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autoCompressPictures="0">
  <p:sldMasterIdLst>
    <p:sldMasterId id="2147483788" r:id="rId4"/>
    <p:sldMasterId id="2147483648" r:id="rId5"/>
  </p:sldMasterIdLst>
  <p:notesMasterIdLst>
    <p:notesMasterId r:id="rId156"/>
  </p:notesMasterIdLst>
  <p:handoutMasterIdLst>
    <p:handoutMasterId r:id="rId157"/>
  </p:handoutMasterIdLst>
  <p:sldIdLst>
    <p:sldId id="273" r:id="rId6"/>
    <p:sldId id="2288" r:id="rId7"/>
    <p:sldId id="2307" r:id="rId8"/>
    <p:sldId id="2289" r:id="rId9"/>
    <p:sldId id="2351" r:id="rId10"/>
    <p:sldId id="272" r:id="rId11"/>
    <p:sldId id="280" r:id="rId12"/>
    <p:sldId id="2344" r:id="rId13"/>
    <p:sldId id="2345" r:id="rId14"/>
    <p:sldId id="2346" r:id="rId15"/>
    <p:sldId id="286" r:id="rId16"/>
    <p:sldId id="2255" r:id="rId17"/>
    <p:sldId id="2210" r:id="rId18"/>
    <p:sldId id="288" r:id="rId19"/>
    <p:sldId id="416" r:id="rId20"/>
    <p:sldId id="418" r:id="rId21"/>
    <p:sldId id="419" r:id="rId22"/>
    <p:sldId id="289" r:id="rId23"/>
    <p:sldId id="420" r:id="rId24"/>
    <p:sldId id="2292" r:id="rId25"/>
    <p:sldId id="2347" r:id="rId26"/>
    <p:sldId id="422" r:id="rId27"/>
    <p:sldId id="423" r:id="rId28"/>
    <p:sldId id="424" r:id="rId29"/>
    <p:sldId id="425" r:id="rId30"/>
    <p:sldId id="426" r:id="rId31"/>
    <p:sldId id="427" r:id="rId32"/>
    <p:sldId id="428" r:id="rId33"/>
    <p:sldId id="429" r:id="rId34"/>
    <p:sldId id="430" r:id="rId35"/>
    <p:sldId id="431" r:id="rId36"/>
    <p:sldId id="432" r:id="rId37"/>
    <p:sldId id="433" r:id="rId38"/>
    <p:sldId id="434" r:id="rId39"/>
    <p:sldId id="435" r:id="rId40"/>
    <p:sldId id="436" r:id="rId41"/>
    <p:sldId id="437" r:id="rId42"/>
    <p:sldId id="2293" r:id="rId43"/>
    <p:sldId id="299" r:id="rId44"/>
    <p:sldId id="438" r:id="rId45"/>
    <p:sldId id="2209" r:id="rId46"/>
    <p:sldId id="2211" r:id="rId47"/>
    <p:sldId id="2212" r:id="rId48"/>
    <p:sldId id="2213" r:id="rId49"/>
    <p:sldId id="2214" r:id="rId50"/>
    <p:sldId id="2215" r:id="rId51"/>
    <p:sldId id="2216" r:id="rId52"/>
    <p:sldId id="2309" r:id="rId53"/>
    <p:sldId id="2217" r:id="rId54"/>
    <p:sldId id="2218" r:id="rId55"/>
    <p:sldId id="2219" r:id="rId56"/>
    <p:sldId id="2220" r:id="rId57"/>
    <p:sldId id="2222" r:id="rId58"/>
    <p:sldId id="2223" r:id="rId59"/>
    <p:sldId id="301" r:id="rId60"/>
    <p:sldId id="2224" r:id="rId61"/>
    <p:sldId id="2225" r:id="rId62"/>
    <p:sldId id="2226" r:id="rId63"/>
    <p:sldId id="2306" r:id="rId64"/>
    <p:sldId id="2310" r:id="rId65"/>
    <p:sldId id="2229" r:id="rId66"/>
    <p:sldId id="2230" r:id="rId67"/>
    <p:sldId id="302" r:id="rId68"/>
    <p:sldId id="303" r:id="rId69"/>
    <p:sldId id="304" r:id="rId70"/>
    <p:sldId id="306" r:id="rId71"/>
    <p:sldId id="307" r:id="rId72"/>
    <p:sldId id="2231" r:id="rId73"/>
    <p:sldId id="2246" r:id="rId74"/>
    <p:sldId id="2256" r:id="rId75"/>
    <p:sldId id="2352" r:id="rId76"/>
    <p:sldId id="2232" r:id="rId77"/>
    <p:sldId id="2235" r:id="rId78"/>
    <p:sldId id="2248" r:id="rId79"/>
    <p:sldId id="2237" r:id="rId80"/>
    <p:sldId id="2258" r:id="rId81"/>
    <p:sldId id="2241" r:id="rId82"/>
    <p:sldId id="2259" r:id="rId83"/>
    <p:sldId id="2334" r:id="rId84"/>
    <p:sldId id="2335" r:id="rId85"/>
    <p:sldId id="2242" r:id="rId86"/>
    <p:sldId id="2243" r:id="rId87"/>
    <p:sldId id="2295" r:id="rId88"/>
    <p:sldId id="2338" r:id="rId89"/>
    <p:sldId id="2313" r:id="rId90"/>
    <p:sldId id="2314" r:id="rId91"/>
    <p:sldId id="2315" r:id="rId92"/>
    <p:sldId id="2316" r:id="rId93"/>
    <p:sldId id="309" r:id="rId94"/>
    <p:sldId id="2260" r:id="rId95"/>
    <p:sldId id="2337" r:id="rId96"/>
    <p:sldId id="311" r:id="rId97"/>
    <p:sldId id="405" r:id="rId98"/>
    <p:sldId id="2357" r:id="rId99"/>
    <p:sldId id="2358" r:id="rId100"/>
    <p:sldId id="2277" r:id="rId101"/>
    <p:sldId id="2317" r:id="rId102"/>
    <p:sldId id="2249" r:id="rId103"/>
    <p:sldId id="2250" r:id="rId104"/>
    <p:sldId id="2251" r:id="rId105"/>
    <p:sldId id="336" r:id="rId106"/>
    <p:sldId id="2261" r:id="rId107"/>
    <p:sldId id="2311" r:id="rId108"/>
    <p:sldId id="337" r:id="rId109"/>
    <p:sldId id="2263" r:id="rId110"/>
    <p:sldId id="2264" r:id="rId111"/>
    <p:sldId id="340" r:id="rId112"/>
    <p:sldId id="341" r:id="rId113"/>
    <p:sldId id="342" r:id="rId114"/>
    <p:sldId id="2265" r:id="rId115"/>
    <p:sldId id="2266" r:id="rId116"/>
    <p:sldId id="343" r:id="rId117"/>
    <p:sldId id="344" r:id="rId118"/>
    <p:sldId id="2267" r:id="rId119"/>
    <p:sldId id="2363" r:id="rId120"/>
    <p:sldId id="345" r:id="rId121"/>
    <p:sldId id="2362" r:id="rId122"/>
    <p:sldId id="2305" r:id="rId123"/>
    <p:sldId id="2355" r:id="rId124"/>
    <p:sldId id="2336" r:id="rId125"/>
    <p:sldId id="347" r:id="rId126"/>
    <p:sldId id="2359" r:id="rId127"/>
    <p:sldId id="2360" r:id="rId128"/>
    <p:sldId id="2361" r:id="rId129"/>
    <p:sldId id="2296" r:id="rId130"/>
    <p:sldId id="2303" r:id="rId131"/>
    <p:sldId id="2302" r:id="rId132"/>
    <p:sldId id="2271" r:id="rId133"/>
    <p:sldId id="2272" r:id="rId134"/>
    <p:sldId id="2333" r:id="rId135"/>
    <p:sldId id="2342" r:id="rId136"/>
    <p:sldId id="2275" r:id="rId137"/>
    <p:sldId id="2278" r:id="rId138"/>
    <p:sldId id="2279" r:id="rId139"/>
    <p:sldId id="2349" r:id="rId140"/>
    <p:sldId id="2280" r:id="rId141"/>
    <p:sldId id="383" r:id="rId142"/>
    <p:sldId id="2364" r:id="rId143"/>
    <p:sldId id="388" r:id="rId144"/>
    <p:sldId id="2365" r:id="rId145"/>
    <p:sldId id="2366" r:id="rId146"/>
    <p:sldId id="2367" r:id="rId147"/>
    <p:sldId id="2368" r:id="rId148"/>
    <p:sldId id="397" r:id="rId149"/>
    <p:sldId id="2319" r:id="rId150"/>
    <p:sldId id="2353" r:id="rId151"/>
    <p:sldId id="2354" r:id="rId152"/>
    <p:sldId id="2356" r:id="rId153"/>
    <p:sldId id="398" r:id="rId154"/>
    <p:sldId id="399" r:id="rId155"/>
  </p:sldIdLst>
  <p:sldSz cx="12192000" cy="6858000"/>
  <p:notesSz cx="6811963" cy="9942513"/>
  <p:embeddedFontLst>
    <p:embeddedFont>
      <p:font typeface="ＭＳ Ｐゴシック" panose="020B0600070205080204" pitchFamily="34" charset="-128"/>
      <p:regular r:id="rId158"/>
    </p:embeddedFont>
    <p:embeddedFont>
      <p:font typeface="Arial Narrow" panose="020B0606020202030204" pitchFamily="34" charset="0"/>
      <p:regular r:id="rId159"/>
      <p:bold r:id="rId160"/>
      <p:italic r:id="rId161"/>
      <p:boldItalic r:id="rId162"/>
    </p:embeddedFont>
    <p:embeddedFont>
      <p:font typeface="Century Gothic" panose="020B0502020202020204" pitchFamily="34" charset="0"/>
      <p:regular r:id="rId163"/>
      <p:bold r:id="rId164"/>
      <p:italic r:id="rId165"/>
      <p:boldItalic r:id="rId166"/>
    </p:embeddedFont>
    <p:embeddedFont>
      <p:font typeface="Open Sans" panose="020B0606030504020204" pitchFamily="34" charset="0"/>
      <p:regular r:id="rId167"/>
      <p:bold r:id="rId168"/>
      <p:italic r:id="rId169"/>
      <p:boldItalic r:id="rId170"/>
    </p:embeddedFont>
    <p:embeddedFont>
      <p:font typeface="Open Sans Light" panose="020B0306030504020204" pitchFamily="34" charset="0"/>
      <p:regular r:id="rId171"/>
      <p:italic r:id="rId172"/>
    </p:embeddedFont>
  </p:embeddedFontLst>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guide id="3" orient="horz" pos="3132">
          <p15:clr>
            <a:srgbClr val="A4A3A4"/>
          </p15:clr>
        </p15:guide>
        <p15:guide id="4" pos="214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7F7F"/>
    <a:srgbClr val="F87060"/>
    <a:srgbClr val="ED0C6D"/>
    <a:srgbClr val="F76AA7"/>
    <a:srgbClr val="73B0DC"/>
    <a:srgbClr val="73D49F"/>
    <a:srgbClr val="F17E00"/>
    <a:srgbClr val="7BC716"/>
    <a:srgbClr val="DE247E"/>
    <a:srgbClr val="B65AC3"/>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35A591-ADCD-41F8-AF0D-6EE0C4BBA65D}" v="39" dt="2025-04-15T02:13: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005" autoAdjust="0"/>
  </p:normalViewPr>
  <p:slideViewPr>
    <p:cSldViewPr snapToGrid="0">
      <p:cViewPr varScale="1">
        <p:scale>
          <a:sx n="82" d="100"/>
          <a:sy n="82" d="100"/>
        </p:scale>
        <p:origin x="1824" y="96"/>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880"/>
        <p:guide pos="2160"/>
        <p:guide orient="horz" pos="3132"/>
        <p:guide pos="2146"/>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slide" Target="slides/slide133.xml"/><Relationship Id="rId159" Type="http://schemas.openxmlformats.org/officeDocument/2006/relationships/font" Target="fonts/font2.fntdata"/><Relationship Id="rId170" Type="http://schemas.openxmlformats.org/officeDocument/2006/relationships/font" Target="fonts/font13.fntdata"/><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53" Type="http://schemas.openxmlformats.org/officeDocument/2006/relationships/slide" Target="slides/slide48.xml"/><Relationship Id="rId74" Type="http://schemas.openxmlformats.org/officeDocument/2006/relationships/slide" Target="slides/slide69.xml"/><Relationship Id="rId128" Type="http://schemas.openxmlformats.org/officeDocument/2006/relationships/slide" Target="slides/slide123.xml"/><Relationship Id="rId149" Type="http://schemas.openxmlformats.org/officeDocument/2006/relationships/slide" Target="slides/slide144.xml"/><Relationship Id="rId5" Type="http://schemas.openxmlformats.org/officeDocument/2006/relationships/slideMaster" Target="slideMasters/slideMaster2.xml"/><Relationship Id="rId95" Type="http://schemas.openxmlformats.org/officeDocument/2006/relationships/slide" Target="slides/slide90.xml"/><Relationship Id="rId160" Type="http://schemas.openxmlformats.org/officeDocument/2006/relationships/font" Target="fonts/font3.fntdata"/><Relationship Id="rId22" Type="http://schemas.openxmlformats.org/officeDocument/2006/relationships/slide" Target="slides/slide17.xml"/><Relationship Id="rId43" Type="http://schemas.openxmlformats.org/officeDocument/2006/relationships/slide" Target="slides/slide38.xml"/><Relationship Id="rId64" Type="http://schemas.openxmlformats.org/officeDocument/2006/relationships/slide" Target="slides/slide59.xml"/><Relationship Id="rId118" Type="http://schemas.openxmlformats.org/officeDocument/2006/relationships/slide" Target="slides/slide113.xml"/><Relationship Id="rId139" Type="http://schemas.openxmlformats.org/officeDocument/2006/relationships/slide" Target="slides/slide134.xml"/><Relationship Id="rId85" Type="http://schemas.openxmlformats.org/officeDocument/2006/relationships/slide" Target="slides/slide80.xml"/><Relationship Id="rId150" Type="http://schemas.openxmlformats.org/officeDocument/2006/relationships/slide" Target="slides/slide145.xml"/><Relationship Id="rId171" Type="http://schemas.openxmlformats.org/officeDocument/2006/relationships/font" Target="fonts/font14.fntdata"/><Relationship Id="rId12" Type="http://schemas.openxmlformats.org/officeDocument/2006/relationships/slide" Target="slides/slide7.xml"/><Relationship Id="rId33" Type="http://schemas.openxmlformats.org/officeDocument/2006/relationships/slide" Target="slides/slide28.xml"/><Relationship Id="rId108" Type="http://schemas.openxmlformats.org/officeDocument/2006/relationships/slide" Target="slides/slide103.xml"/><Relationship Id="rId129" Type="http://schemas.openxmlformats.org/officeDocument/2006/relationships/slide" Target="slides/slide124.xml"/><Relationship Id="rId54" Type="http://schemas.openxmlformats.org/officeDocument/2006/relationships/slide" Target="slides/slide49.xml"/><Relationship Id="rId75" Type="http://schemas.openxmlformats.org/officeDocument/2006/relationships/slide" Target="slides/slide70.xml"/><Relationship Id="rId96" Type="http://schemas.openxmlformats.org/officeDocument/2006/relationships/slide" Target="slides/slide91.xml"/><Relationship Id="rId140" Type="http://schemas.openxmlformats.org/officeDocument/2006/relationships/slide" Target="slides/slide135.xml"/><Relationship Id="rId161" Type="http://schemas.openxmlformats.org/officeDocument/2006/relationships/font" Target="fonts/font4.fntdata"/><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slide" Target="slides/slide125.xml"/><Relationship Id="rId135" Type="http://schemas.openxmlformats.org/officeDocument/2006/relationships/slide" Target="slides/slide130.xml"/><Relationship Id="rId151" Type="http://schemas.openxmlformats.org/officeDocument/2006/relationships/slide" Target="slides/slide146.xml"/><Relationship Id="rId156" Type="http://schemas.openxmlformats.org/officeDocument/2006/relationships/notesMaster" Target="notesMasters/notesMaster1.xml"/><Relationship Id="rId177" Type="http://schemas.microsoft.com/office/2016/11/relationships/changesInfo" Target="changesInfos/changesInfo1.xml"/><Relationship Id="rId172" Type="http://schemas.openxmlformats.org/officeDocument/2006/relationships/font" Target="fonts/font15.fntdata"/><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slide" Target="slides/slide141.xml"/><Relationship Id="rId167" Type="http://schemas.openxmlformats.org/officeDocument/2006/relationships/font" Target="fonts/font10.fntdata"/><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162" Type="http://schemas.openxmlformats.org/officeDocument/2006/relationships/font" Target="fonts/font5.fntdata"/><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157" Type="http://schemas.openxmlformats.org/officeDocument/2006/relationships/handoutMaster" Target="handoutMasters/handoutMaster1.xml"/><Relationship Id="rId178" Type="http://schemas.microsoft.com/office/2015/10/relationships/revisionInfo" Target="revisionInfo.xml"/><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slide" Target="slides/slide147.xml"/><Relationship Id="rId173" Type="http://schemas.openxmlformats.org/officeDocument/2006/relationships/presProps" Target="presProps.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168" Type="http://schemas.openxmlformats.org/officeDocument/2006/relationships/font" Target="fonts/font11.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163" Type="http://schemas.openxmlformats.org/officeDocument/2006/relationships/font" Target="fonts/font6.fntdata"/><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font" Target="fonts/font1.fntdata"/><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openxmlformats.org/officeDocument/2006/relationships/slide" Target="slides/slide148.xml"/><Relationship Id="rId174" Type="http://schemas.openxmlformats.org/officeDocument/2006/relationships/viewProps" Target="viewProps.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slide" Target="slides/slide138.xml"/><Relationship Id="rId148" Type="http://schemas.openxmlformats.org/officeDocument/2006/relationships/slide" Target="slides/slide143.xml"/><Relationship Id="rId164" Type="http://schemas.openxmlformats.org/officeDocument/2006/relationships/font" Target="fonts/font7.fntdata"/><Relationship Id="rId169"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54" Type="http://schemas.openxmlformats.org/officeDocument/2006/relationships/slide" Target="slides/slide149.xml"/><Relationship Id="rId175" Type="http://schemas.openxmlformats.org/officeDocument/2006/relationships/theme" Target="theme/theme1.xml"/><Relationship Id="rId16" Type="http://schemas.openxmlformats.org/officeDocument/2006/relationships/slide" Target="slides/slide11.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slide" Target="slides/slide139.xml"/><Relationship Id="rId90" Type="http://schemas.openxmlformats.org/officeDocument/2006/relationships/slide" Target="slides/slide85.xml"/><Relationship Id="rId165" Type="http://schemas.openxmlformats.org/officeDocument/2006/relationships/font" Target="fonts/font8.fntdata"/><Relationship Id="rId27" Type="http://schemas.openxmlformats.org/officeDocument/2006/relationships/slide" Target="slides/slide22.xml"/><Relationship Id="rId48" Type="http://schemas.openxmlformats.org/officeDocument/2006/relationships/slide" Target="slides/slide43.xml"/><Relationship Id="rId69" Type="http://schemas.openxmlformats.org/officeDocument/2006/relationships/slide" Target="slides/slide64.xml"/><Relationship Id="rId113" Type="http://schemas.openxmlformats.org/officeDocument/2006/relationships/slide" Target="slides/slide108.xml"/><Relationship Id="rId134" Type="http://schemas.openxmlformats.org/officeDocument/2006/relationships/slide" Target="slides/slide129.xml"/><Relationship Id="rId80" Type="http://schemas.openxmlformats.org/officeDocument/2006/relationships/slide" Target="slides/slide75.xml"/><Relationship Id="rId155" Type="http://schemas.openxmlformats.org/officeDocument/2006/relationships/slide" Target="slides/slide150.xml"/><Relationship Id="rId176" Type="http://schemas.openxmlformats.org/officeDocument/2006/relationships/tableStyles" Target="tableStyles.xml"/><Relationship Id="rId17" Type="http://schemas.openxmlformats.org/officeDocument/2006/relationships/slide" Target="slides/slide12.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24" Type="http://schemas.openxmlformats.org/officeDocument/2006/relationships/slide" Target="slides/slide119.xml"/><Relationship Id="rId70" Type="http://schemas.openxmlformats.org/officeDocument/2006/relationships/slide" Target="slides/slide65.xml"/><Relationship Id="rId91" Type="http://schemas.openxmlformats.org/officeDocument/2006/relationships/slide" Target="slides/slide86.xml"/><Relationship Id="rId145" Type="http://schemas.openxmlformats.org/officeDocument/2006/relationships/slide" Target="slides/slide140.xml"/><Relationship Id="rId166" Type="http://schemas.openxmlformats.org/officeDocument/2006/relationships/font" Target="fonts/font9.fntdata"/><Relationship Id="rId1" Type="http://schemas.openxmlformats.org/officeDocument/2006/relationships/customXml" Target="../customXml/item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arina Makarova Gibson" userId="63924466-b66a-4d66-a742-a0fe68013c47" providerId="ADAL" clId="{36292808-08F2-4089-943F-9E310BD9153E}"/>
    <pc:docChg chg="undo custSel addSld delSld modSld addMainMaster modMainMaster">
      <pc:chgData name="Katarina Makarova Gibson" userId="63924466-b66a-4d66-a742-a0fe68013c47" providerId="ADAL" clId="{36292808-08F2-4089-943F-9E310BD9153E}" dt="2022-08-03T03:26:54.605" v="628" actId="14100"/>
      <pc:docMkLst>
        <pc:docMk/>
      </pc:docMkLst>
      <pc:sldChg chg="modSp mod">
        <pc:chgData name="Katarina Makarova Gibson" userId="63924466-b66a-4d66-a742-a0fe68013c47" providerId="ADAL" clId="{36292808-08F2-4089-943F-9E310BD9153E}" dt="2022-07-31T22:45:14.068" v="9" actId="404"/>
        <pc:sldMkLst>
          <pc:docMk/>
          <pc:sldMk cId="1846066623" sldId="272"/>
        </pc:sldMkLst>
      </pc:sldChg>
      <pc:sldChg chg="addSp delSp modSp mod delAnim modAnim">
        <pc:chgData name="Katarina Makarova Gibson" userId="63924466-b66a-4d66-a742-a0fe68013c47" providerId="ADAL" clId="{36292808-08F2-4089-943F-9E310BD9153E}" dt="2022-08-03T03:26:43.728" v="627" actId="14100"/>
        <pc:sldMkLst>
          <pc:docMk/>
          <pc:sldMk cId="886814699" sldId="343"/>
        </pc:sldMkLst>
      </pc:sldChg>
      <pc:sldChg chg="addSp delSp modSp mod modAnim">
        <pc:chgData name="Katarina Makarova Gibson" userId="63924466-b66a-4d66-a742-a0fe68013c47" providerId="ADAL" clId="{36292808-08F2-4089-943F-9E310BD9153E}" dt="2022-08-03T03:26:54.605" v="628" actId="14100"/>
        <pc:sldMkLst>
          <pc:docMk/>
          <pc:sldMk cId="1214630532" sldId="344"/>
        </pc:sldMkLst>
      </pc:sldChg>
      <pc:sldChg chg="modSp mod">
        <pc:chgData name="Katarina Makarova Gibson" userId="63924466-b66a-4d66-a742-a0fe68013c47" providerId="ADAL" clId="{36292808-08F2-4089-943F-9E310BD9153E}" dt="2022-08-03T02:20:43.895" v="189" actId="113"/>
        <pc:sldMkLst>
          <pc:docMk/>
          <pc:sldMk cId="4235288306" sldId="345"/>
        </pc:sldMkLst>
      </pc:sldChg>
      <pc:sldChg chg="modSp">
        <pc:chgData name="Katarina Makarova Gibson" userId="63924466-b66a-4d66-a742-a0fe68013c47" providerId="ADAL" clId="{36292808-08F2-4089-943F-9E310BD9153E}" dt="2022-07-31T22:46:21.525" v="10" actId="20577"/>
        <pc:sldMkLst>
          <pc:docMk/>
          <pc:sldMk cId="517523839" sldId="2241"/>
        </pc:sldMkLst>
      </pc:sldChg>
      <pc:sldChg chg="modSp mod">
        <pc:chgData name="Katarina Makarova Gibson" userId="63924466-b66a-4d66-a742-a0fe68013c47" providerId="ADAL" clId="{36292808-08F2-4089-943F-9E310BD9153E}" dt="2022-08-03T01:11:59.894" v="42" actId="1076"/>
        <pc:sldMkLst>
          <pc:docMk/>
          <pc:sldMk cId="3181883108" sldId="2266"/>
        </pc:sldMkLst>
      </pc:sldChg>
      <pc:sldChg chg="addSp modSp mod modAnim">
        <pc:chgData name="Katarina Makarova Gibson" userId="63924466-b66a-4d66-a742-a0fe68013c47" providerId="ADAL" clId="{36292808-08F2-4089-943F-9E310BD9153E}" dt="2022-08-03T02:18:28.716" v="151" actId="14100"/>
        <pc:sldMkLst>
          <pc:docMk/>
          <pc:sldMk cId="1997103273" sldId="2267"/>
        </pc:sldMkLst>
      </pc:sldChg>
      <pc:sldChg chg="addSp delSp modSp add mod modAnim modNotesTx">
        <pc:chgData name="Katarina Makarova Gibson" userId="63924466-b66a-4d66-a742-a0fe68013c47" providerId="ADAL" clId="{36292808-08F2-4089-943F-9E310BD9153E}" dt="2022-08-03T02:42:20.020" v="626" actId="1036"/>
        <pc:sldMkLst>
          <pc:docMk/>
          <pc:sldMk cId="969001033" sldId="2362"/>
        </pc:sldMkLst>
      </pc:sldChg>
      <pc:sldChg chg="add del">
        <pc:chgData name="Katarina Makarova Gibson" userId="63924466-b66a-4d66-a742-a0fe68013c47" providerId="ADAL" clId="{36292808-08F2-4089-943F-9E310BD9153E}" dt="2022-08-03T02:30:59.145" v="351" actId="47"/>
        <pc:sldMkLst>
          <pc:docMk/>
          <pc:sldMk cId="1345242117" sldId="2363"/>
        </pc:sldMkLst>
      </pc:sldChg>
      <pc:sldChg chg="addSp delSp modSp add mod delAnim modAnim">
        <pc:chgData name="Katarina Makarova Gibson" userId="63924466-b66a-4d66-a742-a0fe68013c47" providerId="ADAL" clId="{36292808-08F2-4089-943F-9E310BD9153E}" dt="2022-08-03T02:41:30.356" v="614" actId="5793"/>
        <pc:sldMkLst>
          <pc:docMk/>
          <pc:sldMk cId="4224710134" sldId="2363"/>
        </pc:sldMkLst>
      </pc:sldChg>
      <pc:sldMasterChg chg="add addSldLayout">
        <pc:chgData name="Katarina Makarova Gibson" userId="63924466-b66a-4d66-a742-a0fe68013c47" providerId="ADAL" clId="{36292808-08F2-4089-943F-9E310BD9153E}" dt="2022-08-03T02:34:22.053" v="505" actId="27028"/>
        <pc:sldMasterMkLst>
          <pc:docMk/>
          <pc:sldMasterMk cId="61879283" sldId="2147483648"/>
        </pc:sldMasterMkLst>
        <pc:sldLayoutChg chg="add">
          <pc:chgData name="Katarina Makarova Gibson" userId="63924466-b66a-4d66-a742-a0fe68013c47" providerId="ADAL" clId="{36292808-08F2-4089-943F-9E310BD9153E}" dt="2022-08-03T02:34:22.053" v="505" actId="27028"/>
          <pc:sldLayoutMkLst>
            <pc:docMk/>
            <pc:sldMasterMk cId="61879283" sldId="2147483648"/>
            <pc:sldLayoutMk cId="3461005269" sldId="2147483654"/>
          </pc:sldLayoutMkLst>
        </pc:sldLayoutChg>
      </pc:sldMasterChg>
      <pc:sldMasterChg chg="replId modSldLayout">
        <pc:chgData name="Katarina Makarova Gibson" userId="63924466-b66a-4d66-a742-a0fe68013c47" providerId="ADAL" clId="{36292808-08F2-4089-943F-9E310BD9153E}" dt="2022-08-03T02:34:22.053" v="505" actId="27028"/>
        <pc:sldMasterMkLst>
          <pc:docMk/>
          <pc:sldMasterMk cId="102677488" sldId="2147483788"/>
        </pc:sldMasterMkLst>
        <pc:sldLayoutChg chg="replId">
          <pc:chgData name="Katarina Makarova Gibson" userId="63924466-b66a-4d66-a742-a0fe68013c47" providerId="ADAL" clId="{36292808-08F2-4089-943F-9E310BD9153E}" dt="2022-08-03T02:34:22.053" v="505" actId="27028"/>
          <pc:sldLayoutMkLst>
            <pc:docMk/>
            <pc:sldMasterMk cId="102677488" sldId="2147483788"/>
            <pc:sldLayoutMk cId="2576199513" sldId="2147483789"/>
          </pc:sldLayoutMkLst>
        </pc:sldLayoutChg>
      </pc:sldMasterChg>
    </pc:docChg>
  </pc:docChgLst>
  <pc:docChgLst>
    <pc:chgData name="Kelly Fairhurst" userId="08336c2f-c03c-4903-86e5-f7079f6fc0fb" providerId="ADAL" clId="{B792BB7E-AE2F-45E0-A63A-C75B58D559A2}"/>
    <pc:docChg chg="undo custSel addSld delSld modSld">
      <pc:chgData name="Kelly Fairhurst" userId="08336c2f-c03c-4903-86e5-f7079f6fc0fb" providerId="ADAL" clId="{B792BB7E-AE2F-45E0-A63A-C75B58D559A2}" dt="2023-04-26T22:38:38.475" v="216" actId="20577"/>
      <pc:docMkLst>
        <pc:docMk/>
      </pc:docMkLst>
      <pc:sldChg chg="addSp delSp modSp mod delAnim modAnim">
        <pc:chgData name="Kelly Fairhurst" userId="08336c2f-c03c-4903-86e5-f7079f6fc0fb" providerId="ADAL" clId="{B792BB7E-AE2F-45E0-A63A-C75B58D559A2}" dt="2023-03-23T21:18:58.819" v="189" actId="20577"/>
        <pc:sldMkLst>
          <pc:docMk/>
          <pc:sldMk cId="4157099788" sldId="387"/>
        </pc:sldMkLst>
      </pc:sldChg>
      <pc:sldChg chg="modNotes">
        <pc:chgData name="Kelly Fairhurst" userId="08336c2f-c03c-4903-86e5-f7079f6fc0fb" providerId="ADAL" clId="{B792BB7E-AE2F-45E0-A63A-C75B58D559A2}" dt="2023-04-26T22:38:27.809" v="204" actId="20577"/>
        <pc:sldMkLst>
          <pc:docMk/>
          <pc:sldMk cId="1384213537" sldId="423"/>
        </pc:sldMkLst>
      </pc:sldChg>
      <pc:sldChg chg="modNotes">
        <pc:chgData name="Kelly Fairhurst" userId="08336c2f-c03c-4903-86e5-f7079f6fc0fb" providerId="ADAL" clId="{B792BB7E-AE2F-45E0-A63A-C75B58D559A2}" dt="2023-04-26T22:38:38.475" v="216" actId="20577"/>
        <pc:sldMkLst>
          <pc:docMk/>
          <pc:sldMk cId="3854473034" sldId="424"/>
        </pc:sldMkLst>
      </pc:sldChg>
      <pc:sldChg chg="modNotes">
        <pc:chgData name="Kelly Fairhurst" userId="08336c2f-c03c-4903-86e5-f7079f6fc0fb" providerId="ADAL" clId="{B792BB7E-AE2F-45E0-A63A-C75B58D559A2}" dt="2023-03-24T01:15:52.036" v="190" actId="14100"/>
        <pc:sldMkLst>
          <pc:docMk/>
          <pc:sldMk cId="2081537107" sldId="2223"/>
        </pc:sldMkLst>
      </pc:sldChg>
      <pc:sldChg chg="add del">
        <pc:chgData name="Kelly Fairhurst" userId="08336c2f-c03c-4903-86e5-f7079f6fc0fb" providerId="ADAL" clId="{B792BB7E-AE2F-45E0-A63A-C75B58D559A2}" dt="2023-03-23T21:09:23.678" v="47"/>
        <pc:sldMkLst>
          <pc:docMk/>
          <pc:sldMk cId="663212811" sldId="2364"/>
        </pc:sldMkLst>
      </pc:sldChg>
      <pc:sldChg chg="add del">
        <pc:chgData name="Kelly Fairhurst" userId="08336c2f-c03c-4903-86e5-f7079f6fc0fb" providerId="ADAL" clId="{B792BB7E-AE2F-45E0-A63A-C75B58D559A2}" dt="2023-03-23T21:09:23.678" v="47"/>
        <pc:sldMkLst>
          <pc:docMk/>
          <pc:sldMk cId="977057946" sldId="2365"/>
        </pc:sldMkLst>
      </pc:sldChg>
    </pc:docChg>
  </pc:docChgLst>
  <pc:docChgLst>
    <pc:chgData name="Rosamund Rendall" userId="8fb0c555-fe95-46e5-b678-bca23932cdce" providerId="ADAL" clId="{0A407798-C4B3-4B5C-AACA-C098C954F5D0}"/>
    <pc:docChg chg="undo custSel modSld">
      <pc:chgData name="Rosamund Rendall" userId="8fb0c555-fe95-46e5-b678-bca23932cdce" providerId="ADAL" clId="{0A407798-C4B3-4B5C-AACA-C098C954F5D0}" dt="2022-07-27T05:26:30.350" v="1843" actId="20577"/>
      <pc:docMkLst>
        <pc:docMk/>
      </pc:docMkLst>
      <pc:sldChg chg="modNotes">
        <pc:chgData name="Rosamund Rendall" userId="8fb0c555-fe95-46e5-b678-bca23932cdce" providerId="ADAL" clId="{0A407798-C4B3-4B5C-AACA-C098C954F5D0}" dt="2022-07-27T03:33:10.213" v="93" actId="20577"/>
        <pc:sldMkLst>
          <pc:docMk/>
          <pc:sldMk cId="2810458314" sldId="336"/>
        </pc:sldMkLst>
      </pc:sldChg>
      <pc:sldChg chg="modNotes">
        <pc:chgData name="Rosamund Rendall" userId="8fb0c555-fe95-46e5-b678-bca23932cdce" providerId="ADAL" clId="{0A407798-C4B3-4B5C-AACA-C098C954F5D0}" dt="2022-07-27T04:32:19.708" v="372" actId="20577"/>
        <pc:sldMkLst>
          <pc:docMk/>
          <pc:sldMk cId="3039431316" sldId="340"/>
        </pc:sldMkLst>
      </pc:sldChg>
      <pc:sldChg chg="modNotes">
        <pc:chgData name="Rosamund Rendall" userId="8fb0c555-fe95-46e5-b678-bca23932cdce" providerId="ADAL" clId="{0A407798-C4B3-4B5C-AACA-C098C954F5D0}" dt="2022-07-27T04:54:26.405" v="1024" actId="20577"/>
        <pc:sldMkLst>
          <pc:docMk/>
          <pc:sldMk cId="1853554756" sldId="341"/>
        </pc:sldMkLst>
      </pc:sldChg>
      <pc:sldChg chg="modNotes">
        <pc:chgData name="Rosamund Rendall" userId="8fb0c555-fe95-46e5-b678-bca23932cdce" providerId="ADAL" clId="{0A407798-C4B3-4B5C-AACA-C098C954F5D0}" dt="2022-07-27T05:09:05.844" v="1400" actId="20577"/>
        <pc:sldMkLst>
          <pc:docMk/>
          <pc:sldMk cId="886814699" sldId="343"/>
        </pc:sldMkLst>
      </pc:sldChg>
      <pc:sldChg chg="modNotes">
        <pc:chgData name="Rosamund Rendall" userId="8fb0c555-fe95-46e5-b678-bca23932cdce" providerId="ADAL" clId="{0A407798-C4B3-4B5C-AACA-C098C954F5D0}" dt="2022-07-27T05:17:32.560" v="1594" actId="20577"/>
        <pc:sldMkLst>
          <pc:docMk/>
          <pc:sldMk cId="1214630532" sldId="344"/>
        </pc:sldMkLst>
      </pc:sldChg>
      <pc:sldChg chg="modNotes">
        <pc:chgData name="Rosamund Rendall" userId="8fb0c555-fe95-46e5-b678-bca23932cdce" providerId="ADAL" clId="{0A407798-C4B3-4B5C-AACA-C098C954F5D0}" dt="2022-07-27T03:23:19.004" v="6" actId="20577"/>
        <pc:sldMkLst>
          <pc:docMk/>
          <pc:sldMk cId="2225806766" sldId="2260"/>
        </pc:sldMkLst>
      </pc:sldChg>
      <pc:sldChg chg="modNotes">
        <pc:chgData name="Rosamund Rendall" userId="8fb0c555-fe95-46e5-b678-bca23932cdce" providerId="ADAL" clId="{0A407798-C4B3-4B5C-AACA-C098C954F5D0}" dt="2022-07-27T04:15:01.763" v="173" actId="20577"/>
        <pc:sldMkLst>
          <pc:docMk/>
          <pc:sldMk cId="504046168" sldId="2264"/>
        </pc:sldMkLst>
      </pc:sldChg>
      <pc:sldChg chg="modNotes">
        <pc:chgData name="Rosamund Rendall" userId="8fb0c555-fe95-46e5-b678-bca23932cdce" providerId="ADAL" clId="{0A407798-C4B3-4B5C-AACA-C098C954F5D0}" dt="2022-07-27T03:21:53.862" v="4" actId="20577"/>
        <pc:sldMkLst>
          <pc:docMk/>
          <pc:sldMk cId="650334095" sldId="2295"/>
        </pc:sldMkLst>
      </pc:sldChg>
      <pc:sldChg chg="modNotes">
        <pc:chgData name="Rosamund Rendall" userId="8fb0c555-fe95-46e5-b678-bca23932cdce" providerId="ADAL" clId="{0A407798-C4B3-4B5C-AACA-C098C954F5D0}" dt="2022-07-27T05:26:30.350" v="1843" actId="20577"/>
        <pc:sldMkLst>
          <pc:docMk/>
          <pc:sldMk cId="3712413768" sldId="2296"/>
        </pc:sldMkLst>
      </pc:sldChg>
      <pc:sldChg chg="modNotes">
        <pc:chgData name="Rosamund Rendall" userId="8fb0c555-fe95-46e5-b678-bca23932cdce" providerId="ADAL" clId="{0A407798-C4B3-4B5C-AACA-C098C954F5D0}" dt="2022-07-27T03:19:34.738" v="0" actId="207"/>
        <pc:sldMkLst>
          <pc:docMk/>
          <pc:sldMk cId="2043345418" sldId="2334"/>
        </pc:sldMkLst>
      </pc:sldChg>
      <pc:sldChg chg="modNotes">
        <pc:chgData name="Rosamund Rendall" userId="8fb0c555-fe95-46e5-b678-bca23932cdce" providerId="ADAL" clId="{0A407798-C4B3-4B5C-AACA-C098C954F5D0}" dt="2022-07-27T03:20:35.500" v="1" actId="207"/>
        <pc:sldMkLst>
          <pc:docMk/>
          <pc:sldMk cId="4163072410" sldId="2335"/>
        </pc:sldMkLst>
      </pc:sldChg>
    </pc:docChg>
  </pc:docChgLst>
  <pc:docChgLst>
    <pc:chgData name="Katarina Makarova Gibson" userId="S::katarina.gibson@hrprofiling.com::63924466-b66a-4d66-a742-a0fe68013c47" providerId="AD" clId="Web-{90D5ADB4-BE90-7CBA-324C-6FF01590463F}"/>
    <pc:docChg chg="modSld">
      <pc:chgData name="Katarina Makarova Gibson" userId="S::katarina.gibson@hrprofiling.com::63924466-b66a-4d66-a742-a0fe68013c47" providerId="AD" clId="Web-{90D5ADB4-BE90-7CBA-324C-6FF01590463F}" dt="2025-03-26T22:28:00.297" v="74"/>
      <pc:docMkLst>
        <pc:docMk/>
      </pc:docMkLst>
      <pc:sldChg chg="modSp modNotes">
        <pc:chgData name="Katarina Makarova Gibson" userId="S::katarina.gibson@hrprofiling.com::63924466-b66a-4d66-a742-a0fe68013c47" providerId="AD" clId="Web-{90D5ADB4-BE90-7CBA-324C-6FF01590463F}" dt="2025-03-26T22:28:00.297" v="74"/>
        <pc:sldMkLst>
          <pc:docMk/>
          <pc:sldMk cId="3107612313" sldId="289"/>
        </pc:sldMkLst>
        <pc:spChg chg="mod">
          <ac:chgData name="Katarina Makarova Gibson" userId="S::katarina.gibson@hrprofiling.com::63924466-b66a-4d66-a742-a0fe68013c47" providerId="AD" clId="Web-{90D5ADB4-BE90-7CBA-324C-6FF01590463F}" dt="2025-03-26T22:17:33.220" v="21" actId="1076"/>
          <ac:spMkLst>
            <pc:docMk/>
            <pc:sldMk cId="3107612313" sldId="289"/>
            <ac:spMk id="4" creationId="{00000000-0000-0000-0000-000000000000}"/>
          </ac:spMkLst>
        </pc:spChg>
        <pc:spChg chg="mod">
          <ac:chgData name="Katarina Makarova Gibson" userId="S::katarina.gibson@hrprofiling.com::63924466-b66a-4d66-a742-a0fe68013c47" providerId="AD" clId="Web-{90D5ADB4-BE90-7CBA-324C-6FF01590463F}" dt="2025-03-26T22:16:54.204" v="3" actId="20577"/>
          <ac:spMkLst>
            <pc:docMk/>
            <pc:sldMk cId="3107612313" sldId="289"/>
            <ac:spMk id="5" creationId="{00000000-0000-0000-0000-000000000000}"/>
          </ac:spMkLst>
        </pc:spChg>
      </pc:sldChg>
      <pc:sldChg chg="addSp delSp modSp addAnim delAnim modNotes">
        <pc:chgData name="Katarina Makarova Gibson" userId="S::katarina.gibson@hrprofiling.com::63924466-b66a-4d66-a742-a0fe68013c47" providerId="AD" clId="Web-{90D5ADB4-BE90-7CBA-324C-6FF01590463F}" dt="2025-03-26T22:27:07.015" v="65"/>
        <pc:sldMkLst>
          <pc:docMk/>
          <pc:sldMk cId="2232515623" sldId="418"/>
        </pc:sldMkLst>
        <pc:spChg chg="add del mod">
          <ac:chgData name="Katarina Makarova Gibson" userId="S::katarina.gibson@hrprofiling.com::63924466-b66a-4d66-a742-a0fe68013c47" providerId="AD" clId="Web-{90D5ADB4-BE90-7CBA-324C-6FF01590463F}" dt="2025-03-26T22:18:40.706" v="30" actId="1076"/>
          <ac:spMkLst>
            <pc:docMk/>
            <pc:sldMk cId="2232515623" sldId="418"/>
            <ac:spMk id="4" creationId="{00000000-0000-0000-0000-000000000000}"/>
          </ac:spMkLst>
        </pc:spChg>
        <pc:spChg chg="mod">
          <ac:chgData name="Katarina Makarova Gibson" userId="S::katarina.gibson@hrprofiling.com::63924466-b66a-4d66-a742-a0fe68013c47" providerId="AD" clId="Web-{90D5ADB4-BE90-7CBA-324C-6FF01590463F}" dt="2025-03-26T22:17:12.126" v="14" actId="1076"/>
          <ac:spMkLst>
            <pc:docMk/>
            <pc:sldMk cId="2232515623" sldId="418"/>
            <ac:spMk id="5" creationId="{00000000-0000-0000-0000-000000000000}"/>
          </ac:spMkLst>
        </pc:spChg>
        <pc:spChg chg="mod">
          <ac:chgData name="Katarina Makarova Gibson" userId="S::katarina.gibson@hrprofiling.com::63924466-b66a-4d66-a742-a0fe68013c47" providerId="AD" clId="Web-{90D5ADB4-BE90-7CBA-324C-6FF01590463F}" dt="2025-03-26T22:25:27.622" v="63" actId="20577"/>
          <ac:spMkLst>
            <pc:docMk/>
            <pc:sldMk cId="2232515623" sldId="418"/>
            <ac:spMk id="40" creationId="{C645C698-389E-447C-BB98-AB3679B5A30D}"/>
          </ac:spMkLst>
        </pc:spChg>
        <pc:spChg chg="mod">
          <ac:chgData name="Katarina Makarova Gibson" userId="S::katarina.gibson@hrprofiling.com::63924466-b66a-4d66-a742-a0fe68013c47" providerId="AD" clId="Web-{90D5ADB4-BE90-7CBA-324C-6FF01590463F}" dt="2025-03-26T22:23:59.823" v="49" actId="20577"/>
          <ac:spMkLst>
            <pc:docMk/>
            <pc:sldMk cId="2232515623" sldId="418"/>
            <ac:spMk id="44" creationId="{1C008FD5-CB94-4D8C-AF43-1D45E9411F6E}"/>
          </ac:spMkLst>
        </pc:spChg>
      </pc:sldChg>
      <pc:sldChg chg="modSp">
        <pc:chgData name="Katarina Makarova Gibson" userId="S::katarina.gibson@hrprofiling.com::63924466-b66a-4d66-a742-a0fe68013c47" providerId="AD" clId="Web-{90D5ADB4-BE90-7CBA-324C-6FF01590463F}" dt="2025-03-26T22:18:01.487" v="29" actId="1076"/>
        <pc:sldMkLst>
          <pc:docMk/>
          <pc:sldMk cId="1059630341" sldId="2215"/>
        </pc:sldMkLst>
        <pc:spChg chg="mod">
          <ac:chgData name="Katarina Makarova Gibson" userId="S::katarina.gibson@hrprofiling.com::63924466-b66a-4d66-a742-a0fe68013c47" providerId="AD" clId="Web-{90D5ADB4-BE90-7CBA-324C-6FF01590463F}" dt="2025-03-26T22:18:01.487" v="29" actId="1076"/>
          <ac:spMkLst>
            <pc:docMk/>
            <pc:sldMk cId="1059630341" sldId="2215"/>
            <ac:spMk id="45" creationId="{BB23E12B-11A9-46C1-B812-0BC4843EC444}"/>
          </ac:spMkLst>
        </pc:spChg>
        <pc:spChg chg="mod">
          <ac:chgData name="Katarina Makarova Gibson" userId="S::katarina.gibson@hrprofiling.com::63924466-b66a-4d66-a742-a0fe68013c47" providerId="AD" clId="Web-{90D5ADB4-BE90-7CBA-324C-6FF01590463F}" dt="2025-03-26T22:17:55.705" v="25" actId="1076"/>
          <ac:spMkLst>
            <pc:docMk/>
            <pc:sldMk cId="1059630341" sldId="2215"/>
            <ac:spMk id="50" creationId="{697D46EA-CD71-4100-9BF9-F3EC4FBF009A}"/>
          </ac:spMkLst>
        </pc:spChg>
      </pc:sldChg>
    </pc:docChg>
  </pc:docChgLst>
  <pc:docChgLst>
    <pc:chgData name="Katarina Makarova Gibson" userId="63924466-b66a-4d66-a742-a0fe68013c47" providerId="ADAL" clId="{3B4C2929-0148-423C-B5BC-F8566D957744}"/>
    <pc:docChg chg="modSld">
      <pc:chgData name="Katarina Makarova Gibson" userId="63924466-b66a-4d66-a742-a0fe68013c47" providerId="ADAL" clId="{3B4C2929-0148-423C-B5BC-F8566D957744}" dt="2023-07-04T02:19:24.519" v="0" actId="20577"/>
      <pc:docMkLst>
        <pc:docMk/>
      </pc:docMkLst>
      <pc:sldChg chg="modSp">
        <pc:chgData name="Katarina Makarova Gibson" userId="63924466-b66a-4d66-a742-a0fe68013c47" providerId="ADAL" clId="{3B4C2929-0148-423C-B5BC-F8566D957744}" dt="2023-07-04T02:19:24.519" v="0" actId="20577"/>
        <pc:sldMkLst>
          <pc:docMk/>
          <pc:sldMk cId="2206900849" sldId="2302"/>
        </pc:sldMkLst>
      </pc:sldChg>
    </pc:docChg>
  </pc:docChgLst>
  <pc:docChgLst>
    <pc:chgData name="Katarina Makarova Gibson" userId="63924466-b66a-4d66-a742-a0fe68013c47" providerId="ADAL" clId="{D4AFC8BC-6ECB-49F9-BB33-F0D97ADAD6C4}"/>
    <pc:docChg chg="custSel modSld modMainMaster">
      <pc:chgData name="Katarina Makarova Gibson" userId="63924466-b66a-4d66-a742-a0fe68013c47" providerId="ADAL" clId="{D4AFC8BC-6ECB-49F9-BB33-F0D97ADAD6C4}" dt="2025-03-26T23:25:40.179" v="17" actId="1076"/>
      <pc:docMkLst>
        <pc:docMk/>
      </pc:docMkLst>
      <pc:sldChg chg="modSp mod">
        <pc:chgData name="Katarina Makarova Gibson" userId="63924466-b66a-4d66-a742-a0fe68013c47" providerId="ADAL" clId="{D4AFC8BC-6ECB-49F9-BB33-F0D97ADAD6C4}" dt="2025-03-26T23:00:05.580" v="2" actId="20577"/>
        <pc:sldMkLst>
          <pc:docMk/>
          <pc:sldMk cId="2232515623" sldId="418"/>
        </pc:sldMkLst>
        <pc:spChg chg="mod">
          <ac:chgData name="Katarina Makarova Gibson" userId="63924466-b66a-4d66-a742-a0fe68013c47" providerId="ADAL" clId="{D4AFC8BC-6ECB-49F9-BB33-F0D97ADAD6C4}" dt="2025-03-26T23:00:05.580" v="2" actId="20577"/>
          <ac:spMkLst>
            <pc:docMk/>
            <pc:sldMk cId="2232515623" sldId="418"/>
            <ac:spMk id="4" creationId="{00000000-0000-0000-0000-000000000000}"/>
          </ac:spMkLst>
        </pc:spChg>
        <pc:spChg chg="mod">
          <ac:chgData name="Katarina Makarova Gibson" userId="63924466-b66a-4d66-a742-a0fe68013c47" providerId="ADAL" clId="{D4AFC8BC-6ECB-49F9-BB33-F0D97ADAD6C4}" dt="2025-03-26T22:55:15.326" v="0" actId="1076"/>
          <ac:spMkLst>
            <pc:docMk/>
            <pc:sldMk cId="2232515623" sldId="418"/>
            <ac:spMk id="5" creationId="{00000000-0000-0000-0000-000000000000}"/>
          </ac:spMkLst>
        </pc:spChg>
      </pc:sldChg>
      <pc:sldMasterChg chg="addSp delSp modSp mod modSldLayout">
        <pc:chgData name="Katarina Makarova Gibson" userId="63924466-b66a-4d66-a742-a0fe68013c47" providerId="ADAL" clId="{D4AFC8BC-6ECB-49F9-BB33-F0D97ADAD6C4}" dt="2025-03-26T23:25:40.179" v="17" actId="1076"/>
        <pc:sldMasterMkLst>
          <pc:docMk/>
          <pc:sldMasterMk cId="102677488" sldId="2147483788"/>
        </pc:sldMasterMkLst>
        <pc:picChg chg="add mod">
          <ac:chgData name="Katarina Makarova Gibson" userId="63924466-b66a-4d66-a742-a0fe68013c47" providerId="ADAL" clId="{D4AFC8BC-6ECB-49F9-BB33-F0D97ADAD6C4}" dt="2025-03-26T23:25:40.179" v="17" actId="1076"/>
          <ac:picMkLst>
            <pc:docMk/>
            <pc:sldMasterMk cId="102677488" sldId="2147483788"/>
            <ac:picMk id="4" creationId="{825D1D07-CD98-FB6D-CAFE-CFC588F922DA}"/>
          </ac:picMkLst>
        </pc:picChg>
        <pc:sldLayoutChg chg="addSp delSp modSp mod">
          <pc:chgData name="Katarina Makarova Gibson" userId="63924466-b66a-4d66-a742-a0fe68013c47" providerId="ADAL" clId="{D4AFC8BC-6ECB-49F9-BB33-F0D97ADAD6C4}" dt="2025-03-26T23:25:19.859" v="10" actId="1076"/>
          <pc:sldLayoutMkLst>
            <pc:docMk/>
            <pc:sldMasterMk cId="102677488" sldId="2147483788"/>
            <pc:sldLayoutMk cId="562982699" sldId="2147483649"/>
          </pc:sldLayoutMkLst>
          <pc:picChg chg="add mod">
            <ac:chgData name="Katarina Makarova Gibson" userId="63924466-b66a-4d66-a742-a0fe68013c47" providerId="ADAL" clId="{D4AFC8BC-6ECB-49F9-BB33-F0D97ADAD6C4}" dt="2025-03-26T23:25:19.859" v="10" actId="1076"/>
            <ac:picMkLst>
              <pc:docMk/>
              <pc:sldMasterMk cId="102677488" sldId="2147483788"/>
              <pc:sldLayoutMk cId="562982699" sldId="2147483649"/>
              <ac:picMk id="8" creationId="{92DDF48C-6BD1-F76E-39C3-522F82E7321B}"/>
            </ac:picMkLst>
          </pc:picChg>
        </pc:sldLayoutChg>
      </pc:sldMasterChg>
    </pc:docChg>
  </pc:docChgLst>
  <pc:docChgLst>
    <pc:chgData name="Katarina Makarova Gibson" userId="63924466-b66a-4d66-a742-a0fe68013c47" providerId="ADAL" clId="{3885CF7E-3D28-483A-8E88-7A4622A5CD45}"/>
    <pc:docChg chg="undo redo custSel addSld delSld modSld">
      <pc:chgData name="Katarina Makarova Gibson" userId="63924466-b66a-4d66-a742-a0fe68013c47" providerId="ADAL" clId="{3885CF7E-3D28-483A-8E88-7A4622A5CD45}" dt="2023-05-01T01:45:59.685" v="436" actId="5736"/>
      <pc:docMkLst>
        <pc:docMk/>
      </pc:docMkLst>
      <pc:sldChg chg="addSp delSp modSp mod modAnim">
        <pc:chgData name="Katarina Makarova Gibson" userId="63924466-b66a-4d66-a742-a0fe68013c47" providerId="ADAL" clId="{3885CF7E-3D28-483A-8E88-7A4622A5CD45}" dt="2023-04-30T22:22:09.675" v="51" actId="1076"/>
        <pc:sldMkLst>
          <pc:docMk/>
          <pc:sldMk cId="2331144845" sldId="311"/>
        </pc:sldMkLst>
      </pc:sldChg>
      <pc:sldChg chg="modSp mod">
        <pc:chgData name="Katarina Makarova Gibson" userId="63924466-b66a-4d66-a742-a0fe68013c47" providerId="ADAL" clId="{3885CF7E-3D28-483A-8E88-7A4622A5CD45}" dt="2023-05-01T01:43:31.009" v="435" actId="1076"/>
        <pc:sldMkLst>
          <pc:docMk/>
          <pc:sldMk cId="4157099788" sldId="387"/>
        </pc:sldMkLst>
      </pc:sldChg>
      <pc:sldChg chg="modSp add del mod addAnim delAnim">
        <pc:chgData name="Katarina Makarova Gibson" userId="63924466-b66a-4d66-a742-a0fe68013c47" providerId="ADAL" clId="{3885CF7E-3D28-483A-8E88-7A4622A5CD45}" dt="2023-05-01T01:27:53.694" v="428" actId="47"/>
        <pc:sldMkLst>
          <pc:docMk/>
          <pc:sldMk cId="146131502" sldId="389"/>
        </pc:sldMkLst>
      </pc:sldChg>
      <pc:sldChg chg="modSp mod">
        <pc:chgData name="Katarina Makarova Gibson" userId="63924466-b66a-4d66-a742-a0fe68013c47" providerId="ADAL" clId="{3885CF7E-3D28-483A-8E88-7A4622A5CD45}" dt="2023-05-01T01:09:55.779" v="370" actId="1076"/>
        <pc:sldMkLst>
          <pc:docMk/>
          <pc:sldMk cId="1264380700" sldId="391"/>
        </pc:sldMkLst>
      </pc:sldChg>
      <pc:sldChg chg="modSp mod">
        <pc:chgData name="Katarina Makarova Gibson" userId="63924466-b66a-4d66-a742-a0fe68013c47" providerId="ADAL" clId="{3885CF7E-3D28-483A-8E88-7A4622A5CD45}" dt="2023-05-01T01:27:52.608" v="422" actId="1076"/>
        <pc:sldMkLst>
          <pc:docMk/>
          <pc:sldMk cId="134718933" sldId="395"/>
        </pc:sldMkLst>
      </pc:sldChg>
      <pc:sldChg chg="modSp mod">
        <pc:chgData name="Katarina Makarova Gibson" userId="63924466-b66a-4d66-a742-a0fe68013c47" providerId="ADAL" clId="{3885CF7E-3D28-483A-8E88-7A4622A5CD45}" dt="2023-05-01T01:28:25.543" v="430" actId="20577"/>
        <pc:sldMkLst>
          <pc:docMk/>
          <pc:sldMk cId="2028724892" sldId="396"/>
        </pc:sldMkLst>
      </pc:sldChg>
      <pc:sldChg chg="addSp delSp modSp mod">
        <pc:chgData name="Katarina Makarova Gibson" userId="63924466-b66a-4d66-a742-a0fe68013c47" providerId="ADAL" clId="{3885CF7E-3D28-483A-8E88-7A4622A5CD45}" dt="2023-04-30T22:26:35.562" v="70" actId="14100"/>
        <pc:sldMkLst>
          <pc:docMk/>
          <pc:sldMk cId="3151109650" sldId="405"/>
        </pc:sldMkLst>
      </pc:sldChg>
      <pc:sldChg chg="modSp">
        <pc:chgData name="Katarina Makarova Gibson" userId="63924466-b66a-4d66-a742-a0fe68013c47" providerId="ADAL" clId="{3885CF7E-3D28-483A-8E88-7A4622A5CD45}" dt="2023-04-30T22:14:57.758" v="42" actId="1076"/>
        <pc:sldMkLst>
          <pc:docMk/>
          <pc:sldMk cId="1059630341" sldId="2215"/>
        </pc:sldMkLst>
      </pc:sldChg>
      <pc:sldChg chg="modSp mod">
        <pc:chgData name="Katarina Makarova Gibson" userId="63924466-b66a-4d66-a742-a0fe68013c47" providerId="ADAL" clId="{3885CF7E-3D28-483A-8E88-7A4622A5CD45}" dt="2023-04-27T23:50:38.785" v="41" actId="14100"/>
        <pc:sldMkLst>
          <pc:docMk/>
          <pc:sldMk cId="517523839" sldId="2241"/>
        </pc:sldMkLst>
      </pc:sldChg>
      <pc:sldChg chg="addSp delSp modSp mod">
        <pc:chgData name="Katarina Makarova Gibson" userId="63924466-b66a-4d66-a742-a0fe68013c47" providerId="ADAL" clId="{3885CF7E-3D28-483A-8E88-7A4622A5CD45}" dt="2023-05-01T00:13:21.039" v="149" actId="1076"/>
        <pc:sldMkLst>
          <pc:docMk/>
          <pc:sldMk cId="1810803706" sldId="2275"/>
        </pc:sldMkLst>
      </pc:sldChg>
      <pc:sldChg chg="addSp delSp modSp mod">
        <pc:chgData name="Katarina Makarova Gibson" userId="63924466-b66a-4d66-a742-a0fe68013c47" providerId="ADAL" clId="{3885CF7E-3D28-483A-8E88-7A4622A5CD45}" dt="2023-05-01T01:36:39.287" v="432" actId="1076"/>
        <pc:sldMkLst>
          <pc:docMk/>
          <pc:sldMk cId="1258323390" sldId="2277"/>
        </pc:sldMkLst>
      </pc:sldChg>
      <pc:sldChg chg="addSp delSp modSp mod">
        <pc:chgData name="Katarina Makarova Gibson" userId="63924466-b66a-4d66-a742-a0fe68013c47" providerId="ADAL" clId="{3885CF7E-3D28-483A-8E88-7A4622A5CD45}" dt="2023-05-01T00:14:08.798" v="157" actId="1076"/>
        <pc:sldMkLst>
          <pc:docMk/>
          <pc:sldMk cId="322372915" sldId="2278"/>
        </pc:sldMkLst>
      </pc:sldChg>
      <pc:sldChg chg="addSp delSp modSp mod">
        <pc:chgData name="Katarina Makarova Gibson" userId="63924466-b66a-4d66-a742-a0fe68013c47" providerId="ADAL" clId="{3885CF7E-3D28-483A-8E88-7A4622A5CD45}" dt="2023-05-01T00:16:31.565" v="164" actId="1076"/>
        <pc:sldMkLst>
          <pc:docMk/>
          <pc:sldMk cId="1200811203" sldId="2279"/>
        </pc:sldMkLst>
      </pc:sldChg>
      <pc:sldChg chg="addSp delSp modSp mod addAnim delAnim">
        <pc:chgData name="Katarina Makarova Gibson" userId="63924466-b66a-4d66-a742-a0fe68013c47" providerId="ADAL" clId="{3885CF7E-3D28-483A-8E88-7A4622A5CD45}" dt="2023-05-01T01:45:59.685" v="436" actId="5736"/>
        <pc:sldMkLst>
          <pc:docMk/>
          <pc:sldMk cId="4115913516" sldId="2343"/>
        </pc:sldMkLst>
      </pc:sldChg>
      <pc:sldChg chg="addSp delSp modSp mod">
        <pc:chgData name="Katarina Makarova Gibson" userId="63924466-b66a-4d66-a742-a0fe68013c47" providerId="ADAL" clId="{3885CF7E-3D28-483A-8E88-7A4622A5CD45}" dt="2023-05-01T00:21:20.004" v="183" actId="14100"/>
        <pc:sldMkLst>
          <pc:docMk/>
          <pc:sldMk cId="867722582" sldId="2349"/>
        </pc:sldMkLst>
      </pc:sldChg>
      <pc:sldChg chg="modSp mod">
        <pc:chgData name="Katarina Makarova Gibson" userId="63924466-b66a-4d66-a742-a0fe68013c47" providerId="ADAL" clId="{3885CF7E-3D28-483A-8E88-7A4622A5CD45}" dt="2023-04-27T23:49:50.774" v="38" actId="1038"/>
        <pc:sldMkLst>
          <pc:docMk/>
          <pc:sldMk cId="488331271" sldId="2352"/>
        </pc:sldMkLst>
      </pc:sldChg>
      <pc:sldChg chg="addSp delSp modSp mod">
        <pc:chgData name="Katarina Makarova Gibson" userId="63924466-b66a-4d66-a742-a0fe68013c47" providerId="ADAL" clId="{3885CF7E-3D28-483A-8E88-7A4622A5CD45}" dt="2023-04-30T22:29:27.045" v="78" actId="1076"/>
        <pc:sldMkLst>
          <pc:docMk/>
          <pc:sldMk cId="980727630" sldId="2357"/>
        </pc:sldMkLst>
      </pc:sldChg>
      <pc:sldChg chg="addSp delSp modSp mod">
        <pc:chgData name="Katarina Makarova Gibson" userId="63924466-b66a-4d66-a742-a0fe68013c47" providerId="ADAL" clId="{3885CF7E-3D28-483A-8E88-7A4622A5CD45}" dt="2023-05-01T00:03:13.866" v="85" actId="1076"/>
        <pc:sldMkLst>
          <pc:docMk/>
          <pc:sldMk cId="3628434691" sldId="2358"/>
        </pc:sldMkLst>
      </pc:sldChg>
      <pc:sldChg chg="addSp delSp modSp mod">
        <pc:chgData name="Katarina Makarova Gibson" userId="63924466-b66a-4d66-a742-a0fe68013c47" providerId="ADAL" clId="{3885CF7E-3D28-483A-8E88-7A4622A5CD45}" dt="2023-05-01T00:08:39.351" v="123" actId="1076"/>
        <pc:sldMkLst>
          <pc:docMk/>
          <pc:sldMk cId="3365104859" sldId="2359"/>
        </pc:sldMkLst>
      </pc:sldChg>
      <pc:sldChg chg="addSp delSp modSp mod">
        <pc:chgData name="Katarina Makarova Gibson" userId="63924466-b66a-4d66-a742-a0fe68013c47" providerId="ADAL" clId="{3885CF7E-3D28-483A-8E88-7A4622A5CD45}" dt="2023-05-01T00:09:55.020" v="134" actId="1076"/>
        <pc:sldMkLst>
          <pc:docMk/>
          <pc:sldMk cId="4210568350" sldId="2360"/>
        </pc:sldMkLst>
      </pc:sldChg>
      <pc:sldChg chg="addSp delSp modSp mod">
        <pc:chgData name="Katarina Makarova Gibson" userId="63924466-b66a-4d66-a742-a0fe68013c47" providerId="ADAL" clId="{3885CF7E-3D28-483A-8E88-7A4622A5CD45}" dt="2023-05-01T00:12:25.288" v="142" actId="1076"/>
        <pc:sldMkLst>
          <pc:docMk/>
          <pc:sldMk cId="4190404386" sldId="2361"/>
        </pc:sldMkLst>
      </pc:sldChg>
    </pc:docChg>
  </pc:docChgLst>
  <pc:docChgLst>
    <pc:chgData name="Rosamund Rendall" userId="8fb0c555-fe95-46e5-b678-bca23932cdce" providerId="ADAL" clId="{5D13B5F9-4150-406D-8505-95382E532ADE}"/>
    <pc:docChg chg="undo custSel modSld">
      <pc:chgData name="Rosamund Rendall" userId="8fb0c555-fe95-46e5-b678-bca23932cdce" providerId="ADAL" clId="{5D13B5F9-4150-406D-8505-95382E532ADE}" dt="2023-07-19T07:02:46.370" v="1900" actId="20577"/>
      <pc:docMkLst>
        <pc:docMk/>
      </pc:docMkLst>
      <pc:sldChg chg="modNotesTx">
        <pc:chgData name="Rosamund Rendall" userId="8fb0c555-fe95-46e5-b678-bca23932cdce" providerId="ADAL" clId="{5D13B5F9-4150-406D-8505-95382E532ADE}" dt="2023-07-19T03:31:28.818" v="797" actId="33524"/>
        <pc:sldMkLst>
          <pc:docMk/>
          <pc:sldMk cId="1846066623" sldId="272"/>
        </pc:sldMkLst>
      </pc:sldChg>
      <pc:sldChg chg="modSp mod modNotesTx">
        <pc:chgData name="Rosamund Rendall" userId="8fb0c555-fe95-46e5-b678-bca23932cdce" providerId="ADAL" clId="{5D13B5F9-4150-406D-8505-95382E532ADE}" dt="2023-07-19T03:32:28.206" v="839" actId="20577"/>
        <pc:sldMkLst>
          <pc:docMk/>
          <pc:sldMk cId="324227575" sldId="280"/>
        </pc:sldMkLst>
      </pc:sldChg>
      <pc:sldChg chg="modSp">
        <pc:chgData name="Rosamund Rendall" userId="8fb0c555-fe95-46e5-b678-bca23932cdce" providerId="ADAL" clId="{5D13B5F9-4150-406D-8505-95382E532ADE}" dt="2023-07-19T03:47:36.407" v="919" actId="20577"/>
        <pc:sldMkLst>
          <pc:docMk/>
          <pc:sldMk cId="2559172252" sldId="288"/>
        </pc:sldMkLst>
      </pc:sldChg>
      <pc:sldChg chg="modSp">
        <pc:chgData name="Rosamund Rendall" userId="8fb0c555-fe95-46e5-b678-bca23932cdce" providerId="ADAL" clId="{5D13B5F9-4150-406D-8505-95382E532ADE}" dt="2023-07-19T07:02:46.370" v="1900" actId="20577"/>
        <pc:sldMkLst>
          <pc:docMk/>
          <pc:sldMk cId="3107612313" sldId="289"/>
        </pc:sldMkLst>
      </pc:sldChg>
      <pc:sldChg chg="modNotesTx">
        <pc:chgData name="Rosamund Rendall" userId="8fb0c555-fe95-46e5-b678-bca23932cdce" providerId="ADAL" clId="{5D13B5F9-4150-406D-8505-95382E532ADE}" dt="2023-07-19T06:01:40.187" v="1571" actId="20577"/>
        <pc:sldMkLst>
          <pc:docMk/>
          <pc:sldMk cId="1549305666" sldId="301"/>
        </pc:sldMkLst>
      </pc:sldChg>
      <pc:sldChg chg="modSp">
        <pc:chgData name="Rosamund Rendall" userId="8fb0c555-fe95-46e5-b678-bca23932cdce" providerId="ADAL" clId="{5D13B5F9-4150-406D-8505-95382E532ADE}" dt="2023-07-19T06:22:37.069" v="1581" actId="20577"/>
        <pc:sldMkLst>
          <pc:docMk/>
          <pc:sldMk cId="2496640894" sldId="303"/>
        </pc:sldMkLst>
      </pc:sldChg>
      <pc:sldChg chg="modSp mod">
        <pc:chgData name="Rosamund Rendall" userId="8fb0c555-fe95-46e5-b678-bca23932cdce" providerId="ADAL" clId="{5D13B5F9-4150-406D-8505-95382E532ADE}" dt="2023-07-19T06:23:58.652" v="1592" actId="20577"/>
        <pc:sldMkLst>
          <pc:docMk/>
          <pc:sldMk cId="1117574553" sldId="306"/>
        </pc:sldMkLst>
      </pc:sldChg>
      <pc:sldChg chg="modNotesTx">
        <pc:chgData name="Rosamund Rendall" userId="8fb0c555-fe95-46e5-b678-bca23932cdce" providerId="ADAL" clId="{5D13B5F9-4150-406D-8505-95382E532ADE}" dt="2023-07-19T03:47:21.034" v="909" actId="33524"/>
        <pc:sldMkLst>
          <pc:docMk/>
          <pc:sldMk cId="2178817163" sldId="416"/>
        </pc:sldMkLst>
      </pc:sldChg>
      <pc:sldChg chg="modSp mod modNotesTx">
        <pc:chgData name="Rosamund Rendall" userId="8fb0c555-fe95-46e5-b678-bca23932cdce" providerId="ADAL" clId="{5D13B5F9-4150-406D-8505-95382E532ADE}" dt="2023-07-19T03:51:39.439" v="953" actId="313"/>
        <pc:sldMkLst>
          <pc:docMk/>
          <pc:sldMk cId="2232515623" sldId="418"/>
        </pc:sldMkLst>
      </pc:sldChg>
      <pc:sldChg chg="modSp">
        <pc:chgData name="Rosamund Rendall" userId="8fb0c555-fe95-46e5-b678-bca23932cdce" providerId="ADAL" clId="{5D13B5F9-4150-406D-8505-95382E532ADE}" dt="2023-07-19T03:52:40.607" v="958" actId="20577"/>
        <pc:sldMkLst>
          <pc:docMk/>
          <pc:sldMk cId="1223049915" sldId="419"/>
        </pc:sldMkLst>
      </pc:sldChg>
      <pc:sldChg chg="modSp">
        <pc:chgData name="Rosamund Rendall" userId="8fb0c555-fe95-46e5-b678-bca23932cdce" providerId="ADAL" clId="{5D13B5F9-4150-406D-8505-95382E532ADE}" dt="2023-07-19T03:58:07.111" v="985" actId="20577"/>
        <pc:sldMkLst>
          <pc:docMk/>
          <pc:sldMk cId="1514691075" sldId="420"/>
        </pc:sldMkLst>
      </pc:sldChg>
      <pc:sldChg chg="modNotesTx">
        <pc:chgData name="Rosamund Rendall" userId="8fb0c555-fe95-46e5-b678-bca23932cdce" providerId="ADAL" clId="{5D13B5F9-4150-406D-8505-95382E532ADE}" dt="2023-07-19T04:06:50.833" v="1190" actId="20577"/>
        <pc:sldMkLst>
          <pc:docMk/>
          <pc:sldMk cId="1384213537" sldId="423"/>
        </pc:sldMkLst>
      </pc:sldChg>
      <pc:sldChg chg="modSp modNotesTx">
        <pc:chgData name="Rosamund Rendall" userId="8fb0c555-fe95-46e5-b678-bca23932cdce" providerId="ADAL" clId="{5D13B5F9-4150-406D-8505-95382E532ADE}" dt="2023-07-19T04:09:23.286" v="1212" actId="20577"/>
        <pc:sldMkLst>
          <pc:docMk/>
          <pc:sldMk cId="3854473034" sldId="424"/>
        </pc:sldMkLst>
      </pc:sldChg>
      <pc:sldChg chg="modSp">
        <pc:chgData name="Rosamund Rendall" userId="8fb0c555-fe95-46e5-b678-bca23932cdce" providerId="ADAL" clId="{5D13B5F9-4150-406D-8505-95382E532ADE}" dt="2023-07-19T04:10:48.684" v="1227" actId="20577"/>
        <pc:sldMkLst>
          <pc:docMk/>
          <pc:sldMk cId="1072646294" sldId="425"/>
        </pc:sldMkLst>
      </pc:sldChg>
      <pc:sldChg chg="modNotesTx">
        <pc:chgData name="Rosamund Rendall" userId="8fb0c555-fe95-46e5-b678-bca23932cdce" providerId="ADAL" clId="{5D13B5F9-4150-406D-8505-95382E532ADE}" dt="2023-07-19T04:16:23.764" v="1232" actId="20577"/>
        <pc:sldMkLst>
          <pc:docMk/>
          <pc:sldMk cId="203615422" sldId="427"/>
        </pc:sldMkLst>
      </pc:sldChg>
      <pc:sldChg chg="modSp modNotesTx">
        <pc:chgData name="Rosamund Rendall" userId="8fb0c555-fe95-46e5-b678-bca23932cdce" providerId="ADAL" clId="{5D13B5F9-4150-406D-8505-95382E532ADE}" dt="2023-07-19T04:24:47.024" v="1298" actId="20577"/>
        <pc:sldMkLst>
          <pc:docMk/>
          <pc:sldMk cId="813256348" sldId="428"/>
        </pc:sldMkLst>
      </pc:sldChg>
      <pc:sldChg chg="modNotesTx">
        <pc:chgData name="Rosamund Rendall" userId="8fb0c555-fe95-46e5-b678-bca23932cdce" providerId="ADAL" clId="{5D13B5F9-4150-406D-8505-95382E532ADE}" dt="2023-07-19T04:30:32.063" v="1304" actId="20577"/>
        <pc:sldMkLst>
          <pc:docMk/>
          <pc:sldMk cId="62391615" sldId="431"/>
        </pc:sldMkLst>
      </pc:sldChg>
      <pc:sldChg chg="modNotesTx">
        <pc:chgData name="Rosamund Rendall" userId="8fb0c555-fe95-46e5-b678-bca23932cdce" providerId="ADAL" clId="{5D13B5F9-4150-406D-8505-95382E532ADE}" dt="2023-07-19T04:31:34.112" v="1369" actId="20577"/>
        <pc:sldMkLst>
          <pc:docMk/>
          <pc:sldMk cId="1778282196" sldId="432"/>
        </pc:sldMkLst>
      </pc:sldChg>
      <pc:sldChg chg="modNotesTx">
        <pc:chgData name="Rosamund Rendall" userId="8fb0c555-fe95-46e5-b678-bca23932cdce" providerId="ADAL" clId="{5D13B5F9-4150-406D-8505-95382E532ADE}" dt="2023-07-19T04:42:21.199" v="1382" actId="20577"/>
        <pc:sldMkLst>
          <pc:docMk/>
          <pc:sldMk cId="4148814644" sldId="435"/>
        </pc:sldMkLst>
      </pc:sldChg>
      <pc:sldChg chg="modNotesTx">
        <pc:chgData name="Rosamund Rendall" userId="8fb0c555-fe95-46e5-b678-bca23932cdce" providerId="ADAL" clId="{5D13B5F9-4150-406D-8505-95382E532ADE}" dt="2023-07-19T04:43:20.284" v="1418" actId="20577"/>
        <pc:sldMkLst>
          <pc:docMk/>
          <pc:sldMk cId="3432591671" sldId="436"/>
        </pc:sldMkLst>
      </pc:sldChg>
      <pc:sldChg chg="modSp mod">
        <pc:chgData name="Rosamund Rendall" userId="8fb0c555-fe95-46e5-b678-bca23932cdce" providerId="ADAL" clId="{5D13B5F9-4150-406D-8505-95382E532ADE}" dt="2023-07-19T05:13:23.574" v="1435" actId="14100"/>
        <pc:sldMkLst>
          <pc:docMk/>
          <pc:sldMk cId="1688340217" sldId="438"/>
        </pc:sldMkLst>
      </pc:sldChg>
      <pc:sldChg chg="modSp">
        <pc:chgData name="Rosamund Rendall" userId="8fb0c555-fe95-46e5-b678-bca23932cdce" providerId="ADAL" clId="{5D13B5F9-4150-406D-8505-95382E532ADE}" dt="2023-07-19T05:15:01.551" v="1445" actId="20577"/>
        <pc:sldMkLst>
          <pc:docMk/>
          <pc:sldMk cId="2705430126" sldId="2209"/>
        </pc:sldMkLst>
      </pc:sldChg>
      <pc:sldChg chg="modSp mod">
        <pc:chgData name="Rosamund Rendall" userId="8fb0c555-fe95-46e5-b678-bca23932cdce" providerId="ADAL" clId="{5D13B5F9-4150-406D-8505-95382E532ADE}" dt="2023-07-19T05:16:00.282" v="1447" actId="20577"/>
        <pc:sldMkLst>
          <pc:docMk/>
          <pc:sldMk cId="3336965169" sldId="2211"/>
        </pc:sldMkLst>
      </pc:sldChg>
      <pc:sldChg chg="modNotesTx">
        <pc:chgData name="Rosamund Rendall" userId="8fb0c555-fe95-46e5-b678-bca23932cdce" providerId="ADAL" clId="{5D13B5F9-4150-406D-8505-95382E532ADE}" dt="2023-07-19T05:20:03.999" v="1504" actId="20577"/>
        <pc:sldMkLst>
          <pc:docMk/>
          <pc:sldMk cId="3678362581" sldId="2214"/>
        </pc:sldMkLst>
      </pc:sldChg>
      <pc:sldChg chg="modSp">
        <pc:chgData name="Rosamund Rendall" userId="8fb0c555-fe95-46e5-b678-bca23932cdce" providerId="ADAL" clId="{5D13B5F9-4150-406D-8505-95382E532ADE}" dt="2023-07-19T05:49:36.358" v="1553" actId="20577"/>
        <pc:sldMkLst>
          <pc:docMk/>
          <pc:sldMk cId="2080277917" sldId="2219"/>
        </pc:sldMkLst>
      </pc:sldChg>
      <pc:sldChg chg="modSp">
        <pc:chgData name="Rosamund Rendall" userId="8fb0c555-fe95-46e5-b678-bca23932cdce" providerId="ADAL" clId="{5D13B5F9-4150-406D-8505-95382E532ADE}" dt="2023-07-19T05:50:42.049" v="1563" actId="20577"/>
        <pc:sldMkLst>
          <pc:docMk/>
          <pc:sldMk cId="27559422" sldId="2222"/>
        </pc:sldMkLst>
      </pc:sldChg>
      <pc:sldChg chg="modNotesTx">
        <pc:chgData name="Rosamund Rendall" userId="8fb0c555-fe95-46e5-b678-bca23932cdce" providerId="ADAL" clId="{5D13B5F9-4150-406D-8505-95382E532ADE}" dt="2023-07-19T05:59:27.855" v="1570" actId="313"/>
        <pc:sldMkLst>
          <pc:docMk/>
          <pc:sldMk cId="2081537107" sldId="2223"/>
        </pc:sldMkLst>
      </pc:sldChg>
      <pc:sldChg chg="modSp modNotesTx">
        <pc:chgData name="Rosamund Rendall" userId="8fb0c555-fe95-46e5-b678-bca23932cdce" providerId="ADAL" clId="{5D13B5F9-4150-406D-8505-95382E532ADE}" dt="2023-07-19T03:42:49.332" v="883" actId="20577"/>
        <pc:sldMkLst>
          <pc:docMk/>
          <pc:sldMk cId="2086386999" sldId="2255"/>
        </pc:sldMkLst>
      </pc:sldChg>
      <pc:sldChg chg="modSp mod modNotesTx">
        <pc:chgData name="Rosamund Rendall" userId="8fb0c555-fe95-46e5-b678-bca23932cdce" providerId="ADAL" clId="{5D13B5F9-4150-406D-8505-95382E532ADE}" dt="2023-07-19T06:26:12.468" v="1628" actId="5793"/>
        <pc:sldMkLst>
          <pc:docMk/>
          <pc:sldMk cId="2570939552" sldId="2288"/>
        </pc:sldMkLst>
      </pc:sldChg>
      <pc:sldChg chg="modSp mod modNotesTx">
        <pc:chgData name="Rosamund Rendall" userId="8fb0c555-fe95-46e5-b678-bca23932cdce" providerId="ADAL" clId="{5D13B5F9-4150-406D-8505-95382E532ADE}" dt="2023-07-19T06:46:00.173" v="1829" actId="20577"/>
        <pc:sldMkLst>
          <pc:docMk/>
          <pc:sldMk cId="3196470381" sldId="2289"/>
        </pc:sldMkLst>
      </pc:sldChg>
      <pc:sldChg chg="modNotesTx">
        <pc:chgData name="Rosamund Rendall" userId="8fb0c555-fe95-46e5-b678-bca23932cdce" providerId="ADAL" clId="{5D13B5F9-4150-406D-8505-95382E532ADE}" dt="2023-07-19T05:10:34.663" v="1429" actId="20577"/>
        <pc:sldMkLst>
          <pc:docMk/>
          <pc:sldMk cId="1912260142" sldId="2293"/>
        </pc:sldMkLst>
      </pc:sldChg>
      <pc:sldChg chg="modNotesTx">
        <pc:chgData name="Rosamund Rendall" userId="8fb0c555-fe95-46e5-b678-bca23932cdce" providerId="ADAL" clId="{5D13B5F9-4150-406D-8505-95382E532ADE}" dt="2023-07-19T06:48:39.148" v="1898" actId="20577"/>
        <pc:sldMkLst>
          <pc:docMk/>
          <pc:sldMk cId="3157278574" sldId="2307"/>
        </pc:sldMkLst>
      </pc:sldChg>
      <pc:sldChg chg="delSp modSp mod delAnim modNotesTx">
        <pc:chgData name="Rosamund Rendall" userId="8fb0c555-fe95-46e5-b678-bca23932cdce" providerId="ADAL" clId="{5D13B5F9-4150-406D-8505-95382E532ADE}" dt="2023-07-19T03:36:25.082" v="860" actId="478"/>
        <pc:sldMkLst>
          <pc:docMk/>
          <pc:sldMk cId="4279000813" sldId="2344"/>
        </pc:sldMkLst>
      </pc:sldChg>
      <pc:sldChg chg="modNotesTx">
        <pc:chgData name="Rosamund Rendall" userId="8fb0c555-fe95-46e5-b678-bca23932cdce" providerId="ADAL" clId="{5D13B5F9-4150-406D-8505-95382E532ADE}" dt="2023-07-19T04:00:49.795" v="1104" actId="20577"/>
        <pc:sldMkLst>
          <pc:docMk/>
          <pc:sldMk cId="1726849692" sldId="2347"/>
        </pc:sldMkLst>
      </pc:sldChg>
      <pc:sldChg chg="modNotesTx">
        <pc:chgData name="Rosamund Rendall" userId="8fb0c555-fe95-46e5-b678-bca23932cdce" providerId="ADAL" clId="{5D13B5F9-4150-406D-8505-95382E532ADE}" dt="2023-07-19T03:30:56.830" v="796" actId="20577"/>
        <pc:sldMkLst>
          <pc:docMk/>
          <pc:sldMk cId="257064693" sldId="2351"/>
        </pc:sldMkLst>
      </pc:sldChg>
    </pc:docChg>
  </pc:docChgLst>
  <pc:docChgLst>
    <pc:chgData name="Katarina Makarova Gibson" userId="63924466-b66a-4d66-a742-a0fe68013c47" providerId="ADAL" clId="{EF91D1AB-08DE-46DC-BEBF-F79B0541CAAE}"/>
    <pc:docChg chg="undo custSel addSld delSld modSld">
      <pc:chgData name="Katarina Makarova Gibson" userId="63924466-b66a-4d66-a742-a0fe68013c47" providerId="ADAL" clId="{EF91D1AB-08DE-46DC-BEBF-F79B0541CAAE}" dt="2024-11-26T01:44:26.626" v="147" actId="47"/>
      <pc:docMkLst>
        <pc:docMk/>
      </pc:docMkLst>
      <pc:sldChg chg="modSp">
        <pc:chgData name="Katarina Makarova Gibson" userId="63924466-b66a-4d66-a742-a0fe68013c47" providerId="ADAL" clId="{EF91D1AB-08DE-46DC-BEBF-F79B0541CAAE}" dt="2024-11-26T01:35:36.759" v="78" actId="20577"/>
        <pc:sldMkLst>
          <pc:docMk/>
          <pc:sldMk cId="1035654890" sldId="273"/>
        </pc:sldMkLst>
      </pc:sldChg>
      <pc:sldChg chg="modSp mod">
        <pc:chgData name="Katarina Makarova Gibson" userId="63924466-b66a-4d66-a742-a0fe68013c47" providerId="ADAL" clId="{EF91D1AB-08DE-46DC-BEBF-F79B0541CAAE}" dt="2023-09-07T22:13:00.486" v="1" actId="20577"/>
        <pc:sldMkLst>
          <pc:docMk/>
          <pc:sldMk cId="3151109650" sldId="405"/>
        </pc:sldMkLst>
      </pc:sldChg>
      <pc:sldChg chg="addSp modSp modAnim">
        <pc:chgData name="Katarina Makarova Gibson" userId="63924466-b66a-4d66-a742-a0fe68013c47" providerId="ADAL" clId="{EF91D1AB-08DE-46DC-BEBF-F79B0541CAAE}" dt="2024-11-26T01:37:37.824" v="80"/>
        <pc:sldMkLst>
          <pc:docMk/>
          <pc:sldMk cId="2086386999" sldId="2255"/>
        </pc:sldMkLst>
      </pc:sldChg>
      <pc:sldChg chg="modSp mod">
        <pc:chgData name="Katarina Makarova Gibson" userId="63924466-b66a-4d66-a742-a0fe68013c47" providerId="ADAL" clId="{EF91D1AB-08DE-46DC-BEBF-F79B0541CAAE}" dt="2023-12-20T23:04:41.712" v="40" actId="20577"/>
        <pc:sldMkLst>
          <pc:docMk/>
          <pc:sldMk cId="3365104859" sldId="2359"/>
        </pc:sldMkLst>
      </pc:sldChg>
      <pc:sldChg chg="modSp mod">
        <pc:chgData name="Katarina Makarova Gibson" userId="63924466-b66a-4d66-a742-a0fe68013c47" providerId="ADAL" clId="{EF91D1AB-08DE-46DC-BEBF-F79B0541CAAE}" dt="2023-12-20T23:12:30.924" v="77" actId="20577"/>
        <pc:sldMkLst>
          <pc:docMk/>
          <pc:sldMk cId="4190404386" sldId="2361"/>
        </pc:sldMkLst>
      </pc:sldChg>
      <pc:sldChg chg="addSp delSp modSp add del mod addAnim delAnim">
        <pc:chgData name="Katarina Makarova Gibson" userId="63924466-b66a-4d66-a742-a0fe68013c47" providerId="ADAL" clId="{EF91D1AB-08DE-46DC-BEBF-F79B0541CAAE}" dt="2024-11-26T01:44:26.626" v="147" actId="47"/>
        <pc:sldMkLst>
          <pc:docMk/>
          <pc:sldMk cId="2769775115" sldId="2364"/>
        </pc:sldMkLst>
      </pc:sldChg>
    </pc:docChg>
  </pc:docChgLst>
  <pc:docChgLst>
    <pc:chgData name="Kelly Fairhurst" userId="08336c2f-c03c-4903-86e5-f7079f6fc0fb" providerId="ADAL" clId="{BD82D085-0417-4E54-A50F-235A04C05F8B}"/>
    <pc:docChg chg="modSld">
      <pc:chgData name="Kelly Fairhurst" userId="08336c2f-c03c-4903-86e5-f7079f6fc0fb" providerId="ADAL" clId="{BD82D085-0417-4E54-A50F-235A04C05F8B}" dt="2023-09-06T03:47:58.132" v="1" actId="20577"/>
      <pc:docMkLst>
        <pc:docMk/>
      </pc:docMkLst>
      <pc:sldChg chg="modSp mod">
        <pc:chgData name="Kelly Fairhurst" userId="08336c2f-c03c-4903-86e5-f7079f6fc0fb" providerId="ADAL" clId="{BD82D085-0417-4E54-A50F-235A04C05F8B}" dt="2023-09-06T03:47:58.132" v="1" actId="20577"/>
        <pc:sldMkLst>
          <pc:docMk/>
          <pc:sldMk cId="4144216286" sldId="2336"/>
        </pc:sldMkLst>
      </pc:sldChg>
    </pc:docChg>
  </pc:docChgLst>
  <pc:docChgLst>
    <pc:chgData name="Kelly Fairhurst" userId="08336c2f-c03c-4903-86e5-f7079f6fc0fb" providerId="ADAL" clId="{11261A54-DE56-42AD-80A7-7B5207CC91A6}"/>
    <pc:docChg chg="custSel modSld">
      <pc:chgData name="Kelly Fairhurst" userId="08336c2f-c03c-4903-86e5-f7079f6fc0fb" providerId="ADAL" clId="{11261A54-DE56-42AD-80A7-7B5207CC91A6}" dt="2022-09-13T04:53:36.293" v="175"/>
      <pc:docMkLst>
        <pc:docMk/>
      </pc:docMkLst>
      <pc:sldChg chg="modNotes">
        <pc:chgData name="Kelly Fairhurst" userId="08336c2f-c03c-4903-86e5-f7079f6fc0fb" providerId="ADAL" clId="{11261A54-DE56-42AD-80A7-7B5207CC91A6}" dt="2022-07-27T03:07:51.263" v="27" actId="207"/>
        <pc:sldMkLst>
          <pc:docMk/>
          <pc:sldMk cId="2810458314" sldId="336"/>
        </pc:sldMkLst>
      </pc:sldChg>
      <pc:sldChg chg="modNotes">
        <pc:chgData name="Kelly Fairhurst" userId="08336c2f-c03c-4903-86e5-f7079f6fc0fb" providerId="ADAL" clId="{11261A54-DE56-42AD-80A7-7B5207CC91A6}" dt="2022-07-27T03:03:43.862" v="10" actId="207"/>
        <pc:sldMkLst>
          <pc:docMk/>
          <pc:sldMk cId="3039431316" sldId="340"/>
        </pc:sldMkLst>
      </pc:sldChg>
      <pc:sldChg chg="modNotes">
        <pc:chgData name="Kelly Fairhurst" userId="08336c2f-c03c-4903-86e5-f7079f6fc0fb" providerId="ADAL" clId="{11261A54-DE56-42AD-80A7-7B5207CC91A6}" dt="2022-07-28T00:25:44.633" v="107" actId="6549"/>
        <pc:sldMkLst>
          <pc:docMk/>
          <pc:sldMk cId="1853554756" sldId="341"/>
        </pc:sldMkLst>
      </pc:sldChg>
      <pc:sldChg chg="modNotes">
        <pc:chgData name="Kelly Fairhurst" userId="08336c2f-c03c-4903-86e5-f7079f6fc0fb" providerId="ADAL" clId="{11261A54-DE56-42AD-80A7-7B5207CC91A6}" dt="2022-07-27T03:06:16.023" v="20" actId="2711"/>
        <pc:sldMkLst>
          <pc:docMk/>
          <pc:sldMk cId="886814699" sldId="343"/>
        </pc:sldMkLst>
      </pc:sldChg>
      <pc:sldChg chg="modNotes">
        <pc:chgData name="Kelly Fairhurst" userId="08336c2f-c03c-4903-86e5-f7079f6fc0fb" providerId="ADAL" clId="{11261A54-DE56-42AD-80A7-7B5207CC91A6}" dt="2022-07-27T03:07:05.509" v="25" actId="207"/>
        <pc:sldMkLst>
          <pc:docMk/>
          <pc:sldMk cId="1214630532" sldId="344"/>
        </pc:sldMkLst>
      </pc:sldChg>
      <pc:sldChg chg="modNotes">
        <pc:chgData name="Kelly Fairhurst" userId="08336c2f-c03c-4903-86e5-f7079f6fc0fb" providerId="ADAL" clId="{11261A54-DE56-42AD-80A7-7B5207CC91A6}" dt="2022-09-13T04:53:36.293" v="175"/>
        <pc:sldMkLst>
          <pc:docMk/>
          <pc:sldMk cId="3989295338" sldId="347"/>
        </pc:sldMkLst>
      </pc:sldChg>
      <pc:sldChg chg="modNotes">
        <pc:chgData name="Kelly Fairhurst" userId="08336c2f-c03c-4903-86e5-f7079f6fc0fb" providerId="ADAL" clId="{11261A54-DE56-42AD-80A7-7B5207CC91A6}" dt="2022-07-27T03:02:23.965" v="4" actId="2711"/>
        <pc:sldMkLst>
          <pc:docMk/>
          <pc:sldMk cId="504046168" sldId="2264"/>
        </pc:sldMkLst>
      </pc:sldChg>
      <pc:sldChg chg="modNotes">
        <pc:chgData name="Kelly Fairhurst" userId="08336c2f-c03c-4903-86e5-f7079f6fc0fb" providerId="ADAL" clId="{11261A54-DE56-42AD-80A7-7B5207CC91A6}" dt="2022-07-27T03:11:37.208" v="106" actId="2711"/>
        <pc:sldMkLst>
          <pc:docMk/>
          <pc:sldMk cId="3712413768" sldId="2296"/>
        </pc:sldMkLst>
      </pc:sldChg>
      <pc:sldChg chg="modNotes">
        <pc:chgData name="Kelly Fairhurst" userId="08336c2f-c03c-4903-86e5-f7079f6fc0fb" providerId="ADAL" clId="{11261A54-DE56-42AD-80A7-7B5207CC91A6}" dt="2022-09-13T04:47:29.639" v="111" actId="6549"/>
        <pc:sldMkLst>
          <pc:docMk/>
          <pc:sldMk cId="3436039557" sldId="2314"/>
        </pc:sldMkLst>
      </pc:sldChg>
      <pc:sldChg chg="modNotes">
        <pc:chgData name="Kelly Fairhurst" userId="08336c2f-c03c-4903-86e5-f7079f6fc0fb" providerId="ADAL" clId="{11261A54-DE56-42AD-80A7-7B5207CC91A6}" dt="2022-09-13T04:48:09.605" v="118" actId="6549"/>
        <pc:sldMkLst>
          <pc:docMk/>
          <pc:sldMk cId="3720660908" sldId="2315"/>
        </pc:sldMkLst>
      </pc:sldChg>
      <pc:sldChg chg="modNotes">
        <pc:chgData name="Kelly Fairhurst" userId="08336c2f-c03c-4903-86e5-f7079f6fc0fb" providerId="ADAL" clId="{11261A54-DE56-42AD-80A7-7B5207CC91A6}" dt="2022-09-13T04:50:53.770" v="174"/>
        <pc:sldMkLst>
          <pc:docMk/>
          <pc:sldMk cId="1540707308" sldId="2316"/>
        </pc:sldMkLst>
      </pc:sldChg>
      <pc:sldChg chg="modNotes">
        <pc:chgData name="Kelly Fairhurst" userId="08336c2f-c03c-4903-86e5-f7079f6fc0fb" providerId="ADAL" clId="{11261A54-DE56-42AD-80A7-7B5207CC91A6}" dt="2022-07-27T03:09:40.907" v="98" actId="207"/>
        <pc:sldMkLst>
          <pc:docMk/>
          <pc:sldMk cId="2043345418" sldId="2334"/>
        </pc:sldMkLst>
      </pc:sldChg>
      <pc:sldChg chg="modNotes">
        <pc:chgData name="Kelly Fairhurst" userId="08336c2f-c03c-4903-86e5-f7079f6fc0fb" providerId="ADAL" clId="{11261A54-DE56-42AD-80A7-7B5207CC91A6}" dt="2022-07-27T03:10:27.814" v="103" actId="20577"/>
        <pc:sldMkLst>
          <pc:docMk/>
          <pc:sldMk cId="4163072410" sldId="2335"/>
        </pc:sldMkLst>
      </pc:sldChg>
    </pc:docChg>
  </pc:docChgLst>
  <pc:docChgLst>
    <pc:chgData name="Michelle Pelser" userId="6a977191-35cb-430a-b678-141e7fb84214" providerId="ADAL" clId="{5235A591-ADCD-41F8-AF0D-6EE0C4BBA65D}"/>
    <pc:docChg chg="custSel addSld delSld modSld">
      <pc:chgData name="Michelle Pelser" userId="6a977191-35cb-430a-b678-141e7fb84214" providerId="ADAL" clId="{5235A591-ADCD-41F8-AF0D-6EE0C4BBA65D}" dt="2025-04-15T02:13:21" v="70" actId="20577"/>
      <pc:docMkLst>
        <pc:docMk/>
      </pc:docMkLst>
      <pc:sldChg chg="modSp modNotes">
        <pc:chgData name="Michelle Pelser" userId="6a977191-35cb-430a-b678-141e7fb84214" providerId="ADAL" clId="{5235A591-ADCD-41F8-AF0D-6EE0C4BBA65D}" dt="2025-04-15T01:16:10.327" v="19"/>
        <pc:sldMkLst>
          <pc:docMk/>
          <pc:sldMk cId="1846066623" sldId="272"/>
        </pc:sldMkLst>
        <pc:spChg chg="mod">
          <ac:chgData name="Michelle Pelser" userId="6a977191-35cb-430a-b678-141e7fb84214" providerId="ADAL" clId="{5235A591-ADCD-41F8-AF0D-6EE0C4BBA65D}" dt="2025-04-15T01:16:10.327" v="19"/>
          <ac:spMkLst>
            <pc:docMk/>
            <pc:sldMk cId="1846066623" sldId="272"/>
            <ac:spMk id="8" creationId="{00000000-0000-0000-0000-000000000000}"/>
          </ac:spMkLst>
        </pc:spChg>
      </pc:sldChg>
      <pc:sldChg chg="modSp">
        <pc:chgData name="Michelle Pelser" userId="6a977191-35cb-430a-b678-141e7fb84214" providerId="ADAL" clId="{5235A591-ADCD-41F8-AF0D-6EE0C4BBA65D}" dt="2025-04-15T01:16:33.607" v="21" actId="20577"/>
        <pc:sldMkLst>
          <pc:docMk/>
          <pc:sldMk cId="1035654890" sldId="273"/>
        </pc:sldMkLst>
        <pc:spChg chg="mod">
          <ac:chgData name="Michelle Pelser" userId="6a977191-35cb-430a-b678-141e7fb84214" providerId="ADAL" clId="{5235A591-ADCD-41F8-AF0D-6EE0C4BBA65D}" dt="2025-04-15T01:16:33.607" v="21" actId="20577"/>
          <ac:spMkLst>
            <pc:docMk/>
            <pc:sldMk cId="1035654890" sldId="273"/>
            <ac:spMk id="3" creationId="{00000000-0000-0000-0000-000000000000}"/>
          </ac:spMkLst>
        </pc:spChg>
      </pc:sldChg>
      <pc:sldChg chg="modSp">
        <pc:chgData name="Michelle Pelser" userId="6a977191-35cb-430a-b678-141e7fb84214" providerId="ADAL" clId="{5235A591-ADCD-41F8-AF0D-6EE0C4BBA65D}" dt="2025-04-15T01:16:10.327" v="19"/>
        <pc:sldMkLst>
          <pc:docMk/>
          <pc:sldMk cId="249806261" sldId="286"/>
        </pc:sldMkLst>
        <pc:spChg chg="mod">
          <ac:chgData name="Michelle Pelser" userId="6a977191-35cb-430a-b678-141e7fb84214" providerId="ADAL" clId="{5235A591-ADCD-41F8-AF0D-6EE0C4BBA65D}" dt="2025-04-15T01:16:10.327" v="19"/>
          <ac:spMkLst>
            <pc:docMk/>
            <pc:sldMk cId="249806261" sldId="286"/>
            <ac:spMk id="3" creationId="{00000000-0000-0000-0000-000000000000}"/>
          </ac:spMkLst>
        </pc:spChg>
      </pc:sldChg>
      <pc:sldChg chg="modNotes">
        <pc:chgData name="Michelle Pelser" userId="6a977191-35cb-430a-b678-141e7fb84214" providerId="ADAL" clId="{5235A591-ADCD-41F8-AF0D-6EE0C4BBA65D}" dt="2025-04-15T01:16:10.327" v="19"/>
        <pc:sldMkLst>
          <pc:docMk/>
          <pc:sldMk cId="2559172252" sldId="288"/>
        </pc:sldMkLst>
      </pc:sldChg>
      <pc:sldChg chg="modNotes">
        <pc:chgData name="Michelle Pelser" userId="6a977191-35cb-430a-b678-141e7fb84214" providerId="ADAL" clId="{5235A591-ADCD-41F8-AF0D-6EE0C4BBA65D}" dt="2025-04-15T01:16:10.327" v="19"/>
        <pc:sldMkLst>
          <pc:docMk/>
          <pc:sldMk cId="3107612313" sldId="289"/>
        </pc:sldMkLst>
      </pc:sldChg>
      <pc:sldChg chg="modSp">
        <pc:chgData name="Michelle Pelser" userId="6a977191-35cb-430a-b678-141e7fb84214" providerId="ADAL" clId="{5235A591-ADCD-41F8-AF0D-6EE0C4BBA65D}" dt="2025-04-15T01:16:10.327" v="19"/>
        <pc:sldMkLst>
          <pc:docMk/>
          <pc:sldMk cId="91360277" sldId="302"/>
        </pc:sldMkLst>
        <pc:spChg chg="mod">
          <ac:chgData name="Michelle Pelser" userId="6a977191-35cb-430a-b678-141e7fb84214" providerId="ADAL" clId="{5235A591-ADCD-41F8-AF0D-6EE0C4BBA65D}" dt="2025-04-15T01:16:10.327" v="19"/>
          <ac:spMkLst>
            <pc:docMk/>
            <pc:sldMk cId="91360277" sldId="302"/>
            <ac:spMk id="3" creationId="{00000000-0000-0000-0000-000000000000}"/>
          </ac:spMkLst>
        </pc:spChg>
      </pc:sldChg>
      <pc:sldChg chg="modSp">
        <pc:chgData name="Michelle Pelser" userId="6a977191-35cb-430a-b678-141e7fb84214" providerId="ADAL" clId="{5235A591-ADCD-41F8-AF0D-6EE0C4BBA65D}" dt="2025-04-15T01:18:04.125" v="24"/>
        <pc:sldMkLst>
          <pc:docMk/>
          <pc:sldMk cId="2496640894" sldId="303"/>
        </pc:sldMkLst>
        <pc:spChg chg="mod">
          <ac:chgData name="Michelle Pelser" userId="6a977191-35cb-430a-b678-141e7fb84214" providerId="ADAL" clId="{5235A591-ADCD-41F8-AF0D-6EE0C4BBA65D}" dt="2025-04-15T01:16:10.327" v="19"/>
          <ac:spMkLst>
            <pc:docMk/>
            <pc:sldMk cId="2496640894" sldId="303"/>
            <ac:spMk id="2" creationId="{00000000-0000-0000-0000-000000000000}"/>
          </ac:spMkLst>
        </pc:spChg>
        <pc:spChg chg="mod">
          <ac:chgData name="Michelle Pelser" userId="6a977191-35cb-430a-b678-141e7fb84214" providerId="ADAL" clId="{5235A591-ADCD-41F8-AF0D-6EE0C4BBA65D}" dt="2025-04-15T01:18:04.125" v="24"/>
          <ac:spMkLst>
            <pc:docMk/>
            <pc:sldMk cId="2496640894" sldId="303"/>
            <ac:spMk id="11" creationId="{00000000-0000-0000-0000-000000000000}"/>
          </ac:spMkLst>
        </pc:spChg>
      </pc:sldChg>
      <pc:sldChg chg="modSp">
        <pc:chgData name="Michelle Pelser" userId="6a977191-35cb-430a-b678-141e7fb84214" providerId="ADAL" clId="{5235A591-ADCD-41F8-AF0D-6EE0C4BBA65D}" dt="2025-04-15T01:18:04.125" v="24"/>
        <pc:sldMkLst>
          <pc:docMk/>
          <pc:sldMk cId="2584453158" sldId="304"/>
        </pc:sldMkLst>
        <pc:spChg chg="mod">
          <ac:chgData name="Michelle Pelser" userId="6a977191-35cb-430a-b678-141e7fb84214" providerId="ADAL" clId="{5235A591-ADCD-41F8-AF0D-6EE0C4BBA65D}" dt="2025-04-15T01:16:10.327" v="19"/>
          <ac:spMkLst>
            <pc:docMk/>
            <pc:sldMk cId="2584453158" sldId="304"/>
            <ac:spMk id="2" creationId="{00000000-0000-0000-0000-000000000000}"/>
          </ac:spMkLst>
        </pc:spChg>
        <pc:spChg chg="mod">
          <ac:chgData name="Michelle Pelser" userId="6a977191-35cb-430a-b678-141e7fb84214" providerId="ADAL" clId="{5235A591-ADCD-41F8-AF0D-6EE0C4BBA65D}" dt="2025-04-15T01:18:04.125" v="24"/>
          <ac:spMkLst>
            <pc:docMk/>
            <pc:sldMk cId="2584453158" sldId="304"/>
            <ac:spMk id="6" creationId="{00000000-0000-0000-0000-000000000000}"/>
          </ac:spMkLst>
        </pc:spChg>
      </pc:sldChg>
      <pc:sldChg chg="modSp">
        <pc:chgData name="Michelle Pelser" userId="6a977191-35cb-430a-b678-141e7fb84214" providerId="ADAL" clId="{5235A591-ADCD-41F8-AF0D-6EE0C4BBA65D}" dt="2025-04-15T01:16:10.327" v="19"/>
        <pc:sldMkLst>
          <pc:docMk/>
          <pc:sldMk cId="1117574553" sldId="306"/>
        </pc:sldMkLst>
        <pc:spChg chg="mod">
          <ac:chgData name="Michelle Pelser" userId="6a977191-35cb-430a-b678-141e7fb84214" providerId="ADAL" clId="{5235A591-ADCD-41F8-AF0D-6EE0C4BBA65D}" dt="2025-04-15T01:16:10.327" v="19"/>
          <ac:spMkLst>
            <pc:docMk/>
            <pc:sldMk cId="1117574553" sldId="306"/>
            <ac:spMk id="2" creationId="{00000000-0000-0000-0000-000000000000}"/>
          </ac:spMkLst>
        </pc:spChg>
        <pc:spChg chg="mod">
          <ac:chgData name="Michelle Pelser" userId="6a977191-35cb-430a-b678-141e7fb84214" providerId="ADAL" clId="{5235A591-ADCD-41F8-AF0D-6EE0C4BBA65D}" dt="2025-04-15T01:16:10.327" v="19"/>
          <ac:spMkLst>
            <pc:docMk/>
            <pc:sldMk cId="1117574553" sldId="306"/>
            <ac:spMk id="6" creationId="{00000000-0000-0000-0000-000000000000}"/>
          </ac:spMkLst>
        </pc:spChg>
      </pc:sldChg>
      <pc:sldChg chg="modSp">
        <pc:chgData name="Michelle Pelser" userId="6a977191-35cb-430a-b678-141e7fb84214" providerId="ADAL" clId="{5235A591-ADCD-41F8-AF0D-6EE0C4BBA65D}" dt="2025-04-15T01:16:10.327" v="19"/>
        <pc:sldMkLst>
          <pc:docMk/>
          <pc:sldMk cId="1705794368" sldId="307"/>
        </pc:sldMkLst>
        <pc:spChg chg="mod">
          <ac:chgData name="Michelle Pelser" userId="6a977191-35cb-430a-b678-141e7fb84214" providerId="ADAL" clId="{5235A591-ADCD-41F8-AF0D-6EE0C4BBA65D}" dt="2025-04-15T01:16:10.327" v="19"/>
          <ac:spMkLst>
            <pc:docMk/>
            <pc:sldMk cId="1705794368" sldId="307"/>
            <ac:spMk id="2" creationId="{00000000-0000-0000-0000-000000000000}"/>
          </ac:spMkLst>
        </pc:spChg>
      </pc:sldChg>
      <pc:sldChg chg="modSp">
        <pc:chgData name="Michelle Pelser" userId="6a977191-35cb-430a-b678-141e7fb84214" providerId="ADAL" clId="{5235A591-ADCD-41F8-AF0D-6EE0C4BBA65D}" dt="2025-04-15T01:16:10.327" v="19"/>
        <pc:sldMkLst>
          <pc:docMk/>
          <pc:sldMk cId="584655172" sldId="309"/>
        </pc:sldMkLst>
        <pc:spChg chg="mod">
          <ac:chgData name="Michelle Pelser" userId="6a977191-35cb-430a-b678-141e7fb84214" providerId="ADAL" clId="{5235A591-ADCD-41F8-AF0D-6EE0C4BBA65D}" dt="2025-04-15T01:16:10.327" v="19"/>
          <ac:spMkLst>
            <pc:docMk/>
            <pc:sldMk cId="584655172" sldId="309"/>
            <ac:spMk id="3" creationId="{00000000-0000-0000-0000-000000000000}"/>
          </ac:spMkLst>
        </pc:spChg>
      </pc:sldChg>
      <pc:sldChg chg="modSp">
        <pc:chgData name="Michelle Pelser" userId="6a977191-35cb-430a-b678-141e7fb84214" providerId="ADAL" clId="{5235A591-ADCD-41F8-AF0D-6EE0C4BBA65D}" dt="2025-04-15T01:16:10.327" v="19"/>
        <pc:sldMkLst>
          <pc:docMk/>
          <pc:sldMk cId="2331144845" sldId="311"/>
        </pc:sldMkLst>
        <pc:spChg chg="mod">
          <ac:chgData name="Michelle Pelser" userId="6a977191-35cb-430a-b678-141e7fb84214" providerId="ADAL" clId="{5235A591-ADCD-41F8-AF0D-6EE0C4BBA65D}" dt="2025-04-15T01:16:10.327" v="19"/>
          <ac:spMkLst>
            <pc:docMk/>
            <pc:sldMk cId="2331144845" sldId="311"/>
            <ac:spMk id="2" creationId="{00000000-0000-0000-0000-000000000000}"/>
          </ac:spMkLst>
        </pc:spChg>
      </pc:sldChg>
      <pc:sldChg chg="modSp modNotes">
        <pc:chgData name="Michelle Pelser" userId="6a977191-35cb-430a-b678-141e7fb84214" providerId="ADAL" clId="{5235A591-ADCD-41F8-AF0D-6EE0C4BBA65D}" dt="2025-04-15T01:18:04.125" v="24"/>
        <pc:sldMkLst>
          <pc:docMk/>
          <pc:sldMk cId="2810458314" sldId="336"/>
        </pc:sldMkLst>
        <pc:spChg chg="mod">
          <ac:chgData name="Michelle Pelser" userId="6a977191-35cb-430a-b678-141e7fb84214" providerId="ADAL" clId="{5235A591-ADCD-41F8-AF0D-6EE0C4BBA65D}" dt="2025-04-15T01:16:10.327" v="19"/>
          <ac:spMkLst>
            <pc:docMk/>
            <pc:sldMk cId="2810458314" sldId="336"/>
            <ac:spMk id="3" creationId="{00000000-0000-0000-0000-000000000000}"/>
          </ac:spMkLst>
        </pc:spChg>
      </pc:sldChg>
      <pc:sldChg chg="modSp">
        <pc:chgData name="Michelle Pelser" userId="6a977191-35cb-430a-b678-141e7fb84214" providerId="ADAL" clId="{5235A591-ADCD-41F8-AF0D-6EE0C4BBA65D}" dt="2025-04-15T01:16:10.327" v="19"/>
        <pc:sldMkLst>
          <pc:docMk/>
          <pc:sldMk cId="3768088682" sldId="337"/>
        </pc:sldMkLst>
        <pc:spChg chg="mod">
          <ac:chgData name="Michelle Pelser" userId="6a977191-35cb-430a-b678-141e7fb84214" providerId="ADAL" clId="{5235A591-ADCD-41F8-AF0D-6EE0C4BBA65D}" dt="2025-04-15T01:16:10.327" v="19"/>
          <ac:spMkLst>
            <pc:docMk/>
            <pc:sldMk cId="3768088682" sldId="337"/>
            <ac:spMk id="2" creationId="{00000000-0000-0000-0000-000000000000}"/>
          </ac:spMkLst>
        </pc:spChg>
      </pc:sldChg>
      <pc:sldChg chg="modSp modNotes">
        <pc:chgData name="Michelle Pelser" userId="6a977191-35cb-430a-b678-141e7fb84214" providerId="ADAL" clId="{5235A591-ADCD-41F8-AF0D-6EE0C4BBA65D}" dt="2025-04-15T01:16:10.327" v="19"/>
        <pc:sldMkLst>
          <pc:docMk/>
          <pc:sldMk cId="3039431316" sldId="340"/>
        </pc:sldMkLst>
        <pc:spChg chg="mod">
          <ac:chgData name="Michelle Pelser" userId="6a977191-35cb-430a-b678-141e7fb84214" providerId="ADAL" clId="{5235A591-ADCD-41F8-AF0D-6EE0C4BBA65D}" dt="2025-04-15T01:16:10.327" v="19"/>
          <ac:spMkLst>
            <pc:docMk/>
            <pc:sldMk cId="3039431316" sldId="340"/>
            <ac:spMk id="5" creationId="{00000000-0000-0000-0000-000000000000}"/>
          </ac:spMkLst>
        </pc:spChg>
      </pc:sldChg>
      <pc:sldChg chg="modSp">
        <pc:chgData name="Michelle Pelser" userId="6a977191-35cb-430a-b678-141e7fb84214" providerId="ADAL" clId="{5235A591-ADCD-41F8-AF0D-6EE0C4BBA65D}" dt="2025-04-15T01:16:10.327" v="19"/>
        <pc:sldMkLst>
          <pc:docMk/>
          <pc:sldMk cId="3469551480" sldId="383"/>
        </pc:sldMkLst>
        <pc:spChg chg="mod">
          <ac:chgData name="Michelle Pelser" userId="6a977191-35cb-430a-b678-141e7fb84214" providerId="ADAL" clId="{5235A591-ADCD-41F8-AF0D-6EE0C4BBA65D}" dt="2025-04-15T01:16:10.327" v="19"/>
          <ac:spMkLst>
            <pc:docMk/>
            <pc:sldMk cId="3469551480" sldId="383"/>
            <ac:spMk id="3" creationId="{00000000-0000-0000-0000-000000000000}"/>
          </ac:spMkLst>
        </pc:spChg>
      </pc:sldChg>
      <pc:sldChg chg="modSp del">
        <pc:chgData name="Michelle Pelser" userId="6a977191-35cb-430a-b678-141e7fb84214" providerId="ADAL" clId="{5235A591-ADCD-41F8-AF0D-6EE0C4BBA65D}" dt="2025-04-15T01:41:49.273" v="31" actId="47"/>
        <pc:sldMkLst>
          <pc:docMk/>
          <pc:sldMk cId="4157099788" sldId="387"/>
        </pc:sldMkLst>
        <pc:spChg chg="mod">
          <ac:chgData name="Michelle Pelser" userId="6a977191-35cb-430a-b678-141e7fb84214" providerId="ADAL" clId="{5235A591-ADCD-41F8-AF0D-6EE0C4BBA65D}" dt="2025-04-15T01:16:10.327" v="19"/>
          <ac:spMkLst>
            <pc:docMk/>
            <pc:sldMk cId="4157099788" sldId="387"/>
            <ac:spMk id="2" creationId="{00000000-0000-0000-0000-000000000000}"/>
          </ac:spMkLst>
        </pc:spChg>
      </pc:sldChg>
      <pc:sldChg chg="del">
        <pc:chgData name="Michelle Pelser" userId="6a977191-35cb-430a-b678-141e7fb84214" providerId="ADAL" clId="{5235A591-ADCD-41F8-AF0D-6EE0C4BBA65D}" dt="2025-04-15T01:42:31.385" v="35" actId="47"/>
        <pc:sldMkLst>
          <pc:docMk/>
          <pc:sldMk cId="1264380700" sldId="391"/>
        </pc:sldMkLst>
      </pc:sldChg>
      <pc:sldChg chg="del">
        <pc:chgData name="Michelle Pelser" userId="6a977191-35cb-430a-b678-141e7fb84214" providerId="ADAL" clId="{5235A591-ADCD-41F8-AF0D-6EE0C4BBA65D}" dt="2025-04-15T01:42:47.484" v="37" actId="47"/>
        <pc:sldMkLst>
          <pc:docMk/>
          <pc:sldMk cId="134718933" sldId="395"/>
        </pc:sldMkLst>
      </pc:sldChg>
      <pc:sldChg chg="del">
        <pc:chgData name="Michelle Pelser" userId="6a977191-35cb-430a-b678-141e7fb84214" providerId="ADAL" clId="{5235A591-ADCD-41F8-AF0D-6EE0C4BBA65D}" dt="2025-04-15T01:43:01.167" v="39" actId="47"/>
        <pc:sldMkLst>
          <pc:docMk/>
          <pc:sldMk cId="2028724892" sldId="396"/>
        </pc:sldMkLst>
      </pc:sldChg>
      <pc:sldChg chg="modSp mod">
        <pc:chgData name="Michelle Pelser" userId="6a977191-35cb-430a-b678-141e7fb84214" providerId="ADAL" clId="{5235A591-ADCD-41F8-AF0D-6EE0C4BBA65D}" dt="2025-04-15T01:16:10.824" v="20" actId="27636"/>
        <pc:sldMkLst>
          <pc:docMk/>
          <pc:sldMk cId="1091538035" sldId="398"/>
        </pc:sldMkLst>
        <pc:spChg chg="mod">
          <ac:chgData name="Michelle Pelser" userId="6a977191-35cb-430a-b678-141e7fb84214" providerId="ADAL" clId="{5235A591-ADCD-41F8-AF0D-6EE0C4BBA65D}" dt="2025-04-15T01:16:10.824" v="20" actId="27636"/>
          <ac:spMkLst>
            <pc:docMk/>
            <pc:sldMk cId="1091538035" sldId="398"/>
            <ac:spMk id="3" creationId="{00000000-0000-0000-0000-000000000000}"/>
          </ac:spMkLst>
        </pc:spChg>
      </pc:sldChg>
      <pc:sldChg chg="modSp">
        <pc:chgData name="Michelle Pelser" userId="6a977191-35cb-430a-b678-141e7fb84214" providerId="ADAL" clId="{5235A591-ADCD-41F8-AF0D-6EE0C4BBA65D}" dt="2025-04-15T01:16:10.327" v="19"/>
        <pc:sldMkLst>
          <pc:docMk/>
          <pc:sldMk cId="3151109650" sldId="405"/>
        </pc:sldMkLst>
        <pc:spChg chg="mod">
          <ac:chgData name="Michelle Pelser" userId="6a977191-35cb-430a-b678-141e7fb84214" providerId="ADAL" clId="{5235A591-ADCD-41F8-AF0D-6EE0C4BBA65D}" dt="2025-04-15T01:16:10.327" v="19"/>
          <ac:spMkLst>
            <pc:docMk/>
            <pc:sldMk cId="3151109650" sldId="405"/>
            <ac:spMk id="14" creationId="{00000000-0000-0000-0000-000000000000}"/>
          </ac:spMkLst>
        </pc:spChg>
      </pc:sldChg>
      <pc:sldChg chg="modSp">
        <pc:chgData name="Michelle Pelser" userId="6a977191-35cb-430a-b678-141e7fb84214" providerId="ADAL" clId="{5235A591-ADCD-41F8-AF0D-6EE0C4BBA65D}" dt="2025-04-15T01:18:04.125" v="24"/>
        <pc:sldMkLst>
          <pc:docMk/>
          <pc:sldMk cId="3678362581" sldId="2214"/>
        </pc:sldMkLst>
        <pc:spChg chg="mod">
          <ac:chgData name="Michelle Pelser" userId="6a977191-35cb-430a-b678-141e7fb84214" providerId="ADAL" clId="{5235A591-ADCD-41F8-AF0D-6EE0C4BBA65D}" dt="2025-04-15T01:18:04.125" v="24"/>
          <ac:spMkLst>
            <pc:docMk/>
            <pc:sldMk cId="3678362581" sldId="2214"/>
            <ac:spMk id="23" creationId="{00000000-0000-0000-0000-000000000000}"/>
          </ac:spMkLst>
        </pc:spChg>
      </pc:sldChg>
      <pc:sldChg chg="modSp">
        <pc:chgData name="Michelle Pelser" userId="6a977191-35cb-430a-b678-141e7fb84214" providerId="ADAL" clId="{5235A591-ADCD-41F8-AF0D-6EE0C4BBA65D}" dt="2025-04-15T01:16:10.327" v="19"/>
        <pc:sldMkLst>
          <pc:docMk/>
          <pc:sldMk cId="2875568900" sldId="2220"/>
        </pc:sldMkLst>
        <pc:spChg chg="mod">
          <ac:chgData name="Michelle Pelser" userId="6a977191-35cb-430a-b678-141e7fb84214" providerId="ADAL" clId="{5235A591-ADCD-41F8-AF0D-6EE0C4BBA65D}" dt="2025-04-15T01:16:10.327" v="19"/>
          <ac:spMkLst>
            <pc:docMk/>
            <pc:sldMk cId="2875568900" sldId="2220"/>
            <ac:spMk id="3" creationId="{00000000-0000-0000-0000-000000000000}"/>
          </ac:spMkLst>
        </pc:spChg>
      </pc:sldChg>
      <pc:sldChg chg="modNotes">
        <pc:chgData name="Michelle Pelser" userId="6a977191-35cb-430a-b678-141e7fb84214" providerId="ADAL" clId="{5235A591-ADCD-41F8-AF0D-6EE0C4BBA65D}" dt="2025-04-15T01:16:10.327" v="19"/>
        <pc:sldMkLst>
          <pc:docMk/>
          <pc:sldMk cId="27559422" sldId="2222"/>
        </pc:sldMkLst>
      </pc:sldChg>
      <pc:sldChg chg="modSp">
        <pc:chgData name="Michelle Pelser" userId="6a977191-35cb-430a-b678-141e7fb84214" providerId="ADAL" clId="{5235A591-ADCD-41F8-AF0D-6EE0C4BBA65D}" dt="2025-04-15T01:16:10.327" v="19"/>
        <pc:sldMkLst>
          <pc:docMk/>
          <pc:sldMk cId="1982909397" sldId="2225"/>
        </pc:sldMkLst>
        <pc:spChg chg="mod">
          <ac:chgData name="Michelle Pelser" userId="6a977191-35cb-430a-b678-141e7fb84214" providerId="ADAL" clId="{5235A591-ADCD-41F8-AF0D-6EE0C4BBA65D}" dt="2025-04-15T01:16:10.327" v="19"/>
          <ac:spMkLst>
            <pc:docMk/>
            <pc:sldMk cId="1982909397" sldId="2225"/>
            <ac:spMk id="5" creationId="{00000000-0000-0000-0000-000000000000}"/>
          </ac:spMkLst>
        </pc:spChg>
      </pc:sldChg>
      <pc:sldChg chg="modSp">
        <pc:chgData name="Michelle Pelser" userId="6a977191-35cb-430a-b678-141e7fb84214" providerId="ADAL" clId="{5235A591-ADCD-41F8-AF0D-6EE0C4BBA65D}" dt="2025-04-15T01:16:10.327" v="19"/>
        <pc:sldMkLst>
          <pc:docMk/>
          <pc:sldMk cId="426800012" sldId="2231"/>
        </pc:sldMkLst>
        <pc:spChg chg="mod">
          <ac:chgData name="Michelle Pelser" userId="6a977191-35cb-430a-b678-141e7fb84214" providerId="ADAL" clId="{5235A591-ADCD-41F8-AF0D-6EE0C4BBA65D}" dt="2025-04-15T01:16:10.327" v="19"/>
          <ac:spMkLst>
            <pc:docMk/>
            <pc:sldMk cId="426800012" sldId="2231"/>
            <ac:spMk id="3" creationId="{00000000-0000-0000-0000-000000000000}"/>
          </ac:spMkLst>
        </pc:spChg>
      </pc:sldChg>
      <pc:sldChg chg="modSp modNotes">
        <pc:chgData name="Michelle Pelser" userId="6a977191-35cb-430a-b678-141e7fb84214" providerId="ADAL" clId="{5235A591-ADCD-41F8-AF0D-6EE0C4BBA65D}" dt="2025-04-15T01:16:10.327" v="19"/>
        <pc:sldMkLst>
          <pc:docMk/>
          <pc:sldMk cId="1244600989" sldId="2232"/>
        </pc:sldMkLst>
        <pc:spChg chg="mod">
          <ac:chgData name="Michelle Pelser" userId="6a977191-35cb-430a-b678-141e7fb84214" providerId="ADAL" clId="{5235A591-ADCD-41F8-AF0D-6EE0C4BBA65D}" dt="2025-04-15T01:16:10.327" v="19"/>
          <ac:spMkLst>
            <pc:docMk/>
            <pc:sldMk cId="1244600989" sldId="2232"/>
            <ac:spMk id="2" creationId="{00000000-0000-0000-0000-000000000000}"/>
          </ac:spMkLst>
        </pc:spChg>
      </pc:sldChg>
      <pc:sldChg chg="modSp">
        <pc:chgData name="Michelle Pelser" userId="6a977191-35cb-430a-b678-141e7fb84214" providerId="ADAL" clId="{5235A591-ADCD-41F8-AF0D-6EE0C4BBA65D}" dt="2025-04-15T01:16:10.327" v="19"/>
        <pc:sldMkLst>
          <pc:docMk/>
          <pc:sldMk cId="3395265033" sldId="2235"/>
        </pc:sldMkLst>
        <pc:spChg chg="mod">
          <ac:chgData name="Michelle Pelser" userId="6a977191-35cb-430a-b678-141e7fb84214" providerId="ADAL" clId="{5235A591-ADCD-41F8-AF0D-6EE0C4BBA65D}" dt="2025-04-15T01:16:10.327" v="19"/>
          <ac:spMkLst>
            <pc:docMk/>
            <pc:sldMk cId="3395265033" sldId="2235"/>
            <ac:spMk id="2" creationId="{00000000-0000-0000-0000-000000000000}"/>
          </ac:spMkLst>
        </pc:spChg>
      </pc:sldChg>
      <pc:sldChg chg="modSp">
        <pc:chgData name="Michelle Pelser" userId="6a977191-35cb-430a-b678-141e7fb84214" providerId="ADAL" clId="{5235A591-ADCD-41F8-AF0D-6EE0C4BBA65D}" dt="2025-04-15T01:16:10.327" v="19"/>
        <pc:sldMkLst>
          <pc:docMk/>
          <pc:sldMk cId="176014537" sldId="2237"/>
        </pc:sldMkLst>
        <pc:spChg chg="mod">
          <ac:chgData name="Michelle Pelser" userId="6a977191-35cb-430a-b678-141e7fb84214" providerId="ADAL" clId="{5235A591-ADCD-41F8-AF0D-6EE0C4BBA65D}" dt="2025-04-15T01:16:10.327" v="19"/>
          <ac:spMkLst>
            <pc:docMk/>
            <pc:sldMk cId="176014537" sldId="2237"/>
            <ac:spMk id="2" creationId="{00000000-0000-0000-0000-000000000000}"/>
          </ac:spMkLst>
        </pc:spChg>
      </pc:sldChg>
      <pc:sldChg chg="modSp">
        <pc:chgData name="Michelle Pelser" userId="6a977191-35cb-430a-b678-141e7fb84214" providerId="ADAL" clId="{5235A591-ADCD-41F8-AF0D-6EE0C4BBA65D}" dt="2025-04-15T01:16:10.327" v="19"/>
        <pc:sldMkLst>
          <pc:docMk/>
          <pc:sldMk cId="3493196024" sldId="2249"/>
        </pc:sldMkLst>
        <pc:spChg chg="mod">
          <ac:chgData name="Michelle Pelser" userId="6a977191-35cb-430a-b678-141e7fb84214" providerId="ADAL" clId="{5235A591-ADCD-41F8-AF0D-6EE0C4BBA65D}" dt="2025-04-15T01:16:10.327" v="19"/>
          <ac:spMkLst>
            <pc:docMk/>
            <pc:sldMk cId="3493196024" sldId="2249"/>
            <ac:spMk id="12" creationId="{00000000-0000-0000-0000-000000000000}"/>
          </ac:spMkLst>
        </pc:spChg>
      </pc:sldChg>
      <pc:sldChg chg="modSp">
        <pc:chgData name="Michelle Pelser" userId="6a977191-35cb-430a-b678-141e7fb84214" providerId="ADAL" clId="{5235A591-ADCD-41F8-AF0D-6EE0C4BBA65D}" dt="2025-04-15T01:16:10.327" v="19"/>
        <pc:sldMkLst>
          <pc:docMk/>
          <pc:sldMk cId="798524764" sldId="2250"/>
        </pc:sldMkLst>
        <pc:spChg chg="mod">
          <ac:chgData name="Michelle Pelser" userId="6a977191-35cb-430a-b678-141e7fb84214" providerId="ADAL" clId="{5235A591-ADCD-41F8-AF0D-6EE0C4BBA65D}" dt="2025-04-15T01:16:10.327" v="19"/>
          <ac:spMkLst>
            <pc:docMk/>
            <pc:sldMk cId="798524764" sldId="2250"/>
            <ac:spMk id="7" creationId="{00000000-0000-0000-0000-000000000000}"/>
          </ac:spMkLst>
        </pc:spChg>
      </pc:sldChg>
      <pc:sldChg chg="modSp">
        <pc:chgData name="Michelle Pelser" userId="6a977191-35cb-430a-b678-141e7fb84214" providerId="ADAL" clId="{5235A591-ADCD-41F8-AF0D-6EE0C4BBA65D}" dt="2025-04-15T01:18:04.125" v="24"/>
        <pc:sldMkLst>
          <pc:docMk/>
          <pc:sldMk cId="3187471526" sldId="2251"/>
        </pc:sldMkLst>
        <pc:spChg chg="mod">
          <ac:chgData name="Michelle Pelser" userId="6a977191-35cb-430a-b678-141e7fb84214" providerId="ADAL" clId="{5235A591-ADCD-41F8-AF0D-6EE0C4BBA65D}" dt="2025-04-15T01:18:04.125" v="24"/>
          <ac:spMkLst>
            <pc:docMk/>
            <pc:sldMk cId="3187471526" sldId="2251"/>
            <ac:spMk id="16" creationId="{00000000-0000-0000-0000-000000000000}"/>
          </ac:spMkLst>
        </pc:spChg>
      </pc:sldChg>
      <pc:sldChg chg="modSp modNotes">
        <pc:chgData name="Michelle Pelser" userId="6a977191-35cb-430a-b678-141e7fb84214" providerId="ADAL" clId="{5235A591-ADCD-41F8-AF0D-6EE0C4BBA65D}" dt="2025-04-15T01:16:10.327" v="19"/>
        <pc:sldMkLst>
          <pc:docMk/>
          <pc:sldMk cId="2086386999" sldId="2255"/>
        </pc:sldMkLst>
        <pc:spChg chg="mod">
          <ac:chgData name="Michelle Pelser" userId="6a977191-35cb-430a-b678-141e7fb84214" providerId="ADAL" clId="{5235A591-ADCD-41F8-AF0D-6EE0C4BBA65D}" dt="2025-04-15T01:16:10.327" v="19"/>
          <ac:spMkLst>
            <pc:docMk/>
            <pc:sldMk cId="2086386999" sldId="2255"/>
            <ac:spMk id="2" creationId="{00000000-0000-0000-0000-000000000000}"/>
          </ac:spMkLst>
        </pc:spChg>
        <pc:spChg chg="mod">
          <ac:chgData name="Michelle Pelser" userId="6a977191-35cb-430a-b678-141e7fb84214" providerId="ADAL" clId="{5235A591-ADCD-41F8-AF0D-6EE0C4BBA65D}" dt="2025-04-15T01:16:10.327" v="19"/>
          <ac:spMkLst>
            <pc:docMk/>
            <pc:sldMk cId="2086386999" sldId="2255"/>
            <ac:spMk id="100" creationId="{00000000-0000-0000-0000-000000000000}"/>
          </ac:spMkLst>
        </pc:spChg>
      </pc:sldChg>
      <pc:sldChg chg="modSp">
        <pc:chgData name="Michelle Pelser" userId="6a977191-35cb-430a-b678-141e7fb84214" providerId="ADAL" clId="{5235A591-ADCD-41F8-AF0D-6EE0C4BBA65D}" dt="2025-04-15T01:16:10.327" v="19"/>
        <pc:sldMkLst>
          <pc:docMk/>
          <pc:sldMk cId="798027712" sldId="2256"/>
        </pc:sldMkLst>
        <pc:spChg chg="mod">
          <ac:chgData name="Michelle Pelser" userId="6a977191-35cb-430a-b678-141e7fb84214" providerId="ADAL" clId="{5235A591-ADCD-41F8-AF0D-6EE0C4BBA65D}" dt="2025-04-15T01:16:10.327" v="19"/>
          <ac:spMkLst>
            <pc:docMk/>
            <pc:sldMk cId="798027712" sldId="2256"/>
            <ac:spMk id="3" creationId="{00000000-0000-0000-0000-000000000000}"/>
          </ac:spMkLst>
        </pc:spChg>
      </pc:sldChg>
      <pc:sldChg chg="modSp modNotes">
        <pc:chgData name="Michelle Pelser" userId="6a977191-35cb-430a-b678-141e7fb84214" providerId="ADAL" clId="{5235A591-ADCD-41F8-AF0D-6EE0C4BBA65D}" dt="2025-04-15T01:16:10.327" v="19"/>
        <pc:sldMkLst>
          <pc:docMk/>
          <pc:sldMk cId="2262146723" sldId="2263"/>
        </pc:sldMkLst>
        <pc:spChg chg="mod">
          <ac:chgData name="Michelle Pelser" userId="6a977191-35cb-430a-b678-141e7fb84214" providerId="ADAL" clId="{5235A591-ADCD-41F8-AF0D-6EE0C4BBA65D}" dt="2025-04-15T01:16:10.327" v="19"/>
          <ac:spMkLst>
            <pc:docMk/>
            <pc:sldMk cId="2262146723" sldId="2263"/>
            <ac:spMk id="2" creationId="{00000000-0000-0000-0000-000000000000}"/>
          </ac:spMkLst>
        </pc:spChg>
      </pc:sldChg>
      <pc:sldChg chg="modNotes">
        <pc:chgData name="Michelle Pelser" userId="6a977191-35cb-430a-b678-141e7fb84214" providerId="ADAL" clId="{5235A591-ADCD-41F8-AF0D-6EE0C4BBA65D}" dt="2025-04-15T01:16:10.327" v="19"/>
        <pc:sldMkLst>
          <pc:docMk/>
          <pc:sldMk cId="504046168" sldId="2264"/>
        </pc:sldMkLst>
      </pc:sldChg>
      <pc:sldChg chg="modNotes">
        <pc:chgData name="Michelle Pelser" userId="6a977191-35cb-430a-b678-141e7fb84214" providerId="ADAL" clId="{5235A591-ADCD-41F8-AF0D-6EE0C4BBA65D}" dt="2025-04-15T01:16:10.327" v="19"/>
        <pc:sldMkLst>
          <pc:docMk/>
          <pc:sldMk cId="3181883108" sldId="2266"/>
        </pc:sldMkLst>
      </pc:sldChg>
      <pc:sldChg chg="modSp">
        <pc:chgData name="Michelle Pelser" userId="6a977191-35cb-430a-b678-141e7fb84214" providerId="ADAL" clId="{5235A591-ADCD-41F8-AF0D-6EE0C4BBA65D}" dt="2025-04-15T01:16:10.327" v="19"/>
        <pc:sldMkLst>
          <pc:docMk/>
          <pc:sldMk cId="3638943097" sldId="2271"/>
        </pc:sldMkLst>
        <pc:spChg chg="mod">
          <ac:chgData name="Michelle Pelser" userId="6a977191-35cb-430a-b678-141e7fb84214" providerId="ADAL" clId="{5235A591-ADCD-41F8-AF0D-6EE0C4BBA65D}" dt="2025-04-15T01:16:10.327" v="19"/>
          <ac:spMkLst>
            <pc:docMk/>
            <pc:sldMk cId="3638943097" sldId="2271"/>
            <ac:spMk id="5" creationId="{00000000-0000-0000-0000-000000000000}"/>
          </ac:spMkLst>
        </pc:spChg>
      </pc:sldChg>
      <pc:sldChg chg="modSp">
        <pc:chgData name="Michelle Pelser" userId="6a977191-35cb-430a-b678-141e7fb84214" providerId="ADAL" clId="{5235A591-ADCD-41F8-AF0D-6EE0C4BBA65D}" dt="2025-04-15T01:16:10.327" v="19"/>
        <pc:sldMkLst>
          <pc:docMk/>
          <pc:sldMk cId="2748045436" sldId="2272"/>
        </pc:sldMkLst>
        <pc:spChg chg="mod">
          <ac:chgData name="Michelle Pelser" userId="6a977191-35cb-430a-b678-141e7fb84214" providerId="ADAL" clId="{5235A591-ADCD-41F8-AF0D-6EE0C4BBA65D}" dt="2025-04-15T01:16:10.327" v="19"/>
          <ac:spMkLst>
            <pc:docMk/>
            <pc:sldMk cId="2748045436" sldId="2272"/>
            <ac:spMk id="24" creationId="{00000000-0000-0000-0000-000000000000}"/>
          </ac:spMkLst>
        </pc:spChg>
      </pc:sldChg>
      <pc:sldChg chg="modSp">
        <pc:chgData name="Michelle Pelser" userId="6a977191-35cb-430a-b678-141e7fb84214" providerId="ADAL" clId="{5235A591-ADCD-41F8-AF0D-6EE0C4BBA65D}" dt="2025-04-15T01:16:10.327" v="19"/>
        <pc:sldMkLst>
          <pc:docMk/>
          <pc:sldMk cId="4153155166" sldId="2280"/>
        </pc:sldMkLst>
        <pc:spChg chg="mod">
          <ac:chgData name="Michelle Pelser" userId="6a977191-35cb-430a-b678-141e7fb84214" providerId="ADAL" clId="{5235A591-ADCD-41F8-AF0D-6EE0C4BBA65D}" dt="2025-04-15T01:16:10.327" v="19"/>
          <ac:spMkLst>
            <pc:docMk/>
            <pc:sldMk cId="4153155166" sldId="2280"/>
            <ac:spMk id="4" creationId="{00000000-0000-0000-0000-000000000000}"/>
          </ac:spMkLst>
        </pc:spChg>
      </pc:sldChg>
      <pc:sldChg chg="modSp">
        <pc:chgData name="Michelle Pelser" userId="6a977191-35cb-430a-b678-141e7fb84214" providerId="ADAL" clId="{5235A591-ADCD-41F8-AF0D-6EE0C4BBA65D}" dt="2025-04-15T01:16:10.327" v="19"/>
        <pc:sldMkLst>
          <pc:docMk/>
          <pc:sldMk cId="2570939552" sldId="2288"/>
        </pc:sldMkLst>
        <pc:spChg chg="mod">
          <ac:chgData name="Michelle Pelser" userId="6a977191-35cb-430a-b678-141e7fb84214" providerId="ADAL" clId="{5235A591-ADCD-41F8-AF0D-6EE0C4BBA65D}" dt="2025-04-15T01:16:10.327" v="19"/>
          <ac:spMkLst>
            <pc:docMk/>
            <pc:sldMk cId="2570939552" sldId="2288"/>
            <ac:spMk id="34" creationId="{00000000-0000-0000-0000-000000000000}"/>
          </ac:spMkLst>
        </pc:spChg>
        <pc:spChg chg="mod">
          <ac:chgData name="Michelle Pelser" userId="6a977191-35cb-430a-b678-141e7fb84214" providerId="ADAL" clId="{5235A591-ADCD-41F8-AF0D-6EE0C4BBA65D}" dt="2025-04-15T01:16:10.327" v="19"/>
          <ac:spMkLst>
            <pc:docMk/>
            <pc:sldMk cId="2570939552" sldId="2288"/>
            <ac:spMk id="36" creationId="{00000000-0000-0000-0000-000000000000}"/>
          </ac:spMkLst>
        </pc:spChg>
      </pc:sldChg>
      <pc:sldChg chg="modSp mod modNotes">
        <pc:chgData name="Michelle Pelser" userId="6a977191-35cb-430a-b678-141e7fb84214" providerId="ADAL" clId="{5235A591-ADCD-41F8-AF0D-6EE0C4BBA65D}" dt="2025-04-15T01:18:22.188" v="27" actId="20577"/>
        <pc:sldMkLst>
          <pc:docMk/>
          <pc:sldMk cId="3196470381" sldId="2289"/>
        </pc:sldMkLst>
        <pc:spChg chg="mod">
          <ac:chgData name="Michelle Pelser" userId="6a977191-35cb-430a-b678-141e7fb84214" providerId="ADAL" clId="{5235A591-ADCD-41F8-AF0D-6EE0C4BBA65D}" dt="2025-04-15T01:18:22.188" v="27" actId="20577"/>
          <ac:spMkLst>
            <pc:docMk/>
            <pc:sldMk cId="3196470381" sldId="2289"/>
            <ac:spMk id="13" creationId="{00000000-0000-0000-0000-000000000000}"/>
          </ac:spMkLst>
        </pc:spChg>
        <pc:spChg chg="mod">
          <ac:chgData name="Michelle Pelser" userId="6a977191-35cb-430a-b678-141e7fb84214" providerId="ADAL" clId="{5235A591-ADCD-41F8-AF0D-6EE0C4BBA65D}" dt="2025-04-15T01:16:10.327" v="19"/>
          <ac:spMkLst>
            <pc:docMk/>
            <pc:sldMk cId="3196470381" sldId="2289"/>
            <ac:spMk id="17" creationId="{00000000-0000-0000-0000-000000000000}"/>
          </ac:spMkLst>
        </pc:spChg>
      </pc:sldChg>
      <pc:sldChg chg="modSp">
        <pc:chgData name="Michelle Pelser" userId="6a977191-35cb-430a-b678-141e7fb84214" providerId="ADAL" clId="{5235A591-ADCD-41F8-AF0D-6EE0C4BBA65D}" dt="2025-04-15T01:16:10.327" v="19"/>
        <pc:sldMkLst>
          <pc:docMk/>
          <pc:sldMk cId="2355422757" sldId="2292"/>
        </pc:sldMkLst>
        <pc:spChg chg="mod">
          <ac:chgData name="Michelle Pelser" userId="6a977191-35cb-430a-b678-141e7fb84214" providerId="ADAL" clId="{5235A591-ADCD-41F8-AF0D-6EE0C4BBA65D}" dt="2025-04-15T01:16:10.327" v="19"/>
          <ac:spMkLst>
            <pc:docMk/>
            <pc:sldMk cId="2355422757" sldId="2292"/>
            <ac:spMk id="5" creationId="{00000000-0000-0000-0000-000000000000}"/>
          </ac:spMkLst>
        </pc:spChg>
      </pc:sldChg>
      <pc:sldChg chg="modSp modNotes">
        <pc:chgData name="Michelle Pelser" userId="6a977191-35cb-430a-b678-141e7fb84214" providerId="ADAL" clId="{5235A591-ADCD-41F8-AF0D-6EE0C4BBA65D}" dt="2025-04-15T01:18:04.125" v="24"/>
        <pc:sldMkLst>
          <pc:docMk/>
          <pc:sldMk cId="1912260142" sldId="2293"/>
        </pc:sldMkLst>
        <pc:spChg chg="mod">
          <ac:chgData name="Michelle Pelser" userId="6a977191-35cb-430a-b678-141e7fb84214" providerId="ADAL" clId="{5235A591-ADCD-41F8-AF0D-6EE0C4BBA65D}" dt="2025-04-15T01:16:10.327" v="19"/>
          <ac:spMkLst>
            <pc:docMk/>
            <pc:sldMk cId="1912260142" sldId="2293"/>
            <ac:spMk id="5" creationId="{00000000-0000-0000-0000-000000000000}"/>
          </ac:spMkLst>
        </pc:spChg>
      </pc:sldChg>
      <pc:sldChg chg="modSp mod modNotes">
        <pc:chgData name="Michelle Pelser" userId="6a977191-35cb-430a-b678-141e7fb84214" providerId="ADAL" clId="{5235A591-ADCD-41F8-AF0D-6EE0C4BBA65D}" dt="2025-04-15T01:41:09.377" v="29" actId="1076"/>
        <pc:sldMkLst>
          <pc:docMk/>
          <pc:sldMk cId="3712413768" sldId="2296"/>
        </pc:sldMkLst>
        <pc:spChg chg="mod">
          <ac:chgData name="Michelle Pelser" userId="6a977191-35cb-430a-b678-141e7fb84214" providerId="ADAL" clId="{5235A591-ADCD-41F8-AF0D-6EE0C4BBA65D}" dt="2025-04-15T01:41:09.377" v="29" actId="1076"/>
          <ac:spMkLst>
            <pc:docMk/>
            <pc:sldMk cId="3712413768" sldId="2296"/>
            <ac:spMk id="2" creationId="{00000000-0000-0000-0000-000000000000}"/>
          </ac:spMkLst>
        </pc:spChg>
      </pc:sldChg>
      <pc:sldChg chg="modSp">
        <pc:chgData name="Michelle Pelser" userId="6a977191-35cb-430a-b678-141e7fb84214" providerId="ADAL" clId="{5235A591-ADCD-41F8-AF0D-6EE0C4BBA65D}" dt="2025-04-15T01:16:10.327" v="19"/>
        <pc:sldMkLst>
          <pc:docMk/>
          <pc:sldMk cId="2206900849" sldId="2302"/>
        </pc:sldMkLst>
        <pc:spChg chg="mod">
          <ac:chgData name="Michelle Pelser" userId="6a977191-35cb-430a-b678-141e7fb84214" providerId="ADAL" clId="{5235A591-ADCD-41F8-AF0D-6EE0C4BBA65D}" dt="2025-04-15T01:16:10.327" v="19"/>
          <ac:spMkLst>
            <pc:docMk/>
            <pc:sldMk cId="2206900849" sldId="2302"/>
            <ac:spMk id="2" creationId="{00000000-0000-0000-0000-000000000000}"/>
          </ac:spMkLst>
        </pc:spChg>
      </pc:sldChg>
      <pc:sldChg chg="modNotes">
        <pc:chgData name="Michelle Pelser" userId="6a977191-35cb-430a-b678-141e7fb84214" providerId="ADAL" clId="{5235A591-ADCD-41F8-AF0D-6EE0C4BBA65D}" dt="2025-04-15T01:16:10.327" v="19"/>
        <pc:sldMkLst>
          <pc:docMk/>
          <pc:sldMk cId="3399407538" sldId="2306"/>
        </pc:sldMkLst>
      </pc:sldChg>
      <pc:sldChg chg="modSp mod modNotes">
        <pc:chgData name="Michelle Pelser" userId="6a977191-35cb-430a-b678-141e7fb84214" providerId="ADAL" clId="{5235A591-ADCD-41F8-AF0D-6EE0C4BBA65D}" dt="2025-04-15T01:18:04.125" v="24"/>
        <pc:sldMkLst>
          <pc:docMk/>
          <pc:sldMk cId="3157278574" sldId="2307"/>
        </pc:sldMkLst>
        <pc:spChg chg="mod">
          <ac:chgData name="Michelle Pelser" userId="6a977191-35cb-430a-b678-141e7fb84214" providerId="ADAL" clId="{5235A591-ADCD-41F8-AF0D-6EE0C4BBA65D}" dt="2025-04-15T01:16:10.327" v="19"/>
          <ac:spMkLst>
            <pc:docMk/>
            <pc:sldMk cId="3157278574" sldId="2307"/>
            <ac:spMk id="2" creationId="{00000000-0000-0000-0000-000000000000}"/>
          </ac:spMkLst>
        </pc:spChg>
        <pc:spChg chg="mod">
          <ac:chgData name="Michelle Pelser" userId="6a977191-35cb-430a-b678-141e7fb84214" providerId="ADAL" clId="{5235A591-ADCD-41F8-AF0D-6EE0C4BBA65D}" dt="2025-04-15T01:15:39.294" v="18" actId="20577"/>
          <ac:spMkLst>
            <pc:docMk/>
            <pc:sldMk cId="3157278574" sldId="2307"/>
            <ac:spMk id="10" creationId="{00000000-0000-0000-0000-000000000000}"/>
          </ac:spMkLst>
        </pc:spChg>
      </pc:sldChg>
      <pc:sldChg chg="modSp">
        <pc:chgData name="Michelle Pelser" userId="6a977191-35cb-430a-b678-141e7fb84214" providerId="ADAL" clId="{5235A591-ADCD-41F8-AF0D-6EE0C4BBA65D}" dt="2025-04-15T01:16:10.327" v="19"/>
        <pc:sldMkLst>
          <pc:docMk/>
          <pc:sldMk cId="2124991956" sldId="2311"/>
        </pc:sldMkLst>
        <pc:spChg chg="mod">
          <ac:chgData name="Michelle Pelser" userId="6a977191-35cb-430a-b678-141e7fb84214" providerId="ADAL" clId="{5235A591-ADCD-41F8-AF0D-6EE0C4BBA65D}" dt="2025-04-15T01:16:10.327" v="19"/>
          <ac:spMkLst>
            <pc:docMk/>
            <pc:sldMk cId="2124991956" sldId="2311"/>
            <ac:spMk id="6" creationId="{00000000-0000-0000-0000-000000000000}"/>
          </ac:spMkLst>
        </pc:spChg>
        <pc:spChg chg="mod">
          <ac:chgData name="Michelle Pelser" userId="6a977191-35cb-430a-b678-141e7fb84214" providerId="ADAL" clId="{5235A591-ADCD-41F8-AF0D-6EE0C4BBA65D}" dt="2025-04-15T01:16:10.327" v="19"/>
          <ac:spMkLst>
            <pc:docMk/>
            <pc:sldMk cId="2124991956" sldId="2311"/>
            <ac:spMk id="21" creationId="{00000000-0000-0000-0000-000000000000}"/>
          </ac:spMkLst>
        </pc:spChg>
      </pc:sldChg>
      <pc:sldChg chg="modSp">
        <pc:chgData name="Michelle Pelser" userId="6a977191-35cb-430a-b678-141e7fb84214" providerId="ADAL" clId="{5235A591-ADCD-41F8-AF0D-6EE0C4BBA65D}" dt="2025-04-15T01:16:10.327" v="19"/>
        <pc:sldMkLst>
          <pc:docMk/>
          <pc:sldMk cId="2299765175" sldId="2313"/>
        </pc:sldMkLst>
        <pc:spChg chg="mod">
          <ac:chgData name="Michelle Pelser" userId="6a977191-35cb-430a-b678-141e7fb84214" providerId="ADAL" clId="{5235A591-ADCD-41F8-AF0D-6EE0C4BBA65D}" dt="2025-04-15T01:16:10.327" v="19"/>
          <ac:spMkLst>
            <pc:docMk/>
            <pc:sldMk cId="2299765175" sldId="2313"/>
            <ac:spMk id="2" creationId="{00000000-0000-0000-0000-000000000000}"/>
          </ac:spMkLst>
        </pc:spChg>
      </pc:sldChg>
      <pc:sldChg chg="modSp">
        <pc:chgData name="Michelle Pelser" userId="6a977191-35cb-430a-b678-141e7fb84214" providerId="ADAL" clId="{5235A591-ADCD-41F8-AF0D-6EE0C4BBA65D}" dt="2025-04-15T01:16:10.327" v="19"/>
        <pc:sldMkLst>
          <pc:docMk/>
          <pc:sldMk cId="3436039557" sldId="2314"/>
        </pc:sldMkLst>
        <pc:spChg chg="mod">
          <ac:chgData name="Michelle Pelser" userId="6a977191-35cb-430a-b678-141e7fb84214" providerId="ADAL" clId="{5235A591-ADCD-41F8-AF0D-6EE0C4BBA65D}" dt="2025-04-15T01:16:10.327" v="19"/>
          <ac:spMkLst>
            <pc:docMk/>
            <pc:sldMk cId="3436039557" sldId="2314"/>
            <ac:spMk id="16" creationId="{00000000-0000-0000-0000-000000000000}"/>
          </ac:spMkLst>
        </pc:spChg>
      </pc:sldChg>
      <pc:sldChg chg="modSp">
        <pc:chgData name="Michelle Pelser" userId="6a977191-35cb-430a-b678-141e7fb84214" providerId="ADAL" clId="{5235A591-ADCD-41F8-AF0D-6EE0C4BBA65D}" dt="2025-04-15T01:16:10.327" v="19"/>
        <pc:sldMkLst>
          <pc:docMk/>
          <pc:sldMk cId="3720660908" sldId="2315"/>
        </pc:sldMkLst>
        <pc:spChg chg="mod">
          <ac:chgData name="Michelle Pelser" userId="6a977191-35cb-430a-b678-141e7fb84214" providerId="ADAL" clId="{5235A591-ADCD-41F8-AF0D-6EE0C4BBA65D}" dt="2025-04-15T01:16:10.327" v="19"/>
          <ac:spMkLst>
            <pc:docMk/>
            <pc:sldMk cId="3720660908" sldId="2315"/>
            <ac:spMk id="8" creationId="{00000000-0000-0000-0000-000000000000}"/>
          </ac:spMkLst>
        </pc:spChg>
      </pc:sldChg>
      <pc:sldChg chg="modSp">
        <pc:chgData name="Michelle Pelser" userId="6a977191-35cb-430a-b678-141e7fb84214" providerId="ADAL" clId="{5235A591-ADCD-41F8-AF0D-6EE0C4BBA65D}" dt="2025-04-15T01:16:10.327" v="19"/>
        <pc:sldMkLst>
          <pc:docMk/>
          <pc:sldMk cId="1540707308" sldId="2316"/>
        </pc:sldMkLst>
        <pc:spChg chg="mod">
          <ac:chgData name="Michelle Pelser" userId="6a977191-35cb-430a-b678-141e7fb84214" providerId="ADAL" clId="{5235A591-ADCD-41F8-AF0D-6EE0C4BBA65D}" dt="2025-04-15T01:16:10.327" v="19"/>
          <ac:spMkLst>
            <pc:docMk/>
            <pc:sldMk cId="1540707308" sldId="2316"/>
            <ac:spMk id="2" creationId="{00000000-0000-0000-0000-000000000000}"/>
          </ac:spMkLst>
        </pc:spChg>
      </pc:sldChg>
      <pc:sldChg chg="modSp">
        <pc:chgData name="Michelle Pelser" userId="6a977191-35cb-430a-b678-141e7fb84214" providerId="ADAL" clId="{5235A591-ADCD-41F8-AF0D-6EE0C4BBA65D}" dt="2025-04-15T01:16:10.327" v="19"/>
        <pc:sldMkLst>
          <pc:docMk/>
          <pc:sldMk cId="906405338" sldId="2317"/>
        </pc:sldMkLst>
        <pc:spChg chg="mod">
          <ac:chgData name="Michelle Pelser" userId="6a977191-35cb-430a-b678-141e7fb84214" providerId="ADAL" clId="{5235A591-ADCD-41F8-AF0D-6EE0C4BBA65D}" dt="2025-04-15T01:16:10.327" v="19"/>
          <ac:spMkLst>
            <pc:docMk/>
            <pc:sldMk cId="906405338" sldId="2317"/>
            <ac:spMk id="2" creationId="{00000000-0000-0000-0000-000000000000}"/>
          </ac:spMkLst>
        </pc:spChg>
      </pc:sldChg>
      <pc:sldChg chg="modSp">
        <pc:chgData name="Michelle Pelser" userId="6a977191-35cb-430a-b678-141e7fb84214" providerId="ADAL" clId="{5235A591-ADCD-41F8-AF0D-6EE0C4BBA65D}" dt="2025-04-15T01:16:10.327" v="19"/>
        <pc:sldMkLst>
          <pc:docMk/>
          <pc:sldMk cId="1264597566" sldId="2333"/>
        </pc:sldMkLst>
        <pc:spChg chg="mod">
          <ac:chgData name="Michelle Pelser" userId="6a977191-35cb-430a-b678-141e7fb84214" providerId="ADAL" clId="{5235A591-ADCD-41F8-AF0D-6EE0C4BBA65D}" dt="2025-04-15T01:16:10.327" v="19"/>
          <ac:spMkLst>
            <pc:docMk/>
            <pc:sldMk cId="1264597566" sldId="2333"/>
            <ac:spMk id="2" creationId="{00000000-0000-0000-0000-000000000000}"/>
          </ac:spMkLst>
        </pc:spChg>
      </pc:sldChg>
      <pc:sldChg chg="modNotes">
        <pc:chgData name="Michelle Pelser" userId="6a977191-35cb-430a-b678-141e7fb84214" providerId="ADAL" clId="{5235A591-ADCD-41F8-AF0D-6EE0C4BBA65D}" dt="2025-04-15T01:16:10.327" v="19"/>
        <pc:sldMkLst>
          <pc:docMk/>
          <pc:sldMk cId="2043345418" sldId="2334"/>
        </pc:sldMkLst>
      </pc:sldChg>
      <pc:sldChg chg="modSp">
        <pc:chgData name="Michelle Pelser" userId="6a977191-35cb-430a-b678-141e7fb84214" providerId="ADAL" clId="{5235A591-ADCD-41F8-AF0D-6EE0C4BBA65D}" dt="2025-04-15T01:16:10.327" v="19"/>
        <pc:sldMkLst>
          <pc:docMk/>
          <pc:sldMk cId="2819286334" sldId="2337"/>
        </pc:sldMkLst>
        <pc:spChg chg="mod">
          <ac:chgData name="Michelle Pelser" userId="6a977191-35cb-430a-b678-141e7fb84214" providerId="ADAL" clId="{5235A591-ADCD-41F8-AF0D-6EE0C4BBA65D}" dt="2025-04-15T01:16:10.327" v="19"/>
          <ac:spMkLst>
            <pc:docMk/>
            <pc:sldMk cId="2819286334" sldId="2337"/>
            <ac:spMk id="2" creationId="{00000000-0000-0000-0000-000000000000}"/>
          </ac:spMkLst>
        </pc:spChg>
      </pc:sldChg>
      <pc:sldChg chg="modSp">
        <pc:chgData name="Michelle Pelser" userId="6a977191-35cb-430a-b678-141e7fb84214" providerId="ADAL" clId="{5235A591-ADCD-41F8-AF0D-6EE0C4BBA65D}" dt="2025-04-15T01:16:10.327" v="19"/>
        <pc:sldMkLst>
          <pc:docMk/>
          <pc:sldMk cId="1040244644" sldId="2338"/>
        </pc:sldMkLst>
        <pc:spChg chg="mod">
          <ac:chgData name="Michelle Pelser" userId="6a977191-35cb-430a-b678-141e7fb84214" providerId="ADAL" clId="{5235A591-ADCD-41F8-AF0D-6EE0C4BBA65D}" dt="2025-04-15T01:16:10.327" v="19"/>
          <ac:spMkLst>
            <pc:docMk/>
            <pc:sldMk cId="1040244644" sldId="2338"/>
            <ac:spMk id="3" creationId="{00000000-0000-0000-0000-000000000000}"/>
          </ac:spMkLst>
        </pc:spChg>
      </pc:sldChg>
      <pc:sldChg chg="modSp">
        <pc:chgData name="Michelle Pelser" userId="6a977191-35cb-430a-b678-141e7fb84214" providerId="ADAL" clId="{5235A591-ADCD-41F8-AF0D-6EE0C4BBA65D}" dt="2025-04-15T01:16:10.327" v="19"/>
        <pc:sldMkLst>
          <pc:docMk/>
          <pc:sldMk cId="1317399831" sldId="2342"/>
        </pc:sldMkLst>
        <pc:spChg chg="mod">
          <ac:chgData name="Michelle Pelser" userId="6a977191-35cb-430a-b678-141e7fb84214" providerId="ADAL" clId="{5235A591-ADCD-41F8-AF0D-6EE0C4BBA65D}" dt="2025-04-15T01:16:10.327" v="19"/>
          <ac:spMkLst>
            <pc:docMk/>
            <pc:sldMk cId="1317399831" sldId="2342"/>
            <ac:spMk id="4" creationId="{46FB91DB-C61B-48CE-A1CA-AD073A11AC8E}"/>
          </ac:spMkLst>
        </pc:spChg>
      </pc:sldChg>
      <pc:sldChg chg="del">
        <pc:chgData name="Michelle Pelser" userId="6a977191-35cb-430a-b678-141e7fb84214" providerId="ADAL" clId="{5235A591-ADCD-41F8-AF0D-6EE0C4BBA65D}" dt="2025-04-15T01:42:07.879" v="33" actId="47"/>
        <pc:sldMkLst>
          <pc:docMk/>
          <pc:sldMk cId="4115913516" sldId="2343"/>
        </pc:sldMkLst>
      </pc:sldChg>
      <pc:sldChg chg="modSp mod">
        <pc:chgData name="Michelle Pelser" userId="6a977191-35cb-430a-b678-141e7fb84214" providerId="ADAL" clId="{5235A591-ADCD-41F8-AF0D-6EE0C4BBA65D}" dt="2025-04-15T01:17:25.366" v="23" actId="20577"/>
        <pc:sldMkLst>
          <pc:docMk/>
          <pc:sldMk cId="4279000813" sldId="2344"/>
        </pc:sldMkLst>
        <pc:spChg chg="mod">
          <ac:chgData name="Michelle Pelser" userId="6a977191-35cb-430a-b678-141e7fb84214" providerId="ADAL" clId="{5235A591-ADCD-41F8-AF0D-6EE0C4BBA65D}" dt="2025-04-15T01:17:25.366" v="23" actId="20577"/>
          <ac:spMkLst>
            <pc:docMk/>
            <pc:sldMk cId="4279000813" sldId="2344"/>
            <ac:spMk id="18" creationId="{6E947820-01AA-4852-9E61-A7CFEA7D972F}"/>
          </ac:spMkLst>
        </pc:spChg>
      </pc:sldChg>
      <pc:sldChg chg="modSp">
        <pc:chgData name="Michelle Pelser" userId="6a977191-35cb-430a-b678-141e7fb84214" providerId="ADAL" clId="{5235A591-ADCD-41F8-AF0D-6EE0C4BBA65D}" dt="2025-04-15T01:16:10.327" v="19"/>
        <pc:sldMkLst>
          <pc:docMk/>
          <pc:sldMk cId="853393184" sldId="2345"/>
        </pc:sldMkLst>
        <pc:spChg chg="mod">
          <ac:chgData name="Michelle Pelser" userId="6a977191-35cb-430a-b678-141e7fb84214" providerId="ADAL" clId="{5235A591-ADCD-41F8-AF0D-6EE0C4BBA65D}" dt="2025-04-15T01:16:10.327" v="19"/>
          <ac:spMkLst>
            <pc:docMk/>
            <pc:sldMk cId="853393184" sldId="2345"/>
            <ac:spMk id="24" creationId="{00000000-0000-0000-0000-000000000000}"/>
          </ac:spMkLst>
        </pc:spChg>
      </pc:sldChg>
      <pc:sldChg chg="modSp">
        <pc:chgData name="Michelle Pelser" userId="6a977191-35cb-430a-b678-141e7fb84214" providerId="ADAL" clId="{5235A591-ADCD-41F8-AF0D-6EE0C4BBA65D}" dt="2025-04-15T01:16:10.327" v="19"/>
        <pc:sldMkLst>
          <pc:docMk/>
          <pc:sldMk cId="3156389652" sldId="2346"/>
        </pc:sldMkLst>
        <pc:spChg chg="mod">
          <ac:chgData name="Michelle Pelser" userId="6a977191-35cb-430a-b678-141e7fb84214" providerId="ADAL" clId="{5235A591-ADCD-41F8-AF0D-6EE0C4BBA65D}" dt="2025-04-15T01:16:10.327" v="19"/>
          <ac:spMkLst>
            <pc:docMk/>
            <pc:sldMk cId="3156389652" sldId="2346"/>
            <ac:spMk id="14" creationId="{00000000-0000-0000-0000-000000000000}"/>
          </ac:spMkLst>
        </pc:spChg>
      </pc:sldChg>
      <pc:sldChg chg="modSp modNotes">
        <pc:chgData name="Michelle Pelser" userId="6a977191-35cb-430a-b678-141e7fb84214" providerId="ADAL" clId="{5235A591-ADCD-41F8-AF0D-6EE0C4BBA65D}" dt="2025-04-15T01:16:10.327" v="19"/>
        <pc:sldMkLst>
          <pc:docMk/>
          <pc:sldMk cId="1726849692" sldId="2347"/>
        </pc:sldMkLst>
        <pc:spChg chg="mod">
          <ac:chgData name="Michelle Pelser" userId="6a977191-35cb-430a-b678-141e7fb84214" providerId="ADAL" clId="{5235A591-ADCD-41F8-AF0D-6EE0C4BBA65D}" dt="2025-04-15T01:16:10.327" v="19"/>
          <ac:spMkLst>
            <pc:docMk/>
            <pc:sldMk cId="1726849692" sldId="2347"/>
            <ac:spMk id="2" creationId="{00000000-0000-0000-0000-000000000000}"/>
          </ac:spMkLst>
        </pc:spChg>
      </pc:sldChg>
      <pc:sldChg chg="modSp">
        <pc:chgData name="Michelle Pelser" userId="6a977191-35cb-430a-b678-141e7fb84214" providerId="ADAL" clId="{5235A591-ADCD-41F8-AF0D-6EE0C4BBA65D}" dt="2025-04-15T01:16:10.327" v="19"/>
        <pc:sldMkLst>
          <pc:docMk/>
          <pc:sldMk cId="257064693" sldId="2351"/>
        </pc:sldMkLst>
        <pc:spChg chg="mod">
          <ac:chgData name="Michelle Pelser" userId="6a977191-35cb-430a-b678-141e7fb84214" providerId="ADAL" clId="{5235A591-ADCD-41F8-AF0D-6EE0C4BBA65D}" dt="2025-04-15T01:16:10.327" v="19"/>
          <ac:spMkLst>
            <pc:docMk/>
            <pc:sldMk cId="257064693" sldId="2351"/>
            <ac:spMk id="4" creationId="{7D8E4AF8-5EEC-4A3C-9582-421569509026}"/>
          </ac:spMkLst>
        </pc:spChg>
      </pc:sldChg>
      <pc:sldChg chg="modSp modNotes">
        <pc:chgData name="Michelle Pelser" userId="6a977191-35cb-430a-b678-141e7fb84214" providerId="ADAL" clId="{5235A591-ADCD-41F8-AF0D-6EE0C4BBA65D}" dt="2025-04-15T01:16:10.327" v="19"/>
        <pc:sldMkLst>
          <pc:docMk/>
          <pc:sldMk cId="488331271" sldId="2352"/>
        </pc:sldMkLst>
        <pc:spChg chg="mod">
          <ac:chgData name="Michelle Pelser" userId="6a977191-35cb-430a-b678-141e7fb84214" providerId="ADAL" clId="{5235A591-ADCD-41F8-AF0D-6EE0C4BBA65D}" dt="2025-04-15T01:16:10.327" v="19"/>
          <ac:spMkLst>
            <pc:docMk/>
            <pc:sldMk cId="488331271" sldId="2352"/>
            <ac:spMk id="2" creationId="{00000000-0000-0000-0000-000000000000}"/>
          </ac:spMkLst>
        </pc:spChg>
      </pc:sldChg>
      <pc:sldChg chg="modNotes">
        <pc:chgData name="Michelle Pelser" userId="6a977191-35cb-430a-b678-141e7fb84214" providerId="ADAL" clId="{5235A591-ADCD-41F8-AF0D-6EE0C4BBA65D}" dt="2025-04-15T01:18:04.125" v="24"/>
        <pc:sldMkLst>
          <pc:docMk/>
          <pc:sldMk cId="3503385952" sldId="2353"/>
        </pc:sldMkLst>
      </pc:sldChg>
      <pc:sldChg chg="modSp modNotes">
        <pc:chgData name="Michelle Pelser" userId="6a977191-35cb-430a-b678-141e7fb84214" providerId="ADAL" clId="{5235A591-ADCD-41F8-AF0D-6EE0C4BBA65D}" dt="2025-04-15T01:43:51.262" v="68" actId="20577"/>
        <pc:sldMkLst>
          <pc:docMk/>
          <pc:sldMk cId="3865325162" sldId="2354"/>
        </pc:sldMkLst>
        <pc:spChg chg="mod">
          <ac:chgData name="Michelle Pelser" userId="6a977191-35cb-430a-b678-141e7fb84214" providerId="ADAL" clId="{5235A591-ADCD-41F8-AF0D-6EE0C4BBA65D}" dt="2025-04-15T01:43:51.262" v="68" actId="20577"/>
          <ac:spMkLst>
            <pc:docMk/>
            <pc:sldMk cId="3865325162" sldId="2354"/>
            <ac:spMk id="8" creationId="{5262F6FD-D86C-4A03-BAAF-038EDDAFEDEA}"/>
          </ac:spMkLst>
        </pc:spChg>
      </pc:sldChg>
      <pc:sldChg chg="modSp add">
        <pc:chgData name="Michelle Pelser" userId="6a977191-35cb-430a-b678-141e7fb84214" providerId="ADAL" clId="{5235A591-ADCD-41F8-AF0D-6EE0C4BBA65D}" dt="2025-04-15T02:13:21" v="70" actId="20577"/>
        <pc:sldMkLst>
          <pc:docMk/>
          <pc:sldMk cId="2026992063" sldId="2364"/>
        </pc:sldMkLst>
        <pc:spChg chg="mod">
          <ac:chgData name="Michelle Pelser" userId="6a977191-35cb-430a-b678-141e7fb84214" providerId="ADAL" clId="{5235A591-ADCD-41F8-AF0D-6EE0C4BBA65D}" dt="2025-04-15T02:13:21" v="70" actId="20577"/>
          <ac:spMkLst>
            <pc:docMk/>
            <pc:sldMk cId="2026992063" sldId="2364"/>
            <ac:spMk id="99" creationId="{00000000-0000-0000-0000-000000000000}"/>
          </ac:spMkLst>
        </pc:spChg>
      </pc:sldChg>
      <pc:sldChg chg="add">
        <pc:chgData name="Michelle Pelser" userId="6a977191-35cb-430a-b678-141e7fb84214" providerId="ADAL" clId="{5235A591-ADCD-41F8-AF0D-6EE0C4BBA65D}" dt="2025-04-15T01:42:05.123" v="32"/>
        <pc:sldMkLst>
          <pc:docMk/>
          <pc:sldMk cId="3437139444" sldId="2365"/>
        </pc:sldMkLst>
      </pc:sldChg>
      <pc:sldChg chg="add">
        <pc:chgData name="Michelle Pelser" userId="6a977191-35cb-430a-b678-141e7fb84214" providerId="ADAL" clId="{5235A591-ADCD-41F8-AF0D-6EE0C4BBA65D}" dt="2025-04-15T01:42:28.939" v="34"/>
        <pc:sldMkLst>
          <pc:docMk/>
          <pc:sldMk cId="64470762" sldId="2366"/>
        </pc:sldMkLst>
      </pc:sldChg>
      <pc:sldChg chg="add">
        <pc:chgData name="Michelle Pelser" userId="6a977191-35cb-430a-b678-141e7fb84214" providerId="ADAL" clId="{5235A591-ADCD-41F8-AF0D-6EE0C4BBA65D}" dt="2025-04-15T01:42:44.491" v="36"/>
        <pc:sldMkLst>
          <pc:docMk/>
          <pc:sldMk cId="3971381431" sldId="2367"/>
        </pc:sldMkLst>
      </pc:sldChg>
      <pc:sldChg chg="add">
        <pc:chgData name="Michelle Pelser" userId="6a977191-35cb-430a-b678-141e7fb84214" providerId="ADAL" clId="{5235A591-ADCD-41F8-AF0D-6EE0C4BBA65D}" dt="2025-04-15T01:42:56.928" v="38"/>
        <pc:sldMkLst>
          <pc:docMk/>
          <pc:sldMk cId="319213683" sldId="2368"/>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44C935-926C-4789-B180-E750EF7BA372}" type="doc">
      <dgm:prSet loTypeId="urn:microsoft.com/office/officeart/2005/8/layout/chart3" loCatId="relationship" qsTypeId="urn:microsoft.com/office/officeart/2005/8/quickstyle/simple5" qsCatId="simple" csTypeId="urn:microsoft.com/office/officeart/2005/8/colors/colorful1" csCatId="colorful" phldr="1"/>
      <dgm:spPr/>
      <dgm:t>
        <a:bodyPr/>
        <a:lstStyle/>
        <a:p>
          <a:endParaRPr lang="en-NZ"/>
        </a:p>
      </dgm:t>
    </dgm:pt>
    <dgm:pt modelId="{E1A423B9-F9A1-4787-B308-478B7F77E536}">
      <dgm:prSet phldrT="[Text]" custT="1"/>
      <dgm:spPr/>
      <dgm:t>
        <a:bodyPr/>
        <a:lstStyle/>
        <a:p>
          <a:r>
            <a:rPr lang="en-NZ" sz="1200" b="1">
              <a:latin typeface="Century Gothic" panose="020B0502020202020204" pitchFamily="34" charset="0"/>
            </a:rPr>
            <a:t>Descriptors</a:t>
          </a:r>
        </a:p>
      </dgm:t>
    </dgm:pt>
    <dgm:pt modelId="{871B670E-4686-4649-A17A-233C1B747F55}" type="parTrans" cxnId="{87DD1E46-560B-49E7-AB58-FB6BEC4E2033}">
      <dgm:prSet/>
      <dgm:spPr/>
      <dgm:t>
        <a:bodyPr/>
        <a:lstStyle/>
        <a:p>
          <a:endParaRPr lang="en-NZ" sz="1300" b="1">
            <a:latin typeface="Arial Narrow" panose="020B0606020202030204" pitchFamily="34" charset="0"/>
          </a:endParaRPr>
        </a:p>
      </dgm:t>
    </dgm:pt>
    <dgm:pt modelId="{0B0E8373-29EE-4B42-BFCB-D29B03389C81}" type="sibTrans" cxnId="{87DD1E46-560B-49E7-AB58-FB6BEC4E2033}">
      <dgm:prSet/>
      <dgm:spPr/>
      <dgm:t>
        <a:bodyPr/>
        <a:lstStyle/>
        <a:p>
          <a:endParaRPr lang="en-NZ" sz="1300" b="1">
            <a:latin typeface="Arial Narrow" panose="020B0606020202030204" pitchFamily="34" charset="0"/>
          </a:endParaRPr>
        </a:p>
      </dgm:t>
    </dgm:pt>
    <dgm:pt modelId="{B3C410A5-DC4D-4CCA-A1A7-1469570E895F}">
      <dgm:prSet custT="1"/>
      <dgm:spPr/>
      <dgm:t>
        <a:bodyPr/>
        <a:lstStyle/>
        <a:p>
          <a:r>
            <a:rPr lang="en-NZ" sz="1200" b="1">
              <a:latin typeface="Century Gothic" panose="020B0502020202020204" pitchFamily="34" charset="0"/>
            </a:rPr>
            <a:t>Decision-Making</a:t>
          </a:r>
        </a:p>
      </dgm:t>
    </dgm:pt>
    <dgm:pt modelId="{08A6C0FA-0AD9-46A0-8D6C-8964CB193495}" type="parTrans" cxnId="{A4BB8FE0-9E2F-4B1A-8BA7-D7C3D46FCC67}">
      <dgm:prSet/>
      <dgm:spPr/>
      <dgm:t>
        <a:bodyPr/>
        <a:lstStyle/>
        <a:p>
          <a:endParaRPr lang="en-NZ" sz="1300" b="1">
            <a:latin typeface="Arial Narrow" panose="020B0606020202030204" pitchFamily="34" charset="0"/>
          </a:endParaRPr>
        </a:p>
      </dgm:t>
    </dgm:pt>
    <dgm:pt modelId="{93F23A69-7884-4421-96E2-A149C8EA8923}" type="sibTrans" cxnId="{A4BB8FE0-9E2F-4B1A-8BA7-D7C3D46FCC67}">
      <dgm:prSet/>
      <dgm:spPr/>
      <dgm:t>
        <a:bodyPr/>
        <a:lstStyle/>
        <a:p>
          <a:endParaRPr lang="en-NZ" sz="1300" b="1">
            <a:latin typeface="Arial Narrow" panose="020B0606020202030204" pitchFamily="34" charset="0"/>
          </a:endParaRPr>
        </a:p>
      </dgm:t>
    </dgm:pt>
    <dgm:pt modelId="{E497DA30-A7CC-44BC-A547-92C725CC311F}">
      <dgm:prSet custT="1"/>
      <dgm:spPr/>
      <dgm:t>
        <a:bodyPr/>
        <a:lstStyle/>
        <a:p>
          <a:r>
            <a:rPr lang="en-NZ" sz="1200" b="1">
              <a:latin typeface="Century Gothic" panose="020B0502020202020204" pitchFamily="34" charset="0"/>
            </a:rPr>
            <a:t>Change</a:t>
          </a:r>
        </a:p>
      </dgm:t>
    </dgm:pt>
    <dgm:pt modelId="{D6F66F53-E780-448A-94BF-016A2F37732D}" type="parTrans" cxnId="{0811E138-BC4F-451F-8AF5-B5CA8207629E}">
      <dgm:prSet/>
      <dgm:spPr/>
      <dgm:t>
        <a:bodyPr/>
        <a:lstStyle/>
        <a:p>
          <a:endParaRPr lang="en-NZ" sz="1300" b="1">
            <a:latin typeface="Arial Narrow" panose="020B0606020202030204" pitchFamily="34" charset="0"/>
          </a:endParaRPr>
        </a:p>
      </dgm:t>
    </dgm:pt>
    <dgm:pt modelId="{9CF878FD-7AE4-47BF-9350-F1EFBBE2D017}" type="sibTrans" cxnId="{0811E138-BC4F-451F-8AF5-B5CA8207629E}">
      <dgm:prSet/>
      <dgm:spPr/>
      <dgm:t>
        <a:bodyPr/>
        <a:lstStyle/>
        <a:p>
          <a:endParaRPr lang="en-NZ" sz="1300" b="1">
            <a:latin typeface="Arial Narrow" panose="020B0606020202030204" pitchFamily="34" charset="0"/>
          </a:endParaRPr>
        </a:p>
      </dgm:t>
    </dgm:pt>
    <dgm:pt modelId="{780F69C7-B176-440B-8DDA-F50544697380}">
      <dgm:prSet phldrT="[Text]" custT="1"/>
      <dgm:spPr/>
      <dgm:t>
        <a:bodyPr lIns="0" tIns="0" rIns="0" bIns="0"/>
        <a:lstStyle/>
        <a:p>
          <a:r>
            <a:rPr lang="en-NZ" sz="1200" b="1">
              <a:latin typeface="Century Gothic" panose="020B0502020202020204" pitchFamily="34" charset="0"/>
            </a:rPr>
            <a:t>Adjectives</a:t>
          </a:r>
        </a:p>
      </dgm:t>
    </dgm:pt>
    <dgm:pt modelId="{7A78DD2D-D37C-4C4C-A02E-0387E40C3182}" type="parTrans" cxnId="{B43D9B98-205B-4C3C-8C9A-ABCD81DA4CC7}">
      <dgm:prSet/>
      <dgm:spPr/>
      <dgm:t>
        <a:bodyPr/>
        <a:lstStyle/>
        <a:p>
          <a:endParaRPr lang="en-NZ" sz="1300" b="1">
            <a:latin typeface="Arial Narrow" panose="020B0606020202030204" pitchFamily="34" charset="0"/>
          </a:endParaRPr>
        </a:p>
      </dgm:t>
    </dgm:pt>
    <dgm:pt modelId="{6CC92EB9-928F-4DD1-B23B-A29873E422F8}" type="sibTrans" cxnId="{B43D9B98-205B-4C3C-8C9A-ABCD81DA4CC7}">
      <dgm:prSet/>
      <dgm:spPr/>
      <dgm:t>
        <a:bodyPr/>
        <a:lstStyle/>
        <a:p>
          <a:endParaRPr lang="en-NZ" sz="1300" b="1">
            <a:latin typeface="Arial Narrow" panose="020B0606020202030204" pitchFamily="34" charset="0"/>
          </a:endParaRPr>
        </a:p>
      </dgm:t>
    </dgm:pt>
    <dgm:pt modelId="{0D4D2600-9378-4616-B3AE-219B59C7F0B4}">
      <dgm:prSet custT="1"/>
      <dgm:spPr/>
      <dgm:t>
        <a:bodyPr lIns="0" tIns="0" rIns="0" bIns="0"/>
        <a:lstStyle/>
        <a:p>
          <a:pPr defTabSz="895350"/>
          <a:br>
            <a:rPr lang="en-NZ" sz="1050" b="1">
              <a:latin typeface="Century Gothic" panose="020B0502020202020204" pitchFamily="34" charset="0"/>
            </a:rPr>
          </a:br>
          <a:r>
            <a:rPr lang="en-NZ" sz="1050" b="1">
              <a:latin typeface="Century Gothic" panose="020B0502020202020204" pitchFamily="34" charset="0"/>
            </a:rPr>
            <a:t>Communication</a:t>
          </a:r>
        </a:p>
      </dgm:t>
    </dgm:pt>
    <dgm:pt modelId="{4EBD6B7C-23A5-4AA8-A5D9-A15903EE8F6D}" type="sibTrans" cxnId="{50395F28-D41E-4E9C-8FBA-F1CA0E2AF92B}">
      <dgm:prSet/>
      <dgm:spPr/>
      <dgm:t>
        <a:bodyPr/>
        <a:lstStyle/>
        <a:p>
          <a:endParaRPr lang="en-NZ" sz="1300" b="1">
            <a:latin typeface="Arial Narrow" panose="020B0606020202030204" pitchFamily="34" charset="0"/>
          </a:endParaRPr>
        </a:p>
      </dgm:t>
    </dgm:pt>
    <dgm:pt modelId="{A76E798D-16AC-4A9C-86AA-888367720247}" type="parTrans" cxnId="{50395F28-D41E-4E9C-8FBA-F1CA0E2AF92B}">
      <dgm:prSet/>
      <dgm:spPr/>
      <dgm:t>
        <a:bodyPr/>
        <a:lstStyle/>
        <a:p>
          <a:endParaRPr lang="en-NZ" sz="1300" b="1">
            <a:latin typeface="Arial Narrow" panose="020B0606020202030204" pitchFamily="34" charset="0"/>
          </a:endParaRPr>
        </a:p>
      </dgm:t>
    </dgm:pt>
    <dgm:pt modelId="{DBF7D941-E557-4B16-BA92-52BA89B4088E}">
      <dgm:prSet custT="1"/>
      <dgm:spPr/>
      <dgm:t>
        <a:bodyPr/>
        <a:lstStyle/>
        <a:p>
          <a:r>
            <a:rPr lang="en-NZ" sz="1200" b="1">
              <a:latin typeface="Century Gothic" panose="020B0502020202020204" pitchFamily="34" charset="0"/>
            </a:rPr>
            <a:t>Identifying</a:t>
          </a:r>
        </a:p>
      </dgm:t>
    </dgm:pt>
    <dgm:pt modelId="{F698354B-DCA8-4887-9A2C-AB689FAED1F3}" type="parTrans" cxnId="{AD22DBDD-01FA-4C4E-AB8E-768DD183E026}">
      <dgm:prSet/>
      <dgm:spPr/>
      <dgm:t>
        <a:bodyPr/>
        <a:lstStyle/>
        <a:p>
          <a:endParaRPr lang="en-NZ" sz="1300" b="1">
            <a:latin typeface="Arial Narrow" panose="020B0606020202030204" pitchFamily="34" charset="0"/>
          </a:endParaRPr>
        </a:p>
      </dgm:t>
    </dgm:pt>
    <dgm:pt modelId="{5E293038-D1B8-4A7C-BB0D-6253C94E1A3B}" type="sibTrans" cxnId="{AD22DBDD-01FA-4C4E-AB8E-768DD183E026}">
      <dgm:prSet/>
      <dgm:spPr/>
      <dgm:t>
        <a:bodyPr/>
        <a:lstStyle/>
        <a:p>
          <a:endParaRPr lang="en-NZ" sz="1300" b="1">
            <a:latin typeface="Arial Narrow" panose="020B0606020202030204" pitchFamily="34" charset="0"/>
          </a:endParaRPr>
        </a:p>
      </dgm:t>
    </dgm:pt>
    <dgm:pt modelId="{BA2BBCA7-FD89-4AD1-8BC7-1BD12AC3B685}" type="pres">
      <dgm:prSet presAssocID="{9344C935-926C-4789-B180-E750EF7BA372}" presName="compositeShape" presStyleCnt="0">
        <dgm:presLayoutVars>
          <dgm:chMax val="7"/>
          <dgm:dir/>
          <dgm:resizeHandles val="exact"/>
        </dgm:presLayoutVars>
      </dgm:prSet>
      <dgm:spPr/>
    </dgm:pt>
    <dgm:pt modelId="{15698A9B-A59F-491B-B7E1-987CD331BD8B}" type="pres">
      <dgm:prSet presAssocID="{9344C935-926C-4789-B180-E750EF7BA372}" presName="wedge1" presStyleLbl="node1" presStyleIdx="0" presStyleCnt="6" custScaleX="106563" custScaleY="104166"/>
      <dgm:spPr/>
    </dgm:pt>
    <dgm:pt modelId="{0C9D3D15-97DF-47A6-8505-9F012450F9F4}" type="pres">
      <dgm:prSet presAssocID="{9344C935-926C-4789-B180-E750EF7BA372}" presName="wedge1Tx" presStyleLbl="node1" presStyleIdx="0" presStyleCnt="6">
        <dgm:presLayoutVars>
          <dgm:chMax val="0"/>
          <dgm:chPref val="0"/>
          <dgm:bulletEnabled val="1"/>
        </dgm:presLayoutVars>
      </dgm:prSet>
      <dgm:spPr/>
    </dgm:pt>
    <dgm:pt modelId="{312FEDC4-D1EE-4F2E-94A5-AB7038B03AE4}" type="pres">
      <dgm:prSet presAssocID="{9344C935-926C-4789-B180-E750EF7BA372}" presName="wedge2" presStyleLbl="node1" presStyleIdx="1" presStyleCnt="6" custScaleX="108270"/>
      <dgm:spPr/>
    </dgm:pt>
    <dgm:pt modelId="{7C80FC24-29A8-4FC2-B168-A2246EC3563F}" type="pres">
      <dgm:prSet presAssocID="{9344C935-926C-4789-B180-E750EF7BA372}" presName="wedge2Tx" presStyleLbl="node1" presStyleIdx="1" presStyleCnt="6">
        <dgm:presLayoutVars>
          <dgm:chMax val="0"/>
          <dgm:chPref val="0"/>
          <dgm:bulletEnabled val="1"/>
        </dgm:presLayoutVars>
      </dgm:prSet>
      <dgm:spPr/>
    </dgm:pt>
    <dgm:pt modelId="{7FA38712-7012-4E4C-9EA7-8366329184CF}" type="pres">
      <dgm:prSet presAssocID="{9344C935-926C-4789-B180-E750EF7BA372}" presName="wedge3" presStyleLbl="node1" presStyleIdx="2" presStyleCnt="6" custScaleX="107000" custScaleY="100428" custLinFactNeighborX="0" custLinFactNeighborY="256"/>
      <dgm:spPr/>
    </dgm:pt>
    <dgm:pt modelId="{9D95225D-B290-4A75-9D1F-FBF7355E63A2}" type="pres">
      <dgm:prSet presAssocID="{9344C935-926C-4789-B180-E750EF7BA372}" presName="wedge3Tx" presStyleLbl="node1" presStyleIdx="2" presStyleCnt="6">
        <dgm:presLayoutVars>
          <dgm:chMax val="0"/>
          <dgm:chPref val="0"/>
          <dgm:bulletEnabled val="1"/>
        </dgm:presLayoutVars>
      </dgm:prSet>
      <dgm:spPr/>
    </dgm:pt>
    <dgm:pt modelId="{6A8EB847-63E5-4AEE-9E27-69F886F56800}" type="pres">
      <dgm:prSet presAssocID="{9344C935-926C-4789-B180-E750EF7BA372}" presName="wedge4" presStyleLbl="node1" presStyleIdx="3" presStyleCnt="6" custScaleX="108270" custScaleY="101155"/>
      <dgm:spPr/>
    </dgm:pt>
    <dgm:pt modelId="{D409C552-E276-471E-B9CE-FAC6D9E9C6BE}" type="pres">
      <dgm:prSet presAssocID="{9344C935-926C-4789-B180-E750EF7BA372}" presName="wedge4Tx" presStyleLbl="node1" presStyleIdx="3" presStyleCnt="6">
        <dgm:presLayoutVars>
          <dgm:chMax val="0"/>
          <dgm:chPref val="0"/>
          <dgm:bulletEnabled val="1"/>
        </dgm:presLayoutVars>
      </dgm:prSet>
      <dgm:spPr/>
    </dgm:pt>
    <dgm:pt modelId="{50440E88-B230-44FC-B506-19999B4830F9}" type="pres">
      <dgm:prSet presAssocID="{9344C935-926C-4789-B180-E750EF7BA372}" presName="wedge5" presStyleLbl="node1" presStyleIdx="4" presStyleCnt="6" custScaleX="108270"/>
      <dgm:spPr/>
    </dgm:pt>
    <dgm:pt modelId="{919ECB3B-1295-4E83-8E7F-F1D3C327F81E}" type="pres">
      <dgm:prSet presAssocID="{9344C935-926C-4789-B180-E750EF7BA372}" presName="wedge5Tx" presStyleLbl="node1" presStyleIdx="4" presStyleCnt="6">
        <dgm:presLayoutVars>
          <dgm:chMax val="0"/>
          <dgm:chPref val="0"/>
          <dgm:bulletEnabled val="1"/>
        </dgm:presLayoutVars>
      </dgm:prSet>
      <dgm:spPr/>
    </dgm:pt>
    <dgm:pt modelId="{F4AC69F5-4B06-4908-9CE2-8BCCD00DBA29}" type="pres">
      <dgm:prSet presAssocID="{9344C935-926C-4789-B180-E750EF7BA372}" presName="wedge6" presStyleLbl="node1" presStyleIdx="5" presStyleCnt="6" custScaleX="104024" custScaleY="112227"/>
      <dgm:spPr/>
    </dgm:pt>
    <dgm:pt modelId="{46860E55-0FEA-49D8-BF83-C19228939624}" type="pres">
      <dgm:prSet presAssocID="{9344C935-926C-4789-B180-E750EF7BA372}" presName="wedge6Tx" presStyleLbl="node1" presStyleIdx="5" presStyleCnt="6">
        <dgm:presLayoutVars>
          <dgm:chMax val="0"/>
          <dgm:chPref val="0"/>
          <dgm:bulletEnabled val="1"/>
        </dgm:presLayoutVars>
      </dgm:prSet>
      <dgm:spPr/>
    </dgm:pt>
  </dgm:ptLst>
  <dgm:cxnLst>
    <dgm:cxn modelId="{02D4B700-7843-4399-B924-5576622E0846}" type="presOf" srcId="{780F69C7-B176-440B-8DDA-F50544697380}" destId="{312FEDC4-D1EE-4F2E-94A5-AB7038B03AE4}" srcOrd="0" destOrd="0" presId="urn:microsoft.com/office/officeart/2005/8/layout/chart3"/>
    <dgm:cxn modelId="{03A56211-EB7A-4EDF-A812-29FD3D35E1AF}" type="presOf" srcId="{0D4D2600-9378-4616-B3AE-219B59C7F0B4}" destId="{9D95225D-B290-4A75-9D1F-FBF7355E63A2}" srcOrd="1" destOrd="0" presId="urn:microsoft.com/office/officeart/2005/8/layout/chart3"/>
    <dgm:cxn modelId="{50395F28-D41E-4E9C-8FBA-F1CA0E2AF92B}" srcId="{9344C935-926C-4789-B180-E750EF7BA372}" destId="{0D4D2600-9378-4616-B3AE-219B59C7F0B4}" srcOrd="2" destOrd="0" parTransId="{A76E798D-16AC-4A9C-86AA-888367720247}" sibTransId="{4EBD6B7C-23A5-4AA8-A5D9-A15903EE8F6D}"/>
    <dgm:cxn modelId="{4B02F82B-8309-4F7B-BBC3-D7664604BDF8}" type="presOf" srcId="{DBF7D941-E557-4B16-BA92-52BA89B4088E}" destId="{D409C552-E276-471E-B9CE-FAC6D9E9C6BE}" srcOrd="1" destOrd="0" presId="urn:microsoft.com/office/officeart/2005/8/layout/chart3"/>
    <dgm:cxn modelId="{0811E138-BC4F-451F-8AF5-B5CA8207629E}" srcId="{9344C935-926C-4789-B180-E750EF7BA372}" destId="{E497DA30-A7CC-44BC-A547-92C725CC311F}" srcOrd="5" destOrd="0" parTransId="{D6F66F53-E780-448A-94BF-016A2F37732D}" sibTransId="{9CF878FD-7AE4-47BF-9350-F1EFBBE2D017}"/>
    <dgm:cxn modelId="{F340FE39-9AA3-423E-A7C3-0720C096B724}" type="presOf" srcId="{E497DA30-A7CC-44BC-A547-92C725CC311F}" destId="{46860E55-0FEA-49D8-BF83-C19228939624}" srcOrd="1" destOrd="0" presId="urn:microsoft.com/office/officeart/2005/8/layout/chart3"/>
    <dgm:cxn modelId="{C74E783E-7E90-4707-9A1F-3FFD5AED6CEE}" type="presOf" srcId="{0D4D2600-9378-4616-B3AE-219B59C7F0B4}" destId="{7FA38712-7012-4E4C-9EA7-8366329184CF}" srcOrd="0" destOrd="0" presId="urn:microsoft.com/office/officeart/2005/8/layout/chart3"/>
    <dgm:cxn modelId="{87DD1E46-560B-49E7-AB58-FB6BEC4E2033}" srcId="{9344C935-926C-4789-B180-E750EF7BA372}" destId="{E1A423B9-F9A1-4787-B308-478B7F77E536}" srcOrd="0" destOrd="0" parTransId="{871B670E-4686-4649-A17A-233C1B747F55}" sibTransId="{0B0E8373-29EE-4B42-BFCB-D29B03389C81}"/>
    <dgm:cxn modelId="{3B25A66E-3192-4F08-95FC-BF23EC65BAED}" type="presOf" srcId="{E1A423B9-F9A1-4787-B308-478B7F77E536}" destId="{15698A9B-A59F-491B-B7E1-987CD331BD8B}" srcOrd="0" destOrd="0" presId="urn:microsoft.com/office/officeart/2005/8/layout/chart3"/>
    <dgm:cxn modelId="{02053476-1796-4B62-932B-692B1A2C0648}" type="presOf" srcId="{B3C410A5-DC4D-4CCA-A1A7-1469570E895F}" destId="{50440E88-B230-44FC-B506-19999B4830F9}" srcOrd="0" destOrd="0" presId="urn:microsoft.com/office/officeart/2005/8/layout/chart3"/>
    <dgm:cxn modelId="{400B1794-0FC3-49C7-8458-072C5C0DD186}" type="presOf" srcId="{B3C410A5-DC4D-4CCA-A1A7-1469570E895F}" destId="{919ECB3B-1295-4E83-8E7F-F1D3C327F81E}" srcOrd="1" destOrd="0" presId="urn:microsoft.com/office/officeart/2005/8/layout/chart3"/>
    <dgm:cxn modelId="{87316298-B3E0-488A-9D46-C83B707411A5}" type="presOf" srcId="{780F69C7-B176-440B-8DDA-F50544697380}" destId="{7C80FC24-29A8-4FC2-B168-A2246EC3563F}" srcOrd="1" destOrd="0" presId="urn:microsoft.com/office/officeart/2005/8/layout/chart3"/>
    <dgm:cxn modelId="{B43D9B98-205B-4C3C-8C9A-ABCD81DA4CC7}" srcId="{9344C935-926C-4789-B180-E750EF7BA372}" destId="{780F69C7-B176-440B-8DDA-F50544697380}" srcOrd="1" destOrd="0" parTransId="{7A78DD2D-D37C-4C4C-A02E-0387E40C3182}" sibTransId="{6CC92EB9-928F-4DD1-B23B-A29873E422F8}"/>
    <dgm:cxn modelId="{A5CDD2AF-8220-48B3-9CEE-FE1DE47692B5}" type="presOf" srcId="{DBF7D941-E557-4B16-BA92-52BA89B4088E}" destId="{6A8EB847-63E5-4AEE-9E27-69F886F56800}" srcOrd="0" destOrd="0" presId="urn:microsoft.com/office/officeart/2005/8/layout/chart3"/>
    <dgm:cxn modelId="{FC1220B1-3580-4A29-B336-6767EF0DA013}" type="presOf" srcId="{E1A423B9-F9A1-4787-B308-478B7F77E536}" destId="{0C9D3D15-97DF-47A6-8505-9F012450F9F4}" srcOrd="1" destOrd="0" presId="urn:microsoft.com/office/officeart/2005/8/layout/chart3"/>
    <dgm:cxn modelId="{E82259BE-3060-4321-90CE-802C93A9C3A6}" type="presOf" srcId="{E497DA30-A7CC-44BC-A547-92C725CC311F}" destId="{F4AC69F5-4B06-4908-9CE2-8BCCD00DBA29}" srcOrd="0" destOrd="0" presId="urn:microsoft.com/office/officeart/2005/8/layout/chart3"/>
    <dgm:cxn modelId="{563A3DCA-2EFA-4F3D-B340-DA3AA86A64C8}" type="presOf" srcId="{9344C935-926C-4789-B180-E750EF7BA372}" destId="{BA2BBCA7-FD89-4AD1-8BC7-1BD12AC3B685}" srcOrd="0" destOrd="0" presId="urn:microsoft.com/office/officeart/2005/8/layout/chart3"/>
    <dgm:cxn modelId="{AD22DBDD-01FA-4C4E-AB8E-768DD183E026}" srcId="{9344C935-926C-4789-B180-E750EF7BA372}" destId="{DBF7D941-E557-4B16-BA92-52BA89B4088E}" srcOrd="3" destOrd="0" parTransId="{F698354B-DCA8-4887-9A2C-AB689FAED1F3}" sibTransId="{5E293038-D1B8-4A7C-BB0D-6253C94E1A3B}"/>
    <dgm:cxn modelId="{A4BB8FE0-9E2F-4B1A-8BA7-D7C3D46FCC67}" srcId="{9344C935-926C-4789-B180-E750EF7BA372}" destId="{B3C410A5-DC4D-4CCA-A1A7-1469570E895F}" srcOrd="4" destOrd="0" parTransId="{08A6C0FA-0AD9-46A0-8D6C-8964CB193495}" sibTransId="{93F23A69-7884-4421-96E2-A149C8EA8923}"/>
    <dgm:cxn modelId="{012A038A-1197-49AE-8EB4-DF83B7558A54}" type="presParOf" srcId="{BA2BBCA7-FD89-4AD1-8BC7-1BD12AC3B685}" destId="{15698A9B-A59F-491B-B7E1-987CD331BD8B}" srcOrd="0" destOrd="0" presId="urn:microsoft.com/office/officeart/2005/8/layout/chart3"/>
    <dgm:cxn modelId="{8241B37E-1E25-4F24-95C1-6F6ADD865EA0}" type="presParOf" srcId="{BA2BBCA7-FD89-4AD1-8BC7-1BD12AC3B685}" destId="{0C9D3D15-97DF-47A6-8505-9F012450F9F4}" srcOrd="1" destOrd="0" presId="urn:microsoft.com/office/officeart/2005/8/layout/chart3"/>
    <dgm:cxn modelId="{28F5B4BC-A649-472A-AE0A-78B3161FF094}" type="presParOf" srcId="{BA2BBCA7-FD89-4AD1-8BC7-1BD12AC3B685}" destId="{312FEDC4-D1EE-4F2E-94A5-AB7038B03AE4}" srcOrd="2" destOrd="0" presId="urn:microsoft.com/office/officeart/2005/8/layout/chart3"/>
    <dgm:cxn modelId="{F5C963D8-33B9-414E-8091-08F138694125}" type="presParOf" srcId="{BA2BBCA7-FD89-4AD1-8BC7-1BD12AC3B685}" destId="{7C80FC24-29A8-4FC2-B168-A2246EC3563F}" srcOrd="3" destOrd="0" presId="urn:microsoft.com/office/officeart/2005/8/layout/chart3"/>
    <dgm:cxn modelId="{9A901A28-9E6B-40F6-90CF-B61104552C57}" type="presParOf" srcId="{BA2BBCA7-FD89-4AD1-8BC7-1BD12AC3B685}" destId="{7FA38712-7012-4E4C-9EA7-8366329184CF}" srcOrd="4" destOrd="0" presId="urn:microsoft.com/office/officeart/2005/8/layout/chart3"/>
    <dgm:cxn modelId="{7BF18140-6730-4AF2-A528-785BA6FDD04C}" type="presParOf" srcId="{BA2BBCA7-FD89-4AD1-8BC7-1BD12AC3B685}" destId="{9D95225D-B290-4A75-9D1F-FBF7355E63A2}" srcOrd="5" destOrd="0" presId="urn:microsoft.com/office/officeart/2005/8/layout/chart3"/>
    <dgm:cxn modelId="{8F7C2A38-3120-41FE-B1D9-5235EE26B1BF}" type="presParOf" srcId="{BA2BBCA7-FD89-4AD1-8BC7-1BD12AC3B685}" destId="{6A8EB847-63E5-4AEE-9E27-69F886F56800}" srcOrd="6" destOrd="0" presId="urn:microsoft.com/office/officeart/2005/8/layout/chart3"/>
    <dgm:cxn modelId="{8CF9DF97-D003-43AA-A544-29FA121F46C8}" type="presParOf" srcId="{BA2BBCA7-FD89-4AD1-8BC7-1BD12AC3B685}" destId="{D409C552-E276-471E-B9CE-FAC6D9E9C6BE}" srcOrd="7" destOrd="0" presId="urn:microsoft.com/office/officeart/2005/8/layout/chart3"/>
    <dgm:cxn modelId="{53FAC98B-5AE1-48AB-9A65-48444C0A0F82}" type="presParOf" srcId="{BA2BBCA7-FD89-4AD1-8BC7-1BD12AC3B685}" destId="{50440E88-B230-44FC-B506-19999B4830F9}" srcOrd="8" destOrd="0" presId="urn:microsoft.com/office/officeart/2005/8/layout/chart3"/>
    <dgm:cxn modelId="{2EF78ED4-DB00-4294-9D9F-5ABDC55A9DAA}" type="presParOf" srcId="{BA2BBCA7-FD89-4AD1-8BC7-1BD12AC3B685}" destId="{919ECB3B-1295-4E83-8E7F-F1D3C327F81E}" srcOrd="9" destOrd="0" presId="urn:microsoft.com/office/officeart/2005/8/layout/chart3"/>
    <dgm:cxn modelId="{77FBA555-8188-47CD-BCAB-693007B07B73}" type="presParOf" srcId="{BA2BBCA7-FD89-4AD1-8BC7-1BD12AC3B685}" destId="{F4AC69F5-4B06-4908-9CE2-8BCCD00DBA29}" srcOrd="10" destOrd="0" presId="urn:microsoft.com/office/officeart/2005/8/layout/chart3"/>
    <dgm:cxn modelId="{0F437AFD-BC37-4ACE-995D-B602C520588F}" type="presParOf" srcId="{BA2BBCA7-FD89-4AD1-8BC7-1BD12AC3B685}" destId="{46860E55-0FEA-49D8-BF83-C19228939624}" srcOrd="11" destOrd="0" presId="urn:microsoft.com/office/officeart/2005/8/layout/char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F47061A-6CEF-4909-87A2-72687BA82FC2}"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AF16793F-8580-4D17-AB5A-C4D041E665FB}">
      <dgm:prSet phldrT="[Text]"/>
      <dgm:spPr/>
      <dgm:t>
        <a:bodyPr/>
        <a:lstStyle/>
        <a:p>
          <a:r>
            <a:rPr lang="en-NZ"/>
            <a:t>2</a:t>
          </a:r>
          <a:endParaRPr lang="en-GB"/>
        </a:p>
      </dgm:t>
    </dgm:pt>
    <dgm:pt modelId="{AD2ECA4A-CDDB-4F11-9225-A2119A4F1F96}" type="parTrans" cxnId="{2FE99B82-A397-495D-A7FA-E2460E511A26}">
      <dgm:prSet/>
      <dgm:spPr/>
      <dgm:t>
        <a:bodyPr/>
        <a:lstStyle/>
        <a:p>
          <a:endParaRPr lang="en-GB"/>
        </a:p>
      </dgm:t>
    </dgm:pt>
    <dgm:pt modelId="{CBD1A00F-806E-426F-B246-10F42BA05751}" type="sibTrans" cxnId="{2FE99B82-A397-495D-A7FA-E2460E511A26}">
      <dgm:prSet/>
      <dgm:spPr/>
      <dgm:t>
        <a:bodyPr/>
        <a:lstStyle/>
        <a:p>
          <a:endParaRPr lang="en-GB"/>
        </a:p>
      </dgm:t>
    </dgm:pt>
    <dgm:pt modelId="{AD0CFED7-5C77-49A9-86D6-DDF137A2AD34}">
      <dgm:prSet phldrT="[Text]" custT="1"/>
      <dgm:spPr/>
      <dgm:t>
        <a:bodyPr/>
        <a:lstStyle/>
        <a:p>
          <a:pPr rtl="0"/>
          <a:r>
            <a:rPr lang="en-NZ" sz="1800" b="1">
              <a:latin typeface="Century Gothic" panose="020B0502020202020204" pitchFamily="34" charset="0"/>
            </a:rPr>
            <a:t>PROFILE I – Adjustment of Profile I to Profile 2</a:t>
          </a:r>
          <a:endParaRPr lang="en-GB" sz="1800" b="1">
            <a:latin typeface="Century Gothic" panose="020B0502020202020204" pitchFamily="34" charset="0"/>
          </a:endParaRPr>
        </a:p>
      </dgm:t>
    </dgm:pt>
    <dgm:pt modelId="{D951BB49-386C-453B-A27A-3ABE62CFCDBD}" type="parTrans" cxnId="{82F298FF-C180-4FCE-A88B-D6574BF76CEE}">
      <dgm:prSet/>
      <dgm:spPr/>
      <dgm:t>
        <a:bodyPr/>
        <a:lstStyle/>
        <a:p>
          <a:endParaRPr lang="en-GB"/>
        </a:p>
      </dgm:t>
    </dgm:pt>
    <dgm:pt modelId="{20F76D8D-BA46-4F8E-B1CD-A974F04A5735}" type="sibTrans" cxnId="{82F298FF-C180-4FCE-A88B-D6574BF76CEE}">
      <dgm:prSet/>
      <dgm:spPr/>
      <dgm:t>
        <a:bodyPr/>
        <a:lstStyle/>
        <a:p>
          <a:endParaRPr lang="en-GB"/>
        </a:p>
      </dgm:t>
    </dgm:pt>
    <dgm:pt modelId="{E1461F3A-46A0-4888-8A49-768E80B42DE4}" type="pres">
      <dgm:prSet presAssocID="{CF47061A-6CEF-4909-87A2-72687BA82FC2}" presName="linearFlow" presStyleCnt="0">
        <dgm:presLayoutVars>
          <dgm:dir/>
          <dgm:animLvl val="lvl"/>
          <dgm:resizeHandles val="exact"/>
        </dgm:presLayoutVars>
      </dgm:prSet>
      <dgm:spPr/>
    </dgm:pt>
    <dgm:pt modelId="{C8A207B9-9875-4BA2-85FB-AC5A3C5E7199}" type="pres">
      <dgm:prSet presAssocID="{AF16793F-8580-4D17-AB5A-C4D041E665FB}" presName="composite" presStyleCnt="0"/>
      <dgm:spPr/>
    </dgm:pt>
    <dgm:pt modelId="{98DB2240-9A19-4A87-B8EC-BA6AD2A1E967}" type="pres">
      <dgm:prSet presAssocID="{AF16793F-8580-4D17-AB5A-C4D041E665FB}" presName="parentText" presStyleLbl="alignNode1" presStyleIdx="0" presStyleCnt="1">
        <dgm:presLayoutVars>
          <dgm:chMax val="1"/>
          <dgm:bulletEnabled val="1"/>
        </dgm:presLayoutVars>
      </dgm:prSet>
      <dgm:spPr/>
    </dgm:pt>
    <dgm:pt modelId="{224FF545-1997-4455-9FA5-5A4BE8A7799E}" type="pres">
      <dgm:prSet presAssocID="{AF16793F-8580-4D17-AB5A-C4D041E665FB}" presName="descendantText" presStyleLbl="alignAcc1" presStyleIdx="0" presStyleCnt="1" custScaleY="100000">
        <dgm:presLayoutVars>
          <dgm:bulletEnabled val="1"/>
        </dgm:presLayoutVars>
      </dgm:prSet>
      <dgm:spPr/>
    </dgm:pt>
  </dgm:ptLst>
  <dgm:cxnLst>
    <dgm:cxn modelId="{AF1AA808-596C-4939-8BDF-7989AB0562E6}" type="presOf" srcId="{CF47061A-6CEF-4909-87A2-72687BA82FC2}" destId="{E1461F3A-46A0-4888-8A49-768E80B42DE4}" srcOrd="0" destOrd="0" presId="urn:microsoft.com/office/officeart/2005/8/layout/chevron2"/>
    <dgm:cxn modelId="{05055925-39CC-4759-AD05-C15C95C03B26}" type="presOf" srcId="{AF16793F-8580-4D17-AB5A-C4D041E665FB}" destId="{98DB2240-9A19-4A87-B8EC-BA6AD2A1E967}" srcOrd="0" destOrd="0" presId="urn:microsoft.com/office/officeart/2005/8/layout/chevron2"/>
    <dgm:cxn modelId="{2FE99B82-A397-495D-A7FA-E2460E511A26}" srcId="{CF47061A-6CEF-4909-87A2-72687BA82FC2}" destId="{AF16793F-8580-4D17-AB5A-C4D041E665FB}" srcOrd="0" destOrd="0" parTransId="{AD2ECA4A-CDDB-4F11-9225-A2119A4F1F96}" sibTransId="{CBD1A00F-806E-426F-B246-10F42BA05751}"/>
    <dgm:cxn modelId="{7A2221DC-2894-4161-958F-7705BD5D19DE}" type="presOf" srcId="{AD0CFED7-5C77-49A9-86D6-DDF137A2AD34}" destId="{224FF545-1997-4455-9FA5-5A4BE8A7799E}" srcOrd="0" destOrd="0" presId="urn:microsoft.com/office/officeart/2005/8/layout/chevron2"/>
    <dgm:cxn modelId="{82F298FF-C180-4FCE-A88B-D6574BF76CEE}" srcId="{AF16793F-8580-4D17-AB5A-C4D041E665FB}" destId="{AD0CFED7-5C77-49A9-86D6-DDF137A2AD34}" srcOrd="0" destOrd="0" parTransId="{D951BB49-386C-453B-A27A-3ABE62CFCDBD}" sibTransId="{20F76D8D-BA46-4F8E-B1CD-A974F04A5735}"/>
    <dgm:cxn modelId="{8A89F84C-E54F-4C2A-8AB5-A625EB506914}" type="presParOf" srcId="{E1461F3A-46A0-4888-8A49-768E80B42DE4}" destId="{C8A207B9-9875-4BA2-85FB-AC5A3C5E7199}" srcOrd="0" destOrd="0" presId="urn:microsoft.com/office/officeart/2005/8/layout/chevron2"/>
    <dgm:cxn modelId="{C708B6BD-208A-4431-BCD3-876B60B9F3C4}" type="presParOf" srcId="{C8A207B9-9875-4BA2-85FB-AC5A3C5E7199}" destId="{98DB2240-9A19-4A87-B8EC-BA6AD2A1E967}" srcOrd="0" destOrd="0" presId="urn:microsoft.com/office/officeart/2005/8/layout/chevron2"/>
    <dgm:cxn modelId="{1B11572D-CF20-4718-8CB6-079CDD8CF3D5}" type="presParOf" srcId="{C8A207B9-9875-4BA2-85FB-AC5A3C5E7199}" destId="{224FF545-1997-4455-9FA5-5A4BE8A7799E}" srcOrd="1" destOrd="0" presId="urn:microsoft.com/office/officeart/2005/8/layout/chevron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CF47061A-6CEF-4909-87A2-72687BA82FC2}"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AF16793F-8580-4D17-AB5A-C4D041E665FB}">
      <dgm:prSet phldrT="[Text]"/>
      <dgm:spPr/>
      <dgm:t>
        <a:bodyPr/>
        <a:lstStyle/>
        <a:p>
          <a:r>
            <a:rPr lang="en-NZ"/>
            <a:t>3</a:t>
          </a:r>
          <a:endParaRPr lang="en-GB"/>
        </a:p>
      </dgm:t>
    </dgm:pt>
    <dgm:pt modelId="{AD2ECA4A-CDDB-4F11-9225-A2119A4F1F96}" type="parTrans" cxnId="{2FE99B82-A397-495D-A7FA-E2460E511A26}">
      <dgm:prSet/>
      <dgm:spPr/>
      <dgm:t>
        <a:bodyPr/>
        <a:lstStyle/>
        <a:p>
          <a:endParaRPr lang="en-GB"/>
        </a:p>
      </dgm:t>
    </dgm:pt>
    <dgm:pt modelId="{CBD1A00F-806E-426F-B246-10F42BA05751}" type="sibTrans" cxnId="{2FE99B82-A397-495D-A7FA-E2460E511A26}">
      <dgm:prSet/>
      <dgm:spPr/>
      <dgm:t>
        <a:bodyPr/>
        <a:lstStyle/>
        <a:p>
          <a:endParaRPr lang="en-GB"/>
        </a:p>
      </dgm:t>
    </dgm:pt>
    <dgm:pt modelId="{AD0CFED7-5C77-49A9-86D6-DDF137A2AD34}">
      <dgm:prSet phldrT="[Text]" custT="1"/>
      <dgm:spPr/>
      <dgm:t>
        <a:bodyPr/>
        <a:lstStyle/>
        <a:p>
          <a:pPr rtl="0"/>
          <a:r>
            <a:rPr lang="en-NZ" sz="1800" b="1">
              <a:latin typeface="Century Gothic" panose="020B0502020202020204" pitchFamily="34" charset="0"/>
            </a:rPr>
            <a:t>ENERGY USE - The Diamond Maps and Competencies</a:t>
          </a:r>
          <a:endParaRPr lang="en-GB" sz="1800" b="1">
            <a:latin typeface="Century Gothic" panose="020B0502020202020204" pitchFamily="34" charset="0"/>
          </a:endParaRPr>
        </a:p>
      </dgm:t>
    </dgm:pt>
    <dgm:pt modelId="{D951BB49-386C-453B-A27A-3ABE62CFCDBD}" type="parTrans" cxnId="{82F298FF-C180-4FCE-A88B-D6574BF76CEE}">
      <dgm:prSet/>
      <dgm:spPr/>
      <dgm:t>
        <a:bodyPr/>
        <a:lstStyle/>
        <a:p>
          <a:endParaRPr lang="en-GB"/>
        </a:p>
      </dgm:t>
    </dgm:pt>
    <dgm:pt modelId="{20F76D8D-BA46-4F8E-B1CD-A974F04A5735}" type="sibTrans" cxnId="{82F298FF-C180-4FCE-A88B-D6574BF76CEE}">
      <dgm:prSet/>
      <dgm:spPr/>
      <dgm:t>
        <a:bodyPr/>
        <a:lstStyle/>
        <a:p>
          <a:endParaRPr lang="en-GB"/>
        </a:p>
      </dgm:t>
    </dgm:pt>
    <dgm:pt modelId="{E1461F3A-46A0-4888-8A49-768E80B42DE4}" type="pres">
      <dgm:prSet presAssocID="{CF47061A-6CEF-4909-87A2-72687BA82FC2}" presName="linearFlow" presStyleCnt="0">
        <dgm:presLayoutVars>
          <dgm:dir/>
          <dgm:animLvl val="lvl"/>
          <dgm:resizeHandles val="exact"/>
        </dgm:presLayoutVars>
      </dgm:prSet>
      <dgm:spPr/>
    </dgm:pt>
    <dgm:pt modelId="{C8A207B9-9875-4BA2-85FB-AC5A3C5E7199}" type="pres">
      <dgm:prSet presAssocID="{AF16793F-8580-4D17-AB5A-C4D041E665FB}" presName="composite" presStyleCnt="0"/>
      <dgm:spPr/>
    </dgm:pt>
    <dgm:pt modelId="{98DB2240-9A19-4A87-B8EC-BA6AD2A1E967}" type="pres">
      <dgm:prSet presAssocID="{AF16793F-8580-4D17-AB5A-C4D041E665FB}" presName="parentText" presStyleLbl="alignNode1" presStyleIdx="0" presStyleCnt="1">
        <dgm:presLayoutVars>
          <dgm:chMax val="1"/>
          <dgm:bulletEnabled val="1"/>
        </dgm:presLayoutVars>
      </dgm:prSet>
      <dgm:spPr/>
    </dgm:pt>
    <dgm:pt modelId="{224FF545-1997-4455-9FA5-5A4BE8A7799E}" type="pres">
      <dgm:prSet presAssocID="{AF16793F-8580-4D17-AB5A-C4D041E665FB}" presName="descendantText" presStyleLbl="alignAcc1" presStyleIdx="0" presStyleCnt="1" custScaleY="100000">
        <dgm:presLayoutVars>
          <dgm:bulletEnabled val="1"/>
        </dgm:presLayoutVars>
      </dgm:prSet>
      <dgm:spPr/>
    </dgm:pt>
  </dgm:ptLst>
  <dgm:cxnLst>
    <dgm:cxn modelId="{2847317F-FE7C-437A-AB59-E5B23AEAB3E8}" type="presOf" srcId="{CF47061A-6CEF-4909-87A2-72687BA82FC2}" destId="{E1461F3A-46A0-4888-8A49-768E80B42DE4}" srcOrd="0" destOrd="0" presId="urn:microsoft.com/office/officeart/2005/8/layout/chevron2"/>
    <dgm:cxn modelId="{2FE99B82-A397-495D-A7FA-E2460E511A26}" srcId="{CF47061A-6CEF-4909-87A2-72687BA82FC2}" destId="{AF16793F-8580-4D17-AB5A-C4D041E665FB}" srcOrd="0" destOrd="0" parTransId="{AD2ECA4A-CDDB-4F11-9225-A2119A4F1F96}" sibTransId="{CBD1A00F-806E-426F-B246-10F42BA05751}"/>
    <dgm:cxn modelId="{D6DDD887-210F-4302-A12C-944C128CC8B8}" type="presOf" srcId="{AD0CFED7-5C77-49A9-86D6-DDF137A2AD34}" destId="{224FF545-1997-4455-9FA5-5A4BE8A7799E}" srcOrd="0" destOrd="0" presId="urn:microsoft.com/office/officeart/2005/8/layout/chevron2"/>
    <dgm:cxn modelId="{920A7B9C-8E15-4B94-AC15-F5E943D43F58}" type="presOf" srcId="{AF16793F-8580-4D17-AB5A-C4D041E665FB}" destId="{98DB2240-9A19-4A87-B8EC-BA6AD2A1E967}" srcOrd="0" destOrd="0" presId="urn:microsoft.com/office/officeart/2005/8/layout/chevron2"/>
    <dgm:cxn modelId="{82F298FF-C180-4FCE-A88B-D6574BF76CEE}" srcId="{AF16793F-8580-4D17-AB5A-C4D041E665FB}" destId="{AD0CFED7-5C77-49A9-86D6-DDF137A2AD34}" srcOrd="0" destOrd="0" parTransId="{D951BB49-386C-453B-A27A-3ABE62CFCDBD}" sibTransId="{20F76D8D-BA46-4F8E-B1CD-A974F04A5735}"/>
    <dgm:cxn modelId="{CAF31D09-EA66-48D0-8D96-81FF67C166A1}" type="presParOf" srcId="{E1461F3A-46A0-4888-8A49-768E80B42DE4}" destId="{C8A207B9-9875-4BA2-85FB-AC5A3C5E7199}" srcOrd="0" destOrd="0" presId="urn:microsoft.com/office/officeart/2005/8/layout/chevron2"/>
    <dgm:cxn modelId="{82AEEBEE-EC50-4CEB-9426-FA52BDEB27B6}" type="presParOf" srcId="{C8A207B9-9875-4BA2-85FB-AC5A3C5E7199}" destId="{98DB2240-9A19-4A87-B8EC-BA6AD2A1E967}" srcOrd="0" destOrd="0" presId="urn:microsoft.com/office/officeart/2005/8/layout/chevron2"/>
    <dgm:cxn modelId="{F43D151B-16ED-4A1C-AE7F-3B015066BBCA}" type="presParOf" srcId="{C8A207B9-9875-4BA2-85FB-AC5A3C5E7199}" destId="{224FF545-1997-4455-9FA5-5A4BE8A7799E}" srcOrd="1" destOrd="0" presId="urn:microsoft.com/office/officeart/2005/8/layout/chevron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CF47061A-6CEF-4909-87A2-72687BA82FC2}"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AF16793F-8580-4D17-AB5A-C4D041E665FB}">
      <dgm:prSet phldrT="[Text]"/>
      <dgm:spPr/>
      <dgm:t>
        <a:bodyPr/>
        <a:lstStyle/>
        <a:p>
          <a:r>
            <a:rPr lang="en-NZ"/>
            <a:t>1</a:t>
          </a:r>
          <a:endParaRPr lang="en-GB"/>
        </a:p>
      </dgm:t>
    </dgm:pt>
    <dgm:pt modelId="{AD2ECA4A-CDDB-4F11-9225-A2119A4F1F96}" type="parTrans" cxnId="{2FE99B82-A397-495D-A7FA-E2460E511A26}">
      <dgm:prSet/>
      <dgm:spPr/>
      <dgm:t>
        <a:bodyPr/>
        <a:lstStyle/>
        <a:p>
          <a:endParaRPr lang="en-GB"/>
        </a:p>
      </dgm:t>
    </dgm:pt>
    <dgm:pt modelId="{CBD1A00F-806E-426F-B246-10F42BA05751}" type="sibTrans" cxnId="{2FE99B82-A397-495D-A7FA-E2460E511A26}">
      <dgm:prSet/>
      <dgm:spPr/>
      <dgm:t>
        <a:bodyPr/>
        <a:lstStyle/>
        <a:p>
          <a:endParaRPr lang="en-GB"/>
        </a:p>
      </dgm:t>
    </dgm:pt>
    <dgm:pt modelId="{AD0CFED7-5C77-49A9-86D6-DDF137A2AD34}">
      <dgm:prSet phldrT="[Text]" custT="1"/>
      <dgm:spPr/>
      <dgm:t>
        <a:bodyPr/>
        <a:lstStyle/>
        <a:p>
          <a:pPr rtl="0"/>
          <a:r>
            <a:rPr lang="en-NZ" sz="1800" b="1">
              <a:latin typeface="Century Gothic" panose="020B0502020202020204" pitchFamily="34" charset="0"/>
            </a:rPr>
            <a:t>Describe PROFILE II – What is their natural DISC style? </a:t>
          </a:r>
          <a:endParaRPr lang="en-GB" sz="1800" b="1">
            <a:latin typeface="Century Gothic" panose="020B0502020202020204" pitchFamily="34" charset="0"/>
          </a:endParaRPr>
        </a:p>
      </dgm:t>
    </dgm:pt>
    <dgm:pt modelId="{D951BB49-386C-453B-A27A-3ABE62CFCDBD}" type="parTrans" cxnId="{82F298FF-C180-4FCE-A88B-D6574BF76CEE}">
      <dgm:prSet/>
      <dgm:spPr/>
      <dgm:t>
        <a:bodyPr/>
        <a:lstStyle/>
        <a:p>
          <a:endParaRPr lang="en-GB"/>
        </a:p>
      </dgm:t>
    </dgm:pt>
    <dgm:pt modelId="{20F76D8D-BA46-4F8E-B1CD-A974F04A5735}" type="sibTrans" cxnId="{82F298FF-C180-4FCE-A88B-D6574BF76CEE}">
      <dgm:prSet/>
      <dgm:spPr/>
      <dgm:t>
        <a:bodyPr/>
        <a:lstStyle/>
        <a:p>
          <a:endParaRPr lang="en-GB"/>
        </a:p>
      </dgm:t>
    </dgm:pt>
    <dgm:pt modelId="{E1461F3A-46A0-4888-8A49-768E80B42DE4}" type="pres">
      <dgm:prSet presAssocID="{CF47061A-6CEF-4909-87A2-72687BA82FC2}" presName="linearFlow" presStyleCnt="0">
        <dgm:presLayoutVars>
          <dgm:dir/>
          <dgm:animLvl val="lvl"/>
          <dgm:resizeHandles val="exact"/>
        </dgm:presLayoutVars>
      </dgm:prSet>
      <dgm:spPr/>
    </dgm:pt>
    <dgm:pt modelId="{C8A207B9-9875-4BA2-85FB-AC5A3C5E7199}" type="pres">
      <dgm:prSet presAssocID="{AF16793F-8580-4D17-AB5A-C4D041E665FB}" presName="composite" presStyleCnt="0"/>
      <dgm:spPr/>
    </dgm:pt>
    <dgm:pt modelId="{98DB2240-9A19-4A87-B8EC-BA6AD2A1E967}" type="pres">
      <dgm:prSet presAssocID="{AF16793F-8580-4D17-AB5A-C4D041E665FB}" presName="parentText" presStyleLbl="alignNode1" presStyleIdx="0" presStyleCnt="1">
        <dgm:presLayoutVars>
          <dgm:chMax val="1"/>
          <dgm:bulletEnabled val="1"/>
        </dgm:presLayoutVars>
      </dgm:prSet>
      <dgm:spPr/>
    </dgm:pt>
    <dgm:pt modelId="{224FF545-1997-4455-9FA5-5A4BE8A7799E}" type="pres">
      <dgm:prSet presAssocID="{AF16793F-8580-4D17-AB5A-C4D041E665FB}" presName="descendantText" presStyleLbl="alignAcc1" presStyleIdx="0" presStyleCnt="1" custScaleY="100000">
        <dgm:presLayoutVars>
          <dgm:bulletEnabled val="1"/>
        </dgm:presLayoutVars>
      </dgm:prSet>
      <dgm:spPr/>
    </dgm:pt>
  </dgm:ptLst>
  <dgm:cxnLst>
    <dgm:cxn modelId="{D4954844-47FB-4BDB-B2B8-0B38312CDCBA}" type="presOf" srcId="{AF16793F-8580-4D17-AB5A-C4D041E665FB}" destId="{98DB2240-9A19-4A87-B8EC-BA6AD2A1E967}" srcOrd="0" destOrd="0" presId="urn:microsoft.com/office/officeart/2005/8/layout/chevron2"/>
    <dgm:cxn modelId="{6178FC4B-C3FD-496A-B08E-C281DDBAF0F4}" type="presOf" srcId="{AD0CFED7-5C77-49A9-86D6-DDF137A2AD34}" destId="{224FF545-1997-4455-9FA5-5A4BE8A7799E}" srcOrd="0" destOrd="0" presId="urn:microsoft.com/office/officeart/2005/8/layout/chevron2"/>
    <dgm:cxn modelId="{2FE99B82-A397-495D-A7FA-E2460E511A26}" srcId="{CF47061A-6CEF-4909-87A2-72687BA82FC2}" destId="{AF16793F-8580-4D17-AB5A-C4D041E665FB}" srcOrd="0" destOrd="0" parTransId="{AD2ECA4A-CDDB-4F11-9225-A2119A4F1F96}" sibTransId="{CBD1A00F-806E-426F-B246-10F42BA05751}"/>
    <dgm:cxn modelId="{F87BB8AB-7850-4B4A-B76B-58F890A57246}" type="presOf" srcId="{CF47061A-6CEF-4909-87A2-72687BA82FC2}" destId="{E1461F3A-46A0-4888-8A49-768E80B42DE4}" srcOrd="0" destOrd="0" presId="urn:microsoft.com/office/officeart/2005/8/layout/chevron2"/>
    <dgm:cxn modelId="{82F298FF-C180-4FCE-A88B-D6574BF76CEE}" srcId="{AF16793F-8580-4D17-AB5A-C4D041E665FB}" destId="{AD0CFED7-5C77-49A9-86D6-DDF137A2AD34}" srcOrd="0" destOrd="0" parTransId="{D951BB49-386C-453B-A27A-3ABE62CFCDBD}" sibTransId="{20F76D8D-BA46-4F8E-B1CD-A974F04A5735}"/>
    <dgm:cxn modelId="{42FE923A-5843-4747-B8E8-0658503628E9}" type="presParOf" srcId="{E1461F3A-46A0-4888-8A49-768E80B42DE4}" destId="{C8A207B9-9875-4BA2-85FB-AC5A3C5E7199}" srcOrd="0" destOrd="0" presId="urn:microsoft.com/office/officeart/2005/8/layout/chevron2"/>
    <dgm:cxn modelId="{F6DC8CAD-80B8-4B40-9114-98A4F4A06439}" type="presParOf" srcId="{C8A207B9-9875-4BA2-85FB-AC5A3C5E7199}" destId="{98DB2240-9A19-4A87-B8EC-BA6AD2A1E967}" srcOrd="0" destOrd="0" presId="urn:microsoft.com/office/officeart/2005/8/layout/chevron2"/>
    <dgm:cxn modelId="{D01025D8-A3E6-4811-9A9B-85DC5C952F6E}" type="presParOf" srcId="{C8A207B9-9875-4BA2-85FB-AC5A3C5E7199}" destId="{224FF545-1997-4455-9FA5-5A4BE8A7799E}"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CF47061A-6CEF-4909-87A2-72687BA82FC2}"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AF16793F-8580-4D17-AB5A-C4D041E665FB}">
      <dgm:prSet phldrT="[Text]"/>
      <dgm:spPr/>
      <dgm:t>
        <a:bodyPr/>
        <a:lstStyle/>
        <a:p>
          <a:r>
            <a:rPr lang="en-NZ"/>
            <a:t>2</a:t>
          </a:r>
          <a:endParaRPr lang="en-GB"/>
        </a:p>
      </dgm:t>
    </dgm:pt>
    <dgm:pt modelId="{AD2ECA4A-CDDB-4F11-9225-A2119A4F1F96}" type="parTrans" cxnId="{2FE99B82-A397-495D-A7FA-E2460E511A26}">
      <dgm:prSet/>
      <dgm:spPr/>
      <dgm:t>
        <a:bodyPr/>
        <a:lstStyle/>
        <a:p>
          <a:endParaRPr lang="en-GB"/>
        </a:p>
      </dgm:t>
    </dgm:pt>
    <dgm:pt modelId="{CBD1A00F-806E-426F-B246-10F42BA05751}" type="sibTrans" cxnId="{2FE99B82-A397-495D-A7FA-E2460E511A26}">
      <dgm:prSet/>
      <dgm:spPr/>
      <dgm:t>
        <a:bodyPr/>
        <a:lstStyle/>
        <a:p>
          <a:endParaRPr lang="en-GB"/>
        </a:p>
      </dgm:t>
    </dgm:pt>
    <dgm:pt modelId="{AD0CFED7-5C77-49A9-86D6-DDF137A2AD34}">
      <dgm:prSet phldrT="[Text]" custT="1"/>
      <dgm:spPr/>
      <dgm:t>
        <a:bodyPr/>
        <a:lstStyle/>
        <a:p>
          <a:pPr rtl="0"/>
          <a:r>
            <a:rPr lang="en-NZ" sz="1800" b="1">
              <a:latin typeface="Century Gothic" panose="020B0502020202020204" pitchFamily="34" charset="0"/>
            </a:rPr>
            <a:t>PROFILE I – Adjustment of Profile I to Profile 2</a:t>
          </a:r>
          <a:endParaRPr lang="en-GB" sz="1800" b="1">
            <a:latin typeface="Century Gothic" panose="020B0502020202020204" pitchFamily="34" charset="0"/>
          </a:endParaRPr>
        </a:p>
      </dgm:t>
    </dgm:pt>
    <dgm:pt modelId="{D951BB49-386C-453B-A27A-3ABE62CFCDBD}" type="parTrans" cxnId="{82F298FF-C180-4FCE-A88B-D6574BF76CEE}">
      <dgm:prSet/>
      <dgm:spPr/>
      <dgm:t>
        <a:bodyPr/>
        <a:lstStyle/>
        <a:p>
          <a:endParaRPr lang="en-GB"/>
        </a:p>
      </dgm:t>
    </dgm:pt>
    <dgm:pt modelId="{20F76D8D-BA46-4F8E-B1CD-A974F04A5735}" type="sibTrans" cxnId="{82F298FF-C180-4FCE-A88B-D6574BF76CEE}">
      <dgm:prSet/>
      <dgm:spPr/>
      <dgm:t>
        <a:bodyPr/>
        <a:lstStyle/>
        <a:p>
          <a:endParaRPr lang="en-GB"/>
        </a:p>
      </dgm:t>
    </dgm:pt>
    <dgm:pt modelId="{E1461F3A-46A0-4888-8A49-768E80B42DE4}" type="pres">
      <dgm:prSet presAssocID="{CF47061A-6CEF-4909-87A2-72687BA82FC2}" presName="linearFlow" presStyleCnt="0">
        <dgm:presLayoutVars>
          <dgm:dir/>
          <dgm:animLvl val="lvl"/>
          <dgm:resizeHandles val="exact"/>
        </dgm:presLayoutVars>
      </dgm:prSet>
      <dgm:spPr/>
    </dgm:pt>
    <dgm:pt modelId="{C8A207B9-9875-4BA2-85FB-AC5A3C5E7199}" type="pres">
      <dgm:prSet presAssocID="{AF16793F-8580-4D17-AB5A-C4D041E665FB}" presName="composite" presStyleCnt="0"/>
      <dgm:spPr/>
    </dgm:pt>
    <dgm:pt modelId="{98DB2240-9A19-4A87-B8EC-BA6AD2A1E967}" type="pres">
      <dgm:prSet presAssocID="{AF16793F-8580-4D17-AB5A-C4D041E665FB}" presName="parentText" presStyleLbl="alignNode1" presStyleIdx="0" presStyleCnt="1">
        <dgm:presLayoutVars>
          <dgm:chMax val="1"/>
          <dgm:bulletEnabled val="1"/>
        </dgm:presLayoutVars>
      </dgm:prSet>
      <dgm:spPr/>
    </dgm:pt>
    <dgm:pt modelId="{224FF545-1997-4455-9FA5-5A4BE8A7799E}" type="pres">
      <dgm:prSet presAssocID="{AF16793F-8580-4D17-AB5A-C4D041E665FB}" presName="descendantText" presStyleLbl="alignAcc1" presStyleIdx="0" presStyleCnt="1" custScaleY="100000">
        <dgm:presLayoutVars>
          <dgm:bulletEnabled val="1"/>
        </dgm:presLayoutVars>
      </dgm:prSet>
      <dgm:spPr/>
    </dgm:pt>
  </dgm:ptLst>
  <dgm:cxnLst>
    <dgm:cxn modelId="{3B0D9914-B6AA-4E45-A035-AD9B6D2CB724}" type="presOf" srcId="{AF16793F-8580-4D17-AB5A-C4D041E665FB}" destId="{98DB2240-9A19-4A87-B8EC-BA6AD2A1E967}" srcOrd="0" destOrd="0" presId="urn:microsoft.com/office/officeart/2005/8/layout/chevron2"/>
    <dgm:cxn modelId="{9F316C70-63BE-4A28-9F26-61D01089DA33}" type="presOf" srcId="{AD0CFED7-5C77-49A9-86D6-DDF137A2AD34}" destId="{224FF545-1997-4455-9FA5-5A4BE8A7799E}" srcOrd="0" destOrd="0" presId="urn:microsoft.com/office/officeart/2005/8/layout/chevron2"/>
    <dgm:cxn modelId="{F599AE7E-EA45-4391-A32D-7BAC64F20093}" type="presOf" srcId="{CF47061A-6CEF-4909-87A2-72687BA82FC2}" destId="{E1461F3A-46A0-4888-8A49-768E80B42DE4}" srcOrd="0" destOrd="0" presId="urn:microsoft.com/office/officeart/2005/8/layout/chevron2"/>
    <dgm:cxn modelId="{2FE99B82-A397-495D-A7FA-E2460E511A26}" srcId="{CF47061A-6CEF-4909-87A2-72687BA82FC2}" destId="{AF16793F-8580-4D17-AB5A-C4D041E665FB}" srcOrd="0" destOrd="0" parTransId="{AD2ECA4A-CDDB-4F11-9225-A2119A4F1F96}" sibTransId="{CBD1A00F-806E-426F-B246-10F42BA05751}"/>
    <dgm:cxn modelId="{82F298FF-C180-4FCE-A88B-D6574BF76CEE}" srcId="{AF16793F-8580-4D17-AB5A-C4D041E665FB}" destId="{AD0CFED7-5C77-49A9-86D6-DDF137A2AD34}" srcOrd="0" destOrd="0" parTransId="{D951BB49-386C-453B-A27A-3ABE62CFCDBD}" sibTransId="{20F76D8D-BA46-4F8E-B1CD-A974F04A5735}"/>
    <dgm:cxn modelId="{A79A5703-FDA3-4F3B-BC57-0C9DBEFB5FB7}" type="presParOf" srcId="{E1461F3A-46A0-4888-8A49-768E80B42DE4}" destId="{C8A207B9-9875-4BA2-85FB-AC5A3C5E7199}" srcOrd="0" destOrd="0" presId="urn:microsoft.com/office/officeart/2005/8/layout/chevron2"/>
    <dgm:cxn modelId="{C77860CA-11AB-453E-AE6F-BA19C539B880}" type="presParOf" srcId="{C8A207B9-9875-4BA2-85FB-AC5A3C5E7199}" destId="{98DB2240-9A19-4A87-B8EC-BA6AD2A1E967}" srcOrd="0" destOrd="0" presId="urn:microsoft.com/office/officeart/2005/8/layout/chevron2"/>
    <dgm:cxn modelId="{BCB9E387-9215-40B9-9286-895620BBE71D}" type="presParOf" srcId="{C8A207B9-9875-4BA2-85FB-AC5A3C5E7199}" destId="{224FF545-1997-4455-9FA5-5A4BE8A7799E}" srcOrd="1" destOrd="0" presId="urn:microsoft.com/office/officeart/2005/8/layout/chevron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CF47061A-6CEF-4909-87A2-72687BA82FC2}"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AF16793F-8580-4D17-AB5A-C4D041E665FB}">
      <dgm:prSet phldrT="[Text]"/>
      <dgm:spPr/>
      <dgm:t>
        <a:bodyPr/>
        <a:lstStyle/>
        <a:p>
          <a:r>
            <a:rPr lang="en-NZ"/>
            <a:t>3</a:t>
          </a:r>
          <a:endParaRPr lang="en-GB"/>
        </a:p>
      </dgm:t>
    </dgm:pt>
    <dgm:pt modelId="{AD2ECA4A-CDDB-4F11-9225-A2119A4F1F96}" type="parTrans" cxnId="{2FE99B82-A397-495D-A7FA-E2460E511A26}">
      <dgm:prSet/>
      <dgm:spPr/>
      <dgm:t>
        <a:bodyPr/>
        <a:lstStyle/>
        <a:p>
          <a:endParaRPr lang="en-GB"/>
        </a:p>
      </dgm:t>
    </dgm:pt>
    <dgm:pt modelId="{CBD1A00F-806E-426F-B246-10F42BA05751}" type="sibTrans" cxnId="{2FE99B82-A397-495D-A7FA-E2460E511A26}">
      <dgm:prSet/>
      <dgm:spPr/>
      <dgm:t>
        <a:bodyPr/>
        <a:lstStyle/>
        <a:p>
          <a:endParaRPr lang="en-GB"/>
        </a:p>
      </dgm:t>
    </dgm:pt>
    <dgm:pt modelId="{AD0CFED7-5C77-49A9-86D6-DDF137A2AD34}">
      <dgm:prSet phldrT="[Text]" custT="1"/>
      <dgm:spPr/>
      <dgm:t>
        <a:bodyPr/>
        <a:lstStyle/>
        <a:p>
          <a:pPr rtl="0"/>
          <a:r>
            <a:rPr lang="en-NZ" sz="1800" b="1">
              <a:latin typeface="Century Gothic" panose="020B0502020202020204" pitchFamily="34" charset="0"/>
            </a:rPr>
            <a:t>ENERGY USE - The Diamond Maps and Competencies</a:t>
          </a:r>
          <a:endParaRPr lang="en-GB" sz="1800" b="1">
            <a:latin typeface="Century Gothic" panose="020B0502020202020204" pitchFamily="34" charset="0"/>
          </a:endParaRPr>
        </a:p>
      </dgm:t>
    </dgm:pt>
    <dgm:pt modelId="{D951BB49-386C-453B-A27A-3ABE62CFCDBD}" type="parTrans" cxnId="{82F298FF-C180-4FCE-A88B-D6574BF76CEE}">
      <dgm:prSet/>
      <dgm:spPr/>
      <dgm:t>
        <a:bodyPr/>
        <a:lstStyle/>
        <a:p>
          <a:endParaRPr lang="en-GB"/>
        </a:p>
      </dgm:t>
    </dgm:pt>
    <dgm:pt modelId="{20F76D8D-BA46-4F8E-B1CD-A974F04A5735}" type="sibTrans" cxnId="{82F298FF-C180-4FCE-A88B-D6574BF76CEE}">
      <dgm:prSet/>
      <dgm:spPr/>
      <dgm:t>
        <a:bodyPr/>
        <a:lstStyle/>
        <a:p>
          <a:endParaRPr lang="en-GB"/>
        </a:p>
      </dgm:t>
    </dgm:pt>
    <dgm:pt modelId="{E1461F3A-46A0-4888-8A49-768E80B42DE4}" type="pres">
      <dgm:prSet presAssocID="{CF47061A-6CEF-4909-87A2-72687BA82FC2}" presName="linearFlow" presStyleCnt="0">
        <dgm:presLayoutVars>
          <dgm:dir/>
          <dgm:animLvl val="lvl"/>
          <dgm:resizeHandles val="exact"/>
        </dgm:presLayoutVars>
      </dgm:prSet>
      <dgm:spPr/>
    </dgm:pt>
    <dgm:pt modelId="{C8A207B9-9875-4BA2-85FB-AC5A3C5E7199}" type="pres">
      <dgm:prSet presAssocID="{AF16793F-8580-4D17-AB5A-C4D041E665FB}" presName="composite" presStyleCnt="0"/>
      <dgm:spPr/>
    </dgm:pt>
    <dgm:pt modelId="{98DB2240-9A19-4A87-B8EC-BA6AD2A1E967}" type="pres">
      <dgm:prSet presAssocID="{AF16793F-8580-4D17-AB5A-C4D041E665FB}" presName="parentText" presStyleLbl="alignNode1" presStyleIdx="0" presStyleCnt="1">
        <dgm:presLayoutVars>
          <dgm:chMax val="1"/>
          <dgm:bulletEnabled val="1"/>
        </dgm:presLayoutVars>
      </dgm:prSet>
      <dgm:spPr/>
    </dgm:pt>
    <dgm:pt modelId="{224FF545-1997-4455-9FA5-5A4BE8A7799E}" type="pres">
      <dgm:prSet presAssocID="{AF16793F-8580-4D17-AB5A-C4D041E665FB}" presName="descendantText" presStyleLbl="alignAcc1" presStyleIdx="0" presStyleCnt="1" custScaleY="100000">
        <dgm:presLayoutVars>
          <dgm:bulletEnabled val="1"/>
        </dgm:presLayoutVars>
      </dgm:prSet>
      <dgm:spPr/>
    </dgm:pt>
  </dgm:ptLst>
  <dgm:cxnLst>
    <dgm:cxn modelId="{2FE99B82-A397-495D-A7FA-E2460E511A26}" srcId="{CF47061A-6CEF-4909-87A2-72687BA82FC2}" destId="{AF16793F-8580-4D17-AB5A-C4D041E665FB}" srcOrd="0" destOrd="0" parTransId="{AD2ECA4A-CDDB-4F11-9225-A2119A4F1F96}" sibTransId="{CBD1A00F-806E-426F-B246-10F42BA05751}"/>
    <dgm:cxn modelId="{5C02EE85-49CC-40BF-A85A-81F126FD265B}" type="presOf" srcId="{CF47061A-6CEF-4909-87A2-72687BA82FC2}" destId="{E1461F3A-46A0-4888-8A49-768E80B42DE4}" srcOrd="0" destOrd="0" presId="urn:microsoft.com/office/officeart/2005/8/layout/chevron2"/>
    <dgm:cxn modelId="{4EF863B3-B684-4B74-BCBE-0B8DFD756D3F}" type="presOf" srcId="{AD0CFED7-5C77-49A9-86D6-DDF137A2AD34}" destId="{224FF545-1997-4455-9FA5-5A4BE8A7799E}" srcOrd="0" destOrd="0" presId="urn:microsoft.com/office/officeart/2005/8/layout/chevron2"/>
    <dgm:cxn modelId="{119D4BE0-6084-440F-BEC4-9E3333EA72D9}" type="presOf" srcId="{AF16793F-8580-4D17-AB5A-C4D041E665FB}" destId="{98DB2240-9A19-4A87-B8EC-BA6AD2A1E967}" srcOrd="0" destOrd="0" presId="urn:microsoft.com/office/officeart/2005/8/layout/chevron2"/>
    <dgm:cxn modelId="{82F298FF-C180-4FCE-A88B-D6574BF76CEE}" srcId="{AF16793F-8580-4D17-AB5A-C4D041E665FB}" destId="{AD0CFED7-5C77-49A9-86D6-DDF137A2AD34}" srcOrd="0" destOrd="0" parTransId="{D951BB49-386C-453B-A27A-3ABE62CFCDBD}" sibTransId="{20F76D8D-BA46-4F8E-B1CD-A974F04A5735}"/>
    <dgm:cxn modelId="{5CE61EBC-5B9E-4093-94A2-021E2D7EAC05}" type="presParOf" srcId="{E1461F3A-46A0-4888-8A49-768E80B42DE4}" destId="{C8A207B9-9875-4BA2-85FB-AC5A3C5E7199}" srcOrd="0" destOrd="0" presId="urn:microsoft.com/office/officeart/2005/8/layout/chevron2"/>
    <dgm:cxn modelId="{F6425A54-D903-41A6-9BDA-1AF5A662D678}" type="presParOf" srcId="{C8A207B9-9875-4BA2-85FB-AC5A3C5E7199}" destId="{98DB2240-9A19-4A87-B8EC-BA6AD2A1E967}" srcOrd="0" destOrd="0" presId="urn:microsoft.com/office/officeart/2005/8/layout/chevron2"/>
    <dgm:cxn modelId="{C3757A7D-6C06-4F89-ADD2-85AEC8B93720}" type="presParOf" srcId="{C8A207B9-9875-4BA2-85FB-AC5A3C5E7199}" destId="{224FF545-1997-4455-9FA5-5A4BE8A7799E}" srcOrd="1" destOrd="0" presId="urn:microsoft.com/office/officeart/2005/8/layout/chevron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CF47061A-6CEF-4909-87A2-72687BA82FC2}"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AF16793F-8580-4D17-AB5A-C4D041E665FB}">
      <dgm:prSet phldrT="[Text]"/>
      <dgm:spPr/>
      <dgm:t>
        <a:bodyPr/>
        <a:lstStyle/>
        <a:p>
          <a:r>
            <a:rPr lang="en-NZ"/>
            <a:t>4</a:t>
          </a:r>
          <a:endParaRPr lang="en-GB"/>
        </a:p>
      </dgm:t>
    </dgm:pt>
    <dgm:pt modelId="{AD2ECA4A-CDDB-4F11-9225-A2119A4F1F96}" type="parTrans" cxnId="{2FE99B82-A397-495D-A7FA-E2460E511A26}">
      <dgm:prSet/>
      <dgm:spPr/>
      <dgm:t>
        <a:bodyPr/>
        <a:lstStyle/>
        <a:p>
          <a:endParaRPr lang="en-GB"/>
        </a:p>
      </dgm:t>
    </dgm:pt>
    <dgm:pt modelId="{CBD1A00F-806E-426F-B246-10F42BA05751}" type="sibTrans" cxnId="{2FE99B82-A397-495D-A7FA-E2460E511A26}">
      <dgm:prSet/>
      <dgm:spPr/>
      <dgm:t>
        <a:bodyPr/>
        <a:lstStyle/>
        <a:p>
          <a:endParaRPr lang="en-GB"/>
        </a:p>
      </dgm:t>
    </dgm:pt>
    <dgm:pt modelId="{AD0CFED7-5C77-49A9-86D6-DDF137A2AD34}">
      <dgm:prSet phldrT="[Text]" custT="1"/>
      <dgm:spPr/>
      <dgm:t>
        <a:bodyPr/>
        <a:lstStyle/>
        <a:p>
          <a:pPr rtl="0"/>
          <a:r>
            <a:rPr lang="en-NZ" sz="1800" b="1">
              <a:latin typeface="Century Gothic" panose="020B0502020202020204" pitchFamily="34" charset="0"/>
            </a:rPr>
            <a:t>SPECIAL CASES - Expressed Emotions in Profiles</a:t>
          </a:r>
          <a:endParaRPr lang="en-GB" sz="1800" b="1">
            <a:latin typeface="Century Gothic" panose="020B0502020202020204" pitchFamily="34" charset="0"/>
          </a:endParaRPr>
        </a:p>
      </dgm:t>
    </dgm:pt>
    <dgm:pt modelId="{D951BB49-386C-453B-A27A-3ABE62CFCDBD}" type="parTrans" cxnId="{82F298FF-C180-4FCE-A88B-D6574BF76CEE}">
      <dgm:prSet/>
      <dgm:spPr/>
      <dgm:t>
        <a:bodyPr/>
        <a:lstStyle/>
        <a:p>
          <a:endParaRPr lang="en-GB"/>
        </a:p>
      </dgm:t>
    </dgm:pt>
    <dgm:pt modelId="{20F76D8D-BA46-4F8E-B1CD-A974F04A5735}" type="sibTrans" cxnId="{82F298FF-C180-4FCE-A88B-D6574BF76CEE}">
      <dgm:prSet/>
      <dgm:spPr/>
      <dgm:t>
        <a:bodyPr/>
        <a:lstStyle/>
        <a:p>
          <a:endParaRPr lang="en-GB"/>
        </a:p>
      </dgm:t>
    </dgm:pt>
    <dgm:pt modelId="{E1461F3A-46A0-4888-8A49-768E80B42DE4}" type="pres">
      <dgm:prSet presAssocID="{CF47061A-6CEF-4909-87A2-72687BA82FC2}" presName="linearFlow" presStyleCnt="0">
        <dgm:presLayoutVars>
          <dgm:dir/>
          <dgm:animLvl val="lvl"/>
          <dgm:resizeHandles val="exact"/>
        </dgm:presLayoutVars>
      </dgm:prSet>
      <dgm:spPr/>
    </dgm:pt>
    <dgm:pt modelId="{C8A207B9-9875-4BA2-85FB-AC5A3C5E7199}" type="pres">
      <dgm:prSet presAssocID="{AF16793F-8580-4D17-AB5A-C4D041E665FB}" presName="composite" presStyleCnt="0"/>
      <dgm:spPr/>
    </dgm:pt>
    <dgm:pt modelId="{98DB2240-9A19-4A87-B8EC-BA6AD2A1E967}" type="pres">
      <dgm:prSet presAssocID="{AF16793F-8580-4D17-AB5A-C4D041E665FB}" presName="parentText" presStyleLbl="alignNode1" presStyleIdx="0" presStyleCnt="1">
        <dgm:presLayoutVars>
          <dgm:chMax val="1"/>
          <dgm:bulletEnabled val="1"/>
        </dgm:presLayoutVars>
      </dgm:prSet>
      <dgm:spPr/>
    </dgm:pt>
    <dgm:pt modelId="{224FF545-1997-4455-9FA5-5A4BE8A7799E}" type="pres">
      <dgm:prSet presAssocID="{AF16793F-8580-4D17-AB5A-C4D041E665FB}" presName="descendantText" presStyleLbl="alignAcc1" presStyleIdx="0" presStyleCnt="1" custScaleY="100000">
        <dgm:presLayoutVars>
          <dgm:bulletEnabled val="1"/>
        </dgm:presLayoutVars>
      </dgm:prSet>
      <dgm:spPr/>
    </dgm:pt>
  </dgm:ptLst>
  <dgm:cxnLst>
    <dgm:cxn modelId="{9313AE4F-EAEA-4FDD-A82B-7FB542B20CDF}" type="presOf" srcId="{CF47061A-6CEF-4909-87A2-72687BA82FC2}" destId="{E1461F3A-46A0-4888-8A49-768E80B42DE4}" srcOrd="0" destOrd="0" presId="urn:microsoft.com/office/officeart/2005/8/layout/chevron2"/>
    <dgm:cxn modelId="{AC10BF4F-3F23-4428-B9BC-50E8803C2006}" type="presOf" srcId="{AF16793F-8580-4D17-AB5A-C4D041E665FB}" destId="{98DB2240-9A19-4A87-B8EC-BA6AD2A1E967}" srcOrd="0" destOrd="0" presId="urn:microsoft.com/office/officeart/2005/8/layout/chevron2"/>
    <dgm:cxn modelId="{2FE99B82-A397-495D-A7FA-E2460E511A26}" srcId="{CF47061A-6CEF-4909-87A2-72687BA82FC2}" destId="{AF16793F-8580-4D17-AB5A-C4D041E665FB}" srcOrd="0" destOrd="0" parTransId="{AD2ECA4A-CDDB-4F11-9225-A2119A4F1F96}" sibTransId="{CBD1A00F-806E-426F-B246-10F42BA05751}"/>
    <dgm:cxn modelId="{A95182EE-B6B5-4BDA-8313-209EF5F71EB1}" type="presOf" srcId="{AD0CFED7-5C77-49A9-86D6-DDF137A2AD34}" destId="{224FF545-1997-4455-9FA5-5A4BE8A7799E}" srcOrd="0" destOrd="0" presId="urn:microsoft.com/office/officeart/2005/8/layout/chevron2"/>
    <dgm:cxn modelId="{82F298FF-C180-4FCE-A88B-D6574BF76CEE}" srcId="{AF16793F-8580-4D17-AB5A-C4D041E665FB}" destId="{AD0CFED7-5C77-49A9-86D6-DDF137A2AD34}" srcOrd="0" destOrd="0" parTransId="{D951BB49-386C-453B-A27A-3ABE62CFCDBD}" sibTransId="{20F76D8D-BA46-4F8E-B1CD-A974F04A5735}"/>
    <dgm:cxn modelId="{B4EAF76C-233E-4B49-BA07-A94C666320C0}" type="presParOf" srcId="{E1461F3A-46A0-4888-8A49-768E80B42DE4}" destId="{C8A207B9-9875-4BA2-85FB-AC5A3C5E7199}" srcOrd="0" destOrd="0" presId="urn:microsoft.com/office/officeart/2005/8/layout/chevron2"/>
    <dgm:cxn modelId="{DD83A772-1AB5-4CFF-B8F7-C5F51EB601F6}" type="presParOf" srcId="{C8A207B9-9875-4BA2-85FB-AC5A3C5E7199}" destId="{98DB2240-9A19-4A87-B8EC-BA6AD2A1E967}" srcOrd="0" destOrd="0" presId="urn:microsoft.com/office/officeart/2005/8/layout/chevron2"/>
    <dgm:cxn modelId="{8C4BEF94-509B-47CA-9FE3-B0B035E6CDED}" type="presParOf" srcId="{C8A207B9-9875-4BA2-85FB-AC5A3C5E7199}" destId="{224FF545-1997-4455-9FA5-5A4BE8A7799E}" srcOrd="1" destOrd="0" presId="urn:microsoft.com/office/officeart/2005/8/layout/chevron2"/>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CF47061A-6CEF-4909-87A2-72687BA82FC2}"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AF16793F-8580-4D17-AB5A-C4D041E665FB}">
      <dgm:prSet phldrT="[Text]"/>
      <dgm:spPr/>
      <dgm:t>
        <a:bodyPr/>
        <a:lstStyle/>
        <a:p>
          <a:r>
            <a:rPr lang="en-NZ"/>
            <a:t>1</a:t>
          </a:r>
          <a:endParaRPr lang="en-GB"/>
        </a:p>
      </dgm:t>
    </dgm:pt>
    <dgm:pt modelId="{AD2ECA4A-CDDB-4F11-9225-A2119A4F1F96}" type="parTrans" cxnId="{2FE99B82-A397-495D-A7FA-E2460E511A26}">
      <dgm:prSet/>
      <dgm:spPr/>
      <dgm:t>
        <a:bodyPr/>
        <a:lstStyle/>
        <a:p>
          <a:endParaRPr lang="en-GB"/>
        </a:p>
      </dgm:t>
    </dgm:pt>
    <dgm:pt modelId="{CBD1A00F-806E-426F-B246-10F42BA05751}" type="sibTrans" cxnId="{2FE99B82-A397-495D-A7FA-E2460E511A26}">
      <dgm:prSet/>
      <dgm:spPr/>
      <dgm:t>
        <a:bodyPr/>
        <a:lstStyle/>
        <a:p>
          <a:endParaRPr lang="en-GB"/>
        </a:p>
      </dgm:t>
    </dgm:pt>
    <dgm:pt modelId="{AD0CFED7-5C77-49A9-86D6-DDF137A2AD34}">
      <dgm:prSet phldrT="[Text]" custT="1"/>
      <dgm:spPr/>
      <dgm:t>
        <a:bodyPr/>
        <a:lstStyle/>
        <a:p>
          <a:pPr rtl="0"/>
          <a:r>
            <a:rPr lang="en-NZ" sz="1800" b="1">
              <a:latin typeface="Century Gothic" panose="020B0502020202020204" pitchFamily="34" charset="0"/>
            </a:rPr>
            <a:t>Describe PROFILE II – What is their natural DISC style? </a:t>
          </a:r>
          <a:endParaRPr lang="en-GB" sz="1800" b="1">
            <a:latin typeface="Century Gothic" panose="020B0502020202020204" pitchFamily="34" charset="0"/>
          </a:endParaRPr>
        </a:p>
      </dgm:t>
    </dgm:pt>
    <dgm:pt modelId="{D951BB49-386C-453B-A27A-3ABE62CFCDBD}" type="parTrans" cxnId="{82F298FF-C180-4FCE-A88B-D6574BF76CEE}">
      <dgm:prSet/>
      <dgm:spPr/>
      <dgm:t>
        <a:bodyPr/>
        <a:lstStyle/>
        <a:p>
          <a:endParaRPr lang="en-GB"/>
        </a:p>
      </dgm:t>
    </dgm:pt>
    <dgm:pt modelId="{20F76D8D-BA46-4F8E-B1CD-A974F04A5735}" type="sibTrans" cxnId="{82F298FF-C180-4FCE-A88B-D6574BF76CEE}">
      <dgm:prSet/>
      <dgm:spPr/>
      <dgm:t>
        <a:bodyPr/>
        <a:lstStyle/>
        <a:p>
          <a:endParaRPr lang="en-GB"/>
        </a:p>
      </dgm:t>
    </dgm:pt>
    <dgm:pt modelId="{E1461F3A-46A0-4888-8A49-768E80B42DE4}" type="pres">
      <dgm:prSet presAssocID="{CF47061A-6CEF-4909-87A2-72687BA82FC2}" presName="linearFlow" presStyleCnt="0">
        <dgm:presLayoutVars>
          <dgm:dir/>
          <dgm:animLvl val="lvl"/>
          <dgm:resizeHandles val="exact"/>
        </dgm:presLayoutVars>
      </dgm:prSet>
      <dgm:spPr/>
    </dgm:pt>
    <dgm:pt modelId="{C8A207B9-9875-4BA2-85FB-AC5A3C5E7199}" type="pres">
      <dgm:prSet presAssocID="{AF16793F-8580-4D17-AB5A-C4D041E665FB}" presName="composite" presStyleCnt="0"/>
      <dgm:spPr/>
    </dgm:pt>
    <dgm:pt modelId="{98DB2240-9A19-4A87-B8EC-BA6AD2A1E967}" type="pres">
      <dgm:prSet presAssocID="{AF16793F-8580-4D17-AB5A-C4D041E665FB}" presName="parentText" presStyleLbl="alignNode1" presStyleIdx="0" presStyleCnt="1">
        <dgm:presLayoutVars>
          <dgm:chMax val="1"/>
          <dgm:bulletEnabled val="1"/>
        </dgm:presLayoutVars>
      </dgm:prSet>
      <dgm:spPr/>
    </dgm:pt>
    <dgm:pt modelId="{224FF545-1997-4455-9FA5-5A4BE8A7799E}" type="pres">
      <dgm:prSet presAssocID="{AF16793F-8580-4D17-AB5A-C4D041E665FB}" presName="descendantText" presStyleLbl="alignAcc1" presStyleIdx="0" presStyleCnt="1" custScaleY="100000">
        <dgm:presLayoutVars>
          <dgm:bulletEnabled val="1"/>
        </dgm:presLayoutVars>
      </dgm:prSet>
      <dgm:spPr/>
    </dgm:pt>
  </dgm:ptLst>
  <dgm:cxnLst>
    <dgm:cxn modelId="{0A0D1914-A171-42CD-90DE-57B8493992A0}" type="presOf" srcId="{CF47061A-6CEF-4909-87A2-72687BA82FC2}" destId="{E1461F3A-46A0-4888-8A49-768E80B42DE4}" srcOrd="0" destOrd="0" presId="urn:microsoft.com/office/officeart/2005/8/layout/chevron2"/>
    <dgm:cxn modelId="{C4CDCC49-06DD-49DB-B2D0-AAB1406D24AA}" type="presOf" srcId="{AF16793F-8580-4D17-AB5A-C4D041E665FB}" destId="{98DB2240-9A19-4A87-B8EC-BA6AD2A1E967}" srcOrd="0" destOrd="0" presId="urn:microsoft.com/office/officeart/2005/8/layout/chevron2"/>
    <dgm:cxn modelId="{2FE99B82-A397-495D-A7FA-E2460E511A26}" srcId="{CF47061A-6CEF-4909-87A2-72687BA82FC2}" destId="{AF16793F-8580-4D17-AB5A-C4D041E665FB}" srcOrd="0" destOrd="0" parTransId="{AD2ECA4A-CDDB-4F11-9225-A2119A4F1F96}" sibTransId="{CBD1A00F-806E-426F-B246-10F42BA05751}"/>
    <dgm:cxn modelId="{C16FFCBC-2BBC-4593-9103-9BD0C0473F95}" type="presOf" srcId="{AD0CFED7-5C77-49A9-86D6-DDF137A2AD34}" destId="{224FF545-1997-4455-9FA5-5A4BE8A7799E}" srcOrd="0" destOrd="0" presId="urn:microsoft.com/office/officeart/2005/8/layout/chevron2"/>
    <dgm:cxn modelId="{82F298FF-C180-4FCE-A88B-D6574BF76CEE}" srcId="{AF16793F-8580-4D17-AB5A-C4D041E665FB}" destId="{AD0CFED7-5C77-49A9-86D6-DDF137A2AD34}" srcOrd="0" destOrd="0" parTransId="{D951BB49-386C-453B-A27A-3ABE62CFCDBD}" sibTransId="{20F76D8D-BA46-4F8E-B1CD-A974F04A5735}"/>
    <dgm:cxn modelId="{857C19FB-3747-4FB8-83EB-1D47D65FF92C}" type="presParOf" srcId="{E1461F3A-46A0-4888-8A49-768E80B42DE4}" destId="{C8A207B9-9875-4BA2-85FB-AC5A3C5E7199}" srcOrd="0" destOrd="0" presId="urn:microsoft.com/office/officeart/2005/8/layout/chevron2"/>
    <dgm:cxn modelId="{893FDC2F-B35B-4EAA-8AB3-E763256F82B3}" type="presParOf" srcId="{C8A207B9-9875-4BA2-85FB-AC5A3C5E7199}" destId="{98DB2240-9A19-4A87-B8EC-BA6AD2A1E967}" srcOrd="0" destOrd="0" presId="urn:microsoft.com/office/officeart/2005/8/layout/chevron2"/>
    <dgm:cxn modelId="{44219AC5-4A57-4916-AA73-AEDABAA51439}" type="presParOf" srcId="{C8A207B9-9875-4BA2-85FB-AC5A3C5E7199}" destId="{224FF545-1997-4455-9FA5-5A4BE8A7799E}"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CF47061A-6CEF-4909-87A2-72687BA82FC2}"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AF16793F-8580-4D17-AB5A-C4D041E665FB}">
      <dgm:prSet phldrT="[Text]"/>
      <dgm:spPr/>
      <dgm:t>
        <a:bodyPr/>
        <a:lstStyle/>
        <a:p>
          <a:r>
            <a:rPr lang="en-NZ"/>
            <a:t>2</a:t>
          </a:r>
          <a:endParaRPr lang="en-GB"/>
        </a:p>
      </dgm:t>
    </dgm:pt>
    <dgm:pt modelId="{AD2ECA4A-CDDB-4F11-9225-A2119A4F1F96}" type="parTrans" cxnId="{2FE99B82-A397-495D-A7FA-E2460E511A26}">
      <dgm:prSet/>
      <dgm:spPr/>
      <dgm:t>
        <a:bodyPr/>
        <a:lstStyle/>
        <a:p>
          <a:endParaRPr lang="en-GB"/>
        </a:p>
      </dgm:t>
    </dgm:pt>
    <dgm:pt modelId="{CBD1A00F-806E-426F-B246-10F42BA05751}" type="sibTrans" cxnId="{2FE99B82-A397-495D-A7FA-E2460E511A26}">
      <dgm:prSet/>
      <dgm:spPr/>
      <dgm:t>
        <a:bodyPr/>
        <a:lstStyle/>
        <a:p>
          <a:endParaRPr lang="en-GB"/>
        </a:p>
      </dgm:t>
    </dgm:pt>
    <dgm:pt modelId="{AD0CFED7-5C77-49A9-86D6-DDF137A2AD34}">
      <dgm:prSet phldrT="[Text]" custT="1"/>
      <dgm:spPr/>
      <dgm:t>
        <a:bodyPr/>
        <a:lstStyle/>
        <a:p>
          <a:pPr rtl="0"/>
          <a:r>
            <a:rPr lang="en-NZ" sz="1800" b="1">
              <a:latin typeface="Century Gothic" panose="020B0502020202020204" pitchFamily="34" charset="0"/>
            </a:rPr>
            <a:t>PROFILE I – Adjustment of Profile I to Profile II</a:t>
          </a:r>
          <a:endParaRPr lang="en-GB" sz="1800" b="1">
            <a:latin typeface="Century Gothic" panose="020B0502020202020204" pitchFamily="34" charset="0"/>
          </a:endParaRPr>
        </a:p>
      </dgm:t>
    </dgm:pt>
    <dgm:pt modelId="{D951BB49-386C-453B-A27A-3ABE62CFCDBD}" type="parTrans" cxnId="{82F298FF-C180-4FCE-A88B-D6574BF76CEE}">
      <dgm:prSet/>
      <dgm:spPr/>
      <dgm:t>
        <a:bodyPr/>
        <a:lstStyle/>
        <a:p>
          <a:endParaRPr lang="en-GB"/>
        </a:p>
      </dgm:t>
    </dgm:pt>
    <dgm:pt modelId="{20F76D8D-BA46-4F8E-B1CD-A974F04A5735}" type="sibTrans" cxnId="{82F298FF-C180-4FCE-A88B-D6574BF76CEE}">
      <dgm:prSet/>
      <dgm:spPr/>
      <dgm:t>
        <a:bodyPr/>
        <a:lstStyle/>
        <a:p>
          <a:endParaRPr lang="en-GB"/>
        </a:p>
      </dgm:t>
    </dgm:pt>
    <dgm:pt modelId="{E1461F3A-46A0-4888-8A49-768E80B42DE4}" type="pres">
      <dgm:prSet presAssocID="{CF47061A-6CEF-4909-87A2-72687BA82FC2}" presName="linearFlow" presStyleCnt="0">
        <dgm:presLayoutVars>
          <dgm:dir/>
          <dgm:animLvl val="lvl"/>
          <dgm:resizeHandles val="exact"/>
        </dgm:presLayoutVars>
      </dgm:prSet>
      <dgm:spPr/>
    </dgm:pt>
    <dgm:pt modelId="{C8A207B9-9875-4BA2-85FB-AC5A3C5E7199}" type="pres">
      <dgm:prSet presAssocID="{AF16793F-8580-4D17-AB5A-C4D041E665FB}" presName="composite" presStyleCnt="0"/>
      <dgm:spPr/>
    </dgm:pt>
    <dgm:pt modelId="{98DB2240-9A19-4A87-B8EC-BA6AD2A1E967}" type="pres">
      <dgm:prSet presAssocID="{AF16793F-8580-4D17-AB5A-C4D041E665FB}" presName="parentText" presStyleLbl="alignNode1" presStyleIdx="0" presStyleCnt="1">
        <dgm:presLayoutVars>
          <dgm:chMax val="1"/>
          <dgm:bulletEnabled val="1"/>
        </dgm:presLayoutVars>
      </dgm:prSet>
      <dgm:spPr/>
    </dgm:pt>
    <dgm:pt modelId="{224FF545-1997-4455-9FA5-5A4BE8A7799E}" type="pres">
      <dgm:prSet presAssocID="{AF16793F-8580-4D17-AB5A-C4D041E665FB}" presName="descendantText" presStyleLbl="alignAcc1" presStyleIdx="0" presStyleCnt="1" custScaleY="100000">
        <dgm:presLayoutVars>
          <dgm:bulletEnabled val="1"/>
        </dgm:presLayoutVars>
      </dgm:prSet>
      <dgm:spPr/>
    </dgm:pt>
  </dgm:ptLst>
  <dgm:cxnLst>
    <dgm:cxn modelId="{EA4E6B26-56B1-4667-B17E-C7A29D3833F0}" type="presOf" srcId="{AD0CFED7-5C77-49A9-86D6-DDF137A2AD34}" destId="{224FF545-1997-4455-9FA5-5A4BE8A7799E}" srcOrd="0" destOrd="0" presId="urn:microsoft.com/office/officeart/2005/8/layout/chevron2"/>
    <dgm:cxn modelId="{A9545C72-8279-4D35-B7C0-A999DD9B5B22}" type="presOf" srcId="{AF16793F-8580-4D17-AB5A-C4D041E665FB}" destId="{98DB2240-9A19-4A87-B8EC-BA6AD2A1E967}" srcOrd="0" destOrd="0" presId="urn:microsoft.com/office/officeart/2005/8/layout/chevron2"/>
    <dgm:cxn modelId="{2FE99B82-A397-495D-A7FA-E2460E511A26}" srcId="{CF47061A-6CEF-4909-87A2-72687BA82FC2}" destId="{AF16793F-8580-4D17-AB5A-C4D041E665FB}" srcOrd="0" destOrd="0" parTransId="{AD2ECA4A-CDDB-4F11-9225-A2119A4F1F96}" sibTransId="{CBD1A00F-806E-426F-B246-10F42BA05751}"/>
    <dgm:cxn modelId="{3492A1C9-C460-4BEC-87D8-870ABA592DBB}" type="presOf" srcId="{CF47061A-6CEF-4909-87A2-72687BA82FC2}" destId="{E1461F3A-46A0-4888-8A49-768E80B42DE4}" srcOrd="0" destOrd="0" presId="urn:microsoft.com/office/officeart/2005/8/layout/chevron2"/>
    <dgm:cxn modelId="{82F298FF-C180-4FCE-A88B-D6574BF76CEE}" srcId="{AF16793F-8580-4D17-AB5A-C4D041E665FB}" destId="{AD0CFED7-5C77-49A9-86D6-DDF137A2AD34}" srcOrd="0" destOrd="0" parTransId="{D951BB49-386C-453B-A27A-3ABE62CFCDBD}" sibTransId="{20F76D8D-BA46-4F8E-B1CD-A974F04A5735}"/>
    <dgm:cxn modelId="{9CA8ABEE-A9AD-4AAC-A227-FCB4D558835C}" type="presParOf" srcId="{E1461F3A-46A0-4888-8A49-768E80B42DE4}" destId="{C8A207B9-9875-4BA2-85FB-AC5A3C5E7199}" srcOrd="0" destOrd="0" presId="urn:microsoft.com/office/officeart/2005/8/layout/chevron2"/>
    <dgm:cxn modelId="{79DEBCE6-ED67-430F-8787-53FC216D725B}" type="presParOf" srcId="{C8A207B9-9875-4BA2-85FB-AC5A3C5E7199}" destId="{98DB2240-9A19-4A87-B8EC-BA6AD2A1E967}" srcOrd="0" destOrd="0" presId="urn:microsoft.com/office/officeart/2005/8/layout/chevron2"/>
    <dgm:cxn modelId="{5B59FA86-0267-4BA0-8232-EBA923C5096F}" type="presParOf" srcId="{C8A207B9-9875-4BA2-85FB-AC5A3C5E7199}" destId="{224FF545-1997-4455-9FA5-5A4BE8A7799E}" srcOrd="1" destOrd="0" presId="urn:microsoft.com/office/officeart/2005/8/layout/chevron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CF47061A-6CEF-4909-87A2-72687BA82FC2}"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AF16793F-8580-4D17-AB5A-C4D041E665FB}">
      <dgm:prSet phldrT="[Text]"/>
      <dgm:spPr/>
      <dgm:t>
        <a:bodyPr/>
        <a:lstStyle/>
        <a:p>
          <a:r>
            <a:rPr lang="en-NZ"/>
            <a:t>3</a:t>
          </a:r>
          <a:endParaRPr lang="en-GB"/>
        </a:p>
      </dgm:t>
    </dgm:pt>
    <dgm:pt modelId="{AD2ECA4A-CDDB-4F11-9225-A2119A4F1F96}" type="parTrans" cxnId="{2FE99B82-A397-495D-A7FA-E2460E511A26}">
      <dgm:prSet/>
      <dgm:spPr/>
      <dgm:t>
        <a:bodyPr/>
        <a:lstStyle/>
        <a:p>
          <a:endParaRPr lang="en-GB"/>
        </a:p>
      </dgm:t>
    </dgm:pt>
    <dgm:pt modelId="{CBD1A00F-806E-426F-B246-10F42BA05751}" type="sibTrans" cxnId="{2FE99B82-A397-495D-A7FA-E2460E511A26}">
      <dgm:prSet/>
      <dgm:spPr/>
      <dgm:t>
        <a:bodyPr/>
        <a:lstStyle/>
        <a:p>
          <a:endParaRPr lang="en-GB"/>
        </a:p>
      </dgm:t>
    </dgm:pt>
    <dgm:pt modelId="{AD0CFED7-5C77-49A9-86D6-DDF137A2AD34}">
      <dgm:prSet phldrT="[Text]" custT="1"/>
      <dgm:spPr/>
      <dgm:t>
        <a:bodyPr/>
        <a:lstStyle/>
        <a:p>
          <a:pPr rtl="0"/>
          <a:r>
            <a:rPr lang="en-NZ" sz="1800" b="1">
              <a:latin typeface="Century Gothic" panose="020B0502020202020204" pitchFamily="34" charset="0"/>
            </a:rPr>
            <a:t>ENERGY USE - The Diamond Maps and Competencies</a:t>
          </a:r>
          <a:endParaRPr lang="en-GB" sz="1800" b="1">
            <a:latin typeface="Century Gothic" panose="020B0502020202020204" pitchFamily="34" charset="0"/>
          </a:endParaRPr>
        </a:p>
      </dgm:t>
    </dgm:pt>
    <dgm:pt modelId="{D951BB49-386C-453B-A27A-3ABE62CFCDBD}" type="parTrans" cxnId="{82F298FF-C180-4FCE-A88B-D6574BF76CEE}">
      <dgm:prSet/>
      <dgm:spPr/>
      <dgm:t>
        <a:bodyPr/>
        <a:lstStyle/>
        <a:p>
          <a:endParaRPr lang="en-GB"/>
        </a:p>
      </dgm:t>
    </dgm:pt>
    <dgm:pt modelId="{20F76D8D-BA46-4F8E-B1CD-A974F04A5735}" type="sibTrans" cxnId="{82F298FF-C180-4FCE-A88B-D6574BF76CEE}">
      <dgm:prSet/>
      <dgm:spPr/>
      <dgm:t>
        <a:bodyPr/>
        <a:lstStyle/>
        <a:p>
          <a:endParaRPr lang="en-GB"/>
        </a:p>
      </dgm:t>
    </dgm:pt>
    <dgm:pt modelId="{E1461F3A-46A0-4888-8A49-768E80B42DE4}" type="pres">
      <dgm:prSet presAssocID="{CF47061A-6CEF-4909-87A2-72687BA82FC2}" presName="linearFlow" presStyleCnt="0">
        <dgm:presLayoutVars>
          <dgm:dir/>
          <dgm:animLvl val="lvl"/>
          <dgm:resizeHandles val="exact"/>
        </dgm:presLayoutVars>
      </dgm:prSet>
      <dgm:spPr/>
    </dgm:pt>
    <dgm:pt modelId="{C8A207B9-9875-4BA2-85FB-AC5A3C5E7199}" type="pres">
      <dgm:prSet presAssocID="{AF16793F-8580-4D17-AB5A-C4D041E665FB}" presName="composite" presStyleCnt="0"/>
      <dgm:spPr/>
    </dgm:pt>
    <dgm:pt modelId="{98DB2240-9A19-4A87-B8EC-BA6AD2A1E967}" type="pres">
      <dgm:prSet presAssocID="{AF16793F-8580-4D17-AB5A-C4D041E665FB}" presName="parentText" presStyleLbl="alignNode1" presStyleIdx="0" presStyleCnt="1">
        <dgm:presLayoutVars>
          <dgm:chMax val="1"/>
          <dgm:bulletEnabled val="1"/>
        </dgm:presLayoutVars>
      </dgm:prSet>
      <dgm:spPr/>
    </dgm:pt>
    <dgm:pt modelId="{224FF545-1997-4455-9FA5-5A4BE8A7799E}" type="pres">
      <dgm:prSet presAssocID="{AF16793F-8580-4D17-AB5A-C4D041E665FB}" presName="descendantText" presStyleLbl="alignAcc1" presStyleIdx="0" presStyleCnt="1" custScaleY="100000">
        <dgm:presLayoutVars>
          <dgm:bulletEnabled val="1"/>
        </dgm:presLayoutVars>
      </dgm:prSet>
      <dgm:spPr/>
    </dgm:pt>
  </dgm:ptLst>
  <dgm:cxnLst>
    <dgm:cxn modelId="{F26DCE49-DFF9-4A98-9C8B-E32D706B77C5}" type="presOf" srcId="{AD0CFED7-5C77-49A9-86D6-DDF137A2AD34}" destId="{224FF545-1997-4455-9FA5-5A4BE8A7799E}" srcOrd="0" destOrd="0" presId="urn:microsoft.com/office/officeart/2005/8/layout/chevron2"/>
    <dgm:cxn modelId="{59A6C25A-55BE-411D-B5D8-1E4612BE3A85}" type="presOf" srcId="{AF16793F-8580-4D17-AB5A-C4D041E665FB}" destId="{98DB2240-9A19-4A87-B8EC-BA6AD2A1E967}" srcOrd="0" destOrd="0" presId="urn:microsoft.com/office/officeart/2005/8/layout/chevron2"/>
    <dgm:cxn modelId="{2FE99B82-A397-495D-A7FA-E2460E511A26}" srcId="{CF47061A-6CEF-4909-87A2-72687BA82FC2}" destId="{AF16793F-8580-4D17-AB5A-C4D041E665FB}" srcOrd="0" destOrd="0" parTransId="{AD2ECA4A-CDDB-4F11-9225-A2119A4F1F96}" sibTransId="{CBD1A00F-806E-426F-B246-10F42BA05751}"/>
    <dgm:cxn modelId="{22F7ADC9-B64B-4DB9-AB85-18111BAB6B42}" type="presOf" srcId="{CF47061A-6CEF-4909-87A2-72687BA82FC2}" destId="{E1461F3A-46A0-4888-8A49-768E80B42DE4}" srcOrd="0" destOrd="0" presId="urn:microsoft.com/office/officeart/2005/8/layout/chevron2"/>
    <dgm:cxn modelId="{82F298FF-C180-4FCE-A88B-D6574BF76CEE}" srcId="{AF16793F-8580-4D17-AB5A-C4D041E665FB}" destId="{AD0CFED7-5C77-49A9-86D6-DDF137A2AD34}" srcOrd="0" destOrd="0" parTransId="{D951BB49-386C-453B-A27A-3ABE62CFCDBD}" sibTransId="{20F76D8D-BA46-4F8E-B1CD-A974F04A5735}"/>
    <dgm:cxn modelId="{79D17B37-68AF-4253-B942-578B5F8807B6}" type="presParOf" srcId="{E1461F3A-46A0-4888-8A49-768E80B42DE4}" destId="{C8A207B9-9875-4BA2-85FB-AC5A3C5E7199}" srcOrd="0" destOrd="0" presId="urn:microsoft.com/office/officeart/2005/8/layout/chevron2"/>
    <dgm:cxn modelId="{076650CF-67C1-4EAE-895E-18FBD84C4C77}" type="presParOf" srcId="{C8A207B9-9875-4BA2-85FB-AC5A3C5E7199}" destId="{98DB2240-9A19-4A87-B8EC-BA6AD2A1E967}" srcOrd="0" destOrd="0" presId="urn:microsoft.com/office/officeart/2005/8/layout/chevron2"/>
    <dgm:cxn modelId="{F71C7508-DC33-48A6-B319-28E9A4F62CD2}" type="presParOf" srcId="{C8A207B9-9875-4BA2-85FB-AC5A3C5E7199}" destId="{224FF545-1997-4455-9FA5-5A4BE8A7799E}" srcOrd="1" destOrd="0" presId="urn:microsoft.com/office/officeart/2005/8/layout/chevron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CF47061A-6CEF-4909-87A2-72687BA82FC2}"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AF16793F-8580-4D17-AB5A-C4D041E665FB}">
      <dgm:prSet phldrT="[Text]"/>
      <dgm:spPr/>
      <dgm:t>
        <a:bodyPr/>
        <a:lstStyle/>
        <a:p>
          <a:r>
            <a:rPr lang="en-NZ"/>
            <a:t>4</a:t>
          </a:r>
          <a:endParaRPr lang="en-GB"/>
        </a:p>
      </dgm:t>
    </dgm:pt>
    <dgm:pt modelId="{AD2ECA4A-CDDB-4F11-9225-A2119A4F1F96}" type="parTrans" cxnId="{2FE99B82-A397-495D-A7FA-E2460E511A26}">
      <dgm:prSet/>
      <dgm:spPr/>
      <dgm:t>
        <a:bodyPr/>
        <a:lstStyle/>
        <a:p>
          <a:endParaRPr lang="en-GB"/>
        </a:p>
      </dgm:t>
    </dgm:pt>
    <dgm:pt modelId="{CBD1A00F-806E-426F-B246-10F42BA05751}" type="sibTrans" cxnId="{2FE99B82-A397-495D-A7FA-E2460E511A26}">
      <dgm:prSet/>
      <dgm:spPr/>
      <dgm:t>
        <a:bodyPr/>
        <a:lstStyle/>
        <a:p>
          <a:endParaRPr lang="en-GB"/>
        </a:p>
      </dgm:t>
    </dgm:pt>
    <dgm:pt modelId="{AD0CFED7-5C77-49A9-86D6-DDF137A2AD34}">
      <dgm:prSet phldrT="[Text]" custT="1"/>
      <dgm:spPr/>
      <dgm:t>
        <a:bodyPr/>
        <a:lstStyle/>
        <a:p>
          <a:pPr rtl="0"/>
          <a:r>
            <a:rPr lang="en-NZ" sz="1800" b="1">
              <a:latin typeface="Century Gothic" panose="020B0502020202020204" pitchFamily="34" charset="0"/>
            </a:rPr>
            <a:t>SPECIAL CASES - Expressed Emotions in the Profiles</a:t>
          </a:r>
          <a:endParaRPr lang="en-GB" sz="1800" b="1">
            <a:latin typeface="Century Gothic" panose="020B0502020202020204" pitchFamily="34" charset="0"/>
          </a:endParaRPr>
        </a:p>
      </dgm:t>
    </dgm:pt>
    <dgm:pt modelId="{D951BB49-386C-453B-A27A-3ABE62CFCDBD}" type="parTrans" cxnId="{82F298FF-C180-4FCE-A88B-D6574BF76CEE}">
      <dgm:prSet/>
      <dgm:spPr/>
      <dgm:t>
        <a:bodyPr/>
        <a:lstStyle/>
        <a:p>
          <a:endParaRPr lang="en-GB"/>
        </a:p>
      </dgm:t>
    </dgm:pt>
    <dgm:pt modelId="{20F76D8D-BA46-4F8E-B1CD-A974F04A5735}" type="sibTrans" cxnId="{82F298FF-C180-4FCE-A88B-D6574BF76CEE}">
      <dgm:prSet/>
      <dgm:spPr/>
      <dgm:t>
        <a:bodyPr/>
        <a:lstStyle/>
        <a:p>
          <a:endParaRPr lang="en-GB"/>
        </a:p>
      </dgm:t>
    </dgm:pt>
    <dgm:pt modelId="{E1461F3A-46A0-4888-8A49-768E80B42DE4}" type="pres">
      <dgm:prSet presAssocID="{CF47061A-6CEF-4909-87A2-72687BA82FC2}" presName="linearFlow" presStyleCnt="0">
        <dgm:presLayoutVars>
          <dgm:dir/>
          <dgm:animLvl val="lvl"/>
          <dgm:resizeHandles val="exact"/>
        </dgm:presLayoutVars>
      </dgm:prSet>
      <dgm:spPr/>
    </dgm:pt>
    <dgm:pt modelId="{C8A207B9-9875-4BA2-85FB-AC5A3C5E7199}" type="pres">
      <dgm:prSet presAssocID="{AF16793F-8580-4D17-AB5A-C4D041E665FB}" presName="composite" presStyleCnt="0"/>
      <dgm:spPr/>
    </dgm:pt>
    <dgm:pt modelId="{98DB2240-9A19-4A87-B8EC-BA6AD2A1E967}" type="pres">
      <dgm:prSet presAssocID="{AF16793F-8580-4D17-AB5A-C4D041E665FB}" presName="parentText" presStyleLbl="alignNode1" presStyleIdx="0" presStyleCnt="1">
        <dgm:presLayoutVars>
          <dgm:chMax val="1"/>
          <dgm:bulletEnabled val="1"/>
        </dgm:presLayoutVars>
      </dgm:prSet>
      <dgm:spPr/>
    </dgm:pt>
    <dgm:pt modelId="{224FF545-1997-4455-9FA5-5A4BE8A7799E}" type="pres">
      <dgm:prSet presAssocID="{AF16793F-8580-4D17-AB5A-C4D041E665FB}" presName="descendantText" presStyleLbl="alignAcc1" presStyleIdx="0" presStyleCnt="1" custScaleY="100000">
        <dgm:presLayoutVars>
          <dgm:bulletEnabled val="1"/>
        </dgm:presLayoutVars>
      </dgm:prSet>
      <dgm:spPr/>
    </dgm:pt>
  </dgm:ptLst>
  <dgm:cxnLst>
    <dgm:cxn modelId="{2FE99B82-A397-495D-A7FA-E2460E511A26}" srcId="{CF47061A-6CEF-4909-87A2-72687BA82FC2}" destId="{AF16793F-8580-4D17-AB5A-C4D041E665FB}" srcOrd="0" destOrd="0" parTransId="{AD2ECA4A-CDDB-4F11-9225-A2119A4F1F96}" sibTransId="{CBD1A00F-806E-426F-B246-10F42BA05751}"/>
    <dgm:cxn modelId="{2B19519E-F9F4-4498-A4C8-CC415B8A99F2}" type="presOf" srcId="{AD0CFED7-5C77-49A9-86D6-DDF137A2AD34}" destId="{224FF545-1997-4455-9FA5-5A4BE8A7799E}" srcOrd="0" destOrd="0" presId="urn:microsoft.com/office/officeart/2005/8/layout/chevron2"/>
    <dgm:cxn modelId="{784DAAAC-4DF5-4FD8-8C58-1CE5D441B313}" type="presOf" srcId="{CF47061A-6CEF-4909-87A2-72687BA82FC2}" destId="{E1461F3A-46A0-4888-8A49-768E80B42DE4}" srcOrd="0" destOrd="0" presId="urn:microsoft.com/office/officeart/2005/8/layout/chevron2"/>
    <dgm:cxn modelId="{D3CD14B2-0154-4E54-9A64-8B5B9BF0793C}" type="presOf" srcId="{AF16793F-8580-4D17-AB5A-C4D041E665FB}" destId="{98DB2240-9A19-4A87-B8EC-BA6AD2A1E967}" srcOrd="0" destOrd="0" presId="urn:microsoft.com/office/officeart/2005/8/layout/chevron2"/>
    <dgm:cxn modelId="{82F298FF-C180-4FCE-A88B-D6574BF76CEE}" srcId="{AF16793F-8580-4D17-AB5A-C4D041E665FB}" destId="{AD0CFED7-5C77-49A9-86D6-DDF137A2AD34}" srcOrd="0" destOrd="0" parTransId="{D951BB49-386C-453B-A27A-3ABE62CFCDBD}" sibTransId="{20F76D8D-BA46-4F8E-B1CD-A974F04A5735}"/>
    <dgm:cxn modelId="{E3EA5A3A-7480-4A07-830C-658362E28450}" type="presParOf" srcId="{E1461F3A-46A0-4888-8A49-768E80B42DE4}" destId="{C8A207B9-9875-4BA2-85FB-AC5A3C5E7199}" srcOrd="0" destOrd="0" presId="urn:microsoft.com/office/officeart/2005/8/layout/chevron2"/>
    <dgm:cxn modelId="{76DE641B-9AD0-4216-99E5-C27F218D24CD}" type="presParOf" srcId="{C8A207B9-9875-4BA2-85FB-AC5A3C5E7199}" destId="{98DB2240-9A19-4A87-B8EC-BA6AD2A1E967}" srcOrd="0" destOrd="0" presId="urn:microsoft.com/office/officeart/2005/8/layout/chevron2"/>
    <dgm:cxn modelId="{A1C0B876-27AC-454A-81E8-7B142BBD755E}" type="presParOf" srcId="{C8A207B9-9875-4BA2-85FB-AC5A3C5E7199}" destId="{224FF545-1997-4455-9FA5-5A4BE8A7799E}" srcOrd="1" destOrd="0" presId="urn:microsoft.com/office/officeart/2005/8/layout/chevron2"/>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F47061A-6CEF-4909-87A2-72687BA82FC2}"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AF16793F-8580-4D17-AB5A-C4D041E665FB}">
      <dgm:prSet phldrT="[Text]"/>
      <dgm:spPr/>
      <dgm:t>
        <a:bodyPr/>
        <a:lstStyle/>
        <a:p>
          <a:r>
            <a:rPr lang="en-NZ"/>
            <a:t>1</a:t>
          </a:r>
          <a:endParaRPr lang="en-GB"/>
        </a:p>
      </dgm:t>
    </dgm:pt>
    <dgm:pt modelId="{AD2ECA4A-CDDB-4F11-9225-A2119A4F1F96}" type="parTrans" cxnId="{2FE99B82-A397-495D-A7FA-E2460E511A26}">
      <dgm:prSet/>
      <dgm:spPr/>
      <dgm:t>
        <a:bodyPr/>
        <a:lstStyle/>
        <a:p>
          <a:endParaRPr lang="en-GB"/>
        </a:p>
      </dgm:t>
    </dgm:pt>
    <dgm:pt modelId="{CBD1A00F-806E-426F-B246-10F42BA05751}" type="sibTrans" cxnId="{2FE99B82-A397-495D-A7FA-E2460E511A26}">
      <dgm:prSet/>
      <dgm:spPr/>
      <dgm:t>
        <a:bodyPr/>
        <a:lstStyle/>
        <a:p>
          <a:endParaRPr lang="en-GB"/>
        </a:p>
      </dgm:t>
    </dgm:pt>
    <dgm:pt modelId="{AD0CFED7-5C77-49A9-86D6-DDF137A2AD34}">
      <dgm:prSet phldrT="[Text]" custT="1"/>
      <dgm:spPr/>
      <dgm:t>
        <a:bodyPr/>
        <a:lstStyle/>
        <a:p>
          <a:pPr rtl="0"/>
          <a:r>
            <a:rPr lang="en-NZ" sz="1800" b="1">
              <a:latin typeface="Century Gothic" panose="020B0502020202020204" pitchFamily="34" charset="0"/>
            </a:rPr>
            <a:t>Describe PROFILE II – What is their natural DISC style? </a:t>
          </a:r>
          <a:endParaRPr lang="en-GB" sz="1800" b="1">
            <a:latin typeface="Century Gothic" panose="020B0502020202020204" pitchFamily="34" charset="0"/>
          </a:endParaRPr>
        </a:p>
      </dgm:t>
    </dgm:pt>
    <dgm:pt modelId="{D951BB49-386C-453B-A27A-3ABE62CFCDBD}" type="parTrans" cxnId="{82F298FF-C180-4FCE-A88B-D6574BF76CEE}">
      <dgm:prSet/>
      <dgm:spPr/>
      <dgm:t>
        <a:bodyPr/>
        <a:lstStyle/>
        <a:p>
          <a:endParaRPr lang="en-GB"/>
        </a:p>
      </dgm:t>
    </dgm:pt>
    <dgm:pt modelId="{20F76D8D-BA46-4F8E-B1CD-A974F04A5735}" type="sibTrans" cxnId="{82F298FF-C180-4FCE-A88B-D6574BF76CEE}">
      <dgm:prSet/>
      <dgm:spPr/>
      <dgm:t>
        <a:bodyPr/>
        <a:lstStyle/>
        <a:p>
          <a:endParaRPr lang="en-GB"/>
        </a:p>
      </dgm:t>
    </dgm:pt>
    <dgm:pt modelId="{E1461F3A-46A0-4888-8A49-768E80B42DE4}" type="pres">
      <dgm:prSet presAssocID="{CF47061A-6CEF-4909-87A2-72687BA82FC2}" presName="linearFlow" presStyleCnt="0">
        <dgm:presLayoutVars>
          <dgm:dir/>
          <dgm:animLvl val="lvl"/>
          <dgm:resizeHandles val="exact"/>
        </dgm:presLayoutVars>
      </dgm:prSet>
      <dgm:spPr/>
    </dgm:pt>
    <dgm:pt modelId="{C8A207B9-9875-4BA2-85FB-AC5A3C5E7199}" type="pres">
      <dgm:prSet presAssocID="{AF16793F-8580-4D17-AB5A-C4D041E665FB}" presName="composite" presStyleCnt="0"/>
      <dgm:spPr/>
    </dgm:pt>
    <dgm:pt modelId="{98DB2240-9A19-4A87-B8EC-BA6AD2A1E967}" type="pres">
      <dgm:prSet presAssocID="{AF16793F-8580-4D17-AB5A-C4D041E665FB}" presName="parentText" presStyleLbl="alignNode1" presStyleIdx="0" presStyleCnt="1">
        <dgm:presLayoutVars>
          <dgm:chMax val="1"/>
          <dgm:bulletEnabled val="1"/>
        </dgm:presLayoutVars>
      </dgm:prSet>
      <dgm:spPr/>
    </dgm:pt>
    <dgm:pt modelId="{224FF545-1997-4455-9FA5-5A4BE8A7799E}" type="pres">
      <dgm:prSet presAssocID="{AF16793F-8580-4D17-AB5A-C4D041E665FB}" presName="descendantText" presStyleLbl="alignAcc1" presStyleIdx="0" presStyleCnt="1" custScaleY="100000">
        <dgm:presLayoutVars>
          <dgm:bulletEnabled val="1"/>
        </dgm:presLayoutVars>
      </dgm:prSet>
      <dgm:spPr/>
    </dgm:pt>
  </dgm:ptLst>
  <dgm:cxnLst>
    <dgm:cxn modelId="{71D23B19-36B9-4E1C-B0E1-A65960FDC25E}" type="presOf" srcId="{AF16793F-8580-4D17-AB5A-C4D041E665FB}" destId="{98DB2240-9A19-4A87-B8EC-BA6AD2A1E967}" srcOrd="0" destOrd="0" presId="urn:microsoft.com/office/officeart/2005/8/layout/chevron2"/>
    <dgm:cxn modelId="{2FE99B82-A397-495D-A7FA-E2460E511A26}" srcId="{CF47061A-6CEF-4909-87A2-72687BA82FC2}" destId="{AF16793F-8580-4D17-AB5A-C4D041E665FB}" srcOrd="0" destOrd="0" parTransId="{AD2ECA4A-CDDB-4F11-9225-A2119A4F1F96}" sibTransId="{CBD1A00F-806E-426F-B246-10F42BA05751}"/>
    <dgm:cxn modelId="{FC995AD3-2881-4135-BB78-5B9CCEFD23E4}" type="presOf" srcId="{CF47061A-6CEF-4909-87A2-72687BA82FC2}" destId="{E1461F3A-46A0-4888-8A49-768E80B42DE4}" srcOrd="0" destOrd="0" presId="urn:microsoft.com/office/officeart/2005/8/layout/chevron2"/>
    <dgm:cxn modelId="{76A299D7-2D0F-4A65-B425-C0F0D2B705BC}" type="presOf" srcId="{AD0CFED7-5C77-49A9-86D6-DDF137A2AD34}" destId="{224FF545-1997-4455-9FA5-5A4BE8A7799E}" srcOrd="0" destOrd="0" presId="urn:microsoft.com/office/officeart/2005/8/layout/chevron2"/>
    <dgm:cxn modelId="{82F298FF-C180-4FCE-A88B-D6574BF76CEE}" srcId="{AF16793F-8580-4D17-AB5A-C4D041E665FB}" destId="{AD0CFED7-5C77-49A9-86D6-DDF137A2AD34}" srcOrd="0" destOrd="0" parTransId="{D951BB49-386C-453B-A27A-3ABE62CFCDBD}" sibTransId="{20F76D8D-BA46-4F8E-B1CD-A974F04A5735}"/>
    <dgm:cxn modelId="{E4200599-1DB2-419A-9D7B-88BF57FB14A7}" type="presParOf" srcId="{E1461F3A-46A0-4888-8A49-768E80B42DE4}" destId="{C8A207B9-9875-4BA2-85FB-AC5A3C5E7199}" srcOrd="0" destOrd="0" presId="urn:microsoft.com/office/officeart/2005/8/layout/chevron2"/>
    <dgm:cxn modelId="{D7DC3E4D-740D-4982-8F1A-1CA4C1FD2028}" type="presParOf" srcId="{C8A207B9-9875-4BA2-85FB-AC5A3C5E7199}" destId="{98DB2240-9A19-4A87-B8EC-BA6AD2A1E967}" srcOrd="0" destOrd="0" presId="urn:microsoft.com/office/officeart/2005/8/layout/chevron2"/>
    <dgm:cxn modelId="{DEFFBE2A-8DF9-44C2-BF45-087E0FA4C69B}" type="presParOf" srcId="{C8A207B9-9875-4BA2-85FB-AC5A3C5E7199}" destId="{224FF545-1997-4455-9FA5-5A4BE8A7799E}"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CF47061A-6CEF-4909-87A2-72687BA82FC2}"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AF16793F-8580-4D17-AB5A-C4D041E665FB}">
      <dgm:prSet phldrT="[Text]"/>
      <dgm:spPr/>
      <dgm:t>
        <a:bodyPr/>
        <a:lstStyle/>
        <a:p>
          <a:r>
            <a:rPr lang="en-NZ"/>
            <a:t>5</a:t>
          </a:r>
          <a:endParaRPr lang="en-GB"/>
        </a:p>
      </dgm:t>
    </dgm:pt>
    <dgm:pt modelId="{AD2ECA4A-CDDB-4F11-9225-A2119A4F1F96}" type="parTrans" cxnId="{2FE99B82-A397-495D-A7FA-E2460E511A26}">
      <dgm:prSet/>
      <dgm:spPr/>
      <dgm:t>
        <a:bodyPr/>
        <a:lstStyle/>
        <a:p>
          <a:endParaRPr lang="en-GB"/>
        </a:p>
      </dgm:t>
    </dgm:pt>
    <dgm:pt modelId="{CBD1A00F-806E-426F-B246-10F42BA05751}" type="sibTrans" cxnId="{2FE99B82-A397-495D-A7FA-E2460E511A26}">
      <dgm:prSet/>
      <dgm:spPr/>
      <dgm:t>
        <a:bodyPr/>
        <a:lstStyle/>
        <a:p>
          <a:endParaRPr lang="en-GB"/>
        </a:p>
      </dgm:t>
    </dgm:pt>
    <dgm:pt modelId="{AD0CFED7-5C77-49A9-86D6-DDF137A2AD34}">
      <dgm:prSet phldrT="[Text]" custT="1"/>
      <dgm:spPr/>
      <dgm:t>
        <a:bodyPr/>
        <a:lstStyle/>
        <a:p>
          <a:pPr rtl="0"/>
          <a:r>
            <a:rPr lang="en-NZ" sz="1800" b="1">
              <a:latin typeface="Century Gothic" panose="020B0502020202020204" pitchFamily="34" charset="0"/>
            </a:rPr>
            <a:t>QUESTIONS – Based on Expressed Emotions</a:t>
          </a:r>
          <a:endParaRPr lang="en-GB" sz="1800" b="1">
            <a:latin typeface="Century Gothic" panose="020B0502020202020204" pitchFamily="34" charset="0"/>
          </a:endParaRPr>
        </a:p>
      </dgm:t>
    </dgm:pt>
    <dgm:pt modelId="{D951BB49-386C-453B-A27A-3ABE62CFCDBD}" type="parTrans" cxnId="{82F298FF-C180-4FCE-A88B-D6574BF76CEE}">
      <dgm:prSet/>
      <dgm:spPr/>
      <dgm:t>
        <a:bodyPr/>
        <a:lstStyle/>
        <a:p>
          <a:endParaRPr lang="en-GB"/>
        </a:p>
      </dgm:t>
    </dgm:pt>
    <dgm:pt modelId="{20F76D8D-BA46-4F8E-B1CD-A974F04A5735}" type="sibTrans" cxnId="{82F298FF-C180-4FCE-A88B-D6574BF76CEE}">
      <dgm:prSet/>
      <dgm:spPr/>
      <dgm:t>
        <a:bodyPr/>
        <a:lstStyle/>
        <a:p>
          <a:endParaRPr lang="en-GB"/>
        </a:p>
      </dgm:t>
    </dgm:pt>
    <dgm:pt modelId="{E1461F3A-46A0-4888-8A49-768E80B42DE4}" type="pres">
      <dgm:prSet presAssocID="{CF47061A-6CEF-4909-87A2-72687BA82FC2}" presName="linearFlow" presStyleCnt="0">
        <dgm:presLayoutVars>
          <dgm:dir/>
          <dgm:animLvl val="lvl"/>
          <dgm:resizeHandles val="exact"/>
        </dgm:presLayoutVars>
      </dgm:prSet>
      <dgm:spPr/>
    </dgm:pt>
    <dgm:pt modelId="{C8A207B9-9875-4BA2-85FB-AC5A3C5E7199}" type="pres">
      <dgm:prSet presAssocID="{AF16793F-8580-4D17-AB5A-C4D041E665FB}" presName="composite" presStyleCnt="0"/>
      <dgm:spPr/>
    </dgm:pt>
    <dgm:pt modelId="{98DB2240-9A19-4A87-B8EC-BA6AD2A1E967}" type="pres">
      <dgm:prSet presAssocID="{AF16793F-8580-4D17-AB5A-C4D041E665FB}" presName="parentText" presStyleLbl="alignNode1" presStyleIdx="0" presStyleCnt="1">
        <dgm:presLayoutVars>
          <dgm:chMax val="1"/>
          <dgm:bulletEnabled val="1"/>
        </dgm:presLayoutVars>
      </dgm:prSet>
      <dgm:spPr/>
    </dgm:pt>
    <dgm:pt modelId="{224FF545-1997-4455-9FA5-5A4BE8A7799E}" type="pres">
      <dgm:prSet presAssocID="{AF16793F-8580-4D17-AB5A-C4D041E665FB}" presName="descendantText" presStyleLbl="alignAcc1" presStyleIdx="0" presStyleCnt="1" custScaleY="100000">
        <dgm:presLayoutVars>
          <dgm:bulletEnabled val="1"/>
        </dgm:presLayoutVars>
      </dgm:prSet>
      <dgm:spPr/>
    </dgm:pt>
  </dgm:ptLst>
  <dgm:cxnLst>
    <dgm:cxn modelId="{BEB5083F-FBD3-40F8-89F4-47E44325930D}" type="presOf" srcId="{AD0CFED7-5C77-49A9-86D6-DDF137A2AD34}" destId="{224FF545-1997-4455-9FA5-5A4BE8A7799E}" srcOrd="0" destOrd="0" presId="urn:microsoft.com/office/officeart/2005/8/layout/chevron2"/>
    <dgm:cxn modelId="{2FE99B82-A397-495D-A7FA-E2460E511A26}" srcId="{CF47061A-6CEF-4909-87A2-72687BA82FC2}" destId="{AF16793F-8580-4D17-AB5A-C4D041E665FB}" srcOrd="0" destOrd="0" parTransId="{AD2ECA4A-CDDB-4F11-9225-A2119A4F1F96}" sibTransId="{CBD1A00F-806E-426F-B246-10F42BA05751}"/>
    <dgm:cxn modelId="{64FFE8C8-F9B3-4BAD-8298-37CE72F94995}" type="presOf" srcId="{CF47061A-6CEF-4909-87A2-72687BA82FC2}" destId="{E1461F3A-46A0-4888-8A49-768E80B42DE4}" srcOrd="0" destOrd="0" presId="urn:microsoft.com/office/officeart/2005/8/layout/chevron2"/>
    <dgm:cxn modelId="{147C28DC-1EFF-4693-8C16-8D1A9C611414}" type="presOf" srcId="{AF16793F-8580-4D17-AB5A-C4D041E665FB}" destId="{98DB2240-9A19-4A87-B8EC-BA6AD2A1E967}" srcOrd="0" destOrd="0" presId="urn:microsoft.com/office/officeart/2005/8/layout/chevron2"/>
    <dgm:cxn modelId="{82F298FF-C180-4FCE-A88B-D6574BF76CEE}" srcId="{AF16793F-8580-4D17-AB5A-C4D041E665FB}" destId="{AD0CFED7-5C77-49A9-86D6-DDF137A2AD34}" srcOrd="0" destOrd="0" parTransId="{D951BB49-386C-453B-A27A-3ABE62CFCDBD}" sibTransId="{20F76D8D-BA46-4F8E-B1CD-A974F04A5735}"/>
    <dgm:cxn modelId="{DACAAD96-8E10-4A75-BC6D-CA02451A5C8A}" type="presParOf" srcId="{E1461F3A-46A0-4888-8A49-768E80B42DE4}" destId="{C8A207B9-9875-4BA2-85FB-AC5A3C5E7199}" srcOrd="0" destOrd="0" presId="urn:microsoft.com/office/officeart/2005/8/layout/chevron2"/>
    <dgm:cxn modelId="{CE50D019-3448-4955-B68E-49FE6D2570A6}" type="presParOf" srcId="{C8A207B9-9875-4BA2-85FB-AC5A3C5E7199}" destId="{98DB2240-9A19-4A87-B8EC-BA6AD2A1E967}" srcOrd="0" destOrd="0" presId="urn:microsoft.com/office/officeart/2005/8/layout/chevron2"/>
    <dgm:cxn modelId="{6E0537C6-9167-4BF1-B272-5AA89141FF58}" type="presParOf" srcId="{C8A207B9-9875-4BA2-85FB-AC5A3C5E7199}" destId="{224FF545-1997-4455-9FA5-5A4BE8A7799E}" srcOrd="1" destOrd="0" presId="urn:microsoft.com/office/officeart/2005/8/layout/chevron2"/>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F47061A-6CEF-4909-87A2-72687BA82FC2}"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AF16793F-8580-4D17-AB5A-C4D041E665FB}">
      <dgm:prSet phldrT="[Text]"/>
      <dgm:spPr/>
      <dgm:t>
        <a:bodyPr/>
        <a:lstStyle/>
        <a:p>
          <a:r>
            <a:rPr lang="en-NZ"/>
            <a:t>2</a:t>
          </a:r>
          <a:endParaRPr lang="en-GB"/>
        </a:p>
      </dgm:t>
    </dgm:pt>
    <dgm:pt modelId="{AD2ECA4A-CDDB-4F11-9225-A2119A4F1F96}" type="parTrans" cxnId="{2FE99B82-A397-495D-A7FA-E2460E511A26}">
      <dgm:prSet/>
      <dgm:spPr/>
      <dgm:t>
        <a:bodyPr/>
        <a:lstStyle/>
        <a:p>
          <a:endParaRPr lang="en-GB"/>
        </a:p>
      </dgm:t>
    </dgm:pt>
    <dgm:pt modelId="{CBD1A00F-806E-426F-B246-10F42BA05751}" type="sibTrans" cxnId="{2FE99B82-A397-495D-A7FA-E2460E511A26}">
      <dgm:prSet/>
      <dgm:spPr/>
      <dgm:t>
        <a:bodyPr/>
        <a:lstStyle/>
        <a:p>
          <a:endParaRPr lang="en-GB"/>
        </a:p>
      </dgm:t>
    </dgm:pt>
    <dgm:pt modelId="{AD0CFED7-5C77-49A9-86D6-DDF137A2AD34}">
      <dgm:prSet phldrT="[Text]" custT="1"/>
      <dgm:spPr/>
      <dgm:t>
        <a:bodyPr/>
        <a:lstStyle/>
        <a:p>
          <a:pPr rtl="0"/>
          <a:r>
            <a:rPr lang="en-NZ" sz="1800" b="1">
              <a:latin typeface="Century Gothic" panose="020B0502020202020204" pitchFamily="34" charset="0"/>
            </a:rPr>
            <a:t>PROFILE I – Adjustment of Profile I to Profile 2</a:t>
          </a:r>
          <a:endParaRPr lang="en-GB" sz="1800" b="1">
            <a:latin typeface="Century Gothic" panose="020B0502020202020204" pitchFamily="34" charset="0"/>
          </a:endParaRPr>
        </a:p>
      </dgm:t>
    </dgm:pt>
    <dgm:pt modelId="{D951BB49-386C-453B-A27A-3ABE62CFCDBD}" type="parTrans" cxnId="{82F298FF-C180-4FCE-A88B-D6574BF76CEE}">
      <dgm:prSet/>
      <dgm:spPr/>
      <dgm:t>
        <a:bodyPr/>
        <a:lstStyle/>
        <a:p>
          <a:endParaRPr lang="en-GB"/>
        </a:p>
      </dgm:t>
    </dgm:pt>
    <dgm:pt modelId="{20F76D8D-BA46-4F8E-B1CD-A974F04A5735}" type="sibTrans" cxnId="{82F298FF-C180-4FCE-A88B-D6574BF76CEE}">
      <dgm:prSet/>
      <dgm:spPr/>
      <dgm:t>
        <a:bodyPr/>
        <a:lstStyle/>
        <a:p>
          <a:endParaRPr lang="en-GB"/>
        </a:p>
      </dgm:t>
    </dgm:pt>
    <dgm:pt modelId="{E1461F3A-46A0-4888-8A49-768E80B42DE4}" type="pres">
      <dgm:prSet presAssocID="{CF47061A-6CEF-4909-87A2-72687BA82FC2}" presName="linearFlow" presStyleCnt="0">
        <dgm:presLayoutVars>
          <dgm:dir/>
          <dgm:animLvl val="lvl"/>
          <dgm:resizeHandles val="exact"/>
        </dgm:presLayoutVars>
      </dgm:prSet>
      <dgm:spPr/>
    </dgm:pt>
    <dgm:pt modelId="{C8A207B9-9875-4BA2-85FB-AC5A3C5E7199}" type="pres">
      <dgm:prSet presAssocID="{AF16793F-8580-4D17-AB5A-C4D041E665FB}" presName="composite" presStyleCnt="0"/>
      <dgm:spPr/>
    </dgm:pt>
    <dgm:pt modelId="{98DB2240-9A19-4A87-B8EC-BA6AD2A1E967}" type="pres">
      <dgm:prSet presAssocID="{AF16793F-8580-4D17-AB5A-C4D041E665FB}" presName="parentText" presStyleLbl="alignNode1" presStyleIdx="0" presStyleCnt="1">
        <dgm:presLayoutVars>
          <dgm:chMax val="1"/>
          <dgm:bulletEnabled val="1"/>
        </dgm:presLayoutVars>
      </dgm:prSet>
      <dgm:spPr/>
    </dgm:pt>
    <dgm:pt modelId="{224FF545-1997-4455-9FA5-5A4BE8A7799E}" type="pres">
      <dgm:prSet presAssocID="{AF16793F-8580-4D17-AB5A-C4D041E665FB}" presName="descendantText" presStyleLbl="alignAcc1" presStyleIdx="0" presStyleCnt="1" custScaleY="100000">
        <dgm:presLayoutVars>
          <dgm:bulletEnabled val="1"/>
        </dgm:presLayoutVars>
      </dgm:prSet>
      <dgm:spPr/>
    </dgm:pt>
  </dgm:ptLst>
  <dgm:cxnLst>
    <dgm:cxn modelId="{2FE99B82-A397-495D-A7FA-E2460E511A26}" srcId="{CF47061A-6CEF-4909-87A2-72687BA82FC2}" destId="{AF16793F-8580-4D17-AB5A-C4D041E665FB}" srcOrd="0" destOrd="0" parTransId="{AD2ECA4A-CDDB-4F11-9225-A2119A4F1F96}" sibTransId="{CBD1A00F-806E-426F-B246-10F42BA05751}"/>
    <dgm:cxn modelId="{35012CAE-1934-42B7-A802-002EE4D1AB7C}" type="presOf" srcId="{AD0CFED7-5C77-49A9-86D6-DDF137A2AD34}" destId="{224FF545-1997-4455-9FA5-5A4BE8A7799E}" srcOrd="0" destOrd="0" presId="urn:microsoft.com/office/officeart/2005/8/layout/chevron2"/>
    <dgm:cxn modelId="{094FEFBF-25AC-4CFA-8355-DEF05AD54AD5}" type="presOf" srcId="{AF16793F-8580-4D17-AB5A-C4D041E665FB}" destId="{98DB2240-9A19-4A87-B8EC-BA6AD2A1E967}" srcOrd="0" destOrd="0" presId="urn:microsoft.com/office/officeart/2005/8/layout/chevron2"/>
    <dgm:cxn modelId="{7A16D7D5-DA3B-475C-822E-AE92C98EA805}" type="presOf" srcId="{CF47061A-6CEF-4909-87A2-72687BA82FC2}" destId="{E1461F3A-46A0-4888-8A49-768E80B42DE4}" srcOrd="0" destOrd="0" presId="urn:microsoft.com/office/officeart/2005/8/layout/chevron2"/>
    <dgm:cxn modelId="{82F298FF-C180-4FCE-A88B-D6574BF76CEE}" srcId="{AF16793F-8580-4D17-AB5A-C4D041E665FB}" destId="{AD0CFED7-5C77-49A9-86D6-DDF137A2AD34}" srcOrd="0" destOrd="0" parTransId="{D951BB49-386C-453B-A27A-3ABE62CFCDBD}" sibTransId="{20F76D8D-BA46-4F8E-B1CD-A974F04A5735}"/>
    <dgm:cxn modelId="{5AAB99C7-69C2-4887-9EAE-C077D060E84E}" type="presParOf" srcId="{E1461F3A-46A0-4888-8A49-768E80B42DE4}" destId="{C8A207B9-9875-4BA2-85FB-AC5A3C5E7199}" srcOrd="0" destOrd="0" presId="urn:microsoft.com/office/officeart/2005/8/layout/chevron2"/>
    <dgm:cxn modelId="{31FF6B3F-8486-4758-BED5-77283A9B267B}" type="presParOf" srcId="{C8A207B9-9875-4BA2-85FB-AC5A3C5E7199}" destId="{98DB2240-9A19-4A87-B8EC-BA6AD2A1E967}" srcOrd="0" destOrd="0" presId="urn:microsoft.com/office/officeart/2005/8/layout/chevron2"/>
    <dgm:cxn modelId="{277292AF-8BA7-4686-ADF9-7D73D544FB32}" type="presParOf" srcId="{C8A207B9-9875-4BA2-85FB-AC5A3C5E7199}" destId="{224FF545-1997-4455-9FA5-5A4BE8A7799E}" srcOrd="1" destOrd="0" presId="urn:microsoft.com/office/officeart/2005/8/layout/chevron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F47061A-6CEF-4909-87A2-72687BA82FC2}"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AF16793F-8580-4D17-AB5A-C4D041E665FB}">
      <dgm:prSet phldrT="[Text]"/>
      <dgm:spPr/>
      <dgm:t>
        <a:bodyPr/>
        <a:lstStyle/>
        <a:p>
          <a:r>
            <a:rPr lang="en-NZ"/>
            <a:t>3</a:t>
          </a:r>
          <a:endParaRPr lang="en-GB"/>
        </a:p>
      </dgm:t>
    </dgm:pt>
    <dgm:pt modelId="{AD2ECA4A-CDDB-4F11-9225-A2119A4F1F96}" type="parTrans" cxnId="{2FE99B82-A397-495D-A7FA-E2460E511A26}">
      <dgm:prSet/>
      <dgm:spPr/>
      <dgm:t>
        <a:bodyPr/>
        <a:lstStyle/>
        <a:p>
          <a:endParaRPr lang="en-GB"/>
        </a:p>
      </dgm:t>
    </dgm:pt>
    <dgm:pt modelId="{CBD1A00F-806E-426F-B246-10F42BA05751}" type="sibTrans" cxnId="{2FE99B82-A397-495D-A7FA-E2460E511A26}">
      <dgm:prSet/>
      <dgm:spPr/>
      <dgm:t>
        <a:bodyPr/>
        <a:lstStyle/>
        <a:p>
          <a:endParaRPr lang="en-GB"/>
        </a:p>
      </dgm:t>
    </dgm:pt>
    <dgm:pt modelId="{AD0CFED7-5C77-49A9-86D6-DDF137A2AD34}">
      <dgm:prSet phldrT="[Text]" custT="1"/>
      <dgm:spPr/>
      <dgm:t>
        <a:bodyPr/>
        <a:lstStyle/>
        <a:p>
          <a:pPr rtl="0"/>
          <a:r>
            <a:rPr lang="en-NZ" sz="1800" b="1">
              <a:latin typeface="Century Gothic" panose="020B0502020202020204" pitchFamily="34" charset="0"/>
            </a:rPr>
            <a:t>ENERGY USE - The Diamond Maps and Competencies</a:t>
          </a:r>
          <a:endParaRPr lang="en-GB" sz="1800" b="1">
            <a:latin typeface="Century Gothic" panose="020B0502020202020204" pitchFamily="34" charset="0"/>
          </a:endParaRPr>
        </a:p>
      </dgm:t>
    </dgm:pt>
    <dgm:pt modelId="{D951BB49-386C-453B-A27A-3ABE62CFCDBD}" type="parTrans" cxnId="{82F298FF-C180-4FCE-A88B-D6574BF76CEE}">
      <dgm:prSet/>
      <dgm:spPr/>
      <dgm:t>
        <a:bodyPr/>
        <a:lstStyle/>
        <a:p>
          <a:endParaRPr lang="en-GB"/>
        </a:p>
      </dgm:t>
    </dgm:pt>
    <dgm:pt modelId="{20F76D8D-BA46-4F8E-B1CD-A974F04A5735}" type="sibTrans" cxnId="{82F298FF-C180-4FCE-A88B-D6574BF76CEE}">
      <dgm:prSet/>
      <dgm:spPr/>
      <dgm:t>
        <a:bodyPr/>
        <a:lstStyle/>
        <a:p>
          <a:endParaRPr lang="en-GB"/>
        </a:p>
      </dgm:t>
    </dgm:pt>
    <dgm:pt modelId="{E1461F3A-46A0-4888-8A49-768E80B42DE4}" type="pres">
      <dgm:prSet presAssocID="{CF47061A-6CEF-4909-87A2-72687BA82FC2}" presName="linearFlow" presStyleCnt="0">
        <dgm:presLayoutVars>
          <dgm:dir/>
          <dgm:animLvl val="lvl"/>
          <dgm:resizeHandles val="exact"/>
        </dgm:presLayoutVars>
      </dgm:prSet>
      <dgm:spPr/>
    </dgm:pt>
    <dgm:pt modelId="{C8A207B9-9875-4BA2-85FB-AC5A3C5E7199}" type="pres">
      <dgm:prSet presAssocID="{AF16793F-8580-4D17-AB5A-C4D041E665FB}" presName="composite" presStyleCnt="0"/>
      <dgm:spPr/>
    </dgm:pt>
    <dgm:pt modelId="{98DB2240-9A19-4A87-B8EC-BA6AD2A1E967}" type="pres">
      <dgm:prSet presAssocID="{AF16793F-8580-4D17-AB5A-C4D041E665FB}" presName="parentText" presStyleLbl="alignNode1" presStyleIdx="0" presStyleCnt="1">
        <dgm:presLayoutVars>
          <dgm:chMax val="1"/>
          <dgm:bulletEnabled val="1"/>
        </dgm:presLayoutVars>
      </dgm:prSet>
      <dgm:spPr/>
    </dgm:pt>
    <dgm:pt modelId="{224FF545-1997-4455-9FA5-5A4BE8A7799E}" type="pres">
      <dgm:prSet presAssocID="{AF16793F-8580-4D17-AB5A-C4D041E665FB}" presName="descendantText" presStyleLbl="alignAcc1" presStyleIdx="0" presStyleCnt="1" custScaleY="100000">
        <dgm:presLayoutVars>
          <dgm:bulletEnabled val="1"/>
        </dgm:presLayoutVars>
      </dgm:prSet>
      <dgm:spPr/>
    </dgm:pt>
  </dgm:ptLst>
  <dgm:cxnLst>
    <dgm:cxn modelId="{F4589129-BC5E-4E98-8BA3-B42758A57E28}" type="presOf" srcId="{AD0CFED7-5C77-49A9-86D6-DDF137A2AD34}" destId="{224FF545-1997-4455-9FA5-5A4BE8A7799E}" srcOrd="0" destOrd="0" presId="urn:microsoft.com/office/officeart/2005/8/layout/chevron2"/>
    <dgm:cxn modelId="{AD2DBC67-675E-4D5F-A3B3-124D7D45AF38}" type="presOf" srcId="{CF47061A-6CEF-4909-87A2-72687BA82FC2}" destId="{E1461F3A-46A0-4888-8A49-768E80B42DE4}" srcOrd="0" destOrd="0" presId="urn:microsoft.com/office/officeart/2005/8/layout/chevron2"/>
    <dgm:cxn modelId="{CF8D9648-24E4-467B-A83A-6EFCB61D1872}" type="presOf" srcId="{AF16793F-8580-4D17-AB5A-C4D041E665FB}" destId="{98DB2240-9A19-4A87-B8EC-BA6AD2A1E967}" srcOrd="0" destOrd="0" presId="urn:microsoft.com/office/officeart/2005/8/layout/chevron2"/>
    <dgm:cxn modelId="{2FE99B82-A397-495D-A7FA-E2460E511A26}" srcId="{CF47061A-6CEF-4909-87A2-72687BA82FC2}" destId="{AF16793F-8580-4D17-AB5A-C4D041E665FB}" srcOrd="0" destOrd="0" parTransId="{AD2ECA4A-CDDB-4F11-9225-A2119A4F1F96}" sibTransId="{CBD1A00F-806E-426F-B246-10F42BA05751}"/>
    <dgm:cxn modelId="{82F298FF-C180-4FCE-A88B-D6574BF76CEE}" srcId="{AF16793F-8580-4D17-AB5A-C4D041E665FB}" destId="{AD0CFED7-5C77-49A9-86D6-DDF137A2AD34}" srcOrd="0" destOrd="0" parTransId="{D951BB49-386C-453B-A27A-3ABE62CFCDBD}" sibTransId="{20F76D8D-BA46-4F8E-B1CD-A974F04A5735}"/>
    <dgm:cxn modelId="{57AC12BE-6670-490A-ABBA-519BF62B6ACF}" type="presParOf" srcId="{E1461F3A-46A0-4888-8A49-768E80B42DE4}" destId="{C8A207B9-9875-4BA2-85FB-AC5A3C5E7199}" srcOrd="0" destOrd="0" presId="urn:microsoft.com/office/officeart/2005/8/layout/chevron2"/>
    <dgm:cxn modelId="{A84A6C59-0DB5-4C69-8207-14516F9EF00A}" type="presParOf" srcId="{C8A207B9-9875-4BA2-85FB-AC5A3C5E7199}" destId="{98DB2240-9A19-4A87-B8EC-BA6AD2A1E967}" srcOrd="0" destOrd="0" presId="urn:microsoft.com/office/officeart/2005/8/layout/chevron2"/>
    <dgm:cxn modelId="{FDDE99A2-A413-4649-BD13-3CEDD7CE49A1}" type="presParOf" srcId="{C8A207B9-9875-4BA2-85FB-AC5A3C5E7199}" destId="{224FF545-1997-4455-9FA5-5A4BE8A7799E}" srcOrd="1" destOrd="0" presId="urn:microsoft.com/office/officeart/2005/8/layout/chevron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F47061A-6CEF-4909-87A2-72687BA82FC2}"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AF16793F-8580-4D17-AB5A-C4D041E665FB}">
      <dgm:prSet phldrT="[Text]"/>
      <dgm:spPr/>
      <dgm:t>
        <a:bodyPr/>
        <a:lstStyle/>
        <a:p>
          <a:r>
            <a:rPr lang="en-NZ"/>
            <a:t>4</a:t>
          </a:r>
          <a:endParaRPr lang="en-GB"/>
        </a:p>
      </dgm:t>
    </dgm:pt>
    <dgm:pt modelId="{AD2ECA4A-CDDB-4F11-9225-A2119A4F1F96}" type="parTrans" cxnId="{2FE99B82-A397-495D-A7FA-E2460E511A26}">
      <dgm:prSet/>
      <dgm:spPr/>
      <dgm:t>
        <a:bodyPr/>
        <a:lstStyle/>
        <a:p>
          <a:endParaRPr lang="en-GB"/>
        </a:p>
      </dgm:t>
    </dgm:pt>
    <dgm:pt modelId="{CBD1A00F-806E-426F-B246-10F42BA05751}" type="sibTrans" cxnId="{2FE99B82-A397-495D-A7FA-E2460E511A26}">
      <dgm:prSet/>
      <dgm:spPr/>
      <dgm:t>
        <a:bodyPr/>
        <a:lstStyle/>
        <a:p>
          <a:endParaRPr lang="en-GB"/>
        </a:p>
      </dgm:t>
    </dgm:pt>
    <dgm:pt modelId="{AD0CFED7-5C77-49A9-86D6-DDF137A2AD34}">
      <dgm:prSet phldrT="[Text]" custT="1"/>
      <dgm:spPr/>
      <dgm:t>
        <a:bodyPr/>
        <a:lstStyle/>
        <a:p>
          <a:pPr rtl="0"/>
          <a:r>
            <a:rPr lang="en-NZ" sz="1800" b="1">
              <a:latin typeface="Century Gothic" panose="020B0502020202020204" pitchFamily="34" charset="0"/>
            </a:rPr>
            <a:t>SPECIAL CASES - Expressed Emotions in Profiles</a:t>
          </a:r>
          <a:endParaRPr lang="en-GB" sz="1800" b="1">
            <a:latin typeface="Century Gothic" panose="020B0502020202020204" pitchFamily="34" charset="0"/>
          </a:endParaRPr>
        </a:p>
      </dgm:t>
    </dgm:pt>
    <dgm:pt modelId="{D951BB49-386C-453B-A27A-3ABE62CFCDBD}" type="parTrans" cxnId="{82F298FF-C180-4FCE-A88B-D6574BF76CEE}">
      <dgm:prSet/>
      <dgm:spPr/>
      <dgm:t>
        <a:bodyPr/>
        <a:lstStyle/>
        <a:p>
          <a:endParaRPr lang="en-GB"/>
        </a:p>
      </dgm:t>
    </dgm:pt>
    <dgm:pt modelId="{20F76D8D-BA46-4F8E-B1CD-A974F04A5735}" type="sibTrans" cxnId="{82F298FF-C180-4FCE-A88B-D6574BF76CEE}">
      <dgm:prSet/>
      <dgm:spPr/>
      <dgm:t>
        <a:bodyPr/>
        <a:lstStyle/>
        <a:p>
          <a:endParaRPr lang="en-GB"/>
        </a:p>
      </dgm:t>
    </dgm:pt>
    <dgm:pt modelId="{E1461F3A-46A0-4888-8A49-768E80B42DE4}" type="pres">
      <dgm:prSet presAssocID="{CF47061A-6CEF-4909-87A2-72687BA82FC2}" presName="linearFlow" presStyleCnt="0">
        <dgm:presLayoutVars>
          <dgm:dir/>
          <dgm:animLvl val="lvl"/>
          <dgm:resizeHandles val="exact"/>
        </dgm:presLayoutVars>
      </dgm:prSet>
      <dgm:spPr/>
    </dgm:pt>
    <dgm:pt modelId="{C8A207B9-9875-4BA2-85FB-AC5A3C5E7199}" type="pres">
      <dgm:prSet presAssocID="{AF16793F-8580-4D17-AB5A-C4D041E665FB}" presName="composite" presStyleCnt="0"/>
      <dgm:spPr/>
    </dgm:pt>
    <dgm:pt modelId="{98DB2240-9A19-4A87-B8EC-BA6AD2A1E967}" type="pres">
      <dgm:prSet presAssocID="{AF16793F-8580-4D17-AB5A-C4D041E665FB}" presName="parentText" presStyleLbl="alignNode1" presStyleIdx="0" presStyleCnt="1">
        <dgm:presLayoutVars>
          <dgm:chMax val="1"/>
          <dgm:bulletEnabled val="1"/>
        </dgm:presLayoutVars>
      </dgm:prSet>
      <dgm:spPr/>
    </dgm:pt>
    <dgm:pt modelId="{224FF545-1997-4455-9FA5-5A4BE8A7799E}" type="pres">
      <dgm:prSet presAssocID="{AF16793F-8580-4D17-AB5A-C4D041E665FB}" presName="descendantText" presStyleLbl="alignAcc1" presStyleIdx="0" presStyleCnt="1" custScaleY="100000">
        <dgm:presLayoutVars>
          <dgm:bulletEnabled val="1"/>
        </dgm:presLayoutVars>
      </dgm:prSet>
      <dgm:spPr/>
    </dgm:pt>
  </dgm:ptLst>
  <dgm:cxnLst>
    <dgm:cxn modelId="{7BBCAB10-3FBE-4418-9A55-95D88F451998}" type="presOf" srcId="{AD0CFED7-5C77-49A9-86D6-DDF137A2AD34}" destId="{224FF545-1997-4455-9FA5-5A4BE8A7799E}" srcOrd="0" destOrd="0" presId="urn:microsoft.com/office/officeart/2005/8/layout/chevron2"/>
    <dgm:cxn modelId="{198A8658-E994-426E-9024-D7C35F86A851}" type="presOf" srcId="{CF47061A-6CEF-4909-87A2-72687BA82FC2}" destId="{E1461F3A-46A0-4888-8A49-768E80B42DE4}" srcOrd="0" destOrd="0" presId="urn:microsoft.com/office/officeart/2005/8/layout/chevron2"/>
    <dgm:cxn modelId="{2FE99B82-A397-495D-A7FA-E2460E511A26}" srcId="{CF47061A-6CEF-4909-87A2-72687BA82FC2}" destId="{AF16793F-8580-4D17-AB5A-C4D041E665FB}" srcOrd="0" destOrd="0" parTransId="{AD2ECA4A-CDDB-4F11-9225-A2119A4F1F96}" sibTransId="{CBD1A00F-806E-426F-B246-10F42BA05751}"/>
    <dgm:cxn modelId="{53B8C9E2-7750-426F-8C4A-73B4FBD9A819}" type="presOf" srcId="{AF16793F-8580-4D17-AB5A-C4D041E665FB}" destId="{98DB2240-9A19-4A87-B8EC-BA6AD2A1E967}" srcOrd="0" destOrd="0" presId="urn:microsoft.com/office/officeart/2005/8/layout/chevron2"/>
    <dgm:cxn modelId="{82F298FF-C180-4FCE-A88B-D6574BF76CEE}" srcId="{AF16793F-8580-4D17-AB5A-C4D041E665FB}" destId="{AD0CFED7-5C77-49A9-86D6-DDF137A2AD34}" srcOrd="0" destOrd="0" parTransId="{D951BB49-386C-453B-A27A-3ABE62CFCDBD}" sibTransId="{20F76D8D-BA46-4F8E-B1CD-A974F04A5735}"/>
    <dgm:cxn modelId="{39F3DC20-4867-4D04-997B-6B7C0C6A2B36}" type="presParOf" srcId="{E1461F3A-46A0-4888-8A49-768E80B42DE4}" destId="{C8A207B9-9875-4BA2-85FB-AC5A3C5E7199}" srcOrd="0" destOrd="0" presId="urn:microsoft.com/office/officeart/2005/8/layout/chevron2"/>
    <dgm:cxn modelId="{ACAF216D-07F1-4D1C-964C-CB8CEF904F37}" type="presParOf" srcId="{C8A207B9-9875-4BA2-85FB-AC5A3C5E7199}" destId="{98DB2240-9A19-4A87-B8EC-BA6AD2A1E967}" srcOrd="0" destOrd="0" presId="urn:microsoft.com/office/officeart/2005/8/layout/chevron2"/>
    <dgm:cxn modelId="{BFE8541A-08DE-409D-963F-67CB88C8F8D7}" type="presParOf" srcId="{C8A207B9-9875-4BA2-85FB-AC5A3C5E7199}" destId="{224FF545-1997-4455-9FA5-5A4BE8A7799E}" srcOrd="1" destOrd="0" presId="urn:microsoft.com/office/officeart/2005/8/layout/chevron2"/>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F47061A-6CEF-4909-87A2-72687BA82FC2}"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AF16793F-8580-4D17-AB5A-C4D041E665FB}">
      <dgm:prSet phldrT="[Text]"/>
      <dgm:spPr/>
      <dgm:t>
        <a:bodyPr/>
        <a:lstStyle/>
        <a:p>
          <a:r>
            <a:rPr lang="en-NZ"/>
            <a:t>5</a:t>
          </a:r>
          <a:endParaRPr lang="en-GB"/>
        </a:p>
      </dgm:t>
    </dgm:pt>
    <dgm:pt modelId="{AD2ECA4A-CDDB-4F11-9225-A2119A4F1F96}" type="parTrans" cxnId="{2FE99B82-A397-495D-A7FA-E2460E511A26}">
      <dgm:prSet/>
      <dgm:spPr/>
      <dgm:t>
        <a:bodyPr/>
        <a:lstStyle/>
        <a:p>
          <a:endParaRPr lang="en-GB"/>
        </a:p>
      </dgm:t>
    </dgm:pt>
    <dgm:pt modelId="{CBD1A00F-806E-426F-B246-10F42BA05751}" type="sibTrans" cxnId="{2FE99B82-A397-495D-A7FA-E2460E511A26}">
      <dgm:prSet/>
      <dgm:spPr/>
      <dgm:t>
        <a:bodyPr/>
        <a:lstStyle/>
        <a:p>
          <a:endParaRPr lang="en-GB"/>
        </a:p>
      </dgm:t>
    </dgm:pt>
    <dgm:pt modelId="{AD0CFED7-5C77-49A9-86D6-DDF137A2AD34}">
      <dgm:prSet phldrT="[Text]" custT="1"/>
      <dgm:spPr/>
      <dgm:t>
        <a:bodyPr/>
        <a:lstStyle/>
        <a:p>
          <a:pPr rtl="0"/>
          <a:r>
            <a:rPr lang="en-NZ" sz="1800" b="1">
              <a:latin typeface="Century Gothic" panose="020B0502020202020204" pitchFamily="34" charset="0"/>
            </a:rPr>
            <a:t>QUESTIONS – Based on Expressed Emotions</a:t>
          </a:r>
          <a:endParaRPr lang="en-GB" sz="1800" b="1">
            <a:latin typeface="Century Gothic" panose="020B0502020202020204" pitchFamily="34" charset="0"/>
          </a:endParaRPr>
        </a:p>
      </dgm:t>
    </dgm:pt>
    <dgm:pt modelId="{D951BB49-386C-453B-A27A-3ABE62CFCDBD}" type="parTrans" cxnId="{82F298FF-C180-4FCE-A88B-D6574BF76CEE}">
      <dgm:prSet/>
      <dgm:spPr/>
      <dgm:t>
        <a:bodyPr/>
        <a:lstStyle/>
        <a:p>
          <a:endParaRPr lang="en-GB"/>
        </a:p>
      </dgm:t>
    </dgm:pt>
    <dgm:pt modelId="{20F76D8D-BA46-4F8E-B1CD-A974F04A5735}" type="sibTrans" cxnId="{82F298FF-C180-4FCE-A88B-D6574BF76CEE}">
      <dgm:prSet/>
      <dgm:spPr/>
      <dgm:t>
        <a:bodyPr/>
        <a:lstStyle/>
        <a:p>
          <a:endParaRPr lang="en-GB"/>
        </a:p>
      </dgm:t>
    </dgm:pt>
    <dgm:pt modelId="{E1461F3A-46A0-4888-8A49-768E80B42DE4}" type="pres">
      <dgm:prSet presAssocID="{CF47061A-6CEF-4909-87A2-72687BA82FC2}" presName="linearFlow" presStyleCnt="0">
        <dgm:presLayoutVars>
          <dgm:dir/>
          <dgm:animLvl val="lvl"/>
          <dgm:resizeHandles val="exact"/>
        </dgm:presLayoutVars>
      </dgm:prSet>
      <dgm:spPr/>
    </dgm:pt>
    <dgm:pt modelId="{C8A207B9-9875-4BA2-85FB-AC5A3C5E7199}" type="pres">
      <dgm:prSet presAssocID="{AF16793F-8580-4D17-AB5A-C4D041E665FB}" presName="composite" presStyleCnt="0"/>
      <dgm:spPr/>
    </dgm:pt>
    <dgm:pt modelId="{98DB2240-9A19-4A87-B8EC-BA6AD2A1E967}" type="pres">
      <dgm:prSet presAssocID="{AF16793F-8580-4D17-AB5A-C4D041E665FB}" presName="parentText" presStyleLbl="alignNode1" presStyleIdx="0" presStyleCnt="1">
        <dgm:presLayoutVars>
          <dgm:chMax val="1"/>
          <dgm:bulletEnabled val="1"/>
        </dgm:presLayoutVars>
      </dgm:prSet>
      <dgm:spPr/>
    </dgm:pt>
    <dgm:pt modelId="{224FF545-1997-4455-9FA5-5A4BE8A7799E}" type="pres">
      <dgm:prSet presAssocID="{AF16793F-8580-4D17-AB5A-C4D041E665FB}" presName="descendantText" presStyleLbl="alignAcc1" presStyleIdx="0" presStyleCnt="1" custScaleY="100000">
        <dgm:presLayoutVars>
          <dgm:bulletEnabled val="1"/>
        </dgm:presLayoutVars>
      </dgm:prSet>
      <dgm:spPr/>
    </dgm:pt>
  </dgm:ptLst>
  <dgm:cxnLst>
    <dgm:cxn modelId="{CEB51324-30BF-4F84-9EC9-845ACC5AED29}" type="presOf" srcId="{CF47061A-6CEF-4909-87A2-72687BA82FC2}" destId="{E1461F3A-46A0-4888-8A49-768E80B42DE4}" srcOrd="0" destOrd="0" presId="urn:microsoft.com/office/officeart/2005/8/layout/chevron2"/>
    <dgm:cxn modelId="{8EE38243-8E65-4CF4-8E10-02CAC954A936}" type="presOf" srcId="{AF16793F-8580-4D17-AB5A-C4D041E665FB}" destId="{98DB2240-9A19-4A87-B8EC-BA6AD2A1E967}" srcOrd="0" destOrd="0" presId="urn:microsoft.com/office/officeart/2005/8/layout/chevron2"/>
    <dgm:cxn modelId="{02840672-56C1-4762-864A-1B4E1055DE79}" type="presOf" srcId="{AD0CFED7-5C77-49A9-86D6-DDF137A2AD34}" destId="{224FF545-1997-4455-9FA5-5A4BE8A7799E}" srcOrd="0" destOrd="0" presId="urn:microsoft.com/office/officeart/2005/8/layout/chevron2"/>
    <dgm:cxn modelId="{2FE99B82-A397-495D-A7FA-E2460E511A26}" srcId="{CF47061A-6CEF-4909-87A2-72687BA82FC2}" destId="{AF16793F-8580-4D17-AB5A-C4D041E665FB}" srcOrd="0" destOrd="0" parTransId="{AD2ECA4A-CDDB-4F11-9225-A2119A4F1F96}" sibTransId="{CBD1A00F-806E-426F-B246-10F42BA05751}"/>
    <dgm:cxn modelId="{82F298FF-C180-4FCE-A88B-D6574BF76CEE}" srcId="{AF16793F-8580-4D17-AB5A-C4D041E665FB}" destId="{AD0CFED7-5C77-49A9-86D6-DDF137A2AD34}" srcOrd="0" destOrd="0" parTransId="{D951BB49-386C-453B-A27A-3ABE62CFCDBD}" sibTransId="{20F76D8D-BA46-4F8E-B1CD-A974F04A5735}"/>
    <dgm:cxn modelId="{7A4D9F04-581A-4F21-9B9A-FCCC0316C0B1}" type="presParOf" srcId="{E1461F3A-46A0-4888-8A49-768E80B42DE4}" destId="{C8A207B9-9875-4BA2-85FB-AC5A3C5E7199}" srcOrd="0" destOrd="0" presId="urn:microsoft.com/office/officeart/2005/8/layout/chevron2"/>
    <dgm:cxn modelId="{E3970D66-5F82-47D0-9646-1EF43B33A225}" type="presParOf" srcId="{C8A207B9-9875-4BA2-85FB-AC5A3C5E7199}" destId="{98DB2240-9A19-4A87-B8EC-BA6AD2A1E967}" srcOrd="0" destOrd="0" presId="urn:microsoft.com/office/officeart/2005/8/layout/chevron2"/>
    <dgm:cxn modelId="{9E5A5243-E7A5-4BA7-9A71-6FD26CD31DF8}" type="presParOf" srcId="{C8A207B9-9875-4BA2-85FB-AC5A3C5E7199}" destId="{224FF545-1997-4455-9FA5-5A4BE8A7799E}" srcOrd="1" destOrd="0" presId="urn:microsoft.com/office/officeart/2005/8/layout/chevron2"/>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F47061A-6CEF-4909-87A2-72687BA82FC2}"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AF16793F-8580-4D17-AB5A-C4D041E665FB}">
      <dgm:prSet phldrT="[Text]"/>
      <dgm:spPr/>
      <dgm:t>
        <a:bodyPr/>
        <a:lstStyle/>
        <a:p>
          <a:r>
            <a:rPr lang="en-NZ"/>
            <a:t>1</a:t>
          </a:r>
          <a:endParaRPr lang="en-GB"/>
        </a:p>
      </dgm:t>
    </dgm:pt>
    <dgm:pt modelId="{AD2ECA4A-CDDB-4F11-9225-A2119A4F1F96}" type="parTrans" cxnId="{2FE99B82-A397-495D-A7FA-E2460E511A26}">
      <dgm:prSet/>
      <dgm:spPr/>
      <dgm:t>
        <a:bodyPr/>
        <a:lstStyle/>
        <a:p>
          <a:endParaRPr lang="en-GB"/>
        </a:p>
      </dgm:t>
    </dgm:pt>
    <dgm:pt modelId="{CBD1A00F-806E-426F-B246-10F42BA05751}" type="sibTrans" cxnId="{2FE99B82-A397-495D-A7FA-E2460E511A26}">
      <dgm:prSet/>
      <dgm:spPr/>
      <dgm:t>
        <a:bodyPr/>
        <a:lstStyle/>
        <a:p>
          <a:endParaRPr lang="en-GB"/>
        </a:p>
      </dgm:t>
    </dgm:pt>
    <dgm:pt modelId="{AD0CFED7-5C77-49A9-86D6-DDF137A2AD34}">
      <dgm:prSet phldrT="[Text]" custT="1"/>
      <dgm:spPr/>
      <dgm:t>
        <a:bodyPr/>
        <a:lstStyle/>
        <a:p>
          <a:pPr rtl="0"/>
          <a:r>
            <a:rPr lang="en-NZ" sz="1800" b="1">
              <a:latin typeface="Century Gothic" panose="020B0502020202020204" pitchFamily="34" charset="0"/>
            </a:rPr>
            <a:t>Describe PROFILE II – What is their natural DISC style? </a:t>
          </a:r>
          <a:endParaRPr lang="en-GB" sz="1800" b="1">
            <a:latin typeface="Century Gothic" panose="020B0502020202020204" pitchFamily="34" charset="0"/>
          </a:endParaRPr>
        </a:p>
      </dgm:t>
    </dgm:pt>
    <dgm:pt modelId="{D951BB49-386C-453B-A27A-3ABE62CFCDBD}" type="parTrans" cxnId="{82F298FF-C180-4FCE-A88B-D6574BF76CEE}">
      <dgm:prSet/>
      <dgm:spPr/>
      <dgm:t>
        <a:bodyPr/>
        <a:lstStyle/>
        <a:p>
          <a:endParaRPr lang="en-GB"/>
        </a:p>
      </dgm:t>
    </dgm:pt>
    <dgm:pt modelId="{20F76D8D-BA46-4F8E-B1CD-A974F04A5735}" type="sibTrans" cxnId="{82F298FF-C180-4FCE-A88B-D6574BF76CEE}">
      <dgm:prSet/>
      <dgm:spPr/>
      <dgm:t>
        <a:bodyPr/>
        <a:lstStyle/>
        <a:p>
          <a:endParaRPr lang="en-GB"/>
        </a:p>
      </dgm:t>
    </dgm:pt>
    <dgm:pt modelId="{E1461F3A-46A0-4888-8A49-768E80B42DE4}" type="pres">
      <dgm:prSet presAssocID="{CF47061A-6CEF-4909-87A2-72687BA82FC2}" presName="linearFlow" presStyleCnt="0">
        <dgm:presLayoutVars>
          <dgm:dir/>
          <dgm:animLvl val="lvl"/>
          <dgm:resizeHandles val="exact"/>
        </dgm:presLayoutVars>
      </dgm:prSet>
      <dgm:spPr/>
    </dgm:pt>
    <dgm:pt modelId="{C8A207B9-9875-4BA2-85FB-AC5A3C5E7199}" type="pres">
      <dgm:prSet presAssocID="{AF16793F-8580-4D17-AB5A-C4D041E665FB}" presName="composite" presStyleCnt="0"/>
      <dgm:spPr/>
    </dgm:pt>
    <dgm:pt modelId="{98DB2240-9A19-4A87-B8EC-BA6AD2A1E967}" type="pres">
      <dgm:prSet presAssocID="{AF16793F-8580-4D17-AB5A-C4D041E665FB}" presName="parentText" presStyleLbl="alignNode1" presStyleIdx="0" presStyleCnt="1">
        <dgm:presLayoutVars>
          <dgm:chMax val="1"/>
          <dgm:bulletEnabled val="1"/>
        </dgm:presLayoutVars>
      </dgm:prSet>
      <dgm:spPr/>
    </dgm:pt>
    <dgm:pt modelId="{224FF545-1997-4455-9FA5-5A4BE8A7799E}" type="pres">
      <dgm:prSet presAssocID="{AF16793F-8580-4D17-AB5A-C4D041E665FB}" presName="descendantText" presStyleLbl="alignAcc1" presStyleIdx="0" presStyleCnt="1" custScaleY="100000">
        <dgm:presLayoutVars>
          <dgm:bulletEnabled val="1"/>
        </dgm:presLayoutVars>
      </dgm:prSet>
      <dgm:spPr/>
    </dgm:pt>
  </dgm:ptLst>
  <dgm:cxnLst>
    <dgm:cxn modelId="{11989830-3201-499A-9E90-1E84D381061E}" type="presOf" srcId="{CF47061A-6CEF-4909-87A2-72687BA82FC2}" destId="{E1461F3A-46A0-4888-8A49-768E80B42DE4}" srcOrd="0" destOrd="0" presId="urn:microsoft.com/office/officeart/2005/8/layout/chevron2"/>
    <dgm:cxn modelId="{955CB537-00D8-43CE-B776-760A90BCFE34}" type="presOf" srcId="{AD0CFED7-5C77-49A9-86D6-DDF137A2AD34}" destId="{224FF545-1997-4455-9FA5-5A4BE8A7799E}" srcOrd="0" destOrd="0" presId="urn:microsoft.com/office/officeart/2005/8/layout/chevron2"/>
    <dgm:cxn modelId="{2FE99B82-A397-495D-A7FA-E2460E511A26}" srcId="{CF47061A-6CEF-4909-87A2-72687BA82FC2}" destId="{AF16793F-8580-4D17-AB5A-C4D041E665FB}" srcOrd="0" destOrd="0" parTransId="{AD2ECA4A-CDDB-4F11-9225-A2119A4F1F96}" sibTransId="{CBD1A00F-806E-426F-B246-10F42BA05751}"/>
    <dgm:cxn modelId="{A6AF17BD-B9FE-4D3F-9E5A-148CF4A2D552}" type="presOf" srcId="{AF16793F-8580-4D17-AB5A-C4D041E665FB}" destId="{98DB2240-9A19-4A87-B8EC-BA6AD2A1E967}" srcOrd="0" destOrd="0" presId="urn:microsoft.com/office/officeart/2005/8/layout/chevron2"/>
    <dgm:cxn modelId="{82F298FF-C180-4FCE-A88B-D6574BF76CEE}" srcId="{AF16793F-8580-4D17-AB5A-C4D041E665FB}" destId="{AD0CFED7-5C77-49A9-86D6-DDF137A2AD34}" srcOrd="0" destOrd="0" parTransId="{D951BB49-386C-453B-A27A-3ABE62CFCDBD}" sibTransId="{20F76D8D-BA46-4F8E-B1CD-A974F04A5735}"/>
    <dgm:cxn modelId="{A48B0620-542C-4DA8-80AF-3E4118BBBF15}" type="presParOf" srcId="{E1461F3A-46A0-4888-8A49-768E80B42DE4}" destId="{C8A207B9-9875-4BA2-85FB-AC5A3C5E7199}" srcOrd="0" destOrd="0" presId="urn:microsoft.com/office/officeart/2005/8/layout/chevron2"/>
    <dgm:cxn modelId="{72D5C839-F332-4028-A62E-61E01DDC5945}" type="presParOf" srcId="{C8A207B9-9875-4BA2-85FB-AC5A3C5E7199}" destId="{98DB2240-9A19-4A87-B8EC-BA6AD2A1E967}" srcOrd="0" destOrd="0" presId="urn:microsoft.com/office/officeart/2005/8/layout/chevron2"/>
    <dgm:cxn modelId="{0523F833-FE49-4A3C-AD4C-AED27A4E6A04}" type="presParOf" srcId="{C8A207B9-9875-4BA2-85FB-AC5A3C5E7199}" destId="{224FF545-1997-4455-9FA5-5A4BE8A7799E}"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CF47061A-6CEF-4909-87A2-72687BA82FC2}"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AF16793F-8580-4D17-AB5A-C4D041E665FB}">
      <dgm:prSet phldrT="[Text]"/>
      <dgm:spPr/>
      <dgm:t>
        <a:bodyPr/>
        <a:lstStyle/>
        <a:p>
          <a:r>
            <a:rPr lang="en-NZ"/>
            <a:t>2</a:t>
          </a:r>
          <a:endParaRPr lang="en-GB"/>
        </a:p>
      </dgm:t>
    </dgm:pt>
    <dgm:pt modelId="{AD2ECA4A-CDDB-4F11-9225-A2119A4F1F96}" type="parTrans" cxnId="{2FE99B82-A397-495D-A7FA-E2460E511A26}">
      <dgm:prSet/>
      <dgm:spPr/>
      <dgm:t>
        <a:bodyPr/>
        <a:lstStyle/>
        <a:p>
          <a:endParaRPr lang="en-GB"/>
        </a:p>
      </dgm:t>
    </dgm:pt>
    <dgm:pt modelId="{CBD1A00F-806E-426F-B246-10F42BA05751}" type="sibTrans" cxnId="{2FE99B82-A397-495D-A7FA-E2460E511A26}">
      <dgm:prSet/>
      <dgm:spPr/>
      <dgm:t>
        <a:bodyPr/>
        <a:lstStyle/>
        <a:p>
          <a:endParaRPr lang="en-GB"/>
        </a:p>
      </dgm:t>
    </dgm:pt>
    <dgm:pt modelId="{AD0CFED7-5C77-49A9-86D6-DDF137A2AD34}">
      <dgm:prSet phldrT="[Text]" custT="1"/>
      <dgm:spPr/>
      <dgm:t>
        <a:bodyPr/>
        <a:lstStyle/>
        <a:p>
          <a:pPr rtl="0"/>
          <a:r>
            <a:rPr lang="en-NZ" sz="1800" b="1">
              <a:latin typeface="Century Gothic" panose="020B0502020202020204" pitchFamily="34" charset="0"/>
            </a:rPr>
            <a:t>PROFILE I – Adjustment of Profile I to Profile II</a:t>
          </a:r>
          <a:endParaRPr lang="en-GB" sz="1800" b="1">
            <a:latin typeface="Century Gothic" panose="020B0502020202020204" pitchFamily="34" charset="0"/>
          </a:endParaRPr>
        </a:p>
      </dgm:t>
    </dgm:pt>
    <dgm:pt modelId="{D951BB49-386C-453B-A27A-3ABE62CFCDBD}" type="parTrans" cxnId="{82F298FF-C180-4FCE-A88B-D6574BF76CEE}">
      <dgm:prSet/>
      <dgm:spPr/>
      <dgm:t>
        <a:bodyPr/>
        <a:lstStyle/>
        <a:p>
          <a:endParaRPr lang="en-GB"/>
        </a:p>
      </dgm:t>
    </dgm:pt>
    <dgm:pt modelId="{20F76D8D-BA46-4F8E-B1CD-A974F04A5735}" type="sibTrans" cxnId="{82F298FF-C180-4FCE-A88B-D6574BF76CEE}">
      <dgm:prSet/>
      <dgm:spPr/>
      <dgm:t>
        <a:bodyPr/>
        <a:lstStyle/>
        <a:p>
          <a:endParaRPr lang="en-GB"/>
        </a:p>
      </dgm:t>
    </dgm:pt>
    <dgm:pt modelId="{E1461F3A-46A0-4888-8A49-768E80B42DE4}" type="pres">
      <dgm:prSet presAssocID="{CF47061A-6CEF-4909-87A2-72687BA82FC2}" presName="linearFlow" presStyleCnt="0">
        <dgm:presLayoutVars>
          <dgm:dir/>
          <dgm:animLvl val="lvl"/>
          <dgm:resizeHandles val="exact"/>
        </dgm:presLayoutVars>
      </dgm:prSet>
      <dgm:spPr/>
    </dgm:pt>
    <dgm:pt modelId="{C8A207B9-9875-4BA2-85FB-AC5A3C5E7199}" type="pres">
      <dgm:prSet presAssocID="{AF16793F-8580-4D17-AB5A-C4D041E665FB}" presName="composite" presStyleCnt="0"/>
      <dgm:spPr/>
    </dgm:pt>
    <dgm:pt modelId="{98DB2240-9A19-4A87-B8EC-BA6AD2A1E967}" type="pres">
      <dgm:prSet presAssocID="{AF16793F-8580-4D17-AB5A-C4D041E665FB}" presName="parentText" presStyleLbl="alignNode1" presStyleIdx="0" presStyleCnt="1">
        <dgm:presLayoutVars>
          <dgm:chMax val="1"/>
          <dgm:bulletEnabled val="1"/>
        </dgm:presLayoutVars>
      </dgm:prSet>
      <dgm:spPr/>
    </dgm:pt>
    <dgm:pt modelId="{224FF545-1997-4455-9FA5-5A4BE8A7799E}" type="pres">
      <dgm:prSet presAssocID="{AF16793F-8580-4D17-AB5A-C4D041E665FB}" presName="descendantText" presStyleLbl="alignAcc1" presStyleIdx="0" presStyleCnt="1" custScaleY="100000">
        <dgm:presLayoutVars>
          <dgm:bulletEnabled val="1"/>
        </dgm:presLayoutVars>
      </dgm:prSet>
      <dgm:spPr/>
    </dgm:pt>
  </dgm:ptLst>
  <dgm:cxnLst>
    <dgm:cxn modelId="{4B039A2C-45EC-414F-BA4C-5D5D892896B9}" type="presOf" srcId="{AF16793F-8580-4D17-AB5A-C4D041E665FB}" destId="{98DB2240-9A19-4A87-B8EC-BA6AD2A1E967}" srcOrd="0" destOrd="0" presId="urn:microsoft.com/office/officeart/2005/8/layout/chevron2"/>
    <dgm:cxn modelId="{FFB7D460-250B-46C3-AD8A-B576B2F4ABFE}" type="presOf" srcId="{CF47061A-6CEF-4909-87A2-72687BA82FC2}" destId="{E1461F3A-46A0-4888-8A49-768E80B42DE4}" srcOrd="0" destOrd="0" presId="urn:microsoft.com/office/officeart/2005/8/layout/chevron2"/>
    <dgm:cxn modelId="{2FE99B82-A397-495D-A7FA-E2460E511A26}" srcId="{CF47061A-6CEF-4909-87A2-72687BA82FC2}" destId="{AF16793F-8580-4D17-AB5A-C4D041E665FB}" srcOrd="0" destOrd="0" parTransId="{AD2ECA4A-CDDB-4F11-9225-A2119A4F1F96}" sibTransId="{CBD1A00F-806E-426F-B246-10F42BA05751}"/>
    <dgm:cxn modelId="{B5A18ECC-73EE-4F69-8CCD-6FB4226057D8}" type="presOf" srcId="{AD0CFED7-5C77-49A9-86D6-DDF137A2AD34}" destId="{224FF545-1997-4455-9FA5-5A4BE8A7799E}" srcOrd="0" destOrd="0" presId="urn:microsoft.com/office/officeart/2005/8/layout/chevron2"/>
    <dgm:cxn modelId="{82F298FF-C180-4FCE-A88B-D6574BF76CEE}" srcId="{AF16793F-8580-4D17-AB5A-C4D041E665FB}" destId="{AD0CFED7-5C77-49A9-86D6-DDF137A2AD34}" srcOrd="0" destOrd="0" parTransId="{D951BB49-386C-453B-A27A-3ABE62CFCDBD}" sibTransId="{20F76D8D-BA46-4F8E-B1CD-A974F04A5735}"/>
    <dgm:cxn modelId="{0AB809EA-149F-41F5-ACEA-59CF7D22ED83}" type="presParOf" srcId="{E1461F3A-46A0-4888-8A49-768E80B42DE4}" destId="{C8A207B9-9875-4BA2-85FB-AC5A3C5E7199}" srcOrd="0" destOrd="0" presId="urn:microsoft.com/office/officeart/2005/8/layout/chevron2"/>
    <dgm:cxn modelId="{33396C25-9EDA-4007-AA18-136427A44957}" type="presParOf" srcId="{C8A207B9-9875-4BA2-85FB-AC5A3C5E7199}" destId="{98DB2240-9A19-4A87-B8EC-BA6AD2A1E967}" srcOrd="0" destOrd="0" presId="urn:microsoft.com/office/officeart/2005/8/layout/chevron2"/>
    <dgm:cxn modelId="{8AA65112-36F7-4F02-9FDB-7A2A17243C45}" type="presParOf" srcId="{C8A207B9-9875-4BA2-85FB-AC5A3C5E7199}" destId="{224FF545-1997-4455-9FA5-5A4BE8A7799E}" srcOrd="1" destOrd="0" presId="urn:microsoft.com/office/officeart/2005/8/layout/chevron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F47061A-6CEF-4909-87A2-72687BA82FC2}"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AF16793F-8580-4D17-AB5A-C4D041E665FB}">
      <dgm:prSet phldrT="[Text]"/>
      <dgm:spPr/>
      <dgm:t>
        <a:bodyPr/>
        <a:lstStyle/>
        <a:p>
          <a:r>
            <a:rPr lang="en-NZ"/>
            <a:t>1</a:t>
          </a:r>
          <a:endParaRPr lang="en-GB"/>
        </a:p>
      </dgm:t>
    </dgm:pt>
    <dgm:pt modelId="{AD2ECA4A-CDDB-4F11-9225-A2119A4F1F96}" type="parTrans" cxnId="{2FE99B82-A397-495D-A7FA-E2460E511A26}">
      <dgm:prSet/>
      <dgm:spPr/>
      <dgm:t>
        <a:bodyPr/>
        <a:lstStyle/>
        <a:p>
          <a:endParaRPr lang="en-GB"/>
        </a:p>
      </dgm:t>
    </dgm:pt>
    <dgm:pt modelId="{CBD1A00F-806E-426F-B246-10F42BA05751}" type="sibTrans" cxnId="{2FE99B82-A397-495D-A7FA-E2460E511A26}">
      <dgm:prSet/>
      <dgm:spPr/>
      <dgm:t>
        <a:bodyPr/>
        <a:lstStyle/>
        <a:p>
          <a:endParaRPr lang="en-GB"/>
        </a:p>
      </dgm:t>
    </dgm:pt>
    <dgm:pt modelId="{AD0CFED7-5C77-49A9-86D6-DDF137A2AD34}">
      <dgm:prSet phldrT="[Text]" custT="1"/>
      <dgm:spPr/>
      <dgm:t>
        <a:bodyPr/>
        <a:lstStyle/>
        <a:p>
          <a:pPr rtl="0"/>
          <a:r>
            <a:rPr lang="en-NZ" sz="1800" b="1">
              <a:latin typeface="Century Gothic" panose="020B0502020202020204" pitchFamily="34" charset="0"/>
            </a:rPr>
            <a:t>Describe PROFILE II – What is their natural DISC style? </a:t>
          </a:r>
          <a:endParaRPr lang="en-GB" sz="1800" b="1">
            <a:latin typeface="Century Gothic" panose="020B0502020202020204" pitchFamily="34" charset="0"/>
          </a:endParaRPr>
        </a:p>
      </dgm:t>
    </dgm:pt>
    <dgm:pt modelId="{D951BB49-386C-453B-A27A-3ABE62CFCDBD}" type="parTrans" cxnId="{82F298FF-C180-4FCE-A88B-D6574BF76CEE}">
      <dgm:prSet/>
      <dgm:spPr/>
      <dgm:t>
        <a:bodyPr/>
        <a:lstStyle/>
        <a:p>
          <a:endParaRPr lang="en-GB"/>
        </a:p>
      </dgm:t>
    </dgm:pt>
    <dgm:pt modelId="{20F76D8D-BA46-4F8E-B1CD-A974F04A5735}" type="sibTrans" cxnId="{82F298FF-C180-4FCE-A88B-D6574BF76CEE}">
      <dgm:prSet/>
      <dgm:spPr/>
      <dgm:t>
        <a:bodyPr/>
        <a:lstStyle/>
        <a:p>
          <a:endParaRPr lang="en-GB"/>
        </a:p>
      </dgm:t>
    </dgm:pt>
    <dgm:pt modelId="{E1461F3A-46A0-4888-8A49-768E80B42DE4}" type="pres">
      <dgm:prSet presAssocID="{CF47061A-6CEF-4909-87A2-72687BA82FC2}" presName="linearFlow" presStyleCnt="0">
        <dgm:presLayoutVars>
          <dgm:dir/>
          <dgm:animLvl val="lvl"/>
          <dgm:resizeHandles val="exact"/>
        </dgm:presLayoutVars>
      </dgm:prSet>
      <dgm:spPr/>
    </dgm:pt>
    <dgm:pt modelId="{C8A207B9-9875-4BA2-85FB-AC5A3C5E7199}" type="pres">
      <dgm:prSet presAssocID="{AF16793F-8580-4D17-AB5A-C4D041E665FB}" presName="composite" presStyleCnt="0"/>
      <dgm:spPr/>
    </dgm:pt>
    <dgm:pt modelId="{98DB2240-9A19-4A87-B8EC-BA6AD2A1E967}" type="pres">
      <dgm:prSet presAssocID="{AF16793F-8580-4D17-AB5A-C4D041E665FB}" presName="parentText" presStyleLbl="alignNode1" presStyleIdx="0" presStyleCnt="1">
        <dgm:presLayoutVars>
          <dgm:chMax val="1"/>
          <dgm:bulletEnabled val="1"/>
        </dgm:presLayoutVars>
      </dgm:prSet>
      <dgm:spPr/>
    </dgm:pt>
    <dgm:pt modelId="{224FF545-1997-4455-9FA5-5A4BE8A7799E}" type="pres">
      <dgm:prSet presAssocID="{AF16793F-8580-4D17-AB5A-C4D041E665FB}" presName="descendantText" presStyleLbl="alignAcc1" presStyleIdx="0" presStyleCnt="1" custScaleY="100000">
        <dgm:presLayoutVars>
          <dgm:bulletEnabled val="1"/>
        </dgm:presLayoutVars>
      </dgm:prSet>
      <dgm:spPr/>
    </dgm:pt>
  </dgm:ptLst>
  <dgm:cxnLst>
    <dgm:cxn modelId="{B6F4CA11-F3D5-4108-8994-6EB6D52EF9EF}" type="presOf" srcId="{AD0CFED7-5C77-49A9-86D6-DDF137A2AD34}" destId="{224FF545-1997-4455-9FA5-5A4BE8A7799E}" srcOrd="0" destOrd="0" presId="urn:microsoft.com/office/officeart/2005/8/layout/chevron2"/>
    <dgm:cxn modelId="{F0343262-3BDC-4FC7-9354-CBDD73A49B14}" type="presOf" srcId="{AF16793F-8580-4D17-AB5A-C4D041E665FB}" destId="{98DB2240-9A19-4A87-B8EC-BA6AD2A1E967}" srcOrd="0" destOrd="0" presId="urn:microsoft.com/office/officeart/2005/8/layout/chevron2"/>
    <dgm:cxn modelId="{2FE99B82-A397-495D-A7FA-E2460E511A26}" srcId="{CF47061A-6CEF-4909-87A2-72687BA82FC2}" destId="{AF16793F-8580-4D17-AB5A-C4D041E665FB}" srcOrd="0" destOrd="0" parTransId="{AD2ECA4A-CDDB-4F11-9225-A2119A4F1F96}" sibTransId="{CBD1A00F-806E-426F-B246-10F42BA05751}"/>
    <dgm:cxn modelId="{6E0745EA-2A6F-4E57-815E-785A2B2AF2B8}" type="presOf" srcId="{CF47061A-6CEF-4909-87A2-72687BA82FC2}" destId="{E1461F3A-46A0-4888-8A49-768E80B42DE4}" srcOrd="0" destOrd="0" presId="urn:microsoft.com/office/officeart/2005/8/layout/chevron2"/>
    <dgm:cxn modelId="{82F298FF-C180-4FCE-A88B-D6574BF76CEE}" srcId="{AF16793F-8580-4D17-AB5A-C4D041E665FB}" destId="{AD0CFED7-5C77-49A9-86D6-DDF137A2AD34}" srcOrd="0" destOrd="0" parTransId="{D951BB49-386C-453B-A27A-3ABE62CFCDBD}" sibTransId="{20F76D8D-BA46-4F8E-B1CD-A974F04A5735}"/>
    <dgm:cxn modelId="{B2B46C86-5862-4590-921B-9C8D01364E87}" type="presParOf" srcId="{E1461F3A-46A0-4888-8A49-768E80B42DE4}" destId="{C8A207B9-9875-4BA2-85FB-AC5A3C5E7199}" srcOrd="0" destOrd="0" presId="urn:microsoft.com/office/officeart/2005/8/layout/chevron2"/>
    <dgm:cxn modelId="{A12ABA9F-9503-4195-A5BD-496A53C6EAA2}" type="presParOf" srcId="{C8A207B9-9875-4BA2-85FB-AC5A3C5E7199}" destId="{98DB2240-9A19-4A87-B8EC-BA6AD2A1E967}" srcOrd="0" destOrd="0" presId="urn:microsoft.com/office/officeart/2005/8/layout/chevron2"/>
    <dgm:cxn modelId="{2D0C4429-F9AB-443A-92EB-00586B309DF3}" type="presParOf" srcId="{C8A207B9-9875-4BA2-85FB-AC5A3C5E7199}" destId="{224FF545-1997-4455-9FA5-5A4BE8A7799E}"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698A9B-A59F-491B-B7E1-987CD331BD8B}">
      <dsp:nvSpPr>
        <dsp:cNvPr id="0" name=""/>
        <dsp:cNvSpPr/>
      </dsp:nvSpPr>
      <dsp:spPr>
        <a:xfrm>
          <a:off x="1695960" y="120865"/>
          <a:ext cx="4522119" cy="4420399"/>
        </a:xfrm>
        <a:prstGeom prst="pie">
          <a:avLst>
            <a:gd name="adj1" fmla="val 16200000"/>
            <a:gd name="adj2" fmla="val 1980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NZ" sz="1200" b="1" kern="1200">
              <a:latin typeface="Century Gothic" panose="020B0502020202020204" pitchFamily="34" charset="0"/>
            </a:rPr>
            <a:t>Descriptors</a:t>
          </a:r>
        </a:p>
      </dsp:txBody>
      <dsp:txXfrm>
        <a:off x="4005471" y="594479"/>
        <a:ext cx="1318951" cy="947228"/>
      </dsp:txXfrm>
    </dsp:sp>
    <dsp:sp modelId="{312FEDC4-D1EE-4F2E-94A5-AB7038B03AE4}">
      <dsp:nvSpPr>
        <dsp:cNvPr id="0" name=""/>
        <dsp:cNvSpPr/>
      </dsp:nvSpPr>
      <dsp:spPr>
        <a:xfrm>
          <a:off x="1533443" y="428008"/>
          <a:ext cx="4594557" cy="4243611"/>
        </a:xfrm>
        <a:prstGeom prst="pie">
          <a:avLst>
            <a:gd name="adj1" fmla="val 19800000"/>
            <a:gd name="adj2" fmla="val 180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r>
            <a:rPr lang="en-NZ" sz="1200" b="1" kern="1200">
              <a:latin typeface="Century Gothic" panose="020B0502020202020204" pitchFamily="34" charset="0"/>
            </a:rPr>
            <a:t>Adjectives</a:t>
          </a:r>
        </a:p>
      </dsp:txBody>
      <dsp:txXfrm>
        <a:off x="4678527" y="2120400"/>
        <a:ext cx="1389306" cy="858826"/>
      </dsp:txXfrm>
    </dsp:sp>
    <dsp:sp modelId="{7FA38712-7012-4E4C-9EA7-8366329184CF}">
      <dsp:nvSpPr>
        <dsp:cNvPr id="0" name=""/>
        <dsp:cNvSpPr/>
      </dsp:nvSpPr>
      <dsp:spPr>
        <a:xfrm>
          <a:off x="1560390" y="429790"/>
          <a:ext cx="4540663" cy="4261773"/>
        </a:xfrm>
        <a:prstGeom prst="pie">
          <a:avLst>
            <a:gd name="adj1" fmla="val 1800000"/>
            <a:gd name="adj2" fmla="val 540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895350">
            <a:lnSpc>
              <a:spcPct val="90000"/>
            </a:lnSpc>
            <a:spcBef>
              <a:spcPct val="0"/>
            </a:spcBef>
            <a:spcAft>
              <a:spcPct val="35000"/>
            </a:spcAft>
            <a:buNone/>
          </a:pPr>
          <a:br>
            <a:rPr lang="en-NZ" sz="1050" b="1" kern="1200">
              <a:latin typeface="Century Gothic" panose="020B0502020202020204" pitchFamily="34" charset="0"/>
            </a:rPr>
          </a:br>
          <a:r>
            <a:rPr lang="en-NZ" sz="1050" b="1" kern="1200">
              <a:latin typeface="Century Gothic" panose="020B0502020202020204" pitchFamily="34" charset="0"/>
            </a:rPr>
            <a:t>Communication</a:t>
          </a:r>
        </a:p>
      </dsp:txBody>
      <dsp:txXfrm>
        <a:off x="3879372" y="3321708"/>
        <a:ext cx="1324360" cy="913237"/>
      </dsp:txXfrm>
    </dsp:sp>
    <dsp:sp modelId="{6A8EB847-63E5-4AEE-9E27-69F886F56800}">
      <dsp:nvSpPr>
        <dsp:cNvPr id="0" name=""/>
        <dsp:cNvSpPr/>
      </dsp:nvSpPr>
      <dsp:spPr>
        <a:xfrm>
          <a:off x="1533443" y="403501"/>
          <a:ext cx="4594557" cy="4292624"/>
        </a:xfrm>
        <a:prstGeom prst="pie">
          <a:avLst>
            <a:gd name="adj1" fmla="val 5400000"/>
            <a:gd name="adj2" fmla="val 900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NZ" sz="1200" b="1" kern="1200">
              <a:latin typeface="Century Gothic" panose="020B0502020202020204" pitchFamily="34" charset="0"/>
            </a:rPr>
            <a:t>Identifying</a:t>
          </a:r>
        </a:p>
      </dsp:txBody>
      <dsp:txXfrm>
        <a:off x="2441415" y="3316353"/>
        <a:ext cx="1340079" cy="919848"/>
      </dsp:txXfrm>
    </dsp:sp>
    <dsp:sp modelId="{50440E88-B230-44FC-B506-19999B4830F9}">
      <dsp:nvSpPr>
        <dsp:cNvPr id="0" name=""/>
        <dsp:cNvSpPr/>
      </dsp:nvSpPr>
      <dsp:spPr>
        <a:xfrm>
          <a:off x="1533443" y="428008"/>
          <a:ext cx="4594557" cy="4243611"/>
        </a:xfrm>
        <a:prstGeom prst="pie">
          <a:avLst>
            <a:gd name="adj1" fmla="val 9000000"/>
            <a:gd name="adj2" fmla="val 12600000"/>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NZ" sz="1200" b="1" kern="1200">
              <a:latin typeface="Century Gothic" panose="020B0502020202020204" pitchFamily="34" charset="0"/>
            </a:rPr>
            <a:t>Decision-Making</a:t>
          </a:r>
        </a:p>
      </dsp:txBody>
      <dsp:txXfrm>
        <a:off x="1604550" y="2120400"/>
        <a:ext cx="1389306" cy="858826"/>
      </dsp:txXfrm>
    </dsp:sp>
    <dsp:sp modelId="{F4AC69F5-4B06-4908-9CE2-8BCCD00DBA29}">
      <dsp:nvSpPr>
        <dsp:cNvPr id="0" name=""/>
        <dsp:cNvSpPr/>
      </dsp:nvSpPr>
      <dsp:spPr>
        <a:xfrm>
          <a:off x="1623535" y="168574"/>
          <a:ext cx="4414374" cy="4762477"/>
        </a:xfrm>
        <a:prstGeom prst="pie">
          <a:avLst>
            <a:gd name="adj1" fmla="val 12600000"/>
            <a:gd name="adj2" fmla="val 1620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NZ" sz="1200" b="1" kern="1200">
              <a:latin typeface="Century Gothic" panose="020B0502020202020204" pitchFamily="34" charset="0"/>
            </a:rPr>
            <a:t>Change</a:t>
          </a:r>
        </a:p>
      </dsp:txBody>
      <dsp:txXfrm>
        <a:off x="2495900" y="678840"/>
        <a:ext cx="1287525" cy="102053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DB2240-9A19-4A87-B8EC-BA6AD2A1E967}">
      <dsp:nvSpPr>
        <dsp:cNvPr id="0" name=""/>
        <dsp:cNvSpPr/>
      </dsp:nvSpPr>
      <dsp:spPr>
        <a:xfrm rot="5400000">
          <a:off x="-171449" y="171449"/>
          <a:ext cx="1142999" cy="800099"/>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NZ" sz="2000" kern="1200"/>
            <a:t>2</a:t>
          </a:r>
          <a:endParaRPr lang="en-GB" sz="2000" kern="1200"/>
        </a:p>
      </dsp:txBody>
      <dsp:txXfrm rot="-5400000">
        <a:off x="2" y="400049"/>
        <a:ext cx="800099" cy="342900"/>
      </dsp:txXfrm>
    </dsp:sp>
    <dsp:sp modelId="{224FF545-1997-4455-9FA5-5A4BE8A7799E}">
      <dsp:nvSpPr>
        <dsp:cNvPr id="0" name=""/>
        <dsp:cNvSpPr/>
      </dsp:nvSpPr>
      <dsp:spPr>
        <a:xfrm rot="5400000">
          <a:off x="4498974" y="-3698875"/>
          <a:ext cx="742949" cy="814070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en-NZ" sz="1800" b="1" kern="1200">
              <a:latin typeface="Century Gothic" panose="020B0502020202020204" pitchFamily="34" charset="0"/>
            </a:rPr>
            <a:t>PROFILE I – Adjustment of Profile I to Profile 2</a:t>
          </a:r>
          <a:endParaRPr lang="en-GB" sz="1800" b="1" kern="1200">
            <a:latin typeface="Century Gothic" panose="020B0502020202020204" pitchFamily="34" charset="0"/>
          </a:endParaRPr>
        </a:p>
      </dsp:txBody>
      <dsp:txXfrm rot="-5400000">
        <a:off x="800099" y="36268"/>
        <a:ext cx="8104432" cy="670413"/>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DB2240-9A19-4A87-B8EC-BA6AD2A1E967}">
      <dsp:nvSpPr>
        <dsp:cNvPr id="0" name=""/>
        <dsp:cNvSpPr/>
      </dsp:nvSpPr>
      <dsp:spPr>
        <a:xfrm rot="5400000">
          <a:off x="-171449" y="171449"/>
          <a:ext cx="1142999" cy="800099"/>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NZ" sz="2000" kern="1200"/>
            <a:t>3</a:t>
          </a:r>
          <a:endParaRPr lang="en-GB" sz="2000" kern="1200"/>
        </a:p>
      </dsp:txBody>
      <dsp:txXfrm rot="-5400000">
        <a:off x="2" y="400049"/>
        <a:ext cx="800099" cy="342900"/>
      </dsp:txXfrm>
    </dsp:sp>
    <dsp:sp modelId="{224FF545-1997-4455-9FA5-5A4BE8A7799E}">
      <dsp:nvSpPr>
        <dsp:cNvPr id="0" name=""/>
        <dsp:cNvSpPr/>
      </dsp:nvSpPr>
      <dsp:spPr>
        <a:xfrm rot="5400000">
          <a:off x="4498974" y="-3698875"/>
          <a:ext cx="742949" cy="814070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en-NZ" sz="1800" b="1" kern="1200">
              <a:latin typeface="Century Gothic" panose="020B0502020202020204" pitchFamily="34" charset="0"/>
            </a:rPr>
            <a:t>ENERGY USE - The Diamond Maps and Competencies</a:t>
          </a:r>
          <a:endParaRPr lang="en-GB" sz="1800" b="1" kern="1200">
            <a:latin typeface="Century Gothic" panose="020B0502020202020204" pitchFamily="34" charset="0"/>
          </a:endParaRPr>
        </a:p>
      </dsp:txBody>
      <dsp:txXfrm rot="-5400000">
        <a:off x="800099" y="36268"/>
        <a:ext cx="8104432" cy="670413"/>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DB2240-9A19-4A87-B8EC-BA6AD2A1E967}">
      <dsp:nvSpPr>
        <dsp:cNvPr id="0" name=""/>
        <dsp:cNvSpPr/>
      </dsp:nvSpPr>
      <dsp:spPr>
        <a:xfrm rot="5400000">
          <a:off x="-171449" y="171449"/>
          <a:ext cx="1142999" cy="800099"/>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NZ" sz="2000" kern="1200"/>
            <a:t>1</a:t>
          </a:r>
          <a:endParaRPr lang="en-GB" sz="2000" kern="1200"/>
        </a:p>
      </dsp:txBody>
      <dsp:txXfrm rot="-5400000">
        <a:off x="2" y="400049"/>
        <a:ext cx="800099" cy="342900"/>
      </dsp:txXfrm>
    </dsp:sp>
    <dsp:sp modelId="{224FF545-1997-4455-9FA5-5A4BE8A7799E}">
      <dsp:nvSpPr>
        <dsp:cNvPr id="0" name=""/>
        <dsp:cNvSpPr/>
      </dsp:nvSpPr>
      <dsp:spPr>
        <a:xfrm rot="5400000">
          <a:off x="4498974" y="-3698875"/>
          <a:ext cx="742949" cy="814070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en-NZ" sz="1800" b="1" kern="1200">
              <a:latin typeface="Century Gothic" panose="020B0502020202020204" pitchFamily="34" charset="0"/>
            </a:rPr>
            <a:t>Describe PROFILE II – What is their natural DISC style? </a:t>
          </a:r>
          <a:endParaRPr lang="en-GB" sz="1800" b="1" kern="1200">
            <a:latin typeface="Century Gothic" panose="020B0502020202020204" pitchFamily="34" charset="0"/>
          </a:endParaRPr>
        </a:p>
      </dsp:txBody>
      <dsp:txXfrm rot="-5400000">
        <a:off x="800099" y="36268"/>
        <a:ext cx="8104432" cy="670413"/>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DB2240-9A19-4A87-B8EC-BA6AD2A1E967}">
      <dsp:nvSpPr>
        <dsp:cNvPr id="0" name=""/>
        <dsp:cNvSpPr/>
      </dsp:nvSpPr>
      <dsp:spPr>
        <a:xfrm rot="5400000">
          <a:off x="-171449" y="171449"/>
          <a:ext cx="1142999" cy="800099"/>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NZ" sz="2000" kern="1200"/>
            <a:t>2</a:t>
          </a:r>
          <a:endParaRPr lang="en-GB" sz="2000" kern="1200"/>
        </a:p>
      </dsp:txBody>
      <dsp:txXfrm rot="-5400000">
        <a:off x="2" y="400049"/>
        <a:ext cx="800099" cy="342900"/>
      </dsp:txXfrm>
    </dsp:sp>
    <dsp:sp modelId="{224FF545-1997-4455-9FA5-5A4BE8A7799E}">
      <dsp:nvSpPr>
        <dsp:cNvPr id="0" name=""/>
        <dsp:cNvSpPr/>
      </dsp:nvSpPr>
      <dsp:spPr>
        <a:xfrm rot="5400000">
          <a:off x="4498974" y="-3698875"/>
          <a:ext cx="742949" cy="814070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en-NZ" sz="1800" b="1" kern="1200">
              <a:latin typeface="Century Gothic" panose="020B0502020202020204" pitchFamily="34" charset="0"/>
            </a:rPr>
            <a:t>PROFILE I – Adjustment of Profile I to Profile 2</a:t>
          </a:r>
          <a:endParaRPr lang="en-GB" sz="1800" b="1" kern="1200">
            <a:latin typeface="Century Gothic" panose="020B0502020202020204" pitchFamily="34" charset="0"/>
          </a:endParaRPr>
        </a:p>
      </dsp:txBody>
      <dsp:txXfrm rot="-5400000">
        <a:off x="800099" y="36268"/>
        <a:ext cx="8104432" cy="670413"/>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DB2240-9A19-4A87-B8EC-BA6AD2A1E967}">
      <dsp:nvSpPr>
        <dsp:cNvPr id="0" name=""/>
        <dsp:cNvSpPr/>
      </dsp:nvSpPr>
      <dsp:spPr>
        <a:xfrm rot="5400000">
          <a:off x="-171449" y="171449"/>
          <a:ext cx="1142999" cy="800099"/>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NZ" sz="2000" kern="1200"/>
            <a:t>3</a:t>
          </a:r>
          <a:endParaRPr lang="en-GB" sz="2000" kern="1200"/>
        </a:p>
      </dsp:txBody>
      <dsp:txXfrm rot="-5400000">
        <a:off x="2" y="400049"/>
        <a:ext cx="800099" cy="342900"/>
      </dsp:txXfrm>
    </dsp:sp>
    <dsp:sp modelId="{224FF545-1997-4455-9FA5-5A4BE8A7799E}">
      <dsp:nvSpPr>
        <dsp:cNvPr id="0" name=""/>
        <dsp:cNvSpPr/>
      </dsp:nvSpPr>
      <dsp:spPr>
        <a:xfrm rot="5400000">
          <a:off x="4498974" y="-3698875"/>
          <a:ext cx="742949" cy="814070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en-NZ" sz="1800" b="1" kern="1200">
              <a:latin typeface="Century Gothic" panose="020B0502020202020204" pitchFamily="34" charset="0"/>
            </a:rPr>
            <a:t>ENERGY USE - The Diamond Maps and Competencies</a:t>
          </a:r>
          <a:endParaRPr lang="en-GB" sz="1800" b="1" kern="1200">
            <a:latin typeface="Century Gothic" panose="020B0502020202020204" pitchFamily="34" charset="0"/>
          </a:endParaRPr>
        </a:p>
      </dsp:txBody>
      <dsp:txXfrm rot="-5400000">
        <a:off x="800099" y="36268"/>
        <a:ext cx="8104432" cy="670413"/>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DB2240-9A19-4A87-B8EC-BA6AD2A1E967}">
      <dsp:nvSpPr>
        <dsp:cNvPr id="0" name=""/>
        <dsp:cNvSpPr/>
      </dsp:nvSpPr>
      <dsp:spPr>
        <a:xfrm rot="5400000">
          <a:off x="-171449" y="171449"/>
          <a:ext cx="1142999" cy="800099"/>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NZ" sz="2000" kern="1200"/>
            <a:t>4</a:t>
          </a:r>
          <a:endParaRPr lang="en-GB" sz="2000" kern="1200"/>
        </a:p>
      </dsp:txBody>
      <dsp:txXfrm rot="-5400000">
        <a:off x="2" y="400049"/>
        <a:ext cx="800099" cy="342900"/>
      </dsp:txXfrm>
    </dsp:sp>
    <dsp:sp modelId="{224FF545-1997-4455-9FA5-5A4BE8A7799E}">
      <dsp:nvSpPr>
        <dsp:cNvPr id="0" name=""/>
        <dsp:cNvSpPr/>
      </dsp:nvSpPr>
      <dsp:spPr>
        <a:xfrm rot="5400000">
          <a:off x="4498974" y="-3698875"/>
          <a:ext cx="742949" cy="814070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en-NZ" sz="1800" b="1" kern="1200">
              <a:latin typeface="Century Gothic" panose="020B0502020202020204" pitchFamily="34" charset="0"/>
            </a:rPr>
            <a:t>SPECIAL CASES - Expressed Emotions in Profiles</a:t>
          </a:r>
          <a:endParaRPr lang="en-GB" sz="1800" b="1" kern="1200">
            <a:latin typeface="Century Gothic" panose="020B0502020202020204" pitchFamily="34" charset="0"/>
          </a:endParaRPr>
        </a:p>
      </dsp:txBody>
      <dsp:txXfrm rot="-5400000">
        <a:off x="800099" y="36268"/>
        <a:ext cx="8104432" cy="670413"/>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DB2240-9A19-4A87-B8EC-BA6AD2A1E967}">
      <dsp:nvSpPr>
        <dsp:cNvPr id="0" name=""/>
        <dsp:cNvSpPr/>
      </dsp:nvSpPr>
      <dsp:spPr>
        <a:xfrm rot="5400000">
          <a:off x="-171449" y="171449"/>
          <a:ext cx="1142999" cy="800099"/>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NZ" sz="2000" kern="1200"/>
            <a:t>1</a:t>
          </a:r>
          <a:endParaRPr lang="en-GB" sz="2000" kern="1200"/>
        </a:p>
      </dsp:txBody>
      <dsp:txXfrm rot="-5400000">
        <a:off x="2" y="400049"/>
        <a:ext cx="800099" cy="342900"/>
      </dsp:txXfrm>
    </dsp:sp>
    <dsp:sp modelId="{224FF545-1997-4455-9FA5-5A4BE8A7799E}">
      <dsp:nvSpPr>
        <dsp:cNvPr id="0" name=""/>
        <dsp:cNvSpPr/>
      </dsp:nvSpPr>
      <dsp:spPr>
        <a:xfrm rot="5400000">
          <a:off x="4498974" y="-3698875"/>
          <a:ext cx="742949" cy="814070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en-NZ" sz="1800" b="1" kern="1200">
              <a:latin typeface="Century Gothic" panose="020B0502020202020204" pitchFamily="34" charset="0"/>
            </a:rPr>
            <a:t>Describe PROFILE II – What is their natural DISC style? </a:t>
          </a:r>
          <a:endParaRPr lang="en-GB" sz="1800" b="1" kern="1200">
            <a:latin typeface="Century Gothic" panose="020B0502020202020204" pitchFamily="34" charset="0"/>
          </a:endParaRPr>
        </a:p>
      </dsp:txBody>
      <dsp:txXfrm rot="-5400000">
        <a:off x="800099" y="36268"/>
        <a:ext cx="8104432" cy="670413"/>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DB2240-9A19-4A87-B8EC-BA6AD2A1E967}">
      <dsp:nvSpPr>
        <dsp:cNvPr id="0" name=""/>
        <dsp:cNvSpPr/>
      </dsp:nvSpPr>
      <dsp:spPr>
        <a:xfrm rot="5400000">
          <a:off x="-171449" y="171449"/>
          <a:ext cx="1142999" cy="800099"/>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NZ" sz="2000" kern="1200"/>
            <a:t>2</a:t>
          </a:r>
          <a:endParaRPr lang="en-GB" sz="2000" kern="1200"/>
        </a:p>
      </dsp:txBody>
      <dsp:txXfrm rot="-5400000">
        <a:off x="2" y="400049"/>
        <a:ext cx="800099" cy="342900"/>
      </dsp:txXfrm>
    </dsp:sp>
    <dsp:sp modelId="{224FF545-1997-4455-9FA5-5A4BE8A7799E}">
      <dsp:nvSpPr>
        <dsp:cNvPr id="0" name=""/>
        <dsp:cNvSpPr/>
      </dsp:nvSpPr>
      <dsp:spPr>
        <a:xfrm rot="5400000">
          <a:off x="4498974" y="-3698875"/>
          <a:ext cx="742949" cy="814070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en-NZ" sz="1800" b="1" kern="1200">
              <a:latin typeface="Century Gothic" panose="020B0502020202020204" pitchFamily="34" charset="0"/>
            </a:rPr>
            <a:t>PROFILE I – Adjustment of Profile I to Profile II</a:t>
          </a:r>
          <a:endParaRPr lang="en-GB" sz="1800" b="1" kern="1200">
            <a:latin typeface="Century Gothic" panose="020B0502020202020204" pitchFamily="34" charset="0"/>
          </a:endParaRPr>
        </a:p>
      </dsp:txBody>
      <dsp:txXfrm rot="-5400000">
        <a:off x="800099" y="36268"/>
        <a:ext cx="8104432" cy="670413"/>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DB2240-9A19-4A87-B8EC-BA6AD2A1E967}">
      <dsp:nvSpPr>
        <dsp:cNvPr id="0" name=""/>
        <dsp:cNvSpPr/>
      </dsp:nvSpPr>
      <dsp:spPr>
        <a:xfrm rot="5400000">
          <a:off x="-171449" y="171449"/>
          <a:ext cx="1142999" cy="800099"/>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NZ" sz="2000" kern="1200"/>
            <a:t>3</a:t>
          </a:r>
          <a:endParaRPr lang="en-GB" sz="2000" kern="1200"/>
        </a:p>
      </dsp:txBody>
      <dsp:txXfrm rot="-5400000">
        <a:off x="2" y="400049"/>
        <a:ext cx="800099" cy="342900"/>
      </dsp:txXfrm>
    </dsp:sp>
    <dsp:sp modelId="{224FF545-1997-4455-9FA5-5A4BE8A7799E}">
      <dsp:nvSpPr>
        <dsp:cNvPr id="0" name=""/>
        <dsp:cNvSpPr/>
      </dsp:nvSpPr>
      <dsp:spPr>
        <a:xfrm rot="5400000">
          <a:off x="4498974" y="-3698875"/>
          <a:ext cx="742949" cy="814070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en-NZ" sz="1800" b="1" kern="1200">
              <a:latin typeface="Century Gothic" panose="020B0502020202020204" pitchFamily="34" charset="0"/>
            </a:rPr>
            <a:t>ENERGY USE - The Diamond Maps and Competencies</a:t>
          </a:r>
          <a:endParaRPr lang="en-GB" sz="1800" b="1" kern="1200">
            <a:latin typeface="Century Gothic" panose="020B0502020202020204" pitchFamily="34" charset="0"/>
          </a:endParaRPr>
        </a:p>
      </dsp:txBody>
      <dsp:txXfrm rot="-5400000">
        <a:off x="800099" y="36268"/>
        <a:ext cx="8104432" cy="670413"/>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DB2240-9A19-4A87-B8EC-BA6AD2A1E967}">
      <dsp:nvSpPr>
        <dsp:cNvPr id="0" name=""/>
        <dsp:cNvSpPr/>
      </dsp:nvSpPr>
      <dsp:spPr>
        <a:xfrm rot="5400000">
          <a:off x="-171449" y="171449"/>
          <a:ext cx="1142999" cy="800099"/>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NZ" sz="2000" kern="1200"/>
            <a:t>4</a:t>
          </a:r>
          <a:endParaRPr lang="en-GB" sz="2000" kern="1200"/>
        </a:p>
      </dsp:txBody>
      <dsp:txXfrm rot="-5400000">
        <a:off x="2" y="400049"/>
        <a:ext cx="800099" cy="342900"/>
      </dsp:txXfrm>
    </dsp:sp>
    <dsp:sp modelId="{224FF545-1997-4455-9FA5-5A4BE8A7799E}">
      <dsp:nvSpPr>
        <dsp:cNvPr id="0" name=""/>
        <dsp:cNvSpPr/>
      </dsp:nvSpPr>
      <dsp:spPr>
        <a:xfrm rot="5400000">
          <a:off x="4498974" y="-3698875"/>
          <a:ext cx="742949" cy="814070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en-NZ" sz="1800" b="1" kern="1200">
              <a:latin typeface="Century Gothic" panose="020B0502020202020204" pitchFamily="34" charset="0"/>
            </a:rPr>
            <a:t>SPECIAL CASES - Expressed Emotions in the Profiles</a:t>
          </a:r>
          <a:endParaRPr lang="en-GB" sz="1800" b="1" kern="1200">
            <a:latin typeface="Century Gothic" panose="020B0502020202020204" pitchFamily="34" charset="0"/>
          </a:endParaRPr>
        </a:p>
      </dsp:txBody>
      <dsp:txXfrm rot="-5400000">
        <a:off x="800099" y="36268"/>
        <a:ext cx="8104432" cy="67041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DB2240-9A19-4A87-B8EC-BA6AD2A1E967}">
      <dsp:nvSpPr>
        <dsp:cNvPr id="0" name=""/>
        <dsp:cNvSpPr/>
      </dsp:nvSpPr>
      <dsp:spPr>
        <a:xfrm rot="5400000">
          <a:off x="-171449" y="171449"/>
          <a:ext cx="1142999" cy="800099"/>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NZ" sz="2000" kern="1200"/>
            <a:t>1</a:t>
          </a:r>
          <a:endParaRPr lang="en-GB" sz="2000" kern="1200"/>
        </a:p>
      </dsp:txBody>
      <dsp:txXfrm rot="-5400000">
        <a:off x="2" y="400049"/>
        <a:ext cx="800099" cy="342900"/>
      </dsp:txXfrm>
    </dsp:sp>
    <dsp:sp modelId="{224FF545-1997-4455-9FA5-5A4BE8A7799E}">
      <dsp:nvSpPr>
        <dsp:cNvPr id="0" name=""/>
        <dsp:cNvSpPr/>
      </dsp:nvSpPr>
      <dsp:spPr>
        <a:xfrm rot="5400000">
          <a:off x="4498974" y="-3698875"/>
          <a:ext cx="742949" cy="814070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en-NZ" sz="1800" b="1" kern="1200">
              <a:latin typeface="Century Gothic" panose="020B0502020202020204" pitchFamily="34" charset="0"/>
            </a:rPr>
            <a:t>Describe PROFILE II – What is their natural DISC style? </a:t>
          </a:r>
          <a:endParaRPr lang="en-GB" sz="1800" b="1" kern="1200">
            <a:latin typeface="Century Gothic" panose="020B0502020202020204" pitchFamily="34" charset="0"/>
          </a:endParaRPr>
        </a:p>
      </dsp:txBody>
      <dsp:txXfrm rot="-5400000">
        <a:off x="800099" y="36268"/>
        <a:ext cx="8104432" cy="670413"/>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DB2240-9A19-4A87-B8EC-BA6AD2A1E967}">
      <dsp:nvSpPr>
        <dsp:cNvPr id="0" name=""/>
        <dsp:cNvSpPr/>
      </dsp:nvSpPr>
      <dsp:spPr>
        <a:xfrm rot="5400000">
          <a:off x="-171449" y="171449"/>
          <a:ext cx="1142999" cy="800099"/>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NZ" sz="2000" kern="1200"/>
            <a:t>5</a:t>
          </a:r>
          <a:endParaRPr lang="en-GB" sz="2000" kern="1200"/>
        </a:p>
      </dsp:txBody>
      <dsp:txXfrm rot="-5400000">
        <a:off x="2" y="400049"/>
        <a:ext cx="800099" cy="342900"/>
      </dsp:txXfrm>
    </dsp:sp>
    <dsp:sp modelId="{224FF545-1997-4455-9FA5-5A4BE8A7799E}">
      <dsp:nvSpPr>
        <dsp:cNvPr id="0" name=""/>
        <dsp:cNvSpPr/>
      </dsp:nvSpPr>
      <dsp:spPr>
        <a:xfrm rot="5400000">
          <a:off x="4498974" y="-3698875"/>
          <a:ext cx="742949" cy="814070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en-NZ" sz="1800" b="1" kern="1200">
              <a:latin typeface="Century Gothic" panose="020B0502020202020204" pitchFamily="34" charset="0"/>
            </a:rPr>
            <a:t>QUESTIONS – Based on Expressed Emotions</a:t>
          </a:r>
          <a:endParaRPr lang="en-GB" sz="1800" b="1" kern="1200">
            <a:latin typeface="Century Gothic" panose="020B0502020202020204" pitchFamily="34" charset="0"/>
          </a:endParaRPr>
        </a:p>
      </dsp:txBody>
      <dsp:txXfrm rot="-5400000">
        <a:off x="800099" y="36268"/>
        <a:ext cx="8104432" cy="67041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DB2240-9A19-4A87-B8EC-BA6AD2A1E967}">
      <dsp:nvSpPr>
        <dsp:cNvPr id="0" name=""/>
        <dsp:cNvSpPr/>
      </dsp:nvSpPr>
      <dsp:spPr>
        <a:xfrm rot="5400000">
          <a:off x="-171449" y="171449"/>
          <a:ext cx="1142999" cy="800099"/>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NZ" sz="2000" kern="1200"/>
            <a:t>2</a:t>
          </a:r>
          <a:endParaRPr lang="en-GB" sz="2000" kern="1200"/>
        </a:p>
      </dsp:txBody>
      <dsp:txXfrm rot="-5400000">
        <a:off x="2" y="400049"/>
        <a:ext cx="800099" cy="342900"/>
      </dsp:txXfrm>
    </dsp:sp>
    <dsp:sp modelId="{224FF545-1997-4455-9FA5-5A4BE8A7799E}">
      <dsp:nvSpPr>
        <dsp:cNvPr id="0" name=""/>
        <dsp:cNvSpPr/>
      </dsp:nvSpPr>
      <dsp:spPr>
        <a:xfrm rot="5400000">
          <a:off x="4498974" y="-3698875"/>
          <a:ext cx="742949" cy="814070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en-NZ" sz="1800" b="1" kern="1200">
              <a:latin typeface="Century Gothic" panose="020B0502020202020204" pitchFamily="34" charset="0"/>
            </a:rPr>
            <a:t>PROFILE I – Adjustment of Profile I to Profile 2</a:t>
          </a:r>
          <a:endParaRPr lang="en-GB" sz="1800" b="1" kern="1200">
            <a:latin typeface="Century Gothic" panose="020B0502020202020204" pitchFamily="34" charset="0"/>
          </a:endParaRPr>
        </a:p>
      </dsp:txBody>
      <dsp:txXfrm rot="-5400000">
        <a:off x="800099" y="36268"/>
        <a:ext cx="8104432" cy="67041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DB2240-9A19-4A87-B8EC-BA6AD2A1E967}">
      <dsp:nvSpPr>
        <dsp:cNvPr id="0" name=""/>
        <dsp:cNvSpPr/>
      </dsp:nvSpPr>
      <dsp:spPr>
        <a:xfrm rot="5400000">
          <a:off x="-171449" y="171449"/>
          <a:ext cx="1142999" cy="800099"/>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NZ" sz="2000" kern="1200"/>
            <a:t>3</a:t>
          </a:r>
          <a:endParaRPr lang="en-GB" sz="2000" kern="1200"/>
        </a:p>
      </dsp:txBody>
      <dsp:txXfrm rot="-5400000">
        <a:off x="2" y="400049"/>
        <a:ext cx="800099" cy="342900"/>
      </dsp:txXfrm>
    </dsp:sp>
    <dsp:sp modelId="{224FF545-1997-4455-9FA5-5A4BE8A7799E}">
      <dsp:nvSpPr>
        <dsp:cNvPr id="0" name=""/>
        <dsp:cNvSpPr/>
      </dsp:nvSpPr>
      <dsp:spPr>
        <a:xfrm rot="5400000">
          <a:off x="4498974" y="-3698875"/>
          <a:ext cx="742949" cy="814070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en-NZ" sz="1800" b="1" kern="1200">
              <a:latin typeface="Century Gothic" panose="020B0502020202020204" pitchFamily="34" charset="0"/>
            </a:rPr>
            <a:t>ENERGY USE - The Diamond Maps and Competencies</a:t>
          </a:r>
          <a:endParaRPr lang="en-GB" sz="1800" b="1" kern="1200">
            <a:latin typeface="Century Gothic" panose="020B0502020202020204" pitchFamily="34" charset="0"/>
          </a:endParaRPr>
        </a:p>
      </dsp:txBody>
      <dsp:txXfrm rot="-5400000">
        <a:off x="800099" y="36268"/>
        <a:ext cx="8104432" cy="67041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DB2240-9A19-4A87-B8EC-BA6AD2A1E967}">
      <dsp:nvSpPr>
        <dsp:cNvPr id="0" name=""/>
        <dsp:cNvSpPr/>
      </dsp:nvSpPr>
      <dsp:spPr>
        <a:xfrm rot="5400000">
          <a:off x="-171449" y="171449"/>
          <a:ext cx="1142999" cy="800099"/>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NZ" sz="2000" kern="1200"/>
            <a:t>4</a:t>
          </a:r>
          <a:endParaRPr lang="en-GB" sz="2000" kern="1200"/>
        </a:p>
      </dsp:txBody>
      <dsp:txXfrm rot="-5400000">
        <a:off x="2" y="400049"/>
        <a:ext cx="800099" cy="342900"/>
      </dsp:txXfrm>
    </dsp:sp>
    <dsp:sp modelId="{224FF545-1997-4455-9FA5-5A4BE8A7799E}">
      <dsp:nvSpPr>
        <dsp:cNvPr id="0" name=""/>
        <dsp:cNvSpPr/>
      </dsp:nvSpPr>
      <dsp:spPr>
        <a:xfrm rot="5400000">
          <a:off x="4498974" y="-3698875"/>
          <a:ext cx="742949" cy="814070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en-NZ" sz="1800" b="1" kern="1200">
              <a:latin typeface="Century Gothic" panose="020B0502020202020204" pitchFamily="34" charset="0"/>
            </a:rPr>
            <a:t>SPECIAL CASES - Expressed Emotions in Profiles</a:t>
          </a:r>
          <a:endParaRPr lang="en-GB" sz="1800" b="1" kern="1200">
            <a:latin typeface="Century Gothic" panose="020B0502020202020204" pitchFamily="34" charset="0"/>
          </a:endParaRPr>
        </a:p>
      </dsp:txBody>
      <dsp:txXfrm rot="-5400000">
        <a:off x="800099" y="36268"/>
        <a:ext cx="8104432" cy="67041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DB2240-9A19-4A87-B8EC-BA6AD2A1E967}">
      <dsp:nvSpPr>
        <dsp:cNvPr id="0" name=""/>
        <dsp:cNvSpPr/>
      </dsp:nvSpPr>
      <dsp:spPr>
        <a:xfrm rot="5400000">
          <a:off x="-171449" y="171449"/>
          <a:ext cx="1142999" cy="800099"/>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NZ" sz="2000" kern="1200"/>
            <a:t>5</a:t>
          </a:r>
          <a:endParaRPr lang="en-GB" sz="2000" kern="1200"/>
        </a:p>
      </dsp:txBody>
      <dsp:txXfrm rot="-5400000">
        <a:off x="2" y="400049"/>
        <a:ext cx="800099" cy="342900"/>
      </dsp:txXfrm>
    </dsp:sp>
    <dsp:sp modelId="{224FF545-1997-4455-9FA5-5A4BE8A7799E}">
      <dsp:nvSpPr>
        <dsp:cNvPr id="0" name=""/>
        <dsp:cNvSpPr/>
      </dsp:nvSpPr>
      <dsp:spPr>
        <a:xfrm rot="5400000">
          <a:off x="4498974" y="-3698875"/>
          <a:ext cx="742949" cy="814070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en-NZ" sz="1800" b="1" kern="1200">
              <a:latin typeface="Century Gothic" panose="020B0502020202020204" pitchFamily="34" charset="0"/>
            </a:rPr>
            <a:t>QUESTIONS – Based on Expressed Emotions</a:t>
          </a:r>
          <a:endParaRPr lang="en-GB" sz="1800" b="1" kern="1200">
            <a:latin typeface="Century Gothic" panose="020B0502020202020204" pitchFamily="34" charset="0"/>
          </a:endParaRPr>
        </a:p>
      </dsp:txBody>
      <dsp:txXfrm rot="-5400000">
        <a:off x="800099" y="36268"/>
        <a:ext cx="8104432" cy="67041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DB2240-9A19-4A87-B8EC-BA6AD2A1E967}">
      <dsp:nvSpPr>
        <dsp:cNvPr id="0" name=""/>
        <dsp:cNvSpPr/>
      </dsp:nvSpPr>
      <dsp:spPr>
        <a:xfrm rot="5400000">
          <a:off x="-171449" y="171449"/>
          <a:ext cx="1142999" cy="800099"/>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NZ" sz="2000" kern="1200"/>
            <a:t>1</a:t>
          </a:r>
          <a:endParaRPr lang="en-GB" sz="2000" kern="1200"/>
        </a:p>
      </dsp:txBody>
      <dsp:txXfrm rot="-5400000">
        <a:off x="2" y="400049"/>
        <a:ext cx="800099" cy="342900"/>
      </dsp:txXfrm>
    </dsp:sp>
    <dsp:sp modelId="{224FF545-1997-4455-9FA5-5A4BE8A7799E}">
      <dsp:nvSpPr>
        <dsp:cNvPr id="0" name=""/>
        <dsp:cNvSpPr/>
      </dsp:nvSpPr>
      <dsp:spPr>
        <a:xfrm rot="5400000">
          <a:off x="4498974" y="-3698875"/>
          <a:ext cx="742949" cy="814070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en-NZ" sz="1800" b="1" kern="1200">
              <a:latin typeface="Century Gothic" panose="020B0502020202020204" pitchFamily="34" charset="0"/>
            </a:rPr>
            <a:t>Describe PROFILE II – What is their natural DISC style? </a:t>
          </a:r>
          <a:endParaRPr lang="en-GB" sz="1800" b="1" kern="1200">
            <a:latin typeface="Century Gothic" panose="020B0502020202020204" pitchFamily="34" charset="0"/>
          </a:endParaRPr>
        </a:p>
      </dsp:txBody>
      <dsp:txXfrm rot="-5400000">
        <a:off x="800099" y="36268"/>
        <a:ext cx="8104432" cy="67041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DB2240-9A19-4A87-B8EC-BA6AD2A1E967}">
      <dsp:nvSpPr>
        <dsp:cNvPr id="0" name=""/>
        <dsp:cNvSpPr/>
      </dsp:nvSpPr>
      <dsp:spPr>
        <a:xfrm rot="5400000">
          <a:off x="-171449" y="171449"/>
          <a:ext cx="1142999" cy="800099"/>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NZ" sz="2000" kern="1200"/>
            <a:t>2</a:t>
          </a:r>
          <a:endParaRPr lang="en-GB" sz="2000" kern="1200"/>
        </a:p>
      </dsp:txBody>
      <dsp:txXfrm rot="-5400000">
        <a:off x="2" y="400049"/>
        <a:ext cx="800099" cy="342900"/>
      </dsp:txXfrm>
    </dsp:sp>
    <dsp:sp modelId="{224FF545-1997-4455-9FA5-5A4BE8A7799E}">
      <dsp:nvSpPr>
        <dsp:cNvPr id="0" name=""/>
        <dsp:cNvSpPr/>
      </dsp:nvSpPr>
      <dsp:spPr>
        <a:xfrm rot="5400000">
          <a:off x="4498974" y="-3698875"/>
          <a:ext cx="742949" cy="814070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en-NZ" sz="1800" b="1" kern="1200">
              <a:latin typeface="Century Gothic" panose="020B0502020202020204" pitchFamily="34" charset="0"/>
            </a:rPr>
            <a:t>PROFILE I – Adjustment of Profile I to Profile II</a:t>
          </a:r>
          <a:endParaRPr lang="en-GB" sz="1800" b="1" kern="1200">
            <a:latin typeface="Century Gothic" panose="020B0502020202020204" pitchFamily="34" charset="0"/>
          </a:endParaRPr>
        </a:p>
      </dsp:txBody>
      <dsp:txXfrm rot="-5400000">
        <a:off x="800099" y="36268"/>
        <a:ext cx="8104432" cy="67041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DB2240-9A19-4A87-B8EC-BA6AD2A1E967}">
      <dsp:nvSpPr>
        <dsp:cNvPr id="0" name=""/>
        <dsp:cNvSpPr/>
      </dsp:nvSpPr>
      <dsp:spPr>
        <a:xfrm rot="5400000">
          <a:off x="-171449" y="171449"/>
          <a:ext cx="1142999" cy="800099"/>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NZ" sz="2000" kern="1200"/>
            <a:t>1</a:t>
          </a:r>
          <a:endParaRPr lang="en-GB" sz="2000" kern="1200"/>
        </a:p>
      </dsp:txBody>
      <dsp:txXfrm rot="-5400000">
        <a:off x="2" y="400049"/>
        <a:ext cx="800099" cy="342900"/>
      </dsp:txXfrm>
    </dsp:sp>
    <dsp:sp modelId="{224FF545-1997-4455-9FA5-5A4BE8A7799E}">
      <dsp:nvSpPr>
        <dsp:cNvPr id="0" name=""/>
        <dsp:cNvSpPr/>
      </dsp:nvSpPr>
      <dsp:spPr>
        <a:xfrm rot="5400000">
          <a:off x="4498974" y="-3698875"/>
          <a:ext cx="742949" cy="814070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en-NZ" sz="1800" b="1" kern="1200">
              <a:latin typeface="Century Gothic" panose="020B0502020202020204" pitchFamily="34" charset="0"/>
            </a:rPr>
            <a:t>Describe PROFILE II – What is their natural DISC style? </a:t>
          </a:r>
          <a:endParaRPr lang="en-GB" sz="1800" b="1" kern="1200">
            <a:latin typeface="Century Gothic" panose="020B0502020202020204" pitchFamily="34" charset="0"/>
          </a:endParaRPr>
        </a:p>
      </dsp:txBody>
      <dsp:txXfrm rot="-5400000">
        <a:off x="800099" y="36268"/>
        <a:ext cx="8104432" cy="670413"/>
      </dsp:txXfrm>
    </dsp:sp>
  </dsp:spTree>
</dsp:drawing>
</file>

<file path=ppt/diagrams/layout1.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10.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51851" cy="498852"/>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sz="quarter" idx="1"/>
          </p:nvPr>
        </p:nvSpPr>
        <p:spPr>
          <a:xfrm>
            <a:off x="3858536" y="0"/>
            <a:ext cx="2951851" cy="498852"/>
          </a:xfrm>
          <a:prstGeom prst="rect">
            <a:avLst/>
          </a:prstGeom>
        </p:spPr>
        <p:txBody>
          <a:bodyPr vert="horz" lIns="91440" tIns="45720" rIns="91440" bIns="45720" rtlCol="0"/>
          <a:lstStyle>
            <a:lvl1pPr algn="r">
              <a:defRPr sz="1200"/>
            </a:lvl1pPr>
          </a:lstStyle>
          <a:p>
            <a:fld id="{50F6055A-9DA2-46A1-AC65-E792E40B1346}" type="datetimeFigureOut">
              <a:rPr lang="pl-PL" smtClean="0"/>
              <a:t>15.04.2025</a:t>
            </a:fld>
            <a:endParaRPr lang="pl-PL"/>
          </a:p>
        </p:txBody>
      </p:sp>
      <p:sp>
        <p:nvSpPr>
          <p:cNvPr id="4" name="Symbol zastępczy stopki 3"/>
          <p:cNvSpPr>
            <a:spLocks noGrp="1"/>
          </p:cNvSpPr>
          <p:nvPr>
            <p:ph type="ftr" sz="quarter" idx="2"/>
          </p:nvPr>
        </p:nvSpPr>
        <p:spPr>
          <a:xfrm>
            <a:off x="0" y="9443662"/>
            <a:ext cx="2951851" cy="498851"/>
          </a:xfrm>
          <a:prstGeom prst="rect">
            <a:avLst/>
          </a:prstGeom>
        </p:spPr>
        <p:txBody>
          <a:bodyPr vert="horz" lIns="91440" tIns="45720" rIns="91440" bIns="45720" rtlCol="0" anchor="b"/>
          <a:lstStyle>
            <a:lvl1pPr algn="l">
              <a:defRPr sz="1200"/>
            </a:lvl1pPr>
          </a:lstStyle>
          <a:p>
            <a:endParaRPr lang="pl-PL"/>
          </a:p>
        </p:txBody>
      </p:sp>
      <p:sp>
        <p:nvSpPr>
          <p:cNvPr id="5" name="Symbol zastępczy numeru slajdu 4"/>
          <p:cNvSpPr>
            <a:spLocks noGrp="1"/>
          </p:cNvSpPr>
          <p:nvPr>
            <p:ph type="sldNum" sz="quarter" idx="3"/>
          </p:nvPr>
        </p:nvSpPr>
        <p:spPr>
          <a:xfrm>
            <a:off x="3858536" y="9443662"/>
            <a:ext cx="2951851" cy="498851"/>
          </a:xfrm>
          <a:prstGeom prst="rect">
            <a:avLst/>
          </a:prstGeom>
        </p:spPr>
        <p:txBody>
          <a:bodyPr vert="horz" lIns="91440" tIns="45720" rIns="91440" bIns="45720" rtlCol="0" anchor="b"/>
          <a:lstStyle>
            <a:lvl1pPr algn="r">
              <a:defRPr sz="1200"/>
            </a:lvl1pPr>
          </a:lstStyle>
          <a:p>
            <a:fld id="{54096C1C-B5EF-41A2-824B-8EE3A9A657E2}" type="slidenum">
              <a:rPr lang="pl-PL" smtClean="0"/>
              <a:t>‹#›</a:t>
            </a:fld>
            <a:endParaRPr lang="pl-PL"/>
          </a:p>
        </p:txBody>
      </p:sp>
    </p:spTree>
    <p:extLst>
      <p:ext uri="{BB962C8B-B14F-4D97-AF65-F5344CB8AC3E}">
        <p14:creationId xmlns:p14="http://schemas.microsoft.com/office/powerpoint/2010/main" val="1064004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51851" cy="498852"/>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58536" y="0"/>
            <a:ext cx="2951851" cy="498852"/>
          </a:xfrm>
          <a:prstGeom prst="rect">
            <a:avLst/>
          </a:prstGeom>
        </p:spPr>
        <p:txBody>
          <a:bodyPr vert="horz" lIns="91440" tIns="45720" rIns="91440" bIns="45720" rtlCol="0"/>
          <a:lstStyle>
            <a:lvl1pPr algn="r">
              <a:defRPr sz="1200"/>
            </a:lvl1pPr>
          </a:lstStyle>
          <a:p>
            <a:fld id="{D715BB9A-C808-4C98-AD71-B8E5F6FB1528}" type="datetimeFigureOut">
              <a:rPr lang="pl-PL" smtClean="0"/>
              <a:t>15.04.2025</a:t>
            </a:fld>
            <a:endParaRPr lang="pl-PL"/>
          </a:p>
        </p:txBody>
      </p:sp>
      <p:sp>
        <p:nvSpPr>
          <p:cNvPr id="4" name="Symbol zastępczy obrazu slajdu 3"/>
          <p:cNvSpPr>
            <a:spLocks noGrp="1" noRot="1" noChangeAspect="1"/>
          </p:cNvSpPr>
          <p:nvPr>
            <p:ph type="sldImg" idx="2"/>
          </p:nvPr>
        </p:nvSpPr>
        <p:spPr>
          <a:xfrm>
            <a:off x="423863" y="1243013"/>
            <a:ext cx="5964237" cy="3355975"/>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1197" y="4784835"/>
            <a:ext cx="5449570" cy="3914864"/>
          </a:xfrm>
          <a:prstGeom prst="rect">
            <a:avLst/>
          </a:prstGeom>
        </p:spPr>
        <p:txBody>
          <a:bodyPr vert="horz" lIns="91440" tIns="45720" rIns="91440" bIns="45720" rtlCol="0"/>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6" name="Symbol zastępczy stopki 5"/>
          <p:cNvSpPr>
            <a:spLocks noGrp="1"/>
          </p:cNvSpPr>
          <p:nvPr>
            <p:ph type="ftr" sz="quarter" idx="4"/>
          </p:nvPr>
        </p:nvSpPr>
        <p:spPr>
          <a:xfrm>
            <a:off x="0" y="9443662"/>
            <a:ext cx="2951851" cy="498851"/>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58536" y="9443662"/>
            <a:ext cx="2951851" cy="498851"/>
          </a:xfrm>
          <a:prstGeom prst="rect">
            <a:avLst/>
          </a:prstGeom>
        </p:spPr>
        <p:txBody>
          <a:bodyPr vert="horz" lIns="91440" tIns="45720" rIns="91440" bIns="45720" rtlCol="0" anchor="b"/>
          <a:lstStyle>
            <a:lvl1pPr algn="r">
              <a:defRPr sz="1200"/>
            </a:lvl1pPr>
          </a:lstStyle>
          <a:p>
            <a:fld id="{FC7FF555-9CF6-455B-A361-1BD9CCEB5FF1}" type="slidenum">
              <a:rPr lang="pl-PL" smtClean="0"/>
              <a:t>‹#›</a:t>
            </a:fld>
            <a:endParaRPr lang="pl-PL"/>
          </a:p>
        </p:txBody>
      </p:sp>
    </p:spTree>
    <p:extLst>
      <p:ext uri="{BB962C8B-B14F-4D97-AF65-F5344CB8AC3E}">
        <p14:creationId xmlns:p14="http://schemas.microsoft.com/office/powerpoint/2010/main" val="4683061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3" Type="http://schemas.openxmlformats.org/officeDocument/2006/relationships/hyperlink" Target="https://blog.extendeddisc.org/disc-training-activities-workshops" TargetMode="External"/><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3" Type="http://schemas.openxmlformats.org/officeDocument/2006/relationships/hyperlink" Target="https://www.extendeddisc.org/identifying-and-presenting-disc-profiles/" TargetMode="External"/><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3" Type="http://schemas.openxmlformats.org/officeDocument/2006/relationships/hyperlink" Target="https://blog.extendeddisc.org/interpreting-disc-profiles-webinar-2" TargetMode="External"/><Relationship Id="rId7" Type="http://schemas.openxmlformats.org/officeDocument/2006/relationships/hyperlink" Target="https://blog.extendeddisc.org/carol-c-style-coworker" TargetMode="External"/><Relationship Id="rId2" Type="http://schemas.openxmlformats.org/officeDocument/2006/relationships/slide" Target="../slides/slide107.xml"/><Relationship Id="rId1" Type="http://schemas.openxmlformats.org/officeDocument/2006/relationships/notesMaster" Target="../notesMasters/notesMaster1.xml"/><Relationship Id="rId6" Type="http://schemas.openxmlformats.org/officeDocument/2006/relationships/hyperlink" Target="https://blog.extendeddisc.org/sam-s-style-coworker" TargetMode="External"/><Relationship Id="rId5" Type="http://schemas.openxmlformats.org/officeDocument/2006/relationships/hyperlink" Target="https://blog.extendeddisc.org/ian-i-style-coworker" TargetMode="External"/><Relationship Id="rId4" Type="http://schemas.openxmlformats.org/officeDocument/2006/relationships/hyperlink" Target="https://www.extendeddisc.org/diana-d-style-co-worker/" TargetMode="External"/></Relationships>
</file>

<file path=ppt/notesSlides/_rels/notesSlide108.xml.rels><?xml version="1.0" encoding="UTF-8" standalone="yes"?>
<Relationships xmlns="http://schemas.openxmlformats.org/package/2006/relationships"><Relationship Id="rId3" Type="http://schemas.openxmlformats.org/officeDocument/2006/relationships/hyperlink" Target="https://blog.extendeddisc.org/what-does-an-invalid-result-mean" TargetMode="External"/><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3" Type="http://schemas.openxmlformats.org/officeDocument/2006/relationships/hyperlink" Target="https://blog.extendeddisc.org/disc-profiles-can-i-really-trust-the-results" TargetMode="External"/><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3" Type="http://schemas.openxmlformats.org/officeDocument/2006/relationships/hyperlink" Target="https://www.hrprofilingsolutions.co.nz/extended-disc/" TargetMode="External"/><Relationship Id="rId2" Type="http://schemas.openxmlformats.org/officeDocument/2006/relationships/slide" Target="../slides/slide147.xml"/><Relationship Id="rId1" Type="http://schemas.openxmlformats.org/officeDocument/2006/relationships/notesMaster" Target="../notesMasters/notesMaster1.xml"/><Relationship Id="rId6" Type="http://schemas.openxmlformats.org/officeDocument/2006/relationships/hyperlink" Target="https://www.hrprofilingsolutions.co.nz/disc-assessments/team-productivity-cohesion.html" TargetMode="External"/><Relationship Id="rId5" Type="http://schemas.openxmlformats.org/officeDocument/2006/relationships/hyperlink" Target="https://www.hrprofilingsolutions.co.nz/disc-profile/personality-types.html" TargetMode="External"/><Relationship Id="rId4" Type="http://schemas.openxmlformats.org/officeDocument/2006/relationships/hyperlink" Target="https://www.hrprofilingsolutions.co.nz/sales-disc-accreditation/level-1-extended-disc-consultant.html" TargetMode="Externa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FC7FF555-9CF6-455B-A361-1BD9CCEB5FF1}" type="slidenum">
              <a:rPr lang="pl-PL" smtClean="0"/>
              <a:t>1</a:t>
            </a:fld>
            <a:endParaRPr lang="pl-PL"/>
          </a:p>
        </p:txBody>
      </p:sp>
    </p:spTree>
    <p:extLst>
      <p:ext uri="{BB962C8B-B14F-4D97-AF65-F5344CB8AC3E}">
        <p14:creationId xmlns:p14="http://schemas.microsoft.com/office/powerpoint/2010/main" val="12548900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050" y="739775"/>
            <a:ext cx="6583363" cy="3703638"/>
          </a:xfrm>
        </p:spPr>
      </p:sp>
      <p:sp>
        <p:nvSpPr>
          <p:cNvPr id="3" name="Notes Placeholder 2"/>
          <p:cNvSpPr>
            <a:spLocks noGrp="1"/>
          </p:cNvSpPr>
          <p:nvPr>
            <p:ph type="body" idx="1"/>
          </p:nvPr>
        </p:nvSpPr>
        <p:spPr/>
        <p:txBody>
          <a:bodyPr/>
          <a:lstStyle/>
          <a:p>
            <a:r>
              <a:rPr lang="en-NZ">
                <a:latin typeface="Century Gothic" panose="020B0502020202020204" pitchFamily="34" charset="0"/>
              </a:rPr>
              <a:t>Question:</a:t>
            </a:r>
            <a:r>
              <a:rPr lang="en-NZ" baseline="0">
                <a:latin typeface="Century Gothic" panose="020B0502020202020204" pitchFamily="34" charset="0"/>
              </a:rPr>
              <a:t> Can you</a:t>
            </a:r>
            <a:r>
              <a:rPr lang="en-NZ">
                <a:latin typeface="Century Gothic" panose="020B0502020202020204" pitchFamily="34" charset="0"/>
              </a:rPr>
              <a:t> think of any alternate</a:t>
            </a:r>
            <a:r>
              <a:rPr lang="en-NZ" baseline="0">
                <a:latin typeface="Century Gothic" panose="020B0502020202020204" pitchFamily="34" charset="0"/>
              </a:rPr>
              <a:t> or</a:t>
            </a:r>
            <a:r>
              <a:rPr lang="en-NZ">
                <a:latin typeface="Century Gothic" panose="020B0502020202020204" pitchFamily="34" charset="0"/>
              </a:rPr>
              <a:t> creative uses for profiling?</a:t>
            </a:r>
          </a:p>
          <a:p>
            <a:endParaRPr lang="en-NZ">
              <a:latin typeface="Century Gothic" panose="020B0502020202020204" pitchFamily="34" charset="0"/>
            </a:endParaRPr>
          </a:p>
          <a:p>
            <a:r>
              <a:rPr lang="en-NZ">
                <a:latin typeface="Century Gothic" panose="020B0502020202020204" pitchFamily="34" charset="0"/>
              </a:rPr>
              <a:t>e.g. couples </a:t>
            </a:r>
          </a:p>
        </p:txBody>
      </p:sp>
      <p:sp>
        <p:nvSpPr>
          <p:cNvPr id="4" name="Date Placeholder 3"/>
          <p:cNvSpPr>
            <a:spLocks noGrp="1"/>
          </p:cNvSpPr>
          <p:nvPr>
            <p:ph type="dt" idx="10"/>
          </p:nvPr>
        </p:nvSpPr>
        <p:spPr/>
        <p:txBody>
          <a:bodyPr/>
          <a:lstStyle/>
          <a:p>
            <a:pPr>
              <a:defRPr/>
            </a:pPr>
            <a:endParaRPr lang="en-US">
              <a:solidFill>
                <a:prstClr val="black"/>
              </a:solidFill>
            </a:endParaRPr>
          </a:p>
        </p:txBody>
      </p:sp>
      <p:sp>
        <p:nvSpPr>
          <p:cNvPr id="5" name="Slide Number Placeholder 4"/>
          <p:cNvSpPr>
            <a:spLocks noGrp="1"/>
          </p:cNvSpPr>
          <p:nvPr>
            <p:ph type="sldNum" sz="quarter" idx="11"/>
          </p:nvPr>
        </p:nvSpPr>
        <p:spPr/>
        <p:txBody>
          <a:bodyPr/>
          <a:lstStyle/>
          <a:p>
            <a:pPr>
              <a:defRPr/>
            </a:pPr>
            <a:fld id="{1F6FB007-2A9D-4ABC-B9FA-37497DF013A4}" type="slidenum">
              <a:rPr lang="en-US" smtClean="0">
                <a:solidFill>
                  <a:prstClr val="black"/>
                </a:solidFill>
              </a:rPr>
              <a:pPr>
                <a:defRPr/>
              </a:pPr>
              <a:t>10</a:t>
            </a:fld>
            <a:endParaRPr lang="en-US">
              <a:solidFill>
                <a:prstClr val="black"/>
              </a:solidFill>
            </a:endParaRPr>
          </a:p>
        </p:txBody>
      </p:sp>
    </p:spTree>
    <p:extLst>
      <p:ext uri="{BB962C8B-B14F-4D97-AF65-F5344CB8AC3E}">
        <p14:creationId xmlns:p14="http://schemas.microsoft.com/office/powerpoint/2010/main" val="278571486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2" name="Slide Image Placeholder 1"/>
          <p:cNvSpPr>
            <a:spLocks noGrp="1" noRot="1" noChangeAspect="1" noTextEdit="1"/>
          </p:cNvSpPr>
          <p:nvPr>
            <p:ph type="sldImg"/>
          </p:nvPr>
        </p:nvSpPr>
        <p:spPr>
          <a:xfrm>
            <a:off x="146050" y="739775"/>
            <a:ext cx="6583363" cy="3703638"/>
          </a:xfrm>
          <a:ln/>
        </p:spPr>
      </p:sp>
      <p:sp>
        <p:nvSpPr>
          <p:cNvPr id="4761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NZ">
                <a:latin typeface="Century Gothic" panose="020B0502020202020204" pitchFamily="34" charset="0"/>
              </a:rPr>
              <a:t>This is where</a:t>
            </a:r>
            <a:r>
              <a:rPr lang="en-NZ" baseline="0">
                <a:latin typeface="Century Gothic" panose="020B0502020202020204" pitchFamily="34" charset="0"/>
              </a:rPr>
              <a:t> the tasks appear around the Diamond.</a:t>
            </a:r>
          </a:p>
          <a:p>
            <a:endParaRPr lang="en-NZ" baseline="0">
              <a:latin typeface="Century Gothic" panose="020B0502020202020204" pitchFamily="34" charset="0"/>
            </a:endParaRPr>
          </a:p>
          <a:p>
            <a:r>
              <a:rPr lang="en-NZ" baseline="0">
                <a:latin typeface="Century Gothic" panose="020B0502020202020204" pitchFamily="34" charset="0"/>
              </a:rPr>
              <a:t>What tasks would Sam find the most difficult and why?</a:t>
            </a:r>
          </a:p>
          <a:p>
            <a:endParaRPr lang="en-NZ" baseline="0">
              <a:latin typeface="Century Gothic" panose="020B0502020202020204" pitchFamily="34" charset="0"/>
            </a:endParaRPr>
          </a:p>
          <a:p>
            <a:r>
              <a:rPr lang="en-NZ" baseline="0">
                <a:latin typeface="Century Gothic" panose="020B0502020202020204" pitchFamily="34" charset="0"/>
              </a:rPr>
              <a:t>What tasks would be natural to Sam?</a:t>
            </a:r>
          </a:p>
          <a:p>
            <a:endParaRPr lang="en-NZ">
              <a:latin typeface="Century Gothic" panose="020B0502020202020204" pitchFamily="34" charset="0"/>
            </a:endParaRPr>
          </a:p>
          <a:p>
            <a:endParaRPr lang="en-NZ">
              <a:latin typeface="Century Gothic" panose="020B0502020202020204" pitchFamily="34" charset="0"/>
            </a:endParaRPr>
          </a:p>
          <a:p>
            <a:r>
              <a:rPr lang="en-NZ">
                <a:latin typeface="Century Gothic" panose="020B0502020202020204" pitchFamily="34" charset="0"/>
              </a:rPr>
              <a:t>What could you do to support Sam with the tasks he finds difficult?</a:t>
            </a:r>
          </a:p>
        </p:txBody>
      </p:sp>
      <p:sp>
        <p:nvSpPr>
          <p:cNvPr id="476164" name="Date Placeholder 3"/>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79279">
              <a:defRPr sz="2400" baseline="30000">
                <a:solidFill>
                  <a:schemeClr val="tx1"/>
                </a:solidFill>
                <a:latin typeface="Verdana" pitchFamily="34" charset="0"/>
              </a:defRPr>
            </a:lvl1pPr>
            <a:lvl2pPr marL="744126" indent="-286202" defTabSz="879279">
              <a:defRPr sz="2400" baseline="30000">
                <a:solidFill>
                  <a:schemeClr val="tx1"/>
                </a:solidFill>
                <a:latin typeface="Verdana" pitchFamily="34" charset="0"/>
              </a:defRPr>
            </a:lvl2pPr>
            <a:lvl3pPr marL="1144809" indent="-228962" defTabSz="879279">
              <a:defRPr sz="2400" baseline="30000">
                <a:solidFill>
                  <a:schemeClr val="tx1"/>
                </a:solidFill>
                <a:latin typeface="Verdana" pitchFamily="34" charset="0"/>
              </a:defRPr>
            </a:lvl3pPr>
            <a:lvl4pPr marL="1602735" indent="-228962" defTabSz="879279">
              <a:defRPr sz="2400" baseline="30000">
                <a:solidFill>
                  <a:schemeClr val="tx1"/>
                </a:solidFill>
                <a:latin typeface="Verdana" pitchFamily="34" charset="0"/>
              </a:defRPr>
            </a:lvl4pPr>
            <a:lvl5pPr marL="2060658" indent="-228962" defTabSz="879279">
              <a:defRPr sz="2400" baseline="30000">
                <a:solidFill>
                  <a:schemeClr val="tx1"/>
                </a:solidFill>
                <a:latin typeface="Verdana" pitchFamily="34" charset="0"/>
              </a:defRPr>
            </a:lvl5pPr>
            <a:lvl6pPr marL="2518581" indent="-228962" algn="ctr" defTabSz="879279" eaLnBrk="0" fontAlgn="base" hangingPunct="0">
              <a:spcBef>
                <a:spcPct val="0"/>
              </a:spcBef>
              <a:spcAft>
                <a:spcPct val="0"/>
              </a:spcAft>
              <a:defRPr sz="2400" baseline="30000">
                <a:solidFill>
                  <a:schemeClr val="tx1"/>
                </a:solidFill>
                <a:latin typeface="Verdana" pitchFamily="34" charset="0"/>
              </a:defRPr>
            </a:lvl6pPr>
            <a:lvl7pPr marL="2976508" indent="-228962" algn="ctr" defTabSz="879279" eaLnBrk="0" fontAlgn="base" hangingPunct="0">
              <a:spcBef>
                <a:spcPct val="0"/>
              </a:spcBef>
              <a:spcAft>
                <a:spcPct val="0"/>
              </a:spcAft>
              <a:defRPr sz="2400" baseline="30000">
                <a:solidFill>
                  <a:schemeClr val="tx1"/>
                </a:solidFill>
                <a:latin typeface="Verdana" pitchFamily="34" charset="0"/>
              </a:defRPr>
            </a:lvl7pPr>
            <a:lvl8pPr marL="3434431" indent="-228962" algn="ctr" defTabSz="879279" eaLnBrk="0" fontAlgn="base" hangingPunct="0">
              <a:spcBef>
                <a:spcPct val="0"/>
              </a:spcBef>
              <a:spcAft>
                <a:spcPct val="0"/>
              </a:spcAft>
              <a:defRPr sz="2400" baseline="30000">
                <a:solidFill>
                  <a:schemeClr val="tx1"/>
                </a:solidFill>
                <a:latin typeface="Verdana" pitchFamily="34" charset="0"/>
              </a:defRPr>
            </a:lvl8pPr>
            <a:lvl9pPr marL="3892355" indent="-228962" algn="ctr" defTabSz="879279" eaLnBrk="0" fontAlgn="base" hangingPunct="0">
              <a:spcBef>
                <a:spcPct val="0"/>
              </a:spcBef>
              <a:spcAft>
                <a:spcPct val="0"/>
              </a:spcAft>
              <a:defRPr sz="2400" baseline="30000">
                <a:solidFill>
                  <a:schemeClr val="tx1"/>
                </a:solidFill>
                <a:latin typeface="Verdana" pitchFamily="34" charset="0"/>
              </a:defRPr>
            </a:lvl9pPr>
          </a:lstStyle>
          <a:p>
            <a:endParaRPr lang="en-US" sz="1100" baseline="0">
              <a:latin typeface="Times New Roman" pitchFamily="18" charset="0"/>
            </a:endParaRPr>
          </a:p>
        </p:txBody>
      </p:sp>
      <p:sp>
        <p:nvSpPr>
          <p:cNvPr id="476165" name="Slide Number Placeholder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79279">
              <a:defRPr sz="2400" baseline="30000">
                <a:solidFill>
                  <a:schemeClr val="tx1"/>
                </a:solidFill>
                <a:latin typeface="Verdana" pitchFamily="34" charset="0"/>
              </a:defRPr>
            </a:lvl1pPr>
            <a:lvl2pPr marL="744126" indent="-286202" defTabSz="879279">
              <a:defRPr sz="2400" baseline="30000">
                <a:solidFill>
                  <a:schemeClr val="tx1"/>
                </a:solidFill>
                <a:latin typeface="Verdana" pitchFamily="34" charset="0"/>
              </a:defRPr>
            </a:lvl2pPr>
            <a:lvl3pPr marL="1144809" indent="-228962" defTabSz="879279">
              <a:defRPr sz="2400" baseline="30000">
                <a:solidFill>
                  <a:schemeClr val="tx1"/>
                </a:solidFill>
                <a:latin typeface="Verdana" pitchFamily="34" charset="0"/>
              </a:defRPr>
            </a:lvl3pPr>
            <a:lvl4pPr marL="1602735" indent="-228962" defTabSz="879279">
              <a:defRPr sz="2400" baseline="30000">
                <a:solidFill>
                  <a:schemeClr val="tx1"/>
                </a:solidFill>
                <a:latin typeface="Verdana" pitchFamily="34" charset="0"/>
              </a:defRPr>
            </a:lvl4pPr>
            <a:lvl5pPr marL="2060658" indent="-228962" defTabSz="879279">
              <a:defRPr sz="2400" baseline="30000">
                <a:solidFill>
                  <a:schemeClr val="tx1"/>
                </a:solidFill>
                <a:latin typeface="Verdana" pitchFamily="34" charset="0"/>
              </a:defRPr>
            </a:lvl5pPr>
            <a:lvl6pPr marL="2518581" indent="-228962" algn="ctr" defTabSz="879279" eaLnBrk="0" fontAlgn="base" hangingPunct="0">
              <a:spcBef>
                <a:spcPct val="0"/>
              </a:spcBef>
              <a:spcAft>
                <a:spcPct val="0"/>
              </a:spcAft>
              <a:defRPr sz="2400" baseline="30000">
                <a:solidFill>
                  <a:schemeClr val="tx1"/>
                </a:solidFill>
                <a:latin typeface="Verdana" pitchFamily="34" charset="0"/>
              </a:defRPr>
            </a:lvl6pPr>
            <a:lvl7pPr marL="2976508" indent="-228962" algn="ctr" defTabSz="879279" eaLnBrk="0" fontAlgn="base" hangingPunct="0">
              <a:spcBef>
                <a:spcPct val="0"/>
              </a:spcBef>
              <a:spcAft>
                <a:spcPct val="0"/>
              </a:spcAft>
              <a:defRPr sz="2400" baseline="30000">
                <a:solidFill>
                  <a:schemeClr val="tx1"/>
                </a:solidFill>
                <a:latin typeface="Verdana" pitchFamily="34" charset="0"/>
              </a:defRPr>
            </a:lvl7pPr>
            <a:lvl8pPr marL="3434431" indent="-228962" algn="ctr" defTabSz="879279" eaLnBrk="0" fontAlgn="base" hangingPunct="0">
              <a:spcBef>
                <a:spcPct val="0"/>
              </a:spcBef>
              <a:spcAft>
                <a:spcPct val="0"/>
              </a:spcAft>
              <a:defRPr sz="2400" baseline="30000">
                <a:solidFill>
                  <a:schemeClr val="tx1"/>
                </a:solidFill>
                <a:latin typeface="Verdana" pitchFamily="34" charset="0"/>
              </a:defRPr>
            </a:lvl8pPr>
            <a:lvl9pPr marL="3892355" indent="-228962" algn="ctr" defTabSz="879279" eaLnBrk="0" fontAlgn="base" hangingPunct="0">
              <a:spcBef>
                <a:spcPct val="0"/>
              </a:spcBef>
              <a:spcAft>
                <a:spcPct val="0"/>
              </a:spcAft>
              <a:defRPr sz="2400" baseline="30000">
                <a:solidFill>
                  <a:schemeClr val="tx1"/>
                </a:solidFill>
                <a:latin typeface="Verdana" pitchFamily="34" charset="0"/>
              </a:defRPr>
            </a:lvl9pPr>
          </a:lstStyle>
          <a:p>
            <a:fld id="{029F282D-C4D8-41D1-B3B5-0FB798FE2230}" type="slidenum">
              <a:rPr lang="en-US" sz="1100" baseline="0">
                <a:latin typeface="Times New Roman" pitchFamily="18" charset="0"/>
              </a:rPr>
              <a:pPr/>
              <a:t>100</a:t>
            </a:fld>
            <a:endParaRPr lang="en-US" sz="1100" baseline="0">
              <a:latin typeface="Times New Roman" pitchFamily="18" charset="0"/>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effectLst/>
                <a:latin typeface="Arial" panose="020B0604020202020204" pitchFamily="34" charset="0"/>
              </a:rPr>
              <a:t>The ability to identify key emotions in a person’s Profile result is unique to Extended DISC® </a:t>
            </a:r>
            <a:r>
              <a:rPr lang="en-US" dirty="0" err="1">
                <a:latin typeface="Arial" panose="020B0604020202020204" pitchFamily="34" charset="0"/>
              </a:rPr>
              <a:t>Behavioural</a:t>
            </a:r>
            <a:r>
              <a:rPr lang="en-US" dirty="0">
                <a:latin typeface="Arial" panose="020B0604020202020204" pitchFamily="34" charset="0"/>
              </a:rPr>
              <a:t> Analysis Assessments</a:t>
            </a:r>
            <a:r>
              <a:rPr lang="en-US" b="0" i="0" dirty="0">
                <a:effectLst/>
                <a:latin typeface="Arial" panose="020B0604020202020204" pitchFamily="34" charset="0"/>
              </a:rPr>
              <a:t>. Underlying emotions are identified by observing the person’s Profile size, shape, and position. </a:t>
            </a:r>
          </a:p>
          <a:p>
            <a:pPr algn="l"/>
            <a:endParaRPr lang="en-US" dirty="0">
              <a:latin typeface="Arial" panose="020B0604020202020204" pitchFamily="34" charset="0"/>
            </a:endParaRPr>
          </a:p>
          <a:p>
            <a:pPr algn="l"/>
            <a:r>
              <a:rPr lang="en-US" b="0" i="0" dirty="0">
                <a:effectLst/>
                <a:latin typeface="Arial" panose="020B0604020202020204" pitchFamily="34" charset="0"/>
              </a:rPr>
              <a:t>We should consider these types of results as an additional </a:t>
            </a:r>
            <a:r>
              <a:rPr lang="en-US" dirty="0">
                <a:latin typeface="Arial" panose="020B0604020202020204" pitchFamily="34" charset="0"/>
              </a:rPr>
              <a:t>means of obtaining</a:t>
            </a:r>
            <a:r>
              <a:rPr lang="en-US" b="0" i="0" dirty="0">
                <a:effectLst/>
                <a:latin typeface="Arial" panose="020B0604020202020204" pitchFamily="34" charset="0"/>
              </a:rPr>
              <a:t> clues to topics that could be explored or discussed further. They can help provide answers to the question, ‘How is this person feeling?’</a:t>
            </a:r>
          </a:p>
          <a:p>
            <a:pPr algn="l"/>
            <a:endParaRPr lang="en-US" b="0" i="0" dirty="0">
              <a:effectLst/>
              <a:latin typeface="Arial" panose="020B0604020202020204" pitchFamily="34" charset="0"/>
            </a:endParaRPr>
          </a:p>
          <a:p>
            <a:pPr algn="l"/>
            <a:r>
              <a:rPr lang="en-US" b="0" i="0" u="none" strike="noStrike" dirty="0">
                <a:effectLst/>
                <a:latin typeface="Arial" panose="020B0604020202020204" pitchFamily="34" charset="0"/>
                <a:hlinkClick r:id="rId3" tooltip="DISC workshops">
                  <a:extLst>
                    <a:ext uri="{A12FA001-AC4F-418D-AE19-62706E023703}">
                      <ahyp:hlinkClr xmlns:ahyp="http://schemas.microsoft.com/office/drawing/2018/hyperlinkcolor" val="tx"/>
                    </a:ext>
                  </a:extLst>
                </a:hlinkClick>
              </a:rPr>
              <a:t>DISC workshops</a:t>
            </a:r>
            <a:r>
              <a:rPr lang="en-US" b="0" i="0" dirty="0">
                <a:effectLst/>
                <a:latin typeface="Arial" panose="020B0604020202020204" pitchFamily="34" charset="0"/>
              </a:rPr>
              <a:t> are usually not the best place to dive deeper into individual results or discuss key emotions. However, if you are coaching or mentoring someone one-on-one, </a:t>
            </a:r>
            <a:r>
              <a:rPr lang="en-US" dirty="0">
                <a:latin typeface="Arial" panose="020B0604020202020204" pitchFamily="34" charset="0"/>
              </a:rPr>
              <a:t>they</a:t>
            </a:r>
            <a:r>
              <a:rPr lang="en-US" b="0" i="0" dirty="0">
                <a:effectLst/>
                <a:latin typeface="Arial" panose="020B0604020202020204" pitchFamily="34" charset="0"/>
              </a:rPr>
              <a:t> can provide additional information on what the person may be feeling. In doing so, </a:t>
            </a:r>
            <a:r>
              <a:rPr lang="en-US" dirty="0">
                <a:latin typeface="Arial" panose="020B0604020202020204" pitchFamily="34" charset="0"/>
              </a:rPr>
              <a:t>they</a:t>
            </a:r>
            <a:r>
              <a:rPr lang="en-US" b="0" i="0" dirty="0">
                <a:effectLst/>
                <a:latin typeface="Arial" panose="020B0604020202020204" pitchFamily="34" charset="0"/>
              </a:rPr>
              <a:t> can help identify what may be an obstacle to the person's success. There is nothing in the person's report that will talk about the person's key emotions. </a:t>
            </a:r>
          </a:p>
          <a:p>
            <a:pPr algn="l"/>
            <a:endParaRPr lang="en-US" dirty="0">
              <a:latin typeface="Arial" panose="020B0604020202020204" pitchFamily="34" charset="0"/>
            </a:endParaRPr>
          </a:p>
          <a:p>
            <a:pPr algn="l"/>
            <a:r>
              <a:rPr lang="en-US" b="0" i="0" dirty="0">
                <a:effectLst/>
                <a:latin typeface="Arial" panose="020B0604020202020204" pitchFamily="34" charset="0"/>
              </a:rPr>
              <a:t>Key emotions are identified by looking at the size, shape and position of both Profiles.</a:t>
            </a:r>
          </a:p>
          <a:p>
            <a:pPr algn="l"/>
            <a:endParaRPr lang="en-US" dirty="0">
              <a:latin typeface="Arial" panose="020B0604020202020204" pitchFamily="34" charset="0"/>
            </a:endParaRPr>
          </a:p>
          <a:p>
            <a:pPr algn="l"/>
            <a:r>
              <a:rPr lang="en-US" b="0" i="0" dirty="0">
                <a:effectLst/>
                <a:latin typeface="Arial" panose="020B0604020202020204" pitchFamily="34" charset="0"/>
              </a:rPr>
              <a:t>The ultimate goal is not to </a:t>
            </a:r>
            <a:r>
              <a:rPr lang="en-US" b="0" i="0" dirty="0" err="1">
                <a:effectLst/>
                <a:latin typeface="Arial" panose="020B0604020202020204" pitchFamily="34" charset="0"/>
              </a:rPr>
              <a:t>memorise</a:t>
            </a:r>
            <a:r>
              <a:rPr lang="en-US" b="0" i="0" dirty="0">
                <a:effectLst/>
                <a:latin typeface="Arial" panose="020B0604020202020204" pitchFamily="34" charset="0"/>
              </a:rPr>
              <a:t>, but to </a:t>
            </a:r>
            <a:r>
              <a:rPr lang="en-US" b="0" i="0" dirty="0" err="1">
                <a:effectLst/>
                <a:latin typeface="Arial" panose="020B0604020202020204" pitchFamily="34" charset="0"/>
              </a:rPr>
              <a:t>recognise</a:t>
            </a:r>
            <a:r>
              <a:rPr lang="en-US" b="0" i="0" dirty="0">
                <a:effectLst/>
                <a:latin typeface="Arial" panose="020B0604020202020204" pitchFamily="34" charset="0"/>
              </a:rPr>
              <a:t> when these special situations Profiles occur. </a:t>
            </a:r>
          </a:p>
          <a:p>
            <a:pPr algn="l"/>
            <a:endParaRPr lang="en-US" dirty="0">
              <a:latin typeface="Arial" panose="020B0604020202020204" pitchFamily="34" charset="0"/>
            </a:endParaRPr>
          </a:p>
          <a:p>
            <a:pPr algn="l"/>
            <a:r>
              <a:rPr lang="en-US" b="0" i="0" dirty="0">
                <a:effectLst/>
                <a:latin typeface="Arial" panose="020B0604020202020204" pitchFamily="34" charset="0"/>
              </a:rPr>
              <a:t>Here are some examples of Extended DISC® Profiles that may exhibit key emotions…</a:t>
            </a:r>
          </a:p>
          <a:p>
            <a:endParaRPr lang="en-NZ" dirty="0"/>
          </a:p>
        </p:txBody>
      </p:sp>
      <p:sp>
        <p:nvSpPr>
          <p:cNvPr id="4" name="Slide Number Placeholder 3"/>
          <p:cNvSpPr>
            <a:spLocks noGrp="1"/>
          </p:cNvSpPr>
          <p:nvPr>
            <p:ph type="sldNum" sz="quarter" idx="5"/>
          </p:nvPr>
        </p:nvSpPr>
        <p:spPr/>
        <p:txBody>
          <a:bodyPr/>
          <a:lstStyle/>
          <a:p>
            <a:fld id="{FC7FF555-9CF6-455B-A361-1BD9CCEB5FF1}" type="slidenum">
              <a:rPr lang="pl-PL" smtClean="0"/>
              <a:t>101</a:t>
            </a:fld>
            <a:endParaRPr lang="pl-PL"/>
          </a:p>
        </p:txBody>
      </p:sp>
    </p:spTree>
    <p:extLst>
      <p:ext uri="{BB962C8B-B14F-4D97-AF65-F5344CB8AC3E}">
        <p14:creationId xmlns:p14="http://schemas.microsoft.com/office/powerpoint/2010/main" val="181105535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102</a:t>
            </a:fld>
            <a:endParaRPr lang="pl-PL"/>
          </a:p>
        </p:txBody>
      </p:sp>
    </p:spTree>
    <p:extLst>
      <p:ext uri="{BB962C8B-B14F-4D97-AF65-F5344CB8AC3E}">
        <p14:creationId xmlns:p14="http://schemas.microsoft.com/office/powerpoint/2010/main" val="228390849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C7FF555-9CF6-455B-A361-1BD9CCEB5FF1}" type="slidenum">
              <a:rPr lang="pl-PL" smtClean="0"/>
              <a:t>103</a:t>
            </a:fld>
            <a:endParaRPr lang="pl-PL"/>
          </a:p>
        </p:txBody>
      </p:sp>
    </p:spTree>
    <p:extLst>
      <p:ext uri="{BB962C8B-B14F-4D97-AF65-F5344CB8AC3E}">
        <p14:creationId xmlns:p14="http://schemas.microsoft.com/office/powerpoint/2010/main" val="168667344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104</a:t>
            </a:fld>
            <a:endParaRPr lang="pl-PL"/>
          </a:p>
        </p:txBody>
      </p:sp>
    </p:spTree>
    <p:extLst>
      <p:ext uri="{BB962C8B-B14F-4D97-AF65-F5344CB8AC3E}">
        <p14:creationId xmlns:p14="http://schemas.microsoft.com/office/powerpoint/2010/main" val="216093432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0" i="0" dirty="0">
                <a:effectLst/>
                <a:latin typeface="Century Gothic" panose="020B0502020202020204" pitchFamily="34" charset="0"/>
              </a:rPr>
              <a:t>Extended DISC® measures unconscious behaviour and compares it with the conscious, adjusted behavioural style of an individual, allowing the measurement of emotions. It goes </a:t>
            </a:r>
            <a:r>
              <a:rPr lang="en-NZ" dirty="0">
                <a:latin typeface="Century Gothic" panose="020B0502020202020204" pitchFamily="34" charset="0"/>
              </a:rPr>
              <a:t>far</a:t>
            </a:r>
            <a:r>
              <a:rPr lang="en-NZ" b="0" i="0" dirty="0">
                <a:effectLst/>
                <a:latin typeface="Century Gothic" panose="020B0502020202020204" pitchFamily="34" charset="0"/>
              </a:rPr>
              <a:t> beyond regular DISC in this regard.</a:t>
            </a:r>
          </a:p>
          <a:p>
            <a:endParaRPr lang="en-NZ" dirty="0">
              <a:latin typeface="Century Gothic" panose="020B0502020202020204" pitchFamily="34" charset="0"/>
            </a:endParaRPr>
          </a:p>
          <a:p>
            <a:r>
              <a:rPr lang="en-NZ" b="0" i="0" dirty="0">
                <a:effectLst/>
                <a:latin typeface="Century Gothic" panose="020B0502020202020204" pitchFamily="34" charset="0"/>
              </a:rPr>
              <a:t> We can then look at the emotions being communicated by the respondent at the time of completion of the questionnaire, such as stress levels, uncertainty </a:t>
            </a:r>
            <a:r>
              <a:rPr lang="en-NZ" dirty="0">
                <a:latin typeface="Century Gothic" panose="020B0502020202020204" pitchFamily="34" charset="0"/>
              </a:rPr>
              <a:t>about their</a:t>
            </a:r>
            <a:r>
              <a:rPr lang="en-NZ" b="0" i="0" dirty="0">
                <a:effectLst/>
                <a:latin typeface="Century Gothic" panose="020B0502020202020204" pitchFamily="34" charset="0"/>
              </a:rPr>
              <a:t> role, insecurity, frustration, pressure to change etc. It also enables the report to define the influence of the present environment on the respondent’s motivation as far as certain needs are concerned.</a:t>
            </a:r>
            <a:endParaRPr lang="en-GB" dirty="0">
              <a:latin typeface="Century Gothic" panose="020B0502020202020204" pitchFamily="34" charset="0"/>
            </a:endParaRPr>
          </a:p>
        </p:txBody>
      </p:sp>
      <p:sp>
        <p:nvSpPr>
          <p:cNvPr id="4" name="Slide Number Placeholder 3"/>
          <p:cNvSpPr>
            <a:spLocks noGrp="1"/>
          </p:cNvSpPr>
          <p:nvPr>
            <p:ph type="sldNum" sz="quarter" idx="10"/>
          </p:nvPr>
        </p:nvSpPr>
        <p:spPr/>
        <p:txBody>
          <a:bodyPr/>
          <a:lstStyle/>
          <a:p>
            <a:fld id="{FC7FF555-9CF6-455B-A361-1BD9CCEB5FF1}" type="slidenum">
              <a:rPr lang="pl-PL" smtClean="0"/>
              <a:t>105</a:t>
            </a:fld>
            <a:endParaRPr lang="pl-PL"/>
          </a:p>
        </p:txBody>
      </p:sp>
    </p:spTree>
    <p:extLst>
      <p:ext uri="{BB962C8B-B14F-4D97-AF65-F5344CB8AC3E}">
        <p14:creationId xmlns:p14="http://schemas.microsoft.com/office/powerpoint/2010/main" val="2325564553"/>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b="0" dirty="0">
                <a:latin typeface="Century Gothic" panose="020B0502020202020204" pitchFamily="34" charset="0"/>
              </a:rPr>
              <a:t>Many</a:t>
            </a:r>
            <a:r>
              <a:rPr lang="fi-FI" b="0" baseline="0" dirty="0">
                <a:latin typeface="Century Gothic" panose="020B0502020202020204" pitchFamily="34" charset="0"/>
              </a:rPr>
              <a:t> </a:t>
            </a:r>
            <a:r>
              <a:rPr lang="fi-FI" b="0" dirty="0">
                <a:latin typeface="Century Gothic" panose="020B0502020202020204" pitchFamily="34" charset="0"/>
              </a:rPr>
              <a:t>of the questions in the Behavioural Analysis Questionnaire are similar. </a:t>
            </a:r>
            <a:br>
              <a:rPr lang="fi-FI" b="0" dirty="0">
                <a:latin typeface="Century Gothic" panose="020B0502020202020204" pitchFamily="34" charset="0"/>
              </a:rPr>
            </a:br>
            <a:br>
              <a:rPr lang="fi-FI" b="0" dirty="0">
                <a:latin typeface="Century Gothic" panose="020B0502020202020204" pitchFamily="34" charset="0"/>
              </a:rPr>
            </a:br>
            <a:r>
              <a:rPr lang="fi-FI" b="0" dirty="0">
                <a:latin typeface="Century Gothic" panose="020B0502020202020204" pitchFamily="34" charset="0"/>
              </a:rPr>
              <a:t>There are 24 questions, but 48 sub-questions.</a:t>
            </a:r>
          </a:p>
          <a:p>
            <a:pPr marL="171737" indent="-171737">
              <a:buFont typeface="Arial" panose="020B0604020202020204" pitchFamily="34" charset="0"/>
              <a:buChar char="•"/>
            </a:pPr>
            <a:endParaRPr lang="fi-FI" b="0" dirty="0">
              <a:latin typeface="Century Gothic" panose="020B0502020202020204" pitchFamily="34" charset="0"/>
            </a:endParaRPr>
          </a:p>
          <a:p>
            <a:pPr marL="171737" indent="-171737">
              <a:buFont typeface="Arial" panose="020B0604020202020204" pitchFamily="34" charset="0"/>
              <a:buChar char="•"/>
            </a:pPr>
            <a:r>
              <a:rPr lang="fi-FI" b="0" dirty="0">
                <a:latin typeface="Century Gothic" panose="020B0502020202020204" pitchFamily="34" charset="0"/>
              </a:rPr>
              <a:t>It’s been designed that way to get a thorough</a:t>
            </a:r>
            <a:r>
              <a:rPr lang="fi-FI" b="0" baseline="0" dirty="0">
                <a:latin typeface="Century Gothic" panose="020B0502020202020204" pitchFamily="34" charset="0"/>
              </a:rPr>
              <a:t> assessment.</a:t>
            </a:r>
          </a:p>
          <a:p>
            <a:pPr marL="171737" indent="-171737">
              <a:buFont typeface="Arial" panose="020B0604020202020204" pitchFamily="34" charset="0"/>
              <a:buChar char="•"/>
            </a:pPr>
            <a:endParaRPr lang="fi-FI" b="0" baseline="0" dirty="0">
              <a:latin typeface="Century Gothic" panose="020B0502020202020204" pitchFamily="34" charset="0"/>
            </a:endParaRPr>
          </a:p>
          <a:p>
            <a:pPr marL="171737" indent="-171737">
              <a:buFont typeface="Arial" panose="020B0604020202020204" pitchFamily="34" charset="0"/>
              <a:buChar char="•"/>
            </a:pPr>
            <a:r>
              <a:rPr lang="fi-FI" b="0" baseline="0" dirty="0">
                <a:latin typeface="Century Gothic" panose="020B0502020202020204" pitchFamily="34" charset="0"/>
              </a:rPr>
              <a:t>If there are contradictions in the way the questions are answered, the mathematical algorithm is clever enough to show us this by tightening up the Profile results. </a:t>
            </a:r>
          </a:p>
          <a:p>
            <a:pPr marL="171737" indent="-171737">
              <a:buFont typeface="Arial" panose="020B0604020202020204" pitchFamily="34" charset="0"/>
              <a:buChar char="•"/>
            </a:pPr>
            <a:endParaRPr lang="fi-FI" b="0" baseline="0" dirty="0">
              <a:latin typeface="Century Gothic" panose="020B0502020202020204" pitchFamily="34" charset="0"/>
            </a:endParaRPr>
          </a:p>
          <a:p>
            <a:pPr marL="171737" indent="-171737">
              <a:buFont typeface="Arial" panose="020B0604020202020204" pitchFamily="34" charset="0"/>
              <a:buChar char="•"/>
            </a:pPr>
            <a:r>
              <a:rPr lang="fi-FI" b="0" baseline="0" dirty="0">
                <a:latin typeface="Century Gothic" panose="020B0502020202020204" pitchFamily="34" charset="0"/>
              </a:rPr>
              <a:t>From there we can determine discussion points associated with a Tight </a:t>
            </a:r>
            <a:r>
              <a:rPr lang="fi-FI" dirty="0">
                <a:latin typeface="Century Gothic" panose="020B0502020202020204" pitchFamily="34" charset="0"/>
              </a:rPr>
              <a:t>P</a:t>
            </a:r>
            <a:r>
              <a:rPr lang="fi-FI" b="0" baseline="0" dirty="0">
                <a:latin typeface="Century Gothic" panose="020B0502020202020204" pitchFamily="34" charset="0"/>
              </a:rPr>
              <a:t>rofile and the emotions that </a:t>
            </a:r>
            <a:r>
              <a:rPr lang="fi-FI" dirty="0">
                <a:latin typeface="Century Gothic" panose="020B0502020202020204" pitchFamily="34" charset="0"/>
              </a:rPr>
              <a:t>a Tight Profile </a:t>
            </a:r>
            <a:r>
              <a:rPr lang="fi-FI" b="0" baseline="0" dirty="0">
                <a:latin typeface="Century Gothic" panose="020B0502020202020204" pitchFamily="34" charset="0"/>
              </a:rPr>
              <a:t>allude to.</a:t>
            </a:r>
          </a:p>
          <a:p>
            <a:pPr marL="171737" indent="-171737">
              <a:buFont typeface="Arial" panose="020B0604020202020204" pitchFamily="34" charset="0"/>
              <a:buChar char="•"/>
            </a:pPr>
            <a:endParaRPr lang="fi-FI" dirty="0">
              <a:latin typeface="Century Gothic" panose="020B0502020202020204" pitchFamily="34" charset="0"/>
            </a:endParaRPr>
          </a:p>
          <a:p>
            <a:pPr algn="l"/>
            <a:r>
              <a:rPr lang="en-US" b="0" i="0" dirty="0">
                <a:effectLst/>
                <a:latin typeface="Century Gothic" panose="020B0502020202020204" pitchFamily="34" charset="0"/>
              </a:rPr>
              <a:t>In the examples given on this slide, every one of the graphs show the individual's Natural Style Profile as a DI Profile combination. The shape is similar; D-style and I-style are above the line and S-style and C-style are below the line. However, there are distinct differences in the size of the Profiles. They vary from tall and vertically stretched graph lines on the right, all the way to tight and compressed graph lines </a:t>
            </a:r>
            <a:r>
              <a:rPr lang="en-US" dirty="0">
                <a:latin typeface="Century Gothic" panose="020B0502020202020204" pitchFamily="34" charset="0"/>
              </a:rPr>
              <a:t>on</a:t>
            </a:r>
            <a:r>
              <a:rPr lang="en-US" b="0" i="0" dirty="0">
                <a:effectLst/>
                <a:latin typeface="Century Gothic" panose="020B0502020202020204" pitchFamily="34" charset="0"/>
              </a:rPr>
              <a:t> the left.</a:t>
            </a:r>
          </a:p>
          <a:p>
            <a:pPr algn="l"/>
            <a:endParaRPr lang="en-US" b="0" i="0" dirty="0">
              <a:effectLst/>
              <a:latin typeface="Century Gothic" panose="020B0502020202020204" pitchFamily="34" charset="0"/>
            </a:endParaRPr>
          </a:p>
          <a:p>
            <a:pPr algn="l"/>
            <a:r>
              <a:rPr lang="en-US" b="0" i="0" dirty="0">
                <a:effectLst/>
                <a:latin typeface="Century Gothic" panose="020B0502020202020204" pitchFamily="34" charset="0"/>
              </a:rPr>
              <a:t>The consistency of the person's answering pattern determines the size of the graph line. A highly consistent response pattern (as shown on the far right) results in a tall, stretched graph line. An inconsistent response pattern results in a tight or compressed graph line. In a tight or compressed Profile, the person is not clearly identifying a style, but instead, </a:t>
            </a:r>
            <a:r>
              <a:rPr lang="en-US" dirty="0">
                <a:latin typeface="Century Gothic" panose="020B0502020202020204" pitchFamily="34" charset="0"/>
              </a:rPr>
              <a:t>is making choices</a:t>
            </a:r>
            <a:r>
              <a:rPr lang="en-US" b="0" i="0" dirty="0">
                <a:effectLst/>
                <a:latin typeface="Century Gothic" panose="020B0502020202020204" pitchFamily="34" charset="0"/>
              </a:rPr>
              <a:t> across all four of the DISC styles.</a:t>
            </a:r>
          </a:p>
          <a:p>
            <a:pPr marL="171737" indent="-171737">
              <a:buFont typeface="Arial" panose="020B0604020202020204" pitchFamily="34" charset="0"/>
              <a:buChar char="•"/>
            </a:pPr>
            <a:endParaRPr lang="fi-FI" dirty="0">
              <a:latin typeface="Century Gothic" panose="020B0502020202020204" pitchFamily="34" charset="0"/>
            </a:endParaRPr>
          </a:p>
          <a:p>
            <a:r>
              <a:rPr lang="en-US" b="0" i="0" dirty="0">
                <a:effectLst/>
                <a:latin typeface="Century Gothic" panose="020B0502020202020204" pitchFamily="34" charset="0"/>
              </a:rPr>
              <a:t>We can be confident in the validity when we see a tall (vertically stretched) </a:t>
            </a:r>
            <a:r>
              <a:rPr lang="en-US" b="0" i="0" u="none" strike="noStrike" dirty="0">
                <a:effectLst/>
                <a:latin typeface="Century Gothic" panose="020B0502020202020204" pitchFamily="34" charset="0"/>
                <a:hlinkClick r:id="rId3" tooltip="Extended DISC Profile®">
                  <a:extLst>
                    <a:ext uri="{A12FA001-AC4F-418D-AE19-62706E023703}">
                      <ahyp:hlinkClr xmlns:ahyp="http://schemas.microsoft.com/office/drawing/2018/hyperlinkcolor" val="tx"/>
                    </a:ext>
                  </a:extLst>
                </a:hlinkClick>
              </a:rPr>
              <a:t>Extended DISC® Profile</a:t>
            </a:r>
            <a:r>
              <a:rPr lang="en-US" b="0" i="0" u="none" strike="noStrike" baseline="30000" dirty="0">
                <a:effectLst/>
                <a:latin typeface="Century Gothic" panose="020B0502020202020204" pitchFamily="34" charset="0"/>
                <a:hlinkClick r:id="rId3" tooltip="Extended DISC Profile®">
                  <a:extLst>
                    <a:ext uri="{A12FA001-AC4F-418D-AE19-62706E023703}">
                      <ahyp:hlinkClr xmlns:ahyp="http://schemas.microsoft.com/office/drawing/2018/hyperlinkcolor" val="tx"/>
                    </a:ext>
                  </a:extLst>
                </a:hlinkClick>
              </a:rPr>
              <a:t>®</a:t>
            </a:r>
            <a:r>
              <a:rPr lang="en-US" b="0" i="0" dirty="0">
                <a:effectLst/>
                <a:latin typeface="Century Gothic" panose="020B0502020202020204" pitchFamily="34" charset="0"/>
              </a:rPr>
              <a:t> result. We can trust this result because it indicates a consistent response pattern. It means the person clearly and consistently chose the DISC style(s) which was most comfortable to them over the DISC style(s) which was not.</a:t>
            </a:r>
            <a:endParaRPr lang="fi-FI" b="0" dirty="0">
              <a:latin typeface="Century Gothic" panose="020B0502020202020204" pitchFamily="34" charset="0"/>
            </a:endParaRPr>
          </a:p>
          <a:p>
            <a:pPr marL="171737" indent="-171737">
              <a:buFont typeface="Arial" panose="020B0604020202020204" pitchFamily="34" charset="0"/>
              <a:buChar char="•"/>
            </a:pPr>
            <a:endParaRPr lang="fi-FI" b="0" dirty="0">
              <a:latin typeface="Century Gothic" panose="020B0502020202020204" pitchFamily="34" charset="0"/>
            </a:endParaRPr>
          </a:p>
        </p:txBody>
      </p:sp>
      <p:sp>
        <p:nvSpPr>
          <p:cNvPr id="4" name="Slide Number Placeholder 3"/>
          <p:cNvSpPr>
            <a:spLocks noGrp="1"/>
          </p:cNvSpPr>
          <p:nvPr>
            <p:ph type="sldNum" sz="quarter" idx="10"/>
          </p:nvPr>
        </p:nvSpPr>
        <p:spPr/>
        <p:txBody>
          <a:bodyPr/>
          <a:lstStyle/>
          <a:p>
            <a:fld id="{FC7FF555-9CF6-455B-A361-1BD9CCEB5FF1}" type="slidenum">
              <a:rPr lang="pl-PL" smtClean="0"/>
              <a:t>106</a:t>
            </a:fld>
            <a:endParaRPr lang="pl-PL"/>
          </a:p>
        </p:txBody>
      </p:sp>
    </p:spTree>
    <p:extLst>
      <p:ext uri="{BB962C8B-B14F-4D97-AF65-F5344CB8AC3E}">
        <p14:creationId xmlns:p14="http://schemas.microsoft.com/office/powerpoint/2010/main" val="345706801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1000"/>
              </a:spcAft>
            </a:pPr>
            <a:r>
              <a:rPr lang="en-NZ" dirty="0">
                <a:effectLst/>
                <a:latin typeface="Century Gothic" panose="020B0502020202020204" pitchFamily="34" charset="0"/>
                <a:ea typeface="Calibri" panose="020F0502020204030204" pitchFamily="34" charset="0"/>
                <a:cs typeface="Century Gothic Pro"/>
              </a:rPr>
              <a:t>The person has not been able to form a clear understanding of their role in their present work environment. </a:t>
            </a:r>
            <a:br>
              <a:rPr lang="en-NZ" dirty="0">
                <a:effectLst/>
                <a:latin typeface="Century Gothic" panose="020B0502020202020204" pitchFamily="34" charset="0"/>
                <a:ea typeface="Calibri" panose="020F0502020204030204" pitchFamily="34" charset="0"/>
                <a:cs typeface="Century Gothic Pro"/>
              </a:rPr>
            </a:br>
            <a:br>
              <a:rPr lang="en-NZ" dirty="0">
                <a:effectLst/>
                <a:latin typeface="Century Gothic" panose="020B0502020202020204" pitchFamily="34" charset="0"/>
                <a:ea typeface="Calibri" panose="020F0502020204030204" pitchFamily="34" charset="0"/>
                <a:cs typeface="Century Gothic Pro"/>
              </a:rPr>
            </a:br>
            <a:r>
              <a:rPr lang="en-NZ" dirty="0">
                <a:latin typeface="Century Gothic" panose="020B0502020202020204" pitchFamily="34" charset="0"/>
                <a:ea typeface="Calibri" panose="020F0502020204030204" pitchFamily="34" charset="0"/>
                <a:cs typeface="Century Gothic Pro"/>
              </a:rPr>
              <a:t>Profile I is tight i</a:t>
            </a:r>
            <a:r>
              <a:rPr lang="en-NZ" dirty="0">
                <a:effectLst/>
                <a:latin typeface="Century Gothic" panose="020B0502020202020204" pitchFamily="34" charset="0"/>
                <a:ea typeface="Calibri" panose="020F0502020204030204" pitchFamily="34" charset="0"/>
                <a:cs typeface="Century Gothic Pro"/>
              </a:rPr>
              <a:t>f </a:t>
            </a:r>
            <a:r>
              <a:rPr lang="en-NZ" dirty="0">
                <a:latin typeface="Century Gothic" panose="020B0502020202020204" pitchFamily="34" charset="0"/>
                <a:ea typeface="Calibri" panose="020F0502020204030204" pitchFamily="34" charset="0"/>
                <a:cs typeface="Century Gothic Pro"/>
              </a:rPr>
              <a:t>all the dimensions are</a:t>
            </a:r>
            <a:r>
              <a:rPr lang="en-NZ" dirty="0">
                <a:effectLst/>
                <a:latin typeface="Century Gothic" panose="020B0502020202020204" pitchFamily="34" charset="0"/>
                <a:ea typeface="Calibri" panose="020F0502020204030204" pitchFamily="34" charset="0"/>
                <a:cs typeface="Century Gothic Pro"/>
              </a:rPr>
              <a:t> within the neutral zone.</a:t>
            </a:r>
            <a:br>
              <a:rPr lang="en-NZ" dirty="0">
                <a:effectLst/>
                <a:latin typeface="Century Gothic" panose="020B0502020202020204" pitchFamily="34" charset="0"/>
                <a:ea typeface="Calibri" panose="020F0502020204030204" pitchFamily="34" charset="0"/>
                <a:cs typeface="Century Gothic Pro"/>
              </a:rPr>
            </a:br>
            <a:r>
              <a:rPr lang="en-NZ" b="1" dirty="0">
                <a:effectLst/>
                <a:latin typeface="Century Gothic" panose="020B0502020202020204" pitchFamily="34" charset="0"/>
                <a:ea typeface="Calibri" panose="020F0502020204030204" pitchFamily="34" charset="0"/>
                <a:cs typeface="Century Gothic Pro"/>
              </a:rPr>
              <a:t>What is the cause </a:t>
            </a:r>
            <a:r>
              <a:rPr lang="en-NZ" b="1" dirty="0">
                <a:latin typeface="Century Gothic" panose="020B0502020202020204" pitchFamily="34" charset="0"/>
                <a:ea typeface="Calibri" panose="020F0502020204030204" pitchFamily="34" charset="0"/>
                <a:cs typeface="Century Gothic Pro"/>
              </a:rPr>
              <a:t>of a</a:t>
            </a:r>
            <a:r>
              <a:rPr lang="en-NZ" b="1" dirty="0">
                <a:effectLst/>
                <a:latin typeface="Century Gothic" panose="020B0502020202020204" pitchFamily="34" charset="0"/>
                <a:ea typeface="Calibri" panose="020F0502020204030204" pitchFamily="34" charset="0"/>
                <a:cs typeface="Century Gothic Pro"/>
              </a:rPr>
              <a:t> Tight Profile I? </a:t>
            </a:r>
            <a:endParaRPr lang="en-NZ" dirty="0">
              <a:effectLst/>
              <a:latin typeface="Century Gothic" panose="020B0502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NZ" b="1" dirty="0">
                <a:effectLst/>
                <a:latin typeface="Century Gothic" panose="020B0502020202020204" pitchFamily="34" charset="0"/>
                <a:ea typeface="Calibri" panose="020F0502020204030204" pitchFamily="34" charset="0"/>
                <a:cs typeface="Century Gothic Pro"/>
              </a:rPr>
              <a:t>Interpretation: </a:t>
            </a:r>
            <a:endParaRPr lang="en-NZ" dirty="0">
              <a:effectLst/>
              <a:latin typeface="Century Gothic" panose="020B0502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NZ" dirty="0">
                <a:effectLst/>
                <a:latin typeface="Century Gothic" panose="020B0502020202020204" pitchFamily="34" charset="0"/>
                <a:ea typeface="Calibri" panose="020F0502020204030204" pitchFamily="34" charset="0"/>
                <a:cs typeface="Century Gothic Pro"/>
              </a:rPr>
              <a:t>A Tight Profile I </a:t>
            </a:r>
            <a:r>
              <a:rPr lang="en-NZ" dirty="0">
                <a:latin typeface="Century Gothic" panose="020B0502020202020204" pitchFamily="34" charset="0"/>
                <a:ea typeface="Calibri" panose="020F0502020204030204" pitchFamily="34" charset="0"/>
                <a:cs typeface="Century Gothic Pro"/>
              </a:rPr>
              <a:t>may have a number of causes: often it indicates that </a:t>
            </a:r>
            <a:r>
              <a:rPr lang="en-NZ" dirty="0">
                <a:effectLst/>
                <a:latin typeface="Century Gothic" panose="020B0502020202020204" pitchFamily="34" charset="0"/>
                <a:ea typeface="Calibri" panose="020F0502020204030204" pitchFamily="34" charset="0"/>
                <a:cs typeface="Century Gothic Pro"/>
              </a:rPr>
              <a:t>the respondent </a:t>
            </a:r>
            <a:r>
              <a:rPr lang="en-NZ" dirty="0">
                <a:latin typeface="Century Gothic" panose="020B0502020202020204" pitchFamily="34" charset="0"/>
                <a:ea typeface="Calibri" panose="020F0502020204030204" pitchFamily="34" charset="0"/>
                <a:cs typeface="Century Gothic Pro"/>
              </a:rPr>
              <a:t>is having difficulty forming</a:t>
            </a:r>
            <a:r>
              <a:rPr lang="en-NZ" dirty="0">
                <a:effectLst/>
                <a:latin typeface="Century Gothic" panose="020B0502020202020204" pitchFamily="34" charset="0"/>
                <a:ea typeface="Calibri" panose="020F0502020204030204" pitchFamily="34" charset="0"/>
                <a:cs typeface="Century Gothic Pro"/>
              </a:rPr>
              <a:t> a clear understanding of their role in their current environment. They’re unsure which behavioural styl</a:t>
            </a:r>
            <a:r>
              <a:rPr lang="en-NZ" dirty="0">
                <a:latin typeface="Century Gothic" panose="020B0502020202020204" pitchFamily="34" charset="0"/>
                <a:ea typeface="Calibri" panose="020F0502020204030204" pitchFamily="34" charset="0"/>
                <a:cs typeface="Century Gothic Pro"/>
              </a:rPr>
              <a:t>e to exhibit to be successful in their role. It may also be that their job description, the instructions they’ve received or their specific areas of responsibility are unclear to them. Respondents who are new to their role and haven’t quite found their feet, or staff members who are considering a change in their situation in the near future may also display a Tight Profile I.</a:t>
            </a:r>
            <a:endParaRPr lang="en-NZ" dirty="0">
              <a:effectLst/>
              <a:latin typeface="Century Gothic" panose="020B0502020202020204" pitchFamily="34" charset="0"/>
              <a:ea typeface="Calibri" panose="020F0502020204030204" pitchFamily="34" charset="0"/>
              <a:cs typeface="Times New Roman" panose="02020603050405020304" pitchFamily="18" charset="0"/>
            </a:endParaRPr>
          </a:p>
          <a:p>
            <a:pPr algn="l"/>
            <a:r>
              <a:rPr lang="en-US" b="0" i="0" dirty="0">
                <a:effectLst/>
                <a:latin typeface="Century Gothic" panose="020B0502020202020204" pitchFamily="34" charset="0"/>
              </a:rPr>
              <a:t>The example </a:t>
            </a:r>
            <a:r>
              <a:rPr lang="en-US" dirty="0">
                <a:latin typeface="Century Gothic" panose="020B0502020202020204" pitchFamily="34" charset="0"/>
              </a:rPr>
              <a:t>shown here</a:t>
            </a:r>
            <a:r>
              <a:rPr lang="en-US" b="0" i="0" dirty="0">
                <a:effectLst/>
                <a:latin typeface="Century Gothic" panose="020B0502020202020204" pitchFamily="34" charset="0"/>
              </a:rPr>
              <a:t> represents a person's</a:t>
            </a:r>
            <a:r>
              <a:rPr lang="en-US" b="0" i="0" strike="noStrike" dirty="0">
                <a:effectLst/>
                <a:latin typeface="Century Gothic" panose="020B0502020202020204" pitchFamily="34" charset="0"/>
                <a:hlinkClick r:id="rId3" tooltip="Profile I (Perceived Need to Adjust) and Profile II (Natural Style)">
                  <a:extLst>
                    <a:ext uri="{A12FA001-AC4F-418D-AE19-62706E023703}">
                      <ahyp:hlinkClr xmlns:ahyp="http://schemas.microsoft.com/office/drawing/2018/hyperlinkcolor" val="tx"/>
                    </a:ext>
                  </a:extLst>
                </a:hlinkClick>
              </a:rPr>
              <a:t> Profile I (Perceived Need to Adjust) and Profile II (Natural Style)</a:t>
            </a:r>
            <a:r>
              <a:rPr lang="en-US" b="0" i="0" dirty="0">
                <a:effectLst/>
                <a:latin typeface="Century Gothic" panose="020B0502020202020204" pitchFamily="34" charset="0"/>
              </a:rPr>
              <a:t>. </a:t>
            </a:r>
            <a:r>
              <a:rPr lang="en-US" b="0" i="0" strike="noStrike" dirty="0">
                <a:effectLst/>
                <a:latin typeface="Century Gothic" panose="020B0502020202020204" pitchFamily="34" charset="0"/>
                <a:hlinkClick r:id="rId4" tooltip="D-style">
                  <a:extLst>
                    <a:ext uri="{A12FA001-AC4F-418D-AE19-62706E023703}">
                      <ahyp:hlinkClr xmlns:ahyp="http://schemas.microsoft.com/office/drawing/2018/hyperlinkcolor" val="tx"/>
                    </a:ext>
                  </a:extLst>
                </a:hlinkClick>
              </a:rPr>
              <a:t>D-style</a:t>
            </a:r>
            <a:r>
              <a:rPr lang="en-US" b="0" i="0" dirty="0">
                <a:effectLst/>
                <a:latin typeface="Century Gothic" panose="020B0502020202020204" pitchFamily="34" charset="0"/>
              </a:rPr>
              <a:t> and </a:t>
            </a:r>
            <a:r>
              <a:rPr lang="en-US" b="0" i="0" strike="noStrike" dirty="0">
                <a:effectLst/>
                <a:latin typeface="Century Gothic" panose="020B0502020202020204" pitchFamily="34" charset="0"/>
                <a:hlinkClick r:id="rId5" tooltip="I-style">
                  <a:extLst>
                    <a:ext uri="{A12FA001-AC4F-418D-AE19-62706E023703}">
                      <ahyp:hlinkClr xmlns:ahyp="http://schemas.microsoft.com/office/drawing/2018/hyperlinkcolor" val="tx"/>
                    </a:ext>
                  </a:extLst>
                </a:hlinkClick>
              </a:rPr>
              <a:t>I-style</a:t>
            </a:r>
            <a:r>
              <a:rPr lang="en-US" b="0" i="0" dirty="0">
                <a:effectLst/>
                <a:latin typeface="Century Gothic" panose="020B0502020202020204" pitchFamily="34" charset="0"/>
              </a:rPr>
              <a:t> are above the Middle Line in both Profiles; however, the size of the two Profiles is clearly different. </a:t>
            </a:r>
          </a:p>
          <a:p>
            <a:pPr algn="l"/>
            <a:endParaRPr lang="en-US" dirty="0">
              <a:latin typeface="Century Gothic" panose="020B0502020202020204" pitchFamily="34" charset="0"/>
            </a:endParaRPr>
          </a:p>
          <a:p>
            <a:pPr algn="l"/>
            <a:r>
              <a:rPr lang="en-US" b="0" i="0" dirty="0">
                <a:effectLst/>
                <a:latin typeface="Century Gothic" panose="020B0502020202020204" pitchFamily="34" charset="0"/>
              </a:rPr>
              <a:t>All four styles on Profile I are plotted close to the Middle Line or essentially plotted in the pink-shaded Neutral Zone. </a:t>
            </a:r>
          </a:p>
          <a:p>
            <a:pPr algn="l"/>
            <a:endParaRPr lang="en-US" dirty="0">
              <a:latin typeface="Century Gothic" panose="020B0502020202020204" pitchFamily="34" charset="0"/>
            </a:endParaRPr>
          </a:p>
          <a:p>
            <a:pPr algn="l"/>
            <a:r>
              <a:rPr lang="en-US" b="0" i="0" dirty="0">
                <a:effectLst/>
                <a:latin typeface="Century Gothic" panose="020B0502020202020204" pitchFamily="34" charset="0"/>
              </a:rPr>
              <a:t>In contrast, Profile II  has a wide size and shape with a clear gap between the D and I styles above the Middle Line (their natural styles) </a:t>
            </a:r>
            <a:r>
              <a:rPr lang="en-US" dirty="0">
                <a:latin typeface="Century Gothic" panose="020B0502020202020204" pitchFamily="34" charset="0"/>
              </a:rPr>
              <a:t>and</a:t>
            </a:r>
            <a:r>
              <a:rPr lang="en-US" b="0" i="0" dirty="0">
                <a:effectLst/>
                <a:latin typeface="Century Gothic" panose="020B0502020202020204" pitchFamily="34" charset="0"/>
              </a:rPr>
              <a:t> the </a:t>
            </a:r>
            <a:r>
              <a:rPr lang="en-US" b="0" i="0" u="none" strike="noStrike" dirty="0">
                <a:effectLst/>
                <a:latin typeface="Century Gothic" panose="020B0502020202020204" pitchFamily="34" charset="0"/>
                <a:hlinkClick r:id="rId6" tooltip="S">
                  <a:extLst>
                    <a:ext uri="{A12FA001-AC4F-418D-AE19-62706E023703}">
                      <ahyp:hlinkClr xmlns:ahyp="http://schemas.microsoft.com/office/drawing/2018/hyperlinkcolor" val="tx"/>
                    </a:ext>
                  </a:extLst>
                </a:hlinkClick>
              </a:rPr>
              <a:t>S</a:t>
            </a:r>
            <a:r>
              <a:rPr lang="en-US" b="0" i="0" dirty="0">
                <a:effectLst/>
                <a:latin typeface="Century Gothic" panose="020B0502020202020204" pitchFamily="34" charset="0"/>
              </a:rPr>
              <a:t> and </a:t>
            </a:r>
            <a:r>
              <a:rPr lang="en-US" b="0" i="0" u="none" strike="noStrike" dirty="0">
                <a:effectLst/>
                <a:latin typeface="Century Gothic" panose="020B0502020202020204" pitchFamily="34" charset="0"/>
                <a:hlinkClick r:id="rId7" tooltip="C">
                  <a:extLst>
                    <a:ext uri="{A12FA001-AC4F-418D-AE19-62706E023703}">
                      <ahyp:hlinkClr xmlns:ahyp="http://schemas.microsoft.com/office/drawing/2018/hyperlinkcolor" val="tx"/>
                    </a:ext>
                  </a:extLst>
                </a:hlinkClick>
              </a:rPr>
              <a:t>C</a:t>
            </a:r>
            <a:r>
              <a:rPr lang="en-US" b="0" i="0" dirty="0">
                <a:effectLst/>
                <a:latin typeface="Century Gothic" panose="020B0502020202020204" pitchFamily="34" charset="0"/>
              </a:rPr>
              <a:t> styles below the Middle Line (not their natural styles).</a:t>
            </a:r>
          </a:p>
          <a:p>
            <a:pPr algn="l"/>
            <a:endParaRPr lang="en-US" b="0" i="0" dirty="0">
              <a:effectLst/>
              <a:latin typeface="Century Gothic" panose="020B0502020202020204" pitchFamily="34" charset="0"/>
            </a:endParaRPr>
          </a:p>
          <a:p>
            <a:pPr algn="l"/>
            <a:r>
              <a:rPr lang="en-US" b="0" i="0" dirty="0">
                <a:effectLst/>
                <a:latin typeface="Century Gothic" panose="020B0502020202020204" pitchFamily="34" charset="0"/>
              </a:rPr>
              <a:t>The key feeling associated with a Tight Profile I is uncertainty.  This could be caused by unclear job responsibilities, being new to a position or role, or </a:t>
            </a:r>
            <a:r>
              <a:rPr lang="en-US" dirty="0">
                <a:latin typeface="Century Gothic" panose="020B0502020202020204" pitchFamily="34" charset="0"/>
              </a:rPr>
              <a:t>a desire to change</a:t>
            </a:r>
            <a:r>
              <a:rPr lang="en-US" b="0" i="0" dirty="0">
                <a:effectLst/>
                <a:latin typeface="Century Gothic" panose="020B0502020202020204" pitchFamily="34" charset="0"/>
              </a:rPr>
              <a:t> one’s </a:t>
            </a:r>
            <a:r>
              <a:rPr lang="en-US" dirty="0">
                <a:latin typeface="Century Gothic" panose="020B0502020202020204" pitchFamily="34" charset="0"/>
              </a:rPr>
              <a:t>current</a:t>
            </a:r>
            <a:r>
              <a:rPr lang="en-US" b="0" i="0" dirty="0">
                <a:effectLst/>
                <a:latin typeface="Century Gothic" panose="020B0502020202020204" pitchFamily="34" charset="0"/>
              </a:rPr>
              <a:t> situation. The person may not be </a:t>
            </a:r>
            <a:r>
              <a:rPr lang="en-US" dirty="0">
                <a:latin typeface="Century Gothic" panose="020B0502020202020204" pitchFamily="34" charset="0"/>
              </a:rPr>
              <a:t>sure</a:t>
            </a:r>
            <a:r>
              <a:rPr lang="en-US" b="0" i="0" dirty="0">
                <a:effectLst/>
                <a:latin typeface="Century Gothic" panose="020B0502020202020204" pitchFamily="34" charset="0"/>
              </a:rPr>
              <a:t> how to modify their behavior. </a:t>
            </a:r>
          </a:p>
          <a:p>
            <a:pPr algn="l"/>
            <a:endParaRPr lang="en-US" dirty="0">
              <a:latin typeface="Century Gothic" panose="020B0502020202020204" pitchFamily="34" charset="0"/>
            </a:endParaRPr>
          </a:p>
          <a:p>
            <a:pPr algn="l"/>
            <a:r>
              <a:rPr lang="en-US" b="0" i="0" dirty="0">
                <a:effectLst/>
                <a:latin typeface="Century Gothic" panose="020B0502020202020204" pitchFamily="34" charset="0"/>
              </a:rPr>
              <a:t>We are more likely to expect this result if the person is new to their job. If someone is not new, then it could mean something else is going on, and we need to explore deeper. If several team members show similar Tight Profile I results, then it would be beneficial to look </a:t>
            </a:r>
            <a:r>
              <a:rPr lang="en-US" dirty="0">
                <a:latin typeface="Century Gothic" panose="020B0502020202020204" pitchFamily="34" charset="0"/>
              </a:rPr>
              <a:t>to their </a:t>
            </a:r>
            <a:r>
              <a:rPr lang="en-US" b="0" i="0" dirty="0">
                <a:effectLst/>
                <a:latin typeface="Century Gothic" panose="020B0502020202020204" pitchFamily="34" charset="0"/>
              </a:rPr>
              <a:t>team leader to see how clearly they are defining team goals.</a:t>
            </a:r>
          </a:p>
          <a:p>
            <a:pPr algn="l"/>
            <a:endParaRPr lang="en-NZ" dirty="0">
              <a:effectLst/>
              <a:latin typeface="Century Gothic" panose="020B0502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NZ" b="1" dirty="0">
                <a:effectLst/>
                <a:latin typeface="Century Gothic" panose="020B0502020202020204" pitchFamily="34" charset="0"/>
                <a:ea typeface="Calibri" panose="020F0502020204030204" pitchFamily="34" charset="0"/>
                <a:cs typeface="Century Gothic Pro"/>
              </a:rPr>
              <a:t>Note:</a:t>
            </a:r>
            <a:r>
              <a:rPr lang="en-NZ" dirty="0">
                <a:effectLst/>
                <a:latin typeface="Century Gothic" panose="020B0502020202020204" pitchFamily="34" charset="0"/>
                <a:ea typeface="Calibri" panose="020F0502020204030204" pitchFamily="34" charset="0"/>
                <a:cs typeface="Century Gothic Pro"/>
              </a:rPr>
              <a:t> A </a:t>
            </a:r>
            <a:r>
              <a:rPr lang="en-NZ" dirty="0">
                <a:latin typeface="Century Gothic" panose="020B0502020202020204" pitchFamily="34" charset="0"/>
                <a:ea typeface="Calibri" panose="020F0502020204030204" pitchFamily="34" charset="0"/>
                <a:cs typeface="Century Gothic Pro"/>
              </a:rPr>
              <a:t>T</a:t>
            </a:r>
            <a:r>
              <a:rPr lang="en-NZ" dirty="0">
                <a:effectLst/>
                <a:latin typeface="Century Gothic" panose="020B0502020202020204" pitchFamily="34" charset="0"/>
                <a:ea typeface="Calibri" panose="020F0502020204030204" pitchFamily="34" charset="0"/>
                <a:cs typeface="Century Gothic Pro"/>
              </a:rPr>
              <a:t>ight Profile cannot be shown on the Extended DISC® Diamond. If Profile I is tight, there will be no arrow on the Diamond. </a:t>
            </a:r>
          </a:p>
          <a:p>
            <a:pPr>
              <a:lnSpc>
                <a:spcPct val="115000"/>
              </a:lnSpc>
              <a:spcAft>
                <a:spcPts val="1000"/>
              </a:spcAft>
            </a:pPr>
            <a:br>
              <a:rPr lang="en-NZ" dirty="0"/>
            </a:br>
            <a:endParaRPr lang="en-NZ" dirty="0">
              <a:effectLst/>
              <a:latin typeface="Century Gothic" panose="020B0502020202020204" pitchFamily="34" charset="0"/>
              <a:ea typeface="Calibri" panose="020F0502020204030204" pitchFamily="34" charset="0"/>
              <a:cs typeface="Century Gothic Pro"/>
            </a:endParaRPr>
          </a:p>
          <a:p>
            <a:pPr>
              <a:lnSpc>
                <a:spcPct val="115000"/>
              </a:lnSpc>
              <a:spcAft>
                <a:spcPts val="1000"/>
              </a:spcAft>
            </a:pPr>
            <a:br>
              <a:rPr lang="en-NZ" sz="1100" dirty="0">
                <a:solidFill>
                  <a:srgbClr val="FF0000"/>
                </a:solidFill>
                <a:effectLst/>
                <a:latin typeface="Century Gothic" panose="020B0502020202020204" pitchFamily="34" charset="0"/>
                <a:ea typeface="Calibri" panose="020F0502020204030204" pitchFamily="34" charset="0"/>
                <a:cs typeface="Century Gothic Pro"/>
              </a:rPr>
            </a:br>
            <a:endParaRPr lang="en-GB" dirty="0"/>
          </a:p>
        </p:txBody>
      </p:sp>
      <p:sp>
        <p:nvSpPr>
          <p:cNvPr id="4" name="Slide Number Placeholder 3"/>
          <p:cNvSpPr>
            <a:spLocks noGrp="1"/>
          </p:cNvSpPr>
          <p:nvPr>
            <p:ph type="sldNum" sz="quarter" idx="10"/>
          </p:nvPr>
        </p:nvSpPr>
        <p:spPr/>
        <p:txBody>
          <a:bodyPr/>
          <a:lstStyle/>
          <a:p>
            <a:fld id="{FC7FF555-9CF6-455B-A361-1BD9CCEB5FF1}" type="slidenum">
              <a:rPr lang="pl-PL" smtClean="0"/>
              <a:t>107</a:t>
            </a:fld>
            <a:endParaRPr lang="pl-PL"/>
          </a:p>
        </p:txBody>
      </p:sp>
    </p:spTree>
    <p:extLst>
      <p:ext uri="{BB962C8B-B14F-4D97-AF65-F5344CB8AC3E}">
        <p14:creationId xmlns:p14="http://schemas.microsoft.com/office/powerpoint/2010/main" val="332924435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NZ" b="1">
                <a:latin typeface="Century Gothic" panose="020B0502020202020204" pitchFamily="34" charset="0"/>
              </a:rPr>
              <a:t>Reliability:</a:t>
            </a:r>
          </a:p>
          <a:p>
            <a:pPr eaLnBrk="1" hangingPunct="1"/>
            <a:r>
              <a:rPr lang="en-NZ">
                <a:latin typeface="Century Gothic" panose="020B0502020202020204" pitchFamily="34" charset="0"/>
              </a:rPr>
              <a:t>If Profile II is </a:t>
            </a:r>
            <a:r>
              <a:rPr lang="en-NZ" b="1">
                <a:latin typeface="Century Gothic" panose="020B0502020202020204" pitchFamily="34" charset="0"/>
              </a:rPr>
              <a:t>almost tight</a:t>
            </a:r>
            <a:r>
              <a:rPr lang="en-NZ">
                <a:latin typeface="Century Gothic" panose="020B0502020202020204" pitchFamily="34" charset="0"/>
              </a:rPr>
              <a:t>, we should be careful with the interpretation.</a:t>
            </a:r>
            <a:r>
              <a:rPr lang="en-NZ" baseline="0">
                <a:latin typeface="Century Gothic" panose="020B0502020202020204" pitchFamily="34" charset="0"/>
              </a:rPr>
              <a:t> </a:t>
            </a:r>
          </a:p>
          <a:p>
            <a:pPr eaLnBrk="1" hangingPunct="1"/>
            <a:r>
              <a:rPr lang="en-NZ" baseline="0">
                <a:latin typeface="Century Gothic" panose="020B0502020202020204" pitchFamily="34" charset="0"/>
              </a:rPr>
              <a:t>However, if </a:t>
            </a:r>
            <a:r>
              <a:rPr lang="en-NZ">
                <a:latin typeface="Century Gothic" panose="020B0502020202020204" pitchFamily="34" charset="0"/>
              </a:rPr>
              <a:t>it is much the same shape as Profile I, we can feel more confident in using the shape of Profile II</a:t>
            </a:r>
            <a:r>
              <a:rPr lang="en-NZ" baseline="0">
                <a:latin typeface="Century Gothic" panose="020B0502020202020204" pitchFamily="34" charset="0"/>
              </a:rPr>
              <a:t> to determine </a:t>
            </a:r>
            <a:r>
              <a:rPr lang="en-NZ">
                <a:latin typeface="Century Gothic" panose="020B0502020202020204" pitchFamily="34" charset="0"/>
              </a:rPr>
              <a:t>an individual’s</a:t>
            </a:r>
            <a:r>
              <a:rPr lang="en-NZ" baseline="0">
                <a:latin typeface="Century Gothic" panose="020B0502020202020204" pitchFamily="34" charset="0"/>
              </a:rPr>
              <a:t> Natural Behavioural Style.</a:t>
            </a:r>
          </a:p>
          <a:p>
            <a:pPr eaLnBrk="1" hangingPunct="1"/>
            <a:endParaRPr lang="en-NZ">
              <a:latin typeface="Century Gothic" panose="020B0502020202020204" pitchFamily="34" charset="0"/>
            </a:endParaRPr>
          </a:p>
          <a:p>
            <a:pPr eaLnBrk="1" hangingPunct="1"/>
            <a:r>
              <a:rPr lang="en-NZ">
                <a:latin typeface="Century Gothic" panose="020B0502020202020204" pitchFamily="34" charset="0"/>
                <a:ea typeface="Calibri" panose="020F0502020204030204" pitchFamily="34" charset="0"/>
                <a:cs typeface="Century Gothic Pro"/>
              </a:rPr>
              <a:t>If Profile II is tight t</a:t>
            </a:r>
            <a:r>
              <a:rPr lang="en-NZ">
                <a:effectLst/>
                <a:latin typeface="Century Gothic" panose="020B0502020202020204" pitchFamily="34" charset="0"/>
                <a:ea typeface="Calibri" panose="020F0502020204030204" pitchFamily="34" charset="0"/>
                <a:cs typeface="Century Gothic Pro"/>
              </a:rPr>
              <a:t>he person is under pressure. The cause of the pressure is likely to be a perceived threat pertaining to the basic areas of safety. Often the explanation lies in something that is very valuable to the person being threatened.</a:t>
            </a:r>
          </a:p>
          <a:p>
            <a:pPr eaLnBrk="1" hangingPunct="1"/>
            <a:endParaRPr lang="en-NZ">
              <a:latin typeface="Century Gothic" panose="020B0502020202020204" pitchFamily="34" charset="0"/>
              <a:ea typeface="Calibri" panose="020F0502020204030204" pitchFamily="34" charset="0"/>
              <a:cs typeface="Century Gothic Pro"/>
            </a:endParaRPr>
          </a:p>
          <a:p>
            <a:pPr eaLnBrk="1" hangingPunct="1"/>
            <a:r>
              <a:rPr lang="en-NZ" b="1">
                <a:latin typeface="Century Gothic" panose="020B0502020202020204" pitchFamily="34" charset="0"/>
              </a:rPr>
              <a:t>The example given here shows a Tight Profile II.</a:t>
            </a:r>
          </a:p>
          <a:p>
            <a:pPr eaLnBrk="1" hangingPunct="1"/>
            <a:endParaRPr lang="en-NZ" b="1">
              <a:latin typeface="Century Gothic" panose="020B0502020202020204" pitchFamily="34" charset="0"/>
            </a:endParaRPr>
          </a:p>
          <a:p>
            <a:pPr algn="l"/>
            <a:r>
              <a:rPr lang="en-US" b="0" i="0">
                <a:effectLst/>
                <a:latin typeface="Century Gothic" panose="020B0502020202020204" pitchFamily="34" charset="0"/>
              </a:rPr>
              <a:t>Our first assumption </a:t>
            </a:r>
            <a:r>
              <a:rPr lang="en-US">
                <a:latin typeface="Century Gothic" panose="020B0502020202020204" pitchFamily="34" charset="0"/>
              </a:rPr>
              <a:t>might be that</a:t>
            </a:r>
            <a:r>
              <a:rPr lang="en-US" b="0" i="0">
                <a:effectLst/>
                <a:latin typeface="Century Gothic" panose="020B0502020202020204" pitchFamily="34" charset="0"/>
              </a:rPr>
              <a:t> they’re just having a bad day </a:t>
            </a:r>
            <a:r>
              <a:rPr lang="en-US">
                <a:latin typeface="Century Gothic" panose="020B0502020202020204" pitchFamily="34" charset="0"/>
              </a:rPr>
              <a:t>and have been </a:t>
            </a:r>
            <a:r>
              <a:rPr lang="en-US" b="0" i="0">
                <a:effectLst/>
                <a:latin typeface="Century Gothic" panose="020B0502020202020204" pitchFamily="34" charset="0"/>
              </a:rPr>
              <a:t>unable to focus. However, it’s also possible that the person feels their future is not secure or </a:t>
            </a:r>
            <a:r>
              <a:rPr lang="en-US">
                <a:latin typeface="Century Gothic" panose="020B0502020202020204" pitchFamily="34" charset="0"/>
              </a:rPr>
              <a:t>has perceived some kind of threat to something of value to them</a:t>
            </a:r>
            <a:r>
              <a:rPr lang="en-US" b="0" i="0">
                <a:effectLst/>
                <a:latin typeface="Century Gothic" panose="020B0502020202020204" pitchFamily="34" charset="0"/>
              </a:rPr>
              <a:t>. The feeling may be tied to the person's personal life or pertain to</a:t>
            </a:r>
            <a:r>
              <a:rPr lang="en-US">
                <a:latin typeface="Century Gothic" panose="020B0502020202020204" pitchFamily="34" charset="0"/>
              </a:rPr>
              <a:t> both their</a:t>
            </a:r>
            <a:r>
              <a:rPr lang="en-US" b="0" i="0">
                <a:effectLst/>
                <a:latin typeface="Century Gothic" panose="020B0502020202020204" pitchFamily="34" charset="0"/>
              </a:rPr>
              <a:t> work </a:t>
            </a:r>
            <a:r>
              <a:rPr lang="en-US" b="0" i="1">
                <a:effectLst/>
                <a:latin typeface="Century Gothic" panose="020B0502020202020204" pitchFamily="34" charset="0"/>
              </a:rPr>
              <a:t>and</a:t>
            </a:r>
            <a:r>
              <a:rPr lang="en-US" b="0" i="0">
                <a:effectLst/>
                <a:latin typeface="Century Gothic" panose="020B0502020202020204" pitchFamily="34" charset="0"/>
              </a:rPr>
              <a:t> personal situations (e.g., financial issues).  For example, they may </a:t>
            </a:r>
            <a:r>
              <a:rPr lang="en-US">
                <a:latin typeface="Century Gothic" panose="020B0502020202020204" pitchFamily="34" charset="0"/>
              </a:rPr>
              <a:t>feel their job is threatened</a:t>
            </a:r>
            <a:r>
              <a:rPr lang="en-US" b="0" i="0">
                <a:effectLst/>
                <a:latin typeface="Century Gothic" panose="020B0502020202020204" pitchFamily="34" charset="0"/>
              </a:rPr>
              <a:t>, have heard rumors about </a:t>
            </a:r>
            <a:r>
              <a:rPr lang="en-US" b="0" i="0" err="1">
                <a:effectLst/>
                <a:latin typeface="Century Gothic" panose="020B0502020202020204" pitchFamily="34" charset="0"/>
              </a:rPr>
              <a:t>organisational</a:t>
            </a:r>
            <a:r>
              <a:rPr lang="en-US" b="0" i="0">
                <a:effectLst/>
                <a:latin typeface="Century Gothic" panose="020B0502020202020204" pitchFamily="34" charset="0"/>
              </a:rPr>
              <a:t> changes, or be experiencing personal problems. </a:t>
            </a:r>
          </a:p>
          <a:p>
            <a:pPr algn="l"/>
            <a:r>
              <a:rPr lang="en-US" b="0" i="0">
                <a:effectLst/>
                <a:latin typeface="Century Gothic" panose="020B0502020202020204" pitchFamily="34" charset="0"/>
              </a:rPr>
              <a:t>Tight Profiles are still considered valid results, however the tighter that Profile II becomes, the more careful you need to be with the interpretation. If Profile II becomes too tight (entirely within the neutral zone) it may end up creating an </a:t>
            </a:r>
            <a:r>
              <a:rPr lang="en-US" b="0" i="0" u="none" strike="noStrike">
                <a:effectLst/>
                <a:latin typeface="Century Gothic" panose="020B0502020202020204" pitchFamily="34" charset="0"/>
                <a:hlinkClick r:id="rId3" tooltip="invalid result">
                  <a:extLst>
                    <a:ext uri="{A12FA001-AC4F-418D-AE19-62706E023703}">
                      <ahyp:hlinkClr xmlns:ahyp="http://schemas.microsoft.com/office/drawing/2018/hyperlinkcolor" val="tx"/>
                    </a:ext>
                  </a:extLst>
                </a:hlinkClick>
              </a:rPr>
              <a:t>invalid result</a:t>
            </a:r>
            <a:r>
              <a:rPr lang="en-US" b="0" i="0">
                <a:effectLst/>
                <a:latin typeface="Century Gothic" panose="020B0502020202020204" pitchFamily="34" charset="0"/>
              </a:rPr>
              <a:t>.</a:t>
            </a:r>
          </a:p>
          <a:p>
            <a:pPr eaLnBrk="1" hangingPunct="1"/>
            <a:endParaRPr lang="en-NZ">
              <a:solidFill>
                <a:srgbClr val="FF0000"/>
              </a:solidFill>
              <a:effectLst/>
              <a:latin typeface="Century Gothic" panose="020B0502020202020204" pitchFamily="34" charset="0"/>
              <a:ea typeface="Calibri" panose="020F0502020204030204" pitchFamily="34" charset="0"/>
              <a:cs typeface="Century Gothic Pro"/>
            </a:endParaRPr>
          </a:p>
          <a:p>
            <a:pPr eaLnBrk="1" hangingPunct="1"/>
            <a:br>
              <a:rPr lang="en-NZ"/>
            </a:br>
            <a:endParaRPr lang="en-NZ">
              <a:latin typeface="Century Gothic" panose="020B0502020202020204" pitchFamily="34" charset="0"/>
            </a:endParaRPr>
          </a:p>
          <a:p>
            <a:pPr eaLnBrk="1" hangingPunct="1"/>
            <a:r>
              <a:rPr lang="en-NZ" b="1">
                <a:latin typeface="Century Gothic" panose="020B0502020202020204" pitchFamily="34" charset="0"/>
              </a:rPr>
              <a:t>Note</a:t>
            </a:r>
            <a:r>
              <a:rPr lang="en-NZ">
                <a:latin typeface="Century Gothic" panose="020B0502020202020204" pitchFamily="34" charset="0"/>
              </a:rPr>
              <a:t> that if Profiles II and I clearly do not have the same shape, we should be very wary about saying anything about the Natural Behavioural Style of the individual.  In such a case, it is recommended that the analysis be re-done.</a:t>
            </a:r>
            <a:endParaRPr lang="en-US">
              <a:latin typeface="Century Gothic" panose="020B0502020202020204" pitchFamily="34" charset="0"/>
            </a:endParaRPr>
          </a:p>
          <a:p>
            <a:endParaRPr lang="en-GB"/>
          </a:p>
        </p:txBody>
      </p:sp>
      <p:sp>
        <p:nvSpPr>
          <p:cNvPr id="4" name="Slide Number Placeholder 3"/>
          <p:cNvSpPr>
            <a:spLocks noGrp="1"/>
          </p:cNvSpPr>
          <p:nvPr>
            <p:ph type="sldNum" sz="quarter" idx="10"/>
          </p:nvPr>
        </p:nvSpPr>
        <p:spPr/>
        <p:txBody>
          <a:bodyPr/>
          <a:lstStyle/>
          <a:p>
            <a:fld id="{FC7FF555-9CF6-455B-A361-1BD9CCEB5FF1}" type="slidenum">
              <a:rPr lang="pl-PL" smtClean="0"/>
              <a:t>108</a:t>
            </a:fld>
            <a:endParaRPr lang="pl-PL"/>
          </a:p>
        </p:txBody>
      </p:sp>
    </p:spTree>
    <p:extLst>
      <p:ext uri="{BB962C8B-B14F-4D97-AF65-F5344CB8AC3E}">
        <p14:creationId xmlns:p14="http://schemas.microsoft.com/office/powerpoint/2010/main" val="354215507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a:effectLst/>
                <a:latin typeface="Century Gothic" panose="020B0502020202020204" pitchFamily="34" charset="0"/>
                <a:ea typeface="Calibri" panose="020F0502020204030204" pitchFamily="34" charset="0"/>
                <a:cs typeface="Century Gothic Pro"/>
              </a:rPr>
              <a:t>When both Profiles I and II are tight, the person has answered both parts of the questions inconsistently. The person may not have been able to form a clear understanding of themselves and wants to please everyone. They may not have any motivation to look to the future, or they may feel that they’re currently in an unsuitable role. </a:t>
            </a:r>
            <a:endParaRPr lang="en-NZ">
              <a:effectLst/>
              <a:latin typeface="Century Gothic" panose="020B0502020202020204" pitchFamily="34" charset="0"/>
              <a:ea typeface="Calibri" panose="020F0502020204030204" pitchFamily="34" charset="0"/>
              <a:cs typeface="Times New Roman" panose="02020603050405020304" pitchFamily="18" charset="0"/>
            </a:endParaRPr>
          </a:p>
          <a:p>
            <a:pPr eaLnBrk="1" hangingPunct="1"/>
            <a:endParaRPr lang="en-NZ">
              <a:latin typeface="Century Gothic" panose="020B0502020202020204" pitchFamily="34" charset="0"/>
            </a:endParaRPr>
          </a:p>
          <a:p>
            <a:pPr eaLnBrk="1" hangingPunct="1"/>
            <a:r>
              <a:rPr lang="en-NZ" b="1">
                <a:latin typeface="Century Gothic" panose="020B0502020202020204" pitchFamily="34" charset="0"/>
              </a:rPr>
              <a:t>Reliability:</a:t>
            </a:r>
          </a:p>
          <a:p>
            <a:pPr eaLnBrk="1" hangingPunct="1"/>
            <a:r>
              <a:rPr lang="en-NZ">
                <a:latin typeface="Century Gothic" panose="020B0502020202020204" pitchFamily="34" charset="0"/>
              </a:rPr>
              <a:t>If the profiles have a similar shape, it is possible to put cautious trust</a:t>
            </a:r>
            <a:r>
              <a:rPr lang="en-NZ" baseline="0">
                <a:latin typeface="Century Gothic" panose="020B0502020202020204" pitchFamily="34" charset="0"/>
              </a:rPr>
              <a:t> in</a:t>
            </a:r>
            <a:r>
              <a:rPr lang="en-NZ">
                <a:latin typeface="Century Gothic" panose="020B0502020202020204" pitchFamily="34" charset="0"/>
              </a:rPr>
              <a:t> the shape of Profile II to</a:t>
            </a:r>
            <a:r>
              <a:rPr lang="en-NZ" baseline="0">
                <a:latin typeface="Century Gothic" panose="020B0502020202020204" pitchFamily="34" charset="0"/>
              </a:rPr>
              <a:t> determine the individual’s Natural Behavioural Style.</a:t>
            </a:r>
          </a:p>
          <a:p>
            <a:pPr eaLnBrk="1" hangingPunct="1"/>
            <a:endParaRPr lang="en-NZ">
              <a:latin typeface="Century Gothic" panose="020B0502020202020204" pitchFamily="34" charset="0"/>
            </a:endParaRPr>
          </a:p>
          <a:p>
            <a:pPr eaLnBrk="1" hangingPunct="1"/>
            <a:r>
              <a:rPr lang="en-NZ">
                <a:latin typeface="Century Gothic" panose="020B0502020202020204" pitchFamily="34" charset="0"/>
              </a:rPr>
              <a:t>If the shapes are different (like in this example)</a:t>
            </a:r>
            <a:r>
              <a:rPr lang="en-NZ" baseline="0">
                <a:latin typeface="Century Gothic" panose="020B0502020202020204" pitchFamily="34" charset="0"/>
              </a:rPr>
              <a:t> - no</a:t>
            </a:r>
            <a:r>
              <a:rPr lang="en-NZ">
                <a:latin typeface="Century Gothic" panose="020B0502020202020204" pitchFamily="34" charset="0"/>
              </a:rPr>
              <a:t> conclusions should be drawn from the shape of Profile II and</a:t>
            </a:r>
            <a:r>
              <a:rPr lang="en-NZ" baseline="0">
                <a:latin typeface="Century Gothic" panose="020B0502020202020204" pitchFamily="34" charset="0"/>
              </a:rPr>
              <a:t> the </a:t>
            </a:r>
            <a:r>
              <a:rPr lang="en-NZ">
                <a:latin typeface="Century Gothic" panose="020B0502020202020204" pitchFamily="34" charset="0"/>
              </a:rPr>
              <a:t>outcome of the analysis is “Both Profiles Tight”. A feeling</a:t>
            </a:r>
            <a:r>
              <a:rPr lang="en-NZ" baseline="0">
                <a:latin typeface="Century Gothic" panose="020B0502020202020204" pitchFamily="34" charset="0"/>
              </a:rPr>
              <a:t> of </a:t>
            </a:r>
            <a:r>
              <a:rPr lang="en-NZ" b="1" baseline="0">
                <a:latin typeface="Century Gothic" panose="020B0502020202020204" pitchFamily="34" charset="0"/>
              </a:rPr>
              <a:t>frustration</a:t>
            </a:r>
            <a:r>
              <a:rPr lang="en-NZ" baseline="0">
                <a:latin typeface="Century Gothic" panose="020B0502020202020204" pitchFamily="34" charset="0"/>
              </a:rPr>
              <a:t> is associated with this outcome.</a:t>
            </a:r>
            <a:endParaRPr lang="en-US">
              <a:latin typeface="Century Gothic" panose="020B0502020202020204" pitchFamily="34" charset="0"/>
            </a:endParaRPr>
          </a:p>
          <a:p>
            <a:endParaRPr lang="en-GB"/>
          </a:p>
        </p:txBody>
      </p:sp>
      <p:sp>
        <p:nvSpPr>
          <p:cNvPr id="4" name="Slide Number Placeholder 3"/>
          <p:cNvSpPr>
            <a:spLocks noGrp="1"/>
          </p:cNvSpPr>
          <p:nvPr>
            <p:ph type="sldNum" sz="quarter" idx="10"/>
          </p:nvPr>
        </p:nvSpPr>
        <p:spPr/>
        <p:txBody>
          <a:bodyPr/>
          <a:lstStyle/>
          <a:p>
            <a:fld id="{FC7FF555-9CF6-455B-A361-1BD9CCEB5FF1}" type="slidenum">
              <a:rPr lang="pl-PL" smtClean="0"/>
              <a:t>109</a:t>
            </a:fld>
            <a:endParaRPr lang="pl-PL"/>
          </a:p>
        </p:txBody>
      </p:sp>
    </p:spTree>
    <p:extLst>
      <p:ext uri="{BB962C8B-B14F-4D97-AF65-F5344CB8AC3E}">
        <p14:creationId xmlns:p14="http://schemas.microsoft.com/office/powerpoint/2010/main" val="18645354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11</a:t>
            </a:fld>
            <a:endParaRPr lang="pl-PL"/>
          </a:p>
        </p:txBody>
      </p:sp>
    </p:spTree>
    <p:extLst>
      <p:ext uri="{BB962C8B-B14F-4D97-AF65-F5344CB8AC3E}">
        <p14:creationId xmlns:p14="http://schemas.microsoft.com/office/powerpoint/2010/main" val="388987669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atin typeface="Century Gothic" panose="020B0502020202020204" pitchFamily="34" charset="0"/>
              </a:rPr>
              <a:t>The nature of a DC Profile or a CD Profile is very analytical and they may have spent some time analysing each question.</a:t>
            </a:r>
          </a:p>
          <a:p>
            <a:endParaRPr lang="en-GB"/>
          </a:p>
          <a:p>
            <a:endParaRPr lang="en-GB"/>
          </a:p>
        </p:txBody>
      </p:sp>
      <p:sp>
        <p:nvSpPr>
          <p:cNvPr id="4" name="Slide Number Placeholder 3"/>
          <p:cNvSpPr>
            <a:spLocks noGrp="1"/>
          </p:cNvSpPr>
          <p:nvPr>
            <p:ph type="sldNum" sz="quarter" idx="10"/>
          </p:nvPr>
        </p:nvSpPr>
        <p:spPr/>
        <p:txBody>
          <a:bodyPr/>
          <a:lstStyle/>
          <a:p>
            <a:fld id="{FC7FF555-9CF6-455B-A361-1BD9CCEB5FF1}" type="slidenum">
              <a:rPr lang="pl-PL" smtClean="0"/>
              <a:t>110</a:t>
            </a:fld>
            <a:endParaRPr lang="pl-PL"/>
          </a:p>
        </p:txBody>
      </p:sp>
    </p:spTree>
    <p:extLst>
      <p:ext uri="{BB962C8B-B14F-4D97-AF65-F5344CB8AC3E}">
        <p14:creationId xmlns:p14="http://schemas.microsoft.com/office/powerpoint/2010/main" val="186453549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3260" rtl="0" eaLnBrk="1" fontAlgn="auto" latinLnBrk="0" hangingPunct="1">
              <a:lnSpc>
                <a:spcPct val="100000"/>
              </a:lnSpc>
              <a:spcBef>
                <a:spcPts val="0"/>
              </a:spcBef>
              <a:spcAft>
                <a:spcPts val="0"/>
              </a:spcAft>
              <a:buClrTx/>
              <a:buSzTx/>
              <a:buFontTx/>
              <a:buNone/>
              <a:tabLst/>
              <a:defRPr/>
            </a:pPr>
            <a:r>
              <a:rPr lang="en-US" baseline="0" dirty="0">
                <a:solidFill>
                  <a:schemeClr val="tx1"/>
                </a:solidFill>
                <a:latin typeface="Century Gothic" panose="020B0502020202020204" pitchFamily="34" charset="0"/>
                <a:cs typeface="Arial" panose="020B0604020202020204" pitchFamily="34" charset="0"/>
              </a:rPr>
              <a:t>A </a:t>
            </a:r>
            <a:r>
              <a:rPr lang="en-US" b="1" baseline="0" dirty="0">
                <a:solidFill>
                  <a:schemeClr val="tx1"/>
                </a:solidFill>
                <a:latin typeface="Century Gothic" panose="020B0502020202020204" pitchFamily="34" charset="0"/>
                <a:cs typeface="Arial" panose="020B0604020202020204" pitchFamily="34" charset="0"/>
              </a:rPr>
              <a:t>Descending </a:t>
            </a:r>
            <a:r>
              <a:rPr lang="en-US" baseline="0" dirty="0">
                <a:solidFill>
                  <a:schemeClr val="tx1"/>
                </a:solidFill>
                <a:latin typeface="Century Gothic" panose="020B0502020202020204" pitchFamily="34" charset="0"/>
                <a:cs typeface="Arial" panose="020B0604020202020204" pitchFamily="34" charset="0"/>
              </a:rPr>
              <a:t>Profile occurs when the whole shape is depressed </a:t>
            </a:r>
            <a:r>
              <a:rPr lang="en-US" dirty="0">
                <a:latin typeface="Century Gothic" panose="020B0502020202020204" pitchFamily="34" charset="0"/>
                <a:cs typeface="Arial" panose="020B0604020202020204" pitchFamily="34" charset="0"/>
              </a:rPr>
              <a:t>in relation</a:t>
            </a:r>
            <a:r>
              <a:rPr lang="en-US" baseline="0" dirty="0">
                <a:solidFill>
                  <a:schemeClr val="tx1"/>
                </a:solidFill>
                <a:latin typeface="Century Gothic" panose="020B0502020202020204" pitchFamily="34" charset="0"/>
                <a:cs typeface="Arial" panose="020B0604020202020204" pitchFamily="34" charset="0"/>
              </a:rPr>
              <a:t> to the ‘middle line’ (though it’s not completely under it).</a:t>
            </a:r>
            <a:r>
              <a:rPr lang="en-US" b="1" baseline="0" dirty="0">
                <a:solidFill>
                  <a:schemeClr val="tx1"/>
                </a:solidFill>
                <a:latin typeface="Century Gothic" panose="020B0502020202020204" pitchFamily="34" charset="0"/>
                <a:cs typeface="Arial" panose="020B0604020202020204" pitchFamily="34" charset="0"/>
              </a:rPr>
              <a:t> </a:t>
            </a:r>
            <a:r>
              <a:rPr lang="en-US" baseline="0" dirty="0">
                <a:solidFill>
                  <a:schemeClr val="tx1"/>
                </a:solidFill>
                <a:latin typeface="Century Gothic" panose="020B0502020202020204" pitchFamily="34" charset="0"/>
                <a:cs typeface="Arial" panose="020B0604020202020204" pitchFamily="34" charset="0"/>
              </a:rPr>
              <a:t>(Example 1)</a:t>
            </a:r>
          </a:p>
          <a:p>
            <a:pPr marL="0" marR="0" indent="0" algn="l" defTabSz="913260" rtl="0" eaLnBrk="1" fontAlgn="auto" latinLnBrk="0" hangingPunct="1">
              <a:lnSpc>
                <a:spcPct val="100000"/>
              </a:lnSpc>
              <a:spcBef>
                <a:spcPts val="0"/>
              </a:spcBef>
              <a:spcAft>
                <a:spcPts val="0"/>
              </a:spcAft>
              <a:buClrTx/>
              <a:buSzTx/>
              <a:buFontTx/>
              <a:buNone/>
              <a:tabLst/>
              <a:defRPr/>
            </a:pPr>
            <a:endParaRPr lang="en-US" b="1" dirty="0">
              <a:latin typeface="Century Gothic" panose="020B0502020202020204" pitchFamily="34" charset="0"/>
              <a:cs typeface="Arial" panose="020B0604020202020204" pitchFamily="34" charset="0"/>
            </a:endParaRPr>
          </a:p>
          <a:p>
            <a:pPr marL="0" marR="0" indent="0" algn="l" defTabSz="913260" rtl="0" eaLnBrk="1" fontAlgn="auto" latinLnBrk="0" hangingPunct="1">
              <a:lnSpc>
                <a:spcPct val="100000"/>
              </a:lnSpc>
              <a:spcBef>
                <a:spcPts val="0"/>
              </a:spcBef>
              <a:spcAft>
                <a:spcPts val="0"/>
              </a:spcAft>
              <a:buClrTx/>
              <a:buSzTx/>
              <a:buFontTx/>
              <a:buNone/>
              <a:tabLst/>
              <a:defRPr/>
            </a:pPr>
            <a:r>
              <a:rPr lang="en-US" baseline="0" dirty="0">
                <a:solidFill>
                  <a:schemeClr val="tx1"/>
                </a:solidFill>
                <a:latin typeface="Century Gothic" panose="020B0502020202020204" pitchFamily="34" charset="0"/>
                <a:cs typeface="Arial" panose="020B0604020202020204" pitchFamily="34" charset="0"/>
              </a:rPr>
              <a:t>When it's completely under the line (as in example 2)</a:t>
            </a:r>
            <a:r>
              <a:rPr lang="en-US" b="1" baseline="0" dirty="0">
                <a:solidFill>
                  <a:schemeClr val="tx1"/>
                </a:solidFill>
                <a:latin typeface="Century Gothic" panose="020B0502020202020204" pitchFamily="34" charset="0"/>
                <a:cs typeface="Arial" panose="020B0604020202020204" pitchFamily="34" charset="0"/>
              </a:rPr>
              <a:t> </a:t>
            </a:r>
            <a:r>
              <a:rPr lang="en-US" baseline="0" dirty="0">
                <a:solidFill>
                  <a:schemeClr val="tx1"/>
                </a:solidFill>
                <a:latin typeface="Century Gothic" panose="020B0502020202020204" pitchFamily="34" charset="0"/>
                <a:cs typeface="Arial" panose="020B0604020202020204" pitchFamily="34" charset="0"/>
              </a:rPr>
              <a:t>it is called an </a:t>
            </a:r>
            <a:r>
              <a:rPr lang="en-US" b="1" baseline="0" dirty="0" err="1">
                <a:solidFill>
                  <a:schemeClr val="tx1"/>
                </a:solidFill>
                <a:latin typeface="Century Gothic" panose="020B0502020202020204" pitchFamily="34" charset="0"/>
                <a:cs typeface="Arial" panose="020B0604020202020204" pitchFamily="34" charset="0"/>
              </a:rPr>
              <a:t>Undershift</a:t>
            </a:r>
            <a:r>
              <a:rPr lang="en-US" b="1" baseline="0" dirty="0">
                <a:solidFill>
                  <a:schemeClr val="tx1"/>
                </a:solidFill>
                <a:latin typeface="Century Gothic" panose="020B0502020202020204" pitchFamily="34" charset="0"/>
                <a:cs typeface="Arial" panose="020B0604020202020204" pitchFamily="34" charset="0"/>
              </a:rPr>
              <a:t>.  </a:t>
            </a:r>
            <a:endParaRPr lang="en-US" baseline="0" dirty="0">
              <a:solidFill>
                <a:schemeClr val="tx1"/>
              </a:solidFill>
              <a:latin typeface="Century Gothic" panose="020B0502020202020204" pitchFamily="34" charset="0"/>
              <a:cs typeface="Arial" panose="020B0604020202020204" pitchFamily="34" charset="0"/>
            </a:endParaRPr>
          </a:p>
          <a:p>
            <a:pPr algn="l" defTabSz="913260" eaLnBrk="1" fontAlgn="auto" hangingPunct="1">
              <a:spcBef>
                <a:spcPts val="0"/>
              </a:spcBef>
              <a:spcAft>
                <a:spcPts val="0"/>
              </a:spcAft>
            </a:pPr>
            <a:endParaRPr lang="en-US" baseline="0" dirty="0">
              <a:solidFill>
                <a:schemeClr val="tx1"/>
              </a:solidFill>
              <a:latin typeface="Century Gothic" panose="020B0502020202020204" pitchFamily="34" charset="0"/>
              <a:cs typeface="Arial" panose="020B0604020202020204" pitchFamily="34" charset="0"/>
            </a:endParaRPr>
          </a:p>
          <a:p>
            <a:pPr marL="0" marR="0" indent="0" algn="l" defTabSz="913260" rtl="0" eaLnBrk="1" fontAlgn="auto" latinLnBrk="0" hangingPunct="1">
              <a:lnSpc>
                <a:spcPct val="100000"/>
              </a:lnSpc>
              <a:spcBef>
                <a:spcPts val="0"/>
              </a:spcBef>
              <a:spcAft>
                <a:spcPts val="0"/>
              </a:spcAft>
              <a:buClrTx/>
              <a:buSzTx/>
              <a:buFontTx/>
              <a:buNone/>
              <a:tabLst/>
              <a:defRPr/>
            </a:pPr>
            <a:r>
              <a:rPr lang="en-US" baseline="0" dirty="0">
                <a:solidFill>
                  <a:schemeClr val="tx1"/>
                </a:solidFill>
                <a:latin typeface="Century Gothic" panose="020B0502020202020204" pitchFamily="34" charset="0"/>
                <a:cs typeface="Arial" panose="020B0604020202020204" pitchFamily="34" charset="0"/>
              </a:rPr>
              <a:t>An </a:t>
            </a:r>
            <a:r>
              <a:rPr lang="en-US" b="1" baseline="0" dirty="0">
                <a:solidFill>
                  <a:schemeClr val="tx1"/>
                </a:solidFill>
                <a:latin typeface="Century Gothic" panose="020B0502020202020204" pitchFamily="34" charset="0"/>
                <a:cs typeface="Arial" panose="020B0604020202020204" pitchFamily="34" charset="0"/>
              </a:rPr>
              <a:t>Ascending </a:t>
            </a:r>
            <a:r>
              <a:rPr lang="en-US" baseline="0" dirty="0">
                <a:solidFill>
                  <a:schemeClr val="tx1"/>
                </a:solidFill>
                <a:latin typeface="Century Gothic" panose="020B0502020202020204" pitchFamily="34" charset="0"/>
                <a:cs typeface="Arial" panose="020B0604020202020204" pitchFamily="34" charset="0"/>
              </a:rPr>
              <a:t>Profile</a:t>
            </a:r>
            <a:r>
              <a:rPr lang="en-US" b="1" baseline="0" dirty="0">
                <a:solidFill>
                  <a:schemeClr val="tx1"/>
                </a:solidFill>
                <a:latin typeface="Century Gothic" panose="020B0502020202020204" pitchFamily="34" charset="0"/>
                <a:cs typeface="Arial" panose="020B0604020202020204" pitchFamily="34" charset="0"/>
              </a:rPr>
              <a:t> </a:t>
            </a:r>
            <a:r>
              <a:rPr lang="en-US" dirty="0">
                <a:latin typeface="Century Gothic" panose="020B0502020202020204" pitchFamily="34" charset="0"/>
                <a:cs typeface="Arial" panose="020B0604020202020204" pitchFamily="34" charset="0"/>
              </a:rPr>
              <a:t>occurs</a:t>
            </a:r>
            <a:r>
              <a:rPr lang="en-US" baseline="0" dirty="0">
                <a:solidFill>
                  <a:schemeClr val="tx1"/>
                </a:solidFill>
                <a:latin typeface="Century Gothic" panose="020B0502020202020204" pitchFamily="34" charset="0"/>
                <a:cs typeface="Arial" panose="020B0604020202020204" pitchFamily="34" charset="0"/>
              </a:rPr>
              <a:t> when the whole shape is elevated </a:t>
            </a:r>
            <a:r>
              <a:rPr lang="en-US" dirty="0">
                <a:latin typeface="Century Gothic" panose="020B0502020202020204" pitchFamily="34" charset="0"/>
                <a:cs typeface="Arial" panose="020B0604020202020204" pitchFamily="34" charset="0"/>
              </a:rPr>
              <a:t>in comparison</a:t>
            </a:r>
            <a:r>
              <a:rPr lang="en-US" baseline="0" dirty="0">
                <a:solidFill>
                  <a:schemeClr val="tx1"/>
                </a:solidFill>
                <a:latin typeface="Century Gothic" panose="020B0502020202020204" pitchFamily="34" charset="0"/>
                <a:cs typeface="Arial" panose="020B0604020202020204" pitchFamily="34" charset="0"/>
              </a:rPr>
              <a:t> to the ‘middle line’ (though it’s not completely over it).</a:t>
            </a:r>
            <a:r>
              <a:rPr lang="en-US" b="1" baseline="0" dirty="0">
                <a:solidFill>
                  <a:schemeClr val="tx1"/>
                </a:solidFill>
                <a:latin typeface="Century Gothic" panose="020B0502020202020204" pitchFamily="34" charset="0"/>
                <a:cs typeface="Arial" panose="020B0604020202020204" pitchFamily="34" charset="0"/>
              </a:rPr>
              <a:t> </a:t>
            </a:r>
            <a:r>
              <a:rPr lang="en-US" baseline="0" dirty="0">
                <a:solidFill>
                  <a:schemeClr val="tx1"/>
                </a:solidFill>
                <a:latin typeface="Century Gothic" panose="020B0502020202020204" pitchFamily="34" charset="0"/>
                <a:cs typeface="Arial" panose="020B0604020202020204" pitchFamily="34" charset="0"/>
              </a:rPr>
              <a:t>(Example 3</a:t>
            </a:r>
            <a:r>
              <a:rPr lang="en-US" dirty="0">
                <a:latin typeface="Century Gothic" panose="020B0502020202020204" pitchFamily="34" charset="0"/>
                <a:cs typeface="Arial" panose="020B0604020202020204" pitchFamily="34" charset="0"/>
              </a:rPr>
              <a:t>)</a:t>
            </a:r>
            <a:endParaRPr lang="en-US" baseline="0" dirty="0">
              <a:solidFill>
                <a:schemeClr val="tx1"/>
              </a:solidFill>
              <a:latin typeface="Century Gothic" panose="020B0502020202020204" pitchFamily="34" charset="0"/>
              <a:cs typeface="Arial" panose="020B0604020202020204" pitchFamily="34" charset="0"/>
            </a:endParaRPr>
          </a:p>
          <a:p>
            <a:pPr marL="0" marR="0" indent="0" algn="l" defTabSz="913260" rtl="0" eaLnBrk="1" fontAlgn="auto" latinLnBrk="0" hangingPunct="1">
              <a:lnSpc>
                <a:spcPct val="100000"/>
              </a:lnSpc>
              <a:spcBef>
                <a:spcPts val="0"/>
              </a:spcBef>
              <a:spcAft>
                <a:spcPts val="0"/>
              </a:spcAft>
              <a:buClrTx/>
              <a:buSzTx/>
              <a:buFontTx/>
              <a:buNone/>
              <a:tabLst/>
              <a:defRPr/>
            </a:pPr>
            <a:endParaRPr lang="en-US" b="1" dirty="0">
              <a:latin typeface="Century Gothic" panose="020B0502020202020204" pitchFamily="34" charset="0"/>
              <a:cs typeface="Arial" panose="020B0604020202020204" pitchFamily="34" charset="0"/>
            </a:endParaRPr>
          </a:p>
          <a:p>
            <a:pPr marL="0" marR="0" indent="0" algn="l" defTabSz="913260" rtl="0" eaLnBrk="1" fontAlgn="auto" latinLnBrk="0" hangingPunct="1">
              <a:lnSpc>
                <a:spcPct val="100000"/>
              </a:lnSpc>
              <a:spcBef>
                <a:spcPts val="0"/>
              </a:spcBef>
              <a:spcAft>
                <a:spcPts val="0"/>
              </a:spcAft>
              <a:buClrTx/>
              <a:buSzTx/>
              <a:buFontTx/>
              <a:buNone/>
              <a:tabLst/>
              <a:defRPr/>
            </a:pPr>
            <a:r>
              <a:rPr lang="en-US" baseline="0" dirty="0">
                <a:solidFill>
                  <a:schemeClr val="tx1"/>
                </a:solidFill>
                <a:latin typeface="Century Gothic" panose="020B0502020202020204" pitchFamily="34" charset="0"/>
                <a:cs typeface="Arial" panose="020B0604020202020204" pitchFamily="34" charset="0"/>
              </a:rPr>
              <a:t>When it’s completely over the line (as in example 4), it is called an </a:t>
            </a:r>
            <a:r>
              <a:rPr lang="en-US" b="1" baseline="0" dirty="0" err="1">
                <a:solidFill>
                  <a:schemeClr val="tx1"/>
                </a:solidFill>
                <a:latin typeface="Century Gothic" panose="020B0502020202020204" pitchFamily="34" charset="0"/>
                <a:cs typeface="Arial" panose="020B0604020202020204" pitchFamily="34" charset="0"/>
              </a:rPr>
              <a:t>Overshift</a:t>
            </a:r>
            <a:r>
              <a:rPr lang="en-US" baseline="0" dirty="0">
                <a:solidFill>
                  <a:schemeClr val="tx1"/>
                </a:solidFill>
                <a:latin typeface="Century Gothic" panose="020B0502020202020204" pitchFamily="34" charset="0"/>
                <a:cs typeface="Arial" panose="020B0604020202020204" pitchFamily="34" charset="0"/>
              </a:rPr>
              <a:t>. </a:t>
            </a:r>
            <a:endParaRPr lang="en-NZ" baseline="0" dirty="0">
              <a:solidFill>
                <a:schemeClr val="tx1"/>
              </a:solidFill>
              <a:latin typeface="Century Gothic" panose="020B0502020202020204" pitchFamily="34" charset="0"/>
              <a:cs typeface="Arial" panose="020B0604020202020204" pitchFamily="34" charset="0"/>
            </a:endParaRPr>
          </a:p>
          <a:p>
            <a:endParaRPr lang="en-NZ" b="1" dirty="0">
              <a:solidFill>
                <a:schemeClr val="tx1"/>
              </a:solidFill>
              <a:latin typeface="Century Gothic" panose="020B0502020202020204" pitchFamily="34" charset="0"/>
              <a:cs typeface="Arial" panose="020B0604020202020204" pitchFamily="34" charset="0"/>
            </a:endParaRPr>
          </a:p>
          <a:p>
            <a:r>
              <a:rPr lang="en-NZ" b="1" dirty="0">
                <a:solidFill>
                  <a:schemeClr val="tx1"/>
                </a:solidFill>
                <a:latin typeface="Century Gothic" panose="020B0502020202020204" pitchFamily="34" charset="0"/>
                <a:cs typeface="Arial" panose="020B0604020202020204" pitchFamily="34" charset="0"/>
              </a:rPr>
              <a:t>NB: </a:t>
            </a:r>
            <a:r>
              <a:rPr lang="en-NZ" dirty="0">
                <a:solidFill>
                  <a:schemeClr val="tx1"/>
                </a:solidFill>
                <a:latin typeface="Century Gothic" panose="020B0502020202020204" pitchFamily="34" charset="0"/>
                <a:cs typeface="Arial" panose="020B0604020202020204" pitchFamily="34" charset="0"/>
              </a:rPr>
              <a:t>A complete Over- or </a:t>
            </a:r>
            <a:r>
              <a:rPr lang="en-NZ" dirty="0" err="1">
                <a:solidFill>
                  <a:schemeClr val="tx1"/>
                </a:solidFill>
                <a:latin typeface="Century Gothic" panose="020B0502020202020204" pitchFamily="34" charset="0"/>
                <a:cs typeface="Arial" panose="020B0604020202020204" pitchFamily="34" charset="0"/>
              </a:rPr>
              <a:t>Undershift</a:t>
            </a:r>
            <a:r>
              <a:rPr lang="en-NZ" dirty="0">
                <a:solidFill>
                  <a:schemeClr val="tx1"/>
                </a:solidFill>
                <a:latin typeface="Century Gothic" panose="020B0502020202020204" pitchFamily="34" charset="0"/>
                <a:cs typeface="Arial" panose="020B0604020202020204" pitchFamily="34" charset="0"/>
              </a:rPr>
              <a:t> in Profile II produces an invalid report</a:t>
            </a:r>
            <a:r>
              <a:rPr lang="en-NZ" baseline="0" dirty="0">
                <a:solidFill>
                  <a:schemeClr val="tx1"/>
                </a:solidFill>
                <a:latin typeface="Century Gothic" panose="020B0502020202020204" pitchFamily="34" charset="0"/>
                <a:cs typeface="Arial" panose="020B0604020202020204" pitchFamily="34" charset="0"/>
              </a:rPr>
              <a:t> as Extended DISC® does not recognise that our Natural Behavioural Style can be composed of all 4 Styles.</a:t>
            </a:r>
          </a:p>
          <a:p>
            <a:r>
              <a:rPr lang="en-NZ" b="1" dirty="0">
                <a:solidFill>
                  <a:schemeClr val="tx1"/>
                </a:solidFill>
                <a:latin typeface="Century Gothic" panose="020B0502020202020204" pitchFamily="34" charset="0"/>
                <a:cs typeface="Arial" panose="020B0604020202020204" pitchFamily="34" charset="0"/>
              </a:rPr>
              <a:t>NB also</a:t>
            </a:r>
            <a:r>
              <a:rPr lang="en-NZ" dirty="0">
                <a:solidFill>
                  <a:schemeClr val="tx1"/>
                </a:solidFill>
                <a:latin typeface="Century Gothic" panose="020B0502020202020204" pitchFamily="34" charset="0"/>
                <a:cs typeface="Arial" panose="020B0604020202020204" pitchFamily="34" charset="0"/>
              </a:rPr>
              <a:t>: It is not technically possible </a:t>
            </a:r>
            <a:r>
              <a:rPr lang="en-NZ" dirty="0">
                <a:latin typeface="Century Gothic" panose="020B0502020202020204" pitchFamily="34" charset="0"/>
                <a:cs typeface="Arial" panose="020B0604020202020204" pitchFamily="34" charset="0"/>
              </a:rPr>
              <a:t>for there to be a</a:t>
            </a:r>
            <a:r>
              <a:rPr lang="en-NZ" dirty="0">
                <a:solidFill>
                  <a:schemeClr val="tx1"/>
                </a:solidFill>
                <a:latin typeface="Century Gothic" panose="020B0502020202020204" pitchFamily="34" charset="0"/>
                <a:cs typeface="Arial" panose="020B0604020202020204" pitchFamily="34" charset="0"/>
              </a:rPr>
              <a:t> Descending (</a:t>
            </a:r>
            <a:r>
              <a:rPr lang="en-NZ" dirty="0" err="1">
                <a:solidFill>
                  <a:schemeClr val="tx1"/>
                </a:solidFill>
                <a:latin typeface="Century Gothic" panose="020B0502020202020204" pitchFamily="34" charset="0"/>
                <a:cs typeface="Arial" panose="020B0604020202020204" pitchFamily="34" charset="0"/>
              </a:rPr>
              <a:t>Undershift</a:t>
            </a:r>
            <a:r>
              <a:rPr lang="en-NZ" dirty="0">
                <a:solidFill>
                  <a:schemeClr val="tx1"/>
                </a:solidFill>
                <a:latin typeface="Century Gothic" panose="020B0502020202020204" pitchFamily="34" charset="0"/>
                <a:cs typeface="Arial" panose="020B0604020202020204" pitchFamily="34" charset="0"/>
              </a:rPr>
              <a:t>) </a:t>
            </a:r>
            <a:r>
              <a:rPr lang="en-NZ" dirty="0">
                <a:latin typeface="Century Gothic" panose="020B0502020202020204" pitchFamily="34" charset="0"/>
                <a:cs typeface="Arial" panose="020B0604020202020204" pitchFamily="34" charset="0"/>
              </a:rPr>
              <a:t>in</a:t>
            </a:r>
            <a:r>
              <a:rPr lang="en-NZ" dirty="0">
                <a:solidFill>
                  <a:schemeClr val="tx1"/>
                </a:solidFill>
                <a:latin typeface="Century Gothic" panose="020B0502020202020204" pitchFamily="34" charset="0"/>
                <a:cs typeface="Arial" panose="020B0604020202020204" pitchFamily="34" charset="0"/>
              </a:rPr>
              <a:t> Profile II.</a:t>
            </a:r>
          </a:p>
          <a:p>
            <a:endParaRPr lang="en-NZ" dirty="0"/>
          </a:p>
          <a:p>
            <a:endParaRPr lang="en-NZ" baseline="0" dirty="0"/>
          </a:p>
        </p:txBody>
      </p:sp>
      <p:sp>
        <p:nvSpPr>
          <p:cNvPr id="4" name="Slide Number Placeholder 3"/>
          <p:cNvSpPr>
            <a:spLocks noGrp="1"/>
          </p:cNvSpPr>
          <p:nvPr>
            <p:ph type="sldNum" sz="quarter" idx="10"/>
          </p:nvPr>
        </p:nvSpPr>
        <p:spPr/>
        <p:txBody>
          <a:bodyPr/>
          <a:lstStyle/>
          <a:p>
            <a:fld id="{FC7FF555-9CF6-455B-A361-1BD9CCEB5FF1}" type="slidenum">
              <a:rPr lang="pl-PL" smtClean="0"/>
              <a:t>111</a:t>
            </a:fld>
            <a:endParaRPr lang="pl-PL"/>
          </a:p>
        </p:txBody>
      </p:sp>
    </p:spTree>
    <p:extLst>
      <p:ext uri="{BB962C8B-B14F-4D97-AF65-F5344CB8AC3E}">
        <p14:creationId xmlns:p14="http://schemas.microsoft.com/office/powerpoint/2010/main" val="345706801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a:latin typeface="Century Gothic" panose="020B0502020202020204" pitchFamily="34" charset="0"/>
              </a:rPr>
              <a:t>Ascending Profiles indicate a feeling of constraint</a:t>
            </a:r>
            <a:r>
              <a:rPr lang="en-NZ" baseline="0">
                <a:latin typeface="Century Gothic" panose="020B0502020202020204"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br>
              <a:rPr lang="en-NZ">
                <a:latin typeface="Century Gothic" panose="020B0502020202020204" pitchFamily="34" charset="0"/>
              </a:rPr>
            </a:br>
            <a:r>
              <a:rPr lang="en-US">
                <a:latin typeface="Century Gothic" panose="020B0502020202020204" pitchFamily="34" charset="0"/>
              </a:rPr>
              <a:t>The </a:t>
            </a:r>
            <a:r>
              <a:rPr lang="en-US" b="0" i="0">
                <a:effectLst/>
                <a:latin typeface="Century Gothic" panose="020B0502020202020204" pitchFamily="34" charset="0"/>
              </a:rPr>
              <a:t>Profile II shown here - Natural Style - identifies I and S styles above the Middle Line. The graph line has </a:t>
            </a:r>
            <a:r>
              <a:rPr lang="en-US">
                <a:latin typeface="Century Gothic" panose="020B0502020202020204" pitchFamily="34" charset="0"/>
              </a:rPr>
              <a:t>a</a:t>
            </a:r>
            <a:r>
              <a:rPr lang="en-US" b="0" i="0">
                <a:effectLst/>
                <a:latin typeface="Century Gothic" panose="020B0502020202020204" pitchFamily="34" charset="0"/>
              </a:rPr>
              <a:t> nice wide shape that does not suggest any underlying emotions.</a:t>
            </a:r>
          </a:p>
          <a:p>
            <a:pPr algn="l"/>
            <a:endParaRPr lang="en-US" b="0" i="0">
              <a:effectLst/>
              <a:latin typeface="Century Gothic" panose="020B0502020202020204" pitchFamily="34" charset="0"/>
            </a:endParaRPr>
          </a:p>
          <a:p>
            <a:pPr algn="l"/>
            <a:r>
              <a:rPr lang="en-US" b="0" i="0">
                <a:effectLst/>
                <a:latin typeface="Century Gothic" panose="020B0502020202020204" pitchFamily="34" charset="0"/>
              </a:rPr>
              <a:t>On the other hand, Profile I has all 4 styles plotted above the Middle Line. This type of Profile I is identified as an </a:t>
            </a:r>
            <a:r>
              <a:rPr lang="en-US" err="1">
                <a:latin typeface="Century Gothic" panose="020B0502020202020204" pitchFamily="34" charset="0"/>
              </a:rPr>
              <a:t>O</a:t>
            </a:r>
            <a:r>
              <a:rPr lang="en-US" b="0" i="0" err="1">
                <a:effectLst/>
                <a:latin typeface="Century Gothic" panose="020B0502020202020204" pitchFamily="34" charset="0"/>
              </a:rPr>
              <a:t>vershift</a:t>
            </a:r>
            <a:r>
              <a:rPr lang="en-US" b="0" i="0">
                <a:effectLst/>
                <a:latin typeface="Century Gothic" panose="020B0502020202020204" pitchFamily="34" charset="0"/>
              </a:rPr>
              <a:t> </a:t>
            </a:r>
            <a:r>
              <a:rPr lang="en-US">
                <a:latin typeface="Century Gothic" panose="020B0502020202020204" pitchFamily="34" charset="0"/>
              </a:rPr>
              <a:t>P</a:t>
            </a:r>
            <a:r>
              <a:rPr lang="en-US" b="0" i="0">
                <a:effectLst/>
                <a:latin typeface="Century Gothic" panose="020B0502020202020204" pitchFamily="34" charset="0"/>
              </a:rPr>
              <a:t>rofile and the key emotion tied to it is 'helplessness.' This type of Profile I could indicate the person feels constrained or </a:t>
            </a:r>
            <a:r>
              <a:rPr lang="en-US">
                <a:latin typeface="Century Gothic" panose="020B0502020202020204" pitchFamily="34" charset="0"/>
              </a:rPr>
              <a:t>that they’re</a:t>
            </a:r>
            <a:r>
              <a:rPr lang="en-US" b="0" i="0">
                <a:effectLst/>
                <a:latin typeface="Century Gothic" panose="020B0502020202020204" pitchFamily="34" charset="0"/>
              </a:rPr>
              <a:t> acting at the limits of their abilities</a:t>
            </a:r>
            <a:r>
              <a:rPr lang="en-US">
                <a:latin typeface="Century Gothic" panose="020B0502020202020204" pitchFamily="34" charset="0"/>
              </a:rPr>
              <a:t> or in complete contrast to their natural traits in order to meet the demands of their environment.</a:t>
            </a:r>
            <a:endParaRPr lang="en-US" b="0" i="0">
              <a:effectLst/>
              <a:latin typeface="Century Gothic" panose="020B0502020202020204" pitchFamily="34" charset="0"/>
            </a:endParaRPr>
          </a:p>
          <a:p>
            <a:pPr algn="l"/>
            <a:endParaRPr lang="en-US">
              <a:latin typeface="Century Gothic" panose="020B0502020202020204" pitchFamily="34" charset="0"/>
            </a:endParaRPr>
          </a:p>
          <a:p>
            <a:pPr algn="l"/>
            <a:r>
              <a:rPr lang="en-US" b="0" i="0">
                <a:effectLst/>
                <a:latin typeface="Century Gothic" panose="020B0502020202020204" pitchFamily="34" charset="0"/>
              </a:rPr>
              <a:t>This person may be overwhelmed, feeling the need to be everything to everyone. They may be feeling helpless because they are </a:t>
            </a:r>
            <a:r>
              <a:rPr lang="en-US">
                <a:latin typeface="Century Gothic" panose="020B0502020202020204" pitchFamily="34" charset="0"/>
              </a:rPr>
              <a:t>experienc</a:t>
            </a:r>
            <a:r>
              <a:rPr lang="en-US" b="0" i="0">
                <a:effectLst/>
                <a:latin typeface="Century Gothic" panose="020B0502020202020204" pitchFamily="34" charset="0"/>
              </a:rPr>
              <a:t>ing the need to be all styles, a situation that no amount of energy can sustain.</a:t>
            </a:r>
          </a:p>
          <a:p>
            <a:pPr marL="0" marR="0" lvl="0" indent="0" algn="l" defTabSz="914400" rtl="0" eaLnBrk="1" fontAlgn="auto" latinLnBrk="0" hangingPunct="1">
              <a:lnSpc>
                <a:spcPct val="100000"/>
              </a:lnSpc>
              <a:spcBef>
                <a:spcPts val="0"/>
              </a:spcBef>
              <a:spcAft>
                <a:spcPts val="0"/>
              </a:spcAft>
              <a:buClrTx/>
              <a:buSzTx/>
              <a:buFontTx/>
              <a:buNone/>
              <a:tabLst/>
              <a:defRPr/>
            </a:pPr>
            <a:br>
              <a:rPr lang="en-NZ">
                <a:latin typeface="Century Gothic" panose="020B0502020202020204" pitchFamily="34" charset="0"/>
              </a:rPr>
            </a:br>
            <a:r>
              <a:rPr lang="en-NZ">
                <a:latin typeface="Century Gothic" panose="020B0502020202020204" pitchFamily="34" charset="0"/>
              </a:rPr>
              <a:t>Note: the Profile may ascend by one or two styles going upwards or by the whole Profile shifting.  </a:t>
            </a:r>
          </a:p>
          <a:p>
            <a:endParaRPr lang="en-GB"/>
          </a:p>
        </p:txBody>
      </p:sp>
      <p:sp>
        <p:nvSpPr>
          <p:cNvPr id="4" name="Slide Number Placeholder 3"/>
          <p:cNvSpPr>
            <a:spLocks noGrp="1"/>
          </p:cNvSpPr>
          <p:nvPr>
            <p:ph type="sldNum" sz="quarter" idx="10"/>
          </p:nvPr>
        </p:nvSpPr>
        <p:spPr/>
        <p:txBody>
          <a:bodyPr/>
          <a:lstStyle/>
          <a:p>
            <a:fld id="{FC7FF555-9CF6-455B-A361-1BD9CCEB5FF1}" type="slidenum">
              <a:rPr lang="pl-PL" smtClean="0"/>
              <a:t>112</a:t>
            </a:fld>
            <a:endParaRPr lang="pl-PL"/>
          </a:p>
        </p:txBody>
      </p:sp>
    </p:spTree>
    <p:extLst>
      <p:ext uri="{BB962C8B-B14F-4D97-AF65-F5344CB8AC3E}">
        <p14:creationId xmlns:p14="http://schemas.microsoft.com/office/powerpoint/2010/main" val="214606776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atin typeface="Century Gothic" panose="020B0502020202020204" pitchFamily="34" charset="0"/>
              </a:rPr>
              <a:t>An Ascending Profile II indicates that a person is under a lot of pressure from their environment</a:t>
            </a:r>
            <a:r>
              <a:rPr lang="en-US" baseline="0">
                <a:latin typeface="Century Gothic" panose="020B0502020202020204" pitchFamily="34" charset="0"/>
              </a:rPr>
              <a:t> </a:t>
            </a:r>
            <a:r>
              <a:rPr lang="en-US">
                <a:latin typeface="Century Gothic" panose="020B0502020202020204" pitchFamily="34" charset="0"/>
              </a:rPr>
              <a:t>and might feel these pressures are too much to handle. Pressure at home, pressure at work or things constantly changing. The consequences of failure are more fundamental than what</a:t>
            </a:r>
            <a:r>
              <a:rPr lang="en-US" baseline="0">
                <a:latin typeface="Century Gothic" panose="020B0502020202020204" pitchFamily="34" charset="0"/>
              </a:rPr>
              <a:t> we see in</a:t>
            </a:r>
            <a:r>
              <a:rPr lang="en-US">
                <a:latin typeface="Century Gothic" panose="020B0502020202020204" pitchFamily="34" charset="0"/>
              </a:rPr>
              <a:t> the Ascending Profile I</a:t>
            </a:r>
            <a:r>
              <a:rPr lang="en-US" baseline="0">
                <a:latin typeface="Century Gothic" panose="020B0502020202020204" pitchFamily="34" charset="0"/>
              </a:rPr>
              <a:t> (Helplessness/Constraint).</a:t>
            </a:r>
          </a:p>
          <a:p>
            <a:pPr eaLnBrk="1" hangingPunct="1"/>
            <a:endParaRPr lang="en-US">
              <a:latin typeface="Century Gothic" panose="020B0502020202020204" pitchFamily="34" charset="0"/>
            </a:endParaRPr>
          </a:p>
          <a:p>
            <a:pPr eaLnBrk="1" hangingPunct="1"/>
            <a:r>
              <a:rPr lang="en-US">
                <a:latin typeface="Century Gothic" panose="020B0502020202020204" pitchFamily="34" charset="0"/>
              </a:rPr>
              <a:t>However pressure is not necessarily a bad thing. Some </a:t>
            </a:r>
            <a:r>
              <a:rPr lang="en-US" err="1">
                <a:latin typeface="Century Gothic" panose="020B0502020202020204" pitchFamily="34" charset="0"/>
              </a:rPr>
              <a:t>behavioural</a:t>
            </a:r>
            <a:r>
              <a:rPr lang="en-US">
                <a:latin typeface="Century Gothic" panose="020B0502020202020204" pitchFamily="34" charset="0"/>
              </a:rPr>
              <a:t> styles need a bit of pressure to get things done, but when we’re under pressure for extended periods of time ..this is when it can start to affect our health.</a:t>
            </a:r>
          </a:p>
          <a:p>
            <a:pPr eaLnBrk="1" hangingPunct="1"/>
            <a:endParaRPr lang="en-US">
              <a:latin typeface="Century Gothic" panose="020B0502020202020204" pitchFamily="34" charset="0"/>
            </a:endParaRPr>
          </a:p>
          <a:p>
            <a:pPr eaLnBrk="1" hangingPunct="1"/>
            <a:r>
              <a:rPr lang="en-US">
                <a:latin typeface="Century Gothic" panose="020B0502020202020204" pitchFamily="34" charset="0"/>
              </a:rPr>
              <a:t>Note that when we’re under pressure we can overuse our strengths.  We can lose the ability to modify our </a:t>
            </a:r>
            <a:r>
              <a:rPr lang="en-US" err="1">
                <a:latin typeface="Century Gothic" panose="020B0502020202020204" pitchFamily="34" charset="0"/>
              </a:rPr>
              <a:t>behaviour</a:t>
            </a:r>
            <a:r>
              <a:rPr lang="en-US">
                <a:latin typeface="Century Gothic" panose="020B0502020202020204" pitchFamily="34" charset="0"/>
              </a:rPr>
              <a:t>.  We may become too much of our selves and our strengths can become our weaknesses.</a:t>
            </a:r>
          </a:p>
          <a:p>
            <a:pPr eaLnBrk="1" hangingPunct="1"/>
            <a:endParaRPr lang="en-US">
              <a:latin typeface="Century Gothic" panose="020B0502020202020204" pitchFamily="34" charset="0"/>
            </a:endParaRPr>
          </a:p>
          <a:p>
            <a:pPr eaLnBrk="1" hangingPunct="1"/>
            <a:r>
              <a:rPr lang="en-US">
                <a:latin typeface="Century Gothic" panose="020B0502020202020204" pitchFamily="34" charset="0"/>
              </a:rPr>
              <a:t>We can be at our worst or at our best when we are under pressure!</a:t>
            </a:r>
          </a:p>
          <a:p>
            <a:pPr eaLnBrk="1" hangingPunct="1"/>
            <a:endParaRPr lang="en-US">
              <a:latin typeface="Century Gothic" panose="020B0502020202020204" pitchFamily="34" charset="0"/>
            </a:endParaRPr>
          </a:p>
          <a:p>
            <a:pPr eaLnBrk="1" hangingPunct="1"/>
            <a:r>
              <a:rPr lang="en-US">
                <a:latin typeface="Century Gothic" panose="020B0502020202020204" pitchFamily="34" charset="0"/>
              </a:rPr>
              <a:t>Note also, that if a </a:t>
            </a:r>
            <a:r>
              <a:rPr lang="en-US" err="1">
                <a:latin typeface="Century Gothic" panose="020B0502020202020204" pitchFamily="34" charset="0"/>
              </a:rPr>
              <a:t>behavioural</a:t>
            </a:r>
            <a:r>
              <a:rPr lang="en-US">
                <a:latin typeface="Century Gothic" panose="020B0502020202020204" pitchFamily="34" charset="0"/>
              </a:rPr>
              <a:t> style sits</a:t>
            </a:r>
            <a:r>
              <a:rPr lang="en-US" baseline="0">
                <a:latin typeface="Century Gothic" panose="020B0502020202020204" pitchFamily="34" charset="0"/>
              </a:rPr>
              <a:t> in the neutral zone (pink) in a pressure Profile, don’t </a:t>
            </a:r>
            <a:r>
              <a:rPr lang="en-US">
                <a:latin typeface="Century Gothic" panose="020B0502020202020204" pitchFamily="34" charset="0"/>
              </a:rPr>
              <a:t>take this as an indication of the individual’s</a:t>
            </a:r>
            <a:r>
              <a:rPr lang="en-US" baseline="0">
                <a:latin typeface="Century Gothic" panose="020B0502020202020204" pitchFamily="34" charset="0"/>
              </a:rPr>
              <a:t> overall style.  This is because when the pressure is off, the Profile will drop and the </a:t>
            </a:r>
            <a:r>
              <a:rPr lang="en-US" baseline="0" err="1">
                <a:latin typeface="Century Gothic" panose="020B0502020202020204" pitchFamily="34" charset="0"/>
              </a:rPr>
              <a:t>behavioural</a:t>
            </a:r>
            <a:r>
              <a:rPr lang="en-US" baseline="0">
                <a:latin typeface="Century Gothic" panose="020B0502020202020204" pitchFamily="34" charset="0"/>
              </a:rPr>
              <a:t> style that was in the neutral zone will drop below the line, i.e. the Profile on this slide is SI not SID.</a:t>
            </a:r>
          </a:p>
          <a:p>
            <a:pPr eaLnBrk="1" hangingPunct="1"/>
            <a:endParaRPr lang="en-US">
              <a:latin typeface="Century Gothic" panose="020B0502020202020204" pitchFamily="34" charset="0"/>
            </a:endParaRPr>
          </a:p>
          <a:p>
            <a:pPr eaLnBrk="1" hangingPunct="1"/>
            <a:endParaRPr lang="en-US">
              <a:latin typeface="Century Gothic" panose="020B0502020202020204" pitchFamily="34" charset="0"/>
            </a:endParaRPr>
          </a:p>
          <a:p>
            <a:pPr eaLnBrk="1" hangingPunct="1"/>
            <a:endParaRPr lang="en-US">
              <a:solidFill>
                <a:srgbClr val="FF0000"/>
              </a:solidFill>
              <a:latin typeface="Century Gothic" panose="020B0502020202020204" pitchFamily="34" charset="0"/>
            </a:endParaRPr>
          </a:p>
          <a:p>
            <a:pPr eaLnBrk="1" hangingPunct="1"/>
            <a:endParaRPr lang="en-US">
              <a:solidFill>
                <a:srgbClr val="FF0000"/>
              </a:solidFill>
              <a:latin typeface="Century Gothic" panose="020B0502020202020204" pitchFamily="34" charset="0"/>
            </a:endParaRPr>
          </a:p>
          <a:p>
            <a:pPr eaLnBrk="1" hangingPunct="1"/>
            <a:endParaRPr lang="en-US">
              <a:latin typeface="Century Gothic" panose="020B0502020202020204" pitchFamily="34" charset="0"/>
            </a:endParaRPr>
          </a:p>
        </p:txBody>
      </p:sp>
      <p:sp>
        <p:nvSpPr>
          <p:cNvPr id="4" name="Slide Number Placeholder 3"/>
          <p:cNvSpPr>
            <a:spLocks noGrp="1"/>
          </p:cNvSpPr>
          <p:nvPr>
            <p:ph type="sldNum" sz="quarter" idx="10"/>
          </p:nvPr>
        </p:nvSpPr>
        <p:spPr/>
        <p:txBody>
          <a:bodyPr/>
          <a:lstStyle/>
          <a:p>
            <a:fld id="{FC7FF555-9CF6-455B-A361-1BD9CCEB5FF1}" type="slidenum">
              <a:rPr lang="pl-PL" smtClean="0"/>
              <a:t>113</a:t>
            </a:fld>
            <a:endParaRPr lang="pl-PL"/>
          </a:p>
        </p:txBody>
      </p:sp>
    </p:spTree>
    <p:extLst>
      <p:ext uri="{BB962C8B-B14F-4D97-AF65-F5344CB8AC3E}">
        <p14:creationId xmlns:p14="http://schemas.microsoft.com/office/powerpoint/2010/main" val="117564963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NZ">
                <a:latin typeface="Century Gothic" panose="020B0502020202020204" pitchFamily="34" charset="0"/>
              </a:rPr>
              <a:t>In extreme cases (and when the whole profile falls below the</a:t>
            </a:r>
            <a:r>
              <a:rPr lang="en-NZ" baseline="0">
                <a:latin typeface="Century Gothic" panose="020B0502020202020204" pitchFamily="34" charset="0"/>
              </a:rPr>
              <a:t> midline), </a:t>
            </a:r>
            <a:r>
              <a:rPr lang="en-NZ">
                <a:latin typeface="Century Gothic" panose="020B0502020202020204" pitchFamily="34" charset="0"/>
              </a:rPr>
              <a:t>the person may have problems with self-motivation or in their understanding of right or wrong</a:t>
            </a:r>
            <a:r>
              <a:rPr lang="en-NZ" baseline="0">
                <a:latin typeface="Century Gothic" panose="020B0502020202020204" pitchFamily="34" charset="0"/>
              </a:rPr>
              <a:t> or it may </a:t>
            </a:r>
            <a:r>
              <a:rPr lang="en-NZ">
                <a:latin typeface="Century Gothic" panose="020B0502020202020204" pitchFamily="34" charset="0"/>
              </a:rPr>
              <a:t>indicate some kind of moral problem or dilemma.</a:t>
            </a:r>
          </a:p>
          <a:p>
            <a:pPr eaLnBrk="1" hangingPunct="1"/>
            <a:endParaRPr lang="en-NZ">
              <a:latin typeface="Century Gothic" panose="020B0502020202020204" pitchFamily="34" charset="0"/>
            </a:endParaRPr>
          </a:p>
          <a:p>
            <a:pPr eaLnBrk="1" hangingPunct="1"/>
            <a:r>
              <a:rPr lang="en-NZ" b="1">
                <a:latin typeface="Century Gothic" panose="020B0502020202020204" pitchFamily="34" charset="0"/>
              </a:rPr>
              <a:t>Extreme caution </a:t>
            </a:r>
            <a:r>
              <a:rPr lang="en-NZ">
                <a:latin typeface="Century Gothic" panose="020B0502020202020204" pitchFamily="34" charset="0"/>
              </a:rPr>
              <a:t>must be exercised</a:t>
            </a:r>
            <a:r>
              <a:rPr lang="en-NZ" baseline="0">
                <a:latin typeface="Century Gothic" panose="020B0502020202020204" pitchFamily="34" charset="0"/>
              </a:rPr>
              <a:t> as </a:t>
            </a:r>
            <a:r>
              <a:rPr lang="en-NZ">
                <a:latin typeface="Century Gothic" panose="020B0502020202020204" pitchFamily="34" charset="0"/>
              </a:rPr>
              <a:t>the </a:t>
            </a:r>
            <a:r>
              <a:rPr lang="en-NZ" err="1">
                <a:latin typeface="Century Gothic" panose="020B0502020202020204" pitchFamily="34" charset="0"/>
              </a:rPr>
              <a:t>Undershift</a:t>
            </a:r>
            <a:r>
              <a:rPr lang="en-NZ">
                <a:latin typeface="Century Gothic" panose="020B0502020202020204" pitchFamily="34" charset="0"/>
              </a:rPr>
              <a:t> in Profile I is at the limits of the tool and it</a:t>
            </a:r>
            <a:r>
              <a:rPr lang="en-NZ" baseline="0">
                <a:latin typeface="Century Gothic" panose="020B0502020202020204" pitchFamily="34" charset="0"/>
              </a:rPr>
              <a:t> </a:t>
            </a:r>
            <a:r>
              <a:rPr lang="en-NZ">
                <a:latin typeface="Century Gothic" panose="020B0502020202020204" pitchFamily="34" charset="0"/>
              </a:rPr>
              <a:t>is not designed to be a psychiatric evaluation.</a:t>
            </a:r>
          </a:p>
          <a:p>
            <a:pPr eaLnBrk="1" hangingPunct="1"/>
            <a:endParaRPr lang="en-NZ">
              <a:latin typeface="Century Gothic" panose="020B0502020202020204" pitchFamily="34" charset="0"/>
            </a:endParaRPr>
          </a:p>
          <a:p>
            <a:pPr eaLnBrk="1" hangingPunct="1"/>
            <a:r>
              <a:rPr lang="en-NZ" b="1">
                <a:latin typeface="Century Gothic" panose="020B0502020202020204" pitchFamily="34" charset="0"/>
              </a:rPr>
              <a:t>NB:</a:t>
            </a:r>
            <a:r>
              <a:rPr lang="en-NZ">
                <a:latin typeface="Century Gothic" panose="020B0502020202020204" pitchFamily="34" charset="0"/>
              </a:rPr>
              <a:t> Such a profile doesn’t always have to mean the negative</a:t>
            </a:r>
            <a:r>
              <a:rPr lang="en-NZ" baseline="0">
                <a:latin typeface="Century Gothic" panose="020B0502020202020204" pitchFamily="34" charset="0"/>
              </a:rPr>
              <a:t> of these points.</a:t>
            </a:r>
            <a:endParaRPr lang="en-NZ">
              <a:latin typeface="Century Gothic" panose="020B0502020202020204" pitchFamily="34" charset="0"/>
            </a:endParaRPr>
          </a:p>
          <a:p>
            <a:pPr eaLnBrk="1" hangingPunct="1"/>
            <a:endParaRPr lang="en-NZ">
              <a:latin typeface="Century Gothic" panose="020B0502020202020204" pitchFamily="34" charset="0"/>
            </a:endParaRPr>
          </a:p>
          <a:p>
            <a:pPr eaLnBrk="1" hangingPunct="1"/>
            <a:r>
              <a:rPr lang="en-NZ" b="1">
                <a:latin typeface="Century Gothic" panose="020B0502020202020204" pitchFamily="34" charset="0"/>
              </a:rPr>
              <a:t>Example:  </a:t>
            </a:r>
            <a:r>
              <a:rPr lang="en-NZ" b="0">
                <a:latin typeface="Century Gothic" panose="020B0502020202020204" pitchFamily="34" charset="0"/>
              </a:rPr>
              <a:t>A </a:t>
            </a:r>
            <a:r>
              <a:rPr lang="en-NZ">
                <a:latin typeface="Century Gothic" panose="020B0502020202020204" pitchFamily="34" charset="0"/>
              </a:rPr>
              <a:t>man </a:t>
            </a:r>
            <a:r>
              <a:rPr lang="en-NZ" b="0" baseline="0">
                <a:latin typeface="Century Gothic" panose="020B0502020202020204" pitchFamily="34" charset="0"/>
              </a:rPr>
              <a:t>selling steam mops to retired people was told </a:t>
            </a:r>
            <a:r>
              <a:rPr lang="en-NZ">
                <a:latin typeface="Century Gothic" panose="020B0502020202020204" pitchFamily="34" charset="0"/>
              </a:rPr>
              <a:t>to strongly encourage them</a:t>
            </a:r>
            <a:r>
              <a:rPr lang="en-NZ" b="0" baseline="0">
                <a:latin typeface="Century Gothic" panose="020B0502020202020204" pitchFamily="34" charset="0"/>
              </a:rPr>
              <a:t> to put the mops on </a:t>
            </a:r>
            <a:r>
              <a:rPr lang="en-NZ">
                <a:latin typeface="Century Gothic" panose="020B0502020202020204" pitchFamily="34" charset="0"/>
              </a:rPr>
              <a:t>hire purchase, thereby getting them to pay more (as a result of the interest) than the retail price</a:t>
            </a:r>
            <a:r>
              <a:rPr lang="en-NZ" b="0" baseline="0">
                <a:latin typeface="Century Gothic" panose="020B0502020202020204" pitchFamily="34" charset="0"/>
              </a:rPr>
              <a:t> in shops.  He felt very uncomfortable doing this; it was going completely against his principals. Consequently, he decided to resign and find another job.</a:t>
            </a:r>
          </a:p>
        </p:txBody>
      </p:sp>
      <p:sp>
        <p:nvSpPr>
          <p:cNvPr id="4" name="Slide Number Placeholder 3"/>
          <p:cNvSpPr>
            <a:spLocks noGrp="1"/>
          </p:cNvSpPr>
          <p:nvPr>
            <p:ph type="sldNum" sz="quarter" idx="10"/>
          </p:nvPr>
        </p:nvSpPr>
        <p:spPr/>
        <p:txBody>
          <a:bodyPr/>
          <a:lstStyle/>
          <a:p>
            <a:fld id="{FC7FF555-9CF6-455B-A361-1BD9CCEB5FF1}" type="slidenum">
              <a:rPr lang="pl-PL" smtClean="0"/>
              <a:t>114</a:t>
            </a:fld>
            <a:endParaRPr lang="pl-PL"/>
          </a:p>
        </p:txBody>
      </p:sp>
    </p:spTree>
    <p:extLst>
      <p:ext uri="{BB962C8B-B14F-4D97-AF65-F5344CB8AC3E}">
        <p14:creationId xmlns:p14="http://schemas.microsoft.com/office/powerpoint/2010/main" val="117564963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baseline="0"/>
          </a:p>
        </p:txBody>
      </p:sp>
      <p:sp>
        <p:nvSpPr>
          <p:cNvPr id="4" name="Slide Number Placeholder 3"/>
          <p:cNvSpPr>
            <a:spLocks noGrp="1"/>
          </p:cNvSpPr>
          <p:nvPr>
            <p:ph type="sldNum" sz="quarter" idx="10"/>
          </p:nvPr>
        </p:nvSpPr>
        <p:spPr/>
        <p:txBody>
          <a:bodyPr/>
          <a:lstStyle/>
          <a:p>
            <a:fld id="{FC7FF555-9CF6-455B-A361-1BD9CCEB5FF1}" type="slidenum">
              <a:rPr lang="pl-PL" smtClean="0"/>
              <a:t>115</a:t>
            </a:fld>
            <a:endParaRPr lang="pl-PL"/>
          </a:p>
        </p:txBody>
      </p:sp>
    </p:spTree>
    <p:extLst>
      <p:ext uri="{BB962C8B-B14F-4D97-AF65-F5344CB8AC3E}">
        <p14:creationId xmlns:p14="http://schemas.microsoft.com/office/powerpoint/2010/main" val="2858731565"/>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a:solidFill>
                  <a:srgbClr val="000000"/>
                </a:solidFill>
                <a:latin typeface="Century Gothic" panose="020B0502020202020204" pitchFamily="34" charset="0"/>
              </a:rPr>
              <a:t>A result with three styles showing in </a:t>
            </a:r>
            <a:r>
              <a:rPr lang="en-US" sz="1200" b="1" u="sng" baseline="0">
                <a:solidFill>
                  <a:srgbClr val="000000"/>
                </a:solidFill>
                <a:latin typeface="Century Gothic" panose="020B0502020202020204" pitchFamily="34" charset="0"/>
              </a:rPr>
              <a:t>different</a:t>
            </a:r>
            <a:r>
              <a:rPr lang="en-US" sz="1200" b="1" baseline="0">
                <a:solidFill>
                  <a:srgbClr val="000000"/>
                </a:solidFill>
                <a:latin typeface="Century Gothic" panose="020B0502020202020204" pitchFamily="34" charset="0"/>
              </a:rPr>
              <a:t> zones on each Profile (including an upper zone in one and a lower zone in the other) can be considered a near Mirror.</a:t>
            </a:r>
            <a:endParaRPr lang="en-US" sz="1200" b="1" baseline="0">
              <a:solidFill>
                <a:srgbClr val="D2D2D2">
                  <a:lumMod val="50000"/>
                </a:srgbClr>
              </a:solidFill>
              <a:latin typeface="Century Gothic" panose="020B0502020202020204" pitchFamily="34" charset="0"/>
            </a:endParaRPr>
          </a:p>
          <a:p>
            <a:endParaRPr lang="en-GB"/>
          </a:p>
        </p:txBody>
      </p:sp>
      <p:sp>
        <p:nvSpPr>
          <p:cNvPr id="4" name="Slide Number Placeholder 3"/>
          <p:cNvSpPr>
            <a:spLocks noGrp="1"/>
          </p:cNvSpPr>
          <p:nvPr>
            <p:ph type="sldNum" sz="quarter" idx="10"/>
          </p:nvPr>
        </p:nvSpPr>
        <p:spPr/>
        <p:txBody>
          <a:bodyPr/>
          <a:lstStyle/>
          <a:p>
            <a:fld id="{FC7FF555-9CF6-455B-A361-1BD9CCEB5FF1}" type="slidenum">
              <a:rPr lang="pl-PL" smtClean="0"/>
              <a:t>116</a:t>
            </a:fld>
            <a:endParaRPr lang="pl-PL"/>
          </a:p>
        </p:txBody>
      </p:sp>
    </p:spTree>
    <p:extLst>
      <p:ext uri="{BB962C8B-B14F-4D97-AF65-F5344CB8AC3E}">
        <p14:creationId xmlns:p14="http://schemas.microsoft.com/office/powerpoint/2010/main" val="406189498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atin typeface="Century Gothic" panose="020B0502020202020204" pitchFamily="34" charset="0"/>
              </a:rPr>
              <a:t>Let’s not forget about two other Special Cases we have discussed short while ago – Drop in C and Drop in S. We also </a:t>
            </a:r>
          </a:p>
        </p:txBody>
      </p:sp>
      <p:sp>
        <p:nvSpPr>
          <p:cNvPr id="4" name="Slide Number Placeholder 3"/>
          <p:cNvSpPr>
            <a:spLocks noGrp="1"/>
          </p:cNvSpPr>
          <p:nvPr>
            <p:ph type="sldNum" sz="quarter" idx="10"/>
          </p:nvPr>
        </p:nvSpPr>
        <p:spPr/>
        <p:txBody>
          <a:bodyPr/>
          <a:lstStyle/>
          <a:p>
            <a:fld id="{FC7FF555-9CF6-455B-A361-1BD9CCEB5FF1}" type="slidenum">
              <a:rPr lang="pl-PL" smtClean="0"/>
              <a:t>117</a:t>
            </a:fld>
            <a:endParaRPr lang="pl-PL"/>
          </a:p>
        </p:txBody>
      </p:sp>
    </p:spTree>
    <p:extLst>
      <p:ext uri="{BB962C8B-B14F-4D97-AF65-F5344CB8AC3E}">
        <p14:creationId xmlns:p14="http://schemas.microsoft.com/office/powerpoint/2010/main" val="298088893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a:latin typeface="Century Gothic" panose="020B0502020202020204" pitchFamily="34" charset="0"/>
              </a:rPr>
              <a:t>Allow 10-15mins</a:t>
            </a:r>
            <a:r>
              <a:rPr lang="en-NZ" baseline="0">
                <a:latin typeface="Century Gothic" panose="020B0502020202020204" pitchFamily="34" charset="0"/>
              </a:rPr>
              <a:t> here.</a:t>
            </a:r>
            <a:endParaRPr lang="en-GB">
              <a:latin typeface="Century Gothic" panose="020B0502020202020204" pitchFamily="34" charset="0"/>
            </a:endParaRPr>
          </a:p>
        </p:txBody>
      </p:sp>
      <p:sp>
        <p:nvSpPr>
          <p:cNvPr id="4" name="Slide Number Placeholder 3"/>
          <p:cNvSpPr>
            <a:spLocks noGrp="1"/>
          </p:cNvSpPr>
          <p:nvPr>
            <p:ph type="sldNum" sz="quarter" idx="10"/>
          </p:nvPr>
        </p:nvSpPr>
        <p:spPr/>
        <p:txBody>
          <a:bodyPr/>
          <a:lstStyle/>
          <a:p>
            <a:fld id="{FC7FF555-9CF6-455B-A361-1BD9CCEB5FF1}" type="slidenum">
              <a:rPr lang="pl-PL" smtClean="0"/>
              <a:t>118</a:t>
            </a:fld>
            <a:endParaRPr lang="pl-PL"/>
          </a:p>
        </p:txBody>
      </p:sp>
    </p:spTree>
    <p:extLst>
      <p:ext uri="{BB962C8B-B14F-4D97-AF65-F5344CB8AC3E}">
        <p14:creationId xmlns:p14="http://schemas.microsoft.com/office/powerpoint/2010/main" val="180170093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a:latin typeface="Century Gothic" panose="020B0502020202020204" pitchFamily="34" charset="0"/>
              </a:rPr>
              <a:t>Allow 10-15 mins</a:t>
            </a:r>
            <a:r>
              <a:rPr lang="en-NZ" baseline="0">
                <a:latin typeface="Century Gothic" panose="020B0502020202020204" pitchFamily="34" charset="0"/>
              </a:rPr>
              <a:t> here.</a:t>
            </a:r>
            <a:endParaRPr lang="en-GB">
              <a:latin typeface="Century Gothic" panose="020B0502020202020204" pitchFamily="34" charset="0"/>
            </a:endParaRPr>
          </a:p>
        </p:txBody>
      </p:sp>
      <p:sp>
        <p:nvSpPr>
          <p:cNvPr id="4" name="Slide Number Placeholder 3"/>
          <p:cNvSpPr>
            <a:spLocks noGrp="1"/>
          </p:cNvSpPr>
          <p:nvPr>
            <p:ph type="sldNum" sz="quarter" idx="10"/>
          </p:nvPr>
        </p:nvSpPr>
        <p:spPr/>
        <p:txBody>
          <a:bodyPr/>
          <a:lstStyle/>
          <a:p>
            <a:fld id="{FC7FF555-9CF6-455B-A361-1BD9CCEB5FF1}" type="slidenum">
              <a:rPr lang="pl-PL" smtClean="0"/>
              <a:t>119</a:t>
            </a:fld>
            <a:endParaRPr lang="pl-PL"/>
          </a:p>
        </p:txBody>
      </p:sp>
    </p:spTree>
    <p:extLst>
      <p:ext uri="{BB962C8B-B14F-4D97-AF65-F5344CB8AC3E}">
        <p14:creationId xmlns:p14="http://schemas.microsoft.com/office/powerpoint/2010/main" val="3651313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NZ" b="1" dirty="0">
                <a:solidFill>
                  <a:schemeClr val="tx1"/>
                </a:solidFill>
                <a:latin typeface="Century Gothic" panose="020B0502020202020204" pitchFamily="34" charset="0"/>
                <a:cs typeface="Arial" panose="020B0604020202020204" pitchFamily="34" charset="0"/>
              </a:rPr>
              <a:t>Carl Gustav Jung</a:t>
            </a:r>
            <a:r>
              <a:rPr lang="en-NZ" dirty="0">
                <a:solidFill>
                  <a:schemeClr val="tx1"/>
                </a:solidFill>
                <a:latin typeface="Century Gothic" panose="020B0502020202020204" pitchFamily="34" charset="0"/>
                <a:cs typeface="Arial" panose="020B0604020202020204" pitchFamily="34" charset="0"/>
              </a:rPr>
              <a:t> (26 July 1875 – 6 June 1961) was a Swiss psychiatrist and psychotherapist who founded analytical</a:t>
            </a:r>
            <a:r>
              <a:rPr lang="en-NZ" baseline="0" dirty="0">
                <a:solidFill>
                  <a:schemeClr val="tx1"/>
                </a:solidFill>
                <a:latin typeface="Century Gothic" panose="020B0502020202020204" pitchFamily="34" charset="0"/>
                <a:cs typeface="Arial" panose="020B0604020202020204" pitchFamily="34" charset="0"/>
              </a:rPr>
              <a:t> psychology. </a:t>
            </a:r>
            <a:r>
              <a:rPr lang="en-NZ" dirty="0">
                <a:solidFill>
                  <a:schemeClr val="tx1"/>
                </a:solidFill>
                <a:latin typeface="Century Gothic" panose="020B0502020202020204" pitchFamily="34" charset="0"/>
                <a:cs typeface="Arial" panose="020B0604020202020204" pitchFamily="34" charset="0"/>
              </a:rPr>
              <a:t>Jung proposed and developed the concepts of extraversion</a:t>
            </a:r>
            <a:r>
              <a:rPr lang="en-NZ" baseline="0" dirty="0">
                <a:solidFill>
                  <a:schemeClr val="tx1"/>
                </a:solidFill>
                <a:latin typeface="Century Gothic" panose="020B0502020202020204" pitchFamily="34" charset="0"/>
                <a:cs typeface="Arial" panose="020B0604020202020204" pitchFamily="34" charset="0"/>
              </a:rPr>
              <a:t> and introversion, archetypes and the collective unconscious. </a:t>
            </a:r>
            <a:br>
              <a:rPr lang="en-NZ" baseline="0" dirty="0">
                <a:solidFill>
                  <a:schemeClr val="tx1"/>
                </a:solidFill>
                <a:latin typeface="Century Gothic" panose="020B0502020202020204" pitchFamily="34" charset="0"/>
                <a:cs typeface="Arial" panose="020B0604020202020204" pitchFamily="34" charset="0"/>
              </a:rPr>
            </a:br>
            <a:endParaRPr lang="en-US" dirty="0">
              <a:solidFill>
                <a:schemeClr val="tx1"/>
              </a:solidFill>
              <a:latin typeface="Century Gothic" panose="020B0502020202020204" pitchFamily="34" charset="0"/>
              <a:cs typeface="Arial" panose="020B0604020202020204" pitchFamily="34" charset="0"/>
            </a:endParaRPr>
          </a:p>
          <a:p>
            <a:pPr>
              <a:defRPr/>
            </a:pPr>
            <a:r>
              <a:rPr lang="en-US" b="1" dirty="0">
                <a:solidFill>
                  <a:schemeClr val="tx1"/>
                </a:solidFill>
                <a:latin typeface="Century Gothic" panose="020B0502020202020204" pitchFamily="34" charset="0"/>
                <a:cs typeface="Arial" panose="020B0604020202020204" pitchFamily="34" charset="0"/>
              </a:rPr>
              <a:t>William Moulton Marston </a:t>
            </a:r>
            <a:r>
              <a:rPr lang="en-NZ" b="0" i="0" kern="1200" dirty="0">
                <a:solidFill>
                  <a:schemeClr val="tx1"/>
                </a:solidFill>
                <a:effectLst/>
                <a:latin typeface="Century Gothic" panose="020B0502020202020204" pitchFamily="34" charset="0"/>
                <a:cs typeface="Arial" panose="020B0604020202020204" pitchFamily="34" charset="0"/>
              </a:rPr>
              <a:t>(May 9, 1893 – May 2, 1947) </a:t>
            </a:r>
            <a:r>
              <a:rPr lang="en-US" dirty="0">
                <a:latin typeface="Century Gothic" panose="020B0502020202020204" pitchFamily="34" charset="0"/>
                <a:cs typeface="Arial" panose="020B0604020202020204" pitchFamily="34" charset="0"/>
              </a:rPr>
              <a:t>wrote </a:t>
            </a:r>
            <a:r>
              <a:rPr lang="en-US" dirty="0">
                <a:solidFill>
                  <a:schemeClr val="tx1"/>
                </a:solidFill>
                <a:latin typeface="Century Gothic" panose="020B0502020202020204" pitchFamily="34" charset="0"/>
                <a:cs typeface="Arial" panose="020B0604020202020204" pitchFamily="34" charset="0"/>
              </a:rPr>
              <a:t>essays in popular psychology. In 1928, he published </a:t>
            </a:r>
            <a:r>
              <a:rPr lang="en-US" i="1" dirty="0">
                <a:solidFill>
                  <a:schemeClr val="tx1"/>
                </a:solidFill>
                <a:latin typeface="Century Gothic" panose="020B0502020202020204" pitchFamily="34" charset="0"/>
                <a:cs typeface="Arial" panose="020B0604020202020204" pitchFamily="34" charset="0"/>
              </a:rPr>
              <a:t>Emotions of Normal People,</a:t>
            </a:r>
            <a:r>
              <a:rPr lang="en-US" dirty="0">
                <a:solidFill>
                  <a:schemeClr val="tx1"/>
                </a:solidFill>
                <a:latin typeface="Century Gothic" panose="020B0502020202020204" pitchFamily="34" charset="0"/>
                <a:cs typeface="Arial" panose="020B0604020202020204" pitchFamily="34" charset="0"/>
              </a:rPr>
              <a:t> which elaborated DISC Theory. Marston viewed human </a:t>
            </a:r>
            <a:r>
              <a:rPr lang="en-US" dirty="0" err="1">
                <a:solidFill>
                  <a:schemeClr val="tx1"/>
                </a:solidFill>
                <a:latin typeface="Century Gothic" panose="020B0502020202020204" pitchFamily="34" charset="0"/>
                <a:cs typeface="Arial" panose="020B0604020202020204" pitchFamily="34" charset="0"/>
              </a:rPr>
              <a:t>behaviour</a:t>
            </a:r>
            <a:r>
              <a:rPr lang="en-US" dirty="0">
                <a:solidFill>
                  <a:schemeClr val="tx1"/>
                </a:solidFill>
                <a:latin typeface="Century Gothic" panose="020B0502020202020204" pitchFamily="34" charset="0"/>
                <a:cs typeface="Arial" panose="020B0604020202020204" pitchFamily="34" charset="0"/>
              </a:rPr>
              <a:t> in terms of two axes, where an individual’s attention is either passive or active, depending on </a:t>
            </a:r>
            <a:r>
              <a:rPr lang="en-US" dirty="0">
                <a:latin typeface="Century Gothic" panose="020B0502020202020204" pitchFamily="34" charset="0"/>
                <a:cs typeface="Arial" panose="020B0604020202020204" pitchFamily="34" charset="0"/>
              </a:rPr>
              <a:t>whether their perception of their environment is</a:t>
            </a:r>
            <a:r>
              <a:rPr lang="en-US" dirty="0">
                <a:solidFill>
                  <a:schemeClr val="tx1"/>
                </a:solidFill>
                <a:latin typeface="Century Gothic" panose="020B0502020202020204" pitchFamily="34" charset="0"/>
                <a:cs typeface="Arial" panose="020B0604020202020204" pitchFamily="34" charset="0"/>
              </a:rPr>
              <a:t> </a:t>
            </a:r>
            <a:r>
              <a:rPr lang="en-US" dirty="0" err="1">
                <a:solidFill>
                  <a:schemeClr val="tx1"/>
                </a:solidFill>
                <a:latin typeface="Century Gothic" panose="020B0502020202020204" pitchFamily="34" charset="0"/>
                <a:cs typeface="Arial" panose="020B0604020202020204" pitchFamily="34" charset="0"/>
              </a:rPr>
              <a:t>favourable</a:t>
            </a:r>
            <a:r>
              <a:rPr lang="en-US" dirty="0">
                <a:solidFill>
                  <a:schemeClr val="tx1"/>
                </a:solidFill>
                <a:latin typeface="Century Gothic" panose="020B0502020202020204" pitchFamily="34" charset="0"/>
                <a:cs typeface="Arial" panose="020B0604020202020204" pitchFamily="34" charset="0"/>
              </a:rPr>
              <a:t> or antagonistic. By placing the axes at right angles, four quadrants form with each describing a </a:t>
            </a:r>
            <a:r>
              <a:rPr lang="en-US" dirty="0" err="1">
                <a:solidFill>
                  <a:schemeClr val="tx1"/>
                </a:solidFill>
                <a:latin typeface="Century Gothic" panose="020B0502020202020204" pitchFamily="34" charset="0"/>
                <a:cs typeface="Arial" panose="020B0604020202020204" pitchFamily="34" charset="0"/>
              </a:rPr>
              <a:t>behavioural</a:t>
            </a:r>
            <a:r>
              <a:rPr lang="en-US" dirty="0">
                <a:solidFill>
                  <a:schemeClr val="tx1"/>
                </a:solidFill>
                <a:latin typeface="Century Gothic" panose="020B0502020202020204" pitchFamily="34" charset="0"/>
                <a:cs typeface="Arial" panose="020B0604020202020204" pitchFamily="34" charset="0"/>
              </a:rPr>
              <a:t> pattern.</a:t>
            </a:r>
          </a:p>
          <a:p>
            <a:endParaRPr lang="en-US" baseline="0" dirty="0">
              <a:latin typeface="Century Gothic" panose="020B0502020202020204" pitchFamily="34" charset="0"/>
              <a:cs typeface="Arial" panose="020B0604020202020204" pitchFamily="34" charset="0"/>
            </a:endParaRPr>
          </a:p>
          <a:p>
            <a:pPr eaLnBrk="1" hangingPunct="1">
              <a:spcBef>
                <a:spcPct val="0"/>
              </a:spcBef>
              <a:defRPr/>
            </a:pPr>
            <a:r>
              <a:rPr lang="en-US" b="1" baseline="0" dirty="0">
                <a:latin typeface="Century Gothic" panose="020B0502020202020204" pitchFamily="34" charset="0"/>
                <a:cs typeface="Arial" panose="020B0604020202020204" pitchFamily="34" charset="0"/>
              </a:rPr>
              <a:t>Extended DISC® </a:t>
            </a:r>
            <a:r>
              <a:rPr lang="en-US" baseline="0" dirty="0">
                <a:latin typeface="Century Gothic" panose="020B0502020202020204" pitchFamily="34" charset="0"/>
                <a:cs typeface="Arial" panose="020B0604020202020204" pitchFamily="34" charset="0"/>
              </a:rPr>
              <a:t>was </a:t>
            </a:r>
            <a:r>
              <a:rPr lang="en-NZ" dirty="0">
                <a:latin typeface="Century Gothic" panose="020B0502020202020204" pitchFamily="34" charset="0"/>
                <a:cs typeface="Arial" panose="020B0604020202020204" pitchFamily="34" charset="0"/>
              </a:rPr>
              <a:t>developed in Finland in 1994 by Jukka Sappinen, (CEO) Helsinki.</a:t>
            </a:r>
          </a:p>
          <a:p>
            <a:pPr eaLnBrk="1" hangingPunct="1">
              <a:spcBef>
                <a:spcPct val="0"/>
              </a:spcBef>
              <a:defRPr/>
            </a:pPr>
            <a:endParaRPr lang="en-US" dirty="0">
              <a:latin typeface="Century Gothic" panose="020B0502020202020204" pitchFamily="34" charset="0"/>
              <a:cs typeface="Arial" panose="020B0604020202020204" pitchFamily="34" charset="0"/>
            </a:endParaRPr>
          </a:p>
          <a:p>
            <a:pPr marL="171450" indent="-171450" eaLnBrk="1" hangingPunct="1">
              <a:buFont typeface="Arial" pitchFamily="34" charset="0"/>
              <a:buChar char="•"/>
              <a:defRPr/>
            </a:pPr>
            <a:r>
              <a:rPr lang="en-NZ" dirty="0">
                <a:latin typeface="Century Gothic" panose="020B0502020202020204" pitchFamily="34" charset="0"/>
                <a:cs typeface="Arial" panose="020B0604020202020204" pitchFamily="34" charset="0"/>
              </a:rPr>
              <a:t>It has spread throughout the world. </a:t>
            </a:r>
          </a:p>
          <a:p>
            <a:pPr marL="171450" indent="-171450" eaLnBrk="1" hangingPunct="1">
              <a:buFont typeface="Arial" pitchFamily="34" charset="0"/>
              <a:buChar char="•"/>
              <a:defRPr/>
            </a:pPr>
            <a:r>
              <a:rPr lang="en-NZ" dirty="0">
                <a:latin typeface="Century Gothic" panose="020B0502020202020204" pitchFamily="34" charset="0"/>
                <a:cs typeface="Arial" panose="020B0604020202020204" pitchFamily="34" charset="0"/>
              </a:rPr>
              <a:t>It is available in 55+ languages. </a:t>
            </a:r>
          </a:p>
          <a:p>
            <a:pPr marL="171450" indent="-171450" eaLnBrk="1" hangingPunct="1">
              <a:buFont typeface="Arial" pitchFamily="34" charset="0"/>
              <a:buChar char="•"/>
              <a:defRPr/>
            </a:pPr>
            <a:r>
              <a:rPr lang="en-NZ" dirty="0">
                <a:latin typeface="Century Gothic" panose="020B0502020202020204" pitchFamily="34" charset="0"/>
                <a:cs typeface="Arial" panose="020B0604020202020204" pitchFamily="34" charset="0"/>
              </a:rPr>
              <a:t>It is used by the world’s largest and most successful organisations.</a:t>
            </a:r>
          </a:p>
          <a:p>
            <a:endParaRPr lang="en-NZ" dirty="0">
              <a:latin typeface="Century Gothic" panose="020B0502020202020204" pitchFamily="34" charset="0"/>
            </a:endParaRPr>
          </a:p>
          <a:p>
            <a:endParaRPr lang="en-NZ" dirty="0"/>
          </a:p>
        </p:txBody>
      </p:sp>
      <p:sp>
        <p:nvSpPr>
          <p:cNvPr id="4" name="Slide Number Placeholder 3"/>
          <p:cNvSpPr>
            <a:spLocks noGrp="1"/>
          </p:cNvSpPr>
          <p:nvPr>
            <p:ph type="sldNum" sz="quarter" idx="5"/>
          </p:nvPr>
        </p:nvSpPr>
        <p:spPr/>
        <p:txBody>
          <a:bodyPr/>
          <a:lstStyle/>
          <a:p>
            <a:fld id="{FC7FF555-9CF6-455B-A361-1BD9CCEB5FF1}" type="slidenum">
              <a:rPr lang="pl-PL" smtClean="0"/>
              <a:t>12</a:t>
            </a:fld>
            <a:endParaRPr lang="pl-PL"/>
          </a:p>
        </p:txBody>
      </p:sp>
    </p:spTree>
    <p:extLst>
      <p:ext uri="{BB962C8B-B14F-4D97-AF65-F5344CB8AC3E}">
        <p14:creationId xmlns:p14="http://schemas.microsoft.com/office/powerpoint/2010/main" val="217000274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120</a:t>
            </a:fld>
            <a:endParaRPr lang="pl-PL"/>
          </a:p>
        </p:txBody>
      </p:sp>
    </p:spTree>
    <p:extLst>
      <p:ext uri="{BB962C8B-B14F-4D97-AF65-F5344CB8AC3E}">
        <p14:creationId xmlns:p14="http://schemas.microsoft.com/office/powerpoint/2010/main" val="643417922"/>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a:solidFill>
                  <a:schemeClr val="tx1">
                    <a:lumMod val="50000"/>
                    <a:lumOff val="50000"/>
                  </a:schemeClr>
                </a:solidFill>
                <a:latin typeface="Century Gothic" panose="020B0502020202020204" pitchFamily="34" charset="0"/>
              </a:rPr>
              <a:t>Usually when we see a profile like this it can indicate you are feeling…</a:t>
            </a:r>
          </a:p>
          <a:p>
            <a:endParaRPr lang="en-NZ">
              <a:solidFill>
                <a:schemeClr val="tx1">
                  <a:lumMod val="50000"/>
                  <a:lumOff val="50000"/>
                </a:schemeClr>
              </a:solidFill>
              <a:latin typeface="Century Gothic" panose="020B0502020202020204" pitchFamily="34" charset="0"/>
            </a:endParaRPr>
          </a:p>
          <a:p>
            <a:pPr marL="171450" indent="-171450">
              <a:buFont typeface="Arial" panose="020B0604020202020204" pitchFamily="34" charset="0"/>
              <a:buChar char="•"/>
            </a:pPr>
            <a:r>
              <a:rPr lang="en-NZ">
                <a:solidFill>
                  <a:schemeClr val="tx1">
                    <a:lumMod val="50000"/>
                    <a:lumOff val="50000"/>
                  </a:schemeClr>
                </a:solidFill>
                <a:latin typeface="Century Gothic" panose="020B0502020202020204" pitchFamily="34" charset="0"/>
              </a:rPr>
              <a:t>A</a:t>
            </a:r>
            <a:r>
              <a:rPr lang="en-NZ" b="0" i="0">
                <a:solidFill>
                  <a:schemeClr val="tx1">
                    <a:lumMod val="50000"/>
                    <a:lumOff val="50000"/>
                  </a:schemeClr>
                </a:solidFill>
                <a:effectLst/>
                <a:latin typeface="Century Gothic" panose="020B0502020202020204" pitchFamily="34" charset="0"/>
              </a:rPr>
              <a:t>re there any significant changes you are taking on at work right now?</a:t>
            </a:r>
          </a:p>
          <a:p>
            <a:pPr marL="171450" indent="-171450">
              <a:buFont typeface="Arial" panose="020B0604020202020204" pitchFamily="34" charset="0"/>
              <a:buChar char="•"/>
            </a:pPr>
            <a:endParaRPr lang="en-NZ">
              <a:solidFill>
                <a:schemeClr val="tx1">
                  <a:lumMod val="50000"/>
                  <a:lumOff val="50000"/>
                </a:schemeClr>
              </a:solidFill>
              <a:latin typeface="Century Gothic" panose="020B0502020202020204" pitchFamily="34" charset="0"/>
            </a:endParaRPr>
          </a:p>
          <a:p>
            <a:pPr marL="171450" indent="-171450">
              <a:buFont typeface="Arial" panose="020B0604020202020204" pitchFamily="34" charset="0"/>
              <a:buChar char="•"/>
            </a:pPr>
            <a:r>
              <a:rPr lang="en-NZ" b="0" i="0">
                <a:solidFill>
                  <a:schemeClr val="tx1">
                    <a:lumMod val="50000"/>
                    <a:lumOff val="50000"/>
                  </a:schemeClr>
                </a:solidFill>
                <a:effectLst/>
                <a:latin typeface="Century Gothic" panose="020B0502020202020204" pitchFamily="34" charset="0"/>
              </a:rPr>
              <a:t>How do you feel at the end of a work day?</a:t>
            </a:r>
          </a:p>
          <a:p>
            <a:pPr marL="171450" indent="-171450">
              <a:buFont typeface="Arial" panose="020B0604020202020204" pitchFamily="34" charset="0"/>
              <a:buChar char="•"/>
            </a:pPr>
            <a:endParaRPr lang="en-NZ">
              <a:solidFill>
                <a:schemeClr val="tx1">
                  <a:lumMod val="50000"/>
                  <a:lumOff val="50000"/>
                </a:schemeClr>
              </a:solidFill>
              <a:latin typeface="Century Gothic" panose="020B0502020202020204" pitchFamily="34" charset="0"/>
            </a:endParaRPr>
          </a:p>
          <a:p>
            <a:pPr marL="171450" indent="-171450" algn="l">
              <a:buFont typeface="Arial" panose="020B0604020202020204" pitchFamily="34" charset="0"/>
              <a:buChar char="•"/>
            </a:pPr>
            <a:r>
              <a:rPr lang="en-NZ" b="0" i="0">
                <a:solidFill>
                  <a:schemeClr val="tx1">
                    <a:lumMod val="50000"/>
                    <a:lumOff val="50000"/>
                  </a:schemeClr>
                </a:solidFill>
                <a:effectLst/>
                <a:latin typeface="Century Gothic" panose="020B0502020202020204" pitchFamily="34" charset="0"/>
              </a:rPr>
              <a:t>Do you feel valued as a team member?</a:t>
            </a:r>
          </a:p>
          <a:p>
            <a:pPr marL="171450" indent="-171450" algn="l">
              <a:buFont typeface="Arial" panose="020B0604020202020204" pitchFamily="34" charset="0"/>
              <a:buChar char="•"/>
            </a:pPr>
            <a:endParaRPr lang="en-NZ">
              <a:solidFill>
                <a:schemeClr val="tx1">
                  <a:lumMod val="50000"/>
                  <a:lumOff val="50000"/>
                </a:schemeClr>
              </a:solidFill>
              <a:latin typeface="Century Gothic" panose="020B0502020202020204" pitchFamily="34" charset="0"/>
            </a:endParaRPr>
          </a:p>
          <a:p>
            <a:pPr marL="171450" indent="-171450" algn="l">
              <a:buFont typeface="Arial" panose="020B0604020202020204" pitchFamily="34" charset="0"/>
              <a:buChar char="•"/>
            </a:pPr>
            <a:r>
              <a:rPr lang="en-NZ" b="0" i="0">
                <a:solidFill>
                  <a:schemeClr val="tx1">
                    <a:lumMod val="50000"/>
                    <a:lumOff val="50000"/>
                  </a:schemeClr>
                </a:solidFill>
                <a:effectLst/>
                <a:latin typeface="Century Gothic" panose="020B0502020202020204" pitchFamily="34" charset="0"/>
              </a:rPr>
              <a:t>Do you feel fulfilled in your role here? </a:t>
            </a:r>
          </a:p>
          <a:p>
            <a:pPr marL="171450" indent="-171450" algn="l">
              <a:buFont typeface="Arial" panose="020B0604020202020204" pitchFamily="34" charset="0"/>
              <a:buChar char="•"/>
            </a:pPr>
            <a:endParaRPr lang="en-NZ">
              <a:solidFill>
                <a:schemeClr val="tx1">
                  <a:lumMod val="50000"/>
                  <a:lumOff val="50000"/>
                </a:schemeClr>
              </a:solidFill>
              <a:latin typeface="Century Gothic" panose="020B0502020202020204" pitchFamily="34" charset="0"/>
            </a:endParaRPr>
          </a:p>
          <a:p>
            <a:pPr marL="171450" indent="-171450" algn="l">
              <a:buFont typeface="Arial" panose="020B0604020202020204" pitchFamily="34" charset="0"/>
              <a:buChar char="•"/>
            </a:pPr>
            <a:r>
              <a:rPr lang="en-NZ" b="0" i="0">
                <a:solidFill>
                  <a:schemeClr val="tx1">
                    <a:lumMod val="50000"/>
                    <a:lumOff val="50000"/>
                  </a:schemeClr>
                </a:solidFill>
                <a:effectLst/>
                <a:latin typeface="Century Gothic" panose="020B0502020202020204" pitchFamily="34" charset="0"/>
              </a:rPr>
              <a:t>Do you feel supported a work?</a:t>
            </a:r>
          </a:p>
          <a:p>
            <a:pPr marL="171450" indent="-171450" algn="l">
              <a:buFont typeface="Arial" panose="020B0604020202020204" pitchFamily="34" charset="0"/>
              <a:buChar char="•"/>
            </a:pPr>
            <a:endParaRPr lang="en-NZ">
              <a:solidFill>
                <a:schemeClr val="tx1">
                  <a:lumMod val="50000"/>
                  <a:lumOff val="50000"/>
                </a:schemeClr>
              </a:solidFill>
              <a:latin typeface="Century Gothic" panose="020B0502020202020204" pitchFamily="34" charset="0"/>
            </a:endParaRPr>
          </a:p>
          <a:p>
            <a:pPr marL="171450" indent="-171450" algn="l">
              <a:buFont typeface="Arial" panose="020B0604020202020204" pitchFamily="34" charset="0"/>
              <a:buChar char="•"/>
            </a:pPr>
            <a:r>
              <a:rPr lang="en-NZ" b="0" i="0">
                <a:solidFill>
                  <a:schemeClr val="tx1">
                    <a:lumMod val="50000"/>
                    <a:lumOff val="50000"/>
                  </a:schemeClr>
                </a:solidFill>
                <a:effectLst/>
                <a:latin typeface="Century Gothic" panose="020B0502020202020204" pitchFamily="34" charset="0"/>
              </a:rPr>
              <a:t>What do you struggle most with at work?</a:t>
            </a:r>
          </a:p>
          <a:p>
            <a:pPr marL="171450" indent="-171450" algn="l">
              <a:buFont typeface="Arial" panose="020B0604020202020204" pitchFamily="34" charset="0"/>
              <a:buChar char="•"/>
            </a:pPr>
            <a:endParaRPr lang="en-NZ">
              <a:solidFill>
                <a:schemeClr val="tx1">
                  <a:lumMod val="50000"/>
                  <a:lumOff val="50000"/>
                </a:schemeClr>
              </a:solidFill>
              <a:latin typeface="Century Gothic" panose="020B0502020202020204" pitchFamily="34" charset="0"/>
            </a:endParaRPr>
          </a:p>
          <a:p>
            <a:pPr marL="171450" indent="-171450" algn="l">
              <a:buFont typeface="Arial" panose="020B0604020202020204" pitchFamily="34" charset="0"/>
              <a:buChar char="•"/>
            </a:pPr>
            <a:r>
              <a:rPr lang="en-NZ" b="0" i="0">
                <a:solidFill>
                  <a:schemeClr val="tx1">
                    <a:lumMod val="50000"/>
                    <a:lumOff val="50000"/>
                  </a:schemeClr>
                </a:solidFill>
                <a:effectLst/>
                <a:latin typeface="Century Gothic" panose="020B0502020202020204" pitchFamily="34" charset="0"/>
              </a:rPr>
              <a:t>Do you feel like you have the necessary tools to do your job properly? </a:t>
            </a:r>
          </a:p>
          <a:p>
            <a:pPr marL="171450" indent="-171450" algn="l">
              <a:buFont typeface="Arial" panose="020B0604020202020204" pitchFamily="34" charset="0"/>
              <a:buChar char="•"/>
            </a:pPr>
            <a:endParaRPr lang="en-NZ">
              <a:solidFill>
                <a:schemeClr val="tx1">
                  <a:lumMod val="50000"/>
                  <a:lumOff val="50000"/>
                </a:schemeClr>
              </a:solidFill>
              <a:latin typeface="Century Gothic" panose="020B0502020202020204" pitchFamily="34" charset="0"/>
            </a:endParaRPr>
          </a:p>
          <a:p>
            <a:pPr marL="171450" indent="-171450" algn="l">
              <a:buFont typeface="Arial" panose="020B0604020202020204" pitchFamily="34" charset="0"/>
              <a:buChar char="•"/>
            </a:pPr>
            <a:r>
              <a:rPr lang="en-NZ" b="0" i="0">
                <a:solidFill>
                  <a:schemeClr val="tx1">
                    <a:lumMod val="50000"/>
                    <a:lumOff val="50000"/>
                  </a:schemeClr>
                </a:solidFill>
                <a:effectLst/>
                <a:latin typeface="Century Gothic" panose="020B0502020202020204" pitchFamily="34" charset="0"/>
              </a:rPr>
              <a:t>What does a supportive manager look like to you as an employee? </a:t>
            </a:r>
            <a:endParaRPr lang="en-NZ">
              <a:solidFill>
                <a:schemeClr val="tx1">
                  <a:lumMod val="50000"/>
                  <a:lumOff val="50000"/>
                </a:schemeClr>
              </a:solidFill>
              <a:latin typeface="Century Gothic" panose="020B0502020202020204" pitchFamily="34" charset="0"/>
            </a:endParaRPr>
          </a:p>
          <a:p>
            <a:pPr marL="171450" indent="-171450" algn="l">
              <a:buFont typeface="Arial" panose="020B0604020202020204" pitchFamily="34" charset="0"/>
              <a:buChar char="•"/>
            </a:pPr>
            <a:endParaRPr lang="en-NZ" b="0" i="0">
              <a:solidFill>
                <a:schemeClr val="tx1">
                  <a:lumMod val="50000"/>
                  <a:lumOff val="50000"/>
                </a:schemeClr>
              </a:solidFill>
              <a:effectLst/>
              <a:latin typeface="Century Gothic" panose="020B0502020202020204" pitchFamily="34" charset="0"/>
            </a:endParaRPr>
          </a:p>
          <a:p>
            <a:pPr marL="171450" indent="-171450" algn="l">
              <a:buFont typeface="Arial" panose="020B0604020202020204" pitchFamily="34" charset="0"/>
              <a:buChar char="•"/>
            </a:pPr>
            <a:r>
              <a:rPr lang="en-NZ" b="0" i="0">
                <a:solidFill>
                  <a:schemeClr val="tx1">
                    <a:lumMod val="50000"/>
                    <a:lumOff val="50000"/>
                  </a:schemeClr>
                </a:solidFill>
                <a:effectLst/>
                <a:latin typeface="Century Gothic" panose="020B0502020202020204" pitchFamily="34" charset="0"/>
              </a:rPr>
              <a:t>Do you think you can handle most challenges which come your way as an employee?</a:t>
            </a:r>
          </a:p>
          <a:p>
            <a:pPr marL="171450" indent="-171450">
              <a:buFont typeface="Arial" panose="020B0604020202020204" pitchFamily="34" charset="0"/>
              <a:buChar char="•"/>
            </a:pPr>
            <a:endParaRPr lang="en-NZ">
              <a:solidFill>
                <a:schemeClr val="tx1">
                  <a:lumMod val="50000"/>
                  <a:lumOff val="50000"/>
                </a:schemeClr>
              </a:solidFill>
              <a:latin typeface="Century Gothic" panose="020B0502020202020204" pitchFamily="34" charset="0"/>
            </a:endParaRPr>
          </a:p>
          <a:p>
            <a:pPr marL="171450" indent="-171450">
              <a:buFont typeface="Arial" panose="020B0604020202020204" pitchFamily="34" charset="0"/>
              <a:buChar char="•"/>
            </a:pPr>
            <a:r>
              <a:rPr lang="en-NZ" b="0" i="0">
                <a:solidFill>
                  <a:schemeClr val="tx1">
                    <a:lumMod val="50000"/>
                    <a:lumOff val="50000"/>
                  </a:schemeClr>
                </a:solidFill>
                <a:effectLst/>
                <a:latin typeface="Century Gothic" panose="020B0502020202020204" pitchFamily="34" charset="0"/>
              </a:rPr>
              <a:t>Do you feel like your opinions are taken onboard?</a:t>
            </a:r>
          </a:p>
          <a:p>
            <a:pPr marL="171450" indent="-171450">
              <a:buFont typeface="Arial" panose="020B0604020202020204" pitchFamily="34" charset="0"/>
              <a:buChar char="•"/>
            </a:pPr>
            <a:endParaRPr lang="en-NZ">
              <a:solidFill>
                <a:schemeClr val="tx1">
                  <a:lumMod val="50000"/>
                  <a:lumOff val="50000"/>
                </a:schemeClr>
              </a:solidFill>
              <a:latin typeface="Century Gothic" panose="020B0502020202020204" pitchFamily="34" charset="0"/>
            </a:endParaRPr>
          </a:p>
          <a:p>
            <a:pPr marL="171450" indent="-171450">
              <a:buFont typeface="Arial" panose="020B0604020202020204" pitchFamily="34" charset="0"/>
              <a:buChar char="•"/>
            </a:pPr>
            <a:r>
              <a:rPr lang="en-NZ" b="0" i="0">
                <a:solidFill>
                  <a:schemeClr val="tx1">
                    <a:lumMod val="50000"/>
                    <a:lumOff val="50000"/>
                  </a:schemeClr>
                </a:solidFill>
                <a:effectLst/>
                <a:latin typeface="Century Gothic" panose="020B0502020202020204" pitchFamily="34" charset="0"/>
              </a:rPr>
              <a:t>Do you feel like your voice is heard here? </a:t>
            </a:r>
            <a:endParaRPr lang="en-NZ">
              <a:solidFill>
                <a:schemeClr val="tx1">
                  <a:lumMod val="50000"/>
                  <a:lumOff val="50000"/>
                </a:schemeClr>
              </a:solidFill>
              <a:latin typeface="Century Gothic" panose="020B0502020202020204" pitchFamily="34" charset="0"/>
            </a:endParaRPr>
          </a:p>
          <a:p>
            <a:endParaRPr lang="en-GB"/>
          </a:p>
        </p:txBody>
      </p:sp>
      <p:sp>
        <p:nvSpPr>
          <p:cNvPr id="4" name="Slide Number Placeholder 3"/>
          <p:cNvSpPr>
            <a:spLocks noGrp="1"/>
          </p:cNvSpPr>
          <p:nvPr>
            <p:ph type="sldNum" sz="quarter" idx="10"/>
          </p:nvPr>
        </p:nvSpPr>
        <p:spPr/>
        <p:txBody>
          <a:bodyPr/>
          <a:lstStyle/>
          <a:p>
            <a:fld id="{FC7FF555-9CF6-455B-A361-1BD9CCEB5FF1}" type="slidenum">
              <a:rPr lang="pl-PL" smtClean="0"/>
              <a:t>121</a:t>
            </a:fld>
            <a:endParaRPr lang="pl-PL"/>
          </a:p>
        </p:txBody>
      </p:sp>
    </p:spTree>
    <p:extLst>
      <p:ext uri="{BB962C8B-B14F-4D97-AF65-F5344CB8AC3E}">
        <p14:creationId xmlns:p14="http://schemas.microsoft.com/office/powerpoint/2010/main" val="293633681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3013"/>
            <a:ext cx="5964237" cy="3355975"/>
          </a:xfrm>
        </p:spPr>
      </p:sp>
      <p:sp>
        <p:nvSpPr>
          <p:cNvPr id="3" name="Notes Placeholder 2"/>
          <p:cNvSpPr>
            <a:spLocks noGrp="1"/>
          </p:cNvSpPr>
          <p:nvPr>
            <p:ph type="body" idx="1"/>
          </p:nvPr>
        </p:nvSpPr>
        <p:spPr/>
        <p:txBody>
          <a:bodyPr/>
          <a:lstStyle/>
          <a:p>
            <a:r>
              <a:rPr lang="en-NZ" dirty="0"/>
              <a:t>Both Profiles Tight</a:t>
            </a:r>
            <a:endParaRPr lang="en-GB" dirty="0"/>
          </a:p>
        </p:txBody>
      </p:sp>
      <p:sp>
        <p:nvSpPr>
          <p:cNvPr id="4" name="Date Placeholder 3"/>
          <p:cNvSpPr>
            <a:spLocks noGrp="1"/>
          </p:cNvSpPr>
          <p:nvPr>
            <p:ph type="dt" idx="10"/>
          </p:nvPr>
        </p:nvSpPr>
        <p:spPr/>
        <p:txBody>
          <a:bodyPr/>
          <a:lstStyle/>
          <a:p>
            <a:pPr>
              <a:defRPr/>
            </a:pPr>
            <a:endParaRPr lang="en-US"/>
          </a:p>
        </p:txBody>
      </p:sp>
      <p:sp>
        <p:nvSpPr>
          <p:cNvPr id="5" name="Slide Number Placeholder 4"/>
          <p:cNvSpPr>
            <a:spLocks noGrp="1"/>
          </p:cNvSpPr>
          <p:nvPr>
            <p:ph type="sldNum" sz="quarter" idx="11"/>
          </p:nvPr>
        </p:nvSpPr>
        <p:spPr/>
        <p:txBody>
          <a:bodyPr/>
          <a:lstStyle/>
          <a:p>
            <a:pPr>
              <a:defRPr/>
            </a:pPr>
            <a:fld id="{1F6FB007-2A9D-4ABC-B9FA-37497DF013A4}" type="slidenum">
              <a:rPr lang="en-US" smtClean="0"/>
              <a:pPr>
                <a:defRPr/>
              </a:pPr>
              <a:t>122</a:t>
            </a:fld>
            <a:endParaRPr lang="en-US"/>
          </a:p>
        </p:txBody>
      </p:sp>
    </p:spTree>
    <p:extLst>
      <p:ext uri="{BB962C8B-B14F-4D97-AF65-F5344CB8AC3E}">
        <p14:creationId xmlns:p14="http://schemas.microsoft.com/office/powerpoint/2010/main" val="666599754"/>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3013"/>
            <a:ext cx="5964237" cy="3355975"/>
          </a:xfrm>
        </p:spPr>
      </p:sp>
      <p:sp>
        <p:nvSpPr>
          <p:cNvPr id="3" name="Notes Placeholder 2"/>
          <p:cNvSpPr>
            <a:spLocks noGrp="1"/>
          </p:cNvSpPr>
          <p:nvPr>
            <p:ph type="body" idx="1"/>
          </p:nvPr>
        </p:nvSpPr>
        <p:spPr/>
        <p:txBody>
          <a:bodyPr/>
          <a:lstStyle/>
          <a:p>
            <a:r>
              <a:rPr lang="en-NZ"/>
              <a:t>Profile 1 tight</a:t>
            </a:r>
            <a:endParaRPr lang="en-GB"/>
          </a:p>
        </p:txBody>
      </p:sp>
      <p:sp>
        <p:nvSpPr>
          <p:cNvPr id="4" name="Date Placeholder 3"/>
          <p:cNvSpPr>
            <a:spLocks noGrp="1"/>
          </p:cNvSpPr>
          <p:nvPr>
            <p:ph type="dt" idx="10"/>
          </p:nvPr>
        </p:nvSpPr>
        <p:spPr/>
        <p:txBody>
          <a:bodyPr/>
          <a:lstStyle/>
          <a:p>
            <a:pPr>
              <a:defRPr/>
            </a:pPr>
            <a:endParaRPr lang="en-US"/>
          </a:p>
        </p:txBody>
      </p:sp>
      <p:sp>
        <p:nvSpPr>
          <p:cNvPr id="5" name="Slide Number Placeholder 4"/>
          <p:cNvSpPr>
            <a:spLocks noGrp="1"/>
          </p:cNvSpPr>
          <p:nvPr>
            <p:ph type="sldNum" sz="quarter" idx="11"/>
          </p:nvPr>
        </p:nvSpPr>
        <p:spPr/>
        <p:txBody>
          <a:bodyPr/>
          <a:lstStyle/>
          <a:p>
            <a:pPr>
              <a:defRPr/>
            </a:pPr>
            <a:fld id="{1F6FB007-2A9D-4ABC-B9FA-37497DF013A4}" type="slidenum">
              <a:rPr lang="en-US" smtClean="0"/>
              <a:pPr>
                <a:defRPr/>
              </a:pPr>
              <a:t>123</a:t>
            </a:fld>
            <a:endParaRPr lang="en-US"/>
          </a:p>
        </p:txBody>
      </p:sp>
    </p:spTree>
    <p:extLst>
      <p:ext uri="{BB962C8B-B14F-4D97-AF65-F5344CB8AC3E}">
        <p14:creationId xmlns:p14="http://schemas.microsoft.com/office/powerpoint/2010/main" val="3180645173"/>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3013"/>
            <a:ext cx="5964237" cy="3355975"/>
          </a:xfrm>
        </p:spPr>
      </p:sp>
      <p:sp>
        <p:nvSpPr>
          <p:cNvPr id="3" name="Notes Placeholder 2"/>
          <p:cNvSpPr>
            <a:spLocks noGrp="1"/>
          </p:cNvSpPr>
          <p:nvPr>
            <p:ph type="body" idx="1"/>
          </p:nvPr>
        </p:nvSpPr>
        <p:spPr/>
        <p:txBody>
          <a:bodyPr/>
          <a:lstStyle/>
          <a:p>
            <a:endParaRPr lang="en-NZ"/>
          </a:p>
        </p:txBody>
      </p:sp>
      <p:sp>
        <p:nvSpPr>
          <p:cNvPr id="4" name="Date Placeholder 3"/>
          <p:cNvSpPr>
            <a:spLocks noGrp="1"/>
          </p:cNvSpPr>
          <p:nvPr>
            <p:ph type="dt" idx="10"/>
          </p:nvPr>
        </p:nvSpPr>
        <p:spPr/>
        <p:txBody>
          <a:bodyPr/>
          <a:lstStyle/>
          <a:p>
            <a:pPr>
              <a:defRPr/>
            </a:pPr>
            <a:endParaRPr lang="en-US"/>
          </a:p>
        </p:txBody>
      </p:sp>
      <p:sp>
        <p:nvSpPr>
          <p:cNvPr id="5" name="Slide Number Placeholder 4"/>
          <p:cNvSpPr>
            <a:spLocks noGrp="1"/>
          </p:cNvSpPr>
          <p:nvPr>
            <p:ph type="sldNum" sz="quarter" idx="11"/>
          </p:nvPr>
        </p:nvSpPr>
        <p:spPr/>
        <p:txBody>
          <a:bodyPr/>
          <a:lstStyle/>
          <a:p>
            <a:pPr>
              <a:defRPr/>
            </a:pPr>
            <a:fld id="{1F6FB007-2A9D-4ABC-B9FA-37497DF013A4}" type="slidenum">
              <a:rPr lang="en-US" smtClean="0"/>
              <a:pPr>
                <a:defRPr/>
              </a:pPr>
              <a:t>124</a:t>
            </a:fld>
            <a:endParaRPr lang="en-US"/>
          </a:p>
        </p:txBody>
      </p:sp>
    </p:spTree>
    <p:extLst>
      <p:ext uri="{BB962C8B-B14F-4D97-AF65-F5344CB8AC3E}">
        <p14:creationId xmlns:p14="http://schemas.microsoft.com/office/powerpoint/2010/main" val="833718512"/>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effectLst/>
                <a:latin typeface="Century Gothic" panose="020B0502020202020204" pitchFamily="34" charset="0"/>
              </a:rPr>
              <a:t>The Extended DISC® tool is designed to deliver trusted results. However, don't jump to conclusions! In fact, the first question you should always ask is, “</a:t>
            </a:r>
            <a:r>
              <a:rPr lang="en-US" u="sng" dirty="0">
                <a:latin typeface="Century Gothic" panose="020B0502020202020204" pitchFamily="34" charset="0"/>
              </a:rPr>
              <a:t>C</a:t>
            </a:r>
            <a:r>
              <a:rPr lang="en-US" b="0" i="0" u="none" strike="noStrike" dirty="0">
                <a:effectLst/>
                <a:latin typeface="Century Gothic" panose="020B0502020202020204" pitchFamily="34" charset="0"/>
                <a:hlinkClick r:id="rId3" tooltip="can I trust the results?">
                  <a:extLst>
                    <a:ext uri="{A12FA001-AC4F-418D-AE19-62706E023703}">
                      <ahyp:hlinkClr xmlns:ahyp="http://schemas.microsoft.com/office/drawing/2018/hyperlinkcolor" val="tx"/>
                    </a:ext>
                  </a:extLst>
                </a:hlinkClick>
              </a:rPr>
              <a:t>an I trust the results?</a:t>
            </a:r>
            <a:r>
              <a:rPr lang="en-US" b="0" i="0" dirty="0">
                <a:effectLst/>
                <a:latin typeface="Century Gothic" panose="020B0502020202020204" pitchFamily="34" charset="0"/>
              </a:rPr>
              <a:t>“. The assessments </a:t>
            </a:r>
            <a:r>
              <a:rPr lang="en-US" dirty="0">
                <a:latin typeface="Century Gothic" panose="020B0502020202020204" pitchFamily="34" charset="0"/>
              </a:rPr>
              <a:t>provide</a:t>
            </a:r>
            <a:r>
              <a:rPr lang="en-US" b="0" i="0" dirty="0">
                <a:effectLst/>
                <a:latin typeface="Century Gothic" panose="020B0502020202020204" pitchFamily="34" charset="0"/>
              </a:rPr>
              <a:t> valid results; however, understanding key emotions in these types of Profiles can provide more information on how the person might be feeling. </a:t>
            </a:r>
          </a:p>
          <a:p>
            <a:pPr algn="l"/>
            <a:r>
              <a:rPr lang="en-US" b="0" i="0" dirty="0">
                <a:effectLst/>
                <a:latin typeface="Century Gothic" panose="020B0502020202020204" pitchFamily="34" charset="0"/>
              </a:rPr>
              <a:t>Consider key emotions as an opportunity to create discussion by asking open-ended questions without assumptions. For example, deliver the Profile results, and ask, “Does that represent how you see yourself right now?" or “How do you feel about that?“ or "Tell me, are there any significant changes you are taking on at work right now?“</a:t>
            </a:r>
          </a:p>
          <a:p>
            <a:pPr algn="l"/>
            <a:endParaRPr lang="en-US" b="0" i="0" dirty="0">
              <a:effectLst/>
              <a:latin typeface="Century Gothic" panose="020B0502020202020204" pitchFamily="34" charset="0"/>
            </a:endParaRPr>
          </a:p>
          <a:p>
            <a:pPr algn="l"/>
            <a:r>
              <a:rPr lang="en-US" b="0" i="0" dirty="0">
                <a:effectLst/>
                <a:latin typeface="Century Gothic" panose="020B0502020202020204" pitchFamily="34" charset="0"/>
              </a:rPr>
              <a:t>The identification of key emotions </a:t>
            </a:r>
            <a:r>
              <a:rPr lang="en-US" dirty="0">
                <a:latin typeface="Century Gothic" panose="020B0502020202020204" pitchFamily="34" charset="0"/>
              </a:rPr>
              <a:t>is</a:t>
            </a:r>
            <a:r>
              <a:rPr lang="en-US" b="0" i="0" dirty="0">
                <a:effectLst/>
                <a:latin typeface="Century Gothic" panose="020B0502020202020204" pitchFamily="34" charset="0"/>
              </a:rPr>
              <a:t> often used as a way to create discussions that will help your client open up and identify issues that may be hindering their performance or </a:t>
            </a:r>
            <a:r>
              <a:rPr lang="en-US" dirty="0">
                <a:latin typeface="Century Gothic" panose="020B0502020202020204" pitchFamily="34" charset="0"/>
              </a:rPr>
              <a:t>point to a potential</a:t>
            </a:r>
            <a:r>
              <a:rPr lang="en-US" b="0" i="0" dirty="0">
                <a:effectLst/>
                <a:latin typeface="Century Gothic" panose="020B0502020202020204" pitchFamily="34" charset="0"/>
              </a:rPr>
              <a:t> opportunity for development.</a:t>
            </a:r>
          </a:p>
          <a:p>
            <a:pPr algn="l"/>
            <a:endParaRPr lang="en-US" b="0" i="0" dirty="0">
              <a:effectLst/>
              <a:latin typeface="Century Gothic" panose="020B0502020202020204" pitchFamily="34" charset="0"/>
            </a:endParaRPr>
          </a:p>
          <a:p>
            <a:pPr algn="l"/>
            <a:r>
              <a:rPr lang="en-US" b="0" i="0" dirty="0">
                <a:effectLst/>
                <a:latin typeface="Century Gothic" panose="020B0502020202020204" pitchFamily="34" charset="0"/>
              </a:rPr>
              <a:t>The goal is not to </a:t>
            </a:r>
            <a:r>
              <a:rPr lang="en-US" b="0" i="0" dirty="0" err="1">
                <a:effectLst/>
                <a:latin typeface="Century Gothic" panose="020B0502020202020204" pitchFamily="34" charset="0"/>
              </a:rPr>
              <a:t>memorise</a:t>
            </a:r>
            <a:r>
              <a:rPr lang="en-US" b="0" i="0" dirty="0">
                <a:effectLst/>
                <a:latin typeface="Century Gothic" panose="020B0502020202020204" pitchFamily="34" charset="0"/>
              </a:rPr>
              <a:t> these kinds of Profiles, but rather to </a:t>
            </a:r>
            <a:r>
              <a:rPr lang="en-US" b="0" i="0" dirty="0" err="1">
                <a:effectLst/>
                <a:latin typeface="Century Gothic" panose="020B0502020202020204" pitchFamily="34" charset="0"/>
              </a:rPr>
              <a:t>recognise</a:t>
            </a:r>
            <a:r>
              <a:rPr lang="en-US" b="0" i="0" dirty="0">
                <a:effectLst/>
                <a:latin typeface="Century Gothic" panose="020B0502020202020204" pitchFamily="34" charset="0"/>
              </a:rPr>
              <a:t> when a Profile may </a:t>
            </a:r>
            <a:r>
              <a:rPr lang="en-US" dirty="0">
                <a:latin typeface="Century Gothic" panose="020B0502020202020204" pitchFamily="34" charset="0"/>
              </a:rPr>
              <a:t>reveal</a:t>
            </a:r>
            <a:r>
              <a:rPr lang="en-US" b="0" i="0" dirty="0">
                <a:effectLst/>
                <a:latin typeface="Century Gothic" panose="020B0502020202020204" pitchFamily="34" charset="0"/>
              </a:rPr>
              <a:t> underlying emotions.</a:t>
            </a:r>
          </a:p>
          <a:p>
            <a:endParaRPr lang="en-NZ" dirty="0"/>
          </a:p>
        </p:txBody>
      </p:sp>
      <p:sp>
        <p:nvSpPr>
          <p:cNvPr id="4" name="Slide Number Placeholder 3"/>
          <p:cNvSpPr>
            <a:spLocks noGrp="1"/>
          </p:cNvSpPr>
          <p:nvPr>
            <p:ph type="sldNum" sz="quarter" idx="5"/>
          </p:nvPr>
        </p:nvSpPr>
        <p:spPr/>
        <p:txBody>
          <a:bodyPr/>
          <a:lstStyle/>
          <a:p>
            <a:fld id="{FC7FF555-9CF6-455B-A361-1BD9CCEB5FF1}" type="slidenum">
              <a:rPr lang="pl-PL" smtClean="0"/>
              <a:t>125</a:t>
            </a:fld>
            <a:endParaRPr lang="pl-PL"/>
          </a:p>
        </p:txBody>
      </p:sp>
    </p:spTree>
    <p:extLst>
      <p:ext uri="{BB962C8B-B14F-4D97-AF65-F5344CB8AC3E}">
        <p14:creationId xmlns:p14="http://schemas.microsoft.com/office/powerpoint/2010/main" val="1079671675"/>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C7FF555-9CF6-455B-A361-1BD9CCEB5FF1}" type="slidenum">
              <a:rPr lang="pl-PL" smtClean="0"/>
              <a:t>126</a:t>
            </a:fld>
            <a:endParaRPr lang="pl-PL"/>
          </a:p>
        </p:txBody>
      </p:sp>
    </p:spTree>
    <p:extLst>
      <p:ext uri="{BB962C8B-B14F-4D97-AF65-F5344CB8AC3E}">
        <p14:creationId xmlns:p14="http://schemas.microsoft.com/office/powerpoint/2010/main" val="1884179386"/>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a:t>We should only use these questions if there is an indication of a special case.</a:t>
            </a:r>
          </a:p>
          <a:p>
            <a:endParaRPr lang="en-NZ"/>
          </a:p>
          <a:p>
            <a:r>
              <a:rPr lang="en-NZ"/>
              <a:t>Each paragraph relates to a specific behavioural style.</a:t>
            </a:r>
          </a:p>
        </p:txBody>
      </p:sp>
      <p:sp>
        <p:nvSpPr>
          <p:cNvPr id="4" name="Slide Number Placeholder 3"/>
          <p:cNvSpPr>
            <a:spLocks noGrp="1"/>
          </p:cNvSpPr>
          <p:nvPr>
            <p:ph type="sldNum" sz="quarter" idx="5"/>
          </p:nvPr>
        </p:nvSpPr>
        <p:spPr/>
        <p:txBody>
          <a:bodyPr/>
          <a:lstStyle/>
          <a:p>
            <a:fld id="{FC7FF555-9CF6-455B-A361-1BD9CCEB5FF1}" type="slidenum">
              <a:rPr lang="pl-PL" smtClean="0"/>
              <a:t>127</a:t>
            </a:fld>
            <a:endParaRPr lang="pl-PL"/>
          </a:p>
        </p:txBody>
      </p:sp>
    </p:spTree>
    <p:extLst>
      <p:ext uri="{BB962C8B-B14F-4D97-AF65-F5344CB8AC3E}">
        <p14:creationId xmlns:p14="http://schemas.microsoft.com/office/powerpoint/2010/main" val="2761580356"/>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050" y="739775"/>
            <a:ext cx="6583363" cy="3703638"/>
          </a:xfrm>
        </p:spPr>
      </p:sp>
      <p:sp>
        <p:nvSpPr>
          <p:cNvPr id="3" name="Notes Placeholder 2"/>
          <p:cNvSpPr>
            <a:spLocks noGrp="1"/>
          </p:cNvSpPr>
          <p:nvPr>
            <p:ph type="body" idx="1"/>
          </p:nvPr>
        </p:nvSpPr>
        <p:spPr/>
        <p:txBody>
          <a:bodyPr/>
          <a:lstStyle/>
          <a:p>
            <a:endParaRPr lang="en-NZ"/>
          </a:p>
        </p:txBody>
      </p:sp>
      <p:sp>
        <p:nvSpPr>
          <p:cNvPr id="4" name="Date Placeholder 3"/>
          <p:cNvSpPr>
            <a:spLocks noGrp="1"/>
          </p:cNvSpPr>
          <p:nvPr>
            <p:ph type="dt" idx="10"/>
          </p:nvPr>
        </p:nvSpPr>
        <p:spPr/>
        <p:txBody>
          <a:bodyPr/>
          <a:lstStyle/>
          <a:p>
            <a:pPr>
              <a:defRPr/>
            </a:pPr>
            <a:endParaRPr lang="en-US">
              <a:solidFill>
                <a:prstClr val="black"/>
              </a:solidFill>
            </a:endParaRPr>
          </a:p>
        </p:txBody>
      </p:sp>
      <p:sp>
        <p:nvSpPr>
          <p:cNvPr id="5" name="Slide Number Placeholder 4"/>
          <p:cNvSpPr>
            <a:spLocks noGrp="1"/>
          </p:cNvSpPr>
          <p:nvPr>
            <p:ph type="sldNum" sz="quarter" idx="11"/>
          </p:nvPr>
        </p:nvSpPr>
        <p:spPr/>
        <p:txBody>
          <a:bodyPr/>
          <a:lstStyle/>
          <a:p>
            <a:pPr>
              <a:defRPr/>
            </a:pPr>
            <a:fld id="{1F6FB007-2A9D-4ABC-B9FA-37497DF013A4}" type="slidenum">
              <a:rPr lang="en-US" smtClean="0">
                <a:solidFill>
                  <a:prstClr val="black"/>
                </a:solidFill>
              </a:rPr>
              <a:pPr>
                <a:defRPr/>
              </a:pPr>
              <a:t>128</a:t>
            </a:fld>
            <a:endParaRPr lang="en-US">
              <a:solidFill>
                <a:prstClr val="black"/>
              </a:solidFill>
            </a:endParaRPr>
          </a:p>
        </p:txBody>
      </p:sp>
    </p:spTree>
    <p:extLst>
      <p:ext uri="{BB962C8B-B14F-4D97-AF65-F5344CB8AC3E}">
        <p14:creationId xmlns:p14="http://schemas.microsoft.com/office/powerpoint/2010/main" val="2596527144"/>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79279">
              <a:defRPr sz="2400" baseline="30000">
                <a:solidFill>
                  <a:schemeClr val="tx1"/>
                </a:solidFill>
                <a:latin typeface="Verdana" pitchFamily="34" charset="0"/>
              </a:defRPr>
            </a:lvl1pPr>
            <a:lvl2pPr marL="744126" indent="-286202" defTabSz="879279">
              <a:defRPr sz="2400" baseline="30000">
                <a:solidFill>
                  <a:schemeClr val="tx1"/>
                </a:solidFill>
                <a:latin typeface="Verdana" pitchFamily="34" charset="0"/>
              </a:defRPr>
            </a:lvl2pPr>
            <a:lvl3pPr marL="1144809" indent="-228962" defTabSz="879279">
              <a:defRPr sz="2400" baseline="30000">
                <a:solidFill>
                  <a:schemeClr val="tx1"/>
                </a:solidFill>
                <a:latin typeface="Verdana" pitchFamily="34" charset="0"/>
              </a:defRPr>
            </a:lvl3pPr>
            <a:lvl4pPr marL="1602735" indent="-228962" defTabSz="879279">
              <a:defRPr sz="2400" baseline="30000">
                <a:solidFill>
                  <a:schemeClr val="tx1"/>
                </a:solidFill>
                <a:latin typeface="Verdana" pitchFamily="34" charset="0"/>
              </a:defRPr>
            </a:lvl4pPr>
            <a:lvl5pPr marL="2060658" indent="-228962" defTabSz="879279">
              <a:defRPr sz="2400" baseline="30000">
                <a:solidFill>
                  <a:schemeClr val="tx1"/>
                </a:solidFill>
                <a:latin typeface="Verdana" pitchFamily="34" charset="0"/>
              </a:defRPr>
            </a:lvl5pPr>
            <a:lvl6pPr marL="2518581" indent="-228962" algn="ctr" defTabSz="879279" eaLnBrk="0" fontAlgn="base" hangingPunct="0">
              <a:spcBef>
                <a:spcPct val="0"/>
              </a:spcBef>
              <a:spcAft>
                <a:spcPct val="0"/>
              </a:spcAft>
              <a:defRPr sz="2400" baseline="30000">
                <a:solidFill>
                  <a:schemeClr val="tx1"/>
                </a:solidFill>
                <a:latin typeface="Verdana" pitchFamily="34" charset="0"/>
              </a:defRPr>
            </a:lvl6pPr>
            <a:lvl7pPr marL="2976508" indent="-228962" algn="ctr" defTabSz="879279" eaLnBrk="0" fontAlgn="base" hangingPunct="0">
              <a:spcBef>
                <a:spcPct val="0"/>
              </a:spcBef>
              <a:spcAft>
                <a:spcPct val="0"/>
              </a:spcAft>
              <a:defRPr sz="2400" baseline="30000">
                <a:solidFill>
                  <a:schemeClr val="tx1"/>
                </a:solidFill>
                <a:latin typeface="Verdana" pitchFamily="34" charset="0"/>
              </a:defRPr>
            </a:lvl7pPr>
            <a:lvl8pPr marL="3434431" indent="-228962" algn="ctr" defTabSz="879279" eaLnBrk="0" fontAlgn="base" hangingPunct="0">
              <a:spcBef>
                <a:spcPct val="0"/>
              </a:spcBef>
              <a:spcAft>
                <a:spcPct val="0"/>
              </a:spcAft>
              <a:defRPr sz="2400" baseline="30000">
                <a:solidFill>
                  <a:schemeClr val="tx1"/>
                </a:solidFill>
                <a:latin typeface="Verdana" pitchFamily="34" charset="0"/>
              </a:defRPr>
            </a:lvl8pPr>
            <a:lvl9pPr marL="3892355" indent="-228962" algn="ctr" defTabSz="879279" eaLnBrk="0" fontAlgn="base" hangingPunct="0">
              <a:spcBef>
                <a:spcPct val="0"/>
              </a:spcBef>
              <a:spcAft>
                <a:spcPct val="0"/>
              </a:spcAft>
              <a:defRPr sz="2400" baseline="30000">
                <a:solidFill>
                  <a:schemeClr val="tx1"/>
                </a:solidFill>
                <a:latin typeface="Verdana" pitchFamily="34" charset="0"/>
              </a:defRPr>
            </a:lvl9pPr>
          </a:lstStyle>
          <a:p>
            <a:fld id="{63F9363E-7A90-4C7F-B8DC-32A715959AC6}" type="slidenum">
              <a:rPr lang="en-US" sz="1100" baseline="0">
                <a:solidFill>
                  <a:prstClr val="black"/>
                </a:solidFill>
                <a:latin typeface="Times New Roman" pitchFamily="18" charset="0"/>
              </a:rPr>
              <a:pPr/>
              <a:t>129</a:t>
            </a:fld>
            <a:endParaRPr lang="en-US" sz="1100" baseline="0">
              <a:solidFill>
                <a:prstClr val="black"/>
              </a:solidFill>
              <a:latin typeface="Times New Roman" pitchFamily="18" charset="0"/>
            </a:endParaRPr>
          </a:p>
        </p:txBody>
      </p:sp>
      <p:sp>
        <p:nvSpPr>
          <p:cNvPr id="466947" name="Rectangle 7"/>
          <p:cNvSpPr txBox="1">
            <a:spLocks noGrp="1" noChangeArrowheads="1"/>
          </p:cNvSpPr>
          <p:nvPr/>
        </p:nvSpPr>
        <p:spPr bwMode="auto">
          <a:xfrm>
            <a:off x="3872170" y="9478223"/>
            <a:ext cx="2921961" cy="44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11" tIns="43855" rIns="87711" bIns="43855" anchor="b"/>
          <a:lstStyle>
            <a:lvl1pPr defTabSz="877888">
              <a:defRPr sz="2400" baseline="30000">
                <a:solidFill>
                  <a:schemeClr val="tx1"/>
                </a:solidFill>
                <a:latin typeface="Verdana" pitchFamily="34" charset="0"/>
              </a:defRPr>
            </a:lvl1pPr>
            <a:lvl2pPr marL="742950" indent="-285750" defTabSz="877888">
              <a:defRPr sz="2400" baseline="30000">
                <a:solidFill>
                  <a:schemeClr val="tx1"/>
                </a:solidFill>
                <a:latin typeface="Verdana" pitchFamily="34" charset="0"/>
              </a:defRPr>
            </a:lvl2pPr>
            <a:lvl3pPr marL="1143000" indent="-228600" defTabSz="877888">
              <a:defRPr sz="2400" baseline="30000">
                <a:solidFill>
                  <a:schemeClr val="tx1"/>
                </a:solidFill>
                <a:latin typeface="Verdana" pitchFamily="34" charset="0"/>
              </a:defRPr>
            </a:lvl3pPr>
            <a:lvl4pPr marL="1600200" indent="-228600" defTabSz="877888">
              <a:defRPr sz="2400" baseline="30000">
                <a:solidFill>
                  <a:schemeClr val="tx1"/>
                </a:solidFill>
                <a:latin typeface="Verdana" pitchFamily="34" charset="0"/>
              </a:defRPr>
            </a:lvl4pPr>
            <a:lvl5pPr marL="2057400" indent="-228600" defTabSz="877888">
              <a:defRPr sz="2400" baseline="30000">
                <a:solidFill>
                  <a:schemeClr val="tx1"/>
                </a:solidFill>
                <a:latin typeface="Verdana" pitchFamily="34" charset="0"/>
              </a:defRPr>
            </a:lvl5pPr>
            <a:lvl6pPr marL="2514600" indent="-228600" algn="ctr" defTabSz="877888" eaLnBrk="0" fontAlgn="base" hangingPunct="0">
              <a:spcBef>
                <a:spcPct val="0"/>
              </a:spcBef>
              <a:spcAft>
                <a:spcPct val="0"/>
              </a:spcAft>
              <a:defRPr sz="2400" baseline="30000">
                <a:solidFill>
                  <a:schemeClr val="tx1"/>
                </a:solidFill>
                <a:latin typeface="Verdana" pitchFamily="34" charset="0"/>
              </a:defRPr>
            </a:lvl6pPr>
            <a:lvl7pPr marL="2971800" indent="-228600" algn="ctr" defTabSz="877888" eaLnBrk="0" fontAlgn="base" hangingPunct="0">
              <a:spcBef>
                <a:spcPct val="0"/>
              </a:spcBef>
              <a:spcAft>
                <a:spcPct val="0"/>
              </a:spcAft>
              <a:defRPr sz="2400" baseline="30000">
                <a:solidFill>
                  <a:schemeClr val="tx1"/>
                </a:solidFill>
                <a:latin typeface="Verdana" pitchFamily="34" charset="0"/>
              </a:defRPr>
            </a:lvl7pPr>
            <a:lvl8pPr marL="3429000" indent="-228600" algn="ctr" defTabSz="877888" eaLnBrk="0" fontAlgn="base" hangingPunct="0">
              <a:spcBef>
                <a:spcPct val="0"/>
              </a:spcBef>
              <a:spcAft>
                <a:spcPct val="0"/>
              </a:spcAft>
              <a:defRPr sz="2400" baseline="30000">
                <a:solidFill>
                  <a:schemeClr val="tx1"/>
                </a:solidFill>
                <a:latin typeface="Verdana" pitchFamily="34" charset="0"/>
              </a:defRPr>
            </a:lvl8pPr>
            <a:lvl9pPr marL="3886200" indent="-228600" algn="ctr" defTabSz="877888" eaLnBrk="0" fontAlgn="base" hangingPunct="0">
              <a:spcBef>
                <a:spcPct val="0"/>
              </a:spcBef>
              <a:spcAft>
                <a:spcPct val="0"/>
              </a:spcAft>
              <a:defRPr sz="2400" baseline="30000">
                <a:solidFill>
                  <a:schemeClr val="tx1"/>
                </a:solidFill>
                <a:latin typeface="Verdana" pitchFamily="34" charset="0"/>
              </a:defRPr>
            </a:lvl9pPr>
          </a:lstStyle>
          <a:p>
            <a:pPr algn="r" eaLnBrk="0" fontAlgn="base" hangingPunct="0">
              <a:spcBef>
                <a:spcPct val="0"/>
              </a:spcBef>
              <a:spcAft>
                <a:spcPct val="0"/>
              </a:spcAft>
            </a:pPr>
            <a:fld id="{5DF4AC38-B8DD-4B30-BAE9-1E024CA08F73}" type="slidenum">
              <a:rPr lang="en-US" sz="1100" baseline="0">
                <a:solidFill>
                  <a:prstClr val="black"/>
                </a:solidFill>
                <a:latin typeface="Times New Roman" pitchFamily="18" charset="0"/>
              </a:rPr>
              <a:pPr algn="r" eaLnBrk="0" fontAlgn="base" hangingPunct="0">
                <a:spcBef>
                  <a:spcPct val="0"/>
                </a:spcBef>
                <a:spcAft>
                  <a:spcPct val="0"/>
                </a:spcAft>
              </a:pPr>
              <a:t>129</a:t>
            </a:fld>
            <a:endParaRPr lang="en-US" sz="1100" baseline="0">
              <a:solidFill>
                <a:prstClr val="black"/>
              </a:solidFill>
              <a:latin typeface="Times New Roman" pitchFamily="18" charset="0"/>
            </a:endParaRPr>
          </a:p>
        </p:txBody>
      </p:sp>
      <p:sp>
        <p:nvSpPr>
          <p:cNvPr id="466948" name="Rectangle 2"/>
          <p:cNvSpPr>
            <a:spLocks noGrp="1" noRot="1" noChangeAspect="1" noChangeArrowheads="1" noTextEdit="1"/>
          </p:cNvSpPr>
          <p:nvPr>
            <p:ph type="sldImg"/>
          </p:nvPr>
        </p:nvSpPr>
        <p:spPr>
          <a:xfrm>
            <a:off x="146050" y="739775"/>
            <a:ext cx="6583363" cy="3703638"/>
          </a:xfrm>
          <a:ln/>
        </p:spPr>
      </p:sp>
      <p:sp>
        <p:nvSpPr>
          <p:cNvPr id="46694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atin typeface="Century Gothic" panose="020B0502020202020204" pitchFamily="34" charset="0"/>
              </a:rPr>
              <a:t>This is what is in your reports - </a:t>
            </a:r>
            <a:r>
              <a:rPr lang="en-NZ">
                <a:latin typeface="Century Gothic" panose="020B0502020202020204" pitchFamily="34" charset="0"/>
              </a:rPr>
              <a:t>is anyone willing to share their debrief?</a:t>
            </a:r>
          </a:p>
          <a:p>
            <a:pPr eaLnBrk="1" hangingPunct="1"/>
            <a:endParaRPr lang="en-US"/>
          </a:p>
        </p:txBody>
      </p:sp>
      <p:sp>
        <p:nvSpPr>
          <p:cNvPr id="466950" name="Date Placeholder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79279">
              <a:defRPr sz="2400" baseline="30000">
                <a:solidFill>
                  <a:schemeClr val="tx1"/>
                </a:solidFill>
                <a:latin typeface="Verdana" pitchFamily="34" charset="0"/>
              </a:defRPr>
            </a:lvl1pPr>
            <a:lvl2pPr marL="744126" indent="-286202" defTabSz="879279">
              <a:defRPr sz="2400" baseline="30000">
                <a:solidFill>
                  <a:schemeClr val="tx1"/>
                </a:solidFill>
                <a:latin typeface="Verdana" pitchFamily="34" charset="0"/>
              </a:defRPr>
            </a:lvl2pPr>
            <a:lvl3pPr marL="1144809" indent="-228962" defTabSz="879279">
              <a:defRPr sz="2400" baseline="30000">
                <a:solidFill>
                  <a:schemeClr val="tx1"/>
                </a:solidFill>
                <a:latin typeface="Verdana" pitchFamily="34" charset="0"/>
              </a:defRPr>
            </a:lvl3pPr>
            <a:lvl4pPr marL="1602735" indent="-228962" defTabSz="879279">
              <a:defRPr sz="2400" baseline="30000">
                <a:solidFill>
                  <a:schemeClr val="tx1"/>
                </a:solidFill>
                <a:latin typeface="Verdana" pitchFamily="34" charset="0"/>
              </a:defRPr>
            </a:lvl4pPr>
            <a:lvl5pPr marL="2060658" indent="-228962" defTabSz="879279">
              <a:defRPr sz="2400" baseline="30000">
                <a:solidFill>
                  <a:schemeClr val="tx1"/>
                </a:solidFill>
                <a:latin typeface="Verdana" pitchFamily="34" charset="0"/>
              </a:defRPr>
            </a:lvl5pPr>
            <a:lvl6pPr marL="2518581" indent="-228962" algn="ctr" defTabSz="879279" eaLnBrk="0" fontAlgn="base" hangingPunct="0">
              <a:spcBef>
                <a:spcPct val="0"/>
              </a:spcBef>
              <a:spcAft>
                <a:spcPct val="0"/>
              </a:spcAft>
              <a:defRPr sz="2400" baseline="30000">
                <a:solidFill>
                  <a:schemeClr val="tx1"/>
                </a:solidFill>
                <a:latin typeface="Verdana" pitchFamily="34" charset="0"/>
              </a:defRPr>
            </a:lvl6pPr>
            <a:lvl7pPr marL="2976508" indent="-228962" algn="ctr" defTabSz="879279" eaLnBrk="0" fontAlgn="base" hangingPunct="0">
              <a:spcBef>
                <a:spcPct val="0"/>
              </a:spcBef>
              <a:spcAft>
                <a:spcPct val="0"/>
              </a:spcAft>
              <a:defRPr sz="2400" baseline="30000">
                <a:solidFill>
                  <a:schemeClr val="tx1"/>
                </a:solidFill>
                <a:latin typeface="Verdana" pitchFamily="34" charset="0"/>
              </a:defRPr>
            </a:lvl7pPr>
            <a:lvl8pPr marL="3434431" indent="-228962" algn="ctr" defTabSz="879279" eaLnBrk="0" fontAlgn="base" hangingPunct="0">
              <a:spcBef>
                <a:spcPct val="0"/>
              </a:spcBef>
              <a:spcAft>
                <a:spcPct val="0"/>
              </a:spcAft>
              <a:defRPr sz="2400" baseline="30000">
                <a:solidFill>
                  <a:schemeClr val="tx1"/>
                </a:solidFill>
                <a:latin typeface="Verdana" pitchFamily="34" charset="0"/>
              </a:defRPr>
            </a:lvl8pPr>
            <a:lvl9pPr marL="3892355" indent="-228962" algn="ctr" defTabSz="879279" eaLnBrk="0" fontAlgn="base" hangingPunct="0">
              <a:spcBef>
                <a:spcPct val="0"/>
              </a:spcBef>
              <a:spcAft>
                <a:spcPct val="0"/>
              </a:spcAft>
              <a:defRPr sz="2400" baseline="30000">
                <a:solidFill>
                  <a:schemeClr val="tx1"/>
                </a:solidFill>
                <a:latin typeface="Verdana" pitchFamily="34" charset="0"/>
              </a:defRPr>
            </a:lvl9pPr>
          </a:lstStyle>
          <a:p>
            <a:endParaRPr lang="en-US" sz="1100" baseline="0">
              <a:solidFill>
                <a:prstClr val="black"/>
              </a:solidFill>
              <a:latin typeface="Times New Roman"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eaLnBrk="1" hangingPunct="1"/>
            <a:r>
              <a:rPr lang="en-NZ" altLang="en-US" b="0">
                <a:latin typeface="Century Gothic" panose="020B0502020202020204" pitchFamily="34" charset="0"/>
                <a:cs typeface="Arial" panose="020B0604020202020204" pitchFamily="34" charset="0"/>
              </a:rPr>
              <a:t>1. </a:t>
            </a:r>
            <a:r>
              <a:rPr lang="en-NZ" altLang="en-US">
                <a:latin typeface="Century Gothic" panose="020B0502020202020204" pitchFamily="34" charset="0"/>
                <a:cs typeface="Arial" panose="020B0604020202020204" pitchFamily="34" charset="0"/>
              </a:rPr>
              <a:t>Most of the time we</a:t>
            </a:r>
            <a:r>
              <a:rPr lang="en-NZ" altLang="en-US" b="0">
                <a:latin typeface="Century Gothic" panose="020B0502020202020204" pitchFamily="34" charset="0"/>
                <a:cs typeface="Arial" panose="020B0604020202020204" pitchFamily="34" charset="0"/>
              </a:rPr>
              <a:t> </a:t>
            </a:r>
            <a:r>
              <a:rPr lang="en-NZ" altLang="en-US" b="1">
                <a:latin typeface="Century Gothic" panose="020B0502020202020204" pitchFamily="34" charset="0"/>
                <a:cs typeface="Arial" panose="020B0604020202020204" pitchFamily="34" charset="0"/>
              </a:rPr>
              <a:t>act routinely</a:t>
            </a:r>
            <a:r>
              <a:rPr lang="en-NZ" altLang="en-US">
                <a:latin typeface="Century Gothic" panose="020B0502020202020204" pitchFamily="34" charset="0"/>
                <a:cs typeface="Arial" panose="020B0604020202020204" pitchFamily="34" charset="0"/>
              </a:rPr>
              <a:t>,</a:t>
            </a:r>
            <a:r>
              <a:rPr lang="en-NZ" altLang="en-US" b="1">
                <a:latin typeface="Century Gothic" panose="020B0502020202020204" pitchFamily="34" charset="0"/>
                <a:cs typeface="Arial" panose="020B0604020202020204" pitchFamily="34" charset="0"/>
              </a:rPr>
              <a:t> </a:t>
            </a:r>
            <a:r>
              <a:rPr lang="en-NZ" altLang="en-US" b="0">
                <a:latin typeface="Century Gothic" panose="020B0502020202020204" pitchFamily="34" charset="0"/>
                <a:cs typeface="Arial" panose="020B0604020202020204" pitchFamily="34" charset="0"/>
              </a:rPr>
              <a:t>repeating</a:t>
            </a:r>
            <a:r>
              <a:rPr lang="en-NZ" altLang="en-US" b="0" baseline="0">
                <a:latin typeface="Century Gothic" panose="020B0502020202020204" pitchFamily="34" charset="0"/>
                <a:cs typeface="Arial" panose="020B0604020202020204" pitchFamily="34" charset="0"/>
              </a:rPr>
              <a:t> </a:t>
            </a:r>
            <a:r>
              <a:rPr lang="en-NZ" altLang="en-US" b="0">
                <a:latin typeface="Century Gothic" panose="020B0502020202020204" pitchFamily="34" charset="0"/>
                <a:cs typeface="Arial" panose="020B0604020202020204" pitchFamily="34" charset="0"/>
              </a:rPr>
              <a:t>our adapted ways of doing things. It is simply easier to repeat our adapted</a:t>
            </a:r>
            <a:r>
              <a:rPr lang="en-NZ" altLang="en-US" b="0" baseline="0">
                <a:latin typeface="Century Gothic" panose="020B0502020202020204" pitchFamily="34" charset="0"/>
                <a:cs typeface="Arial" panose="020B0604020202020204" pitchFamily="34" charset="0"/>
              </a:rPr>
              <a:t> </a:t>
            </a:r>
            <a:r>
              <a:rPr lang="en-NZ" altLang="en-US" b="0">
                <a:latin typeface="Century Gothic" panose="020B0502020202020204" pitchFamily="34" charset="0"/>
                <a:cs typeface="Arial" panose="020B0604020202020204" pitchFamily="34" charset="0"/>
              </a:rPr>
              <a:t>ways than to learn new ways.</a:t>
            </a:r>
          </a:p>
          <a:p>
            <a:pPr algn="l" eaLnBrk="1" hangingPunct="1"/>
            <a:endParaRPr lang="en-NZ" altLang="en-US" b="0">
              <a:latin typeface="Century Gothic" panose="020B0502020202020204" pitchFamily="34" charset="0"/>
              <a:cs typeface="Arial" panose="020B0604020202020204" pitchFamily="34" charset="0"/>
            </a:endParaRPr>
          </a:p>
          <a:p>
            <a:pPr algn="l" eaLnBrk="1" hangingPunct="1"/>
            <a:r>
              <a:rPr lang="en-NZ" altLang="en-US" b="1">
                <a:latin typeface="Century Gothic" panose="020B0502020202020204" pitchFamily="34" charset="0"/>
                <a:cs typeface="Arial" panose="020B0604020202020204" pitchFamily="34" charset="0"/>
              </a:rPr>
              <a:t>	E</a:t>
            </a:r>
            <a:r>
              <a:rPr lang="en-NZ" altLang="en-US" b="1" baseline="0">
                <a:latin typeface="Century Gothic" panose="020B0502020202020204" pitchFamily="34" charset="0"/>
                <a:cs typeface="Arial" panose="020B0604020202020204" pitchFamily="34" charset="0"/>
              </a:rPr>
              <a:t>xample: </a:t>
            </a:r>
            <a:r>
              <a:rPr lang="en-NZ" altLang="en-US" b="0">
                <a:latin typeface="Century Gothic" panose="020B0502020202020204" pitchFamily="34" charset="0"/>
                <a:cs typeface="Arial" panose="020B0604020202020204" pitchFamily="34" charset="0"/>
              </a:rPr>
              <a:t>Think about how you approach</a:t>
            </a:r>
            <a:r>
              <a:rPr lang="en-NZ" altLang="en-US" b="0" baseline="0">
                <a:latin typeface="Century Gothic" panose="020B0502020202020204" pitchFamily="34" charset="0"/>
                <a:cs typeface="Arial" panose="020B0604020202020204" pitchFamily="34" charset="0"/>
              </a:rPr>
              <a:t> meeting a whole room of new people. How do you behave? Do you </a:t>
            </a:r>
            <a:r>
              <a:rPr lang="en-NZ" altLang="en-US">
                <a:latin typeface="Century Gothic" panose="020B0502020202020204" pitchFamily="34" charset="0"/>
                <a:cs typeface="Arial" panose="020B0604020202020204" pitchFamily="34" charset="0"/>
              </a:rPr>
              <a:t>always follow</a:t>
            </a:r>
            <a:r>
              <a:rPr lang="en-NZ" altLang="en-US" b="0" baseline="0">
                <a:latin typeface="Century Gothic" panose="020B0502020202020204" pitchFamily="34" charset="0"/>
                <a:cs typeface="Arial" panose="020B0604020202020204" pitchFamily="34" charset="0"/>
              </a:rPr>
              <a:t> a similar pattern of talking, moving, feeling, thinking?</a:t>
            </a:r>
            <a:endParaRPr lang="en-NZ" altLang="en-US" b="0">
              <a:latin typeface="Century Gothic" panose="020B0502020202020204" pitchFamily="34" charset="0"/>
              <a:cs typeface="Arial" panose="020B0604020202020204" pitchFamily="34" charset="0"/>
            </a:endParaRPr>
          </a:p>
          <a:p>
            <a:pPr algn="l" eaLnBrk="1" hangingPunct="1"/>
            <a:r>
              <a:rPr lang="en-NZ" altLang="en-US" b="0">
                <a:latin typeface="Century Gothic" panose="020B0502020202020204" pitchFamily="34" charset="0"/>
                <a:cs typeface="Arial" panose="020B0604020202020204" pitchFamily="34" charset="0"/>
              </a:rPr>
              <a:t>“What</a:t>
            </a:r>
            <a:r>
              <a:rPr lang="en-NZ" altLang="en-US" b="0" baseline="0">
                <a:latin typeface="Century Gothic" panose="020B0502020202020204" pitchFamily="34" charset="0"/>
                <a:cs typeface="Arial" panose="020B0604020202020204" pitchFamily="34" charset="0"/>
              </a:rPr>
              <a:t> are some of </a:t>
            </a:r>
            <a:r>
              <a:rPr lang="en-NZ" altLang="en-US" b="0">
                <a:latin typeface="Century Gothic" panose="020B0502020202020204" pitchFamily="34" charset="0"/>
                <a:cs typeface="Arial" panose="020B0604020202020204" pitchFamily="34" charset="0"/>
              </a:rPr>
              <a:t>your habitual ways of</a:t>
            </a:r>
            <a:r>
              <a:rPr lang="en-NZ" altLang="en-US" b="0" baseline="0">
                <a:latin typeface="Century Gothic" panose="020B0502020202020204" pitchFamily="34" charset="0"/>
                <a:cs typeface="Arial" panose="020B0604020202020204" pitchFamily="34" charset="0"/>
              </a:rPr>
              <a:t> doing things?”</a:t>
            </a:r>
            <a:endParaRPr lang="en-NZ" altLang="en-US" b="0">
              <a:latin typeface="Century Gothic" panose="020B0502020202020204" pitchFamily="34" charset="0"/>
              <a:cs typeface="Arial" panose="020B0604020202020204" pitchFamily="34" charset="0"/>
            </a:endParaRPr>
          </a:p>
          <a:p>
            <a:pPr algn="l" eaLnBrk="1" hangingPunct="1"/>
            <a:endParaRPr lang="en-NZ" altLang="en-US" b="0">
              <a:latin typeface="Century Gothic" panose="020B0502020202020204" pitchFamily="34" charset="0"/>
              <a:cs typeface="Arial" panose="020B0604020202020204" pitchFamily="34" charset="0"/>
            </a:endParaRPr>
          </a:p>
          <a:p>
            <a:pPr algn="l" eaLnBrk="1" hangingPunct="1"/>
            <a:r>
              <a:rPr lang="en-NZ" altLang="en-US" b="0">
                <a:latin typeface="Century Gothic" panose="020B0502020202020204" pitchFamily="34" charset="0"/>
                <a:cs typeface="Arial" panose="020B0604020202020204" pitchFamily="34" charset="0"/>
              </a:rPr>
              <a:t>2. We attempt to </a:t>
            </a:r>
            <a:r>
              <a:rPr lang="en-NZ" altLang="en-US" b="1">
                <a:latin typeface="Century Gothic" panose="020B0502020202020204" pitchFamily="34" charset="0"/>
                <a:cs typeface="Arial" panose="020B0604020202020204" pitchFamily="34" charset="0"/>
              </a:rPr>
              <a:t>predict situations.</a:t>
            </a:r>
            <a:r>
              <a:rPr lang="en-NZ" altLang="en-US" b="1" baseline="0">
                <a:latin typeface="Century Gothic" panose="020B0502020202020204" pitchFamily="34" charset="0"/>
                <a:cs typeface="Arial" panose="020B0604020202020204" pitchFamily="34" charset="0"/>
              </a:rPr>
              <a:t> </a:t>
            </a:r>
            <a:r>
              <a:rPr lang="en-NZ" altLang="en-US" b="0" baseline="0">
                <a:latin typeface="Century Gothic" panose="020B0502020202020204" pitchFamily="34" charset="0"/>
                <a:cs typeface="Arial" panose="020B0604020202020204" pitchFamily="34" charset="0"/>
              </a:rPr>
              <a:t>We do this both </a:t>
            </a:r>
            <a:r>
              <a:rPr lang="en-NZ" altLang="en-US" b="0">
                <a:latin typeface="Century Gothic" panose="020B0502020202020204" pitchFamily="34" charset="0"/>
                <a:cs typeface="Arial" panose="020B0604020202020204" pitchFamily="34" charset="0"/>
              </a:rPr>
              <a:t>consciously</a:t>
            </a:r>
            <a:r>
              <a:rPr lang="en-NZ" altLang="en-US" b="0" baseline="0">
                <a:latin typeface="Century Gothic" panose="020B0502020202020204" pitchFamily="34" charset="0"/>
                <a:cs typeface="Arial" panose="020B0604020202020204" pitchFamily="34" charset="0"/>
              </a:rPr>
              <a:t> </a:t>
            </a:r>
            <a:r>
              <a:rPr lang="en-NZ" altLang="en-US" b="0">
                <a:latin typeface="Century Gothic" panose="020B0502020202020204" pitchFamily="34" charset="0"/>
                <a:cs typeface="Arial" panose="020B0604020202020204" pitchFamily="34" charset="0"/>
              </a:rPr>
              <a:t>and</a:t>
            </a:r>
            <a:r>
              <a:rPr lang="en-NZ" altLang="en-US" b="0" baseline="0">
                <a:latin typeface="Century Gothic" panose="020B0502020202020204" pitchFamily="34" charset="0"/>
                <a:cs typeface="Arial" panose="020B0604020202020204" pitchFamily="34" charset="0"/>
              </a:rPr>
              <a:t> un</a:t>
            </a:r>
            <a:r>
              <a:rPr lang="en-NZ" altLang="en-US" b="0">
                <a:latin typeface="Century Gothic" panose="020B0502020202020204" pitchFamily="34" charset="0"/>
                <a:cs typeface="Arial" panose="020B0604020202020204" pitchFamily="34" charset="0"/>
              </a:rPr>
              <a:t>consciously - </a:t>
            </a:r>
            <a:r>
              <a:rPr lang="en-NZ" altLang="en-US">
                <a:latin typeface="Century Gothic" panose="020B0502020202020204" pitchFamily="34" charset="0"/>
                <a:cs typeface="Arial" panose="020B0604020202020204" pitchFamily="34" charset="0"/>
              </a:rPr>
              <a:t>utilising</a:t>
            </a:r>
            <a:r>
              <a:rPr lang="en-NZ" altLang="en-US" b="0" baseline="0">
                <a:latin typeface="Century Gothic" panose="020B0502020202020204" pitchFamily="34" charset="0"/>
                <a:cs typeface="Arial" panose="020B0604020202020204" pitchFamily="34" charset="0"/>
              </a:rPr>
              <a:t> </a:t>
            </a:r>
            <a:r>
              <a:rPr lang="en-NZ" altLang="en-US" b="0">
                <a:latin typeface="Century Gothic" panose="020B0502020202020204" pitchFamily="34" charset="0"/>
                <a:cs typeface="Arial" panose="020B0604020202020204" pitchFamily="34" charset="0"/>
              </a:rPr>
              <a:t>ways we’ve found successful in the past.</a:t>
            </a:r>
          </a:p>
          <a:p>
            <a:pPr algn="l" eaLnBrk="1" hangingPunct="1"/>
            <a:endParaRPr lang="en-NZ" altLang="en-US" b="0">
              <a:latin typeface="Century Gothic" panose="020B0502020202020204" pitchFamily="34" charset="0"/>
              <a:cs typeface="Arial" panose="020B0604020202020204" pitchFamily="34" charset="0"/>
            </a:endParaRPr>
          </a:p>
          <a:p>
            <a:pPr defTabSz="914203" eaLnBrk="1" hangingPunct="1">
              <a:defRPr/>
            </a:pPr>
            <a:r>
              <a:rPr lang="en-US" altLang="en-US" b="1">
                <a:latin typeface="Century Gothic" panose="020B0502020202020204" pitchFamily="34" charset="0"/>
                <a:cs typeface="Arial" panose="020B0604020202020204" pitchFamily="34" charset="0"/>
              </a:rPr>
              <a:t>	Example:  </a:t>
            </a:r>
            <a:r>
              <a:rPr lang="en-NZ">
                <a:solidFill>
                  <a:schemeClr val="bg2">
                    <a:lumMod val="10000"/>
                  </a:schemeClr>
                </a:solidFill>
                <a:latin typeface="Century Gothic" panose="020B0502020202020204" pitchFamily="34" charset="0"/>
                <a:cs typeface="Arial" panose="020B0604020202020204" pitchFamily="34" charset="0"/>
              </a:rPr>
              <a:t>If the history between you and another person is always testy, jovial or competitive, you predict it will be the same the next time you meet.</a:t>
            </a:r>
          </a:p>
          <a:p>
            <a:pPr algn="l" eaLnBrk="1" hangingPunct="1"/>
            <a:endParaRPr lang="en-NZ" altLang="en-US" b="0">
              <a:latin typeface="Century Gothic" panose="020B0502020202020204" pitchFamily="34" charset="0"/>
              <a:cs typeface="Arial" panose="020B0604020202020204" pitchFamily="34" charset="0"/>
            </a:endParaRPr>
          </a:p>
          <a:p>
            <a:pPr algn="l" eaLnBrk="1" hangingPunct="1"/>
            <a:r>
              <a:rPr lang="en-NZ" altLang="en-US" b="0">
                <a:latin typeface="Century Gothic" panose="020B0502020202020204" pitchFamily="34" charset="0"/>
                <a:cs typeface="Arial" panose="020B0604020202020204" pitchFamily="34" charset="0"/>
              </a:rPr>
              <a:t>3. We typically </a:t>
            </a:r>
            <a:r>
              <a:rPr lang="en-NZ" altLang="en-US" b="1">
                <a:latin typeface="Century Gothic" panose="020B0502020202020204" pitchFamily="34" charset="0"/>
                <a:cs typeface="Arial" panose="020B0604020202020204" pitchFamily="34" charset="0"/>
              </a:rPr>
              <a:t>form an opinion </a:t>
            </a:r>
            <a:r>
              <a:rPr lang="en-NZ" altLang="en-US" b="0">
                <a:latin typeface="Century Gothic" panose="020B0502020202020204" pitchFamily="34" charset="0"/>
                <a:cs typeface="Arial" panose="020B0604020202020204" pitchFamily="34" charset="0"/>
              </a:rPr>
              <a:t>of another person almost immediately - whether we want to or not. Whether you view someone as open, friendly or powerful – you are likely to be making fast assessments.</a:t>
            </a:r>
            <a:endParaRPr lang="en-US" altLang="en-US" b="0">
              <a:latin typeface="Century Gothic" panose="020B0502020202020204" pitchFamily="34" charset="0"/>
              <a:cs typeface="Arial" panose="020B0604020202020204" pitchFamily="34" charset="0"/>
            </a:endParaRPr>
          </a:p>
          <a:p>
            <a:endParaRPr lang="en-GB"/>
          </a:p>
        </p:txBody>
      </p:sp>
      <p:sp>
        <p:nvSpPr>
          <p:cNvPr id="4" name="Slide Number Placeholder 3"/>
          <p:cNvSpPr>
            <a:spLocks noGrp="1"/>
          </p:cNvSpPr>
          <p:nvPr>
            <p:ph type="sldNum" sz="quarter" idx="10"/>
          </p:nvPr>
        </p:nvSpPr>
        <p:spPr/>
        <p:txBody>
          <a:bodyPr/>
          <a:lstStyle/>
          <a:p>
            <a:fld id="{FC7FF555-9CF6-455B-A361-1BD9CCEB5FF1}" type="slidenum">
              <a:rPr lang="pl-PL" smtClean="0"/>
              <a:t>13</a:t>
            </a:fld>
            <a:endParaRPr lang="pl-PL"/>
          </a:p>
        </p:txBody>
      </p:sp>
    </p:spTree>
    <p:extLst>
      <p:ext uri="{BB962C8B-B14F-4D97-AF65-F5344CB8AC3E}">
        <p14:creationId xmlns:p14="http://schemas.microsoft.com/office/powerpoint/2010/main" val="290438837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C7FF555-9CF6-455B-A361-1BD9CCEB5FF1}" type="slidenum">
              <a:rPr lang="pl-PL" smtClean="0"/>
              <a:t>130</a:t>
            </a:fld>
            <a:endParaRPr lang="pl-PL"/>
          </a:p>
        </p:txBody>
      </p:sp>
    </p:spTree>
    <p:extLst>
      <p:ext uri="{BB962C8B-B14F-4D97-AF65-F5344CB8AC3E}">
        <p14:creationId xmlns:p14="http://schemas.microsoft.com/office/powerpoint/2010/main" val="424959844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131</a:t>
            </a:fld>
            <a:endParaRPr lang="pl-PL"/>
          </a:p>
        </p:txBody>
      </p:sp>
    </p:spTree>
    <p:extLst>
      <p:ext uri="{BB962C8B-B14F-4D97-AF65-F5344CB8AC3E}">
        <p14:creationId xmlns:p14="http://schemas.microsoft.com/office/powerpoint/2010/main" val="2267461470"/>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3013"/>
            <a:ext cx="5964237" cy="3355975"/>
          </a:xfrm>
        </p:spPr>
      </p:sp>
      <p:sp>
        <p:nvSpPr>
          <p:cNvPr id="3" name="Notes Placeholder 2"/>
          <p:cNvSpPr>
            <a:spLocks noGrp="1"/>
          </p:cNvSpPr>
          <p:nvPr>
            <p:ph type="body" idx="1"/>
          </p:nvPr>
        </p:nvSpPr>
        <p:spPr/>
        <p:txBody>
          <a:bodyPr/>
          <a:lstStyle/>
          <a:p>
            <a:r>
              <a:rPr lang="en-NZ">
                <a:latin typeface="Century Gothic" panose="020B0502020202020204" pitchFamily="34" charset="0"/>
              </a:rPr>
              <a:t>Profile 2 tight.</a:t>
            </a:r>
            <a:endParaRPr lang="en-GB">
              <a:latin typeface="Century Gothic" panose="020B0502020202020204" pitchFamily="34" charset="0"/>
            </a:endParaRPr>
          </a:p>
        </p:txBody>
      </p:sp>
      <p:sp>
        <p:nvSpPr>
          <p:cNvPr id="4" name="Date Placeholder 3"/>
          <p:cNvSpPr>
            <a:spLocks noGrp="1"/>
          </p:cNvSpPr>
          <p:nvPr>
            <p:ph type="dt" idx="10"/>
          </p:nvPr>
        </p:nvSpPr>
        <p:spPr/>
        <p:txBody>
          <a:bodyPr/>
          <a:lstStyle/>
          <a:p>
            <a:pPr>
              <a:defRPr/>
            </a:pPr>
            <a:endParaRPr lang="en-US"/>
          </a:p>
        </p:txBody>
      </p:sp>
      <p:sp>
        <p:nvSpPr>
          <p:cNvPr id="5" name="Slide Number Placeholder 4"/>
          <p:cNvSpPr>
            <a:spLocks noGrp="1"/>
          </p:cNvSpPr>
          <p:nvPr>
            <p:ph type="sldNum" sz="quarter" idx="11"/>
          </p:nvPr>
        </p:nvSpPr>
        <p:spPr/>
        <p:txBody>
          <a:bodyPr/>
          <a:lstStyle/>
          <a:p>
            <a:pPr>
              <a:defRPr/>
            </a:pPr>
            <a:fld id="{1F6FB007-2A9D-4ABC-B9FA-37497DF013A4}" type="slidenum">
              <a:rPr lang="en-US" smtClean="0"/>
              <a:pPr>
                <a:defRPr/>
              </a:pPr>
              <a:t>132</a:t>
            </a:fld>
            <a:endParaRPr lang="en-US"/>
          </a:p>
        </p:txBody>
      </p:sp>
    </p:spTree>
    <p:extLst>
      <p:ext uri="{BB962C8B-B14F-4D97-AF65-F5344CB8AC3E}">
        <p14:creationId xmlns:p14="http://schemas.microsoft.com/office/powerpoint/2010/main" val="258813884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3013"/>
            <a:ext cx="5964237" cy="3355975"/>
          </a:xfrm>
        </p:spPr>
      </p:sp>
      <p:sp>
        <p:nvSpPr>
          <p:cNvPr id="3" name="Notes Placeholder 2"/>
          <p:cNvSpPr>
            <a:spLocks noGrp="1"/>
          </p:cNvSpPr>
          <p:nvPr>
            <p:ph type="body" idx="1"/>
          </p:nvPr>
        </p:nvSpPr>
        <p:spPr/>
        <p:txBody>
          <a:bodyPr/>
          <a:lstStyle/>
          <a:p>
            <a:endParaRPr lang="en-NZ"/>
          </a:p>
        </p:txBody>
      </p:sp>
      <p:sp>
        <p:nvSpPr>
          <p:cNvPr id="4" name="Date Placeholder 3"/>
          <p:cNvSpPr>
            <a:spLocks noGrp="1"/>
          </p:cNvSpPr>
          <p:nvPr>
            <p:ph type="dt" idx="10"/>
          </p:nvPr>
        </p:nvSpPr>
        <p:spPr/>
        <p:txBody>
          <a:bodyPr/>
          <a:lstStyle/>
          <a:p>
            <a:pPr>
              <a:defRPr/>
            </a:pPr>
            <a:endParaRPr lang="en-US"/>
          </a:p>
        </p:txBody>
      </p:sp>
      <p:sp>
        <p:nvSpPr>
          <p:cNvPr id="5" name="Slide Number Placeholder 4"/>
          <p:cNvSpPr>
            <a:spLocks noGrp="1"/>
          </p:cNvSpPr>
          <p:nvPr>
            <p:ph type="sldNum" sz="quarter" idx="11"/>
          </p:nvPr>
        </p:nvSpPr>
        <p:spPr/>
        <p:txBody>
          <a:bodyPr/>
          <a:lstStyle/>
          <a:p>
            <a:pPr>
              <a:defRPr/>
            </a:pPr>
            <a:fld id="{1F6FB007-2A9D-4ABC-B9FA-37497DF013A4}" type="slidenum">
              <a:rPr lang="en-US" smtClean="0"/>
              <a:pPr>
                <a:defRPr/>
              </a:pPr>
              <a:t>133</a:t>
            </a:fld>
            <a:endParaRPr lang="en-US"/>
          </a:p>
        </p:txBody>
      </p:sp>
    </p:spTree>
    <p:extLst>
      <p:ext uri="{BB962C8B-B14F-4D97-AF65-F5344CB8AC3E}">
        <p14:creationId xmlns:p14="http://schemas.microsoft.com/office/powerpoint/2010/main" val="1218162429"/>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3013"/>
            <a:ext cx="5964237" cy="3355975"/>
          </a:xfrm>
        </p:spPr>
      </p:sp>
      <p:sp>
        <p:nvSpPr>
          <p:cNvPr id="3" name="Notes Placeholder 2"/>
          <p:cNvSpPr>
            <a:spLocks noGrp="1"/>
          </p:cNvSpPr>
          <p:nvPr>
            <p:ph type="body" idx="1"/>
          </p:nvPr>
        </p:nvSpPr>
        <p:spPr/>
        <p:txBody>
          <a:bodyPr/>
          <a:lstStyle/>
          <a:p>
            <a:endParaRPr lang="en-NZ"/>
          </a:p>
        </p:txBody>
      </p:sp>
      <p:sp>
        <p:nvSpPr>
          <p:cNvPr id="4" name="Date Placeholder 3"/>
          <p:cNvSpPr>
            <a:spLocks noGrp="1"/>
          </p:cNvSpPr>
          <p:nvPr>
            <p:ph type="dt" idx="10"/>
          </p:nvPr>
        </p:nvSpPr>
        <p:spPr/>
        <p:txBody>
          <a:bodyPr/>
          <a:lstStyle/>
          <a:p>
            <a:pPr>
              <a:defRPr/>
            </a:pPr>
            <a:endParaRPr lang="en-US"/>
          </a:p>
        </p:txBody>
      </p:sp>
      <p:sp>
        <p:nvSpPr>
          <p:cNvPr id="5" name="Slide Number Placeholder 4"/>
          <p:cNvSpPr>
            <a:spLocks noGrp="1"/>
          </p:cNvSpPr>
          <p:nvPr>
            <p:ph type="sldNum" sz="quarter" idx="11"/>
          </p:nvPr>
        </p:nvSpPr>
        <p:spPr/>
        <p:txBody>
          <a:bodyPr/>
          <a:lstStyle/>
          <a:p>
            <a:pPr>
              <a:defRPr/>
            </a:pPr>
            <a:fld id="{1F6FB007-2A9D-4ABC-B9FA-37497DF013A4}" type="slidenum">
              <a:rPr lang="en-US" smtClean="0"/>
              <a:pPr>
                <a:defRPr/>
              </a:pPr>
              <a:t>134</a:t>
            </a:fld>
            <a:endParaRPr lang="en-US"/>
          </a:p>
        </p:txBody>
      </p:sp>
    </p:spTree>
    <p:extLst>
      <p:ext uri="{BB962C8B-B14F-4D97-AF65-F5344CB8AC3E}">
        <p14:creationId xmlns:p14="http://schemas.microsoft.com/office/powerpoint/2010/main" val="2691160613"/>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3013"/>
            <a:ext cx="5964237" cy="3355975"/>
          </a:xfrm>
        </p:spPr>
      </p:sp>
      <p:sp>
        <p:nvSpPr>
          <p:cNvPr id="3" name="Notes Placeholder 2"/>
          <p:cNvSpPr>
            <a:spLocks noGrp="1"/>
          </p:cNvSpPr>
          <p:nvPr>
            <p:ph type="body" idx="1"/>
          </p:nvPr>
        </p:nvSpPr>
        <p:spPr/>
        <p:txBody>
          <a:bodyPr/>
          <a:lstStyle/>
          <a:p>
            <a:endParaRPr lang="en-NZ"/>
          </a:p>
        </p:txBody>
      </p:sp>
      <p:sp>
        <p:nvSpPr>
          <p:cNvPr id="4" name="Date Placeholder 3"/>
          <p:cNvSpPr>
            <a:spLocks noGrp="1"/>
          </p:cNvSpPr>
          <p:nvPr>
            <p:ph type="dt" idx="10"/>
          </p:nvPr>
        </p:nvSpPr>
        <p:spPr/>
        <p:txBody>
          <a:bodyPr/>
          <a:lstStyle/>
          <a:p>
            <a:pPr>
              <a:defRPr/>
            </a:pPr>
            <a:endParaRPr lang="en-US"/>
          </a:p>
        </p:txBody>
      </p:sp>
      <p:sp>
        <p:nvSpPr>
          <p:cNvPr id="5" name="Slide Number Placeholder 4"/>
          <p:cNvSpPr>
            <a:spLocks noGrp="1"/>
          </p:cNvSpPr>
          <p:nvPr>
            <p:ph type="sldNum" sz="quarter" idx="11"/>
          </p:nvPr>
        </p:nvSpPr>
        <p:spPr/>
        <p:txBody>
          <a:bodyPr/>
          <a:lstStyle/>
          <a:p>
            <a:pPr>
              <a:defRPr/>
            </a:pPr>
            <a:fld id="{1F6FB007-2A9D-4ABC-B9FA-37497DF013A4}" type="slidenum">
              <a:rPr lang="en-US" smtClean="0"/>
              <a:pPr>
                <a:defRPr/>
              </a:pPr>
              <a:t>135</a:t>
            </a:fld>
            <a:endParaRPr lang="en-US"/>
          </a:p>
        </p:txBody>
      </p:sp>
    </p:spTree>
    <p:extLst>
      <p:ext uri="{BB962C8B-B14F-4D97-AF65-F5344CB8AC3E}">
        <p14:creationId xmlns:p14="http://schemas.microsoft.com/office/powerpoint/2010/main" val="340886122"/>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050" y="739775"/>
            <a:ext cx="6583363" cy="3703638"/>
          </a:xfrm>
        </p:spPr>
      </p:sp>
      <p:sp>
        <p:nvSpPr>
          <p:cNvPr id="3" name="Notes Placeholder 2"/>
          <p:cNvSpPr>
            <a:spLocks noGrp="1"/>
          </p:cNvSpPr>
          <p:nvPr>
            <p:ph type="body" idx="1"/>
          </p:nvPr>
        </p:nvSpPr>
        <p:spPr/>
        <p:txBody>
          <a:bodyPr/>
          <a:lstStyle/>
          <a:p>
            <a:r>
              <a:rPr lang="en-NZ">
                <a:latin typeface="Century Gothic" panose="020B0502020202020204" pitchFamily="34" charset="0"/>
              </a:rPr>
              <a:t>Refer the trainees</a:t>
            </a:r>
            <a:r>
              <a:rPr lang="en-NZ" baseline="0">
                <a:latin typeface="Century Gothic" panose="020B0502020202020204" pitchFamily="34" charset="0"/>
              </a:rPr>
              <a:t> to each of the pages:</a:t>
            </a:r>
          </a:p>
          <a:p>
            <a:r>
              <a:rPr lang="en-NZ" baseline="0">
                <a:latin typeface="Century Gothic" panose="020B0502020202020204" pitchFamily="34" charset="0"/>
              </a:rPr>
              <a:t>Profiles – page 4</a:t>
            </a:r>
          </a:p>
          <a:p>
            <a:r>
              <a:rPr lang="en-NZ" baseline="0">
                <a:latin typeface="Century Gothic" panose="020B0502020202020204" pitchFamily="34" charset="0"/>
              </a:rPr>
              <a:t>Diamond – page 5</a:t>
            </a:r>
          </a:p>
          <a:p>
            <a:r>
              <a:rPr lang="en-NZ" baseline="0">
                <a:latin typeface="Century Gothic" panose="020B0502020202020204" pitchFamily="34" charset="0"/>
              </a:rPr>
              <a:t>Questions – last page</a:t>
            </a:r>
            <a:endParaRPr lang="en-NZ">
              <a:latin typeface="Century Gothic" panose="020B0502020202020204" pitchFamily="34" charset="0"/>
            </a:endParaRPr>
          </a:p>
        </p:txBody>
      </p:sp>
      <p:sp>
        <p:nvSpPr>
          <p:cNvPr id="4" name="Date Placeholder 3"/>
          <p:cNvSpPr>
            <a:spLocks noGrp="1"/>
          </p:cNvSpPr>
          <p:nvPr>
            <p:ph type="dt" idx="10"/>
          </p:nvPr>
        </p:nvSpPr>
        <p:spPr/>
        <p:txBody>
          <a:bodyPr/>
          <a:lstStyle/>
          <a:p>
            <a:pPr>
              <a:defRPr/>
            </a:pPr>
            <a:endParaRPr lang="en-US"/>
          </a:p>
        </p:txBody>
      </p:sp>
      <p:sp>
        <p:nvSpPr>
          <p:cNvPr id="5" name="Slide Number Placeholder 4"/>
          <p:cNvSpPr>
            <a:spLocks noGrp="1"/>
          </p:cNvSpPr>
          <p:nvPr>
            <p:ph type="sldNum" sz="quarter" idx="11"/>
          </p:nvPr>
        </p:nvSpPr>
        <p:spPr/>
        <p:txBody>
          <a:bodyPr/>
          <a:lstStyle/>
          <a:p>
            <a:pPr>
              <a:defRPr/>
            </a:pPr>
            <a:fld id="{1F6FB007-2A9D-4ABC-B9FA-37497DF013A4}" type="slidenum">
              <a:rPr lang="en-US" smtClean="0"/>
              <a:pPr>
                <a:defRPr/>
              </a:pPr>
              <a:t>136</a:t>
            </a:fld>
            <a:endParaRPr lang="en-US"/>
          </a:p>
        </p:txBody>
      </p:sp>
    </p:spTree>
    <p:extLst>
      <p:ext uri="{BB962C8B-B14F-4D97-AF65-F5344CB8AC3E}">
        <p14:creationId xmlns:p14="http://schemas.microsoft.com/office/powerpoint/2010/main" val="3585801212"/>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137</a:t>
            </a:fld>
            <a:endParaRPr lang="pl-PL"/>
          </a:p>
        </p:txBody>
      </p:sp>
    </p:spTree>
    <p:extLst>
      <p:ext uri="{BB962C8B-B14F-4D97-AF65-F5344CB8AC3E}">
        <p14:creationId xmlns:p14="http://schemas.microsoft.com/office/powerpoint/2010/main" val="2333138723"/>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138</a:t>
            </a:fld>
            <a:endParaRPr lang="pl-PL"/>
          </a:p>
        </p:txBody>
      </p:sp>
    </p:spTree>
    <p:extLst>
      <p:ext uri="{BB962C8B-B14F-4D97-AF65-F5344CB8AC3E}">
        <p14:creationId xmlns:p14="http://schemas.microsoft.com/office/powerpoint/2010/main" val="1275574635"/>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a:latin typeface="Century Gothic" panose="020B0502020202020204" pitchFamily="34" charset="0"/>
              </a:rPr>
              <a:t>What motivates these styles?</a:t>
            </a:r>
          </a:p>
        </p:txBody>
      </p:sp>
      <p:sp>
        <p:nvSpPr>
          <p:cNvPr id="4" name="Slide Number Placeholder 3"/>
          <p:cNvSpPr>
            <a:spLocks noGrp="1"/>
          </p:cNvSpPr>
          <p:nvPr>
            <p:ph type="sldNum" sz="quarter" idx="5"/>
          </p:nvPr>
        </p:nvSpPr>
        <p:spPr/>
        <p:txBody>
          <a:bodyPr/>
          <a:lstStyle/>
          <a:p>
            <a:fld id="{FC7FF555-9CF6-455B-A361-1BD9CCEB5FF1}" type="slidenum">
              <a:rPr lang="pl-PL" smtClean="0"/>
              <a:t>139</a:t>
            </a:fld>
            <a:endParaRPr lang="pl-PL"/>
          </a:p>
        </p:txBody>
      </p:sp>
    </p:spTree>
    <p:extLst>
      <p:ext uri="{BB962C8B-B14F-4D97-AF65-F5344CB8AC3E}">
        <p14:creationId xmlns:p14="http://schemas.microsoft.com/office/powerpoint/2010/main" val="4564291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NZ" b="0" u="none" dirty="0">
                <a:solidFill>
                  <a:schemeClr val="tx1"/>
                </a:solidFill>
                <a:latin typeface="Century Gothic" panose="020B0502020202020204" pitchFamily="34" charset="0"/>
                <a:cs typeface="Arial" panose="020B0604020202020204" pitchFamily="34" charset="0"/>
              </a:rPr>
              <a:t>The Theoretical</a:t>
            </a:r>
            <a:r>
              <a:rPr lang="en-NZ" b="0" u="none" baseline="0" dirty="0">
                <a:solidFill>
                  <a:schemeClr val="tx1"/>
                </a:solidFill>
                <a:latin typeface="Century Gothic" panose="020B0502020202020204" pitchFamily="34" charset="0"/>
                <a:cs typeface="Arial" panose="020B0604020202020204" pitchFamily="34" charset="0"/>
              </a:rPr>
              <a:t> Basis of Extended DISC® looks at a number of ‘areas of influence’ on a person’s behaviour. These areas overlap and modify one another. This model is an attempt to describe these broad areas of influence and show which areas the Extended DISC® psychometric assessments are focused on looking at.</a:t>
            </a:r>
            <a:endParaRPr lang="en-NZ" b="0" u="none" dirty="0">
              <a:solidFill>
                <a:schemeClr val="tx1"/>
              </a:solidFill>
              <a:latin typeface="Century Gothic" panose="020B0502020202020204" pitchFamily="34" charset="0"/>
              <a:cs typeface="Arial" panose="020B0604020202020204" pitchFamily="34" charset="0"/>
            </a:endParaRPr>
          </a:p>
          <a:p>
            <a:pPr eaLnBrk="1" hangingPunct="1"/>
            <a:endParaRPr lang="en-NZ" b="1" u="sng" dirty="0">
              <a:solidFill>
                <a:schemeClr val="tx1"/>
              </a:solidFill>
              <a:latin typeface="Century Gothic" panose="020B0502020202020204" pitchFamily="34" charset="0"/>
              <a:cs typeface="Arial" panose="020B0604020202020204" pitchFamily="34" charset="0"/>
            </a:endParaRPr>
          </a:p>
          <a:p>
            <a:pPr eaLnBrk="1" hangingPunct="1"/>
            <a:r>
              <a:rPr lang="en-NZ" b="1" u="none" dirty="0">
                <a:solidFill>
                  <a:schemeClr val="tx1"/>
                </a:solidFill>
                <a:latin typeface="Century Gothic" panose="020B0502020202020204" pitchFamily="34" charset="0"/>
                <a:cs typeface="Arial" panose="020B0604020202020204" pitchFamily="34" charset="0"/>
              </a:rPr>
              <a:t>1.Cultural Heritage - </a:t>
            </a:r>
            <a:r>
              <a:rPr lang="en-NZ" u="none" dirty="0">
                <a:latin typeface="Century Gothic" panose="020B0502020202020204" pitchFamily="34" charset="0"/>
                <a:cs typeface="Arial" panose="020B0604020202020204" pitchFamily="34" charset="0"/>
              </a:rPr>
              <a:t>t</a:t>
            </a:r>
            <a:r>
              <a:rPr lang="en-NZ" dirty="0">
                <a:solidFill>
                  <a:schemeClr val="tx1"/>
                </a:solidFill>
                <a:latin typeface="Century Gothic" panose="020B0502020202020204" pitchFamily="34" charset="0"/>
                <a:cs typeface="Arial" panose="020B0604020202020204" pitchFamily="34" charset="0"/>
              </a:rPr>
              <a:t>his includes </a:t>
            </a:r>
            <a:r>
              <a:rPr lang="en-NZ" dirty="0">
                <a:latin typeface="Century Gothic" panose="020B0502020202020204" pitchFamily="34" charset="0"/>
                <a:cs typeface="Arial" panose="020B0604020202020204" pitchFamily="34" charset="0"/>
              </a:rPr>
              <a:t>everything</a:t>
            </a:r>
            <a:r>
              <a:rPr lang="en-NZ" dirty="0">
                <a:solidFill>
                  <a:schemeClr val="tx1"/>
                </a:solidFill>
                <a:latin typeface="Century Gothic" panose="020B0502020202020204" pitchFamily="34" charset="0"/>
                <a:cs typeface="Arial" panose="020B0604020202020204" pitchFamily="34" charset="0"/>
              </a:rPr>
              <a:t> that we have adopted during our lives in terms of:</a:t>
            </a:r>
          </a:p>
          <a:p>
            <a:pPr marL="171413" indent="-171413" eaLnBrk="1" hangingPunct="1">
              <a:buFont typeface="Arial" panose="020B0604020202020204" pitchFamily="34" charset="0"/>
              <a:buChar char="•"/>
            </a:pPr>
            <a:r>
              <a:rPr lang="en-NZ" dirty="0">
                <a:solidFill>
                  <a:schemeClr val="tx1"/>
                </a:solidFill>
                <a:latin typeface="Century Gothic" panose="020B0502020202020204" pitchFamily="34" charset="0"/>
                <a:cs typeface="Arial" panose="020B0604020202020204" pitchFamily="34" charset="0"/>
              </a:rPr>
              <a:t>cultural norms</a:t>
            </a:r>
          </a:p>
          <a:p>
            <a:pPr marL="171413" indent="-171413" eaLnBrk="1" hangingPunct="1">
              <a:buFont typeface="Arial" panose="020B0604020202020204" pitchFamily="34" charset="0"/>
              <a:buChar char="•"/>
            </a:pPr>
            <a:r>
              <a:rPr lang="en-NZ" dirty="0">
                <a:solidFill>
                  <a:schemeClr val="tx1"/>
                </a:solidFill>
                <a:latin typeface="Century Gothic" panose="020B0502020202020204" pitchFamily="34" charset="0"/>
                <a:cs typeface="Arial" panose="020B0604020202020204" pitchFamily="34" charset="0"/>
              </a:rPr>
              <a:t>values</a:t>
            </a:r>
          </a:p>
          <a:p>
            <a:pPr marL="171413" indent="-171413" eaLnBrk="1" hangingPunct="1">
              <a:buFont typeface="Arial" panose="020B0604020202020204" pitchFamily="34" charset="0"/>
              <a:buChar char="•"/>
            </a:pPr>
            <a:r>
              <a:rPr lang="en-NZ" dirty="0">
                <a:solidFill>
                  <a:schemeClr val="tx1"/>
                </a:solidFill>
                <a:latin typeface="Century Gothic" panose="020B0502020202020204" pitchFamily="34" charset="0"/>
                <a:cs typeface="Arial" panose="020B0604020202020204" pitchFamily="34" charset="0"/>
              </a:rPr>
              <a:t>ethics </a:t>
            </a:r>
          </a:p>
          <a:p>
            <a:pPr marL="171413" indent="-171413" eaLnBrk="1" hangingPunct="1">
              <a:buFont typeface="Arial" panose="020B0604020202020204" pitchFamily="34" charset="0"/>
              <a:buChar char="•"/>
            </a:pPr>
            <a:r>
              <a:rPr lang="en-NZ" dirty="0">
                <a:solidFill>
                  <a:schemeClr val="tx1"/>
                </a:solidFill>
                <a:latin typeface="Century Gothic" panose="020B0502020202020204" pitchFamily="34" charset="0"/>
                <a:cs typeface="Arial" panose="020B0604020202020204" pitchFamily="34" charset="0"/>
              </a:rPr>
              <a:t>morals</a:t>
            </a:r>
          </a:p>
          <a:p>
            <a:pPr eaLnBrk="1" hangingPunct="1"/>
            <a:br>
              <a:rPr lang="en-NZ" b="0" u="none" dirty="0">
                <a:solidFill>
                  <a:schemeClr val="tx1"/>
                </a:solidFill>
                <a:latin typeface="Century Gothic" panose="020B0502020202020204" pitchFamily="34" charset="0"/>
                <a:cs typeface="Arial" panose="020B0604020202020204" pitchFamily="34" charset="0"/>
              </a:rPr>
            </a:br>
            <a:r>
              <a:rPr lang="en-NZ" b="0" u="none" dirty="0">
                <a:solidFill>
                  <a:schemeClr val="tx1"/>
                </a:solidFill>
                <a:latin typeface="Century Gothic" panose="020B0502020202020204" pitchFamily="34" charset="0"/>
                <a:cs typeface="Arial" panose="020B0604020202020204" pitchFamily="34" charset="0"/>
              </a:rPr>
              <a:t>Our cultural </a:t>
            </a:r>
            <a:r>
              <a:rPr lang="en-NZ" dirty="0">
                <a:latin typeface="Century Gothic" panose="020B0502020202020204" pitchFamily="34" charset="0"/>
                <a:cs typeface="Arial" panose="020B0604020202020204" pitchFamily="34" charset="0"/>
              </a:rPr>
              <a:t>h</a:t>
            </a:r>
            <a:r>
              <a:rPr lang="en-NZ" b="0" u="none" dirty="0">
                <a:solidFill>
                  <a:schemeClr val="tx1"/>
                </a:solidFill>
                <a:latin typeface="Century Gothic" panose="020B0502020202020204" pitchFamily="34" charset="0"/>
                <a:cs typeface="Arial" panose="020B0604020202020204" pitchFamily="34" charset="0"/>
              </a:rPr>
              <a:t>eritage </a:t>
            </a:r>
            <a:r>
              <a:rPr lang="en-NZ" dirty="0">
                <a:latin typeface="Century Gothic" panose="020B0502020202020204" pitchFamily="34" charset="0"/>
                <a:cs typeface="Arial" panose="020B0604020202020204" pitchFamily="34" charset="0"/>
              </a:rPr>
              <a:t>forms the basis of much</a:t>
            </a:r>
            <a:r>
              <a:rPr lang="en-NZ" b="0" u="none" baseline="0" dirty="0">
                <a:solidFill>
                  <a:schemeClr val="tx1"/>
                </a:solidFill>
                <a:latin typeface="Century Gothic" panose="020B0502020202020204" pitchFamily="34" charset="0"/>
                <a:cs typeface="Arial" panose="020B0604020202020204" pitchFamily="34" charset="0"/>
              </a:rPr>
              <a:t> of our unconscious </a:t>
            </a:r>
            <a:r>
              <a:rPr lang="en-NZ" dirty="0">
                <a:latin typeface="Century Gothic" panose="020B0502020202020204" pitchFamily="34" charset="0"/>
                <a:cs typeface="Arial" panose="020B0604020202020204" pitchFamily="34" charset="0"/>
              </a:rPr>
              <a:t>b</a:t>
            </a:r>
            <a:r>
              <a:rPr lang="en-NZ" b="0" u="none" baseline="0" dirty="0">
                <a:solidFill>
                  <a:schemeClr val="tx1"/>
                </a:solidFill>
                <a:latin typeface="Century Gothic" panose="020B0502020202020204" pitchFamily="34" charset="0"/>
                <a:cs typeface="Arial" panose="020B0604020202020204" pitchFamily="34" charset="0"/>
              </a:rPr>
              <a:t>ehaviour.</a:t>
            </a:r>
          </a:p>
          <a:p>
            <a:pPr eaLnBrk="1" hangingPunct="1"/>
            <a:endParaRPr lang="en-NZ" b="0" u="none" dirty="0">
              <a:solidFill>
                <a:schemeClr val="tx1"/>
              </a:solidFill>
              <a:latin typeface="Century Gothic" panose="020B0502020202020204" pitchFamily="34" charset="0"/>
              <a:cs typeface="Arial" panose="020B0604020202020204" pitchFamily="34" charset="0"/>
            </a:endParaRPr>
          </a:p>
          <a:p>
            <a:pPr eaLnBrk="1" hangingPunct="1"/>
            <a:r>
              <a:rPr lang="en-NZ" b="1" u="none" dirty="0">
                <a:solidFill>
                  <a:schemeClr val="tx1"/>
                </a:solidFill>
                <a:latin typeface="Century Gothic" panose="020B0502020202020204" pitchFamily="34" charset="0"/>
                <a:cs typeface="Arial" panose="020B0604020202020204" pitchFamily="34" charset="0"/>
              </a:rPr>
              <a:t>2. Unconscious Behaviour</a:t>
            </a:r>
            <a:endParaRPr lang="en-NZ" b="1" dirty="0">
              <a:solidFill>
                <a:schemeClr val="tx1"/>
              </a:solidFill>
              <a:latin typeface="Century Gothic" panose="020B0502020202020204" pitchFamily="34" charset="0"/>
              <a:cs typeface="Arial" panose="020B0604020202020204" pitchFamily="34" charset="0"/>
            </a:endParaRPr>
          </a:p>
          <a:p>
            <a:pPr marL="171413" indent="-171413" eaLnBrk="1" hangingPunct="1">
              <a:buFont typeface="Arial" panose="020B0604020202020204" pitchFamily="34" charset="0"/>
              <a:buChar char="•"/>
            </a:pPr>
            <a:r>
              <a:rPr lang="en-NZ" dirty="0">
                <a:solidFill>
                  <a:schemeClr val="tx1"/>
                </a:solidFill>
                <a:latin typeface="Century Gothic" panose="020B0502020202020204" pitchFamily="34" charset="0"/>
                <a:cs typeface="Arial" panose="020B0604020202020204" pitchFamily="34" charset="0"/>
              </a:rPr>
              <a:t>This</a:t>
            </a:r>
            <a:r>
              <a:rPr lang="en-NZ" baseline="0" dirty="0">
                <a:solidFill>
                  <a:schemeClr val="tx1"/>
                </a:solidFill>
                <a:latin typeface="Century Gothic" panose="020B0502020202020204" pitchFamily="34" charset="0"/>
                <a:cs typeface="Arial" panose="020B0604020202020204" pitchFamily="34" charset="0"/>
              </a:rPr>
              <a:t> is the</a:t>
            </a:r>
            <a:r>
              <a:rPr lang="en-NZ" dirty="0">
                <a:solidFill>
                  <a:schemeClr val="tx1"/>
                </a:solidFill>
                <a:latin typeface="Century Gothic" panose="020B0502020202020204" pitchFamily="34" charset="0"/>
                <a:cs typeface="Arial" panose="020B0604020202020204" pitchFamily="34" charset="0"/>
              </a:rPr>
              <a:t> way we </a:t>
            </a:r>
            <a:r>
              <a:rPr lang="en-NZ" b="1" dirty="0">
                <a:solidFill>
                  <a:schemeClr val="tx1"/>
                </a:solidFill>
                <a:latin typeface="Century Gothic" panose="020B0502020202020204" pitchFamily="34" charset="0"/>
                <a:cs typeface="Arial" panose="020B0604020202020204" pitchFamily="34" charset="0"/>
              </a:rPr>
              <a:t>prefer </a:t>
            </a:r>
            <a:r>
              <a:rPr lang="en-NZ" dirty="0">
                <a:solidFill>
                  <a:schemeClr val="tx1"/>
                </a:solidFill>
                <a:latin typeface="Century Gothic" panose="020B0502020202020204" pitchFamily="34" charset="0"/>
                <a:cs typeface="Arial" panose="020B0604020202020204" pitchFamily="34" charset="0"/>
              </a:rPr>
              <a:t>to respond to a stimulus.</a:t>
            </a:r>
          </a:p>
          <a:p>
            <a:pPr marL="171413" indent="-171413" eaLnBrk="1" hangingPunct="1">
              <a:buFont typeface="Arial" panose="020B0604020202020204" pitchFamily="34" charset="0"/>
              <a:buChar char="•"/>
            </a:pPr>
            <a:r>
              <a:rPr lang="en-NZ" dirty="0">
                <a:solidFill>
                  <a:schemeClr val="tx1"/>
                </a:solidFill>
                <a:latin typeface="Century Gothic" panose="020B0502020202020204" pitchFamily="34" charset="0"/>
                <a:cs typeface="Arial" panose="020B0604020202020204" pitchFamily="34" charset="0"/>
              </a:rPr>
              <a:t>How we </a:t>
            </a:r>
            <a:r>
              <a:rPr lang="en-NZ" b="1" dirty="0">
                <a:solidFill>
                  <a:schemeClr val="tx1"/>
                </a:solidFill>
                <a:latin typeface="Century Gothic" panose="020B0502020202020204" pitchFamily="34" charset="0"/>
                <a:cs typeface="Arial" panose="020B0604020202020204" pitchFamily="34" charset="0"/>
              </a:rPr>
              <a:t>naturally</a:t>
            </a:r>
            <a:r>
              <a:rPr lang="en-NZ" dirty="0">
                <a:solidFill>
                  <a:schemeClr val="tx1"/>
                </a:solidFill>
                <a:latin typeface="Century Gothic" panose="020B0502020202020204" pitchFamily="34" charset="0"/>
                <a:cs typeface="Arial" panose="020B0604020202020204" pitchFamily="34" charset="0"/>
              </a:rPr>
              <a:t> express ourselves.</a:t>
            </a:r>
          </a:p>
          <a:p>
            <a:pPr marL="171413" indent="-171413" eaLnBrk="1" hangingPunct="1">
              <a:buFont typeface="Arial" panose="020B0604020202020204" pitchFamily="34" charset="0"/>
              <a:buChar char="•"/>
            </a:pPr>
            <a:r>
              <a:rPr lang="en-NZ" dirty="0">
                <a:solidFill>
                  <a:schemeClr val="tx1"/>
                </a:solidFill>
                <a:latin typeface="Century Gothic" panose="020B0502020202020204" pitchFamily="34" charset="0"/>
                <a:cs typeface="Arial" panose="020B0604020202020204" pitchFamily="34" charset="0"/>
              </a:rPr>
              <a:t>It requires the </a:t>
            </a:r>
            <a:r>
              <a:rPr lang="en-NZ" b="1" dirty="0">
                <a:solidFill>
                  <a:schemeClr val="tx1"/>
                </a:solidFill>
                <a:latin typeface="Century Gothic" panose="020B0502020202020204" pitchFamily="34" charset="0"/>
                <a:cs typeface="Arial" panose="020B0604020202020204" pitchFamily="34" charset="0"/>
              </a:rPr>
              <a:t>least energy </a:t>
            </a:r>
            <a:r>
              <a:rPr lang="en-NZ" b="0" dirty="0">
                <a:solidFill>
                  <a:schemeClr val="tx1"/>
                </a:solidFill>
                <a:latin typeface="Century Gothic" panose="020B0502020202020204" pitchFamily="34" charset="0"/>
                <a:cs typeface="Arial" panose="020B0604020202020204" pitchFamily="34" charset="0"/>
              </a:rPr>
              <a:t>expenditure to exhibit.</a:t>
            </a:r>
          </a:p>
          <a:p>
            <a:pPr marL="171413" indent="-171413" eaLnBrk="1" hangingPunct="1">
              <a:buFont typeface="Arial" panose="020B0604020202020204" pitchFamily="34" charset="0"/>
              <a:buChar char="•"/>
            </a:pPr>
            <a:r>
              <a:rPr lang="en-NZ" dirty="0">
                <a:solidFill>
                  <a:schemeClr val="tx1"/>
                </a:solidFill>
                <a:latin typeface="Century Gothic" panose="020B0502020202020204" pitchFamily="34" charset="0"/>
                <a:cs typeface="Arial" panose="020B0604020202020204" pitchFamily="34" charset="0"/>
              </a:rPr>
              <a:t>It’s often displayed</a:t>
            </a:r>
            <a:r>
              <a:rPr lang="en-NZ" baseline="0" dirty="0">
                <a:solidFill>
                  <a:schemeClr val="tx1"/>
                </a:solidFill>
                <a:latin typeface="Century Gothic" panose="020B0502020202020204" pitchFamily="34" charset="0"/>
                <a:cs typeface="Arial" panose="020B0604020202020204" pitchFamily="34" charset="0"/>
              </a:rPr>
              <a:t> when we have the </a:t>
            </a:r>
            <a:r>
              <a:rPr lang="en-NZ" dirty="0">
                <a:solidFill>
                  <a:schemeClr val="tx1"/>
                </a:solidFill>
                <a:latin typeface="Century Gothic" panose="020B0502020202020204" pitchFamily="34" charset="0"/>
                <a:cs typeface="Arial" panose="020B0604020202020204" pitchFamily="34" charset="0"/>
              </a:rPr>
              <a:t>least control</a:t>
            </a:r>
            <a:r>
              <a:rPr lang="en-NZ" baseline="0" dirty="0">
                <a:solidFill>
                  <a:schemeClr val="tx1"/>
                </a:solidFill>
                <a:latin typeface="Century Gothic" panose="020B0502020202020204" pitchFamily="34" charset="0"/>
                <a:cs typeface="Arial" panose="020B0604020202020204" pitchFamily="34" charset="0"/>
              </a:rPr>
              <a:t> of ourselves (</a:t>
            </a:r>
            <a:r>
              <a:rPr lang="en-NZ" dirty="0">
                <a:solidFill>
                  <a:schemeClr val="tx1"/>
                </a:solidFill>
                <a:latin typeface="Century Gothic" panose="020B0502020202020204" pitchFamily="34" charset="0"/>
                <a:cs typeface="Arial" panose="020B0604020202020204" pitchFamily="34" charset="0"/>
              </a:rPr>
              <a:t>under </a:t>
            </a:r>
            <a:r>
              <a:rPr lang="en-NZ" b="1" dirty="0">
                <a:solidFill>
                  <a:schemeClr val="tx1"/>
                </a:solidFill>
                <a:latin typeface="Century Gothic" panose="020B0502020202020204" pitchFamily="34" charset="0"/>
                <a:cs typeface="Arial" panose="020B0604020202020204" pitchFamily="34" charset="0"/>
              </a:rPr>
              <a:t>pressure</a:t>
            </a:r>
            <a:r>
              <a:rPr lang="en-NZ" dirty="0">
                <a:solidFill>
                  <a:schemeClr val="tx1"/>
                </a:solidFill>
                <a:latin typeface="Century Gothic" panose="020B0502020202020204" pitchFamily="34" charset="0"/>
                <a:cs typeface="Arial" panose="020B0604020202020204" pitchFamily="34" charset="0"/>
              </a:rPr>
              <a:t> or when an immediate response is required).</a:t>
            </a:r>
          </a:p>
          <a:p>
            <a:pPr marL="171413" indent="-171413" eaLnBrk="1" hangingPunct="1">
              <a:buFont typeface="Arial" panose="020B0604020202020204" pitchFamily="34" charset="0"/>
              <a:buChar char="•"/>
            </a:pPr>
            <a:r>
              <a:rPr lang="en-NZ" dirty="0">
                <a:solidFill>
                  <a:schemeClr val="tx1"/>
                </a:solidFill>
                <a:latin typeface="Century Gothic" panose="020B0502020202020204" pitchFamily="34" charset="0"/>
                <a:cs typeface="Arial" panose="020B0604020202020204" pitchFamily="34" charset="0"/>
              </a:rPr>
              <a:t>It is what differentiates individuals from the same cultural background.</a:t>
            </a:r>
          </a:p>
          <a:p>
            <a:pPr eaLnBrk="1" hangingPunct="1"/>
            <a:endParaRPr lang="en-NZ" dirty="0">
              <a:solidFill>
                <a:schemeClr val="tx1"/>
              </a:solidFill>
              <a:latin typeface="Century Gothic" panose="020B0502020202020204" pitchFamily="34" charset="0"/>
              <a:cs typeface="Arial" panose="020B0604020202020204" pitchFamily="34" charset="0"/>
            </a:endParaRPr>
          </a:p>
          <a:p>
            <a:pPr eaLnBrk="1" hangingPunct="1"/>
            <a:r>
              <a:rPr lang="en-NZ" b="0" u="none" dirty="0">
                <a:solidFill>
                  <a:schemeClr val="tx1"/>
                </a:solidFill>
                <a:latin typeface="Century Gothic" panose="020B0502020202020204" pitchFamily="34" charset="0"/>
                <a:cs typeface="Arial" panose="020B0604020202020204" pitchFamily="34" charset="0"/>
              </a:rPr>
              <a:t>The</a:t>
            </a:r>
            <a:r>
              <a:rPr lang="en-NZ" b="0" u="none" baseline="0" dirty="0">
                <a:solidFill>
                  <a:schemeClr val="tx1"/>
                </a:solidFill>
                <a:latin typeface="Century Gothic" panose="020B0502020202020204" pitchFamily="34" charset="0"/>
                <a:cs typeface="Arial" panose="020B0604020202020204" pitchFamily="34" charset="0"/>
              </a:rPr>
              <a:t> modifiers between our unconscious behaviour and our conscious behaviour </a:t>
            </a:r>
            <a:r>
              <a:rPr lang="en-NZ" dirty="0">
                <a:latin typeface="Century Gothic" panose="020B0502020202020204" pitchFamily="34" charset="0"/>
                <a:cs typeface="Arial" panose="020B0604020202020204" pitchFamily="34" charset="0"/>
              </a:rPr>
              <a:t>are</a:t>
            </a:r>
            <a:r>
              <a:rPr lang="en-NZ" b="0" u="none" baseline="0" dirty="0">
                <a:solidFill>
                  <a:schemeClr val="tx1"/>
                </a:solidFill>
                <a:latin typeface="Century Gothic" panose="020B0502020202020204" pitchFamily="34" charset="0"/>
                <a:cs typeface="Arial" panose="020B0604020202020204" pitchFamily="34" charset="0"/>
              </a:rPr>
              <a:t> called our ‘behavioural filters’. </a:t>
            </a:r>
          </a:p>
          <a:p>
            <a:pPr eaLnBrk="1" hangingPunct="1"/>
            <a:endParaRPr lang="en-NZ" b="1" u="sng" dirty="0">
              <a:solidFill>
                <a:schemeClr val="tx1"/>
              </a:solidFill>
              <a:latin typeface="Century Gothic" panose="020B0502020202020204" pitchFamily="34" charset="0"/>
              <a:cs typeface="Arial" panose="020B0604020202020204" pitchFamily="34" charset="0"/>
            </a:endParaRPr>
          </a:p>
          <a:p>
            <a:pPr eaLnBrk="1" hangingPunct="1"/>
            <a:r>
              <a:rPr lang="en-NZ" b="1" u="none" dirty="0">
                <a:solidFill>
                  <a:schemeClr val="tx1"/>
                </a:solidFill>
                <a:latin typeface="Century Gothic" panose="020B0502020202020204" pitchFamily="34" charset="0"/>
                <a:cs typeface="Arial" panose="020B0604020202020204" pitchFamily="34" charset="0"/>
              </a:rPr>
              <a:t>3. Behavioural Filters</a:t>
            </a:r>
            <a:endParaRPr lang="en-NZ" b="1" dirty="0">
              <a:solidFill>
                <a:schemeClr val="tx1"/>
              </a:solidFill>
              <a:latin typeface="Century Gothic" panose="020B0502020202020204" pitchFamily="34" charset="0"/>
              <a:cs typeface="Arial" panose="020B0604020202020204" pitchFamily="34" charset="0"/>
            </a:endParaRPr>
          </a:p>
          <a:p>
            <a:pPr marL="171450" indent="-171450" eaLnBrk="1" hangingPunct="1">
              <a:buFont typeface="Arial" panose="020B0604020202020204" pitchFamily="34" charset="0"/>
              <a:buChar char="•"/>
            </a:pPr>
            <a:r>
              <a:rPr lang="en-NZ" dirty="0">
                <a:solidFill>
                  <a:schemeClr val="tx1"/>
                </a:solidFill>
                <a:latin typeface="Century Gothic" panose="020B0502020202020204" pitchFamily="34" charset="0"/>
                <a:cs typeface="Arial" panose="020B0604020202020204" pitchFamily="34" charset="0"/>
              </a:rPr>
              <a:t>They </a:t>
            </a:r>
            <a:r>
              <a:rPr lang="en-NZ" b="1" dirty="0">
                <a:solidFill>
                  <a:schemeClr val="tx1"/>
                </a:solidFill>
                <a:latin typeface="Century Gothic" panose="020B0502020202020204" pitchFamily="34" charset="0"/>
                <a:cs typeface="Arial" panose="020B0604020202020204" pitchFamily="34" charset="0"/>
              </a:rPr>
              <a:t>restrict or widen our options </a:t>
            </a:r>
            <a:r>
              <a:rPr lang="en-NZ" dirty="0">
                <a:solidFill>
                  <a:schemeClr val="tx1"/>
                </a:solidFill>
                <a:latin typeface="Century Gothic" panose="020B0502020202020204" pitchFamily="34" charset="0"/>
                <a:cs typeface="Arial" panose="020B0604020202020204" pitchFamily="34" charset="0"/>
              </a:rPr>
              <a:t>for responding, behaving and communicating.</a:t>
            </a:r>
          </a:p>
          <a:p>
            <a:pPr marL="171450" indent="-171450" eaLnBrk="1" hangingPunct="1">
              <a:buFont typeface="Arial" panose="020B0604020202020204" pitchFamily="34" charset="0"/>
              <a:buChar char="•"/>
            </a:pPr>
            <a:r>
              <a:rPr lang="en-NZ" dirty="0">
                <a:solidFill>
                  <a:schemeClr val="tx1"/>
                </a:solidFill>
                <a:latin typeface="Century Gothic" panose="020B0502020202020204" pitchFamily="34" charset="0"/>
                <a:cs typeface="Arial" panose="020B0604020202020204" pitchFamily="34" charset="0"/>
              </a:rPr>
              <a:t>They are distinctly</a:t>
            </a:r>
            <a:r>
              <a:rPr lang="en-NZ" baseline="0" dirty="0">
                <a:solidFill>
                  <a:schemeClr val="tx1"/>
                </a:solidFill>
                <a:latin typeface="Century Gothic" panose="020B0502020202020204" pitchFamily="34" charset="0"/>
                <a:cs typeface="Arial" panose="020B0604020202020204" pitchFamily="34" charset="0"/>
              </a:rPr>
              <a:t> </a:t>
            </a:r>
            <a:r>
              <a:rPr lang="en-NZ" b="1" dirty="0">
                <a:solidFill>
                  <a:schemeClr val="tx1"/>
                </a:solidFill>
                <a:latin typeface="Century Gothic" panose="020B0502020202020204" pitchFamily="34" charset="0"/>
                <a:cs typeface="Arial" panose="020B0604020202020204" pitchFamily="34" charset="0"/>
              </a:rPr>
              <a:t>individual.</a:t>
            </a:r>
          </a:p>
          <a:p>
            <a:pPr marL="171450" indent="-171450" eaLnBrk="1" hangingPunct="1">
              <a:buFont typeface="Arial" panose="020B0604020202020204" pitchFamily="34" charset="0"/>
              <a:buChar char="•"/>
            </a:pPr>
            <a:r>
              <a:rPr lang="en-NZ" dirty="0">
                <a:solidFill>
                  <a:schemeClr val="tx1"/>
                </a:solidFill>
                <a:latin typeface="Century Gothic" panose="020B0502020202020204" pitchFamily="34" charset="0"/>
                <a:cs typeface="Arial" panose="020B0604020202020204" pitchFamily="34" charset="0"/>
              </a:rPr>
              <a:t>They can be utilised and </a:t>
            </a:r>
            <a:r>
              <a:rPr lang="en-NZ" b="1" dirty="0">
                <a:solidFill>
                  <a:schemeClr val="tx1"/>
                </a:solidFill>
                <a:latin typeface="Century Gothic" panose="020B0502020202020204" pitchFamily="34" charset="0"/>
                <a:cs typeface="Arial" panose="020B0604020202020204" pitchFamily="34" charset="0"/>
              </a:rPr>
              <a:t>changed quickly </a:t>
            </a:r>
            <a:r>
              <a:rPr lang="en-NZ" b="0" dirty="0">
                <a:solidFill>
                  <a:schemeClr val="tx1"/>
                </a:solidFill>
                <a:latin typeface="Century Gothic" panose="020B0502020202020204" pitchFamily="34" charset="0"/>
                <a:cs typeface="Arial" panose="020B0604020202020204" pitchFamily="34" charset="0"/>
              </a:rPr>
              <a:t>e.g. taking</a:t>
            </a:r>
            <a:r>
              <a:rPr lang="en-NZ" b="0" baseline="0" dirty="0">
                <a:solidFill>
                  <a:schemeClr val="tx1"/>
                </a:solidFill>
                <a:latin typeface="Century Gothic" panose="020B0502020202020204" pitchFamily="34" charset="0"/>
                <a:cs typeface="Arial" panose="020B0604020202020204" pitchFamily="34" charset="0"/>
              </a:rPr>
              <a:t> on more </a:t>
            </a:r>
            <a:r>
              <a:rPr lang="en-NZ" b="0" dirty="0">
                <a:solidFill>
                  <a:schemeClr val="tx1"/>
                </a:solidFill>
                <a:latin typeface="Century Gothic" panose="020B0502020202020204" pitchFamily="34" charset="0"/>
                <a:cs typeface="Arial" panose="020B0604020202020204" pitchFamily="34" charset="0"/>
              </a:rPr>
              <a:t>education in a specific area.</a:t>
            </a:r>
          </a:p>
          <a:p>
            <a:pPr marL="171450" indent="-171450" eaLnBrk="1" hangingPunct="1">
              <a:buFont typeface="Arial" panose="020B0604020202020204" pitchFamily="34" charset="0"/>
              <a:buChar char="•"/>
            </a:pPr>
            <a:r>
              <a:rPr lang="en-NZ" dirty="0">
                <a:solidFill>
                  <a:schemeClr val="tx1"/>
                </a:solidFill>
                <a:latin typeface="Century Gothic" panose="020B0502020202020204" pitchFamily="34" charset="0"/>
                <a:cs typeface="Arial" panose="020B0604020202020204" pitchFamily="34" charset="0"/>
              </a:rPr>
              <a:t>Negative </a:t>
            </a:r>
            <a:r>
              <a:rPr lang="en-NZ" b="0" dirty="0">
                <a:solidFill>
                  <a:schemeClr val="tx1"/>
                </a:solidFill>
                <a:latin typeface="Century Gothic" panose="020B0502020202020204" pitchFamily="34" charset="0"/>
                <a:cs typeface="Arial" panose="020B0604020202020204" pitchFamily="34" charset="0"/>
              </a:rPr>
              <a:t>connotations</a:t>
            </a:r>
            <a:r>
              <a:rPr lang="en-NZ" dirty="0">
                <a:solidFill>
                  <a:schemeClr val="tx1"/>
                </a:solidFill>
                <a:latin typeface="Century Gothic" panose="020B0502020202020204" pitchFamily="34" charset="0"/>
                <a:cs typeface="Arial" panose="020B0604020202020204" pitchFamily="34" charset="0"/>
              </a:rPr>
              <a:t> direct</a:t>
            </a:r>
            <a:r>
              <a:rPr lang="en-NZ" baseline="0" dirty="0">
                <a:solidFill>
                  <a:schemeClr val="tx1"/>
                </a:solidFill>
                <a:latin typeface="Century Gothic" panose="020B0502020202020204" pitchFamily="34" charset="0"/>
                <a:cs typeface="Arial" panose="020B0604020202020204" pitchFamily="34" charset="0"/>
              </a:rPr>
              <a:t> us </a:t>
            </a:r>
            <a:r>
              <a:rPr lang="en-NZ" dirty="0">
                <a:solidFill>
                  <a:schemeClr val="tx1"/>
                </a:solidFill>
                <a:latin typeface="Century Gothic" panose="020B0502020202020204" pitchFamily="34" charset="0"/>
                <a:cs typeface="Arial" panose="020B0604020202020204" pitchFamily="34" charset="0"/>
              </a:rPr>
              <a:t>towards a</a:t>
            </a:r>
            <a:r>
              <a:rPr lang="en-NZ" baseline="0" dirty="0">
                <a:solidFill>
                  <a:schemeClr val="tx1"/>
                </a:solidFill>
                <a:latin typeface="Century Gothic" panose="020B0502020202020204" pitchFamily="34" charset="0"/>
                <a:cs typeface="Arial" panose="020B0604020202020204" pitchFamily="34" charset="0"/>
              </a:rPr>
              <a:t> </a:t>
            </a:r>
            <a:r>
              <a:rPr lang="en-NZ" dirty="0">
                <a:solidFill>
                  <a:schemeClr val="tx1"/>
                </a:solidFill>
                <a:latin typeface="Century Gothic" panose="020B0502020202020204" pitchFamily="34" charset="0"/>
                <a:cs typeface="Arial" panose="020B0604020202020204" pitchFamily="34" charset="0"/>
              </a:rPr>
              <a:t>more negative and destructive direction.</a:t>
            </a:r>
          </a:p>
          <a:p>
            <a:pPr marL="171450" indent="-171450" eaLnBrk="1" hangingPunct="1">
              <a:buFont typeface="Arial" panose="020B0604020202020204" pitchFamily="34" charset="0"/>
              <a:buChar char="•"/>
            </a:pPr>
            <a:r>
              <a:rPr lang="en-NZ" dirty="0">
                <a:solidFill>
                  <a:schemeClr val="tx1"/>
                </a:solidFill>
                <a:latin typeface="Century Gothic" panose="020B0502020202020204" pitchFamily="34" charset="0"/>
                <a:cs typeface="Arial" panose="020B0604020202020204" pitchFamily="34" charset="0"/>
              </a:rPr>
              <a:t>Positive</a:t>
            </a:r>
            <a:r>
              <a:rPr lang="en-NZ" baseline="0" dirty="0">
                <a:solidFill>
                  <a:schemeClr val="tx1"/>
                </a:solidFill>
                <a:latin typeface="Century Gothic" panose="020B0502020202020204" pitchFamily="34" charset="0"/>
                <a:cs typeface="Arial" panose="020B0604020202020204" pitchFamily="34" charset="0"/>
              </a:rPr>
              <a:t> connotations</a:t>
            </a:r>
            <a:r>
              <a:rPr lang="en-NZ" dirty="0">
                <a:solidFill>
                  <a:schemeClr val="tx1"/>
                </a:solidFill>
                <a:latin typeface="Century Gothic" panose="020B0502020202020204" pitchFamily="34" charset="0"/>
                <a:cs typeface="Arial" panose="020B0604020202020204" pitchFamily="34" charset="0"/>
              </a:rPr>
              <a:t> make us more flexible and effective.</a:t>
            </a:r>
          </a:p>
          <a:p>
            <a:pPr eaLnBrk="1" hangingPunct="1"/>
            <a:endParaRPr lang="en-NZ" dirty="0">
              <a:solidFill>
                <a:schemeClr val="tx1"/>
              </a:solidFill>
              <a:latin typeface="Century Gothic" panose="020B0502020202020204" pitchFamily="34" charset="0"/>
              <a:cs typeface="Arial" panose="020B0604020202020204" pitchFamily="34" charset="0"/>
            </a:endParaRPr>
          </a:p>
          <a:p>
            <a:pPr eaLnBrk="1" hangingPunct="1"/>
            <a:r>
              <a:rPr lang="en-NZ" dirty="0">
                <a:solidFill>
                  <a:schemeClr val="tx1"/>
                </a:solidFill>
                <a:latin typeface="Century Gothic" panose="020B0502020202020204" pitchFamily="34" charset="0"/>
                <a:cs typeface="Arial" panose="020B0604020202020204" pitchFamily="34" charset="0"/>
              </a:rPr>
              <a:t>They all affect our…..</a:t>
            </a:r>
          </a:p>
          <a:p>
            <a:pPr eaLnBrk="1" hangingPunct="1"/>
            <a:endParaRPr lang="en-NZ" b="1" u="sng" dirty="0">
              <a:solidFill>
                <a:schemeClr val="tx1"/>
              </a:solidFill>
              <a:latin typeface="Century Gothic" panose="020B0502020202020204" pitchFamily="34" charset="0"/>
              <a:cs typeface="Arial" panose="020B0604020202020204" pitchFamily="34" charset="0"/>
            </a:endParaRPr>
          </a:p>
          <a:p>
            <a:pPr eaLnBrk="1" hangingPunct="1"/>
            <a:r>
              <a:rPr lang="en-NZ" b="1" u="none" dirty="0">
                <a:solidFill>
                  <a:schemeClr val="tx1"/>
                </a:solidFill>
                <a:latin typeface="Century Gothic" panose="020B0502020202020204" pitchFamily="34" charset="0"/>
                <a:cs typeface="Arial" panose="020B0604020202020204" pitchFamily="34" charset="0"/>
              </a:rPr>
              <a:t>4. Conscious Behaviour</a:t>
            </a:r>
          </a:p>
          <a:p>
            <a:pPr eaLnBrk="1" hangingPunct="1"/>
            <a:endParaRPr lang="en-NZ" b="1" dirty="0">
              <a:solidFill>
                <a:schemeClr val="tx1"/>
              </a:solidFill>
              <a:latin typeface="Century Gothic" panose="020B0502020202020204" pitchFamily="34" charset="0"/>
              <a:cs typeface="Arial" panose="020B0604020202020204" pitchFamily="34" charset="0"/>
            </a:endParaRPr>
          </a:p>
          <a:p>
            <a:pPr eaLnBrk="1" hangingPunct="1"/>
            <a:r>
              <a:rPr lang="en-NZ" b="0" dirty="0">
                <a:solidFill>
                  <a:schemeClr val="tx1"/>
                </a:solidFill>
                <a:latin typeface="Century Gothic" panose="020B0502020202020204" pitchFamily="34" charset="0"/>
                <a:cs typeface="Arial" panose="020B0604020202020204" pitchFamily="34" charset="0"/>
              </a:rPr>
              <a:t>This is </a:t>
            </a:r>
            <a:r>
              <a:rPr lang="en-NZ" b="1" dirty="0">
                <a:solidFill>
                  <a:schemeClr val="tx1"/>
                </a:solidFill>
                <a:latin typeface="Century Gothic" panose="020B0502020202020204" pitchFamily="34" charset="0"/>
                <a:cs typeface="Arial" panose="020B0604020202020204" pitchFamily="34" charset="0"/>
              </a:rPr>
              <a:t>learned</a:t>
            </a:r>
            <a:r>
              <a:rPr lang="en-NZ" dirty="0">
                <a:solidFill>
                  <a:schemeClr val="tx1"/>
                </a:solidFill>
                <a:latin typeface="Century Gothic" panose="020B0502020202020204" pitchFamily="34" charset="0"/>
                <a:cs typeface="Arial" panose="020B0604020202020204" pitchFamily="34" charset="0"/>
              </a:rPr>
              <a:t> and connected to the situation and the people involved.</a:t>
            </a:r>
          </a:p>
          <a:p>
            <a:pPr eaLnBrk="1" hangingPunct="1"/>
            <a:r>
              <a:rPr lang="en-NZ" b="0" dirty="0">
                <a:solidFill>
                  <a:schemeClr val="tx1"/>
                </a:solidFill>
                <a:latin typeface="Century Gothic" panose="020B0502020202020204" pitchFamily="34" charset="0"/>
                <a:cs typeface="Arial" panose="020B0604020202020204" pitchFamily="34" charset="0"/>
              </a:rPr>
              <a:t>It’s the </a:t>
            </a:r>
            <a:r>
              <a:rPr lang="en-NZ" b="1" dirty="0">
                <a:solidFill>
                  <a:schemeClr val="tx1"/>
                </a:solidFill>
                <a:latin typeface="Century Gothic" panose="020B0502020202020204" pitchFamily="34" charset="0"/>
                <a:cs typeface="Arial" panose="020B0604020202020204" pitchFamily="34" charset="0"/>
              </a:rPr>
              <a:t>best possible approach to stimuli </a:t>
            </a:r>
            <a:r>
              <a:rPr lang="en-NZ" b="0" dirty="0">
                <a:solidFill>
                  <a:schemeClr val="tx1"/>
                </a:solidFill>
                <a:latin typeface="Century Gothic" panose="020B0502020202020204" pitchFamily="34" charset="0"/>
                <a:cs typeface="Arial" panose="020B0604020202020204" pitchFamily="34" charset="0"/>
              </a:rPr>
              <a:t>(</a:t>
            </a:r>
            <a:r>
              <a:rPr lang="en-NZ" dirty="0">
                <a:solidFill>
                  <a:schemeClr val="tx1"/>
                </a:solidFill>
                <a:latin typeface="Century Gothic" panose="020B0502020202020204" pitchFamily="34" charset="0"/>
                <a:cs typeface="Arial" panose="020B0604020202020204" pitchFamily="34" charset="0"/>
              </a:rPr>
              <a:t>when external or internal pressures don’t </a:t>
            </a:r>
            <a:r>
              <a:rPr lang="en-NZ" dirty="0">
                <a:latin typeface="Century Gothic" panose="020B0502020202020204" pitchFamily="34" charset="0"/>
                <a:cs typeface="Arial" panose="020B0604020202020204" pitchFamily="34" charset="0"/>
              </a:rPr>
              <a:t>hinder</a:t>
            </a:r>
            <a:r>
              <a:rPr lang="en-NZ" dirty="0">
                <a:solidFill>
                  <a:schemeClr val="tx1"/>
                </a:solidFill>
                <a:latin typeface="Century Gothic" panose="020B0502020202020204" pitchFamily="34" charset="0"/>
                <a:cs typeface="Arial" panose="020B0604020202020204" pitchFamily="34" charset="0"/>
              </a:rPr>
              <a:t> us). </a:t>
            </a:r>
          </a:p>
          <a:p>
            <a:pPr eaLnBrk="1" hangingPunct="1"/>
            <a:r>
              <a:rPr lang="en-NZ" dirty="0">
                <a:latin typeface="Century Gothic" panose="020B0502020202020204" pitchFamily="34" charset="0"/>
                <a:cs typeface="Arial" panose="020B0604020202020204" pitchFamily="34" charset="0"/>
              </a:rPr>
              <a:t>It is a c</a:t>
            </a:r>
            <a:r>
              <a:rPr lang="en-NZ" dirty="0">
                <a:solidFill>
                  <a:schemeClr val="tx1"/>
                </a:solidFill>
                <a:latin typeface="Century Gothic" panose="020B0502020202020204" pitchFamily="34" charset="0"/>
                <a:cs typeface="Arial" panose="020B0604020202020204" pitchFamily="34" charset="0"/>
              </a:rPr>
              <a:t>ombination of </a:t>
            </a:r>
            <a:r>
              <a:rPr lang="en-NZ" b="1" dirty="0">
                <a:solidFill>
                  <a:schemeClr val="tx1"/>
                </a:solidFill>
                <a:latin typeface="Century Gothic" panose="020B0502020202020204" pitchFamily="34" charset="0"/>
                <a:cs typeface="Arial" panose="020B0604020202020204" pitchFamily="34" charset="0"/>
              </a:rPr>
              <a:t>environmental</a:t>
            </a:r>
            <a:r>
              <a:rPr lang="en-NZ" dirty="0">
                <a:solidFill>
                  <a:schemeClr val="tx1"/>
                </a:solidFill>
                <a:latin typeface="Century Gothic" panose="020B0502020202020204" pitchFamily="34" charset="0"/>
                <a:cs typeface="Arial" panose="020B0604020202020204" pitchFamily="34" charset="0"/>
              </a:rPr>
              <a:t> requirements and inner behavioural motivation.</a:t>
            </a:r>
          </a:p>
          <a:p>
            <a:endParaRPr lang="en-GB" sz="1200" dirty="0">
              <a:solidFill>
                <a:schemeClr val="tx1"/>
              </a:solidFill>
            </a:endParaRPr>
          </a:p>
        </p:txBody>
      </p:sp>
      <p:sp>
        <p:nvSpPr>
          <p:cNvPr id="4" name="Slide Number Placeholder 3"/>
          <p:cNvSpPr>
            <a:spLocks noGrp="1"/>
          </p:cNvSpPr>
          <p:nvPr>
            <p:ph type="sldNum" sz="quarter" idx="10"/>
          </p:nvPr>
        </p:nvSpPr>
        <p:spPr/>
        <p:txBody>
          <a:bodyPr/>
          <a:lstStyle/>
          <a:p>
            <a:fld id="{FC7FF555-9CF6-455B-A361-1BD9CCEB5FF1}" type="slidenum">
              <a:rPr lang="pl-PL" smtClean="0"/>
              <a:t>14</a:t>
            </a:fld>
            <a:endParaRPr lang="pl-PL"/>
          </a:p>
        </p:txBody>
      </p:sp>
    </p:spTree>
    <p:extLst>
      <p:ext uri="{BB962C8B-B14F-4D97-AF65-F5344CB8AC3E}">
        <p14:creationId xmlns:p14="http://schemas.microsoft.com/office/powerpoint/2010/main" val="4282304462"/>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C7FF555-9CF6-455B-A361-1BD9CCEB5FF1}" type="slidenum">
              <a:rPr lang="pl-PL" smtClean="0"/>
              <a:t>140</a:t>
            </a:fld>
            <a:endParaRPr lang="pl-PL"/>
          </a:p>
        </p:txBody>
      </p:sp>
    </p:spTree>
    <p:extLst>
      <p:ext uri="{BB962C8B-B14F-4D97-AF65-F5344CB8AC3E}">
        <p14:creationId xmlns:p14="http://schemas.microsoft.com/office/powerpoint/2010/main" val="2318683454"/>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C7FF555-9CF6-455B-A361-1BD9CCEB5FF1}" type="slidenum">
              <a:rPr lang="pl-PL" smtClean="0"/>
              <a:t>141</a:t>
            </a:fld>
            <a:endParaRPr lang="pl-PL"/>
          </a:p>
        </p:txBody>
      </p:sp>
    </p:spTree>
    <p:extLst>
      <p:ext uri="{BB962C8B-B14F-4D97-AF65-F5344CB8AC3E}">
        <p14:creationId xmlns:p14="http://schemas.microsoft.com/office/powerpoint/2010/main" val="561167125"/>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C7FF555-9CF6-455B-A361-1BD9CCEB5FF1}" type="slidenum">
              <a:rPr lang="pl-PL" smtClean="0"/>
              <a:t>142</a:t>
            </a:fld>
            <a:endParaRPr lang="pl-PL"/>
          </a:p>
        </p:txBody>
      </p:sp>
    </p:spTree>
    <p:extLst>
      <p:ext uri="{BB962C8B-B14F-4D97-AF65-F5344CB8AC3E}">
        <p14:creationId xmlns:p14="http://schemas.microsoft.com/office/powerpoint/2010/main" val="4064403239"/>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143</a:t>
            </a:fld>
            <a:endParaRPr lang="pl-PL"/>
          </a:p>
        </p:txBody>
      </p:sp>
    </p:spTree>
    <p:extLst>
      <p:ext uri="{BB962C8B-B14F-4D97-AF65-F5344CB8AC3E}">
        <p14:creationId xmlns:p14="http://schemas.microsoft.com/office/powerpoint/2010/main" val="1581592365"/>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144</a:t>
            </a:fld>
            <a:endParaRPr lang="pl-PL"/>
          </a:p>
        </p:txBody>
      </p:sp>
    </p:spTree>
    <p:extLst>
      <p:ext uri="{BB962C8B-B14F-4D97-AF65-F5344CB8AC3E}">
        <p14:creationId xmlns:p14="http://schemas.microsoft.com/office/powerpoint/2010/main" val="3280486676"/>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145</a:t>
            </a:fld>
            <a:endParaRPr lang="pl-PL"/>
          </a:p>
        </p:txBody>
      </p:sp>
    </p:spTree>
    <p:extLst>
      <p:ext uri="{BB962C8B-B14F-4D97-AF65-F5344CB8AC3E}">
        <p14:creationId xmlns:p14="http://schemas.microsoft.com/office/powerpoint/2010/main" val="3533429169"/>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0" i="0" dirty="0">
                <a:solidFill>
                  <a:srgbClr val="202020"/>
                </a:solidFill>
                <a:effectLst/>
                <a:latin typeface="Century Gothic" panose="020B0502020202020204" pitchFamily="34" charset="0"/>
              </a:rPr>
              <a:t>HR Profiling Solutions offer a wide range of Facilitator Guides and Resources to complement DISC Profiling Workshops and reinforce the learning experience. These guides are great </a:t>
            </a:r>
            <a:r>
              <a:rPr lang="en-NZ" dirty="0">
                <a:solidFill>
                  <a:srgbClr val="202020"/>
                </a:solidFill>
                <a:latin typeface="Century Gothic" panose="020B0502020202020204" pitchFamily="34" charset="0"/>
              </a:rPr>
              <a:t>for</a:t>
            </a:r>
            <a:r>
              <a:rPr lang="en-NZ" b="0" i="0" dirty="0">
                <a:solidFill>
                  <a:srgbClr val="202020"/>
                </a:solidFill>
                <a:effectLst/>
                <a:latin typeface="Century Gothic" panose="020B0502020202020204" pitchFamily="34" charset="0"/>
              </a:rPr>
              <a:t> getting your DISC workshops up and running quickly. </a:t>
            </a:r>
          </a:p>
          <a:p>
            <a:endParaRPr lang="en-NZ" sz="1200" b="0" i="0" dirty="0">
              <a:solidFill>
                <a:srgbClr val="202020"/>
              </a:solidFill>
              <a:effectLst/>
              <a:latin typeface="Century Gothic" panose="020B0502020202020204" pitchFamily="34" charset="0"/>
            </a:endParaRPr>
          </a:p>
          <a:p>
            <a:r>
              <a:rPr lang="en-NZ" sz="1200" dirty="0">
                <a:latin typeface="Century Gothic" panose="020B0502020202020204" pitchFamily="34" charset="0"/>
              </a:rPr>
              <a:t>Extended DISC®️ Facilitator Guides are designed to help facilitators conduct successful sessions using Extended DISC®️ Reports and DISC Theory. They provide you with a flexible template, ideas, guidance, and materials to help you conduct more effective DISC workshops and coaching sessions.</a:t>
            </a:r>
          </a:p>
          <a:p>
            <a:endParaRPr lang="en-NZ" sz="1200" dirty="0">
              <a:latin typeface="Century Gothic" panose="020B0502020202020204" pitchFamily="34" charset="0"/>
              <a:cs typeface="Arial" panose="020B0604020202020204" pitchFamily="34" charset="0"/>
            </a:endParaRPr>
          </a:p>
          <a:p>
            <a:r>
              <a:rPr lang="en-NZ" sz="1200" dirty="0">
                <a:latin typeface="Century Gothic" panose="020B0502020202020204" pitchFamily="34" charset="0"/>
                <a:cs typeface="Arial" panose="020B0604020202020204" pitchFamily="34" charset="0"/>
              </a:rPr>
              <a:t>Facilitator Guides Include:</a:t>
            </a:r>
          </a:p>
          <a:p>
            <a:pPr marL="604549" indent="-285739" algn="l">
              <a:spcAft>
                <a:spcPts val="500"/>
              </a:spcAft>
              <a:buFont typeface="Arial" panose="020B0604020202020204" pitchFamily="34" charset="0"/>
              <a:buChar char="•"/>
            </a:pPr>
            <a:r>
              <a:rPr lang="en-NZ" sz="1200" dirty="0">
                <a:latin typeface="Century Gothic" panose="020B0502020202020204" pitchFamily="34" charset="0"/>
                <a:cs typeface="Arial" panose="020B0604020202020204" pitchFamily="34" charset="0"/>
              </a:rPr>
              <a:t>Course Outline, with the recommended time for each section</a:t>
            </a:r>
          </a:p>
          <a:p>
            <a:pPr marL="604549" indent="-285739" algn="l">
              <a:spcAft>
                <a:spcPts val="500"/>
              </a:spcAft>
              <a:buFont typeface="Arial" panose="020B0604020202020204" pitchFamily="34" charset="0"/>
              <a:buChar char="•"/>
            </a:pPr>
            <a:r>
              <a:rPr lang="en-NZ" sz="1200" dirty="0">
                <a:latin typeface="Century Gothic" panose="020B0502020202020204" pitchFamily="34" charset="0"/>
                <a:cs typeface="Arial" panose="020B0604020202020204" pitchFamily="34" charset="0"/>
              </a:rPr>
              <a:t>Required and suggested materials to support participant learning</a:t>
            </a:r>
          </a:p>
          <a:p>
            <a:pPr marL="604549" indent="-285739" algn="l">
              <a:spcAft>
                <a:spcPts val="500"/>
              </a:spcAft>
              <a:buFont typeface="Arial" panose="020B0604020202020204" pitchFamily="34" charset="0"/>
              <a:buChar char="•"/>
            </a:pPr>
            <a:r>
              <a:rPr lang="en-NZ" sz="1200" dirty="0">
                <a:latin typeface="Century Gothic" panose="020B0502020202020204" pitchFamily="34" charset="0"/>
                <a:cs typeface="Arial" panose="020B0604020202020204" pitchFamily="34" charset="0"/>
              </a:rPr>
              <a:t>Recommended facilitation – not a script but a guide</a:t>
            </a:r>
          </a:p>
          <a:p>
            <a:pPr marL="604549" indent="-285739" algn="l">
              <a:spcAft>
                <a:spcPts val="500"/>
              </a:spcAft>
              <a:buFont typeface="Arial" panose="020B0604020202020204" pitchFamily="34" charset="0"/>
              <a:buChar char="•"/>
            </a:pPr>
            <a:r>
              <a:rPr lang="en-NZ" sz="1200" dirty="0">
                <a:latin typeface="Century Gothic" panose="020B0502020202020204" pitchFamily="34" charset="0"/>
                <a:cs typeface="Arial" panose="020B0604020202020204" pitchFamily="34" charset="0"/>
              </a:rPr>
              <a:t>Practical exercises and discussions</a:t>
            </a:r>
          </a:p>
          <a:p>
            <a:pPr marL="604549" indent="-285739" algn="l">
              <a:spcAft>
                <a:spcPts val="500"/>
              </a:spcAft>
              <a:buFont typeface="Arial" panose="020B0604020202020204" pitchFamily="34" charset="0"/>
              <a:buChar char="•"/>
            </a:pPr>
            <a:r>
              <a:rPr lang="en-NZ" sz="1200" dirty="0">
                <a:latin typeface="Century Gothic" panose="020B0502020202020204" pitchFamily="34" charset="0"/>
                <a:cs typeface="Arial" panose="020B0604020202020204" pitchFamily="34" charset="0"/>
              </a:rPr>
              <a:t>Optional sections to supplement learning and key points</a:t>
            </a:r>
            <a:endParaRPr lang="en-NZ"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fld id="{FC7FF555-9CF6-455B-A361-1BD9CCEB5FF1}" type="slidenum">
              <a:rPr lang="pl-PL" smtClean="0"/>
              <a:t>146</a:t>
            </a:fld>
            <a:endParaRPr lang="pl-PL"/>
          </a:p>
        </p:txBody>
      </p:sp>
    </p:spTree>
    <p:extLst>
      <p:ext uri="{BB962C8B-B14F-4D97-AF65-F5344CB8AC3E}">
        <p14:creationId xmlns:p14="http://schemas.microsoft.com/office/powerpoint/2010/main" val="2260019106"/>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latin typeface="Century Gothic" panose="020B0502020202020204" pitchFamily="34" charset="0"/>
              </a:rPr>
              <a:t>The Level Two course is suited to any Level One Accredited Disc Practitioner looking for a deeper understanding of </a:t>
            </a:r>
            <a:r>
              <a:rPr lang="en-NZ" dirty="0">
                <a:latin typeface="Century Gothic" panose="020B0502020202020204" pitchFamily="34" charset="0"/>
                <a:hlinkClick r:id="rId3"/>
              </a:rPr>
              <a:t>Extended DISC</a:t>
            </a:r>
            <a:r>
              <a:rPr lang="en-NZ" dirty="0">
                <a:latin typeface="Century Gothic" panose="020B0502020202020204" pitchFamily="34" charset="0"/>
              </a:rPr>
              <a:t>® and its applications to business. We designed our </a:t>
            </a:r>
            <a:r>
              <a:rPr lang="en-NZ" dirty="0">
                <a:latin typeface="Century Gothic" panose="020B0502020202020204" pitchFamily="34" charset="0"/>
                <a:hlinkClick r:id="rId4"/>
              </a:rPr>
              <a:t>Level One course</a:t>
            </a:r>
            <a:r>
              <a:rPr lang="en-NZ" dirty="0">
                <a:latin typeface="Century Gothic" panose="020B0502020202020204" pitchFamily="34" charset="0"/>
              </a:rPr>
              <a:t> to get you up and running with DISC in a day. In comparison, the Level Two DISC assessment training delves deep into people issues in the workplace and how our suite of assessment tools can overcome these barriers to organisational performance.</a:t>
            </a:r>
          </a:p>
          <a:p>
            <a:endParaRPr lang="en-NZ" dirty="0">
              <a:latin typeface="Century Gothic" panose="020B0502020202020204" pitchFamily="34" charset="0"/>
            </a:endParaRPr>
          </a:p>
          <a:p>
            <a:r>
              <a:rPr lang="en-NZ" dirty="0">
                <a:latin typeface="Century Gothic" panose="020B0502020202020204" pitchFamily="34" charset="0"/>
              </a:rPr>
              <a:t>The course follows five key areas of business and provides you with a deeper and more complete understanding of the </a:t>
            </a:r>
            <a:r>
              <a:rPr lang="en-NZ" dirty="0">
                <a:latin typeface="Century Gothic" panose="020B0502020202020204" pitchFamily="34" charset="0"/>
                <a:hlinkClick r:id="rId5"/>
              </a:rPr>
              <a:t>DISC styles</a:t>
            </a:r>
            <a:r>
              <a:rPr lang="en-NZ" dirty="0">
                <a:latin typeface="Century Gothic" panose="020B0502020202020204" pitchFamily="34" charset="0"/>
              </a:rPr>
              <a:t> and their behaviour. Learn the strengths and development areas of the DISC styles in five fundamental areas of a business and understand how to develop your workforce to enhance their success and </a:t>
            </a:r>
            <a:r>
              <a:rPr lang="en-NZ" dirty="0">
                <a:latin typeface="Century Gothic" panose="020B0502020202020204" pitchFamily="34" charset="0"/>
                <a:hlinkClick r:id="rId6"/>
              </a:rPr>
              <a:t>productivity</a:t>
            </a:r>
            <a:r>
              <a:rPr lang="en-NZ" dirty="0">
                <a:latin typeface="Century Gothic" panose="020B0502020202020204" pitchFamily="34" charset="0"/>
              </a:rPr>
              <a:t>.</a:t>
            </a:r>
          </a:p>
          <a:p>
            <a:endParaRPr lang="en-NZ" dirty="0">
              <a:latin typeface="Century Gothic" panose="020B0502020202020204" pitchFamily="34" charset="0"/>
            </a:endParaRPr>
          </a:p>
          <a:p>
            <a:r>
              <a:rPr lang="en-NZ" dirty="0">
                <a:latin typeface="Century Gothic" panose="020B0502020202020204" pitchFamily="34" charset="0"/>
              </a:rPr>
              <a:t>Our Level Two course will add significant value to your consulting or HR toolkit through a comprehensive understanding of the insights that the </a:t>
            </a:r>
            <a:r>
              <a:rPr lang="en-NZ" dirty="0" err="1">
                <a:latin typeface="Century Gothic" panose="020B0502020202020204" pitchFamily="34" charset="0"/>
              </a:rPr>
              <a:t>FinxS</a:t>
            </a:r>
            <a:r>
              <a:rPr lang="en-NZ" dirty="0">
                <a:latin typeface="Century Gothic" panose="020B0502020202020204" pitchFamily="34" charset="0"/>
              </a:rPr>
              <a:t> Online Platform and associated assessment tools provide. You will be transformed from a DISC Practitioner into an accredited Extended DISC® Consultant.</a:t>
            </a:r>
          </a:p>
        </p:txBody>
      </p:sp>
      <p:sp>
        <p:nvSpPr>
          <p:cNvPr id="4" name="Slide Number Placeholder 3"/>
          <p:cNvSpPr>
            <a:spLocks noGrp="1"/>
          </p:cNvSpPr>
          <p:nvPr>
            <p:ph type="sldNum" sz="quarter" idx="5"/>
          </p:nvPr>
        </p:nvSpPr>
        <p:spPr/>
        <p:txBody>
          <a:bodyPr/>
          <a:lstStyle/>
          <a:p>
            <a:fld id="{FC7FF555-9CF6-455B-A361-1BD9CCEB5FF1}" type="slidenum">
              <a:rPr lang="pl-PL" smtClean="0"/>
              <a:t>147</a:t>
            </a:fld>
            <a:endParaRPr lang="pl-PL"/>
          </a:p>
        </p:txBody>
      </p:sp>
    </p:spTree>
    <p:extLst>
      <p:ext uri="{BB962C8B-B14F-4D97-AF65-F5344CB8AC3E}">
        <p14:creationId xmlns:p14="http://schemas.microsoft.com/office/powerpoint/2010/main" val="1107356336"/>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148</a:t>
            </a:fld>
            <a:endParaRPr lang="pl-PL"/>
          </a:p>
        </p:txBody>
      </p:sp>
    </p:spTree>
    <p:extLst>
      <p:ext uri="{BB962C8B-B14F-4D97-AF65-F5344CB8AC3E}">
        <p14:creationId xmlns:p14="http://schemas.microsoft.com/office/powerpoint/2010/main" val="78546947"/>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149</a:t>
            </a:fld>
            <a:endParaRPr lang="pl-PL"/>
          </a:p>
        </p:txBody>
      </p:sp>
    </p:spTree>
    <p:extLst>
      <p:ext uri="{BB962C8B-B14F-4D97-AF65-F5344CB8AC3E}">
        <p14:creationId xmlns:p14="http://schemas.microsoft.com/office/powerpoint/2010/main" val="25918521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NZ" b="0" i="0" dirty="0">
                <a:solidFill>
                  <a:srgbClr val="666666"/>
                </a:solidFill>
                <a:effectLst/>
                <a:latin typeface="Century Gothic" panose="020B0502020202020204" pitchFamily="34" charset="0"/>
              </a:rPr>
              <a:t>Profile II illustrates a person’s natural response to an external stimulus.</a:t>
            </a:r>
            <a:br>
              <a:rPr lang="en-NZ" dirty="0">
                <a:latin typeface="Century Gothic" panose="020B0502020202020204" pitchFamily="34" charset="0"/>
              </a:rPr>
            </a:br>
            <a:r>
              <a:rPr lang="en-NZ" b="0" i="0" dirty="0">
                <a:solidFill>
                  <a:srgbClr val="666666"/>
                </a:solidFill>
                <a:effectLst/>
                <a:latin typeface="Century Gothic" panose="020B0502020202020204" pitchFamily="34" charset="0"/>
              </a:rPr>
              <a:t>It is the behavioural style that takes the least energy and effort, requires the least amount of concentration, and is usually the most pleasant to the individual. It illustrates a person’s natural reaction mode and it’s the mode most frequently exhibited outwardly in an individual’s behaviour.</a:t>
            </a:r>
          </a:p>
          <a:p>
            <a:endParaRPr lang="en-NZ" dirty="0">
              <a:solidFill>
                <a:srgbClr val="666666"/>
              </a:solidFill>
              <a:latin typeface="Century Gothic" panose="020B0502020202020204" pitchFamily="34" charset="0"/>
            </a:endParaRPr>
          </a:p>
          <a:p>
            <a:r>
              <a:rPr lang="en-NZ" b="0" i="0" dirty="0">
                <a:solidFill>
                  <a:srgbClr val="666666"/>
                </a:solidFill>
                <a:effectLst/>
                <a:latin typeface="Century Gothic" panose="020B0502020202020204" pitchFamily="34" charset="0"/>
              </a:rPr>
              <a:t>Profile I illustrates how a person feels they need or want to adjust their behaviour to cope with the requirements of their present environment. Profile I demonstrates the individual’s conscious understanding of </a:t>
            </a:r>
            <a:r>
              <a:rPr lang="en-NZ" dirty="0">
                <a:solidFill>
                  <a:srgbClr val="666666"/>
                </a:solidFill>
                <a:latin typeface="Century Gothic" panose="020B0502020202020204" pitchFamily="34" charset="0"/>
              </a:rPr>
              <a:t>them</a:t>
            </a:r>
            <a:r>
              <a:rPr lang="en-NZ" b="0" i="0" dirty="0">
                <a:solidFill>
                  <a:srgbClr val="666666"/>
                </a:solidFill>
                <a:effectLst/>
                <a:latin typeface="Century Gothic" panose="020B0502020202020204" pitchFamily="34" charset="0"/>
              </a:rPr>
              <a:t>selves and </a:t>
            </a:r>
            <a:r>
              <a:rPr lang="en-NZ" dirty="0">
                <a:solidFill>
                  <a:srgbClr val="666666"/>
                </a:solidFill>
                <a:latin typeface="Century Gothic" panose="020B0502020202020204" pitchFamily="34" charset="0"/>
              </a:rPr>
              <a:t>their</a:t>
            </a:r>
            <a:r>
              <a:rPr lang="en-NZ" b="0" i="0" dirty="0">
                <a:solidFill>
                  <a:srgbClr val="666666"/>
                </a:solidFill>
                <a:effectLst/>
                <a:latin typeface="Century Gothic" panose="020B0502020202020204" pitchFamily="34" charset="0"/>
              </a:rPr>
              <a:t> own behaviour in the present situation (their conscious self-image).</a:t>
            </a:r>
            <a:endParaRPr lang="en-GB" dirty="0">
              <a:latin typeface="Century Gothic" panose="020B0502020202020204" pitchFamily="34" charset="0"/>
            </a:endParaRPr>
          </a:p>
          <a:p>
            <a:endParaRPr lang="en-GB" dirty="0"/>
          </a:p>
        </p:txBody>
      </p:sp>
      <p:sp>
        <p:nvSpPr>
          <p:cNvPr id="4" name="Slide Number Placeholder 3"/>
          <p:cNvSpPr>
            <a:spLocks noGrp="1"/>
          </p:cNvSpPr>
          <p:nvPr>
            <p:ph type="sldNum" sz="quarter" idx="10"/>
          </p:nvPr>
        </p:nvSpPr>
        <p:spPr/>
        <p:txBody>
          <a:bodyPr/>
          <a:lstStyle/>
          <a:p>
            <a:fld id="{FC7FF555-9CF6-455B-A361-1BD9CCEB5FF1}" type="slidenum">
              <a:rPr lang="pl-PL" smtClean="0"/>
              <a:t>15</a:t>
            </a:fld>
            <a:endParaRPr lang="pl-PL"/>
          </a:p>
        </p:txBody>
      </p:sp>
    </p:spTree>
    <p:extLst>
      <p:ext uri="{BB962C8B-B14F-4D97-AF65-F5344CB8AC3E}">
        <p14:creationId xmlns:p14="http://schemas.microsoft.com/office/powerpoint/2010/main" val="1877379865"/>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150</a:t>
            </a:fld>
            <a:endParaRPr lang="pl-PL"/>
          </a:p>
        </p:txBody>
      </p:sp>
    </p:spTree>
    <p:extLst>
      <p:ext uri="{BB962C8B-B14F-4D97-AF65-F5344CB8AC3E}">
        <p14:creationId xmlns:p14="http://schemas.microsoft.com/office/powerpoint/2010/main" val="1161252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u="sng" baseline="0" dirty="0">
                <a:solidFill>
                  <a:schemeClr val="tx1"/>
                </a:solidFill>
                <a:latin typeface="Century Gothic" panose="020B0502020202020204" pitchFamily="34" charset="0"/>
                <a:cs typeface="Arial" panose="020B0604020202020204" pitchFamily="34" charset="0"/>
              </a:rPr>
              <a:t>This slide is VERY important! </a:t>
            </a:r>
            <a:r>
              <a:rPr lang="en-US" b="1" u="sng" dirty="0">
                <a:latin typeface="Century Gothic" panose="020B0502020202020204" pitchFamily="34" charset="0"/>
                <a:cs typeface="Arial" panose="020B0604020202020204" pitchFamily="34" charset="0"/>
              </a:rPr>
              <a:t>T</a:t>
            </a:r>
            <a:r>
              <a:rPr lang="en-US" b="1" u="sng" baseline="0" dirty="0">
                <a:solidFill>
                  <a:schemeClr val="tx1"/>
                </a:solidFill>
                <a:latin typeface="Century Gothic" panose="020B0502020202020204" pitchFamily="34" charset="0"/>
                <a:cs typeface="Arial" panose="020B0604020202020204" pitchFamily="34" charset="0"/>
              </a:rPr>
              <a:t>ake time to ensure the trainees understand the concepts. </a:t>
            </a:r>
          </a:p>
          <a:p>
            <a:pPr eaLnBrk="1" hangingPunct="1"/>
            <a:endParaRPr lang="en-US" dirty="0">
              <a:latin typeface="Century Gothic" panose="020B0502020202020204" pitchFamily="34" charset="0"/>
              <a:cs typeface="Arial" panose="020B0604020202020204" pitchFamily="34" charset="0"/>
            </a:endParaRPr>
          </a:p>
          <a:p>
            <a:pPr eaLnBrk="1" hangingPunct="1"/>
            <a:r>
              <a:rPr lang="en-NZ" baseline="0" dirty="0">
                <a:solidFill>
                  <a:schemeClr val="tx1"/>
                </a:solidFill>
                <a:latin typeface="Century Gothic" panose="020B0502020202020204" pitchFamily="34" charset="0"/>
                <a:cs typeface="Arial" panose="020B0604020202020204" pitchFamily="34" charset="0"/>
              </a:rPr>
              <a:t>The Four Quadrant Model (4Q) is based on a concept of opposite behaviours. The 4Q Model is like a behavioural map, but to learn to use it we need to understand the extremes.</a:t>
            </a:r>
            <a:endParaRPr lang="en-NZ" b="1" baseline="0" dirty="0">
              <a:solidFill>
                <a:schemeClr val="tx1"/>
              </a:solidFill>
              <a:latin typeface="Century Gothic" panose="020B0502020202020204" pitchFamily="34" charset="0"/>
              <a:cs typeface="Arial" panose="020B0604020202020204" pitchFamily="34" charset="0"/>
            </a:endParaRPr>
          </a:p>
          <a:p>
            <a:pPr eaLnBrk="1" hangingPunct="1"/>
            <a:endParaRPr lang="en-US" baseline="0" dirty="0">
              <a:solidFill>
                <a:schemeClr val="tx1"/>
              </a:solidFill>
              <a:latin typeface="Century Gothic" panose="020B0502020202020204" pitchFamily="34" charset="0"/>
              <a:cs typeface="Arial" panose="020B0604020202020204" pitchFamily="34" charset="0"/>
            </a:endParaRPr>
          </a:p>
          <a:p>
            <a:pPr eaLnBrk="1" hangingPunct="1"/>
            <a:r>
              <a:rPr lang="en-US" b="1" baseline="0" dirty="0">
                <a:solidFill>
                  <a:schemeClr val="tx1"/>
                </a:solidFill>
                <a:latin typeface="Century Gothic" panose="020B0502020202020204" pitchFamily="34" charset="0"/>
                <a:cs typeface="Arial" panose="020B0604020202020204" pitchFamily="34" charset="0"/>
              </a:rPr>
              <a:t>HORIZONTAL AXIS</a:t>
            </a:r>
          </a:p>
          <a:p>
            <a:pPr eaLnBrk="1" hangingPunct="1"/>
            <a:endParaRPr lang="en-US" b="1" u="none" baseline="0" dirty="0">
              <a:solidFill>
                <a:schemeClr val="tx1"/>
              </a:solidFill>
              <a:latin typeface="Century Gothic" panose="020B0502020202020204" pitchFamily="34" charset="0"/>
              <a:cs typeface="Arial" panose="020B0604020202020204" pitchFamily="34" charset="0"/>
            </a:endParaRPr>
          </a:p>
          <a:p>
            <a:pPr marL="171450" indent="-171450" eaLnBrk="1" hangingPunct="1">
              <a:buFont typeface="Arial" panose="020B0604020202020204" pitchFamily="34" charset="0"/>
              <a:buChar char="•"/>
            </a:pPr>
            <a:r>
              <a:rPr lang="en-US" b="1" dirty="0">
                <a:solidFill>
                  <a:schemeClr val="tx1"/>
                </a:solidFill>
                <a:latin typeface="Century Gothic" panose="020B0502020202020204" pitchFamily="34" charset="0"/>
                <a:cs typeface="Arial" panose="020B0604020202020204" pitchFamily="34" charset="0"/>
              </a:rPr>
              <a:t>Active-paced: </a:t>
            </a:r>
            <a:r>
              <a:rPr lang="en-US" dirty="0">
                <a:solidFill>
                  <a:schemeClr val="tx1"/>
                </a:solidFill>
                <a:latin typeface="Century Gothic" panose="020B0502020202020204" pitchFamily="34" charset="0"/>
                <a:cs typeface="Arial" panose="020B0604020202020204" pitchFamily="34" charset="0"/>
              </a:rPr>
              <a:t>extroverts are often rapid decision-makers, </a:t>
            </a:r>
            <a:r>
              <a:rPr lang="en-US" dirty="0">
                <a:latin typeface="Century Gothic" panose="020B0502020202020204" pitchFamily="34" charset="0"/>
                <a:cs typeface="Arial" panose="020B0604020202020204" pitchFamily="34" charset="0"/>
              </a:rPr>
              <a:t>their </a:t>
            </a:r>
            <a:r>
              <a:rPr lang="en-US" dirty="0">
                <a:solidFill>
                  <a:schemeClr val="tx1"/>
                </a:solidFill>
                <a:latin typeface="Century Gothic" panose="020B0502020202020204" pitchFamily="34" charset="0"/>
                <a:cs typeface="Arial" panose="020B0604020202020204" pitchFamily="34" charset="0"/>
              </a:rPr>
              <a:t>speech may be quick, they may complement their speech with physical actions.</a:t>
            </a:r>
          </a:p>
          <a:p>
            <a:pPr marL="171450" indent="-171450" eaLnBrk="1" hangingPunct="1">
              <a:buFont typeface="Arial" panose="020B0604020202020204" pitchFamily="34" charset="0"/>
              <a:buChar char="•"/>
            </a:pPr>
            <a:r>
              <a:rPr lang="en-US" b="1" dirty="0">
                <a:solidFill>
                  <a:schemeClr val="tx1"/>
                </a:solidFill>
                <a:latin typeface="Century Gothic" panose="020B0502020202020204" pitchFamily="34" charset="0"/>
                <a:cs typeface="Arial" panose="020B0604020202020204" pitchFamily="34" charset="0"/>
              </a:rPr>
              <a:t>Intuitive:</a:t>
            </a:r>
            <a:r>
              <a:rPr lang="en-US" dirty="0">
                <a:solidFill>
                  <a:schemeClr val="tx1"/>
                </a:solidFill>
                <a:latin typeface="Century Gothic" panose="020B0502020202020204" pitchFamily="34" charset="0"/>
                <a:cs typeface="Arial" panose="020B0604020202020204" pitchFamily="34" charset="0"/>
              </a:rPr>
              <a:t> extroverts may feel their way through an issue, even </a:t>
            </a:r>
            <a:r>
              <a:rPr lang="en-US" dirty="0">
                <a:latin typeface="Century Gothic" panose="020B0502020202020204" pitchFamily="34" charset="0"/>
                <a:cs typeface="Arial" panose="020B0604020202020204" pitchFamily="34" charset="0"/>
              </a:rPr>
              <a:t>one they haven’t experienced b</a:t>
            </a:r>
            <a:r>
              <a:rPr lang="en-US" dirty="0">
                <a:solidFill>
                  <a:schemeClr val="tx1"/>
                </a:solidFill>
                <a:latin typeface="Century Gothic" panose="020B0502020202020204" pitchFamily="34" charset="0"/>
                <a:cs typeface="Arial" panose="020B0604020202020204" pitchFamily="34" charset="0"/>
              </a:rPr>
              <a:t>efore. </a:t>
            </a:r>
            <a:r>
              <a:rPr lang="en-NZ" dirty="0">
                <a:latin typeface="Century Gothic" panose="020B0502020202020204" pitchFamily="34" charset="0"/>
                <a:cs typeface="Arial" panose="020B0604020202020204" pitchFamily="34" charset="0"/>
              </a:rPr>
              <a:t>They often look</a:t>
            </a:r>
            <a:r>
              <a:rPr lang="en-NZ" altLang="en-US" dirty="0">
                <a:solidFill>
                  <a:schemeClr val="tx1"/>
                </a:solidFill>
                <a:latin typeface="Century Gothic" panose="020B0502020202020204" pitchFamily="34" charset="0"/>
                <a:cs typeface="Arial" panose="020B0604020202020204" pitchFamily="34" charset="0"/>
              </a:rPr>
              <a:t> for challenge, freedom, achievement, renewal and creativity.  Starting new projects and explaining new ideas is fascinating for them.  They rely on a ‘sixth sense’ (insight).</a:t>
            </a:r>
            <a:r>
              <a:rPr lang="en-NZ" altLang="en-US" baseline="0" dirty="0">
                <a:solidFill>
                  <a:schemeClr val="tx1"/>
                </a:solidFill>
                <a:latin typeface="Century Gothic" panose="020B0502020202020204" pitchFamily="34" charset="0"/>
                <a:cs typeface="Arial" panose="020B0604020202020204" pitchFamily="34" charset="0"/>
              </a:rPr>
              <a:t> They are interested in the ‘outer world’.</a:t>
            </a:r>
            <a:endParaRPr lang="en-US" altLang="en-US" dirty="0">
              <a:solidFill>
                <a:schemeClr val="tx1"/>
              </a:solidFill>
              <a:latin typeface="Century Gothic" panose="020B0502020202020204" pitchFamily="34" charset="0"/>
              <a:cs typeface="Arial" panose="020B0604020202020204" pitchFamily="34" charset="0"/>
            </a:endParaRPr>
          </a:p>
          <a:p>
            <a:pPr eaLnBrk="1" hangingPunct="1"/>
            <a:endParaRPr lang="en-NZ" b="1" u="none" baseline="0" dirty="0">
              <a:solidFill>
                <a:schemeClr val="tx1"/>
              </a:solidFill>
              <a:latin typeface="Century Gothic" panose="020B0502020202020204" pitchFamily="34" charset="0"/>
              <a:cs typeface="Arial" panose="020B0604020202020204" pitchFamily="34" charset="0"/>
            </a:endParaRPr>
          </a:p>
          <a:p>
            <a:pPr marL="171450" indent="-171450" eaLnBrk="1" hangingPunct="1">
              <a:buFont typeface="Arial" panose="020B0604020202020204" pitchFamily="34" charset="0"/>
              <a:buChar char="•"/>
            </a:pPr>
            <a:r>
              <a:rPr lang="en-US" b="1" u="none" baseline="0" dirty="0">
                <a:solidFill>
                  <a:schemeClr val="tx1"/>
                </a:solidFill>
                <a:latin typeface="Century Gothic" panose="020B0502020202020204" pitchFamily="34" charset="0"/>
                <a:cs typeface="Arial" panose="020B0604020202020204" pitchFamily="34" charset="0"/>
              </a:rPr>
              <a:t>Reserved-paced: </a:t>
            </a:r>
            <a:r>
              <a:rPr lang="en-US" dirty="0">
                <a:latin typeface="Century Gothic" panose="020B0502020202020204" pitchFamily="34" charset="0"/>
                <a:cs typeface="Arial" panose="020B0604020202020204" pitchFamily="34" charset="0"/>
              </a:rPr>
              <a:t>introverts may take longer to make decisions; they may speak more slowly and calmly and exhibit few physical actions when speaking.</a:t>
            </a:r>
            <a:endParaRPr lang="en-US" u="none" baseline="0" dirty="0">
              <a:solidFill>
                <a:schemeClr val="tx1"/>
              </a:solidFill>
              <a:latin typeface="Century Gothic" panose="020B0502020202020204" pitchFamily="34" charset="0"/>
              <a:cs typeface="Arial" panose="020B0604020202020204" pitchFamily="34" charset="0"/>
            </a:endParaRPr>
          </a:p>
          <a:p>
            <a:pPr marL="171450" indent="-171450" eaLnBrk="1" hangingPunct="1">
              <a:buFont typeface="Arial" panose="020B0604020202020204" pitchFamily="34" charset="0"/>
              <a:buChar char="•"/>
            </a:pPr>
            <a:r>
              <a:rPr lang="en-US" b="1" baseline="0" dirty="0">
                <a:solidFill>
                  <a:schemeClr val="tx1"/>
                </a:solidFill>
                <a:latin typeface="Century Gothic" panose="020B0502020202020204" pitchFamily="34" charset="0"/>
                <a:cs typeface="Arial" panose="020B0604020202020204" pitchFamily="34" charset="0"/>
              </a:rPr>
              <a:t>Sensing: </a:t>
            </a:r>
            <a:r>
              <a:rPr lang="en-US" baseline="0" dirty="0">
                <a:solidFill>
                  <a:schemeClr val="tx1"/>
                </a:solidFill>
                <a:latin typeface="Century Gothic" panose="020B0502020202020204" pitchFamily="34" charset="0"/>
                <a:cs typeface="Arial" panose="020B0604020202020204" pitchFamily="34" charset="0"/>
              </a:rPr>
              <a:t>introverts</a:t>
            </a:r>
            <a:r>
              <a:rPr lang="en-US" b="1" baseline="0" dirty="0">
                <a:solidFill>
                  <a:schemeClr val="tx1"/>
                </a:solidFill>
                <a:latin typeface="Century Gothic" panose="020B0502020202020204" pitchFamily="34" charset="0"/>
                <a:cs typeface="Arial" panose="020B0604020202020204" pitchFamily="34" charset="0"/>
              </a:rPr>
              <a:t> </a:t>
            </a:r>
            <a:r>
              <a:rPr lang="en-US" baseline="0" dirty="0">
                <a:solidFill>
                  <a:schemeClr val="tx1"/>
                </a:solidFill>
                <a:latin typeface="Century Gothic" panose="020B0502020202020204" pitchFamily="34" charset="0"/>
                <a:cs typeface="Arial" panose="020B0604020202020204" pitchFamily="34" charset="0"/>
              </a:rPr>
              <a:t>tend to </a:t>
            </a:r>
            <a:r>
              <a:rPr lang="en-US" baseline="0" dirty="0" err="1">
                <a:solidFill>
                  <a:schemeClr val="tx1"/>
                </a:solidFill>
                <a:latin typeface="Century Gothic" panose="020B0502020202020204" pitchFamily="34" charset="0"/>
                <a:cs typeface="Arial" panose="020B0604020202020204" pitchFamily="34" charset="0"/>
              </a:rPr>
              <a:t>analyse</a:t>
            </a:r>
            <a:r>
              <a:rPr lang="en-US" baseline="0" dirty="0">
                <a:solidFill>
                  <a:schemeClr val="tx1"/>
                </a:solidFill>
                <a:latin typeface="Century Gothic" panose="020B0502020202020204" pitchFamily="34" charset="0"/>
                <a:cs typeface="Arial" panose="020B0604020202020204" pitchFamily="34" charset="0"/>
              </a:rPr>
              <a:t> using their 5 senses (touch, smell, taste, sight &amp; hearing).  </a:t>
            </a:r>
            <a:r>
              <a:rPr lang="en-US" dirty="0">
                <a:latin typeface="Century Gothic" panose="020B0502020202020204" pitchFamily="34" charset="0"/>
                <a:cs typeface="Arial" panose="020B0604020202020204" pitchFamily="34" charset="0"/>
              </a:rPr>
              <a:t>They may call upon</a:t>
            </a:r>
            <a:r>
              <a:rPr lang="en-US" baseline="0" dirty="0">
                <a:solidFill>
                  <a:schemeClr val="tx1"/>
                </a:solidFill>
                <a:latin typeface="Century Gothic" panose="020B0502020202020204" pitchFamily="34" charset="0"/>
                <a:cs typeface="Arial" panose="020B0604020202020204" pitchFamily="34" charset="0"/>
              </a:rPr>
              <a:t> past experiences that are similar, to assist them in making sense of a situation. </a:t>
            </a:r>
            <a:r>
              <a:rPr lang="en-NZ" baseline="0" dirty="0">
                <a:latin typeface="Century Gothic" panose="020B0502020202020204" pitchFamily="34" charset="0"/>
                <a:cs typeface="Arial" panose="020B0604020202020204" pitchFamily="34" charset="0"/>
              </a:rPr>
              <a:t>A s</a:t>
            </a:r>
            <a:r>
              <a:rPr lang="en-NZ" altLang="en-US" dirty="0">
                <a:solidFill>
                  <a:schemeClr val="tx1"/>
                </a:solidFill>
                <a:latin typeface="Century Gothic" panose="020B0502020202020204" pitchFamily="34" charset="0"/>
                <a:cs typeface="Arial" panose="020B0604020202020204" pitchFamily="34" charset="0"/>
              </a:rPr>
              <a:t>ensing </a:t>
            </a:r>
            <a:r>
              <a:rPr lang="en-NZ" altLang="en-US" dirty="0">
                <a:latin typeface="Century Gothic" panose="020B0502020202020204" pitchFamily="34" charset="0"/>
                <a:cs typeface="Arial" panose="020B0604020202020204" pitchFamily="34" charset="0"/>
              </a:rPr>
              <a:t>person</a:t>
            </a:r>
            <a:r>
              <a:rPr lang="en-NZ" altLang="en-US" dirty="0">
                <a:solidFill>
                  <a:schemeClr val="tx1"/>
                </a:solidFill>
                <a:latin typeface="Century Gothic" panose="020B0502020202020204" pitchFamily="34" charset="0"/>
                <a:cs typeface="Arial" panose="020B0604020202020204" pitchFamily="34" charset="0"/>
              </a:rPr>
              <a:t> prefers to analyse things properly and spend time making sure every action is the correct </a:t>
            </a:r>
            <a:r>
              <a:rPr lang="en-NZ" altLang="en-US" dirty="0">
                <a:latin typeface="Century Gothic" panose="020B0502020202020204" pitchFamily="34" charset="0"/>
                <a:cs typeface="Arial" panose="020B0604020202020204" pitchFamily="34" charset="0"/>
              </a:rPr>
              <a:t>one</a:t>
            </a:r>
            <a:r>
              <a:rPr lang="en-NZ" altLang="en-US" dirty="0">
                <a:solidFill>
                  <a:schemeClr val="tx1"/>
                </a:solidFill>
                <a:latin typeface="Century Gothic" panose="020B0502020202020204" pitchFamily="34" charset="0"/>
                <a:cs typeface="Arial" panose="020B0604020202020204" pitchFamily="34" charset="0"/>
              </a:rPr>
              <a:t>. They are interested</a:t>
            </a:r>
            <a:r>
              <a:rPr lang="en-NZ" altLang="en-US" baseline="0" dirty="0">
                <a:solidFill>
                  <a:schemeClr val="tx1"/>
                </a:solidFill>
                <a:latin typeface="Century Gothic" panose="020B0502020202020204" pitchFamily="34" charset="0"/>
                <a:cs typeface="Arial" panose="020B0604020202020204" pitchFamily="34" charset="0"/>
              </a:rPr>
              <a:t> in the ‘world of ideas’.</a:t>
            </a:r>
            <a:endParaRPr lang="en-US" baseline="0" dirty="0">
              <a:solidFill>
                <a:schemeClr val="tx1"/>
              </a:solidFill>
              <a:latin typeface="Century Gothic" panose="020B0502020202020204" pitchFamily="34" charset="0"/>
              <a:cs typeface="Arial" panose="020B0604020202020204" pitchFamily="34" charset="0"/>
            </a:endParaRPr>
          </a:p>
          <a:p>
            <a:endParaRPr lang="en-NZ" dirty="0"/>
          </a:p>
        </p:txBody>
      </p:sp>
      <p:sp>
        <p:nvSpPr>
          <p:cNvPr id="4" name="Slide Number Placeholder 3"/>
          <p:cNvSpPr>
            <a:spLocks noGrp="1"/>
          </p:cNvSpPr>
          <p:nvPr>
            <p:ph type="sldNum" sz="quarter" idx="5"/>
          </p:nvPr>
        </p:nvSpPr>
        <p:spPr/>
        <p:txBody>
          <a:bodyPr/>
          <a:lstStyle/>
          <a:p>
            <a:fld id="{FC7FF555-9CF6-455B-A361-1BD9CCEB5FF1}" type="slidenum">
              <a:rPr lang="pl-PL" smtClean="0"/>
              <a:t>16</a:t>
            </a:fld>
            <a:endParaRPr lang="pl-PL"/>
          </a:p>
        </p:txBody>
      </p:sp>
    </p:spTree>
    <p:extLst>
      <p:ext uri="{BB962C8B-B14F-4D97-AF65-F5344CB8AC3E}">
        <p14:creationId xmlns:p14="http://schemas.microsoft.com/office/powerpoint/2010/main" val="5138945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baseline="0">
                <a:solidFill>
                  <a:schemeClr val="tx1"/>
                </a:solidFill>
                <a:latin typeface="Century Gothic" panose="020B0502020202020204" pitchFamily="34" charset="0"/>
                <a:cs typeface="Arial" panose="020B0604020202020204" pitchFamily="34" charset="0"/>
              </a:rPr>
              <a:t>VERTICAL AXIS</a:t>
            </a:r>
          </a:p>
          <a:p>
            <a:pPr eaLnBrk="1" hangingPunct="1"/>
            <a:endParaRPr lang="en-US" b="1" baseline="0">
              <a:solidFill>
                <a:schemeClr val="tx1"/>
              </a:solidFill>
              <a:latin typeface="Century Gothic" panose="020B0502020202020204" pitchFamily="34" charset="0"/>
              <a:cs typeface="Arial" panose="020B0604020202020204" pitchFamily="34" charset="0"/>
            </a:endParaRPr>
          </a:p>
          <a:p>
            <a:pPr marL="171450" indent="-171450" defTabSz="915849" eaLnBrk="1" hangingPunct="1">
              <a:buFont typeface="Arial" panose="020B0604020202020204" pitchFamily="34" charset="0"/>
              <a:buChar char="•"/>
              <a:defRPr/>
            </a:pPr>
            <a:r>
              <a:rPr lang="en-US" b="1" baseline="0">
                <a:solidFill>
                  <a:schemeClr val="tx1"/>
                </a:solidFill>
                <a:latin typeface="Century Gothic" panose="020B0502020202020204" pitchFamily="34" charset="0"/>
                <a:cs typeface="Arial" panose="020B0604020202020204" pitchFamily="34" charset="0"/>
              </a:rPr>
              <a:t>Task or thinking-oriented: </a:t>
            </a:r>
            <a:r>
              <a:rPr lang="en-NZ" altLang="en-US">
                <a:solidFill>
                  <a:schemeClr val="tx1"/>
                </a:solidFill>
                <a:latin typeface="Century Gothic" panose="020B0502020202020204" pitchFamily="34" charset="0"/>
                <a:cs typeface="Arial" panose="020B0604020202020204" pitchFamily="34" charset="0"/>
              </a:rPr>
              <a:t>value is seen in facts, goals, rules, achievements and personal freedom.  This </a:t>
            </a:r>
            <a:r>
              <a:rPr lang="en-NZ" altLang="en-US">
                <a:latin typeface="Century Gothic" panose="020B0502020202020204" pitchFamily="34" charset="0"/>
                <a:cs typeface="Arial" panose="020B0604020202020204" pitchFamily="34" charset="0"/>
              </a:rPr>
              <a:t>type of person w</a:t>
            </a:r>
            <a:r>
              <a:rPr lang="en-NZ" altLang="en-US">
                <a:solidFill>
                  <a:schemeClr val="tx1"/>
                </a:solidFill>
                <a:latin typeface="Century Gothic" panose="020B0502020202020204" pitchFamily="34" charset="0"/>
                <a:cs typeface="Arial" panose="020B0604020202020204" pitchFamily="34" charset="0"/>
              </a:rPr>
              <a:t>ants to work independently towards personal goals.  </a:t>
            </a:r>
            <a:r>
              <a:rPr lang="en-NZ" altLang="en-US">
                <a:latin typeface="Century Gothic" panose="020B0502020202020204" pitchFamily="34" charset="0"/>
                <a:cs typeface="Arial" panose="020B0604020202020204" pitchFamily="34" charset="0"/>
              </a:rPr>
              <a:t>Their d</a:t>
            </a:r>
            <a:r>
              <a:rPr lang="en-NZ" altLang="en-US">
                <a:solidFill>
                  <a:schemeClr val="tx1"/>
                </a:solidFill>
                <a:latin typeface="Century Gothic" panose="020B0502020202020204" pitchFamily="34" charset="0"/>
                <a:cs typeface="Arial" panose="020B0604020202020204" pitchFamily="34" charset="0"/>
              </a:rPr>
              <a:t>ecisions are often based on facts.</a:t>
            </a:r>
            <a:endParaRPr lang="en-US" b="1" baseline="0">
              <a:solidFill>
                <a:schemeClr val="tx1"/>
              </a:solidFill>
              <a:latin typeface="Century Gothic" panose="020B0502020202020204" pitchFamily="34" charset="0"/>
              <a:cs typeface="Arial" panose="020B0604020202020204" pitchFamily="34" charset="0"/>
            </a:endParaRPr>
          </a:p>
          <a:p>
            <a:pPr marL="171450" indent="-171450" defTabSz="915849" eaLnBrk="1" hangingPunct="1">
              <a:buFont typeface="Arial" panose="020B0604020202020204" pitchFamily="34" charset="0"/>
              <a:buChar char="•"/>
              <a:defRPr/>
            </a:pPr>
            <a:r>
              <a:rPr lang="en-US" b="1" baseline="0">
                <a:solidFill>
                  <a:schemeClr val="tx1"/>
                </a:solidFill>
                <a:latin typeface="Century Gothic" panose="020B0502020202020204" pitchFamily="34" charset="0"/>
                <a:cs typeface="Arial" panose="020B0604020202020204" pitchFamily="34" charset="0"/>
              </a:rPr>
              <a:t>People or feeling-oriented: </a:t>
            </a:r>
            <a:r>
              <a:rPr lang="en-US" baseline="0">
                <a:solidFill>
                  <a:schemeClr val="tx1"/>
                </a:solidFill>
                <a:latin typeface="Century Gothic" panose="020B0502020202020204" pitchFamily="34" charset="0"/>
                <a:cs typeface="Arial" panose="020B0604020202020204" pitchFamily="34" charset="0"/>
              </a:rPr>
              <a:t>this type </a:t>
            </a:r>
            <a:r>
              <a:rPr lang="en-NZ" baseline="0">
                <a:latin typeface="Century Gothic" panose="020B0502020202020204" pitchFamily="34" charset="0"/>
                <a:cs typeface="Arial" panose="020B0604020202020204" pitchFamily="34" charset="0"/>
              </a:rPr>
              <a:t>like</a:t>
            </a:r>
            <a:r>
              <a:rPr lang="en-NZ" altLang="en-US">
                <a:solidFill>
                  <a:schemeClr val="tx1"/>
                </a:solidFill>
                <a:latin typeface="Century Gothic" panose="020B0502020202020204" pitchFamily="34" charset="0"/>
                <a:cs typeface="Arial" panose="020B0604020202020204" pitchFamily="34" charset="0"/>
              </a:rPr>
              <a:t>s to know </a:t>
            </a:r>
            <a:r>
              <a:rPr lang="en-NZ" altLang="en-US">
                <a:latin typeface="Century Gothic" panose="020B0502020202020204" pitchFamily="34" charset="0"/>
                <a:cs typeface="Arial" panose="020B0604020202020204" pitchFamily="34" charset="0"/>
              </a:rPr>
              <a:t>the</a:t>
            </a:r>
            <a:r>
              <a:rPr lang="en-NZ" altLang="en-US">
                <a:solidFill>
                  <a:schemeClr val="tx1"/>
                </a:solidFill>
                <a:latin typeface="Century Gothic" panose="020B0502020202020204" pitchFamily="34" charset="0"/>
                <a:cs typeface="Arial" panose="020B0604020202020204" pitchFamily="34" charset="0"/>
              </a:rPr>
              <a:t> opinions of others before making decisions</a:t>
            </a:r>
            <a:r>
              <a:rPr lang="en-NZ" altLang="en-US">
                <a:latin typeface="Century Gothic" panose="020B0502020202020204" pitchFamily="34" charset="0"/>
                <a:cs typeface="Arial" panose="020B0604020202020204" pitchFamily="34" charset="0"/>
              </a:rPr>
              <a:t>; they </a:t>
            </a:r>
            <a:r>
              <a:rPr lang="en-NZ" altLang="en-US" baseline="0">
                <a:solidFill>
                  <a:schemeClr val="tx1"/>
                </a:solidFill>
                <a:latin typeface="Century Gothic" panose="020B0502020202020204" pitchFamily="34" charset="0"/>
                <a:cs typeface="Arial" panose="020B0604020202020204" pitchFamily="34" charset="0"/>
              </a:rPr>
              <a:t>consider how their decisions might </a:t>
            </a:r>
            <a:r>
              <a:rPr lang="en-NZ" altLang="en-US">
                <a:latin typeface="Century Gothic" panose="020B0502020202020204" pitchFamily="34" charset="0"/>
                <a:cs typeface="Arial" panose="020B0604020202020204" pitchFamily="34" charset="0"/>
              </a:rPr>
              <a:t>a</a:t>
            </a:r>
            <a:r>
              <a:rPr lang="en-NZ" altLang="en-US" baseline="0">
                <a:solidFill>
                  <a:schemeClr val="tx1"/>
                </a:solidFill>
                <a:latin typeface="Century Gothic" panose="020B0502020202020204" pitchFamily="34" charset="0"/>
                <a:cs typeface="Arial" panose="020B0604020202020204" pitchFamily="34" charset="0"/>
              </a:rPr>
              <a:t>ffect others. E</a:t>
            </a:r>
            <a:r>
              <a:rPr lang="en-NZ" altLang="en-US">
                <a:solidFill>
                  <a:schemeClr val="tx1"/>
                </a:solidFill>
                <a:latin typeface="Century Gothic" panose="020B0502020202020204" pitchFamily="34" charset="0"/>
                <a:cs typeface="Arial" panose="020B0604020202020204" pitchFamily="34" charset="0"/>
              </a:rPr>
              <a:t>xchanging opinions and feelings is important. Opinions are often emotion-based.</a:t>
            </a:r>
          </a:p>
          <a:p>
            <a:pPr defTabSz="915849" eaLnBrk="1" hangingPunct="1">
              <a:defRPr/>
            </a:pPr>
            <a:endParaRPr lang="en-NZ">
              <a:solidFill>
                <a:schemeClr val="tx1"/>
              </a:solidFill>
              <a:latin typeface="Century Gothic" panose="020B0502020202020204" pitchFamily="34" charset="0"/>
              <a:cs typeface="Arial" panose="020B0604020202020204" pitchFamily="34" charset="0"/>
            </a:endParaRPr>
          </a:p>
          <a:p>
            <a:pPr defTabSz="915849" eaLnBrk="1" hangingPunct="1">
              <a:defRPr/>
            </a:pPr>
            <a:r>
              <a:rPr lang="en-NZ" b="1" u="sng">
                <a:solidFill>
                  <a:schemeClr val="tx1"/>
                </a:solidFill>
                <a:latin typeface="Century Gothic" panose="020B0502020202020204" pitchFamily="34" charset="0"/>
                <a:cs typeface="Arial" panose="020B0604020202020204" pitchFamily="34" charset="0"/>
              </a:rPr>
              <a:t>STOP HERE AND REVIEW AGAIN</a:t>
            </a:r>
            <a:r>
              <a:rPr lang="en-NZ" b="1" u="sng" baseline="0">
                <a:solidFill>
                  <a:schemeClr val="tx1"/>
                </a:solidFill>
                <a:latin typeface="Century Gothic" panose="020B0502020202020204" pitchFamily="34" charset="0"/>
                <a:cs typeface="Arial" panose="020B0604020202020204" pitchFamily="34" charset="0"/>
              </a:rPr>
              <a:t> TO ENSURE THE TRAINEES UNDERSTAND! </a:t>
            </a:r>
            <a:r>
              <a:rPr lang="en-NZ" b="1" u="sng">
                <a:latin typeface="Century Gothic" panose="020B0502020202020204" pitchFamily="34" charset="0"/>
                <a:cs typeface="Arial" panose="020B0604020202020204" pitchFamily="34" charset="0"/>
              </a:rPr>
              <a:t> A</a:t>
            </a:r>
            <a:r>
              <a:rPr lang="en-NZ" b="1" u="sng" baseline="0">
                <a:solidFill>
                  <a:schemeClr val="tx1"/>
                </a:solidFill>
                <a:latin typeface="Century Gothic" panose="020B0502020202020204" pitchFamily="34" charset="0"/>
                <a:cs typeface="Arial" panose="020B0604020202020204" pitchFamily="34" charset="0"/>
              </a:rPr>
              <a:t>SK SOME QUESTIONS ABOUT </a:t>
            </a:r>
            <a:r>
              <a:rPr lang="en-NZ" b="1" u="sng">
                <a:latin typeface="Century Gothic" panose="020B0502020202020204" pitchFamily="34" charset="0"/>
                <a:cs typeface="Arial" panose="020B0604020202020204" pitchFamily="34" charset="0"/>
              </a:rPr>
              <a:t>THE 4Q MODEL.</a:t>
            </a:r>
            <a:endParaRPr lang="en-NZ" b="1" u="sng">
              <a:solidFill>
                <a:schemeClr val="tx1"/>
              </a:solidFill>
              <a:latin typeface="Century Gothic" panose="020B0502020202020204" pitchFamily="34" charset="0"/>
              <a:cs typeface="Arial" panose="020B0604020202020204" pitchFamily="34" charset="0"/>
            </a:endParaRPr>
          </a:p>
          <a:p>
            <a:pPr defTabSz="915849" eaLnBrk="1" hangingPunct="1">
              <a:defRPr/>
            </a:pPr>
            <a:endParaRPr lang="en-NZ">
              <a:solidFill>
                <a:schemeClr val="tx1"/>
              </a:solidFill>
              <a:latin typeface="Century Gothic" panose="020B0502020202020204" pitchFamily="34" charset="0"/>
              <a:cs typeface="Arial" panose="020B0604020202020204" pitchFamily="34" charset="0"/>
            </a:endParaRPr>
          </a:p>
          <a:p>
            <a:pPr defTabSz="915849" eaLnBrk="1" hangingPunct="1">
              <a:defRPr/>
            </a:pPr>
            <a:endParaRPr lang="en-NZ">
              <a:solidFill>
                <a:schemeClr val="tx1"/>
              </a:solidFill>
              <a:latin typeface="Century Gothic" panose="020B0502020202020204" pitchFamily="34" charset="0"/>
              <a:cs typeface="Arial" panose="020B0604020202020204" pitchFamily="34" charset="0"/>
            </a:endParaRPr>
          </a:p>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17</a:t>
            </a:fld>
            <a:endParaRPr lang="pl-PL"/>
          </a:p>
        </p:txBody>
      </p:sp>
    </p:spTree>
    <p:extLst>
      <p:ext uri="{BB962C8B-B14F-4D97-AF65-F5344CB8AC3E}">
        <p14:creationId xmlns:p14="http://schemas.microsoft.com/office/powerpoint/2010/main" val="31796854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1196" y="5063893"/>
            <a:ext cx="5449570" cy="3914864"/>
          </a:xfrm>
        </p:spPr>
        <p:txBody>
          <a:bodyPr/>
          <a:lstStyle/>
          <a:p>
            <a:r>
              <a:rPr lang="en-NZ" dirty="0">
                <a:latin typeface="Century Gothic" panose="020B0502020202020204" pitchFamily="34" charset="0"/>
              </a:rPr>
              <a:t>Then we overlay our Extended DISC® Model.</a:t>
            </a:r>
          </a:p>
          <a:p>
            <a:endParaRPr lang="en-NZ" dirty="0">
              <a:latin typeface="Century Gothic" panose="020B0502020202020204" pitchFamily="34" charset="0"/>
            </a:endParaRPr>
          </a:p>
          <a:p>
            <a:pPr marL="171450" indent="-171450">
              <a:buFont typeface="Arial" panose="020B0604020202020204" pitchFamily="34" charset="0"/>
              <a:buChar char="•"/>
            </a:pPr>
            <a:r>
              <a:rPr lang="en-NZ" dirty="0">
                <a:latin typeface="Century Gothic" panose="020B0502020202020204" pitchFamily="34" charset="0"/>
              </a:rPr>
              <a:t>D – Red - Dominance</a:t>
            </a:r>
          </a:p>
          <a:p>
            <a:pPr marL="171450" indent="-171450">
              <a:buFont typeface="Arial" panose="020B0604020202020204" pitchFamily="34" charset="0"/>
              <a:buChar char="•"/>
            </a:pPr>
            <a:r>
              <a:rPr lang="en-NZ" dirty="0">
                <a:latin typeface="Century Gothic" panose="020B0502020202020204" pitchFamily="34" charset="0"/>
              </a:rPr>
              <a:t>I – Yellow - Influence</a:t>
            </a:r>
          </a:p>
          <a:p>
            <a:pPr marL="171450" indent="-171450">
              <a:buFont typeface="Arial" panose="020B0604020202020204" pitchFamily="34" charset="0"/>
              <a:buChar char="•"/>
            </a:pPr>
            <a:r>
              <a:rPr lang="en-NZ" dirty="0">
                <a:latin typeface="Century Gothic" panose="020B0502020202020204" pitchFamily="34" charset="0"/>
              </a:rPr>
              <a:t>S – Green - Steadiness</a:t>
            </a:r>
          </a:p>
          <a:p>
            <a:pPr marL="171450" indent="-171450">
              <a:buFont typeface="Arial" panose="020B0604020202020204" pitchFamily="34" charset="0"/>
              <a:buChar char="•"/>
            </a:pPr>
            <a:r>
              <a:rPr lang="en-NZ" dirty="0">
                <a:latin typeface="Century Gothic" panose="020B0502020202020204" pitchFamily="34" charset="0"/>
              </a:rPr>
              <a:t>C – Blue – Compliance</a:t>
            </a:r>
          </a:p>
          <a:p>
            <a:pPr marL="171450" indent="-171450">
              <a:buFont typeface="Arial" panose="020B0604020202020204" pitchFamily="34" charset="0"/>
              <a:buChar char="•"/>
            </a:pPr>
            <a:endParaRPr lang="en-NZ" dirty="0">
              <a:latin typeface="Century Gothic" panose="020B0502020202020204" pitchFamily="34" charset="0"/>
            </a:endParaRPr>
          </a:p>
          <a:p>
            <a:pPr defTabSz="915849" eaLnBrk="1" hangingPunct="1">
              <a:defRPr/>
            </a:pPr>
            <a:r>
              <a:rPr lang="en-NZ" dirty="0">
                <a:solidFill>
                  <a:schemeClr val="tx1"/>
                </a:solidFill>
                <a:latin typeface="Century Gothic" panose="020B0502020202020204" pitchFamily="34" charset="0"/>
                <a:cs typeface="Arial" panose="020B0604020202020204" pitchFamily="34" charset="0"/>
              </a:rPr>
              <a:t>Each</a:t>
            </a:r>
            <a:r>
              <a:rPr lang="en-NZ" baseline="0" dirty="0">
                <a:solidFill>
                  <a:schemeClr val="tx1"/>
                </a:solidFill>
                <a:latin typeface="Century Gothic" panose="020B0502020202020204" pitchFamily="34" charset="0"/>
                <a:cs typeface="Arial" panose="020B0604020202020204" pitchFamily="34" charset="0"/>
              </a:rPr>
              <a:t> part of the Quadrant is given a name and a colour, so we can identify the attributes of each part of the quadrant as a group.</a:t>
            </a:r>
          </a:p>
          <a:p>
            <a:endParaRPr lang="en-NZ" dirty="0">
              <a:latin typeface="Century Gothic" panose="020B0502020202020204" pitchFamily="34" charset="0"/>
            </a:endParaRPr>
          </a:p>
          <a:p>
            <a:pPr marL="171450" indent="-171450">
              <a:buFont typeface="Arial" panose="020B0604020202020204" pitchFamily="34" charset="0"/>
              <a:buChar char="•"/>
            </a:pPr>
            <a:endParaRPr lang="en-NZ" dirty="0">
              <a:latin typeface="Century Gothic" panose="020B0502020202020204" pitchFamily="34" charset="0"/>
            </a:endParaRPr>
          </a:p>
          <a:p>
            <a:r>
              <a:rPr lang="en-NZ" dirty="0">
                <a:latin typeface="Century Gothic"/>
              </a:rPr>
              <a:t>Let’s start with the top right-hand side of the quadrant – the “D”  behavioural style. It’s the most dominant of the 4 behavioural styles – they are fast-paced, intuitive and task- focused.</a:t>
            </a:r>
          </a:p>
          <a:p>
            <a:endParaRPr lang="en-NZ" dirty="0">
              <a:latin typeface="Century Gothic" panose="020B0502020202020204" pitchFamily="34" charset="0"/>
            </a:endParaRPr>
          </a:p>
          <a:p>
            <a:r>
              <a:rPr lang="en-NZ" dirty="0">
                <a:latin typeface="Century Gothic"/>
              </a:rPr>
              <a:t>The “ I “ behavioural style is  fast-paced, yet people-oriented. They need a variety of people to interact with.</a:t>
            </a:r>
          </a:p>
          <a:p>
            <a:endParaRPr lang="en-NZ" dirty="0">
              <a:latin typeface="Century Gothic" panose="020B0502020202020204" pitchFamily="34" charset="0"/>
            </a:endParaRPr>
          </a:p>
          <a:p>
            <a:r>
              <a:rPr lang="en-NZ" dirty="0">
                <a:latin typeface="Century Gothic" panose="020B0502020202020204" pitchFamily="34" charset="0"/>
              </a:rPr>
              <a:t>The “S” behavioural style is more reserved than the “D” and “I” behavioural styles.  The “S” are also people-oriented, but they prefer familiar people - people they know and trust.  </a:t>
            </a:r>
          </a:p>
          <a:p>
            <a:endParaRPr lang="en-NZ" dirty="0">
              <a:latin typeface="Century Gothic" panose="020B0502020202020204" pitchFamily="34" charset="0"/>
            </a:endParaRPr>
          </a:p>
          <a:p>
            <a:r>
              <a:rPr lang="en-NZ" dirty="0">
                <a:latin typeface="Century Gothic" panose="020B0502020202020204" pitchFamily="34" charset="0"/>
              </a:rPr>
              <a:t>The “C” behavioural style is the most reserved of the four styles.  The “C” is reserved and task-focused.  Quite often, they’re the people in your office who have their door shut.</a:t>
            </a:r>
          </a:p>
          <a:p>
            <a:endParaRPr lang="en-NZ" dirty="0">
              <a:latin typeface="Century Gothic" panose="020B0502020202020204" pitchFamily="34" charset="0"/>
            </a:endParaRPr>
          </a:p>
          <a:p>
            <a:r>
              <a:rPr lang="en-NZ" dirty="0">
                <a:latin typeface="Century Gothic" panose="020B0502020202020204" pitchFamily="34" charset="0"/>
              </a:rPr>
              <a:t>Only .04% of the population are 100 percent one single behavioural style.  Most of us have a combination of two or three behavioural styles.  Extended DISC® measures 160 different behavioural styles.  There are 40 different combinations for each quadrant.</a:t>
            </a:r>
          </a:p>
        </p:txBody>
      </p:sp>
      <p:sp>
        <p:nvSpPr>
          <p:cNvPr id="4" name="Slide Number Placeholder 3"/>
          <p:cNvSpPr>
            <a:spLocks noGrp="1"/>
          </p:cNvSpPr>
          <p:nvPr>
            <p:ph type="sldNum" sz="quarter" idx="5"/>
          </p:nvPr>
        </p:nvSpPr>
        <p:spPr/>
        <p:txBody>
          <a:bodyPr/>
          <a:lstStyle/>
          <a:p>
            <a:fld id="{FC7FF555-9CF6-455B-A361-1BD9CCEB5FF1}" type="slidenum">
              <a:rPr lang="pl-PL" smtClean="0"/>
              <a:t>18</a:t>
            </a:fld>
            <a:endParaRPr lang="pl-PL"/>
          </a:p>
        </p:txBody>
      </p:sp>
    </p:spTree>
    <p:extLst>
      <p:ext uri="{BB962C8B-B14F-4D97-AF65-F5344CB8AC3E}">
        <p14:creationId xmlns:p14="http://schemas.microsoft.com/office/powerpoint/2010/main" val="40209748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a:solidFill>
                  <a:schemeClr val="tx1"/>
                </a:solidFill>
                <a:latin typeface="Century Gothic" panose="020B0502020202020204" pitchFamily="34" charset="0"/>
                <a:cs typeface="Arial" panose="020B0604020202020204" pitchFamily="34" charset="0"/>
              </a:rPr>
              <a:t>Fill in the gaps</a:t>
            </a:r>
            <a:r>
              <a:rPr lang="en-NZ" baseline="0">
                <a:solidFill>
                  <a:schemeClr val="tx1"/>
                </a:solidFill>
                <a:latin typeface="Century Gothic" panose="020B0502020202020204" pitchFamily="34" charset="0"/>
                <a:cs typeface="Arial" panose="020B0604020202020204" pitchFamily="34" charset="0"/>
              </a:rPr>
              <a:t> as we go through the next slides using the worksheet for Exercise One in your workbooks: Overview of the 4 </a:t>
            </a:r>
            <a:r>
              <a:rPr lang="en-NZ">
                <a:latin typeface="Century Gothic" panose="020B0502020202020204" pitchFamily="34" charset="0"/>
                <a:cs typeface="Arial" panose="020B0604020202020204" pitchFamily="34" charset="0"/>
              </a:rPr>
              <a:t>B</a:t>
            </a:r>
            <a:r>
              <a:rPr lang="en-NZ" baseline="0">
                <a:solidFill>
                  <a:schemeClr val="tx1"/>
                </a:solidFill>
                <a:latin typeface="Century Gothic" panose="020B0502020202020204" pitchFamily="34" charset="0"/>
                <a:cs typeface="Arial" panose="020B0604020202020204" pitchFamily="34" charset="0"/>
              </a:rPr>
              <a:t>asic </a:t>
            </a:r>
            <a:r>
              <a:rPr lang="en-NZ">
                <a:latin typeface="Century Gothic" panose="020B0502020202020204" pitchFamily="34" charset="0"/>
                <a:cs typeface="Arial" panose="020B0604020202020204" pitchFamily="34" charset="0"/>
              </a:rPr>
              <a:t>S</a:t>
            </a:r>
            <a:r>
              <a:rPr lang="en-NZ" baseline="0">
                <a:solidFill>
                  <a:schemeClr val="tx1"/>
                </a:solidFill>
                <a:latin typeface="Century Gothic" panose="020B0502020202020204" pitchFamily="34" charset="0"/>
                <a:cs typeface="Arial" panose="020B0604020202020204" pitchFamily="34" charset="0"/>
              </a:rPr>
              <a:t>tyles.</a:t>
            </a:r>
            <a:endParaRPr lang="en-NZ">
              <a:solidFill>
                <a:schemeClr val="tx1"/>
              </a:solidFill>
              <a:latin typeface="Century Gothic" panose="020B0502020202020204" pitchFamily="34" charset="0"/>
              <a:cs typeface="Arial" panose="020B0604020202020204" pitchFamily="34" charset="0"/>
            </a:endParaRPr>
          </a:p>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19</a:t>
            </a:fld>
            <a:endParaRPr lang="pl-PL"/>
          </a:p>
        </p:txBody>
      </p:sp>
    </p:spTree>
    <p:extLst>
      <p:ext uri="{BB962C8B-B14F-4D97-AF65-F5344CB8AC3E}">
        <p14:creationId xmlns:p14="http://schemas.microsoft.com/office/powerpoint/2010/main" val="842472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1196" y="4971256"/>
            <a:ext cx="5449570" cy="3914864"/>
          </a:xfrm>
        </p:spPr>
        <p:txBody>
          <a:bodyPr/>
          <a:lstStyle/>
          <a:p>
            <a:r>
              <a:rPr lang="en-NZ" dirty="0">
                <a:latin typeface="Century Gothic" panose="020B0502020202020204" pitchFamily="34" charset="0"/>
                <a:cs typeface="Arial" panose="020B0604020202020204" pitchFamily="34" charset="0"/>
              </a:rPr>
              <a:t>Introduce yourself.</a:t>
            </a:r>
          </a:p>
          <a:p>
            <a:endParaRPr lang="en-NZ" dirty="0">
              <a:latin typeface="Century Gothic" panose="020B0502020202020204" pitchFamily="34" charset="0"/>
              <a:cs typeface="Arial" panose="020B0604020202020204" pitchFamily="34" charset="0"/>
            </a:endParaRPr>
          </a:p>
          <a:p>
            <a:r>
              <a:rPr lang="en-NZ" dirty="0">
                <a:latin typeface="Century Gothic" panose="020B0502020202020204" pitchFamily="34" charset="0"/>
                <a:cs typeface="Arial" panose="020B0604020202020204" pitchFamily="34" charset="0"/>
              </a:rPr>
              <a:t>Get people to introduce themselves.</a:t>
            </a:r>
          </a:p>
          <a:p>
            <a:endParaRPr lang="en-NZ" dirty="0">
              <a:latin typeface="Century Gothic" panose="020B0502020202020204" pitchFamily="34" charset="0"/>
              <a:cs typeface="Arial" panose="020B0604020202020204" pitchFamily="34" charset="0"/>
            </a:endParaRPr>
          </a:p>
          <a:p>
            <a:r>
              <a:rPr lang="en-NZ" dirty="0">
                <a:latin typeface="Century Gothic" panose="020B0502020202020204" pitchFamily="34" charset="0"/>
                <a:cs typeface="Arial" panose="020B0604020202020204" pitchFamily="34" charset="0"/>
              </a:rPr>
              <a:t>Our breaks will be at …</a:t>
            </a:r>
          </a:p>
          <a:p>
            <a:endParaRPr lang="en-NZ" dirty="0">
              <a:latin typeface="Century Gothic" panose="020B0502020202020204" pitchFamily="34" charset="0"/>
              <a:cs typeface="Arial" panose="020B0604020202020204" pitchFamily="34" charset="0"/>
            </a:endParaRPr>
          </a:p>
          <a:p>
            <a:r>
              <a:rPr lang="en-NZ" dirty="0">
                <a:latin typeface="Century Gothic" panose="020B0502020202020204" pitchFamily="34" charset="0"/>
                <a:cs typeface="Arial" panose="020B0604020202020204" pitchFamily="34" charset="0"/>
              </a:rPr>
              <a:t>Please limit the use of cell phones to breaks, where possible.</a:t>
            </a:r>
          </a:p>
          <a:p>
            <a:endParaRPr lang="en-NZ" dirty="0">
              <a:latin typeface="Century Gothic" panose="020B0502020202020204" pitchFamily="34" charset="0"/>
              <a:cs typeface="Arial" panose="020B0604020202020204" pitchFamily="34" charset="0"/>
            </a:endParaRPr>
          </a:p>
          <a:p>
            <a:r>
              <a:rPr lang="en-NZ" dirty="0">
                <a:latin typeface="Century Gothic" panose="020B0502020202020204" pitchFamily="34" charset="0"/>
                <a:cs typeface="Arial" panose="020B0604020202020204" pitchFamily="34" charset="0"/>
              </a:rPr>
              <a:t>This is an interactive training course, so please ask questions or engage at any time.</a:t>
            </a:r>
          </a:p>
          <a:p>
            <a:endParaRPr lang="en-NZ" dirty="0"/>
          </a:p>
        </p:txBody>
      </p:sp>
      <p:sp>
        <p:nvSpPr>
          <p:cNvPr id="4" name="Slide Number Placeholder 3"/>
          <p:cNvSpPr>
            <a:spLocks noGrp="1"/>
          </p:cNvSpPr>
          <p:nvPr>
            <p:ph type="sldNum" sz="quarter" idx="5"/>
          </p:nvPr>
        </p:nvSpPr>
        <p:spPr/>
        <p:txBody>
          <a:bodyPr/>
          <a:lstStyle/>
          <a:p>
            <a:fld id="{FC7FF555-9CF6-455B-A361-1BD9CCEB5FF1}" type="slidenum">
              <a:rPr lang="pl-PL" smtClean="0"/>
              <a:t>2</a:t>
            </a:fld>
            <a:endParaRPr lang="pl-PL"/>
          </a:p>
        </p:txBody>
      </p:sp>
    </p:spTree>
    <p:extLst>
      <p:ext uri="{BB962C8B-B14F-4D97-AF65-F5344CB8AC3E}">
        <p14:creationId xmlns:p14="http://schemas.microsoft.com/office/powerpoint/2010/main" val="2100631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a:latin typeface="Century Gothic" panose="020B0502020202020204" pitchFamily="34" charset="0"/>
              </a:rPr>
              <a:t>In the next section, we will look at the DISC behavioural styles in their purest forms</a:t>
            </a:r>
            <a:r>
              <a:rPr lang="en-NZ"/>
              <a:t>.</a:t>
            </a:r>
          </a:p>
        </p:txBody>
      </p:sp>
      <p:sp>
        <p:nvSpPr>
          <p:cNvPr id="4" name="Slide Number Placeholder 3"/>
          <p:cNvSpPr>
            <a:spLocks noGrp="1"/>
          </p:cNvSpPr>
          <p:nvPr>
            <p:ph type="sldNum" sz="quarter" idx="5"/>
          </p:nvPr>
        </p:nvSpPr>
        <p:spPr/>
        <p:txBody>
          <a:bodyPr/>
          <a:lstStyle/>
          <a:p>
            <a:fld id="{FC7FF555-9CF6-455B-A361-1BD9CCEB5FF1}" type="slidenum">
              <a:rPr lang="pl-PL" smtClean="0"/>
              <a:t>20</a:t>
            </a:fld>
            <a:endParaRPr lang="pl-PL"/>
          </a:p>
        </p:txBody>
      </p:sp>
    </p:spTree>
    <p:extLst>
      <p:ext uri="{BB962C8B-B14F-4D97-AF65-F5344CB8AC3E}">
        <p14:creationId xmlns:p14="http://schemas.microsoft.com/office/powerpoint/2010/main" val="29309906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0" i="0" dirty="0">
                <a:solidFill>
                  <a:srgbClr val="404040"/>
                </a:solidFill>
                <a:effectLst/>
                <a:latin typeface="Century Gothic" panose="020B0502020202020204" pitchFamily="34" charset="0"/>
              </a:rPr>
              <a:t>Essentially Extended DISC® measures a part of who we are, but it doesn't give us a complete picture of a person. The tool cannot identify a person's knowledge, attitudes, skills, mental or physical health, or values. It doesn't know what cultural heritage a person brings with them. That's the reason why a decision about a person should never be based solely on their Extended DISC® report.</a:t>
            </a:r>
            <a:endParaRPr lang="en-NZ" dirty="0">
              <a:latin typeface="Century Gothic" panose="020B0502020202020204" pitchFamily="34" charset="0"/>
            </a:endParaRPr>
          </a:p>
        </p:txBody>
      </p:sp>
      <p:sp>
        <p:nvSpPr>
          <p:cNvPr id="4" name="Slide Number Placeholder 3"/>
          <p:cNvSpPr>
            <a:spLocks noGrp="1"/>
          </p:cNvSpPr>
          <p:nvPr>
            <p:ph type="sldNum" sz="quarter" idx="10"/>
          </p:nvPr>
        </p:nvSpPr>
        <p:spPr/>
        <p:txBody>
          <a:bodyPr/>
          <a:lstStyle/>
          <a:p>
            <a:fld id="{DBB2C45A-1FC5-461C-B91A-084E955D0D8B}" type="slidenum">
              <a:rPr lang="en-GB" smtClean="0"/>
              <a:t>21</a:t>
            </a:fld>
            <a:endParaRPr lang="en-GB"/>
          </a:p>
        </p:txBody>
      </p:sp>
    </p:spTree>
    <p:extLst>
      <p:ext uri="{BB962C8B-B14F-4D97-AF65-F5344CB8AC3E}">
        <p14:creationId xmlns:p14="http://schemas.microsoft.com/office/powerpoint/2010/main" val="5387867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Date Placeholder 3"/>
          <p:cNvSpPr>
            <a:spLocks noGrp="1"/>
          </p:cNvSpPr>
          <p:nvPr>
            <p:ph type="dt" idx="10"/>
          </p:nvPr>
        </p:nvSpPr>
        <p:spPr/>
        <p:txBody>
          <a:bodyPr/>
          <a:lstStyle/>
          <a:p>
            <a:pPr>
              <a:defRPr/>
            </a:pPr>
            <a:endParaRPr lang="en-US"/>
          </a:p>
        </p:txBody>
      </p:sp>
      <p:sp>
        <p:nvSpPr>
          <p:cNvPr id="5" name="Slide Number Placeholder 4"/>
          <p:cNvSpPr>
            <a:spLocks noGrp="1"/>
          </p:cNvSpPr>
          <p:nvPr>
            <p:ph type="sldNum" sz="quarter" idx="11"/>
          </p:nvPr>
        </p:nvSpPr>
        <p:spPr/>
        <p:txBody>
          <a:bodyPr/>
          <a:lstStyle/>
          <a:p>
            <a:pPr>
              <a:defRPr/>
            </a:pPr>
            <a:fld id="{1F6FB007-2A9D-4ABC-B9FA-37497DF013A4}" type="slidenum">
              <a:rPr lang="en-US" smtClean="0"/>
              <a:pPr>
                <a:defRPr/>
              </a:pPr>
              <a:t>22</a:t>
            </a:fld>
            <a:endParaRPr lang="en-US"/>
          </a:p>
        </p:txBody>
      </p:sp>
    </p:spTree>
    <p:extLst>
      <p:ext uri="{BB962C8B-B14F-4D97-AF65-F5344CB8AC3E}">
        <p14:creationId xmlns:p14="http://schemas.microsoft.com/office/powerpoint/2010/main" val="29800474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63942" indent="-263942" defTabSz="915849" eaLnBrk="1" hangingPunct="1">
              <a:defRPr/>
            </a:pPr>
            <a:endParaRPr lang="en-NZ" altLang="en-US" sz="1100" baseline="0" dirty="0">
              <a:solidFill>
                <a:schemeClr val="tx1"/>
              </a:solidFill>
              <a:latin typeface="Arial" panose="020B0604020202020204" pitchFamily="34" charset="0"/>
              <a:cs typeface="Arial" panose="020B0604020202020204" pitchFamily="34" charset="0"/>
            </a:endParaRPr>
          </a:p>
          <a:p>
            <a:r>
              <a:rPr lang="en-NZ" b="0" i="0" dirty="0">
                <a:solidFill>
                  <a:srgbClr val="1B2E3C"/>
                </a:solidFill>
                <a:effectLst/>
                <a:latin typeface="Century Gothic" panose="020B0502020202020204" pitchFamily="34" charset="0"/>
              </a:rPr>
              <a:t>High D behavioural styles are competitive</a:t>
            </a:r>
            <a:r>
              <a:rPr lang="en-NZ" dirty="0">
                <a:solidFill>
                  <a:srgbClr val="1B2E3C"/>
                </a:solidFill>
                <a:latin typeface="Century Gothic" panose="020B0502020202020204" pitchFamily="34" charset="0"/>
              </a:rPr>
              <a:t>,</a:t>
            </a:r>
            <a:r>
              <a:rPr lang="en-NZ" b="0" i="0" dirty="0">
                <a:solidFill>
                  <a:srgbClr val="1B2E3C"/>
                </a:solidFill>
                <a:effectLst/>
                <a:latin typeface="Century Gothic" panose="020B0502020202020204" pitchFamily="34" charset="0"/>
              </a:rPr>
              <a:t> decisive and results-oriented. They prefer to move fast, take risks and get things done </a:t>
            </a:r>
            <a:r>
              <a:rPr lang="en-NZ" b="1" i="0" dirty="0">
                <a:solidFill>
                  <a:srgbClr val="1B2E3C"/>
                </a:solidFill>
                <a:effectLst/>
                <a:latin typeface="Century Gothic" panose="020B0502020202020204" pitchFamily="34" charset="0"/>
              </a:rPr>
              <a:t>now</a:t>
            </a:r>
            <a:r>
              <a:rPr lang="en-NZ" b="0" i="0" dirty="0">
                <a:solidFill>
                  <a:srgbClr val="1B2E3C"/>
                </a:solidFill>
                <a:effectLst/>
                <a:latin typeface="Century Gothic" panose="020B0502020202020204" pitchFamily="34" charset="0"/>
              </a:rPr>
              <a:t>. D-styles also like to be in charge, in control and hold the power. They want change and challenges. They're not the warmest and fuzziest people; they are no-nonsense and can come across as very direct. People often turn to D styles to drive projects, as they get things done.</a:t>
            </a:r>
            <a:endParaRPr lang="en-NZ" dirty="0">
              <a:solidFill>
                <a:srgbClr val="1B2E3C"/>
              </a:solidFill>
              <a:latin typeface="Century Gothic" panose="020B0502020202020204" pitchFamily="34" charset="0"/>
            </a:endParaRPr>
          </a:p>
          <a:p>
            <a:endParaRPr lang="en-NZ" b="0" i="0" dirty="0">
              <a:solidFill>
                <a:srgbClr val="1B2E3C"/>
              </a:solidFill>
              <a:effectLst/>
              <a:latin typeface="Century Gothic" panose="020B0502020202020204" pitchFamily="34" charset="0"/>
            </a:endParaRPr>
          </a:p>
          <a:p>
            <a:r>
              <a:rPr lang="en-NZ" b="0" i="0" dirty="0">
                <a:solidFill>
                  <a:srgbClr val="1B2E3C"/>
                </a:solidFill>
                <a:effectLst/>
                <a:latin typeface="Century Gothic" panose="020B0502020202020204" pitchFamily="34" charset="0"/>
              </a:rPr>
              <a:t>The DISC D style fears failure and losing control. A high D behavioural type avoids losing control at all costs. Being out of control is scary for DISC D types. When they find themselves losing control their reaction is to be volatile and abrupt. </a:t>
            </a:r>
          </a:p>
          <a:p>
            <a:endParaRPr lang="en-NZ" dirty="0">
              <a:solidFill>
                <a:schemeClr val="tx1"/>
              </a:solidFill>
              <a:latin typeface="Century Gothic" panose="020B0502020202020204" pitchFamily="34" charset="0"/>
              <a:cs typeface="Arial" panose="020B0604020202020204" pitchFamily="34" charset="0"/>
            </a:endParaRPr>
          </a:p>
          <a:p>
            <a:r>
              <a:rPr lang="en-GB" dirty="0">
                <a:solidFill>
                  <a:schemeClr val="tx1"/>
                </a:solidFill>
                <a:latin typeface="Century Gothic" panose="020B0502020202020204" pitchFamily="34" charset="0"/>
                <a:ea typeface="Open Sans" panose="020B0606030504020204" pitchFamily="34" charset="0"/>
                <a:cs typeface="Open Sans" panose="020B0606030504020204" pitchFamily="34" charset="0"/>
              </a:rPr>
              <a:t>D-styles under pressure can also be impatient, overbearing and even rude. They are often not very good listeners and are prone to making snap decisions. Others may perceive D-styles as somewhat self-centred, demanding, blunt, and overly aggressive</a:t>
            </a:r>
            <a:r>
              <a:rPr lang="en-GB" dirty="0">
                <a:solidFill>
                  <a:schemeClr val="tx1"/>
                </a:solidFill>
                <a:latin typeface="Century Gothic" panose="020B0502020202020204" pitchFamily="34" charset="0"/>
                <a:cs typeface="Arial" panose="020B0604020202020204" pitchFamily="34" charset="0"/>
              </a:rPr>
              <a:t>.</a:t>
            </a:r>
          </a:p>
          <a:p>
            <a:endParaRPr lang="en-GB" altLang="en-US" baseline="0" dirty="0">
              <a:latin typeface="Century Gothic" panose="020B0502020202020204" pitchFamily="34" charset="0"/>
              <a:cs typeface="Arial" panose="020B0604020202020204" pitchFamily="34" charset="0"/>
            </a:endParaRPr>
          </a:p>
          <a:p>
            <a:r>
              <a:rPr lang="en-GB" altLang="en-US" dirty="0">
                <a:solidFill>
                  <a:schemeClr val="tx1"/>
                </a:solidFill>
                <a:latin typeface="Century Gothic" panose="020B0502020202020204" pitchFamily="34" charset="0"/>
                <a:cs typeface="Arial" panose="020B0604020202020204" pitchFamily="34" charset="0"/>
              </a:rPr>
              <a:t>If a “D” was a bird, they’d be an eagle!</a:t>
            </a:r>
            <a:endParaRPr lang="en-NZ" altLang="en-US" baseline="0" dirty="0">
              <a:solidFill>
                <a:schemeClr val="tx1"/>
              </a:solidFill>
              <a:latin typeface="Century Gothic" panose="020B0502020202020204" pitchFamily="34" charset="0"/>
              <a:cs typeface="Arial" panose="020B0604020202020204" pitchFamily="34" charset="0"/>
            </a:endParaRPr>
          </a:p>
          <a:p>
            <a:pPr marL="263942" indent="-263942" defTabSz="915849" eaLnBrk="1" hangingPunct="1">
              <a:defRPr/>
            </a:pPr>
            <a:endParaRPr lang="en-NZ" altLang="en-US" baseline="0" dirty="0">
              <a:solidFill>
                <a:schemeClr val="tx1"/>
              </a:solidFill>
              <a:latin typeface="Century Gothic" panose="020B0502020202020204" pitchFamily="34" charset="0"/>
              <a:cs typeface="Arial" panose="020B0604020202020204" pitchFamily="34" charset="0"/>
            </a:endParaRPr>
          </a:p>
          <a:p>
            <a:pPr marL="263942" indent="-263942" defTabSz="915849" eaLnBrk="1" hangingPunct="1">
              <a:defRPr/>
            </a:pPr>
            <a:r>
              <a:rPr lang="en-NZ" altLang="en-US" b="1" baseline="0" dirty="0">
                <a:solidFill>
                  <a:schemeClr val="tx1"/>
                </a:solidFill>
                <a:latin typeface="Century Gothic" panose="020B0502020202020204" pitchFamily="34" charset="0"/>
                <a:cs typeface="Arial" panose="020B0604020202020204" pitchFamily="34" charset="0"/>
              </a:rPr>
              <a:t>Ask the trainees: “Do you know anyone who is like this?”</a:t>
            </a:r>
            <a:endParaRPr lang="en-NZ" altLang="en-US" b="1" dirty="0">
              <a:solidFill>
                <a:schemeClr val="tx1"/>
              </a:solidFill>
              <a:latin typeface="Century Gothic" panose="020B0502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C7FF555-9CF6-455B-A361-1BD9CCEB5FF1}" type="slidenum">
              <a:rPr lang="pl-PL" smtClean="0"/>
              <a:t>23</a:t>
            </a:fld>
            <a:endParaRPr lang="pl-PL"/>
          </a:p>
        </p:txBody>
      </p:sp>
    </p:spTree>
    <p:extLst>
      <p:ext uri="{BB962C8B-B14F-4D97-AF65-F5344CB8AC3E}">
        <p14:creationId xmlns:p14="http://schemas.microsoft.com/office/powerpoint/2010/main" val="37343630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1196" y="4784636"/>
            <a:ext cx="5449570" cy="3914864"/>
          </a:xfrm>
        </p:spPr>
        <p:txBody>
          <a:bodyPr/>
          <a:lstStyle/>
          <a:p>
            <a:pPr lvl="0"/>
            <a:r>
              <a:rPr lang="en-NZ" sz="1100" b="0" i="0" dirty="0">
                <a:solidFill>
                  <a:srgbClr val="1B2E3C"/>
                </a:solidFill>
                <a:effectLst/>
                <a:latin typeface="Open Sans" panose="020B0606030504020204" pitchFamily="34" charset="0"/>
              </a:rPr>
              <a:t> </a:t>
            </a:r>
            <a:r>
              <a:rPr lang="en-NZ" dirty="0">
                <a:solidFill>
                  <a:srgbClr val="1B2E3C"/>
                </a:solidFill>
                <a:latin typeface="Century Gothic" panose="020B0502020202020204" pitchFamily="34" charset="0"/>
              </a:rPr>
              <a:t>T</a:t>
            </a:r>
            <a:r>
              <a:rPr lang="en-NZ" b="0" i="0" dirty="0">
                <a:solidFill>
                  <a:srgbClr val="1B2E3C"/>
                </a:solidFill>
                <a:effectLst/>
                <a:latin typeface="Century Gothic" panose="020B0502020202020204" pitchFamily="34" charset="0"/>
              </a:rPr>
              <a:t>he D style likes to tackle challenging problems that deal with many issues. D-styles are forward-thinking and competitive. D-personalities work well in environments that vary and change often. They aim for achievable results and are not afraid to take responsibility.</a:t>
            </a:r>
            <a:endParaRPr lang="en-GB" dirty="0">
              <a:solidFill>
                <a:srgbClr val="FF0000"/>
              </a:solidFill>
              <a:latin typeface="Century Gothic" panose="020B0502020202020204" pitchFamily="34" charset="0"/>
              <a:cs typeface="Arial" panose="020B0604020202020204" pitchFamily="34" charset="0"/>
            </a:endParaRPr>
          </a:p>
          <a:p>
            <a:pPr lvl="0"/>
            <a:endParaRPr lang="en-GB" dirty="0">
              <a:solidFill>
                <a:srgbClr val="FF0000"/>
              </a:solidFill>
              <a:latin typeface="Century Gothic" panose="020B0502020202020204" pitchFamily="34" charset="0"/>
              <a:cs typeface="Arial" panose="020B0604020202020204" pitchFamily="34" charset="0"/>
            </a:endParaRPr>
          </a:p>
          <a:p>
            <a:pPr algn="l"/>
            <a:r>
              <a:rPr lang="en-NZ" b="0" i="0" dirty="0">
                <a:solidFill>
                  <a:srgbClr val="1B2E3C"/>
                </a:solidFill>
                <a:effectLst/>
                <a:latin typeface="Century Gothic" panose="020B0502020202020204" pitchFamily="34" charset="0"/>
              </a:rPr>
              <a:t>D-styles tend to dominate a conversation, so their communication style is often one-directional. D-styles may come across as blunt as they seek to communicate as efficiently as possible. They express their opinions as facts that need no further discussion. D-personality types often challenge and question others. When speaking, they use a lot of vocal variety. They are usually loud and adopt an authoritative tone. </a:t>
            </a:r>
          </a:p>
          <a:p>
            <a:pPr algn="l"/>
            <a:r>
              <a:rPr lang="en-NZ" b="0" i="0" dirty="0">
                <a:solidFill>
                  <a:srgbClr val="1B2E3C"/>
                </a:solidFill>
                <a:effectLst/>
                <a:latin typeface="Century Gothic" panose="020B0502020202020204" pitchFamily="34" charset="0"/>
              </a:rPr>
              <a:t>D-styles usually ask questions like:</a:t>
            </a:r>
          </a:p>
          <a:p>
            <a:pPr algn="l">
              <a:buFont typeface="Arial" panose="020B0604020202020204" pitchFamily="34" charset="0"/>
              <a:buChar char="•"/>
            </a:pPr>
            <a:r>
              <a:rPr lang="en-NZ" b="0" i="0" dirty="0">
                <a:solidFill>
                  <a:srgbClr val="1B2E3C"/>
                </a:solidFill>
                <a:effectLst/>
                <a:latin typeface="Century Gothic" panose="020B0502020202020204" pitchFamily="34" charset="0"/>
              </a:rPr>
              <a:t>'How does this affect me?'</a:t>
            </a:r>
          </a:p>
          <a:p>
            <a:pPr algn="l">
              <a:buFont typeface="Arial" panose="020B0604020202020204" pitchFamily="34" charset="0"/>
              <a:buChar char="•"/>
            </a:pPr>
            <a:r>
              <a:rPr lang="en-NZ" b="0" i="0" dirty="0">
                <a:solidFill>
                  <a:srgbClr val="1B2E3C"/>
                </a:solidFill>
                <a:effectLst/>
                <a:latin typeface="Century Gothic" panose="020B0502020202020204" pitchFamily="34" charset="0"/>
              </a:rPr>
              <a:t>'What is the bottom line?’</a:t>
            </a:r>
          </a:p>
          <a:p>
            <a:pPr algn="l">
              <a:buFont typeface="Arial" panose="020B0604020202020204" pitchFamily="34" charset="0"/>
              <a:buChar char="•"/>
            </a:pPr>
            <a:endParaRPr lang="en-NZ" b="0" i="0" dirty="0">
              <a:solidFill>
                <a:srgbClr val="1B2E3C"/>
              </a:solidFill>
              <a:effectLst/>
              <a:latin typeface="Century Gothic" panose="020B0502020202020204" pitchFamily="34" charset="0"/>
            </a:endParaRPr>
          </a:p>
          <a:p>
            <a:pPr algn="l"/>
            <a:r>
              <a:rPr lang="en-NZ" b="0" i="0" dirty="0">
                <a:solidFill>
                  <a:srgbClr val="1B2E3C"/>
                </a:solidFill>
                <a:effectLst/>
                <a:latin typeface="Century Gothic" panose="020B0502020202020204" pitchFamily="34" charset="0"/>
              </a:rPr>
              <a:t>When communicating with dominant individuals (Style D), get straight to the point. Avoid small talk. Discuss the bottom line, be brief, refrain from repeating yourself and focus on solutions rather than problems.</a:t>
            </a:r>
          </a:p>
          <a:p>
            <a:endParaRPr lang="en-GB" sz="11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C7FF555-9CF6-455B-A361-1BD9CCEB5FF1}" type="slidenum">
              <a:rPr lang="pl-PL" smtClean="0"/>
              <a:t>24</a:t>
            </a:fld>
            <a:endParaRPr lang="pl-PL"/>
          </a:p>
        </p:txBody>
      </p:sp>
    </p:spTree>
    <p:extLst>
      <p:ext uri="{BB962C8B-B14F-4D97-AF65-F5344CB8AC3E}">
        <p14:creationId xmlns:p14="http://schemas.microsoft.com/office/powerpoint/2010/main" val="5817444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FF0000"/>
                </a:solidFill>
                <a:latin typeface="Century Gothic" panose="020B0502020202020204" pitchFamily="34" charset="0"/>
                <a:cs typeface="Arial" panose="020B0604020202020204" pitchFamily="34" charset="0"/>
              </a:rPr>
              <a:t>Remember to put</a:t>
            </a:r>
            <a:r>
              <a:rPr lang="en-US" b="1" baseline="0" dirty="0">
                <a:solidFill>
                  <a:srgbClr val="FF0000"/>
                </a:solidFill>
                <a:latin typeface="Century Gothic" panose="020B0502020202020204" pitchFamily="34" charset="0"/>
                <a:cs typeface="Arial" panose="020B0604020202020204" pitchFamily="34" charset="0"/>
              </a:rPr>
              <a:t> in words for </a:t>
            </a:r>
            <a:r>
              <a:rPr lang="en-US" b="1" u="sng" baseline="0" dirty="0">
                <a:solidFill>
                  <a:srgbClr val="FF0000"/>
                </a:solidFill>
                <a:latin typeface="Century Gothic" panose="020B0502020202020204" pitchFamily="34" charset="0"/>
                <a:cs typeface="Arial" panose="020B0604020202020204" pitchFamily="34" charset="0"/>
              </a:rPr>
              <a:t>decision-making </a:t>
            </a:r>
            <a:r>
              <a:rPr lang="en-US" b="1" baseline="0" dirty="0">
                <a:solidFill>
                  <a:srgbClr val="FF0000"/>
                </a:solidFill>
                <a:latin typeface="Century Gothic" panose="020B0502020202020204" pitchFamily="34" charset="0"/>
                <a:cs typeface="Arial" panose="020B0604020202020204" pitchFamily="34" charset="0"/>
              </a:rPr>
              <a:t>as part of Exercise 1.</a:t>
            </a:r>
          </a:p>
          <a:p>
            <a:endParaRPr lang="en-US" b="1" dirty="0">
              <a:solidFill>
                <a:srgbClr val="FF0000"/>
              </a:solidFill>
              <a:latin typeface="Century Gothic" panose="020B0502020202020204" pitchFamily="34" charset="0"/>
              <a:cs typeface="Arial" panose="020B0604020202020204" pitchFamily="34" charset="0"/>
            </a:endParaRPr>
          </a:p>
          <a:p>
            <a:r>
              <a:rPr lang="en-US" b="1" dirty="0">
                <a:latin typeface="Century Gothic" panose="020B0502020202020204" pitchFamily="34" charset="0"/>
                <a:cs typeface="Arial" panose="020B0604020202020204" pitchFamily="34" charset="0"/>
              </a:rPr>
              <a:t>Decisions</a:t>
            </a:r>
          </a:p>
          <a:p>
            <a:pPr marL="171450" lvl="0" indent="-171450">
              <a:buFont typeface="Arial" panose="020B0604020202020204" pitchFamily="34" charset="0"/>
              <a:buChar char="•"/>
            </a:pPr>
            <a:r>
              <a:rPr lang="en-GB" dirty="0">
                <a:latin typeface="Century Gothic" panose="020B0502020202020204" pitchFamily="34" charset="0"/>
                <a:cs typeface="Arial" panose="020B0604020202020204" pitchFamily="34" charset="0"/>
              </a:rPr>
              <a:t>Has strong opinions</a:t>
            </a:r>
            <a:endParaRPr lang="en-NZ" dirty="0">
              <a:latin typeface="Century Gothic" panose="020B0502020202020204" pitchFamily="34" charset="0"/>
              <a:cs typeface="Arial" panose="020B0604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cs typeface="Arial" panose="020B0604020202020204" pitchFamily="34" charset="0"/>
              </a:rPr>
              <a:t>Wants to make the decisions</a:t>
            </a:r>
            <a:endParaRPr lang="en-NZ" dirty="0">
              <a:latin typeface="Century Gothic" panose="020B0502020202020204" pitchFamily="34" charset="0"/>
              <a:cs typeface="Arial" panose="020B0604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cs typeface="Arial" panose="020B0604020202020204" pitchFamily="34" charset="0"/>
              </a:rPr>
              <a:t>Is comfortable with ‘cold’ decisions</a:t>
            </a:r>
            <a:endParaRPr lang="en-NZ" dirty="0">
              <a:latin typeface="Century Gothic" panose="020B0502020202020204" pitchFamily="34" charset="0"/>
              <a:cs typeface="Arial" panose="020B0604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cs typeface="Arial" panose="020B0604020202020204" pitchFamily="34" charset="0"/>
              </a:rPr>
              <a:t>Enjoys new situations</a:t>
            </a:r>
            <a:endParaRPr lang="en-NZ" dirty="0">
              <a:latin typeface="Century Gothic" panose="020B0502020202020204" pitchFamily="34" charset="0"/>
              <a:cs typeface="Arial" panose="020B0604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cs typeface="Arial" panose="020B0604020202020204" pitchFamily="34" charset="0"/>
              </a:rPr>
              <a:t>Can make difficult decisions</a:t>
            </a:r>
            <a:endParaRPr lang="en-NZ" dirty="0">
              <a:latin typeface="Century Gothic" panose="020B0502020202020204" pitchFamily="34" charset="0"/>
              <a:cs typeface="Arial" panose="020B0604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cs typeface="Arial" panose="020B0604020202020204" pitchFamily="34" charset="0"/>
              </a:rPr>
              <a:t>Keeps the big picture in mind</a:t>
            </a:r>
            <a:endParaRPr lang="en-NZ" dirty="0">
              <a:latin typeface="Century Gothic" panose="020B0502020202020204" pitchFamily="34" charset="0"/>
              <a:cs typeface="Arial" panose="020B0604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cs typeface="Arial" panose="020B0604020202020204" pitchFamily="34" charset="0"/>
              </a:rPr>
              <a:t>Is independent</a:t>
            </a:r>
            <a:endParaRPr lang="en-NZ" dirty="0">
              <a:latin typeface="Century Gothic" panose="020B0502020202020204" pitchFamily="34" charset="0"/>
              <a:cs typeface="Arial" panose="020B0604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cs typeface="Arial" panose="020B0604020202020204" pitchFamily="34" charset="0"/>
              </a:rPr>
              <a:t>Does not follow rules</a:t>
            </a:r>
            <a:endParaRPr lang="en-NZ" dirty="0">
              <a:latin typeface="Century Gothic" panose="020B0502020202020204" pitchFamily="34" charset="0"/>
              <a:cs typeface="Arial" panose="020B0604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cs typeface="Arial" panose="020B0604020202020204" pitchFamily="34" charset="0"/>
              </a:rPr>
              <a:t>May exceed authority level</a:t>
            </a:r>
            <a:endParaRPr lang="en-NZ" dirty="0">
              <a:latin typeface="Century Gothic" panose="020B0502020202020204" pitchFamily="34" charset="0"/>
              <a:cs typeface="Arial" panose="020B0604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cs typeface="Arial" panose="020B0604020202020204" pitchFamily="34" charset="0"/>
              </a:rPr>
              <a:t>Doesn’t need a lot of information</a:t>
            </a:r>
            <a:endParaRPr lang="en-NZ" dirty="0">
              <a:latin typeface="Century Gothic" panose="020B0502020202020204" pitchFamily="34" charset="0"/>
              <a:cs typeface="Arial" panose="020B0604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cs typeface="Arial" panose="020B0604020202020204" pitchFamily="34" charset="0"/>
              </a:rPr>
              <a:t>Takes risks</a:t>
            </a:r>
            <a:endParaRPr lang="en-NZ" dirty="0">
              <a:latin typeface="Century Gothic" panose="020B0502020202020204" pitchFamily="34" charset="0"/>
              <a:cs typeface="Arial" panose="020B0604020202020204" pitchFamily="34" charset="0"/>
            </a:endParaRPr>
          </a:p>
          <a:p>
            <a:pPr marL="171450" indent="-171450">
              <a:buFont typeface="Arial" panose="020B0604020202020204" pitchFamily="34" charset="0"/>
              <a:buChar char="•"/>
            </a:pPr>
            <a:r>
              <a:rPr lang="en-GB" dirty="0">
                <a:latin typeface="Century Gothic" panose="020B0502020202020204" pitchFamily="34" charset="0"/>
                <a:cs typeface="Arial" panose="020B0604020202020204" pitchFamily="34" charset="0"/>
              </a:rPr>
              <a:t>May forget the effects on people</a:t>
            </a:r>
          </a:p>
          <a:p>
            <a:pPr marL="171450" indent="-171450">
              <a:buFont typeface="Arial" panose="020B0604020202020204" pitchFamily="34" charset="0"/>
              <a:buChar char="•"/>
            </a:pPr>
            <a:endParaRPr lang="en-GB" dirty="0">
              <a:latin typeface="Century Gothic" panose="020B0502020202020204" pitchFamily="34" charset="0"/>
              <a:cs typeface="Arial" panose="020B0604020202020204" pitchFamily="34" charset="0"/>
            </a:endParaRPr>
          </a:p>
          <a:p>
            <a:endParaRPr lang="en-GB" dirty="0">
              <a:latin typeface="Century Gothic" panose="020B0502020202020204" pitchFamily="34" charset="0"/>
              <a:cs typeface="Arial" panose="020B0604020202020204" pitchFamily="34" charset="0"/>
            </a:endParaRPr>
          </a:p>
          <a:p>
            <a:r>
              <a:rPr lang="en-US" b="1" dirty="0">
                <a:solidFill>
                  <a:srgbClr val="FF0000"/>
                </a:solidFill>
                <a:latin typeface="Century Gothic" panose="020B0502020202020204" pitchFamily="34" charset="0"/>
                <a:cs typeface="Arial" panose="020B0604020202020204" pitchFamily="34" charset="0"/>
              </a:rPr>
              <a:t>Remember to put</a:t>
            </a:r>
            <a:r>
              <a:rPr lang="en-US" b="1" baseline="0" dirty="0">
                <a:solidFill>
                  <a:srgbClr val="FF0000"/>
                </a:solidFill>
                <a:latin typeface="Century Gothic" panose="020B0502020202020204" pitchFamily="34" charset="0"/>
                <a:cs typeface="Arial" panose="020B0604020202020204" pitchFamily="34" charset="0"/>
              </a:rPr>
              <a:t> in words for </a:t>
            </a:r>
            <a:r>
              <a:rPr lang="en-US" b="1" u="sng" dirty="0">
                <a:solidFill>
                  <a:srgbClr val="FF0000"/>
                </a:solidFill>
                <a:latin typeface="Century Gothic" panose="020B0502020202020204" pitchFamily="34" charset="0"/>
                <a:cs typeface="Arial" panose="020B0604020202020204" pitchFamily="34" charset="0"/>
              </a:rPr>
              <a:t>change</a:t>
            </a:r>
            <a:r>
              <a:rPr lang="en-US" b="1" u="sng" baseline="0" dirty="0">
                <a:solidFill>
                  <a:srgbClr val="FF0000"/>
                </a:solidFill>
                <a:latin typeface="Century Gothic" panose="020B0502020202020204" pitchFamily="34" charset="0"/>
                <a:cs typeface="Arial" panose="020B0604020202020204" pitchFamily="34" charset="0"/>
              </a:rPr>
              <a:t> </a:t>
            </a:r>
            <a:r>
              <a:rPr lang="en-US" b="1" baseline="0" dirty="0">
                <a:solidFill>
                  <a:srgbClr val="FF0000"/>
                </a:solidFill>
                <a:latin typeface="Century Gothic" panose="020B0502020202020204" pitchFamily="34" charset="0"/>
                <a:cs typeface="Arial" panose="020B0604020202020204" pitchFamily="34" charset="0"/>
              </a:rPr>
              <a:t>as part of Exercise 1.</a:t>
            </a:r>
          </a:p>
          <a:p>
            <a:endParaRPr lang="en-US" b="1" dirty="0">
              <a:solidFill>
                <a:srgbClr val="FF0000"/>
              </a:solidFill>
              <a:latin typeface="Century Gothic" panose="020B0502020202020204" pitchFamily="34" charset="0"/>
              <a:cs typeface="Arial" panose="020B0604020202020204" pitchFamily="34" charset="0"/>
            </a:endParaRPr>
          </a:p>
          <a:p>
            <a:pPr eaLnBrk="1" hangingPunct="1"/>
            <a:r>
              <a:rPr lang="en-US" b="1" dirty="0">
                <a:latin typeface="Century Gothic" panose="020B0502020202020204" pitchFamily="34" charset="0"/>
                <a:cs typeface="Arial" panose="020B0604020202020204" pitchFamily="34" charset="0"/>
              </a:rPr>
              <a:t>Change</a:t>
            </a:r>
          </a:p>
          <a:p>
            <a:pPr marL="171721" indent="-171721" eaLnBrk="1" hangingPunct="1">
              <a:buFont typeface="Arial" pitchFamily="34" charset="0"/>
              <a:buChar char="•"/>
            </a:pPr>
            <a:r>
              <a:rPr lang="en-US" dirty="0">
                <a:latin typeface="Century Gothic" panose="020B0502020202020204" pitchFamily="34" charset="0"/>
                <a:cs typeface="Arial" panose="020B0604020202020204" pitchFamily="34" charset="0"/>
              </a:rPr>
              <a:t>Loves change - sees it as necessary - quick to dive into new ideas &amp; processes</a:t>
            </a:r>
          </a:p>
          <a:p>
            <a:pPr marL="171721" indent="-171721" eaLnBrk="1" hangingPunct="1">
              <a:buFont typeface="Arial" pitchFamily="34" charset="0"/>
              <a:buChar char="•"/>
            </a:pPr>
            <a:r>
              <a:rPr lang="en-US" dirty="0">
                <a:latin typeface="Century Gothic" panose="020B0502020202020204" pitchFamily="34" charset="0"/>
                <a:cs typeface="Arial" panose="020B0604020202020204" pitchFamily="34" charset="0"/>
              </a:rPr>
              <a:t>Wants to be the first (competitive)</a:t>
            </a:r>
          </a:p>
          <a:p>
            <a:pPr marL="171721" indent="-171721" eaLnBrk="1" hangingPunct="1">
              <a:buFont typeface="Arial" pitchFamily="34" charset="0"/>
              <a:buChar char="•"/>
            </a:pPr>
            <a:r>
              <a:rPr lang="en-US" dirty="0">
                <a:latin typeface="Century Gothic" panose="020B0502020202020204" pitchFamily="34" charset="0"/>
                <a:cs typeface="Arial" panose="020B0604020202020204" pitchFamily="34" charset="0"/>
              </a:rPr>
              <a:t>Leaps quickly without thinking about the consequences</a:t>
            </a:r>
          </a:p>
          <a:p>
            <a:pPr marL="171721" indent="-171721" eaLnBrk="1" hangingPunct="1">
              <a:buFont typeface="Arial" pitchFamily="34" charset="0"/>
              <a:buChar char="•"/>
            </a:pPr>
            <a:r>
              <a:rPr lang="en-US" dirty="0">
                <a:latin typeface="Century Gothic" panose="020B0502020202020204" pitchFamily="34" charset="0"/>
                <a:cs typeface="Arial" panose="020B0604020202020204" pitchFamily="34" charset="0"/>
              </a:rPr>
              <a:t>Wants things done yesterday, so may move too quickly &amp; not offer support to other styles that may require help with change</a:t>
            </a:r>
          </a:p>
        </p:txBody>
      </p:sp>
      <p:sp>
        <p:nvSpPr>
          <p:cNvPr id="4" name="Slide Number Placeholder 3"/>
          <p:cNvSpPr>
            <a:spLocks noGrp="1"/>
          </p:cNvSpPr>
          <p:nvPr>
            <p:ph type="sldNum" sz="quarter" idx="10"/>
          </p:nvPr>
        </p:nvSpPr>
        <p:spPr/>
        <p:txBody>
          <a:bodyPr/>
          <a:lstStyle/>
          <a:p>
            <a:fld id="{FC7FF555-9CF6-455B-A361-1BD9CCEB5FF1}" type="slidenum">
              <a:rPr lang="pl-PL" smtClean="0"/>
              <a:t>25</a:t>
            </a:fld>
            <a:endParaRPr lang="pl-PL"/>
          </a:p>
        </p:txBody>
      </p:sp>
    </p:spTree>
    <p:extLst>
      <p:ext uri="{BB962C8B-B14F-4D97-AF65-F5344CB8AC3E}">
        <p14:creationId xmlns:p14="http://schemas.microsoft.com/office/powerpoint/2010/main" val="4334428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Date Placeholder 3"/>
          <p:cNvSpPr>
            <a:spLocks noGrp="1"/>
          </p:cNvSpPr>
          <p:nvPr>
            <p:ph type="dt" idx="10"/>
          </p:nvPr>
        </p:nvSpPr>
        <p:spPr/>
        <p:txBody>
          <a:bodyPr/>
          <a:lstStyle/>
          <a:p>
            <a:pPr>
              <a:defRPr/>
            </a:pPr>
            <a:endParaRPr lang="en-US"/>
          </a:p>
        </p:txBody>
      </p:sp>
      <p:sp>
        <p:nvSpPr>
          <p:cNvPr id="5" name="Slide Number Placeholder 4"/>
          <p:cNvSpPr>
            <a:spLocks noGrp="1"/>
          </p:cNvSpPr>
          <p:nvPr>
            <p:ph type="sldNum" sz="quarter" idx="11"/>
          </p:nvPr>
        </p:nvSpPr>
        <p:spPr/>
        <p:txBody>
          <a:bodyPr/>
          <a:lstStyle/>
          <a:p>
            <a:pPr>
              <a:defRPr/>
            </a:pPr>
            <a:fld id="{1F6FB007-2A9D-4ABC-B9FA-37497DF013A4}" type="slidenum">
              <a:rPr lang="en-US" smtClean="0"/>
              <a:pPr>
                <a:defRPr/>
              </a:pPr>
              <a:t>26</a:t>
            </a:fld>
            <a:endParaRPr lang="en-US"/>
          </a:p>
        </p:txBody>
      </p:sp>
    </p:spTree>
    <p:extLst>
      <p:ext uri="{BB962C8B-B14F-4D97-AF65-F5344CB8AC3E}">
        <p14:creationId xmlns:p14="http://schemas.microsoft.com/office/powerpoint/2010/main" val="28351198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63942" indent="-263942" eaLnBrk="1" hangingPunct="1"/>
            <a:r>
              <a:rPr lang="en-NZ" b="1" dirty="0">
                <a:latin typeface="Century Gothic" panose="020B0502020202020204" pitchFamily="34" charset="0"/>
              </a:rPr>
              <a:t>Give the trainees an example of someone you know.</a:t>
            </a:r>
          </a:p>
          <a:p>
            <a:pPr marL="263942" indent="-263942" eaLnBrk="1" hangingPunct="1"/>
            <a:endParaRPr lang="en-NZ" dirty="0">
              <a:latin typeface="Century Gothic" panose="020B0502020202020204" pitchFamily="34" charset="0"/>
            </a:endParaRPr>
          </a:p>
          <a:p>
            <a:r>
              <a:rPr lang="en-GB" dirty="0">
                <a:latin typeface="Century Gothic" panose="020B0502020202020204" pitchFamily="34" charset="0"/>
              </a:rPr>
              <a:t>I-styles are talkative, sociable, optimistic and lively. They are people-oriented, spontaneous, energetic and enthusiastic. I-styles tend to be positive and good at influencing others</a:t>
            </a:r>
            <a:r>
              <a:rPr lang="en-GB" dirty="0">
                <a:latin typeface="Century Gothic" panose="020B0502020202020204" pitchFamily="34" charset="0"/>
                <a:cs typeface="Calibri" panose="020F0502020204030204" pitchFamily="34" charset="0"/>
              </a:rPr>
              <a:t>.</a:t>
            </a:r>
            <a:r>
              <a:rPr lang="en-NZ" b="0" i="0" dirty="0">
                <a:solidFill>
                  <a:srgbClr val="1B2E3C"/>
                </a:solidFill>
                <a:effectLst/>
                <a:latin typeface="Century Gothic" panose="020B0502020202020204" pitchFamily="34" charset="0"/>
                <a:cs typeface="Calibri" panose="020F0502020204030204" pitchFamily="34" charset="0"/>
              </a:rPr>
              <a:t> </a:t>
            </a:r>
            <a:r>
              <a:rPr lang="en-NZ" b="0" i="0" dirty="0">
                <a:effectLst/>
                <a:latin typeface="Century Gothic" panose="020B0502020202020204" pitchFamily="34" charset="0"/>
                <a:cs typeface="Calibri" panose="020F0502020204030204" pitchFamily="34" charset="0"/>
              </a:rPr>
              <a:t>Social acceptance is very important </a:t>
            </a:r>
            <a:r>
              <a:rPr lang="en-NZ" dirty="0">
                <a:latin typeface="Century Gothic" panose="020B0502020202020204" pitchFamily="34" charset="0"/>
                <a:cs typeface="Calibri" panose="020F0502020204030204" pitchFamily="34" charset="0"/>
              </a:rPr>
              <a:t>to</a:t>
            </a:r>
            <a:r>
              <a:rPr lang="en-NZ" b="0" i="0" dirty="0">
                <a:effectLst/>
                <a:latin typeface="Century Gothic" panose="020B0502020202020204" pitchFamily="34" charset="0"/>
                <a:cs typeface="Calibri" panose="020F0502020204030204" pitchFamily="34" charset="0"/>
              </a:rPr>
              <a:t> I-styles – they like to be liked.  </a:t>
            </a:r>
          </a:p>
          <a:p>
            <a:endParaRPr lang="en-NZ" dirty="0">
              <a:solidFill>
                <a:srgbClr val="1B2E3C"/>
              </a:solidFill>
              <a:latin typeface="Century Gothic" panose="020B0502020202020204" pitchFamily="34" charset="0"/>
              <a:cs typeface="Calibri" panose="020F0502020204030204" pitchFamily="34" charset="0"/>
            </a:endParaRPr>
          </a:p>
          <a:p>
            <a:r>
              <a:rPr lang="en-US" b="0" baseline="0" dirty="0">
                <a:latin typeface="Century Gothic" panose="020B0502020202020204" pitchFamily="34" charset="0"/>
              </a:rPr>
              <a:t>An “I”’s  biggest fears are social </a:t>
            </a:r>
            <a:r>
              <a:rPr lang="en-US" dirty="0">
                <a:latin typeface="Century Gothic" panose="020B0502020202020204" pitchFamily="34" charset="0"/>
              </a:rPr>
              <a:t>r</a:t>
            </a:r>
            <a:r>
              <a:rPr lang="en-US" b="0" baseline="0" dirty="0">
                <a:latin typeface="Century Gothic" panose="020B0502020202020204" pitchFamily="34" charset="0"/>
              </a:rPr>
              <a:t>ejection (being ignored), </a:t>
            </a:r>
            <a:r>
              <a:rPr lang="en-US" dirty="0">
                <a:latin typeface="Century Gothic" panose="020B0502020202020204" pitchFamily="34" charset="0"/>
              </a:rPr>
              <a:t>becoming involved in conflict,</a:t>
            </a:r>
            <a:r>
              <a:rPr lang="en-US" b="0" baseline="0" dirty="0">
                <a:latin typeface="Century Gothic" panose="020B0502020202020204" pitchFamily="34" charset="0"/>
              </a:rPr>
              <a:t> </a:t>
            </a:r>
            <a:r>
              <a:rPr lang="en-US" dirty="0">
                <a:latin typeface="Century Gothic" panose="020B0502020202020204" pitchFamily="34" charset="0"/>
              </a:rPr>
              <a:t>l</a:t>
            </a:r>
            <a:r>
              <a:rPr lang="en-US" b="0" baseline="0" dirty="0">
                <a:latin typeface="Century Gothic" panose="020B0502020202020204" pitchFamily="34" charset="0"/>
              </a:rPr>
              <a:t>osing the ability to influence others or becoming insignificant</a:t>
            </a:r>
            <a:r>
              <a:rPr lang="en-US" dirty="0">
                <a:latin typeface="Century Gothic" panose="020B0502020202020204" pitchFamily="34" charset="0"/>
              </a:rPr>
              <a:t>, d</a:t>
            </a:r>
            <a:r>
              <a:rPr lang="en-US" b="0" baseline="0" dirty="0">
                <a:latin typeface="Century Gothic" panose="020B0502020202020204" pitchFamily="34" charset="0"/>
              </a:rPr>
              <a:t>isapproval from others or not being liked.</a:t>
            </a:r>
            <a:endParaRPr lang="en-NZ" b="0" baseline="0" dirty="0">
              <a:latin typeface="Century Gothic" panose="020B0502020202020204" pitchFamily="34" charset="0"/>
            </a:endParaRPr>
          </a:p>
          <a:p>
            <a:endParaRPr lang="en-NZ" dirty="0">
              <a:latin typeface="Century Gothic" panose="020B0502020202020204" pitchFamily="34" charset="0"/>
            </a:endParaRPr>
          </a:p>
          <a:p>
            <a:r>
              <a:rPr lang="en-GB" dirty="0">
                <a:latin typeface="Century Gothic" panose="020B0502020202020204" pitchFamily="34" charset="0"/>
              </a:rPr>
              <a:t>Under pressure I-styles can also be inattentive to details, overly talkative and emotional. They may over-promise because they are so optimistic and are eager to be popular. Others may perceive I-styles as somewhat careless, impulsive and lacking follow-up. </a:t>
            </a:r>
          </a:p>
          <a:p>
            <a:endParaRPr lang="en-GB" dirty="0">
              <a:latin typeface="Century Gothic" panose="020B0502020202020204" pitchFamily="34" charset="0"/>
            </a:endParaRPr>
          </a:p>
          <a:p>
            <a:pPr marL="263942" indent="-263942" eaLnBrk="1" hangingPunct="1"/>
            <a:endParaRPr lang="en-NZ" dirty="0">
              <a:latin typeface="Century Gothic" panose="020B0502020202020204" pitchFamily="34" charset="0"/>
            </a:endParaRPr>
          </a:p>
          <a:p>
            <a:pPr marL="263942" indent="-263942" eaLnBrk="1" hangingPunct="1"/>
            <a:r>
              <a:rPr lang="en-NZ" b="1" dirty="0">
                <a:latin typeface="Century Gothic" panose="020B0502020202020204" pitchFamily="34" charset="0"/>
              </a:rPr>
              <a:t>Ask if anyone knows some</a:t>
            </a:r>
            <a:r>
              <a:rPr lang="en-NZ" b="1" baseline="0" dirty="0">
                <a:latin typeface="Century Gothic" panose="020B0502020202020204" pitchFamily="34" charset="0"/>
              </a:rPr>
              <a:t>one like this</a:t>
            </a:r>
            <a:r>
              <a:rPr lang="en-NZ" baseline="0" dirty="0">
                <a:latin typeface="Century Gothic" panose="020B0502020202020204" pitchFamily="34" charset="0"/>
              </a:rPr>
              <a:t>.</a:t>
            </a:r>
          </a:p>
          <a:p>
            <a:pPr marL="263942" indent="-263942" eaLnBrk="1" hangingPunct="1"/>
            <a:endParaRPr lang="en-NZ" baseline="0" dirty="0">
              <a:latin typeface="Century Gothic" panose="020B0502020202020204" pitchFamily="34" charset="0"/>
            </a:endParaRPr>
          </a:p>
          <a:p>
            <a:pPr marL="263942" indent="-263942" eaLnBrk="1" hangingPunct="1"/>
            <a:r>
              <a:rPr lang="en-NZ" dirty="0">
                <a:latin typeface="Century Gothic" panose="020B0502020202020204" pitchFamily="34" charset="0"/>
              </a:rPr>
              <a:t>If an</a:t>
            </a:r>
            <a:r>
              <a:rPr lang="en-NZ" baseline="0" dirty="0">
                <a:latin typeface="Century Gothic" panose="020B0502020202020204" pitchFamily="34" charset="0"/>
              </a:rPr>
              <a:t> “I” was a bird, they’d be a peacock!</a:t>
            </a:r>
            <a:endParaRPr lang="en-NZ" dirty="0">
              <a:latin typeface="Century Gothic" panose="020B0502020202020204" pitchFamily="34" charset="0"/>
            </a:endParaRPr>
          </a:p>
          <a:p>
            <a:endParaRPr lang="en-GB" dirty="0"/>
          </a:p>
        </p:txBody>
      </p:sp>
      <p:sp>
        <p:nvSpPr>
          <p:cNvPr id="4" name="Slide Number Placeholder 3"/>
          <p:cNvSpPr>
            <a:spLocks noGrp="1"/>
          </p:cNvSpPr>
          <p:nvPr>
            <p:ph type="sldNum" sz="quarter" idx="10"/>
          </p:nvPr>
        </p:nvSpPr>
        <p:spPr/>
        <p:txBody>
          <a:bodyPr/>
          <a:lstStyle/>
          <a:p>
            <a:fld id="{FC7FF555-9CF6-455B-A361-1BD9CCEB5FF1}" type="slidenum">
              <a:rPr lang="pl-PL" smtClean="0"/>
              <a:t>27</a:t>
            </a:fld>
            <a:endParaRPr lang="pl-PL"/>
          </a:p>
        </p:txBody>
      </p:sp>
    </p:spTree>
    <p:extLst>
      <p:ext uri="{BB962C8B-B14F-4D97-AF65-F5344CB8AC3E}">
        <p14:creationId xmlns:p14="http://schemas.microsoft.com/office/powerpoint/2010/main" val="15260490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latin typeface="Century Gothic" panose="020B0502020202020204" pitchFamily="34" charset="0"/>
                <a:cs typeface="Calibri" panose="020F0502020204030204" pitchFamily="34" charset="0"/>
              </a:rPr>
              <a:t>I-styles smile; the glass is always half full.</a:t>
            </a:r>
          </a:p>
          <a:p>
            <a:endParaRPr lang="en-NZ" dirty="0">
              <a:latin typeface="Century Gothic" panose="020B0502020202020204" pitchFamily="34" charset="0"/>
            </a:endParaRPr>
          </a:p>
          <a:p>
            <a:pPr algn="l"/>
            <a:r>
              <a:rPr lang="en-NZ" b="0" i="0" dirty="0">
                <a:effectLst/>
                <a:latin typeface="Century Gothic" panose="020B0502020202020204" pitchFamily="34" charset="0"/>
                <a:cs typeface="Calibri" panose="020F0502020204030204" pitchFamily="34" charset="0"/>
              </a:rPr>
              <a:t>I-styles bring a high level of energy and fun to any situation. They are comfortable in social situations and interact with others openly and honestly. They offer lots of assurance and encouragement when developing others. I styles like to see the best in others and accept their faults.</a:t>
            </a:r>
          </a:p>
          <a:p>
            <a:pPr algn="l"/>
            <a:r>
              <a:rPr lang="en-NZ" b="0" i="0" dirty="0">
                <a:effectLst/>
                <a:latin typeface="Century Gothic" panose="020B0502020202020204" pitchFamily="34" charset="0"/>
                <a:cs typeface="Calibri" panose="020F0502020204030204" pitchFamily="34" charset="0"/>
              </a:rPr>
              <a:t>I-styles formulate creative solutions to problems and facilitate discussion and openness. They become excited by possibilities if others are onboard with their ideas.</a:t>
            </a:r>
          </a:p>
          <a:p>
            <a:pPr algn="l"/>
            <a:endParaRPr lang="en-NZ" dirty="0">
              <a:latin typeface="Century Gothic" panose="020B0502020202020204" pitchFamily="34" charset="0"/>
              <a:cs typeface="Calibri" panose="020F0502020204030204" pitchFamily="34" charset="0"/>
            </a:endParaRPr>
          </a:p>
          <a:p>
            <a:pPr algn="l"/>
            <a:r>
              <a:rPr lang="en-NZ" b="0" i="0" dirty="0">
                <a:effectLst/>
                <a:latin typeface="Century Gothic" panose="020B0502020202020204" pitchFamily="34" charset="0"/>
                <a:cs typeface="Calibri" panose="020F0502020204030204" pitchFamily="34" charset="0"/>
              </a:rPr>
              <a:t>I-styles talk about people and positive subjects. They tend to avoid negative issues and are not always direct in their approach to communication. They are very comfortable sharing how they feel. I-styles love to tell stories, often waving their hands in front of you while saying, ‘You'll never believe what happened to me today!' They use a lot of inflection and tonal variation. They pause. They're dramatic in their speech patterns.</a:t>
            </a:r>
          </a:p>
          <a:p>
            <a:pPr algn="l"/>
            <a:endParaRPr lang="en-NZ" dirty="0">
              <a:latin typeface="Century Gothic" panose="020B0502020202020204" pitchFamily="34" charset="0"/>
            </a:endParaRPr>
          </a:p>
          <a:p>
            <a:r>
              <a:rPr lang="en-US" dirty="0">
                <a:latin typeface="Century Gothic" panose="020B0502020202020204" pitchFamily="34" charset="0"/>
                <a:cs typeface="Calibri" panose="020F0502020204030204" pitchFamily="34" charset="0"/>
              </a:rPr>
              <a:t>An “I’s” responsive style means that they don’t listen very long, especially if they can’t contribute or participate in the conversation.</a:t>
            </a:r>
          </a:p>
          <a:p>
            <a:pPr algn="l"/>
            <a:endParaRPr lang="en-NZ" b="0" i="0" dirty="0">
              <a:effectLst/>
              <a:latin typeface="Century Gothic" panose="020B0502020202020204" pitchFamily="34" charset="0"/>
              <a:cs typeface="Calibri" panose="020F0502020204030204" pitchFamily="34" charset="0"/>
            </a:endParaRPr>
          </a:p>
          <a:p>
            <a:pPr algn="l"/>
            <a:r>
              <a:rPr lang="en-NZ" b="0" i="0" dirty="0">
                <a:effectLst/>
                <a:latin typeface="Century Gothic" panose="020B0502020202020204" pitchFamily="34" charset="0"/>
                <a:cs typeface="Calibri" panose="020F0502020204030204" pitchFamily="34" charset="0"/>
              </a:rPr>
              <a:t>I-styles usually ask 'who' questions like:</a:t>
            </a:r>
          </a:p>
          <a:p>
            <a:pPr algn="l">
              <a:buFont typeface="Arial" panose="020B0604020202020204" pitchFamily="34" charset="0"/>
              <a:buChar char="•"/>
            </a:pPr>
            <a:r>
              <a:rPr lang="en-NZ" b="0" i="0" dirty="0">
                <a:effectLst/>
                <a:latin typeface="Century Gothic" panose="020B0502020202020204" pitchFamily="34" charset="0"/>
                <a:cs typeface="Calibri" panose="020F0502020204030204" pitchFamily="34" charset="0"/>
              </a:rPr>
              <a:t>'Who else is involved?'</a:t>
            </a:r>
          </a:p>
          <a:p>
            <a:pPr algn="l">
              <a:buFont typeface="Arial" panose="020B0604020202020204" pitchFamily="34" charset="0"/>
              <a:buChar char="•"/>
            </a:pPr>
            <a:r>
              <a:rPr lang="en-NZ" b="0" i="0" dirty="0">
                <a:effectLst/>
                <a:latin typeface="Century Gothic" panose="020B0502020202020204" pitchFamily="34" charset="0"/>
                <a:cs typeface="Calibri" panose="020F0502020204030204" pitchFamily="34" charset="0"/>
              </a:rPr>
              <a:t>'Who else uses this?'</a:t>
            </a:r>
          </a:p>
          <a:p>
            <a:pPr algn="l"/>
            <a:endParaRPr lang="en-NZ" b="0" i="0" dirty="0">
              <a:solidFill>
                <a:srgbClr val="1B2E3C"/>
              </a:solidFill>
              <a:effectLst/>
              <a:latin typeface="Open Sans" panose="020B0606030504020204" pitchFamily="34" charset="0"/>
            </a:endParaRPr>
          </a:p>
          <a:p>
            <a:endParaRPr lang="en-NZ" dirty="0"/>
          </a:p>
        </p:txBody>
      </p:sp>
      <p:sp>
        <p:nvSpPr>
          <p:cNvPr id="4" name="Slide Number Placeholder 3"/>
          <p:cNvSpPr>
            <a:spLocks noGrp="1"/>
          </p:cNvSpPr>
          <p:nvPr>
            <p:ph type="sldNum" sz="quarter" idx="5"/>
          </p:nvPr>
        </p:nvSpPr>
        <p:spPr/>
        <p:txBody>
          <a:bodyPr/>
          <a:lstStyle/>
          <a:p>
            <a:fld id="{FC7FF555-9CF6-455B-A361-1BD9CCEB5FF1}" type="slidenum">
              <a:rPr lang="pl-PL" smtClean="0"/>
              <a:t>28</a:t>
            </a:fld>
            <a:endParaRPr lang="pl-PL"/>
          </a:p>
        </p:txBody>
      </p:sp>
    </p:spTree>
    <p:extLst>
      <p:ext uri="{BB962C8B-B14F-4D97-AF65-F5344CB8AC3E}">
        <p14:creationId xmlns:p14="http://schemas.microsoft.com/office/powerpoint/2010/main" val="38590661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rgbClr val="FFC000"/>
                </a:solidFill>
                <a:latin typeface="Century Gothic" panose="020B0502020202020204" pitchFamily="34" charset="0"/>
                <a:cs typeface="Arial" panose="020B0604020202020204" pitchFamily="34" charset="0"/>
              </a:rPr>
              <a:t>Remember to put</a:t>
            </a:r>
            <a:r>
              <a:rPr lang="en-US" b="1" baseline="0">
                <a:solidFill>
                  <a:srgbClr val="FFC000"/>
                </a:solidFill>
                <a:latin typeface="Century Gothic" panose="020B0502020202020204" pitchFamily="34" charset="0"/>
                <a:cs typeface="Arial" panose="020B0604020202020204" pitchFamily="34" charset="0"/>
              </a:rPr>
              <a:t> in words for </a:t>
            </a:r>
            <a:r>
              <a:rPr lang="en-US" b="1" u="sng" baseline="0">
                <a:solidFill>
                  <a:srgbClr val="FFC000"/>
                </a:solidFill>
                <a:latin typeface="Century Gothic" panose="020B0502020202020204" pitchFamily="34" charset="0"/>
                <a:cs typeface="Arial" panose="020B0604020202020204" pitchFamily="34" charset="0"/>
              </a:rPr>
              <a:t>decision-making</a:t>
            </a:r>
            <a:r>
              <a:rPr lang="en-US" b="1" baseline="0">
                <a:solidFill>
                  <a:srgbClr val="FFC000"/>
                </a:solidFill>
                <a:latin typeface="Century Gothic" panose="020B0502020202020204" pitchFamily="34" charset="0"/>
                <a:cs typeface="Arial" panose="020B0604020202020204" pitchFamily="34" charset="0"/>
              </a:rPr>
              <a:t> as part of Exercise 1.</a:t>
            </a:r>
            <a:endParaRPr lang="en-US">
              <a:solidFill>
                <a:srgbClr val="FFC000"/>
              </a:solidFill>
              <a:latin typeface="Century Gothic" panose="020B0502020202020204" pitchFamily="34" charset="0"/>
              <a:cs typeface="Arial" panose="020B0604020202020204" pitchFamily="34" charset="0"/>
            </a:endParaRPr>
          </a:p>
          <a:p>
            <a:endParaRPr lang="en-US" b="1">
              <a:latin typeface="Century Gothic" panose="020B0502020202020204" pitchFamily="34" charset="0"/>
              <a:cs typeface="Arial" panose="020B0604020202020204" pitchFamily="34" charset="0"/>
            </a:endParaRPr>
          </a:p>
          <a:p>
            <a:r>
              <a:rPr lang="en-US" b="1">
                <a:solidFill>
                  <a:schemeClr val="tx1"/>
                </a:solidFill>
                <a:latin typeface="Century Gothic" panose="020B0502020202020204" pitchFamily="34" charset="0"/>
                <a:cs typeface="Arial" panose="020B0604020202020204" pitchFamily="34" charset="0"/>
              </a:rPr>
              <a:t>I-style</a:t>
            </a:r>
            <a:endParaRPr lang="en-US">
              <a:solidFill>
                <a:schemeClr val="tx1"/>
              </a:solidFill>
              <a:latin typeface="Century Gothic" panose="020B0502020202020204" pitchFamily="34" charset="0"/>
              <a:cs typeface="Arial" panose="020B0604020202020204" pitchFamily="34" charset="0"/>
            </a:endParaRPr>
          </a:p>
          <a:p>
            <a:pPr marL="171450" lvl="0" indent="-171450">
              <a:buFont typeface="Arial" panose="020B0604020202020204" pitchFamily="34" charset="0"/>
              <a:buChar char="•"/>
            </a:pPr>
            <a:r>
              <a:rPr lang="en-GB">
                <a:solidFill>
                  <a:schemeClr val="tx1"/>
                </a:solidFill>
                <a:latin typeface="Century Gothic" panose="020B0502020202020204" pitchFamily="34" charset="0"/>
                <a:cs typeface="Arial" panose="020B0604020202020204" pitchFamily="34" charset="0"/>
              </a:rPr>
              <a:t>May change their opinion to avoid conflict</a:t>
            </a:r>
            <a:endParaRPr lang="en-NZ">
              <a:solidFill>
                <a:schemeClr val="tx1"/>
              </a:solidFill>
              <a:latin typeface="Century Gothic" panose="020B0502020202020204" pitchFamily="34" charset="0"/>
              <a:cs typeface="Arial" panose="020B0604020202020204" pitchFamily="34" charset="0"/>
            </a:endParaRPr>
          </a:p>
          <a:p>
            <a:pPr marL="171450" lvl="0" indent="-171450">
              <a:buFont typeface="Arial" panose="020B0604020202020204" pitchFamily="34" charset="0"/>
              <a:buChar char="•"/>
            </a:pPr>
            <a:r>
              <a:rPr lang="en-GB">
                <a:solidFill>
                  <a:schemeClr val="tx1"/>
                </a:solidFill>
                <a:latin typeface="Century Gothic" panose="020B0502020202020204" pitchFamily="34" charset="0"/>
                <a:cs typeface="Arial" panose="020B0604020202020204" pitchFamily="34" charset="0"/>
              </a:rPr>
              <a:t>Remembers human aspects</a:t>
            </a:r>
            <a:endParaRPr lang="en-NZ">
              <a:solidFill>
                <a:schemeClr val="tx1"/>
              </a:solidFill>
              <a:latin typeface="Century Gothic" panose="020B0502020202020204" pitchFamily="34" charset="0"/>
              <a:cs typeface="Arial" panose="020B0604020202020204" pitchFamily="34" charset="0"/>
            </a:endParaRPr>
          </a:p>
          <a:p>
            <a:pPr marL="171450" lvl="0" indent="-171450">
              <a:buFont typeface="Arial" panose="020B0604020202020204" pitchFamily="34" charset="0"/>
              <a:buChar char="•"/>
            </a:pPr>
            <a:r>
              <a:rPr lang="en-GB">
                <a:latin typeface="Century Gothic" panose="020B0502020202020204" pitchFamily="34" charset="0"/>
                <a:cs typeface="Arial" panose="020B0604020202020204" pitchFamily="34" charset="0"/>
              </a:rPr>
              <a:t>Is c</a:t>
            </a:r>
            <a:r>
              <a:rPr lang="en-GB">
                <a:solidFill>
                  <a:schemeClr val="tx1"/>
                </a:solidFill>
                <a:latin typeface="Century Gothic" panose="020B0502020202020204" pitchFamily="34" charset="0"/>
                <a:cs typeface="Arial" panose="020B0604020202020204" pitchFamily="34" charset="0"/>
              </a:rPr>
              <a:t>ustomer-oriented</a:t>
            </a:r>
            <a:endParaRPr lang="en-NZ">
              <a:solidFill>
                <a:schemeClr val="tx1"/>
              </a:solidFill>
              <a:latin typeface="Century Gothic" panose="020B0502020202020204" pitchFamily="34" charset="0"/>
              <a:cs typeface="Arial" panose="020B0604020202020204" pitchFamily="34" charset="0"/>
            </a:endParaRPr>
          </a:p>
          <a:p>
            <a:pPr marL="171450" lvl="0" indent="-171450">
              <a:buFont typeface="Arial" panose="020B0604020202020204" pitchFamily="34" charset="0"/>
              <a:buChar char="•"/>
            </a:pPr>
            <a:r>
              <a:rPr lang="en-GB">
                <a:latin typeface="Century Gothic" panose="020B0502020202020204" pitchFamily="34" charset="0"/>
                <a:cs typeface="Arial" panose="020B0604020202020204" pitchFamily="34" charset="0"/>
              </a:rPr>
              <a:t>Makes f</a:t>
            </a:r>
            <a:r>
              <a:rPr lang="en-GB">
                <a:solidFill>
                  <a:schemeClr val="tx1"/>
                </a:solidFill>
                <a:latin typeface="Century Gothic" panose="020B0502020202020204" pitchFamily="34" charset="0"/>
                <a:cs typeface="Arial" panose="020B0604020202020204" pitchFamily="34" charset="0"/>
              </a:rPr>
              <a:t>eeling-based decisions</a:t>
            </a:r>
            <a:endParaRPr lang="en-NZ">
              <a:solidFill>
                <a:schemeClr val="tx1"/>
              </a:solidFill>
              <a:latin typeface="Century Gothic" panose="020B0502020202020204" pitchFamily="34" charset="0"/>
              <a:cs typeface="Arial" panose="020B0604020202020204" pitchFamily="34" charset="0"/>
            </a:endParaRPr>
          </a:p>
          <a:p>
            <a:pPr marL="171450" lvl="0" indent="-171450">
              <a:buFont typeface="Arial" panose="020B0604020202020204" pitchFamily="34" charset="0"/>
              <a:buChar char="•"/>
            </a:pPr>
            <a:r>
              <a:rPr lang="en-GB">
                <a:latin typeface="Century Gothic" panose="020B0502020202020204" pitchFamily="34" charset="0"/>
                <a:cs typeface="Arial" panose="020B0604020202020204" pitchFamily="34" charset="0"/>
              </a:rPr>
              <a:t>Acts r</a:t>
            </a:r>
            <a:r>
              <a:rPr lang="en-GB">
                <a:solidFill>
                  <a:schemeClr val="tx1"/>
                </a:solidFill>
                <a:latin typeface="Century Gothic" panose="020B0502020202020204" pitchFamily="34" charset="0"/>
                <a:cs typeface="Arial" panose="020B0604020202020204" pitchFamily="34" charset="0"/>
              </a:rPr>
              <a:t>elatively quickly</a:t>
            </a:r>
            <a:endParaRPr lang="en-NZ">
              <a:solidFill>
                <a:schemeClr val="tx1"/>
              </a:solidFill>
              <a:latin typeface="Century Gothic" panose="020B0502020202020204" pitchFamily="34" charset="0"/>
              <a:cs typeface="Arial" panose="020B0604020202020204" pitchFamily="34" charset="0"/>
            </a:endParaRPr>
          </a:p>
          <a:p>
            <a:pPr marL="171450" lvl="0" indent="-171450">
              <a:buFont typeface="Arial" panose="020B0604020202020204" pitchFamily="34" charset="0"/>
              <a:buChar char="•"/>
            </a:pPr>
            <a:r>
              <a:rPr lang="en-GB">
                <a:solidFill>
                  <a:schemeClr val="tx1"/>
                </a:solidFill>
                <a:latin typeface="Century Gothic" panose="020B0502020202020204" pitchFamily="34" charset="0"/>
                <a:cs typeface="Arial" panose="020B0604020202020204" pitchFamily="34" charset="0"/>
              </a:rPr>
              <a:t>Looks for the “popular’ and/or favourable decision</a:t>
            </a:r>
            <a:endParaRPr lang="en-NZ">
              <a:solidFill>
                <a:schemeClr val="tx1"/>
              </a:solidFill>
              <a:latin typeface="Century Gothic" panose="020B0502020202020204" pitchFamily="34" charset="0"/>
              <a:cs typeface="Arial" panose="020B0604020202020204" pitchFamily="34" charset="0"/>
            </a:endParaRPr>
          </a:p>
          <a:p>
            <a:pPr marL="171450" lvl="0" indent="-171450">
              <a:buFont typeface="Arial" panose="020B0604020202020204" pitchFamily="34" charset="0"/>
              <a:buChar char="•"/>
            </a:pPr>
            <a:r>
              <a:rPr lang="en-GB">
                <a:solidFill>
                  <a:schemeClr val="tx1"/>
                </a:solidFill>
                <a:latin typeface="Century Gothic" panose="020B0502020202020204" pitchFamily="34" charset="0"/>
                <a:cs typeface="Arial" panose="020B0604020202020204" pitchFamily="34" charset="0"/>
              </a:rPr>
              <a:t>Does not need a lot of supporting information</a:t>
            </a:r>
            <a:endParaRPr lang="en-NZ">
              <a:solidFill>
                <a:schemeClr val="tx1"/>
              </a:solidFill>
              <a:latin typeface="Century Gothic" panose="020B0502020202020204" pitchFamily="34" charset="0"/>
              <a:cs typeface="Arial" panose="020B0604020202020204" pitchFamily="34" charset="0"/>
            </a:endParaRPr>
          </a:p>
          <a:p>
            <a:pPr marL="171450" lvl="0" indent="-171450">
              <a:buFont typeface="Arial" panose="020B0604020202020204" pitchFamily="34" charset="0"/>
              <a:buChar char="•"/>
            </a:pPr>
            <a:r>
              <a:rPr lang="en-GB">
                <a:solidFill>
                  <a:schemeClr val="tx1"/>
                </a:solidFill>
                <a:latin typeface="Century Gothic" panose="020B0502020202020204" pitchFamily="34" charset="0"/>
                <a:cs typeface="Arial" panose="020B0604020202020204" pitchFamily="34" charset="0"/>
              </a:rPr>
              <a:t>May overlook details</a:t>
            </a:r>
            <a:endParaRPr lang="en-NZ">
              <a:solidFill>
                <a:schemeClr val="tx1"/>
              </a:solidFill>
              <a:latin typeface="Century Gothic" panose="020B0502020202020204" pitchFamily="34" charset="0"/>
              <a:cs typeface="Arial" panose="020B0604020202020204" pitchFamily="34" charset="0"/>
            </a:endParaRPr>
          </a:p>
          <a:p>
            <a:pPr marL="171450" lvl="0" indent="-171450">
              <a:buFont typeface="Arial" panose="020B0604020202020204" pitchFamily="34" charset="0"/>
              <a:buChar char="•"/>
            </a:pPr>
            <a:r>
              <a:rPr lang="en-GB">
                <a:latin typeface="Century Gothic" panose="020B0502020202020204" pitchFamily="34" charset="0"/>
                <a:cs typeface="Arial" panose="020B0604020202020204" pitchFamily="34" charset="0"/>
              </a:rPr>
              <a:t>Is o</a:t>
            </a:r>
            <a:r>
              <a:rPr lang="en-GB">
                <a:solidFill>
                  <a:schemeClr val="tx1"/>
                </a:solidFill>
                <a:latin typeface="Century Gothic" panose="020B0502020202020204" pitchFamily="34" charset="0"/>
                <a:cs typeface="Arial" panose="020B0604020202020204" pitchFamily="34" charset="0"/>
              </a:rPr>
              <a:t>ptimistic about the outcomes</a:t>
            </a:r>
          </a:p>
          <a:p>
            <a:pPr lvl="0"/>
            <a:endParaRPr lang="en-NZ">
              <a:solidFill>
                <a:srgbClr val="FFC000"/>
              </a:solidFill>
              <a:latin typeface="Century Gothic" panose="020B0502020202020204" pitchFamily="34" charset="0"/>
              <a:cs typeface="Arial" panose="020B0604020202020204" pitchFamily="34" charset="0"/>
            </a:endParaRPr>
          </a:p>
          <a:p>
            <a:r>
              <a:rPr lang="en-US" b="1">
                <a:solidFill>
                  <a:srgbClr val="FFC000"/>
                </a:solidFill>
                <a:latin typeface="Century Gothic" panose="020B0502020202020204" pitchFamily="34" charset="0"/>
                <a:cs typeface="Arial" panose="020B0604020202020204" pitchFamily="34" charset="0"/>
              </a:rPr>
              <a:t>Remember to put</a:t>
            </a:r>
            <a:r>
              <a:rPr lang="en-US" b="1" baseline="0">
                <a:solidFill>
                  <a:srgbClr val="FFC000"/>
                </a:solidFill>
                <a:latin typeface="Century Gothic" panose="020B0502020202020204" pitchFamily="34" charset="0"/>
                <a:cs typeface="Arial" panose="020B0604020202020204" pitchFamily="34" charset="0"/>
              </a:rPr>
              <a:t> in words for </a:t>
            </a:r>
            <a:r>
              <a:rPr lang="en-US" b="1" u="sng" baseline="0">
                <a:solidFill>
                  <a:srgbClr val="FFC000"/>
                </a:solidFill>
                <a:latin typeface="Century Gothic" panose="020B0502020202020204" pitchFamily="34" charset="0"/>
                <a:cs typeface="Arial" panose="020B0604020202020204" pitchFamily="34" charset="0"/>
              </a:rPr>
              <a:t>change</a:t>
            </a:r>
            <a:r>
              <a:rPr lang="en-US" b="1" baseline="0">
                <a:solidFill>
                  <a:srgbClr val="FFC000"/>
                </a:solidFill>
                <a:latin typeface="Century Gothic" panose="020B0502020202020204" pitchFamily="34" charset="0"/>
                <a:cs typeface="Arial" panose="020B0604020202020204" pitchFamily="34" charset="0"/>
              </a:rPr>
              <a:t> as part of Exercise 1.</a:t>
            </a:r>
            <a:endParaRPr lang="en-US" b="1">
              <a:latin typeface="Century Gothic" panose="020B0502020202020204" pitchFamily="34" charset="0"/>
              <a:cs typeface="Arial" panose="020B0604020202020204" pitchFamily="34" charset="0"/>
            </a:endParaRPr>
          </a:p>
          <a:p>
            <a:pPr eaLnBrk="1" hangingPunct="1"/>
            <a:endParaRPr lang="en-US" b="1">
              <a:solidFill>
                <a:schemeClr val="tx1"/>
              </a:solidFill>
              <a:latin typeface="Century Gothic" panose="020B0502020202020204" pitchFamily="34" charset="0"/>
              <a:cs typeface="Arial" panose="020B0604020202020204" pitchFamily="34" charset="0"/>
            </a:endParaRPr>
          </a:p>
          <a:p>
            <a:pPr eaLnBrk="1" hangingPunct="1"/>
            <a:r>
              <a:rPr lang="en-US" b="1">
                <a:solidFill>
                  <a:schemeClr val="tx1"/>
                </a:solidFill>
                <a:latin typeface="Century Gothic" panose="020B0502020202020204" pitchFamily="34" charset="0"/>
                <a:cs typeface="Arial" panose="020B0604020202020204" pitchFamily="34" charset="0"/>
              </a:rPr>
              <a:t>I-style</a:t>
            </a:r>
          </a:p>
          <a:p>
            <a:pPr marL="171721" indent="-171721" eaLnBrk="1" hangingPunct="1">
              <a:buFont typeface="Arial" pitchFamily="34" charset="0"/>
              <a:buChar char="•"/>
            </a:pPr>
            <a:r>
              <a:rPr lang="en-US">
                <a:solidFill>
                  <a:schemeClr val="tx1"/>
                </a:solidFill>
                <a:latin typeface="Century Gothic" panose="020B0502020202020204" pitchFamily="34" charset="0"/>
                <a:cs typeface="Arial" panose="020B0604020202020204" pitchFamily="34" charset="0"/>
              </a:rPr>
              <a:t>Loves change – </a:t>
            </a:r>
            <a:r>
              <a:rPr lang="en-NZ">
                <a:solidFill>
                  <a:schemeClr val="tx1"/>
                </a:solidFill>
                <a:latin typeface="Century Gothic" panose="020B0502020202020204" pitchFamily="34" charset="0"/>
                <a:cs typeface="Arial" panose="020B0604020202020204" pitchFamily="34" charset="0"/>
              </a:rPr>
              <a:t>finds change exciting and fun – </a:t>
            </a:r>
            <a:r>
              <a:rPr lang="en-US">
                <a:solidFill>
                  <a:schemeClr val="tx1"/>
                </a:solidFill>
                <a:latin typeface="Century Gothic" panose="020B0502020202020204" pitchFamily="34" charset="0"/>
                <a:cs typeface="Arial" panose="020B0604020202020204" pitchFamily="34" charset="0"/>
              </a:rPr>
              <a:t>hates following the same routine day in day out </a:t>
            </a:r>
          </a:p>
          <a:p>
            <a:pPr marL="171721" indent="-171721" eaLnBrk="1" hangingPunct="1">
              <a:buFont typeface="Arial" pitchFamily="34" charset="0"/>
              <a:buChar char="•"/>
            </a:pPr>
            <a:r>
              <a:rPr lang="en-US">
                <a:solidFill>
                  <a:schemeClr val="tx1"/>
                </a:solidFill>
                <a:latin typeface="Century Gothic" panose="020B0502020202020204" pitchFamily="34" charset="0"/>
                <a:cs typeface="Arial" panose="020B0604020202020204" pitchFamily="34" charset="0"/>
              </a:rPr>
              <a:t>Considers the effects of change on others </a:t>
            </a:r>
          </a:p>
          <a:p>
            <a:pPr marL="171721" indent="-171721" eaLnBrk="1" hangingPunct="1">
              <a:buFont typeface="Arial" pitchFamily="34" charset="0"/>
              <a:buChar char="•"/>
            </a:pPr>
            <a:r>
              <a:rPr lang="en-US">
                <a:solidFill>
                  <a:schemeClr val="tx1"/>
                </a:solidFill>
                <a:latin typeface="Century Gothic" panose="020B0502020202020204" pitchFamily="34" charset="0"/>
                <a:cs typeface="Arial" panose="020B0604020202020204" pitchFamily="34" charset="0"/>
              </a:rPr>
              <a:t>Can promote change in a positive way, but may not consider details</a:t>
            </a:r>
          </a:p>
          <a:p>
            <a:pPr lvl="0"/>
            <a:endParaRPr lang="en-GB" sz="110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C7FF555-9CF6-455B-A361-1BD9CCEB5FF1}" type="slidenum">
              <a:rPr lang="pl-PL" smtClean="0"/>
              <a:t>29</a:t>
            </a:fld>
            <a:endParaRPr lang="pl-PL"/>
          </a:p>
        </p:txBody>
      </p:sp>
    </p:spTree>
    <p:extLst>
      <p:ext uri="{BB962C8B-B14F-4D97-AF65-F5344CB8AC3E}">
        <p14:creationId xmlns:p14="http://schemas.microsoft.com/office/powerpoint/2010/main" val="35005572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NZ" b="0" i="0" dirty="0">
                <a:solidFill>
                  <a:srgbClr val="1B2E3C"/>
                </a:solidFill>
                <a:effectLst/>
                <a:latin typeface="Century Gothic" panose="020B0502020202020204" pitchFamily="34" charset="0"/>
              </a:rPr>
              <a:t>Our Level One DISC assessment training workshop gets HR Professionals and Consultants up and running with DISC in just one day. We explore using DISC in the workplace and the four primary behavioural styles, looking closely at:</a:t>
            </a:r>
          </a:p>
          <a:p>
            <a:pPr algn="l">
              <a:buFont typeface="Arial" panose="020B0604020202020204" pitchFamily="34" charset="0"/>
              <a:buChar char="•"/>
            </a:pPr>
            <a:r>
              <a:rPr lang="en-NZ" b="0" i="0" dirty="0">
                <a:solidFill>
                  <a:srgbClr val="1B2E3C"/>
                </a:solidFill>
                <a:effectLst/>
                <a:latin typeface="Century Gothic" panose="020B0502020202020204" pitchFamily="34" charset="0"/>
              </a:rPr>
              <a:t>The background to Extended DISC®</a:t>
            </a:r>
          </a:p>
          <a:p>
            <a:pPr algn="l">
              <a:buFont typeface="Arial" panose="020B0604020202020204" pitchFamily="34" charset="0"/>
              <a:buChar char="•"/>
            </a:pPr>
            <a:r>
              <a:rPr lang="en-NZ" b="0" i="0" dirty="0">
                <a:solidFill>
                  <a:srgbClr val="1B2E3C"/>
                </a:solidFill>
                <a:effectLst/>
                <a:latin typeface="Century Gothic" panose="020B0502020202020204" pitchFamily="34" charset="0"/>
              </a:rPr>
              <a:t>The strengths and development areas of different DISC profiles</a:t>
            </a:r>
          </a:p>
          <a:p>
            <a:pPr algn="l">
              <a:buFont typeface="Arial" panose="020B0604020202020204" pitchFamily="34" charset="0"/>
              <a:buChar char="•"/>
            </a:pPr>
            <a:r>
              <a:rPr lang="en-NZ" b="0" i="0" dirty="0">
                <a:solidFill>
                  <a:srgbClr val="1B2E3C"/>
                </a:solidFill>
                <a:effectLst/>
                <a:latin typeface="Century Gothic" panose="020B0502020202020204" pitchFamily="34" charset="0"/>
              </a:rPr>
              <a:t>How to motivate people and spot when they are under stress</a:t>
            </a:r>
          </a:p>
          <a:p>
            <a:pPr algn="l">
              <a:buFont typeface="Arial" panose="020B0604020202020204" pitchFamily="34" charset="0"/>
              <a:buChar char="•"/>
            </a:pPr>
            <a:r>
              <a:rPr lang="en-NZ" b="0" i="0" dirty="0">
                <a:solidFill>
                  <a:srgbClr val="1B2E3C"/>
                </a:solidFill>
                <a:effectLst/>
                <a:latin typeface="Century Gothic" panose="020B0502020202020204" pitchFamily="34" charset="0"/>
              </a:rPr>
              <a:t>How to communicate with people in the way most comfortable to them</a:t>
            </a:r>
          </a:p>
          <a:p>
            <a:pPr algn="l">
              <a:buFont typeface="Arial" panose="020B0604020202020204" pitchFamily="34" charset="0"/>
              <a:buChar char="•"/>
            </a:pPr>
            <a:r>
              <a:rPr lang="en-NZ" b="0" i="0" dirty="0">
                <a:solidFill>
                  <a:srgbClr val="1B2E3C"/>
                </a:solidFill>
                <a:effectLst/>
                <a:latin typeface="Century Gothic" panose="020B0502020202020204" pitchFamily="34" charset="0"/>
              </a:rPr>
              <a:t>Best practices and ethical considerations when administering DISC Assessments</a:t>
            </a:r>
          </a:p>
          <a:p>
            <a:pPr algn="l">
              <a:buFont typeface="Arial" panose="020B0604020202020204" pitchFamily="34" charset="0"/>
              <a:buChar char="•"/>
            </a:pPr>
            <a:r>
              <a:rPr lang="en-NZ" b="0" i="0" dirty="0">
                <a:solidFill>
                  <a:srgbClr val="1B2E3C"/>
                </a:solidFill>
                <a:effectLst/>
                <a:latin typeface="Century Gothic" panose="020B0502020202020204" pitchFamily="34" charset="0"/>
              </a:rPr>
              <a:t>Gaining the confidence and skill to debrief an individual behavioural assessment using the Extended DISC® Profiles, Flexibility Diamonds and Special Cases</a:t>
            </a:r>
          </a:p>
          <a:p>
            <a:pPr algn="l">
              <a:buFont typeface="Arial" panose="020B0604020202020204" pitchFamily="34" charset="0"/>
              <a:buChar char="•"/>
            </a:pPr>
            <a:endParaRPr lang="en-NZ" b="0" i="0" dirty="0">
              <a:solidFill>
                <a:srgbClr val="1B2E3C"/>
              </a:solidFill>
              <a:effectLst/>
              <a:latin typeface="Century Gothic" panose="020B0502020202020204" pitchFamily="34" charset="0"/>
            </a:endParaRPr>
          </a:p>
          <a:p>
            <a:pPr algn="l">
              <a:buFont typeface="Arial" panose="020B0604020202020204" pitchFamily="34" charset="0"/>
              <a:buNone/>
            </a:pPr>
            <a:r>
              <a:rPr lang="en-NZ" b="0" i="0" dirty="0">
                <a:solidFill>
                  <a:srgbClr val="1B2E3C"/>
                </a:solidFill>
                <a:effectLst/>
                <a:latin typeface="Century Gothic" panose="020B0502020202020204" pitchFamily="34" charset="0"/>
              </a:rPr>
              <a:t>Level Two training is made up of 5 modules:</a:t>
            </a:r>
          </a:p>
          <a:p>
            <a:endParaRPr lang="en-NZ" dirty="0">
              <a:latin typeface="Century Gothic" panose="020B0502020202020204" pitchFamily="34" charset="0"/>
            </a:endParaRPr>
          </a:p>
          <a:p>
            <a:pPr algn="l"/>
            <a:r>
              <a:rPr lang="en-NZ" b="1" i="0" dirty="0">
                <a:solidFill>
                  <a:srgbClr val="1B2E3C"/>
                </a:solidFill>
                <a:effectLst/>
                <a:latin typeface="Century Gothic" panose="020B0502020202020204" pitchFamily="34" charset="0"/>
              </a:rPr>
              <a:t>Grow and Develop</a:t>
            </a:r>
            <a:endParaRPr lang="en-NZ" b="0" i="0" dirty="0">
              <a:solidFill>
                <a:srgbClr val="1B2E3C"/>
              </a:solidFill>
              <a:effectLst/>
              <a:latin typeface="Century Gothic" panose="020B0502020202020204" pitchFamily="34" charset="0"/>
            </a:endParaRPr>
          </a:p>
          <a:p>
            <a:pPr algn="l"/>
            <a:r>
              <a:rPr lang="en-NZ" b="0" i="0" dirty="0">
                <a:solidFill>
                  <a:srgbClr val="1B2E3C"/>
                </a:solidFill>
                <a:effectLst/>
                <a:latin typeface="Century Gothic" panose="020B0502020202020204" pitchFamily="34" charset="0"/>
              </a:rPr>
              <a:t>The first module covers the application of Extended DISC® into self- discovery and personal development. We introduce the Extended DISC® Grow and Development assessment and explain how consultants commonly use this assessment to create a clear understanding of an individual's behavioural style. These insights then enable us to develop personal development and coaching action plans.</a:t>
            </a:r>
          </a:p>
          <a:p>
            <a:pPr algn="l"/>
            <a:endParaRPr lang="en-NZ" dirty="0">
              <a:solidFill>
                <a:srgbClr val="1B2E3C"/>
              </a:solidFill>
              <a:latin typeface="Century Gothic" panose="020B0502020202020204" pitchFamily="34" charset="0"/>
            </a:endParaRPr>
          </a:p>
          <a:p>
            <a:pPr algn="l"/>
            <a:r>
              <a:rPr lang="en-NZ" b="1" i="0" dirty="0">
                <a:solidFill>
                  <a:srgbClr val="1B2E3C"/>
                </a:solidFill>
                <a:effectLst/>
                <a:latin typeface="Century Gothic" panose="020B0502020202020204" pitchFamily="34" charset="0"/>
              </a:rPr>
              <a:t>Team and Build</a:t>
            </a:r>
            <a:endParaRPr lang="en-NZ" b="0" i="0" dirty="0">
              <a:solidFill>
                <a:srgbClr val="1B2E3C"/>
              </a:solidFill>
              <a:effectLst/>
              <a:latin typeface="Century Gothic" panose="020B0502020202020204" pitchFamily="34" charset="0"/>
            </a:endParaRPr>
          </a:p>
          <a:p>
            <a:pPr algn="l"/>
            <a:r>
              <a:rPr lang="en-NZ" b="0" i="0" dirty="0">
                <a:solidFill>
                  <a:srgbClr val="1B2E3C"/>
                </a:solidFill>
                <a:effectLst/>
                <a:latin typeface="Century Gothic" panose="020B0502020202020204" pitchFamily="34" charset="0"/>
              </a:rPr>
              <a:t>Learn how to build a more cohesive and effective team using the extensive insights from the Extended DISC® Team and Build assessment. Understand how each individual reacts to being a team player, based on their behavioural style and their likely role in the team. Assess if the scope of DISC personality styles covers the required tasks for the team to meet their goals using the Extended DISC® Diamond.</a:t>
            </a:r>
          </a:p>
          <a:p>
            <a:br>
              <a:rPr lang="en-NZ" b="0" i="0" dirty="0">
                <a:solidFill>
                  <a:srgbClr val="1B2E3C"/>
                </a:solidFill>
                <a:effectLst/>
                <a:latin typeface="Century Gothic" panose="020B0502020202020204" pitchFamily="34" charset="0"/>
              </a:rPr>
            </a:br>
            <a:r>
              <a:rPr lang="en-NZ" b="1" i="0" dirty="0">
                <a:solidFill>
                  <a:srgbClr val="1B2E3C"/>
                </a:solidFill>
                <a:effectLst/>
                <a:latin typeface="Century Gothic" panose="020B0502020202020204" pitchFamily="34" charset="0"/>
              </a:rPr>
              <a:t>Lead &amp; Manage</a:t>
            </a:r>
            <a:endParaRPr lang="en-NZ" b="0" i="0" dirty="0">
              <a:solidFill>
                <a:srgbClr val="1B2E3C"/>
              </a:solidFill>
              <a:effectLst/>
              <a:latin typeface="Century Gothic" panose="020B0502020202020204" pitchFamily="34" charset="0"/>
            </a:endParaRPr>
          </a:p>
          <a:p>
            <a:pPr algn="l"/>
            <a:r>
              <a:rPr lang="en-NZ" b="0" i="0" dirty="0">
                <a:solidFill>
                  <a:srgbClr val="1B2E3C"/>
                </a:solidFill>
                <a:effectLst/>
                <a:latin typeface="Century Gothic" panose="020B0502020202020204" pitchFamily="34" charset="0"/>
              </a:rPr>
              <a:t>The Extended DISC® Lead and Manage assessment provides extensive insights into an individual’s leadership and management style, whether they are an existing leader or a future potential. We learn how the different styles lead and introduce some of the other </a:t>
            </a:r>
            <a:r>
              <a:rPr lang="en-NZ" b="0" i="0" dirty="0" err="1">
                <a:solidFill>
                  <a:srgbClr val="1B2E3C"/>
                </a:solidFill>
                <a:effectLst/>
                <a:latin typeface="Century Gothic" panose="020B0502020202020204" pitchFamily="34" charset="0"/>
              </a:rPr>
              <a:t>FinxS</a:t>
            </a:r>
            <a:r>
              <a:rPr lang="en-NZ" b="0" i="0" dirty="0">
                <a:solidFill>
                  <a:srgbClr val="1B2E3C"/>
                </a:solidFill>
                <a:effectLst/>
                <a:latin typeface="Century Gothic" panose="020B0502020202020204" pitchFamily="34" charset="0"/>
              </a:rPr>
              <a:t> tools to enhance the understanding of Leadership and Management styles. These include the Extended DISC® Work Pair which can highlight information useful for recruitment, succession and conflict resolution.</a:t>
            </a:r>
          </a:p>
          <a:p>
            <a:pPr algn="l"/>
            <a:endParaRPr lang="en-NZ" dirty="0">
              <a:solidFill>
                <a:srgbClr val="1B2E3C"/>
              </a:solidFill>
              <a:latin typeface="Century Gothic" panose="020B0502020202020204" pitchFamily="34" charset="0"/>
            </a:endParaRPr>
          </a:p>
          <a:p>
            <a:pPr algn="l"/>
            <a:r>
              <a:rPr lang="en-NZ" b="1" i="0" dirty="0">
                <a:solidFill>
                  <a:srgbClr val="1B2E3C"/>
                </a:solidFill>
                <a:effectLst/>
                <a:latin typeface="Century Gothic" panose="020B0502020202020204" pitchFamily="34" charset="0"/>
              </a:rPr>
              <a:t>Recruit and Select</a:t>
            </a:r>
            <a:endParaRPr lang="en-NZ" b="0" i="0" dirty="0">
              <a:solidFill>
                <a:srgbClr val="1B2E3C"/>
              </a:solidFill>
              <a:effectLst/>
              <a:latin typeface="Century Gothic" panose="020B0502020202020204" pitchFamily="34" charset="0"/>
            </a:endParaRPr>
          </a:p>
          <a:p>
            <a:pPr algn="l"/>
            <a:r>
              <a:rPr lang="en-NZ" b="0" i="0" dirty="0">
                <a:solidFill>
                  <a:srgbClr val="1B2E3C"/>
                </a:solidFill>
                <a:effectLst/>
                <a:latin typeface="Century Gothic" panose="020B0502020202020204" pitchFamily="34" charset="0"/>
              </a:rPr>
              <a:t>In this module, we look at the Extended DISC® Recruit and Select assessment and how it can help predict how an applicant will perform in the role before they are hired. You will learn what sort of work environment each behavioural style prefers and the tasks that best suit their behavioural style. We also explore the Job Template to provide additional insights specific to the role or industry and how much value this can add to the process.</a:t>
            </a:r>
          </a:p>
          <a:p>
            <a:pPr algn="l"/>
            <a:endParaRPr lang="en-NZ" dirty="0">
              <a:solidFill>
                <a:srgbClr val="1B2E3C"/>
              </a:solidFill>
              <a:latin typeface="Century Gothic" panose="020B0502020202020204" pitchFamily="34" charset="0"/>
            </a:endParaRPr>
          </a:p>
          <a:p>
            <a:pPr algn="l"/>
            <a:r>
              <a:rPr lang="en-NZ" b="1" i="0" dirty="0">
                <a:solidFill>
                  <a:srgbClr val="1B2E3C"/>
                </a:solidFill>
                <a:effectLst/>
                <a:latin typeface="Century Gothic" panose="020B0502020202020204" pitchFamily="34" charset="0"/>
              </a:rPr>
              <a:t>Sales and Service</a:t>
            </a:r>
            <a:endParaRPr lang="en-NZ" b="0" i="0" dirty="0">
              <a:solidFill>
                <a:srgbClr val="1B2E3C"/>
              </a:solidFill>
              <a:effectLst/>
              <a:latin typeface="Century Gothic" panose="020B0502020202020204" pitchFamily="34" charset="0"/>
            </a:endParaRPr>
          </a:p>
          <a:p>
            <a:pPr algn="l"/>
            <a:r>
              <a:rPr lang="en-NZ" b="0" i="0" dirty="0">
                <a:solidFill>
                  <a:srgbClr val="1B2E3C"/>
                </a:solidFill>
                <a:effectLst/>
                <a:latin typeface="Century Gothic" panose="020B0502020202020204" pitchFamily="34" charset="0"/>
              </a:rPr>
              <a:t>The last module looks at the Extended DISC® Sales and Service assessment. We look at the different behavioural styles and what sort of selling, or even customer service, they are most suited to. We also look at how salespeople can identify the behavioural style of their customer or prospect and tweak their sales pitch to enhance the sales process and motivate a buying decision.</a:t>
            </a:r>
          </a:p>
          <a:p>
            <a:pPr algn="l"/>
            <a:endParaRPr lang="en-NZ" b="0" i="0" dirty="0">
              <a:solidFill>
                <a:srgbClr val="1B2E3C"/>
              </a:solidFill>
              <a:effectLst/>
              <a:latin typeface="Open Sans" panose="020B0606030504020204" pitchFamily="34" charset="0"/>
            </a:endParaRPr>
          </a:p>
          <a:p>
            <a:pPr algn="l"/>
            <a:endParaRPr lang="en-NZ" b="0" i="0" dirty="0">
              <a:solidFill>
                <a:srgbClr val="1B2E3C"/>
              </a:solidFill>
              <a:effectLst/>
              <a:latin typeface="Open Sans" panose="020B0606030504020204" pitchFamily="34" charset="0"/>
            </a:endParaRPr>
          </a:p>
          <a:p>
            <a:endParaRPr lang="en-NZ" dirty="0"/>
          </a:p>
        </p:txBody>
      </p:sp>
      <p:sp>
        <p:nvSpPr>
          <p:cNvPr id="4" name="Slide Number Placeholder 3"/>
          <p:cNvSpPr>
            <a:spLocks noGrp="1"/>
          </p:cNvSpPr>
          <p:nvPr>
            <p:ph type="sldNum" sz="quarter" idx="5"/>
          </p:nvPr>
        </p:nvSpPr>
        <p:spPr/>
        <p:txBody>
          <a:bodyPr/>
          <a:lstStyle/>
          <a:p>
            <a:fld id="{FC7FF555-9CF6-455B-A361-1BD9CCEB5FF1}" type="slidenum">
              <a:rPr lang="pl-PL" smtClean="0"/>
              <a:t>3</a:t>
            </a:fld>
            <a:endParaRPr lang="pl-PL"/>
          </a:p>
        </p:txBody>
      </p:sp>
    </p:spTree>
    <p:extLst>
      <p:ext uri="{BB962C8B-B14F-4D97-AF65-F5344CB8AC3E}">
        <p14:creationId xmlns:p14="http://schemas.microsoft.com/office/powerpoint/2010/main" val="15850906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Date Placeholder 3"/>
          <p:cNvSpPr>
            <a:spLocks noGrp="1"/>
          </p:cNvSpPr>
          <p:nvPr>
            <p:ph type="dt" idx="10"/>
          </p:nvPr>
        </p:nvSpPr>
        <p:spPr/>
        <p:txBody>
          <a:bodyPr/>
          <a:lstStyle/>
          <a:p>
            <a:pPr>
              <a:defRPr/>
            </a:pPr>
            <a:endParaRPr lang="en-US"/>
          </a:p>
        </p:txBody>
      </p:sp>
      <p:sp>
        <p:nvSpPr>
          <p:cNvPr id="5" name="Slide Number Placeholder 4"/>
          <p:cNvSpPr>
            <a:spLocks noGrp="1"/>
          </p:cNvSpPr>
          <p:nvPr>
            <p:ph type="sldNum" sz="quarter" idx="11"/>
          </p:nvPr>
        </p:nvSpPr>
        <p:spPr/>
        <p:txBody>
          <a:bodyPr/>
          <a:lstStyle/>
          <a:p>
            <a:pPr>
              <a:defRPr/>
            </a:pPr>
            <a:fld id="{1F6FB007-2A9D-4ABC-B9FA-37497DF013A4}" type="slidenum">
              <a:rPr lang="en-US" smtClean="0"/>
              <a:pPr>
                <a:defRPr/>
              </a:pPr>
              <a:t>30</a:t>
            </a:fld>
            <a:endParaRPr lang="en-US"/>
          </a:p>
        </p:txBody>
      </p:sp>
    </p:spTree>
    <p:extLst>
      <p:ext uri="{BB962C8B-B14F-4D97-AF65-F5344CB8AC3E}">
        <p14:creationId xmlns:p14="http://schemas.microsoft.com/office/powerpoint/2010/main" val="7863150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61207" y="4971256"/>
            <a:ext cx="5449570" cy="3914864"/>
          </a:xfrm>
        </p:spPr>
        <p:txBody>
          <a:bodyPr/>
          <a:lstStyle/>
          <a:p>
            <a:r>
              <a:rPr lang="en-NZ" b="0" i="0" dirty="0">
                <a:solidFill>
                  <a:srgbClr val="1B2E3C"/>
                </a:solidFill>
                <a:effectLst/>
                <a:latin typeface="Century Gothic" panose="020B0502020202020204" pitchFamily="34" charset="0"/>
              </a:rPr>
              <a:t>DISC Profile S styles are calm, modest, and laid-back. They are the team-builders of the world. They care about everyone else, </a:t>
            </a:r>
            <a:r>
              <a:rPr lang="en-NZ" dirty="0">
                <a:solidFill>
                  <a:srgbClr val="1B2E3C"/>
                </a:solidFill>
                <a:latin typeface="Century Gothic" panose="020B0502020202020204" pitchFamily="34" charset="0"/>
              </a:rPr>
              <a:t>even at</a:t>
            </a:r>
            <a:r>
              <a:rPr lang="en-NZ" b="0" i="0" dirty="0">
                <a:solidFill>
                  <a:srgbClr val="1B2E3C"/>
                </a:solidFill>
                <a:effectLst/>
                <a:latin typeface="Century Gothic" panose="020B0502020202020204" pitchFamily="34" charset="0"/>
              </a:rPr>
              <a:t> their own expense, in some cases. S-styles tend to be patient listeners, trustworthy, and persistent. They are balanced between tasks and people. DISC Profile S styles are reliable and stable and are particularly willing to co-operate with whoever is in charge, in order to carry out tasks.</a:t>
            </a:r>
          </a:p>
          <a:p>
            <a:endParaRPr lang="en-NZ" dirty="0">
              <a:solidFill>
                <a:srgbClr val="1B2E3C"/>
              </a:solidFill>
              <a:latin typeface="Century Gothic" panose="020B0502020202020204" pitchFamily="34" charset="0"/>
            </a:endParaRPr>
          </a:p>
          <a:p>
            <a:pPr lvl="0" rtl="0"/>
            <a:r>
              <a:rPr lang="en-US" sz="1200" b="0" baseline="0" dirty="0">
                <a:latin typeface="Century Gothic" panose="020B0502020202020204" pitchFamily="34" charset="0"/>
              </a:rPr>
              <a:t>An “S’s biggest fear is loss of stability, unplanned </a:t>
            </a:r>
            <a:r>
              <a:rPr lang="en-US" dirty="0">
                <a:latin typeface="Century Gothic" panose="020B0502020202020204" pitchFamily="34" charset="0"/>
              </a:rPr>
              <a:t>c</a:t>
            </a:r>
            <a:r>
              <a:rPr lang="en-US" sz="1200" b="0" baseline="0" dirty="0">
                <a:latin typeface="Century Gothic" panose="020B0502020202020204" pitchFamily="34" charset="0"/>
              </a:rPr>
              <a:t>hanges, and offending others.  </a:t>
            </a:r>
            <a:r>
              <a:rPr lang="en-US" sz="1200" b="0" baseline="0" dirty="0" err="1">
                <a:latin typeface="Century Gothic" panose="020B0502020202020204" pitchFamily="34" charset="0"/>
              </a:rPr>
              <a:t>An”S”behavioural</a:t>
            </a:r>
            <a:r>
              <a:rPr lang="en-US" sz="1200" b="0" baseline="0" dirty="0">
                <a:latin typeface="Century Gothic" panose="020B0502020202020204" pitchFamily="34" charset="0"/>
              </a:rPr>
              <a:t> style does not like to feel used or lose face.</a:t>
            </a:r>
            <a:endParaRPr lang="en-NZ" sz="1200" b="0" baseline="0" dirty="0">
              <a:latin typeface="Century Gothic" panose="020B0502020202020204" pitchFamily="34" charset="0"/>
            </a:endParaRPr>
          </a:p>
          <a:p>
            <a:endParaRPr lang="en-NZ" dirty="0">
              <a:latin typeface="Century Gothic" panose="020B0502020202020204" pitchFamily="34" charset="0"/>
            </a:endParaRPr>
          </a:p>
          <a:p>
            <a:r>
              <a:rPr lang="en-GB" dirty="0">
                <a:latin typeface="Century Gothic" panose="020B0502020202020204" pitchFamily="34" charset="0"/>
              </a:rPr>
              <a:t>S-styles need stability and security and, therefore, need help with change. They may be too willing to pitch in, and at times may be taken advantage of. Others may perceive S-styles as being too slow, stuck on the status quo, indecisive, stubborn and even quietly resentful.</a:t>
            </a:r>
            <a:endParaRPr lang="en-NZ" dirty="0">
              <a:latin typeface="Century Gothic" panose="020B0502020202020204" pitchFamily="34" charset="0"/>
            </a:endParaRPr>
          </a:p>
          <a:p>
            <a:pPr marL="263942" indent="-263942" eaLnBrk="1" hangingPunct="1"/>
            <a:endParaRPr lang="en-NZ" baseline="0" dirty="0">
              <a:latin typeface="Century Gothic" panose="020B0502020202020204" pitchFamily="34" charset="0"/>
            </a:endParaRPr>
          </a:p>
          <a:p>
            <a:pPr marL="263942" indent="-263942" eaLnBrk="1" hangingPunct="1"/>
            <a:r>
              <a:rPr lang="en-NZ" b="1" baseline="0" dirty="0">
                <a:latin typeface="Century Gothic" panose="020B0502020202020204" pitchFamily="34" charset="0"/>
              </a:rPr>
              <a:t>Ask if anyone knows someone like this.</a:t>
            </a:r>
          </a:p>
          <a:p>
            <a:pPr marL="263942" indent="-263942" eaLnBrk="1" hangingPunct="1"/>
            <a:endParaRPr lang="en-NZ" baseline="0" dirty="0">
              <a:latin typeface="Century Gothic" panose="020B0502020202020204" pitchFamily="34" charset="0"/>
            </a:endParaRPr>
          </a:p>
          <a:p>
            <a:pPr marL="263942" indent="-263942" eaLnBrk="1" hangingPunct="1"/>
            <a:r>
              <a:rPr lang="en-NZ" dirty="0">
                <a:latin typeface="Century Gothic" panose="020B0502020202020204" pitchFamily="34" charset="0"/>
              </a:rPr>
              <a:t>If an</a:t>
            </a:r>
            <a:r>
              <a:rPr lang="en-NZ" baseline="0" dirty="0">
                <a:latin typeface="Century Gothic" panose="020B0502020202020204" pitchFamily="34" charset="0"/>
              </a:rPr>
              <a:t> “S” was a bird, they’d be a dove!</a:t>
            </a:r>
            <a:endParaRPr lang="en-US" dirty="0">
              <a:latin typeface="Century Gothic" panose="020B0502020202020204" pitchFamily="34" charset="0"/>
            </a:endParaRPr>
          </a:p>
          <a:p>
            <a:endParaRPr lang="en-GB" dirty="0"/>
          </a:p>
        </p:txBody>
      </p:sp>
      <p:sp>
        <p:nvSpPr>
          <p:cNvPr id="4" name="Slide Number Placeholder 3"/>
          <p:cNvSpPr>
            <a:spLocks noGrp="1"/>
          </p:cNvSpPr>
          <p:nvPr>
            <p:ph type="sldNum" sz="quarter" idx="10"/>
          </p:nvPr>
        </p:nvSpPr>
        <p:spPr/>
        <p:txBody>
          <a:bodyPr/>
          <a:lstStyle/>
          <a:p>
            <a:fld id="{FC7FF555-9CF6-455B-A361-1BD9CCEB5FF1}" type="slidenum">
              <a:rPr lang="pl-PL" smtClean="0"/>
              <a:t>31</a:t>
            </a:fld>
            <a:endParaRPr lang="pl-PL"/>
          </a:p>
        </p:txBody>
      </p:sp>
    </p:spTree>
    <p:extLst>
      <p:ext uri="{BB962C8B-B14F-4D97-AF65-F5344CB8AC3E}">
        <p14:creationId xmlns:p14="http://schemas.microsoft.com/office/powerpoint/2010/main" val="14256258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NZ" b="0" i="0" dirty="0">
                <a:solidFill>
                  <a:srgbClr val="1B2E3C"/>
                </a:solidFill>
                <a:effectLst/>
                <a:latin typeface="Century Gothic" panose="020B0502020202020204" pitchFamily="34" charset="0"/>
              </a:rPr>
              <a:t>DISC S-styles are very attentive to the needs and concerns of other people, and they like to praise and encourage others. S-styles can stay on task for long periods and produce a meaningful contribution to the organisation. S-types can present themselves in a calm and controlled manner, using their ability to concentrate as a means </a:t>
            </a:r>
            <a:r>
              <a:rPr lang="en-NZ" dirty="0">
                <a:solidFill>
                  <a:srgbClr val="1B2E3C"/>
                </a:solidFill>
                <a:latin typeface="Century Gothic" panose="020B0502020202020204" pitchFamily="34" charset="0"/>
              </a:rPr>
              <a:t>of</a:t>
            </a:r>
            <a:r>
              <a:rPr lang="en-NZ" b="0" i="0" dirty="0">
                <a:solidFill>
                  <a:srgbClr val="1B2E3C"/>
                </a:solidFill>
                <a:effectLst/>
                <a:latin typeface="Century Gothic" panose="020B0502020202020204" pitchFamily="34" charset="0"/>
              </a:rPr>
              <a:t> listening and learning.</a:t>
            </a:r>
          </a:p>
          <a:p>
            <a:pPr algn="l"/>
            <a:endParaRPr lang="en-NZ" b="0" i="0" dirty="0">
              <a:solidFill>
                <a:srgbClr val="1B2E3C"/>
              </a:solidFill>
              <a:effectLst/>
              <a:latin typeface="Century Gothic" panose="020B0502020202020204" pitchFamily="34" charset="0"/>
            </a:endParaRPr>
          </a:p>
          <a:p>
            <a:pPr algn="l"/>
            <a:r>
              <a:rPr lang="en-NZ" b="0" i="0" dirty="0">
                <a:solidFill>
                  <a:srgbClr val="1B2E3C"/>
                </a:solidFill>
                <a:effectLst/>
                <a:latin typeface="Century Gothic" panose="020B0502020202020204" pitchFamily="34" charset="0"/>
              </a:rPr>
              <a:t>S-styles tend to speak calmly and warm-heartedly. They have a reserved communication style. They are great instructors but prefer to listen more than they talk. S-styles tend to be the ones not speaking in a group situation, as they are more comfortable in one-on-one communication. Steadiness (‘S’) behavioural types like to create trust and rapport during interactions and are happy talking about topics that they have mastered.</a:t>
            </a:r>
          </a:p>
          <a:p>
            <a:pPr algn="l"/>
            <a:r>
              <a:rPr lang="en-NZ" b="0" i="0" dirty="0">
                <a:solidFill>
                  <a:srgbClr val="1B2E3C"/>
                </a:solidFill>
                <a:effectLst/>
                <a:latin typeface="Century Gothic" panose="020B0502020202020204" pitchFamily="34" charset="0"/>
              </a:rPr>
              <a:t>S-styles usually ask 'how' questions like:</a:t>
            </a:r>
          </a:p>
          <a:p>
            <a:pPr algn="l">
              <a:buFont typeface="Arial" panose="020B0604020202020204" pitchFamily="34" charset="0"/>
              <a:buChar char="•"/>
            </a:pPr>
            <a:r>
              <a:rPr lang="en-NZ" b="0" i="0" dirty="0">
                <a:solidFill>
                  <a:srgbClr val="1B2E3C"/>
                </a:solidFill>
                <a:effectLst/>
                <a:latin typeface="Century Gothic" panose="020B0502020202020204" pitchFamily="34" charset="0"/>
              </a:rPr>
              <a:t>'How are we going to do this?'</a:t>
            </a:r>
          </a:p>
          <a:p>
            <a:pPr algn="l">
              <a:buFont typeface="Arial" panose="020B0604020202020204" pitchFamily="34" charset="0"/>
              <a:buChar char="•"/>
            </a:pPr>
            <a:r>
              <a:rPr lang="en-NZ" b="0" i="0" dirty="0">
                <a:solidFill>
                  <a:srgbClr val="1B2E3C"/>
                </a:solidFill>
                <a:effectLst/>
                <a:latin typeface="Century Gothic" panose="020B0502020202020204" pitchFamily="34" charset="0"/>
              </a:rPr>
              <a:t>'How do you feel about that?'</a:t>
            </a:r>
          </a:p>
          <a:p>
            <a:endParaRPr lang="en-US" dirty="0">
              <a:solidFill>
                <a:srgbClr val="000000"/>
              </a:solidFill>
            </a:endParaRPr>
          </a:p>
        </p:txBody>
      </p:sp>
      <p:sp>
        <p:nvSpPr>
          <p:cNvPr id="4" name="Slide Number Placeholder 3"/>
          <p:cNvSpPr>
            <a:spLocks noGrp="1"/>
          </p:cNvSpPr>
          <p:nvPr>
            <p:ph type="sldNum" sz="quarter" idx="10"/>
          </p:nvPr>
        </p:nvSpPr>
        <p:spPr/>
        <p:txBody>
          <a:bodyPr/>
          <a:lstStyle/>
          <a:p>
            <a:fld id="{FC7FF555-9CF6-455B-A361-1BD9CCEB5FF1}" type="slidenum">
              <a:rPr lang="pl-PL" smtClean="0"/>
              <a:t>32</a:t>
            </a:fld>
            <a:endParaRPr lang="pl-PL"/>
          </a:p>
        </p:txBody>
      </p:sp>
    </p:spTree>
    <p:extLst>
      <p:ext uri="{BB962C8B-B14F-4D97-AF65-F5344CB8AC3E}">
        <p14:creationId xmlns:p14="http://schemas.microsoft.com/office/powerpoint/2010/main" val="45148541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rgbClr val="00B050"/>
                </a:solidFill>
                <a:latin typeface="Century Gothic" panose="020B0502020202020204" pitchFamily="34" charset="0"/>
                <a:cs typeface="Arial" panose="020B0604020202020204" pitchFamily="34" charset="0"/>
              </a:rPr>
              <a:t>Remember to put</a:t>
            </a:r>
            <a:r>
              <a:rPr lang="en-US" b="1" baseline="0">
                <a:solidFill>
                  <a:srgbClr val="00B050"/>
                </a:solidFill>
                <a:latin typeface="Century Gothic" panose="020B0502020202020204" pitchFamily="34" charset="0"/>
                <a:cs typeface="Arial" panose="020B0604020202020204" pitchFamily="34" charset="0"/>
              </a:rPr>
              <a:t> in words for </a:t>
            </a:r>
            <a:r>
              <a:rPr lang="en-US" b="1" u="sng" baseline="0">
                <a:solidFill>
                  <a:srgbClr val="00B050"/>
                </a:solidFill>
                <a:latin typeface="Century Gothic" panose="020B0502020202020204" pitchFamily="34" charset="0"/>
                <a:cs typeface="Arial" panose="020B0604020202020204" pitchFamily="34" charset="0"/>
              </a:rPr>
              <a:t>decision-making</a:t>
            </a:r>
            <a:r>
              <a:rPr lang="en-US" b="1" baseline="0">
                <a:solidFill>
                  <a:srgbClr val="00B050"/>
                </a:solidFill>
                <a:latin typeface="Century Gothic" panose="020B0502020202020204" pitchFamily="34" charset="0"/>
                <a:cs typeface="Arial" panose="020B0604020202020204" pitchFamily="34" charset="0"/>
              </a:rPr>
              <a:t> as part of Exercise 1.</a:t>
            </a:r>
          </a:p>
          <a:p>
            <a:endParaRPr lang="en-US">
              <a:latin typeface="Century Gothic" panose="020B0502020202020204" pitchFamily="34" charset="0"/>
              <a:cs typeface="Arial" panose="020B0604020202020204" pitchFamily="34" charset="0"/>
            </a:endParaRPr>
          </a:p>
          <a:p>
            <a:pPr eaLnBrk="1" hangingPunct="1"/>
            <a:r>
              <a:rPr lang="en-NZ" b="1">
                <a:solidFill>
                  <a:schemeClr val="tx1"/>
                </a:solidFill>
                <a:latin typeface="Century Gothic" panose="020B0502020202020204" pitchFamily="34" charset="0"/>
                <a:cs typeface="Arial" panose="020B0604020202020204" pitchFamily="34" charset="0"/>
              </a:rPr>
              <a:t>S-Style</a:t>
            </a:r>
          </a:p>
          <a:p>
            <a:pPr marL="171450" indent="-171450" eaLnBrk="1" hangingPunct="1">
              <a:buFont typeface="Arial" panose="020B0604020202020204" pitchFamily="34" charset="0"/>
              <a:buChar char="•"/>
            </a:pPr>
            <a:r>
              <a:rPr lang="en-US">
                <a:solidFill>
                  <a:schemeClr val="tx1"/>
                </a:solidFill>
                <a:latin typeface="Century Gothic" panose="020B0502020202020204" pitchFamily="34" charset="0"/>
                <a:cs typeface="Arial" panose="020B0604020202020204" pitchFamily="34" charset="0"/>
              </a:rPr>
              <a:t>Thinks about how </a:t>
            </a:r>
            <a:r>
              <a:rPr lang="en-US">
                <a:latin typeface="Century Gothic" panose="020B0502020202020204" pitchFamily="34" charset="0"/>
                <a:cs typeface="Arial" panose="020B0604020202020204" pitchFamily="34" charset="0"/>
              </a:rPr>
              <a:t>an issue</a:t>
            </a:r>
            <a:r>
              <a:rPr lang="en-US">
                <a:solidFill>
                  <a:schemeClr val="tx1"/>
                </a:solidFill>
                <a:latin typeface="Century Gothic" panose="020B0502020202020204" pitchFamily="34" charset="0"/>
                <a:cs typeface="Arial" panose="020B0604020202020204" pitchFamily="34" charset="0"/>
              </a:rPr>
              <a:t> has been solved in the past</a:t>
            </a:r>
          </a:p>
          <a:p>
            <a:pPr marL="171450" lvl="0" indent="-171450">
              <a:buFont typeface="Arial" panose="020B0604020202020204" pitchFamily="34" charset="0"/>
              <a:buChar char="•"/>
            </a:pPr>
            <a:r>
              <a:rPr lang="en-GB">
                <a:solidFill>
                  <a:schemeClr val="tx1"/>
                </a:solidFill>
                <a:latin typeface="Century Gothic" panose="020B0502020202020204" pitchFamily="34" charset="0"/>
                <a:cs typeface="Arial" panose="020B0604020202020204" pitchFamily="34" charset="0"/>
              </a:rPr>
              <a:t>Wants to double-check</a:t>
            </a:r>
            <a:endParaRPr lang="en-NZ">
              <a:solidFill>
                <a:schemeClr val="tx1"/>
              </a:solidFill>
              <a:latin typeface="Century Gothic" panose="020B0502020202020204" pitchFamily="34" charset="0"/>
              <a:cs typeface="Arial" panose="020B0604020202020204" pitchFamily="34" charset="0"/>
            </a:endParaRPr>
          </a:p>
          <a:p>
            <a:pPr marL="171450" lvl="0" indent="-171450">
              <a:buFont typeface="Arial" panose="020B0604020202020204" pitchFamily="34" charset="0"/>
              <a:buChar char="•"/>
            </a:pPr>
            <a:r>
              <a:rPr lang="en-GB">
                <a:solidFill>
                  <a:schemeClr val="tx1"/>
                </a:solidFill>
                <a:latin typeface="Century Gothic" panose="020B0502020202020204" pitchFamily="34" charset="0"/>
                <a:cs typeface="Arial" panose="020B0604020202020204" pitchFamily="34" charset="0"/>
              </a:rPr>
              <a:t>Is cautious in new situations</a:t>
            </a:r>
            <a:endParaRPr lang="en-NZ">
              <a:solidFill>
                <a:schemeClr val="tx1"/>
              </a:solidFill>
              <a:latin typeface="Century Gothic" panose="020B0502020202020204" pitchFamily="34" charset="0"/>
              <a:cs typeface="Arial" panose="020B0604020202020204" pitchFamily="34" charset="0"/>
            </a:endParaRPr>
          </a:p>
          <a:p>
            <a:pPr marL="171450" lvl="0" indent="-171450">
              <a:buFont typeface="Arial" panose="020B0604020202020204" pitchFamily="34" charset="0"/>
              <a:buChar char="•"/>
            </a:pPr>
            <a:r>
              <a:rPr lang="en-GB">
                <a:solidFill>
                  <a:schemeClr val="tx1"/>
                </a:solidFill>
                <a:latin typeface="Century Gothic" panose="020B0502020202020204" pitchFamily="34" charset="0"/>
                <a:cs typeface="Arial" panose="020B0604020202020204" pitchFamily="34" charset="0"/>
              </a:rPr>
              <a:t>Avoids risk</a:t>
            </a:r>
            <a:endParaRPr lang="en-NZ">
              <a:solidFill>
                <a:schemeClr val="tx1"/>
              </a:solidFill>
              <a:latin typeface="Century Gothic" panose="020B0502020202020204" pitchFamily="34" charset="0"/>
              <a:cs typeface="Arial" panose="020B0604020202020204" pitchFamily="34" charset="0"/>
            </a:endParaRPr>
          </a:p>
          <a:p>
            <a:pPr marL="171450" lvl="0" indent="-171450">
              <a:buFont typeface="Arial" panose="020B0604020202020204" pitchFamily="34" charset="0"/>
              <a:buChar char="•"/>
            </a:pPr>
            <a:r>
              <a:rPr lang="en-GB">
                <a:solidFill>
                  <a:schemeClr val="tx1"/>
                </a:solidFill>
                <a:latin typeface="Century Gothic" panose="020B0502020202020204" pitchFamily="34" charset="0"/>
                <a:cs typeface="Arial" panose="020B0604020202020204" pitchFamily="34" charset="0"/>
              </a:rPr>
              <a:t>May postpone the final decision</a:t>
            </a:r>
            <a:endParaRPr lang="en-NZ">
              <a:solidFill>
                <a:schemeClr val="tx1"/>
              </a:solidFill>
              <a:latin typeface="Century Gothic" panose="020B0502020202020204" pitchFamily="34" charset="0"/>
              <a:cs typeface="Arial" panose="020B0604020202020204" pitchFamily="34" charset="0"/>
            </a:endParaRPr>
          </a:p>
          <a:p>
            <a:pPr marL="171450" lvl="0" indent="-171450">
              <a:buFont typeface="Arial" panose="020B0604020202020204" pitchFamily="34" charset="0"/>
              <a:buChar char="•"/>
            </a:pPr>
            <a:r>
              <a:rPr lang="en-GB">
                <a:solidFill>
                  <a:schemeClr val="tx1"/>
                </a:solidFill>
                <a:latin typeface="Century Gothic" panose="020B0502020202020204" pitchFamily="34" charset="0"/>
                <a:cs typeface="Arial" panose="020B0604020202020204" pitchFamily="34" charset="0"/>
              </a:rPr>
              <a:t>Looks for more information</a:t>
            </a:r>
            <a:endParaRPr lang="en-NZ">
              <a:solidFill>
                <a:schemeClr val="tx1"/>
              </a:solidFill>
              <a:latin typeface="Century Gothic" panose="020B0502020202020204" pitchFamily="34" charset="0"/>
              <a:cs typeface="Arial" panose="020B0604020202020204" pitchFamily="34" charset="0"/>
            </a:endParaRPr>
          </a:p>
          <a:p>
            <a:pPr marL="171450" lvl="0" indent="-171450">
              <a:buFont typeface="Arial" panose="020B0604020202020204" pitchFamily="34" charset="0"/>
              <a:buChar char="•"/>
            </a:pPr>
            <a:r>
              <a:rPr lang="en-GB">
                <a:solidFill>
                  <a:schemeClr val="tx1"/>
                </a:solidFill>
                <a:latin typeface="Century Gothic" panose="020B0502020202020204" pitchFamily="34" charset="0"/>
                <a:cs typeface="Arial" panose="020B0604020202020204" pitchFamily="34" charset="0"/>
              </a:rPr>
              <a:t>Looks for support</a:t>
            </a:r>
            <a:endParaRPr lang="en-NZ">
              <a:solidFill>
                <a:schemeClr val="tx1"/>
              </a:solidFill>
              <a:latin typeface="Century Gothic" panose="020B0502020202020204" pitchFamily="34" charset="0"/>
              <a:cs typeface="Arial" panose="020B0604020202020204" pitchFamily="34" charset="0"/>
            </a:endParaRPr>
          </a:p>
          <a:p>
            <a:pPr marL="171450" lvl="0" indent="-171450">
              <a:buFont typeface="Arial" panose="020B0604020202020204" pitchFamily="34" charset="0"/>
              <a:buChar char="•"/>
            </a:pPr>
            <a:r>
              <a:rPr lang="en-GB">
                <a:solidFill>
                  <a:schemeClr val="tx1"/>
                </a:solidFill>
                <a:latin typeface="Century Gothic" panose="020B0502020202020204" pitchFamily="34" charset="0"/>
                <a:cs typeface="Arial" panose="020B0604020202020204" pitchFamily="34" charset="0"/>
              </a:rPr>
              <a:t>Considers the effects of things on others</a:t>
            </a:r>
          </a:p>
          <a:p>
            <a:pPr lvl="0"/>
            <a:endParaRPr lang="en-NZ">
              <a:latin typeface="Century Gothic" panose="020B0502020202020204" pitchFamily="34" charset="0"/>
              <a:cs typeface="Arial" panose="020B0604020202020204" pitchFamily="34" charset="0"/>
            </a:endParaRPr>
          </a:p>
          <a:p>
            <a:r>
              <a:rPr lang="en-US" b="1">
                <a:solidFill>
                  <a:srgbClr val="00B050"/>
                </a:solidFill>
                <a:latin typeface="Century Gothic" panose="020B0502020202020204" pitchFamily="34" charset="0"/>
                <a:cs typeface="Arial" panose="020B0604020202020204" pitchFamily="34" charset="0"/>
              </a:rPr>
              <a:t>Remember to put</a:t>
            </a:r>
            <a:r>
              <a:rPr lang="en-US" b="1" baseline="0">
                <a:solidFill>
                  <a:srgbClr val="00B050"/>
                </a:solidFill>
                <a:latin typeface="Century Gothic" panose="020B0502020202020204" pitchFamily="34" charset="0"/>
                <a:cs typeface="Arial" panose="020B0604020202020204" pitchFamily="34" charset="0"/>
              </a:rPr>
              <a:t> in words for </a:t>
            </a:r>
            <a:r>
              <a:rPr lang="en-US" b="1" u="sng" baseline="0">
                <a:solidFill>
                  <a:srgbClr val="00B050"/>
                </a:solidFill>
                <a:latin typeface="Century Gothic" panose="020B0502020202020204" pitchFamily="34" charset="0"/>
                <a:cs typeface="Arial" panose="020B0604020202020204" pitchFamily="34" charset="0"/>
              </a:rPr>
              <a:t>change</a:t>
            </a:r>
            <a:r>
              <a:rPr lang="en-US" b="1" baseline="0">
                <a:solidFill>
                  <a:srgbClr val="00B050"/>
                </a:solidFill>
                <a:latin typeface="Century Gothic" panose="020B0502020202020204" pitchFamily="34" charset="0"/>
                <a:cs typeface="Arial" panose="020B0604020202020204" pitchFamily="34" charset="0"/>
              </a:rPr>
              <a:t> as part of Exercise 1.</a:t>
            </a:r>
            <a:endParaRPr lang="en-US" b="1">
              <a:solidFill>
                <a:srgbClr val="00B050"/>
              </a:solidFill>
              <a:latin typeface="Century Gothic" panose="020B0502020202020204" pitchFamily="34" charset="0"/>
              <a:cs typeface="Arial" panose="020B0604020202020204" pitchFamily="34" charset="0"/>
            </a:endParaRPr>
          </a:p>
          <a:p>
            <a:pPr eaLnBrk="1" hangingPunct="1"/>
            <a:endParaRPr lang="en-US">
              <a:latin typeface="Century Gothic" panose="020B0502020202020204" pitchFamily="34" charset="0"/>
              <a:cs typeface="Arial" panose="020B0604020202020204" pitchFamily="34" charset="0"/>
            </a:endParaRPr>
          </a:p>
          <a:p>
            <a:pPr eaLnBrk="1" hangingPunct="1"/>
            <a:r>
              <a:rPr lang="en-US" b="1">
                <a:solidFill>
                  <a:schemeClr val="tx1"/>
                </a:solidFill>
                <a:latin typeface="Century Gothic" panose="020B0502020202020204" pitchFamily="34" charset="0"/>
                <a:cs typeface="Arial" panose="020B0604020202020204" pitchFamily="34" charset="0"/>
              </a:rPr>
              <a:t>S-Style</a:t>
            </a:r>
            <a:endParaRPr lang="en-US">
              <a:solidFill>
                <a:schemeClr val="tx1"/>
              </a:solidFill>
              <a:latin typeface="Century Gothic" panose="020B0502020202020204" pitchFamily="34" charset="0"/>
              <a:cs typeface="Arial" panose="020B0604020202020204" pitchFamily="34" charset="0"/>
            </a:endParaRPr>
          </a:p>
          <a:p>
            <a:pPr marL="171721" indent="-171721" eaLnBrk="1" hangingPunct="1">
              <a:buFont typeface="Arial" pitchFamily="34" charset="0"/>
              <a:buChar char="•"/>
            </a:pPr>
            <a:r>
              <a:rPr lang="en-US">
                <a:solidFill>
                  <a:schemeClr val="tx1"/>
                </a:solidFill>
                <a:latin typeface="Century Gothic" panose="020B0502020202020204" pitchFamily="34" charset="0"/>
                <a:cs typeface="Arial" panose="020B0604020202020204" pitchFamily="34" charset="0"/>
              </a:rPr>
              <a:t>Doesn’t like too much change</a:t>
            </a:r>
          </a:p>
          <a:p>
            <a:pPr marL="171721" indent="-171721" eaLnBrk="1" hangingPunct="1">
              <a:buFont typeface="Arial" pitchFamily="34" charset="0"/>
              <a:buChar char="•"/>
            </a:pPr>
            <a:r>
              <a:rPr lang="en-US">
                <a:solidFill>
                  <a:schemeClr val="tx1"/>
                </a:solidFill>
                <a:latin typeface="Century Gothic" panose="020B0502020202020204" pitchFamily="34" charset="0"/>
                <a:cs typeface="Arial" panose="020B0604020202020204" pitchFamily="34" charset="0"/>
              </a:rPr>
              <a:t>Needs support with change</a:t>
            </a:r>
          </a:p>
          <a:p>
            <a:pPr marL="171721" indent="-171721" eaLnBrk="1" hangingPunct="1">
              <a:buFont typeface="Arial" pitchFamily="34" charset="0"/>
              <a:buChar char="•"/>
            </a:pPr>
            <a:r>
              <a:rPr lang="en-US" baseline="0">
                <a:latin typeface="Century Gothic" panose="020B0502020202020204" pitchFamily="34" charset="0"/>
                <a:cs typeface="Arial" panose="020B0604020202020204" pitchFamily="34" charset="0"/>
              </a:rPr>
              <a:t>May benefit from</a:t>
            </a:r>
            <a:r>
              <a:rPr lang="en-US" baseline="0">
                <a:solidFill>
                  <a:schemeClr val="tx1"/>
                </a:solidFill>
                <a:latin typeface="Century Gothic" panose="020B0502020202020204" pitchFamily="34" charset="0"/>
                <a:cs typeface="Arial" panose="020B0604020202020204" pitchFamily="34" charset="0"/>
              </a:rPr>
              <a:t> a systematic approach to dealing with change</a:t>
            </a:r>
            <a:endParaRPr lang="en-US">
              <a:solidFill>
                <a:schemeClr val="tx1"/>
              </a:solidFill>
              <a:latin typeface="Century Gothic" panose="020B0502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C7FF555-9CF6-455B-A361-1BD9CCEB5FF1}" type="slidenum">
              <a:rPr lang="pl-PL" smtClean="0"/>
              <a:t>33</a:t>
            </a:fld>
            <a:endParaRPr lang="pl-PL"/>
          </a:p>
        </p:txBody>
      </p:sp>
    </p:spTree>
    <p:extLst>
      <p:ext uri="{BB962C8B-B14F-4D97-AF65-F5344CB8AC3E}">
        <p14:creationId xmlns:p14="http://schemas.microsoft.com/office/powerpoint/2010/main" val="26821757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Date Placeholder 3"/>
          <p:cNvSpPr>
            <a:spLocks noGrp="1"/>
          </p:cNvSpPr>
          <p:nvPr>
            <p:ph type="dt" idx="10"/>
          </p:nvPr>
        </p:nvSpPr>
        <p:spPr/>
        <p:txBody>
          <a:bodyPr/>
          <a:lstStyle/>
          <a:p>
            <a:pPr>
              <a:defRPr/>
            </a:pPr>
            <a:endParaRPr lang="en-US"/>
          </a:p>
        </p:txBody>
      </p:sp>
      <p:sp>
        <p:nvSpPr>
          <p:cNvPr id="5" name="Slide Number Placeholder 4"/>
          <p:cNvSpPr>
            <a:spLocks noGrp="1"/>
          </p:cNvSpPr>
          <p:nvPr>
            <p:ph type="sldNum" sz="quarter" idx="11"/>
          </p:nvPr>
        </p:nvSpPr>
        <p:spPr/>
        <p:txBody>
          <a:bodyPr/>
          <a:lstStyle/>
          <a:p>
            <a:pPr>
              <a:defRPr/>
            </a:pPr>
            <a:fld id="{1F6FB007-2A9D-4ABC-B9FA-37497DF013A4}" type="slidenum">
              <a:rPr lang="en-US" smtClean="0"/>
              <a:pPr>
                <a:defRPr/>
              </a:pPr>
              <a:t>34</a:t>
            </a:fld>
            <a:endParaRPr lang="en-US"/>
          </a:p>
        </p:txBody>
      </p:sp>
    </p:spTree>
    <p:extLst>
      <p:ext uri="{BB962C8B-B14F-4D97-AF65-F5344CB8AC3E}">
        <p14:creationId xmlns:p14="http://schemas.microsoft.com/office/powerpoint/2010/main" val="20179673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Century Gothic" panose="020B0502020202020204" pitchFamily="34" charset="0"/>
              </a:rPr>
              <a:t>C-styles are the most cautious.</a:t>
            </a:r>
          </a:p>
          <a:p>
            <a:endParaRPr lang="en-GB" dirty="0">
              <a:latin typeface="Century Gothic" panose="020B0502020202020204" pitchFamily="34" charset="0"/>
            </a:endParaRPr>
          </a:p>
          <a:p>
            <a:r>
              <a:rPr lang="en-GB" dirty="0">
                <a:latin typeface="Century Gothic" panose="020B0502020202020204" pitchFamily="34" charset="0"/>
              </a:rPr>
              <a:t>C-styles are precise, logical, matter-of-fact, analytical and careful. They need data, information and analyses. They are focused on tasks and ensure things get done correctly. C-styles tend to produce high quality work.</a:t>
            </a:r>
          </a:p>
          <a:p>
            <a:endParaRPr lang="en-GB" dirty="0">
              <a:solidFill>
                <a:srgbClr val="FF0000"/>
              </a:solidFill>
              <a:latin typeface="Century Gothic" panose="020B0502020202020204" pitchFamily="34" charset="0"/>
            </a:endParaRPr>
          </a:p>
          <a:p>
            <a:pPr lvl="0" rtl="0"/>
            <a:r>
              <a:rPr lang="en-GB" dirty="0">
                <a:latin typeface="Century Gothic" panose="020B0502020202020204" pitchFamily="34" charset="0"/>
              </a:rPr>
              <a:t>A “C” style’s biggest fear is </a:t>
            </a:r>
            <a:r>
              <a:rPr lang="en-US" dirty="0">
                <a:latin typeface="Century Gothic" panose="020B0502020202020204" pitchFamily="34" charset="0"/>
              </a:rPr>
              <a:t>c</a:t>
            </a:r>
            <a:r>
              <a:rPr lang="en-US" sz="1200" b="0" baseline="0" dirty="0">
                <a:latin typeface="Century Gothic" panose="020B0502020202020204" pitchFamily="34" charset="0"/>
              </a:rPr>
              <a:t>riticism of their work.  This fear of being wrong leads them to avoid making mistakes at all costs.  A “C” fears  </a:t>
            </a:r>
            <a:r>
              <a:rPr lang="en-NZ" dirty="0">
                <a:latin typeface="Century Gothic" panose="020B0502020202020204" pitchFamily="34" charset="0"/>
              </a:rPr>
              <a:t>chaos, unorganised ways of working and a lack of accurate information or instructions. </a:t>
            </a:r>
            <a:endParaRPr lang="en-GB" dirty="0">
              <a:latin typeface="Century Gothic" panose="020B0502020202020204" pitchFamily="34" charset="0"/>
            </a:endParaRPr>
          </a:p>
          <a:p>
            <a:endParaRPr lang="en-NZ" dirty="0">
              <a:latin typeface="Century Gothic" panose="020B0502020202020204" pitchFamily="34" charset="0"/>
            </a:endParaRPr>
          </a:p>
          <a:p>
            <a:r>
              <a:rPr lang="en-GB" dirty="0">
                <a:latin typeface="Century Gothic" panose="020B0502020202020204" pitchFamily="34" charset="0"/>
              </a:rPr>
              <a:t>C-styles may also focus too much on the details, becoming nit-picky, slow and lose the bigger picture. At times they get lost in the analysis, focusing too much on the trees and not enough on the forest. Others may perceive C-styles as being too critical, distant, pessimistic, and even cold. </a:t>
            </a:r>
            <a:endParaRPr lang="en-NZ" baseline="0" dirty="0">
              <a:latin typeface="Century Gothic" panose="020B0502020202020204" pitchFamily="34" charset="0"/>
            </a:endParaRPr>
          </a:p>
          <a:p>
            <a:pPr marL="263942" indent="-263942" eaLnBrk="1" hangingPunct="1"/>
            <a:endParaRPr lang="en-NZ" baseline="0" dirty="0">
              <a:latin typeface="Century Gothic" panose="020B0502020202020204" pitchFamily="34" charset="0"/>
            </a:endParaRPr>
          </a:p>
          <a:p>
            <a:pPr marL="263942" indent="-263942" eaLnBrk="1" hangingPunct="1"/>
            <a:r>
              <a:rPr lang="en-NZ" b="1" baseline="0" dirty="0">
                <a:latin typeface="Century Gothic" panose="020B0502020202020204" pitchFamily="34" charset="0"/>
              </a:rPr>
              <a:t>Ask if anyone knows someone like this.</a:t>
            </a:r>
          </a:p>
          <a:p>
            <a:pPr marL="263942" indent="-263942" eaLnBrk="1" hangingPunct="1"/>
            <a:endParaRPr lang="en-NZ" baseline="0" dirty="0">
              <a:latin typeface="Century Gothic" panose="020B0502020202020204" pitchFamily="34" charset="0"/>
            </a:endParaRPr>
          </a:p>
          <a:p>
            <a:pPr marL="263942" indent="-263942" eaLnBrk="1" hangingPunct="1"/>
            <a:r>
              <a:rPr lang="en-NZ" dirty="0">
                <a:latin typeface="Century Gothic" panose="020B0502020202020204" pitchFamily="34" charset="0"/>
              </a:rPr>
              <a:t>If</a:t>
            </a:r>
            <a:r>
              <a:rPr lang="en-NZ" baseline="0" dirty="0">
                <a:latin typeface="Century Gothic" panose="020B0502020202020204" pitchFamily="34" charset="0"/>
              </a:rPr>
              <a:t> “C” was a bird, they’d be an owl.</a:t>
            </a:r>
            <a:endParaRPr lang="en-US" dirty="0">
              <a:latin typeface="Century Gothic" panose="020B0502020202020204" pitchFamily="34" charset="0"/>
            </a:endParaRPr>
          </a:p>
        </p:txBody>
      </p:sp>
      <p:sp>
        <p:nvSpPr>
          <p:cNvPr id="4" name="Slide Number Placeholder 3"/>
          <p:cNvSpPr>
            <a:spLocks noGrp="1"/>
          </p:cNvSpPr>
          <p:nvPr>
            <p:ph type="sldNum" sz="quarter" idx="10"/>
          </p:nvPr>
        </p:nvSpPr>
        <p:spPr/>
        <p:txBody>
          <a:bodyPr/>
          <a:lstStyle/>
          <a:p>
            <a:fld id="{FC7FF555-9CF6-455B-A361-1BD9CCEB5FF1}" type="slidenum">
              <a:rPr lang="pl-PL" smtClean="0"/>
              <a:t>35</a:t>
            </a:fld>
            <a:endParaRPr lang="pl-PL"/>
          </a:p>
        </p:txBody>
      </p:sp>
    </p:spTree>
    <p:extLst>
      <p:ext uri="{BB962C8B-B14F-4D97-AF65-F5344CB8AC3E}">
        <p14:creationId xmlns:p14="http://schemas.microsoft.com/office/powerpoint/2010/main" val="34046455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NZ" dirty="0">
              <a:latin typeface="Arial" panose="020B0604020202020204" pitchFamily="34" charset="0"/>
              <a:cs typeface="Arial" panose="020B0604020202020204" pitchFamily="34" charset="0"/>
            </a:endParaRPr>
          </a:p>
          <a:p>
            <a:pPr lvl="0"/>
            <a:r>
              <a:rPr lang="en-NZ" b="0" i="0" dirty="0">
                <a:solidFill>
                  <a:srgbClr val="1B2E3C"/>
                </a:solidFill>
                <a:effectLst/>
                <a:latin typeface="Century Gothic" panose="020B0502020202020204" pitchFamily="34" charset="0"/>
              </a:rPr>
              <a:t>C-styles are exact, logical and analytical. They require lots of processes, structure and rules. C's make decisions using logic, rather than being swayed by emotions. Their ability to think deeply about issues helps to make C behavioural styles excellent problem-solvers. They are focused on tasks and ensure things get done correctly. C- profiles tend to produce high-quality work.</a:t>
            </a:r>
            <a:endParaRPr lang="en-NZ" dirty="0">
              <a:latin typeface="Century Gothic" panose="020B0502020202020204" pitchFamily="34" charset="0"/>
              <a:cs typeface="Arial" panose="020B0604020202020204" pitchFamily="34" charset="0"/>
            </a:endParaRPr>
          </a:p>
          <a:p>
            <a:pPr lvl="0"/>
            <a:endParaRPr lang="en-NZ" dirty="0">
              <a:latin typeface="Century Gothic" panose="020B0502020202020204" pitchFamily="34" charset="0"/>
              <a:cs typeface="Arial" panose="020B0604020202020204" pitchFamily="34" charset="0"/>
            </a:endParaRPr>
          </a:p>
          <a:p>
            <a:pPr algn="l"/>
            <a:r>
              <a:rPr lang="en-NZ" b="0" i="0" dirty="0">
                <a:solidFill>
                  <a:srgbClr val="1B2E3C"/>
                </a:solidFill>
                <a:effectLst/>
                <a:latin typeface="Century Gothic" panose="020B0502020202020204" pitchFamily="34" charset="0"/>
              </a:rPr>
              <a:t>C-styles talk a lot about facts and figures and can be reasonably quiet and reserved. They tend to ask questions </a:t>
            </a:r>
            <a:r>
              <a:rPr lang="en-NZ" dirty="0">
                <a:solidFill>
                  <a:srgbClr val="1B2E3C"/>
                </a:solidFill>
                <a:latin typeface="Century Gothic" panose="020B0502020202020204" pitchFamily="34" charset="0"/>
              </a:rPr>
              <a:t>rather than</a:t>
            </a:r>
            <a:r>
              <a:rPr lang="en-NZ" b="0" i="0" dirty="0">
                <a:solidFill>
                  <a:srgbClr val="1B2E3C"/>
                </a:solidFill>
                <a:effectLst/>
                <a:latin typeface="Century Gothic" panose="020B0502020202020204" pitchFamily="34" charset="0"/>
              </a:rPr>
              <a:t> making statements, as this allows them to gather more data. C's have a slower pace of speech which can come across as measured and logical in their delivery and communication style. C-styles avoid small talk and go straight to the facts. Type-C personality styles prefer to use written communication over verbal communication. </a:t>
            </a:r>
          </a:p>
          <a:p>
            <a:pPr algn="l"/>
            <a:endParaRPr lang="en-NZ" dirty="0">
              <a:solidFill>
                <a:srgbClr val="1B2E3C"/>
              </a:solidFill>
              <a:latin typeface="Century Gothic" panose="020B0502020202020204" pitchFamily="34" charset="0"/>
            </a:endParaRPr>
          </a:p>
          <a:p>
            <a:pPr algn="l"/>
            <a:r>
              <a:rPr lang="en-US" dirty="0">
                <a:solidFill>
                  <a:srgbClr val="000000"/>
                </a:solidFill>
                <a:latin typeface="Century Gothic" panose="020B0502020202020204" pitchFamily="34" charset="0"/>
              </a:rPr>
              <a:t>C-styles make g</a:t>
            </a:r>
            <a:r>
              <a:rPr lang="en-US" b="0" dirty="0">
                <a:solidFill>
                  <a:srgbClr val="000000"/>
                </a:solidFill>
                <a:latin typeface="Century Gothic" panose="020B0502020202020204" pitchFamily="34" charset="0"/>
              </a:rPr>
              <a:t>ood listeners, if the topic is not abstract and emotional, and can engage if arguments are presented logically. </a:t>
            </a:r>
            <a:endParaRPr lang="en-NZ" b="0" i="0" dirty="0">
              <a:solidFill>
                <a:srgbClr val="1B2E3C"/>
              </a:solidFill>
              <a:effectLst/>
              <a:latin typeface="Century Gothic" panose="020B0502020202020204" pitchFamily="34" charset="0"/>
            </a:endParaRPr>
          </a:p>
          <a:p>
            <a:pPr algn="l"/>
            <a:r>
              <a:rPr lang="en-NZ" b="0" i="0" dirty="0">
                <a:solidFill>
                  <a:srgbClr val="1B2E3C"/>
                </a:solidFill>
                <a:effectLst/>
                <a:latin typeface="Century Gothic" panose="020B0502020202020204" pitchFamily="34" charset="0"/>
              </a:rPr>
              <a:t>C-styles usually ask 'why' questions like:</a:t>
            </a:r>
          </a:p>
          <a:p>
            <a:pPr algn="l">
              <a:buFont typeface="Arial" panose="020B0604020202020204" pitchFamily="34" charset="0"/>
              <a:buChar char="•"/>
            </a:pPr>
            <a:r>
              <a:rPr lang="en-NZ" b="0" i="0" dirty="0">
                <a:solidFill>
                  <a:srgbClr val="1B2E3C"/>
                </a:solidFill>
                <a:effectLst/>
                <a:latin typeface="Century Gothic" panose="020B0502020202020204" pitchFamily="34" charset="0"/>
              </a:rPr>
              <a:t>'Why are we doing this?'</a:t>
            </a:r>
          </a:p>
          <a:p>
            <a:pPr algn="l">
              <a:buFont typeface="Arial" panose="020B0604020202020204" pitchFamily="34" charset="0"/>
              <a:buChar char="•"/>
            </a:pPr>
            <a:r>
              <a:rPr lang="en-NZ" b="0" i="0" dirty="0">
                <a:solidFill>
                  <a:srgbClr val="1B2E3C"/>
                </a:solidFill>
                <a:effectLst/>
                <a:latin typeface="Century Gothic" panose="020B0502020202020204" pitchFamily="34" charset="0"/>
              </a:rPr>
              <a:t>'Why does it work that way?'</a:t>
            </a:r>
          </a:p>
          <a:p>
            <a:pPr lvl="0"/>
            <a:endParaRPr lang="en-NZ"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C7FF555-9CF6-455B-A361-1BD9CCEB5FF1}" type="slidenum">
              <a:rPr lang="pl-PL" smtClean="0"/>
              <a:t>36</a:t>
            </a:fld>
            <a:endParaRPr lang="pl-PL"/>
          </a:p>
        </p:txBody>
      </p:sp>
    </p:spTree>
    <p:extLst>
      <p:ext uri="{BB962C8B-B14F-4D97-AF65-F5344CB8AC3E}">
        <p14:creationId xmlns:p14="http://schemas.microsoft.com/office/powerpoint/2010/main" val="28272681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solidFill>
                  <a:srgbClr val="0070C0"/>
                </a:solidFill>
                <a:latin typeface="Century Gothic" panose="020B0502020202020204" pitchFamily="34" charset="0"/>
                <a:cs typeface="Arial" panose="020B0604020202020204" pitchFamily="34" charset="0"/>
              </a:rPr>
              <a:t>Remember to put</a:t>
            </a:r>
            <a:r>
              <a:rPr lang="en-US" b="1" baseline="0">
                <a:solidFill>
                  <a:srgbClr val="0070C0"/>
                </a:solidFill>
                <a:latin typeface="Century Gothic" panose="020B0502020202020204" pitchFamily="34" charset="0"/>
                <a:cs typeface="Arial" panose="020B0604020202020204" pitchFamily="34" charset="0"/>
              </a:rPr>
              <a:t> in words for </a:t>
            </a:r>
            <a:r>
              <a:rPr lang="en-US" b="1" u="sng" baseline="0">
                <a:solidFill>
                  <a:srgbClr val="0070C0"/>
                </a:solidFill>
                <a:latin typeface="Century Gothic" panose="020B0502020202020204" pitchFamily="34" charset="0"/>
                <a:cs typeface="Arial" panose="020B0604020202020204" pitchFamily="34" charset="0"/>
              </a:rPr>
              <a:t>decision-making</a:t>
            </a:r>
            <a:r>
              <a:rPr lang="en-US" b="1" baseline="0">
                <a:solidFill>
                  <a:srgbClr val="0070C0"/>
                </a:solidFill>
                <a:latin typeface="Century Gothic" panose="020B0502020202020204" pitchFamily="34" charset="0"/>
                <a:cs typeface="Arial" panose="020B0604020202020204" pitchFamily="34" charset="0"/>
              </a:rPr>
              <a:t> as part of Exercise 1.</a:t>
            </a:r>
            <a:endParaRPr lang="en-US" b="1">
              <a:solidFill>
                <a:srgbClr val="0070C0"/>
              </a:solidFill>
              <a:latin typeface="Century Gothic" panose="020B0502020202020204" pitchFamily="34" charset="0"/>
              <a:cs typeface="Arial" panose="020B0604020202020204" pitchFamily="34" charset="0"/>
            </a:endParaRPr>
          </a:p>
          <a:p>
            <a:pPr eaLnBrk="1" hangingPunct="1"/>
            <a:endParaRPr lang="en-US">
              <a:latin typeface="Century Gothic" panose="020B0502020202020204" pitchFamily="34" charset="0"/>
              <a:cs typeface="Arial" panose="020B0604020202020204" pitchFamily="34" charset="0"/>
            </a:endParaRPr>
          </a:p>
          <a:p>
            <a:pPr eaLnBrk="1" hangingPunct="1"/>
            <a:r>
              <a:rPr lang="en-US" b="1">
                <a:latin typeface="Century Gothic" panose="020B0502020202020204" pitchFamily="34" charset="0"/>
                <a:cs typeface="Arial" panose="020B0604020202020204" pitchFamily="34" charset="0"/>
              </a:rPr>
              <a:t>C-Style</a:t>
            </a:r>
          </a:p>
          <a:p>
            <a:pPr marL="173079" indent="-173079">
              <a:buFont typeface="Arial" panose="020B0604020202020204" pitchFamily="34" charset="0"/>
              <a:buChar char="•"/>
            </a:pPr>
            <a:r>
              <a:rPr lang="en-US">
                <a:latin typeface="Century Gothic" panose="020B0502020202020204" pitchFamily="34" charset="0"/>
                <a:cs typeface="Arial" panose="020B0604020202020204" pitchFamily="34" charset="0"/>
              </a:rPr>
              <a:t>May not make the final decision</a:t>
            </a:r>
          </a:p>
          <a:p>
            <a:pPr marL="173079" indent="-173079">
              <a:buFont typeface="Arial" panose="020B0604020202020204" pitchFamily="34" charset="0"/>
              <a:buChar char="•"/>
            </a:pPr>
            <a:r>
              <a:rPr lang="en-US">
                <a:latin typeface="Century Gothic" panose="020B0502020202020204" pitchFamily="34" charset="0"/>
                <a:cs typeface="Arial" panose="020B0604020202020204" pitchFamily="34" charset="0"/>
              </a:rPr>
              <a:t>Needs a lot of supporting information</a:t>
            </a:r>
          </a:p>
          <a:p>
            <a:pPr marL="173079" indent="-173079">
              <a:buFont typeface="Arial" panose="020B0604020202020204" pitchFamily="34" charset="0"/>
              <a:buChar char="•"/>
            </a:pPr>
            <a:r>
              <a:rPr lang="en-US">
                <a:latin typeface="Century Gothic" panose="020B0502020202020204" pitchFamily="34" charset="0"/>
                <a:cs typeface="Arial" panose="020B0604020202020204" pitchFamily="34" charset="0"/>
              </a:rPr>
              <a:t>Capable of considering a large amount of information</a:t>
            </a:r>
          </a:p>
          <a:p>
            <a:pPr marL="173079" indent="-173079">
              <a:buFont typeface="Arial" panose="020B0604020202020204" pitchFamily="34" charset="0"/>
              <a:buChar char="•"/>
            </a:pPr>
            <a:r>
              <a:rPr lang="en-US">
                <a:latin typeface="Century Gothic" panose="020B0502020202020204" pitchFamily="34" charset="0"/>
                <a:cs typeface="Arial" panose="020B0604020202020204" pitchFamily="34" charset="0"/>
              </a:rPr>
              <a:t>Avoids risks</a:t>
            </a:r>
          </a:p>
          <a:p>
            <a:pPr marL="173079" indent="-173079">
              <a:buFont typeface="Arial" panose="020B0604020202020204" pitchFamily="34" charset="0"/>
              <a:buChar char="•"/>
            </a:pPr>
            <a:r>
              <a:rPr lang="en-US">
                <a:latin typeface="Century Gothic" panose="020B0502020202020204" pitchFamily="34" charset="0"/>
                <a:cs typeface="Arial" panose="020B0604020202020204" pitchFamily="34" charset="0"/>
              </a:rPr>
              <a:t>Can be slow and follows rules</a:t>
            </a:r>
          </a:p>
          <a:p>
            <a:pPr marL="173079" indent="-173079">
              <a:buFont typeface="Arial" panose="020B0604020202020204" pitchFamily="34" charset="0"/>
              <a:buChar char="•"/>
            </a:pPr>
            <a:r>
              <a:rPr lang="en-US">
                <a:latin typeface="Century Gothic" panose="020B0502020202020204" pitchFamily="34" charset="0"/>
                <a:cs typeface="Arial" panose="020B0604020202020204" pitchFamily="34" charset="0"/>
              </a:rPr>
              <a:t>Concentrates on facts and details</a:t>
            </a:r>
          </a:p>
          <a:p>
            <a:pPr marL="173079" indent="-173079">
              <a:buFont typeface="Arial" panose="020B0604020202020204" pitchFamily="34" charset="0"/>
              <a:buChar char="•"/>
            </a:pPr>
            <a:r>
              <a:rPr lang="en-US">
                <a:latin typeface="Century Gothic" panose="020B0502020202020204" pitchFamily="34" charset="0"/>
                <a:cs typeface="Arial" panose="020B0604020202020204" pitchFamily="34" charset="0"/>
              </a:rPr>
              <a:t>May forget the BIG Picture</a:t>
            </a:r>
          </a:p>
          <a:p>
            <a:pPr marL="173079" indent="-173079">
              <a:buFont typeface="Arial" panose="020B0604020202020204" pitchFamily="34" charset="0"/>
              <a:buChar char="•"/>
            </a:pPr>
            <a:endParaRPr lang="en-US">
              <a:latin typeface="Century Gothic" panose="020B0502020202020204" pitchFamily="34" charset="0"/>
              <a:cs typeface="Arial" panose="020B0604020202020204" pitchFamily="34" charset="0"/>
            </a:endParaRPr>
          </a:p>
          <a:p>
            <a:r>
              <a:rPr lang="en-US" b="1">
                <a:solidFill>
                  <a:srgbClr val="0070C0"/>
                </a:solidFill>
                <a:latin typeface="Century Gothic" panose="020B0502020202020204" pitchFamily="34" charset="0"/>
                <a:cs typeface="Arial" panose="020B0604020202020204" pitchFamily="34" charset="0"/>
              </a:rPr>
              <a:t>Remember to put</a:t>
            </a:r>
            <a:r>
              <a:rPr lang="en-US" b="1" baseline="0">
                <a:solidFill>
                  <a:srgbClr val="0070C0"/>
                </a:solidFill>
                <a:latin typeface="Century Gothic" panose="020B0502020202020204" pitchFamily="34" charset="0"/>
                <a:cs typeface="Arial" panose="020B0604020202020204" pitchFamily="34" charset="0"/>
              </a:rPr>
              <a:t> in words for </a:t>
            </a:r>
            <a:r>
              <a:rPr lang="en-US" b="1" u="sng" baseline="0">
                <a:solidFill>
                  <a:srgbClr val="0070C0"/>
                </a:solidFill>
                <a:latin typeface="Century Gothic" panose="020B0502020202020204" pitchFamily="34" charset="0"/>
                <a:cs typeface="Arial" panose="020B0604020202020204" pitchFamily="34" charset="0"/>
              </a:rPr>
              <a:t>change</a:t>
            </a:r>
            <a:r>
              <a:rPr lang="en-US" b="1" baseline="0">
                <a:solidFill>
                  <a:srgbClr val="0070C0"/>
                </a:solidFill>
                <a:latin typeface="Century Gothic" panose="020B0502020202020204" pitchFamily="34" charset="0"/>
                <a:cs typeface="Arial" panose="020B0604020202020204" pitchFamily="34" charset="0"/>
              </a:rPr>
              <a:t> as part of </a:t>
            </a:r>
            <a:r>
              <a:rPr lang="en-US" b="1">
                <a:solidFill>
                  <a:srgbClr val="0070C0"/>
                </a:solidFill>
                <a:latin typeface="Century Gothic" panose="020B0502020202020204" pitchFamily="34" charset="0"/>
                <a:cs typeface="Arial" panose="020B0604020202020204" pitchFamily="34" charset="0"/>
              </a:rPr>
              <a:t>E</a:t>
            </a:r>
            <a:r>
              <a:rPr lang="en-US" b="1" baseline="0">
                <a:solidFill>
                  <a:srgbClr val="0070C0"/>
                </a:solidFill>
                <a:latin typeface="Century Gothic" panose="020B0502020202020204" pitchFamily="34" charset="0"/>
                <a:cs typeface="Arial" panose="020B0604020202020204" pitchFamily="34" charset="0"/>
              </a:rPr>
              <a:t>xercise 1.</a:t>
            </a:r>
            <a:endParaRPr lang="en-US" b="1">
              <a:solidFill>
                <a:srgbClr val="0070C0"/>
              </a:solidFill>
              <a:latin typeface="Century Gothic" panose="020B0502020202020204" pitchFamily="34" charset="0"/>
              <a:cs typeface="Arial" panose="020B0604020202020204" pitchFamily="34" charset="0"/>
            </a:endParaRPr>
          </a:p>
          <a:p>
            <a:pPr eaLnBrk="1" hangingPunct="1"/>
            <a:endParaRPr lang="en-US">
              <a:latin typeface="Century Gothic" panose="020B0502020202020204" pitchFamily="34" charset="0"/>
              <a:cs typeface="Arial" panose="020B0604020202020204" pitchFamily="34" charset="0"/>
            </a:endParaRPr>
          </a:p>
          <a:p>
            <a:pPr eaLnBrk="1" hangingPunct="1"/>
            <a:r>
              <a:rPr lang="en-US" b="1">
                <a:latin typeface="Century Gothic" panose="020B0502020202020204" pitchFamily="34" charset="0"/>
                <a:cs typeface="Arial" panose="020B0604020202020204" pitchFamily="34" charset="0"/>
              </a:rPr>
              <a:t>C-Style</a:t>
            </a:r>
            <a:endParaRPr lang="en-US">
              <a:latin typeface="Century Gothic" panose="020B0502020202020204" pitchFamily="34" charset="0"/>
              <a:cs typeface="Arial" panose="020B0604020202020204" pitchFamily="34" charset="0"/>
            </a:endParaRPr>
          </a:p>
          <a:p>
            <a:pPr marL="171721" indent="-171721" eaLnBrk="1" hangingPunct="1">
              <a:buFont typeface="Arial" pitchFamily="34" charset="0"/>
              <a:buChar char="•"/>
            </a:pPr>
            <a:r>
              <a:rPr lang="en-US">
                <a:latin typeface="Century Gothic" panose="020B0502020202020204" pitchFamily="34" charset="0"/>
                <a:cs typeface="Arial" panose="020B0604020202020204" pitchFamily="34" charset="0"/>
              </a:rPr>
              <a:t>Doesn’t like change</a:t>
            </a:r>
          </a:p>
          <a:p>
            <a:pPr marL="171721" indent="-171721" eaLnBrk="1" hangingPunct="1">
              <a:buFont typeface="Arial" pitchFamily="34" charset="0"/>
              <a:buChar char="•"/>
            </a:pPr>
            <a:r>
              <a:rPr lang="en-US">
                <a:latin typeface="Century Gothic" panose="020B0502020202020204" pitchFamily="34" charset="0"/>
                <a:cs typeface="Arial" panose="020B0604020202020204" pitchFamily="34" charset="0"/>
              </a:rPr>
              <a:t>Focuses on facts and information</a:t>
            </a:r>
          </a:p>
          <a:p>
            <a:pPr marL="171721" indent="-171721" eaLnBrk="1" hangingPunct="1">
              <a:buFont typeface="Arial" pitchFamily="34" charset="0"/>
              <a:buChar char="•"/>
            </a:pPr>
            <a:r>
              <a:rPr lang="en-US">
                <a:latin typeface="Century Gothic" panose="020B0502020202020204" pitchFamily="34" charset="0"/>
                <a:cs typeface="Arial" panose="020B0604020202020204" pitchFamily="34" charset="0"/>
              </a:rPr>
              <a:t>Needs a logical and systematic approach to change</a:t>
            </a:r>
          </a:p>
          <a:p>
            <a:pPr marL="173079" indent="-173079">
              <a:buFont typeface="Arial" panose="020B0604020202020204" pitchFamily="34" charset="0"/>
              <a:buChar char="•"/>
            </a:pPr>
            <a:endParaRPr lang="en-NZ" sz="1100">
              <a:latin typeface="Arial" panose="020B0604020202020204" pitchFamily="34" charset="0"/>
              <a:cs typeface="Arial" panose="020B0604020202020204" pitchFamily="34" charset="0"/>
            </a:endParaRPr>
          </a:p>
          <a:p>
            <a:endParaRPr lang="en-GB" sz="110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C7FF555-9CF6-455B-A361-1BD9CCEB5FF1}" type="slidenum">
              <a:rPr lang="pl-PL" smtClean="0"/>
              <a:t>37</a:t>
            </a:fld>
            <a:endParaRPr lang="pl-PL"/>
          </a:p>
        </p:txBody>
      </p:sp>
    </p:spTree>
    <p:extLst>
      <p:ext uri="{BB962C8B-B14F-4D97-AF65-F5344CB8AC3E}">
        <p14:creationId xmlns:p14="http://schemas.microsoft.com/office/powerpoint/2010/main" val="37044456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1" dirty="0">
                <a:solidFill>
                  <a:srgbClr val="FF33CC"/>
                </a:solidFill>
                <a:latin typeface="Century Gothic" panose="020B0502020202020204" pitchFamily="34" charset="0"/>
                <a:cs typeface="Arial" panose="020B0604020202020204" pitchFamily="34" charset="0"/>
              </a:rPr>
              <a:t>Let's look at the FOUR main styles back on the 4Q model.</a:t>
            </a:r>
          </a:p>
          <a:p>
            <a:br>
              <a:rPr lang="en-NZ" dirty="0">
                <a:latin typeface="Century Gothic" panose="020B0502020202020204" pitchFamily="34" charset="0"/>
                <a:cs typeface="Arial" panose="020B0604020202020204" pitchFamily="34" charset="0"/>
              </a:rPr>
            </a:br>
            <a:r>
              <a:rPr lang="en-NZ" dirty="0">
                <a:latin typeface="Century Gothic" panose="020B0502020202020204" pitchFamily="34" charset="0"/>
                <a:cs typeface="Arial" panose="020B0604020202020204" pitchFamily="34" charset="0"/>
              </a:rPr>
              <a:t>Once you start to recognise the 100% behaviours of each of the FOUR main styles, then the Extended DISC® Adjective Axes are easy!</a:t>
            </a:r>
          </a:p>
          <a:p>
            <a:endParaRPr lang="en-GB" dirty="0"/>
          </a:p>
        </p:txBody>
      </p:sp>
      <p:sp>
        <p:nvSpPr>
          <p:cNvPr id="4" name="Slide Number Placeholder 3"/>
          <p:cNvSpPr>
            <a:spLocks noGrp="1"/>
          </p:cNvSpPr>
          <p:nvPr>
            <p:ph type="sldNum" sz="quarter" idx="10"/>
          </p:nvPr>
        </p:nvSpPr>
        <p:spPr/>
        <p:txBody>
          <a:bodyPr/>
          <a:lstStyle/>
          <a:p>
            <a:fld id="{FC7FF555-9CF6-455B-A361-1BD9CCEB5FF1}" type="slidenum">
              <a:rPr lang="pl-PL" smtClean="0"/>
              <a:t>38</a:t>
            </a:fld>
            <a:endParaRPr lang="pl-PL"/>
          </a:p>
        </p:txBody>
      </p:sp>
    </p:spTree>
    <p:extLst>
      <p:ext uri="{BB962C8B-B14F-4D97-AF65-F5344CB8AC3E}">
        <p14:creationId xmlns:p14="http://schemas.microsoft.com/office/powerpoint/2010/main" val="21497284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entury Gothic" panose="020B0502020202020204" pitchFamily="34" charset="0"/>
              </a:rPr>
              <a:t>Here is a summary of the strengths and potential weaknesses of the different behavioural styles, based on the Four Quadrant model.</a:t>
            </a:r>
          </a:p>
          <a:p>
            <a:endParaRPr lang="en-NZ"/>
          </a:p>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39</a:t>
            </a:fld>
            <a:endParaRPr lang="pl-PL"/>
          </a:p>
        </p:txBody>
      </p:sp>
    </p:spTree>
    <p:extLst>
      <p:ext uri="{BB962C8B-B14F-4D97-AF65-F5344CB8AC3E}">
        <p14:creationId xmlns:p14="http://schemas.microsoft.com/office/powerpoint/2010/main" val="7244345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Century Gothic" panose="020B0502020202020204" pitchFamily="34" charset="0"/>
                <a:cs typeface="Arial" panose="020B0604020202020204" pitchFamily="34" charset="0"/>
              </a:rPr>
              <a:t>We’re going to look briefly at the background to Extended DISC® and to Human Behaviour</a:t>
            </a:r>
          </a:p>
          <a:p>
            <a:r>
              <a:rPr lang="en-GB" dirty="0">
                <a:latin typeface="Century Gothic" panose="020B0502020202020204" pitchFamily="34" charset="0"/>
                <a:cs typeface="Arial" panose="020B0604020202020204" pitchFamily="34" charset="0"/>
              </a:rPr>
              <a:t>The 4 main Extended DISC® Styles</a:t>
            </a:r>
          </a:p>
          <a:p>
            <a:r>
              <a:rPr lang="en-GB" dirty="0">
                <a:latin typeface="Century Gothic" panose="020B0502020202020204" pitchFamily="34" charset="0"/>
                <a:cs typeface="Arial" panose="020B0604020202020204" pitchFamily="34" charset="0"/>
              </a:rPr>
              <a:t>And the difference between natural and adjusted behaviour</a:t>
            </a:r>
          </a:p>
        </p:txBody>
      </p:sp>
      <p:sp>
        <p:nvSpPr>
          <p:cNvPr id="4" name="Slide Number Placeholder 3"/>
          <p:cNvSpPr>
            <a:spLocks noGrp="1"/>
          </p:cNvSpPr>
          <p:nvPr>
            <p:ph type="sldNum" sz="quarter" idx="10"/>
          </p:nvPr>
        </p:nvSpPr>
        <p:spPr/>
        <p:txBody>
          <a:bodyPr/>
          <a:lstStyle/>
          <a:p>
            <a:fld id="{FC7FF555-9CF6-455B-A361-1BD9CCEB5FF1}" type="slidenum">
              <a:rPr lang="pl-PL" smtClean="0"/>
              <a:t>4</a:t>
            </a:fld>
            <a:endParaRPr lang="pl-PL"/>
          </a:p>
        </p:txBody>
      </p:sp>
    </p:spTree>
    <p:extLst>
      <p:ext uri="{BB962C8B-B14F-4D97-AF65-F5344CB8AC3E}">
        <p14:creationId xmlns:p14="http://schemas.microsoft.com/office/powerpoint/2010/main" val="18301787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03" eaLnBrk="1" hangingPunct="1">
              <a:defRPr/>
            </a:pPr>
            <a:r>
              <a:rPr lang="en-NZ" b="1">
                <a:solidFill>
                  <a:schemeClr val="tx1"/>
                </a:solidFill>
                <a:latin typeface="Century Gothic" panose="020B0502020202020204" pitchFamily="34" charset="0"/>
                <a:cs typeface="Arial" panose="020B0604020202020204" pitchFamily="34" charset="0"/>
              </a:rPr>
              <a:t>D</a:t>
            </a:r>
            <a:r>
              <a:rPr lang="en-NZ">
                <a:solidFill>
                  <a:schemeClr val="tx1"/>
                </a:solidFill>
                <a:latin typeface="Century Gothic" panose="020B0502020202020204" pitchFamily="34" charset="0"/>
                <a:cs typeface="Arial" panose="020B0604020202020204" pitchFamily="34" charset="0"/>
              </a:rPr>
              <a:t> </a:t>
            </a:r>
          </a:p>
          <a:p>
            <a:pPr defTabSz="914203" eaLnBrk="1" hangingPunct="1">
              <a:defRPr/>
            </a:pPr>
            <a:r>
              <a:rPr lang="en-NZ">
                <a:latin typeface="Century Gothic" panose="020B0502020202020204" pitchFamily="34" charset="0"/>
                <a:cs typeface="Arial" panose="020B0604020202020204" pitchFamily="34" charset="0"/>
              </a:rPr>
              <a:t>G</a:t>
            </a:r>
            <a:r>
              <a:rPr lang="en-NZ">
                <a:solidFill>
                  <a:schemeClr val="tx1"/>
                </a:solidFill>
                <a:latin typeface="Century Gothic" panose="020B0502020202020204" pitchFamily="34" charset="0"/>
                <a:cs typeface="Arial" panose="020B0604020202020204" pitchFamily="34" charset="0"/>
              </a:rPr>
              <a:t>oals, hard values, results, change, </a:t>
            </a:r>
            <a:r>
              <a:rPr lang="en-NZ">
                <a:latin typeface="Century Gothic" panose="020B0502020202020204" pitchFamily="34" charset="0"/>
                <a:cs typeface="Arial" panose="020B0604020202020204" pitchFamily="34" charset="0"/>
              </a:rPr>
              <a:t>themselves</a:t>
            </a:r>
            <a:r>
              <a:rPr lang="en-NZ">
                <a:solidFill>
                  <a:schemeClr val="tx1"/>
                </a:solidFill>
                <a:latin typeface="Century Gothic" panose="020B0502020202020204" pitchFamily="34" charset="0"/>
                <a:cs typeface="Arial" panose="020B0604020202020204" pitchFamily="34" charset="0"/>
              </a:rPr>
              <a:t>, the future.</a:t>
            </a:r>
          </a:p>
          <a:p>
            <a:pPr defTabSz="914203" eaLnBrk="1" hangingPunct="1">
              <a:defRPr/>
            </a:pPr>
            <a:r>
              <a:rPr lang="en-NZ">
                <a:solidFill>
                  <a:schemeClr val="tx1"/>
                </a:solidFill>
                <a:latin typeface="Century Gothic" panose="020B0502020202020204" pitchFamily="34" charset="0"/>
                <a:cs typeface="Arial" panose="020B0604020202020204" pitchFamily="34" charset="0"/>
              </a:rPr>
              <a:t>What’s going on? </a:t>
            </a:r>
            <a:r>
              <a:rPr lang="en-NZ" i="1">
                <a:solidFill>
                  <a:schemeClr val="tx1"/>
                </a:solidFill>
                <a:latin typeface="Century Gothic" panose="020B0502020202020204" pitchFamily="34" charset="0"/>
                <a:cs typeface="Arial" panose="020B0604020202020204" pitchFamily="34" charset="0"/>
              </a:rPr>
              <a:t>Or</a:t>
            </a:r>
            <a:r>
              <a:rPr lang="en-NZ">
                <a:solidFill>
                  <a:schemeClr val="tx1"/>
                </a:solidFill>
                <a:latin typeface="Century Gothic" panose="020B0502020202020204" pitchFamily="34" charset="0"/>
                <a:cs typeface="Arial" panose="020B0604020202020204" pitchFamily="34" charset="0"/>
              </a:rPr>
              <a:t> What's holding you up?</a:t>
            </a:r>
          </a:p>
          <a:p>
            <a:pPr defTabSz="914203" eaLnBrk="1" hangingPunct="1">
              <a:defRPr/>
            </a:pPr>
            <a:endParaRPr lang="en-NZ">
              <a:solidFill>
                <a:schemeClr val="tx1"/>
              </a:solidFill>
              <a:latin typeface="Century Gothic" panose="020B0502020202020204" pitchFamily="34" charset="0"/>
              <a:cs typeface="Arial" panose="020B0604020202020204" pitchFamily="34" charset="0"/>
            </a:endParaRPr>
          </a:p>
          <a:p>
            <a:pPr defTabSz="914203" eaLnBrk="1" hangingPunct="1">
              <a:defRPr/>
            </a:pPr>
            <a:r>
              <a:rPr lang="en-NZ" b="1">
                <a:solidFill>
                  <a:schemeClr val="tx1"/>
                </a:solidFill>
                <a:latin typeface="Century Gothic" panose="020B0502020202020204" pitchFamily="34" charset="0"/>
                <a:cs typeface="Arial" panose="020B0604020202020204" pitchFamily="34" charset="0"/>
              </a:rPr>
              <a:t>I </a:t>
            </a:r>
          </a:p>
          <a:p>
            <a:pPr defTabSz="914203" eaLnBrk="1" hangingPunct="1">
              <a:defRPr/>
            </a:pPr>
            <a:r>
              <a:rPr lang="en-NZ">
                <a:latin typeface="Century Gothic" panose="020B0502020202020204" pitchFamily="34" charset="0"/>
                <a:cs typeface="Arial" panose="020B0604020202020204" pitchFamily="34" charset="0"/>
              </a:rPr>
              <a:t>P</a:t>
            </a:r>
            <a:r>
              <a:rPr lang="en-NZ">
                <a:solidFill>
                  <a:schemeClr val="tx1"/>
                </a:solidFill>
                <a:latin typeface="Century Gothic" panose="020B0502020202020204" pitchFamily="34" charset="0"/>
                <a:cs typeface="Arial" panose="020B0604020202020204" pitchFamily="34" charset="0"/>
              </a:rPr>
              <a:t>eople, themselves, team spirit, positive things, the future.</a:t>
            </a:r>
          </a:p>
          <a:p>
            <a:pPr defTabSz="914203" eaLnBrk="1" hangingPunct="1">
              <a:defRPr/>
            </a:pPr>
            <a:r>
              <a:rPr lang="en-NZ">
                <a:solidFill>
                  <a:schemeClr val="tx1"/>
                </a:solidFill>
                <a:latin typeface="Century Gothic" panose="020B0502020202020204" pitchFamily="34" charset="0"/>
                <a:cs typeface="Arial" panose="020B0604020202020204" pitchFamily="34" charset="0"/>
              </a:rPr>
              <a:t>Who’s involved? </a:t>
            </a:r>
            <a:r>
              <a:rPr lang="en-NZ" i="1">
                <a:solidFill>
                  <a:schemeClr val="tx1"/>
                </a:solidFill>
                <a:latin typeface="Century Gothic" panose="020B0502020202020204" pitchFamily="34" charset="0"/>
                <a:cs typeface="Arial" panose="020B0604020202020204" pitchFamily="34" charset="0"/>
              </a:rPr>
              <a:t>Or</a:t>
            </a:r>
            <a:r>
              <a:rPr lang="en-NZ">
                <a:solidFill>
                  <a:schemeClr val="tx1"/>
                </a:solidFill>
                <a:latin typeface="Century Gothic" panose="020B0502020202020204" pitchFamily="34" charset="0"/>
                <a:cs typeface="Arial" panose="020B0604020202020204" pitchFamily="34" charset="0"/>
              </a:rPr>
              <a:t> Who am I going to work with?</a:t>
            </a:r>
          </a:p>
          <a:p>
            <a:pPr defTabSz="914203" eaLnBrk="1" hangingPunct="1">
              <a:defRPr/>
            </a:pPr>
            <a:endParaRPr lang="en-NZ">
              <a:solidFill>
                <a:schemeClr val="tx1"/>
              </a:solidFill>
              <a:latin typeface="Century Gothic" panose="020B0502020202020204" pitchFamily="34" charset="0"/>
              <a:cs typeface="Arial" panose="020B0604020202020204" pitchFamily="34" charset="0"/>
            </a:endParaRPr>
          </a:p>
          <a:p>
            <a:pPr eaLnBrk="1" hangingPunct="1"/>
            <a:r>
              <a:rPr lang="en-NZ" b="1">
                <a:solidFill>
                  <a:schemeClr val="tx1"/>
                </a:solidFill>
                <a:latin typeface="Century Gothic" panose="020B0502020202020204" pitchFamily="34" charset="0"/>
                <a:cs typeface="Arial" panose="020B0604020202020204" pitchFamily="34" charset="0"/>
              </a:rPr>
              <a:t>S</a:t>
            </a:r>
            <a:br>
              <a:rPr lang="en-NZ">
                <a:solidFill>
                  <a:schemeClr val="tx1"/>
                </a:solidFill>
                <a:latin typeface="Century Gothic" panose="020B0502020202020204" pitchFamily="34" charset="0"/>
                <a:cs typeface="Arial" panose="020B0604020202020204" pitchFamily="34" charset="0"/>
              </a:rPr>
            </a:br>
            <a:r>
              <a:rPr lang="en-NZ">
                <a:solidFill>
                  <a:schemeClr val="tx1"/>
                </a:solidFill>
                <a:latin typeface="Century Gothic" panose="020B0502020202020204" pitchFamily="34" charset="0"/>
                <a:cs typeface="Arial" panose="020B0604020202020204" pitchFamily="34" charset="0"/>
              </a:rPr>
              <a:t>Agreements, principles, their team, the past.</a:t>
            </a:r>
          </a:p>
          <a:p>
            <a:pPr eaLnBrk="1" hangingPunct="1"/>
            <a:r>
              <a:rPr lang="en-NZ">
                <a:solidFill>
                  <a:schemeClr val="tx1"/>
                </a:solidFill>
                <a:latin typeface="Century Gothic" panose="020B0502020202020204" pitchFamily="34" charset="0"/>
                <a:cs typeface="Arial" panose="020B0604020202020204" pitchFamily="34" charset="0"/>
              </a:rPr>
              <a:t>How should we proceed? </a:t>
            </a:r>
            <a:r>
              <a:rPr lang="en-NZ" i="1">
                <a:solidFill>
                  <a:schemeClr val="tx1"/>
                </a:solidFill>
                <a:latin typeface="Century Gothic" panose="020B0502020202020204" pitchFamily="34" charset="0"/>
                <a:cs typeface="Arial" panose="020B0604020202020204" pitchFamily="34" charset="0"/>
              </a:rPr>
              <a:t>Or</a:t>
            </a:r>
            <a:r>
              <a:rPr lang="en-NZ">
                <a:solidFill>
                  <a:schemeClr val="tx1"/>
                </a:solidFill>
                <a:latin typeface="Century Gothic" panose="020B0502020202020204" pitchFamily="34" charset="0"/>
                <a:cs typeface="Arial" panose="020B0604020202020204" pitchFamily="34" charset="0"/>
              </a:rPr>
              <a:t> How will I know what to do?</a:t>
            </a:r>
          </a:p>
          <a:p>
            <a:pPr eaLnBrk="1" hangingPunct="1"/>
            <a:endParaRPr lang="en-NZ">
              <a:solidFill>
                <a:schemeClr val="tx1"/>
              </a:solidFill>
              <a:latin typeface="Century Gothic" panose="020B0502020202020204" pitchFamily="34" charset="0"/>
              <a:cs typeface="Arial" panose="020B0604020202020204" pitchFamily="34" charset="0"/>
            </a:endParaRPr>
          </a:p>
          <a:p>
            <a:pPr eaLnBrk="1" hangingPunct="1"/>
            <a:r>
              <a:rPr lang="en-NZ" b="1">
                <a:solidFill>
                  <a:schemeClr val="tx1"/>
                </a:solidFill>
                <a:latin typeface="Century Gothic" panose="020B0502020202020204" pitchFamily="34" charset="0"/>
                <a:cs typeface="Arial" panose="020B0604020202020204" pitchFamily="34" charset="0"/>
              </a:rPr>
              <a:t>C </a:t>
            </a:r>
          </a:p>
          <a:p>
            <a:pPr eaLnBrk="1" hangingPunct="1"/>
            <a:r>
              <a:rPr lang="en-NZ">
                <a:latin typeface="Century Gothic" panose="020B0502020202020204" pitchFamily="34" charset="0"/>
                <a:cs typeface="Arial" panose="020B0604020202020204" pitchFamily="34" charset="0"/>
              </a:rPr>
              <a:t>F</a:t>
            </a:r>
            <a:r>
              <a:rPr lang="en-NZ">
                <a:solidFill>
                  <a:schemeClr val="tx1"/>
                </a:solidFill>
                <a:latin typeface="Century Gothic" panose="020B0502020202020204" pitchFamily="34" charset="0"/>
                <a:cs typeface="Arial" panose="020B0604020202020204" pitchFamily="34" charset="0"/>
              </a:rPr>
              <a:t>acts, analyses, details, rules, instructions.</a:t>
            </a:r>
          </a:p>
          <a:p>
            <a:pPr defTabSz="914203" eaLnBrk="1" hangingPunct="1">
              <a:defRPr/>
            </a:pPr>
            <a:r>
              <a:rPr lang="en-NZ">
                <a:solidFill>
                  <a:schemeClr val="tx1"/>
                </a:solidFill>
                <a:latin typeface="Century Gothic" panose="020B0502020202020204" pitchFamily="34" charset="0"/>
                <a:cs typeface="Arial" panose="020B0604020202020204" pitchFamily="34" charset="0"/>
              </a:rPr>
              <a:t>Why do we need to restructure this? </a:t>
            </a:r>
            <a:r>
              <a:rPr lang="en-NZ" i="1">
                <a:solidFill>
                  <a:schemeClr val="tx1"/>
                </a:solidFill>
                <a:latin typeface="Century Gothic" panose="020B0502020202020204" pitchFamily="34" charset="0"/>
                <a:cs typeface="Arial" panose="020B0604020202020204" pitchFamily="34" charset="0"/>
              </a:rPr>
              <a:t>Or</a:t>
            </a:r>
            <a:r>
              <a:rPr lang="en-NZ">
                <a:solidFill>
                  <a:schemeClr val="tx1"/>
                </a:solidFill>
                <a:latin typeface="Century Gothic" panose="020B0502020202020204" pitchFamily="34" charset="0"/>
                <a:cs typeface="Arial" panose="020B0604020202020204" pitchFamily="34" charset="0"/>
              </a:rPr>
              <a:t> Why can’t we start again?</a:t>
            </a:r>
            <a:endParaRPr lang="en-US" baseline="30000">
              <a:solidFill>
                <a:schemeClr val="tx1"/>
              </a:solidFill>
              <a:latin typeface="Century Gothic" panose="020B0502020202020204" pitchFamily="34" charset="0"/>
              <a:cs typeface="Arial" panose="020B0604020202020204" pitchFamily="34" charset="0"/>
            </a:endParaRPr>
          </a:p>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40</a:t>
            </a:fld>
            <a:endParaRPr lang="pl-PL"/>
          </a:p>
        </p:txBody>
      </p:sp>
    </p:spTree>
    <p:extLst>
      <p:ext uri="{BB962C8B-B14F-4D97-AF65-F5344CB8AC3E}">
        <p14:creationId xmlns:p14="http://schemas.microsoft.com/office/powerpoint/2010/main" val="26945404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Z" dirty="0">
                <a:latin typeface="Century Gothic" panose="020B0502020202020204" pitchFamily="34" charset="0"/>
              </a:rPr>
              <a:t>This slide is a graphic which displays how the different behavioural styles may perceive other behavioural styles.</a:t>
            </a:r>
          </a:p>
          <a:p>
            <a:endParaRPr lang="en-NZ" dirty="0"/>
          </a:p>
        </p:txBody>
      </p:sp>
      <p:sp>
        <p:nvSpPr>
          <p:cNvPr id="4" name="Slide Number Placeholder 3"/>
          <p:cNvSpPr>
            <a:spLocks noGrp="1"/>
          </p:cNvSpPr>
          <p:nvPr>
            <p:ph type="sldNum" sz="quarter" idx="5"/>
          </p:nvPr>
        </p:nvSpPr>
        <p:spPr/>
        <p:txBody>
          <a:bodyPr/>
          <a:lstStyle/>
          <a:p>
            <a:fld id="{FC7FF555-9CF6-455B-A361-1BD9CCEB5FF1}" type="slidenum">
              <a:rPr lang="pl-PL" smtClean="0"/>
              <a:t>41</a:t>
            </a:fld>
            <a:endParaRPr lang="pl-PL"/>
          </a:p>
        </p:txBody>
      </p:sp>
    </p:spTree>
    <p:extLst>
      <p:ext uri="{BB962C8B-B14F-4D97-AF65-F5344CB8AC3E}">
        <p14:creationId xmlns:p14="http://schemas.microsoft.com/office/powerpoint/2010/main" val="34592605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atin typeface="Century Gothic" panose="020B0502020202020204" pitchFamily="34" charset="0"/>
              </a:rPr>
              <a:t>If your boss called you into their</a:t>
            </a:r>
            <a:r>
              <a:rPr lang="en-US" baseline="0">
                <a:latin typeface="Century Gothic" panose="020B0502020202020204" pitchFamily="34" charset="0"/>
              </a:rPr>
              <a:t> office and said this, which of these thoughts would spring to your mind?</a:t>
            </a:r>
            <a:endParaRPr lang="en-US">
              <a:latin typeface="Century Gothic" panose="020B0502020202020204" pitchFamily="34" charset="0"/>
            </a:endParaRPr>
          </a:p>
          <a:p>
            <a:endParaRPr lang="en-GB"/>
          </a:p>
        </p:txBody>
      </p:sp>
      <p:sp>
        <p:nvSpPr>
          <p:cNvPr id="4" name="Slide Number Placeholder 3"/>
          <p:cNvSpPr>
            <a:spLocks noGrp="1"/>
          </p:cNvSpPr>
          <p:nvPr>
            <p:ph type="sldNum" sz="quarter" idx="10"/>
          </p:nvPr>
        </p:nvSpPr>
        <p:spPr/>
        <p:txBody>
          <a:bodyPr/>
          <a:lstStyle/>
          <a:p>
            <a:fld id="{FC7FF555-9CF6-455B-A361-1BD9CCEB5FF1}" type="slidenum">
              <a:rPr lang="pl-PL" smtClean="0"/>
              <a:t>42</a:t>
            </a:fld>
            <a:endParaRPr lang="pl-PL"/>
          </a:p>
        </p:txBody>
      </p:sp>
    </p:spTree>
    <p:extLst>
      <p:ext uri="{BB962C8B-B14F-4D97-AF65-F5344CB8AC3E}">
        <p14:creationId xmlns:p14="http://schemas.microsoft.com/office/powerpoint/2010/main" val="349962915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C7FF555-9CF6-455B-A361-1BD9CCEB5FF1}" type="slidenum">
              <a:rPr lang="pl-PL" smtClean="0"/>
              <a:t>43</a:t>
            </a:fld>
            <a:endParaRPr lang="pl-PL"/>
          </a:p>
        </p:txBody>
      </p:sp>
    </p:spTree>
    <p:extLst>
      <p:ext uri="{BB962C8B-B14F-4D97-AF65-F5344CB8AC3E}">
        <p14:creationId xmlns:p14="http://schemas.microsoft.com/office/powerpoint/2010/main" val="165509975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a:latin typeface="Century Gothic" panose="020B0502020202020204" pitchFamily="34" charset="0"/>
              </a:rPr>
              <a:t>Exercise Two: </a:t>
            </a:r>
          </a:p>
          <a:p>
            <a:endParaRPr lang="en-NZ">
              <a:latin typeface="Century Gothic" panose="020B0502020202020204" pitchFamily="34" charset="0"/>
            </a:endParaRPr>
          </a:p>
          <a:p>
            <a:r>
              <a:rPr lang="en-NZ">
                <a:latin typeface="Century Gothic" panose="020B0502020202020204" pitchFamily="34" charset="0"/>
              </a:rPr>
              <a:t>Place the famous people on the Diamond.</a:t>
            </a:r>
          </a:p>
          <a:p>
            <a:endParaRPr lang="en-GB"/>
          </a:p>
        </p:txBody>
      </p:sp>
      <p:sp>
        <p:nvSpPr>
          <p:cNvPr id="4" name="Slide Number Placeholder 3"/>
          <p:cNvSpPr>
            <a:spLocks noGrp="1"/>
          </p:cNvSpPr>
          <p:nvPr>
            <p:ph type="sldNum" sz="quarter" idx="10"/>
          </p:nvPr>
        </p:nvSpPr>
        <p:spPr/>
        <p:txBody>
          <a:bodyPr/>
          <a:lstStyle/>
          <a:p>
            <a:fld id="{FC7FF555-9CF6-455B-A361-1BD9CCEB5FF1}" type="slidenum">
              <a:rPr lang="pl-PL" smtClean="0"/>
              <a:t>44</a:t>
            </a:fld>
            <a:endParaRPr lang="pl-PL"/>
          </a:p>
        </p:txBody>
      </p:sp>
    </p:spTree>
    <p:extLst>
      <p:ext uri="{BB962C8B-B14F-4D97-AF65-F5344CB8AC3E}">
        <p14:creationId xmlns:p14="http://schemas.microsoft.com/office/powerpoint/2010/main" val="3212437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Century Gothic" panose="020B0502020202020204" pitchFamily="34" charset="0"/>
              </a:rPr>
              <a:t>Exercise 3: </a:t>
            </a:r>
            <a:r>
              <a:rPr lang="en-US" dirty="0">
                <a:latin typeface="Century Gothic" panose="020B0502020202020204" pitchFamily="34" charset="0"/>
              </a:rPr>
              <a:t>Turn to Exercise Three in your booklets.</a:t>
            </a:r>
          </a:p>
          <a:p>
            <a:pPr eaLnBrk="1" hangingPunct="1"/>
            <a:endParaRPr lang="en-US" dirty="0">
              <a:latin typeface="Century Gothic" panose="020B0502020202020204" pitchFamily="34" charset="0"/>
            </a:endParaRPr>
          </a:p>
          <a:p>
            <a:pPr eaLnBrk="1" hangingPunct="1"/>
            <a:r>
              <a:rPr lang="en-US" dirty="0">
                <a:latin typeface="Century Gothic" panose="020B0502020202020204" pitchFamily="34" charset="0"/>
              </a:rPr>
              <a:t>Label the vertical and horizontal axes to help you remember each of the </a:t>
            </a:r>
            <a:r>
              <a:rPr lang="en-US" dirty="0" err="1">
                <a:latin typeface="Century Gothic" panose="020B0502020202020204" pitchFamily="34" charset="0"/>
              </a:rPr>
              <a:t>behavioural</a:t>
            </a:r>
            <a:r>
              <a:rPr lang="en-US" dirty="0">
                <a:latin typeface="Century Gothic" panose="020B0502020202020204" pitchFamily="34" charset="0"/>
              </a:rPr>
              <a:t> styles. Choose two adjective descriptors for each of the four </a:t>
            </a:r>
            <a:r>
              <a:rPr lang="en-US" dirty="0" err="1">
                <a:latin typeface="Century Gothic" panose="020B0502020202020204" pitchFamily="34" charset="0"/>
              </a:rPr>
              <a:t>behavioural</a:t>
            </a:r>
            <a:r>
              <a:rPr lang="en-US" dirty="0">
                <a:latin typeface="Century Gothic" panose="020B0502020202020204" pitchFamily="34" charset="0"/>
              </a:rPr>
              <a:t> styles and jot them down beside the numbers 1 and 2.</a:t>
            </a:r>
          </a:p>
          <a:p>
            <a:pPr eaLnBrk="1" hangingPunct="1"/>
            <a:endParaRPr lang="en-GB" dirty="0"/>
          </a:p>
        </p:txBody>
      </p:sp>
      <p:sp>
        <p:nvSpPr>
          <p:cNvPr id="4" name="Slide Number Placeholder 3"/>
          <p:cNvSpPr>
            <a:spLocks noGrp="1"/>
          </p:cNvSpPr>
          <p:nvPr>
            <p:ph type="sldNum" sz="quarter" idx="10"/>
          </p:nvPr>
        </p:nvSpPr>
        <p:spPr/>
        <p:txBody>
          <a:bodyPr/>
          <a:lstStyle/>
          <a:p>
            <a:fld id="{FC7FF555-9CF6-455B-A361-1BD9CCEB5FF1}" type="slidenum">
              <a:rPr lang="pl-PL" smtClean="0"/>
              <a:t>45</a:t>
            </a:fld>
            <a:endParaRPr lang="pl-PL"/>
          </a:p>
        </p:txBody>
      </p:sp>
    </p:spTree>
    <p:extLst>
      <p:ext uri="{BB962C8B-B14F-4D97-AF65-F5344CB8AC3E}">
        <p14:creationId xmlns:p14="http://schemas.microsoft.com/office/powerpoint/2010/main" val="13825748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a:p>
            <a:endParaRPr lang="en-GB"/>
          </a:p>
        </p:txBody>
      </p:sp>
      <p:sp>
        <p:nvSpPr>
          <p:cNvPr id="4" name="Slide Number Placeholder 3"/>
          <p:cNvSpPr>
            <a:spLocks noGrp="1"/>
          </p:cNvSpPr>
          <p:nvPr>
            <p:ph type="sldNum" sz="quarter" idx="10"/>
          </p:nvPr>
        </p:nvSpPr>
        <p:spPr/>
        <p:txBody>
          <a:bodyPr/>
          <a:lstStyle/>
          <a:p>
            <a:fld id="{FC7FF555-9CF6-455B-A361-1BD9CCEB5FF1}" type="slidenum">
              <a:rPr lang="pl-PL" smtClean="0"/>
              <a:t>46</a:t>
            </a:fld>
            <a:endParaRPr lang="pl-PL"/>
          </a:p>
        </p:txBody>
      </p:sp>
    </p:spTree>
    <p:extLst>
      <p:ext uri="{BB962C8B-B14F-4D97-AF65-F5344CB8AC3E}">
        <p14:creationId xmlns:p14="http://schemas.microsoft.com/office/powerpoint/2010/main" val="359260764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a:latin typeface="Century Gothic" panose="020B0502020202020204" pitchFamily="34" charset="0"/>
              </a:rPr>
              <a:t>(Use the following</a:t>
            </a:r>
            <a:r>
              <a:rPr lang="en-NZ" baseline="0">
                <a:latin typeface="Century Gothic" panose="020B0502020202020204" pitchFamily="34" charset="0"/>
              </a:rPr>
              <a:t> slides to help the trainees complete this exercise.)</a:t>
            </a:r>
            <a:endParaRPr lang="en-NZ">
              <a:latin typeface="Century Gothic" panose="020B0502020202020204" pitchFamily="34" charset="0"/>
            </a:endParaRPr>
          </a:p>
          <a:p>
            <a:endParaRPr lang="en-GB"/>
          </a:p>
        </p:txBody>
      </p:sp>
      <p:sp>
        <p:nvSpPr>
          <p:cNvPr id="4" name="Slide Number Placeholder 3"/>
          <p:cNvSpPr>
            <a:spLocks noGrp="1"/>
          </p:cNvSpPr>
          <p:nvPr>
            <p:ph type="sldNum" sz="quarter" idx="10"/>
          </p:nvPr>
        </p:nvSpPr>
        <p:spPr/>
        <p:txBody>
          <a:bodyPr/>
          <a:lstStyle/>
          <a:p>
            <a:fld id="{FC7FF555-9CF6-455B-A361-1BD9CCEB5FF1}" type="slidenum">
              <a:rPr lang="pl-PL" smtClean="0"/>
              <a:t>47</a:t>
            </a:fld>
            <a:endParaRPr lang="pl-PL"/>
          </a:p>
        </p:txBody>
      </p:sp>
    </p:spTree>
    <p:extLst>
      <p:ext uri="{BB962C8B-B14F-4D97-AF65-F5344CB8AC3E}">
        <p14:creationId xmlns:p14="http://schemas.microsoft.com/office/powerpoint/2010/main" val="202343675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C7FF555-9CF6-455B-A361-1BD9CCEB5FF1}" type="slidenum">
              <a:rPr lang="pl-PL" smtClean="0"/>
              <a:t>48</a:t>
            </a:fld>
            <a:endParaRPr lang="pl-PL"/>
          </a:p>
        </p:txBody>
      </p:sp>
    </p:spTree>
    <p:extLst>
      <p:ext uri="{BB962C8B-B14F-4D97-AF65-F5344CB8AC3E}">
        <p14:creationId xmlns:p14="http://schemas.microsoft.com/office/powerpoint/2010/main" val="11710462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C7FF555-9CF6-455B-A361-1BD9CCEB5FF1}" type="slidenum">
              <a:rPr lang="pl-PL" smtClean="0"/>
              <a:t>49</a:t>
            </a:fld>
            <a:endParaRPr lang="pl-PL"/>
          </a:p>
        </p:txBody>
      </p:sp>
    </p:spTree>
    <p:extLst>
      <p:ext uri="{BB962C8B-B14F-4D97-AF65-F5344CB8AC3E}">
        <p14:creationId xmlns:p14="http://schemas.microsoft.com/office/powerpoint/2010/main" val="11710462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latin typeface="Century Gothic" panose="020B0502020202020204" pitchFamily="34" charset="0"/>
              </a:rPr>
              <a:t>You should all have a copy of the workbook and Special Cases ‘Cheat Sheet’ and will receive a copy of the debrief slides after training.</a:t>
            </a:r>
          </a:p>
          <a:p>
            <a:endParaRPr lang="en-NZ" dirty="0">
              <a:latin typeface="Century Gothic" panose="020B0502020202020204" pitchFamily="34" charset="0"/>
            </a:endParaRPr>
          </a:p>
          <a:p>
            <a:r>
              <a:rPr lang="en-NZ" dirty="0">
                <a:latin typeface="Century Gothic" panose="020B0502020202020204" pitchFamily="34" charset="0"/>
              </a:rPr>
              <a:t>The slides we move through today will tell you the corresponding page numbers for relevant information or an activity in the workbook.  You’ll see these page number indicators in the top corner.</a:t>
            </a:r>
          </a:p>
        </p:txBody>
      </p:sp>
      <p:sp>
        <p:nvSpPr>
          <p:cNvPr id="4" name="Slide Number Placeholder 3"/>
          <p:cNvSpPr>
            <a:spLocks noGrp="1"/>
          </p:cNvSpPr>
          <p:nvPr>
            <p:ph type="sldNum" sz="quarter" idx="5"/>
          </p:nvPr>
        </p:nvSpPr>
        <p:spPr/>
        <p:txBody>
          <a:bodyPr/>
          <a:lstStyle/>
          <a:p>
            <a:fld id="{FC7FF555-9CF6-455B-A361-1BD9CCEB5FF1}" type="slidenum">
              <a:rPr lang="pl-PL" smtClean="0"/>
              <a:t>5</a:t>
            </a:fld>
            <a:endParaRPr lang="pl-PL"/>
          </a:p>
        </p:txBody>
      </p:sp>
    </p:spTree>
    <p:extLst>
      <p:ext uri="{BB962C8B-B14F-4D97-AF65-F5344CB8AC3E}">
        <p14:creationId xmlns:p14="http://schemas.microsoft.com/office/powerpoint/2010/main" val="134420618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i-FI">
                <a:latin typeface="Century Gothic" panose="020B0502020202020204" pitchFamily="34" charset="0"/>
              </a:rPr>
              <a:t>Review the trainees’</a:t>
            </a:r>
            <a:r>
              <a:rPr lang="fi-FI" baseline="0">
                <a:latin typeface="Century Gothic" panose="020B0502020202020204" pitchFamily="34" charset="0"/>
              </a:rPr>
              <a:t> answers to this activity before putting up the next slide (which </a:t>
            </a:r>
            <a:r>
              <a:rPr lang="fi-FI">
                <a:latin typeface="Century Gothic" panose="020B0502020202020204" pitchFamily="34" charset="0"/>
              </a:rPr>
              <a:t>contains the</a:t>
            </a:r>
            <a:r>
              <a:rPr lang="fi-FI" baseline="0">
                <a:latin typeface="Century Gothic" panose="020B0502020202020204" pitchFamily="34" charset="0"/>
              </a:rPr>
              <a:t> answers).</a:t>
            </a:r>
            <a:endParaRPr lang="fi-FI">
              <a:latin typeface="Century Gothic" panose="020B0502020202020204" pitchFamily="34" charset="0"/>
            </a:endParaRPr>
          </a:p>
          <a:p>
            <a:endParaRPr lang="en-GB"/>
          </a:p>
        </p:txBody>
      </p:sp>
      <p:sp>
        <p:nvSpPr>
          <p:cNvPr id="4" name="Slide Number Placeholder 3"/>
          <p:cNvSpPr>
            <a:spLocks noGrp="1"/>
          </p:cNvSpPr>
          <p:nvPr>
            <p:ph type="sldNum" sz="quarter" idx="10"/>
          </p:nvPr>
        </p:nvSpPr>
        <p:spPr/>
        <p:txBody>
          <a:bodyPr/>
          <a:lstStyle/>
          <a:p>
            <a:fld id="{FC7FF555-9CF6-455B-A361-1BD9CCEB5FF1}" type="slidenum">
              <a:rPr lang="pl-PL" smtClean="0"/>
              <a:t>50</a:t>
            </a:fld>
            <a:endParaRPr lang="pl-PL"/>
          </a:p>
        </p:txBody>
      </p:sp>
    </p:spTree>
    <p:extLst>
      <p:ext uri="{BB962C8B-B14F-4D97-AF65-F5344CB8AC3E}">
        <p14:creationId xmlns:p14="http://schemas.microsoft.com/office/powerpoint/2010/main" val="206281812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51</a:t>
            </a:fld>
            <a:endParaRPr lang="pl-PL"/>
          </a:p>
        </p:txBody>
      </p:sp>
    </p:spTree>
    <p:extLst>
      <p:ext uri="{BB962C8B-B14F-4D97-AF65-F5344CB8AC3E}">
        <p14:creationId xmlns:p14="http://schemas.microsoft.com/office/powerpoint/2010/main" val="259871162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52</a:t>
            </a:fld>
            <a:endParaRPr lang="pl-PL"/>
          </a:p>
        </p:txBody>
      </p:sp>
    </p:spTree>
    <p:extLst>
      <p:ext uri="{BB962C8B-B14F-4D97-AF65-F5344CB8AC3E}">
        <p14:creationId xmlns:p14="http://schemas.microsoft.com/office/powerpoint/2010/main" val="257593197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1" baseline="0" dirty="0">
                <a:solidFill>
                  <a:schemeClr val="tx1"/>
                </a:solidFill>
                <a:latin typeface="Century Gothic" panose="020B0502020202020204" pitchFamily="34" charset="0"/>
                <a:cs typeface="Arial" panose="020B0604020202020204" pitchFamily="34" charset="0"/>
              </a:rPr>
              <a:t>Pressure</a:t>
            </a:r>
          </a:p>
          <a:p>
            <a:r>
              <a:rPr lang="en-NZ" b="0" baseline="0" dirty="0">
                <a:solidFill>
                  <a:schemeClr val="tx1"/>
                </a:solidFill>
                <a:latin typeface="Century Gothic" panose="020B0502020202020204" pitchFamily="34" charset="0"/>
                <a:cs typeface="Arial" panose="020B0604020202020204" pitchFamily="34" charset="0"/>
              </a:rPr>
              <a:t>Knowing how a person </a:t>
            </a:r>
            <a:r>
              <a:rPr lang="en-NZ" dirty="0">
                <a:latin typeface="Century Gothic" panose="020B0502020202020204" pitchFamily="34" charset="0"/>
                <a:cs typeface="Arial" panose="020B0604020202020204" pitchFamily="34" charset="0"/>
              </a:rPr>
              <a:t>is likely to</a:t>
            </a:r>
            <a:r>
              <a:rPr lang="en-NZ" b="0" baseline="0" dirty="0">
                <a:solidFill>
                  <a:schemeClr val="tx1"/>
                </a:solidFill>
                <a:latin typeface="Century Gothic" panose="020B0502020202020204" pitchFamily="34" charset="0"/>
                <a:cs typeface="Arial" panose="020B0604020202020204" pitchFamily="34" charset="0"/>
              </a:rPr>
              <a:t> react under pressure can be useful, especially </a:t>
            </a:r>
            <a:r>
              <a:rPr lang="en-NZ" dirty="0">
                <a:latin typeface="Century Gothic" panose="020B0502020202020204" pitchFamily="34" charset="0"/>
                <a:cs typeface="Arial" panose="020B0604020202020204" pitchFamily="34" charset="0"/>
              </a:rPr>
              <a:t>when</a:t>
            </a:r>
            <a:r>
              <a:rPr lang="en-NZ" b="0" baseline="0" dirty="0">
                <a:solidFill>
                  <a:schemeClr val="tx1"/>
                </a:solidFill>
                <a:latin typeface="Century Gothic" panose="020B0502020202020204" pitchFamily="34" charset="0"/>
                <a:cs typeface="Arial" panose="020B0604020202020204" pitchFamily="34" charset="0"/>
              </a:rPr>
              <a:t> making management decisions. Furthermore, understanding when a person’s behaviour reveals feelings of pressure can also be very helpful.</a:t>
            </a:r>
          </a:p>
          <a:p>
            <a:endParaRPr lang="en-NZ" b="0" baseline="0" dirty="0">
              <a:solidFill>
                <a:schemeClr val="tx1"/>
              </a:solidFill>
              <a:latin typeface="Century Gothic" panose="020B0502020202020204" pitchFamily="34" charset="0"/>
              <a:cs typeface="Arial" panose="020B0604020202020204" pitchFamily="34" charset="0"/>
            </a:endParaRPr>
          </a:p>
          <a:p>
            <a:pPr marL="787233" lvl="1" indent="-342900" algn="l">
              <a:buFont typeface="Arial" panose="020B0604020202020204" pitchFamily="34" charset="0"/>
              <a:buChar char="•"/>
            </a:pPr>
            <a:r>
              <a:rPr lang="en-NZ" b="0" baseline="0" dirty="0">
                <a:solidFill>
                  <a:schemeClr val="tx1"/>
                </a:solidFill>
                <a:latin typeface="Century Gothic" panose="020B0502020202020204" pitchFamily="34" charset="0"/>
                <a:cs typeface="Arial" panose="020B0604020202020204" pitchFamily="34" charset="0"/>
              </a:rPr>
              <a:t>The source of pressure will depend on the particular DISC style in question. </a:t>
            </a:r>
          </a:p>
          <a:p>
            <a:pPr marL="787233" lvl="1" indent="-342900" algn="l">
              <a:buFont typeface="Arial" panose="020B0604020202020204" pitchFamily="34" charset="0"/>
              <a:buChar char="•"/>
            </a:pPr>
            <a:r>
              <a:rPr lang="en-NZ" b="0" baseline="0" dirty="0">
                <a:solidFill>
                  <a:schemeClr val="tx1"/>
                </a:solidFill>
                <a:latin typeface="Century Gothic" panose="020B0502020202020204" pitchFamily="34" charset="0"/>
                <a:cs typeface="Arial" panose="020B0604020202020204" pitchFamily="34" charset="0"/>
              </a:rPr>
              <a:t>‘Pressure’ in this sense is often defined as a short-term effect.</a:t>
            </a:r>
          </a:p>
          <a:p>
            <a:endParaRPr lang="en-NZ" b="0" dirty="0">
              <a:solidFill>
                <a:schemeClr val="tx1"/>
              </a:solidFill>
              <a:latin typeface="Century Gothic" panose="020B0502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1200"/>
              </a:spcAft>
              <a:buClrTx/>
              <a:buSzTx/>
              <a:buFontTx/>
              <a:buNone/>
              <a:tabLst/>
              <a:defRPr/>
            </a:pPr>
            <a:r>
              <a:rPr lang="en-NZ" b="1" baseline="0" dirty="0">
                <a:solidFill>
                  <a:schemeClr val="tx1"/>
                </a:solidFill>
                <a:latin typeface="Century Gothic" panose="020B0502020202020204" pitchFamily="34" charset="0"/>
                <a:cs typeface="Arial" panose="020B0604020202020204" pitchFamily="34" charset="0"/>
              </a:rPr>
              <a:t>Stress</a:t>
            </a:r>
          </a:p>
          <a:p>
            <a:pPr marL="0" marR="0" indent="0" algn="l" defTabSz="914400" rtl="0" eaLnBrk="1" fontAlgn="auto" latinLnBrk="0" hangingPunct="1">
              <a:lnSpc>
                <a:spcPct val="100000"/>
              </a:lnSpc>
              <a:spcBef>
                <a:spcPts val="0"/>
              </a:spcBef>
              <a:spcAft>
                <a:spcPts val="1200"/>
              </a:spcAft>
              <a:buClrTx/>
              <a:buSzTx/>
              <a:buFontTx/>
              <a:buNone/>
              <a:tabLst/>
              <a:defRPr/>
            </a:pPr>
            <a:r>
              <a:rPr lang="en-NZ" b="0" baseline="0" dirty="0">
                <a:solidFill>
                  <a:schemeClr val="tx1"/>
                </a:solidFill>
                <a:latin typeface="Century Gothic" panose="020B0502020202020204" pitchFamily="34" charset="0"/>
                <a:cs typeface="Arial" panose="020B0604020202020204" pitchFamily="34" charset="0"/>
              </a:rPr>
              <a:t>The Extended DISC® definition of stress tends to be: </a:t>
            </a:r>
            <a:r>
              <a:rPr lang="en-NZ" b="0" i="1" baseline="0" dirty="0">
                <a:solidFill>
                  <a:schemeClr val="tx1"/>
                </a:solidFill>
                <a:latin typeface="Century Gothic" panose="020B0502020202020204" pitchFamily="34" charset="0"/>
                <a:cs typeface="Arial" panose="020B0604020202020204" pitchFamily="34" charset="0"/>
              </a:rPr>
              <a:t>“… a reflection of a </a:t>
            </a:r>
            <a:r>
              <a:rPr lang="en-NZ" b="0" i="1" u="sng" baseline="0" dirty="0">
                <a:solidFill>
                  <a:schemeClr val="tx1"/>
                </a:solidFill>
                <a:latin typeface="Century Gothic" panose="020B0502020202020204" pitchFamily="34" charset="0"/>
                <a:cs typeface="Arial" panose="020B0604020202020204" pitchFamily="34" charset="0"/>
              </a:rPr>
              <a:t>change</a:t>
            </a:r>
            <a:r>
              <a:rPr lang="en-NZ" b="0" i="1" baseline="0" dirty="0">
                <a:solidFill>
                  <a:schemeClr val="tx1"/>
                </a:solidFill>
                <a:latin typeface="Century Gothic" panose="020B0502020202020204" pitchFamily="34" charset="0"/>
                <a:cs typeface="Arial" panose="020B0604020202020204" pitchFamily="34" charset="0"/>
              </a:rPr>
              <a:t> in the environment and the </a:t>
            </a:r>
            <a:r>
              <a:rPr lang="en-NZ" b="0" i="1" u="sng" baseline="0" dirty="0">
                <a:solidFill>
                  <a:schemeClr val="tx1"/>
                </a:solidFill>
                <a:latin typeface="Century Gothic" panose="020B0502020202020204" pitchFamily="34" charset="0"/>
                <a:cs typeface="Arial" panose="020B0604020202020204" pitchFamily="34" charset="0"/>
              </a:rPr>
              <a:t>adjustment process </a:t>
            </a:r>
            <a:r>
              <a:rPr lang="en-NZ" b="0" i="1" baseline="0" dirty="0">
                <a:solidFill>
                  <a:schemeClr val="tx1"/>
                </a:solidFill>
                <a:latin typeface="Century Gothic" panose="020B0502020202020204" pitchFamily="34" charset="0"/>
                <a:cs typeface="Arial" panose="020B0604020202020204" pitchFamily="34" charset="0"/>
              </a:rPr>
              <a:t>it causes, rather than anything to do with medical or psychological illness, also called stress.” </a:t>
            </a:r>
            <a:r>
              <a:rPr lang="en-NZ" b="1" dirty="0">
                <a:solidFill>
                  <a:schemeClr val="tx1"/>
                </a:solidFill>
                <a:latin typeface="Century Gothic" panose="020B0502020202020204" pitchFamily="34" charset="0"/>
                <a:cs typeface="Arial" panose="020B0604020202020204" pitchFamily="34" charset="0"/>
              </a:rPr>
              <a:t>Remember</a:t>
            </a:r>
            <a:r>
              <a:rPr lang="en-NZ" b="1" baseline="0" dirty="0">
                <a:solidFill>
                  <a:schemeClr val="tx1"/>
                </a:solidFill>
                <a:latin typeface="Century Gothic" panose="020B0502020202020204" pitchFamily="34" charset="0"/>
                <a:cs typeface="Arial" panose="020B0604020202020204" pitchFamily="34" charset="0"/>
              </a:rPr>
              <a:t> to say it’s important that when we (Extended DISC®) refer to stress, we are talking about reaction to change.</a:t>
            </a:r>
            <a:endParaRPr lang="en-NZ" b="1" dirty="0">
              <a:solidFill>
                <a:schemeClr val="tx1"/>
              </a:solidFill>
              <a:latin typeface="Century Gothic" panose="020B0502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C7FF555-9CF6-455B-A361-1BD9CCEB5FF1}" type="slidenum">
              <a:rPr lang="pl-PL" smtClean="0"/>
              <a:t>53</a:t>
            </a:fld>
            <a:endParaRPr lang="pl-PL"/>
          </a:p>
        </p:txBody>
      </p:sp>
    </p:spTree>
    <p:extLst>
      <p:ext uri="{BB962C8B-B14F-4D97-AF65-F5344CB8AC3E}">
        <p14:creationId xmlns:p14="http://schemas.microsoft.com/office/powerpoint/2010/main" val="324877120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1197" y="4784835"/>
            <a:ext cx="5449570" cy="3914864"/>
          </a:xfrm>
        </p:spPr>
        <p:txBody>
          <a:bodyPr/>
          <a:lstStyle/>
          <a:p>
            <a:r>
              <a:rPr lang="en-NZ" dirty="0">
                <a:solidFill>
                  <a:srgbClr val="FF0000"/>
                </a:solidFill>
                <a:latin typeface="Century Gothic" panose="020B0502020202020204" pitchFamily="34" charset="0"/>
              </a:rPr>
              <a:t>D Style </a:t>
            </a:r>
          </a:p>
          <a:p>
            <a:pPr marL="171450" lvl="0" indent="-171450">
              <a:buFont typeface="Arial" panose="020B0604020202020204" pitchFamily="34" charset="0"/>
              <a:buChar char="•"/>
            </a:pPr>
            <a:r>
              <a:rPr lang="en-GB" dirty="0">
                <a:latin typeface="Century Gothic" panose="020B0502020202020204" pitchFamily="34" charset="0"/>
              </a:rPr>
              <a:t>Becomes aggressive and exerts pressure with regard to short-term goals</a:t>
            </a:r>
            <a:endParaRPr lang="en-NZ" dirty="0">
              <a:latin typeface="Century Gothic" panose="020B0502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rPr>
              <a:t>Pressures people</a:t>
            </a:r>
            <a:endParaRPr lang="en-NZ" dirty="0">
              <a:latin typeface="Century Gothic" panose="020B0502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rPr>
              <a:t>Focuses on immediate results and action</a:t>
            </a:r>
            <a:endParaRPr lang="en-NZ" dirty="0">
              <a:latin typeface="Century Gothic" panose="020B0502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rPr>
              <a:t>Becomes impatient and does things even if they are wrong</a:t>
            </a:r>
            <a:endParaRPr lang="en-NZ" dirty="0">
              <a:latin typeface="Century Gothic" panose="020B0502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rPr>
              <a:t>Changes things hastily</a:t>
            </a:r>
            <a:endParaRPr lang="en-NZ" dirty="0">
              <a:latin typeface="Century Gothic" panose="020B0502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rPr>
              <a:t>Becomes irritated, blunt, stubborn, inflexible and demanding</a:t>
            </a:r>
            <a:endParaRPr lang="en-NZ" dirty="0">
              <a:latin typeface="Century Gothic" panose="020B0502020202020204" pitchFamily="34" charset="0"/>
            </a:endParaRPr>
          </a:p>
          <a:p>
            <a:endParaRPr lang="en-NZ" dirty="0">
              <a:latin typeface="Century Gothic" panose="020B0502020202020204" pitchFamily="34" charset="0"/>
            </a:endParaRPr>
          </a:p>
          <a:p>
            <a:r>
              <a:rPr lang="en-NZ" dirty="0">
                <a:solidFill>
                  <a:srgbClr val="FF0000"/>
                </a:solidFill>
                <a:latin typeface="Century Gothic" panose="020B0502020202020204" pitchFamily="34" charset="0"/>
              </a:rPr>
              <a:t>I Style</a:t>
            </a:r>
          </a:p>
          <a:p>
            <a:pPr marL="171450" indent="-171450">
              <a:buFont typeface="Arial" panose="020B0604020202020204" pitchFamily="34" charset="0"/>
              <a:buChar char="•"/>
            </a:pPr>
            <a:r>
              <a:rPr lang="en-NZ" dirty="0">
                <a:latin typeface="Century Gothic" panose="020B0502020202020204" pitchFamily="34" charset="0"/>
              </a:rPr>
              <a:t>May begin making mistakes</a:t>
            </a:r>
          </a:p>
          <a:p>
            <a:pPr marL="171450" lvl="0" indent="-171450">
              <a:buFont typeface="Arial" panose="020B0604020202020204" pitchFamily="34" charset="0"/>
              <a:buChar char="•"/>
            </a:pPr>
            <a:r>
              <a:rPr lang="en-GB" dirty="0">
                <a:latin typeface="Century Gothic" panose="020B0502020202020204" pitchFamily="34" charset="0"/>
              </a:rPr>
              <a:t>Becomes overly-concerned about relationships</a:t>
            </a:r>
            <a:endParaRPr lang="en-NZ" dirty="0">
              <a:latin typeface="Century Gothic" panose="020B0502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rPr>
              <a:t>Talks a lot</a:t>
            </a:r>
            <a:endParaRPr lang="en-NZ" dirty="0">
              <a:latin typeface="Century Gothic" panose="020B0502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rPr>
              <a:t>Seeks attention from everyone</a:t>
            </a:r>
            <a:endParaRPr lang="en-NZ" dirty="0">
              <a:latin typeface="Century Gothic" panose="020B0502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rPr>
              <a:t>Is too interested in gaining other people’s attention</a:t>
            </a:r>
            <a:endParaRPr lang="en-NZ" dirty="0">
              <a:latin typeface="Century Gothic" panose="020B0502020202020204" pitchFamily="34" charset="0"/>
            </a:endParaRPr>
          </a:p>
          <a:p>
            <a:pPr marL="171450" indent="-171450">
              <a:buFont typeface="Arial" panose="020B0604020202020204" pitchFamily="34" charset="0"/>
              <a:buChar char="•"/>
            </a:pPr>
            <a:r>
              <a:rPr lang="en-GB" dirty="0">
                <a:latin typeface="Century Gothic" panose="020B0502020202020204" pitchFamily="34" charset="0"/>
              </a:rPr>
              <a:t>Has strong, emotional opinions that they’ll defend critically and even rebelliously</a:t>
            </a:r>
          </a:p>
          <a:p>
            <a:endParaRPr lang="en-GB" dirty="0">
              <a:latin typeface="Century Gothic" panose="020B0502020202020204" pitchFamily="34" charset="0"/>
            </a:endParaRPr>
          </a:p>
          <a:p>
            <a:r>
              <a:rPr lang="en-GB" dirty="0">
                <a:solidFill>
                  <a:srgbClr val="FF0000"/>
                </a:solidFill>
                <a:latin typeface="Century Gothic" panose="020B0502020202020204" pitchFamily="34" charset="0"/>
              </a:rPr>
              <a:t>S Style</a:t>
            </a:r>
          </a:p>
          <a:p>
            <a:pPr marL="171450" lvl="0" indent="-171450">
              <a:buFont typeface="Arial" panose="020B0604020202020204" pitchFamily="34" charset="0"/>
              <a:buChar char="•"/>
            </a:pPr>
            <a:r>
              <a:rPr lang="en-GB" dirty="0">
                <a:latin typeface="Century Gothic" panose="020B0502020202020204" pitchFamily="34" charset="0"/>
              </a:rPr>
              <a:t>Becomes overly-cautious</a:t>
            </a:r>
            <a:endParaRPr lang="en-NZ" dirty="0">
              <a:latin typeface="Century Gothic" panose="020B0502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rPr>
              <a:t>Wants to retain current situation/ wants to maintain the present ways of doing things and the current state of being</a:t>
            </a:r>
            <a:endParaRPr lang="en-NZ" dirty="0">
              <a:latin typeface="Century Gothic" panose="020B0502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rPr>
              <a:t>Attacks aggressively any attempt to change things</a:t>
            </a:r>
            <a:endParaRPr lang="en-NZ" dirty="0">
              <a:latin typeface="Century Gothic" panose="020B0502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rPr>
              <a:t>Bases everything on justice and avoiding risks</a:t>
            </a:r>
            <a:endParaRPr lang="en-NZ" dirty="0">
              <a:latin typeface="Century Gothic" panose="020B0502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rPr>
              <a:t>Maintains distance and opposes everything</a:t>
            </a:r>
            <a:endParaRPr lang="en-NZ" dirty="0">
              <a:latin typeface="Century Gothic" panose="020B0502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rPr>
              <a:t>Becomes difficult to approach and stubborn</a:t>
            </a:r>
            <a:endParaRPr lang="en-NZ" dirty="0">
              <a:latin typeface="Century Gothic" panose="020B0502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rPr>
              <a:t>Becomes withdrawn and resists everything</a:t>
            </a:r>
            <a:endParaRPr lang="en-NZ" dirty="0">
              <a:latin typeface="Century Gothic" panose="020B0502020202020204" pitchFamily="34" charset="0"/>
            </a:endParaRPr>
          </a:p>
          <a:p>
            <a:endParaRPr lang="en-NZ" dirty="0">
              <a:latin typeface="Century Gothic" panose="020B0502020202020204" pitchFamily="34" charset="0"/>
            </a:endParaRPr>
          </a:p>
          <a:p>
            <a:r>
              <a:rPr lang="en-NZ" dirty="0">
                <a:solidFill>
                  <a:srgbClr val="FF0000"/>
                </a:solidFill>
                <a:latin typeface="Century Gothic" panose="020B0502020202020204" pitchFamily="34" charset="0"/>
              </a:rPr>
              <a:t>C Style</a:t>
            </a:r>
          </a:p>
          <a:p>
            <a:pPr marL="171450" lvl="0" indent="-171450">
              <a:buFont typeface="Arial" panose="020B0604020202020204" pitchFamily="34" charset="0"/>
              <a:buChar char="•"/>
            </a:pPr>
            <a:r>
              <a:rPr lang="en-GB" dirty="0">
                <a:latin typeface="Century Gothic" panose="020B0502020202020204" pitchFamily="34" charset="0"/>
              </a:rPr>
              <a:t>Questions everything</a:t>
            </a:r>
            <a:endParaRPr lang="en-NZ" dirty="0">
              <a:latin typeface="Century Gothic" panose="020B0502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rPr>
              <a:t>Becomes overly-considerate and interested in cause-effect relationships</a:t>
            </a:r>
            <a:endParaRPr lang="en-NZ" dirty="0">
              <a:latin typeface="Century Gothic" panose="020B0502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rPr>
              <a:t>Trusts only in logic and facts, and doubts even them</a:t>
            </a:r>
            <a:endParaRPr lang="en-NZ" dirty="0">
              <a:latin typeface="Century Gothic" panose="020B0502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rPr>
              <a:t>Is afraid of the worst</a:t>
            </a:r>
            <a:endParaRPr lang="en-NZ" dirty="0">
              <a:latin typeface="Century Gothic" panose="020B0502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rPr>
              <a:t>Withdraws themselves, becomes aloof</a:t>
            </a:r>
            <a:endParaRPr lang="en-NZ" dirty="0">
              <a:latin typeface="Century Gothic" panose="020B0502020202020204" pitchFamily="34" charset="0"/>
            </a:endParaRPr>
          </a:p>
          <a:p>
            <a:pPr marL="171450" lvl="0" indent="-171450">
              <a:buFont typeface="Arial" panose="020B0604020202020204" pitchFamily="34" charset="0"/>
              <a:buChar char="•"/>
            </a:pPr>
            <a:r>
              <a:rPr lang="en-GB" dirty="0">
                <a:latin typeface="Century Gothic" panose="020B0502020202020204" pitchFamily="34" charset="0"/>
              </a:rPr>
              <a:t>Becomes over-prudent, and over-interested in the causes and consequences of issues</a:t>
            </a:r>
            <a:endParaRPr lang="en-NZ" dirty="0">
              <a:latin typeface="Century Gothic" panose="020B0502020202020204" pitchFamily="34" charset="0"/>
            </a:endParaRPr>
          </a:p>
          <a:p>
            <a:endParaRPr lang="en-NZ" dirty="0"/>
          </a:p>
          <a:p>
            <a:endParaRPr lang="en-NZ" dirty="0"/>
          </a:p>
          <a:p>
            <a:endParaRPr lang="en-GB" dirty="0"/>
          </a:p>
        </p:txBody>
      </p:sp>
      <p:sp>
        <p:nvSpPr>
          <p:cNvPr id="4" name="Slide Number Placeholder 3"/>
          <p:cNvSpPr>
            <a:spLocks noGrp="1"/>
          </p:cNvSpPr>
          <p:nvPr>
            <p:ph type="sldNum" sz="quarter" idx="10"/>
          </p:nvPr>
        </p:nvSpPr>
        <p:spPr/>
        <p:txBody>
          <a:bodyPr/>
          <a:lstStyle/>
          <a:p>
            <a:fld id="{FC7FF555-9CF6-455B-A361-1BD9CCEB5FF1}" type="slidenum">
              <a:rPr lang="pl-PL" smtClean="0"/>
              <a:t>54</a:t>
            </a:fld>
            <a:endParaRPr lang="pl-PL"/>
          </a:p>
        </p:txBody>
      </p:sp>
    </p:spTree>
    <p:extLst>
      <p:ext uri="{BB962C8B-B14F-4D97-AF65-F5344CB8AC3E}">
        <p14:creationId xmlns:p14="http://schemas.microsoft.com/office/powerpoint/2010/main" val="139716689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solidFill>
                  <a:srgbClr val="FF0000"/>
                </a:solidFill>
                <a:latin typeface="Century Gothic" panose="020B0502020202020204" pitchFamily="34" charset="0"/>
              </a:rPr>
              <a:t>D</a:t>
            </a:r>
            <a:r>
              <a:rPr lang="en-NZ" dirty="0">
                <a:latin typeface="Century Gothic" panose="020B0502020202020204" pitchFamily="34" charset="0"/>
              </a:rPr>
              <a:t> = explosive under stress</a:t>
            </a:r>
            <a:r>
              <a:rPr lang="en-NZ" baseline="0" dirty="0">
                <a:latin typeface="Century Gothic" panose="020B0502020202020204" pitchFamily="34" charset="0"/>
              </a:rPr>
              <a:t> but moves on quickly </a:t>
            </a:r>
            <a:r>
              <a:rPr lang="en-NZ" dirty="0">
                <a:latin typeface="Century Gothic" panose="020B0502020202020204" pitchFamily="34" charset="0"/>
              </a:rPr>
              <a:t>– volcano-like.</a:t>
            </a:r>
            <a:r>
              <a:rPr lang="en-NZ" dirty="0">
                <a:solidFill>
                  <a:srgbClr val="FF0000"/>
                </a:solidFill>
                <a:latin typeface="Century Gothic" panose="020B0502020202020204" pitchFamily="34" charset="0"/>
              </a:rPr>
              <a:t>  </a:t>
            </a:r>
          </a:p>
          <a:p>
            <a:endParaRPr lang="en-NZ" baseline="0" dirty="0">
              <a:solidFill>
                <a:srgbClr val="FF0000"/>
              </a:solidFill>
              <a:latin typeface="Century Gothic" panose="020B0502020202020204" pitchFamily="34" charset="0"/>
            </a:endParaRPr>
          </a:p>
          <a:p>
            <a:r>
              <a:rPr lang="en-NZ" b="1" i="0" dirty="0">
                <a:effectLst/>
                <a:latin typeface="Century Gothic" panose="020B0502020202020204" pitchFamily="34" charset="0"/>
              </a:rPr>
              <a:t>Stress sources</a:t>
            </a:r>
            <a:br>
              <a:rPr lang="en-NZ" b="0" i="0" dirty="0">
                <a:effectLst/>
                <a:latin typeface="Century Gothic" panose="020B0502020202020204" pitchFamily="34" charset="0"/>
              </a:rPr>
            </a:br>
            <a:r>
              <a:rPr lang="en-NZ" b="0" i="0" dirty="0">
                <a:effectLst/>
                <a:latin typeface="Century Gothic" panose="020B0502020202020204" pitchFamily="34" charset="0"/>
              </a:rPr>
              <a:t>Inability to achieve goals</a:t>
            </a:r>
            <a:br>
              <a:rPr lang="en-NZ" b="0" i="0" dirty="0">
                <a:effectLst/>
                <a:latin typeface="Century Gothic" panose="020B0502020202020204" pitchFamily="34" charset="0"/>
              </a:rPr>
            </a:br>
            <a:r>
              <a:rPr lang="en-NZ" b="0" i="0" dirty="0">
                <a:effectLst/>
                <a:latin typeface="Century Gothic" panose="020B0502020202020204" pitchFamily="34" charset="0"/>
              </a:rPr>
              <a:t>Losing decision-making power</a:t>
            </a:r>
            <a:br>
              <a:rPr lang="en-NZ" b="0" i="0" dirty="0">
                <a:effectLst/>
                <a:latin typeface="Century Gothic" panose="020B0502020202020204" pitchFamily="34" charset="0"/>
              </a:rPr>
            </a:br>
            <a:r>
              <a:rPr lang="en-NZ" b="0" i="0" dirty="0">
                <a:effectLst/>
                <a:latin typeface="Century Gothic" panose="020B0502020202020204" pitchFamily="34" charset="0"/>
              </a:rPr>
              <a:t>Losing the power of authority</a:t>
            </a:r>
            <a:br>
              <a:rPr lang="en-NZ" b="0" i="0" dirty="0">
                <a:effectLst/>
                <a:latin typeface="Century Gothic" panose="020B0502020202020204" pitchFamily="34" charset="0"/>
              </a:rPr>
            </a:br>
            <a:r>
              <a:rPr lang="en-NZ" b="0" i="0" dirty="0">
                <a:effectLst/>
                <a:latin typeface="Century Gothic" panose="020B0502020202020204" pitchFamily="34" charset="0"/>
              </a:rPr>
              <a:t>Not being able to influence </a:t>
            </a:r>
            <a:r>
              <a:rPr lang="en-NZ" dirty="0">
                <a:latin typeface="Century Gothic" panose="020B0502020202020204" pitchFamily="34" charset="0"/>
              </a:rPr>
              <a:t>an outcome</a:t>
            </a:r>
            <a:br>
              <a:rPr lang="en-NZ" b="0" i="0" dirty="0">
                <a:effectLst/>
                <a:latin typeface="Century Gothic" panose="020B0502020202020204" pitchFamily="34" charset="0"/>
              </a:rPr>
            </a:br>
            <a:r>
              <a:rPr lang="en-NZ" b="0" i="0" dirty="0">
                <a:effectLst/>
                <a:latin typeface="Century Gothic" panose="020B0502020202020204" pitchFamily="34" charset="0"/>
              </a:rPr>
              <a:t>Losing position</a:t>
            </a:r>
            <a:br>
              <a:rPr lang="en-NZ" b="0" i="0" dirty="0">
                <a:effectLst/>
                <a:latin typeface="Century Gothic" panose="020B0502020202020204" pitchFamily="34" charset="0"/>
              </a:rPr>
            </a:br>
            <a:r>
              <a:rPr lang="en-NZ" b="0" i="0" dirty="0">
                <a:effectLst/>
                <a:latin typeface="Century Gothic" panose="020B0502020202020204" pitchFamily="34" charset="0"/>
              </a:rPr>
              <a:t>Inability to make independent decisions</a:t>
            </a:r>
            <a:br>
              <a:rPr lang="en-NZ" b="0" i="0" dirty="0">
                <a:effectLst/>
                <a:latin typeface="Century Gothic" panose="020B0502020202020204" pitchFamily="34" charset="0"/>
              </a:rPr>
            </a:br>
            <a:r>
              <a:rPr lang="en-NZ" b="1" i="0" dirty="0">
                <a:effectLst/>
                <a:latin typeface="Century Gothic" panose="020B0502020202020204" pitchFamily="34" charset="0"/>
              </a:rPr>
              <a:t>Signs of stress</a:t>
            </a:r>
            <a:br>
              <a:rPr lang="en-NZ" b="0" i="0" dirty="0">
                <a:effectLst/>
                <a:latin typeface="Century Gothic" panose="020B0502020202020204" pitchFamily="34" charset="0"/>
              </a:rPr>
            </a:br>
            <a:r>
              <a:rPr lang="en-NZ" b="0" i="0" dirty="0">
                <a:effectLst/>
                <a:latin typeface="Century Gothic" panose="020B0502020202020204" pitchFamily="34" charset="0"/>
              </a:rPr>
              <a:t>Becomes aggressive and pressuring with short-term goals</a:t>
            </a:r>
          </a:p>
          <a:p>
            <a:r>
              <a:rPr lang="en-NZ" b="0" i="0" dirty="0">
                <a:effectLst/>
                <a:latin typeface="Century Gothic" panose="020B0502020202020204" pitchFamily="34" charset="0"/>
              </a:rPr>
              <a:t>Pressures people</a:t>
            </a:r>
            <a:br>
              <a:rPr lang="en-NZ" b="0" i="0" dirty="0">
                <a:effectLst/>
                <a:latin typeface="Century Gothic" panose="020B0502020202020204" pitchFamily="34" charset="0"/>
              </a:rPr>
            </a:br>
            <a:r>
              <a:rPr lang="en-NZ" b="0" i="0" dirty="0">
                <a:effectLst/>
                <a:latin typeface="Century Gothic" panose="020B0502020202020204" pitchFamily="34" charset="0"/>
              </a:rPr>
              <a:t>Focuses on immediate results and action</a:t>
            </a:r>
            <a:br>
              <a:rPr lang="en-NZ" b="0" i="0" dirty="0">
                <a:effectLst/>
                <a:latin typeface="Century Gothic" panose="020B0502020202020204" pitchFamily="34" charset="0"/>
              </a:rPr>
            </a:br>
            <a:r>
              <a:rPr lang="en-NZ" b="0" i="0" dirty="0">
                <a:effectLst/>
                <a:latin typeface="Century Gothic" panose="020B0502020202020204" pitchFamily="34" charset="0"/>
              </a:rPr>
              <a:t>Becomes impatient</a:t>
            </a:r>
            <a:br>
              <a:rPr lang="en-NZ" b="0" i="0" dirty="0">
                <a:effectLst/>
                <a:latin typeface="Century Gothic" panose="020B0502020202020204" pitchFamily="34" charset="0"/>
              </a:rPr>
            </a:br>
            <a:r>
              <a:rPr lang="en-NZ" b="0" i="0" dirty="0">
                <a:effectLst/>
                <a:latin typeface="Century Gothic" panose="020B0502020202020204" pitchFamily="34" charset="0"/>
              </a:rPr>
              <a:t>Changes things hastily</a:t>
            </a:r>
            <a:endParaRPr lang="en-NZ" dirty="0">
              <a:latin typeface="Century Gothic" panose="020B0502020202020204" pitchFamily="34" charset="0"/>
            </a:endParaRPr>
          </a:p>
          <a:p>
            <a:r>
              <a:rPr lang="en-NZ" b="0" i="0" dirty="0">
                <a:effectLst/>
                <a:latin typeface="Century Gothic" panose="020B0502020202020204" pitchFamily="34" charset="0"/>
              </a:rPr>
              <a:t>Becomes irritated, blunt, stubborn, inflexible and demanding</a:t>
            </a:r>
            <a:br>
              <a:rPr lang="en-NZ" b="0" i="0" dirty="0">
                <a:effectLst/>
                <a:latin typeface="Century Gothic" panose="020B0502020202020204" pitchFamily="34" charset="0"/>
              </a:rPr>
            </a:br>
            <a:r>
              <a:rPr lang="en-NZ" b="1" i="0" dirty="0">
                <a:effectLst/>
                <a:latin typeface="Century Gothic" panose="020B0502020202020204" pitchFamily="34" charset="0"/>
              </a:rPr>
              <a:t>Relieving the stress</a:t>
            </a:r>
            <a:br>
              <a:rPr lang="en-NZ" b="0" i="0" dirty="0">
                <a:effectLst/>
                <a:latin typeface="Century Gothic" panose="020B0502020202020204" pitchFamily="34" charset="0"/>
              </a:rPr>
            </a:br>
            <a:r>
              <a:rPr lang="en-NZ" b="0" i="0" dirty="0">
                <a:effectLst/>
                <a:latin typeface="Century Gothic" panose="020B0502020202020204" pitchFamily="34" charset="0"/>
              </a:rPr>
              <a:t>Let them function independently</a:t>
            </a:r>
            <a:br>
              <a:rPr lang="en-NZ" b="0" i="0" dirty="0">
                <a:effectLst/>
                <a:latin typeface="Century Gothic" panose="020B0502020202020204" pitchFamily="34" charset="0"/>
              </a:rPr>
            </a:br>
            <a:r>
              <a:rPr lang="en-NZ" b="0" i="0" dirty="0">
                <a:effectLst/>
                <a:latin typeface="Century Gothic" panose="020B0502020202020204" pitchFamily="34" charset="0"/>
              </a:rPr>
              <a:t>Let them contribute</a:t>
            </a:r>
            <a:br>
              <a:rPr lang="en-NZ" b="0" i="0" dirty="0">
                <a:effectLst/>
                <a:latin typeface="Century Gothic" panose="020B0502020202020204" pitchFamily="34" charset="0"/>
              </a:rPr>
            </a:br>
            <a:r>
              <a:rPr lang="en-NZ" b="0" i="0" dirty="0">
                <a:effectLst/>
                <a:latin typeface="Century Gothic" panose="020B0502020202020204" pitchFamily="34" charset="0"/>
              </a:rPr>
              <a:t>Give them responsibility</a:t>
            </a:r>
            <a:r>
              <a:rPr lang="en-NZ" dirty="0">
                <a:latin typeface="Century Gothic" panose="020B0502020202020204" pitchFamily="34" charset="0"/>
              </a:rPr>
              <a:t> </a:t>
            </a:r>
            <a:br>
              <a:rPr lang="en-NZ" dirty="0"/>
            </a:br>
            <a:endParaRPr lang="en-NZ" baseline="0" dirty="0">
              <a:latin typeface="Century Gothic" panose="020B0502020202020204" pitchFamily="34" charset="0"/>
            </a:endParaRPr>
          </a:p>
          <a:p>
            <a:endParaRPr lang="en-NZ" baseline="0" dirty="0">
              <a:latin typeface="Century Gothic" panose="020B0502020202020204" pitchFamily="34" charset="0"/>
            </a:endParaRPr>
          </a:p>
          <a:p>
            <a:r>
              <a:rPr lang="en-NZ" baseline="0" dirty="0">
                <a:solidFill>
                  <a:srgbClr val="FFFF00"/>
                </a:solidFill>
                <a:latin typeface="Century Gothic" panose="020B0502020202020204" pitchFamily="34" charset="0"/>
              </a:rPr>
              <a:t>I</a:t>
            </a:r>
            <a:r>
              <a:rPr lang="en-NZ" baseline="0" dirty="0">
                <a:latin typeface="Century Gothic" panose="020B0502020202020204" pitchFamily="34" charset="0"/>
              </a:rPr>
              <a:t> =  undergoes the highs and lows of </a:t>
            </a:r>
            <a:r>
              <a:rPr lang="en-NZ" dirty="0">
                <a:latin typeface="Century Gothic" panose="020B0502020202020204" pitchFamily="34" charset="0"/>
              </a:rPr>
              <a:t>the</a:t>
            </a:r>
            <a:r>
              <a:rPr lang="en-NZ" baseline="0" dirty="0">
                <a:latin typeface="Century Gothic" panose="020B0502020202020204" pitchFamily="34" charset="0"/>
              </a:rPr>
              <a:t> “I” behavioural style. </a:t>
            </a:r>
          </a:p>
          <a:p>
            <a:endParaRPr lang="en-NZ" dirty="0">
              <a:latin typeface="Century Gothic" panose="020B0502020202020204" pitchFamily="34" charset="0"/>
            </a:endParaRPr>
          </a:p>
          <a:p>
            <a:r>
              <a:rPr lang="en-NZ" b="1" i="0" dirty="0">
                <a:effectLst/>
                <a:latin typeface="Century Gothic" panose="020B0502020202020204" pitchFamily="34" charset="0"/>
              </a:rPr>
              <a:t>Stress sources</a:t>
            </a:r>
            <a:br>
              <a:rPr lang="en-NZ" b="0" i="0" dirty="0">
                <a:effectLst/>
                <a:latin typeface="Century Gothic" panose="020B0502020202020204" pitchFamily="34" charset="0"/>
              </a:rPr>
            </a:br>
            <a:r>
              <a:rPr lang="en-NZ" b="0" i="0" dirty="0">
                <a:effectLst/>
                <a:latin typeface="Century Gothic" panose="020B0502020202020204" pitchFamily="34" charset="0"/>
              </a:rPr>
              <a:t>Losing people’s attention</a:t>
            </a:r>
            <a:br>
              <a:rPr lang="en-NZ" b="0" i="0" dirty="0">
                <a:effectLst/>
                <a:latin typeface="Century Gothic" panose="020B0502020202020204" pitchFamily="34" charset="0"/>
              </a:rPr>
            </a:br>
            <a:r>
              <a:rPr lang="en-NZ" b="0" i="0" dirty="0">
                <a:effectLst/>
                <a:latin typeface="Century Gothic" panose="020B0502020202020204" pitchFamily="34" charset="0"/>
              </a:rPr>
              <a:t>Feeling they’re becoming </a:t>
            </a:r>
            <a:r>
              <a:rPr lang="en-NZ" dirty="0">
                <a:latin typeface="Century Gothic" panose="020B0502020202020204" pitchFamily="34" charset="0"/>
              </a:rPr>
              <a:t>un</a:t>
            </a:r>
            <a:r>
              <a:rPr lang="en-NZ" b="0" i="0" dirty="0">
                <a:effectLst/>
                <a:latin typeface="Century Gothic" panose="020B0502020202020204" pitchFamily="34" charset="0"/>
              </a:rPr>
              <a:t>interesting</a:t>
            </a:r>
            <a:br>
              <a:rPr lang="en-NZ" b="0" i="0" dirty="0">
                <a:effectLst/>
                <a:latin typeface="Century Gothic" panose="020B0502020202020204" pitchFamily="34" charset="0"/>
              </a:rPr>
            </a:br>
            <a:r>
              <a:rPr lang="en-NZ" dirty="0">
                <a:latin typeface="Century Gothic" panose="020B0502020202020204" pitchFamily="34" charset="0"/>
              </a:rPr>
              <a:t>Not being</a:t>
            </a:r>
            <a:r>
              <a:rPr lang="en-NZ" b="0" i="0" dirty="0">
                <a:effectLst/>
                <a:latin typeface="Century Gothic" panose="020B0502020202020204" pitchFamily="34" charset="0"/>
              </a:rPr>
              <a:t> involved</a:t>
            </a:r>
            <a:br>
              <a:rPr lang="en-NZ" b="0" i="0" dirty="0">
                <a:effectLst/>
                <a:latin typeface="Century Gothic" panose="020B0502020202020204" pitchFamily="34" charset="0"/>
              </a:rPr>
            </a:br>
            <a:r>
              <a:rPr lang="en-NZ" b="0" i="0" dirty="0">
                <a:effectLst/>
                <a:latin typeface="Century Gothic" panose="020B0502020202020204" pitchFamily="34" charset="0"/>
              </a:rPr>
              <a:t>Strict rules, inflexibility</a:t>
            </a:r>
            <a:br>
              <a:rPr lang="en-NZ" b="0" i="0" dirty="0">
                <a:effectLst/>
                <a:latin typeface="Century Gothic" panose="020B0502020202020204" pitchFamily="34" charset="0"/>
              </a:rPr>
            </a:br>
            <a:r>
              <a:rPr lang="en-NZ" b="0" i="0" dirty="0">
                <a:effectLst/>
                <a:latin typeface="Century Gothic" panose="020B0502020202020204" pitchFamily="34" charset="0"/>
              </a:rPr>
              <a:t>Silence</a:t>
            </a:r>
            <a:br>
              <a:rPr lang="en-NZ" b="0" i="0" dirty="0">
                <a:effectLst/>
                <a:latin typeface="Century Gothic" panose="020B0502020202020204" pitchFamily="34" charset="0"/>
              </a:rPr>
            </a:br>
            <a:r>
              <a:rPr lang="en-NZ" b="1" i="0" dirty="0">
                <a:effectLst/>
                <a:latin typeface="Century Gothic" panose="020B0502020202020204" pitchFamily="34" charset="0"/>
              </a:rPr>
              <a:t>Signs of stress</a:t>
            </a:r>
            <a:br>
              <a:rPr lang="en-NZ" b="0" i="0" dirty="0">
                <a:effectLst/>
                <a:latin typeface="Century Gothic" panose="020B0502020202020204" pitchFamily="34" charset="0"/>
              </a:rPr>
            </a:br>
            <a:r>
              <a:rPr lang="en-NZ" b="0" i="0" dirty="0">
                <a:effectLst/>
                <a:latin typeface="Century Gothic" panose="020B0502020202020204" pitchFamily="34" charset="0"/>
              </a:rPr>
              <a:t>Becomes overly-concerned </a:t>
            </a:r>
            <a:r>
              <a:rPr lang="en-NZ" dirty="0">
                <a:latin typeface="Century Gothic" panose="020B0502020202020204" pitchFamily="34" charset="0"/>
              </a:rPr>
              <a:t>about</a:t>
            </a:r>
            <a:r>
              <a:rPr lang="en-NZ" b="0" i="0" dirty="0">
                <a:effectLst/>
                <a:latin typeface="Century Gothic" panose="020B0502020202020204" pitchFamily="34" charset="0"/>
              </a:rPr>
              <a:t> relationships</a:t>
            </a:r>
            <a:br>
              <a:rPr lang="en-NZ" b="0" i="0" dirty="0">
                <a:effectLst/>
                <a:latin typeface="Century Gothic" panose="020B0502020202020204" pitchFamily="34" charset="0"/>
              </a:rPr>
            </a:br>
            <a:r>
              <a:rPr lang="en-NZ" b="0" i="0" dirty="0">
                <a:effectLst/>
                <a:latin typeface="Century Gothic" panose="020B0502020202020204" pitchFamily="34" charset="0"/>
              </a:rPr>
              <a:t>Talks a lot</a:t>
            </a:r>
            <a:br>
              <a:rPr lang="en-NZ" b="0" i="0" dirty="0">
                <a:effectLst/>
                <a:latin typeface="Century Gothic" panose="020B0502020202020204" pitchFamily="34" charset="0"/>
              </a:rPr>
            </a:br>
            <a:r>
              <a:rPr lang="en-NZ" b="0" i="0" dirty="0">
                <a:effectLst/>
                <a:latin typeface="Century Gothic" panose="020B0502020202020204" pitchFamily="34" charset="0"/>
              </a:rPr>
              <a:t>Seeks attention from everyone</a:t>
            </a:r>
            <a:endParaRPr lang="en-NZ" dirty="0">
              <a:latin typeface="Century Gothic" panose="020B0502020202020204" pitchFamily="34" charset="0"/>
            </a:endParaRPr>
          </a:p>
          <a:p>
            <a:r>
              <a:rPr lang="en-NZ" b="0" i="0" dirty="0">
                <a:effectLst/>
                <a:latin typeface="Century Gothic" panose="020B0502020202020204" pitchFamily="34" charset="0"/>
              </a:rPr>
              <a:t>Is too interested in gaining other people’s attention</a:t>
            </a:r>
            <a:br>
              <a:rPr lang="en-NZ" b="0" i="0" dirty="0">
                <a:effectLst/>
                <a:latin typeface="Century Gothic" panose="020B0502020202020204" pitchFamily="34" charset="0"/>
              </a:rPr>
            </a:br>
            <a:r>
              <a:rPr lang="en-NZ" b="0" i="0" dirty="0">
                <a:effectLst/>
                <a:latin typeface="Century Gothic" panose="020B0502020202020204" pitchFamily="34" charset="0"/>
              </a:rPr>
              <a:t>Has strong opinions that they defend emotionally</a:t>
            </a:r>
            <a:br>
              <a:rPr lang="en-NZ" b="0" i="0" dirty="0">
                <a:effectLst/>
                <a:latin typeface="Century Gothic" panose="020B0502020202020204" pitchFamily="34" charset="0"/>
              </a:rPr>
            </a:br>
            <a:r>
              <a:rPr lang="en-NZ" b="1" i="0" dirty="0">
                <a:effectLst/>
                <a:latin typeface="Century Gothic" panose="020B0502020202020204" pitchFamily="34" charset="0"/>
              </a:rPr>
              <a:t>Relieving the stress</a:t>
            </a:r>
            <a:endParaRPr lang="en-NZ" b="1" dirty="0">
              <a:latin typeface="Century Gothic" panose="020B0502020202020204" pitchFamily="34" charset="0"/>
            </a:endParaRPr>
          </a:p>
          <a:p>
            <a:r>
              <a:rPr lang="en-NZ" b="0" i="0" dirty="0">
                <a:effectLst/>
                <a:latin typeface="Century Gothic" panose="020B0502020202020204" pitchFamily="34" charset="0"/>
              </a:rPr>
              <a:t>Give them the option to move, travel, meet people</a:t>
            </a:r>
            <a:br>
              <a:rPr lang="en-NZ" b="0" i="0" dirty="0">
                <a:effectLst/>
                <a:latin typeface="Century Gothic" panose="020B0502020202020204" pitchFamily="34" charset="0"/>
              </a:rPr>
            </a:br>
            <a:r>
              <a:rPr lang="en-NZ" b="0" i="0" dirty="0">
                <a:effectLst/>
                <a:latin typeface="Century Gothic" panose="020B0502020202020204" pitchFamily="34" charset="0"/>
              </a:rPr>
              <a:t>Do not force </a:t>
            </a:r>
            <a:r>
              <a:rPr lang="en-NZ" dirty="0">
                <a:latin typeface="Century Gothic" panose="020B0502020202020204" pitchFamily="34" charset="0"/>
              </a:rPr>
              <a:t>them</a:t>
            </a:r>
            <a:r>
              <a:rPr lang="en-NZ" b="0" i="0" dirty="0">
                <a:effectLst/>
                <a:latin typeface="Century Gothic" panose="020B0502020202020204" pitchFamily="34" charset="0"/>
              </a:rPr>
              <a:t> to lose face</a:t>
            </a:r>
            <a:r>
              <a:rPr lang="en-NZ" dirty="0">
                <a:latin typeface="Century Gothic" panose="020B0502020202020204" pitchFamily="34" charset="0"/>
              </a:rPr>
              <a:t> </a:t>
            </a:r>
          </a:p>
          <a:p>
            <a:r>
              <a:rPr lang="en-NZ" dirty="0">
                <a:latin typeface="Century Gothic" panose="020B0502020202020204" pitchFamily="34" charset="0"/>
              </a:rPr>
              <a:t>Praise them</a:t>
            </a:r>
            <a:br>
              <a:rPr lang="en-NZ" dirty="0">
                <a:latin typeface="Century Gothic" panose="020B0502020202020204" pitchFamily="34" charset="0"/>
              </a:rPr>
            </a:br>
            <a:endParaRPr lang="en-NZ" dirty="0">
              <a:latin typeface="Century Gothic" panose="020B0502020202020204" pitchFamily="34" charset="0"/>
            </a:endParaRPr>
          </a:p>
          <a:p>
            <a:endParaRPr lang="en-NZ" baseline="0" dirty="0">
              <a:latin typeface="Century Gothic" panose="020B0502020202020204" pitchFamily="34" charset="0"/>
            </a:endParaRPr>
          </a:p>
          <a:p>
            <a:r>
              <a:rPr lang="en-NZ" baseline="0" dirty="0">
                <a:solidFill>
                  <a:srgbClr val="7BC716"/>
                </a:solidFill>
                <a:latin typeface="Century Gothic" panose="020B0502020202020204" pitchFamily="34" charset="0"/>
              </a:rPr>
              <a:t>S</a:t>
            </a:r>
            <a:r>
              <a:rPr lang="en-NZ" baseline="0" dirty="0">
                <a:latin typeface="Century Gothic" panose="020B0502020202020204" pitchFamily="34" charset="0"/>
              </a:rPr>
              <a:t> = takes a </a:t>
            </a:r>
            <a:r>
              <a:rPr lang="en-NZ" dirty="0">
                <a:latin typeface="Century Gothic" panose="020B0502020202020204" pitchFamily="34" charset="0"/>
              </a:rPr>
              <a:t>while</a:t>
            </a:r>
            <a:r>
              <a:rPr lang="en-NZ" baseline="0" dirty="0">
                <a:latin typeface="Century Gothic" panose="020B0502020202020204" pitchFamily="34" charset="0"/>
              </a:rPr>
              <a:t> to </a:t>
            </a:r>
            <a:r>
              <a:rPr lang="en-NZ" dirty="0">
                <a:latin typeface="Century Gothic" panose="020B0502020202020204" pitchFamily="34" charset="0"/>
              </a:rPr>
              <a:t>react</a:t>
            </a:r>
            <a:r>
              <a:rPr lang="en-NZ" baseline="0" dirty="0">
                <a:latin typeface="Century Gothic" panose="020B0502020202020204" pitchFamily="34" charset="0"/>
              </a:rPr>
              <a:t>, but then blows and takes time to move on. </a:t>
            </a:r>
          </a:p>
          <a:p>
            <a:endParaRPr lang="en-NZ" dirty="0">
              <a:solidFill>
                <a:srgbClr val="FF0000"/>
              </a:solidFill>
              <a:latin typeface="Century Gothic" panose="020B0502020202020204" pitchFamily="34" charset="0"/>
            </a:endParaRPr>
          </a:p>
          <a:p>
            <a:r>
              <a:rPr lang="en-NZ" b="1" i="0" dirty="0">
                <a:effectLst/>
                <a:latin typeface="Century Gothic" panose="020B0502020202020204" pitchFamily="34" charset="0"/>
              </a:rPr>
              <a:t>Stress sources</a:t>
            </a:r>
            <a:br>
              <a:rPr lang="en-NZ" b="0" i="0" dirty="0">
                <a:effectLst/>
                <a:latin typeface="Century Gothic" panose="020B0502020202020204" pitchFamily="34" charset="0"/>
              </a:rPr>
            </a:br>
            <a:r>
              <a:rPr lang="en-NZ" b="0" i="0" dirty="0">
                <a:effectLst/>
                <a:latin typeface="Century Gothic" panose="020B0502020202020204" pitchFamily="34" charset="0"/>
              </a:rPr>
              <a:t>Sudden changes</a:t>
            </a:r>
            <a:br>
              <a:rPr lang="en-NZ" b="0" i="0" dirty="0">
                <a:effectLst/>
                <a:latin typeface="Century Gothic" panose="020B0502020202020204" pitchFamily="34" charset="0"/>
              </a:rPr>
            </a:br>
            <a:r>
              <a:rPr lang="en-NZ" b="0" i="0" dirty="0">
                <a:effectLst/>
                <a:latin typeface="Century Gothic" panose="020B0502020202020204" pitchFamily="34" charset="0"/>
              </a:rPr>
              <a:t>Insecurity</a:t>
            </a:r>
            <a:br>
              <a:rPr lang="en-NZ" b="0" i="0" dirty="0">
                <a:effectLst/>
                <a:latin typeface="Century Gothic" panose="020B0502020202020204" pitchFamily="34" charset="0"/>
              </a:rPr>
            </a:br>
            <a:r>
              <a:rPr lang="en-NZ" b="0" i="0" dirty="0">
                <a:effectLst/>
                <a:latin typeface="Century Gothic" panose="020B0502020202020204" pitchFamily="34" charset="0"/>
              </a:rPr>
              <a:t>An unstable environment</a:t>
            </a:r>
            <a:br>
              <a:rPr lang="en-NZ" b="0" i="0" dirty="0">
                <a:effectLst/>
                <a:latin typeface="Century Gothic" panose="020B0502020202020204" pitchFamily="34" charset="0"/>
              </a:rPr>
            </a:br>
            <a:r>
              <a:rPr lang="en-NZ" b="0" i="0" dirty="0">
                <a:effectLst/>
                <a:latin typeface="Century Gothic" panose="020B0502020202020204" pitchFamily="34" charset="0"/>
              </a:rPr>
              <a:t>Possible future problems</a:t>
            </a:r>
            <a:br>
              <a:rPr lang="en-NZ" b="0" i="0" dirty="0">
                <a:effectLst/>
                <a:latin typeface="Century Gothic" panose="020B0502020202020204" pitchFamily="34" charset="0"/>
              </a:rPr>
            </a:br>
            <a:r>
              <a:rPr lang="en-NZ" b="0" i="0" dirty="0">
                <a:effectLst/>
                <a:latin typeface="Century Gothic" panose="020B0502020202020204" pitchFamily="34" charset="0"/>
              </a:rPr>
              <a:t>Injustice</a:t>
            </a:r>
            <a:br>
              <a:rPr lang="en-NZ" b="0" i="0" dirty="0">
                <a:effectLst/>
                <a:latin typeface="Century Gothic" panose="020B0502020202020204" pitchFamily="34" charset="0"/>
              </a:rPr>
            </a:br>
            <a:r>
              <a:rPr lang="en-NZ" b="1" i="0" dirty="0">
                <a:effectLst/>
                <a:latin typeface="Century Gothic" panose="020B0502020202020204" pitchFamily="34" charset="0"/>
              </a:rPr>
              <a:t>Signs of stress</a:t>
            </a:r>
            <a:br>
              <a:rPr lang="en-NZ" b="0" i="0" dirty="0">
                <a:effectLst/>
                <a:latin typeface="Century Gothic" panose="020B0502020202020204" pitchFamily="34" charset="0"/>
              </a:rPr>
            </a:br>
            <a:r>
              <a:rPr lang="en-NZ" b="0" i="0" dirty="0">
                <a:effectLst/>
                <a:latin typeface="Century Gothic" panose="020B0502020202020204" pitchFamily="34" charset="0"/>
              </a:rPr>
              <a:t>Becomes overly-cautious</a:t>
            </a:r>
            <a:br>
              <a:rPr lang="en-NZ" b="0" i="0" dirty="0">
                <a:effectLst/>
                <a:latin typeface="Century Gothic" panose="020B0502020202020204" pitchFamily="34" charset="0"/>
              </a:rPr>
            </a:br>
            <a:r>
              <a:rPr lang="en-NZ" b="0" i="0" dirty="0">
                <a:effectLst/>
                <a:latin typeface="Century Gothic" panose="020B0502020202020204" pitchFamily="34" charset="0"/>
              </a:rPr>
              <a:t>Wants to retain the current situation</a:t>
            </a:r>
            <a:br>
              <a:rPr lang="en-NZ" b="0" i="0" dirty="0">
                <a:effectLst/>
                <a:latin typeface="Century Gothic" panose="020B0502020202020204" pitchFamily="34" charset="0"/>
              </a:rPr>
            </a:br>
            <a:r>
              <a:rPr lang="en-NZ" b="0" i="0" dirty="0">
                <a:effectLst/>
                <a:latin typeface="Century Gothic" panose="020B0502020202020204" pitchFamily="34" charset="0"/>
              </a:rPr>
              <a:t>Aggressively attacks any attempt to change things</a:t>
            </a:r>
            <a:br>
              <a:rPr lang="en-NZ" b="0" i="0" dirty="0">
                <a:effectLst/>
                <a:latin typeface="Century Gothic" panose="020B0502020202020204" pitchFamily="34" charset="0"/>
              </a:rPr>
            </a:br>
            <a:r>
              <a:rPr lang="en-NZ" b="0" i="0" dirty="0">
                <a:effectLst/>
                <a:latin typeface="Century Gothic" panose="020B0502020202020204" pitchFamily="34" charset="0"/>
              </a:rPr>
              <a:t>Bases everything on justice and </a:t>
            </a:r>
            <a:r>
              <a:rPr lang="en-NZ" dirty="0">
                <a:latin typeface="Century Gothic" panose="020B0502020202020204" pitchFamily="34" charset="0"/>
              </a:rPr>
              <a:t>risk avoidance</a:t>
            </a:r>
            <a:br>
              <a:rPr lang="en-NZ" b="0" i="0" dirty="0">
                <a:effectLst/>
                <a:latin typeface="Century Gothic" panose="020B0502020202020204" pitchFamily="34" charset="0"/>
              </a:rPr>
            </a:br>
            <a:r>
              <a:rPr lang="en-NZ" dirty="0">
                <a:latin typeface="Century Gothic" panose="020B0502020202020204" pitchFamily="34" charset="0"/>
              </a:rPr>
              <a:t>Establishes</a:t>
            </a:r>
            <a:r>
              <a:rPr lang="en-NZ" b="0" i="0" dirty="0">
                <a:effectLst/>
                <a:latin typeface="Century Gothic" panose="020B0502020202020204" pitchFamily="34" charset="0"/>
              </a:rPr>
              <a:t> distance and opposes everything</a:t>
            </a:r>
            <a:br>
              <a:rPr lang="en-NZ" b="0" i="0" dirty="0">
                <a:effectLst/>
                <a:latin typeface="Century Gothic" panose="020B0502020202020204" pitchFamily="34" charset="0"/>
              </a:rPr>
            </a:br>
            <a:r>
              <a:rPr lang="en-NZ" b="0" i="0" dirty="0">
                <a:effectLst/>
                <a:latin typeface="Century Gothic" panose="020B0502020202020204" pitchFamily="34" charset="0"/>
              </a:rPr>
              <a:t>Becomes difficult to approach and stubborn</a:t>
            </a:r>
            <a:br>
              <a:rPr lang="en-NZ" b="0" i="0" dirty="0">
                <a:effectLst/>
                <a:latin typeface="Century Gothic" panose="020B0502020202020204" pitchFamily="34" charset="0"/>
              </a:rPr>
            </a:br>
            <a:r>
              <a:rPr lang="en-NZ" b="1" i="0" dirty="0">
                <a:effectLst/>
                <a:latin typeface="Century Gothic" panose="020B0502020202020204" pitchFamily="34" charset="0"/>
              </a:rPr>
              <a:t>Relieving the stress</a:t>
            </a:r>
            <a:endParaRPr lang="en-NZ" b="1" dirty="0">
              <a:latin typeface="Century Gothic" panose="020B0502020202020204" pitchFamily="34" charset="0"/>
            </a:endParaRPr>
          </a:p>
          <a:p>
            <a:r>
              <a:rPr lang="en-NZ" b="0" i="0" dirty="0">
                <a:effectLst/>
                <a:latin typeface="Century Gothic" panose="020B0502020202020204" pitchFamily="34" charset="0"/>
              </a:rPr>
              <a:t>Create a predictable, safe environment</a:t>
            </a:r>
            <a:br>
              <a:rPr lang="en-NZ" b="0" i="0" dirty="0">
                <a:effectLst/>
                <a:latin typeface="Century Gothic" panose="020B0502020202020204" pitchFamily="34" charset="0"/>
              </a:rPr>
            </a:br>
            <a:r>
              <a:rPr lang="en-NZ" b="0" i="0" dirty="0">
                <a:effectLst/>
                <a:latin typeface="Century Gothic" panose="020B0502020202020204" pitchFamily="34" charset="0"/>
              </a:rPr>
              <a:t>Involve them in planning</a:t>
            </a:r>
            <a:br>
              <a:rPr lang="en-NZ" b="0" i="0" dirty="0">
                <a:effectLst/>
                <a:latin typeface="Century Gothic" panose="020B0502020202020204" pitchFamily="34" charset="0"/>
              </a:rPr>
            </a:br>
            <a:r>
              <a:rPr lang="en-NZ" b="0" i="0" dirty="0">
                <a:effectLst/>
                <a:latin typeface="Century Gothic" panose="020B0502020202020204" pitchFamily="34" charset="0"/>
              </a:rPr>
              <a:t>Talk and explain a lot</a:t>
            </a:r>
            <a:br>
              <a:rPr lang="en-NZ" b="0" i="0" dirty="0">
                <a:effectLst/>
                <a:latin typeface="Century Gothic" panose="020B0502020202020204" pitchFamily="34" charset="0"/>
              </a:rPr>
            </a:br>
            <a:r>
              <a:rPr lang="en-NZ" b="0" i="0" dirty="0">
                <a:effectLst/>
                <a:latin typeface="Century Gothic" panose="020B0502020202020204" pitchFamily="34" charset="0"/>
              </a:rPr>
              <a:t>Show that you care</a:t>
            </a:r>
            <a:r>
              <a:rPr lang="en-NZ" dirty="0">
                <a:latin typeface="Century Gothic" panose="020B0502020202020204" pitchFamily="34" charset="0"/>
              </a:rPr>
              <a:t> </a:t>
            </a:r>
            <a:br>
              <a:rPr lang="en-NZ" dirty="0"/>
            </a:br>
            <a:endParaRPr lang="en-NZ" baseline="0" dirty="0">
              <a:latin typeface="Century Gothic" panose="020B0502020202020204" pitchFamily="34" charset="0"/>
            </a:endParaRPr>
          </a:p>
          <a:p>
            <a:endParaRPr lang="en-NZ" baseline="0" dirty="0">
              <a:solidFill>
                <a:srgbClr val="FF0000"/>
              </a:solidFill>
              <a:latin typeface="Century Gothic" panose="020B0502020202020204" pitchFamily="34" charset="0"/>
            </a:endParaRPr>
          </a:p>
          <a:p>
            <a:r>
              <a:rPr lang="en-NZ" baseline="0" dirty="0">
                <a:solidFill>
                  <a:srgbClr val="0070C0"/>
                </a:solidFill>
                <a:latin typeface="Century Gothic" panose="020B0502020202020204" pitchFamily="34" charset="0"/>
              </a:rPr>
              <a:t>C</a:t>
            </a:r>
            <a:r>
              <a:rPr lang="en-NZ" baseline="0" dirty="0">
                <a:latin typeface="Century Gothic" panose="020B0502020202020204" pitchFamily="34" charset="0"/>
              </a:rPr>
              <a:t> = becomes withdrawn and aloof.</a:t>
            </a:r>
          </a:p>
          <a:p>
            <a:endParaRPr lang="en-NZ" dirty="0">
              <a:latin typeface="Century Gothic" panose="020B0502020202020204" pitchFamily="34" charset="0"/>
            </a:endParaRPr>
          </a:p>
          <a:p>
            <a:r>
              <a:rPr lang="en-NZ" b="1" i="0" dirty="0">
                <a:effectLst/>
                <a:latin typeface="Century Gothic" panose="020B0502020202020204" pitchFamily="34" charset="0"/>
              </a:rPr>
              <a:t>Stress sources</a:t>
            </a:r>
            <a:br>
              <a:rPr lang="en-NZ" b="0" i="0" dirty="0">
                <a:effectLst/>
                <a:latin typeface="Century Gothic" panose="020B0502020202020204" pitchFamily="34" charset="0"/>
              </a:rPr>
            </a:br>
            <a:r>
              <a:rPr lang="en-NZ" b="0" i="0" dirty="0">
                <a:effectLst/>
                <a:latin typeface="Century Gothic" panose="020B0502020202020204" pitchFamily="34" charset="0"/>
              </a:rPr>
              <a:t>Lack of information</a:t>
            </a:r>
            <a:br>
              <a:rPr lang="en-NZ" b="0" i="0" dirty="0">
                <a:effectLst/>
                <a:latin typeface="Century Gothic" panose="020B0502020202020204" pitchFamily="34" charset="0"/>
              </a:rPr>
            </a:br>
            <a:r>
              <a:rPr lang="en-NZ" dirty="0">
                <a:latin typeface="Century Gothic" panose="020B0502020202020204" pitchFamily="34" charset="0"/>
              </a:rPr>
              <a:t>Lack of </a:t>
            </a:r>
            <a:r>
              <a:rPr lang="en-NZ" b="0" i="0" dirty="0">
                <a:effectLst/>
                <a:latin typeface="Century Gothic" panose="020B0502020202020204" pitchFamily="34" charset="0"/>
              </a:rPr>
              <a:t>clarity about </a:t>
            </a:r>
            <a:r>
              <a:rPr lang="en-NZ" dirty="0">
                <a:latin typeface="Century Gothic" panose="020B0502020202020204" pitchFamily="34" charset="0"/>
              </a:rPr>
              <a:t>their</a:t>
            </a:r>
            <a:r>
              <a:rPr lang="en-NZ" b="0" i="0" dirty="0">
                <a:effectLst/>
                <a:latin typeface="Century Gothic" panose="020B0502020202020204" pitchFamily="34" charset="0"/>
              </a:rPr>
              <a:t> role and position</a:t>
            </a:r>
            <a:br>
              <a:rPr lang="en-NZ" b="0" i="0" dirty="0">
                <a:effectLst/>
                <a:latin typeface="Century Gothic" panose="020B0502020202020204" pitchFamily="34" charset="0"/>
              </a:rPr>
            </a:br>
            <a:r>
              <a:rPr lang="en-NZ" b="0" i="0" dirty="0">
                <a:effectLst/>
                <a:latin typeface="Century Gothic" panose="020B0502020202020204" pitchFamily="34" charset="0"/>
              </a:rPr>
              <a:t>Conflict</a:t>
            </a:r>
            <a:br>
              <a:rPr lang="en-NZ" b="0" i="0" dirty="0">
                <a:effectLst/>
                <a:latin typeface="Century Gothic" panose="020B0502020202020204" pitchFamily="34" charset="0"/>
              </a:rPr>
            </a:br>
            <a:r>
              <a:rPr lang="en-NZ" b="0" i="0" dirty="0">
                <a:effectLst/>
                <a:latin typeface="Century Gothic" panose="020B0502020202020204" pitchFamily="34" charset="0"/>
              </a:rPr>
              <a:t>Chaos</a:t>
            </a:r>
            <a:br>
              <a:rPr lang="en-NZ" b="0" i="0" dirty="0">
                <a:effectLst/>
                <a:latin typeface="Century Gothic" panose="020B0502020202020204" pitchFamily="34" charset="0"/>
              </a:rPr>
            </a:br>
            <a:r>
              <a:rPr lang="en-NZ" b="0" i="0" dirty="0">
                <a:effectLst/>
                <a:latin typeface="Century Gothic" panose="020B0502020202020204" pitchFamily="34" charset="0"/>
              </a:rPr>
              <a:t>Not being able to control what </a:t>
            </a:r>
            <a:r>
              <a:rPr lang="en-NZ" dirty="0">
                <a:latin typeface="Century Gothic" panose="020B0502020202020204" pitchFamily="34" charset="0"/>
              </a:rPr>
              <a:t>they’re</a:t>
            </a:r>
            <a:r>
              <a:rPr lang="en-NZ" b="0" i="0" dirty="0">
                <a:effectLst/>
                <a:latin typeface="Century Gothic" panose="020B0502020202020204" pitchFamily="34" charset="0"/>
              </a:rPr>
              <a:t> supposed to control</a:t>
            </a:r>
            <a:br>
              <a:rPr lang="en-NZ" b="0" i="0" dirty="0">
                <a:effectLst/>
                <a:latin typeface="Century Gothic" panose="020B0502020202020204" pitchFamily="34" charset="0"/>
              </a:rPr>
            </a:br>
            <a:r>
              <a:rPr lang="en-NZ" b="0" i="0" dirty="0">
                <a:effectLst/>
                <a:latin typeface="Century Gothic" panose="020B0502020202020204" pitchFamily="34" charset="0"/>
              </a:rPr>
              <a:t>Having to show weakness in their emotions</a:t>
            </a:r>
            <a:br>
              <a:rPr lang="en-NZ" b="0" i="0" dirty="0">
                <a:effectLst/>
                <a:latin typeface="Century Gothic" panose="020B0502020202020204" pitchFamily="34" charset="0"/>
              </a:rPr>
            </a:br>
            <a:r>
              <a:rPr lang="en-NZ" b="1" i="0" dirty="0">
                <a:effectLst/>
                <a:latin typeface="Century Gothic" panose="020B0502020202020204" pitchFamily="34" charset="0"/>
              </a:rPr>
              <a:t>Signs of stress</a:t>
            </a:r>
            <a:br>
              <a:rPr lang="en-NZ" b="0" i="0" dirty="0">
                <a:effectLst/>
                <a:latin typeface="Century Gothic" panose="020B0502020202020204" pitchFamily="34" charset="0"/>
              </a:rPr>
            </a:br>
            <a:r>
              <a:rPr lang="en-NZ" b="0" i="0" dirty="0">
                <a:effectLst/>
                <a:latin typeface="Century Gothic" panose="020B0502020202020204" pitchFamily="34" charset="0"/>
              </a:rPr>
              <a:t>Questions everything</a:t>
            </a:r>
            <a:br>
              <a:rPr lang="en-NZ" b="0" i="0" dirty="0">
                <a:effectLst/>
                <a:latin typeface="Century Gothic" panose="020B0502020202020204" pitchFamily="34" charset="0"/>
              </a:rPr>
            </a:br>
            <a:r>
              <a:rPr lang="en-NZ" b="0" i="0" dirty="0">
                <a:effectLst/>
                <a:latin typeface="Century Gothic" panose="020B0502020202020204" pitchFamily="34" charset="0"/>
              </a:rPr>
              <a:t>Becomes overly-considerate and interested in cause-effect relationships</a:t>
            </a:r>
            <a:br>
              <a:rPr lang="en-NZ" b="0" i="0" dirty="0">
                <a:effectLst/>
                <a:latin typeface="Century Gothic" panose="020B0502020202020204" pitchFamily="34" charset="0"/>
              </a:rPr>
            </a:br>
            <a:r>
              <a:rPr lang="en-NZ" b="0" i="0" dirty="0">
                <a:effectLst/>
                <a:latin typeface="Century Gothic" panose="020B0502020202020204" pitchFamily="34" charset="0"/>
              </a:rPr>
              <a:t>Trusts only facts, and doubts even them</a:t>
            </a:r>
            <a:br>
              <a:rPr lang="en-NZ" b="0" i="0" dirty="0">
                <a:effectLst/>
                <a:latin typeface="Century Gothic" panose="020B0502020202020204" pitchFamily="34" charset="0"/>
              </a:rPr>
            </a:br>
            <a:r>
              <a:rPr lang="en-NZ" b="0" i="0" dirty="0">
                <a:effectLst/>
                <a:latin typeface="Century Gothic" panose="020B0502020202020204" pitchFamily="34" charset="0"/>
              </a:rPr>
              <a:t>Is afraid of the worst</a:t>
            </a:r>
            <a:br>
              <a:rPr lang="en-NZ" b="0" i="0" dirty="0">
                <a:effectLst/>
                <a:latin typeface="Century Gothic" panose="020B0502020202020204" pitchFamily="34" charset="0"/>
              </a:rPr>
            </a:br>
            <a:r>
              <a:rPr lang="en-NZ" b="0" i="0" dirty="0">
                <a:effectLst/>
                <a:latin typeface="Century Gothic" panose="020B0502020202020204" pitchFamily="34" charset="0"/>
              </a:rPr>
              <a:t>Withdraws, becomes aloof</a:t>
            </a:r>
            <a:br>
              <a:rPr lang="en-NZ" b="0" i="0" dirty="0">
                <a:effectLst/>
                <a:latin typeface="Century Gothic" panose="020B0502020202020204" pitchFamily="34" charset="0"/>
              </a:rPr>
            </a:br>
            <a:r>
              <a:rPr lang="en-NZ" b="1" i="0" dirty="0">
                <a:effectLst/>
                <a:latin typeface="Century Gothic" panose="020B0502020202020204" pitchFamily="34" charset="0"/>
              </a:rPr>
              <a:t>Relieving the stress</a:t>
            </a:r>
            <a:br>
              <a:rPr lang="en-NZ" b="0" i="0" dirty="0">
                <a:effectLst/>
                <a:latin typeface="Century Gothic" panose="020B0502020202020204" pitchFamily="34" charset="0"/>
              </a:rPr>
            </a:br>
            <a:r>
              <a:rPr lang="en-NZ" b="0" i="0" dirty="0">
                <a:effectLst/>
                <a:latin typeface="Century Gothic" panose="020B0502020202020204" pitchFamily="34" charset="0"/>
              </a:rPr>
              <a:t>Give them information</a:t>
            </a:r>
            <a:br>
              <a:rPr lang="en-NZ" b="0" i="0" dirty="0">
                <a:effectLst/>
                <a:latin typeface="Century Gothic" panose="020B0502020202020204" pitchFamily="34" charset="0"/>
              </a:rPr>
            </a:br>
            <a:r>
              <a:rPr lang="en-NZ" b="0" i="0" dirty="0">
                <a:effectLst/>
                <a:latin typeface="Century Gothic" panose="020B0502020202020204" pitchFamily="34" charset="0"/>
              </a:rPr>
              <a:t>Avoid causing public loss of face</a:t>
            </a:r>
            <a:br>
              <a:rPr lang="en-NZ" b="0" i="0" dirty="0">
                <a:effectLst/>
                <a:latin typeface="Century Gothic" panose="020B0502020202020204" pitchFamily="34" charset="0"/>
              </a:rPr>
            </a:br>
            <a:r>
              <a:rPr lang="en-NZ" b="0" i="0" dirty="0">
                <a:effectLst/>
                <a:latin typeface="Century Gothic" panose="020B0502020202020204" pitchFamily="34" charset="0"/>
              </a:rPr>
              <a:t>Make the instructions and rules as clear as possible</a:t>
            </a:r>
            <a:br>
              <a:rPr lang="en-NZ" b="0" i="0" dirty="0">
                <a:effectLst/>
                <a:latin typeface="Century Gothic" panose="020B0502020202020204" pitchFamily="34" charset="0"/>
              </a:rPr>
            </a:br>
            <a:r>
              <a:rPr lang="en-NZ" b="0" i="0" dirty="0">
                <a:effectLst/>
                <a:latin typeface="Century Gothic" panose="020B0502020202020204" pitchFamily="34" charset="0"/>
              </a:rPr>
              <a:t>Don't push them to decisions</a:t>
            </a:r>
            <a:r>
              <a:rPr lang="en-NZ" dirty="0">
                <a:latin typeface="Century Gothic" panose="020B0502020202020204" pitchFamily="34" charset="0"/>
              </a:rPr>
              <a:t> </a:t>
            </a:r>
            <a:br>
              <a:rPr lang="en-NZ" dirty="0"/>
            </a:br>
            <a:endParaRPr lang="en-NZ" baseline="0" dirty="0">
              <a:latin typeface="Century Gothic" panose="020B0502020202020204" pitchFamily="34" charset="0"/>
            </a:endParaRPr>
          </a:p>
          <a:p>
            <a:endParaRPr lang="en-NZ" baseline="0" dirty="0">
              <a:latin typeface="Century Gothic" panose="020B0502020202020204" pitchFamily="34" charset="0"/>
            </a:endParaRPr>
          </a:p>
          <a:p>
            <a:r>
              <a:rPr lang="en-NZ" b="1" baseline="0" dirty="0">
                <a:latin typeface="Century Gothic" panose="020B0502020202020204" pitchFamily="34" charset="0"/>
              </a:rPr>
              <a:t>Can you think of people like this?</a:t>
            </a:r>
            <a:endParaRPr lang="en-NZ" b="1" dirty="0">
              <a:latin typeface="Century Gothic" panose="020B0502020202020204" pitchFamily="34" charset="0"/>
            </a:endParaRPr>
          </a:p>
          <a:p>
            <a:endParaRPr lang="en-GB" dirty="0"/>
          </a:p>
        </p:txBody>
      </p:sp>
      <p:sp>
        <p:nvSpPr>
          <p:cNvPr id="4" name="Slide Number Placeholder 3"/>
          <p:cNvSpPr>
            <a:spLocks noGrp="1"/>
          </p:cNvSpPr>
          <p:nvPr>
            <p:ph type="sldNum" sz="quarter" idx="10"/>
          </p:nvPr>
        </p:nvSpPr>
        <p:spPr/>
        <p:txBody>
          <a:bodyPr/>
          <a:lstStyle/>
          <a:p>
            <a:fld id="{FC7FF555-9CF6-455B-A361-1BD9CCEB5FF1}" type="slidenum">
              <a:rPr lang="pl-PL" smtClean="0"/>
              <a:t>55</a:t>
            </a:fld>
            <a:endParaRPr lang="pl-PL"/>
          </a:p>
        </p:txBody>
      </p:sp>
    </p:spTree>
    <p:extLst>
      <p:ext uri="{BB962C8B-B14F-4D97-AF65-F5344CB8AC3E}">
        <p14:creationId xmlns:p14="http://schemas.microsoft.com/office/powerpoint/2010/main" val="249489099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NZ" b="0" baseline="0">
                <a:solidFill>
                  <a:schemeClr val="tx1"/>
                </a:solidFill>
                <a:latin typeface="Century Gothic" panose="020B0502020202020204" pitchFamily="34" charset="0"/>
                <a:cs typeface="Calibri" panose="020F0502020204030204" pitchFamily="34" charset="0"/>
              </a:rPr>
              <a:t>Being able to identify potential causes </a:t>
            </a:r>
            <a:r>
              <a:rPr lang="en-NZ">
                <a:latin typeface="Century Gothic" panose="020B0502020202020204" pitchFamily="34" charset="0"/>
                <a:cs typeface="Calibri" panose="020F0502020204030204" pitchFamily="34" charset="0"/>
              </a:rPr>
              <a:t>and signs of stress in the different styles and how stress might be diffused for each style is clearly very useful.</a:t>
            </a:r>
            <a:endParaRPr lang="en-NZ" b="0" baseline="0">
              <a:solidFill>
                <a:schemeClr val="tx1"/>
              </a:solidFill>
              <a:latin typeface="Century Gothic" panose="020B0502020202020204" pitchFamily="34" charset="0"/>
              <a:cs typeface="Calibri" panose="020F0502020204030204" pitchFamily="34" charset="0"/>
            </a:endParaRPr>
          </a:p>
          <a:p>
            <a:r>
              <a:rPr lang="en-US">
                <a:latin typeface="Century Gothic" panose="020B0502020202020204" pitchFamily="34" charset="0"/>
                <a:cs typeface="Calibri" panose="020F0502020204030204" pitchFamily="34" charset="0"/>
              </a:rPr>
              <a:t>You will find these</a:t>
            </a:r>
            <a:r>
              <a:rPr lang="en-US">
                <a:solidFill>
                  <a:schemeClr val="tx1"/>
                </a:solidFill>
                <a:latin typeface="Century Gothic" panose="020B0502020202020204" pitchFamily="34" charset="0"/>
                <a:cs typeface="Calibri" panose="020F0502020204030204" pitchFamily="34" charset="0"/>
              </a:rPr>
              <a:t> three sections in your own reports.</a:t>
            </a:r>
          </a:p>
          <a:p>
            <a:endParaRPr lang="en-US">
              <a:solidFill>
                <a:schemeClr val="tx1"/>
              </a:solidFill>
              <a:latin typeface="Century Gothic" panose="020B0502020202020204" pitchFamily="34" charset="0"/>
              <a:cs typeface="Calibri" panose="020F0502020204030204" pitchFamily="34" charset="0"/>
            </a:endParaRPr>
          </a:p>
          <a:p>
            <a:r>
              <a:rPr lang="en-US" b="1">
                <a:solidFill>
                  <a:schemeClr val="tx1"/>
                </a:solidFill>
                <a:latin typeface="Century Gothic" panose="020B0502020202020204" pitchFamily="34" charset="0"/>
                <a:cs typeface="Calibri" panose="020F0502020204030204" pitchFamily="34" charset="0"/>
              </a:rPr>
              <a:t>Causes of stress</a:t>
            </a:r>
          </a:p>
          <a:p>
            <a:endParaRPr lang="en-US" b="1">
              <a:solidFill>
                <a:schemeClr val="tx1"/>
              </a:solidFill>
              <a:latin typeface="Century Gothic" panose="020B0502020202020204" pitchFamily="34" charset="0"/>
              <a:cs typeface="Calibri" panose="020F0502020204030204" pitchFamily="34" charset="0"/>
            </a:endParaRPr>
          </a:p>
          <a:p>
            <a:r>
              <a:rPr lang="en-US">
                <a:solidFill>
                  <a:schemeClr val="tx1"/>
                </a:solidFill>
                <a:latin typeface="Century Gothic" panose="020B0502020202020204" pitchFamily="34" charset="0"/>
                <a:cs typeface="Calibri" panose="020F0502020204030204" pitchFamily="34" charset="0"/>
              </a:rPr>
              <a:t>The boxes on the right-hand side indicate items that may cause you some stress, </a:t>
            </a:r>
            <a:r>
              <a:rPr lang="en-US">
                <a:latin typeface="Century Gothic" panose="020B0502020202020204" pitchFamily="34" charset="0"/>
                <a:cs typeface="Calibri" panose="020F0502020204030204" pitchFamily="34" charset="0"/>
              </a:rPr>
              <a:t>w</a:t>
            </a:r>
            <a:r>
              <a:rPr lang="en-US">
                <a:solidFill>
                  <a:schemeClr val="tx1"/>
                </a:solidFill>
                <a:latin typeface="Century Gothic" panose="020B0502020202020204" pitchFamily="34" charset="0"/>
                <a:cs typeface="Calibri" panose="020F0502020204030204" pitchFamily="34" charset="0"/>
              </a:rPr>
              <a:t>hile the boxes on the left are not so likely to.</a:t>
            </a:r>
          </a:p>
          <a:p>
            <a:endParaRPr lang="en-US" b="1">
              <a:solidFill>
                <a:schemeClr val="tx1"/>
              </a:solidFill>
              <a:latin typeface="Century Gothic" panose="020B0502020202020204" pitchFamily="34" charset="0"/>
              <a:cs typeface="Calibri" panose="020F0502020204030204" pitchFamily="34" charset="0"/>
            </a:endParaRPr>
          </a:p>
          <a:p>
            <a:pPr>
              <a:lnSpc>
                <a:spcPct val="115000"/>
              </a:lnSpc>
              <a:spcAft>
                <a:spcPts val="1000"/>
              </a:spcAft>
            </a:pPr>
            <a:r>
              <a:rPr lang="en-NZ">
                <a:effectLst/>
                <a:latin typeface="Century Gothic" panose="020B0502020202020204" pitchFamily="34" charset="0"/>
                <a:ea typeface="Calibri" panose="020F0502020204030204" pitchFamily="34" charset="0"/>
                <a:cs typeface="Calibri" panose="020F0502020204030204" pitchFamily="34" charset="0"/>
              </a:rPr>
              <a:t>The Causes of Stress competencies describe factors that are most likely to generate stress </a:t>
            </a:r>
            <a:r>
              <a:rPr lang="en-NZ">
                <a:latin typeface="Century Gothic" panose="020B0502020202020204" pitchFamily="34" charset="0"/>
                <a:ea typeface="Calibri" panose="020F0502020204030204" pitchFamily="34" charset="0"/>
                <a:cs typeface="Calibri" panose="020F0502020204030204" pitchFamily="34" charset="0"/>
              </a:rPr>
              <a:t>in</a:t>
            </a:r>
            <a:r>
              <a:rPr lang="en-NZ">
                <a:effectLst/>
                <a:latin typeface="Century Gothic" panose="020B0502020202020204" pitchFamily="34" charset="0"/>
                <a:ea typeface="Calibri" panose="020F0502020204030204" pitchFamily="34" charset="0"/>
                <a:cs typeface="Calibri" panose="020F0502020204030204" pitchFamily="34" charset="0"/>
              </a:rPr>
              <a:t> </a:t>
            </a:r>
            <a:r>
              <a:rPr lang="en-NZ">
                <a:latin typeface="Century Gothic" panose="020B0502020202020204" pitchFamily="34" charset="0"/>
                <a:ea typeface="Calibri" panose="020F0502020204030204" pitchFamily="34" charset="0"/>
                <a:cs typeface="Calibri" panose="020F0502020204030204" pitchFamily="34" charset="0"/>
              </a:rPr>
              <a:t>an</a:t>
            </a:r>
            <a:r>
              <a:rPr lang="en-NZ">
                <a:effectLst/>
                <a:latin typeface="Century Gothic" panose="020B0502020202020204" pitchFamily="34" charset="0"/>
                <a:ea typeface="Calibri" panose="020F0502020204030204" pitchFamily="34" charset="0"/>
                <a:cs typeface="Calibri" panose="020F0502020204030204" pitchFamily="34" charset="0"/>
              </a:rPr>
              <a:t> individual. They range from significant causes of stres</a:t>
            </a:r>
            <a:r>
              <a:rPr lang="en-NZ">
                <a:latin typeface="Century Gothic" panose="020B0502020202020204" pitchFamily="34" charset="0"/>
                <a:ea typeface="Calibri" panose="020F0502020204030204" pitchFamily="34" charset="0"/>
                <a:cs typeface="Calibri" panose="020F0502020204030204" pitchFamily="34" charset="0"/>
              </a:rPr>
              <a:t>s</a:t>
            </a:r>
            <a:r>
              <a:rPr lang="en-NZ">
                <a:effectLst/>
                <a:latin typeface="Century Gothic" panose="020B0502020202020204" pitchFamily="34" charset="0"/>
                <a:ea typeface="Calibri" panose="020F0502020204030204" pitchFamily="34" charset="0"/>
                <a:cs typeface="Calibri" panose="020F0502020204030204" pitchFamily="34" charset="0"/>
              </a:rPr>
              <a:t> to non-significant causes of stress. </a:t>
            </a:r>
          </a:p>
          <a:p>
            <a:pPr marL="342900" lvl="0" indent="-342900">
              <a:lnSpc>
                <a:spcPct val="115000"/>
              </a:lnSpc>
              <a:spcAft>
                <a:spcPts val="1000"/>
              </a:spcAft>
              <a:buFont typeface="Symbol" panose="05050102010706020507" pitchFamily="18" charset="2"/>
              <a:buChar char=""/>
            </a:pPr>
            <a:r>
              <a:rPr lang="en-GB">
                <a:latin typeface="Century Gothic" panose="020B0502020202020204" pitchFamily="34" charset="0"/>
                <a:ea typeface="Calibri" panose="020F0502020204030204" pitchFamily="34" charset="0"/>
                <a:cs typeface="Calibri" panose="020F0502020204030204" pitchFamily="34" charset="0"/>
              </a:rPr>
              <a:t>Have</a:t>
            </a:r>
            <a:r>
              <a:rPr lang="en-GB">
                <a:effectLst/>
                <a:latin typeface="Century Gothic" panose="020B0502020202020204" pitchFamily="34" charset="0"/>
                <a:ea typeface="Calibri" panose="020F0502020204030204" pitchFamily="34" charset="0"/>
                <a:cs typeface="Calibri" panose="020F0502020204030204" pitchFamily="34" charset="0"/>
              </a:rPr>
              <a:t> any of these factors been present in your workplace </a:t>
            </a:r>
            <a:r>
              <a:rPr lang="en-GB">
                <a:latin typeface="Century Gothic" panose="020B0502020202020204" pitchFamily="34" charset="0"/>
                <a:ea typeface="Calibri" panose="020F0502020204030204" pitchFamily="34" charset="0"/>
                <a:cs typeface="Calibri" panose="020F0502020204030204" pitchFamily="34" charset="0"/>
              </a:rPr>
              <a:t>lately</a:t>
            </a:r>
            <a:r>
              <a:rPr lang="en-GB">
                <a:effectLst/>
                <a:latin typeface="Century Gothic" panose="020B0502020202020204" pitchFamily="34" charset="0"/>
                <a:ea typeface="Calibri" panose="020F0502020204030204" pitchFamily="34" charset="0"/>
                <a:cs typeface="Calibri" panose="020F0502020204030204" pitchFamily="34" charset="0"/>
              </a:rPr>
              <a:t>?</a:t>
            </a:r>
            <a:r>
              <a:rPr lang="en-GB" b="1">
                <a:effectLst/>
                <a:latin typeface="Century Gothic" panose="020B0502020202020204" pitchFamily="34" charset="0"/>
                <a:ea typeface="Times New Roman" panose="02020603050405020304" pitchFamily="18" charset="0"/>
                <a:cs typeface="Calibri" panose="020F0502020204030204" pitchFamily="34" charset="0"/>
              </a:rPr>
              <a:t> </a:t>
            </a:r>
          </a:p>
          <a:p>
            <a:pPr lvl="0">
              <a:lnSpc>
                <a:spcPct val="115000"/>
              </a:lnSpc>
              <a:spcAft>
                <a:spcPts val="1000"/>
              </a:spcAft>
            </a:pPr>
            <a:r>
              <a:rPr lang="en-GB" b="1">
                <a:latin typeface="Century Gothic" panose="020B0502020202020204" pitchFamily="34" charset="0"/>
                <a:ea typeface="Times New Roman" panose="02020603050405020304" pitchFamily="18" charset="0"/>
                <a:cs typeface="Calibri" panose="020F0502020204030204" pitchFamily="34" charset="0"/>
              </a:rPr>
              <a:t>Signs of stress</a:t>
            </a:r>
            <a:endParaRPr lang="en-NZ" b="1">
              <a:effectLst/>
              <a:latin typeface="Century Gothic" panose="020B0502020202020204" pitchFamily="34" charset="0"/>
              <a:ea typeface="Times New Roman" panose="02020603050405020304" pitchFamily="18" charset="0"/>
              <a:cs typeface="Calibri" panose="020F0502020204030204" pitchFamily="34" charset="0"/>
            </a:endParaRPr>
          </a:p>
          <a:p>
            <a:pPr>
              <a:lnSpc>
                <a:spcPct val="115000"/>
              </a:lnSpc>
              <a:spcAft>
                <a:spcPts val="1000"/>
              </a:spcAft>
            </a:pPr>
            <a:r>
              <a:rPr lang="en-NZ">
                <a:effectLst/>
                <a:latin typeface="Century Gothic" panose="020B0502020202020204" pitchFamily="34" charset="0"/>
                <a:ea typeface="Calibri" panose="020F0502020204030204" pitchFamily="34" charset="0"/>
                <a:cs typeface="Calibri" panose="020F0502020204030204" pitchFamily="34" charset="0"/>
              </a:rPr>
              <a:t>The Signs of Stress competencies help an individual</a:t>
            </a:r>
            <a:r>
              <a:rPr lang="en-NZ">
                <a:latin typeface="Century Gothic" panose="020B0502020202020204" pitchFamily="34" charset="0"/>
                <a:ea typeface="Calibri" panose="020F0502020204030204" pitchFamily="34" charset="0"/>
                <a:cs typeface="Calibri" panose="020F0502020204030204" pitchFamily="34" charset="0"/>
              </a:rPr>
              <a:t> to</a:t>
            </a:r>
            <a:r>
              <a:rPr lang="en-NZ">
                <a:effectLst/>
                <a:latin typeface="Century Gothic" panose="020B0502020202020204" pitchFamily="34" charset="0"/>
                <a:ea typeface="Calibri" panose="020F0502020204030204" pitchFamily="34" charset="0"/>
                <a:cs typeface="Calibri" panose="020F0502020204030204" pitchFamily="34" charset="0"/>
              </a:rPr>
              <a:t> identify if they are under stress / pressure. If these behaviours are evident and occurring regularly, </a:t>
            </a:r>
            <a:r>
              <a:rPr lang="en-NZ">
                <a:latin typeface="Century Gothic" panose="020B0502020202020204" pitchFamily="34" charset="0"/>
                <a:ea typeface="Calibri" panose="020F0502020204030204" pitchFamily="34" charset="0"/>
                <a:cs typeface="Calibri" panose="020F0502020204030204" pitchFamily="34" charset="0"/>
              </a:rPr>
              <a:t>then it is likely you are experiencing some kind of pressure or</a:t>
            </a:r>
            <a:r>
              <a:rPr lang="en-NZ">
                <a:effectLst/>
                <a:latin typeface="Century Gothic" panose="020B0502020202020204" pitchFamily="34" charset="0"/>
                <a:ea typeface="Calibri" panose="020F0502020204030204" pitchFamily="34" charset="0"/>
                <a:cs typeface="Calibri" panose="020F0502020204030204" pitchFamily="34" charset="0"/>
              </a:rPr>
              <a:t> stress.</a:t>
            </a:r>
          </a:p>
          <a:p>
            <a:pPr marL="342900" lvl="0" indent="-342900">
              <a:lnSpc>
                <a:spcPct val="115000"/>
              </a:lnSpc>
              <a:spcAft>
                <a:spcPts val="1000"/>
              </a:spcAft>
              <a:buFont typeface="Symbol" panose="05050102010706020507" pitchFamily="18" charset="2"/>
              <a:buChar char=""/>
            </a:pPr>
            <a:r>
              <a:rPr lang="en-GB">
                <a:latin typeface="Century Gothic" panose="020B0502020202020204" pitchFamily="34" charset="0"/>
                <a:ea typeface="Calibri" panose="020F0502020204030204" pitchFamily="34" charset="0"/>
                <a:cs typeface="Calibri" panose="020F0502020204030204" pitchFamily="34" charset="0"/>
              </a:rPr>
              <a:t>Have</a:t>
            </a:r>
            <a:r>
              <a:rPr lang="en-GB">
                <a:effectLst/>
                <a:latin typeface="Century Gothic" panose="020B0502020202020204" pitchFamily="34" charset="0"/>
                <a:ea typeface="Calibri" panose="020F0502020204030204" pitchFamily="34" charset="0"/>
                <a:cs typeface="Calibri" panose="020F0502020204030204" pitchFamily="34" charset="0"/>
              </a:rPr>
              <a:t> any of these behaviours been evident in </a:t>
            </a:r>
            <a:r>
              <a:rPr lang="en-GB">
                <a:latin typeface="Century Gothic" panose="020B0502020202020204" pitchFamily="34" charset="0"/>
                <a:ea typeface="Calibri" panose="020F0502020204030204" pitchFamily="34" charset="0"/>
                <a:cs typeface="Calibri" panose="020F0502020204030204" pitchFamily="34" charset="0"/>
              </a:rPr>
              <a:t>your</a:t>
            </a:r>
            <a:r>
              <a:rPr lang="en-GB">
                <a:effectLst/>
                <a:latin typeface="Century Gothic" panose="020B0502020202020204" pitchFamily="34" charset="0"/>
                <a:ea typeface="Calibri" panose="020F0502020204030204" pitchFamily="34" charset="0"/>
                <a:cs typeface="Calibri" panose="020F0502020204030204" pitchFamily="34" charset="0"/>
              </a:rPr>
              <a:t> behaviour recently?</a:t>
            </a:r>
          </a:p>
          <a:p>
            <a:pPr>
              <a:lnSpc>
                <a:spcPct val="115000"/>
              </a:lnSpc>
              <a:spcAft>
                <a:spcPts val="1000"/>
              </a:spcAft>
            </a:pPr>
            <a:r>
              <a:rPr lang="en-GB" b="1">
                <a:latin typeface="Century Gothic" panose="020B0502020202020204" pitchFamily="34" charset="0"/>
                <a:ea typeface="Times New Roman" panose="02020603050405020304" pitchFamily="18" charset="0"/>
                <a:cs typeface="Calibri" panose="020F0502020204030204" pitchFamily="34" charset="0"/>
              </a:rPr>
              <a:t>Stress release</a:t>
            </a:r>
            <a:endParaRPr lang="en-GB">
              <a:latin typeface="Century Gothic" panose="020B0502020202020204" pitchFamily="34" charset="0"/>
              <a:ea typeface="Calibri" panose="020F0502020204030204" pitchFamily="34" charset="0"/>
              <a:cs typeface="Calibri" panose="020F0502020204030204" pitchFamily="34" charset="0"/>
            </a:endParaRPr>
          </a:p>
          <a:p>
            <a:pPr>
              <a:lnSpc>
                <a:spcPct val="115000"/>
              </a:lnSpc>
              <a:spcAft>
                <a:spcPts val="1000"/>
              </a:spcAft>
            </a:pPr>
            <a:r>
              <a:rPr lang="en-GB">
                <a:effectLst/>
                <a:latin typeface="Century Gothic" panose="020B0502020202020204" pitchFamily="34" charset="0"/>
                <a:ea typeface="Calibri" panose="020F0502020204030204" pitchFamily="34" charset="0"/>
                <a:cs typeface="Calibri" panose="020F0502020204030204" pitchFamily="34" charset="0"/>
              </a:rPr>
              <a:t>The Stress </a:t>
            </a:r>
            <a:r>
              <a:rPr lang="en-GB">
                <a:latin typeface="Century Gothic" panose="020B0502020202020204" pitchFamily="34" charset="0"/>
                <a:ea typeface="Calibri" panose="020F0502020204030204" pitchFamily="34" charset="0"/>
                <a:cs typeface="Calibri" panose="020F0502020204030204" pitchFamily="34" charset="0"/>
              </a:rPr>
              <a:t>R</a:t>
            </a:r>
            <a:r>
              <a:rPr lang="en-GB">
                <a:effectLst/>
                <a:latin typeface="Century Gothic" panose="020B0502020202020204" pitchFamily="34" charset="0"/>
                <a:ea typeface="Calibri" panose="020F0502020204030204" pitchFamily="34" charset="0"/>
                <a:cs typeface="Calibri" panose="020F0502020204030204" pitchFamily="34" charset="0"/>
              </a:rPr>
              <a:t>elease competencies describe the most efficient ways for an individual to release stress/pressure.</a:t>
            </a:r>
            <a:endParaRPr lang="en-NZ">
              <a:latin typeface="Century Gothic" panose="020B0502020202020204" pitchFamily="34" charset="0"/>
              <a:ea typeface="Calibri" panose="020F0502020204030204" pitchFamily="34" charset="0"/>
              <a:cs typeface="Calibri" panose="020F0502020204030204" pitchFamily="34" charset="0"/>
            </a:endParaRPr>
          </a:p>
          <a:p>
            <a:pPr marL="171450" indent="-171450">
              <a:lnSpc>
                <a:spcPct val="115000"/>
              </a:lnSpc>
              <a:spcAft>
                <a:spcPts val="1000"/>
              </a:spcAft>
              <a:buFont typeface="Arial" panose="020B0604020202020204" pitchFamily="34" charset="0"/>
              <a:buChar char="•"/>
            </a:pPr>
            <a:r>
              <a:rPr lang="en-GB">
                <a:effectLst/>
                <a:latin typeface="Century Gothic" panose="020B0502020202020204" pitchFamily="34" charset="0"/>
                <a:ea typeface="Calibri" panose="020F0502020204030204" pitchFamily="34" charset="0"/>
                <a:cs typeface="Calibri" panose="020F0502020204030204" pitchFamily="34" charset="0"/>
              </a:rPr>
              <a:t>Which behaviours from the list of Stress </a:t>
            </a:r>
            <a:r>
              <a:rPr lang="en-GB">
                <a:latin typeface="Century Gothic" panose="020B0502020202020204" pitchFamily="34" charset="0"/>
                <a:ea typeface="Calibri" panose="020F0502020204030204" pitchFamily="34" charset="0"/>
                <a:cs typeface="Calibri" panose="020F0502020204030204" pitchFamily="34" charset="0"/>
              </a:rPr>
              <a:t>R</a:t>
            </a:r>
            <a:r>
              <a:rPr lang="en-GB">
                <a:effectLst/>
                <a:latin typeface="Century Gothic" panose="020B0502020202020204" pitchFamily="34" charset="0"/>
                <a:ea typeface="Calibri" panose="020F0502020204030204" pitchFamily="34" charset="0"/>
                <a:cs typeface="Calibri" panose="020F0502020204030204" pitchFamily="34" charset="0"/>
              </a:rPr>
              <a:t>elease competencies </a:t>
            </a:r>
            <a:r>
              <a:rPr lang="en-GB">
                <a:latin typeface="Century Gothic" panose="020B0502020202020204" pitchFamily="34" charset="0"/>
                <a:ea typeface="Calibri" panose="020F0502020204030204" pitchFamily="34" charset="0"/>
                <a:cs typeface="Calibri" panose="020F0502020204030204" pitchFamily="34" charset="0"/>
              </a:rPr>
              <a:t>might</a:t>
            </a:r>
            <a:r>
              <a:rPr lang="en-GB">
                <a:effectLst/>
                <a:latin typeface="Century Gothic" panose="020B0502020202020204" pitchFamily="34" charset="0"/>
                <a:ea typeface="Calibri" panose="020F0502020204030204" pitchFamily="34" charset="0"/>
                <a:cs typeface="Calibri" panose="020F0502020204030204" pitchFamily="34" charset="0"/>
              </a:rPr>
              <a:t> you want to initiate in the near future?</a:t>
            </a:r>
            <a:endParaRPr lang="en-NZ">
              <a:effectLst/>
              <a:latin typeface="Century Gothic" panose="020B0502020202020204" pitchFamily="34" charset="0"/>
              <a:ea typeface="Calibri" panose="020F0502020204030204" pitchFamily="34" charset="0"/>
              <a:cs typeface="Calibri" panose="020F0502020204030204" pitchFamily="34" charset="0"/>
            </a:endParaRPr>
          </a:p>
          <a:p>
            <a:endParaRPr lang="en-GB" sz="1100">
              <a:solidFill>
                <a:schemeClr val="tx1"/>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C7FF555-9CF6-455B-A361-1BD9CCEB5FF1}" type="slidenum">
              <a:rPr lang="pl-PL" smtClean="0"/>
              <a:t>56</a:t>
            </a:fld>
            <a:endParaRPr lang="pl-PL"/>
          </a:p>
        </p:txBody>
      </p:sp>
    </p:spTree>
    <p:extLst>
      <p:ext uri="{BB962C8B-B14F-4D97-AF65-F5344CB8AC3E}">
        <p14:creationId xmlns:p14="http://schemas.microsoft.com/office/powerpoint/2010/main" val="154569682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57</a:t>
            </a:fld>
            <a:endParaRPr lang="pl-PL"/>
          </a:p>
        </p:txBody>
      </p:sp>
    </p:spTree>
    <p:extLst>
      <p:ext uri="{BB962C8B-B14F-4D97-AF65-F5344CB8AC3E}">
        <p14:creationId xmlns:p14="http://schemas.microsoft.com/office/powerpoint/2010/main" val="170428584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baseline="0">
                <a:latin typeface="Century Gothic" panose="020B0502020202020204" pitchFamily="34" charset="0"/>
              </a:rPr>
              <a:t>In order to understand how to read the profiles, let’s take a look at the components of the profile graph.</a:t>
            </a:r>
            <a:endParaRPr lang="en-NZ">
              <a:latin typeface="Century Gothic" panose="020B0502020202020204" pitchFamily="34" charset="0"/>
            </a:endParaRPr>
          </a:p>
          <a:p>
            <a:endParaRPr lang="en-GB"/>
          </a:p>
        </p:txBody>
      </p:sp>
      <p:sp>
        <p:nvSpPr>
          <p:cNvPr id="4" name="Slide Number Placeholder 3"/>
          <p:cNvSpPr>
            <a:spLocks noGrp="1"/>
          </p:cNvSpPr>
          <p:nvPr>
            <p:ph type="sldNum" sz="quarter" idx="10"/>
          </p:nvPr>
        </p:nvSpPr>
        <p:spPr/>
        <p:txBody>
          <a:bodyPr/>
          <a:lstStyle/>
          <a:p>
            <a:fld id="{FC7FF555-9CF6-455B-A361-1BD9CCEB5FF1}" type="slidenum">
              <a:rPr lang="pl-PL" smtClean="0"/>
              <a:t>58</a:t>
            </a:fld>
            <a:endParaRPr lang="pl-PL"/>
          </a:p>
        </p:txBody>
      </p:sp>
    </p:spTree>
    <p:extLst>
      <p:ext uri="{BB962C8B-B14F-4D97-AF65-F5344CB8AC3E}">
        <p14:creationId xmlns:p14="http://schemas.microsoft.com/office/powerpoint/2010/main" val="74028330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b="0" i="0" u="none" strike="noStrike" kern="1200" baseline="0" dirty="0">
                <a:solidFill>
                  <a:schemeClr val="tx1"/>
                </a:solidFill>
                <a:latin typeface="Century Gothic" panose="020B0502020202020204" pitchFamily="34" charset="0"/>
              </a:rPr>
              <a:t>Extended DISC® identifies and reports on 160 behavioural styles. The graphic you can see on screen now shows the Diamond and the adjectives associated with 10 of these behavioural styles.</a:t>
            </a:r>
            <a:endParaRPr lang="en-GB" dirty="0">
              <a:latin typeface="Century Gothic" panose="020B0502020202020204" pitchFamily="34" charset="0"/>
            </a:endParaRPr>
          </a:p>
        </p:txBody>
      </p:sp>
      <p:sp>
        <p:nvSpPr>
          <p:cNvPr id="4" name="Slide Number Placeholder 3"/>
          <p:cNvSpPr>
            <a:spLocks noGrp="1"/>
          </p:cNvSpPr>
          <p:nvPr>
            <p:ph type="sldNum" sz="quarter" idx="10"/>
          </p:nvPr>
        </p:nvSpPr>
        <p:spPr/>
        <p:txBody>
          <a:bodyPr/>
          <a:lstStyle/>
          <a:p>
            <a:fld id="{FC7FF555-9CF6-455B-A361-1BD9CCEB5FF1}" type="slidenum">
              <a:rPr lang="pl-PL" smtClean="0"/>
              <a:t>59</a:t>
            </a:fld>
            <a:endParaRPr lang="pl-PL"/>
          </a:p>
        </p:txBody>
      </p:sp>
    </p:spTree>
    <p:extLst>
      <p:ext uri="{BB962C8B-B14F-4D97-AF65-F5344CB8AC3E}">
        <p14:creationId xmlns:p14="http://schemas.microsoft.com/office/powerpoint/2010/main" val="31172931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NZ" b="0" i="0" dirty="0">
                <a:solidFill>
                  <a:srgbClr val="1B2E3C"/>
                </a:solidFill>
                <a:effectLst/>
                <a:latin typeface="Century Gothic" panose="020B0502020202020204" pitchFamily="34" charset="0"/>
              </a:rPr>
              <a:t>Extended DISC® is a psychometric</a:t>
            </a:r>
            <a:r>
              <a:rPr lang="en-NZ" dirty="0">
                <a:solidFill>
                  <a:srgbClr val="0F75BD"/>
                </a:solidFill>
                <a:latin typeface="Century Gothic" panose="020B0502020202020204" pitchFamily="34" charset="0"/>
              </a:rPr>
              <a:t> </a:t>
            </a:r>
            <a:r>
              <a:rPr lang="en-NZ" b="0" i="0" dirty="0">
                <a:solidFill>
                  <a:srgbClr val="1B2E3C"/>
                </a:solidFill>
                <a:effectLst/>
                <a:latin typeface="Century Gothic" panose="020B0502020202020204" pitchFamily="34" charset="0"/>
              </a:rPr>
              <a:t>and workplace assessment tool, designed to help individuals, teams and organisations become more successful.</a:t>
            </a:r>
          </a:p>
          <a:p>
            <a:pPr algn="l"/>
            <a:endParaRPr lang="en-NZ" b="0" i="0" dirty="0">
              <a:solidFill>
                <a:srgbClr val="1B2E3C"/>
              </a:solidFill>
              <a:effectLst/>
              <a:latin typeface="Century Gothic" panose="020B0502020202020204" pitchFamily="34" charset="0"/>
            </a:endParaRPr>
          </a:p>
          <a:p>
            <a:pPr algn="l"/>
            <a:r>
              <a:rPr lang="en-NZ" b="0" i="0" dirty="0">
                <a:solidFill>
                  <a:srgbClr val="1B2E3C"/>
                </a:solidFill>
                <a:effectLst/>
                <a:latin typeface="Century Gothic" panose="020B0502020202020204" pitchFamily="34" charset="0"/>
              </a:rPr>
              <a:t>Based in Finland, Extended DISC® International OY Limited is responsible for the development of the Extended DISC® system which it finally released, after extensive research and development, in 1994.</a:t>
            </a:r>
          </a:p>
          <a:p>
            <a:pPr algn="l"/>
            <a:endParaRPr lang="en-NZ" b="0" i="0" dirty="0">
              <a:solidFill>
                <a:srgbClr val="1B2E3C"/>
              </a:solidFill>
              <a:effectLst/>
              <a:latin typeface="Century Gothic" panose="020B0502020202020204" pitchFamily="34" charset="0"/>
            </a:endParaRPr>
          </a:p>
          <a:p>
            <a:pPr algn="l"/>
            <a:r>
              <a:rPr lang="en-NZ" b="0" i="0" dirty="0">
                <a:solidFill>
                  <a:srgbClr val="1B2E3C"/>
                </a:solidFill>
                <a:effectLst/>
                <a:latin typeface="Century Gothic" panose="020B0502020202020204" pitchFamily="34" charset="0"/>
              </a:rPr>
              <a:t>Since that date, the use of the Extended DISC® system has increased prolifically, and it </a:t>
            </a:r>
            <a:r>
              <a:rPr lang="en-NZ" dirty="0">
                <a:solidFill>
                  <a:srgbClr val="1B2E3C"/>
                </a:solidFill>
                <a:latin typeface="Century Gothic" panose="020B0502020202020204" pitchFamily="34" charset="0"/>
              </a:rPr>
              <a:t>has become</a:t>
            </a:r>
            <a:r>
              <a:rPr lang="en-NZ" b="0" i="0" dirty="0">
                <a:solidFill>
                  <a:srgbClr val="1B2E3C"/>
                </a:solidFill>
                <a:effectLst/>
                <a:latin typeface="Century Gothic" panose="020B0502020202020204" pitchFamily="34" charset="0"/>
              </a:rPr>
              <a:t> the world's fastest-growing assessment system. It is available in over 80 languages and is used worldwide in more than 40 countries. It is the only assessment system that recognises more than 16 behavioural styles, reporting on 160 different behavioural types.</a:t>
            </a:r>
          </a:p>
          <a:p>
            <a:pPr algn="l"/>
            <a:endParaRPr lang="en-NZ" dirty="0">
              <a:solidFill>
                <a:srgbClr val="1B2E3C"/>
              </a:solidFill>
              <a:latin typeface="Century Gothic" panose="020B0502020202020204" pitchFamily="34" charset="0"/>
            </a:endParaRPr>
          </a:p>
          <a:p>
            <a:pPr algn="l"/>
            <a:r>
              <a:rPr lang="en-NZ" b="0" i="0" dirty="0">
                <a:solidFill>
                  <a:srgbClr val="1B2E3C"/>
                </a:solidFill>
                <a:effectLst/>
                <a:latin typeface="Century Gothic" panose="020B0502020202020204" pitchFamily="34" charset="0"/>
              </a:rPr>
              <a:t>It was released in Australasia in 1996.</a:t>
            </a:r>
          </a:p>
          <a:p>
            <a:endParaRPr lang="en-NZ" dirty="0"/>
          </a:p>
        </p:txBody>
      </p:sp>
      <p:sp>
        <p:nvSpPr>
          <p:cNvPr id="4" name="Slide Number Placeholder 3"/>
          <p:cNvSpPr>
            <a:spLocks noGrp="1"/>
          </p:cNvSpPr>
          <p:nvPr>
            <p:ph type="sldNum" sz="quarter" idx="5"/>
          </p:nvPr>
        </p:nvSpPr>
        <p:spPr/>
        <p:txBody>
          <a:bodyPr/>
          <a:lstStyle/>
          <a:p>
            <a:fld id="{FC7FF555-9CF6-455B-A361-1BD9CCEB5FF1}" type="slidenum">
              <a:rPr lang="pl-PL" smtClean="0"/>
              <a:t>6</a:t>
            </a:fld>
            <a:endParaRPr lang="pl-PL"/>
          </a:p>
        </p:txBody>
      </p:sp>
    </p:spTree>
    <p:extLst>
      <p:ext uri="{BB962C8B-B14F-4D97-AF65-F5344CB8AC3E}">
        <p14:creationId xmlns:p14="http://schemas.microsoft.com/office/powerpoint/2010/main" val="377530376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fi-FI">
                <a:latin typeface="Century Gothic" panose="020B0502020202020204" pitchFamily="34" charset="0"/>
                <a:cs typeface="Arial" panose="020B0604020202020204" pitchFamily="34" charset="0"/>
              </a:rPr>
              <a:t>Here we can see a</a:t>
            </a:r>
            <a:r>
              <a:rPr lang="fi-FI">
                <a:solidFill>
                  <a:schemeClr val="tx1"/>
                </a:solidFill>
                <a:latin typeface="Century Gothic" panose="020B0502020202020204" pitchFamily="34" charset="0"/>
                <a:cs typeface="Arial" panose="020B0604020202020204" pitchFamily="34" charset="0"/>
              </a:rPr>
              <a:t> combination of I traits and S traits.</a:t>
            </a:r>
          </a:p>
          <a:p>
            <a:pPr eaLnBrk="1" hangingPunct="1"/>
            <a:endParaRPr lang="fi-FI">
              <a:solidFill>
                <a:schemeClr val="tx1"/>
              </a:solidFill>
              <a:latin typeface="Century Gothic" panose="020B0502020202020204" pitchFamily="34" charset="0"/>
              <a:cs typeface="Arial" panose="020B0604020202020204" pitchFamily="34" charset="0"/>
            </a:endParaRPr>
          </a:p>
          <a:p>
            <a:pPr eaLnBrk="1" hangingPunct="1"/>
            <a:r>
              <a:rPr lang="fi-FI">
                <a:solidFill>
                  <a:schemeClr val="tx1"/>
                </a:solidFill>
                <a:latin typeface="Century Gothic" panose="020B0502020202020204" pitchFamily="34" charset="0"/>
                <a:cs typeface="Arial" panose="020B0604020202020204" pitchFamily="34" charset="0"/>
              </a:rPr>
              <a:t>Hopefully</a:t>
            </a:r>
            <a:r>
              <a:rPr lang="fi-FI" baseline="0">
                <a:solidFill>
                  <a:schemeClr val="tx1"/>
                </a:solidFill>
                <a:latin typeface="Century Gothic" panose="020B0502020202020204" pitchFamily="34" charset="0"/>
                <a:cs typeface="Arial" panose="020B0604020202020204" pitchFamily="34" charset="0"/>
              </a:rPr>
              <a:t> this makes it clearer.  </a:t>
            </a:r>
          </a:p>
          <a:p>
            <a:pPr eaLnBrk="1" hangingPunct="1"/>
            <a:endParaRPr lang="fi-FI" baseline="0">
              <a:solidFill>
                <a:schemeClr val="tx1"/>
              </a:solidFill>
              <a:latin typeface="Century Gothic" panose="020B0502020202020204" pitchFamily="34" charset="0"/>
              <a:cs typeface="Arial" panose="020B0604020202020204" pitchFamily="34" charset="0"/>
            </a:endParaRPr>
          </a:p>
          <a:p>
            <a:pPr eaLnBrk="1" hangingPunct="1"/>
            <a:r>
              <a:rPr lang="fi-FI" baseline="0">
                <a:solidFill>
                  <a:schemeClr val="tx1"/>
                </a:solidFill>
                <a:latin typeface="Century Gothic" panose="020B0502020202020204" pitchFamily="34" charset="0"/>
                <a:cs typeface="Arial" panose="020B0604020202020204" pitchFamily="34" charset="0"/>
              </a:rPr>
              <a:t>Remember there is always 100% above the line and 100% below the line.</a:t>
            </a:r>
          </a:p>
          <a:p>
            <a:pPr eaLnBrk="1" hangingPunct="1"/>
            <a:endParaRPr lang="fi-FI" baseline="0">
              <a:solidFill>
                <a:schemeClr val="tx1"/>
              </a:solidFill>
              <a:latin typeface="Century Gothic" panose="020B0502020202020204" pitchFamily="34" charset="0"/>
              <a:cs typeface="Arial" panose="020B0604020202020204" pitchFamily="34" charset="0"/>
            </a:endParaRPr>
          </a:p>
          <a:p>
            <a:pPr eaLnBrk="1" hangingPunct="1"/>
            <a:r>
              <a:rPr lang="fi-FI">
                <a:latin typeface="Century Gothic" panose="020B0502020202020204" pitchFamily="34" charset="0"/>
                <a:cs typeface="Arial" panose="020B0604020202020204" pitchFamily="34" charset="0"/>
              </a:rPr>
              <a:t>On </a:t>
            </a:r>
            <a:r>
              <a:rPr lang="fi-FI" baseline="0">
                <a:solidFill>
                  <a:schemeClr val="tx1"/>
                </a:solidFill>
                <a:latin typeface="Century Gothic" panose="020B0502020202020204" pitchFamily="34" charset="0"/>
                <a:cs typeface="Arial" panose="020B0604020202020204" pitchFamily="34" charset="0"/>
              </a:rPr>
              <a:t>page 13 of your workbook, you will find the adjectives for </a:t>
            </a:r>
            <a:r>
              <a:rPr lang="fi-FI">
                <a:latin typeface="Century Gothic" panose="020B0502020202020204" pitchFamily="34" charset="0"/>
                <a:cs typeface="Arial" panose="020B0604020202020204" pitchFamily="34" charset="0"/>
              </a:rPr>
              <a:t>each</a:t>
            </a:r>
            <a:r>
              <a:rPr lang="fi-FI" baseline="0">
                <a:solidFill>
                  <a:schemeClr val="tx1"/>
                </a:solidFill>
                <a:latin typeface="Century Gothic" panose="020B0502020202020204" pitchFamily="34" charset="0"/>
                <a:cs typeface="Arial" panose="020B0604020202020204" pitchFamily="34" charset="0"/>
              </a:rPr>
              <a:t> style.  The adjectives change when a style’s percentage changes.</a:t>
            </a:r>
          </a:p>
          <a:p>
            <a:pPr eaLnBrk="1" hangingPunct="1"/>
            <a:endParaRPr lang="fi-FI" baseline="0">
              <a:solidFill>
                <a:schemeClr val="tx1"/>
              </a:solidFill>
              <a:latin typeface="Century Gothic" panose="020B0502020202020204" pitchFamily="34" charset="0"/>
              <a:cs typeface="Arial" panose="020B0604020202020204" pitchFamily="34" charset="0"/>
            </a:endParaRPr>
          </a:p>
          <a:p>
            <a:pPr eaLnBrk="1" hangingPunct="1"/>
            <a:r>
              <a:rPr lang="fi-FI" baseline="0">
                <a:solidFill>
                  <a:schemeClr val="tx1"/>
                </a:solidFill>
                <a:latin typeface="Century Gothic" panose="020B0502020202020204" pitchFamily="34" charset="0"/>
                <a:cs typeface="Arial" panose="020B0604020202020204" pitchFamily="34" charset="0"/>
              </a:rPr>
              <a:t>We will review the profiles in more depth </a:t>
            </a:r>
            <a:r>
              <a:rPr lang="fi-FI">
                <a:latin typeface="Century Gothic" panose="020B0502020202020204" pitchFamily="34" charset="0"/>
                <a:cs typeface="Arial" panose="020B0604020202020204" pitchFamily="34" charset="0"/>
              </a:rPr>
              <a:t>as we proceed through</a:t>
            </a:r>
            <a:r>
              <a:rPr lang="fi-FI" baseline="0">
                <a:solidFill>
                  <a:schemeClr val="tx1"/>
                </a:solidFill>
                <a:latin typeface="Century Gothic" panose="020B0502020202020204" pitchFamily="34" charset="0"/>
                <a:cs typeface="Arial" panose="020B0604020202020204" pitchFamily="34" charset="0"/>
              </a:rPr>
              <a:t> the training.</a:t>
            </a:r>
            <a:endParaRPr lang="fi-FI">
              <a:solidFill>
                <a:schemeClr val="tx1"/>
              </a:solidFill>
              <a:latin typeface="Century Gothic" panose="020B0502020202020204" pitchFamily="34" charset="0"/>
              <a:cs typeface="Arial" panose="020B0604020202020204" pitchFamily="34" charset="0"/>
            </a:endParaRPr>
          </a:p>
          <a:p>
            <a:endParaRPr lang="en-GB"/>
          </a:p>
        </p:txBody>
      </p:sp>
      <p:sp>
        <p:nvSpPr>
          <p:cNvPr id="4" name="Slide Number Placeholder 3"/>
          <p:cNvSpPr>
            <a:spLocks noGrp="1"/>
          </p:cNvSpPr>
          <p:nvPr>
            <p:ph type="sldNum" sz="quarter" idx="10"/>
          </p:nvPr>
        </p:nvSpPr>
        <p:spPr/>
        <p:txBody>
          <a:bodyPr/>
          <a:lstStyle/>
          <a:p>
            <a:fld id="{FC7FF555-9CF6-455B-A361-1BD9CCEB5FF1}" type="slidenum">
              <a:rPr lang="pl-PL" smtClean="0"/>
              <a:t>60</a:t>
            </a:fld>
            <a:endParaRPr lang="pl-PL"/>
          </a:p>
        </p:txBody>
      </p:sp>
    </p:spTree>
    <p:extLst>
      <p:ext uri="{BB962C8B-B14F-4D97-AF65-F5344CB8AC3E}">
        <p14:creationId xmlns:p14="http://schemas.microsoft.com/office/powerpoint/2010/main" val="402298218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3013"/>
            <a:ext cx="5964237" cy="3355975"/>
          </a:xfrm>
        </p:spPr>
      </p:sp>
      <p:sp>
        <p:nvSpPr>
          <p:cNvPr id="3" name="Notes Placeholder 2"/>
          <p:cNvSpPr>
            <a:spLocks noGrp="1"/>
          </p:cNvSpPr>
          <p:nvPr>
            <p:ph type="body" idx="1"/>
          </p:nvPr>
        </p:nvSpPr>
        <p:spPr/>
        <p:txBody>
          <a:bodyPr/>
          <a:lstStyle/>
          <a:p>
            <a:pPr marL="228600" indent="-228600" eaLnBrk="1" hangingPunct="1"/>
            <a:r>
              <a:rPr lang="en-NZ" altLang="en-US" b="1">
                <a:latin typeface="Century Gothic" panose="020B0502020202020204" pitchFamily="34" charset="0"/>
              </a:rPr>
              <a:t>Explain:</a:t>
            </a:r>
          </a:p>
          <a:p>
            <a:pPr marL="228600" indent="-228600" eaLnBrk="1" hangingPunct="1"/>
            <a:endParaRPr lang="en-NZ" altLang="en-US">
              <a:latin typeface="Century Gothic" panose="020B0502020202020204" pitchFamily="34" charset="0"/>
            </a:endParaRPr>
          </a:p>
          <a:p>
            <a:pPr marL="228600" indent="-228600" eaLnBrk="1" hangingPunct="1">
              <a:buFontTx/>
              <a:buAutoNum type="arabicPeriod"/>
            </a:pPr>
            <a:r>
              <a:rPr lang="en-NZ" altLang="en-US">
                <a:latin typeface="Century Gothic" panose="020B0502020202020204" pitchFamily="34" charset="0"/>
              </a:rPr>
              <a:t>Every style can be successful, therefore ‘successful’ is not a behavioural trait.</a:t>
            </a:r>
          </a:p>
          <a:p>
            <a:pPr marL="228600" indent="-228600" eaLnBrk="1" hangingPunct="1">
              <a:buFontTx/>
              <a:buAutoNum type="arabicPeriod"/>
            </a:pPr>
            <a:r>
              <a:rPr lang="en-NZ" altLang="en-US">
                <a:latin typeface="Century Gothic" panose="020B0502020202020204" pitchFamily="34" charset="0"/>
              </a:rPr>
              <a:t>Every style likes a challenge, so again, this is not a behavioural trait.</a:t>
            </a:r>
          </a:p>
          <a:p>
            <a:pPr marL="228600" indent="-228600" eaLnBrk="1" hangingPunct="1"/>
            <a:endParaRPr lang="en-NZ" altLang="en-US">
              <a:latin typeface="Century Gothic" panose="020B0502020202020204" pitchFamily="34" charset="0"/>
            </a:endParaRPr>
          </a:p>
          <a:p>
            <a:pPr marL="228600" indent="-228600" eaLnBrk="1" hangingPunct="1"/>
            <a:endParaRPr lang="en-US" altLang="en-US"/>
          </a:p>
          <a:p>
            <a:endParaRPr lang="en-GB"/>
          </a:p>
        </p:txBody>
      </p:sp>
      <p:sp>
        <p:nvSpPr>
          <p:cNvPr id="4" name="Date Placeholder 3"/>
          <p:cNvSpPr>
            <a:spLocks noGrp="1"/>
          </p:cNvSpPr>
          <p:nvPr>
            <p:ph type="dt" idx="10"/>
          </p:nvPr>
        </p:nvSpPr>
        <p:spPr/>
        <p:txBody>
          <a:bodyPr/>
          <a:lstStyle/>
          <a:p>
            <a:pPr>
              <a:defRPr/>
            </a:pPr>
            <a:endParaRPr lang="en-US"/>
          </a:p>
        </p:txBody>
      </p:sp>
      <p:sp>
        <p:nvSpPr>
          <p:cNvPr id="5" name="Slide Number Placeholder 4"/>
          <p:cNvSpPr>
            <a:spLocks noGrp="1"/>
          </p:cNvSpPr>
          <p:nvPr>
            <p:ph type="sldNum" sz="quarter" idx="11"/>
          </p:nvPr>
        </p:nvSpPr>
        <p:spPr/>
        <p:txBody>
          <a:bodyPr/>
          <a:lstStyle/>
          <a:p>
            <a:pPr>
              <a:defRPr/>
            </a:pPr>
            <a:fld id="{1F6FB007-2A9D-4ABC-B9FA-37497DF013A4}" type="slidenum">
              <a:rPr lang="en-US" smtClean="0"/>
              <a:pPr>
                <a:defRPr/>
              </a:pPr>
              <a:t>61</a:t>
            </a:fld>
            <a:endParaRPr lang="en-US"/>
          </a:p>
        </p:txBody>
      </p:sp>
    </p:spTree>
    <p:extLst>
      <p:ext uri="{BB962C8B-B14F-4D97-AF65-F5344CB8AC3E}">
        <p14:creationId xmlns:p14="http://schemas.microsoft.com/office/powerpoint/2010/main" val="201418027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3013"/>
            <a:ext cx="5964237" cy="3355975"/>
          </a:xfrm>
        </p:spPr>
      </p:sp>
      <p:sp>
        <p:nvSpPr>
          <p:cNvPr id="3" name="Notes Placeholder 2"/>
          <p:cNvSpPr>
            <a:spLocks noGrp="1"/>
          </p:cNvSpPr>
          <p:nvPr>
            <p:ph type="body" idx="1"/>
          </p:nvPr>
        </p:nvSpPr>
        <p:spPr/>
        <p:txBody>
          <a:bodyPr/>
          <a:lstStyle/>
          <a:p>
            <a:endParaRPr lang="en-NZ"/>
          </a:p>
        </p:txBody>
      </p:sp>
      <p:sp>
        <p:nvSpPr>
          <p:cNvPr id="4" name="Date Placeholder 3"/>
          <p:cNvSpPr>
            <a:spLocks noGrp="1"/>
          </p:cNvSpPr>
          <p:nvPr>
            <p:ph type="dt" idx="10"/>
          </p:nvPr>
        </p:nvSpPr>
        <p:spPr/>
        <p:txBody>
          <a:bodyPr/>
          <a:lstStyle/>
          <a:p>
            <a:pPr>
              <a:defRPr/>
            </a:pPr>
            <a:endParaRPr lang="en-US"/>
          </a:p>
        </p:txBody>
      </p:sp>
      <p:sp>
        <p:nvSpPr>
          <p:cNvPr id="5" name="Slide Number Placeholder 4"/>
          <p:cNvSpPr>
            <a:spLocks noGrp="1"/>
          </p:cNvSpPr>
          <p:nvPr>
            <p:ph type="sldNum" sz="quarter" idx="11"/>
          </p:nvPr>
        </p:nvSpPr>
        <p:spPr/>
        <p:txBody>
          <a:bodyPr/>
          <a:lstStyle/>
          <a:p>
            <a:pPr>
              <a:defRPr/>
            </a:pPr>
            <a:fld id="{1F6FB007-2A9D-4ABC-B9FA-37497DF013A4}" type="slidenum">
              <a:rPr lang="en-US" smtClean="0"/>
              <a:pPr>
                <a:defRPr/>
              </a:pPr>
              <a:t>62</a:t>
            </a:fld>
            <a:endParaRPr lang="en-US"/>
          </a:p>
        </p:txBody>
      </p:sp>
    </p:spTree>
    <p:extLst>
      <p:ext uri="{BB962C8B-B14F-4D97-AF65-F5344CB8AC3E}">
        <p14:creationId xmlns:p14="http://schemas.microsoft.com/office/powerpoint/2010/main" val="76367181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63</a:t>
            </a:fld>
            <a:endParaRPr lang="pl-PL"/>
          </a:p>
        </p:txBody>
      </p:sp>
    </p:spTree>
    <p:extLst>
      <p:ext uri="{BB962C8B-B14F-4D97-AF65-F5344CB8AC3E}">
        <p14:creationId xmlns:p14="http://schemas.microsoft.com/office/powerpoint/2010/main" val="271643498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64</a:t>
            </a:fld>
            <a:endParaRPr lang="pl-PL"/>
          </a:p>
        </p:txBody>
      </p:sp>
    </p:spTree>
    <p:extLst>
      <p:ext uri="{BB962C8B-B14F-4D97-AF65-F5344CB8AC3E}">
        <p14:creationId xmlns:p14="http://schemas.microsoft.com/office/powerpoint/2010/main" val="119928614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a:latin typeface="Century Gothic" panose="020B0502020202020204" pitchFamily="34" charset="0"/>
                <a:cs typeface="Arial" panose="020B0604020202020204" pitchFamily="34" charset="0"/>
              </a:rPr>
              <a:t>There are n</a:t>
            </a:r>
            <a:r>
              <a:rPr lang="en-NZ">
                <a:solidFill>
                  <a:schemeClr val="tx1"/>
                </a:solidFill>
                <a:latin typeface="Century Gothic" panose="020B0502020202020204" pitchFamily="34" charset="0"/>
                <a:cs typeface="Arial" panose="020B0604020202020204" pitchFamily="34" charset="0"/>
              </a:rPr>
              <a:t>o good or bad styles</a:t>
            </a:r>
            <a:r>
              <a:rPr lang="en-NZ">
                <a:latin typeface="Century Gothic" panose="020B0502020202020204" pitchFamily="34" charset="0"/>
                <a:cs typeface="Arial" panose="020B0604020202020204" pitchFamily="34" charset="0"/>
              </a:rPr>
              <a:t> or answers.</a:t>
            </a:r>
            <a:endParaRPr lang="en-NZ">
              <a:solidFill>
                <a:schemeClr val="tx1"/>
              </a:solidFill>
              <a:latin typeface="Century Gothic" panose="020B0502020202020204" pitchFamily="34" charset="0"/>
              <a:cs typeface="Arial" panose="020B0604020202020204" pitchFamily="34" charset="0"/>
            </a:endParaRPr>
          </a:p>
          <a:p>
            <a:endParaRPr lang="en-NZ">
              <a:solidFill>
                <a:schemeClr val="tx1"/>
              </a:solidFill>
              <a:latin typeface="Century Gothic" panose="020B0502020202020204" pitchFamily="34" charset="0"/>
              <a:cs typeface="Arial" panose="020B0604020202020204" pitchFamily="34" charset="0"/>
            </a:endParaRPr>
          </a:p>
          <a:p>
            <a:r>
              <a:rPr lang="en-NZ">
                <a:latin typeface="Century Gothic" panose="020B0502020202020204" pitchFamily="34" charset="0"/>
                <a:cs typeface="Arial" panose="020B0604020202020204" pitchFamily="34" charset="0"/>
              </a:rPr>
              <a:t>It is n</a:t>
            </a:r>
            <a:r>
              <a:rPr lang="en-NZ">
                <a:solidFill>
                  <a:schemeClr val="tx1"/>
                </a:solidFill>
                <a:latin typeface="Century Gothic" panose="020B0502020202020204" pitchFamily="34" charset="0"/>
                <a:cs typeface="Arial" panose="020B0604020202020204" pitchFamily="34" charset="0"/>
              </a:rPr>
              <a:t>ot a skills test.</a:t>
            </a:r>
          </a:p>
          <a:p>
            <a:endParaRPr lang="en-NZ">
              <a:solidFill>
                <a:schemeClr val="tx1"/>
              </a:solidFill>
              <a:latin typeface="Century Gothic" panose="020B0502020202020204" pitchFamily="34" charset="0"/>
              <a:cs typeface="Arial" panose="020B0604020202020204" pitchFamily="34" charset="0"/>
            </a:endParaRPr>
          </a:p>
          <a:p>
            <a:r>
              <a:rPr lang="en-NZ">
                <a:latin typeface="Century Gothic" panose="020B0502020202020204" pitchFamily="34" charset="0"/>
                <a:cs typeface="Arial" panose="020B0604020202020204" pitchFamily="34" charset="0"/>
              </a:rPr>
              <a:t>It d</a:t>
            </a:r>
            <a:r>
              <a:rPr lang="en-NZ">
                <a:solidFill>
                  <a:schemeClr val="tx1"/>
                </a:solidFill>
                <a:latin typeface="Century Gothic" panose="020B0502020202020204" pitchFamily="34" charset="0"/>
                <a:cs typeface="Arial" panose="020B0604020202020204" pitchFamily="34" charset="0"/>
              </a:rPr>
              <a:t>oes not limit a person’s potential to develop</a:t>
            </a:r>
            <a:r>
              <a:rPr lang="en-NZ" sz="1100">
                <a:solidFill>
                  <a:schemeClr val="tx1"/>
                </a:solidFill>
                <a:latin typeface="Arial" panose="020B0604020202020204" pitchFamily="34" charset="0"/>
                <a:cs typeface="Arial" panose="020B0604020202020204" pitchFamily="34" charset="0"/>
              </a:rPr>
              <a:t>.</a:t>
            </a:r>
          </a:p>
        </p:txBody>
      </p:sp>
      <p:sp>
        <p:nvSpPr>
          <p:cNvPr id="4" name="Slide Number Placeholder 3"/>
          <p:cNvSpPr>
            <a:spLocks noGrp="1"/>
          </p:cNvSpPr>
          <p:nvPr>
            <p:ph type="sldNum" sz="quarter" idx="5"/>
          </p:nvPr>
        </p:nvSpPr>
        <p:spPr/>
        <p:txBody>
          <a:bodyPr/>
          <a:lstStyle/>
          <a:p>
            <a:fld id="{FC7FF555-9CF6-455B-A361-1BD9CCEB5FF1}" type="slidenum">
              <a:rPr lang="pl-PL" smtClean="0"/>
              <a:t>65</a:t>
            </a:fld>
            <a:endParaRPr lang="pl-PL"/>
          </a:p>
        </p:txBody>
      </p:sp>
    </p:spTree>
    <p:extLst>
      <p:ext uri="{BB962C8B-B14F-4D97-AF65-F5344CB8AC3E}">
        <p14:creationId xmlns:p14="http://schemas.microsoft.com/office/powerpoint/2010/main" val="253714140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solidFill>
                <a:schemeClr val="tx1"/>
              </a:solidFill>
              <a:latin typeface="Century Gothic" panose="020B0502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FC7FF555-9CF6-455B-A361-1BD9CCEB5FF1}" type="slidenum">
              <a:rPr lang="pl-PL" smtClean="0"/>
              <a:t>66</a:t>
            </a:fld>
            <a:endParaRPr lang="pl-PL"/>
          </a:p>
        </p:txBody>
      </p:sp>
    </p:spTree>
    <p:extLst>
      <p:ext uri="{BB962C8B-B14F-4D97-AF65-F5344CB8AC3E}">
        <p14:creationId xmlns:p14="http://schemas.microsoft.com/office/powerpoint/2010/main" val="187805015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67</a:t>
            </a:fld>
            <a:endParaRPr lang="pl-PL"/>
          </a:p>
        </p:txBody>
      </p:sp>
    </p:spTree>
    <p:extLst>
      <p:ext uri="{BB962C8B-B14F-4D97-AF65-F5344CB8AC3E}">
        <p14:creationId xmlns:p14="http://schemas.microsoft.com/office/powerpoint/2010/main" val="289975146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68</a:t>
            </a:fld>
            <a:endParaRPr lang="pl-PL"/>
          </a:p>
        </p:txBody>
      </p:sp>
    </p:spTree>
    <p:extLst>
      <p:ext uri="{BB962C8B-B14F-4D97-AF65-F5344CB8AC3E}">
        <p14:creationId xmlns:p14="http://schemas.microsoft.com/office/powerpoint/2010/main" val="102892901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FC7FF555-9CF6-455B-A361-1BD9CCEB5FF1}" type="slidenum">
              <a:rPr lang="pl-PL" smtClean="0"/>
              <a:t>69</a:t>
            </a:fld>
            <a:endParaRPr lang="pl-PL"/>
          </a:p>
        </p:txBody>
      </p:sp>
    </p:spTree>
    <p:extLst>
      <p:ext uri="{BB962C8B-B14F-4D97-AF65-F5344CB8AC3E}">
        <p14:creationId xmlns:p14="http://schemas.microsoft.com/office/powerpoint/2010/main" val="18841793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latin typeface="Century Gothic" panose="020B0502020202020204" pitchFamily="34" charset="0"/>
                <a:cs typeface="Arial" panose="020B0604020202020204" pitchFamily="34" charset="0"/>
              </a:rPr>
              <a:t>Debriefing Support</a:t>
            </a:r>
          </a:p>
          <a:p>
            <a:pPr marL="171450" indent="-171450">
              <a:buFont typeface="Arial" panose="020B0604020202020204" pitchFamily="34" charset="0"/>
              <a:buChar char="•"/>
            </a:pPr>
            <a:r>
              <a:rPr lang="en-GB" dirty="0">
                <a:latin typeface="Century Gothic" panose="020B0502020202020204" pitchFamily="34" charset="0"/>
                <a:cs typeface="Arial" panose="020B0604020202020204" pitchFamily="34" charset="0"/>
              </a:rPr>
              <a:t>Account Support</a:t>
            </a:r>
          </a:p>
          <a:p>
            <a:pPr marL="171450" indent="-171450">
              <a:buFont typeface="Arial" panose="020B0604020202020204" pitchFamily="34" charset="0"/>
              <a:buChar char="•"/>
            </a:pPr>
            <a:r>
              <a:rPr lang="en-GB" dirty="0">
                <a:latin typeface="Century Gothic" panose="020B0502020202020204" pitchFamily="34" charset="0"/>
                <a:cs typeface="Arial" panose="020B0604020202020204" pitchFamily="34" charset="0"/>
              </a:rPr>
              <a:t>VIP Access</a:t>
            </a:r>
          </a:p>
          <a:p>
            <a:pPr marL="171450" indent="-171450">
              <a:buFont typeface="Arial" panose="020B0604020202020204" pitchFamily="34" charset="0"/>
              <a:buChar char="•"/>
            </a:pPr>
            <a:r>
              <a:rPr lang="en-GB" dirty="0">
                <a:latin typeface="Century Gothic" panose="020B0502020202020204" pitchFamily="34" charset="0"/>
                <a:cs typeface="Arial" panose="020B0604020202020204" pitchFamily="34" charset="0"/>
              </a:rPr>
              <a:t>Validation Studies</a:t>
            </a:r>
          </a:p>
          <a:p>
            <a:pPr marL="171450" indent="-171450">
              <a:buFont typeface="Arial" panose="020B0604020202020204" pitchFamily="34" charset="0"/>
              <a:buChar char="•"/>
            </a:pPr>
            <a:r>
              <a:rPr lang="en-GB" dirty="0">
                <a:latin typeface="Century Gothic" panose="020B0502020202020204" pitchFamily="34" charset="0"/>
                <a:cs typeface="Arial" panose="020B0604020202020204" pitchFamily="34" charset="0"/>
              </a:rPr>
              <a:t>Facilitator Guides</a:t>
            </a:r>
          </a:p>
        </p:txBody>
      </p:sp>
      <p:sp>
        <p:nvSpPr>
          <p:cNvPr id="4" name="Slide Number Placeholder 3"/>
          <p:cNvSpPr>
            <a:spLocks noGrp="1"/>
          </p:cNvSpPr>
          <p:nvPr>
            <p:ph type="sldNum" sz="quarter" idx="10"/>
          </p:nvPr>
        </p:nvSpPr>
        <p:spPr/>
        <p:txBody>
          <a:bodyPr/>
          <a:lstStyle/>
          <a:p>
            <a:fld id="{FC7FF555-9CF6-455B-A361-1BD9CCEB5FF1}" type="slidenum">
              <a:rPr lang="pl-PL" smtClean="0"/>
              <a:t>7</a:t>
            </a:fld>
            <a:endParaRPr lang="pl-PL"/>
          </a:p>
        </p:txBody>
      </p:sp>
    </p:spTree>
    <p:extLst>
      <p:ext uri="{BB962C8B-B14F-4D97-AF65-F5344CB8AC3E}">
        <p14:creationId xmlns:p14="http://schemas.microsoft.com/office/powerpoint/2010/main" val="174109227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aseline="0">
                <a:latin typeface="Century Gothic" panose="020B0502020202020204" pitchFamily="34" charset="0"/>
              </a:rPr>
              <a:t>In order to understand how to read the profiles, let’s take a look at the components of the Profile Graph.</a:t>
            </a:r>
            <a:endParaRPr lang="en-NZ">
              <a:latin typeface="Century Gothic" panose="020B0502020202020204" pitchFamily="34" charset="0"/>
            </a:endParaRPr>
          </a:p>
        </p:txBody>
      </p:sp>
      <p:sp>
        <p:nvSpPr>
          <p:cNvPr id="4" name="Slide Number Placeholder 3"/>
          <p:cNvSpPr>
            <a:spLocks noGrp="1"/>
          </p:cNvSpPr>
          <p:nvPr>
            <p:ph type="sldNum" sz="quarter" idx="10"/>
          </p:nvPr>
        </p:nvSpPr>
        <p:spPr/>
        <p:txBody>
          <a:bodyPr/>
          <a:lstStyle/>
          <a:p>
            <a:fld id="{FC7FF555-9CF6-455B-A361-1BD9CCEB5FF1}" type="slidenum">
              <a:rPr lang="pl-PL" smtClean="0"/>
              <a:t>70</a:t>
            </a:fld>
            <a:endParaRPr lang="pl-PL"/>
          </a:p>
        </p:txBody>
      </p:sp>
    </p:spTree>
    <p:extLst>
      <p:ext uri="{BB962C8B-B14F-4D97-AF65-F5344CB8AC3E}">
        <p14:creationId xmlns:p14="http://schemas.microsoft.com/office/powerpoint/2010/main" val="3465112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FC7FF555-9CF6-455B-A361-1BD9CCEB5FF1}" type="slidenum">
              <a:rPr lang="pl-PL" smtClean="0"/>
              <a:t>71</a:t>
            </a:fld>
            <a:endParaRPr lang="pl-PL"/>
          </a:p>
        </p:txBody>
      </p:sp>
      <p:sp>
        <p:nvSpPr>
          <p:cNvPr id="5" name="Notes Placeholder 2">
            <a:extLst>
              <a:ext uri="{FF2B5EF4-FFF2-40B4-BE49-F238E27FC236}">
                <a16:creationId xmlns:a16="http://schemas.microsoft.com/office/drawing/2014/main" id="{8ED5BF86-17E1-0097-FBBA-B9018CF45BAE}"/>
              </a:ext>
            </a:extLst>
          </p:cNvPr>
          <p:cNvSpPr>
            <a:spLocks noGrp="1"/>
          </p:cNvSpPr>
          <p:nvPr>
            <p:ph type="body" idx="1"/>
          </p:nvPr>
        </p:nvSpPr>
        <p:spPr>
          <a:xfrm>
            <a:off x="681038" y="4784725"/>
            <a:ext cx="5449887" cy="3914775"/>
          </a:xfrm>
        </p:spPr>
        <p:txBody>
          <a:bodyPr/>
          <a:lstStyle/>
          <a:p>
            <a:pPr eaLnBrk="1" hangingPunct="1"/>
            <a:r>
              <a:rPr lang="en-NZ" b="1" dirty="0">
                <a:solidFill>
                  <a:schemeClr val="tx1"/>
                </a:solidFill>
                <a:latin typeface="Century Gothic" panose="020B0502020202020204" pitchFamily="34" charset="0"/>
                <a:cs typeface="Arial" panose="020B0604020202020204" pitchFamily="34" charset="0"/>
              </a:rPr>
              <a:t>Profile II </a:t>
            </a:r>
          </a:p>
          <a:p>
            <a:pPr marL="0" marR="0" indent="0" algn="l" defTabSz="914400" rtl="0" eaLnBrk="1" fontAlgn="auto" latinLnBrk="0" hangingPunct="1">
              <a:lnSpc>
                <a:spcPct val="100000"/>
              </a:lnSpc>
              <a:spcBef>
                <a:spcPts val="0"/>
              </a:spcBef>
              <a:spcAft>
                <a:spcPts val="0"/>
              </a:spcAft>
              <a:buClrTx/>
              <a:buSzTx/>
              <a:buFontTx/>
              <a:buNone/>
              <a:tabLst/>
              <a:defRPr/>
            </a:pPr>
            <a:r>
              <a:rPr lang="en-NZ" dirty="0">
                <a:latin typeface="Century Gothic" panose="020B0502020202020204" pitchFamily="34" charset="0"/>
                <a:cs typeface="Arial" panose="020B0604020202020204" pitchFamily="34" charset="0"/>
              </a:rPr>
              <a:t>This is the Extended DISC®</a:t>
            </a:r>
            <a:r>
              <a:rPr lang="en-NZ" dirty="0">
                <a:solidFill>
                  <a:schemeClr val="tx1"/>
                </a:solidFill>
                <a:latin typeface="Century Gothic" panose="020B0502020202020204" pitchFamily="34" charset="0"/>
                <a:cs typeface="Arial" panose="020B0604020202020204" pitchFamily="34" charset="0"/>
              </a:rPr>
              <a:t> System’s </a:t>
            </a:r>
            <a:r>
              <a:rPr lang="en-NZ" b="1" dirty="0">
                <a:solidFill>
                  <a:schemeClr val="tx1"/>
                </a:solidFill>
                <a:latin typeface="Century Gothic" panose="020B0502020202020204" pitchFamily="34" charset="0"/>
                <a:cs typeface="Arial" panose="020B0604020202020204" pitchFamily="34" charset="0"/>
              </a:rPr>
              <a:t>most accurate and lasting illustration </a:t>
            </a:r>
            <a:r>
              <a:rPr lang="en-NZ" b="0" dirty="0">
                <a:solidFill>
                  <a:schemeClr val="tx1"/>
                </a:solidFill>
                <a:latin typeface="Century Gothic" panose="020B0502020202020204" pitchFamily="34" charset="0"/>
                <a:cs typeface="Arial" panose="020B0604020202020204" pitchFamily="34" charset="0"/>
              </a:rPr>
              <a:t>of a person’s </a:t>
            </a:r>
            <a:r>
              <a:rPr lang="en-NZ" b="1" dirty="0">
                <a:solidFill>
                  <a:schemeClr val="tx1"/>
                </a:solidFill>
                <a:latin typeface="Century Gothic" panose="020B0502020202020204" pitchFamily="34" charset="0"/>
                <a:cs typeface="Arial" panose="020B0604020202020204" pitchFamily="34" charset="0"/>
              </a:rPr>
              <a:t>natural behaviour</a:t>
            </a:r>
            <a:r>
              <a:rPr lang="en-NZ" b="1" baseline="0" dirty="0">
                <a:solidFill>
                  <a:schemeClr val="tx1"/>
                </a:solidFill>
                <a:latin typeface="Century Gothic" panose="020B0502020202020204" pitchFamily="34" charset="0"/>
                <a:cs typeface="Arial" panose="020B0604020202020204" pitchFamily="34" charset="0"/>
              </a:rPr>
              <a:t> </a:t>
            </a:r>
            <a:r>
              <a:rPr lang="en-NZ" b="0" baseline="0" dirty="0">
                <a:solidFill>
                  <a:schemeClr val="tx1"/>
                </a:solidFill>
                <a:latin typeface="Century Gothic" panose="020B0502020202020204" pitchFamily="34" charset="0"/>
                <a:cs typeface="Arial" panose="020B0604020202020204" pitchFamily="34" charset="0"/>
              </a:rPr>
              <a:t>– it can also be considered a measure of a person’s </a:t>
            </a:r>
            <a:r>
              <a:rPr lang="en-NZ" b="1" baseline="0" dirty="0">
                <a:solidFill>
                  <a:schemeClr val="tx1"/>
                </a:solidFill>
                <a:latin typeface="Century Gothic" panose="020B0502020202020204" pitchFamily="34" charset="0"/>
                <a:cs typeface="Arial" panose="020B0604020202020204" pitchFamily="34" charset="0"/>
              </a:rPr>
              <a:t>unconscious self-image. </a:t>
            </a:r>
            <a:r>
              <a:rPr lang="en-NZ" baseline="0" dirty="0">
                <a:latin typeface="Century Gothic" panose="020B0502020202020204" pitchFamily="34" charset="0"/>
                <a:cs typeface="Arial" panose="020B0604020202020204" pitchFamily="34" charset="0"/>
              </a:rPr>
              <a:t>It s</a:t>
            </a:r>
            <a:r>
              <a:rPr lang="en-NZ" dirty="0">
                <a:solidFill>
                  <a:schemeClr val="tx1"/>
                </a:solidFill>
                <a:latin typeface="Century Gothic" panose="020B0502020202020204" pitchFamily="34" charset="0"/>
                <a:cs typeface="Arial" panose="020B0604020202020204" pitchFamily="34" charset="0"/>
              </a:rPr>
              <a:t>hows an individual’s spontaneous response, that which takes the least energy, effort and concentration. </a:t>
            </a:r>
            <a:endParaRPr lang="en-NZ" b="1" dirty="0">
              <a:solidFill>
                <a:schemeClr val="tx1"/>
              </a:solidFill>
              <a:latin typeface="Century Gothic" panose="020B0502020202020204" pitchFamily="34" charset="0"/>
              <a:cs typeface="Arial" panose="020B0604020202020204"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NZ" dirty="0">
                <a:solidFill>
                  <a:schemeClr val="tx1"/>
                </a:solidFill>
                <a:latin typeface="Century Gothic" panose="020B0502020202020204" pitchFamily="34" charset="0"/>
                <a:cs typeface="Arial" panose="020B0604020202020204" pitchFamily="34" charset="0"/>
              </a:rPr>
              <a:t>It is usually the most pleasant to exhibit and it’s often our ‘reaction mode’. </a:t>
            </a:r>
          </a:p>
          <a:p>
            <a:pPr marL="171450" indent="-171450" algn="l" defTabSz="942020">
              <a:spcAft>
                <a:spcPts val="600"/>
              </a:spcAft>
              <a:buFont typeface="Arial" panose="020B0604020202020204" pitchFamily="34" charset="0"/>
              <a:buChar char="•"/>
            </a:pPr>
            <a:r>
              <a:rPr lang="en-NZ" dirty="0">
                <a:solidFill>
                  <a:schemeClr val="tx1"/>
                </a:solidFill>
                <a:latin typeface="Century Gothic" panose="020B0502020202020204" pitchFamily="34" charset="0"/>
                <a:cs typeface="Arial" panose="020B0604020202020204" pitchFamily="34" charset="0"/>
              </a:rPr>
              <a:t>It forms the basis for the Assessment. </a:t>
            </a:r>
            <a:r>
              <a:rPr lang="en-NZ" b="0" dirty="0">
                <a:solidFill>
                  <a:schemeClr val="tx1"/>
                </a:solidFill>
                <a:latin typeface="Century Gothic" panose="020B0502020202020204" pitchFamily="34" charset="0"/>
                <a:cs typeface="Arial" panose="020B0604020202020204" pitchFamily="34" charset="0"/>
              </a:rPr>
              <a:t>The</a:t>
            </a:r>
            <a:r>
              <a:rPr lang="en-NZ" b="0" baseline="0" dirty="0">
                <a:solidFill>
                  <a:schemeClr val="tx1"/>
                </a:solidFill>
                <a:latin typeface="Century Gothic" panose="020B0502020202020204" pitchFamily="34" charset="0"/>
                <a:cs typeface="Arial" panose="020B0604020202020204" pitchFamily="34" charset="0"/>
              </a:rPr>
              <a:t> data collected creates Profile II (using algorithms); our</a:t>
            </a:r>
            <a:r>
              <a:rPr lang="en-NZ" b="0" dirty="0">
                <a:solidFill>
                  <a:schemeClr val="tx1"/>
                </a:solidFill>
                <a:latin typeface="Century Gothic" panose="020B0502020202020204" pitchFamily="34" charset="0"/>
                <a:cs typeface="Arial" panose="020B0604020202020204" pitchFamily="34" charset="0"/>
              </a:rPr>
              <a:t> natural behavioural style</a:t>
            </a:r>
            <a:r>
              <a:rPr lang="en-NZ" b="0" baseline="0" dirty="0">
                <a:solidFill>
                  <a:schemeClr val="tx1"/>
                </a:solidFill>
                <a:latin typeface="Century Gothic" panose="020B0502020202020204" pitchFamily="34" charset="0"/>
                <a:cs typeface="Arial" panose="020B0604020202020204" pitchFamily="34" charset="0"/>
              </a:rPr>
              <a:t> forms the basis of the report.</a:t>
            </a:r>
            <a:endParaRPr lang="en-NZ" b="1" dirty="0">
              <a:solidFill>
                <a:schemeClr val="tx1"/>
              </a:solidFill>
              <a:latin typeface="Century Gothic" panose="020B0502020202020204" pitchFamily="34" charset="0"/>
              <a:cs typeface="Arial" panose="020B0604020202020204" pitchFamily="34" charset="0"/>
            </a:endParaRPr>
          </a:p>
          <a:p>
            <a:pPr eaLnBrk="1" hangingPunct="1"/>
            <a:endParaRPr lang="en-NZ" b="1" dirty="0">
              <a:solidFill>
                <a:schemeClr val="tx1"/>
              </a:solidFill>
              <a:latin typeface="Century Gothic" panose="020B0502020202020204" pitchFamily="34" charset="0"/>
              <a:cs typeface="Arial" panose="020B0604020202020204" pitchFamily="34" charset="0"/>
            </a:endParaRPr>
          </a:p>
          <a:p>
            <a:pPr eaLnBrk="1" hangingPunct="1"/>
            <a:r>
              <a:rPr lang="en-NZ" dirty="0">
                <a:latin typeface="Century Gothic" panose="020B0502020202020204" pitchFamily="34" charset="0"/>
                <a:cs typeface="Arial" panose="020B0604020202020204" pitchFamily="34" charset="0"/>
              </a:rPr>
              <a:t>Profile II</a:t>
            </a:r>
            <a:r>
              <a:rPr lang="en-NZ" b="0" dirty="0">
                <a:solidFill>
                  <a:schemeClr val="tx1"/>
                </a:solidFill>
                <a:latin typeface="Century Gothic" panose="020B0502020202020204" pitchFamily="34" charset="0"/>
                <a:cs typeface="Arial" panose="020B0604020202020204" pitchFamily="34" charset="0"/>
              </a:rPr>
              <a:t> is comparatively stable over time</a:t>
            </a:r>
            <a:r>
              <a:rPr lang="en-NZ" b="0" baseline="0" dirty="0">
                <a:solidFill>
                  <a:schemeClr val="tx1"/>
                </a:solidFill>
                <a:latin typeface="Century Gothic" panose="020B0502020202020204" pitchFamily="34" charset="0"/>
                <a:cs typeface="Arial" panose="020B0604020202020204" pitchFamily="34" charset="0"/>
              </a:rPr>
              <a:t> (with D and C factors being slightly more stable than I and S). Any </a:t>
            </a:r>
            <a:r>
              <a:rPr lang="en-NZ" dirty="0">
                <a:latin typeface="Century Gothic" panose="020B0502020202020204" pitchFamily="34" charset="0"/>
                <a:cs typeface="Arial" panose="020B0604020202020204" pitchFamily="34" charset="0"/>
              </a:rPr>
              <a:t>major</a:t>
            </a:r>
            <a:r>
              <a:rPr lang="en-NZ" b="0" baseline="0" dirty="0">
                <a:solidFill>
                  <a:schemeClr val="tx1"/>
                </a:solidFill>
                <a:latin typeface="Century Gothic" panose="020B0502020202020204" pitchFamily="34" charset="0"/>
                <a:cs typeface="Arial" panose="020B0604020202020204" pitchFamily="34" charset="0"/>
              </a:rPr>
              <a:t> changes in Profile II usually </a:t>
            </a:r>
            <a:r>
              <a:rPr lang="en-NZ" dirty="0">
                <a:latin typeface="Century Gothic" panose="020B0502020202020204" pitchFamily="34" charset="0"/>
                <a:cs typeface="Arial" panose="020B0604020202020204" pitchFamily="34" charset="0"/>
              </a:rPr>
              <a:t>indicate</a:t>
            </a:r>
            <a:r>
              <a:rPr lang="en-NZ" b="0" baseline="0" dirty="0">
                <a:solidFill>
                  <a:schemeClr val="tx1"/>
                </a:solidFill>
                <a:latin typeface="Century Gothic" panose="020B0502020202020204" pitchFamily="34" charset="0"/>
                <a:cs typeface="Arial" panose="020B0604020202020204" pitchFamily="34" charset="0"/>
              </a:rPr>
              <a:t> a significant life event forcing </a:t>
            </a:r>
            <a:r>
              <a:rPr lang="en-NZ" dirty="0">
                <a:latin typeface="Century Gothic" panose="020B0502020202020204" pitchFamily="34" charset="0"/>
                <a:cs typeface="Arial" panose="020B0604020202020204" pitchFamily="34" charset="0"/>
              </a:rPr>
              <a:t>the individual</a:t>
            </a:r>
            <a:r>
              <a:rPr lang="en-NZ" b="0" baseline="0" dirty="0">
                <a:solidFill>
                  <a:schemeClr val="tx1"/>
                </a:solidFill>
                <a:latin typeface="Century Gothic" panose="020B0502020202020204" pitchFamily="34" charset="0"/>
                <a:cs typeface="Arial" panose="020B0604020202020204" pitchFamily="34" charset="0"/>
              </a:rPr>
              <a:t> to seek new ways to succeed. It is quite rare </a:t>
            </a:r>
            <a:r>
              <a:rPr lang="en-NZ" dirty="0">
                <a:latin typeface="Century Gothic" panose="020B0502020202020204" pitchFamily="34" charset="0"/>
                <a:cs typeface="Arial" panose="020B0604020202020204" pitchFamily="34" charset="0"/>
              </a:rPr>
              <a:t>for</a:t>
            </a:r>
            <a:r>
              <a:rPr lang="en-NZ" b="0" baseline="0" dirty="0">
                <a:solidFill>
                  <a:schemeClr val="tx1"/>
                </a:solidFill>
                <a:latin typeface="Century Gothic" panose="020B0502020202020204" pitchFamily="34" charset="0"/>
                <a:cs typeface="Arial" panose="020B0604020202020204" pitchFamily="34" charset="0"/>
              </a:rPr>
              <a:t> someone's natural style to change dramatically.</a:t>
            </a:r>
          </a:p>
          <a:p>
            <a:pPr eaLnBrk="1" hangingPunct="1"/>
            <a:endParaRPr lang="en-NZ" b="0" dirty="0">
              <a:solidFill>
                <a:schemeClr val="tx1"/>
              </a:solidFill>
              <a:latin typeface="Century Gothic" panose="020B0502020202020204" pitchFamily="34" charset="0"/>
              <a:cs typeface="Arial" panose="020B0604020202020204" pitchFamily="34" charset="0"/>
            </a:endParaRPr>
          </a:p>
          <a:p>
            <a:r>
              <a:rPr lang="en-NZ" b="1" dirty="0">
                <a:solidFill>
                  <a:schemeClr val="tx1"/>
                </a:solidFill>
                <a:latin typeface="Century Gothic" panose="020B0502020202020204" pitchFamily="34" charset="0"/>
                <a:cs typeface="Arial" panose="020B0604020202020204" pitchFamily="34" charset="0"/>
              </a:rPr>
              <a:t>Profile I – displays a person’s perceived </a:t>
            </a:r>
            <a:r>
              <a:rPr lang="en-NZ" b="1" u="sng" dirty="0">
                <a:latin typeface="Century Gothic" panose="020B0502020202020204" pitchFamily="34" charset="0"/>
                <a:cs typeface="Arial" panose="020B0604020202020204" pitchFamily="34" charset="0"/>
              </a:rPr>
              <a:t>n</a:t>
            </a:r>
            <a:r>
              <a:rPr lang="en-NZ" b="1" u="sng" dirty="0">
                <a:solidFill>
                  <a:schemeClr val="tx1"/>
                </a:solidFill>
                <a:latin typeface="Century Gothic" panose="020B0502020202020204" pitchFamily="34" charset="0"/>
                <a:cs typeface="Arial" panose="020B0604020202020204" pitchFamily="34" charset="0"/>
              </a:rPr>
              <a:t>eed to adjust,</a:t>
            </a:r>
            <a:r>
              <a:rPr lang="en-NZ" b="1" dirty="0">
                <a:latin typeface="Century Gothic" panose="020B0502020202020204" pitchFamily="34" charset="0"/>
                <a:cs typeface="Arial" panose="020B0604020202020204" pitchFamily="34" charset="0"/>
              </a:rPr>
              <a:t> a</a:t>
            </a:r>
            <a:r>
              <a:rPr lang="en-NZ" b="1" dirty="0">
                <a:solidFill>
                  <a:schemeClr val="tx1"/>
                </a:solidFill>
                <a:latin typeface="Century Gothic" panose="020B0502020202020204" pitchFamily="34" charset="0"/>
                <a:cs typeface="Arial" panose="020B0604020202020204" pitchFamily="34" charset="0"/>
              </a:rPr>
              <a:t>lso</a:t>
            </a:r>
            <a:r>
              <a:rPr lang="en-NZ" b="1" baseline="0" dirty="0">
                <a:solidFill>
                  <a:schemeClr val="tx1"/>
                </a:solidFill>
                <a:latin typeface="Century Gothic" panose="020B0502020202020204" pitchFamily="34" charset="0"/>
                <a:cs typeface="Arial" panose="020B0604020202020204" pitchFamily="34" charset="0"/>
              </a:rPr>
              <a:t> described as Learned Behaviour or Conscious Self-Image.</a:t>
            </a:r>
            <a:endParaRPr lang="en-NZ" baseline="0" dirty="0">
              <a:solidFill>
                <a:schemeClr val="tx1"/>
              </a:solidFill>
              <a:latin typeface="Century Gothic" panose="020B0502020202020204" pitchFamily="34" charset="0"/>
              <a:cs typeface="Arial" panose="020B0604020202020204" pitchFamily="34" charset="0"/>
            </a:endParaRPr>
          </a:p>
          <a:p>
            <a:pPr marL="171450" lvl="0" indent="-171450">
              <a:buFont typeface="Arial" panose="020B0604020202020204" pitchFamily="34" charset="0"/>
              <a:buChar char="•"/>
            </a:pPr>
            <a:r>
              <a:rPr lang="en-NZ" dirty="0">
                <a:latin typeface="Century Gothic" panose="020B0502020202020204" pitchFamily="34" charset="0"/>
                <a:cs typeface="Arial" panose="020B0604020202020204" pitchFamily="34" charset="0"/>
              </a:rPr>
              <a:t>Profile I d</a:t>
            </a:r>
            <a:r>
              <a:rPr lang="en-NZ" baseline="0" dirty="0">
                <a:solidFill>
                  <a:schemeClr val="tx1"/>
                </a:solidFill>
                <a:latin typeface="Century Gothic" panose="020B0502020202020204" pitchFamily="34" charset="0"/>
                <a:cs typeface="Arial" panose="020B0604020202020204" pitchFamily="34" charset="0"/>
              </a:rPr>
              <a:t>isplays an individual’s conscious understanding of themselves.</a:t>
            </a:r>
          </a:p>
          <a:p>
            <a:pPr marL="171450" lvl="0" indent="-171450">
              <a:buFont typeface="Arial" panose="020B0604020202020204" pitchFamily="34" charset="0"/>
              <a:buChar char="•"/>
            </a:pPr>
            <a:r>
              <a:rPr lang="en-NZ" dirty="0">
                <a:latin typeface="Century Gothic" panose="020B0502020202020204" pitchFamily="34" charset="0"/>
                <a:cs typeface="Arial" panose="020B0604020202020204" pitchFamily="34" charset="0"/>
              </a:rPr>
              <a:t>It shows t</a:t>
            </a:r>
            <a:r>
              <a:rPr lang="en-NZ" baseline="0" dirty="0">
                <a:solidFill>
                  <a:schemeClr val="tx1"/>
                </a:solidFill>
                <a:latin typeface="Century Gothic" panose="020B0502020202020204" pitchFamily="34" charset="0"/>
                <a:cs typeface="Arial" panose="020B0604020202020204" pitchFamily="34" charset="0"/>
              </a:rPr>
              <a:t>heir behaviour in their present situation / environment.</a:t>
            </a:r>
            <a:br>
              <a:rPr lang="en-NZ" baseline="0" dirty="0">
                <a:solidFill>
                  <a:schemeClr val="tx1"/>
                </a:solidFill>
                <a:latin typeface="Century Gothic" panose="020B0502020202020204" pitchFamily="34" charset="0"/>
                <a:cs typeface="Arial" panose="020B0604020202020204" pitchFamily="34" charset="0"/>
              </a:rPr>
            </a:br>
            <a:endParaRPr lang="en-NZ" baseline="0" dirty="0">
              <a:solidFill>
                <a:schemeClr val="tx1"/>
              </a:solidFill>
              <a:latin typeface="Century Gothic" panose="020B0502020202020204" pitchFamily="34" charset="0"/>
              <a:cs typeface="Arial" panose="020B0604020202020204" pitchFamily="34" charset="0"/>
            </a:endParaRPr>
          </a:p>
          <a:p>
            <a:pPr marL="0" indent="0">
              <a:buFont typeface="Arial" panose="020B0604020202020204" pitchFamily="34" charset="0"/>
              <a:buNone/>
            </a:pPr>
            <a:r>
              <a:rPr lang="en-NZ" baseline="0" dirty="0">
                <a:solidFill>
                  <a:schemeClr val="tx1"/>
                </a:solidFill>
                <a:latin typeface="Century Gothic" panose="020B0502020202020204" pitchFamily="34" charset="0"/>
                <a:cs typeface="Arial" panose="020B0604020202020204" pitchFamily="34" charset="0"/>
              </a:rPr>
              <a:t>Profile I is not a stand-alone profile. It is always compared to Profile II to assess how a person is adjusting their behaviour to suit their current situational needs.</a:t>
            </a:r>
          </a:p>
          <a:p>
            <a:pPr marL="0" indent="0">
              <a:buFont typeface="Arial" panose="020B0604020202020204" pitchFamily="34" charset="0"/>
              <a:buNone/>
            </a:pPr>
            <a:endParaRPr lang="en-GB" sz="11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556455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100" dirty="0">
                <a:latin typeface="Arial" panose="020B0604020202020204" pitchFamily="34" charset="0"/>
                <a:cs typeface="Arial" panose="020B0604020202020204" pitchFamily="34" charset="0"/>
              </a:rPr>
              <a:t>Let’s walk through</a:t>
            </a:r>
            <a:r>
              <a:rPr lang="en-US" sz="1100" baseline="0" dirty="0">
                <a:latin typeface="Arial" panose="020B0604020202020204" pitchFamily="34" charset="0"/>
                <a:cs typeface="Arial" panose="020B0604020202020204" pitchFamily="34" charset="0"/>
              </a:rPr>
              <a:t> the different components of a Profile.</a:t>
            </a:r>
          </a:p>
          <a:p>
            <a:pPr eaLnBrk="1" hangingPunct="1"/>
            <a:endParaRPr lang="en-US" sz="1100" dirty="0">
              <a:latin typeface="Arial" panose="020B0604020202020204" pitchFamily="34" charset="0"/>
              <a:cs typeface="Arial" panose="020B0604020202020204" pitchFamily="34" charset="0"/>
            </a:endParaRPr>
          </a:p>
          <a:p>
            <a:pPr marL="228579" indent="-228579" eaLnBrk="1" hangingPunct="1">
              <a:buFont typeface="+mj-lt"/>
              <a:buAutoNum type="arabicPeriod"/>
            </a:pPr>
            <a:r>
              <a:rPr lang="en-US" sz="1100" b="1" dirty="0">
                <a:latin typeface="Arial" panose="020B0604020202020204" pitchFamily="34" charset="0"/>
                <a:cs typeface="Arial" panose="020B0604020202020204" pitchFamily="34" charset="0"/>
              </a:rPr>
              <a:t>Upper Zone: </a:t>
            </a:r>
            <a:r>
              <a:rPr lang="en-US" sz="1100" dirty="0">
                <a:latin typeface="Arial" panose="020B0604020202020204" pitchFamily="34" charset="0"/>
                <a:cs typeface="Arial" panose="020B0604020202020204" pitchFamily="34" charset="0"/>
              </a:rPr>
              <a:t>Dimensions that are extremely clear (they’ve chosen this dimension</a:t>
            </a:r>
            <a:r>
              <a:rPr lang="en-US" sz="1100" baseline="0" dirty="0">
                <a:latin typeface="Arial" panose="020B0604020202020204" pitchFamily="34" charset="0"/>
                <a:cs typeface="Arial" panose="020B0604020202020204" pitchFamily="34" charset="0"/>
              </a:rPr>
              <a:t> </a:t>
            </a:r>
            <a:r>
              <a:rPr lang="en-US" sz="1100" dirty="0">
                <a:latin typeface="Arial" panose="020B0604020202020204" pitchFamily="34" charset="0"/>
                <a:cs typeface="Arial" panose="020B0604020202020204" pitchFamily="34" charset="0"/>
              </a:rPr>
              <a:t>EVERY </a:t>
            </a:r>
            <a:r>
              <a:rPr lang="en-US" sz="1100" baseline="0" dirty="0">
                <a:latin typeface="Arial" panose="020B0604020202020204" pitchFamily="34" charset="0"/>
                <a:cs typeface="Arial" panose="020B0604020202020204" pitchFamily="34" charset="0"/>
              </a:rPr>
              <a:t>possible time they could respond).</a:t>
            </a:r>
            <a:endParaRPr lang="en-US" sz="1100" dirty="0">
              <a:latin typeface="Arial" panose="020B0604020202020204" pitchFamily="34" charset="0"/>
              <a:cs typeface="Arial" panose="020B0604020202020204" pitchFamily="34" charset="0"/>
            </a:endParaRPr>
          </a:p>
          <a:p>
            <a:pPr marL="228579" indent="-228579" eaLnBrk="1" hangingPunct="1">
              <a:buFont typeface="+mj-lt"/>
              <a:buAutoNum type="arabicPeriod"/>
            </a:pPr>
            <a:r>
              <a:rPr lang="en-US" sz="1100" b="1" dirty="0">
                <a:latin typeface="Arial" panose="020B0604020202020204" pitchFamily="34" charset="0"/>
                <a:cs typeface="Arial" panose="020B0604020202020204" pitchFamily="34" charset="0"/>
              </a:rPr>
              <a:t>Upper Normal Zone: </a:t>
            </a:r>
            <a:r>
              <a:rPr lang="en-US" sz="1100" dirty="0">
                <a:latin typeface="Arial" panose="020B0604020202020204" pitchFamily="34" charset="0"/>
                <a:cs typeface="Arial" panose="020B0604020202020204" pitchFamily="34" charset="0"/>
              </a:rPr>
              <a:t>The dimensions</a:t>
            </a:r>
            <a:r>
              <a:rPr lang="en-US" sz="1100" baseline="0" dirty="0">
                <a:latin typeface="Arial" panose="020B0604020202020204" pitchFamily="34" charset="0"/>
                <a:cs typeface="Arial" panose="020B0604020202020204" pitchFamily="34" charset="0"/>
              </a:rPr>
              <a:t> shown here can be observed in the person’s normal </a:t>
            </a:r>
            <a:r>
              <a:rPr lang="en-US" sz="1100" baseline="0" dirty="0" err="1">
                <a:latin typeface="Arial" panose="020B0604020202020204" pitchFamily="34" charset="0"/>
                <a:cs typeface="Arial" panose="020B0604020202020204" pitchFamily="34" charset="0"/>
              </a:rPr>
              <a:t>behaviour</a:t>
            </a:r>
            <a:r>
              <a:rPr lang="en-US" sz="1100" baseline="0" dirty="0">
                <a:latin typeface="Arial" panose="020B0604020202020204" pitchFamily="34" charset="0"/>
                <a:cs typeface="Arial" panose="020B0604020202020204" pitchFamily="34" charset="0"/>
              </a:rPr>
              <a:t>.</a:t>
            </a:r>
            <a:br>
              <a:rPr lang="en-US" sz="1100" baseline="0" dirty="0">
                <a:latin typeface="Arial" panose="020B0604020202020204" pitchFamily="34" charset="0"/>
                <a:cs typeface="Arial" panose="020B0604020202020204" pitchFamily="34" charset="0"/>
              </a:rPr>
            </a:br>
            <a:r>
              <a:rPr lang="en-US" sz="1100" baseline="0" dirty="0">
                <a:latin typeface="Arial" panose="020B0604020202020204" pitchFamily="34" charset="0"/>
                <a:cs typeface="Arial" panose="020B0604020202020204" pitchFamily="34" charset="0"/>
              </a:rPr>
              <a:t>The respondent has been relatively consistent in answering for this dimension.</a:t>
            </a:r>
          </a:p>
          <a:p>
            <a:pPr marL="228579" indent="-228579" eaLnBrk="1" hangingPunct="1">
              <a:buFont typeface="+mj-lt"/>
              <a:buAutoNum type="arabicPeriod"/>
            </a:pPr>
            <a:r>
              <a:rPr lang="en-US" sz="1100" b="1" baseline="0" dirty="0">
                <a:latin typeface="Arial" panose="020B0604020202020204" pitchFamily="34" charset="0"/>
                <a:cs typeface="Arial" panose="020B0604020202020204" pitchFamily="34" charset="0"/>
              </a:rPr>
              <a:t>Neutral Zone: </a:t>
            </a:r>
            <a:r>
              <a:rPr lang="en-US" sz="1100" b="0" baseline="0" dirty="0">
                <a:latin typeface="Arial" panose="020B0604020202020204" pitchFamily="34" charset="0"/>
                <a:cs typeface="Arial" panose="020B0604020202020204" pitchFamily="34" charset="0"/>
              </a:rPr>
              <a:t>The </a:t>
            </a:r>
            <a:r>
              <a:rPr lang="en-US" sz="1100" baseline="0" dirty="0">
                <a:latin typeface="Arial" panose="020B0604020202020204" pitchFamily="34" charset="0"/>
                <a:cs typeface="Arial" panose="020B0604020202020204" pitchFamily="34" charset="0"/>
              </a:rPr>
              <a:t>respondent has not been consistent or able to </a:t>
            </a:r>
            <a:r>
              <a:rPr lang="en-US" sz="1100" baseline="0" dirty="0" err="1">
                <a:latin typeface="Arial" panose="020B0604020202020204" pitchFamily="34" charset="0"/>
                <a:cs typeface="Arial" panose="020B0604020202020204" pitchFamily="34" charset="0"/>
              </a:rPr>
              <a:t>prioritise</a:t>
            </a:r>
            <a:r>
              <a:rPr lang="en-US" sz="1100" baseline="0" dirty="0">
                <a:latin typeface="Arial" panose="020B0604020202020204" pitchFamily="34" charset="0"/>
                <a:cs typeface="Arial" panose="020B0604020202020204" pitchFamily="34" charset="0"/>
              </a:rPr>
              <a:t> their most or least answers when completing the questionnaire.</a:t>
            </a:r>
          </a:p>
          <a:p>
            <a:pPr marL="228579" indent="-228579" eaLnBrk="1" hangingPunct="1">
              <a:buFont typeface="+mj-lt"/>
              <a:buAutoNum type="arabicPeriod"/>
            </a:pPr>
            <a:r>
              <a:rPr lang="en-US" sz="1100" b="1" baseline="0" dirty="0">
                <a:latin typeface="Arial" panose="020B0604020202020204" pitchFamily="34" charset="0"/>
                <a:cs typeface="Arial" panose="020B0604020202020204" pitchFamily="34" charset="0"/>
              </a:rPr>
              <a:t>Middle Line: </a:t>
            </a:r>
            <a:r>
              <a:rPr lang="en-US" sz="1100" baseline="0" dirty="0">
                <a:latin typeface="Arial" panose="020B0604020202020204" pitchFamily="34" charset="0"/>
                <a:cs typeface="Arial" panose="020B0604020202020204" pitchFamily="34" charset="0"/>
              </a:rPr>
              <a:t>What is </a:t>
            </a:r>
            <a:r>
              <a:rPr lang="en-US" sz="1100" dirty="0">
                <a:latin typeface="Arial" panose="020B0604020202020204" pitchFamily="34" charset="0"/>
                <a:cs typeface="Arial" panose="020B0604020202020204" pitchFamily="34" charset="0"/>
              </a:rPr>
              <a:t>above this line</a:t>
            </a:r>
            <a:r>
              <a:rPr lang="en-US" sz="1100" baseline="0" dirty="0">
                <a:latin typeface="Arial" panose="020B0604020202020204" pitchFamily="34" charset="0"/>
                <a:cs typeface="Arial" panose="020B0604020202020204" pitchFamily="34" charset="0"/>
              </a:rPr>
              <a:t> is your </a:t>
            </a:r>
            <a:r>
              <a:rPr lang="en-US" sz="1100" baseline="0" dirty="0" err="1">
                <a:latin typeface="Arial" panose="020B0604020202020204" pitchFamily="34" charset="0"/>
                <a:cs typeface="Arial" panose="020B0604020202020204" pitchFamily="34" charset="0"/>
              </a:rPr>
              <a:t>behavioural</a:t>
            </a:r>
            <a:r>
              <a:rPr lang="en-US" sz="1100" baseline="0" dirty="0">
                <a:latin typeface="Arial" panose="020B0604020202020204" pitchFamily="34" charset="0"/>
                <a:cs typeface="Arial" panose="020B0604020202020204" pitchFamily="34" charset="0"/>
              </a:rPr>
              <a:t> style, what is below </a:t>
            </a:r>
            <a:r>
              <a:rPr lang="en-US" sz="1100" dirty="0">
                <a:latin typeface="Arial" panose="020B0604020202020204" pitchFamily="34" charset="0"/>
                <a:cs typeface="Arial" panose="020B0604020202020204" pitchFamily="34" charset="0"/>
              </a:rPr>
              <a:t>it</a:t>
            </a:r>
            <a:r>
              <a:rPr lang="en-US" sz="1100" baseline="0" dirty="0">
                <a:latin typeface="Arial" panose="020B0604020202020204" pitchFamily="34" charset="0"/>
                <a:cs typeface="Arial" panose="020B0604020202020204" pitchFamily="34" charset="0"/>
              </a:rPr>
              <a:t> we don’t use very often, except </a:t>
            </a:r>
            <a:r>
              <a:rPr lang="en-US" sz="1100" dirty="0">
                <a:latin typeface="Arial" panose="020B0604020202020204" pitchFamily="34" charset="0"/>
                <a:cs typeface="Arial" panose="020B0604020202020204" pitchFamily="34" charset="0"/>
              </a:rPr>
              <a:t>in</a:t>
            </a:r>
            <a:r>
              <a:rPr lang="en-US" sz="1100" baseline="0" dirty="0">
                <a:latin typeface="Arial" panose="020B0604020202020204" pitchFamily="34" charset="0"/>
                <a:cs typeface="Arial" panose="020B0604020202020204" pitchFamily="34" charset="0"/>
              </a:rPr>
              <a:t> a couple of special cases that we’ll look at on Day 2.</a:t>
            </a:r>
          </a:p>
          <a:p>
            <a:pPr marL="228579" indent="-228579" eaLnBrk="1" hangingPunct="1">
              <a:buFont typeface="+mj-lt"/>
              <a:buAutoNum type="arabicPeriod"/>
            </a:pPr>
            <a:r>
              <a:rPr lang="en-US" sz="1100" b="1" baseline="0" dirty="0">
                <a:latin typeface="Arial" panose="020B0604020202020204" pitchFamily="34" charset="0"/>
                <a:cs typeface="Arial" panose="020B0604020202020204" pitchFamily="34" charset="0"/>
              </a:rPr>
              <a:t>Lower Normal Zone: </a:t>
            </a:r>
            <a:r>
              <a:rPr lang="en-US" sz="1100" baseline="0" dirty="0">
                <a:latin typeface="Arial" panose="020B0604020202020204" pitchFamily="34" charset="0"/>
                <a:cs typeface="Arial" panose="020B0604020202020204" pitchFamily="34" charset="0"/>
              </a:rPr>
              <a:t>These are observed as OPPOSITES to the traits in the Upper Normal Zone. </a:t>
            </a:r>
            <a:r>
              <a:rPr lang="en-US" sz="1100" dirty="0">
                <a:latin typeface="Arial" panose="020B0604020202020204" pitchFamily="34" charset="0"/>
                <a:cs typeface="Arial" panose="020B0604020202020204" pitchFamily="34" charset="0"/>
              </a:rPr>
              <a:t>I</a:t>
            </a:r>
            <a:r>
              <a:rPr lang="en-US" sz="1100" baseline="0" dirty="0">
                <a:latin typeface="Arial" panose="020B0604020202020204" pitchFamily="34" charset="0"/>
                <a:cs typeface="Arial" panose="020B0604020202020204" pitchFamily="34" charset="0"/>
              </a:rPr>
              <a:t>.e. C in the upper zone relates to carefulness whereas the C in the lower zone refers to carelessness.</a:t>
            </a:r>
          </a:p>
          <a:p>
            <a:pPr marL="228600" indent="-228600" eaLnBrk="1" hangingPunct="1">
              <a:buAutoNum type="arabicPeriod" startAt="6"/>
            </a:pPr>
            <a:r>
              <a:rPr lang="en-US" sz="1100" b="1" baseline="0" dirty="0">
                <a:latin typeface="Arial" panose="020B0604020202020204" pitchFamily="34" charset="0"/>
                <a:cs typeface="Arial" panose="020B0604020202020204" pitchFamily="34" charset="0"/>
              </a:rPr>
              <a:t>Lower Zone: </a:t>
            </a:r>
            <a:r>
              <a:rPr lang="en-US" sz="1100" baseline="0" dirty="0">
                <a:latin typeface="Arial" panose="020B0604020202020204" pitchFamily="34" charset="0"/>
                <a:cs typeface="Arial" panose="020B0604020202020204" pitchFamily="34" charset="0"/>
              </a:rPr>
              <a:t>The dimension is extremely clear (they’ve not chosen this dimension in ANY of the questions).</a:t>
            </a:r>
          </a:p>
          <a:p>
            <a:pPr marL="228600" indent="-228600" eaLnBrk="1" hangingPunct="1">
              <a:buAutoNum type="arabicPeriod" startAt="6"/>
            </a:pPr>
            <a:endParaRPr lang="en-US" sz="1100" baseline="0" dirty="0">
              <a:latin typeface="Arial" panose="020B0604020202020204" pitchFamily="34" charset="0"/>
              <a:cs typeface="Arial" panose="020B0604020202020204" pitchFamily="34" charset="0"/>
            </a:endParaRPr>
          </a:p>
          <a:p>
            <a:pPr eaLnBrk="1" hangingPunct="1"/>
            <a:r>
              <a:rPr lang="en-NZ" sz="1100" b="1" dirty="0">
                <a:latin typeface="Arial" panose="020B0604020202020204" pitchFamily="34" charset="0"/>
                <a:cs typeface="Arial" panose="020B0604020202020204" pitchFamily="34" charset="0"/>
              </a:rPr>
              <a:t>Profile II </a:t>
            </a:r>
          </a:p>
          <a:p>
            <a:pPr eaLnBrk="1" hangingPunct="1"/>
            <a:endParaRPr lang="en-NZ" sz="1100" dirty="0">
              <a:latin typeface="Arial" panose="020B0604020202020204" pitchFamily="34" charset="0"/>
              <a:cs typeface="Arial" panose="020B0604020202020204" pitchFamily="34" charset="0"/>
            </a:endParaRPr>
          </a:p>
          <a:p>
            <a:pPr eaLnBrk="1" hangingPunct="1"/>
            <a:r>
              <a:rPr lang="en-NZ" sz="1100" dirty="0">
                <a:latin typeface="Arial" panose="020B0604020202020204" pitchFamily="34" charset="0"/>
                <a:cs typeface="Arial" panose="020B0604020202020204" pitchFamily="34" charset="0"/>
              </a:rPr>
              <a:t>Remember that Profile II is the Extended DISC® System’s </a:t>
            </a:r>
            <a:r>
              <a:rPr lang="en-NZ" sz="1100" b="1" dirty="0">
                <a:latin typeface="Arial" panose="020B0604020202020204" pitchFamily="34" charset="0"/>
                <a:cs typeface="Arial" panose="020B0604020202020204" pitchFamily="34" charset="0"/>
              </a:rPr>
              <a:t>most accurate and lasting illustration </a:t>
            </a:r>
            <a:r>
              <a:rPr lang="en-NZ" sz="1100" b="0" dirty="0">
                <a:latin typeface="Arial" panose="020B0604020202020204" pitchFamily="34" charset="0"/>
                <a:cs typeface="Arial" panose="020B0604020202020204" pitchFamily="34" charset="0"/>
              </a:rPr>
              <a:t>of a person’s </a:t>
            </a:r>
            <a:r>
              <a:rPr lang="en-NZ" sz="1100" b="1" dirty="0">
                <a:latin typeface="Arial" panose="020B0604020202020204" pitchFamily="34" charset="0"/>
                <a:cs typeface="Arial" panose="020B0604020202020204" pitchFamily="34" charset="0"/>
              </a:rPr>
              <a:t>natural behaviour</a:t>
            </a:r>
            <a:r>
              <a:rPr lang="en-NZ" sz="1100" dirty="0">
                <a:latin typeface="Arial" panose="020B0604020202020204" pitchFamily="34" charset="0"/>
                <a:cs typeface="Arial" panose="020B0604020202020204" pitchFamily="34" charset="0"/>
              </a:rPr>
              <a:t>. It’s </a:t>
            </a:r>
            <a:r>
              <a:rPr lang="en-NZ" sz="1100" b="0" baseline="0" dirty="0">
                <a:latin typeface="Arial" panose="020B0604020202020204" pitchFamily="34" charset="0"/>
                <a:cs typeface="Arial" panose="020B0604020202020204" pitchFamily="34" charset="0"/>
              </a:rPr>
              <a:t>also considered to be a measure of a person’s </a:t>
            </a:r>
            <a:r>
              <a:rPr lang="en-NZ" sz="1100" b="1" baseline="0" dirty="0">
                <a:latin typeface="Arial" panose="020B0604020202020204" pitchFamily="34" charset="0"/>
                <a:cs typeface="Arial" panose="020B0604020202020204" pitchFamily="34" charset="0"/>
              </a:rPr>
              <a:t>unconscious self-image.</a:t>
            </a:r>
            <a:endParaRPr lang="en-NZ" sz="1100" b="1" dirty="0">
              <a:latin typeface="Arial" panose="020B0604020202020204" pitchFamily="34" charset="0"/>
              <a:cs typeface="Arial" panose="020B0604020202020204" pitchFamily="34" charset="0"/>
            </a:endParaRPr>
          </a:p>
          <a:p>
            <a:pPr eaLnBrk="1" hangingPunct="1"/>
            <a:endParaRPr lang="en-NZ" sz="1100"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C7FF555-9CF6-455B-A361-1BD9CCEB5FF1}" type="slidenum">
              <a:rPr lang="pl-PL" smtClean="0"/>
              <a:t>72</a:t>
            </a:fld>
            <a:endParaRPr lang="pl-PL"/>
          </a:p>
        </p:txBody>
      </p:sp>
    </p:spTree>
    <p:extLst>
      <p:ext uri="{BB962C8B-B14F-4D97-AF65-F5344CB8AC3E}">
        <p14:creationId xmlns:p14="http://schemas.microsoft.com/office/powerpoint/2010/main" val="355465859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80975" lvl="0" indent="0" rtl="0">
              <a:spcAft>
                <a:spcPct val="35000"/>
              </a:spcAft>
            </a:pPr>
            <a:r>
              <a:rPr lang="en-US" b="1" baseline="0">
                <a:latin typeface="Century Gothic" panose="020B0502020202020204" pitchFamily="34" charset="0"/>
                <a:cs typeface="Arial" panose="020B0604020202020204" pitchFamily="34" charset="0"/>
              </a:rPr>
              <a:t>THESE TWO POINTS HELP US TO READ </a:t>
            </a:r>
            <a:r>
              <a:rPr lang="en-US" b="1">
                <a:latin typeface="Century Gothic" panose="020B0502020202020204" pitchFamily="34" charset="0"/>
                <a:cs typeface="Arial" panose="020B0604020202020204" pitchFamily="34" charset="0"/>
              </a:rPr>
              <a:t>A</a:t>
            </a:r>
            <a:r>
              <a:rPr lang="en-US" b="1" baseline="0">
                <a:latin typeface="Century Gothic" panose="020B0502020202020204" pitchFamily="34" charset="0"/>
                <a:cs typeface="Arial" panose="020B0604020202020204" pitchFamily="34" charset="0"/>
              </a:rPr>
              <a:t> GRAPH ACCURATELY!</a:t>
            </a:r>
          </a:p>
          <a:p>
            <a:pPr marL="180975" lvl="0" indent="0" rtl="0">
              <a:spcAft>
                <a:spcPct val="35000"/>
              </a:spcAft>
            </a:pPr>
            <a:endParaRPr lang="en-GB">
              <a:latin typeface="Century Gothic" panose="020B0502020202020204" pitchFamily="34" charset="0"/>
              <a:cs typeface="Arial" panose="020B0604020202020204" pitchFamily="34" charset="0"/>
            </a:endParaRPr>
          </a:p>
          <a:p>
            <a:pPr marL="714375" lvl="1" indent="-352425" rtl="0">
              <a:spcAft>
                <a:spcPts val="2400"/>
              </a:spcAft>
            </a:pPr>
            <a:r>
              <a:rPr lang="en-US" b="0" baseline="0">
                <a:latin typeface="Century Gothic" panose="020B0502020202020204" pitchFamily="34" charset="0"/>
                <a:cs typeface="Arial" panose="020B0604020202020204" pitchFamily="34" charset="0"/>
              </a:rPr>
              <a:t>Find the dominant style first – i.e. the highest percentage.</a:t>
            </a:r>
            <a:endParaRPr lang="en-GB" b="0">
              <a:latin typeface="Century Gothic" panose="020B0502020202020204" pitchFamily="34" charset="0"/>
              <a:cs typeface="Arial" panose="020B0604020202020204" pitchFamily="34" charset="0"/>
            </a:endParaRPr>
          </a:p>
          <a:p>
            <a:pPr marL="714375" lvl="1" indent="-352425" rtl="0">
              <a:spcAft>
                <a:spcPts val="2400"/>
              </a:spcAft>
            </a:pPr>
            <a:r>
              <a:rPr lang="en-US" b="0" baseline="0">
                <a:latin typeface="Century Gothic" panose="020B0502020202020204" pitchFamily="34" charset="0"/>
                <a:cs typeface="Arial" panose="020B0604020202020204" pitchFamily="34" charset="0"/>
              </a:rPr>
              <a:t>Find any other traits above the midline – i.e. the next highest percentages above the midline.</a:t>
            </a:r>
            <a:endParaRPr lang="en-GB" b="0">
              <a:latin typeface="Century Gothic" panose="020B0502020202020204" pitchFamily="34" charset="0"/>
              <a:cs typeface="Arial" panose="020B0604020202020204" pitchFamily="34" charset="0"/>
            </a:endParaRPr>
          </a:p>
          <a:p>
            <a:pPr algn="l">
              <a:defRPr/>
            </a:pPr>
            <a:endParaRPr lang="en-US" b="0" baseline="0">
              <a:solidFill>
                <a:schemeClr val="tx1">
                  <a:lumMod val="75000"/>
                  <a:lumOff val="25000"/>
                </a:schemeClr>
              </a:solidFill>
              <a:latin typeface="Century Gothic" panose="020B0502020202020204" pitchFamily="34" charset="0"/>
              <a:cs typeface="Arial" panose="020B0604020202020204" pitchFamily="34" charset="0"/>
            </a:endParaRPr>
          </a:p>
          <a:p>
            <a:pPr algn="l">
              <a:defRPr/>
            </a:pPr>
            <a:r>
              <a:rPr lang="en-US" b="0" baseline="0">
                <a:solidFill>
                  <a:schemeClr val="tx1">
                    <a:lumMod val="75000"/>
                    <a:lumOff val="25000"/>
                  </a:schemeClr>
                </a:solidFill>
                <a:latin typeface="Century Gothic" panose="020B0502020202020204" pitchFamily="34" charset="0"/>
                <a:cs typeface="Arial" panose="020B0604020202020204" pitchFamily="34" charset="0"/>
              </a:rPr>
              <a:t>Natural style comes from PROFILE 2 only!</a:t>
            </a:r>
          </a:p>
          <a:p>
            <a:pPr marL="449263" lvl="1" indent="-182563" algn="l">
              <a:buFont typeface="Arial" panose="020B0604020202020204" pitchFamily="34" charset="0"/>
              <a:buChar char="•"/>
              <a:defRPr/>
            </a:pPr>
            <a:r>
              <a:rPr lang="en-US">
                <a:solidFill>
                  <a:schemeClr val="tx2"/>
                </a:solidFill>
                <a:latin typeface="Century Gothic" panose="020B0502020202020204" pitchFamily="34" charset="0"/>
                <a:cs typeface="Arial" panose="020B0604020202020204" pitchFamily="34" charset="0"/>
              </a:rPr>
              <a:t>The DOMINANT</a:t>
            </a:r>
            <a:r>
              <a:rPr lang="en-US" b="0" baseline="0">
                <a:solidFill>
                  <a:schemeClr val="tx2"/>
                </a:solidFill>
                <a:latin typeface="Century Gothic" panose="020B0502020202020204" pitchFamily="34" charset="0"/>
                <a:cs typeface="Arial" panose="020B0604020202020204" pitchFamily="34" charset="0"/>
              </a:rPr>
              <a:t> style is indicated by the </a:t>
            </a:r>
            <a:r>
              <a:rPr lang="en-US" u="sng">
                <a:solidFill>
                  <a:schemeClr val="tx2"/>
                </a:solidFill>
                <a:latin typeface="Century Gothic" panose="020B0502020202020204" pitchFamily="34" charset="0"/>
                <a:cs typeface="Arial" panose="020B0604020202020204" pitchFamily="34" charset="0"/>
              </a:rPr>
              <a:t>h</a:t>
            </a:r>
            <a:r>
              <a:rPr lang="en-US" b="0" u="sng" baseline="0">
                <a:solidFill>
                  <a:schemeClr val="tx2"/>
                </a:solidFill>
                <a:latin typeface="Century Gothic" panose="020B0502020202020204" pitchFamily="34" charset="0"/>
                <a:cs typeface="Arial" panose="020B0604020202020204" pitchFamily="34" charset="0"/>
              </a:rPr>
              <a:t>ighest</a:t>
            </a:r>
            <a:r>
              <a:rPr lang="en-US" b="0" baseline="0">
                <a:solidFill>
                  <a:schemeClr val="tx2"/>
                </a:solidFill>
                <a:latin typeface="Century Gothic" panose="020B0502020202020204" pitchFamily="34" charset="0"/>
                <a:cs typeface="Arial" panose="020B0604020202020204" pitchFamily="34" charset="0"/>
              </a:rPr>
              <a:t> percentage / </a:t>
            </a:r>
            <a:r>
              <a:rPr lang="en-US">
                <a:solidFill>
                  <a:schemeClr val="tx2"/>
                </a:solidFill>
                <a:latin typeface="Century Gothic" panose="020B0502020202020204" pitchFamily="34" charset="0"/>
                <a:cs typeface="Arial" panose="020B0604020202020204" pitchFamily="34" charset="0"/>
              </a:rPr>
              <a:t>dimension</a:t>
            </a:r>
            <a:r>
              <a:rPr lang="en-US" b="0" baseline="0">
                <a:solidFill>
                  <a:schemeClr val="tx2"/>
                </a:solidFill>
                <a:latin typeface="Century Gothic" panose="020B0502020202020204" pitchFamily="34" charset="0"/>
                <a:cs typeface="Arial" panose="020B0604020202020204" pitchFamily="34" charset="0"/>
              </a:rPr>
              <a:t> above the middle line.</a:t>
            </a:r>
          </a:p>
          <a:p>
            <a:pPr marL="449263" lvl="1" indent="-182563" algn="l">
              <a:buFont typeface="Arial" panose="020B0604020202020204" pitchFamily="34" charset="0"/>
              <a:buChar char="•"/>
              <a:defRPr/>
            </a:pPr>
            <a:r>
              <a:rPr lang="en-US">
                <a:solidFill>
                  <a:schemeClr val="tx2"/>
                </a:solidFill>
                <a:latin typeface="Century Gothic" panose="020B0502020202020204" pitchFamily="34" charset="0"/>
                <a:cs typeface="Arial" panose="020B0604020202020204" pitchFamily="34" charset="0"/>
              </a:rPr>
              <a:t>A mix of other styles</a:t>
            </a:r>
            <a:r>
              <a:rPr lang="en-US" b="0" baseline="0">
                <a:solidFill>
                  <a:schemeClr val="tx2"/>
                </a:solidFill>
                <a:latin typeface="Century Gothic" panose="020B0502020202020204" pitchFamily="34" charset="0"/>
                <a:cs typeface="Arial" panose="020B0604020202020204" pitchFamily="34" charset="0"/>
              </a:rPr>
              <a:t>: </a:t>
            </a:r>
            <a:r>
              <a:rPr lang="en-US">
                <a:solidFill>
                  <a:schemeClr val="tx2"/>
                </a:solidFill>
                <a:latin typeface="Century Gothic" panose="020B0502020202020204" pitchFamily="34" charset="0"/>
                <a:cs typeface="Arial" panose="020B0604020202020204" pitchFamily="34" charset="0"/>
              </a:rPr>
              <a:t>Take note of the n</a:t>
            </a:r>
            <a:r>
              <a:rPr lang="en-US" b="0" baseline="0">
                <a:solidFill>
                  <a:schemeClr val="tx2"/>
                </a:solidFill>
                <a:latin typeface="Century Gothic" panose="020B0502020202020204" pitchFamily="34" charset="0"/>
                <a:cs typeface="Arial" panose="020B0604020202020204" pitchFamily="34" charset="0"/>
              </a:rPr>
              <a:t>ext highest percentages / </a:t>
            </a:r>
            <a:r>
              <a:rPr lang="en-US">
                <a:solidFill>
                  <a:schemeClr val="tx2"/>
                </a:solidFill>
                <a:latin typeface="Century Gothic" panose="020B0502020202020204" pitchFamily="34" charset="0"/>
                <a:cs typeface="Arial" panose="020B0604020202020204" pitchFamily="34" charset="0"/>
              </a:rPr>
              <a:t>dimension</a:t>
            </a:r>
            <a:r>
              <a:rPr lang="en-US" b="0" baseline="0">
                <a:solidFill>
                  <a:schemeClr val="tx2"/>
                </a:solidFill>
                <a:latin typeface="Century Gothic" panose="020B0502020202020204" pitchFamily="34" charset="0"/>
                <a:cs typeface="Arial" panose="020B0604020202020204" pitchFamily="34" charset="0"/>
              </a:rPr>
              <a:t>s above the middle line.</a:t>
            </a:r>
          </a:p>
          <a:p>
            <a:endParaRPr lang="en-GB"/>
          </a:p>
        </p:txBody>
      </p:sp>
      <p:sp>
        <p:nvSpPr>
          <p:cNvPr id="4" name="Slide Number Placeholder 3"/>
          <p:cNvSpPr>
            <a:spLocks noGrp="1"/>
          </p:cNvSpPr>
          <p:nvPr>
            <p:ph type="sldNum" sz="quarter" idx="10"/>
          </p:nvPr>
        </p:nvSpPr>
        <p:spPr/>
        <p:txBody>
          <a:bodyPr/>
          <a:lstStyle/>
          <a:p>
            <a:fld id="{FC7FF555-9CF6-455B-A361-1BD9CCEB5FF1}" type="slidenum">
              <a:rPr lang="pl-PL" smtClean="0"/>
              <a:t>73</a:t>
            </a:fld>
            <a:endParaRPr lang="pl-PL"/>
          </a:p>
        </p:txBody>
      </p:sp>
    </p:spTree>
    <p:extLst>
      <p:ext uri="{BB962C8B-B14F-4D97-AF65-F5344CB8AC3E}">
        <p14:creationId xmlns:p14="http://schemas.microsoft.com/office/powerpoint/2010/main" val="402298218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74</a:t>
            </a:fld>
            <a:endParaRPr lang="pl-PL"/>
          </a:p>
        </p:txBody>
      </p:sp>
    </p:spTree>
    <p:extLst>
      <p:ext uri="{BB962C8B-B14F-4D97-AF65-F5344CB8AC3E}">
        <p14:creationId xmlns:p14="http://schemas.microsoft.com/office/powerpoint/2010/main" val="121416946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1">
                <a:latin typeface="Century Gothic" panose="020B0502020202020204" pitchFamily="34" charset="0"/>
              </a:rPr>
              <a:t>Can you identify</a:t>
            </a:r>
            <a:r>
              <a:rPr lang="en-NZ" b="1" baseline="0">
                <a:latin typeface="Century Gothic" panose="020B0502020202020204" pitchFamily="34" charset="0"/>
              </a:rPr>
              <a:t> the DISC styles of these four people?</a:t>
            </a:r>
          </a:p>
          <a:p>
            <a:endParaRPr lang="en-NZ" b="1">
              <a:latin typeface="Century Gothic" panose="020B0502020202020204" pitchFamily="34" charset="0"/>
            </a:endParaRPr>
          </a:p>
          <a:p>
            <a:r>
              <a:rPr lang="en-NZ" b="1">
                <a:latin typeface="Century Gothic" panose="020B0502020202020204" pitchFamily="34" charset="0"/>
              </a:rPr>
              <a:t>What job roles might these behavioural styles suit?</a:t>
            </a:r>
          </a:p>
          <a:p>
            <a:endParaRPr lang="en-NZ" b="1">
              <a:latin typeface="Century Gothic" panose="020B0502020202020204" pitchFamily="34" charset="0"/>
            </a:endParaRPr>
          </a:p>
          <a:p>
            <a:r>
              <a:rPr lang="en-NZ" b="1">
                <a:latin typeface="Century Gothic" panose="020B0502020202020204" pitchFamily="34" charset="0"/>
              </a:rPr>
              <a:t>What might motivate or demotivate these individuals?</a:t>
            </a:r>
          </a:p>
          <a:p>
            <a:endParaRPr lang="en-NZ" b="1">
              <a:latin typeface="Century Gothic" panose="020B0502020202020204" pitchFamily="34" charset="0"/>
            </a:endParaRPr>
          </a:p>
          <a:p>
            <a:r>
              <a:rPr lang="en-NZ" b="1">
                <a:latin typeface="Century Gothic" panose="020B0502020202020204" pitchFamily="34" charset="0"/>
              </a:rPr>
              <a:t>What are the main differences between Persons A and C?</a:t>
            </a:r>
          </a:p>
          <a:p>
            <a:endParaRPr lang="en-NZ" b="1">
              <a:solidFill>
                <a:srgbClr val="FF0000"/>
              </a:solidFill>
              <a:latin typeface="Century Gothic" panose="020B0502020202020204" pitchFamily="34" charset="0"/>
            </a:endParaRPr>
          </a:p>
          <a:p>
            <a:r>
              <a:rPr lang="en-NZ" b="1">
                <a:latin typeface="Century Gothic" panose="020B0502020202020204" pitchFamily="34" charset="0"/>
              </a:rPr>
              <a:t>Mention that the reports contain clear descriptions of the behavioural mixes, but we’re doing this activity to sharpen our skills in identifying attributes quickly from the shapes of profiles.</a:t>
            </a:r>
            <a:endParaRPr lang="en-GB" b="1">
              <a:latin typeface="Century Gothic" panose="020B0502020202020204" pitchFamily="34" charset="0"/>
            </a:endParaRPr>
          </a:p>
        </p:txBody>
      </p:sp>
      <p:sp>
        <p:nvSpPr>
          <p:cNvPr id="4" name="Slide Number Placeholder 3"/>
          <p:cNvSpPr>
            <a:spLocks noGrp="1"/>
          </p:cNvSpPr>
          <p:nvPr>
            <p:ph type="sldNum" sz="quarter" idx="10"/>
          </p:nvPr>
        </p:nvSpPr>
        <p:spPr/>
        <p:txBody>
          <a:bodyPr/>
          <a:lstStyle/>
          <a:p>
            <a:fld id="{FC7FF555-9CF6-455B-A361-1BD9CCEB5FF1}" type="slidenum">
              <a:rPr lang="pl-PL" smtClean="0"/>
              <a:t>75</a:t>
            </a:fld>
            <a:endParaRPr lang="pl-PL"/>
          </a:p>
        </p:txBody>
      </p:sp>
    </p:spTree>
    <p:extLst>
      <p:ext uri="{BB962C8B-B14F-4D97-AF65-F5344CB8AC3E}">
        <p14:creationId xmlns:p14="http://schemas.microsoft.com/office/powerpoint/2010/main" val="270022433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a:latin typeface="Century Gothic" panose="020B0502020202020204" pitchFamily="34" charset="0"/>
              </a:rPr>
              <a:t>Element Two’s objective is to repeat the interpretation process with the adjusted behavioural style found in Profile I.</a:t>
            </a:r>
          </a:p>
          <a:p>
            <a:endParaRPr lang="en-NZ"/>
          </a:p>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76</a:t>
            </a:fld>
            <a:endParaRPr lang="pl-PL"/>
          </a:p>
        </p:txBody>
      </p:sp>
    </p:spTree>
    <p:extLst>
      <p:ext uri="{BB962C8B-B14F-4D97-AF65-F5344CB8AC3E}">
        <p14:creationId xmlns:p14="http://schemas.microsoft.com/office/powerpoint/2010/main" val="128027771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en-NZ">
                <a:latin typeface="Century Gothic" panose="020B0502020202020204" pitchFamily="34" charset="0"/>
              </a:rPr>
              <a:t>Apply the same process for Profile</a:t>
            </a:r>
            <a:r>
              <a:rPr lang="en-NZ" baseline="0">
                <a:latin typeface="Century Gothic" panose="020B0502020202020204" pitchFamily="34" charset="0"/>
              </a:rPr>
              <a:t> I as you did for Profile II to find the person’s adjusted style. </a:t>
            </a:r>
          </a:p>
          <a:p>
            <a:pPr>
              <a:lnSpc>
                <a:spcPct val="150000"/>
              </a:lnSpc>
            </a:pPr>
            <a:r>
              <a:rPr lang="en-NZ" baseline="0">
                <a:latin typeface="Century Gothic" panose="020B0502020202020204" pitchFamily="34" charset="0"/>
              </a:rPr>
              <a:t>What other styles are above the middle line?</a:t>
            </a:r>
          </a:p>
          <a:p>
            <a:pPr>
              <a:lnSpc>
                <a:spcPct val="150000"/>
              </a:lnSpc>
            </a:pPr>
            <a:endParaRPr lang="en-NZ">
              <a:latin typeface="Century Gothic" panose="020B0502020202020204" pitchFamily="34" charset="0"/>
            </a:endParaRPr>
          </a:p>
          <a:p>
            <a:pPr>
              <a:lnSpc>
                <a:spcPct val="150000"/>
              </a:lnSpc>
            </a:pPr>
            <a:r>
              <a:rPr lang="en-NZ" baseline="0">
                <a:latin typeface="Century Gothic" panose="020B0502020202020204" pitchFamily="34" charset="0"/>
              </a:rPr>
              <a:t>Which styles have moved up and which have moved down from </a:t>
            </a:r>
            <a:r>
              <a:rPr lang="en-NZ">
                <a:latin typeface="Century Gothic" panose="020B0502020202020204" pitchFamily="34" charset="0"/>
              </a:rPr>
              <a:t>P</a:t>
            </a:r>
            <a:r>
              <a:rPr lang="en-NZ" baseline="0">
                <a:latin typeface="Century Gothic" panose="020B0502020202020204" pitchFamily="34" charset="0"/>
              </a:rPr>
              <a:t>rofile II to Profile I?</a:t>
            </a:r>
            <a:endParaRPr lang="en-NZ">
              <a:latin typeface="Century Gothic" panose="020B0502020202020204" pitchFamily="34" charset="0"/>
            </a:endParaRPr>
          </a:p>
          <a:p>
            <a:pPr algn="l"/>
            <a:endParaRPr lang="en-NZ">
              <a:latin typeface="Century Gothic" panose="020B0502020202020204" pitchFamily="34" charset="0"/>
            </a:endParaRPr>
          </a:p>
          <a:p>
            <a:pPr algn="l"/>
            <a:r>
              <a:rPr lang="en-NZ">
                <a:latin typeface="Century Gothic" panose="020B0502020202020204" pitchFamily="34" charset="0"/>
              </a:rPr>
              <a:t>Emphasising styles:</a:t>
            </a:r>
            <a:r>
              <a:rPr lang="en-NZ" baseline="0">
                <a:latin typeface="Century Gothic" panose="020B0502020202020204" pitchFamily="34" charset="0"/>
              </a:rPr>
              <a:t> C is 30% in Profile II and 75% in Profile I.</a:t>
            </a:r>
          </a:p>
          <a:p>
            <a:pPr algn="l"/>
            <a:endParaRPr lang="en-NZ" baseline="0">
              <a:latin typeface="Century Gothic" panose="020B0502020202020204" pitchFamily="34" charset="0"/>
            </a:endParaRPr>
          </a:p>
          <a:p>
            <a:pPr algn="l"/>
            <a:r>
              <a:rPr lang="en-NZ" baseline="0">
                <a:latin typeface="Century Gothic" panose="020B0502020202020204" pitchFamily="34" charset="0"/>
              </a:rPr>
              <a:t>De-emphasising styles: S is 70% in Profile II and below the middle line in Profile I.</a:t>
            </a:r>
            <a:endParaRPr lang="en-NZ">
              <a:latin typeface="Century Gothic" panose="020B0502020202020204" pitchFamily="34" charset="0"/>
            </a:endParaRPr>
          </a:p>
          <a:p>
            <a:endParaRPr lang="en-GB">
              <a:latin typeface="Century Gothic" panose="020B0502020202020204" pitchFamily="34" charset="0"/>
            </a:endParaRPr>
          </a:p>
          <a:p>
            <a:r>
              <a:rPr lang="en-GB" b="1">
                <a:latin typeface="Century Gothic" panose="020B0502020202020204" pitchFamily="34" charset="0"/>
              </a:rPr>
              <a:t>WAIT FOR THE NEXT SLIDE FOR THE ANALYSIS.</a:t>
            </a:r>
          </a:p>
        </p:txBody>
      </p:sp>
      <p:sp>
        <p:nvSpPr>
          <p:cNvPr id="4" name="Slide Number Placeholder 3"/>
          <p:cNvSpPr>
            <a:spLocks noGrp="1"/>
          </p:cNvSpPr>
          <p:nvPr>
            <p:ph type="sldNum" sz="quarter" idx="10"/>
          </p:nvPr>
        </p:nvSpPr>
        <p:spPr/>
        <p:txBody>
          <a:bodyPr/>
          <a:lstStyle/>
          <a:p>
            <a:fld id="{FC7FF555-9CF6-455B-A361-1BD9CCEB5FF1}" type="slidenum">
              <a:rPr lang="pl-PL" smtClean="0"/>
              <a:t>77</a:t>
            </a:fld>
            <a:endParaRPr lang="pl-PL"/>
          </a:p>
        </p:txBody>
      </p:sp>
    </p:spTree>
    <p:extLst>
      <p:ext uri="{BB962C8B-B14F-4D97-AF65-F5344CB8AC3E}">
        <p14:creationId xmlns:p14="http://schemas.microsoft.com/office/powerpoint/2010/main" val="1478326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NZ">
                <a:latin typeface="Century Gothic" panose="020B0502020202020204" pitchFamily="34" charset="0"/>
                <a:cs typeface="Arial" panose="020B0604020202020204" pitchFamily="34" charset="0"/>
              </a:rPr>
              <a:t>Emphasising styles:</a:t>
            </a:r>
            <a:r>
              <a:rPr lang="en-NZ" baseline="0">
                <a:latin typeface="Century Gothic" panose="020B0502020202020204" pitchFamily="34" charset="0"/>
                <a:cs typeface="Arial" panose="020B0604020202020204" pitchFamily="34" charset="0"/>
              </a:rPr>
              <a:t> C is 30% in Profile II and 75% in Profile I.</a:t>
            </a:r>
          </a:p>
          <a:p>
            <a:pPr algn="l"/>
            <a:endParaRPr lang="en-NZ" baseline="0">
              <a:latin typeface="Century Gothic" panose="020B0502020202020204" pitchFamily="34" charset="0"/>
              <a:cs typeface="Arial" panose="020B0604020202020204" pitchFamily="34" charset="0"/>
            </a:endParaRPr>
          </a:p>
          <a:p>
            <a:pPr algn="l"/>
            <a:r>
              <a:rPr lang="en-NZ" baseline="0">
                <a:latin typeface="Century Gothic" panose="020B0502020202020204" pitchFamily="34" charset="0"/>
                <a:cs typeface="Arial" panose="020B0604020202020204" pitchFamily="34" charset="0"/>
              </a:rPr>
              <a:t>De-emphasising styles: S is 70% in Profile II and below the middle line in Profile I.</a:t>
            </a:r>
          </a:p>
          <a:p>
            <a:pPr algn="l"/>
            <a:endParaRPr lang="en-NZ" baseline="0">
              <a:latin typeface="Century Gothic" panose="020B0502020202020204" pitchFamily="34" charset="0"/>
              <a:cs typeface="Arial" panose="020B0604020202020204" pitchFamily="34" charset="0"/>
            </a:endParaRPr>
          </a:p>
          <a:p>
            <a:pPr marL="0" lvl="1" indent="0" algn="l">
              <a:lnSpc>
                <a:spcPct val="150000"/>
              </a:lnSpc>
            </a:pPr>
            <a:r>
              <a:rPr lang="en-NZ" b="1" kern="1200" baseline="0">
                <a:solidFill>
                  <a:schemeClr val="tx1"/>
                </a:solidFill>
                <a:latin typeface="Century Gothic" panose="020B0502020202020204" pitchFamily="34" charset="0"/>
                <a:cs typeface="Arial" panose="020B0604020202020204" pitchFamily="34" charset="0"/>
              </a:rPr>
              <a:t>Example: </a:t>
            </a:r>
            <a:r>
              <a:rPr lang="en-NZ" kern="1200" baseline="0">
                <a:solidFill>
                  <a:schemeClr val="tx1"/>
                </a:solidFill>
                <a:latin typeface="Century Gothic" panose="020B0502020202020204" pitchFamily="34" charset="0"/>
                <a:cs typeface="Arial" panose="020B0604020202020204" pitchFamily="34" charset="0"/>
              </a:rPr>
              <a:t>This person has become a team leader and feels they need to be more decisive and manage people through tasks and by </a:t>
            </a:r>
            <a:r>
              <a:rPr lang="en-NZ">
                <a:latin typeface="Century Gothic" panose="020B0502020202020204" pitchFamily="34" charset="0"/>
                <a:cs typeface="Arial" panose="020B0604020202020204" pitchFamily="34" charset="0"/>
              </a:rPr>
              <a:t>giving them verbal instructions</a:t>
            </a:r>
            <a:r>
              <a:rPr lang="en-NZ" kern="1200" baseline="0">
                <a:solidFill>
                  <a:schemeClr val="tx1"/>
                </a:solidFill>
                <a:latin typeface="Century Gothic" panose="020B0502020202020204" pitchFamily="34" charset="0"/>
                <a:cs typeface="Arial" panose="020B0604020202020204" pitchFamily="34" charset="0"/>
              </a:rPr>
              <a:t>.</a:t>
            </a:r>
          </a:p>
          <a:p>
            <a:pPr marL="0" lvl="1" indent="0" algn="l">
              <a:lnSpc>
                <a:spcPct val="150000"/>
              </a:lnSpc>
            </a:pPr>
            <a:endParaRPr lang="en-NZ" kern="1200" baseline="0">
              <a:solidFill>
                <a:schemeClr val="tx1"/>
              </a:solidFill>
              <a:latin typeface="Century Gothic" panose="020B0502020202020204" pitchFamily="34" charset="0"/>
              <a:cs typeface="Arial" panose="020B0604020202020204" pitchFamily="34" charset="0"/>
            </a:endParaRPr>
          </a:p>
          <a:p>
            <a:pPr marL="0" lvl="1" indent="0" algn="l">
              <a:lnSpc>
                <a:spcPct val="150000"/>
              </a:lnSpc>
            </a:pPr>
            <a:r>
              <a:rPr lang="en-NZ" b="1" kern="1200" baseline="0">
                <a:solidFill>
                  <a:schemeClr val="tx1"/>
                </a:solidFill>
                <a:latin typeface="Century Gothic" panose="020B0502020202020204" pitchFamily="34" charset="0"/>
                <a:cs typeface="Arial" panose="020B0604020202020204" pitchFamily="34" charset="0"/>
              </a:rPr>
              <a:t>Can you think of any other scenarios where this profile might be exhibited?</a:t>
            </a:r>
            <a:endParaRPr lang="en-NZ" b="1" kern="1200">
              <a:solidFill>
                <a:schemeClr val="tx1"/>
              </a:solidFill>
              <a:latin typeface="Century Gothic" panose="020B0502020202020204" pitchFamily="34" charset="0"/>
              <a:cs typeface="Arial" panose="020B0604020202020204" pitchFamily="34" charset="0"/>
            </a:endParaRPr>
          </a:p>
          <a:p>
            <a:pPr algn="l"/>
            <a:endParaRPr lang="en-NZ" sz="1100">
              <a:latin typeface="Arial" panose="020B0604020202020204" pitchFamily="34" charset="0"/>
              <a:cs typeface="Arial" panose="020B0604020202020204" pitchFamily="34" charset="0"/>
            </a:endParaRPr>
          </a:p>
          <a:p>
            <a:endParaRPr lang="en-GB" sz="110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C7FF555-9CF6-455B-A361-1BD9CCEB5FF1}" type="slidenum">
              <a:rPr lang="pl-PL" smtClean="0"/>
              <a:t>78</a:t>
            </a:fld>
            <a:endParaRPr lang="pl-PL"/>
          </a:p>
        </p:txBody>
      </p:sp>
    </p:spTree>
    <p:extLst>
      <p:ext uri="{BB962C8B-B14F-4D97-AF65-F5344CB8AC3E}">
        <p14:creationId xmlns:p14="http://schemas.microsoft.com/office/powerpoint/2010/main" val="1478326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dirty="0">
                <a:latin typeface="Century Gothic" panose="020B0502020202020204" pitchFamily="34" charset="0"/>
              </a:rPr>
              <a:t>What is really important to an “S” Behavioural Style?</a:t>
            </a:r>
          </a:p>
          <a:p>
            <a:pPr marL="0" marR="0" indent="0" algn="l" defTabSz="914400" rtl="0" eaLnBrk="1" fontAlgn="auto" latinLnBrk="0" hangingPunct="1">
              <a:lnSpc>
                <a:spcPct val="100000"/>
              </a:lnSpc>
              <a:spcBef>
                <a:spcPts val="0"/>
              </a:spcBef>
              <a:spcAft>
                <a:spcPts val="0"/>
              </a:spcAft>
              <a:buClrTx/>
              <a:buSzTx/>
              <a:buFontTx/>
              <a:buNone/>
              <a:tabLst/>
              <a:defRPr/>
            </a:pPr>
            <a:endParaRPr lang="en-NZ" dirty="0">
              <a:solidFill>
                <a:srgbClr val="FF0000"/>
              </a:solidFill>
              <a:latin typeface="Century Gothic" panose="020B0502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NZ" dirty="0">
                <a:latin typeface="Century Gothic" panose="020B0502020202020204" pitchFamily="34" charset="0"/>
              </a:rPr>
              <a:t>If an individual is experiencing stress, this may be shown by a shift in the S-Style in Profiles I &amp; II. The bigger the shift, potentially the greater the amount of stress. Note however, that </a:t>
            </a:r>
            <a:r>
              <a:rPr lang="en-NZ" baseline="0" dirty="0">
                <a:latin typeface="Century Gothic" panose="020B0502020202020204" pitchFamily="34" charset="0"/>
              </a:rPr>
              <a:t>a small drop of about 25% </a:t>
            </a:r>
            <a:r>
              <a:rPr lang="en-NZ" dirty="0">
                <a:latin typeface="Century Gothic" panose="020B0502020202020204" pitchFamily="34" charset="0"/>
              </a:rPr>
              <a:t>is not an indicator of </a:t>
            </a:r>
            <a:r>
              <a:rPr lang="en-NZ" baseline="0" dirty="0">
                <a:latin typeface="Century Gothic" panose="020B0502020202020204" pitchFamily="34" charset="0"/>
              </a:rPr>
              <a:t>stress - only big drops are significant!</a:t>
            </a:r>
            <a:endParaRPr lang="en-NZ" dirty="0">
              <a:latin typeface="Century Gothic" panose="020B0502020202020204" pitchFamily="34" charset="0"/>
            </a:endParaRPr>
          </a:p>
          <a:p>
            <a:pPr eaLnBrk="1" hangingPunct="1"/>
            <a:endParaRPr lang="en-NZ" dirty="0">
              <a:latin typeface="Century Gothic" panose="020B0502020202020204" pitchFamily="34" charset="0"/>
            </a:endParaRPr>
          </a:p>
          <a:p>
            <a:pPr eaLnBrk="1" hangingPunct="1"/>
            <a:r>
              <a:rPr lang="en-NZ" dirty="0">
                <a:latin typeface="Century Gothic" panose="020B0502020202020204" pitchFamily="34" charset="0"/>
              </a:rPr>
              <a:t>Remember that in Extended DISC® ‘stress’ indicates a reaction to change; it doesn’t refer to clinical stress.</a:t>
            </a:r>
          </a:p>
          <a:p>
            <a:pPr eaLnBrk="1" hangingPunct="1"/>
            <a:endParaRPr lang="en-NZ" dirty="0">
              <a:latin typeface="Century Gothic" panose="020B0502020202020204" pitchFamily="34" charset="0"/>
            </a:endParaRPr>
          </a:p>
          <a:p>
            <a:pPr eaLnBrk="1" hangingPunct="1"/>
            <a:r>
              <a:rPr lang="en-NZ" dirty="0">
                <a:latin typeface="Century Gothic" panose="020B0502020202020204" pitchFamily="34" charset="0"/>
              </a:rPr>
              <a:t>Be careful when evaluating levels of stress, as different profiles have different tendencies when it comes to recognising, reacting to and revealing stress. Similarly, people’s understanding and definition of stress is often very diverse,</a:t>
            </a:r>
            <a:r>
              <a:rPr lang="en-NZ" baseline="0" dirty="0">
                <a:latin typeface="Century Gothic" panose="020B0502020202020204" pitchFamily="34" charset="0"/>
              </a:rPr>
              <a:t> so choose wording carefully when interpreting.</a:t>
            </a:r>
            <a:endParaRPr lang="en-US" dirty="0">
              <a:latin typeface="Century Gothic" panose="020B0502020202020204" pitchFamily="34" charset="0"/>
            </a:endParaRPr>
          </a:p>
        </p:txBody>
      </p:sp>
      <p:sp>
        <p:nvSpPr>
          <p:cNvPr id="4" name="Slide Number Placeholder 3"/>
          <p:cNvSpPr>
            <a:spLocks noGrp="1"/>
          </p:cNvSpPr>
          <p:nvPr>
            <p:ph type="sldNum" sz="quarter" idx="10"/>
          </p:nvPr>
        </p:nvSpPr>
        <p:spPr/>
        <p:txBody>
          <a:bodyPr/>
          <a:lstStyle/>
          <a:p>
            <a:fld id="{FC7FF555-9CF6-455B-A361-1BD9CCEB5FF1}" type="slidenum">
              <a:rPr lang="pl-PL" smtClean="0"/>
              <a:t>79</a:t>
            </a:fld>
            <a:endParaRPr lang="pl-PL"/>
          </a:p>
        </p:txBody>
      </p:sp>
    </p:spTree>
    <p:extLst>
      <p:ext uri="{BB962C8B-B14F-4D97-AF65-F5344CB8AC3E}">
        <p14:creationId xmlns:p14="http://schemas.microsoft.com/office/powerpoint/2010/main" val="40424583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a:latin typeface="Century Gothic" panose="020B0502020202020204" pitchFamily="34" charset="0"/>
              </a:rPr>
              <a:t>Use the </a:t>
            </a:r>
            <a:r>
              <a:rPr lang="en-NZ" dirty="0" err="1">
                <a:latin typeface="Century Gothic" panose="020B0502020202020204" pitchFamily="34" charset="0"/>
              </a:rPr>
              <a:t>FinxS</a:t>
            </a:r>
            <a:r>
              <a:rPr lang="en-NZ" dirty="0">
                <a:latin typeface="Century Gothic" panose="020B0502020202020204" pitchFamily="34" charset="0"/>
              </a:rPr>
              <a:t> online platform to apply branding to your reports and your answering interface to make them look and feel like your own.</a:t>
            </a:r>
          </a:p>
          <a:p>
            <a:r>
              <a:rPr lang="en-NZ" dirty="0">
                <a:latin typeface="Century Gothic" panose="020B0502020202020204" pitchFamily="34" charset="0"/>
              </a:rPr>
              <a:t>Customise your reports, add workbooks, reading instructions, images or job templates.</a:t>
            </a:r>
          </a:p>
          <a:p>
            <a:r>
              <a:rPr lang="en-NZ" dirty="0">
                <a:latin typeface="Century Gothic" panose="020B0502020202020204" pitchFamily="34" charset="0"/>
              </a:rPr>
              <a:t>Select from over 1500 competencies – simply search by heading or enter a search term.</a:t>
            </a:r>
          </a:p>
          <a:p>
            <a:r>
              <a:rPr lang="en-NZ" dirty="0">
                <a:latin typeface="Century Gothic" panose="020B0502020202020204" pitchFamily="34" charset="0"/>
              </a:rPr>
              <a:t>Administer the account yourself, have your own log-in and database.  </a:t>
            </a:r>
          </a:p>
          <a:p>
            <a:r>
              <a:rPr lang="en-NZ" dirty="0">
                <a:latin typeface="Century Gothic" panose="020B0502020202020204" pitchFamily="34" charset="0"/>
              </a:rPr>
              <a:t>Re-order results against different reports - customer service reports or management reports, for example.</a:t>
            </a:r>
          </a:p>
          <a:p>
            <a:r>
              <a:rPr lang="en-NZ" dirty="0">
                <a:latin typeface="Century Gothic" panose="020B0502020202020204" pitchFamily="34" charset="0"/>
              </a:rPr>
              <a:t>Play with results on screen – view candidates against different competencies and job templates or view multiple people at one time! Even combine results – integrate climate survey findings with the related Open 360 results, for instance.</a:t>
            </a:r>
          </a:p>
          <a:p>
            <a:r>
              <a:rPr lang="en-NZ" dirty="0">
                <a:latin typeface="Century Gothic" panose="020B0502020202020204" pitchFamily="34" charset="0"/>
              </a:rPr>
              <a:t>Benefit from having all your results on one platform– climate surveys, customer satisfaction, Open 360s, job templates, …</a:t>
            </a:r>
          </a:p>
          <a:p>
            <a:r>
              <a:rPr lang="en-NZ" dirty="0">
                <a:latin typeface="Century Gothic" panose="020B0502020202020204" pitchFamily="34" charset="0"/>
              </a:rPr>
              <a:t>And don’t forget the system can be used at all levels – organisational, team and individual.</a:t>
            </a:r>
          </a:p>
          <a:p>
            <a:endParaRPr lang="en-NZ" dirty="0"/>
          </a:p>
        </p:txBody>
      </p:sp>
      <p:sp>
        <p:nvSpPr>
          <p:cNvPr id="4" name="Slide Number Placeholder 3"/>
          <p:cNvSpPr>
            <a:spLocks noGrp="1"/>
          </p:cNvSpPr>
          <p:nvPr>
            <p:ph type="sldNum" sz="quarter" idx="5"/>
          </p:nvPr>
        </p:nvSpPr>
        <p:spPr/>
        <p:txBody>
          <a:bodyPr/>
          <a:lstStyle/>
          <a:p>
            <a:fld id="{FC7FF555-9CF6-455B-A361-1BD9CCEB5FF1}" type="slidenum">
              <a:rPr lang="pl-PL" smtClean="0"/>
              <a:t>8</a:t>
            </a:fld>
            <a:endParaRPr lang="pl-PL"/>
          </a:p>
        </p:txBody>
      </p:sp>
    </p:spTree>
    <p:extLst>
      <p:ext uri="{BB962C8B-B14F-4D97-AF65-F5344CB8AC3E}">
        <p14:creationId xmlns:p14="http://schemas.microsoft.com/office/powerpoint/2010/main" val="49530090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sz="1200" baseline="0">
                <a:latin typeface="Arial" panose="020B0604020202020204" pitchFamily="34" charset="0"/>
                <a:cs typeface="Arial" panose="020B0604020202020204" pitchFamily="34" charset="0"/>
              </a:rPr>
              <a:t>What does a “C” require to be motivated?</a:t>
            </a:r>
            <a:endParaRPr lang="en-NZ" baseline="0">
              <a:latin typeface="Century Gothic" panose="020B0502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NZ" baseline="0">
              <a:latin typeface="Century Gothic" panose="020B0502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NZ" baseline="0">
                <a:latin typeface="Century Gothic" panose="020B0502020202020204" pitchFamily="34" charset="0"/>
                <a:cs typeface="Arial" panose="020B0604020202020204" pitchFamily="34" charset="0"/>
              </a:rPr>
              <a:t>If </a:t>
            </a:r>
            <a:r>
              <a:rPr lang="en-NZ">
                <a:latin typeface="Century Gothic" panose="020B0502020202020204" pitchFamily="34" charset="0"/>
                <a:cs typeface="Arial" panose="020B0604020202020204" pitchFamily="34" charset="0"/>
              </a:rPr>
              <a:t>an individual</a:t>
            </a:r>
            <a:r>
              <a:rPr lang="en-NZ" baseline="0">
                <a:latin typeface="Century Gothic" panose="020B0502020202020204" pitchFamily="34" charset="0"/>
                <a:cs typeface="Arial" panose="020B0604020202020204" pitchFamily="34" charset="0"/>
              </a:rPr>
              <a:t> is showing a </a:t>
            </a:r>
            <a:r>
              <a:rPr lang="en-NZ">
                <a:latin typeface="Century Gothic" panose="020B0502020202020204" pitchFamily="34" charset="0"/>
                <a:cs typeface="Arial" panose="020B0604020202020204" pitchFamily="34" charset="0"/>
              </a:rPr>
              <a:t>marked</a:t>
            </a:r>
            <a:r>
              <a:rPr lang="en-NZ" baseline="0">
                <a:latin typeface="Century Gothic" panose="020B0502020202020204" pitchFamily="34" charset="0"/>
                <a:cs typeface="Arial" panose="020B0604020202020204" pitchFamily="34" charset="0"/>
              </a:rPr>
              <a:t> drop in their C-style, then it often means that they’re feeling the </a:t>
            </a:r>
            <a:r>
              <a:rPr lang="en-NZ" b="1" baseline="0">
                <a:latin typeface="Century Gothic" panose="020B0502020202020204" pitchFamily="34" charset="0"/>
                <a:cs typeface="Arial" panose="020B0604020202020204" pitchFamily="34" charset="0"/>
              </a:rPr>
              <a:t>‘need for more instruction’. </a:t>
            </a:r>
            <a:r>
              <a:rPr lang="en-NZ">
                <a:latin typeface="Century Gothic" panose="020B0502020202020204" pitchFamily="34" charset="0"/>
                <a:cs typeface="Arial" panose="020B0604020202020204" pitchFamily="34" charset="0"/>
              </a:rPr>
              <a:t>Perhaps t</a:t>
            </a:r>
            <a:r>
              <a:rPr lang="en-NZ" baseline="0">
                <a:latin typeface="Century Gothic" panose="020B0502020202020204" pitchFamily="34" charset="0"/>
                <a:cs typeface="Arial" panose="020B0604020202020204" pitchFamily="34" charset="0"/>
              </a:rPr>
              <a:t>hey could benefit from more support or clearer boundaries, </a:t>
            </a:r>
            <a:r>
              <a:rPr lang="en-NZ">
                <a:latin typeface="Century Gothic" panose="020B0502020202020204" pitchFamily="34" charset="0"/>
                <a:cs typeface="Arial" panose="020B0604020202020204" pitchFamily="34" charset="0"/>
              </a:rPr>
              <a:t>or it may simply indicate the lack of </a:t>
            </a:r>
            <a:r>
              <a:rPr lang="en-NZ" baseline="0">
                <a:latin typeface="Century Gothic" panose="020B0502020202020204" pitchFamily="34" charset="0"/>
                <a:cs typeface="Arial" panose="020B0604020202020204" pitchFamily="34" charset="0"/>
              </a:rPr>
              <a:t>a job description clearly outlining their tasks or job scope. </a:t>
            </a:r>
          </a:p>
          <a:p>
            <a:pPr marL="0" marR="0" indent="0" algn="l" defTabSz="914400" rtl="0" eaLnBrk="1" fontAlgn="auto" latinLnBrk="0" hangingPunct="1">
              <a:lnSpc>
                <a:spcPct val="100000"/>
              </a:lnSpc>
              <a:spcBef>
                <a:spcPts val="0"/>
              </a:spcBef>
              <a:spcAft>
                <a:spcPts val="0"/>
              </a:spcAft>
              <a:buClrTx/>
              <a:buSzTx/>
              <a:buFontTx/>
              <a:buNone/>
              <a:tabLst/>
              <a:defRPr/>
            </a:pPr>
            <a:endParaRPr lang="en-NZ" sz="1100" i="1">
              <a:solidFill>
                <a:srgbClr val="FF0000"/>
              </a:solidFill>
              <a:latin typeface="Century Gothic" panose="020B0502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NZ" i="1" baseline="0">
                <a:latin typeface="Century Gothic" panose="020B0502020202020204" pitchFamily="34" charset="0"/>
                <a:cs typeface="Arial" panose="020B0604020202020204" pitchFamily="34" charset="0"/>
              </a:rPr>
              <a:t>Think about what is important to a “C” behavioural style.</a:t>
            </a:r>
            <a:endParaRPr lang="en-GB" i="1" baseline="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C7FF555-9CF6-455B-A361-1BD9CCEB5FF1}" type="slidenum">
              <a:rPr lang="pl-PL" smtClean="0"/>
              <a:t>80</a:t>
            </a:fld>
            <a:endParaRPr lang="pl-PL"/>
          </a:p>
        </p:txBody>
      </p:sp>
    </p:spTree>
    <p:extLst>
      <p:ext uri="{BB962C8B-B14F-4D97-AF65-F5344CB8AC3E}">
        <p14:creationId xmlns:p14="http://schemas.microsoft.com/office/powerpoint/2010/main" val="404245833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NZ" b="1">
                <a:latin typeface="Century Gothic" panose="020B0502020202020204" pitchFamily="34" charset="0"/>
              </a:rPr>
              <a:t>What is being</a:t>
            </a:r>
            <a:r>
              <a:rPr lang="en-NZ" b="1" baseline="0">
                <a:latin typeface="Century Gothic" panose="020B0502020202020204" pitchFamily="34" charset="0"/>
              </a:rPr>
              <a:t> emphasised and de-emphasised in these Profiles?</a:t>
            </a:r>
            <a:endParaRPr lang="en-NZ" b="1">
              <a:latin typeface="Century Gothic" panose="020B0502020202020204" pitchFamily="34" charset="0"/>
            </a:endParaRPr>
          </a:p>
          <a:p>
            <a:pPr eaLnBrk="1" hangingPunct="1"/>
            <a:endParaRPr lang="en-NZ">
              <a:latin typeface="Century Gothic" panose="020B0502020202020204" pitchFamily="34" charset="0"/>
            </a:endParaRPr>
          </a:p>
          <a:p>
            <a:pPr eaLnBrk="1" hangingPunct="1"/>
            <a:endParaRPr lang="en-GB"/>
          </a:p>
        </p:txBody>
      </p:sp>
      <p:sp>
        <p:nvSpPr>
          <p:cNvPr id="4" name="Slide Number Placeholder 3"/>
          <p:cNvSpPr>
            <a:spLocks noGrp="1"/>
          </p:cNvSpPr>
          <p:nvPr>
            <p:ph type="sldNum" sz="quarter" idx="10"/>
          </p:nvPr>
        </p:nvSpPr>
        <p:spPr/>
        <p:txBody>
          <a:bodyPr/>
          <a:lstStyle/>
          <a:p>
            <a:fld id="{FC7FF555-9CF6-455B-A361-1BD9CCEB5FF1}" type="slidenum">
              <a:rPr lang="pl-PL" smtClean="0"/>
              <a:t>81</a:t>
            </a:fld>
            <a:endParaRPr lang="pl-PL"/>
          </a:p>
        </p:txBody>
      </p:sp>
    </p:spTree>
    <p:extLst>
      <p:ext uri="{BB962C8B-B14F-4D97-AF65-F5344CB8AC3E}">
        <p14:creationId xmlns:p14="http://schemas.microsoft.com/office/powerpoint/2010/main" val="85351038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566897" y="4784636"/>
            <a:ext cx="5449570" cy="3914864"/>
          </a:xfrm>
        </p:spPr>
        <p:txBody>
          <a:bodyPr/>
          <a:lstStyle/>
          <a:p>
            <a:endParaRPr lang="en-NZ"/>
          </a:p>
          <a:p>
            <a:r>
              <a:rPr lang="en-GB">
                <a:latin typeface="Century Gothic" panose="020B0502020202020204" pitchFamily="34" charset="0"/>
              </a:rPr>
              <a:t>What is the movement between Profiles II and I ?</a:t>
            </a:r>
          </a:p>
          <a:p>
            <a:endParaRPr lang="en-GB">
              <a:latin typeface="Century Gothic" panose="020B0502020202020204" pitchFamily="34" charset="0"/>
            </a:endParaRPr>
          </a:p>
          <a:p>
            <a:r>
              <a:rPr lang="en-GB">
                <a:latin typeface="Century Gothic" panose="020B0502020202020204" pitchFamily="34" charset="0"/>
              </a:rPr>
              <a:t>How would this person feel at the end of the day?</a:t>
            </a:r>
          </a:p>
        </p:txBody>
      </p:sp>
      <p:sp>
        <p:nvSpPr>
          <p:cNvPr id="4" name="Slide Number Placeholder 3"/>
          <p:cNvSpPr>
            <a:spLocks noGrp="1"/>
          </p:cNvSpPr>
          <p:nvPr>
            <p:ph type="sldNum" sz="quarter" idx="10"/>
          </p:nvPr>
        </p:nvSpPr>
        <p:spPr/>
        <p:txBody>
          <a:bodyPr/>
          <a:lstStyle/>
          <a:p>
            <a:fld id="{FC7FF555-9CF6-455B-A361-1BD9CCEB5FF1}" type="slidenum">
              <a:rPr lang="pl-PL" smtClean="0"/>
              <a:t>82</a:t>
            </a:fld>
            <a:endParaRPr lang="pl-PL"/>
          </a:p>
        </p:txBody>
      </p:sp>
    </p:spTree>
    <p:extLst>
      <p:ext uri="{BB962C8B-B14F-4D97-AF65-F5344CB8AC3E}">
        <p14:creationId xmlns:p14="http://schemas.microsoft.com/office/powerpoint/2010/main" val="283590914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79279">
              <a:defRPr sz="2400" baseline="30000">
                <a:solidFill>
                  <a:schemeClr val="tx1"/>
                </a:solidFill>
                <a:latin typeface="Verdana" pitchFamily="34" charset="0"/>
              </a:defRPr>
            </a:lvl1pPr>
            <a:lvl2pPr marL="744126" indent="-286202" defTabSz="879279">
              <a:defRPr sz="2400" baseline="30000">
                <a:solidFill>
                  <a:schemeClr val="tx1"/>
                </a:solidFill>
                <a:latin typeface="Verdana" pitchFamily="34" charset="0"/>
              </a:defRPr>
            </a:lvl2pPr>
            <a:lvl3pPr marL="1144809" indent="-228962" defTabSz="879279">
              <a:defRPr sz="2400" baseline="30000">
                <a:solidFill>
                  <a:schemeClr val="tx1"/>
                </a:solidFill>
                <a:latin typeface="Verdana" pitchFamily="34" charset="0"/>
              </a:defRPr>
            </a:lvl3pPr>
            <a:lvl4pPr marL="1602735" indent="-228962" defTabSz="879279">
              <a:defRPr sz="2400" baseline="30000">
                <a:solidFill>
                  <a:schemeClr val="tx1"/>
                </a:solidFill>
                <a:latin typeface="Verdana" pitchFamily="34" charset="0"/>
              </a:defRPr>
            </a:lvl4pPr>
            <a:lvl5pPr marL="2060658" indent="-228962" defTabSz="879279">
              <a:defRPr sz="2400" baseline="30000">
                <a:solidFill>
                  <a:schemeClr val="tx1"/>
                </a:solidFill>
                <a:latin typeface="Verdana" pitchFamily="34" charset="0"/>
              </a:defRPr>
            </a:lvl5pPr>
            <a:lvl6pPr marL="2518581" indent="-228962" algn="ctr" defTabSz="879279" eaLnBrk="0" fontAlgn="base" hangingPunct="0">
              <a:spcBef>
                <a:spcPct val="0"/>
              </a:spcBef>
              <a:spcAft>
                <a:spcPct val="0"/>
              </a:spcAft>
              <a:defRPr sz="2400" baseline="30000">
                <a:solidFill>
                  <a:schemeClr val="tx1"/>
                </a:solidFill>
                <a:latin typeface="Verdana" pitchFamily="34" charset="0"/>
              </a:defRPr>
            </a:lvl6pPr>
            <a:lvl7pPr marL="2976508" indent="-228962" algn="ctr" defTabSz="879279" eaLnBrk="0" fontAlgn="base" hangingPunct="0">
              <a:spcBef>
                <a:spcPct val="0"/>
              </a:spcBef>
              <a:spcAft>
                <a:spcPct val="0"/>
              </a:spcAft>
              <a:defRPr sz="2400" baseline="30000">
                <a:solidFill>
                  <a:schemeClr val="tx1"/>
                </a:solidFill>
                <a:latin typeface="Verdana" pitchFamily="34" charset="0"/>
              </a:defRPr>
            </a:lvl7pPr>
            <a:lvl8pPr marL="3434431" indent="-228962" algn="ctr" defTabSz="879279" eaLnBrk="0" fontAlgn="base" hangingPunct="0">
              <a:spcBef>
                <a:spcPct val="0"/>
              </a:spcBef>
              <a:spcAft>
                <a:spcPct val="0"/>
              </a:spcAft>
              <a:defRPr sz="2400" baseline="30000">
                <a:solidFill>
                  <a:schemeClr val="tx1"/>
                </a:solidFill>
                <a:latin typeface="Verdana" pitchFamily="34" charset="0"/>
              </a:defRPr>
            </a:lvl8pPr>
            <a:lvl9pPr marL="3892355" indent="-228962" algn="ctr" defTabSz="879279" eaLnBrk="0" fontAlgn="base" hangingPunct="0">
              <a:spcBef>
                <a:spcPct val="0"/>
              </a:spcBef>
              <a:spcAft>
                <a:spcPct val="0"/>
              </a:spcAft>
              <a:defRPr sz="2400" baseline="30000">
                <a:solidFill>
                  <a:schemeClr val="tx1"/>
                </a:solidFill>
                <a:latin typeface="Verdana" pitchFamily="34" charset="0"/>
              </a:defRPr>
            </a:lvl9pPr>
          </a:lstStyle>
          <a:p>
            <a:fld id="{776B1A20-437C-4F13-B30D-26038CEF2366}" type="slidenum">
              <a:rPr lang="en-US" sz="1100" baseline="0">
                <a:solidFill>
                  <a:prstClr val="black"/>
                </a:solidFill>
                <a:latin typeface="Times New Roman" pitchFamily="18" charset="0"/>
              </a:rPr>
              <a:pPr/>
              <a:t>83</a:t>
            </a:fld>
            <a:endParaRPr lang="en-US" sz="1100" baseline="0">
              <a:solidFill>
                <a:prstClr val="black"/>
              </a:solidFill>
              <a:latin typeface="Times New Roman" pitchFamily="18" charset="0"/>
            </a:endParaRPr>
          </a:p>
        </p:txBody>
      </p:sp>
      <p:sp>
        <p:nvSpPr>
          <p:cNvPr id="440323" name="Rectangle 7"/>
          <p:cNvSpPr txBox="1">
            <a:spLocks noGrp="1" noChangeArrowheads="1"/>
          </p:cNvSpPr>
          <p:nvPr/>
        </p:nvSpPr>
        <p:spPr bwMode="auto">
          <a:xfrm>
            <a:off x="3872170" y="9478223"/>
            <a:ext cx="2921961" cy="44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711" tIns="43855" rIns="87711" bIns="43855" anchor="b"/>
          <a:lstStyle>
            <a:lvl1pPr defTabSz="877888">
              <a:defRPr sz="2400" baseline="30000">
                <a:solidFill>
                  <a:schemeClr val="tx1"/>
                </a:solidFill>
                <a:latin typeface="Verdana" pitchFamily="34" charset="0"/>
              </a:defRPr>
            </a:lvl1pPr>
            <a:lvl2pPr marL="742950" indent="-285750" defTabSz="877888">
              <a:defRPr sz="2400" baseline="30000">
                <a:solidFill>
                  <a:schemeClr val="tx1"/>
                </a:solidFill>
                <a:latin typeface="Verdana" pitchFamily="34" charset="0"/>
              </a:defRPr>
            </a:lvl2pPr>
            <a:lvl3pPr marL="1143000" indent="-228600" defTabSz="877888">
              <a:defRPr sz="2400" baseline="30000">
                <a:solidFill>
                  <a:schemeClr val="tx1"/>
                </a:solidFill>
                <a:latin typeface="Verdana" pitchFamily="34" charset="0"/>
              </a:defRPr>
            </a:lvl3pPr>
            <a:lvl4pPr marL="1600200" indent="-228600" defTabSz="877888">
              <a:defRPr sz="2400" baseline="30000">
                <a:solidFill>
                  <a:schemeClr val="tx1"/>
                </a:solidFill>
                <a:latin typeface="Verdana" pitchFamily="34" charset="0"/>
              </a:defRPr>
            </a:lvl4pPr>
            <a:lvl5pPr marL="2057400" indent="-228600" defTabSz="877888">
              <a:defRPr sz="2400" baseline="30000">
                <a:solidFill>
                  <a:schemeClr val="tx1"/>
                </a:solidFill>
                <a:latin typeface="Verdana" pitchFamily="34" charset="0"/>
              </a:defRPr>
            </a:lvl5pPr>
            <a:lvl6pPr marL="2514600" indent="-228600" algn="ctr" defTabSz="877888" eaLnBrk="0" fontAlgn="base" hangingPunct="0">
              <a:spcBef>
                <a:spcPct val="0"/>
              </a:spcBef>
              <a:spcAft>
                <a:spcPct val="0"/>
              </a:spcAft>
              <a:defRPr sz="2400" baseline="30000">
                <a:solidFill>
                  <a:schemeClr val="tx1"/>
                </a:solidFill>
                <a:latin typeface="Verdana" pitchFamily="34" charset="0"/>
              </a:defRPr>
            </a:lvl6pPr>
            <a:lvl7pPr marL="2971800" indent="-228600" algn="ctr" defTabSz="877888" eaLnBrk="0" fontAlgn="base" hangingPunct="0">
              <a:spcBef>
                <a:spcPct val="0"/>
              </a:spcBef>
              <a:spcAft>
                <a:spcPct val="0"/>
              </a:spcAft>
              <a:defRPr sz="2400" baseline="30000">
                <a:solidFill>
                  <a:schemeClr val="tx1"/>
                </a:solidFill>
                <a:latin typeface="Verdana" pitchFamily="34" charset="0"/>
              </a:defRPr>
            </a:lvl7pPr>
            <a:lvl8pPr marL="3429000" indent="-228600" algn="ctr" defTabSz="877888" eaLnBrk="0" fontAlgn="base" hangingPunct="0">
              <a:spcBef>
                <a:spcPct val="0"/>
              </a:spcBef>
              <a:spcAft>
                <a:spcPct val="0"/>
              </a:spcAft>
              <a:defRPr sz="2400" baseline="30000">
                <a:solidFill>
                  <a:schemeClr val="tx1"/>
                </a:solidFill>
                <a:latin typeface="Verdana" pitchFamily="34" charset="0"/>
              </a:defRPr>
            </a:lvl8pPr>
            <a:lvl9pPr marL="3886200" indent="-228600" algn="ctr" defTabSz="877888" eaLnBrk="0" fontAlgn="base" hangingPunct="0">
              <a:spcBef>
                <a:spcPct val="0"/>
              </a:spcBef>
              <a:spcAft>
                <a:spcPct val="0"/>
              </a:spcAft>
              <a:defRPr sz="2400" baseline="30000">
                <a:solidFill>
                  <a:schemeClr val="tx1"/>
                </a:solidFill>
                <a:latin typeface="Verdana" pitchFamily="34" charset="0"/>
              </a:defRPr>
            </a:lvl9pPr>
          </a:lstStyle>
          <a:p>
            <a:pPr algn="r"/>
            <a:fld id="{D850745D-8AE6-4964-B81B-2883095B3613}" type="slidenum">
              <a:rPr lang="en-US" sz="1100" baseline="0">
                <a:solidFill>
                  <a:prstClr val="black"/>
                </a:solidFill>
                <a:latin typeface="Times New Roman" pitchFamily="18" charset="0"/>
              </a:rPr>
              <a:pPr algn="r"/>
              <a:t>83</a:t>
            </a:fld>
            <a:endParaRPr lang="en-US" sz="1100" baseline="0">
              <a:solidFill>
                <a:prstClr val="black"/>
              </a:solidFill>
              <a:latin typeface="Times New Roman" pitchFamily="18" charset="0"/>
            </a:endParaRPr>
          </a:p>
        </p:txBody>
      </p:sp>
      <p:sp>
        <p:nvSpPr>
          <p:cNvPr id="440324" name="Rectangle 2"/>
          <p:cNvSpPr>
            <a:spLocks noGrp="1" noRot="1" noChangeAspect="1" noChangeArrowheads="1" noTextEdit="1"/>
          </p:cNvSpPr>
          <p:nvPr>
            <p:ph type="sldImg"/>
          </p:nvPr>
        </p:nvSpPr>
        <p:spPr>
          <a:xfrm>
            <a:off x="96838" y="747713"/>
            <a:ext cx="6621462" cy="3725862"/>
          </a:xfrm>
          <a:solidFill>
            <a:srgbClr val="FFFFFF"/>
          </a:solidFill>
          <a:ln/>
        </p:spPr>
      </p:sp>
      <p:sp>
        <p:nvSpPr>
          <p:cNvPr id="440325" name="Rectangle 3"/>
          <p:cNvSpPr>
            <a:spLocks noGrp="1" noChangeArrowheads="1"/>
          </p:cNvSpPr>
          <p:nvPr>
            <p:ph type="body" idx="1"/>
          </p:nvPr>
        </p:nvSpPr>
        <p:spPr>
          <a:xfrm>
            <a:off x="908047" y="4722414"/>
            <a:ext cx="4995872" cy="4472780"/>
          </a:xfrm>
          <a:solidFill>
            <a:srgbClr val="FFFFFF"/>
          </a:solidFill>
          <a:ln>
            <a:solidFill>
              <a:srgbClr val="000000"/>
            </a:solidFill>
          </a:ln>
        </p:spPr>
        <p:txBody>
          <a:bodyPr lIns="95017" tIns="47507" rIns="95017" bIns="47507"/>
          <a:lstStyle/>
          <a:p>
            <a:pPr eaLnBrk="1" hangingPunct="1"/>
            <a:r>
              <a:rPr lang="en-NZ" b="1">
                <a:solidFill>
                  <a:schemeClr val="tx1"/>
                </a:solidFill>
                <a:latin typeface="Century Gothic" panose="020B0502020202020204" pitchFamily="34" charset="0"/>
                <a:cs typeface="Arial" panose="020B0604020202020204" pitchFamily="34" charset="0"/>
              </a:rPr>
              <a:t>Discuss Andrew’s Profiles and the effect of the changes.</a:t>
            </a:r>
          </a:p>
          <a:p>
            <a:pPr eaLnBrk="1" hangingPunct="1"/>
            <a:endParaRPr lang="en-NZ" b="1">
              <a:solidFill>
                <a:schemeClr val="tx1"/>
              </a:solidFill>
              <a:latin typeface="Century Gothic" panose="020B0502020202020204" pitchFamily="34" charset="0"/>
              <a:cs typeface="Arial" panose="020B0604020202020204" pitchFamily="34" charset="0"/>
            </a:endParaRPr>
          </a:p>
        </p:txBody>
      </p:sp>
      <p:sp>
        <p:nvSpPr>
          <p:cNvPr id="440326" name="Date Placeholder 1"/>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79279">
              <a:defRPr sz="2400" baseline="30000">
                <a:solidFill>
                  <a:schemeClr val="tx1"/>
                </a:solidFill>
                <a:latin typeface="Verdana" pitchFamily="34" charset="0"/>
              </a:defRPr>
            </a:lvl1pPr>
            <a:lvl2pPr marL="744126" indent="-286202" defTabSz="879279">
              <a:defRPr sz="2400" baseline="30000">
                <a:solidFill>
                  <a:schemeClr val="tx1"/>
                </a:solidFill>
                <a:latin typeface="Verdana" pitchFamily="34" charset="0"/>
              </a:defRPr>
            </a:lvl2pPr>
            <a:lvl3pPr marL="1144809" indent="-228962" defTabSz="879279">
              <a:defRPr sz="2400" baseline="30000">
                <a:solidFill>
                  <a:schemeClr val="tx1"/>
                </a:solidFill>
                <a:latin typeface="Verdana" pitchFamily="34" charset="0"/>
              </a:defRPr>
            </a:lvl3pPr>
            <a:lvl4pPr marL="1602735" indent="-228962" defTabSz="879279">
              <a:defRPr sz="2400" baseline="30000">
                <a:solidFill>
                  <a:schemeClr val="tx1"/>
                </a:solidFill>
                <a:latin typeface="Verdana" pitchFamily="34" charset="0"/>
              </a:defRPr>
            </a:lvl4pPr>
            <a:lvl5pPr marL="2060658" indent="-228962" defTabSz="879279">
              <a:defRPr sz="2400" baseline="30000">
                <a:solidFill>
                  <a:schemeClr val="tx1"/>
                </a:solidFill>
                <a:latin typeface="Verdana" pitchFamily="34" charset="0"/>
              </a:defRPr>
            </a:lvl5pPr>
            <a:lvl6pPr marL="2518581" indent="-228962" algn="ctr" defTabSz="879279" eaLnBrk="0" fontAlgn="base" hangingPunct="0">
              <a:spcBef>
                <a:spcPct val="0"/>
              </a:spcBef>
              <a:spcAft>
                <a:spcPct val="0"/>
              </a:spcAft>
              <a:defRPr sz="2400" baseline="30000">
                <a:solidFill>
                  <a:schemeClr val="tx1"/>
                </a:solidFill>
                <a:latin typeface="Verdana" pitchFamily="34" charset="0"/>
              </a:defRPr>
            </a:lvl6pPr>
            <a:lvl7pPr marL="2976508" indent="-228962" algn="ctr" defTabSz="879279" eaLnBrk="0" fontAlgn="base" hangingPunct="0">
              <a:spcBef>
                <a:spcPct val="0"/>
              </a:spcBef>
              <a:spcAft>
                <a:spcPct val="0"/>
              </a:spcAft>
              <a:defRPr sz="2400" baseline="30000">
                <a:solidFill>
                  <a:schemeClr val="tx1"/>
                </a:solidFill>
                <a:latin typeface="Verdana" pitchFamily="34" charset="0"/>
              </a:defRPr>
            </a:lvl7pPr>
            <a:lvl8pPr marL="3434431" indent="-228962" algn="ctr" defTabSz="879279" eaLnBrk="0" fontAlgn="base" hangingPunct="0">
              <a:spcBef>
                <a:spcPct val="0"/>
              </a:spcBef>
              <a:spcAft>
                <a:spcPct val="0"/>
              </a:spcAft>
              <a:defRPr sz="2400" baseline="30000">
                <a:solidFill>
                  <a:schemeClr val="tx1"/>
                </a:solidFill>
                <a:latin typeface="Verdana" pitchFamily="34" charset="0"/>
              </a:defRPr>
            </a:lvl8pPr>
            <a:lvl9pPr marL="3892355" indent="-228962" algn="ctr" defTabSz="879279" eaLnBrk="0" fontAlgn="base" hangingPunct="0">
              <a:spcBef>
                <a:spcPct val="0"/>
              </a:spcBef>
              <a:spcAft>
                <a:spcPct val="0"/>
              </a:spcAft>
              <a:defRPr sz="2400" baseline="30000">
                <a:solidFill>
                  <a:schemeClr val="tx1"/>
                </a:solidFill>
                <a:latin typeface="Verdana" pitchFamily="34" charset="0"/>
              </a:defRPr>
            </a:lvl9pPr>
          </a:lstStyle>
          <a:p>
            <a:endParaRPr lang="en-US" sz="1100" baseline="0">
              <a:solidFill>
                <a:prstClr val="black"/>
              </a:solidFill>
              <a:latin typeface="Times New Roman" pitchFamily="18" charset="0"/>
            </a:endParaRPr>
          </a:p>
        </p:txBody>
      </p:sp>
    </p:spTree>
    <p:extLst>
      <p:ext uri="{BB962C8B-B14F-4D97-AF65-F5344CB8AC3E}">
        <p14:creationId xmlns:p14="http://schemas.microsoft.com/office/powerpoint/2010/main" val="153190294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84</a:t>
            </a:fld>
            <a:endParaRPr lang="pl-PL"/>
          </a:p>
        </p:txBody>
      </p:sp>
    </p:spTree>
    <p:extLst>
      <p:ext uri="{BB962C8B-B14F-4D97-AF65-F5344CB8AC3E}">
        <p14:creationId xmlns:p14="http://schemas.microsoft.com/office/powerpoint/2010/main" val="353459605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a:effectLst/>
                <a:latin typeface="Century Gothic" panose="020B0502020202020204" pitchFamily="34" charset="0"/>
                <a:ea typeface="Calibri" panose="020F0502020204030204" pitchFamily="34" charset="0"/>
                <a:cs typeface="Times New Roman" panose="02020603050405020304" pitchFamily="18" charset="0"/>
              </a:rPr>
              <a:t>The Text Page (p.6) in the reports describes the typical behaviour of the individual. When reading the text, use it to develop an overall picture. In evaluating specific sentences, it is important to consider a person’s conscious ability to adapt their behaviour. The descriptions on this page are specifically designed to be concise.</a:t>
            </a:r>
          </a:p>
          <a:p>
            <a:endParaRPr lang="en-NZ">
              <a:latin typeface="Century Gothic" panose="020B0502020202020204" pitchFamily="34" charset="0"/>
              <a:cs typeface="Times New Roman" panose="02020603050405020304" pitchFamily="18" charset="0"/>
            </a:endParaRPr>
          </a:p>
          <a:p>
            <a:r>
              <a:rPr lang="en-NZ">
                <a:effectLst/>
                <a:latin typeface="Century Gothic" panose="020B0502020202020204" pitchFamily="34" charset="0"/>
                <a:ea typeface="Calibri" panose="020F0502020204030204" pitchFamily="34" charset="0"/>
                <a:cs typeface="Times New Roman" panose="02020603050405020304" pitchFamily="18" charset="0"/>
              </a:rPr>
              <a:t>When reading the Text Page, it is important to keep in mind that it describes how this type of person is typically seen by others. What it doesn’t take into account is what the person has learned to do in contrast to their most natural style. A typical example could be a person with a very high I-style, who has made an effort to learn to be much more systematic and detailed than </a:t>
            </a:r>
            <a:r>
              <a:rPr lang="en-NZ">
                <a:latin typeface="Century Gothic" panose="020B0502020202020204" pitchFamily="34" charset="0"/>
                <a:ea typeface="Calibri" panose="020F0502020204030204" pitchFamily="34" charset="0"/>
                <a:cs typeface="Times New Roman" panose="02020603050405020304" pitchFamily="18" charset="0"/>
              </a:rPr>
              <a:t>their</a:t>
            </a:r>
            <a:r>
              <a:rPr lang="en-NZ">
                <a:effectLst/>
                <a:latin typeface="Century Gothic" panose="020B0502020202020204" pitchFamily="34" charset="0"/>
                <a:ea typeface="Calibri" panose="020F0502020204030204" pitchFamily="34" charset="0"/>
                <a:cs typeface="Times New Roman" panose="02020603050405020304" pitchFamily="18" charset="0"/>
              </a:rPr>
              <a:t> natural style would indicate.</a:t>
            </a:r>
          </a:p>
          <a:p>
            <a:endParaRPr lang="en-NZ">
              <a:latin typeface="Century Gothic" panose="020B0502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NZ">
                <a:effectLst/>
                <a:latin typeface="Century Gothic" panose="020B0502020202020204" pitchFamily="34" charset="0"/>
                <a:ea typeface="Calibri" panose="020F0502020204030204" pitchFamily="34" charset="0"/>
                <a:cs typeface="Times New Roman" panose="02020603050405020304" pitchFamily="18" charset="0"/>
              </a:rPr>
              <a:t>The Text Page is easy to read, but we recommend it not be used before thoroughly going through the Profile and Diamond Pages. The Text Page gives a good overall picture of the person, which is how it should be used. A few of the applications of the results include:</a:t>
            </a:r>
          </a:p>
          <a:p>
            <a:pPr marL="342900" lvl="0" indent="-342900">
              <a:lnSpc>
                <a:spcPct val="115000"/>
              </a:lnSpc>
              <a:buFont typeface="Symbol" panose="05050102010706020507" pitchFamily="18" charset="2"/>
              <a:buChar char=""/>
            </a:pPr>
            <a:r>
              <a:rPr lang="en-NZ">
                <a:effectLst/>
                <a:latin typeface="Century Gothic" panose="020B0502020202020204" pitchFamily="34" charset="0"/>
                <a:ea typeface="Calibri" panose="020F0502020204030204" pitchFamily="34" charset="0"/>
                <a:cs typeface="Times New Roman" panose="02020603050405020304" pitchFamily="18" charset="0"/>
              </a:rPr>
              <a:t>To help in interviews</a:t>
            </a:r>
          </a:p>
          <a:p>
            <a:pPr marL="342900" lvl="0" indent="-342900">
              <a:lnSpc>
                <a:spcPct val="115000"/>
              </a:lnSpc>
              <a:buFont typeface="Symbol" panose="05050102010706020507" pitchFamily="18" charset="2"/>
              <a:buChar char=""/>
            </a:pPr>
            <a:r>
              <a:rPr lang="en-NZ">
                <a:effectLst/>
                <a:latin typeface="Century Gothic" panose="020B0502020202020204" pitchFamily="34" charset="0"/>
                <a:ea typeface="Calibri" panose="020F0502020204030204" pitchFamily="34" charset="0"/>
                <a:cs typeface="Times New Roman" panose="02020603050405020304" pitchFamily="18" charset="0"/>
              </a:rPr>
              <a:t>To allow other people to comment and give feedback</a:t>
            </a:r>
          </a:p>
          <a:p>
            <a:pPr marL="342900" lvl="0" indent="-342900">
              <a:lnSpc>
                <a:spcPct val="115000"/>
              </a:lnSpc>
              <a:buFont typeface="Symbol" panose="05050102010706020507" pitchFamily="18" charset="2"/>
              <a:buChar char=""/>
            </a:pPr>
            <a:r>
              <a:rPr lang="en-NZ">
                <a:effectLst/>
                <a:latin typeface="Century Gothic" panose="020B0502020202020204" pitchFamily="34" charset="0"/>
                <a:ea typeface="Calibri" panose="020F0502020204030204" pitchFamily="34" charset="0"/>
                <a:cs typeface="Times New Roman" panose="02020603050405020304" pitchFamily="18" charset="0"/>
              </a:rPr>
              <a:t>To get a quick overall image of </a:t>
            </a:r>
            <a:r>
              <a:rPr lang="en-NZ">
                <a:latin typeface="Century Gothic" panose="020B0502020202020204" pitchFamily="34" charset="0"/>
                <a:ea typeface="Calibri" panose="020F0502020204030204" pitchFamily="34" charset="0"/>
                <a:cs typeface="Times New Roman" panose="02020603050405020304" pitchFamily="18" charset="0"/>
              </a:rPr>
              <a:t>a</a:t>
            </a:r>
            <a:r>
              <a:rPr lang="en-NZ">
                <a:effectLst/>
                <a:latin typeface="Century Gothic" panose="020B0502020202020204" pitchFamily="34" charset="0"/>
                <a:ea typeface="Calibri" panose="020F0502020204030204" pitchFamily="34" charset="0"/>
                <a:cs typeface="Times New Roman" panose="02020603050405020304" pitchFamily="18" charset="0"/>
              </a:rPr>
              <a:t> person</a:t>
            </a:r>
          </a:p>
          <a:p>
            <a:pPr marL="342900" lvl="0" indent="-342900">
              <a:lnSpc>
                <a:spcPct val="115000"/>
              </a:lnSpc>
              <a:buFont typeface="Symbol" panose="05050102010706020507" pitchFamily="18" charset="2"/>
              <a:buChar char=""/>
            </a:pPr>
            <a:r>
              <a:rPr lang="en-NZ">
                <a:effectLst/>
                <a:latin typeface="Century Gothic" panose="020B0502020202020204" pitchFamily="34" charset="0"/>
                <a:ea typeface="Calibri" panose="020F0502020204030204" pitchFamily="34" charset="0"/>
                <a:cs typeface="Times New Roman" panose="02020603050405020304" pitchFamily="18" charset="0"/>
              </a:rPr>
              <a:t>To </a:t>
            </a:r>
            <a:r>
              <a:rPr lang="en-NZ">
                <a:latin typeface="Century Gothic" panose="020B0502020202020204" pitchFamily="34" charset="0"/>
                <a:ea typeface="Calibri" panose="020F0502020204030204" pitchFamily="34" charset="0"/>
                <a:cs typeface="Times New Roman" panose="02020603050405020304" pitchFamily="18" charset="0"/>
              </a:rPr>
              <a:t>assist in self-analysis</a:t>
            </a:r>
            <a:endParaRPr lang="en-NZ">
              <a:effectLst/>
              <a:latin typeface="Century Gothic" panose="020B050202020202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pPr>
            <a:r>
              <a:rPr lang="en-NZ">
                <a:effectLst/>
                <a:latin typeface="Century Gothic" panose="020B0502020202020204" pitchFamily="34" charset="0"/>
                <a:ea typeface="Calibri" panose="020F0502020204030204" pitchFamily="34" charset="0"/>
                <a:cs typeface="Times New Roman" panose="02020603050405020304" pitchFamily="18" charset="0"/>
              </a:rPr>
              <a:t>To help in managing </a:t>
            </a:r>
            <a:r>
              <a:rPr lang="en-NZ">
                <a:latin typeface="Century Gothic" panose="020B0502020202020204" pitchFamily="34" charset="0"/>
                <a:ea typeface="Calibri" panose="020F0502020204030204" pitchFamily="34" charset="0"/>
                <a:cs typeface="Times New Roman" panose="02020603050405020304" pitchFamily="18" charset="0"/>
              </a:rPr>
              <a:t>an individual</a:t>
            </a:r>
            <a:endParaRPr lang="en-NZ">
              <a:effectLst/>
              <a:latin typeface="Century Gothic" panose="020B0502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NZ">
                <a:effectLst/>
                <a:latin typeface="Century Gothic" panose="020B0502020202020204" pitchFamily="34" charset="0"/>
                <a:ea typeface="Calibri" panose="020F0502020204030204" pitchFamily="34" charset="0"/>
                <a:cs typeface="Times New Roman" panose="02020603050405020304" pitchFamily="18" charset="0"/>
              </a:rPr>
              <a:t>Are there words that the person doesn’t recognise in </a:t>
            </a:r>
            <a:r>
              <a:rPr lang="en-NZ">
                <a:latin typeface="Century Gothic" panose="020B0502020202020204" pitchFamily="34" charset="0"/>
                <a:ea typeface="Calibri" panose="020F0502020204030204" pitchFamily="34" charset="0"/>
                <a:cs typeface="Times New Roman" panose="02020603050405020304" pitchFamily="18" charset="0"/>
              </a:rPr>
              <a:t>themselves</a:t>
            </a:r>
            <a:r>
              <a:rPr lang="en-NZ">
                <a:effectLst/>
                <a:latin typeface="Century Gothic" panose="020B0502020202020204" pitchFamily="34" charset="0"/>
                <a:ea typeface="Calibri" panose="020F0502020204030204" pitchFamily="34" charset="0"/>
                <a:cs typeface="Times New Roman" panose="02020603050405020304" pitchFamily="18" charset="0"/>
              </a:rPr>
              <a:t>?</a:t>
            </a:r>
          </a:p>
          <a:p>
            <a:pPr marL="342900" lvl="0" indent="-342900">
              <a:lnSpc>
                <a:spcPct val="115000"/>
              </a:lnSpc>
              <a:buSzPts val="1100"/>
              <a:buFont typeface="Symbol" panose="05050102010706020507" pitchFamily="18" charset="2"/>
              <a:buChar char=""/>
            </a:pPr>
            <a:r>
              <a:rPr lang="en-NZ">
                <a:effectLst/>
                <a:latin typeface="Century Gothic" panose="020B0502020202020204" pitchFamily="34" charset="0"/>
                <a:ea typeface="Calibri" panose="020F0502020204030204" pitchFamily="34" charset="0"/>
                <a:cs typeface="Times New Roman" panose="02020603050405020304" pitchFamily="18" charset="0"/>
              </a:rPr>
              <a:t>Is this something I have learned to do/avoid?</a:t>
            </a:r>
          </a:p>
          <a:p>
            <a:pPr marL="342900" lvl="0" indent="-342900">
              <a:lnSpc>
                <a:spcPct val="115000"/>
              </a:lnSpc>
              <a:buSzPts val="1100"/>
              <a:buFont typeface="Symbol" panose="05050102010706020507" pitchFamily="18" charset="2"/>
              <a:buChar char=""/>
            </a:pPr>
            <a:r>
              <a:rPr lang="en-NZ">
                <a:effectLst/>
                <a:latin typeface="Century Gothic" panose="020B0502020202020204" pitchFamily="34" charset="0"/>
                <a:ea typeface="Calibri" panose="020F0502020204030204" pitchFamily="34" charset="0"/>
                <a:cs typeface="Times New Roman" panose="02020603050405020304" pitchFamily="18" charset="0"/>
              </a:rPr>
              <a:t>Why do I not see that in my behaviour?</a:t>
            </a:r>
          </a:p>
          <a:p>
            <a:pPr marL="342900" lvl="0" indent="-342900">
              <a:lnSpc>
                <a:spcPct val="115000"/>
              </a:lnSpc>
              <a:spcAft>
                <a:spcPts val="1000"/>
              </a:spcAft>
              <a:buSzPts val="1100"/>
              <a:buFont typeface="Symbol" panose="05050102010706020507" pitchFamily="18" charset="2"/>
              <a:buChar char=""/>
            </a:pPr>
            <a:r>
              <a:rPr lang="en-NZ">
                <a:effectLst/>
                <a:latin typeface="Century Gothic" panose="020B0502020202020204" pitchFamily="34" charset="0"/>
                <a:ea typeface="Calibri" panose="020F0502020204030204" pitchFamily="34" charset="0"/>
                <a:cs typeface="Times New Roman" panose="02020603050405020304" pitchFamily="18" charset="0"/>
              </a:rPr>
              <a:t>What about others? Can they see it in my behaviour?</a:t>
            </a:r>
          </a:p>
          <a:p>
            <a:pPr>
              <a:lnSpc>
                <a:spcPct val="115000"/>
              </a:lnSpc>
              <a:spcAft>
                <a:spcPts val="1000"/>
              </a:spcAft>
            </a:pPr>
            <a:r>
              <a:rPr lang="en-NZ">
                <a:effectLst/>
                <a:latin typeface="Century Gothic" panose="020B0502020202020204" pitchFamily="34" charset="0"/>
                <a:ea typeface="Calibri" panose="020F0502020204030204" pitchFamily="34" charset="0"/>
                <a:cs typeface="Times New Roman" panose="02020603050405020304" pitchFamily="18" charset="0"/>
              </a:rPr>
              <a:t>How do the Text Page and </a:t>
            </a:r>
            <a:r>
              <a:rPr lang="en-NZ">
                <a:latin typeface="Century Gothic" panose="020B0502020202020204" pitchFamily="34" charset="0"/>
                <a:ea typeface="Calibri" panose="020F0502020204030204" pitchFamily="34" charset="0"/>
                <a:cs typeface="Times New Roman" panose="02020603050405020304" pitchFamily="18" charset="0"/>
              </a:rPr>
              <a:t>the requirements of my job fit together</a:t>
            </a:r>
            <a:r>
              <a:rPr lang="en-NZ">
                <a:effectLst/>
                <a:latin typeface="Century Gothic" panose="020B0502020202020204" pitchFamily="34" charset="0"/>
                <a:ea typeface="Calibri" panose="020F0502020204030204" pitchFamily="34" charset="0"/>
                <a:cs typeface="Times New Roman" panose="02020603050405020304" pitchFamily="18" charset="0"/>
              </a:rPr>
              <a:t>?</a:t>
            </a:r>
          </a:p>
          <a:p>
            <a:pPr marL="342900" lvl="0" indent="-342900">
              <a:lnSpc>
                <a:spcPct val="115000"/>
              </a:lnSpc>
              <a:buSzPts val="1100"/>
              <a:buFont typeface="Symbol" panose="05050102010706020507" pitchFamily="18" charset="2"/>
              <a:buChar char=""/>
            </a:pPr>
            <a:r>
              <a:rPr lang="en-NZ">
                <a:effectLst/>
                <a:latin typeface="Century Gothic" panose="020B0502020202020204" pitchFamily="34" charset="0"/>
                <a:ea typeface="Calibri" panose="020F0502020204030204" pitchFamily="34" charset="0"/>
                <a:cs typeface="Times New Roman" panose="02020603050405020304" pitchFamily="18" charset="0"/>
              </a:rPr>
              <a:t>Is there something that I would like / be good at that my job doesn’t include?</a:t>
            </a:r>
          </a:p>
          <a:p>
            <a:pPr marL="342900" lvl="0" indent="-342900">
              <a:lnSpc>
                <a:spcPct val="115000"/>
              </a:lnSpc>
              <a:buSzPts val="1100"/>
              <a:buFont typeface="Symbol" panose="05050102010706020507" pitchFamily="18" charset="2"/>
              <a:buChar char=""/>
            </a:pPr>
            <a:r>
              <a:rPr lang="en-NZ">
                <a:effectLst/>
                <a:latin typeface="Century Gothic" panose="020B0502020202020204" pitchFamily="34" charset="0"/>
                <a:ea typeface="Calibri" panose="020F0502020204030204" pitchFamily="34" charset="0"/>
                <a:cs typeface="Times New Roman" panose="02020603050405020304" pitchFamily="18" charset="0"/>
              </a:rPr>
              <a:t>Is there something in my job that is contrary to the Text Page text?</a:t>
            </a:r>
          </a:p>
          <a:p>
            <a:pPr marL="342900" lvl="0" indent="-342900">
              <a:lnSpc>
                <a:spcPct val="115000"/>
              </a:lnSpc>
              <a:spcAft>
                <a:spcPts val="1000"/>
              </a:spcAft>
              <a:buSzPts val="1100"/>
              <a:buFont typeface="Symbol" panose="05050102010706020507" pitchFamily="18" charset="2"/>
              <a:buChar char=""/>
            </a:pPr>
            <a:r>
              <a:rPr lang="en-NZ">
                <a:effectLst/>
                <a:latin typeface="Century Gothic" panose="020B0502020202020204" pitchFamily="34" charset="0"/>
                <a:ea typeface="Calibri" panose="020F0502020204030204" pitchFamily="34" charset="0"/>
                <a:cs typeface="Times New Roman" panose="02020603050405020304" pitchFamily="18" charset="0"/>
              </a:rPr>
              <a:t>How </a:t>
            </a:r>
            <a:r>
              <a:rPr lang="en-NZ">
                <a:latin typeface="Century Gothic" panose="020B0502020202020204" pitchFamily="34" charset="0"/>
                <a:ea typeface="Calibri" panose="020F0502020204030204" pitchFamily="34" charset="0"/>
                <a:cs typeface="Times New Roman" panose="02020603050405020304" pitchFamily="18" charset="0"/>
              </a:rPr>
              <a:t>might</a:t>
            </a:r>
            <a:r>
              <a:rPr lang="en-NZ">
                <a:effectLst/>
                <a:latin typeface="Century Gothic" panose="020B0502020202020204" pitchFamily="34" charset="0"/>
                <a:ea typeface="Calibri" panose="020F0502020204030204" pitchFamily="34" charset="0"/>
                <a:cs typeface="Times New Roman" panose="02020603050405020304" pitchFamily="18" charset="0"/>
              </a:rPr>
              <a:t> I </a:t>
            </a:r>
            <a:r>
              <a:rPr lang="en-NZ">
                <a:latin typeface="Century Gothic" panose="020B0502020202020204" pitchFamily="34" charset="0"/>
                <a:ea typeface="Calibri" panose="020F0502020204030204" pitchFamily="34" charset="0"/>
                <a:cs typeface="Times New Roman" panose="02020603050405020304" pitchFamily="18" charset="0"/>
              </a:rPr>
              <a:t>alter or adjust</a:t>
            </a:r>
            <a:r>
              <a:rPr lang="en-NZ">
                <a:effectLst/>
                <a:latin typeface="Century Gothic" panose="020B0502020202020204" pitchFamily="34" charset="0"/>
                <a:ea typeface="Calibri" panose="020F0502020204030204" pitchFamily="34" charset="0"/>
                <a:cs typeface="Times New Roman" panose="02020603050405020304" pitchFamily="18" charset="0"/>
              </a:rPr>
              <a:t> my job description to better </a:t>
            </a:r>
            <a:r>
              <a:rPr lang="en-NZ">
                <a:latin typeface="Century Gothic" panose="020B0502020202020204" pitchFamily="34" charset="0"/>
                <a:ea typeface="Calibri" panose="020F0502020204030204" pitchFamily="34" charset="0"/>
                <a:cs typeface="Times New Roman" panose="02020603050405020304" pitchFamily="18" charset="0"/>
              </a:rPr>
              <a:t>integrate</a:t>
            </a:r>
            <a:r>
              <a:rPr lang="en-NZ">
                <a:effectLst/>
                <a:latin typeface="Century Gothic" panose="020B0502020202020204" pitchFamily="34" charset="0"/>
                <a:ea typeface="Calibri" panose="020F0502020204030204" pitchFamily="34" charset="0"/>
                <a:cs typeface="Times New Roman" panose="02020603050405020304" pitchFamily="18" charset="0"/>
              </a:rPr>
              <a:t> with the Text Page text?</a:t>
            </a:r>
          </a:p>
          <a:p>
            <a:pPr lvl="0">
              <a:lnSpc>
                <a:spcPct val="115000"/>
              </a:lnSpc>
              <a:spcAft>
                <a:spcPts val="1000"/>
              </a:spcAft>
            </a:pPr>
            <a:endParaRPr lang="en-NZ">
              <a:effectLst/>
              <a:latin typeface="Century Gothic" panose="020B0502020202020204" pitchFamily="34" charset="0"/>
              <a:ea typeface="Calibri" panose="020F0502020204030204" pitchFamily="34" charset="0"/>
              <a:cs typeface="Times New Roman" panose="02020603050405020304" pitchFamily="18" charset="0"/>
            </a:endParaRPr>
          </a:p>
          <a:p>
            <a:endParaRPr lang="en-NZ">
              <a:effectLst/>
              <a:latin typeface="Century Gothic" panose="020B0502020202020204" pitchFamily="34" charset="0"/>
              <a:ea typeface="Calibri" panose="020F0502020204030204" pitchFamily="34" charset="0"/>
              <a:cs typeface="Times New Roman" panose="02020603050405020304" pitchFamily="18" charset="0"/>
            </a:endParaRPr>
          </a:p>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85</a:t>
            </a:fld>
            <a:endParaRPr lang="pl-PL"/>
          </a:p>
        </p:txBody>
      </p:sp>
    </p:spTree>
    <p:extLst>
      <p:ext uri="{BB962C8B-B14F-4D97-AF65-F5344CB8AC3E}">
        <p14:creationId xmlns:p14="http://schemas.microsoft.com/office/powerpoint/2010/main" val="160167818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a:effectLst/>
                <a:latin typeface="Century Gothic" panose="020B0502020202020204" pitchFamily="34" charset="0"/>
                <a:ea typeface="Calibri" panose="020F0502020204030204" pitchFamily="34" charset="0"/>
                <a:cs typeface="Times New Roman" panose="02020603050405020304" pitchFamily="18" charset="0"/>
              </a:rPr>
              <a:t>The ‘Motivators’ section describes things that </a:t>
            </a:r>
            <a:r>
              <a:rPr lang="en-NZ">
                <a:latin typeface="Century Gothic" panose="020B0502020202020204" pitchFamily="34" charset="0"/>
                <a:ea typeface="Calibri" panose="020F0502020204030204" pitchFamily="34" charset="0"/>
                <a:cs typeface="Times New Roman" panose="02020603050405020304" pitchFamily="18" charset="0"/>
              </a:rPr>
              <a:t>typically </a:t>
            </a:r>
            <a:r>
              <a:rPr lang="en-NZ" sz="1200">
                <a:effectLst/>
                <a:latin typeface="Century Gothic" panose="020B0502020202020204" pitchFamily="34" charset="0"/>
                <a:ea typeface="Calibri" panose="020F0502020204030204" pitchFamily="34" charset="0"/>
                <a:cs typeface="Times New Roman" panose="02020603050405020304" pitchFamily="18" charset="0"/>
              </a:rPr>
              <a:t>motivate this type of person. It is to be expected that </a:t>
            </a:r>
            <a:r>
              <a:rPr lang="en-NZ">
                <a:latin typeface="Century Gothic" panose="020B0502020202020204" pitchFamily="34" charset="0"/>
                <a:ea typeface="Calibri" panose="020F0502020204030204" pitchFamily="34" charset="0"/>
                <a:cs typeface="Times New Roman" panose="02020603050405020304" pitchFamily="18" charset="0"/>
              </a:rPr>
              <a:t>they</a:t>
            </a:r>
            <a:r>
              <a:rPr lang="en-NZ" sz="1200">
                <a:effectLst/>
                <a:latin typeface="Century Gothic" panose="020B0502020202020204" pitchFamily="34" charset="0"/>
                <a:ea typeface="Calibri" panose="020F0502020204030204" pitchFamily="34" charset="0"/>
                <a:cs typeface="Times New Roman" panose="02020603050405020304" pitchFamily="18" charset="0"/>
              </a:rPr>
              <a:t> will respond positively </a:t>
            </a:r>
            <a:r>
              <a:rPr lang="en-NZ">
                <a:latin typeface="Century Gothic" panose="020B0502020202020204" pitchFamily="34" charset="0"/>
                <a:ea typeface="Calibri" panose="020F0502020204030204" pitchFamily="34" charset="0"/>
                <a:cs typeface="Times New Roman" panose="02020603050405020304" pitchFamily="18" charset="0"/>
              </a:rPr>
              <a:t>to</a:t>
            </a:r>
            <a:r>
              <a:rPr lang="en-NZ" sz="1200">
                <a:effectLst/>
                <a:latin typeface="Century Gothic" panose="020B0502020202020204" pitchFamily="34" charset="0"/>
                <a:ea typeface="Calibri" panose="020F0502020204030204" pitchFamily="34" charset="0"/>
                <a:cs typeface="Times New Roman" panose="02020603050405020304" pitchFamily="18" charset="0"/>
              </a:rPr>
              <a:t> an increase in these factors in their work environment.</a:t>
            </a:r>
          </a:p>
          <a:p>
            <a:endParaRPr lang="en-NZ" sz="1200">
              <a:latin typeface="Century Gothic" panose="020B0502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NZ" sz="1200">
                <a:effectLst/>
                <a:latin typeface="Century Gothic" panose="020B0502020202020204" pitchFamily="34" charset="0"/>
                <a:ea typeface="Calibri" panose="020F0502020204030204" pitchFamily="34" charset="0"/>
                <a:cs typeface="Times New Roman" panose="02020603050405020304" pitchFamily="18" charset="0"/>
              </a:rPr>
              <a:t>The Motivators Page (p.7) is very direct </a:t>
            </a:r>
            <a:r>
              <a:rPr lang="en-NZ">
                <a:latin typeface="Century Gothic" panose="020B0502020202020204" pitchFamily="34" charset="0"/>
                <a:ea typeface="Calibri" panose="020F0502020204030204" pitchFamily="34" charset="0"/>
                <a:cs typeface="Times New Roman" panose="02020603050405020304" pitchFamily="18" charset="0"/>
              </a:rPr>
              <a:t>in</a:t>
            </a:r>
            <a:r>
              <a:rPr lang="en-NZ" sz="1200">
                <a:effectLst/>
                <a:latin typeface="Century Gothic" panose="020B0502020202020204" pitchFamily="34" charset="0"/>
                <a:ea typeface="Calibri" panose="020F0502020204030204" pitchFamily="34" charset="0"/>
                <a:cs typeface="Times New Roman" panose="02020603050405020304" pitchFamily="18" charset="0"/>
              </a:rPr>
              <a:t> style. At the same time, it is suggestive by nature. It lists items for discussion, but doesn’t state that all of them describe the person as </a:t>
            </a:r>
            <a:r>
              <a:rPr lang="en-NZ">
                <a:latin typeface="Century Gothic" panose="020B0502020202020204" pitchFamily="34" charset="0"/>
                <a:ea typeface="Calibri" panose="020F0502020204030204" pitchFamily="34" charset="0"/>
                <a:cs typeface="Times New Roman" panose="02020603050405020304" pitchFamily="18" charset="0"/>
              </a:rPr>
              <a:t>they are</a:t>
            </a:r>
            <a:r>
              <a:rPr lang="en-NZ" sz="1200">
                <a:effectLst/>
                <a:latin typeface="Century Gothic" panose="020B0502020202020204" pitchFamily="34" charset="0"/>
                <a:ea typeface="Calibri" panose="020F0502020204030204" pitchFamily="34" charset="0"/>
                <a:cs typeface="Times New Roman" panose="02020603050405020304" pitchFamily="18" charset="0"/>
              </a:rPr>
              <a:t> today. A few of the applications of the results include:</a:t>
            </a:r>
          </a:p>
          <a:p>
            <a:pPr marL="342900" lvl="0" indent="-342900">
              <a:lnSpc>
                <a:spcPct val="115000"/>
              </a:lnSpc>
              <a:buFont typeface="Symbol" panose="05050102010706020507" pitchFamily="18" charset="2"/>
              <a:buChar char=""/>
            </a:pPr>
            <a:r>
              <a:rPr lang="en-NZ" sz="1200">
                <a:effectLst/>
                <a:latin typeface="Century Gothic" panose="020B0502020202020204" pitchFamily="34" charset="0"/>
                <a:ea typeface="Calibri" panose="020F0502020204030204" pitchFamily="34" charset="0"/>
                <a:cs typeface="Times New Roman" panose="02020603050405020304" pitchFamily="18" charset="0"/>
              </a:rPr>
              <a:t>Learning to better understand one’s own behaviour and that of others</a:t>
            </a:r>
          </a:p>
          <a:p>
            <a:pPr marL="342900" lvl="0" indent="-342900">
              <a:lnSpc>
                <a:spcPct val="115000"/>
              </a:lnSpc>
              <a:buFont typeface="Symbol" panose="05050102010706020507" pitchFamily="18" charset="2"/>
              <a:buChar char=""/>
            </a:pPr>
            <a:r>
              <a:rPr lang="en-NZ" sz="1200">
                <a:effectLst/>
                <a:latin typeface="Century Gothic" panose="020B0502020202020204" pitchFamily="34" charset="0"/>
                <a:ea typeface="Calibri" panose="020F0502020204030204" pitchFamily="34" charset="0"/>
                <a:cs typeface="Times New Roman" panose="02020603050405020304" pitchFamily="18" charset="0"/>
              </a:rPr>
              <a:t>To compare the person and </a:t>
            </a:r>
            <a:r>
              <a:rPr lang="en-NZ">
                <a:latin typeface="Century Gothic" panose="020B0502020202020204" pitchFamily="34" charset="0"/>
                <a:ea typeface="Calibri" panose="020F0502020204030204" pitchFamily="34" charset="0"/>
                <a:cs typeface="Times New Roman" panose="02020603050405020304" pitchFamily="18" charset="0"/>
              </a:rPr>
              <a:t>their</a:t>
            </a:r>
            <a:r>
              <a:rPr lang="en-NZ" sz="1200">
                <a:effectLst/>
                <a:latin typeface="Century Gothic" panose="020B0502020202020204" pitchFamily="34" charset="0"/>
                <a:ea typeface="Calibri" panose="020F0502020204030204" pitchFamily="34" charset="0"/>
                <a:cs typeface="Times New Roman" panose="02020603050405020304" pitchFamily="18" charset="0"/>
              </a:rPr>
              <a:t> job</a:t>
            </a:r>
          </a:p>
          <a:p>
            <a:pPr marL="342900" lvl="0" indent="-342900">
              <a:lnSpc>
                <a:spcPct val="115000"/>
              </a:lnSpc>
              <a:buFont typeface="Symbol" panose="05050102010706020507" pitchFamily="18" charset="2"/>
              <a:buChar char=""/>
            </a:pPr>
            <a:r>
              <a:rPr lang="en-NZ" sz="1200">
                <a:effectLst/>
                <a:latin typeface="Century Gothic" panose="020B0502020202020204" pitchFamily="34" charset="0"/>
                <a:ea typeface="Calibri" panose="020F0502020204030204" pitchFamily="34" charset="0"/>
                <a:cs typeface="Times New Roman" panose="02020603050405020304" pitchFamily="18" charset="0"/>
              </a:rPr>
              <a:t>To find </a:t>
            </a:r>
            <a:r>
              <a:rPr lang="en-NZ">
                <a:latin typeface="Century Gothic" panose="020B0502020202020204" pitchFamily="34" charset="0"/>
                <a:ea typeface="Calibri" panose="020F0502020204030204" pitchFamily="34" charset="0"/>
                <a:cs typeface="Times New Roman" panose="02020603050405020304" pitchFamily="18" charset="0"/>
              </a:rPr>
              <a:t>more efficacious</a:t>
            </a:r>
            <a:r>
              <a:rPr lang="en-NZ" sz="1200">
                <a:effectLst/>
                <a:latin typeface="Century Gothic" panose="020B0502020202020204" pitchFamily="34" charset="0"/>
                <a:ea typeface="Calibri" panose="020F0502020204030204" pitchFamily="34" charset="0"/>
                <a:cs typeface="Times New Roman" panose="02020603050405020304" pitchFamily="18" charset="0"/>
              </a:rPr>
              <a:t> ways of managing the person</a:t>
            </a:r>
          </a:p>
          <a:p>
            <a:pPr marL="342900" lvl="0" indent="-342900">
              <a:lnSpc>
                <a:spcPct val="115000"/>
              </a:lnSpc>
              <a:buFont typeface="Symbol" panose="05050102010706020507" pitchFamily="18" charset="2"/>
              <a:buChar char=""/>
            </a:pPr>
            <a:r>
              <a:rPr lang="en-NZ" sz="1200">
                <a:effectLst/>
                <a:latin typeface="Century Gothic" panose="020B0502020202020204" pitchFamily="34" charset="0"/>
                <a:ea typeface="Calibri" panose="020F0502020204030204" pitchFamily="34" charset="0"/>
                <a:cs typeface="Times New Roman" panose="02020603050405020304" pitchFamily="18" charset="0"/>
              </a:rPr>
              <a:t>To identify ways of increasing organisational effectiveness by better</a:t>
            </a:r>
            <a:r>
              <a:rPr lang="en-NZ">
                <a:latin typeface="Century Gothic" panose="020B0502020202020204" pitchFamily="34" charset="0"/>
                <a:ea typeface="Calibri" panose="020F0502020204030204" pitchFamily="34" charset="0"/>
                <a:cs typeface="Times New Roman" panose="02020603050405020304" pitchFamily="18" charset="0"/>
              </a:rPr>
              <a:t> utilisation of</a:t>
            </a:r>
            <a:r>
              <a:rPr lang="en-NZ" sz="1200">
                <a:effectLst/>
                <a:latin typeface="Century Gothic" panose="020B0502020202020204" pitchFamily="34" charset="0"/>
                <a:ea typeface="Calibri" panose="020F0502020204030204" pitchFamily="34" charset="0"/>
                <a:cs typeface="Times New Roman" panose="02020603050405020304" pitchFamily="18" charset="0"/>
              </a:rPr>
              <a:t> the person’s strengths</a:t>
            </a:r>
          </a:p>
          <a:p>
            <a:pPr marL="342900" lvl="0" indent="-342900">
              <a:lnSpc>
                <a:spcPct val="115000"/>
              </a:lnSpc>
              <a:spcAft>
                <a:spcPts val="1000"/>
              </a:spcAft>
              <a:buFont typeface="Symbol" panose="05050102010706020507" pitchFamily="18" charset="2"/>
              <a:buChar char=""/>
            </a:pPr>
            <a:r>
              <a:rPr lang="en-NZ" sz="1200">
                <a:effectLst/>
                <a:latin typeface="Century Gothic" panose="020B0502020202020204" pitchFamily="34" charset="0"/>
                <a:ea typeface="Calibri" panose="020F0502020204030204" pitchFamily="34" charset="0"/>
                <a:cs typeface="Times New Roman" panose="02020603050405020304" pitchFamily="18" charset="0"/>
              </a:rPr>
              <a:t>To solve communication issues</a:t>
            </a:r>
          </a:p>
          <a:p>
            <a:r>
              <a:rPr lang="en-NZ" b="1">
                <a:solidFill>
                  <a:srgbClr val="ED0C6D"/>
                </a:solidFill>
                <a:latin typeface="Century Gothic" panose="020B0502020202020204" pitchFamily="34" charset="0"/>
              </a:rPr>
              <a:t>Below are some points to consider when reviewing the Motivators: </a:t>
            </a:r>
          </a:p>
          <a:p>
            <a:endParaRPr lang="en-NZ">
              <a:solidFill>
                <a:schemeClr val="tx1">
                  <a:lumMod val="65000"/>
                  <a:lumOff val="35000"/>
                </a:schemeClr>
              </a:solidFill>
              <a:latin typeface="Century Gothic" panose="020B0502020202020204" pitchFamily="34" charset="0"/>
            </a:endParaRPr>
          </a:p>
          <a:p>
            <a:pPr marL="285750" indent="-285750">
              <a:buFont typeface="Arial" panose="020B0604020202020204" pitchFamily="34" charset="0"/>
              <a:buChar char="•"/>
            </a:pPr>
            <a:r>
              <a:rPr lang="en-NZ">
                <a:latin typeface="Century Gothic" panose="020B0502020202020204" pitchFamily="34" charset="0"/>
              </a:rPr>
              <a:t>Comparison to present work environment. </a:t>
            </a:r>
            <a:r>
              <a:rPr lang="en-NZ" b="0" i="0">
                <a:effectLst/>
                <a:latin typeface="Century Gothic" panose="020B0502020202020204" pitchFamily="34" charset="0"/>
              </a:rPr>
              <a:t>What motivates you to go to work every day?</a:t>
            </a:r>
            <a:br>
              <a:rPr lang="en-NZ">
                <a:latin typeface="Century Gothic" panose="020B0502020202020204" pitchFamily="34" charset="0"/>
              </a:rPr>
            </a:br>
            <a:endParaRPr lang="en-NZ">
              <a:latin typeface="Century Gothic" panose="020B0502020202020204" pitchFamily="34" charset="0"/>
            </a:endParaRPr>
          </a:p>
          <a:p>
            <a:pPr marL="285750" indent="-285750">
              <a:buFont typeface="Arial" panose="020B0604020202020204" pitchFamily="34" charset="0"/>
              <a:buChar char="•"/>
            </a:pPr>
            <a:r>
              <a:rPr lang="en-NZ">
                <a:latin typeface="Century Gothic" panose="020B0502020202020204" pitchFamily="34" charset="0"/>
              </a:rPr>
              <a:t>How many of the Motivators can be found in the present work </a:t>
            </a:r>
            <a:r>
              <a:rPr lang="en-GB">
                <a:latin typeface="Century Gothic" panose="020B0502020202020204" pitchFamily="34" charset="0"/>
              </a:rPr>
              <a:t>environment? Does your motivation fit with this job?</a:t>
            </a:r>
            <a:br>
              <a:rPr lang="en-GB">
                <a:latin typeface="Century Gothic" panose="020B0502020202020204" pitchFamily="34" charset="0"/>
              </a:rPr>
            </a:br>
            <a:endParaRPr lang="en-GB">
              <a:latin typeface="Century Gothic" panose="020B0502020202020204" pitchFamily="34" charset="0"/>
            </a:endParaRPr>
          </a:p>
          <a:p>
            <a:pPr marL="285750" indent="-285750">
              <a:buFont typeface="Arial" panose="020B0604020202020204" pitchFamily="34" charset="0"/>
              <a:buChar char="•"/>
            </a:pPr>
            <a:r>
              <a:rPr lang="en-NZ">
                <a:latin typeface="Century Gothic" panose="020B0502020202020204" pitchFamily="34" charset="0"/>
              </a:rPr>
              <a:t>Are there Motivators that are clearly missing and could be added to the work content?</a:t>
            </a:r>
            <a:br>
              <a:rPr lang="en-NZ">
                <a:latin typeface="Century Gothic" panose="020B0502020202020204" pitchFamily="34" charset="0"/>
              </a:rPr>
            </a:br>
            <a:endParaRPr lang="en-NZ">
              <a:latin typeface="Century Gothic" panose="020B0502020202020204" pitchFamily="34" charset="0"/>
            </a:endParaRPr>
          </a:p>
          <a:p>
            <a:pPr marL="285750" indent="-285750">
              <a:buFont typeface="Arial" panose="020B0604020202020204" pitchFamily="34" charset="0"/>
              <a:buChar char="•"/>
            </a:pPr>
            <a:r>
              <a:rPr lang="en-NZ">
                <a:latin typeface="Century Gothic" panose="020B0502020202020204" pitchFamily="34" charset="0"/>
              </a:rPr>
              <a:t>Are there motivators in their present work that do not motivate you? </a:t>
            </a:r>
            <a:br>
              <a:rPr lang="en-NZ">
                <a:latin typeface="Century Gothic" panose="020B0502020202020204" pitchFamily="34" charset="0"/>
              </a:rPr>
            </a:br>
            <a:r>
              <a:rPr lang="en-NZ">
                <a:latin typeface="Century Gothic" panose="020B0502020202020204" pitchFamily="34" charset="0"/>
              </a:rPr>
              <a:t>What is the reason for that?</a:t>
            </a:r>
          </a:p>
          <a:p>
            <a:pPr marL="342900" lvl="0" indent="-342900">
              <a:lnSpc>
                <a:spcPct val="115000"/>
              </a:lnSpc>
              <a:spcAft>
                <a:spcPts val="1000"/>
              </a:spcAft>
              <a:buFont typeface="Symbol" panose="05050102010706020507" pitchFamily="18" charset="2"/>
              <a:buChar char=""/>
            </a:pPr>
            <a:endParaRPr lang="en-NZ" sz="1200">
              <a:effectLst/>
              <a:latin typeface="Century Gothic" panose="020B0502020202020204" pitchFamily="34" charset="0"/>
              <a:ea typeface="Calibri" panose="020F0502020204030204" pitchFamily="34" charset="0"/>
              <a:cs typeface="Times New Roman" panose="02020603050405020304" pitchFamily="18" charset="0"/>
            </a:endParaRPr>
          </a:p>
          <a:p>
            <a:endParaRPr lang="en-NZ" sz="1200">
              <a:effectLst/>
              <a:latin typeface="Century Gothic" panose="020B0502020202020204" pitchFamily="34" charset="0"/>
              <a:ea typeface="Calibri" panose="020F0502020204030204" pitchFamily="34" charset="0"/>
              <a:cs typeface="Times New Roman" panose="02020603050405020304" pitchFamily="18" charset="0"/>
            </a:endParaRPr>
          </a:p>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86</a:t>
            </a:fld>
            <a:endParaRPr lang="pl-PL"/>
          </a:p>
        </p:txBody>
      </p:sp>
    </p:spTree>
    <p:extLst>
      <p:ext uri="{BB962C8B-B14F-4D97-AF65-F5344CB8AC3E}">
        <p14:creationId xmlns:p14="http://schemas.microsoft.com/office/powerpoint/2010/main" val="111557922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a:effectLst/>
                <a:latin typeface="Century Gothic" panose="020B0502020202020204" pitchFamily="34" charset="0"/>
                <a:ea typeface="Calibri" panose="020F0502020204030204" pitchFamily="34" charset="0"/>
                <a:cs typeface="Times New Roman" panose="02020603050405020304" pitchFamily="18" charset="0"/>
              </a:rPr>
              <a:t>The behavioural skills listed in the Strengths section are this person’s clear natural strengths. It may be that they are not exceptional skills, but it is very natural for </a:t>
            </a:r>
            <a:r>
              <a:rPr lang="en-NZ">
                <a:latin typeface="Century Gothic" panose="020B0502020202020204" pitchFamily="34" charset="0"/>
                <a:ea typeface="Calibri" panose="020F0502020204030204" pitchFamily="34" charset="0"/>
                <a:cs typeface="Times New Roman" panose="02020603050405020304" pitchFamily="18" charset="0"/>
              </a:rPr>
              <a:t>this individual</a:t>
            </a:r>
            <a:r>
              <a:rPr lang="en-NZ" sz="1200">
                <a:effectLst/>
                <a:latin typeface="Century Gothic" panose="020B0502020202020204" pitchFamily="34" charset="0"/>
                <a:ea typeface="Calibri" panose="020F0502020204030204" pitchFamily="34" charset="0"/>
                <a:cs typeface="Times New Roman" panose="02020603050405020304" pitchFamily="18" charset="0"/>
              </a:rPr>
              <a:t> to do these things and in doing them, they don’t </a:t>
            </a:r>
            <a:r>
              <a:rPr lang="en-NZ">
                <a:latin typeface="Century Gothic" panose="020B0502020202020204" pitchFamily="34" charset="0"/>
                <a:ea typeface="Calibri" panose="020F0502020204030204" pitchFamily="34" charset="0"/>
                <a:cs typeface="Times New Roman" panose="02020603050405020304" pitchFamily="18" charset="0"/>
              </a:rPr>
              <a:t>burn up as much energy</a:t>
            </a:r>
            <a:r>
              <a:rPr lang="en-NZ" sz="1200">
                <a:effectLst/>
                <a:latin typeface="Century Gothic" panose="020B0502020202020204" pitchFamily="34" charset="0"/>
                <a:ea typeface="Calibri" panose="020F0502020204030204" pitchFamily="34" charset="0"/>
                <a:cs typeface="Times New Roman" panose="02020603050405020304" pitchFamily="18" charset="0"/>
              </a:rPr>
              <a:t> as other people might. </a:t>
            </a:r>
            <a:r>
              <a:rPr lang="en-NZ">
                <a:latin typeface="Century Gothic" panose="020B0502020202020204" pitchFamily="34" charset="0"/>
                <a:ea typeface="Calibri" panose="020F0502020204030204" pitchFamily="34" charset="0"/>
                <a:cs typeface="Times New Roman" panose="02020603050405020304" pitchFamily="18" charset="0"/>
              </a:rPr>
              <a:t>Developing processes and opportunities where the individual can use their strengths in their</a:t>
            </a:r>
            <a:r>
              <a:rPr lang="en-NZ" sz="1200">
                <a:effectLst/>
                <a:latin typeface="Century Gothic" panose="020B0502020202020204" pitchFamily="34" charset="0"/>
                <a:ea typeface="Calibri" panose="020F0502020204030204" pitchFamily="34" charset="0"/>
                <a:cs typeface="Times New Roman" panose="02020603050405020304" pitchFamily="18" charset="0"/>
              </a:rPr>
              <a:t> work environment would be ideal.</a:t>
            </a:r>
          </a:p>
          <a:p>
            <a:endParaRPr lang="en-NZ" sz="1200">
              <a:latin typeface="Century Gothic" panose="020B0502020202020204" pitchFamily="34" charset="0"/>
              <a:ea typeface="Calibri" panose="020F0502020204030204" pitchFamily="34" charset="0"/>
              <a:cs typeface="Times New Roman" panose="02020603050405020304" pitchFamily="18" charset="0"/>
            </a:endParaRPr>
          </a:p>
          <a:p>
            <a:pPr lvl="0">
              <a:lnSpc>
                <a:spcPct val="115000"/>
              </a:lnSpc>
            </a:pPr>
            <a:r>
              <a:rPr lang="en-NZ" sz="1200" b="1">
                <a:effectLst/>
                <a:latin typeface="Century Gothic" panose="020B0502020202020204" pitchFamily="34" charset="0"/>
                <a:ea typeface="Calibri" panose="020F0502020204030204" pitchFamily="34" charset="0"/>
                <a:cs typeface="Times New Roman" panose="02020603050405020304" pitchFamily="18" charset="0"/>
              </a:rPr>
              <a:t>Utilising </a:t>
            </a:r>
            <a:r>
              <a:rPr lang="en-NZ" b="1">
                <a:latin typeface="Century Gothic" panose="020B0502020202020204" pitchFamily="34" charset="0"/>
                <a:ea typeface="Calibri" panose="020F0502020204030204" pitchFamily="34" charset="0"/>
                <a:cs typeface="Times New Roman" panose="02020603050405020304" pitchFamily="18" charset="0"/>
              </a:rPr>
              <a:t>a</a:t>
            </a:r>
            <a:r>
              <a:rPr lang="en-NZ" sz="1200" b="1">
                <a:effectLst/>
                <a:latin typeface="Century Gothic" panose="020B0502020202020204" pitchFamily="34" charset="0"/>
                <a:ea typeface="Calibri" panose="020F0502020204030204" pitchFamily="34" charset="0"/>
                <a:cs typeface="Times New Roman" panose="02020603050405020304" pitchFamily="18" charset="0"/>
              </a:rPr>
              <a:t> person’s strengths</a:t>
            </a:r>
            <a:endParaRPr lang="en-NZ" sz="1200">
              <a:effectLst/>
              <a:latin typeface="Century Gothic" panose="020B0502020202020204" pitchFamily="34" charset="0"/>
              <a:ea typeface="Calibri" panose="020F0502020204030204" pitchFamily="34" charset="0"/>
              <a:cs typeface="Times New Roman" panose="02020603050405020304" pitchFamily="18" charset="0"/>
            </a:endParaRPr>
          </a:p>
          <a:p>
            <a:pPr marL="342900" lvl="0" indent="-342900">
              <a:lnSpc>
                <a:spcPct val="115000"/>
              </a:lnSpc>
              <a:buClr>
                <a:srgbClr val="000000"/>
              </a:buClr>
              <a:buSzPts val="1200"/>
              <a:buFont typeface="Symbol" panose="05050102010706020507" pitchFamily="18" charset="2"/>
              <a:buChar char=""/>
            </a:pPr>
            <a:r>
              <a:rPr lang="en-NZ" sz="1200">
                <a:effectLst/>
                <a:latin typeface="Century Gothic" panose="020B0502020202020204" pitchFamily="34" charset="0"/>
                <a:ea typeface="Calibri" panose="020F0502020204030204" pitchFamily="34" charset="0"/>
                <a:cs typeface="Times New Roman" panose="02020603050405020304" pitchFamily="18" charset="0"/>
              </a:rPr>
              <a:t>Does the person have the </a:t>
            </a:r>
            <a:r>
              <a:rPr lang="en-NZ">
                <a:latin typeface="Century Gothic" panose="020B0502020202020204" pitchFamily="34" charset="0"/>
                <a:ea typeface="Calibri" panose="020F0502020204030204" pitchFamily="34" charset="0"/>
                <a:cs typeface="Times New Roman" panose="02020603050405020304" pitchFamily="18" charset="0"/>
              </a:rPr>
              <a:t>opportunity</a:t>
            </a:r>
            <a:r>
              <a:rPr lang="en-NZ" sz="1200">
                <a:effectLst/>
                <a:latin typeface="Century Gothic" panose="020B0502020202020204" pitchFamily="34" charset="0"/>
                <a:ea typeface="Calibri" panose="020F0502020204030204" pitchFamily="34" charset="0"/>
                <a:cs typeface="Times New Roman" panose="02020603050405020304" pitchFamily="18" charset="0"/>
              </a:rPr>
              <a:t> to use all their strengths in their present work?</a:t>
            </a:r>
          </a:p>
          <a:p>
            <a:pPr marL="342900" lvl="0" indent="-342900">
              <a:lnSpc>
                <a:spcPct val="115000"/>
              </a:lnSpc>
              <a:buClr>
                <a:srgbClr val="000000"/>
              </a:buClr>
              <a:buSzPts val="1200"/>
              <a:buFont typeface="Symbol" panose="05050102010706020507" pitchFamily="18" charset="2"/>
              <a:buChar char=""/>
            </a:pPr>
            <a:r>
              <a:rPr lang="en-NZ" sz="1200">
                <a:effectLst/>
                <a:latin typeface="Century Gothic" panose="020B0502020202020204" pitchFamily="34" charset="0"/>
                <a:ea typeface="Calibri" panose="020F0502020204030204" pitchFamily="34" charset="0"/>
                <a:cs typeface="Times New Roman" panose="02020603050405020304" pitchFamily="18" charset="0"/>
              </a:rPr>
              <a:t>Has the management team identified them as being </a:t>
            </a:r>
            <a:r>
              <a:rPr lang="en-NZ">
                <a:latin typeface="Century Gothic" panose="020B0502020202020204" pitchFamily="34" charset="0"/>
                <a:ea typeface="Calibri" panose="020F0502020204030204" pitchFamily="34" charset="0"/>
                <a:cs typeface="Times New Roman" panose="02020603050405020304" pitchFamily="18" charset="0"/>
              </a:rPr>
              <a:t>this employee’s particular</a:t>
            </a:r>
            <a:r>
              <a:rPr lang="en-NZ" sz="1200">
                <a:effectLst/>
                <a:latin typeface="Century Gothic" panose="020B0502020202020204" pitchFamily="34" charset="0"/>
                <a:ea typeface="Calibri" panose="020F0502020204030204" pitchFamily="34" charset="0"/>
                <a:cs typeface="Times New Roman" panose="02020603050405020304" pitchFamily="18" charset="0"/>
              </a:rPr>
              <a:t> strengths?</a:t>
            </a:r>
          </a:p>
          <a:p>
            <a:pPr marL="342900" lvl="0" indent="-342900">
              <a:lnSpc>
                <a:spcPct val="115000"/>
              </a:lnSpc>
              <a:spcAft>
                <a:spcPts val="1000"/>
              </a:spcAft>
              <a:buClr>
                <a:srgbClr val="000000"/>
              </a:buClr>
              <a:buSzPts val="1200"/>
              <a:buFont typeface="Symbol" panose="05050102010706020507" pitchFamily="18" charset="2"/>
              <a:buChar char=""/>
            </a:pPr>
            <a:r>
              <a:rPr lang="en-NZ" sz="1200">
                <a:effectLst/>
                <a:latin typeface="Century Gothic" panose="020B0502020202020204" pitchFamily="34" charset="0"/>
                <a:ea typeface="Calibri" panose="020F0502020204030204" pitchFamily="34" charset="0"/>
                <a:cs typeface="Times New Roman" panose="02020603050405020304" pitchFamily="18" charset="0"/>
              </a:rPr>
              <a:t>Is there a way of utilising their strengths more efficiently and effectively?</a:t>
            </a:r>
          </a:p>
          <a:p>
            <a:pPr>
              <a:spcBef>
                <a:spcPts val="600"/>
              </a:spcBef>
            </a:pPr>
            <a:r>
              <a:rPr lang="en-GB" b="1">
                <a:solidFill>
                  <a:srgbClr val="ED0C6D"/>
                </a:solidFill>
                <a:latin typeface="Century Gothic" panose="020B0502020202020204" pitchFamily="34" charset="0"/>
              </a:rPr>
              <a:t>Utilising the person’s strengths</a:t>
            </a:r>
          </a:p>
          <a:p>
            <a:pPr marL="285750" indent="-285750">
              <a:spcBef>
                <a:spcPts val="600"/>
              </a:spcBef>
              <a:buFont typeface="Arial" panose="020B0604020202020204" pitchFamily="34" charset="0"/>
              <a:buChar char="•"/>
            </a:pPr>
            <a:r>
              <a:rPr lang="en-NZ">
                <a:latin typeface="Century Gothic" panose="020B0502020202020204" pitchFamily="34" charset="0"/>
              </a:rPr>
              <a:t>Are there any </a:t>
            </a:r>
            <a:r>
              <a:rPr lang="en-NZ" b="0" i="0">
                <a:effectLst/>
                <a:latin typeface="Century Gothic" panose="020B0502020202020204" pitchFamily="34" charset="0"/>
              </a:rPr>
              <a:t>strengths you have that you feel are not being utilised in your current role?</a:t>
            </a:r>
          </a:p>
          <a:p>
            <a:pPr marL="285750" indent="-285750">
              <a:spcBef>
                <a:spcPts val="600"/>
              </a:spcBef>
              <a:buFont typeface="Arial" panose="020B0604020202020204" pitchFamily="34" charset="0"/>
              <a:buChar char="•"/>
            </a:pPr>
            <a:r>
              <a:rPr lang="en-NZ">
                <a:latin typeface="Century Gothic" panose="020B0502020202020204" pitchFamily="34" charset="0"/>
              </a:rPr>
              <a:t>Is there a way of utilising your strengths more efficiently?</a:t>
            </a:r>
          </a:p>
          <a:p>
            <a:pPr marL="285750" indent="-285750">
              <a:spcBef>
                <a:spcPts val="600"/>
              </a:spcBef>
              <a:buFont typeface="Arial" panose="020B0604020202020204" pitchFamily="34" charset="0"/>
              <a:buChar char="•"/>
            </a:pPr>
            <a:r>
              <a:rPr lang="en-NZ">
                <a:latin typeface="Century Gothic" panose="020B0502020202020204" pitchFamily="34" charset="0"/>
              </a:rPr>
              <a:t>What project have you recently enjoyed working on and why?</a:t>
            </a:r>
          </a:p>
          <a:p>
            <a:pPr marL="285750" indent="-285750">
              <a:spcBef>
                <a:spcPts val="600"/>
              </a:spcBef>
              <a:buFont typeface="Arial" panose="020B0604020202020204" pitchFamily="34" charset="0"/>
              <a:buChar char="•"/>
            </a:pPr>
            <a:r>
              <a:rPr lang="en-NZ">
                <a:latin typeface="Century Gothic" panose="020B0502020202020204" pitchFamily="34" charset="0"/>
              </a:rPr>
              <a:t>Can you describe a time when you have over used your strengths?</a:t>
            </a:r>
          </a:p>
          <a:p>
            <a:pPr marL="285750" indent="-285750">
              <a:spcBef>
                <a:spcPts val="600"/>
              </a:spcBef>
              <a:buFont typeface="Arial" panose="020B0604020202020204" pitchFamily="34" charset="0"/>
              <a:buChar char="•"/>
            </a:pPr>
            <a:r>
              <a:rPr lang="en-NZ">
                <a:latin typeface="Century Gothic" panose="020B0502020202020204" pitchFamily="34" charset="0"/>
              </a:rPr>
              <a:t>What would others often come and ask you for help on?</a:t>
            </a:r>
          </a:p>
          <a:p>
            <a:pPr marL="285750" indent="-285750">
              <a:spcBef>
                <a:spcPts val="600"/>
              </a:spcBef>
              <a:buFont typeface="Arial" panose="020B0604020202020204" pitchFamily="34" charset="0"/>
              <a:buChar char="•"/>
            </a:pPr>
            <a:r>
              <a:rPr lang="en-NZ">
                <a:latin typeface="Century Gothic" panose="020B0502020202020204" pitchFamily="34" charset="0"/>
              </a:rPr>
              <a:t>Is your manager or team aware of your natural strengths?</a:t>
            </a:r>
          </a:p>
          <a:p>
            <a:endParaRPr lang="en-NZ" sz="1200">
              <a:effectLst/>
              <a:latin typeface="Century Gothic" panose="020B0502020202020204" pitchFamily="34" charset="0"/>
              <a:ea typeface="Calibri" panose="020F0502020204030204" pitchFamily="34" charset="0"/>
              <a:cs typeface="Times New Roman" panose="02020603050405020304" pitchFamily="18" charset="0"/>
            </a:endParaRPr>
          </a:p>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87</a:t>
            </a:fld>
            <a:endParaRPr lang="pl-PL"/>
          </a:p>
        </p:txBody>
      </p:sp>
    </p:spTree>
    <p:extLst>
      <p:ext uri="{BB962C8B-B14F-4D97-AF65-F5344CB8AC3E}">
        <p14:creationId xmlns:p14="http://schemas.microsoft.com/office/powerpoint/2010/main" val="161520271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sz="1200">
                <a:effectLst/>
                <a:latin typeface="Century Gothic" panose="020B0502020202020204" pitchFamily="34" charset="0"/>
                <a:ea typeface="Calibri" panose="020F0502020204030204" pitchFamily="34" charset="0"/>
                <a:cs typeface="Times New Roman" panose="02020603050405020304" pitchFamily="18" charset="0"/>
              </a:rPr>
              <a:t>It is important to note that the Development Areas are not a description of this </a:t>
            </a:r>
            <a:r>
              <a:rPr lang="en-NZ">
                <a:latin typeface="Century Gothic" panose="020B0502020202020204" pitchFamily="34" charset="0"/>
                <a:ea typeface="Calibri" panose="020F0502020204030204" pitchFamily="34" charset="0"/>
                <a:cs typeface="Times New Roman" panose="02020603050405020304" pitchFamily="18" charset="0"/>
              </a:rPr>
              <a:t>individual</a:t>
            </a:r>
            <a:r>
              <a:rPr lang="en-NZ" sz="1200">
                <a:effectLst/>
                <a:latin typeface="Century Gothic" panose="020B0502020202020204" pitchFamily="34" charset="0"/>
                <a:ea typeface="Calibri" panose="020F0502020204030204" pitchFamily="34" charset="0"/>
                <a:cs typeface="Times New Roman" panose="02020603050405020304" pitchFamily="18" charset="0"/>
              </a:rPr>
              <a:t>’s weaknesses or present behaviour. </a:t>
            </a:r>
            <a:r>
              <a:rPr lang="en-NZ">
                <a:latin typeface="Century Gothic" panose="020B0502020202020204" pitchFamily="34" charset="0"/>
                <a:ea typeface="Calibri" panose="020F0502020204030204" pitchFamily="34" charset="0"/>
                <a:cs typeface="Times New Roman" panose="02020603050405020304" pitchFamily="18" charset="0"/>
              </a:rPr>
              <a:t>They offer</a:t>
            </a:r>
            <a:r>
              <a:rPr lang="en-NZ" sz="1200">
                <a:effectLst/>
                <a:latin typeface="Century Gothic" panose="020B0502020202020204" pitchFamily="34" charset="0"/>
                <a:ea typeface="Calibri" panose="020F0502020204030204" pitchFamily="34" charset="0"/>
                <a:cs typeface="Times New Roman" panose="02020603050405020304" pitchFamily="18" charset="0"/>
              </a:rPr>
              <a:t>, rather, a list of things the person should be cautious about. If </a:t>
            </a:r>
            <a:r>
              <a:rPr lang="en-NZ">
                <a:latin typeface="Century Gothic" panose="020B0502020202020204" pitchFamily="34" charset="0"/>
                <a:ea typeface="Calibri" panose="020F0502020204030204" pitchFamily="34" charset="0"/>
                <a:cs typeface="Times New Roman" panose="02020603050405020304" pitchFamily="18" charset="0"/>
              </a:rPr>
              <a:t>they become</a:t>
            </a:r>
            <a:r>
              <a:rPr lang="en-NZ" sz="1200">
                <a:effectLst/>
                <a:latin typeface="Century Gothic" panose="020B0502020202020204" pitchFamily="34" charset="0"/>
                <a:ea typeface="Calibri" panose="020F0502020204030204" pitchFamily="34" charset="0"/>
                <a:cs typeface="Times New Roman" panose="02020603050405020304" pitchFamily="18" charset="0"/>
              </a:rPr>
              <a:t> overly excited or stressed, these weaknesses may become active. From </a:t>
            </a:r>
            <a:r>
              <a:rPr lang="en-NZ">
                <a:latin typeface="Century Gothic" panose="020B0502020202020204" pitchFamily="34" charset="0"/>
                <a:ea typeface="Calibri" panose="020F0502020204030204" pitchFamily="34" charset="0"/>
                <a:cs typeface="Times New Roman" panose="02020603050405020304" pitchFamily="18" charset="0"/>
              </a:rPr>
              <a:t>a</a:t>
            </a:r>
            <a:r>
              <a:rPr lang="en-NZ" sz="1200">
                <a:effectLst/>
                <a:latin typeface="Century Gothic" panose="020B0502020202020204" pitchFamily="34" charset="0"/>
                <a:ea typeface="Calibri" panose="020F0502020204030204" pitchFamily="34" charset="0"/>
                <a:cs typeface="Times New Roman" panose="02020603050405020304" pitchFamily="18" charset="0"/>
              </a:rPr>
              <a:t> management perspective, any work pressures that might result in these reactions being activated should be avoided.</a:t>
            </a:r>
          </a:p>
          <a:p>
            <a:endParaRPr lang="en-NZ" sz="1200">
              <a:latin typeface="Century Gothic" panose="020B0502020202020204" pitchFamily="34" charset="0"/>
              <a:ea typeface="Calibri" panose="020F0502020204030204" pitchFamily="34" charset="0"/>
              <a:cs typeface="Times New Roman" panose="02020603050405020304" pitchFamily="18" charset="0"/>
            </a:endParaRPr>
          </a:p>
          <a:p>
            <a:pPr lvl="0">
              <a:lnSpc>
                <a:spcPct val="115000"/>
              </a:lnSpc>
            </a:pPr>
            <a:r>
              <a:rPr lang="en-NZ" sz="1200" b="1">
                <a:effectLst/>
                <a:latin typeface="Century Gothic" panose="020B0502020202020204" pitchFamily="34" charset="0"/>
                <a:ea typeface="Calibri" panose="020F0502020204030204" pitchFamily="34" charset="0"/>
                <a:cs typeface="Times New Roman" panose="02020603050405020304" pitchFamily="18" charset="0"/>
              </a:rPr>
              <a:t>Identification of personal development areas</a:t>
            </a:r>
            <a:endParaRPr lang="en-NZ" sz="1200">
              <a:effectLst/>
              <a:latin typeface="Century Gothic" panose="020B0502020202020204" pitchFamily="34" charset="0"/>
              <a:ea typeface="Calibri" panose="020F0502020204030204" pitchFamily="34" charset="0"/>
              <a:cs typeface="Times New Roman" panose="02020603050405020304" pitchFamily="18" charset="0"/>
            </a:endParaRPr>
          </a:p>
          <a:p>
            <a:pPr marL="342900" lvl="0" indent="-342900">
              <a:lnSpc>
                <a:spcPct val="115000"/>
              </a:lnSpc>
              <a:buSzPts val="1200"/>
              <a:buFont typeface="Symbol" panose="05050102010706020507" pitchFamily="18" charset="2"/>
              <a:buChar char=""/>
            </a:pPr>
            <a:r>
              <a:rPr lang="en-NZ" sz="1200">
                <a:effectLst/>
                <a:latin typeface="Century Gothic" panose="020B0502020202020204" pitchFamily="34" charset="0"/>
                <a:ea typeface="Calibri" panose="020F0502020204030204" pitchFamily="34" charset="0"/>
                <a:cs typeface="Times New Roman" panose="02020603050405020304" pitchFamily="18" charset="0"/>
              </a:rPr>
              <a:t>How many of the Development Areas </a:t>
            </a:r>
            <a:r>
              <a:rPr lang="en-NZ">
                <a:latin typeface="Century Gothic" panose="020B0502020202020204" pitchFamily="34" charset="0"/>
                <a:ea typeface="Calibri" panose="020F0502020204030204" pitchFamily="34" charset="0"/>
                <a:cs typeface="Times New Roman" panose="02020603050405020304" pitchFamily="18" charset="0"/>
              </a:rPr>
              <a:t>can</a:t>
            </a:r>
            <a:r>
              <a:rPr lang="en-NZ" sz="1200">
                <a:effectLst/>
                <a:latin typeface="Century Gothic" panose="020B0502020202020204" pitchFamily="34" charset="0"/>
                <a:ea typeface="Calibri" panose="020F0502020204030204" pitchFamily="34" charset="0"/>
                <a:cs typeface="Times New Roman" panose="02020603050405020304" pitchFamily="18" charset="0"/>
              </a:rPr>
              <a:t> the person identify in </a:t>
            </a:r>
            <a:r>
              <a:rPr lang="en-NZ">
                <a:latin typeface="Century Gothic" panose="020B0502020202020204" pitchFamily="34" charset="0"/>
                <a:ea typeface="Calibri" panose="020F0502020204030204" pitchFamily="34" charset="0"/>
                <a:cs typeface="Times New Roman" panose="02020603050405020304" pitchFamily="18" charset="0"/>
              </a:rPr>
              <a:t>their</a:t>
            </a:r>
            <a:r>
              <a:rPr lang="en-NZ" sz="1200">
                <a:effectLst/>
                <a:latin typeface="Century Gothic" panose="020B0502020202020204" pitchFamily="34" charset="0"/>
                <a:ea typeface="Calibri" panose="020F0502020204030204" pitchFamily="34" charset="0"/>
                <a:cs typeface="Times New Roman" panose="02020603050405020304" pitchFamily="18" charset="0"/>
              </a:rPr>
              <a:t> own behaviour?</a:t>
            </a:r>
          </a:p>
          <a:p>
            <a:pPr marL="342900" lvl="0" indent="-342900">
              <a:lnSpc>
                <a:spcPct val="115000"/>
              </a:lnSpc>
              <a:buSzPts val="1200"/>
              <a:buFont typeface="Symbol" panose="05050102010706020507" pitchFamily="18" charset="2"/>
              <a:buChar char=""/>
            </a:pPr>
            <a:r>
              <a:rPr lang="en-NZ" sz="1200">
                <a:effectLst/>
                <a:latin typeface="Century Gothic" panose="020B0502020202020204" pitchFamily="34" charset="0"/>
                <a:ea typeface="Calibri" panose="020F0502020204030204" pitchFamily="34" charset="0"/>
                <a:cs typeface="Times New Roman" panose="02020603050405020304" pitchFamily="18" charset="0"/>
              </a:rPr>
              <a:t>If there are things the person doesn’t identify with, why might that be? </a:t>
            </a:r>
            <a:r>
              <a:rPr lang="en-NZ">
                <a:latin typeface="Century Gothic" panose="020B0502020202020204" pitchFamily="34" charset="0"/>
                <a:ea typeface="Calibri" panose="020F0502020204030204" pitchFamily="34" charset="0"/>
                <a:cs typeface="Times New Roman" panose="02020603050405020304" pitchFamily="18" charset="0"/>
              </a:rPr>
              <a:t>Can any examples</a:t>
            </a:r>
            <a:r>
              <a:rPr lang="en-NZ" sz="1200">
                <a:effectLst/>
                <a:latin typeface="Century Gothic" panose="020B0502020202020204" pitchFamily="34" charset="0"/>
                <a:ea typeface="Calibri" panose="020F0502020204030204" pitchFamily="34" charset="0"/>
                <a:cs typeface="Times New Roman" panose="02020603050405020304" pitchFamily="18" charset="0"/>
              </a:rPr>
              <a:t> be given?</a:t>
            </a:r>
          </a:p>
          <a:p>
            <a:pPr marL="342900" lvl="0" indent="-342900">
              <a:lnSpc>
                <a:spcPct val="115000"/>
              </a:lnSpc>
              <a:buSzPts val="1200"/>
              <a:buFont typeface="Symbol" panose="05050102010706020507" pitchFamily="18" charset="2"/>
              <a:buChar char=""/>
            </a:pPr>
            <a:r>
              <a:rPr lang="en-NZ" sz="1200">
                <a:effectLst/>
                <a:latin typeface="Century Gothic" panose="020B0502020202020204" pitchFamily="34" charset="0"/>
                <a:ea typeface="Calibri" panose="020F0502020204030204" pitchFamily="34" charset="0"/>
                <a:cs typeface="Times New Roman" panose="02020603050405020304" pitchFamily="18" charset="0"/>
              </a:rPr>
              <a:t>Under what kind of circumstances do the reactions listed in the Development Areas become visible?</a:t>
            </a:r>
          </a:p>
          <a:p>
            <a:pPr marL="342900" lvl="0" indent="-342900">
              <a:lnSpc>
                <a:spcPct val="115000"/>
              </a:lnSpc>
              <a:buSzPts val="1200"/>
              <a:buFont typeface="Symbol" panose="05050102010706020507" pitchFamily="18" charset="2"/>
              <a:buChar char=""/>
            </a:pPr>
            <a:r>
              <a:rPr lang="en-NZ">
                <a:latin typeface="Century Gothic" panose="020B0502020202020204" pitchFamily="34" charset="0"/>
                <a:ea typeface="Calibri" panose="020F0502020204030204" pitchFamily="34" charset="0"/>
                <a:cs typeface="Times New Roman" panose="02020603050405020304" pitchFamily="18" charset="0"/>
              </a:rPr>
              <a:t>What positive input could other staff potentially offer to help avert the occurrence of such circumstances?</a:t>
            </a:r>
            <a:endParaRPr lang="en-NZ" sz="1200">
              <a:effectLst/>
              <a:latin typeface="Century Gothic" panose="020B050202020202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SzPts val="1200"/>
              <a:buFont typeface="Symbol" panose="05050102010706020507" pitchFamily="18" charset="2"/>
              <a:buChar char=""/>
            </a:pPr>
            <a:r>
              <a:rPr lang="en-NZ" sz="1200">
                <a:effectLst/>
                <a:latin typeface="Century Gothic" panose="020B0502020202020204" pitchFamily="34" charset="0"/>
                <a:ea typeface="Calibri" panose="020F0502020204030204" pitchFamily="34" charset="0"/>
                <a:cs typeface="Times New Roman" panose="02020603050405020304" pitchFamily="18" charset="0"/>
              </a:rPr>
              <a:t>Is there anything management could do to strengthen the person’s development areas?</a:t>
            </a:r>
          </a:p>
          <a:p>
            <a:pPr algn="l">
              <a:buFont typeface="Arial" panose="020B0604020202020204" pitchFamily="34" charset="0"/>
              <a:buChar char="•"/>
            </a:pPr>
            <a:endParaRPr lang="en-NZ">
              <a:solidFill>
                <a:schemeClr val="tx1">
                  <a:lumMod val="50000"/>
                  <a:lumOff val="50000"/>
                </a:schemeClr>
              </a:solidFill>
              <a:latin typeface="Century Gothic" panose="020B0502020202020204" pitchFamily="34" charset="0"/>
            </a:endParaRPr>
          </a:p>
          <a:p>
            <a:pPr marL="285750" indent="-285750">
              <a:spcBef>
                <a:spcPts val="600"/>
              </a:spcBef>
              <a:buFont typeface="Arial" panose="020B0604020202020204" pitchFamily="34" charset="0"/>
              <a:buChar char="•"/>
            </a:pPr>
            <a:r>
              <a:rPr lang="en-NZ">
                <a:solidFill>
                  <a:schemeClr val="tx1">
                    <a:lumMod val="50000"/>
                    <a:lumOff val="50000"/>
                  </a:schemeClr>
                </a:solidFill>
                <a:latin typeface="Century Gothic" panose="020B0502020202020204" pitchFamily="34" charset="0"/>
              </a:rPr>
              <a:t>Have you taken any steps to address these potential development areas?</a:t>
            </a:r>
          </a:p>
          <a:p>
            <a:pPr marL="342900" lvl="0" indent="-342900">
              <a:lnSpc>
                <a:spcPct val="115000"/>
              </a:lnSpc>
              <a:spcAft>
                <a:spcPts val="1000"/>
              </a:spcAft>
              <a:buSzPts val="1200"/>
              <a:buFont typeface="Symbol" panose="05050102010706020507" pitchFamily="18" charset="2"/>
              <a:buChar char=""/>
            </a:pPr>
            <a:r>
              <a:rPr lang="en-NZ">
                <a:latin typeface="Century Gothic" panose="020B0502020202020204" pitchFamily="34" charset="0"/>
                <a:ea typeface="Calibri" panose="020F0502020204030204" pitchFamily="34" charset="0"/>
                <a:cs typeface="Times New Roman" panose="02020603050405020304" pitchFamily="18" charset="0"/>
              </a:rPr>
              <a:t>How can we support you with these development areas?</a:t>
            </a:r>
            <a:endParaRPr lang="en-NZ" sz="1200">
              <a:effectLst/>
              <a:latin typeface="Century Gothic" panose="020B0502020202020204" pitchFamily="34" charset="0"/>
              <a:ea typeface="Calibri" panose="020F0502020204030204" pitchFamily="34" charset="0"/>
              <a:cs typeface="Times New Roman" panose="02020603050405020304" pitchFamily="18" charset="0"/>
            </a:endParaRPr>
          </a:p>
          <a:p>
            <a:endParaRPr lang="en-NZ" sz="1200">
              <a:effectLst/>
              <a:latin typeface="Century Gothic" panose="020B0502020202020204" pitchFamily="34" charset="0"/>
              <a:ea typeface="Calibri" panose="020F0502020204030204" pitchFamily="34" charset="0"/>
              <a:cs typeface="Times New Roman" panose="02020603050405020304" pitchFamily="18" charset="0"/>
            </a:endParaRPr>
          </a:p>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88</a:t>
            </a:fld>
            <a:endParaRPr lang="pl-PL"/>
          </a:p>
        </p:txBody>
      </p:sp>
      <p:sp>
        <p:nvSpPr>
          <p:cNvPr id="5" name="Notes Placeholder 2">
            <a:extLst>
              <a:ext uri="{FF2B5EF4-FFF2-40B4-BE49-F238E27FC236}">
                <a16:creationId xmlns:a16="http://schemas.microsoft.com/office/drawing/2014/main" id="{DEF5A3A3-3220-7A4D-5985-BB6D12DDA0AB}"/>
              </a:ext>
            </a:extLst>
          </p:cNvPr>
          <p:cNvSpPr txBox="1">
            <a:spLocks/>
          </p:cNvSpPr>
          <p:nvPr/>
        </p:nvSpPr>
        <p:spPr>
          <a:xfrm>
            <a:off x="423863" y="5063893"/>
            <a:ext cx="5449570" cy="3914864"/>
          </a:xfrm>
          <a:prstGeom prst="rect">
            <a:avLst/>
          </a:prstGeom>
        </p:spPr>
        <p:txBody>
          <a:bodyPr vert="horz" lIns="91440" tIns="45720" rIns="91440" bIns="45720" rtlCol="0"/>
          <a:lst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a:lstStyle>
          <a:p>
            <a:endParaRPr lang="en-NZ" sz="1800">
              <a:latin typeface="Century Gothic" panose="020B0502020202020204" pitchFamily="34" charset="0"/>
              <a:ea typeface="Calibri" panose="020F0502020204030204" pitchFamily="34" charset="0"/>
              <a:cs typeface="Times New Roman" panose="02020603050405020304" pitchFamily="18" charset="0"/>
            </a:endParaRPr>
          </a:p>
          <a:p>
            <a:endParaRPr lang="en-NZ"/>
          </a:p>
        </p:txBody>
      </p:sp>
    </p:spTree>
    <p:extLst>
      <p:ext uri="{BB962C8B-B14F-4D97-AF65-F5344CB8AC3E}">
        <p14:creationId xmlns:p14="http://schemas.microsoft.com/office/powerpoint/2010/main" val="196377592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89</a:t>
            </a:fld>
            <a:endParaRPr lang="pl-PL"/>
          </a:p>
        </p:txBody>
      </p:sp>
    </p:spTree>
    <p:extLst>
      <p:ext uri="{BB962C8B-B14F-4D97-AF65-F5344CB8AC3E}">
        <p14:creationId xmlns:p14="http://schemas.microsoft.com/office/powerpoint/2010/main" val="25290710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a:p>
            <a:r>
              <a:rPr lang="en-NZ" dirty="0">
                <a:latin typeface="Century Gothic" panose="020B0502020202020204" pitchFamily="34" charset="0"/>
              </a:rPr>
              <a:t>When we use the term </a:t>
            </a:r>
            <a:r>
              <a:rPr lang="en-NZ" dirty="0" err="1">
                <a:latin typeface="Century Gothic" panose="020B0502020202020204" pitchFamily="34" charset="0"/>
              </a:rPr>
              <a:t>FinxS</a:t>
            </a:r>
            <a:r>
              <a:rPr lang="en-NZ" dirty="0">
                <a:latin typeface="Century Gothic" panose="020B0502020202020204" pitchFamily="34" charset="0"/>
              </a:rPr>
              <a:t> we are referring to the platform which hosts our assessments. Our assessments include:</a:t>
            </a:r>
          </a:p>
          <a:p>
            <a:endParaRPr lang="en-NZ" dirty="0">
              <a:latin typeface="Century Gothic" panose="020B0502020202020204" pitchFamily="34" charset="0"/>
            </a:endParaRPr>
          </a:p>
          <a:p>
            <a:r>
              <a:rPr lang="en-NZ" dirty="0">
                <a:latin typeface="Century Gothic" panose="020B0502020202020204" pitchFamily="34" charset="0"/>
              </a:rPr>
              <a:t>The Behavioural Analysis Assessment, which we’re going to focus on today.</a:t>
            </a:r>
          </a:p>
          <a:p>
            <a:endParaRPr lang="en-NZ" dirty="0">
              <a:latin typeface="Century Gothic" panose="020B0502020202020204" pitchFamily="34" charset="0"/>
            </a:endParaRPr>
          </a:p>
          <a:p>
            <a:r>
              <a:rPr lang="en-NZ" sz="1200" dirty="0">
                <a:latin typeface="Century Gothic" panose="020B0502020202020204" pitchFamily="34" charset="0"/>
              </a:rPr>
              <a:t>The </a:t>
            </a:r>
            <a:r>
              <a:rPr lang="en-US" sz="1200" dirty="0">
                <a:latin typeface="Century Gothic" panose="020B0502020202020204" pitchFamily="34" charset="0"/>
              </a:rPr>
              <a:t>Surveys Platform, which is an inexpensive way of collecting information from specific or large groups of people easily and confidentially. The most common areas of application are Employee climate and engagement and customer satisfac</a:t>
            </a:r>
            <a:r>
              <a:rPr lang="en-US" dirty="0">
                <a:latin typeface="Century Gothic" panose="020B0502020202020204" pitchFamily="34" charset="0"/>
              </a:rPr>
              <a:t>tion.</a:t>
            </a:r>
            <a:endParaRPr lang="en-US" sz="1200" dirty="0">
              <a:latin typeface="Century Gothic" panose="020B0502020202020204" pitchFamily="34" charset="0"/>
            </a:endParaRPr>
          </a:p>
          <a:p>
            <a:endParaRPr lang="en-NZ" dirty="0">
              <a:latin typeface="Century Gothic" panose="020B0502020202020204" pitchFamily="34" charset="0"/>
            </a:endParaRPr>
          </a:p>
          <a:p>
            <a:pPr algn="l"/>
            <a:r>
              <a:rPr lang="en-NZ" b="0" i="0" dirty="0">
                <a:effectLst/>
                <a:latin typeface="Century Gothic" panose="020B0502020202020204" pitchFamily="34" charset="0"/>
              </a:rPr>
              <a:t>A 360 Degree </a:t>
            </a:r>
            <a:r>
              <a:rPr lang="en-NZ" dirty="0">
                <a:latin typeface="Century Gothic" panose="020B0502020202020204" pitchFamily="34" charset="0"/>
              </a:rPr>
              <a:t>R</a:t>
            </a:r>
            <a:r>
              <a:rPr lang="en-NZ" b="0" i="0" dirty="0">
                <a:effectLst/>
                <a:latin typeface="Century Gothic" panose="020B0502020202020204" pitchFamily="34" charset="0"/>
              </a:rPr>
              <a:t>eview gathers anonymous feedback about an employee from the people working most closely with them, such as direct reports, peers, and managers. The assessment has many applications, including performance appraisals, success planning, team development and is an excellent tool for leadership and management development.</a:t>
            </a:r>
          </a:p>
          <a:p>
            <a:pPr algn="l"/>
            <a:r>
              <a:rPr lang="en-NZ" b="0" i="0" dirty="0">
                <a:effectLst/>
                <a:latin typeface="Century Gothic" panose="020B0502020202020204" pitchFamily="34" charset="0"/>
              </a:rPr>
              <a:t>360 feedback provides a complete picture and measures the overall opinion of a group rather than just relying on one or two views. The reports identify blind spots and highlight the strengths and development areas of a person. Multiple sources of feedback contribute to a better understanding of a person's development gaps. </a:t>
            </a:r>
          </a:p>
          <a:p>
            <a:pPr algn="l"/>
            <a:endParaRPr lang="en-NZ" dirty="0">
              <a:latin typeface="Century Gothic" panose="020B0502020202020204" pitchFamily="34" charset="0"/>
            </a:endParaRPr>
          </a:p>
          <a:p>
            <a:pPr algn="l"/>
            <a:r>
              <a:rPr lang="en-NZ" b="0" i="0" dirty="0">
                <a:effectLst/>
                <a:latin typeface="Century Gothic" panose="020B0502020202020204" pitchFamily="34" charset="0"/>
              </a:rPr>
              <a:t>The Sales Competency Test is an assessment and coaching tool designed for the recruitment and development of salespeople. The assessment transforms the way organisations understand their salesforce and provides powerful insights to improve sales performance. </a:t>
            </a:r>
          </a:p>
          <a:p>
            <a:pPr algn="l"/>
            <a:r>
              <a:rPr lang="en-NZ" b="0" i="0" dirty="0">
                <a:effectLst/>
                <a:latin typeface="Century Gothic" panose="020B0502020202020204" pitchFamily="34" charset="0"/>
              </a:rPr>
              <a:t>Sales Competence Assessments provide you with a sales competency framework to maximise the performance of your salespeople. Designed to strengthen and streamline learning, the assessment identifies strengths and weaknesses in 18 critically important sales competencies.</a:t>
            </a:r>
          </a:p>
          <a:p>
            <a:pPr algn="l"/>
            <a:endParaRPr lang="en-NZ" b="0" i="0" dirty="0">
              <a:effectLst/>
              <a:latin typeface="Century Gothic" panose="020B0502020202020204" pitchFamily="34" charset="0"/>
            </a:endParaRPr>
          </a:p>
          <a:p>
            <a:r>
              <a:rPr lang="en-NZ" b="0" i="0" dirty="0">
                <a:effectLst/>
                <a:latin typeface="Century Gothic" panose="020B0502020202020204" pitchFamily="34" charset="0"/>
              </a:rPr>
              <a:t>Recruiters and HR Managers use Reasoning </a:t>
            </a:r>
            <a:r>
              <a:rPr lang="en-NZ" dirty="0">
                <a:latin typeface="Century Gothic" panose="020B0502020202020204" pitchFamily="34" charset="0"/>
              </a:rPr>
              <a:t>A</a:t>
            </a:r>
            <a:r>
              <a:rPr lang="en-NZ" b="0" i="0" dirty="0">
                <a:effectLst/>
                <a:latin typeface="Century Gothic" panose="020B0502020202020204" pitchFamily="34" charset="0"/>
              </a:rPr>
              <a:t>nalysis Tests to evaluate a person's current capability level and their ability to learn, solve problems and process information on the job. </a:t>
            </a:r>
            <a:r>
              <a:rPr lang="en-NZ" dirty="0">
                <a:latin typeface="Century Gothic" panose="020B0502020202020204" pitchFamily="34" charset="0"/>
              </a:rPr>
              <a:t>They</a:t>
            </a:r>
            <a:r>
              <a:rPr lang="en-NZ" b="0" i="0" dirty="0">
                <a:effectLst/>
                <a:latin typeface="Century Gothic" panose="020B0502020202020204" pitchFamily="34" charset="0"/>
              </a:rPr>
              <a:t> remove unconscious bias from the selection process and support organisations to make reliable hiring decisions.  There are nine different Reasoning </a:t>
            </a:r>
            <a:r>
              <a:rPr lang="en-NZ" dirty="0">
                <a:latin typeface="Century Gothic" panose="020B0502020202020204" pitchFamily="34" charset="0"/>
              </a:rPr>
              <a:t>A</a:t>
            </a:r>
            <a:r>
              <a:rPr lang="en-NZ" b="0" i="0" dirty="0">
                <a:effectLst/>
                <a:latin typeface="Century Gothic" panose="020B0502020202020204" pitchFamily="34" charset="0"/>
              </a:rPr>
              <a:t>nalysis </a:t>
            </a:r>
            <a:r>
              <a:rPr lang="en-NZ" dirty="0">
                <a:latin typeface="Century Gothic" panose="020B0502020202020204" pitchFamily="34" charset="0"/>
              </a:rPr>
              <a:t>T</a:t>
            </a:r>
            <a:r>
              <a:rPr lang="en-NZ" b="0" i="0" dirty="0">
                <a:effectLst/>
                <a:latin typeface="Century Gothic" panose="020B0502020202020204" pitchFamily="34" charset="0"/>
              </a:rPr>
              <a:t>ests. Each test is timed and measures a different aspect of intelligence, usually involving comprehension of numbers, written or graphical information.</a:t>
            </a:r>
            <a:endParaRPr lang="en-NZ" dirty="0">
              <a:latin typeface="Century Gothic" panose="020B0502020202020204" pitchFamily="34" charset="0"/>
            </a:endParaRPr>
          </a:p>
          <a:p>
            <a:endParaRPr lang="en-NZ" dirty="0"/>
          </a:p>
        </p:txBody>
      </p:sp>
      <p:sp>
        <p:nvSpPr>
          <p:cNvPr id="4" name="Slide Number Placeholder 3"/>
          <p:cNvSpPr>
            <a:spLocks noGrp="1"/>
          </p:cNvSpPr>
          <p:nvPr>
            <p:ph type="sldNum" sz="quarter" idx="5"/>
          </p:nvPr>
        </p:nvSpPr>
        <p:spPr/>
        <p:txBody>
          <a:bodyPr/>
          <a:lstStyle/>
          <a:p>
            <a:r>
              <a:rPr lang="en-NZ"/>
              <a:t>i</a:t>
            </a:r>
            <a:fld id="{FC7FF555-9CF6-455B-A361-1BD9CCEB5FF1}" type="slidenum">
              <a:rPr lang="pl-PL" smtClean="0"/>
              <a:t>9</a:t>
            </a:fld>
            <a:endParaRPr lang="pl-PL"/>
          </a:p>
        </p:txBody>
      </p:sp>
    </p:spTree>
    <p:extLst>
      <p:ext uri="{BB962C8B-B14F-4D97-AF65-F5344CB8AC3E}">
        <p14:creationId xmlns:p14="http://schemas.microsoft.com/office/powerpoint/2010/main" val="233487093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a:latin typeface="Century Gothic" panose="020B0502020202020204" pitchFamily="34" charset="0"/>
              </a:rPr>
              <a:t>Element Three looks at energy use and the Diamond.</a:t>
            </a:r>
          </a:p>
        </p:txBody>
      </p:sp>
      <p:sp>
        <p:nvSpPr>
          <p:cNvPr id="4" name="Slide Number Placeholder 3"/>
          <p:cNvSpPr>
            <a:spLocks noGrp="1"/>
          </p:cNvSpPr>
          <p:nvPr>
            <p:ph type="sldNum" sz="quarter" idx="5"/>
          </p:nvPr>
        </p:nvSpPr>
        <p:spPr/>
        <p:txBody>
          <a:bodyPr/>
          <a:lstStyle/>
          <a:p>
            <a:fld id="{FC7FF555-9CF6-455B-A361-1BD9CCEB5FF1}" type="slidenum">
              <a:rPr lang="pl-PL" smtClean="0"/>
              <a:t>90</a:t>
            </a:fld>
            <a:endParaRPr lang="pl-PL"/>
          </a:p>
        </p:txBody>
      </p:sp>
    </p:spTree>
    <p:extLst>
      <p:ext uri="{BB962C8B-B14F-4D97-AF65-F5344CB8AC3E}">
        <p14:creationId xmlns:p14="http://schemas.microsoft.com/office/powerpoint/2010/main" val="101282363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91</a:t>
            </a:fld>
            <a:endParaRPr lang="pl-PL"/>
          </a:p>
        </p:txBody>
      </p:sp>
    </p:spTree>
    <p:extLst>
      <p:ext uri="{BB962C8B-B14F-4D97-AF65-F5344CB8AC3E}">
        <p14:creationId xmlns:p14="http://schemas.microsoft.com/office/powerpoint/2010/main" val="104797570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NZ" sz="1100" b="1">
              <a:solidFill>
                <a:schemeClr val="tx1"/>
              </a:solidFill>
              <a:latin typeface="Arial" panose="020B0604020202020204" pitchFamily="34" charset="0"/>
              <a:cs typeface="Arial" panose="020B0604020202020204" pitchFamily="34" charset="0"/>
            </a:endParaRPr>
          </a:p>
          <a:p>
            <a:pPr algn="l"/>
            <a:r>
              <a:rPr lang="en-NZ">
                <a:effectLst/>
                <a:latin typeface="Century Gothic" panose="020B0502020202020204" pitchFamily="34" charset="0"/>
                <a:ea typeface="Calibri" panose="020F0502020204030204" pitchFamily="34" charset="0"/>
                <a:cs typeface="Times New Roman" panose="02020603050405020304" pitchFamily="18" charset="0"/>
              </a:rPr>
              <a:t>The Flexibility Zones Page demonstrates how much and in what direction the individual’s behaviour is the most flexible, as well as in what areas the person is the farthest from their natural style. It is important to note that when we describe an individual’s behaviour, we don’t say </a:t>
            </a:r>
            <a:r>
              <a:rPr lang="en-NZ">
                <a:latin typeface="Century Gothic" panose="020B0502020202020204" pitchFamily="34" charset="0"/>
                <a:ea typeface="Calibri" panose="020F0502020204030204" pitchFamily="34" charset="0"/>
                <a:cs typeface="Times New Roman" panose="02020603050405020304" pitchFamily="18" charset="0"/>
              </a:rPr>
              <a:t>they</a:t>
            </a:r>
            <a:r>
              <a:rPr lang="en-NZ">
                <a:effectLst/>
                <a:latin typeface="Century Gothic" panose="020B0502020202020204" pitchFamily="34" charset="0"/>
                <a:ea typeface="Calibri" panose="020F0502020204030204" pitchFamily="34" charset="0"/>
                <a:cs typeface="Times New Roman" panose="02020603050405020304" pitchFamily="18" charset="0"/>
              </a:rPr>
              <a:t> can or cannot do something. We all have the potential to do everything; it is just that some things are more natural to us than others.</a:t>
            </a:r>
          </a:p>
          <a:p>
            <a:pPr algn="l"/>
            <a:endParaRPr lang="en-NZ" b="1">
              <a:solidFill>
                <a:schemeClr val="tx1"/>
              </a:solidFill>
              <a:latin typeface="Century Gothic" panose="020B0502020202020204" pitchFamily="34" charset="0"/>
              <a:cs typeface="Arial" panose="020B0604020202020204" pitchFamily="34" charset="0"/>
            </a:endParaRPr>
          </a:p>
          <a:p>
            <a:pPr algn="l"/>
            <a:r>
              <a:rPr lang="en-NZ" b="1">
                <a:solidFill>
                  <a:schemeClr val="tx1"/>
                </a:solidFill>
                <a:latin typeface="Century Gothic" panose="020B0502020202020204" pitchFamily="34" charset="0"/>
                <a:cs typeface="Arial" panose="020B0604020202020204" pitchFamily="34" charset="0"/>
              </a:rPr>
              <a:t>Dark shade/Coloured</a:t>
            </a:r>
            <a:r>
              <a:rPr lang="en-NZ" b="1" baseline="0">
                <a:solidFill>
                  <a:schemeClr val="tx1"/>
                </a:solidFill>
                <a:latin typeface="Century Gothic" panose="020B0502020202020204" pitchFamily="34" charset="0"/>
                <a:cs typeface="Arial" panose="020B0604020202020204" pitchFamily="34" charset="0"/>
              </a:rPr>
              <a:t> area</a:t>
            </a:r>
            <a:r>
              <a:rPr lang="en-NZ" b="1">
                <a:solidFill>
                  <a:schemeClr val="tx1"/>
                </a:solidFill>
                <a:latin typeface="Century Gothic" panose="020B0502020202020204" pitchFamily="34" charset="0"/>
                <a:cs typeface="Arial" panose="020B0604020202020204" pitchFamily="34" charset="0"/>
              </a:rPr>
              <a:t>: </a:t>
            </a:r>
          </a:p>
          <a:p>
            <a:pPr algn="l"/>
            <a:r>
              <a:rPr lang="en-NZ">
                <a:latin typeface="Century Gothic" panose="020B0502020202020204" pitchFamily="34" charset="0"/>
                <a:cs typeface="Arial" panose="020B0604020202020204" pitchFamily="34" charset="0"/>
              </a:rPr>
              <a:t>This is the m</a:t>
            </a:r>
            <a:r>
              <a:rPr lang="en-NZ">
                <a:solidFill>
                  <a:schemeClr val="tx1"/>
                </a:solidFill>
                <a:latin typeface="Century Gothic" panose="020B0502020202020204" pitchFamily="34" charset="0"/>
                <a:cs typeface="Arial" panose="020B0604020202020204" pitchFamily="34" charset="0"/>
              </a:rPr>
              <a:t>ost natural and comfortable behavioural style area. It doesn’t require a lot of energy. </a:t>
            </a:r>
            <a:r>
              <a:rPr lang="en-NZ">
                <a:latin typeface="Century Gothic" panose="020B0502020202020204" pitchFamily="34" charset="0"/>
                <a:cs typeface="Arial" panose="020B0604020202020204" pitchFamily="34" charset="0"/>
              </a:rPr>
              <a:t>It’s the </a:t>
            </a:r>
            <a:r>
              <a:rPr lang="en-NZ" b="1">
                <a:solidFill>
                  <a:schemeClr val="tx1"/>
                </a:solidFill>
                <a:latin typeface="Century Gothic" panose="020B0502020202020204" pitchFamily="34" charset="0"/>
                <a:cs typeface="Arial" panose="020B0604020202020204" pitchFamily="34" charset="0"/>
              </a:rPr>
              <a:t>Comfort Zone</a:t>
            </a:r>
            <a:r>
              <a:rPr lang="en-NZ">
                <a:solidFill>
                  <a:schemeClr val="tx1"/>
                </a:solidFill>
                <a:latin typeface="Century Gothic" panose="020B0502020202020204" pitchFamily="34" charset="0"/>
                <a:cs typeface="Arial" panose="020B0604020202020204" pitchFamily="34" charset="0"/>
              </a:rPr>
              <a:t>.</a:t>
            </a:r>
          </a:p>
          <a:p>
            <a:pPr algn="l"/>
            <a:endParaRPr lang="en-NZ" b="1">
              <a:solidFill>
                <a:schemeClr val="tx1"/>
              </a:solidFill>
              <a:latin typeface="Century Gothic" panose="020B0502020202020204" pitchFamily="34" charset="0"/>
              <a:cs typeface="Arial" panose="020B0604020202020204" pitchFamily="34" charset="0"/>
            </a:endParaRPr>
          </a:p>
          <a:p>
            <a:pPr algn="l"/>
            <a:r>
              <a:rPr lang="en-NZ" b="1">
                <a:solidFill>
                  <a:schemeClr val="tx1"/>
                </a:solidFill>
                <a:latin typeface="Century Gothic" panose="020B0502020202020204" pitchFamily="34" charset="0"/>
                <a:cs typeface="Arial" panose="020B0604020202020204" pitchFamily="34" charset="0"/>
              </a:rPr>
              <a:t>Lighter shades: </a:t>
            </a:r>
          </a:p>
          <a:p>
            <a:pPr algn="l"/>
            <a:r>
              <a:rPr lang="en-NZ">
                <a:solidFill>
                  <a:schemeClr val="tx1"/>
                </a:solidFill>
                <a:latin typeface="Century Gothic" panose="020B0502020202020204" pitchFamily="34" charset="0"/>
                <a:cs typeface="Arial" panose="020B0604020202020204" pitchFamily="34" charset="0"/>
              </a:rPr>
              <a:t>Where one can easily develop without too much energy expenditure. Where one can ‘rubber belt’.</a:t>
            </a:r>
          </a:p>
          <a:p>
            <a:pPr algn="l"/>
            <a:endParaRPr lang="en-NZ">
              <a:solidFill>
                <a:schemeClr val="tx1"/>
              </a:solidFill>
              <a:latin typeface="Century Gothic" panose="020B0502020202020204" pitchFamily="34" charset="0"/>
              <a:cs typeface="Arial" panose="020B0604020202020204" pitchFamily="34" charset="0"/>
            </a:endParaRPr>
          </a:p>
          <a:p>
            <a:pPr algn="l"/>
            <a:r>
              <a:rPr lang="en-NZ" b="1">
                <a:solidFill>
                  <a:schemeClr val="tx1"/>
                </a:solidFill>
                <a:latin typeface="Century Gothic" panose="020B0502020202020204" pitchFamily="34" charset="0"/>
                <a:cs typeface="Arial" panose="020B0604020202020204" pitchFamily="34" charset="0"/>
              </a:rPr>
              <a:t>White: </a:t>
            </a:r>
          </a:p>
          <a:p>
            <a:pPr algn="l"/>
            <a:r>
              <a:rPr lang="en-NZ">
                <a:latin typeface="Century Gothic" panose="020B0502020202020204" pitchFamily="34" charset="0"/>
                <a:cs typeface="Arial" panose="020B0604020202020204" pitchFamily="34" charset="0"/>
              </a:rPr>
              <a:t>This is where</a:t>
            </a:r>
            <a:r>
              <a:rPr lang="en-NZ">
                <a:solidFill>
                  <a:schemeClr val="tx1"/>
                </a:solidFill>
                <a:latin typeface="Century Gothic" panose="020B0502020202020204" pitchFamily="34" charset="0"/>
                <a:cs typeface="Arial" panose="020B0604020202020204" pitchFamily="34" charset="0"/>
              </a:rPr>
              <a:t> the most energy, effort and concentration is required. </a:t>
            </a:r>
            <a:r>
              <a:rPr lang="en-NZ">
                <a:effectLst/>
                <a:latin typeface="Century Gothic" panose="020B0502020202020204" pitchFamily="34" charset="0"/>
                <a:ea typeface="Calibri" panose="020F0502020204030204" pitchFamily="34" charset="0"/>
                <a:cs typeface="Times New Roman" panose="02020603050405020304" pitchFamily="18" charset="0"/>
              </a:rPr>
              <a:t>When entering the white area, the energy consumption increases and the person needs to concentrate more. It doesn’t feel as natural as it felt in the coloured areas and the person is most likely to get tired and start making mistakes earlier than </a:t>
            </a:r>
            <a:r>
              <a:rPr lang="en-NZ">
                <a:latin typeface="Century Gothic" panose="020B0502020202020204" pitchFamily="34" charset="0"/>
                <a:ea typeface="Calibri" panose="020F0502020204030204" pitchFamily="34" charset="0"/>
                <a:cs typeface="Times New Roman" panose="02020603050405020304" pitchFamily="18" charset="0"/>
              </a:rPr>
              <a:t>they</a:t>
            </a:r>
            <a:r>
              <a:rPr lang="en-NZ">
                <a:effectLst/>
                <a:latin typeface="Century Gothic" panose="020B0502020202020204" pitchFamily="34" charset="0"/>
                <a:ea typeface="Calibri" panose="020F0502020204030204" pitchFamily="34" charset="0"/>
                <a:cs typeface="Times New Roman" panose="02020603050405020304" pitchFamily="18" charset="0"/>
              </a:rPr>
              <a:t> would in the coloured area tasks.</a:t>
            </a:r>
          </a:p>
          <a:p>
            <a:endParaRPr lang="en-GB" sz="1100">
              <a:solidFill>
                <a:schemeClr val="tx1"/>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FC7FF555-9CF6-455B-A361-1BD9CCEB5FF1}" type="slidenum">
              <a:rPr lang="pl-PL" smtClean="0"/>
              <a:t>92</a:t>
            </a:fld>
            <a:endParaRPr lang="pl-PL"/>
          </a:p>
        </p:txBody>
      </p:sp>
    </p:spTree>
    <p:extLst>
      <p:ext uri="{BB962C8B-B14F-4D97-AF65-F5344CB8AC3E}">
        <p14:creationId xmlns:p14="http://schemas.microsoft.com/office/powerpoint/2010/main" val="325656008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atin typeface="Century Gothic" panose="020B0502020202020204" pitchFamily="34" charset="0"/>
              </a:rPr>
              <a:t>The pink shading is where the candidate sits on the Diamond, based on their Profile II.</a:t>
            </a:r>
          </a:p>
          <a:p>
            <a:endParaRPr lang="en-GB">
              <a:solidFill>
                <a:srgbClr val="FF0000"/>
              </a:solidFill>
              <a:latin typeface="Century Gothic" panose="020B0502020202020204" pitchFamily="34" charset="0"/>
            </a:endParaRPr>
          </a:p>
          <a:p>
            <a:r>
              <a:rPr lang="en-GB">
                <a:latin typeface="Century Gothic" panose="020B0502020202020204" pitchFamily="34" charset="0"/>
              </a:rPr>
              <a:t>The end of the arrow represents Profile I.  This shows how the candidate feels they need to adjust to meet the current demands of their work environment.</a:t>
            </a:r>
          </a:p>
          <a:p>
            <a:endParaRPr lang="en-GB">
              <a:solidFill>
                <a:srgbClr val="FF0000"/>
              </a:solidFill>
              <a:latin typeface="Century Gothic" panose="020B0502020202020204" pitchFamily="34" charset="0"/>
            </a:endParaRPr>
          </a:p>
          <a:p>
            <a:r>
              <a:rPr lang="en-GB">
                <a:latin typeface="Century Gothic" panose="020B0502020202020204" pitchFamily="34" charset="0"/>
              </a:rPr>
              <a:t>Reasons for there being no arrow:</a:t>
            </a:r>
          </a:p>
          <a:p>
            <a:endParaRPr lang="en-GB">
              <a:latin typeface="Century Gothic" panose="020B0502020202020204" pitchFamily="34" charset="0"/>
            </a:endParaRPr>
          </a:p>
          <a:p>
            <a:pPr marL="171450" indent="-171450">
              <a:buFont typeface="Arial" panose="020B0604020202020204" pitchFamily="34" charset="0"/>
              <a:buChar char="•"/>
            </a:pPr>
            <a:r>
              <a:rPr lang="en-GB">
                <a:latin typeface="Century Gothic" panose="020B0502020202020204" pitchFamily="34" charset="0"/>
              </a:rPr>
              <a:t>Profiles I and II are similar shapes.</a:t>
            </a:r>
          </a:p>
          <a:p>
            <a:pPr marL="171450" indent="-171450">
              <a:buFont typeface="Arial" panose="020B0604020202020204" pitchFamily="34" charset="0"/>
              <a:buChar char="•"/>
            </a:pPr>
            <a:r>
              <a:rPr lang="en-GB">
                <a:latin typeface="Century Gothic" panose="020B0502020202020204" pitchFamily="34" charset="0"/>
              </a:rPr>
              <a:t>Profile I is tight (all four styles are close to the midline).</a:t>
            </a:r>
          </a:p>
          <a:p>
            <a:pPr marL="171450" indent="-171450">
              <a:buFont typeface="Arial" panose="020B0604020202020204" pitchFamily="34" charset="0"/>
              <a:buChar char="•"/>
            </a:pPr>
            <a:r>
              <a:rPr lang="en-GB">
                <a:latin typeface="Century Gothic" panose="020B0502020202020204" pitchFamily="34" charset="0"/>
              </a:rPr>
              <a:t>There are some Diamonds that can be selected from the FinxS platform that do not have arrows.</a:t>
            </a:r>
          </a:p>
        </p:txBody>
      </p:sp>
      <p:sp>
        <p:nvSpPr>
          <p:cNvPr id="4" name="Slide Number Placeholder 3"/>
          <p:cNvSpPr>
            <a:spLocks noGrp="1"/>
          </p:cNvSpPr>
          <p:nvPr>
            <p:ph type="sldNum" sz="quarter" idx="10"/>
          </p:nvPr>
        </p:nvSpPr>
        <p:spPr/>
        <p:txBody>
          <a:bodyPr/>
          <a:lstStyle/>
          <a:p>
            <a:fld id="{FC7FF555-9CF6-455B-A361-1BD9CCEB5FF1}" type="slidenum">
              <a:rPr lang="pl-PL" smtClean="0"/>
              <a:t>93</a:t>
            </a:fld>
            <a:endParaRPr lang="pl-PL"/>
          </a:p>
        </p:txBody>
      </p:sp>
    </p:spTree>
    <p:extLst>
      <p:ext uri="{BB962C8B-B14F-4D97-AF65-F5344CB8AC3E}">
        <p14:creationId xmlns:p14="http://schemas.microsoft.com/office/powerpoint/2010/main" val="311182812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3013"/>
            <a:ext cx="5964237" cy="3355975"/>
          </a:xfrm>
        </p:spPr>
      </p:sp>
      <p:sp>
        <p:nvSpPr>
          <p:cNvPr id="3" name="Notes Placeholder 2"/>
          <p:cNvSpPr>
            <a:spLocks noGrp="1"/>
          </p:cNvSpPr>
          <p:nvPr>
            <p:ph type="body" idx="1"/>
          </p:nvPr>
        </p:nvSpPr>
        <p:spPr/>
        <p:txBody>
          <a:bodyPr/>
          <a:lstStyle/>
          <a:p>
            <a:endParaRPr lang="en-NZ"/>
          </a:p>
        </p:txBody>
      </p:sp>
      <p:sp>
        <p:nvSpPr>
          <p:cNvPr id="4" name="Date Placeholder 3"/>
          <p:cNvSpPr>
            <a:spLocks noGrp="1"/>
          </p:cNvSpPr>
          <p:nvPr>
            <p:ph type="dt" idx="10"/>
          </p:nvPr>
        </p:nvSpPr>
        <p:spPr/>
        <p:txBody>
          <a:bodyPr/>
          <a:lstStyle/>
          <a:p>
            <a:pPr>
              <a:defRPr/>
            </a:pPr>
            <a:endParaRPr lang="en-US"/>
          </a:p>
        </p:txBody>
      </p:sp>
      <p:sp>
        <p:nvSpPr>
          <p:cNvPr id="5" name="Slide Number Placeholder 4"/>
          <p:cNvSpPr>
            <a:spLocks noGrp="1"/>
          </p:cNvSpPr>
          <p:nvPr>
            <p:ph type="sldNum" sz="quarter" idx="11"/>
          </p:nvPr>
        </p:nvSpPr>
        <p:spPr/>
        <p:txBody>
          <a:bodyPr/>
          <a:lstStyle/>
          <a:p>
            <a:pPr>
              <a:defRPr/>
            </a:pPr>
            <a:fld id="{1F6FB007-2A9D-4ABC-B9FA-37497DF013A4}" type="slidenum">
              <a:rPr lang="en-US" smtClean="0"/>
              <a:pPr>
                <a:defRPr/>
              </a:pPr>
              <a:t>94</a:t>
            </a:fld>
            <a:endParaRPr lang="en-US"/>
          </a:p>
        </p:txBody>
      </p:sp>
    </p:spTree>
    <p:extLst>
      <p:ext uri="{BB962C8B-B14F-4D97-AF65-F5344CB8AC3E}">
        <p14:creationId xmlns:p14="http://schemas.microsoft.com/office/powerpoint/2010/main" val="248632186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3013"/>
            <a:ext cx="5964237" cy="3355975"/>
          </a:xfrm>
        </p:spPr>
      </p:sp>
      <p:sp>
        <p:nvSpPr>
          <p:cNvPr id="3" name="Notes Placeholder 2"/>
          <p:cNvSpPr>
            <a:spLocks noGrp="1"/>
          </p:cNvSpPr>
          <p:nvPr>
            <p:ph type="body" idx="1"/>
          </p:nvPr>
        </p:nvSpPr>
        <p:spPr/>
        <p:txBody>
          <a:bodyPr/>
          <a:lstStyle/>
          <a:p>
            <a:endParaRPr lang="en-NZ"/>
          </a:p>
        </p:txBody>
      </p:sp>
      <p:sp>
        <p:nvSpPr>
          <p:cNvPr id="4" name="Date Placeholder 3"/>
          <p:cNvSpPr>
            <a:spLocks noGrp="1"/>
          </p:cNvSpPr>
          <p:nvPr>
            <p:ph type="dt" idx="10"/>
          </p:nvPr>
        </p:nvSpPr>
        <p:spPr/>
        <p:txBody>
          <a:bodyPr/>
          <a:lstStyle/>
          <a:p>
            <a:pPr>
              <a:defRPr/>
            </a:pPr>
            <a:endParaRPr lang="en-US"/>
          </a:p>
        </p:txBody>
      </p:sp>
      <p:sp>
        <p:nvSpPr>
          <p:cNvPr id="5" name="Slide Number Placeholder 4"/>
          <p:cNvSpPr>
            <a:spLocks noGrp="1"/>
          </p:cNvSpPr>
          <p:nvPr>
            <p:ph type="sldNum" sz="quarter" idx="11"/>
          </p:nvPr>
        </p:nvSpPr>
        <p:spPr/>
        <p:txBody>
          <a:bodyPr/>
          <a:lstStyle/>
          <a:p>
            <a:pPr>
              <a:defRPr/>
            </a:pPr>
            <a:fld id="{1F6FB007-2A9D-4ABC-B9FA-37497DF013A4}" type="slidenum">
              <a:rPr lang="en-US" smtClean="0"/>
              <a:pPr>
                <a:defRPr/>
              </a:pPr>
              <a:t>95</a:t>
            </a:fld>
            <a:endParaRPr lang="en-US"/>
          </a:p>
        </p:txBody>
      </p:sp>
    </p:spTree>
    <p:extLst>
      <p:ext uri="{BB962C8B-B14F-4D97-AF65-F5344CB8AC3E}">
        <p14:creationId xmlns:p14="http://schemas.microsoft.com/office/powerpoint/2010/main" val="140886677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3013"/>
            <a:ext cx="5964237" cy="3355975"/>
          </a:xfrm>
        </p:spPr>
      </p:sp>
      <p:sp>
        <p:nvSpPr>
          <p:cNvPr id="3" name="Notes Placeholder 2"/>
          <p:cNvSpPr>
            <a:spLocks noGrp="1"/>
          </p:cNvSpPr>
          <p:nvPr>
            <p:ph type="body" idx="1"/>
          </p:nvPr>
        </p:nvSpPr>
        <p:spPr/>
        <p:txBody>
          <a:bodyPr/>
          <a:lstStyle/>
          <a:p>
            <a:endParaRPr lang="en-NZ"/>
          </a:p>
        </p:txBody>
      </p:sp>
      <p:sp>
        <p:nvSpPr>
          <p:cNvPr id="4" name="Date Placeholder 3"/>
          <p:cNvSpPr>
            <a:spLocks noGrp="1"/>
          </p:cNvSpPr>
          <p:nvPr>
            <p:ph type="dt" idx="10"/>
          </p:nvPr>
        </p:nvSpPr>
        <p:spPr/>
        <p:txBody>
          <a:bodyPr/>
          <a:lstStyle/>
          <a:p>
            <a:pPr>
              <a:defRPr/>
            </a:pPr>
            <a:endParaRPr lang="en-US"/>
          </a:p>
        </p:txBody>
      </p:sp>
      <p:sp>
        <p:nvSpPr>
          <p:cNvPr id="5" name="Slide Number Placeholder 4"/>
          <p:cNvSpPr>
            <a:spLocks noGrp="1"/>
          </p:cNvSpPr>
          <p:nvPr>
            <p:ph type="sldNum" sz="quarter" idx="11"/>
          </p:nvPr>
        </p:nvSpPr>
        <p:spPr/>
        <p:txBody>
          <a:bodyPr/>
          <a:lstStyle/>
          <a:p>
            <a:pPr>
              <a:defRPr/>
            </a:pPr>
            <a:fld id="{1F6FB007-2A9D-4ABC-B9FA-37497DF013A4}" type="slidenum">
              <a:rPr lang="en-US" smtClean="0"/>
              <a:pPr>
                <a:defRPr/>
              </a:pPr>
              <a:t>96</a:t>
            </a:fld>
            <a:endParaRPr lang="en-US"/>
          </a:p>
        </p:txBody>
      </p:sp>
    </p:spTree>
    <p:extLst>
      <p:ext uri="{BB962C8B-B14F-4D97-AF65-F5344CB8AC3E}">
        <p14:creationId xmlns:p14="http://schemas.microsoft.com/office/powerpoint/2010/main" val="17035931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15000"/>
              </a:lnSpc>
              <a:buFont typeface="Symbol" panose="05050102010706020507" pitchFamily="18" charset="2"/>
              <a:buChar char=""/>
            </a:pPr>
            <a:r>
              <a:rPr lang="en-NZ" sz="1200">
                <a:effectLst/>
                <a:latin typeface="Century Gothic" panose="020B0502020202020204" pitchFamily="34" charset="0"/>
                <a:ea typeface="Calibri" panose="020F0502020204030204" pitchFamily="34" charset="0"/>
                <a:cs typeface="Times New Roman" panose="02020603050405020304" pitchFamily="18" charset="0"/>
              </a:rPr>
              <a:t>Black boxes on the left side of the page - items in this column are behaviours that are not natural to the person’s style. As a result, they may be considered the individual’s development areas.</a:t>
            </a:r>
          </a:p>
          <a:p>
            <a:pPr marL="342900" lvl="0" indent="-342900">
              <a:lnSpc>
                <a:spcPct val="115000"/>
              </a:lnSpc>
              <a:buFont typeface="Symbol" panose="05050102010706020507" pitchFamily="18" charset="2"/>
              <a:buChar char=""/>
            </a:pPr>
            <a:r>
              <a:rPr lang="en-NZ" sz="1200">
                <a:effectLst/>
                <a:latin typeface="Century Gothic" panose="020B0502020202020204" pitchFamily="34" charset="0"/>
                <a:ea typeface="Calibri" panose="020F0502020204030204" pitchFamily="34" charset="0"/>
                <a:cs typeface="Times New Roman" panose="02020603050405020304" pitchFamily="18" charset="0"/>
              </a:rPr>
              <a:t>Black boxes on the right side of the page - items in this column are behaviours that are natural to the person’s style. As a result, they may be considered the individual’s strengths.</a:t>
            </a:r>
          </a:p>
          <a:p>
            <a:pPr marL="342900" lvl="0" indent="-342900">
              <a:lnSpc>
                <a:spcPct val="115000"/>
              </a:lnSpc>
              <a:spcAft>
                <a:spcPts val="1000"/>
              </a:spcAft>
              <a:buFont typeface="Symbol" panose="05050102010706020507" pitchFamily="18" charset="2"/>
              <a:buChar char=""/>
            </a:pPr>
            <a:r>
              <a:rPr lang="en-NZ" sz="1200">
                <a:effectLst/>
                <a:latin typeface="Century Gothic" panose="020B0502020202020204" pitchFamily="34" charset="0"/>
                <a:ea typeface="Calibri" panose="020F0502020204030204" pitchFamily="34" charset="0"/>
                <a:cs typeface="Times New Roman" panose="02020603050405020304" pitchFamily="18" charset="0"/>
              </a:rPr>
              <a:t>Black boxes in the middle of the page - items in this column are behaviours that are neither clear strengths nor development areas for the individual. They are of average comfort level to an individual. The person can consciously increase or decrease these behaviours with relative ease. However, the adjustment will require energy.</a:t>
            </a:r>
          </a:p>
          <a:p>
            <a:pPr>
              <a:lnSpc>
                <a:spcPct val="115000"/>
              </a:lnSpc>
              <a:spcAft>
                <a:spcPts val="1000"/>
              </a:spcAft>
            </a:pPr>
            <a:r>
              <a:rPr lang="en-NZ" sz="1200">
                <a:effectLst/>
                <a:latin typeface="Century Gothic" panose="020B0502020202020204" pitchFamily="34" charset="0"/>
                <a:ea typeface="Calibri" panose="020F0502020204030204" pitchFamily="34" charset="0"/>
                <a:cs typeface="Times New Roman" panose="02020603050405020304" pitchFamily="18" charset="0"/>
              </a:rPr>
              <a:t>The Behavioural Competencies become useful when there is something to compare </a:t>
            </a:r>
            <a:r>
              <a:rPr lang="en-NZ">
                <a:latin typeface="Century Gothic" panose="020B0502020202020204" pitchFamily="34" charset="0"/>
                <a:ea typeface="Calibri" panose="020F0502020204030204" pitchFamily="34" charset="0"/>
                <a:cs typeface="Times New Roman" panose="02020603050405020304" pitchFamily="18" charset="0"/>
              </a:rPr>
              <a:t>them</a:t>
            </a:r>
            <a:r>
              <a:rPr lang="en-NZ" sz="1200">
                <a:effectLst/>
                <a:latin typeface="Century Gothic" panose="020B0502020202020204" pitchFamily="34" charset="0"/>
                <a:ea typeface="Calibri" panose="020F0502020204030204" pitchFamily="34" charset="0"/>
                <a:cs typeface="Times New Roman" panose="02020603050405020304" pitchFamily="18" charset="0"/>
              </a:rPr>
              <a:t> with, either an existing job or one that </a:t>
            </a:r>
            <a:r>
              <a:rPr lang="en-NZ">
                <a:latin typeface="Century Gothic" panose="020B0502020202020204" pitchFamily="34" charset="0"/>
                <a:ea typeface="Calibri" panose="020F0502020204030204" pitchFamily="34" charset="0"/>
                <a:cs typeface="Times New Roman" panose="02020603050405020304" pitchFamily="18" charset="0"/>
              </a:rPr>
              <a:t>a candidate</a:t>
            </a:r>
            <a:r>
              <a:rPr lang="en-NZ" sz="1200">
                <a:effectLst/>
                <a:latin typeface="Century Gothic" panose="020B0502020202020204" pitchFamily="34" charset="0"/>
                <a:ea typeface="Calibri" panose="020F0502020204030204" pitchFamily="34" charset="0"/>
                <a:cs typeface="Times New Roman" panose="02020603050405020304" pitchFamily="18" charset="0"/>
              </a:rPr>
              <a:t> is applying for. Note that it is not a “can – cannot” scale, but a “natural – non-natural” scale. A few of the applications of the results include:</a:t>
            </a:r>
          </a:p>
          <a:p>
            <a:pPr marL="342900" lvl="0" indent="-342900">
              <a:lnSpc>
                <a:spcPct val="115000"/>
              </a:lnSpc>
              <a:buFont typeface="Symbol" panose="05050102010706020507" pitchFamily="18" charset="2"/>
              <a:buChar char=""/>
            </a:pPr>
            <a:r>
              <a:rPr lang="en-NZ" sz="1200">
                <a:effectLst/>
                <a:latin typeface="Century Gothic" panose="020B0502020202020204" pitchFamily="34" charset="0"/>
                <a:ea typeface="Calibri" panose="020F0502020204030204" pitchFamily="34" charset="0"/>
                <a:cs typeface="Times New Roman" panose="02020603050405020304" pitchFamily="18" charset="0"/>
              </a:rPr>
              <a:t>To compare </a:t>
            </a:r>
            <a:r>
              <a:rPr lang="en-NZ">
                <a:latin typeface="Century Gothic" panose="020B0502020202020204" pitchFamily="34" charset="0"/>
                <a:ea typeface="Calibri" panose="020F0502020204030204" pitchFamily="34" charset="0"/>
                <a:cs typeface="Times New Roman" panose="02020603050405020304" pitchFamily="18" charset="0"/>
              </a:rPr>
              <a:t>an</a:t>
            </a:r>
            <a:r>
              <a:rPr lang="en-NZ" sz="1200">
                <a:effectLst/>
                <a:latin typeface="Century Gothic" panose="020B0502020202020204" pitchFamily="34" charset="0"/>
                <a:ea typeface="Calibri" panose="020F0502020204030204" pitchFamily="34" charset="0"/>
                <a:cs typeface="Times New Roman" panose="02020603050405020304" pitchFamily="18" charset="0"/>
              </a:rPr>
              <a:t> individual with the requirements of </a:t>
            </a:r>
            <a:r>
              <a:rPr lang="en-NZ">
                <a:latin typeface="Century Gothic" panose="020B0502020202020204" pitchFamily="34" charset="0"/>
                <a:ea typeface="Calibri" panose="020F0502020204030204" pitchFamily="34" charset="0"/>
                <a:cs typeface="Times New Roman" panose="02020603050405020304" pitchFamily="18" charset="0"/>
              </a:rPr>
              <a:t>a</a:t>
            </a:r>
            <a:r>
              <a:rPr lang="en-NZ" sz="1200">
                <a:effectLst/>
                <a:latin typeface="Century Gothic" panose="020B0502020202020204" pitchFamily="34" charset="0"/>
                <a:ea typeface="Calibri" panose="020F0502020204030204" pitchFamily="34" charset="0"/>
                <a:cs typeface="Times New Roman" panose="02020603050405020304" pitchFamily="18" charset="0"/>
              </a:rPr>
              <a:t> job</a:t>
            </a:r>
          </a:p>
          <a:p>
            <a:pPr marL="342900" lvl="0" indent="-342900">
              <a:lnSpc>
                <a:spcPct val="115000"/>
              </a:lnSpc>
              <a:buFont typeface="Symbol" panose="05050102010706020507" pitchFamily="18" charset="2"/>
              <a:buChar char=""/>
            </a:pPr>
            <a:r>
              <a:rPr lang="en-NZ" sz="1200">
                <a:effectLst/>
                <a:latin typeface="Century Gothic" panose="020B0502020202020204" pitchFamily="34" charset="0"/>
                <a:ea typeface="Calibri" panose="020F0502020204030204" pitchFamily="34" charset="0"/>
                <a:cs typeface="Times New Roman" panose="02020603050405020304" pitchFamily="18" charset="0"/>
              </a:rPr>
              <a:t>To </a:t>
            </a:r>
            <a:r>
              <a:rPr lang="en-NZ">
                <a:latin typeface="Century Gothic" panose="020B0502020202020204" pitchFamily="34" charset="0"/>
                <a:ea typeface="Calibri" panose="020F0502020204030204" pitchFamily="34" charset="0"/>
                <a:cs typeface="Times New Roman" panose="02020603050405020304" pitchFamily="18" charset="0"/>
              </a:rPr>
              <a:t>assist</a:t>
            </a:r>
            <a:r>
              <a:rPr lang="en-NZ" sz="1200">
                <a:effectLst/>
                <a:latin typeface="Century Gothic" panose="020B0502020202020204" pitchFamily="34" charset="0"/>
                <a:ea typeface="Calibri" panose="020F0502020204030204" pitchFamily="34" charset="0"/>
                <a:cs typeface="Times New Roman" panose="02020603050405020304" pitchFamily="18" charset="0"/>
              </a:rPr>
              <a:t> in designing the future career of </a:t>
            </a:r>
            <a:r>
              <a:rPr lang="en-NZ">
                <a:latin typeface="Century Gothic" panose="020B0502020202020204" pitchFamily="34" charset="0"/>
                <a:ea typeface="Calibri" panose="020F0502020204030204" pitchFamily="34" charset="0"/>
                <a:cs typeface="Times New Roman" panose="02020603050405020304" pitchFamily="18" charset="0"/>
              </a:rPr>
              <a:t>a</a:t>
            </a:r>
            <a:r>
              <a:rPr lang="en-NZ" sz="1200">
                <a:effectLst/>
                <a:latin typeface="Century Gothic" panose="020B0502020202020204" pitchFamily="34" charset="0"/>
                <a:ea typeface="Calibri" panose="020F0502020204030204" pitchFamily="34" charset="0"/>
                <a:cs typeface="Times New Roman" panose="02020603050405020304" pitchFamily="18" charset="0"/>
              </a:rPr>
              <a:t> person</a:t>
            </a:r>
          </a:p>
          <a:p>
            <a:pPr marL="342900" lvl="0" indent="-342900">
              <a:lnSpc>
                <a:spcPct val="115000"/>
              </a:lnSpc>
              <a:buFont typeface="Symbol" panose="05050102010706020507" pitchFamily="18" charset="2"/>
              <a:buChar char=""/>
            </a:pPr>
            <a:r>
              <a:rPr lang="en-NZ" sz="1200">
                <a:effectLst/>
                <a:latin typeface="Century Gothic" panose="020B0502020202020204" pitchFamily="34" charset="0"/>
                <a:ea typeface="Calibri" panose="020F0502020204030204" pitchFamily="34" charset="0"/>
                <a:cs typeface="Times New Roman" panose="02020603050405020304" pitchFamily="18" charset="0"/>
              </a:rPr>
              <a:t>To </a:t>
            </a:r>
            <a:r>
              <a:rPr lang="en-NZ">
                <a:latin typeface="Century Gothic" panose="020B0502020202020204" pitchFamily="34" charset="0"/>
                <a:ea typeface="Calibri" panose="020F0502020204030204" pitchFamily="34" charset="0"/>
                <a:cs typeface="Times New Roman" panose="02020603050405020304" pitchFamily="18" charset="0"/>
              </a:rPr>
              <a:t>assist</a:t>
            </a:r>
            <a:r>
              <a:rPr lang="en-NZ" sz="1200">
                <a:effectLst/>
                <a:latin typeface="Century Gothic" panose="020B0502020202020204" pitchFamily="34" charset="0"/>
                <a:ea typeface="Calibri" panose="020F0502020204030204" pitchFamily="34" charset="0"/>
                <a:cs typeface="Times New Roman" panose="02020603050405020304" pitchFamily="18" charset="0"/>
              </a:rPr>
              <a:t> in sharpening </a:t>
            </a:r>
            <a:r>
              <a:rPr lang="en-NZ">
                <a:latin typeface="Century Gothic" panose="020B0502020202020204" pitchFamily="34" charset="0"/>
                <a:ea typeface="Calibri" panose="020F0502020204030204" pitchFamily="34" charset="0"/>
                <a:cs typeface="Times New Roman" panose="02020603050405020304" pitchFamily="18" charset="0"/>
              </a:rPr>
              <a:t>a</a:t>
            </a:r>
            <a:r>
              <a:rPr lang="en-NZ" sz="1200">
                <a:effectLst/>
                <a:latin typeface="Century Gothic" panose="020B0502020202020204" pitchFamily="34" charset="0"/>
                <a:ea typeface="Calibri" panose="020F0502020204030204" pitchFamily="34" charset="0"/>
                <a:cs typeface="Times New Roman" panose="02020603050405020304" pitchFamily="18" charset="0"/>
              </a:rPr>
              <a:t> job description</a:t>
            </a:r>
          </a:p>
          <a:p>
            <a:pPr marL="342900" lvl="0" indent="-342900">
              <a:lnSpc>
                <a:spcPct val="115000"/>
              </a:lnSpc>
              <a:spcAft>
                <a:spcPts val="1000"/>
              </a:spcAft>
              <a:buFont typeface="Symbol" panose="05050102010706020507" pitchFamily="18" charset="2"/>
              <a:buChar char=""/>
            </a:pPr>
            <a:r>
              <a:rPr lang="en-NZ" sz="1200">
                <a:effectLst/>
                <a:latin typeface="Century Gothic" panose="020B0502020202020204" pitchFamily="34" charset="0"/>
                <a:ea typeface="Calibri" panose="020F0502020204030204" pitchFamily="34" charset="0"/>
                <a:cs typeface="Times New Roman" panose="02020603050405020304" pitchFamily="18" charset="0"/>
              </a:rPr>
              <a:t>To help identify training needs</a:t>
            </a:r>
          </a:p>
          <a:p>
            <a:pPr>
              <a:lnSpc>
                <a:spcPct val="115000"/>
              </a:lnSpc>
              <a:spcAft>
                <a:spcPts val="1000"/>
              </a:spcAft>
            </a:pPr>
            <a:r>
              <a:rPr lang="en-NZ" sz="1200" b="1">
                <a:solidFill>
                  <a:srgbClr val="000000"/>
                </a:solidFill>
                <a:effectLst/>
                <a:latin typeface="Arial Narrow" panose="020B0606020202030204" pitchFamily="34" charset="0"/>
                <a:ea typeface="Calibri" panose="020F0502020204030204" pitchFamily="34" charset="0"/>
                <a:cs typeface="Arial Narrow" panose="020B0606020202030204" pitchFamily="34" charset="0"/>
              </a:rPr>
              <a:t> </a:t>
            </a:r>
            <a:r>
              <a:rPr lang="en-NZ" b="1">
                <a:solidFill>
                  <a:srgbClr val="000000"/>
                </a:solidFill>
                <a:latin typeface="Century Gothic" panose="020B0502020202020204" pitchFamily="34" charset="0"/>
                <a:ea typeface="Calibri" panose="020F0502020204030204" pitchFamily="34" charset="0"/>
                <a:cs typeface="Times New Roman" panose="02020603050405020304" pitchFamily="18" charset="0"/>
              </a:rPr>
              <a:t>High</a:t>
            </a:r>
            <a:r>
              <a:rPr lang="en-NZ" sz="1200" b="1">
                <a:effectLst/>
                <a:latin typeface="Century Gothic" panose="020B0502020202020204" pitchFamily="34" charset="0"/>
                <a:ea typeface="Calibri" panose="020F0502020204030204" pitchFamily="34" charset="0"/>
                <a:cs typeface="Times New Roman" panose="02020603050405020304" pitchFamily="18" charset="0"/>
              </a:rPr>
              <a:t> scores</a:t>
            </a:r>
            <a:endParaRPr lang="en-NZ" sz="1200">
              <a:effectLst/>
              <a:latin typeface="Century Gothic" panose="020B0502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NZ" sz="1200">
                <a:effectLst/>
                <a:latin typeface="Century Gothic" panose="020B0502020202020204" pitchFamily="34" charset="0"/>
                <a:ea typeface="Calibri" panose="020F0502020204030204" pitchFamily="34" charset="0"/>
                <a:cs typeface="Times New Roman" panose="02020603050405020304" pitchFamily="18" charset="0"/>
              </a:rPr>
              <a:t>Look </a:t>
            </a:r>
            <a:r>
              <a:rPr lang="en-NZ">
                <a:latin typeface="Century Gothic" panose="020B0502020202020204" pitchFamily="34" charset="0"/>
                <a:ea typeface="Calibri" panose="020F0502020204030204" pitchFamily="34" charset="0"/>
                <a:cs typeface="Times New Roman" panose="02020603050405020304" pitchFamily="18" charset="0"/>
              </a:rPr>
              <a:t>at</a:t>
            </a:r>
            <a:r>
              <a:rPr lang="en-NZ" sz="1200">
                <a:effectLst/>
                <a:latin typeface="Century Gothic" panose="020B0502020202020204" pitchFamily="34" charset="0"/>
                <a:ea typeface="Calibri" panose="020F0502020204030204" pitchFamily="34" charset="0"/>
                <a:cs typeface="Times New Roman" panose="02020603050405020304" pitchFamily="18" charset="0"/>
              </a:rPr>
              <a:t> the items that are on the right-hand side of the scale.</a:t>
            </a:r>
          </a:p>
          <a:p>
            <a:pPr>
              <a:lnSpc>
                <a:spcPct val="115000"/>
              </a:lnSpc>
              <a:spcAft>
                <a:spcPts val="1000"/>
              </a:spcAft>
            </a:pPr>
            <a:r>
              <a:rPr lang="en-NZ" sz="1200" u="sng">
                <a:effectLst/>
                <a:latin typeface="Century Gothic" panose="020B0502020202020204" pitchFamily="34" charset="0"/>
                <a:ea typeface="Calibri" panose="020F0502020204030204" pitchFamily="34" charset="0"/>
                <a:cs typeface="Times New Roman" panose="02020603050405020304" pitchFamily="18" charset="0"/>
              </a:rPr>
              <a:t>Interpretation:</a:t>
            </a:r>
            <a:br>
              <a:rPr lang="en-NZ" sz="1200" u="sng">
                <a:effectLst/>
                <a:latin typeface="Century Gothic" panose="020B0502020202020204" pitchFamily="34" charset="0"/>
                <a:ea typeface="Calibri" panose="020F0502020204030204" pitchFamily="34" charset="0"/>
                <a:cs typeface="Times New Roman" panose="02020603050405020304" pitchFamily="18" charset="0"/>
              </a:rPr>
            </a:br>
            <a:r>
              <a:rPr lang="en-NZ" sz="1200">
                <a:effectLst/>
                <a:latin typeface="Century Gothic" panose="020B0502020202020204" pitchFamily="34" charset="0"/>
                <a:ea typeface="Calibri" panose="020F0502020204030204" pitchFamily="34" charset="0"/>
                <a:cs typeface="Times New Roman" panose="02020603050405020304" pitchFamily="18" charset="0"/>
              </a:rPr>
              <a:t>These items describe the type of work behaviour that is easiest for the person, takes the least energy and is most natural. </a:t>
            </a:r>
            <a:r>
              <a:rPr lang="en-NZ">
                <a:latin typeface="Century Gothic" panose="020B0502020202020204" pitchFamily="34" charset="0"/>
                <a:ea typeface="Calibri" panose="020F0502020204030204" pitchFamily="34" charset="0"/>
                <a:cs typeface="Times New Roman" panose="02020603050405020304" pitchFamily="18" charset="0"/>
              </a:rPr>
              <a:t>People</a:t>
            </a:r>
            <a:r>
              <a:rPr lang="en-NZ" sz="1200">
                <a:effectLst/>
                <a:latin typeface="Century Gothic" panose="020B0502020202020204" pitchFamily="34" charset="0"/>
                <a:ea typeface="Calibri" panose="020F0502020204030204" pitchFamily="34" charset="0"/>
                <a:cs typeface="Times New Roman" panose="02020603050405020304" pitchFamily="18" charset="0"/>
              </a:rPr>
              <a:t> are likely to </a:t>
            </a:r>
            <a:r>
              <a:rPr lang="en-NZ">
                <a:latin typeface="Century Gothic" panose="020B0502020202020204" pitchFamily="34" charset="0"/>
                <a:ea typeface="Calibri" panose="020F0502020204030204" pitchFamily="34" charset="0"/>
                <a:cs typeface="Times New Roman" panose="02020603050405020304" pitchFamily="18" charset="0"/>
              </a:rPr>
              <a:t>be able to work</a:t>
            </a:r>
            <a:r>
              <a:rPr lang="en-NZ" sz="1200">
                <a:effectLst/>
                <a:latin typeface="Century Gothic" panose="020B0502020202020204" pitchFamily="34" charset="0"/>
                <a:ea typeface="Calibri" panose="020F0502020204030204" pitchFamily="34" charset="0"/>
                <a:cs typeface="Times New Roman" panose="02020603050405020304" pitchFamily="18" charset="0"/>
              </a:rPr>
              <a:t> longer when concentrating on these items.</a:t>
            </a:r>
          </a:p>
          <a:p>
            <a:pPr>
              <a:lnSpc>
                <a:spcPct val="115000"/>
              </a:lnSpc>
              <a:spcAft>
                <a:spcPts val="1000"/>
              </a:spcAft>
            </a:pPr>
            <a:r>
              <a:rPr lang="en-NZ" sz="1200">
                <a:effectLst/>
                <a:latin typeface="Century Gothic" panose="020B0502020202020204" pitchFamily="34" charset="0"/>
                <a:ea typeface="Calibri" panose="020F0502020204030204" pitchFamily="34" charset="0"/>
                <a:cs typeface="Times New Roman" panose="02020603050405020304" pitchFamily="18" charset="0"/>
              </a:rPr>
              <a:t>When reviewing the high scores consider:</a:t>
            </a:r>
          </a:p>
          <a:p>
            <a:pPr marL="342900" lvl="0" indent="-342900">
              <a:lnSpc>
                <a:spcPct val="115000"/>
              </a:lnSpc>
              <a:buSzPts val="1200"/>
              <a:buFont typeface="Symbol" panose="05050102010706020507" pitchFamily="18" charset="2"/>
              <a:buChar char=""/>
            </a:pPr>
            <a:r>
              <a:rPr lang="en-NZ" sz="1200">
                <a:effectLst/>
                <a:latin typeface="Century Gothic" panose="020B0502020202020204" pitchFamily="34" charset="0"/>
                <a:ea typeface="Calibri" panose="020F0502020204030204" pitchFamily="34" charset="0"/>
                <a:cs typeface="Times New Roman" panose="02020603050405020304" pitchFamily="18" charset="0"/>
              </a:rPr>
              <a:t>How well do the high score items correlate with </a:t>
            </a:r>
            <a:r>
              <a:rPr lang="en-NZ">
                <a:latin typeface="Century Gothic" panose="020B0502020202020204" pitchFamily="34" charset="0"/>
                <a:ea typeface="Calibri" panose="020F0502020204030204" pitchFamily="34" charset="0"/>
                <a:cs typeface="Times New Roman" panose="02020603050405020304" pitchFamily="18" charset="0"/>
              </a:rPr>
              <a:t>the individual’s</a:t>
            </a:r>
            <a:r>
              <a:rPr lang="en-NZ" sz="1200">
                <a:effectLst/>
                <a:latin typeface="Century Gothic" panose="020B0502020202020204" pitchFamily="34" charset="0"/>
                <a:ea typeface="Calibri" panose="020F0502020204030204" pitchFamily="34" charset="0"/>
                <a:cs typeface="Times New Roman" panose="02020603050405020304" pitchFamily="18" charset="0"/>
              </a:rPr>
              <a:t> current job?</a:t>
            </a:r>
          </a:p>
          <a:p>
            <a:pPr marL="342900" lvl="0" indent="-342900">
              <a:lnSpc>
                <a:spcPct val="115000"/>
              </a:lnSpc>
              <a:buSzPts val="1200"/>
              <a:buFont typeface="Symbol" panose="05050102010706020507" pitchFamily="18" charset="2"/>
              <a:buChar char=""/>
            </a:pPr>
            <a:r>
              <a:rPr lang="en-NZ" sz="1200">
                <a:effectLst/>
                <a:latin typeface="Century Gothic" panose="020B0502020202020204" pitchFamily="34" charset="0"/>
                <a:ea typeface="Calibri" panose="020F0502020204030204" pitchFamily="34" charset="0"/>
                <a:cs typeface="Times New Roman" panose="02020603050405020304" pitchFamily="18" charset="0"/>
              </a:rPr>
              <a:t>How well do the high score items match with the job </a:t>
            </a:r>
            <a:r>
              <a:rPr lang="en-NZ">
                <a:latin typeface="Century Gothic" panose="020B0502020202020204" pitchFamily="34" charset="0"/>
                <a:ea typeface="Calibri" panose="020F0502020204030204" pitchFamily="34" charset="0"/>
                <a:cs typeface="Times New Roman" panose="02020603050405020304" pitchFamily="18" charset="0"/>
              </a:rPr>
              <a:t>they are</a:t>
            </a:r>
            <a:r>
              <a:rPr lang="en-NZ" sz="1200">
                <a:effectLst/>
                <a:latin typeface="Century Gothic" panose="020B0502020202020204" pitchFamily="34" charset="0"/>
                <a:ea typeface="Calibri" panose="020F0502020204030204" pitchFamily="34" charset="0"/>
                <a:cs typeface="Times New Roman" panose="02020603050405020304" pitchFamily="18" charset="0"/>
              </a:rPr>
              <a:t> applying for?</a:t>
            </a:r>
          </a:p>
          <a:p>
            <a:pPr marL="342900" lvl="0" indent="-342900">
              <a:lnSpc>
                <a:spcPct val="115000"/>
              </a:lnSpc>
              <a:spcAft>
                <a:spcPts val="1000"/>
              </a:spcAft>
              <a:buSzPts val="1200"/>
              <a:buFont typeface="Symbol" panose="05050102010706020507" pitchFamily="18" charset="2"/>
              <a:buChar char=""/>
            </a:pPr>
            <a:r>
              <a:rPr lang="en-NZ">
                <a:latin typeface="Century Gothic" panose="020B0502020202020204" pitchFamily="34" charset="0"/>
                <a:ea typeface="Calibri" panose="020F0502020204030204" pitchFamily="34" charset="0"/>
                <a:cs typeface="Times New Roman" panose="02020603050405020304" pitchFamily="18" charset="0"/>
              </a:rPr>
              <a:t>Do </a:t>
            </a:r>
            <a:r>
              <a:rPr lang="en-NZ" sz="1200">
                <a:effectLst/>
                <a:latin typeface="Century Gothic" panose="020B0502020202020204" pitchFamily="34" charset="0"/>
                <a:ea typeface="Calibri" panose="020F0502020204030204" pitchFamily="34" charset="0"/>
                <a:cs typeface="Times New Roman" panose="02020603050405020304" pitchFamily="18" charset="0"/>
              </a:rPr>
              <a:t>the high scores highlight anything that we haven’t realised and utilised yet?</a:t>
            </a:r>
          </a:p>
          <a:p>
            <a:pPr>
              <a:lnSpc>
                <a:spcPct val="115000"/>
              </a:lnSpc>
              <a:spcAft>
                <a:spcPts val="1000"/>
              </a:spcAft>
            </a:pPr>
            <a:r>
              <a:rPr lang="en-NZ" sz="1200" b="1">
                <a:solidFill>
                  <a:srgbClr val="000000"/>
                </a:solidFill>
                <a:effectLst/>
                <a:latin typeface="Arial Narrow" panose="020B0606020202030204" pitchFamily="34" charset="0"/>
                <a:ea typeface="Calibri" panose="020F0502020204030204" pitchFamily="34" charset="0"/>
                <a:cs typeface="Arial Narrow" panose="020B0606020202030204" pitchFamily="34" charset="0"/>
              </a:rPr>
              <a:t> </a:t>
            </a:r>
            <a:r>
              <a:rPr lang="en-NZ" sz="1200" b="1">
                <a:effectLst/>
                <a:latin typeface="Century Gothic" panose="020B0502020202020204" pitchFamily="34" charset="0"/>
                <a:ea typeface="Calibri" panose="020F0502020204030204" pitchFamily="34" charset="0"/>
                <a:cs typeface="Times New Roman" panose="02020603050405020304" pitchFamily="18" charset="0"/>
              </a:rPr>
              <a:t>Low scores</a:t>
            </a:r>
            <a:endParaRPr lang="en-NZ" sz="1200">
              <a:effectLst/>
              <a:latin typeface="Century Gothic" panose="020B0502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NZ" sz="1200">
                <a:effectLst/>
                <a:latin typeface="Century Gothic" panose="020B0502020202020204" pitchFamily="34" charset="0"/>
                <a:ea typeface="Calibri" panose="020F0502020204030204" pitchFamily="34" charset="0"/>
                <a:cs typeface="Times New Roman" panose="02020603050405020304" pitchFamily="18" charset="0"/>
              </a:rPr>
              <a:t>Look </a:t>
            </a:r>
            <a:r>
              <a:rPr lang="en-NZ">
                <a:latin typeface="Century Gothic" panose="020B0502020202020204" pitchFamily="34" charset="0"/>
                <a:ea typeface="Calibri" panose="020F0502020204030204" pitchFamily="34" charset="0"/>
                <a:cs typeface="Times New Roman" panose="02020603050405020304" pitchFamily="18" charset="0"/>
              </a:rPr>
              <a:t>at</a:t>
            </a:r>
            <a:r>
              <a:rPr lang="en-NZ" sz="1200">
                <a:effectLst/>
                <a:latin typeface="Century Gothic" panose="020B0502020202020204" pitchFamily="34" charset="0"/>
                <a:ea typeface="Calibri" panose="020F0502020204030204" pitchFamily="34" charset="0"/>
                <a:cs typeface="Times New Roman" panose="02020603050405020304" pitchFamily="18" charset="0"/>
              </a:rPr>
              <a:t> the items that are on the left-hand side of the scale.</a:t>
            </a:r>
          </a:p>
          <a:p>
            <a:pPr>
              <a:lnSpc>
                <a:spcPct val="115000"/>
              </a:lnSpc>
              <a:spcAft>
                <a:spcPts val="1000"/>
              </a:spcAft>
            </a:pPr>
            <a:r>
              <a:rPr lang="en-NZ" sz="1200" u="sng">
                <a:effectLst/>
                <a:latin typeface="Century Gothic" panose="020B0502020202020204" pitchFamily="34" charset="0"/>
                <a:ea typeface="Calibri" panose="020F0502020204030204" pitchFamily="34" charset="0"/>
                <a:cs typeface="Times New Roman" panose="02020603050405020304" pitchFamily="18" charset="0"/>
              </a:rPr>
              <a:t>Interpretation:</a:t>
            </a:r>
            <a:endParaRPr lang="en-NZ" u="sng">
              <a:latin typeface="Century Gothic" panose="020B0502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NZ" sz="1200">
                <a:effectLst/>
                <a:latin typeface="Century Gothic" panose="020B0502020202020204" pitchFamily="34" charset="0"/>
                <a:ea typeface="Calibri" panose="020F0502020204030204" pitchFamily="34" charset="0"/>
                <a:cs typeface="Times New Roman" panose="02020603050405020304" pitchFamily="18" charset="0"/>
              </a:rPr>
              <a:t>These items describe the type of work behaviour that is not natural for the person, takes more energy, and is likely to cause the person to tire more easily than the items on the right side of the scale do.</a:t>
            </a:r>
          </a:p>
          <a:p>
            <a:pPr>
              <a:lnSpc>
                <a:spcPct val="115000"/>
              </a:lnSpc>
              <a:spcAft>
                <a:spcPts val="1000"/>
              </a:spcAft>
            </a:pPr>
            <a:r>
              <a:rPr lang="en-NZ" sz="1200">
                <a:effectLst/>
                <a:latin typeface="Century Gothic" panose="020B0502020202020204" pitchFamily="34" charset="0"/>
                <a:ea typeface="Calibri" panose="020F0502020204030204" pitchFamily="34" charset="0"/>
                <a:cs typeface="Times New Roman" panose="02020603050405020304" pitchFamily="18" charset="0"/>
              </a:rPr>
              <a:t>When reviewing the low scores consider:</a:t>
            </a:r>
          </a:p>
          <a:p>
            <a:pPr marL="342900" lvl="0" indent="-342900">
              <a:lnSpc>
                <a:spcPct val="115000"/>
              </a:lnSpc>
              <a:buFont typeface="Symbol" panose="05050102010706020507" pitchFamily="18" charset="2"/>
              <a:buChar char=""/>
            </a:pPr>
            <a:r>
              <a:rPr lang="en-NZ">
                <a:latin typeface="Century Gothic" panose="020B0502020202020204" pitchFamily="34" charset="0"/>
                <a:ea typeface="Calibri" panose="020F0502020204030204" pitchFamily="34" charset="0"/>
                <a:cs typeface="Times New Roman" panose="02020603050405020304" pitchFamily="18" charset="0"/>
              </a:rPr>
              <a:t>How often and to what extent,</a:t>
            </a:r>
            <a:r>
              <a:rPr lang="en-NZ" sz="1200">
                <a:effectLst/>
                <a:latin typeface="Century Gothic" panose="020B0502020202020204" pitchFamily="34" charset="0"/>
                <a:ea typeface="Calibri" panose="020F0502020204030204" pitchFamily="34" charset="0"/>
                <a:cs typeface="Times New Roman" panose="02020603050405020304" pitchFamily="18" charset="0"/>
              </a:rPr>
              <a:t> in my daily work, do I need to do the items on the left?</a:t>
            </a:r>
          </a:p>
          <a:p>
            <a:pPr marL="342900" lvl="0" indent="-342900">
              <a:lnSpc>
                <a:spcPct val="115000"/>
              </a:lnSpc>
              <a:buFont typeface="Symbol" panose="05050102010706020507" pitchFamily="18" charset="2"/>
              <a:buChar char=""/>
            </a:pPr>
            <a:r>
              <a:rPr lang="en-NZ" sz="1200">
                <a:effectLst/>
                <a:latin typeface="Century Gothic" panose="020B0502020202020204" pitchFamily="34" charset="0"/>
                <a:ea typeface="Calibri" panose="020F0502020204030204" pitchFamily="34" charset="0"/>
                <a:cs typeface="Times New Roman" panose="02020603050405020304" pitchFamily="18" charset="0"/>
              </a:rPr>
              <a:t>How much emphasis needs to be given to the left-side items when a person is applying for a job?</a:t>
            </a:r>
          </a:p>
          <a:p>
            <a:pPr marL="342900" lvl="0" indent="-342900">
              <a:lnSpc>
                <a:spcPct val="115000"/>
              </a:lnSpc>
              <a:spcAft>
                <a:spcPts val="1000"/>
              </a:spcAft>
              <a:buFont typeface="Symbol" panose="05050102010706020507" pitchFamily="18" charset="2"/>
              <a:buChar char=""/>
            </a:pPr>
            <a:r>
              <a:rPr lang="en-NZ" sz="1200">
                <a:effectLst/>
                <a:latin typeface="Century Gothic" panose="020B0502020202020204" pitchFamily="34" charset="0"/>
                <a:ea typeface="Calibri" panose="020F0502020204030204" pitchFamily="34" charset="0"/>
                <a:cs typeface="Times New Roman" panose="02020603050405020304" pitchFamily="18" charset="0"/>
              </a:rPr>
              <a:t>Is there an option to delegate some of the items </a:t>
            </a:r>
            <a:r>
              <a:rPr lang="en-NZ">
                <a:latin typeface="Century Gothic" panose="020B0502020202020204" pitchFamily="34" charset="0"/>
                <a:ea typeface="Calibri" panose="020F0502020204030204" pitchFamily="34" charset="0"/>
                <a:cs typeface="Times New Roman" panose="02020603050405020304" pitchFamily="18" charset="0"/>
              </a:rPr>
              <a:t>that have come in with a</a:t>
            </a:r>
            <a:r>
              <a:rPr lang="en-NZ" sz="1200">
                <a:effectLst/>
                <a:latin typeface="Century Gothic" panose="020B0502020202020204" pitchFamily="34" charset="0"/>
                <a:ea typeface="Calibri" panose="020F0502020204030204" pitchFamily="34" charset="0"/>
                <a:cs typeface="Times New Roman" panose="02020603050405020304" pitchFamily="18" charset="0"/>
              </a:rPr>
              <a:t> left-side score?</a:t>
            </a:r>
          </a:p>
          <a:p>
            <a:pPr lvl="0">
              <a:lnSpc>
                <a:spcPct val="115000"/>
              </a:lnSpc>
              <a:spcAft>
                <a:spcPts val="1000"/>
              </a:spcAft>
            </a:pPr>
            <a:endParaRPr lang="en-NZ" sz="1200">
              <a:effectLst/>
              <a:latin typeface="Century Gothic" panose="020B0502020202020204" pitchFamily="34" charset="0"/>
              <a:ea typeface="Calibri" panose="020F0502020204030204" pitchFamily="34" charset="0"/>
              <a:cs typeface="Times New Roman" panose="02020603050405020304" pitchFamily="18" charset="0"/>
            </a:endParaRPr>
          </a:p>
          <a:p>
            <a:endParaRPr lang="en-NZ"/>
          </a:p>
        </p:txBody>
      </p:sp>
      <p:sp>
        <p:nvSpPr>
          <p:cNvPr id="4" name="Slide Number Placeholder 3"/>
          <p:cNvSpPr>
            <a:spLocks noGrp="1"/>
          </p:cNvSpPr>
          <p:nvPr>
            <p:ph type="sldNum" sz="quarter" idx="5"/>
          </p:nvPr>
        </p:nvSpPr>
        <p:spPr/>
        <p:txBody>
          <a:bodyPr/>
          <a:lstStyle/>
          <a:p>
            <a:fld id="{FC7FF555-9CF6-455B-A361-1BD9CCEB5FF1}" type="slidenum">
              <a:rPr lang="pl-PL" smtClean="0"/>
              <a:t>97</a:t>
            </a:fld>
            <a:endParaRPr lang="pl-PL"/>
          </a:p>
        </p:txBody>
      </p:sp>
    </p:spTree>
    <p:extLst>
      <p:ext uri="{BB962C8B-B14F-4D97-AF65-F5344CB8AC3E}">
        <p14:creationId xmlns:p14="http://schemas.microsoft.com/office/powerpoint/2010/main" val="211754650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6050" y="739775"/>
            <a:ext cx="6583363" cy="3703638"/>
          </a:xfrm>
        </p:spPr>
      </p:sp>
      <p:sp>
        <p:nvSpPr>
          <p:cNvPr id="3" name="Notes Placeholder 2"/>
          <p:cNvSpPr>
            <a:spLocks noGrp="1"/>
          </p:cNvSpPr>
          <p:nvPr>
            <p:ph type="body" idx="1"/>
          </p:nvPr>
        </p:nvSpPr>
        <p:spPr/>
        <p:txBody>
          <a:bodyPr/>
          <a:lstStyle/>
          <a:p>
            <a:r>
              <a:rPr lang="en-NZ">
                <a:latin typeface="Century Gothic" panose="020B0502020202020204" pitchFamily="34" charset="0"/>
              </a:rPr>
              <a:t>This is just an example of how behavioural competencies can be read against a Diamond.</a:t>
            </a:r>
          </a:p>
          <a:p>
            <a:endParaRPr lang="en-NZ">
              <a:latin typeface="Century Gothic" panose="020B0502020202020204" pitchFamily="34" charset="0"/>
            </a:endParaRPr>
          </a:p>
          <a:p>
            <a:r>
              <a:rPr lang="en-NZ">
                <a:latin typeface="Century Gothic" panose="020B0502020202020204" pitchFamily="34" charset="0"/>
              </a:rPr>
              <a:t>Any competency rated 0 to 5 would be in the coloured part of</a:t>
            </a:r>
            <a:r>
              <a:rPr lang="en-NZ" baseline="0">
                <a:latin typeface="Century Gothic" panose="020B0502020202020204" pitchFamily="34" charset="0"/>
              </a:rPr>
              <a:t> the Diamond. </a:t>
            </a:r>
            <a:r>
              <a:rPr lang="en-NZ">
                <a:latin typeface="Century Gothic" panose="020B0502020202020204" pitchFamily="34" charset="0"/>
              </a:rPr>
              <a:t>These competencies</a:t>
            </a:r>
            <a:r>
              <a:rPr lang="en-NZ" baseline="0">
                <a:latin typeface="Century Gothic" panose="020B0502020202020204" pitchFamily="34" charset="0"/>
              </a:rPr>
              <a:t> require less energy.</a:t>
            </a:r>
          </a:p>
          <a:p>
            <a:endParaRPr lang="en-NZ" baseline="0">
              <a:latin typeface="Century Gothic" panose="020B0502020202020204" pitchFamily="34" charset="0"/>
            </a:endParaRPr>
          </a:p>
          <a:p>
            <a:r>
              <a:rPr lang="en-NZ" baseline="0">
                <a:latin typeface="Century Gothic" panose="020B0502020202020204" pitchFamily="34" charset="0"/>
              </a:rPr>
              <a:t>Any competency rated 0 to -5 would be in the white part of the Diamond. These competencies require more energy.</a:t>
            </a:r>
            <a:endParaRPr lang="en-NZ">
              <a:latin typeface="Century Gothic" panose="020B0502020202020204" pitchFamily="34" charset="0"/>
            </a:endParaRPr>
          </a:p>
        </p:txBody>
      </p:sp>
      <p:sp>
        <p:nvSpPr>
          <p:cNvPr id="4" name="Date Placeholder 3"/>
          <p:cNvSpPr>
            <a:spLocks noGrp="1"/>
          </p:cNvSpPr>
          <p:nvPr>
            <p:ph type="dt" idx="10"/>
          </p:nvPr>
        </p:nvSpPr>
        <p:spPr/>
        <p:txBody>
          <a:bodyPr/>
          <a:lstStyle/>
          <a:p>
            <a:pPr>
              <a:defRPr/>
            </a:pPr>
            <a:endParaRPr lang="en-US">
              <a:solidFill>
                <a:prstClr val="black"/>
              </a:solidFill>
            </a:endParaRPr>
          </a:p>
        </p:txBody>
      </p:sp>
      <p:sp>
        <p:nvSpPr>
          <p:cNvPr id="5" name="Slide Number Placeholder 4"/>
          <p:cNvSpPr>
            <a:spLocks noGrp="1"/>
          </p:cNvSpPr>
          <p:nvPr>
            <p:ph type="sldNum" sz="quarter" idx="11"/>
          </p:nvPr>
        </p:nvSpPr>
        <p:spPr/>
        <p:txBody>
          <a:bodyPr/>
          <a:lstStyle/>
          <a:p>
            <a:pPr>
              <a:defRPr/>
            </a:pPr>
            <a:fld id="{1F6FB007-2A9D-4ABC-B9FA-37497DF013A4}" type="slidenum">
              <a:rPr lang="en-US" smtClean="0">
                <a:solidFill>
                  <a:prstClr val="black"/>
                </a:solidFill>
              </a:rPr>
              <a:pPr>
                <a:defRPr/>
              </a:pPr>
              <a:t>98</a:t>
            </a:fld>
            <a:endParaRPr lang="en-US">
              <a:solidFill>
                <a:prstClr val="black"/>
              </a:solidFill>
            </a:endParaRPr>
          </a:p>
        </p:txBody>
      </p:sp>
    </p:spTree>
    <p:extLst>
      <p:ext uri="{BB962C8B-B14F-4D97-AF65-F5344CB8AC3E}">
        <p14:creationId xmlns:p14="http://schemas.microsoft.com/office/powerpoint/2010/main" val="107885961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3013"/>
            <a:ext cx="5964237" cy="3355975"/>
          </a:xfrm>
        </p:spPr>
      </p:sp>
      <p:sp>
        <p:nvSpPr>
          <p:cNvPr id="3" name="Notes Placeholder 2"/>
          <p:cNvSpPr>
            <a:spLocks noGrp="1"/>
          </p:cNvSpPr>
          <p:nvPr>
            <p:ph type="body" idx="1"/>
          </p:nvPr>
        </p:nvSpPr>
        <p:spPr/>
        <p:txBody>
          <a:bodyPr/>
          <a:lstStyle/>
          <a:p>
            <a:r>
              <a:rPr lang="en-NZ">
                <a:effectLst/>
                <a:latin typeface="Century Gothic" panose="020B0502020202020204" pitchFamily="34" charset="0"/>
                <a:ea typeface="Times New Roman" panose="02020603050405020304" pitchFamily="18" charset="0"/>
                <a:cs typeface="Times New Roman" panose="02020603050405020304" pitchFamily="18" charset="0"/>
              </a:rPr>
              <a:t>A Job </a:t>
            </a:r>
            <a:r>
              <a:rPr lang="en-NZ">
                <a:latin typeface="Century Gothic" panose="020B0502020202020204" pitchFamily="34" charset="0"/>
                <a:ea typeface="Times New Roman" panose="02020603050405020304" pitchFamily="18" charset="0"/>
                <a:cs typeface="Times New Roman" panose="02020603050405020304" pitchFamily="18" charset="0"/>
              </a:rPr>
              <a:t>T</a:t>
            </a:r>
            <a:r>
              <a:rPr lang="en-NZ">
                <a:effectLst/>
                <a:latin typeface="Century Gothic" panose="020B0502020202020204" pitchFamily="34" charset="0"/>
                <a:ea typeface="Times New Roman" panose="02020603050405020304" pitchFamily="18" charset="0"/>
                <a:cs typeface="Times New Roman" panose="02020603050405020304" pitchFamily="18" charset="0"/>
              </a:rPr>
              <a:t>emplate is a list of scored behavioural competencies, which measure a person’s natural inclination </a:t>
            </a:r>
            <a:r>
              <a:rPr lang="en-NZ">
                <a:latin typeface="Century Gothic" panose="020B0502020202020204" pitchFamily="34" charset="0"/>
                <a:ea typeface="Times New Roman" panose="02020603050405020304" pitchFamily="18" charset="0"/>
                <a:cs typeface="Times New Roman" panose="02020603050405020304" pitchFamily="18" charset="0"/>
              </a:rPr>
              <a:t>against a</a:t>
            </a:r>
            <a:r>
              <a:rPr lang="en-NZ">
                <a:effectLst/>
                <a:latin typeface="Century Gothic" panose="020B0502020202020204" pitchFamily="34" charset="0"/>
                <a:ea typeface="Times New Roman" panose="02020603050405020304" pitchFamily="18" charset="0"/>
                <a:cs typeface="Times New Roman" panose="02020603050405020304" pitchFamily="18" charset="0"/>
              </a:rPr>
              <a:t> job’s requirements.  Job Templates allow users to identify and prioritise the behaviours for specific job roles that will produce the best outcome for individuals and employers.  Job Templates are created by selecting from over 1,800 competencies within FinxS to fit the job role.  </a:t>
            </a:r>
          </a:p>
          <a:p>
            <a:r>
              <a:rPr lang="en-NZ">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NZ">
              <a:latin typeface="Century Gothic" panose="020B0502020202020204" pitchFamily="34" charset="0"/>
              <a:ea typeface="Times New Roman" panose="02020603050405020304" pitchFamily="18" charset="0"/>
              <a:cs typeface="Times New Roman" panose="02020603050405020304" pitchFamily="18" charset="0"/>
            </a:endParaRPr>
          </a:p>
          <a:p>
            <a:r>
              <a:rPr lang="en-NZ" b="1" kern="0">
                <a:effectLst/>
                <a:latin typeface="Century Gothic" panose="020B0502020202020204" pitchFamily="34" charset="0"/>
                <a:ea typeface="Times New Roman" panose="02020603050405020304" pitchFamily="18" charset="0"/>
                <a:cs typeface="Times New Roman" panose="02020603050405020304" pitchFamily="18" charset="0"/>
              </a:rPr>
              <a:t>When to use a Job Template</a:t>
            </a:r>
          </a:p>
          <a:p>
            <a:r>
              <a:rPr lang="en-NZ" b="1">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NZ">
              <a:effectLst/>
              <a:latin typeface="Century Gothic" panose="020B0502020202020204" pitchFamily="34" charset="0"/>
              <a:ea typeface="Times New Roman" panose="02020603050405020304" pitchFamily="18" charset="0"/>
              <a:cs typeface="Times New Roman" panose="02020603050405020304" pitchFamily="18" charset="0"/>
            </a:endParaRPr>
          </a:p>
          <a:p>
            <a:pPr lvl="0">
              <a:spcBef>
                <a:spcPts val="600"/>
              </a:spcBef>
              <a:spcAft>
                <a:spcPts val="600"/>
              </a:spcAft>
              <a:buClr>
                <a:srgbClr val="7BBE56"/>
              </a:buClr>
            </a:pPr>
            <a:r>
              <a:rPr lang="en-US" b="1">
                <a:latin typeface="Century Gothic" panose="020B0502020202020204" pitchFamily="34" charset="0"/>
                <a:ea typeface="Times New Roman" panose="02020603050405020304" pitchFamily="18" charset="0"/>
                <a:cs typeface="Times New Roman" panose="02020603050405020304" pitchFamily="18" charset="0"/>
              </a:rPr>
              <a:t>Testing p</a:t>
            </a:r>
            <a:r>
              <a:rPr lang="en-US" b="1">
                <a:effectLst/>
                <a:latin typeface="Century Gothic" panose="020B0502020202020204" pitchFamily="34" charset="0"/>
                <a:ea typeface="Times New Roman" panose="02020603050405020304" pitchFamily="18" charset="0"/>
                <a:cs typeface="Times New Roman" panose="02020603050405020304" pitchFamily="18" charset="0"/>
              </a:rPr>
              <a:t>otential employees</a:t>
            </a:r>
            <a:r>
              <a:rPr lang="en-US">
                <a:effectLst/>
                <a:latin typeface="Century Gothic" panose="020B0502020202020204" pitchFamily="34" charset="0"/>
                <a:ea typeface="Times New Roman" panose="02020603050405020304" pitchFamily="18" charset="0"/>
                <a:cs typeface="Times New Roman" panose="02020603050405020304" pitchFamily="18" charset="0"/>
              </a:rPr>
              <a:t> – candidates can be aligned with a job role using a job template to find the best fit.</a:t>
            </a:r>
            <a:endParaRPr lang="en-NZ">
              <a:effectLst/>
              <a:latin typeface="Century Gothic" panose="020B0502020202020204" pitchFamily="34" charset="0"/>
              <a:ea typeface="Times New Roman" panose="02020603050405020304" pitchFamily="18" charset="0"/>
              <a:cs typeface="Times New Roman" panose="02020603050405020304" pitchFamily="18" charset="0"/>
            </a:endParaRPr>
          </a:p>
          <a:p>
            <a:pPr lvl="0">
              <a:spcBef>
                <a:spcPts val="600"/>
              </a:spcBef>
              <a:spcAft>
                <a:spcPts val="600"/>
              </a:spcAft>
              <a:buClr>
                <a:srgbClr val="7BBE56"/>
              </a:buClr>
            </a:pPr>
            <a:r>
              <a:rPr lang="en-US" b="1">
                <a:effectLst/>
                <a:latin typeface="Century Gothic" panose="020B0502020202020204" pitchFamily="34" charset="0"/>
                <a:ea typeface="Times New Roman" panose="02020603050405020304" pitchFamily="18" charset="0"/>
                <a:cs typeface="Times New Roman" panose="02020603050405020304" pitchFamily="18" charset="0"/>
              </a:rPr>
              <a:t>Personal development</a:t>
            </a:r>
            <a:r>
              <a:rPr lang="en-US">
                <a:effectLst/>
                <a:latin typeface="Century Gothic" panose="020B0502020202020204" pitchFamily="34" charset="0"/>
                <a:ea typeface="Times New Roman" panose="02020603050405020304" pitchFamily="18" charset="0"/>
                <a:cs typeface="Times New Roman" panose="02020603050405020304" pitchFamily="18" charset="0"/>
              </a:rPr>
              <a:t> – design a job template around an individual’s goals and personal development within a role.</a:t>
            </a:r>
            <a:endParaRPr lang="en-NZ">
              <a:effectLst/>
              <a:latin typeface="Century Gothic" panose="020B0502020202020204" pitchFamily="34" charset="0"/>
              <a:ea typeface="Times New Roman" panose="02020603050405020304" pitchFamily="18" charset="0"/>
              <a:cs typeface="Times New Roman" panose="02020603050405020304" pitchFamily="18" charset="0"/>
            </a:endParaRPr>
          </a:p>
          <a:p>
            <a:pPr lvl="0">
              <a:spcBef>
                <a:spcPts val="600"/>
              </a:spcBef>
              <a:spcAft>
                <a:spcPts val="600"/>
              </a:spcAft>
              <a:buClr>
                <a:srgbClr val="7BBE56"/>
              </a:buClr>
            </a:pPr>
            <a:r>
              <a:rPr lang="en-US" b="1">
                <a:effectLst/>
                <a:latin typeface="Century Gothic" panose="020B0502020202020204" pitchFamily="34" charset="0"/>
                <a:ea typeface="Times New Roman" panose="02020603050405020304" pitchFamily="18" charset="0"/>
                <a:cs typeface="Times New Roman" panose="02020603050405020304" pitchFamily="18" charset="0"/>
              </a:rPr>
              <a:t>Leadership development</a:t>
            </a:r>
            <a:r>
              <a:rPr lang="en-US">
                <a:effectLst/>
                <a:latin typeface="Century Gothic" panose="020B0502020202020204" pitchFamily="34" charset="0"/>
                <a:ea typeface="Times New Roman" panose="02020603050405020304" pitchFamily="18" charset="0"/>
                <a:cs typeface="Times New Roman" panose="02020603050405020304" pitchFamily="18" charset="0"/>
              </a:rPr>
              <a:t> – design a job template with specific leadership and management competencies and measure individual results.</a:t>
            </a:r>
            <a:endParaRPr lang="en-NZ">
              <a:effectLst/>
              <a:latin typeface="Century Gothic" panose="020B0502020202020204" pitchFamily="34" charset="0"/>
              <a:ea typeface="Times New Roman" panose="02020603050405020304" pitchFamily="18" charset="0"/>
              <a:cs typeface="Times New Roman" panose="02020603050405020304" pitchFamily="18" charset="0"/>
            </a:endParaRPr>
          </a:p>
          <a:p>
            <a:pPr lvl="0">
              <a:spcBef>
                <a:spcPts val="600"/>
              </a:spcBef>
              <a:spcAft>
                <a:spcPts val="600"/>
              </a:spcAft>
              <a:buClr>
                <a:srgbClr val="7BBE56"/>
              </a:buClr>
            </a:pPr>
            <a:r>
              <a:rPr lang="en-US" b="1">
                <a:effectLst/>
                <a:latin typeface="Century Gothic" panose="020B0502020202020204" pitchFamily="34" charset="0"/>
                <a:ea typeface="Times New Roman" panose="02020603050405020304" pitchFamily="18" charset="0"/>
                <a:cs typeface="Times New Roman" panose="02020603050405020304" pitchFamily="18" charset="0"/>
              </a:rPr>
              <a:t>In-house recruitment</a:t>
            </a:r>
            <a:r>
              <a:rPr lang="en-US">
                <a:effectLst/>
                <a:latin typeface="Century Gothic" panose="020B0502020202020204" pitchFamily="34" charset="0"/>
                <a:ea typeface="Times New Roman" panose="02020603050405020304" pitchFamily="18" charset="0"/>
                <a:cs typeface="Times New Roman" panose="02020603050405020304" pitchFamily="18" charset="0"/>
              </a:rPr>
              <a:t> – design job templates for roles within an </a:t>
            </a:r>
            <a:r>
              <a:rPr lang="en-US" err="1">
                <a:effectLst/>
                <a:latin typeface="Century Gothic" panose="020B0502020202020204" pitchFamily="34" charset="0"/>
                <a:ea typeface="Times New Roman" panose="02020603050405020304" pitchFamily="18" charset="0"/>
                <a:cs typeface="Times New Roman" panose="02020603050405020304" pitchFamily="18" charset="0"/>
              </a:rPr>
              <a:t>organisation</a:t>
            </a:r>
            <a:r>
              <a:rPr lang="en-US">
                <a:effectLst/>
                <a:latin typeface="Century Gothic" panose="020B0502020202020204" pitchFamily="34" charset="0"/>
                <a:ea typeface="Times New Roman" panose="02020603050405020304" pitchFamily="18" charset="0"/>
                <a:cs typeface="Times New Roman" panose="02020603050405020304" pitchFamily="18" charset="0"/>
              </a:rPr>
              <a:t> and measure individual results to find the best fit.</a:t>
            </a:r>
            <a:endParaRPr lang="en-NZ">
              <a:effectLst/>
              <a:latin typeface="Century Gothic" panose="020B0502020202020204" pitchFamily="34" charset="0"/>
              <a:ea typeface="Times New Roman" panose="02020603050405020304" pitchFamily="18" charset="0"/>
              <a:cs typeface="Times New Roman" panose="02020603050405020304" pitchFamily="18" charset="0"/>
            </a:endParaRPr>
          </a:p>
          <a:p>
            <a:pPr lvl="0">
              <a:spcBef>
                <a:spcPts val="600"/>
              </a:spcBef>
              <a:spcAft>
                <a:spcPts val="600"/>
              </a:spcAft>
              <a:buClr>
                <a:srgbClr val="7BBE56"/>
              </a:buClr>
            </a:pPr>
            <a:r>
              <a:rPr lang="en-US" b="1">
                <a:effectLst/>
                <a:latin typeface="Century Gothic" panose="020B0502020202020204" pitchFamily="34" charset="0"/>
                <a:ea typeface="Times New Roman" panose="02020603050405020304" pitchFamily="18" charset="0"/>
                <a:cs typeface="Times New Roman" panose="02020603050405020304" pitchFamily="18" charset="0"/>
              </a:rPr>
              <a:t>Coaching</a:t>
            </a:r>
            <a:r>
              <a:rPr lang="en-US">
                <a:effectLst/>
                <a:latin typeface="Century Gothic" panose="020B0502020202020204" pitchFamily="34" charset="0"/>
                <a:ea typeface="Times New Roman" panose="02020603050405020304" pitchFamily="18" charset="0"/>
                <a:cs typeface="Times New Roman" panose="02020603050405020304" pitchFamily="18" charset="0"/>
              </a:rPr>
              <a:t> – job templates are helpful when coaching a person to reach their goals. </a:t>
            </a:r>
            <a:r>
              <a:rPr lang="en-US">
                <a:latin typeface="Century Gothic" panose="020B0502020202020204" pitchFamily="34" charset="0"/>
                <a:ea typeface="Times New Roman" panose="02020603050405020304" pitchFamily="18" charset="0"/>
                <a:cs typeface="Times New Roman" panose="02020603050405020304" pitchFamily="18" charset="0"/>
              </a:rPr>
              <a:t>In a similar fashion,</a:t>
            </a:r>
            <a:r>
              <a:rPr lang="en-US">
                <a:effectLst/>
                <a:latin typeface="Century Gothic" panose="020B0502020202020204" pitchFamily="34" charset="0"/>
                <a:ea typeface="Times New Roman" panose="02020603050405020304" pitchFamily="18" charset="0"/>
                <a:cs typeface="Times New Roman" panose="02020603050405020304" pitchFamily="18" charset="0"/>
              </a:rPr>
              <a:t> an individual can establish crucial points in their own development strategy.</a:t>
            </a:r>
            <a:endParaRPr lang="en-NZ">
              <a:effectLst/>
              <a:latin typeface="Century Gothic" panose="020B0502020202020204" pitchFamily="34" charset="0"/>
              <a:ea typeface="Times New Roman" panose="02020603050405020304" pitchFamily="18" charset="0"/>
              <a:cs typeface="Times New Roman" panose="02020603050405020304" pitchFamily="18" charset="0"/>
            </a:endParaRPr>
          </a:p>
          <a:p>
            <a:pPr lvl="0">
              <a:spcBef>
                <a:spcPts val="600"/>
              </a:spcBef>
              <a:spcAft>
                <a:spcPts val="600"/>
              </a:spcAft>
              <a:buClr>
                <a:srgbClr val="7BBE56"/>
              </a:buClr>
            </a:pPr>
            <a:r>
              <a:rPr lang="en-US" b="1" err="1">
                <a:effectLst/>
                <a:latin typeface="Century Gothic" panose="020B0502020202020204" pitchFamily="34" charset="0"/>
                <a:ea typeface="Times New Roman" panose="02020603050405020304" pitchFamily="18" charset="0"/>
                <a:cs typeface="Times New Roman" panose="02020603050405020304" pitchFamily="18" charset="0"/>
              </a:rPr>
              <a:t>Organisational</a:t>
            </a:r>
            <a:r>
              <a:rPr lang="en-US" b="1">
                <a:effectLst/>
                <a:latin typeface="Century Gothic" panose="020B0502020202020204" pitchFamily="34" charset="0"/>
                <a:ea typeface="Times New Roman" panose="02020603050405020304" pitchFamily="18" charset="0"/>
                <a:cs typeface="Times New Roman" panose="02020603050405020304" pitchFamily="18" charset="0"/>
              </a:rPr>
              <a:t> change</a:t>
            </a:r>
            <a:r>
              <a:rPr lang="en-US">
                <a:effectLst/>
                <a:latin typeface="Century Gothic" panose="020B0502020202020204" pitchFamily="34" charset="0"/>
                <a:ea typeface="Times New Roman" panose="02020603050405020304" pitchFamily="18" charset="0"/>
                <a:cs typeface="Times New Roman" panose="02020603050405020304" pitchFamily="18" charset="0"/>
              </a:rPr>
              <a:t> – design job templates for new restructured roles and measure individual results to find the best fit.</a:t>
            </a:r>
            <a:endParaRPr lang="en-NZ">
              <a:effectLst/>
              <a:latin typeface="Century Gothic" panose="020B0502020202020204" pitchFamily="34" charset="0"/>
              <a:ea typeface="Times New Roman" panose="02020603050405020304" pitchFamily="18" charset="0"/>
              <a:cs typeface="Times New Roman" panose="02020603050405020304" pitchFamily="18" charset="0"/>
            </a:endParaRPr>
          </a:p>
          <a:p>
            <a:pPr lvl="0">
              <a:spcBef>
                <a:spcPts val="600"/>
              </a:spcBef>
              <a:spcAft>
                <a:spcPts val="600"/>
              </a:spcAft>
              <a:buClr>
                <a:srgbClr val="7BBE56"/>
              </a:buClr>
            </a:pPr>
            <a:r>
              <a:rPr lang="en-US">
                <a:effectLst/>
                <a:latin typeface="Century Gothic" panose="020B0502020202020204" pitchFamily="34" charset="0"/>
                <a:ea typeface="Times New Roman" panose="02020603050405020304" pitchFamily="18" charset="0"/>
                <a:cs typeface="Times New Roman" panose="02020603050405020304" pitchFamily="18" charset="0"/>
              </a:rPr>
              <a:t>These are just some examples of how a job template can be used!</a:t>
            </a:r>
            <a:endParaRPr lang="en-NZ">
              <a:effectLst/>
              <a:latin typeface="Century Gothic" panose="020B0502020202020204" pitchFamily="34" charset="0"/>
              <a:ea typeface="Times New Roman" panose="02020603050405020304" pitchFamily="18" charset="0"/>
              <a:cs typeface="Times New Roman" panose="02020603050405020304" pitchFamily="18" charset="0"/>
            </a:endParaRPr>
          </a:p>
          <a:p>
            <a:pPr lvl="0">
              <a:spcBef>
                <a:spcPts val="600"/>
              </a:spcBef>
              <a:spcAft>
                <a:spcPts val="600"/>
              </a:spcAft>
              <a:buClr>
                <a:srgbClr val="7BBE56"/>
              </a:buClr>
            </a:pPr>
            <a:r>
              <a:rPr lang="en-US" b="1">
                <a:latin typeface="Century Gothic" panose="020B0502020202020204" pitchFamily="34" charset="0"/>
                <a:ea typeface="Times New Roman" panose="02020603050405020304" pitchFamily="18" charset="0"/>
                <a:cs typeface="Times New Roman" panose="02020603050405020304" pitchFamily="18" charset="0"/>
              </a:rPr>
              <a:t>Even better - j</a:t>
            </a:r>
            <a:r>
              <a:rPr lang="en-US" b="1">
                <a:effectLst/>
                <a:latin typeface="Century Gothic" panose="020B0502020202020204" pitchFamily="34" charset="0"/>
                <a:ea typeface="Times New Roman" panose="02020603050405020304" pitchFamily="18" charset="0"/>
                <a:cs typeface="Times New Roman" panose="02020603050405020304" pitchFamily="18" charset="0"/>
              </a:rPr>
              <a:t>ob templates are free!!</a:t>
            </a:r>
          </a:p>
          <a:p>
            <a:pPr lvl="0">
              <a:spcBef>
                <a:spcPts val="600"/>
              </a:spcBef>
              <a:spcAft>
                <a:spcPts val="600"/>
              </a:spcAft>
              <a:buClr>
                <a:srgbClr val="7BBE56"/>
              </a:buClr>
            </a:pPr>
            <a:r>
              <a:rPr lang="en-US" b="1">
                <a:latin typeface="Century Gothic" panose="020B0502020202020204" pitchFamily="34" charset="0"/>
                <a:ea typeface="Times New Roman" panose="02020603050405020304" pitchFamily="18" charset="0"/>
                <a:cs typeface="Times New Roman" panose="02020603050405020304" pitchFamily="18" charset="0"/>
              </a:rPr>
              <a:t>Once you create a job template you can see which part of the Diamond each selected competence is located in.  You can then match a candidate already in your database, or new candidates coming through the </a:t>
            </a:r>
            <a:r>
              <a:rPr lang="en-US" b="1" err="1">
                <a:latin typeface="Century Gothic" panose="020B0502020202020204" pitchFamily="34" charset="0"/>
                <a:ea typeface="Times New Roman" panose="02020603050405020304" pitchFamily="18" charset="0"/>
                <a:cs typeface="Times New Roman" panose="02020603050405020304" pitchFamily="18" charset="0"/>
              </a:rPr>
              <a:t>FinxS</a:t>
            </a:r>
            <a:r>
              <a:rPr lang="en-US" b="1">
                <a:latin typeface="Century Gothic" panose="020B0502020202020204" pitchFamily="34" charset="0"/>
                <a:ea typeface="Times New Roman" panose="02020603050405020304" pitchFamily="18" charset="0"/>
                <a:cs typeface="Times New Roman" panose="02020603050405020304" pitchFamily="18" charset="0"/>
              </a:rPr>
              <a:t> platform, against the template to find the most suitable match.</a:t>
            </a:r>
            <a:endParaRPr lang="en-NZ">
              <a:effectLst/>
              <a:latin typeface="Century Gothic" panose="020B0502020202020204" pitchFamily="34" charset="0"/>
              <a:ea typeface="Times New Roman" panose="02020603050405020304" pitchFamily="18" charset="0"/>
              <a:cs typeface="Times New Roman" panose="02020603050405020304" pitchFamily="18" charset="0"/>
            </a:endParaRPr>
          </a:p>
          <a:p>
            <a:pPr>
              <a:lnSpc>
                <a:spcPct val="115000"/>
              </a:lnSpc>
              <a:spcAft>
                <a:spcPts val="1000"/>
              </a:spcAft>
            </a:pPr>
            <a:br>
              <a:rPr lang="en-NZ" sz="1800">
                <a:solidFill>
                  <a:srgbClr val="000000"/>
                </a:solidFill>
                <a:effectLst/>
                <a:latin typeface="Century Gothic" panose="020B0502020202020204" pitchFamily="34" charset="0"/>
                <a:ea typeface="Times New Roman" panose="02020603050405020304" pitchFamily="18" charset="0"/>
                <a:cs typeface="Times New Roman" panose="02020603050405020304" pitchFamily="18" charset="0"/>
              </a:rPr>
            </a:br>
            <a:r>
              <a:rPr lang="en-NZ" sz="1800">
                <a:solidFill>
                  <a:srgbClr val="000000"/>
                </a:solidFill>
                <a:effectLst/>
                <a:latin typeface="Century Gothic" panose="020B0502020202020204" pitchFamily="34" charset="0"/>
                <a:ea typeface="Times New Roman" panose="02020603050405020304" pitchFamily="18" charset="0"/>
                <a:cs typeface="Times New Roman" panose="02020603050405020304" pitchFamily="18" charset="0"/>
              </a:rPr>
              <a:t> </a:t>
            </a:r>
            <a:endParaRPr lang="en-NZ" sz="1800">
              <a:effectLst/>
              <a:latin typeface="Arial Narrow" panose="020B0606020202030204" pitchFamily="34" charset="0"/>
              <a:ea typeface="Times New Roman" panose="02020603050405020304" pitchFamily="18" charset="0"/>
              <a:cs typeface="Times New Roman" panose="02020603050405020304" pitchFamily="18" charset="0"/>
            </a:endParaRPr>
          </a:p>
          <a:p>
            <a:endParaRPr lang="en-NZ"/>
          </a:p>
        </p:txBody>
      </p:sp>
      <p:sp>
        <p:nvSpPr>
          <p:cNvPr id="4" name="Date Placeholder 3"/>
          <p:cNvSpPr>
            <a:spLocks noGrp="1"/>
          </p:cNvSpPr>
          <p:nvPr>
            <p:ph type="dt" idx="10"/>
          </p:nvPr>
        </p:nvSpPr>
        <p:spPr/>
        <p:txBody>
          <a:bodyPr/>
          <a:lstStyle/>
          <a:p>
            <a:pPr>
              <a:defRPr/>
            </a:pPr>
            <a:endParaRPr lang="en-US"/>
          </a:p>
        </p:txBody>
      </p:sp>
      <p:sp>
        <p:nvSpPr>
          <p:cNvPr id="5" name="Slide Number Placeholder 4"/>
          <p:cNvSpPr>
            <a:spLocks noGrp="1"/>
          </p:cNvSpPr>
          <p:nvPr>
            <p:ph type="sldNum" sz="quarter" idx="11"/>
          </p:nvPr>
        </p:nvSpPr>
        <p:spPr/>
        <p:txBody>
          <a:bodyPr/>
          <a:lstStyle/>
          <a:p>
            <a:pPr>
              <a:defRPr/>
            </a:pPr>
            <a:fld id="{1F6FB007-2A9D-4ABC-B9FA-37497DF013A4}" type="slidenum">
              <a:rPr lang="en-US" smtClean="0"/>
              <a:pPr>
                <a:defRPr/>
              </a:pPr>
              <a:t>99</a:t>
            </a:fld>
            <a:endParaRPr lang="en-US"/>
          </a:p>
        </p:txBody>
      </p:sp>
    </p:spTree>
    <p:extLst>
      <p:ext uri="{BB962C8B-B14F-4D97-AF65-F5344CB8AC3E}">
        <p14:creationId xmlns:p14="http://schemas.microsoft.com/office/powerpoint/2010/main" val="29179958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Slajd tytułowy">
    <p:bg>
      <p:bgPr>
        <a:solidFill>
          <a:schemeClr val="bg1">
            <a:lumMod val="95000"/>
          </a:schemeClr>
        </a:solidFill>
        <a:effectLst/>
      </p:bgPr>
    </p:bg>
    <p:spTree>
      <p:nvGrpSpPr>
        <p:cNvPr id="1" name=""/>
        <p:cNvGrpSpPr/>
        <p:nvPr/>
      </p:nvGrpSpPr>
      <p:grpSpPr>
        <a:xfrm>
          <a:off x="0" y="0"/>
          <a:ext cx="0" cy="0"/>
          <a:chOff x="0" y="0"/>
          <a:chExt cx="0" cy="0"/>
        </a:xfrm>
      </p:grpSpPr>
      <p:cxnSp>
        <p:nvCxnSpPr>
          <p:cNvPr id="12" name="Łącznik prosty 11"/>
          <p:cNvCxnSpPr/>
          <p:nvPr userDrawn="1"/>
        </p:nvCxnSpPr>
        <p:spPr>
          <a:xfrm flipH="1" flipV="1">
            <a:off x="-221820" y="3696291"/>
            <a:ext cx="4828278" cy="1"/>
          </a:xfrm>
          <a:prstGeom prst="line">
            <a:avLst/>
          </a:prstGeom>
          <a:ln w="19050" cap="rnd">
            <a:solidFill>
              <a:srgbClr val="ED0C6D"/>
            </a:solidFill>
            <a:round/>
          </a:ln>
        </p:spPr>
        <p:style>
          <a:lnRef idx="1">
            <a:schemeClr val="accent1"/>
          </a:lnRef>
          <a:fillRef idx="0">
            <a:schemeClr val="accent1"/>
          </a:fillRef>
          <a:effectRef idx="0">
            <a:schemeClr val="accent1"/>
          </a:effectRef>
          <a:fontRef idx="minor">
            <a:schemeClr val="tx1"/>
          </a:fontRef>
        </p:style>
      </p:cxnSp>
      <p:cxnSp>
        <p:nvCxnSpPr>
          <p:cNvPr id="13" name="Łącznik prosty 12"/>
          <p:cNvCxnSpPr/>
          <p:nvPr userDrawn="1"/>
        </p:nvCxnSpPr>
        <p:spPr>
          <a:xfrm flipH="1">
            <a:off x="8853133" y="4408763"/>
            <a:ext cx="7409031" cy="1"/>
          </a:xfrm>
          <a:prstGeom prst="line">
            <a:avLst/>
          </a:prstGeom>
          <a:ln w="19050" cap="rnd">
            <a:solidFill>
              <a:srgbClr val="ED0C6D"/>
            </a:solidFill>
            <a:round/>
          </a:ln>
        </p:spPr>
        <p:style>
          <a:lnRef idx="1">
            <a:schemeClr val="accent1"/>
          </a:lnRef>
          <a:fillRef idx="0">
            <a:schemeClr val="accent1"/>
          </a:fillRef>
          <a:effectRef idx="0">
            <a:schemeClr val="accent1"/>
          </a:effectRef>
          <a:fontRef idx="minor">
            <a:schemeClr val="tx1"/>
          </a:fontRef>
        </p:style>
      </p:cxnSp>
      <p:sp>
        <p:nvSpPr>
          <p:cNvPr id="19" name="Symbol zastępczy tekstu 18"/>
          <p:cNvSpPr>
            <a:spLocks noGrp="1"/>
          </p:cNvSpPr>
          <p:nvPr>
            <p:ph type="body" sz="quarter" idx="10" hasCustomPrompt="1"/>
          </p:nvPr>
        </p:nvSpPr>
        <p:spPr>
          <a:xfrm>
            <a:off x="4659618" y="3387771"/>
            <a:ext cx="8281987" cy="707979"/>
          </a:xfrm>
        </p:spPr>
        <p:txBody>
          <a:bodyPr>
            <a:normAutofit/>
          </a:bodyPr>
          <a:lstStyle>
            <a:lvl1pPr marL="0" indent="0">
              <a:buNone/>
              <a:defRPr sz="4400">
                <a:latin typeface="Century Gothic" panose="020B0502020202020204" pitchFamily="34" charset="0"/>
              </a:defRPr>
            </a:lvl1pPr>
          </a:lstStyle>
          <a:p>
            <a:pPr lvl="0"/>
            <a:r>
              <a:rPr lang="pl-PL"/>
              <a:t>Dodaj tytuł</a:t>
            </a:r>
          </a:p>
        </p:txBody>
      </p:sp>
      <p:sp>
        <p:nvSpPr>
          <p:cNvPr id="20" name="Symbol zastępczy tekstu 18"/>
          <p:cNvSpPr>
            <a:spLocks noGrp="1"/>
          </p:cNvSpPr>
          <p:nvPr>
            <p:ph type="body" sz="quarter" idx="11" hasCustomPrompt="1"/>
          </p:nvPr>
        </p:nvSpPr>
        <p:spPr>
          <a:xfrm>
            <a:off x="4658980" y="4090628"/>
            <a:ext cx="4307220" cy="707979"/>
          </a:xfrm>
        </p:spPr>
        <p:txBody>
          <a:bodyPr>
            <a:normAutofit/>
          </a:bodyPr>
          <a:lstStyle>
            <a:lvl1pPr marL="0" indent="0">
              <a:buNone/>
              <a:defRPr sz="4400" b="1">
                <a:solidFill>
                  <a:schemeClr val="accent1"/>
                </a:solidFill>
                <a:latin typeface="Century Gothic" panose="020B0502020202020204" pitchFamily="34" charset="0"/>
              </a:defRPr>
            </a:lvl1pPr>
          </a:lstStyle>
          <a:p>
            <a:pPr lvl="0"/>
            <a:r>
              <a:rPr lang="pl-PL"/>
              <a:t>Dodaj podtytuł</a:t>
            </a:r>
          </a:p>
        </p:txBody>
      </p:sp>
      <p:grpSp>
        <p:nvGrpSpPr>
          <p:cNvPr id="7" name="Group 6"/>
          <p:cNvGrpSpPr/>
          <p:nvPr userDrawn="1"/>
        </p:nvGrpSpPr>
        <p:grpSpPr>
          <a:xfrm>
            <a:off x="2400287" y="617833"/>
            <a:ext cx="2414139" cy="271310"/>
            <a:chOff x="2192319" y="617833"/>
            <a:chExt cx="2414139" cy="27131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85470" y="617833"/>
              <a:ext cx="1220988" cy="259844"/>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192319" y="617833"/>
              <a:ext cx="851369" cy="271310"/>
            </a:xfrm>
            <a:prstGeom prst="rect">
              <a:avLst/>
            </a:prstGeom>
          </p:spPr>
        </p:pic>
      </p:grpSp>
      <p:pic>
        <p:nvPicPr>
          <p:cNvPr id="9" name="Picture 8" descr="A group of people sitting at a table&#10;&#10;Description automatically generated with medium confidence">
            <a:extLst>
              <a:ext uri="{FF2B5EF4-FFF2-40B4-BE49-F238E27FC236}">
                <a16:creationId xmlns:a16="http://schemas.microsoft.com/office/drawing/2014/main" id="{9372B043-5B6F-4808-888D-5E8CF86B0AF8}"/>
              </a:ext>
            </a:extLst>
          </p:cNvPr>
          <p:cNvPicPr>
            <a:picLocks noChangeAspect="1"/>
          </p:cNvPicPr>
          <p:nvPr userDrawn="1"/>
        </p:nvPicPr>
        <p:blipFill rotWithShape="1">
          <a:blip r:embed="rId4"/>
          <a:srcRect l="8525" t="16721" r="8148" b="20000"/>
          <a:stretch/>
        </p:blipFill>
        <p:spPr>
          <a:xfrm>
            <a:off x="421580" y="1921267"/>
            <a:ext cx="4004623" cy="3041152"/>
          </a:xfrm>
          <a:prstGeom prst="rect">
            <a:avLst/>
          </a:prstGeom>
        </p:spPr>
      </p:pic>
      <p:pic>
        <p:nvPicPr>
          <p:cNvPr id="8" name="Picture 7" descr="A black background with blue and orange letters&#10;&#10;AI-generated content may be incorrect.">
            <a:extLst>
              <a:ext uri="{FF2B5EF4-FFF2-40B4-BE49-F238E27FC236}">
                <a16:creationId xmlns:a16="http://schemas.microsoft.com/office/drawing/2014/main" id="{92DDF48C-6BD1-F76E-39C3-522F82E7321B}"/>
              </a:ext>
            </a:extLst>
          </p:cNvPr>
          <p:cNvPicPr>
            <a:picLocks noChangeAspect="1"/>
          </p:cNvPicPr>
          <p:nvPr userDrawn="1"/>
        </p:nvPicPr>
        <p:blipFill>
          <a:blip r:embed="rId5"/>
          <a:stretch>
            <a:fillRect/>
          </a:stretch>
        </p:blipFill>
        <p:spPr>
          <a:xfrm>
            <a:off x="336711" y="532416"/>
            <a:ext cx="1721794" cy="430678"/>
          </a:xfrm>
          <a:prstGeom prst="rect">
            <a:avLst/>
          </a:prstGeom>
        </p:spPr>
      </p:pic>
    </p:spTree>
    <p:extLst>
      <p:ext uri="{BB962C8B-B14F-4D97-AF65-F5344CB8AC3E}">
        <p14:creationId xmlns:p14="http://schemas.microsoft.com/office/powerpoint/2010/main" val="562982699"/>
      </p:ext>
    </p:extLst>
  </p:cSld>
  <p:clrMapOvr>
    <a:masterClrMapping/>
  </p:clrMapOvr>
  <mc:AlternateContent xmlns:mc="http://schemas.openxmlformats.org/markup-compatibility/2006" xmlns:p14="http://schemas.microsoft.com/office/powerpoint/2010/main">
    <mc:Choice Requires="p14">
      <p:transition spd="slow" p14:dur="20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2"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right)">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2_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2"/>
          <p:cNvSpPr>
            <a:spLocks noGrp="1"/>
          </p:cNvSpPr>
          <p:nvPr>
            <p:ph type="dt" sz="half" idx="10"/>
          </p:nvPr>
        </p:nvSpPr>
        <p:spPr>
          <a:xfrm>
            <a:off x="3114504" y="6261903"/>
            <a:ext cx="2743200" cy="365125"/>
          </a:xfrm>
          <a:prstGeom prst="rect">
            <a:avLst/>
          </a:prstGeom>
        </p:spPr>
        <p:txBody>
          <a:bodyPr/>
          <a:lstStyle/>
          <a:p>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DEAEEF22-A4DB-45E7-8C91-9889C89BF273}" type="slidenum">
              <a:rPr lang="pl-PL" smtClean="0"/>
              <a:t>‹#›</a:t>
            </a:fld>
            <a:endParaRPr lang="pl-PL"/>
          </a:p>
        </p:txBody>
      </p:sp>
      <p:cxnSp>
        <p:nvCxnSpPr>
          <p:cNvPr id="6" name="Łącznik prosty 5"/>
          <p:cNvCxnSpPr/>
          <p:nvPr userDrawn="1"/>
        </p:nvCxnSpPr>
        <p:spPr>
          <a:xfrm flipH="1">
            <a:off x="-211490" y="401289"/>
            <a:ext cx="482600" cy="0"/>
          </a:xfrm>
          <a:prstGeom prst="line">
            <a:avLst/>
          </a:prstGeom>
          <a:ln w="19050" cap="rnd">
            <a:solidFill>
              <a:schemeClr val="accent3"/>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705139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3_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2"/>
          <p:cNvSpPr>
            <a:spLocks noGrp="1"/>
          </p:cNvSpPr>
          <p:nvPr>
            <p:ph type="dt" sz="half" idx="10"/>
          </p:nvPr>
        </p:nvSpPr>
        <p:spPr>
          <a:xfrm>
            <a:off x="3114504" y="6261903"/>
            <a:ext cx="2743200" cy="365125"/>
          </a:xfrm>
          <a:prstGeom prst="rect">
            <a:avLst/>
          </a:prstGeom>
        </p:spPr>
        <p:txBody>
          <a:bodyPr/>
          <a:lstStyle/>
          <a:p>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DEAEEF22-A4DB-45E7-8C91-9889C89BF273}" type="slidenum">
              <a:rPr lang="pl-PL" smtClean="0"/>
              <a:t>‹#›</a:t>
            </a:fld>
            <a:endParaRPr lang="pl-PL"/>
          </a:p>
        </p:txBody>
      </p:sp>
      <p:cxnSp>
        <p:nvCxnSpPr>
          <p:cNvPr id="6" name="Łącznik prosty 5"/>
          <p:cNvCxnSpPr/>
          <p:nvPr userDrawn="1"/>
        </p:nvCxnSpPr>
        <p:spPr>
          <a:xfrm flipH="1">
            <a:off x="-211490" y="401289"/>
            <a:ext cx="482600" cy="0"/>
          </a:xfrm>
          <a:prstGeom prst="line">
            <a:avLst/>
          </a:prstGeom>
          <a:ln w="19050" cap="rnd">
            <a:solidFill>
              <a:schemeClr val="accent2"/>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064887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a:xfrm>
            <a:off x="3114504" y="6261903"/>
            <a:ext cx="2743200" cy="365125"/>
          </a:xfrm>
          <a:prstGeom prst="rect">
            <a:avLst/>
          </a:prstGeom>
        </p:spPr>
        <p:txBody>
          <a:bodyPr/>
          <a:lstStyle/>
          <a:p>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DEAEEF22-A4DB-45E7-8C91-9889C89BF273}" type="slidenum">
              <a:rPr lang="pl-PL" smtClean="0"/>
              <a:t>‹#›</a:t>
            </a:fld>
            <a:endParaRPr lang="pl-PL"/>
          </a:p>
        </p:txBody>
      </p:sp>
    </p:spTree>
    <p:extLst>
      <p:ext uri="{BB962C8B-B14F-4D97-AF65-F5344CB8AC3E}">
        <p14:creationId xmlns:p14="http://schemas.microsoft.com/office/powerpoint/2010/main" val="155419755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blank" preserve="1">
  <p:cSld name="1_Pusty">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482589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p:cNvSpPr>
            <a:spLocks noGrp="1"/>
          </p:cNvSpPr>
          <p:nvPr>
            <p:ph type="dt" sz="half" idx="10"/>
          </p:nvPr>
        </p:nvSpPr>
        <p:spPr>
          <a:xfrm>
            <a:off x="3114504" y="6261903"/>
            <a:ext cx="2743200" cy="365125"/>
          </a:xfrm>
          <a:prstGeom prst="rect">
            <a:avLst/>
          </a:prstGeom>
        </p:spPr>
        <p:txBody>
          <a:bodyPr/>
          <a:lstStyle/>
          <a:p>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DEAEEF22-A4DB-45E7-8C91-9889C89BF273}" type="slidenum">
              <a:rPr lang="pl-PL" smtClean="0"/>
              <a:t>‹#›</a:t>
            </a:fld>
            <a:endParaRPr lang="pl-PL"/>
          </a:p>
        </p:txBody>
      </p:sp>
    </p:spTree>
    <p:extLst>
      <p:ext uri="{BB962C8B-B14F-4D97-AF65-F5344CB8AC3E}">
        <p14:creationId xmlns:p14="http://schemas.microsoft.com/office/powerpoint/2010/main" val="325780134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p:cNvSpPr>
            <a:spLocks noGrp="1"/>
          </p:cNvSpPr>
          <p:nvPr>
            <p:ph type="dt" sz="half" idx="10"/>
          </p:nvPr>
        </p:nvSpPr>
        <p:spPr>
          <a:xfrm>
            <a:off x="3114504" y="6261903"/>
            <a:ext cx="2743200" cy="365125"/>
          </a:xfrm>
          <a:prstGeom prst="rect">
            <a:avLst/>
          </a:prstGeom>
        </p:spPr>
        <p:txBody>
          <a:bodyPr/>
          <a:lstStyle/>
          <a:p>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DEAEEF22-A4DB-45E7-8C91-9889C89BF273}" type="slidenum">
              <a:rPr lang="pl-PL" smtClean="0"/>
              <a:t>‹#›</a:t>
            </a:fld>
            <a:endParaRPr lang="pl-PL"/>
          </a:p>
        </p:txBody>
      </p:sp>
    </p:spTree>
    <p:extLst>
      <p:ext uri="{BB962C8B-B14F-4D97-AF65-F5344CB8AC3E}">
        <p14:creationId xmlns:p14="http://schemas.microsoft.com/office/powerpoint/2010/main" val="276885844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tytułu pionowego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a:xfrm>
            <a:off x="3114504" y="6261903"/>
            <a:ext cx="2743200" cy="365125"/>
          </a:xfrm>
          <a:prstGeom prst="rect">
            <a:avLst/>
          </a:prstGeom>
        </p:spPr>
        <p:txBody>
          <a:bodyPr/>
          <a:lstStyle/>
          <a:p>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DEAEEF22-A4DB-45E7-8C91-9889C89BF273}" type="slidenum">
              <a:rPr lang="pl-PL" smtClean="0"/>
              <a:t>‹#›</a:t>
            </a:fld>
            <a:endParaRPr lang="pl-PL"/>
          </a:p>
        </p:txBody>
      </p:sp>
    </p:spTree>
    <p:extLst>
      <p:ext uri="{BB962C8B-B14F-4D97-AF65-F5344CB8AC3E}">
        <p14:creationId xmlns:p14="http://schemas.microsoft.com/office/powerpoint/2010/main" val="296529264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a:xfrm>
            <a:off x="3114504" y="6261903"/>
            <a:ext cx="2743200" cy="365125"/>
          </a:xfrm>
          <a:prstGeom prst="rect">
            <a:avLst/>
          </a:prstGeom>
        </p:spPr>
        <p:txBody>
          <a:bodyPr/>
          <a:lstStyle/>
          <a:p>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DEAEEF22-A4DB-45E7-8C91-9889C89BF273}" type="slidenum">
              <a:rPr lang="pl-PL" smtClean="0"/>
              <a:t>‹#›</a:t>
            </a:fld>
            <a:endParaRPr lang="pl-PL"/>
          </a:p>
        </p:txBody>
      </p:sp>
    </p:spTree>
    <p:extLst>
      <p:ext uri="{BB962C8B-B14F-4D97-AF65-F5344CB8AC3E}">
        <p14:creationId xmlns:p14="http://schemas.microsoft.com/office/powerpoint/2010/main" val="34745990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930614" y="4725144"/>
            <a:ext cx="9211072" cy="683979"/>
          </a:xfrm>
          <a:prstGeom prst="rect">
            <a:avLst/>
          </a:prstGeom>
        </p:spPr>
        <p:txBody>
          <a:bodyPr/>
          <a:lstStyle>
            <a:lvl1pPr algn="l">
              <a:defRPr sz="4400" b="1" i="0">
                <a:solidFill>
                  <a:srgbClr val="FF33CC"/>
                </a:solidFill>
                <a:effectLst>
                  <a:outerShdw blurRad="38100" dist="38100" dir="2700000" algn="tl">
                    <a:srgbClr val="000000">
                      <a:alpha val="43137"/>
                    </a:srgbClr>
                  </a:outerShdw>
                </a:effectLst>
              </a:defRPr>
            </a:lvl1pPr>
          </a:lstStyle>
          <a:p>
            <a:r>
              <a:rPr lang="en-US"/>
              <a:t>Click To Edit Master Title Style</a:t>
            </a:r>
            <a:endParaRPr lang="en-NZ"/>
          </a:p>
        </p:txBody>
      </p:sp>
    </p:spTree>
    <p:extLst>
      <p:ext uri="{BB962C8B-B14F-4D97-AF65-F5344CB8AC3E}">
        <p14:creationId xmlns:p14="http://schemas.microsoft.com/office/powerpoint/2010/main" val="42743013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7" name="Text Placeholder 6"/>
          <p:cNvSpPr>
            <a:spLocks noGrp="1"/>
          </p:cNvSpPr>
          <p:nvPr>
            <p:ph type="body" sz="quarter" idx="13" hasCustomPrompt="1"/>
          </p:nvPr>
        </p:nvSpPr>
        <p:spPr>
          <a:xfrm>
            <a:off x="601876" y="222590"/>
            <a:ext cx="9659817" cy="750470"/>
          </a:xfrm>
          <a:prstGeom prst="rect">
            <a:avLst/>
          </a:prstGeom>
        </p:spPr>
        <p:txBody>
          <a:bodyPr lIns="90794" tIns="45395" rIns="90794" bIns="45395"/>
          <a:lstStyle>
            <a:lvl1pPr marL="0" indent="0">
              <a:buFontTx/>
              <a:buNone/>
              <a:defRPr sz="3600" b="1">
                <a:solidFill>
                  <a:schemeClr val="bg1"/>
                </a:solidFill>
              </a:defRPr>
            </a:lvl1pPr>
            <a:lvl2pPr marL="486452" indent="0">
              <a:buFontTx/>
              <a:buNone/>
              <a:defRPr sz="3600" b="1"/>
            </a:lvl2pPr>
            <a:lvl3pPr marL="972868" indent="0">
              <a:buFontTx/>
              <a:buNone/>
              <a:defRPr sz="3600" b="1"/>
            </a:lvl3pPr>
            <a:lvl4pPr marL="1459217" indent="0">
              <a:buFontTx/>
              <a:buNone/>
              <a:defRPr sz="3600" b="1"/>
            </a:lvl4pPr>
            <a:lvl5pPr marL="1945622" indent="0">
              <a:buFontTx/>
              <a:buNone/>
              <a:defRPr sz="3600" b="1"/>
            </a:lvl5pPr>
          </a:lstStyle>
          <a:p>
            <a:pPr lvl="0"/>
            <a:r>
              <a:rPr lang="en-US"/>
              <a:t>Click: to edit Master text styles</a:t>
            </a:r>
          </a:p>
        </p:txBody>
      </p:sp>
    </p:spTree>
    <p:extLst>
      <p:ext uri="{BB962C8B-B14F-4D97-AF65-F5344CB8AC3E}">
        <p14:creationId xmlns:p14="http://schemas.microsoft.com/office/powerpoint/2010/main" val="1889516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a:xfrm>
            <a:off x="3114504" y="6261903"/>
            <a:ext cx="2743200" cy="365125"/>
          </a:xfrm>
          <a:prstGeom prst="rect">
            <a:avLst/>
          </a:prstGeom>
        </p:spPr>
        <p:txBody>
          <a:bodyPr/>
          <a:lstStyle/>
          <a:p>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DEAEEF22-A4DB-45E7-8C91-9889C89BF273}" type="slidenum">
              <a:rPr lang="pl-PL" smtClean="0"/>
              <a:t>‹#›</a:t>
            </a:fld>
            <a:endParaRPr lang="pl-PL"/>
          </a:p>
        </p:txBody>
      </p:sp>
    </p:spTree>
    <p:extLst>
      <p:ext uri="{BB962C8B-B14F-4D97-AF65-F5344CB8AC3E}">
        <p14:creationId xmlns:p14="http://schemas.microsoft.com/office/powerpoint/2010/main" val="91102573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80636" y="3428123"/>
            <a:ext cx="9230815" cy="351580"/>
          </a:xfrm>
          <a:prstGeom prst="rect">
            <a:avLst/>
          </a:prstGeom>
        </p:spPr>
        <p:txBody>
          <a:bodyPr/>
          <a:lstStyle/>
          <a:p>
            <a:r>
              <a:rPr lang="en-US"/>
              <a:t>Click to edit Master title style</a:t>
            </a:r>
            <a:endParaRPr lang="en-NZ"/>
          </a:p>
        </p:txBody>
      </p:sp>
      <p:sp>
        <p:nvSpPr>
          <p:cNvPr id="3" name="Date Placeholder 2"/>
          <p:cNvSpPr>
            <a:spLocks noGrp="1"/>
          </p:cNvSpPr>
          <p:nvPr>
            <p:ph type="dt" sz="half" idx="10"/>
          </p:nvPr>
        </p:nvSpPr>
        <p:spPr>
          <a:xfrm>
            <a:off x="609601" y="6356388"/>
            <a:ext cx="2844800" cy="365125"/>
          </a:xfrm>
          <a:prstGeom prst="rect">
            <a:avLst/>
          </a:prstGeom>
        </p:spPr>
        <p:txBody>
          <a:bodyPr/>
          <a:lstStyle/>
          <a:p>
            <a:fld id="{62A53DE7-1A51-4D48-94C4-19B5FABA49CF}" type="datetime1">
              <a:rPr lang="en-NZ" smtClean="0"/>
              <a:t>15/04/2025</a:t>
            </a:fld>
            <a:endParaRPr lang="en-NZ"/>
          </a:p>
        </p:txBody>
      </p:sp>
      <p:sp>
        <p:nvSpPr>
          <p:cNvPr id="4" name="Footer Placeholder 3"/>
          <p:cNvSpPr>
            <a:spLocks noGrp="1"/>
          </p:cNvSpPr>
          <p:nvPr>
            <p:ph type="ftr" sz="quarter" idx="11"/>
          </p:nvPr>
        </p:nvSpPr>
        <p:spPr>
          <a:xfrm>
            <a:off x="4165619" y="6356388"/>
            <a:ext cx="3860800" cy="365125"/>
          </a:xfrm>
          <a:prstGeom prst="rect">
            <a:avLst/>
          </a:prstGeom>
        </p:spPr>
        <p:txBody>
          <a:bodyPr/>
          <a:lstStyle/>
          <a:p>
            <a:endParaRPr lang="en-NZ"/>
          </a:p>
        </p:txBody>
      </p:sp>
      <p:sp>
        <p:nvSpPr>
          <p:cNvPr id="5" name="Slide Number Placeholder 4"/>
          <p:cNvSpPr>
            <a:spLocks noGrp="1"/>
          </p:cNvSpPr>
          <p:nvPr>
            <p:ph type="sldNum" sz="quarter" idx="12"/>
          </p:nvPr>
        </p:nvSpPr>
        <p:spPr>
          <a:xfrm>
            <a:off x="8737601" y="6356388"/>
            <a:ext cx="2844800" cy="365125"/>
          </a:xfrm>
          <a:prstGeom prst="rect">
            <a:avLst/>
          </a:prstGeom>
        </p:spPr>
        <p:txBody>
          <a:bodyPr/>
          <a:lstStyle/>
          <a:p>
            <a:fld id="{4A87B596-6C3B-4F21-AEF0-1712141D1DD9}" type="slidenum">
              <a:rPr lang="en-NZ" smtClean="0"/>
              <a:t>‹#›</a:t>
            </a:fld>
            <a:endParaRPr lang="en-NZ"/>
          </a:p>
        </p:txBody>
      </p:sp>
    </p:spTree>
    <p:extLst>
      <p:ext uri="{BB962C8B-B14F-4D97-AF65-F5344CB8AC3E}">
        <p14:creationId xmlns:p14="http://schemas.microsoft.com/office/powerpoint/2010/main" val="25094954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88FB2-6ECD-C06F-1A56-80A542BE17EF}"/>
              </a:ext>
            </a:extLst>
          </p:cNvPr>
          <p:cNvSpPr>
            <a:spLocks noGrp="1"/>
          </p:cNvSpPr>
          <p:nvPr>
            <p:ph type="title"/>
          </p:nvPr>
        </p:nvSpPr>
        <p:spPr/>
        <p:txBody>
          <a:bodyPr/>
          <a:lstStyle/>
          <a:p>
            <a:r>
              <a:rPr lang="en-US"/>
              <a:t>Click to edit Master title style</a:t>
            </a:r>
            <a:endParaRPr lang="en-NZ"/>
          </a:p>
        </p:txBody>
      </p:sp>
      <p:sp>
        <p:nvSpPr>
          <p:cNvPr id="3" name="Date Placeholder 2">
            <a:extLst>
              <a:ext uri="{FF2B5EF4-FFF2-40B4-BE49-F238E27FC236}">
                <a16:creationId xmlns:a16="http://schemas.microsoft.com/office/drawing/2014/main" id="{2D57743E-9A85-1D32-0446-975C10C250C1}"/>
              </a:ext>
            </a:extLst>
          </p:cNvPr>
          <p:cNvSpPr>
            <a:spLocks noGrp="1"/>
          </p:cNvSpPr>
          <p:nvPr>
            <p:ph type="dt" sz="half" idx="10"/>
          </p:nvPr>
        </p:nvSpPr>
        <p:spPr/>
        <p:txBody>
          <a:bodyPr/>
          <a:lstStyle/>
          <a:p>
            <a:fld id="{0291B6F7-DD4A-4E46-9019-D6427499EAEF}" type="datetime1">
              <a:rPr lang="en-NZ" smtClean="0"/>
              <a:t>15/04/2025</a:t>
            </a:fld>
            <a:endParaRPr lang="en-NZ"/>
          </a:p>
        </p:txBody>
      </p:sp>
      <p:sp>
        <p:nvSpPr>
          <p:cNvPr id="4" name="Footer Placeholder 3">
            <a:extLst>
              <a:ext uri="{FF2B5EF4-FFF2-40B4-BE49-F238E27FC236}">
                <a16:creationId xmlns:a16="http://schemas.microsoft.com/office/drawing/2014/main" id="{79AE53B0-6C9D-15E9-EE9D-06D9A5230426}"/>
              </a:ext>
            </a:extLst>
          </p:cNvPr>
          <p:cNvSpPr>
            <a:spLocks noGrp="1"/>
          </p:cNvSpPr>
          <p:nvPr>
            <p:ph type="ftr" sz="quarter" idx="11"/>
          </p:nvPr>
        </p:nvSpPr>
        <p:spPr/>
        <p:txBody>
          <a:bodyPr/>
          <a:lstStyle/>
          <a:p>
            <a:endParaRPr lang="en-NZ"/>
          </a:p>
        </p:txBody>
      </p:sp>
      <p:sp>
        <p:nvSpPr>
          <p:cNvPr id="5" name="Slide Number Placeholder 4">
            <a:extLst>
              <a:ext uri="{FF2B5EF4-FFF2-40B4-BE49-F238E27FC236}">
                <a16:creationId xmlns:a16="http://schemas.microsoft.com/office/drawing/2014/main" id="{0593FEC6-2FAA-833C-92B7-32887D6EFE90}"/>
              </a:ext>
            </a:extLst>
          </p:cNvPr>
          <p:cNvSpPr>
            <a:spLocks noGrp="1"/>
          </p:cNvSpPr>
          <p:nvPr>
            <p:ph type="sldNum" sz="quarter" idx="12"/>
          </p:nvPr>
        </p:nvSpPr>
        <p:spPr/>
        <p:txBody>
          <a:bodyPr/>
          <a:lstStyle/>
          <a:p>
            <a:fld id="{6E0BA2D1-502E-41AB-AFEE-2C82241428FB}" type="slidenum">
              <a:rPr lang="en-NZ" smtClean="0"/>
              <a:t>‹#›</a:t>
            </a:fld>
            <a:endParaRPr lang="en-NZ"/>
          </a:p>
        </p:txBody>
      </p:sp>
    </p:spTree>
    <p:extLst>
      <p:ext uri="{BB962C8B-B14F-4D97-AF65-F5344CB8AC3E}">
        <p14:creationId xmlns:p14="http://schemas.microsoft.com/office/powerpoint/2010/main" val="3461005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p:cNvSpPr>
            <a:spLocks noGrp="1"/>
          </p:cNvSpPr>
          <p:nvPr>
            <p:ph type="dt" sz="half" idx="10"/>
          </p:nvPr>
        </p:nvSpPr>
        <p:spPr>
          <a:xfrm>
            <a:off x="3114504" y="6261903"/>
            <a:ext cx="2743200" cy="365125"/>
          </a:xfrm>
          <a:prstGeom prst="rect">
            <a:avLst/>
          </a:prstGeom>
        </p:spPr>
        <p:txBody>
          <a:bodyPr/>
          <a:lstStyle/>
          <a:p>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DEAEEF22-A4DB-45E7-8C91-9889C89BF273}" type="slidenum">
              <a:rPr lang="pl-PL" smtClean="0"/>
              <a:t>‹#›</a:t>
            </a:fld>
            <a:endParaRPr lang="pl-PL"/>
          </a:p>
        </p:txBody>
      </p:sp>
    </p:spTree>
    <p:extLst>
      <p:ext uri="{BB962C8B-B14F-4D97-AF65-F5344CB8AC3E}">
        <p14:creationId xmlns:p14="http://schemas.microsoft.com/office/powerpoint/2010/main" val="382349651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p:cNvSpPr>
            <a:spLocks noGrp="1"/>
          </p:cNvSpPr>
          <p:nvPr>
            <p:ph type="dt" sz="half" idx="10"/>
          </p:nvPr>
        </p:nvSpPr>
        <p:spPr>
          <a:xfrm>
            <a:off x="3114504" y="6261903"/>
            <a:ext cx="2743200" cy="365125"/>
          </a:xfrm>
          <a:prstGeom prst="rect">
            <a:avLst/>
          </a:prstGeom>
        </p:spPr>
        <p:txBody>
          <a:bodyPr/>
          <a:lstStyle/>
          <a:p>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DEAEEF22-A4DB-45E7-8C91-9889C89BF273}" type="slidenum">
              <a:rPr lang="pl-PL" smtClean="0"/>
              <a:t>‹#›</a:t>
            </a:fld>
            <a:endParaRPr lang="pl-PL"/>
          </a:p>
        </p:txBody>
      </p:sp>
    </p:spTree>
    <p:extLst>
      <p:ext uri="{BB962C8B-B14F-4D97-AF65-F5344CB8AC3E}">
        <p14:creationId xmlns:p14="http://schemas.microsoft.com/office/powerpoint/2010/main" val="256792653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p:cNvSpPr>
            <a:spLocks noGrp="1"/>
          </p:cNvSpPr>
          <p:nvPr>
            <p:ph type="dt" sz="half" idx="10"/>
          </p:nvPr>
        </p:nvSpPr>
        <p:spPr>
          <a:xfrm>
            <a:off x="3114504" y="6261903"/>
            <a:ext cx="2743200" cy="365125"/>
          </a:xfrm>
          <a:prstGeom prst="rect">
            <a:avLst/>
          </a:prstGeom>
        </p:spPr>
        <p:txBody>
          <a:bodyPr/>
          <a:lstStyle/>
          <a:p>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DEAEEF22-A4DB-45E7-8C91-9889C89BF273}" type="slidenum">
              <a:rPr lang="pl-PL" smtClean="0"/>
              <a:t>‹#›</a:t>
            </a:fld>
            <a:endParaRPr lang="pl-PL"/>
          </a:p>
        </p:txBody>
      </p:sp>
    </p:spTree>
    <p:extLst>
      <p:ext uri="{BB962C8B-B14F-4D97-AF65-F5344CB8AC3E}">
        <p14:creationId xmlns:p14="http://schemas.microsoft.com/office/powerpoint/2010/main" val="67362992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4_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2"/>
          <p:cNvSpPr>
            <a:spLocks noGrp="1"/>
          </p:cNvSpPr>
          <p:nvPr>
            <p:ph type="dt" sz="half" idx="10"/>
          </p:nvPr>
        </p:nvSpPr>
        <p:spPr>
          <a:xfrm>
            <a:off x="3114504" y="6261903"/>
            <a:ext cx="2743200" cy="365125"/>
          </a:xfrm>
          <a:prstGeom prst="rect">
            <a:avLst/>
          </a:prstGeom>
        </p:spPr>
        <p:txBody>
          <a:bodyPr/>
          <a:lstStyle/>
          <a:p>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DEAEEF22-A4DB-45E7-8C91-9889C89BF273}" type="slidenum">
              <a:rPr lang="pl-PL" smtClean="0"/>
              <a:t>‹#›</a:t>
            </a:fld>
            <a:endParaRPr lang="pl-PL"/>
          </a:p>
        </p:txBody>
      </p:sp>
    </p:spTree>
    <p:extLst>
      <p:ext uri="{BB962C8B-B14F-4D97-AF65-F5344CB8AC3E}">
        <p14:creationId xmlns:p14="http://schemas.microsoft.com/office/powerpoint/2010/main" val="312745388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5_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2"/>
          <p:cNvSpPr>
            <a:spLocks noGrp="1"/>
          </p:cNvSpPr>
          <p:nvPr>
            <p:ph type="dt" sz="half" idx="10"/>
          </p:nvPr>
        </p:nvSpPr>
        <p:spPr>
          <a:xfrm>
            <a:off x="3114504" y="6261903"/>
            <a:ext cx="2743200" cy="365125"/>
          </a:xfrm>
          <a:prstGeom prst="rect">
            <a:avLst/>
          </a:prstGeom>
        </p:spPr>
        <p:txBody>
          <a:bodyPr/>
          <a:lstStyle/>
          <a:p>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DEAEEF22-A4DB-45E7-8C91-9889C89BF273}" type="slidenum">
              <a:rPr lang="pl-PL" smtClean="0"/>
              <a:t>‹#›</a:t>
            </a:fld>
            <a:endParaRPr lang="pl-PL"/>
          </a:p>
        </p:txBody>
      </p:sp>
      <p:cxnSp>
        <p:nvCxnSpPr>
          <p:cNvPr id="6" name="Łącznik prosty 5"/>
          <p:cNvCxnSpPr/>
          <p:nvPr userDrawn="1"/>
        </p:nvCxnSpPr>
        <p:spPr>
          <a:xfrm flipH="1">
            <a:off x="-211490" y="401289"/>
            <a:ext cx="482600" cy="0"/>
          </a:xfrm>
          <a:prstGeom prst="line">
            <a:avLst/>
          </a:prstGeom>
          <a:ln w="19050" cap="rnd">
            <a:solidFill>
              <a:schemeClr val="accent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332178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2"/>
          <p:cNvSpPr>
            <a:spLocks noGrp="1"/>
          </p:cNvSpPr>
          <p:nvPr>
            <p:ph type="dt" sz="half" idx="10"/>
          </p:nvPr>
        </p:nvSpPr>
        <p:spPr>
          <a:xfrm>
            <a:off x="3114504" y="6261903"/>
            <a:ext cx="2743200" cy="365125"/>
          </a:xfrm>
          <a:prstGeom prst="rect">
            <a:avLst/>
          </a:prstGeom>
        </p:spPr>
        <p:txBody>
          <a:bodyPr/>
          <a:lstStyle/>
          <a:p>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DEAEEF22-A4DB-45E7-8C91-9889C89BF273}" type="slidenum">
              <a:rPr lang="pl-PL" smtClean="0"/>
              <a:t>‹#›</a:t>
            </a:fld>
            <a:endParaRPr lang="pl-PL"/>
          </a:p>
        </p:txBody>
      </p:sp>
      <p:cxnSp>
        <p:nvCxnSpPr>
          <p:cNvPr id="6" name="Łącznik prosty 5"/>
          <p:cNvCxnSpPr/>
          <p:nvPr userDrawn="1"/>
        </p:nvCxnSpPr>
        <p:spPr>
          <a:xfrm flipH="1">
            <a:off x="-211490" y="401289"/>
            <a:ext cx="482600" cy="0"/>
          </a:xfrm>
          <a:prstGeom prst="line">
            <a:avLst/>
          </a:prstGeom>
          <a:ln w="19050" cap="rnd">
            <a:solidFill>
              <a:srgbClr val="FFC000"/>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619951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1_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2"/>
          <p:cNvSpPr>
            <a:spLocks noGrp="1"/>
          </p:cNvSpPr>
          <p:nvPr>
            <p:ph type="dt" sz="half" idx="10"/>
          </p:nvPr>
        </p:nvSpPr>
        <p:spPr>
          <a:xfrm>
            <a:off x="3114504" y="6261903"/>
            <a:ext cx="2743200" cy="365125"/>
          </a:xfrm>
          <a:prstGeom prst="rect">
            <a:avLst/>
          </a:prstGeom>
        </p:spPr>
        <p:txBody>
          <a:bodyPr/>
          <a:lstStyle/>
          <a:p>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DEAEEF22-A4DB-45E7-8C91-9889C89BF273}" type="slidenum">
              <a:rPr lang="pl-PL" smtClean="0"/>
              <a:t>‹#›</a:t>
            </a:fld>
            <a:endParaRPr lang="pl-PL"/>
          </a:p>
        </p:txBody>
      </p:sp>
      <p:cxnSp>
        <p:nvCxnSpPr>
          <p:cNvPr id="6" name="Łącznik prosty 5"/>
          <p:cNvCxnSpPr/>
          <p:nvPr userDrawn="1"/>
        </p:nvCxnSpPr>
        <p:spPr>
          <a:xfrm flipH="1">
            <a:off x="-211490" y="401289"/>
            <a:ext cx="482600" cy="0"/>
          </a:xfrm>
          <a:prstGeom prst="line">
            <a:avLst/>
          </a:prstGeom>
          <a:ln w="19050" cap="rnd">
            <a:solidFill>
              <a:schemeClr val="accent5"/>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771039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271109" y="231282"/>
            <a:ext cx="11549415" cy="351580"/>
          </a:xfrm>
          <a:prstGeom prst="rect">
            <a:avLst/>
          </a:prstGeom>
          <a:noFill/>
        </p:spPr>
        <p:txBody>
          <a:bodyPr wrap="square" lIns="73859" tIns="36930" rIns="73859" bIns="36930">
            <a:spAutoFit/>
          </a:bodyPr>
          <a:lstStyle/>
          <a:p>
            <a:pPr marL="0" lvl="0"/>
            <a:r>
              <a:rPr lang="pl-PL"/>
              <a:t>Kliknij, aby edytować styl</a:t>
            </a:r>
          </a:p>
        </p:txBody>
      </p:sp>
      <p:sp>
        <p:nvSpPr>
          <p:cNvPr id="3" name="Symbol zastępczy tekstu 2"/>
          <p:cNvSpPr>
            <a:spLocks noGrp="1"/>
          </p:cNvSpPr>
          <p:nvPr>
            <p:ph type="body" idx="1"/>
          </p:nvPr>
        </p:nvSpPr>
        <p:spPr>
          <a:xfrm>
            <a:off x="271109" y="1143000"/>
            <a:ext cx="11663716" cy="4895849"/>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stopki 4"/>
          <p:cNvSpPr>
            <a:spLocks noGrp="1"/>
          </p:cNvSpPr>
          <p:nvPr>
            <p:ph type="ftr" sz="quarter" idx="3"/>
          </p:nvPr>
        </p:nvSpPr>
        <p:spPr>
          <a:xfrm>
            <a:off x="5960706" y="6261903"/>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10665083" y="6261903"/>
            <a:ext cx="1155441" cy="365125"/>
          </a:xfrm>
          <a:prstGeom prst="rect">
            <a:avLst/>
          </a:prstGeom>
        </p:spPr>
        <p:txBody>
          <a:bodyPr vert="horz" lIns="91440" tIns="45720" rIns="91440" bIns="45720" rtlCol="0" anchor="ctr"/>
          <a:lstStyle>
            <a:lvl1pPr algn="r">
              <a:defRPr sz="1400">
                <a:solidFill>
                  <a:schemeClr val="tx1">
                    <a:tint val="75000"/>
                  </a:schemeClr>
                </a:solidFill>
                <a:latin typeface="Century Gothic" panose="020B0502020202020204" pitchFamily="34" charset="0"/>
              </a:defRPr>
            </a:lvl1pPr>
          </a:lstStyle>
          <a:p>
            <a:fld id="{DEAEEF22-A4DB-45E7-8C91-9889C89BF273}" type="slidenum">
              <a:rPr lang="pl-PL" smtClean="0"/>
              <a:pPr/>
              <a:t>‹#›</a:t>
            </a:fld>
            <a:endParaRPr lang="pl-PL"/>
          </a:p>
        </p:txBody>
      </p:sp>
      <p:pic>
        <p:nvPicPr>
          <p:cNvPr id="4" name="Picture 3" descr="A black background with blue and orange letters&#10;&#10;AI-generated content may be incorrect.">
            <a:extLst>
              <a:ext uri="{FF2B5EF4-FFF2-40B4-BE49-F238E27FC236}">
                <a16:creationId xmlns:a16="http://schemas.microsoft.com/office/drawing/2014/main" id="{825D1D07-CD98-FB6D-CAFE-CFC588F922DA}"/>
              </a:ext>
            </a:extLst>
          </p:cNvPr>
          <p:cNvPicPr>
            <a:picLocks noChangeAspect="1"/>
          </p:cNvPicPr>
          <p:nvPr userDrawn="1"/>
        </p:nvPicPr>
        <p:blipFill>
          <a:blip r:embed="rId22"/>
          <a:stretch>
            <a:fillRect/>
          </a:stretch>
        </p:blipFill>
        <p:spPr>
          <a:xfrm>
            <a:off x="271109" y="6337704"/>
            <a:ext cx="1155441" cy="289014"/>
          </a:xfrm>
          <a:prstGeom prst="rect">
            <a:avLst/>
          </a:prstGeom>
        </p:spPr>
      </p:pic>
    </p:spTree>
    <p:extLst>
      <p:ext uri="{BB962C8B-B14F-4D97-AF65-F5344CB8AC3E}">
        <p14:creationId xmlns:p14="http://schemas.microsoft.com/office/powerpoint/2010/main" val="1026774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782" r:id="rId6"/>
    <p:sldLayoutId id="2147483783" r:id="rId7"/>
    <p:sldLayoutId id="2147483789" r:id="rId8"/>
    <p:sldLayoutId id="2147483778" r:id="rId9"/>
    <p:sldLayoutId id="2147483779" r:id="rId10"/>
    <p:sldLayoutId id="2147483780" r:id="rId11"/>
    <p:sldLayoutId id="2147483655" r:id="rId12"/>
    <p:sldLayoutId id="2147483781" r:id="rId13"/>
    <p:sldLayoutId id="2147483656" r:id="rId14"/>
    <p:sldLayoutId id="2147483657" r:id="rId15"/>
    <p:sldLayoutId id="2147483658" r:id="rId16"/>
    <p:sldLayoutId id="2147483659" r:id="rId17"/>
    <p:sldLayoutId id="2147483785" r:id="rId18"/>
    <p:sldLayoutId id="2147483786" r:id="rId19"/>
    <p:sldLayoutId id="2147483787" r:id="rId20"/>
  </p:sldLayoutIdLst>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hf hdr="0" ftr="0" dt="0"/>
  <p:txStyles>
    <p:titleStyle>
      <a:lvl1pPr algn="l" defTabSz="914400" rtl="0" eaLnBrk="1" latinLnBrk="0" hangingPunct="1">
        <a:lnSpc>
          <a:spcPct val="90000"/>
        </a:lnSpc>
        <a:spcBef>
          <a:spcPct val="0"/>
        </a:spcBef>
        <a:buNone/>
        <a:defRPr lang="pl-PL" sz="2000" kern="800" spc="-40">
          <a:solidFill>
            <a:schemeClr val="tx1"/>
          </a:solidFill>
          <a:latin typeface="Century Gothic" panose="020B0502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entury Gothic" panose="020B0502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entury Gothic" panose="020B0502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Century Gothic" panose="020B0502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Century Gothic" panose="020B0502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guide id="3" pos="234" userDrawn="1">
          <p15:clr>
            <a:srgbClr val="F26B43"/>
          </p15:clr>
        </p15:guide>
        <p15:guide id="4" pos="744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C55413-E75A-679A-5021-BF3D57EB941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NZ"/>
          </a:p>
        </p:txBody>
      </p:sp>
      <p:sp>
        <p:nvSpPr>
          <p:cNvPr id="3" name="Text Placeholder 2">
            <a:extLst>
              <a:ext uri="{FF2B5EF4-FFF2-40B4-BE49-F238E27FC236}">
                <a16:creationId xmlns:a16="http://schemas.microsoft.com/office/drawing/2014/main" id="{C70AFE2B-35C1-1F7D-32BF-67F08735D2B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Z"/>
          </a:p>
        </p:txBody>
      </p:sp>
      <p:sp>
        <p:nvSpPr>
          <p:cNvPr id="4" name="Date Placeholder 3">
            <a:extLst>
              <a:ext uri="{FF2B5EF4-FFF2-40B4-BE49-F238E27FC236}">
                <a16:creationId xmlns:a16="http://schemas.microsoft.com/office/drawing/2014/main" id="{97750A09-EA62-8049-76B1-7745C5AD1D1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5D9121-76A1-41B4-8282-83C41D04396F}" type="datetime1">
              <a:rPr lang="en-NZ" smtClean="0"/>
              <a:t>15/04/2025</a:t>
            </a:fld>
            <a:endParaRPr lang="en-NZ"/>
          </a:p>
        </p:txBody>
      </p:sp>
      <p:sp>
        <p:nvSpPr>
          <p:cNvPr id="5" name="Footer Placeholder 4">
            <a:extLst>
              <a:ext uri="{FF2B5EF4-FFF2-40B4-BE49-F238E27FC236}">
                <a16:creationId xmlns:a16="http://schemas.microsoft.com/office/drawing/2014/main" id="{6EFB4D76-F831-E0E8-AE8F-3CFDDEA740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a:extLst>
              <a:ext uri="{FF2B5EF4-FFF2-40B4-BE49-F238E27FC236}">
                <a16:creationId xmlns:a16="http://schemas.microsoft.com/office/drawing/2014/main" id="{754A6E73-935C-C452-4216-4F9FF4C7CD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0BA2D1-502E-41AB-AFEE-2C82241428FB}" type="slidenum">
              <a:rPr lang="en-NZ" smtClean="0"/>
              <a:t>‹#›</a:t>
            </a:fld>
            <a:endParaRPr lang="en-NZ"/>
          </a:p>
        </p:txBody>
      </p:sp>
    </p:spTree>
    <p:extLst>
      <p:ext uri="{BB962C8B-B14F-4D97-AF65-F5344CB8AC3E}">
        <p14:creationId xmlns:p14="http://schemas.microsoft.com/office/powerpoint/2010/main" val="61879283"/>
      </p:ext>
    </p:extLst>
  </p:cSld>
  <p:clrMap bg1="lt1" tx1="dk1" bg2="lt2" tx2="dk2" accent1="accent1" accent2="accent2" accent3="accent3" accent4="accent4" accent5="accent5" accent6="accent6" hlink="hlink" folHlink="folHlink"/>
  <p:sldLayoutIdLst>
    <p:sldLayoutId id="2147483654" r:id="rId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0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00.xml"/><Relationship Id="rId1" Type="http://schemas.openxmlformats.org/officeDocument/2006/relationships/slideLayout" Target="../slideLayouts/slideLayout7.xml"/><Relationship Id="rId4" Type="http://schemas.openxmlformats.org/officeDocument/2006/relationships/image" Target="../media/image69.png"/></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8" Type="http://schemas.openxmlformats.org/officeDocument/2006/relationships/diagramData" Target="../diagrams/data13.xml"/><Relationship Id="rId13" Type="http://schemas.openxmlformats.org/officeDocument/2006/relationships/diagramData" Target="../diagrams/data14.xml"/><Relationship Id="rId18" Type="http://schemas.openxmlformats.org/officeDocument/2006/relationships/diagramData" Target="../diagrams/data15.xml"/><Relationship Id="rId3" Type="http://schemas.openxmlformats.org/officeDocument/2006/relationships/diagramData" Target="../diagrams/data12.xml"/><Relationship Id="rId21" Type="http://schemas.openxmlformats.org/officeDocument/2006/relationships/diagramColors" Target="../diagrams/colors15.xml"/><Relationship Id="rId7" Type="http://schemas.microsoft.com/office/2007/relationships/diagramDrawing" Target="../diagrams/drawing12.xml"/><Relationship Id="rId12" Type="http://schemas.microsoft.com/office/2007/relationships/diagramDrawing" Target="../diagrams/drawing13.xml"/><Relationship Id="rId17" Type="http://schemas.microsoft.com/office/2007/relationships/diagramDrawing" Target="../diagrams/drawing14.xml"/><Relationship Id="rId2" Type="http://schemas.openxmlformats.org/officeDocument/2006/relationships/notesSlide" Target="../notesSlides/notesSlide102.xml"/><Relationship Id="rId16" Type="http://schemas.openxmlformats.org/officeDocument/2006/relationships/diagramColors" Target="../diagrams/colors14.xml"/><Relationship Id="rId20" Type="http://schemas.openxmlformats.org/officeDocument/2006/relationships/diagramQuickStyle" Target="../diagrams/quickStyle15.xml"/><Relationship Id="rId1" Type="http://schemas.openxmlformats.org/officeDocument/2006/relationships/slideLayout" Target="../slideLayouts/slideLayout7.xml"/><Relationship Id="rId6" Type="http://schemas.openxmlformats.org/officeDocument/2006/relationships/diagramColors" Target="../diagrams/colors12.xml"/><Relationship Id="rId11" Type="http://schemas.openxmlformats.org/officeDocument/2006/relationships/diagramColors" Target="../diagrams/colors13.xml"/><Relationship Id="rId5" Type="http://schemas.openxmlformats.org/officeDocument/2006/relationships/diagramQuickStyle" Target="../diagrams/quickStyle12.xml"/><Relationship Id="rId15" Type="http://schemas.openxmlformats.org/officeDocument/2006/relationships/diagramQuickStyle" Target="../diagrams/quickStyle14.xml"/><Relationship Id="rId10" Type="http://schemas.openxmlformats.org/officeDocument/2006/relationships/diagramQuickStyle" Target="../diagrams/quickStyle13.xml"/><Relationship Id="rId19" Type="http://schemas.openxmlformats.org/officeDocument/2006/relationships/diagramLayout" Target="../diagrams/layout15.xml"/><Relationship Id="rId4" Type="http://schemas.openxmlformats.org/officeDocument/2006/relationships/diagramLayout" Target="../diagrams/layout12.xml"/><Relationship Id="rId9" Type="http://schemas.openxmlformats.org/officeDocument/2006/relationships/diagramLayout" Target="../diagrams/layout13.xml"/><Relationship Id="rId14" Type="http://schemas.openxmlformats.org/officeDocument/2006/relationships/diagramLayout" Target="../diagrams/layout14.xml"/><Relationship Id="rId22" Type="http://schemas.microsoft.com/office/2007/relationships/diagramDrawing" Target="../diagrams/drawing15.xml"/></Relationships>
</file>

<file path=ppt/slides/_rels/slide10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3.xml"/><Relationship Id="rId1" Type="http://schemas.openxmlformats.org/officeDocument/2006/relationships/slideLayout" Target="../slideLayouts/slideLayout7.xml"/><Relationship Id="rId4" Type="http://schemas.openxmlformats.org/officeDocument/2006/relationships/image" Target="../media/image12.svg"/></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6.xml"/><Relationship Id="rId1" Type="http://schemas.openxmlformats.org/officeDocument/2006/relationships/slideLayout" Target="../slideLayouts/slideLayout7.xml"/><Relationship Id="rId4" Type="http://schemas.openxmlformats.org/officeDocument/2006/relationships/image" Target="../media/image12.svg"/></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1.xml"/><Relationship Id="rId1" Type="http://schemas.openxmlformats.org/officeDocument/2006/relationships/slideLayout" Target="../slideLayouts/slideLayout7.xml"/><Relationship Id="rId4" Type="http://schemas.openxmlformats.org/officeDocument/2006/relationships/image" Target="../media/image12.svg"/></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5.xml"/><Relationship Id="rId1" Type="http://schemas.openxmlformats.org/officeDocument/2006/relationships/slideLayout" Target="../slideLayouts/slideLayout21.xml"/><Relationship Id="rId4" Type="http://schemas.openxmlformats.org/officeDocument/2006/relationships/image" Target="../media/image12.svg"/></Relationships>
</file>

<file path=ppt/slides/_rels/slide1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6.xml"/><Relationship Id="rId1" Type="http://schemas.openxmlformats.org/officeDocument/2006/relationships/slideLayout" Target="../slideLayouts/slideLayout7.xml"/><Relationship Id="rId4" Type="http://schemas.openxmlformats.org/officeDocument/2006/relationships/image" Target="../media/image12.svg"/></Relationships>
</file>

<file path=ppt/slides/_rels/slide1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7.xml"/><Relationship Id="rId1" Type="http://schemas.openxmlformats.org/officeDocument/2006/relationships/slideLayout" Target="../slideLayouts/slideLayout7.xml"/><Relationship Id="rId4" Type="http://schemas.openxmlformats.org/officeDocument/2006/relationships/image" Target="../media/image12.svg"/></Relationships>
</file>

<file path=ppt/slides/_rels/slide1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8.xml"/><Relationship Id="rId1" Type="http://schemas.openxmlformats.org/officeDocument/2006/relationships/slideLayout" Target="../slideLayouts/slideLayout7.xml"/><Relationship Id="rId5" Type="http://schemas.openxmlformats.org/officeDocument/2006/relationships/image" Target="../media/image12.svg"/><Relationship Id="rId4" Type="http://schemas.openxmlformats.org/officeDocument/2006/relationships/image" Target="../media/image11.png"/></Relationships>
</file>

<file path=ppt/slides/_rels/slide1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9.xml"/><Relationship Id="rId1" Type="http://schemas.openxmlformats.org/officeDocument/2006/relationships/slideLayout" Target="../slideLayouts/slideLayout7.xml"/><Relationship Id="rId5" Type="http://schemas.openxmlformats.org/officeDocument/2006/relationships/image" Target="../media/image12.sv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2.jpeg"/><Relationship Id="rId7"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png"/><Relationship Id="rId9" Type="http://schemas.openxmlformats.org/officeDocument/2006/relationships/image" Target="../media/image12.svg"/></Relationships>
</file>

<file path=ppt/slides/_rels/slide1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0.xml"/><Relationship Id="rId1" Type="http://schemas.openxmlformats.org/officeDocument/2006/relationships/slideLayout" Target="../slideLayouts/slideLayout7.xml"/><Relationship Id="rId4" Type="http://schemas.openxmlformats.org/officeDocument/2006/relationships/image" Target="../media/image12.svg"/></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22.xml"/><Relationship Id="rId1" Type="http://schemas.openxmlformats.org/officeDocument/2006/relationships/slideLayout" Target="../slideLayouts/slideLayout7.xml"/><Relationship Id="rId5" Type="http://schemas.openxmlformats.org/officeDocument/2006/relationships/image" Target="../media/image70.png"/><Relationship Id="rId4" Type="http://schemas.openxmlformats.org/officeDocument/2006/relationships/image" Target="../media/image27.png"/></Relationships>
</file>

<file path=ppt/slides/_rels/slide1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23.xml"/><Relationship Id="rId1" Type="http://schemas.openxmlformats.org/officeDocument/2006/relationships/slideLayout" Target="../slideLayouts/slideLayout7.xml"/><Relationship Id="rId5" Type="http://schemas.openxmlformats.org/officeDocument/2006/relationships/image" Target="../media/image71.png"/><Relationship Id="rId4" Type="http://schemas.openxmlformats.org/officeDocument/2006/relationships/image" Target="../media/image27.png"/></Relationships>
</file>

<file path=ppt/slides/_rels/slide12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24.xml"/><Relationship Id="rId1" Type="http://schemas.openxmlformats.org/officeDocument/2006/relationships/slideLayout" Target="../slideLayouts/slideLayout7.xml"/><Relationship Id="rId5" Type="http://schemas.openxmlformats.org/officeDocument/2006/relationships/image" Target="../media/image72.png"/><Relationship Id="rId4" Type="http://schemas.openxmlformats.org/officeDocument/2006/relationships/image" Target="../media/image27.png"/></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8" Type="http://schemas.openxmlformats.org/officeDocument/2006/relationships/diagramData" Target="../diagrams/data17.xml"/><Relationship Id="rId13" Type="http://schemas.openxmlformats.org/officeDocument/2006/relationships/diagramData" Target="../diagrams/data18.xml"/><Relationship Id="rId18" Type="http://schemas.openxmlformats.org/officeDocument/2006/relationships/diagramData" Target="../diagrams/data19.xml"/><Relationship Id="rId26" Type="http://schemas.openxmlformats.org/officeDocument/2006/relationships/diagramColors" Target="../diagrams/colors20.xml"/><Relationship Id="rId3" Type="http://schemas.openxmlformats.org/officeDocument/2006/relationships/diagramData" Target="../diagrams/data16.xml"/><Relationship Id="rId21" Type="http://schemas.openxmlformats.org/officeDocument/2006/relationships/diagramColors" Target="../diagrams/colors19.xml"/><Relationship Id="rId7" Type="http://schemas.microsoft.com/office/2007/relationships/diagramDrawing" Target="../diagrams/drawing16.xml"/><Relationship Id="rId12" Type="http://schemas.microsoft.com/office/2007/relationships/diagramDrawing" Target="../diagrams/drawing17.xml"/><Relationship Id="rId17" Type="http://schemas.microsoft.com/office/2007/relationships/diagramDrawing" Target="../diagrams/drawing18.xml"/><Relationship Id="rId25" Type="http://schemas.openxmlformats.org/officeDocument/2006/relationships/diagramQuickStyle" Target="../diagrams/quickStyle20.xml"/><Relationship Id="rId2" Type="http://schemas.openxmlformats.org/officeDocument/2006/relationships/notesSlide" Target="../notesSlides/notesSlide126.xml"/><Relationship Id="rId16" Type="http://schemas.openxmlformats.org/officeDocument/2006/relationships/diagramColors" Target="../diagrams/colors18.xml"/><Relationship Id="rId20" Type="http://schemas.openxmlformats.org/officeDocument/2006/relationships/diagramQuickStyle" Target="../diagrams/quickStyle19.xml"/><Relationship Id="rId1" Type="http://schemas.openxmlformats.org/officeDocument/2006/relationships/slideLayout" Target="../slideLayouts/slideLayout7.xml"/><Relationship Id="rId6" Type="http://schemas.openxmlformats.org/officeDocument/2006/relationships/diagramColors" Target="../diagrams/colors16.xml"/><Relationship Id="rId11" Type="http://schemas.openxmlformats.org/officeDocument/2006/relationships/diagramColors" Target="../diagrams/colors17.xml"/><Relationship Id="rId24" Type="http://schemas.openxmlformats.org/officeDocument/2006/relationships/diagramLayout" Target="../diagrams/layout20.xml"/><Relationship Id="rId5" Type="http://schemas.openxmlformats.org/officeDocument/2006/relationships/diagramQuickStyle" Target="../diagrams/quickStyle16.xml"/><Relationship Id="rId15" Type="http://schemas.openxmlformats.org/officeDocument/2006/relationships/diagramQuickStyle" Target="../diagrams/quickStyle18.xml"/><Relationship Id="rId23" Type="http://schemas.openxmlformats.org/officeDocument/2006/relationships/diagramData" Target="../diagrams/data20.xml"/><Relationship Id="rId10" Type="http://schemas.openxmlformats.org/officeDocument/2006/relationships/diagramQuickStyle" Target="../diagrams/quickStyle17.xml"/><Relationship Id="rId19" Type="http://schemas.openxmlformats.org/officeDocument/2006/relationships/diagramLayout" Target="../diagrams/layout19.xml"/><Relationship Id="rId4" Type="http://schemas.openxmlformats.org/officeDocument/2006/relationships/diagramLayout" Target="../diagrams/layout16.xml"/><Relationship Id="rId9" Type="http://schemas.openxmlformats.org/officeDocument/2006/relationships/diagramLayout" Target="../diagrams/layout17.xml"/><Relationship Id="rId14" Type="http://schemas.openxmlformats.org/officeDocument/2006/relationships/diagramLayout" Target="../diagrams/layout18.xml"/><Relationship Id="rId22" Type="http://schemas.microsoft.com/office/2007/relationships/diagramDrawing" Target="../diagrams/drawing19.xml"/><Relationship Id="rId27" Type="http://schemas.microsoft.com/office/2007/relationships/diagramDrawing" Target="../diagrams/drawing20.xml"/></Relationships>
</file>

<file path=ppt/slides/_rels/slide1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27.xml"/><Relationship Id="rId1" Type="http://schemas.openxmlformats.org/officeDocument/2006/relationships/slideLayout" Target="../slideLayouts/slideLayout7.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73.png"/></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2.xml"/><Relationship Id="rId1" Type="http://schemas.openxmlformats.org/officeDocument/2006/relationships/slideLayout" Target="../slideLayouts/slideLayout7.xml"/><Relationship Id="rId4" Type="http://schemas.openxmlformats.org/officeDocument/2006/relationships/image" Target="../media/image74.png"/></Relationships>
</file>

<file path=ppt/slides/_rels/slide13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33.xml"/><Relationship Id="rId1" Type="http://schemas.openxmlformats.org/officeDocument/2006/relationships/slideLayout" Target="../slideLayouts/slideLayout7.xml"/><Relationship Id="rId5" Type="http://schemas.openxmlformats.org/officeDocument/2006/relationships/image" Target="../media/image75.png"/><Relationship Id="rId4" Type="http://schemas.openxmlformats.org/officeDocument/2006/relationships/image" Target="../media/image27.png"/></Relationships>
</file>

<file path=ppt/slides/_rels/slide13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34.xml"/><Relationship Id="rId1" Type="http://schemas.openxmlformats.org/officeDocument/2006/relationships/slideLayout" Target="../slideLayouts/slideLayout7.xml"/><Relationship Id="rId5" Type="http://schemas.openxmlformats.org/officeDocument/2006/relationships/image" Target="../media/image76.png"/><Relationship Id="rId4" Type="http://schemas.openxmlformats.org/officeDocument/2006/relationships/image" Target="../media/image27.png"/></Relationships>
</file>

<file path=ppt/slides/_rels/slide13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35.xml"/><Relationship Id="rId1" Type="http://schemas.openxmlformats.org/officeDocument/2006/relationships/slideLayout" Target="../slideLayouts/slideLayout7.xml"/><Relationship Id="rId5" Type="http://schemas.openxmlformats.org/officeDocument/2006/relationships/image" Target="../media/image77.png"/><Relationship Id="rId4" Type="http://schemas.openxmlformats.org/officeDocument/2006/relationships/image" Target="../media/image27.png"/></Relationships>
</file>

<file path=ppt/slides/_rels/slide13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36.xml"/><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38.xml"/><Relationship Id="rId1" Type="http://schemas.openxmlformats.org/officeDocument/2006/relationships/slideLayout" Target="../slideLayouts/slideLayout7.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80.jpeg"/></Relationships>
</file>

<file path=ppt/slides/_rels/slide139.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31.png"/><Relationship Id="rId7" Type="http://schemas.openxmlformats.org/officeDocument/2006/relationships/image" Target="../media/image11.png"/><Relationship Id="rId2" Type="http://schemas.openxmlformats.org/officeDocument/2006/relationships/notesSlide" Target="../notesSlides/notesSlide139.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33.png"/><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2.svg"/></Relationships>
</file>

<file path=ppt/slides/_rels/slide14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40.xml"/><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1.xml"/><Relationship Id="rId1" Type="http://schemas.openxmlformats.org/officeDocument/2006/relationships/slideLayout" Target="../slideLayouts/slideLayout7.xml"/><Relationship Id="rId4" Type="http://schemas.openxmlformats.org/officeDocument/2006/relationships/image" Target="../media/image12.svg"/></Relationships>
</file>

<file path=ppt/slides/_rels/slide1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2.xml"/><Relationship Id="rId1" Type="http://schemas.openxmlformats.org/officeDocument/2006/relationships/slideLayout" Target="../slideLayouts/slideLayout9.xml"/><Relationship Id="rId5" Type="http://schemas.openxmlformats.org/officeDocument/2006/relationships/image" Target="../media/image82.png"/><Relationship Id="rId4" Type="http://schemas.openxmlformats.org/officeDocument/2006/relationships/image" Target="../media/image12.svg"/></Relationships>
</file>

<file path=ppt/slides/_rels/slide1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3.xml"/><Relationship Id="rId1" Type="http://schemas.openxmlformats.org/officeDocument/2006/relationships/slideLayout" Target="../slideLayouts/slideLayout8.xml"/><Relationship Id="rId5" Type="http://schemas.openxmlformats.org/officeDocument/2006/relationships/image" Target="../media/image82.png"/><Relationship Id="rId4" Type="http://schemas.openxmlformats.org/officeDocument/2006/relationships/image" Target="../media/image12.svg"/></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46.xml"/><Relationship Id="rId1" Type="http://schemas.openxmlformats.org/officeDocument/2006/relationships/slideLayout" Target="../slideLayouts/slideLayout7.xml"/><Relationship Id="rId4" Type="http://schemas.openxmlformats.org/officeDocument/2006/relationships/image" Target="../media/image84.jpeg"/></Relationships>
</file>

<file path=ppt/slides/_rels/slide14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47.xml"/><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8" Type="http://schemas.openxmlformats.org/officeDocument/2006/relationships/image" Target="../media/image89.png"/><Relationship Id="rId13" Type="http://schemas.openxmlformats.org/officeDocument/2006/relationships/image" Target="../media/image94.svg"/><Relationship Id="rId3" Type="http://schemas.openxmlformats.org/officeDocument/2006/relationships/image" Target="../media/image86.png"/><Relationship Id="rId7" Type="http://schemas.openxmlformats.org/officeDocument/2006/relationships/image" Target="../media/image88.png"/><Relationship Id="rId12" Type="http://schemas.openxmlformats.org/officeDocument/2006/relationships/image" Target="../media/image93.png"/><Relationship Id="rId2" Type="http://schemas.openxmlformats.org/officeDocument/2006/relationships/notesSlide" Target="../notesSlides/notesSlide148.xml"/><Relationship Id="rId1" Type="http://schemas.openxmlformats.org/officeDocument/2006/relationships/slideLayout" Target="../slideLayouts/slideLayout7.xml"/><Relationship Id="rId6" Type="http://schemas.openxmlformats.org/officeDocument/2006/relationships/hyperlink" Target="https://www.linkedin.com/company/hrprofiling/" TargetMode="External"/><Relationship Id="rId11" Type="http://schemas.openxmlformats.org/officeDocument/2006/relationships/image" Target="../media/image92.svg"/><Relationship Id="rId5" Type="http://schemas.openxmlformats.org/officeDocument/2006/relationships/hyperlink" Target="https://survey.zohopublic.com.au/zs/kYBczg" TargetMode="External"/><Relationship Id="rId10" Type="http://schemas.openxmlformats.org/officeDocument/2006/relationships/image" Target="../media/image91.png"/><Relationship Id="rId4" Type="http://schemas.openxmlformats.org/officeDocument/2006/relationships/image" Target="../media/image87.png"/><Relationship Id="rId9" Type="http://schemas.openxmlformats.org/officeDocument/2006/relationships/image" Target="../media/image90.svg"/></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0.xml"/><Relationship Id="rId1" Type="http://schemas.openxmlformats.org/officeDocument/2006/relationships/slideLayout" Target="../slideLayouts/slideLayout13.xml"/><Relationship Id="rId4" Type="http://schemas.openxmlformats.org/officeDocument/2006/relationships/image" Target="../media/image95.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2.sv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12.svg"/><Relationship Id="rId4" Type="http://schemas.openxmlformats.org/officeDocument/2006/relationships/diagramLayout" Target="../diagrams/layout1.xml"/><Relationship Id="rId9"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hyperlink" Target="https://vimeo.com/219656694/26140ec447" TargetMode="External"/><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9.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9.xm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hyperlink" Target="https://vimeo.com/219663415/a0d0ae3ece" TargetMode="External"/><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9.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hyperlink" Target="https://vimeo.com/219661647/77d757cc5b" TargetMode="External"/><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10.xml"/><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9.xml"/><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3" Type="http://schemas.openxmlformats.org/officeDocument/2006/relationships/hyperlink" Target="https://vimeo.com/219660160/414882f83c" TargetMode="External"/><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11.xml"/><Relationship Id="rId4" Type="http://schemas.openxmlformats.org/officeDocument/2006/relationships/image" Target="../media/image29.png"/></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7.xml"/><Relationship Id="rId1" Type="http://schemas.openxmlformats.org/officeDocument/2006/relationships/slideLayout" Target="../slideLayouts/slideLayout9.xml"/><Relationship Id="rId4" Type="http://schemas.openxmlformats.org/officeDocument/2006/relationships/image" Target="../media/image33.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0.sv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12.sv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10" Type="http://schemas.openxmlformats.org/officeDocument/2006/relationships/image" Target="../media/image12.svg"/><Relationship Id="rId4" Type="http://schemas.openxmlformats.org/officeDocument/2006/relationships/image" Target="../media/image36.png"/><Relationship Id="rId9" Type="http://schemas.openxmlformats.org/officeDocument/2006/relationships/image" Target="../media/image11.png"/></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5.xml"/><Relationship Id="rId1" Type="http://schemas.openxmlformats.org/officeDocument/2006/relationships/slideLayout" Target="../slideLayouts/slideLayout7.xml"/><Relationship Id="rId5" Type="http://schemas.openxmlformats.org/officeDocument/2006/relationships/image" Target="../media/image12.svg"/><Relationship Id="rId4" Type="http://schemas.openxmlformats.org/officeDocument/2006/relationships/image" Target="../media/image11.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7.xml"/><Relationship Id="rId1" Type="http://schemas.openxmlformats.org/officeDocument/2006/relationships/slideLayout" Target="../slideLayouts/slideLayout7.xml"/><Relationship Id="rId5" Type="http://schemas.openxmlformats.org/officeDocument/2006/relationships/image" Target="../media/image12.svg"/><Relationship Id="rId4" Type="http://schemas.openxmlformats.org/officeDocument/2006/relationships/image" Target="../media/image11.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5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0.xml"/><Relationship Id="rId1" Type="http://schemas.openxmlformats.org/officeDocument/2006/relationships/slideLayout" Target="../slideLayouts/slideLayout7.xml"/><Relationship Id="rId5" Type="http://schemas.openxmlformats.org/officeDocument/2006/relationships/image" Target="../media/image12.svg"/><Relationship Id="rId4" Type="http://schemas.openxmlformats.org/officeDocument/2006/relationships/image" Target="../media/image11.png"/></Relationships>
</file>

<file path=ppt/slides/_rels/slide5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3.xml"/><Relationship Id="rId1" Type="http://schemas.openxmlformats.org/officeDocument/2006/relationships/slideLayout" Target="../slideLayouts/slideLayout7.xml"/><Relationship Id="rId5" Type="http://schemas.openxmlformats.org/officeDocument/2006/relationships/image" Target="../media/image12.svg"/><Relationship Id="rId4" Type="http://schemas.openxmlformats.org/officeDocument/2006/relationships/image" Target="../media/image11.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6.xml"/><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9.xml"/><Relationship Id="rId1" Type="http://schemas.openxmlformats.org/officeDocument/2006/relationships/slideLayout" Target="../slideLayouts/slideLayout3.xml"/><Relationship Id="rId5" Type="http://schemas.openxmlformats.org/officeDocument/2006/relationships/image" Target="../media/image12.sv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4.xml"/><Relationship Id="rId1" Type="http://schemas.openxmlformats.org/officeDocument/2006/relationships/slideLayout" Target="../slideLayouts/slideLayout7.xml"/><Relationship Id="rId4" Type="http://schemas.openxmlformats.org/officeDocument/2006/relationships/image" Target="../media/image12.sv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diagramData" Target="../diagrams/data4.xml"/><Relationship Id="rId18" Type="http://schemas.openxmlformats.org/officeDocument/2006/relationships/diagramData" Target="../diagrams/data5.xml"/><Relationship Id="rId26" Type="http://schemas.openxmlformats.org/officeDocument/2006/relationships/diagramColors" Target="../diagrams/colors6.xml"/><Relationship Id="rId3" Type="http://schemas.openxmlformats.org/officeDocument/2006/relationships/diagramData" Target="../diagrams/data2.xml"/><Relationship Id="rId21" Type="http://schemas.openxmlformats.org/officeDocument/2006/relationships/diagramColors" Target="../diagrams/colors5.xml"/><Relationship Id="rId7" Type="http://schemas.microsoft.com/office/2007/relationships/diagramDrawing" Target="../diagrams/drawing2.xml"/><Relationship Id="rId12" Type="http://schemas.microsoft.com/office/2007/relationships/diagramDrawing" Target="../diagrams/drawing3.xml"/><Relationship Id="rId17" Type="http://schemas.microsoft.com/office/2007/relationships/diagramDrawing" Target="../diagrams/drawing4.xml"/><Relationship Id="rId25" Type="http://schemas.openxmlformats.org/officeDocument/2006/relationships/diagramQuickStyle" Target="../diagrams/quickStyle6.xml"/><Relationship Id="rId2" Type="http://schemas.openxmlformats.org/officeDocument/2006/relationships/notesSlide" Target="../notesSlides/notesSlide69.xml"/><Relationship Id="rId16" Type="http://schemas.openxmlformats.org/officeDocument/2006/relationships/diagramColors" Target="../diagrams/colors4.xml"/><Relationship Id="rId20" Type="http://schemas.openxmlformats.org/officeDocument/2006/relationships/diagramQuickStyle" Target="../diagrams/quickStyle5.xml"/><Relationship Id="rId1" Type="http://schemas.openxmlformats.org/officeDocument/2006/relationships/slideLayout" Target="../slideLayouts/slideLayout7.xml"/><Relationship Id="rId6" Type="http://schemas.openxmlformats.org/officeDocument/2006/relationships/diagramColors" Target="../diagrams/colors2.xml"/><Relationship Id="rId11" Type="http://schemas.openxmlformats.org/officeDocument/2006/relationships/diagramColors" Target="../diagrams/colors3.xml"/><Relationship Id="rId24" Type="http://schemas.openxmlformats.org/officeDocument/2006/relationships/diagramLayout" Target="../diagrams/layout6.xml"/><Relationship Id="rId5" Type="http://schemas.openxmlformats.org/officeDocument/2006/relationships/diagramQuickStyle" Target="../diagrams/quickStyle2.xml"/><Relationship Id="rId15" Type="http://schemas.openxmlformats.org/officeDocument/2006/relationships/diagramQuickStyle" Target="../diagrams/quickStyle4.xml"/><Relationship Id="rId23" Type="http://schemas.openxmlformats.org/officeDocument/2006/relationships/diagramData" Target="../diagrams/data6.xml"/><Relationship Id="rId10" Type="http://schemas.openxmlformats.org/officeDocument/2006/relationships/diagramQuickStyle" Target="../diagrams/quickStyle3.xml"/><Relationship Id="rId19" Type="http://schemas.openxmlformats.org/officeDocument/2006/relationships/diagramLayout" Target="../diagrams/layout5.xml"/><Relationship Id="rId4" Type="http://schemas.openxmlformats.org/officeDocument/2006/relationships/diagramLayout" Target="../diagrams/layout2.xml"/><Relationship Id="rId9" Type="http://schemas.openxmlformats.org/officeDocument/2006/relationships/diagramLayout" Target="../diagrams/layout3.xml"/><Relationship Id="rId14" Type="http://schemas.openxmlformats.org/officeDocument/2006/relationships/diagramLayout" Target="../diagrams/layout4.xml"/><Relationship Id="rId22" Type="http://schemas.microsoft.com/office/2007/relationships/diagramDrawing" Target="../diagrams/drawing5.xml"/><Relationship Id="rId27" Type="http://schemas.microsoft.com/office/2007/relationships/diagramDrawing" Target="../diagrams/drawing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2.xml"/><Relationship Id="rId1" Type="http://schemas.openxmlformats.org/officeDocument/2006/relationships/slideLayout" Target="../slideLayouts/slideLayout7.xml"/><Relationship Id="rId4" Type="http://schemas.openxmlformats.org/officeDocument/2006/relationships/image" Target="../media/image46.svg"/></Relationships>
</file>

<file path=ppt/slides/_rels/slide7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3.xml"/><Relationship Id="rId1" Type="http://schemas.openxmlformats.org/officeDocument/2006/relationships/slideLayout" Target="../slideLayouts/slideLayout7.xml"/><Relationship Id="rId4" Type="http://schemas.openxmlformats.org/officeDocument/2006/relationships/image" Target="../media/image12.sv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8" Type="http://schemas.openxmlformats.org/officeDocument/2006/relationships/diagramData" Target="../diagrams/data8.xml"/><Relationship Id="rId3" Type="http://schemas.openxmlformats.org/officeDocument/2006/relationships/diagramData" Target="../diagrams/data7.xml"/><Relationship Id="rId7" Type="http://schemas.microsoft.com/office/2007/relationships/diagramDrawing" Target="../diagrams/drawing7.xml"/><Relationship Id="rId12" Type="http://schemas.microsoft.com/office/2007/relationships/diagramDrawing" Target="../diagrams/drawing8.xml"/><Relationship Id="rId2" Type="http://schemas.openxmlformats.org/officeDocument/2006/relationships/notesSlide" Target="../notesSlides/notesSlide76.xml"/><Relationship Id="rId1" Type="http://schemas.openxmlformats.org/officeDocument/2006/relationships/slideLayout" Target="../slideLayouts/slideLayout7.xml"/><Relationship Id="rId6" Type="http://schemas.openxmlformats.org/officeDocument/2006/relationships/diagramColors" Target="../diagrams/colors7.xml"/><Relationship Id="rId11" Type="http://schemas.openxmlformats.org/officeDocument/2006/relationships/diagramColors" Target="../diagrams/colors8.xml"/><Relationship Id="rId5" Type="http://schemas.openxmlformats.org/officeDocument/2006/relationships/diagramQuickStyle" Target="../diagrams/quickStyle7.xml"/><Relationship Id="rId10" Type="http://schemas.openxmlformats.org/officeDocument/2006/relationships/diagramQuickStyle" Target="../diagrams/quickStyle8.xml"/><Relationship Id="rId4" Type="http://schemas.openxmlformats.org/officeDocument/2006/relationships/diagramLayout" Target="../diagrams/layout7.xml"/><Relationship Id="rId9" Type="http://schemas.openxmlformats.org/officeDocument/2006/relationships/diagramLayout" Target="../diagrams/layout8.xml"/></Relationships>
</file>

<file path=ppt/slides/_rels/slide7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7.xml"/><Relationship Id="rId1" Type="http://schemas.openxmlformats.org/officeDocument/2006/relationships/slideLayout" Target="../slideLayouts/slideLayout7.xml"/><Relationship Id="rId4" Type="http://schemas.openxmlformats.org/officeDocument/2006/relationships/image" Target="../media/image12.sv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9.xml"/><Relationship Id="rId1" Type="http://schemas.openxmlformats.org/officeDocument/2006/relationships/slideLayout" Target="../slideLayouts/slideLayout7.xml"/><Relationship Id="rId4" Type="http://schemas.openxmlformats.org/officeDocument/2006/relationships/image" Target="../media/image12.sv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0.xml"/><Relationship Id="rId1" Type="http://schemas.openxmlformats.org/officeDocument/2006/relationships/slideLayout" Target="../slideLayouts/slideLayout7.xml"/><Relationship Id="rId4" Type="http://schemas.openxmlformats.org/officeDocument/2006/relationships/image" Target="../media/image12.sv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3.xml"/><Relationship Id="rId1" Type="http://schemas.openxmlformats.org/officeDocument/2006/relationships/slideLayout" Target="../slideLayouts/slideLayout7.xml"/><Relationship Id="rId5" Type="http://schemas.openxmlformats.org/officeDocument/2006/relationships/image" Target="../media/image12.svg"/><Relationship Id="rId4" Type="http://schemas.openxmlformats.org/officeDocument/2006/relationships/image" Target="../media/image11.pn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85.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8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86.xml"/><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8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87.xml"/><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8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88.xml"/><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90.xml.rels><?xml version="1.0" encoding="UTF-8" standalone="yes"?>
<Relationships xmlns="http://schemas.openxmlformats.org/package/2006/relationships"><Relationship Id="rId8" Type="http://schemas.openxmlformats.org/officeDocument/2006/relationships/diagramData" Target="../diagrams/data10.xml"/><Relationship Id="rId13" Type="http://schemas.openxmlformats.org/officeDocument/2006/relationships/diagramData" Target="../diagrams/data11.xml"/><Relationship Id="rId3" Type="http://schemas.openxmlformats.org/officeDocument/2006/relationships/diagramData" Target="../diagrams/data9.xml"/><Relationship Id="rId7" Type="http://schemas.microsoft.com/office/2007/relationships/diagramDrawing" Target="../diagrams/drawing9.xml"/><Relationship Id="rId12" Type="http://schemas.microsoft.com/office/2007/relationships/diagramDrawing" Target="../diagrams/drawing10.xml"/><Relationship Id="rId17" Type="http://schemas.microsoft.com/office/2007/relationships/diagramDrawing" Target="../diagrams/drawing11.xml"/><Relationship Id="rId2" Type="http://schemas.openxmlformats.org/officeDocument/2006/relationships/notesSlide" Target="../notesSlides/notesSlide90.xml"/><Relationship Id="rId16" Type="http://schemas.openxmlformats.org/officeDocument/2006/relationships/diagramColors" Target="../diagrams/colors11.xml"/><Relationship Id="rId1" Type="http://schemas.openxmlformats.org/officeDocument/2006/relationships/slideLayout" Target="../slideLayouts/slideLayout7.xml"/><Relationship Id="rId6" Type="http://schemas.openxmlformats.org/officeDocument/2006/relationships/diagramColors" Target="../diagrams/colors9.xml"/><Relationship Id="rId11" Type="http://schemas.openxmlformats.org/officeDocument/2006/relationships/diagramColors" Target="../diagrams/colors10.xml"/><Relationship Id="rId5" Type="http://schemas.openxmlformats.org/officeDocument/2006/relationships/diagramQuickStyle" Target="../diagrams/quickStyle9.xml"/><Relationship Id="rId15" Type="http://schemas.openxmlformats.org/officeDocument/2006/relationships/diagramQuickStyle" Target="../diagrams/quickStyle11.xml"/><Relationship Id="rId10" Type="http://schemas.openxmlformats.org/officeDocument/2006/relationships/diagramQuickStyle" Target="../diagrams/quickStyle10.xml"/><Relationship Id="rId4" Type="http://schemas.openxmlformats.org/officeDocument/2006/relationships/diagramLayout" Target="../diagrams/layout9.xml"/><Relationship Id="rId9" Type="http://schemas.openxmlformats.org/officeDocument/2006/relationships/diagramLayout" Target="../diagrams/layout10.xml"/><Relationship Id="rId14" Type="http://schemas.openxmlformats.org/officeDocument/2006/relationships/diagramLayout" Target="../diagrams/layout11.xml"/></Relationships>
</file>

<file path=ppt/slides/_rels/slide9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2.xml"/><Relationship Id="rId1" Type="http://schemas.openxmlformats.org/officeDocument/2006/relationships/slideLayout" Target="../slideLayouts/slideLayout7.xml"/><Relationship Id="rId5" Type="http://schemas.openxmlformats.org/officeDocument/2006/relationships/image" Target="../media/image53.png"/><Relationship Id="rId4" Type="http://schemas.openxmlformats.org/officeDocument/2006/relationships/image" Target="../media/image12.svg"/></Relationships>
</file>

<file path=ppt/slides/_rels/slide9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93.xml"/><Relationship Id="rId1" Type="http://schemas.openxmlformats.org/officeDocument/2006/relationships/slideLayout" Target="../slideLayouts/slideLayout7.xml"/><Relationship Id="rId4" Type="http://schemas.openxmlformats.org/officeDocument/2006/relationships/image" Target="../media/image55.png"/></Relationships>
</file>

<file path=ppt/slides/_rels/slide9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94.xml"/><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27.png"/></Relationships>
</file>

<file path=ppt/slides/_rels/slide9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95.xml"/><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27.png"/></Relationships>
</file>

<file path=ppt/slides/_rels/slide9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96.xml"/><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27.png"/></Relationships>
</file>

<file path=ppt/slides/_rels/slide9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7.xml"/><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9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98.xml"/><Relationship Id="rId1" Type="http://schemas.openxmlformats.org/officeDocument/2006/relationships/slideLayout" Target="../slideLayouts/slideLayout7.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65.png"/></Relationships>
</file>

<file path=ppt/slides/_rels/slide9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9.xml"/><Relationship Id="rId1" Type="http://schemas.openxmlformats.org/officeDocument/2006/relationships/slideLayout" Target="../slideLayouts/slideLayout7.xml"/><Relationship Id="rId5" Type="http://schemas.openxmlformats.org/officeDocument/2006/relationships/image" Target="../media/image67.png"/><Relationship Id="rId4" Type="http://schemas.openxmlformats.org/officeDocument/2006/relationships/image" Target="../media/image6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2F2F2"/>
        </a:solidFill>
        <a:effectLst/>
      </p:bgPr>
    </p:bg>
    <p:spTree>
      <p:nvGrpSpPr>
        <p:cNvPr id="1" name=""/>
        <p:cNvGrpSpPr/>
        <p:nvPr/>
      </p:nvGrpSpPr>
      <p:grpSpPr>
        <a:xfrm>
          <a:off x="0" y="0"/>
          <a:ext cx="0" cy="0"/>
          <a:chOff x="0" y="0"/>
          <a:chExt cx="0" cy="0"/>
        </a:xfrm>
      </p:grpSpPr>
      <p:sp>
        <p:nvSpPr>
          <p:cNvPr id="2" name="Symbol zastępczy tekstu 1"/>
          <p:cNvSpPr>
            <a:spLocks noGrp="1"/>
          </p:cNvSpPr>
          <p:nvPr>
            <p:ph type="body" sz="quarter" idx="10"/>
          </p:nvPr>
        </p:nvSpPr>
        <p:spPr/>
        <p:txBody>
          <a:bodyPr/>
          <a:lstStyle/>
          <a:p>
            <a:r>
              <a:rPr lang="en-NZ" b="1">
                <a:solidFill>
                  <a:schemeClr val="accent1"/>
                </a:solidFill>
                <a:latin typeface="Century Gothic" panose="020B0502020202020204" pitchFamily="34" charset="0"/>
              </a:rPr>
              <a:t>Practitioner</a:t>
            </a:r>
            <a:r>
              <a:rPr lang="pl-PL" b="1">
                <a:solidFill>
                  <a:schemeClr val="accent1"/>
                </a:solidFill>
                <a:latin typeface="Century Gothic" panose="020B0502020202020204" pitchFamily="34" charset="0"/>
              </a:rPr>
              <a:t> </a:t>
            </a:r>
            <a:r>
              <a:rPr lang="en-NZ" b="1">
                <a:solidFill>
                  <a:schemeClr val="accent1"/>
                </a:solidFill>
                <a:latin typeface="Century Gothic" panose="020B0502020202020204" pitchFamily="34" charset="0"/>
              </a:rPr>
              <a:t>Accreditation</a:t>
            </a:r>
            <a:endParaRPr lang="pl-PL" b="1">
              <a:solidFill>
                <a:schemeClr val="accent1"/>
              </a:solidFill>
              <a:latin typeface="Century Gothic" panose="020B0502020202020204" pitchFamily="34" charset="0"/>
            </a:endParaRPr>
          </a:p>
        </p:txBody>
      </p:sp>
      <p:sp>
        <p:nvSpPr>
          <p:cNvPr id="3" name="Symbol zastępczy tekstu 2"/>
          <p:cNvSpPr>
            <a:spLocks noGrp="1"/>
          </p:cNvSpPr>
          <p:nvPr>
            <p:ph type="body" sz="quarter" idx="11"/>
          </p:nvPr>
        </p:nvSpPr>
        <p:spPr>
          <a:xfrm>
            <a:off x="4658980" y="4090628"/>
            <a:ext cx="4218320" cy="707979"/>
          </a:xfrm>
        </p:spPr>
        <p:txBody>
          <a:bodyPr>
            <a:noAutofit/>
          </a:bodyPr>
          <a:lstStyle/>
          <a:p>
            <a:r>
              <a:rPr lang="pl-PL" sz="4000" b="0" dirty="0">
                <a:solidFill>
                  <a:schemeClr val="accent6">
                    <a:lumMod val="50000"/>
                  </a:schemeClr>
                </a:solidFill>
                <a:latin typeface="Century Gothic" panose="020B0502020202020204" pitchFamily="34" charset="0"/>
              </a:rPr>
              <a:t>Extended DISC®</a:t>
            </a:r>
          </a:p>
        </p:txBody>
      </p:sp>
    </p:spTree>
    <p:extLst>
      <p:ext uri="{BB962C8B-B14F-4D97-AF65-F5344CB8AC3E}">
        <p14:creationId xmlns:p14="http://schemas.microsoft.com/office/powerpoint/2010/main" val="1035654890"/>
      </p:ext>
    </p:extLst>
  </p:cSld>
  <p:clrMapOvr>
    <a:masterClrMapping/>
  </p:clrMapOvr>
  <mc:AlternateContent xmlns:mc="http://schemas.openxmlformats.org/markup-compatibility/2006" xmlns:p14="http://schemas.microsoft.com/office/powerpoint/2010/main">
    <mc:Choice Requires="p14">
      <p:transition spd="slow" p14:dur="20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 calcmode="lin" valueType="num">
                                      <p:cBhvr additive="base">
                                        <p:cTn id="11"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lipsa 26"/>
          <p:cNvSpPr/>
          <p:nvPr/>
        </p:nvSpPr>
        <p:spPr>
          <a:xfrm>
            <a:off x="1901372" y="-1807733"/>
            <a:ext cx="8360228" cy="8360228"/>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TextBox 31"/>
          <p:cNvSpPr txBox="1"/>
          <p:nvPr/>
        </p:nvSpPr>
        <p:spPr>
          <a:xfrm>
            <a:off x="8911213" y="1592457"/>
            <a:ext cx="2560243" cy="783193"/>
          </a:xfrm>
          <a:prstGeom prst="roundRect">
            <a:avLst/>
          </a:prstGeom>
          <a:solidFill>
            <a:schemeClr val="bg1"/>
          </a:solidFill>
          <a:ln w="19050">
            <a:solidFill>
              <a:schemeClr val="accent1"/>
            </a:solidFill>
          </a:ln>
        </p:spPr>
        <p:txBody>
          <a:bodyPr wrap="square" rtlCol="0" anchor="ctr">
            <a:spAutoFit/>
          </a:bodyPr>
          <a:lstStyle/>
          <a:p>
            <a:pPr algn="ctr"/>
            <a:r>
              <a:rPr lang="en-NZ" altLang="pl-PL" sz="2000" b="1">
                <a:latin typeface="Century Gothic" panose="020B0502020202020204" pitchFamily="34" charset="0"/>
              </a:rPr>
              <a:t>Improving Communication</a:t>
            </a:r>
            <a:endParaRPr lang="pl-PL" altLang="pl-PL" sz="2000" b="1">
              <a:latin typeface="Century Gothic" panose="020B0502020202020204" pitchFamily="34" charset="0"/>
            </a:endParaRPr>
          </a:p>
        </p:txBody>
      </p:sp>
      <p:sp>
        <p:nvSpPr>
          <p:cNvPr id="7" name="TextBox 34"/>
          <p:cNvSpPr txBox="1"/>
          <p:nvPr/>
        </p:nvSpPr>
        <p:spPr>
          <a:xfrm>
            <a:off x="2139216" y="5510417"/>
            <a:ext cx="2338602" cy="442674"/>
          </a:xfrm>
          <a:prstGeom prst="roundRect">
            <a:avLst/>
          </a:prstGeom>
          <a:solidFill>
            <a:schemeClr val="bg1"/>
          </a:solidFill>
          <a:ln w="19050">
            <a:solidFill>
              <a:schemeClr val="accent1"/>
            </a:solidFill>
          </a:ln>
        </p:spPr>
        <p:txBody>
          <a:bodyPr wrap="square" rtlCol="0" anchor="ctr">
            <a:spAutoFit/>
          </a:bodyPr>
          <a:lstStyle/>
          <a:p>
            <a:pPr algn="ctr"/>
            <a:r>
              <a:rPr lang="en-NZ" altLang="pl-PL" sz="2000" b="1">
                <a:latin typeface="Century Gothic" panose="020B0502020202020204" pitchFamily="34" charset="0"/>
              </a:rPr>
              <a:t>On-boarding</a:t>
            </a:r>
            <a:endParaRPr lang="en-US" altLang="pl-PL" sz="2000">
              <a:latin typeface="Century Gothic" panose="020B0502020202020204" pitchFamily="34" charset="0"/>
            </a:endParaRPr>
          </a:p>
        </p:txBody>
      </p:sp>
      <p:sp>
        <p:nvSpPr>
          <p:cNvPr id="8" name="TextBox 32"/>
          <p:cNvSpPr txBox="1"/>
          <p:nvPr/>
        </p:nvSpPr>
        <p:spPr>
          <a:xfrm>
            <a:off x="798494" y="3077905"/>
            <a:ext cx="2560243" cy="783193"/>
          </a:xfrm>
          <a:prstGeom prst="roundRect">
            <a:avLst/>
          </a:prstGeom>
          <a:solidFill>
            <a:schemeClr val="bg1"/>
          </a:solidFill>
          <a:ln w="19050">
            <a:solidFill>
              <a:schemeClr val="accent1"/>
            </a:solidFill>
          </a:ln>
        </p:spPr>
        <p:txBody>
          <a:bodyPr wrap="square" rtlCol="0" anchor="ctr">
            <a:spAutoFit/>
          </a:bodyPr>
          <a:lstStyle/>
          <a:p>
            <a:pPr algn="ctr"/>
            <a:r>
              <a:rPr lang="pl-PL" altLang="pl-PL" sz="2000" b="1">
                <a:latin typeface="Century Gothic" panose="020B0502020202020204" pitchFamily="34" charset="0"/>
              </a:rPr>
              <a:t>Coaching, Mentoring</a:t>
            </a:r>
            <a:endParaRPr lang="en-US" altLang="pl-PL" sz="2000" b="1">
              <a:latin typeface="Century Gothic" panose="020B0502020202020204" pitchFamily="34" charset="0"/>
            </a:endParaRPr>
          </a:p>
        </p:txBody>
      </p:sp>
      <p:sp>
        <p:nvSpPr>
          <p:cNvPr id="9" name="TextBox 35"/>
          <p:cNvSpPr txBox="1"/>
          <p:nvPr/>
        </p:nvSpPr>
        <p:spPr>
          <a:xfrm>
            <a:off x="8748808" y="3077905"/>
            <a:ext cx="2560243" cy="783193"/>
          </a:xfrm>
          <a:prstGeom prst="roundRect">
            <a:avLst/>
          </a:prstGeom>
          <a:solidFill>
            <a:schemeClr val="bg1"/>
          </a:solidFill>
          <a:ln w="19050">
            <a:solidFill>
              <a:schemeClr val="accent1"/>
            </a:solidFill>
          </a:ln>
        </p:spPr>
        <p:txBody>
          <a:bodyPr wrap="square" rtlCol="0" anchor="ctr">
            <a:spAutoFit/>
          </a:bodyPr>
          <a:lstStyle/>
          <a:p>
            <a:pPr algn="ctr"/>
            <a:r>
              <a:rPr lang="en-NZ" altLang="pl-PL" sz="2000" b="1">
                <a:latin typeface="Century Gothic" panose="020B0502020202020204" pitchFamily="34" charset="0"/>
              </a:rPr>
              <a:t>Performance Reviews</a:t>
            </a:r>
            <a:endParaRPr lang="pl-PL" altLang="pl-PL" sz="2000" b="1">
              <a:latin typeface="Century Gothic" panose="020B0502020202020204" pitchFamily="34" charset="0"/>
            </a:endParaRPr>
          </a:p>
        </p:txBody>
      </p:sp>
      <p:sp>
        <p:nvSpPr>
          <p:cNvPr id="10" name="TextBox 30"/>
          <p:cNvSpPr txBox="1"/>
          <p:nvPr/>
        </p:nvSpPr>
        <p:spPr>
          <a:xfrm>
            <a:off x="678511" y="1422198"/>
            <a:ext cx="2559477" cy="1123712"/>
          </a:xfrm>
          <a:prstGeom prst="roundRect">
            <a:avLst/>
          </a:prstGeom>
          <a:solidFill>
            <a:schemeClr val="bg1"/>
          </a:solidFill>
          <a:ln w="19050">
            <a:solidFill>
              <a:schemeClr val="accent1"/>
            </a:solidFill>
          </a:ln>
        </p:spPr>
        <p:txBody>
          <a:bodyPr wrap="square" rtlCol="0" anchor="ctr">
            <a:spAutoFit/>
          </a:bodyPr>
          <a:lstStyle/>
          <a:p>
            <a:pPr lvl="0" algn="ctr"/>
            <a:r>
              <a:rPr lang="en-NZ" altLang="pl-PL" sz="2000" b="1">
                <a:latin typeface="Century Gothic" panose="020B0502020202020204" pitchFamily="34" charset="0"/>
              </a:rPr>
              <a:t>Leadership and Management Development</a:t>
            </a:r>
            <a:endParaRPr lang="en-US" altLang="pl-PL" sz="2000" b="1">
              <a:latin typeface="Century Gothic" panose="020B0502020202020204" pitchFamily="34" charset="0"/>
            </a:endParaRPr>
          </a:p>
        </p:txBody>
      </p:sp>
      <p:sp>
        <p:nvSpPr>
          <p:cNvPr id="11" name="TextBox 36"/>
          <p:cNvSpPr txBox="1"/>
          <p:nvPr/>
        </p:nvSpPr>
        <p:spPr>
          <a:xfrm>
            <a:off x="7729836" y="5499411"/>
            <a:ext cx="2299093" cy="442674"/>
          </a:xfrm>
          <a:prstGeom prst="roundRect">
            <a:avLst/>
          </a:prstGeom>
          <a:solidFill>
            <a:schemeClr val="bg1"/>
          </a:solidFill>
          <a:ln w="19050">
            <a:solidFill>
              <a:schemeClr val="accent1"/>
            </a:solidFill>
          </a:ln>
        </p:spPr>
        <p:txBody>
          <a:bodyPr wrap="square" rtlCol="0" anchor="ctr">
            <a:spAutoFit/>
          </a:bodyPr>
          <a:lstStyle/>
          <a:p>
            <a:pPr algn="ctr"/>
            <a:r>
              <a:rPr lang="en-NZ" altLang="pl-PL" sz="2000" b="1">
                <a:latin typeface="Century Gothic" panose="020B0502020202020204" pitchFamily="34" charset="0"/>
              </a:rPr>
              <a:t>Motivation</a:t>
            </a:r>
            <a:endParaRPr lang="pl-PL" altLang="pl-PL" sz="2000" b="1">
              <a:latin typeface="Century Gothic" panose="020B0502020202020204" pitchFamily="34" charset="0"/>
            </a:endParaRPr>
          </a:p>
        </p:txBody>
      </p:sp>
      <p:sp>
        <p:nvSpPr>
          <p:cNvPr id="12" name="TextBox 37"/>
          <p:cNvSpPr txBox="1"/>
          <p:nvPr/>
        </p:nvSpPr>
        <p:spPr>
          <a:xfrm>
            <a:off x="989852" y="518431"/>
            <a:ext cx="2560243" cy="442674"/>
          </a:xfrm>
          <a:prstGeom prst="roundRect">
            <a:avLst/>
          </a:prstGeom>
          <a:solidFill>
            <a:schemeClr val="bg1"/>
          </a:solidFill>
          <a:ln w="19050">
            <a:solidFill>
              <a:schemeClr val="accent1"/>
            </a:solidFill>
          </a:ln>
        </p:spPr>
        <p:txBody>
          <a:bodyPr wrap="square" rtlCol="0">
            <a:spAutoFit/>
          </a:bodyPr>
          <a:lstStyle/>
          <a:p>
            <a:pPr algn="ctr"/>
            <a:r>
              <a:rPr lang="pl-PL" altLang="pl-PL" sz="2000" b="1">
                <a:latin typeface="Century Gothic" panose="020B0502020202020204" pitchFamily="34" charset="0"/>
              </a:rPr>
              <a:t>Team </a:t>
            </a:r>
            <a:r>
              <a:rPr lang="pl-PL" altLang="pl-PL" sz="2000" b="1" err="1">
                <a:latin typeface="Century Gothic" panose="020B0502020202020204" pitchFamily="34" charset="0"/>
              </a:rPr>
              <a:t>Effectiveness</a:t>
            </a:r>
            <a:endParaRPr lang="en-US" altLang="pl-PL" sz="2000" b="1">
              <a:latin typeface="Century Gothic" panose="020B0502020202020204" pitchFamily="34" charset="0"/>
            </a:endParaRPr>
          </a:p>
        </p:txBody>
      </p:sp>
      <p:sp>
        <p:nvSpPr>
          <p:cNvPr id="13" name="TextBox 38"/>
          <p:cNvSpPr txBox="1"/>
          <p:nvPr/>
        </p:nvSpPr>
        <p:spPr>
          <a:xfrm>
            <a:off x="8504969" y="518431"/>
            <a:ext cx="2560243" cy="442674"/>
          </a:xfrm>
          <a:prstGeom prst="roundRect">
            <a:avLst/>
          </a:prstGeom>
          <a:solidFill>
            <a:schemeClr val="bg1"/>
          </a:solidFill>
          <a:ln w="19050">
            <a:solidFill>
              <a:schemeClr val="accent1"/>
            </a:solidFill>
          </a:ln>
        </p:spPr>
        <p:txBody>
          <a:bodyPr wrap="square" rtlCol="0" anchor="ctr">
            <a:spAutoFit/>
          </a:bodyPr>
          <a:lstStyle/>
          <a:p>
            <a:pPr algn="ctr"/>
            <a:r>
              <a:rPr lang="en-NZ" altLang="pl-PL" sz="2000" b="1">
                <a:latin typeface="Century Gothic" panose="020B0502020202020204" pitchFamily="34" charset="0"/>
              </a:rPr>
              <a:t>Recruitment</a:t>
            </a:r>
            <a:endParaRPr lang="pl-PL" altLang="pl-PL" sz="2000" b="1">
              <a:latin typeface="Century Gothic" panose="020B0502020202020204" pitchFamily="34" charset="0"/>
            </a:endParaRPr>
          </a:p>
        </p:txBody>
      </p:sp>
      <p:sp>
        <p:nvSpPr>
          <p:cNvPr id="14" name="Elipsa 21"/>
          <p:cNvSpPr/>
          <p:nvPr/>
        </p:nvSpPr>
        <p:spPr>
          <a:xfrm>
            <a:off x="4477818" y="961105"/>
            <a:ext cx="3252018" cy="32520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50000"/>
              </a:lnSpc>
            </a:pPr>
            <a:r>
              <a:rPr lang="en-US" sz="2400" dirty="0">
                <a:latin typeface="Century Gothic" panose="020B0502020202020204" pitchFamily="34" charset="0"/>
              </a:rPr>
              <a:t>Selected applications of </a:t>
            </a:r>
            <a:r>
              <a:rPr lang="en-US" sz="2400" b="1" dirty="0">
                <a:solidFill>
                  <a:schemeClr val="bg1"/>
                </a:solidFill>
                <a:latin typeface="Century Gothic" panose="020B0502020202020204" pitchFamily="34" charset="0"/>
              </a:rPr>
              <a:t>Extended DISC® tools</a:t>
            </a:r>
            <a:endParaRPr lang="pl-PL" sz="2400" b="1" dirty="0">
              <a:solidFill>
                <a:schemeClr val="bg1"/>
              </a:solidFill>
              <a:latin typeface="Century Gothic" panose="020B0502020202020204" pitchFamily="34" charset="0"/>
            </a:endParaRPr>
          </a:p>
        </p:txBody>
      </p:sp>
      <p:sp>
        <p:nvSpPr>
          <p:cNvPr id="15" name="TextBox 34"/>
          <p:cNvSpPr txBox="1"/>
          <p:nvPr/>
        </p:nvSpPr>
        <p:spPr>
          <a:xfrm>
            <a:off x="1075196" y="4252726"/>
            <a:ext cx="2560243" cy="783193"/>
          </a:xfrm>
          <a:prstGeom prst="roundRect">
            <a:avLst/>
          </a:prstGeom>
          <a:solidFill>
            <a:schemeClr val="bg1"/>
          </a:solidFill>
          <a:ln w="19050">
            <a:solidFill>
              <a:schemeClr val="accent1"/>
            </a:solidFill>
          </a:ln>
        </p:spPr>
        <p:txBody>
          <a:bodyPr wrap="square" rtlCol="0" anchor="ctr">
            <a:spAutoFit/>
          </a:bodyPr>
          <a:lstStyle/>
          <a:p>
            <a:pPr algn="ctr"/>
            <a:r>
              <a:rPr lang="en-NZ" altLang="pl-PL" sz="2000" b="1">
                <a:latin typeface="Century Gothic" panose="020B0502020202020204" pitchFamily="34" charset="0"/>
              </a:rPr>
              <a:t>Change Management</a:t>
            </a:r>
            <a:endParaRPr lang="en-US" altLang="pl-PL" sz="2000">
              <a:latin typeface="Century Gothic" panose="020B0502020202020204" pitchFamily="34" charset="0"/>
            </a:endParaRPr>
          </a:p>
        </p:txBody>
      </p:sp>
      <p:sp>
        <p:nvSpPr>
          <p:cNvPr id="16" name="TextBox 31"/>
          <p:cNvSpPr txBox="1"/>
          <p:nvPr/>
        </p:nvSpPr>
        <p:spPr>
          <a:xfrm>
            <a:off x="8504968" y="4252725"/>
            <a:ext cx="2560243" cy="783193"/>
          </a:xfrm>
          <a:prstGeom prst="roundRect">
            <a:avLst/>
          </a:prstGeom>
          <a:solidFill>
            <a:schemeClr val="bg1"/>
          </a:solidFill>
          <a:ln w="19050">
            <a:solidFill>
              <a:schemeClr val="accent1"/>
            </a:solidFill>
          </a:ln>
        </p:spPr>
        <p:txBody>
          <a:bodyPr wrap="square" rtlCol="0" anchor="ctr">
            <a:spAutoFit/>
          </a:bodyPr>
          <a:lstStyle/>
          <a:p>
            <a:pPr algn="ctr"/>
            <a:r>
              <a:rPr lang="en-NZ" altLang="pl-PL" sz="2000" b="1">
                <a:latin typeface="Century Gothic" panose="020B0502020202020204" pitchFamily="34" charset="0"/>
              </a:rPr>
              <a:t>Sales Development</a:t>
            </a:r>
            <a:endParaRPr lang="pl-PL" altLang="pl-PL" sz="2000" b="1">
              <a:latin typeface="Century Gothic" panose="020B0502020202020204" pitchFamily="34" charset="0"/>
            </a:endParaRPr>
          </a:p>
        </p:txBody>
      </p:sp>
      <p:sp>
        <p:nvSpPr>
          <p:cNvPr id="17" name="TextBox 31"/>
          <p:cNvSpPr txBox="1"/>
          <p:nvPr/>
        </p:nvSpPr>
        <p:spPr>
          <a:xfrm>
            <a:off x="4799042" y="5953091"/>
            <a:ext cx="2560243" cy="783193"/>
          </a:xfrm>
          <a:prstGeom prst="roundRect">
            <a:avLst/>
          </a:prstGeom>
          <a:solidFill>
            <a:schemeClr val="bg1"/>
          </a:solidFill>
          <a:ln w="19050">
            <a:solidFill>
              <a:schemeClr val="accent1"/>
            </a:solidFill>
          </a:ln>
        </p:spPr>
        <p:txBody>
          <a:bodyPr wrap="square" rtlCol="0" anchor="ctr">
            <a:spAutoFit/>
          </a:bodyPr>
          <a:lstStyle/>
          <a:p>
            <a:pPr algn="ctr"/>
            <a:r>
              <a:rPr lang="en-NZ" altLang="pl-PL" sz="2000" b="1">
                <a:latin typeface="Century Gothic" panose="020B0502020202020204" pitchFamily="34" charset="0"/>
              </a:rPr>
              <a:t>Mergers and Acquisitions</a:t>
            </a:r>
            <a:endParaRPr lang="pl-PL" altLang="pl-PL" sz="2000" b="1">
              <a:latin typeface="Century Gothic" panose="020B0502020202020204" pitchFamily="34" charset="0"/>
            </a:endParaRPr>
          </a:p>
        </p:txBody>
      </p:sp>
      <p:sp>
        <p:nvSpPr>
          <p:cNvPr id="18" name="Symbol zastępczy numeru slajdu 2"/>
          <p:cNvSpPr txBox="1">
            <a:spLocks/>
          </p:cNvSpPr>
          <p:nvPr/>
        </p:nvSpPr>
        <p:spPr>
          <a:xfrm>
            <a:off x="10665083" y="6261903"/>
            <a:ext cx="1155441" cy="365125"/>
          </a:xfrm>
          <a:prstGeom prst="rect">
            <a:avLst/>
          </a:prstGeom>
        </p:spPr>
        <p:txBody>
          <a:bodyPr/>
          <a:ls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EAEEF22-A4DB-45E7-8C91-9889C89BF273}" type="slidenum">
              <a:rPr lang="pl-PL" sz="1400" smtClean="0">
                <a:latin typeface="+mj-lt"/>
              </a:rPr>
              <a:pPr algn="r"/>
              <a:t>10</a:t>
            </a:fld>
            <a:endParaRPr lang="pl-PL" sz="1400">
              <a:latin typeface="+mj-lt"/>
            </a:endParaRPr>
          </a:p>
        </p:txBody>
      </p:sp>
    </p:spTree>
    <p:extLst>
      <p:ext uri="{BB962C8B-B14F-4D97-AF65-F5344CB8AC3E}">
        <p14:creationId xmlns:p14="http://schemas.microsoft.com/office/powerpoint/2010/main" val="315638965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3333">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3333">
                                          <p:cBhvr additive="base">
                                            <p:cTn id="7" dur="1250" fill="hold"/>
                                            <p:tgtEl>
                                              <p:spTgt spid="14"/>
                                            </p:tgtEl>
                                            <p:attrNameLst>
                                              <p:attrName>ppt_x</p:attrName>
                                            </p:attrNameLst>
                                          </p:cBhvr>
                                          <p:tavLst>
                                            <p:tav tm="0">
                                              <p:val>
                                                <p:strVal val="#ppt_x"/>
                                              </p:val>
                                            </p:tav>
                                            <p:tav tm="100000">
                                              <p:val>
                                                <p:strVal val="#ppt_x"/>
                                              </p:val>
                                            </p:tav>
                                          </p:tavLst>
                                        </p:anim>
                                        <p:anim calcmode="lin" valueType="num" p14:bounceEnd="53333">
                                          <p:cBhvr additive="base">
                                            <p:cTn id="8" dur="1250" fill="hold"/>
                                            <p:tgtEl>
                                              <p:spTgt spid="14"/>
                                            </p:tgtEl>
                                            <p:attrNameLst>
                                              <p:attrName>ppt_y</p:attrName>
                                            </p:attrNameLst>
                                          </p:cBhvr>
                                          <p:tavLst>
                                            <p:tav tm="0">
                                              <p:val>
                                                <p:strVal val="0-#ppt_h/2"/>
                                              </p:val>
                                            </p:tav>
                                            <p:tav tm="100000">
                                              <p:val>
                                                <p:strVal val="#ppt_y"/>
                                              </p:val>
                                            </p:tav>
                                          </p:tavLst>
                                        </p:anim>
                                      </p:childTnLst>
                                    </p:cTn>
                                  </p:par>
                                  <p:par>
                                    <p:cTn id="9" presetID="21" presetClass="entr" presetSubtype="1"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heel(1)">
                                          <p:cBhvr>
                                            <p:cTn id="11" dur="3500"/>
                                            <p:tgtEl>
                                              <p:spTgt spid="4"/>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750"/>
                                            <p:tgtEl>
                                              <p:spTgt spid="13"/>
                                            </p:tgtEl>
                                          </p:cBhvr>
                                        </p:animEffect>
                                      </p:childTnLst>
                                    </p:cTn>
                                  </p:par>
                                  <p:par>
                                    <p:cTn id="15" presetID="26" presetClass="emph" presetSubtype="0" fill="hold" grpId="1" nodeType="withEffect">
                                      <p:stCondLst>
                                        <p:cond delay="500"/>
                                      </p:stCondLst>
                                      <p:childTnLst>
                                        <p:animEffect transition="out" filter="fade">
                                          <p:cBhvr>
                                            <p:cTn id="16" dur="500" tmFilter="0, 0; .2, .5; .8, .5; 1, 0"/>
                                            <p:tgtEl>
                                              <p:spTgt spid="13"/>
                                            </p:tgtEl>
                                          </p:cBhvr>
                                        </p:animEffect>
                                        <p:animScale>
                                          <p:cBhvr>
                                            <p:cTn id="17" dur="250" autoRev="1" fill="hold"/>
                                            <p:tgtEl>
                                              <p:spTgt spid="13"/>
                                            </p:tgtEl>
                                          </p:cBhvr>
                                          <p:by x="105000" y="105000"/>
                                        </p:animScale>
                                      </p:childTnLst>
                                    </p:cTn>
                                  </p:par>
                                  <p:par>
                                    <p:cTn id="18" presetID="10" presetClass="entr" presetSubtype="0" fill="hold" grpId="0" nodeType="withEffect">
                                      <p:stCondLst>
                                        <p:cond delay="75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750"/>
                                            <p:tgtEl>
                                              <p:spTgt spid="6"/>
                                            </p:tgtEl>
                                          </p:cBhvr>
                                        </p:animEffect>
                                      </p:childTnLst>
                                    </p:cTn>
                                  </p:par>
                                  <p:par>
                                    <p:cTn id="21" presetID="26" presetClass="emph" presetSubtype="0" fill="hold" grpId="1" nodeType="withEffect">
                                      <p:stCondLst>
                                        <p:cond delay="750"/>
                                      </p:stCondLst>
                                      <p:childTnLst>
                                        <p:animEffect transition="out" filter="fade">
                                          <p:cBhvr>
                                            <p:cTn id="22" dur="500" tmFilter="0, 0; .2, .5; .8, .5; 1, 0"/>
                                            <p:tgtEl>
                                              <p:spTgt spid="6"/>
                                            </p:tgtEl>
                                          </p:cBhvr>
                                        </p:animEffect>
                                        <p:animScale>
                                          <p:cBhvr>
                                            <p:cTn id="23" dur="250" autoRev="1" fill="hold"/>
                                            <p:tgtEl>
                                              <p:spTgt spid="6"/>
                                            </p:tgtEl>
                                          </p:cBhvr>
                                          <p:by x="105000" y="105000"/>
                                        </p:animScale>
                                      </p:childTnLst>
                                    </p:cTn>
                                  </p:par>
                                  <p:par>
                                    <p:cTn id="24" presetID="10" presetClass="entr" presetSubtype="0" fill="hold" grpId="0" nodeType="withEffect">
                                      <p:stCondLst>
                                        <p:cond delay="10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750"/>
                                            <p:tgtEl>
                                              <p:spTgt spid="9"/>
                                            </p:tgtEl>
                                          </p:cBhvr>
                                        </p:animEffect>
                                      </p:childTnLst>
                                    </p:cTn>
                                  </p:par>
                                  <p:par>
                                    <p:cTn id="27" presetID="26" presetClass="emph" presetSubtype="0" fill="hold" grpId="1" nodeType="withEffect">
                                      <p:stCondLst>
                                        <p:cond delay="1000"/>
                                      </p:stCondLst>
                                      <p:childTnLst>
                                        <p:animEffect transition="out" filter="fade">
                                          <p:cBhvr>
                                            <p:cTn id="28" dur="500" tmFilter="0, 0; .2, .5; .8, .5; 1, 0"/>
                                            <p:tgtEl>
                                              <p:spTgt spid="9"/>
                                            </p:tgtEl>
                                          </p:cBhvr>
                                        </p:animEffect>
                                        <p:animScale>
                                          <p:cBhvr>
                                            <p:cTn id="29" dur="250" autoRev="1" fill="hold"/>
                                            <p:tgtEl>
                                              <p:spTgt spid="9"/>
                                            </p:tgtEl>
                                          </p:cBhvr>
                                          <p:by x="105000" y="105000"/>
                                        </p:animScale>
                                      </p:childTnLst>
                                    </p:cTn>
                                  </p:par>
                                  <p:par>
                                    <p:cTn id="30" presetID="10" presetClass="entr" presetSubtype="0" fill="hold" grpId="0" nodeType="withEffect">
                                      <p:stCondLst>
                                        <p:cond delay="125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750"/>
                                            <p:tgtEl>
                                              <p:spTgt spid="16"/>
                                            </p:tgtEl>
                                          </p:cBhvr>
                                        </p:animEffect>
                                      </p:childTnLst>
                                    </p:cTn>
                                  </p:par>
                                  <p:par>
                                    <p:cTn id="33" presetID="26" presetClass="emph" presetSubtype="0" fill="hold" grpId="1" nodeType="withEffect">
                                      <p:stCondLst>
                                        <p:cond delay="1250"/>
                                      </p:stCondLst>
                                      <p:childTnLst>
                                        <p:animEffect transition="out" filter="fade">
                                          <p:cBhvr>
                                            <p:cTn id="34" dur="500" tmFilter="0, 0; .2, .5; .8, .5; 1, 0"/>
                                            <p:tgtEl>
                                              <p:spTgt spid="16"/>
                                            </p:tgtEl>
                                          </p:cBhvr>
                                        </p:animEffect>
                                        <p:animScale>
                                          <p:cBhvr>
                                            <p:cTn id="35" dur="250" autoRev="1" fill="hold"/>
                                            <p:tgtEl>
                                              <p:spTgt spid="16"/>
                                            </p:tgtEl>
                                          </p:cBhvr>
                                          <p:by x="105000" y="105000"/>
                                        </p:animScale>
                                      </p:childTnLst>
                                    </p:cTn>
                                  </p:par>
                                  <p:par>
                                    <p:cTn id="36" presetID="10" presetClass="entr" presetSubtype="0" fill="hold" grpId="0" nodeType="withEffect">
                                      <p:stCondLst>
                                        <p:cond delay="150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750"/>
                                            <p:tgtEl>
                                              <p:spTgt spid="11"/>
                                            </p:tgtEl>
                                          </p:cBhvr>
                                        </p:animEffect>
                                      </p:childTnLst>
                                    </p:cTn>
                                  </p:par>
                                  <p:par>
                                    <p:cTn id="39" presetID="26" presetClass="emph" presetSubtype="0" fill="hold" grpId="1" nodeType="withEffect">
                                      <p:stCondLst>
                                        <p:cond delay="1500"/>
                                      </p:stCondLst>
                                      <p:childTnLst>
                                        <p:animEffect transition="out" filter="fade">
                                          <p:cBhvr>
                                            <p:cTn id="40" dur="500" tmFilter="0, 0; .2, .5; .8, .5; 1, 0"/>
                                            <p:tgtEl>
                                              <p:spTgt spid="11"/>
                                            </p:tgtEl>
                                          </p:cBhvr>
                                        </p:animEffect>
                                        <p:animScale>
                                          <p:cBhvr>
                                            <p:cTn id="41" dur="250" autoRev="1" fill="hold"/>
                                            <p:tgtEl>
                                              <p:spTgt spid="11"/>
                                            </p:tgtEl>
                                          </p:cBhvr>
                                          <p:by x="105000" y="105000"/>
                                        </p:animScale>
                                      </p:childTnLst>
                                    </p:cTn>
                                  </p:par>
                                  <p:par>
                                    <p:cTn id="42" presetID="10" presetClass="entr" presetSubtype="0" fill="hold" grpId="0" nodeType="withEffect">
                                      <p:stCondLst>
                                        <p:cond delay="175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750"/>
                                            <p:tgtEl>
                                              <p:spTgt spid="17"/>
                                            </p:tgtEl>
                                          </p:cBhvr>
                                        </p:animEffect>
                                      </p:childTnLst>
                                    </p:cTn>
                                  </p:par>
                                  <p:par>
                                    <p:cTn id="45" presetID="26" presetClass="emph" presetSubtype="0" fill="hold" grpId="1" nodeType="withEffect">
                                      <p:stCondLst>
                                        <p:cond delay="1750"/>
                                      </p:stCondLst>
                                      <p:childTnLst>
                                        <p:animEffect transition="out" filter="fade">
                                          <p:cBhvr>
                                            <p:cTn id="46" dur="500" tmFilter="0, 0; .2, .5; .8, .5; 1, 0"/>
                                            <p:tgtEl>
                                              <p:spTgt spid="17"/>
                                            </p:tgtEl>
                                          </p:cBhvr>
                                        </p:animEffect>
                                        <p:animScale>
                                          <p:cBhvr>
                                            <p:cTn id="47" dur="250" autoRev="1" fill="hold"/>
                                            <p:tgtEl>
                                              <p:spTgt spid="17"/>
                                            </p:tgtEl>
                                          </p:cBhvr>
                                          <p:by x="105000" y="105000"/>
                                        </p:animScale>
                                      </p:childTnLst>
                                    </p:cTn>
                                  </p:par>
                                  <p:par>
                                    <p:cTn id="48" presetID="10" presetClass="entr" presetSubtype="0" fill="hold" grpId="0" nodeType="withEffect">
                                      <p:stCondLst>
                                        <p:cond delay="2000"/>
                                      </p:stCondLst>
                                      <p:childTnLst>
                                        <p:set>
                                          <p:cBhvr>
                                            <p:cTn id="49" dur="1" fill="hold">
                                              <p:stCondLst>
                                                <p:cond delay="0"/>
                                              </p:stCondLst>
                                            </p:cTn>
                                            <p:tgtEl>
                                              <p:spTgt spid="7"/>
                                            </p:tgtEl>
                                            <p:attrNameLst>
                                              <p:attrName>style.visibility</p:attrName>
                                            </p:attrNameLst>
                                          </p:cBhvr>
                                          <p:to>
                                            <p:strVal val="visible"/>
                                          </p:to>
                                        </p:set>
                                        <p:animEffect transition="in" filter="fade">
                                          <p:cBhvr>
                                            <p:cTn id="50" dur="750"/>
                                            <p:tgtEl>
                                              <p:spTgt spid="7"/>
                                            </p:tgtEl>
                                          </p:cBhvr>
                                        </p:animEffect>
                                      </p:childTnLst>
                                    </p:cTn>
                                  </p:par>
                                  <p:par>
                                    <p:cTn id="51" presetID="26" presetClass="emph" presetSubtype="0" fill="hold" grpId="1" nodeType="withEffect">
                                      <p:stCondLst>
                                        <p:cond delay="2000"/>
                                      </p:stCondLst>
                                      <p:childTnLst>
                                        <p:animEffect transition="out" filter="fade">
                                          <p:cBhvr>
                                            <p:cTn id="52" dur="500" tmFilter="0, 0; .2, .5; .8, .5; 1, 0"/>
                                            <p:tgtEl>
                                              <p:spTgt spid="7"/>
                                            </p:tgtEl>
                                          </p:cBhvr>
                                        </p:animEffect>
                                        <p:animScale>
                                          <p:cBhvr>
                                            <p:cTn id="53" dur="250" autoRev="1" fill="hold"/>
                                            <p:tgtEl>
                                              <p:spTgt spid="7"/>
                                            </p:tgtEl>
                                          </p:cBhvr>
                                          <p:by x="105000" y="105000"/>
                                        </p:animScale>
                                      </p:childTnLst>
                                    </p:cTn>
                                  </p:par>
                                  <p:par>
                                    <p:cTn id="54" presetID="10" presetClass="entr" presetSubtype="0" fill="hold" grpId="0" nodeType="withEffect">
                                      <p:stCondLst>
                                        <p:cond delay="225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750"/>
                                            <p:tgtEl>
                                              <p:spTgt spid="15"/>
                                            </p:tgtEl>
                                          </p:cBhvr>
                                        </p:animEffect>
                                      </p:childTnLst>
                                    </p:cTn>
                                  </p:par>
                                  <p:par>
                                    <p:cTn id="57" presetID="26" presetClass="emph" presetSubtype="0" fill="hold" grpId="1" nodeType="withEffect">
                                      <p:stCondLst>
                                        <p:cond delay="2250"/>
                                      </p:stCondLst>
                                      <p:childTnLst>
                                        <p:animEffect transition="out" filter="fade">
                                          <p:cBhvr>
                                            <p:cTn id="58" dur="500" tmFilter="0, 0; .2, .5; .8, .5; 1, 0"/>
                                            <p:tgtEl>
                                              <p:spTgt spid="15"/>
                                            </p:tgtEl>
                                          </p:cBhvr>
                                        </p:animEffect>
                                        <p:animScale>
                                          <p:cBhvr>
                                            <p:cTn id="59" dur="250" autoRev="1" fill="hold"/>
                                            <p:tgtEl>
                                              <p:spTgt spid="15"/>
                                            </p:tgtEl>
                                          </p:cBhvr>
                                          <p:by x="105000" y="105000"/>
                                        </p:animScale>
                                      </p:childTnLst>
                                    </p:cTn>
                                  </p:par>
                                  <p:par>
                                    <p:cTn id="60" presetID="10" presetClass="entr" presetSubtype="0" fill="hold" grpId="0" nodeType="withEffect">
                                      <p:stCondLst>
                                        <p:cond delay="2500"/>
                                      </p:stCondLst>
                                      <p:childTnLst>
                                        <p:set>
                                          <p:cBhvr>
                                            <p:cTn id="61" dur="1" fill="hold">
                                              <p:stCondLst>
                                                <p:cond delay="0"/>
                                              </p:stCondLst>
                                            </p:cTn>
                                            <p:tgtEl>
                                              <p:spTgt spid="8"/>
                                            </p:tgtEl>
                                            <p:attrNameLst>
                                              <p:attrName>style.visibility</p:attrName>
                                            </p:attrNameLst>
                                          </p:cBhvr>
                                          <p:to>
                                            <p:strVal val="visible"/>
                                          </p:to>
                                        </p:set>
                                        <p:animEffect transition="in" filter="fade">
                                          <p:cBhvr>
                                            <p:cTn id="62" dur="750"/>
                                            <p:tgtEl>
                                              <p:spTgt spid="8"/>
                                            </p:tgtEl>
                                          </p:cBhvr>
                                        </p:animEffect>
                                      </p:childTnLst>
                                    </p:cTn>
                                  </p:par>
                                  <p:par>
                                    <p:cTn id="63" presetID="26" presetClass="emph" presetSubtype="0" fill="hold" grpId="1" nodeType="withEffect">
                                      <p:stCondLst>
                                        <p:cond delay="2500"/>
                                      </p:stCondLst>
                                      <p:childTnLst>
                                        <p:animEffect transition="out" filter="fade">
                                          <p:cBhvr>
                                            <p:cTn id="64" dur="500" tmFilter="0, 0; .2, .5; .8, .5; 1, 0"/>
                                            <p:tgtEl>
                                              <p:spTgt spid="8"/>
                                            </p:tgtEl>
                                          </p:cBhvr>
                                        </p:animEffect>
                                        <p:animScale>
                                          <p:cBhvr>
                                            <p:cTn id="65" dur="250" autoRev="1" fill="hold"/>
                                            <p:tgtEl>
                                              <p:spTgt spid="8"/>
                                            </p:tgtEl>
                                          </p:cBhvr>
                                          <p:by x="105000" y="105000"/>
                                        </p:animScale>
                                      </p:childTnLst>
                                    </p:cTn>
                                  </p:par>
                                  <p:par>
                                    <p:cTn id="66" presetID="10" presetClass="entr" presetSubtype="0" fill="hold" grpId="0" nodeType="withEffect">
                                      <p:stCondLst>
                                        <p:cond delay="275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750"/>
                                            <p:tgtEl>
                                              <p:spTgt spid="10"/>
                                            </p:tgtEl>
                                          </p:cBhvr>
                                        </p:animEffect>
                                      </p:childTnLst>
                                    </p:cTn>
                                  </p:par>
                                  <p:par>
                                    <p:cTn id="69" presetID="26" presetClass="emph" presetSubtype="0" fill="hold" grpId="1" nodeType="withEffect">
                                      <p:stCondLst>
                                        <p:cond delay="2750"/>
                                      </p:stCondLst>
                                      <p:childTnLst>
                                        <p:animEffect transition="out" filter="fade">
                                          <p:cBhvr>
                                            <p:cTn id="70" dur="500" tmFilter="0, 0; .2, .5; .8, .5; 1, 0"/>
                                            <p:tgtEl>
                                              <p:spTgt spid="10"/>
                                            </p:tgtEl>
                                          </p:cBhvr>
                                        </p:animEffect>
                                        <p:animScale>
                                          <p:cBhvr>
                                            <p:cTn id="71" dur="250" autoRev="1" fill="hold"/>
                                            <p:tgtEl>
                                              <p:spTgt spid="10"/>
                                            </p:tgtEl>
                                          </p:cBhvr>
                                          <p:by x="105000" y="105000"/>
                                        </p:animScale>
                                      </p:childTnLst>
                                    </p:cTn>
                                  </p:par>
                                  <p:par>
                                    <p:cTn id="72" presetID="10" presetClass="entr" presetSubtype="0" fill="hold" grpId="0" nodeType="withEffect">
                                      <p:stCondLst>
                                        <p:cond delay="3000"/>
                                      </p:stCondLst>
                                      <p:childTnLst>
                                        <p:set>
                                          <p:cBhvr>
                                            <p:cTn id="73" dur="1" fill="hold">
                                              <p:stCondLst>
                                                <p:cond delay="0"/>
                                              </p:stCondLst>
                                            </p:cTn>
                                            <p:tgtEl>
                                              <p:spTgt spid="12"/>
                                            </p:tgtEl>
                                            <p:attrNameLst>
                                              <p:attrName>style.visibility</p:attrName>
                                            </p:attrNameLst>
                                          </p:cBhvr>
                                          <p:to>
                                            <p:strVal val="visible"/>
                                          </p:to>
                                        </p:set>
                                        <p:animEffect transition="in" filter="fade">
                                          <p:cBhvr>
                                            <p:cTn id="74" dur="750"/>
                                            <p:tgtEl>
                                              <p:spTgt spid="12"/>
                                            </p:tgtEl>
                                          </p:cBhvr>
                                        </p:animEffect>
                                      </p:childTnLst>
                                    </p:cTn>
                                  </p:par>
                                  <p:par>
                                    <p:cTn id="75" presetID="26" presetClass="emph" presetSubtype="0" fill="hold" grpId="1" nodeType="withEffect">
                                      <p:stCondLst>
                                        <p:cond delay="3000"/>
                                      </p:stCondLst>
                                      <p:childTnLst>
                                        <p:animEffect transition="out" filter="fade">
                                          <p:cBhvr>
                                            <p:cTn id="76" dur="500" tmFilter="0, 0; .2, .5; .8, .5; 1, 0"/>
                                            <p:tgtEl>
                                              <p:spTgt spid="12"/>
                                            </p:tgtEl>
                                          </p:cBhvr>
                                        </p:animEffect>
                                        <p:animScale>
                                          <p:cBhvr>
                                            <p:cTn id="77"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5" grpId="0" animBg="1"/>
          <p:bldP spid="15" grpId="1" animBg="1"/>
          <p:bldP spid="16" grpId="0" animBg="1"/>
          <p:bldP spid="16" grpId="1" animBg="1"/>
          <p:bldP spid="17" grpId="0" animBg="1"/>
          <p:bldP spid="17"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250" fill="hold"/>
                                            <p:tgtEl>
                                              <p:spTgt spid="14"/>
                                            </p:tgtEl>
                                            <p:attrNameLst>
                                              <p:attrName>ppt_x</p:attrName>
                                            </p:attrNameLst>
                                          </p:cBhvr>
                                          <p:tavLst>
                                            <p:tav tm="0">
                                              <p:val>
                                                <p:strVal val="#ppt_x"/>
                                              </p:val>
                                            </p:tav>
                                            <p:tav tm="100000">
                                              <p:val>
                                                <p:strVal val="#ppt_x"/>
                                              </p:val>
                                            </p:tav>
                                          </p:tavLst>
                                        </p:anim>
                                        <p:anim calcmode="lin" valueType="num">
                                          <p:cBhvr additive="base">
                                            <p:cTn id="8" dur="1250" fill="hold"/>
                                            <p:tgtEl>
                                              <p:spTgt spid="14"/>
                                            </p:tgtEl>
                                            <p:attrNameLst>
                                              <p:attrName>ppt_y</p:attrName>
                                            </p:attrNameLst>
                                          </p:cBhvr>
                                          <p:tavLst>
                                            <p:tav tm="0">
                                              <p:val>
                                                <p:strVal val="0-#ppt_h/2"/>
                                              </p:val>
                                            </p:tav>
                                            <p:tav tm="100000">
                                              <p:val>
                                                <p:strVal val="#ppt_y"/>
                                              </p:val>
                                            </p:tav>
                                          </p:tavLst>
                                        </p:anim>
                                      </p:childTnLst>
                                    </p:cTn>
                                  </p:par>
                                  <p:par>
                                    <p:cTn id="9" presetID="21" presetClass="entr" presetSubtype="1"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heel(1)">
                                          <p:cBhvr>
                                            <p:cTn id="11" dur="3500"/>
                                            <p:tgtEl>
                                              <p:spTgt spid="4"/>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750"/>
                                            <p:tgtEl>
                                              <p:spTgt spid="13"/>
                                            </p:tgtEl>
                                          </p:cBhvr>
                                        </p:animEffect>
                                      </p:childTnLst>
                                    </p:cTn>
                                  </p:par>
                                  <p:par>
                                    <p:cTn id="15" presetID="26" presetClass="emph" presetSubtype="0" fill="hold" grpId="1" nodeType="withEffect">
                                      <p:stCondLst>
                                        <p:cond delay="500"/>
                                      </p:stCondLst>
                                      <p:childTnLst>
                                        <p:animEffect transition="out" filter="fade">
                                          <p:cBhvr>
                                            <p:cTn id="16" dur="500" tmFilter="0, 0; .2, .5; .8, .5; 1, 0"/>
                                            <p:tgtEl>
                                              <p:spTgt spid="13"/>
                                            </p:tgtEl>
                                          </p:cBhvr>
                                        </p:animEffect>
                                        <p:animScale>
                                          <p:cBhvr>
                                            <p:cTn id="17" dur="250" autoRev="1" fill="hold"/>
                                            <p:tgtEl>
                                              <p:spTgt spid="13"/>
                                            </p:tgtEl>
                                          </p:cBhvr>
                                          <p:by x="105000" y="105000"/>
                                        </p:animScale>
                                      </p:childTnLst>
                                    </p:cTn>
                                  </p:par>
                                  <p:par>
                                    <p:cTn id="18" presetID="10" presetClass="entr" presetSubtype="0" fill="hold" grpId="0" nodeType="withEffect">
                                      <p:stCondLst>
                                        <p:cond delay="75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750"/>
                                            <p:tgtEl>
                                              <p:spTgt spid="6"/>
                                            </p:tgtEl>
                                          </p:cBhvr>
                                        </p:animEffect>
                                      </p:childTnLst>
                                    </p:cTn>
                                  </p:par>
                                  <p:par>
                                    <p:cTn id="21" presetID="26" presetClass="emph" presetSubtype="0" fill="hold" grpId="1" nodeType="withEffect">
                                      <p:stCondLst>
                                        <p:cond delay="750"/>
                                      </p:stCondLst>
                                      <p:childTnLst>
                                        <p:animEffect transition="out" filter="fade">
                                          <p:cBhvr>
                                            <p:cTn id="22" dur="500" tmFilter="0, 0; .2, .5; .8, .5; 1, 0"/>
                                            <p:tgtEl>
                                              <p:spTgt spid="6"/>
                                            </p:tgtEl>
                                          </p:cBhvr>
                                        </p:animEffect>
                                        <p:animScale>
                                          <p:cBhvr>
                                            <p:cTn id="23" dur="250" autoRev="1" fill="hold"/>
                                            <p:tgtEl>
                                              <p:spTgt spid="6"/>
                                            </p:tgtEl>
                                          </p:cBhvr>
                                          <p:by x="105000" y="105000"/>
                                        </p:animScale>
                                      </p:childTnLst>
                                    </p:cTn>
                                  </p:par>
                                  <p:par>
                                    <p:cTn id="24" presetID="10" presetClass="entr" presetSubtype="0" fill="hold" grpId="0" nodeType="withEffect">
                                      <p:stCondLst>
                                        <p:cond delay="10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750"/>
                                            <p:tgtEl>
                                              <p:spTgt spid="9"/>
                                            </p:tgtEl>
                                          </p:cBhvr>
                                        </p:animEffect>
                                      </p:childTnLst>
                                    </p:cTn>
                                  </p:par>
                                  <p:par>
                                    <p:cTn id="27" presetID="26" presetClass="emph" presetSubtype="0" fill="hold" grpId="1" nodeType="withEffect">
                                      <p:stCondLst>
                                        <p:cond delay="1000"/>
                                      </p:stCondLst>
                                      <p:childTnLst>
                                        <p:animEffect transition="out" filter="fade">
                                          <p:cBhvr>
                                            <p:cTn id="28" dur="500" tmFilter="0, 0; .2, .5; .8, .5; 1, 0"/>
                                            <p:tgtEl>
                                              <p:spTgt spid="9"/>
                                            </p:tgtEl>
                                          </p:cBhvr>
                                        </p:animEffect>
                                        <p:animScale>
                                          <p:cBhvr>
                                            <p:cTn id="29" dur="250" autoRev="1" fill="hold"/>
                                            <p:tgtEl>
                                              <p:spTgt spid="9"/>
                                            </p:tgtEl>
                                          </p:cBhvr>
                                          <p:by x="105000" y="105000"/>
                                        </p:animScale>
                                      </p:childTnLst>
                                    </p:cTn>
                                  </p:par>
                                  <p:par>
                                    <p:cTn id="30" presetID="10" presetClass="entr" presetSubtype="0" fill="hold" grpId="0" nodeType="withEffect">
                                      <p:stCondLst>
                                        <p:cond delay="125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750"/>
                                            <p:tgtEl>
                                              <p:spTgt spid="16"/>
                                            </p:tgtEl>
                                          </p:cBhvr>
                                        </p:animEffect>
                                      </p:childTnLst>
                                    </p:cTn>
                                  </p:par>
                                  <p:par>
                                    <p:cTn id="33" presetID="26" presetClass="emph" presetSubtype="0" fill="hold" grpId="1" nodeType="withEffect">
                                      <p:stCondLst>
                                        <p:cond delay="1250"/>
                                      </p:stCondLst>
                                      <p:childTnLst>
                                        <p:animEffect transition="out" filter="fade">
                                          <p:cBhvr>
                                            <p:cTn id="34" dur="500" tmFilter="0, 0; .2, .5; .8, .5; 1, 0"/>
                                            <p:tgtEl>
                                              <p:spTgt spid="16"/>
                                            </p:tgtEl>
                                          </p:cBhvr>
                                        </p:animEffect>
                                        <p:animScale>
                                          <p:cBhvr>
                                            <p:cTn id="35" dur="250" autoRev="1" fill="hold"/>
                                            <p:tgtEl>
                                              <p:spTgt spid="16"/>
                                            </p:tgtEl>
                                          </p:cBhvr>
                                          <p:by x="105000" y="105000"/>
                                        </p:animScale>
                                      </p:childTnLst>
                                    </p:cTn>
                                  </p:par>
                                  <p:par>
                                    <p:cTn id="36" presetID="10" presetClass="entr" presetSubtype="0" fill="hold" grpId="0" nodeType="withEffect">
                                      <p:stCondLst>
                                        <p:cond delay="150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750"/>
                                            <p:tgtEl>
                                              <p:spTgt spid="11"/>
                                            </p:tgtEl>
                                          </p:cBhvr>
                                        </p:animEffect>
                                      </p:childTnLst>
                                    </p:cTn>
                                  </p:par>
                                  <p:par>
                                    <p:cTn id="39" presetID="26" presetClass="emph" presetSubtype="0" fill="hold" grpId="1" nodeType="withEffect">
                                      <p:stCondLst>
                                        <p:cond delay="1500"/>
                                      </p:stCondLst>
                                      <p:childTnLst>
                                        <p:animEffect transition="out" filter="fade">
                                          <p:cBhvr>
                                            <p:cTn id="40" dur="500" tmFilter="0, 0; .2, .5; .8, .5; 1, 0"/>
                                            <p:tgtEl>
                                              <p:spTgt spid="11"/>
                                            </p:tgtEl>
                                          </p:cBhvr>
                                        </p:animEffect>
                                        <p:animScale>
                                          <p:cBhvr>
                                            <p:cTn id="41" dur="250" autoRev="1" fill="hold"/>
                                            <p:tgtEl>
                                              <p:spTgt spid="11"/>
                                            </p:tgtEl>
                                          </p:cBhvr>
                                          <p:by x="105000" y="105000"/>
                                        </p:animScale>
                                      </p:childTnLst>
                                    </p:cTn>
                                  </p:par>
                                  <p:par>
                                    <p:cTn id="42" presetID="10" presetClass="entr" presetSubtype="0" fill="hold" grpId="0" nodeType="withEffect">
                                      <p:stCondLst>
                                        <p:cond delay="175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750"/>
                                            <p:tgtEl>
                                              <p:spTgt spid="17"/>
                                            </p:tgtEl>
                                          </p:cBhvr>
                                        </p:animEffect>
                                      </p:childTnLst>
                                    </p:cTn>
                                  </p:par>
                                  <p:par>
                                    <p:cTn id="45" presetID="26" presetClass="emph" presetSubtype="0" fill="hold" grpId="1" nodeType="withEffect">
                                      <p:stCondLst>
                                        <p:cond delay="1750"/>
                                      </p:stCondLst>
                                      <p:childTnLst>
                                        <p:animEffect transition="out" filter="fade">
                                          <p:cBhvr>
                                            <p:cTn id="46" dur="500" tmFilter="0, 0; .2, .5; .8, .5; 1, 0"/>
                                            <p:tgtEl>
                                              <p:spTgt spid="17"/>
                                            </p:tgtEl>
                                          </p:cBhvr>
                                        </p:animEffect>
                                        <p:animScale>
                                          <p:cBhvr>
                                            <p:cTn id="47" dur="250" autoRev="1" fill="hold"/>
                                            <p:tgtEl>
                                              <p:spTgt spid="17"/>
                                            </p:tgtEl>
                                          </p:cBhvr>
                                          <p:by x="105000" y="105000"/>
                                        </p:animScale>
                                      </p:childTnLst>
                                    </p:cTn>
                                  </p:par>
                                  <p:par>
                                    <p:cTn id="48" presetID="10" presetClass="entr" presetSubtype="0" fill="hold" grpId="0" nodeType="withEffect">
                                      <p:stCondLst>
                                        <p:cond delay="2000"/>
                                      </p:stCondLst>
                                      <p:childTnLst>
                                        <p:set>
                                          <p:cBhvr>
                                            <p:cTn id="49" dur="1" fill="hold">
                                              <p:stCondLst>
                                                <p:cond delay="0"/>
                                              </p:stCondLst>
                                            </p:cTn>
                                            <p:tgtEl>
                                              <p:spTgt spid="7"/>
                                            </p:tgtEl>
                                            <p:attrNameLst>
                                              <p:attrName>style.visibility</p:attrName>
                                            </p:attrNameLst>
                                          </p:cBhvr>
                                          <p:to>
                                            <p:strVal val="visible"/>
                                          </p:to>
                                        </p:set>
                                        <p:animEffect transition="in" filter="fade">
                                          <p:cBhvr>
                                            <p:cTn id="50" dur="750"/>
                                            <p:tgtEl>
                                              <p:spTgt spid="7"/>
                                            </p:tgtEl>
                                          </p:cBhvr>
                                        </p:animEffect>
                                      </p:childTnLst>
                                    </p:cTn>
                                  </p:par>
                                  <p:par>
                                    <p:cTn id="51" presetID="26" presetClass="emph" presetSubtype="0" fill="hold" grpId="1" nodeType="withEffect">
                                      <p:stCondLst>
                                        <p:cond delay="2000"/>
                                      </p:stCondLst>
                                      <p:childTnLst>
                                        <p:animEffect transition="out" filter="fade">
                                          <p:cBhvr>
                                            <p:cTn id="52" dur="500" tmFilter="0, 0; .2, .5; .8, .5; 1, 0"/>
                                            <p:tgtEl>
                                              <p:spTgt spid="7"/>
                                            </p:tgtEl>
                                          </p:cBhvr>
                                        </p:animEffect>
                                        <p:animScale>
                                          <p:cBhvr>
                                            <p:cTn id="53" dur="250" autoRev="1" fill="hold"/>
                                            <p:tgtEl>
                                              <p:spTgt spid="7"/>
                                            </p:tgtEl>
                                          </p:cBhvr>
                                          <p:by x="105000" y="105000"/>
                                        </p:animScale>
                                      </p:childTnLst>
                                    </p:cTn>
                                  </p:par>
                                  <p:par>
                                    <p:cTn id="54" presetID="10" presetClass="entr" presetSubtype="0" fill="hold" grpId="0" nodeType="withEffect">
                                      <p:stCondLst>
                                        <p:cond delay="225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750"/>
                                            <p:tgtEl>
                                              <p:spTgt spid="15"/>
                                            </p:tgtEl>
                                          </p:cBhvr>
                                        </p:animEffect>
                                      </p:childTnLst>
                                    </p:cTn>
                                  </p:par>
                                  <p:par>
                                    <p:cTn id="57" presetID="26" presetClass="emph" presetSubtype="0" fill="hold" grpId="1" nodeType="withEffect">
                                      <p:stCondLst>
                                        <p:cond delay="2250"/>
                                      </p:stCondLst>
                                      <p:childTnLst>
                                        <p:animEffect transition="out" filter="fade">
                                          <p:cBhvr>
                                            <p:cTn id="58" dur="500" tmFilter="0, 0; .2, .5; .8, .5; 1, 0"/>
                                            <p:tgtEl>
                                              <p:spTgt spid="15"/>
                                            </p:tgtEl>
                                          </p:cBhvr>
                                        </p:animEffect>
                                        <p:animScale>
                                          <p:cBhvr>
                                            <p:cTn id="59" dur="250" autoRev="1" fill="hold"/>
                                            <p:tgtEl>
                                              <p:spTgt spid="15"/>
                                            </p:tgtEl>
                                          </p:cBhvr>
                                          <p:by x="105000" y="105000"/>
                                        </p:animScale>
                                      </p:childTnLst>
                                    </p:cTn>
                                  </p:par>
                                  <p:par>
                                    <p:cTn id="60" presetID="10" presetClass="entr" presetSubtype="0" fill="hold" grpId="0" nodeType="withEffect">
                                      <p:stCondLst>
                                        <p:cond delay="2500"/>
                                      </p:stCondLst>
                                      <p:childTnLst>
                                        <p:set>
                                          <p:cBhvr>
                                            <p:cTn id="61" dur="1" fill="hold">
                                              <p:stCondLst>
                                                <p:cond delay="0"/>
                                              </p:stCondLst>
                                            </p:cTn>
                                            <p:tgtEl>
                                              <p:spTgt spid="8"/>
                                            </p:tgtEl>
                                            <p:attrNameLst>
                                              <p:attrName>style.visibility</p:attrName>
                                            </p:attrNameLst>
                                          </p:cBhvr>
                                          <p:to>
                                            <p:strVal val="visible"/>
                                          </p:to>
                                        </p:set>
                                        <p:animEffect transition="in" filter="fade">
                                          <p:cBhvr>
                                            <p:cTn id="62" dur="750"/>
                                            <p:tgtEl>
                                              <p:spTgt spid="8"/>
                                            </p:tgtEl>
                                          </p:cBhvr>
                                        </p:animEffect>
                                      </p:childTnLst>
                                    </p:cTn>
                                  </p:par>
                                  <p:par>
                                    <p:cTn id="63" presetID="26" presetClass="emph" presetSubtype="0" fill="hold" grpId="1" nodeType="withEffect">
                                      <p:stCondLst>
                                        <p:cond delay="2500"/>
                                      </p:stCondLst>
                                      <p:childTnLst>
                                        <p:animEffect transition="out" filter="fade">
                                          <p:cBhvr>
                                            <p:cTn id="64" dur="500" tmFilter="0, 0; .2, .5; .8, .5; 1, 0"/>
                                            <p:tgtEl>
                                              <p:spTgt spid="8"/>
                                            </p:tgtEl>
                                          </p:cBhvr>
                                        </p:animEffect>
                                        <p:animScale>
                                          <p:cBhvr>
                                            <p:cTn id="65" dur="250" autoRev="1" fill="hold"/>
                                            <p:tgtEl>
                                              <p:spTgt spid="8"/>
                                            </p:tgtEl>
                                          </p:cBhvr>
                                          <p:by x="105000" y="105000"/>
                                        </p:animScale>
                                      </p:childTnLst>
                                    </p:cTn>
                                  </p:par>
                                  <p:par>
                                    <p:cTn id="66" presetID="10" presetClass="entr" presetSubtype="0" fill="hold" grpId="0" nodeType="withEffect">
                                      <p:stCondLst>
                                        <p:cond delay="275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750"/>
                                            <p:tgtEl>
                                              <p:spTgt spid="10"/>
                                            </p:tgtEl>
                                          </p:cBhvr>
                                        </p:animEffect>
                                      </p:childTnLst>
                                    </p:cTn>
                                  </p:par>
                                  <p:par>
                                    <p:cTn id="69" presetID="26" presetClass="emph" presetSubtype="0" fill="hold" grpId="1" nodeType="withEffect">
                                      <p:stCondLst>
                                        <p:cond delay="2750"/>
                                      </p:stCondLst>
                                      <p:childTnLst>
                                        <p:animEffect transition="out" filter="fade">
                                          <p:cBhvr>
                                            <p:cTn id="70" dur="500" tmFilter="0, 0; .2, .5; .8, .5; 1, 0"/>
                                            <p:tgtEl>
                                              <p:spTgt spid="10"/>
                                            </p:tgtEl>
                                          </p:cBhvr>
                                        </p:animEffect>
                                        <p:animScale>
                                          <p:cBhvr>
                                            <p:cTn id="71" dur="250" autoRev="1" fill="hold"/>
                                            <p:tgtEl>
                                              <p:spTgt spid="10"/>
                                            </p:tgtEl>
                                          </p:cBhvr>
                                          <p:by x="105000" y="105000"/>
                                        </p:animScale>
                                      </p:childTnLst>
                                    </p:cTn>
                                  </p:par>
                                  <p:par>
                                    <p:cTn id="72" presetID="10" presetClass="entr" presetSubtype="0" fill="hold" grpId="0" nodeType="withEffect">
                                      <p:stCondLst>
                                        <p:cond delay="3000"/>
                                      </p:stCondLst>
                                      <p:childTnLst>
                                        <p:set>
                                          <p:cBhvr>
                                            <p:cTn id="73" dur="1" fill="hold">
                                              <p:stCondLst>
                                                <p:cond delay="0"/>
                                              </p:stCondLst>
                                            </p:cTn>
                                            <p:tgtEl>
                                              <p:spTgt spid="12"/>
                                            </p:tgtEl>
                                            <p:attrNameLst>
                                              <p:attrName>style.visibility</p:attrName>
                                            </p:attrNameLst>
                                          </p:cBhvr>
                                          <p:to>
                                            <p:strVal val="visible"/>
                                          </p:to>
                                        </p:set>
                                        <p:animEffect transition="in" filter="fade">
                                          <p:cBhvr>
                                            <p:cTn id="74" dur="750"/>
                                            <p:tgtEl>
                                              <p:spTgt spid="12"/>
                                            </p:tgtEl>
                                          </p:cBhvr>
                                        </p:animEffect>
                                      </p:childTnLst>
                                    </p:cTn>
                                  </p:par>
                                  <p:par>
                                    <p:cTn id="75" presetID="26" presetClass="emph" presetSubtype="0" fill="hold" grpId="1" nodeType="withEffect">
                                      <p:stCondLst>
                                        <p:cond delay="3000"/>
                                      </p:stCondLst>
                                      <p:childTnLst>
                                        <p:animEffect transition="out" filter="fade">
                                          <p:cBhvr>
                                            <p:cTn id="76" dur="500" tmFilter="0, 0; .2, .5; .8, .5; 1, 0"/>
                                            <p:tgtEl>
                                              <p:spTgt spid="12"/>
                                            </p:tgtEl>
                                          </p:cBhvr>
                                        </p:animEffect>
                                        <p:animScale>
                                          <p:cBhvr>
                                            <p:cTn id="77"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5" grpId="0" animBg="1"/>
          <p:bldP spid="15" grpId="1" animBg="1"/>
          <p:bldP spid="16" grpId="0" animBg="1"/>
          <p:bldP spid="16" grpId="1" animBg="1"/>
          <p:bldP spid="17" grpId="0" animBg="1"/>
          <p:bldP spid="17" grpId="1" animBg="1"/>
        </p:bldLst>
      </p:timing>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353881" y="867744"/>
            <a:ext cx="11460748" cy="2400657"/>
          </a:xfrm>
          <a:prstGeom prst="rect">
            <a:avLst/>
          </a:prstGeom>
          <a:noFill/>
        </p:spPr>
        <p:txBody>
          <a:bodyPr wrap="square" rtlCol="0">
            <a:spAutoFit/>
          </a:bodyPr>
          <a:lstStyle/>
          <a:p>
            <a:pPr algn="l"/>
            <a:r>
              <a:rPr lang="en-NZ" sz="2400" b="1" dirty="0">
                <a:solidFill>
                  <a:srgbClr val="ED0C6D"/>
                </a:solidFill>
                <a:latin typeface="Century Gothic" panose="020B0502020202020204" pitchFamily="34" charset="0"/>
              </a:rPr>
              <a:t>What is Job Fit?</a:t>
            </a:r>
          </a:p>
          <a:p>
            <a:pPr algn="l"/>
            <a:r>
              <a:rPr lang="en-NZ" dirty="0">
                <a:latin typeface="Century Gothic" panose="020B0502020202020204" pitchFamily="34" charset="0"/>
              </a:rPr>
              <a:t>Job fit is when you:</a:t>
            </a:r>
          </a:p>
          <a:p>
            <a:pPr marL="342900" indent="-342900" algn="l">
              <a:buFont typeface="Arial" panose="020B0604020202020204" pitchFamily="34" charset="0"/>
              <a:buChar char="•"/>
            </a:pPr>
            <a:r>
              <a:rPr lang="en-NZ" dirty="0">
                <a:latin typeface="Century Gothic" panose="020B0502020202020204" pitchFamily="34" charset="0"/>
              </a:rPr>
              <a:t>Place the </a:t>
            </a:r>
            <a:r>
              <a:rPr lang="en-NZ" b="1" dirty="0">
                <a:latin typeface="Century Gothic" panose="020B0502020202020204" pitchFamily="34" charset="0"/>
              </a:rPr>
              <a:t>expected tasks </a:t>
            </a:r>
            <a:r>
              <a:rPr lang="en-NZ" dirty="0">
                <a:latin typeface="Century Gothic" panose="020B0502020202020204" pitchFamily="34" charset="0"/>
              </a:rPr>
              <a:t>(that a person is to undertake) around the Extended DISC® Diamond. </a:t>
            </a:r>
            <a:br>
              <a:rPr lang="en-NZ" dirty="0">
                <a:latin typeface="Century Gothic" panose="020B0502020202020204" pitchFamily="34" charset="0"/>
              </a:rPr>
            </a:br>
            <a:r>
              <a:rPr lang="en-NZ" dirty="0">
                <a:latin typeface="Century Gothic" panose="020B0502020202020204" pitchFamily="34" charset="0"/>
              </a:rPr>
              <a:t>(Do this by considering the different behaviours that are needed to implement each task </a:t>
            </a:r>
            <a:r>
              <a:rPr lang="en-NZ" dirty="0" err="1">
                <a:latin typeface="Century Gothic" panose="020B0502020202020204" pitchFamily="34" charset="0"/>
              </a:rPr>
              <a:t>i.e</a:t>
            </a:r>
            <a:r>
              <a:rPr lang="en-NZ" dirty="0">
                <a:latin typeface="Century Gothic" panose="020B0502020202020204" pitchFamily="34" charset="0"/>
              </a:rPr>
              <a:t>: introverted, analysing, people, selling, checking etc.) </a:t>
            </a:r>
            <a:br>
              <a:rPr lang="en-NZ" dirty="0">
                <a:latin typeface="Century Gothic" panose="020B0502020202020204" pitchFamily="34" charset="0"/>
              </a:rPr>
            </a:br>
            <a:endParaRPr lang="en-NZ" dirty="0">
              <a:latin typeface="Century Gothic" panose="020B0502020202020204" pitchFamily="34" charset="0"/>
            </a:endParaRPr>
          </a:p>
          <a:p>
            <a:pPr marL="342900" indent="-342900" algn="l">
              <a:buFont typeface="Arial" panose="020B0604020202020204" pitchFamily="34" charset="0"/>
              <a:buChar char="•"/>
            </a:pPr>
            <a:r>
              <a:rPr lang="en-NZ" dirty="0">
                <a:latin typeface="Century Gothic" panose="020B0502020202020204" pitchFamily="34" charset="0"/>
              </a:rPr>
              <a:t>Then look at the person’s comfort zones on the Diamond to see where avoidance or performance issues might occur and where training, support or restructuring could be needed.</a:t>
            </a:r>
          </a:p>
        </p:txBody>
      </p:sp>
      <p:sp>
        <p:nvSpPr>
          <p:cNvPr id="4" name="Title 3"/>
          <p:cNvSpPr>
            <a:spLocks noGrp="1"/>
          </p:cNvSpPr>
          <p:nvPr>
            <p:ph type="title"/>
          </p:nvPr>
        </p:nvSpPr>
        <p:spPr>
          <a:xfrm>
            <a:off x="271109" y="231282"/>
            <a:ext cx="11549415" cy="351580"/>
          </a:xfrm>
        </p:spPr>
        <p:txBody>
          <a:bodyPr/>
          <a:lstStyle/>
          <a:p>
            <a:r>
              <a:rPr lang="en-NZ" b="1">
                <a:solidFill>
                  <a:srgbClr val="ED0C6D"/>
                </a:solidFill>
              </a:rPr>
              <a:t>Diamond: </a:t>
            </a:r>
            <a:r>
              <a:rPr lang="en-NZ"/>
              <a:t>Using Job Fit on the Diamond</a:t>
            </a:r>
            <a:endParaRPr lang="en-GB"/>
          </a:p>
        </p:txBody>
      </p:sp>
      <p:sp>
        <p:nvSpPr>
          <p:cNvPr id="20" name="Symbol zastępczy numeru slajdu 7"/>
          <p:cNvSpPr>
            <a:spLocks noGrp="1"/>
          </p:cNvSpPr>
          <p:nvPr>
            <p:ph type="sldNum" sz="quarter" idx="12"/>
          </p:nvPr>
        </p:nvSpPr>
        <p:spPr>
          <a:xfrm>
            <a:off x="10665083" y="6261903"/>
            <a:ext cx="1155441" cy="365125"/>
          </a:xfrm>
        </p:spPr>
        <p:txBody>
          <a:bodyPr/>
          <a:lstStyle/>
          <a:p>
            <a:fld id="{DEAEEF22-A4DB-45E7-8C91-9889C89BF273}" type="slidenum">
              <a:rPr lang="pl-PL" smtClean="0"/>
              <a:t>100</a:t>
            </a:fld>
            <a:endParaRPr lang="pl-PL"/>
          </a:p>
        </p:txBody>
      </p:sp>
      <p:grpSp>
        <p:nvGrpSpPr>
          <p:cNvPr id="6" name="Group 5"/>
          <p:cNvGrpSpPr/>
          <p:nvPr/>
        </p:nvGrpSpPr>
        <p:grpSpPr>
          <a:xfrm>
            <a:off x="4326614" y="3328776"/>
            <a:ext cx="3004832" cy="3024950"/>
            <a:chOff x="3173895" y="2877537"/>
            <a:chExt cx="3004832" cy="3024950"/>
          </a:xfrm>
        </p:grpSpPr>
        <p:pic>
          <p:nvPicPr>
            <p:cNvPr id="1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3173895" y="2877537"/>
              <a:ext cx="3004832" cy="3024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3330783" y="3043765"/>
              <a:ext cx="2691055" cy="2692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9" name="Obraz 2"/>
          <p:cNvPicPr>
            <a:picLocks noChangeAspect="1"/>
          </p:cNvPicPr>
          <p:nvPr/>
        </p:nvPicPr>
        <p:blipFill rotWithShape="1">
          <a:blip r:embed="rId4"/>
          <a:srcRect l="4981" t="6220" r="4692" b="5693"/>
          <a:stretch/>
        </p:blipFill>
        <p:spPr>
          <a:xfrm>
            <a:off x="4453211" y="3483129"/>
            <a:ext cx="2750820" cy="2715355"/>
          </a:xfrm>
          <a:prstGeom prst="rect">
            <a:avLst/>
          </a:prstGeom>
        </p:spPr>
      </p:pic>
      <p:sp>
        <p:nvSpPr>
          <p:cNvPr id="30" name="TextBox 29"/>
          <p:cNvSpPr txBox="1"/>
          <p:nvPr/>
        </p:nvSpPr>
        <p:spPr>
          <a:xfrm>
            <a:off x="6994453" y="3691609"/>
            <a:ext cx="3261979" cy="305645"/>
          </a:xfrm>
          <a:prstGeom prst="roundRect">
            <a:avLst/>
          </a:prstGeom>
          <a:solidFill>
            <a:schemeClr val="accent5">
              <a:lumMod val="40000"/>
              <a:lumOff val="60000"/>
            </a:schemeClr>
          </a:solidFill>
          <a:ln>
            <a:noFill/>
          </a:ln>
          <a:effectLst/>
        </p:spPr>
        <p:txBody>
          <a:bodyPr wrap="square" lIns="90704" tIns="45352" rIns="90704" bIns="45352">
            <a:spAutoFit/>
          </a:bodyPr>
          <a:lstStyle/>
          <a:p>
            <a:pPr algn="ctr">
              <a:defRPr/>
            </a:pPr>
            <a:r>
              <a:rPr lang="en-US" sz="1200" b="1" baseline="0">
                <a:solidFill>
                  <a:schemeClr val="tx1">
                    <a:lumMod val="75000"/>
                    <a:lumOff val="25000"/>
                  </a:schemeClr>
                </a:solidFill>
                <a:latin typeface="Century Gothic" panose="020B0502020202020204" pitchFamily="34" charset="0"/>
              </a:rPr>
              <a:t>Suggesting future product development</a:t>
            </a:r>
            <a:endParaRPr lang="en-NZ" sz="1200" b="1">
              <a:solidFill>
                <a:schemeClr val="tx1">
                  <a:lumMod val="75000"/>
                  <a:lumOff val="25000"/>
                </a:schemeClr>
              </a:solidFill>
              <a:latin typeface="Century Gothic" panose="020B0502020202020204" pitchFamily="34" charset="0"/>
            </a:endParaRPr>
          </a:p>
        </p:txBody>
      </p:sp>
      <p:sp>
        <p:nvSpPr>
          <p:cNvPr id="29" name="TextBox 28"/>
          <p:cNvSpPr txBox="1"/>
          <p:nvPr/>
        </p:nvSpPr>
        <p:spPr>
          <a:xfrm>
            <a:off x="6994453" y="4688428"/>
            <a:ext cx="2723073" cy="305645"/>
          </a:xfrm>
          <a:prstGeom prst="roundRect">
            <a:avLst/>
          </a:prstGeom>
          <a:solidFill>
            <a:schemeClr val="accent5">
              <a:lumMod val="40000"/>
              <a:lumOff val="60000"/>
            </a:schemeClr>
          </a:solidFill>
          <a:ln>
            <a:noFill/>
          </a:ln>
          <a:effectLst/>
        </p:spPr>
        <p:txBody>
          <a:bodyPr wrap="square" lIns="90704" tIns="45352" rIns="90704" bIns="45352">
            <a:spAutoFit/>
          </a:bodyPr>
          <a:lstStyle/>
          <a:p>
            <a:pPr algn="ctr">
              <a:defRPr/>
            </a:pPr>
            <a:r>
              <a:rPr lang="en-US" sz="1200" b="1" baseline="0">
                <a:solidFill>
                  <a:schemeClr val="tx1">
                    <a:lumMod val="75000"/>
                    <a:lumOff val="25000"/>
                  </a:schemeClr>
                </a:solidFill>
                <a:latin typeface="Century Gothic" panose="020B0502020202020204" pitchFamily="34" charset="0"/>
              </a:rPr>
              <a:t>Making an in-house presentation</a:t>
            </a:r>
            <a:endParaRPr lang="en-NZ" sz="1200" b="1">
              <a:solidFill>
                <a:schemeClr val="tx1">
                  <a:lumMod val="75000"/>
                  <a:lumOff val="25000"/>
                </a:schemeClr>
              </a:solidFill>
              <a:latin typeface="Century Gothic" panose="020B0502020202020204" pitchFamily="34" charset="0"/>
            </a:endParaRPr>
          </a:p>
        </p:txBody>
      </p:sp>
      <p:sp>
        <p:nvSpPr>
          <p:cNvPr id="18" name="TextBox 17"/>
          <p:cNvSpPr txBox="1"/>
          <p:nvPr/>
        </p:nvSpPr>
        <p:spPr>
          <a:xfrm>
            <a:off x="6994453" y="5373746"/>
            <a:ext cx="3101883" cy="305645"/>
          </a:xfrm>
          <a:prstGeom prst="roundRect">
            <a:avLst/>
          </a:prstGeom>
          <a:solidFill>
            <a:schemeClr val="accent5">
              <a:lumMod val="40000"/>
              <a:lumOff val="60000"/>
            </a:schemeClr>
          </a:solidFill>
          <a:ln>
            <a:noFill/>
          </a:ln>
          <a:effectLst/>
        </p:spPr>
        <p:txBody>
          <a:bodyPr wrap="square" lIns="90704" tIns="45352" rIns="90704" bIns="45352">
            <a:spAutoFit/>
          </a:bodyPr>
          <a:lstStyle/>
          <a:p>
            <a:pPr algn="ctr">
              <a:defRPr/>
            </a:pPr>
            <a:r>
              <a:rPr lang="en-US" sz="1200" b="1" baseline="0">
                <a:solidFill>
                  <a:schemeClr val="tx1">
                    <a:lumMod val="75000"/>
                    <a:lumOff val="25000"/>
                  </a:schemeClr>
                </a:solidFill>
                <a:latin typeface="Century Gothic" panose="020B0502020202020204" pitchFamily="34" charset="0"/>
              </a:rPr>
              <a:t>Meeting customers face to face</a:t>
            </a:r>
            <a:endParaRPr lang="en-NZ" sz="1200" b="1">
              <a:solidFill>
                <a:schemeClr val="tx1">
                  <a:lumMod val="75000"/>
                  <a:lumOff val="25000"/>
                </a:schemeClr>
              </a:solidFill>
              <a:latin typeface="Century Gothic" panose="020B0502020202020204" pitchFamily="34" charset="0"/>
            </a:endParaRPr>
          </a:p>
        </p:txBody>
      </p:sp>
      <p:sp>
        <p:nvSpPr>
          <p:cNvPr id="27" name="TextBox 26"/>
          <p:cNvSpPr txBox="1"/>
          <p:nvPr/>
        </p:nvSpPr>
        <p:spPr>
          <a:xfrm>
            <a:off x="2462365" y="5526569"/>
            <a:ext cx="2485204" cy="305645"/>
          </a:xfrm>
          <a:prstGeom prst="roundRect">
            <a:avLst/>
          </a:prstGeom>
          <a:solidFill>
            <a:schemeClr val="accent5">
              <a:lumMod val="40000"/>
              <a:lumOff val="60000"/>
            </a:schemeClr>
          </a:solidFill>
          <a:ln>
            <a:noFill/>
          </a:ln>
          <a:effectLst/>
        </p:spPr>
        <p:txBody>
          <a:bodyPr wrap="square" lIns="90704" tIns="45352" rIns="90704" bIns="45352">
            <a:spAutoFit/>
          </a:bodyPr>
          <a:lstStyle/>
          <a:p>
            <a:pPr algn="ctr">
              <a:defRPr/>
            </a:pPr>
            <a:r>
              <a:rPr lang="en-US" sz="1200" b="1" baseline="0">
                <a:solidFill>
                  <a:schemeClr val="tx1">
                    <a:lumMod val="75000"/>
                    <a:lumOff val="25000"/>
                  </a:schemeClr>
                </a:solidFill>
                <a:latin typeface="Century Gothic" panose="020B0502020202020204" pitchFamily="34" charset="0"/>
              </a:rPr>
              <a:t> Organising  responses</a:t>
            </a:r>
            <a:endParaRPr lang="en-NZ" sz="1200" b="1">
              <a:solidFill>
                <a:schemeClr val="tx1">
                  <a:lumMod val="75000"/>
                  <a:lumOff val="25000"/>
                </a:schemeClr>
              </a:solidFill>
              <a:latin typeface="Century Gothic" panose="020B0502020202020204" pitchFamily="34" charset="0"/>
            </a:endParaRPr>
          </a:p>
        </p:txBody>
      </p:sp>
      <p:sp>
        <p:nvSpPr>
          <p:cNvPr id="28" name="TextBox 27"/>
          <p:cNvSpPr txBox="1"/>
          <p:nvPr/>
        </p:nvSpPr>
        <p:spPr>
          <a:xfrm>
            <a:off x="2736165" y="4688428"/>
            <a:ext cx="1937603" cy="305645"/>
          </a:xfrm>
          <a:prstGeom prst="roundRect">
            <a:avLst/>
          </a:prstGeom>
          <a:solidFill>
            <a:schemeClr val="accent5">
              <a:lumMod val="40000"/>
              <a:lumOff val="60000"/>
            </a:schemeClr>
          </a:solidFill>
          <a:ln>
            <a:noFill/>
          </a:ln>
          <a:effectLst/>
        </p:spPr>
        <p:txBody>
          <a:bodyPr wrap="square" lIns="90704" tIns="45352" rIns="90704" bIns="45352">
            <a:spAutoFit/>
          </a:bodyPr>
          <a:lstStyle/>
          <a:p>
            <a:pPr algn="ctr">
              <a:defRPr/>
            </a:pPr>
            <a:r>
              <a:rPr lang="en-US" sz="1200" b="1" baseline="0">
                <a:solidFill>
                  <a:schemeClr val="tx1">
                    <a:lumMod val="75000"/>
                    <a:lumOff val="25000"/>
                  </a:schemeClr>
                </a:solidFill>
                <a:latin typeface="Century Gothic" panose="020B0502020202020204" pitchFamily="34" charset="0"/>
              </a:rPr>
              <a:t>Analysing  results</a:t>
            </a:r>
            <a:endParaRPr lang="en-NZ" sz="1200" b="1">
              <a:solidFill>
                <a:schemeClr val="tx1">
                  <a:lumMod val="75000"/>
                  <a:lumOff val="25000"/>
                </a:schemeClr>
              </a:solidFill>
              <a:latin typeface="Century Gothic" panose="020B0502020202020204" pitchFamily="34" charset="0"/>
            </a:endParaRPr>
          </a:p>
        </p:txBody>
      </p:sp>
      <p:sp>
        <p:nvSpPr>
          <p:cNvPr id="31" name="TextBox 30"/>
          <p:cNvSpPr txBox="1"/>
          <p:nvPr/>
        </p:nvSpPr>
        <p:spPr>
          <a:xfrm>
            <a:off x="2256487" y="3691609"/>
            <a:ext cx="2419824" cy="305645"/>
          </a:xfrm>
          <a:prstGeom prst="roundRect">
            <a:avLst/>
          </a:prstGeom>
          <a:solidFill>
            <a:schemeClr val="accent5">
              <a:lumMod val="40000"/>
              <a:lumOff val="60000"/>
            </a:schemeClr>
          </a:solidFill>
          <a:ln>
            <a:noFill/>
          </a:ln>
          <a:effectLst/>
        </p:spPr>
        <p:txBody>
          <a:bodyPr wrap="square" lIns="90704" tIns="45352" rIns="90704" bIns="45352">
            <a:spAutoFit/>
          </a:bodyPr>
          <a:lstStyle/>
          <a:p>
            <a:pPr algn="ctr">
              <a:defRPr/>
            </a:pPr>
            <a:r>
              <a:rPr lang="en-US" sz="1200" b="1" baseline="0">
                <a:solidFill>
                  <a:schemeClr val="tx1">
                    <a:lumMod val="75000"/>
                    <a:lumOff val="25000"/>
                  </a:schemeClr>
                </a:solidFill>
                <a:latin typeface="Century Gothic" panose="020B0502020202020204" pitchFamily="34" charset="0"/>
              </a:rPr>
              <a:t>Drawing  conclusions</a:t>
            </a:r>
          </a:p>
        </p:txBody>
      </p:sp>
      <p:sp>
        <p:nvSpPr>
          <p:cNvPr id="17" name="TextBox 16"/>
          <p:cNvSpPr txBox="1"/>
          <p:nvPr/>
        </p:nvSpPr>
        <p:spPr>
          <a:xfrm>
            <a:off x="4516608" y="6066851"/>
            <a:ext cx="2624844" cy="305645"/>
          </a:xfrm>
          <a:prstGeom prst="roundRect">
            <a:avLst/>
          </a:prstGeom>
          <a:solidFill>
            <a:schemeClr val="accent5">
              <a:lumMod val="40000"/>
              <a:lumOff val="60000"/>
            </a:schemeClr>
          </a:solidFill>
          <a:ln>
            <a:noFill/>
          </a:ln>
          <a:effectLst/>
        </p:spPr>
        <p:txBody>
          <a:bodyPr wrap="square" lIns="90704" tIns="45352" rIns="90704" bIns="45352">
            <a:spAutoFit/>
          </a:bodyPr>
          <a:lstStyle/>
          <a:p>
            <a:pPr algn="ctr">
              <a:defRPr/>
            </a:pPr>
            <a:r>
              <a:rPr lang="en-US" sz="1200" b="1" baseline="0">
                <a:solidFill>
                  <a:schemeClr val="tx1">
                    <a:lumMod val="75000"/>
                    <a:lumOff val="25000"/>
                  </a:schemeClr>
                </a:solidFill>
                <a:latin typeface="Century Gothic" panose="020B0502020202020204" pitchFamily="34" charset="0"/>
              </a:rPr>
              <a:t>Contacting customers by phone</a:t>
            </a:r>
            <a:endParaRPr lang="en-NZ" sz="1200" b="1">
              <a:solidFill>
                <a:schemeClr val="tx1">
                  <a:lumMod val="75000"/>
                  <a:lumOff val="25000"/>
                </a:schemeClr>
              </a:solidFill>
              <a:latin typeface="Century Gothic" panose="020B0502020202020204" pitchFamily="34" charset="0"/>
            </a:endParaRPr>
          </a:p>
        </p:txBody>
      </p:sp>
    </p:spTree>
    <p:extLst>
      <p:ext uri="{BB962C8B-B14F-4D97-AF65-F5344CB8AC3E}">
        <p14:creationId xmlns:p14="http://schemas.microsoft.com/office/powerpoint/2010/main" val="318747152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circle(in)">
                                      <p:cBhvr>
                                        <p:cTn id="14" dur="2000"/>
                                        <p:tgtEl>
                                          <p:spTgt spid="19"/>
                                        </p:tgtEl>
                                      </p:cBhvr>
                                    </p:animEffect>
                                  </p:childTnLst>
                                </p:cTn>
                              </p:par>
                              <p:par>
                                <p:cTn id="15" presetID="6"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ircle(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anim calcmode="lin" valueType="num">
                                      <p:cBhvr>
                                        <p:cTn id="23" dur="500" fill="hold"/>
                                        <p:tgtEl>
                                          <p:spTgt spid="31"/>
                                        </p:tgtEl>
                                        <p:attrNameLst>
                                          <p:attrName>ppt_x</p:attrName>
                                        </p:attrNameLst>
                                      </p:cBhvr>
                                      <p:tavLst>
                                        <p:tav tm="0">
                                          <p:val>
                                            <p:strVal val="#ppt_x"/>
                                          </p:val>
                                        </p:tav>
                                        <p:tav tm="100000">
                                          <p:val>
                                            <p:strVal val="#ppt_x"/>
                                          </p:val>
                                        </p:tav>
                                      </p:tavLst>
                                    </p:anim>
                                    <p:anim calcmode="lin" valueType="num">
                                      <p:cBhvr>
                                        <p:cTn id="2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anim calcmode="lin" valueType="num">
                                      <p:cBhvr>
                                        <p:cTn id="30" dur="500" fill="hold"/>
                                        <p:tgtEl>
                                          <p:spTgt spid="28"/>
                                        </p:tgtEl>
                                        <p:attrNameLst>
                                          <p:attrName>ppt_x</p:attrName>
                                        </p:attrNameLst>
                                      </p:cBhvr>
                                      <p:tavLst>
                                        <p:tav tm="0">
                                          <p:val>
                                            <p:strVal val="#ppt_x"/>
                                          </p:val>
                                        </p:tav>
                                        <p:tav tm="100000">
                                          <p:val>
                                            <p:strVal val="#ppt_x"/>
                                          </p:val>
                                        </p:tav>
                                      </p:tavLst>
                                    </p:anim>
                                    <p:anim calcmode="lin" valueType="num">
                                      <p:cBhvr>
                                        <p:cTn id="31" dur="5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anim calcmode="lin" valueType="num">
                                      <p:cBhvr>
                                        <p:cTn id="37" dur="500" fill="hold"/>
                                        <p:tgtEl>
                                          <p:spTgt spid="27"/>
                                        </p:tgtEl>
                                        <p:attrNameLst>
                                          <p:attrName>ppt_x</p:attrName>
                                        </p:attrNameLst>
                                      </p:cBhvr>
                                      <p:tavLst>
                                        <p:tav tm="0">
                                          <p:val>
                                            <p:strVal val="#ppt_x"/>
                                          </p:val>
                                        </p:tav>
                                        <p:tav tm="100000">
                                          <p:val>
                                            <p:strVal val="#ppt_x"/>
                                          </p:val>
                                        </p:tav>
                                      </p:tavLst>
                                    </p:anim>
                                    <p:anim calcmode="lin" valueType="num">
                                      <p:cBhvr>
                                        <p:cTn id="38" dur="5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anim calcmode="lin" valueType="num">
                                      <p:cBhvr>
                                        <p:cTn id="44" dur="500" fill="hold"/>
                                        <p:tgtEl>
                                          <p:spTgt spid="17"/>
                                        </p:tgtEl>
                                        <p:attrNameLst>
                                          <p:attrName>ppt_x</p:attrName>
                                        </p:attrNameLst>
                                      </p:cBhvr>
                                      <p:tavLst>
                                        <p:tav tm="0">
                                          <p:val>
                                            <p:strVal val="#ppt_x"/>
                                          </p:val>
                                        </p:tav>
                                        <p:tav tm="100000">
                                          <p:val>
                                            <p:strVal val="#ppt_x"/>
                                          </p:val>
                                        </p:tav>
                                      </p:tavLst>
                                    </p:anim>
                                    <p:anim calcmode="lin" valueType="num">
                                      <p:cBhvr>
                                        <p:cTn id="45" dur="5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anim calcmode="lin" valueType="num">
                                      <p:cBhvr>
                                        <p:cTn id="51" dur="500" fill="hold"/>
                                        <p:tgtEl>
                                          <p:spTgt spid="18"/>
                                        </p:tgtEl>
                                        <p:attrNameLst>
                                          <p:attrName>ppt_x</p:attrName>
                                        </p:attrNameLst>
                                      </p:cBhvr>
                                      <p:tavLst>
                                        <p:tav tm="0">
                                          <p:val>
                                            <p:strVal val="#ppt_x"/>
                                          </p:val>
                                        </p:tav>
                                        <p:tav tm="100000">
                                          <p:val>
                                            <p:strVal val="#ppt_x"/>
                                          </p:val>
                                        </p:tav>
                                      </p:tavLst>
                                    </p:anim>
                                    <p:anim calcmode="lin" valueType="num">
                                      <p:cBhvr>
                                        <p:cTn id="52" dur="5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fade">
                                      <p:cBhvr>
                                        <p:cTn id="57" dur="500"/>
                                        <p:tgtEl>
                                          <p:spTgt spid="29"/>
                                        </p:tgtEl>
                                      </p:cBhvr>
                                    </p:animEffect>
                                    <p:anim calcmode="lin" valueType="num">
                                      <p:cBhvr>
                                        <p:cTn id="58" dur="500" fill="hold"/>
                                        <p:tgtEl>
                                          <p:spTgt spid="29"/>
                                        </p:tgtEl>
                                        <p:attrNameLst>
                                          <p:attrName>ppt_x</p:attrName>
                                        </p:attrNameLst>
                                      </p:cBhvr>
                                      <p:tavLst>
                                        <p:tav tm="0">
                                          <p:val>
                                            <p:strVal val="#ppt_x"/>
                                          </p:val>
                                        </p:tav>
                                        <p:tav tm="100000">
                                          <p:val>
                                            <p:strVal val="#ppt_x"/>
                                          </p:val>
                                        </p:tav>
                                      </p:tavLst>
                                    </p:anim>
                                    <p:anim calcmode="lin" valueType="num">
                                      <p:cBhvr>
                                        <p:cTn id="59" dur="5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fade">
                                      <p:cBhvr>
                                        <p:cTn id="64" dur="500"/>
                                        <p:tgtEl>
                                          <p:spTgt spid="30"/>
                                        </p:tgtEl>
                                      </p:cBhvr>
                                    </p:animEffect>
                                    <p:anim calcmode="lin" valueType="num">
                                      <p:cBhvr>
                                        <p:cTn id="65" dur="500" fill="hold"/>
                                        <p:tgtEl>
                                          <p:spTgt spid="30"/>
                                        </p:tgtEl>
                                        <p:attrNameLst>
                                          <p:attrName>ppt_x</p:attrName>
                                        </p:attrNameLst>
                                      </p:cBhvr>
                                      <p:tavLst>
                                        <p:tav tm="0">
                                          <p:val>
                                            <p:strVal val="#ppt_x"/>
                                          </p:val>
                                        </p:tav>
                                        <p:tav tm="100000">
                                          <p:val>
                                            <p:strVal val="#ppt_x"/>
                                          </p:val>
                                        </p:tav>
                                      </p:tavLst>
                                    </p:anim>
                                    <p:anim calcmode="lin" valueType="num">
                                      <p:cBhvr>
                                        <p:cTn id="66"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0" grpId="0" animBg="1"/>
      <p:bldP spid="29" grpId="0" animBg="1"/>
      <p:bldP spid="18" grpId="0" animBg="1"/>
      <p:bldP spid="27" grpId="0" animBg="1"/>
      <p:bldP spid="28" grpId="0" animBg="1"/>
      <p:bldP spid="31" grpId="0" animBg="1"/>
      <p:bldP spid="17"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1"/>
          <p:cNvSpPr>
            <a:spLocks noGrp="1"/>
          </p:cNvSpPr>
          <p:nvPr>
            <p:ph type="body" sz="quarter" idx="10"/>
          </p:nvPr>
        </p:nvSpPr>
        <p:spPr>
          <a:xfrm>
            <a:off x="4659618" y="3340271"/>
            <a:ext cx="8281987" cy="707979"/>
          </a:xfrm>
        </p:spPr>
        <p:txBody>
          <a:bodyPr/>
          <a:lstStyle/>
          <a:p>
            <a:r>
              <a:rPr lang="en-NZ" b="1">
                <a:solidFill>
                  <a:schemeClr val="accent1"/>
                </a:solidFill>
              </a:rPr>
              <a:t>Special Cases</a:t>
            </a:r>
            <a:endParaRPr lang="pl-PL" b="1">
              <a:solidFill>
                <a:schemeClr val="accent1"/>
              </a:solidFill>
            </a:endParaRPr>
          </a:p>
        </p:txBody>
      </p:sp>
      <p:sp>
        <p:nvSpPr>
          <p:cNvPr id="3" name="Symbol zastępczy tekstu 2"/>
          <p:cNvSpPr>
            <a:spLocks noGrp="1"/>
          </p:cNvSpPr>
          <p:nvPr>
            <p:ph type="body" sz="quarter" idx="11"/>
          </p:nvPr>
        </p:nvSpPr>
        <p:spPr>
          <a:xfrm>
            <a:off x="4658980" y="4034366"/>
            <a:ext cx="4307220" cy="707979"/>
          </a:xfrm>
        </p:spPr>
        <p:txBody>
          <a:bodyPr>
            <a:noAutofit/>
          </a:bodyPr>
          <a:lstStyle/>
          <a:p>
            <a:pPr>
              <a:lnSpc>
                <a:spcPct val="110000"/>
              </a:lnSpc>
            </a:pPr>
            <a:r>
              <a:rPr lang="en-NZ" sz="4000" b="0" dirty="0">
                <a:solidFill>
                  <a:schemeClr val="accent6">
                    <a:lumMod val="50000"/>
                  </a:schemeClr>
                </a:solidFill>
              </a:rPr>
              <a:t>Extended DISC®</a:t>
            </a:r>
            <a:endParaRPr lang="pl-PL" sz="4000" b="0" dirty="0">
              <a:solidFill>
                <a:schemeClr val="accent6">
                  <a:lumMod val="50000"/>
                </a:schemeClr>
              </a:solidFill>
            </a:endParaRPr>
          </a:p>
        </p:txBody>
      </p:sp>
    </p:spTree>
    <p:extLst>
      <p:ext uri="{BB962C8B-B14F-4D97-AF65-F5344CB8AC3E}">
        <p14:creationId xmlns:p14="http://schemas.microsoft.com/office/powerpoint/2010/main" val="2810458314"/>
      </p:ext>
    </p:extLst>
  </p:cSld>
  <p:clrMapOvr>
    <a:masterClrMapping/>
  </p:clrMapOvr>
  <mc:AlternateContent xmlns:mc="http://schemas.openxmlformats.org/markup-compatibility/2006" xmlns:p14="http://schemas.microsoft.com/office/powerpoint/2010/main">
    <mc:Choice Requires="p14">
      <p:transition spd="slow" p14:dur="20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 calcmode="lin" valueType="num">
                                      <p:cBhvr additive="base">
                                        <p:cTn id="11"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NZ"/>
              <a:t>Element </a:t>
            </a:r>
            <a:r>
              <a:rPr lang="en-NZ" b="1">
                <a:solidFill>
                  <a:srgbClr val="ED0C6D"/>
                </a:solidFill>
              </a:rPr>
              <a:t>Four</a:t>
            </a:r>
            <a:endParaRPr lang="en-GB" b="1">
              <a:solidFill>
                <a:srgbClr val="ED0C6D"/>
              </a:solidFill>
            </a:endParaRPr>
          </a:p>
        </p:txBody>
      </p:sp>
      <p:sp>
        <p:nvSpPr>
          <p:cNvPr id="4" name="Slide Number Placeholder 3"/>
          <p:cNvSpPr>
            <a:spLocks noGrp="1"/>
          </p:cNvSpPr>
          <p:nvPr>
            <p:ph type="sldNum" sz="quarter" idx="12"/>
          </p:nvPr>
        </p:nvSpPr>
        <p:spPr/>
        <p:txBody>
          <a:bodyPr/>
          <a:lstStyle/>
          <a:p>
            <a:fld id="{DEAEEF22-A4DB-45E7-8C91-9889C89BF273}" type="slidenum">
              <a:rPr lang="pl-PL" smtClean="0"/>
              <a:t>102</a:t>
            </a:fld>
            <a:endParaRPr lang="pl-PL"/>
          </a:p>
        </p:txBody>
      </p:sp>
      <p:graphicFrame>
        <p:nvGraphicFramePr>
          <p:cNvPr id="7" name="Diagram 6"/>
          <p:cNvGraphicFramePr/>
          <p:nvPr>
            <p:extLst>
              <p:ext uri="{D42A27DB-BD31-4B8C-83A1-F6EECF244321}">
                <p14:modId xmlns:p14="http://schemas.microsoft.com/office/powerpoint/2010/main" val="1469238924"/>
              </p:ext>
            </p:extLst>
          </p:nvPr>
        </p:nvGraphicFramePr>
        <p:xfrm>
          <a:off x="1219200" y="1303477"/>
          <a:ext cx="8940800" cy="11429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 7"/>
          <p:cNvGraphicFramePr/>
          <p:nvPr>
            <p:extLst>
              <p:ext uri="{D42A27DB-BD31-4B8C-83A1-F6EECF244321}">
                <p14:modId xmlns:p14="http://schemas.microsoft.com/office/powerpoint/2010/main" val="4082647614"/>
              </p:ext>
            </p:extLst>
          </p:nvPr>
        </p:nvGraphicFramePr>
        <p:xfrm>
          <a:off x="1219200" y="2217877"/>
          <a:ext cx="8940800" cy="114299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9" name="Diagram 8"/>
          <p:cNvGraphicFramePr/>
          <p:nvPr>
            <p:extLst>
              <p:ext uri="{D42A27DB-BD31-4B8C-83A1-F6EECF244321}">
                <p14:modId xmlns:p14="http://schemas.microsoft.com/office/powerpoint/2010/main" val="1554263403"/>
              </p:ext>
            </p:extLst>
          </p:nvPr>
        </p:nvGraphicFramePr>
        <p:xfrm>
          <a:off x="1219200" y="3132277"/>
          <a:ext cx="8940800" cy="1142999"/>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0" name="Diagram 9"/>
          <p:cNvGraphicFramePr/>
          <p:nvPr>
            <p:extLst>
              <p:ext uri="{D42A27DB-BD31-4B8C-83A1-F6EECF244321}">
                <p14:modId xmlns:p14="http://schemas.microsoft.com/office/powerpoint/2010/main" val="2549208462"/>
              </p:ext>
            </p:extLst>
          </p:nvPr>
        </p:nvGraphicFramePr>
        <p:xfrm>
          <a:off x="1219200" y="4056202"/>
          <a:ext cx="8940800" cy="1142999"/>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Tree>
    <p:extLst>
      <p:ext uri="{BB962C8B-B14F-4D97-AF65-F5344CB8AC3E}">
        <p14:creationId xmlns:p14="http://schemas.microsoft.com/office/powerpoint/2010/main" val="305300762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Graphic spid="8" grpId="0">
        <p:bldAsOne/>
      </p:bldGraphic>
      <p:bldGraphic spid="9" grpId="0">
        <p:bldAsOne/>
      </p:bldGraphic>
      <p:bldGraphic spid="10" grpId="0">
        <p:bldAsOne/>
      </p:bldGraphic>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EAEEF22-A4DB-45E7-8C91-9889C89BF273}" type="slidenum">
              <a:rPr lang="pl-PL" smtClean="0"/>
              <a:t>103</a:t>
            </a:fld>
            <a:endParaRPr lang="pl-PL"/>
          </a:p>
        </p:txBody>
      </p:sp>
      <p:sp>
        <p:nvSpPr>
          <p:cNvPr id="6" name="Tytuł 1"/>
          <p:cNvSpPr txBox="1">
            <a:spLocks/>
          </p:cNvSpPr>
          <p:nvPr/>
        </p:nvSpPr>
        <p:spPr>
          <a:xfrm>
            <a:off x="271109" y="231282"/>
            <a:ext cx="11549415" cy="351580"/>
          </a:xfrm>
          <a:prstGeom prst="rect">
            <a:avLst/>
          </a:prstGeom>
          <a:noFill/>
        </p:spPr>
        <p:txBody>
          <a:bodyPr wrap="square" lIns="73859" tIns="36930" rIns="73859" bIns="36930">
            <a:spAutoFit/>
          </a:bodyPr>
          <a:lstStyle>
            <a:lvl1pPr algn="l" defTabSz="914400" rtl="0" eaLnBrk="1" latinLnBrk="0" hangingPunct="1">
              <a:lnSpc>
                <a:spcPct val="90000"/>
              </a:lnSpc>
              <a:spcBef>
                <a:spcPct val="0"/>
              </a:spcBef>
              <a:buNone/>
              <a:defRPr lang="pl-PL" sz="2000" kern="800" spc="-40">
                <a:solidFill>
                  <a:schemeClr val="tx1"/>
                </a:solidFill>
                <a:latin typeface="Century Gothic" panose="020B0502020202020204" pitchFamily="34" charset="0"/>
                <a:ea typeface="+mj-ea"/>
                <a:cs typeface="+mj-cs"/>
              </a:defRPr>
            </a:lvl1pPr>
          </a:lstStyle>
          <a:p>
            <a:r>
              <a:rPr lang="en-GB" dirty="0"/>
              <a:t>Extended DISC® Profiles: </a:t>
            </a:r>
            <a:r>
              <a:rPr lang="en-GB" b="1" dirty="0">
                <a:solidFill>
                  <a:schemeClr val="accent1"/>
                </a:solidFill>
              </a:rPr>
              <a:t>Overview</a:t>
            </a:r>
            <a:endParaRPr lang="en-GB" dirty="0"/>
          </a:p>
        </p:txBody>
      </p:sp>
      <p:grpSp>
        <p:nvGrpSpPr>
          <p:cNvPr id="7" name="Grupa 2"/>
          <p:cNvGrpSpPr/>
          <p:nvPr/>
        </p:nvGrpSpPr>
        <p:grpSpPr>
          <a:xfrm>
            <a:off x="-647701" y="1182744"/>
            <a:ext cx="5693833" cy="461665"/>
            <a:chOff x="6096000" y="4628233"/>
            <a:chExt cx="6428442" cy="461665"/>
          </a:xfrm>
          <a:solidFill>
            <a:schemeClr val="accent1"/>
          </a:solidFill>
        </p:grpSpPr>
        <p:sp>
          <p:nvSpPr>
            <p:cNvPr id="8" name="Prostokąt zaokrąglony 3"/>
            <p:cNvSpPr/>
            <p:nvPr/>
          </p:nvSpPr>
          <p:spPr>
            <a:xfrm>
              <a:off x="6096000" y="4628233"/>
              <a:ext cx="6428442" cy="46166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l-PL">
                <a:latin typeface="Century Gothic" panose="020B0502020202020204" pitchFamily="34" charset="0"/>
              </a:endParaRPr>
            </a:p>
          </p:txBody>
        </p:sp>
        <p:sp>
          <p:nvSpPr>
            <p:cNvPr id="9" name="TextBox 91"/>
            <p:cNvSpPr txBox="1"/>
            <p:nvPr/>
          </p:nvSpPr>
          <p:spPr>
            <a:xfrm>
              <a:off x="6188806" y="4628233"/>
              <a:ext cx="6335636" cy="461665"/>
            </a:xfrm>
            <a:prstGeom prst="rect">
              <a:avLst/>
            </a:prstGeom>
            <a:grpFill/>
          </p:spPr>
          <p:txBody>
            <a:bodyPr wrap="square" rtlCol="0">
              <a:spAutoFit/>
            </a:bodyPr>
            <a:lstStyle/>
            <a:p>
              <a:pPr algn="r"/>
              <a:r>
                <a:rPr lang="en-NZ" sz="2400" b="1">
                  <a:solidFill>
                    <a:schemeClr val="bg1"/>
                  </a:solidFill>
                  <a:latin typeface="Century Gothic" panose="020B0502020202020204" pitchFamily="34" charset="0"/>
                </a:rPr>
                <a:t>Responses Generate Profiles</a:t>
              </a:r>
              <a:endParaRPr lang="en-US" sz="2400" b="1">
                <a:solidFill>
                  <a:schemeClr val="bg1"/>
                </a:solidFill>
                <a:latin typeface="Century Gothic" panose="020B0502020202020204" pitchFamily="34" charset="0"/>
              </a:endParaRPr>
            </a:p>
          </p:txBody>
        </p:sp>
      </p:grpSp>
      <p:grpSp>
        <p:nvGrpSpPr>
          <p:cNvPr id="10" name="Grupa 12"/>
          <p:cNvGrpSpPr/>
          <p:nvPr/>
        </p:nvGrpSpPr>
        <p:grpSpPr>
          <a:xfrm>
            <a:off x="1356647" y="2019843"/>
            <a:ext cx="4134424" cy="821022"/>
            <a:chOff x="4432014" y="1769778"/>
            <a:chExt cx="4134424" cy="821022"/>
          </a:xfrm>
        </p:grpSpPr>
        <p:sp>
          <p:nvSpPr>
            <p:cNvPr id="11" name="Prostokąt zaokrąglony 26"/>
            <p:cNvSpPr/>
            <p:nvPr/>
          </p:nvSpPr>
          <p:spPr>
            <a:xfrm>
              <a:off x="4432014" y="1769778"/>
              <a:ext cx="4127785" cy="821022"/>
            </a:xfrm>
            <a:prstGeom prst="roundRect">
              <a:avLst/>
            </a:prstGeom>
            <a:noFill/>
            <a:ln w="19050">
              <a:solidFill>
                <a:schemeClr val="bg1">
                  <a:lumMod val="6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00100">
                <a:lnSpc>
                  <a:spcPct val="90000"/>
                </a:lnSpc>
                <a:spcBef>
                  <a:spcPct val="0"/>
                </a:spcBef>
                <a:spcAft>
                  <a:spcPct val="35000"/>
                </a:spcAft>
              </a:pPr>
              <a:endParaRPr lang="pl-PL">
                <a:solidFill>
                  <a:schemeClr val="tx1"/>
                </a:solidFill>
                <a:latin typeface="Century Gothic" panose="020B0502020202020204" pitchFamily="34" charset="0"/>
              </a:endParaRPr>
            </a:p>
          </p:txBody>
        </p:sp>
        <p:sp>
          <p:nvSpPr>
            <p:cNvPr id="12" name="Rectangle 33"/>
            <p:cNvSpPr>
              <a:spLocks noChangeArrowheads="1"/>
            </p:cNvSpPr>
            <p:nvPr/>
          </p:nvSpPr>
          <p:spPr bwMode="auto">
            <a:xfrm>
              <a:off x="5145019" y="1883927"/>
              <a:ext cx="3421419" cy="643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67" tIns="44537" rIns="89067" bIns="44537">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nSpc>
                  <a:spcPct val="90000"/>
                </a:lnSpc>
              </a:pPr>
              <a:r>
                <a:rPr lang="en-NZ" sz="2000">
                  <a:solidFill>
                    <a:srgbClr val="39393B"/>
                  </a:solidFill>
                  <a:latin typeface="Century Gothic" panose="020B0502020202020204" pitchFamily="34" charset="0"/>
                </a:rPr>
                <a:t>Online self-assessment in your n</a:t>
              </a:r>
              <a:r>
                <a:rPr lang="pl-PL" sz="2000">
                  <a:solidFill>
                    <a:srgbClr val="39393B"/>
                  </a:solidFill>
                  <a:latin typeface="Century Gothic" panose="020B0502020202020204" pitchFamily="34" charset="0"/>
                </a:rPr>
                <a:t>ative language</a:t>
              </a:r>
            </a:p>
          </p:txBody>
        </p:sp>
        <p:sp>
          <p:nvSpPr>
            <p:cNvPr id="13" name="Prostokąt z rogami zaokrąglonymi z jednej strony 57"/>
            <p:cNvSpPr/>
            <p:nvPr/>
          </p:nvSpPr>
          <p:spPr>
            <a:xfrm rot="16200000">
              <a:off x="4337635" y="1870660"/>
              <a:ext cx="814520" cy="625760"/>
            </a:xfrm>
            <a:prstGeom prst="round2Same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0" rtlCol="0" anchor="ctr"/>
            <a:lstStyle/>
            <a:p>
              <a:pPr algn="ctr"/>
              <a:endParaRPr lang="pl-PL" sz="2800" b="1">
                <a:latin typeface="Century Gothic" panose="020B0502020202020204" pitchFamily="34" charset="0"/>
              </a:endParaRPr>
            </a:p>
          </p:txBody>
        </p:sp>
        <p:sp>
          <p:nvSpPr>
            <p:cNvPr id="14" name="Freeform 91"/>
            <p:cNvSpPr>
              <a:spLocks noEditPoints="1"/>
            </p:cNvSpPr>
            <p:nvPr/>
          </p:nvSpPr>
          <p:spPr bwMode="auto">
            <a:xfrm>
              <a:off x="4540016" y="1968500"/>
              <a:ext cx="409758" cy="409554"/>
            </a:xfrm>
            <a:custGeom>
              <a:avLst/>
              <a:gdLst>
                <a:gd name="T0" fmla="*/ 730 w 730"/>
                <a:gd name="T1" fmla="*/ 364 h 729"/>
                <a:gd name="T2" fmla="*/ 677 w 730"/>
                <a:gd name="T3" fmla="*/ 176 h 729"/>
                <a:gd name="T4" fmla="*/ 53 w 730"/>
                <a:gd name="T5" fmla="*/ 176 h 729"/>
                <a:gd name="T6" fmla="*/ 0 w 730"/>
                <a:gd name="T7" fmla="*/ 364 h 729"/>
                <a:gd name="T8" fmla="*/ 53 w 730"/>
                <a:gd name="T9" fmla="*/ 553 h 729"/>
                <a:gd name="T10" fmla="*/ 677 w 730"/>
                <a:gd name="T11" fmla="*/ 553 h 729"/>
                <a:gd name="T12" fmla="*/ 14 w 730"/>
                <a:gd name="T13" fmla="*/ 371 h 729"/>
                <a:gd name="T14" fmla="*/ 191 w 730"/>
                <a:gd name="T15" fmla="*/ 541 h 729"/>
                <a:gd name="T16" fmla="*/ 14 w 730"/>
                <a:gd name="T17" fmla="*/ 371 h 729"/>
                <a:gd name="T18" fmla="*/ 191 w 730"/>
                <a:gd name="T19" fmla="*/ 187 h 729"/>
                <a:gd name="T20" fmla="*/ 14 w 730"/>
                <a:gd name="T21" fmla="*/ 357 h 729"/>
                <a:gd name="T22" fmla="*/ 716 w 730"/>
                <a:gd name="T23" fmla="*/ 357 h 729"/>
                <a:gd name="T24" fmla="*/ 539 w 730"/>
                <a:gd name="T25" fmla="*/ 187 h 729"/>
                <a:gd name="T26" fmla="*/ 716 w 730"/>
                <a:gd name="T27" fmla="*/ 357 h 729"/>
                <a:gd name="T28" fmla="*/ 372 w 730"/>
                <a:gd name="T29" fmla="*/ 357 h 729"/>
                <a:gd name="T30" fmla="*/ 525 w 730"/>
                <a:gd name="T31" fmla="*/ 187 h 729"/>
                <a:gd name="T32" fmla="*/ 372 w 730"/>
                <a:gd name="T33" fmla="*/ 173 h 729"/>
                <a:gd name="T34" fmla="*/ 520 w 730"/>
                <a:gd name="T35" fmla="*/ 173 h 729"/>
                <a:gd name="T36" fmla="*/ 358 w 730"/>
                <a:gd name="T37" fmla="*/ 173 h 729"/>
                <a:gd name="T38" fmla="*/ 358 w 730"/>
                <a:gd name="T39" fmla="*/ 14 h 729"/>
                <a:gd name="T40" fmla="*/ 358 w 730"/>
                <a:gd name="T41" fmla="*/ 187 h 729"/>
                <a:gd name="T42" fmla="*/ 180 w 730"/>
                <a:gd name="T43" fmla="*/ 357 h 729"/>
                <a:gd name="T44" fmla="*/ 358 w 730"/>
                <a:gd name="T45" fmla="*/ 187 h 729"/>
                <a:gd name="T46" fmla="*/ 358 w 730"/>
                <a:gd name="T47" fmla="*/ 371 h 729"/>
                <a:gd name="T48" fmla="*/ 205 w 730"/>
                <a:gd name="T49" fmla="*/ 541 h 729"/>
                <a:gd name="T50" fmla="*/ 358 w 730"/>
                <a:gd name="T51" fmla="*/ 555 h 729"/>
                <a:gd name="T52" fmla="*/ 210 w 730"/>
                <a:gd name="T53" fmla="*/ 555 h 729"/>
                <a:gd name="T54" fmla="*/ 372 w 730"/>
                <a:gd name="T55" fmla="*/ 555 h 729"/>
                <a:gd name="T56" fmla="*/ 372 w 730"/>
                <a:gd name="T57" fmla="*/ 715 h 729"/>
                <a:gd name="T58" fmla="*/ 372 w 730"/>
                <a:gd name="T59" fmla="*/ 541 h 729"/>
                <a:gd name="T60" fmla="*/ 550 w 730"/>
                <a:gd name="T61" fmla="*/ 371 h 729"/>
                <a:gd name="T62" fmla="*/ 372 w 730"/>
                <a:gd name="T63" fmla="*/ 541 h 729"/>
                <a:gd name="T64" fmla="*/ 716 w 730"/>
                <a:gd name="T65" fmla="*/ 371 h 729"/>
                <a:gd name="T66" fmla="*/ 539 w 730"/>
                <a:gd name="T67" fmla="*/ 541 h 729"/>
                <a:gd name="T68" fmla="*/ 659 w 730"/>
                <a:gd name="T69" fmla="*/ 173 h 729"/>
                <a:gd name="T70" fmla="*/ 507 w 730"/>
                <a:gd name="T71" fmla="*/ 108 h 729"/>
                <a:gd name="T72" fmla="*/ 659 w 730"/>
                <a:gd name="T73" fmla="*/ 173 h 729"/>
                <a:gd name="T74" fmla="*/ 223 w 730"/>
                <a:gd name="T75" fmla="*/ 108 h 729"/>
                <a:gd name="T76" fmla="*/ 71 w 730"/>
                <a:gd name="T77" fmla="*/ 173 h 729"/>
                <a:gd name="T78" fmla="*/ 71 w 730"/>
                <a:gd name="T79" fmla="*/ 555 h 729"/>
                <a:gd name="T80" fmla="*/ 223 w 730"/>
                <a:gd name="T81" fmla="*/ 621 h 729"/>
                <a:gd name="T82" fmla="*/ 71 w 730"/>
                <a:gd name="T83" fmla="*/ 555 h 729"/>
                <a:gd name="T84" fmla="*/ 507 w 730"/>
                <a:gd name="T85" fmla="*/ 621 h 729"/>
                <a:gd name="T86" fmla="*/ 659 w 730"/>
                <a:gd name="T87" fmla="*/ 55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30" h="729">
                  <a:moveTo>
                    <a:pt x="678" y="551"/>
                  </a:moveTo>
                  <a:cubicBezTo>
                    <a:pt x="711" y="496"/>
                    <a:pt x="730" y="432"/>
                    <a:pt x="730" y="364"/>
                  </a:cubicBezTo>
                  <a:cubicBezTo>
                    <a:pt x="730" y="296"/>
                    <a:pt x="711" y="233"/>
                    <a:pt x="678" y="178"/>
                  </a:cubicBezTo>
                  <a:cubicBezTo>
                    <a:pt x="678" y="177"/>
                    <a:pt x="678" y="177"/>
                    <a:pt x="677" y="176"/>
                  </a:cubicBezTo>
                  <a:cubicBezTo>
                    <a:pt x="613" y="70"/>
                    <a:pt x="497" y="0"/>
                    <a:pt x="365" y="0"/>
                  </a:cubicBezTo>
                  <a:cubicBezTo>
                    <a:pt x="233" y="0"/>
                    <a:pt x="117" y="70"/>
                    <a:pt x="53" y="176"/>
                  </a:cubicBezTo>
                  <a:cubicBezTo>
                    <a:pt x="52" y="177"/>
                    <a:pt x="52" y="177"/>
                    <a:pt x="51" y="178"/>
                  </a:cubicBezTo>
                  <a:cubicBezTo>
                    <a:pt x="19" y="233"/>
                    <a:pt x="0" y="296"/>
                    <a:pt x="0" y="364"/>
                  </a:cubicBezTo>
                  <a:cubicBezTo>
                    <a:pt x="0" y="432"/>
                    <a:pt x="19" y="496"/>
                    <a:pt x="51" y="551"/>
                  </a:cubicBezTo>
                  <a:cubicBezTo>
                    <a:pt x="52" y="552"/>
                    <a:pt x="52" y="552"/>
                    <a:pt x="53" y="553"/>
                  </a:cubicBezTo>
                  <a:cubicBezTo>
                    <a:pt x="117" y="658"/>
                    <a:pt x="233" y="729"/>
                    <a:pt x="365" y="729"/>
                  </a:cubicBezTo>
                  <a:cubicBezTo>
                    <a:pt x="497" y="729"/>
                    <a:pt x="613" y="658"/>
                    <a:pt x="677" y="553"/>
                  </a:cubicBezTo>
                  <a:cubicBezTo>
                    <a:pt x="678" y="552"/>
                    <a:pt x="678" y="552"/>
                    <a:pt x="678" y="551"/>
                  </a:cubicBezTo>
                  <a:close/>
                  <a:moveTo>
                    <a:pt x="14" y="371"/>
                  </a:moveTo>
                  <a:cubicBezTo>
                    <a:pt x="166" y="371"/>
                    <a:pt x="166" y="371"/>
                    <a:pt x="166" y="371"/>
                  </a:cubicBezTo>
                  <a:cubicBezTo>
                    <a:pt x="166" y="432"/>
                    <a:pt x="175" y="490"/>
                    <a:pt x="191" y="541"/>
                  </a:cubicBezTo>
                  <a:cubicBezTo>
                    <a:pt x="62" y="541"/>
                    <a:pt x="62" y="541"/>
                    <a:pt x="62" y="541"/>
                  </a:cubicBezTo>
                  <a:cubicBezTo>
                    <a:pt x="33" y="491"/>
                    <a:pt x="15" y="433"/>
                    <a:pt x="14" y="371"/>
                  </a:cubicBezTo>
                  <a:close/>
                  <a:moveTo>
                    <a:pt x="62" y="187"/>
                  </a:moveTo>
                  <a:cubicBezTo>
                    <a:pt x="191" y="187"/>
                    <a:pt x="191" y="187"/>
                    <a:pt x="191" y="187"/>
                  </a:cubicBezTo>
                  <a:cubicBezTo>
                    <a:pt x="175" y="239"/>
                    <a:pt x="166" y="297"/>
                    <a:pt x="166" y="357"/>
                  </a:cubicBezTo>
                  <a:cubicBezTo>
                    <a:pt x="14" y="357"/>
                    <a:pt x="14" y="357"/>
                    <a:pt x="14" y="357"/>
                  </a:cubicBezTo>
                  <a:cubicBezTo>
                    <a:pt x="15" y="296"/>
                    <a:pt x="33" y="238"/>
                    <a:pt x="62" y="187"/>
                  </a:cubicBezTo>
                  <a:close/>
                  <a:moveTo>
                    <a:pt x="716" y="357"/>
                  </a:moveTo>
                  <a:cubicBezTo>
                    <a:pt x="564" y="357"/>
                    <a:pt x="564" y="357"/>
                    <a:pt x="564" y="357"/>
                  </a:cubicBezTo>
                  <a:cubicBezTo>
                    <a:pt x="563" y="297"/>
                    <a:pt x="555" y="239"/>
                    <a:pt x="539" y="187"/>
                  </a:cubicBezTo>
                  <a:cubicBezTo>
                    <a:pt x="668" y="187"/>
                    <a:pt x="668" y="187"/>
                    <a:pt x="668" y="187"/>
                  </a:cubicBezTo>
                  <a:cubicBezTo>
                    <a:pt x="697" y="238"/>
                    <a:pt x="714" y="296"/>
                    <a:pt x="716" y="357"/>
                  </a:cubicBezTo>
                  <a:close/>
                  <a:moveTo>
                    <a:pt x="550" y="357"/>
                  </a:moveTo>
                  <a:cubicBezTo>
                    <a:pt x="372" y="357"/>
                    <a:pt x="372" y="357"/>
                    <a:pt x="372" y="357"/>
                  </a:cubicBezTo>
                  <a:cubicBezTo>
                    <a:pt x="372" y="187"/>
                    <a:pt x="372" y="187"/>
                    <a:pt x="372" y="187"/>
                  </a:cubicBezTo>
                  <a:cubicBezTo>
                    <a:pt x="525" y="187"/>
                    <a:pt x="525" y="187"/>
                    <a:pt x="525" y="187"/>
                  </a:cubicBezTo>
                  <a:cubicBezTo>
                    <a:pt x="540" y="238"/>
                    <a:pt x="549" y="296"/>
                    <a:pt x="550" y="357"/>
                  </a:cubicBezTo>
                  <a:close/>
                  <a:moveTo>
                    <a:pt x="372" y="173"/>
                  </a:moveTo>
                  <a:cubicBezTo>
                    <a:pt x="372" y="14"/>
                    <a:pt x="372" y="14"/>
                    <a:pt x="372" y="14"/>
                  </a:cubicBezTo>
                  <a:cubicBezTo>
                    <a:pt x="434" y="18"/>
                    <a:pt x="488" y="81"/>
                    <a:pt x="520" y="173"/>
                  </a:cubicBezTo>
                  <a:lnTo>
                    <a:pt x="372" y="173"/>
                  </a:lnTo>
                  <a:close/>
                  <a:moveTo>
                    <a:pt x="358" y="173"/>
                  </a:moveTo>
                  <a:cubicBezTo>
                    <a:pt x="210" y="173"/>
                    <a:pt x="210" y="173"/>
                    <a:pt x="210" y="173"/>
                  </a:cubicBezTo>
                  <a:cubicBezTo>
                    <a:pt x="241" y="81"/>
                    <a:pt x="296" y="18"/>
                    <a:pt x="358" y="14"/>
                  </a:cubicBezTo>
                  <a:lnTo>
                    <a:pt x="358" y="173"/>
                  </a:lnTo>
                  <a:close/>
                  <a:moveTo>
                    <a:pt x="358" y="187"/>
                  </a:moveTo>
                  <a:cubicBezTo>
                    <a:pt x="358" y="357"/>
                    <a:pt x="358" y="357"/>
                    <a:pt x="358" y="357"/>
                  </a:cubicBezTo>
                  <a:cubicBezTo>
                    <a:pt x="180" y="357"/>
                    <a:pt x="180" y="357"/>
                    <a:pt x="180" y="357"/>
                  </a:cubicBezTo>
                  <a:cubicBezTo>
                    <a:pt x="180" y="296"/>
                    <a:pt x="190" y="238"/>
                    <a:pt x="205" y="187"/>
                  </a:cubicBezTo>
                  <a:lnTo>
                    <a:pt x="358" y="187"/>
                  </a:lnTo>
                  <a:close/>
                  <a:moveTo>
                    <a:pt x="180" y="371"/>
                  </a:moveTo>
                  <a:cubicBezTo>
                    <a:pt x="358" y="371"/>
                    <a:pt x="358" y="371"/>
                    <a:pt x="358" y="371"/>
                  </a:cubicBezTo>
                  <a:cubicBezTo>
                    <a:pt x="358" y="541"/>
                    <a:pt x="358" y="541"/>
                    <a:pt x="358" y="541"/>
                  </a:cubicBezTo>
                  <a:cubicBezTo>
                    <a:pt x="205" y="541"/>
                    <a:pt x="205" y="541"/>
                    <a:pt x="205" y="541"/>
                  </a:cubicBezTo>
                  <a:cubicBezTo>
                    <a:pt x="190" y="491"/>
                    <a:pt x="180" y="433"/>
                    <a:pt x="180" y="371"/>
                  </a:cubicBezTo>
                  <a:close/>
                  <a:moveTo>
                    <a:pt x="358" y="555"/>
                  </a:moveTo>
                  <a:cubicBezTo>
                    <a:pt x="358" y="715"/>
                    <a:pt x="358" y="715"/>
                    <a:pt x="358" y="715"/>
                  </a:cubicBezTo>
                  <a:cubicBezTo>
                    <a:pt x="296" y="710"/>
                    <a:pt x="241" y="648"/>
                    <a:pt x="210" y="555"/>
                  </a:cubicBezTo>
                  <a:lnTo>
                    <a:pt x="358" y="555"/>
                  </a:lnTo>
                  <a:close/>
                  <a:moveTo>
                    <a:pt x="372" y="555"/>
                  </a:moveTo>
                  <a:cubicBezTo>
                    <a:pt x="520" y="555"/>
                    <a:pt x="520" y="555"/>
                    <a:pt x="520" y="555"/>
                  </a:cubicBezTo>
                  <a:cubicBezTo>
                    <a:pt x="488" y="648"/>
                    <a:pt x="434" y="710"/>
                    <a:pt x="372" y="715"/>
                  </a:cubicBezTo>
                  <a:lnTo>
                    <a:pt x="372" y="555"/>
                  </a:lnTo>
                  <a:close/>
                  <a:moveTo>
                    <a:pt x="372" y="541"/>
                  </a:moveTo>
                  <a:cubicBezTo>
                    <a:pt x="372" y="371"/>
                    <a:pt x="372" y="371"/>
                    <a:pt x="372" y="371"/>
                  </a:cubicBezTo>
                  <a:cubicBezTo>
                    <a:pt x="550" y="371"/>
                    <a:pt x="550" y="371"/>
                    <a:pt x="550" y="371"/>
                  </a:cubicBezTo>
                  <a:cubicBezTo>
                    <a:pt x="549" y="433"/>
                    <a:pt x="540" y="491"/>
                    <a:pt x="525" y="541"/>
                  </a:cubicBezTo>
                  <a:lnTo>
                    <a:pt x="372" y="541"/>
                  </a:lnTo>
                  <a:close/>
                  <a:moveTo>
                    <a:pt x="564" y="371"/>
                  </a:moveTo>
                  <a:cubicBezTo>
                    <a:pt x="716" y="371"/>
                    <a:pt x="716" y="371"/>
                    <a:pt x="716" y="371"/>
                  </a:cubicBezTo>
                  <a:cubicBezTo>
                    <a:pt x="714" y="433"/>
                    <a:pt x="697" y="491"/>
                    <a:pt x="668" y="541"/>
                  </a:cubicBezTo>
                  <a:cubicBezTo>
                    <a:pt x="539" y="541"/>
                    <a:pt x="539" y="541"/>
                    <a:pt x="539" y="541"/>
                  </a:cubicBezTo>
                  <a:cubicBezTo>
                    <a:pt x="555" y="490"/>
                    <a:pt x="563" y="432"/>
                    <a:pt x="564" y="371"/>
                  </a:cubicBezTo>
                  <a:close/>
                  <a:moveTo>
                    <a:pt x="659" y="173"/>
                  </a:moveTo>
                  <a:cubicBezTo>
                    <a:pt x="535" y="173"/>
                    <a:pt x="535" y="173"/>
                    <a:pt x="535" y="173"/>
                  </a:cubicBezTo>
                  <a:cubicBezTo>
                    <a:pt x="527" y="150"/>
                    <a:pt x="518" y="128"/>
                    <a:pt x="507" y="108"/>
                  </a:cubicBezTo>
                  <a:cubicBezTo>
                    <a:pt x="485" y="68"/>
                    <a:pt x="459" y="38"/>
                    <a:pt x="431" y="20"/>
                  </a:cubicBezTo>
                  <a:cubicBezTo>
                    <a:pt x="526" y="38"/>
                    <a:pt x="608" y="95"/>
                    <a:pt x="659" y="173"/>
                  </a:cubicBezTo>
                  <a:close/>
                  <a:moveTo>
                    <a:pt x="299" y="20"/>
                  </a:moveTo>
                  <a:cubicBezTo>
                    <a:pt x="270" y="38"/>
                    <a:pt x="244" y="68"/>
                    <a:pt x="223" y="108"/>
                  </a:cubicBezTo>
                  <a:cubicBezTo>
                    <a:pt x="212" y="128"/>
                    <a:pt x="203" y="150"/>
                    <a:pt x="195" y="173"/>
                  </a:cubicBezTo>
                  <a:cubicBezTo>
                    <a:pt x="71" y="173"/>
                    <a:pt x="71" y="173"/>
                    <a:pt x="71" y="173"/>
                  </a:cubicBezTo>
                  <a:cubicBezTo>
                    <a:pt x="122" y="95"/>
                    <a:pt x="204" y="38"/>
                    <a:pt x="299" y="20"/>
                  </a:cubicBezTo>
                  <a:close/>
                  <a:moveTo>
                    <a:pt x="71" y="555"/>
                  </a:moveTo>
                  <a:cubicBezTo>
                    <a:pt x="195" y="555"/>
                    <a:pt x="195" y="555"/>
                    <a:pt x="195" y="555"/>
                  </a:cubicBezTo>
                  <a:cubicBezTo>
                    <a:pt x="203" y="579"/>
                    <a:pt x="212" y="601"/>
                    <a:pt x="223" y="621"/>
                  </a:cubicBezTo>
                  <a:cubicBezTo>
                    <a:pt x="244" y="661"/>
                    <a:pt x="270" y="691"/>
                    <a:pt x="299" y="709"/>
                  </a:cubicBezTo>
                  <a:cubicBezTo>
                    <a:pt x="204" y="691"/>
                    <a:pt x="122" y="634"/>
                    <a:pt x="71" y="555"/>
                  </a:cubicBezTo>
                  <a:close/>
                  <a:moveTo>
                    <a:pt x="431" y="709"/>
                  </a:moveTo>
                  <a:cubicBezTo>
                    <a:pt x="459" y="691"/>
                    <a:pt x="485" y="661"/>
                    <a:pt x="507" y="621"/>
                  </a:cubicBezTo>
                  <a:cubicBezTo>
                    <a:pt x="518" y="601"/>
                    <a:pt x="527" y="579"/>
                    <a:pt x="535" y="555"/>
                  </a:cubicBezTo>
                  <a:cubicBezTo>
                    <a:pt x="659" y="555"/>
                    <a:pt x="659" y="555"/>
                    <a:pt x="659" y="555"/>
                  </a:cubicBezTo>
                  <a:cubicBezTo>
                    <a:pt x="608" y="634"/>
                    <a:pt x="526" y="691"/>
                    <a:pt x="431" y="709"/>
                  </a:cubicBezTo>
                  <a:close/>
                </a:path>
              </a:pathLst>
            </a:custGeom>
            <a:solidFill>
              <a:schemeClr val="bg1"/>
            </a:solidFill>
            <a:ln w="12700">
              <a:solidFill>
                <a:schemeClr val="bg1"/>
              </a:solidFill>
            </a:ln>
          </p:spPr>
          <p:txBody>
            <a:bodyPr vert="horz" wrap="square" lIns="91440" tIns="45720" rIns="91440" bIns="45720" numCol="1" anchor="t" anchorCtr="0" compatLnSpc="1">
              <a:prstTxWarp prst="textNoShape">
                <a:avLst/>
              </a:prstTxWarp>
            </a:bodyPr>
            <a:lstStyle/>
            <a:p>
              <a:endParaRPr lang="en-US">
                <a:latin typeface="Century Gothic" panose="020B0502020202020204" pitchFamily="34" charset="0"/>
              </a:endParaRPr>
            </a:p>
          </p:txBody>
        </p:sp>
      </p:grpSp>
      <p:grpSp>
        <p:nvGrpSpPr>
          <p:cNvPr id="15" name="Grupa 13"/>
          <p:cNvGrpSpPr/>
          <p:nvPr/>
        </p:nvGrpSpPr>
        <p:grpSpPr>
          <a:xfrm>
            <a:off x="1356647" y="3039571"/>
            <a:ext cx="4127785" cy="821022"/>
            <a:chOff x="4432014" y="2780062"/>
            <a:chExt cx="4127785" cy="821022"/>
          </a:xfrm>
        </p:grpSpPr>
        <p:sp>
          <p:nvSpPr>
            <p:cNvPr id="16" name="Rectangle 33"/>
            <p:cNvSpPr>
              <a:spLocks noChangeArrowheads="1"/>
            </p:cNvSpPr>
            <p:nvPr/>
          </p:nvSpPr>
          <p:spPr bwMode="auto">
            <a:xfrm>
              <a:off x="5070421" y="2868020"/>
              <a:ext cx="3421419" cy="705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67" tIns="44537" rIns="89067" bIns="44537">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NZ" sz="2000">
                  <a:solidFill>
                    <a:srgbClr val="39393B"/>
                  </a:solidFill>
                  <a:latin typeface="Century Gothic" panose="020B0502020202020204" pitchFamily="34" charset="0"/>
                </a:rPr>
                <a:t>24 questions (48 including sub-questions)</a:t>
              </a:r>
              <a:endParaRPr lang="pl-PL" sz="2000">
                <a:solidFill>
                  <a:srgbClr val="39393B"/>
                </a:solidFill>
                <a:latin typeface="Century Gothic" panose="020B0502020202020204" pitchFamily="34" charset="0"/>
              </a:endParaRPr>
            </a:p>
          </p:txBody>
        </p:sp>
        <p:sp>
          <p:nvSpPr>
            <p:cNvPr id="17" name="Prostokąt zaokrąglony 58"/>
            <p:cNvSpPr/>
            <p:nvPr/>
          </p:nvSpPr>
          <p:spPr>
            <a:xfrm>
              <a:off x="4432014" y="2780062"/>
              <a:ext cx="4127785" cy="821022"/>
            </a:xfrm>
            <a:prstGeom prst="roundRect">
              <a:avLst/>
            </a:prstGeom>
            <a:noFill/>
            <a:ln w="19050">
              <a:solidFill>
                <a:schemeClr val="bg1">
                  <a:lumMod val="6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00100">
                <a:lnSpc>
                  <a:spcPct val="90000"/>
                </a:lnSpc>
                <a:spcBef>
                  <a:spcPct val="0"/>
                </a:spcBef>
                <a:spcAft>
                  <a:spcPct val="35000"/>
                </a:spcAft>
              </a:pPr>
              <a:endParaRPr lang="pl-PL">
                <a:solidFill>
                  <a:schemeClr val="tx1"/>
                </a:solidFill>
                <a:latin typeface="Century Gothic" panose="020B0502020202020204" pitchFamily="34" charset="0"/>
              </a:endParaRPr>
            </a:p>
          </p:txBody>
        </p:sp>
        <p:sp>
          <p:nvSpPr>
            <p:cNvPr id="18" name="Prostokąt z rogami zaokrąglonymi z jednej strony 59"/>
            <p:cNvSpPr/>
            <p:nvPr/>
          </p:nvSpPr>
          <p:spPr>
            <a:xfrm rot="16200000">
              <a:off x="4337635" y="2880944"/>
              <a:ext cx="814520" cy="625760"/>
            </a:xfrm>
            <a:prstGeom prst="round2Same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0" rtlCol="0" anchor="ctr"/>
            <a:lstStyle/>
            <a:p>
              <a:pPr algn="ctr"/>
              <a:endParaRPr lang="pl-PL" sz="2800" b="1">
                <a:latin typeface="Century Gothic" panose="020B0502020202020204" pitchFamily="34" charset="0"/>
              </a:endParaRPr>
            </a:p>
          </p:txBody>
        </p:sp>
        <p:sp>
          <p:nvSpPr>
            <p:cNvPr id="19" name="Freeform 98"/>
            <p:cNvSpPr>
              <a:spLocks noEditPoints="1"/>
            </p:cNvSpPr>
            <p:nvPr/>
          </p:nvSpPr>
          <p:spPr bwMode="auto">
            <a:xfrm>
              <a:off x="4540480" y="3000667"/>
              <a:ext cx="408830" cy="409470"/>
            </a:xfrm>
            <a:custGeom>
              <a:avLst/>
              <a:gdLst>
                <a:gd name="T0" fmla="*/ 486 w 714"/>
                <a:gd name="T1" fmla="*/ 214 h 715"/>
                <a:gd name="T2" fmla="*/ 375 w 714"/>
                <a:gd name="T3" fmla="*/ 329 h 715"/>
                <a:gd name="T4" fmla="*/ 357 w 714"/>
                <a:gd name="T5" fmla="*/ 324 h 715"/>
                <a:gd name="T6" fmla="*/ 342 w 714"/>
                <a:gd name="T7" fmla="*/ 327 h 715"/>
                <a:gd name="T8" fmla="*/ 183 w 714"/>
                <a:gd name="T9" fmla="*/ 124 h 715"/>
                <a:gd name="T10" fmla="*/ 173 w 714"/>
                <a:gd name="T11" fmla="*/ 123 h 715"/>
                <a:gd name="T12" fmla="*/ 172 w 714"/>
                <a:gd name="T13" fmla="*/ 133 h 715"/>
                <a:gd name="T14" fmla="*/ 331 w 714"/>
                <a:gd name="T15" fmla="*/ 336 h 715"/>
                <a:gd name="T16" fmla="*/ 323 w 714"/>
                <a:gd name="T17" fmla="*/ 358 h 715"/>
                <a:gd name="T18" fmla="*/ 357 w 714"/>
                <a:gd name="T19" fmla="*/ 391 h 715"/>
                <a:gd name="T20" fmla="*/ 390 w 714"/>
                <a:gd name="T21" fmla="*/ 358 h 715"/>
                <a:gd name="T22" fmla="*/ 385 w 714"/>
                <a:gd name="T23" fmla="*/ 339 h 715"/>
                <a:gd name="T24" fmla="*/ 496 w 714"/>
                <a:gd name="T25" fmla="*/ 223 h 715"/>
                <a:gd name="T26" fmla="*/ 496 w 714"/>
                <a:gd name="T27" fmla="*/ 213 h 715"/>
                <a:gd name="T28" fmla="*/ 486 w 714"/>
                <a:gd name="T29" fmla="*/ 214 h 715"/>
                <a:gd name="T30" fmla="*/ 357 w 714"/>
                <a:gd name="T31" fmla="*/ 377 h 715"/>
                <a:gd name="T32" fmla="*/ 337 w 714"/>
                <a:gd name="T33" fmla="*/ 358 h 715"/>
                <a:gd name="T34" fmla="*/ 357 w 714"/>
                <a:gd name="T35" fmla="*/ 338 h 715"/>
                <a:gd name="T36" fmla="*/ 376 w 714"/>
                <a:gd name="T37" fmla="*/ 358 h 715"/>
                <a:gd name="T38" fmla="*/ 357 w 714"/>
                <a:gd name="T39" fmla="*/ 377 h 715"/>
                <a:gd name="T40" fmla="*/ 714 w 714"/>
                <a:gd name="T41" fmla="*/ 358 h 715"/>
                <a:gd name="T42" fmla="*/ 714 w 714"/>
                <a:gd name="T43" fmla="*/ 358 h 715"/>
                <a:gd name="T44" fmla="*/ 357 w 714"/>
                <a:gd name="T45" fmla="*/ 0 h 715"/>
                <a:gd name="T46" fmla="*/ 357 w 714"/>
                <a:gd name="T47" fmla="*/ 0 h 715"/>
                <a:gd name="T48" fmla="*/ 357 w 714"/>
                <a:gd name="T49" fmla="*/ 0 h 715"/>
                <a:gd name="T50" fmla="*/ 357 w 714"/>
                <a:gd name="T51" fmla="*/ 0 h 715"/>
                <a:gd name="T52" fmla="*/ 0 w 714"/>
                <a:gd name="T53" fmla="*/ 358 h 715"/>
                <a:gd name="T54" fmla="*/ 0 w 714"/>
                <a:gd name="T55" fmla="*/ 358 h 715"/>
                <a:gd name="T56" fmla="*/ 0 w 714"/>
                <a:gd name="T57" fmla="*/ 358 h 715"/>
                <a:gd name="T58" fmla="*/ 0 w 714"/>
                <a:gd name="T59" fmla="*/ 358 h 715"/>
                <a:gd name="T60" fmla="*/ 357 w 714"/>
                <a:gd name="T61" fmla="*/ 715 h 715"/>
                <a:gd name="T62" fmla="*/ 357 w 714"/>
                <a:gd name="T63" fmla="*/ 715 h 715"/>
                <a:gd name="T64" fmla="*/ 357 w 714"/>
                <a:gd name="T65" fmla="*/ 715 h 715"/>
                <a:gd name="T66" fmla="*/ 357 w 714"/>
                <a:gd name="T67" fmla="*/ 715 h 715"/>
                <a:gd name="T68" fmla="*/ 714 w 714"/>
                <a:gd name="T69" fmla="*/ 358 h 715"/>
                <a:gd name="T70" fmla="*/ 714 w 714"/>
                <a:gd name="T71" fmla="*/ 358 h 715"/>
                <a:gd name="T72" fmla="*/ 364 w 714"/>
                <a:gd name="T73" fmla="*/ 700 h 715"/>
                <a:gd name="T74" fmla="*/ 364 w 714"/>
                <a:gd name="T75" fmla="*/ 662 h 715"/>
                <a:gd name="T76" fmla="*/ 357 w 714"/>
                <a:gd name="T77" fmla="*/ 655 h 715"/>
                <a:gd name="T78" fmla="*/ 350 w 714"/>
                <a:gd name="T79" fmla="*/ 662 h 715"/>
                <a:gd name="T80" fmla="*/ 350 w 714"/>
                <a:gd name="T81" fmla="*/ 700 h 715"/>
                <a:gd name="T82" fmla="*/ 14 w 714"/>
                <a:gd name="T83" fmla="*/ 365 h 715"/>
                <a:gd name="T84" fmla="*/ 52 w 714"/>
                <a:gd name="T85" fmla="*/ 365 h 715"/>
                <a:gd name="T86" fmla="*/ 59 w 714"/>
                <a:gd name="T87" fmla="*/ 358 h 715"/>
                <a:gd name="T88" fmla="*/ 52 w 714"/>
                <a:gd name="T89" fmla="*/ 351 h 715"/>
                <a:gd name="T90" fmla="*/ 14 w 714"/>
                <a:gd name="T91" fmla="*/ 351 h 715"/>
                <a:gd name="T92" fmla="*/ 350 w 714"/>
                <a:gd name="T93" fmla="*/ 15 h 715"/>
                <a:gd name="T94" fmla="*/ 350 w 714"/>
                <a:gd name="T95" fmla="*/ 53 h 715"/>
                <a:gd name="T96" fmla="*/ 357 w 714"/>
                <a:gd name="T97" fmla="*/ 60 h 715"/>
                <a:gd name="T98" fmla="*/ 364 w 714"/>
                <a:gd name="T99" fmla="*/ 53 h 715"/>
                <a:gd name="T100" fmla="*/ 364 w 714"/>
                <a:gd name="T101" fmla="*/ 15 h 715"/>
                <a:gd name="T102" fmla="*/ 699 w 714"/>
                <a:gd name="T103" fmla="*/ 351 h 715"/>
                <a:gd name="T104" fmla="*/ 661 w 714"/>
                <a:gd name="T105" fmla="*/ 351 h 715"/>
                <a:gd name="T106" fmla="*/ 654 w 714"/>
                <a:gd name="T107" fmla="*/ 358 h 715"/>
                <a:gd name="T108" fmla="*/ 661 w 714"/>
                <a:gd name="T109" fmla="*/ 365 h 715"/>
                <a:gd name="T110" fmla="*/ 699 w 714"/>
                <a:gd name="T111" fmla="*/ 365 h 715"/>
                <a:gd name="T112" fmla="*/ 364 w 714"/>
                <a:gd name="T113" fmla="*/ 700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4" h="715">
                  <a:moveTo>
                    <a:pt x="486" y="214"/>
                  </a:moveTo>
                  <a:cubicBezTo>
                    <a:pt x="375" y="329"/>
                    <a:pt x="375" y="329"/>
                    <a:pt x="375" y="329"/>
                  </a:cubicBezTo>
                  <a:cubicBezTo>
                    <a:pt x="369" y="326"/>
                    <a:pt x="363" y="324"/>
                    <a:pt x="357" y="324"/>
                  </a:cubicBezTo>
                  <a:cubicBezTo>
                    <a:pt x="351" y="324"/>
                    <a:pt x="346" y="325"/>
                    <a:pt x="342" y="327"/>
                  </a:cubicBezTo>
                  <a:cubicBezTo>
                    <a:pt x="183" y="124"/>
                    <a:pt x="183" y="124"/>
                    <a:pt x="183" y="124"/>
                  </a:cubicBezTo>
                  <a:cubicBezTo>
                    <a:pt x="180" y="121"/>
                    <a:pt x="176" y="121"/>
                    <a:pt x="173" y="123"/>
                  </a:cubicBezTo>
                  <a:cubicBezTo>
                    <a:pt x="170" y="126"/>
                    <a:pt x="169" y="130"/>
                    <a:pt x="172" y="133"/>
                  </a:cubicBezTo>
                  <a:cubicBezTo>
                    <a:pt x="331" y="336"/>
                    <a:pt x="331" y="336"/>
                    <a:pt x="331" y="336"/>
                  </a:cubicBezTo>
                  <a:cubicBezTo>
                    <a:pt x="326" y="342"/>
                    <a:pt x="323" y="349"/>
                    <a:pt x="323" y="358"/>
                  </a:cubicBezTo>
                  <a:cubicBezTo>
                    <a:pt x="323" y="376"/>
                    <a:pt x="338" y="391"/>
                    <a:pt x="357" y="391"/>
                  </a:cubicBezTo>
                  <a:cubicBezTo>
                    <a:pt x="375" y="391"/>
                    <a:pt x="390" y="376"/>
                    <a:pt x="390" y="358"/>
                  </a:cubicBezTo>
                  <a:cubicBezTo>
                    <a:pt x="390" y="351"/>
                    <a:pt x="388" y="344"/>
                    <a:pt x="385" y="339"/>
                  </a:cubicBezTo>
                  <a:cubicBezTo>
                    <a:pt x="496" y="223"/>
                    <a:pt x="496" y="223"/>
                    <a:pt x="496" y="223"/>
                  </a:cubicBezTo>
                  <a:cubicBezTo>
                    <a:pt x="499" y="220"/>
                    <a:pt x="499" y="216"/>
                    <a:pt x="496" y="213"/>
                  </a:cubicBezTo>
                  <a:cubicBezTo>
                    <a:pt x="493" y="211"/>
                    <a:pt x="489" y="211"/>
                    <a:pt x="486" y="214"/>
                  </a:cubicBezTo>
                  <a:close/>
                  <a:moveTo>
                    <a:pt x="357" y="377"/>
                  </a:moveTo>
                  <a:cubicBezTo>
                    <a:pt x="346" y="377"/>
                    <a:pt x="337" y="368"/>
                    <a:pt x="337" y="358"/>
                  </a:cubicBezTo>
                  <a:cubicBezTo>
                    <a:pt x="337" y="347"/>
                    <a:pt x="346" y="338"/>
                    <a:pt x="357" y="338"/>
                  </a:cubicBezTo>
                  <a:cubicBezTo>
                    <a:pt x="368" y="338"/>
                    <a:pt x="376" y="347"/>
                    <a:pt x="376" y="358"/>
                  </a:cubicBezTo>
                  <a:cubicBezTo>
                    <a:pt x="376" y="368"/>
                    <a:pt x="368" y="377"/>
                    <a:pt x="357" y="377"/>
                  </a:cubicBezTo>
                  <a:close/>
                  <a:moveTo>
                    <a:pt x="714" y="358"/>
                  </a:moveTo>
                  <a:cubicBezTo>
                    <a:pt x="714" y="358"/>
                    <a:pt x="714" y="358"/>
                    <a:pt x="714" y="358"/>
                  </a:cubicBezTo>
                  <a:cubicBezTo>
                    <a:pt x="714" y="161"/>
                    <a:pt x="553" y="0"/>
                    <a:pt x="357" y="0"/>
                  </a:cubicBezTo>
                  <a:cubicBezTo>
                    <a:pt x="357" y="0"/>
                    <a:pt x="357" y="0"/>
                    <a:pt x="357" y="0"/>
                  </a:cubicBezTo>
                  <a:cubicBezTo>
                    <a:pt x="357" y="0"/>
                    <a:pt x="357" y="0"/>
                    <a:pt x="357" y="0"/>
                  </a:cubicBezTo>
                  <a:cubicBezTo>
                    <a:pt x="357" y="0"/>
                    <a:pt x="357" y="0"/>
                    <a:pt x="357" y="0"/>
                  </a:cubicBezTo>
                  <a:cubicBezTo>
                    <a:pt x="160" y="0"/>
                    <a:pt x="0" y="161"/>
                    <a:pt x="0" y="358"/>
                  </a:cubicBezTo>
                  <a:cubicBezTo>
                    <a:pt x="0" y="358"/>
                    <a:pt x="0" y="358"/>
                    <a:pt x="0" y="358"/>
                  </a:cubicBezTo>
                  <a:cubicBezTo>
                    <a:pt x="0" y="358"/>
                    <a:pt x="0" y="358"/>
                    <a:pt x="0" y="358"/>
                  </a:cubicBezTo>
                  <a:cubicBezTo>
                    <a:pt x="0" y="358"/>
                    <a:pt x="0" y="358"/>
                    <a:pt x="0" y="358"/>
                  </a:cubicBezTo>
                  <a:cubicBezTo>
                    <a:pt x="0" y="554"/>
                    <a:pt x="160" y="715"/>
                    <a:pt x="357" y="715"/>
                  </a:cubicBezTo>
                  <a:cubicBezTo>
                    <a:pt x="357" y="715"/>
                    <a:pt x="357" y="715"/>
                    <a:pt x="357" y="715"/>
                  </a:cubicBezTo>
                  <a:cubicBezTo>
                    <a:pt x="357" y="715"/>
                    <a:pt x="357" y="715"/>
                    <a:pt x="357" y="715"/>
                  </a:cubicBezTo>
                  <a:cubicBezTo>
                    <a:pt x="357" y="715"/>
                    <a:pt x="357" y="715"/>
                    <a:pt x="357" y="715"/>
                  </a:cubicBezTo>
                  <a:cubicBezTo>
                    <a:pt x="553" y="715"/>
                    <a:pt x="714" y="554"/>
                    <a:pt x="714" y="358"/>
                  </a:cubicBezTo>
                  <a:cubicBezTo>
                    <a:pt x="714" y="358"/>
                    <a:pt x="714" y="358"/>
                    <a:pt x="714" y="358"/>
                  </a:cubicBezTo>
                  <a:close/>
                  <a:moveTo>
                    <a:pt x="364" y="700"/>
                  </a:moveTo>
                  <a:cubicBezTo>
                    <a:pt x="364" y="662"/>
                    <a:pt x="364" y="662"/>
                    <a:pt x="364" y="662"/>
                  </a:cubicBezTo>
                  <a:cubicBezTo>
                    <a:pt x="364" y="658"/>
                    <a:pt x="360" y="655"/>
                    <a:pt x="357" y="655"/>
                  </a:cubicBezTo>
                  <a:cubicBezTo>
                    <a:pt x="353" y="655"/>
                    <a:pt x="350" y="658"/>
                    <a:pt x="350" y="662"/>
                  </a:cubicBezTo>
                  <a:cubicBezTo>
                    <a:pt x="350" y="700"/>
                    <a:pt x="350" y="700"/>
                    <a:pt x="350" y="700"/>
                  </a:cubicBezTo>
                  <a:cubicBezTo>
                    <a:pt x="166" y="697"/>
                    <a:pt x="17" y="548"/>
                    <a:pt x="14" y="365"/>
                  </a:cubicBezTo>
                  <a:cubicBezTo>
                    <a:pt x="52" y="365"/>
                    <a:pt x="52" y="365"/>
                    <a:pt x="52" y="365"/>
                  </a:cubicBezTo>
                  <a:cubicBezTo>
                    <a:pt x="56" y="365"/>
                    <a:pt x="59" y="361"/>
                    <a:pt x="59" y="358"/>
                  </a:cubicBezTo>
                  <a:cubicBezTo>
                    <a:pt x="59" y="354"/>
                    <a:pt x="56" y="351"/>
                    <a:pt x="52" y="351"/>
                  </a:cubicBezTo>
                  <a:cubicBezTo>
                    <a:pt x="14" y="351"/>
                    <a:pt x="14" y="351"/>
                    <a:pt x="14" y="351"/>
                  </a:cubicBezTo>
                  <a:cubicBezTo>
                    <a:pt x="17" y="167"/>
                    <a:pt x="166" y="18"/>
                    <a:pt x="350" y="15"/>
                  </a:cubicBezTo>
                  <a:cubicBezTo>
                    <a:pt x="350" y="53"/>
                    <a:pt x="350" y="53"/>
                    <a:pt x="350" y="53"/>
                  </a:cubicBezTo>
                  <a:cubicBezTo>
                    <a:pt x="350" y="57"/>
                    <a:pt x="353" y="60"/>
                    <a:pt x="357" y="60"/>
                  </a:cubicBezTo>
                  <a:cubicBezTo>
                    <a:pt x="360" y="60"/>
                    <a:pt x="364" y="57"/>
                    <a:pt x="364" y="53"/>
                  </a:cubicBezTo>
                  <a:cubicBezTo>
                    <a:pt x="364" y="15"/>
                    <a:pt x="364" y="15"/>
                    <a:pt x="364" y="15"/>
                  </a:cubicBezTo>
                  <a:cubicBezTo>
                    <a:pt x="547" y="18"/>
                    <a:pt x="696" y="167"/>
                    <a:pt x="699" y="351"/>
                  </a:cubicBezTo>
                  <a:cubicBezTo>
                    <a:pt x="661" y="351"/>
                    <a:pt x="661" y="351"/>
                    <a:pt x="661" y="351"/>
                  </a:cubicBezTo>
                  <a:cubicBezTo>
                    <a:pt x="657" y="351"/>
                    <a:pt x="654" y="354"/>
                    <a:pt x="654" y="358"/>
                  </a:cubicBezTo>
                  <a:cubicBezTo>
                    <a:pt x="654" y="361"/>
                    <a:pt x="657" y="365"/>
                    <a:pt x="661" y="365"/>
                  </a:cubicBezTo>
                  <a:cubicBezTo>
                    <a:pt x="699" y="365"/>
                    <a:pt x="699" y="365"/>
                    <a:pt x="699" y="365"/>
                  </a:cubicBezTo>
                  <a:cubicBezTo>
                    <a:pt x="696" y="548"/>
                    <a:pt x="547" y="697"/>
                    <a:pt x="364" y="700"/>
                  </a:cubicBezTo>
                  <a:close/>
                </a:path>
              </a:pathLst>
            </a:custGeom>
            <a:solidFill>
              <a:schemeClr val="bg1"/>
            </a:solidFill>
            <a:ln w="12700">
              <a:solidFill>
                <a:schemeClr val="bg1"/>
              </a:solidFill>
            </a:ln>
          </p:spPr>
          <p:txBody>
            <a:bodyPr vert="horz" wrap="square" lIns="91440" tIns="45720" rIns="91440" bIns="45720" numCol="1" anchor="t" anchorCtr="0" compatLnSpc="1">
              <a:prstTxWarp prst="textNoShape">
                <a:avLst/>
              </a:prstTxWarp>
            </a:bodyPr>
            <a:lstStyle/>
            <a:p>
              <a:endParaRPr lang="en-US">
                <a:latin typeface="Century Gothic" panose="020B0502020202020204" pitchFamily="34" charset="0"/>
              </a:endParaRPr>
            </a:p>
          </p:txBody>
        </p:sp>
      </p:grpSp>
      <p:grpSp>
        <p:nvGrpSpPr>
          <p:cNvPr id="20" name="Grupa 14"/>
          <p:cNvGrpSpPr/>
          <p:nvPr/>
        </p:nvGrpSpPr>
        <p:grpSpPr>
          <a:xfrm>
            <a:off x="1356647" y="4059300"/>
            <a:ext cx="4127785" cy="821022"/>
            <a:chOff x="4432014" y="3809235"/>
            <a:chExt cx="4127785" cy="821022"/>
          </a:xfrm>
        </p:grpSpPr>
        <p:sp>
          <p:nvSpPr>
            <p:cNvPr id="21" name="Rectangle 33"/>
            <p:cNvSpPr>
              <a:spLocks noChangeArrowheads="1"/>
            </p:cNvSpPr>
            <p:nvPr/>
          </p:nvSpPr>
          <p:spPr bwMode="auto">
            <a:xfrm>
              <a:off x="5098077" y="3893353"/>
              <a:ext cx="3421419" cy="705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67" tIns="44537" rIns="89067" bIns="44537">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NZ" sz="2000" dirty="0">
                  <a:solidFill>
                    <a:srgbClr val="39393B"/>
                  </a:solidFill>
                  <a:latin typeface="Century Gothic" panose="020B0502020202020204" pitchFamily="34" charset="0"/>
                </a:rPr>
                <a:t>Algorithms create the Extended DISC® Profiles</a:t>
              </a:r>
              <a:endParaRPr lang="pl-PL" sz="2000" dirty="0">
                <a:solidFill>
                  <a:srgbClr val="39393B"/>
                </a:solidFill>
                <a:latin typeface="Century Gothic" panose="020B0502020202020204" pitchFamily="34" charset="0"/>
              </a:endParaRPr>
            </a:p>
          </p:txBody>
        </p:sp>
        <p:sp>
          <p:nvSpPr>
            <p:cNvPr id="22" name="Prostokąt zaokrąglony 60"/>
            <p:cNvSpPr/>
            <p:nvPr/>
          </p:nvSpPr>
          <p:spPr>
            <a:xfrm>
              <a:off x="4432014" y="3809235"/>
              <a:ext cx="4127785" cy="821022"/>
            </a:xfrm>
            <a:prstGeom prst="roundRect">
              <a:avLst/>
            </a:prstGeom>
            <a:noFill/>
            <a:ln w="19050">
              <a:solidFill>
                <a:schemeClr val="bg1">
                  <a:lumMod val="6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00100">
                <a:lnSpc>
                  <a:spcPct val="90000"/>
                </a:lnSpc>
                <a:spcBef>
                  <a:spcPct val="0"/>
                </a:spcBef>
                <a:spcAft>
                  <a:spcPct val="35000"/>
                </a:spcAft>
              </a:pPr>
              <a:endParaRPr lang="pl-PL">
                <a:solidFill>
                  <a:schemeClr val="tx1"/>
                </a:solidFill>
                <a:latin typeface="Century Gothic" panose="020B0502020202020204" pitchFamily="34" charset="0"/>
              </a:endParaRPr>
            </a:p>
          </p:txBody>
        </p:sp>
        <p:sp>
          <p:nvSpPr>
            <p:cNvPr id="23" name="Prostokąt z rogami zaokrąglonymi z jednej strony 61"/>
            <p:cNvSpPr/>
            <p:nvPr/>
          </p:nvSpPr>
          <p:spPr>
            <a:xfrm rot="16200000">
              <a:off x="4337635" y="3910117"/>
              <a:ext cx="814520" cy="625760"/>
            </a:xfrm>
            <a:prstGeom prst="round2Same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0" rtlCol="0" anchor="ctr"/>
            <a:lstStyle/>
            <a:p>
              <a:pPr algn="ctr"/>
              <a:endParaRPr lang="pl-PL" sz="2800" b="1">
                <a:latin typeface="Century Gothic" panose="020B0502020202020204" pitchFamily="34" charset="0"/>
              </a:endParaRPr>
            </a:p>
          </p:txBody>
        </p:sp>
        <p:sp>
          <p:nvSpPr>
            <p:cNvPr id="24" name="Freeform 115"/>
            <p:cNvSpPr>
              <a:spLocks noEditPoints="1"/>
            </p:cNvSpPr>
            <p:nvPr/>
          </p:nvSpPr>
          <p:spPr bwMode="auto">
            <a:xfrm>
              <a:off x="4521399" y="3984876"/>
              <a:ext cx="446992" cy="433730"/>
            </a:xfrm>
            <a:custGeom>
              <a:avLst/>
              <a:gdLst>
                <a:gd name="T0" fmla="*/ 492 w 640"/>
                <a:gd name="T1" fmla="*/ 256 h 621"/>
                <a:gd name="T2" fmla="*/ 421 w 640"/>
                <a:gd name="T3" fmla="*/ 285 h 621"/>
                <a:gd name="T4" fmla="*/ 334 w 640"/>
                <a:gd name="T5" fmla="*/ 147 h 621"/>
                <a:gd name="T6" fmla="*/ 327 w 640"/>
                <a:gd name="T7" fmla="*/ 0 h 621"/>
                <a:gd name="T8" fmla="*/ 320 w 640"/>
                <a:gd name="T9" fmla="*/ 147 h 621"/>
                <a:gd name="T10" fmla="*/ 234 w 640"/>
                <a:gd name="T11" fmla="*/ 286 h 621"/>
                <a:gd name="T12" fmla="*/ 147 w 640"/>
                <a:gd name="T13" fmla="*/ 256 h 621"/>
                <a:gd name="T14" fmla="*/ 0 w 640"/>
                <a:gd name="T15" fmla="*/ 256 h 621"/>
                <a:gd name="T16" fmla="*/ 143 w 640"/>
                <a:gd name="T17" fmla="*/ 281 h 621"/>
                <a:gd name="T18" fmla="*/ 229 w 640"/>
                <a:gd name="T19" fmla="*/ 316 h 621"/>
                <a:gd name="T20" fmla="*/ 206 w 640"/>
                <a:gd name="T21" fmla="*/ 483 h 621"/>
                <a:gd name="T22" fmla="*/ 97 w 640"/>
                <a:gd name="T23" fmla="*/ 548 h 621"/>
                <a:gd name="T24" fmla="*/ 245 w 640"/>
                <a:gd name="T25" fmla="*/ 548 h 621"/>
                <a:gd name="T26" fmla="*/ 278 w 640"/>
                <a:gd name="T27" fmla="*/ 401 h 621"/>
                <a:gd name="T28" fmla="*/ 372 w 640"/>
                <a:gd name="T29" fmla="*/ 404 h 621"/>
                <a:gd name="T30" fmla="*/ 394 w 640"/>
                <a:gd name="T31" fmla="*/ 548 h 621"/>
                <a:gd name="T32" fmla="*/ 542 w 640"/>
                <a:gd name="T33" fmla="*/ 548 h 621"/>
                <a:gd name="T34" fmla="*/ 436 w 640"/>
                <a:gd name="T35" fmla="*/ 481 h 621"/>
                <a:gd name="T36" fmla="*/ 426 w 640"/>
                <a:gd name="T37" fmla="*/ 316 h 621"/>
                <a:gd name="T38" fmla="*/ 496 w 640"/>
                <a:gd name="T39" fmla="*/ 281 h 621"/>
                <a:gd name="T40" fmla="*/ 640 w 640"/>
                <a:gd name="T41" fmla="*/ 256 h 621"/>
                <a:gd name="T42" fmla="*/ 73 w 640"/>
                <a:gd name="T43" fmla="*/ 316 h 621"/>
                <a:gd name="T44" fmla="*/ 73 w 640"/>
                <a:gd name="T45" fmla="*/ 196 h 621"/>
                <a:gd name="T46" fmla="*/ 73 w 640"/>
                <a:gd name="T47" fmla="*/ 316 h 621"/>
                <a:gd name="T48" fmla="*/ 171 w 640"/>
                <a:gd name="T49" fmla="*/ 607 h 621"/>
                <a:gd name="T50" fmla="*/ 171 w 640"/>
                <a:gd name="T51" fmla="*/ 488 h 621"/>
                <a:gd name="T52" fmla="*/ 528 w 640"/>
                <a:gd name="T53" fmla="*/ 548 h 621"/>
                <a:gd name="T54" fmla="*/ 408 w 640"/>
                <a:gd name="T55" fmla="*/ 548 h 621"/>
                <a:gd name="T56" fmla="*/ 528 w 640"/>
                <a:gd name="T57" fmla="*/ 548 h 621"/>
                <a:gd name="T58" fmla="*/ 327 w 640"/>
                <a:gd name="T59" fmla="*/ 14 h 621"/>
                <a:gd name="T60" fmla="*/ 327 w 640"/>
                <a:gd name="T61" fmla="*/ 134 h 621"/>
                <a:gd name="T62" fmla="*/ 327 w 640"/>
                <a:gd name="T63" fmla="*/ 400 h 621"/>
                <a:gd name="T64" fmla="*/ 327 w 640"/>
                <a:gd name="T65" fmla="*/ 232 h 621"/>
                <a:gd name="T66" fmla="*/ 327 w 640"/>
                <a:gd name="T67" fmla="*/ 400 h 621"/>
                <a:gd name="T68" fmla="*/ 508 w 640"/>
                <a:gd name="T69" fmla="*/ 271 h 621"/>
                <a:gd name="T70" fmla="*/ 508 w 640"/>
                <a:gd name="T71" fmla="*/ 271 h 621"/>
                <a:gd name="T72" fmla="*/ 566 w 640"/>
                <a:gd name="T73" fmla="*/ 196 h 621"/>
                <a:gd name="T74" fmla="*/ 566 w 640"/>
                <a:gd name="T75" fmla="*/ 31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0" h="621">
                  <a:moveTo>
                    <a:pt x="566" y="182"/>
                  </a:moveTo>
                  <a:cubicBezTo>
                    <a:pt x="525" y="182"/>
                    <a:pt x="492" y="215"/>
                    <a:pt x="492" y="256"/>
                  </a:cubicBezTo>
                  <a:cubicBezTo>
                    <a:pt x="492" y="260"/>
                    <a:pt x="492" y="264"/>
                    <a:pt x="493" y="267"/>
                  </a:cubicBezTo>
                  <a:cubicBezTo>
                    <a:pt x="421" y="285"/>
                    <a:pt x="421" y="285"/>
                    <a:pt x="421" y="285"/>
                  </a:cubicBezTo>
                  <a:cubicBezTo>
                    <a:pt x="408" y="248"/>
                    <a:pt x="375" y="221"/>
                    <a:pt x="334" y="218"/>
                  </a:cubicBezTo>
                  <a:cubicBezTo>
                    <a:pt x="334" y="147"/>
                    <a:pt x="334" y="147"/>
                    <a:pt x="334" y="147"/>
                  </a:cubicBezTo>
                  <a:cubicBezTo>
                    <a:pt x="372" y="144"/>
                    <a:pt x="401" y="112"/>
                    <a:pt x="401" y="74"/>
                  </a:cubicBezTo>
                  <a:cubicBezTo>
                    <a:pt x="401" y="33"/>
                    <a:pt x="368" y="0"/>
                    <a:pt x="327" y="0"/>
                  </a:cubicBezTo>
                  <a:cubicBezTo>
                    <a:pt x="287" y="0"/>
                    <a:pt x="254" y="33"/>
                    <a:pt x="254" y="74"/>
                  </a:cubicBezTo>
                  <a:cubicBezTo>
                    <a:pt x="254" y="112"/>
                    <a:pt x="283" y="144"/>
                    <a:pt x="320" y="147"/>
                  </a:cubicBezTo>
                  <a:cubicBezTo>
                    <a:pt x="320" y="218"/>
                    <a:pt x="320" y="218"/>
                    <a:pt x="320" y="218"/>
                  </a:cubicBezTo>
                  <a:cubicBezTo>
                    <a:pt x="280" y="221"/>
                    <a:pt x="246" y="249"/>
                    <a:pt x="234" y="286"/>
                  </a:cubicBezTo>
                  <a:cubicBezTo>
                    <a:pt x="146" y="267"/>
                    <a:pt x="146" y="267"/>
                    <a:pt x="146" y="267"/>
                  </a:cubicBezTo>
                  <a:cubicBezTo>
                    <a:pt x="147" y="263"/>
                    <a:pt x="147" y="260"/>
                    <a:pt x="147" y="256"/>
                  </a:cubicBezTo>
                  <a:cubicBezTo>
                    <a:pt x="147" y="215"/>
                    <a:pt x="114" y="182"/>
                    <a:pt x="73" y="182"/>
                  </a:cubicBezTo>
                  <a:cubicBezTo>
                    <a:pt x="33" y="182"/>
                    <a:pt x="0" y="215"/>
                    <a:pt x="0" y="256"/>
                  </a:cubicBezTo>
                  <a:cubicBezTo>
                    <a:pt x="0" y="297"/>
                    <a:pt x="33" y="330"/>
                    <a:pt x="73" y="330"/>
                  </a:cubicBezTo>
                  <a:cubicBezTo>
                    <a:pt x="105" y="330"/>
                    <a:pt x="133" y="309"/>
                    <a:pt x="143" y="281"/>
                  </a:cubicBezTo>
                  <a:cubicBezTo>
                    <a:pt x="230" y="300"/>
                    <a:pt x="230" y="300"/>
                    <a:pt x="230" y="300"/>
                  </a:cubicBezTo>
                  <a:cubicBezTo>
                    <a:pt x="229" y="305"/>
                    <a:pt x="229" y="311"/>
                    <a:pt x="229" y="316"/>
                  </a:cubicBezTo>
                  <a:cubicBezTo>
                    <a:pt x="229" y="348"/>
                    <a:pt x="244" y="375"/>
                    <a:pt x="267" y="394"/>
                  </a:cubicBezTo>
                  <a:cubicBezTo>
                    <a:pt x="206" y="483"/>
                    <a:pt x="206" y="483"/>
                    <a:pt x="206" y="483"/>
                  </a:cubicBezTo>
                  <a:cubicBezTo>
                    <a:pt x="196" y="477"/>
                    <a:pt x="184" y="474"/>
                    <a:pt x="171" y="474"/>
                  </a:cubicBezTo>
                  <a:cubicBezTo>
                    <a:pt x="130" y="474"/>
                    <a:pt x="97" y="507"/>
                    <a:pt x="97" y="548"/>
                  </a:cubicBezTo>
                  <a:cubicBezTo>
                    <a:pt x="97" y="588"/>
                    <a:pt x="130" y="621"/>
                    <a:pt x="171" y="621"/>
                  </a:cubicBezTo>
                  <a:cubicBezTo>
                    <a:pt x="212" y="621"/>
                    <a:pt x="245" y="588"/>
                    <a:pt x="245" y="548"/>
                  </a:cubicBezTo>
                  <a:cubicBezTo>
                    <a:pt x="245" y="525"/>
                    <a:pt x="234" y="504"/>
                    <a:pt x="218" y="491"/>
                  </a:cubicBezTo>
                  <a:cubicBezTo>
                    <a:pt x="278" y="401"/>
                    <a:pt x="278" y="401"/>
                    <a:pt x="278" y="401"/>
                  </a:cubicBezTo>
                  <a:cubicBezTo>
                    <a:pt x="293" y="410"/>
                    <a:pt x="309" y="414"/>
                    <a:pt x="327" y="414"/>
                  </a:cubicBezTo>
                  <a:cubicBezTo>
                    <a:pt x="343" y="414"/>
                    <a:pt x="359" y="411"/>
                    <a:pt x="372" y="404"/>
                  </a:cubicBezTo>
                  <a:cubicBezTo>
                    <a:pt x="424" y="489"/>
                    <a:pt x="424" y="489"/>
                    <a:pt x="424" y="489"/>
                  </a:cubicBezTo>
                  <a:cubicBezTo>
                    <a:pt x="406" y="502"/>
                    <a:pt x="394" y="523"/>
                    <a:pt x="394" y="548"/>
                  </a:cubicBezTo>
                  <a:cubicBezTo>
                    <a:pt x="394" y="588"/>
                    <a:pt x="427" y="621"/>
                    <a:pt x="468" y="621"/>
                  </a:cubicBezTo>
                  <a:cubicBezTo>
                    <a:pt x="509" y="621"/>
                    <a:pt x="542" y="588"/>
                    <a:pt x="542" y="548"/>
                  </a:cubicBezTo>
                  <a:cubicBezTo>
                    <a:pt x="542" y="507"/>
                    <a:pt x="509" y="474"/>
                    <a:pt x="468" y="474"/>
                  </a:cubicBezTo>
                  <a:cubicBezTo>
                    <a:pt x="456" y="474"/>
                    <a:pt x="446" y="477"/>
                    <a:pt x="436" y="481"/>
                  </a:cubicBezTo>
                  <a:cubicBezTo>
                    <a:pt x="384" y="396"/>
                    <a:pt x="384" y="396"/>
                    <a:pt x="384" y="396"/>
                  </a:cubicBezTo>
                  <a:cubicBezTo>
                    <a:pt x="409" y="378"/>
                    <a:pt x="426" y="349"/>
                    <a:pt x="426" y="316"/>
                  </a:cubicBezTo>
                  <a:cubicBezTo>
                    <a:pt x="426" y="310"/>
                    <a:pt x="425" y="305"/>
                    <a:pt x="424" y="299"/>
                  </a:cubicBezTo>
                  <a:cubicBezTo>
                    <a:pt x="496" y="281"/>
                    <a:pt x="496" y="281"/>
                    <a:pt x="496" y="281"/>
                  </a:cubicBezTo>
                  <a:cubicBezTo>
                    <a:pt x="507" y="309"/>
                    <a:pt x="534" y="330"/>
                    <a:pt x="566" y="330"/>
                  </a:cubicBezTo>
                  <a:cubicBezTo>
                    <a:pt x="606" y="330"/>
                    <a:pt x="640" y="297"/>
                    <a:pt x="640" y="256"/>
                  </a:cubicBezTo>
                  <a:cubicBezTo>
                    <a:pt x="640" y="215"/>
                    <a:pt x="606" y="182"/>
                    <a:pt x="566" y="182"/>
                  </a:cubicBezTo>
                  <a:close/>
                  <a:moveTo>
                    <a:pt x="73" y="316"/>
                  </a:moveTo>
                  <a:cubicBezTo>
                    <a:pt x="40" y="316"/>
                    <a:pt x="14" y="289"/>
                    <a:pt x="14" y="256"/>
                  </a:cubicBezTo>
                  <a:cubicBezTo>
                    <a:pt x="14" y="223"/>
                    <a:pt x="40" y="196"/>
                    <a:pt x="73" y="196"/>
                  </a:cubicBezTo>
                  <a:cubicBezTo>
                    <a:pt x="106" y="196"/>
                    <a:pt x="133" y="223"/>
                    <a:pt x="133" y="256"/>
                  </a:cubicBezTo>
                  <a:cubicBezTo>
                    <a:pt x="133" y="289"/>
                    <a:pt x="106" y="316"/>
                    <a:pt x="73" y="316"/>
                  </a:cubicBezTo>
                  <a:close/>
                  <a:moveTo>
                    <a:pt x="231" y="548"/>
                  </a:moveTo>
                  <a:cubicBezTo>
                    <a:pt x="231" y="581"/>
                    <a:pt x="204" y="607"/>
                    <a:pt x="171" y="607"/>
                  </a:cubicBezTo>
                  <a:cubicBezTo>
                    <a:pt x="138" y="607"/>
                    <a:pt x="111" y="581"/>
                    <a:pt x="111" y="548"/>
                  </a:cubicBezTo>
                  <a:cubicBezTo>
                    <a:pt x="111" y="515"/>
                    <a:pt x="138" y="488"/>
                    <a:pt x="171" y="488"/>
                  </a:cubicBezTo>
                  <a:cubicBezTo>
                    <a:pt x="204" y="488"/>
                    <a:pt x="231" y="515"/>
                    <a:pt x="231" y="548"/>
                  </a:cubicBezTo>
                  <a:close/>
                  <a:moveTo>
                    <a:pt x="528" y="548"/>
                  </a:moveTo>
                  <a:cubicBezTo>
                    <a:pt x="528" y="581"/>
                    <a:pt x="501" y="607"/>
                    <a:pt x="468" y="607"/>
                  </a:cubicBezTo>
                  <a:cubicBezTo>
                    <a:pt x="435" y="607"/>
                    <a:pt x="408" y="581"/>
                    <a:pt x="408" y="548"/>
                  </a:cubicBezTo>
                  <a:cubicBezTo>
                    <a:pt x="408" y="515"/>
                    <a:pt x="435" y="488"/>
                    <a:pt x="468" y="488"/>
                  </a:cubicBezTo>
                  <a:cubicBezTo>
                    <a:pt x="501" y="488"/>
                    <a:pt x="528" y="515"/>
                    <a:pt x="528" y="548"/>
                  </a:cubicBezTo>
                  <a:close/>
                  <a:moveTo>
                    <a:pt x="268" y="74"/>
                  </a:moveTo>
                  <a:cubicBezTo>
                    <a:pt x="268" y="41"/>
                    <a:pt x="294" y="14"/>
                    <a:pt x="327" y="14"/>
                  </a:cubicBezTo>
                  <a:cubicBezTo>
                    <a:pt x="360" y="14"/>
                    <a:pt x="387" y="41"/>
                    <a:pt x="387" y="74"/>
                  </a:cubicBezTo>
                  <a:cubicBezTo>
                    <a:pt x="387" y="107"/>
                    <a:pt x="360" y="134"/>
                    <a:pt x="327" y="134"/>
                  </a:cubicBezTo>
                  <a:cubicBezTo>
                    <a:pt x="294" y="134"/>
                    <a:pt x="268" y="107"/>
                    <a:pt x="268" y="74"/>
                  </a:cubicBezTo>
                  <a:close/>
                  <a:moveTo>
                    <a:pt x="327" y="400"/>
                  </a:moveTo>
                  <a:cubicBezTo>
                    <a:pt x="281" y="400"/>
                    <a:pt x="243" y="363"/>
                    <a:pt x="243" y="316"/>
                  </a:cubicBezTo>
                  <a:cubicBezTo>
                    <a:pt x="243" y="270"/>
                    <a:pt x="281" y="232"/>
                    <a:pt x="327" y="232"/>
                  </a:cubicBezTo>
                  <a:cubicBezTo>
                    <a:pt x="374" y="232"/>
                    <a:pt x="412" y="270"/>
                    <a:pt x="412" y="316"/>
                  </a:cubicBezTo>
                  <a:cubicBezTo>
                    <a:pt x="412" y="363"/>
                    <a:pt x="374" y="400"/>
                    <a:pt x="327" y="400"/>
                  </a:cubicBezTo>
                  <a:close/>
                  <a:moveTo>
                    <a:pt x="566" y="316"/>
                  </a:moveTo>
                  <a:cubicBezTo>
                    <a:pt x="538" y="316"/>
                    <a:pt x="514" y="297"/>
                    <a:pt x="508" y="271"/>
                  </a:cubicBezTo>
                  <a:cubicBezTo>
                    <a:pt x="508" y="271"/>
                    <a:pt x="508" y="271"/>
                    <a:pt x="508" y="271"/>
                  </a:cubicBezTo>
                  <a:cubicBezTo>
                    <a:pt x="508" y="271"/>
                    <a:pt x="508" y="271"/>
                    <a:pt x="508" y="271"/>
                  </a:cubicBezTo>
                  <a:cubicBezTo>
                    <a:pt x="507" y="266"/>
                    <a:pt x="506" y="261"/>
                    <a:pt x="506" y="256"/>
                  </a:cubicBezTo>
                  <a:cubicBezTo>
                    <a:pt x="506" y="223"/>
                    <a:pt x="533" y="196"/>
                    <a:pt x="566" y="196"/>
                  </a:cubicBezTo>
                  <a:cubicBezTo>
                    <a:pt x="599" y="196"/>
                    <a:pt x="626" y="223"/>
                    <a:pt x="626" y="256"/>
                  </a:cubicBezTo>
                  <a:cubicBezTo>
                    <a:pt x="626" y="289"/>
                    <a:pt x="599" y="316"/>
                    <a:pt x="566" y="316"/>
                  </a:cubicBezTo>
                  <a:close/>
                </a:path>
              </a:pathLst>
            </a:custGeom>
            <a:solidFill>
              <a:schemeClr val="bg1"/>
            </a:solidFill>
            <a:ln w="12700">
              <a:solidFill>
                <a:schemeClr val="bg1"/>
              </a:solidFill>
            </a:ln>
          </p:spPr>
          <p:txBody>
            <a:bodyPr vert="horz" wrap="square" lIns="91440" tIns="45720" rIns="91440" bIns="45720" numCol="1" anchor="t" anchorCtr="0" compatLnSpc="1">
              <a:prstTxWarp prst="textNoShape">
                <a:avLst/>
              </a:prstTxWarp>
            </a:bodyPr>
            <a:lstStyle/>
            <a:p>
              <a:endParaRPr lang="en-US">
                <a:latin typeface="Century Gothic" panose="020B0502020202020204" pitchFamily="34" charset="0"/>
              </a:endParaRPr>
            </a:p>
          </p:txBody>
        </p:sp>
      </p:grpSp>
      <p:grpSp>
        <p:nvGrpSpPr>
          <p:cNvPr id="25" name="Grupa 16"/>
          <p:cNvGrpSpPr/>
          <p:nvPr/>
        </p:nvGrpSpPr>
        <p:grpSpPr>
          <a:xfrm>
            <a:off x="1346223" y="5079028"/>
            <a:ext cx="4144777" cy="821022"/>
            <a:chOff x="4432014" y="5867583"/>
            <a:chExt cx="4144777" cy="821022"/>
          </a:xfrm>
        </p:grpSpPr>
        <p:sp>
          <p:nvSpPr>
            <p:cNvPr id="26" name="Rectangle 33"/>
            <p:cNvSpPr>
              <a:spLocks noChangeArrowheads="1"/>
            </p:cNvSpPr>
            <p:nvPr/>
          </p:nvSpPr>
          <p:spPr bwMode="auto">
            <a:xfrm>
              <a:off x="5155372" y="5987794"/>
              <a:ext cx="3421419" cy="643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67" tIns="44537" rIns="89067" bIns="44537">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nSpc>
                  <a:spcPct val="90000"/>
                </a:lnSpc>
              </a:pPr>
              <a:r>
                <a:rPr lang="en-NZ" sz="2000">
                  <a:solidFill>
                    <a:srgbClr val="39393B"/>
                  </a:solidFill>
                  <a:latin typeface="Century Gothic" panose="020B0502020202020204" pitchFamily="34" charset="0"/>
                </a:rPr>
                <a:t>Assessments are based on Profile II</a:t>
              </a:r>
              <a:endParaRPr lang="pl-PL" sz="2000">
                <a:solidFill>
                  <a:srgbClr val="39393B"/>
                </a:solidFill>
                <a:latin typeface="Century Gothic" panose="020B0502020202020204" pitchFamily="34" charset="0"/>
              </a:endParaRPr>
            </a:p>
          </p:txBody>
        </p:sp>
        <p:sp>
          <p:nvSpPr>
            <p:cNvPr id="27" name="Prostokąt zaokrąglony 64"/>
            <p:cNvSpPr/>
            <p:nvPr/>
          </p:nvSpPr>
          <p:spPr>
            <a:xfrm>
              <a:off x="4432014" y="5867583"/>
              <a:ext cx="4127785" cy="821022"/>
            </a:xfrm>
            <a:prstGeom prst="roundRect">
              <a:avLst/>
            </a:prstGeom>
            <a:noFill/>
            <a:ln w="19050">
              <a:solidFill>
                <a:schemeClr val="bg1">
                  <a:lumMod val="6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00100">
                <a:lnSpc>
                  <a:spcPct val="90000"/>
                </a:lnSpc>
                <a:spcBef>
                  <a:spcPct val="0"/>
                </a:spcBef>
                <a:spcAft>
                  <a:spcPct val="35000"/>
                </a:spcAft>
              </a:pPr>
              <a:endParaRPr lang="pl-PL">
                <a:solidFill>
                  <a:schemeClr val="tx1"/>
                </a:solidFill>
                <a:latin typeface="Century Gothic" panose="020B0502020202020204" pitchFamily="34" charset="0"/>
              </a:endParaRPr>
            </a:p>
          </p:txBody>
        </p:sp>
        <p:sp>
          <p:nvSpPr>
            <p:cNvPr id="28" name="Prostokąt z rogami zaokrąglonymi z jednej strony 65"/>
            <p:cNvSpPr/>
            <p:nvPr/>
          </p:nvSpPr>
          <p:spPr>
            <a:xfrm rot="16200000">
              <a:off x="4337635" y="5968465"/>
              <a:ext cx="814520" cy="625760"/>
            </a:xfrm>
            <a:prstGeom prst="round2Same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0" rtlCol="0" anchor="ctr"/>
            <a:lstStyle/>
            <a:p>
              <a:pPr algn="ctr"/>
              <a:endParaRPr lang="pl-PL" sz="2800" b="1">
                <a:latin typeface="Century Gothic" panose="020B0502020202020204" pitchFamily="34" charset="0"/>
              </a:endParaRPr>
            </a:p>
          </p:txBody>
        </p:sp>
        <p:sp>
          <p:nvSpPr>
            <p:cNvPr id="29" name="Freeform 93"/>
            <p:cNvSpPr>
              <a:spLocks noEditPoints="1"/>
            </p:cNvSpPr>
            <p:nvPr/>
          </p:nvSpPr>
          <p:spPr bwMode="auto">
            <a:xfrm>
              <a:off x="4591442" y="6057901"/>
              <a:ext cx="339304" cy="440386"/>
            </a:xfrm>
            <a:custGeom>
              <a:avLst/>
              <a:gdLst>
                <a:gd name="T0" fmla="*/ 486 w 486"/>
                <a:gd name="T1" fmla="*/ 163 h 630"/>
                <a:gd name="T2" fmla="*/ 485 w 486"/>
                <a:gd name="T3" fmla="*/ 161 h 630"/>
                <a:gd name="T4" fmla="*/ 484 w 486"/>
                <a:gd name="T5" fmla="*/ 160 h 630"/>
                <a:gd name="T6" fmla="*/ 326 w 486"/>
                <a:gd name="T7" fmla="*/ 2 h 630"/>
                <a:gd name="T8" fmla="*/ 325 w 486"/>
                <a:gd name="T9" fmla="*/ 1 h 630"/>
                <a:gd name="T10" fmla="*/ 323 w 486"/>
                <a:gd name="T11" fmla="*/ 1 h 630"/>
                <a:gd name="T12" fmla="*/ 122 w 486"/>
                <a:gd name="T13" fmla="*/ 0 h 630"/>
                <a:gd name="T14" fmla="*/ 115 w 486"/>
                <a:gd name="T15" fmla="*/ 137 h 630"/>
                <a:gd name="T16" fmla="*/ 0 w 486"/>
                <a:gd name="T17" fmla="*/ 144 h 630"/>
                <a:gd name="T18" fmla="*/ 7 w 486"/>
                <a:gd name="T19" fmla="*/ 630 h 630"/>
                <a:gd name="T20" fmla="*/ 372 w 486"/>
                <a:gd name="T21" fmla="*/ 623 h 630"/>
                <a:gd name="T22" fmla="*/ 479 w 486"/>
                <a:gd name="T23" fmla="*/ 493 h 630"/>
                <a:gd name="T24" fmla="*/ 486 w 486"/>
                <a:gd name="T25" fmla="*/ 165 h 630"/>
                <a:gd name="T26" fmla="*/ 329 w 486"/>
                <a:gd name="T27" fmla="*/ 24 h 630"/>
                <a:gd name="T28" fmla="*/ 329 w 486"/>
                <a:gd name="T29" fmla="*/ 158 h 630"/>
                <a:gd name="T30" fmla="*/ 358 w 486"/>
                <a:gd name="T31" fmla="*/ 616 h 630"/>
                <a:gd name="T32" fmla="*/ 14 w 486"/>
                <a:gd name="T33" fmla="*/ 151 h 630"/>
                <a:gd name="T34" fmla="*/ 200 w 486"/>
                <a:gd name="T35" fmla="*/ 302 h 630"/>
                <a:gd name="T36" fmla="*/ 358 w 486"/>
                <a:gd name="T37" fmla="*/ 309 h 630"/>
                <a:gd name="T38" fmla="*/ 348 w 486"/>
                <a:gd name="T39" fmla="*/ 295 h 630"/>
                <a:gd name="T40" fmla="*/ 214 w 486"/>
                <a:gd name="T41" fmla="*/ 161 h 630"/>
                <a:gd name="T42" fmla="*/ 372 w 486"/>
                <a:gd name="T43" fmla="*/ 479 h 630"/>
                <a:gd name="T44" fmla="*/ 372 w 486"/>
                <a:gd name="T45" fmla="*/ 301 h 630"/>
                <a:gd name="T46" fmla="*/ 371 w 486"/>
                <a:gd name="T47" fmla="*/ 299 h 630"/>
                <a:gd name="T48" fmla="*/ 371 w 486"/>
                <a:gd name="T49" fmla="*/ 298 h 630"/>
                <a:gd name="T50" fmla="*/ 212 w 486"/>
                <a:gd name="T51" fmla="*/ 139 h 630"/>
                <a:gd name="T52" fmla="*/ 211 w 486"/>
                <a:gd name="T53" fmla="*/ 138 h 630"/>
                <a:gd name="T54" fmla="*/ 210 w 486"/>
                <a:gd name="T55" fmla="*/ 138 h 630"/>
                <a:gd name="T56" fmla="*/ 207 w 486"/>
                <a:gd name="T57" fmla="*/ 137 h 630"/>
                <a:gd name="T58" fmla="*/ 129 w 486"/>
                <a:gd name="T59" fmla="*/ 14 h 630"/>
                <a:gd name="T60" fmla="*/ 315 w 486"/>
                <a:gd name="T61" fmla="*/ 165 h 630"/>
                <a:gd name="T62" fmla="*/ 472 w 486"/>
                <a:gd name="T63" fmla="*/ 172 h 630"/>
                <a:gd name="T64" fmla="*/ 372 w 486"/>
                <a:gd name="T65" fmla="*/ 479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6" h="630">
                  <a:moveTo>
                    <a:pt x="486" y="164"/>
                  </a:moveTo>
                  <a:cubicBezTo>
                    <a:pt x="486" y="163"/>
                    <a:pt x="486" y="163"/>
                    <a:pt x="486" y="163"/>
                  </a:cubicBezTo>
                  <a:cubicBezTo>
                    <a:pt x="486" y="162"/>
                    <a:pt x="486" y="162"/>
                    <a:pt x="486" y="162"/>
                  </a:cubicBezTo>
                  <a:cubicBezTo>
                    <a:pt x="486" y="162"/>
                    <a:pt x="486" y="162"/>
                    <a:pt x="485" y="161"/>
                  </a:cubicBezTo>
                  <a:cubicBezTo>
                    <a:pt x="485" y="161"/>
                    <a:pt x="485" y="161"/>
                    <a:pt x="485" y="161"/>
                  </a:cubicBezTo>
                  <a:cubicBezTo>
                    <a:pt x="485" y="161"/>
                    <a:pt x="485" y="160"/>
                    <a:pt x="484" y="160"/>
                  </a:cubicBezTo>
                  <a:cubicBezTo>
                    <a:pt x="327" y="2"/>
                    <a:pt x="327" y="2"/>
                    <a:pt x="327" y="2"/>
                  </a:cubicBezTo>
                  <a:cubicBezTo>
                    <a:pt x="327" y="2"/>
                    <a:pt x="326" y="2"/>
                    <a:pt x="326" y="2"/>
                  </a:cubicBezTo>
                  <a:cubicBezTo>
                    <a:pt x="326" y="2"/>
                    <a:pt x="326" y="2"/>
                    <a:pt x="326" y="1"/>
                  </a:cubicBezTo>
                  <a:cubicBezTo>
                    <a:pt x="325" y="1"/>
                    <a:pt x="325" y="1"/>
                    <a:pt x="325" y="1"/>
                  </a:cubicBezTo>
                  <a:cubicBezTo>
                    <a:pt x="324" y="1"/>
                    <a:pt x="324" y="1"/>
                    <a:pt x="324" y="1"/>
                  </a:cubicBezTo>
                  <a:cubicBezTo>
                    <a:pt x="324" y="1"/>
                    <a:pt x="324" y="1"/>
                    <a:pt x="323" y="1"/>
                  </a:cubicBezTo>
                  <a:cubicBezTo>
                    <a:pt x="323" y="0"/>
                    <a:pt x="322" y="0"/>
                    <a:pt x="322" y="0"/>
                  </a:cubicBezTo>
                  <a:cubicBezTo>
                    <a:pt x="122" y="0"/>
                    <a:pt x="122" y="0"/>
                    <a:pt x="122" y="0"/>
                  </a:cubicBezTo>
                  <a:cubicBezTo>
                    <a:pt x="118" y="0"/>
                    <a:pt x="115" y="4"/>
                    <a:pt x="115" y="7"/>
                  </a:cubicBezTo>
                  <a:cubicBezTo>
                    <a:pt x="115" y="137"/>
                    <a:pt x="115" y="137"/>
                    <a:pt x="115" y="137"/>
                  </a:cubicBezTo>
                  <a:cubicBezTo>
                    <a:pt x="7" y="137"/>
                    <a:pt x="7" y="137"/>
                    <a:pt x="7" y="137"/>
                  </a:cubicBezTo>
                  <a:cubicBezTo>
                    <a:pt x="3" y="137"/>
                    <a:pt x="0" y="141"/>
                    <a:pt x="0" y="144"/>
                  </a:cubicBezTo>
                  <a:cubicBezTo>
                    <a:pt x="0" y="623"/>
                    <a:pt x="0" y="623"/>
                    <a:pt x="0" y="623"/>
                  </a:cubicBezTo>
                  <a:cubicBezTo>
                    <a:pt x="0" y="626"/>
                    <a:pt x="3" y="630"/>
                    <a:pt x="7" y="630"/>
                  </a:cubicBezTo>
                  <a:cubicBezTo>
                    <a:pt x="365" y="630"/>
                    <a:pt x="365" y="630"/>
                    <a:pt x="365" y="630"/>
                  </a:cubicBezTo>
                  <a:cubicBezTo>
                    <a:pt x="369" y="630"/>
                    <a:pt x="372" y="626"/>
                    <a:pt x="372" y="623"/>
                  </a:cubicBezTo>
                  <a:cubicBezTo>
                    <a:pt x="372" y="493"/>
                    <a:pt x="372" y="493"/>
                    <a:pt x="372" y="493"/>
                  </a:cubicBezTo>
                  <a:cubicBezTo>
                    <a:pt x="479" y="493"/>
                    <a:pt x="479" y="493"/>
                    <a:pt x="479" y="493"/>
                  </a:cubicBezTo>
                  <a:cubicBezTo>
                    <a:pt x="483" y="493"/>
                    <a:pt x="486" y="489"/>
                    <a:pt x="486" y="486"/>
                  </a:cubicBezTo>
                  <a:cubicBezTo>
                    <a:pt x="486" y="165"/>
                    <a:pt x="486" y="165"/>
                    <a:pt x="486" y="165"/>
                  </a:cubicBezTo>
                  <a:cubicBezTo>
                    <a:pt x="486" y="164"/>
                    <a:pt x="486" y="164"/>
                    <a:pt x="486" y="164"/>
                  </a:cubicBezTo>
                  <a:close/>
                  <a:moveTo>
                    <a:pt x="329" y="24"/>
                  </a:moveTo>
                  <a:cubicBezTo>
                    <a:pt x="463" y="158"/>
                    <a:pt x="463" y="158"/>
                    <a:pt x="463" y="158"/>
                  </a:cubicBezTo>
                  <a:cubicBezTo>
                    <a:pt x="329" y="158"/>
                    <a:pt x="329" y="158"/>
                    <a:pt x="329" y="158"/>
                  </a:cubicBezTo>
                  <a:lnTo>
                    <a:pt x="329" y="24"/>
                  </a:lnTo>
                  <a:close/>
                  <a:moveTo>
                    <a:pt x="358" y="616"/>
                  </a:moveTo>
                  <a:cubicBezTo>
                    <a:pt x="14" y="616"/>
                    <a:pt x="14" y="616"/>
                    <a:pt x="14" y="616"/>
                  </a:cubicBezTo>
                  <a:cubicBezTo>
                    <a:pt x="14" y="151"/>
                    <a:pt x="14" y="151"/>
                    <a:pt x="14" y="151"/>
                  </a:cubicBezTo>
                  <a:cubicBezTo>
                    <a:pt x="200" y="151"/>
                    <a:pt x="200" y="151"/>
                    <a:pt x="200" y="151"/>
                  </a:cubicBezTo>
                  <a:cubicBezTo>
                    <a:pt x="200" y="302"/>
                    <a:pt x="200" y="302"/>
                    <a:pt x="200" y="302"/>
                  </a:cubicBezTo>
                  <a:cubicBezTo>
                    <a:pt x="200" y="306"/>
                    <a:pt x="203" y="309"/>
                    <a:pt x="207" y="309"/>
                  </a:cubicBezTo>
                  <a:cubicBezTo>
                    <a:pt x="358" y="309"/>
                    <a:pt x="358" y="309"/>
                    <a:pt x="358" y="309"/>
                  </a:cubicBezTo>
                  <a:lnTo>
                    <a:pt x="358" y="616"/>
                  </a:lnTo>
                  <a:close/>
                  <a:moveTo>
                    <a:pt x="348" y="295"/>
                  </a:moveTo>
                  <a:cubicBezTo>
                    <a:pt x="214" y="295"/>
                    <a:pt x="214" y="295"/>
                    <a:pt x="214" y="295"/>
                  </a:cubicBezTo>
                  <a:cubicBezTo>
                    <a:pt x="214" y="161"/>
                    <a:pt x="214" y="161"/>
                    <a:pt x="214" y="161"/>
                  </a:cubicBezTo>
                  <a:lnTo>
                    <a:pt x="348" y="295"/>
                  </a:lnTo>
                  <a:close/>
                  <a:moveTo>
                    <a:pt x="372" y="479"/>
                  </a:moveTo>
                  <a:cubicBezTo>
                    <a:pt x="372" y="302"/>
                    <a:pt x="372" y="302"/>
                    <a:pt x="372" y="302"/>
                  </a:cubicBezTo>
                  <a:cubicBezTo>
                    <a:pt x="372" y="301"/>
                    <a:pt x="372" y="301"/>
                    <a:pt x="372" y="301"/>
                  </a:cubicBezTo>
                  <a:cubicBezTo>
                    <a:pt x="372" y="300"/>
                    <a:pt x="371" y="300"/>
                    <a:pt x="371" y="300"/>
                  </a:cubicBezTo>
                  <a:cubicBezTo>
                    <a:pt x="371" y="299"/>
                    <a:pt x="371" y="299"/>
                    <a:pt x="371" y="299"/>
                  </a:cubicBezTo>
                  <a:cubicBezTo>
                    <a:pt x="371" y="299"/>
                    <a:pt x="371" y="299"/>
                    <a:pt x="371" y="298"/>
                  </a:cubicBezTo>
                  <a:cubicBezTo>
                    <a:pt x="371" y="298"/>
                    <a:pt x="371" y="298"/>
                    <a:pt x="371" y="298"/>
                  </a:cubicBezTo>
                  <a:cubicBezTo>
                    <a:pt x="370" y="298"/>
                    <a:pt x="370" y="297"/>
                    <a:pt x="370" y="297"/>
                  </a:cubicBezTo>
                  <a:cubicBezTo>
                    <a:pt x="212" y="139"/>
                    <a:pt x="212" y="139"/>
                    <a:pt x="212" y="139"/>
                  </a:cubicBezTo>
                  <a:cubicBezTo>
                    <a:pt x="212" y="139"/>
                    <a:pt x="211" y="139"/>
                    <a:pt x="211" y="139"/>
                  </a:cubicBezTo>
                  <a:cubicBezTo>
                    <a:pt x="211" y="139"/>
                    <a:pt x="211" y="138"/>
                    <a:pt x="211" y="138"/>
                  </a:cubicBezTo>
                  <a:cubicBezTo>
                    <a:pt x="211" y="138"/>
                    <a:pt x="210" y="138"/>
                    <a:pt x="210" y="138"/>
                  </a:cubicBezTo>
                  <a:cubicBezTo>
                    <a:pt x="210" y="138"/>
                    <a:pt x="210" y="138"/>
                    <a:pt x="210" y="138"/>
                  </a:cubicBezTo>
                  <a:cubicBezTo>
                    <a:pt x="209" y="138"/>
                    <a:pt x="209" y="138"/>
                    <a:pt x="209" y="138"/>
                  </a:cubicBezTo>
                  <a:cubicBezTo>
                    <a:pt x="208" y="137"/>
                    <a:pt x="208" y="137"/>
                    <a:pt x="207" y="137"/>
                  </a:cubicBezTo>
                  <a:cubicBezTo>
                    <a:pt x="129" y="137"/>
                    <a:pt x="129" y="137"/>
                    <a:pt x="129" y="137"/>
                  </a:cubicBezTo>
                  <a:cubicBezTo>
                    <a:pt x="129" y="14"/>
                    <a:pt x="129" y="14"/>
                    <a:pt x="129" y="14"/>
                  </a:cubicBezTo>
                  <a:cubicBezTo>
                    <a:pt x="315" y="14"/>
                    <a:pt x="315" y="14"/>
                    <a:pt x="315" y="14"/>
                  </a:cubicBezTo>
                  <a:cubicBezTo>
                    <a:pt x="315" y="165"/>
                    <a:pt x="315" y="165"/>
                    <a:pt x="315" y="165"/>
                  </a:cubicBezTo>
                  <a:cubicBezTo>
                    <a:pt x="315" y="169"/>
                    <a:pt x="318" y="172"/>
                    <a:pt x="322" y="172"/>
                  </a:cubicBezTo>
                  <a:cubicBezTo>
                    <a:pt x="472" y="172"/>
                    <a:pt x="472" y="172"/>
                    <a:pt x="472" y="172"/>
                  </a:cubicBezTo>
                  <a:cubicBezTo>
                    <a:pt x="472" y="479"/>
                    <a:pt x="472" y="479"/>
                    <a:pt x="472" y="479"/>
                  </a:cubicBezTo>
                  <a:lnTo>
                    <a:pt x="372" y="479"/>
                  </a:lnTo>
                  <a:close/>
                </a:path>
              </a:pathLst>
            </a:custGeom>
            <a:solidFill>
              <a:schemeClr val="bg1"/>
            </a:solidFill>
            <a:ln w="12700">
              <a:solidFill>
                <a:schemeClr val="bg1"/>
              </a:solidFill>
            </a:ln>
          </p:spPr>
          <p:txBody>
            <a:bodyPr vert="horz" wrap="square" lIns="91440" tIns="45720" rIns="91440" bIns="45720" numCol="1" anchor="t" anchorCtr="0" compatLnSpc="1">
              <a:prstTxWarp prst="textNoShape">
                <a:avLst/>
              </a:prstTxWarp>
            </a:bodyPr>
            <a:lstStyle/>
            <a:p>
              <a:endParaRPr lang="en-US">
                <a:latin typeface="Century Gothic" panose="020B0502020202020204" pitchFamily="34" charset="0"/>
              </a:endParaRPr>
            </a:p>
          </p:txBody>
        </p:sp>
      </p:grpSp>
      <p:grpSp>
        <p:nvGrpSpPr>
          <p:cNvPr id="30" name="Grupa 23">
            <a:extLst>
              <a:ext uri="{FF2B5EF4-FFF2-40B4-BE49-F238E27FC236}">
                <a16:creationId xmlns:a16="http://schemas.microsoft.com/office/drawing/2014/main" id="{8A8E4EA1-C31B-4CFA-8882-A3F195C99113}"/>
              </a:ext>
            </a:extLst>
          </p:cNvPr>
          <p:cNvGrpSpPr/>
          <p:nvPr/>
        </p:nvGrpSpPr>
        <p:grpSpPr>
          <a:xfrm>
            <a:off x="6685389" y="2423342"/>
            <a:ext cx="3979694" cy="3051521"/>
            <a:chOff x="2153728" y="2115009"/>
            <a:chExt cx="3961880" cy="3218991"/>
          </a:xfrm>
        </p:grpSpPr>
        <p:sp>
          <p:nvSpPr>
            <p:cNvPr id="31" name="Prostokąt z rogami zaokrąglonymi z jednej strony 4">
              <a:extLst>
                <a:ext uri="{FF2B5EF4-FFF2-40B4-BE49-F238E27FC236}">
                  <a16:creationId xmlns:a16="http://schemas.microsoft.com/office/drawing/2014/main" id="{BBA56EC5-AE63-45E7-9575-4BC573D40118}"/>
                </a:ext>
              </a:extLst>
            </p:cNvPr>
            <p:cNvSpPr/>
            <p:nvPr/>
          </p:nvSpPr>
          <p:spPr>
            <a:xfrm>
              <a:off x="2153728" y="2115009"/>
              <a:ext cx="3961880" cy="761416"/>
            </a:xfrm>
            <a:prstGeom prst="round2SameRect">
              <a:avLst>
                <a:gd name="adj1" fmla="val 29357"/>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32" name="Rectangle 37">
              <a:extLst>
                <a:ext uri="{FF2B5EF4-FFF2-40B4-BE49-F238E27FC236}">
                  <a16:creationId xmlns:a16="http://schemas.microsoft.com/office/drawing/2014/main" id="{08AD8EF5-035D-42EF-BB9D-2CBCB1ACDA38}"/>
                </a:ext>
              </a:extLst>
            </p:cNvPr>
            <p:cNvSpPr/>
            <p:nvPr/>
          </p:nvSpPr>
          <p:spPr>
            <a:xfrm>
              <a:off x="2153728" y="2921722"/>
              <a:ext cx="3946336" cy="1900101"/>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182880" rIns="182880" bIns="182880" numCol="1" spcCol="1270" anchor="t" anchorCtr="0">
              <a:noAutofit/>
            </a:bodyPr>
            <a:lstStyle/>
            <a:p>
              <a:pPr defTabSz="666734">
                <a:lnSpc>
                  <a:spcPct val="90000"/>
                </a:lnSpc>
                <a:spcBef>
                  <a:spcPct val="0"/>
                </a:spcBef>
              </a:pPr>
              <a:r>
                <a:rPr lang="en-NZ" altLang="pl-PL" sz="2000">
                  <a:solidFill>
                    <a:schemeClr val="tx1"/>
                  </a:solidFill>
                  <a:latin typeface="Century Gothic" panose="020B0502020202020204" pitchFamily="34" charset="0"/>
                </a:rPr>
                <a:t>Built-in mechanism to prevent unreliable reports being generated.</a:t>
              </a:r>
            </a:p>
            <a:p>
              <a:pPr defTabSz="666734">
                <a:lnSpc>
                  <a:spcPct val="90000"/>
                </a:lnSpc>
                <a:spcBef>
                  <a:spcPct val="0"/>
                </a:spcBef>
              </a:pPr>
              <a:endParaRPr lang="en-NZ" altLang="pl-PL" sz="2000">
                <a:solidFill>
                  <a:schemeClr val="tx1"/>
                </a:solidFill>
                <a:latin typeface="Century Gothic" panose="020B0502020202020204" pitchFamily="34" charset="0"/>
              </a:endParaRPr>
            </a:p>
            <a:p>
              <a:pPr defTabSz="666734">
                <a:lnSpc>
                  <a:spcPct val="90000"/>
                </a:lnSpc>
                <a:spcBef>
                  <a:spcPct val="0"/>
                </a:spcBef>
              </a:pPr>
              <a:r>
                <a:rPr lang="en-NZ" altLang="pl-PL" sz="2000">
                  <a:solidFill>
                    <a:schemeClr val="tx1"/>
                  </a:solidFill>
                  <a:latin typeface="Century Gothic" panose="020B0502020202020204" pitchFamily="34" charset="0"/>
                </a:rPr>
                <a:t>If they don’t meet the required level, the report is considered INVALID.</a:t>
              </a:r>
            </a:p>
            <a:p>
              <a:pPr defTabSz="666734">
                <a:lnSpc>
                  <a:spcPct val="90000"/>
                </a:lnSpc>
                <a:spcBef>
                  <a:spcPct val="0"/>
                </a:spcBef>
              </a:pPr>
              <a:endParaRPr lang="en-NZ" altLang="pl-PL" sz="2000">
                <a:solidFill>
                  <a:schemeClr val="tx1"/>
                </a:solidFill>
                <a:latin typeface="Century Gothic" panose="020B0502020202020204" pitchFamily="34" charset="0"/>
              </a:endParaRPr>
            </a:p>
            <a:p>
              <a:pPr defTabSz="666734">
                <a:lnSpc>
                  <a:spcPct val="90000"/>
                </a:lnSpc>
                <a:spcBef>
                  <a:spcPct val="0"/>
                </a:spcBef>
              </a:pPr>
              <a:endParaRPr lang="pl-PL" altLang="pl-PL" sz="2000">
                <a:solidFill>
                  <a:schemeClr val="tx1"/>
                </a:solidFill>
                <a:latin typeface="Century Gothic" panose="020B0502020202020204" pitchFamily="34" charset="0"/>
              </a:endParaRPr>
            </a:p>
          </p:txBody>
        </p:sp>
        <p:sp>
          <p:nvSpPr>
            <p:cNvPr id="33" name="Prostokąt zaokrąglony 7">
              <a:extLst>
                <a:ext uri="{FF2B5EF4-FFF2-40B4-BE49-F238E27FC236}">
                  <a16:creationId xmlns:a16="http://schemas.microsoft.com/office/drawing/2014/main" id="{7E65CCFA-744E-40C1-98DD-F9AFD9CA420A}"/>
                </a:ext>
              </a:extLst>
            </p:cNvPr>
            <p:cNvSpPr/>
            <p:nvPr/>
          </p:nvSpPr>
          <p:spPr>
            <a:xfrm>
              <a:off x="2169270" y="2138827"/>
              <a:ext cx="3930796" cy="3195173"/>
            </a:xfrm>
            <a:prstGeom prst="roundRect">
              <a:avLst>
                <a:gd name="adj" fmla="val 13070"/>
              </a:avLst>
            </a:prstGeom>
            <a:ln w="1905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l-PL">
                <a:latin typeface="Century Gothic" panose="020B0502020202020204" pitchFamily="34" charset="0"/>
              </a:endParaRPr>
            </a:p>
          </p:txBody>
        </p:sp>
        <p:sp>
          <p:nvSpPr>
            <p:cNvPr id="34" name="Freeform 134">
              <a:extLst>
                <a:ext uri="{FF2B5EF4-FFF2-40B4-BE49-F238E27FC236}">
                  <a16:creationId xmlns:a16="http://schemas.microsoft.com/office/drawing/2014/main" id="{6B0C16D0-8119-4D04-B773-CDDF5E771351}"/>
                </a:ext>
              </a:extLst>
            </p:cNvPr>
            <p:cNvSpPr>
              <a:spLocks noEditPoints="1"/>
            </p:cNvSpPr>
            <p:nvPr/>
          </p:nvSpPr>
          <p:spPr bwMode="auto">
            <a:xfrm>
              <a:off x="3848580" y="2235769"/>
              <a:ext cx="556633" cy="527776"/>
            </a:xfrm>
            <a:custGeom>
              <a:avLst/>
              <a:gdLst>
                <a:gd name="T0" fmla="*/ 63 w 574"/>
                <a:gd name="T1" fmla="*/ 361 h 605"/>
                <a:gd name="T2" fmla="*/ 56 w 574"/>
                <a:gd name="T3" fmla="*/ 239 h 605"/>
                <a:gd name="T4" fmla="*/ 49 w 574"/>
                <a:gd name="T5" fmla="*/ 361 h 605"/>
                <a:gd name="T6" fmla="*/ 0 w 574"/>
                <a:gd name="T7" fmla="*/ 368 h 605"/>
                <a:gd name="T8" fmla="*/ 7 w 574"/>
                <a:gd name="T9" fmla="*/ 484 h 605"/>
                <a:gd name="T10" fmla="*/ 49 w 574"/>
                <a:gd name="T11" fmla="*/ 598 h 605"/>
                <a:gd name="T12" fmla="*/ 63 w 574"/>
                <a:gd name="T13" fmla="*/ 598 h 605"/>
                <a:gd name="T14" fmla="*/ 105 w 574"/>
                <a:gd name="T15" fmla="*/ 484 h 605"/>
                <a:gd name="T16" fmla="*/ 112 w 574"/>
                <a:gd name="T17" fmla="*/ 368 h 605"/>
                <a:gd name="T18" fmla="*/ 98 w 574"/>
                <a:gd name="T19" fmla="*/ 470 h 605"/>
                <a:gd name="T20" fmla="*/ 14 w 574"/>
                <a:gd name="T21" fmla="*/ 375 h 605"/>
                <a:gd name="T22" fmla="*/ 98 w 574"/>
                <a:gd name="T23" fmla="*/ 470 h 605"/>
                <a:gd name="T24" fmla="*/ 217 w 574"/>
                <a:gd name="T25" fmla="*/ 224 h 605"/>
                <a:gd name="T26" fmla="*/ 210 w 574"/>
                <a:gd name="T27" fmla="*/ 103 h 605"/>
                <a:gd name="T28" fmla="*/ 203 w 574"/>
                <a:gd name="T29" fmla="*/ 224 h 605"/>
                <a:gd name="T30" fmla="*/ 154 w 574"/>
                <a:gd name="T31" fmla="*/ 231 h 605"/>
                <a:gd name="T32" fmla="*/ 161 w 574"/>
                <a:gd name="T33" fmla="*/ 348 h 605"/>
                <a:gd name="T34" fmla="*/ 203 w 574"/>
                <a:gd name="T35" fmla="*/ 462 h 605"/>
                <a:gd name="T36" fmla="*/ 217 w 574"/>
                <a:gd name="T37" fmla="*/ 462 h 605"/>
                <a:gd name="T38" fmla="*/ 259 w 574"/>
                <a:gd name="T39" fmla="*/ 348 h 605"/>
                <a:gd name="T40" fmla="*/ 266 w 574"/>
                <a:gd name="T41" fmla="*/ 231 h 605"/>
                <a:gd name="T42" fmla="*/ 252 w 574"/>
                <a:gd name="T43" fmla="*/ 334 h 605"/>
                <a:gd name="T44" fmla="*/ 168 w 574"/>
                <a:gd name="T45" fmla="*/ 238 h 605"/>
                <a:gd name="T46" fmla="*/ 252 w 574"/>
                <a:gd name="T47" fmla="*/ 334 h 605"/>
                <a:gd name="T48" fmla="*/ 371 w 574"/>
                <a:gd name="T49" fmla="*/ 279 h 605"/>
                <a:gd name="T50" fmla="*/ 364 w 574"/>
                <a:gd name="T51" fmla="*/ 158 h 605"/>
                <a:gd name="T52" fmla="*/ 357 w 574"/>
                <a:gd name="T53" fmla="*/ 279 h 605"/>
                <a:gd name="T54" fmla="*/ 308 w 574"/>
                <a:gd name="T55" fmla="*/ 286 h 605"/>
                <a:gd name="T56" fmla="*/ 315 w 574"/>
                <a:gd name="T57" fmla="*/ 402 h 605"/>
                <a:gd name="T58" fmla="*/ 357 w 574"/>
                <a:gd name="T59" fmla="*/ 516 h 605"/>
                <a:gd name="T60" fmla="*/ 371 w 574"/>
                <a:gd name="T61" fmla="*/ 516 h 605"/>
                <a:gd name="T62" fmla="*/ 413 w 574"/>
                <a:gd name="T63" fmla="*/ 402 h 605"/>
                <a:gd name="T64" fmla="*/ 420 w 574"/>
                <a:gd name="T65" fmla="*/ 286 h 605"/>
                <a:gd name="T66" fmla="*/ 406 w 574"/>
                <a:gd name="T67" fmla="*/ 388 h 605"/>
                <a:gd name="T68" fmla="*/ 322 w 574"/>
                <a:gd name="T69" fmla="*/ 293 h 605"/>
                <a:gd name="T70" fmla="*/ 406 w 574"/>
                <a:gd name="T71" fmla="*/ 388 h 605"/>
                <a:gd name="T72" fmla="*/ 525 w 574"/>
                <a:gd name="T73" fmla="*/ 121 h 605"/>
                <a:gd name="T74" fmla="*/ 518 w 574"/>
                <a:gd name="T75" fmla="*/ 0 h 605"/>
                <a:gd name="T76" fmla="*/ 511 w 574"/>
                <a:gd name="T77" fmla="*/ 121 h 605"/>
                <a:gd name="T78" fmla="*/ 462 w 574"/>
                <a:gd name="T79" fmla="*/ 128 h 605"/>
                <a:gd name="T80" fmla="*/ 469 w 574"/>
                <a:gd name="T81" fmla="*/ 245 h 605"/>
                <a:gd name="T82" fmla="*/ 511 w 574"/>
                <a:gd name="T83" fmla="*/ 359 h 605"/>
                <a:gd name="T84" fmla="*/ 525 w 574"/>
                <a:gd name="T85" fmla="*/ 359 h 605"/>
                <a:gd name="T86" fmla="*/ 567 w 574"/>
                <a:gd name="T87" fmla="*/ 245 h 605"/>
                <a:gd name="T88" fmla="*/ 574 w 574"/>
                <a:gd name="T89" fmla="*/ 128 h 605"/>
                <a:gd name="T90" fmla="*/ 560 w 574"/>
                <a:gd name="T91" fmla="*/ 231 h 605"/>
                <a:gd name="T92" fmla="*/ 476 w 574"/>
                <a:gd name="T93" fmla="*/ 135 h 605"/>
                <a:gd name="T94" fmla="*/ 560 w 574"/>
                <a:gd name="T95" fmla="*/ 231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4" h="605">
                  <a:moveTo>
                    <a:pt x="105" y="361"/>
                  </a:moveTo>
                  <a:cubicBezTo>
                    <a:pt x="63" y="361"/>
                    <a:pt x="63" y="361"/>
                    <a:pt x="63" y="361"/>
                  </a:cubicBezTo>
                  <a:cubicBezTo>
                    <a:pt x="63" y="246"/>
                    <a:pt x="63" y="246"/>
                    <a:pt x="63" y="246"/>
                  </a:cubicBezTo>
                  <a:cubicBezTo>
                    <a:pt x="63" y="243"/>
                    <a:pt x="60" y="239"/>
                    <a:pt x="56" y="239"/>
                  </a:cubicBezTo>
                  <a:cubicBezTo>
                    <a:pt x="52" y="239"/>
                    <a:pt x="49" y="243"/>
                    <a:pt x="49" y="246"/>
                  </a:cubicBezTo>
                  <a:cubicBezTo>
                    <a:pt x="49" y="361"/>
                    <a:pt x="49" y="361"/>
                    <a:pt x="49" y="361"/>
                  </a:cubicBezTo>
                  <a:cubicBezTo>
                    <a:pt x="7" y="361"/>
                    <a:pt x="7" y="361"/>
                    <a:pt x="7" y="361"/>
                  </a:cubicBezTo>
                  <a:cubicBezTo>
                    <a:pt x="3" y="361"/>
                    <a:pt x="0" y="364"/>
                    <a:pt x="0" y="368"/>
                  </a:cubicBezTo>
                  <a:cubicBezTo>
                    <a:pt x="0" y="477"/>
                    <a:pt x="0" y="477"/>
                    <a:pt x="0" y="477"/>
                  </a:cubicBezTo>
                  <a:cubicBezTo>
                    <a:pt x="0" y="481"/>
                    <a:pt x="3" y="484"/>
                    <a:pt x="7" y="484"/>
                  </a:cubicBezTo>
                  <a:cubicBezTo>
                    <a:pt x="49" y="484"/>
                    <a:pt x="49" y="484"/>
                    <a:pt x="49" y="484"/>
                  </a:cubicBezTo>
                  <a:cubicBezTo>
                    <a:pt x="49" y="598"/>
                    <a:pt x="49" y="598"/>
                    <a:pt x="49" y="598"/>
                  </a:cubicBezTo>
                  <a:cubicBezTo>
                    <a:pt x="49" y="602"/>
                    <a:pt x="52" y="605"/>
                    <a:pt x="56" y="605"/>
                  </a:cubicBezTo>
                  <a:cubicBezTo>
                    <a:pt x="60" y="605"/>
                    <a:pt x="63" y="602"/>
                    <a:pt x="63" y="598"/>
                  </a:cubicBezTo>
                  <a:cubicBezTo>
                    <a:pt x="63" y="484"/>
                    <a:pt x="63" y="484"/>
                    <a:pt x="63" y="484"/>
                  </a:cubicBezTo>
                  <a:cubicBezTo>
                    <a:pt x="105" y="484"/>
                    <a:pt x="105" y="484"/>
                    <a:pt x="105" y="484"/>
                  </a:cubicBezTo>
                  <a:cubicBezTo>
                    <a:pt x="109" y="484"/>
                    <a:pt x="112" y="481"/>
                    <a:pt x="112" y="477"/>
                  </a:cubicBezTo>
                  <a:cubicBezTo>
                    <a:pt x="112" y="368"/>
                    <a:pt x="112" y="368"/>
                    <a:pt x="112" y="368"/>
                  </a:cubicBezTo>
                  <a:cubicBezTo>
                    <a:pt x="112" y="364"/>
                    <a:pt x="109" y="361"/>
                    <a:pt x="105" y="361"/>
                  </a:cubicBezTo>
                  <a:close/>
                  <a:moveTo>
                    <a:pt x="98" y="470"/>
                  </a:moveTo>
                  <a:cubicBezTo>
                    <a:pt x="14" y="470"/>
                    <a:pt x="14" y="470"/>
                    <a:pt x="14" y="470"/>
                  </a:cubicBezTo>
                  <a:cubicBezTo>
                    <a:pt x="14" y="375"/>
                    <a:pt x="14" y="375"/>
                    <a:pt x="14" y="375"/>
                  </a:cubicBezTo>
                  <a:cubicBezTo>
                    <a:pt x="98" y="375"/>
                    <a:pt x="98" y="375"/>
                    <a:pt x="98" y="375"/>
                  </a:cubicBezTo>
                  <a:lnTo>
                    <a:pt x="98" y="470"/>
                  </a:lnTo>
                  <a:close/>
                  <a:moveTo>
                    <a:pt x="259" y="224"/>
                  </a:moveTo>
                  <a:cubicBezTo>
                    <a:pt x="217" y="224"/>
                    <a:pt x="217" y="224"/>
                    <a:pt x="217" y="224"/>
                  </a:cubicBezTo>
                  <a:cubicBezTo>
                    <a:pt x="217" y="110"/>
                    <a:pt x="217" y="110"/>
                    <a:pt x="217" y="110"/>
                  </a:cubicBezTo>
                  <a:cubicBezTo>
                    <a:pt x="217" y="106"/>
                    <a:pt x="214" y="103"/>
                    <a:pt x="210" y="103"/>
                  </a:cubicBezTo>
                  <a:cubicBezTo>
                    <a:pt x="206" y="103"/>
                    <a:pt x="203" y="106"/>
                    <a:pt x="203" y="110"/>
                  </a:cubicBezTo>
                  <a:cubicBezTo>
                    <a:pt x="203" y="224"/>
                    <a:pt x="203" y="224"/>
                    <a:pt x="203" y="224"/>
                  </a:cubicBezTo>
                  <a:cubicBezTo>
                    <a:pt x="161" y="224"/>
                    <a:pt x="161" y="224"/>
                    <a:pt x="161" y="224"/>
                  </a:cubicBezTo>
                  <a:cubicBezTo>
                    <a:pt x="157" y="224"/>
                    <a:pt x="154" y="227"/>
                    <a:pt x="154" y="231"/>
                  </a:cubicBezTo>
                  <a:cubicBezTo>
                    <a:pt x="154" y="341"/>
                    <a:pt x="154" y="341"/>
                    <a:pt x="154" y="341"/>
                  </a:cubicBezTo>
                  <a:cubicBezTo>
                    <a:pt x="154" y="344"/>
                    <a:pt x="157" y="348"/>
                    <a:pt x="161" y="348"/>
                  </a:cubicBezTo>
                  <a:cubicBezTo>
                    <a:pt x="203" y="348"/>
                    <a:pt x="203" y="348"/>
                    <a:pt x="203" y="348"/>
                  </a:cubicBezTo>
                  <a:cubicBezTo>
                    <a:pt x="203" y="462"/>
                    <a:pt x="203" y="462"/>
                    <a:pt x="203" y="462"/>
                  </a:cubicBezTo>
                  <a:cubicBezTo>
                    <a:pt x="203" y="466"/>
                    <a:pt x="206" y="469"/>
                    <a:pt x="210" y="469"/>
                  </a:cubicBezTo>
                  <a:cubicBezTo>
                    <a:pt x="214" y="469"/>
                    <a:pt x="217" y="466"/>
                    <a:pt x="217" y="462"/>
                  </a:cubicBezTo>
                  <a:cubicBezTo>
                    <a:pt x="217" y="348"/>
                    <a:pt x="217" y="348"/>
                    <a:pt x="217" y="348"/>
                  </a:cubicBezTo>
                  <a:cubicBezTo>
                    <a:pt x="259" y="348"/>
                    <a:pt x="259" y="348"/>
                    <a:pt x="259" y="348"/>
                  </a:cubicBezTo>
                  <a:cubicBezTo>
                    <a:pt x="263" y="348"/>
                    <a:pt x="266" y="344"/>
                    <a:pt x="266" y="341"/>
                  </a:cubicBezTo>
                  <a:cubicBezTo>
                    <a:pt x="266" y="231"/>
                    <a:pt x="266" y="231"/>
                    <a:pt x="266" y="231"/>
                  </a:cubicBezTo>
                  <a:cubicBezTo>
                    <a:pt x="266" y="227"/>
                    <a:pt x="263" y="224"/>
                    <a:pt x="259" y="224"/>
                  </a:cubicBezTo>
                  <a:close/>
                  <a:moveTo>
                    <a:pt x="252" y="334"/>
                  </a:moveTo>
                  <a:cubicBezTo>
                    <a:pt x="168" y="334"/>
                    <a:pt x="168" y="334"/>
                    <a:pt x="168" y="334"/>
                  </a:cubicBezTo>
                  <a:cubicBezTo>
                    <a:pt x="168" y="238"/>
                    <a:pt x="168" y="238"/>
                    <a:pt x="168" y="238"/>
                  </a:cubicBezTo>
                  <a:cubicBezTo>
                    <a:pt x="252" y="238"/>
                    <a:pt x="252" y="238"/>
                    <a:pt x="252" y="238"/>
                  </a:cubicBezTo>
                  <a:lnTo>
                    <a:pt x="252" y="334"/>
                  </a:lnTo>
                  <a:close/>
                  <a:moveTo>
                    <a:pt x="413" y="279"/>
                  </a:moveTo>
                  <a:cubicBezTo>
                    <a:pt x="371" y="279"/>
                    <a:pt x="371" y="279"/>
                    <a:pt x="371" y="279"/>
                  </a:cubicBezTo>
                  <a:cubicBezTo>
                    <a:pt x="371" y="165"/>
                    <a:pt x="371" y="165"/>
                    <a:pt x="371" y="165"/>
                  </a:cubicBezTo>
                  <a:cubicBezTo>
                    <a:pt x="371" y="161"/>
                    <a:pt x="368" y="158"/>
                    <a:pt x="364" y="158"/>
                  </a:cubicBezTo>
                  <a:cubicBezTo>
                    <a:pt x="360" y="158"/>
                    <a:pt x="357" y="161"/>
                    <a:pt x="357" y="165"/>
                  </a:cubicBezTo>
                  <a:cubicBezTo>
                    <a:pt x="357" y="279"/>
                    <a:pt x="357" y="279"/>
                    <a:pt x="357" y="279"/>
                  </a:cubicBezTo>
                  <a:cubicBezTo>
                    <a:pt x="315" y="279"/>
                    <a:pt x="315" y="279"/>
                    <a:pt x="315" y="279"/>
                  </a:cubicBezTo>
                  <a:cubicBezTo>
                    <a:pt x="311" y="279"/>
                    <a:pt x="308" y="282"/>
                    <a:pt x="308" y="286"/>
                  </a:cubicBezTo>
                  <a:cubicBezTo>
                    <a:pt x="308" y="395"/>
                    <a:pt x="308" y="395"/>
                    <a:pt x="308" y="395"/>
                  </a:cubicBezTo>
                  <a:cubicBezTo>
                    <a:pt x="308" y="399"/>
                    <a:pt x="311" y="402"/>
                    <a:pt x="315" y="402"/>
                  </a:cubicBezTo>
                  <a:cubicBezTo>
                    <a:pt x="357" y="402"/>
                    <a:pt x="357" y="402"/>
                    <a:pt x="357" y="402"/>
                  </a:cubicBezTo>
                  <a:cubicBezTo>
                    <a:pt x="357" y="516"/>
                    <a:pt x="357" y="516"/>
                    <a:pt x="357" y="516"/>
                  </a:cubicBezTo>
                  <a:cubicBezTo>
                    <a:pt x="357" y="520"/>
                    <a:pt x="360" y="523"/>
                    <a:pt x="364" y="523"/>
                  </a:cubicBezTo>
                  <a:cubicBezTo>
                    <a:pt x="368" y="523"/>
                    <a:pt x="371" y="520"/>
                    <a:pt x="371" y="516"/>
                  </a:cubicBezTo>
                  <a:cubicBezTo>
                    <a:pt x="371" y="402"/>
                    <a:pt x="371" y="402"/>
                    <a:pt x="371" y="402"/>
                  </a:cubicBezTo>
                  <a:cubicBezTo>
                    <a:pt x="413" y="402"/>
                    <a:pt x="413" y="402"/>
                    <a:pt x="413" y="402"/>
                  </a:cubicBezTo>
                  <a:cubicBezTo>
                    <a:pt x="417" y="402"/>
                    <a:pt x="420" y="399"/>
                    <a:pt x="420" y="395"/>
                  </a:cubicBezTo>
                  <a:cubicBezTo>
                    <a:pt x="420" y="286"/>
                    <a:pt x="420" y="286"/>
                    <a:pt x="420" y="286"/>
                  </a:cubicBezTo>
                  <a:cubicBezTo>
                    <a:pt x="420" y="282"/>
                    <a:pt x="417" y="279"/>
                    <a:pt x="413" y="279"/>
                  </a:cubicBezTo>
                  <a:close/>
                  <a:moveTo>
                    <a:pt x="406" y="388"/>
                  </a:moveTo>
                  <a:cubicBezTo>
                    <a:pt x="322" y="388"/>
                    <a:pt x="322" y="388"/>
                    <a:pt x="322" y="388"/>
                  </a:cubicBezTo>
                  <a:cubicBezTo>
                    <a:pt x="322" y="293"/>
                    <a:pt x="322" y="293"/>
                    <a:pt x="322" y="293"/>
                  </a:cubicBezTo>
                  <a:cubicBezTo>
                    <a:pt x="406" y="293"/>
                    <a:pt x="406" y="293"/>
                    <a:pt x="406" y="293"/>
                  </a:cubicBezTo>
                  <a:lnTo>
                    <a:pt x="406" y="388"/>
                  </a:lnTo>
                  <a:close/>
                  <a:moveTo>
                    <a:pt x="567" y="121"/>
                  </a:moveTo>
                  <a:cubicBezTo>
                    <a:pt x="525" y="121"/>
                    <a:pt x="525" y="121"/>
                    <a:pt x="525" y="121"/>
                  </a:cubicBezTo>
                  <a:cubicBezTo>
                    <a:pt x="525" y="7"/>
                    <a:pt x="525" y="7"/>
                    <a:pt x="525" y="7"/>
                  </a:cubicBezTo>
                  <a:cubicBezTo>
                    <a:pt x="525" y="3"/>
                    <a:pt x="522" y="0"/>
                    <a:pt x="518" y="0"/>
                  </a:cubicBezTo>
                  <a:cubicBezTo>
                    <a:pt x="514" y="0"/>
                    <a:pt x="511" y="3"/>
                    <a:pt x="511" y="7"/>
                  </a:cubicBezTo>
                  <a:cubicBezTo>
                    <a:pt x="511" y="121"/>
                    <a:pt x="511" y="121"/>
                    <a:pt x="511" y="121"/>
                  </a:cubicBezTo>
                  <a:cubicBezTo>
                    <a:pt x="469" y="121"/>
                    <a:pt x="469" y="121"/>
                    <a:pt x="469" y="121"/>
                  </a:cubicBezTo>
                  <a:cubicBezTo>
                    <a:pt x="465" y="121"/>
                    <a:pt x="462" y="125"/>
                    <a:pt x="462" y="128"/>
                  </a:cubicBezTo>
                  <a:cubicBezTo>
                    <a:pt x="462" y="238"/>
                    <a:pt x="462" y="238"/>
                    <a:pt x="462" y="238"/>
                  </a:cubicBezTo>
                  <a:cubicBezTo>
                    <a:pt x="462" y="241"/>
                    <a:pt x="465" y="245"/>
                    <a:pt x="469" y="245"/>
                  </a:cubicBezTo>
                  <a:cubicBezTo>
                    <a:pt x="511" y="245"/>
                    <a:pt x="511" y="245"/>
                    <a:pt x="511" y="245"/>
                  </a:cubicBezTo>
                  <a:cubicBezTo>
                    <a:pt x="511" y="359"/>
                    <a:pt x="511" y="359"/>
                    <a:pt x="511" y="359"/>
                  </a:cubicBezTo>
                  <a:cubicBezTo>
                    <a:pt x="511" y="363"/>
                    <a:pt x="514" y="366"/>
                    <a:pt x="518" y="366"/>
                  </a:cubicBezTo>
                  <a:cubicBezTo>
                    <a:pt x="522" y="366"/>
                    <a:pt x="525" y="363"/>
                    <a:pt x="525" y="359"/>
                  </a:cubicBezTo>
                  <a:cubicBezTo>
                    <a:pt x="525" y="245"/>
                    <a:pt x="525" y="245"/>
                    <a:pt x="525" y="245"/>
                  </a:cubicBezTo>
                  <a:cubicBezTo>
                    <a:pt x="567" y="245"/>
                    <a:pt x="567" y="245"/>
                    <a:pt x="567" y="245"/>
                  </a:cubicBezTo>
                  <a:cubicBezTo>
                    <a:pt x="571" y="245"/>
                    <a:pt x="574" y="241"/>
                    <a:pt x="574" y="238"/>
                  </a:cubicBezTo>
                  <a:cubicBezTo>
                    <a:pt x="574" y="128"/>
                    <a:pt x="574" y="128"/>
                    <a:pt x="574" y="128"/>
                  </a:cubicBezTo>
                  <a:cubicBezTo>
                    <a:pt x="574" y="125"/>
                    <a:pt x="571" y="121"/>
                    <a:pt x="567" y="121"/>
                  </a:cubicBezTo>
                  <a:close/>
                  <a:moveTo>
                    <a:pt x="560" y="231"/>
                  </a:moveTo>
                  <a:cubicBezTo>
                    <a:pt x="476" y="231"/>
                    <a:pt x="476" y="231"/>
                    <a:pt x="476" y="231"/>
                  </a:cubicBezTo>
                  <a:cubicBezTo>
                    <a:pt x="476" y="135"/>
                    <a:pt x="476" y="135"/>
                    <a:pt x="476" y="135"/>
                  </a:cubicBezTo>
                  <a:cubicBezTo>
                    <a:pt x="560" y="135"/>
                    <a:pt x="560" y="135"/>
                    <a:pt x="560" y="135"/>
                  </a:cubicBezTo>
                  <a:lnTo>
                    <a:pt x="560" y="231"/>
                  </a:lnTo>
                  <a:close/>
                </a:path>
              </a:pathLst>
            </a:custGeom>
            <a:solidFill>
              <a:schemeClr val="bg1"/>
            </a:solidFill>
            <a:ln w="12700">
              <a:solidFill>
                <a:schemeClr val="bg1"/>
              </a:solidFill>
            </a:ln>
          </p:spPr>
          <p:txBody>
            <a:bodyPr vert="horz" wrap="square" lIns="91440" tIns="45720" rIns="91440" bIns="45720" numCol="1" anchor="t" anchorCtr="0" compatLnSpc="1">
              <a:prstTxWarp prst="textNoShape">
                <a:avLst/>
              </a:prstTxWarp>
            </a:bodyPr>
            <a:lstStyle/>
            <a:p>
              <a:endParaRPr lang="en-US">
                <a:latin typeface="Century Gothic" panose="020B0502020202020204" pitchFamily="34" charset="0"/>
              </a:endParaRPr>
            </a:p>
          </p:txBody>
        </p:sp>
      </p:grpSp>
      <p:sp>
        <p:nvSpPr>
          <p:cNvPr id="35" name="Prostokąt zaokrąglony 7">
            <a:extLst>
              <a:ext uri="{FF2B5EF4-FFF2-40B4-BE49-F238E27FC236}">
                <a16:creationId xmlns:a16="http://schemas.microsoft.com/office/drawing/2014/main" id="{AE7EE2F6-FEE2-4099-A93B-5F2ED5BA629C}"/>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Turn to Page 37 of your Workbook</a:t>
            </a:r>
            <a:endParaRPr lang="en-US" sz="1100" b="1">
              <a:solidFill>
                <a:schemeClr val="bg1"/>
              </a:solidFill>
              <a:latin typeface="Century Gothic" panose="020B0502020202020204" pitchFamily="34" charset="0"/>
            </a:endParaRPr>
          </a:p>
        </p:txBody>
      </p:sp>
      <p:pic>
        <p:nvPicPr>
          <p:cNvPr id="36" name="Graphic 35" descr="Closed book with solid fill">
            <a:extLst>
              <a:ext uri="{FF2B5EF4-FFF2-40B4-BE49-F238E27FC236}">
                <a16:creationId xmlns:a16="http://schemas.microsoft.com/office/drawing/2014/main" id="{537333B4-FF8C-451F-889A-1E18390C7AE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53912" y="256991"/>
            <a:ext cx="228376" cy="227084"/>
          </a:xfrm>
          <a:prstGeom prst="rect">
            <a:avLst/>
          </a:prstGeom>
        </p:spPr>
      </p:pic>
    </p:spTree>
    <p:extLst>
      <p:ext uri="{BB962C8B-B14F-4D97-AF65-F5344CB8AC3E}">
        <p14:creationId xmlns:p14="http://schemas.microsoft.com/office/powerpoint/2010/main" val="212499195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14:bounceEnd="53333">
                                          <p:cBhvr additive="base">
                                            <p:cTn id="7" dur="1250" fill="hold"/>
                                            <p:tgtEl>
                                              <p:spTgt spid="35"/>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8" fill="hold" nodeType="afterEffect" p14:presetBounceEnd="53333">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14:bounceEnd="53333">
                                          <p:cBhvr additive="base">
                                            <p:cTn id="12" dur="1250" fill="hold"/>
                                            <p:tgtEl>
                                              <p:spTgt spid="7"/>
                                            </p:tgtEl>
                                            <p:attrNameLst>
                                              <p:attrName>ppt_x</p:attrName>
                                            </p:attrNameLst>
                                          </p:cBhvr>
                                          <p:tavLst>
                                            <p:tav tm="0">
                                              <p:val>
                                                <p:strVal val="0-#ppt_w/2"/>
                                              </p:val>
                                            </p:tav>
                                            <p:tav tm="100000">
                                              <p:val>
                                                <p:strVal val="#ppt_x"/>
                                              </p:val>
                                            </p:tav>
                                          </p:tavLst>
                                        </p:anim>
                                        <p:anim calcmode="lin" valueType="num" p14:bounceEnd="53333">
                                          <p:cBhvr additive="base">
                                            <p:cTn id="13" dur="125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8" fill="hold" nodeType="afterEffect" p14:presetBounceEnd="53333">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14:bounceEnd="53333">
                                          <p:cBhvr additive="base">
                                            <p:cTn id="17" dur="1250" fill="hold"/>
                                            <p:tgtEl>
                                              <p:spTgt spid="10"/>
                                            </p:tgtEl>
                                            <p:attrNameLst>
                                              <p:attrName>ppt_x</p:attrName>
                                            </p:attrNameLst>
                                          </p:cBhvr>
                                          <p:tavLst>
                                            <p:tav tm="0">
                                              <p:val>
                                                <p:strVal val="0-#ppt_w/2"/>
                                              </p:val>
                                            </p:tav>
                                            <p:tav tm="100000">
                                              <p:val>
                                                <p:strVal val="#ppt_x"/>
                                              </p:val>
                                            </p:tav>
                                          </p:tavLst>
                                        </p:anim>
                                        <p:anim calcmode="lin" valueType="num" p14:bounceEnd="53333">
                                          <p:cBhvr additive="base">
                                            <p:cTn id="18" dur="125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3750"/>
                                </p:stCondLst>
                                <p:childTnLst>
                                  <p:par>
                                    <p:cTn id="20" presetID="2" presetClass="entr" presetSubtype="8" fill="hold" nodeType="afterEffect" p14:presetBounceEnd="53333">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14:bounceEnd="53333">
                                          <p:cBhvr additive="base">
                                            <p:cTn id="22" dur="1250" fill="hold"/>
                                            <p:tgtEl>
                                              <p:spTgt spid="15"/>
                                            </p:tgtEl>
                                            <p:attrNameLst>
                                              <p:attrName>ppt_x</p:attrName>
                                            </p:attrNameLst>
                                          </p:cBhvr>
                                          <p:tavLst>
                                            <p:tav tm="0">
                                              <p:val>
                                                <p:strVal val="0-#ppt_w/2"/>
                                              </p:val>
                                            </p:tav>
                                            <p:tav tm="100000">
                                              <p:val>
                                                <p:strVal val="#ppt_x"/>
                                              </p:val>
                                            </p:tav>
                                          </p:tavLst>
                                        </p:anim>
                                        <p:anim calcmode="lin" valueType="num" p14:bounceEnd="53333">
                                          <p:cBhvr additive="base">
                                            <p:cTn id="23" dur="125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5000"/>
                                </p:stCondLst>
                                <p:childTnLst>
                                  <p:par>
                                    <p:cTn id="25" presetID="2" presetClass="entr" presetSubtype="8" fill="hold" nodeType="afterEffect" p14:presetBounceEnd="53333">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14:bounceEnd="53333">
                                          <p:cBhvr additive="base">
                                            <p:cTn id="27" dur="1250" fill="hold"/>
                                            <p:tgtEl>
                                              <p:spTgt spid="20"/>
                                            </p:tgtEl>
                                            <p:attrNameLst>
                                              <p:attrName>ppt_x</p:attrName>
                                            </p:attrNameLst>
                                          </p:cBhvr>
                                          <p:tavLst>
                                            <p:tav tm="0">
                                              <p:val>
                                                <p:strVal val="0-#ppt_w/2"/>
                                              </p:val>
                                            </p:tav>
                                            <p:tav tm="100000">
                                              <p:val>
                                                <p:strVal val="#ppt_x"/>
                                              </p:val>
                                            </p:tav>
                                          </p:tavLst>
                                        </p:anim>
                                        <p:anim calcmode="lin" valueType="num" p14:bounceEnd="53333">
                                          <p:cBhvr additive="base">
                                            <p:cTn id="28" dur="1250" fill="hold"/>
                                            <p:tgtEl>
                                              <p:spTgt spid="20"/>
                                            </p:tgtEl>
                                            <p:attrNameLst>
                                              <p:attrName>ppt_y</p:attrName>
                                            </p:attrNameLst>
                                          </p:cBhvr>
                                          <p:tavLst>
                                            <p:tav tm="0">
                                              <p:val>
                                                <p:strVal val="#ppt_y"/>
                                              </p:val>
                                            </p:tav>
                                            <p:tav tm="100000">
                                              <p:val>
                                                <p:strVal val="#ppt_y"/>
                                              </p:val>
                                            </p:tav>
                                          </p:tavLst>
                                        </p:anim>
                                      </p:childTnLst>
                                    </p:cTn>
                                  </p:par>
                                </p:childTnLst>
                              </p:cTn>
                            </p:par>
                            <p:par>
                              <p:cTn id="29" fill="hold">
                                <p:stCondLst>
                                  <p:cond delay="6250"/>
                                </p:stCondLst>
                                <p:childTnLst>
                                  <p:par>
                                    <p:cTn id="30" presetID="2" presetClass="entr" presetSubtype="2" fill="hold" nodeType="afterEffect" p14:presetBounceEnd="53333">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14:bounceEnd="53333">
                                          <p:cBhvr additive="base">
                                            <p:cTn id="32" dur="1250" fill="hold"/>
                                            <p:tgtEl>
                                              <p:spTgt spid="25"/>
                                            </p:tgtEl>
                                            <p:attrNameLst>
                                              <p:attrName>ppt_x</p:attrName>
                                            </p:attrNameLst>
                                          </p:cBhvr>
                                          <p:tavLst>
                                            <p:tav tm="0">
                                              <p:val>
                                                <p:strVal val="1+#ppt_w/2"/>
                                              </p:val>
                                            </p:tav>
                                            <p:tav tm="100000">
                                              <p:val>
                                                <p:strVal val="#ppt_x"/>
                                              </p:val>
                                            </p:tav>
                                          </p:tavLst>
                                        </p:anim>
                                        <p:anim calcmode="lin" valueType="num" p14:bounceEnd="53333">
                                          <p:cBhvr additive="base">
                                            <p:cTn id="33" dur="1250" fill="hold"/>
                                            <p:tgtEl>
                                              <p:spTgt spid="25"/>
                                            </p:tgtEl>
                                            <p:attrNameLst>
                                              <p:attrName>ppt_y</p:attrName>
                                            </p:attrNameLst>
                                          </p:cBhvr>
                                          <p:tavLst>
                                            <p:tav tm="0">
                                              <p:val>
                                                <p:strVal val="#ppt_y"/>
                                              </p:val>
                                            </p:tav>
                                            <p:tav tm="100000">
                                              <p:val>
                                                <p:strVal val="#ppt_y"/>
                                              </p:val>
                                            </p:tav>
                                          </p:tavLst>
                                        </p:anim>
                                      </p:childTnLst>
                                    </p:cTn>
                                  </p:par>
                                  <p:par>
                                    <p:cTn id="34" presetID="10" presetClass="entr" presetSubtype="0" fill="hold" nodeType="withEffect">
                                      <p:stCondLst>
                                        <p:cond delay="50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1250" fill="hold"/>
                                            <p:tgtEl>
                                              <p:spTgt spid="35"/>
                                            </p:tgtEl>
                                            <p:attrNameLst>
                                              <p:attrName>ppt_x</p:attrName>
                                            </p:attrNameLst>
                                          </p:cBhvr>
                                          <p:tavLst>
                                            <p:tav tm="0">
                                              <p:val>
                                                <p:strVal val="0-#ppt_w/2"/>
                                              </p:val>
                                            </p:tav>
                                            <p:tav tm="100000">
                                              <p:val>
                                                <p:strVal val="#ppt_x"/>
                                              </p:val>
                                            </p:tav>
                                          </p:tavLst>
                                        </p:anim>
                                        <p:anim calcmode="lin" valueType="num">
                                          <p:cBhvr additive="base">
                                            <p:cTn id="8" dur="125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8"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1250" fill="hold"/>
                                            <p:tgtEl>
                                              <p:spTgt spid="7"/>
                                            </p:tgtEl>
                                            <p:attrNameLst>
                                              <p:attrName>ppt_x</p:attrName>
                                            </p:attrNameLst>
                                          </p:cBhvr>
                                          <p:tavLst>
                                            <p:tav tm="0">
                                              <p:val>
                                                <p:strVal val="0-#ppt_w/2"/>
                                              </p:val>
                                            </p:tav>
                                            <p:tav tm="100000">
                                              <p:val>
                                                <p:strVal val="#ppt_x"/>
                                              </p:val>
                                            </p:tav>
                                          </p:tavLst>
                                        </p:anim>
                                        <p:anim calcmode="lin" valueType="num">
                                          <p:cBhvr additive="base">
                                            <p:cTn id="13" dur="125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1250" fill="hold"/>
                                            <p:tgtEl>
                                              <p:spTgt spid="10"/>
                                            </p:tgtEl>
                                            <p:attrNameLst>
                                              <p:attrName>ppt_x</p:attrName>
                                            </p:attrNameLst>
                                          </p:cBhvr>
                                          <p:tavLst>
                                            <p:tav tm="0">
                                              <p:val>
                                                <p:strVal val="0-#ppt_w/2"/>
                                              </p:val>
                                            </p:tav>
                                            <p:tav tm="100000">
                                              <p:val>
                                                <p:strVal val="#ppt_x"/>
                                              </p:val>
                                            </p:tav>
                                          </p:tavLst>
                                        </p:anim>
                                        <p:anim calcmode="lin" valueType="num">
                                          <p:cBhvr additive="base">
                                            <p:cTn id="18" dur="125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3750"/>
                                </p:stCondLst>
                                <p:childTnLst>
                                  <p:par>
                                    <p:cTn id="20" presetID="2" presetClass="entr" presetSubtype="8"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250" fill="hold"/>
                                            <p:tgtEl>
                                              <p:spTgt spid="15"/>
                                            </p:tgtEl>
                                            <p:attrNameLst>
                                              <p:attrName>ppt_x</p:attrName>
                                            </p:attrNameLst>
                                          </p:cBhvr>
                                          <p:tavLst>
                                            <p:tav tm="0">
                                              <p:val>
                                                <p:strVal val="0-#ppt_w/2"/>
                                              </p:val>
                                            </p:tav>
                                            <p:tav tm="100000">
                                              <p:val>
                                                <p:strVal val="#ppt_x"/>
                                              </p:val>
                                            </p:tav>
                                          </p:tavLst>
                                        </p:anim>
                                        <p:anim calcmode="lin" valueType="num">
                                          <p:cBhvr additive="base">
                                            <p:cTn id="23" dur="125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5000"/>
                                </p:stCondLst>
                                <p:childTnLst>
                                  <p:par>
                                    <p:cTn id="25" presetID="2" presetClass="entr" presetSubtype="8"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1250" fill="hold"/>
                                            <p:tgtEl>
                                              <p:spTgt spid="20"/>
                                            </p:tgtEl>
                                            <p:attrNameLst>
                                              <p:attrName>ppt_x</p:attrName>
                                            </p:attrNameLst>
                                          </p:cBhvr>
                                          <p:tavLst>
                                            <p:tav tm="0">
                                              <p:val>
                                                <p:strVal val="0-#ppt_w/2"/>
                                              </p:val>
                                            </p:tav>
                                            <p:tav tm="100000">
                                              <p:val>
                                                <p:strVal val="#ppt_x"/>
                                              </p:val>
                                            </p:tav>
                                          </p:tavLst>
                                        </p:anim>
                                        <p:anim calcmode="lin" valueType="num">
                                          <p:cBhvr additive="base">
                                            <p:cTn id="28" dur="1250" fill="hold"/>
                                            <p:tgtEl>
                                              <p:spTgt spid="20"/>
                                            </p:tgtEl>
                                            <p:attrNameLst>
                                              <p:attrName>ppt_y</p:attrName>
                                            </p:attrNameLst>
                                          </p:cBhvr>
                                          <p:tavLst>
                                            <p:tav tm="0">
                                              <p:val>
                                                <p:strVal val="#ppt_y"/>
                                              </p:val>
                                            </p:tav>
                                            <p:tav tm="100000">
                                              <p:val>
                                                <p:strVal val="#ppt_y"/>
                                              </p:val>
                                            </p:tav>
                                          </p:tavLst>
                                        </p:anim>
                                      </p:childTnLst>
                                    </p:cTn>
                                  </p:par>
                                </p:childTnLst>
                              </p:cTn>
                            </p:par>
                            <p:par>
                              <p:cTn id="29" fill="hold">
                                <p:stCondLst>
                                  <p:cond delay="6250"/>
                                </p:stCondLst>
                                <p:childTnLst>
                                  <p:par>
                                    <p:cTn id="30" presetID="2" presetClass="entr" presetSubtype="2"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1250" fill="hold"/>
                                            <p:tgtEl>
                                              <p:spTgt spid="25"/>
                                            </p:tgtEl>
                                            <p:attrNameLst>
                                              <p:attrName>ppt_x</p:attrName>
                                            </p:attrNameLst>
                                          </p:cBhvr>
                                          <p:tavLst>
                                            <p:tav tm="0">
                                              <p:val>
                                                <p:strVal val="1+#ppt_w/2"/>
                                              </p:val>
                                            </p:tav>
                                            <p:tav tm="100000">
                                              <p:val>
                                                <p:strVal val="#ppt_x"/>
                                              </p:val>
                                            </p:tav>
                                          </p:tavLst>
                                        </p:anim>
                                        <p:anim calcmode="lin" valueType="num">
                                          <p:cBhvr additive="base">
                                            <p:cTn id="33" dur="1250" fill="hold"/>
                                            <p:tgtEl>
                                              <p:spTgt spid="25"/>
                                            </p:tgtEl>
                                            <p:attrNameLst>
                                              <p:attrName>ppt_y</p:attrName>
                                            </p:attrNameLst>
                                          </p:cBhvr>
                                          <p:tavLst>
                                            <p:tav tm="0">
                                              <p:val>
                                                <p:strVal val="#ppt_y"/>
                                              </p:val>
                                            </p:tav>
                                            <p:tav tm="100000">
                                              <p:val>
                                                <p:strVal val="#ppt_y"/>
                                              </p:val>
                                            </p:tav>
                                          </p:tavLst>
                                        </p:anim>
                                      </p:childTnLst>
                                    </p:cTn>
                                  </p:par>
                                  <p:par>
                                    <p:cTn id="34" presetID="10" presetClass="entr" presetSubtype="0" fill="hold" nodeType="withEffect">
                                      <p:stCondLst>
                                        <p:cond delay="50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ltLang="pl-PL" dirty="0"/>
              <a:t>Extended DISC® Profiles – </a:t>
            </a:r>
            <a:r>
              <a:rPr lang="pl-PL" altLang="pl-PL" b="1" dirty="0">
                <a:solidFill>
                  <a:srgbClr val="ED0C6D"/>
                </a:solidFill>
              </a:rPr>
              <a:t>Special Cases</a:t>
            </a:r>
            <a:endParaRPr lang="pl-PL" b="1" dirty="0">
              <a:solidFill>
                <a:srgbClr val="ED0C6D"/>
              </a:solidFill>
            </a:endParaRPr>
          </a:p>
        </p:txBody>
      </p:sp>
      <p:sp>
        <p:nvSpPr>
          <p:cNvPr id="11" name="Symbol zastępczy numeru slajdu 10"/>
          <p:cNvSpPr>
            <a:spLocks noGrp="1"/>
          </p:cNvSpPr>
          <p:nvPr>
            <p:ph type="sldNum" sz="quarter" idx="12"/>
          </p:nvPr>
        </p:nvSpPr>
        <p:spPr/>
        <p:txBody>
          <a:bodyPr/>
          <a:lstStyle/>
          <a:p>
            <a:fld id="{DEAEEF22-A4DB-45E7-8C91-9889C89BF273}" type="slidenum">
              <a:rPr lang="pl-PL" smtClean="0"/>
              <a:t>104</a:t>
            </a:fld>
            <a:endParaRPr lang="pl-PL"/>
          </a:p>
        </p:txBody>
      </p:sp>
      <p:grpSp>
        <p:nvGrpSpPr>
          <p:cNvPr id="15" name="Group 14"/>
          <p:cNvGrpSpPr/>
          <p:nvPr/>
        </p:nvGrpSpPr>
        <p:grpSpPr>
          <a:xfrm>
            <a:off x="3406776" y="1684324"/>
            <a:ext cx="5378448" cy="3489352"/>
            <a:chOff x="6459535" y="1069950"/>
            <a:chExt cx="5378448" cy="3489352"/>
          </a:xfrm>
        </p:grpSpPr>
        <p:grpSp>
          <p:nvGrpSpPr>
            <p:cNvPr id="10" name="Grupa 9"/>
            <p:cNvGrpSpPr/>
            <p:nvPr/>
          </p:nvGrpSpPr>
          <p:grpSpPr>
            <a:xfrm>
              <a:off x="6459535" y="1069950"/>
              <a:ext cx="5378448" cy="3489352"/>
              <a:chOff x="6459535" y="1069950"/>
              <a:chExt cx="5378448" cy="3489352"/>
            </a:xfrm>
          </p:grpSpPr>
          <p:grpSp>
            <p:nvGrpSpPr>
              <p:cNvPr id="6" name="Grupa 5"/>
              <p:cNvGrpSpPr/>
              <p:nvPr/>
            </p:nvGrpSpPr>
            <p:grpSpPr>
              <a:xfrm>
                <a:off x="6459535" y="1069950"/>
                <a:ext cx="5378448" cy="3489352"/>
                <a:chOff x="7059569" y="2584451"/>
                <a:chExt cx="4070436" cy="2041157"/>
              </a:xfrm>
            </p:grpSpPr>
            <p:sp>
              <p:nvSpPr>
                <p:cNvPr id="7" name="Prostokąt zaokrąglony 6"/>
                <p:cNvSpPr/>
                <p:nvPr/>
              </p:nvSpPr>
              <p:spPr>
                <a:xfrm>
                  <a:off x="7064375" y="2584451"/>
                  <a:ext cx="4060825" cy="2041157"/>
                </a:xfrm>
                <a:prstGeom prst="roundRect">
                  <a:avLst/>
                </a:prstGeom>
                <a:noFill/>
                <a:ln w="19050">
                  <a:solidFill>
                    <a:schemeClr val="accent1"/>
                  </a:solid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182880" rIns="182880" bIns="182880" numCol="1" spcCol="1270" anchor="t" anchorCtr="0">
                  <a:noAutofit/>
                </a:bodyPr>
                <a:lstStyle/>
                <a:p>
                  <a:pPr defTabSz="666734">
                    <a:lnSpc>
                      <a:spcPct val="90000"/>
                    </a:lnSpc>
                    <a:spcBef>
                      <a:spcPct val="0"/>
                    </a:spcBef>
                  </a:pPr>
                  <a:endParaRPr lang="pl-PL" sz="2000">
                    <a:solidFill>
                      <a:schemeClr val="tx1"/>
                    </a:solidFill>
                  </a:endParaRPr>
                </a:p>
              </p:txBody>
            </p:sp>
            <p:sp>
              <p:nvSpPr>
                <p:cNvPr id="8" name="Prostokąt z rogami zaokrąglonymi z jednej strony 7"/>
                <p:cNvSpPr/>
                <p:nvPr/>
              </p:nvSpPr>
              <p:spPr>
                <a:xfrm>
                  <a:off x="7059569" y="2584451"/>
                  <a:ext cx="4070436" cy="591142"/>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pPr lvl="0" algn="ctr"/>
                  <a:r>
                    <a:rPr lang="pl-PL" sz="2000" b="1"/>
                    <a:t>IMPORTANT!</a:t>
                  </a:r>
                </a:p>
              </p:txBody>
            </p:sp>
          </p:grpSp>
          <p:sp>
            <p:nvSpPr>
              <p:cNvPr id="9" name="Prostokąt 8"/>
              <p:cNvSpPr/>
              <p:nvPr/>
            </p:nvSpPr>
            <p:spPr>
              <a:xfrm>
                <a:off x="6686092" y="2385327"/>
                <a:ext cx="4925334" cy="1938992"/>
              </a:xfrm>
              <a:prstGeom prst="rect">
                <a:avLst/>
              </a:prstGeom>
            </p:spPr>
            <p:txBody>
              <a:bodyPr wrap="square">
                <a:spAutoFit/>
              </a:bodyPr>
              <a:lstStyle/>
              <a:p>
                <a:pPr algn="ctr" defTabSz="913260"/>
                <a:r>
                  <a:rPr lang="en-US" sz="2000">
                    <a:solidFill>
                      <a:schemeClr val="tx1">
                        <a:lumMod val="65000"/>
                        <a:lumOff val="35000"/>
                      </a:schemeClr>
                    </a:solidFill>
                    <a:latin typeface="Century Gothic" panose="020B0502020202020204" pitchFamily="34" charset="0"/>
                  </a:rPr>
                  <a:t>Be careful when interpreting the Profiles and discussing the results with a participant as Special Cases are meant to be </a:t>
                </a:r>
                <a:r>
                  <a:rPr lang="en-US" sz="2000" b="1">
                    <a:solidFill>
                      <a:schemeClr val="tx1">
                        <a:lumMod val="65000"/>
                        <a:lumOff val="35000"/>
                      </a:schemeClr>
                    </a:solidFill>
                    <a:latin typeface="Century Gothic" panose="020B0502020202020204" pitchFamily="34" charset="0"/>
                  </a:rPr>
                  <a:t>discussion point starters </a:t>
                </a:r>
                <a:r>
                  <a:rPr lang="en-US" sz="2000">
                    <a:solidFill>
                      <a:schemeClr val="tx1">
                        <a:lumMod val="65000"/>
                        <a:lumOff val="35000"/>
                      </a:schemeClr>
                    </a:solidFill>
                    <a:latin typeface="Century Gothic" panose="020B0502020202020204" pitchFamily="34" charset="0"/>
                  </a:rPr>
                  <a:t>only, not used as a psychological evaluation tool.</a:t>
                </a:r>
              </a:p>
            </p:txBody>
          </p:sp>
        </p:grpSp>
        <p:grpSp>
          <p:nvGrpSpPr>
            <p:cNvPr id="12" name="Group 11"/>
            <p:cNvGrpSpPr/>
            <p:nvPr/>
          </p:nvGrpSpPr>
          <p:grpSpPr>
            <a:xfrm>
              <a:off x="10170886" y="1142520"/>
              <a:ext cx="805784" cy="844707"/>
              <a:chOff x="10170886" y="1142520"/>
              <a:chExt cx="805784" cy="844707"/>
            </a:xfrm>
          </p:grpSpPr>
          <p:sp>
            <p:nvSpPr>
              <p:cNvPr id="13" name="Isosceles Triangle 12"/>
              <p:cNvSpPr/>
              <p:nvPr/>
            </p:nvSpPr>
            <p:spPr>
              <a:xfrm>
                <a:off x="10170886" y="1142520"/>
                <a:ext cx="805784" cy="787877"/>
              </a:xfrm>
              <a:prstGeom prst="triangl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10410492" y="1279341"/>
                <a:ext cx="326571" cy="707886"/>
              </a:xfrm>
              <a:prstGeom prst="rect">
                <a:avLst/>
              </a:prstGeom>
              <a:noFill/>
            </p:spPr>
            <p:txBody>
              <a:bodyPr wrap="square" rtlCol="0">
                <a:spAutoFit/>
              </a:bodyPr>
              <a:lstStyle/>
              <a:p>
                <a:r>
                  <a:rPr lang="en-NZ" sz="4000" b="1">
                    <a:solidFill>
                      <a:schemeClr val="bg1"/>
                    </a:solidFill>
                    <a:latin typeface="Century Gothic" panose="020B0502020202020204" pitchFamily="34" charset="0"/>
                  </a:rPr>
                  <a:t>!</a:t>
                </a:r>
                <a:endParaRPr lang="en-GB" sz="4000" b="1">
                  <a:solidFill>
                    <a:schemeClr val="bg1"/>
                  </a:solidFill>
                  <a:latin typeface="Century Gothic" panose="020B0502020202020204" pitchFamily="34" charset="0"/>
                </a:endParaRPr>
              </a:p>
            </p:txBody>
          </p:sp>
        </p:grpSp>
      </p:grpSp>
    </p:spTree>
    <p:extLst>
      <p:ext uri="{BB962C8B-B14F-4D97-AF65-F5344CB8AC3E}">
        <p14:creationId xmlns:p14="http://schemas.microsoft.com/office/powerpoint/2010/main" val="376808868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Łącznik prosty 10"/>
          <p:cNvCxnSpPr/>
          <p:nvPr/>
        </p:nvCxnSpPr>
        <p:spPr>
          <a:xfrm>
            <a:off x="3034530" y="1988958"/>
            <a:ext cx="0" cy="114612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 name="Tytuł 1"/>
          <p:cNvSpPr>
            <a:spLocks noGrp="1"/>
          </p:cNvSpPr>
          <p:nvPr>
            <p:ph type="title"/>
          </p:nvPr>
        </p:nvSpPr>
        <p:spPr/>
        <p:txBody>
          <a:bodyPr/>
          <a:lstStyle/>
          <a:p>
            <a:r>
              <a:rPr lang="pl-PL" altLang="pl-PL" dirty="0"/>
              <a:t>Extended DISC® Profiles</a:t>
            </a:r>
            <a:r>
              <a:rPr lang="en-NZ" altLang="pl-PL" dirty="0"/>
              <a:t>: </a:t>
            </a:r>
            <a:r>
              <a:rPr lang="en-NZ" altLang="pl-PL" b="1" dirty="0">
                <a:solidFill>
                  <a:srgbClr val="ED0C6D"/>
                </a:solidFill>
              </a:rPr>
              <a:t>Overview</a:t>
            </a:r>
            <a:endParaRPr lang="pl-PL" dirty="0"/>
          </a:p>
        </p:txBody>
      </p:sp>
      <p:sp>
        <p:nvSpPr>
          <p:cNvPr id="6" name="Prostokąt zaokrąglony 5"/>
          <p:cNvSpPr/>
          <p:nvPr/>
        </p:nvSpPr>
        <p:spPr>
          <a:xfrm>
            <a:off x="874530" y="3135086"/>
            <a:ext cx="4320000" cy="2232000"/>
          </a:xfrm>
          <a:prstGeom prst="roundRect">
            <a:avLst/>
          </a:prstGeom>
          <a:solidFill>
            <a:schemeClr val="bg1"/>
          </a:solidFill>
          <a:ln w="1905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defTabSz="979139">
              <a:buClr>
                <a:srgbClr val="D0005F"/>
              </a:buClr>
            </a:pPr>
            <a:r>
              <a:rPr lang="en-NZ">
                <a:solidFill>
                  <a:schemeClr val="tx1">
                    <a:lumMod val="75000"/>
                    <a:lumOff val="25000"/>
                  </a:schemeClr>
                </a:solidFill>
                <a:latin typeface="Century Gothic" panose="020B0502020202020204" pitchFamily="34" charset="0"/>
              </a:rPr>
              <a:t>In both Profiles I and II we can find patterns in the </a:t>
            </a:r>
            <a:r>
              <a:rPr lang="en-NZ" b="1">
                <a:solidFill>
                  <a:schemeClr val="tx1">
                    <a:lumMod val="75000"/>
                    <a:lumOff val="25000"/>
                  </a:schemeClr>
                </a:solidFill>
                <a:latin typeface="Century Gothic" panose="020B0502020202020204" pitchFamily="34" charset="0"/>
              </a:rPr>
              <a:t>SIZE</a:t>
            </a:r>
            <a:r>
              <a:rPr lang="en-NZ">
                <a:solidFill>
                  <a:schemeClr val="tx1">
                    <a:lumMod val="75000"/>
                    <a:lumOff val="25000"/>
                  </a:schemeClr>
                </a:solidFill>
                <a:latin typeface="Century Gothic" panose="020B0502020202020204" pitchFamily="34" charset="0"/>
              </a:rPr>
              <a:t> and </a:t>
            </a:r>
            <a:r>
              <a:rPr lang="en-NZ" b="1">
                <a:solidFill>
                  <a:schemeClr val="tx1">
                    <a:lumMod val="75000"/>
                    <a:lumOff val="25000"/>
                  </a:schemeClr>
                </a:solidFill>
                <a:latin typeface="Century Gothic" panose="020B0502020202020204" pitchFamily="34" charset="0"/>
              </a:rPr>
              <a:t>POSITION,</a:t>
            </a:r>
            <a:r>
              <a:rPr lang="en-NZ">
                <a:solidFill>
                  <a:schemeClr val="tx1">
                    <a:lumMod val="75000"/>
                    <a:lumOff val="25000"/>
                  </a:schemeClr>
                </a:solidFill>
                <a:latin typeface="Century Gothic" panose="020B0502020202020204" pitchFamily="34" charset="0"/>
              </a:rPr>
              <a:t> which we can then relate to key feelings (emotions). </a:t>
            </a:r>
          </a:p>
        </p:txBody>
      </p:sp>
      <p:sp>
        <p:nvSpPr>
          <p:cNvPr id="8" name="Prostokąt zaokrąglony 7"/>
          <p:cNvSpPr/>
          <p:nvPr/>
        </p:nvSpPr>
        <p:spPr>
          <a:xfrm>
            <a:off x="6500265" y="3135086"/>
            <a:ext cx="4320000" cy="2232000"/>
          </a:xfrm>
          <a:prstGeom prst="roundRect">
            <a:avLst/>
          </a:prstGeom>
          <a:solidFill>
            <a:schemeClr val="bg1"/>
          </a:solidFill>
          <a:ln w="19050" cap="rnd">
            <a:solidFill>
              <a:srgbClr val="7F7F7F"/>
            </a:solidFill>
            <a:round/>
          </a:ln>
        </p:spPr>
        <p:style>
          <a:lnRef idx="1">
            <a:schemeClr val="accent1"/>
          </a:lnRef>
          <a:fillRef idx="0">
            <a:schemeClr val="accent1"/>
          </a:fillRef>
          <a:effectRef idx="0">
            <a:schemeClr val="accent1"/>
          </a:effectRef>
          <a:fontRef idx="minor">
            <a:schemeClr val="tx1"/>
          </a:fontRef>
        </p:style>
        <p:txBody>
          <a:bodyPr rtlCol="0" anchor="ctr"/>
          <a:lstStyle/>
          <a:p>
            <a:pPr marL="1120775" lvl="2" indent="-285750" defTabSz="979139">
              <a:buClr>
                <a:schemeClr val="accent1"/>
              </a:buClr>
              <a:buFont typeface="Arial" panose="020B0604020202020204" pitchFamily="34" charset="0"/>
              <a:buChar char="•"/>
            </a:pPr>
            <a:r>
              <a:rPr lang="en-NZ">
                <a:latin typeface="Century Gothic" panose="020B0502020202020204" pitchFamily="34" charset="0"/>
              </a:rPr>
              <a:t>Stress</a:t>
            </a:r>
          </a:p>
          <a:p>
            <a:pPr marL="1120775" lvl="2" indent="-285750" defTabSz="979139">
              <a:buClr>
                <a:schemeClr val="accent1"/>
              </a:buClr>
              <a:buFont typeface="Arial" panose="020B0604020202020204" pitchFamily="34" charset="0"/>
              <a:buChar char="•"/>
            </a:pPr>
            <a:r>
              <a:rPr lang="en-NZ">
                <a:latin typeface="Century Gothic" panose="020B0502020202020204" pitchFamily="34" charset="0"/>
              </a:rPr>
              <a:t>Pressure</a:t>
            </a:r>
          </a:p>
          <a:p>
            <a:pPr marL="1120775" lvl="2" indent="-285750" defTabSz="979139">
              <a:buClr>
                <a:schemeClr val="accent1"/>
              </a:buClr>
              <a:buFont typeface="Arial" panose="020B0604020202020204" pitchFamily="34" charset="0"/>
              <a:buChar char="•"/>
            </a:pPr>
            <a:r>
              <a:rPr lang="en-NZ">
                <a:latin typeface="Century Gothic" panose="020B0502020202020204" pitchFamily="34" charset="0"/>
              </a:rPr>
              <a:t>Frustration</a:t>
            </a:r>
          </a:p>
          <a:p>
            <a:pPr marL="1120775" lvl="2" indent="-285750" defTabSz="979139">
              <a:buClr>
                <a:schemeClr val="accent1"/>
              </a:buClr>
              <a:buFont typeface="Arial" panose="020B0604020202020204" pitchFamily="34" charset="0"/>
              <a:buChar char="•"/>
            </a:pPr>
            <a:r>
              <a:rPr lang="en-NZ">
                <a:latin typeface="Century Gothic" panose="020B0502020202020204" pitchFamily="34" charset="0"/>
              </a:rPr>
              <a:t>Moral / ethical issues</a:t>
            </a:r>
          </a:p>
          <a:p>
            <a:pPr marL="1120775" lvl="2" indent="-285750" defTabSz="979139">
              <a:buClr>
                <a:schemeClr val="accent1"/>
              </a:buClr>
              <a:buFont typeface="Arial" panose="020B0604020202020204" pitchFamily="34" charset="0"/>
              <a:buChar char="•"/>
            </a:pPr>
            <a:r>
              <a:rPr lang="en-NZ">
                <a:latin typeface="Century Gothic" panose="020B0502020202020204" pitchFamily="34" charset="0"/>
              </a:rPr>
              <a:t>Uncertainty of role</a:t>
            </a:r>
          </a:p>
          <a:p>
            <a:pPr marL="1120775" lvl="2" indent="-285750" defTabSz="979139">
              <a:buClr>
                <a:schemeClr val="accent1"/>
              </a:buClr>
              <a:buFont typeface="Arial" panose="020B0604020202020204" pitchFamily="34" charset="0"/>
              <a:buChar char="•"/>
            </a:pPr>
            <a:r>
              <a:rPr lang="en-NZ">
                <a:latin typeface="Century Gothic" panose="020B0502020202020204" pitchFamily="34" charset="0"/>
              </a:rPr>
              <a:t>Insecurity</a:t>
            </a:r>
          </a:p>
          <a:p>
            <a:pPr marL="1120775" lvl="2" indent="-285750" defTabSz="979139">
              <a:buClr>
                <a:schemeClr val="accent1"/>
              </a:buClr>
              <a:buFont typeface="Arial" panose="020B0604020202020204" pitchFamily="34" charset="0"/>
              <a:buChar char="•"/>
            </a:pPr>
            <a:r>
              <a:rPr lang="en-NZ">
                <a:latin typeface="Century Gothic" panose="020B0502020202020204" pitchFamily="34" charset="0"/>
              </a:rPr>
              <a:t>Helplessness</a:t>
            </a:r>
          </a:p>
        </p:txBody>
      </p:sp>
      <p:sp>
        <p:nvSpPr>
          <p:cNvPr id="3" name="Symbol zastępczy numeru slajdu 2"/>
          <p:cNvSpPr>
            <a:spLocks noGrp="1"/>
          </p:cNvSpPr>
          <p:nvPr>
            <p:ph type="sldNum" sz="quarter" idx="12"/>
          </p:nvPr>
        </p:nvSpPr>
        <p:spPr/>
        <p:txBody>
          <a:bodyPr/>
          <a:lstStyle/>
          <a:p>
            <a:fld id="{DEAEEF22-A4DB-45E7-8C91-9889C89BF273}" type="slidenum">
              <a:rPr lang="pl-PL" smtClean="0"/>
              <a:t>105</a:t>
            </a:fld>
            <a:endParaRPr lang="pl-PL"/>
          </a:p>
        </p:txBody>
      </p:sp>
      <p:sp>
        <p:nvSpPr>
          <p:cNvPr id="10" name="Rounded Rectangle 9"/>
          <p:cNvSpPr/>
          <p:nvPr/>
        </p:nvSpPr>
        <p:spPr>
          <a:xfrm>
            <a:off x="1778000" y="1137661"/>
            <a:ext cx="8636000" cy="851297"/>
          </a:xfrm>
          <a:prstGeom prst="roundRect">
            <a:avLst/>
          </a:prstGeom>
          <a:solidFill>
            <a:schemeClr val="bg1">
              <a:lumMod val="50000"/>
            </a:schemeClr>
          </a:solidFill>
        </p:spPr>
        <p:txBody>
          <a:bodyPr wrap="square">
            <a:spAutoFit/>
          </a:bodyPr>
          <a:lstStyle/>
          <a:p>
            <a:pPr algn="ctr" defTabSz="979139">
              <a:buClr>
                <a:srgbClr val="D0005F"/>
              </a:buClr>
            </a:pPr>
            <a:r>
              <a:rPr lang="en-NZ" sz="2000" b="1">
                <a:solidFill>
                  <a:schemeClr val="bg1"/>
                </a:solidFill>
                <a:latin typeface="Century Gothic" panose="020B0502020202020204" pitchFamily="34" charset="0"/>
              </a:rPr>
              <a:t>We know the SHAPE gives us people’s styles; now let’s introduce </a:t>
            </a:r>
            <a:br>
              <a:rPr lang="en-NZ" sz="2000" b="1">
                <a:solidFill>
                  <a:schemeClr val="bg1"/>
                </a:solidFill>
                <a:latin typeface="Century Gothic" panose="020B0502020202020204" pitchFamily="34" charset="0"/>
              </a:rPr>
            </a:br>
            <a:r>
              <a:rPr lang="en-NZ" sz="2000" b="1">
                <a:solidFill>
                  <a:schemeClr val="bg1"/>
                </a:solidFill>
                <a:latin typeface="Century Gothic" panose="020B0502020202020204" pitchFamily="34" charset="0"/>
              </a:rPr>
              <a:t>two more areas we look at in debriefing: </a:t>
            </a:r>
            <a:r>
              <a:rPr lang="en-NZ" sz="2400" b="1">
                <a:solidFill>
                  <a:schemeClr val="accent1">
                    <a:lumMod val="20000"/>
                    <a:lumOff val="80000"/>
                  </a:schemeClr>
                </a:solidFill>
                <a:latin typeface="Century Gothic" panose="020B0502020202020204" pitchFamily="34" charset="0"/>
              </a:rPr>
              <a:t>SIZE and POSITION.</a:t>
            </a:r>
          </a:p>
        </p:txBody>
      </p:sp>
      <p:cxnSp>
        <p:nvCxnSpPr>
          <p:cNvPr id="16" name="Łącznik prosty 10"/>
          <p:cNvCxnSpPr/>
          <p:nvPr/>
        </p:nvCxnSpPr>
        <p:spPr>
          <a:xfrm>
            <a:off x="8629787" y="1988958"/>
            <a:ext cx="0" cy="1146128"/>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1629297" y="5664850"/>
            <a:ext cx="8933407" cy="461665"/>
          </a:xfrm>
          <a:prstGeom prst="rect">
            <a:avLst/>
          </a:prstGeom>
        </p:spPr>
        <p:txBody>
          <a:bodyPr wrap="square">
            <a:spAutoFit/>
          </a:bodyPr>
          <a:lstStyle/>
          <a:p>
            <a:pPr algn="ctr" defTabSz="979139">
              <a:buClr>
                <a:srgbClr val="D0005F"/>
              </a:buClr>
            </a:pPr>
            <a:r>
              <a:rPr lang="en-NZ" sz="1600">
                <a:solidFill>
                  <a:srgbClr val="ED0C6D"/>
                </a:solidFill>
                <a:latin typeface="Century Gothic" panose="020B0502020202020204" pitchFamily="34" charset="0"/>
              </a:rPr>
              <a:t>NB: These are not written in the Behavioural Reports and must be taught through training.</a:t>
            </a:r>
            <a:br>
              <a:rPr lang="en-NZ" sz="1600">
                <a:solidFill>
                  <a:srgbClr val="00B050"/>
                </a:solidFill>
                <a:latin typeface="Century Gothic" panose="020B0502020202020204" pitchFamily="34" charset="0"/>
              </a:rPr>
            </a:br>
            <a:endParaRPr lang="en-NZ" sz="800">
              <a:solidFill>
                <a:srgbClr val="00B050"/>
              </a:solidFill>
              <a:latin typeface="Century Gothic" panose="020B0502020202020204" pitchFamily="34" charset="0"/>
            </a:endParaRPr>
          </a:p>
        </p:txBody>
      </p:sp>
    </p:spTree>
    <p:extLst>
      <p:ext uri="{BB962C8B-B14F-4D97-AF65-F5344CB8AC3E}">
        <p14:creationId xmlns:p14="http://schemas.microsoft.com/office/powerpoint/2010/main" val="226214672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500"/>
                                        <p:tgtEl>
                                          <p:spTgt spid="1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up)">
                                      <p:cBhvr>
                                        <p:cTn id="21" dur="250"/>
                                        <p:tgtEl>
                                          <p:spTgt spid="16"/>
                                        </p:tgtEl>
                                      </p:cBhvr>
                                    </p:animEffect>
                                  </p:childTnLst>
                                </p:cTn>
                              </p:par>
                            </p:childTnLst>
                          </p:cTn>
                        </p:par>
                        <p:par>
                          <p:cTn id="22" fill="hold">
                            <p:stCondLst>
                              <p:cond delay="175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2250"/>
                            </p:stCondLst>
                            <p:childTnLst>
                              <p:par>
                                <p:cTn id="27" presetID="42"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7"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a:t>Special Cases: </a:t>
            </a:r>
            <a:r>
              <a:rPr lang="en-NZ" b="1">
                <a:solidFill>
                  <a:srgbClr val="ED0C6D"/>
                </a:solidFill>
              </a:rPr>
              <a:t>Size</a:t>
            </a:r>
            <a:endParaRPr lang="en-GB" b="1">
              <a:solidFill>
                <a:srgbClr val="ED0C6D"/>
              </a:solidFill>
            </a:endParaRPr>
          </a:p>
        </p:txBody>
      </p:sp>
      <p:sp>
        <p:nvSpPr>
          <p:cNvPr id="3" name="Slide Number Placeholder 2"/>
          <p:cNvSpPr>
            <a:spLocks noGrp="1"/>
          </p:cNvSpPr>
          <p:nvPr>
            <p:ph type="sldNum" sz="quarter" idx="12"/>
          </p:nvPr>
        </p:nvSpPr>
        <p:spPr/>
        <p:txBody>
          <a:bodyPr/>
          <a:lstStyle/>
          <a:p>
            <a:fld id="{DEAEEF22-A4DB-45E7-8C91-9889C89BF273}" type="slidenum">
              <a:rPr lang="pl-PL" smtClean="0"/>
              <a:t>106</a:t>
            </a:fld>
            <a:endParaRPr lang="pl-PL"/>
          </a:p>
        </p:txBody>
      </p:sp>
      <p:sp>
        <p:nvSpPr>
          <p:cNvPr id="4" name="Rectangle 2"/>
          <p:cNvSpPr>
            <a:spLocks noChangeArrowheads="1"/>
          </p:cNvSpPr>
          <p:nvPr/>
        </p:nvSpPr>
        <p:spPr bwMode="auto">
          <a:xfrm>
            <a:off x="7658100" y="5422778"/>
            <a:ext cx="3409897" cy="76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182" tIns="47240" rIns="96182" bIns="47240"/>
          <a:lstStyle/>
          <a:p>
            <a:pPr marL="186532" indent="-186532" algn="r" defTabSz="967470" eaLnBrk="1" fontAlgn="auto" hangingPunct="1">
              <a:lnSpc>
                <a:spcPct val="70000"/>
              </a:lnSpc>
              <a:spcBef>
                <a:spcPct val="40000"/>
              </a:spcBef>
              <a:spcAft>
                <a:spcPts val="0"/>
              </a:spcAft>
              <a:buClr>
                <a:srgbClr val="D0005F"/>
              </a:buClr>
              <a:defRPr/>
            </a:pPr>
            <a:r>
              <a:rPr kumimoji="1" lang="en-US" sz="1400" b="1" baseline="0">
                <a:solidFill>
                  <a:srgbClr val="D2D2D2">
                    <a:lumMod val="50000"/>
                  </a:srgbClr>
                </a:solidFill>
                <a:latin typeface="Century Gothic" panose="020B0502020202020204" pitchFamily="34" charset="0"/>
              </a:rPr>
              <a:t>Consistent answering</a:t>
            </a:r>
            <a:r>
              <a:rPr kumimoji="1" lang="en-US" sz="1400" b="1">
                <a:solidFill>
                  <a:srgbClr val="D2D2D2">
                    <a:lumMod val="50000"/>
                  </a:srgbClr>
                </a:solidFill>
                <a:latin typeface="Century Gothic" panose="020B0502020202020204" pitchFamily="34" charset="0"/>
              </a:rPr>
              <a:t> - </a:t>
            </a:r>
            <a:r>
              <a:rPr kumimoji="1" lang="en-US" sz="1400" b="1" baseline="0">
                <a:solidFill>
                  <a:srgbClr val="D2D2D2">
                    <a:lumMod val="50000"/>
                  </a:srgbClr>
                </a:solidFill>
                <a:latin typeface="Century Gothic" panose="020B0502020202020204" pitchFamily="34" charset="0"/>
              </a:rPr>
              <a:t>Reliable result</a:t>
            </a:r>
          </a:p>
          <a:p>
            <a:pPr marL="186532" indent="-186532" algn="r" defTabSz="967470" eaLnBrk="1" fontAlgn="auto" hangingPunct="1">
              <a:lnSpc>
                <a:spcPct val="70000"/>
              </a:lnSpc>
              <a:spcBef>
                <a:spcPct val="40000"/>
              </a:spcBef>
              <a:spcAft>
                <a:spcPts val="0"/>
              </a:spcAft>
              <a:buClr>
                <a:srgbClr val="D0005F"/>
              </a:buClr>
              <a:defRPr/>
            </a:pPr>
            <a:r>
              <a:rPr kumimoji="1" lang="en-US" sz="1400" b="1" baseline="0">
                <a:solidFill>
                  <a:srgbClr val="D2D2D2">
                    <a:lumMod val="50000"/>
                  </a:srgbClr>
                </a:solidFill>
                <a:latin typeface="Century Gothic" panose="020B0502020202020204" pitchFamily="34" charset="0"/>
              </a:rPr>
              <a:t>50%D – 50%I</a:t>
            </a:r>
          </a:p>
        </p:txBody>
      </p:sp>
      <p:sp>
        <p:nvSpPr>
          <p:cNvPr id="5" name="Rectangle 3"/>
          <p:cNvSpPr>
            <a:spLocks noChangeArrowheads="1"/>
          </p:cNvSpPr>
          <p:nvPr/>
        </p:nvSpPr>
        <p:spPr bwMode="auto">
          <a:xfrm>
            <a:off x="887842" y="5382937"/>
            <a:ext cx="2227465" cy="807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6182" tIns="47240" rIns="96182" bIns="47240"/>
          <a:lstStyle/>
          <a:p>
            <a:pPr marL="186532" indent="-186532" algn="l" defTabSz="967470" eaLnBrk="1" fontAlgn="auto" hangingPunct="1">
              <a:lnSpc>
                <a:spcPct val="70000"/>
              </a:lnSpc>
              <a:spcBef>
                <a:spcPct val="40000"/>
              </a:spcBef>
              <a:spcAft>
                <a:spcPts val="0"/>
              </a:spcAft>
              <a:buClr>
                <a:srgbClr val="D0005F"/>
              </a:buClr>
              <a:defRPr/>
            </a:pPr>
            <a:r>
              <a:rPr kumimoji="1" lang="en-US" sz="1400" b="1" baseline="0">
                <a:solidFill>
                  <a:srgbClr val="D2D2D2">
                    <a:lumMod val="50000"/>
                  </a:srgbClr>
                </a:solidFill>
                <a:latin typeface="Century Gothic" panose="020B0502020202020204" pitchFamily="34" charset="0"/>
              </a:rPr>
              <a:t>Inconsistent answering</a:t>
            </a:r>
          </a:p>
          <a:p>
            <a:pPr marL="186532" indent="-186532" algn="l" defTabSz="967470" eaLnBrk="1" fontAlgn="auto" hangingPunct="1">
              <a:lnSpc>
                <a:spcPct val="70000"/>
              </a:lnSpc>
              <a:spcBef>
                <a:spcPct val="40000"/>
              </a:spcBef>
              <a:spcAft>
                <a:spcPts val="0"/>
              </a:spcAft>
              <a:buClr>
                <a:srgbClr val="D0005F"/>
              </a:buClr>
              <a:defRPr/>
            </a:pPr>
            <a:r>
              <a:rPr kumimoji="1" lang="en-US" sz="1400" b="1" baseline="0">
                <a:solidFill>
                  <a:srgbClr val="D2D2D2">
                    <a:lumMod val="50000"/>
                  </a:srgbClr>
                </a:solidFill>
                <a:latin typeface="Century Gothic" panose="020B0502020202020204" pitchFamily="34" charset="0"/>
              </a:rPr>
              <a:t>Unreliable result</a:t>
            </a:r>
          </a:p>
          <a:p>
            <a:pPr marL="186532" indent="-186532" algn="l" defTabSz="967470" eaLnBrk="1" fontAlgn="auto" hangingPunct="1">
              <a:lnSpc>
                <a:spcPct val="70000"/>
              </a:lnSpc>
              <a:spcBef>
                <a:spcPct val="40000"/>
              </a:spcBef>
              <a:spcAft>
                <a:spcPts val="0"/>
              </a:spcAft>
              <a:buClr>
                <a:srgbClr val="D0005F"/>
              </a:buClr>
              <a:defRPr/>
            </a:pPr>
            <a:r>
              <a:rPr kumimoji="1" lang="en-US" sz="1400" b="1" baseline="0">
                <a:solidFill>
                  <a:srgbClr val="D2D2D2">
                    <a:lumMod val="50000"/>
                  </a:srgbClr>
                </a:solidFill>
                <a:latin typeface="Century Gothic" panose="020B0502020202020204" pitchFamily="34" charset="0"/>
              </a:rPr>
              <a:t>50%D – 50%I</a:t>
            </a:r>
          </a:p>
        </p:txBody>
      </p:sp>
      <p:sp>
        <p:nvSpPr>
          <p:cNvPr id="11" name="Line 17"/>
          <p:cNvSpPr>
            <a:spLocks noChangeShapeType="1"/>
          </p:cNvSpPr>
          <p:nvPr/>
        </p:nvSpPr>
        <p:spPr bwMode="auto">
          <a:xfrm>
            <a:off x="870251" y="5243668"/>
            <a:ext cx="10246329" cy="0"/>
          </a:xfrm>
          <a:prstGeom prst="line">
            <a:avLst/>
          </a:prstGeom>
          <a:noFill/>
          <a:ln w="57150">
            <a:solidFill>
              <a:schemeClr val="accent1"/>
            </a:solidFill>
            <a:round/>
            <a:headEnd type="triangle" w="med" len="med"/>
            <a:tailEnd type="triangle" w="med" len="med"/>
          </a:ln>
          <a:extLst>
            <a:ext uri="{909E8E84-426E-40DD-AFC4-6F175D3DCCD1}">
              <a14:hiddenFill xmlns:a14="http://schemas.microsoft.com/office/drawing/2010/main">
                <a:noFill/>
              </a14:hiddenFill>
            </a:ext>
          </a:extLst>
        </p:spPr>
        <p:txBody>
          <a:bodyPr/>
          <a:lstStyle/>
          <a:p>
            <a:pPr algn="l" defTabSz="913260" eaLnBrk="1" fontAlgn="auto" hangingPunct="1">
              <a:spcBef>
                <a:spcPts val="0"/>
              </a:spcBef>
              <a:spcAft>
                <a:spcPts val="0"/>
              </a:spcAft>
              <a:defRPr/>
            </a:pPr>
            <a:endParaRPr lang="en-NZ" sz="1600" b="1" baseline="0">
              <a:solidFill>
                <a:srgbClr val="D2D2D2">
                  <a:lumMod val="50000"/>
                </a:srgbClr>
              </a:solidFill>
              <a:effectLst>
                <a:outerShdw blurRad="38100" dist="38100" dir="2700000" algn="tl">
                  <a:srgbClr val="000000">
                    <a:alpha val="43137"/>
                  </a:srgbClr>
                </a:outerShdw>
              </a:effectLst>
              <a:latin typeface="Century Gothic" panose="020B0502020202020204" pitchFamily="34" charset="0"/>
            </a:endParaRPr>
          </a:p>
        </p:txBody>
      </p:sp>
      <p:sp>
        <p:nvSpPr>
          <p:cNvPr id="13" name="TextBox 12"/>
          <p:cNvSpPr txBox="1"/>
          <p:nvPr/>
        </p:nvSpPr>
        <p:spPr>
          <a:xfrm>
            <a:off x="705509" y="1257599"/>
            <a:ext cx="1660055" cy="584775"/>
          </a:xfrm>
          <a:prstGeom prst="rect">
            <a:avLst/>
          </a:prstGeom>
          <a:noFill/>
        </p:spPr>
        <p:txBody>
          <a:bodyPr wrap="square" rtlCol="0">
            <a:spAutoFit/>
          </a:bodyPr>
          <a:lstStyle/>
          <a:p>
            <a:pPr algn="ctr" defTabSz="913260" eaLnBrk="1" fontAlgn="auto" hangingPunct="1">
              <a:spcBef>
                <a:spcPts val="0"/>
              </a:spcBef>
              <a:spcAft>
                <a:spcPts val="0"/>
              </a:spcAft>
            </a:pPr>
            <a:r>
              <a:rPr lang="en-NZ" sz="1800" b="1" baseline="0">
                <a:solidFill>
                  <a:srgbClr val="D2D2D2">
                    <a:lumMod val="50000"/>
                  </a:srgbClr>
                </a:solidFill>
                <a:latin typeface="Century Gothic" panose="020B0502020202020204" pitchFamily="34" charset="0"/>
              </a:rPr>
              <a:t>Invalid </a:t>
            </a:r>
            <a:br>
              <a:rPr lang="en-NZ" sz="1800" b="1" baseline="0">
                <a:solidFill>
                  <a:srgbClr val="D2D2D2">
                    <a:lumMod val="50000"/>
                  </a:srgbClr>
                </a:solidFill>
                <a:latin typeface="Century Gothic" panose="020B0502020202020204" pitchFamily="34" charset="0"/>
              </a:rPr>
            </a:br>
            <a:r>
              <a:rPr lang="en-NZ" sz="1400" b="1" baseline="0">
                <a:solidFill>
                  <a:srgbClr val="D2D2D2">
                    <a:lumMod val="50000"/>
                  </a:srgbClr>
                </a:solidFill>
                <a:latin typeface="Century Gothic" panose="020B0502020202020204" pitchFamily="34" charset="0"/>
              </a:rPr>
              <a:t>(If on Profile II</a:t>
            </a:r>
            <a:r>
              <a:rPr lang="en-NZ" sz="1100" b="1" baseline="0">
                <a:solidFill>
                  <a:srgbClr val="D2D2D2">
                    <a:lumMod val="50000"/>
                  </a:srgbClr>
                </a:solidFill>
                <a:latin typeface="Century Gothic" panose="020B0502020202020204" pitchFamily="34" charset="0"/>
              </a:rPr>
              <a:t>)</a:t>
            </a:r>
          </a:p>
        </p:txBody>
      </p:sp>
      <p:sp>
        <p:nvSpPr>
          <p:cNvPr id="14" name="TextBox 13"/>
          <p:cNvSpPr txBox="1"/>
          <p:nvPr/>
        </p:nvSpPr>
        <p:spPr>
          <a:xfrm>
            <a:off x="2583605" y="1257598"/>
            <a:ext cx="1512168" cy="584775"/>
          </a:xfrm>
          <a:prstGeom prst="rect">
            <a:avLst/>
          </a:prstGeom>
          <a:noFill/>
        </p:spPr>
        <p:txBody>
          <a:bodyPr wrap="square" rtlCol="0">
            <a:spAutoFit/>
          </a:bodyPr>
          <a:lstStyle/>
          <a:p>
            <a:pPr algn="ctr" defTabSz="913260" eaLnBrk="1" fontAlgn="auto" hangingPunct="1">
              <a:spcBef>
                <a:spcPts val="0"/>
              </a:spcBef>
              <a:spcAft>
                <a:spcPts val="0"/>
              </a:spcAft>
            </a:pPr>
            <a:r>
              <a:rPr lang="en-NZ" sz="1800" b="1" baseline="0">
                <a:solidFill>
                  <a:srgbClr val="D2D2D2">
                    <a:lumMod val="50000"/>
                  </a:srgbClr>
                </a:solidFill>
                <a:latin typeface="Century Gothic" panose="020B0502020202020204" pitchFamily="34" charset="0"/>
              </a:rPr>
              <a:t>Tight</a:t>
            </a:r>
          </a:p>
          <a:p>
            <a:pPr algn="ctr" defTabSz="913260" eaLnBrk="1" fontAlgn="auto" hangingPunct="1">
              <a:spcBef>
                <a:spcPts val="0"/>
              </a:spcBef>
              <a:spcAft>
                <a:spcPts val="0"/>
              </a:spcAft>
            </a:pPr>
            <a:r>
              <a:rPr lang="en-NZ" sz="1400" b="1" baseline="0">
                <a:solidFill>
                  <a:srgbClr val="D2D2D2">
                    <a:lumMod val="50000"/>
                  </a:srgbClr>
                </a:solidFill>
                <a:latin typeface="Century Gothic" panose="020B0502020202020204" pitchFamily="34" charset="0"/>
              </a:rPr>
              <a:t>(SPECIAL CASE)</a:t>
            </a:r>
          </a:p>
        </p:txBody>
      </p:sp>
      <p:sp>
        <p:nvSpPr>
          <p:cNvPr id="15" name="TextBox 14"/>
          <p:cNvSpPr txBox="1"/>
          <p:nvPr/>
        </p:nvSpPr>
        <p:spPr>
          <a:xfrm>
            <a:off x="4331123" y="1258539"/>
            <a:ext cx="1552333" cy="584775"/>
          </a:xfrm>
          <a:prstGeom prst="rect">
            <a:avLst/>
          </a:prstGeom>
          <a:noFill/>
        </p:spPr>
        <p:txBody>
          <a:bodyPr wrap="square" rtlCol="0">
            <a:spAutoFit/>
          </a:bodyPr>
          <a:lstStyle/>
          <a:p>
            <a:pPr algn="ctr" defTabSz="913260" eaLnBrk="1" fontAlgn="auto" hangingPunct="1">
              <a:spcBef>
                <a:spcPts val="0"/>
              </a:spcBef>
              <a:spcAft>
                <a:spcPts val="0"/>
              </a:spcAft>
            </a:pPr>
            <a:r>
              <a:rPr lang="en-NZ" sz="1800" b="1" baseline="0">
                <a:solidFill>
                  <a:srgbClr val="D2D2D2">
                    <a:lumMod val="50000"/>
                  </a:srgbClr>
                </a:solidFill>
                <a:latin typeface="Century Gothic" panose="020B0502020202020204" pitchFamily="34" charset="0"/>
              </a:rPr>
              <a:t>Tightish</a:t>
            </a:r>
          </a:p>
          <a:p>
            <a:pPr algn="ctr" defTabSz="913260" eaLnBrk="1" fontAlgn="auto" hangingPunct="1">
              <a:spcBef>
                <a:spcPts val="0"/>
              </a:spcBef>
              <a:spcAft>
                <a:spcPts val="0"/>
              </a:spcAft>
            </a:pPr>
            <a:r>
              <a:rPr lang="en-NZ" sz="1400" b="1" baseline="0">
                <a:solidFill>
                  <a:srgbClr val="D2D2D2">
                    <a:lumMod val="50000"/>
                  </a:srgbClr>
                </a:solidFill>
                <a:latin typeface="Century Gothic" panose="020B0502020202020204" pitchFamily="34" charset="0"/>
              </a:rPr>
              <a:t>(SPECIAL CASE)</a:t>
            </a:r>
          </a:p>
        </p:txBody>
      </p:sp>
      <p:sp>
        <p:nvSpPr>
          <p:cNvPr id="16" name="TextBox 15"/>
          <p:cNvSpPr txBox="1"/>
          <p:nvPr/>
        </p:nvSpPr>
        <p:spPr>
          <a:xfrm>
            <a:off x="7920344" y="1365319"/>
            <a:ext cx="1196031" cy="369332"/>
          </a:xfrm>
          <a:prstGeom prst="rect">
            <a:avLst/>
          </a:prstGeom>
          <a:noFill/>
        </p:spPr>
        <p:txBody>
          <a:bodyPr wrap="square" rtlCol="0">
            <a:spAutoFit/>
          </a:bodyPr>
          <a:lstStyle/>
          <a:p>
            <a:pPr algn="ctr" defTabSz="913260" eaLnBrk="1" fontAlgn="auto" hangingPunct="1">
              <a:spcBef>
                <a:spcPts val="0"/>
              </a:spcBef>
              <a:spcAft>
                <a:spcPts val="0"/>
              </a:spcAft>
            </a:pPr>
            <a:r>
              <a:rPr lang="en-NZ" sz="1800" b="1" baseline="0">
                <a:solidFill>
                  <a:srgbClr val="D2D2D2">
                    <a:lumMod val="50000"/>
                  </a:srgbClr>
                </a:solidFill>
                <a:latin typeface="Century Gothic" panose="020B0502020202020204" pitchFamily="34" charset="0"/>
              </a:rPr>
              <a:t>Normal</a:t>
            </a:r>
          </a:p>
        </p:txBody>
      </p:sp>
      <p:sp>
        <p:nvSpPr>
          <p:cNvPr id="17" name="Right Brace 16"/>
          <p:cNvSpPr/>
          <p:nvPr/>
        </p:nvSpPr>
        <p:spPr>
          <a:xfrm rot="16200000">
            <a:off x="8154646" y="-421989"/>
            <a:ext cx="805297" cy="5118573"/>
          </a:xfrm>
          <a:prstGeom prst="rightBrace">
            <a:avLst>
              <a:gd name="adj1" fmla="val 8333"/>
              <a:gd name="adj2" fmla="val 49716"/>
            </a:avLst>
          </a:prstGeom>
        </p:spPr>
        <p:style>
          <a:lnRef idx="1">
            <a:schemeClr val="accent1"/>
          </a:lnRef>
          <a:fillRef idx="0">
            <a:schemeClr val="accent1"/>
          </a:fillRef>
          <a:effectRef idx="0">
            <a:schemeClr val="accent1"/>
          </a:effectRef>
          <a:fontRef idx="minor">
            <a:schemeClr val="tx1"/>
          </a:fontRef>
        </p:style>
        <p:txBody>
          <a:bodyPr rtlCol="0" anchor="ctr"/>
          <a:lstStyle/>
          <a:p>
            <a:pPr defTabSz="913260" eaLnBrk="1" fontAlgn="auto" hangingPunct="1">
              <a:spcBef>
                <a:spcPts val="0"/>
              </a:spcBef>
              <a:spcAft>
                <a:spcPts val="0"/>
              </a:spcAft>
            </a:pPr>
            <a:endParaRPr lang="en-NZ" sz="1600" baseline="0">
              <a:solidFill>
                <a:prstClr val="black"/>
              </a:solidFill>
              <a:latin typeface="Century Gothic" panose="020B0502020202020204" pitchFamily="34" charset="0"/>
            </a:endParaRPr>
          </a:p>
        </p:txBody>
      </p:sp>
      <p:cxnSp>
        <p:nvCxnSpPr>
          <p:cNvPr id="20" name="Straight Arrow Connector 19"/>
          <p:cNvCxnSpPr/>
          <p:nvPr/>
        </p:nvCxnSpPr>
        <p:spPr>
          <a:xfrm>
            <a:off x="1535537" y="1843314"/>
            <a:ext cx="2514" cy="41441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3188693" y="5359188"/>
            <a:ext cx="4334290" cy="830997"/>
          </a:xfrm>
          <a:prstGeom prst="rect">
            <a:avLst/>
          </a:prstGeom>
        </p:spPr>
        <p:txBody>
          <a:bodyPr wrap="square">
            <a:spAutoFit/>
          </a:bodyPr>
          <a:lstStyle/>
          <a:p>
            <a:pPr defTabSz="913260" eaLnBrk="1" fontAlgn="auto" hangingPunct="1">
              <a:spcBef>
                <a:spcPts val="0"/>
              </a:spcBef>
              <a:spcAft>
                <a:spcPts val="0"/>
              </a:spcAft>
            </a:pPr>
            <a:r>
              <a:rPr lang="en-NZ" sz="1200" b="1" baseline="0">
                <a:solidFill>
                  <a:schemeClr val="accent6">
                    <a:lumMod val="75000"/>
                  </a:schemeClr>
                </a:solidFill>
                <a:latin typeface="Century Gothic" panose="020B0502020202020204" pitchFamily="34" charset="0"/>
              </a:rPr>
              <a:t>A TIGHT PROFILE is the result of a respondent not answering the questions consistently. In other words, they may not have been able to identify themselves with a clear role.</a:t>
            </a:r>
          </a:p>
        </p:txBody>
      </p:sp>
      <p:sp>
        <p:nvSpPr>
          <p:cNvPr id="24" name="TextBox 23"/>
          <p:cNvSpPr txBox="1"/>
          <p:nvPr/>
        </p:nvSpPr>
        <p:spPr>
          <a:xfrm>
            <a:off x="3920211" y="460039"/>
            <a:ext cx="4320480" cy="584775"/>
          </a:xfrm>
          <a:prstGeom prst="rect">
            <a:avLst/>
          </a:prstGeom>
          <a:noFill/>
        </p:spPr>
        <p:txBody>
          <a:bodyPr wrap="square" rtlCol="0">
            <a:spAutoFit/>
          </a:bodyPr>
          <a:lstStyle/>
          <a:p>
            <a:pPr algn="ctr"/>
            <a:r>
              <a:rPr lang="en-NZ" sz="3200" b="1" baseline="0">
                <a:solidFill>
                  <a:srgbClr val="ED0C6D"/>
                </a:solidFill>
                <a:latin typeface="Century Gothic" panose="020B0502020202020204" pitchFamily="34" charset="0"/>
              </a:rPr>
              <a:t>SIZE </a:t>
            </a:r>
            <a:r>
              <a:rPr lang="en-NZ" sz="3200" baseline="0">
                <a:solidFill>
                  <a:schemeClr val="accent6">
                    <a:lumMod val="75000"/>
                  </a:schemeClr>
                </a:solidFill>
                <a:latin typeface="Century Gothic" panose="020B0502020202020204" pitchFamily="34" charset="0"/>
              </a:rPr>
              <a:t>of </a:t>
            </a:r>
            <a:r>
              <a:rPr lang="en-NZ" sz="3200">
                <a:solidFill>
                  <a:schemeClr val="accent6">
                    <a:lumMod val="75000"/>
                  </a:schemeClr>
                </a:solidFill>
                <a:latin typeface="Century Gothic" panose="020B0502020202020204" pitchFamily="34" charset="0"/>
              </a:rPr>
              <a:t>t</a:t>
            </a:r>
            <a:r>
              <a:rPr lang="en-NZ" sz="3200" baseline="0">
                <a:solidFill>
                  <a:schemeClr val="accent6">
                    <a:lumMod val="75000"/>
                  </a:schemeClr>
                </a:solidFill>
                <a:latin typeface="Century Gothic" panose="020B0502020202020204" pitchFamily="34" charset="0"/>
              </a:rPr>
              <a:t>he Profiles</a:t>
            </a:r>
          </a:p>
        </p:txBody>
      </p:sp>
      <p:grpSp>
        <p:nvGrpSpPr>
          <p:cNvPr id="25" name="Grupa 2"/>
          <p:cNvGrpSpPr/>
          <p:nvPr/>
        </p:nvGrpSpPr>
        <p:grpSpPr>
          <a:xfrm>
            <a:off x="870252" y="2299503"/>
            <a:ext cx="1335598" cy="2752470"/>
            <a:chOff x="3134998" y="1517736"/>
            <a:chExt cx="2019850" cy="4162613"/>
          </a:xfrm>
        </p:grpSpPr>
        <p:sp>
          <p:nvSpPr>
            <p:cNvPr id="26"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7"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8"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30" name="Grupa 7"/>
            <p:cNvGrpSpPr/>
            <p:nvPr/>
          </p:nvGrpSpPr>
          <p:grpSpPr>
            <a:xfrm>
              <a:off x="3134998" y="1517736"/>
              <a:ext cx="2019850" cy="4162612"/>
              <a:chOff x="3636165" y="1814460"/>
              <a:chExt cx="1696621" cy="3496486"/>
            </a:xfrm>
          </p:grpSpPr>
          <p:grpSp>
            <p:nvGrpSpPr>
              <p:cNvPr id="31" name="Group 28"/>
              <p:cNvGrpSpPr>
                <a:grpSpLocks/>
              </p:cNvGrpSpPr>
              <p:nvPr/>
            </p:nvGrpSpPr>
            <p:grpSpPr bwMode="auto">
              <a:xfrm>
                <a:off x="3636165" y="1819139"/>
                <a:ext cx="1696621" cy="3491807"/>
                <a:chOff x="1684" y="1082"/>
                <a:chExt cx="2391" cy="3083"/>
              </a:xfrm>
            </p:grpSpPr>
            <p:sp>
              <p:nvSpPr>
                <p:cNvPr id="36"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7"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32"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3"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4"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5"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38" name="Grupa 2"/>
          <p:cNvGrpSpPr/>
          <p:nvPr/>
        </p:nvGrpSpPr>
        <p:grpSpPr>
          <a:xfrm>
            <a:off x="2671890" y="2299503"/>
            <a:ext cx="1335598" cy="2752470"/>
            <a:chOff x="3134998" y="1517736"/>
            <a:chExt cx="2019850" cy="4162613"/>
          </a:xfrm>
        </p:grpSpPr>
        <p:sp>
          <p:nvSpPr>
            <p:cNvPr id="39"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40"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41"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42" name="Grupa 7"/>
            <p:cNvGrpSpPr/>
            <p:nvPr/>
          </p:nvGrpSpPr>
          <p:grpSpPr>
            <a:xfrm>
              <a:off x="3134998" y="1517736"/>
              <a:ext cx="2019850" cy="4162612"/>
              <a:chOff x="3636165" y="1814460"/>
              <a:chExt cx="1696621" cy="3496486"/>
            </a:xfrm>
          </p:grpSpPr>
          <p:grpSp>
            <p:nvGrpSpPr>
              <p:cNvPr id="43" name="Group 28"/>
              <p:cNvGrpSpPr>
                <a:grpSpLocks/>
              </p:cNvGrpSpPr>
              <p:nvPr/>
            </p:nvGrpSpPr>
            <p:grpSpPr bwMode="auto">
              <a:xfrm>
                <a:off x="3636165" y="1819139"/>
                <a:ext cx="1696621" cy="3491807"/>
                <a:chOff x="1684" y="1082"/>
                <a:chExt cx="2391" cy="3083"/>
              </a:xfrm>
            </p:grpSpPr>
            <p:sp>
              <p:nvSpPr>
                <p:cNvPr id="48"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49"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44"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5"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6"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7"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50" name="Grupa 2"/>
          <p:cNvGrpSpPr/>
          <p:nvPr/>
        </p:nvGrpSpPr>
        <p:grpSpPr>
          <a:xfrm>
            <a:off x="4439491" y="2299503"/>
            <a:ext cx="1335598" cy="2752470"/>
            <a:chOff x="3134998" y="1517736"/>
            <a:chExt cx="2019850" cy="4162613"/>
          </a:xfrm>
        </p:grpSpPr>
        <p:sp>
          <p:nvSpPr>
            <p:cNvPr id="51"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52"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53"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54" name="Grupa 7"/>
            <p:cNvGrpSpPr/>
            <p:nvPr/>
          </p:nvGrpSpPr>
          <p:grpSpPr>
            <a:xfrm>
              <a:off x="3134998" y="1517736"/>
              <a:ext cx="2019850" cy="4162612"/>
              <a:chOff x="3636165" y="1814460"/>
              <a:chExt cx="1696621" cy="3496486"/>
            </a:xfrm>
          </p:grpSpPr>
          <p:grpSp>
            <p:nvGrpSpPr>
              <p:cNvPr id="55" name="Group 28"/>
              <p:cNvGrpSpPr>
                <a:grpSpLocks/>
              </p:cNvGrpSpPr>
              <p:nvPr/>
            </p:nvGrpSpPr>
            <p:grpSpPr bwMode="auto">
              <a:xfrm>
                <a:off x="3636165" y="1819139"/>
                <a:ext cx="1696621" cy="3491807"/>
                <a:chOff x="1684" y="1082"/>
                <a:chExt cx="2391" cy="3083"/>
              </a:xfrm>
            </p:grpSpPr>
            <p:sp>
              <p:nvSpPr>
                <p:cNvPr id="60"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1"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56"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7"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8"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9"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62" name="Grupa 2"/>
          <p:cNvGrpSpPr/>
          <p:nvPr/>
        </p:nvGrpSpPr>
        <p:grpSpPr>
          <a:xfrm>
            <a:off x="6201092" y="2299503"/>
            <a:ext cx="1335598" cy="2752470"/>
            <a:chOff x="3134998" y="1517736"/>
            <a:chExt cx="2019850" cy="4162613"/>
          </a:xfrm>
        </p:grpSpPr>
        <p:sp>
          <p:nvSpPr>
            <p:cNvPr id="63"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4"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5"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66" name="Grupa 7"/>
            <p:cNvGrpSpPr/>
            <p:nvPr/>
          </p:nvGrpSpPr>
          <p:grpSpPr>
            <a:xfrm>
              <a:off x="3134998" y="1517736"/>
              <a:ext cx="2019850" cy="4162612"/>
              <a:chOff x="3636165" y="1814460"/>
              <a:chExt cx="1696621" cy="3496486"/>
            </a:xfrm>
          </p:grpSpPr>
          <p:grpSp>
            <p:nvGrpSpPr>
              <p:cNvPr id="67" name="Group 28"/>
              <p:cNvGrpSpPr>
                <a:grpSpLocks/>
              </p:cNvGrpSpPr>
              <p:nvPr/>
            </p:nvGrpSpPr>
            <p:grpSpPr bwMode="auto">
              <a:xfrm>
                <a:off x="3636165" y="1819139"/>
                <a:ext cx="1696621" cy="3491807"/>
                <a:chOff x="1684" y="1082"/>
                <a:chExt cx="2391" cy="3083"/>
              </a:xfrm>
            </p:grpSpPr>
            <p:sp>
              <p:nvSpPr>
                <p:cNvPr id="72"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3"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68"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69"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70"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71"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74" name="Grupa 2"/>
          <p:cNvGrpSpPr/>
          <p:nvPr/>
        </p:nvGrpSpPr>
        <p:grpSpPr>
          <a:xfrm>
            <a:off x="7974294" y="2299503"/>
            <a:ext cx="1335598" cy="2752470"/>
            <a:chOff x="3134998" y="1517736"/>
            <a:chExt cx="2019850" cy="4162613"/>
          </a:xfrm>
        </p:grpSpPr>
        <p:sp>
          <p:nvSpPr>
            <p:cNvPr id="75"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6"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7"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78" name="Grupa 7"/>
            <p:cNvGrpSpPr/>
            <p:nvPr/>
          </p:nvGrpSpPr>
          <p:grpSpPr>
            <a:xfrm>
              <a:off x="3134998" y="1517736"/>
              <a:ext cx="2019850" cy="4162612"/>
              <a:chOff x="3636165" y="1814460"/>
              <a:chExt cx="1696621" cy="3496486"/>
            </a:xfrm>
          </p:grpSpPr>
          <p:grpSp>
            <p:nvGrpSpPr>
              <p:cNvPr id="79" name="Group 28"/>
              <p:cNvGrpSpPr>
                <a:grpSpLocks/>
              </p:cNvGrpSpPr>
              <p:nvPr/>
            </p:nvGrpSpPr>
            <p:grpSpPr bwMode="auto">
              <a:xfrm>
                <a:off x="3636165" y="1819139"/>
                <a:ext cx="1696621" cy="3491807"/>
                <a:chOff x="1684" y="1082"/>
                <a:chExt cx="2391" cy="3083"/>
              </a:xfrm>
            </p:grpSpPr>
            <p:sp>
              <p:nvSpPr>
                <p:cNvPr id="84"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85"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80"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1"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2"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3"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86" name="Grupa 2"/>
          <p:cNvGrpSpPr/>
          <p:nvPr/>
        </p:nvGrpSpPr>
        <p:grpSpPr>
          <a:xfrm>
            <a:off x="9732398" y="2299503"/>
            <a:ext cx="1335598" cy="2752470"/>
            <a:chOff x="3134998" y="1517736"/>
            <a:chExt cx="2019850" cy="4162613"/>
          </a:xfrm>
        </p:grpSpPr>
        <p:sp>
          <p:nvSpPr>
            <p:cNvPr id="87"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88"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89"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90" name="Grupa 7"/>
            <p:cNvGrpSpPr/>
            <p:nvPr/>
          </p:nvGrpSpPr>
          <p:grpSpPr>
            <a:xfrm>
              <a:off x="3134998" y="1517736"/>
              <a:ext cx="2019850" cy="4162612"/>
              <a:chOff x="3636165" y="1814460"/>
              <a:chExt cx="1696621" cy="3496486"/>
            </a:xfrm>
          </p:grpSpPr>
          <p:grpSp>
            <p:nvGrpSpPr>
              <p:cNvPr id="91" name="Group 28"/>
              <p:cNvGrpSpPr>
                <a:grpSpLocks/>
              </p:cNvGrpSpPr>
              <p:nvPr/>
            </p:nvGrpSpPr>
            <p:grpSpPr bwMode="auto">
              <a:xfrm>
                <a:off x="3636165" y="1819139"/>
                <a:ext cx="1696621" cy="3491807"/>
                <a:chOff x="1684" y="1082"/>
                <a:chExt cx="2391" cy="3083"/>
              </a:xfrm>
            </p:grpSpPr>
            <p:sp>
              <p:nvSpPr>
                <p:cNvPr id="96"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97"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92"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93"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94"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95"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cxnSp>
        <p:nvCxnSpPr>
          <p:cNvPr id="99" name="Straight Arrow Connector 98"/>
          <p:cNvCxnSpPr/>
          <p:nvPr/>
        </p:nvCxnSpPr>
        <p:spPr>
          <a:xfrm>
            <a:off x="3339689" y="1842374"/>
            <a:ext cx="2514" cy="41441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p:nvPr/>
        </p:nvCxnSpPr>
        <p:spPr>
          <a:xfrm>
            <a:off x="5103519" y="1843314"/>
            <a:ext cx="2514" cy="41441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101" name="Grupa 40"/>
          <p:cNvGrpSpPr/>
          <p:nvPr/>
        </p:nvGrpSpPr>
        <p:grpSpPr>
          <a:xfrm>
            <a:off x="1102042" y="3482338"/>
            <a:ext cx="839651" cy="368181"/>
            <a:chOff x="807401" y="3674403"/>
            <a:chExt cx="1004904" cy="493717"/>
          </a:xfrm>
        </p:grpSpPr>
        <p:sp>
          <p:nvSpPr>
            <p:cNvPr id="102" name="Line 35"/>
            <p:cNvSpPr>
              <a:spLocks noChangeShapeType="1"/>
            </p:cNvSpPr>
            <p:nvPr/>
          </p:nvSpPr>
          <p:spPr bwMode="auto">
            <a:xfrm>
              <a:off x="807401" y="3674403"/>
              <a:ext cx="346537" cy="10564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03" name="Line 36"/>
            <p:cNvSpPr>
              <a:spLocks noChangeShapeType="1"/>
            </p:cNvSpPr>
            <p:nvPr/>
          </p:nvSpPr>
          <p:spPr bwMode="auto">
            <a:xfrm flipH="1" flipV="1">
              <a:off x="1159425" y="3780051"/>
              <a:ext cx="300242" cy="38806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04" name="Line 37"/>
            <p:cNvSpPr>
              <a:spLocks noChangeShapeType="1"/>
            </p:cNvSpPr>
            <p:nvPr/>
          </p:nvSpPr>
          <p:spPr bwMode="auto">
            <a:xfrm flipV="1">
              <a:off x="1459669" y="4083123"/>
              <a:ext cx="352636" cy="8499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105" name="Grupa 40"/>
          <p:cNvGrpSpPr/>
          <p:nvPr/>
        </p:nvGrpSpPr>
        <p:grpSpPr>
          <a:xfrm>
            <a:off x="2930261" y="3495856"/>
            <a:ext cx="812314" cy="618945"/>
            <a:chOff x="840117" y="3674403"/>
            <a:chExt cx="972187" cy="829982"/>
          </a:xfrm>
        </p:grpSpPr>
        <p:sp>
          <p:nvSpPr>
            <p:cNvPr id="106" name="Line 35"/>
            <p:cNvSpPr>
              <a:spLocks noChangeShapeType="1"/>
            </p:cNvSpPr>
            <p:nvPr/>
          </p:nvSpPr>
          <p:spPr bwMode="auto">
            <a:xfrm>
              <a:off x="840117" y="3674403"/>
              <a:ext cx="313820" cy="10564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07" name="Line 36"/>
            <p:cNvSpPr>
              <a:spLocks noChangeShapeType="1"/>
            </p:cNvSpPr>
            <p:nvPr/>
          </p:nvSpPr>
          <p:spPr bwMode="auto">
            <a:xfrm flipH="1" flipV="1">
              <a:off x="1159425" y="3780051"/>
              <a:ext cx="330772" cy="724334"/>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08" name="Line 37"/>
            <p:cNvSpPr>
              <a:spLocks noChangeShapeType="1"/>
            </p:cNvSpPr>
            <p:nvPr/>
          </p:nvSpPr>
          <p:spPr bwMode="auto">
            <a:xfrm flipV="1">
              <a:off x="1484307" y="4083122"/>
              <a:ext cx="327997" cy="421262"/>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110" name="Grupa 40"/>
          <p:cNvGrpSpPr/>
          <p:nvPr/>
        </p:nvGrpSpPr>
        <p:grpSpPr>
          <a:xfrm>
            <a:off x="4697864" y="3304558"/>
            <a:ext cx="807045" cy="848341"/>
            <a:chOff x="840717" y="3727226"/>
            <a:chExt cx="965881" cy="1137594"/>
          </a:xfrm>
        </p:grpSpPr>
        <p:sp>
          <p:nvSpPr>
            <p:cNvPr id="111" name="Line 35"/>
            <p:cNvSpPr>
              <a:spLocks noChangeShapeType="1"/>
            </p:cNvSpPr>
            <p:nvPr/>
          </p:nvSpPr>
          <p:spPr bwMode="auto">
            <a:xfrm>
              <a:off x="840717" y="3727226"/>
              <a:ext cx="313220" cy="5282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12" name="Line 36"/>
            <p:cNvSpPr>
              <a:spLocks noChangeShapeType="1"/>
            </p:cNvSpPr>
            <p:nvPr/>
          </p:nvSpPr>
          <p:spPr bwMode="auto">
            <a:xfrm flipH="1" flipV="1">
              <a:off x="1159425" y="3780051"/>
              <a:ext cx="324882" cy="1084769"/>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13" name="Line 37"/>
            <p:cNvSpPr>
              <a:spLocks noChangeShapeType="1"/>
            </p:cNvSpPr>
            <p:nvPr/>
          </p:nvSpPr>
          <p:spPr bwMode="auto">
            <a:xfrm flipV="1">
              <a:off x="1490795" y="4686004"/>
              <a:ext cx="315803" cy="17881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114" name="Grupa 40"/>
          <p:cNvGrpSpPr/>
          <p:nvPr/>
        </p:nvGrpSpPr>
        <p:grpSpPr>
          <a:xfrm>
            <a:off x="6463477" y="2857500"/>
            <a:ext cx="803033" cy="1562099"/>
            <a:chOff x="838311" y="3158459"/>
            <a:chExt cx="961080" cy="2094718"/>
          </a:xfrm>
        </p:grpSpPr>
        <p:sp>
          <p:nvSpPr>
            <p:cNvPr id="115" name="Line 35"/>
            <p:cNvSpPr>
              <a:spLocks noChangeShapeType="1"/>
            </p:cNvSpPr>
            <p:nvPr/>
          </p:nvSpPr>
          <p:spPr bwMode="auto">
            <a:xfrm>
              <a:off x="838311" y="3158459"/>
              <a:ext cx="309922" cy="14475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16" name="Line 36"/>
            <p:cNvSpPr>
              <a:spLocks noChangeShapeType="1"/>
            </p:cNvSpPr>
            <p:nvPr/>
          </p:nvSpPr>
          <p:spPr bwMode="auto">
            <a:xfrm flipH="1" flipV="1">
              <a:off x="1148229" y="3303215"/>
              <a:ext cx="335358" cy="1949962"/>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17" name="Line 37"/>
            <p:cNvSpPr>
              <a:spLocks noChangeShapeType="1"/>
            </p:cNvSpPr>
            <p:nvPr/>
          </p:nvSpPr>
          <p:spPr bwMode="auto">
            <a:xfrm flipV="1">
              <a:off x="1483588" y="4895539"/>
              <a:ext cx="315803" cy="35763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119" name="Grupa 40"/>
          <p:cNvGrpSpPr/>
          <p:nvPr/>
        </p:nvGrpSpPr>
        <p:grpSpPr>
          <a:xfrm>
            <a:off x="8232667" y="2603500"/>
            <a:ext cx="813067" cy="2089150"/>
            <a:chOff x="833509" y="2817855"/>
            <a:chExt cx="973088" cy="2801475"/>
          </a:xfrm>
        </p:grpSpPr>
        <p:sp>
          <p:nvSpPr>
            <p:cNvPr id="120" name="Line 35"/>
            <p:cNvSpPr>
              <a:spLocks noChangeShapeType="1"/>
            </p:cNvSpPr>
            <p:nvPr/>
          </p:nvSpPr>
          <p:spPr bwMode="auto">
            <a:xfrm flipV="1">
              <a:off x="833509" y="2817855"/>
              <a:ext cx="325699" cy="7663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21" name="Line 36"/>
            <p:cNvSpPr>
              <a:spLocks noChangeShapeType="1"/>
            </p:cNvSpPr>
            <p:nvPr/>
          </p:nvSpPr>
          <p:spPr bwMode="auto">
            <a:xfrm flipH="1" flipV="1">
              <a:off x="1148229" y="2817855"/>
              <a:ext cx="329469" cy="280147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22" name="Line 37"/>
            <p:cNvSpPr>
              <a:spLocks noChangeShapeType="1"/>
            </p:cNvSpPr>
            <p:nvPr/>
          </p:nvSpPr>
          <p:spPr bwMode="auto">
            <a:xfrm flipV="1">
              <a:off x="1490794" y="5431992"/>
              <a:ext cx="315803" cy="178819"/>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123" name="Grupa 40"/>
          <p:cNvGrpSpPr/>
          <p:nvPr/>
        </p:nvGrpSpPr>
        <p:grpSpPr>
          <a:xfrm>
            <a:off x="9991149" y="2374900"/>
            <a:ext cx="813067" cy="2446232"/>
            <a:chOff x="833509" y="2817855"/>
            <a:chExt cx="973088" cy="2801475"/>
          </a:xfrm>
        </p:grpSpPr>
        <p:sp>
          <p:nvSpPr>
            <p:cNvPr id="124" name="Line 35"/>
            <p:cNvSpPr>
              <a:spLocks noChangeShapeType="1"/>
            </p:cNvSpPr>
            <p:nvPr/>
          </p:nvSpPr>
          <p:spPr bwMode="auto">
            <a:xfrm flipV="1">
              <a:off x="833509" y="2817855"/>
              <a:ext cx="325699" cy="7663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25" name="Line 36"/>
            <p:cNvSpPr>
              <a:spLocks noChangeShapeType="1"/>
            </p:cNvSpPr>
            <p:nvPr/>
          </p:nvSpPr>
          <p:spPr bwMode="auto">
            <a:xfrm flipH="1" flipV="1">
              <a:off x="1148229" y="2817855"/>
              <a:ext cx="329469" cy="280147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26" name="Line 37"/>
            <p:cNvSpPr>
              <a:spLocks noChangeShapeType="1"/>
            </p:cNvSpPr>
            <p:nvPr/>
          </p:nvSpPr>
          <p:spPr bwMode="auto">
            <a:xfrm flipV="1">
              <a:off x="1490794" y="5431992"/>
              <a:ext cx="315803" cy="178819"/>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118" name="Rectangle 117"/>
          <p:cNvSpPr/>
          <p:nvPr/>
        </p:nvSpPr>
        <p:spPr>
          <a:xfrm>
            <a:off x="-15549" y="289158"/>
            <a:ext cx="12192000" cy="51964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7" name="Prostokąt zaokrąglony 7">
            <a:extLst>
              <a:ext uri="{FF2B5EF4-FFF2-40B4-BE49-F238E27FC236}">
                <a16:creationId xmlns:a16="http://schemas.microsoft.com/office/drawing/2014/main" id="{2BDA5CE0-DFEA-40CD-A8B8-B31D79DA509D}"/>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Go to Pages 38-41 of the Workbook</a:t>
            </a:r>
            <a:endParaRPr lang="en-US" sz="1100" b="1">
              <a:solidFill>
                <a:schemeClr val="bg1"/>
              </a:solidFill>
              <a:latin typeface="Century Gothic" panose="020B0502020202020204" pitchFamily="34" charset="0"/>
            </a:endParaRPr>
          </a:p>
        </p:txBody>
      </p:sp>
      <p:pic>
        <p:nvPicPr>
          <p:cNvPr id="128" name="Graphic 127" descr="Closed book with solid fill">
            <a:extLst>
              <a:ext uri="{FF2B5EF4-FFF2-40B4-BE49-F238E27FC236}">
                <a16:creationId xmlns:a16="http://schemas.microsoft.com/office/drawing/2014/main" id="{D3E5A5D0-1BC0-4E1D-9B82-676E6E49036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53912" y="256991"/>
            <a:ext cx="228376" cy="227084"/>
          </a:xfrm>
          <a:prstGeom prst="rect">
            <a:avLst/>
          </a:prstGeom>
        </p:spPr>
      </p:pic>
    </p:spTree>
    <p:extLst>
      <p:ext uri="{BB962C8B-B14F-4D97-AF65-F5344CB8AC3E}">
        <p14:creationId xmlns:p14="http://schemas.microsoft.com/office/powerpoint/2010/main" val="50404616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14:bounceEnd="53333">
                                          <p:cBhvr additive="base">
                                            <p:cTn id="7" dur="1250" fill="hold"/>
                                            <p:tgtEl>
                                              <p:spTgt spid="127"/>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127"/>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2" presetClass="entr" presetSubtype="8"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par>
                              <p:cTn id="13" fill="hold">
                                <p:stCondLst>
                                  <p:cond delay="1750"/>
                                </p:stCondLst>
                                <p:childTnLst>
                                  <p:par>
                                    <p:cTn id="14" presetID="42" presetClass="entr" presetSubtype="0"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anim calcmode="lin" valueType="num">
                                          <p:cBhvr>
                                            <p:cTn id="17" dur="500" fill="hold"/>
                                            <p:tgtEl>
                                              <p:spTgt spid="20"/>
                                            </p:tgtEl>
                                            <p:attrNameLst>
                                              <p:attrName>ppt_x</p:attrName>
                                            </p:attrNameLst>
                                          </p:cBhvr>
                                          <p:tavLst>
                                            <p:tav tm="0">
                                              <p:val>
                                                <p:strVal val="#ppt_x"/>
                                              </p:val>
                                            </p:tav>
                                            <p:tav tm="100000">
                                              <p:val>
                                                <p:strVal val="#ppt_x"/>
                                              </p:val>
                                            </p:tav>
                                          </p:tavLst>
                                        </p:anim>
                                        <p:anim calcmode="lin" valueType="num">
                                          <p:cBhvr>
                                            <p:cTn id="18" dur="500" fill="hold"/>
                                            <p:tgtEl>
                                              <p:spTgt spid="20"/>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anim calcmode="lin" valueType="num">
                                          <p:cBhvr>
                                            <p:cTn id="22" dur="500" fill="hold"/>
                                            <p:tgtEl>
                                              <p:spTgt spid="13"/>
                                            </p:tgtEl>
                                            <p:attrNameLst>
                                              <p:attrName>ppt_x</p:attrName>
                                            </p:attrNameLst>
                                          </p:cBhvr>
                                          <p:tavLst>
                                            <p:tav tm="0">
                                              <p:val>
                                                <p:strVal val="#ppt_x"/>
                                              </p:val>
                                            </p:tav>
                                            <p:tav tm="100000">
                                              <p:val>
                                                <p:strVal val="#ppt_x"/>
                                              </p:val>
                                            </p:tav>
                                          </p:tavLst>
                                        </p:anim>
                                        <p:anim calcmode="lin" valueType="num">
                                          <p:cBhvr>
                                            <p:cTn id="23" dur="50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anim calcmode="lin" valueType="num">
                                          <p:cBhvr>
                                            <p:cTn id="27" dur="500" fill="hold"/>
                                            <p:tgtEl>
                                              <p:spTgt spid="25"/>
                                            </p:tgtEl>
                                            <p:attrNameLst>
                                              <p:attrName>ppt_x</p:attrName>
                                            </p:attrNameLst>
                                          </p:cBhvr>
                                          <p:tavLst>
                                            <p:tav tm="0">
                                              <p:val>
                                                <p:strVal val="#ppt_x"/>
                                              </p:val>
                                            </p:tav>
                                            <p:tav tm="100000">
                                              <p:val>
                                                <p:strVal val="#ppt_x"/>
                                              </p:val>
                                            </p:tav>
                                          </p:tavLst>
                                        </p:anim>
                                        <p:anim calcmode="lin" valueType="num">
                                          <p:cBhvr>
                                            <p:cTn id="28" dur="500" fill="hold"/>
                                            <p:tgtEl>
                                              <p:spTgt spid="25"/>
                                            </p:tgtEl>
                                            <p:attrNameLst>
                                              <p:attrName>ppt_y</p:attrName>
                                            </p:attrNameLst>
                                          </p:cBhvr>
                                          <p:tavLst>
                                            <p:tav tm="0">
                                              <p:val>
                                                <p:strVal val="#ppt_y+.1"/>
                                              </p:val>
                                            </p:tav>
                                            <p:tav tm="100000">
                                              <p:val>
                                                <p:strVal val="#ppt_y"/>
                                              </p:val>
                                            </p:tav>
                                          </p:tavLst>
                                        </p:anim>
                                      </p:childTnLst>
                                    </p:cTn>
                                  </p:par>
                                </p:childTnLst>
                              </p:cTn>
                            </p:par>
                            <p:par>
                              <p:cTn id="29" fill="hold">
                                <p:stCondLst>
                                  <p:cond delay="2250"/>
                                </p:stCondLst>
                                <p:childTnLst>
                                  <p:par>
                                    <p:cTn id="30" presetID="22" presetClass="entr" presetSubtype="8" fill="hold" nodeType="afterEffect">
                                      <p:stCondLst>
                                        <p:cond delay="0"/>
                                      </p:stCondLst>
                                      <p:childTnLst>
                                        <p:set>
                                          <p:cBhvr>
                                            <p:cTn id="31" dur="1" fill="hold">
                                              <p:stCondLst>
                                                <p:cond delay="0"/>
                                              </p:stCondLst>
                                            </p:cTn>
                                            <p:tgtEl>
                                              <p:spTgt spid="101"/>
                                            </p:tgtEl>
                                            <p:attrNameLst>
                                              <p:attrName>style.visibility</p:attrName>
                                            </p:attrNameLst>
                                          </p:cBhvr>
                                          <p:to>
                                            <p:strVal val="visible"/>
                                          </p:to>
                                        </p:set>
                                        <p:animEffect transition="in" filter="wipe(left)">
                                          <p:cBhvr>
                                            <p:cTn id="32" dur="500"/>
                                            <p:tgtEl>
                                              <p:spTgt spid="101"/>
                                            </p:tgtEl>
                                          </p:cBhvr>
                                        </p:animEffect>
                                      </p:childTnLst>
                                    </p:cTn>
                                  </p:par>
                                </p:childTnLst>
                              </p:cTn>
                            </p:par>
                            <p:par>
                              <p:cTn id="33" fill="hold">
                                <p:stCondLst>
                                  <p:cond delay="2750"/>
                                </p:stCondLst>
                                <p:childTnLst>
                                  <p:par>
                                    <p:cTn id="34" presetID="22" presetClass="entr" presetSubtype="4" fill="hold" nodeType="afterEffect">
                                      <p:stCondLst>
                                        <p:cond delay="500"/>
                                      </p:stCondLst>
                                      <p:childTnLst>
                                        <p:set>
                                          <p:cBhvr>
                                            <p:cTn id="35" dur="1" fill="hold">
                                              <p:stCondLst>
                                                <p:cond delay="0"/>
                                              </p:stCondLst>
                                            </p:cTn>
                                            <p:tgtEl>
                                              <p:spTgt spid="38"/>
                                            </p:tgtEl>
                                            <p:attrNameLst>
                                              <p:attrName>style.visibility</p:attrName>
                                            </p:attrNameLst>
                                          </p:cBhvr>
                                          <p:to>
                                            <p:strVal val="visible"/>
                                          </p:to>
                                        </p:set>
                                        <p:animEffect transition="in" filter="wipe(down)">
                                          <p:cBhvr>
                                            <p:cTn id="36" dur="500"/>
                                            <p:tgtEl>
                                              <p:spTgt spid="38"/>
                                            </p:tgtEl>
                                          </p:cBhvr>
                                        </p:animEffect>
                                      </p:childTnLst>
                                    </p:cTn>
                                  </p:par>
                                </p:childTnLst>
                              </p:cTn>
                            </p:par>
                            <p:par>
                              <p:cTn id="37" fill="hold">
                                <p:stCondLst>
                                  <p:cond delay="3750"/>
                                </p:stCondLst>
                                <p:childTnLst>
                                  <p:par>
                                    <p:cTn id="38" presetID="22" presetClass="entr" presetSubtype="8" fill="hold" nodeType="afterEffect">
                                      <p:stCondLst>
                                        <p:cond delay="0"/>
                                      </p:stCondLst>
                                      <p:childTnLst>
                                        <p:set>
                                          <p:cBhvr>
                                            <p:cTn id="39" dur="1" fill="hold">
                                              <p:stCondLst>
                                                <p:cond delay="0"/>
                                              </p:stCondLst>
                                            </p:cTn>
                                            <p:tgtEl>
                                              <p:spTgt spid="105"/>
                                            </p:tgtEl>
                                            <p:attrNameLst>
                                              <p:attrName>style.visibility</p:attrName>
                                            </p:attrNameLst>
                                          </p:cBhvr>
                                          <p:to>
                                            <p:strVal val="visible"/>
                                          </p:to>
                                        </p:set>
                                        <p:animEffect transition="in" filter="wipe(left)">
                                          <p:cBhvr>
                                            <p:cTn id="40" dur="500"/>
                                            <p:tgtEl>
                                              <p:spTgt spid="105"/>
                                            </p:tgtEl>
                                          </p:cBhvr>
                                        </p:animEffect>
                                      </p:childTnLst>
                                    </p:cTn>
                                  </p:par>
                                  <p:par>
                                    <p:cTn id="41" presetID="42" presetClass="entr" presetSubtype="0" fill="hold" nodeType="withEffect">
                                      <p:stCondLst>
                                        <p:cond delay="0"/>
                                      </p:stCondLst>
                                      <p:childTnLst>
                                        <p:set>
                                          <p:cBhvr>
                                            <p:cTn id="42" dur="1" fill="hold">
                                              <p:stCondLst>
                                                <p:cond delay="0"/>
                                              </p:stCondLst>
                                            </p:cTn>
                                            <p:tgtEl>
                                              <p:spTgt spid="99"/>
                                            </p:tgtEl>
                                            <p:attrNameLst>
                                              <p:attrName>style.visibility</p:attrName>
                                            </p:attrNameLst>
                                          </p:cBhvr>
                                          <p:to>
                                            <p:strVal val="visible"/>
                                          </p:to>
                                        </p:set>
                                        <p:animEffect transition="in" filter="fade">
                                          <p:cBhvr>
                                            <p:cTn id="43" dur="500"/>
                                            <p:tgtEl>
                                              <p:spTgt spid="99"/>
                                            </p:tgtEl>
                                          </p:cBhvr>
                                        </p:animEffect>
                                        <p:anim calcmode="lin" valueType="num">
                                          <p:cBhvr>
                                            <p:cTn id="44" dur="500" fill="hold"/>
                                            <p:tgtEl>
                                              <p:spTgt spid="99"/>
                                            </p:tgtEl>
                                            <p:attrNameLst>
                                              <p:attrName>ppt_x</p:attrName>
                                            </p:attrNameLst>
                                          </p:cBhvr>
                                          <p:tavLst>
                                            <p:tav tm="0">
                                              <p:val>
                                                <p:strVal val="#ppt_x"/>
                                              </p:val>
                                            </p:tav>
                                            <p:tav tm="100000">
                                              <p:val>
                                                <p:strVal val="#ppt_x"/>
                                              </p:val>
                                            </p:tav>
                                          </p:tavLst>
                                        </p:anim>
                                        <p:anim calcmode="lin" valueType="num">
                                          <p:cBhvr>
                                            <p:cTn id="45" dur="500" fill="hold"/>
                                            <p:tgtEl>
                                              <p:spTgt spid="9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anim calcmode="lin" valueType="num">
                                          <p:cBhvr>
                                            <p:cTn id="49" dur="500" fill="hold"/>
                                            <p:tgtEl>
                                              <p:spTgt spid="14"/>
                                            </p:tgtEl>
                                            <p:attrNameLst>
                                              <p:attrName>ppt_x</p:attrName>
                                            </p:attrNameLst>
                                          </p:cBhvr>
                                          <p:tavLst>
                                            <p:tav tm="0">
                                              <p:val>
                                                <p:strVal val="#ppt_x"/>
                                              </p:val>
                                            </p:tav>
                                            <p:tav tm="100000">
                                              <p:val>
                                                <p:strVal val="#ppt_x"/>
                                              </p:val>
                                            </p:tav>
                                          </p:tavLst>
                                        </p:anim>
                                        <p:anim calcmode="lin" valueType="num">
                                          <p:cBhvr>
                                            <p:cTn id="50" dur="500" fill="hold"/>
                                            <p:tgtEl>
                                              <p:spTgt spid="14"/>
                                            </p:tgtEl>
                                            <p:attrNameLst>
                                              <p:attrName>ppt_y</p:attrName>
                                            </p:attrNameLst>
                                          </p:cBhvr>
                                          <p:tavLst>
                                            <p:tav tm="0">
                                              <p:val>
                                                <p:strVal val="#ppt_y+.1"/>
                                              </p:val>
                                            </p:tav>
                                            <p:tav tm="100000">
                                              <p:val>
                                                <p:strVal val="#ppt_y"/>
                                              </p:val>
                                            </p:tav>
                                          </p:tavLst>
                                        </p:anim>
                                      </p:childTnLst>
                                    </p:cTn>
                                  </p:par>
                                </p:childTnLst>
                              </p:cTn>
                            </p:par>
                            <p:par>
                              <p:cTn id="51" fill="hold">
                                <p:stCondLst>
                                  <p:cond delay="4250"/>
                                </p:stCondLst>
                                <p:childTnLst>
                                  <p:par>
                                    <p:cTn id="52" presetID="22" presetClass="entr" presetSubtype="4" fill="hold" nodeType="afterEffect">
                                      <p:stCondLst>
                                        <p:cond delay="500"/>
                                      </p:stCondLst>
                                      <p:childTnLst>
                                        <p:set>
                                          <p:cBhvr>
                                            <p:cTn id="53" dur="1" fill="hold">
                                              <p:stCondLst>
                                                <p:cond delay="0"/>
                                              </p:stCondLst>
                                            </p:cTn>
                                            <p:tgtEl>
                                              <p:spTgt spid="50"/>
                                            </p:tgtEl>
                                            <p:attrNameLst>
                                              <p:attrName>style.visibility</p:attrName>
                                            </p:attrNameLst>
                                          </p:cBhvr>
                                          <p:to>
                                            <p:strVal val="visible"/>
                                          </p:to>
                                        </p:set>
                                        <p:animEffect transition="in" filter="wipe(down)">
                                          <p:cBhvr>
                                            <p:cTn id="54" dur="500"/>
                                            <p:tgtEl>
                                              <p:spTgt spid="50"/>
                                            </p:tgtEl>
                                          </p:cBhvr>
                                        </p:animEffect>
                                      </p:childTnLst>
                                    </p:cTn>
                                  </p:par>
                                </p:childTnLst>
                              </p:cTn>
                            </p:par>
                            <p:par>
                              <p:cTn id="55" fill="hold">
                                <p:stCondLst>
                                  <p:cond delay="5250"/>
                                </p:stCondLst>
                                <p:childTnLst>
                                  <p:par>
                                    <p:cTn id="56" presetID="22" presetClass="entr" presetSubtype="8" fill="hold" nodeType="afterEffect">
                                      <p:stCondLst>
                                        <p:cond delay="0"/>
                                      </p:stCondLst>
                                      <p:childTnLst>
                                        <p:set>
                                          <p:cBhvr>
                                            <p:cTn id="57" dur="1" fill="hold">
                                              <p:stCondLst>
                                                <p:cond delay="0"/>
                                              </p:stCondLst>
                                            </p:cTn>
                                            <p:tgtEl>
                                              <p:spTgt spid="110"/>
                                            </p:tgtEl>
                                            <p:attrNameLst>
                                              <p:attrName>style.visibility</p:attrName>
                                            </p:attrNameLst>
                                          </p:cBhvr>
                                          <p:to>
                                            <p:strVal val="visible"/>
                                          </p:to>
                                        </p:set>
                                        <p:animEffect transition="in" filter="wipe(left)">
                                          <p:cBhvr>
                                            <p:cTn id="58" dur="500"/>
                                            <p:tgtEl>
                                              <p:spTgt spid="110"/>
                                            </p:tgtEl>
                                          </p:cBhvr>
                                        </p:animEffect>
                                      </p:childTnLst>
                                    </p:cTn>
                                  </p:par>
                                  <p:par>
                                    <p:cTn id="59" presetID="42" presetClass="entr" presetSubtype="0"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500"/>
                                            <p:tgtEl>
                                              <p:spTgt spid="15"/>
                                            </p:tgtEl>
                                          </p:cBhvr>
                                        </p:animEffect>
                                        <p:anim calcmode="lin" valueType="num">
                                          <p:cBhvr>
                                            <p:cTn id="62" dur="500" fill="hold"/>
                                            <p:tgtEl>
                                              <p:spTgt spid="15"/>
                                            </p:tgtEl>
                                            <p:attrNameLst>
                                              <p:attrName>ppt_x</p:attrName>
                                            </p:attrNameLst>
                                          </p:cBhvr>
                                          <p:tavLst>
                                            <p:tav tm="0">
                                              <p:val>
                                                <p:strVal val="#ppt_x"/>
                                              </p:val>
                                            </p:tav>
                                            <p:tav tm="100000">
                                              <p:val>
                                                <p:strVal val="#ppt_x"/>
                                              </p:val>
                                            </p:tav>
                                          </p:tavLst>
                                        </p:anim>
                                        <p:anim calcmode="lin" valueType="num">
                                          <p:cBhvr>
                                            <p:cTn id="63" dur="500" fill="hold"/>
                                            <p:tgtEl>
                                              <p:spTgt spid="15"/>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100"/>
                                            </p:tgtEl>
                                            <p:attrNameLst>
                                              <p:attrName>style.visibility</p:attrName>
                                            </p:attrNameLst>
                                          </p:cBhvr>
                                          <p:to>
                                            <p:strVal val="visible"/>
                                          </p:to>
                                        </p:set>
                                        <p:animEffect transition="in" filter="fade">
                                          <p:cBhvr>
                                            <p:cTn id="66" dur="500"/>
                                            <p:tgtEl>
                                              <p:spTgt spid="100"/>
                                            </p:tgtEl>
                                          </p:cBhvr>
                                        </p:animEffect>
                                        <p:anim calcmode="lin" valueType="num">
                                          <p:cBhvr>
                                            <p:cTn id="67" dur="500" fill="hold"/>
                                            <p:tgtEl>
                                              <p:spTgt spid="100"/>
                                            </p:tgtEl>
                                            <p:attrNameLst>
                                              <p:attrName>ppt_x</p:attrName>
                                            </p:attrNameLst>
                                          </p:cBhvr>
                                          <p:tavLst>
                                            <p:tav tm="0">
                                              <p:val>
                                                <p:strVal val="#ppt_x"/>
                                              </p:val>
                                            </p:tav>
                                            <p:tav tm="100000">
                                              <p:val>
                                                <p:strVal val="#ppt_x"/>
                                              </p:val>
                                            </p:tav>
                                          </p:tavLst>
                                        </p:anim>
                                        <p:anim calcmode="lin" valueType="num">
                                          <p:cBhvr>
                                            <p:cTn id="68" dur="500" fill="hold"/>
                                            <p:tgtEl>
                                              <p:spTgt spid="100"/>
                                            </p:tgtEl>
                                            <p:attrNameLst>
                                              <p:attrName>ppt_y</p:attrName>
                                            </p:attrNameLst>
                                          </p:cBhvr>
                                          <p:tavLst>
                                            <p:tav tm="0">
                                              <p:val>
                                                <p:strVal val="#ppt_y+.1"/>
                                              </p:val>
                                            </p:tav>
                                            <p:tav tm="100000">
                                              <p:val>
                                                <p:strVal val="#ppt_y"/>
                                              </p:val>
                                            </p:tav>
                                          </p:tavLst>
                                        </p:anim>
                                      </p:childTnLst>
                                    </p:cTn>
                                  </p:par>
                                </p:childTnLst>
                              </p:cTn>
                            </p:par>
                            <p:par>
                              <p:cTn id="69" fill="hold">
                                <p:stCondLst>
                                  <p:cond delay="5750"/>
                                </p:stCondLst>
                                <p:childTnLst>
                                  <p:par>
                                    <p:cTn id="70" presetID="22" presetClass="entr" presetSubtype="4" fill="hold" nodeType="afterEffect">
                                      <p:stCondLst>
                                        <p:cond delay="500"/>
                                      </p:stCondLst>
                                      <p:childTnLst>
                                        <p:set>
                                          <p:cBhvr>
                                            <p:cTn id="71" dur="1" fill="hold">
                                              <p:stCondLst>
                                                <p:cond delay="0"/>
                                              </p:stCondLst>
                                            </p:cTn>
                                            <p:tgtEl>
                                              <p:spTgt spid="62"/>
                                            </p:tgtEl>
                                            <p:attrNameLst>
                                              <p:attrName>style.visibility</p:attrName>
                                            </p:attrNameLst>
                                          </p:cBhvr>
                                          <p:to>
                                            <p:strVal val="visible"/>
                                          </p:to>
                                        </p:set>
                                        <p:animEffect transition="in" filter="wipe(down)">
                                          <p:cBhvr>
                                            <p:cTn id="72" dur="500"/>
                                            <p:tgtEl>
                                              <p:spTgt spid="62"/>
                                            </p:tgtEl>
                                          </p:cBhvr>
                                        </p:animEffect>
                                      </p:childTnLst>
                                    </p:cTn>
                                  </p:par>
                                </p:childTnLst>
                              </p:cTn>
                            </p:par>
                            <p:par>
                              <p:cTn id="73" fill="hold">
                                <p:stCondLst>
                                  <p:cond delay="6750"/>
                                </p:stCondLst>
                                <p:childTnLst>
                                  <p:par>
                                    <p:cTn id="74" presetID="22" presetClass="entr" presetSubtype="8" fill="hold" nodeType="afterEffect">
                                      <p:stCondLst>
                                        <p:cond delay="0"/>
                                      </p:stCondLst>
                                      <p:childTnLst>
                                        <p:set>
                                          <p:cBhvr>
                                            <p:cTn id="75" dur="1" fill="hold">
                                              <p:stCondLst>
                                                <p:cond delay="0"/>
                                              </p:stCondLst>
                                            </p:cTn>
                                            <p:tgtEl>
                                              <p:spTgt spid="114"/>
                                            </p:tgtEl>
                                            <p:attrNameLst>
                                              <p:attrName>style.visibility</p:attrName>
                                            </p:attrNameLst>
                                          </p:cBhvr>
                                          <p:to>
                                            <p:strVal val="visible"/>
                                          </p:to>
                                        </p:set>
                                        <p:animEffect transition="in" filter="wipe(left)">
                                          <p:cBhvr>
                                            <p:cTn id="76" dur="500"/>
                                            <p:tgtEl>
                                              <p:spTgt spid="114"/>
                                            </p:tgtEl>
                                          </p:cBhvr>
                                        </p:animEffect>
                                      </p:childTnLst>
                                    </p:cTn>
                                  </p:par>
                                </p:childTnLst>
                              </p:cTn>
                            </p:par>
                            <p:par>
                              <p:cTn id="77" fill="hold">
                                <p:stCondLst>
                                  <p:cond delay="7250"/>
                                </p:stCondLst>
                                <p:childTnLst>
                                  <p:par>
                                    <p:cTn id="78" presetID="22" presetClass="entr" presetSubtype="4" fill="hold" nodeType="afterEffect">
                                      <p:stCondLst>
                                        <p:cond delay="500"/>
                                      </p:stCondLst>
                                      <p:childTnLst>
                                        <p:set>
                                          <p:cBhvr>
                                            <p:cTn id="79" dur="1" fill="hold">
                                              <p:stCondLst>
                                                <p:cond delay="0"/>
                                              </p:stCondLst>
                                            </p:cTn>
                                            <p:tgtEl>
                                              <p:spTgt spid="74"/>
                                            </p:tgtEl>
                                            <p:attrNameLst>
                                              <p:attrName>style.visibility</p:attrName>
                                            </p:attrNameLst>
                                          </p:cBhvr>
                                          <p:to>
                                            <p:strVal val="visible"/>
                                          </p:to>
                                        </p:set>
                                        <p:animEffect transition="in" filter="wipe(down)">
                                          <p:cBhvr>
                                            <p:cTn id="80" dur="500"/>
                                            <p:tgtEl>
                                              <p:spTgt spid="74"/>
                                            </p:tgtEl>
                                          </p:cBhvr>
                                        </p:animEffect>
                                      </p:childTnLst>
                                    </p:cTn>
                                  </p:par>
                                </p:childTnLst>
                              </p:cTn>
                            </p:par>
                            <p:par>
                              <p:cTn id="81" fill="hold">
                                <p:stCondLst>
                                  <p:cond delay="8250"/>
                                </p:stCondLst>
                                <p:childTnLst>
                                  <p:par>
                                    <p:cTn id="82" presetID="22" presetClass="entr" presetSubtype="8" fill="hold" nodeType="afterEffect">
                                      <p:stCondLst>
                                        <p:cond delay="0"/>
                                      </p:stCondLst>
                                      <p:childTnLst>
                                        <p:set>
                                          <p:cBhvr>
                                            <p:cTn id="83" dur="1" fill="hold">
                                              <p:stCondLst>
                                                <p:cond delay="0"/>
                                              </p:stCondLst>
                                            </p:cTn>
                                            <p:tgtEl>
                                              <p:spTgt spid="119"/>
                                            </p:tgtEl>
                                            <p:attrNameLst>
                                              <p:attrName>style.visibility</p:attrName>
                                            </p:attrNameLst>
                                          </p:cBhvr>
                                          <p:to>
                                            <p:strVal val="visible"/>
                                          </p:to>
                                        </p:set>
                                        <p:animEffect transition="in" filter="wipe(left)">
                                          <p:cBhvr>
                                            <p:cTn id="84" dur="500"/>
                                            <p:tgtEl>
                                              <p:spTgt spid="119"/>
                                            </p:tgtEl>
                                          </p:cBhvr>
                                        </p:animEffect>
                                      </p:childTnLst>
                                    </p:cTn>
                                  </p:par>
                                </p:childTnLst>
                              </p:cTn>
                            </p:par>
                            <p:par>
                              <p:cTn id="85" fill="hold">
                                <p:stCondLst>
                                  <p:cond delay="8750"/>
                                </p:stCondLst>
                                <p:childTnLst>
                                  <p:par>
                                    <p:cTn id="86" presetID="22" presetClass="entr" presetSubtype="4" fill="hold" nodeType="afterEffect">
                                      <p:stCondLst>
                                        <p:cond delay="500"/>
                                      </p:stCondLst>
                                      <p:childTnLst>
                                        <p:set>
                                          <p:cBhvr>
                                            <p:cTn id="87" dur="1" fill="hold">
                                              <p:stCondLst>
                                                <p:cond delay="0"/>
                                              </p:stCondLst>
                                            </p:cTn>
                                            <p:tgtEl>
                                              <p:spTgt spid="86"/>
                                            </p:tgtEl>
                                            <p:attrNameLst>
                                              <p:attrName>style.visibility</p:attrName>
                                            </p:attrNameLst>
                                          </p:cBhvr>
                                          <p:to>
                                            <p:strVal val="visible"/>
                                          </p:to>
                                        </p:set>
                                        <p:animEffect transition="in" filter="wipe(down)">
                                          <p:cBhvr>
                                            <p:cTn id="88" dur="500"/>
                                            <p:tgtEl>
                                              <p:spTgt spid="86"/>
                                            </p:tgtEl>
                                          </p:cBhvr>
                                        </p:animEffect>
                                      </p:childTnLst>
                                    </p:cTn>
                                  </p:par>
                                </p:childTnLst>
                              </p:cTn>
                            </p:par>
                            <p:par>
                              <p:cTn id="89" fill="hold">
                                <p:stCondLst>
                                  <p:cond delay="9750"/>
                                </p:stCondLst>
                                <p:childTnLst>
                                  <p:par>
                                    <p:cTn id="90" presetID="22" presetClass="entr" presetSubtype="8" fill="hold" nodeType="afterEffect">
                                      <p:stCondLst>
                                        <p:cond delay="0"/>
                                      </p:stCondLst>
                                      <p:childTnLst>
                                        <p:set>
                                          <p:cBhvr>
                                            <p:cTn id="91" dur="1" fill="hold">
                                              <p:stCondLst>
                                                <p:cond delay="0"/>
                                              </p:stCondLst>
                                            </p:cTn>
                                            <p:tgtEl>
                                              <p:spTgt spid="123"/>
                                            </p:tgtEl>
                                            <p:attrNameLst>
                                              <p:attrName>style.visibility</p:attrName>
                                            </p:attrNameLst>
                                          </p:cBhvr>
                                          <p:to>
                                            <p:strVal val="visible"/>
                                          </p:to>
                                        </p:set>
                                        <p:animEffect transition="in" filter="wipe(left)">
                                          <p:cBhvr>
                                            <p:cTn id="92" dur="500"/>
                                            <p:tgtEl>
                                              <p:spTgt spid="123"/>
                                            </p:tgtEl>
                                          </p:cBhvr>
                                        </p:animEffect>
                                      </p:childTnLst>
                                    </p:cTn>
                                  </p:par>
                                </p:childTnLst>
                              </p:cTn>
                            </p:par>
                            <p:par>
                              <p:cTn id="93" fill="hold">
                                <p:stCondLst>
                                  <p:cond delay="10250"/>
                                </p:stCondLst>
                                <p:childTnLst>
                                  <p:par>
                                    <p:cTn id="94" presetID="42" presetClass="entr" presetSubtype="0" fill="hold" grpId="0" nodeType="after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fade">
                                          <p:cBhvr>
                                            <p:cTn id="96" dur="500"/>
                                            <p:tgtEl>
                                              <p:spTgt spid="17"/>
                                            </p:tgtEl>
                                          </p:cBhvr>
                                        </p:animEffect>
                                        <p:anim calcmode="lin" valueType="num">
                                          <p:cBhvr>
                                            <p:cTn id="97" dur="500" fill="hold"/>
                                            <p:tgtEl>
                                              <p:spTgt spid="17"/>
                                            </p:tgtEl>
                                            <p:attrNameLst>
                                              <p:attrName>ppt_x</p:attrName>
                                            </p:attrNameLst>
                                          </p:cBhvr>
                                          <p:tavLst>
                                            <p:tav tm="0">
                                              <p:val>
                                                <p:strVal val="#ppt_x"/>
                                              </p:val>
                                            </p:tav>
                                            <p:tav tm="100000">
                                              <p:val>
                                                <p:strVal val="#ppt_x"/>
                                              </p:val>
                                            </p:tav>
                                          </p:tavLst>
                                        </p:anim>
                                        <p:anim calcmode="lin" valueType="num">
                                          <p:cBhvr>
                                            <p:cTn id="98" dur="500" fill="hold"/>
                                            <p:tgtEl>
                                              <p:spTgt spid="17"/>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16"/>
                                            </p:tgtEl>
                                            <p:attrNameLst>
                                              <p:attrName>style.visibility</p:attrName>
                                            </p:attrNameLst>
                                          </p:cBhvr>
                                          <p:to>
                                            <p:strVal val="visible"/>
                                          </p:to>
                                        </p:set>
                                        <p:animEffect transition="in" filter="fade">
                                          <p:cBhvr>
                                            <p:cTn id="101" dur="500"/>
                                            <p:tgtEl>
                                              <p:spTgt spid="16"/>
                                            </p:tgtEl>
                                          </p:cBhvr>
                                        </p:animEffect>
                                        <p:anim calcmode="lin" valueType="num">
                                          <p:cBhvr>
                                            <p:cTn id="102" dur="500" fill="hold"/>
                                            <p:tgtEl>
                                              <p:spTgt spid="16"/>
                                            </p:tgtEl>
                                            <p:attrNameLst>
                                              <p:attrName>ppt_x</p:attrName>
                                            </p:attrNameLst>
                                          </p:cBhvr>
                                          <p:tavLst>
                                            <p:tav tm="0">
                                              <p:val>
                                                <p:strVal val="#ppt_x"/>
                                              </p:val>
                                            </p:tav>
                                            <p:tav tm="100000">
                                              <p:val>
                                                <p:strVal val="#ppt_x"/>
                                              </p:val>
                                            </p:tav>
                                          </p:tavLst>
                                        </p:anim>
                                        <p:anim calcmode="lin" valueType="num">
                                          <p:cBhvr>
                                            <p:cTn id="103" dur="500" fill="hold"/>
                                            <p:tgtEl>
                                              <p:spTgt spid="16"/>
                                            </p:tgtEl>
                                            <p:attrNameLst>
                                              <p:attrName>ppt_y</p:attrName>
                                            </p:attrNameLst>
                                          </p:cBhvr>
                                          <p:tavLst>
                                            <p:tav tm="0">
                                              <p:val>
                                                <p:strVal val="#ppt_y+.1"/>
                                              </p:val>
                                            </p:tav>
                                            <p:tav tm="100000">
                                              <p:val>
                                                <p:strVal val="#ppt_y"/>
                                              </p:val>
                                            </p:tav>
                                          </p:tavLst>
                                        </p:anim>
                                      </p:childTnLst>
                                    </p:cTn>
                                  </p:par>
                                </p:childTnLst>
                              </p:cTn>
                            </p:par>
                            <p:par>
                              <p:cTn id="104" fill="hold">
                                <p:stCondLst>
                                  <p:cond delay="10750"/>
                                </p:stCondLst>
                                <p:childTnLst>
                                  <p:par>
                                    <p:cTn id="105" presetID="16" presetClass="entr" presetSubtype="37" fill="hold" grpId="0" nodeType="afterEffect">
                                      <p:stCondLst>
                                        <p:cond delay="0"/>
                                      </p:stCondLst>
                                      <p:childTnLst>
                                        <p:set>
                                          <p:cBhvr>
                                            <p:cTn id="106" dur="1" fill="hold">
                                              <p:stCondLst>
                                                <p:cond delay="0"/>
                                              </p:stCondLst>
                                            </p:cTn>
                                            <p:tgtEl>
                                              <p:spTgt spid="11"/>
                                            </p:tgtEl>
                                            <p:attrNameLst>
                                              <p:attrName>style.visibility</p:attrName>
                                            </p:attrNameLst>
                                          </p:cBhvr>
                                          <p:to>
                                            <p:strVal val="visible"/>
                                          </p:to>
                                        </p:set>
                                        <p:animEffect transition="in" filter="barn(outVertical)">
                                          <p:cBhvr>
                                            <p:cTn id="107" dur="500"/>
                                            <p:tgtEl>
                                              <p:spTgt spid="11"/>
                                            </p:tgtEl>
                                          </p:cBhvr>
                                        </p:animEffect>
                                      </p:childTnLst>
                                    </p:cTn>
                                  </p:par>
                                </p:childTnLst>
                              </p:cTn>
                            </p:par>
                            <p:par>
                              <p:cTn id="108" fill="hold">
                                <p:stCondLst>
                                  <p:cond delay="11250"/>
                                </p:stCondLst>
                                <p:childTnLst>
                                  <p:par>
                                    <p:cTn id="109" presetID="42" presetClass="entr" presetSubtype="0" fill="hold" grpId="0" nodeType="afterEffect">
                                      <p:stCondLst>
                                        <p:cond delay="0"/>
                                      </p:stCondLst>
                                      <p:childTnLst>
                                        <p:set>
                                          <p:cBhvr>
                                            <p:cTn id="110" dur="1" fill="hold">
                                              <p:stCondLst>
                                                <p:cond delay="0"/>
                                              </p:stCondLst>
                                            </p:cTn>
                                            <p:tgtEl>
                                              <p:spTgt spid="5"/>
                                            </p:tgtEl>
                                            <p:attrNameLst>
                                              <p:attrName>style.visibility</p:attrName>
                                            </p:attrNameLst>
                                          </p:cBhvr>
                                          <p:to>
                                            <p:strVal val="visible"/>
                                          </p:to>
                                        </p:set>
                                        <p:animEffect transition="in" filter="fade">
                                          <p:cBhvr>
                                            <p:cTn id="111" dur="500"/>
                                            <p:tgtEl>
                                              <p:spTgt spid="5"/>
                                            </p:tgtEl>
                                          </p:cBhvr>
                                        </p:animEffect>
                                        <p:anim calcmode="lin" valueType="num">
                                          <p:cBhvr>
                                            <p:cTn id="112" dur="500" fill="hold"/>
                                            <p:tgtEl>
                                              <p:spTgt spid="5"/>
                                            </p:tgtEl>
                                            <p:attrNameLst>
                                              <p:attrName>ppt_x</p:attrName>
                                            </p:attrNameLst>
                                          </p:cBhvr>
                                          <p:tavLst>
                                            <p:tav tm="0">
                                              <p:val>
                                                <p:strVal val="#ppt_x"/>
                                              </p:val>
                                            </p:tav>
                                            <p:tav tm="100000">
                                              <p:val>
                                                <p:strVal val="#ppt_x"/>
                                              </p:val>
                                            </p:tav>
                                          </p:tavLst>
                                        </p:anim>
                                        <p:anim calcmode="lin" valueType="num">
                                          <p:cBhvr>
                                            <p:cTn id="113" dur="500" fill="hold"/>
                                            <p:tgtEl>
                                              <p:spTgt spid="5"/>
                                            </p:tgtEl>
                                            <p:attrNameLst>
                                              <p:attrName>ppt_y</p:attrName>
                                            </p:attrNameLst>
                                          </p:cBhvr>
                                          <p:tavLst>
                                            <p:tav tm="0">
                                              <p:val>
                                                <p:strVal val="#ppt_y+.1"/>
                                              </p:val>
                                            </p:tav>
                                            <p:tav tm="100000">
                                              <p:val>
                                                <p:strVal val="#ppt_y"/>
                                              </p:val>
                                            </p:tav>
                                          </p:tavLst>
                                        </p:anim>
                                      </p:childTnLst>
                                    </p:cTn>
                                  </p:par>
                                </p:childTnLst>
                              </p:cTn>
                            </p:par>
                            <p:par>
                              <p:cTn id="114" fill="hold">
                                <p:stCondLst>
                                  <p:cond delay="11750"/>
                                </p:stCondLst>
                                <p:childTnLst>
                                  <p:par>
                                    <p:cTn id="115" presetID="42" presetClass="entr" presetSubtype="0" fill="hold" grpId="0" nodeType="afterEffect">
                                      <p:stCondLst>
                                        <p:cond delay="0"/>
                                      </p:stCondLst>
                                      <p:childTnLst>
                                        <p:set>
                                          <p:cBhvr>
                                            <p:cTn id="116" dur="1" fill="hold">
                                              <p:stCondLst>
                                                <p:cond delay="0"/>
                                              </p:stCondLst>
                                            </p:cTn>
                                            <p:tgtEl>
                                              <p:spTgt spid="21"/>
                                            </p:tgtEl>
                                            <p:attrNameLst>
                                              <p:attrName>style.visibility</p:attrName>
                                            </p:attrNameLst>
                                          </p:cBhvr>
                                          <p:to>
                                            <p:strVal val="visible"/>
                                          </p:to>
                                        </p:set>
                                        <p:animEffect transition="in" filter="fade">
                                          <p:cBhvr>
                                            <p:cTn id="117" dur="500"/>
                                            <p:tgtEl>
                                              <p:spTgt spid="21"/>
                                            </p:tgtEl>
                                          </p:cBhvr>
                                        </p:animEffect>
                                        <p:anim calcmode="lin" valueType="num">
                                          <p:cBhvr>
                                            <p:cTn id="118" dur="500" fill="hold"/>
                                            <p:tgtEl>
                                              <p:spTgt spid="21"/>
                                            </p:tgtEl>
                                            <p:attrNameLst>
                                              <p:attrName>ppt_x</p:attrName>
                                            </p:attrNameLst>
                                          </p:cBhvr>
                                          <p:tavLst>
                                            <p:tav tm="0">
                                              <p:val>
                                                <p:strVal val="#ppt_x"/>
                                              </p:val>
                                            </p:tav>
                                            <p:tav tm="100000">
                                              <p:val>
                                                <p:strVal val="#ppt_x"/>
                                              </p:val>
                                            </p:tav>
                                          </p:tavLst>
                                        </p:anim>
                                        <p:anim calcmode="lin" valueType="num">
                                          <p:cBhvr>
                                            <p:cTn id="119" dur="500" fill="hold"/>
                                            <p:tgtEl>
                                              <p:spTgt spid="21"/>
                                            </p:tgtEl>
                                            <p:attrNameLst>
                                              <p:attrName>ppt_y</p:attrName>
                                            </p:attrNameLst>
                                          </p:cBhvr>
                                          <p:tavLst>
                                            <p:tav tm="0">
                                              <p:val>
                                                <p:strVal val="#ppt_y+.1"/>
                                              </p:val>
                                            </p:tav>
                                            <p:tav tm="100000">
                                              <p:val>
                                                <p:strVal val="#ppt_y"/>
                                              </p:val>
                                            </p:tav>
                                          </p:tavLst>
                                        </p:anim>
                                      </p:childTnLst>
                                    </p:cTn>
                                  </p:par>
                                </p:childTnLst>
                              </p:cTn>
                            </p:par>
                            <p:par>
                              <p:cTn id="120" fill="hold">
                                <p:stCondLst>
                                  <p:cond delay="12250"/>
                                </p:stCondLst>
                                <p:childTnLst>
                                  <p:par>
                                    <p:cTn id="121" presetID="42" presetClass="entr" presetSubtype="0" fill="hold" grpId="0" nodeType="afterEffect">
                                      <p:stCondLst>
                                        <p:cond delay="0"/>
                                      </p:stCondLst>
                                      <p:childTnLst>
                                        <p:set>
                                          <p:cBhvr>
                                            <p:cTn id="122" dur="1" fill="hold">
                                              <p:stCondLst>
                                                <p:cond delay="0"/>
                                              </p:stCondLst>
                                            </p:cTn>
                                            <p:tgtEl>
                                              <p:spTgt spid="4"/>
                                            </p:tgtEl>
                                            <p:attrNameLst>
                                              <p:attrName>style.visibility</p:attrName>
                                            </p:attrNameLst>
                                          </p:cBhvr>
                                          <p:to>
                                            <p:strVal val="visible"/>
                                          </p:to>
                                        </p:set>
                                        <p:animEffect transition="in" filter="fade">
                                          <p:cBhvr>
                                            <p:cTn id="123" dur="500"/>
                                            <p:tgtEl>
                                              <p:spTgt spid="4"/>
                                            </p:tgtEl>
                                          </p:cBhvr>
                                        </p:animEffect>
                                        <p:anim calcmode="lin" valueType="num">
                                          <p:cBhvr>
                                            <p:cTn id="124" dur="500" fill="hold"/>
                                            <p:tgtEl>
                                              <p:spTgt spid="4"/>
                                            </p:tgtEl>
                                            <p:attrNameLst>
                                              <p:attrName>ppt_x</p:attrName>
                                            </p:attrNameLst>
                                          </p:cBhvr>
                                          <p:tavLst>
                                            <p:tav tm="0">
                                              <p:val>
                                                <p:strVal val="#ppt_x"/>
                                              </p:val>
                                            </p:tav>
                                            <p:tav tm="100000">
                                              <p:val>
                                                <p:strVal val="#ppt_x"/>
                                              </p:val>
                                            </p:tav>
                                          </p:tavLst>
                                        </p:anim>
                                        <p:anim calcmode="lin" valueType="num">
                                          <p:cBhvr>
                                            <p:cTn id="125"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1" grpId="0" animBg="1"/>
          <p:bldP spid="13" grpId="0"/>
          <p:bldP spid="14" grpId="0"/>
          <p:bldP spid="15" grpId="0"/>
          <p:bldP spid="16" grpId="0"/>
          <p:bldP spid="17" grpId="0" animBg="1"/>
          <p:bldP spid="21" grpId="0"/>
          <p:bldP spid="24" grpId="0"/>
          <p:bldP spid="1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additive="base">
                                            <p:cTn id="7" dur="1250" fill="hold"/>
                                            <p:tgtEl>
                                              <p:spTgt spid="127"/>
                                            </p:tgtEl>
                                            <p:attrNameLst>
                                              <p:attrName>ppt_x</p:attrName>
                                            </p:attrNameLst>
                                          </p:cBhvr>
                                          <p:tavLst>
                                            <p:tav tm="0">
                                              <p:val>
                                                <p:strVal val="0-#ppt_w/2"/>
                                              </p:val>
                                            </p:tav>
                                            <p:tav tm="100000">
                                              <p:val>
                                                <p:strVal val="#ppt_x"/>
                                              </p:val>
                                            </p:tav>
                                          </p:tavLst>
                                        </p:anim>
                                        <p:anim calcmode="lin" valueType="num">
                                          <p:cBhvr additive="base">
                                            <p:cTn id="8" dur="1250" fill="hold"/>
                                            <p:tgtEl>
                                              <p:spTgt spid="127"/>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2" presetClass="entr" presetSubtype="8"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par>
                              <p:cTn id="13" fill="hold">
                                <p:stCondLst>
                                  <p:cond delay="1750"/>
                                </p:stCondLst>
                                <p:childTnLst>
                                  <p:par>
                                    <p:cTn id="14" presetID="42" presetClass="entr" presetSubtype="0"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anim calcmode="lin" valueType="num">
                                          <p:cBhvr>
                                            <p:cTn id="17" dur="500" fill="hold"/>
                                            <p:tgtEl>
                                              <p:spTgt spid="20"/>
                                            </p:tgtEl>
                                            <p:attrNameLst>
                                              <p:attrName>ppt_x</p:attrName>
                                            </p:attrNameLst>
                                          </p:cBhvr>
                                          <p:tavLst>
                                            <p:tav tm="0">
                                              <p:val>
                                                <p:strVal val="#ppt_x"/>
                                              </p:val>
                                            </p:tav>
                                            <p:tav tm="100000">
                                              <p:val>
                                                <p:strVal val="#ppt_x"/>
                                              </p:val>
                                            </p:tav>
                                          </p:tavLst>
                                        </p:anim>
                                        <p:anim calcmode="lin" valueType="num">
                                          <p:cBhvr>
                                            <p:cTn id="18" dur="500" fill="hold"/>
                                            <p:tgtEl>
                                              <p:spTgt spid="20"/>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anim calcmode="lin" valueType="num">
                                          <p:cBhvr>
                                            <p:cTn id="22" dur="500" fill="hold"/>
                                            <p:tgtEl>
                                              <p:spTgt spid="13"/>
                                            </p:tgtEl>
                                            <p:attrNameLst>
                                              <p:attrName>ppt_x</p:attrName>
                                            </p:attrNameLst>
                                          </p:cBhvr>
                                          <p:tavLst>
                                            <p:tav tm="0">
                                              <p:val>
                                                <p:strVal val="#ppt_x"/>
                                              </p:val>
                                            </p:tav>
                                            <p:tav tm="100000">
                                              <p:val>
                                                <p:strVal val="#ppt_x"/>
                                              </p:val>
                                            </p:tav>
                                          </p:tavLst>
                                        </p:anim>
                                        <p:anim calcmode="lin" valueType="num">
                                          <p:cBhvr>
                                            <p:cTn id="23" dur="50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anim calcmode="lin" valueType="num">
                                          <p:cBhvr>
                                            <p:cTn id="27" dur="500" fill="hold"/>
                                            <p:tgtEl>
                                              <p:spTgt spid="25"/>
                                            </p:tgtEl>
                                            <p:attrNameLst>
                                              <p:attrName>ppt_x</p:attrName>
                                            </p:attrNameLst>
                                          </p:cBhvr>
                                          <p:tavLst>
                                            <p:tav tm="0">
                                              <p:val>
                                                <p:strVal val="#ppt_x"/>
                                              </p:val>
                                            </p:tav>
                                            <p:tav tm="100000">
                                              <p:val>
                                                <p:strVal val="#ppt_x"/>
                                              </p:val>
                                            </p:tav>
                                          </p:tavLst>
                                        </p:anim>
                                        <p:anim calcmode="lin" valueType="num">
                                          <p:cBhvr>
                                            <p:cTn id="28" dur="500" fill="hold"/>
                                            <p:tgtEl>
                                              <p:spTgt spid="25"/>
                                            </p:tgtEl>
                                            <p:attrNameLst>
                                              <p:attrName>ppt_y</p:attrName>
                                            </p:attrNameLst>
                                          </p:cBhvr>
                                          <p:tavLst>
                                            <p:tav tm="0">
                                              <p:val>
                                                <p:strVal val="#ppt_y+.1"/>
                                              </p:val>
                                            </p:tav>
                                            <p:tav tm="100000">
                                              <p:val>
                                                <p:strVal val="#ppt_y"/>
                                              </p:val>
                                            </p:tav>
                                          </p:tavLst>
                                        </p:anim>
                                      </p:childTnLst>
                                    </p:cTn>
                                  </p:par>
                                </p:childTnLst>
                              </p:cTn>
                            </p:par>
                            <p:par>
                              <p:cTn id="29" fill="hold">
                                <p:stCondLst>
                                  <p:cond delay="2250"/>
                                </p:stCondLst>
                                <p:childTnLst>
                                  <p:par>
                                    <p:cTn id="30" presetID="22" presetClass="entr" presetSubtype="8" fill="hold" nodeType="afterEffect">
                                      <p:stCondLst>
                                        <p:cond delay="0"/>
                                      </p:stCondLst>
                                      <p:childTnLst>
                                        <p:set>
                                          <p:cBhvr>
                                            <p:cTn id="31" dur="1" fill="hold">
                                              <p:stCondLst>
                                                <p:cond delay="0"/>
                                              </p:stCondLst>
                                            </p:cTn>
                                            <p:tgtEl>
                                              <p:spTgt spid="101"/>
                                            </p:tgtEl>
                                            <p:attrNameLst>
                                              <p:attrName>style.visibility</p:attrName>
                                            </p:attrNameLst>
                                          </p:cBhvr>
                                          <p:to>
                                            <p:strVal val="visible"/>
                                          </p:to>
                                        </p:set>
                                        <p:animEffect transition="in" filter="wipe(left)">
                                          <p:cBhvr>
                                            <p:cTn id="32" dur="500"/>
                                            <p:tgtEl>
                                              <p:spTgt spid="101"/>
                                            </p:tgtEl>
                                          </p:cBhvr>
                                        </p:animEffect>
                                      </p:childTnLst>
                                    </p:cTn>
                                  </p:par>
                                </p:childTnLst>
                              </p:cTn>
                            </p:par>
                            <p:par>
                              <p:cTn id="33" fill="hold">
                                <p:stCondLst>
                                  <p:cond delay="2750"/>
                                </p:stCondLst>
                                <p:childTnLst>
                                  <p:par>
                                    <p:cTn id="34" presetID="22" presetClass="entr" presetSubtype="4" fill="hold" nodeType="afterEffect">
                                      <p:stCondLst>
                                        <p:cond delay="500"/>
                                      </p:stCondLst>
                                      <p:childTnLst>
                                        <p:set>
                                          <p:cBhvr>
                                            <p:cTn id="35" dur="1" fill="hold">
                                              <p:stCondLst>
                                                <p:cond delay="0"/>
                                              </p:stCondLst>
                                            </p:cTn>
                                            <p:tgtEl>
                                              <p:spTgt spid="38"/>
                                            </p:tgtEl>
                                            <p:attrNameLst>
                                              <p:attrName>style.visibility</p:attrName>
                                            </p:attrNameLst>
                                          </p:cBhvr>
                                          <p:to>
                                            <p:strVal val="visible"/>
                                          </p:to>
                                        </p:set>
                                        <p:animEffect transition="in" filter="wipe(down)">
                                          <p:cBhvr>
                                            <p:cTn id="36" dur="500"/>
                                            <p:tgtEl>
                                              <p:spTgt spid="38"/>
                                            </p:tgtEl>
                                          </p:cBhvr>
                                        </p:animEffect>
                                      </p:childTnLst>
                                    </p:cTn>
                                  </p:par>
                                </p:childTnLst>
                              </p:cTn>
                            </p:par>
                            <p:par>
                              <p:cTn id="37" fill="hold">
                                <p:stCondLst>
                                  <p:cond delay="3750"/>
                                </p:stCondLst>
                                <p:childTnLst>
                                  <p:par>
                                    <p:cTn id="38" presetID="22" presetClass="entr" presetSubtype="8" fill="hold" nodeType="afterEffect">
                                      <p:stCondLst>
                                        <p:cond delay="0"/>
                                      </p:stCondLst>
                                      <p:childTnLst>
                                        <p:set>
                                          <p:cBhvr>
                                            <p:cTn id="39" dur="1" fill="hold">
                                              <p:stCondLst>
                                                <p:cond delay="0"/>
                                              </p:stCondLst>
                                            </p:cTn>
                                            <p:tgtEl>
                                              <p:spTgt spid="105"/>
                                            </p:tgtEl>
                                            <p:attrNameLst>
                                              <p:attrName>style.visibility</p:attrName>
                                            </p:attrNameLst>
                                          </p:cBhvr>
                                          <p:to>
                                            <p:strVal val="visible"/>
                                          </p:to>
                                        </p:set>
                                        <p:animEffect transition="in" filter="wipe(left)">
                                          <p:cBhvr>
                                            <p:cTn id="40" dur="500"/>
                                            <p:tgtEl>
                                              <p:spTgt spid="105"/>
                                            </p:tgtEl>
                                          </p:cBhvr>
                                        </p:animEffect>
                                      </p:childTnLst>
                                    </p:cTn>
                                  </p:par>
                                  <p:par>
                                    <p:cTn id="41" presetID="42" presetClass="entr" presetSubtype="0" fill="hold" nodeType="withEffect">
                                      <p:stCondLst>
                                        <p:cond delay="0"/>
                                      </p:stCondLst>
                                      <p:childTnLst>
                                        <p:set>
                                          <p:cBhvr>
                                            <p:cTn id="42" dur="1" fill="hold">
                                              <p:stCondLst>
                                                <p:cond delay="0"/>
                                              </p:stCondLst>
                                            </p:cTn>
                                            <p:tgtEl>
                                              <p:spTgt spid="99"/>
                                            </p:tgtEl>
                                            <p:attrNameLst>
                                              <p:attrName>style.visibility</p:attrName>
                                            </p:attrNameLst>
                                          </p:cBhvr>
                                          <p:to>
                                            <p:strVal val="visible"/>
                                          </p:to>
                                        </p:set>
                                        <p:animEffect transition="in" filter="fade">
                                          <p:cBhvr>
                                            <p:cTn id="43" dur="500"/>
                                            <p:tgtEl>
                                              <p:spTgt spid="99"/>
                                            </p:tgtEl>
                                          </p:cBhvr>
                                        </p:animEffect>
                                        <p:anim calcmode="lin" valueType="num">
                                          <p:cBhvr>
                                            <p:cTn id="44" dur="500" fill="hold"/>
                                            <p:tgtEl>
                                              <p:spTgt spid="99"/>
                                            </p:tgtEl>
                                            <p:attrNameLst>
                                              <p:attrName>ppt_x</p:attrName>
                                            </p:attrNameLst>
                                          </p:cBhvr>
                                          <p:tavLst>
                                            <p:tav tm="0">
                                              <p:val>
                                                <p:strVal val="#ppt_x"/>
                                              </p:val>
                                            </p:tav>
                                            <p:tav tm="100000">
                                              <p:val>
                                                <p:strVal val="#ppt_x"/>
                                              </p:val>
                                            </p:tav>
                                          </p:tavLst>
                                        </p:anim>
                                        <p:anim calcmode="lin" valueType="num">
                                          <p:cBhvr>
                                            <p:cTn id="45" dur="500" fill="hold"/>
                                            <p:tgtEl>
                                              <p:spTgt spid="9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anim calcmode="lin" valueType="num">
                                          <p:cBhvr>
                                            <p:cTn id="49" dur="500" fill="hold"/>
                                            <p:tgtEl>
                                              <p:spTgt spid="14"/>
                                            </p:tgtEl>
                                            <p:attrNameLst>
                                              <p:attrName>ppt_x</p:attrName>
                                            </p:attrNameLst>
                                          </p:cBhvr>
                                          <p:tavLst>
                                            <p:tav tm="0">
                                              <p:val>
                                                <p:strVal val="#ppt_x"/>
                                              </p:val>
                                            </p:tav>
                                            <p:tav tm="100000">
                                              <p:val>
                                                <p:strVal val="#ppt_x"/>
                                              </p:val>
                                            </p:tav>
                                          </p:tavLst>
                                        </p:anim>
                                        <p:anim calcmode="lin" valueType="num">
                                          <p:cBhvr>
                                            <p:cTn id="50" dur="500" fill="hold"/>
                                            <p:tgtEl>
                                              <p:spTgt spid="14"/>
                                            </p:tgtEl>
                                            <p:attrNameLst>
                                              <p:attrName>ppt_y</p:attrName>
                                            </p:attrNameLst>
                                          </p:cBhvr>
                                          <p:tavLst>
                                            <p:tav tm="0">
                                              <p:val>
                                                <p:strVal val="#ppt_y+.1"/>
                                              </p:val>
                                            </p:tav>
                                            <p:tav tm="100000">
                                              <p:val>
                                                <p:strVal val="#ppt_y"/>
                                              </p:val>
                                            </p:tav>
                                          </p:tavLst>
                                        </p:anim>
                                      </p:childTnLst>
                                    </p:cTn>
                                  </p:par>
                                </p:childTnLst>
                              </p:cTn>
                            </p:par>
                            <p:par>
                              <p:cTn id="51" fill="hold">
                                <p:stCondLst>
                                  <p:cond delay="4250"/>
                                </p:stCondLst>
                                <p:childTnLst>
                                  <p:par>
                                    <p:cTn id="52" presetID="22" presetClass="entr" presetSubtype="4" fill="hold" nodeType="afterEffect">
                                      <p:stCondLst>
                                        <p:cond delay="500"/>
                                      </p:stCondLst>
                                      <p:childTnLst>
                                        <p:set>
                                          <p:cBhvr>
                                            <p:cTn id="53" dur="1" fill="hold">
                                              <p:stCondLst>
                                                <p:cond delay="0"/>
                                              </p:stCondLst>
                                            </p:cTn>
                                            <p:tgtEl>
                                              <p:spTgt spid="50"/>
                                            </p:tgtEl>
                                            <p:attrNameLst>
                                              <p:attrName>style.visibility</p:attrName>
                                            </p:attrNameLst>
                                          </p:cBhvr>
                                          <p:to>
                                            <p:strVal val="visible"/>
                                          </p:to>
                                        </p:set>
                                        <p:animEffect transition="in" filter="wipe(down)">
                                          <p:cBhvr>
                                            <p:cTn id="54" dur="500"/>
                                            <p:tgtEl>
                                              <p:spTgt spid="50"/>
                                            </p:tgtEl>
                                          </p:cBhvr>
                                        </p:animEffect>
                                      </p:childTnLst>
                                    </p:cTn>
                                  </p:par>
                                </p:childTnLst>
                              </p:cTn>
                            </p:par>
                            <p:par>
                              <p:cTn id="55" fill="hold">
                                <p:stCondLst>
                                  <p:cond delay="5250"/>
                                </p:stCondLst>
                                <p:childTnLst>
                                  <p:par>
                                    <p:cTn id="56" presetID="22" presetClass="entr" presetSubtype="8" fill="hold" nodeType="afterEffect">
                                      <p:stCondLst>
                                        <p:cond delay="0"/>
                                      </p:stCondLst>
                                      <p:childTnLst>
                                        <p:set>
                                          <p:cBhvr>
                                            <p:cTn id="57" dur="1" fill="hold">
                                              <p:stCondLst>
                                                <p:cond delay="0"/>
                                              </p:stCondLst>
                                            </p:cTn>
                                            <p:tgtEl>
                                              <p:spTgt spid="110"/>
                                            </p:tgtEl>
                                            <p:attrNameLst>
                                              <p:attrName>style.visibility</p:attrName>
                                            </p:attrNameLst>
                                          </p:cBhvr>
                                          <p:to>
                                            <p:strVal val="visible"/>
                                          </p:to>
                                        </p:set>
                                        <p:animEffect transition="in" filter="wipe(left)">
                                          <p:cBhvr>
                                            <p:cTn id="58" dur="500"/>
                                            <p:tgtEl>
                                              <p:spTgt spid="110"/>
                                            </p:tgtEl>
                                          </p:cBhvr>
                                        </p:animEffect>
                                      </p:childTnLst>
                                    </p:cTn>
                                  </p:par>
                                  <p:par>
                                    <p:cTn id="59" presetID="42" presetClass="entr" presetSubtype="0"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500"/>
                                            <p:tgtEl>
                                              <p:spTgt spid="15"/>
                                            </p:tgtEl>
                                          </p:cBhvr>
                                        </p:animEffect>
                                        <p:anim calcmode="lin" valueType="num">
                                          <p:cBhvr>
                                            <p:cTn id="62" dur="500" fill="hold"/>
                                            <p:tgtEl>
                                              <p:spTgt spid="15"/>
                                            </p:tgtEl>
                                            <p:attrNameLst>
                                              <p:attrName>ppt_x</p:attrName>
                                            </p:attrNameLst>
                                          </p:cBhvr>
                                          <p:tavLst>
                                            <p:tav tm="0">
                                              <p:val>
                                                <p:strVal val="#ppt_x"/>
                                              </p:val>
                                            </p:tav>
                                            <p:tav tm="100000">
                                              <p:val>
                                                <p:strVal val="#ppt_x"/>
                                              </p:val>
                                            </p:tav>
                                          </p:tavLst>
                                        </p:anim>
                                        <p:anim calcmode="lin" valueType="num">
                                          <p:cBhvr>
                                            <p:cTn id="63" dur="500" fill="hold"/>
                                            <p:tgtEl>
                                              <p:spTgt spid="15"/>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100"/>
                                            </p:tgtEl>
                                            <p:attrNameLst>
                                              <p:attrName>style.visibility</p:attrName>
                                            </p:attrNameLst>
                                          </p:cBhvr>
                                          <p:to>
                                            <p:strVal val="visible"/>
                                          </p:to>
                                        </p:set>
                                        <p:animEffect transition="in" filter="fade">
                                          <p:cBhvr>
                                            <p:cTn id="66" dur="500"/>
                                            <p:tgtEl>
                                              <p:spTgt spid="100"/>
                                            </p:tgtEl>
                                          </p:cBhvr>
                                        </p:animEffect>
                                        <p:anim calcmode="lin" valueType="num">
                                          <p:cBhvr>
                                            <p:cTn id="67" dur="500" fill="hold"/>
                                            <p:tgtEl>
                                              <p:spTgt spid="100"/>
                                            </p:tgtEl>
                                            <p:attrNameLst>
                                              <p:attrName>ppt_x</p:attrName>
                                            </p:attrNameLst>
                                          </p:cBhvr>
                                          <p:tavLst>
                                            <p:tav tm="0">
                                              <p:val>
                                                <p:strVal val="#ppt_x"/>
                                              </p:val>
                                            </p:tav>
                                            <p:tav tm="100000">
                                              <p:val>
                                                <p:strVal val="#ppt_x"/>
                                              </p:val>
                                            </p:tav>
                                          </p:tavLst>
                                        </p:anim>
                                        <p:anim calcmode="lin" valueType="num">
                                          <p:cBhvr>
                                            <p:cTn id="68" dur="500" fill="hold"/>
                                            <p:tgtEl>
                                              <p:spTgt spid="100"/>
                                            </p:tgtEl>
                                            <p:attrNameLst>
                                              <p:attrName>ppt_y</p:attrName>
                                            </p:attrNameLst>
                                          </p:cBhvr>
                                          <p:tavLst>
                                            <p:tav tm="0">
                                              <p:val>
                                                <p:strVal val="#ppt_y+.1"/>
                                              </p:val>
                                            </p:tav>
                                            <p:tav tm="100000">
                                              <p:val>
                                                <p:strVal val="#ppt_y"/>
                                              </p:val>
                                            </p:tav>
                                          </p:tavLst>
                                        </p:anim>
                                      </p:childTnLst>
                                    </p:cTn>
                                  </p:par>
                                </p:childTnLst>
                              </p:cTn>
                            </p:par>
                            <p:par>
                              <p:cTn id="69" fill="hold">
                                <p:stCondLst>
                                  <p:cond delay="5750"/>
                                </p:stCondLst>
                                <p:childTnLst>
                                  <p:par>
                                    <p:cTn id="70" presetID="22" presetClass="entr" presetSubtype="4" fill="hold" nodeType="afterEffect">
                                      <p:stCondLst>
                                        <p:cond delay="500"/>
                                      </p:stCondLst>
                                      <p:childTnLst>
                                        <p:set>
                                          <p:cBhvr>
                                            <p:cTn id="71" dur="1" fill="hold">
                                              <p:stCondLst>
                                                <p:cond delay="0"/>
                                              </p:stCondLst>
                                            </p:cTn>
                                            <p:tgtEl>
                                              <p:spTgt spid="62"/>
                                            </p:tgtEl>
                                            <p:attrNameLst>
                                              <p:attrName>style.visibility</p:attrName>
                                            </p:attrNameLst>
                                          </p:cBhvr>
                                          <p:to>
                                            <p:strVal val="visible"/>
                                          </p:to>
                                        </p:set>
                                        <p:animEffect transition="in" filter="wipe(down)">
                                          <p:cBhvr>
                                            <p:cTn id="72" dur="500"/>
                                            <p:tgtEl>
                                              <p:spTgt spid="62"/>
                                            </p:tgtEl>
                                          </p:cBhvr>
                                        </p:animEffect>
                                      </p:childTnLst>
                                    </p:cTn>
                                  </p:par>
                                </p:childTnLst>
                              </p:cTn>
                            </p:par>
                            <p:par>
                              <p:cTn id="73" fill="hold">
                                <p:stCondLst>
                                  <p:cond delay="6750"/>
                                </p:stCondLst>
                                <p:childTnLst>
                                  <p:par>
                                    <p:cTn id="74" presetID="22" presetClass="entr" presetSubtype="8" fill="hold" nodeType="afterEffect">
                                      <p:stCondLst>
                                        <p:cond delay="0"/>
                                      </p:stCondLst>
                                      <p:childTnLst>
                                        <p:set>
                                          <p:cBhvr>
                                            <p:cTn id="75" dur="1" fill="hold">
                                              <p:stCondLst>
                                                <p:cond delay="0"/>
                                              </p:stCondLst>
                                            </p:cTn>
                                            <p:tgtEl>
                                              <p:spTgt spid="114"/>
                                            </p:tgtEl>
                                            <p:attrNameLst>
                                              <p:attrName>style.visibility</p:attrName>
                                            </p:attrNameLst>
                                          </p:cBhvr>
                                          <p:to>
                                            <p:strVal val="visible"/>
                                          </p:to>
                                        </p:set>
                                        <p:animEffect transition="in" filter="wipe(left)">
                                          <p:cBhvr>
                                            <p:cTn id="76" dur="500"/>
                                            <p:tgtEl>
                                              <p:spTgt spid="114"/>
                                            </p:tgtEl>
                                          </p:cBhvr>
                                        </p:animEffect>
                                      </p:childTnLst>
                                    </p:cTn>
                                  </p:par>
                                </p:childTnLst>
                              </p:cTn>
                            </p:par>
                            <p:par>
                              <p:cTn id="77" fill="hold">
                                <p:stCondLst>
                                  <p:cond delay="7250"/>
                                </p:stCondLst>
                                <p:childTnLst>
                                  <p:par>
                                    <p:cTn id="78" presetID="22" presetClass="entr" presetSubtype="4" fill="hold" nodeType="afterEffect">
                                      <p:stCondLst>
                                        <p:cond delay="500"/>
                                      </p:stCondLst>
                                      <p:childTnLst>
                                        <p:set>
                                          <p:cBhvr>
                                            <p:cTn id="79" dur="1" fill="hold">
                                              <p:stCondLst>
                                                <p:cond delay="0"/>
                                              </p:stCondLst>
                                            </p:cTn>
                                            <p:tgtEl>
                                              <p:spTgt spid="74"/>
                                            </p:tgtEl>
                                            <p:attrNameLst>
                                              <p:attrName>style.visibility</p:attrName>
                                            </p:attrNameLst>
                                          </p:cBhvr>
                                          <p:to>
                                            <p:strVal val="visible"/>
                                          </p:to>
                                        </p:set>
                                        <p:animEffect transition="in" filter="wipe(down)">
                                          <p:cBhvr>
                                            <p:cTn id="80" dur="500"/>
                                            <p:tgtEl>
                                              <p:spTgt spid="74"/>
                                            </p:tgtEl>
                                          </p:cBhvr>
                                        </p:animEffect>
                                      </p:childTnLst>
                                    </p:cTn>
                                  </p:par>
                                </p:childTnLst>
                              </p:cTn>
                            </p:par>
                            <p:par>
                              <p:cTn id="81" fill="hold">
                                <p:stCondLst>
                                  <p:cond delay="8250"/>
                                </p:stCondLst>
                                <p:childTnLst>
                                  <p:par>
                                    <p:cTn id="82" presetID="22" presetClass="entr" presetSubtype="8" fill="hold" nodeType="afterEffect">
                                      <p:stCondLst>
                                        <p:cond delay="0"/>
                                      </p:stCondLst>
                                      <p:childTnLst>
                                        <p:set>
                                          <p:cBhvr>
                                            <p:cTn id="83" dur="1" fill="hold">
                                              <p:stCondLst>
                                                <p:cond delay="0"/>
                                              </p:stCondLst>
                                            </p:cTn>
                                            <p:tgtEl>
                                              <p:spTgt spid="119"/>
                                            </p:tgtEl>
                                            <p:attrNameLst>
                                              <p:attrName>style.visibility</p:attrName>
                                            </p:attrNameLst>
                                          </p:cBhvr>
                                          <p:to>
                                            <p:strVal val="visible"/>
                                          </p:to>
                                        </p:set>
                                        <p:animEffect transition="in" filter="wipe(left)">
                                          <p:cBhvr>
                                            <p:cTn id="84" dur="500"/>
                                            <p:tgtEl>
                                              <p:spTgt spid="119"/>
                                            </p:tgtEl>
                                          </p:cBhvr>
                                        </p:animEffect>
                                      </p:childTnLst>
                                    </p:cTn>
                                  </p:par>
                                </p:childTnLst>
                              </p:cTn>
                            </p:par>
                            <p:par>
                              <p:cTn id="85" fill="hold">
                                <p:stCondLst>
                                  <p:cond delay="8750"/>
                                </p:stCondLst>
                                <p:childTnLst>
                                  <p:par>
                                    <p:cTn id="86" presetID="22" presetClass="entr" presetSubtype="4" fill="hold" nodeType="afterEffect">
                                      <p:stCondLst>
                                        <p:cond delay="500"/>
                                      </p:stCondLst>
                                      <p:childTnLst>
                                        <p:set>
                                          <p:cBhvr>
                                            <p:cTn id="87" dur="1" fill="hold">
                                              <p:stCondLst>
                                                <p:cond delay="0"/>
                                              </p:stCondLst>
                                            </p:cTn>
                                            <p:tgtEl>
                                              <p:spTgt spid="86"/>
                                            </p:tgtEl>
                                            <p:attrNameLst>
                                              <p:attrName>style.visibility</p:attrName>
                                            </p:attrNameLst>
                                          </p:cBhvr>
                                          <p:to>
                                            <p:strVal val="visible"/>
                                          </p:to>
                                        </p:set>
                                        <p:animEffect transition="in" filter="wipe(down)">
                                          <p:cBhvr>
                                            <p:cTn id="88" dur="500"/>
                                            <p:tgtEl>
                                              <p:spTgt spid="86"/>
                                            </p:tgtEl>
                                          </p:cBhvr>
                                        </p:animEffect>
                                      </p:childTnLst>
                                    </p:cTn>
                                  </p:par>
                                </p:childTnLst>
                              </p:cTn>
                            </p:par>
                            <p:par>
                              <p:cTn id="89" fill="hold">
                                <p:stCondLst>
                                  <p:cond delay="9750"/>
                                </p:stCondLst>
                                <p:childTnLst>
                                  <p:par>
                                    <p:cTn id="90" presetID="22" presetClass="entr" presetSubtype="8" fill="hold" nodeType="afterEffect">
                                      <p:stCondLst>
                                        <p:cond delay="0"/>
                                      </p:stCondLst>
                                      <p:childTnLst>
                                        <p:set>
                                          <p:cBhvr>
                                            <p:cTn id="91" dur="1" fill="hold">
                                              <p:stCondLst>
                                                <p:cond delay="0"/>
                                              </p:stCondLst>
                                            </p:cTn>
                                            <p:tgtEl>
                                              <p:spTgt spid="123"/>
                                            </p:tgtEl>
                                            <p:attrNameLst>
                                              <p:attrName>style.visibility</p:attrName>
                                            </p:attrNameLst>
                                          </p:cBhvr>
                                          <p:to>
                                            <p:strVal val="visible"/>
                                          </p:to>
                                        </p:set>
                                        <p:animEffect transition="in" filter="wipe(left)">
                                          <p:cBhvr>
                                            <p:cTn id="92" dur="500"/>
                                            <p:tgtEl>
                                              <p:spTgt spid="123"/>
                                            </p:tgtEl>
                                          </p:cBhvr>
                                        </p:animEffect>
                                      </p:childTnLst>
                                    </p:cTn>
                                  </p:par>
                                </p:childTnLst>
                              </p:cTn>
                            </p:par>
                            <p:par>
                              <p:cTn id="93" fill="hold">
                                <p:stCondLst>
                                  <p:cond delay="10250"/>
                                </p:stCondLst>
                                <p:childTnLst>
                                  <p:par>
                                    <p:cTn id="94" presetID="42" presetClass="entr" presetSubtype="0" fill="hold" grpId="0" nodeType="after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fade">
                                          <p:cBhvr>
                                            <p:cTn id="96" dur="500"/>
                                            <p:tgtEl>
                                              <p:spTgt spid="17"/>
                                            </p:tgtEl>
                                          </p:cBhvr>
                                        </p:animEffect>
                                        <p:anim calcmode="lin" valueType="num">
                                          <p:cBhvr>
                                            <p:cTn id="97" dur="500" fill="hold"/>
                                            <p:tgtEl>
                                              <p:spTgt spid="17"/>
                                            </p:tgtEl>
                                            <p:attrNameLst>
                                              <p:attrName>ppt_x</p:attrName>
                                            </p:attrNameLst>
                                          </p:cBhvr>
                                          <p:tavLst>
                                            <p:tav tm="0">
                                              <p:val>
                                                <p:strVal val="#ppt_x"/>
                                              </p:val>
                                            </p:tav>
                                            <p:tav tm="100000">
                                              <p:val>
                                                <p:strVal val="#ppt_x"/>
                                              </p:val>
                                            </p:tav>
                                          </p:tavLst>
                                        </p:anim>
                                        <p:anim calcmode="lin" valueType="num">
                                          <p:cBhvr>
                                            <p:cTn id="98" dur="500" fill="hold"/>
                                            <p:tgtEl>
                                              <p:spTgt spid="17"/>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16"/>
                                            </p:tgtEl>
                                            <p:attrNameLst>
                                              <p:attrName>style.visibility</p:attrName>
                                            </p:attrNameLst>
                                          </p:cBhvr>
                                          <p:to>
                                            <p:strVal val="visible"/>
                                          </p:to>
                                        </p:set>
                                        <p:animEffect transition="in" filter="fade">
                                          <p:cBhvr>
                                            <p:cTn id="101" dur="500"/>
                                            <p:tgtEl>
                                              <p:spTgt spid="16"/>
                                            </p:tgtEl>
                                          </p:cBhvr>
                                        </p:animEffect>
                                        <p:anim calcmode="lin" valueType="num">
                                          <p:cBhvr>
                                            <p:cTn id="102" dur="500" fill="hold"/>
                                            <p:tgtEl>
                                              <p:spTgt spid="16"/>
                                            </p:tgtEl>
                                            <p:attrNameLst>
                                              <p:attrName>ppt_x</p:attrName>
                                            </p:attrNameLst>
                                          </p:cBhvr>
                                          <p:tavLst>
                                            <p:tav tm="0">
                                              <p:val>
                                                <p:strVal val="#ppt_x"/>
                                              </p:val>
                                            </p:tav>
                                            <p:tav tm="100000">
                                              <p:val>
                                                <p:strVal val="#ppt_x"/>
                                              </p:val>
                                            </p:tav>
                                          </p:tavLst>
                                        </p:anim>
                                        <p:anim calcmode="lin" valueType="num">
                                          <p:cBhvr>
                                            <p:cTn id="103" dur="500" fill="hold"/>
                                            <p:tgtEl>
                                              <p:spTgt spid="16"/>
                                            </p:tgtEl>
                                            <p:attrNameLst>
                                              <p:attrName>ppt_y</p:attrName>
                                            </p:attrNameLst>
                                          </p:cBhvr>
                                          <p:tavLst>
                                            <p:tav tm="0">
                                              <p:val>
                                                <p:strVal val="#ppt_y+.1"/>
                                              </p:val>
                                            </p:tav>
                                            <p:tav tm="100000">
                                              <p:val>
                                                <p:strVal val="#ppt_y"/>
                                              </p:val>
                                            </p:tav>
                                          </p:tavLst>
                                        </p:anim>
                                      </p:childTnLst>
                                    </p:cTn>
                                  </p:par>
                                </p:childTnLst>
                              </p:cTn>
                            </p:par>
                            <p:par>
                              <p:cTn id="104" fill="hold">
                                <p:stCondLst>
                                  <p:cond delay="10750"/>
                                </p:stCondLst>
                                <p:childTnLst>
                                  <p:par>
                                    <p:cTn id="105" presetID="16" presetClass="entr" presetSubtype="37" fill="hold" grpId="0" nodeType="afterEffect">
                                      <p:stCondLst>
                                        <p:cond delay="0"/>
                                      </p:stCondLst>
                                      <p:childTnLst>
                                        <p:set>
                                          <p:cBhvr>
                                            <p:cTn id="106" dur="1" fill="hold">
                                              <p:stCondLst>
                                                <p:cond delay="0"/>
                                              </p:stCondLst>
                                            </p:cTn>
                                            <p:tgtEl>
                                              <p:spTgt spid="11"/>
                                            </p:tgtEl>
                                            <p:attrNameLst>
                                              <p:attrName>style.visibility</p:attrName>
                                            </p:attrNameLst>
                                          </p:cBhvr>
                                          <p:to>
                                            <p:strVal val="visible"/>
                                          </p:to>
                                        </p:set>
                                        <p:animEffect transition="in" filter="barn(outVertical)">
                                          <p:cBhvr>
                                            <p:cTn id="107" dur="500"/>
                                            <p:tgtEl>
                                              <p:spTgt spid="11"/>
                                            </p:tgtEl>
                                          </p:cBhvr>
                                        </p:animEffect>
                                      </p:childTnLst>
                                    </p:cTn>
                                  </p:par>
                                </p:childTnLst>
                              </p:cTn>
                            </p:par>
                            <p:par>
                              <p:cTn id="108" fill="hold">
                                <p:stCondLst>
                                  <p:cond delay="11250"/>
                                </p:stCondLst>
                                <p:childTnLst>
                                  <p:par>
                                    <p:cTn id="109" presetID="42" presetClass="entr" presetSubtype="0" fill="hold" grpId="0" nodeType="afterEffect">
                                      <p:stCondLst>
                                        <p:cond delay="0"/>
                                      </p:stCondLst>
                                      <p:childTnLst>
                                        <p:set>
                                          <p:cBhvr>
                                            <p:cTn id="110" dur="1" fill="hold">
                                              <p:stCondLst>
                                                <p:cond delay="0"/>
                                              </p:stCondLst>
                                            </p:cTn>
                                            <p:tgtEl>
                                              <p:spTgt spid="5"/>
                                            </p:tgtEl>
                                            <p:attrNameLst>
                                              <p:attrName>style.visibility</p:attrName>
                                            </p:attrNameLst>
                                          </p:cBhvr>
                                          <p:to>
                                            <p:strVal val="visible"/>
                                          </p:to>
                                        </p:set>
                                        <p:animEffect transition="in" filter="fade">
                                          <p:cBhvr>
                                            <p:cTn id="111" dur="500"/>
                                            <p:tgtEl>
                                              <p:spTgt spid="5"/>
                                            </p:tgtEl>
                                          </p:cBhvr>
                                        </p:animEffect>
                                        <p:anim calcmode="lin" valueType="num">
                                          <p:cBhvr>
                                            <p:cTn id="112" dur="500" fill="hold"/>
                                            <p:tgtEl>
                                              <p:spTgt spid="5"/>
                                            </p:tgtEl>
                                            <p:attrNameLst>
                                              <p:attrName>ppt_x</p:attrName>
                                            </p:attrNameLst>
                                          </p:cBhvr>
                                          <p:tavLst>
                                            <p:tav tm="0">
                                              <p:val>
                                                <p:strVal val="#ppt_x"/>
                                              </p:val>
                                            </p:tav>
                                            <p:tav tm="100000">
                                              <p:val>
                                                <p:strVal val="#ppt_x"/>
                                              </p:val>
                                            </p:tav>
                                          </p:tavLst>
                                        </p:anim>
                                        <p:anim calcmode="lin" valueType="num">
                                          <p:cBhvr>
                                            <p:cTn id="113" dur="500" fill="hold"/>
                                            <p:tgtEl>
                                              <p:spTgt spid="5"/>
                                            </p:tgtEl>
                                            <p:attrNameLst>
                                              <p:attrName>ppt_y</p:attrName>
                                            </p:attrNameLst>
                                          </p:cBhvr>
                                          <p:tavLst>
                                            <p:tav tm="0">
                                              <p:val>
                                                <p:strVal val="#ppt_y+.1"/>
                                              </p:val>
                                            </p:tav>
                                            <p:tav tm="100000">
                                              <p:val>
                                                <p:strVal val="#ppt_y"/>
                                              </p:val>
                                            </p:tav>
                                          </p:tavLst>
                                        </p:anim>
                                      </p:childTnLst>
                                    </p:cTn>
                                  </p:par>
                                </p:childTnLst>
                              </p:cTn>
                            </p:par>
                            <p:par>
                              <p:cTn id="114" fill="hold">
                                <p:stCondLst>
                                  <p:cond delay="11750"/>
                                </p:stCondLst>
                                <p:childTnLst>
                                  <p:par>
                                    <p:cTn id="115" presetID="42" presetClass="entr" presetSubtype="0" fill="hold" grpId="0" nodeType="afterEffect">
                                      <p:stCondLst>
                                        <p:cond delay="0"/>
                                      </p:stCondLst>
                                      <p:childTnLst>
                                        <p:set>
                                          <p:cBhvr>
                                            <p:cTn id="116" dur="1" fill="hold">
                                              <p:stCondLst>
                                                <p:cond delay="0"/>
                                              </p:stCondLst>
                                            </p:cTn>
                                            <p:tgtEl>
                                              <p:spTgt spid="21"/>
                                            </p:tgtEl>
                                            <p:attrNameLst>
                                              <p:attrName>style.visibility</p:attrName>
                                            </p:attrNameLst>
                                          </p:cBhvr>
                                          <p:to>
                                            <p:strVal val="visible"/>
                                          </p:to>
                                        </p:set>
                                        <p:animEffect transition="in" filter="fade">
                                          <p:cBhvr>
                                            <p:cTn id="117" dur="500"/>
                                            <p:tgtEl>
                                              <p:spTgt spid="21"/>
                                            </p:tgtEl>
                                          </p:cBhvr>
                                        </p:animEffect>
                                        <p:anim calcmode="lin" valueType="num">
                                          <p:cBhvr>
                                            <p:cTn id="118" dur="500" fill="hold"/>
                                            <p:tgtEl>
                                              <p:spTgt spid="21"/>
                                            </p:tgtEl>
                                            <p:attrNameLst>
                                              <p:attrName>ppt_x</p:attrName>
                                            </p:attrNameLst>
                                          </p:cBhvr>
                                          <p:tavLst>
                                            <p:tav tm="0">
                                              <p:val>
                                                <p:strVal val="#ppt_x"/>
                                              </p:val>
                                            </p:tav>
                                            <p:tav tm="100000">
                                              <p:val>
                                                <p:strVal val="#ppt_x"/>
                                              </p:val>
                                            </p:tav>
                                          </p:tavLst>
                                        </p:anim>
                                        <p:anim calcmode="lin" valueType="num">
                                          <p:cBhvr>
                                            <p:cTn id="119" dur="500" fill="hold"/>
                                            <p:tgtEl>
                                              <p:spTgt spid="21"/>
                                            </p:tgtEl>
                                            <p:attrNameLst>
                                              <p:attrName>ppt_y</p:attrName>
                                            </p:attrNameLst>
                                          </p:cBhvr>
                                          <p:tavLst>
                                            <p:tav tm="0">
                                              <p:val>
                                                <p:strVal val="#ppt_y+.1"/>
                                              </p:val>
                                            </p:tav>
                                            <p:tav tm="100000">
                                              <p:val>
                                                <p:strVal val="#ppt_y"/>
                                              </p:val>
                                            </p:tav>
                                          </p:tavLst>
                                        </p:anim>
                                      </p:childTnLst>
                                    </p:cTn>
                                  </p:par>
                                </p:childTnLst>
                              </p:cTn>
                            </p:par>
                            <p:par>
                              <p:cTn id="120" fill="hold">
                                <p:stCondLst>
                                  <p:cond delay="12250"/>
                                </p:stCondLst>
                                <p:childTnLst>
                                  <p:par>
                                    <p:cTn id="121" presetID="42" presetClass="entr" presetSubtype="0" fill="hold" grpId="0" nodeType="afterEffect">
                                      <p:stCondLst>
                                        <p:cond delay="0"/>
                                      </p:stCondLst>
                                      <p:childTnLst>
                                        <p:set>
                                          <p:cBhvr>
                                            <p:cTn id="122" dur="1" fill="hold">
                                              <p:stCondLst>
                                                <p:cond delay="0"/>
                                              </p:stCondLst>
                                            </p:cTn>
                                            <p:tgtEl>
                                              <p:spTgt spid="4"/>
                                            </p:tgtEl>
                                            <p:attrNameLst>
                                              <p:attrName>style.visibility</p:attrName>
                                            </p:attrNameLst>
                                          </p:cBhvr>
                                          <p:to>
                                            <p:strVal val="visible"/>
                                          </p:to>
                                        </p:set>
                                        <p:animEffect transition="in" filter="fade">
                                          <p:cBhvr>
                                            <p:cTn id="123" dur="500"/>
                                            <p:tgtEl>
                                              <p:spTgt spid="4"/>
                                            </p:tgtEl>
                                          </p:cBhvr>
                                        </p:animEffect>
                                        <p:anim calcmode="lin" valueType="num">
                                          <p:cBhvr>
                                            <p:cTn id="124" dur="500" fill="hold"/>
                                            <p:tgtEl>
                                              <p:spTgt spid="4"/>
                                            </p:tgtEl>
                                            <p:attrNameLst>
                                              <p:attrName>ppt_x</p:attrName>
                                            </p:attrNameLst>
                                          </p:cBhvr>
                                          <p:tavLst>
                                            <p:tav tm="0">
                                              <p:val>
                                                <p:strVal val="#ppt_x"/>
                                              </p:val>
                                            </p:tav>
                                            <p:tav tm="100000">
                                              <p:val>
                                                <p:strVal val="#ppt_x"/>
                                              </p:val>
                                            </p:tav>
                                          </p:tavLst>
                                        </p:anim>
                                        <p:anim calcmode="lin" valueType="num">
                                          <p:cBhvr>
                                            <p:cTn id="125"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1" grpId="0" animBg="1"/>
          <p:bldP spid="13" grpId="0"/>
          <p:bldP spid="14" grpId="0"/>
          <p:bldP spid="15" grpId="0"/>
          <p:bldP spid="16" grpId="0"/>
          <p:bldP spid="17" grpId="0" animBg="1"/>
          <p:bldP spid="21" grpId="0"/>
          <p:bldP spid="24" grpId="0"/>
          <p:bldP spid="127" grpId="0" animBg="1"/>
        </p:bldLst>
      </p:timing>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406980"/>
          </a:xfrm>
        </p:spPr>
        <p:txBody>
          <a:bodyPr/>
          <a:lstStyle/>
          <a:p>
            <a:r>
              <a:rPr lang="pl-PL" altLang="pl-PL" b="1">
                <a:solidFill>
                  <a:schemeClr val="accent1"/>
                </a:solidFill>
              </a:rPr>
              <a:t>Special Cases</a:t>
            </a:r>
            <a:r>
              <a:rPr lang="en-NZ" altLang="pl-PL" b="1">
                <a:solidFill>
                  <a:schemeClr val="accent1"/>
                </a:solidFill>
              </a:rPr>
              <a:t>: </a:t>
            </a:r>
            <a:r>
              <a:rPr lang="en-NZ" altLang="pl-PL"/>
              <a:t>Size – Tight Profile I</a:t>
            </a:r>
            <a:endParaRPr lang="pl-PL"/>
          </a:p>
        </p:txBody>
      </p:sp>
      <p:grpSp>
        <p:nvGrpSpPr>
          <p:cNvPr id="7" name="Grupa 6"/>
          <p:cNvGrpSpPr/>
          <p:nvPr/>
        </p:nvGrpSpPr>
        <p:grpSpPr>
          <a:xfrm>
            <a:off x="3093937" y="874019"/>
            <a:ext cx="2196531" cy="4895429"/>
            <a:chOff x="3134998" y="1178691"/>
            <a:chExt cx="2019850" cy="4501658"/>
          </a:xfrm>
        </p:grpSpPr>
        <p:sp>
          <p:nvSpPr>
            <p:cNvPr id="8"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9"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0"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1"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12" name="Grupa 11"/>
            <p:cNvGrpSpPr/>
            <p:nvPr/>
          </p:nvGrpSpPr>
          <p:grpSpPr>
            <a:xfrm>
              <a:off x="3134998" y="1517736"/>
              <a:ext cx="2019850" cy="4162612"/>
              <a:chOff x="3636165" y="1814460"/>
              <a:chExt cx="1696621" cy="3496486"/>
            </a:xfrm>
          </p:grpSpPr>
          <p:grpSp>
            <p:nvGrpSpPr>
              <p:cNvPr id="13" name="Group 28"/>
              <p:cNvGrpSpPr>
                <a:grpSpLocks/>
              </p:cNvGrpSpPr>
              <p:nvPr/>
            </p:nvGrpSpPr>
            <p:grpSpPr bwMode="auto">
              <a:xfrm>
                <a:off x="3636165" y="1819139"/>
                <a:ext cx="1696621" cy="3491807"/>
                <a:chOff x="1684" y="1082"/>
                <a:chExt cx="2391" cy="3083"/>
              </a:xfrm>
            </p:grpSpPr>
            <p:sp>
              <p:nvSpPr>
                <p:cNvPr id="18"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9"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14"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5"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6"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7"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sp>
        <p:nvSpPr>
          <p:cNvPr id="20" name="Prostokąt zaokrąglony 19"/>
          <p:cNvSpPr/>
          <p:nvPr/>
        </p:nvSpPr>
        <p:spPr>
          <a:xfrm>
            <a:off x="6096000" y="846161"/>
            <a:ext cx="7892669" cy="35549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lang="pl-PL" sz="2000" b="1">
                <a:latin typeface="Century Gothic" panose="020B0502020202020204" pitchFamily="34" charset="0"/>
              </a:rPr>
              <a:t>Tight </a:t>
            </a:r>
            <a:r>
              <a:rPr lang="en-NZ" sz="2000" b="1">
                <a:latin typeface="Century Gothic" panose="020B0502020202020204" pitchFamily="34" charset="0"/>
              </a:rPr>
              <a:t>P</a:t>
            </a:r>
            <a:r>
              <a:rPr lang="pl-PL" sz="2000" b="1">
                <a:latin typeface="Century Gothic" panose="020B0502020202020204" pitchFamily="34" charset="0"/>
              </a:rPr>
              <a:t>rofile I</a:t>
            </a:r>
          </a:p>
        </p:txBody>
      </p:sp>
      <p:sp>
        <p:nvSpPr>
          <p:cNvPr id="22" name="pole tekstowe 21"/>
          <p:cNvSpPr txBox="1"/>
          <p:nvPr/>
        </p:nvSpPr>
        <p:spPr>
          <a:xfrm>
            <a:off x="6095999" y="1437412"/>
            <a:ext cx="5724525" cy="523220"/>
          </a:xfrm>
          <a:prstGeom prst="rect">
            <a:avLst/>
          </a:prstGeom>
          <a:noFill/>
        </p:spPr>
        <p:txBody>
          <a:bodyPr wrap="square" rtlCol="0">
            <a:spAutoFit/>
          </a:bodyPr>
          <a:lstStyle/>
          <a:p>
            <a:r>
              <a:rPr lang="pl-PL" sz="2800" err="1">
                <a:latin typeface="Century Gothic" panose="020B0502020202020204" pitchFamily="34" charset="0"/>
              </a:rPr>
              <a:t>Key</a:t>
            </a:r>
            <a:r>
              <a:rPr lang="pl-PL" sz="2800">
                <a:latin typeface="Century Gothic" panose="020B0502020202020204" pitchFamily="34" charset="0"/>
              </a:rPr>
              <a:t> </a:t>
            </a:r>
            <a:r>
              <a:rPr lang="pl-PL" sz="2800" err="1">
                <a:latin typeface="Century Gothic" panose="020B0502020202020204" pitchFamily="34" charset="0"/>
              </a:rPr>
              <a:t>Feeling</a:t>
            </a:r>
            <a:r>
              <a:rPr lang="pl-PL" sz="2800">
                <a:latin typeface="Century Gothic" panose="020B0502020202020204" pitchFamily="34" charset="0"/>
              </a:rPr>
              <a:t> - </a:t>
            </a:r>
            <a:r>
              <a:rPr lang="pl-PL" sz="2800" b="1" err="1">
                <a:solidFill>
                  <a:schemeClr val="accent1"/>
                </a:solidFill>
                <a:latin typeface="Century Gothic" panose="020B0502020202020204" pitchFamily="34" charset="0"/>
              </a:rPr>
              <a:t>Uncertainty</a:t>
            </a:r>
            <a:endParaRPr lang="pl-PL" sz="2800" b="1">
              <a:solidFill>
                <a:schemeClr val="accent1"/>
              </a:solidFill>
              <a:latin typeface="Century Gothic" panose="020B0502020202020204" pitchFamily="34" charset="0"/>
            </a:endParaRPr>
          </a:p>
        </p:txBody>
      </p:sp>
      <p:sp>
        <p:nvSpPr>
          <p:cNvPr id="27" name="Prostokąt 26"/>
          <p:cNvSpPr/>
          <p:nvPr/>
        </p:nvSpPr>
        <p:spPr>
          <a:xfrm>
            <a:off x="6096000" y="2594909"/>
            <a:ext cx="5457371" cy="2308324"/>
          </a:xfrm>
          <a:prstGeom prst="rect">
            <a:avLst/>
          </a:prstGeom>
        </p:spPr>
        <p:txBody>
          <a:bodyPr wrap="square">
            <a:spAutoFit/>
          </a:bodyPr>
          <a:lstStyle/>
          <a:p>
            <a:pPr>
              <a:buClr>
                <a:schemeClr val="accent1"/>
              </a:buClr>
            </a:pPr>
            <a:r>
              <a:rPr lang="en-US" altLang="en-US" sz="2400" b="1">
                <a:solidFill>
                  <a:srgbClr val="5F5F5F"/>
                </a:solidFill>
                <a:latin typeface="Century Gothic" panose="020B0502020202020204" pitchFamily="34" charset="0"/>
                <a:ea typeface="Open Sans" panose="020B0606030504020204" pitchFamily="34" charset="0"/>
                <a:cs typeface="Open Sans" panose="020B0606030504020204" pitchFamily="34" charset="0"/>
              </a:rPr>
              <a:t>Discussion Points</a:t>
            </a:r>
          </a:p>
          <a:p>
            <a:pPr marL="342900" indent="-342900">
              <a:buClr>
                <a:schemeClr val="accent1"/>
              </a:buClr>
              <a:buFont typeface="Arial" panose="020B0604020202020204" pitchFamily="34" charset="0"/>
              <a:buChar char="•"/>
            </a:pPr>
            <a:r>
              <a:rPr lang="en-US"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Unclear job description</a:t>
            </a:r>
          </a:p>
          <a:p>
            <a:pPr marL="342900" indent="-342900">
              <a:buClr>
                <a:schemeClr val="accent1"/>
              </a:buClr>
              <a:buFont typeface="Arial" panose="020B0604020202020204" pitchFamily="34" charset="0"/>
              <a:buChar char="•"/>
            </a:pPr>
            <a:r>
              <a:rPr lang="en-US"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New to the position</a:t>
            </a:r>
          </a:p>
          <a:p>
            <a:pPr marL="342900" indent="-342900">
              <a:buClr>
                <a:schemeClr val="accent1"/>
              </a:buClr>
              <a:buFont typeface="Arial" panose="020B0604020202020204" pitchFamily="34" charset="0"/>
              <a:buChar char="•"/>
            </a:pPr>
            <a:r>
              <a:rPr lang="en-US"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Several bosses</a:t>
            </a:r>
          </a:p>
          <a:p>
            <a:pPr marL="342900" indent="-342900">
              <a:buClr>
                <a:schemeClr val="accent1"/>
              </a:buClr>
              <a:buFont typeface="Arial" panose="020B0604020202020204" pitchFamily="34" charset="0"/>
              <a:buChar char="•"/>
            </a:pPr>
            <a:r>
              <a:rPr lang="en-US"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No clear goal/seeking change</a:t>
            </a:r>
          </a:p>
          <a:p>
            <a:pPr marL="342900" indent="-342900">
              <a:buClr>
                <a:schemeClr val="accent1"/>
              </a:buClr>
              <a:buFont typeface="Arial" panose="020B0604020202020204" pitchFamily="34" charset="0"/>
              <a:buChar char="•"/>
            </a:pPr>
            <a:r>
              <a:rPr lang="en-US"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Unclear areas of responsibility</a:t>
            </a:r>
          </a:p>
        </p:txBody>
      </p:sp>
      <p:grpSp>
        <p:nvGrpSpPr>
          <p:cNvPr id="28" name="Grupa 27"/>
          <p:cNvGrpSpPr/>
          <p:nvPr/>
        </p:nvGrpSpPr>
        <p:grpSpPr>
          <a:xfrm>
            <a:off x="626509" y="874019"/>
            <a:ext cx="2196531" cy="4895429"/>
            <a:chOff x="3134998" y="1178691"/>
            <a:chExt cx="2019850" cy="4501658"/>
          </a:xfrm>
        </p:grpSpPr>
        <p:sp>
          <p:nvSpPr>
            <p:cNvPr id="29"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0"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1"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2"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33" name="Grupa 32"/>
            <p:cNvGrpSpPr/>
            <p:nvPr/>
          </p:nvGrpSpPr>
          <p:grpSpPr>
            <a:xfrm>
              <a:off x="3134998" y="1517736"/>
              <a:ext cx="2019850" cy="4162612"/>
              <a:chOff x="3636165" y="1814460"/>
              <a:chExt cx="1696621" cy="3496486"/>
            </a:xfrm>
          </p:grpSpPr>
          <p:grpSp>
            <p:nvGrpSpPr>
              <p:cNvPr id="34" name="Group 28"/>
              <p:cNvGrpSpPr>
                <a:grpSpLocks/>
              </p:cNvGrpSpPr>
              <p:nvPr/>
            </p:nvGrpSpPr>
            <p:grpSpPr bwMode="auto">
              <a:xfrm>
                <a:off x="3636165" y="1819139"/>
                <a:ext cx="1696621" cy="3491807"/>
                <a:chOff x="1684" y="1082"/>
                <a:chExt cx="2391" cy="3083"/>
              </a:xfrm>
            </p:grpSpPr>
            <p:sp>
              <p:nvSpPr>
                <p:cNvPr id="39"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40"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35"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6"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7"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8"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41" name="Grupa 40"/>
          <p:cNvGrpSpPr/>
          <p:nvPr/>
        </p:nvGrpSpPr>
        <p:grpSpPr>
          <a:xfrm>
            <a:off x="1072373" y="2930772"/>
            <a:ext cx="1339750" cy="1020479"/>
            <a:chOff x="807402" y="3537761"/>
            <a:chExt cx="1004903" cy="765428"/>
          </a:xfrm>
        </p:grpSpPr>
        <p:sp>
          <p:nvSpPr>
            <p:cNvPr id="42" name="Line 35"/>
            <p:cNvSpPr>
              <a:spLocks noChangeShapeType="1"/>
            </p:cNvSpPr>
            <p:nvPr/>
          </p:nvSpPr>
          <p:spPr bwMode="auto">
            <a:xfrm flipV="1">
              <a:off x="807402" y="3537761"/>
              <a:ext cx="324078" cy="242292"/>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3" name="Line 36"/>
            <p:cNvSpPr>
              <a:spLocks noChangeShapeType="1"/>
            </p:cNvSpPr>
            <p:nvPr/>
          </p:nvSpPr>
          <p:spPr bwMode="auto">
            <a:xfrm flipH="1" flipV="1">
              <a:off x="1117834" y="3537761"/>
              <a:ext cx="341835" cy="63035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4" name="Line 37"/>
            <p:cNvSpPr>
              <a:spLocks noChangeShapeType="1"/>
            </p:cNvSpPr>
            <p:nvPr/>
          </p:nvSpPr>
          <p:spPr bwMode="auto">
            <a:xfrm>
              <a:off x="1459669" y="4168119"/>
              <a:ext cx="352636" cy="13507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45" name="Grupa 44"/>
          <p:cNvGrpSpPr/>
          <p:nvPr/>
        </p:nvGrpSpPr>
        <p:grpSpPr>
          <a:xfrm>
            <a:off x="3525988" y="2037308"/>
            <a:ext cx="1324159" cy="2631690"/>
            <a:chOff x="2729904" y="2644297"/>
            <a:chExt cx="993209" cy="1973946"/>
          </a:xfrm>
        </p:grpSpPr>
        <p:sp>
          <p:nvSpPr>
            <p:cNvPr id="46" name="Line 35"/>
            <p:cNvSpPr>
              <a:spLocks noChangeShapeType="1"/>
            </p:cNvSpPr>
            <p:nvPr/>
          </p:nvSpPr>
          <p:spPr bwMode="auto">
            <a:xfrm flipV="1">
              <a:off x="2729904" y="2644297"/>
              <a:ext cx="326751" cy="30917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7" name="Line 36"/>
            <p:cNvSpPr>
              <a:spLocks noChangeShapeType="1"/>
            </p:cNvSpPr>
            <p:nvPr/>
          </p:nvSpPr>
          <p:spPr bwMode="auto">
            <a:xfrm flipH="1" flipV="1">
              <a:off x="3057480" y="2644298"/>
              <a:ext cx="344306" cy="190082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8" name="Line 37"/>
            <p:cNvSpPr>
              <a:spLocks noChangeShapeType="1"/>
            </p:cNvSpPr>
            <p:nvPr/>
          </p:nvSpPr>
          <p:spPr bwMode="auto">
            <a:xfrm>
              <a:off x="3384666" y="4529049"/>
              <a:ext cx="338447" cy="89194"/>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3" name="Prostokąt 2"/>
          <p:cNvSpPr/>
          <p:nvPr/>
        </p:nvSpPr>
        <p:spPr>
          <a:xfrm>
            <a:off x="531847" y="2900746"/>
            <a:ext cx="2394234" cy="1165367"/>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3"/>
          <p:cNvSpPr>
            <a:spLocks noGrp="1"/>
          </p:cNvSpPr>
          <p:nvPr>
            <p:ph type="sldNum" sz="quarter" idx="12"/>
          </p:nvPr>
        </p:nvSpPr>
        <p:spPr/>
        <p:txBody>
          <a:bodyPr/>
          <a:lstStyle/>
          <a:p>
            <a:fld id="{DEAEEF22-A4DB-45E7-8C91-9889C89BF273}" type="slidenum">
              <a:rPr lang="pl-PL" smtClean="0"/>
              <a:t>107</a:t>
            </a:fld>
            <a:endParaRPr lang="pl-PL"/>
          </a:p>
        </p:txBody>
      </p:sp>
      <p:sp>
        <p:nvSpPr>
          <p:cNvPr id="5" name="Rectangle 4"/>
          <p:cNvSpPr/>
          <p:nvPr/>
        </p:nvSpPr>
        <p:spPr>
          <a:xfrm>
            <a:off x="6095999" y="5256461"/>
            <a:ext cx="5457371" cy="584775"/>
          </a:xfrm>
          <a:prstGeom prst="rect">
            <a:avLst/>
          </a:prstGeom>
        </p:spPr>
        <p:txBody>
          <a:bodyPr wrap="square">
            <a:spAutoFit/>
          </a:bodyPr>
          <a:lstStyle/>
          <a:p>
            <a:pPr algn="ctr" defTabSz="913260">
              <a:spcAft>
                <a:spcPts val="600"/>
              </a:spcAft>
              <a:buClr>
                <a:srgbClr val="D0005F"/>
              </a:buClr>
              <a:defRPr/>
            </a:pPr>
            <a:r>
              <a:rPr lang="en-US" sz="1600" dirty="0">
                <a:solidFill>
                  <a:schemeClr val="accent1"/>
                </a:solidFill>
                <a:latin typeface="Century Gothic" panose="020B0502020202020204" pitchFamily="34" charset="0"/>
              </a:rPr>
              <a:t>NB: There will be no arrow printed in the Extended DISC® Diamond.</a:t>
            </a:r>
          </a:p>
        </p:txBody>
      </p:sp>
    </p:spTree>
    <p:extLst>
      <p:ext uri="{BB962C8B-B14F-4D97-AF65-F5344CB8AC3E}">
        <p14:creationId xmlns:p14="http://schemas.microsoft.com/office/powerpoint/2010/main" val="303943131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53333">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3333">
                                          <p:cBhvr additive="base">
                                            <p:cTn id="7" dur="1000" fill="hold"/>
                                            <p:tgtEl>
                                              <p:spTgt spid="20"/>
                                            </p:tgtEl>
                                            <p:attrNameLst>
                                              <p:attrName>ppt_x</p:attrName>
                                            </p:attrNameLst>
                                          </p:cBhvr>
                                          <p:tavLst>
                                            <p:tav tm="0">
                                              <p:val>
                                                <p:strVal val="1+#ppt_w/2"/>
                                              </p:val>
                                            </p:tav>
                                            <p:tav tm="100000">
                                              <p:val>
                                                <p:strVal val="#ppt_x"/>
                                              </p:val>
                                            </p:tav>
                                          </p:tavLst>
                                        </p:anim>
                                        <p:anim calcmode="lin" valueType="num" p14:bounceEnd="53333">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par>
                                    <p:cTn id="13" presetID="2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down)">
                                          <p:cBhvr>
                                            <p:cTn id="15" dur="500"/>
                                            <p:tgtEl>
                                              <p:spTgt spid="2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left)">
                                          <p:cBhvr>
                                            <p:cTn id="19" dur="500"/>
                                            <p:tgtEl>
                                              <p:spTgt spid="4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childTnLst>
                              </p:cTn>
                            </p:par>
                            <p:par>
                              <p:cTn id="30" fill="hold">
                                <p:stCondLst>
                                  <p:cond delay="3000"/>
                                </p:stCondLst>
                                <p:childTnLst>
                                  <p:par>
                                    <p:cTn id="31" presetID="26" presetClass="emph" presetSubtype="0" fill="hold" grpId="1" nodeType="afterEffect">
                                      <p:stCondLst>
                                        <p:cond delay="0"/>
                                      </p:stCondLst>
                                      <p:childTnLst>
                                        <p:animEffect transition="out" filter="fade">
                                          <p:cBhvr>
                                            <p:cTn id="32" dur="500" tmFilter="0, 0; .2, .5; .8, .5; 1, 0"/>
                                            <p:tgtEl>
                                              <p:spTgt spid="3"/>
                                            </p:tgtEl>
                                          </p:cBhvr>
                                        </p:animEffect>
                                        <p:animScale>
                                          <p:cBhvr>
                                            <p:cTn id="33" dur="250" autoRev="1" fill="hold"/>
                                            <p:tgtEl>
                                              <p:spTgt spid="3"/>
                                            </p:tgtEl>
                                          </p:cBhvr>
                                          <p:by x="105000" y="105000"/>
                                        </p:animScale>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27">
                                                <p:txEl>
                                                  <p:pRg st="0" end="0"/>
                                                </p:txEl>
                                              </p:spTgt>
                                            </p:tgtEl>
                                            <p:attrNameLst>
                                              <p:attrName>style.visibility</p:attrName>
                                            </p:attrNameLst>
                                          </p:cBhvr>
                                          <p:to>
                                            <p:strVal val="visible"/>
                                          </p:to>
                                        </p:set>
                                        <p:animEffect transition="in" filter="wipe(left)">
                                          <p:cBhvr>
                                            <p:cTn id="41" dur="750"/>
                                            <p:tgtEl>
                                              <p:spTgt spid="27">
                                                <p:txEl>
                                                  <p:pRg st="0" end="0"/>
                                                </p:txEl>
                                              </p:spTgt>
                                            </p:tgtEl>
                                          </p:cBhvr>
                                        </p:animEffect>
                                      </p:childTnLst>
                                    </p:cTn>
                                  </p:par>
                                </p:childTnLst>
                              </p:cTn>
                            </p:par>
                            <p:par>
                              <p:cTn id="42" fill="hold">
                                <p:stCondLst>
                                  <p:cond delay="5250"/>
                                </p:stCondLst>
                                <p:childTnLst>
                                  <p:par>
                                    <p:cTn id="43" presetID="22" presetClass="entr" presetSubtype="8" fill="hold" grpId="0" nodeType="afterEffect">
                                      <p:stCondLst>
                                        <p:cond delay="0"/>
                                      </p:stCondLst>
                                      <p:childTnLst>
                                        <p:set>
                                          <p:cBhvr>
                                            <p:cTn id="44" dur="1" fill="hold">
                                              <p:stCondLst>
                                                <p:cond delay="0"/>
                                              </p:stCondLst>
                                            </p:cTn>
                                            <p:tgtEl>
                                              <p:spTgt spid="27">
                                                <p:txEl>
                                                  <p:pRg st="1" end="1"/>
                                                </p:txEl>
                                              </p:spTgt>
                                            </p:tgtEl>
                                            <p:attrNameLst>
                                              <p:attrName>style.visibility</p:attrName>
                                            </p:attrNameLst>
                                          </p:cBhvr>
                                          <p:to>
                                            <p:strVal val="visible"/>
                                          </p:to>
                                        </p:set>
                                        <p:animEffect transition="in" filter="wipe(left)">
                                          <p:cBhvr>
                                            <p:cTn id="45" dur="750"/>
                                            <p:tgtEl>
                                              <p:spTgt spid="27">
                                                <p:txEl>
                                                  <p:pRg st="1" end="1"/>
                                                </p:txEl>
                                              </p:spTgt>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27">
                                                <p:txEl>
                                                  <p:pRg st="2" end="2"/>
                                                </p:txEl>
                                              </p:spTgt>
                                            </p:tgtEl>
                                            <p:attrNameLst>
                                              <p:attrName>style.visibility</p:attrName>
                                            </p:attrNameLst>
                                          </p:cBhvr>
                                          <p:to>
                                            <p:strVal val="visible"/>
                                          </p:to>
                                        </p:set>
                                        <p:animEffect transition="in" filter="wipe(left)">
                                          <p:cBhvr>
                                            <p:cTn id="49" dur="750"/>
                                            <p:tgtEl>
                                              <p:spTgt spid="27">
                                                <p:txEl>
                                                  <p:pRg st="2" end="2"/>
                                                </p:txEl>
                                              </p:spTgt>
                                            </p:tgtEl>
                                          </p:cBhvr>
                                        </p:animEffect>
                                      </p:childTnLst>
                                    </p:cTn>
                                  </p:par>
                                </p:childTnLst>
                              </p:cTn>
                            </p:par>
                            <p:par>
                              <p:cTn id="50" fill="hold">
                                <p:stCondLst>
                                  <p:cond delay="6750"/>
                                </p:stCondLst>
                                <p:childTnLst>
                                  <p:par>
                                    <p:cTn id="51" presetID="22" presetClass="entr" presetSubtype="8" fill="hold" grpId="0" nodeType="afterEffect">
                                      <p:stCondLst>
                                        <p:cond delay="0"/>
                                      </p:stCondLst>
                                      <p:childTnLst>
                                        <p:set>
                                          <p:cBhvr>
                                            <p:cTn id="52" dur="1" fill="hold">
                                              <p:stCondLst>
                                                <p:cond delay="0"/>
                                              </p:stCondLst>
                                            </p:cTn>
                                            <p:tgtEl>
                                              <p:spTgt spid="27">
                                                <p:txEl>
                                                  <p:pRg st="3" end="3"/>
                                                </p:txEl>
                                              </p:spTgt>
                                            </p:tgtEl>
                                            <p:attrNameLst>
                                              <p:attrName>style.visibility</p:attrName>
                                            </p:attrNameLst>
                                          </p:cBhvr>
                                          <p:to>
                                            <p:strVal val="visible"/>
                                          </p:to>
                                        </p:set>
                                        <p:animEffect transition="in" filter="wipe(left)">
                                          <p:cBhvr>
                                            <p:cTn id="53" dur="750"/>
                                            <p:tgtEl>
                                              <p:spTgt spid="27">
                                                <p:txEl>
                                                  <p:pRg st="3" end="3"/>
                                                </p:txEl>
                                              </p:spTgt>
                                            </p:tgtEl>
                                          </p:cBhvr>
                                        </p:animEffect>
                                      </p:childTnLst>
                                    </p:cTn>
                                  </p:par>
                                </p:childTnLst>
                              </p:cTn>
                            </p:par>
                            <p:par>
                              <p:cTn id="54" fill="hold">
                                <p:stCondLst>
                                  <p:cond delay="7500"/>
                                </p:stCondLst>
                                <p:childTnLst>
                                  <p:par>
                                    <p:cTn id="55" presetID="22" presetClass="entr" presetSubtype="8" fill="hold" grpId="0" nodeType="afterEffect">
                                      <p:stCondLst>
                                        <p:cond delay="0"/>
                                      </p:stCondLst>
                                      <p:childTnLst>
                                        <p:set>
                                          <p:cBhvr>
                                            <p:cTn id="56" dur="1" fill="hold">
                                              <p:stCondLst>
                                                <p:cond delay="0"/>
                                              </p:stCondLst>
                                            </p:cTn>
                                            <p:tgtEl>
                                              <p:spTgt spid="27">
                                                <p:txEl>
                                                  <p:pRg st="4" end="4"/>
                                                </p:txEl>
                                              </p:spTgt>
                                            </p:tgtEl>
                                            <p:attrNameLst>
                                              <p:attrName>style.visibility</p:attrName>
                                            </p:attrNameLst>
                                          </p:cBhvr>
                                          <p:to>
                                            <p:strVal val="visible"/>
                                          </p:to>
                                        </p:set>
                                        <p:animEffect transition="in" filter="wipe(left)">
                                          <p:cBhvr>
                                            <p:cTn id="57" dur="750"/>
                                            <p:tgtEl>
                                              <p:spTgt spid="27">
                                                <p:txEl>
                                                  <p:pRg st="4" end="4"/>
                                                </p:txEl>
                                              </p:spTgt>
                                            </p:tgtEl>
                                          </p:cBhvr>
                                        </p:animEffect>
                                      </p:childTnLst>
                                    </p:cTn>
                                  </p:par>
                                </p:childTnLst>
                              </p:cTn>
                            </p:par>
                            <p:par>
                              <p:cTn id="58" fill="hold">
                                <p:stCondLst>
                                  <p:cond delay="8250"/>
                                </p:stCondLst>
                                <p:childTnLst>
                                  <p:par>
                                    <p:cTn id="59" presetID="22" presetClass="entr" presetSubtype="8" fill="hold" grpId="0" nodeType="afterEffect">
                                      <p:stCondLst>
                                        <p:cond delay="0"/>
                                      </p:stCondLst>
                                      <p:childTnLst>
                                        <p:set>
                                          <p:cBhvr>
                                            <p:cTn id="60" dur="1" fill="hold">
                                              <p:stCondLst>
                                                <p:cond delay="0"/>
                                              </p:stCondLst>
                                            </p:cTn>
                                            <p:tgtEl>
                                              <p:spTgt spid="27">
                                                <p:txEl>
                                                  <p:pRg st="5" end="5"/>
                                                </p:txEl>
                                              </p:spTgt>
                                            </p:tgtEl>
                                            <p:attrNameLst>
                                              <p:attrName>style.visibility</p:attrName>
                                            </p:attrNameLst>
                                          </p:cBhvr>
                                          <p:to>
                                            <p:strVal val="visible"/>
                                          </p:to>
                                        </p:set>
                                        <p:animEffect transition="in" filter="wipe(left)">
                                          <p:cBhvr>
                                            <p:cTn id="61" dur="750"/>
                                            <p:tgtEl>
                                              <p:spTgt spid="27">
                                                <p:txEl>
                                                  <p:pRg st="5" end="5"/>
                                                </p:txEl>
                                              </p:spTgt>
                                            </p:tgtEl>
                                          </p:cBhvr>
                                        </p:animEffect>
                                      </p:childTnLst>
                                    </p:cTn>
                                  </p:par>
                                </p:childTnLst>
                              </p:cTn>
                            </p:par>
                            <p:par>
                              <p:cTn id="62" fill="hold">
                                <p:stCondLst>
                                  <p:cond delay="9000"/>
                                </p:stCondLst>
                                <p:childTnLst>
                                  <p:par>
                                    <p:cTn id="63" presetID="10" presetClass="entr" presetSubtype="0" fill="hold" grpId="0" nodeType="after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fade">
                                          <p:cBhvr>
                                            <p:cTn id="6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27" grpId="0" uiExpand="1" build="p"/>
          <p:bldP spid="3" grpId="0" animBg="1"/>
          <p:bldP spid="3" grpId="1" animBg="1"/>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par>
                                    <p:cTn id="13" presetID="2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down)">
                                          <p:cBhvr>
                                            <p:cTn id="15" dur="500"/>
                                            <p:tgtEl>
                                              <p:spTgt spid="2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left)">
                                          <p:cBhvr>
                                            <p:cTn id="19" dur="500"/>
                                            <p:tgtEl>
                                              <p:spTgt spid="4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childTnLst>
                              </p:cTn>
                            </p:par>
                            <p:par>
                              <p:cTn id="30" fill="hold">
                                <p:stCondLst>
                                  <p:cond delay="3000"/>
                                </p:stCondLst>
                                <p:childTnLst>
                                  <p:par>
                                    <p:cTn id="31" presetID="26" presetClass="emph" presetSubtype="0" fill="hold" grpId="1" nodeType="afterEffect">
                                      <p:stCondLst>
                                        <p:cond delay="0"/>
                                      </p:stCondLst>
                                      <p:childTnLst>
                                        <p:animEffect transition="out" filter="fade">
                                          <p:cBhvr>
                                            <p:cTn id="32" dur="500" tmFilter="0, 0; .2, .5; .8, .5; 1, 0"/>
                                            <p:tgtEl>
                                              <p:spTgt spid="3"/>
                                            </p:tgtEl>
                                          </p:cBhvr>
                                        </p:animEffect>
                                        <p:animScale>
                                          <p:cBhvr>
                                            <p:cTn id="33" dur="250" autoRev="1" fill="hold"/>
                                            <p:tgtEl>
                                              <p:spTgt spid="3"/>
                                            </p:tgtEl>
                                          </p:cBhvr>
                                          <p:by x="105000" y="105000"/>
                                        </p:animScale>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27">
                                                <p:txEl>
                                                  <p:pRg st="0" end="0"/>
                                                </p:txEl>
                                              </p:spTgt>
                                            </p:tgtEl>
                                            <p:attrNameLst>
                                              <p:attrName>style.visibility</p:attrName>
                                            </p:attrNameLst>
                                          </p:cBhvr>
                                          <p:to>
                                            <p:strVal val="visible"/>
                                          </p:to>
                                        </p:set>
                                        <p:animEffect transition="in" filter="wipe(left)">
                                          <p:cBhvr>
                                            <p:cTn id="41" dur="750"/>
                                            <p:tgtEl>
                                              <p:spTgt spid="27">
                                                <p:txEl>
                                                  <p:pRg st="0" end="0"/>
                                                </p:txEl>
                                              </p:spTgt>
                                            </p:tgtEl>
                                          </p:cBhvr>
                                        </p:animEffect>
                                      </p:childTnLst>
                                    </p:cTn>
                                  </p:par>
                                </p:childTnLst>
                              </p:cTn>
                            </p:par>
                            <p:par>
                              <p:cTn id="42" fill="hold">
                                <p:stCondLst>
                                  <p:cond delay="5250"/>
                                </p:stCondLst>
                                <p:childTnLst>
                                  <p:par>
                                    <p:cTn id="43" presetID="22" presetClass="entr" presetSubtype="8" fill="hold" grpId="0" nodeType="afterEffect">
                                      <p:stCondLst>
                                        <p:cond delay="0"/>
                                      </p:stCondLst>
                                      <p:childTnLst>
                                        <p:set>
                                          <p:cBhvr>
                                            <p:cTn id="44" dur="1" fill="hold">
                                              <p:stCondLst>
                                                <p:cond delay="0"/>
                                              </p:stCondLst>
                                            </p:cTn>
                                            <p:tgtEl>
                                              <p:spTgt spid="27">
                                                <p:txEl>
                                                  <p:pRg st="1" end="1"/>
                                                </p:txEl>
                                              </p:spTgt>
                                            </p:tgtEl>
                                            <p:attrNameLst>
                                              <p:attrName>style.visibility</p:attrName>
                                            </p:attrNameLst>
                                          </p:cBhvr>
                                          <p:to>
                                            <p:strVal val="visible"/>
                                          </p:to>
                                        </p:set>
                                        <p:animEffect transition="in" filter="wipe(left)">
                                          <p:cBhvr>
                                            <p:cTn id="45" dur="750"/>
                                            <p:tgtEl>
                                              <p:spTgt spid="27">
                                                <p:txEl>
                                                  <p:pRg st="1" end="1"/>
                                                </p:txEl>
                                              </p:spTgt>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27">
                                                <p:txEl>
                                                  <p:pRg st="2" end="2"/>
                                                </p:txEl>
                                              </p:spTgt>
                                            </p:tgtEl>
                                            <p:attrNameLst>
                                              <p:attrName>style.visibility</p:attrName>
                                            </p:attrNameLst>
                                          </p:cBhvr>
                                          <p:to>
                                            <p:strVal val="visible"/>
                                          </p:to>
                                        </p:set>
                                        <p:animEffect transition="in" filter="wipe(left)">
                                          <p:cBhvr>
                                            <p:cTn id="49" dur="750"/>
                                            <p:tgtEl>
                                              <p:spTgt spid="27">
                                                <p:txEl>
                                                  <p:pRg st="2" end="2"/>
                                                </p:txEl>
                                              </p:spTgt>
                                            </p:tgtEl>
                                          </p:cBhvr>
                                        </p:animEffect>
                                      </p:childTnLst>
                                    </p:cTn>
                                  </p:par>
                                </p:childTnLst>
                              </p:cTn>
                            </p:par>
                            <p:par>
                              <p:cTn id="50" fill="hold">
                                <p:stCondLst>
                                  <p:cond delay="6750"/>
                                </p:stCondLst>
                                <p:childTnLst>
                                  <p:par>
                                    <p:cTn id="51" presetID="22" presetClass="entr" presetSubtype="8" fill="hold" grpId="0" nodeType="afterEffect">
                                      <p:stCondLst>
                                        <p:cond delay="0"/>
                                      </p:stCondLst>
                                      <p:childTnLst>
                                        <p:set>
                                          <p:cBhvr>
                                            <p:cTn id="52" dur="1" fill="hold">
                                              <p:stCondLst>
                                                <p:cond delay="0"/>
                                              </p:stCondLst>
                                            </p:cTn>
                                            <p:tgtEl>
                                              <p:spTgt spid="27">
                                                <p:txEl>
                                                  <p:pRg st="3" end="3"/>
                                                </p:txEl>
                                              </p:spTgt>
                                            </p:tgtEl>
                                            <p:attrNameLst>
                                              <p:attrName>style.visibility</p:attrName>
                                            </p:attrNameLst>
                                          </p:cBhvr>
                                          <p:to>
                                            <p:strVal val="visible"/>
                                          </p:to>
                                        </p:set>
                                        <p:animEffect transition="in" filter="wipe(left)">
                                          <p:cBhvr>
                                            <p:cTn id="53" dur="750"/>
                                            <p:tgtEl>
                                              <p:spTgt spid="27">
                                                <p:txEl>
                                                  <p:pRg st="3" end="3"/>
                                                </p:txEl>
                                              </p:spTgt>
                                            </p:tgtEl>
                                          </p:cBhvr>
                                        </p:animEffect>
                                      </p:childTnLst>
                                    </p:cTn>
                                  </p:par>
                                </p:childTnLst>
                              </p:cTn>
                            </p:par>
                            <p:par>
                              <p:cTn id="54" fill="hold">
                                <p:stCondLst>
                                  <p:cond delay="7500"/>
                                </p:stCondLst>
                                <p:childTnLst>
                                  <p:par>
                                    <p:cTn id="55" presetID="22" presetClass="entr" presetSubtype="8" fill="hold" grpId="0" nodeType="afterEffect">
                                      <p:stCondLst>
                                        <p:cond delay="0"/>
                                      </p:stCondLst>
                                      <p:childTnLst>
                                        <p:set>
                                          <p:cBhvr>
                                            <p:cTn id="56" dur="1" fill="hold">
                                              <p:stCondLst>
                                                <p:cond delay="0"/>
                                              </p:stCondLst>
                                            </p:cTn>
                                            <p:tgtEl>
                                              <p:spTgt spid="27">
                                                <p:txEl>
                                                  <p:pRg st="4" end="4"/>
                                                </p:txEl>
                                              </p:spTgt>
                                            </p:tgtEl>
                                            <p:attrNameLst>
                                              <p:attrName>style.visibility</p:attrName>
                                            </p:attrNameLst>
                                          </p:cBhvr>
                                          <p:to>
                                            <p:strVal val="visible"/>
                                          </p:to>
                                        </p:set>
                                        <p:animEffect transition="in" filter="wipe(left)">
                                          <p:cBhvr>
                                            <p:cTn id="57" dur="750"/>
                                            <p:tgtEl>
                                              <p:spTgt spid="27">
                                                <p:txEl>
                                                  <p:pRg st="4" end="4"/>
                                                </p:txEl>
                                              </p:spTgt>
                                            </p:tgtEl>
                                          </p:cBhvr>
                                        </p:animEffect>
                                      </p:childTnLst>
                                    </p:cTn>
                                  </p:par>
                                </p:childTnLst>
                              </p:cTn>
                            </p:par>
                            <p:par>
                              <p:cTn id="58" fill="hold">
                                <p:stCondLst>
                                  <p:cond delay="8250"/>
                                </p:stCondLst>
                                <p:childTnLst>
                                  <p:par>
                                    <p:cTn id="59" presetID="22" presetClass="entr" presetSubtype="8" fill="hold" grpId="0" nodeType="afterEffect">
                                      <p:stCondLst>
                                        <p:cond delay="0"/>
                                      </p:stCondLst>
                                      <p:childTnLst>
                                        <p:set>
                                          <p:cBhvr>
                                            <p:cTn id="60" dur="1" fill="hold">
                                              <p:stCondLst>
                                                <p:cond delay="0"/>
                                              </p:stCondLst>
                                            </p:cTn>
                                            <p:tgtEl>
                                              <p:spTgt spid="27">
                                                <p:txEl>
                                                  <p:pRg st="5" end="5"/>
                                                </p:txEl>
                                              </p:spTgt>
                                            </p:tgtEl>
                                            <p:attrNameLst>
                                              <p:attrName>style.visibility</p:attrName>
                                            </p:attrNameLst>
                                          </p:cBhvr>
                                          <p:to>
                                            <p:strVal val="visible"/>
                                          </p:to>
                                        </p:set>
                                        <p:animEffect transition="in" filter="wipe(left)">
                                          <p:cBhvr>
                                            <p:cTn id="61" dur="750"/>
                                            <p:tgtEl>
                                              <p:spTgt spid="27">
                                                <p:txEl>
                                                  <p:pRg st="5" end="5"/>
                                                </p:txEl>
                                              </p:spTgt>
                                            </p:tgtEl>
                                          </p:cBhvr>
                                        </p:animEffect>
                                      </p:childTnLst>
                                    </p:cTn>
                                  </p:par>
                                </p:childTnLst>
                              </p:cTn>
                            </p:par>
                            <p:par>
                              <p:cTn id="62" fill="hold">
                                <p:stCondLst>
                                  <p:cond delay="9000"/>
                                </p:stCondLst>
                                <p:childTnLst>
                                  <p:par>
                                    <p:cTn id="63" presetID="10" presetClass="entr" presetSubtype="0" fill="hold" grpId="0" nodeType="after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fade">
                                          <p:cBhvr>
                                            <p:cTn id="6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27" grpId="0" uiExpand="1" build="p"/>
          <p:bldP spid="3" grpId="0" animBg="1"/>
          <p:bldP spid="3" grpId="1" animBg="1"/>
          <p:bldP spid="5" grpId="0"/>
        </p:bldLst>
      </p:timing>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406980"/>
          </a:xfrm>
        </p:spPr>
        <p:txBody>
          <a:bodyPr/>
          <a:lstStyle/>
          <a:p>
            <a:r>
              <a:rPr lang="pl-PL" altLang="pl-PL" b="1">
                <a:solidFill>
                  <a:schemeClr val="accent1"/>
                </a:solidFill>
              </a:rPr>
              <a:t>Special Cases</a:t>
            </a:r>
            <a:r>
              <a:rPr lang="en-NZ" altLang="pl-PL" b="1">
                <a:solidFill>
                  <a:schemeClr val="accent1"/>
                </a:solidFill>
              </a:rPr>
              <a:t>: </a:t>
            </a:r>
            <a:r>
              <a:rPr lang="en-NZ" altLang="pl-PL"/>
              <a:t>Size – Tight Profile II</a:t>
            </a:r>
            <a:endParaRPr lang="pl-PL"/>
          </a:p>
        </p:txBody>
      </p:sp>
      <p:grpSp>
        <p:nvGrpSpPr>
          <p:cNvPr id="7" name="Grupa 6"/>
          <p:cNvGrpSpPr/>
          <p:nvPr/>
        </p:nvGrpSpPr>
        <p:grpSpPr>
          <a:xfrm>
            <a:off x="3093937" y="874019"/>
            <a:ext cx="2196531" cy="4895429"/>
            <a:chOff x="3134998" y="1178691"/>
            <a:chExt cx="2019850" cy="4501658"/>
          </a:xfrm>
        </p:grpSpPr>
        <p:sp>
          <p:nvSpPr>
            <p:cNvPr id="8"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9"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0"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1"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12" name="Grupa 11"/>
            <p:cNvGrpSpPr/>
            <p:nvPr/>
          </p:nvGrpSpPr>
          <p:grpSpPr>
            <a:xfrm>
              <a:off x="3134998" y="1517736"/>
              <a:ext cx="2019850" cy="4162612"/>
              <a:chOff x="3636165" y="1814460"/>
              <a:chExt cx="1696621" cy="3496486"/>
            </a:xfrm>
          </p:grpSpPr>
          <p:grpSp>
            <p:nvGrpSpPr>
              <p:cNvPr id="13" name="Group 28"/>
              <p:cNvGrpSpPr>
                <a:grpSpLocks/>
              </p:cNvGrpSpPr>
              <p:nvPr/>
            </p:nvGrpSpPr>
            <p:grpSpPr bwMode="auto">
              <a:xfrm>
                <a:off x="3636165" y="1819139"/>
                <a:ext cx="1696621" cy="3491807"/>
                <a:chOff x="1684" y="1082"/>
                <a:chExt cx="2391" cy="3083"/>
              </a:xfrm>
            </p:grpSpPr>
            <p:sp>
              <p:nvSpPr>
                <p:cNvPr id="18"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9"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14"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5"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6"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7"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sp>
        <p:nvSpPr>
          <p:cNvPr id="20" name="Prostokąt zaokrąglony 19"/>
          <p:cNvSpPr/>
          <p:nvPr/>
        </p:nvSpPr>
        <p:spPr>
          <a:xfrm>
            <a:off x="6096000" y="846161"/>
            <a:ext cx="7892669" cy="35549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lang="pl-PL" sz="2000" b="1">
                <a:latin typeface="Century Gothic" panose="020B0502020202020204" pitchFamily="34" charset="0"/>
              </a:rPr>
              <a:t>Tight </a:t>
            </a:r>
            <a:r>
              <a:rPr lang="en-NZ" sz="2000" b="1">
                <a:latin typeface="Century Gothic" panose="020B0502020202020204" pitchFamily="34" charset="0"/>
              </a:rPr>
              <a:t>P</a:t>
            </a:r>
            <a:r>
              <a:rPr lang="pl-PL" sz="2000" b="1">
                <a:latin typeface="Century Gothic" panose="020B0502020202020204" pitchFamily="34" charset="0"/>
              </a:rPr>
              <a:t>rofile II</a:t>
            </a:r>
          </a:p>
        </p:txBody>
      </p:sp>
      <p:sp>
        <p:nvSpPr>
          <p:cNvPr id="22" name="pole tekstowe 21"/>
          <p:cNvSpPr txBox="1"/>
          <p:nvPr/>
        </p:nvSpPr>
        <p:spPr>
          <a:xfrm>
            <a:off x="6095999" y="1437412"/>
            <a:ext cx="5724525" cy="523220"/>
          </a:xfrm>
          <a:prstGeom prst="rect">
            <a:avLst/>
          </a:prstGeom>
          <a:noFill/>
        </p:spPr>
        <p:txBody>
          <a:bodyPr wrap="square" rtlCol="0">
            <a:spAutoFit/>
          </a:bodyPr>
          <a:lstStyle/>
          <a:p>
            <a:r>
              <a:rPr lang="pl-PL" sz="2800" err="1">
                <a:latin typeface="Century Gothic" panose="020B0502020202020204" pitchFamily="34" charset="0"/>
              </a:rPr>
              <a:t>Key</a:t>
            </a:r>
            <a:r>
              <a:rPr lang="pl-PL" sz="2800">
                <a:latin typeface="Century Gothic" panose="020B0502020202020204" pitchFamily="34" charset="0"/>
              </a:rPr>
              <a:t> </a:t>
            </a:r>
            <a:r>
              <a:rPr lang="pl-PL" sz="2800" err="1">
                <a:latin typeface="Century Gothic" panose="020B0502020202020204" pitchFamily="34" charset="0"/>
              </a:rPr>
              <a:t>Feeling</a:t>
            </a:r>
            <a:r>
              <a:rPr lang="pl-PL" sz="2800">
                <a:latin typeface="Century Gothic" panose="020B0502020202020204" pitchFamily="34" charset="0"/>
              </a:rPr>
              <a:t> - </a:t>
            </a:r>
            <a:r>
              <a:rPr kumimoji="1" lang="pl-PL" sz="2800" b="1" err="1">
                <a:solidFill>
                  <a:schemeClr val="accent1"/>
                </a:solidFill>
                <a:latin typeface="Century Gothic" panose="020B0502020202020204" pitchFamily="34" charset="0"/>
                <a:ea typeface="ＭＳ Ｐゴシック" pitchFamily="-112" charset="-128"/>
              </a:rPr>
              <a:t>Insecurity</a:t>
            </a:r>
            <a:endParaRPr kumimoji="1" lang="en-US" sz="2800" b="1">
              <a:solidFill>
                <a:schemeClr val="accent1"/>
              </a:solidFill>
              <a:latin typeface="Century Gothic" panose="020B0502020202020204" pitchFamily="34" charset="0"/>
              <a:ea typeface="ＭＳ Ｐゴシック" pitchFamily="-112" charset="-128"/>
            </a:endParaRPr>
          </a:p>
        </p:txBody>
      </p:sp>
      <p:sp>
        <p:nvSpPr>
          <p:cNvPr id="27" name="Prostokąt 26"/>
          <p:cNvSpPr/>
          <p:nvPr/>
        </p:nvSpPr>
        <p:spPr>
          <a:xfrm>
            <a:off x="6096000" y="2594909"/>
            <a:ext cx="5457371" cy="2677656"/>
          </a:xfrm>
          <a:prstGeom prst="rect">
            <a:avLst/>
          </a:prstGeom>
        </p:spPr>
        <p:txBody>
          <a:bodyPr wrap="square">
            <a:spAutoFit/>
          </a:bodyPr>
          <a:lstStyle/>
          <a:p>
            <a:pPr>
              <a:buClr>
                <a:schemeClr val="accent1"/>
              </a:buClr>
            </a:pPr>
            <a:r>
              <a:rPr lang="en-US" altLang="en-US" sz="2400" b="1">
                <a:solidFill>
                  <a:srgbClr val="5F5F5F"/>
                </a:solidFill>
                <a:latin typeface="Century Gothic" panose="020B0502020202020204" pitchFamily="34" charset="0"/>
                <a:ea typeface="Open Sans" panose="020B0606030504020204" pitchFamily="34" charset="0"/>
                <a:cs typeface="Open Sans" panose="020B0606030504020204" pitchFamily="34" charset="0"/>
              </a:rPr>
              <a:t>Discussion Points</a:t>
            </a:r>
          </a:p>
          <a:p>
            <a:pPr marL="342900" indent="-342900">
              <a:buClr>
                <a:schemeClr val="accent1"/>
              </a:buClr>
              <a:buFont typeface="Arial" panose="020B0604020202020204" pitchFamily="34" charset="0"/>
              <a:buChar char="•"/>
            </a:pPr>
            <a:r>
              <a:rPr lang="en-US"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Future not secure</a:t>
            </a:r>
          </a:p>
          <a:p>
            <a:pPr marL="342900" indent="-342900">
              <a:buClr>
                <a:schemeClr val="accent1"/>
              </a:buClr>
              <a:buFont typeface="Arial" panose="020B0604020202020204" pitchFamily="34" charset="0"/>
              <a:buChar char="•"/>
            </a:pPr>
            <a:r>
              <a:rPr lang="en-US"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Unemployment</a:t>
            </a:r>
          </a:p>
          <a:p>
            <a:pPr marL="342900" indent="-342900">
              <a:buClr>
                <a:schemeClr val="accent1"/>
              </a:buClr>
              <a:buFont typeface="Arial" panose="020B0604020202020204" pitchFamily="34" charset="0"/>
              <a:buChar char="•"/>
            </a:pPr>
            <a:r>
              <a:rPr lang="en-US"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Sickness</a:t>
            </a:r>
          </a:p>
          <a:p>
            <a:pPr marL="342900" indent="-342900">
              <a:buClr>
                <a:schemeClr val="accent1"/>
              </a:buClr>
              <a:buFont typeface="Arial" panose="020B0604020202020204" pitchFamily="34" charset="0"/>
              <a:buChar char="•"/>
            </a:pPr>
            <a:r>
              <a:rPr lang="en-US"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Career threat</a:t>
            </a:r>
          </a:p>
          <a:p>
            <a:pPr marL="342900" indent="-342900">
              <a:buClr>
                <a:schemeClr val="accent1"/>
              </a:buClr>
              <a:buFont typeface="Arial" panose="020B0604020202020204" pitchFamily="34" charset="0"/>
              <a:buChar char="•"/>
            </a:pPr>
            <a:r>
              <a:rPr lang="en-US" altLang="en-US" sz="2400" err="1">
                <a:solidFill>
                  <a:srgbClr val="5F5F5F"/>
                </a:solidFill>
                <a:latin typeface="Century Gothic" panose="020B0502020202020204" pitchFamily="34" charset="0"/>
                <a:ea typeface="Open Sans" panose="020B0606030504020204" pitchFamily="34" charset="0"/>
                <a:cs typeface="Open Sans" panose="020B0606030504020204" pitchFamily="34" charset="0"/>
              </a:rPr>
              <a:t>Rumours</a:t>
            </a:r>
            <a:r>
              <a:rPr lang="en-US"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 about change</a:t>
            </a:r>
          </a:p>
          <a:p>
            <a:pPr marL="342900" indent="-342900">
              <a:buClr>
                <a:schemeClr val="accent1"/>
              </a:buClr>
              <a:buFont typeface="Arial" panose="020B0604020202020204" pitchFamily="34" charset="0"/>
              <a:buChar char="•"/>
            </a:pPr>
            <a:r>
              <a:rPr lang="en-US"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Divorce</a:t>
            </a:r>
          </a:p>
        </p:txBody>
      </p:sp>
      <p:grpSp>
        <p:nvGrpSpPr>
          <p:cNvPr id="28" name="Grupa 27"/>
          <p:cNvGrpSpPr/>
          <p:nvPr/>
        </p:nvGrpSpPr>
        <p:grpSpPr>
          <a:xfrm>
            <a:off x="626509" y="874019"/>
            <a:ext cx="2196531" cy="4895429"/>
            <a:chOff x="3134998" y="1178691"/>
            <a:chExt cx="2019850" cy="4501658"/>
          </a:xfrm>
        </p:grpSpPr>
        <p:sp>
          <p:nvSpPr>
            <p:cNvPr id="29"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0"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1"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2"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33" name="Grupa 32"/>
            <p:cNvGrpSpPr/>
            <p:nvPr/>
          </p:nvGrpSpPr>
          <p:grpSpPr>
            <a:xfrm>
              <a:off x="3134998" y="1517736"/>
              <a:ext cx="2019850" cy="4162612"/>
              <a:chOff x="3636165" y="1814460"/>
              <a:chExt cx="1696621" cy="3496486"/>
            </a:xfrm>
          </p:grpSpPr>
          <p:grpSp>
            <p:nvGrpSpPr>
              <p:cNvPr id="34" name="Group 28"/>
              <p:cNvGrpSpPr>
                <a:grpSpLocks/>
              </p:cNvGrpSpPr>
              <p:nvPr/>
            </p:nvGrpSpPr>
            <p:grpSpPr bwMode="auto">
              <a:xfrm>
                <a:off x="3636165" y="1819139"/>
                <a:ext cx="1696621" cy="3491807"/>
                <a:chOff x="1684" y="1082"/>
                <a:chExt cx="2391" cy="3083"/>
              </a:xfrm>
            </p:grpSpPr>
            <p:sp>
              <p:nvSpPr>
                <p:cNvPr id="39"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40"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35"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6"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7"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8"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41" name="Grupa 40"/>
          <p:cNvGrpSpPr/>
          <p:nvPr/>
        </p:nvGrpSpPr>
        <p:grpSpPr>
          <a:xfrm>
            <a:off x="3537956" y="2930772"/>
            <a:ext cx="1339750" cy="1020479"/>
            <a:chOff x="807402" y="3537761"/>
            <a:chExt cx="1004903" cy="765428"/>
          </a:xfrm>
        </p:grpSpPr>
        <p:sp>
          <p:nvSpPr>
            <p:cNvPr id="42" name="Line 35"/>
            <p:cNvSpPr>
              <a:spLocks noChangeShapeType="1"/>
            </p:cNvSpPr>
            <p:nvPr/>
          </p:nvSpPr>
          <p:spPr bwMode="auto">
            <a:xfrm flipV="1">
              <a:off x="807402" y="3537761"/>
              <a:ext cx="324078" cy="242292"/>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3" name="Line 36"/>
            <p:cNvSpPr>
              <a:spLocks noChangeShapeType="1"/>
            </p:cNvSpPr>
            <p:nvPr/>
          </p:nvSpPr>
          <p:spPr bwMode="auto">
            <a:xfrm flipH="1" flipV="1">
              <a:off x="1117834" y="3537761"/>
              <a:ext cx="341835" cy="63035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4" name="Line 37"/>
            <p:cNvSpPr>
              <a:spLocks noChangeShapeType="1"/>
            </p:cNvSpPr>
            <p:nvPr/>
          </p:nvSpPr>
          <p:spPr bwMode="auto">
            <a:xfrm>
              <a:off x="1459669" y="4168119"/>
              <a:ext cx="352636" cy="13507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45" name="Grupa 44"/>
          <p:cNvGrpSpPr/>
          <p:nvPr/>
        </p:nvGrpSpPr>
        <p:grpSpPr>
          <a:xfrm>
            <a:off x="1062556" y="2037308"/>
            <a:ext cx="1324159" cy="2631690"/>
            <a:chOff x="2729904" y="2644297"/>
            <a:chExt cx="993209" cy="1973946"/>
          </a:xfrm>
        </p:grpSpPr>
        <p:sp>
          <p:nvSpPr>
            <p:cNvPr id="46" name="Line 35"/>
            <p:cNvSpPr>
              <a:spLocks noChangeShapeType="1"/>
            </p:cNvSpPr>
            <p:nvPr/>
          </p:nvSpPr>
          <p:spPr bwMode="auto">
            <a:xfrm flipV="1">
              <a:off x="2729904" y="2644297"/>
              <a:ext cx="326751" cy="30917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7" name="Line 36"/>
            <p:cNvSpPr>
              <a:spLocks noChangeShapeType="1"/>
            </p:cNvSpPr>
            <p:nvPr/>
          </p:nvSpPr>
          <p:spPr bwMode="auto">
            <a:xfrm flipH="1" flipV="1">
              <a:off x="3057480" y="2644298"/>
              <a:ext cx="344306" cy="190082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8" name="Line 37"/>
            <p:cNvSpPr>
              <a:spLocks noChangeShapeType="1"/>
            </p:cNvSpPr>
            <p:nvPr/>
          </p:nvSpPr>
          <p:spPr bwMode="auto">
            <a:xfrm>
              <a:off x="3384666" y="4529049"/>
              <a:ext cx="338447" cy="89194"/>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3" name="Prostokąt 2"/>
          <p:cNvSpPr/>
          <p:nvPr/>
        </p:nvSpPr>
        <p:spPr>
          <a:xfrm>
            <a:off x="3003651" y="2888871"/>
            <a:ext cx="2394234" cy="1165367"/>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 name="Symbol zastępczy numeru slajdu 3"/>
          <p:cNvSpPr>
            <a:spLocks noGrp="1"/>
          </p:cNvSpPr>
          <p:nvPr>
            <p:ph type="sldNum" sz="quarter" idx="12"/>
          </p:nvPr>
        </p:nvSpPr>
        <p:spPr/>
        <p:txBody>
          <a:bodyPr/>
          <a:lstStyle/>
          <a:p>
            <a:fld id="{DEAEEF22-A4DB-45E7-8C91-9889C89BF273}" type="slidenum">
              <a:rPr lang="pl-PL" smtClean="0"/>
              <a:t>108</a:t>
            </a:fld>
            <a:endParaRPr lang="pl-PL"/>
          </a:p>
        </p:txBody>
      </p:sp>
      <p:sp>
        <p:nvSpPr>
          <p:cNvPr id="5" name="Rectangle 4"/>
          <p:cNvSpPr/>
          <p:nvPr/>
        </p:nvSpPr>
        <p:spPr>
          <a:xfrm>
            <a:off x="5724524" y="5419058"/>
            <a:ext cx="6096000" cy="646331"/>
          </a:xfrm>
          <a:prstGeom prst="rect">
            <a:avLst/>
          </a:prstGeom>
        </p:spPr>
        <p:txBody>
          <a:bodyPr>
            <a:spAutoFit/>
          </a:bodyPr>
          <a:lstStyle/>
          <a:p>
            <a:pPr algn="ctr" defTabSz="913260">
              <a:spcAft>
                <a:spcPts val="600"/>
              </a:spcAft>
              <a:buClr>
                <a:srgbClr val="D0005F"/>
              </a:buClr>
              <a:defRPr/>
            </a:pPr>
            <a:r>
              <a:rPr lang="en-US">
                <a:solidFill>
                  <a:schemeClr val="accent1"/>
                </a:solidFill>
                <a:latin typeface="Century Gothic" panose="020B0502020202020204" pitchFamily="34" charset="0"/>
              </a:rPr>
              <a:t>NB: If profile II is all in the neutral zone the report will be invalid.</a:t>
            </a:r>
          </a:p>
        </p:txBody>
      </p:sp>
    </p:spTree>
    <p:extLst>
      <p:ext uri="{BB962C8B-B14F-4D97-AF65-F5344CB8AC3E}">
        <p14:creationId xmlns:p14="http://schemas.microsoft.com/office/powerpoint/2010/main" val="185355475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53333">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3333">
                                          <p:cBhvr additive="base">
                                            <p:cTn id="7" dur="1000" fill="hold"/>
                                            <p:tgtEl>
                                              <p:spTgt spid="20"/>
                                            </p:tgtEl>
                                            <p:attrNameLst>
                                              <p:attrName>ppt_x</p:attrName>
                                            </p:attrNameLst>
                                          </p:cBhvr>
                                          <p:tavLst>
                                            <p:tav tm="0">
                                              <p:val>
                                                <p:strVal val="1+#ppt_w/2"/>
                                              </p:val>
                                            </p:tav>
                                            <p:tav tm="100000">
                                              <p:val>
                                                <p:strVal val="#ppt_x"/>
                                              </p:val>
                                            </p:tav>
                                          </p:tavLst>
                                        </p:anim>
                                        <p:anim calcmode="lin" valueType="num" p14:bounceEnd="53333">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par>
                                    <p:cTn id="13" presetID="2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down)">
                                          <p:cBhvr>
                                            <p:cTn id="15" dur="500"/>
                                            <p:tgtEl>
                                              <p:spTgt spid="2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wipe(left)">
                                          <p:cBhvr>
                                            <p:cTn id="19" dur="500"/>
                                            <p:tgtEl>
                                              <p:spTgt spid="45"/>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500"/>
                                            <p:tgtEl>
                                              <p:spTgt spid="41"/>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childTnLst>
                              </p:cTn>
                            </p:par>
                            <p:par>
                              <p:cTn id="30" fill="hold">
                                <p:stCondLst>
                                  <p:cond delay="3000"/>
                                </p:stCondLst>
                                <p:childTnLst>
                                  <p:par>
                                    <p:cTn id="31" presetID="26" presetClass="emph" presetSubtype="0" fill="hold" grpId="1" nodeType="afterEffect">
                                      <p:stCondLst>
                                        <p:cond delay="0"/>
                                      </p:stCondLst>
                                      <p:childTnLst>
                                        <p:animEffect transition="out" filter="fade">
                                          <p:cBhvr>
                                            <p:cTn id="32" dur="500" tmFilter="0, 0; .2, .5; .8, .5; 1, 0"/>
                                            <p:tgtEl>
                                              <p:spTgt spid="3"/>
                                            </p:tgtEl>
                                          </p:cBhvr>
                                        </p:animEffect>
                                        <p:animScale>
                                          <p:cBhvr>
                                            <p:cTn id="33" dur="250" autoRev="1" fill="hold"/>
                                            <p:tgtEl>
                                              <p:spTgt spid="3"/>
                                            </p:tgtEl>
                                          </p:cBhvr>
                                          <p:by x="105000" y="105000"/>
                                        </p:animScale>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27">
                                                <p:txEl>
                                                  <p:pRg st="0" end="0"/>
                                                </p:txEl>
                                              </p:spTgt>
                                            </p:tgtEl>
                                            <p:attrNameLst>
                                              <p:attrName>style.visibility</p:attrName>
                                            </p:attrNameLst>
                                          </p:cBhvr>
                                          <p:to>
                                            <p:strVal val="visible"/>
                                          </p:to>
                                        </p:set>
                                        <p:animEffect transition="in" filter="wipe(left)">
                                          <p:cBhvr>
                                            <p:cTn id="41" dur="750"/>
                                            <p:tgtEl>
                                              <p:spTgt spid="27">
                                                <p:txEl>
                                                  <p:pRg st="0" end="0"/>
                                                </p:txEl>
                                              </p:spTgt>
                                            </p:tgtEl>
                                          </p:cBhvr>
                                        </p:animEffect>
                                      </p:childTnLst>
                                    </p:cTn>
                                  </p:par>
                                </p:childTnLst>
                              </p:cTn>
                            </p:par>
                            <p:par>
                              <p:cTn id="42" fill="hold">
                                <p:stCondLst>
                                  <p:cond delay="5250"/>
                                </p:stCondLst>
                                <p:childTnLst>
                                  <p:par>
                                    <p:cTn id="43" presetID="22" presetClass="entr" presetSubtype="8" fill="hold" grpId="0" nodeType="afterEffect">
                                      <p:stCondLst>
                                        <p:cond delay="0"/>
                                      </p:stCondLst>
                                      <p:childTnLst>
                                        <p:set>
                                          <p:cBhvr>
                                            <p:cTn id="44" dur="1" fill="hold">
                                              <p:stCondLst>
                                                <p:cond delay="0"/>
                                              </p:stCondLst>
                                            </p:cTn>
                                            <p:tgtEl>
                                              <p:spTgt spid="27">
                                                <p:txEl>
                                                  <p:pRg st="1" end="1"/>
                                                </p:txEl>
                                              </p:spTgt>
                                            </p:tgtEl>
                                            <p:attrNameLst>
                                              <p:attrName>style.visibility</p:attrName>
                                            </p:attrNameLst>
                                          </p:cBhvr>
                                          <p:to>
                                            <p:strVal val="visible"/>
                                          </p:to>
                                        </p:set>
                                        <p:animEffect transition="in" filter="wipe(left)">
                                          <p:cBhvr>
                                            <p:cTn id="45" dur="750"/>
                                            <p:tgtEl>
                                              <p:spTgt spid="27">
                                                <p:txEl>
                                                  <p:pRg st="1" end="1"/>
                                                </p:txEl>
                                              </p:spTgt>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27">
                                                <p:txEl>
                                                  <p:pRg st="2" end="2"/>
                                                </p:txEl>
                                              </p:spTgt>
                                            </p:tgtEl>
                                            <p:attrNameLst>
                                              <p:attrName>style.visibility</p:attrName>
                                            </p:attrNameLst>
                                          </p:cBhvr>
                                          <p:to>
                                            <p:strVal val="visible"/>
                                          </p:to>
                                        </p:set>
                                        <p:animEffect transition="in" filter="wipe(left)">
                                          <p:cBhvr>
                                            <p:cTn id="49" dur="750"/>
                                            <p:tgtEl>
                                              <p:spTgt spid="27">
                                                <p:txEl>
                                                  <p:pRg st="2" end="2"/>
                                                </p:txEl>
                                              </p:spTgt>
                                            </p:tgtEl>
                                          </p:cBhvr>
                                        </p:animEffect>
                                      </p:childTnLst>
                                    </p:cTn>
                                  </p:par>
                                </p:childTnLst>
                              </p:cTn>
                            </p:par>
                            <p:par>
                              <p:cTn id="50" fill="hold">
                                <p:stCondLst>
                                  <p:cond delay="6750"/>
                                </p:stCondLst>
                                <p:childTnLst>
                                  <p:par>
                                    <p:cTn id="51" presetID="22" presetClass="entr" presetSubtype="8" fill="hold" grpId="0" nodeType="afterEffect">
                                      <p:stCondLst>
                                        <p:cond delay="0"/>
                                      </p:stCondLst>
                                      <p:childTnLst>
                                        <p:set>
                                          <p:cBhvr>
                                            <p:cTn id="52" dur="1" fill="hold">
                                              <p:stCondLst>
                                                <p:cond delay="0"/>
                                              </p:stCondLst>
                                            </p:cTn>
                                            <p:tgtEl>
                                              <p:spTgt spid="27">
                                                <p:txEl>
                                                  <p:pRg st="3" end="3"/>
                                                </p:txEl>
                                              </p:spTgt>
                                            </p:tgtEl>
                                            <p:attrNameLst>
                                              <p:attrName>style.visibility</p:attrName>
                                            </p:attrNameLst>
                                          </p:cBhvr>
                                          <p:to>
                                            <p:strVal val="visible"/>
                                          </p:to>
                                        </p:set>
                                        <p:animEffect transition="in" filter="wipe(left)">
                                          <p:cBhvr>
                                            <p:cTn id="53" dur="750"/>
                                            <p:tgtEl>
                                              <p:spTgt spid="27">
                                                <p:txEl>
                                                  <p:pRg st="3" end="3"/>
                                                </p:txEl>
                                              </p:spTgt>
                                            </p:tgtEl>
                                          </p:cBhvr>
                                        </p:animEffect>
                                      </p:childTnLst>
                                    </p:cTn>
                                  </p:par>
                                </p:childTnLst>
                              </p:cTn>
                            </p:par>
                            <p:par>
                              <p:cTn id="54" fill="hold">
                                <p:stCondLst>
                                  <p:cond delay="7500"/>
                                </p:stCondLst>
                                <p:childTnLst>
                                  <p:par>
                                    <p:cTn id="55" presetID="22" presetClass="entr" presetSubtype="8" fill="hold" grpId="0" nodeType="afterEffect">
                                      <p:stCondLst>
                                        <p:cond delay="0"/>
                                      </p:stCondLst>
                                      <p:childTnLst>
                                        <p:set>
                                          <p:cBhvr>
                                            <p:cTn id="56" dur="1" fill="hold">
                                              <p:stCondLst>
                                                <p:cond delay="0"/>
                                              </p:stCondLst>
                                            </p:cTn>
                                            <p:tgtEl>
                                              <p:spTgt spid="27">
                                                <p:txEl>
                                                  <p:pRg st="4" end="4"/>
                                                </p:txEl>
                                              </p:spTgt>
                                            </p:tgtEl>
                                            <p:attrNameLst>
                                              <p:attrName>style.visibility</p:attrName>
                                            </p:attrNameLst>
                                          </p:cBhvr>
                                          <p:to>
                                            <p:strVal val="visible"/>
                                          </p:to>
                                        </p:set>
                                        <p:animEffect transition="in" filter="wipe(left)">
                                          <p:cBhvr>
                                            <p:cTn id="57" dur="750"/>
                                            <p:tgtEl>
                                              <p:spTgt spid="27">
                                                <p:txEl>
                                                  <p:pRg st="4" end="4"/>
                                                </p:txEl>
                                              </p:spTgt>
                                            </p:tgtEl>
                                          </p:cBhvr>
                                        </p:animEffect>
                                      </p:childTnLst>
                                    </p:cTn>
                                  </p:par>
                                </p:childTnLst>
                              </p:cTn>
                            </p:par>
                            <p:par>
                              <p:cTn id="58" fill="hold">
                                <p:stCondLst>
                                  <p:cond delay="8250"/>
                                </p:stCondLst>
                                <p:childTnLst>
                                  <p:par>
                                    <p:cTn id="59" presetID="22" presetClass="entr" presetSubtype="8" fill="hold" grpId="0" nodeType="afterEffect">
                                      <p:stCondLst>
                                        <p:cond delay="0"/>
                                      </p:stCondLst>
                                      <p:childTnLst>
                                        <p:set>
                                          <p:cBhvr>
                                            <p:cTn id="60" dur="1" fill="hold">
                                              <p:stCondLst>
                                                <p:cond delay="0"/>
                                              </p:stCondLst>
                                            </p:cTn>
                                            <p:tgtEl>
                                              <p:spTgt spid="27">
                                                <p:txEl>
                                                  <p:pRg st="5" end="5"/>
                                                </p:txEl>
                                              </p:spTgt>
                                            </p:tgtEl>
                                            <p:attrNameLst>
                                              <p:attrName>style.visibility</p:attrName>
                                            </p:attrNameLst>
                                          </p:cBhvr>
                                          <p:to>
                                            <p:strVal val="visible"/>
                                          </p:to>
                                        </p:set>
                                        <p:animEffect transition="in" filter="wipe(left)">
                                          <p:cBhvr>
                                            <p:cTn id="61" dur="750"/>
                                            <p:tgtEl>
                                              <p:spTgt spid="27">
                                                <p:txEl>
                                                  <p:pRg st="5" end="5"/>
                                                </p:txEl>
                                              </p:spTgt>
                                            </p:tgtEl>
                                          </p:cBhvr>
                                        </p:animEffect>
                                      </p:childTnLst>
                                    </p:cTn>
                                  </p:par>
                                </p:childTnLst>
                              </p:cTn>
                            </p:par>
                            <p:par>
                              <p:cTn id="62" fill="hold">
                                <p:stCondLst>
                                  <p:cond delay="9000"/>
                                </p:stCondLst>
                                <p:childTnLst>
                                  <p:par>
                                    <p:cTn id="63" presetID="22" presetClass="entr" presetSubtype="8" fill="hold" grpId="0" nodeType="afterEffect">
                                      <p:stCondLst>
                                        <p:cond delay="0"/>
                                      </p:stCondLst>
                                      <p:childTnLst>
                                        <p:set>
                                          <p:cBhvr>
                                            <p:cTn id="64" dur="1" fill="hold">
                                              <p:stCondLst>
                                                <p:cond delay="0"/>
                                              </p:stCondLst>
                                            </p:cTn>
                                            <p:tgtEl>
                                              <p:spTgt spid="27">
                                                <p:txEl>
                                                  <p:pRg st="6" end="6"/>
                                                </p:txEl>
                                              </p:spTgt>
                                            </p:tgtEl>
                                            <p:attrNameLst>
                                              <p:attrName>style.visibility</p:attrName>
                                            </p:attrNameLst>
                                          </p:cBhvr>
                                          <p:to>
                                            <p:strVal val="visible"/>
                                          </p:to>
                                        </p:set>
                                        <p:animEffect transition="in" filter="wipe(left)">
                                          <p:cBhvr>
                                            <p:cTn id="65" dur="750"/>
                                            <p:tgtEl>
                                              <p:spTgt spid="27">
                                                <p:txEl>
                                                  <p:pRg st="6" end="6"/>
                                                </p:txEl>
                                              </p:spTgt>
                                            </p:tgtEl>
                                          </p:cBhvr>
                                        </p:animEffect>
                                      </p:childTnLst>
                                    </p:cTn>
                                  </p:par>
                                </p:childTnLst>
                              </p:cTn>
                            </p:par>
                            <p:par>
                              <p:cTn id="66" fill="hold">
                                <p:stCondLst>
                                  <p:cond delay="9750"/>
                                </p:stCondLst>
                                <p:childTnLst>
                                  <p:par>
                                    <p:cTn id="67" presetID="10" presetClass="entr" presetSubtype="0" fill="hold" grpId="0" nodeType="after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fade">
                                          <p:cBhvr>
                                            <p:cTn id="6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27" grpId="0" uiExpand="1" build="p"/>
          <p:bldP spid="3" grpId="0" animBg="1"/>
          <p:bldP spid="3" grpId="1" animBg="1"/>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par>
                                    <p:cTn id="13" presetID="2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down)">
                                          <p:cBhvr>
                                            <p:cTn id="15" dur="500"/>
                                            <p:tgtEl>
                                              <p:spTgt spid="2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wipe(left)">
                                          <p:cBhvr>
                                            <p:cTn id="19" dur="500"/>
                                            <p:tgtEl>
                                              <p:spTgt spid="45"/>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500"/>
                                            <p:tgtEl>
                                              <p:spTgt spid="41"/>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childTnLst>
                              </p:cTn>
                            </p:par>
                            <p:par>
                              <p:cTn id="30" fill="hold">
                                <p:stCondLst>
                                  <p:cond delay="3000"/>
                                </p:stCondLst>
                                <p:childTnLst>
                                  <p:par>
                                    <p:cTn id="31" presetID="26" presetClass="emph" presetSubtype="0" fill="hold" grpId="1" nodeType="afterEffect">
                                      <p:stCondLst>
                                        <p:cond delay="0"/>
                                      </p:stCondLst>
                                      <p:childTnLst>
                                        <p:animEffect transition="out" filter="fade">
                                          <p:cBhvr>
                                            <p:cTn id="32" dur="500" tmFilter="0, 0; .2, .5; .8, .5; 1, 0"/>
                                            <p:tgtEl>
                                              <p:spTgt spid="3"/>
                                            </p:tgtEl>
                                          </p:cBhvr>
                                        </p:animEffect>
                                        <p:animScale>
                                          <p:cBhvr>
                                            <p:cTn id="33" dur="250" autoRev="1" fill="hold"/>
                                            <p:tgtEl>
                                              <p:spTgt spid="3"/>
                                            </p:tgtEl>
                                          </p:cBhvr>
                                          <p:by x="105000" y="105000"/>
                                        </p:animScale>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27">
                                                <p:txEl>
                                                  <p:pRg st="0" end="0"/>
                                                </p:txEl>
                                              </p:spTgt>
                                            </p:tgtEl>
                                            <p:attrNameLst>
                                              <p:attrName>style.visibility</p:attrName>
                                            </p:attrNameLst>
                                          </p:cBhvr>
                                          <p:to>
                                            <p:strVal val="visible"/>
                                          </p:to>
                                        </p:set>
                                        <p:animEffect transition="in" filter="wipe(left)">
                                          <p:cBhvr>
                                            <p:cTn id="41" dur="750"/>
                                            <p:tgtEl>
                                              <p:spTgt spid="27">
                                                <p:txEl>
                                                  <p:pRg st="0" end="0"/>
                                                </p:txEl>
                                              </p:spTgt>
                                            </p:tgtEl>
                                          </p:cBhvr>
                                        </p:animEffect>
                                      </p:childTnLst>
                                    </p:cTn>
                                  </p:par>
                                </p:childTnLst>
                              </p:cTn>
                            </p:par>
                            <p:par>
                              <p:cTn id="42" fill="hold">
                                <p:stCondLst>
                                  <p:cond delay="5250"/>
                                </p:stCondLst>
                                <p:childTnLst>
                                  <p:par>
                                    <p:cTn id="43" presetID="22" presetClass="entr" presetSubtype="8" fill="hold" grpId="0" nodeType="afterEffect">
                                      <p:stCondLst>
                                        <p:cond delay="0"/>
                                      </p:stCondLst>
                                      <p:childTnLst>
                                        <p:set>
                                          <p:cBhvr>
                                            <p:cTn id="44" dur="1" fill="hold">
                                              <p:stCondLst>
                                                <p:cond delay="0"/>
                                              </p:stCondLst>
                                            </p:cTn>
                                            <p:tgtEl>
                                              <p:spTgt spid="27">
                                                <p:txEl>
                                                  <p:pRg st="1" end="1"/>
                                                </p:txEl>
                                              </p:spTgt>
                                            </p:tgtEl>
                                            <p:attrNameLst>
                                              <p:attrName>style.visibility</p:attrName>
                                            </p:attrNameLst>
                                          </p:cBhvr>
                                          <p:to>
                                            <p:strVal val="visible"/>
                                          </p:to>
                                        </p:set>
                                        <p:animEffect transition="in" filter="wipe(left)">
                                          <p:cBhvr>
                                            <p:cTn id="45" dur="750"/>
                                            <p:tgtEl>
                                              <p:spTgt spid="27">
                                                <p:txEl>
                                                  <p:pRg st="1" end="1"/>
                                                </p:txEl>
                                              </p:spTgt>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27">
                                                <p:txEl>
                                                  <p:pRg st="2" end="2"/>
                                                </p:txEl>
                                              </p:spTgt>
                                            </p:tgtEl>
                                            <p:attrNameLst>
                                              <p:attrName>style.visibility</p:attrName>
                                            </p:attrNameLst>
                                          </p:cBhvr>
                                          <p:to>
                                            <p:strVal val="visible"/>
                                          </p:to>
                                        </p:set>
                                        <p:animEffect transition="in" filter="wipe(left)">
                                          <p:cBhvr>
                                            <p:cTn id="49" dur="750"/>
                                            <p:tgtEl>
                                              <p:spTgt spid="27">
                                                <p:txEl>
                                                  <p:pRg st="2" end="2"/>
                                                </p:txEl>
                                              </p:spTgt>
                                            </p:tgtEl>
                                          </p:cBhvr>
                                        </p:animEffect>
                                      </p:childTnLst>
                                    </p:cTn>
                                  </p:par>
                                </p:childTnLst>
                              </p:cTn>
                            </p:par>
                            <p:par>
                              <p:cTn id="50" fill="hold">
                                <p:stCondLst>
                                  <p:cond delay="6750"/>
                                </p:stCondLst>
                                <p:childTnLst>
                                  <p:par>
                                    <p:cTn id="51" presetID="22" presetClass="entr" presetSubtype="8" fill="hold" grpId="0" nodeType="afterEffect">
                                      <p:stCondLst>
                                        <p:cond delay="0"/>
                                      </p:stCondLst>
                                      <p:childTnLst>
                                        <p:set>
                                          <p:cBhvr>
                                            <p:cTn id="52" dur="1" fill="hold">
                                              <p:stCondLst>
                                                <p:cond delay="0"/>
                                              </p:stCondLst>
                                            </p:cTn>
                                            <p:tgtEl>
                                              <p:spTgt spid="27">
                                                <p:txEl>
                                                  <p:pRg st="3" end="3"/>
                                                </p:txEl>
                                              </p:spTgt>
                                            </p:tgtEl>
                                            <p:attrNameLst>
                                              <p:attrName>style.visibility</p:attrName>
                                            </p:attrNameLst>
                                          </p:cBhvr>
                                          <p:to>
                                            <p:strVal val="visible"/>
                                          </p:to>
                                        </p:set>
                                        <p:animEffect transition="in" filter="wipe(left)">
                                          <p:cBhvr>
                                            <p:cTn id="53" dur="750"/>
                                            <p:tgtEl>
                                              <p:spTgt spid="27">
                                                <p:txEl>
                                                  <p:pRg st="3" end="3"/>
                                                </p:txEl>
                                              </p:spTgt>
                                            </p:tgtEl>
                                          </p:cBhvr>
                                        </p:animEffect>
                                      </p:childTnLst>
                                    </p:cTn>
                                  </p:par>
                                </p:childTnLst>
                              </p:cTn>
                            </p:par>
                            <p:par>
                              <p:cTn id="54" fill="hold">
                                <p:stCondLst>
                                  <p:cond delay="7500"/>
                                </p:stCondLst>
                                <p:childTnLst>
                                  <p:par>
                                    <p:cTn id="55" presetID="22" presetClass="entr" presetSubtype="8" fill="hold" grpId="0" nodeType="afterEffect">
                                      <p:stCondLst>
                                        <p:cond delay="0"/>
                                      </p:stCondLst>
                                      <p:childTnLst>
                                        <p:set>
                                          <p:cBhvr>
                                            <p:cTn id="56" dur="1" fill="hold">
                                              <p:stCondLst>
                                                <p:cond delay="0"/>
                                              </p:stCondLst>
                                            </p:cTn>
                                            <p:tgtEl>
                                              <p:spTgt spid="27">
                                                <p:txEl>
                                                  <p:pRg st="4" end="4"/>
                                                </p:txEl>
                                              </p:spTgt>
                                            </p:tgtEl>
                                            <p:attrNameLst>
                                              <p:attrName>style.visibility</p:attrName>
                                            </p:attrNameLst>
                                          </p:cBhvr>
                                          <p:to>
                                            <p:strVal val="visible"/>
                                          </p:to>
                                        </p:set>
                                        <p:animEffect transition="in" filter="wipe(left)">
                                          <p:cBhvr>
                                            <p:cTn id="57" dur="750"/>
                                            <p:tgtEl>
                                              <p:spTgt spid="27">
                                                <p:txEl>
                                                  <p:pRg st="4" end="4"/>
                                                </p:txEl>
                                              </p:spTgt>
                                            </p:tgtEl>
                                          </p:cBhvr>
                                        </p:animEffect>
                                      </p:childTnLst>
                                    </p:cTn>
                                  </p:par>
                                </p:childTnLst>
                              </p:cTn>
                            </p:par>
                            <p:par>
                              <p:cTn id="58" fill="hold">
                                <p:stCondLst>
                                  <p:cond delay="8250"/>
                                </p:stCondLst>
                                <p:childTnLst>
                                  <p:par>
                                    <p:cTn id="59" presetID="22" presetClass="entr" presetSubtype="8" fill="hold" grpId="0" nodeType="afterEffect">
                                      <p:stCondLst>
                                        <p:cond delay="0"/>
                                      </p:stCondLst>
                                      <p:childTnLst>
                                        <p:set>
                                          <p:cBhvr>
                                            <p:cTn id="60" dur="1" fill="hold">
                                              <p:stCondLst>
                                                <p:cond delay="0"/>
                                              </p:stCondLst>
                                            </p:cTn>
                                            <p:tgtEl>
                                              <p:spTgt spid="27">
                                                <p:txEl>
                                                  <p:pRg st="5" end="5"/>
                                                </p:txEl>
                                              </p:spTgt>
                                            </p:tgtEl>
                                            <p:attrNameLst>
                                              <p:attrName>style.visibility</p:attrName>
                                            </p:attrNameLst>
                                          </p:cBhvr>
                                          <p:to>
                                            <p:strVal val="visible"/>
                                          </p:to>
                                        </p:set>
                                        <p:animEffect transition="in" filter="wipe(left)">
                                          <p:cBhvr>
                                            <p:cTn id="61" dur="750"/>
                                            <p:tgtEl>
                                              <p:spTgt spid="27">
                                                <p:txEl>
                                                  <p:pRg st="5" end="5"/>
                                                </p:txEl>
                                              </p:spTgt>
                                            </p:tgtEl>
                                          </p:cBhvr>
                                        </p:animEffect>
                                      </p:childTnLst>
                                    </p:cTn>
                                  </p:par>
                                </p:childTnLst>
                              </p:cTn>
                            </p:par>
                            <p:par>
                              <p:cTn id="62" fill="hold">
                                <p:stCondLst>
                                  <p:cond delay="9000"/>
                                </p:stCondLst>
                                <p:childTnLst>
                                  <p:par>
                                    <p:cTn id="63" presetID="22" presetClass="entr" presetSubtype="8" fill="hold" grpId="0" nodeType="afterEffect">
                                      <p:stCondLst>
                                        <p:cond delay="0"/>
                                      </p:stCondLst>
                                      <p:childTnLst>
                                        <p:set>
                                          <p:cBhvr>
                                            <p:cTn id="64" dur="1" fill="hold">
                                              <p:stCondLst>
                                                <p:cond delay="0"/>
                                              </p:stCondLst>
                                            </p:cTn>
                                            <p:tgtEl>
                                              <p:spTgt spid="27">
                                                <p:txEl>
                                                  <p:pRg st="6" end="6"/>
                                                </p:txEl>
                                              </p:spTgt>
                                            </p:tgtEl>
                                            <p:attrNameLst>
                                              <p:attrName>style.visibility</p:attrName>
                                            </p:attrNameLst>
                                          </p:cBhvr>
                                          <p:to>
                                            <p:strVal val="visible"/>
                                          </p:to>
                                        </p:set>
                                        <p:animEffect transition="in" filter="wipe(left)">
                                          <p:cBhvr>
                                            <p:cTn id="65" dur="750"/>
                                            <p:tgtEl>
                                              <p:spTgt spid="27">
                                                <p:txEl>
                                                  <p:pRg st="6" end="6"/>
                                                </p:txEl>
                                              </p:spTgt>
                                            </p:tgtEl>
                                          </p:cBhvr>
                                        </p:animEffect>
                                      </p:childTnLst>
                                    </p:cTn>
                                  </p:par>
                                </p:childTnLst>
                              </p:cTn>
                            </p:par>
                            <p:par>
                              <p:cTn id="66" fill="hold">
                                <p:stCondLst>
                                  <p:cond delay="9750"/>
                                </p:stCondLst>
                                <p:childTnLst>
                                  <p:par>
                                    <p:cTn id="67" presetID="10" presetClass="entr" presetSubtype="0" fill="hold" grpId="0" nodeType="after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fade">
                                          <p:cBhvr>
                                            <p:cTn id="6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27" grpId="0" uiExpand="1" build="p"/>
          <p:bldP spid="3" grpId="0" animBg="1"/>
          <p:bldP spid="3" grpId="1" animBg="1"/>
          <p:bldP spid="5" grpId="0"/>
        </p:bldLst>
      </p:timing>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406980"/>
          </a:xfrm>
        </p:spPr>
        <p:txBody>
          <a:bodyPr/>
          <a:lstStyle/>
          <a:p>
            <a:r>
              <a:rPr lang="pl-PL" altLang="pl-PL" b="1">
                <a:solidFill>
                  <a:schemeClr val="accent1"/>
                </a:solidFill>
              </a:rPr>
              <a:t>Special Cases</a:t>
            </a:r>
            <a:r>
              <a:rPr lang="en-NZ" altLang="pl-PL" b="1">
                <a:solidFill>
                  <a:schemeClr val="accent1"/>
                </a:solidFill>
              </a:rPr>
              <a:t>: </a:t>
            </a:r>
            <a:r>
              <a:rPr lang="en-NZ" altLang="pl-PL"/>
              <a:t>Both Profiles Tight</a:t>
            </a:r>
            <a:endParaRPr lang="pl-PL"/>
          </a:p>
        </p:txBody>
      </p:sp>
      <p:grpSp>
        <p:nvGrpSpPr>
          <p:cNvPr id="7" name="Grupa 6"/>
          <p:cNvGrpSpPr/>
          <p:nvPr/>
        </p:nvGrpSpPr>
        <p:grpSpPr>
          <a:xfrm>
            <a:off x="3093937" y="874019"/>
            <a:ext cx="2196531" cy="4895429"/>
            <a:chOff x="3134998" y="1178691"/>
            <a:chExt cx="2019850" cy="4501658"/>
          </a:xfrm>
        </p:grpSpPr>
        <p:sp>
          <p:nvSpPr>
            <p:cNvPr id="8"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9"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0"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1"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12" name="Grupa 11"/>
            <p:cNvGrpSpPr/>
            <p:nvPr/>
          </p:nvGrpSpPr>
          <p:grpSpPr>
            <a:xfrm>
              <a:off x="3134998" y="1517736"/>
              <a:ext cx="2019850" cy="4162612"/>
              <a:chOff x="3636165" y="1814460"/>
              <a:chExt cx="1696621" cy="3496486"/>
            </a:xfrm>
          </p:grpSpPr>
          <p:grpSp>
            <p:nvGrpSpPr>
              <p:cNvPr id="13" name="Group 28"/>
              <p:cNvGrpSpPr>
                <a:grpSpLocks/>
              </p:cNvGrpSpPr>
              <p:nvPr/>
            </p:nvGrpSpPr>
            <p:grpSpPr bwMode="auto">
              <a:xfrm>
                <a:off x="3636165" y="1819139"/>
                <a:ext cx="1696621" cy="3491807"/>
                <a:chOff x="1684" y="1082"/>
                <a:chExt cx="2391" cy="3083"/>
              </a:xfrm>
            </p:grpSpPr>
            <p:sp>
              <p:nvSpPr>
                <p:cNvPr id="18"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9"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14"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5"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6"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7"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sp>
        <p:nvSpPr>
          <p:cNvPr id="20" name="Prostokąt zaokrąglony 19"/>
          <p:cNvSpPr/>
          <p:nvPr/>
        </p:nvSpPr>
        <p:spPr>
          <a:xfrm>
            <a:off x="6096000" y="846161"/>
            <a:ext cx="7892669" cy="35549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lang="pl-PL" sz="2000" b="1">
                <a:latin typeface="Century Gothic" panose="020B0502020202020204" pitchFamily="34" charset="0"/>
              </a:rPr>
              <a:t>Both </a:t>
            </a:r>
            <a:r>
              <a:rPr lang="en-NZ" sz="2000" b="1">
                <a:latin typeface="Century Gothic" panose="020B0502020202020204" pitchFamily="34" charset="0"/>
              </a:rPr>
              <a:t>P</a:t>
            </a:r>
            <a:r>
              <a:rPr lang="pl-PL" sz="2000" b="1">
                <a:latin typeface="Century Gothic" panose="020B0502020202020204" pitchFamily="34" charset="0"/>
              </a:rPr>
              <a:t>rofiles tight</a:t>
            </a:r>
          </a:p>
        </p:txBody>
      </p:sp>
      <p:sp>
        <p:nvSpPr>
          <p:cNvPr id="22" name="pole tekstowe 21"/>
          <p:cNvSpPr txBox="1"/>
          <p:nvPr/>
        </p:nvSpPr>
        <p:spPr>
          <a:xfrm>
            <a:off x="6095999" y="1437412"/>
            <a:ext cx="5724525" cy="523220"/>
          </a:xfrm>
          <a:prstGeom prst="rect">
            <a:avLst/>
          </a:prstGeom>
          <a:noFill/>
        </p:spPr>
        <p:txBody>
          <a:bodyPr wrap="square" rtlCol="0">
            <a:spAutoFit/>
          </a:bodyPr>
          <a:lstStyle/>
          <a:p>
            <a:r>
              <a:rPr lang="pl-PL" sz="2800">
                <a:latin typeface="Century Gothic" panose="020B0502020202020204" pitchFamily="34" charset="0"/>
              </a:rPr>
              <a:t>Key Feeling - </a:t>
            </a:r>
            <a:r>
              <a:rPr kumimoji="1" lang="en-NZ" sz="2800" b="1">
                <a:solidFill>
                  <a:srgbClr val="D82674"/>
                </a:solidFill>
                <a:latin typeface="Century Gothic" panose="020B0502020202020204" pitchFamily="34" charset="0"/>
                <a:ea typeface="ＭＳ Ｐゴシック" pitchFamily="-112" charset="-128"/>
              </a:rPr>
              <a:t>Frustration</a:t>
            </a:r>
            <a:endParaRPr kumimoji="1" lang="en-US" sz="2800" b="1">
              <a:solidFill>
                <a:srgbClr val="D82674"/>
              </a:solidFill>
              <a:latin typeface="Century Gothic" panose="020B0502020202020204" pitchFamily="34" charset="0"/>
              <a:ea typeface="ＭＳ Ｐゴシック" pitchFamily="-112" charset="-128"/>
            </a:endParaRPr>
          </a:p>
        </p:txBody>
      </p:sp>
      <p:sp>
        <p:nvSpPr>
          <p:cNvPr id="27" name="Prostokąt 26"/>
          <p:cNvSpPr/>
          <p:nvPr/>
        </p:nvSpPr>
        <p:spPr>
          <a:xfrm>
            <a:off x="6096000" y="2162746"/>
            <a:ext cx="5457371" cy="2308324"/>
          </a:xfrm>
          <a:prstGeom prst="rect">
            <a:avLst/>
          </a:prstGeom>
        </p:spPr>
        <p:txBody>
          <a:bodyPr wrap="square">
            <a:spAutoFit/>
          </a:bodyPr>
          <a:lstStyle/>
          <a:p>
            <a:pPr>
              <a:buClr>
                <a:schemeClr val="accent1"/>
              </a:buClr>
            </a:pPr>
            <a:r>
              <a:rPr lang="en-US" altLang="en-US" sz="2400" b="1">
                <a:solidFill>
                  <a:srgbClr val="5F5F5F"/>
                </a:solidFill>
                <a:latin typeface="Century Gothic" panose="020B0502020202020204" pitchFamily="34" charset="0"/>
                <a:ea typeface="Open Sans" panose="020B0606030504020204" pitchFamily="34" charset="0"/>
                <a:cs typeface="Open Sans" panose="020B0606030504020204" pitchFamily="34" charset="0"/>
              </a:rPr>
              <a:t>Discussion Points</a:t>
            </a:r>
          </a:p>
          <a:p>
            <a:pPr marL="342900" indent="-342900">
              <a:buClr>
                <a:schemeClr val="accent1"/>
              </a:buClr>
              <a:buFont typeface="Arial" panose="020B0604020202020204" pitchFamily="34" charset="0"/>
              <a:buChar char="•"/>
            </a:pPr>
            <a:r>
              <a:rPr lang="en-US"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Future not clear</a:t>
            </a:r>
          </a:p>
          <a:p>
            <a:pPr marL="342900" indent="-342900">
              <a:buClr>
                <a:schemeClr val="accent1"/>
              </a:buClr>
              <a:buFont typeface="Arial" panose="020B0604020202020204" pitchFamily="34" charset="0"/>
              <a:buChar char="•"/>
            </a:pPr>
            <a:r>
              <a:rPr lang="en-US"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Lack of motivation</a:t>
            </a:r>
          </a:p>
          <a:p>
            <a:pPr marL="342900" indent="-342900">
              <a:buClr>
                <a:schemeClr val="accent1"/>
              </a:buClr>
              <a:buFont typeface="Arial" panose="020B0604020202020204" pitchFamily="34" charset="0"/>
              <a:buChar char="•"/>
            </a:pPr>
            <a:r>
              <a:rPr lang="en-US"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Lack of direction</a:t>
            </a:r>
          </a:p>
          <a:p>
            <a:pPr marL="342900" indent="-342900">
              <a:buClr>
                <a:schemeClr val="accent1"/>
              </a:buClr>
              <a:buFont typeface="Arial" panose="020B0604020202020204" pitchFamily="34" charset="0"/>
              <a:buChar char="•"/>
            </a:pPr>
            <a:r>
              <a:rPr lang="en-US"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Confusion</a:t>
            </a:r>
          </a:p>
          <a:p>
            <a:pPr marL="342900" indent="-342900">
              <a:buClr>
                <a:schemeClr val="accent1"/>
              </a:buClr>
              <a:buFont typeface="Arial" panose="020B0604020202020204" pitchFamily="34" charset="0"/>
              <a:buChar char="•"/>
            </a:pPr>
            <a:endParaRPr lang="en-US"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endParaRPr>
          </a:p>
        </p:txBody>
      </p:sp>
      <p:grpSp>
        <p:nvGrpSpPr>
          <p:cNvPr id="28" name="Grupa 27"/>
          <p:cNvGrpSpPr/>
          <p:nvPr/>
        </p:nvGrpSpPr>
        <p:grpSpPr>
          <a:xfrm>
            <a:off x="626509" y="874019"/>
            <a:ext cx="2196531" cy="4895429"/>
            <a:chOff x="3134998" y="1178691"/>
            <a:chExt cx="2019850" cy="4501658"/>
          </a:xfrm>
        </p:grpSpPr>
        <p:sp>
          <p:nvSpPr>
            <p:cNvPr id="29"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0"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1"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2"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33" name="Grupa 32"/>
            <p:cNvGrpSpPr/>
            <p:nvPr/>
          </p:nvGrpSpPr>
          <p:grpSpPr>
            <a:xfrm>
              <a:off x="3134998" y="1517736"/>
              <a:ext cx="2019850" cy="4162612"/>
              <a:chOff x="3636165" y="1814460"/>
              <a:chExt cx="1696621" cy="3496486"/>
            </a:xfrm>
          </p:grpSpPr>
          <p:grpSp>
            <p:nvGrpSpPr>
              <p:cNvPr id="34" name="Group 28"/>
              <p:cNvGrpSpPr>
                <a:grpSpLocks/>
              </p:cNvGrpSpPr>
              <p:nvPr/>
            </p:nvGrpSpPr>
            <p:grpSpPr bwMode="auto">
              <a:xfrm>
                <a:off x="3636165" y="1819139"/>
                <a:ext cx="1696621" cy="3491807"/>
                <a:chOff x="1684" y="1082"/>
                <a:chExt cx="2391" cy="3083"/>
              </a:xfrm>
            </p:grpSpPr>
            <p:sp>
              <p:nvSpPr>
                <p:cNvPr id="39"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40"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35"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6"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7"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8"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sp>
        <p:nvSpPr>
          <p:cNvPr id="3" name="Prostokąt 2"/>
          <p:cNvSpPr/>
          <p:nvPr/>
        </p:nvSpPr>
        <p:spPr>
          <a:xfrm>
            <a:off x="480060" y="2773680"/>
            <a:ext cx="4917825" cy="1384070"/>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grpSp>
        <p:nvGrpSpPr>
          <p:cNvPr id="49" name="Grupa 48"/>
          <p:cNvGrpSpPr/>
          <p:nvPr/>
        </p:nvGrpSpPr>
        <p:grpSpPr>
          <a:xfrm>
            <a:off x="1066994" y="2853235"/>
            <a:ext cx="1301802" cy="1248503"/>
            <a:chOff x="779389" y="3483169"/>
            <a:chExt cx="1021195" cy="979385"/>
          </a:xfrm>
        </p:grpSpPr>
        <p:sp>
          <p:nvSpPr>
            <p:cNvPr id="50" name="Line 35"/>
            <p:cNvSpPr>
              <a:spLocks noChangeShapeType="1"/>
            </p:cNvSpPr>
            <p:nvPr/>
          </p:nvSpPr>
          <p:spPr bwMode="auto">
            <a:xfrm flipV="1">
              <a:off x="779389" y="3483169"/>
              <a:ext cx="327662" cy="979385"/>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1" name="Line 36"/>
            <p:cNvSpPr>
              <a:spLocks noChangeShapeType="1"/>
            </p:cNvSpPr>
            <p:nvPr/>
          </p:nvSpPr>
          <p:spPr bwMode="auto">
            <a:xfrm flipH="1" flipV="1">
              <a:off x="1117833" y="3496817"/>
              <a:ext cx="358957" cy="435986"/>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2" name="Line 37"/>
            <p:cNvSpPr>
              <a:spLocks noChangeShapeType="1"/>
            </p:cNvSpPr>
            <p:nvPr/>
          </p:nvSpPr>
          <p:spPr bwMode="auto">
            <a:xfrm>
              <a:off x="1459670" y="3920543"/>
              <a:ext cx="340914" cy="311515"/>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53" name="Grupa 52"/>
          <p:cNvGrpSpPr/>
          <p:nvPr/>
        </p:nvGrpSpPr>
        <p:grpSpPr>
          <a:xfrm>
            <a:off x="3537945" y="3017629"/>
            <a:ext cx="1300245" cy="729233"/>
            <a:chOff x="2717059" y="3535633"/>
            <a:chExt cx="1019974" cy="572045"/>
          </a:xfrm>
        </p:grpSpPr>
        <p:sp>
          <p:nvSpPr>
            <p:cNvPr id="54" name="Line 35"/>
            <p:cNvSpPr>
              <a:spLocks noChangeShapeType="1"/>
            </p:cNvSpPr>
            <p:nvPr/>
          </p:nvSpPr>
          <p:spPr bwMode="auto">
            <a:xfrm>
              <a:off x="2717059" y="3535633"/>
              <a:ext cx="339418" cy="64628"/>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5" name="Line 36"/>
            <p:cNvSpPr>
              <a:spLocks noChangeShapeType="1"/>
            </p:cNvSpPr>
            <p:nvPr/>
          </p:nvSpPr>
          <p:spPr bwMode="auto">
            <a:xfrm flipH="1" flipV="1">
              <a:off x="3056477" y="3600260"/>
              <a:ext cx="344305" cy="129258"/>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6" name="Line 37"/>
            <p:cNvSpPr>
              <a:spLocks noChangeShapeType="1"/>
            </p:cNvSpPr>
            <p:nvPr/>
          </p:nvSpPr>
          <p:spPr bwMode="auto">
            <a:xfrm>
              <a:off x="3398586" y="3738121"/>
              <a:ext cx="338447" cy="369557"/>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4" name="Symbol zastępczy numeru slajdu 3"/>
          <p:cNvSpPr>
            <a:spLocks noGrp="1"/>
          </p:cNvSpPr>
          <p:nvPr>
            <p:ph type="sldNum" sz="quarter" idx="12"/>
          </p:nvPr>
        </p:nvSpPr>
        <p:spPr/>
        <p:txBody>
          <a:bodyPr/>
          <a:lstStyle/>
          <a:p>
            <a:fld id="{DEAEEF22-A4DB-45E7-8C91-9889C89BF273}" type="slidenum">
              <a:rPr lang="pl-PL" smtClean="0"/>
              <a:t>109</a:t>
            </a:fld>
            <a:endParaRPr lang="pl-PL"/>
          </a:p>
        </p:txBody>
      </p:sp>
    </p:spTree>
    <p:extLst>
      <p:ext uri="{BB962C8B-B14F-4D97-AF65-F5344CB8AC3E}">
        <p14:creationId xmlns:p14="http://schemas.microsoft.com/office/powerpoint/2010/main" val="13659344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53333">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3333">
                                          <p:cBhvr additive="base">
                                            <p:cTn id="7" dur="1000" fill="hold"/>
                                            <p:tgtEl>
                                              <p:spTgt spid="20"/>
                                            </p:tgtEl>
                                            <p:attrNameLst>
                                              <p:attrName>ppt_x</p:attrName>
                                            </p:attrNameLst>
                                          </p:cBhvr>
                                          <p:tavLst>
                                            <p:tav tm="0">
                                              <p:val>
                                                <p:strVal val="1+#ppt_w/2"/>
                                              </p:val>
                                            </p:tav>
                                            <p:tav tm="100000">
                                              <p:val>
                                                <p:strVal val="#ppt_x"/>
                                              </p:val>
                                            </p:tav>
                                          </p:tavLst>
                                        </p:anim>
                                        <p:anim calcmode="lin" valueType="num" p14:bounceEnd="53333">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par>
                                    <p:cTn id="13" presetID="2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down)">
                                          <p:cBhvr>
                                            <p:cTn id="15" dur="500"/>
                                            <p:tgtEl>
                                              <p:spTgt spid="2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left)">
                                          <p:cBhvr>
                                            <p:cTn id="19" dur="500"/>
                                            <p:tgtEl>
                                              <p:spTgt spid="4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left)">
                                          <p:cBhvr>
                                            <p:cTn id="23" dur="500"/>
                                            <p:tgtEl>
                                              <p:spTgt spid="53"/>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childTnLst>
                              </p:cTn>
                            </p:par>
                            <p:par>
                              <p:cTn id="30" fill="hold">
                                <p:stCondLst>
                                  <p:cond delay="3000"/>
                                </p:stCondLst>
                                <p:childTnLst>
                                  <p:par>
                                    <p:cTn id="31" presetID="26" presetClass="emph" presetSubtype="0" fill="hold" grpId="1" nodeType="afterEffect">
                                      <p:stCondLst>
                                        <p:cond delay="0"/>
                                      </p:stCondLst>
                                      <p:childTnLst>
                                        <p:animEffect transition="out" filter="fade">
                                          <p:cBhvr>
                                            <p:cTn id="32" dur="500" tmFilter="0, 0; .2, .5; .8, .5; 1, 0"/>
                                            <p:tgtEl>
                                              <p:spTgt spid="3"/>
                                            </p:tgtEl>
                                          </p:cBhvr>
                                        </p:animEffect>
                                        <p:animScale>
                                          <p:cBhvr>
                                            <p:cTn id="33" dur="250" autoRev="1" fill="hold"/>
                                            <p:tgtEl>
                                              <p:spTgt spid="3"/>
                                            </p:tgtEl>
                                          </p:cBhvr>
                                          <p:by x="105000" y="105000"/>
                                        </p:animScale>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27">
                                                <p:txEl>
                                                  <p:pRg st="0" end="0"/>
                                                </p:txEl>
                                              </p:spTgt>
                                            </p:tgtEl>
                                            <p:attrNameLst>
                                              <p:attrName>style.visibility</p:attrName>
                                            </p:attrNameLst>
                                          </p:cBhvr>
                                          <p:to>
                                            <p:strVal val="visible"/>
                                          </p:to>
                                        </p:set>
                                        <p:animEffect transition="in" filter="wipe(left)">
                                          <p:cBhvr>
                                            <p:cTn id="41" dur="750"/>
                                            <p:tgtEl>
                                              <p:spTgt spid="27">
                                                <p:txEl>
                                                  <p:pRg st="0" end="0"/>
                                                </p:txEl>
                                              </p:spTgt>
                                            </p:tgtEl>
                                          </p:cBhvr>
                                        </p:animEffect>
                                      </p:childTnLst>
                                    </p:cTn>
                                  </p:par>
                                </p:childTnLst>
                              </p:cTn>
                            </p:par>
                            <p:par>
                              <p:cTn id="42" fill="hold">
                                <p:stCondLst>
                                  <p:cond delay="5250"/>
                                </p:stCondLst>
                                <p:childTnLst>
                                  <p:par>
                                    <p:cTn id="43" presetID="22" presetClass="entr" presetSubtype="8" fill="hold" grpId="0" nodeType="afterEffect">
                                      <p:stCondLst>
                                        <p:cond delay="0"/>
                                      </p:stCondLst>
                                      <p:childTnLst>
                                        <p:set>
                                          <p:cBhvr>
                                            <p:cTn id="44" dur="1" fill="hold">
                                              <p:stCondLst>
                                                <p:cond delay="0"/>
                                              </p:stCondLst>
                                            </p:cTn>
                                            <p:tgtEl>
                                              <p:spTgt spid="27">
                                                <p:txEl>
                                                  <p:pRg st="1" end="1"/>
                                                </p:txEl>
                                              </p:spTgt>
                                            </p:tgtEl>
                                            <p:attrNameLst>
                                              <p:attrName>style.visibility</p:attrName>
                                            </p:attrNameLst>
                                          </p:cBhvr>
                                          <p:to>
                                            <p:strVal val="visible"/>
                                          </p:to>
                                        </p:set>
                                        <p:animEffect transition="in" filter="wipe(left)">
                                          <p:cBhvr>
                                            <p:cTn id="45" dur="750"/>
                                            <p:tgtEl>
                                              <p:spTgt spid="27">
                                                <p:txEl>
                                                  <p:pRg st="1" end="1"/>
                                                </p:txEl>
                                              </p:spTgt>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27">
                                                <p:txEl>
                                                  <p:pRg st="2" end="2"/>
                                                </p:txEl>
                                              </p:spTgt>
                                            </p:tgtEl>
                                            <p:attrNameLst>
                                              <p:attrName>style.visibility</p:attrName>
                                            </p:attrNameLst>
                                          </p:cBhvr>
                                          <p:to>
                                            <p:strVal val="visible"/>
                                          </p:to>
                                        </p:set>
                                        <p:animEffect transition="in" filter="wipe(left)">
                                          <p:cBhvr>
                                            <p:cTn id="49" dur="750"/>
                                            <p:tgtEl>
                                              <p:spTgt spid="27">
                                                <p:txEl>
                                                  <p:pRg st="2" end="2"/>
                                                </p:txEl>
                                              </p:spTgt>
                                            </p:tgtEl>
                                          </p:cBhvr>
                                        </p:animEffect>
                                      </p:childTnLst>
                                    </p:cTn>
                                  </p:par>
                                </p:childTnLst>
                              </p:cTn>
                            </p:par>
                            <p:par>
                              <p:cTn id="50" fill="hold">
                                <p:stCondLst>
                                  <p:cond delay="6750"/>
                                </p:stCondLst>
                                <p:childTnLst>
                                  <p:par>
                                    <p:cTn id="51" presetID="22" presetClass="entr" presetSubtype="8" fill="hold" grpId="0" nodeType="afterEffect">
                                      <p:stCondLst>
                                        <p:cond delay="0"/>
                                      </p:stCondLst>
                                      <p:childTnLst>
                                        <p:set>
                                          <p:cBhvr>
                                            <p:cTn id="52" dur="1" fill="hold">
                                              <p:stCondLst>
                                                <p:cond delay="0"/>
                                              </p:stCondLst>
                                            </p:cTn>
                                            <p:tgtEl>
                                              <p:spTgt spid="27">
                                                <p:txEl>
                                                  <p:pRg st="3" end="3"/>
                                                </p:txEl>
                                              </p:spTgt>
                                            </p:tgtEl>
                                            <p:attrNameLst>
                                              <p:attrName>style.visibility</p:attrName>
                                            </p:attrNameLst>
                                          </p:cBhvr>
                                          <p:to>
                                            <p:strVal val="visible"/>
                                          </p:to>
                                        </p:set>
                                        <p:animEffect transition="in" filter="wipe(left)">
                                          <p:cBhvr>
                                            <p:cTn id="53" dur="750"/>
                                            <p:tgtEl>
                                              <p:spTgt spid="27">
                                                <p:txEl>
                                                  <p:pRg st="3" end="3"/>
                                                </p:txEl>
                                              </p:spTgt>
                                            </p:tgtEl>
                                          </p:cBhvr>
                                        </p:animEffect>
                                      </p:childTnLst>
                                    </p:cTn>
                                  </p:par>
                                </p:childTnLst>
                              </p:cTn>
                            </p:par>
                            <p:par>
                              <p:cTn id="54" fill="hold">
                                <p:stCondLst>
                                  <p:cond delay="7500"/>
                                </p:stCondLst>
                                <p:childTnLst>
                                  <p:par>
                                    <p:cTn id="55" presetID="22" presetClass="entr" presetSubtype="8" fill="hold" grpId="0" nodeType="afterEffect">
                                      <p:stCondLst>
                                        <p:cond delay="0"/>
                                      </p:stCondLst>
                                      <p:childTnLst>
                                        <p:set>
                                          <p:cBhvr>
                                            <p:cTn id="56" dur="1" fill="hold">
                                              <p:stCondLst>
                                                <p:cond delay="0"/>
                                              </p:stCondLst>
                                            </p:cTn>
                                            <p:tgtEl>
                                              <p:spTgt spid="27">
                                                <p:txEl>
                                                  <p:pRg st="4" end="4"/>
                                                </p:txEl>
                                              </p:spTgt>
                                            </p:tgtEl>
                                            <p:attrNameLst>
                                              <p:attrName>style.visibility</p:attrName>
                                            </p:attrNameLst>
                                          </p:cBhvr>
                                          <p:to>
                                            <p:strVal val="visible"/>
                                          </p:to>
                                        </p:set>
                                        <p:animEffect transition="in" filter="wipe(left)">
                                          <p:cBhvr>
                                            <p:cTn id="57" dur="750"/>
                                            <p:tgtEl>
                                              <p:spTgt spid="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27" grpId="0" uiExpand="1" build="p"/>
          <p:bldP spid="3" grpId="0" animBg="1"/>
          <p:bldP spid="3"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par>
                                    <p:cTn id="13" presetID="2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down)">
                                          <p:cBhvr>
                                            <p:cTn id="15" dur="500"/>
                                            <p:tgtEl>
                                              <p:spTgt spid="2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left)">
                                          <p:cBhvr>
                                            <p:cTn id="19" dur="500"/>
                                            <p:tgtEl>
                                              <p:spTgt spid="4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left)">
                                          <p:cBhvr>
                                            <p:cTn id="23" dur="500"/>
                                            <p:tgtEl>
                                              <p:spTgt spid="53"/>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childTnLst>
                              </p:cTn>
                            </p:par>
                            <p:par>
                              <p:cTn id="30" fill="hold">
                                <p:stCondLst>
                                  <p:cond delay="3000"/>
                                </p:stCondLst>
                                <p:childTnLst>
                                  <p:par>
                                    <p:cTn id="31" presetID="26" presetClass="emph" presetSubtype="0" fill="hold" grpId="1" nodeType="afterEffect">
                                      <p:stCondLst>
                                        <p:cond delay="0"/>
                                      </p:stCondLst>
                                      <p:childTnLst>
                                        <p:animEffect transition="out" filter="fade">
                                          <p:cBhvr>
                                            <p:cTn id="32" dur="500" tmFilter="0, 0; .2, .5; .8, .5; 1, 0"/>
                                            <p:tgtEl>
                                              <p:spTgt spid="3"/>
                                            </p:tgtEl>
                                          </p:cBhvr>
                                        </p:animEffect>
                                        <p:animScale>
                                          <p:cBhvr>
                                            <p:cTn id="33" dur="250" autoRev="1" fill="hold"/>
                                            <p:tgtEl>
                                              <p:spTgt spid="3"/>
                                            </p:tgtEl>
                                          </p:cBhvr>
                                          <p:by x="105000" y="105000"/>
                                        </p:animScale>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27">
                                                <p:txEl>
                                                  <p:pRg st="0" end="0"/>
                                                </p:txEl>
                                              </p:spTgt>
                                            </p:tgtEl>
                                            <p:attrNameLst>
                                              <p:attrName>style.visibility</p:attrName>
                                            </p:attrNameLst>
                                          </p:cBhvr>
                                          <p:to>
                                            <p:strVal val="visible"/>
                                          </p:to>
                                        </p:set>
                                        <p:animEffect transition="in" filter="wipe(left)">
                                          <p:cBhvr>
                                            <p:cTn id="41" dur="750"/>
                                            <p:tgtEl>
                                              <p:spTgt spid="27">
                                                <p:txEl>
                                                  <p:pRg st="0" end="0"/>
                                                </p:txEl>
                                              </p:spTgt>
                                            </p:tgtEl>
                                          </p:cBhvr>
                                        </p:animEffect>
                                      </p:childTnLst>
                                    </p:cTn>
                                  </p:par>
                                </p:childTnLst>
                              </p:cTn>
                            </p:par>
                            <p:par>
                              <p:cTn id="42" fill="hold">
                                <p:stCondLst>
                                  <p:cond delay="5250"/>
                                </p:stCondLst>
                                <p:childTnLst>
                                  <p:par>
                                    <p:cTn id="43" presetID="22" presetClass="entr" presetSubtype="8" fill="hold" grpId="0" nodeType="afterEffect">
                                      <p:stCondLst>
                                        <p:cond delay="0"/>
                                      </p:stCondLst>
                                      <p:childTnLst>
                                        <p:set>
                                          <p:cBhvr>
                                            <p:cTn id="44" dur="1" fill="hold">
                                              <p:stCondLst>
                                                <p:cond delay="0"/>
                                              </p:stCondLst>
                                            </p:cTn>
                                            <p:tgtEl>
                                              <p:spTgt spid="27">
                                                <p:txEl>
                                                  <p:pRg st="1" end="1"/>
                                                </p:txEl>
                                              </p:spTgt>
                                            </p:tgtEl>
                                            <p:attrNameLst>
                                              <p:attrName>style.visibility</p:attrName>
                                            </p:attrNameLst>
                                          </p:cBhvr>
                                          <p:to>
                                            <p:strVal val="visible"/>
                                          </p:to>
                                        </p:set>
                                        <p:animEffect transition="in" filter="wipe(left)">
                                          <p:cBhvr>
                                            <p:cTn id="45" dur="750"/>
                                            <p:tgtEl>
                                              <p:spTgt spid="27">
                                                <p:txEl>
                                                  <p:pRg st="1" end="1"/>
                                                </p:txEl>
                                              </p:spTgt>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27">
                                                <p:txEl>
                                                  <p:pRg st="2" end="2"/>
                                                </p:txEl>
                                              </p:spTgt>
                                            </p:tgtEl>
                                            <p:attrNameLst>
                                              <p:attrName>style.visibility</p:attrName>
                                            </p:attrNameLst>
                                          </p:cBhvr>
                                          <p:to>
                                            <p:strVal val="visible"/>
                                          </p:to>
                                        </p:set>
                                        <p:animEffect transition="in" filter="wipe(left)">
                                          <p:cBhvr>
                                            <p:cTn id="49" dur="750"/>
                                            <p:tgtEl>
                                              <p:spTgt spid="27">
                                                <p:txEl>
                                                  <p:pRg st="2" end="2"/>
                                                </p:txEl>
                                              </p:spTgt>
                                            </p:tgtEl>
                                          </p:cBhvr>
                                        </p:animEffect>
                                      </p:childTnLst>
                                    </p:cTn>
                                  </p:par>
                                </p:childTnLst>
                              </p:cTn>
                            </p:par>
                            <p:par>
                              <p:cTn id="50" fill="hold">
                                <p:stCondLst>
                                  <p:cond delay="6750"/>
                                </p:stCondLst>
                                <p:childTnLst>
                                  <p:par>
                                    <p:cTn id="51" presetID="22" presetClass="entr" presetSubtype="8" fill="hold" grpId="0" nodeType="afterEffect">
                                      <p:stCondLst>
                                        <p:cond delay="0"/>
                                      </p:stCondLst>
                                      <p:childTnLst>
                                        <p:set>
                                          <p:cBhvr>
                                            <p:cTn id="52" dur="1" fill="hold">
                                              <p:stCondLst>
                                                <p:cond delay="0"/>
                                              </p:stCondLst>
                                            </p:cTn>
                                            <p:tgtEl>
                                              <p:spTgt spid="27">
                                                <p:txEl>
                                                  <p:pRg st="3" end="3"/>
                                                </p:txEl>
                                              </p:spTgt>
                                            </p:tgtEl>
                                            <p:attrNameLst>
                                              <p:attrName>style.visibility</p:attrName>
                                            </p:attrNameLst>
                                          </p:cBhvr>
                                          <p:to>
                                            <p:strVal val="visible"/>
                                          </p:to>
                                        </p:set>
                                        <p:animEffect transition="in" filter="wipe(left)">
                                          <p:cBhvr>
                                            <p:cTn id="53" dur="750"/>
                                            <p:tgtEl>
                                              <p:spTgt spid="27">
                                                <p:txEl>
                                                  <p:pRg st="3" end="3"/>
                                                </p:txEl>
                                              </p:spTgt>
                                            </p:tgtEl>
                                          </p:cBhvr>
                                        </p:animEffect>
                                      </p:childTnLst>
                                    </p:cTn>
                                  </p:par>
                                </p:childTnLst>
                              </p:cTn>
                            </p:par>
                            <p:par>
                              <p:cTn id="54" fill="hold">
                                <p:stCondLst>
                                  <p:cond delay="7500"/>
                                </p:stCondLst>
                                <p:childTnLst>
                                  <p:par>
                                    <p:cTn id="55" presetID="22" presetClass="entr" presetSubtype="8" fill="hold" grpId="0" nodeType="afterEffect">
                                      <p:stCondLst>
                                        <p:cond delay="0"/>
                                      </p:stCondLst>
                                      <p:childTnLst>
                                        <p:set>
                                          <p:cBhvr>
                                            <p:cTn id="56" dur="1" fill="hold">
                                              <p:stCondLst>
                                                <p:cond delay="0"/>
                                              </p:stCondLst>
                                            </p:cTn>
                                            <p:tgtEl>
                                              <p:spTgt spid="27">
                                                <p:txEl>
                                                  <p:pRg st="4" end="4"/>
                                                </p:txEl>
                                              </p:spTgt>
                                            </p:tgtEl>
                                            <p:attrNameLst>
                                              <p:attrName>style.visibility</p:attrName>
                                            </p:attrNameLst>
                                          </p:cBhvr>
                                          <p:to>
                                            <p:strVal val="visible"/>
                                          </p:to>
                                        </p:set>
                                        <p:animEffect transition="in" filter="wipe(left)">
                                          <p:cBhvr>
                                            <p:cTn id="57" dur="750"/>
                                            <p:tgtEl>
                                              <p:spTgt spid="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27" grpId="0" uiExpand="1" build="p"/>
          <p:bldP spid="3" grpId="0" animBg="1"/>
          <p:bldP spid="3" grpId="1"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1"/>
          <p:cNvSpPr>
            <a:spLocks noGrp="1"/>
          </p:cNvSpPr>
          <p:nvPr>
            <p:ph type="body" sz="quarter" idx="10"/>
          </p:nvPr>
        </p:nvSpPr>
        <p:spPr>
          <a:xfrm>
            <a:off x="4635266" y="3337714"/>
            <a:ext cx="8281987" cy="707979"/>
          </a:xfrm>
        </p:spPr>
        <p:txBody>
          <a:bodyPr/>
          <a:lstStyle/>
          <a:p>
            <a:r>
              <a:rPr lang="pl-PL" b="1" err="1">
                <a:solidFill>
                  <a:schemeClr val="accent1"/>
                </a:solidFill>
                <a:latin typeface="Century Gothic" panose="020B0502020202020204" pitchFamily="34" charset="0"/>
              </a:rPr>
              <a:t>Theory</a:t>
            </a:r>
            <a:endParaRPr lang="pl-PL" b="1">
              <a:solidFill>
                <a:schemeClr val="accent1"/>
              </a:solidFill>
              <a:latin typeface="Century Gothic" panose="020B0502020202020204" pitchFamily="34" charset="0"/>
            </a:endParaRPr>
          </a:p>
        </p:txBody>
      </p:sp>
      <p:sp>
        <p:nvSpPr>
          <p:cNvPr id="3" name="Symbol zastępczy tekstu 2"/>
          <p:cNvSpPr>
            <a:spLocks noGrp="1"/>
          </p:cNvSpPr>
          <p:nvPr>
            <p:ph type="body" sz="quarter" idx="11"/>
          </p:nvPr>
        </p:nvSpPr>
        <p:spPr>
          <a:xfrm>
            <a:off x="4623054" y="4039518"/>
            <a:ext cx="4307220" cy="707979"/>
          </a:xfrm>
        </p:spPr>
        <p:txBody>
          <a:bodyPr>
            <a:normAutofit/>
          </a:bodyPr>
          <a:lstStyle/>
          <a:p>
            <a:r>
              <a:rPr lang="pl-PL" sz="4000" b="0" dirty="0">
                <a:solidFill>
                  <a:schemeClr val="accent6">
                    <a:lumMod val="50000"/>
                  </a:schemeClr>
                </a:solidFill>
                <a:latin typeface="Century Gothic" panose="020B0502020202020204" pitchFamily="34" charset="0"/>
              </a:rPr>
              <a:t>Extended DISC®</a:t>
            </a:r>
          </a:p>
        </p:txBody>
      </p:sp>
    </p:spTree>
    <p:extLst>
      <p:ext uri="{BB962C8B-B14F-4D97-AF65-F5344CB8AC3E}">
        <p14:creationId xmlns:p14="http://schemas.microsoft.com/office/powerpoint/2010/main" val="249806261"/>
      </p:ext>
    </p:extLst>
  </p:cSld>
  <p:clrMapOvr>
    <a:masterClrMapping/>
  </p:clrMapOvr>
  <mc:AlternateContent xmlns:mc="http://schemas.openxmlformats.org/markup-compatibility/2006" xmlns:p14="http://schemas.microsoft.com/office/powerpoint/2010/main">
    <mc:Choice Requires="p14">
      <p:transition spd="slow" p14:dur="20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351580"/>
          </a:xfrm>
        </p:spPr>
        <p:txBody>
          <a:bodyPr/>
          <a:lstStyle/>
          <a:p>
            <a:r>
              <a:rPr lang="pl-PL" altLang="pl-PL" b="1">
                <a:solidFill>
                  <a:schemeClr val="accent1"/>
                </a:solidFill>
              </a:rPr>
              <a:t>Special Cases</a:t>
            </a:r>
            <a:r>
              <a:rPr lang="en-NZ" altLang="pl-PL" b="1">
                <a:solidFill>
                  <a:schemeClr val="accent1"/>
                </a:solidFill>
              </a:rPr>
              <a:t>: </a:t>
            </a:r>
            <a:r>
              <a:rPr lang="en-NZ" altLang="pl-PL"/>
              <a:t>Tight Profile Exception</a:t>
            </a:r>
            <a:endParaRPr lang="pl-PL"/>
          </a:p>
        </p:txBody>
      </p:sp>
      <p:sp>
        <p:nvSpPr>
          <p:cNvPr id="20" name="Prostokąt zaokrąglony 19"/>
          <p:cNvSpPr/>
          <p:nvPr/>
        </p:nvSpPr>
        <p:spPr>
          <a:xfrm>
            <a:off x="6096000" y="846161"/>
            <a:ext cx="7892669" cy="35549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lang="en-NZ" sz="2000" b="1"/>
              <a:t>Exception: DC/CD Profile II</a:t>
            </a:r>
            <a:endParaRPr lang="pl-PL" sz="2000" b="1"/>
          </a:p>
        </p:txBody>
      </p:sp>
      <p:sp>
        <p:nvSpPr>
          <p:cNvPr id="22" name="pole tekstowe 21"/>
          <p:cNvSpPr txBox="1"/>
          <p:nvPr/>
        </p:nvSpPr>
        <p:spPr>
          <a:xfrm>
            <a:off x="6095999" y="1437412"/>
            <a:ext cx="5724525" cy="954107"/>
          </a:xfrm>
          <a:prstGeom prst="rect">
            <a:avLst/>
          </a:prstGeom>
          <a:noFill/>
        </p:spPr>
        <p:txBody>
          <a:bodyPr wrap="square" rtlCol="0">
            <a:spAutoFit/>
          </a:bodyPr>
          <a:lstStyle/>
          <a:p>
            <a:r>
              <a:rPr lang="en-NZ" sz="2800">
                <a:latin typeface="Century Gothic" panose="020B0502020202020204" pitchFamily="34" charset="0"/>
              </a:rPr>
              <a:t>DC/CD Profiles often tight </a:t>
            </a:r>
            <a:br>
              <a:rPr lang="en-NZ" sz="2800">
                <a:latin typeface="Century Gothic" panose="020B0502020202020204" pitchFamily="34" charset="0"/>
              </a:rPr>
            </a:br>
            <a:r>
              <a:rPr lang="en-NZ" sz="2800">
                <a:latin typeface="Century Gothic" panose="020B0502020202020204" pitchFamily="34" charset="0"/>
              </a:rPr>
              <a:t>without reason.</a:t>
            </a:r>
            <a:endParaRPr kumimoji="1" lang="en-US" sz="2800" b="1">
              <a:solidFill>
                <a:srgbClr val="D82674"/>
              </a:solidFill>
              <a:latin typeface="Century Gothic" panose="020B0502020202020204" pitchFamily="34" charset="0"/>
              <a:ea typeface="ＭＳ Ｐゴシック" pitchFamily="-112" charset="-128"/>
            </a:endParaRPr>
          </a:p>
        </p:txBody>
      </p:sp>
      <p:grpSp>
        <p:nvGrpSpPr>
          <p:cNvPr id="28" name="Grupa 27"/>
          <p:cNvGrpSpPr/>
          <p:nvPr/>
        </p:nvGrpSpPr>
        <p:grpSpPr>
          <a:xfrm>
            <a:off x="1860199" y="917561"/>
            <a:ext cx="2196531" cy="4895429"/>
            <a:chOff x="3134998" y="1178691"/>
            <a:chExt cx="2019850" cy="4501658"/>
          </a:xfrm>
        </p:grpSpPr>
        <p:sp>
          <p:nvSpPr>
            <p:cNvPr id="29"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latin typeface="Century Gothic" panose="020B0502020202020204" pitchFamily="34" charset="0"/>
              </a:endParaRPr>
            </a:p>
          </p:txBody>
        </p:sp>
        <p:sp>
          <p:nvSpPr>
            <p:cNvPr id="30"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latin typeface="Century Gothic" panose="020B0502020202020204" pitchFamily="34" charset="0"/>
              </a:endParaRPr>
            </a:p>
          </p:txBody>
        </p:sp>
        <p:sp>
          <p:nvSpPr>
            <p:cNvPr id="31"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latin typeface="Century Gothic" panose="020B0502020202020204" pitchFamily="34" charset="0"/>
              </a:endParaRPr>
            </a:p>
          </p:txBody>
        </p:sp>
        <p:sp>
          <p:nvSpPr>
            <p:cNvPr id="32"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Century Gothic" panose="020B0502020202020204" pitchFamily="34" charset="0"/>
                  <a:ea typeface="ＭＳ Ｐゴシック" pitchFamily="-112" charset="-128"/>
                  <a:cs typeface="ＭＳ Ｐゴシック" pitchFamily="-112" charset="-128"/>
                </a:rPr>
                <a:t>   </a:t>
              </a:r>
              <a:r>
                <a:rPr lang="en-US" sz="1300" b="1">
                  <a:solidFill>
                    <a:srgbClr val="5F5F5F"/>
                  </a:solidFill>
                  <a:latin typeface="Century Gothic" panose="020B0502020202020204" pitchFamily="34" charset="0"/>
                  <a:ea typeface="ＭＳ Ｐゴシック" pitchFamily="-112" charset="-128"/>
                  <a:cs typeface="ＭＳ Ｐゴシック" pitchFamily="-112" charset="-128"/>
                </a:rPr>
                <a:t>D </a:t>
              </a:r>
              <a:r>
                <a:rPr lang="pl-PL"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en-US" sz="1300" b="1">
                  <a:solidFill>
                    <a:srgbClr val="5F5F5F"/>
                  </a:solidFill>
                  <a:latin typeface="Century Gothic" panose="020B0502020202020204" pitchFamily="34" charset="0"/>
                  <a:ea typeface="ＭＳ Ｐゴシック" pitchFamily="-112" charset="-128"/>
                  <a:cs typeface="ＭＳ Ｐゴシック" pitchFamily="-112" charset="-128"/>
                </a:rPr>
                <a:t>  I </a:t>
              </a:r>
              <a:r>
                <a:rPr lang="pl-PL"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en-US"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pl-PL"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en-US" sz="1300" b="1">
                  <a:solidFill>
                    <a:srgbClr val="5F5F5F"/>
                  </a:solidFill>
                  <a:latin typeface="Century Gothic" panose="020B0502020202020204" pitchFamily="34" charset="0"/>
                  <a:ea typeface="ＭＳ Ｐゴシック" pitchFamily="-112" charset="-128"/>
                  <a:cs typeface="ＭＳ Ｐゴシック" pitchFamily="-112" charset="-128"/>
                </a:rPr>
                <a:t>S </a:t>
              </a:r>
              <a:r>
                <a:rPr lang="pl-PL"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en-US"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pl-PL"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en-US" sz="1300" b="1">
                  <a:solidFill>
                    <a:srgbClr val="5F5F5F"/>
                  </a:solidFill>
                  <a:latin typeface="Century Gothic" panose="020B0502020202020204" pitchFamily="34" charset="0"/>
                  <a:ea typeface="ＭＳ Ｐゴシック" pitchFamily="-112" charset="-128"/>
                  <a:cs typeface="ＭＳ Ｐゴシック" pitchFamily="-112" charset="-128"/>
                </a:rPr>
                <a:t> C</a:t>
              </a:r>
              <a:r>
                <a:rPr lang="pl-PL" sz="1300" b="1">
                  <a:solidFill>
                    <a:srgbClr val="5F5F5F"/>
                  </a:solidFill>
                  <a:latin typeface="Century Gothic" panose="020B0502020202020204" pitchFamily="34" charset="0"/>
                  <a:ea typeface="ＭＳ Ｐゴシック" pitchFamily="-112" charset="-128"/>
                  <a:cs typeface="ＭＳ Ｐゴシック" pitchFamily="-112" charset="-128"/>
                </a:rPr>
                <a:t>  </a:t>
              </a:r>
              <a:endParaRPr lang="en-US" sz="1300" b="1">
                <a:solidFill>
                  <a:srgbClr val="5F5F5F"/>
                </a:solidFill>
                <a:latin typeface="Century Gothic" panose="020B0502020202020204" pitchFamily="34" charset="0"/>
                <a:ea typeface="ＭＳ Ｐゴシック" pitchFamily="-112" charset="-128"/>
                <a:cs typeface="ＭＳ Ｐゴシック" pitchFamily="-112" charset="-128"/>
              </a:endParaRPr>
            </a:p>
          </p:txBody>
        </p:sp>
        <p:grpSp>
          <p:nvGrpSpPr>
            <p:cNvPr id="33" name="Grupa 32"/>
            <p:cNvGrpSpPr/>
            <p:nvPr/>
          </p:nvGrpSpPr>
          <p:grpSpPr>
            <a:xfrm>
              <a:off x="3134998" y="1517736"/>
              <a:ext cx="2019850" cy="4162612"/>
              <a:chOff x="3636165" y="1814460"/>
              <a:chExt cx="1696621" cy="3496486"/>
            </a:xfrm>
          </p:grpSpPr>
          <p:grpSp>
            <p:nvGrpSpPr>
              <p:cNvPr id="34" name="Group 28"/>
              <p:cNvGrpSpPr>
                <a:grpSpLocks/>
              </p:cNvGrpSpPr>
              <p:nvPr/>
            </p:nvGrpSpPr>
            <p:grpSpPr bwMode="auto">
              <a:xfrm>
                <a:off x="3636165" y="1819139"/>
                <a:ext cx="1696621" cy="3491807"/>
                <a:chOff x="1684" y="1082"/>
                <a:chExt cx="2391" cy="3083"/>
              </a:xfrm>
            </p:grpSpPr>
            <p:sp>
              <p:nvSpPr>
                <p:cNvPr id="39"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latin typeface="Century Gothic" panose="020B0502020202020204" pitchFamily="34" charset="0"/>
                  </a:endParaRPr>
                </a:p>
              </p:txBody>
            </p:sp>
            <p:sp>
              <p:nvSpPr>
                <p:cNvPr id="40"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grpSp>
          <p:sp>
            <p:nvSpPr>
              <p:cNvPr id="35"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sp>
            <p:nvSpPr>
              <p:cNvPr id="36"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sp>
            <p:nvSpPr>
              <p:cNvPr id="37"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sp>
            <p:nvSpPr>
              <p:cNvPr id="38"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grpSp>
      </p:grpSp>
      <p:sp>
        <p:nvSpPr>
          <p:cNvPr id="3" name="Prostokąt 2"/>
          <p:cNvSpPr/>
          <p:nvPr/>
        </p:nvSpPr>
        <p:spPr>
          <a:xfrm>
            <a:off x="1726451" y="2817222"/>
            <a:ext cx="2458912" cy="1531620"/>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grpSp>
        <p:nvGrpSpPr>
          <p:cNvPr id="49" name="Grupa 48"/>
          <p:cNvGrpSpPr/>
          <p:nvPr/>
        </p:nvGrpSpPr>
        <p:grpSpPr>
          <a:xfrm>
            <a:off x="2300684" y="2951842"/>
            <a:ext cx="1321611" cy="1249449"/>
            <a:chOff x="779389" y="3526364"/>
            <a:chExt cx="1036734" cy="980127"/>
          </a:xfrm>
        </p:grpSpPr>
        <p:sp>
          <p:nvSpPr>
            <p:cNvPr id="50" name="Line 35"/>
            <p:cNvSpPr>
              <a:spLocks noChangeShapeType="1"/>
            </p:cNvSpPr>
            <p:nvPr/>
          </p:nvSpPr>
          <p:spPr bwMode="auto">
            <a:xfrm>
              <a:off x="779389" y="3741381"/>
              <a:ext cx="327046" cy="765110"/>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sp>
          <p:nvSpPr>
            <p:cNvPr id="51" name="Line 36"/>
            <p:cNvSpPr>
              <a:spLocks noChangeShapeType="1"/>
            </p:cNvSpPr>
            <p:nvPr/>
          </p:nvSpPr>
          <p:spPr bwMode="auto">
            <a:xfrm flipH="1">
              <a:off x="1106435" y="4303438"/>
              <a:ext cx="348801" cy="203053"/>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sp>
          <p:nvSpPr>
            <p:cNvPr id="52" name="Line 37"/>
            <p:cNvSpPr>
              <a:spLocks noChangeShapeType="1"/>
            </p:cNvSpPr>
            <p:nvPr/>
          </p:nvSpPr>
          <p:spPr bwMode="auto">
            <a:xfrm flipV="1">
              <a:off x="1467934" y="3526364"/>
              <a:ext cx="348189" cy="777074"/>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grpSp>
      <p:sp>
        <p:nvSpPr>
          <p:cNvPr id="4" name="Symbol zastępczy numeru slajdu 3"/>
          <p:cNvSpPr>
            <a:spLocks noGrp="1"/>
          </p:cNvSpPr>
          <p:nvPr>
            <p:ph type="sldNum" sz="quarter" idx="12"/>
          </p:nvPr>
        </p:nvSpPr>
        <p:spPr/>
        <p:txBody>
          <a:bodyPr/>
          <a:lstStyle/>
          <a:p>
            <a:fld id="{DEAEEF22-A4DB-45E7-8C91-9889C89BF273}" type="slidenum">
              <a:rPr lang="pl-PL" smtClean="0"/>
              <a:t>110</a:t>
            </a:fld>
            <a:endParaRPr lang="pl-PL"/>
          </a:p>
        </p:txBody>
      </p:sp>
      <p:sp>
        <p:nvSpPr>
          <p:cNvPr id="42" name="Elipsa 61"/>
          <p:cNvSpPr/>
          <p:nvPr/>
        </p:nvSpPr>
        <p:spPr>
          <a:xfrm>
            <a:off x="6752733" y="2848592"/>
            <a:ext cx="2731035" cy="273103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grpSp>
        <p:nvGrpSpPr>
          <p:cNvPr id="43" name="Grupa 62"/>
          <p:cNvGrpSpPr/>
          <p:nvPr/>
        </p:nvGrpSpPr>
        <p:grpSpPr>
          <a:xfrm>
            <a:off x="6506936" y="2667008"/>
            <a:ext cx="1843532" cy="1843528"/>
            <a:chOff x="7557443" y="2723647"/>
            <a:chExt cx="1475919" cy="1475917"/>
          </a:xfrm>
        </p:grpSpPr>
        <p:sp>
          <p:nvSpPr>
            <p:cNvPr id="44" name="Elipsa 63"/>
            <p:cNvSpPr/>
            <p:nvPr/>
          </p:nvSpPr>
          <p:spPr>
            <a:xfrm>
              <a:off x="7557443" y="2723647"/>
              <a:ext cx="1475919" cy="1475917"/>
            </a:xfrm>
            <a:prstGeom prst="ellipse">
              <a:avLst/>
            </a:prstGeom>
            <a:gradFill flip="none" rotWithShape="1">
              <a:gsLst>
                <a:gs pos="27000">
                  <a:schemeClr val="accent5"/>
                </a:gs>
                <a:gs pos="73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45" name="pole tekstowe 64"/>
            <p:cNvSpPr txBox="1"/>
            <p:nvPr/>
          </p:nvSpPr>
          <p:spPr>
            <a:xfrm>
              <a:off x="7586920" y="2892136"/>
              <a:ext cx="1409789" cy="1059537"/>
            </a:xfrm>
            <a:prstGeom prst="rect">
              <a:avLst/>
            </a:prstGeom>
            <a:noFill/>
          </p:spPr>
          <p:txBody>
            <a:bodyPr wrap="square" rtlCol="0">
              <a:spAutoFit/>
            </a:bodyPr>
            <a:lstStyle/>
            <a:p>
              <a:pPr algn="ctr"/>
              <a:r>
                <a:rPr lang="en-NZ" sz="8000" b="1">
                  <a:solidFill>
                    <a:schemeClr val="bg1"/>
                  </a:solidFill>
                  <a:latin typeface="Century Gothic" panose="020B0502020202020204" pitchFamily="34" charset="0"/>
                </a:rPr>
                <a:t>D</a:t>
              </a:r>
              <a:r>
                <a:rPr lang="pl-PL" sz="8000" b="1">
                  <a:solidFill>
                    <a:schemeClr val="bg1"/>
                  </a:solidFill>
                  <a:latin typeface="Century Gothic" panose="020B0502020202020204" pitchFamily="34" charset="0"/>
                </a:rPr>
                <a:t>C</a:t>
              </a:r>
            </a:p>
          </p:txBody>
        </p:sp>
      </p:grpSp>
      <p:grpSp>
        <p:nvGrpSpPr>
          <p:cNvPr id="57" name="Grupa 72"/>
          <p:cNvGrpSpPr/>
          <p:nvPr/>
        </p:nvGrpSpPr>
        <p:grpSpPr>
          <a:xfrm>
            <a:off x="9073642" y="4016106"/>
            <a:ext cx="894636" cy="894636"/>
            <a:chOff x="9532917" y="2748507"/>
            <a:chExt cx="742227" cy="742227"/>
          </a:xfrm>
        </p:grpSpPr>
        <p:sp>
          <p:nvSpPr>
            <p:cNvPr id="58" name="Elipsa 73"/>
            <p:cNvSpPr/>
            <p:nvPr/>
          </p:nvSpPr>
          <p:spPr>
            <a:xfrm>
              <a:off x="9532917" y="2748507"/>
              <a:ext cx="742227" cy="7422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59" name="Freeform 10"/>
            <p:cNvSpPr>
              <a:spLocks noEditPoints="1"/>
            </p:cNvSpPr>
            <p:nvPr/>
          </p:nvSpPr>
          <p:spPr bwMode="auto">
            <a:xfrm>
              <a:off x="9717629" y="2822576"/>
              <a:ext cx="385846" cy="581388"/>
            </a:xfrm>
            <a:custGeom>
              <a:avLst/>
              <a:gdLst>
                <a:gd name="T0" fmla="*/ 1613 w 2226"/>
                <a:gd name="T1" fmla="*/ 1038 h 3356"/>
                <a:gd name="T2" fmla="*/ 1263 w 2226"/>
                <a:gd name="T3" fmla="*/ 850 h 3356"/>
                <a:gd name="T4" fmla="*/ 933 w 2226"/>
                <a:gd name="T5" fmla="*/ 214 h 3356"/>
                <a:gd name="T6" fmla="*/ 668 w 2226"/>
                <a:gd name="T7" fmla="*/ 185 h 3356"/>
                <a:gd name="T8" fmla="*/ 15 w 2226"/>
                <a:gd name="T9" fmla="*/ 940 h 3356"/>
                <a:gd name="T10" fmla="*/ 324 w 2226"/>
                <a:gd name="T11" fmla="*/ 1359 h 3356"/>
                <a:gd name="T12" fmla="*/ 1098 w 2226"/>
                <a:gd name="T13" fmla="*/ 2807 h 3356"/>
                <a:gd name="T14" fmla="*/ 968 w 2226"/>
                <a:gd name="T15" fmla="*/ 3177 h 3356"/>
                <a:gd name="T16" fmla="*/ 508 w 2226"/>
                <a:gd name="T17" fmla="*/ 3297 h 3356"/>
                <a:gd name="T18" fmla="*/ 989 w 2226"/>
                <a:gd name="T19" fmla="*/ 3257 h 3356"/>
                <a:gd name="T20" fmla="*/ 1470 w 2226"/>
                <a:gd name="T21" fmla="*/ 3269 h 3356"/>
                <a:gd name="T22" fmla="*/ 1621 w 2226"/>
                <a:gd name="T23" fmla="*/ 3259 h 3356"/>
                <a:gd name="T24" fmla="*/ 1177 w 2226"/>
                <a:gd name="T25" fmla="*/ 2817 h 3356"/>
                <a:gd name="T26" fmla="*/ 1609 w 2226"/>
                <a:gd name="T27" fmla="*/ 2723 h 3356"/>
                <a:gd name="T28" fmla="*/ 2010 w 2226"/>
                <a:gd name="T29" fmla="*/ 3063 h 3356"/>
                <a:gd name="T30" fmla="*/ 2153 w 2226"/>
                <a:gd name="T31" fmla="*/ 1970 h 3356"/>
                <a:gd name="T32" fmla="*/ 2103 w 2226"/>
                <a:gd name="T33" fmla="*/ 2668 h 3356"/>
                <a:gd name="T34" fmla="*/ 2097 w 2226"/>
                <a:gd name="T35" fmla="*/ 2673 h 3356"/>
                <a:gd name="T36" fmla="*/ 1795 w 2226"/>
                <a:gd name="T37" fmla="*/ 2572 h 3356"/>
                <a:gd name="T38" fmla="*/ 1727 w 2226"/>
                <a:gd name="T39" fmla="*/ 2530 h 3356"/>
                <a:gd name="T40" fmla="*/ 1376 w 2226"/>
                <a:gd name="T41" fmla="*/ 2263 h 3356"/>
                <a:gd name="T42" fmla="*/ 879 w 2226"/>
                <a:gd name="T43" fmla="*/ 1238 h 3356"/>
                <a:gd name="T44" fmla="*/ 1231 w 2226"/>
                <a:gd name="T45" fmla="*/ 941 h 3356"/>
                <a:gd name="T46" fmla="*/ 1571 w 2226"/>
                <a:gd name="T47" fmla="*/ 1105 h 3356"/>
                <a:gd name="T48" fmla="*/ 2011 w 2226"/>
                <a:gd name="T49" fmla="*/ 1749 h 3356"/>
                <a:gd name="T50" fmla="*/ 2076 w 2226"/>
                <a:gd name="T51" fmla="*/ 1987 h 3356"/>
                <a:gd name="T52" fmla="*/ 850 w 2226"/>
                <a:gd name="T53" fmla="*/ 1162 h 3356"/>
                <a:gd name="T54" fmla="*/ 871 w 2226"/>
                <a:gd name="T55" fmla="*/ 1156 h 3356"/>
                <a:gd name="T56" fmla="*/ 869 w 2226"/>
                <a:gd name="T57" fmla="*/ 1157 h 3356"/>
                <a:gd name="T58" fmla="*/ 806 w 2226"/>
                <a:gd name="T59" fmla="*/ 120 h 3356"/>
                <a:gd name="T60" fmla="*/ 806 w 2226"/>
                <a:gd name="T61" fmla="*/ 120 h 3356"/>
                <a:gd name="T62" fmla="*/ 201 w 2226"/>
                <a:gd name="T63" fmla="*/ 863 h 3356"/>
                <a:gd name="T64" fmla="*/ 1199 w 2226"/>
                <a:gd name="T65" fmla="*/ 717 h 3356"/>
                <a:gd name="T66" fmla="*/ 1182 w 2226"/>
                <a:gd name="T67" fmla="*/ 841 h 3356"/>
                <a:gd name="T68" fmla="*/ 1180 w 2226"/>
                <a:gd name="T69" fmla="*/ 849 h 3356"/>
                <a:gd name="T70" fmla="*/ 1164 w 2226"/>
                <a:gd name="T71" fmla="*/ 894 h 3356"/>
                <a:gd name="T72" fmla="*/ 1158 w 2226"/>
                <a:gd name="T73" fmla="*/ 908 h 3356"/>
                <a:gd name="T74" fmla="*/ 1159 w 2226"/>
                <a:gd name="T75" fmla="*/ 908 h 3356"/>
                <a:gd name="T76" fmla="*/ 1157 w 2226"/>
                <a:gd name="T77" fmla="*/ 909 h 3356"/>
                <a:gd name="T78" fmla="*/ 1153 w 2226"/>
                <a:gd name="T79" fmla="*/ 917 h 3356"/>
                <a:gd name="T80" fmla="*/ 871 w 2226"/>
                <a:gd name="T81" fmla="*/ 1156 h 3356"/>
                <a:gd name="T82" fmla="*/ 868 w 2226"/>
                <a:gd name="T83" fmla="*/ 1157 h 3356"/>
                <a:gd name="T84" fmla="*/ 857 w 2226"/>
                <a:gd name="T85" fmla="*/ 1161 h 3356"/>
                <a:gd name="T86" fmla="*/ 852 w 2226"/>
                <a:gd name="T87" fmla="*/ 1161 h 3356"/>
                <a:gd name="T88" fmla="*/ 837 w 2226"/>
                <a:gd name="T89" fmla="*/ 1165 h 3356"/>
                <a:gd name="T90" fmla="*/ 792 w 2226"/>
                <a:gd name="T91" fmla="*/ 1172 h 3356"/>
                <a:gd name="T92" fmla="*/ 475 w 2226"/>
                <a:gd name="T93" fmla="*/ 1090 h 3356"/>
                <a:gd name="T94" fmla="*/ 414 w 2226"/>
                <a:gd name="T95" fmla="*/ 2090 h 3356"/>
                <a:gd name="T96" fmla="*/ 495 w 2226"/>
                <a:gd name="T97" fmla="*/ 1197 h 3356"/>
                <a:gd name="T98" fmla="*/ 800 w 2226"/>
                <a:gd name="T99" fmla="*/ 1253 h 3356"/>
                <a:gd name="T100" fmla="*/ 1009 w 2226"/>
                <a:gd name="T101" fmla="*/ 1986 h 3356"/>
                <a:gd name="T102" fmla="*/ 1470 w 2226"/>
                <a:gd name="T103" fmla="*/ 2700 h 3356"/>
                <a:gd name="T104" fmla="*/ 2061 w 2226"/>
                <a:gd name="T105" fmla="*/ 2753 h 3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26" h="3356">
                  <a:moveTo>
                    <a:pt x="2153" y="1970"/>
                  </a:moveTo>
                  <a:cubicBezTo>
                    <a:pt x="2108" y="1761"/>
                    <a:pt x="2039" y="1574"/>
                    <a:pt x="1949" y="1416"/>
                  </a:cubicBezTo>
                  <a:cubicBezTo>
                    <a:pt x="1857" y="1254"/>
                    <a:pt x="1745" y="1128"/>
                    <a:pt x="1615" y="1039"/>
                  </a:cubicBezTo>
                  <a:cubicBezTo>
                    <a:pt x="1615" y="1039"/>
                    <a:pt x="1614" y="1038"/>
                    <a:pt x="1613" y="1038"/>
                  </a:cubicBezTo>
                  <a:cubicBezTo>
                    <a:pt x="1602" y="1029"/>
                    <a:pt x="1591" y="1020"/>
                    <a:pt x="1580" y="1011"/>
                  </a:cubicBezTo>
                  <a:cubicBezTo>
                    <a:pt x="1483" y="936"/>
                    <a:pt x="1374" y="881"/>
                    <a:pt x="1263" y="850"/>
                  </a:cubicBezTo>
                  <a:cubicBezTo>
                    <a:pt x="1263" y="850"/>
                    <a:pt x="1263" y="850"/>
                    <a:pt x="1263" y="850"/>
                  </a:cubicBezTo>
                  <a:cubicBezTo>
                    <a:pt x="1263" y="850"/>
                    <a:pt x="1263" y="850"/>
                    <a:pt x="1263" y="850"/>
                  </a:cubicBezTo>
                  <a:cubicBezTo>
                    <a:pt x="1263" y="850"/>
                    <a:pt x="1263" y="850"/>
                    <a:pt x="1263" y="850"/>
                  </a:cubicBezTo>
                  <a:cubicBezTo>
                    <a:pt x="1275" y="807"/>
                    <a:pt x="1280" y="763"/>
                    <a:pt x="1280" y="717"/>
                  </a:cubicBezTo>
                  <a:cubicBezTo>
                    <a:pt x="1280" y="487"/>
                    <a:pt x="1135" y="291"/>
                    <a:pt x="933" y="214"/>
                  </a:cubicBezTo>
                  <a:cubicBezTo>
                    <a:pt x="933" y="214"/>
                    <a:pt x="933" y="214"/>
                    <a:pt x="933" y="214"/>
                  </a:cubicBezTo>
                  <a:cubicBezTo>
                    <a:pt x="852" y="27"/>
                    <a:pt x="852" y="27"/>
                    <a:pt x="852" y="27"/>
                  </a:cubicBezTo>
                  <a:cubicBezTo>
                    <a:pt x="846" y="13"/>
                    <a:pt x="833" y="4"/>
                    <a:pt x="818" y="2"/>
                  </a:cubicBezTo>
                  <a:cubicBezTo>
                    <a:pt x="794" y="0"/>
                    <a:pt x="778" y="19"/>
                    <a:pt x="767" y="36"/>
                  </a:cubicBezTo>
                  <a:cubicBezTo>
                    <a:pt x="668" y="185"/>
                    <a:pt x="668" y="185"/>
                    <a:pt x="668" y="185"/>
                  </a:cubicBezTo>
                  <a:cubicBezTo>
                    <a:pt x="668" y="185"/>
                    <a:pt x="668" y="185"/>
                    <a:pt x="668" y="185"/>
                  </a:cubicBezTo>
                  <a:cubicBezTo>
                    <a:pt x="424" y="217"/>
                    <a:pt x="231" y="415"/>
                    <a:pt x="205" y="662"/>
                  </a:cubicBezTo>
                  <a:cubicBezTo>
                    <a:pt x="171" y="670"/>
                    <a:pt x="89" y="696"/>
                    <a:pt x="42" y="765"/>
                  </a:cubicBezTo>
                  <a:cubicBezTo>
                    <a:pt x="9" y="813"/>
                    <a:pt x="0" y="872"/>
                    <a:pt x="15" y="940"/>
                  </a:cubicBezTo>
                  <a:cubicBezTo>
                    <a:pt x="23" y="977"/>
                    <a:pt x="23" y="977"/>
                    <a:pt x="23" y="977"/>
                  </a:cubicBezTo>
                  <a:cubicBezTo>
                    <a:pt x="249" y="936"/>
                    <a:pt x="249" y="936"/>
                    <a:pt x="249" y="936"/>
                  </a:cubicBezTo>
                  <a:cubicBezTo>
                    <a:pt x="288" y="1023"/>
                    <a:pt x="350" y="1099"/>
                    <a:pt x="427" y="1154"/>
                  </a:cubicBezTo>
                  <a:cubicBezTo>
                    <a:pt x="385" y="1216"/>
                    <a:pt x="350" y="1284"/>
                    <a:pt x="324" y="1359"/>
                  </a:cubicBezTo>
                  <a:cubicBezTo>
                    <a:pt x="240" y="1595"/>
                    <a:pt x="245" y="1864"/>
                    <a:pt x="339" y="2118"/>
                  </a:cubicBezTo>
                  <a:cubicBezTo>
                    <a:pt x="416" y="2325"/>
                    <a:pt x="544" y="2502"/>
                    <a:pt x="708" y="2629"/>
                  </a:cubicBezTo>
                  <a:cubicBezTo>
                    <a:pt x="827" y="2720"/>
                    <a:pt x="962" y="2782"/>
                    <a:pt x="1098" y="2807"/>
                  </a:cubicBezTo>
                  <a:cubicBezTo>
                    <a:pt x="1098" y="2807"/>
                    <a:pt x="1098" y="2807"/>
                    <a:pt x="1098" y="2807"/>
                  </a:cubicBezTo>
                  <a:cubicBezTo>
                    <a:pt x="1082" y="2889"/>
                    <a:pt x="1066" y="2971"/>
                    <a:pt x="1051" y="3053"/>
                  </a:cubicBezTo>
                  <a:cubicBezTo>
                    <a:pt x="1043" y="3094"/>
                    <a:pt x="1035" y="3136"/>
                    <a:pt x="1027" y="3177"/>
                  </a:cubicBezTo>
                  <a:cubicBezTo>
                    <a:pt x="1027" y="3177"/>
                    <a:pt x="1027" y="3177"/>
                    <a:pt x="1026" y="3177"/>
                  </a:cubicBezTo>
                  <a:cubicBezTo>
                    <a:pt x="1007" y="3177"/>
                    <a:pt x="987" y="3177"/>
                    <a:pt x="968" y="3177"/>
                  </a:cubicBezTo>
                  <a:cubicBezTo>
                    <a:pt x="879" y="3177"/>
                    <a:pt x="790" y="3177"/>
                    <a:pt x="701" y="3177"/>
                  </a:cubicBezTo>
                  <a:cubicBezTo>
                    <a:pt x="676" y="3177"/>
                    <a:pt x="651" y="3175"/>
                    <a:pt x="626" y="3179"/>
                  </a:cubicBezTo>
                  <a:cubicBezTo>
                    <a:pt x="587" y="3185"/>
                    <a:pt x="553" y="3220"/>
                    <a:pt x="523" y="3242"/>
                  </a:cubicBezTo>
                  <a:cubicBezTo>
                    <a:pt x="505" y="3255"/>
                    <a:pt x="496" y="3276"/>
                    <a:pt x="508" y="3297"/>
                  </a:cubicBezTo>
                  <a:cubicBezTo>
                    <a:pt x="519" y="3314"/>
                    <a:pt x="546" y="3325"/>
                    <a:pt x="563" y="3312"/>
                  </a:cubicBezTo>
                  <a:cubicBezTo>
                    <a:pt x="591" y="3291"/>
                    <a:pt x="622" y="3257"/>
                    <a:pt x="657" y="3257"/>
                  </a:cubicBezTo>
                  <a:cubicBezTo>
                    <a:pt x="707" y="3257"/>
                    <a:pt x="757" y="3257"/>
                    <a:pt x="806" y="3257"/>
                  </a:cubicBezTo>
                  <a:cubicBezTo>
                    <a:pt x="867" y="3257"/>
                    <a:pt x="928" y="3257"/>
                    <a:pt x="989" y="3257"/>
                  </a:cubicBezTo>
                  <a:cubicBezTo>
                    <a:pt x="1004" y="3257"/>
                    <a:pt x="1020" y="3257"/>
                    <a:pt x="1036" y="3256"/>
                  </a:cubicBezTo>
                  <a:cubicBezTo>
                    <a:pt x="1038" y="3256"/>
                    <a:pt x="1041" y="3256"/>
                    <a:pt x="1043" y="3256"/>
                  </a:cubicBezTo>
                  <a:cubicBezTo>
                    <a:pt x="1139" y="3259"/>
                    <a:pt x="1236" y="3262"/>
                    <a:pt x="1332" y="3265"/>
                  </a:cubicBezTo>
                  <a:cubicBezTo>
                    <a:pt x="1378" y="3266"/>
                    <a:pt x="1424" y="3267"/>
                    <a:pt x="1470" y="3269"/>
                  </a:cubicBezTo>
                  <a:cubicBezTo>
                    <a:pt x="1484" y="3269"/>
                    <a:pt x="1495" y="3272"/>
                    <a:pt x="1506" y="3280"/>
                  </a:cubicBezTo>
                  <a:cubicBezTo>
                    <a:pt x="1529" y="3294"/>
                    <a:pt x="1552" y="3309"/>
                    <a:pt x="1575" y="3324"/>
                  </a:cubicBezTo>
                  <a:cubicBezTo>
                    <a:pt x="1577" y="3325"/>
                    <a:pt x="1579" y="3327"/>
                    <a:pt x="1581" y="3328"/>
                  </a:cubicBezTo>
                  <a:cubicBezTo>
                    <a:pt x="1624" y="3356"/>
                    <a:pt x="1665" y="3287"/>
                    <a:pt x="1621" y="3259"/>
                  </a:cubicBezTo>
                  <a:cubicBezTo>
                    <a:pt x="1578" y="3231"/>
                    <a:pt x="1532" y="3191"/>
                    <a:pt x="1479" y="3189"/>
                  </a:cubicBezTo>
                  <a:cubicBezTo>
                    <a:pt x="1442" y="3188"/>
                    <a:pt x="1405" y="3187"/>
                    <a:pt x="1369" y="3186"/>
                  </a:cubicBezTo>
                  <a:cubicBezTo>
                    <a:pt x="1282" y="3183"/>
                    <a:pt x="1195" y="3180"/>
                    <a:pt x="1108" y="3178"/>
                  </a:cubicBezTo>
                  <a:cubicBezTo>
                    <a:pt x="1131" y="3058"/>
                    <a:pt x="1154" y="2937"/>
                    <a:pt x="1177" y="2817"/>
                  </a:cubicBezTo>
                  <a:cubicBezTo>
                    <a:pt x="1177" y="2817"/>
                    <a:pt x="1177" y="2817"/>
                    <a:pt x="1177" y="2817"/>
                  </a:cubicBezTo>
                  <a:cubicBezTo>
                    <a:pt x="1199" y="2821"/>
                    <a:pt x="1220" y="2820"/>
                    <a:pt x="1241" y="2820"/>
                  </a:cubicBezTo>
                  <a:cubicBezTo>
                    <a:pt x="1330" y="2820"/>
                    <a:pt x="1416" y="2805"/>
                    <a:pt x="1498" y="2775"/>
                  </a:cubicBezTo>
                  <a:cubicBezTo>
                    <a:pt x="1536" y="2760"/>
                    <a:pt x="1573" y="2743"/>
                    <a:pt x="1609" y="2723"/>
                  </a:cubicBezTo>
                  <a:cubicBezTo>
                    <a:pt x="1918" y="3077"/>
                    <a:pt x="1918" y="3077"/>
                    <a:pt x="1918" y="3077"/>
                  </a:cubicBezTo>
                  <a:cubicBezTo>
                    <a:pt x="1930" y="3090"/>
                    <a:pt x="1945" y="3097"/>
                    <a:pt x="1960" y="3097"/>
                  </a:cubicBezTo>
                  <a:cubicBezTo>
                    <a:pt x="1963" y="3097"/>
                    <a:pt x="1966" y="3096"/>
                    <a:pt x="1968" y="3096"/>
                  </a:cubicBezTo>
                  <a:cubicBezTo>
                    <a:pt x="1987" y="3093"/>
                    <a:pt x="2002" y="3081"/>
                    <a:pt x="2010" y="3063"/>
                  </a:cubicBezTo>
                  <a:cubicBezTo>
                    <a:pt x="2156" y="2736"/>
                    <a:pt x="2156" y="2736"/>
                    <a:pt x="2156" y="2736"/>
                  </a:cubicBezTo>
                  <a:cubicBezTo>
                    <a:pt x="2156" y="2736"/>
                    <a:pt x="2156" y="2736"/>
                    <a:pt x="2156" y="2736"/>
                  </a:cubicBezTo>
                  <a:cubicBezTo>
                    <a:pt x="2158" y="2733"/>
                    <a:pt x="2158" y="2733"/>
                    <a:pt x="2158" y="2733"/>
                  </a:cubicBezTo>
                  <a:cubicBezTo>
                    <a:pt x="2226" y="2643"/>
                    <a:pt x="2223" y="2294"/>
                    <a:pt x="2153" y="1970"/>
                  </a:cubicBezTo>
                  <a:close/>
                  <a:moveTo>
                    <a:pt x="2076" y="1987"/>
                  </a:moveTo>
                  <a:cubicBezTo>
                    <a:pt x="2148" y="2319"/>
                    <a:pt x="2133" y="2589"/>
                    <a:pt x="2103" y="2668"/>
                  </a:cubicBezTo>
                  <a:cubicBezTo>
                    <a:pt x="2103" y="2668"/>
                    <a:pt x="2103" y="2668"/>
                    <a:pt x="2103" y="2668"/>
                  </a:cubicBezTo>
                  <a:cubicBezTo>
                    <a:pt x="2103" y="2668"/>
                    <a:pt x="2103" y="2668"/>
                    <a:pt x="2103" y="2668"/>
                  </a:cubicBezTo>
                  <a:cubicBezTo>
                    <a:pt x="2103" y="2668"/>
                    <a:pt x="2103" y="2668"/>
                    <a:pt x="2103" y="2668"/>
                  </a:cubicBezTo>
                  <a:cubicBezTo>
                    <a:pt x="2100" y="2667"/>
                    <a:pt x="2100" y="2667"/>
                    <a:pt x="2100" y="2667"/>
                  </a:cubicBezTo>
                  <a:cubicBezTo>
                    <a:pt x="2097" y="2673"/>
                    <a:pt x="2097" y="2673"/>
                    <a:pt x="2097" y="2673"/>
                  </a:cubicBezTo>
                  <a:cubicBezTo>
                    <a:pt x="2097" y="2673"/>
                    <a:pt x="2097" y="2673"/>
                    <a:pt x="2097" y="2673"/>
                  </a:cubicBezTo>
                  <a:cubicBezTo>
                    <a:pt x="2093" y="2673"/>
                    <a:pt x="2090" y="2673"/>
                    <a:pt x="2086" y="2673"/>
                  </a:cubicBezTo>
                  <a:cubicBezTo>
                    <a:pt x="2082" y="2673"/>
                    <a:pt x="2078" y="2673"/>
                    <a:pt x="2074" y="2673"/>
                  </a:cubicBezTo>
                  <a:cubicBezTo>
                    <a:pt x="2002" y="2673"/>
                    <a:pt x="1909" y="2640"/>
                    <a:pt x="1795" y="2572"/>
                  </a:cubicBezTo>
                  <a:cubicBezTo>
                    <a:pt x="1795" y="2572"/>
                    <a:pt x="1795" y="2572"/>
                    <a:pt x="1795" y="2572"/>
                  </a:cubicBezTo>
                  <a:cubicBezTo>
                    <a:pt x="1795" y="2572"/>
                    <a:pt x="1795" y="2572"/>
                    <a:pt x="1795" y="2572"/>
                  </a:cubicBezTo>
                  <a:cubicBezTo>
                    <a:pt x="1794" y="2572"/>
                    <a:pt x="1794" y="2572"/>
                    <a:pt x="1794" y="2572"/>
                  </a:cubicBezTo>
                  <a:cubicBezTo>
                    <a:pt x="1773" y="2560"/>
                    <a:pt x="1750" y="2546"/>
                    <a:pt x="1727" y="2530"/>
                  </a:cubicBezTo>
                  <a:cubicBezTo>
                    <a:pt x="1727" y="2530"/>
                    <a:pt x="1727" y="2530"/>
                    <a:pt x="1727" y="2530"/>
                  </a:cubicBezTo>
                  <a:cubicBezTo>
                    <a:pt x="1726" y="2530"/>
                    <a:pt x="1726" y="2529"/>
                    <a:pt x="1725" y="2529"/>
                  </a:cubicBezTo>
                  <a:cubicBezTo>
                    <a:pt x="1725" y="2529"/>
                    <a:pt x="1725" y="2529"/>
                    <a:pt x="1725" y="2529"/>
                  </a:cubicBezTo>
                  <a:cubicBezTo>
                    <a:pt x="1625" y="2465"/>
                    <a:pt x="1510" y="2376"/>
                    <a:pt x="1379" y="2265"/>
                  </a:cubicBezTo>
                  <a:cubicBezTo>
                    <a:pt x="1376" y="2263"/>
                    <a:pt x="1376" y="2263"/>
                    <a:pt x="1376" y="2263"/>
                  </a:cubicBezTo>
                  <a:cubicBezTo>
                    <a:pt x="1372" y="2261"/>
                    <a:pt x="1372" y="2261"/>
                    <a:pt x="1372" y="2261"/>
                  </a:cubicBezTo>
                  <a:cubicBezTo>
                    <a:pt x="1108" y="2117"/>
                    <a:pt x="984" y="1779"/>
                    <a:pt x="926" y="1522"/>
                  </a:cubicBezTo>
                  <a:cubicBezTo>
                    <a:pt x="903" y="1420"/>
                    <a:pt x="887" y="1322"/>
                    <a:pt x="879" y="1238"/>
                  </a:cubicBezTo>
                  <a:cubicBezTo>
                    <a:pt x="879" y="1238"/>
                    <a:pt x="879" y="1238"/>
                    <a:pt x="879" y="1238"/>
                  </a:cubicBezTo>
                  <a:cubicBezTo>
                    <a:pt x="1036" y="1196"/>
                    <a:pt x="1164" y="1086"/>
                    <a:pt x="1230" y="941"/>
                  </a:cubicBezTo>
                  <a:cubicBezTo>
                    <a:pt x="1231" y="941"/>
                    <a:pt x="1231" y="941"/>
                    <a:pt x="1231" y="941"/>
                  </a:cubicBezTo>
                  <a:cubicBezTo>
                    <a:pt x="1231" y="941"/>
                    <a:pt x="1231" y="941"/>
                    <a:pt x="1231" y="941"/>
                  </a:cubicBezTo>
                  <a:cubicBezTo>
                    <a:pt x="1231" y="941"/>
                    <a:pt x="1231" y="941"/>
                    <a:pt x="1231" y="941"/>
                  </a:cubicBezTo>
                  <a:cubicBezTo>
                    <a:pt x="1231" y="941"/>
                    <a:pt x="1231" y="941"/>
                    <a:pt x="1231" y="941"/>
                  </a:cubicBezTo>
                  <a:cubicBezTo>
                    <a:pt x="1231" y="941"/>
                    <a:pt x="1231" y="941"/>
                    <a:pt x="1231" y="941"/>
                  </a:cubicBezTo>
                  <a:cubicBezTo>
                    <a:pt x="1312" y="968"/>
                    <a:pt x="1403" y="1010"/>
                    <a:pt x="1505" y="1066"/>
                  </a:cubicBezTo>
                  <a:cubicBezTo>
                    <a:pt x="1527" y="1078"/>
                    <a:pt x="1549" y="1091"/>
                    <a:pt x="1571" y="1105"/>
                  </a:cubicBezTo>
                  <a:cubicBezTo>
                    <a:pt x="1571" y="1105"/>
                    <a:pt x="1571" y="1105"/>
                    <a:pt x="1571" y="1105"/>
                  </a:cubicBezTo>
                  <a:cubicBezTo>
                    <a:pt x="1571" y="1105"/>
                    <a:pt x="1571" y="1105"/>
                    <a:pt x="1571" y="1105"/>
                  </a:cubicBezTo>
                  <a:cubicBezTo>
                    <a:pt x="1571" y="1105"/>
                    <a:pt x="1572" y="1106"/>
                    <a:pt x="1572" y="1106"/>
                  </a:cubicBezTo>
                  <a:cubicBezTo>
                    <a:pt x="1800" y="1262"/>
                    <a:pt x="1931" y="1524"/>
                    <a:pt x="2011" y="1749"/>
                  </a:cubicBezTo>
                  <a:cubicBezTo>
                    <a:pt x="2011" y="1749"/>
                    <a:pt x="2011" y="1749"/>
                    <a:pt x="2011" y="1749"/>
                  </a:cubicBezTo>
                  <a:cubicBezTo>
                    <a:pt x="2011" y="1749"/>
                    <a:pt x="2011" y="1749"/>
                    <a:pt x="2011" y="1749"/>
                  </a:cubicBezTo>
                  <a:cubicBezTo>
                    <a:pt x="2011" y="1749"/>
                    <a:pt x="2011" y="1749"/>
                    <a:pt x="2011" y="1749"/>
                  </a:cubicBezTo>
                  <a:cubicBezTo>
                    <a:pt x="2039" y="1837"/>
                    <a:pt x="2061" y="1919"/>
                    <a:pt x="2076" y="1987"/>
                  </a:cubicBezTo>
                  <a:close/>
                  <a:moveTo>
                    <a:pt x="837" y="1165"/>
                  </a:moveTo>
                  <a:cubicBezTo>
                    <a:pt x="842" y="1164"/>
                    <a:pt x="846" y="1163"/>
                    <a:pt x="850" y="1162"/>
                  </a:cubicBezTo>
                  <a:cubicBezTo>
                    <a:pt x="850" y="1162"/>
                    <a:pt x="850" y="1162"/>
                    <a:pt x="850" y="1162"/>
                  </a:cubicBezTo>
                  <a:cubicBezTo>
                    <a:pt x="850" y="1162"/>
                    <a:pt x="850" y="1162"/>
                    <a:pt x="850" y="1162"/>
                  </a:cubicBezTo>
                  <a:cubicBezTo>
                    <a:pt x="846" y="1164"/>
                    <a:pt x="842" y="1164"/>
                    <a:pt x="837" y="1165"/>
                  </a:cubicBezTo>
                  <a:close/>
                  <a:moveTo>
                    <a:pt x="871" y="1156"/>
                  </a:moveTo>
                  <a:cubicBezTo>
                    <a:pt x="871" y="1156"/>
                    <a:pt x="871" y="1156"/>
                    <a:pt x="871" y="1156"/>
                  </a:cubicBezTo>
                  <a:cubicBezTo>
                    <a:pt x="871" y="1156"/>
                    <a:pt x="871" y="1156"/>
                    <a:pt x="871" y="1156"/>
                  </a:cubicBezTo>
                  <a:cubicBezTo>
                    <a:pt x="871" y="1156"/>
                    <a:pt x="871" y="1156"/>
                    <a:pt x="871" y="1156"/>
                  </a:cubicBezTo>
                  <a:close/>
                  <a:moveTo>
                    <a:pt x="871" y="1156"/>
                  </a:moveTo>
                  <a:cubicBezTo>
                    <a:pt x="870" y="1157"/>
                    <a:pt x="870" y="1157"/>
                    <a:pt x="869" y="1157"/>
                  </a:cubicBezTo>
                  <a:cubicBezTo>
                    <a:pt x="869" y="1157"/>
                    <a:pt x="869" y="1157"/>
                    <a:pt x="869" y="1157"/>
                  </a:cubicBezTo>
                  <a:cubicBezTo>
                    <a:pt x="869" y="1157"/>
                    <a:pt x="869" y="1157"/>
                    <a:pt x="869" y="1157"/>
                  </a:cubicBezTo>
                  <a:cubicBezTo>
                    <a:pt x="869" y="1157"/>
                    <a:pt x="870" y="1157"/>
                    <a:pt x="871" y="1156"/>
                  </a:cubicBezTo>
                  <a:cubicBezTo>
                    <a:pt x="871" y="1156"/>
                    <a:pt x="871" y="1156"/>
                    <a:pt x="871" y="1156"/>
                  </a:cubicBezTo>
                  <a:close/>
                  <a:moveTo>
                    <a:pt x="806" y="120"/>
                  </a:moveTo>
                  <a:cubicBezTo>
                    <a:pt x="834" y="185"/>
                    <a:pt x="834" y="185"/>
                    <a:pt x="834" y="185"/>
                  </a:cubicBezTo>
                  <a:cubicBezTo>
                    <a:pt x="834" y="185"/>
                    <a:pt x="834" y="185"/>
                    <a:pt x="834" y="185"/>
                  </a:cubicBezTo>
                  <a:cubicBezTo>
                    <a:pt x="812" y="181"/>
                    <a:pt x="790" y="179"/>
                    <a:pt x="767" y="178"/>
                  </a:cubicBezTo>
                  <a:lnTo>
                    <a:pt x="806" y="120"/>
                  </a:lnTo>
                  <a:close/>
                  <a:moveTo>
                    <a:pt x="88" y="884"/>
                  </a:moveTo>
                  <a:cubicBezTo>
                    <a:pt x="87" y="855"/>
                    <a:pt x="94" y="831"/>
                    <a:pt x="108" y="810"/>
                  </a:cubicBezTo>
                  <a:cubicBezTo>
                    <a:pt x="129" y="778"/>
                    <a:pt x="164" y="760"/>
                    <a:pt x="192" y="749"/>
                  </a:cubicBezTo>
                  <a:cubicBezTo>
                    <a:pt x="201" y="863"/>
                    <a:pt x="201" y="863"/>
                    <a:pt x="201" y="863"/>
                  </a:cubicBezTo>
                  <a:lnTo>
                    <a:pt x="88" y="884"/>
                  </a:lnTo>
                  <a:close/>
                  <a:moveTo>
                    <a:pt x="283" y="717"/>
                  </a:moveTo>
                  <a:cubicBezTo>
                    <a:pt x="283" y="464"/>
                    <a:pt x="488" y="258"/>
                    <a:pt x="741" y="258"/>
                  </a:cubicBezTo>
                  <a:cubicBezTo>
                    <a:pt x="994" y="258"/>
                    <a:pt x="1199" y="464"/>
                    <a:pt x="1199" y="717"/>
                  </a:cubicBezTo>
                  <a:cubicBezTo>
                    <a:pt x="1199" y="757"/>
                    <a:pt x="1194" y="795"/>
                    <a:pt x="1185" y="832"/>
                  </a:cubicBezTo>
                  <a:cubicBezTo>
                    <a:pt x="1185" y="832"/>
                    <a:pt x="1184" y="833"/>
                    <a:pt x="1184" y="833"/>
                  </a:cubicBezTo>
                  <a:cubicBezTo>
                    <a:pt x="1184" y="834"/>
                    <a:pt x="1184" y="834"/>
                    <a:pt x="1184" y="835"/>
                  </a:cubicBezTo>
                  <a:cubicBezTo>
                    <a:pt x="1183" y="837"/>
                    <a:pt x="1183" y="839"/>
                    <a:pt x="1182" y="841"/>
                  </a:cubicBezTo>
                  <a:cubicBezTo>
                    <a:pt x="1182" y="841"/>
                    <a:pt x="1182" y="841"/>
                    <a:pt x="1182" y="841"/>
                  </a:cubicBezTo>
                  <a:cubicBezTo>
                    <a:pt x="1181" y="844"/>
                    <a:pt x="1181" y="846"/>
                    <a:pt x="1180" y="848"/>
                  </a:cubicBezTo>
                  <a:cubicBezTo>
                    <a:pt x="1180" y="848"/>
                    <a:pt x="1180" y="848"/>
                    <a:pt x="1180" y="848"/>
                  </a:cubicBezTo>
                  <a:cubicBezTo>
                    <a:pt x="1180" y="848"/>
                    <a:pt x="1180" y="848"/>
                    <a:pt x="1180" y="849"/>
                  </a:cubicBezTo>
                  <a:cubicBezTo>
                    <a:pt x="1179" y="850"/>
                    <a:pt x="1179" y="852"/>
                    <a:pt x="1179" y="853"/>
                  </a:cubicBezTo>
                  <a:cubicBezTo>
                    <a:pt x="1178" y="855"/>
                    <a:pt x="1178" y="856"/>
                    <a:pt x="1177" y="858"/>
                  </a:cubicBezTo>
                  <a:cubicBezTo>
                    <a:pt x="1173" y="869"/>
                    <a:pt x="1169" y="881"/>
                    <a:pt x="1165" y="892"/>
                  </a:cubicBezTo>
                  <a:cubicBezTo>
                    <a:pt x="1164" y="893"/>
                    <a:pt x="1164" y="893"/>
                    <a:pt x="1164" y="894"/>
                  </a:cubicBezTo>
                  <a:cubicBezTo>
                    <a:pt x="1163" y="895"/>
                    <a:pt x="1163" y="895"/>
                    <a:pt x="1163" y="896"/>
                  </a:cubicBezTo>
                  <a:cubicBezTo>
                    <a:pt x="1161" y="900"/>
                    <a:pt x="1160" y="904"/>
                    <a:pt x="1158" y="908"/>
                  </a:cubicBezTo>
                  <a:cubicBezTo>
                    <a:pt x="1158" y="908"/>
                    <a:pt x="1158" y="908"/>
                    <a:pt x="1158" y="908"/>
                  </a:cubicBezTo>
                  <a:cubicBezTo>
                    <a:pt x="1158" y="908"/>
                    <a:pt x="1158" y="908"/>
                    <a:pt x="1158" y="908"/>
                  </a:cubicBezTo>
                  <a:cubicBezTo>
                    <a:pt x="1158" y="908"/>
                    <a:pt x="1158" y="908"/>
                    <a:pt x="1158" y="908"/>
                  </a:cubicBezTo>
                  <a:cubicBezTo>
                    <a:pt x="1158" y="908"/>
                    <a:pt x="1159" y="908"/>
                    <a:pt x="1159" y="908"/>
                  </a:cubicBezTo>
                  <a:cubicBezTo>
                    <a:pt x="1159" y="908"/>
                    <a:pt x="1159" y="908"/>
                    <a:pt x="1159" y="908"/>
                  </a:cubicBezTo>
                  <a:cubicBezTo>
                    <a:pt x="1159" y="908"/>
                    <a:pt x="1159" y="908"/>
                    <a:pt x="1159" y="908"/>
                  </a:cubicBezTo>
                  <a:cubicBezTo>
                    <a:pt x="1159" y="908"/>
                    <a:pt x="1158" y="909"/>
                    <a:pt x="1158" y="909"/>
                  </a:cubicBezTo>
                  <a:cubicBezTo>
                    <a:pt x="1158" y="909"/>
                    <a:pt x="1158" y="909"/>
                    <a:pt x="1158" y="909"/>
                  </a:cubicBezTo>
                  <a:cubicBezTo>
                    <a:pt x="1158" y="909"/>
                    <a:pt x="1158" y="909"/>
                    <a:pt x="1158" y="909"/>
                  </a:cubicBezTo>
                  <a:cubicBezTo>
                    <a:pt x="1157" y="909"/>
                    <a:pt x="1157" y="909"/>
                    <a:pt x="1157" y="909"/>
                  </a:cubicBezTo>
                  <a:cubicBezTo>
                    <a:pt x="1157" y="909"/>
                    <a:pt x="1157" y="909"/>
                    <a:pt x="1157" y="909"/>
                  </a:cubicBezTo>
                  <a:cubicBezTo>
                    <a:pt x="1158" y="909"/>
                    <a:pt x="1158" y="909"/>
                    <a:pt x="1158" y="909"/>
                  </a:cubicBezTo>
                  <a:cubicBezTo>
                    <a:pt x="1157" y="911"/>
                    <a:pt x="1155" y="914"/>
                    <a:pt x="1154" y="916"/>
                  </a:cubicBezTo>
                  <a:cubicBezTo>
                    <a:pt x="1154" y="917"/>
                    <a:pt x="1153" y="917"/>
                    <a:pt x="1153" y="917"/>
                  </a:cubicBezTo>
                  <a:cubicBezTo>
                    <a:pt x="1098" y="1032"/>
                    <a:pt x="995" y="1119"/>
                    <a:pt x="871" y="1156"/>
                  </a:cubicBezTo>
                  <a:cubicBezTo>
                    <a:pt x="871" y="1156"/>
                    <a:pt x="871" y="1156"/>
                    <a:pt x="871" y="1156"/>
                  </a:cubicBezTo>
                  <a:cubicBezTo>
                    <a:pt x="871" y="1156"/>
                    <a:pt x="871" y="1156"/>
                    <a:pt x="871" y="1156"/>
                  </a:cubicBezTo>
                  <a:cubicBezTo>
                    <a:pt x="871" y="1156"/>
                    <a:pt x="871" y="1156"/>
                    <a:pt x="871" y="1156"/>
                  </a:cubicBezTo>
                  <a:cubicBezTo>
                    <a:pt x="871" y="1156"/>
                    <a:pt x="871" y="1156"/>
                    <a:pt x="871" y="1156"/>
                  </a:cubicBezTo>
                  <a:cubicBezTo>
                    <a:pt x="871" y="1156"/>
                    <a:pt x="871" y="1156"/>
                    <a:pt x="871" y="1156"/>
                  </a:cubicBezTo>
                  <a:cubicBezTo>
                    <a:pt x="870" y="1157"/>
                    <a:pt x="869" y="1157"/>
                    <a:pt x="869" y="1157"/>
                  </a:cubicBezTo>
                  <a:cubicBezTo>
                    <a:pt x="868" y="1157"/>
                    <a:pt x="868" y="1157"/>
                    <a:pt x="868" y="1157"/>
                  </a:cubicBezTo>
                  <a:cubicBezTo>
                    <a:pt x="866" y="1158"/>
                    <a:pt x="864" y="1158"/>
                    <a:pt x="862" y="1159"/>
                  </a:cubicBezTo>
                  <a:cubicBezTo>
                    <a:pt x="862" y="1159"/>
                    <a:pt x="862" y="1159"/>
                    <a:pt x="862" y="1159"/>
                  </a:cubicBezTo>
                  <a:cubicBezTo>
                    <a:pt x="862" y="1159"/>
                    <a:pt x="862" y="1159"/>
                    <a:pt x="862" y="1159"/>
                  </a:cubicBezTo>
                  <a:cubicBezTo>
                    <a:pt x="860" y="1160"/>
                    <a:pt x="859" y="1160"/>
                    <a:pt x="857" y="1161"/>
                  </a:cubicBezTo>
                  <a:cubicBezTo>
                    <a:pt x="856" y="1161"/>
                    <a:pt x="855" y="1161"/>
                    <a:pt x="855" y="1161"/>
                  </a:cubicBezTo>
                  <a:cubicBezTo>
                    <a:pt x="855" y="1161"/>
                    <a:pt x="855" y="1161"/>
                    <a:pt x="855" y="1161"/>
                  </a:cubicBezTo>
                  <a:cubicBezTo>
                    <a:pt x="854" y="1161"/>
                    <a:pt x="854" y="1161"/>
                    <a:pt x="854" y="1161"/>
                  </a:cubicBezTo>
                  <a:cubicBezTo>
                    <a:pt x="853" y="1161"/>
                    <a:pt x="853" y="1161"/>
                    <a:pt x="852" y="1161"/>
                  </a:cubicBezTo>
                  <a:cubicBezTo>
                    <a:pt x="852" y="1161"/>
                    <a:pt x="852" y="1161"/>
                    <a:pt x="852" y="1161"/>
                  </a:cubicBezTo>
                  <a:cubicBezTo>
                    <a:pt x="851" y="1161"/>
                    <a:pt x="851" y="1162"/>
                    <a:pt x="850" y="1162"/>
                  </a:cubicBezTo>
                  <a:cubicBezTo>
                    <a:pt x="846" y="1163"/>
                    <a:pt x="842" y="1164"/>
                    <a:pt x="837" y="1165"/>
                  </a:cubicBezTo>
                  <a:cubicBezTo>
                    <a:pt x="837" y="1165"/>
                    <a:pt x="837" y="1165"/>
                    <a:pt x="837" y="1165"/>
                  </a:cubicBezTo>
                  <a:cubicBezTo>
                    <a:pt x="837" y="1165"/>
                    <a:pt x="837" y="1165"/>
                    <a:pt x="836" y="1165"/>
                  </a:cubicBezTo>
                  <a:cubicBezTo>
                    <a:pt x="836" y="1165"/>
                    <a:pt x="836" y="1165"/>
                    <a:pt x="836" y="1165"/>
                  </a:cubicBezTo>
                  <a:cubicBezTo>
                    <a:pt x="835" y="1165"/>
                    <a:pt x="834" y="1165"/>
                    <a:pt x="832" y="1166"/>
                  </a:cubicBezTo>
                  <a:cubicBezTo>
                    <a:pt x="819" y="1168"/>
                    <a:pt x="806" y="1171"/>
                    <a:pt x="792" y="1172"/>
                  </a:cubicBezTo>
                  <a:cubicBezTo>
                    <a:pt x="775" y="1174"/>
                    <a:pt x="758" y="1175"/>
                    <a:pt x="741" y="1175"/>
                  </a:cubicBezTo>
                  <a:cubicBezTo>
                    <a:pt x="671" y="1175"/>
                    <a:pt x="604" y="1159"/>
                    <a:pt x="545" y="1131"/>
                  </a:cubicBezTo>
                  <a:cubicBezTo>
                    <a:pt x="533" y="1125"/>
                    <a:pt x="521" y="1119"/>
                    <a:pt x="509" y="1112"/>
                  </a:cubicBezTo>
                  <a:cubicBezTo>
                    <a:pt x="497" y="1105"/>
                    <a:pt x="486" y="1098"/>
                    <a:pt x="475" y="1090"/>
                  </a:cubicBezTo>
                  <a:cubicBezTo>
                    <a:pt x="359" y="1007"/>
                    <a:pt x="283" y="870"/>
                    <a:pt x="283" y="717"/>
                  </a:cubicBezTo>
                  <a:close/>
                  <a:moveTo>
                    <a:pt x="1470" y="2700"/>
                  </a:moveTo>
                  <a:cubicBezTo>
                    <a:pt x="1397" y="2727"/>
                    <a:pt x="1320" y="2741"/>
                    <a:pt x="1242" y="2741"/>
                  </a:cubicBezTo>
                  <a:cubicBezTo>
                    <a:pt x="891" y="2741"/>
                    <a:pt x="558" y="2479"/>
                    <a:pt x="414" y="2090"/>
                  </a:cubicBezTo>
                  <a:cubicBezTo>
                    <a:pt x="327" y="1854"/>
                    <a:pt x="322" y="1604"/>
                    <a:pt x="399" y="1386"/>
                  </a:cubicBezTo>
                  <a:cubicBezTo>
                    <a:pt x="424" y="1316"/>
                    <a:pt x="456" y="1253"/>
                    <a:pt x="495" y="1197"/>
                  </a:cubicBezTo>
                  <a:cubicBezTo>
                    <a:pt x="495" y="1197"/>
                    <a:pt x="495" y="1197"/>
                    <a:pt x="495" y="1197"/>
                  </a:cubicBezTo>
                  <a:cubicBezTo>
                    <a:pt x="495" y="1197"/>
                    <a:pt x="495" y="1197"/>
                    <a:pt x="495" y="1197"/>
                  </a:cubicBezTo>
                  <a:cubicBezTo>
                    <a:pt x="495" y="1197"/>
                    <a:pt x="495" y="1197"/>
                    <a:pt x="495" y="1197"/>
                  </a:cubicBezTo>
                  <a:cubicBezTo>
                    <a:pt x="569" y="1233"/>
                    <a:pt x="652" y="1256"/>
                    <a:pt x="741" y="1256"/>
                  </a:cubicBezTo>
                  <a:cubicBezTo>
                    <a:pt x="761" y="1256"/>
                    <a:pt x="781" y="1253"/>
                    <a:pt x="800" y="1253"/>
                  </a:cubicBezTo>
                  <a:cubicBezTo>
                    <a:pt x="800" y="1253"/>
                    <a:pt x="800" y="1253"/>
                    <a:pt x="800" y="1253"/>
                  </a:cubicBezTo>
                  <a:cubicBezTo>
                    <a:pt x="800" y="1253"/>
                    <a:pt x="800" y="1253"/>
                    <a:pt x="800" y="1253"/>
                  </a:cubicBezTo>
                  <a:cubicBezTo>
                    <a:pt x="800" y="1253"/>
                    <a:pt x="800" y="1253"/>
                    <a:pt x="800" y="1253"/>
                  </a:cubicBezTo>
                  <a:cubicBezTo>
                    <a:pt x="810" y="1337"/>
                    <a:pt x="825" y="1435"/>
                    <a:pt x="848" y="1537"/>
                  </a:cubicBezTo>
                  <a:cubicBezTo>
                    <a:pt x="886" y="1710"/>
                    <a:pt x="941" y="1861"/>
                    <a:pt x="1009" y="1986"/>
                  </a:cubicBezTo>
                  <a:cubicBezTo>
                    <a:pt x="1094" y="2143"/>
                    <a:pt x="1203" y="2258"/>
                    <a:pt x="1330" y="2329"/>
                  </a:cubicBezTo>
                  <a:cubicBezTo>
                    <a:pt x="1456" y="2435"/>
                    <a:pt x="1567" y="2521"/>
                    <a:pt x="1666" y="2586"/>
                  </a:cubicBezTo>
                  <a:cubicBezTo>
                    <a:pt x="1666" y="2586"/>
                    <a:pt x="1666" y="2586"/>
                    <a:pt x="1666" y="2586"/>
                  </a:cubicBezTo>
                  <a:cubicBezTo>
                    <a:pt x="1608" y="2635"/>
                    <a:pt x="1542" y="2674"/>
                    <a:pt x="1470" y="2700"/>
                  </a:cubicBezTo>
                  <a:close/>
                  <a:moveTo>
                    <a:pt x="1953" y="2995"/>
                  </a:moveTo>
                  <a:cubicBezTo>
                    <a:pt x="1677" y="2679"/>
                    <a:pt x="1677" y="2679"/>
                    <a:pt x="1677" y="2679"/>
                  </a:cubicBezTo>
                  <a:cubicBezTo>
                    <a:pt x="1697" y="2664"/>
                    <a:pt x="1717" y="2648"/>
                    <a:pt x="1736" y="2631"/>
                  </a:cubicBezTo>
                  <a:cubicBezTo>
                    <a:pt x="1867" y="2710"/>
                    <a:pt x="1974" y="2749"/>
                    <a:pt x="2061" y="2753"/>
                  </a:cubicBezTo>
                  <a:lnTo>
                    <a:pt x="1953" y="299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a:latin typeface="Century Gothic" panose="020B0502020202020204" pitchFamily="34" charset="0"/>
              </a:endParaRPr>
            </a:p>
          </p:txBody>
        </p:sp>
      </p:grpSp>
      <p:grpSp>
        <p:nvGrpSpPr>
          <p:cNvPr id="5" name="Group 4"/>
          <p:cNvGrpSpPr/>
          <p:nvPr/>
        </p:nvGrpSpPr>
        <p:grpSpPr>
          <a:xfrm>
            <a:off x="8300391" y="4866575"/>
            <a:ext cx="894636" cy="894636"/>
            <a:chOff x="8300391" y="4866575"/>
            <a:chExt cx="894636" cy="894636"/>
          </a:xfrm>
        </p:grpSpPr>
        <p:sp>
          <p:nvSpPr>
            <p:cNvPr id="47" name="Elipsa 70"/>
            <p:cNvSpPr/>
            <p:nvPr/>
          </p:nvSpPr>
          <p:spPr>
            <a:xfrm>
              <a:off x="8300391" y="4866575"/>
              <a:ext cx="894636" cy="89463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60" name="Freeform 6"/>
            <p:cNvSpPr>
              <a:spLocks noEditPoints="1"/>
            </p:cNvSpPr>
            <p:nvPr/>
          </p:nvSpPr>
          <p:spPr bwMode="auto">
            <a:xfrm>
              <a:off x="8492908" y="4988104"/>
              <a:ext cx="509601" cy="651577"/>
            </a:xfrm>
            <a:custGeom>
              <a:avLst/>
              <a:gdLst>
                <a:gd name="T0" fmla="*/ 1580 w 2344"/>
                <a:gd name="T1" fmla="*/ 2513 h 2995"/>
                <a:gd name="T2" fmla="*/ 1920 w 2344"/>
                <a:gd name="T3" fmla="*/ 2381 h 2995"/>
                <a:gd name="T4" fmla="*/ 2153 w 2344"/>
                <a:gd name="T5" fmla="*/ 2520 h 2995"/>
                <a:gd name="T6" fmla="*/ 2341 w 2344"/>
                <a:gd name="T7" fmla="*/ 2456 h 2995"/>
                <a:gd name="T8" fmla="*/ 1454 w 2344"/>
                <a:gd name="T9" fmla="*/ 928 h 2995"/>
                <a:gd name="T10" fmla="*/ 1148 w 2344"/>
                <a:gd name="T11" fmla="*/ 699 h 2995"/>
                <a:gd name="T12" fmla="*/ 1098 w 2344"/>
                <a:gd name="T13" fmla="*/ 389 h 2995"/>
                <a:gd name="T14" fmla="*/ 368 w 2344"/>
                <a:gd name="T15" fmla="*/ 200 h 2995"/>
                <a:gd name="T16" fmla="*/ 11 w 2344"/>
                <a:gd name="T17" fmla="*/ 531 h 2995"/>
                <a:gd name="T18" fmla="*/ 38 w 2344"/>
                <a:gd name="T19" fmla="*/ 540 h 2995"/>
                <a:gd name="T20" fmla="*/ 470 w 2344"/>
                <a:gd name="T21" fmla="*/ 697 h 2995"/>
                <a:gd name="T22" fmla="*/ 1178 w 2344"/>
                <a:gd name="T23" fmla="*/ 2385 h 2995"/>
                <a:gd name="T24" fmla="*/ 725 w 2344"/>
                <a:gd name="T25" fmla="*/ 2724 h 2995"/>
                <a:gd name="T26" fmla="*/ 755 w 2344"/>
                <a:gd name="T27" fmla="*/ 2773 h 2995"/>
                <a:gd name="T28" fmla="*/ 1098 w 2344"/>
                <a:gd name="T29" fmla="*/ 2654 h 2995"/>
                <a:gd name="T30" fmla="*/ 908 w 2344"/>
                <a:gd name="T31" fmla="*/ 2716 h 2995"/>
                <a:gd name="T32" fmla="*/ 791 w 2344"/>
                <a:gd name="T33" fmla="*/ 2994 h 2995"/>
                <a:gd name="T34" fmla="*/ 830 w 2344"/>
                <a:gd name="T35" fmla="*/ 2968 h 2995"/>
                <a:gd name="T36" fmla="*/ 1205 w 2344"/>
                <a:gd name="T37" fmla="*/ 2925 h 2995"/>
                <a:gd name="T38" fmla="*/ 1238 w 2344"/>
                <a:gd name="T39" fmla="*/ 2962 h 2995"/>
                <a:gd name="T40" fmla="*/ 1160 w 2344"/>
                <a:gd name="T41" fmla="*/ 2686 h 2995"/>
                <a:gd name="T42" fmla="*/ 1572 w 2344"/>
                <a:gd name="T43" fmla="*/ 2512 h 2995"/>
                <a:gd name="T44" fmla="*/ 386 w 2344"/>
                <a:gd name="T45" fmla="*/ 389 h 2995"/>
                <a:gd name="T46" fmla="*/ 448 w 2344"/>
                <a:gd name="T47" fmla="*/ 200 h 2995"/>
                <a:gd name="T48" fmla="*/ 1030 w 2344"/>
                <a:gd name="T49" fmla="*/ 389 h 2995"/>
                <a:gd name="T50" fmla="*/ 998 w 2344"/>
                <a:gd name="T51" fmla="*/ 561 h 2995"/>
                <a:gd name="T52" fmla="*/ 823 w 2344"/>
                <a:gd name="T53" fmla="*/ 865 h 2995"/>
                <a:gd name="T54" fmla="*/ 787 w 2344"/>
                <a:gd name="T55" fmla="*/ 851 h 2995"/>
                <a:gd name="T56" fmla="*/ 551 w 2344"/>
                <a:gd name="T57" fmla="*/ 911 h 2995"/>
                <a:gd name="T58" fmla="*/ 456 w 2344"/>
                <a:gd name="T59" fmla="*/ 958 h 2995"/>
                <a:gd name="T60" fmla="*/ 530 w 2344"/>
                <a:gd name="T61" fmla="*/ 657 h 2995"/>
                <a:gd name="T62" fmla="*/ 388 w 2344"/>
                <a:gd name="T63" fmla="*/ 424 h 2995"/>
                <a:gd name="T64" fmla="*/ 1396 w 2344"/>
                <a:gd name="T65" fmla="*/ 961 h 2995"/>
                <a:gd name="T66" fmla="*/ 2153 w 2344"/>
                <a:gd name="T67" fmla="*/ 2453 h 2995"/>
                <a:gd name="T68" fmla="*/ 1984 w 2344"/>
                <a:gd name="T69" fmla="*/ 2356 h 2995"/>
                <a:gd name="T70" fmla="*/ 1963 w 2344"/>
                <a:gd name="T71" fmla="*/ 2317 h 2995"/>
                <a:gd name="T72" fmla="*/ 1925 w 2344"/>
                <a:gd name="T73" fmla="*/ 2296 h 2995"/>
                <a:gd name="T74" fmla="*/ 1788 w 2344"/>
                <a:gd name="T75" fmla="*/ 2322 h 2995"/>
                <a:gd name="T76" fmla="*/ 1492 w 2344"/>
                <a:gd name="T77" fmla="*/ 2109 h 2995"/>
                <a:gd name="T78" fmla="*/ 1396 w 2344"/>
                <a:gd name="T79" fmla="*/ 2128 h 2995"/>
                <a:gd name="T80" fmla="*/ 851 w 2344"/>
                <a:gd name="T81" fmla="*/ 940 h 2995"/>
                <a:gd name="T82" fmla="*/ 1009 w 2344"/>
                <a:gd name="T83" fmla="*/ 798 h 2995"/>
                <a:gd name="T84" fmla="*/ 1131 w 2344"/>
                <a:gd name="T85" fmla="*/ 765 h 2995"/>
                <a:gd name="T86" fmla="*/ 1148 w 2344"/>
                <a:gd name="T87" fmla="*/ 766 h 2995"/>
                <a:gd name="T88" fmla="*/ 1394 w 2344"/>
                <a:gd name="T89" fmla="*/ 959 h 2995"/>
                <a:gd name="T90" fmla="*/ 477 w 2344"/>
                <a:gd name="T91" fmla="*/ 1027 h 2995"/>
                <a:gd name="T92" fmla="*/ 616 w 2344"/>
                <a:gd name="T93" fmla="*/ 928 h 2995"/>
                <a:gd name="T94" fmla="*/ 736 w 2344"/>
                <a:gd name="T95" fmla="*/ 894 h 2995"/>
                <a:gd name="T96" fmla="*/ 718 w 2344"/>
                <a:gd name="T97" fmla="*/ 1486 h 2995"/>
                <a:gd name="T98" fmla="*/ 1465 w 2344"/>
                <a:gd name="T99" fmla="*/ 2185 h 2995"/>
                <a:gd name="T100" fmla="*/ 1578 w 2344"/>
                <a:gd name="T101" fmla="*/ 2444 h 2995"/>
                <a:gd name="T102" fmla="*/ 441 w 2344"/>
                <a:gd name="T103" fmla="*/ 1024 h 2995"/>
                <a:gd name="T104" fmla="*/ 337 w 2344"/>
                <a:gd name="T105" fmla="*/ 270 h 2995"/>
                <a:gd name="T106" fmla="*/ 321 w 2344"/>
                <a:gd name="T107" fmla="*/ 436 h 2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44" h="2995">
                  <a:moveTo>
                    <a:pt x="1572" y="2512"/>
                  </a:moveTo>
                  <a:cubicBezTo>
                    <a:pt x="1575" y="2512"/>
                    <a:pt x="1578" y="2513"/>
                    <a:pt x="1580" y="2513"/>
                  </a:cubicBezTo>
                  <a:cubicBezTo>
                    <a:pt x="1585" y="2513"/>
                    <a:pt x="1589" y="2512"/>
                    <a:pt x="1593" y="2510"/>
                  </a:cubicBezTo>
                  <a:cubicBezTo>
                    <a:pt x="1920" y="2381"/>
                    <a:pt x="1920" y="2381"/>
                    <a:pt x="1920" y="2381"/>
                  </a:cubicBezTo>
                  <a:cubicBezTo>
                    <a:pt x="1952" y="2435"/>
                    <a:pt x="2023" y="2520"/>
                    <a:pt x="2153" y="2520"/>
                  </a:cubicBezTo>
                  <a:cubicBezTo>
                    <a:pt x="2153" y="2520"/>
                    <a:pt x="2153" y="2520"/>
                    <a:pt x="2153" y="2520"/>
                  </a:cubicBezTo>
                  <a:cubicBezTo>
                    <a:pt x="2206" y="2520"/>
                    <a:pt x="2263" y="2506"/>
                    <a:pt x="2323" y="2477"/>
                  </a:cubicBezTo>
                  <a:cubicBezTo>
                    <a:pt x="2332" y="2472"/>
                    <a:pt x="2338" y="2465"/>
                    <a:pt x="2341" y="2456"/>
                  </a:cubicBezTo>
                  <a:cubicBezTo>
                    <a:pt x="2344" y="2447"/>
                    <a:pt x="2342" y="2437"/>
                    <a:pt x="2338" y="2429"/>
                  </a:cubicBezTo>
                  <a:cubicBezTo>
                    <a:pt x="1454" y="928"/>
                    <a:pt x="1454" y="928"/>
                    <a:pt x="1454" y="928"/>
                  </a:cubicBezTo>
                  <a:cubicBezTo>
                    <a:pt x="1445" y="909"/>
                    <a:pt x="1343" y="718"/>
                    <a:pt x="1155" y="699"/>
                  </a:cubicBezTo>
                  <a:cubicBezTo>
                    <a:pt x="1153" y="699"/>
                    <a:pt x="1150" y="699"/>
                    <a:pt x="1148" y="699"/>
                  </a:cubicBezTo>
                  <a:cubicBezTo>
                    <a:pt x="1065" y="544"/>
                    <a:pt x="1065" y="544"/>
                    <a:pt x="1065" y="544"/>
                  </a:cubicBezTo>
                  <a:cubicBezTo>
                    <a:pt x="1087" y="495"/>
                    <a:pt x="1098" y="443"/>
                    <a:pt x="1098" y="389"/>
                  </a:cubicBezTo>
                  <a:cubicBezTo>
                    <a:pt x="1098" y="174"/>
                    <a:pt x="923" y="0"/>
                    <a:pt x="708" y="0"/>
                  </a:cubicBezTo>
                  <a:cubicBezTo>
                    <a:pt x="562" y="0"/>
                    <a:pt x="434" y="81"/>
                    <a:pt x="368" y="200"/>
                  </a:cubicBezTo>
                  <a:cubicBezTo>
                    <a:pt x="140" y="212"/>
                    <a:pt x="10" y="319"/>
                    <a:pt x="0" y="505"/>
                  </a:cubicBezTo>
                  <a:cubicBezTo>
                    <a:pt x="0" y="515"/>
                    <a:pt x="4" y="525"/>
                    <a:pt x="11" y="531"/>
                  </a:cubicBezTo>
                  <a:cubicBezTo>
                    <a:pt x="18" y="537"/>
                    <a:pt x="26" y="540"/>
                    <a:pt x="34" y="540"/>
                  </a:cubicBezTo>
                  <a:cubicBezTo>
                    <a:pt x="36" y="540"/>
                    <a:pt x="37" y="540"/>
                    <a:pt x="38" y="540"/>
                  </a:cubicBezTo>
                  <a:cubicBezTo>
                    <a:pt x="336" y="502"/>
                    <a:pt x="336" y="502"/>
                    <a:pt x="336" y="502"/>
                  </a:cubicBezTo>
                  <a:cubicBezTo>
                    <a:pt x="359" y="579"/>
                    <a:pt x="405" y="647"/>
                    <a:pt x="470" y="697"/>
                  </a:cubicBezTo>
                  <a:cubicBezTo>
                    <a:pt x="372" y="938"/>
                    <a:pt x="253" y="1377"/>
                    <a:pt x="455" y="1779"/>
                  </a:cubicBezTo>
                  <a:cubicBezTo>
                    <a:pt x="585" y="2038"/>
                    <a:pt x="828" y="2241"/>
                    <a:pt x="1178" y="2385"/>
                  </a:cubicBezTo>
                  <a:cubicBezTo>
                    <a:pt x="1118" y="2589"/>
                    <a:pt x="1118" y="2589"/>
                    <a:pt x="1118" y="2589"/>
                  </a:cubicBezTo>
                  <a:cubicBezTo>
                    <a:pt x="1001" y="2557"/>
                    <a:pt x="807" y="2552"/>
                    <a:pt x="725" y="2724"/>
                  </a:cubicBezTo>
                  <a:cubicBezTo>
                    <a:pt x="717" y="2741"/>
                    <a:pt x="724" y="2761"/>
                    <a:pt x="741" y="2769"/>
                  </a:cubicBezTo>
                  <a:cubicBezTo>
                    <a:pt x="746" y="2772"/>
                    <a:pt x="751" y="2773"/>
                    <a:pt x="755" y="2773"/>
                  </a:cubicBezTo>
                  <a:cubicBezTo>
                    <a:pt x="768" y="2773"/>
                    <a:pt x="780" y="2766"/>
                    <a:pt x="786" y="2754"/>
                  </a:cubicBezTo>
                  <a:cubicBezTo>
                    <a:pt x="856" y="2607"/>
                    <a:pt x="1029" y="2636"/>
                    <a:pt x="1098" y="2654"/>
                  </a:cubicBezTo>
                  <a:cubicBezTo>
                    <a:pt x="1094" y="2669"/>
                    <a:pt x="1094" y="2669"/>
                    <a:pt x="1094" y="2669"/>
                  </a:cubicBezTo>
                  <a:cubicBezTo>
                    <a:pt x="1053" y="2667"/>
                    <a:pt x="978" y="2670"/>
                    <a:pt x="908" y="2716"/>
                  </a:cubicBezTo>
                  <a:cubicBezTo>
                    <a:pt x="835" y="2764"/>
                    <a:pt x="787" y="2844"/>
                    <a:pt x="764" y="2954"/>
                  </a:cubicBezTo>
                  <a:cubicBezTo>
                    <a:pt x="761" y="2972"/>
                    <a:pt x="772" y="2990"/>
                    <a:pt x="791" y="2994"/>
                  </a:cubicBezTo>
                  <a:cubicBezTo>
                    <a:pt x="793" y="2994"/>
                    <a:pt x="795" y="2995"/>
                    <a:pt x="797" y="2995"/>
                  </a:cubicBezTo>
                  <a:cubicBezTo>
                    <a:pt x="813" y="2995"/>
                    <a:pt x="827" y="2984"/>
                    <a:pt x="830" y="2968"/>
                  </a:cubicBezTo>
                  <a:cubicBezTo>
                    <a:pt x="885" y="2700"/>
                    <a:pt x="1098" y="2736"/>
                    <a:pt x="1111" y="2739"/>
                  </a:cubicBezTo>
                  <a:cubicBezTo>
                    <a:pt x="1117" y="2740"/>
                    <a:pt x="1217" y="2768"/>
                    <a:pt x="1205" y="2925"/>
                  </a:cubicBezTo>
                  <a:cubicBezTo>
                    <a:pt x="1203" y="2944"/>
                    <a:pt x="1217" y="2960"/>
                    <a:pt x="1236" y="2962"/>
                  </a:cubicBezTo>
                  <a:cubicBezTo>
                    <a:pt x="1237" y="2962"/>
                    <a:pt x="1238" y="2962"/>
                    <a:pt x="1238" y="2962"/>
                  </a:cubicBezTo>
                  <a:cubicBezTo>
                    <a:pt x="1256" y="2962"/>
                    <a:pt x="1271" y="2948"/>
                    <a:pt x="1272" y="2931"/>
                  </a:cubicBezTo>
                  <a:cubicBezTo>
                    <a:pt x="1283" y="2787"/>
                    <a:pt x="1216" y="2714"/>
                    <a:pt x="1160" y="2686"/>
                  </a:cubicBezTo>
                  <a:cubicBezTo>
                    <a:pt x="1241" y="2410"/>
                    <a:pt x="1241" y="2410"/>
                    <a:pt x="1241" y="2410"/>
                  </a:cubicBezTo>
                  <a:cubicBezTo>
                    <a:pt x="1343" y="2449"/>
                    <a:pt x="1453" y="2483"/>
                    <a:pt x="1572" y="2512"/>
                  </a:cubicBezTo>
                  <a:close/>
                  <a:moveTo>
                    <a:pt x="388" y="424"/>
                  </a:moveTo>
                  <a:cubicBezTo>
                    <a:pt x="387" y="412"/>
                    <a:pt x="386" y="401"/>
                    <a:pt x="386" y="389"/>
                  </a:cubicBezTo>
                  <a:cubicBezTo>
                    <a:pt x="386" y="345"/>
                    <a:pt x="395" y="304"/>
                    <a:pt x="410" y="266"/>
                  </a:cubicBezTo>
                  <a:cubicBezTo>
                    <a:pt x="420" y="242"/>
                    <a:pt x="433" y="220"/>
                    <a:pt x="448" y="200"/>
                  </a:cubicBezTo>
                  <a:cubicBezTo>
                    <a:pt x="507" y="119"/>
                    <a:pt x="601" y="67"/>
                    <a:pt x="708" y="67"/>
                  </a:cubicBezTo>
                  <a:cubicBezTo>
                    <a:pt x="886" y="67"/>
                    <a:pt x="1030" y="211"/>
                    <a:pt x="1030" y="389"/>
                  </a:cubicBezTo>
                  <a:cubicBezTo>
                    <a:pt x="1030" y="438"/>
                    <a:pt x="1019" y="486"/>
                    <a:pt x="998" y="530"/>
                  </a:cubicBezTo>
                  <a:cubicBezTo>
                    <a:pt x="993" y="540"/>
                    <a:pt x="993" y="551"/>
                    <a:pt x="998" y="561"/>
                  </a:cubicBezTo>
                  <a:cubicBezTo>
                    <a:pt x="1074" y="704"/>
                    <a:pt x="1074" y="704"/>
                    <a:pt x="1074" y="704"/>
                  </a:cubicBezTo>
                  <a:cubicBezTo>
                    <a:pt x="997" y="719"/>
                    <a:pt x="902" y="767"/>
                    <a:pt x="823" y="865"/>
                  </a:cubicBezTo>
                  <a:cubicBezTo>
                    <a:pt x="822" y="866"/>
                    <a:pt x="821" y="867"/>
                    <a:pt x="820" y="868"/>
                  </a:cubicBezTo>
                  <a:cubicBezTo>
                    <a:pt x="805" y="864"/>
                    <a:pt x="793" y="858"/>
                    <a:pt x="787" y="851"/>
                  </a:cubicBezTo>
                  <a:cubicBezTo>
                    <a:pt x="755" y="813"/>
                    <a:pt x="700" y="796"/>
                    <a:pt x="650" y="808"/>
                  </a:cubicBezTo>
                  <a:cubicBezTo>
                    <a:pt x="600" y="819"/>
                    <a:pt x="564" y="857"/>
                    <a:pt x="551" y="911"/>
                  </a:cubicBezTo>
                  <a:cubicBezTo>
                    <a:pt x="546" y="929"/>
                    <a:pt x="538" y="941"/>
                    <a:pt x="525" y="948"/>
                  </a:cubicBezTo>
                  <a:cubicBezTo>
                    <a:pt x="504" y="961"/>
                    <a:pt x="475" y="960"/>
                    <a:pt x="456" y="958"/>
                  </a:cubicBezTo>
                  <a:cubicBezTo>
                    <a:pt x="481" y="856"/>
                    <a:pt x="513" y="767"/>
                    <a:pt x="542" y="698"/>
                  </a:cubicBezTo>
                  <a:cubicBezTo>
                    <a:pt x="549" y="683"/>
                    <a:pt x="543" y="666"/>
                    <a:pt x="530" y="657"/>
                  </a:cubicBezTo>
                  <a:cubicBezTo>
                    <a:pt x="469" y="617"/>
                    <a:pt x="425" y="558"/>
                    <a:pt x="403" y="491"/>
                  </a:cubicBezTo>
                  <a:cubicBezTo>
                    <a:pt x="396" y="470"/>
                    <a:pt x="391" y="447"/>
                    <a:pt x="388" y="424"/>
                  </a:cubicBezTo>
                  <a:close/>
                  <a:moveTo>
                    <a:pt x="1394" y="959"/>
                  </a:moveTo>
                  <a:cubicBezTo>
                    <a:pt x="1395" y="960"/>
                    <a:pt x="1395" y="960"/>
                    <a:pt x="1396" y="961"/>
                  </a:cubicBezTo>
                  <a:cubicBezTo>
                    <a:pt x="2260" y="2431"/>
                    <a:pt x="2260" y="2431"/>
                    <a:pt x="2260" y="2431"/>
                  </a:cubicBezTo>
                  <a:cubicBezTo>
                    <a:pt x="2222" y="2445"/>
                    <a:pt x="2186" y="2453"/>
                    <a:pt x="2153" y="2453"/>
                  </a:cubicBezTo>
                  <a:cubicBezTo>
                    <a:pt x="2153" y="2453"/>
                    <a:pt x="2153" y="2453"/>
                    <a:pt x="2153" y="2453"/>
                  </a:cubicBezTo>
                  <a:cubicBezTo>
                    <a:pt x="2063" y="2453"/>
                    <a:pt x="2010" y="2396"/>
                    <a:pt x="1984" y="2356"/>
                  </a:cubicBezTo>
                  <a:cubicBezTo>
                    <a:pt x="1976" y="2344"/>
                    <a:pt x="1971" y="2334"/>
                    <a:pt x="1967" y="2327"/>
                  </a:cubicBezTo>
                  <a:cubicBezTo>
                    <a:pt x="1965" y="2322"/>
                    <a:pt x="1963" y="2318"/>
                    <a:pt x="1963" y="2317"/>
                  </a:cubicBezTo>
                  <a:cubicBezTo>
                    <a:pt x="1958" y="2304"/>
                    <a:pt x="1945" y="2295"/>
                    <a:pt x="1931" y="2295"/>
                  </a:cubicBezTo>
                  <a:cubicBezTo>
                    <a:pt x="1929" y="2295"/>
                    <a:pt x="1927" y="2296"/>
                    <a:pt x="1925" y="2296"/>
                  </a:cubicBezTo>
                  <a:cubicBezTo>
                    <a:pt x="1924" y="2296"/>
                    <a:pt x="1922" y="2297"/>
                    <a:pt x="1920" y="2297"/>
                  </a:cubicBezTo>
                  <a:cubicBezTo>
                    <a:pt x="1874" y="2314"/>
                    <a:pt x="1830" y="2322"/>
                    <a:pt x="1788" y="2322"/>
                  </a:cubicBezTo>
                  <a:cubicBezTo>
                    <a:pt x="1593" y="2322"/>
                    <a:pt x="1516" y="2137"/>
                    <a:pt x="1513" y="2129"/>
                  </a:cubicBezTo>
                  <a:cubicBezTo>
                    <a:pt x="1509" y="2120"/>
                    <a:pt x="1502" y="2113"/>
                    <a:pt x="1492" y="2109"/>
                  </a:cubicBezTo>
                  <a:cubicBezTo>
                    <a:pt x="1483" y="2106"/>
                    <a:pt x="1473" y="2107"/>
                    <a:pt x="1464" y="2112"/>
                  </a:cubicBezTo>
                  <a:cubicBezTo>
                    <a:pt x="1447" y="2122"/>
                    <a:pt x="1424" y="2128"/>
                    <a:pt x="1396" y="2128"/>
                  </a:cubicBezTo>
                  <a:cubicBezTo>
                    <a:pt x="1205" y="2128"/>
                    <a:pt x="876" y="1894"/>
                    <a:pt x="784" y="1471"/>
                  </a:cubicBezTo>
                  <a:cubicBezTo>
                    <a:pt x="726" y="1209"/>
                    <a:pt x="784" y="1041"/>
                    <a:pt x="851" y="940"/>
                  </a:cubicBezTo>
                  <a:cubicBezTo>
                    <a:pt x="859" y="928"/>
                    <a:pt x="867" y="918"/>
                    <a:pt x="875" y="908"/>
                  </a:cubicBezTo>
                  <a:cubicBezTo>
                    <a:pt x="917" y="856"/>
                    <a:pt x="964" y="820"/>
                    <a:pt x="1009" y="798"/>
                  </a:cubicBezTo>
                  <a:cubicBezTo>
                    <a:pt x="1045" y="780"/>
                    <a:pt x="1079" y="770"/>
                    <a:pt x="1108" y="767"/>
                  </a:cubicBezTo>
                  <a:cubicBezTo>
                    <a:pt x="1116" y="766"/>
                    <a:pt x="1124" y="765"/>
                    <a:pt x="1131" y="765"/>
                  </a:cubicBezTo>
                  <a:cubicBezTo>
                    <a:pt x="1136" y="765"/>
                    <a:pt x="1141" y="765"/>
                    <a:pt x="1146" y="766"/>
                  </a:cubicBezTo>
                  <a:cubicBezTo>
                    <a:pt x="1147" y="766"/>
                    <a:pt x="1147" y="766"/>
                    <a:pt x="1148" y="766"/>
                  </a:cubicBezTo>
                  <a:cubicBezTo>
                    <a:pt x="1162" y="767"/>
                    <a:pt x="1175" y="770"/>
                    <a:pt x="1188" y="774"/>
                  </a:cubicBezTo>
                  <a:cubicBezTo>
                    <a:pt x="1320" y="812"/>
                    <a:pt x="1394" y="957"/>
                    <a:pt x="1394" y="959"/>
                  </a:cubicBezTo>
                  <a:close/>
                  <a:moveTo>
                    <a:pt x="441" y="1024"/>
                  </a:moveTo>
                  <a:cubicBezTo>
                    <a:pt x="450" y="1025"/>
                    <a:pt x="463" y="1027"/>
                    <a:pt x="477" y="1027"/>
                  </a:cubicBezTo>
                  <a:cubicBezTo>
                    <a:pt x="502" y="1027"/>
                    <a:pt x="532" y="1022"/>
                    <a:pt x="559" y="1007"/>
                  </a:cubicBezTo>
                  <a:cubicBezTo>
                    <a:pt x="588" y="990"/>
                    <a:pt x="607" y="962"/>
                    <a:pt x="616" y="928"/>
                  </a:cubicBezTo>
                  <a:cubicBezTo>
                    <a:pt x="624" y="898"/>
                    <a:pt x="641" y="879"/>
                    <a:pt x="665" y="873"/>
                  </a:cubicBezTo>
                  <a:cubicBezTo>
                    <a:pt x="690" y="867"/>
                    <a:pt x="720" y="876"/>
                    <a:pt x="736" y="894"/>
                  </a:cubicBezTo>
                  <a:cubicBezTo>
                    <a:pt x="747" y="908"/>
                    <a:pt x="763" y="918"/>
                    <a:pt x="781" y="926"/>
                  </a:cubicBezTo>
                  <a:cubicBezTo>
                    <a:pt x="712" y="1040"/>
                    <a:pt x="660" y="1219"/>
                    <a:pt x="718" y="1486"/>
                  </a:cubicBezTo>
                  <a:cubicBezTo>
                    <a:pt x="819" y="1949"/>
                    <a:pt x="1177" y="2195"/>
                    <a:pt x="1396" y="2195"/>
                  </a:cubicBezTo>
                  <a:cubicBezTo>
                    <a:pt x="1422" y="2195"/>
                    <a:pt x="1445" y="2192"/>
                    <a:pt x="1465" y="2185"/>
                  </a:cubicBezTo>
                  <a:cubicBezTo>
                    <a:pt x="1496" y="2243"/>
                    <a:pt x="1577" y="2359"/>
                    <a:pt x="1729" y="2384"/>
                  </a:cubicBezTo>
                  <a:cubicBezTo>
                    <a:pt x="1578" y="2444"/>
                    <a:pt x="1578" y="2444"/>
                    <a:pt x="1578" y="2444"/>
                  </a:cubicBezTo>
                  <a:cubicBezTo>
                    <a:pt x="1037" y="2309"/>
                    <a:pt x="680" y="2075"/>
                    <a:pt x="515" y="1749"/>
                  </a:cubicBezTo>
                  <a:cubicBezTo>
                    <a:pt x="392" y="1503"/>
                    <a:pt x="397" y="1241"/>
                    <a:pt x="441" y="1024"/>
                  </a:cubicBezTo>
                  <a:close/>
                  <a:moveTo>
                    <a:pt x="73" y="468"/>
                  </a:moveTo>
                  <a:cubicBezTo>
                    <a:pt x="99" y="331"/>
                    <a:pt x="217" y="283"/>
                    <a:pt x="337" y="270"/>
                  </a:cubicBezTo>
                  <a:cubicBezTo>
                    <a:pt x="325" y="308"/>
                    <a:pt x="319" y="347"/>
                    <a:pt x="319" y="389"/>
                  </a:cubicBezTo>
                  <a:cubicBezTo>
                    <a:pt x="319" y="405"/>
                    <a:pt x="320" y="421"/>
                    <a:pt x="321" y="436"/>
                  </a:cubicBezTo>
                  <a:lnTo>
                    <a:pt x="73" y="46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sz="1100">
                <a:latin typeface="Century Gothic" panose="020B0502020202020204" pitchFamily="34" charset="0"/>
              </a:endParaRPr>
            </a:p>
          </p:txBody>
        </p:sp>
      </p:grpSp>
    </p:spTree>
    <p:extLst>
      <p:ext uri="{BB962C8B-B14F-4D97-AF65-F5344CB8AC3E}">
        <p14:creationId xmlns:p14="http://schemas.microsoft.com/office/powerpoint/2010/main" val="340928013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53333">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3333">
                                          <p:cBhvr additive="base">
                                            <p:cTn id="7" dur="1000" fill="hold"/>
                                            <p:tgtEl>
                                              <p:spTgt spid="20"/>
                                            </p:tgtEl>
                                            <p:attrNameLst>
                                              <p:attrName>ppt_x</p:attrName>
                                            </p:attrNameLst>
                                          </p:cBhvr>
                                          <p:tavLst>
                                            <p:tav tm="0">
                                              <p:val>
                                                <p:strVal val="1+#ppt_w/2"/>
                                              </p:val>
                                            </p:tav>
                                            <p:tav tm="100000">
                                              <p:val>
                                                <p:strVal val="#ppt_x"/>
                                              </p:val>
                                            </p:tav>
                                          </p:tavLst>
                                        </p:anim>
                                        <p:anim calcmode="lin" valueType="num" p14:bounceEnd="53333">
                                          <p:cBhvr additive="base">
                                            <p:cTn id="8" dur="1000" fill="hold"/>
                                            <p:tgtEl>
                                              <p:spTgt spid="20"/>
                                            </p:tgtEl>
                                            <p:attrNameLst>
                                              <p:attrName>ppt_y</p:attrName>
                                            </p:attrNameLst>
                                          </p:cBhvr>
                                          <p:tavLst>
                                            <p:tav tm="0">
                                              <p:val>
                                                <p:strVal val="#ppt_y"/>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500"/>
                                            <p:tgtEl>
                                              <p:spTgt spid="2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wipe(left)">
                                          <p:cBhvr>
                                            <p:cTn id="15" dur="500"/>
                                            <p:tgtEl>
                                              <p:spTgt spid="49"/>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2000"/>
                                </p:stCondLst>
                                <p:childTnLst>
                                  <p:par>
                                    <p:cTn id="23" presetID="26" presetClass="emph" presetSubtype="0" fill="hold" grpId="1" nodeType="afterEffect">
                                      <p:stCondLst>
                                        <p:cond delay="0"/>
                                      </p:stCondLst>
                                      <p:childTnLst>
                                        <p:animEffect transition="out" filter="fade">
                                          <p:cBhvr>
                                            <p:cTn id="24" dur="500" tmFilter="0, 0; .2, .5; .8, .5; 1, 0"/>
                                            <p:tgtEl>
                                              <p:spTgt spid="3"/>
                                            </p:tgtEl>
                                          </p:cBhvr>
                                        </p:animEffect>
                                        <p:animScale>
                                          <p:cBhvr>
                                            <p:cTn id="25" dur="250" autoRev="1" fill="hold"/>
                                            <p:tgtEl>
                                              <p:spTgt spid="3"/>
                                            </p:tgtEl>
                                          </p:cBhvr>
                                          <p:by x="105000" y="105000"/>
                                        </p:animScale>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childTnLst>
                                    </p:cTn>
                                  </p:par>
                                </p:childTnLst>
                              </p:cTn>
                            </p:par>
                            <p:par>
                              <p:cTn id="30" fill="hold">
                                <p:stCondLst>
                                  <p:cond delay="3500"/>
                                </p:stCondLst>
                                <p:childTnLst>
                                  <p:par>
                                    <p:cTn id="31" presetID="2" presetClass="entr" presetSubtype="2" fill="hold" grpId="0" nodeType="afterEffect" p14:presetBounceEnd="53333">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14:bounceEnd="53333">
                                          <p:cBhvr additive="base">
                                            <p:cTn id="33" dur="1250" fill="hold"/>
                                            <p:tgtEl>
                                              <p:spTgt spid="42"/>
                                            </p:tgtEl>
                                            <p:attrNameLst>
                                              <p:attrName>ppt_x</p:attrName>
                                            </p:attrNameLst>
                                          </p:cBhvr>
                                          <p:tavLst>
                                            <p:tav tm="0">
                                              <p:val>
                                                <p:strVal val="1+#ppt_w/2"/>
                                              </p:val>
                                            </p:tav>
                                            <p:tav tm="100000">
                                              <p:val>
                                                <p:strVal val="#ppt_x"/>
                                              </p:val>
                                            </p:tav>
                                          </p:tavLst>
                                        </p:anim>
                                        <p:anim calcmode="lin" valueType="num" p14:bounceEnd="53333">
                                          <p:cBhvr additive="base">
                                            <p:cTn id="34" dur="1250" fill="hold"/>
                                            <p:tgtEl>
                                              <p:spTgt spid="42"/>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14:presetBounceEnd="53333">
                                      <p:stCondLst>
                                        <p:cond delay="250"/>
                                      </p:stCondLst>
                                      <p:childTnLst>
                                        <p:set>
                                          <p:cBhvr>
                                            <p:cTn id="36" dur="1" fill="hold">
                                              <p:stCondLst>
                                                <p:cond delay="0"/>
                                              </p:stCondLst>
                                            </p:cTn>
                                            <p:tgtEl>
                                              <p:spTgt spid="43"/>
                                            </p:tgtEl>
                                            <p:attrNameLst>
                                              <p:attrName>style.visibility</p:attrName>
                                            </p:attrNameLst>
                                          </p:cBhvr>
                                          <p:to>
                                            <p:strVal val="visible"/>
                                          </p:to>
                                        </p:set>
                                        <p:anim calcmode="lin" valueType="num" p14:bounceEnd="53333">
                                          <p:cBhvr additive="base">
                                            <p:cTn id="37" dur="1250" fill="hold"/>
                                            <p:tgtEl>
                                              <p:spTgt spid="43"/>
                                            </p:tgtEl>
                                            <p:attrNameLst>
                                              <p:attrName>ppt_x</p:attrName>
                                            </p:attrNameLst>
                                          </p:cBhvr>
                                          <p:tavLst>
                                            <p:tav tm="0">
                                              <p:val>
                                                <p:strVal val="1+#ppt_w/2"/>
                                              </p:val>
                                            </p:tav>
                                            <p:tav tm="100000">
                                              <p:val>
                                                <p:strVal val="#ppt_x"/>
                                              </p:val>
                                            </p:tav>
                                          </p:tavLst>
                                        </p:anim>
                                        <p:anim calcmode="lin" valueType="num" p14:bounceEnd="53333">
                                          <p:cBhvr additive="base">
                                            <p:cTn id="38" dur="1250" fill="hold"/>
                                            <p:tgtEl>
                                              <p:spTgt spid="43"/>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14:presetBounceEnd="53333">
                                      <p:stCondLst>
                                        <p:cond delay="500"/>
                                      </p:stCondLst>
                                      <p:childTnLst>
                                        <p:set>
                                          <p:cBhvr>
                                            <p:cTn id="40" dur="1" fill="hold">
                                              <p:stCondLst>
                                                <p:cond delay="0"/>
                                              </p:stCondLst>
                                            </p:cTn>
                                            <p:tgtEl>
                                              <p:spTgt spid="57"/>
                                            </p:tgtEl>
                                            <p:attrNameLst>
                                              <p:attrName>style.visibility</p:attrName>
                                            </p:attrNameLst>
                                          </p:cBhvr>
                                          <p:to>
                                            <p:strVal val="visible"/>
                                          </p:to>
                                        </p:set>
                                        <p:anim calcmode="lin" valueType="num" p14:bounceEnd="53333">
                                          <p:cBhvr additive="base">
                                            <p:cTn id="41" dur="1250" fill="hold"/>
                                            <p:tgtEl>
                                              <p:spTgt spid="57"/>
                                            </p:tgtEl>
                                            <p:attrNameLst>
                                              <p:attrName>ppt_x</p:attrName>
                                            </p:attrNameLst>
                                          </p:cBhvr>
                                          <p:tavLst>
                                            <p:tav tm="0">
                                              <p:val>
                                                <p:strVal val="1+#ppt_w/2"/>
                                              </p:val>
                                            </p:tav>
                                            <p:tav tm="100000">
                                              <p:val>
                                                <p:strVal val="#ppt_x"/>
                                              </p:val>
                                            </p:tav>
                                          </p:tavLst>
                                        </p:anim>
                                        <p:anim calcmode="lin" valueType="num" p14:bounceEnd="53333">
                                          <p:cBhvr additive="base">
                                            <p:cTn id="42" dur="1250" fill="hold"/>
                                            <p:tgtEl>
                                              <p:spTgt spid="57"/>
                                            </p:tgtEl>
                                            <p:attrNameLst>
                                              <p:attrName>ppt_y</p:attrName>
                                            </p:attrNameLst>
                                          </p:cBhvr>
                                          <p:tavLst>
                                            <p:tav tm="0">
                                              <p:val>
                                                <p:strVal val="#ppt_y"/>
                                              </p:val>
                                            </p:tav>
                                            <p:tav tm="100000">
                                              <p:val>
                                                <p:strVal val="#ppt_y"/>
                                              </p:val>
                                            </p:tav>
                                          </p:tavLst>
                                        </p:anim>
                                      </p:childTnLst>
                                    </p:cTn>
                                  </p:par>
                                  <p:par>
                                    <p:cTn id="43" presetID="2" presetClass="entr" presetSubtype="4" fill="hold" nodeType="withEffect">
                                      <p:stCondLst>
                                        <p:cond delay="750"/>
                                      </p:stCondLst>
                                      <p:childTnLst>
                                        <p:set>
                                          <p:cBhvr>
                                            <p:cTn id="44" dur="1" fill="hold">
                                              <p:stCondLst>
                                                <p:cond delay="0"/>
                                              </p:stCondLst>
                                            </p:cTn>
                                            <p:tgtEl>
                                              <p:spTgt spid="5"/>
                                            </p:tgtEl>
                                            <p:attrNameLst>
                                              <p:attrName>style.visibility</p:attrName>
                                            </p:attrNameLst>
                                          </p:cBhvr>
                                          <p:to>
                                            <p:strVal val="visible"/>
                                          </p:to>
                                        </p:set>
                                        <p:anim calcmode="lin" valueType="num">
                                          <p:cBhvr additive="base">
                                            <p:cTn id="45" dur="500" fill="hold"/>
                                            <p:tgtEl>
                                              <p:spTgt spid="5"/>
                                            </p:tgtEl>
                                            <p:attrNameLst>
                                              <p:attrName>ppt_x</p:attrName>
                                            </p:attrNameLst>
                                          </p:cBhvr>
                                          <p:tavLst>
                                            <p:tav tm="0">
                                              <p:val>
                                                <p:strVal val="#ppt_x"/>
                                              </p:val>
                                            </p:tav>
                                            <p:tav tm="100000">
                                              <p:val>
                                                <p:strVal val="#ppt_x"/>
                                              </p:val>
                                            </p:tav>
                                          </p:tavLst>
                                        </p:anim>
                                        <p:anim calcmode="lin" valueType="num">
                                          <p:cBhvr additive="base">
                                            <p:cTn id="4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3" grpId="0" animBg="1"/>
          <p:bldP spid="3" grpId="1" animBg="1"/>
          <p:bldP spid="4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500"/>
                                            <p:tgtEl>
                                              <p:spTgt spid="2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wipe(left)">
                                          <p:cBhvr>
                                            <p:cTn id="15" dur="500"/>
                                            <p:tgtEl>
                                              <p:spTgt spid="49"/>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2000"/>
                                </p:stCondLst>
                                <p:childTnLst>
                                  <p:par>
                                    <p:cTn id="23" presetID="26" presetClass="emph" presetSubtype="0" fill="hold" grpId="1" nodeType="afterEffect">
                                      <p:stCondLst>
                                        <p:cond delay="0"/>
                                      </p:stCondLst>
                                      <p:childTnLst>
                                        <p:animEffect transition="out" filter="fade">
                                          <p:cBhvr>
                                            <p:cTn id="24" dur="500" tmFilter="0, 0; .2, .5; .8, .5; 1, 0"/>
                                            <p:tgtEl>
                                              <p:spTgt spid="3"/>
                                            </p:tgtEl>
                                          </p:cBhvr>
                                        </p:animEffect>
                                        <p:animScale>
                                          <p:cBhvr>
                                            <p:cTn id="25" dur="250" autoRev="1" fill="hold"/>
                                            <p:tgtEl>
                                              <p:spTgt spid="3"/>
                                            </p:tgtEl>
                                          </p:cBhvr>
                                          <p:by x="105000" y="105000"/>
                                        </p:animScale>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childTnLst>
                                    </p:cTn>
                                  </p:par>
                                </p:childTnLst>
                              </p:cTn>
                            </p:par>
                            <p:par>
                              <p:cTn id="30" fill="hold">
                                <p:stCondLst>
                                  <p:cond delay="3500"/>
                                </p:stCondLst>
                                <p:childTnLst>
                                  <p:par>
                                    <p:cTn id="31" presetID="2" presetClass="entr" presetSubtype="2"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1250" fill="hold"/>
                                            <p:tgtEl>
                                              <p:spTgt spid="42"/>
                                            </p:tgtEl>
                                            <p:attrNameLst>
                                              <p:attrName>ppt_x</p:attrName>
                                            </p:attrNameLst>
                                          </p:cBhvr>
                                          <p:tavLst>
                                            <p:tav tm="0">
                                              <p:val>
                                                <p:strVal val="1+#ppt_w/2"/>
                                              </p:val>
                                            </p:tav>
                                            <p:tav tm="100000">
                                              <p:val>
                                                <p:strVal val="#ppt_x"/>
                                              </p:val>
                                            </p:tav>
                                          </p:tavLst>
                                        </p:anim>
                                        <p:anim calcmode="lin" valueType="num">
                                          <p:cBhvr additive="base">
                                            <p:cTn id="34" dur="1250" fill="hold"/>
                                            <p:tgtEl>
                                              <p:spTgt spid="42"/>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25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1250" fill="hold"/>
                                            <p:tgtEl>
                                              <p:spTgt spid="43"/>
                                            </p:tgtEl>
                                            <p:attrNameLst>
                                              <p:attrName>ppt_x</p:attrName>
                                            </p:attrNameLst>
                                          </p:cBhvr>
                                          <p:tavLst>
                                            <p:tav tm="0">
                                              <p:val>
                                                <p:strVal val="1+#ppt_w/2"/>
                                              </p:val>
                                            </p:tav>
                                            <p:tav tm="100000">
                                              <p:val>
                                                <p:strVal val="#ppt_x"/>
                                              </p:val>
                                            </p:tav>
                                          </p:tavLst>
                                        </p:anim>
                                        <p:anim calcmode="lin" valueType="num">
                                          <p:cBhvr additive="base">
                                            <p:cTn id="38" dur="1250" fill="hold"/>
                                            <p:tgtEl>
                                              <p:spTgt spid="43"/>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500"/>
                                      </p:stCondLst>
                                      <p:childTnLst>
                                        <p:set>
                                          <p:cBhvr>
                                            <p:cTn id="40" dur="1" fill="hold">
                                              <p:stCondLst>
                                                <p:cond delay="0"/>
                                              </p:stCondLst>
                                            </p:cTn>
                                            <p:tgtEl>
                                              <p:spTgt spid="57"/>
                                            </p:tgtEl>
                                            <p:attrNameLst>
                                              <p:attrName>style.visibility</p:attrName>
                                            </p:attrNameLst>
                                          </p:cBhvr>
                                          <p:to>
                                            <p:strVal val="visible"/>
                                          </p:to>
                                        </p:set>
                                        <p:anim calcmode="lin" valueType="num">
                                          <p:cBhvr additive="base">
                                            <p:cTn id="41" dur="1250" fill="hold"/>
                                            <p:tgtEl>
                                              <p:spTgt spid="57"/>
                                            </p:tgtEl>
                                            <p:attrNameLst>
                                              <p:attrName>ppt_x</p:attrName>
                                            </p:attrNameLst>
                                          </p:cBhvr>
                                          <p:tavLst>
                                            <p:tav tm="0">
                                              <p:val>
                                                <p:strVal val="1+#ppt_w/2"/>
                                              </p:val>
                                            </p:tav>
                                            <p:tav tm="100000">
                                              <p:val>
                                                <p:strVal val="#ppt_x"/>
                                              </p:val>
                                            </p:tav>
                                          </p:tavLst>
                                        </p:anim>
                                        <p:anim calcmode="lin" valueType="num">
                                          <p:cBhvr additive="base">
                                            <p:cTn id="42" dur="1250" fill="hold"/>
                                            <p:tgtEl>
                                              <p:spTgt spid="57"/>
                                            </p:tgtEl>
                                            <p:attrNameLst>
                                              <p:attrName>ppt_y</p:attrName>
                                            </p:attrNameLst>
                                          </p:cBhvr>
                                          <p:tavLst>
                                            <p:tav tm="0">
                                              <p:val>
                                                <p:strVal val="#ppt_y"/>
                                              </p:val>
                                            </p:tav>
                                            <p:tav tm="100000">
                                              <p:val>
                                                <p:strVal val="#ppt_y"/>
                                              </p:val>
                                            </p:tav>
                                          </p:tavLst>
                                        </p:anim>
                                      </p:childTnLst>
                                    </p:cTn>
                                  </p:par>
                                  <p:par>
                                    <p:cTn id="43" presetID="2" presetClass="entr" presetSubtype="4" fill="hold" nodeType="withEffect">
                                      <p:stCondLst>
                                        <p:cond delay="750"/>
                                      </p:stCondLst>
                                      <p:childTnLst>
                                        <p:set>
                                          <p:cBhvr>
                                            <p:cTn id="44" dur="1" fill="hold">
                                              <p:stCondLst>
                                                <p:cond delay="0"/>
                                              </p:stCondLst>
                                            </p:cTn>
                                            <p:tgtEl>
                                              <p:spTgt spid="5"/>
                                            </p:tgtEl>
                                            <p:attrNameLst>
                                              <p:attrName>style.visibility</p:attrName>
                                            </p:attrNameLst>
                                          </p:cBhvr>
                                          <p:to>
                                            <p:strVal val="visible"/>
                                          </p:to>
                                        </p:set>
                                        <p:anim calcmode="lin" valueType="num">
                                          <p:cBhvr additive="base">
                                            <p:cTn id="45" dur="500" fill="hold"/>
                                            <p:tgtEl>
                                              <p:spTgt spid="5"/>
                                            </p:tgtEl>
                                            <p:attrNameLst>
                                              <p:attrName>ppt_x</p:attrName>
                                            </p:attrNameLst>
                                          </p:cBhvr>
                                          <p:tavLst>
                                            <p:tav tm="0">
                                              <p:val>
                                                <p:strVal val="#ppt_x"/>
                                              </p:val>
                                            </p:tav>
                                            <p:tav tm="100000">
                                              <p:val>
                                                <p:strVal val="#ppt_x"/>
                                              </p:val>
                                            </p:tav>
                                          </p:tavLst>
                                        </p:anim>
                                        <p:anim calcmode="lin" valueType="num">
                                          <p:cBhvr additive="base">
                                            <p:cTn id="4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3" grpId="0" animBg="1"/>
          <p:bldP spid="3" grpId="1" animBg="1"/>
          <p:bldP spid="42" grpId="0" animBg="1"/>
        </p:bldLst>
      </p:timing>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a:t>Special Cases: </a:t>
            </a:r>
            <a:r>
              <a:rPr lang="en-NZ" b="1">
                <a:solidFill>
                  <a:srgbClr val="ED0C6D"/>
                </a:solidFill>
              </a:rPr>
              <a:t>Position – Ascending/Descending</a:t>
            </a:r>
            <a:endParaRPr lang="en-GB" b="1">
              <a:solidFill>
                <a:srgbClr val="ED0C6D"/>
              </a:solidFill>
            </a:endParaRPr>
          </a:p>
        </p:txBody>
      </p:sp>
      <p:sp>
        <p:nvSpPr>
          <p:cNvPr id="3" name="Slide Number Placeholder 2"/>
          <p:cNvSpPr>
            <a:spLocks noGrp="1"/>
          </p:cNvSpPr>
          <p:nvPr>
            <p:ph type="sldNum" sz="quarter" idx="12"/>
          </p:nvPr>
        </p:nvSpPr>
        <p:spPr>
          <a:xfrm>
            <a:off x="10665083" y="5976903"/>
            <a:ext cx="1155441" cy="365125"/>
          </a:xfrm>
        </p:spPr>
        <p:txBody>
          <a:bodyPr/>
          <a:lstStyle/>
          <a:p>
            <a:fld id="{DEAEEF22-A4DB-45E7-8C91-9889C89BF273}" type="slidenum">
              <a:rPr lang="pl-PL" smtClean="0"/>
              <a:t>111</a:t>
            </a:fld>
            <a:endParaRPr lang="pl-PL"/>
          </a:p>
        </p:txBody>
      </p:sp>
      <p:sp>
        <p:nvSpPr>
          <p:cNvPr id="13" name="TextBox 12"/>
          <p:cNvSpPr txBox="1"/>
          <p:nvPr/>
        </p:nvSpPr>
        <p:spPr>
          <a:xfrm>
            <a:off x="430981" y="1951060"/>
            <a:ext cx="2861952" cy="954107"/>
          </a:xfrm>
          <a:prstGeom prst="rect">
            <a:avLst/>
          </a:prstGeom>
          <a:noFill/>
        </p:spPr>
        <p:txBody>
          <a:bodyPr wrap="square" rtlCol="0">
            <a:spAutoFit/>
          </a:bodyPr>
          <a:lstStyle/>
          <a:p>
            <a:pPr algn="ctr" defTabSz="913260" eaLnBrk="1" fontAlgn="auto" hangingPunct="1">
              <a:spcBef>
                <a:spcPts val="0"/>
              </a:spcBef>
              <a:spcAft>
                <a:spcPts val="0"/>
              </a:spcAft>
            </a:pPr>
            <a:r>
              <a:rPr lang="en-NZ" sz="2000" b="1" baseline="0">
                <a:solidFill>
                  <a:srgbClr val="D2D2D2">
                    <a:lumMod val="50000"/>
                  </a:srgbClr>
                </a:solidFill>
                <a:latin typeface="Century Gothic" panose="020B0502020202020204" pitchFamily="34" charset="0"/>
              </a:rPr>
              <a:t>Descending</a:t>
            </a:r>
          </a:p>
          <a:p>
            <a:pPr algn="ctr" defTabSz="913260" eaLnBrk="1" fontAlgn="auto" hangingPunct="1">
              <a:spcBef>
                <a:spcPts val="0"/>
              </a:spcBef>
              <a:spcAft>
                <a:spcPts val="0"/>
              </a:spcAft>
            </a:pPr>
            <a:r>
              <a:rPr lang="en-NZ">
                <a:solidFill>
                  <a:srgbClr val="D2D2D2">
                    <a:lumMod val="50000"/>
                  </a:srgbClr>
                </a:solidFill>
                <a:latin typeface="Century Gothic" panose="020B0502020202020204" pitchFamily="34" charset="0"/>
              </a:rPr>
              <a:t>Shape lower compared to middle line</a:t>
            </a:r>
            <a:endParaRPr lang="en-NZ" sz="1100" baseline="0">
              <a:solidFill>
                <a:srgbClr val="D2D2D2">
                  <a:lumMod val="50000"/>
                </a:srgbClr>
              </a:solidFill>
              <a:latin typeface="Century Gothic" panose="020B0502020202020204" pitchFamily="34" charset="0"/>
            </a:endParaRPr>
          </a:p>
        </p:txBody>
      </p:sp>
      <p:sp>
        <p:nvSpPr>
          <p:cNvPr id="14" name="TextBox 13"/>
          <p:cNvSpPr txBox="1"/>
          <p:nvPr/>
        </p:nvSpPr>
        <p:spPr>
          <a:xfrm>
            <a:off x="3428883" y="1951060"/>
            <a:ext cx="2515036" cy="954107"/>
          </a:xfrm>
          <a:prstGeom prst="rect">
            <a:avLst/>
          </a:prstGeom>
          <a:noFill/>
        </p:spPr>
        <p:txBody>
          <a:bodyPr wrap="square" rtlCol="0">
            <a:spAutoFit/>
          </a:bodyPr>
          <a:lstStyle/>
          <a:p>
            <a:pPr algn="ctr" defTabSz="913260" eaLnBrk="1" fontAlgn="auto" hangingPunct="1">
              <a:spcBef>
                <a:spcPts val="0"/>
              </a:spcBef>
              <a:spcAft>
                <a:spcPts val="0"/>
              </a:spcAft>
            </a:pPr>
            <a:r>
              <a:rPr lang="en-NZ" sz="2000" b="1" baseline="0" err="1">
                <a:solidFill>
                  <a:srgbClr val="D2D2D2">
                    <a:lumMod val="50000"/>
                  </a:srgbClr>
                </a:solidFill>
                <a:latin typeface="Century Gothic" panose="020B0502020202020204" pitchFamily="34" charset="0"/>
              </a:rPr>
              <a:t>Undershift</a:t>
            </a:r>
            <a:endParaRPr lang="en-NZ" sz="2000" b="1" baseline="0">
              <a:solidFill>
                <a:srgbClr val="D2D2D2">
                  <a:lumMod val="50000"/>
                </a:srgbClr>
              </a:solidFill>
              <a:latin typeface="Century Gothic" panose="020B0502020202020204" pitchFamily="34" charset="0"/>
            </a:endParaRPr>
          </a:p>
          <a:p>
            <a:pPr algn="ctr" defTabSz="913260" eaLnBrk="1" fontAlgn="auto" hangingPunct="1">
              <a:spcBef>
                <a:spcPts val="0"/>
              </a:spcBef>
              <a:spcAft>
                <a:spcPts val="0"/>
              </a:spcAft>
            </a:pPr>
            <a:r>
              <a:rPr lang="en-NZ">
                <a:solidFill>
                  <a:srgbClr val="D2D2D2">
                    <a:lumMod val="50000"/>
                  </a:srgbClr>
                </a:solidFill>
                <a:latin typeface="Century Gothic" panose="020B0502020202020204" pitchFamily="34" charset="0"/>
              </a:rPr>
              <a:t>Completely under middle line </a:t>
            </a:r>
            <a:endParaRPr lang="en-NZ" sz="1400" baseline="0">
              <a:solidFill>
                <a:srgbClr val="D2D2D2">
                  <a:lumMod val="50000"/>
                </a:srgbClr>
              </a:solidFill>
              <a:latin typeface="Century Gothic" panose="020B0502020202020204" pitchFamily="34" charset="0"/>
            </a:endParaRPr>
          </a:p>
        </p:txBody>
      </p:sp>
      <p:sp>
        <p:nvSpPr>
          <p:cNvPr id="24" name="TextBox 23"/>
          <p:cNvSpPr txBox="1"/>
          <p:nvPr/>
        </p:nvSpPr>
        <p:spPr>
          <a:xfrm>
            <a:off x="3386597" y="1086255"/>
            <a:ext cx="5427288" cy="584775"/>
          </a:xfrm>
          <a:prstGeom prst="rect">
            <a:avLst/>
          </a:prstGeom>
          <a:noFill/>
        </p:spPr>
        <p:txBody>
          <a:bodyPr wrap="square" rtlCol="0">
            <a:spAutoFit/>
          </a:bodyPr>
          <a:lstStyle/>
          <a:p>
            <a:pPr algn="ctr"/>
            <a:r>
              <a:rPr lang="en-NZ" sz="3200" b="1">
                <a:solidFill>
                  <a:srgbClr val="ED0C6D"/>
                </a:solidFill>
                <a:latin typeface="Century Gothic" panose="020B0502020202020204" pitchFamily="34" charset="0"/>
              </a:rPr>
              <a:t>POSITION </a:t>
            </a:r>
            <a:r>
              <a:rPr lang="en-NZ" sz="3200">
                <a:solidFill>
                  <a:schemeClr val="accent6">
                    <a:lumMod val="50000"/>
                  </a:schemeClr>
                </a:solidFill>
                <a:latin typeface="Century Gothic" panose="020B0502020202020204" pitchFamily="34" charset="0"/>
              </a:rPr>
              <a:t>o</a:t>
            </a:r>
            <a:r>
              <a:rPr lang="en-NZ" sz="3200" baseline="0">
                <a:solidFill>
                  <a:schemeClr val="accent6">
                    <a:lumMod val="50000"/>
                  </a:schemeClr>
                </a:solidFill>
                <a:latin typeface="Century Gothic" panose="020B0502020202020204" pitchFamily="34" charset="0"/>
              </a:rPr>
              <a:t>f the Profiles</a:t>
            </a:r>
          </a:p>
        </p:txBody>
      </p:sp>
      <p:grpSp>
        <p:nvGrpSpPr>
          <p:cNvPr id="25" name="Grupa 2"/>
          <p:cNvGrpSpPr/>
          <p:nvPr/>
        </p:nvGrpSpPr>
        <p:grpSpPr>
          <a:xfrm>
            <a:off x="687963" y="3106765"/>
            <a:ext cx="1131322" cy="2331487"/>
            <a:chOff x="3134998" y="1517736"/>
            <a:chExt cx="2019850" cy="4162613"/>
          </a:xfrm>
        </p:grpSpPr>
        <p:sp>
          <p:nvSpPr>
            <p:cNvPr id="26"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7"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8"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30" name="Grupa 7"/>
            <p:cNvGrpSpPr/>
            <p:nvPr/>
          </p:nvGrpSpPr>
          <p:grpSpPr>
            <a:xfrm>
              <a:off x="3134998" y="1517736"/>
              <a:ext cx="2019850" cy="4162612"/>
              <a:chOff x="3636165" y="1814460"/>
              <a:chExt cx="1696621" cy="3496486"/>
            </a:xfrm>
          </p:grpSpPr>
          <p:grpSp>
            <p:nvGrpSpPr>
              <p:cNvPr id="31" name="Group 28"/>
              <p:cNvGrpSpPr>
                <a:grpSpLocks/>
              </p:cNvGrpSpPr>
              <p:nvPr/>
            </p:nvGrpSpPr>
            <p:grpSpPr bwMode="auto">
              <a:xfrm>
                <a:off x="3636165" y="1819139"/>
                <a:ext cx="1696621" cy="3491807"/>
                <a:chOff x="1684" y="1082"/>
                <a:chExt cx="2391" cy="3083"/>
              </a:xfrm>
            </p:grpSpPr>
            <p:sp>
              <p:nvSpPr>
                <p:cNvPr id="36"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7"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32"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3"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4"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5"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38" name="Grupa 2"/>
          <p:cNvGrpSpPr/>
          <p:nvPr/>
        </p:nvGrpSpPr>
        <p:grpSpPr>
          <a:xfrm>
            <a:off x="1909457" y="3106765"/>
            <a:ext cx="1131322" cy="2331488"/>
            <a:chOff x="3134998" y="1517736"/>
            <a:chExt cx="2019850" cy="4162613"/>
          </a:xfrm>
        </p:grpSpPr>
        <p:sp>
          <p:nvSpPr>
            <p:cNvPr id="39"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40"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41"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42" name="Grupa 7"/>
            <p:cNvGrpSpPr/>
            <p:nvPr/>
          </p:nvGrpSpPr>
          <p:grpSpPr>
            <a:xfrm>
              <a:off x="3134998" y="1517736"/>
              <a:ext cx="2019850" cy="4162612"/>
              <a:chOff x="3636165" y="1814460"/>
              <a:chExt cx="1696621" cy="3496486"/>
            </a:xfrm>
          </p:grpSpPr>
          <p:grpSp>
            <p:nvGrpSpPr>
              <p:cNvPr id="43" name="Group 28"/>
              <p:cNvGrpSpPr>
                <a:grpSpLocks/>
              </p:cNvGrpSpPr>
              <p:nvPr/>
            </p:nvGrpSpPr>
            <p:grpSpPr bwMode="auto">
              <a:xfrm>
                <a:off x="3636165" y="1819139"/>
                <a:ext cx="1696621" cy="3491807"/>
                <a:chOff x="1684" y="1082"/>
                <a:chExt cx="2391" cy="3083"/>
              </a:xfrm>
            </p:grpSpPr>
            <p:sp>
              <p:nvSpPr>
                <p:cNvPr id="48"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49"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44"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5"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6"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7"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50" name="Grupa 2"/>
          <p:cNvGrpSpPr/>
          <p:nvPr/>
        </p:nvGrpSpPr>
        <p:grpSpPr>
          <a:xfrm>
            <a:off x="3494152" y="3106765"/>
            <a:ext cx="1131322" cy="2331488"/>
            <a:chOff x="3134998" y="1517736"/>
            <a:chExt cx="2019850" cy="4162613"/>
          </a:xfrm>
        </p:grpSpPr>
        <p:sp>
          <p:nvSpPr>
            <p:cNvPr id="51"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52"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53"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54" name="Grupa 7"/>
            <p:cNvGrpSpPr/>
            <p:nvPr/>
          </p:nvGrpSpPr>
          <p:grpSpPr>
            <a:xfrm>
              <a:off x="3134998" y="1517736"/>
              <a:ext cx="2019850" cy="4162612"/>
              <a:chOff x="3636165" y="1814460"/>
              <a:chExt cx="1696621" cy="3496486"/>
            </a:xfrm>
          </p:grpSpPr>
          <p:grpSp>
            <p:nvGrpSpPr>
              <p:cNvPr id="55" name="Group 28"/>
              <p:cNvGrpSpPr>
                <a:grpSpLocks/>
              </p:cNvGrpSpPr>
              <p:nvPr/>
            </p:nvGrpSpPr>
            <p:grpSpPr bwMode="auto">
              <a:xfrm>
                <a:off x="3636165" y="1819139"/>
                <a:ext cx="1696621" cy="3491807"/>
                <a:chOff x="1684" y="1082"/>
                <a:chExt cx="2391" cy="3083"/>
              </a:xfrm>
            </p:grpSpPr>
            <p:sp>
              <p:nvSpPr>
                <p:cNvPr id="60"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1"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56"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7"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8"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9"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62" name="Grupa 2"/>
          <p:cNvGrpSpPr/>
          <p:nvPr/>
        </p:nvGrpSpPr>
        <p:grpSpPr>
          <a:xfrm>
            <a:off x="4769104" y="3106765"/>
            <a:ext cx="1128289" cy="2325237"/>
            <a:chOff x="3134998" y="1517736"/>
            <a:chExt cx="2019850" cy="4162613"/>
          </a:xfrm>
        </p:grpSpPr>
        <p:sp>
          <p:nvSpPr>
            <p:cNvPr id="63"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4"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5"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66" name="Grupa 7"/>
            <p:cNvGrpSpPr/>
            <p:nvPr/>
          </p:nvGrpSpPr>
          <p:grpSpPr>
            <a:xfrm>
              <a:off x="3134998" y="1517736"/>
              <a:ext cx="2019850" cy="4162612"/>
              <a:chOff x="3636165" y="1814460"/>
              <a:chExt cx="1696621" cy="3496486"/>
            </a:xfrm>
          </p:grpSpPr>
          <p:grpSp>
            <p:nvGrpSpPr>
              <p:cNvPr id="67" name="Group 28"/>
              <p:cNvGrpSpPr>
                <a:grpSpLocks/>
              </p:cNvGrpSpPr>
              <p:nvPr/>
            </p:nvGrpSpPr>
            <p:grpSpPr bwMode="auto">
              <a:xfrm>
                <a:off x="3636165" y="1819139"/>
                <a:ext cx="1696621" cy="3491807"/>
                <a:chOff x="1684" y="1082"/>
                <a:chExt cx="2391" cy="3083"/>
              </a:xfrm>
            </p:grpSpPr>
            <p:sp>
              <p:nvSpPr>
                <p:cNvPr id="72"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3"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68"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69"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70"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71"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101" name="Grupa 40"/>
          <p:cNvGrpSpPr/>
          <p:nvPr/>
        </p:nvGrpSpPr>
        <p:grpSpPr>
          <a:xfrm>
            <a:off x="906818" y="4078806"/>
            <a:ext cx="678509" cy="727073"/>
            <a:chOff x="791920" y="3956254"/>
            <a:chExt cx="812048" cy="974977"/>
          </a:xfrm>
        </p:grpSpPr>
        <p:sp>
          <p:nvSpPr>
            <p:cNvPr id="102" name="Line 35"/>
            <p:cNvSpPr>
              <a:spLocks noChangeShapeType="1"/>
            </p:cNvSpPr>
            <p:nvPr/>
          </p:nvSpPr>
          <p:spPr bwMode="auto">
            <a:xfrm>
              <a:off x="791920" y="4341009"/>
              <a:ext cx="275883" cy="41140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03" name="Line 36"/>
            <p:cNvSpPr>
              <a:spLocks noChangeShapeType="1"/>
            </p:cNvSpPr>
            <p:nvPr/>
          </p:nvSpPr>
          <p:spPr bwMode="auto">
            <a:xfrm flipH="1">
              <a:off x="1067803" y="3956255"/>
              <a:ext cx="264790" cy="79616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04" name="Line 37"/>
            <p:cNvSpPr>
              <a:spLocks noChangeShapeType="1"/>
            </p:cNvSpPr>
            <p:nvPr/>
          </p:nvSpPr>
          <p:spPr bwMode="auto">
            <a:xfrm>
              <a:off x="1337582" y="3956254"/>
              <a:ext cx="266386" cy="97497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105" name="Grupa 40"/>
          <p:cNvGrpSpPr/>
          <p:nvPr/>
        </p:nvGrpSpPr>
        <p:grpSpPr>
          <a:xfrm>
            <a:off x="2128312" y="3543300"/>
            <a:ext cx="683610" cy="1334672"/>
            <a:chOff x="840117" y="3015676"/>
            <a:chExt cx="964986" cy="1789744"/>
          </a:xfrm>
        </p:grpSpPr>
        <p:sp>
          <p:nvSpPr>
            <p:cNvPr id="106" name="Line 35"/>
            <p:cNvSpPr>
              <a:spLocks noChangeShapeType="1"/>
            </p:cNvSpPr>
            <p:nvPr/>
          </p:nvSpPr>
          <p:spPr bwMode="auto">
            <a:xfrm>
              <a:off x="840117" y="3239933"/>
              <a:ext cx="313821" cy="156548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07" name="Line 36"/>
            <p:cNvSpPr>
              <a:spLocks noChangeShapeType="1"/>
            </p:cNvSpPr>
            <p:nvPr/>
          </p:nvSpPr>
          <p:spPr bwMode="auto">
            <a:xfrm flipH="1">
              <a:off x="1165509" y="3674403"/>
              <a:ext cx="312313" cy="113101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08" name="Line 37"/>
            <p:cNvSpPr>
              <a:spLocks noChangeShapeType="1"/>
            </p:cNvSpPr>
            <p:nvPr/>
          </p:nvSpPr>
          <p:spPr bwMode="auto">
            <a:xfrm flipV="1">
              <a:off x="1477823" y="3015676"/>
              <a:ext cx="327280" cy="658489"/>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110" name="Grupa 40"/>
          <p:cNvGrpSpPr/>
          <p:nvPr/>
        </p:nvGrpSpPr>
        <p:grpSpPr>
          <a:xfrm>
            <a:off x="3716405" y="4303436"/>
            <a:ext cx="678963" cy="210813"/>
            <a:chOff x="835795" y="4548707"/>
            <a:chExt cx="970803" cy="282693"/>
          </a:xfrm>
        </p:grpSpPr>
        <p:sp>
          <p:nvSpPr>
            <p:cNvPr id="111" name="Line 35"/>
            <p:cNvSpPr>
              <a:spLocks noChangeShapeType="1"/>
            </p:cNvSpPr>
            <p:nvPr/>
          </p:nvSpPr>
          <p:spPr bwMode="auto">
            <a:xfrm>
              <a:off x="835795" y="4548707"/>
              <a:ext cx="313632" cy="226704"/>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12" name="Line 36"/>
            <p:cNvSpPr>
              <a:spLocks noChangeShapeType="1"/>
            </p:cNvSpPr>
            <p:nvPr/>
          </p:nvSpPr>
          <p:spPr bwMode="auto">
            <a:xfrm flipH="1" flipV="1">
              <a:off x="1149424" y="4775409"/>
              <a:ext cx="327453" cy="44704"/>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13" name="Line 37"/>
            <p:cNvSpPr>
              <a:spLocks noChangeShapeType="1"/>
            </p:cNvSpPr>
            <p:nvPr/>
          </p:nvSpPr>
          <p:spPr bwMode="auto">
            <a:xfrm flipV="1">
              <a:off x="1488799" y="4617126"/>
              <a:ext cx="317799" cy="214274"/>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114" name="Grupa 40"/>
          <p:cNvGrpSpPr/>
          <p:nvPr/>
        </p:nvGrpSpPr>
        <p:grpSpPr>
          <a:xfrm>
            <a:off x="4987373" y="3543300"/>
            <a:ext cx="676689" cy="1462089"/>
            <a:chOff x="674819" y="3291268"/>
            <a:chExt cx="953908" cy="1960610"/>
          </a:xfrm>
        </p:grpSpPr>
        <p:sp>
          <p:nvSpPr>
            <p:cNvPr id="115" name="Line 35"/>
            <p:cNvSpPr>
              <a:spLocks noChangeShapeType="1"/>
            </p:cNvSpPr>
            <p:nvPr/>
          </p:nvSpPr>
          <p:spPr bwMode="auto">
            <a:xfrm flipV="1">
              <a:off x="674819" y="3803177"/>
              <a:ext cx="313158" cy="1448701"/>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16" name="Line 36"/>
            <p:cNvSpPr>
              <a:spLocks noChangeShapeType="1"/>
            </p:cNvSpPr>
            <p:nvPr/>
          </p:nvSpPr>
          <p:spPr bwMode="auto">
            <a:xfrm flipH="1">
              <a:off x="987976" y="3624361"/>
              <a:ext cx="321970" cy="17881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17" name="Line 37"/>
            <p:cNvSpPr>
              <a:spLocks noChangeShapeType="1"/>
            </p:cNvSpPr>
            <p:nvPr/>
          </p:nvSpPr>
          <p:spPr bwMode="auto">
            <a:xfrm flipV="1">
              <a:off x="1309946" y="3291268"/>
              <a:ext cx="318781" cy="333092"/>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15" name="TextBox 14"/>
          <p:cNvSpPr txBox="1"/>
          <p:nvPr/>
        </p:nvSpPr>
        <p:spPr>
          <a:xfrm>
            <a:off x="9001496" y="1951060"/>
            <a:ext cx="2553195" cy="954107"/>
          </a:xfrm>
          <a:prstGeom prst="rect">
            <a:avLst/>
          </a:prstGeom>
          <a:noFill/>
        </p:spPr>
        <p:txBody>
          <a:bodyPr wrap="square" rtlCol="0">
            <a:spAutoFit/>
          </a:bodyPr>
          <a:lstStyle/>
          <a:p>
            <a:pPr algn="ctr" defTabSz="913260" eaLnBrk="1" fontAlgn="auto" hangingPunct="1">
              <a:spcBef>
                <a:spcPts val="0"/>
              </a:spcBef>
              <a:spcAft>
                <a:spcPts val="0"/>
              </a:spcAft>
            </a:pPr>
            <a:r>
              <a:rPr lang="en-NZ" sz="2000" b="1" baseline="0">
                <a:solidFill>
                  <a:srgbClr val="D2D2D2">
                    <a:lumMod val="50000"/>
                  </a:srgbClr>
                </a:solidFill>
                <a:latin typeface="Century Gothic" panose="020B0502020202020204" pitchFamily="34" charset="0"/>
              </a:rPr>
              <a:t>Overshift</a:t>
            </a:r>
          </a:p>
          <a:p>
            <a:pPr algn="ctr" defTabSz="913260" eaLnBrk="1" fontAlgn="auto" hangingPunct="1">
              <a:spcBef>
                <a:spcPts val="0"/>
              </a:spcBef>
              <a:spcAft>
                <a:spcPts val="0"/>
              </a:spcAft>
            </a:pPr>
            <a:r>
              <a:rPr lang="en-NZ">
                <a:solidFill>
                  <a:srgbClr val="D2D2D2">
                    <a:lumMod val="50000"/>
                  </a:srgbClr>
                </a:solidFill>
                <a:latin typeface="Century Gothic" panose="020B0502020202020204" pitchFamily="34" charset="0"/>
              </a:rPr>
              <a:t>Completely over middle line </a:t>
            </a:r>
            <a:endParaRPr lang="en-NZ" sz="1400" baseline="0">
              <a:solidFill>
                <a:srgbClr val="D2D2D2">
                  <a:lumMod val="50000"/>
                </a:srgbClr>
              </a:solidFill>
              <a:latin typeface="Century Gothic" panose="020B0502020202020204" pitchFamily="34" charset="0"/>
            </a:endParaRPr>
          </a:p>
        </p:txBody>
      </p:sp>
      <p:grpSp>
        <p:nvGrpSpPr>
          <p:cNvPr id="74" name="Grupa 2"/>
          <p:cNvGrpSpPr/>
          <p:nvPr/>
        </p:nvGrpSpPr>
        <p:grpSpPr>
          <a:xfrm>
            <a:off x="9102692" y="3115485"/>
            <a:ext cx="1122171" cy="2312629"/>
            <a:chOff x="3134998" y="1517736"/>
            <a:chExt cx="2019850" cy="4162613"/>
          </a:xfrm>
        </p:grpSpPr>
        <p:sp>
          <p:nvSpPr>
            <p:cNvPr id="75"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6"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7"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78" name="Grupa 7"/>
            <p:cNvGrpSpPr/>
            <p:nvPr/>
          </p:nvGrpSpPr>
          <p:grpSpPr>
            <a:xfrm>
              <a:off x="3134998" y="1517736"/>
              <a:ext cx="2019850" cy="4162612"/>
              <a:chOff x="3636165" y="1814460"/>
              <a:chExt cx="1696621" cy="3496486"/>
            </a:xfrm>
          </p:grpSpPr>
          <p:grpSp>
            <p:nvGrpSpPr>
              <p:cNvPr id="79" name="Group 28"/>
              <p:cNvGrpSpPr>
                <a:grpSpLocks/>
              </p:cNvGrpSpPr>
              <p:nvPr/>
            </p:nvGrpSpPr>
            <p:grpSpPr bwMode="auto">
              <a:xfrm>
                <a:off x="3636165" y="1819139"/>
                <a:ext cx="1696621" cy="3491807"/>
                <a:chOff x="1684" y="1082"/>
                <a:chExt cx="2391" cy="3083"/>
              </a:xfrm>
            </p:grpSpPr>
            <p:sp>
              <p:nvSpPr>
                <p:cNvPr id="84"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85"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80"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1"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2"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3"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86" name="Grupa 2"/>
          <p:cNvGrpSpPr/>
          <p:nvPr/>
        </p:nvGrpSpPr>
        <p:grpSpPr>
          <a:xfrm>
            <a:off x="10331905" y="3118580"/>
            <a:ext cx="1126265" cy="2321065"/>
            <a:chOff x="3134998" y="1517736"/>
            <a:chExt cx="2019850" cy="4162613"/>
          </a:xfrm>
        </p:grpSpPr>
        <p:sp>
          <p:nvSpPr>
            <p:cNvPr id="87"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88"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89"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90" name="Grupa 7"/>
            <p:cNvGrpSpPr/>
            <p:nvPr/>
          </p:nvGrpSpPr>
          <p:grpSpPr>
            <a:xfrm>
              <a:off x="3134998" y="1517736"/>
              <a:ext cx="2019850" cy="4162612"/>
              <a:chOff x="3636165" y="1814460"/>
              <a:chExt cx="1696621" cy="3496486"/>
            </a:xfrm>
          </p:grpSpPr>
          <p:grpSp>
            <p:nvGrpSpPr>
              <p:cNvPr id="91" name="Group 28"/>
              <p:cNvGrpSpPr>
                <a:grpSpLocks/>
              </p:cNvGrpSpPr>
              <p:nvPr/>
            </p:nvGrpSpPr>
            <p:grpSpPr bwMode="auto">
              <a:xfrm>
                <a:off x="3636165" y="1819139"/>
                <a:ext cx="1696621" cy="3491807"/>
                <a:chOff x="1684" y="1082"/>
                <a:chExt cx="2391" cy="3083"/>
              </a:xfrm>
            </p:grpSpPr>
            <p:sp>
              <p:nvSpPr>
                <p:cNvPr id="96"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97"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92"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93"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94"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95"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119" name="Grupa 40"/>
          <p:cNvGrpSpPr/>
          <p:nvPr/>
        </p:nvGrpSpPr>
        <p:grpSpPr>
          <a:xfrm>
            <a:off x="9319775" y="3711930"/>
            <a:ext cx="673021" cy="443113"/>
            <a:chOff x="828611" y="3355109"/>
            <a:chExt cx="977986" cy="594198"/>
          </a:xfrm>
        </p:grpSpPr>
        <p:sp>
          <p:nvSpPr>
            <p:cNvPr id="120" name="Line 35"/>
            <p:cNvSpPr>
              <a:spLocks noChangeShapeType="1"/>
            </p:cNvSpPr>
            <p:nvPr/>
          </p:nvSpPr>
          <p:spPr bwMode="auto">
            <a:xfrm flipV="1">
              <a:off x="828611" y="3949307"/>
              <a:ext cx="319617"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21" name="Line 36"/>
            <p:cNvSpPr>
              <a:spLocks noChangeShapeType="1"/>
            </p:cNvSpPr>
            <p:nvPr/>
          </p:nvSpPr>
          <p:spPr bwMode="auto">
            <a:xfrm flipH="1">
              <a:off x="1160869" y="3789578"/>
              <a:ext cx="316827" cy="159729"/>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22" name="Line 37"/>
            <p:cNvSpPr>
              <a:spLocks noChangeShapeType="1"/>
            </p:cNvSpPr>
            <p:nvPr/>
          </p:nvSpPr>
          <p:spPr bwMode="auto">
            <a:xfrm flipV="1">
              <a:off x="1477696" y="3355109"/>
              <a:ext cx="328901" cy="43446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123" name="Grupa 40"/>
          <p:cNvGrpSpPr/>
          <p:nvPr/>
        </p:nvGrpSpPr>
        <p:grpSpPr>
          <a:xfrm>
            <a:off x="10543948" y="3292864"/>
            <a:ext cx="681310" cy="1712525"/>
            <a:chOff x="980882" y="3022567"/>
            <a:chExt cx="825715" cy="2593191"/>
          </a:xfrm>
        </p:grpSpPr>
        <p:sp>
          <p:nvSpPr>
            <p:cNvPr id="124" name="Line 35"/>
            <p:cNvSpPr>
              <a:spLocks noChangeShapeType="1"/>
            </p:cNvSpPr>
            <p:nvPr/>
          </p:nvSpPr>
          <p:spPr bwMode="auto">
            <a:xfrm>
              <a:off x="980882" y="4980436"/>
              <a:ext cx="275822" cy="63532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25" name="Line 36"/>
            <p:cNvSpPr>
              <a:spLocks noChangeShapeType="1"/>
            </p:cNvSpPr>
            <p:nvPr/>
          </p:nvSpPr>
          <p:spPr bwMode="auto">
            <a:xfrm flipH="1">
              <a:off x="1256704" y="3289646"/>
              <a:ext cx="286372" cy="2326112"/>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26" name="Line 37"/>
            <p:cNvSpPr>
              <a:spLocks noChangeShapeType="1"/>
            </p:cNvSpPr>
            <p:nvPr/>
          </p:nvSpPr>
          <p:spPr bwMode="auto">
            <a:xfrm flipV="1">
              <a:off x="1543077" y="3022567"/>
              <a:ext cx="263520" cy="267079"/>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16" name="TextBox 15"/>
          <p:cNvSpPr txBox="1"/>
          <p:nvPr/>
        </p:nvSpPr>
        <p:spPr>
          <a:xfrm>
            <a:off x="6003297" y="1951060"/>
            <a:ext cx="2962574" cy="954107"/>
          </a:xfrm>
          <a:prstGeom prst="rect">
            <a:avLst/>
          </a:prstGeom>
          <a:noFill/>
        </p:spPr>
        <p:txBody>
          <a:bodyPr wrap="square" rtlCol="0">
            <a:spAutoFit/>
          </a:bodyPr>
          <a:lstStyle/>
          <a:p>
            <a:pPr algn="ctr" defTabSz="913260" eaLnBrk="1" fontAlgn="auto" hangingPunct="1">
              <a:spcBef>
                <a:spcPts val="0"/>
              </a:spcBef>
              <a:spcAft>
                <a:spcPts val="0"/>
              </a:spcAft>
            </a:pPr>
            <a:r>
              <a:rPr lang="en-NZ" sz="2000" b="1">
                <a:solidFill>
                  <a:srgbClr val="D2D2D2">
                    <a:lumMod val="50000"/>
                  </a:srgbClr>
                </a:solidFill>
                <a:latin typeface="Century Gothic" panose="020B0502020202020204" pitchFamily="34" charset="0"/>
              </a:rPr>
              <a:t>Ascending</a:t>
            </a:r>
          </a:p>
          <a:p>
            <a:pPr algn="ctr" defTabSz="913260" eaLnBrk="1" fontAlgn="auto" hangingPunct="1">
              <a:spcBef>
                <a:spcPts val="0"/>
              </a:spcBef>
              <a:spcAft>
                <a:spcPts val="0"/>
              </a:spcAft>
            </a:pPr>
            <a:r>
              <a:rPr lang="en-NZ" sz="1800" baseline="0">
                <a:solidFill>
                  <a:srgbClr val="D2D2D2">
                    <a:lumMod val="50000"/>
                  </a:srgbClr>
                </a:solidFill>
                <a:latin typeface="Century Gothic" panose="020B0502020202020204" pitchFamily="34" charset="0"/>
              </a:rPr>
              <a:t>Shape</a:t>
            </a:r>
            <a:r>
              <a:rPr lang="en-NZ" sz="1800">
                <a:solidFill>
                  <a:srgbClr val="D2D2D2">
                    <a:lumMod val="50000"/>
                  </a:srgbClr>
                </a:solidFill>
                <a:latin typeface="Century Gothic" panose="020B0502020202020204" pitchFamily="34" charset="0"/>
              </a:rPr>
              <a:t> raised compared to middle line</a:t>
            </a:r>
            <a:endParaRPr lang="en-NZ" sz="1800" baseline="0">
              <a:solidFill>
                <a:srgbClr val="D2D2D2">
                  <a:lumMod val="50000"/>
                </a:srgbClr>
              </a:solidFill>
              <a:latin typeface="Century Gothic" panose="020B0502020202020204" pitchFamily="34" charset="0"/>
            </a:endParaRPr>
          </a:p>
        </p:txBody>
      </p:sp>
      <p:grpSp>
        <p:nvGrpSpPr>
          <p:cNvPr id="118" name="Grupa 2"/>
          <p:cNvGrpSpPr/>
          <p:nvPr/>
        </p:nvGrpSpPr>
        <p:grpSpPr>
          <a:xfrm>
            <a:off x="6302861" y="3115485"/>
            <a:ext cx="1122171" cy="2312629"/>
            <a:chOff x="3134998" y="1517736"/>
            <a:chExt cx="2019850" cy="4162613"/>
          </a:xfrm>
        </p:grpSpPr>
        <p:sp>
          <p:nvSpPr>
            <p:cNvPr id="127"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28"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29"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130" name="Grupa 7"/>
            <p:cNvGrpSpPr/>
            <p:nvPr/>
          </p:nvGrpSpPr>
          <p:grpSpPr>
            <a:xfrm>
              <a:off x="3134998" y="1517736"/>
              <a:ext cx="2019850" cy="4162612"/>
              <a:chOff x="3636165" y="1814460"/>
              <a:chExt cx="1696621" cy="3496486"/>
            </a:xfrm>
          </p:grpSpPr>
          <p:grpSp>
            <p:nvGrpSpPr>
              <p:cNvPr id="131" name="Group 28"/>
              <p:cNvGrpSpPr>
                <a:grpSpLocks/>
              </p:cNvGrpSpPr>
              <p:nvPr/>
            </p:nvGrpSpPr>
            <p:grpSpPr bwMode="auto">
              <a:xfrm>
                <a:off x="3636165" y="1819139"/>
                <a:ext cx="1696621" cy="3491807"/>
                <a:chOff x="1684" y="1082"/>
                <a:chExt cx="2391" cy="3083"/>
              </a:xfrm>
            </p:grpSpPr>
            <p:sp>
              <p:nvSpPr>
                <p:cNvPr id="136"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37"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132"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33"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34"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35"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138" name="Grupa 2"/>
          <p:cNvGrpSpPr/>
          <p:nvPr/>
        </p:nvGrpSpPr>
        <p:grpSpPr>
          <a:xfrm>
            <a:off x="7532074" y="3118580"/>
            <a:ext cx="1126265" cy="2321065"/>
            <a:chOff x="3134998" y="1517736"/>
            <a:chExt cx="2019850" cy="4162613"/>
          </a:xfrm>
        </p:grpSpPr>
        <p:sp>
          <p:nvSpPr>
            <p:cNvPr id="139"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40"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41"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142" name="Grupa 7"/>
            <p:cNvGrpSpPr/>
            <p:nvPr/>
          </p:nvGrpSpPr>
          <p:grpSpPr>
            <a:xfrm>
              <a:off x="3134998" y="1517736"/>
              <a:ext cx="2019850" cy="4162612"/>
              <a:chOff x="3636165" y="1814460"/>
              <a:chExt cx="1696621" cy="3496486"/>
            </a:xfrm>
          </p:grpSpPr>
          <p:grpSp>
            <p:nvGrpSpPr>
              <p:cNvPr id="143" name="Group 28"/>
              <p:cNvGrpSpPr>
                <a:grpSpLocks/>
              </p:cNvGrpSpPr>
              <p:nvPr/>
            </p:nvGrpSpPr>
            <p:grpSpPr bwMode="auto">
              <a:xfrm>
                <a:off x="3636165" y="1819139"/>
                <a:ext cx="1696621" cy="3491807"/>
                <a:chOff x="1684" y="1082"/>
                <a:chExt cx="2391" cy="3083"/>
              </a:xfrm>
            </p:grpSpPr>
            <p:sp>
              <p:nvSpPr>
                <p:cNvPr id="148"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49"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144"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45"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46"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47"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150" name="Grupa 40"/>
          <p:cNvGrpSpPr/>
          <p:nvPr/>
        </p:nvGrpSpPr>
        <p:grpSpPr>
          <a:xfrm>
            <a:off x="7760073" y="3190881"/>
            <a:ext cx="658693" cy="1410870"/>
            <a:chOff x="883788" y="2808481"/>
            <a:chExt cx="957164" cy="1891926"/>
          </a:xfrm>
        </p:grpSpPr>
        <p:sp>
          <p:nvSpPr>
            <p:cNvPr id="151" name="Line 35"/>
            <p:cNvSpPr>
              <a:spLocks noChangeShapeType="1"/>
            </p:cNvSpPr>
            <p:nvPr/>
          </p:nvSpPr>
          <p:spPr bwMode="auto">
            <a:xfrm flipV="1">
              <a:off x="883788" y="2817853"/>
              <a:ext cx="311113" cy="114531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52" name="Line 36"/>
            <p:cNvSpPr>
              <a:spLocks noChangeShapeType="1"/>
            </p:cNvSpPr>
            <p:nvPr/>
          </p:nvSpPr>
          <p:spPr bwMode="auto">
            <a:xfrm flipH="1" flipV="1">
              <a:off x="1194899" y="2808481"/>
              <a:ext cx="330094" cy="20426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53" name="Line 37"/>
            <p:cNvSpPr>
              <a:spLocks noChangeShapeType="1"/>
            </p:cNvSpPr>
            <p:nvPr/>
          </p:nvSpPr>
          <p:spPr bwMode="auto">
            <a:xfrm>
              <a:off x="1524994" y="3012746"/>
              <a:ext cx="315958" cy="1687661"/>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154" name="Grupa 40"/>
          <p:cNvGrpSpPr/>
          <p:nvPr/>
        </p:nvGrpSpPr>
        <p:grpSpPr>
          <a:xfrm>
            <a:off x="6534640" y="3243898"/>
            <a:ext cx="667071" cy="1937389"/>
            <a:chOff x="889617" y="2864306"/>
            <a:chExt cx="969340" cy="2597969"/>
          </a:xfrm>
        </p:grpSpPr>
        <p:sp>
          <p:nvSpPr>
            <p:cNvPr id="155" name="Line 35"/>
            <p:cNvSpPr>
              <a:spLocks noChangeShapeType="1"/>
            </p:cNvSpPr>
            <p:nvPr/>
          </p:nvSpPr>
          <p:spPr bwMode="auto">
            <a:xfrm flipV="1">
              <a:off x="889617" y="3083563"/>
              <a:ext cx="323639" cy="971444"/>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56" name="Line 36"/>
            <p:cNvSpPr>
              <a:spLocks noChangeShapeType="1"/>
            </p:cNvSpPr>
            <p:nvPr/>
          </p:nvSpPr>
          <p:spPr bwMode="auto">
            <a:xfrm flipH="1">
              <a:off x="1207637" y="2864309"/>
              <a:ext cx="325680" cy="23444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57" name="Line 37"/>
            <p:cNvSpPr>
              <a:spLocks noChangeShapeType="1"/>
            </p:cNvSpPr>
            <p:nvPr/>
          </p:nvSpPr>
          <p:spPr bwMode="auto">
            <a:xfrm>
              <a:off x="1533315" y="2864306"/>
              <a:ext cx="325642" cy="2597969"/>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cxnSp>
        <p:nvCxnSpPr>
          <p:cNvPr id="9" name="Straight Arrow Connector 8"/>
          <p:cNvCxnSpPr/>
          <p:nvPr/>
        </p:nvCxnSpPr>
        <p:spPr>
          <a:xfrm>
            <a:off x="1244417" y="3393470"/>
            <a:ext cx="3539" cy="553139"/>
          </a:xfrm>
          <a:prstGeom prst="straightConnector1">
            <a:avLst/>
          </a:prstGeom>
          <a:ln>
            <a:solidFill>
              <a:srgbClr val="F76AA7"/>
            </a:solidFill>
            <a:tailEnd type="arrow"/>
          </a:ln>
        </p:spPr>
        <p:style>
          <a:lnRef idx="3">
            <a:schemeClr val="accent1"/>
          </a:lnRef>
          <a:fillRef idx="0">
            <a:schemeClr val="accent1"/>
          </a:fillRef>
          <a:effectRef idx="2">
            <a:schemeClr val="accent1"/>
          </a:effectRef>
          <a:fontRef idx="minor">
            <a:schemeClr val="tx1"/>
          </a:fontRef>
        </p:style>
      </p:cxnSp>
      <p:cxnSp>
        <p:nvCxnSpPr>
          <p:cNvPr id="158" name="Straight Arrow Connector 157"/>
          <p:cNvCxnSpPr/>
          <p:nvPr/>
        </p:nvCxnSpPr>
        <p:spPr>
          <a:xfrm>
            <a:off x="4059813" y="3393470"/>
            <a:ext cx="3539" cy="553139"/>
          </a:xfrm>
          <a:prstGeom prst="straightConnector1">
            <a:avLst/>
          </a:prstGeom>
          <a:ln>
            <a:solidFill>
              <a:srgbClr val="F76AA7"/>
            </a:solidFill>
            <a:tailEnd type="arrow"/>
          </a:ln>
        </p:spPr>
        <p:style>
          <a:lnRef idx="3">
            <a:schemeClr val="accent1"/>
          </a:lnRef>
          <a:fillRef idx="0">
            <a:schemeClr val="accent1"/>
          </a:fillRef>
          <a:effectRef idx="2">
            <a:schemeClr val="accent1"/>
          </a:effectRef>
          <a:fontRef idx="minor">
            <a:schemeClr val="tx1"/>
          </a:fontRef>
        </p:style>
      </p:cxnSp>
      <p:cxnSp>
        <p:nvCxnSpPr>
          <p:cNvPr id="159" name="Straight Arrow Connector 158"/>
          <p:cNvCxnSpPr/>
          <p:nvPr/>
        </p:nvCxnSpPr>
        <p:spPr>
          <a:xfrm flipV="1">
            <a:off x="8091247" y="4586175"/>
            <a:ext cx="3539" cy="508757"/>
          </a:xfrm>
          <a:prstGeom prst="straightConnector1">
            <a:avLst/>
          </a:prstGeom>
          <a:ln>
            <a:solidFill>
              <a:srgbClr val="F76AA7"/>
            </a:solidFill>
            <a:tailEnd type="arrow"/>
          </a:ln>
        </p:spPr>
        <p:style>
          <a:lnRef idx="3">
            <a:schemeClr val="accent1"/>
          </a:lnRef>
          <a:fillRef idx="0">
            <a:schemeClr val="accent1"/>
          </a:fillRef>
          <a:effectRef idx="2">
            <a:schemeClr val="accent1"/>
          </a:effectRef>
          <a:fontRef idx="minor">
            <a:schemeClr val="tx1"/>
          </a:fontRef>
        </p:style>
      </p:cxnSp>
      <p:cxnSp>
        <p:nvCxnSpPr>
          <p:cNvPr id="160" name="Straight Arrow Connector 159"/>
          <p:cNvCxnSpPr/>
          <p:nvPr/>
        </p:nvCxnSpPr>
        <p:spPr>
          <a:xfrm flipV="1">
            <a:off x="9663644" y="4601751"/>
            <a:ext cx="3539" cy="508757"/>
          </a:xfrm>
          <a:prstGeom prst="straightConnector1">
            <a:avLst/>
          </a:prstGeom>
          <a:ln>
            <a:solidFill>
              <a:srgbClr val="F76AA7"/>
            </a:solidFill>
            <a:tailEnd type="arrow"/>
          </a:ln>
        </p:spPr>
        <p:style>
          <a:lnRef idx="3">
            <a:schemeClr val="accent1"/>
          </a:lnRef>
          <a:fillRef idx="0">
            <a:schemeClr val="accent1"/>
          </a:fillRef>
          <a:effectRef idx="2">
            <a:schemeClr val="accent1"/>
          </a:effectRef>
          <a:fontRef idx="minor">
            <a:schemeClr val="tx1"/>
          </a:fontRef>
        </p:style>
      </p:cxnSp>
      <p:sp>
        <p:nvSpPr>
          <p:cNvPr id="4" name="Rectangle 3"/>
          <p:cNvSpPr/>
          <p:nvPr/>
        </p:nvSpPr>
        <p:spPr>
          <a:xfrm>
            <a:off x="0" y="802888"/>
            <a:ext cx="12192000" cy="51964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1" name="Prostokąt zaokrąglony 7">
            <a:extLst>
              <a:ext uri="{FF2B5EF4-FFF2-40B4-BE49-F238E27FC236}">
                <a16:creationId xmlns:a16="http://schemas.microsoft.com/office/drawing/2014/main" id="{36E6DC8D-6CBD-40A0-9B73-A7A1D482F168}"/>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Go to Workbook Pages 42-45</a:t>
            </a:r>
            <a:endParaRPr lang="en-US" sz="1100" b="1">
              <a:solidFill>
                <a:schemeClr val="bg1"/>
              </a:solidFill>
              <a:latin typeface="Century Gothic" panose="020B0502020202020204" pitchFamily="34" charset="0"/>
            </a:endParaRPr>
          </a:p>
        </p:txBody>
      </p:sp>
      <p:pic>
        <p:nvPicPr>
          <p:cNvPr id="162" name="Graphic 161" descr="Closed book with solid fill">
            <a:extLst>
              <a:ext uri="{FF2B5EF4-FFF2-40B4-BE49-F238E27FC236}">
                <a16:creationId xmlns:a16="http://schemas.microsoft.com/office/drawing/2014/main" id="{80EC0D45-47A3-4FFB-9E6D-655E16BB17C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53912" y="256991"/>
            <a:ext cx="228376" cy="227084"/>
          </a:xfrm>
          <a:prstGeom prst="rect">
            <a:avLst/>
          </a:prstGeom>
        </p:spPr>
      </p:pic>
    </p:spTree>
    <p:extLst>
      <p:ext uri="{BB962C8B-B14F-4D97-AF65-F5344CB8AC3E}">
        <p14:creationId xmlns:p14="http://schemas.microsoft.com/office/powerpoint/2010/main" val="318188310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161"/>
                                            </p:tgtEl>
                                            <p:attrNameLst>
                                              <p:attrName>style.visibility</p:attrName>
                                            </p:attrNameLst>
                                          </p:cBhvr>
                                          <p:to>
                                            <p:strVal val="visible"/>
                                          </p:to>
                                        </p:set>
                                        <p:anim calcmode="lin" valueType="num" p14:bounceEnd="53333">
                                          <p:cBhvr additive="base">
                                            <p:cTn id="7" dur="1250" fill="hold"/>
                                            <p:tgtEl>
                                              <p:spTgt spid="161"/>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161"/>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2" presetClass="entr" presetSubtype="8"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par>
                              <p:cTn id="13" fill="hold">
                                <p:stCondLst>
                                  <p:cond delay="1750"/>
                                </p:stCondLst>
                                <p:childTnLst>
                                  <p:par>
                                    <p:cTn id="14" presetID="42" presetClass="entr" presetSubtype="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anim calcmode="lin" valueType="num">
                                          <p:cBhvr>
                                            <p:cTn id="17" dur="500" fill="hold"/>
                                            <p:tgtEl>
                                              <p:spTgt spid="25"/>
                                            </p:tgtEl>
                                            <p:attrNameLst>
                                              <p:attrName>ppt_x</p:attrName>
                                            </p:attrNameLst>
                                          </p:cBhvr>
                                          <p:tavLst>
                                            <p:tav tm="0">
                                              <p:val>
                                                <p:strVal val="#ppt_x"/>
                                              </p:val>
                                            </p:tav>
                                            <p:tav tm="100000">
                                              <p:val>
                                                <p:strVal val="#ppt_x"/>
                                              </p:val>
                                            </p:tav>
                                          </p:tavLst>
                                        </p:anim>
                                        <p:anim calcmode="lin" valueType="num">
                                          <p:cBhvr>
                                            <p:cTn id="18" dur="500" fill="hold"/>
                                            <p:tgtEl>
                                              <p:spTgt spid="25"/>
                                            </p:tgtEl>
                                            <p:attrNameLst>
                                              <p:attrName>ppt_y</p:attrName>
                                            </p:attrNameLst>
                                          </p:cBhvr>
                                          <p:tavLst>
                                            <p:tav tm="0">
                                              <p:val>
                                                <p:strVal val="#ppt_y+.1"/>
                                              </p:val>
                                            </p:tav>
                                            <p:tav tm="100000">
                                              <p:val>
                                                <p:strVal val="#ppt_y"/>
                                              </p:val>
                                            </p:tav>
                                          </p:tavLst>
                                        </p:anim>
                                      </p:childTnLst>
                                    </p:cTn>
                                  </p:par>
                                </p:childTnLst>
                              </p:cTn>
                            </p:par>
                            <p:par>
                              <p:cTn id="19" fill="hold">
                                <p:stCondLst>
                                  <p:cond delay="2250"/>
                                </p:stCondLst>
                                <p:childTnLst>
                                  <p:par>
                                    <p:cTn id="20" presetID="22" presetClass="entr" presetSubtype="8" fill="hold" nodeType="afterEffect">
                                      <p:stCondLst>
                                        <p:cond delay="0"/>
                                      </p:stCondLst>
                                      <p:childTnLst>
                                        <p:set>
                                          <p:cBhvr>
                                            <p:cTn id="21" dur="1" fill="hold">
                                              <p:stCondLst>
                                                <p:cond delay="0"/>
                                              </p:stCondLst>
                                            </p:cTn>
                                            <p:tgtEl>
                                              <p:spTgt spid="101"/>
                                            </p:tgtEl>
                                            <p:attrNameLst>
                                              <p:attrName>style.visibility</p:attrName>
                                            </p:attrNameLst>
                                          </p:cBhvr>
                                          <p:to>
                                            <p:strVal val="visible"/>
                                          </p:to>
                                        </p:set>
                                        <p:animEffect transition="in" filter="wipe(left)">
                                          <p:cBhvr>
                                            <p:cTn id="22" dur="500"/>
                                            <p:tgtEl>
                                              <p:spTgt spid="101"/>
                                            </p:tgtEl>
                                          </p:cBhvr>
                                        </p:animEffect>
                                      </p:childTnLst>
                                    </p:cTn>
                                  </p:par>
                                </p:childTnLst>
                              </p:cTn>
                            </p:par>
                            <p:par>
                              <p:cTn id="23" fill="hold">
                                <p:stCondLst>
                                  <p:cond delay="2750"/>
                                </p:stCondLst>
                                <p:childTnLst>
                                  <p:par>
                                    <p:cTn id="24" presetID="22" presetClass="entr" presetSubtype="4"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wipe(down)">
                                          <p:cBhvr>
                                            <p:cTn id="26" dur="500"/>
                                            <p:tgtEl>
                                              <p:spTgt spid="38"/>
                                            </p:tgtEl>
                                          </p:cBhvr>
                                        </p:animEffect>
                                      </p:childTnLst>
                                    </p:cTn>
                                  </p:par>
                                </p:childTnLst>
                              </p:cTn>
                            </p:par>
                            <p:par>
                              <p:cTn id="27" fill="hold">
                                <p:stCondLst>
                                  <p:cond delay="3250"/>
                                </p:stCondLst>
                                <p:childTnLst>
                                  <p:par>
                                    <p:cTn id="28" presetID="22" presetClass="entr" presetSubtype="8" fill="hold" nodeType="afterEffect">
                                      <p:stCondLst>
                                        <p:cond delay="0"/>
                                      </p:stCondLst>
                                      <p:childTnLst>
                                        <p:set>
                                          <p:cBhvr>
                                            <p:cTn id="29" dur="1" fill="hold">
                                              <p:stCondLst>
                                                <p:cond delay="0"/>
                                              </p:stCondLst>
                                            </p:cTn>
                                            <p:tgtEl>
                                              <p:spTgt spid="105"/>
                                            </p:tgtEl>
                                            <p:attrNameLst>
                                              <p:attrName>style.visibility</p:attrName>
                                            </p:attrNameLst>
                                          </p:cBhvr>
                                          <p:to>
                                            <p:strVal val="visible"/>
                                          </p:to>
                                        </p:set>
                                        <p:animEffect transition="in" filter="wipe(left)">
                                          <p:cBhvr>
                                            <p:cTn id="30" dur="500"/>
                                            <p:tgtEl>
                                              <p:spTgt spid="105"/>
                                            </p:tgtEl>
                                          </p:cBhvr>
                                        </p:animEffect>
                                      </p:childTnLst>
                                    </p:cTn>
                                  </p:par>
                                </p:childTnLst>
                              </p:cTn>
                            </p:par>
                            <p:par>
                              <p:cTn id="31" fill="hold">
                                <p:stCondLst>
                                  <p:cond delay="3750"/>
                                </p:stCondLst>
                                <p:childTnLst>
                                  <p:par>
                                    <p:cTn id="32" presetID="42"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par>
                                    <p:cTn id="37" presetID="22" presetClass="entr" presetSubtype="1"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up)">
                                          <p:cBhvr>
                                            <p:cTn id="39" dur="1000"/>
                                            <p:tgtEl>
                                              <p:spTgt spid="9"/>
                                            </p:tgtEl>
                                          </p:cBhvr>
                                        </p:animEffect>
                                      </p:childTnLst>
                                    </p:cTn>
                                  </p:par>
                                </p:childTnLst>
                              </p:cTn>
                            </p:par>
                            <p:par>
                              <p:cTn id="40" fill="hold">
                                <p:stCondLst>
                                  <p:cond delay="4750"/>
                                </p:stCondLst>
                                <p:childTnLst>
                                  <p:par>
                                    <p:cTn id="41" presetID="22" presetClass="entr" presetSubtype="4" fill="hold" nodeType="afterEffect">
                                      <p:stCondLst>
                                        <p:cond delay="250"/>
                                      </p:stCondLst>
                                      <p:childTnLst>
                                        <p:set>
                                          <p:cBhvr>
                                            <p:cTn id="42" dur="1" fill="hold">
                                              <p:stCondLst>
                                                <p:cond delay="0"/>
                                              </p:stCondLst>
                                            </p:cTn>
                                            <p:tgtEl>
                                              <p:spTgt spid="50"/>
                                            </p:tgtEl>
                                            <p:attrNameLst>
                                              <p:attrName>style.visibility</p:attrName>
                                            </p:attrNameLst>
                                          </p:cBhvr>
                                          <p:to>
                                            <p:strVal val="visible"/>
                                          </p:to>
                                        </p:set>
                                        <p:animEffect transition="in" filter="wipe(down)">
                                          <p:cBhvr>
                                            <p:cTn id="43" dur="500"/>
                                            <p:tgtEl>
                                              <p:spTgt spid="50"/>
                                            </p:tgtEl>
                                          </p:cBhvr>
                                        </p:animEffect>
                                      </p:childTnLst>
                                    </p:cTn>
                                  </p:par>
                                </p:childTnLst>
                              </p:cTn>
                            </p:par>
                            <p:par>
                              <p:cTn id="44" fill="hold">
                                <p:stCondLst>
                                  <p:cond delay="5500"/>
                                </p:stCondLst>
                                <p:childTnLst>
                                  <p:par>
                                    <p:cTn id="45" presetID="22" presetClass="entr" presetSubtype="8" fill="hold" nodeType="afterEffect">
                                      <p:stCondLst>
                                        <p:cond delay="0"/>
                                      </p:stCondLst>
                                      <p:childTnLst>
                                        <p:set>
                                          <p:cBhvr>
                                            <p:cTn id="46" dur="1" fill="hold">
                                              <p:stCondLst>
                                                <p:cond delay="0"/>
                                              </p:stCondLst>
                                            </p:cTn>
                                            <p:tgtEl>
                                              <p:spTgt spid="110"/>
                                            </p:tgtEl>
                                            <p:attrNameLst>
                                              <p:attrName>style.visibility</p:attrName>
                                            </p:attrNameLst>
                                          </p:cBhvr>
                                          <p:to>
                                            <p:strVal val="visible"/>
                                          </p:to>
                                        </p:set>
                                        <p:animEffect transition="in" filter="wipe(left)">
                                          <p:cBhvr>
                                            <p:cTn id="47" dur="500"/>
                                            <p:tgtEl>
                                              <p:spTgt spid="110"/>
                                            </p:tgtEl>
                                          </p:cBhvr>
                                        </p:animEffect>
                                      </p:childTnLst>
                                    </p:cTn>
                                  </p:par>
                                </p:childTnLst>
                              </p:cTn>
                            </p:par>
                            <p:par>
                              <p:cTn id="48" fill="hold">
                                <p:stCondLst>
                                  <p:cond delay="6000"/>
                                </p:stCondLst>
                                <p:childTnLst>
                                  <p:par>
                                    <p:cTn id="49" presetID="22" presetClass="entr" presetSubtype="4" fill="hold" nodeType="after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down)">
                                          <p:cBhvr>
                                            <p:cTn id="51" dur="500"/>
                                            <p:tgtEl>
                                              <p:spTgt spid="62"/>
                                            </p:tgtEl>
                                          </p:cBhvr>
                                        </p:animEffect>
                                      </p:childTnLst>
                                    </p:cTn>
                                  </p:par>
                                </p:childTnLst>
                              </p:cTn>
                            </p:par>
                            <p:par>
                              <p:cTn id="52" fill="hold">
                                <p:stCondLst>
                                  <p:cond delay="6500"/>
                                </p:stCondLst>
                                <p:childTnLst>
                                  <p:par>
                                    <p:cTn id="53" presetID="22" presetClass="entr" presetSubtype="8" fill="hold" nodeType="afterEffect">
                                      <p:stCondLst>
                                        <p:cond delay="0"/>
                                      </p:stCondLst>
                                      <p:childTnLst>
                                        <p:set>
                                          <p:cBhvr>
                                            <p:cTn id="54" dur="1" fill="hold">
                                              <p:stCondLst>
                                                <p:cond delay="0"/>
                                              </p:stCondLst>
                                            </p:cTn>
                                            <p:tgtEl>
                                              <p:spTgt spid="114"/>
                                            </p:tgtEl>
                                            <p:attrNameLst>
                                              <p:attrName>style.visibility</p:attrName>
                                            </p:attrNameLst>
                                          </p:cBhvr>
                                          <p:to>
                                            <p:strVal val="visible"/>
                                          </p:to>
                                        </p:set>
                                        <p:animEffect transition="in" filter="wipe(left)">
                                          <p:cBhvr>
                                            <p:cTn id="55" dur="500"/>
                                            <p:tgtEl>
                                              <p:spTgt spid="114"/>
                                            </p:tgtEl>
                                          </p:cBhvr>
                                        </p:animEffect>
                                      </p:childTnLst>
                                    </p:cTn>
                                  </p:par>
                                </p:childTnLst>
                              </p:cTn>
                            </p:par>
                            <p:par>
                              <p:cTn id="56" fill="hold">
                                <p:stCondLst>
                                  <p:cond delay="7000"/>
                                </p:stCondLst>
                                <p:childTnLst>
                                  <p:par>
                                    <p:cTn id="57" presetID="4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par>
                                    <p:cTn id="62" presetID="22" presetClass="entr" presetSubtype="1" fill="hold" nodeType="withEffect">
                                      <p:stCondLst>
                                        <p:cond delay="0"/>
                                      </p:stCondLst>
                                      <p:childTnLst>
                                        <p:set>
                                          <p:cBhvr>
                                            <p:cTn id="63" dur="1" fill="hold">
                                              <p:stCondLst>
                                                <p:cond delay="0"/>
                                              </p:stCondLst>
                                            </p:cTn>
                                            <p:tgtEl>
                                              <p:spTgt spid="158"/>
                                            </p:tgtEl>
                                            <p:attrNameLst>
                                              <p:attrName>style.visibility</p:attrName>
                                            </p:attrNameLst>
                                          </p:cBhvr>
                                          <p:to>
                                            <p:strVal val="visible"/>
                                          </p:to>
                                        </p:set>
                                        <p:animEffect transition="in" filter="wipe(up)">
                                          <p:cBhvr>
                                            <p:cTn id="64" dur="1000"/>
                                            <p:tgtEl>
                                              <p:spTgt spid="158"/>
                                            </p:tgtEl>
                                          </p:cBhvr>
                                        </p:animEffect>
                                      </p:childTnLst>
                                    </p:cTn>
                                  </p:par>
                                </p:childTnLst>
                              </p:cTn>
                            </p:par>
                            <p:par>
                              <p:cTn id="65" fill="hold">
                                <p:stCondLst>
                                  <p:cond delay="8000"/>
                                </p:stCondLst>
                                <p:childTnLst>
                                  <p:par>
                                    <p:cTn id="66" presetID="42" presetClass="entr" presetSubtype="0" fill="hold" nodeType="afterEffect">
                                      <p:stCondLst>
                                        <p:cond delay="250"/>
                                      </p:stCondLst>
                                      <p:childTnLst>
                                        <p:set>
                                          <p:cBhvr>
                                            <p:cTn id="67" dur="1" fill="hold">
                                              <p:stCondLst>
                                                <p:cond delay="0"/>
                                              </p:stCondLst>
                                            </p:cTn>
                                            <p:tgtEl>
                                              <p:spTgt spid="118"/>
                                            </p:tgtEl>
                                            <p:attrNameLst>
                                              <p:attrName>style.visibility</p:attrName>
                                            </p:attrNameLst>
                                          </p:cBhvr>
                                          <p:to>
                                            <p:strVal val="visible"/>
                                          </p:to>
                                        </p:set>
                                        <p:animEffect transition="in" filter="fade">
                                          <p:cBhvr>
                                            <p:cTn id="68" dur="500"/>
                                            <p:tgtEl>
                                              <p:spTgt spid="118"/>
                                            </p:tgtEl>
                                          </p:cBhvr>
                                        </p:animEffect>
                                        <p:anim calcmode="lin" valueType="num">
                                          <p:cBhvr>
                                            <p:cTn id="69" dur="500" fill="hold"/>
                                            <p:tgtEl>
                                              <p:spTgt spid="118"/>
                                            </p:tgtEl>
                                            <p:attrNameLst>
                                              <p:attrName>ppt_x</p:attrName>
                                            </p:attrNameLst>
                                          </p:cBhvr>
                                          <p:tavLst>
                                            <p:tav tm="0">
                                              <p:val>
                                                <p:strVal val="#ppt_x"/>
                                              </p:val>
                                            </p:tav>
                                            <p:tav tm="100000">
                                              <p:val>
                                                <p:strVal val="#ppt_x"/>
                                              </p:val>
                                            </p:tav>
                                          </p:tavLst>
                                        </p:anim>
                                        <p:anim calcmode="lin" valueType="num">
                                          <p:cBhvr>
                                            <p:cTn id="70" dur="500" fill="hold"/>
                                            <p:tgtEl>
                                              <p:spTgt spid="118"/>
                                            </p:tgtEl>
                                            <p:attrNameLst>
                                              <p:attrName>ppt_y</p:attrName>
                                            </p:attrNameLst>
                                          </p:cBhvr>
                                          <p:tavLst>
                                            <p:tav tm="0">
                                              <p:val>
                                                <p:strVal val="#ppt_y+.1"/>
                                              </p:val>
                                            </p:tav>
                                            <p:tav tm="100000">
                                              <p:val>
                                                <p:strVal val="#ppt_y"/>
                                              </p:val>
                                            </p:tav>
                                          </p:tavLst>
                                        </p:anim>
                                      </p:childTnLst>
                                    </p:cTn>
                                  </p:par>
                                </p:childTnLst>
                              </p:cTn>
                            </p:par>
                            <p:par>
                              <p:cTn id="71" fill="hold">
                                <p:stCondLst>
                                  <p:cond delay="8750"/>
                                </p:stCondLst>
                                <p:childTnLst>
                                  <p:par>
                                    <p:cTn id="72" presetID="22" presetClass="entr" presetSubtype="8" fill="hold" nodeType="afterEffect">
                                      <p:stCondLst>
                                        <p:cond delay="0"/>
                                      </p:stCondLst>
                                      <p:childTnLst>
                                        <p:set>
                                          <p:cBhvr>
                                            <p:cTn id="73" dur="1" fill="hold">
                                              <p:stCondLst>
                                                <p:cond delay="0"/>
                                              </p:stCondLst>
                                            </p:cTn>
                                            <p:tgtEl>
                                              <p:spTgt spid="150"/>
                                            </p:tgtEl>
                                            <p:attrNameLst>
                                              <p:attrName>style.visibility</p:attrName>
                                            </p:attrNameLst>
                                          </p:cBhvr>
                                          <p:to>
                                            <p:strVal val="visible"/>
                                          </p:to>
                                        </p:set>
                                        <p:animEffect transition="in" filter="wipe(left)">
                                          <p:cBhvr>
                                            <p:cTn id="74" dur="500"/>
                                            <p:tgtEl>
                                              <p:spTgt spid="150"/>
                                            </p:tgtEl>
                                          </p:cBhvr>
                                        </p:animEffect>
                                      </p:childTnLst>
                                    </p:cTn>
                                  </p:par>
                                </p:childTnLst>
                              </p:cTn>
                            </p:par>
                            <p:par>
                              <p:cTn id="75" fill="hold">
                                <p:stCondLst>
                                  <p:cond delay="9250"/>
                                </p:stCondLst>
                                <p:childTnLst>
                                  <p:par>
                                    <p:cTn id="76" presetID="22" presetClass="entr" presetSubtype="4" fill="hold" nodeType="afterEffect">
                                      <p:stCondLst>
                                        <p:cond delay="0"/>
                                      </p:stCondLst>
                                      <p:childTnLst>
                                        <p:set>
                                          <p:cBhvr>
                                            <p:cTn id="77" dur="1" fill="hold">
                                              <p:stCondLst>
                                                <p:cond delay="0"/>
                                              </p:stCondLst>
                                            </p:cTn>
                                            <p:tgtEl>
                                              <p:spTgt spid="138"/>
                                            </p:tgtEl>
                                            <p:attrNameLst>
                                              <p:attrName>style.visibility</p:attrName>
                                            </p:attrNameLst>
                                          </p:cBhvr>
                                          <p:to>
                                            <p:strVal val="visible"/>
                                          </p:to>
                                        </p:set>
                                        <p:animEffect transition="in" filter="wipe(down)">
                                          <p:cBhvr>
                                            <p:cTn id="78" dur="500"/>
                                            <p:tgtEl>
                                              <p:spTgt spid="138"/>
                                            </p:tgtEl>
                                          </p:cBhvr>
                                        </p:animEffect>
                                      </p:childTnLst>
                                    </p:cTn>
                                  </p:par>
                                </p:childTnLst>
                              </p:cTn>
                            </p:par>
                            <p:par>
                              <p:cTn id="79" fill="hold">
                                <p:stCondLst>
                                  <p:cond delay="9750"/>
                                </p:stCondLst>
                                <p:childTnLst>
                                  <p:par>
                                    <p:cTn id="80" presetID="22" presetClass="entr" presetSubtype="8" fill="hold" nodeType="afterEffect">
                                      <p:stCondLst>
                                        <p:cond delay="0"/>
                                      </p:stCondLst>
                                      <p:childTnLst>
                                        <p:set>
                                          <p:cBhvr>
                                            <p:cTn id="81" dur="1" fill="hold">
                                              <p:stCondLst>
                                                <p:cond delay="0"/>
                                              </p:stCondLst>
                                            </p:cTn>
                                            <p:tgtEl>
                                              <p:spTgt spid="154"/>
                                            </p:tgtEl>
                                            <p:attrNameLst>
                                              <p:attrName>style.visibility</p:attrName>
                                            </p:attrNameLst>
                                          </p:cBhvr>
                                          <p:to>
                                            <p:strVal val="visible"/>
                                          </p:to>
                                        </p:set>
                                        <p:animEffect transition="in" filter="wipe(left)">
                                          <p:cBhvr>
                                            <p:cTn id="82" dur="500"/>
                                            <p:tgtEl>
                                              <p:spTgt spid="154"/>
                                            </p:tgtEl>
                                          </p:cBhvr>
                                        </p:animEffect>
                                      </p:childTnLst>
                                    </p:cTn>
                                  </p:par>
                                </p:childTnLst>
                              </p:cTn>
                            </p:par>
                            <p:par>
                              <p:cTn id="83" fill="hold">
                                <p:stCondLst>
                                  <p:cond delay="10250"/>
                                </p:stCondLst>
                                <p:childTnLst>
                                  <p:par>
                                    <p:cTn id="84" presetID="42" presetClass="entr" presetSubtype="0"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1000"/>
                                            <p:tgtEl>
                                              <p:spTgt spid="16"/>
                                            </p:tgtEl>
                                          </p:cBhvr>
                                        </p:animEffect>
                                        <p:anim calcmode="lin" valueType="num">
                                          <p:cBhvr>
                                            <p:cTn id="87" dur="1000" fill="hold"/>
                                            <p:tgtEl>
                                              <p:spTgt spid="16"/>
                                            </p:tgtEl>
                                            <p:attrNameLst>
                                              <p:attrName>ppt_x</p:attrName>
                                            </p:attrNameLst>
                                          </p:cBhvr>
                                          <p:tavLst>
                                            <p:tav tm="0">
                                              <p:val>
                                                <p:strVal val="#ppt_x"/>
                                              </p:val>
                                            </p:tav>
                                            <p:tav tm="100000">
                                              <p:val>
                                                <p:strVal val="#ppt_x"/>
                                              </p:val>
                                            </p:tav>
                                          </p:tavLst>
                                        </p:anim>
                                        <p:anim calcmode="lin" valueType="num">
                                          <p:cBhvr>
                                            <p:cTn id="88" dur="1000" fill="hold"/>
                                            <p:tgtEl>
                                              <p:spTgt spid="16"/>
                                            </p:tgtEl>
                                            <p:attrNameLst>
                                              <p:attrName>ppt_y</p:attrName>
                                            </p:attrNameLst>
                                          </p:cBhvr>
                                          <p:tavLst>
                                            <p:tav tm="0">
                                              <p:val>
                                                <p:strVal val="#ppt_y+.1"/>
                                              </p:val>
                                            </p:tav>
                                            <p:tav tm="100000">
                                              <p:val>
                                                <p:strVal val="#ppt_y"/>
                                              </p:val>
                                            </p:tav>
                                          </p:tavLst>
                                        </p:anim>
                                      </p:childTnLst>
                                    </p:cTn>
                                  </p:par>
                                  <p:par>
                                    <p:cTn id="89" presetID="22" presetClass="entr" presetSubtype="1" fill="hold" nodeType="withEffect">
                                      <p:stCondLst>
                                        <p:cond delay="0"/>
                                      </p:stCondLst>
                                      <p:childTnLst>
                                        <p:set>
                                          <p:cBhvr>
                                            <p:cTn id="90" dur="1" fill="hold">
                                              <p:stCondLst>
                                                <p:cond delay="0"/>
                                              </p:stCondLst>
                                            </p:cTn>
                                            <p:tgtEl>
                                              <p:spTgt spid="159"/>
                                            </p:tgtEl>
                                            <p:attrNameLst>
                                              <p:attrName>style.visibility</p:attrName>
                                            </p:attrNameLst>
                                          </p:cBhvr>
                                          <p:to>
                                            <p:strVal val="visible"/>
                                          </p:to>
                                        </p:set>
                                        <p:animEffect transition="in" filter="wipe(up)">
                                          <p:cBhvr>
                                            <p:cTn id="91" dur="1000"/>
                                            <p:tgtEl>
                                              <p:spTgt spid="159"/>
                                            </p:tgtEl>
                                          </p:cBhvr>
                                        </p:animEffect>
                                      </p:childTnLst>
                                    </p:cTn>
                                  </p:par>
                                </p:childTnLst>
                              </p:cTn>
                            </p:par>
                            <p:par>
                              <p:cTn id="92" fill="hold">
                                <p:stCondLst>
                                  <p:cond delay="11250"/>
                                </p:stCondLst>
                                <p:childTnLst>
                                  <p:par>
                                    <p:cTn id="93" presetID="22" presetClass="entr" presetSubtype="4" fill="hold" nodeType="afterEffect">
                                      <p:stCondLst>
                                        <p:cond delay="250"/>
                                      </p:stCondLst>
                                      <p:childTnLst>
                                        <p:set>
                                          <p:cBhvr>
                                            <p:cTn id="94" dur="1" fill="hold">
                                              <p:stCondLst>
                                                <p:cond delay="0"/>
                                              </p:stCondLst>
                                            </p:cTn>
                                            <p:tgtEl>
                                              <p:spTgt spid="74"/>
                                            </p:tgtEl>
                                            <p:attrNameLst>
                                              <p:attrName>style.visibility</p:attrName>
                                            </p:attrNameLst>
                                          </p:cBhvr>
                                          <p:to>
                                            <p:strVal val="visible"/>
                                          </p:to>
                                        </p:set>
                                        <p:animEffect transition="in" filter="wipe(down)">
                                          <p:cBhvr>
                                            <p:cTn id="95" dur="500"/>
                                            <p:tgtEl>
                                              <p:spTgt spid="74"/>
                                            </p:tgtEl>
                                          </p:cBhvr>
                                        </p:animEffect>
                                      </p:childTnLst>
                                    </p:cTn>
                                  </p:par>
                                </p:childTnLst>
                              </p:cTn>
                            </p:par>
                            <p:par>
                              <p:cTn id="96" fill="hold">
                                <p:stCondLst>
                                  <p:cond delay="12000"/>
                                </p:stCondLst>
                                <p:childTnLst>
                                  <p:par>
                                    <p:cTn id="97" presetID="22" presetClass="entr" presetSubtype="8" fill="hold" nodeType="afterEffect">
                                      <p:stCondLst>
                                        <p:cond delay="0"/>
                                      </p:stCondLst>
                                      <p:childTnLst>
                                        <p:set>
                                          <p:cBhvr>
                                            <p:cTn id="98" dur="1" fill="hold">
                                              <p:stCondLst>
                                                <p:cond delay="0"/>
                                              </p:stCondLst>
                                            </p:cTn>
                                            <p:tgtEl>
                                              <p:spTgt spid="119"/>
                                            </p:tgtEl>
                                            <p:attrNameLst>
                                              <p:attrName>style.visibility</p:attrName>
                                            </p:attrNameLst>
                                          </p:cBhvr>
                                          <p:to>
                                            <p:strVal val="visible"/>
                                          </p:to>
                                        </p:set>
                                        <p:animEffect transition="in" filter="wipe(left)">
                                          <p:cBhvr>
                                            <p:cTn id="99" dur="500"/>
                                            <p:tgtEl>
                                              <p:spTgt spid="119"/>
                                            </p:tgtEl>
                                          </p:cBhvr>
                                        </p:animEffect>
                                      </p:childTnLst>
                                    </p:cTn>
                                  </p:par>
                                </p:childTnLst>
                              </p:cTn>
                            </p:par>
                            <p:par>
                              <p:cTn id="100" fill="hold">
                                <p:stCondLst>
                                  <p:cond delay="12500"/>
                                </p:stCondLst>
                                <p:childTnLst>
                                  <p:par>
                                    <p:cTn id="101" presetID="22" presetClass="entr" presetSubtype="4" fill="hold" nodeType="afterEffect">
                                      <p:stCondLst>
                                        <p:cond delay="0"/>
                                      </p:stCondLst>
                                      <p:childTnLst>
                                        <p:set>
                                          <p:cBhvr>
                                            <p:cTn id="102" dur="1" fill="hold">
                                              <p:stCondLst>
                                                <p:cond delay="0"/>
                                              </p:stCondLst>
                                            </p:cTn>
                                            <p:tgtEl>
                                              <p:spTgt spid="86"/>
                                            </p:tgtEl>
                                            <p:attrNameLst>
                                              <p:attrName>style.visibility</p:attrName>
                                            </p:attrNameLst>
                                          </p:cBhvr>
                                          <p:to>
                                            <p:strVal val="visible"/>
                                          </p:to>
                                        </p:set>
                                        <p:animEffect transition="in" filter="wipe(down)">
                                          <p:cBhvr>
                                            <p:cTn id="103" dur="500"/>
                                            <p:tgtEl>
                                              <p:spTgt spid="86"/>
                                            </p:tgtEl>
                                          </p:cBhvr>
                                        </p:animEffect>
                                      </p:childTnLst>
                                    </p:cTn>
                                  </p:par>
                                </p:childTnLst>
                              </p:cTn>
                            </p:par>
                            <p:par>
                              <p:cTn id="104" fill="hold">
                                <p:stCondLst>
                                  <p:cond delay="13000"/>
                                </p:stCondLst>
                                <p:childTnLst>
                                  <p:par>
                                    <p:cTn id="105" presetID="22" presetClass="entr" presetSubtype="8" fill="hold" nodeType="afterEffect">
                                      <p:stCondLst>
                                        <p:cond delay="0"/>
                                      </p:stCondLst>
                                      <p:childTnLst>
                                        <p:set>
                                          <p:cBhvr>
                                            <p:cTn id="106" dur="1" fill="hold">
                                              <p:stCondLst>
                                                <p:cond delay="0"/>
                                              </p:stCondLst>
                                            </p:cTn>
                                            <p:tgtEl>
                                              <p:spTgt spid="123"/>
                                            </p:tgtEl>
                                            <p:attrNameLst>
                                              <p:attrName>style.visibility</p:attrName>
                                            </p:attrNameLst>
                                          </p:cBhvr>
                                          <p:to>
                                            <p:strVal val="visible"/>
                                          </p:to>
                                        </p:set>
                                        <p:animEffect transition="in" filter="wipe(left)">
                                          <p:cBhvr>
                                            <p:cTn id="107" dur="500"/>
                                            <p:tgtEl>
                                              <p:spTgt spid="123"/>
                                            </p:tgtEl>
                                          </p:cBhvr>
                                        </p:animEffect>
                                      </p:childTnLst>
                                    </p:cTn>
                                  </p:par>
                                </p:childTnLst>
                              </p:cTn>
                            </p:par>
                            <p:par>
                              <p:cTn id="108" fill="hold">
                                <p:stCondLst>
                                  <p:cond delay="13500"/>
                                </p:stCondLst>
                                <p:childTnLst>
                                  <p:par>
                                    <p:cTn id="109" presetID="42" presetClass="entr" presetSubtype="0" fill="hold" grpId="0" nodeType="afterEffect">
                                      <p:stCondLst>
                                        <p:cond delay="0"/>
                                      </p:stCondLst>
                                      <p:childTnLst>
                                        <p:set>
                                          <p:cBhvr>
                                            <p:cTn id="110" dur="1" fill="hold">
                                              <p:stCondLst>
                                                <p:cond delay="0"/>
                                              </p:stCondLst>
                                            </p:cTn>
                                            <p:tgtEl>
                                              <p:spTgt spid="15"/>
                                            </p:tgtEl>
                                            <p:attrNameLst>
                                              <p:attrName>style.visibility</p:attrName>
                                            </p:attrNameLst>
                                          </p:cBhvr>
                                          <p:to>
                                            <p:strVal val="visible"/>
                                          </p:to>
                                        </p:set>
                                        <p:animEffect transition="in" filter="fade">
                                          <p:cBhvr>
                                            <p:cTn id="111" dur="1000"/>
                                            <p:tgtEl>
                                              <p:spTgt spid="15"/>
                                            </p:tgtEl>
                                          </p:cBhvr>
                                        </p:animEffect>
                                        <p:anim calcmode="lin" valueType="num">
                                          <p:cBhvr>
                                            <p:cTn id="112" dur="1000" fill="hold"/>
                                            <p:tgtEl>
                                              <p:spTgt spid="15"/>
                                            </p:tgtEl>
                                            <p:attrNameLst>
                                              <p:attrName>ppt_x</p:attrName>
                                            </p:attrNameLst>
                                          </p:cBhvr>
                                          <p:tavLst>
                                            <p:tav tm="0">
                                              <p:val>
                                                <p:strVal val="#ppt_x"/>
                                              </p:val>
                                            </p:tav>
                                            <p:tav tm="100000">
                                              <p:val>
                                                <p:strVal val="#ppt_x"/>
                                              </p:val>
                                            </p:tav>
                                          </p:tavLst>
                                        </p:anim>
                                        <p:anim calcmode="lin" valueType="num">
                                          <p:cBhvr>
                                            <p:cTn id="113" dur="1000" fill="hold"/>
                                            <p:tgtEl>
                                              <p:spTgt spid="15"/>
                                            </p:tgtEl>
                                            <p:attrNameLst>
                                              <p:attrName>ppt_y</p:attrName>
                                            </p:attrNameLst>
                                          </p:cBhvr>
                                          <p:tavLst>
                                            <p:tav tm="0">
                                              <p:val>
                                                <p:strVal val="#ppt_y+.1"/>
                                              </p:val>
                                            </p:tav>
                                            <p:tav tm="100000">
                                              <p:val>
                                                <p:strVal val="#ppt_y"/>
                                              </p:val>
                                            </p:tav>
                                          </p:tavLst>
                                        </p:anim>
                                      </p:childTnLst>
                                    </p:cTn>
                                  </p:par>
                                  <p:par>
                                    <p:cTn id="114" presetID="22" presetClass="entr" presetSubtype="1" fill="hold" nodeType="withEffect">
                                      <p:stCondLst>
                                        <p:cond delay="0"/>
                                      </p:stCondLst>
                                      <p:childTnLst>
                                        <p:set>
                                          <p:cBhvr>
                                            <p:cTn id="115" dur="1" fill="hold">
                                              <p:stCondLst>
                                                <p:cond delay="0"/>
                                              </p:stCondLst>
                                            </p:cTn>
                                            <p:tgtEl>
                                              <p:spTgt spid="160"/>
                                            </p:tgtEl>
                                            <p:attrNameLst>
                                              <p:attrName>style.visibility</p:attrName>
                                            </p:attrNameLst>
                                          </p:cBhvr>
                                          <p:to>
                                            <p:strVal val="visible"/>
                                          </p:to>
                                        </p:set>
                                        <p:animEffect transition="in" filter="wipe(up)">
                                          <p:cBhvr>
                                            <p:cTn id="116" dur="10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4" grpId="0"/>
          <p:bldP spid="15" grpId="0"/>
          <p:bldP spid="16" grpId="0"/>
          <p:bldP spid="16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1"/>
                                            </p:tgtEl>
                                            <p:attrNameLst>
                                              <p:attrName>style.visibility</p:attrName>
                                            </p:attrNameLst>
                                          </p:cBhvr>
                                          <p:to>
                                            <p:strVal val="visible"/>
                                          </p:to>
                                        </p:set>
                                        <p:anim calcmode="lin" valueType="num">
                                          <p:cBhvr additive="base">
                                            <p:cTn id="7" dur="1250" fill="hold"/>
                                            <p:tgtEl>
                                              <p:spTgt spid="161"/>
                                            </p:tgtEl>
                                            <p:attrNameLst>
                                              <p:attrName>ppt_x</p:attrName>
                                            </p:attrNameLst>
                                          </p:cBhvr>
                                          <p:tavLst>
                                            <p:tav tm="0">
                                              <p:val>
                                                <p:strVal val="0-#ppt_w/2"/>
                                              </p:val>
                                            </p:tav>
                                            <p:tav tm="100000">
                                              <p:val>
                                                <p:strVal val="#ppt_x"/>
                                              </p:val>
                                            </p:tav>
                                          </p:tavLst>
                                        </p:anim>
                                        <p:anim calcmode="lin" valueType="num">
                                          <p:cBhvr additive="base">
                                            <p:cTn id="8" dur="1250" fill="hold"/>
                                            <p:tgtEl>
                                              <p:spTgt spid="161"/>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2" presetClass="entr" presetSubtype="8"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par>
                              <p:cTn id="13" fill="hold">
                                <p:stCondLst>
                                  <p:cond delay="1750"/>
                                </p:stCondLst>
                                <p:childTnLst>
                                  <p:par>
                                    <p:cTn id="14" presetID="42" presetClass="entr" presetSubtype="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anim calcmode="lin" valueType="num">
                                          <p:cBhvr>
                                            <p:cTn id="17" dur="500" fill="hold"/>
                                            <p:tgtEl>
                                              <p:spTgt spid="25"/>
                                            </p:tgtEl>
                                            <p:attrNameLst>
                                              <p:attrName>ppt_x</p:attrName>
                                            </p:attrNameLst>
                                          </p:cBhvr>
                                          <p:tavLst>
                                            <p:tav tm="0">
                                              <p:val>
                                                <p:strVal val="#ppt_x"/>
                                              </p:val>
                                            </p:tav>
                                            <p:tav tm="100000">
                                              <p:val>
                                                <p:strVal val="#ppt_x"/>
                                              </p:val>
                                            </p:tav>
                                          </p:tavLst>
                                        </p:anim>
                                        <p:anim calcmode="lin" valueType="num">
                                          <p:cBhvr>
                                            <p:cTn id="18" dur="500" fill="hold"/>
                                            <p:tgtEl>
                                              <p:spTgt spid="25"/>
                                            </p:tgtEl>
                                            <p:attrNameLst>
                                              <p:attrName>ppt_y</p:attrName>
                                            </p:attrNameLst>
                                          </p:cBhvr>
                                          <p:tavLst>
                                            <p:tav tm="0">
                                              <p:val>
                                                <p:strVal val="#ppt_y+.1"/>
                                              </p:val>
                                            </p:tav>
                                            <p:tav tm="100000">
                                              <p:val>
                                                <p:strVal val="#ppt_y"/>
                                              </p:val>
                                            </p:tav>
                                          </p:tavLst>
                                        </p:anim>
                                      </p:childTnLst>
                                    </p:cTn>
                                  </p:par>
                                </p:childTnLst>
                              </p:cTn>
                            </p:par>
                            <p:par>
                              <p:cTn id="19" fill="hold">
                                <p:stCondLst>
                                  <p:cond delay="2250"/>
                                </p:stCondLst>
                                <p:childTnLst>
                                  <p:par>
                                    <p:cTn id="20" presetID="22" presetClass="entr" presetSubtype="8" fill="hold" nodeType="afterEffect">
                                      <p:stCondLst>
                                        <p:cond delay="0"/>
                                      </p:stCondLst>
                                      <p:childTnLst>
                                        <p:set>
                                          <p:cBhvr>
                                            <p:cTn id="21" dur="1" fill="hold">
                                              <p:stCondLst>
                                                <p:cond delay="0"/>
                                              </p:stCondLst>
                                            </p:cTn>
                                            <p:tgtEl>
                                              <p:spTgt spid="101"/>
                                            </p:tgtEl>
                                            <p:attrNameLst>
                                              <p:attrName>style.visibility</p:attrName>
                                            </p:attrNameLst>
                                          </p:cBhvr>
                                          <p:to>
                                            <p:strVal val="visible"/>
                                          </p:to>
                                        </p:set>
                                        <p:animEffect transition="in" filter="wipe(left)">
                                          <p:cBhvr>
                                            <p:cTn id="22" dur="500"/>
                                            <p:tgtEl>
                                              <p:spTgt spid="101"/>
                                            </p:tgtEl>
                                          </p:cBhvr>
                                        </p:animEffect>
                                      </p:childTnLst>
                                    </p:cTn>
                                  </p:par>
                                </p:childTnLst>
                              </p:cTn>
                            </p:par>
                            <p:par>
                              <p:cTn id="23" fill="hold">
                                <p:stCondLst>
                                  <p:cond delay="2750"/>
                                </p:stCondLst>
                                <p:childTnLst>
                                  <p:par>
                                    <p:cTn id="24" presetID="22" presetClass="entr" presetSubtype="4"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wipe(down)">
                                          <p:cBhvr>
                                            <p:cTn id="26" dur="500"/>
                                            <p:tgtEl>
                                              <p:spTgt spid="38"/>
                                            </p:tgtEl>
                                          </p:cBhvr>
                                        </p:animEffect>
                                      </p:childTnLst>
                                    </p:cTn>
                                  </p:par>
                                </p:childTnLst>
                              </p:cTn>
                            </p:par>
                            <p:par>
                              <p:cTn id="27" fill="hold">
                                <p:stCondLst>
                                  <p:cond delay="3250"/>
                                </p:stCondLst>
                                <p:childTnLst>
                                  <p:par>
                                    <p:cTn id="28" presetID="22" presetClass="entr" presetSubtype="8" fill="hold" nodeType="afterEffect">
                                      <p:stCondLst>
                                        <p:cond delay="0"/>
                                      </p:stCondLst>
                                      <p:childTnLst>
                                        <p:set>
                                          <p:cBhvr>
                                            <p:cTn id="29" dur="1" fill="hold">
                                              <p:stCondLst>
                                                <p:cond delay="0"/>
                                              </p:stCondLst>
                                            </p:cTn>
                                            <p:tgtEl>
                                              <p:spTgt spid="105"/>
                                            </p:tgtEl>
                                            <p:attrNameLst>
                                              <p:attrName>style.visibility</p:attrName>
                                            </p:attrNameLst>
                                          </p:cBhvr>
                                          <p:to>
                                            <p:strVal val="visible"/>
                                          </p:to>
                                        </p:set>
                                        <p:animEffect transition="in" filter="wipe(left)">
                                          <p:cBhvr>
                                            <p:cTn id="30" dur="500"/>
                                            <p:tgtEl>
                                              <p:spTgt spid="105"/>
                                            </p:tgtEl>
                                          </p:cBhvr>
                                        </p:animEffect>
                                      </p:childTnLst>
                                    </p:cTn>
                                  </p:par>
                                </p:childTnLst>
                              </p:cTn>
                            </p:par>
                            <p:par>
                              <p:cTn id="31" fill="hold">
                                <p:stCondLst>
                                  <p:cond delay="3750"/>
                                </p:stCondLst>
                                <p:childTnLst>
                                  <p:par>
                                    <p:cTn id="32" presetID="42"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par>
                                    <p:cTn id="37" presetID="22" presetClass="entr" presetSubtype="1"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up)">
                                          <p:cBhvr>
                                            <p:cTn id="39" dur="1000"/>
                                            <p:tgtEl>
                                              <p:spTgt spid="9"/>
                                            </p:tgtEl>
                                          </p:cBhvr>
                                        </p:animEffect>
                                      </p:childTnLst>
                                    </p:cTn>
                                  </p:par>
                                </p:childTnLst>
                              </p:cTn>
                            </p:par>
                            <p:par>
                              <p:cTn id="40" fill="hold">
                                <p:stCondLst>
                                  <p:cond delay="4750"/>
                                </p:stCondLst>
                                <p:childTnLst>
                                  <p:par>
                                    <p:cTn id="41" presetID="22" presetClass="entr" presetSubtype="4" fill="hold" nodeType="afterEffect">
                                      <p:stCondLst>
                                        <p:cond delay="250"/>
                                      </p:stCondLst>
                                      <p:childTnLst>
                                        <p:set>
                                          <p:cBhvr>
                                            <p:cTn id="42" dur="1" fill="hold">
                                              <p:stCondLst>
                                                <p:cond delay="0"/>
                                              </p:stCondLst>
                                            </p:cTn>
                                            <p:tgtEl>
                                              <p:spTgt spid="50"/>
                                            </p:tgtEl>
                                            <p:attrNameLst>
                                              <p:attrName>style.visibility</p:attrName>
                                            </p:attrNameLst>
                                          </p:cBhvr>
                                          <p:to>
                                            <p:strVal val="visible"/>
                                          </p:to>
                                        </p:set>
                                        <p:animEffect transition="in" filter="wipe(down)">
                                          <p:cBhvr>
                                            <p:cTn id="43" dur="500"/>
                                            <p:tgtEl>
                                              <p:spTgt spid="50"/>
                                            </p:tgtEl>
                                          </p:cBhvr>
                                        </p:animEffect>
                                      </p:childTnLst>
                                    </p:cTn>
                                  </p:par>
                                </p:childTnLst>
                              </p:cTn>
                            </p:par>
                            <p:par>
                              <p:cTn id="44" fill="hold">
                                <p:stCondLst>
                                  <p:cond delay="5500"/>
                                </p:stCondLst>
                                <p:childTnLst>
                                  <p:par>
                                    <p:cTn id="45" presetID="22" presetClass="entr" presetSubtype="8" fill="hold" nodeType="afterEffect">
                                      <p:stCondLst>
                                        <p:cond delay="0"/>
                                      </p:stCondLst>
                                      <p:childTnLst>
                                        <p:set>
                                          <p:cBhvr>
                                            <p:cTn id="46" dur="1" fill="hold">
                                              <p:stCondLst>
                                                <p:cond delay="0"/>
                                              </p:stCondLst>
                                            </p:cTn>
                                            <p:tgtEl>
                                              <p:spTgt spid="110"/>
                                            </p:tgtEl>
                                            <p:attrNameLst>
                                              <p:attrName>style.visibility</p:attrName>
                                            </p:attrNameLst>
                                          </p:cBhvr>
                                          <p:to>
                                            <p:strVal val="visible"/>
                                          </p:to>
                                        </p:set>
                                        <p:animEffect transition="in" filter="wipe(left)">
                                          <p:cBhvr>
                                            <p:cTn id="47" dur="500"/>
                                            <p:tgtEl>
                                              <p:spTgt spid="110"/>
                                            </p:tgtEl>
                                          </p:cBhvr>
                                        </p:animEffect>
                                      </p:childTnLst>
                                    </p:cTn>
                                  </p:par>
                                </p:childTnLst>
                              </p:cTn>
                            </p:par>
                            <p:par>
                              <p:cTn id="48" fill="hold">
                                <p:stCondLst>
                                  <p:cond delay="6000"/>
                                </p:stCondLst>
                                <p:childTnLst>
                                  <p:par>
                                    <p:cTn id="49" presetID="22" presetClass="entr" presetSubtype="4" fill="hold" nodeType="after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down)">
                                          <p:cBhvr>
                                            <p:cTn id="51" dur="500"/>
                                            <p:tgtEl>
                                              <p:spTgt spid="62"/>
                                            </p:tgtEl>
                                          </p:cBhvr>
                                        </p:animEffect>
                                      </p:childTnLst>
                                    </p:cTn>
                                  </p:par>
                                </p:childTnLst>
                              </p:cTn>
                            </p:par>
                            <p:par>
                              <p:cTn id="52" fill="hold">
                                <p:stCondLst>
                                  <p:cond delay="6500"/>
                                </p:stCondLst>
                                <p:childTnLst>
                                  <p:par>
                                    <p:cTn id="53" presetID="22" presetClass="entr" presetSubtype="8" fill="hold" nodeType="afterEffect">
                                      <p:stCondLst>
                                        <p:cond delay="0"/>
                                      </p:stCondLst>
                                      <p:childTnLst>
                                        <p:set>
                                          <p:cBhvr>
                                            <p:cTn id="54" dur="1" fill="hold">
                                              <p:stCondLst>
                                                <p:cond delay="0"/>
                                              </p:stCondLst>
                                            </p:cTn>
                                            <p:tgtEl>
                                              <p:spTgt spid="114"/>
                                            </p:tgtEl>
                                            <p:attrNameLst>
                                              <p:attrName>style.visibility</p:attrName>
                                            </p:attrNameLst>
                                          </p:cBhvr>
                                          <p:to>
                                            <p:strVal val="visible"/>
                                          </p:to>
                                        </p:set>
                                        <p:animEffect transition="in" filter="wipe(left)">
                                          <p:cBhvr>
                                            <p:cTn id="55" dur="500"/>
                                            <p:tgtEl>
                                              <p:spTgt spid="114"/>
                                            </p:tgtEl>
                                          </p:cBhvr>
                                        </p:animEffect>
                                      </p:childTnLst>
                                    </p:cTn>
                                  </p:par>
                                </p:childTnLst>
                              </p:cTn>
                            </p:par>
                            <p:par>
                              <p:cTn id="56" fill="hold">
                                <p:stCondLst>
                                  <p:cond delay="7000"/>
                                </p:stCondLst>
                                <p:childTnLst>
                                  <p:par>
                                    <p:cTn id="57" presetID="4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par>
                                    <p:cTn id="62" presetID="22" presetClass="entr" presetSubtype="1" fill="hold" nodeType="withEffect">
                                      <p:stCondLst>
                                        <p:cond delay="0"/>
                                      </p:stCondLst>
                                      <p:childTnLst>
                                        <p:set>
                                          <p:cBhvr>
                                            <p:cTn id="63" dur="1" fill="hold">
                                              <p:stCondLst>
                                                <p:cond delay="0"/>
                                              </p:stCondLst>
                                            </p:cTn>
                                            <p:tgtEl>
                                              <p:spTgt spid="158"/>
                                            </p:tgtEl>
                                            <p:attrNameLst>
                                              <p:attrName>style.visibility</p:attrName>
                                            </p:attrNameLst>
                                          </p:cBhvr>
                                          <p:to>
                                            <p:strVal val="visible"/>
                                          </p:to>
                                        </p:set>
                                        <p:animEffect transition="in" filter="wipe(up)">
                                          <p:cBhvr>
                                            <p:cTn id="64" dur="1000"/>
                                            <p:tgtEl>
                                              <p:spTgt spid="158"/>
                                            </p:tgtEl>
                                          </p:cBhvr>
                                        </p:animEffect>
                                      </p:childTnLst>
                                    </p:cTn>
                                  </p:par>
                                </p:childTnLst>
                              </p:cTn>
                            </p:par>
                            <p:par>
                              <p:cTn id="65" fill="hold">
                                <p:stCondLst>
                                  <p:cond delay="8000"/>
                                </p:stCondLst>
                                <p:childTnLst>
                                  <p:par>
                                    <p:cTn id="66" presetID="42" presetClass="entr" presetSubtype="0" fill="hold" nodeType="afterEffect">
                                      <p:stCondLst>
                                        <p:cond delay="250"/>
                                      </p:stCondLst>
                                      <p:childTnLst>
                                        <p:set>
                                          <p:cBhvr>
                                            <p:cTn id="67" dur="1" fill="hold">
                                              <p:stCondLst>
                                                <p:cond delay="0"/>
                                              </p:stCondLst>
                                            </p:cTn>
                                            <p:tgtEl>
                                              <p:spTgt spid="118"/>
                                            </p:tgtEl>
                                            <p:attrNameLst>
                                              <p:attrName>style.visibility</p:attrName>
                                            </p:attrNameLst>
                                          </p:cBhvr>
                                          <p:to>
                                            <p:strVal val="visible"/>
                                          </p:to>
                                        </p:set>
                                        <p:animEffect transition="in" filter="fade">
                                          <p:cBhvr>
                                            <p:cTn id="68" dur="500"/>
                                            <p:tgtEl>
                                              <p:spTgt spid="118"/>
                                            </p:tgtEl>
                                          </p:cBhvr>
                                        </p:animEffect>
                                        <p:anim calcmode="lin" valueType="num">
                                          <p:cBhvr>
                                            <p:cTn id="69" dur="500" fill="hold"/>
                                            <p:tgtEl>
                                              <p:spTgt spid="118"/>
                                            </p:tgtEl>
                                            <p:attrNameLst>
                                              <p:attrName>ppt_x</p:attrName>
                                            </p:attrNameLst>
                                          </p:cBhvr>
                                          <p:tavLst>
                                            <p:tav tm="0">
                                              <p:val>
                                                <p:strVal val="#ppt_x"/>
                                              </p:val>
                                            </p:tav>
                                            <p:tav tm="100000">
                                              <p:val>
                                                <p:strVal val="#ppt_x"/>
                                              </p:val>
                                            </p:tav>
                                          </p:tavLst>
                                        </p:anim>
                                        <p:anim calcmode="lin" valueType="num">
                                          <p:cBhvr>
                                            <p:cTn id="70" dur="500" fill="hold"/>
                                            <p:tgtEl>
                                              <p:spTgt spid="118"/>
                                            </p:tgtEl>
                                            <p:attrNameLst>
                                              <p:attrName>ppt_y</p:attrName>
                                            </p:attrNameLst>
                                          </p:cBhvr>
                                          <p:tavLst>
                                            <p:tav tm="0">
                                              <p:val>
                                                <p:strVal val="#ppt_y+.1"/>
                                              </p:val>
                                            </p:tav>
                                            <p:tav tm="100000">
                                              <p:val>
                                                <p:strVal val="#ppt_y"/>
                                              </p:val>
                                            </p:tav>
                                          </p:tavLst>
                                        </p:anim>
                                      </p:childTnLst>
                                    </p:cTn>
                                  </p:par>
                                </p:childTnLst>
                              </p:cTn>
                            </p:par>
                            <p:par>
                              <p:cTn id="71" fill="hold">
                                <p:stCondLst>
                                  <p:cond delay="8750"/>
                                </p:stCondLst>
                                <p:childTnLst>
                                  <p:par>
                                    <p:cTn id="72" presetID="22" presetClass="entr" presetSubtype="8" fill="hold" nodeType="afterEffect">
                                      <p:stCondLst>
                                        <p:cond delay="0"/>
                                      </p:stCondLst>
                                      <p:childTnLst>
                                        <p:set>
                                          <p:cBhvr>
                                            <p:cTn id="73" dur="1" fill="hold">
                                              <p:stCondLst>
                                                <p:cond delay="0"/>
                                              </p:stCondLst>
                                            </p:cTn>
                                            <p:tgtEl>
                                              <p:spTgt spid="150"/>
                                            </p:tgtEl>
                                            <p:attrNameLst>
                                              <p:attrName>style.visibility</p:attrName>
                                            </p:attrNameLst>
                                          </p:cBhvr>
                                          <p:to>
                                            <p:strVal val="visible"/>
                                          </p:to>
                                        </p:set>
                                        <p:animEffect transition="in" filter="wipe(left)">
                                          <p:cBhvr>
                                            <p:cTn id="74" dur="500"/>
                                            <p:tgtEl>
                                              <p:spTgt spid="150"/>
                                            </p:tgtEl>
                                          </p:cBhvr>
                                        </p:animEffect>
                                      </p:childTnLst>
                                    </p:cTn>
                                  </p:par>
                                </p:childTnLst>
                              </p:cTn>
                            </p:par>
                            <p:par>
                              <p:cTn id="75" fill="hold">
                                <p:stCondLst>
                                  <p:cond delay="9250"/>
                                </p:stCondLst>
                                <p:childTnLst>
                                  <p:par>
                                    <p:cTn id="76" presetID="22" presetClass="entr" presetSubtype="4" fill="hold" nodeType="afterEffect">
                                      <p:stCondLst>
                                        <p:cond delay="0"/>
                                      </p:stCondLst>
                                      <p:childTnLst>
                                        <p:set>
                                          <p:cBhvr>
                                            <p:cTn id="77" dur="1" fill="hold">
                                              <p:stCondLst>
                                                <p:cond delay="0"/>
                                              </p:stCondLst>
                                            </p:cTn>
                                            <p:tgtEl>
                                              <p:spTgt spid="138"/>
                                            </p:tgtEl>
                                            <p:attrNameLst>
                                              <p:attrName>style.visibility</p:attrName>
                                            </p:attrNameLst>
                                          </p:cBhvr>
                                          <p:to>
                                            <p:strVal val="visible"/>
                                          </p:to>
                                        </p:set>
                                        <p:animEffect transition="in" filter="wipe(down)">
                                          <p:cBhvr>
                                            <p:cTn id="78" dur="500"/>
                                            <p:tgtEl>
                                              <p:spTgt spid="138"/>
                                            </p:tgtEl>
                                          </p:cBhvr>
                                        </p:animEffect>
                                      </p:childTnLst>
                                    </p:cTn>
                                  </p:par>
                                </p:childTnLst>
                              </p:cTn>
                            </p:par>
                            <p:par>
                              <p:cTn id="79" fill="hold">
                                <p:stCondLst>
                                  <p:cond delay="9750"/>
                                </p:stCondLst>
                                <p:childTnLst>
                                  <p:par>
                                    <p:cTn id="80" presetID="22" presetClass="entr" presetSubtype="8" fill="hold" nodeType="afterEffect">
                                      <p:stCondLst>
                                        <p:cond delay="0"/>
                                      </p:stCondLst>
                                      <p:childTnLst>
                                        <p:set>
                                          <p:cBhvr>
                                            <p:cTn id="81" dur="1" fill="hold">
                                              <p:stCondLst>
                                                <p:cond delay="0"/>
                                              </p:stCondLst>
                                            </p:cTn>
                                            <p:tgtEl>
                                              <p:spTgt spid="154"/>
                                            </p:tgtEl>
                                            <p:attrNameLst>
                                              <p:attrName>style.visibility</p:attrName>
                                            </p:attrNameLst>
                                          </p:cBhvr>
                                          <p:to>
                                            <p:strVal val="visible"/>
                                          </p:to>
                                        </p:set>
                                        <p:animEffect transition="in" filter="wipe(left)">
                                          <p:cBhvr>
                                            <p:cTn id="82" dur="500"/>
                                            <p:tgtEl>
                                              <p:spTgt spid="154"/>
                                            </p:tgtEl>
                                          </p:cBhvr>
                                        </p:animEffect>
                                      </p:childTnLst>
                                    </p:cTn>
                                  </p:par>
                                </p:childTnLst>
                              </p:cTn>
                            </p:par>
                            <p:par>
                              <p:cTn id="83" fill="hold">
                                <p:stCondLst>
                                  <p:cond delay="10250"/>
                                </p:stCondLst>
                                <p:childTnLst>
                                  <p:par>
                                    <p:cTn id="84" presetID="42" presetClass="entr" presetSubtype="0"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1000"/>
                                            <p:tgtEl>
                                              <p:spTgt spid="16"/>
                                            </p:tgtEl>
                                          </p:cBhvr>
                                        </p:animEffect>
                                        <p:anim calcmode="lin" valueType="num">
                                          <p:cBhvr>
                                            <p:cTn id="87" dur="1000" fill="hold"/>
                                            <p:tgtEl>
                                              <p:spTgt spid="16"/>
                                            </p:tgtEl>
                                            <p:attrNameLst>
                                              <p:attrName>ppt_x</p:attrName>
                                            </p:attrNameLst>
                                          </p:cBhvr>
                                          <p:tavLst>
                                            <p:tav tm="0">
                                              <p:val>
                                                <p:strVal val="#ppt_x"/>
                                              </p:val>
                                            </p:tav>
                                            <p:tav tm="100000">
                                              <p:val>
                                                <p:strVal val="#ppt_x"/>
                                              </p:val>
                                            </p:tav>
                                          </p:tavLst>
                                        </p:anim>
                                        <p:anim calcmode="lin" valueType="num">
                                          <p:cBhvr>
                                            <p:cTn id="88" dur="1000" fill="hold"/>
                                            <p:tgtEl>
                                              <p:spTgt spid="16"/>
                                            </p:tgtEl>
                                            <p:attrNameLst>
                                              <p:attrName>ppt_y</p:attrName>
                                            </p:attrNameLst>
                                          </p:cBhvr>
                                          <p:tavLst>
                                            <p:tav tm="0">
                                              <p:val>
                                                <p:strVal val="#ppt_y+.1"/>
                                              </p:val>
                                            </p:tav>
                                            <p:tav tm="100000">
                                              <p:val>
                                                <p:strVal val="#ppt_y"/>
                                              </p:val>
                                            </p:tav>
                                          </p:tavLst>
                                        </p:anim>
                                      </p:childTnLst>
                                    </p:cTn>
                                  </p:par>
                                  <p:par>
                                    <p:cTn id="89" presetID="22" presetClass="entr" presetSubtype="1" fill="hold" nodeType="withEffect">
                                      <p:stCondLst>
                                        <p:cond delay="0"/>
                                      </p:stCondLst>
                                      <p:childTnLst>
                                        <p:set>
                                          <p:cBhvr>
                                            <p:cTn id="90" dur="1" fill="hold">
                                              <p:stCondLst>
                                                <p:cond delay="0"/>
                                              </p:stCondLst>
                                            </p:cTn>
                                            <p:tgtEl>
                                              <p:spTgt spid="159"/>
                                            </p:tgtEl>
                                            <p:attrNameLst>
                                              <p:attrName>style.visibility</p:attrName>
                                            </p:attrNameLst>
                                          </p:cBhvr>
                                          <p:to>
                                            <p:strVal val="visible"/>
                                          </p:to>
                                        </p:set>
                                        <p:animEffect transition="in" filter="wipe(up)">
                                          <p:cBhvr>
                                            <p:cTn id="91" dur="1000"/>
                                            <p:tgtEl>
                                              <p:spTgt spid="159"/>
                                            </p:tgtEl>
                                          </p:cBhvr>
                                        </p:animEffect>
                                      </p:childTnLst>
                                    </p:cTn>
                                  </p:par>
                                </p:childTnLst>
                              </p:cTn>
                            </p:par>
                            <p:par>
                              <p:cTn id="92" fill="hold">
                                <p:stCondLst>
                                  <p:cond delay="11250"/>
                                </p:stCondLst>
                                <p:childTnLst>
                                  <p:par>
                                    <p:cTn id="93" presetID="22" presetClass="entr" presetSubtype="4" fill="hold" nodeType="afterEffect">
                                      <p:stCondLst>
                                        <p:cond delay="250"/>
                                      </p:stCondLst>
                                      <p:childTnLst>
                                        <p:set>
                                          <p:cBhvr>
                                            <p:cTn id="94" dur="1" fill="hold">
                                              <p:stCondLst>
                                                <p:cond delay="0"/>
                                              </p:stCondLst>
                                            </p:cTn>
                                            <p:tgtEl>
                                              <p:spTgt spid="74"/>
                                            </p:tgtEl>
                                            <p:attrNameLst>
                                              <p:attrName>style.visibility</p:attrName>
                                            </p:attrNameLst>
                                          </p:cBhvr>
                                          <p:to>
                                            <p:strVal val="visible"/>
                                          </p:to>
                                        </p:set>
                                        <p:animEffect transition="in" filter="wipe(down)">
                                          <p:cBhvr>
                                            <p:cTn id="95" dur="500"/>
                                            <p:tgtEl>
                                              <p:spTgt spid="74"/>
                                            </p:tgtEl>
                                          </p:cBhvr>
                                        </p:animEffect>
                                      </p:childTnLst>
                                    </p:cTn>
                                  </p:par>
                                </p:childTnLst>
                              </p:cTn>
                            </p:par>
                            <p:par>
                              <p:cTn id="96" fill="hold">
                                <p:stCondLst>
                                  <p:cond delay="12000"/>
                                </p:stCondLst>
                                <p:childTnLst>
                                  <p:par>
                                    <p:cTn id="97" presetID="22" presetClass="entr" presetSubtype="8" fill="hold" nodeType="afterEffect">
                                      <p:stCondLst>
                                        <p:cond delay="0"/>
                                      </p:stCondLst>
                                      <p:childTnLst>
                                        <p:set>
                                          <p:cBhvr>
                                            <p:cTn id="98" dur="1" fill="hold">
                                              <p:stCondLst>
                                                <p:cond delay="0"/>
                                              </p:stCondLst>
                                            </p:cTn>
                                            <p:tgtEl>
                                              <p:spTgt spid="119"/>
                                            </p:tgtEl>
                                            <p:attrNameLst>
                                              <p:attrName>style.visibility</p:attrName>
                                            </p:attrNameLst>
                                          </p:cBhvr>
                                          <p:to>
                                            <p:strVal val="visible"/>
                                          </p:to>
                                        </p:set>
                                        <p:animEffect transition="in" filter="wipe(left)">
                                          <p:cBhvr>
                                            <p:cTn id="99" dur="500"/>
                                            <p:tgtEl>
                                              <p:spTgt spid="119"/>
                                            </p:tgtEl>
                                          </p:cBhvr>
                                        </p:animEffect>
                                      </p:childTnLst>
                                    </p:cTn>
                                  </p:par>
                                </p:childTnLst>
                              </p:cTn>
                            </p:par>
                            <p:par>
                              <p:cTn id="100" fill="hold">
                                <p:stCondLst>
                                  <p:cond delay="12500"/>
                                </p:stCondLst>
                                <p:childTnLst>
                                  <p:par>
                                    <p:cTn id="101" presetID="22" presetClass="entr" presetSubtype="4" fill="hold" nodeType="afterEffect">
                                      <p:stCondLst>
                                        <p:cond delay="0"/>
                                      </p:stCondLst>
                                      <p:childTnLst>
                                        <p:set>
                                          <p:cBhvr>
                                            <p:cTn id="102" dur="1" fill="hold">
                                              <p:stCondLst>
                                                <p:cond delay="0"/>
                                              </p:stCondLst>
                                            </p:cTn>
                                            <p:tgtEl>
                                              <p:spTgt spid="86"/>
                                            </p:tgtEl>
                                            <p:attrNameLst>
                                              <p:attrName>style.visibility</p:attrName>
                                            </p:attrNameLst>
                                          </p:cBhvr>
                                          <p:to>
                                            <p:strVal val="visible"/>
                                          </p:to>
                                        </p:set>
                                        <p:animEffect transition="in" filter="wipe(down)">
                                          <p:cBhvr>
                                            <p:cTn id="103" dur="500"/>
                                            <p:tgtEl>
                                              <p:spTgt spid="86"/>
                                            </p:tgtEl>
                                          </p:cBhvr>
                                        </p:animEffect>
                                      </p:childTnLst>
                                    </p:cTn>
                                  </p:par>
                                </p:childTnLst>
                              </p:cTn>
                            </p:par>
                            <p:par>
                              <p:cTn id="104" fill="hold">
                                <p:stCondLst>
                                  <p:cond delay="13000"/>
                                </p:stCondLst>
                                <p:childTnLst>
                                  <p:par>
                                    <p:cTn id="105" presetID="22" presetClass="entr" presetSubtype="8" fill="hold" nodeType="afterEffect">
                                      <p:stCondLst>
                                        <p:cond delay="0"/>
                                      </p:stCondLst>
                                      <p:childTnLst>
                                        <p:set>
                                          <p:cBhvr>
                                            <p:cTn id="106" dur="1" fill="hold">
                                              <p:stCondLst>
                                                <p:cond delay="0"/>
                                              </p:stCondLst>
                                            </p:cTn>
                                            <p:tgtEl>
                                              <p:spTgt spid="123"/>
                                            </p:tgtEl>
                                            <p:attrNameLst>
                                              <p:attrName>style.visibility</p:attrName>
                                            </p:attrNameLst>
                                          </p:cBhvr>
                                          <p:to>
                                            <p:strVal val="visible"/>
                                          </p:to>
                                        </p:set>
                                        <p:animEffect transition="in" filter="wipe(left)">
                                          <p:cBhvr>
                                            <p:cTn id="107" dur="500"/>
                                            <p:tgtEl>
                                              <p:spTgt spid="123"/>
                                            </p:tgtEl>
                                          </p:cBhvr>
                                        </p:animEffect>
                                      </p:childTnLst>
                                    </p:cTn>
                                  </p:par>
                                </p:childTnLst>
                              </p:cTn>
                            </p:par>
                            <p:par>
                              <p:cTn id="108" fill="hold">
                                <p:stCondLst>
                                  <p:cond delay="13500"/>
                                </p:stCondLst>
                                <p:childTnLst>
                                  <p:par>
                                    <p:cTn id="109" presetID="42" presetClass="entr" presetSubtype="0" fill="hold" grpId="0" nodeType="afterEffect">
                                      <p:stCondLst>
                                        <p:cond delay="0"/>
                                      </p:stCondLst>
                                      <p:childTnLst>
                                        <p:set>
                                          <p:cBhvr>
                                            <p:cTn id="110" dur="1" fill="hold">
                                              <p:stCondLst>
                                                <p:cond delay="0"/>
                                              </p:stCondLst>
                                            </p:cTn>
                                            <p:tgtEl>
                                              <p:spTgt spid="15"/>
                                            </p:tgtEl>
                                            <p:attrNameLst>
                                              <p:attrName>style.visibility</p:attrName>
                                            </p:attrNameLst>
                                          </p:cBhvr>
                                          <p:to>
                                            <p:strVal val="visible"/>
                                          </p:to>
                                        </p:set>
                                        <p:animEffect transition="in" filter="fade">
                                          <p:cBhvr>
                                            <p:cTn id="111" dur="1000"/>
                                            <p:tgtEl>
                                              <p:spTgt spid="15"/>
                                            </p:tgtEl>
                                          </p:cBhvr>
                                        </p:animEffect>
                                        <p:anim calcmode="lin" valueType="num">
                                          <p:cBhvr>
                                            <p:cTn id="112" dur="1000" fill="hold"/>
                                            <p:tgtEl>
                                              <p:spTgt spid="15"/>
                                            </p:tgtEl>
                                            <p:attrNameLst>
                                              <p:attrName>ppt_x</p:attrName>
                                            </p:attrNameLst>
                                          </p:cBhvr>
                                          <p:tavLst>
                                            <p:tav tm="0">
                                              <p:val>
                                                <p:strVal val="#ppt_x"/>
                                              </p:val>
                                            </p:tav>
                                            <p:tav tm="100000">
                                              <p:val>
                                                <p:strVal val="#ppt_x"/>
                                              </p:val>
                                            </p:tav>
                                          </p:tavLst>
                                        </p:anim>
                                        <p:anim calcmode="lin" valueType="num">
                                          <p:cBhvr>
                                            <p:cTn id="113" dur="1000" fill="hold"/>
                                            <p:tgtEl>
                                              <p:spTgt spid="15"/>
                                            </p:tgtEl>
                                            <p:attrNameLst>
                                              <p:attrName>ppt_y</p:attrName>
                                            </p:attrNameLst>
                                          </p:cBhvr>
                                          <p:tavLst>
                                            <p:tav tm="0">
                                              <p:val>
                                                <p:strVal val="#ppt_y+.1"/>
                                              </p:val>
                                            </p:tav>
                                            <p:tav tm="100000">
                                              <p:val>
                                                <p:strVal val="#ppt_y"/>
                                              </p:val>
                                            </p:tav>
                                          </p:tavLst>
                                        </p:anim>
                                      </p:childTnLst>
                                    </p:cTn>
                                  </p:par>
                                  <p:par>
                                    <p:cTn id="114" presetID="22" presetClass="entr" presetSubtype="1" fill="hold" nodeType="withEffect">
                                      <p:stCondLst>
                                        <p:cond delay="0"/>
                                      </p:stCondLst>
                                      <p:childTnLst>
                                        <p:set>
                                          <p:cBhvr>
                                            <p:cTn id="115" dur="1" fill="hold">
                                              <p:stCondLst>
                                                <p:cond delay="0"/>
                                              </p:stCondLst>
                                            </p:cTn>
                                            <p:tgtEl>
                                              <p:spTgt spid="160"/>
                                            </p:tgtEl>
                                            <p:attrNameLst>
                                              <p:attrName>style.visibility</p:attrName>
                                            </p:attrNameLst>
                                          </p:cBhvr>
                                          <p:to>
                                            <p:strVal val="visible"/>
                                          </p:to>
                                        </p:set>
                                        <p:animEffect transition="in" filter="wipe(up)">
                                          <p:cBhvr>
                                            <p:cTn id="116" dur="10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4" grpId="0"/>
          <p:bldP spid="15" grpId="0"/>
          <p:bldP spid="16" grpId="0"/>
          <p:bldP spid="161" grpId="0" animBg="1"/>
        </p:bldLst>
      </p:timing>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406980"/>
          </a:xfrm>
        </p:spPr>
        <p:txBody>
          <a:bodyPr/>
          <a:lstStyle/>
          <a:p>
            <a:r>
              <a:rPr lang="pl-PL" altLang="pl-PL" b="1">
                <a:solidFill>
                  <a:schemeClr val="accent1"/>
                </a:solidFill>
              </a:rPr>
              <a:t>Special Cases</a:t>
            </a:r>
            <a:r>
              <a:rPr lang="en-NZ" altLang="pl-PL" b="1">
                <a:solidFill>
                  <a:schemeClr val="accent1"/>
                </a:solidFill>
              </a:rPr>
              <a:t>: </a:t>
            </a:r>
            <a:r>
              <a:rPr lang="en-NZ" altLang="pl-PL"/>
              <a:t>Ascending Profile I</a:t>
            </a:r>
            <a:endParaRPr lang="pl-PL"/>
          </a:p>
        </p:txBody>
      </p:sp>
      <p:grpSp>
        <p:nvGrpSpPr>
          <p:cNvPr id="4" name="Grupa 3"/>
          <p:cNvGrpSpPr/>
          <p:nvPr/>
        </p:nvGrpSpPr>
        <p:grpSpPr>
          <a:xfrm>
            <a:off x="3093937" y="874019"/>
            <a:ext cx="2196531" cy="4895429"/>
            <a:chOff x="3134998" y="1178691"/>
            <a:chExt cx="2019850" cy="4501658"/>
          </a:xfrm>
        </p:grpSpPr>
        <p:sp>
          <p:nvSpPr>
            <p:cNvPr id="5"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8"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9" name="Grupa 8"/>
            <p:cNvGrpSpPr/>
            <p:nvPr/>
          </p:nvGrpSpPr>
          <p:grpSpPr>
            <a:xfrm>
              <a:off x="3134998" y="1517736"/>
              <a:ext cx="2019850" cy="4162612"/>
              <a:chOff x="3636165" y="1814460"/>
              <a:chExt cx="1696621" cy="3496486"/>
            </a:xfrm>
          </p:grpSpPr>
          <p:grpSp>
            <p:nvGrpSpPr>
              <p:cNvPr id="10" name="Group 28"/>
              <p:cNvGrpSpPr>
                <a:grpSpLocks/>
              </p:cNvGrpSpPr>
              <p:nvPr/>
            </p:nvGrpSpPr>
            <p:grpSpPr bwMode="auto">
              <a:xfrm>
                <a:off x="3636165" y="1819139"/>
                <a:ext cx="1696621" cy="3491807"/>
                <a:chOff x="1684" y="1082"/>
                <a:chExt cx="2391" cy="3083"/>
              </a:xfrm>
            </p:grpSpPr>
            <p:sp>
              <p:nvSpPr>
                <p:cNvPr id="15"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6"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11"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2"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3"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4"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sp>
        <p:nvSpPr>
          <p:cNvPr id="17" name="Prostokąt zaokrąglony 16"/>
          <p:cNvSpPr/>
          <p:nvPr/>
        </p:nvSpPr>
        <p:spPr>
          <a:xfrm>
            <a:off x="6096000" y="846161"/>
            <a:ext cx="7892669" cy="35549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lang="pl-PL" sz="2000" b="1">
                <a:latin typeface="Century Gothic" panose="020B0502020202020204" pitchFamily="34" charset="0"/>
              </a:rPr>
              <a:t>Ascending/</a:t>
            </a:r>
            <a:r>
              <a:rPr lang="en-NZ" sz="2000" b="1">
                <a:latin typeface="Century Gothic" panose="020B0502020202020204" pitchFamily="34" charset="0"/>
              </a:rPr>
              <a:t>O</a:t>
            </a:r>
            <a:r>
              <a:rPr lang="pl-PL" sz="2000" b="1">
                <a:latin typeface="Century Gothic" panose="020B0502020202020204" pitchFamily="34" charset="0"/>
              </a:rPr>
              <a:t>vershift in </a:t>
            </a:r>
            <a:r>
              <a:rPr lang="en-NZ" sz="2000" b="1">
                <a:latin typeface="Century Gothic" panose="020B0502020202020204" pitchFamily="34" charset="0"/>
              </a:rPr>
              <a:t>P</a:t>
            </a:r>
            <a:r>
              <a:rPr lang="pl-PL" sz="2000" b="1">
                <a:latin typeface="Century Gothic" panose="020B0502020202020204" pitchFamily="34" charset="0"/>
              </a:rPr>
              <a:t>rofile I</a:t>
            </a:r>
          </a:p>
        </p:txBody>
      </p:sp>
      <p:sp>
        <p:nvSpPr>
          <p:cNvPr id="18" name="pole tekstowe 17"/>
          <p:cNvSpPr txBox="1"/>
          <p:nvPr/>
        </p:nvSpPr>
        <p:spPr>
          <a:xfrm>
            <a:off x="5557652" y="1437412"/>
            <a:ext cx="6436425" cy="523220"/>
          </a:xfrm>
          <a:prstGeom prst="rect">
            <a:avLst/>
          </a:prstGeom>
          <a:noFill/>
        </p:spPr>
        <p:txBody>
          <a:bodyPr wrap="square" rtlCol="0">
            <a:spAutoFit/>
          </a:bodyPr>
          <a:lstStyle/>
          <a:p>
            <a:r>
              <a:rPr lang="pl-PL" sz="2800">
                <a:latin typeface="Century Gothic" panose="020B0502020202020204" pitchFamily="34" charset="0"/>
              </a:rPr>
              <a:t>Key feeling- </a:t>
            </a:r>
            <a:r>
              <a:rPr kumimoji="1" lang="en-NZ" sz="2800" b="1">
                <a:solidFill>
                  <a:srgbClr val="D82674"/>
                </a:solidFill>
                <a:latin typeface="Century Gothic" panose="020B0502020202020204" pitchFamily="34" charset="0"/>
                <a:ea typeface="ＭＳ Ｐゴシック" pitchFamily="-112" charset="-128"/>
              </a:rPr>
              <a:t>Helplessness/Constraint</a:t>
            </a:r>
            <a:endParaRPr kumimoji="1" lang="en-US" sz="2800" b="1">
              <a:solidFill>
                <a:srgbClr val="D82674"/>
              </a:solidFill>
              <a:latin typeface="Century Gothic" panose="020B0502020202020204" pitchFamily="34" charset="0"/>
              <a:ea typeface="ＭＳ Ｐゴシック" pitchFamily="-112" charset="-128"/>
            </a:endParaRPr>
          </a:p>
        </p:txBody>
      </p:sp>
      <p:sp>
        <p:nvSpPr>
          <p:cNvPr id="19" name="Prostokąt 18"/>
          <p:cNvSpPr/>
          <p:nvPr/>
        </p:nvSpPr>
        <p:spPr>
          <a:xfrm>
            <a:off x="6096000" y="2162746"/>
            <a:ext cx="5457371" cy="1569660"/>
          </a:xfrm>
          <a:prstGeom prst="rect">
            <a:avLst/>
          </a:prstGeom>
        </p:spPr>
        <p:txBody>
          <a:bodyPr wrap="square">
            <a:spAutoFit/>
          </a:bodyPr>
          <a:lstStyle/>
          <a:p>
            <a:pPr>
              <a:buClr>
                <a:schemeClr val="accent1"/>
              </a:buClr>
            </a:pPr>
            <a:r>
              <a:rPr lang="en-US" altLang="en-US" sz="2400" b="1">
                <a:solidFill>
                  <a:srgbClr val="5F5F5F"/>
                </a:solidFill>
                <a:latin typeface="Century Gothic" panose="020B0502020202020204" pitchFamily="34" charset="0"/>
                <a:ea typeface="Open Sans" panose="020B0606030504020204" pitchFamily="34" charset="0"/>
                <a:cs typeface="Open Sans" panose="020B0606030504020204" pitchFamily="34" charset="0"/>
              </a:rPr>
              <a:t>Discussion Points</a:t>
            </a:r>
          </a:p>
          <a:p>
            <a:pPr marL="342900" indent="-342900">
              <a:buClr>
                <a:schemeClr val="accent1"/>
              </a:buClr>
              <a:buFont typeface="Arial" panose="020B0604020202020204" pitchFamily="34" charset="0"/>
              <a:buChar char="•"/>
            </a:pPr>
            <a:r>
              <a:rPr lang="en-US"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Against my skills</a:t>
            </a:r>
          </a:p>
          <a:p>
            <a:pPr marL="342900" indent="-342900">
              <a:buClr>
                <a:schemeClr val="accent1"/>
              </a:buClr>
              <a:buFont typeface="Arial" panose="020B0604020202020204" pitchFamily="34" charset="0"/>
              <a:buChar char="•"/>
            </a:pPr>
            <a:r>
              <a:rPr lang="en-US"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Against my style</a:t>
            </a:r>
          </a:p>
          <a:p>
            <a:pPr marL="342900" indent="-342900">
              <a:buClr>
                <a:schemeClr val="accent1"/>
              </a:buClr>
              <a:buFont typeface="Arial" panose="020B0604020202020204" pitchFamily="34" charset="0"/>
              <a:buChar char="•"/>
            </a:pPr>
            <a:r>
              <a:rPr lang="en-US"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Forcing myself</a:t>
            </a:r>
          </a:p>
        </p:txBody>
      </p:sp>
      <p:grpSp>
        <p:nvGrpSpPr>
          <p:cNvPr id="20" name="Grupa 19"/>
          <p:cNvGrpSpPr/>
          <p:nvPr/>
        </p:nvGrpSpPr>
        <p:grpSpPr>
          <a:xfrm>
            <a:off x="626509" y="874019"/>
            <a:ext cx="2196531" cy="4895429"/>
            <a:chOff x="3134998" y="1178691"/>
            <a:chExt cx="2019850" cy="4501658"/>
          </a:xfrm>
        </p:grpSpPr>
        <p:sp>
          <p:nvSpPr>
            <p:cNvPr id="21"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2"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3"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4"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25" name="Grupa 24"/>
            <p:cNvGrpSpPr/>
            <p:nvPr/>
          </p:nvGrpSpPr>
          <p:grpSpPr>
            <a:xfrm>
              <a:off x="3134998" y="1517736"/>
              <a:ext cx="2019850" cy="4162612"/>
              <a:chOff x="3636165" y="1814460"/>
              <a:chExt cx="1696621" cy="3496486"/>
            </a:xfrm>
          </p:grpSpPr>
          <p:grpSp>
            <p:nvGrpSpPr>
              <p:cNvPr id="26" name="Group 28"/>
              <p:cNvGrpSpPr>
                <a:grpSpLocks/>
              </p:cNvGrpSpPr>
              <p:nvPr/>
            </p:nvGrpSpPr>
            <p:grpSpPr bwMode="auto">
              <a:xfrm>
                <a:off x="3636165" y="1819139"/>
                <a:ext cx="1696621" cy="3491807"/>
                <a:chOff x="1684" y="1082"/>
                <a:chExt cx="2391" cy="3083"/>
              </a:xfrm>
            </p:grpSpPr>
            <p:sp>
              <p:nvSpPr>
                <p:cNvPr id="31"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2"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27"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8"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9"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0" name="Line 34"/>
              <p:cNvSpPr>
                <a:spLocks noChangeShapeType="1"/>
              </p:cNvSpPr>
              <p:nvPr/>
            </p:nvSpPr>
            <p:spPr bwMode="auto">
              <a:xfrm flipH="1" flipV="1">
                <a:off x="4314620"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sp>
        <p:nvSpPr>
          <p:cNvPr id="33" name="Prostokąt 32"/>
          <p:cNvSpPr/>
          <p:nvPr/>
        </p:nvSpPr>
        <p:spPr>
          <a:xfrm>
            <a:off x="458295" y="1437412"/>
            <a:ext cx="2491740" cy="2845131"/>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grpSp>
        <p:nvGrpSpPr>
          <p:cNvPr id="34" name="Grupa 33"/>
          <p:cNvGrpSpPr/>
          <p:nvPr/>
        </p:nvGrpSpPr>
        <p:grpSpPr>
          <a:xfrm>
            <a:off x="1079512" y="1504994"/>
            <a:ext cx="1294691" cy="2424054"/>
            <a:chOff x="813648" y="2744846"/>
            <a:chExt cx="986936" cy="1847843"/>
          </a:xfrm>
        </p:grpSpPr>
        <p:sp>
          <p:nvSpPr>
            <p:cNvPr id="35" name="Line 35"/>
            <p:cNvSpPr>
              <a:spLocks noChangeShapeType="1"/>
            </p:cNvSpPr>
            <p:nvPr/>
          </p:nvSpPr>
          <p:spPr bwMode="auto">
            <a:xfrm flipV="1">
              <a:off x="813648" y="2744846"/>
              <a:ext cx="321207" cy="1847843"/>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6" name="Line 36"/>
            <p:cNvSpPr>
              <a:spLocks noChangeShapeType="1"/>
            </p:cNvSpPr>
            <p:nvPr/>
          </p:nvSpPr>
          <p:spPr bwMode="auto">
            <a:xfrm flipH="1" flipV="1">
              <a:off x="1154496" y="2744846"/>
              <a:ext cx="303631" cy="1469219"/>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7" name="Line 37"/>
            <p:cNvSpPr>
              <a:spLocks noChangeShapeType="1"/>
            </p:cNvSpPr>
            <p:nvPr/>
          </p:nvSpPr>
          <p:spPr bwMode="auto">
            <a:xfrm flipV="1">
              <a:off x="1474111" y="3088842"/>
              <a:ext cx="326473" cy="1125221"/>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38" name="Grupa 37"/>
          <p:cNvGrpSpPr/>
          <p:nvPr/>
        </p:nvGrpSpPr>
        <p:grpSpPr>
          <a:xfrm>
            <a:off x="3532056" y="1572485"/>
            <a:ext cx="1323974" cy="3513861"/>
            <a:chOff x="2744516" y="2586410"/>
            <a:chExt cx="1009258" cy="2678598"/>
          </a:xfrm>
        </p:grpSpPr>
        <p:sp>
          <p:nvSpPr>
            <p:cNvPr id="39" name="Line 35"/>
            <p:cNvSpPr>
              <a:spLocks noChangeShapeType="1"/>
            </p:cNvSpPr>
            <p:nvPr/>
          </p:nvSpPr>
          <p:spPr bwMode="auto">
            <a:xfrm flipV="1">
              <a:off x="2744516" y="2586410"/>
              <a:ext cx="319615" cy="2678598"/>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0" name="Line 36"/>
            <p:cNvSpPr>
              <a:spLocks noChangeShapeType="1"/>
            </p:cNvSpPr>
            <p:nvPr/>
          </p:nvSpPr>
          <p:spPr bwMode="auto">
            <a:xfrm flipH="1" flipV="1">
              <a:off x="3075627" y="2588016"/>
              <a:ext cx="339806" cy="1370603"/>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1" name="Line 37"/>
            <p:cNvSpPr>
              <a:spLocks noChangeShapeType="1"/>
            </p:cNvSpPr>
            <p:nvPr/>
          </p:nvSpPr>
          <p:spPr bwMode="auto">
            <a:xfrm>
              <a:off x="3415433" y="3958618"/>
              <a:ext cx="338341" cy="896880"/>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3" name="Symbol zastępczy numeru slajdu 2"/>
          <p:cNvSpPr>
            <a:spLocks noGrp="1"/>
          </p:cNvSpPr>
          <p:nvPr>
            <p:ph type="sldNum" sz="quarter" idx="12"/>
          </p:nvPr>
        </p:nvSpPr>
        <p:spPr/>
        <p:txBody>
          <a:bodyPr/>
          <a:lstStyle/>
          <a:p>
            <a:fld id="{DEAEEF22-A4DB-45E7-8C91-9889C89BF273}" type="slidenum">
              <a:rPr lang="pl-PL" smtClean="0"/>
              <a:t>112</a:t>
            </a:fld>
            <a:endParaRPr lang="pl-PL"/>
          </a:p>
        </p:txBody>
      </p:sp>
      <p:grpSp>
        <p:nvGrpSpPr>
          <p:cNvPr id="42" name="Grupa 2">
            <a:extLst>
              <a:ext uri="{FF2B5EF4-FFF2-40B4-BE49-F238E27FC236}">
                <a16:creationId xmlns:a16="http://schemas.microsoft.com/office/drawing/2014/main" id="{0171C581-9786-D4F1-A6AA-6395535632AA}"/>
              </a:ext>
            </a:extLst>
          </p:cNvPr>
          <p:cNvGrpSpPr/>
          <p:nvPr/>
        </p:nvGrpSpPr>
        <p:grpSpPr>
          <a:xfrm>
            <a:off x="9007469" y="3994595"/>
            <a:ext cx="1131322" cy="2331488"/>
            <a:chOff x="3134998" y="1517736"/>
            <a:chExt cx="2019850" cy="4162613"/>
          </a:xfrm>
        </p:grpSpPr>
        <p:sp>
          <p:nvSpPr>
            <p:cNvPr id="43" name="Rectangle 15">
              <a:extLst>
                <a:ext uri="{FF2B5EF4-FFF2-40B4-BE49-F238E27FC236}">
                  <a16:creationId xmlns:a16="http://schemas.microsoft.com/office/drawing/2014/main" id="{61911395-2FD2-8A29-B76E-F542B06EF629}"/>
                </a:ext>
              </a:extLst>
            </p:cNvPr>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44" name="Rectangle 12">
              <a:extLst>
                <a:ext uri="{FF2B5EF4-FFF2-40B4-BE49-F238E27FC236}">
                  <a16:creationId xmlns:a16="http://schemas.microsoft.com/office/drawing/2014/main" id="{BFB65FA8-0FB7-F3C2-3C42-91E69D217A50}"/>
                </a:ext>
              </a:extLst>
            </p:cNvPr>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45" name="Rectangle 13">
              <a:extLst>
                <a:ext uri="{FF2B5EF4-FFF2-40B4-BE49-F238E27FC236}">
                  <a16:creationId xmlns:a16="http://schemas.microsoft.com/office/drawing/2014/main" id="{11EF4C20-9E6C-415F-8D3D-22A16F60353C}"/>
                </a:ext>
              </a:extLst>
            </p:cNvPr>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46" name="Grupa 7">
              <a:extLst>
                <a:ext uri="{FF2B5EF4-FFF2-40B4-BE49-F238E27FC236}">
                  <a16:creationId xmlns:a16="http://schemas.microsoft.com/office/drawing/2014/main" id="{BF450705-8BAF-A65A-082F-84BFAAADADE8}"/>
                </a:ext>
              </a:extLst>
            </p:cNvPr>
            <p:cNvGrpSpPr/>
            <p:nvPr/>
          </p:nvGrpSpPr>
          <p:grpSpPr>
            <a:xfrm>
              <a:off x="3134998" y="1517736"/>
              <a:ext cx="2019850" cy="4162612"/>
              <a:chOff x="3636165" y="1814460"/>
              <a:chExt cx="1696621" cy="3496486"/>
            </a:xfrm>
          </p:grpSpPr>
          <p:grpSp>
            <p:nvGrpSpPr>
              <p:cNvPr id="47" name="Group 28">
                <a:extLst>
                  <a:ext uri="{FF2B5EF4-FFF2-40B4-BE49-F238E27FC236}">
                    <a16:creationId xmlns:a16="http://schemas.microsoft.com/office/drawing/2014/main" id="{E0D7A990-9959-5501-DD6D-686383112167}"/>
                  </a:ext>
                </a:extLst>
              </p:cNvPr>
              <p:cNvGrpSpPr>
                <a:grpSpLocks/>
              </p:cNvGrpSpPr>
              <p:nvPr/>
            </p:nvGrpSpPr>
            <p:grpSpPr bwMode="auto">
              <a:xfrm>
                <a:off x="3636165" y="1819139"/>
                <a:ext cx="1696621" cy="3491807"/>
                <a:chOff x="1684" y="1082"/>
                <a:chExt cx="2391" cy="3083"/>
              </a:xfrm>
            </p:grpSpPr>
            <p:sp>
              <p:nvSpPr>
                <p:cNvPr id="52" name="Rectangle 29">
                  <a:extLst>
                    <a:ext uri="{FF2B5EF4-FFF2-40B4-BE49-F238E27FC236}">
                      <a16:creationId xmlns:a16="http://schemas.microsoft.com/office/drawing/2014/main" id="{7893A675-204B-245E-C255-6A948DAA5E8A}"/>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53" name="Line 30">
                  <a:extLst>
                    <a:ext uri="{FF2B5EF4-FFF2-40B4-BE49-F238E27FC236}">
                      <a16:creationId xmlns:a16="http://schemas.microsoft.com/office/drawing/2014/main" id="{9D896FAB-C422-90F1-5AAD-718B129F9058}"/>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48" name="Line 31">
                <a:extLst>
                  <a:ext uri="{FF2B5EF4-FFF2-40B4-BE49-F238E27FC236}">
                    <a16:creationId xmlns:a16="http://schemas.microsoft.com/office/drawing/2014/main" id="{7DA32896-F410-B63D-07C6-151134B406D3}"/>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9" name="Line 32">
                <a:extLst>
                  <a:ext uri="{FF2B5EF4-FFF2-40B4-BE49-F238E27FC236}">
                    <a16:creationId xmlns:a16="http://schemas.microsoft.com/office/drawing/2014/main" id="{3FB9FC4E-E1E3-3A70-3FD3-B0782E715205}"/>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0" name="Line 33">
                <a:extLst>
                  <a:ext uri="{FF2B5EF4-FFF2-40B4-BE49-F238E27FC236}">
                    <a16:creationId xmlns:a16="http://schemas.microsoft.com/office/drawing/2014/main" id="{54645DF0-0770-BF0E-5CA1-742E7BE8BF99}"/>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1" name="Line 34">
                <a:extLst>
                  <a:ext uri="{FF2B5EF4-FFF2-40B4-BE49-F238E27FC236}">
                    <a16:creationId xmlns:a16="http://schemas.microsoft.com/office/drawing/2014/main" id="{AA0ABDBC-40E7-6EB5-38C9-351A74B87397}"/>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54" name="Grupa 2">
            <a:extLst>
              <a:ext uri="{FF2B5EF4-FFF2-40B4-BE49-F238E27FC236}">
                <a16:creationId xmlns:a16="http://schemas.microsoft.com/office/drawing/2014/main" id="{F62BBEF8-A3AB-1224-3547-A17CFE48DA1C}"/>
              </a:ext>
            </a:extLst>
          </p:cNvPr>
          <p:cNvGrpSpPr/>
          <p:nvPr/>
        </p:nvGrpSpPr>
        <p:grpSpPr>
          <a:xfrm>
            <a:off x="10263448" y="4005569"/>
            <a:ext cx="1128289" cy="2325237"/>
            <a:chOff x="3134998" y="1517736"/>
            <a:chExt cx="2019850" cy="4162613"/>
          </a:xfrm>
        </p:grpSpPr>
        <p:sp>
          <p:nvSpPr>
            <p:cNvPr id="55" name="Rectangle 15">
              <a:extLst>
                <a:ext uri="{FF2B5EF4-FFF2-40B4-BE49-F238E27FC236}">
                  <a16:creationId xmlns:a16="http://schemas.microsoft.com/office/drawing/2014/main" id="{A2B6EBAF-9DEB-04C5-33E6-9B554B41FE9C}"/>
                </a:ext>
              </a:extLst>
            </p:cNvPr>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56" name="Rectangle 12">
              <a:extLst>
                <a:ext uri="{FF2B5EF4-FFF2-40B4-BE49-F238E27FC236}">
                  <a16:creationId xmlns:a16="http://schemas.microsoft.com/office/drawing/2014/main" id="{C96633DA-7F07-3C4F-32F8-21B70FA14E60}"/>
                </a:ext>
              </a:extLst>
            </p:cNvPr>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57" name="Rectangle 13">
              <a:extLst>
                <a:ext uri="{FF2B5EF4-FFF2-40B4-BE49-F238E27FC236}">
                  <a16:creationId xmlns:a16="http://schemas.microsoft.com/office/drawing/2014/main" id="{1E70B769-3116-9400-3256-C5CABBB28CD4}"/>
                </a:ext>
              </a:extLst>
            </p:cNvPr>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58" name="Grupa 7">
              <a:extLst>
                <a:ext uri="{FF2B5EF4-FFF2-40B4-BE49-F238E27FC236}">
                  <a16:creationId xmlns:a16="http://schemas.microsoft.com/office/drawing/2014/main" id="{4A375719-09E3-2B98-C761-25D11B6E0C98}"/>
                </a:ext>
              </a:extLst>
            </p:cNvPr>
            <p:cNvGrpSpPr/>
            <p:nvPr/>
          </p:nvGrpSpPr>
          <p:grpSpPr>
            <a:xfrm>
              <a:off x="3134998" y="1517736"/>
              <a:ext cx="2019850" cy="4162612"/>
              <a:chOff x="3636165" y="1814460"/>
              <a:chExt cx="1696621" cy="3496486"/>
            </a:xfrm>
          </p:grpSpPr>
          <p:grpSp>
            <p:nvGrpSpPr>
              <p:cNvPr id="59" name="Group 28">
                <a:extLst>
                  <a:ext uri="{FF2B5EF4-FFF2-40B4-BE49-F238E27FC236}">
                    <a16:creationId xmlns:a16="http://schemas.microsoft.com/office/drawing/2014/main" id="{9BA27AF8-B58D-5C04-C4FC-8E737A50DE7A}"/>
                  </a:ext>
                </a:extLst>
              </p:cNvPr>
              <p:cNvGrpSpPr>
                <a:grpSpLocks/>
              </p:cNvGrpSpPr>
              <p:nvPr/>
            </p:nvGrpSpPr>
            <p:grpSpPr bwMode="auto">
              <a:xfrm>
                <a:off x="3636165" y="1819139"/>
                <a:ext cx="1696621" cy="3491807"/>
                <a:chOff x="1684" y="1082"/>
                <a:chExt cx="2391" cy="3083"/>
              </a:xfrm>
            </p:grpSpPr>
            <p:sp>
              <p:nvSpPr>
                <p:cNvPr id="64" name="Rectangle 29">
                  <a:extLst>
                    <a:ext uri="{FF2B5EF4-FFF2-40B4-BE49-F238E27FC236}">
                      <a16:creationId xmlns:a16="http://schemas.microsoft.com/office/drawing/2014/main" id="{234E3F85-850D-105E-BD1D-FB4E621D5785}"/>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5" name="Line 30">
                  <a:extLst>
                    <a:ext uri="{FF2B5EF4-FFF2-40B4-BE49-F238E27FC236}">
                      <a16:creationId xmlns:a16="http://schemas.microsoft.com/office/drawing/2014/main" id="{F2EBD799-ED6A-6F18-1699-98FF657AACCF}"/>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60" name="Line 31">
                <a:extLst>
                  <a:ext uri="{FF2B5EF4-FFF2-40B4-BE49-F238E27FC236}">
                    <a16:creationId xmlns:a16="http://schemas.microsoft.com/office/drawing/2014/main" id="{FCF3FA90-5A1D-A7C5-3F93-B9AE262BF71E}"/>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61" name="Line 32">
                <a:extLst>
                  <a:ext uri="{FF2B5EF4-FFF2-40B4-BE49-F238E27FC236}">
                    <a16:creationId xmlns:a16="http://schemas.microsoft.com/office/drawing/2014/main" id="{288FB4EA-62FD-CA96-E94A-FCD59FAAE2D0}"/>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62" name="Line 33">
                <a:extLst>
                  <a:ext uri="{FF2B5EF4-FFF2-40B4-BE49-F238E27FC236}">
                    <a16:creationId xmlns:a16="http://schemas.microsoft.com/office/drawing/2014/main" id="{FC017B23-145B-8AA8-7156-0E8C1EA4EAAC}"/>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63" name="Line 34">
                <a:extLst>
                  <a:ext uri="{FF2B5EF4-FFF2-40B4-BE49-F238E27FC236}">
                    <a16:creationId xmlns:a16="http://schemas.microsoft.com/office/drawing/2014/main" id="{98358173-7882-1B01-6C09-D6C8D25C67C5}"/>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66" name="Grupa 40">
            <a:extLst>
              <a:ext uri="{FF2B5EF4-FFF2-40B4-BE49-F238E27FC236}">
                <a16:creationId xmlns:a16="http://schemas.microsoft.com/office/drawing/2014/main" id="{D7A6C158-84A6-9152-CF16-786D4A8324F8}"/>
              </a:ext>
            </a:extLst>
          </p:cNvPr>
          <p:cNvGrpSpPr/>
          <p:nvPr/>
        </p:nvGrpSpPr>
        <p:grpSpPr>
          <a:xfrm>
            <a:off x="9239917" y="4250456"/>
            <a:ext cx="667750" cy="1174301"/>
            <a:chOff x="923638" y="4395507"/>
            <a:chExt cx="900503" cy="727804"/>
          </a:xfrm>
        </p:grpSpPr>
        <p:sp>
          <p:nvSpPr>
            <p:cNvPr id="67" name="Line 35">
              <a:extLst>
                <a:ext uri="{FF2B5EF4-FFF2-40B4-BE49-F238E27FC236}">
                  <a16:creationId xmlns:a16="http://schemas.microsoft.com/office/drawing/2014/main" id="{14A1BE09-CABD-B0B8-33F7-7ABE28EF8D6D}"/>
                </a:ext>
              </a:extLst>
            </p:cNvPr>
            <p:cNvSpPr>
              <a:spLocks noChangeShapeType="1"/>
            </p:cNvSpPr>
            <p:nvPr/>
          </p:nvSpPr>
          <p:spPr bwMode="auto">
            <a:xfrm flipV="1">
              <a:off x="923638" y="4714978"/>
              <a:ext cx="280591" cy="408333"/>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68" name="Line 36">
              <a:extLst>
                <a:ext uri="{FF2B5EF4-FFF2-40B4-BE49-F238E27FC236}">
                  <a16:creationId xmlns:a16="http://schemas.microsoft.com/office/drawing/2014/main" id="{35EF5455-1960-5872-1052-AE8C19282B87}"/>
                </a:ext>
              </a:extLst>
            </p:cNvPr>
            <p:cNvSpPr>
              <a:spLocks noChangeShapeType="1"/>
            </p:cNvSpPr>
            <p:nvPr/>
          </p:nvSpPr>
          <p:spPr bwMode="auto">
            <a:xfrm flipH="1">
              <a:off x="1212036" y="4712029"/>
              <a:ext cx="310716" cy="294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69" name="Line 37">
              <a:extLst>
                <a:ext uri="{FF2B5EF4-FFF2-40B4-BE49-F238E27FC236}">
                  <a16:creationId xmlns:a16="http://schemas.microsoft.com/office/drawing/2014/main" id="{E6C3A9FA-91A8-7638-0DCB-1B996E118C26}"/>
                </a:ext>
              </a:extLst>
            </p:cNvPr>
            <p:cNvSpPr>
              <a:spLocks noChangeShapeType="1"/>
            </p:cNvSpPr>
            <p:nvPr/>
          </p:nvSpPr>
          <p:spPr bwMode="auto">
            <a:xfrm flipV="1">
              <a:off x="1506612" y="4395507"/>
              <a:ext cx="317529" cy="319469"/>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70" name="Grupa 40">
            <a:extLst>
              <a:ext uri="{FF2B5EF4-FFF2-40B4-BE49-F238E27FC236}">
                <a16:creationId xmlns:a16="http://schemas.microsoft.com/office/drawing/2014/main" id="{58B8CFA0-F69A-CC1B-D3A1-4F0BE8BAE503}"/>
              </a:ext>
            </a:extLst>
          </p:cNvPr>
          <p:cNvGrpSpPr/>
          <p:nvPr/>
        </p:nvGrpSpPr>
        <p:grpSpPr>
          <a:xfrm>
            <a:off x="10481717" y="4442104"/>
            <a:ext cx="676689" cy="1462089"/>
            <a:chOff x="674819" y="3291268"/>
            <a:chExt cx="953908" cy="1960610"/>
          </a:xfrm>
        </p:grpSpPr>
        <p:sp>
          <p:nvSpPr>
            <p:cNvPr id="71" name="Line 35">
              <a:extLst>
                <a:ext uri="{FF2B5EF4-FFF2-40B4-BE49-F238E27FC236}">
                  <a16:creationId xmlns:a16="http://schemas.microsoft.com/office/drawing/2014/main" id="{9E75ABB3-6FBC-62D2-4216-05A08B991CC3}"/>
                </a:ext>
              </a:extLst>
            </p:cNvPr>
            <p:cNvSpPr>
              <a:spLocks noChangeShapeType="1"/>
            </p:cNvSpPr>
            <p:nvPr/>
          </p:nvSpPr>
          <p:spPr bwMode="auto">
            <a:xfrm flipV="1">
              <a:off x="674819" y="3803177"/>
              <a:ext cx="313158" cy="1448701"/>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72" name="Line 36">
              <a:extLst>
                <a:ext uri="{FF2B5EF4-FFF2-40B4-BE49-F238E27FC236}">
                  <a16:creationId xmlns:a16="http://schemas.microsoft.com/office/drawing/2014/main" id="{F5FCB5AD-6182-297C-AC81-167DBF29487D}"/>
                </a:ext>
              </a:extLst>
            </p:cNvPr>
            <p:cNvSpPr>
              <a:spLocks noChangeShapeType="1"/>
            </p:cNvSpPr>
            <p:nvPr/>
          </p:nvSpPr>
          <p:spPr bwMode="auto">
            <a:xfrm flipH="1">
              <a:off x="987976" y="3624361"/>
              <a:ext cx="321970" cy="17881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73" name="Line 37">
              <a:extLst>
                <a:ext uri="{FF2B5EF4-FFF2-40B4-BE49-F238E27FC236}">
                  <a16:creationId xmlns:a16="http://schemas.microsoft.com/office/drawing/2014/main" id="{60834561-6BF5-BD9E-DD0E-C2E7DA1807B3}"/>
                </a:ext>
              </a:extLst>
            </p:cNvPr>
            <p:cNvSpPr>
              <a:spLocks noChangeShapeType="1"/>
            </p:cNvSpPr>
            <p:nvPr/>
          </p:nvSpPr>
          <p:spPr bwMode="auto">
            <a:xfrm flipV="1">
              <a:off x="1309946" y="3291268"/>
              <a:ext cx="318781" cy="333092"/>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cxnSp>
        <p:nvCxnSpPr>
          <p:cNvPr id="76" name="Straight Arrow Connector 75">
            <a:extLst>
              <a:ext uri="{FF2B5EF4-FFF2-40B4-BE49-F238E27FC236}">
                <a16:creationId xmlns:a16="http://schemas.microsoft.com/office/drawing/2014/main" id="{2BAEA753-300A-ABD2-8BA1-AAF46A4897F0}"/>
              </a:ext>
            </a:extLst>
          </p:cNvPr>
          <p:cNvCxnSpPr/>
          <p:nvPr/>
        </p:nvCxnSpPr>
        <p:spPr>
          <a:xfrm flipV="1">
            <a:off x="9553900" y="5562947"/>
            <a:ext cx="3539" cy="508757"/>
          </a:xfrm>
          <a:prstGeom prst="straightConnector1">
            <a:avLst/>
          </a:prstGeom>
          <a:ln>
            <a:solidFill>
              <a:srgbClr val="F76AA7"/>
            </a:solidFill>
            <a:tailEnd type="arrow"/>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88681469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53333">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53333">
                                          <p:cBhvr additive="base">
                                            <p:cTn id="7" dur="1000" fill="hold"/>
                                            <p:tgtEl>
                                              <p:spTgt spid="17"/>
                                            </p:tgtEl>
                                            <p:attrNameLst>
                                              <p:attrName>ppt_x</p:attrName>
                                            </p:attrNameLst>
                                          </p:cBhvr>
                                          <p:tavLst>
                                            <p:tav tm="0">
                                              <p:val>
                                                <p:strVal val="1+#ppt_w/2"/>
                                              </p:val>
                                            </p:tav>
                                            <p:tav tm="100000">
                                              <p:val>
                                                <p:strVal val="#ppt_x"/>
                                              </p:val>
                                            </p:tav>
                                          </p:tavLst>
                                        </p:anim>
                                        <p:anim calcmode="lin" valueType="num" p14:bounceEnd="53333">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par>
                                    <p:cTn id="13" presetID="2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000"/>
                                </p:stCondLst>
                                <p:childTnLst>
                                  <p:par>
                                    <p:cTn id="31" presetID="26" presetClass="emph" presetSubtype="0" fill="hold" grpId="1" nodeType="afterEffect">
                                      <p:stCondLst>
                                        <p:cond delay="0"/>
                                      </p:stCondLst>
                                      <p:childTnLst>
                                        <p:animEffect transition="out" filter="fade">
                                          <p:cBhvr>
                                            <p:cTn id="32" dur="500" tmFilter="0, 0; .2, .5; .8, .5; 1, 0"/>
                                            <p:tgtEl>
                                              <p:spTgt spid="33"/>
                                            </p:tgtEl>
                                          </p:cBhvr>
                                        </p:animEffect>
                                        <p:animScale>
                                          <p:cBhvr>
                                            <p:cTn id="33" dur="250" autoRev="1" fill="hold"/>
                                            <p:tgtEl>
                                              <p:spTgt spid="33"/>
                                            </p:tgtEl>
                                          </p:cBhvr>
                                          <p:by x="105000" y="105000"/>
                                        </p:animScale>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19">
                                                <p:txEl>
                                                  <p:pRg st="0" end="0"/>
                                                </p:txEl>
                                              </p:spTgt>
                                            </p:tgtEl>
                                            <p:attrNameLst>
                                              <p:attrName>style.visibility</p:attrName>
                                            </p:attrNameLst>
                                          </p:cBhvr>
                                          <p:to>
                                            <p:strVal val="visible"/>
                                          </p:to>
                                        </p:set>
                                        <p:animEffect transition="in" filter="wipe(left)">
                                          <p:cBhvr>
                                            <p:cTn id="41" dur="750"/>
                                            <p:tgtEl>
                                              <p:spTgt spid="19">
                                                <p:txEl>
                                                  <p:pRg st="0" end="0"/>
                                                </p:txEl>
                                              </p:spTgt>
                                            </p:tgtEl>
                                          </p:cBhvr>
                                        </p:animEffect>
                                      </p:childTnLst>
                                    </p:cTn>
                                  </p:par>
                                </p:childTnLst>
                              </p:cTn>
                            </p:par>
                            <p:par>
                              <p:cTn id="42" fill="hold">
                                <p:stCondLst>
                                  <p:cond delay="5250"/>
                                </p:stCondLst>
                                <p:childTnLst>
                                  <p:par>
                                    <p:cTn id="43" presetID="22" presetClass="entr" presetSubtype="8" fill="hold" grpId="0" nodeType="afterEffect">
                                      <p:stCondLst>
                                        <p:cond delay="0"/>
                                      </p:stCondLst>
                                      <p:childTnLst>
                                        <p:set>
                                          <p:cBhvr>
                                            <p:cTn id="44" dur="1" fill="hold">
                                              <p:stCondLst>
                                                <p:cond delay="0"/>
                                              </p:stCondLst>
                                            </p:cTn>
                                            <p:tgtEl>
                                              <p:spTgt spid="19">
                                                <p:txEl>
                                                  <p:pRg st="1" end="1"/>
                                                </p:txEl>
                                              </p:spTgt>
                                            </p:tgtEl>
                                            <p:attrNameLst>
                                              <p:attrName>style.visibility</p:attrName>
                                            </p:attrNameLst>
                                          </p:cBhvr>
                                          <p:to>
                                            <p:strVal val="visible"/>
                                          </p:to>
                                        </p:set>
                                        <p:animEffect transition="in" filter="wipe(left)">
                                          <p:cBhvr>
                                            <p:cTn id="45" dur="750"/>
                                            <p:tgtEl>
                                              <p:spTgt spid="19">
                                                <p:txEl>
                                                  <p:pRg st="1" end="1"/>
                                                </p:txEl>
                                              </p:spTgt>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19">
                                                <p:txEl>
                                                  <p:pRg st="2" end="2"/>
                                                </p:txEl>
                                              </p:spTgt>
                                            </p:tgtEl>
                                            <p:attrNameLst>
                                              <p:attrName>style.visibility</p:attrName>
                                            </p:attrNameLst>
                                          </p:cBhvr>
                                          <p:to>
                                            <p:strVal val="visible"/>
                                          </p:to>
                                        </p:set>
                                        <p:animEffect transition="in" filter="wipe(left)">
                                          <p:cBhvr>
                                            <p:cTn id="49" dur="750"/>
                                            <p:tgtEl>
                                              <p:spTgt spid="19">
                                                <p:txEl>
                                                  <p:pRg st="2" end="2"/>
                                                </p:txEl>
                                              </p:spTgt>
                                            </p:tgtEl>
                                          </p:cBhvr>
                                        </p:animEffect>
                                      </p:childTnLst>
                                    </p:cTn>
                                  </p:par>
                                </p:childTnLst>
                              </p:cTn>
                            </p:par>
                            <p:par>
                              <p:cTn id="50" fill="hold">
                                <p:stCondLst>
                                  <p:cond delay="6750"/>
                                </p:stCondLst>
                                <p:childTnLst>
                                  <p:par>
                                    <p:cTn id="51" presetID="22" presetClass="entr" presetSubtype="8" fill="hold" grpId="0" nodeType="afterEffect">
                                      <p:stCondLst>
                                        <p:cond delay="0"/>
                                      </p:stCondLst>
                                      <p:childTnLst>
                                        <p:set>
                                          <p:cBhvr>
                                            <p:cTn id="52" dur="1" fill="hold">
                                              <p:stCondLst>
                                                <p:cond delay="0"/>
                                              </p:stCondLst>
                                            </p:cTn>
                                            <p:tgtEl>
                                              <p:spTgt spid="19">
                                                <p:txEl>
                                                  <p:pRg st="3" end="3"/>
                                                </p:txEl>
                                              </p:spTgt>
                                            </p:tgtEl>
                                            <p:attrNameLst>
                                              <p:attrName>style.visibility</p:attrName>
                                            </p:attrNameLst>
                                          </p:cBhvr>
                                          <p:to>
                                            <p:strVal val="visible"/>
                                          </p:to>
                                        </p:set>
                                        <p:animEffect transition="in" filter="wipe(left)">
                                          <p:cBhvr>
                                            <p:cTn id="53" dur="750"/>
                                            <p:tgtEl>
                                              <p:spTgt spid="19">
                                                <p:txEl>
                                                  <p:pRg st="3" end="3"/>
                                                </p:txEl>
                                              </p:spTgt>
                                            </p:tgtEl>
                                          </p:cBhvr>
                                        </p:animEffect>
                                      </p:childTnLst>
                                    </p:cTn>
                                  </p:par>
                                </p:childTnLst>
                              </p:cTn>
                            </p:par>
                            <p:par>
                              <p:cTn id="54" fill="hold">
                                <p:stCondLst>
                                  <p:cond delay="7500"/>
                                </p:stCondLst>
                                <p:childTnLst>
                                  <p:par>
                                    <p:cTn id="55" presetID="22" presetClass="entr" presetSubtype="4" fill="hold" nodeType="afterEffect">
                                      <p:stCondLst>
                                        <p:cond delay="250"/>
                                      </p:stCondLst>
                                      <p:childTnLst>
                                        <p:set>
                                          <p:cBhvr>
                                            <p:cTn id="56" dur="1" fill="hold">
                                              <p:stCondLst>
                                                <p:cond delay="0"/>
                                              </p:stCondLst>
                                            </p:cTn>
                                            <p:tgtEl>
                                              <p:spTgt spid="42"/>
                                            </p:tgtEl>
                                            <p:attrNameLst>
                                              <p:attrName>style.visibility</p:attrName>
                                            </p:attrNameLst>
                                          </p:cBhvr>
                                          <p:to>
                                            <p:strVal val="visible"/>
                                          </p:to>
                                        </p:set>
                                        <p:animEffect transition="in" filter="wipe(down)">
                                          <p:cBhvr>
                                            <p:cTn id="57" dur="500"/>
                                            <p:tgtEl>
                                              <p:spTgt spid="42"/>
                                            </p:tgtEl>
                                          </p:cBhvr>
                                        </p:animEffect>
                                      </p:childTnLst>
                                    </p:cTn>
                                  </p:par>
                                </p:childTnLst>
                              </p:cTn>
                            </p:par>
                            <p:par>
                              <p:cTn id="58" fill="hold">
                                <p:stCondLst>
                                  <p:cond delay="8250"/>
                                </p:stCondLst>
                                <p:childTnLst>
                                  <p:par>
                                    <p:cTn id="59" presetID="22" presetClass="entr" presetSubtype="8" fill="hold"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wipe(left)">
                                          <p:cBhvr>
                                            <p:cTn id="61" dur="500"/>
                                            <p:tgtEl>
                                              <p:spTgt spid="66"/>
                                            </p:tgtEl>
                                          </p:cBhvr>
                                        </p:animEffect>
                                      </p:childTnLst>
                                    </p:cTn>
                                  </p:par>
                                </p:childTnLst>
                              </p:cTn>
                            </p:par>
                            <p:par>
                              <p:cTn id="62" fill="hold">
                                <p:stCondLst>
                                  <p:cond delay="8750"/>
                                </p:stCondLst>
                                <p:childTnLst>
                                  <p:par>
                                    <p:cTn id="63" presetID="22" presetClass="entr" presetSubtype="4" fill="hold" nodeType="afterEffect">
                                      <p:stCondLst>
                                        <p:cond delay="0"/>
                                      </p:stCondLst>
                                      <p:childTnLst>
                                        <p:set>
                                          <p:cBhvr>
                                            <p:cTn id="64" dur="1" fill="hold">
                                              <p:stCondLst>
                                                <p:cond delay="0"/>
                                              </p:stCondLst>
                                            </p:cTn>
                                            <p:tgtEl>
                                              <p:spTgt spid="54"/>
                                            </p:tgtEl>
                                            <p:attrNameLst>
                                              <p:attrName>style.visibility</p:attrName>
                                            </p:attrNameLst>
                                          </p:cBhvr>
                                          <p:to>
                                            <p:strVal val="visible"/>
                                          </p:to>
                                        </p:set>
                                        <p:animEffect transition="in" filter="wipe(down)">
                                          <p:cBhvr>
                                            <p:cTn id="65" dur="500"/>
                                            <p:tgtEl>
                                              <p:spTgt spid="54"/>
                                            </p:tgtEl>
                                          </p:cBhvr>
                                        </p:animEffect>
                                      </p:childTnLst>
                                    </p:cTn>
                                  </p:par>
                                </p:childTnLst>
                              </p:cTn>
                            </p:par>
                            <p:par>
                              <p:cTn id="66" fill="hold">
                                <p:stCondLst>
                                  <p:cond delay="9250"/>
                                </p:stCondLst>
                                <p:childTnLst>
                                  <p:par>
                                    <p:cTn id="67" presetID="22" presetClass="entr" presetSubtype="8" fill="hold" nodeType="afterEffect">
                                      <p:stCondLst>
                                        <p:cond delay="0"/>
                                      </p:stCondLst>
                                      <p:childTnLst>
                                        <p:set>
                                          <p:cBhvr>
                                            <p:cTn id="68" dur="1" fill="hold">
                                              <p:stCondLst>
                                                <p:cond delay="0"/>
                                              </p:stCondLst>
                                            </p:cTn>
                                            <p:tgtEl>
                                              <p:spTgt spid="70"/>
                                            </p:tgtEl>
                                            <p:attrNameLst>
                                              <p:attrName>style.visibility</p:attrName>
                                            </p:attrNameLst>
                                          </p:cBhvr>
                                          <p:to>
                                            <p:strVal val="visible"/>
                                          </p:to>
                                        </p:set>
                                        <p:animEffect transition="in" filter="wipe(left)">
                                          <p:cBhvr>
                                            <p:cTn id="69" dur="500"/>
                                            <p:tgtEl>
                                              <p:spTgt spid="70"/>
                                            </p:tgtEl>
                                          </p:cBhvr>
                                        </p:animEffect>
                                      </p:childTnLst>
                                    </p:cTn>
                                  </p:par>
                                  <p:par>
                                    <p:cTn id="70" presetID="22" presetClass="entr" presetSubtype="1" fill="hold" nodeType="withEffect">
                                      <p:stCondLst>
                                        <p:cond delay="0"/>
                                      </p:stCondLst>
                                      <p:childTnLst>
                                        <p:set>
                                          <p:cBhvr>
                                            <p:cTn id="71" dur="1" fill="hold">
                                              <p:stCondLst>
                                                <p:cond delay="0"/>
                                              </p:stCondLst>
                                            </p:cTn>
                                            <p:tgtEl>
                                              <p:spTgt spid="76"/>
                                            </p:tgtEl>
                                            <p:attrNameLst>
                                              <p:attrName>style.visibility</p:attrName>
                                            </p:attrNameLst>
                                          </p:cBhvr>
                                          <p:to>
                                            <p:strVal val="visible"/>
                                          </p:to>
                                        </p:set>
                                        <p:animEffect transition="in" filter="wipe(up)">
                                          <p:cBhvr>
                                            <p:cTn id="72" dur="10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uiExpand="1" build="p"/>
          <p:bldP spid="33" grpId="0" animBg="1"/>
          <p:bldP spid="33"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1+#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par>
                                    <p:cTn id="13" presetID="2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000"/>
                                </p:stCondLst>
                                <p:childTnLst>
                                  <p:par>
                                    <p:cTn id="31" presetID="26" presetClass="emph" presetSubtype="0" fill="hold" grpId="1" nodeType="afterEffect">
                                      <p:stCondLst>
                                        <p:cond delay="0"/>
                                      </p:stCondLst>
                                      <p:childTnLst>
                                        <p:animEffect transition="out" filter="fade">
                                          <p:cBhvr>
                                            <p:cTn id="32" dur="500" tmFilter="0, 0; .2, .5; .8, .5; 1, 0"/>
                                            <p:tgtEl>
                                              <p:spTgt spid="33"/>
                                            </p:tgtEl>
                                          </p:cBhvr>
                                        </p:animEffect>
                                        <p:animScale>
                                          <p:cBhvr>
                                            <p:cTn id="33" dur="250" autoRev="1" fill="hold"/>
                                            <p:tgtEl>
                                              <p:spTgt spid="33"/>
                                            </p:tgtEl>
                                          </p:cBhvr>
                                          <p:by x="105000" y="105000"/>
                                        </p:animScale>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19">
                                                <p:txEl>
                                                  <p:pRg st="0" end="0"/>
                                                </p:txEl>
                                              </p:spTgt>
                                            </p:tgtEl>
                                            <p:attrNameLst>
                                              <p:attrName>style.visibility</p:attrName>
                                            </p:attrNameLst>
                                          </p:cBhvr>
                                          <p:to>
                                            <p:strVal val="visible"/>
                                          </p:to>
                                        </p:set>
                                        <p:animEffect transition="in" filter="wipe(left)">
                                          <p:cBhvr>
                                            <p:cTn id="41" dur="750"/>
                                            <p:tgtEl>
                                              <p:spTgt spid="19">
                                                <p:txEl>
                                                  <p:pRg st="0" end="0"/>
                                                </p:txEl>
                                              </p:spTgt>
                                            </p:tgtEl>
                                          </p:cBhvr>
                                        </p:animEffect>
                                      </p:childTnLst>
                                    </p:cTn>
                                  </p:par>
                                </p:childTnLst>
                              </p:cTn>
                            </p:par>
                            <p:par>
                              <p:cTn id="42" fill="hold">
                                <p:stCondLst>
                                  <p:cond delay="5250"/>
                                </p:stCondLst>
                                <p:childTnLst>
                                  <p:par>
                                    <p:cTn id="43" presetID="22" presetClass="entr" presetSubtype="8" fill="hold" grpId="0" nodeType="afterEffect">
                                      <p:stCondLst>
                                        <p:cond delay="0"/>
                                      </p:stCondLst>
                                      <p:childTnLst>
                                        <p:set>
                                          <p:cBhvr>
                                            <p:cTn id="44" dur="1" fill="hold">
                                              <p:stCondLst>
                                                <p:cond delay="0"/>
                                              </p:stCondLst>
                                            </p:cTn>
                                            <p:tgtEl>
                                              <p:spTgt spid="19">
                                                <p:txEl>
                                                  <p:pRg st="1" end="1"/>
                                                </p:txEl>
                                              </p:spTgt>
                                            </p:tgtEl>
                                            <p:attrNameLst>
                                              <p:attrName>style.visibility</p:attrName>
                                            </p:attrNameLst>
                                          </p:cBhvr>
                                          <p:to>
                                            <p:strVal val="visible"/>
                                          </p:to>
                                        </p:set>
                                        <p:animEffect transition="in" filter="wipe(left)">
                                          <p:cBhvr>
                                            <p:cTn id="45" dur="750"/>
                                            <p:tgtEl>
                                              <p:spTgt spid="19">
                                                <p:txEl>
                                                  <p:pRg st="1" end="1"/>
                                                </p:txEl>
                                              </p:spTgt>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19">
                                                <p:txEl>
                                                  <p:pRg st="2" end="2"/>
                                                </p:txEl>
                                              </p:spTgt>
                                            </p:tgtEl>
                                            <p:attrNameLst>
                                              <p:attrName>style.visibility</p:attrName>
                                            </p:attrNameLst>
                                          </p:cBhvr>
                                          <p:to>
                                            <p:strVal val="visible"/>
                                          </p:to>
                                        </p:set>
                                        <p:animEffect transition="in" filter="wipe(left)">
                                          <p:cBhvr>
                                            <p:cTn id="49" dur="750"/>
                                            <p:tgtEl>
                                              <p:spTgt spid="19">
                                                <p:txEl>
                                                  <p:pRg st="2" end="2"/>
                                                </p:txEl>
                                              </p:spTgt>
                                            </p:tgtEl>
                                          </p:cBhvr>
                                        </p:animEffect>
                                      </p:childTnLst>
                                    </p:cTn>
                                  </p:par>
                                </p:childTnLst>
                              </p:cTn>
                            </p:par>
                            <p:par>
                              <p:cTn id="50" fill="hold">
                                <p:stCondLst>
                                  <p:cond delay="6750"/>
                                </p:stCondLst>
                                <p:childTnLst>
                                  <p:par>
                                    <p:cTn id="51" presetID="22" presetClass="entr" presetSubtype="8" fill="hold" grpId="0" nodeType="afterEffect">
                                      <p:stCondLst>
                                        <p:cond delay="0"/>
                                      </p:stCondLst>
                                      <p:childTnLst>
                                        <p:set>
                                          <p:cBhvr>
                                            <p:cTn id="52" dur="1" fill="hold">
                                              <p:stCondLst>
                                                <p:cond delay="0"/>
                                              </p:stCondLst>
                                            </p:cTn>
                                            <p:tgtEl>
                                              <p:spTgt spid="19">
                                                <p:txEl>
                                                  <p:pRg st="3" end="3"/>
                                                </p:txEl>
                                              </p:spTgt>
                                            </p:tgtEl>
                                            <p:attrNameLst>
                                              <p:attrName>style.visibility</p:attrName>
                                            </p:attrNameLst>
                                          </p:cBhvr>
                                          <p:to>
                                            <p:strVal val="visible"/>
                                          </p:to>
                                        </p:set>
                                        <p:animEffect transition="in" filter="wipe(left)">
                                          <p:cBhvr>
                                            <p:cTn id="53" dur="750"/>
                                            <p:tgtEl>
                                              <p:spTgt spid="19">
                                                <p:txEl>
                                                  <p:pRg st="3" end="3"/>
                                                </p:txEl>
                                              </p:spTgt>
                                            </p:tgtEl>
                                          </p:cBhvr>
                                        </p:animEffect>
                                      </p:childTnLst>
                                    </p:cTn>
                                  </p:par>
                                </p:childTnLst>
                              </p:cTn>
                            </p:par>
                            <p:par>
                              <p:cTn id="54" fill="hold">
                                <p:stCondLst>
                                  <p:cond delay="7500"/>
                                </p:stCondLst>
                                <p:childTnLst>
                                  <p:par>
                                    <p:cTn id="55" presetID="22" presetClass="entr" presetSubtype="4" fill="hold" nodeType="afterEffect">
                                      <p:stCondLst>
                                        <p:cond delay="250"/>
                                      </p:stCondLst>
                                      <p:childTnLst>
                                        <p:set>
                                          <p:cBhvr>
                                            <p:cTn id="56" dur="1" fill="hold">
                                              <p:stCondLst>
                                                <p:cond delay="0"/>
                                              </p:stCondLst>
                                            </p:cTn>
                                            <p:tgtEl>
                                              <p:spTgt spid="42"/>
                                            </p:tgtEl>
                                            <p:attrNameLst>
                                              <p:attrName>style.visibility</p:attrName>
                                            </p:attrNameLst>
                                          </p:cBhvr>
                                          <p:to>
                                            <p:strVal val="visible"/>
                                          </p:to>
                                        </p:set>
                                        <p:animEffect transition="in" filter="wipe(down)">
                                          <p:cBhvr>
                                            <p:cTn id="57" dur="500"/>
                                            <p:tgtEl>
                                              <p:spTgt spid="42"/>
                                            </p:tgtEl>
                                          </p:cBhvr>
                                        </p:animEffect>
                                      </p:childTnLst>
                                    </p:cTn>
                                  </p:par>
                                </p:childTnLst>
                              </p:cTn>
                            </p:par>
                            <p:par>
                              <p:cTn id="58" fill="hold">
                                <p:stCondLst>
                                  <p:cond delay="8250"/>
                                </p:stCondLst>
                                <p:childTnLst>
                                  <p:par>
                                    <p:cTn id="59" presetID="22" presetClass="entr" presetSubtype="8" fill="hold"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wipe(left)">
                                          <p:cBhvr>
                                            <p:cTn id="61" dur="500"/>
                                            <p:tgtEl>
                                              <p:spTgt spid="66"/>
                                            </p:tgtEl>
                                          </p:cBhvr>
                                        </p:animEffect>
                                      </p:childTnLst>
                                    </p:cTn>
                                  </p:par>
                                </p:childTnLst>
                              </p:cTn>
                            </p:par>
                            <p:par>
                              <p:cTn id="62" fill="hold">
                                <p:stCondLst>
                                  <p:cond delay="8750"/>
                                </p:stCondLst>
                                <p:childTnLst>
                                  <p:par>
                                    <p:cTn id="63" presetID="22" presetClass="entr" presetSubtype="4" fill="hold" nodeType="afterEffect">
                                      <p:stCondLst>
                                        <p:cond delay="0"/>
                                      </p:stCondLst>
                                      <p:childTnLst>
                                        <p:set>
                                          <p:cBhvr>
                                            <p:cTn id="64" dur="1" fill="hold">
                                              <p:stCondLst>
                                                <p:cond delay="0"/>
                                              </p:stCondLst>
                                            </p:cTn>
                                            <p:tgtEl>
                                              <p:spTgt spid="54"/>
                                            </p:tgtEl>
                                            <p:attrNameLst>
                                              <p:attrName>style.visibility</p:attrName>
                                            </p:attrNameLst>
                                          </p:cBhvr>
                                          <p:to>
                                            <p:strVal val="visible"/>
                                          </p:to>
                                        </p:set>
                                        <p:animEffect transition="in" filter="wipe(down)">
                                          <p:cBhvr>
                                            <p:cTn id="65" dur="500"/>
                                            <p:tgtEl>
                                              <p:spTgt spid="54"/>
                                            </p:tgtEl>
                                          </p:cBhvr>
                                        </p:animEffect>
                                      </p:childTnLst>
                                    </p:cTn>
                                  </p:par>
                                </p:childTnLst>
                              </p:cTn>
                            </p:par>
                            <p:par>
                              <p:cTn id="66" fill="hold">
                                <p:stCondLst>
                                  <p:cond delay="9250"/>
                                </p:stCondLst>
                                <p:childTnLst>
                                  <p:par>
                                    <p:cTn id="67" presetID="22" presetClass="entr" presetSubtype="8" fill="hold" nodeType="afterEffect">
                                      <p:stCondLst>
                                        <p:cond delay="0"/>
                                      </p:stCondLst>
                                      <p:childTnLst>
                                        <p:set>
                                          <p:cBhvr>
                                            <p:cTn id="68" dur="1" fill="hold">
                                              <p:stCondLst>
                                                <p:cond delay="0"/>
                                              </p:stCondLst>
                                            </p:cTn>
                                            <p:tgtEl>
                                              <p:spTgt spid="70"/>
                                            </p:tgtEl>
                                            <p:attrNameLst>
                                              <p:attrName>style.visibility</p:attrName>
                                            </p:attrNameLst>
                                          </p:cBhvr>
                                          <p:to>
                                            <p:strVal val="visible"/>
                                          </p:to>
                                        </p:set>
                                        <p:animEffect transition="in" filter="wipe(left)">
                                          <p:cBhvr>
                                            <p:cTn id="69" dur="500"/>
                                            <p:tgtEl>
                                              <p:spTgt spid="70"/>
                                            </p:tgtEl>
                                          </p:cBhvr>
                                        </p:animEffect>
                                      </p:childTnLst>
                                    </p:cTn>
                                  </p:par>
                                  <p:par>
                                    <p:cTn id="70" presetID="22" presetClass="entr" presetSubtype="1" fill="hold" nodeType="withEffect">
                                      <p:stCondLst>
                                        <p:cond delay="0"/>
                                      </p:stCondLst>
                                      <p:childTnLst>
                                        <p:set>
                                          <p:cBhvr>
                                            <p:cTn id="71" dur="1" fill="hold">
                                              <p:stCondLst>
                                                <p:cond delay="0"/>
                                              </p:stCondLst>
                                            </p:cTn>
                                            <p:tgtEl>
                                              <p:spTgt spid="76"/>
                                            </p:tgtEl>
                                            <p:attrNameLst>
                                              <p:attrName>style.visibility</p:attrName>
                                            </p:attrNameLst>
                                          </p:cBhvr>
                                          <p:to>
                                            <p:strVal val="visible"/>
                                          </p:to>
                                        </p:set>
                                        <p:animEffect transition="in" filter="wipe(up)">
                                          <p:cBhvr>
                                            <p:cTn id="72" dur="10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uiExpand="1" build="p"/>
          <p:bldP spid="33" grpId="0" animBg="1"/>
          <p:bldP spid="33" grpId="1" animBg="1"/>
        </p:bldLst>
      </p:timing>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406980"/>
          </a:xfrm>
        </p:spPr>
        <p:txBody>
          <a:bodyPr/>
          <a:lstStyle/>
          <a:p>
            <a:r>
              <a:rPr lang="pl-PL" altLang="pl-PL" b="1">
                <a:solidFill>
                  <a:schemeClr val="accent1"/>
                </a:solidFill>
              </a:rPr>
              <a:t>Special Cases</a:t>
            </a:r>
            <a:r>
              <a:rPr lang="en-NZ" altLang="pl-PL" b="1">
                <a:solidFill>
                  <a:schemeClr val="accent1"/>
                </a:solidFill>
              </a:rPr>
              <a:t>: </a:t>
            </a:r>
            <a:r>
              <a:rPr lang="en-NZ" altLang="pl-PL"/>
              <a:t>Ascending Profile II</a:t>
            </a:r>
            <a:endParaRPr lang="pl-PL"/>
          </a:p>
        </p:txBody>
      </p:sp>
      <p:grpSp>
        <p:nvGrpSpPr>
          <p:cNvPr id="4" name="Grupa 3"/>
          <p:cNvGrpSpPr/>
          <p:nvPr/>
        </p:nvGrpSpPr>
        <p:grpSpPr>
          <a:xfrm>
            <a:off x="3093937" y="874019"/>
            <a:ext cx="2196531" cy="4895429"/>
            <a:chOff x="3134998" y="1178691"/>
            <a:chExt cx="2019850" cy="4501658"/>
          </a:xfrm>
        </p:grpSpPr>
        <p:sp>
          <p:nvSpPr>
            <p:cNvPr id="5"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8"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9" name="Grupa 8"/>
            <p:cNvGrpSpPr/>
            <p:nvPr/>
          </p:nvGrpSpPr>
          <p:grpSpPr>
            <a:xfrm>
              <a:off x="3134998" y="1517736"/>
              <a:ext cx="2019850" cy="4162612"/>
              <a:chOff x="3636165" y="1814460"/>
              <a:chExt cx="1696621" cy="3496486"/>
            </a:xfrm>
          </p:grpSpPr>
          <p:grpSp>
            <p:nvGrpSpPr>
              <p:cNvPr id="10" name="Group 28"/>
              <p:cNvGrpSpPr>
                <a:grpSpLocks/>
              </p:cNvGrpSpPr>
              <p:nvPr/>
            </p:nvGrpSpPr>
            <p:grpSpPr bwMode="auto">
              <a:xfrm>
                <a:off x="3636165" y="1819139"/>
                <a:ext cx="1696621" cy="3491807"/>
                <a:chOff x="1684" y="1082"/>
                <a:chExt cx="2391" cy="3083"/>
              </a:xfrm>
            </p:grpSpPr>
            <p:sp>
              <p:nvSpPr>
                <p:cNvPr id="15"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6"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11"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2"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3"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4"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sp>
        <p:nvSpPr>
          <p:cNvPr id="17" name="Prostokąt zaokrąglony 16"/>
          <p:cNvSpPr/>
          <p:nvPr/>
        </p:nvSpPr>
        <p:spPr>
          <a:xfrm>
            <a:off x="6096000" y="846161"/>
            <a:ext cx="7892669" cy="35549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lang="pl-PL" sz="2000" b="1">
                <a:latin typeface="Century Gothic" panose="020B0502020202020204" pitchFamily="34" charset="0"/>
              </a:rPr>
              <a:t>Ascending/</a:t>
            </a:r>
            <a:r>
              <a:rPr lang="en-NZ" sz="2000" b="1">
                <a:latin typeface="Century Gothic" panose="020B0502020202020204" pitchFamily="34" charset="0"/>
              </a:rPr>
              <a:t>O</a:t>
            </a:r>
            <a:r>
              <a:rPr lang="pl-PL" sz="2000" b="1">
                <a:latin typeface="Century Gothic" panose="020B0502020202020204" pitchFamily="34" charset="0"/>
              </a:rPr>
              <a:t>vershift in </a:t>
            </a:r>
            <a:r>
              <a:rPr lang="en-NZ" sz="2000" b="1">
                <a:latin typeface="Century Gothic" panose="020B0502020202020204" pitchFamily="34" charset="0"/>
              </a:rPr>
              <a:t>P</a:t>
            </a:r>
            <a:r>
              <a:rPr lang="pl-PL" sz="2000" b="1">
                <a:latin typeface="Century Gothic" panose="020B0502020202020204" pitchFamily="34" charset="0"/>
              </a:rPr>
              <a:t>rofile II</a:t>
            </a:r>
          </a:p>
        </p:txBody>
      </p:sp>
      <p:sp>
        <p:nvSpPr>
          <p:cNvPr id="18" name="pole tekstowe 17"/>
          <p:cNvSpPr txBox="1"/>
          <p:nvPr/>
        </p:nvSpPr>
        <p:spPr>
          <a:xfrm>
            <a:off x="6095999" y="1437412"/>
            <a:ext cx="5724525" cy="523220"/>
          </a:xfrm>
          <a:prstGeom prst="rect">
            <a:avLst/>
          </a:prstGeom>
          <a:noFill/>
        </p:spPr>
        <p:txBody>
          <a:bodyPr wrap="square" rtlCol="0">
            <a:spAutoFit/>
          </a:bodyPr>
          <a:lstStyle/>
          <a:p>
            <a:r>
              <a:rPr lang="pl-PL" sz="2800" err="1">
                <a:latin typeface="Century Gothic" panose="020B0502020202020204" pitchFamily="34" charset="0"/>
              </a:rPr>
              <a:t>Key</a:t>
            </a:r>
            <a:r>
              <a:rPr lang="pl-PL" sz="2800">
                <a:latin typeface="Century Gothic" panose="020B0502020202020204" pitchFamily="34" charset="0"/>
              </a:rPr>
              <a:t> </a:t>
            </a:r>
            <a:r>
              <a:rPr lang="pl-PL" sz="2800" err="1">
                <a:latin typeface="Century Gothic" panose="020B0502020202020204" pitchFamily="34" charset="0"/>
              </a:rPr>
              <a:t>feeling</a:t>
            </a:r>
            <a:r>
              <a:rPr lang="pl-PL" sz="2800">
                <a:latin typeface="Century Gothic" panose="020B0502020202020204" pitchFamily="34" charset="0"/>
              </a:rPr>
              <a:t> - </a:t>
            </a:r>
            <a:r>
              <a:rPr kumimoji="1" lang="pl-PL" sz="2800" b="1" err="1">
                <a:solidFill>
                  <a:srgbClr val="D82674"/>
                </a:solidFill>
                <a:latin typeface="Century Gothic" panose="020B0502020202020204" pitchFamily="34" charset="0"/>
                <a:ea typeface="ＭＳ Ｐゴシック" pitchFamily="-112" charset="-128"/>
              </a:rPr>
              <a:t>Pressure</a:t>
            </a:r>
            <a:endParaRPr kumimoji="1" lang="en-US" sz="2800" b="1">
              <a:solidFill>
                <a:srgbClr val="D82674"/>
              </a:solidFill>
              <a:latin typeface="Century Gothic" panose="020B0502020202020204" pitchFamily="34" charset="0"/>
              <a:ea typeface="ＭＳ Ｐゴシック" pitchFamily="-112" charset="-128"/>
            </a:endParaRPr>
          </a:p>
        </p:txBody>
      </p:sp>
      <p:sp>
        <p:nvSpPr>
          <p:cNvPr id="19" name="Prostokąt 18"/>
          <p:cNvSpPr/>
          <p:nvPr/>
        </p:nvSpPr>
        <p:spPr>
          <a:xfrm>
            <a:off x="6096000" y="2162746"/>
            <a:ext cx="5457371" cy="1569660"/>
          </a:xfrm>
          <a:prstGeom prst="rect">
            <a:avLst/>
          </a:prstGeom>
        </p:spPr>
        <p:txBody>
          <a:bodyPr wrap="square">
            <a:spAutoFit/>
          </a:bodyPr>
          <a:lstStyle/>
          <a:p>
            <a:pPr>
              <a:buClr>
                <a:schemeClr val="accent1"/>
              </a:buClr>
            </a:pPr>
            <a:r>
              <a:rPr lang="en-US" altLang="en-US" sz="2400" b="1">
                <a:solidFill>
                  <a:srgbClr val="5F5F5F"/>
                </a:solidFill>
                <a:latin typeface="Century Gothic" panose="020B0502020202020204" pitchFamily="34" charset="0"/>
                <a:ea typeface="Open Sans" panose="020B0606030504020204" pitchFamily="34" charset="0"/>
                <a:cs typeface="Open Sans" panose="020B0606030504020204" pitchFamily="34" charset="0"/>
              </a:rPr>
              <a:t>Discussion Points</a:t>
            </a:r>
          </a:p>
          <a:p>
            <a:pPr marL="342900" indent="-342900">
              <a:buClr>
                <a:schemeClr val="accent1"/>
              </a:buClr>
              <a:buFont typeface="Arial" panose="020B0604020202020204" pitchFamily="34" charset="0"/>
              <a:buChar char="•"/>
            </a:pPr>
            <a:r>
              <a:rPr lang="en-US"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Pressure at work</a:t>
            </a:r>
          </a:p>
          <a:p>
            <a:pPr marL="342900" indent="-342900">
              <a:buClr>
                <a:schemeClr val="accent1"/>
              </a:buClr>
              <a:buFont typeface="Arial" panose="020B0604020202020204" pitchFamily="34" charset="0"/>
              <a:buChar char="•"/>
            </a:pPr>
            <a:r>
              <a:rPr lang="en-US"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Pressure at home</a:t>
            </a:r>
          </a:p>
          <a:p>
            <a:pPr marL="342900" indent="-342900">
              <a:buClr>
                <a:schemeClr val="accent1"/>
              </a:buClr>
              <a:buFont typeface="Arial" panose="020B0604020202020204" pitchFamily="34" charset="0"/>
              <a:buChar char="•"/>
            </a:pPr>
            <a:r>
              <a:rPr lang="en-US"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A change in life</a:t>
            </a:r>
          </a:p>
        </p:txBody>
      </p:sp>
      <p:grpSp>
        <p:nvGrpSpPr>
          <p:cNvPr id="20" name="Grupa 19"/>
          <p:cNvGrpSpPr/>
          <p:nvPr/>
        </p:nvGrpSpPr>
        <p:grpSpPr>
          <a:xfrm>
            <a:off x="626509" y="874019"/>
            <a:ext cx="2196531" cy="4895429"/>
            <a:chOff x="3134998" y="1178691"/>
            <a:chExt cx="2019850" cy="4501658"/>
          </a:xfrm>
        </p:grpSpPr>
        <p:sp>
          <p:nvSpPr>
            <p:cNvPr id="21"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2"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3"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4"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25" name="Grupa 24"/>
            <p:cNvGrpSpPr/>
            <p:nvPr/>
          </p:nvGrpSpPr>
          <p:grpSpPr>
            <a:xfrm>
              <a:off x="3134998" y="1517736"/>
              <a:ext cx="2019850" cy="4162612"/>
              <a:chOff x="3636165" y="1814460"/>
              <a:chExt cx="1696621" cy="3496486"/>
            </a:xfrm>
          </p:grpSpPr>
          <p:grpSp>
            <p:nvGrpSpPr>
              <p:cNvPr id="26" name="Group 28"/>
              <p:cNvGrpSpPr>
                <a:grpSpLocks/>
              </p:cNvGrpSpPr>
              <p:nvPr/>
            </p:nvGrpSpPr>
            <p:grpSpPr bwMode="auto">
              <a:xfrm>
                <a:off x="3636165" y="1819139"/>
                <a:ext cx="1696621" cy="3491807"/>
                <a:chOff x="1684" y="1082"/>
                <a:chExt cx="2391" cy="3083"/>
              </a:xfrm>
            </p:grpSpPr>
            <p:sp>
              <p:nvSpPr>
                <p:cNvPr id="31"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2"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27"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8"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9"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0"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sp>
        <p:nvSpPr>
          <p:cNvPr id="33" name="Prostokąt 32"/>
          <p:cNvSpPr/>
          <p:nvPr/>
        </p:nvSpPr>
        <p:spPr>
          <a:xfrm>
            <a:off x="2955261" y="1315833"/>
            <a:ext cx="2491740" cy="2511584"/>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grpSp>
        <p:nvGrpSpPr>
          <p:cNvPr id="42" name="Grupa 41"/>
          <p:cNvGrpSpPr/>
          <p:nvPr/>
        </p:nvGrpSpPr>
        <p:grpSpPr>
          <a:xfrm>
            <a:off x="1091713" y="1572489"/>
            <a:ext cx="1319959" cy="3337485"/>
            <a:chOff x="779389" y="2503119"/>
            <a:chExt cx="1021194" cy="2582065"/>
          </a:xfrm>
        </p:grpSpPr>
        <p:sp>
          <p:nvSpPr>
            <p:cNvPr id="43" name="Line 35"/>
            <p:cNvSpPr>
              <a:spLocks noChangeShapeType="1"/>
            </p:cNvSpPr>
            <p:nvPr/>
          </p:nvSpPr>
          <p:spPr bwMode="auto">
            <a:xfrm flipV="1">
              <a:off x="779389" y="2503119"/>
              <a:ext cx="338446" cy="2385717"/>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4" name="Line 36"/>
            <p:cNvSpPr>
              <a:spLocks noChangeShapeType="1"/>
            </p:cNvSpPr>
            <p:nvPr/>
          </p:nvSpPr>
          <p:spPr bwMode="auto">
            <a:xfrm flipH="1" flipV="1">
              <a:off x="1130212" y="2507506"/>
              <a:ext cx="329459" cy="179494"/>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5" name="Line 37"/>
            <p:cNvSpPr>
              <a:spLocks noChangeShapeType="1"/>
            </p:cNvSpPr>
            <p:nvPr/>
          </p:nvSpPr>
          <p:spPr bwMode="auto">
            <a:xfrm>
              <a:off x="1462408" y="2687000"/>
              <a:ext cx="338175" cy="2398184"/>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46" name="Grupa 45"/>
          <p:cNvGrpSpPr/>
          <p:nvPr/>
        </p:nvGrpSpPr>
        <p:grpSpPr>
          <a:xfrm>
            <a:off x="3526958" y="1414890"/>
            <a:ext cx="1318221" cy="2285240"/>
            <a:chOff x="2716449" y="2339690"/>
            <a:chExt cx="1019849" cy="1767989"/>
          </a:xfrm>
        </p:grpSpPr>
        <p:sp>
          <p:nvSpPr>
            <p:cNvPr id="47" name="Line 35"/>
            <p:cNvSpPr>
              <a:spLocks noChangeShapeType="1"/>
            </p:cNvSpPr>
            <p:nvPr/>
          </p:nvSpPr>
          <p:spPr bwMode="auto">
            <a:xfrm flipV="1">
              <a:off x="2716449" y="2579669"/>
              <a:ext cx="327576" cy="1128106"/>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8" name="Line 36"/>
            <p:cNvSpPr>
              <a:spLocks noChangeShapeType="1"/>
            </p:cNvSpPr>
            <p:nvPr/>
          </p:nvSpPr>
          <p:spPr bwMode="auto">
            <a:xfrm flipH="1">
              <a:off x="3044025" y="2339691"/>
              <a:ext cx="371408" cy="239977"/>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9" name="Line 37"/>
            <p:cNvSpPr>
              <a:spLocks noChangeShapeType="1"/>
            </p:cNvSpPr>
            <p:nvPr/>
          </p:nvSpPr>
          <p:spPr bwMode="auto">
            <a:xfrm>
              <a:off x="3415433" y="2339690"/>
              <a:ext cx="320865" cy="1767989"/>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3" name="Symbol zastępczy numeru slajdu 2"/>
          <p:cNvSpPr>
            <a:spLocks noGrp="1"/>
          </p:cNvSpPr>
          <p:nvPr>
            <p:ph type="sldNum" sz="quarter" idx="12"/>
          </p:nvPr>
        </p:nvSpPr>
        <p:spPr/>
        <p:txBody>
          <a:bodyPr/>
          <a:lstStyle/>
          <a:p>
            <a:fld id="{DEAEEF22-A4DB-45E7-8C91-9889C89BF273}" type="slidenum">
              <a:rPr lang="pl-PL" smtClean="0"/>
              <a:t>113</a:t>
            </a:fld>
            <a:endParaRPr lang="pl-PL"/>
          </a:p>
        </p:txBody>
      </p:sp>
      <p:grpSp>
        <p:nvGrpSpPr>
          <p:cNvPr id="34" name="Group 33">
            <a:extLst>
              <a:ext uri="{FF2B5EF4-FFF2-40B4-BE49-F238E27FC236}">
                <a16:creationId xmlns:a16="http://schemas.microsoft.com/office/drawing/2014/main" id="{BF2E8A7E-B6F5-9E70-BADA-38D09FC146FE}"/>
              </a:ext>
            </a:extLst>
          </p:cNvPr>
          <p:cNvGrpSpPr/>
          <p:nvPr/>
        </p:nvGrpSpPr>
        <p:grpSpPr>
          <a:xfrm>
            <a:off x="8729072" y="4065251"/>
            <a:ext cx="2188263" cy="2322423"/>
            <a:chOff x="6147866" y="2051024"/>
            <a:chExt cx="4663959" cy="4526727"/>
          </a:xfrm>
        </p:grpSpPr>
        <p:grpSp>
          <p:nvGrpSpPr>
            <p:cNvPr id="50" name="Grupa 3">
              <a:extLst>
                <a:ext uri="{FF2B5EF4-FFF2-40B4-BE49-F238E27FC236}">
                  <a16:creationId xmlns:a16="http://schemas.microsoft.com/office/drawing/2014/main" id="{BA158DAF-AB06-E241-E882-8DCD2C1C5484}"/>
                </a:ext>
              </a:extLst>
            </p:cNvPr>
            <p:cNvGrpSpPr/>
            <p:nvPr/>
          </p:nvGrpSpPr>
          <p:grpSpPr>
            <a:xfrm>
              <a:off x="8615294" y="2051024"/>
              <a:ext cx="2196531" cy="4526727"/>
              <a:chOff x="3134998" y="1517736"/>
              <a:chExt cx="2019850" cy="4162613"/>
            </a:xfrm>
          </p:grpSpPr>
          <p:sp>
            <p:nvSpPr>
              <p:cNvPr id="51" name="Rectangle 15">
                <a:extLst>
                  <a:ext uri="{FF2B5EF4-FFF2-40B4-BE49-F238E27FC236}">
                    <a16:creationId xmlns:a16="http://schemas.microsoft.com/office/drawing/2014/main" id="{466371C4-DB7E-0A54-7732-336FB2F8863C}"/>
                  </a:ext>
                </a:extLst>
              </p:cNvPr>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52" name="Rectangle 12">
                <a:extLst>
                  <a:ext uri="{FF2B5EF4-FFF2-40B4-BE49-F238E27FC236}">
                    <a16:creationId xmlns:a16="http://schemas.microsoft.com/office/drawing/2014/main" id="{342B5BE1-90D3-2BEC-5340-7ED13C66004C}"/>
                  </a:ext>
                </a:extLst>
              </p:cNvPr>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53" name="Rectangle 13">
                <a:extLst>
                  <a:ext uri="{FF2B5EF4-FFF2-40B4-BE49-F238E27FC236}">
                    <a16:creationId xmlns:a16="http://schemas.microsoft.com/office/drawing/2014/main" id="{D387FB61-882A-8F04-B248-E0CC1B13ACC0}"/>
                  </a:ext>
                </a:extLst>
              </p:cNvPr>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55" name="Grupa 8">
                <a:extLst>
                  <a:ext uri="{FF2B5EF4-FFF2-40B4-BE49-F238E27FC236}">
                    <a16:creationId xmlns:a16="http://schemas.microsoft.com/office/drawing/2014/main" id="{EF504B83-169F-B3E4-FE21-0587C3634BA4}"/>
                  </a:ext>
                </a:extLst>
              </p:cNvPr>
              <p:cNvGrpSpPr/>
              <p:nvPr/>
            </p:nvGrpSpPr>
            <p:grpSpPr>
              <a:xfrm>
                <a:off x="3134998" y="1517736"/>
                <a:ext cx="2019850" cy="4162612"/>
                <a:chOff x="3636165" y="1814460"/>
                <a:chExt cx="1696621" cy="3496486"/>
              </a:xfrm>
            </p:grpSpPr>
            <p:grpSp>
              <p:nvGrpSpPr>
                <p:cNvPr id="56" name="Group 28">
                  <a:extLst>
                    <a:ext uri="{FF2B5EF4-FFF2-40B4-BE49-F238E27FC236}">
                      <a16:creationId xmlns:a16="http://schemas.microsoft.com/office/drawing/2014/main" id="{FD3A2B4C-DFB4-96C3-7415-2071F8F0DED0}"/>
                    </a:ext>
                  </a:extLst>
                </p:cNvPr>
                <p:cNvGrpSpPr>
                  <a:grpSpLocks/>
                </p:cNvGrpSpPr>
                <p:nvPr/>
              </p:nvGrpSpPr>
              <p:grpSpPr bwMode="auto">
                <a:xfrm>
                  <a:off x="3636165" y="1819139"/>
                  <a:ext cx="1696621" cy="3491807"/>
                  <a:chOff x="1684" y="1082"/>
                  <a:chExt cx="2391" cy="3083"/>
                </a:xfrm>
              </p:grpSpPr>
              <p:sp>
                <p:nvSpPr>
                  <p:cNvPr id="61" name="Rectangle 29">
                    <a:extLst>
                      <a:ext uri="{FF2B5EF4-FFF2-40B4-BE49-F238E27FC236}">
                        <a16:creationId xmlns:a16="http://schemas.microsoft.com/office/drawing/2014/main" id="{FFEDAECA-4D15-4FA1-8A0A-15CBA7DEBDF2}"/>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2" name="Line 30">
                    <a:extLst>
                      <a:ext uri="{FF2B5EF4-FFF2-40B4-BE49-F238E27FC236}">
                        <a16:creationId xmlns:a16="http://schemas.microsoft.com/office/drawing/2014/main" id="{6111EF4B-A76E-4A2F-BBA1-CCBABC52648F}"/>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57" name="Line 31">
                  <a:extLst>
                    <a:ext uri="{FF2B5EF4-FFF2-40B4-BE49-F238E27FC236}">
                      <a16:creationId xmlns:a16="http://schemas.microsoft.com/office/drawing/2014/main" id="{9CC71C72-5398-C49F-49A6-CC2D34DEB260}"/>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8" name="Line 32">
                  <a:extLst>
                    <a:ext uri="{FF2B5EF4-FFF2-40B4-BE49-F238E27FC236}">
                      <a16:creationId xmlns:a16="http://schemas.microsoft.com/office/drawing/2014/main" id="{CC9C6D04-8B39-0EBD-16AA-2E166942F68F}"/>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9" name="Line 33">
                  <a:extLst>
                    <a:ext uri="{FF2B5EF4-FFF2-40B4-BE49-F238E27FC236}">
                      <a16:creationId xmlns:a16="http://schemas.microsoft.com/office/drawing/2014/main" id="{FC8C2CE0-1A6A-229B-1FDF-02D5366CABDD}"/>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60" name="Line 34">
                  <a:extLst>
                    <a:ext uri="{FF2B5EF4-FFF2-40B4-BE49-F238E27FC236}">
                      <a16:creationId xmlns:a16="http://schemas.microsoft.com/office/drawing/2014/main" id="{AD5C384D-330A-EB72-E860-68B13E9BCE68}"/>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63" name="Grupa 19">
              <a:extLst>
                <a:ext uri="{FF2B5EF4-FFF2-40B4-BE49-F238E27FC236}">
                  <a16:creationId xmlns:a16="http://schemas.microsoft.com/office/drawing/2014/main" id="{28E7923E-D209-2922-ABD9-1C5F30CCC9A1}"/>
                </a:ext>
              </a:extLst>
            </p:cNvPr>
            <p:cNvGrpSpPr/>
            <p:nvPr/>
          </p:nvGrpSpPr>
          <p:grpSpPr>
            <a:xfrm>
              <a:off x="6147866" y="2051024"/>
              <a:ext cx="2196531" cy="4526727"/>
              <a:chOff x="3134998" y="1517736"/>
              <a:chExt cx="2019850" cy="4162613"/>
            </a:xfrm>
          </p:grpSpPr>
          <p:sp>
            <p:nvSpPr>
              <p:cNvPr id="64" name="Rectangle 15">
                <a:extLst>
                  <a:ext uri="{FF2B5EF4-FFF2-40B4-BE49-F238E27FC236}">
                    <a16:creationId xmlns:a16="http://schemas.microsoft.com/office/drawing/2014/main" id="{C55302F2-3EC1-1D02-904A-827AA6D254FF}"/>
                  </a:ext>
                </a:extLst>
              </p:cNvPr>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5" name="Rectangle 12">
                <a:extLst>
                  <a:ext uri="{FF2B5EF4-FFF2-40B4-BE49-F238E27FC236}">
                    <a16:creationId xmlns:a16="http://schemas.microsoft.com/office/drawing/2014/main" id="{6C0A8EE4-8AD1-5E95-AAB1-F3AAC8D20777}"/>
                  </a:ext>
                </a:extLst>
              </p:cNvPr>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6" name="Rectangle 13">
                <a:extLst>
                  <a:ext uri="{FF2B5EF4-FFF2-40B4-BE49-F238E27FC236}">
                    <a16:creationId xmlns:a16="http://schemas.microsoft.com/office/drawing/2014/main" id="{F9607CBD-8D0A-6FAC-DE07-360FD90A8178}"/>
                  </a:ext>
                </a:extLst>
              </p:cNvPr>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68" name="Grupa 24">
                <a:extLst>
                  <a:ext uri="{FF2B5EF4-FFF2-40B4-BE49-F238E27FC236}">
                    <a16:creationId xmlns:a16="http://schemas.microsoft.com/office/drawing/2014/main" id="{7CA295FD-2ABB-5366-81F7-ED12CDA8C517}"/>
                  </a:ext>
                </a:extLst>
              </p:cNvPr>
              <p:cNvGrpSpPr/>
              <p:nvPr/>
            </p:nvGrpSpPr>
            <p:grpSpPr>
              <a:xfrm>
                <a:off x="3134998" y="1517736"/>
                <a:ext cx="2019850" cy="4162612"/>
                <a:chOff x="3636165" y="1814460"/>
                <a:chExt cx="1696621" cy="3496486"/>
              </a:xfrm>
            </p:grpSpPr>
            <p:grpSp>
              <p:nvGrpSpPr>
                <p:cNvPr id="69" name="Group 28">
                  <a:extLst>
                    <a:ext uri="{FF2B5EF4-FFF2-40B4-BE49-F238E27FC236}">
                      <a16:creationId xmlns:a16="http://schemas.microsoft.com/office/drawing/2014/main" id="{F6B05863-C9EF-83DD-80A5-340B9404A28A}"/>
                    </a:ext>
                  </a:extLst>
                </p:cNvPr>
                <p:cNvGrpSpPr>
                  <a:grpSpLocks/>
                </p:cNvGrpSpPr>
                <p:nvPr/>
              </p:nvGrpSpPr>
              <p:grpSpPr bwMode="auto">
                <a:xfrm>
                  <a:off x="3636165" y="1819139"/>
                  <a:ext cx="1696621" cy="3491807"/>
                  <a:chOff x="1684" y="1082"/>
                  <a:chExt cx="2391" cy="3083"/>
                </a:xfrm>
              </p:grpSpPr>
              <p:sp>
                <p:nvSpPr>
                  <p:cNvPr id="74" name="Rectangle 29">
                    <a:extLst>
                      <a:ext uri="{FF2B5EF4-FFF2-40B4-BE49-F238E27FC236}">
                        <a16:creationId xmlns:a16="http://schemas.microsoft.com/office/drawing/2014/main" id="{8541B178-5BBE-7F8C-8725-5FACA8038136}"/>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5" name="Line 30">
                    <a:extLst>
                      <a:ext uri="{FF2B5EF4-FFF2-40B4-BE49-F238E27FC236}">
                        <a16:creationId xmlns:a16="http://schemas.microsoft.com/office/drawing/2014/main" id="{4E247A8F-AC91-9423-B66D-824548B2DB41}"/>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70" name="Line 31">
                  <a:extLst>
                    <a:ext uri="{FF2B5EF4-FFF2-40B4-BE49-F238E27FC236}">
                      <a16:creationId xmlns:a16="http://schemas.microsoft.com/office/drawing/2014/main" id="{DCECAF00-215B-DD6E-F3E6-7101C8044A33}"/>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71" name="Line 32">
                  <a:extLst>
                    <a:ext uri="{FF2B5EF4-FFF2-40B4-BE49-F238E27FC236}">
                      <a16:creationId xmlns:a16="http://schemas.microsoft.com/office/drawing/2014/main" id="{AE267830-2585-6C38-E614-1079FFE06D61}"/>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72" name="Line 33">
                  <a:extLst>
                    <a:ext uri="{FF2B5EF4-FFF2-40B4-BE49-F238E27FC236}">
                      <a16:creationId xmlns:a16="http://schemas.microsoft.com/office/drawing/2014/main" id="{F3C8278A-F5C7-5F8A-35E4-34B3517C0274}"/>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73" name="Line 34">
                  <a:extLst>
                    <a:ext uri="{FF2B5EF4-FFF2-40B4-BE49-F238E27FC236}">
                      <a16:creationId xmlns:a16="http://schemas.microsoft.com/office/drawing/2014/main" id="{94665F34-847A-809F-C17F-68190A4A307A}"/>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grpSp>
        <p:nvGrpSpPr>
          <p:cNvPr id="76" name="Grupa 45">
            <a:extLst>
              <a:ext uri="{FF2B5EF4-FFF2-40B4-BE49-F238E27FC236}">
                <a16:creationId xmlns:a16="http://schemas.microsoft.com/office/drawing/2014/main" id="{F738FE24-9F42-E515-1FC9-662A4711CC43}"/>
              </a:ext>
            </a:extLst>
          </p:cNvPr>
          <p:cNvGrpSpPr/>
          <p:nvPr/>
        </p:nvGrpSpPr>
        <p:grpSpPr>
          <a:xfrm>
            <a:off x="10104179" y="4337131"/>
            <a:ext cx="609325" cy="1165795"/>
            <a:chOff x="2821374" y="2782500"/>
            <a:chExt cx="937596" cy="2395882"/>
          </a:xfrm>
        </p:grpSpPr>
        <p:sp>
          <p:nvSpPr>
            <p:cNvPr id="77" name="Line 35">
              <a:extLst>
                <a:ext uri="{FF2B5EF4-FFF2-40B4-BE49-F238E27FC236}">
                  <a16:creationId xmlns:a16="http://schemas.microsoft.com/office/drawing/2014/main" id="{B6769D0D-4EC9-AE43-F79D-2125CE283960}"/>
                </a:ext>
              </a:extLst>
            </p:cNvPr>
            <p:cNvSpPr>
              <a:spLocks noChangeShapeType="1"/>
            </p:cNvSpPr>
            <p:nvPr/>
          </p:nvSpPr>
          <p:spPr bwMode="auto">
            <a:xfrm>
              <a:off x="2821374" y="3659779"/>
              <a:ext cx="307673" cy="1518603"/>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78" name="Line 36">
              <a:extLst>
                <a:ext uri="{FF2B5EF4-FFF2-40B4-BE49-F238E27FC236}">
                  <a16:creationId xmlns:a16="http://schemas.microsoft.com/office/drawing/2014/main" id="{B6C24B59-BC24-8824-AF8E-7D422F407480}"/>
                </a:ext>
              </a:extLst>
            </p:cNvPr>
            <p:cNvSpPr>
              <a:spLocks noChangeShapeType="1"/>
            </p:cNvSpPr>
            <p:nvPr/>
          </p:nvSpPr>
          <p:spPr bwMode="auto">
            <a:xfrm flipH="1">
              <a:off x="3140454" y="2782500"/>
              <a:ext cx="288378" cy="2395882"/>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79" name="Line 37">
              <a:extLst>
                <a:ext uri="{FF2B5EF4-FFF2-40B4-BE49-F238E27FC236}">
                  <a16:creationId xmlns:a16="http://schemas.microsoft.com/office/drawing/2014/main" id="{AB3C2222-484A-BA36-DDF6-7DF1799B3B80}"/>
                </a:ext>
              </a:extLst>
            </p:cNvPr>
            <p:cNvSpPr>
              <a:spLocks noChangeShapeType="1"/>
            </p:cNvSpPr>
            <p:nvPr/>
          </p:nvSpPr>
          <p:spPr bwMode="auto">
            <a:xfrm>
              <a:off x="3415425" y="2782502"/>
              <a:ext cx="343545" cy="501773"/>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80" name="Grupa 45">
            <a:extLst>
              <a:ext uri="{FF2B5EF4-FFF2-40B4-BE49-F238E27FC236}">
                <a16:creationId xmlns:a16="http://schemas.microsoft.com/office/drawing/2014/main" id="{2C5F28CF-A069-4389-5F77-17AC7B3F8E3C}"/>
              </a:ext>
            </a:extLst>
          </p:cNvPr>
          <p:cNvGrpSpPr/>
          <p:nvPr/>
        </p:nvGrpSpPr>
        <p:grpSpPr>
          <a:xfrm>
            <a:off x="8950064" y="4442584"/>
            <a:ext cx="578295" cy="1666814"/>
            <a:chOff x="2823361" y="2339688"/>
            <a:chExt cx="889848" cy="3110332"/>
          </a:xfrm>
        </p:grpSpPr>
        <p:sp>
          <p:nvSpPr>
            <p:cNvPr id="81" name="Line 35">
              <a:extLst>
                <a:ext uri="{FF2B5EF4-FFF2-40B4-BE49-F238E27FC236}">
                  <a16:creationId xmlns:a16="http://schemas.microsoft.com/office/drawing/2014/main" id="{E9987534-9B4A-6AC9-C4DF-6228329612E2}"/>
                </a:ext>
              </a:extLst>
            </p:cNvPr>
            <p:cNvSpPr>
              <a:spLocks noChangeShapeType="1"/>
            </p:cNvSpPr>
            <p:nvPr/>
          </p:nvSpPr>
          <p:spPr bwMode="auto">
            <a:xfrm>
              <a:off x="2823361" y="3960449"/>
              <a:ext cx="278425" cy="1489571"/>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2" name="Line 36">
              <a:extLst>
                <a:ext uri="{FF2B5EF4-FFF2-40B4-BE49-F238E27FC236}">
                  <a16:creationId xmlns:a16="http://schemas.microsoft.com/office/drawing/2014/main" id="{677AE7BF-BC6F-CDC4-6F3B-268F790731D5}"/>
                </a:ext>
              </a:extLst>
            </p:cNvPr>
            <p:cNvSpPr>
              <a:spLocks noChangeShapeType="1"/>
            </p:cNvSpPr>
            <p:nvPr/>
          </p:nvSpPr>
          <p:spPr bwMode="auto">
            <a:xfrm flipH="1">
              <a:off x="3122953" y="2339688"/>
              <a:ext cx="292472" cy="3110332"/>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3" name="Line 37">
              <a:extLst>
                <a:ext uri="{FF2B5EF4-FFF2-40B4-BE49-F238E27FC236}">
                  <a16:creationId xmlns:a16="http://schemas.microsoft.com/office/drawing/2014/main" id="{03CBCC9C-FD36-C072-A0CF-D6B5B96F6060}"/>
                </a:ext>
              </a:extLst>
            </p:cNvPr>
            <p:cNvSpPr>
              <a:spLocks noChangeShapeType="1"/>
            </p:cNvSpPr>
            <p:nvPr/>
          </p:nvSpPr>
          <p:spPr bwMode="auto">
            <a:xfrm>
              <a:off x="3415433" y="2339694"/>
              <a:ext cx="297776" cy="987968"/>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cxnSp>
        <p:nvCxnSpPr>
          <p:cNvPr id="84" name="Straight Arrow Connector 83">
            <a:extLst>
              <a:ext uri="{FF2B5EF4-FFF2-40B4-BE49-F238E27FC236}">
                <a16:creationId xmlns:a16="http://schemas.microsoft.com/office/drawing/2014/main" id="{C4F3B7AB-B982-D8ED-A5EA-2813AE2F1F5B}"/>
              </a:ext>
            </a:extLst>
          </p:cNvPr>
          <p:cNvCxnSpPr/>
          <p:nvPr/>
        </p:nvCxnSpPr>
        <p:spPr>
          <a:xfrm flipV="1">
            <a:off x="10399123" y="5620519"/>
            <a:ext cx="3539" cy="508757"/>
          </a:xfrm>
          <a:prstGeom prst="straightConnector1">
            <a:avLst/>
          </a:prstGeom>
          <a:ln>
            <a:solidFill>
              <a:srgbClr val="F76AA7"/>
            </a:solidFill>
            <a:tailEnd type="arrow"/>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21463053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53333">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53333">
                                          <p:cBhvr additive="base">
                                            <p:cTn id="7" dur="1000" fill="hold"/>
                                            <p:tgtEl>
                                              <p:spTgt spid="17"/>
                                            </p:tgtEl>
                                            <p:attrNameLst>
                                              <p:attrName>ppt_x</p:attrName>
                                            </p:attrNameLst>
                                          </p:cBhvr>
                                          <p:tavLst>
                                            <p:tav tm="0">
                                              <p:val>
                                                <p:strVal val="1+#ppt_w/2"/>
                                              </p:val>
                                            </p:tav>
                                            <p:tav tm="100000">
                                              <p:val>
                                                <p:strVal val="#ppt_x"/>
                                              </p:val>
                                            </p:tav>
                                          </p:tavLst>
                                        </p:anim>
                                        <p:anim calcmode="lin" valueType="num" p14:bounceEnd="53333">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par>
                                    <p:cTn id="13" presetID="2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500"/>
                                            <p:tgtEl>
                                              <p:spTgt spid="4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500"/>
                                            <p:tgtEl>
                                              <p:spTgt spid="46"/>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000"/>
                                </p:stCondLst>
                                <p:childTnLst>
                                  <p:par>
                                    <p:cTn id="31" presetID="26" presetClass="emph" presetSubtype="0" fill="hold" grpId="1" nodeType="afterEffect">
                                      <p:stCondLst>
                                        <p:cond delay="0"/>
                                      </p:stCondLst>
                                      <p:childTnLst>
                                        <p:animEffect transition="out" filter="fade">
                                          <p:cBhvr>
                                            <p:cTn id="32" dur="500" tmFilter="0, 0; .2, .5; .8, .5; 1, 0"/>
                                            <p:tgtEl>
                                              <p:spTgt spid="33"/>
                                            </p:tgtEl>
                                          </p:cBhvr>
                                        </p:animEffect>
                                        <p:animScale>
                                          <p:cBhvr>
                                            <p:cTn id="33" dur="250" autoRev="1" fill="hold"/>
                                            <p:tgtEl>
                                              <p:spTgt spid="33"/>
                                            </p:tgtEl>
                                          </p:cBhvr>
                                          <p:by x="105000" y="105000"/>
                                        </p:animScale>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19">
                                                <p:txEl>
                                                  <p:pRg st="0" end="0"/>
                                                </p:txEl>
                                              </p:spTgt>
                                            </p:tgtEl>
                                            <p:attrNameLst>
                                              <p:attrName>style.visibility</p:attrName>
                                            </p:attrNameLst>
                                          </p:cBhvr>
                                          <p:to>
                                            <p:strVal val="visible"/>
                                          </p:to>
                                        </p:set>
                                        <p:animEffect transition="in" filter="wipe(left)">
                                          <p:cBhvr>
                                            <p:cTn id="41" dur="750"/>
                                            <p:tgtEl>
                                              <p:spTgt spid="19">
                                                <p:txEl>
                                                  <p:pRg st="0" end="0"/>
                                                </p:txEl>
                                              </p:spTgt>
                                            </p:tgtEl>
                                          </p:cBhvr>
                                        </p:animEffect>
                                      </p:childTnLst>
                                    </p:cTn>
                                  </p:par>
                                </p:childTnLst>
                              </p:cTn>
                            </p:par>
                            <p:par>
                              <p:cTn id="42" fill="hold">
                                <p:stCondLst>
                                  <p:cond delay="5250"/>
                                </p:stCondLst>
                                <p:childTnLst>
                                  <p:par>
                                    <p:cTn id="43" presetID="22" presetClass="entr" presetSubtype="8" fill="hold" grpId="0" nodeType="afterEffect">
                                      <p:stCondLst>
                                        <p:cond delay="0"/>
                                      </p:stCondLst>
                                      <p:childTnLst>
                                        <p:set>
                                          <p:cBhvr>
                                            <p:cTn id="44" dur="1" fill="hold">
                                              <p:stCondLst>
                                                <p:cond delay="0"/>
                                              </p:stCondLst>
                                            </p:cTn>
                                            <p:tgtEl>
                                              <p:spTgt spid="19">
                                                <p:txEl>
                                                  <p:pRg st="1" end="1"/>
                                                </p:txEl>
                                              </p:spTgt>
                                            </p:tgtEl>
                                            <p:attrNameLst>
                                              <p:attrName>style.visibility</p:attrName>
                                            </p:attrNameLst>
                                          </p:cBhvr>
                                          <p:to>
                                            <p:strVal val="visible"/>
                                          </p:to>
                                        </p:set>
                                        <p:animEffect transition="in" filter="wipe(left)">
                                          <p:cBhvr>
                                            <p:cTn id="45" dur="750"/>
                                            <p:tgtEl>
                                              <p:spTgt spid="19">
                                                <p:txEl>
                                                  <p:pRg st="1" end="1"/>
                                                </p:txEl>
                                              </p:spTgt>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19">
                                                <p:txEl>
                                                  <p:pRg st="2" end="2"/>
                                                </p:txEl>
                                              </p:spTgt>
                                            </p:tgtEl>
                                            <p:attrNameLst>
                                              <p:attrName>style.visibility</p:attrName>
                                            </p:attrNameLst>
                                          </p:cBhvr>
                                          <p:to>
                                            <p:strVal val="visible"/>
                                          </p:to>
                                        </p:set>
                                        <p:animEffect transition="in" filter="wipe(left)">
                                          <p:cBhvr>
                                            <p:cTn id="49" dur="750"/>
                                            <p:tgtEl>
                                              <p:spTgt spid="19">
                                                <p:txEl>
                                                  <p:pRg st="2" end="2"/>
                                                </p:txEl>
                                              </p:spTgt>
                                            </p:tgtEl>
                                          </p:cBhvr>
                                        </p:animEffect>
                                      </p:childTnLst>
                                    </p:cTn>
                                  </p:par>
                                </p:childTnLst>
                              </p:cTn>
                            </p:par>
                            <p:par>
                              <p:cTn id="50" fill="hold">
                                <p:stCondLst>
                                  <p:cond delay="6750"/>
                                </p:stCondLst>
                                <p:childTnLst>
                                  <p:par>
                                    <p:cTn id="51" presetID="22" presetClass="entr" presetSubtype="8" fill="hold" grpId="0" nodeType="afterEffect">
                                      <p:stCondLst>
                                        <p:cond delay="0"/>
                                      </p:stCondLst>
                                      <p:childTnLst>
                                        <p:set>
                                          <p:cBhvr>
                                            <p:cTn id="52" dur="1" fill="hold">
                                              <p:stCondLst>
                                                <p:cond delay="0"/>
                                              </p:stCondLst>
                                            </p:cTn>
                                            <p:tgtEl>
                                              <p:spTgt spid="19">
                                                <p:txEl>
                                                  <p:pRg st="3" end="3"/>
                                                </p:txEl>
                                              </p:spTgt>
                                            </p:tgtEl>
                                            <p:attrNameLst>
                                              <p:attrName>style.visibility</p:attrName>
                                            </p:attrNameLst>
                                          </p:cBhvr>
                                          <p:to>
                                            <p:strVal val="visible"/>
                                          </p:to>
                                        </p:set>
                                        <p:animEffect transition="in" filter="wipe(left)">
                                          <p:cBhvr>
                                            <p:cTn id="53" dur="750"/>
                                            <p:tgtEl>
                                              <p:spTgt spid="19">
                                                <p:txEl>
                                                  <p:pRg st="3" end="3"/>
                                                </p:txEl>
                                              </p:spTgt>
                                            </p:tgtEl>
                                          </p:cBhvr>
                                        </p:animEffect>
                                      </p:childTnLst>
                                    </p:cTn>
                                  </p:par>
                                </p:childTnLst>
                              </p:cTn>
                            </p:par>
                            <p:par>
                              <p:cTn id="54" fill="hold">
                                <p:stCondLst>
                                  <p:cond delay="7500"/>
                                </p:stCondLst>
                                <p:childTnLst>
                                  <p:par>
                                    <p:cTn id="55" presetID="22" presetClass="entr" presetSubtype="8" fill="hold" nodeType="afterEffect">
                                      <p:stCondLst>
                                        <p:cond delay="0"/>
                                      </p:stCondLst>
                                      <p:childTnLst>
                                        <p:set>
                                          <p:cBhvr>
                                            <p:cTn id="56" dur="1" fill="hold">
                                              <p:stCondLst>
                                                <p:cond delay="0"/>
                                              </p:stCondLst>
                                            </p:cTn>
                                            <p:tgtEl>
                                              <p:spTgt spid="76"/>
                                            </p:tgtEl>
                                            <p:attrNameLst>
                                              <p:attrName>style.visibility</p:attrName>
                                            </p:attrNameLst>
                                          </p:cBhvr>
                                          <p:to>
                                            <p:strVal val="visible"/>
                                          </p:to>
                                        </p:set>
                                        <p:animEffect transition="in" filter="wipe(left)">
                                          <p:cBhvr>
                                            <p:cTn id="57" dur="500"/>
                                            <p:tgtEl>
                                              <p:spTgt spid="76"/>
                                            </p:tgtEl>
                                          </p:cBhvr>
                                        </p:animEffect>
                                      </p:childTnLst>
                                    </p:cTn>
                                  </p:par>
                                </p:childTnLst>
                              </p:cTn>
                            </p:par>
                            <p:par>
                              <p:cTn id="58" fill="hold">
                                <p:stCondLst>
                                  <p:cond delay="8000"/>
                                </p:stCondLst>
                                <p:childTnLst>
                                  <p:par>
                                    <p:cTn id="59" presetID="22" presetClass="entr" presetSubtype="8" fill="hold" nodeType="afterEffect">
                                      <p:stCondLst>
                                        <p:cond delay="0"/>
                                      </p:stCondLst>
                                      <p:childTnLst>
                                        <p:set>
                                          <p:cBhvr>
                                            <p:cTn id="60" dur="1" fill="hold">
                                              <p:stCondLst>
                                                <p:cond delay="0"/>
                                              </p:stCondLst>
                                            </p:cTn>
                                            <p:tgtEl>
                                              <p:spTgt spid="80"/>
                                            </p:tgtEl>
                                            <p:attrNameLst>
                                              <p:attrName>style.visibility</p:attrName>
                                            </p:attrNameLst>
                                          </p:cBhvr>
                                          <p:to>
                                            <p:strVal val="visible"/>
                                          </p:to>
                                        </p:set>
                                        <p:animEffect transition="in" filter="wipe(left)">
                                          <p:cBhvr>
                                            <p:cTn id="61" dur="500"/>
                                            <p:tgtEl>
                                              <p:spTgt spid="80"/>
                                            </p:tgtEl>
                                          </p:cBhvr>
                                        </p:animEffect>
                                      </p:childTnLst>
                                    </p:cTn>
                                  </p:par>
                                  <p:par>
                                    <p:cTn id="62" presetID="22" presetClass="entr" presetSubtype="1" fill="hold" nodeType="withEffect">
                                      <p:stCondLst>
                                        <p:cond delay="0"/>
                                      </p:stCondLst>
                                      <p:childTnLst>
                                        <p:set>
                                          <p:cBhvr>
                                            <p:cTn id="63" dur="1" fill="hold">
                                              <p:stCondLst>
                                                <p:cond delay="0"/>
                                              </p:stCondLst>
                                            </p:cTn>
                                            <p:tgtEl>
                                              <p:spTgt spid="84"/>
                                            </p:tgtEl>
                                            <p:attrNameLst>
                                              <p:attrName>style.visibility</p:attrName>
                                            </p:attrNameLst>
                                          </p:cBhvr>
                                          <p:to>
                                            <p:strVal val="visible"/>
                                          </p:to>
                                        </p:set>
                                        <p:animEffect transition="in" filter="wipe(up)">
                                          <p:cBhvr>
                                            <p:cTn id="64" dur="10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uiExpand="1" build="p"/>
          <p:bldP spid="33" grpId="0" animBg="1"/>
          <p:bldP spid="33"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1+#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par>
                                    <p:cTn id="13" presetID="2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500"/>
                                            <p:tgtEl>
                                              <p:spTgt spid="4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500"/>
                                            <p:tgtEl>
                                              <p:spTgt spid="46"/>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000"/>
                                </p:stCondLst>
                                <p:childTnLst>
                                  <p:par>
                                    <p:cTn id="31" presetID="26" presetClass="emph" presetSubtype="0" fill="hold" grpId="1" nodeType="afterEffect">
                                      <p:stCondLst>
                                        <p:cond delay="0"/>
                                      </p:stCondLst>
                                      <p:childTnLst>
                                        <p:animEffect transition="out" filter="fade">
                                          <p:cBhvr>
                                            <p:cTn id="32" dur="500" tmFilter="0, 0; .2, .5; .8, .5; 1, 0"/>
                                            <p:tgtEl>
                                              <p:spTgt spid="33"/>
                                            </p:tgtEl>
                                          </p:cBhvr>
                                        </p:animEffect>
                                        <p:animScale>
                                          <p:cBhvr>
                                            <p:cTn id="33" dur="250" autoRev="1" fill="hold"/>
                                            <p:tgtEl>
                                              <p:spTgt spid="33"/>
                                            </p:tgtEl>
                                          </p:cBhvr>
                                          <p:by x="105000" y="105000"/>
                                        </p:animScale>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19">
                                                <p:txEl>
                                                  <p:pRg st="0" end="0"/>
                                                </p:txEl>
                                              </p:spTgt>
                                            </p:tgtEl>
                                            <p:attrNameLst>
                                              <p:attrName>style.visibility</p:attrName>
                                            </p:attrNameLst>
                                          </p:cBhvr>
                                          <p:to>
                                            <p:strVal val="visible"/>
                                          </p:to>
                                        </p:set>
                                        <p:animEffect transition="in" filter="wipe(left)">
                                          <p:cBhvr>
                                            <p:cTn id="41" dur="750"/>
                                            <p:tgtEl>
                                              <p:spTgt spid="19">
                                                <p:txEl>
                                                  <p:pRg st="0" end="0"/>
                                                </p:txEl>
                                              </p:spTgt>
                                            </p:tgtEl>
                                          </p:cBhvr>
                                        </p:animEffect>
                                      </p:childTnLst>
                                    </p:cTn>
                                  </p:par>
                                </p:childTnLst>
                              </p:cTn>
                            </p:par>
                            <p:par>
                              <p:cTn id="42" fill="hold">
                                <p:stCondLst>
                                  <p:cond delay="5250"/>
                                </p:stCondLst>
                                <p:childTnLst>
                                  <p:par>
                                    <p:cTn id="43" presetID="22" presetClass="entr" presetSubtype="8" fill="hold" grpId="0" nodeType="afterEffect">
                                      <p:stCondLst>
                                        <p:cond delay="0"/>
                                      </p:stCondLst>
                                      <p:childTnLst>
                                        <p:set>
                                          <p:cBhvr>
                                            <p:cTn id="44" dur="1" fill="hold">
                                              <p:stCondLst>
                                                <p:cond delay="0"/>
                                              </p:stCondLst>
                                            </p:cTn>
                                            <p:tgtEl>
                                              <p:spTgt spid="19">
                                                <p:txEl>
                                                  <p:pRg st="1" end="1"/>
                                                </p:txEl>
                                              </p:spTgt>
                                            </p:tgtEl>
                                            <p:attrNameLst>
                                              <p:attrName>style.visibility</p:attrName>
                                            </p:attrNameLst>
                                          </p:cBhvr>
                                          <p:to>
                                            <p:strVal val="visible"/>
                                          </p:to>
                                        </p:set>
                                        <p:animEffect transition="in" filter="wipe(left)">
                                          <p:cBhvr>
                                            <p:cTn id="45" dur="750"/>
                                            <p:tgtEl>
                                              <p:spTgt spid="19">
                                                <p:txEl>
                                                  <p:pRg st="1" end="1"/>
                                                </p:txEl>
                                              </p:spTgt>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19">
                                                <p:txEl>
                                                  <p:pRg st="2" end="2"/>
                                                </p:txEl>
                                              </p:spTgt>
                                            </p:tgtEl>
                                            <p:attrNameLst>
                                              <p:attrName>style.visibility</p:attrName>
                                            </p:attrNameLst>
                                          </p:cBhvr>
                                          <p:to>
                                            <p:strVal val="visible"/>
                                          </p:to>
                                        </p:set>
                                        <p:animEffect transition="in" filter="wipe(left)">
                                          <p:cBhvr>
                                            <p:cTn id="49" dur="750"/>
                                            <p:tgtEl>
                                              <p:spTgt spid="19">
                                                <p:txEl>
                                                  <p:pRg st="2" end="2"/>
                                                </p:txEl>
                                              </p:spTgt>
                                            </p:tgtEl>
                                          </p:cBhvr>
                                        </p:animEffect>
                                      </p:childTnLst>
                                    </p:cTn>
                                  </p:par>
                                </p:childTnLst>
                              </p:cTn>
                            </p:par>
                            <p:par>
                              <p:cTn id="50" fill="hold">
                                <p:stCondLst>
                                  <p:cond delay="6750"/>
                                </p:stCondLst>
                                <p:childTnLst>
                                  <p:par>
                                    <p:cTn id="51" presetID="22" presetClass="entr" presetSubtype="8" fill="hold" grpId="0" nodeType="afterEffect">
                                      <p:stCondLst>
                                        <p:cond delay="0"/>
                                      </p:stCondLst>
                                      <p:childTnLst>
                                        <p:set>
                                          <p:cBhvr>
                                            <p:cTn id="52" dur="1" fill="hold">
                                              <p:stCondLst>
                                                <p:cond delay="0"/>
                                              </p:stCondLst>
                                            </p:cTn>
                                            <p:tgtEl>
                                              <p:spTgt spid="19">
                                                <p:txEl>
                                                  <p:pRg st="3" end="3"/>
                                                </p:txEl>
                                              </p:spTgt>
                                            </p:tgtEl>
                                            <p:attrNameLst>
                                              <p:attrName>style.visibility</p:attrName>
                                            </p:attrNameLst>
                                          </p:cBhvr>
                                          <p:to>
                                            <p:strVal val="visible"/>
                                          </p:to>
                                        </p:set>
                                        <p:animEffect transition="in" filter="wipe(left)">
                                          <p:cBhvr>
                                            <p:cTn id="53" dur="750"/>
                                            <p:tgtEl>
                                              <p:spTgt spid="19">
                                                <p:txEl>
                                                  <p:pRg st="3" end="3"/>
                                                </p:txEl>
                                              </p:spTgt>
                                            </p:tgtEl>
                                          </p:cBhvr>
                                        </p:animEffect>
                                      </p:childTnLst>
                                    </p:cTn>
                                  </p:par>
                                </p:childTnLst>
                              </p:cTn>
                            </p:par>
                            <p:par>
                              <p:cTn id="54" fill="hold">
                                <p:stCondLst>
                                  <p:cond delay="7500"/>
                                </p:stCondLst>
                                <p:childTnLst>
                                  <p:par>
                                    <p:cTn id="55" presetID="22" presetClass="entr" presetSubtype="8" fill="hold" nodeType="afterEffect">
                                      <p:stCondLst>
                                        <p:cond delay="0"/>
                                      </p:stCondLst>
                                      <p:childTnLst>
                                        <p:set>
                                          <p:cBhvr>
                                            <p:cTn id="56" dur="1" fill="hold">
                                              <p:stCondLst>
                                                <p:cond delay="0"/>
                                              </p:stCondLst>
                                            </p:cTn>
                                            <p:tgtEl>
                                              <p:spTgt spid="76"/>
                                            </p:tgtEl>
                                            <p:attrNameLst>
                                              <p:attrName>style.visibility</p:attrName>
                                            </p:attrNameLst>
                                          </p:cBhvr>
                                          <p:to>
                                            <p:strVal val="visible"/>
                                          </p:to>
                                        </p:set>
                                        <p:animEffect transition="in" filter="wipe(left)">
                                          <p:cBhvr>
                                            <p:cTn id="57" dur="500"/>
                                            <p:tgtEl>
                                              <p:spTgt spid="76"/>
                                            </p:tgtEl>
                                          </p:cBhvr>
                                        </p:animEffect>
                                      </p:childTnLst>
                                    </p:cTn>
                                  </p:par>
                                </p:childTnLst>
                              </p:cTn>
                            </p:par>
                            <p:par>
                              <p:cTn id="58" fill="hold">
                                <p:stCondLst>
                                  <p:cond delay="8000"/>
                                </p:stCondLst>
                                <p:childTnLst>
                                  <p:par>
                                    <p:cTn id="59" presetID="22" presetClass="entr" presetSubtype="8" fill="hold" nodeType="afterEffect">
                                      <p:stCondLst>
                                        <p:cond delay="0"/>
                                      </p:stCondLst>
                                      <p:childTnLst>
                                        <p:set>
                                          <p:cBhvr>
                                            <p:cTn id="60" dur="1" fill="hold">
                                              <p:stCondLst>
                                                <p:cond delay="0"/>
                                              </p:stCondLst>
                                            </p:cTn>
                                            <p:tgtEl>
                                              <p:spTgt spid="80"/>
                                            </p:tgtEl>
                                            <p:attrNameLst>
                                              <p:attrName>style.visibility</p:attrName>
                                            </p:attrNameLst>
                                          </p:cBhvr>
                                          <p:to>
                                            <p:strVal val="visible"/>
                                          </p:to>
                                        </p:set>
                                        <p:animEffect transition="in" filter="wipe(left)">
                                          <p:cBhvr>
                                            <p:cTn id="61" dur="500"/>
                                            <p:tgtEl>
                                              <p:spTgt spid="80"/>
                                            </p:tgtEl>
                                          </p:cBhvr>
                                        </p:animEffect>
                                      </p:childTnLst>
                                    </p:cTn>
                                  </p:par>
                                  <p:par>
                                    <p:cTn id="62" presetID="22" presetClass="entr" presetSubtype="1" fill="hold" nodeType="withEffect">
                                      <p:stCondLst>
                                        <p:cond delay="0"/>
                                      </p:stCondLst>
                                      <p:childTnLst>
                                        <p:set>
                                          <p:cBhvr>
                                            <p:cTn id="63" dur="1" fill="hold">
                                              <p:stCondLst>
                                                <p:cond delay="0"/>
                                              </p:stCondLst>
                                            </p:cTn>
                                            <p:tgtEl>
                                              <p:spTgt spid="84"/>
                                            </p:tgtEl>
                                            <p:attrNameLst>
                                              <p:attrName>style.visibility</p:attrName>
                                            </p:attrNameLst>
                                          </p:cBhvr>
                                          <p:to>
                                            <p:strVal val="visible"/>
                                          </p:to>
                                        </p:set>
                                        <p:animEffect transition="in" filter="wipe(up)">
                                          <p:cBhvr>
                                            <p:cTn id="64" dur="10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uiExpand="1" build="p"/>
          <p:bldP spid="33" grpId="0" animBg="1"/>
          <p:bldP spid="33" grpId="1" animBg="1"/>
        </p:bldLst>
      </p:timing>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351580"/>
          </a:xfrm>
        </p:spPr>
        <p:txBody>
          <a:bodyPr/>
          <a:lstStyle/>
          <a:p>
            <a:r>
              <a:rPr lang="pl-PL" altLang="pl-PL" b="1">
                <a:solidFill>
                  <a:schemeClr val="accent1"/>
                </a:solidFill>
              </a:rPr>
              <a:t>Special Cases</a:t>
            </a:r>
            <a:r>
              <a:rPr lang="en-NZ" altLang="pl-PL" b="1">
                <a:solidFill>
                  <a:schemeClr val="accent1"/>
                </a:solidFill>
              </a:rPr>
              <a:t>: </a:t>
            </a:r>
            <a:r>
              <a:rPr lang="en-NZ" altLang="pl-PL" err="1"/>
              <a:t>Undershift</a:t>
            </a:r>
            <a:r>
              <a:rPr lang="en-NZ" altLang="pl-PL"/>
              <a:t> Profile I</a:t>
            </a:r>
            <a:endParaRPr lang="pl-PL"/>
          </a:p>
        </p:txBody>
      </p:sp>
      <p:grpSp>
        <p:nvGrpSpPr>
          <p:cNvPr id="4" name="Grupa 3"/>
          <p:cNvGrpSpPr/>
          <p:nvPr/>
        </p:nvGrpSpPr>
        <p:grpSpPr>
          <a:xfrm>
            <a:off x="3093937" y="874019"/>
            <a:ext cx="2196531" cy="4895429"/>
            <a:chOff x="3134998" y="1178691"/>
            <a:chExt cx="2019850" cy="4501658"/>
          </a:xfrm>
        </p:grpSpPr>
        <p:sp>
          <p:nvSpPr>
            <p:cNvPr id="5"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8"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9" name="Grupa 8"/>
            <p:cNvGrpSpPr/>
            <p:nvPr/>
          </p:nvGrpSpPr>
          <p:grpSpPr>
            <a:xfrm>
              <a:off x="3134998" y="1517736"/>
              <a:ext cx="2019850" cy="4162612"/>
              <a:chOff x="3636165" y="1814460"/>
              <a:chExt cx="1696621" cy="3496486"/>
            </a:xfrm>
          </p:grpSpPr>
          <p:grpSp>
            <p:nvGrpSpPr>
              <p:cNvPr id="10" name="Group 28"/>
              <p:cNvGrpSpPr>
                <a:grpSpLocks/>
              </p:cNvGrpSpPr>
              <p:nvPr/>
            </p:nvGrpSpPr>
            <p:grpSpPr bwMode="auto">
              <a:xfrm>
                <a:off x="3636165" y="1819139"/>
                <a:ext cx="1696621" cy="3491807"/>
                <a:chOff x="1684" y="1082"/>
                <a:chExt cx="2391" cy="3083"/>
              </a:xfrm>
            </p:grpSpPr>
            <p:sp>
              <p:nvSpPr>
                <p:cNvPr id="15"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6"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11"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2"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3"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4"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sp>
        <p:nvSpPr>
          <p:cNvPr id="17" name="Prostokąt zaokrąglony 16"/>
          <p:cNvSpPr/>
          <p:nvPr/>
        </p:nvSpPr>
        <p:spPr>
          <a:xfrm>
            <a:off x="6096000" y="846161"/>
            <a:ext cx="7892669" cy="35549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lang="en-NZ" sz="2000" b="1" err="1">
                <a:latin typeface="Century Gothic" panose="020B0502020202020204" pitchFamily="34" charset="0"/>
              </a:rPr>
              <a:t>Undershift</a:t>
            </a:r>
            <a:r>
              <a:rPr lang="pl-PL" sz="2000" b="1">
                <a:latin typeface="Century Gothic" panose="020B0502020202020204" pitchFamily="34" charset="0"/>
              </a:rPr>
              <a:t> in </a:t>
            </a:r>
            <a:r>
              <a:rPr lang="en-NZ" sz="2000" b="1">
                <a:latin typeface="Century Gothic" panose="020B0502020202020204" pitchFamily="34" charset="0"/>
              </a:rPr>
              <a:t>P</a:t>
            </a:r>
            <a:r>
              <a:rPr lang="pl-PL" sz="2000" b="1">
                <a:latin typeface="Century Gothic" panose="020B0502020202020204" pitchFamily="34" charset="0"/>
              </a:rPr>
              <a:t>rofile I</a:t>
            </a:r>
          </a:p>
        </p:txBody>
      </p:sp>
      <p:sp>
        <p:nvSpPr>
          <p:cNvPr id="18" name="pole tekstowe 17"/>
          <p:cNvSpPr txBox="1"/>
          <p:nvPr/>
        </p:nvSpPr>
        <p:spPr>
          <a:xfrm>
            <a:off x="6095999" y="1437412"/>
            <a:ext cx="5724525" cy="523220"/>
          </a:xfrm>
          <a:prstGeom prst="rect">
            <a:avLst/>
          </a:prstGeom>
          <a:noFill/>
        </p:spPr>
        <p:txBody>
          <a:bodyPr wrap="square" rtlCol="0">
            <a:spAutoFit/>
          </a:bodyPr>
          <a:lstStyle/>
          <a:p>
            <a:r>
              <a:rPr lang="pl-PL" sz="2800">
                <a:latin typeface="Century Gothic" panose="020B0502020202020204" pitchFamily="34" charset="0"/>
              </a:rPr>
              <a:t>Key feeling – </a:t>
            </a:r>
            <a:r>
              <a:rPr kumimoji="1" lang="en-NZ" sz="2800" b="1">
                <a:solidFill>
                  <a:schemeClr val="accent1"/>
                </a:solidFill>
                <a:latin typeface="Century Gothic" panose="020B0502020202020204" pitchFamily="34" charset="0"/>
                <a:ea typeface="ＭＳ Ｐゴシック" pitchFamily="-112" charset="-128"/>
              </a:rPr>
              <a:t>Moral Imbalance</a:t>
            </a:r>
            <a:endParaRPr kumimoji="1" lang="en-US" sz="2800" b="1">
              <a:solidFill>
                <a:schemeClr val="accent1"/>
              </a:solidFill>
              <a:latin typeface="Century Gothic" panose="020B0502020202020204" pitchFamily="34" charset="0"/>
              <a:ea typeface="ＭＳ Ｐゴシック" pitchFamily="-112" charset="-128"/>
            </a:endParaRPr>
          </a:p>
        </p:txBody>
      </p:sp>
      <p:sp>
        <p:nvSpPr>
          <p:cNvPr id="19" name="Prostokąt 18"/>
          <p:cNvSpPr/>
          <p:nvPr/>
        </p:nvSpPr>
        <p:spPr>
          <a:xfrm>
            <a:off x="6096000" y="2162746"/>
            <a:ext cx="5457371" cy="1938992"/>
          </a:xfrm>
          <a:prstGeom prst="rect">
            <a:avLst/>
          </a:prstGeom>
        </p:spPr>
        <p:txBody>
          <a:bodyPr wrap="square">
            <a:spAutoFit/>
          </a:bodyPr>
          <a:lstStyle/>
          <a:p>
            <a:pPr>
              <a:buClr>
                <a:schemeClr val="accent1"/>
              </a:buClr>
            </a:pPr>
            <a:r>
              <a:rPr lang="en-US" altLang="en-US" sz="2400" b="1">
                <a:solidFill>
                  <a:srgbClr val="5F5F5F"/>
                </a:solidFill>
                <a:latin typeface="Century Gothic" panose="020B0502020202020204" pitchFamily="34" charset="0"/>
                <a:ea typeface="Open Sans" panose="020B0606030504020204" pitchFamily="34" charset="0"/>
                <a:cs typeface="Open Sans" panose="020B0606030504020204" pitchFamily="34" charset="0"/>
              </a:rPr>
              <a:t>Discussion Points</a:t>
            </a:r>
          </a:p>
          <a:p>
            <a:pPr marL="342900" indent="-342900">
              <a:buClr>
                <a:schemeClr val="accent1"/>
              </a:buClr>
              <a:buFont typeface="Arial" panose="020B0604020202020204" pitchFamily="34" charset="0"/>
              <a:buChar char="•"/>
            </a:pPr>
            <a:r>
              <a:rPr lang="en-US"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My work goes against my ethics</a:t>
            </a:r>
          </a:p>
          <a:p>
            <a:pPr marL="342900" indent="-342900">
              <a:buClr>
                <a:schemeClr val="accent1"/>
              </a:buClr>
              <a:buFont typeface="Arial" panose="020B0604020202020204" pitchFamily="34" charset="0"/>
              <a:buChar char="•"/>
            </a:pPr>
            <a:r>
              <a:rPr lang="en-US"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I don’t accept myself</a:t>
            </a:r>
          </a:p>
          <a:p>
            <a:pPr marL="342900" indent="-342900">
              <a:buClr>
                <a:schemeClr val="accent1"/>
              </a:buClr>
              <a:buFont typeface="Arial" panose="020B0604020202020204" pitchFamily="34" charset="0"/>
              <a:buChar char="•"/>
            </a:pPr>
            <a:r>
              <a:rPr lang="en-US"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I need to conceal something</a:t>
            </a:r>
          </a:p>
          <a:p>
            <a:pPr marL="342900" indent="-342900">
              <a:buClr>
                <a:schemeClr val="accent1"/>
              </a:buClr>
              <a:buFont typeface="Arial" panose="020B0604020202020204" pitchFamily="34" charset="0"/>
              <a:buChar char="•"/>
            </a:pPr>
            <a:r>
              <a:rPr lang="en-US"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I lack self-confidence</a:t>
            </a:r>
          </a:p>
        </p:txBody>
      </p:sp>
      <p:grpSp>
        <p:nvGrpSpPr>
          <p:cNvPr id="20" name="Grupa 19"/>
          <p:cNvGrpSpPr/>
          <p:nvPr/>
        </p:nvGrpSpPr>
        <p:grpSpPr>
          <a:xfrm>
            <a:off x="626509" y="874019"/>
            <a:ext cx="2196531" cy="4895429"/>
            <a:chOff x="3134998" y="1178691"/>
            <a:chExt cx="2019850" cy="4501658"/>
          </a:xfrm>
        </p:grpSpPr>
        <p:sp>
          <p:nvSpPr>
            <p:cNvPr id="21"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2"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3"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4"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25" name="Grupa 24"/>
            <p:cNvGrpSpPr/>
            <p:nvPr/>
          </p:nvGrpSpPr>
          <p:grpSpPr>
            <a:xfrm>
              <a:off x="3134998" y="1517736"/>
              <a:ext cx="2019850" cy="4162612"/>
              <a:chOff x="3636165" y="1814460"/>
              <a:chExt cx="1696621" cy="3496486"/>
            </a:xfrm>
          </p:grpSpPr>
          <p:grpSp>
            <p:nvGrpSpPr>
              <p:cNvPr id="26" name="Group 28"/>
              <p:cNvGrpSpPr>
                <a:grpSpLocks/>
              </p:cNvGrpSpPr>
              <p:nvPr/>
            </p:nvGrpSpPr>
            <p:grpSpPr bwMode="auto">
              <a:xfrm>
                <a:off x="3636165" y="1819139"/>
                <a:ext cx="1696621" cy="3491807"/>
                <a:chOff x="1684" y="1082"/>
                <a:chExt cx="2391" cy="3083"/>
              </a:xfrm>
            </p:grpSpPr>
            <p:sp>
              <p:nvSpPr>
                <p:cNvPr id="31"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2"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27"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8"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9"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0"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sp>
        <p:nvSpPr>
          <p:cNvPr id="33" name="Prostokąt 32"/>
          <p:cNvSpPr/>
          <p:nvPr/>
        </p:nvSpPr>
        <p:spPr>
          <a:xfrm>
            <a:off x="440837" y="2982833"/>
            <a:ext cx="2491740" cy="2596794"/>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grpSp>
        <p:nvGrpSpPr>
          <p:cNvPr id="42" name="Grupa 41"/>
          <p:cNvGrpSpPr/>
          <p:nvPr/>
        </p:nvGrpSpPr>
        <p:grpSpPr>
          <a:xfrm>
            <a:off x="1068053" y="3429000"/>
            <a:ext cx="1339756" cy="2067791"/>
            <a:chOff x="778984" y="3149762"/>
            <a:chExt cx="934667" cy="1731212"/>
          </a:xfrm>
        </p:grpSpPr>
        <p:sp>
          <p:nvSpPr>
            <p:cNvPr id="43" name="Line 35"/>
            <p:cNvSpPr>
              <a:spLocks noChangeShapeType="1"/>
            </p:cNvSpPr>
            <p:nvPr/>
          </p:nvSpPr>
          <p:spPr bwMode="auto">
            <a:xfrm flipV="1">
              <a:off x="778984" y="3149762"/>
              <a:ext cx="296634" cy="1202852"/>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4" name="Line 36"/>
            <p:cNvSpPr>
              <a:spLocks noChangeShapeType="1"/>
            </p:cNvSpPr>
            <p:nvPr/>
          </p:nvSpPr>
          <p:spPr bwMode="auto">
            <a:xfrm flipH="1" flipV="1">
              <a:off x="1082014" y="3149765"/>
              <a:ext cx="310172" cy="1585607"/>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5" name="Line 37"/>
            <p:cNvSpPr>
              <a:spLocks noChangeShapeType="1"/>
            </p:cNvSpPr>
            <p:nvPr/>
          </p:nvSpPr>
          <p:spPr bwMode="auto">
            <a:xfrm>
              <a:off x="1403479" y="4735372"/>
              <a:ext cx="310172" cy="145602"/>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46" name="Grupa 45"/>
          <p:cNvGrpSpPr/>
          <p:nvPr/>
        </p:nvGrpSpPr>
        <p:grpSpPr>
          <a:xfrm>
            <a:off x="3532053" y="1960632"/>
            <a:ext cx="1323979" cy="2956323"/>
            <a:chOff x="2720392" y="2761906"/>
            <a:chExt cx="1024304" cy="2287176"/>
          </a:xfrm>
        </p:grpSpPr>
        <p:sp>
          <p:nvSpPr>
            <p:cNvPr id="47" name="Line 35"/>
            <p:cNvSpPr>
              <a:spLocks noChangeShapeType="1"/>
            </p:cNvSpPr>
            <p:nvPr/>
          </p:nvSpPr>
          <p:spPr bwMode="auto">
            <a:xfrm>
              <a:off x="2720392" y="2761906"/>
              <a:ext cx="324380" cy="697312"/>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8" name="Line 36"/>
            <p:cNvSpPr>
              <a:spLocks noChangeShapeType="1"/>
            </p:cNvSpPr>
            <p:nvPr/>
          </p:nvSpPr>
          <p:spPr bwMode="auto">
            <a:xfrm flipH="1" flipV="1">
              <a:off x="3044025" y="3459217"/>
              <a:ext cx="357271" cy="1499846"/>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9" name="Line 37"/>
            <p:cNvSpPr>
              <a:spLocks noChangeShapeType="1"/>
            </p:cNvSpPr>
            <p:nvPr/>
          </p:nvSpPr>
          <p:spPr bwMode="auto">
            <a:xfrm>
              <a:off x="3401297" y="4959063"/>
              <a:ext cx="343399" cy="90019"/>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3" name="Symbol zastępczy numeru slajdu 2"/>
          <p:cNvSpPr>
            <a:spLocks noGrp="1"/>
          </p:cNvSpPr>
          <p:nvPr>
            <p:ph type="sldNum" sz="quarter" idx="12"/>
          </p:nvPr>
        </p:nvSpPr>
        <p:spPr/>
        <p:txBody>
          <a:bodyPr/>
          <a:lstStyle/>
          <a:p>
            <a:fld id="{DEAEEF22-A4DB-45E7-8C91-9889C89BF273}" type="slidenum">
              <a:rPr lang="pl-PL" smtClean="0"/>
              <a:t>114</a:t>
            </a:fld>
            <a:endParaRPr lang="pl-PL"/>
          </a:p>
        </p:txBody>
      </p:sp>
      <p:grpSp>
        <p:nvGrpSpPr>
          <p:cNvPr id="34" name="Group 33">
            <a:extLst>
              <a:ext uri="{FF2B5EF4-FFF2-40B4-BE49-F238E27FC236}">
                <a16:creationId xmlns:a16="http://schemas.microsoft.com/office/drawing/2014/main" id="{BDE5D277-535B-D953-505B-30FCC205948A}"/>
              </a:ext>
            </a:extLst>
          </p:cNvPr>
          <p:cNvGrpSpPr/>
          <p:nvPr/>
        </p:nvGrpSpPr>
        <p:grpSpPr>
          <a:xfrm>
            <a:off x="8967488" y="4120797"/>
            <a:ext cx="2188264" cy="2157290"/>
            <a:chOff x="8691882" y="4146188"/>
            <a:chExt cx="2352816" cy="2331488"/>
          </a:xfrm>
        </p:grpSpPr>
        <p:grpSp>
          <p:nvGrpSpPr>
            <p:cNvPr id="50" name="Grupa 2">
              <a:extLst>
                <a:ext uri="{FF2B5EF4-FFF2-40B4-BE49-F238E27FC236}">
                  <a16:creationId xmlns:a16="http://schemas.microsoft.com/office/drawing/2014/main" id="{B053D8B0-0DF9-3EE5-58BC-21BAB9052545}"/>
                </a:ext>
              </a:extLst>
            </p:cNvPr>
            <p:cNvGrpSpPr/>
            <p:nvPr/>
          </p:nvGrpSpPr>
          <p:grpSpPr>
            <a:xfrm>
              <a:off x="8691882" y="4146188"/>
              <a:ext cx="1131322" cy="2331487"/>
              <a:chOff x="3134998" y="1517736"/>
              <a:chExt cx="2019850" cy="4162613"/>
            </a:xfrm>
          </p:grpSpPr>
          <p:sp>
            <p:nvSpPr>
              <p:cNvPr id="51" name="Rectangle 15">
                <a:extLst>
                  <a:ext uri="{FF2B5EF4-FFF2-40B4-BE49-F238E27FC236}">
                    <a16:creationId xmlns:a16="http://schemas.microsoft.com/office/drawing/2014/main" id="{8AF6ACB1-47C2-A420-F613-EEB964247725}"/>
                  </a:ext>
                </a:extLst>
              </p:cNvPr>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52" name="Rectangle 12">
                <a:extLst>
                  <a:ext uri="{FF2B5EF4-FFF2-40B4-BE49-F238E27FC236}">
                    <a16:creationId xmlns:a16="http://schemas.microsoft.com/office/drawing/2014/main" id="{6DCF91E2-D9B8-1466-4C30-385E30BF78B0}"/>
                  </a:ext>
                </a:extLst>
              </p:cNvPr>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53" name="Rectangle 13">
                <a:extLst>
                  <a:ext uri="{FF2B5EF4-FFF2-40B4-BE49-F238E27FC236}">
                    <a16:creationId xmlns:a16="http://schemas.microsoft.com/office/drawing/2014/main" id="{AF4D44C5-7F8F-3B44-8B21-C72DEE840AD3}"/>
                  </a:ext>
                </a:extLst>
              </p:cNvPr>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54" name="Grupa 7">
                <a:extLst>
                  <a:ext uri="{FF2B5EF4-FFF2-40B4-BE49-F238E27FC236}">
                    <a16:creationId xmlns:a16="http://schemas.microsoft.com/office/drawing/2014/main" id="{6A47784C-A543-AA43-54AB-376B84F03889}"/>
                  </a:ext>
                </a:extLst>
              </p:cNvPr>
              <p:cNvGrpSpPr/>
              <p:nvPr/>
            </p:nvGrpSpPr>
            <p:grpSpPr>
              <a:xfrm>
                <a:off x="3134998" y="1517736"/>
                <a:ext cx="2019850" cy="4162612"/>
                <a:chOff x="3636165" y="1814460"/>
                <a:chExt cx="1696621" cy="3496486"/>
              </a:xfrm>
            </p:grpSpPr>
            <p:grpSp>
              <p:nvGrpSpPr>
                <p:cNvPr id="55" name="Group 28">
                  <a:extLst>
                    <a:ext uri="{FF2B5EF4-FFF2-40B4-BE49-F238E27FC236}">
                      <a16:creationId xmlns:a16="http://schemas.microsoft.com/office/drawing/2014/main" id="{AE6E3B23-679F-F52C-D201-CA2A7B6A5B4C}"/>
                    </a:ext>
                  </a:extLst>
                </p:cNvPr>
                <p:cNvGrpSpPr>
                  <a:grpSpLocks/>
                </p:cNvGrpSpPr>
                <p:nvPr/>
              </p:nvGrpSpPr>
              <p:grpSpPr bwMode="auto">
                <a:xfrm>
                  <a:off x="3636165" y="1819139"/>
                  <a:ext cx="1696621" cy="3491807"/>
                  <a:chOff x="1684" y="1082"/>
                  <a:chExt cx="2391" cy="3083"/>
                </a:xfrm>
              </p:grpSpPr>
              <p:sp>
                <p:nvSpPr>
                  <p:cNvPr id="60" name="Rectangle 29">
                    <a:extLst>
                      <a:ext uri="{FF2B5EF4-FFF2-40B4-BE49-F238E27FC236}">
                        <a16:creationId xmlns:a16="http://schemas.microsoft.com/office/drawing/2014/main" id="{59D6B907-B49A-B7CB-19B1-CE862CA7C65A}"/>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1" name="Line 30">
                    <a:extLst>
                      <a:ext uri="{FF2B5EF4-FFF2-40B4-BE49-F238E27FC236}">
                        <a16:creationId xmlns:a16="http://schemas.microsoft.com/office/drawing/2014/main" id="{BA46BAF9-2BDE-93D1-C11D-5136065FA033}"/>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56" name="Line 31">
                  <a:extLst>
                    <a:ext uri="{FF2B5EF4-FFF2-40B4-BE49-F238E27FC236}">
                      <a16:creationId xmlns:a16="http://schemas.microsoft.com/office/drawing/2014/main" id="{AD16644F-BC2C-9B37-B6FE-1B27F262CF83}"/>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7" name="Line 32">
                  <a:extLst>
                    <a:ext uri="{FF2B5EF4-FFF2-40B4-BE49-F238E27FC236}">
                      <a16:creationId xmlns:a16="http://schemas.microsoft.com/office/drawing/2014/main" id="{81D28329-9B72-4959-C2A0-E9F8FE330BD9}"/>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8" name="Line 33">
                  <a:extLst>
                    <a:ext uri="{FF2B5EF4-FFF2-40B4-BE49-F238E27FC236}">
                      <a16:creationId xmlns:a16="http://schemas.microsoft.com/office/drawing/2014/main" id="{41CC1293-8526-B0C6-93F6-211D7B5109E4}"/>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9" name="Line 34">
                  <a:extLst>
                    <a:ext uri="{FF2B5EF4-FFF2-40B4-BE49-F238E27FC236}">
                      <a16:creationId xmlns:a16="http://schemas.microsoft.com/office/drawing/2014/main" id="{0D23EA9A-8010-017E-751C-94DD2F8E0246}"/>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62" name="Grupa 2">
              <a:extLst>
                <a:ext uri="{FF2B5EF4-FFF2-40B4-BE49-F238E27FC236}">
                  <a16:creationId xmlns:a16="http://schemas.microsoft.com/office/drawing/2014/main" id="{0936939D-4FEE-05AB-0BA9-68C3B27347B7}"/>
                </a:ext>
              </a:extLst>
            </p:cNvPr>
            <p:cNvGrpSpPr/>
            <p:nvPr/>
          </p:nvGrpSpPr>
          <p:grpSpPr>
            <a:xfrm>
              <a:off x="9913376" y="4146188"/>
              <a:ext cx="1131322" cy="2331488"/>
              <a:chOff x="3134998" y="1517736"/>
              <a:chExt cx="2019850" cy="4162613"/>
            </a:xfrm>
          </p:grpSpPr>
          <p:sp>
            <p:nvSpPr>
              <p:cNvPr id="63" name="Rectangle 15">
                <a:extLst>
                  <a:ext uri="{FF2B5EF4-FFF2-40B4-BE49-F238E27FC236}">
                    <a16:creationId xmlns:a16="http://schemas.microsoft.com/office/drawing/2014/main" id="{B9C648B9-2D9B-DD09-13A6-0D7747282B04}"/>
                  </a:ext>
                </a:extLst>
              </p:cNvPr>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4" name="Rectangle 12">
                <a:extLst>
                  <a:ext uri="{FF2B5EF4-FFF2-40B4-BE49-F238E27FC236}">
                    <a16:creationId xmlns:a16="http://schemas.microsoft.com/office/drawing/2014/main" id="{8FC00999-1019-24F7-B01F-DF4C9A63EAD6}"/>
                  </a:ext>
                </a:extLst>
              </p:cNvPr>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5" name="Rectangle 13">
                <a:extLst>
                  <a:ext uri="{FF2B5EF4-FFF2-40B4-BE49-F238E27FC236}">
                    <a16:creationId xmlns:a16="http://schemas.microsoft.com/office/drawing/2014/main" id="{80DDEE0C-6C86-26CB-47F3-87D92978B2F5}"/>
                  </a:ext>
                </a:extLst>
              </p:cNvPr>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66" name="Grupa 7">
                <a:extLst>
                  <a:ext uri="{FF2B5EF4-FFF2-40B4-BE49-F238E27FC236}">
                    <a16:creationId xmlns:a16="http://schemas.microsoft.com/office/drawing/2014/main" id="{62BFF109-CF06-0FEA-630F-48A2E872C8C4}"/>
                  </a:ext>
                </a:extLst>
              </p:cNvPr>
              <p:cNvGrpSpPr/>
              <p:nvPr/>
            </p:nvGrpSpPr>
            <p:grpSpPr>
              <a:xfrm>
                <a:off x="3134998" y="1517736"/>
                <a:ext cx="2019850" cy="4162612"/>
                <a:chOff x="3636165" y="1814460"/>
                <a:chExt cx="1696621" cy="3496486"/>
              </a:xfrm>
            </p:grpSpPr>
            <p:grpSp>
              <p:nvGrpSpPr>
                <p:cNvPr id="67" name="Group 28">
                  <a:extLst>
                    <a:ext uri="{FF2B5EF4-FFF2-40B4-BE49-F238E27FC236}">
                      <a16:creationId xmlns:a16="http://schemas.microsoft.com/office/drawing/2014/main" id="{6A356BED-0E29-BDDD-46FC-FC1126E82DC3}"/>
                    </a:ext>
                  </a:extLst>
                </p:cNvPr>
                <p:cNvGrpSpPr>
                  <a:grpSpLocks/>
                </p:cNvGrpSpPr>
                <p:nvPr/>
              </p:nvGrpSpPr>
              <p:grpSpPr bwMode="auto">
                <a:xfrm>
                  <a:off x="3636165" y="1819139"/>
                  <a:ext cx="1696621" cy="3491807"/>
                  <a:chOff x="1684" y="1082"/>
                  <a:chExt cx="2391" cy="3083"/>
                </a:xfrm>
              </p:grpSpPr>
              <p:sp>
                <p:nvSpPr>
                  <p:cNvPr id="72" name="Rectangle 29">
                    <a:extLst>
                      <a:ext uri="{FF2B5EF4-FFF2-40B4-BE49-F238E27FC236}">
                        <a16:creationId xmlns:a16="http://schemas.microsoft.com/office/drawing/2014/main" id="{A4D210A8-3CF7-C692-997E-A66EE7E41239}"/>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3" name="Line 30">
                    <a:extLst>
                      <a:ext uri="{FF2B5EF4-FFF2-40B4-BE49-F238E27FC236}">
                        <a16:creationId xmlns:a16="http://schemas.microsoft.com/office/drawing/2014/main" id="{8CB1F943-2C68-8D9D-CD69-7CFC519A0B86}"/>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68" name="Line 31">
                  <a:extLst>
                    <a:ext uri="{FF2B5EF4-FFF2-40B4-BE49-F238E27FC236}">
                      <a16:creationId xmlns:a16="http://schemas.microsoft.com/office/drawing/2014/main" id="{C99122F6-2483-AA02-EE57-A973EE4092D6}"/>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69" name="Line 32">
                  <a:extLst>
                    <a:ext uri="{FF2B5EF4-FFF2-40B4-BE49-F238E27FC236}">
                      <a16:creationId xmlns:a16="http://schemas.microsoft.com/office/drawing/2014/main" id="{1D41B1D5-CBD3-D8D6-B213-ECC881F34302}"/>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70" name="Line 33">
                  <a:extLst>
                    <a:ext uri="{FF2B5EF4-FFF2-40B4-BE49-F238E27FC236}">
                      <a16:creationId xmlns:a16="http://schemas.microsoft.com/office/drawing/2014/main" id="{A251B4E9-6053-D849-1699-C6581224717E}"/>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71" name="Line 34">
                  <a:extLst>
                    <a:ext uri="{FF2B5EF4-FFF2-40B4-BE49-F238E27FC236}">
                      <a16:creationId xmlns:a16="http://schemas.microsoft.com/office/drawing/2014/main" id="{75737F5E-E327-B856-596A-0D14D51C37C7}"/>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74" name="Grupa 40">
              <a:extLst>
                <a:ext uri="{FF2B5EF4-FFF2-40B4-BE49-F238E27FC236}">
                  <a16:creationId xmlns:a16="http://schemas.microsoft.com/office/drawing/2014/main" id="{09D7C828-E059-CEE7-EBBE-6296A5AD2DC4}"/>
                </a:ext>
              </a:extLst>
            </p:cNvPr>
            <p:cNvGrpSpPr/>
            <p:nvPr/>
          </p:nvGrpSpPr>
          <p:grpSpPr>
            <a:xfrm>
              <a:off x="8925300" y="4986032"/>
              <a:ext cx="696072" cy="1201459"/>
              <a:chOff x="772839" y="3730618"/>
              <a:chExt cx="833068" cy="1611112"/>
            </a:xfrm>
          </p:grpSpPr>
          <p:sp>
            <p:nvSpPr>
              <p:cNvPr id="75" name="Line 35">
                <a:extLst>
                  <a:ext uri="{FF2B5EF4-FFF2-40B4-BE49-F238E27FC236}">
                    <a16:creationId xmlns:a16="http://schemas.microsoft.com/office/drawing/2014/main" id="{4B8C5E67-7AA1-821D-A8D5-7D98563ED8CA}"/>
                  </a:ext>
                </a:extLst>
              </p:cNvPr>
              <p:cNvSpPr>
                <a:spLocks noChangeShapeType="1"/>
              </p:cNvSpPr>
              <p:nvPr/>
            </p:nvSpPr>
            <p:spPr bwMode="auto">
              <a:xfrm>
                <a:off x="772839" y="4169221"/>
                <a:ext cx="261848" cy="1172474"/>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76" name="Line 36">
                <a:extLst>
                  <a:ext uri="{FF2B5EF4-FFF2-40B4-BE49-F238E27FC236}">
                    <a16:creationId xmlns:a16="http://schemas.microsoft.com/office/drawing/2014/main" id="{5F555574-0DDA-CAB0-7D52-F83C7D15D873}"/>
                  </a:ext>
                </a:extLst>
              </p:cNvPr>
              <p:cNvSpPr>
                <a:spLocks noChangeShapeType="1"/>
              </p:cNvSpPr>
              <p:nvPr/>
            </p:nvSpPr>
            <p:spPr bwMode="auto">
              <a:xfrm flipH="1">
                <a:off x="1015483" y="3758238"/>
                <a:ext cx="307151" cy="1583492"/>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77" name="Line 37">
                <a:extLst>
                  <a:ext uri="{FF2B5EF4-FFF2-40B4-BE49-F238E27FC236}">
                    <a16:creationId xmlns:a16="http://schemas.microsoft.com/office/drawing/2014/main" id="{3C9E92B1-91E1-E775-6BF6-915583DFCDE7}"/>
                  </a:ext>
                </a:extLst>
              </p:cNvPr>
              <p:cNvSpPr>
                <a:spLocks noChangeShapeType="1"/>
              </p:cNvSpPr>
              <p:nvPr/>
            </p:nvSpPr>
            <p:spPr bwMode="auto">
              <a:xfrm>
                <a:off x="1327729" y="3730618"/>
                <a:ext cx="278178" cy="1136174"/>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78" name="Grupa 40">
              <a:extLst>
                <a:ext uri="{FF2B5EF4-FFF2-40B4-BE49-F238E27FC236}">
                  <a16:creationId xmlns:a16="http://schemas.microsoft.com/office/drawing/2014/main" id="{F5EE9CE3-0330-A16E-FFA2-26E38755C222}"/>
                </a:ext>
              </a:extLst>
            </p:cNvPr>
            <p:cNvGrpSpPr/>
            <p:nvPr/>
          </p:nvGrpSpPr>
          <p:grpSpPr>
            <a:xfrm>
              <a:off x="10132231" y="4432894"/>
              <a:ext cx="688713" cy="1484502"/>
              <a:chOff x="840117" y="2814760"/>
              <a:chExt cx="972189" cy="1990660"/>
            </a:xfrm>
          </p:grpSpPr>
          <p:sp>
            <p:nvSpPr>
              <p:cNvPr id="79" name="Line 35">
                <a:extLst>
                  <a:ext uri="{FF2B5EF4-FFF2-40B4-BE49-F238E27FC236}">
                    <a16:creationId xmlns:a16="http://schemas.microsoft.com/office/drawing/2014/main" id="{D5D06283-2D23-4049-9036-0B51421BE059}"/>
                  </a:ext>
                </a:extLst>
              </p:cNvPr>
              <p:cNvSpPr>
                <a:spLocks noChangeShapeType="1"/>
              </p:cNvSpPr>
              <p:nvPr/>
            </p:nvSpPr>
            <p:spPr bwMode="auto">
              <a:xfrm>
                <a:off x="840117" y="3055079"/>
                <a:ext cx="313821" cy="1750339"/>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0" name="Line 36">
                <a:extLst>
                  <a:ext uri="{FF2B5EF4-FFF2-40B4-BE49-F238E27FC236}">
                    <a16:creationId xmlns:a16="http://schemas.microsoft.com/office/drawing/2014/main" id="{E15D89CB-90F6-ADFF-1919-E0A0839871B0}"/>
                  </a:ext>
                </a:extLst>
              </p:cNvPr>
              <p:cNvSpPr>
                <a:spLocks noChangeShapeType="1"/>
              </p:cNvSpPr>
              <p:nvPr/>
            </p:nvSpPr>
            <p:spPr bwMode="auto">
              <a:xfrm flipH="1">
                <a:off x="1165508" y="3415497"/>
                <a:ext cx="318073" cy="1389923"/>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1" name="Line 37">
                <a:extLst>
                  <a:ext uri="{FF2B5EF4-FFF2-40B4-BE49-F238E27FC236}">
                    <a16:creationId xmlns:a16="http://schemas.microsoft.com/office/drawing/2014/main" id="{11463131-EF63-76BB-CA11-5435893E73CA}"/>
                  </a:ext>
                </a:extLst>
              </p:cNvPr>
              <p:cNvSpPr>
                <a:spLocks noChangeShapeType="1"/>
              </p:cNvSpPr>
              <p:nvPr/>
            </p:nvSpPr>
            <p:spPr bwMode="auto">
              <a:xfrm flipV="1">
                <a:off x="1489593" y="2814760"/>
                <a:ext cx="322713" cy="60073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cxnSp>
          <p:nvCxnSpPr>
            <p:cNvPr id="82" name="Straight Arrow Connector 81">
              <a:extLst>
                <a:ext uri="{FF2B5EF4-FFF2-40B4-BE49-F238E27FC236}">
                  <a16:creationId xmlns:a16="http://schemas.microsoft.com/office/drawing/2014/main" id="{3D5FB8C3-5C54-78D9-B476-6ADFB268A711}"/>
                </a:ext>
              </a:extLst>
            </p:cNvPr>
            <p:cNvCxnSpPr/>
            <p:nvPr/>
          </p:nvCxnSpPr>
          <p:spPr>
            <a:xfrm>
              <a:off x="9248336" y="4432893"/>
              <a:ext cx="3539" cy="553139"/>
            </a:xfrm>
            <a:prstGeom prst="straightConnector1">
              <a:avLst/>
            </a:prstGeom>
            <a:ln>
              <a:solidFill>
                <a:srgbClr val="F76AA7"/>
              </a:solidFill>
              <a:tailEnd type="arrow"/>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199710327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53333">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53333">
                                          <p:cBhvr additive="base">
                                            <p:cTn id="7" dur="1000" fill="hold"/>
                                            <p:tgtEl>
                                              <p:spTgt spid="17"/>
                                            </p:tgtEl>
                                            <p:attrNameLst>
                                              <p:attrName>ppt_x</p:attrName>
                                            </p:attrNameLst>
                                          </p:cBhvr>
                                          <p:tavLst>
                                            <p:tav tm="0">
                                              <p:val>
                                                <p:strVal val="1+#ppt_w/2"/>
                                              </p:val>
                                            </p:tav>
                                            <p:tav tm="100000">
                                              <p:val>
                                                <p:strVal val="#ppt_x"/>
                                              </p:val>
                                            </p:tav>
                                          </p:tavLst>
                                        </p:anim>
                                        <p:anim calcmode="lin" valueType="num" p14:bounceEnd="53333">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par>
                                    <p:cTn id="13" presetID="2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500"/>
                                            <p:tgtEl>
                                              <p:spTgt spid="4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500"/>
                                            <p:tgtEl>
                                              <p:spTgt spid="46"/>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000"/>
                                </p:stCondLst>
                                <p:childTnLst>
                                  <p:par>
                                    <p:cTn id="31" presetID="26" presetClass="emph" presetSubtype="0" fill="hold" grpId="1" nodeType="afterEffect">
                                      <p:stCondLst>
                                        <p:cond delay="0"/>
                                      </p:stCondLst>
                                      <p:childTnLst>
                                        <p:animEffect transition="out" filter="fade">
                                          <p:cBhvr>
                                            <p:cTn id="32" dur="500" tmFilter="0, 0; .2, .5; .8, .5; 1, 0"/>
                                            <p:tgtEl>
                                              <p:spTgt spid="33"/>
                                            </p:tgtEl>
                                          </p:cBhvr>
                                        </p:animEffect>
                                        <p:animScale>
                                          <p:cBhvr>
                                            <p:cTn id="33" dur="250" autoRev="1" fill="hold"/>
                                            <p:tgtEl>
                                              <p:spTgt spid="33"/>
                                            </p:tgtEl>
                                          </p:cBhvr>
                                          <p:by x="105000" y="105000"/>
                                        </p:animScale>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19">
                                                <p:txEl>
                                                  <p:pRg st="0" end="0"/>
                                                </p:txEl>
                                              </p:spTgt>
                                            </p:tgtEl>
                                            <p:attrNameLst>
                                              <p:attrName>style.visibility</p:attrName>
                                            </p:attrNameLst>
                                          </p:cBhvr>
                                          <p:to>
                                            <p:strVal val="visible"/>
                                          </p:to>
                                        </p:set>
                                        <p:animEffect transition="in" filter="wipe(left)">
                                          <p:cBhvr>
                                            <p:cTn id="41" dur="750"/>
                                            <p:tgtEl>
                                              <p:spTgt spid="19">
                                                <p:txEl>
                                                  <p:pRg st="0" end="0"/>
                                                </p:txEl>
                                              </p:spTgt>
                                            </p:tgtEl>
                                          </p:cBhvr>
                                        </p:animEffect>
                                      </p:childTnLst>
                                    </p:cTn>
                                  </p:par>
                                </p:childTnLst>
                              </p:cTn>
                            </p:par>
                            <p:par>
                              <p:cTn id="42" fill="hold">
                                <p:stCondLst>
                                  <p:cond delay="5250"/>
                                </p:stCondLst>
                                <p:childTnLst>
                                  <p:par>
                                    <p:cTn id="43" presetID="22" presetClass="entr" presetSubtype="8" fill="hold" grpId="0" nodeType="afterEffect">
                                      <p:stCondLst>
                                        <p:cond delay="0"/>
                                      </p:stCondLst>
                                      <p:childTnLst>
                                        <p:set>
                                          <p:cBhvr>
                                            <p:cTn id="44" dur="1" fill="hold">
                                              <p:stCondLst>
                                                <p:cond delay="0"/>
                                              </p:stCondLst>
                                            </p:cTn>
                                            <p:tgtEl>
                                              <p:spTgt spid="19">
                                                <p:txEl>
                                                  <p:pRg st="1" end="1"/>
                                                </p:txEl>
                                              </p:spTgt>
                                            </p:tgtEl>
                                            <p:attrNameLst>
                                              <p:attrName>style.visibility</p:attrName>
                                            </p:attrNameLst>
                                          </p:cBhvr>
                                          <p:to>
                                            <p:strVal val="visible"/>
                                          </p:to>
                                        </p:set>
                                        <p:animEffect transition="in" filter="wipe(left)">
                                          <p:cBhvr>
                                            <p:cTn id="45" dur="750"/>
                                            <p:tgtEl>
                                              <p:spTgt spid="19">
                                                <p:txEl>
                                                  <p:pRg st="1" end="1"/>
                                                </p:txEl>
                                              </p:spTgt>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19">
                                                <p:txEl>
                                                  <p:pRg st="2" end="2"/>
                                                </p:txEl>
                                              </p:spTgt>
                                            </p:tgtEl>
                                            <p:attrNameLst>
                                              <p:attrName>style.visibility</p:attrName>
                                            </p:attrNameLst>
                                          </p:cBhvr>
                                          <p:to>
                                            <p:strVal val="visible"/>
                                          </p:to>
                                        </p:set>
                                        <p:animEffect transition="in" filter="wipe(left)">
                                          <p:cBhvr>
                                            <p:cTn id="49" dur="750"/>
                                            <p:tgtEl>
                                              <p:spTgt spid="19">
                                                <p:txEl>
                                                  <p:pRg st="2" end="2"/>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9">
                                                <p:txEl>
                                                  <p:pRg st="3" end="3"/>
                                                </p:txEl>
                                              </p:spTgt>
                                            </p:tgtEl>
                                            <p:attrNameLst>
                                              <p:attrName>style.visibility</p:attrName>
                                            </p:attrNameLst>
                                          </p:cBhvr>
                                          <p:to>
                                            <p:strVal val="visible"/>
                                          </p:to>
                                        </p:set>
                                        <p:animEffect transition="in" filter="wipe(left)">
                                          <p:cBhvr>
                                            <p:cTn id="54" dur="750"/>
                                            <p:tgtEl>
                                              <p:spTgt spid="19">
                                                <p:txEl>
                                                  <p:pRg st="3" end="3"/>
                                                </p:txEl>
                                              </p:spTgt>
                                            </p:tgtEl>
                                          </p:cBhvr>
                                        </p:animEffect>
                                      </p:childTnLst>
                                    </p:cTn>
                                  </p:par>
                                </p:childTnLst>
                              </p:cTn>
                            </p:par>
                            <p:par>
                              <p:cTn id="55" fill="hold">
                                <p:stCondLst>
                                  <p:cond delay="750"/>
                                </p:stCondLst>
                                <p:childTnLst>
                                  <p:par>
                                    <p:cTn id="56" presetID="22" presetClass="entr" presetSubtype="8" fill="hold" grpId="0" nodeType="afterEffect">
                                      <p:stCondLst>
                                        <p:cond delay="0"/>
                                      </p:stCondLst>
                                      <p:childTnLst>
                                        <p:set>
                                          <p:cBhvr>
                                            <p:cTn id="57" dur="1" fill="hold">
                                              <p:stCondLst>
                                                <p:cond delay="0"/>
                                              </p:stCondLst>
                                            </p:cTn>
                                            <p:tgtEl>
                                              <p:spTgt spid="19">
                                                <p:txEl>
                                                  <p:pRg st="4" end="4"/>
                                                </p:txEl>
                                              </p:spTgt>
                                            </p:tgtEl>
                                            <p:attrNameLst>
                                              <p:attrName>style.visibility</p:attrName>
                                            </p:attrNameLst>
                                          </p:cBhvr>
                                          <p:to>
                                            <p:strVal val="visible"/>
                                          </p:to>
                                        </p:set>
                                        <p:animEffect transition="in" filter="wipe(left)">
                                          <p:cBhvr>
                                            <p:cTn id="58" dur="750"/>
                                            <p:tgtEl>
                                              <p:spTgt spid="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uiExpand="1" build="p"/>
          <p:bldP spid="33" grpId="0" animBg="1"/>
          <p:bldP spid="33"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1+#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par>
                                    <p:cTn id="13" presetID="2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500"/>
                                            <p:tgtEl>
                                              <p:spTgt spid="4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500"/>
                                            <p:tgtEl>
                                              <p:spTgt spid="46"/>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childTnLst>
                              </p:cTn>
                            </p:par>
                            <p:par>
                              <p:cTn id="30" fill="hold">
                                <p:stCondLst>
                                  <p:cond delay="3000"/>
                                </p:stCondLst>
                                <p:childTnLst>
                                  <p:par>
                                    <p:cTn id="31" presetID="26" presetClass="emph" presetSubtype="0" fill="hold" grpId="1" nodeType="afterEffect">
                                      <p:stCondLst>
                                        <p:cond delay="0"/>
                                      </p:stCondLst>
                                      <p:childTnLst>
                                        <p:animEffect transition="out" filter="fade">
                                          <p:cBhvr>
                                            <p:cTn id="32" dur="500" tmFilter="0, 0; .2, .5; .8, .5; 1, 0"/>
                                            <p:tgtEl>
                                              <p:spTgt spid="33"/>
                                            </p:tgtEl>
                                          </p:cBhvr>
                                        </p:animEffect>
                                        <p:animScale>
                                          <p:cBhvr>
                                            <p:cTn id="33" dur="250" autoRev="1" fill="hold"/>
                                            <p:tgtEl>
                                              <p:spTgt spid="33"/>
                                            </p:tgtEl>
                                          </p:cBhvr>
                                          <p:by x="105000" y="105000"/>
                                        </p:animScale>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19">
                                                <p:txEl>
                                                  <p:pRg st="0" end="0"/>
                                                </p:txEl>
                                              </p:spTgt>
                                            </p:tgtEl>
                                            <p:attrNameLst>
                                              <p:attrName>style.visibility</p:attrName>
                                            </p:attrNameLst>
                                          </p:cBhvr>
                                          <p:to>
                                            <p:strVal val="visible"/>
                                          </p:to>
                                        </p:set>
                                        <p:animEffect transition="in" filter="wipe(left)">
                                          <p:cBhvr>
                                            <p:cTn id="41" dur="750"/>
                                            <p:tgtEl>
                                              <p:spTgt spid="19">
                                                <p:txEl>
                                                  <p:pRg st="0" end="0"/>
                                                </p:txEl>
                                              </p:spTgt>
                                            </p:tgtEl>
                                          </p:cBhvr>
                                        </p:animEffect>
                                      </p:childTnLst>
                                    </p:cTn>
                                  </p:par>
                                </p:childTnLst>
                              </p:cTn>
                            </p:par>
                            <p:par>
                              <p:cTn id="42" fill="hold">
                                <p:stCondLst>
                                  <p:cond delay="5250"/>
                                </p:stCondLst>
                                <p:childTnLst>
                                  <p:par>
                                    <p:cTn id="43" presetID="22" presetClass="entr" presetSubtype="8" fill="hold" grpId="0" nodeType="afterEffect">
                                      <p:stCondLst>
                                        <p:cond delay="0"/>
                                      </p:stCondLst>
                                      <p:childTnLst>
                                        <p:set>
                                          <p:cBhvr>
                                            <p:cTn id="44" dur="1" fill="hold">
                                              <p:stCondLst>
                                                <p:cond delay="0"/>
                                              </p:stCondLst>
                                            </p:cTn>
                                            <p:tgtEl>
                                              <p:spTgt spid="19">
                                                <p:txEl>
                                                  <p:pRg st="1" end="1"/>
                                                </p:txEl>
                                              </p:spTgt>
                                            </p:tgtEl>
                                            <p:attrNameLst>
                                              <p:attrName>style.visibility</p:attrName>
                                            </p:attrNameLst>
                                          </p:cBhvr>
                                          <p:to>
                                            <p:strVal val="visible"/>
                                          </p:to>
                                        </p:set>
                                        <p:animEffect transition="in" filter="wipe(left)">
                                          <p:cBhvr>
                                            <p:cTn id="45" dur="750"/>
                                            <p:tgtEl>
                                              <p:spTgt spid="19">
                                                <p:txEl>
                                                  <p:pRg st="1" end="1"/>
                                                </p:txEl>
                                              </p:spTgt>
                                            </p:tgtEl>
                                          </p:cBhvr>
                                        </p:animEffect>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19">
                                                <p:txEl>
                                                  <p:pRg st="2" end="2"/>
                                                </p:txEl>
                                              </p:spTgt>
                                            </p:tgtEl>
                                            <p:attrNameLst>
                                              <p:attrName>style.visibility</p:attrName>
                                            </p:attrNameLst>
                                          </p:cBhvr>
                                          <p:to>
                                            <p:strVal val="visible"/>
                                          </p:to>
                                        </p:set>
                                        <p:animEffect transition="in" filter="wipe(left)">
                                          <p:cBhvr>
                                            <p:cTn id="49" dur="750"/>
                                            <p:tgtEl>
                                              <p:spTgt spid="19">
                                                <p:txEl>
                                                  <p:pRg st="2" end="2"/>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9">
                                                <p:txEl>
                                                  <p:pRg st="3" end="3"/>
                                                </p:txEl>
                                              </p:spTgt>
                                            </p:tgtEl>
                                            <p:attrNameLst>
                                              <p:attrName>style.visibility</p:attrName>
                                            </p:attrNameLst>
                                          </p:cBhvr>
                                          <p:to>
                                            <p:strVal val="visible"/>
                                          </p:to>
                                        </p:set>
                                        <p:animEffect transition="in" filter="wipe(left)">
                                          <p:cBhvr>
                                            <p:cTn id="54" dur="750"/>
                                            <p:tgtEl>
                                              <p:spTgt spid="19">
                                                <p:txEl>
                                                  <p:pRg st="3" end="3"/>
                                                </p:txEl>
                                              </p:spTgt>
                                            </p:tgtEl>
                                          </p:cBhvr>
                                        </p:animEffect>
                                      </p:childTnLst>
                                    </p:cTn>
                                  </p:par>
                                </p:childTnLst>
                              </p:cTn>
                            </p:par>
                            <p:par>
                              <p:cTn id="55" fill="hold">
                                <p:stCondLst>
                                  <p:cond delay="750"/>
                                </p:stCondLst>
                                <p:childTnLst>
                                  <p:par>
                                    <p:cTn id="56" presetID="22" presetClass="entr" presetSubtype="8" fill="hold" grpId="0" nodeType="afterEffect">
                                      <p:stCondLst>
                                        <p:cond delay="0"/>
                                      </p:stCondLst>
                                      <p:childTnLst>
                                        <p:set>
                                          <p:cBhvr>
                                            <p:cTn id="57" dur="1" fill="hold">
                                              <p:stCondLst>
                                                <p:cond delay="0"/>
                                              </p:stCondLst>
                                            </p:cTn>
                                            <p:tgtEl>
                                              <p:spTgt spid="19">
                                                <p:txEl>
                                                  <p:pRg st="4" end="4"/>
                                                </p:txEl>
                                              </p:spTgt>
                                            </p:tgtEl>
                                            <p:attrNameLst>
                                              <p:attrName>style.visibility</p:attrName>
                                            </p:attrNameLst>
                                          </p:cBhvr>
                                          <p:to>
                                            <p:strVal val="visible"/>
                                          </p:to>
                                        </p:set>
                                        <p:animEffect transition="in" filter="wipe(left)">
                                          <p:cBhvr>
                                            <p:cTn id="58" dur="750"/>
                                            <p:tgtEl>
                                              <p:spTgt spid="1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uiExpand="1" build="p"/>
          <p:bldP spid="33" grpId="0" animBg="1"/>
          <p:bldP spid="33" grpId="1" animBg="1"/>
        </p:bldLst>
      </p:timing>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2022317" y="2247452"/>
            <a:ext cx="2861952" cy="677108"/>
          </a:xfrm>
          <a:prstGeom prst="rect">
            <a:avLst/>
          </a:prstGeom>
          <a:noFill/>
        </p:spPr>
        <p:txBody>
          <a:bodyPr wrap="square" rtlCol="0">
            <a:spAutoFit/>
          </a:bodyPr>
          <a:lstStyle/>
          <a:p>
            <a:pPr algn="ctr" defTabSz="913260" eaLnBrk="1" fontAlgn="auto" hangingPunct="1">
              <a:spcBef>
                <a:spcPts val="0"/>
              </a:spcBef>
              <a:spcAft>
                <a:spcPts val="0"/>
              </a:spcAft>
            </a:pPr>
            <a:r>
              <a:rPr lang="en-NZ" sz="2000" b="1" baseline="0">
                <a:solidFill>
                  <a:schemeClr val="tx1">
                    <a:lumMod val="50000"/>
                    <a:lumOff val="50000"/>
                  </a:schemeClr>
                </a:solidFill>
                <a:latin typeface="Century Gothic" panose="020B0502020202020204" pitchFamily="34" charset="0"/>
              </a:rPr>
              <a:t>Mirror / Near</a:t>
            </a:r>
            <a:r>
              <a:rPr lang="en-NZ" sz="2000" b="1">
                <a:solidFill>
                  <a:schemeClr val="tx1">
                    <a:lumMod val="50000"/>
                    <a:lumOff val="50000"/>
                  </a:schemeClr>
                </a:solidFill>
                <a:latin typeface="Century Gothic" panose="020B0502020202020204" pitchFamily="34" charset="0"/>
              </a:rPr>
              <a:t> Mirror</a:t>
            </a:r>
            <a:endParaRPr lang="en-NZ" sz="2000" b="1" baseline="0">
              <a:solidFill>
                <a:schemeClr val="tx1">
                  <a:lumMod val="50000"/>
                  <a:lumOff val="50000"/>
                </a:schemeClr>
              </a:solidFill>
              <a:latin typeface="Century Gothic" panose="020B0502020202020204" pitchFamily="34" charset="0"/>
            </a:endParaRPr>
          </a:p>
          <a:p>
            <a:pPr algn="ctr" defTabSz="913260" eaLnBrk="1" fontAlgn="auto" hangingPunct="1">
              <a:spcBef>
                <a:spcPts val="0"/>
              </a:spcBef>
              <a:spcAft>
                <a:spcPts val="0"/>
              </a:spcAft>
            </a:pPr>
            <a:r>
              <a:rPr lang="en-NZ">
                <a:solidFill>
                  <a:schemeClr val="tx1">
                    <a:lumMod val="50000"/>
                    <a:lumOff val="50000"/>
                  </a:schemeClr>
                </a:solidFill>
                <a:latin typeface="Century Gothic" panose="020B0502020202020204" pitchFamily="34" charset="0"/>
              </a:rPr>
              <a:t>Style in different Zone</a:t>
            </a:r>
            <a:endParaRPr lang="en-NZ" sz="1100" baseline="0">
              <a:solidFill>
                <a:schemeClr val="tx1">
                  <a:lumMod val="50000"/>
                  <a:lumOff val="50000"/>
                </a:schemeClr>
              </a:solidFill>
              <a:latin typeface="Century Gothic" panose="020B0502020202020204" pitchFamily="34" charset="0"/>
            </a:endParaRPr>
          </a:p>
        </p:txBody>
      </p:sp>
      <p:sp>
        <p:nvSpPr>
          <p:cNvPr id="14" name="TextBox 13"/>
          <p:cNvSpPr txBox="1"/>
          <p:nvPr/>
        </p:nvSpPr>
        <p:spPr>
          <a:xfrm>
            <a:off x="5079597" y="2238597"/>
            <a:ext cx="2515036" cy="954107"/>
          </a:xfrm>
          <a:prstGeom prst="rect">
            <a:avLst/>
          </a:prstGeom>
          <a:noFill/>
        </p:spPr>
        <p:txBody>
          <a:bodyPr wrap="square" rtlCol="0">
            <a:spAutoFit/>
          </a:bodyPr>
          <a:lstStyle/>
          <a:p>
            <a:pPr algn="ctr" defTabSz="913260" eaLnBrk="1" fontAlgn="auto" hangingPunct="1">
              <a:spcBef>
                <a:spcPts val="0"/>
              </a:spcBef>
              <a:spcAft>
                <a:spcPts val="0"/>
              </a:spcAft>
            </a:pPr>
            <a:r>
              <a:rPr lang="en-NZ" sz="2000" b="1">
                <a:solidFill>
                  <a:schemeClr val="tx1">
                    <a:lumMod val="50000"/>
                    <a:lumOff val="50000"/>
                  </a:schemeClr>
                </a:solidFill>
                <a:latin typeface="Century Gothic" panose="020B0502020202020204" pitchFamily="34" charset="0"/>
              </a:rPr>
              <a:t>Drop in C Style</a:t>
            </a:r>
          </a:p>
          <a:p>
            <a:pPr algn="ctr" defTabSz="913260" eaLnBrk="1" fontAlgn="auto" hangingPunct="1">
              <a:spcBef>
                <a:spcPts val="0"/>
              </a:spcBef>
              <a:spcAft>
                <a:spcPts val="0"/>
              </a:spcAft>
            </a:pPr>
            <a:r>
              <a:rPr lang="en-NZ">
                <a:solidFill>
                  <a:schemeClr val="tx1">
                    <a:lumMod val="50000"/>
                    <a:lumOff val="50000"/>
                  </a:schemeClr>
                </a:solidFill>
                <a:latin typeface="Century Gothic" panose="020B0502020202020204" pitchFamily="34" charset="0"/>
              </a:rPr>
              <a:t>C Trait dropping below the line</a:t>
            </a:r>
            <a:endParaRPr lang="en-NZ" baseline="0">
              <a:solidFill>
                <a:schemeClr val="tx1">
                  <a:lumMod val="50000"/>
                  <a:lumOff val="50000"/>
                </a:schemeClr>
              </a:solidFill>
              <a:latin typeface="Century Gothic" panose="020B0502020202020204" pitchFamily="34" charset="0"/>
            </a:endParaRPr>
          </a:p>
        </p:txBody>
      </p:sp>
      <p:sp>
        <p:nvSpPr>
          <p:cNvPr id="24" name="TextBox 23"/>
          <p:cNvSpPr txBox="1"/>
          <p:nvPr/>
        </p:nvSpPr>
        <p:spPr>
          <a:xfrm>
            <a:off x="351390" y="270027"/>
            <a:ext cx="7389177" cy="351580"/>
          </a:xfrm>
          <a:prstGeom prst="rect">
            <a:avLst/>
          </a:prstGeom>
          <a:noFill/>
        </p:spPr>
        <p:txBody>
          <a:bodyPr wrap="square" lIns="73859" tIns="36930" rIns="73859" bIns="36930">
            <a:spAutoFit/>
          </a:bodyPr>
          <a:lstStyle>
            <a:lvl1pPr>
              <a:lnSpc>
                <a:spcPct val="90000"/>
              </a:lnSpc>
              <a:spcBef>
                <a:spcPct val="0"/>
              </a:spcBef>
              <a:buNone/>
              <a:defRPr lang="pl-PL" sz="2000" kern="800" spc="-40">
                <a:latin typeface="Century Gothic" panose="020B0502020202020204" pitchFamily="34" charset="0"/>
                <a:ea typeface="+mj-ea"/>
                <a:cs typeface="+mj-cs"/>
              </a:defRPr>
            </a:lvl1pPr>
          </a:lstStyle>
          <a:p>
            <a:r>
              <a:rPr lang="en-NZ"/>
              <a:t>Special Cases: </a:t>
            </a:r>
            <a:r>
              <a:rPr lang="en-NZ" b="1">
                <a:solidFill>
                  <a:srgbClr val="ED0C6D"/>
                </a:solidFill>
              </a:rPr>
              <a:t>Trait Adjustments in the Profiles</a:t>
            </a:r>
          </a:p>
        </p:txBody>
      </p:sp>
      <p:sp>
        <p:nvSpPr>
          <p:cNvPr id="16" name="TextBox 15"/>
          <p:cNvSpPr txBox="1"/>
          <p:nvPr/>
        </p:nvSpPr>
        <p:spPr>
          <a:xfrm>
            <a:off x="7594633" y="2247452"/>
            <a:ext cx="2962574" cy="1015663"/>
          </a:xfrm>
          <a:prstGeom prst="rect">
            <a:avLst/>
          </a:prstGeom>
          <a:noFill/>
        </p:spPr>
        <p:txBody>
          <a:bodyPr wrap="square" rtlCol="0">
            <a:spAutoFit/>
          </a:bodyPr>
          <a:lstStyle/>
          <a:p>
            <a:pPr algn="ctr" defTabSz="913260" eaLnBrk="1" fontAlgn="auto" hangingPunct="1">
              <a:spcBef>
                <a:spcPts val="0"/>
              </a:spcBef>
              <a:spcAft>
                <a:spcPts val="0"/>
              </a:spcAft>
            </a:pPr>
            <a:r>
              <a:rPr lang="en-NZ" sz="2000" b="1">
                <a:solidFill>
                  <a:schemeClr val="tx1">
                    <a:lumMod val="50000"/>
                    <a:lumOff val="50000"/>
                  </a:schemeClr>
                </a:solidFill>
                <a:latin typeface="Century Gothic" panose="020B0502020202020204" pitchFamily="34" charset="0"/>
              </a:rPr>
              <a:t>Drop in S Style</a:t>
            </a:r>
          </a:p>
          <a:p>
            <a:pPr algn="ctr" defTabSz="913260"/>
            <a:r>
              <a:rPr lang="en-NZ" sz="2000">
                <a:solidFill>
                  <a:schemeClr val="tx1">
                    <a:lumMod val="50000"/>
                    <a:lumOff val="50000"/>
                  </a:schemeClr>
                </a:solidFill>
                <a:latin typeface="Century Gothic" panose="020B0502020202020204" pitchFamily="34" charset="0"/>
              </a:rPr>
              <a:t>S Trait dropping below the line</a:t>
            </a:r>
            <a:endParaRPr lang="en-NZ" sz="2000" b="1">
              <a:solidFill>
                <a:schemeClr val="tx1">
                  <a:lumMod val="50000"/>
                  <a:lumOff val="50000"/>
                </a:schemeClr>
              </a:solidFill>
              <a:latin typeface="Century Gothic" panose="020B0502020202020204" pitchFamily="34" charset="0"/>
            </a:endParaRPr>
          </a:p>
        </p:txBody>
      </p:sp>
      <p:sp>
        <p:nvSpPr>
          <p:cNvPr id="4" name="Rectangle 3"/>
          <p:cNvSpPr/>
          <p:nvPr/>
        </p:nvSpPr>
        <p:spPr>
          <a:xfrm>
            <a:off x="0" y="802888"/>
            <a:ext cx="12192000" cy="51964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2" name="Graphic 161" descr="Closed book with solid fill">
            <a:extLst>
              <a:ext uri="{FF2B5EF4-FFF2-40B4-BE49-F238E27FC236}">
                <a16:creationId xmlns:a16="http://schemas.microsoft.com/office/drawing/2014/main" id="{80EC0D45-47A3-4FFB-9E6D-655E16BB17C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951080" y="242961"/>
            <a:ext cx="228376" cy="227084"/>
          </a:xfrm>
          <a:prstGeom prst="rect">
            <a:avLst/>
          </a:prstGeom>
        </p:spPr>
      </p:pic>
      <p:grpSp>
        <p:nvGrpSpPr>
          <p:cNvPr id="5" name="Group 4">
            <a:extLst>
              <a:ext uri="{FF2B5EF4-FFF2-40B4-BE49-F238E27FC236}">
                <a16:creationId xmlns:a16="http://schemas.microsoft.com/office/drawing/2014/main" id="{2D248B05-B27C-2AC9-9A49-602C5C34C49D}"/>
              </a:ext>
            </a:extLst>
          </p:cNvPr>
          <p:cNvGrpSpPr>
            <a:grpSpLocks noChangeAspect="1"/>
          </p:cNvGrpSpPr>
          <p:nvPr/>
        </p:nvGrpSpPr>
        <p:grpSpPr>
          <a:xfrm>
            <a:off x="5013981" y="3401122"/>
            <a:ext cx="2410985" cy="2326191"/>
            <a:chOff x="5429978" y="3200719"/>
            <a:chExt cx="1638937" cy="1581295"/>
          </a:xfrm>
        </p:grpSpPr>
        <p:grpSp>
          <p:nvGrpSpPr>
            <p:cNvPr id="163" name="Grupa 6">
              <a:extLst>
                <a:ext uri="{FF2B5EF4-FFF2-40B4-BE49-F238E27FC236}">
                  <a16:creationId xmlns:a16="http://schemas.microsoft.com/office/drawing/2014/main" id="{3E1867DF-068B-C282-5342-CD272D8DCA75}"/>
                </a:ext>
              </a:extLst>
            </p:cNvPr>
            <p:cNvGrpSpPr/>
            <p:nvPr/>
          </p:nvGrpSpPr>
          <p:grpSpPr>
            <a:xfrm>
              <a:off x="5429978" y="3206820"/>
              <a:ext cx="764341" cy="1575194"/>
              <a:chOff x="3134998" y="1517736"/>
              <a:chExt cx="2019850" cy="4162613"/>
            </a:xfrm>
          </p:grpSpPr>
          <p:sp>
            <p:nvSpPr>
              <p:cNvPr id="164" name="Rectangle 15">
                <a:extLst>
                  <a:ext uri="{FF2B5EF4-FFF2-40B4-BE49-F238E27FC236}">
                    <a16:creationId xmlns:a16="http://schemas.microsoft.com/office/drawing/2014/main" id="{B589D356-4939-357E-7740-4A3B8CC7BE5E}"/>
                  </a:ext>
                </a:extLst>
              </p:cNvPr>
              <p:cNvSpPr>
                <a:spLocks noChangeArrowheads="1"/>
              </p:cNvSpPr>
              <p:nvPr/>
            </p:nvSpPr>
            <p:spPr bwMode="auto">
              <a:xfrm>
                <a:off x="3134998" y="3152466"/>
                <a:ext cx="2012248" cy="905884"/>
              </a:xfrm>
              <a:prstGeom prst="rect">
                <a:avLst/>
              </a:prstGeom>
              <a:solidFill>
                <a:srgbClr val="ED0C6D"/>
              </a:solidFill>
              <a:ln w="12700">
                <a:solidFill>
                  <a:srgbClr val="000000"/>
                </a:solidFill>
                <a:miter lim="800000"/>
                <a:headEnd/>
                <a:tailEnd/>
              </a:ln>
            </p:spPr>
            <p:txBody>
              <a:bodyPr wrap="none" lIns="30295" tIns="15148" rIns="30295" bIns="1514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65" name="Rectangle 12">
                <a:extLst>
                  <a:ext uri="{FF2B5EF4-FFF2-40B4-BE49-F238E27FC236}">
                    <a16:creationId xmlns:a16="http://schemas.microsoft.com/office/drawing/2014/main" id="{A66D7D5F-EBE7-504A-9A25-7AE2F474B3A6}"/>
                  </a:ext>
                </a:extLst>
              </p:cNvPr>
              <p:cNvSpPr>
                <a:spLocks noChangeArrowheads="1"/>
              </p:cNvSpPr>
              <p:nvPr/>
            </p:nvSpPr>
            <p:spPr bwMode="auto">
              <a:xfrm>
                <a:off x="3134998" y="5331244"/>
                <a:ext cx="2012248" cy="349105"/>
              </a:xfrm>
              <a:prstGeom prst="rect">
                <a:avLst/>
              </a:prstGeom>
              <a:solidFill>
                <a:srgbClr val="ED0C6D"/>
              </a:solidFill>
              <a:ln w="12700">
                <a:solidFill>
                  <a:srgbClr val="000000"/>
                </a:solidFill>
                <a:miter lim="800000"/>
                <a:headEnd/>
                <a:tailEnd/>
              </a:ln>
            </p:spPr>
            <p:txBody>
              <a:bodyPr wrap="none" lIns="30295" tIns="15148" rIns="30295" bIns="1514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66" name="Rectangle 13">
                <a:extLst>
                  <a:ext uri="{FF2B5EF4-FFF2-40B4-BE49-F238E27FC236}">
                    <a16:creationId xmlns:a16="http://schemas.microsoft.com/office/drawing/2014/main" id="{71D134D6-3CFF-CE81-47AE-6250F7B0EF40}"/>
                  </a:ext>
                </a:extLst>
              </p:cNvPr>
              <p:cNvSpPr>
                <a:spLocks noChangeArrowheads="1"/>
              </p:cNvSpPr>
              <p:nvPr/>
            </p:nvSpPr>
            <p:spPr bwMode="auto">
              <a:xfrm>
                <a:off x="3134998" y="1521517"/>
                <a:ext cx="2012248" cy="359847"/>
              </a:xfrm>
              <a:prstGeom prst="rect">
                <a:avLst/>
              </a:prstGeom>
              <a:solidFill>
                <a:srgbClr val="ED0C6D"/>
              </a:solidFill>
              <a:ln w="12700">
                <a:solidFill>
                  <a:srgbClr val="000000"/>
                </a:solidFill>
                <a:miter lim="800000"/>
                <a:headEnd/>
                <a:tailEnd/>
              </a:ln>
            </p:spPr>
            <p:txBody>
              <a:bodyPr wrap="none" lIns="30295" tIns="15148" rIns="30295" bIns="1514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167" name="Grupa 11">
                <a:extLst>
                  <a:ext uri="{FF2B5EF4-FFF2-40B4-BE49-F238E27FC236}">
                    <a16:creationId xmlns:a16="http://schemas.microsoft.com/office/drawing/2014/main" id="{B7C0B5F8-8D00-9DC5-D286-9C9267924314}"/>
                  </a:ext>
                </a:extLst>
              </p:cNvPr>
              <p:cNvGrpSpPr/>
              <p:nvPr/>
            </p:nvGrpSpPr>
            <p:grpSpPr>
              <a:xfrm>
                <a:off x="3134998" y="1517736"/>
                <a:ext cx="2019850" cy="4162612"/>
                <a:chOff x="3636165" y="1814460"/>
                <a:chExt cx="1696621" cy="3496486"/>
              </a:xfrm>
            </p:grpSpPr>
            <p:grpSp>
              <p:nvGrpSpPr>
                <p:cNvPr id="168" name="Group 28">
                  <a:extLst>
                    <a:ext uri="{FF2B5EF4-FFF2-40B4-BE49-F238E27FC236}">
                      <a16:creationId xmlns:a16="http://schemas.microsoft.com/office/drawing/2014/main" id="{D15958A5-AE90-1B2D-43A8-554E70A5FD84}"/>
                    </a:ext>
                  </a:extLst>
                </p:cNvPr>
                <p:cNvGrpSpPr>
                  <a:grpSpLocks/>
                </p:cNvGrpSpPr>
                <p:nvPr/>
              </p:nvGrpSpPr>
              <p:grpSpPr bwMode="auto">
                <a:xfrm>
                  <a:off x="3636165" y="1819139"/>
                  <a:ext cx="1696621" cy="3491807"/>
                  <a:chOff x="1684" y="1082"/>
                  <a:chExt cx="2391" cy="3083"/>
                </a:xfrm>
              </p:grpSpPr>
              <p:sp>
                <p:nvSpPr>
                  <p:cNvPr id="173" name="Rectangle 29">
                    <a:extLst>
                      <a:ext uri="{FF2B5EF4-FFF2-40B4-BE49-F238E27FC236}">
                        <a16:creationId xmlns:a16="http://schemas.microsoft.com/office/drawing/2014/main" id="{634436E9-FF56-B632-686C-1AF420F3BF77}"/>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295" tIns="15148" rIns="30295" bIns="1514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74" name="Line 30">
                    <a:extLst>
                      <a:ext uri="{FF2B5EF4-FFF2-40B4-BE49-F238E27FC236}">
                        <a16:creationId xmlns:a16="http://schemas.microsoft.com/office/drawing/2014/main" id="{5AD86813-3084-7D10-DD3A-19E822F6A0DB}"/>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295" tIns="15148" rIns="30295" bIns="15148" anchor="ctr"/>
                  <a:lstStyle/>
                  <a:p>
                    <a:endParaRPr lang="pl-PL"/>
                  </a:p>
                </p:txBody>
              </p:sp>
            </p:grpSp>
            <p:sp>
              <p:nvSpPr>
                <p:cNvPr id="169" name="Line 31">
                  <a:extLst>
                    <a:ext uri="{FF2B5EF4-FFF2-40B4-BE49-F238E27FC236}">
                      <a16:creationId xmlns:a16="http://schemas.microsoft.com/office/drawing/2014/main" id="{EACB0F61-C95B-48C4-317E-53252F0C1EF2}"/>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295" tIns="15148" rIns="30295" bIns="15148" anchor="ctr"/>
                <a:lstStyle/>
                <a:p>
                  <a:endParaRPr lang="pl-PL"/>
                </a:p>
              </p:txBody>
            </p:sp>
            <p:sp>
              <p:nvSpPr>
                <p:cNvPr id="170" name="Line 32">
                  <a:extLst>
                    <a:ext uri="{FF2B5EF4-FFF2-40B4-BE49-F238E27FC236}">
                      <a16:creationId xmlns:a16="http://schemas.microsoft.com/office/drawing/2014/main" id="{25902B94-9CD4-7D6A-2F90-C4D0607DDAC4}"/>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295" tIns="15148" rIns="30295" bIns="15148" anchor="ctr"/>
                <a:lstStyle/>
                <a:p>
                  <a:endParaRPr lang="pl-PL"/>
                </a:p>
              </p:txBody>
            </p:sp>
            <p:sp>
              <p:nvSpPr>
                <p:cNvPr id="171" name="Line 33">
                  <a:extLst>
                    <a:ext uri="{FF2B5EF4-FFF2-40B4-BE49-F238E27FC236}">
                      <a16:creationId xmlns:a16="http://schemas.microsoft.com/office/drawing/2014/main" id="{351E123E-17CA-F334-F8A9-D249FD112FAC}"/>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295" tIns="15148" rIns="30295" bIns="15148" anchor="ctr"/>
                <a:lstStyle/>
                <a:p>
                  <a:endParaRPr lang="pl-PL"/>
                </a:p>
              </p:txBody>
            </p:sp>
            <p:sp>
              <p:nvSpPr>
                <p:cNvPr id="172" name="Line 34">
                  <a:extLst>
                    <a:ext uri="{FF2B5EF4-FFF2-40B4-BE49-F238E27FC236}">
                      <a16:creationId xmlns:a16="http://schemas.microsoft.com/office/drawing/2014/main" id="{34FF8811-C4BA-6B94-69AA-FCDC9C454020}"/>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295" tIns="15148" rIns="30295" bIns="15148" anchor="ctr"/>
                <a:lstStyle/>
                <a:p>
                  <a:endParaRPr lang="pl-PL"/>
                </a:p>
              </p:txBody>
            </p:sp>
          </p:grpSp>
        </p:grpSp>
        <p:grpSp>
          <p:nvGrpSpPr>
            <p:cNvPr id="175" name="Group 174">
              <a:extLst>
                <a:ext uri="{FF2B5EF4-FFF2-40B4-BE49-F238E27FC236}">
                  <a16:creationId xmlns:a16="http://schemas.microsoft.com/office/drawing/2014/main" id="{CAD439E8-1C99-5E5A-3ABB-DED69D7AF753}"/>
                </a:ext>
              </a:extLst>
            </p:cNvPr>
            <p:cNvGrpSpPr/>
            <p:nvPr/>
          </p:nvGrpSpPr>
          <p:grpSpPr>
            <a:xfrm>
              <a:off x="5575391" y="3276336"/>
              <a:ext cx="460862" cy="1248392"/>
              <a:chOff x="3061872" y="2323899"/>
              <a:chExt cx="743714" cy="2014585"/>
            </a:xfrm>
          </p:grpSpPr>
          <p:cxnSp>
            <p:nvCxnSpPr>
              <p:cNvPr id="176" name="Straight Connector 175">
                <a:extLst>
                  <a:ext uri="{FF2B5EF4-FFF2-40B4-BE49-F238E27FC236}">
                    <a16:creationId xmlns:a16="http://schemas.microsoft.com/office/drawing/2014/main" id="{6DB8A7BA-1DAF-BC6A-42FB-B9C6F9C91E9D}"/>
                  </a:ext>
                </a:extLst>
              </p:cNvPr>
              <p:cNvCxnSpPr/>
              <p:nvPr/>
            </p:nvCxnSpPr>
            <p:spPr>
              <a:xfrm>
                <a:off x="3061872" y="2323899"/>
                <a:ext cx="235685" cy="109873"/>
              </a:xfrm>
              <a:prstGeom prst="line">
                <a:avLst/>
              </a:prstGeom>
              <a:ln w="28575"/>
            </p:spPr>
            <p:style>
              <a:lnRef idx="1">
                <a:schemeClr val="dk1"/>
              </a:lnRef>
              <a:fillRef idx="0">
                <a:schemeClr val="dk1"/>
              </a:fillRef>
              <a:effectRef idx="0">
                <a:schemeClr val="dk1"/>
              </a:effectRef>
              <a:fontRef idx="minor">
                <a:schemeClr val="tx1"/>
              </a:fontRef>
            </p:style>
          </p:cxnSp>
          <p:cxnSp>
            <p:nvCxnSpPr>
              <p:cNvPr id="177" name="Straight Connector 176">
                <a:extLst>
                  <a:ext uri="{FF2B5EF4-FFF2-40B4-BE49-F238E27FC236}">
                    <a16:creationId xmlns:a16="http://schemas.microsoft.com/office/drawing/2014/main" id="{1C4A1CF8-8B25-3134-0547-CC46E0E4972A}"/>
                  </a:ext>
                </a:extLst>
              </p:cNvPr>
              <p:cNvCxnSpPr/>
              <p:nvPr/>
            </p:nvCxnSpPr>
            <p:spPr>
              <a:xfrm>
                <a:off x="3297557" y="2433772"/>
                <a:ext cx="249689" cy="1184632"/>
              </a:xfrm>
              <a:prstGeom prst="line">
                <a:avLst/>
              </a:prstGeom>
              <a:ln w="28575"/>
            </p:spPr>
            <p:style>
              <a:lnRef idx="1">
                <a:schemeClr val="dk1"/>
              </a:lnRef>
              <a:fillRef idx="0">
                <a:schemeClr val="dk1"/>
              </a:fillRef>
              <a:effectRef idx="0">
                <a:schemeClr val="dk1"/>
              </a:effectRef>
              <a:fontRef idx="minor">
                <a:schemeClr val="tx1"/>
              </a:fontRef>
            </p:style>
          </p:cxnSp>
          <p:cxnSp>
            <p:nvCxnSpPr>
              <p:cNvPr id="178" name="Straight Connector 177">
                <a:extLst>
                  <a:ext uri="{FF2B5EF4-FFF2-40B4-BE49-F238E27FC236}">
                    <a16:creationId xmlns:a16="http://schemas.microsoft.com/office/drawing/2014/main" id="{491953CE-50DC-4C75-7DE2-7EECC4D4CC40}"/>
                  </a:ext>
                </a:extLst>
              </p:cNvPr>
              <p:cNvCxnSpPr/>
              <p:nvPr/>
            </p:nvCxnSpPr>
            <p:spPr>
              <a:xfrm>
                <a:off x="3547246" y="3618404"/>
                <a:ext cx="258340" cy="720080"/>
              </a:xfrm>
              <a:prstGeom prst="line">
                <a:avLst/>
              </a:prstGeom>
              <a:ln w="28575"/>
            </p:spPr>
            <p:style>
              <a:lnRef idx="1">
                <a:schemeClr val="dk1"/>
              </a:lnRef>
              <a:fillRef idx="0">
                <a:schemeClr val="dk1"/>
              </a:fillRef>
              <a:effectRef idx="0">
                <a:schemeClr val="dk1"/>
              </a:effectRef>
              <a:fontRef idx="minor">
                <a:schemeClr val="tx1"/>
              </a:fontRef>
            </p:style>
          </p:cxnSp>
        </p:grpSp>
        <p:grpSp>
          <p:nvGrpSpPr>
            <p:cNvPr id="179" name="Grupa 6">
              <a:extLst>
                <a:ext uri="{FF2B5EF4-FFF2-40B4-BE49-F238E27FC236}">
                  <a16:creationId xmlns:a16="http://schemas.microsoft.com/office/drawing/2014/main" id="{370D01A4-24A5-3527-FC6F-56063FF5324E}"/>
                </a:ext>
              </a:extLst>
            </p:cNvPr>
            <p:cNvGrpSpPr/>
            <p:nvPr/>
          </p:nvGrpSpPr>
          <p:grpSpPr>
            <a:xfrm>
              <a:off x="6304574" y="3200719"/>
              <a:ext cx="764341" cy="1575194"/>
              <a:chOff x="3134998" y="1517736"/>
              <a:chExt cx="2019850" cy="4162613"/>
            </a:xfrm>
          </p:grpSpPr>
          <p:sp>
            <p:nvSpPr>
              <p:cNvPr id="180" name="Rectangle 15">
                <a:extLst>
                  <a:ext uri="{FF2B5EF4-FFF2-40B4-BE49-F238E27FC236}">
                    <a16:creationId xmlns:a16="http://schemas.microsoft.com/office/drawing/2014/main" id="{D000E667-EA97-2FFD-80F1-1703503CB6FD}"/>
                  </a:ext>
                </a:extLst>
              </p:cNvPr>
              <p:cNvSpPr>
                <a:spLocks noChangeArrowheads="1"/>
              </p:cNvSpPr>
              <p:nvPr/>
            </p:nvSpPr>
            <p:spPr bwMode="auto">
              <a:xfrm>
                <a:off x="3134998" y="3152466"/>
                <a:ext cx="2012248" cy="905884"/>
              </a:xfrm>
              <a:prstGeom prst="rect">
                <a:avLst/>
              </a:prstGeom>
              <a:solidFill>
                <a:srgbClr val="ED0C6D"/>
              </a:solidFill>
              <a:ln w="12700">
                <a:solidFill>
                  <a:srgbClr val="000000"/>
                </a:solidFill>
                <a:miter lim="800000"/>
                <a:headEnd/>
                <a:tailEnd/>
              </a:ln>
            </p:spPr>
            <p:txBody>
              <a:bodyPr wrap="none" lIns="30295" tIns="15148" rIns="30295" bIns="1514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81" name="Rectangle 12">
                <a:extLst>
                  <a:ext uri="{FF2B5EF4-FFF2-40B4-BE49-F238E27FC236}">
                    <a16:creationId xmlns:a16="http://schemas.microsoft.com/office/drawing/2014/main" id="{5E5C0E91-6ED5-07B1-590E-AE40ED809363}"/>
                  </a:ext>
                </a:extLst>
              </p:cNvPr>
              <p:cNvSpPr>
                <a:spLocks noChangeArrowheads="1"/>
              </p:cNvSpPr>
              <p:nvPr/>
            </p:nvSpPr>
            <p:spPr bwMode="auto">
              <a:xfrm>
                <a:off x="3134998" y="5331244"/>
                <a:ext cx="2012248" cy="349105"/>
              </a:xfrm>
              <a:prstGeom prst="rect">
                <a:avLst/>
              </a:prstGeom>
              <a:solidFill>
                <a:srgbClr val="ED0C6D"/>
              </a:solidFill>
              <a:ln w="12700">
                <a:solidFill>
                  <a:srgbClr val="000000"/>
                </a:solidFill>
                <a:miter lim="800000"/>
                <a:headEnd/>
                <a:tailEnd/>
              </a:ln>
            </p:spPr>
            <p:txBody>
              <a:bodyPr wrap="none" lIns="30295" tIns="15148" rIns="30295" bIns="1514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82" name="Rectangle 13">
                <a:extLst>
                  <a:ext uri="{FF2B5EF4-FFF2-40B4-BE49-F238E27FC236}">
                    <a16:creationId xmlns:a16="http://schemas.microsoft.com/office/drawing/2014/main" id="{0004377A-E97B-17E3-918C-CA601C844AAE}"/>
                  </a:ext>
                </a:extLst>
              </p:cNvPr>
              <p:cNvSpPr>
                <a:spLocks noChangeArrowheads="1"/>
              </p:cNvSpPr>
              <p:nvPr/>
            </p:nvSpPr>
            <p:spPr bwMode="auto">
              <a:xfrm>
                <a:off x="3134998" y="1521517"/>
                <a:ext cx="2012248" cy="359847"/>
              </a:xfrm>
              <a:prstGeom prst="rect">
                <a:avLst/>
              </a:prstGeom>
              <a:solidFill>
                <a:srgbClr val="ED0C6D"/>
              </a:solidFill>
              <a:ln w="12700">
                <a:solidFill>
                  <a:srgbClr val="000000"/>
                </a:solidFill>
                <a:miter lim="800000"/>
                <a:headEnd/>
                <a:tailEnd/>
              </a:ln>
            </p:spPr>
            <p:txBody>
              <a:bodyPr wrap="none" lIns="30295" tIns="15148" rIns="30295" bIns="1514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183" name="Grupa 11">
                <a:extLst>
                  <a:ext uri="{FF2B5EF4-FFF2-40B4-BE49-F238E27FC236}">
                    <a16:creationId xmlns:a16="http://schemas.microsoft.com/office/drawing/2014/main" id="{16CA0E94-BBDA-EC46-6545-FF60BBC3E58C}"/>
                  </a:ext>
                </a:extLst>
              </p:cNvPr>
              <p:cNvGrpSpPr/>
              <p:nvPr/>
            </p:nvGrpSpPr>
            <p:grpSpPr>
              <a:xfrm>
                <a:off x="3134998" y="1517736"/>
                <a:ext cx="2019850" cy="4162612"/>
                <a:chOff x="3636165" y="1814460"/>
                <a:chExt cx="1696621" cy="3496486"/>
              </a:xfrm>
            </p:grpSpPr>
            <p:grpSp>
              <p:nvGrpSpPr>
                <p:cNvPr id="184" name="Group 28">
                  <a:extLst>
                    <a:ext uri="{FF2B5EF4-FFF2-40B4-BE49-F238E27FC236}">
                      <a16:creationId xmlns:a16="http://schemas.microsoft.com/office/drawing/2014/main" id="{3D30F365-1D37-AC0C-06AE-C2122F2E9D2D}"/>
                    </a:ext>
                  </a:extLst>
                </p:cNvPr>
                <p:cNvGrpSpPr>
                  <a:grpSpLocks/>
                </p:cNvGrpSpPr>
                <p:nvPr/>
              </p:nvGrpSpPr>
              <p:grpSpPr bwMode="auto">
                <a:xfrm>
                  <a:off x="3636165" y="1819139"/>
                  <a:ext cx="1696621" cy="3491807"/>
                  <a:chOff x="1684" y="1082"/>
                  <a:chExt cx="2391" cy="3083"/>
                </a:xfrm>
              </p:grpSpPr>
              <p:sp>
                <p:nvSpPr>
                  <p:cNvPr id="189" name="Rectangle 29">
                    <a:extLst>
                      <a:ext uri="{FF2B5EF4-FFF2-40B4-BE49-F238E27FC236}">
                        <a16:creationId xmlns:a16="http://schemas.microsoft.com/office/drawing/2014/main" id="{CE576BB6-9BBD-2DAF-EFAF-161F87AF193B}"/>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295" tIns="15148" rIns="30295" bIns="1514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90" name="Line 30">
                    <a:extLst>
                      <a:ext uri="{FF2B5EF4-FFF2-40B4-BE49-F238E27FC236}">
                        <a16:creationId xmlns:a16="http://schemas.microsoft.com/office/drawing/2014/main" id="{AE28F3BF-6102-72E4-F647-39417AC3E1C2}"/>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295" tIns="15148" rIns="30295" bIns="15148" anchor="ctr"/>
                  <a:lstStyle/>
                  <a:p>
                    <a:endParaRPr lang="pl-PL"/>
                  </a:p>
                </p:txBody>
              </p:sp>
            </p:grpSp>
            <p:sp>
              <p:nvSpPr>
                <p:cNvPr id="185" name="Line 31">
                  <a:extLst>
                    <a:ext uri="{FF2B5EF4-FFF2-40B4-BE49-F238E27FC236}">
                      <a16:creationId xmlns:a16="http://schemas.microsoft.com/office/drawing/2014/main" id="{D248FC3C-4F75-F949-AAA5-09561D959CBA}"/>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295" tIns="15148" rIns="30295" bIns="15148" anchor="ctr"/>
                <a:lstStyle/>
                <a:p>
                  <a:endParaRPr lang="pl-PL"/>
                </a:p>
              </p:txBody>
            </p:sp>
            <p:sp>
              <p:nvSpPr>
                <p:cNvPr id="186" name="Line 32">
                  <a:extLst>
                    <a:ext uri="{FF2B5EF4-FFF2-40B4-BE49-F238E27FC236}">
                      <a16:creationId xmlns:a16="http://schemas.microsoft.com/office/drawing/2014/main" id="{AE003E2E-70B7-8D3F-3792-6B690682E999}"/>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295" tIns="15148" rIns="30295" bIns="15148" anchor="ctr"/>
                <a:lstStyle/>
                <a:p>
                  <a:endParaRPr lang="pl-PL"/>
                </a:p>
              </p:txBody>
            </p:sp>
            <p:sp>
              <p:nvSpPr>
                <p:cNvPr id="187" name="Line 33">
                  <a:extLst>
                    <a:ext uri="{FF2B5EF4-FFF2-40B4-BE49-F238E27FC236}">
                      <a16:creationId xmlns:a16="http://schemas.microsoft.com/office/drawing/2014/main" id="{B6CF7325-A750-2ECD-1EDD-1030618528DC}"/>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295" tIns="15148" rIns="30295" bIns="15148" anchor="ctr"/>
                <a:lstStyle/>
                <a:p>
                  <a:endParaRPr lang="pl-PL"/>
                </a:p>
              </p:txBody>
            </p:sp>
            <p:sp>
              <p:nvSpPr>
                <p:cNvPr id="188" name="Line 34">
                  <a:extLst>
                    <a:ext uri="{FF2B5EF4-FFF2-40B4-BE49-F238E27FC236}">
                      <a16:creationId xmlns:a16="http://schemas.microsoft.com/office/drawing/2014/main" id="{3FE6F774-27AD-B806-663A-07B0B18BEDAB}"/>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295" tIns="15148" rIns="30295" bIns="15148" anchor="ctr"/>
                <a:lstStyle/>
                <a:p>
                  <a:endParaRPr lang="pl-PL"/>
                </a:p>
              </p:txBody>
            </p:sp>
          </p:grpSp>
        </p:grpSp>
        <p:grpSp>
          <p:nvGrpSpPr>
            <p:cNvPr id="215" name="Group 214">
              <a:extLst>
                <a:ext uri="{FF2B5EF4-FFF2-40B4-BE49-F238E27FC236}">
                  <a16:creationId xmlns:a16="http://schemas.microsoft.com/office/drawing/2014/main" id="{39D08E9B-31BF-64DD-0A38-1CDDFB0BDC94}"/>
                </a:ext>
              </a:extLst>
            </p:cNvPr>
            <p:cNvGrpSpPr/>
            <p:nvPr/>
          </p:nvGrpSpPr>
          <p:grpSpPr>
            <a:xfrm>
              <a:off x="6445464" y="3285007"/>
              <a:ext cx="465375" cy="816018"/>
              <a:chOff x="7505860" y="5031682"/>
              <a:chExt cx="386066" cy="816018"/>
            </a:xfrm>
          </p:grpSpPr>
          <p:cxnSp>
            <p:nvCxnSpPr>
              <p:cNvPr id="216" name="Straight Connector 215">
                <a:extLst>
                  <a:ext uri="{FF2B5EF4-FFF2-40B4-BE49-F238E27FC236}">
                    <a16:creationId xmlns:a16="http://schemas.microsoft.com/office/drawing/2014/main" id="{401827EA-BE54-EBB4-F71F-1308266F6CC7}"/>
                  </a:ext>
                </a:extLst>
              </p:cNvPr>
              <p:cNvCxnSpPr>
                <a:cxnSpLocks/>
              </p:cNvCxnSpPr>
              <p:nvPr/>
            </p:nvCxnSpPr>
            <p:spPr>
              <a:xfrm>
                <a:off x="7505860" y="5031682"/>
                <a:ext cx="143171" cy="71270"/>
              </a:xfrm>
              <a:prstGeom prst="line">
                <a:avLst/>
              </a:prstGeom>
              <a:ln w="28575"/>
            </p:spPr>
            <p:style>
              <a:lnRef idx="1">
                <a:schemeClr val="dk1"/>
              </a:lnRef>
              <a:fillRef idx="0">
                <a:schemeClr val="dk1"/>
              </a:fillRef>
              <a:effectRef idx="0">
                <a:schemeClr val="dk1"/>
              </a:effectRef>
              <a:fontRef idx="minor">
                <a:schemeClr val="tx1"/>
              </a:fontRef>
            </p:style>
          </p:cxnSp>
          <p:cxnSp>
            <p:nvCxnSpPr>
              <p:cNvPr id="217" name="Straight Connector 216">
                <a:extLst>
                  <a:ext uri="{FF2B5EF4-FFF2-40B4-BE49-F238E27FC236}">
                    <a16:creationId xmlns:a16="http://schemas.microsoft.com/office/drawing/2014/main" id="{0916455A-001E-F1DB-C015-3240C29AD78C}"/>
                  </a:ext>
                </a:extLst>
              </p:cNvPr>
              <p:cNvCxnSpPr>
                <a:cxnSpLocks/>
              </p:cNvCxnSpPr>
              <p:nvPr/>
            </p:nvCxnSpPr>
            <p:spPr>
              <a:xfrm flipH="1" flipV="1">
                <a:off x="7635832" y="5102952"/>
                <a:ext cx="126903" cy="744748"/>
              </a:xfrm>
              <a:prstGeom prst="line">
                <a:avLst/>
              </a:prstGeom>
              <a:ln w="28575"/>
            </p:spPr>
            <p:style>
              <a:lnRef idx="1">
                <a:schemeClr val="dk1"/>
              </a:lnRef>
              <a:fillRef idx="0">
                <a:schemeClr val="dk1"/>
              </a:fillRef>
              <a:effectRef idx="0">
                <a:schemeClr val="dk1"/>
              </a:effectRef>
              <a:fontRef idx="minor">
                <a:schemeClr val="tx1"/>
              </a:fontRef>
            </p:style>
          </p:cxnSp>
          <p:cxnSp>
            <p:nvCxnSpPr>
              <p:cNvPr id="218" name="Straight Connector 217">
                <a:extLst>
                  <a:ext uri="{FF2B5EF4-FFF2-40B4-BE49-F238E27FC236}">
                    <a16:creationId xmlns:a16="http://schemas.microsoft.com/office/drawing/2014/main" id="{BDEDA72B-3C75-E41E-E74A-D14590DC4965}"/>
                  </a:ext>
                </a:extLst>
              </p:cNvPr>
              <p:cNvCxnSpPr>
                <a:cxnSpLocks/>
              </p:cNvCxnSpPr>
              <p:nvPr/>
            </p:nvCxnSpPr>
            <p:spPr>
              <a:xfrm flipV="1">
                <a:off x="7763711" y="5345553"/>
                <a:ext cx="128215" cy="502147"/>
              </a:xfrm>
              <a:prstGeom prst="line">
                <a:avLst/>
              </a:prstGeom>
              <a:ln w="28575"/>
            </p:spPr>
            <p:style>
              <a:lnRef idx="1">
                <a:schemeClr val="dk1"/>
              </a:lnRef>
              <a:fillRef idx="0">
                <a:schemeClr val="dk1"/>
              </a:fillRef>
              <a:effectRef idx="0">
                <a:schemeClr val="dk1"/>
              </a:effectRef>
              <a:fontRef idx="minor">
                <a:schemeClr val="tx1"/>
              </a:fontRef>
            </p:style>
          </p:cxnSp>
        </p:grpSp>
        <p:cxnSp>
          <p:nvCxnSpPr>
            <p:cNvPr id="219" name="Straight Arrow Connector 218">
              <a:extLst>
                <a:ext uri="{FF2B5EF4-FFF2-40B4-BE49-F238E27FC236}">
                  <a16:creationId xmlns:a16="http://schemas.microsoft.com/office/drawing/2014/main" id="{97663071-338E-ABB2-6B4A-61CB21C3389B}"/>
                </a:ext>
              </a:extLst>
            </p:cNvPr>
            <p:cNvCxnSpPr>
              <a:cxnSpLocks/>
            </p:cNvCxnSpPr>
            <p:nvPr/>
          </p:nvCxnSpPr>
          <p:spPr>
            <a:xfrm flipH="1">
              <a:off x="6055393" y="3623883"/>
              <a:ext cx="845281" cy="909320"/>
            </a:xfrm>
            <a:prstGeom prst="straightConnector1">
              <a:avLst/>
            </a:prstGeom>
            <a:ln w="28575">
              <a:solidFill>
                <a:srgbClr val="F76AA7"/>
              </a:solidFill>
              <a:tailEnd type="arrow"/>
            </a:ln>
          </p:spPr>
          <p:style>
            <a:lnRef idx="3">
              <a:schemeClr val="accent1"/>
            </a:lnRef>
            <a:fillRef idx="0">
              <a:schemeClr val="accent1"/>
            </a:fillRef>
            <a:effectRef idx="2">
              <a:schemeClr val="accent1"/>
            </a:effectRef>
            <a:fontRef idx="minor">
              <a:schemeClr val="tx1"/>
            </a:fontRef>
          </p:style>
        </p:cxnSp>
      </p:grpSp>
      <p:grpSp>
        <p:nvGrpSpPr>
          <p:cNvPr id="2" name="Group 1">
            <a:extLst>
              <a:ext uri="{FF2B5EF4-FFF2-40B4-BE49-F238E27FC236}">
                <a16:creationId xmlns:a16="http://schemas.microsoft.com/office/drawing/2014/main" id="{48471445-0B23-84DE-7BB5-064D971BE123}"/>
              </a:ext>
            </a:extLst>
          </p:cNvPr>
          <p:cNvGrpSpPr>
            <a:grpSpLocks noChangeAspect="1"/>
          </p:cNvGrpSpPr>
          <p:nvPr/>
        </p:nvGrpSpPr>
        <p:grpSpPr>
          <a:xfrm>
            <a:off x="7943856" y="3401122"/>
            <a:ext cx="2471199" cy="2328227"/>
            <a:chOff x="7415735" y="3196088"/>
            <a:chExt cx="1656523" cy="1578771"/>
          </a:xfrm>
        </p:grpSpPr>
        <p:grpSp>
          <p:nvGrpSpPr>
            <p:cNvPr id="191" name="Grupa 6">
              <a:extLst>
                <a:ext uri="{FF2B5EF4-FFF2-40B4-BE49-F238E27FC236}">
                  <a16:creationId xmlns:a16="http://schemas.microsoft.com/office/drawing/2014/main" id="{11E51BAC-B515-47C1-4602-8AF6D2AFAB0A}"/>
                </a:ext>
              </a:extLst>
            </p:cNvPr>
            <p:cNvGrpSpPr/>
            <p:nvPr/>
          </p:nvGrpSpPr>
          <p:grpSpPr>
            <a:xfrm>
              <a:off x="7415735" y="3199665"/>
              <a:ext cx="764341" cy="1575194"/>
              <a:chOff x="3134998" y="1517736"/>
              <a:chExt cx="2019850" cy="4162613"/>
            </a:xfrm>
          </p:grpSpPr>
          <p:sp>
            <p:nvSpPr>
              <p:cNvPr id="192" name="Rectangle 15">
                <a:extLst>
                  <a:ext uri="{FF2B5EF4-FFF2-40B4-BE49-F238E27FC236}">
                    <a16:creationId xmlns:a16="http://schemas.microsoft.com/office/drawing/2014/main" id="{D95B175C-0DBB-8615-51D2-1A92CFBBD963}"/>
                  </a:ext>
                </a:extLst>
              </p:cNvPr>
              <p:cNvSpPr>
                <a:spLocks noChangeArrowheads="1"/>
              </p:cNvSpPr>
              <p:nvPr/>
            </p:nvSpPr>
            <p:spPr bwMode="auto">
              <a:xfrm>
                <a:off x="3134998" y="3152466"/>
                <a:ext cx="2012248" cy="905884"/>
              </a:xfrm>
              <a:prstGeom prst="rect">
                <a:avLst/>
              </a:prstGeom>
              <a:solidFill>
                <a:srgbClr val="ED0C6D"/>
              </a:solidFill>
              <a:ln w="12700">
                <a:solidFill>
                  <a:srgbClr val="000000"/>
                </a:solidFill>
                <a:miter lim="800000"/>
                <a:headEnd/>
                <a:tailEnd/>
              </a:ln>
            </p:spPr>
            <p:txBody>
              <a:bodyPr wrap="none" lIns="30295" tIns="15148" rIns="30295" bIns="1514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93" name="Rectangle 12">
                <a:extLst>
                  <a:ext uri="{FF2B5EF4-FFF2-40B4-BE49-F238E27FC236}">
                    <a16:creationId xmlns:a16="http://schemas.microsoft.com/office/drawing/2014/main" id="{9060B1A1-94E7-DBA4-1069-204EDAA7BCDD}"/>
                  </a:ext>
                </a:extLst>
              </p:cNvPr>
              <p:cNvSpPr>
                <a:spLocks noChangeArrowheads="1"/>
              </p:cNvSpPr>
              <p:nvPr/>
            </p:nvSpPr>
            <p:spPr bwMode="auto">
              <a:xfrm>
                <a:off x="3134998" y="5331244"/>
                <a:ext cx="2012248" cy="349105"/>
              </a:xfrm>
              <a:prstGeom prst="rect">
                <a:avLst/>
              </a:prstGeom>
              <a:solidFill>
                <a:srgbClr val="ED0C6D"/>
              </a:solidFill>
              <a:ln w="12700">
                <a:solidFill>
                  <a:srgbClr val="000000"/>
                </a:solidFill>
                <a:miter lim="800000"/>
                <a:headEnd/>
                <a:tailEnd/>
              </a:ln>
            </p:spPr>
            <p:txBody>
              <a:bodyPr wrap="none" lIns="30295" tIns="15148" rIns="30295" bIns="1514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94" name="Rectangle 13">
                <a:extLst>
                  <a:ext uri="{FF2B5EF4-FFF2-40B4-BE49-F238E27FC236}">
                    <a16:creationId xmlns:a16="http://schemas.microsoft.com/office/drawing/2014/main" id="{122FCEA1-6AA3-7605-25FE-8CE2E935E6F6}"/>
                  </a:ext>
                </a:extLst>
              </p:cNvPr>
              <p:cNvSpPr>
                <a:spLocks noChangeArrowheads="1"/>
              </p:cNvSpPr>
              <p:nvPr/>
            </p:nvSpPr>
            <p:spPr bwMode="auto">
              <a:xfrm>
                <a:off x="3134998" y="1521517"/>
                <a:ext cx="2012248" cy="359847"/>
              </a:xfrm>
              <a:prstGeom prst="rect">
                <a:avLst/>
              </a:prstGeom>
              <a:solidFill>
                <a:srgbClr val="ED0C6D"/>
              </a:solidFill>
              <a:ln w="12700">
                <a:solidFill>
                  <a:srgbClr val="000000"/>
                </a:solidFill>
                <a:miter lim="800000"/>
                <a:headEnd/>
                <a:tailEnd/>
              </a:ln>
            </p:spPr>
            <p:txBody>
              <a:bodyPr wrap="none" lIns="30295" tIns="15148" rIns="30295" bIns="1514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195" name="Grupa 11">
                <a:extLst>
                  <a:ext uri="{FF2B5EF4-FFF2-40B4-BE49-F238E27FC236}">
                    <a16:creationId xmlns:a16="http://schemas.microsoft.com/office/drawing/2014/main" id="{93463C2E-ACBD-FBD1-0073-C87BD233F360}"/>
                  </a:ext>
                </a:extLst>
              </p:cNvPr>
              <p:cNvGrpSpPr/>
              <p:nvPr/>
            </p:nvGrpSpPr>
            <p:grpSpPr>
              <a:xfrm>
                <a:off x="3134998" y="1517736"/>
                <a:ext cx="2019850" cy="4162612"/>
                <a:chOff x="3636165" y="1814460"/>
                <a:chExt cx="1696621" cy="3496486"/>
              </a:xfrm>
            </p:grpSpPr>
            <p:grpSp>
              <p:nvGrpSpPr>
                <p:cNvPr id="196" name="Group 28">
                  <a:extLst>
                    <a:ext uri="{FF2B5EF4-FFF2-40B4-BE49-F238E27FC236}">
                      <a16:creationId xmlns:a16="http://schemas.microsoft.com/office/drawing/2014/main" id="{BAF1436E-B3F8-FD8B-4F81-CB51B35D26DE}"/>
                    </a:ext>
                  </a:extLst>
                </p:cNvPr>
                <p:cNvGrpSpPr>
                  <a:grpSpLocks/>
                </p:cNvGrpSpPr>
                <p:nvPr/>
              </p:nvGrpSpPr>
              <p:grpSpPr bwMode="auto">
                <a:xfrm>
                  <a:off x="3636165" y="1819139"/>
                  <a:ext cx="1696621" cy="3491807"/>
                  <a:chOff x="1684" y="1082"/>
                  <a:chExt cx="2391" cy="3083"/>
                </a:xfrm>
              </p:grpSpPr>
              <p:sp>
                <p:nvSpPr>
                  <p:cNvPr id="201" name="Rectangle 29">
                    <a:extLst>
                      <a:ext uri="{FF2B5EF4-FFF2-40B4-BE49-F238E27FC236}">
                        <a16:creationId xmlns:a16="http://schemas.microsoft.com/office/drawing/2014/main" id="{B2C30682-7833-EFAF-77D6-606C70B6E716}"/>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295" tIns="15148" rIns="30295" bIns="1514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02" name="Line 30">
                    <a:extLst>
                      <a:ext uri="{FF2B5EF4-FFF2-40B4-BE49-F238E27FC236}">
                        <a16:creationId xmlns:a16="http://schemas.microsoft.com/office/drawing/2014/main" id="{9CCF864B-79EF-CB74-0DAB-453F90088720}"/>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295" tIns="15148" rIns="30295" bIns="15148" anchor="ctr"/>
                  <a:lstStyle/>
                  <a:p>
                    <a:endParaRPr lang="pl-PL"/>
                  </a:p>
                </p:txBody>
              </p:sp>
            </p:grpSp>
            <p:sp>
              <p:nvSpPr>
                <p:cNvPr id="197" name="Line 31">
                  <a:extLst>
                    <a:ext uri="{FF2B5EF4-FFF2-40B4-BE49-F238E27FC236}">
                      <a16:creationId xmlns:a16="http://schemas.microsoft.com/office/drawing/2014/main" id="{60447B60-94A5-E66B-571C-AF1F082B9BA8}"/>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295" tIns="15148" rIns="30295" bIns="15148" anchor="ctr"/>
                <a:lstStyle/>
                <a:p>
                  <a:endParaRPr lang="pl-PL"/>
                </a:p>
              </p:txBody>
            </p:sp>
            <p:sp>
              <p:nvSpPr>
                <p:cNvPr id="198" name="Line 32">
                  <a:extLst>
                    <a:ext uri="{FF2B5EF4-FFF2-40B4-BE49-F238E27FC236}">
                      <a16:creationId xmlns:a16="http://schemas.microsoft.com/office/drawing/2014/main" id="{78A75E74-2F52-14E6-63BC-0FE593C9358D}"/>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295" tIns="15148" rIns="30295" bIns="15148" anchor="ctr"/>
                <a:lstStyle/>
                <a:p>
                  <a:endParaRPr lang="pl-PL"/>
                </a:p>
              </p:txBody>
            </p:sp>
            <p:sp>
              <p:nvSpPr>
                <p:cNvPr id="199" name="Line 33">
                  <a:extLst>
                    <a:ext uri="{FF2B5EF4-FFF2-40B4-BE49-F238E27FC236}">
                      <a16:creationId xmlns:a16="http://schemas.microsoft.com/office/drawing/2014/main" id="{2673013A-1B3E-1F66-51DA-CABED13E6A03}"/>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295" tIns="15148" rIns="30295" bIns="15148" anchor="ctr"/>
                <a:lstStyle/>
                <a:p>
                  <a:endParaRPr lang="pl-PL"/>
                </a:p>
              </p:txBody>
            </p:sp>
            <p:sp>
              <p:nvSpPr>
                <p:cNvPr id="200" name="Line 34">
                  <a:extLst>
                    <a:ext uri="{FF2B5EF4-FFF2-40B4-BE49-F238E27FC236}">
                      <a16:creationId xmlns:a16="http://schemas.microsoft.com/office/drawing/2014/main" id="{B5C765E3-4CBD-0BED-C205-EF61967EE859}"/>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295" tIns="15148" rIns="30295" bIns="15148" anchor="ctr"/>
                <a:lstStyle/>
                <a:p>
                  <a:endParaRPr lang="pl-PL"/>
                </a:p>
              </p:txBody>
            </p:sp>
          </p:grpSp>
        </p:grpSp>
        <p:grpSp>
          <p:nvGrpSpPr>
            <p:cNvPr id="203" name="Grupa 6">
              <a:extLst>
                <a:ext uri="{FF2B5EF4-FFF2-40B4-BE49-F238E27FC236}">
                  <a16:creationId xmlns:a16="http://schemas.microsoft.com/office/drawing/2014/main" id="{927BD7CE-49C3-0CE9-1960-CA0EC22D4416}"/>
                </a:ext>
              </a:extLst>
            </p:cNvPr>
            <p:cNvGrpSpPr/>
            <p:nvPr/>
          </p:nvGrpSpPr>
          <p:grpSpPr>
            <a:xfrm>
              <a:off x="8307917" y="3196088"/>
              <a:ext cx="764341" cy="1575194"/>
              <a:chOff x="3134998" y="1517736"/>
              <a:chExt cx="2019850" cy="4162613"/>
            </a:xfrm>
          </p:grpSpPr>
          <p:sp>
            <p:nvSpPr>
              <p:cNvPr id="204" name="Rectangle 15">
                <a:extLst>
                  <a:ext uri="{FF2B5EF4-FFF2-40B4-BE49-F238E27FC236}">
                    <a16:creationId xmlns:a16="http://schemas.microsoft.com/office/drawing/2014/main" id="{10D3D6D5-610B-8F7A-88B0-EB98A00CDF8F}"/>
                  </a:ext>
                </a:extLst>
              </p:cNvPr>
              <p:cNvSpPr>
                <a:spLocks noChangeArrowheads="1"/>
              </p:cNvSpPr>
              <p:nvPr/>
            </p:nvSpPr>
            <p:spPr bwMode="auto">
              <a:xfrm>
                <a:off x="3134998" y="3152466"/>
                <a:ext cx="2012248" cy="905884"/>
              </a:xfrm>
              <a:prstGeom prst="rect">
                <a:avLst/>
              </a:prstGeom>
              <a:solidFill>
                <a:srgbClr val="ED0C6D"/>
              </a:solidFill>
              <a:ln w="12700">
                <a:solidFill>
                  <a:srgbClr val="000000"/>
                </a:solidFill>
                <a:miter lim="800000"/>
                <a:headEnd/>
                <a:tailEnd/>
              </a:ln>
            </p:spPr>
            <p:txBody>
              <a:bodyPr wrap="none" lIns="30295" tIns="15148" rIns="30295" bIns="1514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05" name="Rectangle 12">
                <a:extLst>
                  <a:ext uri="{FF2B5EF4-FFF2-40B4-BE49-F238E27FC236}">
                    <a16:creationId xmlns:a16="http://schemas.microsoft.com/office/drawing/2014/main" id="{D6F0DC6B-0246-0B6F-AE4B-62FEF1DDE9DC}"/>
                  </a:ext>
                </a:extLst>
              </p:cNvPr>
              <p:cNvSpPr>
                <a:spLocks noChangeArrowheads="1"/>
              </p:cNvSpPr>
              <p:nvPr/>
            </p:nvSpPr>
            <p:spPr bwMode="auto">
              <a:xfrm>
                <a:off x="3134998" y="5331244"/>
                <a:ext cx="2012248" cy="349105"/>
              </a:xfrm>
              <a:prstGeom prst="rect">
                <a:avLst/>
              </a:prstGeom>
              <a:solidFill>
                <a:srgbClr val="ED0C6D"/>
              </a:solidFill>
              <a:ln w="12700">
                <a:solidFill>
                  <a:srgbClr val="000000"/>
                </a:solidFill>
                <a:miter lim="800000"/>
                <a:headEnd/>
                <a:tailEnd/>
              </a:ln>
            </p:spPr>
            <p:txBody>
              <a:bodyPr wrap="none" lIns="30295" tIns="15148" rIns="30295" bIns="1514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06" name="Rectangle 13">
                <a:extLst>
                  <a:ext uri="{FF2B5EF4-FFF2-40B4-BE49-F238E27FC236}">
                    <a16:creationId xmlns:a16="http://schemas.microsoft.com/office/drawing/2014/main" id="{4B8A272C-A8FC-D506-E569-03F4F57103D5}"/>
                  </a:ext>
                </a:extLst>
              </p:cNvPr>
              <p:cNvSpPr>
                <a:spLocks noChangeArrowheads="1"/>
              </p:cNvSpPr>
              <p:nvPr/>
            </p:nvSpPr>
            <p:spPr bwMode="auto">
              <a:xfrm>
                <a:off x="3134998" y="1521517"/>
                <a:ext cx="2012248" cy="359847"/>
              </a:xfrm>
              <a:prstGeom prst="rect">
                <a:avLst/>
              </a:prstGeom>
              <a:solidFill>
                <a:srgbClr val="ED0C6D"/>
              </a:solidFill>
              <a:ln w="12700">
                <a:solidFill>
                  <a:srgbClr val="000000"/>
                </a:solidFill>
                <a:miter lim="800000"/>
                <a:headEnd/>
                <a:tailEnd/>
              </a:ln>
            </p:spPr>
            <p:txBody>
              <a:bodyPr wrap="none" lIns="30295" tIns="15148" rIns="30295" bIns="1514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207" name="Grupa 11">
                <a:extLst>
                  <a:ext uri="{FF2B5EF4-FFF2-40B4-BE49-F238E27FC236}">
                    <a16:creationId xmlns:a16="http://schemas.microsoft.com/office/drawing/2014/main" id="{7636DD11-AFC7-B428-785B-E06272C74674}"/>
                  </a:ext>
                </a:extLst>
              </p:cNvPr>
              <p:cNvGrpSpPr/>
              <p:nvPr/>
            </p:nvGrpSpPr>
            <p:grpSpPr>
              <a:xfrm>
                <a:off x="3134998" y="1517736"/>
                <a:ext cx="2019850" cy="4162612"/>
                <a:chOff x="3636165" y="1814460"/>
                <a:chExt cx="1696621" cy="3496486"/>
              </a:xfrm>
            </p:grpSpPr>
            <p:grpSp>
              <p:nvGrpSpPr>
                <p:cNvPr id="208" name="Group 28">
                  <a:extLst>
                    <a:ext uri="{FF2B5EF4-FFF2-40B4-BE49-F238E27FC236}">
                      <a16:creationId xmlns:a16="http://schemas.microsoft.com/office/drawing/2014/main" id="{29684055-EF2D-49BA-B995-985E518B389D}"/>
                    </a:ext>
                  </a:extLst>
                </p:cNvPr>
                <p:cNvGrpSpPr>
                  <a:grpSpLocks/>
                </p:cNvGrpSpPr>
                <p:nvPr/>
              </p:nvGrpSpPr>
              <p:grpSpPr bwMode="auto">
                <a:xfrm>
                  <a:off x="3636165" y="1819139"/>
                  <a:ext cx="1696621" cy="3491807"/>
                  <a:chOff x="1684" y="1082"/>
                  <a:chExt cx="2391" cy="3083"/>
                </a:xfrm>
              </p:grpSpPr>
              <p:sp>
                <p:nvSpPr>
                  <p:cNvPr id="213" name="Rectangle 29">
                    <a:extLst>
                      <a:ext uri="{FF2B5EF4-FFF2-40B4-BE49-F238E27FC236}">
                        <a16:creationId xmlns:a16="http://schemas.microsoft.com/office/drawing/2014/main" id="{AA50671F-96BE-98C9-060A-25187452AF2A}"/>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295" tIns="15148" rIns="30295" bIns="15148"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14" name="Line 30">
                    <a:extLst>
                      <a:ext uri="{FF2B5EF4-FFF2-40B4-BE49-F238E27FC236}">
                        <a16:creationId xmlns:a16="http://schemas.microsoft.com/office/drawing/2014/main" id="{B9D874ED-8126-7CAF-D6D5-93662DB97D1A}"/>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295" tIns="15148" rIns="30295" bIns="15148" anchor="ctr"/>
                  <a:lstStyle/>
                  <a:p>
                    <a:endParaRPr lang="pl-PL"/>
                  </a:p>
                </p:txBody>
              </p:sp>
            </p:grpSp>
            <p:sp>
              <p:nvSpPr>
                <p:cNvPr id="209" name="Line 31">
                  <a:extLst>
                    <a:ext uri="{FF2B5EF4-FFF2-40B4-BE49-F238E27FC236}">
                      <a16:creationId xmlns:a16="http://schemas.microsoft.com/office/drawing/2014/main" id="{22AADE20-79D7-D350-F377-34412EEAC8DE}"/>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295" tIns="15148" rIns="30295" bIns="15148" anchor="ctr"/>
                <a:lstStyle/>
                <a:p>
                  <a:endParaRPr lang="pl-PL"/>
                </a:p>
              </p:txBody>
            </p:sp>
            <p:sp>
              <p:nvSpPr>
                <p:cNvPr id="210" name="Line 32">
                  <a:extLst>
                    <a:ext uri="{FF2B5EF4-FFF2-40B4-BE49-F238E27FC236}">
                      <a16:creationId xmlns:a16="http://schemas.microsoft.com/office/drawing/2014/main" id="{6431AFFA-4963-2F65-6730-6EBD75933004}"/>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295" tIns="15148" rIns="30295" bIns="15148" anchor="ctr"/>
                <a:lstStyle/>
                <a:p>
                  <a:endParaRPr lang="pl-PL"/>
                </a:p>
              </p:txBody>
            </p:sp>
            <p:sp>
              <p:nvSpPr>
                <p:cNvPr id="211" name="Line 33">
                  <a:extLst>
                    <a:ext uri="{FF2B5EF4-FFF2-40B4-BE49-F238E27FC236}">
                      <a16:creationId xmlns:a16="http://schemas.microsoft.com/office/drawing/2014/main" id="{9C34E2C0-35B0-ADCC-4E69-F64DEACE0241}"/>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295" tIns="15148" rIns="30295" bIns="15148" anchor="ctr"/>
                <a:lstStyle/>
                <a:p>
                  <a:endParaRPr lang="pl-PL"/>
                </a:p>
              </p:txBody>
            </p:sp>
            <p:sp>
              <p:nvSpPr>
                <p:cNvPr id="212" name="Line 34">
                  <a:extLst>
                    <a:ext uri="{FF2B5EF4-FFF2-40B4-BE49-F238E27FC236}">
                      <a16:creationId xmlns:a16="http://schemas.microsoft.com/office/drawing/2014/main" id="{FF0AE0F0-C6BA-4C5F-4D18-7C9A8E7C246B}"/>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295" tIns="15148" rIns="30295" bIns="15148" anchor="ctr"/>
                <a:lstStyle/>
                <a:p>
                  <a:endParaRPr lang="pl-PL"/>
                </a:p>
              </p:txBody>
            </p:sp>
          </p:grpSp>
        </p:grpSp>
        <p:grpSp>
          <p:nvGrpSpPr>
            <p:cNvPr id="220" name="Group 219">
              <a:extLst>
                <a:ext uri="{FF2B5EF4-FFF2-40B4-BE49-F238E27FC236}">
                  <a16:creationId xmlns:a16="http://schemas.microsoft.com/office/drawing/2014/main" id="{7FDA6B9F-4AEA-9E20-7652-90361A65D403}"/>
                </a:ext>
              </a:extLst>
            </p:cNvPr>
            <p:cNvGrpSpPr/>
            <p:nvPr/>
          </p:nvGrpSpPr>
          <p:grpSpPr>
            <a:xfrm>
              <a:off x="7564081" y="3517393"/>
              <a:ext cx="460739" cy="971848"/>
              <a:chOff x="7410207" y="5019436"/>
              <a:chExt cx="432509" cy="971848"/>
            </a:xfrm>
          </p:grpSpPr>
          <p:cxnSp>
            <p:nvCxnSpPr>
              <p:cNvPr id="221" name="Straight Connector 220">
                <a:extLst>
                  <a:ext uri="{FF2B5EF4-FFF2-40B4-BE49-F238E27FC236}">
                    <a16:creationId xmlns:a16="http://schemas.microsoft.com/office/drawing/2014/main" id="{F147A9AE-BB29-31B9-5B74-E85BED6FC1D2}"/>
                  </a:ext>
                </a:extLst>
              </p:cNvPr>
              <p:cNvCxnSpPr/>
              <p:nvPr/>
            </p:nvCxnSpPr>
            <p:spPr>
              <a:xfrm>
                <a:off x="7410207" y="5019436"/>
                <a:ext cx="155740" cy="896558"/>
              </a:xfrm>
              <a:prstGeom prst="line">
                <a:avLst/>
              </a:prstGeom>
              <a:ln w="28575"/>
            </p:spPr>
            <p:style>
              <a:lnRef idx="1">
                <a:schemeClr val="dk1"/>
              </a:lnRef>
              <a:fillRef idx="0">
                <a:schemeClr val="dk1"/>
              </a:fillRef>
              <a:effectRef idx="0">
                <a:schemeClr val="dk1"/>
              </a:effectRef>
              <a:fontRef idx="minor">
                <a:schemeClr val="tx1"/>
              </a:fontRef>
            </p:style>
          </p:cxnSp>
          <p:cxnSp>
            <p:nvCxnSpPr>
              <p:cNvPr id="222" name="Straight Connector 221">
                <a:extLst>
                  <a:ext uri="{FF2B5EF4-FFF2-40B4-BE49-F238E27FC236}">
                    <a16:creationId xmlns:a16="http://schemas.microsoft.com/office/drawing/2014/main" id="{B782B34B-0C92-A8BE-B181-79C6D9C67BCA}"/>
                  </a:ext>
                </a:extLst>
              </p:cNvPr>
              <p:cNvCxnSpPr>
                <a:cxnSpLocks/>
              </p:cNvCxnSpPr>
              <p:nvPr/>
            </p:nvCxnSpPr>
            <p:spPr>
              <a:xfrm>
                <a:off x="7568054" y="5909644"/>
                <a:ext cx="148867" cy="81640"/>
              </a:xfrm>
              <a:prstGeom prst="line">
                <a:avLst/>
              </a:prstGeom>
              <a:ln w="28575"/>
            </p:spPr>
            <p:style>
              <a:lnRef idx="1">
                <a:schemeClr val="dk1"/>
              </a:lnRef>
              <a:fillRef idx="0">
                <a:schemeClr val="dk1"/>
              </a:fillRef>
              <a:effectRef idx="0">
                <a:schemeClr val="dk1"/>
              </a:effectRef>
              <a:fontRef idx="minor">
                <a:schemeClr val="tx1"/>
              </a:fontRef>
            </p:style>
          </p:cxnSp>
          <p:cxnSp>
            <p:nvCxnSpPr>
              <p:cNvPr id="223" name="Straight Connector 222">
                <a:extLst>
                  <a:ext uri="{FF2B5EF4-FFF2-40B4-BE49-F238E27FC236}">
                    <a16:creationId xmlns:a16="http://schemas.microsoft.com/office/drawing/2014/main" id="{8D1EB3F0-EE80-9B33-605F-A3C848158AED}"/>
                  </a:ext>
                </a:extLst>
              </p:cNvPr>
              <p:cNvCxnSpPr>
                <a:cxnSpLocks/>
              </p:cNvCxnSpPr>
              <p:nvPr/>
            </p:nvCxnSpPr>
            <p:spPr>
              <a:xfrm flipH="1">
                <a:off x="7722314" y="5539385"/>
                <a:ext cx="120402" cy="451899"/>
              </a:xfrm>
              <a:prstGeom prst="line">
                <a:avLst/>
              </a:prstGeom>
              <a:ln w="28575"/>
            </p:spPr>
            <p:style>
              <a:lnRef idx="1">
                <a:schemeClr val="dk1"/>
              </a:lnRef>
              <a:fillRef idx="0">
                <a:schemeClr val="dk1"/>
              </a:fillRef>
              <a:effectRef idx="0">
                <a:schemeClr val="dk1"/>
              </a:effectRef>
              <a:fontRef idx="minor">
                <a:schemeClr val="tx1"/>
              </a:fontRef>
            </p:style>
          </p:cxnSp>
        </p:grpSp>
        <p:grpSp>
          <p:nvGrpSpPr>
            <p:cNvPr id="224" name="Group 223">
              <a:extLst>
                <a:ext uri="{FF2B5EF4-FFF2-40B4-BE49-F238E27FC236}">
                  <a16:creationId xmlns:a16="http://schemas.microsoft.com/office/drawing/2014/main" id="{AE6CFA89-8119-D3B7-A57D-032D0407527B}"/>
                </a:ext>
              </a:extLst>
            </p:cNvPr>
            <p:cNvGrpSpPr/>
            <p:nvPr/>
          </p:nvGrpSpPr>
          <p:grpSpPr>
            <a:xfrm>
              <a:off x="8451385" y="3546937"/>
              <a:ext cx="448209" cy="896558"/>
              <a:chOff x="3065826" y="2756874"/>
              <a:chExt cx="723296" cy="1446816"/>
            </a:xfrm>
          </p:grpSpPr>
          <p:cxnSp>
            <p:nvCxnSpPr>
              <p:cNvPr id="225" name="Straight Connector 224">
                <a:extLst>
                  <a:ext uri="{FF2B5EF4-FFF2-40B4-BE49-F238E27FC236}">
                    <a16:creationId xmlns:a16="http://schemas.microsoft.com/office/drawing/2014/main" id="{C4875B9B-5743-1099-51ED-20DBBB5CB355}"/>
                  </a:ext>
                </a:extLst>
              </p:cNvPr>
              <p:cNvCxnSpPr/>
              <p:nvPr/>
            </p:nvCxnSpPr>
            <p:spPr>
              <a:xfrm>
                <a:off x="3065826" y="2756874"/>
                <a:ext cx="251328" cy="1446816"/>
              </a:xfrm>
              <a:prstGeom prst="line">
                <a:avLst/>
              </a:prstGeom>
              <a:ln w="28575"/>
            </p:spPr>
            <p:style>
              <a:lnRef idx="1">
                <a:schemeClr val="dk1"/>
              </a:lnRef>
              <a:fillRef idx="0">
                <a:schemeClr val="dk1"/>
              </a:fillRef>
              <a:effectRef idx="0">
                <a:schemeClr val="dk1"/>
              </a:effectRef>
              <a:fontRef idx="minor">
                <a:schemeClr val="tx1"/>
              </a:fontRef>
            </p:style>
          </p:cxnSp>
          <p:cxnSp>
            <p:nvCxnSpPr>
              <p:cNvPr id="226" name="Straight Connector 225">
                <a:extLst>
                  <a:ext uri="{FF2B5EF4-FFF2-40B4-BE49-F238E27FC236}">
                    <a16:creationId xmlns:a16="http://schemas.microsoft.com/office/drawing/2014/main" id="{450840D5-6172-6629-46C3-C9C71219F591}"/>
                  </a:ext>
                </a:extLst>
              </p:cNvPr>
              <p:cNvCxnSpPr/>
              <p:nvPr/>
            </p:nvCxnSpPr>
            <p:spPr>
              <a:xfrm flipV="1">
                <a:off x="3317151" y="2871885"/>
                <a:ext cx="241222" cy="1331805"/>
              </a:xfrm>
              <a:prstGeom prst="line">
                <a:avLst/>
              </a:prstGeom>
              <a:ln w="28575"/>
            </p:spPr>
            <p:style>
              <a:lnRef idx="1">
                <a:schemeClr val="dk1"/>
              </a:lnRef>
              <a:fillRef idx="0">
                <a:schemeClr val="dk1"/>
              </a:fillRef>
              <a:effectRef idx="0">
                <a:schemeClr val="dk1"/>
              </a:effectRef>
              <a:fontRef idx="minor">
                <a:schemeClr val="tx1"/>
              </a:fontRef>
            </p:style>
          </p:cxnSp>
          <p:cxnSp>
            <p:nvCxnSpPr>
              <p:cNvPr id="227" name="Straight Connector 226">
                <a:extLst>
                  <a:ext uri="{FF2B5EF4-FFF2-40B4-BE49-F238E27FC236}">
                    <a16:creationId xmlns:a16="http://schemas.microsoft.com/office/drawing/2014/main" id="{9E4ABE42-B34D-4453-53EC-7B4A4D7CB669}"/>
                  </a:ext>
                </a:extLst>
              </p:cNvPr>
              <p:cNvCxnSpPr/>
              <p:nvPr/>
            </p:nvCxnSpPr>
            <p:spPr>
              <a:xfrm>
                <a:off x="3558373" y="2871885"/>
                <a:ext cx="230749" cy="734300"/>
              </a:xfrm>
              <a:prstGeom prst="line">
                <a:avLst/>
              </a:prstGeom>
              <a:ln w="28575"/>
            </p:spPr>
            <p:style>
              <a:lnRef idx="1">
                <a:schemeClr val="dk1"/>
              </a:lnRef>
              <a:fillRef idx="0">
                <a:schemeClr val="dk1"/>
              </a:fillRef>
              <a:effectRef idx="0">
                <a:schemeClr val="dk1"/>
              </a:effectRef>
              <a:fontRef idx="minor">
                <a:schemeClr val="tx1"/>
              </a:fontRef>
            </p:style>
          </p:cxnSp>
        </p:grpSp>
        <p:cxnSp>
          <p:nvCxnSpPr>
            <p:cNvPr id="228" name="Straight Arrow Connector 227">
              <a:extLst>
                <a:ext uri="{FF2B5EF4-FFF2-40B4-BE49-F238E27FC236}">
                  <a16:creationId xmlns:a16="http://schemas.microsoft.com/office/drawing/2014/main" id="{FF088DC4-0264-D613-4BDA-DBD377831348}"/>
                </a:ext>
              </a:extLst>
            </p:cNvPr>
            <p:cNvCxnSpPr>
              <a:cxnSpLocks/>
            </p:cNvCxnSpPr>
            <p:nvPr/>
          </p:nvCxnSpPr>
          <p:spPr>
            <a:xfrm flipH="1">
              <a:off x="7920921" y="3640897"/>
              <a:ext cx="804758" cy="821134"/>
            </a:xfrm>
            <a:prstGeom prst="straightConnector1">
              <a:avLst/>
            </a:prstGeom>
            <a:ln w="28575">
              <a:solidFill>
                <a:srgbClr val="F76AA7"/>
              </a:solidFill>
              <a:tailEnd type="arrow"/>
            </a:ln>
          </p:spPr>
          <p:style>
            <a:lnRef idx="3">
              <a:schemeClr val="accent1"/>
            </a:lnRef>
            <a:fillRef idx="0">
              <a:schemeClr val="accent1"/>
            </a:fillRef>
            <a:effectRef idx="2">
              <a:schemeClr val="accent1"/>
            </a:effectRef>
            <a:fontRef idx="minor">
              <a:schemeClr val="tx1"/>
            </a:fontRef>
          </p:style>
        </p:cxnSp>
      </p:grpSp>
      <p:grpSp>
        <p:nvGrpSpPr>
          <p:cNvPr id="12" name="Group 11">
            <a:extLst>
              <a:ext uri="{FF2B5EF4-FFF2-40B4-BE49-F238E27FC236}">
                <a16:creationId xmlns:a16="http://schemas.microsoft.com/office/drawing/2014/main" id="{F4513621-B9B4-8251-3D68-3626578D0DB7}"/>
              </a:ext>
            </a:extLst>
          </p:cNvPr>
          <p:cNvGrpSpPr/>
          <p:nvPr/>
        </p:nvGrpSpPr>
        <p:grpSpPr>
          <a:xfrm>
            <a:off x="2137922" y="3402209"/>
            <a:ext cx="2499515" cy="2319842"/>
            <a:chOff x="626509" y="1242721"/>
            <a:chExt cx="4663959" cy="4526727"/>
          </a:xfrm>
        </p:grpSpPr>
        <p:grpSp>
          <p:nvGrpSpPr>
            <p:cNvPr id="263" name="Grupa 3">
              <a:extLst>
                <a:ext uri="{FF2B5EF4-FFF2-40B4-BE49-F238E27FC236}">
                  <a16:creationId xmlns:a16="http://schemas.microsoft.com/office/drawing/2014/main" id="{9D0EC6E9-DEA7-EB79-9D02-D562DB62D6AE}"/>
                </a:ext>
              </a:extLst>
            </p:cNvPr>
            <p:cNvGrpSpPr/>
            <p:nvPr/>
          </p:nvGrpSpPr>
          <p:grpSpPr>
            <a:xfrm>
              <a:off x="3093937" y="1242721"/>
              <a:ext cx="2196531" cy="4526727"/>
              <a:chOff x="3134998" y="1517736"/>
              <a:chExt cx="2019850" cy="4162613"/>
            </a:xfrm>
          </p:grpSpPr>
          <p:sp>
            <p:nvSpPr>
              <p:cNvPr id="264" name="Rectangle 15">
                <a:extLst>
                  <a:ext uri="{FF2B5EF4-FFF2-40B4-BE49-F238E27FC236}">
                    <a16:creationId xmlns:a16="http://schemas.microsoft.com/office/drawing/2014/main" id="{911D1B3F-3614-4F88-C362-CF88184176DE}"/>
                  </a:ext>
                </a:extLst>
              </p:cNvPr>
              <p:cNvSpPr>
                <a:spLocks noChangeArrowheads="1"/>
              </p:cNvSpPr>
              <p:nvPr/>
            </p:nvSpPr>
            <p:spPr bwMode="auto">
              <a:xfrm>
                <a:off x="3134998" y="3152466"/>
                <a:ext cx="2012248" cy="905884"/>
              </a:xfrm>
              <a:prstGeom prst="rect">
                <a:avLst/>
              </a:prstGeom>
              <a:solidFill>
                <a:srgbClr val="ED0C6D"/>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65" name="Rectangle 12">
                <a:extLst>
                  <a:ext uri="{FF2B5EF4-FFF2-40B4-BE49-F238E27FC236}">
                    <a16:creationId xmlns:a16="http://schemas.microsoft.com/office/drawing/2014/main" id="{11336460-0FE9-CA72-4450-7A3AA1C45BAB}"/>
                  </a:ext>
                </a:extLst>
              </p:cNvPr>
              <p:cNvSpPr>
                <a:spLocks noChangeArrowheads="1"/>
              </p:cNvSpPr>
              <p:nvPr/>
            </p:nvSpPr>
            <p:spPr bwMode="auto">
              <a:xfrm>
                <a:off x="3134998" y="5331244"/>
                <a:ext cx="2012248" cy="349105"/>
              </a:xfrm>
              <a:prstGeom prst="rect">
                <a:avLst/>
              </a:prstGeom>
              <a:solidFill>
                <a:srgbClr val="ED0C6D"/>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66" name="Rectangle 13">
                <a:extLst>
                  <a:ext uri="{FF2B5EF4-FFF2-40B4-BE49-F238E27FC236}">
                    <a16:creationId xmlns:a16="http://schemas.microsoft.com/office/drawing/2014/main" id="{3BDBB8A4-537A-0547-246A-E5E953292468}"/>
                  </a:ext>
                </a:extLst>
              </p:cNvPr>
              <p:cNvSpPr>
                <a:spLocks noChangeArrowheads="1"/>
              </p:cNvSpPr>
              <p:nvPr/>
            </p:nvSpPr>
            <p:spPr bwMode="auto">
              <a:xfrm>
                <a:off x="3134998" y="1521517"/>
                <a:ext cx="2012248" cy="359847"/>
              </a:xfrm>
              <a:prstGeom prst="rect">
                <a:avLst/>
              </a:prstGeom>
              <a:solidFill>
                <a:srgbClr val="ED0C6D"/>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268" name="Grupa 8">
                <a:extLst>
                  <a:ext uri="{FF2B5EF4-FFF2-40B4-BE49-F238E27FC236}">
                    <a16:creationId xmlns:a16="http://schemas.microsoft.com/office/drawing/2014/main" id="{ABD7A2BC-A34D-2A37-A111-0481CB54DFA8}"/>
                  </a:ext>
                </a:extLst>
              </p:cNvPr>
              <p:cNvGrpSpPr/>
              <p:nvPr/>
            </p:nvGrpSpPr>
            <p:grpSpPr>
              <a:xfrm>
                <a:off x="3134998" y="1517736"/>
                <a:ext cx="2019850" cy="4162612"/>
                <a:chOff x="3636165" y="1814460"/>
                <a:chExt cx="1696621" cy="3496486"/>
              </a:xfrm>
            </p:grpSpPr>
            <p:grpSp>
              <p:nvGrpSpPr>
                <p:cNvPr id="269" name="Group 28">
                  <a:extLst>
                    <a:ext uri="{FF2B5EF4-FFF2-40B4-BE49-F238E27FC236}">
                      <a16:creationId xmlns:a16="http://schemas.microsoft.com/office/drawing/2014/main" id="{B9CD288B-36A4-DC97-5BE5-F96B38C80903}"/>
                    </a:ext>
                  </a:extLst>
                </p:cNvPr>
                <p:cNvGrpSpPr>
                  <a:grpSpLocks/>
                </p:cNvGrpSpPr>
                <p:nvPr/>
              </p:nvGrpSpPr>
              <p:grpSpPr bwMode="auto">
                <a:xfrm>
                  <a:off x="3636165" y="1819139"/>
                  <a:ext cx="1696621" cy="3491807"/>
                  <a:chOff x="1684" y="1082"/>
                  <a:chExt cx="2391" cy="3083"/>
                </a:xfrm>
              </p:grpSpPr>
              <p:sp>
                <p:nvSpPr>
                  <p:cNvPr id="274" name="Rectangle 29">
                    <a:extLst>
                      <a:ext uri="{FF2B5EF4-FFF2-40B4-BE49-F238E27FC236}">
                        <a16:creationId xmlns:a16="http://schemas.microsoft.com/office/drawing/2014/main" id="{E386D64C-00EF-C400-E680-D6F5F78A0487}"/>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75" name="Line 30">
                    <a:extLst>
                      <a:ext uri="{FF2B5EF4-FFF2-40B4-BE49-F238E27FC236}">
                        <a16:creationId xmlns:a16="http://schemas.microsoft.com/office/drawing/2014/main" id="{A605E4E3-DD23-C1BC-1862-2C6FB0B546BE}"/>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270" name="Line 31">
                  <a:extLst>
                    <a:ext uri="{FF2B5EF4-FFF2-40B4-BE49-F238E27FC236}">
                      <a16:creationId xmlns:a16="http://schemas.microsoft.com/office/drawing/2014/main" id="{D82222A0-085A-0A70-A43B-05CE8A326332}"/>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71" name="Line 32">
                  <a:extLst>
                    <a:ext uri="{FF2B5EF4-FFF2-40B4-BE49-F238E27FC236}">
                      <a16:creationId xmlns:a16="http://schemas.microsoft.com/office/drawing/2014/main" id="{B3E4504C-6A03-5F28-F504-EA8A88799C01}"/>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72" name="Line 33">
                  <a:extLst>
                    <a:ext uri="{FF2B5EF4-FFF2-40B4-BE49-F238E27FC236}">
                      <a16:creationId xmlns:a16="http://schemas.microsoft.com/office/drawing/2014/main" id="{134DFE1F-2036-85FA-BC82-3D33582D48F4}"/>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73" name="Line 34">
                  <a:extLst>
                    <a:ext uri="{FF2B5EF4-FFF2-40B4-BE49-F238E27FC236}">
                      <a16:creationId xmlns:a16="http://schemas.microsoft.com/office/drawing/2014/main" id="{F8772961-6B8D-F485-0C93-BC722D27E9F5}"/>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276" name="Grupa 19">
              <a:extLst>
                <a:ext uri="{FF2B5EF4-FFF2-40B4-BE49-F238E27FC236}">
                  <a16:creationId xmlns:a16="http://schemas.microsoft.com/office/drawing/2014/main" id="{E9E1185C-AF5F-EA3F-5F29-A545CC73BA45}"/>
                </a:ext>
              </a:extLst>
            </p:cNvPr>
            <p:cNvGrpSpPr/>
            <p:nvPr/>
          </p:nvGrpSpPr>
          <p:grpSpPr>
            <a:xfrm>
              <a:off x="626509" y="1242721"/>
              <a:ext cx="2196531" cy="4526727"/>
              <a:chOff x="3134998" y="1517736"/>
              <a:chExt cx="2019850" cy="4162613"/>
            </a:xfrm>
          </p:grpSpPr>
          <p:sp>
            <p:nvSpPr>
              <p:cNvPr id="277" name="Rectangle 15">
                <a:extLst>
                  <a:ext uri="{FF2B5EF4-FFF2-40B4-BE49-F238E27FC236}">
                    <a16:creationId xmlns:a16="http://schemas.microsoft.com/office/drawing/2014/main" id="{4C399BDA-D3B5-747B-FBD2-BA2E9341DE2D}"/>
                  </a:ext>
                </a:extLst>
              </p:cNvPr>
              <p:cNvSpPr>
                <a:spLocks noChangeArrowheads="1"/>
              </p:cNvSpPr>
              <p:nvPr/>
            </p:nvSpPr>
            <p:spPr bwMode="auto">
              <a:xfrm>
                <a:off x="3134998" y="3152466"/>
                <a:ext cx="2012248" cy="905884"/>
              </a:xfrm>
              <a:prstGeom prst="rect">
                <a:avLst/>
              </a:prstGeom>
              <a:solidFill>
                <a:srgbClr val="ED0C6D"/>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78" name="Rectangle 12">
                <a:extLst>
                  <a:ext uri="{FF2B5EF4-FFF2-40B4-BE49-F238E27FC236}">
                    <a16:creationId xmlns:a16="http://schemas.microsoft.com/office/drawing/2014/main" id="{20A45C0A-A060-8C0A-6CEE-9A144C37C4C0}"/>
                  </a:ext>
                </a:extLst>
              </p:cNvPr>
              <p:cNvSpPr>
                <a:spLocks noChangeArrowheads="1"/>
              </p:cNvSpPr>
              <p:nvPr/>
            </p:nvSpPr>
            <p:spPr bwMode="auto">
              <a:xfrm>
                <a:off x="3134998" y="5331244"/>
                <a:ext cx="2012248" cy="349105"/>
              </a:xfrm>
              <a:prstGeom prst="rect">
                <a:avLst/>
              </a:prstGeom>
              <a:solidFill>
                <a:srgbClr val="ED0C6D"/>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79" name="Rectangle 13">
                <a:extLst>
                  <a:ext uri="{FF2B5EF4-FFF2-40B4-BE49-F238E27FC236}">
                    <a16:creationId xmlns:a16="http://schemas.microsoft.com/office/drawing/2014/main" id="{4C498DE0-18B4-9E46-9546-F4E4FB26C723}"/>
                  </a:ext>
                </a:extLst>
              </p:cNvPr>
              <p:cNvSpPr>
                <a:spLocks noChangeArrowheads="1"/>
              </p:cNvSpPr>
              <p:nvPr/>
            </p:nvSpPr>
            <p:spPr bwMode="auto">
              <a:xfrm>
                <a:off x="3134998" y="1521517"/>
                <a:ext cx="2012248" cy="359847"/>
              </a:xfrm>
              <a:prstGeom prst="rect">
                <a:avLst/>
              </a:prstGeom>
              <a:solidFill>
                <a:srgbClr val="ED0C6D"/>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281" name="Grupa 24">
                <a:extLst>
                  <a:ext uri="{FF2B5EF4-FFF2-40B4-BE49-F238E27FC236}">
                    <a16:creationId xmlns:a16="http://schemas.microsoft.com/office/drawing/2014/main" id="{92549C08-F1BF-199A-E696-885A13F857F9}"/>
                  </a:ext>
                </a:extLst>
              </p:cNvPr>
              <p:cNvGrpSpPr/>
              <p:nvPr/>
            </p:nvGrpSpPr>
            <p:grpSpPr>
              <a:xfrm>
                <a:off x="3134998" y="1517736"/>
                <a:ext cx="2019850" cy="4162612"/>
                <a:chOff x="3636165" y="1814460"/>
                <a:chExt cx="1696621" cy="3496486"/>
              </a:xfrm>
            </p:grpSpPr>
            <p:grpSp>
              <p:nvGrpSpPr>
                <p:cNvPr id="282" name="Group 28">
                  <a:extLst>
                    <a:ext uri="{FF2B5EF4-FFF2-40B4-BE49-F238E27FC236}">
                      <a16:creationId xmlns:a16="http://schemas.microsoft.com/office/drawing/2014/main" id="{9AF222B2-BD9D-B421-210A-AB18E61FEB43}"/>
                    </a:ext>
                  </a:extLst>
                </p:cNvPr>
                <p:cNvGrpSpPr>
                  <a:grpSpLocks/>
                </p:cNvGrpSpPr>
                <p:nvPr/>
              </p:nvGrpSpPr>
              <p:grpSpPr bwMode="auto">
                <a:xfrm>
                  <a:off x="3636165" y="1819139"/>
                  <a:ext cx="1696621" cy="3491807"/>
                  <a:chOff x="1684" y="1082"/>
                  <a:chExt cx="2391" cy="3083"/>
                </a:xfrm>
              </p:grpSpPr>
              <p:sp>
                <p:nvSpPr>
                  <p:cNvPr id="287" name="Rectangle 29">
                    <a:extLst>
                      <a:ext uri="{FF2B5EF4-FFF2-40B4-BE49-F238E27FC236}">
                        <a16:creationId xmlns:a16="http://schemas.microsoft.com/office/drawing/2014/main" id="{287F3615-2E48-AD9B-BD84-223964C59DA3}"/>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88" name="Line 30">
                    <a:extLst>
                      <a:ext uri="{FF2B5EF4-FFF2-40B4-BE49-F238E27FC236}">
                        <a16:creationId xmlns:a16="http://schemas.microsoft.com/office/drawing/2014/main" id="{938DB579-5CA0-FD6F-40AF-13763EC2EE6C}"/>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283" name="Line 31">
                  <a:extLst>
                    <a:ext uri="{FF2B5EF4-FFF2-40B4-BE49-F238E27FC236}">
                      <a16:creationId xmlns:a16="http://schemas.microsoft.com/office/drawing/2014/main" id="{C0C46C07-2920-C200-E7DD-6B19B8880939}"/>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84" name="Line 32">
                  <a:extLst>
                    <a:ext uri="{FF2B5EF4-FFF2-40B4-BE49-F238E27FC236}">
                      <a16:creationId xmlns:a16="http://schemas.microsoft.com/office/drawing/2014/main" id="{6FD49183-E556-33C4-245A-6DBCEA0314DB}"/>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85" name="Line 33">
                  <a:extLst>
                    <a:ext uri="{FF2B5EF4-FFF2-40B4-BE49-F238E27FC236}">
                      <a16:creationId xmlns:a16="http://schemas.microsoft.com/office/drawing/2014/main" id="{4F7246B9-1352-CBC7-091D-FB12C7052865}"/>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86" name="Line 34">
                  <a:extLst>
                    <a:ext uri="{FF2B5EF4-FFF2-40B4-BE49-F238E27FC236}">
                      <a16:creationId xmlns:a16="http://schemas.microsoft.com/office/drawing/2014/main" id="{364A0DC6-4B9E-54CB-518F-9920DE180AFC}"/>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289" name="Grupa 40">
              <a:extLst>
                <a:ext uri="{FF2B5EF4-FFF2-40B4-BE49-F238E27FC236}">
                  <a16:creationId xmlns:a16="http://schemas.microsoft.com/office/drawing/2014/main" id="{B307D19B-D15B-E2B5-C10C-328863A18F16}"/>
                </a:ext>
              </a:extLst>
            </p:cNvPr>
            <p:cNvGrpSpPr/>
            <p:nvPr/>
          </p:nvGrpSpPr>
          <p:grpSpPr>
            <a:xfrm>
              <a:off x="1064628" y="1628774"/>
              <a:ext cx="1304168" cy="3289743"/>
              <a:chOff x="835327" y="2768438"/>
              <a:chExt cx="815306" cy="2056596"/>
            </a:xfrm>
          </p:grpSpPr>
          <p:sp>
            <p:nvSpPr>
              <p:cNvPr id="290" name="Line 35">
                <a:extLst>
                  <a:ext uri="{FF2B5EF4-FFF2-40B4-BE49-F238E27FC236}">
                    <a16:creationId xmlns:a16="http://schemas.microsoft.com/office/drawing/2014/main" id="{C6D2FC44-F481-FE55-67E6-60E8AAB3DD35}"/>
                  </a:ext>
                </a:extLst>
              </p:cNvPr>
              <p:cNvSpPr>
                <a:spLocks noChangeShapeType="1"/>
              </p:cNvSpPr>
              <p:nvPr/>
            </p:nvSpPr>
            <p:spPr bwMode="auto">
              <a:xfrm>
                <a:off x="835327" y="3804273"/>
                <a:ext cx="266488" cy="1020761"/>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91" name="Line 36">
                <a:extLst>
                  <a:ext uri="{FF2B5EF4-FFF2-40B4-BE49-F238E27FC236}">
                    <a16:creationId xmlns:a16="http://schemas.microsoft.com/office/drawing/2014/main" id="{46230B7C-CC1C-21B9-3DE4-923EA7BC59A4}"/>
                  </a:ext>
                </a:extLst>
              </p:cNvPr>
              <p:cNvSpPr>
                <a:spLocks noChangeShapeType="1"/>
              </p:cNvSpPr>
              <p:nvPr/>
            </p:nvSpPr>
            <p:spPr bwMode="auto">
              <a:xfrm flipH="1">
                <a:off x="1106870" y="2783857"/>
                <a:ext cx="270495" cy="2032642"/>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92" name="Line 37">
                <a:extLst>
                  <a:ext uri="{FF2B5EF4-FFF2-40B4-BE49-F238E27FC236}">
                    <a16:creationId xmlns:a16="http://schemas.microsoft.com/office/drawing/2014/main" id="{F1BBB407-E328-9179-54AB-7D6727F94783}"/>
                  </a:ext>
                </a:extLst>
              </p:cNvPr>
              <p:cNvSpPr>
                <a:spLocks noChangeShapeType="1"/>
              </p:cNvSpPr>
              <p:nvPr/>
            </p:nvSpPr>
            <p:spPr bwMode="auto">
              <a:xfrm>
                <a:off x="1379067" y="2768438"/>
                <a:ext cx="271566" cy="1277503"/>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293" name="Grupa 52">
              <a:extLst>
                <a:ext uri="{FF2B5EF4-FFF2-40B4-BE49-F238E27FC236}">
                  <a16:creationId xmlns:a16="http://schemas.microsoft.com/office/drawing/2014/main" id="{399AB59E-F139-9C91-E11F-9F6B365AF459}"/>
                </a:ext>
              </a:extLst>
            </p:cNvPr>
            <p:cNvGrpSpPr/>
            <p:nvPr/>
          </p:nvGrpSpPr>
          <p:grpSpPr>
            <a:xfrm>
              <a:off x="3536286" y="1693376"/>
              <a:ext cx="1299937" cy="3008949"/>
              <a:chOff x="2393093" y="2833041"/>
              <a:chExt cx="812661" cy="1881057"/>
            </a:xfrm>
          </p:grpSpPr>
          <p:sp>
            <p:nvSpPr>
              <p:cNvPr id="294" name="Line 35">
                <a:extLst>
                  <a:ext uri="{FF2B5EF4-FFF2-40B4-BE49-F238E27FC236}">
                    <a16:creationId xmlns:a16="http://schemas.microsoft.com/office/drawing/2014/main" id="{9F92343A-DFE1-31EF-140F-5BE86ED5842F}"/>
                  </a:ext>
                </a:extLst>
              </p:cNvPr>
              <p:cNvSpPr>
                <a:spLocks noChangeShapeType="1"/>
              </p:cNvSpPr>
              <p:nvPr/>
            </p:nvSpPr>
            <p:spPr bwMode="auto">
              <a:xfrm flipV="1">
                <a:off x="2393093" y="2833041"/>
                <a:ext cx="265835" cy="949717"/>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95" name="Line 36">
                <a:extLst>
                  <a:ext uri="{FF2B5EF4-FFF2-40B4-BE49-F238E27FC236}">
                    <a16:creationId xmlns:a16="http://schemas.microsoft.com/office/drawing/2014/main" id="{09986DE3-FCC6-5154-FDFD-7F09449C4F6C}"/>
                  </a:ext>
                </a:extLst>
              </p:cNvPr>
              <p:cNvSpPr>
                <a:spLocks noChangeShapeType="1"/>
              </p:cNvSpPr>
              <p:nvPr/>
            </p:nvSpPr>
            <p:spPr bwMode="auto">
              <a:xfrm flipH="1" flipV="1">
                <a:off x="2658928" y="2839383"/>
                <a:ext cx="281726" cy="1874715"/>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96" name="Line 37">
                <a:extLst>
                  <a:ext uri="{FF2B5EF4-FFF2-40B4-BE49-F238E27FC236}">
                    <a16:creationId xmlns:a16="http://schemas.microsoft.com/office/drawing/2014/main" id="{5BB74E6E-90E3-D5D7-8109-5CC746684D55}"/>
                  </a:ext>
                </a:extLst>
              </p:cNvPr>
              <p:cNvSpPr>
                <a:spLocks noChangeShapeType="1"/>
              </p:cNvSpPr>
              <p:nvPr/>
            </p:nvSpPr>
            <p:spPr bwMode="auto">
              <a:xfrm flipV="1">
                <a:off x="2940654" y="2839383"/>
                <a:ext cx="265100" cy="1874715"/>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cxnSp>
        <p:nvCxnSpPr>
          <p:cNvPr id="297" name="Straight Arrow Connector 296">
            <a:extLst>
              <a:ext uri="{FF2B5EF4-FFF2-40B4-BE49-F238E27FC236}">
                <a16:creationId xmlns:a16="http://schemas.microsoft.com/office/drawing/2014/main" id="{4CE4E138-C2CF-76EE-66A1-0E62DC3C1434}"/>
              </a:ext>
            </a:extLst>
          </p:cNvPr>
          <p:cNvCxnSpPr>
            <a:cxnSpLocks/>
            <a:endCxn id="291" idx="1"/>
          </p:cNvCxnSpPr>
          <p:nvPr/>
        </p:nvCxnSpPr>
        <p:spPr>
          <a:xfrm flipH="1">
            <a:off x="2605503" y="3632603"/>
            <a:ext cx="1294591" cy="1646369"/>
          </a:xfrm>
          <a:prstGeom prst="straightConnector1">
            <a:avLst/>
          </a:prstGeom>
          <a:ln w="28575">
            <a:solidFill>
              <a:srgbClr val="F76AA7"/>
            </a:solidFill>
            <a:tailEnd type="arrow"/>
          </a:ln>
        </p:spPr>
        <p:style>
          <a:lnRef idx="3">
            <a:schemeClr val="accent1"/>
          </a:lnRef>
          <a:fillRef idx="0">
            <a:schemeClr val="accent1"/>
          </a:fillRef>
          <a:effectRef idx="2">
            <a:schemeClr val="accent1"/>
          </a:effectRef>
          <a:fontRef idx="minor">
            <a:schemeClr val="tx1"/>
          </a:fontRef>
        </p:style>
      </p:cxnSp>
      <p:cxnSp>
        <p:nvCxnSpPr>
          <p:cNvPr id="298" name="Straight Arrow Connector 297">
            <a:extLst>
              <a:ext uri="{FF2B5EF4-FFF2-40B4-BE49-F238E27FC236}">
                <a16:creationId xmlns:a16="http://schemas.microsoft.com/office/drawing/2014/main" id="{FE29D018-6678-E01F-1674-BE1E4DF2EC0E}"/>
              </a:ext>
            </a:extLst>
          </p:cNvPr>
          <p:cNvCxnSpPr>
            <a:cxnSpLocks/>
            <a:endCxn id="296" idx="0"/>
          </p:cNvCxnSpPr>
          <p:nvPr/>
        </p:nvCxnSpPr>
        <p:spPr>
          <a:xfrm>
            <a:off x="2880693" y="3704948"/>
            <a:ext cx="1286044" cy="1470227"/>
          </a:xfrm>
          <a:prstGeom prst="straightConnector1">
            <a:avLst/>
          </a:prstGeom>
          <a:ln w="28575">
            <a:solidFill>
              <a:srgbClr val="F76AA7"/>
            </a:solidFill>
            <a:tailEnd type="arrow"/>
          </a:ln>
        </p:spPr>
        <p:style>
          <a:lnRef idx="3">
            <a:schemeClr val="accent1"/>
          </a:lnRef>
          <a:fillRef idx="0">
            <a:schemeClr val="accent1"/>
          </a:fillRef>
          <a:effectRef idx="2">
            <a:schemeClr val="accent1"/>
          </a:effectRef>
          <a:fontRef idx="minor">
            <a:schemeClr val="tx1"/>
          </a:fontRef>
        </p:style>
      </p:cxnSp>
      <p:cxnSp>
        <p:nvCxnSpPr>
          <p:cNvPr id="299" name="Straight Arrow Connector 298">
            <a:extLst>
              <a:ext uri="{FF2B5EF4-FFF2-40B4-BE49-F238E27FC236}">
                <a16:creationId xmlns:a16="http://schemas.microsoft.com/office/drawing/2014/main" id="{0E9C7599-C8A4-A063-1FA4-5F83F87FB252}"/>
              </a:ext>
            </a:extLst>
          </p:cNvPr>
          <p:cNvCxnSpPr>
            <a:cxnSpLocks/>
            <a:stCxn id="296" idx="1"/>
          </p:cNvCxnSpPr>
          <p:nvPr/>
        </p:nvCxnSpPr>
        <p:spPr>
          <a:xfrm flipH="1">
            <a:off x="3156606" y="3638358"/>
            <a:ext cx="1237391" cy="1070096"/>
          </a:xfrm>
          <a:prstGeom prst="straightConnector1">
            <a:avLst/>
          </a:prstGeom>
          <a:ln w="28575">
            <a:solidFill>
              <a:srgbClr val="F76AA7"/>
            </a:solidFill>
            <a:tailEnd type="arrow"/>
          </a:ln>
        </p:spPr>
        <p:style>
          <a:lnRef idx="3">
            <a:schemeClr val="accent1"/>
          </a:lnRef>
          <a:fillRef idx="0">
            <a:schemeClr val="accent1"/>
          </a:fillRef>
          <a:effectRef idx="2">
            <a:schemeClr val="accent1"/>
          </a:effectRef>
          <a:fontRef idx="minor">
            <a:schemeClr val="tx1"/>
          </a:fontRef>
        </p:style>
      </p:cxnSp>
      <p:sp>
        <p:nvSpPr>
          <p:cNvPr id="113" name="TextBox 112">
            <a:extLst>
              <a:ext uri="{FF2B5EF4-FFF2-40B4-BE49-F238E27FC236}">
                <a16:creationId xmlns:a16="http://schemas.microsoft.com/office/drawing/2014/main" id="{8A3089B3-20C6-29A6-D68C-F78CEDC91C6A}"/>
              </a:ext>
            </a:extLst>
          </p:cNvPr>
          <p:cNvSpPr txBox="1"/>
          <p:nvPr/>
        </p:nvSpPr>
        <p:spPr>
          <a:xfrm>
            <a:off x="2642526" y="1063580"/>
            <a:ext cx="7389177" cy="584775"/>
          </a:xfrm>
          <a:prstGeom prst="rect">
            <a:avLst/>
          </a:prstGeom>
          <a:noFill/>
        </p:spPr>
        <p:txBody>
          <a:bodyPr wrap="square" rtlCol="0">
            <a:spAutoFit/>
          </a:bodyPr>
          <a:lstStyle/>
          <a:p>
            <a:pPr algn="ctr"/>
            <a:r>
              <a:rPr lang="en-NZ" sz="3200" b="1">
                <a:solidFill>
                  <a:srgbClr val="ED0C6D"/>
                </a:solidFill>
                <a:latin typeface="Century Gothic" panose="020B0502020202020204" pitchFamily="34" charset="0"/>
              </a:rPr>
              <a:t>TRAIT ADJUSTMENTS </a:t>
            </a:r>
            <a:r>
              <a:rPr lang="en-NZ" sz="3200" b="1">
                <a:solidFill>
                  <a:schemeClr val="tx1">
                    <a:lumMod val="50000"/>
                    <a:lumOff val="50000"/>
                  </a:schemeClr>
                </a:solidFill>
                <a:latin typeface="Century Gothic" panose="020B0502020202020204" pitchFamily="34" charset="0"/>
              </a:rPr>
              <a:t>in</a:t>
            </a:r>
            <a:r>
              <a:rPr lang="en-NZ" sz="3200" b="1" baseline="0">
                <a:solidFill>
                  <a:schemeClr val="tx1">
                    <a:lumMod val="50000"/>
                    <a:lumOff val="50000"/>
                  </a:schemeClr>
                </a:solidFill>
                <a:latin typeface="Century Gothic" panose="020B0502020202020204" pitchFamily="34" charset="0"/>
              </a:rPr>
              <a:t> the Profiles</a:t>
            </a:r>
          </a:p>
        </p:txBody>
      </p:sp>
      <p:cxnSp>
        <p:nvCxnSpPr>
          <p:cNvPr id="6" name="Straight Connector 5">
            <a:extLst>
              <a:ext uri="{FF2B5EF4-FFF2-40B4-BE49-F238E27FC236}">
                <a16:creationId xmlns:a16="http://schemas.microsoft.com/office/drawing/2014/main" id="{1531EB97-C2E0-33FB-EB37-9B00A2E64CE7}"/>
              </a:ext>
            </a:extLst>
          </p:cNvPr>
          <p:cNvCxnSpPr/>
          <p:nvPr/>
        </p:nvCxnSpPr>
        <p:spPr>
          <a:xfrm>
            <a:off x="-90738" y="457769"/>
            <a:ext cx="442128" cy="0"/>
          </a:xfrm>
          <a:prstGeom prst="line">
            <a:avLst/>
          </a:prstGeom>
          <a:ln w="19050">
            <a:solidFill>
              <a:srgbClr val="ED0C6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471013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113"/>
                                        </p:tgtEl>
                                        <p:attrNameLst>
                                          <p:attrName>style.visibility</p:attrName>
                                        </p:attrNameLst>
                                      </p:cBhvr>
                                      <p:to>
                                        <p:strVal val="visible"/>
                                      </p:to>
                                    </p:set>
                                    <p:animEffect transition="in" filter="wipe(left)">
                                      <p:cBhvr>
                                        <p:cTn id="29"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4" grpId="0"/>
      <p:bldP spid="16" grpId="0"/>
      <p:bldP spid="113"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351580"/>
          </a:xfrm>
        </p:spPr>
        <p:txBody>
          <a:bodyPr/>
          <a:lstStyle/>
          <a:p>
            <a:r>
              <a:rPr lang="pl-PL" altLang="pl-PL" b="1">
                <a:solidFill>
                  <a:schemeClr val="accent1"/>
                </a:solidFill>
              </a:rPr>
              <a:t>Special Cases</a:t>
            </a:r>
            <a:r>
              <a:rPr lang="en-NZ" altLang="pl-PL"/>
              <a:t>: Mirror Profile</a:t>
            </a:r>
            <a:endParaRPr lang="pl-PL"/>
          </a:p>
        </p:txBody>
      </p:sp>
      <p:grpSp>
        <p:nvGrpSpPr>
          <p:cNvPr id="4" name="Grupa 3"/>
          <p:cNvGrpSpPr/>
          <p:nvPr/>
        </p:nvGrpSpPr>
        <p:grpSpPr>
          <a:xfrm>
            <a:off x="3093937" y="874019"/>
            <a:ext cx="2196531" cy="4895429"/>
            <a:chOff x="3134998" y="1178691"/>
            <a:chExt cx="2019850" cy="4501658"/>
          </a:xfrm>
        </p:grpSpPr>
        <p:sp>
          <p:nvSpPr>
            <p:cNvPr id="5"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8"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9" name="Grupa 8"/>
            <p:cNvGrpSpPr/>
            <p:nvPr/>
          </p:nvGrpSpPr>
          <p:grpSpPr>
            <a:xfrm>
              <a:off x="3134998" y="1517736"/>
              <a:ext cx="2019850" cy="4162612"/>
              <a:chOff x="3636165" y="1814460"/>
              <a:chExt cx="1696621" cy="3496486"/>
            </a:xfrm>
          </p:grpSpPr>
          <p:grpSp>
            <p:nvGrpSpPr>
              <p:cNvPr id="10" name="Group 28"/>
              <p:cNvGrpSpPr>
                <a:grpSpLocks/>
              </p:cNvGrpSpPr>
              <p:nvPr/>
            </p:nvGrpSpPr>
            <p:grpSpPr bwMode="auto">
              <a:xfrm>
                <a:off x="3636165" y="1819139"/>
                <a:ext cx="1696621" cy="3491807"/>
                <a:chOff x="1684" y="1082"/>
                <a:chExt cx="2391" cy="3083"/>
              </a:xfrm>
            </p:grpSpPr>
            <p:sp>
              <p:nvSpPr>
                <p:cNvPr id="15"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6"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11"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2"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3"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4"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sp>
        <p:nvSpPr>
          <p:cNvPr id="17" name="Prostokąt zaokrąglony 16"/>
          <p:cNvSpPr/>
          <p:nvPr/>
        </p:nvSpPr>
        <p:spPr>
          <a:xfrm>
            <a:off x="6096000" y="846161"/>
            <a:ext cx="7892669" cy="35549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lang="pl-PL" sz="2000" b="1">
                <a:latin typeface="Century Gothic" panose="020B0502020202020204" pitchFamily="34" charset="0"/>
              </a:rPr>
              <a:t>Mirror </a:t>
            </a:r>
            <a:r>
              <a:rPr lang="en-NZ" sz="2000" b="1">
                <a:latin typeface="Century Gothic" panose="020B0502020202020204" pitchFamily="34" charset="0"/>
              </a:rPr>
              <a:t>P</a:t>
            </a:r>
            <a:r>
              <a:rPr lang="pl-PL" sz="2000" b="1">
                <a:latin typeface="Century Gothic" panose="020B0502020202020204" pitchFamily="34" charset="0"/>
              </a:rPr>
              <a:t>rofiles</a:t>
            </a:r>
          </a:p>
        </p:txBody>
      </p:sp>
      <p:sp>
        <p:nvSpPr>
          <p:cNvPr id="18" name="pole tekstowe 17"/>
          <p:cNvSpPr txBox="1"/>
          <p:nvPr/>
        </p:nvSpPr>
        <p:spPr>
          <a:xfrm>
            <a:off x="6095999" y="1437412"/>
            <a:ext cx="5724525" cy="523220"/>
          </a:xfrm>
          <a:prstGeom prst="rect">
            <a:avLst/>
          </a:prstGeom>
          <a:noFill/>
        </p:spPr>
        <p:txBody>
          <a:bodyPr wrap="square" rtlCol="0">
            <a:spAutoFit/>
          </a:bodyPr>
          <a:lstStyle/>
          <a:p>
            <a:r>
              <a:rPr lang="pl-PL" sz="2800">
                <a:latin typeface="Century Gothic" panose="020B0502020202020204" pitchFamily="34" charset="0"/>
              </a:rPr>
              <a:t>Key feeling – </a:t>
            </a:r>
            <a:r>
              <a:rPr kumimoji="1" lang="en-NZ" sz="2800" b="1">
                <a:solidFill>
                  <a:schemeClr val="accent1"/>
                </a:solidFill>
                <a:latin typeface="Century Gothic" panose="020B0502020202020204" pitchFamily="34" charset="0"/>
                <a:ea typeface="ＭＳ Ｐゴシック" pitchFamily="-112" charset="-128"/>
              </a:rPr>
              <a:t>No Interpretation</a:t>
            </a:r>
            <a:endParaRPr kumimoji="1" lang="en-US" sz="2800" b="1">
              <a:solidFill>
                <a:schemeClr val="accent1"/>
              </a:solidFill>
              <a:latin typeface="Century Gothic" panose="020B0502020202020204" pitchFamily="34" charset="0"/>
              <a:ea typeface="ＭＳ Ｐゴシック" pitchFamily="-112" charset="-128"/>
            </a:endParaRPr>
          </a:p>
        </p:txBody>
      </p:sp>
      <p:sp>
        <p:nvSpPr>
          <p:cNvPr id="19" name="Prostokąt 18"/>
          <p:cNvSpPr/>
          <p:nvPr/>
        </p:nvSpPr>
        <p:spPr>
          <a:xfrm>
            <a:off x="6096000" y="2162746"/>
            <a:ext cx="5457371" cy="1569660"/>
          </a:xfrm>
          <a:prstGeom prst="rect">
            <a:avLst/>
          </a:prstGeom>
        </p:spPr>
        <p:txBody>
          <a:bodyPr wrap="square">
            <a:spAutoFit/>
          </a:bodyPr>
          <a:lstStyle/>
          <a:p>
            <a:pPr>
              <a:buClr>
                <a:schemeClr val="accent2"/>
              </a:buClr>
            </a:pPr>
            <a:r>
              <a:rPr lang="en-NZ" altLang="en-US" sz="2400" b="1">
                <a:solidFill>
                  <a:srgbClr val="5F5F5F"/>
                </a:solidFill>
                <a:latin typeface="Century Gothic" panose="020B0502020202020204" pitchFamily="34" charset="0"/>
                <a:ea typeface="Open Sans" panose="020B0606030504020204" pitchFamily="34" charset="0"/>
                <a:cs typeface="Open Sans" panose="020B0606030504020204" pitchFamily="34" charset="0"/>
              </a:rPr>
              <a:t>Discussion Points</a:t>
            </a:r>
          </a:p>
          <a:p>
            <a:pPr marL="342900" indent="-342900">
              <a:buClr>
                <a:srgbClr val="ED0C6D"/>
              </a:buClr>
              <a:buFont typeface="Arial" panose="020B0604020202020204" pitchFamily="34" charset="0"/>
              <a:buChar char="•"/>
            </a:pPr>
            <a:r>
              <a:rPr lang="pl-PL"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No interpretation</a:t>
            </a:r>
            <a:endParaRPr lang="en-NZ"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endParaRPr>
          </a:p>
          <a:p>
            <a:pPr marL="342900" indent="-342900">
              <a:buClr>
                <a:srgbClr val="ED0C6D"/>
              </a:buClr>
              <a:buFont typeface="Arial" panose="020B0604020202020204" pitchFamily="34" charset="0"/>
              <a:buChar char="•"/>
            </a:pPr>
            <a:r>
              <a:rPr lang="en-NZ"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A disturbance in thinking</a:t>
            </a:r>
          </a:p>
          <a:p>
            <a:pPr marL="342900" indent="-342900">
              <a:buClr>
                <a:srgbClr val="ED0C6D"/>
              </a:buClr>
              <a:buFont typeface="Arial" panose="020B0604020202020204" pitchFamily="34" charset="0"/>
              <a:buChar char="•"/>
            </a:pPr>
            <a:r>
              <a:rPr lang="pl-PL" altLang="en-US" sz="2400">
                <a:solidFill>
                  <a:schemeClr val="tx1">
                    <a:lumMod val="65000"/>
                    <a:lumOff val="35000"/>
                  </a:schemeClr>
                </a:solidFill>
                <a:latin typeface="Century Gothic" panose="020B0502020202020204" pitchFamily="34" charset="0"/>
                <a:ea typeface="Open Sans" panose="020B0606030504020204" pitchFamily="34" charset="0"/>
                <a:cs typeface="Open Sans" panose="020B0606030504020204" pitchFamily="34" charset="0"/>
              </a:rPr>
              <a:t>Do again</a:t>
            </a:r>
          </a:p>
        </p:txBody>
      </p:sp>
      <p:grpSp>
        <p:nvGrpSpPr>
          <p:cNvPr id="20" name="Grupa 19"/>
          <p:cNvGrpSpPr/>
          <p:nvPr/>
        </p:nvGrpSpPr>
        <p:grpSpPr>
          <a:xfrm>
            <a:off x="626509" y="874019"/>
            <a:ext cx="2196531" cy="4895429"/>
            <a:chOff x="3134998" y="1178691"/>
            <a:chExt cx="2019850" cy="4501658"/>
          </a:xfrm>
        </p:grpSpPr>
        <p:sp>
          <p:nvSpPr>
            <p:cNvPr id="21"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2"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3"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4"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25" name="Grupa 24"/>
            <p:cNvGrpSpPr/>
            <p:nvPr/>
          </p:nvGrpSpPr>
          <p:grpSpPr>
            <a:xfrm>
              <a:off x="3134998" y="1517736"/>
              <a:ext cx="2019850" cy="4162612"/>
              <a:chOff x="3636165" y="1814460"/>
              <a:chExt cx="1696621" cy="3496486"/>
            </a:xfrm>
          </p:grpSpPr>
          <p:grpSp>
            <p:nvGrpSpPr>
              <p:cNvPr id="26" name="Group 28"/>
              <p:cNvGrpSpPr>
                <a:grpSpLocks/>
              </p:cNvGrpSpPr>
              <p:nvPr/>
            </p:nvGrpSpPr>
            <p:grpSpPr bwMode="auto">
              <a:xfrm>
                <a:off x="3636165" y="1819139"/>
                <a:ext cx="1696621" cy="3491807"/>
                <a:chOff x="1684" y="1082"/>
                <a:chExt cx="2391" cy="3083"/>
              </a:xfrm>
            </p:grpSpPr>
            <p:sp>
              <p:nvSpPr>
                <p:cNvPr id="31"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2"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27"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8"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9"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0"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41" name="Grupa 40"/>
          <p:cNvGrpSpPr/>
          <p:nvPr/>
        </p:nvGrpSpPr>
        <p:grpSpPr>
          <a:xfrm>
            <a:off x="1064628" y="1628774"/>
            <a:ext cx="1304168" cy="3289743"/>
            <a:chOff x="835327" y="2768438"/>
            <a:chExt cx="815306" cy="2056596"/>
          </a:xfrm>
        </p:grpSpPr>
        <p:sp>
          <p:nvSpPr>
            <p:cNvPr id="50" name="Line 35"/>
            <p:cNvSpPr>
              <a:spLocks noChangeShapeType="1"/>
            </p:cNvSpPr>
            <p:nvPr/>
          </p:nvSpPr>
          <p:spPr bwMode="auto">
            <a:xfrm>
              <a:off x="835327" y="3804273"/>
              <a:ext cx="266488" cy="1020761"/>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1" name="Line 36"/>
            <p:cNvSpPr>
              <a:spLocks noChangeShapeType="1"/>
            </p:cNvSpPr>
            <p:nvPr/>
          </p:nvSpPr>
          <p:spPr bwMode="auto">
            <a:xfrm flipH="1">
              <a:off x="1106870" y="2783857"/>
              <a:ext cx="270495" cy="2032642"/>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2" name="Line 37"/>
            <p:cNvSpPr>
              <a:spLocks noChangeShapeType="1"/>
            </p:cNvSpPr>
            <p:nvPr/>
          </p:nvSpPr>
          <p:spPr bwMode="auto">
            <a:xfrm>
              <a:off x="1379067" y="2768438"/>
              <a:ext cx="271566" cy="1277503"/>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53" name="Grupa 52"/>
          <p:cNvGrpSpPr/>
          <p:nvPr/>
        </p:nvGrpSpPr>
        <p:grpSpPr>
          <a:xfrm>
            <a:off x="3536286" y="1693376"/>
            <a:ext cx="1299937" cy="3008949"/>
            <a:chOff x="2393093" y="2833041"/>
            <a:chExt cx="812661" cy="1881057"/>
          </a:xfrm>
        </p:grpSpPr>
        <p:sp>
          <p:nvSpPr>
            <p:cNvPr id="54" name="Line 35"/>
            <p:cNvSpPr>
              <a:spLocks noChangeShapeType="1"/>
            </p:cNvSpPr>
            <p:nvPr/>
          </p:nvSpPr>
          <p:spPr bwMode="auto">
            <a:xfrm flipV="1">
              <a:off x="2393093" y="2833041"/>
              <a:ext cx="265835" cy="949717"/>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5" name="Line 36"/>
            <p:cNvSpPr>
              <a:spLocks noChangeShapeType="1"/>
            </p:cNvSpPr>
            <p:nvPr/>
          </p:nvSpPr>
          <p:spPr bwMode="auto">
            <a:xfrm flipH="1" flipV="1">
              <a:off x="2658928" y="2839383"/>
              <a:ext cx="281726" cy="1874715"/>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6" name="Line 37"/>
            <p:cNvSpPr>
              <a:spLocks noChangeShapeType="1"/>
            </p:cNvSpPr>
            <p:nvPr/>
          </p:nvSpPr>
          <p:spPr bwMode="auto">
            <a:xfrm flipV="1">
              <a:off x="2940654" y="2839383"/>
              <a:ext cx="265100" cy="1874715"/>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57" name="Grupa 56"/>
          <p:cNvGrpSpPr/>
          <p:nvPr/>
        </p:nvGrpSpPr>
        <p:grpSpPr>
          <a:xfrm>
            <a:off x="10091717" y="3682787"/>
            <a:ext cx="1325684" cy="2423798"/>
            <a:chOff x="3134998" y="1178691"/>
            <a:chExt cx="2019850" cy="4501658"/>
          </a:xfrm>
        </p:grpSpPr>
        <p:sp>
          <p:nvSpPr>
            <p:cNvPr id="58"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59"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0"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1"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I</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62" name="Grupa 61"/>
            <p:cNvGrpSpPr/>
            <p:nvPr/>
          </p:nvGrpSpPr>
          <p:grpSpPr>
            <a:xfrm>
              <a:off x="3134998" y="1517736"/>
              <a:ext cx="2019850" cy="4162612"/>
              <a:chOff x="3636165" y="1814460"/>
              <a:chExt cx="1696621" cy="3496486"/>
            </a:xfrm>
          </p:grpSpPr>
          <p:grpSp>
            <p:nvGrpSpPr>
              <p:cNvPr id="63" name="Group 28"/>
              <p:cNvGrpSpPr>
                <a:grpSpLocks/>
              </p:cNvGrpSpPr>
              <p:nvPr/>
            </p:nvGrpSpPr>
            <p:grpSpPr bwMode="auto">
              <a:xfrm>
                <a:off x="3636165" y="1819139"/>
                <a:ext cx="1696621" cy="3491807"/>
                <a:chOff x="1684" y="1082"/>
                <a:chExt cx="2391" cy="3083"/>
              </a:xfrm>
            </p:grpSpPr>
            <p:sp>
              <p:nvSpPr>
                <p:cNvPr id="68"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9"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64"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65"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66"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67"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70" name="Grupa 69"/>
          <p:cNvGrpSpPr/>
          <p:nvPr/>
        </p:nvGrpSpPr>
        <p:grpSpPr>
          <a:xfrm>
            <a:off x="8686799" y="3682787"/>
            <a:ext cx="1182169" cy="2423798"/>
            <a:chOff x="3134998" y="1178691"/>
            <a:chExt cx="2019850" cy="4501658"/>
          </a:xfrm>
        </p:grpSpPr>
        <p:sp>
          <p:nvSpPr>
            <p:cNvPr id="71"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2"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3"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4"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I</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75" name="Grupa 74"/>
            <p:cNvGrpSpPr/>
            <p:nvPr/>
          </p:nvGrpSpPr>
          <p:grpSpPr>
            <a:xfrm>
              <a:off x="3134998" y="1517736"/>
              <a:ext cx="2019850" cy="4162612"/>
              <a:chOff x="3636165" y="1814460"/>
              <a:chExt cx="1696621" cy="3496486"/>
            </a:xfrm>
          </p:grpSpPr>
          <p:grpSp>
            <p:nvGrpSpPr>
              <p:cNvPr id="76" name="Group 28"/>
              <p:cNvGrpSpPr>
                <a:grpSpLocks/>
              </p:cNvGrpSpPr>
              <p:nvPr/>
            </p:nvGrpSpPr>
            <p:grpSpPr bwMode="auto">
              <a:xfrm>
                <a:off x="3636165" y="1819139"/>
                <a:ext cx="1696621" cy="3491807"/>
                <a:chOff x="1684" y="1082"/>
                <a:chExt cx="2391" cy="3083"/>
              </a:xfrm>
            </p:grpSpPr>
            <p:sp>
              <p:nvSpPr>
                <p:cNvPr id="81"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82"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77"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78"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79"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0"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83" name="Grupa 82"/>
          <p:cNvGrpSpPr/>
          <p:nvPr/>
        </p:nvGrpSpPr>
        <p:grpSpPr>
          <a:xfrm>
            <a:off x="8915851" y="4219015"/>
            <a:ext cx="708642" cy="1220507"/>
            <a:chOff x="4804249" y="4151506"/>
            <a:chExt cx="822267" cy="1524985"/>
          </a:xfrm>
        </p:grpSpPr>
        <p:sp>
          <p:nvSpPr>
            <p:cNvPr id="84" name="Line 35"/>
            <p:cNvSpPr>
              <a:spLocks noChangeShapeType="1"/>
            </p:cNvSpPr>
            <p:nvPr/>
          </p:nvSpPr>
          <p:spPr bwMode="auto">
            <a:xfrm flipV="1">
              <a:off x="4804249" y="5379681"/>
              <a:ext cx="264633" cy="296810"/>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5" name="Line 36"/>
            <p:cNvSpPr>
              <a:spLocks noChangeShapeType="1"/>
            </p:cNvSpPr>
            <p:nvPr/>
          </p:nvSpPr>
          <p:spPr bwMode="auto">
            <a:xfrm flipH="1">
              <a:off x="5068880" y="4592550"/>
              <a:ext cx="292816" cy="787131"/>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6" name="Line 37"/>
            <p:cNvSpPr>
              <a:spLocks noChangeShapeType="1"/>
            </p:cNvSpPr>
            <p:nvPr/>
          </p:nvSpPr>
          <p:spPr bwMode="auto">
            <a:xfrm flipV="1">
              <a:off x="5361695" y="4151506"/>
              <a:ext cx="264821" cy="441044"/>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87" name="Grupa 86"/>
          <p:cNvGrpSpPr/>
          <p:nvPr/>
        </p:nvGrpSpPr>
        <p:grpSpPr>
          <a:xfrm>
            <a:off x="10348173" y="4152380"/>
            <a:ext cx="814457" cy="1516423"/>
            <a:chOff x="6333162" y="3900080"/>
            <a:chExt cx="842740" cy="1894723"/>
          </a:xfrm>
        </p:grpSpPr>
        <p:sp>
          <p:nvSpPr>
            <p:cNvPr id="88" name="Line 35"/>
            <p:cNvSpPr>
              <a:spLocks noChangeShapeType="1"/>
            </p:cNvSpPr>
            <p:nvPr/>
          </p:nvSpPr>
          <p:spPr bwMode="auto">
            <a:xfrm>
              <a:off x="6333162" y="3900080"/>
              <a:ext cx="282400" cy="467847"/>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9" name="Line 36"/>
            <p:cNvSpPr>
              <a:spLocks noChangeShapeType="1"/>
            </p:cNvSpPr>
            <p:nvPr/>
          </p:nvSpPr>
          <p:spPr bwMode="auto">
            <a:xfrm flipH="1" flipV="1">
              <a:off x="6615561" y="4367929"/>
              <a:ext cx="270410" cy="1307420"/>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90" name="Line 37"/>
            <p:cNvSpPr>
              <a:spLocks noChangeShapeType="1"/>
            </p:cNvSpPr>
            <p:nvPr/>
          </p:nvSpPr>
          <p:spPr bwMode="auto">
            <a:xfrm>
              <a:off x="6891027" y="5675349"/>
              <a:ext cx="284875" cy="119454"/>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3" name="Symbol zastępczy numeru slajdu 2"/>
          <p:cNvSpPr>
            <a:spLocks noGrp="1"/>
          </p:cNvSpPr>
          <p:nvPr>
            <p:ph type="sldNum" sz="quarter" idx="12"/>
          </p:nvPr>
        </p:nvSpPr>
        <p:spPr/>
        <p:txBody>
          <a:bodyPr/>
          <a:lstStyle/>
          <a:p>
            <a:fld id="{DEAEEF22-A4DB-45E7-8C91-9889C89BF273}" type="slidenum">
              <a:rPr lang="pl-PL" smtClean="0"/>
              <a:t>116</a:t>
            </a:fld>
            <a:endParaRPr lang="pl-PL"/>
          </a:p>
        </p:txBody>
      </p:sp>
      <p:sp>
        <p:nvSpPr>
          <p:cNvPr id="91" name="Prostokąt zaokrąglony 7">
            <a:extLst>
              <a:ext uri="{FF2B5EF4-FFF2-40B4-BE49-F238E27FC236}">
                <a16:creationId xmlns:a16="http://schemas.microsoft.com/office/drawing/2014/main" id="{CEC30900-A1E5-4C12-B083-0FC9242D6C5E}"/>
              </a:ext>
            </a:extLst>
          </p:cNvPr>
          <p:cNvSpPr/>
          <p:nvPr/>
        </p:nvSpPr>
        <p:spPr>
          <a:xfrm>
            <a:off x="9401664" y="171112"/>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Turn to Page 46 of your Workbook</a:t>
            </a:r>
            <a:endParaRPr lang="en-US" sz="1100" b="1">
              <a:solidFill>
                <a:schemeClr val="bg1"/>
              </a:solidFill>
              <a:latin typeface="Century Gothic" panose="020B0502020202020204" pitchFamily="34" charset="0"/>
            </a:endParaRPr>
          </a:p>
        </p:txBody>
      </p:sp>
      <p:pic>
        <p:nvPicPr>
          <p:cNvPr id="92" name="Graphic 91" descr="Closed book with solid fill">
            <a:extLst>
              <a:ext uri="{FF2B5EF4-FFF2-40B4-BE49-F238E27FC236}">
                <a16:creationId xmlns:a16="http://schemas.microsoft.com/office/drawing/2014/main" id="{8704DDE1-0AE3-483B-B066-D8441339C93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512231" y="242830"/>
            <a:ext cx="228376" cy="227084"/>
          </a:xfrm>
          <a:prstGeom prst="rect">
            <a:avLst/>
          </a:prstGeom>
        </p:spPr>
      </p:pic>
    </p:spTree>
    <p:extLst>
      <p:ext uri="{BB962C8B-B14F-4D97-AF65-F5344CB8AC3E}">
        <p14:creationId xmlns:p14="http://schemas.microsoft.com/office/powerpoint/2010/main" val="423528830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53333">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53333">
                                          <p:cBhvr additive="base">
                                            <p:cTn id="7" dur="1000" fill="hold"/>
                                            <p:tgtEl>
                                              <p:spTgt spid="17"/>
                                            </p:tgtEl>
                                            <p:attrNameLst>
                                              <p:attrName>ppt_x</p:attrName>
                                            </p:attrNameLst>
                                          </p:cBhvr>
                                          <p:tavLst>
                                            <p:tav tm="0">
                                              <p:val>
                                                <p:strVal val="1+#ppt_w/2"/>
                                              </p:val>
                                            </p:tav>
                                            <p:tav tm="100000">
                                              <p:val>
                                                <p:strVal val="#ppt_x"/>
                                              </p:val>
                                            </p:tav>
                                          </p:tavLst>
                                        </p:anim>
                                        <p:anim calcmode="lin" valueType="num" p14:bounceEnd="53333">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par>
                                    <p:cTn id="13" presetID="2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left)">
                                          <p:cBhvr>
                                            <p:cTn id="19" dur="500"/>
                                            <p:tgtEl>
                                              <p:spTgt spid="4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left)">
                                          <p:cBhvr>
                                            <p:cTn id="23" dur="500"/>
                                            <p:tgtEl>
                                              <p:spTgt spid="53"/>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wipe(down)">
                                          <p:cBhvr>
                                            <p:cTn id="27" dur="500"/>
                                            <p:tgtEl>
                                              <p:spTgt spid="57"/>
                                            </p:tgtEl>
                                          </p:cBhvr>
                                        </p:animEffect>
                                      </p:childTnLst>
                                    </p:cTn>
                                  </p:par>
                                  <p:par>
                                    <p:cTn id="28" presetID="22" presetClass="entr" presetSubtype="4" fill="hold" nodeType="withEffect">
                                      <p:stCondLst>
                                        <p:cond delay="0"/>
                                      </p:stCondLst>
                                      <p:childTnLst>
                                        <p:set>
                                          <p:cBhvr>
                                            <p:cTn id="29" dur="1" fill="hold">
                                              <p:stCondLst>
                                                <p:cond delay="0"/>
                                              </p:stCondLst>
                                            </p:cTn>
                                            <p:tgtEl>
                                              <p:spTgt spid="70"/>
                                            </p:tgtEl>
                                            <p:attrNameLst>
                                              <p:attrName>style.visibility</p:attrName>
                                            </p:attrNameLst>
                                          </p:cBhvr>
                                          <p:to>
                                            <p:strVal val="visible"/>
                                          </p:to>
                                        </p:set>
                                        <p:animEffect transition="in" filter="wipe(down)">
                                          <p:cBhvr>
                                            <p:cTn id="30" dur="500"/>
                                            <p:tgtEl>
                                              <p:spTgt spid="70"/>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83"/>
                                            </p:tgtEl>
                                            <p:attrNameLst>
                                              <p:attrName>style.visibility</p:attrName>
                                            </p:attrNameLst>
                                          </p:cBhvr>
                                          <p:to>
                                            <p:strVal val="visible"/>
                                          </p:to>
                                        </p:set>
                                        <p:animEffect transition="in" filter="wipe(left)">
                                          <p:cBhvr>
                                            <p:cTn id="34" dur="500"/>
                                            <p:tgtEl>
                                              <p:spTgt spid="83"/>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87"/>
                                            </p:tgtEl>
                                            <p:attrNameLst>
                                              <p:attrName>style.visibility</p:attrName>
                                            </p:attrNameLst>
                                          </p:cBhvr>
                                          <p:to>
                                            <p:strVal val="visible"/>
                                          </p:to>
                                        </p:set>
                                        <p:animEffect transition="in" filter="wipe(left)">
                                          <p:cBhvr>
                                            <p:cTn id="38" dur="500"/>
                                            <p:tgtEl>
                                              <p:spTgt spid="87"/>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19">
                                                <p:txEl>
                                                  <p:pRg st="0" end="0"/>
                                                </p:txEl>
                                              </p:spTgt>
                                            </p:tgtEl>
                                            <p:attrNameLst>
                                              <p:attrName>style.visibility</p:attrName>
                                            </p:attrNameLst>
                                          </p:cBhvr>
                                          <p:to>
                                            <p:strVal val="visible"/>
                                          </p:to>
                                        </p:set>
                                        <p:animEffect transition="in" filter="wipe(left)">
                                          <p:cBhvr>
                                            <p:cTn id="46" dur="750"/>
                                            <p:tgtEl>
                                              <p:spTgt spid="19">
                                                <p:txEl>
                                                  <p:pRg st="0" end="0"/>
                                                </p:txEl>
                                              </p:spTgt>
                                            </p:tgtEl>
                                          </p:cBhvr>
                                        </p:animEffect>
                                      </p:childTnLst>
                                    </p:cTn>
                                  </p:par>
                                </p:childTnLst>
                              </p:cTn>
                            </p:par>
                            <p:par>
                              <p:cTn id="47" fill="hold">
                                <p:stCondLst>
                                  <p:cond delay="5750"/>
                                </p:stCondLst>
                                <p:childTnLst>
                                  <p:par>
                                    <p:cTn id="48" presetID="22" presetClass="entr" presetSubtype="8" fill="hold" grpId="0" nodeType="afterEffect">
                                      <p:stCondLst>
                                        <p:cond delay="0"/>
                                      </p:stCondLst>
                                      <p:childTnLst>
                                        <p:set>
                                          <p:cBhvr>
                                            <p:cTn id="49" dur="1" fill="hold">
                                              <p:stCondLst>
                                                <p:cond delay="0"/>
                                              </p:stCondLst>
                                            </p:cTn>
                                            <p:tgtEl>
                                              <p:spTgt spid="19">
                                                <p:txEl>
                                                  <p:pRg st="1" end="1"/>
                                                </p:txEl>
                                              </p:spTgt>
                                            </p:tgtEl>
                                            <p:attrNameLst>
                                              <p:attrName>style.visibility</p:attrName>
                                            </p:attrNameLst>
                                          </p:cBhvr>
                                          <p:to>
                                            <p:strVal val="visible"/>
                                          </p:to>
                                        </p:set>
                                        <p:animEffect transition="in" filter="wipe(left)">
                                          <p:cBhvr>
                                            <p:cTn id="50" dur="750"/>
                                            <p:tgtEl>
                                              <p:spTgt spid="19">
                                                <p:txEl>
                                                  <p:pRg st="1" end="1"/>
                                                </p:txEl>
                                              </p:spTgt>
                                            </p:tgtEl>
                                          </p:cBhvr>
                                        </p:animEffect>
                                      </p:childTnLst>
                                    </p:cTn>
                                  </p:par>
                                </p:childTnLst>
                              </p:cTn>
                            </p:par>
                            <p:par>
                              <p:cTn id="51" fill="hold">
                                <p:stCondLst>
                                  <p:cond delay="6500"/>
                                </p:stCondLst>
                                <p:childTnLst>
                                  <p:par>
                                    <p:cTn id="52" presetID="22" presetClass="entr" presetSubtype="8" fill="hold" grpId="0" nodeType="afterEffect">
                                      <p:stCondLst>
                                        <p:cond delay="0"/>
                                      </p:stCondLst>
                                      <p:childTnLst>
                                        <p:set>
                                          <p:cBhvr>
                                            <p:cTn id="53" dur="1" fill="hold">
                                              <p:stCondLst>
                                                <p:cond delay="0"/>
                                              </p:stCondLst>
                                            </p:cTn>
                                            <p:tgtEl>
                                              <p:spTgt spid="19">
                                                <p:txEl>
                                                  <p:pRg st="2" end="2"/>
                                                </p:txEl>
                                              </p:spTgt>
                                            </p:tgtEl>
                                            <p:attrNameLst>
                                              <p:attrName>style.visibility</p:attrName>
                                            </p:attrNameLst>
                                          </p:cBhvr>
                                          <p:to>
                                            <p:strVal val="visible"/>
                                          </p:to>
                                        </p:set>
                                        <p:animEffect transition="in" filter="wipe(left)">
                                          <p:cBhvr>
                                            <p:cTn id="54" dur="750"/>
                                            <p:tgtEl>
                                              <p:spTgt spid="19">
                                                <p:txEl>
                                                  <p:pRg st="2" end="2"/>
                                                </p:txEl>
                                              </p:spTgt>
                                            </p:tgtEl>
                                          </p:cBhvr>
                                        </p:animEffect>
                                      </p:childTnLst>
                                    </p:cTn>
                                  </p:par>
                                </p:childTnLst>
                              </p:cTn>
                            </p:par>
                            <p:par>
                              <p:cTn id="55" fill="hold">
                                <p:stCondLst>
                                  <p:cond delay="7250"/>
                                </p:stCondLst>
                                <p:childTnLst>
                                  <p:par>
                                    <p:cTn id="56" presetID="22" presetClass="entr" presetSubtype="8" fill="hold" grpId="0" nodeType="afterEffect">
                                      <p:stCondLst>
                                        <p:cond delay="0"/>
                                      </p:stCondLst>
                                      <p:childTnLst>
                                        <p:set>
                                          <p:cBhvr>
                                            <p:cTn id="57" dur="1" fill="hold">
                                              <p:stCondLst>
                                                <p:cond delay="0"/>
                                              </p:stCondLst>
                                            </p:cTn>
                                            <p:tgtEl>
                                              <p:spTgt spid="19">
                                                <p:txEl>
                                                  <p:pRg st="3" end="3"/>
                                                </p:txEl>
                                              </p:spTgt>
                                            </p:tgtEl>
                                            <p:attrNameLst>
                                              <p:attrName>style.visibility</p:attrName>
                                            </p:attrNameLst>
                                          </p:cBhvr>
                                          <p:to>
                                            <p:strVal val="visible"/>
                                          </p:to>
                                        </p:set>
                                        <p:animEffect transition="in" filter="wipe(left)">
                                          <p:cBhvr>
                                            <p:cTn id="58" dur="750"/>
                                            <p:tgtEl>
                                              <p:spTgt spid="19">
                                                <p:txEl>
                                                  <p:pRg st="3" end="3"/>
                                                </p:txEl>
                                              </p:spTgt>
                                            </p:tgtEl>
                                          </p:cBhvr>
                                        </p:animEffect>
                                      </p:childTnLst>
                                    </p:cTn>
                                  </p:par>
                                </p:childTnLst>
                              </p:cTn>
                            </p:par>
                            <p:par>
                              <p:cTn id="59" fill="hold">
                                <p:stCondLst>
                                  <p:cond delay="8000"/>
                                </p:stCondLst>
                                <p:childTnLst>
                                  <p:par>
                                    <p:cTn id="60" presetID="2" presetClass="entr" presetSubtype="8" fill="hold" grpId="0" nodeType="afterEffect" p14:presetBounceEnd="53333">
                                      <p:stCondLst>
                                        <p:cond delay="0"/>
                                      </p:stCondLst>
                                      <p:childTnLst>
                                        <p:set>
                                          <p:cBhvr>
                                            <p:cTn id="61" dur="1" fill="hold">
                                              <p:stCondLst>
                                                <p:cond delay="0"/>
                                              </p:stCondLst>
                                            </p:cTn>
                                            <p:tgtEl>
                                              <p:spTgt spid="91"/>
                                            </p:tgtEl>
                                            <p:attrNameLst>
                                              <p:attrName>style.visibility</p:attrName>
                                            </p:attrNameLst>
                                          </p:cBhvr>
                                          <p:to>
                                            <p:strVal val="visible"/>
                                          </p:to>
                                        </p:set>
                                        <p:anim calcmode="lin" valueType="num" p14:bounceEnd="53333">
                                          <p:cBhvr additive="base">
                                            <p:cTn id="62" dur="1250" fill="hold"/>
                                            <p:tgtEl>
                                              <p:spTgt spid="91"/>
                                            </p:tgtEl>
                                            <p:attrNameLst>
                                              <p:attrName>ppt_x</p:attrName>
                                            </p:attrNameLst>
                                          </p:cBhvr>
                                          <p:tavLst>
                                            <p:tav tm="0">
                                              <p:val>
                                                <p:strVal val="0-#ppt_w/2"/>
                                              </p:val>
                                            </p:tav>
                                            <p:tav tm="100000">
                                              <p:val>
                                                <p:strVal val="#ppt_x"/>
                                              </p:val>
                                            </p:tav>
                                          </p:tavLst>
                                        </p:anim>
                                        <p:anim calcmode="lin" valueType="num" p14:bounceEnd="53333">
                                          <p:cBhvr additive="base">
                                            <p:cTn id="63" dur="125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uiExpand="1" build="p"/>
          <p:bldP spid="9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1+#ppt_w/2"/>
                                              </p:val>
                                            </p:tav>
                                            <p:tav tm="100000">
                                              <p:val>
                                                <p:strVal val="#ppt_x"/>
                                              </p:val>
                                            </p:tav>
                                          </p:tavLst>
                                        </p:anim>
                                        <p:anim calcmode="lin" valueType="num">
                                          <p:cBhvr additive="base">
                                            <p:cTn id="8" dur="10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par>
                                    <p:cTn id="13" presetID="2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left)">
                                          <p:cBhvr>
                                            <p:cTn id="19" dur="500"/>
                                            <p:tgtEl>
                                              <p:spTgt spid="4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left)">
                                          <p:cBhvr>
                                            <p:cTn id="23" dur="500"/>
                                            <p:tgtEl>
                                              <p:spTgt spid="53"/>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wipe(down)">
                                          <p:cBhvr>
                                            <p:cTn id="27" dur="500"/>
                                            <p:tgtEl>
                                              <p:spTgt spid="57"/>
                                            </p:tgtEl>
                                          </p:cBhvr>
                                        </p:animEffect>
                                      </p:childTnLst>
                                    </p:cTn>
                                  </p:par>
                                  <p:par>
                                    <p:cTn id="28" presetID="22" presetClass="entr" presetSubtype="4" fill="hold" nodeType="withEffect">
                                      <p:stCondLst>
                                        <p:cond delay="0"/>
                                      </p:stCondLst>
                                      <p:childTnLst>
                                        <p:set>
                                          <p:cBhvr>
                                            <p:cTn id="29" dur="1" fill="hold">
                                              <p:stCondLst>
                                                <p:cond delay="0"/>
                                              </p:stCondLst>
                                            </p:cTn>
                                            <p:tgtEl>
                                              <p:spTgt spid="70"/>
                                            </p:tgtEl>
                                            <p:attrNameLst>
                                              <p:attrName>style.visibility</p:attrName>
                                            </p:attrNameLst>
                                          </p:cBhvr>
                                          <p:to>
                                            <p:strVal val="visible"/>
                                          </p:to>
                                        </p:set>
                                        <p:animEffect transition="in" filter="wipe(down)">
                                          <p:cBhvr>
                                            <p:cTn id="30" dur="500"/>
                                            <p:tgtEl>
                                              <p:spTgt spid="70"/>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83"/>
                                            </p:tgtEl>
                                            <p:attrNameLst>
                                              <p:attrName>style.visibility</p:attrName>
                                            </p:attrNameLst>
                                          </p:cBhvr>
                                          <p:to>
                                            <p:strVal val="visible"/>
                                          </p:to>
                                        </p:set>
                                        <p:animEffect transition="in" filter="wipe(left)">
                                          <p:cBhvr>
                                            <p:cTn id="34" dur="500"/>
                                            <p:tgtEl>
                                              <p:spTgt spid="83"/>
                                            </p:tgtEl>
                                          </p:cBhvr>
                                        </p:animEffect>
                                      </p:childTnLst>
                                    </p:cTn>
                                  </p:par>
                                </p:childTnLst>
                              </p:cTn>
                            </p:par>
                            <p:par>
                              <p:cTn id="35" fill="hold">
                                <p:stCondLst>
                                  <p:cond delay="3500"/>
                                </p:stCondLst>
                                <p:childTnLst>
                                  <p:par>
                                    <p:cTn id="36" presetID="22" presetClass="entr" presetSubtype="8" fill="hold" nodeType="afterEffect">
                                      <p:stCondLst>
                                        <p:cond delay="0"/>
                                      </p:stCondLst>
                                      <p:childTnLst>
                                        <p:set>
                                          <p:cBhvr>
                                            <p:cTn id="37" dur="1" fill="hold">
                                              <p:stCondLst>
                                                <p:cond delay="0"/>
                                              </p:stCondLst>
                                            </p:cTn>
                                            <p:tgtEl>
                                              <p:spTgt spid="87"/>
                                            </p:tgtEl>
                                            <p:attrNameLst>
                                              <p:attrName>style.visibility</p:attrName>
                                            </p:attrNameLst>
                                          </p:cBhvr>
                                          <p:to>
                                            <p:strVal val="visible"/>
                                          </p:to>
                                        </p:set>
                                        <p:animEffect transition="in" filter="wipe(left)">
                                          <p:cBhvr>
                                            <p:cTn id="38" dur="500"/>
                                            <p:tgtEl>
                                              <p:spTgt spid="87"/>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19">
                                                <p:txEl>
                                                  <p:pRg st="0" end="0"/>
                                                </p:txEl>
                                              </p:spTgt>
                                            </p:tgtEl>
                                            <p:attrNameLst>
                                              <p:attrName>style.visibility</p:attrName>
                                            </p:attrNameLst>
                                          </p:cBhvr>
                                          <p:to>
                                            <p:strVal val="visible"/>
                                          </p:to>
                                        </p:set>
                                        <p:animEffect transition="in" filter="wipe(left)">
                                          <p:cBhvr>
                                            <p:cTn id="46" dur="750"/>
                                            <p:tgtEl>
                                              <p:spTgt spid="19">
                                                <p:txEl>
                                                  <p:pRg st="0" end="0"/>
                                                </p:txEl>
                                              </p:spTgt>
                                            </p:tgtEl>
                                          </p:cBhvr>
                                        </p:animEffect>
                                      </p:childTnLst>
                                    </p:cTn>
                                  </p:par>
                                </p:childTnLst>
                              </p:cTn>
                            </p:par>
                            <p:par>
                              <p:cTn id="47" fill="hold">
                                <p:stCondLst>
                                  <p:cond delay="5750"/>
                                </p:stCondLst>
                                <p:childTnLst>
                                  <p:par>
                                    <p:cTn id="48" presetID="22" presetClass="entr" presetSubtype="8" fill="hold" grpId="0" nodeType="afterEffect">
                                      <p:stCondLst>
                                        <p:cond delay="0"/>
                                      </p:stCondLst>
                                      <p:childTnLst>
                                        <p:set>
                                          <p:cBhvr>
                                            <p:cTn id="49" dur="1" fill="hold">
                                              <p:stCondLst>
                                                <p:cond delay="0"/>
                                              </p:stCondLst>
                                            </p:cTn>
                                            <p:tgtEl>
                                              <p:spTgt spid="19">
                                                <p:txEl>
                                                  <p:pRg st="1" end="1"/>
                                                </p:txEl>
                                              </p:spTgt>
                                            </p:tgtEl>
                                            <p:attrNameLst>
                                              <p:attrName>style.visibility</p:attrName>
                                            </p:attrNameLst>
                                          </p:cBhvr>
                                          <p:to>
                                            <p:strVal val="visible"/>
                                          </p:to>
                                        </p:set>
                                        <p:animEffect transition="in" filter="wipe(left)">
                                          <p:cBhvr>
                                            <p:cTn id="50" dur="750"/>
                                            <p:tgtEl>
                                              <p:spTgt spid="19">
                                                <p:txEl>
                                                  <p:pRg st="1" end="1"/>
                                                </p:txEl>
                                              </p:spTgt>
                                            </p:tgtEl>
                                          </p:cBhvr>
                                        </p:animEffect>
                                      </p:childTnLst>
                                    </p:cTn>
                                  </p:par>
                                </p:childTnLst>
                              </p:cTn>
                            </p:par>
                            <p:par>
                              <p:cTn id="51" fill="hold">
                                <p:stCondLst>
                                  <p:cond delay="6500"/>
                                </p:stCondLst>
                                <p:childTnLst>
                                  <p:par>
                                    <p:cTn id="52" presetID="22" presetClass="entr" presetSubtype="8" fill="hold" grpId="0" nodeType="afterEffect">
                                      <p:stCondLst>
                                        <p:cond delay="0"/>
                                      </p:stCondLst>
                                      <p:childTnLst>
                                        <p:set>
                                          <p:cBhvr>
                                            <p:cTn id="53" dur="1" fill="hold">
                                              <p:stCondLst>
                                                <p:cond delay="0"/>
                                              </p:stCondLst>
                                            </p:cTn>
                                            <p:tgtEl>
                                              <p:spTgt spid="19">
                                                <p:txEl>
                                                  <p:pRg st="2" end="2"/>
                                                </p:txEl>
                                              </p:spTgt>
                                            </p:tgtEl>
                                            <p:attrNameLst>
                                              <p:attrName>style.visibility</p:attrName>
                                            </p:attrNameLst>
                                          </p:cBhvr>
                                          <p:to>
                                            <p:strVal val="visible"/>
                                          </p:to>
                                        </p:set>
                                        <p:animEffect transition="in" filter="wipe(left)">
                                          <p:cBhvr>
                                            <p:cTn id="54" dur="750"/>
                                            <p:tgtEl>
                                              <p:spTgt spid="19">
                                                <p:txEl>
                                                  <p:pRg st="2" end="2"/>
                                                </p:txEl>
                                              </p:spTgt>
                                            </p:tgtEl>
                                          </p:cBhvr>
                                        </p:animEffect>
                                      </p:childTnLst>
                                    </p:cTn>
                                  </p:par>
                                </p:childTnLst>
                              </p:cTn>
                            </p:par>
                            <p:par>
                              <p:cTn id="55" fill="hold">
                                <p:stCondLst>
                                  <p:cond delay="7250"/>
                                </p:stCondLst>
                                <p:childTnLst>
                                  <p:par>
                                    <p:cTn id="56" presetID="22" presetClass="entr" presetSubtype="8" fill="hold" grpId="0" nodeType="afterEffect">
                                      <p:stCondLst>
                                        <p:cond delay="0"/>
                                      </p:stCondLst>
                                      <p:childTnLst>
                                        <p:set>
                                          <p:cBhvr>
                                            <p:cTn id="57" dur="1" fill="hold">
                                              <p:stCondLst>
                                                <p:cond delay="0"/>
                                              </p:stCondLst>
                                            </p:cTn>
                                            <p:tgtEl>
                                              <p:spTgt spid="19">
                                                <p:txEl>
                                                  <p:pRg st="3" end="3"/>
                                                </p:txEl>
                                              </p:spTgt>
                                            </p:tgtEl>
                                            <p:attrNameLst>
                                              <p:attrName>style.visibility</p:attrName>
                                            </p:attrNameLst>
                                          </p:cBhvr>
                                          <p:to>
                                            <p:strVal val="visible"/>
                                          </p:to>
                                        </p:set>
                                        <p:animEffect transition="in" filter="wipe(left)">
                                          <p:cBhvr>
                                            <p:cTn id="58" dur="750"/>
                                            <p:tgtEl>
                                              <p:spTgt spid="19">
                                                <p:txEl>
                                                  <p:pRg st="3" end="3"/>
                                                </p:txEl>
                                              </p:spTgt>
                                            </p:tgtEl>
                                          </p:cBhvr>
                                        </p:animEffect>
                                      </p:childTnLst>
                                    </p:cTn>
                                  </p:par>
                                </p:childTnLst>
                              </p:cTn>
                            </p:par>
                            <p:par>
                              <p:cTn id="59" fill="hold">
                                <p:stCondLst>
                                  <p:cond delay="8000"/>
                                </p:stCondLst>
                                <p:childTnLst>
                                  <p:par>
                                    <p:cTn id="60" presetID="2" presetClass="entr" presetSubtype="8" fill="hold" grpId="0" nodeType="afterEffect">
                                      <p:stCondLst>
                                        <p:cond delay="0"/>
                                      </p:stCondLst>
                                      <p:childTnLst>
                                        <p:set>
                                          <p:cBhvr>
                                            <p:cTn id="61" dur="1" fill="hold">
                                              <p:stCondLst>
                                                <p:cond delay="0"/>
                                              </p:stCondLst>
                                            </p:cTn>
                                            <p:tgtEl>
                                              <p:spTgt spid="91"/>
                                            </p:tgtEl>
                                            <p:attrNameLst>
                                              <p:attrName>style.visibility</p:attrName>
                                            </p:attrNameLst>
                                          </p:cBhvr>
                                          <p:to>
                                            <p:strVal val="visible"/>
                                          </p:to>
                                        </p:set>
                                        <p:anim calcmode="lin" valueType="num">
                                          <p:cBhvr additive="base">
                                            <p:cTn id="62" dur="1250" fill="hold"/>
                                            <p:tgtEl>
                                              <p:spTgt spid="91"/>
                                            </p:tgtEl>
                                            <p:attrNameLst>
                                              <p:attrName>ppt_x</p:attrName>
                                            </p:attrNameLst>
                                          </p:cBhvr>
                                          <p:tavLst>
                                            <p:tav tm="0">
                                              <p:val>
                                                <p:strVal val="0-#ppt_w/2"/>
                                              </p:val>
                                            </p:tav>
                                            <p:tav tm="100000">
                                              <p:val>
                                                <p:strVal val="#ppt_x"/>
                                              </p:val>
                                            </p:tav>
                                          </p:tavLst>
                                        </p:anim>
                                        <p:anim calcmode="lin" valueType="num">
                                          <p:cBhvr additive="base">
                                            <p:cTn id="63" dur="125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uiExpand="1" build="p"/>
          <p:bldP spid="91" grpId="0" animBg="1"/>
        </p:bldLst>
      </p:timing>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351580"/>
          </a:xfrm>
        </p:spPr>
        <p:txBody>
          <a:bodyPr/>
          <a:lstStyle/>
          <a:p>
            <a:r>
              <a:rPr lang="en-NZ" altLang="pl-PL" b="1">
                <a:solidFill>
                  <a:schemeClr val="accent1"/>
                </a:solidFill>
              </a:rPr>
              <a:t>Special Cases: </a:t>
            </a:r>
            <a:r>
              <a:rPr lang="en-NZ" altLang="pl-PL"/>
              <a:t>Adjustment in C &amp; S (Recap)</a:t>
            </a:r>
            <a:endParaRPr lang="pl-PL">
              <a:solidFill>
                <a:srgbClr val="ED0C6D"/>
              </a:solidFill>
            </a:endParaRPr>
          </a:p>
        </p:txBody>
      </p:sp>
      <p:sp>
        <p:nvSpPr>
          <p:cNvPr id="20" name="Prostokąt zaokrąglony 19"/>
          <p:cNvSpPr/>
          <p:nvPr/>
        </p:nvSpPr>
        <p:spPr>
          <a:xfrm>
            <a:off x="6406381" y="853575"/>
            <a:ext cx="6453700" cy="35549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lang="pl-PL" sz="2000" b="1">
                <a:latin typeface="Century Gothic" panose="020B0502020202020204" pitchFamily="34" charset="0"/>
              </a:rPr>
              <a:t>Stress Indication</a:t>
            </a:r>
            <a:r>
              <a:rPr lang="en-NZ" sz="2000" b="1">
                <a:latin typeface="Century Gothic" panose="020B0502020202020204" pitchFamily="34" charset="0"/>
              </a:rPr>
              <a:t> (S Drops Below the Midline)</a:t>
            </a:r>
            <a:endParaRPr lang="pl-PL" sz="2000" b="1">
              <a:latin typeface="Century Gothic" panose="020B0502020202020204" pitchFamily="34" charset="0"/>
            </a:endParaRPr>
          </a:p>
        </p:txBody>
      </p:sp>
      <p:sp>
        <p:nvSpPr>
          <p:cNvPr id="22" name="pole tekstowe 21"/>
          <p:cNvSpPr txBox="1"/>
          <p:nvPr/>
        </p:nvSpPr>
        <p:spPr>
          <a:xfrm>
            <a:off x="6494898" y="1311384"/>
            <a:ext cx="5724525" cy="400110"/>
          </a:xfrm>
          <a:prstGeom prst="rect">
            <a:avLst/>
          </a:prstGeom>
          <a:noFill/>
        </p:spPr>
        <p:txBody>
          <a:bodyPr wrap="square" rtlCol="0">
            <a:spAutoFit/>
          </a:bodyPr>
          <a:lstStyle/>
          <a:p>
            <a:r>
              <a:rPr lang="pl-PL" sz="2000">
                <a:latin typeface="Century Gothic" panose="020B0502020202020204" pitchFamily="34" charset="0"/>
              </a:rPr>
              <a:t>Key feeling – </a:t>
            </a:r>
            <a:r>
              <a:rPr kumimoji="1" lang="en-NZ" sz="2000" b="1">
                <a:solidFill>
                  <a:schemeClr val="accent1"/>
                </a:solidFill>
                <a:latin typeface="Century Gothic" panose="020B0502020202020204" pitchFamily="34" charset="0"/>
                <a:ea typeface="ＭＳ Ｐゴシック" pitchFamily="-112" charset="-128"/>
              </a:rPr>
              <a:t>A n</a:t>
            </a:r>
            <a:r>
              <a:rPr kumimoji="1" lang="pl-PL" sz="2000" b="1">
                <a:solidFill>
                  <a:schemeClr val="accent1"/>
                </a:solidFill>
                <a:latin typeface="Century Gothic" panose="020B0502020202020204" pitchFamily="34" charset="0"/>
                <a:ea typeface="ＭＳ Ｐゴシック" pitchFamily="-112" charset="-128"/>
              </a:rPr>
              <a:t>eed to adjust</a:t>
            </a:r>
            <a:endParaRPr kumimoji="1" lang="en-US" sz="2000" b="1">
              <a:solidFill>
                <a:schemeClr val="accent1"/>
              </a:solidFill>
              <a:latin typeface="Century Gothic" panose="020B0502020202020204" pitchFamily="34" charset="0"/>
              <a:ea typeface="ＭＳ Ｐゴシック" pitchFamily="-112" charset="-128"/>
            </a:endParaRPr>
          </a:p>
        </p:txBody>
      </p:sp>
      <p:sp>
        <p:nvSpPr>
          <p:cNvPr id="27" name="Prostokąt 26"/>
          <p:cNvSpPr/>
          <p:nvPr/>
        </p:nvSpPr>
        <p:spPr>
          <a:xfrm>
            <a:off x="6580601" y="1714486"/>
            <a:ext cx="5457371" cy="1138773"/>
          </a:xfrm>
          <a:prstGeom prst="rect">
            <a:avLst/>
          </a:prstGeom>
        </p:spPr>
        <p:txBody>
          <a:bodyPr wrap="square">
            <a:spAutoFit/>
          </a:bodyPr>
          <a:lstStyle/>
          <a:p>
            <a:pPr>
              <a:buClr>
                <a:schemeClr val="accent1"/>
              </a:buClr>
            </a:pPr>
            <a:r>
              <a:rPr lang="en-NZ" altLang="en-US" b="1">
                <a:solidFill>
                  <a:srgbClr val="5F5F5F"/>
                </a:solidFill>
                <a:latin typeface="Century Gothic" panose="020B0502020202020204" pitchFamily="34" charset="0"/>
                <a:ea typeface="Open Sans" panose="020B0606030504020204" pitchFamily="34" charset="0"/>
                <a:cs typeface="Open Sans" panose="020B0606030504020204" pitchFamily="34" charset="0"/>
              </a:rPr>
              <a:t>Discussion Points</a:t>
            </a:r>
          </a:p>
          <a:p>
            <a:pPr marL="342900" indent="-342900">
              <a:buClr>
                <a:schemeClr val="accent1"/>
              </a:buClr>
              <a:buFont typeface="Arial" panose="020B0604020202020204" pitchFamily="34" charset="0"/>
              <a:buChar char="•"/>
            </a:pPr>
            <a:r>
              <a:rPr lang="pl-PL" altLang="en-US" sz="1600">
                <a:solidFill>
                  <a:srgbClr val="5F5F5F"/>
                </a:solidFill>
                <a:latin typeface="Century Gothic" panose="020B0502020202020204" pitchFamily="34" charset="0"/>
                <a:ea typeface="Open Sans" panose="020B0606030504020204" pitchFamily="34" charset="0"/>
                <a:cs typeface="Open Sans" panose="020B0606030504020204" pitchFamily="34" charset="0"/>
              </a:rPr>
              <a:t>Change in the enviro</a:t>
            </a:r>
            <a:r>
              <a:rPr lang="en-NZ" altLang="en-US" sz="1600">
                <a:solidFill>
                  <a:srgbClr val="5F5F5F"/>
                </a:solidFill>
                <a:latin typeface="Century Gothic" panose="020B0502020202020204" pitchFamily="34" charset="0"/>
                <a:ea typeface="Open Sans" panose="020B0606030504020204" pitchFamily="34" charset="0"/>
                <a:cs typeface="Open Sans" panose="020B0606030504020204" pitchFamily="34" charset="0"/>
              </a:rPr>
              <a:t>n</a:t>
            </a:r>
            <a:r>
              <a:rPr lang="pl-PL" altLang="en-US" sz="1600">
                <a:solidFill>
                  <a:srgbClr val="5F5F5F"/>
                </a:solidFill>
                <a:latin typeface="Century Gothic" panose="020B0502020202020204" pitchFamily="34" charset="0"/>
                <a:ea typeface="Open Sans" panose="020B0606030504020204" pitchFamily="34" charset="0"/>
                <a:cs typeface="Open Sans" panose="020B0606030504020204" pitchFamily="34" charset="0"/>
              </a:rPr>
              <a:t>ment</a:t>
            </a:r>
          </a:p>
          <a:p>
            <a:pPr marL="342900" indent="-342900">
              <a:buClr>
                <a:schemeClr val="accent1"/>
              </a:buClr>
              <a:buFont typeface="Arial" panose="020B0604020202020204" pitchFamily="34" charset="0"/>
              <a:buChar char="•"/>
            </a:pPr>
            <a:r>
              <a:rPr lang="pl-PL" altLang="en-US" sz="1600">
                <a:solidFill>
                  <a:srgbClr val="5F5F5F"/>
                </a:solidFill>
                <a:latin typeface="Century Gothic" panose="020B0502020202020204" pitchFamily="34" charset="0"/>
                <a:ea typeface="Open Sans" panose="020B0606030504020204" pitchFamily="34" charset="0"/>
                <a:cs typeface="Open Sans" panose="020B0606030504020204" pitchFamily="34" charset="0"/>
              </a:rPr>
              <a:t>Instability</a:t>
            </a:r>
          </a:p>
          <a:p>
            <a:pPr marL="342900" indent="-342900">
              <a:buClr>
                <a:schemeClr val="accent1"/>
              </a:buClr>
              <a:buFont typeface="Arial" panose="020B0604020202020204" pitchFamily="34" charset="0"/>
              <a:buChar char="•"/>
            </a:pPr>
            <a:r>
              <a:rPr lang="pl-PL" altLang="en-US" sz="1600">
                <a:solidFill>
                  <a:srgbClr val="5F5F5F"/>
                </a:solidFill>
                <a:latin typeface="Century Gothic" panose="020B0502020202020204" pitchFamily="34" charset="0"/>
                <a:ea typeface="Open Sans" panose="020B0606030504020204" pitchFamily="34" charset="0"/>
                <a:cs typeface="Open Sans" panose="020B0606030504020204" pitchFamily="34" charset="0"/>
              </a:rPr>
              <a:t>Restlessness</a:t>
            </a:r>
            <a:endParaRPr lang="pl-PL" altLang="en-US">
              <a:solidFill>
                <a:srgbClr val="5F5F5F"/>
              </a:solidFill>
              <a:latin typeface="Century Gothic" panose="020B0502020202020204" pitchFamily="34" charset="0"/>
              <a:ea typeface="Open Sans" panose="020B0606030504020204" pitchFamily="34" charset="0"/>
              <a:cs typeface="Open Sans" panose="020B0606030504020204" pitchFamily="34" charset="0"/>
            </a:endParaRPr>
          </a:p>
        </p:txBody>
      </p:sp>
      <p:sp>
        <p:nvSpPr>
          <p:cNvPr id="3" name="Symbol zastępczy numeru slajdu 2"/>
          <p:cNvSpPr>
            <a:spLocks noGrp="1"/>
          </p:cNvSpPr>
          <p:nvPr>
            <p:ph type="sldNum" sz="quarter" idx="12"/>
          </p:nvPr>
        </p:nvSpPr>
        <p:spPr/>
        <p:txBody>
          <a:bodyPr/>
          <a:lstStyle/>
          <a:p>
            <a:fld id="{DEAEEF22-A4DB-45E7-8C91-9889C89BF273}" type="slidenum">
              <a:rPr lang="pl-PL" smtClean="0"/>
              <a:t>117</a:t>
            </a:fld>
            <a:endParaRPr lang="pl-PL"/>
          </a:p>
        </p:txBody>
      </p:sp>
      <p:sp>
        <p:nvSpPr>
          <p:cNvPr id="4" name="Rectangle 3"/>
          <p:cNvSpPr/>
          <p:nvPr/>
        </p:nvSpPr>
        <p:spPr>
          <a:xfrm>
            <a:off x="-70622" y="391212"/>
            <a:ext cx="6095999" cy="59770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Prostokąt zaokrąglony 7">
            <a:extLst>
              <a:ext uri="{FF2B5EF4-FFF2-40B4-BE49-F238E27FC236}">
                <a16:creationId xmlns:a16="http://schemas.microsoft.com/office/drawing/2014/main" id="{19F2B539-6AA3-45EE-AD95-08678B23B220}"/>
              </a:ext>
            </a:extLst>
          </p:cNvPr>
          <p:cNvSpPr/>
          <p:nvPr/>
        </p:nvSpPr>
        <p:spPr>
          <a:xfrm>
            <a:off x="9568100" y="151889"/>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Page 29-30 of your Workbook</a:t>
            </a:r>
            <a:endParaRPr lang="en-US" sz="1100" b="1">
              <a:solidFill>
                <a:schemeClr val="bg1"/>
              </a:solidFill>
              <a:latin typeface="Century Gothic" panose="020B0502020202020204" pitchFamily="34" charset="0"/>
            </a:endParaRPr>
          </a:p>
        </p:txBody>
      </p:sp>
      <p:pic>
        <p:nvPicPr>
          <p:cNvPr id="43" name="Graphic 42" descr="Closed book with solid fill">
            <a:extLst>
              <a:ext uri="{FF2B5EF4-FFF2-40B4-BE49-F238E27FC236}">
                <a16:creationId xmlns:a16="http://schemas.microsoft.com/office/drawing/2014/main" id="{E33E1214-1E9E-4F9A-9E82-F1CF02A57CB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644830" y="231282"/>
            <a:ext cx="228376" cy="227084"/>
          </a:xfrm>
          <a:prstGeom prst="rect">
            <a:avLst/>
          </a:prstGeom>
        </p:spPr>
      </p:pic>
      <p:grpSp>
        <p:nvGrpSpPr>
          <p:cNvPr id="6" name="Group 5">
            <a:extLst>
              <a:ext uri="{FF2B5EF4-FFF2-40B4-BE49-F238E27FC236}">
                <a16:creationId xmlns:a16="http://schemas.microsoft.com/office/drawing/2014/main" id="{70E02CD4-CD24-3598-70EB-98CAAFFAFF21}"/>
              </a:ext>
            </a:extLst>
          </p:cNvPr>
          <p:cNvGrpSpPr/>
          <p:nvPr/>
        </p:nvGrpSpPr>
        <p:grpSpPr>
          <a:xfrm>
            <a:off x="7048762" y="3169544"/>
            <a:ext cx="3378881" cy="3095932"/>
            <a:chOff x="1274815" y="2032301"/>
            <a:chExt cx="3378881" cy="3095932"/>
          </a:xfrm>
        </p:grpSpPr>
        <p:grpSp>
          <p:nvGrpSpPr>
            <p:cNvPr id="5" name="Group 4">
              <a:extLst>
                <a:ext uri="{FF2B5EF4-FFF2-40B4-BE49-F238E27FC236}">
                  <a16:creationId xmlns:a16="http://schemas.microsoft.com/office/drawing/2014/main" id="{73E67A84-757F-3553-FB33-F4A8A4B9D405}"/>
                </a:ext>
              </a:extLst>
            </p:cNvPr>
            <p:cNvGrpSpPr/>
            <p:nvPr/>
          </p:nvGrpSpPr>
          <p:grpSpPr>
            <a:xfrm>
              <a:off x="1274815" y="2039627"/>
              <a:ext cx="3378881" cy="3088606"/>
              <a:chOff x="590001" y="874018"/>
              <a:chExt cx="4700467" cy="4901099"/>
            </a:xfrm>
          </p:grpSpPr>
          <p:grpSp>
            <p:nvGrpSpPr>
              <p:cNvPr id="7" name="Grupa 6"/>
              <p:cNvGrpSpPr/>
              <p:nvPr/>
            </p:nvGrpSpPr>
            <p:grpSpPr>
              <a:xfrm>
                <a:off x="3093937" y="1242721"/>
                <a:ext cx="2196531" cy="4526727"/>
                <a:chOff x="3134998" y="1517736"/>
                <a:chExt cx="2019850" cy="4162613"/>
              </a:xfrm>
            </p:grpSpPr>
            <p:sp>
              <p:nvSpPr>
                <p:cNvPr id="8"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9"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0"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12" name="Grupa 11"/>
                <p:cNvGrpSpPr/>
                <p:nvPr/>
              </p:nvGrpSpPr>
              <p:grpSpPr>
                <a:xfrm>
                  <a:off x="3134998" y="1517736"/>
                  <a:ext cx="2019850" cy="4162612"/>
                  <a:chOff x="3636165" y="1814460"/>
                  <a:chExt cx="1696621" cy="3496486"/>
                </a:xfrm>
              </p:grpSpPr>
              <p:grpSp>
                <p:nvGrpSpPr>
                  <p:cNvPr id="13" name="Group 28"/>
                  <p:cNvGrpSpPr>
                    <a:grpSpLocks/>
                  </p:cNvGrpSpPr>
                  <p:nvPr/>
                </p:nvGrpSpPr>
                <p:grpSpPr bwMode="auto">
                  <a:xfrm>
                    <a:off x="3636165" y="1819139"/>
                    <a:ext cx="1696621" cy="3491807"/>
                    <a:chOff x="1684" y="1082"/>
                    <a:chExt cx="2391" cy="3083"/>
                  </a:xfrm>
                </p:grpSpPr>
                <p:sp>
                  <p:nvSpPr>
                    <p:cNvPr id="18"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9"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14"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5"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6"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7"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28" name="Grupa 27"/>
              <p:cNvGrpSpPr/>
              <p:nvPr/>
            </p:nvGrpSpPr>
            <p:grpSpPr>
              <a:xfrm>
                <a:off x="590001" y="874018"/>
                <a:ext cx="2233040" cy="4901099"/>
                <a:chOff x="3101426" y="1178690"/>
                <a:chExt cx="2053422" cy="4506872"/>
              </a:xfrm>
            </p:grpSpPr>
            <p:sp>
              <p:nvSpPr>
                <p:cNvPr id="29"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0"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1"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2" name="Text Box 43"/>
                <p:cNvSpPr txBox="1">
                  <a:spLocks noChangeArrowheads="1"/>
                </p:cNvSpPr>
                <p:nvPr/>
              </p:nvSpPr>
              <p:spPr bwMode="auto">
                <a:xfrm>
                  <a:off x="3101426" y="1178690"/>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NZ"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NZ"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NZ"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33" name="Grupa 32"/>
                <p:cNvGrpSpPr/>
                <p:nvPr/>
              </p:nvGrpSpPr>
              <p:grpSpPr>
                <a:xfrm>
                  <a:off x="3134998" y="1523307"/>
                  <a:ext cx="2019850" cy="4162255"/>
                  <a:chOff x="3636165" y="1819139"/>
                  <a:chExt cx="1696621" cy="3496186"/>
                </a:xfrm>
              </p:grpSpPr>
              <p:grpSp>
                <p:nvGrpSpPr>
                  <p:cNvPr id="34" name="Group 28"/>
                  <p:cNvGrpSpPr>
                    <a:grpSpLocks/>
                  </p:cNvGrpSpPr>
                  <p:nvPr/>
                </p:nvGrpSpPr>
                <p:grpSpPr bwMode="auto">
                  <a:xfrm>
                    <a:off x="3636165" y="1819139"/>
                    <a:ext cx="1696621" cy="3491807"/>
                    <a:chOff x="1684" y="1082"/>
                    <a:chExt cx="2391" cy="3083"/>
                  </a:xfrm>
                </p:grpSpPr>
                <p:sp>
                  <p:nvSpPr>
                    <p:cNvPr id="39"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40"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35" name="Line 31"/>
                  <p:cNvSpPr>
                    <a:spLocks noChangeShapeType="1"/>
                  </p:cNvSpPr>
                  <p:nvPr/>
                </p:nvSpPr>
                <p:spPr bwMode="auto">
                  <a:xfrm flipH="1" flipV="1">
                    <a:off x="3964377" y="1826776"/>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6" name="Line 32"/>
                  <p:cNvSpPr>
                    <a:spLocks noChangeShapeType="1"/>
                  </p:cNvSpPr>
                  <p:nvPr/>
                </p:nvSpPr>
                <p:spPr bwMode="auto">
                  <a:xfrm flipH="1" flipV="1">
                    <a:off x="4981924" y="1826776"/>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7" name="Line 33"/>
                  <p:cNvSpPr>
                    <a:spLocks noChangeShapeType="1"/>
                  </p:cNvSpPr>
                  <p:nvPr/>
                </p:nvSpPr>
                <p:spPr bwMode="auto">
                  <a:xfrm flipH="1" flipV="1">
                    <a:off x="4641875" y="1826776"/>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8" name="Line 34"/>
                  <p:cNvSpPr>
                    <a:spLocks noChangeShapeType="1"/>
                  </p:cNvSpPr>
                  <p:nvPr/>
                </p:nvSpPr>
                <p:spPr bwMode="auto">
                  <a:xfrm flipH="1" flipV="1">
                    <a:off x="4298427" y="1826776"/>
                    <a:ext cx="11650" cy="3488549"/>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49" name="Grupa 48"/>
              <p:cNvGrpSpPr/>
              <p:nvPr/>
            </p:nvGrpSpPr>
            <p:grpSpPr>
              <a:xfrm>
                <a:off x="1064627" y="2653472"/>
                <a:ext cx="1323977" cy="1840031"/>
                <a:chOff x="763694" y="3340291"/>
                <a:chExt cx="1028530" cy="1429425"/>
              </a:xfrm>
            </p:grpSpPr>
            <p:sp>
              <p:nvSpPr>
                <p:cNvPr id="50" name="Line 35"/>
                <p:cNvSpPr>
                  <a:spLocks noChangeShapeType="1"/>
                </p:cNvSpPr>
                <p:nvPr/>
              </p:nvSpPr>
              <p:spPr bwMode="auto">
                <a:xfrm flipV="1">
                  <a:off x="763694" y="3341769"/>
                  <a:ext cx="339221" cy="155047"/>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1" name="Line 36"/>
                <p:cNvSpPr>
                  <a:spLocks noChangeShapeType="1"/>
                </p:cNvSpPr>
                <p:nvPr/>
              </p:nvSpPr>
              <p:spPr bwMode="auto">
                <a:xfrm flipH="1" flipV="1">
                  <a:off x="1102103" y="3340291"/>
                  <a:ext cx="341028" cy="1050373"/>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2" name="Line 37"/>
                <p:cNvSpPr>
                  <a:spLocks noChangeShapeType="1"/>
                </p:cNvSpPr>
                <p:nvPr/>
              </p:nvSpPr>
              <p:spPr bwMode="auto">
                <a:xfrm>
                  <a:off x="1443132" y="4390664"/>
                  <a:ext cx="349092" cy="379052"/>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53" name="Grupa 52"/>
              <p:cNvGrpSpPr/>
              <p:nvPr/>
            </p:nvGrpSpPr>
            <p:grpSpPr>
              <a:xfrm>
                <a:off x="3532055" y="1689424"/>
                <a:ext cx="1301497" cy="2250770"/>
                <a:chOff x="2748188" y="2644300"/>
                <a:chExt cx="1011066" cy="1748507"/>
              </a:xfrm>
            </p:grpSpPr>
            <p:sp>
              <p:nvSpPr>
                <p:cNvPr id="55" name="Line 36"/>
                <p:cNvSpPr>
                  <a:spLocks noChangeShapeType="1"/>
                </p:cNvSpPr>
                <p:nvPr/>
              </p:nvSpPr>
              <p:spPr bwMode="auto">
                <a:xfrm flipH="1">
                  <a:off x="2748188" y="2644300"/>
                  <a:ext cx="666242" cy="1691763"/>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6" name="Line 37"/>
                <p:cNvSpPr>
                  <a:spLocks noChangeShapeType="1"/>
                </p:cNvSpPr>
                <p:nvPr/>
              </p:nvSpPr>
              <p:spPr bwMode="auto">
                <a:xfrm>
                  <a:off x="3415433" y="2667378"/>
                  <a:ext cx="343821" cy="1725429"/>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57" name="Line 6"/>
              <p:cNvSpPr>
                <a:spLocks noChangeShapeType="1"/>
              </p:cNvSpPr>
              <p:nvPr/>
            </p:nvSpPr>
            <p:spPr bwMode="auto">
              <a:xfrm flipH="1">
                <a:off x="1965275" y="1732779"/>
                <a:ext cx="2342512" cy="2221063"/>
              </a:xfrm>
              <a:custGeom>
                <a:avLst/>
                <a:gdLst>
                  <a:gd name="connsiteX0" fmla="*/ 0 w 10000"/>
                  <a:gd name="connsiteY0" fmla="*/ 0 h 10000"/>
                  <a:gd name="connsiteX1" fmla="*/ 10000 w 10000"/>
                  <a:gd name="connsiteY1" fmla="*/ 10000 h 10000"/>
                  <a:gd name="connsiteX0" fmla="*/ 0 w 10000"/>
                  <a:gd name="connsiteY0" fmla="*/ 0 h 8168"/>
                  <a:gd name="connsiteX1" fmla="*/ 10000 w 10000"/>
                  <a:gd name="connsiteY1" fmla="*/ 8168 h 8168"/>
                  <a:gd name="connsiteX0" fmla="*/ 0 w 10000"/>
                  <a:gd name="connsiteY0" fmla="*/ 0 h 10208"/>
                  <a:gd name="connsiteX1" fmla="*/ 10000 w 10000"/>
                  <a:gd name="connsiteY1" fmla="*/ 10208 h 10208"/>
                </a:gdLst>
                <a:ahLst/>
                <a:cxnLst>
                  <a:cxn ang="0">
                    <a:pos x="connsiteX0" y="connsiteY0"/>
                  </a:cxn>
                  <a:cxn ang="0">
                    <a:pos x="connsiteX1" y="connsiteY1"/>
                  </a:cxn>
                </a:cxnLst>
                <a:rect l="l" t="t" r="r" b="b"/>
                <a:pathLst>
                  <a:path w="10000" h="10208">
                    <a:moveTo>
                      <a:pt x="0" y="0"/>
                    </a:moveTo>
                    <a:cubicBezTo>
                      <a:pt x="3333" y="4081"/>
                      <a:pt x="6667" y="6127"/>
                      <a:pt x="10000" y="10208"/>
                    </a:cubicBezTo>
                  </a:path>
                </a:pathLst>
              </a:custGeom>
              <a:noFill/>
              <a:ln w="50800">
                <a:solidFill>
                  <a:srgbClr val="F76AA7"/>
                </a:solidFill>
                <a:round/>
                <a:headEnd type="triangle"/>
                <a:tailEnd type="triangle" w="med" len="med"/>
              </a:ln>
              <a:effectLst/>
              <a:extLst>
                <a:ext uri="{909E8E84-426E-40DD-AFC4-6F175D3DCCD1}">
                  <a14:hiddenFill xmlns:a14="http://schemas.microsoft.com/office/drawing/2010/main">
                    <a:noFill/>
                  </a14:hiddenFill>
                </a:ext>
              </a:extLst>
            </p:spPr>
            <p:txBody>
              <a:bodyPr wrap="square" lIns="85341" tIns="42670" rIns="85341" bIns="42670">
                <a:spAutoFit/>
              </a:bodyPr>
              <a:lstStyle/>
              <a:p>
                <a:endParaRPr lang="pl-PL"/>
              </a:p>
            </p:txBody>
          </p:sp>
        </p:grpSp>
        <p:sp>
          <p:nvSpPr>
            <p:cNvPr id="45" name="Text Box 43">
              <a:extLst>
                <a:ext uri="{FF2B5EF4-FFF2-40B4-BE49-F238E27FC236}">
                  <a16:creationId xmlns:a16="http://schemas.microsoft.com/office/drawing/2014/main" id="{CC08027D-D5B9-6752-1D2D-C1EABAC818CC}"/>
                </a:ext>
              </a:extLst>
            </p:cNvPr>
            <p:cNvSpPr txBox="1">
              <a:spLocks noChangeArrowheads="1"/>
            </p:cNvSpPr>
            <p:nvPr/>
          </p:nvSpPr>
          <p:spPr bwMode="auto">
            <a:xfrm>
              <a:off x="3041771" y="2032301"/>
              <a:ext cx="1573010" cy="249061"/>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NZ"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sp>
        <p:nvSpPr>
          <p:cNvPr id="47" name="Prostokąt zaokrąglony 19">
            <a:extLst>
              <a:ext uri="{FF2B5EF4-FFF2-40B4-BE49-F238E27FC236}">
                <a16:creationId xmlns:a16="http://schemas.microsoft.com/office/drawing/2014/main" id="{D6A9E793-0438-48C6-032E-D5B7C1829FE3}"/>
              </a:ext>
            </a:extLst>
          </p:cNvPr>
          <p:cNvSpPr/>
          <p:nvPr/>
        </p:nvSpPr>
        <p:spPr>
          <a:xfrm>
            <a:off x="-368582" y="845072"/>
            <a:ext cx="6095999" cy="35549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pPr indent="-457200">
              <a:spcAft>
                <a:spcPts val="600"/>
              </a:spcAft>
            </a:pPr>
            <a:r>
              <a:rPr lang="en-NZ" sz="2000" b="1">
                <a:latin typeface="Century Gothic" panose="020B0502020202020204" pitchFamily="34" charset="0"/>
              </a:rPr>
              <a:t>          C Drops Below the Line</a:t>
            </a:r>
            <a:r>
              <a:rPr lang="en-NZ" sz="2000" b="1">
                <a:solidFill>
                  <a:srgbClr val="ED0C6D"/>
                </a:solidFill>
                <a:latin typeface="Century Gothic" panose="020B0502020202020204" pitchFamily="34" charset="0"/>
              </a:rPr>
              <a:t>d</a:t>
            </a:r>
            <a:r>
              <a:rPr lang="en-NZ" sz="2000" b="1">
                <a:latin typeface="Century Gothic" panose="020B0502020202020204" pitchFamily="34" charset="0"/>
              </a:rPr>
              <a:t> </a:t>
            </a:r>
            <a:endParaRPr lang="pl-PL" sz="2000" b="1">
              <a:latin typeface="Century Gothic" panose="020B0502020202020204" pitchFamily="34" charset="0"/>
            </a:endParaRPr>
          </a:p>
        </p:txBody>
      </p:sp>
      <p:grpSp>
        <p:nvGrpSpPr>
          <p:cNvPr id="21" name="Group 20">
            <a:extLst>
              <a:ext uri="{FF2B5EF4-FFF2-40B4-BE49-F238E27FC236}">
                <a16:creationId xmlns:a16="http://schemas.microsoft.com/office/drawing/2014/main" id="{99D42D70-784B-25F7-C41B-2332CAEB5A85}"/>
              </a:ext>
            </a:extLst>
          </p:cNvPr>
          <p:cNvGrpSpPr/>
          <p:nvPr/>
        </p:nvGrpSpPr>
        <p:grpSpPr>
          <a:xfrm>
            <a:off x="953557" y="3100097"/>
            <a:ext cx="3346694" cy="3076885"/>
            <a:chOff x="626509" y="874019"/>
            <a:chExt cx="4663959" cy="4895429"/>
          </a:xfrm>
        </p:grpSpPr>
        <p:grpSp>
          <p:nvGrpSpPr>
            <p:cNvPr id="48" name="Grupa 6">
              <a:extLst>
                <a:ext uri="{FF2B5EF4-FFF2-40B4-BE49-F238E27FC236}">
                  <a16:creationId xmlns:a16="http://schemas.microsoft.com/office/drawing/2014/main" id="{117304A5-6ECE-9FF8-B170-FBE4BFEA8B0B}"/>
                </a:ext>
              </a:extLst>
            </p:cNvPr>
            <p:cNvGrpSpPr/>
            <p:nvPr/>
          </p:nvGrpSpPr>
          <p:grpSpPr>
            <a:xfrm>
              <a:off x="3093937" y="874019"/>
              <a:ext cx="2196531" cy="4895429"/>
              <a:chOff x="3134998" y="1178691"/>
              <a:chExt cx="2019850" cy="4501658"/>
            </a:xfrm>
          </p:grpSpPr>
          <p:sp>
            <p:nvSpPr>
              <p:cNvPr id="54" name="Rectangle 15">
                <a:extLst>
                  <a:ext uri="{FF2B5EF4-FFF2-40B4-BE49-F238E27FC236}">
                    <a16:creationId xmlns:a16="http://schemas.microsoft.com/office/drawing/2014/main" id="{C3489C9D-203F-CAD7-7A22-341A029EF459}"/>
                  </a:ext>
                </a:extLst>
              </p:cNvPr>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58" name="Rectangle 12">
                <a:extLst>
                  <a:ext uri="{FF2B5EF4-FFF2-40B4-BE49-F238E27FC236}">
                    <a16:creationId xmlns:a16="http://schemas.microsoft.com/office/drawing/2014/main" id="{EC49E760-5CFA-F264-00B5-D08815F67623}"/>
                  </a:ext>
                </a:extLst>
              </p:cNvPr>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59" name="Rectangle 13">
                <a:extLst>
                  <a:ext uri="{FF2B5EF4-FFF2-40B4-BE49-F238E27FC236}">
                    <a16:creationId xmlns:a16="http://schemas.microsoft.com/office/drawing/2014/main" id="{E9F6A627-3142-FA06-F906-B71E3D671521}"/>
                  </a:ext>
                </a:extLst>
              </p:cNvPr>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0" name="Text Box 43">
                <a:extLst>
                  <a:ext uri="{FF2B5EF4-FFF2-40B4-BE49-F238E27FC236}">
                    <a16:creationId xmlns:a16="http://schemas.microsoft.com/office/drawing/2014/main" id="{98AD2F43-80A7-F9DA-A6F0-A3C11292A1E4}"/>
                  </a:ext>
                </a:extLst>
              </p:cNvPr>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NZ"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61" name="Grupa 11">
                <a:extLst>
                  <a:ext uri="{FF2B5EF4-FFF2-40B4-BE49-F238E27FC236}">
                    <a16:creationId xmlns:a16="http://schemas.microsoft.com/office/drawing/2014/main" id="{7076127F-2D60-44CB-C7EA-EF6DA46D4E98}"/>
                  </a:ext>
                </a:extLst>
              </p:cNvPr>
              <p:cNvGrpSpPr/>
              <p:nvPr/>
            </p:nvGrpSpPr>
            <p:grpSpPr>
              <a:xfrm>
                <a:off x="3134998" y="1517736"/>
                <a:ext cx="2019850" cy="4162612"/>
                <a:chOff x="3636165" y="1814460"/>
                <a:chExt cx="1696621" cy="3496486"/>
              </a:xfrm>
            </p:grpSpPr>
            <p:grpSp>
              <p:nvGrpSpPr>
                <p:cNvPr id="62" name="Group 28">
                  <a:extLst>
                    <a:ext uri="{FF2B5EF4-FFF2-40B4-BE49-F238E27FC236}">
                      <a16:creationId xmlns:a16="http://schemas.microsoft.com/office/drawing/2014/main" id="{B15DC3ED-2CDB-51A5-4DE7-5EFF45CB16E5}"/>
                    </a:ext>
                  </a:extLst>
                </p:cNvPr>
                <p:cNvGrpSpPr>
                  <a:grpSpLocks/>
                </p:cNvGrpSpPr>
                <p:nvPr/>
              </p:nvGrpSpPr>
              <p:grpSpPr bwMode="auto">
                <a:xfrm>
                  <a:off x="3636165" y="1819139"/>
                  <a:ext cx="1696621" cy="3491807"/>
                  <a:chOff x="1684" y="1082"/>
                  <a:chExt cx="2391" cy="3083"/>
                </a:xfrm>
              </p:grpSpPr>
              <p:sp>
                <p:nvSpPr>
                  <p:cNvPr id="67" name="Rectangle 29">
                    <a:extLst>
                      <a:ext uri="{FF2B5EF4-FFF2-40B4-BE49-F238E27FC236}">
                        <a16:creationId xmlns:a16="http://schemas.microsoft.com/office/drawing/2014/main" id="{367493E4-DD85-9CE3-502B-0F46380DF0BF}"/>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8" name="Line 30">
                    <a:extLst>
                      <a:ext uri="{FF2B5EF4-FFF2-40B4-BE49-F238E27FC236}">
                        <a16:creationId xmlns:a16="http://schemas.microsoft.com/office/drawing/2014/main" id="{1CF1DC4B-3908-7E7C-4900-B25804385C33}"/>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63" name="Line 31">
                  <a:extLst>
                    <a:ext uri="{FF2B5EF4-FFF2-40B4-BE49-F238E27FC236}">
                      <a16:creationId xmlns:a16="http://schemas.microsoft.com/office/drawing/2014/main" id="{EE3E00A5-7533-8AB6-CBDF-9CE7AC8455BA}"/>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64" name="Line 32">
                  <a:extLst>
                    <a:ext uri="{FF2B5EF4-FFF2-40B4-BE49-F238E27FC236}">
                      <a16:creationId xmlns:a16="http://schemas.microsoft.com/office/drawing/2014/main" id="{FB984AC1-6D38-286D-C93B-357D41C5FDE6}"/>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65" name="Line 33">
                  <a:extLst>
                    <a:ext uri="{FF2B5EF4-FFF2-40B4-BE49-F238E27FC236}">
                      <a16:creationId xmlns:a16="http://schemas.microsoft.com/office/drawing/2014/main" id="{7B564048-0664-A7CC-C851-1891F82CACAB}"/>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66" name="Line 34">
                  <a:extLst>
                    <a:ext uri="{FF2B5EF4-FFF2-40B4-BE49-F238E27FC236}">
                      <a16:creationId xmlns:a16="http://schemas.microsoft.com/office/drawing/2014/main" id="{D5595B13-3DDF-598D-7800-C8F69BC54D12}"/>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69" name="Grupa 27">
              <a:extLst>
                <a:ext uri="{FF2B5EF4-FFF2-40B4-BE49-F238E27FC236}">
                  <a16:creationId xmlns:a16="http://schemas.microsoft.com/office/drawing/2014/main" id="{0EDEB17F-FCCC-0ECD-ACFE-14B513799FA2}"/>
                </a:ext>
              </a:extLst>
            </p:cNvPr>
            <p:cNvGrpSpPr/>
            <p:nvPr/>
          </p:nvGrpSpPr>
          <p:grpSpPr>
            <a:xfrm>
              <a:off x="626509" y="874019"/>
              <a:ext cx="2196531" cy="4895429"/>
              <a:chOff x="3134998" y="1178691"/>
              <a:chExt cx="2019850" cy="4501658"/>
            </a:xfrm>
          </p:grpSpPr>
          <p:sp>
            <p:nvSpPr>
              <p:cNvPr id="70" name="Rectangle 15">
                <a:extLst>
                  <a:ext uri="{FF2B5EF4-FFF2-40B4-BE49-F238E27FC236}">
                    <a16:creationId xmlns:a16="http://schemas.microsoft.com/office/drawing/2014/main" id="{28FB510F-DE07-0B50-28E2-3BC03BFD9B25}"/>
                  </a:ext>
                </a:extLst>
              </p:cNvPr>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1" name="Rectangle 12">
                <a:extLst>
                  <a:ext uri="{FF2B5EF4-FFF2-40B4-BE49-F238E27FC236}">
                    <a16:creationId xmlns:a16="http://schemas.microsoft.com/office/drawing/2014/main" id="{A70B90B0-6416-6A13-B27E-AFBBF4AC54D6}"/>
                  </a:ext>
                </a:extLst>
              </p:cNvPr>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2" name="Rectangle 13">
                <a:extLst>
                  <a:ext uri="{FF2B5EF4-FFF2-40B4-BE49-F238E27FC236}">
                    <a16:creationId xmlns:a16="http://schemas.microsoft.com/office/drawing/2014/main" id="{F9AEE22A-7A56-DB01-B8F1-1AFB2EE77077}"/>
                  </a:ext>
                </a:extLst>
              </p:cNvPr>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3" name="Text Box 43">
                <a:extLst>
                  <a:ext uri="{FF2B5EF4-FFF2-40B4-BE49-F238E27FC236}">
                    <a16:creationId xmlns:a16="http://schemas.microsoft.com/office/drawing/2014/main" id="{64A0CE3B-2E38-2F4B-AD95-74F27A171A1C}"/>
                  </a:ext>
                </a:extLst>
              </p:cNvPr>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r>
                  <a:rPr lang="en-NZ"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74" name="Grupa 32">
                <a:extLst>
                  <a:ext uri="{FF2B5EF4-FFF2-40B4-BE49-F238E27FC236}">
                    <a16:creationId xmlns:a16="http://schemas.microsoft.com/office/drawing/2014/main" id="{179F160D-3231-56B1-41D8-4E5C7F8458FC}"/>
                  </a:ext>
                </a:extLst>
              </p:cNvPr>
              <p:cNvGrpSpPr/>
              <p:nvPr/>
            </p:nvGrpSpPr>
            <p:grpSpPr>
              <a:xfrm>
                <a:off x="3134998" y="1517736"/>
                <a:ext cx="2019850" cy="4162612"/>
                <a:chOff x="3636165" y="1814460"/>
                <a:chExt cx="1696621" cy="3496486"/>
              </a:xfrm>
            </p:grpSpPr>
            <p:grpSp>
              <p:nvGrpSpPr>
                <p:cNvPr id="75" name="Group 28">
                  <a:extLst>
                    <a:ext uri="{FF2B5EF4-FFF2-40B4-BE49-F238E27FC236}">
                      <a16:creationId xmlns:a16="http://schemas.microsoft.com/office/drawing/2014/main" id="{53443207-95D3-6EE5-160A-D32585E3841B}"/>
                    </a:ext>
                  </a:extLst>
                </p:cNvPr>
                <p:cNvGrpSpPr>
                  <a:grpSpLocks/>
                </p:cNvGrpSpPr>
                <p:nvPr/>
              </p:nvGrpSpPr>
              <p:grpSpPr bwMode="auto">
                <a:xfrm>
                  <a:off x="3636165" y="1819139"/>
                  <a:ext cx="1696621" cy="3491807"/>
                  <a:chOff x="1684" y="1082"/>
                  <a:chExt cx="2391" cy="3083"/>
                </a:xfrm>
              </p:grpSpPr>
              <p:sp>
                <p:nvSpPr>
                  <p:cNvPr id="80" name="Rectangle 29">
                    <a:extLst>
                      <a:ext uri="{FF2B5EF4-FFF2-40B4-BE49-F238E27FC236}">
                        <a16:creationId xmlns:a16="http://schemas.microsoft.com/office/drawing/2014/main" id="{A682493D-29BF-10FF-A6BF-A39EB3F27C41}"/>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81" name="Line 30">
                    <a:extLst>
                      <a:ext uri="{FF2B5EF4-FFF2-40B4-BE49-F238E27FC236}">
                        <a16:creationId xmlns:a16="http://schemas.microsoft.com/office/drawing/2014/main" id="{7FAE5A7E-24C8-CCED-1CB9-A5D65F31BC29}"/>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76" name="Line 31">
                  <a:extLst>
                    <a:ext uri="{FF2B5EF4-FFF2-40B4-BE49-F238E27FC236}">
                      <a16:creationId xmlns:a16="http://schemas.microsoft.com/office/drawing/2014/main" id="{3BEED16D-055C-C00F-8789-DF95609669E3}"/>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77" name="Line 32">
                  <a:extLst>
                    <a:ext uri="{FF2B5EF4-FFF2-40B4-BE49-F238E27FC236}">
                      <a16:creationId xmlns:a16="http://schemas.microsoft.com/office/drawing/2014/main" id="{DAA6884D-7241-EA60-20FF-D93E494CD424}"/>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78" name="Line 33">
                  <a:extLst>
                    <a:ext uri="{FF2B5EF4-FFF2-40B4-BE49-F238E27FC236}">
                      <a16:creationId xmlns:a16="http://schemas.microsoft.com/office/drawing/2014/main" id="{C4D4D419-6E80-70BD-4474-2C835F3C3F36}"/>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79" name="Line 34">
                  <a:extLst>
                    <a:ext uri="{FF2B5EF4-FFF2-40B4-BE49-F238E27FC236}">
                      <a16:creationId xmlns:a16="http://schemas.microsoft.com/office/drawing/2014/main" id="{162DF93E-32F8-0964-64E6-62AE0A500E0E}"/>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82" name="Grupa 48">
              <a:extLst>
                <a:ext uri="{FF2B5EF4-FFF2-40B4-BE49-F238E27FC236}">
                  <a16:creationId xmlns:a16="http://schemas.microsoft.com/office/drawing/2014/main" id="{E9CCD543-60EA-00FD-5481-2721FABFF295}"/>
                </a:ext>
              </a:extLst>
            </p:cNvPr>
            <p:cNvGrpSpPr/>
            <p:nvPr/>
          </p:nvGrpSpPr>
          <p:grpSpPr>
            <a:xfrm>
              <a:off x="1051430" y="1960632"/>
              <a:ext cx="1337174" cy="2532872"/>
              <a:chOff x="753442" y="2802059"/>
              <a:chExt cx="1038782" cy="1967657"/>
            </a:xfrm>
          </p:grpSpPr>
          <p:sp>
            <p:nvSpPr>
              <p:cNvPr id="83" name="Line 35">
                <a:extLst>
                  <a:ext uri="{FF2B5EF4-FFF2-40B4-BE49-F238E27FC236}">
                    <a16:creationId xmlns:a16="http://schemas.microsoft.com/office/drawing/2014/main" id="{A0A14B30-3D20-0C50-73B2-F2570BABC771}"/>
                  </a:ext>
                </a:extLst>
              </p:cNvPr>
              <p:cNvSpPr>
                <a:spLocks noChangeShapeType="1"/>
              </p:cNvSpPr>
              <p:nvPr/>
            </p:nvSpPr>
            <p:spPr bwMode="auto">
              <a:xfrm>
                <a:off x="753442" y="2802059"/>
                <a:ext cx="335970" cy="1891701"/>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4" name="Line 36">
                <a:extLst>
                  <a:ext uri="{FF2B5EF4-FFF2-40B4-BE49-F238E27FC236}">
                    <a16:creationId xmlns:a16="http://schemas.microsoft.com/office/drawing/2014/main" id="{27B37122-5CF6-CBF1-66F4-D6AE881C407B}"/>
                  </a:ext>
                </a:extLst>
              </p:cNvPr>
              <p:cNvSpPr>
                <a:spLocks noChangeShapeType="1"/>
              </p:cNvSpPr>
              <p:nvPr/>
            </p:nvSpPr>
            <p:spPr bwMode="auto">
              <a:xfrm flipH="1">
                <a:off x="1089409" y="4514183"/>
                <a:ext cx="345423" cy="179577"/>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5" name="Line 37">
                <a:extLst>
                  <a:ext uri="{FF2B5EF4-FFF2-40B4-BE49-F238E27FC236}">
                    <a16:creationId xmlns:a16="http://schemas.microsoft.com/office/drawing/2014/main" id="{33834F09-5605-567A-9B35-5A8B76EF39E3}"/>
                  </a:ext>
                </a:extLst>
              </p:cNvPr>
              <p:cNvSpPr>
                <a:spLocks noChangeShapeType="1"/>
              </p:cNvSpPr>
              <p:nvPr/>
            </p:nvSpPr>
            <p:spPr bwMode="auto">
              <a:xfrm>
                <a:off x="1443132" y="4514183"/>
                <a:ext cx="349092" cy="255533"/>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86" name="Line 6">
              <a:extLst>
                <a:ext uri="{FF2B5EF4-FFF2-40B4-BE49-F238E27FC236}">
                  <a16:creationId xmlns:a16="http://schemas.microsoft.com/office/drawing/2014/main" id="{8D4FBE83-DD3C-1325-6703-1CB6C7EB20EE}"/>
                </a:ext>
              </a:extLst>
            </p:cNvPr>
            <p:cNvSpPr>
              <a:spLocks noChangeShapeType="1"/>
            </p:cNvSpPr>
            <p:nvPr/>
          </p:nvSpPr>
          <p:spPr bwMode="auto">
            <a:xfrm flipH="1">
              <a:off x="2388604" y="2152650"/>
              <a:ext cx="2342512" cy="2221063"/>
            </a:xfrm>
            <a:custGeom>
              <a:avLst/>
              <a:gdLst>
                <a:gd name="connsiteX0" fmla="*/ 0 w 10000"/>
                <a:gd name="connsiteY0" fmla="*/ 0 h 10000"/>
                <a:gd name="connsiteX1" fmla="*/ 10000 w 10000"/>
                <a:gd name="connsiteY1" fmla="*/ 10000 h 10000"/>
                <a:gd name="connsiteX0" fmla="*/ 0 w 10000"/>
                <a:gd name="connsiteY0" fmla="*/ 0 h 8168"/>
                <a:gd name="connsiteX1" fmla="*/ 10000 w 10000"/>
                <a:gd name="connsiteY1" fmla="*/ 8168 h 8168"/>
                <a:gd name="connsiteX0" fmla="*/ 0 w 10000"/>
                <a:gd name="connsiteY0" fmla="*/ 0 h 10208"/>
                <a:gd name="connsiteX1" fmla="*/ 10000 w 10000"/>
                <a:gd name="connsiteY1" fmla="*/ 10208 h 10208"/>
              </a:gdLst>
              <a:ahLst/>
              <a:cxnLst>
                <a:cxn ang="0">
                  <a:pos x="connsiteX0" y="connsiteY0"/>
                </a:cxn>
                <a:cxn ang="0">
                  <a:pos x="connsiteX1" y="connsiteY1"/>
                </a:cxn>
              </a:cxnLst>
              <a:rect l="l" t="t" r="r" b="b"/>
              <a:pathLst>
                <a:path w="10000" h="10208">
                  <a:moveTo>
                    <a:pt x="0" y="0"/>
                  </a:moveTo>
                  <a:cubicBezTo>
                    <a:pt x="3333" y="4081"/>
                    <a:pt x="6667" y="6127"/>
                    <a:pt x="10000" y="10208"/>
                  </a:cubicBezTo>
                </a:path>
              </a:pathLst>
            </a:custGeom>
            <a:noFill/>
            <a:ln w="50800">
              <a:solidFill>
                <a:srgbClr val="F76AA7"/>
              </a:solidFill>
              <a:round/>
              <a:headEnd type="triangle"/>
              <a:tailEnd type="triangle" w="med" len="med"/>
            </a:ln>
            <a:effectLst/>
            <a:extLst>
              <a:ext uri="{909E8E84-426E-40DD-AFC4-6F175D3DCCD1}">
                <a14:hiddenFill xmlns:a14="http://schemas.microsoft.com/office/drawing/2010/main">
                  <a:noFill/>
                </a14:hiddenFill>
              </a:ext>
            </a:extLst>
          </p:spPr>
          <p:txBody>
            <a:bodyPr wrap="square" lIns="85341" tIns="42670" rIns="85341" bIns="42670">
              <a:spAutoFit/>
            </a:bodyPr>
            <a:lstStyle/>
            <a:p>
              <a:endParaRPr lang="pl-PL"/>
            </a:p>
          </p:txBody>
        </p:sp>
        <p:grpSp>
          <p:nvGrpSpPr>
            <p:cNvPr id="87" name="Group 86">
              <a:extLst>
                <a:ext uri="{FF2B5EF4-FFF2-40B4-BE49-F238E27FC236}">
                  <a16:creationId xmlns:a16="http://schemas.microsoft.com/office/drawing/2014/main" id="{7524EAC1-E933-C7CD-CE70-652700868E1B}"/>
                </a:ext>
              </a:extLst>
            </p:cNvPr>
            <p:cNvGrpSpPr/>
            <p:nvPr/>
          </p:nvGrpSpPr>
          <p:grpSpPr>
            <a:xfrm>
              <a:off x="3525455" y="1960632"/>
              <a:ext cx="1310768" cy="2721538"/>
              <a:chOff x="3525455" y="1960632"/>
              <a:chExt cx="1310768" cy="2721538"/>
            </a:xfrm>
          </p:grpSpPr>
          <p:grpSp>
            <p:nvGrpSpPr>
              <p:cNvPr id="88" name="Grupa 52">
                <a:extLst>
                  <a:ext uri="{FF2B5EF4-FFF2-40B4-BE49-F238E27FC236}">
                    <a16:creationId xmlns:a16="http://schemas.microsoft.com/office/drawing/2014/main" id="{2B3DE2E6-A379-0A6B-EE84-2BE2D13B039F}"/>
                  </a:ext>
                </a:extLst>
              </p:cNvPr>
              <p:cNvGrpSpPr/>
              <p:nvPr/>
            </p:nvGrpSpPr>
            <p:grpSpPr>
              <a:xfrm>
                <a:off x="3525455" y="1960632"/>
                <a:ext cx="866986" cy="2721538"/>
                <a:chOff x="2743062" y="2854987"/>
                <a:chExt cx="673517" cy="2114222"/>
              </a:xfrm>
            </p:grpSpPr>
            <p:sp>
              <p:nvSpPr>
                <p:cNvPr id="90" name="Line 36">
                  <a:extLst>
                    <a:ext uri="{FF2B5EF4-FFF2-40B4-BE49-F238E27FC236}">
                      <a16:creationId xmlns:a16="http://schemas.microsoft.com/office/drawing/2014/main" id="{B0889A35-D8A0-871E-5A7D-0ED8423273F9}"/>
                    </a:ext>
                  </a:extLst>
                </p:cNvPr>
                <p:cNvSpPr>
                  <a:spLocks noChangeShapeType="1"/>
                </p:cNvSpPr>
                <p:nvPr/>
              </p:nvSpPr>
              <p:spPr bwMode="auto">
                <a:xfrm flipH="1" flipV="1">
                  <a:off x="2743062" y="2854987"/>
                  <a:ext cx="330844" cy="2114222"/>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91" name="Line 37">
                  <a:extLst>
                    <a:ext uri="{FF2B5EF4-FFF2-40B4-BE49-F238E27FC236}">
                      <a16:creationId xmlns:a16="http://schemas.microsoft.com/office/drawing/2014/main" id="{F00CCBFE-1D55-5E96-2C05-84D46636E084}"/>
                    </a:ext>
                  </a:extLst>
                </p:cNvPr>
                <p:cNvSpPr>
                  <a:spLocks noChangeShapeType="1"/>
                </p:cNvSpPr>
                <p:nvPr/>
              </p:nvSpPr>
              <p:spPr bwMode="auto">
                <a:xfrm flipV="1">
                  <a:off x="3073906" y="3347723"/>
                  <a:ext cx="342673" cy="1621485"/>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89" name="Line 37">
                <a:extLst>
                  <a:ext uri="{FF2B5EF4-FFF2-40B4-BE49-F238E27FC236}">
                    <a16:creationId xmlns:a16="http://schemas.microsoft.com/office/drawing/2014/main" id="{2558D1ED-E4A3-FBF8-74BB-2123ABFB470E}"/>
                  </a:ext>
                </a:extLst>
              </p:cNvPr>
              <p:cNvSpPr>
                <a:spLocks noChangeShapeType="1"/>
              </p:cNvSpPr>
              <p:nvPr/>
            </p:nvSpPr>
            <p:spPr bwMode="auto">
              <a:xfrm flipV="1">
                <a:off x="4392440" y="2152650"/>
                <a:ext cx="443783" cy="442259"/>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sp>
        <p:nvSpPr>
          <p:cNvPr id="92" name="pole tekstowe 21">
            <a:extLst>
              <a:ext uri="{FF2B5EF4-FFF2-40B4-BE49-F238E27FC236}">
                <a16:creationId xmlns:a16="http://schemas.microsoft.com/office/drawing/2014/main" id="{1BB55BD7-A4AF-7947-555B-426159D0B989}"/>
              </a:ext>
            </a:extLst>
          </p:cNvPr>
          <p:cNvSpPr txBox="1"/>
          <p:nvPr/>
        </p:nvSpPr>
        <p:spPr>
          <a:xfrm>
            <a:off x="502297" y="1311855"/>
            <a:ext cx="5992601" cy="400110"/>
          </a:xfrm>
          <a:prstGeom prst="rect">
            <a:avLst/>
          </a:prstGeom>
          <a:noFill/>
        </p:spPr>
        <p:txBody>
          <a:bodyPr wrap="square" rtlCol="0">
            <a:spAutoFit/>
          </a:bodyPr>
          <a:lstStyle/>
          <a:p>
            <a:r>
              <a:rPr lang="pl-PL" sz="2000">
                <a:latin typeface="Century Gothic" panose="020B0502020202020204" pitchFamily="34" charset="0"/>
              </a:rPr>
              <a:t>Key feeling – </a:t>
            </a:r>
            <a:r>
              <a:rPr kumimoji="1" lang="en-NZ" sz="2000" b="1">
                <a:solidFill>
                  <a:schemeClr val="accent1"/>
                </a:solidFill>
                <a:latin typeface="Century Gothic" panose="020B0502020202020204" pitchFamily="34" charset="0"/>
                <a:ea typeface="ＭＳ Ｐゴシック" pitchFamily="-112" charset="-128"/>
              </a:rPr>
              <a:t>A n</a:t>
            </a:r>
            <a:r>
              <a:rPr kumimoji="1" lang="pl-PL" sz="2000" b="1">
                <a:solidFill>
                  <a:schemeClr val="accent1"/>
                </a:solidFill>
                <a:latin typeface="Century Gothic" panose="020B0502020202020204" pitchFamily="34" charset="0"/>
                <a:ea typeface="ＭＳ Ｐゴシック" pitchFamily="-112" charset="-128"/>
              </a:rPr>
              <a:t>eed </a:t>
            </a:r>
            <a:r>
              <a:rPr kumimoji="1" lang="en-NZ" sz="2000" b="1">
                <a:solidFill>
                  <a:schemeClr val="accent1"/>
                </a:solidFill>
                <a:latin typeface="Century Gothic" panose="020B0502020202020204" pitchFamily="34" charset="0"/>
                <a:ea typeface="ＭＳ Ｐゴシック" pitchFamily="-112" charset="-128"/>
              </a:rPr>
              <a:t>for instruction</a:t>
            </a:r>
            <a:endParaRPr kumimoji="1" lang="en-US" sz="2000" b="1">
              <a:solidFill>
                <a:schemeClr val="accent1"/>
              </a:solidFill>
              <a:latin typeface="Century Gothic" panose="020B0502020202020204" pitchFamily="34" charset="0"/>
              <a:ea typeface="ＭＳ Ｐゴシック" pitchFamily="-112" charset="-128"/>
            </a:endParaRPr>
          </a:p>
        </p:txBody>
      </p:sp>
      <p:sp>
        <p:nvSpPr>
          <p:cNvPr id="93" name="Prostokąt 26">
            <a:extLst>
              <a:ext uri="{FF2B5EF4-FFF2-40B4-BE49-F238E27FC236}">
                <a16:creationId xmlns:a16="http://schemas.microsoft.com/office/drawing/2014/main" id="{B541090D-296C-2EEB-1AC6-5D30CD86EB1A}"/>
              </a:ext>
            </a:extLst>
          </p:cNvPr>
          <p:cNvSpPr/>
          <p:nvPr/>
        </p:nvSpPr>
        <p:spPr>
          <a:xfrm>
            <a:off x="502297" y="1719420"/>
            <a:ext cx="2868017" cy="1138773"/>
          </a:xfrm>
          <a:prstGeom prst="rect">
            <a:avLst/>
          </a:prstGeom>
        </p:spPr>
        <p:txBody>
          <a:bodyPr wrap="square">
            <a:spAutoFit/>
          </a:bodyPr>
          <a:lstStyle/>
          <a:p>
            <a:pPr>
              <a:buClr>
                <a:schemeClr val="accent1"/>
              </a:buClr>
            </a:pPr>
            <a:r>
              <a:rPr lang="en-NZ" altLang="en-US" b="1">
                <a:solidFill>
                  <a:srgbClr val="5F5F5F"/>
                </a:solidFill>
                <a:latin typeface="Century Gothic" panose="020B0502020202020204" pitchFamily="34" charset="0"/>
                <a:ea typeface="Open Sans" panose="020B0606030504020204" pitchFamily="34" charset="0"/>
                <a:cs typeface="Open Sans" panose="020B0606030504020204" pitchFamily="34" charset="0"/>
              </a:rPr>
              <a:t>Discussion Points</a:t>
            </a:r>
          </a:p>
          <a:p>
            <a:pPr marL="342900" indent="-342900">
              <a:buClr>
                <a:schemeClr val="accent1"/>
              </a:buClr>
              <a:buFont typeface="Arial" panose="020B0604020202020204" pitchFamily="34" charset="0"/>
              <a:buChar char="•"/>
            </a:pPr>
            <a:r>
              <a:rPr lang="en-NZ" altLang="en-US" sz="1600">
                <a:solidFill>
                  <a:srgbClr val="5F5F5F"/>
                </a:solidFill>
                <a:latin typeface="Century Gothic" panose="020B0502020202020204" pitchFamily="34" charset="0"/>
                <a:ea typeface="Open Sans" panose="020B0606030504020204" pitchFamily="34" charset="0"/>
                <a:cs typeface="Open Sans" panose="020B0606030504020204" pitchFamily="34" charset="0"/>
              </a:rPr>
              <a:t>Extra support</a:t>
            </a:r>
          </a:p>
          <a:p>
            <a:pPr marL="342900" indent="-342900">
              <a:buClr>
                <a:schemeClr val="accent1"/>
              </a:buClr>
              <a:buFont typeface="Arial" panose="020B0604020202020204" pitchFamily="34" charset="0"/>
              <a:buChar char="•"/>
            </a:pPr>
            <a:r>
              <a:rPr lang="en-NZ" altLang="en-US" sz="1600">
                <a:solidFill>
                  <a:srgbClr val="5F5F5F"/>
                </a:solidFill>
                <a:latin typeface="Century Gothic" panose="020B0502020202020204" pitchFamily="34" charset="0"/>
                <a:ea typeface="Open Sans" panose="020B0606030504020204" pitchFamily="34" charset="0"/>
                <a:cs typeface="Open Sans" panose="020B0606030504020204" pitchFamily="34" charset="0"/>
              </a:rPr>
              <a:t>Clearer Job Description</a:t>
            </a:r>
          </a:p>
          <a:p>
            <a:pPr marL="342900" indent="-342900">
              <a:buClr>
                <a:schemeClr val="accent1"/>
              </a:buClr>
              <a:buFont typeface="Arial" panose="020B0604020202020204" pitchFamily="34" charset="0"/>
              <a:buChar char="•"/>
            </a:pPr>
            <a:r>
              <a:rPr lang="en-NZ" altLang="en-US" sz="1600">
                <a:solidFill>
                  <a:srgbClr val="5F5F5F"/>
                </a:solidFill>
                <a:latin typeface="Century Gothic" panose="020B0502020202020204" pitchFamily="34" charset="0"/>
                <a:ea typeface="Open Sans" panose="020B0606030504020204" pitchFamily="34" charset="0"/>
                <a:cs typeface="Open Sans" panose="020B0606030504020204" pitchFamily="34" charset="0"/>
              </a:rPr>
              <a:t>Need for boundaries</a:t>
            </a:r>
            <a:endParaRPr lang="pl-PL" altLang="en-US">
              <a:solidFill>
                <a:srgbClr val="5F5F5F"/>
              </a:solidFill>
              <a:latin typeface="Century Gothic" panose="020B0502020202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96900103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53333">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3333">
                                          <p:cBhvr additive="base">
                                            <p:cTn id="7" dur="1000" fill="hold"/>
                                            <p:tgtEl>
                                              <p:spTgt spid="20"/>
                                            </p:tgtEl>
                                            <p:attrNameLst>
                                              <p:attrName>ppt_x</p:attrName>
                                            </p:attrNameLst>
                                          </p:cBhvr>
                                          <p:tavLst>
                                            <p:tav tm="0">
                                              <p:val>
                                                <p:strVal val="1+#ppt_w/2"/>
                                              </p:val>
                                            </p:tav>
                                            <p:tav tm="100000">
                                              <p:val>
                                                <p:strVal val="#ppt_x"/>
                                              </p:val>
                                            </p:tav>
                                          </p:tavLst>
                                        </p:anim>
                                        <p:anim calcmode="lin" valueType="num" p14:bounceEnd="53333">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27">
                                                <p:txEl>
                                                  <p:pRg st="0" end="0"/>
                                                </p:txEl>
                                              </p:spTgt>
                                            </p:tgtEl>
                                            <p:attrNameLst>
                                              <p:attrName>style.visibility</p:attrName>
                                            </p:attrNameLst>
                                          </p:cBhvr>
                                          <p:to>
                                            <p:strVal val="visible"/>
                                          </p:to>
                                        </p:set>
                                        <p:animEffect transition="in" filter="wipe(left)">
                                          <p:cBhvr>
                                            <p:cTn id="16" dur="750"/>
                                            <p:tgtEl>
                                              <p:spTgt spid="27">
                                                <p:txEl>
                                                  <p:pRg st="0" end="0"/>
                                                </p:txEl>
                                              </p:spTgt>
                                            </p:tgtEl>
                                          </p:cBhvr>
                                        </p:animEffect>
                                      </p:childTnLst>
                                    </p:cTn>
                                  </p:par>
                                </p:childTnLst>
                              </p:cTn>
                            </p:par>
                            <p:par>
                              <p:cTn id="17" fill="hold">
                                <p:stCondLst>
                                  <p:cond delay="2750"/>
                                </p:stCondLst>
                                <p:childTnLst>
                                  <p:par>
                                    <p:cTn id="18" presetID="22" presetClass="entr" presetSubtype="8" fill="hold" grpId="0" nodeType="afterEffect">
                                      <p:stCondLst>
                                        <p:cond delay="0"/>
                                      </p:stCondLst>
                                      <p:childTnLst>
                                        <p:set>
                                          <p:cBhvr>
                                            <p:cTn id="19" dur="1" fill="hold">
                                              <p:stCondLst>
                                                <p:cond delay="0"/>
                                              </p:stCondLst>
                                            </p:cTn>
                                            <p:tgtEl>
                                              <p:spTgt spid="27">
                                                <p:txEl>
                                                  <p:pRg st="1" end="1"/>
                                                </p:txEl>
                                              </p:spTgt>
                                            </p:tgtEl>
                                            <p:attrNameLst>
                                              <p:attrName>style.visibility</p:attrName>
                                            </p:attrNameLst>
                                          </p:cBhvr>
                                          <p:to>
                                            <p:strVal val="visible"/>
                                          </p:to>
                                        </p:set>
                                        <p:animEffect transition="in" filter="wipe(left)">
                                          <p:cBhvr>
                                            <p:cTn id="20" dur="750"/>
                                            <p:tgtEl>
                                              <p:spTgt spid="27">
                                                <p:txEl>
                                                  <p:pRg st="1" end="1"/>
                                                </p:txEl>
                                              </p:spTgt>
                                            </p:tgtEl>
                                          </p:cBhvr>
                                        </p:animEffect>
                                      </p:childTnLst>
                                    </p:cTn>
                                  </p:par>
                                </p:childTnLst>
                              </p:cTn>
                            </p:par>
                            <p:par>
                              <p:cTn id="21" fill="hold">
                                <p:stCondLst>
                                  <p:cond delay="3500"/>
                                </p:stCondLst>
                                <p:childTnLst>
                                  <p:par>
                                    <p:cTn id="22" presetID="22" presetClass="entr" presetSubtype="8" fill="hold" grpId="0" nodeType="afterEffect">
                                      <p:stCondLst>
                                        <p:cond delay="0"/>
                                      </p:stCondLst>
                                      <p:childTnLst>
                                        <p:set>
                                          <p:cBhvr>
                                            <p:cTn id="23" dur="1" fill="hold">
                                              <p:stCondLst>
                                                <p:cond delay="0"/>
                                              </p:stCondLst>
                                            </p:cTn>
                                            <p:tgtEl>
                                              <p:spTgt spid="27">
                                                <p:txEl>
                                                  <p:pRg st="2" end="2"/>
                                                </p:txEl>
                                              </p:spTgt>
                                            </p:tgtEl>
                                            <p:attrNameLst>
                                              <p:attrName>style.visibility</p:attrName>
                                            </p:attrNameLst>
                                          </p:cBhvr>
                                          <p:to>
                                            <p:strVal val="visible"/>
                                          </p:to>
                                        </p:set>
                                        <p:animEffect transition="in" filter="wipe(left)">
                                          <p:cBhvr>
                                            <p:cTn id="24" dur="750"/>
                                            <p:tgtEl>
                                              <p:spTgt spid="27">
                                                <p:txEl>
                                                  <p:pRg st="2" end="2"/>
                                                </p:txEl>
                                              </p:spTgt>
                                            </p:tgtEl>
                                          </p:cBhvr>
                                        </p:animEffect>
                                      </p:childTnLst>
                                    </p:cTn>
                                  </p:par>
                                </p:childTnLst>
                              </p:cTn>
                            </p:par>
                            <p:par>
                              <p:cTn id="25" fill="hold">
                                <p:stCondLst>
                                  <p:cond delay="4250"/>
                                </p:stCondLst>
                                <p:childTnLst>
                                  <p:par>
                                    <p:cTn id="26" presetID="22" presetClass="entr" presetSubtype="8" fill="hold" grpId="0" nodeType="afterEffect">
                                      <p:stCondLst>
                                        <p:cond delay="0"/>
                                      </p:stCondLst>
                                      <p:childTnLst>
                                        <p:set>
                                          <p:cBhvr>
                                            <p:cTn id="27" dur="1" fill="hold">
                                              <p:stCondLst>
                                                <p:cond delay="0"/>
                                              </p:stCondLst>
                                            </p:cTn>
                                            <p:tgtEl>
                                              <p:spTgt spid="27">
                                                <p:txEl>
                                                  <p:pRg st="3" end="3"/>
                                                </p:txEl>
                                              </p:spTgt>
                                            </p:tgtEl>
                                            <p:attrNameLst>
                                              <p:attrName>style.visibility</p:attrName>
                                            </p:attrNameLst>
                                          </p:cBhvr>
                                          <p:to>
                                            <p:strVal val="visible"/>
                                          </p:to>
                                        </p:set>
                                        <p:animEffect transition="in" filter="wipe(left)">
                                          <p:cBhvr>
                                            <p:cTn id="28" dur="750"/>
                                            <p:tgtEl>
                                              <p:spTgt spid="27">
                                                <p:txEl>
                                                  <p:pRg st="3" end="3"/>
                                                </p:txEl>
                                              </p:spTgt>
                                            </p:tgtEl>
                                          </p:cBhvr>
                                        </p:animEffect>
                                      </p:childTnLst>
                                    </p:cTn>
                                  </p:par>
                                </p:childTnLst>
                              </p:cTn>
                            </p:par>
                            <p:par>
                              <p:cTn id="29" fill="hold">
                                <p:stCondLst>
                                  <p:cond delay="5000"/>
                                </p:stCondLst>
                                <p:childTnLst>
                                  <p:par>
                                    <p:cTn id="30" presetID="2" presetClass="entr" presetSubtype="8" fill="hold" grpId="0" nodeType="afterEffect" p14:presetBounceEnd="53333">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14:bounceEnd="53333">
                                          <p:cBhvr additive="base">
                                            <p:cTn id="32" dur="1250" fill="hold"/>
                                            <p:tgtEl>
                                              <p:spTgt spid="42"/>
                                            </p:tgtEl>
                                            <p:attrNameLst>
                                              <p:attrName>ppt_x</p:attrName>
                                            </p:attrNameLst>
                                          </p:cBhvr>
                                          <p:tavLst>
                                            <p:tav tm="0">
                                              <p:val>
                                                <p:strVal val="0-#ppt_w/2"/>
                                              </p:val>
                                            </p:tav>
                                            <p:tav tm="100000">
                                              <p:val>
                                                <p:strVal val="#ppt_x"/>
                                              </p:val>
                                            </p:tav>
                                          </p:tavLst>
                                        </p:anim>
                                        <p:anim calcmode="lin" valueType="num" p14:bounceEnd="53333">
                                          <p:cBhvr additive="base">
                                            <p:cTn id="33" dur="1250" fill="hold"/>
                                            <p:tgtEl>
                                              <p:spTgt spid="42"/>
                                            </p:tgtEl>
                                            <p:attrNameLst>
                                              <p:attrName>ppt_y</p:attrName>
                                            </p:attrNameLst>
                                          </p:cBhvr>
                                          <p:tavLst>
                                            <p:tav tm="0">
                                              <p:val>
                                                <p:strVal val="#ppt_y"/>
                                              </p:val>
                                            </p:tav>
                                            <p:tav tm="100000">
                                              <p:val>
                                                <p:strVal val="#ppt_y"/>
                                              </p:val>
                                            </p:tav>
                                          </p:tavLst>
                                        </p:anim>
                                      </p:childTnLst>
                                    </p:cTn>
                                  </p:par>
                                </p:childTnLst>
                              </p:cTn>
                            </p:par>
                            <p:par>
                              <p:cTn id="34" fill="hold">
                                <p:stCondLst>
                                  <p:cond delay="6250"/>
                                </p:stCondLst>
                                <p:childTnLst>
                                  <p:par>
                                    <p:cTn id="35" presetID="2" presetClass="entr" presetSubtype="2" fill="hold" grpId="0" nodeType="afterEffect" p14:presetBounceEnd="53333">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14:bounceEnd="53333">
                                          <p:cBhvr additive="base">
                                            <p:cTn id="37" dur="1000" fill="hold"/>
                                            <p:tgtEl>
                                              <p:spTgt spid="47"/>
                                            </p:tgtEl>
                                            <p:attrNameLst>
                                              <p:attrName>ppt_x</p:attrName>
                                            </p:attrNameLst>
                                          </p:cBhvr>
                                          <p:tavLst>
                                            <p:tav tm="0">
                                              <p:val>
                                                <p:strVal val="1+#ppt_w/2"/>
                                              </p:val>
                                            </p:tav>
                                            <p:tav tm="100000">
                                              <p:val>
                                                <p:strVal val="#ppt_x"/>
                                              </p:val>
                                            </p:tav>
                                          </p:tavLst>
                                        </p:anim>
                                        <p:anim calcmode="lin" valueType="num" p14:bounceEnd="53333">
                                          <p:cBhvr additive="base">
                                            <p:cTn id="38" dur="1000" fill="hold"/>
                                            <p:tgtEl>
                                              <p:spTgt spid="47"/>
                                            </p:tgtEl>
                                            <p:attrNameLst>
                                              <p:attrName>ppt_y</p:attrName>
                                            </p:attrNameLst>
                                          </p:cBhvr>
                                          <p:tavLst>
                                            <p:tav tm="0">
                                              <p:val>
                                                <p:strVal val="#ppt_y"/>
                                              </p:val>
                                            </p:tav>
                                            <p:tav tm="100000">
                                              <p:val>
                                                <p:strVal val="#ppt_y"/>
                                              </p:val>
                                            </p:tav>
                                          </p:tavLst>
                                        </p:anim>
                                      </p:childTnLst>
                                    </p:cTn>
                                  </p:par>
                                </p:childTnLst>
                              </p:cTn>
                            </p:par>
                            <p:par>
                              <p:cTn id="39" fill="hold">
                                <p:stCondLst>
                                  <p:cond delay="7250"/>
                                </p:stCondLst>
                                <p:childTnLst>
                                  <p:par>
                                    <p:cTn id="40" presetID="10" presetClass="entr" presetSubtype="0" fill="hold" grpId="0" nodeType="afterEffect">
                                      <p:stCondLst>
                                        <p:cond delay="0"/>
                                      </p:stCondLst>
                                      <p:childTnLst>
                                        <p:set>
                                          <p:cBhvr>
                                            <p:cTn id="41" dur="1" fill="hold">
                                              <p:stCondLst>
                                                <p:cond delay="0"/>
                                              </p:stCondLst>
                                            </p:cTn>
                                            <p:tgtEl>
                                              <p:spTgt spid="92"/>
                                            </p:tgtEl>
                                            <p:attrNameLst>
                                              <p:attrName>style.visibility</p:attrName>
                                            </p:attrNameLst>
                                          </p:cBhvr>
                                          <p:to>
                                            <p:strVal val="visible"/>
                                          </p:to>
                                        </p:set>
                                        <p:animEffect transition="in" filter="fade">
                                          <p:cBhvr>
                                            <p:cTn id="42" dur="1000"/>
                                            <p:tgtEl>
                                              <p:spTgt spid="92"/>
                                            </p:tgtEl>
                                          </p:cBhvr>
                                        </p:animEffect>
                                      </p:childTnLst>
                                    </p:cTn>
                                  </p:par>
                                </p:childTnLst>
                              </p:cTn>
                            </p:par>
                            <p:par>
                              <p:cTn id="43" fill="hold">
                                <p:stCondLst>
                                  <p:cond delay="8250"/>
                                </p:stCondLst>
                                <p:childTnLst>
                                  <p:par>
                                    <p:cTn id="44" presetID="22" presetClass="entr" presetSubtype="8" fill="hold" grpId="0" nodeType="afterEffect">
                                      <p:stCondLst>
                                        <p:cond delay="0"/>
                                      </p:stCondLst>
                                      <p:childTnLst>
                                        <p:set>
                                          <p:cBhvr>
                                            <p:cTn id="45" dur="1" fill="hold">
                                              <p:stCondLst>
                                                <p:cond delay="0"/>
                                              </p:stCondLst>
                                            </p:cTn>
                                            <p:tgtEl>
                                              <p:spTgt spid="93">
                                                <p:txEl>
                                                  <p:pRg st="0" end="0"/>
                                                </p:txEl>
                                              </p:spTgt>
                                            </p:tgtEl>
                                            <p:attrNameLst>
                                              <p:attrName>style.visibility</p:attrName>
                                            </p:attrNameLst>
                                          </p:cBhvr>
                                          <p:to>
                                            <p:strVal val="visible"/>
                                          </p:to>
                                        </p:set>
                                        <p:animEffect transition="in" filter="wipe(left)">
                                          <p:cBhvr>
                                            <p:cTn id="46" dur="750"/>
                                            <p:tgtEl>
                                              <p:spTgt spid="93">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93">
                                                <p:txEl>
                                                  <p:pRg st="1" end="1"/>
                                                </p:txEl>
                                              </p:spTgt>
                                            </p:tgtEl>
                                            <p:attrNameLst>
                                              <p:attrName>style.visibility</p:attrName>
                                            </p:attrNameLst>
                                          </p:cBhvr>
                                          <p:to>
                                            <p:strVal val="visible"/>
                                          </p:to>
                                        </p:set>
                                        <p:animEffect transition="in" filter="wipe(left)">
                                          <p:cBhvr>
                                            <p:cTn id="51" dur="750"/>
                                            <p:tgtEl>
                                              <p:spTgt spid="93">
                                                <p:txEl>
                                                  <p:pRg st="1" end="1"/>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93">
                                                <p:txEl>
                                                  <p:pRg st="2" end="2"/>
                                                </p:txEl>
                                              </p:spTgt>
                                            </p:tgtEl>
                                            <p:attrNameLst>
                                              <p:attrName>style.visibility</p:attrName>
                                            </p:attrNameLst>
                                          </p:cBhvr>
                                          <p:to>
                                            <p:strVal val="visible"/>
                                          </p:to>
                                        </p:set>
                                        <p:animEffect transition="in" filter="wipe(left)">
                                          <p:cBhvr>
                                            <p:cTn id="56" dur="750"/>
                                            <p:tgtEl>
                                              <p:spTgt spid="93">
                                                <p:txEl>
                                                  <p:pRg st="2" end="2"/>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93">
                                                <p:txEl>
                                                  <p:pRg st="3" end="3"/>
                                                </p:txEl>
                                              </p:spTgt>
                                            </p:tgtEl>
                                            <p:attrNameLst>
                                              <p:attrName>style.visibility</p:attrName>
                                            </p:attrNameLst>
                                          </p:cBhvr>
                                          <p:to>
                                            <p:strVal val="visible"/>
                                          </p:to>
                                        </p:set>
                                        <p:animEffect transition="in" filter="wipe(left)">
                                          <p:cBhvr>
                                            <p:cTn id="61" dur="750"/>
                                            <p:tgtEl>
                                              <p:spTgt spid="9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27" grpId="0" build="p"/>
          <p:bldP spid="42" grpId="0" animBg="1"/>
          <p:bldP spid="47" grpId="0" animBg="1"/>
          <p:bldP spid="92" grpId="0"/>
          <p:bldP spid="93" grpId="0" bui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27">
                                                <p:txEl>
                                                  <p:pRg st="0" end="0"/>
                                                </p:txEl>
                                              </p:spTgt>
                                            </p:tgtEl>
                                            <p:attrNameLst>
                                              <p:attrName>style.visibility</p:attrName>
                                            </p:attrNameLst>
                                          </p:cBhvr>
                                          <p:to>
                                            <p:strVal val="visible"/>
                                          </p:to>
                                        </p:set>
                                        <p:animEffect transition="in" filter="wipe(left)">
                                          <p:cBhvr>
                                            <p:cTn id="16" dur="750"/>
                                            <p:tgtEl>
                                              <p:spTgt spid="27">
                                                <p:txEl>
                                                  <p:pRg st="0" end="0"/>
                                                </p:txEl>
                                              </p:spTgt>
                                            </p:tgtEl>
                                          </p:cBhvr>
                                        </p:animEffect>
                                      </p:childTnLst>
                                    </p:cTn>
                                  </p:par>
                                </p:childTnLst>
                              </p:cTn>
                            </p:par>
                            <p:par>
                              <p:cTn id="17" fill="hold">
                                <p:stCondLst>
                                  <p:cond delay="2750"/>
                                </p:stCondLst>
                                <p:childTnLst>
                                  <p:par>
                                    <p:cTn id="18" presetID="22" presetClass="entr" presetSubtype="8" fill="hold" grpId="0" nodeType="afterEffect">
                                      <p:stCondLst>
                                        <p:cond delay="0"/>
                                      </p:stCondLst>
                                      <p:childTnLst>
                                        <p:set>
                                          <p:cBhvr>
                                            <p:cTn id="19" dur="1" fill="hold">
                                              <p:stCondLst>
                                                <p:cond delay="0"/>
                                              </p:stCondLst>
                                            </p:cTn>
                                            <p:tgtEl>
                                              <p:spTgt spid="27">
                                                <p:txEl>
                                                  <p:pRg st="1" end="1"/>
                                                </p:txEl>
                                              </p:spTgt>
                                            </p:tgtEl>
                                            <p:attrNameLst>
                                              <p:attrName>style.visibility</p:attrName>
                                            </p:attrNameLst>
                                          </p:cBhvr>
                                          <p:to>
                                            <p:strVal val="visible"/>
                                          </p:to>
                                        </p:set>
                                        <p:animEffect transition="in" filter="wipe(left)">
                                          <p:cBhvr>
                                            <p:cTn id="20" dur="750"/>
                                            <p:tgtEl>
                                              <p:spTgt spid="27">
                                                <p:txEl>
                                                  <p:pRg st="1" end="1"/>
                                                </p:txEl>
                                              </p:spTgt>
                                            </p:tgtEl>
                                          </p:cBhvr>
                                        </p:animEffect>
                                      </p:childTnLst>
                                    </p:cTn>
                                  </p:par>
                                </p:childTnLst>
                              </p:cTn>
                            </p:par>
                            <p:par>
                              <p:cTn id="21" fill="hold">
                                <p:stCondLst>
                                  <p:cond delay="3500"/>
                                </p:stCondLst>
                                <p:childTnLst>
                                  <p:par>
                                    <p:cTn id="22" presetID="22" presetClass="entr" presetSubtype="8" fill="hold" grpId="0" nodeType="afterEffect">
                                      <p:stCondLst>
                                        <p:cond delay="0"/>
                                      </p:stCondLst>
                                      <p:childTnLst>
                                        <p:set>
                                          <p:cBhvr>
                                            <p:cTn id="23" dur="1" fill="hold">
                                              <p:stCondLst>
                                                <p:cond delay="0"/>
                                              </p:stCondLst>
                                            </p:cTn>
                                            <p:tgtEl>
                                              <p:spTgt spid="27">
                                                <p:txEl>
                                                  <p:pRg st="2" end="2"/>
                                                </p:txEl>
                                              </p:spTgt>
                                            </p:tgtEl>
                                            <p:attrNameLst>
                                              <p:attrName>style.visibility</p:attrName>
                                            </p:attrNameLst>
                                          </p:cBhvr>
                                          <p:to>
                                            <p:strVal val="visible"/>
                                          </p:to>
                                        </p:set>
                                        <p:animEffect transition="in" filter="wipe(left)">
                                          <p:cBhvr>
                                            <p:cTn id="24" dur="750"/>
                                            <p:tgtEl>
                                              <p:spTgt spid="27">
                                                <p:txEl>
                                                  <p:pRg st="2" end="2"/>
                                                </p:txEl>
                                              </p:spTgt>
                                            </p:tgtEl>
                                          </p:cBhvr>
                                        </p:animEffect>
                                      </p:childTnLst>
                                    </p:cTn>
                                  </p:par>
                                </p:childTnLst>
                              </p:cTn>
                            </p:par>
                            <p:par>
                              <p:cTn id="25" fill="hold">
                                <p:stCondLst>
                                  <p:cond delay="4250"/>
                                </p:stCondLst>
                                <p:childTnLst>
                                  <p:par>
                                    <p:cTn id="26" presetID="22" presetClass="entr" presetSubtype="8" fill="hold" grpId="0" nodeType="afterEffect">
                                      <p:stCondLst>
                                        <p:cond delay="0"/>
                                      </p:stCondLst>
                                      <p:childTnLst>
                                        <p:set>
                                          <p:cBhvr>
                                            <p:cTn id="27" dur="1" fill="hold">
                                              <p:stCondLst>
                                                <p:cond delay="0"/>
                                              </p:stCondLst>
                                            </p:cTn>
                                            <p:tgtEl>
                                              <p:spTgt spid="27">
                                                <p:txEl>
                                                  <p:pRg st="3" end="3"/>
                                                </p:txEl>
                                              </p:spTgt>
                                            </p:tgtEl>
                                            <p:attrNameLst>
                                              <p:attrName>style.visibility</p:attrName>
                                            </p:attrNameLst>
                                          </p:cBhvr>
                                          <p:to>
                                            <p:strVal val="visible"/>
                                          </p:to>
                                        </p:set>
                                        <p:animEffect transition="in" filter="wipe(left)">
                                          <p:cBhvr>
                                            <p:cTn id="28" dur="750"/>
                                            <p:tgtEl>
                                              <p:spTgt spid="27">
                                                <p:txEl>
                                                  <p:pRg st="3" end="3"/>
                                                </p:txEl>
                                              </p:spTgt>
                                            </p:tgtEl>
                                          </p:cBhvr>
                                        </p:animEffect>
                                      </p:childTnLst>
                                    </p:cTn>
                                  </p:par>
                                </p:childTnLst>
                              </p:cTn>
                            </p:par>
                            <p:par>
                              <p:cTn id="29" fill="hold">
                                <p:stCondLst>
                                  <p:cond delay="5000"/>
                                </p:stCondLst>
                                <p:childTnLst>
                                  <p:par>
                                    <p:cTn id="30" presetID="2" presetClass="entr" presetSubtype="8"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1250" fill="hold"/>
                                            <p:tgtEl>
                                              <p:spTgt spid="42"/>
                                            </p:tgtEl>
                                            <p:attrNameLst>
                                              <p:attrName>ppt_x</p:attrName>
                                            </p:attrNameLst>
                                          </p:cBhvr>
                                          <p:tavLst>
                                            <p:tav tm="0">
                                              <p:val>
                                                <p:strVal val="0-#ppt_w/2"/>
                                              </p:val>
                                            </p:tav>
                                            <p:tav tm="100000">
                                              <p:val>
                                                <p:strVal val="#ppt_x"/>
                                              </p:val>
                                            </p:tav>
                                          </p:tavLst>
                                        </p:anim>
                                        <p:anim calcmode="lin" valueType="num">
                                          <p:cBhvr additive="base">
                                            <p:cTn id="33" dur="1250" fill="hold"/>
                                            <p:tgtEl>
                                              <p:spTgt spid="42"/>
                                            </p:tgtEl>
                                            <p:attrNameLst>
                                              <p:attrName>ppt_y</p:attrName>
                                            </p:attrNameLst>
                                          </p:cBhvr>
                                          <p:tavLst>
                                            <p:tav tm="0">
                                              <p:val>
                                                <p:strVal val="#ppt_y"/>
                                              </p:val>
                                            </p:tav>
                                            <p:tav tm="100000">
                                              <p:val>
                                                <p:strVal val="#ppt_y"/>
                                              </p:val>
                                            </p:tav>
                                          </p:tavLst>
                                        </p:anim>
                                      </p:childTnLst>
                                    </p:cTn>
                                  </p:par>
                                </p:childTnLst>
                              </p:cTn>
                            </p:par>
                            <p:par>
                              <p:cTn id="34" fill="hold">
                                <p:stCondLst>
                                  <p:cond delay="6250"/>
                                </p:stCondLst>
                                <p:childTnLst>
                                  <p:par>
                                    <p:cTn id="35" presetID="2" presetClass="entr" presetSubtype="2"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1000" fill="hold"/>
                                            <p:tgtEl>
                                              <p:spTgt spid="47"/>
                                            </p:tgtEl>
                                            <p:attrNameLst>
                                              <p:attrName>ppt_x</p:attrName>
                                            </p:attrNameLst>
                                          </p:cBhvr>
                                          <p:tavLst>
                                            <p:tav tm="0">
                                              <p:val>
                                                <p:strVal val="1+#ppt_w/2"/>
                                              </p:val>
                                            </p:tav>
                                            <p:tav tm="100000">
                                              <p:val>
                                                <p:strVal val="#ppt_x"/>
                                              </p:val>
                                            </p:tav>
                                          </p:tavLst>
                                        </p:anim>
                                        <p:anim calcmode="lin" valueType="num">
                                          <p:cBhvr additive="base">
                                            <p:cTn id="38" dur="1000" fill="hold"/>
                                            <p:tgtEl>
                                              <p:spTgt spid="47"/>
                                            </p:tgtEl>
                                            <p:attrNameLst>
                                              <p:attrName>ppt_y</p:attrName>
                                            </p:attrNameLst>
                                          </p:cBhvr>
                                          <p:tavLst>
                                            <p:tav tm="0">
                                              <p:val>
                                                <p:strVal val="#ppt_y"/>
                                              </p:val>
                                            </p:tav>
                                            <p:tav tm="100000">
                                              <p:val>
                                                <p:strVal val="#ppt_y"/>
                                              </p:val>
                                            </p:tav>
                                          </p:tavLst>
                                        </p:anim>
                                      </p:childTnLst>
                                    </p:cTn>
                                  </p:par>
                                </p:childTnLst>
                              </p:cTn>
                            </p:par>
                            <p:par>
                              <p:cTn id="39" fill="hold">
                                <p:stCondLst>
                                  <p:cond delay="7250"/>
                                </p:stCondLst>
                                <p:childTnLst>
                                  <p:par>
                                    <p:cTn id="40" presetID="10" presetClass="entr" presetSubtype="0" fill="hold" grpId="0" nodeType="afterEffect">
                                      <p:stCondLst>
                                        <p:cond delay="0"/>
                                      </p:stCondLst>
                                      <p:childTnLst>
                                        <p:set>
                                          <p:cBhvr>
                                            <p:cTn id="41" dur="1" fill="hold">
                                              <p:stCondLst>
                                                <p:cond delay="0"/>
                                              </p:stCondLst>
                                            </p:cTn>
                                            <p:tgtEl>
                                              <p:spTgt spid="92"/>
                                            </p:tgtEl>
                                            <p:attrNameLst>
                                              <p:attrName>style.visibility</p:attrName>
                                            </p:attrNameLst>
                                          </p:cBhvr>
                                          <p:to>
                                            <p:strVal val="visible"/>
                                          </p:to>
                                        </p:set>
                                        <p:animEffect transition="in" filter="fade">
                                          <p:cBhvr>
                                            <p:cTn id="42" dur="1000"/>
                                            <p:tgtEl>
                                              <p:spTgt spid="92"/>
                                            </p:tgtEl>
                                          </p:cBhvr>
                                        </p:animEffect>
                                      </p:childTnLst>
                                    </p:cTn>
                                  </p:par>
                                </p:childTnLst>
                              </p:cTn>
                            </p:par>
                            <p:par>
                              <p:cTn id="43" fill="hold">
                                <p:stCondLst>
                                  <p:cond delay="8250"/>
                                </p:stCondLst>
                                <p:childTnLst>
                                  <p:par>
                                    <p:cTn id="44" presetID="22" presetClass="entr" presetSubtype="8" fill="hold" grpId="0" nodeType="afterEffect">
                                      <p:stCondLst>
                                        <p:cond delay="0"/>
                                      </p:stCondLst>
                                      <p:childTnLst>
                                        <p:set>
                                          <p:cBhvr>
                                            <p:cTn id="45" dur="1" fill="hold">
                                              <p:stCondLst>
                                                <p:cond delay="0"/>
                                              </p:stCondLst>
                                            </p:cTn>
                                            <p:tgtEl>
                                              <p:spTgt spid="93">
                                                <p:txEl>
                                                  <p:pRg st="0" end="0"/>
                                                </p:txEl>
                                              </p:spTgt>
                                            </p:tgtEl>
                                            <p:attrNameLst>
                                              <p:attrName>style.visibility</p:attrName>
                                            </p:attrNameLst>
                                          </p:cBhvr>
                                          <p:to>
                                            <p:strVal val="visible"/>
                                          </p:to>
                                        </p:set>
                                        <p:animEffect transition="in" filter="wipe(left)">
                                          <p:cBhvr>
                                            <p:cTn id="46" dur="750"/>
                                            <p:tgtEl>
                                              <p:spTgt spid="93">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93">
                                                <p:txEl>
                                                  <p:pRg st="1" end="1"/>
                                                </p:txEl>
                                              </p:spTgt>
                                            </p:tgtEl>
                                            <p:attrNameLst>
                                              <p:attrName>style.visibility</p:attrName>
                                            </p:attrNameLst>
                                          </p:cBhvr>
                                          <p:to>
                                            <p:strVal val="visible"/>
                                          </p:to>
                                        </p:set>
                                        <p:animEffect transition="in" filter="wipe(left)">
                                          <p:cBhvr>
                                            <p:cTn id="51" dur="750"/>
                                            <p:tgtEl>
                                              <p:spTgt spid="93">
                                                <p:txEl>
                                                  <p:pRg st="1" end="1"/>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93">
                                                <p:txEl>
                                                  <p:pRg st="2" end="2"/>
                                                </p:txEl>
                                              </p:spTgt>
                                            </p:tgtEl>
                                            <p:attrNameLst>
                                              <p:attrName>style.visibility</p:attrName>
                                            </p:attrNameLst>
                                          </p:cBhvr>
                                          <p:to>
                                            <p:strVal val="visible"/>
                                          </p:to>
                                        </p:set>
                                        <p:animEffect transition="in" filter="wipe(left)">
                                          <p:cBhvr>
                                            <p:cTn id="56" dur="750"/>
                                            <p:tgtEl>
                                              <p:spTgt spid="93">
                                                <p:txEl>
                                                  <p:pRg st="2" end="2"/>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93">
                                                <p:txEl>
                                                  <p:pRg st="3" end="3"/>
                                                </p:txEl>
                                              </p:spTgt>
                                            </p:tgtEl>
                                            <p:attrNameLst>
                                              <p:attrName>style.visibility</p:attrName>
                                            </p:attrNameLst>
                                          </p:cBhvr>
                                          <p:to>
                                            <p:strVal val="visible"/>
                                          </p:to>
                                        </p:set>
                                        <p:animEffect transition="in" filter="wipe(left)">
                                          <p:cBhvr>
                                            <p:cTn id="61" dur="750"/>
                                            <p:tgtEl>
                                              <p:spTgt spid="9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27" grpId="0" build="p"/>
          <p:bldP spid="42" grpId="0" animBg="1"/>
          <p:bldP spid="47" grpId="0" animBg="1"/>
          <p:bldP spid="92" grpId="0"/>
          <p:bldP spid="93" grpId="0" build="p"/>
        </p:bldLst>
      </p:timing>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b="1">
                <a:solidFill>
                  <a:srgbClr val="ED0C6D"/>
                </a:solidFill>
              </a:rPr>
              <a:t>EXERCISE 8: </a:t>
            </a:r>
            <a:r>
              <a:rPr lang="en-NZ"/>
              <a:t>Recognising Special Cases</a:t>
            </a:r>
            <a:endParaRPr lang="en-GB"/>
          </a:p>
        </p:txBody>
      </p:sp>
      <p:sp>
        <p:nvSpPr>
          <p:cNvPr id="3" name="Slide Number Placeholder 2"/>
          <p:cNvSpPr>
            <a:spLocks noGrp="1"/>
          </p:cNvSpPr>
          <p:nvPr>
            <p:ph type="sldNum" sz="quarter" idx="12"/>
          </p:nvPr>
        </p:nvSpPr>
        <p:spPr/>
        <p:txBody>
          <a:bodyPr/>
          <a:lstStyle/>
          <a:p>
            <a:fld id="{DEAEEF22-A4DB-45E7-8C91-9889C89BF273}" type="slidenum">
              <a:rPr lang="pl-PL" smtClean="0"/>
              <a:t>118</a:t>
            </a:fld>
            <a:endParaRPr lang="pl-PL"/>
          </a:p>
        </p:txBody>
      </p:sp>
      <p:sp>
        <p:nvSpPr>
          <p:cNvPr id="6" name="TextBox 5"/>
          <p:cNvSpPr txBox="1"/>
          <p:nvPr/>
        </p:nvSpPr>
        <p:spPr>
          <a:xfrm>
            <a:off x="932836" y="785315"/>
            <a:ext cx="10326328" cy="954107"/>
          </a:xfrm>
          <a:prstGeom prst="rect">
            <a:avLst/>
          </a:prstGeom>
          <a:noFill/>
        </p:spPr>
        <p:txBody>
          <a:bodyPr wrap="square" rtlCol="0">
            <a:spAutoFit/>
          </a:bodyPr>
          <a:lstStyle/>
          <a:p>
            <a:pPr algn="ctr"/>
            <a:r>
              <a:rPr lang="en-NZ" sz="2800">
                <a:solidFill>
                  <a:schemeClr val="accent6">
                    <a:lumMod val="50000"/>
                  </a:schemeClr>
                </a:solidFill>
                <a:latin typeface="Century Gothic" panose="020B0502020202020204" pitchFamily="34" charset="0"/>
              </a:rPr>
              <a:t>Refer to your </a:t>
            </a:r>
            <a:r>
              <a:rPr lang="en-NZ" sz="2800" b="1">
                <a:solidFill>
                  <a:schemeClr val="accent6">
                    <a:lumMod val="50000"/>
                  </a:schemeClr>
                </a:solidFill>
                <a:latin typeface="Century Gothic" panose="020B0502020202020204" pitchFamily="34" charset="0"/>
              </a:rPr>
              <a:t>Course Workbook </a:t>
            </a:r>
            <a:r>
              <a:rPr lang="en-NZ" sz="2800">
                <a:solidFill>
                  <a:schemeClr val="accent6">
                    <a:lumMod val="50000"/>
                  </a:schemeClr>
                </a:solidFill>
                <a:latin typeface="Century Gothic" panose="020B0502020202020204" pitchFamily="34" charset="0"/>
              </a:rPr>
              <a:t>to help you identify the following special cases:</a:t>
            </a:r>
          </a:p>
        </p:txBody>
      </p:sp>
      <p:grpSp>
        <p:nvGrpSpPr>
          <p:cNvPr id="8" name="Grupa 6"/>
          <p:cNvGrpSpPr/>
          <p:nvPr/>
        </p:nvGrpSpPr>
        <p:grpSpPr>
          <a:xfrm>
            <a:off x="2816090" y="2004674"/>
            <a:ext cx="1233451" cy="2749003"/>
            <a:chOff x="3134998" y="1178691"/>
            <a:chExt cx="2019850" cy="4501658"/>
          </a:xfrm>
        </p:grpSpPr>
        <p:sp>
          <p:nvSpPr>
            <p:cNvPr id="9"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0"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1"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2"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13" name="Grupa 11"/>
            <p:cNvGrpSpPr/>
            <p:nvPr/>
          </p:nvGrpSpPr>
          <p:grpSpPr>
            <a:xfrm>
              <a:off x="3134998" y="1517736"/>
              <a:ext cx="2019850" cy="4162612"/>
              <a:chOff x="3636165" y="1814460"/>
              <a:chExt cx="1696621" cy="3496486"/>
            </a:xfrm>
          </p:grpSpPr>
          <p:grpSp>
            <p:nvGrpSpPr>
              <p:cNvPr id="14" name="Group 28"/>
              <p:cNvGrpSpPr>
                <a:grpSpLocks/>
              </p:cNvGrpSpPr>
              <p:nvPr/>
            </p:nvGrpSpPr>
            <p:grpSpPr bwMode="auto">
              <a:xfrm>
                <a:off x="3636165" y="1819139"/>
                <a:ext cx="1696621" cy="3491807"/>
                <a:chOff x="1684" y="1082"/>
                <a:chExt cx="2391" cy="3083"/>
              </a:xfrm>
            </p:grpSpPr>
            <p:sp>
              <p:nvSpPr>
                <p:cNvPr id="19"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0"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15"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6"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7"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8"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21" name="Grupa 27"/>
          <p:cNvGrpSpPr/>
          <p:nvPr/>
        </p:nvGrpSpPr>
        <p:grpSpPr>
          <a:xfrm>
            <a:off x="1361380" y="2004674"/>
            <a:ext cx="1233451" cy="2749003"/>
            <a:chOff x="3134998" y="1178691"/>
            <a:chExt cx="2019850" cy="4501658"/>
          </a:xfrm>
        </p:grpSpPr>
        <p:sp>
          <p:nvSpPr>
            <p:cNvPr id="22"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3"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4"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5"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26" name="Grupa 32"/>
            <p:cNvGrpSpPr/>
            <p:nvPr/>
          </p:nvGrpSpPr>
          <p:grpSpPr>
            <a:xfrm>
              <a:off x="3134998" y="1517736"/>
              <a:ext cx="2019850" cy="4162612"/>
              <a:chOff x="3636165" y="1814460"/>
              <a:chExt cx="1696621" cy="3496486"/>
            </a:xfrm>
          </p:grpSpPr>
          <p:grpSp>
            <p:nvGrpSpPr>
              <p:cNvPr id="27" name="Group 28"/>
              <p:cNvGrpSpPr>
                <a:grpSpLocks/>
              </p:cNvGrpSpPr>
              <p:nvPr/>
            </p:nvGrpSpPr>
            <p:grpSpPr bwMode="auto">
              <a:xfrm>
                <a:off x="3636165" y="1819139"/>
                <a:ext cx="1696621" cy="3491807"/>
                <a:chOff x="1684" y="1082"/>
                <a:chExt cx="2391" cy="3083"/>
              </a:xfrm>
            </p:grpSpPr>
            <p:sp>
              <p:nvSpPr>
                <p:cNvPr id="32"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3"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28"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9"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0"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1"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34" name="Grupa 6"/>
          <p:cNvGrpSpPr/>
          <p:nvPr/>
        </p:nvGrpSpPr>
        <p:grpSpPr>
          <a:xfrm>
            <a:off x="6368379" y="2004674"/>
            <a:ext cx="1233451" cy="2749003"/>
            <a:chOff x="3134998" y="1178691"/>
            <a:chExt cx="2019850" cy="4501658"/>
          </a:xfrm>
        </p:grpSpPr>
        <p:sp>
          <p:nvSpPr>
            <p:cNvPr id="35"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6"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7"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8"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39" name="Grupa 11"/>
            <p:cNvGrpSpPr/>
            <p:nvPr/>
          </p:nvGrpSpPr>
          <p:grpSpPr>
            <a:xfrm>
              <a:off x="3134998" y="1517736"/>
              <a:ext cx="2019850" cy="4162612"/>
              <a:chOff x="3636165" y="1814460"/>
              <a:chExt cx="1696621" cy="3496486"/>
            </a:xfrm>
          </p:grpSpPr>
          <p:grpSp>
            <p:nvGrpSpPr>
              <p:cNvPr id="40" name="Group 28"/>
              <p:cNvGrpSpPr>
                <a:grpSpLocks/>
              </p:cNvGrpSpPr>
              <p:nvPr/>
            </p:nvGrpSpPr>
            <p:grpSpPr bwMode="auto">
              <a:xfrm>
                <a:off x="3636165" y="1819139"/>
                <a:ext cx="1696621" cy="3491807"/>
                <a:chOff x="1684" y="1082"/>
                <a:chExt cx="2391" cy="3083"/>
              </a:xfrm>
            </p:grpSpPr>
            <p:sp>
              <p:nvSpPr>
                <p:cNvPr id="45"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46"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41"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2"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3"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4"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47" name="Grupa 27"/>
          <p:cNvGrpSpPr/>
          <p:nvPr/>
        </p:nvGrpSpPr>
        <p:grpSpPr>
          <a:xfrm>
            <a:off x="4913669" y="2004674"/>
            <a:ext cx="1233451" cy="2749003"/>
            <a:chOff x="3134998" y="1178691"/>
            <a:chExt cx="2019850" cy="4501658"/>
          </a:xfrm>
        </p:grpSpPr>
        <p:sp>
          <p:nvSpPr>
            <p:cNvPr id="48"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49"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50"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51"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52" name="Grupa 32"/>
            <p:cNvGrpSpPr/>
            <p:nvPr/>
          </p:nvGrpSpPr>
          <p:grpSpPr>
            <a:xfrm>
              <a:off x="3134998" y="1517736"/>
              <a:ext cx="2019850" cy="4162612"/>
              <a:chOff x="3636165" y="1814460"/>
              <a:chExt cx="1696621" cy="3496486"/>
            </a:xfrm>
          </p:grpSpPr>
          <p:grpSp>
            <p:nvGrpSpPr>
              <p:cNvPr id="53" name="Group 28"/>
              <p:cNvGrpSpPr>
                <a:grpSpLocks/>
              </p:cNvGrpSpPr>
              <p:nvPr/>
            </p:nvGrpSpPr>
            <p:grpSpPr bwMode="auto">
              <a:xfrm>
                <a:off x="3636165" y="1819139"/>
                <a:ext cx="1696621" cy="3491807"/>
                <a:chOff x="1684" y="1082"/>
                <a:chExt cx="2391" cy="3083"/>
              </a:xfrm>
            </p:grpSpPr>
            <p:sp>
              <p:nvSpPr>
                <p:cNvPr id="58"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59"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54"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5"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6"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7"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60" name="Grupa 6"/>
          <p:cNvGrpSpPr/>
          <p:nvPr/>
        </p:nvGrpSpPr>
        <p:grpSpPr>
          <a:xfrm>
            <a:off x="9806579" y="2004674"/>
            <a:ext cx="1233451" cy="2749003"/>
            <a:chOff x="3134998" y="1178691"/>
            <a:chExt cx="2019850" cy="4501658"/>
          </a:xfrm>
        </p:grpSpPr>
        <p:sp>
          <p:nvSpPr>
            <p:cNvPr id="61"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2"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3"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4"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65" name="Grupa 11"/>
            <p:cNvGrpSpPr/>
            <p:nvPr/>
          </p:nvGrpSpPr>
          <p:grpSpPr>
            <a:xfrm>
              <a:off x="3134998" y="1517736"/>
              <a:ext cx="2019850" cy="4162612"/>
              <a:chOff x="3636165" y="1814460"/>
              <a:chExt cx="1696621" cy="3496486"/>
            </a:xfrm>
          </p:grpSpPr>
          <p:grpSp>
            <p:nvGrpSpPr>
              <p:cNvPr id="66" name="Group 28"/>
              <p:cNvGrpSpPr>
                <a:grpSpLocks/>
              </p:cNvGrpSpPr>
              <p:nvPr/>
            </p:nvGrpSpPr>
            <p:grpSpPr bwMode="auto">
              <a:xfrm>
                <a:off x="3636165" y="1819139"/>
                <a:ext cx="1696621" cy="3491807"/>
                <a:chOff x="1684" y="1082"/>
                <a:chExt cx="2391" cy="3083"/>
              </a:xfrm>
            </p:grpSpPr>
            <p:sp>
              <p:nvSpPr>
                <p:cNvPr id="71"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2"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67"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68"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69"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70"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73" name="Grupa 27"/>
          <p:cNvGrpSpPr/>
          <p:nvPr/>
        </p:nvGrpSpPr>
        <p:grpSpPr>
          <a:xfrm>
            <a:off x="8351869" y="2004674"/>
            <a:ext cx="1233451" cy="2749003"/>
            <a:chOff x="3134998" y="1178691"/>
            <a:chExt cx="2019850" cy="4501658"/>
          </a:xfrm>
        </p:grpSpPr>
        <p:sp>
          <p:nvSpPr>
            <p:cNvPr id="74"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5"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6"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7"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ea typeface="ＭＳ Ｐゴシック" pitchFamily="-112" charset="-128"/>
                  <a:cs typeface="ＭＳ Ｐゴシック" pitchFamily="-112" charset="-128"/>
                </a:rPr>
                <a:t>S</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78" name="Grupa 32"/>
            <p:cNvGrpSpPr/>
            <p:nvPr/>
          </p:nvGrpSpPr>
          <p:grpSpPr>
            <a:xfrm>
              <a:off x="3134998" y="1517736"/>
              <a:ext cx="2019850" cy="4162612"/>
              <a:chOff x="3636165" y="1814460"/>
              <a:chExt cx="1696621" cy="3496486"/>
            </a:xfrm>
          </p:grpSpPr>
          <p:grpSp>
            <p:nvGrpSpPr>
              <p:cNvPr id="79" name="Group 28"/>
              <p:cNvGrpSpPr>
                <a:grpSpLocks/>
              </p:cNvGrpSpPr>
              <p:nvPr/>
            </p:nvGrpSpPr>
            <p:grpSpPr bwMode="auto">
              <a:xfrm>
                <a:off x="3636165" y="1819139"/>
                <a:ext cx="1696621" cy="3491807"/>
                <a:chOff x="1684" y="1082"/>
                <a:chExt cx="2391" cy="3083"/>
              </a:xfrm>
            </p:grpSpPr>
            <p:sp>
              <p:nvSpPr>
                <p:cNvPr id="84"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85"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80"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1"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2"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3"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135" name="Group 134"/>
          <p:cNvGrpSpPr/>
          <p:nvPr/>
        </p:nvGrpSpPr>
        <p:grpSpPr>
          <a:xfrm>
            <a:off x="1603697" y="2323899"/>
            <a:ext cx="741617" cy="1805189"/>
            <a:chOff x="1603697" y="2323899"/>
            <a:chExt cx="741617" cy="1805189"/>
          </a:xfrm>
        </p:grpSpPr>
        <p:cxnSp>
          <p:nvCxnSpPr>
            <p:cNvPr id="90" name="Straight Connector 89"/>
            <p:cNvCxnSpPr/>
            <p:nvPr/>
          </p:nvCxnSpPr>
          <p:spPr>
            <a:xfrm flipV="1">
              <a:off x="1603697" y="2323899"/>
              <a:ext cx="239150" cy="1505152"/>
            </a:xfrm>
            <a:prstGeom prst="line">
              <a:avLst/>
            </a:prstGeom>
          </p:spPr>
          <p:style>
            <a:lnRef idx="3">
              <a:schemeClr val="dk1"/>
            </a:lnRef>
            <a:fillRef idx="0">
              <a:schemeClr val="dk1"/>
            </a:fillRef>
            <a:effectRef idx="2">
              <a:schemeClr val="dk1"/>
            </a:effectRef>
            <a:fontRef idx="minor">
              <a:schemeClr val="tx1"/>
            </a:fontRef>
          </p:style>
        </p:cxnSp>
        <p:cxnSp>
          <p:nvCxnSpPr>
            <p:cNvPr id="92" name="Straight Connector 91"/>
            <p:cNvCxnSpPr/>
            <p:nvPr/>
          </p:nvCxnSpPr>
          <p:spPr>
            <a:xfrm flipH="1" flipV="1">
              <a:off x="1842847" y="2323900"/>
              <a:ext cx="249689" cy="1352750"/>
            </a:xfrm>
            <a:prstGeom prst="line">
              <a:avLst/>
            </a:prstGeom>
          </p:spPr>
          <p:style>
            <a:lnRef idx="3">
              <a:schemeClr val="dk1"/>
            </a:lnRef>
            <a:fillRef idx="0">
              <a:schemeClr val="dk1"/>
            </a:fillRef>
            <a:effectRef idx="2">
              <a:schemeClr val="dk1"/>
            </a:effectRef>
            <a:fontRef idx="minor">
              <a:schemeClr val="tx1"/>
            </a:fontRef>
          </p:style>
        </p:cxnSp>
        <p:cxnSp>
          <p:nvCxnSpPr>
            <p:cNvPr id="95" name="Straight Connector 94"/>
            <p:cNvCxnSpPr/>
            <p:nvPr/>
          </p:nvCxnSpPr>
          <p:spPr>
            <a:xfrm flipH="1" flipV="1">
              <a:off x="2095626" y="3676650"/>
              <a:ext cx="249688" cy="452438"/>
            </a:xfrm>
            <a:prstGeom prst="line">
              <a:avLst/>
            </a:prstGeom>
          </p:spPr>
          <p:style>
            <a:lnRef idx="3">
              <a:schemeClr val="dk1"/>
            </a:lnRef>
            <a:fillRef idx="0">
              <a:schemeClr val="dk1"/>
            </a:fillRef>
            <a:effectRef idx="2">
              <a:schemeClr val="dk1"/>
            </a:effectRef>
            <a:fontRef idx="minor">
              <a:schemeClr val="tx1"/>
            </a:fontRef>
          </p:style>
        </p:cxnSp>
      </p:grpSp>
      <p:grpSp>
        <p:nvGrpSpPr>
          <p:cNvPr id="136" name="Group 135"/>
          <p:cNvGrpSpPr/>
          <p:nvPr/>
        </p:nvGrpSpPr>
        <p:grpSpPr>
          <a:xfrm>
            <a:off x="3061872" y="3109913"/>
            <a:ext cx="743714" cy="523875"/>
            <a:chOff x="3061872" y="3109913"/>
            <a:chExt cx="743714" cy="523875"/>
          </a:xfrm>
        </p:grpSpPr>
        <p:cxnSp>
          <p:nvCxnSpPr>
            <p:cNvPr id="97" name="Straight Connector 96"/>
            <p:cNvCxnSpPr/>
            <p:nvPr/>
          </p:nvCxnSpPr>
          <p:spPr>
            <a:xfrm flipV="1">
              <a:off x="3061872" y="3109913"/>
              <a:ext cx="235685" cy="333375"/>
            </a:xfrm>
            <a:prstGeom prst="line">
              <a:avLst/>
            </a:prstGeom>
          </p:spPr>
          <p:style>
            <a:lnRef idx="3">
              <a:schemeClr val="dk1"/>
            </a:lnRef>
            <a:fillRef idx="0">
              <a:schemeClr val="dk1"/>
            </a:fillRef>
            <a:effectRef idx="2">
              <a:schemeClr val="dk1"/>
            </a:effectRef>
            <a:fontRef idx="minor">
              <a:schemeClr val="tx1"/>
            </a:fontRef>
          </p:style>
        </p:cxnSp>
        <p:cxnSp>
          <p:nvCxnSpPr>
            <p:cNvPr id="99" name="Straight Connector 98"/>
            <p:cNvCxnSpPr/>
            <p:nvPr/>
          </p:nvCxnSpPr>
          <p:spPr>
            <a:xfrm>
              <a:off x="3297557" y="3109913"/>
              <a:ext cx="254234" cy="204787"/>
            </a:xfrm>
            <a:prstGeom prst="line">
              <a:avLst/>
            </a:prstGeom>
          </p:spPr>
          <p:style>
            <a:lnRef idx="3">
              <a:schemeClr val="dk1"/>
            </a:lnRef>
            <a:fillRef idx="0">
              <a:schemeClr val="dk1"/>
            </a:fillRef>
            <a:effectRef idx="2">
              <a:schemeClr val="dk1"/>
            </a:effectRef>
            <a:fontRef idx="minor">
              <a:schemeClr val="tx1"/>
            </a:fontRef>
          </p:style>
        </p:cxnSp>
        <p:cxnSp>
          <p:nvCxnSpPr>
            <p:cNvPr id="102" name="Straight Connector 101"/>
            <p:cNvCxnSpPr/>
            <p:nvPr/>
          </p:nvCxnSpPr>
          <p:spPr>
            <a:xfrm>
              <a:off x="3547246" y="3314700"/>
              <a:ext cx="258340" cy="319088"/>
            </a:xfrm>
            <a:prstGeom prst="line">
              <a:avLst/>
            </a:prstGeom>
          </p:spPr>
          <p:style>
            <a:lnRef idx="3">
              <a:schemeClr val="dk1"/>
            </a:lnRef>
            <a:fillRef idx="0">
              <a:schemeClr val="dk1"/>
            </a:fillRef>
            <a:effectRef idx="2">
              <a:schemeClr val="dk1"/>
            </a:effectRef>
            <a:fontRef idx="minor">
              <a:schemeClr val="tx1"/>
            </a:fontRef>
          </p:style>
        </p:cxnSp>
      </p:grpSp>
      <p:grpSp>
        <p:nvGrpSpPr>
          <p:cNvPr id="137" name="Group 136"/>
          <p:cNvGrpSpPr/>
          <p:nvPr/>
        </p:nvGrpSpPr>
        <p:grpSpPr>
          <a:xfrm>
            <a:off x="5159692" y="2590800"/>
            <a:ext cx="732350" cy="1739900"/>
            <a:chOff x="5159692" y="2590800"/>
            <a:chExt cx="732350" cy="1739900"/>
          </a:xfrm>
        </p:grpSpPr>
        <p:cxnSp>
          <p:nvCxnSpPr>
            <p:cNvPr id="104" name="Straight Connector 103"/>
            <p:cNvCxnSpPr>
              <a:cxnSpLocks/>
            </p:cNvCxnSpPr>
            <p:nvPr/>
          </p:nvCxnSpPr>
          <p:spPr>
            <a:xfrm flipV="1">
              <a:off x="5159692" y="3006726"/>
              <a:ext cx="243914" cy="1323974"/>
            </a:xfrm>
            <a:prstGeom prst="line">
              <a:avLst/>
            </a:prstGeom>
          </p:spPr>
          <p:style>
            <a:lnRef idx="3">
              <a:schemeClr val="dk1"/>
            </a:lnRef>
            <a:fillRef idx="0">
              <a:schemeClr val="dk1"/>
            </a:fillRef>
            <a:effectRef idx="2">
              <a:schemeClr val="dk1"/>
            </a:effectRef>
            <a:fontRef idx="minor">
              <a:schemeClr val="tx1"/>
            </a:fontRef>
          </p:style>
        </p:cxnSp>
        <p:cxnSp>
          <p:nvCxnSpPr>
            <p:cNvPr id="107" name="Straight Connector 106"/>
            <p:cNvCxnSpPr>
              <a:cxnSpLocks/>
            </p:cNvCxnSpPr>
            <p:nvPr/>
          </p:nvCxnSpPr>
          <p:spPr>
            <a:xfrm flipV="1">
              <a:off x="5403606" y="2590801"/>
              <a:ext cx="241219" cy="415924"/>
            </a:xfrm>
            <a:prstGeom prst="line">
              <a:avLst/>
            </a:prstGeom>
          </p:spPr>
          <p:style>
            <a:lnRef idx="3">
              <a:schemeClr val="dk1"/>
            </a:lnRef>
            <a:fillRef idx="0">
              <a:schemeClr val="dk1"/>
            </a:fillRef>
            <a:effectRef idx="2">
              <a:schemeClr val="dk1"/>
            </a:effectRef>
            <a:fontRef idx="minor">
              <a:schemeClr val="tx1"/>
            </a:fontRef>
          </p:style>
        </p:cxnSp>
        <p:cxnSp>
          <p:nvCxnSpPr>
            <p:cNvPr id="109" name="Straight Connector 108"/>
            <p:cNvCxnSpPr>
              <a:cxnSpLocks/>
            </p:cNvCxnSpPr>
            <p:nvPr/>
          </p:nvCxnSpPr>
          <p:spPr>
            <a:xfrm>
              <a:off x="5644825" y="2590800"/>
              <a:ext cx="247217" cy="1085850"/>
            </a:xfrm>
            <a:prstGeom prst="line">
              <a:avLst/>
            </a:prstGeom>
          </p:spPr>
          <p:style>
            <a:lnRef idx="3">
              <a:schemeClr val="dk1"/>
            </a:lnRef>
            <a:fillRef idx="0">
              <a:schemeClr val="dk1"/>
            </a:fillRef>
            <a:effectRef idx="2">
              <a:schemeClr val="dk1"/>
            </a:effectRef>
            <a:fontRef idx="minor">
              <a:schemeClr val="tx1"/>
            </a:fontRef>
          </p:style>
        </p:cxnSp>
      </p:grpSp>
      <p:grpSp>
        <p:nvGrpSpPr>
          <p:cNvPr id="138" name="Group 137"/>
          <p:cNvGrpSpPr/>
          <p:nvPr/>
        </p:nvGrpSpPr>
        <p:grpSpPr>
          <a:xfrm>
            <a:off x="6614402" y="2489158"/>
            <a:ext cx="743473" cy="1144630"/>
            <a:chOff x="6614402" y="2489158"/>
            <a:chExt cx="743473" cy="1144630"/>
          </a:xfrm>
        </p:grpSpPr>
        <p:cxnSp>
          <p:nvCxnSpPr>
            <p:cNvPr id="112" name="Straight Connector 111"/>
            <p:cNvCxnSpPr>
              <a:cxnSpLocks/>
            </p:cNvCxnSpPr>
            <p:nvPr/>
          </p:nvCxnSpPr>
          <p:spPr>
            <a:xfrm flipV="1">
              <a:off x="6614402" y="2698751"/>
              <a:ext cx="235444" cy="935037"/>
            </a:xfrm>
            <a:prstGeom prst="line">
              <a:avLst/>
            </a:prstGeom>
          </p:spPr>
          <p:style>
            <a:lnRef idx="3">
              <a:schemeClr val="dk1"/>
            </a:lnRef>
            <a:fillRef idx="0">
              <a:schemeClr val="dk1"/>
            </a:fillRef>
            <a:effectRef idx="2">
              <a:schemeClr val="dk1"/>
            </a:effectRef>
            <a:fontRef idx="minor">
              <a:schemeClr val="tx1"/>
            </a:fontRef>
          </p:style>
        </p:cxnSp>
        <p:cxnSp>
          <p:nvCxnSpPr>
            <p:cNvPr id="114" name="Straight Connector 113"/>
            <p:cNvCxnSpPr/>
            <p:nvPr/>
          </p:nvCxnSpPr>
          <p:spPr>
            <a:xfrm flipV="1">
              <a:off x="6849846" y="2489200"/>
              <a:ext cx="249689" cy="209550"/>
            </a:xfrm>
            <a:prstGeom prst="line">
              <a:avLst/>
            </a:prstGeom>
          </p:spPr>
          <p:style>
            <a:lnRef idx="3">
              <a:schemeClr val="dk1"/>
            </a:lnRef>
            <a:fillRef idx="0">
              <a:schemeClr val="dk1"/>
            </a:fillRef>
            <a:effectRef idx="2">
              <a:schemeClr val="dk1"/>
            </a:effectRef>
            <a:fontRef idx="minor">
              <a:schemeClr val="tx1"/>
            </a:fontRef>
          </p:style>
        </p:cxnSp>
        <p:cxnSp>
          <p:nvCxnSpPr>
            <p:cNvPr id="117" name="Straight Connector 116"/>
            <p:cNvCxnSpPr>
              <a:cxnSpLocks/>
            </p:cNvCxnSpPr>
            <p:nvPr/>
          </p:nvCxnSpPr>
          <p:spPr>
            <a:xfrm>
              <a:off x="7099535" y="2489158"/>
              <a:ext cx="258340" cy="101642"/>
            </a:xfrm>
            <a:prstGeom prst="line">
              <a:avLst/>
            </a:prstGeom>
          </p:spPr>
          <p:style>
            <a:lnRef idx="3">
              <a:schemeClr val="dk1"/>
            </a:lnRef>
            <a:fillRef idx="0">
              <a:schemeClr val="dk1"/>
            </a:fillRef>
            <a:effectRef idx="2">
              <a:schemeClr val="dk1"/>
            </a:effectRef>
            <a:fontRef idx="minor">
              <a:schemeClr val="tx1"/>
            </a:fontRef>
          </p:style>
        </p:cxnSp>
      </p:grpSp>
      <p:grpSp>
        <p:nvGrpSpPr>
          <p:cNvPr id="139" name="Group 138"/>
          <p:cNvGrpSpPr/>
          <p:nvPr/>
        </p:nvGrpSpPr>
        <p:grpSpPr>
          <a:xfrm>
            <a:off x="8597892" y="3109913"/>
            <a:ext cx="732350" cy="653266"/>
            <a:chOff x="8597892" y="3109913"/>
            <a:chExt cx="732350" cy="653266"/>
          </a:xfrm>
        </p:grpSpPr>
        <p:cxnSp>
          <p:nvCxnSpPr>
            <p:cNvPr id="121" name="Straight Connector 120"/>
            <p:cNvCxnSpPr/>
            <p:nvPr/>
          </p:nvCxnSpPr>
          <p:spPr>
            <a:xfrm>
              <a:off x="8597892" y="3109913"/>
              <a:ext cx="235444" cy="176212"/>
            </a:xfrm>
            <a:prstGeom prst="line">
              <a:avLst/>
            </a:prstGeom>
          </p:spPr>
          <p:style>
            <a:lnRef idx="3">
              <a:schemeClr val="dk1"/>
            </a:lnRef>
            <a:fillRef idx="0">
              <a:schemeClr val="dk1"/>
            </a:fillRef>
            <a:effectRef idx="2">
              <a:schemeClr val="dk1"/>
            </a:effectRef>
            <a:fontRef idx="minor">
              <a:schemeClr val="tx1"/>
            </a:fontRef>
          </p:style>
        </p:cxnSp>
        <p:cxnSp>
          <p:nvCxnSpPr>
            <p:cNvPr id="124" name="Straight Connector 123"/>
            <p:cNvCxnSpPr/>
            <p:nvPr/>
          </p:nvCxnSpPr>
          <p:spPr>
            <a:xfrm>
              <a:off x="8833336" y="3286919"/>
              <a:ext cx="249689" cy="476260"/>
            </a:xfrm>
            <a:prstGeom prst="line">
              <a:avLst/>
            </a:prstGeom>
          </p:spPr>
          <p:style>
            <a:lnRef idx="3">
              <a:schemeClr val="dk1"/>
            </a:lnRef>
            <a:fillRef idx="0">
              <a:schemeClr val="dk1"/>
            </a:fillRef>
            <a:effectRef idx="2">
              <a:schemeClr val="dk1"/>
            </a:effectRef>
            <a:fontRef idx="minor">
              <a:schemeClr val="tx1"/>
            </a:fontRef>
          </p:style>
        </p:cxnSp>
        <p:cxnSp>
          <p:nvCxnSpPr>
            <p:cNvPr id="126" name="Straight Connector 125"/>
            <p:cNvCxnSpPr/>
            <p:nvPr/>
          </p:nvCxnSpPr>
          <p:spPr>
            <a:xfrm flipV="1">
              <a:off x="9083025" y="3109913"/>
              <a:ext cx="247217" cy="645319"/>
            </a:xfrm>
            <a:prstGeom prst="line">
              <a:avLst/>
            </a:prstGeom>
          </p:spPr>
          <p:style>
            <a:lnRef idx="3">
              <a:schemeClr val="dk1"/>
            </a:lnRef>
            <a:fillRef idx="0">
              <a:schemeClr val="dk1"/>
            </a:fillRef>
            <a:effectRef idx="2">
              <a:schemeClr val="dk1"/>
            </a:effectRef>
            <a:fontRef idx="minor">
              <a:schemeClr val="tx1"/>
            </a:fontRef>
          </p:style>
        </p:cxnSp>
      </p:grpSp>
      <p:grpSp>
        <p:nvGrpSpPr>
          <p:cNvPr id="140" name="Group 139"/>
          <p:cNvGrpSpPr/>
          <p:nvPr/>
        </p:nvGrpSpPr>
        <p:grpSpPr>
          <a:xfrm>
            <a:off x="10052602" y="3109913"/>
            <a:ext cx="732350" cy="523875"/>
            <a:chOff x="10052602" y="3109913"/>
            <a:chExt cx="732350" cy="523875"/>
          </a:xfrm>
        </p:grpSpPr>
        <p:cxnSp>
          <p:nvCxnSpPr>
            <p:cNvPr id="128" name="Straight Connector 127"/>
            <p:cNvCxnSpPr/>
            <p:nvPr/>
          </p:nvCxnSpPr>
          <p:spPr>
            <a:xfrm>
              <a:off x="10052602" y="3109913"/>
              <a:ext cx="239679" cy="186134"/>
            </a:xfrm>
            <a:prstGeom prst="line">
              <a:avLst/>
            </a:prstGeom>
          </p:spPr>
          <p:style>
            <a:lnRef idx="3">
              <a:schemeClr val="dk1"/>
            </a:lnRef>
            <a:fillRef idx="0">
              <a:schemeClr val="dk1"/>
            </a:fillRef>
            <a:effectRef idx="2">
              <a:schemeClr val="dk1"/>
            </a:effectRef>
            <a:fontRef idx="minor">
              <a:schemeClr val="tx1"/>
            </a:fontRef>
          </p:style>
        </p:cxnSp>
        <p:cxnSp>
          <p:nvCxnSpPr>
            <p:cNvPr id="131" name="Straight Connector 130"/>
            <p:cNvCxnSpPr/>
            <p:nvPr/>
          </p:nvCxnSpPr>
          <p:spPr>
            <a:xfrm>
              <a:off x="10288045" y="3300449"/>
              <a:ext cx="249690" cy="333339"/>
            </a:xfrm>
            <a:prstGeom prst="line">
              <a:avLst/>
            </a:prstGeom>
          </p:spPr>
          <p:style>
            <a:lnRef idx="3">
              <a:schemeClr val="dk1"/>
            </a:lnRef>
            <a:fillRef idx="0">
              <a:schemeClr val="dk1"/>
            </a:fillRef>
            <a:effectRef idx="2">
              <a:schemeClr val="dk1"/>
            </a:effectRef>
            <a:fontRef idx="minor">
              <a:schemeClr val="tx1"/>
            </a:fontRef>
          </p:style>
        </p:cxnSp>
        <p:cxnSp>
          <p:nvCxnSpPr>
            <p:cNvPr id="133" name="Straight Connector 132"/>
            <p:cNvCxnSpPr/>
            <p:nvPr/>
          </p:nvCxnSpPr>
          <p:spPr>
            <a:xfrm flipV="1">
              <a:off x="10537735" y="3432572"/>
              <a:ext cx="247217" cy="201216"/>
            </a:xfrm>
            <a:prstGeom prst="line">
              <a:avLst/>
            </a:prstGeom>
          </p:spPr>
          <p:style>
            <a:lnRef idx="3">
              <a:schemeClr val="dk1"/>
            </a:lnRef>
            <a:fillRef idx="0">
              <a:schemeClr val="dk1"/>
            </a:fillRef>
            <a:effectRef idx="2">
              <a:schemeClr val="dk1"/>
            </a:effectRef>
            <a:fontRef idx="minor">
              <a:schemeClr val="tx1"/>
            </a:fontRef>
          </p:style>
        </p:cxnSp>
      </p:grpSp>
      <p:grpSp>
        <p:nvGrpSpPr>
          <p:cNvPr id="111" name="Group 110"/>
          <p:cNvGrpSpPr/>
          <p:nvPr/>
        </p:nvGrpSpPr>
        <p:grpSpPr>
          <a:xfrm>
            <a:off x="299949" y="785315"/>
            <a:ext cx="1308101" cy="1002532"/>
            <a:chOff x="939800" y="783673"/>
            <a:chExt cx="1308101" cy="1002532"/>
          </a:xfrm>
        </p:grpSpPr>
        <p:pic>
          <p:nvPicPr>
            <p:cNvPr id="113" name="Picture 112"/>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257605" y="783673"/>
              <a:ext cx="990296" cy="990296"/>
            </a:xfrm>
            <a:prstGeom prst="rect">
              <a:avLst/>
            </a:prstGeom>
          </p:spPr>
        </p:pic>
        <p:sp>
          <p:nvSpPr>
            <p:cNvPr id="115" name="Oval 114"/>
            <p:cNvSpPr/>
            <p:nvPr/>
          </p:nvSpPr>
          <p:spPr>
            <a:xfrm>
              <a:off x="939800" y="1740486"/>
              <a:ext cx="1308101"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6" name="Prostokąt zaokrąglony 7">
            <a:extLst>
              <a:ext uri="{FF2B5EF4-FFF2-40B4-BE49-F238E27FC236}">
                <a16:creationId xmlns:a16="http://schemas.microsoft.com/office/drawing/2014/main" id="{349D006E-C188-47D5-9FD9-CCDB78D62950}"/>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Turn to Page 47 of your Workbook</a:t>
            </a:r>
            <a:endParaRPr lang="en-US" sz="1100" b="1">
              <a:solidFill>
                <a:schemeClr val="bg1"/>
              </a:solidFill>
              <a:latin typeface="Century Gothic" panose="020B0502020202020204" pitchFamily="34" charset="0"/>
            </a:endParaRPr>
          </a:p>
        </p:txBody>
      </p:sp>
      <p:pic>
        <p:nvPicPr>
          <p:cNvPr id="118" name="Graphic 117" descr="Closed book with solid fill">
            <a:extLst>
              <a:ext uri="{FF2B5EF4-FFF2-40B4-BE49-F238E27FC236}">
                <a16:creationId xmlns:a16="http://schemas.microsoft.com/office/drawing/2014/main" id="{43A45F6D-14A2-483F-B5CC-6B237299995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453912" y="256991"/>
            <a:ext cx="228376" cy="227084"/>
          </a:xfrm>
          <a:prstGeom prst="rect">
            <a:avLst/>
          </a:prstGeom>
        </p:spPr>
      </p:pic>
    </p:spTree>
    <p:extLst>
      <p:ext uri="{BB962C8B-B14F-4D97-AF65-F5344CB8AC3E}">
        <p14:creationId xmlns:p14="http://schemas.microsoft.com/office/powerpoint/2010/main" val="238070081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14:bounceEnd="53333">
                                          <p:cBhvr additive="base">
                                            <p:cTn id="7" dur="1250" fill="hold"/>
                                            <p:tgtEl>
                                              <p:spTgt spid="116"/>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11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11"/>
                                            </p:tgtEl>
                                            <p:attrNameLst>
                                              <p:attrName>style.visibility</p:attrName>
                                            </p:attrNameLst>
                                          </p:cBhvr>
                                          <p:to>
                                            <p:strVal val="visible"/>
                                          </p:to>
                                        </p:set>
                                        <p:anim calcmode="lin" valueType="num">
                                          <p:cBhvr additive="base">
                                            <p:cTn id="11" dur="500" fill="hold"/>
                                            <p:tgtEl>
                                              <p:spTgt spid="111"/>
                                            </p:tgtEl>
                                            <p:attrNameLst>
                                              <p:attrName>ppt_x</p:attrName>
                                            </p:attrNameLst>
                                          </p:cBhvr>
                                          <p:tavLst>
                                            <p:tav tm="0">
                                              <p:val>
                                                <p:strVal val="1+#ppt_w/2"/>
                                              </p:val>
                                            </p:tav>
                                            <p:tav tm="100000">
                                              <p:val>
                                                <p:strVal val="#ppt_x"/>
                                              </p:val>
                                            </p:tav>
                                          </p:tavLst>
                                        </p:anim>
                                        <p:anim calcmode="lin" valueType="num">
                                          <p:cBhvr additive="base">
                                            <p:cTn id="12" dur="500" fill="hold"/>
                                            <p:tgtEl>
                                              <p:spTgt spid="11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22" presetClass="entr" presetSubtype="4" fill="hold" nodeType="afterEffect">
                                      <p:stCondLst>
                                        <p:cond delay="500"/>
                                      </p:stCondLst>
                                      <p:childTnLst>
                                        <p:set>
                                          <p:cBhvr>
                                            <p:cTn id="19" dur="1" fill="hold">
                                              <p:stCondLst>
                                                <p:cond delay="0"/>
                                              </p:stCondLst>
                                            </p:cTn>
                                            <p:tgtEl>
                                              <p:spTgt spid="21"/>
                                            </p:tgtEl>
                                            <p:attrNameLst>
                                              <p:attrName>style.visibility</p:attrName>
                                            </p:attrNameLst>
                                          </p:cBhvr>
                                          <p:to>
                                            <p:strVal val="visible"/>
                                          </p:to>
                                        </p:set>
                                        <p:animEffect transition="in" filter="wipe(down)">
                                          <p:cBhvr>
                                            <p:cTn id="20" dur="500"/>
                                            <p:tgtEl>
                                              <p:spTgt spid="21"/>
                                            </p:tgtEl>
                                          </p:cBhvr>
                                        </p:animEffect>
                                      </p:childTnLst>
                                    </p:cTn>
                                  </p:par>
                                  <p:par>
                                    <p:cTn id="21" presetID="22" presetClass="entr" presetSubtype="4" fill="hold" nodeType="withEffect">
                                      <p:stCondLst>
                                        <p:cond delay="50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par>
                              <p:cTn id="24" fill="hold">
                                <p:stCondLst>
                                  <p:cond delay="2250"/>
                                </p:stCondLst>
                                <p:childTnLst>
                                  <p:par>
                                    <p:cTn id="25" presetID="22" presetClass="entr" presetSubtype="8" fill="hold" nodeType="afterEffect">
                                      <p:stCondLst>
                                        <p:cond delay="0"/>
                                      </p:stCondLst>
                                      <p:childTnLst>
                                        <p:set>
                                          <p:cBhvr>
                                            <p:cTn id="26" dur="1" fill="hold">
                                              <p:stCondLst>
                                                <p:cond delay="0"/>
                                              </p:stCondLst>
                                            </p:cTn>
                                            <p:tgtEl>
                                              <p:spTgt spid="135"/>
                                            </p:tgtEl>
                                            <p:attrNameLst>
                                              <p:attrName>style.visibility</p:attrName>
                                            </p:attrNameLst>
                                          </p:cBhvr>
                                          <p:to>
                                            <p:strVal val="visible"/>
                                          </p:to>
                                        </p:set>
                                        <p:animEffect transition="in" filter="wipe(left)">
                                          <p:cBhvr>
                                            <p:cTn id="27" dur="500"/>
                                            <p:tgtEl>
                                              <p:spTgt spid="135"/>
                                            </p:tgtEl>
                                          </p:cBhvr>
                                        </p:animEffect>
                                      </p:childTnLst>
                                    </p:cTn>
                                  </p:par>
                                </p:childTnLst>
                              </p:cTn>
                            </p:par>
                            <p:par>
                              <p:cTn id="28" fill="hold">
                                <p:stCondLst>
                                  <p:cond delay="2750"/>
                                </p:stCondLst>
                                <p:childTnLst>
                                  <p:par>
                                    <p:cTn id="29" presetID="22" presetClass="entr" presetSubtype="8" fill="hold" nodeType="afterEffect">
                                      <p:stCondLst>
                                        <p:cond delay="0"/>
                                      </p:stCondLst>
                                      <p:childTnLst>
                                        <p:set>
                                          <p:cBhvr>
                                            <p:cTn id="30" dur="1" fill="hold">
                                              <p:stCondLst>
                                                <p:cond delay="0"/>
                                              </p:stCondLst>
                                            </p:cTn>
                                            <p:tgtEl>
                                              <p:spTgt spid="136"/>
                                            </p:tgtEl>
                                            <p:attrNameLst>
                                              <p:attrName>style.visibility</p:attrName>
                                            </p:attrNameLst>
                                          </p:cBhvr>
                                          <p:to>
                                            <p:strVal val="visible"/>
                                          </p:to>
                                        </p:set>
                                        <p:animEffect transition="in" filter="wipe(left)">
                                          <p:cBhvr>
                                            <p:cTn id="31" dur="500"/>
                                            <p:tgtEl>
                                              <p:spTgt spid="136"/>
                                            </p:tgtEl>
                                          </p:cBhvr>
                                        </p:animEffect>
                                      </p:childTnLst>
                                    </p:cTn>
                                  </p:par>
                                </p:childTnLst>
                              </p:cTn>
                            </p:par>
                            <p:par>
                              <p:cTn id="32" fill="hold">
                                <p:stCondLst>
                                  <p:cond delay="3250"/>
                                </p:stCondLst>
                                <p:childTnLst>
                                  <p:par>
                                    <p:cTn id="33" presetID="22" presetClass="entr" presetSubtype="4" fill="hold" nodeType="afterEffect">
                                      <p:stCondLst>
                                        <p:cond delay="250"/>
                                      </p:stCondLst>
                                      <p:childTnLst>
                                        <p:set>
                                          <p:cBhvr>
                                            <p:cTn id="34" dur="1" fill="hold">
                                              <p:stCondLst>
                                                <p:cond delay="0"/>
                                              </p:stCondLst>
                                            </p:cTn>
                                            <p:tgtEl>
                                              <p:spTgt spid="34"/>
                                            </p:tgtEl>
                                            <p:attrNameLst>
                                              <p:attrName>style.visibility</p:attrName>
                                            </p:attrNameLst>
                                          </p:cBhvr>
                                          <p:to>
                                            <p:strVal val="visible"/>
                                          </p:to>
                                        </p:set>
                                        <p:animEffect transition="in" filter="wipe(down)">
                                          <p:cBhvr>
                                            <p:cTn id="35" dur="500"/>
                                            <p:tgtEl>
                                              <p:spTgt spid="34"/>
                                            </p:tgtEl>
                                          </p:cBhvr>
                                        </p:animEffect>
                                      </p:childTnLst>
                                    </p:cTn>
                                  </p:par>
                                  <p:par>
                                    <p:cTn id="36" presetID="22" presetClass="entr" presetSubtype="4" fill="hold" nodeType="withEffect">
                                      <p:stCondLst>
                                        <p:cond delay="250"/>
                                      </p:stCondLst>
                                      <p:childTnLst>
                                        <p:set>
                                          <p:cBhvr>
                                            <p:cTn id="37" dur="1" fill="hold">
                                              <p:stCondLst>
                                                <p:cond delay="0"/>
                                              </p:stCondLst>
                                            </p:cTn>
                                            <p:tgtEl>
                                              <p:spTgt spid="47"/>
                                            </p:tgtEl>
                                            <p:attrNameLst>
                                              <p:attrName>style.visibility</p:attrName>
                                            </p:attrNameLst>
                                          </p:cBhvr>
                                          <p:to>
                                            <p:strVal val="visible"/>
                                          </p:to>
                                        </p:set>
                                        <p:animEffect transition="in" filter="wipe(down)">
                                          <p:cBhvr>
                                            <p:cTn id="38" dur="500"/>
                                            <p:tgtEl>
                                              <p:spTgt spid="47"/>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137"/>
                                            </p:tgtEl>
                                            <p:attrNameLst>
                                              <p:attrName>style.visibility</p:attrName>
                                            </p:attrNameLst>
                                          </p:cBhvr>
                                          <p:to>
                                            <p:strVal val="visible"/>
                                          </p:to>
                                        </p:set>
                                        <p:animEffect transition="in" filter="wipe(left)">
                                          <p:cBhvr>
                                            <p:cTn id="42" dur="500"/>
                                            <p:tgtEl>
                                              <p:spTgt spid="137"/>
                                            </p:tgtEl>
                                          </p:cBhvr>
                                        </p:animEffect>
                                      </p:childTnLst>
                                    </p:cTn>
                                  </p:par>
                                </p:childTnLst>
                              </p:cTn>
                            </p:par>
                            <p:par>
                              <p:cTn id="43" fill="hold">
                                <p:stCondLst>
                                  <p:cond delay="4500"/>
                                </p:stCondLst>
                                <p:childTnLst>
                                  <p:par>
                                    <p:cTn id="44" presetID="22" presetClass="entr" presetSubtype="8" fill="hold" nodeType="afterEffect">
                                      <p:stCondLst>
                                        <p:cond delay="0"/>
                                      </p:stCondLst>
                                      <p:childTnLst>
                                        <p:set>
                                          <p:cBhvr>
                                            <p:cTn id="45" dur="1" fill="hold">
                                              <p:stCondLst>
                                                <p:cond delay="0"/>
                                              </p:stCondLst>
                                            </p:cTn>
                                            <p:tgtEl>
                                              <p:spTgt spid="138"/>
                                            </p:tgtEl>
                                            <p:attrNameLst>
                                              <p:attrName>style.visibility</p:attrName>
                                            </p:attrNameLst>
                                          </p:cBhvr>
                                          <p:to>
                                            <p:strVal val="visible"/>
                                          </p:to>
                                        </p:set>
                                        <p:animEffect transition="in" filter="wipe(left)">
                                          <p:cBhvr>
                                            <p:cTn id="46" dur="500"/>
                                            <p:tgtEl>
                                              <p:spTgt spid="138"/>
                                            </p:tgtEl>
                                          </p:cBhvr>
                                        </p:animEffect>
                                      </p:childTnLst>
                                    </p:cTn>
                                  </p:par>
                                </p:childTnLst>
                              </p:cTn>
                            </p:par>
                            <p:par>
                              <p:cTn id="47" fill="hold">
                                <p:stCondLst>
                                  <p:cond delay="5000"/>
                                </p:stCondLst>
                                <p:childTnLst>
                                  <p:par>
                                    <p:cTn id="48" presetID="22" presetClass="entr" presetSubtype="4" fill="hold" nodeType="afterEffect">
                                      <p:stCondLst>
                                        <p:cond delay="250"/>
                                      </p:stCondLst>
                                      <p:childTnLst>
                                        <p:set>
                                          <p:cBhvr>
                                            <p:cTn id="49" dur="1" fill="hold">
                                              <p:stCondLst>
                                                <p:cond delay="0"/>
                                              </p:stCondLst>
                                            </p:cTn>
                                            <p:tgtEl>
                                              <p:spTgt spid="60"/>
                                            </p:tgtEl>
                                            <p:attrNameLst>
                                              <p:attrName>style.visibility</p:attrName>
                                            </p:attrNameLst>
                                          </p:cBhvr>
                                          <p:to>
                                            <p:strVal val="visible"/>
                                          </p:to>
                                        </p:set>
                                        <p:animEffect transition="in" filter="wipe(down)">
                                          <p:cBhvr>
                                            <p:cTn id="50" dur="500"/>
                                            <p:tgtEl>
                                              <p:spTgt spid="60"/>
                                            </p:tgtEl>
                                          </p:cBhvr>
                                        </p:animEffect>
                                      </p:childTnLst>
                                    </p:cTn>
                                  </p:par>
                                  <p:par>
                                    <p:cTn id="51" presetID="22" presetClass="entr" presetSubtype="4" fill="hold" nodeType="withEffect">
                                      <p:stCondLst>
                                        <p:cond delay="250"/>
                                      </p:stCondLst>
                                      <p:childTnLst>
                                        <p:set>
                                          <p:cBhvr>
                                            <p:cTn id="52" dur="1" fill="hold">
                                              <p:stCondLst>
                                                <p:cond delay="0"/>
                                              </p:stCondLst>
                                            </p:cTn>
                                            <p:tgtEl>
                                              <p:spTgt spid="73"/>
                                            </p:tgtEl>
                                            <p:attrNameLst>
                                              <p:attrName>style.visibility</p:attrName>
                                            </p:attrNameLst>
                                          </p:cBhvr>
                                          <p:to>
                                            <p:strVal val="visible"/>
                                          </p:to>
                                        </p:set>
                                        <p:animEffect transition="in" filter="wipe(down)">
                                          <p:cBhvr>
                                            <p:cTn id="53" dur="500"/>
                                            <p:tgtEl>
                                              <p:spTgt spid="73"/>
                                            </p:tgtEl>
                                          </p:cBhvr>
                                        </p:animEffect>
                                      </p:childTnLst>
                                    </p:cTn>
                                  </p:par>
                                </p:childTnLst>
                              </p:cTn>
                            </p:par>
                            <p:par>
                              <p:cTn id="54" fill="hold">
                                <p:stCondLst>
                                  <p:cond delay="5750"/>
                                </p:stCondLst>
                                <p:childTnLst>
                                  <p:par>
                                    <p:cTn id="55" presetID="22" presetClass="entr" presetSubtype="8" fill="hold" nodeType="afterEffect">
                                      <p:stCondLst>
                                        <p:cond delay="0"/>
                                      </p:stCondLst>
                                      <p:childTnLst>
                                        <p:set>
                                          <p:cBhvr>
                                            <p:cTn id="56" dur="1" fill="hold">
                                              <p:stCondLst>
                                                <p:cond delay="0"/>
                                              </p:stCondLst>
                                            </p:cTn>
                                            <p:tgtEl>
                                              <p:spTgt spid="139"/>
                                            </p:tgtEl>
                                            <p:attrNameLst>
                                              <p:attrName>style.visibility</p:attrName>
                                            </p:attrNameLst>
                                          </p:cBhvr>
                                          <p:to>
                                            <p:strVal val="visible"/>
                                          </p:to>
                                        </p:set>
                                        <p:animEffect transition="in" filter="wipe(left)">
                                          <p:cBhvr>
                                            <p:cTn id="57" dur="500"/>
                                            <p:tgtEl>
                                              <p:spTgt spid="139"/>
                                            </p:tgtEl>
                                          </p:cBhvr>
                                        </p:animEffect>
                                      </p:childTnLst>
                                    </p:cTn>
                                  </p:par>
                                </p:childTnLst>
                              </p:cTn>
                            </p:par>
                            <p:par>
                              <p:cTn id="58" fill="hold">
                                <p:stCondLst>
                                  <p:cond delay="6250"/>
                                </p:stCondLst>
                                <p:childTnLst>
                                  <p:par>
                                    <p:cTn id="59" presetID="22" presetClass="entr" presetSubtype="8" fill="hold" nodeType="afterEffect">
                                      <p:stCondLst>
                                        <p:cond delay="0"/>
                                      </p:stCondLst>
                                      <p:childTnLst>
                                        <p:set>
                                          <p:cBhvr>
                                            <p:cTn id="60" dur="1" fill="hold">
                                              <p:stCondLst>
                                                <p:cond delay="0"/>
                                              </p:stCondLst>
                                            </p:cTn>
                                            <p:tgtEl>
                                              <p:spTgt spid="140"/>
                                            </p:tgtEl>
                                            <p:attrNameLst>
                                              <p:attrName>style.visibility</p:attrName>
                                            </p:attrNameLst>
                                          </p:cBhvr>
                                          <p:to>
                                            <p:strVal val="visible"/>
                                          </p:to>
                                        </p:set>
                                        <p:animEffect transition="in" filter="wipe(left)">
                                          <p:cBhvr>
                                            <p:cTn id="61"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additive="base">
                                            <p:cTn id="7" dur="1250" fill="hold"/>
                                            <p:tgtEl>
                                              <p:spTgt spid="116"/>
                                            </p:tgtEl>
                                            <p:attrNameLst>
                                              <p:attrName>ppt_x</p:attrName>
                                            </p:attrNameLst>
                                          </p:cBhvr>
                                          <p:tavLst>
                                            <p:tav tm="0">
                                              <p:val>
                                                <p:strVal val="0-#ppt_w/2"/>
                                              </p:val>
                                            </p:tav>
                                            <p:tav tm="100000">
                                              <p:val>
                                                <p:strVal val="#ppt_x"/>
                                              </p:val>
                                            </p:tav>
                                          </p:tavLst>
                                        </p:anim>
                                        <p:anim calcmode="lin" valueType="num">
                                          <p:cBhvr additive="base">
                                            <p:cTn id="8" dur="1250" fill="hold"/>
                                            <p:tgtEl>
                                              <p:spTgt spid="11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11"/>
                                            </p:tgtEl>
                                            <p:attrNameLst>
                                              <p:attrName>style.visibility</p:attrName>
                                            </p:attrNameLst>
                                          </p:cBhvr>
                                          <p:to>
                                            <p:strVal val="visible"/>
                                          </p:to>
                                        </p:set>
                                        <p:anim calcmode="lin" valueType="num">
                                          <p:cBhvr additive="base">
                                            <p:cTn id="11" dur="500" fill="hold"/>
                                            <p:tgtEl>
                                              <p:spTgt spid="111"/>
                                            </p:tgtEl>
                                            <p:attrNameLst>
                                              <p:attrName>ppt_x</p:attrName>
                                            </p:attrNameLst>
                                          </p:cBhvr>
                                          <p:tavLst>
                                            <p:tav tm="0">
                                              <p:val>
                                                <p:strVal val="1+#ppt_w/2"/>
                                              </p:val>
                                            </p:tav>
                                            <p:tav tm="100000">
                                              <p:val>
                                                <p:strVal val="#ppt_x"/>
                                              </p:val>
                                            </p:tav>
                                          </p:tavLst>
                                        </p:anim>
                                        <p:anim calcmode="lin" valueType="num">
                                          <p:cBhvr additive="base">
                                            <p:cTn id="12" dur="500" fill="hold"/>
                                            <p:tgtEl>
                                              <p:spTgt spid="11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22" presetClass="entr" presetSubtype="4" fill="hold" nodeType="afterEffect">
                                      <p:stCondLst>
                                        <p:cond delay="500"/>
                                      </p:stCondLst>
                                      <p:childTnLst>
                                        <p:set>
                                          <p:cBhvr>
                                            <p:cTn id="19" dur="1" fill="hold">
                                              <p:stCondLst>
                                                <p:cond delay="0"/>
                                              </p:stCondLst>
                                            </p:cTn>
                                            <p:tgtEl>
                                              <p:spTgt spid="21"/>
                                            </p:tgtEl>
                                            <p:attrNameLst>
                                              <p:attrName>style.visibility</p:attrName>
                                            </p:attrNameLst>
                                          </p:cBhvr>
                                          <p:to>
                                            <p:strVal val="visible"/>
                                          </p:to>
                                        </p:set>
                                        <p:animEffect transition="in" filter="wipe(down)">
                                          <p:cBhvr>
                                            <p:cTn id="20" dur="500"/>
                                            <p:tgtEl>
                                              <p:spTgt spid="21"/>
                                            </p:tgtEl>
                                          </p:cBhvr>
                                        </p:animEffect>
                                      </p:childTnLst>
                                    </p:cTn>
                                  </p:par>
                                  <p:par>
                                    <p:cTn id="21" presetID="22" presetClass="entr" presetSubtype="4" fill="hold" nodeType="withEffect">
                                      <p:stCondLst>
                                        <p:cond delay="50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par>
                              <p:cTn id="24" fill="hold">
                                <p:stCondLst>
                                  <p:cond delay="2250"/>
                                </p:stCondLst>
                                <p:childTnLst>
                                  <p:par>
                                    <p:cTn id="25" presetID="22" presetClass="entr" presetSubtype="8" fill="hold" nodeType="afterEffect">
                                      <p:stCondLst>
                                        <p:cond delay="0"/>
                                      </p:stCondLst>
                                      <p:childTnLst>
                                        <p:set>
                                          <p:cBhvr>
                                            <p:cTn id="26" dur="1" fill="hold">
                                              <p:stCondLst>
                                                <p:cond delay="0"/>
                                              </p:stCondLst>
                                            </p:cTn>
                                            <p:tgtEl>
                                              <p:spTgt spid="135"/>
                                            </p:tgtEl>
                                            <p:attrNameLst>
                                              <p:attrName>style.visibility</p:attrName>
                                            </p:attrNameLst>
                                          </p:cBhvr>
                                          <p:to>
                                            <p:strVal val="visible"/>
                                          </p:to>
                                        </p:set>
                                        <p:animEffect transition="in" filter="wipe(left)">
                                          <p:cBhvr>
                                            <p:cTn id="27" dur="500"/>
                                            <p:tgtEl>
                                              <p:spTgt spid="135"/>
                                            </p:tgtEl>
                                          </p:cBhvr>
                                        </p:animEffect>
                                      </p:childTnLst>
                                    </p:cTn>
                                  </p:par>
                                </p:childTnLst>
                              </p:cTn>
                            </p:par>
                            <p:par>
                              <p:cTn id="28" fill="hold">
                                <p:stCondLst>
                                  <p:cond delay="2750"/>
                                </p:stCondLst>
                                <p:childTnLst>
                                  <p:par>
                                    <p:cTn id="29" presetID="22" presetClass="entr" presetSubtype="8" fill="hold" nodeType="afterEffect">
                                      <p:stCondLst>
                                        <p:cond delay="0"/>
                                      </p:stCondLst>
                                      <p:childTnLst>
                                        <p:set>
                                          <p:cBhvr>
                                            <p:cTn id="30" dur="1" fill="hold">
                                              <p:stCondLst>
                                                <p:cond delay="0"/>
                                              </p:stCondLst>
                                            </p:cTn>
                                            <p:tgtEl>
                                              <p:spTgt spid="136"/>
                                            </p:tgtEl>
                                            <p:attrNameLst>
                                              <p:attrName>style.visibility</p:attrName>
                                            </p:attrNameLst>
                                          </p:cBhvr>
                                          <p:to>
                                            <p:strVal val="visible"/>
                                          </p:to>
                                        </p:set>
                                        <p:animEffect transition="in" filter="wipe(left)">
                                          <p:cBhvr>
                                            <p:cTn id="31" dur="500"/>
                                            <p:tgtEl>
                                              <p:spTgt spid="136"/>
                                            </p:tgtEl>
                                          </p:cBhvr>
                                        </p:animEffect>
                                      </p:childTnLst>
                                    </p:cTn>
                                  </p:par>
                                </p:childTnLst>
                              </p:cTn>
                            </p:par>
                            <p:par>
                              <p:cTn id="32" fill="hold">
                                <p:stCondLst>
                                  <p:cond delay="3250"/>
                                </p:stCondLst>
                                <p:childTnLst>
                                  <p:par>
                                    <p:cTn id="33" presetID="22" presetClass="entr" presetSubtype="4" fill="hold" nodeType="afterEffect">
                                      <p:stCondLst>
                                        <p:cond delay="250"/>
                                      </p:stCondLst>
                                      <p:childTnLst>
                                        <p:set>
                                          <p:cBhvr>
                                            <p:cTn id="34" dur="1" fill="hold">
                                              <p:stCondLst>
                                                <p:cond delay="0"/>
                                              </p:stCondLst>
                                            </p:cTn>
                                            <p:tgtEl>
                                              <p:spTgt spid="34"/>
                                            </p:tgtEl>
                                            <p:attrNameLst>
                                              <p:attrName>style.visibility</p:attrName>
                                            </p:attrNameLst>
                                          </p:cBhvr>
                                          <p:to>
                                            <p:strVal val="visible"/>
                                          </p:to>
                                        </p:set>
                                        <p:animEffect transition="in" filter="wipe(down)">
                                          <p:cBhvr>
                                            <p:cTn id="35" dur="500"/>
                                            <p:tgtEl>
                                              <p:spTgt spid="34"/>
                                            </p:tgtEl>
                                          </p:cBhvr>
                                        </p:animEffect>
                                      </p:childTnLst>
                                    </p:cTn>
                                  </p:par>
                                  <p:par>
                                    <p:cTn id="36" presetID="22" presetClass="entr" presetSubtype="4" fill="hold" nodeType="withEffect">
                                      <p:stCondLst>
                                        <p:cond delay="250"/>
                                      </p:stCondLst>
                                      <p:childTnLst>
                                        <p:set>
                                          <p:cBhvr>
                                            <p:cTn id="37" dur="1" fill="hold">
                                              <p:stCondLst>
                                                <p:cond delay="0"/>
                                              </p:stCondLst>
                                            </p:cTn>
                                            <p:tgtEl>
                                              <p:spTgt spid="47"/>
                                            </p:tgtEl>
                                            <p:attrNameLst>
                                              <p:attrName>style.visibility</p:attrName>
                                            </p:attrNameLst>
                                          </p:cBhvr>
                                          <p:to>
                                            <p:strVal val="visible"/>
                                          </p:to>
                                        </p:set>
                                        <p:animEffect transition="in" filter="wipe(down)">
                                          <p:cBhvr>
                                            <p:cTn id="38" dur="500"/>
                                            <p:tgtEl>
                                              <p:spTgt spid="47"/>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137"/>
                                            </p:tgtEl>
                                            <p:attrNameLst>
                                              <p:attrName>style.visibility</p:attrName>
                                            </p:attrNameLst>
                                          </p:cBhvr>
                                          <p:to>
                                            <p:strVal val="visible"/>
                                          </p:to>
                                        </p:set>
                                        <p:animEffect transition="in" filter="wipe(left)">
                                          <p:cBhvr>
                                            <p:cTn id="42" dur="500"/>
                                            <p:tgtEl>
                                              <p:spTgt spid="137"/>
                                            </p:tgtEl>
                                          </p:cBhvr>
                                        </p:animEffect>
                                      </p:childTnLst>
                                    </p:cTn>
                                  </p:par>
                                </p:childTnLst>
                              </p:cTn>
                            </p:par>
                            <p:par>
                              <p:cTn id="43" fill="hold">
                                <p:stCondLst>
                                  <p:cond delay="4500"/>
                                </p:stCondLst>
                                <p:childTnLst>
                                  <p:par>
                                    <p:cTn id="44" presetID="22" presetClass="entr" presetSubtype="8" fill="hold" nodeType="afterEffect">
                                      <p:stCondLst>
                                        <p:cond delay="0"/>
                                      </p:stCondLst>
                                      <p:childTnLst>
                                        <p:set>
                                          <p:cBhvr>
                                            <p:cTn id="45" dur="1" fill="hold">
                                              <p:stCondLst>
                                                <p:cond delay="0"/>
                                              </p:stCondLst>
                                            </p:cTn>
                                            <p:tgtEl>
                                              <p:spTgt spid="138"/>
                                            </p:tgtEl>
                                            <p:attrNameLst>
                                              <p:attrName>style.visibility</p:attrName>
                                            </p:attrNameLst>
                                          </p:cBhvr>
                                          <p:to>
                                            <p:strVal val="visible"/>
                                          </p:to>
                                        </p:set>
                                        <p:animEffect transition="in" filter="wipe(left)">
                                          <p:cBhvr>
                                            <p:cTn id="46" dur="500"/>
                                            <p:tgtEl>
                                              <p:spTgt spid="138"/>
                                            </p:tgtEl>
                                          </p:cBhvr>
                                        </p:animEffect>
                                      </p:childTnLst>
                                    </p:cTn>
                                  </p:par>
                                </p:childTnLst>
                              </p:cTn>
                            </p:par>
                            <p:par>
                              <p:cTn id="47" fill="hold">
                                <p:stCondLst>
                                  <p:cond delay="5000"/>
                                </p:stCondLst>
                                <p:childTnLst>
                                  <p:par>
                                    <p:cTn id="48" presetID="22" presetClass="entr" presetSubtype="4" fill="hold" nodeType="afterEffect">
                                      <p:stCondLst>
                                        <p:cond delay="250"/>
                                      </p:stCondLst>
                                      <p:childTnLst>
                                        <p:set>
                                          <p:cBhvr>
                                            <p:cTn id="49" dur="1" fill="hold">
                                              <p:stCondLst>
                                                <p:cond delay="0"/>
                                              </p:stCondLst>
                                            </p:cTn>
                                            <p:tgtEl>
                                              <p:spTgt spid="60"/>
                                            </p:tgtEl>
                                            <p:attrNameLst>
                                              <p:attrName>style.visibility</p:attrName>
                                            </p:attrNameLst>
                                          </p:cBhvr>
                                          <p:to>
                                            <p:strVal val="visible"/>
                                          </p:to>
                                        </p:set>
                                        <p:animEffect transition="in" filter="wipe(down)">
                                          <p:cBhvr>
                                            <p:cTn id="50" dur="500"/>
                                            <p:tgtEl>
                                              <p:spTgt spid="60"/>
                                            </p:tgtEl>
                                          </p:cBhvr>
                                        </p:animEffect>
                                      </p:childTnLst>
                                    </p:cTn>
                                  </p:par>
                                  <p:par>
                                    <p:cTn id="51" presetID="22" presetClass="entr" presetSubtype="4" fill="hold" nodeType="withEffect">
                                      <p:stCondLst>
                                        <p:cond delay="250"/>
                                      </p:stCondLst>
                                      <p:childTnLst>
                                        <p:set>
                                          <p:cBhvr>
                                            <p:cTn id="52" dur="1" fill="hold">
                                              <p:stCondLst>
                                                <p:cond delay="0"/>
                                              </p:stCondLst>
                                            </p:cTn>
                                            <p:tgtEl>
                                              <p:spTgt spid="73"/>
                                            </p:tgtEl>
                                            <p:attrNameLst>
                                              <p:attrName>style.visibility</p:attrName>
                                            </p:attrNameLst>
                                          </p:cBhvr>
                                          <p:to>
                                            <p:strVal val="visible"/>
                                          </p:to>
                                        </p:set>
                                        <p:animEffect transition="in" filter="wipe(down)">
                                          <p:cBhvr>
                                            <p:cTn id="53" dur="500"/>
                                            <p:tgtEl>
                                              <p:spTgt spid="73"/>
                                            </p:tgtEl>
                                          </p:cBhvr>
                                        </p:animEffect>
                                      </p:childTnLst>
                                    </p:cTn>
                                  </p:par>
                                </p:childTnLst>
                              </p:cTn>
                            </p:par>
                            <p:par>
                              <p:cTn id="54" fill="hold">
                                <p:stCondLst>
                                  <p:cond delay="5750"/>
                                </p:stCondLst>
                                <p:childTnLst>
                                  <p:par>
                                    <p:cTn id="55" presetID="22" presetClass="entr" presetSubtype="8" fill="hold" nodeType="afterEffect">
                                      <p:stCondLst>
                                        <p:cond delay="0"/>
                                      </p:stCondLst>
                                      <p:childTnLst>
                                        <p:set>
                                          <p:cBhvr>
                                            <p:cTn id="56" dur="1" fill="hold">
                                              <p:stCondLst>
                                                <p:cond delay="0"/>
                                              </p:stCondLst>
                                            </p:cTn>
                                            <p:tgtEl>
                                              <p:spTgt spid="139"/>
                                            </p:tgtEl>
                                            <p:attrNameLst>
                                              <p:attrName>style.visibility</p:attrName>
                                            </p:attrNameLst>
                                          </p:cBhvr>
                                          <p:to>
                                            <p:strVal val="visible"/>
                                          </p:to>
                                        </p:set>
                                        <p:animEffect transition="in" filter="wipe(left)">
                                          <p:cBhvr>
                                            <p:cTn id="57" dur="500"/>
                                            <p:tgtEl>
                                              <p:spTgt spid="139"/>
                                            </p:tgtEl>
                                          </p:cBhvr>
                                        </p:animEffect>
                                      </p:childTnLst>
                                    </p:cTn>
                                  </p:par>
                                </p:childTnLst>
                              </p:cTn>
                            </p:par>
                            <p:par>
                              <p:cTn id="58" fill="hold">
                                <p:stCondLst>
                                  <p:cond delay="6250"/>
                                </p:stCondLst>
                                <p:childTnLst>
                                  <p:par>
                                    <p:cTn id="59" presetID="22" presetClass="entr" presetSubtype="8" fill="hold" nodeType="afterEffect">
                                      <p:stCondLst>
                                        <p:cond delay="0"/>
                                      </p:stCondLst>
                                      <p:childTnLst>
                                        <p:set>
                                          <p:cBhvr>
                                            <p:cTn id="60" dur="1" fill="hold">
                                              <p:stCondLst>
                                                <p:cond delay="0"/>
                                              </p:stCondLst>
                                            </p:cTn>
                                            <p:tgtEl>
                                              <p:spTgt spid="140"/>
                                            </p:tgtEl>
                                            <p:attrNameLst>
                                              <p:attrName>style.visibility</p:attrName>
                                            </p:attrNameLst>
                                          </p:cBhvr>
                                          <p:to>
                                            <p:strVal val="visible"/>
                                          </p:to>
                                        </p:set>
                                        <p:animEffect transition="in" filter="wipe(left)">
                                          <p:cBhvr>
                                            <p:cTn id="61"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6" grpId="0" animBg="1"/>
        </p:bldLst>
      </p:timing>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b="1">
                <a:solidFill>
                  <a:srgbClr val="ED0C6D"/>
                </a:solidFill>
              </a:rPr>
              <a:t>EXERCISE 8</a:t>
            </a:r>
            <a:r>
              <a:rPr lang="en-NZ"/>
              <a:t>: Recognising Special Cases (ANSWERS)</a:t>
            </a:r>
            <a:endParaRPr lang="en-GB"/>
          </a:p>
        </p:txBody>
      </p:sp>
      <p:sp>
        <p:nvSpPr>
          <p:cNvPr id="3" name="Slide Number Placeholder 2"/>
          <p:cNvSpPr>
            <a:spLocks noGrp="1"/>
          </p:cNvSpPr>
          <p:nvPr>
            <p:ph type="sldNum" sz="quarter" idx="12"/>
          </p:nvPr>
        </p:nvSpPr>
        <p:spPr/>
        <p:txBody>
          <a:bodyPr/>
          <a:lstStyle/>
          <a:p>
            <a:fld id="{DEAEEF22-A4DB-45E7-8C91-9889C89BF273}" type="slidenum">
              <a:rPr lang="pl-PL" smtClean="0"/>
              <a:t>119</a:t>
            </a:fld>
            <a:endParaRPr lang="pl-PL"/>
          </a:p>
        </p:txBody>
      </p:sp>
      <p:sp>
        <p:nvSpPr>
          <p:cNvPr id="6" name="TextBox 5"/>
          <p:cNvSpPr txBox="1"/>
          <p:nvPr/>
        </p:nvSpPr>
        <p:spPr>
          <a:xfrm>
            <a:off x="932836" y="785315"/>
            <a:ext cx="10326328" cy="954107"/>
          </a:xfrm>
          <a:prstGeom prst="rect">
            <a:avLst/>
          </a:prstGeom>
          <a:noFill/>
        </p:spPr>
        <p:txBody>
          <a:bodyPr wrap="square" rtlCol="0">
            <a:spAutoFit/>
          </a:bodyPr>
          <a:lstStyle/>
          <a:p>
            <a:pPr algn="ctr"/>
            <a:r>
              <a:rPr lang="en-NZ" sz="2800">
                <a:solidFill>
                  <a:schemeClr val="accent6">
                    <a:lumMod val="50000"/>
                  </a:schemeClr>
                </a:solidFill>
                <a:latin typeface="Century Gothic" panose="020B0502020202020204" pitchFamily="34" charset="0"/>
              </a:rPr>
              <a:t>Refer to your </a:t>
            </a:r>
            <a:r>
              <a:rPr lang="en-NZ" sz="2800" b="1">
                <a:solidFill>
                  <a:schemeClr val="accent6">
                    <a:lumMod val="50000"/>
                  </a:schemeClr>
                </a:solidFill>
                <a:latin typeface="Century Gothic" panose="020B0502020202020204" pitchFamily="34" charset="0"/>
              </a:rPr>
              <a:t>Course Workbook </a:t>
            </a:r>
            <a:r>
              <a:rPr lang="en-NZ" sz="2800">
                <a:solidFill>
                  <a:schemeClr val="accent6">
                    <a:lumMod val="50000"/>
                  </a:schemeClr>
                </a:solidFill>
                <a:latin typeface="Century Gothic" panose="020B0502020202020204" pitchFamily="34" charset="0"/>
              </a:rPr>
              <a:t>to help you identify the following special cases:</a:t>
            </a:r>
          </a:p>
        </p:txBody>
      </p:sp>
      <p:grpSp>
        <p:nvGrpSpPr>
          <p:cNvPr id="8" name="Grupa 6"/>
          <p:cNvGrpSpPr/>
          <p:nvPr/>
        </p:nvGrpSpPr>
        <p:grpSpPr>
          <a:xfrm>
            <a:off x="2816090" y="2004674"/>
            <a:ext cx="1233451" cy="2749003"/>
            <a:chOff x="3134998" y="1178691"/>
            <a:chExt cx="2019850" cy="4501658"/>
          </a:xfrm>
        </p:grpSpPr>
        <p:sp>
          <p:nvSpPr>
            <p:cNvPr id="9"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0"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1"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2"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13" name="Grupa 11"/>
            <p:cNvGrpSpPr/>
            <p:nvPr/>
          </p:nvGrpSpPr>
          <p:grpSpPr>
            <a:xfrm>
              <a:off x="3134998" y="1517736"/>
              <a:ext cx="2019850" cy="4162612"/>
              <a:chOff x="3636165" y="1814460"/>
              <a:chExt cx="1696621" cy="3496486"/>
            </a:xfrm>
          </p:grpSpPr>
          <p:grpSp>
            <p:nvGrpSpPr>
              <p:cNvPr id="14" name="Group 28"/>
              <p:cNvGrpSpPr>
                <a:grpSpLocks/>
              </p:cNvGrpSpPr>
              <p:nvPr/>
            </p:nvGrpSpPr>
            <p:grpSpPr bwMode="auto">
              <a:xfrm>
                <a:off x="3636165" y="1819139"/>
                <a:ext cx="1696621" cy="3491807"/>
                <a:chOff x="1684" y="1082"/>
                <a:chExt cx="2391" cy="3083"/>
              </a:xfrm>
            </p:grpSpPr>
            <p:sp>
              <p:nvSpPr>
                <p:cNvPr id="19"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0"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15"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6"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7"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8"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21" name="Grupa 27"/>
          <p:cNvGrpSpPr/>
          <p:nvPr/>
        </p:nvGrpSpPr>
        <p:grpSpPr>
          <a:xfrm>
            <a:off x="1361380" y="2004674"/>
            <a:ext cx="1233451" cy="2749003"/>
            <a:chOff x="3134998" y="1178691"/>
            <a:chExt cx="2019850" cy="4501658"/>
          </a:xfrm>
        </p:grpSpPr>
        <p:sp>
          <p:nvSpPr>
            <p:cNvPr id="22"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3"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4"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5"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26" name="Grupa 32"/>
            <p:cNvGrpSpPr/>
            <p:nvPr/>
          </p:nvGrpSpPr>
          <p:grpSpPr>
            <a:xfrm>
              <a:off x="3134998" y="1517736"/>
              <a:ext cx="2019850" cy="4162612"/>
              <a:chOff x="3636165" y="1814460"/>
              <a:chExt cx="1696621" cy="3496486"/>
            </a:xfrm>
          </p:grpSpPr>
          <p:grpSp>
            <p:nvGrpSpPr>
              <p:cNvPr id="27" name="Group 28"/>
              <p:cNvGrpSpPr>
                <a:grpSpLocks/>
              </p:cNvGrpSpPr>
              <p:nvPr/>
            </p:nvGrpSpPr>
            <p:grpSpPr bwMode="auto">
              <a:xfrm>
                <a:off x="3636165" y="1819139"/>
                <a:ext cx="1696621" cy="3491807"/>
                <a:chOff x="1684" y="1082"/>
                <a:chExt cx="2391" cy="3083"/>
              </a:xfrm>
            </p:grpSpPr>
            <p:sp>
              <p:nvSpPr>
                <p:cNvPr id="32"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3"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28"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9"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0"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1"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34" name="Grupa 6"/>
          <p:cNvGrpSpPr/>
          <p:nvPr/>
        </p:nvGrpSpPr>
        <p:grpSpPr>
          <a:xfrm>
            <a:off x="6368379" y="2004674"/>
            <a:ext cx="1233451" cy="2749003"/>
            <a:chOff x="3134998" y="1178691"/>
            <a:chExt cx="2019850" cy="4501658"/>
          </a:xfrm>
        </p:grpSpPr>
        <p:sp>
          <p:nvSpPr>
            <p:cNvPr id="35"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6"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7"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8"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39" name="Grupa 11"/>
            <p:cNvGrpSpPr/>
            <p:nvPr/>
          </p:nvGrpSpPr>
          <p:grpSpPr>
            <a:xfrm>
              <a:off x="3134998" y="1517736"/>
              <a:ext cx="2019850" cy="4162612"/>
              <a:chOff x="3636165" y="1814460"/>
              <a:chExt cx="1696621" cy="3496486"/>
            </a:xfrm>
          </p:grpSpPr>
          <p:grpSp>
            <p:nvGrpSpPr>
              <p:cNvPr id="40" name="Group 28"/>
              <p:cNvGrpSpPr>
                <a:grpSpLocks/>
              </p:cNvGrpSpPr>
              <p:nvPr/>
            </p:nvGrpSpPr>
            <p:grpSpPr bwMode="auto">
              <a:xfrm>
                <a:off x="3636165" y="1819139"/>
                <a:ext cx="1696621" cy="3491807"/>
                <a:chOff x="1684" y="1082"/>
                <a:chExt cx="2391" cy="3083"/>
              </a:xfrm>
            </p:grpSpPr>
            <p:sp>
              <p:nvSpPr>
                <p:cNvPr id="45"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46"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41"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2"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3"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4"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47" name="Grupa 27"/>
          <p:cNvGrpSpPr/>
          <p:nvPr/>
        </p:nvGrpSpPr>
        <p:grpSpPr>
          <a:xfrm>
            <a:off x="4913669" y="2004674"/>
            <a:ext cx="1233451" cy="2749003"/>
            <a:chOff x="3134998" y="1178691"/>
            <a:chExt cx="2019850" cy="4501658"/>
          </a:xfrm>
        </p:grpSpPr>
        <p:sp>
          <p:nvSpPr>
            <p:cNvPr id="48"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49"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50"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51"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52" name="Grupa 32"/>
            <p:cNvGrpSpPr/>
            <p:nvPr/>
          </p:nvGrpSpPr>
          <p:grpSpPr>
            <a:xfrm>
              <a:off x="3134998" y="1517736"/>
              <a:ext cx="2019850" cy="4162612"/>
              <a:chOff x="3636165" y="1814460"/>
              <a:chExt cx="1696621" cy="3496486"/>
            </a:xfrm>
          </p:grpSpPr>
          <p:grpSp>
            <p:nvGrpSpPr>
              <p:cNvPr id="53" name="Group 28"/>
              <p:cNvGrpSpPr>
                <a:grpSpLocks/>
              </p:cNvGrpSpPr>
              <p:nvPr/>
            </p:nvGrpSpPr>
            <p:grpSpPr bwMode="auto">
              <a:xfrm>
                <a:off x="3636165" y="1819139"/>
                <a:ext cx="1696621" cy="3491807"/>
                <a:chOff x="1684" y="1082"/>
                <a:chExt cx="2391" cy="3083"/>
              </a:xfrm>
            </p:grpSpPr>
            <p:sp>
              <p:nvSpPr>
                <p:cNvPr id="58"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59"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54"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5"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6"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7"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60" name="Grupa 6"/>
          <p:cNvGrpSpPr/>
          <p:nvPr/>
        </p:nvGrpSpPr>
        <p:grpSpPr>
          <a:xfrm>
            <a:off x="9806579" y="2004674"/>
            <a:ext cx="1233451" cy="2749003"/>
            <a:chOff x="3134998" y="1178691"/>
            <a:chExt cx="2019850" cy="4501658"/>
          </a:xfrm>
        </p:grpSpPr>
        <p:sp>
          <p:nvSpPr>
            <p:cNvPr id="61"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2"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3"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4"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65" name="Grupa 11"/>
            <p:cNvGrpSpPr/>
            <p:nvPr/>
          </p:nvGrpSpPr>
          <p:grpSpPr>
            <a:xfrm>
              <a:off x="3134998" y="1517736"/>
              <a:ext cx="2019850" cy="4162612"/>
              <a:chOff x="3636165" y="1814460"/>
              <a:chExt cx="1696621" cy="3496486"/>
            </a:xfrm>
          </p:grpSpPr>
          <p:grpSp>
            <p:nvGrpSpPr>
              <p:cNvPr id="66" name="Group 28"/>
              <p:cNvGrpSpPr>
                <a:grpSpLocks/>
              </p:cNvGrpSpPr>
              <p:nvPr/>
            </p:nvGrpSpPr>
            <p:grpSpPr bwMode="auto">
              <a:xfrm>
                <a:off x="3636165" y="1819139"/>
                <a:ext cx="1696621" cy="3491807"/>
                <a:chOff x="1684" y="1082"/>
                <a:chExt cx="2391" cy="3083"/>
              </a:xfrm>
            </p:grpSpPr>
            <p:sp>
              <p:nvSpPr>
                <p:cNvPr id="71"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2"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67"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68"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69"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70"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73" name="Grupa 27"/>
          <p:cNvGrpSpPr/>
          <p:nvPr/>
        </p:nvGrpSpPr>
        <p:grpSpPr>
          <a:xfrm>
            <a:off x="8351869" y="2004674"/>
            <a:ext cx="1233451" cy="2749003"/>
            <a:chOff x="3134998" y="1178691"/>
            <a:chExt cx="2019850" cy="4501658"/>
          </a:xfrm>
        </p:grpSpPr>
        <p:sp>
          <p:nvSpPr>
            <p:cNvPr id="74"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5"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6"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7"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ea typeface="ＭＳ Ｐゴシック" pitchFamily="-112" charset="-128"/>
                  <a:cs typeface="ＭＳ Ｐゴシック" pitchFamily="-112" charset="-128"/>
                </a:rPr>
                <a:t>S</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78" name="Grupa 32"/>
            <p:cNvGrpSpPr/>
            <p:nvPr/>
          </p:nvGrpSpPr>
          <p:grpSpPr>
            <a:xfrm>
              <a:off x="3134998" y="1517736"/>
              <a:ext cx="2019850" cy="4162612"/>
              <a:chOff x="3636165" y="1814460"/>
              <a:chExt cx="1696621" cy="3496486"/>
            </a:xfrm>
          </p:grpSpPr>
          <p:grpSp>
            <p:nvGrpSpPr>
              <p:cNvPr id="79" name="Group 28"/>
              <p:cNvGrpSpPr>
                <a:grpSpLocks/>
              </p:cNvGrpSpPr>
              <p:nvPr/>
            </p:nvGrpSpPr>
            <p:grpSpPr bwMode="auto">
              <a:xfrm>
                <a:off x="3636165" y="1819139"/>
                <a:ext cx="1696621" cy="3491807"/>
                <a:chOff x="1684" y="1082"/>
                <a:chExt cx="2391" cy="3083"/>
              </a:xfrm>
            </p:grpSpPr>
            <p:sp>
              <p:nvSpPr>
                <p:cNvPr id="84"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85"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80"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1"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2"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3"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sp>
        <p:nvSpPr>
          <p:cNvPr id="86" name="TextBox 85"/>
          <p:cNvSpPr txBox="1"/>
          <p:nvPr/>
        </p:nvSpPr>
        <p:spPr>
          <a:xfrm>
            <a:off x="335569" y="4804638"/>
            <a:ext cx="3930589" cy="1323439"/>
          </a:xfrm>
          <a:prstGeom prst="rect">
            <a:avLst/>
          </a:prstGeom>
          <a:noFill/>
        </p:spPr>
        <p:txBody>
          <a:bodyPr wrap="square" rtlCol="0">
            <a:spAutoFit/>
          </a:bodyPr>
          <a:lstStyle/>
          <a:p>
            <a:pPr algn="l" defTabSz="913260" eaLnBrk="1" fontAlgn="auto" hangingPunct="1">
              <a:spcBef>
                <a:spcPts val="0"/>
              </a:spcBef>
              <a:spcAft>
                <a:spcPts val="0"/>
              </a:spcAft>
            </a:pPr>
            <a:r>
              <a:rPr lang="en-NZ" sz="1600" baseline="0">
                <a:solidFill>
                  <a:prstClr val="black"/>
                </a:solidFill>
                <a:latin typeface="Century Gothic" panose="020B0502020202020204" pitchFamily="34" charset="0"/>
              </a:rPr>
              <a:t>Tight Profile II</a:t>
            </a:r>
          </a:p>
          <a:p>
            <a:pPr algn="l" defTabSz="913260" eaLnBrk="1" fontAlgn="auto" hangingPunct="1">
              <a:spcBef>
                <a:spcPts val="0"/>
              </a:spcBef>
              <a:spcAft>
                <a:spcPts val="0"/>
              </a:spcAft>
            </a:pPr>
            <a:r>
              <a:rPr lang="en-NZ" sz="1600" baseline="0">
                <a:solidFill>
                  <a:prstClr val="black"/>
                </a:solidFill>
                <a:latin typeface="Century Gothic" panose="020B0502020202020204" pitchFamily="34" charset="0"/>
              </a:rPr>
              <a:t>= Special Case: Insecurity</a:t>
            </a:r>
          </a:p>
          <a:p>
            <a:pPr algn="l" defTabSz="913260" eaLnBrk="1" fontAlgn="auto" hangingPunct="1">
              <a:spcBef>
                <a:spcPts val="0"/>
              </a:spcBef>
              <a:spcAft>
                <a:spcPts val="0"/>
              </a:spcAft>
            </a:pPr>
            <a:endParaRPr lang="en-NZ" sz="1600" baseline="0">
              <a:solidFill>
                <a:prstClr val="black"/>
              </a:solidFill>
              <a:latin typeface="Century Gothic" panose="020B0502020202020204" pitchFamily="34" charset="0"/>
            </a:endParaRPr>
          </a:p>
          <a:p>
            <a:pPr algn="l" defTabSz="913260" eaLnBrk="1" fontAlgn="auto" hangingPunct="1">
              <a:spcBef>
                <a:spcPts val="0"/>
              </a:spcBef>
              <a:spcAft>
                <a:spcPts val="0"/>
              </a:spcAft>
            </a:pPr>
            <a:r>
              <a:rPr lang="en-NZ" sz="1600" baseline="0">
                <a:solidFill>
                  <a:prstClr val="black"/>
                </a:solidFill>
                <a:latin typeface="Century Gothic" panose="020B0502020202020204" pitchFamily="34" charset="0"/>
              </a:rPr>
              <a:t>* *Note: the</a:t>
            </a:r>
            <a:r>
              <a:rPr lang="en-NZ" sz="1600">
                <a:solidFill>
                  <a:prstClr val="black"/>
                </a:solidFill>
                <a:latin typeface="Century Gothic" panose="020B0502020202020204" pitchFamily="34" charset="0"/>
              </a:rPr>
              <a:t> shapes are</a:t>
            </a:r>
            <a:r>
              <a:rPr lang="en-NZ" sz="1600" baseline="0">
                <a:solidFill>
                  <a:prstClr val="black"/>
                </a:solidFill>
                <a:latin typeface="Century Gothic" panose="020B0502020202020204" pitchFamily="34" charset="0"/>
              </a:rPr>
              <a:t> similar, so the </a:t>
            </a:r>
            <a:br>
              <a:rPr lang="en-NZ" sz="1600" baseline="0">
                <a:solidFill>
                  <a:prstClr val="black"/>
                </a:solidFill>
                <a:latin typeface="Century Gothic" panose="020B0502020202020204" pitchFamily="34" charset="0"/>
              </a:rPr>
            </a:br>
            <a:r>
              <a:rPr lang="en-NZ" sz="1600" baseline="0">
                <a:solidFill>
                  <a:prstClr val="black"/>
                </a:solidFill>
                <a:latin typeface="Century Gothic" panose="020B0502020202020204" pitchFamily="34" charset="0"/>
              </a:rPr>
              <a:t>result is reliable to interpret DISC style.</a:t>
            </a:r>
          </a:p>
        </p:txBody>
      </p:sp>
      <p:sp>
        <p:nvSpPr>
          <p:cNvPr id="87" name="TextBox 86"/>
          <p:cNvSpPr txBox="1"/>
          <p:nvPr/>
        </p:nvSpPr>
        <p:spPr>
          <a:xfrm>
            <a:off x="4470434" y="4804638"/>
            <a:ext cx="3889795" cy="1323439"/>
          </a:xfrm>
          <a:prstGeom prst="rect">
            <a:avLst/>
          </a:prstGeom>
          <a:noFill/>
        </p:spPr>
        <p:txBody>
          <a:bodyPr wrap="square" rtlCol="0">
            <a:spAutoFit/>
          </a:bodyPr>
          <a:lstStyle/>
          <a:p>
            <a:pPr algn="l" defTabSz="913260" eaLnBrk="1" fontAlgn="auto" hangingPunct="1">
              <a:spcBef>
                <a:spcPts val="0"/>
              </a:spcBef>
              <a:spcAft>
                <a:spcPts val="0"/>
              </a:spcAft>
            </a:pPr>
            <a:r>
              <a:rPr lang="en-NZ" sz="1600" baseline="0">
                <a:solidFill>
                  <a:prstClr val="black"/>
                </a:solidFill>
                <a:latin typeface="Century Gothic" panose="020B0502020202020204" pitchFamily="34" charset="0"/>
              </a:rPr>
              <a:t>Profile II is top heavy (Ascending) =Special case: Pressure</a:t>
            </a:r>
          </a:p>
          <a:p>
            <a:pPr algn="l" defTabSz="913260" eaLnBrk="1" fontAlgn="auto" hangingPunct="1">
              <a:spcBef>
                <a:spcPts val="0"/>
              </a:spcBef>
              <a:spcAft>
                <a:spcPts val="0"/>
              </a:spcAft>
            </a:pPr>
            <a:endParaRPr lang="en-NZ" sz="1600" baseline="0">
              <a:solidFill>
                <a:prstClr val="black"/>
              </a:solidFill>
              <a:latin typeface="Century Gothic" panose="020B0502020202020204" pitchFamily="34" charset="0"/>
            </a:endParaRPr>
          </a:p>
          <a:p>
            <a:pPr algn="l" defTabSz="913260" eaLnBrk="1" fontAlgn="auto" hangingPunct="1">
              <a:spcBef>
                <a:spcPts val="0"/>
              </a:spcBef>
              <a:spcAft>
                <a:spcPts val="0"/>
              </a:spcAft>
            </a:pPr>
            <a:r>
              <a:rPr lang="en-NZ" sz="1600" baseline="0">
                <a:solidFill>
                  <a:prstClr val="black"/>
                </a:solidFill>
                <a:latin typeface="Century Gothic" panose="020B0502020202020204" pitchFamily="34" charset="0"/>
              </a:rPr>
              <a:t>** Drop in C – indicates a need for more instruction.</a:t>
            </a:r>
          </a:p>
        </p:txBody>
      </p:sp>
      <p:sp>
        <p:nvSpPr>
          <p:cNvPr id="88" name="TextBox 87"/>
          <p:cNvSpPr txBox="1"/>
          <p:nvPr/>
        </p:nvSpPr>
        <p:spPr>
          <a:xfrm>
            <a:off x="8351869" y="4804638"/>
            <a:ext cx="3672408" cy="584775"/>
          </a:xfrm>
          <a:prstGeom prst="rect">
            <a:avLst/>
          </a:prstGeom>
          <a:noFill/>
        </p:spPr>
        <p:txBody>
          <a:bodyPr wrap="square" rtlCol="0">
            <a:spAutoFit/>
          </a:bodyPr>
          <a:lstStyle/>
          <a:p>
            <a:pPr algn="l" defTabSz="913260" eaLnBrk="1" fontAlgn="auto" hangingPunct="1">
              <a:spcBef>
                <a:spcPts val="0"/>
              </a:spcBef>
              <a:spcAft>
                <a:spcPts val="0"/>
              </a:spcAft>
            </a:pPr>
            <a:r>
              <a:rPr lang="en-NZ" sz="1600" baseline="0">
                <a:solidFill>
                  <a:prstClr val="black"/>
                </a:solidFill>
                <a:latin typeface="Century Gothic" panose="020B0502020202020204" pitchFamily="34" charset="0"/>
              </a:rPr>
              <a:t>Both Profiles I and II are Tight</a:t>
            </a:r>
          </a:p>
          <a:p>
            <a:pPr algn="l" defTabSz="913260" eaLnBrk="1" fontAlgn="auto" hangingPunct="1">
              <a:spcBef>
                <a:spcPts val="0"/>
              </a:spcBef>
              <a:spcAft>
                <a:spcPts val="0"/>
              </a:spcAft>
            </a:pPr>
            <a:r>
              <a:rPr lang="en-NZ" sz="1600" baseline="0">
                <a:solidFill>
                  <a:prstClr val="black"/>
                </a:solidFill>
                <a:latin typeface="Century Gothic" panose="020B0502020202020204" pitchFamily="34" charset="0"/>
              </a:rPr>
              <a:t>= Frustration</a:t>
            </a:r>
          </a:p>
        </p:txBody>
      </p:sp>
      <p:grpSp>
        <p:nvGrpSpPr>
          <p:cNvPr id="135" name="Group 134"/>
          <p:cNvGrpSpPr/>
          <p:nvPr/>
        </p:nvGrpSpPr>
        <p:grpSpPr>
          <a:xfrm>
            <a:off x="1603697" y="2323899"/>
            <a:ext cx="741617" cy="1805189"/>
            <a:chOff x="1603697" y="2323899"/>
            <a:chExt cx="741617" cy="1805189"/>
          </a:xfrm>
        </p:grpSpPr>
        <p:cxnSp>
          <p:nvCxnSpPr>
            <p:cNvPr id="90" name="Straight Connector 89"/>
            <p:cNvCxnSpPr/>
            <p:nvPr/>
          </p:nvCxnSpPr>
          <p:spPr>
            <a:xfrm flipV="1">
              <a:off x="1603697" y="2323899"/>
              <a:ext cx="239150" cy="1505152"/>
            </a:xfrm>
            <a:prstGeom prst="line">
              <a:avLst/>
            </a:prstGeom>
          </p:spPr>
          <p:style>
            <a:lnRef idx="3">
              <a:schemeClr val="dk1"/>
            </a:lnRef>
            <a:fillRef idx="0">
              <a:schemeClr val="dk1"/>
            </a:fillRef>
            <a:effectRef idx="2">
              <a:schemeClr val="dk1"/>
            </a:effectRef>
            <a:fontRef idx="minor">
              <a:schemeClr val="tx1"/>
            </a:fontRef>
          </p:style>
        </p:cxnSp>
        <p:cxnSp>
          <p:nvCxnSpPr>
            <p:cNvPr id="92" name="Straight Connector 91"/>
            <p:cNvCxnSpPr/>
            <p:nvPr/>
          </p:nvCxnSpPr>
          <p:spPr>
            <a:xfrm flipH="1" flipV="1">
              <a:off x="1842847" y="2323900"/>
              <a:ext cx="249689" cy="1352750"/>
            </a:xfrm>
            <a:prstGeom prst="line">
              <a:avLst/>
            </a:prstGeom>
          </p:spPr>
          <p:style>
            <a:lnRef idx="3">
              <a:schemeClr val="dk1"/>
            </a:lnRef>
            <a:fillRef idx="0">
              <a:schemeClr val="dk1"/>
            </a:fillRef>
            <a:effectRef idx="2">
              <a:schemeClr val="dk1"/>
            </a:effectRef>
            <a:fontRef idx="minor">
              <a:schemeClr val="tx1"/>
            </a:fontRef>
          </p:style>
        </p:cxnSp>
        <p:cxnSp>
          <p:nvCxnSpPr>
            <p:cNvPr id="95" name="Straight Connector 94"/>
            <p:cNvCxnSpPr/>
            <p:nvPr/>
          </p:nvCxnSpPr>
          <p:spPr>
            <a:xfrm flipH="1" flipV="1">
              <a:off x="2095626" y="3676650"/>
              <a:ext cx="249688" cy="452438"/>
            </a:xfrm>
            <a:prstGeom prst="line">
              <a:avLst/>
            </a:prstGeom>
          </p:spPr>
          <p:style>
            <a:lnRef idx="3">
              <a:schemeClr val="dk1"/>
            </a:lnRef>
            <a:fillRef idx="0">
              <a:schemeClr val="dk1"/>
            </a:fillRef>
            <a:effectRef idx="2">
              <a:schemeClr val="dk1"/>
            </a:effectRef>
            <a:fontRef idx="minor">
              <a:schemeClr val="tx1"/>
            </a:fontRef>
          </p:style>
        </p:cxnSp>
      </p:grpSp>
      <p:grpSp>
        <p:nvGrpSpPr>
          <p:cNvPr id="136" name="Group 135"/>
          <p:cNvGrpSpPr/>
          <p:nvPr/>
        </p:nvGrpSpPr>
        <p:grpSpPr>
          <a:xfrm>
            <a:off x="3061872" y="3109913"/>
            <a:ext cx="743714" cy="523875"/>
            <a:chOff x="3061872" y="3109913"/>
            <a:chExt cx="743714" cy="523875"/>
          </a:xfrm>
        </p:grpSpPr>
        <p:cxnSp>
          <p:nvCxnSpPr>
            <p:cNvPr id="97" name="Straight Connector 96"/>
            <p:cNvCxnSpPr/>
            <p:nvPr/>
          </p:nvCxnSpPr>
          <p:spPr>
            <a:xfrm flipV="1">
              <a:off x="3061872" y="3109913"/>
              <a:ext cx="235685" cy="333375"/>
            </a:xfrm>
            <a:prstGeom prst="line">
              <a:avLst/>
            </a:prstGeom>
          </p:spPr>
          <p:style>
            <a:lnRef idx="3">
              <a:schemeClr val="dk1"/>
            </a:lnRef>
            <a:fillRef idx="0">
              <a:schemeClr val="dk1"/>
            </a:fillRef>
            <a:effectRef idx="2">
              <a:schemeClr val="dk1"/>
            </a:effectRef>
            <a:fontRef idx="minor">
              <a:schemeClr val="tx1"/>
            </a:fontRef>
          </p:style>
        </p:cxnSp>
        <p:cxnSp>
          <p:nvCxnSpPr>
            <p:cNvPr id="99" name="Straight Connector 98"/>
            <p:cNvCxnSpPr/>
            <p:nvPr/>
          </p:nvCxnSpPr>
          <p:spPr>
            <a:xfrm>
              <a:off x="3297557" y="3109913"/>
              <a:ext cx="254234" cy="204787"/>
            </a:xfrm>
            <a:prstGeom prst="line">
              <a:avLst/>
            </a:prstGeom>
          </p:spPr>
          <p:style>
            <a:lnRef idx="3">
              <a:schemeClr val="dk1"/>
            </a:lnRef>
            <a:fillRef idx="0">
              <a:schemeClr val="dk1"/>
            </a:fillRef>
            <a:effectRef idx="2">
              <a:schemeClr val="dk1"/>
            </a:effectRef>
            <a:fontRef idx="minor">
              <a:schemeClr val="tx1"/>
            </a:fontRef>
          </p:style>
        </p:cxnSp>
        <p:cxnSp>
          <p:nvCxnSpPr>
            <p:cNvPr id="102" name="Straight Connector 101"/>
            <p:cNvCxnSpPr/>
            <p:nvPr/>
          </p:nvCxnSpPr>
          <p:spPr>
            <a:xfrm>
              <a:off x="3547246" y="3314700"/>
              <a:ext cx="258340" cy="319088"/>
            </a:xfrm>
            <a:prstGeom prst="line">
              <a:avLst/>
            </a:prstGeom>
          </p:spPr>
          <p:style>
            <a:lnRef idx="3">
              <a:schemeClr val="dk1"/>
            </a:lnRef>
            <a:fillRef idx="0">
              <a:schemeClr val="dk1"/>
            </a:fillRef>
            <a:effectRef idx="2">
              <a:schemeClr val="dk1"/>
            </a:effectRef>
            <a:fontRef idx="minor">
              <a:schemeClr val="tx1"/>
            </a:fontRef>
          </p:style>
        </p:cxnSp>
      </p:grpSp>
      <p:grpSp>
        <p:nvGrpSpPr>
          <p:cNvPr id="137" name="Group 136"/>
          <p:cNvGrpSpPr/>
          <p:nvPr/>
        </p:nvGrpSpPr>
        <p:grpSpPr>
          <a:xfrm>
            <a:off x="5159692" y="2590800"/>
            <a:ext cx="732350" cy="1739900"/>
            <a:chOff x="5159692" y="2590800"/>
            <a:chExt cx="732350" cy="1739900"/>
          </a:xfrm>
        </p:grpSpPr>
        <p:cxnSp>
          <p:nvCxnSpPr>
            <p:cNvPr id="104" name="Straight Connector 103"/>
            <p:cNvCxnSpPr>
              <a:cxnSpLocks/>
            </p:cNvCxnSpPr>
            <p:nvPr/>
          </p:nvCxnSpPr>
          <p:spPr>
            <a:xfrm flipV="1">
              <a:off x="5159692" y="3006726"/>
              <a:ext cx="243914" cy="1323974"/>
            </a:xfrm>
            <a:prstGeom prst="line">
              <a:avLst/>
            </a:prstGeom>
          </p:spPr>
          <p:style>
            <a:lnRef idx="3">
              <a:schemeClr val="dk1"/>
            </a:lnRef>
            <a:fillRef idx="0">
              <a:schemeClr val="dk1"/>
            </a:fillRef>
            <a:effectRef idx="2">
              <a:schemeClr val="dk1"/>
            </a:effectRef>
            <a:fontRef idx="minor">
              <a:schemeClr val="tx1"/>
            </a:fontRef>
          </p:style>
        </p:cxnSp>
        <p:cxnSp>
          <p:nvCxnSpPr>
            <p:cNvPr id="107" name="Straight Connector 106"/>
            <p:cNvCxnSpPr>
              <a:cxnSpLocks/>
            </p:cNvCxnSpPr>
            <p:nvPr/>
          </p:nvCxnSpPr>
          <p:spPr>
            <a:xfrm flipV="1">
              <a:off x="5403606" y="2590801"/>
              <a:ext cx="241219" cy="415924"/>
            </a:xfrm>
            <a:prstGeom prst="line">
              <a:avLst/>
            </a:prstGeom>
          </p:spPr>
          <p:style>
            <a:lnRef idx="3">
              <a:schemeClr val="dk1"/>
            </a:lnRef>
            <a:fillRef idx="0">
              <a:schemeClr val="dk1"/>
            </a:fillRef>
            <a:effectRef idx="2">
              <a:schemeClr val="dk1"/>
            </a:effectRef>
            <a:fontRef idx="minor">
              <a:schemeClr val="tx1"/>
            </a:fontRef>
          </p:style>
        </p:cxnSp>
        <p:cxnSp>
          <p:nvCxnSpPr>
            <p:cNvPr id="109" name="Straight Connector 108"/>
            <p:cNvCxnSpPr>
              <a:cxnSpLocks/>
            </p:cNvCxnSpPr>
            <p:nvPr/>
          </p:nvCxnSpPr>
          <p:spPr>
            <a:xfrm>
              <a:off x="5644825" y="2590800"/>
              <a:ext cx="247217" cy="1085850"/>
            </a:xfrm>
            <a:prstGeom prst="line">
              <a:avLst/>
            </a:prstGeom>
          </p:spPr>
          <p:style>
            <a:lnRef idx="3">
              <a:schemeClr val="dk1"/>
            </a:lnRef>
            <a:fillRef idx="0">
              <a:schemeClr val="dk1"/>
            </a:fillRef>
            <a:effectRef idx="2">
              <a:schemeClr val="dk1"/>
            </a:effectRef>
            <a:fontRef idx="minor">
              <a:schemeClr val="tx1"/>
            </a:fontRef>
          </p:style>
        </p:cxnSp>
      </p:grpSp>
      <p:grpSp>
        <p:nvGrpSpPr>
          <p:cNvPr id="138" name="Group 137"/>
          <p:cNvGrpSpPr/>
          <p:nvPr/>
        </p:nvGrpSpPr>
        <p:grpSpPr>
          <a:xfrm>
            <a:off x="6614402" y="2489158"/>
            <a:ext cx="743473" cy="1144630"/>
            <a:chOff x="6614402" y="2489158"/>
            <a:chExt cx="743473" cy="1144630"/>
          </a:xfrm>
        </p:grpSpPr>
        <p:cxnSp>
          <p:nvCxnSpPr>
            <p:cNvPr id="112" name="Straight Connector 111"/>
            <p:cNvCxnSpPr>
              <a:cxnSpLocks/>
            </p:cNvCxnSpPr>
            <p:nvPr/>
          </p:nvCxnSpPr>
          <p:spPr>
            <a:xfrm flipV="1">
              <a:off x="6614402" y="2698751"/>
              <a:ext cx="235444" cy="935037"/>
            </a:xfrm>
            <a:prstGeom prst="line">
              <a:avLst/>
            </a:prstGeom>
          </p:spPr>
          <p:style>
            <a:lnRef idx="3">
              <a:schemeClr val="dk1"/>
            </a:lnRef>
            <a:fillRef idx="0">
              <a:schemeClr val="dk1"/>
            </a:fillRef>
            <a:effectRef idx="2">
              <a:schemeClr val="dk1"/>
            </a:effectRef>
            <a:fontRef idx="minor">
              <a:schemeClr val="tx1"/>
            </a:fontRef>
          </p:style>
        </p:cxnSp>
        <p:cxnSp>
          <p:nvCxnSpPr>
            <p:cNvPr id="114" name="Straight Connector 113"/>
            <p:cNvCxnSpPr/>
            <p:nvPr/>
          </p:nvCxnSpPr>
          <p:spPr>
            <a:xfrm flipV="1">
              <a:off x="6849846" y="2489200"/>
              <a:ext cx="249689" cy="209550"/>
            </a:xfrm>
            <a:prstGeom prst="line">
              <a:avLst/>
            </a:prstGeom>
          </p:spPr>
          <p:style>
            <a:lnRef idx="3">
              <a:schemeClr val="dk1"/>
            </a:lnRef>
            <a:fillRef idx="0">
              <a:schemeClr val="dk1"/>
            </a:fillRef>
            <a:effectRef idx="2">
              <a:schemeClr val="dk1"/>
            </a:effectRef>
            <a:fontRef idx="minor">
              <a:schemeClr val="tx1"/>
            </a:fontRef>
          </p:style>
        </p:cxnSp>
        <p:cxnSp>
          <p:nvCxnSpPr>
            <p:cNvPr id="117" name="Straight Connector 116"/>
            <p:cNvCxnSpPr>
              <a:cxnSpLocks/>
            </p:cNvCxnSpPr>
            <p:nvPr/>
          </p:nvCxnSpPr>
          <p:spPr>
            <a:xfrm>
              <a:off x="7099535" y="2489158"/>
              <a:ext cx="258340" cy="101642"/>
            </a:xfrm>
            <a:prstGeom prst="line">
              <a:avLst/>
            </a:prstGeom>
          </p:spPr>
          <p:style>
            <a:lnRef idx="3">
              <a:schemeClr val="dk1"/>
            </a:lnRef>
            <a:fillRef idx="0">
              <a:schemeClr val="dk1"/>
            </a:fillRef>
            <a:effectRef idx="2">
              <a:schemeClr val="dk1"/>
            </a:effectRef>
            <a:fontRef idx="minor">
              <a:schemeClr val="tx1"/>
            </a:fontRef>
          </p:style>
        </p:cxnSp>
      </p:grpSp>
      <p:grpSp>
        <p:nvGrpSpPr>
          <p:cNvPr id="139" name="Group 138"/>
          <p:cNvGrpSpPr/>
          <p:nvPr/>
        </p:nvGrpSpPr>
        <p:grpSpPr>
          <a:xfrm>
            <a:off x="8597892" y="3109913"/>
            <a:ext cx="732350" cy="653266"/>
            <a:chOff x="8597892" y="3109913"/>
            <a:chExt cx="732350" cy="653266"/>
          </a:xfrm>
        </p:grpSpPr>
        <p:cxnSp>
          <p:nvCxnSpPr>
            <p:cNvPr id="121" name="Straight Connector 120"/>
            <p:cNvCxnSpPr/>
            <p:nvPr/>
          </p:nvCxnSpPr>
          <p:spPr>
            <a:xfrm>
              <a:off x="8597892" y="3109913"/>
              <a:ext cx="235444" cy="176212"/>
            </a:xfrm>
            <a:prstGeom prst="line">
              <a:avLst/>
            </a:prstGeom>
          </p:spPr>
          <p:style>
            <a:lnRef idx="3">
              <a:schemeClr val="dk1"/>
            </a:lnRef>
            <a:fillRef idx="0">
              <a:schemeClr val="dk1"/>
            </a:fillRef>
            <a:effectRef idx="2">
              <a:schemeClr val="dk1"/>
            </a:effectRef>
            <a:fontRef idx="minor">
              <a:schemeClr val="tx1"/>
            </a:fontRef>
          </p:style>
        </p:cxnSp>
        <p:cxnSp>
          <p:nvCxnSpPr>
            <p:cNvPr id="124" name="Straight Connector 123"/>
            <p:cNvCxnSpPr/>
            <p:nvPr/>
          </p:nvCxnSpPr>
          <p:spPr>
            <a:xfrm>
              <a:off x="8833336" y="3286919"/>
              <a:ext cx="249689" cy="476260"/>
            </a:xfrm>
            <a:prstGeom prst="line">
              <a:avLst/>
            </a:prstGeom>
          </p:spPr>
          <p:style>
            <a:lnRef idx="3">
              <a:schemeClr val="dk1"/>
            </a:lnRef>
            <a:fillRef idx="0">
              <a:schemeClr val="dk1"/>
            </a:fillRef>
            <a:effectRef idx="2">
              <a:schemeClr val="dk1"/>
            </a:effectRef>
            <a:fontRef idx="minor">
              <a:schemeClr val="tx1"/>
            </a:fontRef>
          </p:style>
        </p:cxnSp>
        <p:cxnSp>
          <p:nvCxnSpPr>
            <p:cNvPr id="126" name="Straight Connector 125"/>
            <p:cNvCxnSpPr/>
            <p:nvPr/>
          </p:nvCxnSpPr>
          <p:spPr>
            <a:xfrm flipV="1">
              <a:off x="9083025" y="3109913"/>
              <a:ext cx="247217" cy="645319"/>
            </a:xfrm>
            <a:prstGeom prst="line">
              <a:avLst/>
            </a:prstGeom>
          </p:spPr>
          <p:style>
            <a:lnRef idx="3">
              <a:schemeClr val="dk1"/>
            </a:lnRef>
            <a:fillRef idx="0">
              <a:schemeClr val="dk1"/>
            </a:fillRef>
            <a:effectRef idx="2">
              <a:schemeClr val="dk1"/>
            </a:effectRef>
            <a:fontRef idx="minor">
              <a:schemeClr val="tx1"/>
            </a:fontRef>
          </p:style>
        </p:cxnSp>
      </p:grpSp>
      <p:grpSp>
        <p:nvGrpSpPr>
          <p:cNvPr id="140" name="Group 139"/>
          <p:cNvGrpSpPr/>
          <p:nvPr/>
        </p:nvGrpSpPr>
        <p:grpSpPr>
          <a:xfrm>
            <a:off x="10052602" y="3109913"/>
            <a:ext cx="732350" cy="523875"/>
            <a:chOff x="10052602" y="3109913"/>
            <a:chExt cx="732350" cy="523875"/>
          </a:xfrm>
        </p:grpSpPr>
        <p:cxnSp>
          <p:nvCxnSpPr>
            <p:cNvPr id="128" name="Straight Connector 127"/>
            <p:cNvCxnSpPr/>
            <p:nvPr/>
          </p:nvCxnSpPr>
          <p:spPr>
            <a:xfrm>
              <a:off x="10052602" y="3109913"/>
              <a:ext cx="239679" cy="186134"/>
            </a:xfrm>
            <a:prstGeom prst="line">
              <a:avLst/>
            </a:prstGeom>
          </p:spPr>
          <p:style>
            <a:lnRef idx="3">
              <a:schemeClr val="dk1"/>
            </a:lnRef>
            <a:fillRef idx="0">
              <a:schemeClr val="dk1"/>
            </a:fillRef>
            <a:effectRef idx="2">
              <a:schemeClr val="dk1"/>
            </a:effectRef>
            <a:fontRef idx="minor">
              <a:schemeClr val="tx1"/>
            </a:fontRef>
          </p:style>
        </p:cxnSp>
        <p:cxnSp>
          <p:nvCxnSpPr>
            <p:cNvPr id="131" name="Straight Connector 130"/>
            <p:cNvCxnSpPr/>
            <p:nvPr/>
          </p:nvCxnSpPr>
          <p:spPr>
            <a:xfrm>
              <a:off x="10288045" y="3300449"/>
              <a:ext cx="249690" cy="333339"/>
            </a:xfrm>
            <a:prstGeom prst="line">
              <a:avLst/>
            </a:prstGeom>
          </p:spPr>
          <p:style>
            <a:lnRef idx="3">
              <a:schemeClr val="dk1"/>
            </a:lnRef>
            <a:fillRef idx="0">
              <a:schemeClr val="dk1"/>
            </a:fillRef>
            <a:effectRef idx="2">
              <a:schemeClr val="dk1"/>
            </a:effectRef>
            <a:fontRef idx="minor">
              <a:schemeClr val="tx1"/>
            </a:fontRef>
          </p:style>
        </p:cxnSp>
        <p:cxnSp>
          <p:nvCxnSpPr>
            <p:cNvPr id="133" name="Straight Connector 132"/>
            <p:cNvCxnSpPr/>
            <p:nvPr/>
          </p:nvCxnSpPr>
          <p:spPr>
            <a:xfrm flipV="1">
              <a:off x="10537735" y="3432572"/>
              <a:ext cx="247217" cy="201216"/>
            </a:xfrm>
            <a:prstGeom prst="line">
              <a:avLst/>
            </a:prstGeom>
          </p:spPr>
          <p:style>
            <a:lnRef idx="3">
              <a:schemeClr val="dk1"/>
            </a:lnRef>
            <a:fillRef idx="0">
              <a:schemeClr val="dk1"/>
            </a:fillRef>
            <a:effectRef idx="2">
              <a:schemeClr val="dk1"/>
            </a:effectRef>
            <a:fontRef idx="minor">
              <a:schemeClr val="tx1"/>
            </a:fontRef>
          </p:style>
        </p:cxnSp>
      </p:grpSp>
      <p:grpSp>
        <p:nvGrpSpPr>
          <p:cNvPr id="111" name="Group 110"/>
          <p:cNvGrpSpPr/>
          <p:nvPr/>
        </p:nvGrpSpPr>
        <p:grpSpPr>
          <a:xfrm>
            <a:off x="299949" y="785315"/>
            <a:ext cx="1308101" cy="1002532"/>
            <a:chOff x="939800" y="783673"/>
            <a:chExt cx="1308101" cy="1002532"/>
          </a:xfrm>
        </p:grpSpPr>
        <p:pic>
          <p:nvPicPr>
            <p:cNvPr id="113" name="Picture 112"/>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257605" y="783673"/>
              <a:ext cx="990296" cy="990296"/>
            </a:xfrm>
            <a:prstGeom prst="rect">
              <a:avLst/>
            </a:prstGeom>
          </p:spPr>
        </p:pic>
        <p:sp>
          <p:nvSpPr>
            <p:cNvPr id="115" name="Oval 114"/>
            <p:cNvSpPr/>
            <p:nvPr/>
          </p:nvSpPr>
          <p:spPr>
            <a:xfrm>
              <a:off x="939800" y="1740486"/>
              <a:ext cx="1308101"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6" name="Prostokąt zaokrąglony 7">
            <a:extLst>
              <a:ext uri="{FF2B5EF4-FFF2-40B4-BE49-F238E27FC236}">
                <a16:creationId xmlns:a16="http://schemas.microsoft.com/office/drawing/2014/main" id="{349D006E-C188-47D5-9FD9-CCDB78D62950}"/>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Turn to Page 47 of your Workbook</a:t>
            </a:r>
            <a:endParaRPr lang="en-US" sz="1100" b="1">
              <a:solidFill>
                <a:schemeClr val="bg1"/>
              </a:solidFill>
              <a:latin typeface="Century Gothic" panose="020B0502020202020204" pitchFamily="34" charset="0"/>
            </a:endParaRPr>
          </a:p>
        </p:txBody>
      </p:sp>
      <p:pic>
        <p:nvPicPr>
          <p:cNvPr id="118" name="Graphic 117" descr="Closed book with solid fill">
            <a:extLst>
              <a:ext uri="{FF2B5EF4-FFF2-40B4-BE49-F238E27FC236}">
                <a16:creationId xmlns:a16="http://schemas.microsoft.com/office/drawing/2014/main" id="{43A45F6D-14A2-483F-B5CC-6B237299995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453912" y="256991"/>
            <a:ext cx="228376" cy="227084"/>
          </a:xfrm>
          <a:prstGeom prst="rect">
            <a:avLst/>
          </a:prstGeom>
        </p:spPr>
      </p:pic>
    </p:spTree>
    <p:extLst>
      <p:ext uri="{BB962C8B-B14F-4D97-AF65-F5344CB8AC3E}">
        <p14:creationId xmlns:p14="http://schemas.microsoft.com/office/powerpoint/2010/main" val="92481603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14:bounceEnd="53333">
                                          <p:cBhvr additive="base">
                                            <p:cTn id="7" dur="1250" fill="hold"/>
                                            <p:tgtEl>
                                              <p:spTgt spid="116"/>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11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11"/>
                                            </p:tgtEl>
                                            <p:attrNameLst>
                                              <p:attrName>style.visibility</p:attrName>
                                            </p:attrNameLst>
                                          </p:cBhvr>
                                          <p:to>
                                            <p:strVal val="visible"/>
                                          </p:to>
                                        </p:set>
                                        <p:anim calcmode="lin" valueType="num">
                                          <p:cBhvr additive="base">
                                            <p:cTn id="11" dur="500" fill="hold"/>
                                            <p:tgtEl>
                                              <p:spTgt spid="111"/>
                                            </p:tgtEl>
                                            <p:attrNameLst>
                                              <p:attrName>ppt_x</p:attrName>
                                            </p:attrNameLst>
                                          </p:cBhvr>
                                          <p:tavLst>
                                            <p:tav tm="0">
                                              <p:val>
                                                <p:strVal val="1+#ppt_w/2"/>
                                              </p:val>
                                            </p:tav>
                                            <p:tav tm="100000">
                                              <p:val>
                                                <p:strVal val="#ppt_x"/>
                                              </p:val>
                                            </p:tav>
                                          </p:tavLst>
                                        </p:anim>
                                        <p:anim calcmode="lin" valueType="num">
                                          <p:cBhvr additive="base">
                                            <p:cTn id="12" dur="500" fill="hold"/>
                                            <p:tgtEl>
                                              <p:spTgt spid="11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22" presetClass="entr" presetSubtype="4" fill="hold" nodeType="afterEffect">
                                      <p:stCondLst>
                                        <p:cond delay="500"/>
                                      </p:stCondLst>
                                      <p:childTnLst>
                                        <p:set>
                                          <p:cBhvr>
                                            <p:cTn id="19" dur="1" fill="hold">
                                              <p:stCondLst>
                                                <p:cond delay="0"/>
                                              </p:stCondLst>
                                            </p:cTn>
                                            <p:tgtEl>
                                              <p:spTgt spid="21"/>
                                            </p:tgtEl>
                                            <p:attrNameLst>
                                              <p:attrName>style.visibility</p:attrName>
                                            </p:attrNameLst>
                                          </p:cBhvr>
                                          <p:to>
                                            <p:strVal val="visible"/>
                                          </p:to>
                                        </p:set>
                                        <p:animEffect transition="in" filter="wipe(down)">
                                          <p:cBhvr>
                                            <p:cTn id="20" dur="500"/>
                                            <p:tgtEl>
                                              <p:spTgt spid="21"/>
                                            </p:tgtEl>
                                          </p:cBhvr>
                                        </p:animEffect>
                                      </p:childTnLst>
                                    </p:cTn>
                                  </p:par>
                                  <p:par>
                                    <p:cTn id="21" presetID="22" presetClass="entr" presetSubtype="4" fill="hold" nodeType="withEffect">
                                      <p:stCondLst>
                                        <p:cond delay="50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par>
                              <p:cTn id="24" fill="hold">
                                <p:stCondLst>
                                  <p:cond delay="2250"/>
                                </p:stCondLst>
                                <p:childTnLst>
                                  <p:par>
                                    <p:cTn id="25" presetID="22" presetClass="entr" presetSubtype="8" fill="hold" nodeType="afterEffect">
                                      <p:stCondLst>
                                        <p:cond delay="0"/>
                                      </p:stCondLst>
                                      <p:childTnLst>
                                        <p:set>
                                          <p:cBhvr>
                                            <p:cTn id="26" dur="1" fill="hold">
                                              <p:stCondLst>
                                                <p:cond delay="0"/>
                                              </p:stCondLst>
                                            </p:cTn>
                                            <p:tgtEl>
                                              <p:spTgt spid="135"/>
                                            </p:tgtEl>
                                            <p:attrNameLst>
                                              <p:attrName>style.visibility</p:attrName>
                                            </p:attrNameLst>
                                          </p:cBhvr>
                                          <p:to>
                                            <p:strVal val="visible"/>
                                          </p:to>
                                        </p:set>
                                        <p:animEffect transition="in" filter="wipe(left)">
                                          <p:cBhvr>
                                            <p:cTn id="27" dur="500"/>
                                            <p:tgtEl>
                                              <p:spTgt spid="135"/>
                                            </p:tgtEl>
                                          </p:cBhvr>
                                        </p:animEffect>
                                      </p:childTnLst>
                                    </p:cTn>
                                  </p:par>
                                </p:childTnLst>
                              </p:cTn>
                            </p:par>
                            <p:par>
                              <p:cTn id="28" fill="hold">
                                <p:stCondLst>
                                  <p:cond delay="2750"/>
                                </p:stCondLst>
                                <p:childTnLst>
                                  <p:par>
                                    <p:cTn id="29" presetID="22" presetClass="entr" presetSubtype="8" fill="hold" nodeType="afterEffect">
                                      <p:stCondLst>
                                        <p:cond delay="0"/>
                                      </p:stCondLst>
                                      <p:childTnLst>
                                        <p:set>
                                          <p:cBhvr>
                                            <p:cTn id="30" dur="1" fill="hold">
                                              <p:stCondLst>
                                                <p:cond delay="0"/>
                                              </p:stCondLst>
                                            </p:cTn>
                                            <p:tgtEl>
                                              <p:spTgt spid="136"/>
                                            </p:tgtEl>
                                            <p:attrNameLst>
                                              <p:attrName>style.visibility</p:attrName>
                                            </p:attrNameLst>
                                          </p:cBhvr>
                                          <p:to>
                                            <p:strVal val="visible"/>
                                          </p:to>
                                        </p:set>
                                        <p:animEffect transition="in" filter="wipe(left)">
                                          <p:cBhvr>
                                            <p:cTn id="31" dur="500"/>
                                            <p:tgtEl>
                                              <p:spTgt spid="136"/>
                                            </p:tgtEl>
                                          </p:cBhvr>
                                        </p:animEffect>
                                      </p:childTnLst>
                                    </p:cTn>
                                  </p:par>
                                </p:childTnLst>
                              </p:cTn>
                            </p:par>
                            <p:par>
                              <p:cTn id="32" fill="hold">
                                <p:stCondLst>
                                  <p:cond delay="3250"/>
                                </p:stCondLst>
                                <p:childTnLst>
                                  <p:par>
                                    <p:cTn id="33" presetID="22" presetClass="entr" presetSubtype="4" fill="hold" nodeType="afterEffect">
                                      <p:stCondLst>
                                        <p:cond delay="250"/>
                                      </p:stCondLst>
                                      <p:childTnLst>
                                        <p:set>
                                          <p:cBhvr>
                                            <p:cTn id="34" dur="1" fill="hold">
                                              <p:stCondLst>
                                                <p:cond delay="0"/>
                                              </p:stCondLst>
                                            </p:cTn>
                                            <p:tgtEl>
                                              <p:spTgt spid="34"/>
                                            </p:tgtEl>
                                            <p:attrNameLst>
                                              <p:attrName>style.visibility</p:attrName>
                                            </p:attrNameLst>
                                          </p:cBhvr>
                                          <p:to>
                                            <p:strVal val="visible"/>
                                          </p:to>
                                        </p:set>
                                        <p:animEffect transition="in" filter="wipe(down)">
                                          <p:cBhvr>
                                            <p:cTn id="35" dur="500"/>
                                            <p:tgtEl>
                                              <p:spTgt spid="34"/>
                                            </p:tgtEl>
                                          </p:cBhvr>
                                        </p:animEffect>
                                      </p:childTnLst>
                                    </p:cTn>
                                  </p:par>
                                  <p:par>
                                    <p:cTn id="36" presetID="22" presetClass="entr" presetSubtype="4" fill="hold" nodeType="withEffect">
                                      <p:stCondLst>
                                        <p:cond delay="250"/>
                                      </p:stCondLst>
                                      <p:childTnLst>
                                        <p:set>
                                          <p:cBhvr>
                                            <p:cTn id="37" dur="1" fill="hold">
                                              <p:stCondLst>
                                                <p:cond delay="0"/>
                                              </p:stCondLst>
                                            </p:cTn>
                                            <p:tgtEl>
                                              <p:spTgt spid="47"/>
                                            </p:tgtEl>
                                            <p:attrNameLst>
                                              <p:attrName>style.visibility</p:attrName>
                                            </p:attrNameLst>
                                          </p:cBhvr>
                                          <p:to>
                                            <p:strVal val="visible"/>
                                          </p:to>
                                        </p:set>
                                        <p:animEffect transition="in" filter="wipe(down)">
                                          <p:cBhvr>
                                            <p:cTn id="38" dur="500"/>
                                            <p:tgtEl>
                                              <p:spTgt spid="47"/>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137"/>
                                            </p:tgtEl>
                                            <p:attrNameLst>
                                              <p:attrName>style.visibility</p:attrName>
                                            </p:attrNameLst>
                                          </p:cBhvr>
                                          <p:to>
                                            <p:strVal val="visible"/>
                                          </p:to>
                                        </p:set>
                                        <p:animEffect transition="in" filter="wipe(left)">
                                          <p:cBhvr>
                                            <p:cTn id="42" dur="500"/>
                                            <p:tgtEl>
                                              <p:spTgt spid="137"/>
                                            </p:tgtEl>
                                          </p:cBhvr>
                                        </p:animEffect>
                                      </p:childTnLst>
                                    </p:cTn>
                                  </p:par>
                                </p:childTnLst>
                              </p:cTn>
                            </p:par>
                            <p:par>
                              <p:cTn id="43" fill="hold">
                                <p:stCondLst>
                                  <p:cond delay="4500"/>
                                </p:stCondLst>
                                <p:childTnLst>
                                  <p:par>
                                    <p:cTn id="44" presetID="22" presetClass="entr" presetSubtype="8" fill="hold" nodeType="afterEffect">
                                      <p:stCondLst>
                                        <p:cond delay="0"/>
                                      </p:stCondLst>
                                      <p:childTnLst>
                                        <p:set>
                                          <p:cBhvr>
                                            <p:cTn id="45" dur="1" fill="hold">
                                              <p:stCondLst>
                                                <p:cond delay="0"/>
                                              </p:stCondLst>
                                            </p:cTn>
                                            <p:tgtEl>
                                              <p:spTgt spid="138"/>
                                            </p:tgtEl>
                                            <p:attrNameLst>
                                              <p:attrName>style.visibility</p:attrName>
                                            </p:attrNameLst>
                                          </p:cBhvr>
                                          <p:to>
                                            <p:strVal val="visible"/>
                                          </p:to>
                                        </p:set>
                                        <p:animEffect transition="in" filter="wipe(left)">
                                          <p:cBhvr>
                                            <p:cTn id="46" dur="500"/>
                                            <p:tgtEl>
                                              <p:spTgt spid="138"/>
                                            </p:tgtEl>
                                          </p:cBhvr>
                                        </p:animEffect>
                                      </p:childTnLst>
                                    </p:cTn>
                                  </p:par>
                                </p:childTnLst>
                              </p:cTn>
                            </p:par>
                            <p:par>
                              <p:cTn id="47" fill="hold">
                                <p:stCondLst>
                                  <p:cond delay="5000"/>
                                </p:stCondLst>
                                <p:childTnLst>
                                  <p:par>
                                    <p:cTn id="48" presetID="22" presetClass="entr" presetSubtype="4" fill="hold" nodeType="afterEffect">
                                      <p:stCondLst>
                                        <p:cond delay="250"/>
                                      </p:stCondLst>
                                      <p:childTnLst>
                                        <p:set>
                                          <p:cBhvr>
                                            <p:cTn id="49" dur="1" fill="hold">
                                              <p:stCondLst>
                                                <p:cond delay="0"/>
                                              </p:stCondLst>
                                            </p:cTn>
                                            <p:tgtEl>
                                              <p:spTgt spid="60"/>
                                            </p:tgtEl>
                                            <p:attrNameLst>
                                              <p:attrName>style.visibility</p:attrName>
                                            </p:attrNameLst>
                                          </p:cBhvr>
                                          <p:to>
                                            <p:strVal val="visible"/>
                                          </p:to>
                                        </p:set>
                                        <p:animEffect transition="in" filter="wipe(down)">
                                          <p:cBhvr>
                                            <p:cTn id="50" dur="500"/>
                                            <p:tgtEl>
                                              <p:spTgt spid="60"/>
                                            </p:tgtEl>
                                          </p:cBhvr>
                                        </p:animEffect>
                                      </p:childTnLst>
                                    </p:cTn>
                                  </p:par>
                                  <p:par>
                                    <p:cTn id="51" presetID="22" presetClass="entr" presetSubtype="4" fill="hold" nodeType="withEffect">
                                      <p:stCondLst>
                                        <p:cond delay="250"/>
                                      </p:stCondLst>
                                      <p:childTnLst>
                                        <p:set>
                                          <p:cBhvr>
                                            <p:cTn id="52" dur="1" fill="hold">
                                              <p:stCondLst>
                                                <p:cond delay="0"/>
                                              </p:stCondLst>
                                            </p:cTn>
                                            <p:tgtEl>
                                              <p:spTgt spid="73"/>
                                            </p:tgtEl>
                                            <p:attrNameLst>
                                              <p:attrName>style.visibility</p:attrName>
                                            </p:attrNameLst>
                                          </p:cBhvr>
                                          <p:to>
                                            <p:strVal val="visible"/>
                                          </p:to>
                                        </p:set>
                                        <p:animEffect transition="in" filter="wipe(down)">
                                          <p:cBhvr>
                                            <p:cTn id="53" dur="500"/>
                                            <p:tgtEl>
                                              <p:spTgt spid="73"/>
                                            </p:tgtEl>
                                          </p:cBhvr>
                                        </p:animEffect>
                                      </p:childTnLst>
                                    </p:cTn>
                                  </p:par>
                                </p:childTnLst>
                              </p:cTn>
                            </p:par>
                            <p:par>
                              <p:cTn id="54" fill="hold">
                                <p:stCondLst>
                                  <p:cond delay="5750"/>
                                </p:stCondLst>
                                <p:childTnLst>
                                  <p:par>
                                    <p:cTn id="55" presetID="22" presetClass="entr" presetSubtype="8" fill="hold" nodeType="afterEffect">
                                      <p:stCondLst>
                                        <p:cond delay="0"/>
                                      </p:stCondLst>
                                      <p:childTnLst>
                                        <p:set>
                                          <p:cBhvr>
                                            <p:cTn id="56" dur="1" fill="hold">
                                              <p:stCondLst>
                                                <p:cond delay="0"/>
                                              </p:stCondLst>
                                            </p:cTn>
                                            <p:tgtEl>
                                              <p:spTgt spid="139"/>
                                            </p:tgtEl>
                                            <p:attrNameLst>
                                              <p:attrName>style.visibility</p:attrName>
                                            </p:attrNameLst>
                                          </p:cBhvr>
                                          <p:to>
                                            <p:strVal val="visible"/>
                                          </p:to>
                                        </p:set>
                                        <p:animEffect transition="in" filter="wipe(left)">
                                          <p:cBhvr>
                                            <p:cTn id="57" dur="500"/>
                                            <p:tgtEl>
                                              <p:spTgt spid="139"/>
                                            </p:tgtEl>
                                          </p:cBhvr>
                                        </p:animEffect>
                                      </p:childTnLst>
                                    </p:cTn>
                                  </p:par>
                                </p:childTnLst>
                              </p:cTn>
                            </p:par>
                            <p:par>
                              <p:cTn id="58" fill="hold">
                                <p:stCondLst>
                                  <p:cond delay="6250"/>
                                </p:stCondLst>
                                <p:childTnLst>
                                  <p:par>
                                    <p:cTn id="59" presetID="22" presetClass="entr" presetSubtype="8" fill="hold" nodeType="afterEffect">
                                      <p:stCondLst>
                                        <p:cond delay="0"/>
                                      </p:stCondLst>
                                      <p:childTnLst>
                                        <p:set>
                                          <p:cBhvr>
                                            <p:cTn id="60" dur="1" fill="hold">
                                              <p:stCondLst>
                                                <p:cond delay="0"/>
                                              </p:stCondLst>
                                            </p:cTn>
                                            <p:tgtEl>
                                              <p:spTgt spid="140"/>
                                            </p:tgtEl>
                                            <p:attrNameLst>
                                              <p:attrName>style.visibility</p:attrName>
                                            </p:attrNameLst>
                                          </p:cBhvr>
                                          <p:to>
                                            <p:strVal val="visible"/>
                                          </p:to>
                                        </p:set>
                                        <p:animEffect transition="in" filter="wipe(left)">
                                          <p:cBhvr>
                                            <p:cTn id="61" dur="500"/>
                                            <p:tgtEl>
                                              <p:spTgt spid="140"/>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grpId="0" nodeType="clickEffect">
                                      <p:stCondLst>
                                        <p:cond delay="0"/>
                                      </p:stCondLst>
                                      <p:childTnLst>
                                        <p:set>
                                          <p:cBhvr>
                                            <p:cTn id="65" dur="1" fill="hold">
                                              <p:stCondLst>
                                                <p:cond delay="0"/>
                                              </p:stCondLst>
                                            </p:cTn>
                                            <p:tgtEl>
                                              <p:spTgt spid="86"/>
                                            </p:tgtEl>
                                            <p:attrNameLst>
                                              <p:attrName>style.visibility</p:attrName>
                                            </p:attrNameLst>
                                          </p:cBhvr>
                                          <p:to>
                                            <p:strVal val="visible"/>
                                          </p:to>
                                        </p:set>
                                        <p:anim calcmode="lin" valueType="num">
                                          <p:cBhvr>
                                            <p:cTn id="66" dur="500" fill="hold"/>
                                            <p:tgtEl>
                                              <p:spTgt spid="86"/>
                                            </p:tgtEl>
                                            <p:attrNameLst>
                                              <p:attrName>ppt_w</p:attrName>
                                            </p:attrNameLst>
                                          </p:cBhvr>
                                          <p:tavLst>
                                            <p:tav tm="0">
                                              <p:val>
                                                <p:fltVal val="0"/>
                                              </p:val>
                                            </p:tav>
                                            <p:tav tm="100000">
                                              <p:val>
                                                <p:strVal val="#ppt_w"/>
                                              </p:val>
                                            </p:tav>
                                          </p:tavLst>
                                        </p:anim>
                                        <p:anim calcmode="lin" valueType="num">
                                          <p:cBhvr>
                                            <p:cTn id="67" dur="500" fill="hold"/>
                                            <p:tgtEl>
                                              <p:spTgt spid="86"/>
                                            </p:tgtEl>
                                            <p:attrNameLst>
                                              <p:attrName>ppt_h</p:attrName>
                                            </p:attrNameLst>
                                          </p:cBhvr>
                                          <p:tavLst>
                                            <p:tav tm="0">
                                              <p:val>
                                                <p:fltVal val="0"/>
                                              </p:val>
                                            </p:tav>
                                            <p:tav tm="100000">
                                              <p:val>
                                                <p:strVal val="#ppt_h"/>
                                              </p:val>
                                            </p:tav>
                                          </p:tavLst>
                                        </p:anim>
                                        <p:animEffect transition="in" filter="fade">
                                          <p:cBhvr>
                                            <p:cTn id="68" dur="500"/>
                                            <p:tgtEl>
                                              <p:spTgt spid="86"/>
                                            </p:tgtEl>
                                          </p:cBhvr>
                                        </p:animEffect>
                                      </p:childTnLst>
                                    </p:cTn>
                                  </p:par>
                                </p:childTnLst>
                              </p:cTn>
                            </p:par>
                          </p:childTnLst>
                        </p:cTn>
                      </p:par>
                      <p:par>
                        <p:cTn id="69" fill="hold">
                          <p:stCondLst>
                            <p:cond delay="indefinite"/>
                          </p:stCondLst>
                          <p:childTnLst>
                            <p:par>
                              <p:cTn id="70" fill="hold">
                                <p:stCondLst>
                                  <p:cond delay="0"/>
                                </p:stCondLst>
                                <p:childTnLst>
                                  <p:par>
                                    <p:cTn id="71" presetID="53" presetClass="entr" presetSubtype="16" fill="hold" grpId="0" nodeType="clickEffect">
                                      <p:stCondLst>
                                        <p:cond delay="0"/>
                                      </p:stCondLst>
                                      <p:childTnLst>
                                        <p:set>
                                          <p:cBhvr>
                                            <p:cTn id="72" dur="1" fill="hold">
                                              <p:stCondLst>
                                                <p:cond delay="0"/>
                                              </p:stCondLst>
                                            </p:cTn>
                                            <p:tgtEl>
                                              <p:spTgt spid="87"/>
                                            </p:tgtEl>
                                            <p:attrNameLst>
                                              <p:attrName>style.visibility</p:attrName>
                                            </p:attrNameLst>
                                          </p:cBhvr>
                                          <p:to>
                                            <p:strVal val="visible"/>
                                          </p:to>
                                        </p:set>
                                        <p:anim calcmode="lin" valueType="num">
                                          <p:cBhvr>
                                            <p:cTn id="73" dur="500" fill="hold"/>
                                            <p:tgtEl>
                                              <p:spTgt spid="87"/>
                                            </p:tgtEl>
                                            <p:attrNameLst>
                                              <p:attrName>ppt_w</p:attrName>
                                            </p:attrNameLst>
                                          </p:cBhvr>
                                          <p:tavLst>
                                            <p:tav tm="0">
                                              <p:val>
                                                <p:fltVal val="0"/>
                                              </p:val>
                                            </p:tav>
                                            <p:tav tm="100000">
                                              <p:val>
                                                <p:strVal val="#ppt_w"/>
                                              </p:val>
                                            </p:tav>
                                          </p:tavLst>
                                        </p:anim>
                                        <p:anim calcmode="lin" valueType="num">
                                          <p:cBhvr>
                                            <p:cTn id="74" dur="500" fill="hold"/>
                                            <p:tgtEl>
                                              <p:spTgt spid="87"/>
                                            </p:tgtEl>
                                            <p:attrNameLst>
                                              <p:attrName>ppt_h</p:attrName>
                                            </p:attrNameLst>
                                          </p:cBhvr>
                                          <p:tavLst>
                                            <p:tav tm="0">
                                              <p:val>
                                                <p:fltVal val="0"/>
                                              </p:val>
                                            </p:tav>
                                            <p:tav tm="100000">
                                              <p:val>
                                                <p:strVal val="#ppt_h"/>
                                              </p:val>
                                            </p:tav>
                                          </p:tavLst>
                                        </p:anim>
                                        <p:animEffect transition="in" filter="fade">
                                          <p:cBhvr>
                                            <p:cTn id="75" dur="500"/>
                                            <p:tgtEl>
                                              <p:spTgt spid="87"/>
                                            </p:tgtEl>
                                          </p:cBhvr>
                                        </p:animEffec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childTnLst>
                                        <p:set>
                                          <p:cBhvr>
                                            <p:cTn id="79" dur="1" fill="hold">
                                              <p:stCondLst>
                                                <p:cond delay="499"/>
                                              </p:stCondLst>
                                            </p:cTn>
                                            <p:tgtEl>
                                              <p:spTgt spid="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6" grpId="0"/>
          <p:bldP spid="87" grpId="0"/>
          <p:bldP spid="88" grpId="0"/>
          <p:bldP spid="1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additive="base">
                                            <p:cTn id="7" dur="1250" fill="hold"/>
                                            <p:tgtEl>
                                              <p:spTgt spid="116"/>
                                            </p:tgtEl>
                                            <p:attrNameLst>
                                              <p:attrName>ppt_x</p:attrName>
                                            </p:attrNameLst>
                                          </p:cBhvr>
                                          <p:tavLst>
                                            <p:tav tm="0">
                                              <p:val>
                                                <p:strVal val="0-#ppt_w/2"/>
                                              </p:val>
                                            </p:tav>
                                            <p:tav tm="100000">
                                              <p:val>
                                                <p:strVal val="#ppt_x"/>
                                              </p:val>
                                            </p:tav>
                                          </p:tavLst>
                                        </p:anim>
                                        <p:anim calcmode="lin" valueType="num">
                                          <p:cBhvr additive="base">
                                            <p:cTn id="8" dur="1250" fill="hold"/>
                                            <p:tgtEl>
                                              <p:spTgt spid="11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11"/>
                                            </p:tgtEl>
                                            <p:attrNameLst>
                                              <p:attrName>style.visibility</p:attrName>
                                            </p:attrNameLst>
                                          </p:cBhvr>
                                          <p:to>
                                            <p:strVal val="visible"/>
                                          </p:to>
                                        </p:set>
                                        <p:anim calcmode="lin" valueType="num">
                                          <p:cBhvr additive="base">
                                            <p:cTn id="11" dur="500" fill="hold"/>
                                            <p:tgtEl>
                                              <p:spTgt spid="111"/>
                                            </p:tgtEl>
                                            <p:attrNameLst>
                                              <p:attrName>ppt_x</p:attrName>
                                            </p:attrNameLst>
                                          </p:cBhvr>
                                          <p:tavLst>
                                            <p:tav tm="0">
                                              <p:val>
                                                <p:strVal val="1+#ppt_w/2"/>
                                              </p:val>
                                            </p:tav>
                                            <p:tav tm="100000">
                                              <p:val>
                                                <p:strVal val="#ppt_x"/>
                                              </p:val>
                                            </p:tav>
                                          </p:tavLst>
                                        </p:anim>
                                        <p:anim calcmode="lin" valueType="num">
                                          <p:cBhvr additive="base">
                                            <p:cTn id="12" dur="500" fill="hold"/>
                                            <p:tgtEl>
                                              <p:spTgt spid="11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22" presetClass="entr" presetSubtype="4" fill="hold" nodeType="afterEffect">
                                      <p:stCondLst>
                                        <p:cond delay="500"/>
                                      </p:stCondLst>
                                      <p:childTnLst>
                                        <p:set>
                                          <p:cBhvr>
                                            <p:cTn id="19" dur="1" fill="hold">
                                              <p:stCondLst>
                                                <p:cond delay="0"/>
                                              </p:stCondLst>
                                            </p:cTn>
                                            <p:tgtEl>
                                              <p:spTgt spid="21"/>
                                            </p:tgtEl>
                                            <p:attrNameLst>
                                              <p:attrName>style.visibility</p:attrName>
                                            </p:attrNameLst>
                                          </p:cBhvr>
                                          <p:to>
                                            <p:strVal val="visible"/>
                                          </p:to>
                                        </p:set>
                                        <p:animEffect transition="in" filter="wipe(down)">
                                          <p:cBhvr>
                                            <p:cTn id="20" dur="500"/>
                                            <p:tgtEl>
                                              <p:spTgt spid="21"/>
                                            </p:tgtEl>
                                          </p:cBhvr>
                                        </p:animEffect>
                                      </p:childTnLst>
                                    </p:cTn>
                                  </p:par>
                                  <p:par>
                                    <p:cTn id="21" presetID="22" presetClass="entr" presetSubtype="4" fill="hold" nodeType="withEffect">
                                      <p:stCondLst>
                                        <p:cond delay="50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par>
                              <p:cTn id="24" fill="hold">
                                <p:stCondLst>
                                  <p:cond delay="2250"/>
                                </p:stCondLst>
                                <p:childTnLst>
                                  <p:par>
                                    <p:cTn id="25" presetID="22" presetClass="entr" presetSubtype="8" fill="hold" nodeType="afterEffect">
                                      <p:stCondLst>
                                        <p:cond delay="0"/>
                                      </p:stCondLst>
                                      <p:childTnLst>
                                        <p:set>
                                          <p:cBhvr>
                                            <p:cTn id="26" dur="1" fill="hold">
                                              <p:stCondLst>
                                                <p:cond delay="0"/>
                                              </p:stCondLst>
                                            </p:cTn>
                                            <p:tgtEl>
                                              <p:spTgt spid="135"/>
                                            </p:tgtEl>
                                            <p:attrNameLst>
                                              <p:attrName>style.visibility</p:attrName>
                                            </p:attrNameLst>
                                          </p:cBhvr>
                                          <p:to>
                                            <p:strVal val="visible"/>
                                          </p:to>
                                        </p:set>
                                        <p:animEffect transition="in" filter="wipe(left)">
                                          <p:cBhvr>
                                            <p:cTn id="27" dur="500"/>
                                            <p:tgtEl>
                                              <p:spTgt spid="135"/>
                                            </p:tgtEl>
                                          </p:cBhvr>
                                        </p:animEffect>
                                      </p:childTnLst>
                                    </p:cTn>
                                  </p:par>
                                </p:childTnLst>
                              </p:cTn>
                            </p:par>
                            <p:par>
                              <p:cTn id="28" fill="hold">
                                <p:stCondLst>
                                  <p:cond delay="2750"/>
                                </p:stCondLst>
                                <p:childTnLst>
                                  <p:par>
                                    <p:cTn id="29" presetID="22" presetClass="entr" presetSubtype="8" fill="hold" nodeType="afterEffect">
                                      <p:stCondLst>
                                        <p:cond delay="0"/>
                                      </p:stCondLst>
                                      <p:childTnLst>
                                        <p:set>
                                          <p:cBhvr>
                                            <p:cTn id="30" dur="1" fill="hold">
                                              <p:stCondLst>
                                                <p:cond delay="0"/>
                                              </p:stCondLst>
                                            </p:cTn>
                                            <p:tgtEl>
                                              <p:spTgt spid="136"/>
                                            </p:tgtEl>
                                            <p:attrNameLst>
                                              <p:attrName>style.visibility</p:attrName>
                                            </p:attrNameLst>
                                          </p:cBhvr>
                                          <p:to>
                                            <p:strVal val="visible"/>
                                          </p:to>
                                        </p:set>
                                        <p:animEffect transition="in" filter="wipe(left)">
                                          <p:cBhvr>
                                            <p:cTn id="31" dur="500"/>
                                            <p:tgtEl>
                                              <p:spTgt spid="136"/>
                                            </p:tgtEl>
                                          </p:cBhvr>
                                        </p:animEffect>
                                      </p:childTnLst>
                                    </p:cTn>
                                  </p:par>
                                </p:childTnLst>
                              </p:cTn>
                            </p:par>
                            <p:par>
                              <p:cTn id="32" fill="hold">
                                <p:stCondLst>
                                  <p:cond delay="3250"/>
                                </p:stCondLst>
                                <p:childTnLst>
                                  <p:par>
                                    <p:cTn id="33" presetID="22" presetClass="entr" presetSubtype="4" fill="hold" nodeType="afterEffect">
                                      <p:stCondLst>
                                        <p:cond delay="250"/>
                                      </p:stCondLst>
                                      <p:childTnLst>
                                        <p:set>
                                          <p:cBhvr>
                                            <p:cTn id="34" dur="1" fill="hold">
                                              <p:stCondLst>
                                                <p:cond delay="0"/>
                                              </p:stCondLst>
                                            </p:cTn>
                                            <p:tgtEl>
                                              <p:spTgt spid="34"/>
                                            </p:tgtEl>
                                            <p:attrNameLst>
                                              <p:attrName>style.visibility</p:attrName>
                                            </p:attrNameLst>
                                          </p:cBhvr>
                                          <p:to>
                                            <p:strVal val="visible"/>
                                          </p:to>
                                        </p:set>
                                        <p:animEffect transition="in" filter="wipe(down)">
                                          <p:cBhvr>
                                            <p:cTn id="35" dur="500"/>
                                            <p:tgtEl>
                                              <p:spTgt spid="34"/>
                                            </p:tgtEl>
                                          </p:cBhvr>
                                        </p:animEffect>
                                      </p:childTnLst>
                                    </p:cTn>
                                  </p:par>
                                  <p:par>
                                    <p:cTn id="36" presetID="22" presetClass="entr" presetSubtype="4" fill="hold" nodeType="withEffect">
                                      <p:stCondLst>
                                        <p:cond delay="250"/>
                                      </p:stCondLst>
                                      <p:childTnLst>
                                        <p:set>
                                          <p:cBhvr>
                                            <p:cTn id="37" dur="1" fill="hold">
                                              <p:stCondLst>
                                                <p:cond delay="0"/>
                                              </p:stCondLst>
                                            </p:cTn>
                                            <p:tgtEl>
                                              <p:spTgt spid="47"/>
                                            </p:tgtEl>
                                            <p:attrNameLst>
                                              <p:attrName>style.visibility</p:attrName>
                                            </p:attrNameLst>
                                          </p:cBhvr>
                                          <p:to>
                                            <p:strVal val="visible"/>
                                          </p:to>
                                        </p:set>
                                        <p:animEffect transition="in" filter="wipe(down)">
                                          <p:cBhvr>
                                            <p:cTn id="38" dur="500"/>
                                            <p:tgtEl>
                                              <p:spTgt spid="47"/>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137"/>
                                            </p:tgtEl>
                                            <p:attrNameLst>
                                              <p:attrName>style.visibility</p:attrName>
                                            </p:attrNameLst>
                                          </p:cBhvr>
                                          <p:to>
                                            <p:strVal val="visible"/>
                                          </p:to>
                                        </p:set>
                                        <p:animEffect transition="in" filter="wipe(left)">
                                          <p:cBhvr>
                                            <p:cTn id="42" dur="500"/>
                                            <p:tgtEl>
                                              <p:spTgt spid="137"/>
                                            </p:tgtEl>
                                          </p:cBhvr>
                                        </p:animEffect>
                                      </p:childTnLst>
                                    </p:cTn>
                                  </p:par>
                                </p:childTnLst>
                              </p:cTn>
                            </p:par>
                            <p:par>
                              <p:cTn id="43" fill="hold">
                                <p:stCondLst>
                                  <p:cond delay="4500"/>
                                </p:stCondLst>
                                <p:childTnLst>
                                  <p:par>
                                    <p:cTn id="44" presetID="22" presetClass="entr" presetSubtype="8" fill="hold" nodeType="afterEffect">
                                      <p:stCondLst>
                                        <p:cond delay="0"/>
                                      </p:stCondLst>
                                      <p:childTnLst>
                                        <p:set>
                                          <p:cBhvr>
                                            <p:cTn id="45" dur="1" fill="hold">
                                              <p:stCondLst>
                                                <p:cond delay="0"/>
                                              </p:stCondLst>
                                            </p:cTn>
                                            <p:tgtEl>
                                              <p:spTgt spid="138"/>
                                            </p:tgtEl>
                                            <p:attrNameLst>
                                              <p:attrName>style.visibility</p:attrName>
                                            </p:attrNameLst>
                                          </p:cBhvr>
                                          <p:to>
                                            <p:strVal val="visible"/>
                                          </p:to>
                                        </p:set>
                                        <p:animEffect transition="in" filter="wipe(left)">
                                          <p:cBhvr>
                                            <p:cTn id="46" dur="500"/>
                                            <p:tgtEl>
                                              <p:spTgt spid="138"/>
                                            </p:tgtEl>
                                          </p:cBhvr>
                                        </p:animEffect>
                                      </p:childTnLst>
                                    </p:cTn>
                                  </p:par>
                                </p:childTnLst>
                              </p:cTn>
                            </p:par>
                            <p:par>
                              <p:cTn id="47" fill="hold">
                                <p:stCondLst>
                                  <p:cond delay="5000"/>
                                </p:stCondLst>
                                <p:childTnLst>
                                  <p:par>
                                    <p:cTn id="48" presetID="22" presetClass="entr" presetSubtype="4" fill="hold" nodeType="afterEffect">
                                      <p:stCondLst>
                                        <p:cond delay="250"/>
                                      </p:stCondLst>
                                      <p:childTnLst>
                                        <p:set>
                                          <p:cBhvr>
                                            <p:cTn id="49" dur="1" fill="hold">
                                              <p:stCondLst>
                                                <p:cond delay="0"/>
                                              </p:stCondLst>
                                            </p:cTn>
                                            <p:tgtEl>
                                              <p:spTgt spid="60"/>
                                            </p:tgtEl>
                                            <p:attrNameLst>
                                              <p:attrName>style.visibility</p:attrName>
                                            </p:attrNameLst>
                                          </p:cBhvr>
                                          <p:to>
                                            <p:strVal val="visible"/>
                                          </p:to>
                                        </p:set>
                                        <p:animEffect transition="in" filter="wipe(down)">
                                          <p:cBhvr>
                                            <p:cTn id="50" dur="500"/>
                                            <p:tgtEl>
                                              <p:spTgt spid="60"/>
                                            </p:tgtEl>
                                          </p:cBhvr>
                                        </p:animEffect>
                                      </p:childTnLst>
                                    </p:cTn>
                                  </p:par>
                                  <p:par>
                                    <p:cTn id="51" presetID="22" presetClass="entr" presetSubtype="4" fill="hold" nodeType="withEffect">
                                      <p:stCondLst>
                                        <p:cond delay="250"/>
                                      </p:stCondLst>
                                      <p:childTnLst>
                                        <p:set>
                                          <p:cBhvr>
                                            <p:cTn id="52" dur="1" fill="hold">
                                              <p:stCondLst>
                                                <p:cond delay="0"/>
                                              </p:stCondLst>
                                            </p:cTn>
                                            <p:tgtEl>
                                              <p:spTgt spid="73"/>
                                            </p:tgtEl>
                                            <p:attrNameLst>
                                              <p:attrName>style.visibility</p:attrName>
                                            </p:attrNameLst>
                                          </p:cBhvr>
                                          <p:to>
                                            <p:strVal val="visible"/>
                                          </p:to>
                                        </p:set>
                                        <p:animEffect transition="in" filter="wipe(down)">
                                          <p:cBhvr>
                                            <p:cTn id="53" dur="500"/>
                                            <p:tgtEl>
                                              <p:spTgt spid="73"/>
                                            </p:tgtEl>
                                          </p:cBhvr>
                                        </p:animEffect>
                                      </p:childTnLst>
                                    </p:cTn>
                                  </p:par>
                                </p:childTnLst>
                              </p:cTn>
                            </p:par>
                            <p:par>
                              <p:cTn id="54" fill="hold">
                                <p:stCondLst>
                                  <p:cond delay="5750"/>
                                </p:stCondLst>
                                <p:childTnLst>
                                  <p:par>
                                    <p:cTn id="55" presetID="22" presetClass="entr" presetSubtype="8" fill="hold" nodeType="afterEffect">
                                      <p:stCondLst>
                                        <p:cond delay="0"/>
                                      </p:stCondLst>
                                      <p:childTnLst>
                                        <p:set>
                                          <p:cBhvr>
                                            <p:cTn id="56" dur="1" fill="hold">
                                              <p:stCondLst>
                                                <p:cond delay="0"/>
                                              </p:stCondLst>
                                            </p:cTn>
                                            <p:tgtEl>
                                              <p:spTgt spid="139"/>
                                            </p:tgtEl>
                                            <p:attrNameLst>
                                              <p:attrName>style.visibility</p:attrName>
                                            </p:attrNameLst>
                                          </p:cBhvr>
                                          <p:to>
                                            <p:strVal val="visible"/>
                                          </p:to>
                                        </p:set>
                                        <p:animEffect transition="in" filter="wipe(left)">
                                          <p:cBhvr>
                                            <p:cTn id="57" dur="500"/>
                                            <p:tgtEl>
                                              <p:spTgt spid="139"/>
                                            </p:tgtEl>
                                          </p:cBhvr>
                                        </p:animEffect>
                                      </p:childTnLst>
                                    </p:cTn>
                                  </p:par>
                                </p:childTnLst>
                              </p:cTn>
                            </p:par>
                            <p:par>
                              <p:cTn id="58" fill="hold">
                                <p:stCondLst>
                                  <p:cond delay="6250"/>
                                </p:stCondLst>
                                <p:childTnLst>
                                  <p:par>
                                    <p:cTn id="59" presetID="22" presetClass="entr" presetSubtype="8" fill="hold" nodeType="afterEffect">
                                      <p:stCondLst>
                                        <p:cond delay="0"/>
                                      </p:stCondLst>
                                      <p:childTnLst>
                                        <p:set>
                                          <p:cBhvr>
                                            <p:cTn id="60" dur="1" fill="hold">
                                              <p:stCondLst>
                                                <p:cond delay="0"/>
                                              </p:stCondLst>
                                            </p:cTn>
                                            <p:tgtEl>
                                              <p:spTgt spid="140"/>
                                            </p:tgtEl>
                                            <p:attrNameLst>
                                              <p:attrName>style.visibility</p:attrName>
                                            </p:attrNameLst>
                                          </p:cBhvr>
                                          <p:to>
                                            <p:strVal val="visible"/>
                                          </p:to>
                                        </p:set>
                                        <p:animEffect transition="in" filter="wipe(left)">
                                          <p:cBhvr>
                                            <p:cTn id="61" dur="500"/>
                                            <p:tgtEl>
                                              <p:spTgt spid="140"/>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grpId="0" nodeType="clickEffect">
                                      <p:stCondLst>
                                        <p:cond delay="0"/>
                                      </p:stCondLst>
                                      <p:childTnLst>
                                        <p:set>
                                          <p:cBhvr>
                                            <p:cTn id="65" dur="1" fill="hold">
                                              <p:stCondLst>
                                                <p:cond delay="0"/>
                                              </p:stCondLst>
                                            </p:cTn>
                                            <p:tgtEl>
                                              <p:spTgt spid="86"/>
                                            </p:tgtEl>
                                            <p:attrNameLst>
                                              <p:attrName>style.visibility</p:attrName>
                                            </p:attrNameLst>
                                          </p:cBhvr>
                                          <p:to>
                                            <p:strVal val="visible"/>
                                          </p:to>
                                        </p:set>
                                        <p:anim calcmode="lin" valueType="num">
                                          <p:cBhvr>
                                            <p:cTn id="66" dur="500" fill="hold"/>
                                            <p:tgtEl>
                                              <p:spTgt spid="86"/>
                                            </p:tgtEl>
                                            <p:attrNameLst>
                                              <p:attrName>ppt_w</p:attrName>
                                            </p:attrNameLst>
                                          </p:cBhvr>
                                          <p:tavLst>
                                            <p:tav tm="0">
                                              <p:val>
                                                <p:fltVal val="0"/>
                                              </p:val>
                                            </p:tav>
                                            <p:tav tm="100000">
                                              <p:val>
                                                <p:strVal val="#ppt_w"/>
                                              </p:val>
                                            </p:tav>
                                          </p:tavLst>
                                        </p:anim>
                                        <p:anim calcmode="lin" valueType="num">
                                          <p:cBhvr>
                                            <p:cTn id="67" dur="500" fill="hold"/>
                                            <p:tgtEl>
                                              <p:spTgt spid="86"/>
                                            </p:tgtEl>
                                            <p:attrNameLst>
                                              <p:attrName>ppt_h</p:attrName>
                                            </p:attrNameLst>
                                          </p:cBhvr>
                                          <p:tavLst>
                                            <p:tav tm="0">
                                              <p:val>
                                                <p:fltVal val="0"/>
                                              </p:val>
                                            </p:tav>
                                            <p:tav tm="100000">
                                              <p:val>
                                                <p:strVal val="#ppt_h"/>
                                              </p:val>
                                            </p:tav>
                                          </p:tavLst>
                                        </p:anim>
                                        <p:animEffect transition="in" filter="fade">
                                          <p:cBhvr>
                                            <p:cTn id="68" dur="500"/>
                                            <p:tgtEl>
                                              <p:spTgt spid="86"/>
                                            </p:tgtEl>
                                          </p:cBhvr>
                                        </p:animEffect>
                                      </p:childTnLst>
                                    </p:cTn>
                                  </p:par>
                                </p:childTnLst>
                              </p:cTn>
                            </p:par>
                          </p:childTnLst>
                        </p:cTn>
                      </p:par>
                      <p:par>
                        <p:cTn id="69" fill="hold">
                          <p:stCondLst>
                            <p:cond delay="indefinite"/>
                          </p:stCondLst>
                          <p:childTnLst>
                            <p:par>
                              <p:cTn id="70" fill="hold">
                                <p:stCondLst>
                                  <p:cond delay="0"/>
                                </p:stCondLst>
                                <p:childTnLst>
                                  <p:par>
                                    <p:cTn id="71" presetID="53" presetClass="entr" presetSubtype="16" fill="hold" grpId="0" nodeType="clickEffect">
                                      <p:stCondLst>
                                        <p:cond delay="0"/>
                                      </p:stCondLst>
                                      <p:childTnLst>
                                        <p:set>
                                          <p:cBhvr>
                                            <p:cTn id="72" dur="1" fill="hold">
                                              <p:stCondLst>
                                                <p:cond delay="0"/>
                                              </p:stCondLst>
                                            </p:cTn>
                                            <p:tgtEl>
                                              <p:spTgt spid="87"/>
                                            </p:tgtEl>
                                            <p:attrNameLst>
                                              <p:attrName>style.visibility</p:attrName>
                                            </p:attrNameLst>
                                          </p:cBhvr>
                                          <p:to>
                                            <p:strVal val="visible"/>
                                          </p:to>
                                        </p:set>
                                        <p:anim calcmode="lin" valueType="num">
                                          <p:cBhvr>
                                            <p:cTn id="73" dur="500" fill="hold"/>
                                            <p:tgtEl>
                                              <p:spTgt spid="87"/>
                                            </p:tgtEl>
                                            <p:attrNameLst>
                                              <p:attrName>ppt_w</p:attrName>
                                            </p:attrNameLst>
                                          </p:cBhvr>
                                          <p:tavLst>
                                            <p:tav tm="0">
                                              <p:val>
                                                <p:fltVal val="0"/>
                                              </p:val>
                                            </p:tav>
                                            <p:tav tm="100000">
                                              <p:val>
                                                <p:strVal val="#ppt_w"/>
                                              </p:val>
                                            </p:tav>
                                          </p:tavLst>
                                        </p:anim>
                                        <p:anim calcmode="lin" valueType="num">
                                          <p:cBhvr>
                                            <p:cTn id="74" dur="500" fill="hold"/>
                                            <p:tgtEl>
                                              <p:spTgt spid="87"/>
                                            </p:tgtEl>
                                            <p:attrNameLst>
                                              <p:attrName>ppt_h</p:attrName>
                                            </p:attrNameLst>
                                          </p:cBhvr>
                                          <p:tavLst>
                                            <p:tav tm="0">
                                              <p:val>
                                                <p:fltVal val="0"/>
                                              </p:val>
                                            </p:tav>
                                            <p:tav tm="100000">
                                              <p:val>
                                                <p:strVal val="#ppt_h"/>
                                              </p:val>
                                            </p:tav>
                                          </p:tavLst>
                                        </p:anim>
                                        <p:animEffect transition="in" filter="fade">
                                          <p:cBhvr>
                                            <p:cTn id="75" dur="500"/>
                                            <p:tgtEl>
                                              <p:spTgt spid="87"/>
                                            </p:tgtEl>
                                          </p:cBhvr>
                                        </p:animEffec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childTnLst>
                                        <p:set>
                                          <p:cBhvr>
                                            <p:cTn id="79" dur="1" fill="hold">
                                              <p:stCondLst>
                                                <p:cond delay="499"/>
                                              </p:stCondLst>
                                            </p:cTn>
                                            <p:tgtEl>
                                              <p:spTgt spid="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6" grpId="0"/>
          <p:bldP spid="87" grpId="0"/>
          <p:bldP spid="88" grpId="0"/>
          <p:bldP spid="116"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351580"/>
          </a:xfrm>
        </p:spPr>
        <p:txBody>
          <a:bodyPr/>
          <a:lstStyle/>
          <a:p>
            <a:r>
              <a:rPr lang="pl-PL" b="1" dirty="0">
                <a:solidFill>
                  <a:schemeClr val="accent1"/>
                </a:solidFill>
              </a:rPr>
              <a:t>History </a:t>
            </a:r>
            <a:r>
              <a:rPr lang="pl-PL" dirty="0"/>
              <a:t>of </a:t>
            </a:r>
            <a:r>
              <a:rPr lang="en-US" dirty="0"/>
              <a:t>Extended DISC®</a:t>
            </a:r>
            <a:endParaRPr lang="pl-PL" dirty="0"/>
          </a:p>
        </p:txBody>
      </p:sp>
      <p:cxnSp>
        <p:nvCxnSpPr>
          <p:cNvPr id="15" name="Łącznik prosty 14"/>
          <p:cNvCxnSpPr>
            <a:cxnSpLocks/>
            <a:endCxn id="49" idx="0"/>
          </p:cNvCxnSpPr>
          <p:nvPr/>
        </p:nvCxnSpPr>
        <p:spPr>
          <a:xfrm flipH="1">
            <a:off x="1788084" y="3699711"/>
            <a:ext cx="348" cy="417257"/>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Elipsa 22"/>
          <p:cNvSpPr/>
          <p:nvPr/>
        </p:nvSpPr>
        <p:spPr>
          <a:xfrm>
            <a:off x="1712275" y="3374727"/>
            <a:ext cx="151617" cy="15161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Symbol zastępczy numeru slajdu 2"/>
          <p:cNvSpPr>
            <a:spLocks noGrp="1"/>
          </p:cNvSpPr>
          <p:nvPr>
            <p:ph type="sldNum" sz="quarter" idx="12"/>
          </p:nvPr>
        </p:nvSpPr>
        <p:spPr/>
        <p:txBody>
          <a:bodyPr/>
          <a:lstStyle/>
          <a:p>
            <a:fld id="{DEAEEF22-A4DB-45E7-8C91-9889C89BF273}" type="slidenum">
              <a:rPr lang="pl-PL" smtClean="0"/>
              <a:t>12</a:t>
            </a:fld>
            <a:endParaRPr lang="pl-PL"/>
          </a:p>
        </p:txBody>
      </p:sp>
      <p:pic>
        <p:nvPicPr>
          <p:cNvPr id="43" name="Picture 2" descr="C:\Users\becky\AppData\Local\Microsoft\Windows\Temporary Internet Files\Content.IE5\KS2BK0SL\polygraph[1].jpg">
            <a:extLst>
              <a:ext uri="{FF2B5EF4-FFF2-40B4-BE49-F238E27FC236}">
                <a16:creationId xmlns:a16="http://schemas.microsoft.com/office/drawing/2014/main" id="{438EB804-94D2-47AF-A01C-112160C6E6D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63892" y="5189288"/>
            <a:ext cx="1148258" cy="924347"/>
          </a:xfrm>
          <a:prstGeom prst="rect">
            <a:avLst/>
          </a:prstGeom>
          <a:noFill/>
          <a:extLst>
            <a:ext uri="{909E8E84-426E-40DD-AFC4-6F175D3DCCD1}">
              <a14:hiddenFill xmlns:a14="http://schemas.microsoft.com/office/drawing/2010/main">
                <a:solidFill>
                  <a:srgbClr val="FFFFFF"/>
                </a:solidFill>
              </a14:hiddenFill>
            </a:ext>
          </a:extLst>
        </p:spPr>
      </p:pic>
      <p:sp>
        <p:nvSpPr>
          <p:cNvPr id="6" name="Prostokąt zaokrąglony 5"/>
          <p:cNvSpPr/>
          <p:nvPr/>
        </p:nvSpPr>
        <p:spPr>
          <a:xfrm>
            <a:off x="1000625" y="2486575"/>
            <a:ext cx="1512000" cy="504001"/>
          </a:xfrm>
          <a:prstGeom prst="roundRect">
            <a:avLst/>
          </a:prstGeom>
          <a:solidFill>
            <a:schemeClr val="bg1">
              <a:lumMod val="65000"/>
            </a:schemeClr>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2000" b="1">
                <a:solidFill>
                  <a:schemeClr val="bg1"/>
                </a:solidFill>
                <a:latin typeface="Century Gothic" panose="020B0502020202020204" pitchFamily="34" charset="0"/>
              </a:rPr>
              <a:t>1921</a:t>
            </a:r>
          </a:p>
        </p:txBody>
      </p:sp>
      <p:sp>
        <p:nvSpPr>
          <p:cNvPr id="19" name="Rectangle 32"/>
          <p:cNvSpPr/>
          <p:nvPr/>
        </p:nvSpPr>
        <p:spPr>
          <a:xfrm>
            <a:off x="293340" y="4257064"/>
            <a:ext cx="2940808" cy="861774"/>
          </a:xfrm>
          <a:prstGeom prst="rect">
            <a:avLst/>
          </a:prstGeom>
        </p:spPr>
        <p:txBody>
          <a:bodyPr wrap="square">
            <a:spAutoFit/>
          </a:bodyPr>
          <a:lstStyle/>
          <a:p>
            <a:pPr algn="ctr"/>
            <a:r>
              <a:rPr lang="en-US" b="1" dirty="0">
                <a:solidFill>
                  <a:schemeClr val="accent1"/>
                </a:solidFill>
                <a:latin typeface="Century Gothic" panose="020B0502020202020204" pitchFamily="34" charset="0"/>
              </a:rPr>
              <a:t>Carl Jung: </a:t>
            </a:r>
            <a:br>
              <a:rPr lang="pl-PL" dirty="0">
                <a:latin typeface="Century Gothic" panose="020B0502020202020204" pitchFamily="34" charset="0"/>
              </a:rPr>
            </a:br>
            <a:r>
              <a:rPr lang="en-US" sz="1600" dirty="0">
                <a:latin typeface="Century Gothic" panose="020B0502020202020204" pitchFamily="34" charset="0"/>
              </a:rPr>
              <a:t>Original behavioural scientists</a:t>
            </a:r>
          </a:p>
        </p:txBody>
      </p:sp>
      <p:pic>
        <p:nvPicPr>
          <p:cNvPr id="4" name="Picture 3">
            <a:extLst>
              <a:ext uri="{FF2B5EF4-FFF2-40B4-BE49-F238E27FC236}">
                <a16:creationId xmlns:a16="http://schemas.microsoft.com/office/drawing/2014/main" id="{1860A60C-8FC7-4128-8717-891CC6391A74}"/>
              </a:ext>
            </a:extLst>
          </p:cNvPr>
          <p:cNvPicPr>
            <a:picLocks noChangeAspect="1"/>
          </p:cNvPicPr>
          <p:nvPr/>
        </p:nvPicPr>
        <p:blipFill>
          <a:blip r:embed="rId4"/>
          <a:stretch>
            <a:fillRect/>
          </a:stretch>
        </p:blipFill>
        <p:spPr>
          <a:xfrm>
            <a:off x="986763" y="5169125"/>
            <a:ext cx="664201" cy="917451"/>
          </a:xfrm>
          <a:prstGeom prst="rect">
            <a:avLst/>
          </a:prstGeom>
        </p:spPr>
      </p:pic>
      <p:cxnSp>
        <p:nvCxnSpPr>
          <p:cNvPr id="11" name="Straight Connector 10"/>
          <p:cNvCxnSpPr/>
          <p:nvPr/>
        </p:nvCxnSpPr>
        <p:spPr>
          <a:xfrm flipV="1">
            <a:off x="-116114" y="3460234"/>
            <a:ext cx="1830770" cy="1258"/>
          </a:xfrm>
          <a:prstGeom prst="line">
            <a:avLst/>
          </a:prstGeom>
          <a:ln w="19050">
            <a:solidFill>
              <a:srgbClr val="ED0C6D"/>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V="1">
            <a:off x="1843056" y="3458869"/>
            <a:ext cx="2023409" cy="546"/>
          </a:xfrm>
          <a:prstGeom prst="line">
            <a:avLst/>
          </a:prstGeom>
          <a:ln w="19050">
            <a:solidFill>
              <a:srgbClr val="ED0C6D"/>
            </a:solidFill>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1625104" y="3288750"/>
            <a:ext cx="325960" cy="325960"/>
          </a:xfrm>
          <a:prstGeom prst="ellipse">
            <a:avLst/>
          </a:prstGeom>
          <a:noFill/>
          <a:ln w="19050">
            <a:solidFill>
              <a:srgbClr val="ED0C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Oval 47"/>
          <p:cNvSpPr/>
          <p:nvPr/>
        </p:nvSpPr>
        <p:spPr>
          <a:xfrm>
            <a:off x="1538909" y="3201361"/>
            <a:ext cx="498350" cy="498350"/>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Elipsa 22"/>
          <p:cNvSpPr/>
          <p:nvPr/>
        </p:nvSpPr>
        <p:spPr>
          <a:xfrm>
            <a:off x="1712275" y="4116968"/>
            <a:ext cx="151617" cy="15161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51" name="Arc 50"/>
          <p:cNvSpPr/>
          <p:nvPr/>
        </p:nvSpPr>
        <p:spPr>
          <a:xfrm rot="10800000">
            <a:off x="1471413" y="3124878"/>
            <a:ext cx="633340" cy="633432"/>
          </a:xfrm>
          <a:prstGeom prst="arc">
            <a:avLst>
              <a:gd name="adj1" fmla="val 16200000"/>
              <a:gd name="adj2" fmla="val 21373956"/>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1" name="Elipsa 22"/>
          <p:cNvSpPr/>
          <p:nvPr/>
        </p:nvSpPr>
        <p:spPr>
          <a:xfrm>
            <a:off x="3847410" y="3380661"/>
            <a:ext cx="151617" cy="15161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2" name="Oval 61"/>
          <p:cNvSpPr/>
          <p:nvPr/>
        </p:nvSpPr>
        <p:spPr>
          <a:xfrm>
            <a:off x="3760239" y="3294684"/>
            <a:ext cx="325960" cy="325960"/>
          </a:xfrm>
          <a:prstGeom prst="ellipse">
            <a:avLst/>
          </a:prstGeom>
          <a:noFill/>
          <a:ln w="19050">
            <a:solidFill>
              <a:srgbClr val="ED0C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Oval 62"/>
          <p:cNvSpPr/>
          <p:nvPr/>
        </p:nvSpPr>
        <p:spPr>
          <a:xfrm>
            <a:off x="3674044" y="3207295"/>
            <a:ext cx="498350" cy="498350"/>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Arc 63"/>
          <p:cNvSpPr/>
          <p:nvPr/>
        </p:nvSpPr>
        <p:spPr>
          <a:xfrm rot="16200000">
            <a:off x="3606548" y="3130812"/>
            <a:ext cx="633340" cy="633432"/>
          </a:xfrm>
          <a:prstGeom prst="arc">
            <a:avLst>
              <a:gd name="adj1" fmla="val 16200000"/>
              <a:gd name="adj2" fmla="val 2151182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65" name="Łącznik prosty 14"/>
          <p:cNvCxnSpPr>
            <a:cxnSpLocks/>
          </p:cNvCxnSpPr>
          <p:nvPr/>
        </p:nvCxnSpPr>
        <p:spPr>
          <a:xfrm flipH="1">
            <a:off x="3922870" y="2963404"/>
            <a:ext cx="348" cy="417257"/>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6" name="Elipsa 22"/>
          <p:cNvSpPr/>
          <p:nvPr/>
        </p:nvSpPr>
        <p:spPr>
          <a:xfrm>
            <a:off x="3847061" y="2827958"/>
            <a:ext cx="151617" cy="15161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7" name="Elipsa 22"/>
          <p:cNvSpPr/>
          <p:nvPr/>
        </p:nvSpPr>
        <p:spPr>
          <a:xfrm>
            <a:off x="6009312" y="3381211"/>
            <a:ext cx="151617" cy="15161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52" name="Oval 51"/>
          <p:cNvSpPr/>
          <p:nvPr/>
        </p:nvSpPr>
        <p:spPr>
          <a:xfrm>
            <a:off x="5922141" y="3295234"/>
            <a:ext cx="325960" cy="325960"/>
          </a:xfrm>
          <a:prstGeom prst="ellipse">
            <a:avLst/>
          </a:prstGeom>
          <a:noFill/>
          <a:ln w="19050">
            <a:solidFill>
              <a:srgbClr val="ED0C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Oval 52"/>
          <p:cNvSpPr/>
          <p:nvPr/>
        </p:nvSpPr>
        <p:spPr>
          <a:xfrm>
            <a:off x="5835946" y="3207845"/>
            <a:ext cx="498350" cy="498350"/>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Arc 53"/>
          <p:cNvSpPr/>
          <p:nvPr/>
        </p:nvSpPr>
        <p:spPr>
          <a:xfrm rot="10800000">
            <a:off x="5768450" y="3131362"/>
            <a:ext cx="633340" cy="633432"/>
          </a:xfrm>
          <a:prstGeom prst="arc">
            <a:avLst>
              <a:gd name="adj1" fmla="val 16200000"/>
              <a:gd name="adj2" fmla="val 21373956"/>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55" name="Łącznik prosty 14"/>
          <p:cNvCxnSpPr>
            <a:cxnSpLocks/>
          </p:cNvCxnSpPr>
          <p:nvPr/>
        </p:nvCxnSpPr>
        <p:spPr>
          <a:xfrm flipH="1">
            <a:off x="6087701" y="3522479"/>
            <a:ext cx="348" cy="417257"/>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6" name="Elipsa 22"/>
          <p:cNvSpPr/>
          <p:nvPr/>
        </p:nvSpPr>
        <p:spPr>
          <a:xfrm>
            <a:off x="6012240" y="3939736"/>
            <a:ext cx="151617" cy="15161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57" name="Elipsa 22"/>
          <p:cNvSpPr/>
          <p:nvPr/>
        </p:nvSpPr>
        <p:spPr>
          <a:xfrm>
            <a:off x="8171138" y="3381211"/>
            <a:ext cx="151617" cy="15161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58" name="Oval 57"/>
          <p:cNvSpPr/>
          <p:nvPr/>
        </p:nvSpPr>
        <p:spPr>
          <a:xfrm>
            <a:off x="8083967" y="3295234"/>
            <a:ext cx="325960" cy="325960"/>
          </a:xfrm>
          <a:prstGeom prst="ellipse">
            <a:avLst/>
          </a:prstGeom>
          <a:noFill/>
          <a:ln w="19050">
            <a:solidFill>
              <a:srgbClr val="ED0C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Oval 58"/>
          <p:cNvSpPr/>
          <p:nvPr/>
        </p:nvSpPr>
        <p:spPr>
          <a:xfrm>
            <a:off x="7997772" y="3207845"/>
            <a:ext cx="498350" cy="498350"/>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Arc 66"/>
          <p:cNvSpPr/>
          <p:nvPr/>
        </p:nvSpPr>
        <p:spPr>
          <a:xfrm rot="16200000">
            <a:off x="7930276" y="3131362"/>
            <a:ext cx="633340" cy="633432"/>
          </a:xfrm>
          <a:prstGeom prst="arc">
            <a:avLst>
              <a:gd name="adj1" fmla="val 16200000"/>
              <a:gd name="adj2" fmla="val 5099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68" name="Łącznik prosty 14"/>
          <p:cNvCxnSpPr>
            <a:cxnSpLocks/>
          </p:cNvCxnSpPr>
          <p:nvPr/>
        </p:nvCxnSpPr>
        <p:spPr>
          <a:xfrm flipH="1">
            <a:off x="8246598" y="2963954"/>
            <a:ext cx="348" cy="417257"/>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9" name="Elipsa 22"/>
          <p:cNvSpPr/>
          <p:nvPr/>
        </p:nvSpPr>
        <p:spPr>
          <a:xfrm>
            <a:off x="8170789" y="2828508"/>
            <a:ext cx="151617" cy="15161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70" name="Elipsa 22"/>
          <p:cNvSpPr/>
          <p:nvPr/>
        </p:nvSpPr>
        <p:spPr>
          <a:xfrm>
            <a:off x="10307684" y="3381211"/>
            <a:ext cx="151617" cy="15161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71" name="Oval 70"/>
          <p:cNvSpPr/>
          <p:nvPr/>
        </p:nvSpPr>
        <p:spPr>
          <a:xfrm>
            <a:off x="10220513" y="3295234"/>
            <a:ext cx="325960" cy="325960"/>
          </a:xfrm>
          <a:prstGeom prst="ellipse">
            <a:avLst/>
          </a:prstGeom>
          <a:noFill/>
          <a:ln w="19050">
            <a:solidFill>
              <a:srgbClr val="ED0C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Oval 71"/>
          <p:cNvSpPr/>
          <p:nvPr/>
        </p:nvSpPr>
        <p:spPr>
          <a:xfrm>
            <a:off x="10134318" y="3207845"/>
            <a:ext cx="498350" cy="498350"/>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Arc 72"/>
          <p:cNvSpPr/>
          <p:nvPr/>
        </p:nvSpPr>
        <p:spPr>
          <a:xfrm rot="10800000">
            <a:off x="10066822" y="3131362"/>
            <a:ext cx="633340" cy="633432"/>
          </a:xfrm>
          <a:prstGeom prst="arc">
            <a:avLst>
              <a:gd name="adj1" fmla="val 16200000"/>
              <a:gd name="adj2" fmla="val 21479764"/>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74" name="Łącznik prosty 14"/>
          <p:cNvCxnSpPr>
            <a:cxnSpLocks/>
          </p:cNvCxnSpPr>
          <p:nvPr/>
        </p:nvCxnSpPr>
        <p:spPr>
          <a:xfrm flipH="1">
            <a:off x="10383841" y="3532278"/>
            <a:ext cx="348" cy="417257"/>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5" name="Elipsa 22"/>
          <p:cNvSpPr/>
          <p:nvPr/>
        </p:nvSpPr>
        <p:spPr>
          <a:xfrm>
            <a:off x="10307683" y="3940776"/>
            <a:ext cx="151617" cy="15161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cxnSp>
        <p:nvCxnSpPr>
          <p:cNvPr id="86" name="Straight Connector 85"/>
          <p:cNvCxnSpPr/>
          <p:nvPr/>
        </p:nvCxnSpPr>
        <p:spPr>
          <a:xfrm>
            <a:off x="10459301" y="3461492"/>
            <a:ext cx="1993951" cy="0"/>
          </a:xfrm>
          <a:prstGeom prst="line">
            <a:avLst/>
          </a:prstGeom>
          <a:ln w="19050">
            <a:solidFill>
              <a:srgbClr val="ED0C6D"/>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V="1">
            <a:off x="3998678" y="3458869"/>
            <a:ext cx="2023409" cy="546"/>
          </a:xfrm>
          <a:prstGeom prst="line">
            <a:avLst/>
          </a:prstGeom>
          <a:ln w="19050">
            <a:solidFill>
              <a:srgbClr val="ED0C6D"/>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V="1">
            <a:off x="6160580" y="3460323"/>
            <a:ext cx="2023409" cy="546"/>
          </a:xfrm>
          <a:prstGeom prst="line">
            <a:avLst/>
          </a:prstGeom>
          <a:ln w="19050">
            <a:solidFill>
              <a:srgbClr val="ED0C6D"/>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flipV="1">
            <a:off x="8322406" y="3460323"/>
            <a:ext cx="2023409" cy="546"/>
          </a:xfrm>
          <a:prstGeom prst="line">
            <a:avLst/>
          </a:prstGeom>
          <a:ln w="19050">
            <a:solidFill>
              <a:srgbClr val="ED0C6D"/>
            </a:solidFill>
          </a:ln>
        </p:spPr>
        <p:style>
          <a:lnRef idx="1">
            <a:schemeClr val="accent1"/>
          </a:lnRef>
          <a:fillRef idx="0">
            <a:schemeClr val="accent1"/>
          </a:fillRef>
          <a:effectRef idx="0">
            <a:schemeClr val="accent1"/>
          </a:effectRef>
          <a:fontRef idx="minor">
            <a:schemeClr val="tx1"/>
          </a:fontRef>
        </p:style>
      </p:cxnSp>
      <p:sp>
        <p:nvSpPr>
          <p:cNvPr id="94" name="Prostokąt zaokrąglony 6"/>
          <p:cNvSpPr/>
          <p:nvPr/>
        </p:nvSpPr>
        <p:spPr>
          <a:xfrm>
            <a:off x="3166869" y="3940776"/>
            <a:ext cx="1512000" cy="504000"/>
          </a:xfrm>
          <a:prstGeom prst="roundRect">
            <a:avLst/>
          </a:prstGeom>
          <a:solidFill>
            <a:schemeClr val="bg1">
              <a:lumMod val="65000"/>
            </a:schemeClr>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2000" b="1">
                <a:solidFill>
                  <a:schemeClr val="bg1"/>
                </a:solidFill>
                <a:latin typeface="Century Gothic" panose="020B0502020202020204" pitchFamily="34" charset="0"/>
              </a:rPr>
              <a:t>1928</a:t>
            </a:r>
          </a:p>
        </p:txBody>
      </p:sp>
      <p:sp>
        <p:nvSpPr>
          <p:cNvPr id="95" name="Rectangle 37"/>
          <p:cNvSpPr/>
          <p:nvPr/>
        </p:nvSpPr>
        <p:spPr>
          <a:xfrm>
            <a:off x="2318652" y="918286"/>
            <a:ext cx="3040043" cy="1138773"/>
          </a:xfrm>
          <a:prstGeom prst="rect">
            <a:avLst/>
          </a:prstGeom>
        </p:spPr>
        <p:txBody>
          <a:bodyPr wrap="square">
            <a:spAutoFit/>
          </a:bodyPr>
          <a:lstStyle/>
          <a:p>
            <a:pPr algn="ctr"/>
            <a:r>
              <a:rPr lang="en-US" b="1">
                <a:solidFill>
                  <a:schemeClr val="accent1"/>
                </a:solidFill>
                <a:latin typeface="Century Gothic" panose="020B0502020202020204" pitchFamily="34" charset="0"/>
              </a:rPr>
              <a:t>William Moulton Marston:</a:t>
            </a:r>
            <a:r>
              <a:rPr lang="pl-PL" b="1">
                <a:solidFill>
                  <a:schemeClr val="accent1"/>
                </a:solidFill>
                <a:latin typeface="Century Gothic" panose="020B0502020202020204" pitchFamily="34" charset="0"/>
              </a:rPr>
              <a:t> </a:t>
            </a:r>
            <a:r>
              <a:rPr lang="en-US" sz="1600">
                <a:latin typeface="Century Gothic" panose="020B0502020202020204" pitchFamily="34" charset="0"/>
              </a:rPr>
              <a:t>Four main dimensions, Lie Detector &amp; Wonder Woman</a:t>
            </a:r>
          </a:p>
          <a:p>
            <a:pPr algn="ctr"/>
            <a:endParaRPr lang="en-US">
              <a:latin typeface="Century Gothic" panose="020B0502020202020204" pitchFamily="34" charset="0"/>
            </a:endParaRPr>
          </a:p>
        </p:txBody>
      </p:sp>
      <p:pic>
        <p:nvPicPr>
          <p:cNvPr id="96" name="Picture 2" descr="http://hilobrow.com/wp-content/uploads/2010/05/WWforPres.jpg">
            <a:extLst>
              <a:ext uri="{FF2B5EF4-FFF2-40B4-BE49-F238E27FC236}">
                <a16:creationId xmlns:a16="http://schemas.microsoft.com/office/drawing/2014/main" id="{CC0E48E7-D018-488D-89AB-3CAFFDFB634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39702" y="1774854"/>
            <a:ext cx="700232" cy="963721"/>
          </a:xfrm>
          <a:prstGeom prst="rect">
            <a:avLst/>
          </a:prstGeom>
          <a:noFill/>
          <a:extLst>
            <a:ext uri="{909E8E84-426E-40DD-AFC4-6F175D3DCCD1}">
              <a14:hiddenFill xmlns:a14="http://schemas.microsoft.com/office/drawing/2010/main">
                <a:solidFill>
                  <a:srgbClr val="FFFFFF"/>
                </a:solidFill>
              </a14:hiddenFill>
            </a:ext>
          </a:extLst>
        </p:spPr>
      </p:pic>
      <p:sp>
        <p:nvSpPr>
          <p:cNvPr id="97" name="Prostokąt zaokrąglony 7"/>
          <p:cNvSpPr/>
          <p:nvPr/>
        </p:nvSpPr>
        <p:spPr>
          <a:xfrm>
            <a:off x="5340000" y="2486576"/>
            <a:ext cx="1512000" cy="504000"/>
          </a:xfrm>
          <a:prstGeom prst="roundRect">
            <a:avLst/>
          </a:prstGeom>
          <a:solidFill>
            <a:schemeClr val="bg1">
              <a:lumMod val="65000"/>
            </a:schemeClr>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2000" b="1">
                <a:solidFill>
                  <a:schemeClr val="bg1"/>
                </a:solidFill>
                <a:latin typeface="Century Gothic" panose="020B0502020202020204" pitchFamily="34" charset="0"/>
              </a:rPr>
              <a:t>1951</a:t>
            </a:r>
          </a:p>
        </p:txBody>
      </p:sp>
      <p:sp>
        <p:nvSpPr>
          <p:cNvPr id="98" name="Rectangle 38"/>
          <p:cNvSpPr/>
          <p:nvPr/>
        </p:nvSpPr>
        <p:spPr>
          <a:xfrm>
            <a:off x="5219700" y="4268585"/>
            <a:ext cx="1752600" cy="646331"/>
          </a:xfrm>
          <a:prstGeom prst="rect">
            <a:avLst/>
          </a:prstGeom>
        </p:spPr>
        <p:txBody>
          <a:bodyPr wrap="square">
            <a:spAutoFit/>
          </a:bodyPr>
          <a:lstStyle/>
          <a:p>
            <a:pPr algn="ctr"/>
            <a:r>
              <a:rPr lang="pl-PL" b="1">
                <a:solidFill>
                  <a:schemeClr val="accent1"/>
                </a:solidFill>
                <a:latin typeface="Century Gothic" panose="020B0502020202020204" pitchFamily="34" charset="0"/>
              </a:rPr>
              <a:t>DISC</a:t>
            </a:r>
            <a:r>
              <a:rPr lang="pl-PL">
                <a:latin typeface="Century Gothic" panose="020B0502020202020204" pitchFamily="34" charset="0"/>
              </a:rPr>
              <a:t> </a:t>
            </a:r>
            <a:r>
              <a:rPr lang="en-NZ">
                <a:latin typeface="Century Gothic" panose="020B0502020202020204" pitchFamily="34" charset="0"/>
              </a:rPr>
              <a:t>Theory developed</a:t>
            </a:r>
            <a:endParaRPr lang="pl-PL">
              <a:latin typeface="Century Gothic" panose="020B0502020202020204" pitchFamily="34" charset="0"/>
            </a:endParaRPr>
          </a:p>
        </p:txBody>
      </p:sp>
      <p:sp>
        <p:nvSpPr>
          <p:cNvPr id="99" name="Prostokąt zaokrąglony 7"/>
          <p:cNvSpPr/>
          <p:nvPr/>
        </p:nvSpPr>
        <p:spPr>
          <a:xfrm>
            <a:off x="7490947" y="3940776"/>
            <a:ext cx="1512000" cy="504000"/>
          </a:xfrm>
          <a:prstGeom prst="roundRect">
            <a:avLst/>
          </a:prstGeom>
          <a:solidFill>
            <a:schemeClr val="bg1">
              <a:lumMod val="65000"/>
            </a:schemeClr>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000" b="1">
                <a:solidFill>
                  <a:schemeClr val="bg1"/>
                </a:solidFill>
                <a:latin typeface="Century Gothic" panose="020B0502020202020204" pitchFamily="34" charset="0"/>
              </a:rPr>
              <a:t>1994</a:t>
            </a:r>
            <a:endParaRPr lang="pl-PL" sz="2000" b="1">
              <a:solidFill>
                <a:schemeClr val="bg1"/>
              </a:solidFill>
              <a:latin typeface="Century Gothic" panose="020B0502020202020204" pitchFamily="34" charset="0"/>
            </a:endParaRPr>
          </a:p>
        </p:txBody>
      </p:sp>
      <p:sp>
        <p:nvSpPr>
          <p:cNvPr id="100" name="Rectangle 39"/>
          <p:cNvSpPr/>
          <p:nvPr/>
        </p:nvSpPr>
        <p:spPr>
          <a:xfrm>
            <a:off x="7354813" y="918286"/>
            <a:ext cx="1784268" cy="1200329"/>
          </a:xfrm>
          <a:prstGeom prst="rect">
            <a:avLst/>
          </a:prstGeom>
        </p:spPr>
        <p:txBody>
          <a:bodyPr wrap="square">
            <a:spAutoFit/>
          </a:bodyPr>
          <a:lstStyle/>
          <a:p>
            <a:pPr algn="ctr"/>
            <a:r>
              <a:rPr lang="pl-PL" b="1" dirty="0">
                <a:solidFill>
                  <a:schemeClr val="accent1"/>
                </a:solidFill>
                <a:latin typeface="Century Gothic" panose="020B0502020202020204" pitchFamily="34" charset="0"/>
              </a:rPr>
              <a:t>Extended DISC®</a:t>
            </a:r>
            <a:r>
              <a:rPr lang="en-US" b="1" baseline="40000" dirty="0">
                <a:solidFill>
                  <a:srgbClr val="ED0C6D"/>
                </a:solidFill>
                <a:latin typeface="Century Gothic" panose="020B0502020202020204" pitchFamily="34" charset="0"/>
              </a:rPr>
              <a:t> ®</a:t>
            </a:r>
            <a:endParaRPr lang="en-NZ" b="1" dirty="0">
              <a:solidFill>
                <a:srgbClr val="ED0C6D"/>
              </a:solidFill>
              <a:latin typeface="Century Gothic" panose="020B0502020202020204" pitchFamily="34" charset="0"/>
            </a:endParaRPr>
          </a:p>
          <a:p>
            <a:pPr algn="ctr"/>
            <a:r>
              <a:rPr lang="en-NZ" dirty="0">
                <a:latin typeface="Century Gothic" panose="020B0502020202020204" pitchFamily="34" charset="0"/>
              </a:rPr>
              <a:t>methodology released</a:t>
            </a:r>
            <a:endParaRPr lang="en-US" b="1" dirty="0">
              <a:solidFill>
                <a:schemeClr val="accent1"/>
              </a:solidFill>
              <a:latin typeface="Century Gothic" panose="020B0502020202020204" pitchFamily="34" charset="0"/>
            </a:endParaRPr>
          </a:p>
        </p:txBody>
      </p:sp>
      <p:sp>
        <p:nvSpPr>
          <p:cNvPr id="101" name="Rectangle 39">
            <a:extLst>
              <a:ext uri="{FF2B5EF4-FFF2-40B4-BE49-F238E27FC236}">
                <a16:creationId xmlns:a16="http://schemas.microsoft.com/office/drawing/2014/main" id="{D4F50192-7627-472A-8295-315BF70AE98B}"/>
              </a:ext>
            </a:extLst>
          </p:cNvPr>
          <p:cNvSpPr/>
          <p:nvPr/>
        </p:nvSpPr>
        <p:spPr>
          <a:xfrm>
            <a:off x="9430061" y="4268585"/>
            <a:ext cx="1906859" cy="923330"/>
          </a:xfrm>
          <a:prstGeom prst="rect">
            <a:avLst/>
          </a:prstGeom>
        </p:spPr>
        <p:txBody>
          <a:bodyPr wrap="square">
            <a:spAutoFit/>
          </a:bodyPr>
          <a:lstStyle/>
          <a:p>
            <a:pPr algn="ctr"/>
            <a:r>
              <a:rPr lang="en-NZ" b="1" dirty="0">
                <a:solidFill>
                  <a:schemeClr val="accent1"/>
                </a:solidFill>
                <a:latin typeface="Century Gothic" panose="020B0502020202020204" pitchFamily="34" charset="0"/>
              </a:rPr>
              <a:t>FinxS</a:t>
            </a:r>
            <a:r>
              <a:rPr lang="en-US" b="1" baseline="40000" dirty="0">
                <a:solidFill>
                  <a:srgbClr val="ED0C6D"/>
                </a:solidFill>
                <a:latin typeface="Century Gothic" panose="020B0502020202020204" pitchFamily="34" charset="0"/>
              </a:rPr>
              <a:t>®</a:t>
            </a:r>
            <a:endParaRPr lang="en-NZ" b="1" dirty="0">
              <a:solidFill>
                <a:srgbClr val="ED0C6D"/>
              </a:solidFill>
              <a:latin typeface="Century Gothic" panose="020B0502020202020204" pitchFamily="34" charset="0"/>
            </a:endParaRPr>
          </a:p>
          <a:p>
            <a:pPr algn="ctr"/>
            <a:r>
              <a:rPr lang="en-NZ" dirty="0">
                <a:latin typeface="Century Gothic" panose="020B0502020202020204" pitchFamily="34" charset="0"/>
              </a:rPr>
              <a:t>Online Platform released</a:t>
            </a:r>
            <a:endParaRPr lang="en-US" b="1" dirty="0">
              <a:solidFill>
                <a:schemeClr val="accent1"/>
              </a:solidFill>
              <a:latin typeface="Century Gothic" panose="020B0502020202020204" pitchFamily="34" charset="0"/>
            </a:endParaRPr>
          </a:p>
        </p:txBody>
      </p:sp>
      <p:sp>
        <p:nvSpPr>
          <p:cNvPr id="102" name="Prostokąt zaokrąglony 7"/>
          <p:cNvSpPr/>
          <p:nvPr/>
        </p:nvSpPr>
        <p:spPr>
          <a:xfrm>
            <a:off x="9627491" y="2486575"/>
            <a:ext cx="1512000" cy="504000"/>
          </a:xfrm>
          <a:prstGeom prst="roundRect">
            <a:avLst/>
          </a:prstGeom>
          <a:solidFill>
            <a:schemeClr val="bg1">
              <a:lumMod val="65000"/>
            </a:schemeClr>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000" b="1">
                <a:solidFill>
                  <a:schemeClr val="bg1"/>
                </a:solidFill>
                <a:latin typeface="Century Gothic" panose="020B0502020202020204" pitchFamily="34" charset="0"/>
              </a:rPr>
              <a:t>2011</a:t>
            </a:r>
            <a:endParaRPr lang="pl-PL" sz="2000" b="1">
              <a:solidFill>
                <a:schemeClr val="bg1"/>
              </a:solidFill>
              <a:latin typeface="Century Gothic" panose="020B0502020202020204" pitchFamily="34" charset="0"/>
            </a:endParaRPr>
          </a:p>
        </p:txBody>
      </p:sp>
      <p:pic>
        <p:nvPicPr>
          <p:cNvPr id="103" name="Picture 10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684329" y="5260912"/>
            <a:ext cx="1399720" cy="733875"/>
          </a:xfrm>
          <a:prstGeom prst="rect">
            <a:avLst/>
          </a:prstGeom>
        </p:spPr>
      </p:pic>
      <p:pic>
        <p:nvPicPr>
          <p:cNvPr id="36" name="Picture 3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30230" y="2118615"/>
            <a:ext cx="619960" cy="619960"/>
          </a:xfrm>
          <a:prstGeom prst="rect">
            <a:avLst/>
          </a:prstGeom>
        </p:spPr>
      </p:pic>
      <p:sp>
        <p:nvSpPr>
          <p:cNvPr id="77" name="Prostokąt zaokrąglony 7">
            <a:extLst>
              <a:ext uri="{FF2B5EF4-FFF2-40B4-BE49-F238E27FC236}">
                <a16:creationId xmlns:a16="http://schemas.microsoft.com/office/drawing/2014/main" id="{2023133A-9129-4F56-909F-977C427F98D6}"/>
              </a:ext>
            </a:extLst>
          </p:cNvPr>
          <p:cNvSpPr/>
          <p:nvPr/>
        </p:nvSpPr>
        <p:spPr>
          <a:xfrm>
            <a:off x="9604598" y="204437"/>
            <a:ext cx="2848654"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dirty="0">
                <a:solidFill>
                  <a:schemeClr val="bg1"/>
                </a:solidFill>
                <a:latin typeface="Century Gothic" panose="020B0502020202020204" pitchFamily="34" charset="0"/>
              </a:rPr>
              <a:t>       See Pages 6-7 in the Workbook</a:t>
            </a:r>
            <a:endParaRPr lang="en-US" sz="1100" b="1" dirty="0">
              <a:solidFill>
                <a:schemeClr val="bg1"/>
              </a:solidFill>
              <a:latin typeface="Century Gothic" panose="020B0502020202020204" pitchFamily="34" charset="0"/>
            </a:endParaRPr>
          </a:p>
        </p:txBody>
      </p:sp>
      <p:pic>
        <p:nvPicPr>
          <p:cNvPr id="7" name="Graphic 6" descr="Closed book with solid fill">
            <a:extLst>
              <a:ext uri="{FF2B5EF4-FFF2-40B4-BE49-F238E27FC236}">
                <a16:creationId xmlns:a16="http://schemas.microsoft.com/office/drawing/2014/main" id="{F238BA22-2039-4153-BC9F-C24B73E8F7C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715164" y="276155"/>
            <a:ext cx="227084" cy="227084"/>
          </a:xfrm>
          <a:prstGeom prst="rect">
            <a:avLst/>
          </a:prstGeom>
        </p:spPr>
      </p:pic>
    </p:spTree>
    <p:extLst>
      <p:ext uri="{BB962C8B-B14F-4D97-AF65-F5344CB8AC3E}">
        <p14:creationId xmlns:p14="http://schemas.microsoft.com/office/powerpoint/2010/main" val="208638699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14:bounceEnd="53333">
                                          <p:cBhvr additive="base">
                                            <p:cTn id="7" dur="1250" fill="hold"/>
                                            <p:tgtEl>
                                              <p:spTgt spid="77"/>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77"/>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175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2250"/>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750"/>
                                </p:stCondLst>
                                <p:childTnLst>
                                  <p:par>
                                    <p:cTn id="26" presetID="53" presetClass="entr" presetSubtype="16" fill="hold" grpId="0" nodeType="afterEffect">
                                      <p:stCondLst>
                                        <p:cond delay="0"/>
                                      </p:stCondLst>
                                      <p:childTnLst>
                                        <p:set>
                                          <p:cBhvr>
                                            <p:cTn id="27" dur="1" fill="hold">
                                              <p:stCondLst>
                                                <p:cond delay="0"/>
                                              </p:stCondLst>
                                            </p:cTn>
                                            <p:tgtEl>
                                              <p:spTgt spid="48"/>
                                            </p:tgtEl>
                                            <p:attrNameLst>
                                              <p:attrName>style.visibility</p:attrName>
                                            </p:attrNameLst>
                                          </p:cBhvr>
                                          <p:to>
                                            <p:strVal val="visible"/>
                                          </p:to>
                                        </p:set>
                                        <p:anim calcmode="lin" valueType="num">
                                          <p:cBhvr>
                                            <p:cTn id="28" dur="500" fill="hold"/>
                                            <p:tgtEl>
                                              <p:spTgt spid="48"/>
                                            </p:tgtEl>
                                            <p:attrNameLst>
                                              <p:attrName>ppt_w</p:attrName>
                                            </p:attrNameLst>
                                          </p:cBhvr>
                                          <p:tavLst>
                                            <p:tav tm="0">
                                              <p:val>
                                                <p:fltVal val="0"/>
                                              </p:val>
                                            </p:tav>
                                            <p:tav tm="100000">
                                              <p:val>
                                                <p:strVal val="#ppt_w"/>
                                              </p:val>
                                            </p:tav>
                                          </p:tavLst>
                                        </p:anim>
                                        <p:anim calcmode="lin" valueType="num">
                                          <p:cBhvr>
                                            <p:cTn id="29" dur="500" fill="hold"/>
                                            <p:tgtEl>
                                              <p:spTgt spid="48"/>
                                            </p:tgtEl>
                                            <p:attrNameLst>
                                              <p:attrName>ppt_h</p:attrName>
                                            </p:attrNameLst>
                                          </p:cBhvr>
                                          <p:tavLst>
                                            <p:tav tm="0">
                                              <p:val>
                                                <p:fltVal val="0"/>
                                              </p:val>
                                            </p:tav>
                                            <p:tav tm="100000">
                                              <p:val>
                                                <p:strVal val="#ppt_h"/>
                                              </p:val>
                                            </p:tav>
                                          </p:tavLst>
                                        </p:anim>
                                        <p:animEffect transition="in" filter="fade">
                                          <p:cBhvr>
                                            <p:cTn id="30" dur="500"/>
                                            <p:tgtEl>
                                              <p:spTgt spid="48"/>
                                            </p:tgtEl>
                                          </p:cBhvr>
                                        </p:animEffect>
                                      </p:childTnLst>
                                    </p:cTn>
                                  </p:par>
                                </p:childTnLst>
                              </p:cTn>
                            </p:par>
                            <p:par>
                              <p:cTn id="31" fill="hold">
                                <p:stCondLst>
                                  <p:cond delay="3250"/>
                                </p:stCondLst>
                                <p:childTnLst>
                                  <p:par>
                                    <p:cTn id="32" presetID="22" presetClass="entr" presetSubtype="1"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up)">
                                          <p:cBhvr>
                                            <p:cTn id="34" dur="500"/>
                                            <p:tgtEl>
                                              <p:spTgt spid="15"/>
                                            </p:tgtEl>
                                          </p:cBhvr>
                                        </p:animEffect>
                                      </p:childTnLst>
                                    </p:cTn>
                                  </p:par>
                                </p:childTnLst>
                              </p:cTn>
                            </p:par>
                            <p:par>
                              <p:cTn id="35" fill="hold">
                                <p:stCondLst>
                                  <p:cond delay="3750"/>
                                </p:stCondLst>
                                <p:childTnLst>
                                  <p:par>
                                    <p:cTn id="36" presetID="53" presetClass="entr" presetSubtype="16" fill="hold" grpId="0" nodeType="after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p:cTn id="38" dur="500" fill="hold"/>
                                            <p:tgtEl>
                                              <p:spTgt spid="49"/>
                                            </p:tgtEl>
                                            <p:attrNameLst>
                                              <p:attrName>ppt_w</p:attrName>
                                            </p:attrNameLst>
                                          </p:cBhvr>
                                          <p:tavLst>
                                            <p:tav tm="0">
                                              <p:val>
                                                <p:fltVal val="0"/>
                                              </p:val>
                                            </p:tav>
                                            <p:tav tm="100000">
                                              <p:val>
                                                <p:strVal val="#ppt_w"/>
                                              </p:val>
                                            </p:tav>
                                          </p:tavLst>
                                        </p:anim>
                                        <p:anim calcmode="lin" valueType="num">
                                          <p:cBhvr>
                                            <p:cTn id="39" dur="500" fill="hold"/>
                                            <p:tgtEl>
                                              <p:spTgt spid="49"/>
                                            </p:tgtEl>
                                            <p:attrNameLst>
                                              <p:attrName>ppt_h</p:attrName>
                                            </p:attrNameLst>
                                          </p:cBhvr>
                                          <p:tavLst>
                                            <p:tav tm="0">
                                              <p:val>
                                                <p:fltVal val="0"/>
                                              </p:val>
                                            </p:tav>
                                            <p:tav tm="100000">
                                              <p:val>
                                                <p:strVal val="#ppt_h"/>
                                              </p:val>
                                            </p:tav>
                                          </p:tavLst>
                                        </p:anim>
                                        <p:animEffect transition="in" filter="fade">
                                          <p:cBhvr>
                                            <p:cTn id="40" dur="500"/>
                                            <p:tgtEl>
                                              <p:spTgt spid="49"/>
                                            </p:tgtEl>
                                          </p:cBhvr>
                                        </p:animEffect>
                                      </p:childTnLst>
                                    </p:cTn>
                                  </p:par>
                                </p:childTnLst>
                              </p:cTn>
                            </p:par>
                            <p:par>
                              <p:cTn id="41" fill="hold">
                                <p:stCondLst>
                                  <p:cond delay="4250"/>
                                </p:stCondLst>
                                <p:childTnLst>
                                  <p:par>
                                    <p:cTn id="42" presetID="53" presetClass="entr" presetSubtype="16"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 calcmode="lin" valueType="num">
                                          <p:cBhvr>
                                            <p:cTn id="44" dur="500" fill="hold"/>
                                            <p:tgtEl>
                                              <p:spTgt spid="51"/>
                                            </p:tgtEl>
                                            <p:attrNameLst>
                                              <p:attrName>ppt_w</p:attrName>
                                            </p:attrNameLst>
                                          </p:cBhvr>
                                          <p:tavLst>
                                            <p:tav tm="0">
                                              <p:val>
                                                <p:fltVal val="0"/>
                                              </p:val>
                                            </p:tav>
                                            <p:tav tm="100000">
                                              <p:val>
                                                <p:strVal val="#ppt_w"/>
                                              </p:val>
                                            </p:tav>
                                          </p:tavLst>
                                        </p:anim>
                                        <p:anim calcmode="lin" valueType="num">
                                          <p:cBhvr>
                                            <p:cTn id="45" dur="500" fill="hold"/>
                                            <p:tgtEl>
                                              <p:spTgt spid="51"/>
                                            </p:tgtEl>
                                            <p:attrNameLst>
                                              <p:attrName>ppt_h</p:attrName>
                                            </p:attrNameLst>
                                          </p:cBhvr>
                                          <p:tavLst>
                                            <p:tav tm="0">
                                              <p:val>
                                                <p:fltVal val="0"/>
                                              </p:val>
                                            </p:tav>
                                            <p:tav tm="100000">
                                              <p:val>
                                                <p:strVal val="#ppt_h"/>
                                              </p:val>
                                            </p:tav>
                                          </p:tavLst>
                                        </p:anim>
                                        <p:animEffect transition="in" filter="fade">
                                          <p:cBhvr>
                                            <p:cTn id="46" dur="500"/>
                                            <p:tgtEl>
                                              <p:spTgt spid="51"/>
                                            </p:tgtEl>
                                          </p:cBhvr>
                                        </p:animEffect>
                                      </p:childTnLst>
                                    </p:cTn>
                                  </p:par>
                                </p:childTnLst>
                              </p:cTn>
                            </p:par>
                            <p:par>
                              <p:cTn id="47" fill="hold">
                                <p:stCondLst>
                                  <p:cond delay="4750"/>
                                </p:stCondLst>
                                <p:childTnLst>
                                  <p:par>
                                    <p:cTn id="48" presetID="47" presetClass="entr" presetSubtype="0"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500"/>
                                            <p:tgtEl>
                                              <p:spTgt spid="6"/>
                                            </p:tgtEl>
                                          </p:cBhvr>
                                        </p:animEffect>
                                        <p:anim calcmode="lin" valueType="num">
                                          <p:cBhvr>
                                            <p:cTn id="51" dur="500" fill="hold"/>
                                            <p:tgtEl>
                                              <p:spTgt spid="6"/>
                                            </p:tgtEl>
                                            <p:attrNameLst>
                                              <p:attrName>ppt_x</p:attrName>
                                            </p:attrNameLst>
                                          </p:cBhvr>
                                          <p:tavLst>
                                            <p:tav tm="0">
                                              <p:val>
                                                <p:strVal val="#ppt_x"/>
                                              </p:val>
                                            </p:tav>
                                            <p:tav tm="100000">
                                              <p:val>
                                                <p:strVal val="#ppt_x"/>
                                              </p:val>
                                            </p:tav>
                                          </p:tavLst>
                                        </p:anim>
                                        <p:anim calcmode="lin" valueType="num">
                                          <p:cBhvr>
                                            <p:cTn id="52" dur="500" fill="hold"/>
                                            <p:tgtEl>
                                              <p:spTgt spid="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anim calcmode="lin" valueType="num">
                                          <p:cBhvr>
                                            <p:cTn id="56" dur="500" fill="hold"/>
                                            <p:tgtEl>
                                              <p:spTgt spid="19"/>
                                            </p:tgtEl>
                                            <p:attrNameLst>
                                              <p:attrName>ppt_x</p:attrName>
                                            </p:attrNameLst>
                                          </p:cBhvr>
                                          <p:tavLst>
                                            <p:tav tm="0">
                                              <p:val>
                                                <p:strVal val="#ppt_x"/>
                                              </p:val>
                                            </p:tav>
                                            <p:tav tm="100000">
                                              <p:val>
                                                <p:strVal val="#ppt_x"/>
                                              </p:val>
                                            </p:tav>
                                          </p:tavLst>
                                        </p:anim>
                                        <p:anim calcmode="lin" valueType="num">
                                          <p:cBhvr>
                                            <p:cTn id="57" dur="500" fill="hold"/>
                                            <p:tgtEl>
                                              <p:spTgt spid="19"/>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fade">
                                          <p:cBhvr>
                                            <p:cTn id="60" dur="500"/>
                                            <p:tgtEl>
                                              <p:spTgt spid="4"/>
                                            </p:tgtEl>
                                          </p:cBhvr>
                                        </p:animEffect>
                                        <p:anim calcmode="lin" valueType="num">
                                          <p:cBhvr>
                                            <p:cTn id="61" dur="500" fill="hold"/>
                                            <p:tgtEl>
                                              <p:spTgt spid="4"/>
                                            </p:tgtEl>
                                            <p:attrNameLst>
                                              <p:attrName>ppt_x</p:attrName>
                                            </p:attrNameLst>
                                          </p:cBhvr>
                                          <p:tavLst>
                                            <p:tav tm="0">
                                              <p:val>
                                                <p:strVal val="#ppt_x"/>
                                              </p:val>
                                            </p:tav>
                                            <p:tav tm="100000">
                                              <p:val>
                                                <p:strVal val="#ppt_x"/>
                                              </p:val>
                                            </p:tav>
                                          </p:tavLst>
                                        </p:anim>
                                        <p:anim calcmode="lin" valueType="num">
                                          <p:cBhvr>
                                            <p:cTn id="62" dur="500" fill="hold"/>
                                            <p:tgtEl>
                                              <p:spTgt spid="4"/>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500"/>
                                            <p:tgtEl>
                                              <p:spTgt spid="43"/>
                                            </p:tgtEl>
                                          </p:cBhvr>
                                        </p:animEffect>
                                        <p:anim calcmode="lin" valueType="num">
                                          <p:cBhvr>
                                            <p:cTn id="66" dur="500" fill="hold"/>
                                            <p:tgtEl>
                                              <p:spTgt spid="43"/>
                                            </p:tgtEl>
                                            <p:attrNameLst>
                                              <p:attrName>ppt_x</p:attrName>
                                            </p:attrNameLst>
                                          </p:cBhvr>
                                          <p:tavLst>
                                            <p:tav tm="0">
                                              <p:val>
                                                <p:strVal val="#ppt_x"/>
                                              </p:val>
                                            </p:tav>
                                            <p:tav tm="100000">
                                              <p:val>
                                                <p:strVal val="#ppt_x"/>
                                              </p:val>
                                            </p:tav>
                                          </p:tavLst>
                                        </p:anim>
                                        <p:anim calcmode="lin" valueType="num">
                                          <p:cBhvr>
                                            <p:cTn id="67" dur="500" fill="hold"/>
                                            <p:tgtEl>
                                              <p:spTgt spid="43"/>
                                            </p:tgtEl>
                                            <p:attrNameLst>
                                              <p:attrName>ppt_y</p:attrName>
                                            </p:attrNameLst>
                                          </p:cBhvr>
                                          <p:tavLst>
                                            <p:tav tm="0">
                                              <p:val>
                                                <p:strVal val="#ppt_y+.1"/>
                                              </p:val>
                                            </p:tav>
                                            <p:tav tm="100000">
                                              <p:val>
                                                <p:strVal val="#ppt_y"/>
                                              </p:val>
                                            </p:tav>
                                          </p:tavLst>
                                        </p:anim>
                                      </p:childTnLst>
                                    </p:cTn>
                                  </p:par>
                                </p:childTnLst>
                              </p:cTn>
                            </p:par>
                            <p:par>
                              <p:cTn id="68" fill="hold">
                                <p:stCondLst>
                                  <p:cond delay="5250"/>
                                </p:stCondLst>
                                <p:childTnLst>
                                  <p:par>
                                    <p:cTn id="69" presetID="22" presetClass="entr" presetSubtype="8" fill="hold" nodeType="after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wipe(left)">
                                          <p:cBhvr>
                                            <p:cTn id="71" dur="500"/>
                                            <p:tgtEl>
                                              <p:spTgt spid="45"/>
                                            </p:tgtEl>
                                          </p:cBhvr>
                                        </p:animEffect>
                                      </p:childTnLst>
                                    </p:cTn>
                                  </p:par>
                                </p:childTnLst>
                              </p:cTn>
                            </p:par>
                            <p:par>
                              <p:cTn id="72" fill="hold">
                                <p:stCondLst>
                                  <p:cond delay="5750"/>
                                </p:stCondLst>
                                <p:childTnLst>
                                  <p:par>
                                    <p:cTn id="73" presetID="53" presetClass="entr" presetSubtype="16" fill="hold" grpId="0" nodeType="afterEffect">
                                      <p:stCondLst>
                                        <p:cond delay="0"/>
                                      </p:stCondLst>
                                      <p:childTnLst>
                                        <p:set>
                                          <p:cBhvr>
                                            <p:cTn id="74" dur="1" fill="hold">
                                              <p:stCondLst>
                                                <p:cond delay="0"/>
                                              </p:stCondLst>
                                            </p:cTn>
                                            <p:tgtEl>
                                              <p:spTgt spid="61"/>
                                            </p:tgtEl>
                                            <p:attrNameLst>
                                              <p:attrName>style.visibility</p:attrName>
                                            </p:attrNameLst>
                                          </p:cBhvr>
                                          <p:to>
                                            <p:strVal val="visible"/>
                                          </p:to>
                                        </p:set>
                                        <p:anim calcmode="lin" valueType="num">
                                          <p:cBhvr>
                                            <p:cTn id="75" dur="500" fill="hold"/>
                                            <p:tgtEl>
                                              <p:spTgt spid="61"/>
                                            </p:tgtEl>
                                            <p:attrNameLst>
                                              <p:attrName>ppt_w</p:attrName>
                                            </p:attrNameLst>
                                          </p:cBhvr>
                                          <p:tavLst>
                                            <p:tav tm="0">
                                              <p:val>
                                                <p:fltVal val="0"/>
                                              </p:val>
                                            </p:tav>
                                            <p:tav tm="100000">
                                              <p:val>
                                                <p:strVal val="#ppt_w"/>
                                              </p:val>
                                            </p:tav>
                                          </p:tavLst>
                                        </p:anim>
                                        <p:anim calcmode="lin" valueType="num">
                                          <p:cBhvr>
                                            <p:cTn id="76" dur="500" fill="hold"/>
                                            <p:tgtEl>
                                              <p:spTgt spid="61"/>
                                            </p:tgtEl>
                                            <p:attrNameLst>
                                              <p:attrName>ppt_h</p:attrName>
                                            </p:attrNameLst>
                                          </p:cBhvr>
                                          <p:tavLst>
                                            <p:tav tm="0">
                                              <p:val>
                                                <p:fltVal val="0"/>
                                              </p:val>
                                            </p:tav>
                                            <p:tav tm="100000">
                                              <p:val>
                                                <p:strVal val="#ppt_h"/>
                                              </p:val>
                                            </p:tav>
                                          </p:tavLst>
                                        </p:anim>
                                        <p:animEffect transition="in" filter="fade">
                                          <p:cBhvr>
                                            <p:cTn id="77" dur="500"/>
                                            <p:tgtEl>
                                              <p:spTgt spid="61"/>
                                            </p:tgtEl>
                                          </p:cBhvr>
                                        </p:animEffect>
                                      </p:childTnLst>
                                    </p:cTn>
                                  </p:par>
                                </p:childTnLst>
                              </p:cTn>
                            </p:par>
                            <p:par>
                              <p:cTn id="78" fill="hold">
                                <p:stCondLst>
                                  <p:cond delay="6250"/>
                                </p:stCondLst>
                                <p:childTnLst>
                                  <p:par>
                                    <p:cTn id="79" presetID="53" presetClass="entr" presetSubtype="16" fill="hold" grpId="0" nodeType="afterEffect">
                                      <p:stCondLst>
                                        <p:cond delay="0"/>
                                      </p:stCondLst>
                                      <p:childTnLst>
                                        <p:set>
                                          <p:cBhvr>
                                            <p:cTn id="80" dur="1" fill="hold">
                                              <p:stCondLst>
                                                <p:cond delay="0"/>
                                              </p:stCondLst>
                                            </p:cTn>
                                            <p:tgtEl>
                                              <p:spTgt spid="62"/>
                                            </p:tgtEl>
                                            <p:attrNameLst>
                                              <p:attrName>style.visibility</p:attrName>
                                            </p:attrNameLst>
                                          </p:cBhvr>
                                          <p:to>
                                            <p:strVal val="visible"/>
                                          </p:to>
                                        </p:set>
                                        <p:anim calcmode="lin" valueType="num">
                                          <p:cBhvr>
                                            <p:cTn id="81" dur="500" fill="hold"/>
                                            <p:tgtEl>
                                              <p:spTgt spid="62"/>
                                            </p:tgtEl>
                                            <p:attrNameLst>
                                              <p:attrName>ppt_w</p:attrName>
                                            </p:attrNameLst>
                                          </p:cBhvr>
                                          <p:tavLst>
                                            <p:tav tm="0">
                                              <p:val>
                                                <p:fltVal val="0"/>
                                              </p:val>
                                            </p:tav>
                                            <p:tav tm="100000">
                                              <p:val>
                                                <p:strVal val="#ppt_w"/>
                                              </p:val>
                                            </p:tav>
                                          </p:tavLst>
                                        </p:anim>
                                        <p:anim calcmode="lin" valueType="num">
                                          <p:cBhvr>
                                            <p:cTn id="82" dur="500" fill="hold"/>
                                            <p:tgtEl>
                                              <p:spTgt spid="62"/>
                                            </p:tgtEl>
                                            <p:attrNameLst>
                                              <p:attrName>ppt_h</p:attrName>
                                            </p:attrNameLst>
                                          </p:cBhvr>
                                          <p:tavLst>
                                            <p:tav tm="0">
                                              <p:val>
                                                <p:fltVal val="0"/>
                                              </p:val>
                                            </p:tav>
                                            <p:tav tm="100000">
                                              <p:val>
                                                <p:strVal val="#ppt_h"/>
                                              </p:val>
                                            </p:tav>
                                          </p:tavLst>
                                        </p:anim>
                                        <p:animEffect transition="in" filter="fade">
                                          <p:cBhvr>
                                            <p:cTn id="83" dur="500"/>
                                            <p:tgtEl>
                                              <p:spTgt spid="62"/>
                                            </p:tgtEl>
                                          </p:cBhvr>
                                        </p:animEffect>
                                      </p:childTnLst>
                                    </p:cTn>
                                  </p:par>
                                </p:childTnLst>
                              </p:cTn>
                            </p:par>
                            <p:par>
                              <p:cTn id="84" fill="hold">
                                <p:stCondLst>
                                  <p:cond delay="6750"/>
                                </p:stCondLst>
                                <p:childTnLst>
                                  <p:par>
                                    <p:cTn id="85" presetID="53" presetClass="entr" presetSubtype="16" fill="hold" grpId="0" nodeType="afterEffect">
                                      <p:stCondLst>
                                        <p:cond delay="0"/>
                                      </p:stCondLst>
                                      <p:childTnLst>
                                        <p:set>
                                          <p:cBhvr>
                                            <p:cTn id="86" dur="1" fill="hold">
                                              <p:stCondLst>
                                                <p:cond delay="0"/>
                                              </p:stCondLst>
                                            </p:cTn>
                                            <p:tgtEl>
                                              <p:spTgt spid="63"/>
                                            </p:tgtEl>
                                            <p:attrNameLst>
                                              <p:attrName>style.visibility</p:attrName>
                                            </p:attrNameLst>
                                          </p:cBhvr>
                                          <p:to>
                                            <p:strVal val="visible"/>
                                          </p:to>
                                        </p:set>
                                        <p:anim calcmode="lin" valueType="num">
                                          <p:cBhvr>
                                            <p:cTn id="87" dur="500" fill="hold"/>
                                            <p:tgtEl>
                                              <p:spTgt spid="63"/>
                                            </p:tgtEl>
                                            <p:attrNameLst>
                                              <p:attrName>ppt_w</p:attrName>
                                            </p:attrNameLst>
                                          </p:cBhvr>
                                          <p:tavLst>
                                            <p:tav tm="0">
                                              <p:val>
                                                <p:fltVal val="0"/>
                                              </p:val>
                                            </p:tav>
                                            <p:tav tm="100000">
                                              <p:val>
                                                <p:strVal val="#ppt_w"/>
                                              </p:val>
                                            </p:tav>
                                          </p:tavLst>
                                        </p:anim>
                                        <p:anim calcmode="lin" valueType="num">
                                          <p:cBhvr>
                                            <p:cTn id="88" dur="500" fill="hold"/>
                                            <p:tgtEl>
                                              <p:spTgt spid="63"/>
                                            </p:tgtEl>
                                            <p:attrNameLst>
                                              <p:attrName>ppt_h</p:attrName>
                                            </p:attrNameLst>
                                          </p:cBhvr>
                                          <p:tavLst>
                                            <p:tav tm="0">
                                              <p:val>
                                                <p:fltVal val="0"/>
                                              </p:val>
                                            </p:tav>
                                            <p:tav tm="100000">
                                              <p:val>
                                                <p:strVal val="#ppt_h"/>
                                              </p:val>
                                            </p:tav>
                                          </p:tavLst>
                                        </p:anim>
                                        <p:animEffect transition="in" filter="fade">
                                          <p:cBhvr>
                                            <p:cTn id="89" dur="500"/>
                                            <p:tgtEl>
                                              <p:spTgt spid="63"/>
                                            </p:tgtEl>
                                          </p:cBhvr>
                                        </p:animEffect>
                                      </p:childTnLst>
                                    </p:cTn>
                                  </p:par>
                                </p:childTnLst>
                              </p:cTn>
                            </p:par>
                            <p:par>
                              <p:cTn id="90" fill="hold">
                                <p:stCondLst>
                                  <p:cond delay="7250"/>
                                </p:stCondLst>
                                <p:childTnLst>
                                  <p:par>
                                    <p:cTn id="91" presetID="22" presetClass="entr" presetSubtype="4" fill="hold" nodeType="afterEffect">
                                      <p:stCondLst>
                                        <p:cond delay="0"/>
                                      </p:stCondLst>
                                      <p:childTnLst>
                                        <p:set>
                                          <p:cBhvr>
                                            <p:cTn id="92" dur="1" fill="hold">
                                              <p:stCondLst>
                                                <p:cond delay="0"/>
                                              </p:stCondLst>
                                            </p:cTn>
                                            <p:tgtEl>
                                              <p:spTgt spid="65"/>
                                            </p:tgtEl>
                                            <p:attrNameLst>
                                              <p:attrName>style.visibility</p:attrName>
                                            </p:attrNameLst>
                                          </p:cBhvr>
                                          <p:to>
                                            <p:strVal val="visible"/>
                                          </p:to>
                                        </p:set>
                                        <p:animEffect transition="in" filter="wipe(down)">
                                          <p:cBhvr>
                                            <p:cTn id="93" dur="500"/>
                                            <p:tgtEl>
                                              <p:spTgt spid="65"/>
                                            </p:tgtEl>
                                          </p:cBhvr>
                                        </p:animEffect>
                                      </p:childTnLst>
                                    </p:cTn>
                                  </p:par>
                                </p:childTnLst>
                              </p:cTn>
                            </p:par>
                            <p:par>
                              <p:cTn id="94" fill="hold">
                                <p:stCondLst>
                                  <p:cond delay="7750"/>
                                </p:stCondLst>
                                <p:childTnLst>
                                  <p:par>
                                    <p:cTn id="95" presetID="53" presetClass="entr" presetSubtype="16" fill="hold" grpId="0" nodeType="afterEffect">
                                      <p:stCondLst>
                                        <p:cond delay="0"/>
                                      </p:stCondLst>
                                      <p:childTnLst>
                                        <p:set>
                                          <p:cBhvr>
                                            <p:cTn id="96" dur="1" fill="hold">
                                              <p:stCondLst>
                                                <p:cond delay="0"/>
                                              </p:stCondLst>
                                            </p:cTn>
                                            <p:tgtEl>
                                              <p:spTgt spid="66"/>
                                            </p:tgtEl>
                                            <p:attrNameLst>
                                              <p:attrName>style.visibility</p:attrName>
                                            </p:attrNameLst>
                                          </p:cBhvr>
                                          <p:to>
                                            <p:strVal val="visible"/>
                                          </p:to>
                                        </p:set>
                                        <p:anim calcmode="lin" valueType="num">
                                          <p:cBhvr>
                                            <p:cTn id="97" dur="500" fill="hold"/>
                                            <p:tgtEl>
                                              <p:spTgt spid="66"/>
                                            </p:tgtEl>
                                            <p:attrNameLst>
                                              <p:attrName>ppt_w</p:attrName>
                                            </p:attrNameLst>
                                          </p:cBhvr>
                                          <p:tavLst>
                                            <p:tav tm="0">
                                              <p:val>
                                                <p:fltVal val="0"/>
                                              </p:val>
                                            </p:tav>
                                            <p:tav tm="100000">
                                              <p:val>
                                                <p:strVal val="#ppt_w"/>
                                              </p:val>
                                            </p:tav>
                                          </p:tavLst>
                                        </p:anim>
                                        <p:anim calcmode="lin" valueType="num">
                                          <p:cBhvr>
                                            <p:cTn id="98" dur="500" fill="hold"/>
                                            <p:tgtEl>
                                              <p:spTgt spid="66"/>
                                            </p:tgtEl>
                                            <p:attrNameLst>
                                              <p:attrName>ppt_h</p:attrName>
                                            </p:attrNameLst>
                                          </p:cBhvr>
                                          <p:tavLst>
                                            <p:tav tm="0">
                                              <p:val>
                                                <p:fltVal val="0"/>
                                              </p:val>
                                            </p:tav>
                                            <p:tav tm="100000">
                                              <p:val>
                                                <p:strVal val="#ppt_h"/>
                                              </p:val>
                                            </p:tav>
                                          </p:tavLst>
                                        </p:anim>
                                        <p:animEffect transition="in" filter="fade">
                                          <p:cBhvr>
                                            <p:cTn id="99" dur="500"/>
                                            <p:tgtEl>
                                              <p:spTgt spid="66"/>
                                            </p:tgtEl>
                                          </p:cBhvr>
                                        </p:animEffect>
                                      </p:childTnLst>
                                    </p:cTn>
                                  </p:par>
                                </p:childTnLst>
                              </p:cTn>
                            </p:par>
                            <p:par>
                              <p:cTn id="100" fill="hold">
                                <p:stCondLst>
                                  <p:cond delay="8250"/>
                                </p:stCondLst>
                                <p:childTnLst>
                                  <p:par>
                                    <p:cTn id="101" presetID="53" presetClass="entr" presetSubtype="16" fill="hold" grpId="0" nodeType="afterEffect">
                                      <p:stCondLst>
                                        <p:cond delay="0"/>
                                      </p:stCondLst>
                                      <p:childTnLst>
                                        <p:set>
                                          <p:cBhvr>
                                            <p:cTn id="102" dur="1" fill="hold">
                                              <p:stCondLst>
                                                <p:cond delay="0"/>
                                              </p:stCondLst>
                                            </p:cTn>
                                            <p:tgtEl>
                                              <p:spTgt spid="64"/>
                                            </p:tgtEl>
                                            <p:attrNameLst>
                                              <p:attrName>style.visibility</p:attrName>
                                            </p:attrNameLst>
                                          </p:cBhvr>
                                          <p:to>
                                            <p:strVal val="visible"/>
                                          </p:to>
                                        </p:set>
                                        <p:anim calcmode="lin" valueType="num">
                                          <p:cBhvr>
                                            <p:cTn id="103" dur="500" fill="hold"/>
                                            <p:tgtEl>
                                              <p:spTgt spid="64"/>
                                            </p:tgtEl>
                                            <p:attrNameLst>
                                              <p:attrName>ppt_w</p:attrName>
                                            </p:attrNameLst>
                                          </p:cBhvr>
                                          <p:tavLst>
                                            <p:tav tm="0">
                                              <p:val>
                                                <p:fltVal val="0"/>
                                              </p:val>
                                            </p:tav>
                                            <p:tav tm="100000">
                                              <p:val>
                                                <p:strVal val="#ppt_w"/>
                                              </p:val>
                                            </p:tav>
                                          </p:tavLst>
                                        </p:anim>
                                        <p:anim calcmode="lin" valueType="num">
                                          <p:cBhvr>
                                            <p:cTn id="104" dur="500" fill="hold"/>
                                            <p:tgtEl>
                                              <p:spTgt spid="64"/>
                                            </p:tgtEl>
                                            <p:attrNameLst>
                                              <p:attrName>ppt_h</p:attrName>
                                            </p:attrNameLst>
                                          </p:cBhvr>
                                          <p:tavLst>
                                            <p:tav tm="0">
                                              <p:val>
                                                <p:fltVal val="0"/>
                                              </p:val>
                                            </p:tav>
                                            <p:tav tm="100000">
                                              <p:val>
                                                <p:strVal val="#ppt_h"/>
                                              </p:val>
                                            </p:tav>
                                          </p:tavLst>
                                        </p:anim>
                                        <p:animEffect transition="in" filter="fade">
                                          <p:cBhvr>
                                            <p:cTn id="105" dur="500"/>
                                            <p:tgtEl>
                                              <p:spTgt spid="64"/>
                                            </p:tgtEl>
                                          </p:cBhvr>
                                        </p:animEffect>
                                      </p:childTnLst>
                                    </p:cTn>
                                  </p:par>
                                </p:childTnLst>
                              </p:cTn>
                            </p:par>
                            <p:par>
                              <p:cTn id="106" fill="hold">
                                <p:stCondLst>
                                  <p:cond delay="8750"/>
                                </p:stCondLst>
                                <p:childTnLst>
                                  <p:par>
                                    <p:cTn id="107" presetID="42" presetClass="entr" presetSubtype="0" fill="hold" grpId="0" nodeType="afterEffect">
                                      <p:stCondLst>
                                        <p:cond delay="0"/>
                                      </p:stCondLst>
                                      <p:childTnLst>
                                        <p:set>
                                          <p:cBhvr>
                                            <p:cTn id="108" dur="1" fill="hold">
                                              <p:stCondLst>
                                                <p:cond delay="0"/>
                                              </p:stCondLst>
                                            </p:cTn>
                                            <p:tgtEl>
                                              <p:spTgt spid="94"/>
                                            </p:tgtEl>
                                            <p:attrNameLst>
                                              <p:attrName>style.visibility</p:attrName>
                                            </p:attrNameLst>
                                          </p:cBhvr>
                                          <p:to>
                                            <p:strVal val="visible"/>
                                          </p:to>
                                        </p:set>
                                        <p:animEffect transition="in" filter="fade">
                                          <p:cBhvr>
                                            <p:cTn id="109" dur="500"/>
                                            <p:tgtEl>
                                              <p:spTgt spid="94"/>
                                            </p:tgtEl>
                                          </p:cBhvr>
                                        </p:animEffect>
                                        <p:anim calcmode="lin" valueType="num">
                                          <p:cBhvr>
                                            <p:cTn id="110" dur="500" fill="hold"/>
                                            <p:tgtEl>
                                              <p:spTgt spid="94"/>
                                            </p:tgtEl>
                                            <p:attrNameLst>
                                              <p:attrName>ppt_x</p:attrName>
                                            </p:attrNameLst>
                                          </p:cBhvr>
                                          <p:tavLst>
                                            <p:tav tm="0">
                                              <p:val>
                                                <p:strVal val="#ppt_x"/>
                                              </p:val>
                                            </p:tav>
                                            <p:tav tm="100000">
                                              <p:val>
                                                <p:strVal val="#ppt_x"/>
                                              </p:val>
                                            </p:tav>
                                          </p:tavLst>
                                        </p:anim>
                                        <p:anim calcmode="lin" valueType="num">
                                          <p:cBhvr>
                                            <p:cTn id="111" dur="500" fill="hold"/>
                                            <p:tgtEl>
                                              <p:spTgt spid="94"/>
                                            </p:tgtEl>
                                            <p:attrNameLst>
                                              <p:attrName>ppt_y</p:attrName>
                                            </p:attrNameLst>
                                          </p:cBhvr>
                                          <p:tavLst>
                                            <p:tav tm="0">
                                              <p:val>
                                                <p:strVal val="#ppt_y+.1"/>
                                              </p:val>
                                            </p:tav>
                                            <p:tav tm="100000">
                                              <p:val>
                                                <p:strVal val="#ppt_y"/>
                                              </p:val>
                                            </p:tav>
                                          </p:tavLst>
                                        </p:anim>
                                      </p:childTnLst>
                                    </p:cTn>
                                  </p:par>
                                  <p:par>
                                    <p:cTn id="112" presetID="47" presetClass="entr" presetSubtype="0" fill="hold" grpId="0" nodeType="withEffect">
                                      <p:stCondLst>
                                        <p:cond delay="0"/>
                                      </p:stCondLst>
                                      <p:childTnLst>
                                        <p:set>
                                          <p:cBhvr>
                                            <p:cTn id="113" dur="1" fill="hold">
                                              <p:stCondLst>
                                                <p:cond delay="0"/>
                                              </p:stCondLst>
                                            </p:cTn>
                                            <p:tgtEl>
                                              <p:spTgt spid="95"/>
                                            </p:tgtEl>
                                            <p:attrNameLst>
                                              <p:attrName>style.visibility</p:attrName>
                                            </p:attrNameLst>
                                          </p:cBhvr>
                                          <p:to>
                                            <p:strVal val="visible"/>
                                          </p:to>
                                        </p:set>
                                        <p:animEffect transition="in" filter="fade">
                                          <p:cBhvr>
                                            <p:cTn id="114" dur="500"/>
                                            <p:tgtEl>
                                              <p:spTgt spid="95"/>
                                            </p:tgtEl>
                                          </p:cBhvr>
                                        </p:animEffect>
                                        <p:anim calcmode="lin" valueType="num">
                                          <p:cBhvr>
                                            <p:cTn id="115" dur="500" fill="hold"/>
                                            <p:tgtEl>
                                              <p:spTgt spid="95"/>
                                            </p:tgtEl>
                                            <p:attrNameLst>
                                              <p:attrName>ppt_x</p:attrName>
                                            </p:attrNameLst>
                                          </p:cBhvr>
                                          <p:tavLst>
                                            <p:tav tm="0">
                                              <p:val>
                                                <p:strVal val="#ppt_x"/>
                                              </p:val>
                                            </p:tav>
                                            <p:tav tm="100000">
                                              <p:val>
                                                <p:strVal val="#ppt_x"/>
                                              </p:val>
                                            </p:tav>
                                          </p:tavLst>
                                        </p:anim>
                                        <p:anim calcmode="lin" valueType="num">
                                          <p:cBhvr>
                                            <p:cTn id="116" dur="500" fill="hold"/>
                                            <p:tgtEl>
                                              <p:spTgt spid="95"/>
                                            </p:tgtEl>
                                            <p:attrNameLst>
                                              <p:attrName>ppt_y</p:attrName>
                                            </p:attrNameLst>
                                          </p:cBhvr>
                                          <p:tavLst>
                                            <p:tav tm="0">
                                              <p:val>
                                                <p:strVal val="#ppt_y-.1"/>
                                              </p:val>
                                            </p:tav>
                                            <p:tav tm="100000">
                                              <p:val>
                                                <p:strVal val="#ppt_y"/>
                                              </p:val>
                                            </p:tav>
                                          </p:tavLst>
                                        </p:anim>
                                      </p:childTnLst>
                                    </p:cTn>
                                  </p:par>
                                  <p:par>
                                    <p:cTn id="117" presetID="47" presetClass="entr" presetSubtype="0" fill="hold" nodeType="withEffect">
                                      <p:stCondLst>
                                        <p:cond delay="0"/>
                                      </p:stCondLst>
                                      <p:childTnLst>
                                        <p:set>
                                          <p:cBhvr>
                                            <p:cTn id="118" dur="1" fill="hold">
                                              <p:stCondLst>
                                                <p:cond delay="0"/>
                                              </p:stCondLst>
                                            </p:cTn>
                                            <p:tgtEl>
                                              <p:spTgt spid="96"/>
                                            </p:tgtEl>
                                            <p:attrNameLst>
                                              <p:attrName>style.visibility</p:attrName>
                                            </p:attrNameLst>
                                          </p:cBhvr>
                                          <p:to>
                                            <p:strVal val="visible"/>
                                          </p:to>
                                        </p:set>
                                        <p:animEffect transition="in" filter="fade">
                                          <p:cBhvr>
                                            <p:cTn id="119" dur="500"/>
                                            <p:tgtEl>
                                              <p:spTgt spid="96"/>
                                            </p:tgtEl>
                                          </p:cBhvr>
                                        </p:animEffect>
                                        <p:anim calcmode="lin" valueType="num">
                                          <p:cBhvr>
                                            <p:cTn id="120" dur="500" fill="hold"/>
                                            <p:tgtEl>
                                              <p:spTgt spid="96"/>
                                            </p:tgtEl>
                                            <p:attrNameLst>
                                              <p:attrName>ppt_x</p:attrName>
                                            </p:attrNameLst>
                                          </p:cBhvr>
                                          <p:tavLst>
                                            <p:tav tm="0">
                                              <p:val>
                                                <p:strVal val="#ppt_x"/>
                                              </p:val>
                                            </p:tav>
                                            <p:tav tm="100000">
                                              <p:val>
                                                <p:strVal val="#ppt_x"/>
                                              </p:val>
                                            </p:tav>
                                          </p:tavLst>
                                        </p:anim>
                                        <p:anim calcmode="lin" valueType="num">
                                          <p:cBhvr>
                                            <p:cTn id="121" dur="500" fill="hold"/>
                                            <p:tgtEl>
                                              <p:spTgt spid="96"/>
                                            </p:tgtEl>
                                            <p:attrNameLst>
                                              <p:attrName>ppt_y</p:attrName>
                                            </p:attrNameLst>
                                          </p:cBhvr>
                                          <p:tavLst>
                                            <p:tav tm="0">
                                              <p:val>
                                                <p:strVal val="#ppt_y-.1"/>
                                              </p:val>
                                            </p:tav>
                                            <p:tav tm="100000">
                                              <p:val>
                                                <p:strVal val="#ppt_y"/>
                                              </p:val>
                                            </p:tav>
                                          </p:tavLst>
                                        </p:anim>
                                      </p:childTnLst>
                                    </p:cTn>
                                  </p:par>
                                </p:childTnLst>
                              </p:cTn>
                            </p:par>
                            <p:par>
                              <p:cTn id="122" fill="hold">
                                <p:stCondLst>
                                  <p:cond delay="9250"/>
                                </p:stCondLst>
                                <p:childTnLst>
                                  <p:par>
                                    <p:cTn id="123" presetID="22" presetClass="entr" presetSubtype="8" fill="hold" nodeType="afterEffect">
                                      <p:stCondLst>
                                        <p:cond delay="0"/>
                                      </p:stCondLst>
                                      <p:childTnLst>
                                        <p:set>
                                          <p:cBhvr>
                                            <p:cTn id="124" dur="1" fill="hold">
                                              <p:stCondLst>
                                                <p:cond delay="0"/>
                                              </p:stCondLst>
                                            </p:cTn>
                                            <p:tgtEl>
                                              <p:spTgt spid="90"/>
                                            </p:tgtEl>
                                            <p:attrNameLst>
                                              <p:attrName>style.visibility</p:attrName>
                                            </p:attrNameLst>
                                          </p:cBhvr>
                                          <p:to>
                                            <p:strVal val="visible"/>
                                          </p:to>
                                        </p:set>
                                        <p:animEffect transition="in" filter="wipe(left)">
                                          <p:cBhvr>
                                            <p:cTn id="125" dur="500"/>
                                            <p:tgtEl>
                                              <p:spTgt spid="90"/>
                                            </p:tgtEl>
                                          </p:cBhvr>
                                        </p:animEffect>
                                      </p:childTnLst>
                                    </p:cTn>
                                  </p:par>
                                </p:childTnLst>
                              </p:cTn>
                            </p:par>
                            <p:par>
                              <p:cTn id="126" fill="hold">
                                <p:stCondLst>
                                  <p:cond delay="9750"/>
                                </p:stCondLst>
                                <p:childTnLst>
                                  <p:par>
                                    <p:cTn id="127" presetID="53" presetClass="entr" presetSubtype="16" fill="hold" grpId="0" nodeType="afterEffect">
                                      <p:stCondLst>
                                        <p:cond delay="0"/>
                                      </p:stCondLst>
                                      <p:childTnLst>
                                        <p:set>
                                          <p:cBhvr>
                                            <p:cTn id="128" dur="1" fill="hold">
                                              <p:stCondLst>
                                                <p:cond delay="0"/>
                                              </p:stCondLst>
                                            </p:cTn>
                                            <p:tgtEl>
                                              <p:spTgt spid="47"/>
                                            </p:tgtEl>
                                            <p:attrNameLst>
                                              <p:attrName>style.visibility</p:attrName>
                                            </p:attrNameLst>
                                          </p:cBhvr>
                                          <p:to>
                                            <p:strVal val="visible"/>
                                          </p:to>
                                        </p:set>
                                        <p:anim calcmode="lin" valueType="num">
                                          <p:cBhvr>
                                            <p:cTn id="129" dur="500" fill="hold"/>
                                            <p:tgtEl>
                                              <p:spTgt spid="47"/>
                                            </p:tgtEl>
                                            <p:attrNameLst>
                                              <p:attrName>ppt_w</p:attrName>
                                            </p:attrNameLst>
                                          </p:cBhvr>
                                          <p:tavLst>
                                            <p:tav tm="0">
                                              <p:val>
                                                <p:fltVal val="0"/>
                                              </p:val>
                                            </p:tav>
                                            <p:tav tm="100000">
                                              <p:val>
                                                <p:strVal val="#ppt_w"/>
                                              </p:val>
                                            </p:tav>
                                          </p:tavLst>
                                        </p:anim>
                                        <p:anim calcmode="lin" valueType="num">
                                          <p:cBhvr>
                                            <p:cTn id="130" dur="500" fill="hold"/>
                                            <p:tgtEl>
                                              <p:spTgt spid="47"/>
                                            </p:tgtEl>
                                            <p:attrNameLst>
                                              <p:attrName>ppt_h</p:attrName>
                                            </p:attrNameLst>
                                          </p:cBhvr>
                                          <p:tavLst>
                                            <p:tav tm="0">
                                              <p:val>
                                                <p:fltVal val="0"/>
                                              </p:val>
                                            </p:tav>
                                            <p:tav tm="100000">
                                              <p:val>
                                                <p:strVal val="#ppt_h"/>
                                              </p:val>
                                            </p:tav>
                                          </p:tavLst>
                                        </p:anim>
                                        <p:animEffect transition="in" filter="fade">
                                          <p:cBhvr>
                                            <p:cTn id="131" dur="500"/>
                                            <p:tgtEl>
                                              <p:spTgt spid="47"/>
                                            </p:tgtEl>
                                          </p:cBhvr>
                                        </p:animEffect>
                                      </p:childTnLst>
                                    </p:cTn>
                                  </p:par>
                                </p:childTnLst>
                              </p:cTn>
                            </p:par>
                            <p:par>
                              <p:cTn id="132" fill="hold">
                                <p:stCondLst>
                                  <p:cond delay="10250"/>
                                </p:stCondLst>
                                <p:childTnLst>
                                  <p:par>
                                    <p:cTn id="133" presetID="53" presetClass="entr" presetSubtype="16" fill="hold" grpId="0" nodeType="afterEffect">
                                      <p:stCondLst>
                                        <p:cond delay="0"/>
                                      </p:stCondLst>
                                      <p:childTnLst>
                                        <p:set>
                                          <p:cBhvr>
                                            <p:cTn id="134" dur="1" fill="hold">
                                              <p:stCondLst>
                                                <p:cond delay="0"/>
                                              </p:stCondLst>
                                            </p:cTn>
                                            <p:tgtEl>
                                              <p:spTgt spid="52"/>
                                            </p:tgtEl>
                                            <p:attrNameLst>
                                              <p:attrName>style.visibility</p:attrName>
                                            </p:attrNameLst>
                                          </p:cBhvr>
                                          <p:to>
                                            <p:strVal val="visible"/>
                                          </p:to>
                                        </p:set>
                                        <p:anim calcmode="lin" valueType="num">
                                          <p:cBhvr>
                                            <p:cTn id="135" dur="500" fill="hold"/>
                                            <p:tgtEl>
                                              <p:spTgt spid="52"/>
                                            </p:tgtEl>
                                            <p:attrNameLst>
                                              <p:attrName>ppt_w</p:attrName>
                                            </p:attrNameLst>
                                          </p:cBhvr>
                                          <p:tavLst>
                                            <p:tav tm="0">
                                              <p:val>
                                                <p:fltVal val="0"/>
                                              </p:val>
                                            </p:tav>
                                            <p:tav tm="100000">
                                              <p:val>
                                                <p:strVal val="#ppt_w"/>
                                              </p:val>
                                            </p:tav>
                                          </p:tavLst>
                                        </p:anim>
                                        <p:anim calcmode="lin" valueType="num">
                                          <p:cBhvr>
                                            <p:cTn id="136" dur="500" fill="hold"/>
                                            <p:tgtEl>
                                              <p:spTgt spid="52"/>
                                            </p:tgtEl>
                                            <p:attrNameLst>
                                              <p:attrName>ppt_h</p:attrName>
                                            </p:attrNameLst>
                                          </p:cBhvr>
                                          <p:tavLst>
                                            <p:tav tm="0">
                                              <p:val>
                                                <p:fltVal val="0"/>
                                              </p:val>
                                            </p:tav>
                                            <p:tav tm="100000">
                                              <p:val>
                                                <p:strVal val="#ppt_h"/>
                                              </p:val>
                                            </p:tav>
                                          </p:tavLst>
                                        </p:anim>
                                        <p:animEffect transition="in" filter="fade">
                                          <p:cBhvr>
                                            <p:cTn id="137" dur="500"/>
                                            <p:tgtEl>
                                              <p:spTgt spid="52"/>
                                            </p:tgtEl>
                                          </p:cBhvr>
                                        </p:animEffect>
                                      </p:childTnLst>
                                    </p:cTn>
                                  </p:par>
                                </p:childTnLst>
                              </p:cTn>
                            </p:par>
                            <p:par>
                              <p:cTn id="138" fill="hold">
                                <p:stCondLst>
                                  <p:cond delay="10750"/>
                                </p:stCondLst>
                                <p:childTnLst>
                                  <p:par>
                                    <p:cTn id="139" presetID="53" presetClass="entr" presetSubtype="16" fill="hold" grpId="0" nodeType="afterEffect">
                                      <p:stCondLst>
                                        <p:cond delay="0"/>
                                      </p:stCondLst>
                                      <p:childTnLst>
                                        <p:set>
                                          <p:cBhvr>
                                            <p:cTn id="140" dur="1" fill="hold">
                                              <p:stCondLst>
                                                <p:cond delay="0"/>
                                              </p:stCondLst>
                                            </p:cTn>
                                            <p:tgtEl>
                                              <p:spTgt spid="53"/>
                                            </p:tgtEl>
                                            <p:attrNameLst>
                                              <p:attrName>style.visibility</p:attrName>
                                            </p:attrNameLst>
                                          </p:cBhvr>
                                          <p:to>
                                            <p:strVal val="visible"/>
                                          </p:to>
                                        </p:set>
                                        <p:anim calcmode="lin" valueType="num">
                                          <p:cBhvr>
                                            <p:cTn id="141" dur="500" fill="hold"/>
                                            <p:tgtEl>
                                              <p:spTgt spid="53"/>
                                            </p:tgtEl>
                                            <p:attrNameLst>
                                              <p:attrName>ppt_w</p:attrName>
                                            </p:attrNameLst>
                                          </p:cBhvr>
                                          <p:tavLst>
                                            <p:tav tm="0">
                                              <p:val>
                                                <p:fltVal val="0"/>
                                              </p:val>
                                            </p:tav>
                                            <p:tav tm="100000">
                                              <p:val>
                                                <p:strVal val="#ppt_w"/>
                                              </p:val>
                                            </p:tav>
                                          </p:tavLst>
                                        </p:anim>
                                        <p:anim calcmode="lin" valueType="num">
                                          <p:cBhvr>
                                            <p:cTn id="142" dur="500" fill="hold"/>
                                            <p:tgtEl>
                                              <p:spTgt spid="53"/>
                                            </p:tgtEl>
                                            <p:attrNameLst>
                                              <p:attrName>ppt_h</p:attrName>
                                            </p:attrNameLst>
                                          </p:cBhvr>
                                          <p:tavLst>
                                            <p:tav tm="0">
                                              <p:val>
                                                <p:fltVal val="0"/>
                                              </p:val>
                                            </p:tav>
                                            <p:tav tm="100000">
                                              <p:val>
                                                <p:strVal val="#ppt_h"/>
                                              </p:val>
                                            </p:tav>
                                          </p:tavLst>
                                        </p:anim>
                                        <p:animEffect transition="in" filter="fade">
                                          <p:cBhvr>
                                            <p:cTn id="143" dur="500"/>
                                            <p:tgtEl>
                                              <p:spTgt spid="53"/>
                                            </p:tgtEl>
                                          </p:cBhvr>
                                        </p:animEffect>
                                      </p:childTnLst>
                                    </p:cTn>
                                  </p:par>
                                </p:childTnLst>
                              </p:cTn>
                            </p:par>
                            <p:par>
                              <p:cTn id="144" fill="hold">
                                <p:stCondLst>
                                  <p:cond delay="11250"/>
                                </p:stCondLst>
                                <p:childTnLst>
                                  <p:par>
                                    <p:cTn id="145" presetID="22" presetClass="entr" presetSubtype="1" fill="hold" nodeType="afterEffect">
                                      <p:stCondLst>
                                        <p:cond delay="0"/>
                                      </p:stCondLst>
                                      <p:childTnLst>
                                        <p:set>
                                          <p:cBhvr>
                                            <p:cTn id="146" dur="1" fill="hold">
                                              <p:stCondLst>
                                                <p:cond delay="0"/>
                                              </p:stCondLst>
                                            </p:cTn>
                                            <p:tgtEl>
                                              <p:spTgt spid="55"/>
                                            </p:tgtEl>
                                            <p:attrNameLst>
                                              <p:attrName>style.visibility</p:attrName>
                                            </p:attrNameLst>
                                          </p:cBhvr>
                                          <p:to>
                                            <p:strVal val="visible"/>
                                          </p:to>
                                        </p:set>
                                        <p:animEffect transition="in" filter="wipe(up)">
                                          <p:cBhvr>
                                            <p:cTn id="147" dur="500"/>
                                            <p:tgtEl>
                                              <p:spTgt spid="55"/>
                                            </p:tgtEl>
                                          </p:cBhvr>
                                        </p:animEffect>
                                      </p:childTnLst>
                                    </p:cTn>
                                  </p:par>
                                </p:childTnLst>
                              </p:cTn>
                            </p:par>
                            <p:par>
                              <p:cTn id="148" fill="hold">
                                <p:stCondLst>
                                  <p:cond delay="11750"/>
                                </p:stCondLst>
                                <p:childTnLst>
                                  <p:par>
                                    <p:cTn id="149" presetID="53" presetClass="entr" presetSubtype="16" fill="hold" grpId="0" nodeType="afterEffect">
                                      <p:stCondLst>
                                        <p:cond delay="0"/>
                                      </p:stCondLst>
                                      <p:childTnLst>
                                        <p:set>
                                          <p:cBhvr>
                                            <p:cTn id="150" dur="1" fill="hold">
                                              <p:stCondLst>
                                                <p:cond delay="0"/>
                                              </p:stCondLst>
                                            </p:cTn>
                                            <p:tgtEl>
                                              <p:spTgt spid="56"/>
                                            </p:tgtEl>
                                            <p:attrNameLst>
                                              <p:attrName>style.visibility</p:attrName>
                                            </p:attrNameLst>
                                          </p:cBhvr>
                                          <p:to>
                                            <p:strVal val="visible"/>
                                          </p:to>
                                        </p:set>
                                        <p:anim calcmode="lin" valueType="num">
                                          <p:cBhvr>
                                            <p:cTn id="151" dur="500" fill="hold"/>
                                            <p:tgtEl>
                                              <p:spTgt spid="56"/>
                                            </p:tgtEl>
                                            <p:attrNameLst>
                                              <p:attrName>ppt_w</p:attrName>
                                            </p:attrNameLst>
                                          </p:cBhvr>
                                          <p:tavLst>
                                            <p:tav tm="0">
                                              <p:val>
                                                <p:fltVal val="0"/>
                                              </p:val>
                                            </p:tav>
                                            <p:tav tm="100000">
                                              <p:val>
                                                <p:strVal val="#ppt_w"/>
                                              </p:val>
                                            </p:tav>
                                          </p:tavLst>
                                        </p:anim>
                                        <p:anim calcmode="lin" valueType="num">
                                          <p:cBhvr>
                                            <p:cTn id="152" dur="500" fill="hold"/>
                                            <p:tgtEl>
                                              <p:spTgt spid="56"/>
                                            </p:tgtEl>
                                            <p:attrNameLst>
                                              <p:attrName>ppt_h</p:attrName>
                                            </p:attrNameLst>
                                          </p:cBhvr>
                                          <p:tavLst>
                                            <p:tav tm="0">
                                              <p:val>
                                                <p:fltVal val="0"/>
                                              </p:val>
                                            </p:tav>
                                            <p:tav tm="100000">
                                              <p:val>
                                                <p:strVal val="#ppt_h"/>
                                              </p:val>
                                            </p:tav>
                                          </p:tavLst>
                                        </p:anim>
                                        <p:animEffect transition="in" filter="fade">
                                          <p:cBhvr>
                                            <p:cTn id="153" dur="500"/>
                                            <p:tgtEl>
                                              <p:spTgt spid="56"/>
                                            </p:tgtEl>
                                          </p:cBhvr>
                                        </p:animEffect>
                                      </p:childTnLst>
                                    </p:cTn>
                                  </p:par>
                                </p:childTnLst>
                              </p:cTn>
                            </p:par>
                            <p:par>
                              <p:cTn id="154" fill="hold">
                                <p:stCondLst>
                                  <p:cond delay="12250"/>
                                </p:stCondLst>
                                <p:childTnLst>
                                  <p:par>
                                    <p:cTn id="155" presetID="53" presetClass="entr" presetSubtype="16" fill="hold" grpId="0" nodeType="afterEffect">
                                      <p:stCondLst>
                                        <p:cond delay="0"/>
                                      </p:stCondLst>
                                      <p:childTnLst>
                                        <p:set>
                                          <p:cBhvr>
                                            <p:cTn id="156" dur="1" fill="hold">
                                              <p:stCondLst>
                                                <p:cond delay="0"/>
                                              </p:stCondLst>
                                            </p:cTn>
                                            <p:tgtEl>
                                              <p:spTgt spid="54"/>
                                            </p:tgtEl>
                                            <p:attrNameLst>
                                              <p:attrName>style.visibility</p:attrName>
                                            </p:attrNameLst>
                                          </p:cBhvr>
                                          <p:to>
                                            <p:strVal val="visible"/>
                                          </p:to>
                                        </p:set>
                                        <p:anim calcmode="lin" valueType="num">
                                          <p:cBhvr>
                                            <p:cTn id="157" dur="500" fill="hold"/>
                                            <p:tgtEl>
                                              <p:spTgt spid="54"/>
                                            </p:tgtEl>
                                            <p:attrNameLst>
                                              <p:attrName>ppt_w</p:attrName>
                                            </p:attrNameLst>
                                          </p:cBhvr>
                                          <p:tavLst>
                                            <p:tav tm="0">
                                              <p:val>
                                                <p:fltVal val="0"/>
                                              </p:val>
                                            </p:tav>
                                            <p:tav tm="100000">
                                              <p:val>
                                                <p:strVal val="#ppt_w"/>
                                              </p:val>
                                            </p:tav>
                                          </p:tavLst>
                                        </p:anim>
                                        <p:anim calcmode="lin" valueType="num">
                                          <p:cBhvr>
                                            <p:cTn id="158" dur="500" fill="hold"/>
                                            <p:tgtEl>
                                              <p:spTgt spid="54"/>
                                            </p:tgtEl>
                                            <p:attrNameLst>
                                              <p:attrName>ppt_h</p:attrName>
                                            </p:attrNameLst>
                                          </p:cBhvr>
                                          <p:tavLst>
                                            <p:tav tm="0">
                                              <p:val>
                                                <p:fltVal val="0"/>
                                              </p:val>
                                            </p:tav>
                                            <p:tav tm="100000">
                                              <p:val>
                                                <p:strVal val="#ppt_h"/>
                                              </p:val>
                                            </p:tav>
                                          </p:tavLst>
                                        </p:anim>
                                        <p:animEffect transition="in" filter="fade">
                                          <p:cBhvr>
                                            <p:cTn id="159" dur="500"/>
                                            <p:tgtEl>
                                              <p:spTgt spid="54"/>
                                            </p:tgtEl>
                                          </p:cBhvr>
                                        </p:animEffect>
                                      </p:childTnLst>
                                    </p:cTn>
                                  </p:par>
                                </p:childTnLst>
                              </p:cTn>
                            </p:par>
                            <p:par>
                              <p:cTn id="160" fill="hold">
                                <p:stCondLst>
                                  <p:cond delay="12750"/>
                                </p:stCondLst>
                                <p:childTnLst>
                                  <p:par>
                                    <p:cTn id="161" presetID="47" presetClass="entr" presetSubtype="0" fill="hold" grpId="0" nodeType="afterEffect">
                                      <p:stCondLst>
                                        <p:cond delay="0"/>
                                      </p:stCondLst>
                                      <p:childTnLst>
                                        <p:set>
                                          <p:cBhvr>
                                            <p:cTn id="162" dur="1" fill="hold">
                                              <p:stCondLst>
                                                <p:cond delay="0"/>
                                              </p:stCondLst>
                                            </p:cTn>
                                            <p:tgtEl>
                                              <p:spTgt spid="97"/>
                                            </p:tgtEl>
                                            <p:attrNameLst>
                                              <p:attrName>style.visibility</p:attrName>
                                            </p:attrNameLst>
                                          </p:cBhvr>
                                          <p:to>
                                            <p:strVal val="visible"/>
                                          </p:to>
                                        </p:set>
                                        <p:animEffect transition="in" filter="fade">
                                          <p:cBhvr>
                                            <p:cTn id="163" dur="500"/>
                                            <p:tgtEl>
                                              <p:spTgt spid="97"/>
                                            </p:tgtEl>
                                          </p:cBhvr>
                                        </p:animEffect>
                                        <p:anim calcmode="lin" valueType="num">
                                          <p:cBhvr>
                                            <p:cTn id="164" dur="500" fill="hold"/>
                                            <p:tgtEl>
                                              <p:spTgt spid="97"/>
                                            </p:tgtEl>
                                            <p:attrNameLst>
                                              <p:attrName>ppt_x</p:attrName>
                                            </p:attrNameLst>
                                          </p:cBhvr>
                                          <p:tavLst>
                                            <p:tav tm="0">
                                              <p:val>
                                                <p:strVal val="#ppt_x"/>
                                              </p:val>
                                            </p:tav>
                                            <p:tav tm="100000">
                                              <p:val>
                                                <p:strVal val="#ppt_x"/>
                                              </p:val>
                                            </p:tav>
                                          </p:tavLst>
                                        </p:anim>
                                        <p:anim calcmode="lin" valueType="num">
                                          <p:cBhvr>
                                            <p:cTn id="165" dur="500" fill="hold"/>
                                            <p:tgtEl>
                                              <p:spTgt spid="97"/>
                                            </p:tgtEl>
                                            <p:attrNameLst>
                                              <p:attrName>ppt_y</p:attrName>
                                            </p:attrNameLst>
                                          </p:cBhvr>
                                          <p:tavLst>
                                            <p:tav tm="0">
                                              <p:val>
                                                <p:strVal val="#ppt_y-.1"/>
                                              </p:val>
                                            </p:tav>
                                            <p:tav tm="100000">
                                              <p:val>
                                                <p:strVal val="#ppt_y"/>
                                              </p:val>
                                            </p:tav>
                                          </p:tavLst>
                                        </p:anim>
                                      </p:childTnLst>
                                    </p:cTn>
                                  </p:par>
                                  <p:par>
                                    <p:cTn id="166" presetID="42" presetClass="entr" presetSubtype="0" fill="hold" grpId="0" nodeType="withEffect">
                                      <p:stCondLst>
                                        <p:cond delay="0"/>
                                      </p:stCondLst>
                                      <p:childTnLst>
                                        <p:set>
                                          <p:cBhvr>
                                            <p:cTn id="167" dur="1" fill="hold">
                                              <p:stCondLst>
                                                <p:cond delay="0"/>
                                              </p:stCondLst>
                                            </p:cTn>
                                            <p:tgtEl>
                                              <p:spTgt spid="98"/>
                                            </p:tgtEl>
                                            <p:attrNameLst>
                                              <p:attrName>style.visibility</p:attrName>
                                            </p:attrNameLst>
                                          </p:cBhvr>
                                          <p:to>
                                            <p:strVal val="visible"/>
                                          </p:to>
                                        </p:set>
                                        <p:animEffect transition="in" filter="fade">
                                          <p:cBhvr>
                                            <p:cTn id="168" dur="500"/>
                                            <p:tgtEl>
                                              <p:spTgt spid="98"/>
                                            </p:tgtEl>
                                          </p:cBhvr>
                                        </p:animEffect>
                                        <p:anim calcmode="lin" valueType="num">
                                          <p:cBhvr>
                                            <p:cTn id="169" dur="500" fill="hold"/>
                                            <p:tgtEl>
                                              <p:spTgt spid="98"/>
                                            </p:tgtEl>
                                            <p:attrNameLst>
                                              <p:attrName>ppt_x</p:attrName>
                                            </p:attrNameLst>
                                          </p:cBhvr>
                                          <p:tavLst>
                                            <p:tav tm="0">
                                              <p:val>
                                                <p:strVal val="#ppt_x"/>
                                              </p:val>
                                            </p:tav>
                                            <p:tav tm="100000">
                                              <p:val>
                                                <p:strVal val="#ppt_x"/>
                                              </p:val>
                                            </p:tav>
                                          </p:tavLst>
                                        </p:anim>
                                        <p:anim calcmode="lin" valueType="num">
                                          <p:cBhvr>
                                            <p:cTn id="170" dur="500" fill="hold"/>
                                            <p:tgtEl>
                                              <p:spTgt spid="98"/>
                                            </p:tgtEl>
                                            <p:attrNameLst>
                                              <p:attrName>ppt_y</p:attrName>
                                            </p:attrNameLst>
                                          </p:cBhvr>
                                          <p:tavLst>
                                            <p:tav tm="0">
                                              <p:val>
                                                <p:strVal val="#ppt_y+.1"/>
                                              </p:val>
                                            </p:tav>
                                            <p:tav tm="100000">
                                              <p:val>
                                                <p:strVal val="#ppt_y"/>
                                              </p:val>
                                            </p:tav>
                                          </p:tavLst>
                                        </p:anim>
                                      </p:childTnLst>
                                    </p:cTn>
                                  </p:par>
                                </p:childTnLst>
                              </p:cTn>
                            </p:par>
                            <p:par>
                              <p:cTn id="171" fill="hold">
                                <p:stCondLst>
                                  <p:cond delay="13250"/>
                                </p:stCondLst>
                                <p:childTnLst>
                                  <p:par>
                                    <p:cTn id="172" presetID="22" presetClass="entr" presetSubtype="8" fill="hold" nodeType="afterEffect">
                                      <p:stCondLst>
                                        <p:cond delay="0"/>
                                      </p:stCondLst>
                                      <p:childTnLst>
                                        <p:set>
                                          <p:cBhvr>
                                            <p:cTn id="173" dur="1" fill="hold">
                                              <p:stCondLst>
                                                <p:cond delay="0"/>
                                              </p:stCondLst>
                                            </p:cTn>
                                            <p:tgtEl>
                                              <p:spTgt spid="91"/>
                                            </p:tgtEl>
                                            <p:attrNameLst>
                                              <p:attrName>style.visibility</p:attrName>
                                            </p:attrNameLst>
                                          </p:cBhvr>
                                          <p:to>
                                            <p:strVal val="visible"/>
                                          </p:to>
                                        </p:set>
                                        <p:animEffect transition="in" filter="wipe(left)">
                                          <p:cBhvr>
                                            <p:cTn id="174" dur="500"/>
                                            <p:tgtEl>
                                              <p:spTgt spid="91"/>
                                            </p:tgtEl>
                                          </p:cBhvr>
                                        </p:animEffect>
                                      </p:childTnLst>
                                    </p:cTn>
                                  </p:par>
                                </p:childTnLst>
                              </p:cTn>
                            </p:par>
                            <p:par>
                              <p:cTn id="175" fill="hold">
                                <p:stCondLst>
                                  <p:cond delay="13750"/>
                                </p:stCondLst>
                                <p:childTnLst>
                                  <p:par>
                                    <p:cTn id="176" presetID="53" presetClass="entr" presetSubtype="16" fill="hold" grpId="0" nodeType="afterEffect">
                                      <p:stCondLst>
                                        <p:cond delay="0"/>
                                      </p:stCondLst>
                                      <p:childTnLst>
                                        <p:set>
                                          <p:cBhvr>
                                            <p:cTn id="177" dur="1" fill="hold">
                                              <p:stCondLst>
                                                <p:cond delay="0"/>
                                              </p:stCondLst>
                                            </p:cTn>
                                            <p:tgtEl>
                                              <p:spTgt spid="57"/>
                                            </p:tgtEl>
                                            <p:attrNameLst>
                                              <p:attrName>style.visibility</p:attrName>
                                            </p:attrNameLst>
                                          </p:cBhvr>
                                          <p:to>
                                            <p:strVal val="visible"/>
                                          </p:to>
                                        </p:set>
                                        <p:anim calcmode="lin" valueType="num">
                                          <p:cBhvr>
                                            <p:cTn id="178" dur="500" fill="hold"/>
                                            <p:tgtEl>
                                              <p:spTgt spid="57"/>
                                            </p:tgtEl>
                                            <p:attrNameLst>
                                              <p:attrName>ppt_w</p:attrName>
                                            </p:attrNameLst>
                                          </p:cBhvr>
                                          <p:tavLst>
                                            <p:tav tm="0">
                                              <p:val>
                                                <p:fltVal val="0"/>
                                              </p:val>
                                            </p:tav>
                                            <p:tav tm="100000">
                                              <p:val>
                                                <p:strVal val="#ppt_w"/>
                                              </p:val>
                                            </p:tav>
                                          </p:tavLst>
                                        </p:anim>
                                        <p:anim calcmode="lin" valueType="num">
                                          <p:cBhvr>
                                            <p:cTn id="179" dur="500" fill="hold"/>
                                            <p:tgtEl>
                                              <p:spTgt spid="57"/>
                                            </p:tgtEl>
                                            <p:attrNameLst>
                                              <p:attrName>ppt_h</p:attrName>
                                            </p:attrNameLst>
                                          </p:cBhvr>
                                          <p:tavLst>
                                            <p:tav tm="0">
                                              <p:val>
                                                <p:fltVal val="0"/>
                                              </p:val>
                                            </p:tav>
                                            <p:tav tm="100000">
                                              <p:val>
                                                <p:strVal val="#ppt_h"/>
                                              </p:val>
                                            </p:tav>
                                          </p:tavLst>
                                        </p:anim>
                                        <p:animEffect transition="in" filter="fade">
                                          <p:cBhvr>
                                            <p:cTn id="180" dur="500"/>
                                            <p:tgtEl>
                                              <p:spTgt spid="57"/>
                                            </p:tgtEl>
                                          </p:cBhvr>
                                        </p:animEffect>
                                      </p:childTnLst>
                                    </p:cTn>
                                  </p:par>
                                </p:childTnLst>
                              </p:cTn>
                            </p:par>
                            <p:par>
                              <p:cTn id="181" fill="hold">
                                <p:stCondLst>
                                  <p:cond delay="14250"/>
                                </p:stCondLst>
                                <p:childTnLst>
                                  <p:par>
                                    <p:cTn id="182" presetID="53" presetClass="entr" presetSubtype="16" fill="hold" grpId="0" nodeType="afterEffect">
                                      <p:stCondLst>
                                        <p:cond delay="0"/>
                                      </p:stCondLst>
                                      <p:childTnLst>
                                        <p:set>
                                          <p:cBhvr>
                                            <p:cTn id="183" dur="1" fill="hold">
                                              <p:stCondLst>
                                                <p:cond delay="0"/>
                                              </p:stCondLst>
                                            </p:cTn>
                                            <p:tgtEl>
                                              <p:spTgt spid="58"/>
                                            </p:tgtEl>
                                            <p:attrNameLst>
                                              <p:attrName>style.visibility</p:attrName>
                                            </p:attrNameLst>
                                          </p:cBhvr>
                                          <p:to>
                                            <p:strVal val="visible"/>
                                          </p:to>
                                        </p:set>
                                        <p:anim calcmode="lin" valueType="num">
                                          <p:cBhvr>
                                            <p:cTn id="184" dur="500" fill="hold"/>
                                            <p:tgtEl>
                                              <p:spTgt spid="58"/>
                                            </p:tgtEl>
                                            <p:attrNameLst>
                                              <p:attrName>ppt_w</p:attrName>
                                            </p:attrNameLst>
                                          </p:cBhvr>
                                          <p:tavLst>
                                            <p:tav tm="0">
                                              <p:val>
                                                <p:fltVal val="0"/>
                                              </p:val>
                                            </p:tav>
                                            <p:tav tm="100000">
                                              <p:val>
                                                <p:strVal val="#ppt_w"/>
                                              </p:val>
                                            </p:tav>
                                          </p:tavLst>
                                        </p:anim>
                                        <p:anim calcmode="lin" valueType="num">
                                          <p:cBhvr>
                                            <p:cTn id="185" dur="500" fill="hold"/>
                                            <p:tgtEl>
                                              <p:spTgt spid="58"/>
                                            </p:tgtEl>
                                            <p:attrNameLst>
                                              <p:attrName>ppt_h</p:attrName>
                                            </p:attrNameLst>
                                          </p:cBhvr>
                                          <p:tavLst>
                                            <p:tav tm="0">
                                              <p:val>
                                                <p:fltVal val="0"/>
                                              </p:val>
                                            </p:tav>
                                            <p:tav tm="100000">
                                              <p:val>
                                                <p:strVal val="#ppt_h"/>
                                              </p:val>
                                            </p:tav>
                                          </p:tavLst>
                                        </p:anim>
                                        <p:animEffect transition="in" filter="fade">
                                          <p:cBhvr>
                                            <p:cTn id="186" dur="500"/>
                                            <p:tgtEl>
                                              <p:spTgt spid="58"/>
                                            </p:tgtEl>
                                          </p:cBhvr>
                                        </p:animEffect>
                                      </p:childTnLst>
                                    </p:cTn>
                                  </p:par>
                                </p:childTnLst>
                              </p:cTn>
                            </p:par>
                            <p:par>
                              <p:cTn id="187" fill="hold">
                                <p:stCondLst>
                                  <p:cond delay="14750"/>
                                </p:stCondLst>
                                <p:childTnLst>
                                  <p:par>
                                    <p:cTn id="188" presetID="53" presetClass="entr" presetSubtype="16" fill="hold" grpId="0" nodeType="afterEffect">
                                      <p:stCondLst>
                                        <p:cond delay="0"/>
                                      </p:stCondLst>
                                      <p:childTnLst>
                                        <p:set>
                                          <p:cBhvr>
                                            <p:cTn id="189" dur="1" fill="hold">
                                              <p:stCondLst>
                                                <p:cond delay="0"/>
                                              </p:stCondLst>
                                            </p:cTn>
                                            <p:tgtEl>
                                              <p:spTgt spid="59"/>
                                            </p:tgtEl>
                                            <p:attrNameLst>
                                              <p:attrName>style.visibility</p:attrName>
                                            </p:attrNameLst>
                                          </p:cBhvr>
                                          <p:to>
                                            <p:strVal val="visible"/>
                                          </p:to>
                                        </p:set>
                                        <p:anim calcmode="lin" valueType="num">
                                          <p:cBhvr>
                                            <p:cTn id="190" dur="500" fill="hold"/>
                                            <p:tgtEl>
                                              <p:spTgt spid="59"/>
                                            </p:tgtEl>
                                            <p:attrNameLst>
                                              <p:attrName>ppt_w</p:attrName>
                                            </p:attrNameLst>
                                          </p:cBhvr>
                                          <p:tavLst>
                                            <p:tav tm="0">
                                              <p:val>
                                                <p:fltVal val="0"/>
                                              </p:val>
                                            </p:tav>
                                            <p:tav tm="100000">
                                              <p:val>
                                                <p:strVal val="#ppt_w"/>
                                              </p:val>
                                            </p:tav>
                                          </p:tavLst>
                                        </p:anim>
                                        <p:anim calcmode="lin" valueType="num">
                                          <p:cBhvr>
                                            <p:cTn id="191" dur="500" fill="hold"/>
                                            <p:tgtEl>
                                              <p:spTgt spid="59"/>
                                            </p:tgtEl>
                                            <p:attrNameLst>
                                              <p:attrName>ppt_h</p:attrName>
                                            </p:attrNameLst>
                                          </p:cBhvr>
                                          <p:tavLst>
                                            <p:tav tm="0">
                                              <p:val>
                                                <p:fltVal val="0"/>
                                              </p:val>
                                            </p:tav>
                                            <p:tav tm="100000">
                                              <p:val>
                                                <p:strVal val="#ppt_h"/>
                                              </p:val>
                                            </p:tav>
                                          </p:tavLst>
                                        </p:anim>
                                        <p:animEffect transition="in" filter="fade">
                                          <p:cBhvr>
                                            <p:cTn id="192" dur="500"/>
                                            <p:tgtEl>
                                              <p:spTgt spid="59"/>
                                            </p:tgtEl>
                                          </p:cBhvr>
                                        </p:animEffect>
                                      </p:childTnLst>
                                    </p:cTn>
                                  </p:par>
                                </p:childTnLst>
                              </p:cTn>
                            </p:par>
                            <p:par>
                              <p:cTn id="193" fill="hold">
                                <p:stCondLst>
                                  <p:cond delay="15250"/>
                                </p:stCondLst>
                                <p:childTnLst>
                                  <p:par>
                                    <p:cTn id="194" presetID="22" presetClass="entr" presetSubtype="4" fill="hold" nodeType="afterEffect">
                                      <p:stCondLst>
                                        <p:cond delay="0"/>
                                      </p:stCondLst>
                                      <p:childTnLst>
                                        <p:set>
                                          <p:cBhvr>
                                            <p:cTn id="195" dur="1" fill="hold">
                                              <p:stCondLst>
                                                <p:cond delay="0"/>
                                              </p:stCondLst>
                                            </p:cTn>
                                            <p:tgtEl>
                                              <p:spTgt spid="68"/>
                                            </p:tgtEl>
                                            <p:attrNameLst>
                                              <p:attrName>style.visibility</p:attrName>
                                            </p:attrNameLst>
                                          </p:cBhvr>
                                          <p:to>
                                            <p:strVal val="visible"/>
                                          </p:to>
                                        </p:set>
                                        <p:animEffect transition="in" filter="wipe(down)">
                                          <p:cBhvr>
                                            <p:cTn id="196" dur="500"/>
                                            <p:tgtEl>
                                              <p:spTgt spid="68"/>
                                            </p:tgtEl>
                                          </p:cBhvr>
                                        </p:animEffect>
                                      </p:childTnLst>
                                    </p:cTn>
                                  </p:par>
                                </p:childTnLst>
                              </p:cTn>
                            </p:par>
                            <p:par>
                              <p:cTn id="197" fill="hold">
                                <p:stCondLst>
                                  <p:cond delay="15750"/>
                                </p:stCondLst>
                                <p:childTnLst>
                                  <p:par>
                                    <p:cTn id="198" presetID="53" presetClass="entr" presetSubtype="16" fill="hold" grpId="0" nodeType="afterEffect">
                                      <p:stCondLst>
                                        <p:cond delay="0"/>
                                      </p:stCondLst>
                                      <p:childTnLst>
                                        <p:set>
                                          <p:cBhvr>
                                            <p:cTn id="199" dur="1" fill="hold">
                                              <p:stCondLst>
                                                <p:cond delay="0"/>
                                              </p:stCondLst>
                                            </p:cTn>
                                            <p:tgtEl>
                                              <p:spTgt spid="69"/>
                                            </p:tgtEl>
                                            <p:attrNameLst>
                                              <p:attrName>style.visibility</p:attrName>
                                            </p:attrNameLst>
                                          </p:cBhvr>
                                          <p:to>
                                            <p:strVal val="visible"/>
                                          </p:to>
                                        </p:set>
                                        <p:anim calcmode="lin" valueType="num">
                                          <p:cBhvr>
                                            <p:cTn id="200" dur="500" fill="hold"/>
                                            <p:tgtEl>
                                              <p:spTgt spid="69"/>
                                            </p:tgtEl>
                                            <p:attrNameLst>
                                              <p:attrName>ppt_w</p:attrName>
                                            </p:attrNameLst>
                                          </p:cBhvr>
                                          <p:tavLst>
                                            <p:tav tm="0">
                                              <p:val>
                                                <p:fltVal val="0"/>
                                              </p:val>
                                            </p:tav>
                                            <p:tav tm="100000">
                                              <p:val>
                                                <p:strVal val="#ppt_w"/>
                                              </p:val>
                                            </p:tav>
                                          </p:tavLst>
                                        </p:anim>
                                        <p:anim calcmode="lin" valueType="num">
                                          <p:cBhvr>
                                            <p:cTn id="201" dur="500" fill="hold"/>
                                            <p:tgtEl>
                                              <p:spTgt spid="69"/>
                                            </p:tgtEl>
                                            <p:attrNameLst>
                                              <p:attrName>ppt_h</p:attrName>
                                            </p:attrNameLst>
                                          </p:cBhvr>
                                          <p:tavLst>
                                            <p:tav tm="0">
                                              <p:val>
                                                <p:fltVal val="0"/>
                                              </p:val>
                                            </p:tav>
                                            <p:tav tm="100000">
                                              <p:val>
                                                <p:strVal val="#ppt_h"/>
                                              </p:val>
                                            </p:tav>
                                          </p:tavLst>
                                        </p:anim>
                                        <p:animEffect transition="in" filter="fade">
                                          <p:cBhvr>
                                            <p:cTn id="202" dur="500"/>
                                            <p:tgtEl>
                                              <p:spTgt spid="69"/>
                                            </p:tgtEl>
                                          </p:cBhvr>
                                        </p:animEffect>
                                      </p:childTnLst>
                                    </p:cTn>
                                  </p:par>
                                </p:childTnLst>
                              </p:cTn>
                            </p:par>
                            <p:par>
                              <p:cTn id="203" fill="hold">
                                <p:stCondLst>
                                  <p:cond delay="16250"/>
                                </p:stCondLst>
                                <p:childTnLst>
                                  <p:par>
                                    <p:cTn id="204" presetID="53" presetClass="entr" presetSubtype="16" fill="hold" grpId="0" nodeType="afterEffect">
                                      <p:stCondLst>
                                        <p:cond delay="0"/>
                                      </p:stCondLst>
                                      <p:childTnLst>
                                        <p:set>
                                          <p:cBhvr>
                                            <p:cTn id="205" dur="1" fill="hold">
                                              <p:stCondLst>
                                                <p:cond delay="0"/>
                                              </p:stCondLst>
                                            </p:cTn>
                                            <p:tgtEl>
                                              <p:spTgt spid="67"/>
                                            </p:tgtEl>
                                            <p:attrNameLst>
                                              <p:attrName>style.visibility</p:attrName>
                                            </p:attrNameLst>
                                          </p:cBhvr>
                                          <p:to>
                                            <p:strVal val="visible"/>
                                          </p:to>
                                        </p:set>
                                        <p:anim calcmode="lin" valueType="num">
                                          <p:cBhvr>
                                            <p:cTn id="206" dur="500" fill="hold"/>
                                            <p:tgtEl>
                                              <p:spTgt spid="67"/>
                                            </p:tgtEl>
                                            <p:attrNameLst>
                                              <p:attrName>ppt_w</p:attrName>
                                            </p:attrNameLst>
                                          </p:cBhvr>
                                          <p:tavLst>
                                            <p:tav tm="0">
                                              <p:val>
                                                <p:fltVal val="0"/>
                                              </p:val>
                                            </p:tav>
                                            <p:tav tm="100000">
                                              <p:val>
                                                <p:strVal val="#ppt_w"/>
                                              </p:val>
                                            </p:tav>
                                          </p:tavLst>
                                        </p:anim>
                                        <p:anim calcmode="lin" valueType="num">
                                          <p:cBhvr>
                                            <p:cTn id="207" dur="500" fill="hold"/>
                                            <p:tgtEl>
                                              <p:spTgt spid="67"/>
                                            </p:tgtEl>
                                            <p:attrNameLst>
                                              <p:attrName>ppt_h</p:attrName>
                                            </p:attrNameLst>
                                          </p:cBhvr>
                                          <p:tavLst>
                                            <p:tav tm="0">
                                              <p:val>
                                                <p:fltVal val="0"/>
                                              </p:val>
                                            </p:tav>
                                            <p:tav tm="100000">
                                              <p:val>
                                                <p:strVal val="#ppt_h"/>
                                              </p:val>
                                            </p:tav>
                                          </p:tavLst>
                                        </p:anim>
                                        <p:animEffect transition="in" filter="fade">
                                          <p:cBhvr>
                                            <p:cTn id="208" dur="500"/>
                                            <p:tgtEl>
                                              <p:spTgt spid="67"/>
                                            </p:tgtEl>
                                          </p:cBhvr>
                                        </p:animEffect>
                                      </p:childTnLst>
                                    </p:cTn>
                                  </p:par>
                                </p:childTnLst>
                              </p:cTn>
                            </p:par>
                            <p:par>
                              <p:cTn id="209" fill="hold">
                                <p:stCondLst>
                                  <p:cond delay="16750"/>
                                </p:stCondLst>
                                <p:childTnLst>
                                  <p:par>
                                    <p:cTn id="210" presetID="42" presetClass="entr" presetSubtype="0" fill="hold" grpId="0" nodeType="afterEffect">
                                      <p:stCondLst>
                                        <p:cond delay="0"/>
                                      </p:stCondLst>
                                      <p:childTnLst>
                                        <p:set>
                                          <p:cBhvr>
                                            <p:cTn id="211" dur="1" fill="hold">
                                              <p:stCondLst>
                                                <p:cond delay="0"/>
                                              </p:stCondLst>
                                            </p:cTn>
                                            <p:tgtEl>
                                              <p:spTgt spid="99"/>
                                            </p:tgtEl>
                                            <p:attrNameLst>
                                              <p:attrName>style.visibility</p:attrName>
                                            </p:attrNameLst>
                                          </p:cBhvr>
                                          <p:to>
                                            <p:strVal val="visible"/>
                                          </p:to>
                                        </p:set>
                                        <p:animEffect transition="in" filter="fade">
                                          <p:cBhvr>
                                            <p:cTn id="212" dur="500"/>
                                            <p:tgtEl>
                                              <p:spTgt spid="99"/>
                                            </p:tgtEl>
                                          </p:cBhvr>
                                        </p:animEffect>
                                        <p:anim calcmode="lin" valueType="num">
                                          <p:cBhvr>
                                            <p:cTn id="213" dur="500" fill="hold"/>
                                            <p:tgtEl>
                                              <p:spTgt spid="99"/>
                                            </p:tgtEl>
                                            <p:attrNameLst>
                                              <p:attrName>ppt_x</p:attrName>
                                            </p:attrNameLst>
                                          </p:cBhvr>
                                          <p:tavLst>
                                            <p:tav tm="0">
                                              <p:val>
                                                <p:strVal val="#ppt_x"/>
                                              </p:val>
                                            </p:tav>
                                            <p:tav tm="100000">
                                              <p:val>
                                                <p:strVal val="#ppt_x"/>
                                              </p:val>
                                            </p:tav>
                                          </p:tavLst>
                                        </p:anim>
                                        <p:anim calcmode="lin" valueType="num">
                                          <p:cBhvr>
                                            <p:cTn id="214" dur="500" fill="hold"/>
                                            <p:tgtEl>
                                              <p:spTgt spid="99"/>
                                            </p:tgtEl>
                                            <p:attrNameLst>
                                              <p:attrName>ppt_y</p:attrName>
                                            </p:attrNameLst>
                                          </p:cBhvr>
                                          <p:tavLst>
                                            <p:tav tm="0">
                                              <p:val>
                                                <p:strVal val="#ppt_y+.1"/>
                                              </p:val>
                                            </p:tav>
                                            <p:tav tm="100000">
                                              <p:val>
                                                <p:strVal val="#ppt_y"/>
                                              </p:val>
                                            </p:tav>
                                          </p:tavLst>
                                        </p:anim>
                                      </p:childTnLst>
                                    </p:cTn>
                                  </p:par>
                                  <p:par>
                                    <p:cTn id="215" presetID="47" presetClass="entr" presetSubtype="0" fill="hold" grpId="0" nodeType="withEffect">
                                      <p:stCondLst>
                                        <p:cond delay="0"/>
                                      </p:stCondLst>
                                      <p:childTnLst>
                                        <p:set>
                                          <p:cBhvr>
                                            <p:cTn id="216" dur="1" fill="hold">
                                              <p:stCondLst>
                                                <p:cond delay="0"/>
                                              </p:stCondLst>
                                            </p:cTn>
                                            <p:tgtEl>
                                              <p:spTgt spid="100"/>
                                            </p:tgtEl>
                                            <p:attrNameLst>
                                              <p:attrName>style.visibility</p:attrName>
                                            </p:attrNameLst>
                                          </p:cBhvr>
                                          <p:to>
                                            <p:strVal val="visible"/>
                                          </p:to>
                                        </p:set>
                                        <p:animEffect transition="in" filter="fade">
                                          <p:cBhvr>
                                            <p:cTn id="217" dur="500"/>
                                            <p:tgtEl>
                                              <p:spTgt spid="100"/>
                                            </p:tgtEl>
                                          </p:cBhvr>
                                        </p:animEffect>
                                        <p:anim calcmode="lin" valueType="num">
                                          <p:cBhvr>
                                            <p:cTn id="218" dur="500" fill="hold"/>
                                            <p:tgtEl>
                                              <p:spTgt spid="100"/>
                                            </p:tgtEl>
                                            <p:attrNameLst>
                                              <p:attrName>ppt_x</p:attrName>
                                            </p:attrNameLst>
                                          </p:cBhvr>
                                          <p:tavLst>
                                            <p:tav tm="0">
                                              <p:val>
                                                <p:strVal val="#ppt_x"/>
                                              </p:val>
                                            </p:tav>
                                            <p:tav tm="100000">
                                              <p:val>
                                                <p:strVal val="#ppt_x"/>
                                              </p:val>
                                            </p:tav>
                                          </p:tavLst>
                                        </p:anim>
                                        <p:anim calcmode="lin" valueType="num">
                                          <p:cBhvr>
                                            <p:cTn id="219" dur="500" fill="hold"/>
                                            <p:tgtEl>
                                              <p:spTgt spid="100"/>
                                            </p:tgtEl>
                                            <p:attrNameLst>
                                              <p:attrName>ppt_y</p:attrName>
                                            </p:attrNameLst>
                                          </p:cBhvr>
                                          <p:tavLst>
                                            <p:tav tm="0">
                                              <p:val>
                                                <p:strVal val="#ppt_y-.1"/>
                                              </p:val>
                                            </p:tav>
                                            <p:tav tm="100000">
                                              <p:val>
                                                <p:strVal val="#ppt_y"/>
                                              </p:val>
                                            </p:tav>
                                          </p:tavLst>
                                        </p:anim>
                                      </p:childTnLst>
                                    </p:cTn>
                                  </p:par>
                                  <p:par>
                                    <p:cTn id="220" presetID="47" presetClass="entr" presetSubtype="0" fill="hold" nodeType="withEffect">
                                      <p:stCondLst>
                                        <p:cond delay="0"/>
                                      </p:stCondLst>
                                      <p:childTnLst>
                                        <p:set>
                                          <p:cBhvr>
                                            <p:cTn id="221" dur="1" fill="hold">
                                              <p:stCondLst>
                                                <p:cond delay="0"/>
                                              </p:stCondLst>
                                            </p:cTn>
                                            <p:tgtEl>
                                              <p:spTgt spid="36"/>
                                            </p:tgtEl>
                                            <p:attrNameLst>
                                              <p:attrName>style.visibility</p:attrName>
                                            </p:attrNameLst>
                                          </p:cBhvr>
                                          <p:to>
                                            <p:strVal val="visible"/>
                                          </p:to>
                                        </p:set>
                                        <p:animEffect transition="in" filter="fade">
                                          <p:cBhvr>
                                            <p:cTn id="222" dur="500"/>
                                            <p:tgtEl>
                                              <p:spTgt spid="36"/>
                                            </p:tgtEl>
                                          </p:cBhvr>
                                        </p:animEffect>
                                        <p:anim calcmode="lin" valueType="num">
                                          <p:cBhvr>
                                            <p:cTn id="223" dur="500" fill="hold"/>
                                            <p:tgtEl>
                                              <p:spTgt spid="36"/>
                                            </p:tgtEl>
                                            <p:attrNameLst>
                                              <p:attrName>ppt_x</p:attrName>
                                            </p:attrNameLst>
                                          </p:cBhvr>
                                          <p:tavLst>
                                            <p:tav tm="0">
                                              <p:val>
                                                <p:strVal val="#ppt_x"/>
                                              </p:val>
                                            </p:tav>
                                            <p:tav tm="100000">
                                              <p:val>
                                                <p:strVal val="#ppt_x"/>
                                              </p:val>
                                            </p:tav>
                                          </p:tavLst>
                                        </p:anim>
                                        <p:anim calcmode="lin" valueType="num">
                                          <p:cBhvr>
                                            <p:cTn id="224" dur="500" fill="hold"/>
                                            <p:tgtEl>
                                              <p:spTgt spid="36"/>
                                            </p:tgtEl>
                                            <p:attrNameLst>
                                              <p:attrName>ppt_y</p:attrName>
                                            </p:attrNameLst>
                                          </p:cBhvr>
                                          <p:tavLst>
                                            <p:tav tm="0">
                                              <p:val>
                                                <p:strVal val="#ppt_y-.1"/>
                                              </p:val>
                                            </p:tav>
                                            <p:tav tm="100000">
                                              <p:val>
                                                <p:strVal val="#ppt_y"/>
                                              </p:val>
                                            </p:tav>
                                          </p:tavLst>
                                        </p:anim>
                                      </p:childTnLst>
                                    </p:cTn>
                                  </p:par>
                                </p:childTnLst>
                              </p:cTn>
                            </p:par>
                            <p:par>
                              <p:cTn id="225" fill="hold">
                                <p:stCondLst>
                                  <p:cond delay="17250"/>
                                </p:stCondLst>
                                <p:childTnLst>
                                  <p:par>
                                    <p:cTn id="226" presetID="22" presetClass="entr" presetSubtype="8" fill="hold" nodeType="afterEffect">
                                      <p:stCondLst>
                                        <p:cond delay="0"/>
                                      </p:stCondLst>
                                      <p:childTnLst>
                                        <p:set>
                                          <p:cBhvr>
                                            <p:cTn id="227" dur="1" fill="hold">
                                              <p:stCondLst>
                                                <p:cond delay="0"/>
                                              </p:stCondLst>
                                            </p:cTn>
                                            <p:tgtEl>
                                              <p:spTgt spid="92"/>
                                            </p:tgtEl>
                                            <p:attrNameLst>
                                              <p:attrName>style.visibility</p:attrName>
                                            </p:attrNameLst>
                                          </p:cBhvr>
                                          <p:to>
                                            <p:strVal val="visible"/>
                                          </p:to>
                                        </p:set>
                                        <p:animEffect transition="in" filter="wipe(left)">
                                          <p:cBhvr>
                                            <p:cTn id="228" dur="500"/>
                                            <p:tgtEl>
                                              <p:spTgt spid="92"/>
                                            </p:tgtEl>
                                          </p:cBhvr>
                                        </p:animEffect>
                                      </p:childTnLst>
                                    </p:cTn>
                                  </p:par>
                                </p:childTnLst>
                              </p:cTn>
                            </p:par>
                            <p:par>
                              <p:cTn id="229" fill="hold">
                                <p:stCondLst>
                                  <p:cond delay="17750"/>
                                </p:stCondLst>
                                <p:childTnLst>
                                  <p:par>
                                    <p:cTn id="230" presetID="53" presetClass="entr" presetSubtype="16" fill="hold" grpId="0" nodeType="afterEffect">
                                      <p:stCondLst>
                                        <p:cond delay="0"/>
                                      </p:stCondLst>
                                      <p:childTnLst>
                                        <p:set>
                                          <p:cBhvr>
                                            <p:cTn id="231" dur="1" fill="hold">
                                              <p:stCondLst>
                                                <p:cond delay="0"/>
                                              </p:stCondLst>
                                            </p:cTn>
                                            <p:tgtEl>
                                              <p:spTgt spid="70"/>
                                            </p:tgtEl>
                                            <p:attrNameLst>
                                              <p:attrName>style.visibility</p:attrName>
                                            </p:attrNameLst>
                                          </p:cBhvr>
                                          <p:to>
                                            <p:strVal val="visible"/>
                                          </p:to>
                                        </p:set>
                                        <p:anim calcmode="lin" valueType="num">
                                          <p:cBhvr>
                                            <p:cTn id="232" dur="500" fill="hold"/>
                                            <p:tgtEl>
                                              <p:spTgt spid="70"/>
                                            </p:tgtEl>
                                            <p:attrNameLst>
                                              <p:attrName>ppt_w</p:attrName>
                                            </p:attrNameLst>
                                          </p:cBhvr>
                                          <p:tavLst>
                                            <p:tav tm="0">
                                              <p:val>
                                                <p:fltVal val="0"/>
                                              </p:val>
                                            </p:tav>
                                            <p:tav tm="100000">
                                              <p:val>
                                                <p:strVal val="#ppt_w"/>
                                              </p:val>
                                            </p:tav>
                                          </p:tavLst>
                                        </p:anim>
                                        <p:anim calcmode="lin" valueType="num">
                                          <p:cBhvr>
                                            <p:cTn id="233" dur="500" fill="hold"/>
                                            <p:tgtEl>
                                              <p:spTgt spid="70"/>
                                            </p:tgtEl>
                                            <p:attrNameLst>
                                              <p:attrName>ppt_h</p:attrName>
                                            </p:attrNameLst>
                                          </p:cBhvr>
                                          <p:tavLst>
                                            <p:tav tm="0">
                                              <p:val>
                                                <p:fltVal val="0"/>
                                              </p:val>
                                            </p:tav>
                                            <p:tav tm="100000">
                                              <p:val>
                                                <p:strVal val="#ppt_h"/>
                                              </p:val>
                                            </p:tav>
                                          </p:tavLst>
                                        </p:anim>
                                        <p:animEffect transition="in" filter="fade">
                                          <p:cBhvr>
                                            <p:cTn id="234" dur="500"/>
                                            <p:tgtEl>
                                              <p:spTgt spid="70"/>
                                            </p:tgtEl>
                                          </p:cBhvr>
                                        </p:animEffect>
                                      </p:childTnLst>
                                    </p:cTn>
                                  </p:par>
                                </p:childTnLst>
                              </p:cTn>
                            </p:par>
                            <p:par>
                              <p:cTn id="235" fill="hold">
                                <p:stCondLst>
                                  <p:cond delay="18250"/>
                                </p:stCondLst>
                                <p:childTnLst>
                                  <p:par>
                                    <p:cTn id="236" presetID="53" presetClass="entr" presetSubtype="16" fill="hold" grpId="0" nodeType="afterEffect">
                                      <p:stCondLst>
                                        <p:cond delay="0"/>
                                      </p:stCondLst>
                                      <p:childTnLst>
                                        <p:set>
                                          <p:cBhvr>
                                            <p:cTn id="237" dur="1" fill="hold">
                                              <p:stCondLst>
                                                <p:cond delay="0"/>
                                              </p:stCondLst>
                                            </p:cTn>
                                            <p:tgtEl>
                                              <p:spTgt spid="71"/>
                                            </p:tgtEl>
                                            <p:attrNameLst>
                                              <p:attrName>style.visibility</p:attrName>
                                            </p:attrNameLst>
                                          </p:cBhvr>
                                          <p:to>
                                            <p:strVal val="visible"/>
                                          </p:to>
                                        </p:set>
                                        <p:anim calcmode="lin" valueType="num">
                                          <p:cBhvr>
                                            <p:cTn id="238" dur="500" fill="hold"/>
                                            <p:tgtEl>
                                              <p:spTgt spid="71"/>
                                            </p:tgtEl>
                                            <p:attrNameLst>
                                              <p:attrName>ppt_w</p:attrName>
                                            </p:attrNameLst>
                                          </p:cBhvr>
                                          <p:tavLst>
                                            <p:tav tm="0">
                                              <p:val>
                                                <p:fltVal val="0"/>
                                              </p:val>
                                            </p:tav>
                                            <p:tav tm="100000">
                                              <p:val>
                                                <p:strVal val="#ppt_w"/>
                                              </p:val>
                                            </p:tav>
                                          </p:tavLst>
                                        </p:anim>
                                        <p:anim calcmode="lin" valueType="num">
                                          <p:cBhvr>
                                            <p:cTn id="239" dur="500" fill="hold"/>
                                            <p:tgtEl>
                                              <p:spTgt spid="71"/>
                                            </p:tgtEl>
                                            <p:attrNameLst>
                                              <p:attrName>ppt_h</p:attrName>
                                            </p:attrNameLst>
                                          </p:cBhvr>
                                          <p:tavLst>
                                            <p:tav tm="0">
                                              <p:val>
                                                <p:fltVal val="0"/>
                                              </p:val>
                                            </p:tav>
                                            <p:tav tm="100000">
                                              <p:val>
                                                <p:strVal val="#ppt_h"/>
                                              </p:val>
                                            </p:tav>
                                          </p:tavLst>
                                        </p:anim>
                                        <p:animEffect transition="in" filter="fade">
                                          <p:cBhvr>
                                            <p:cTn id="240" dur="500"/>
                                            <p:tgtEl>
                                              <p:spTgt spid="71"/>
                                            </p:tgtEl>
                                          </p:cBhvr>
                                        </p:animEffect>
                                      </p:childTnLst>
                                    </p:cTn>
                                  </p:par>
                                </p:childTnLst>
                              </p:cTn>
                            </p:par>
                            <p:par>
                              <p:cTn id="241" fill="hold">
                                <p:stCondLst>
                                  <p:cond delay="18750"/>
                                </p:stCondLst>
                                <p:childTnLst>
                                  <p:par>
                                    <p:cTn id="242" presetID="53" presetClass="entr" presetSubtype="16" fill="hold" grpId="0" nodeType="afterEffect">
                                      <p:stCondLst>
                                        <p:cond delay="0"/>
                                      </p:stCondLst>
                                      <p:childTnLst>
                                        <p:set>
                                          <p:cBhvr>
                                            <p:cTn id="243" dur="1" fill="hold">
                                              <p:stCondLst>
                                                <p:cond delay="0"/>
                                              </p:stCondLst>
                                            </p:cTn>
                                            <p:tgtEl>
                                              <p:spTgt spid="72"/>
                                            </p:tgtEl>
                                            <p:attrNameLst>
                                              <p:attrName>style.visibility</p:attrName>
                                            </p:attrNameLst>
                                          </p:cBhvr>
                                          <p:to>
                                            <p:strVal val="visible"/>
                                          </p:to>
                                        </p:set>
                                        <p:anim calcmode="lin" valueType="num">
                                          <p:cBhvr>
                                            <p:cTn id="244" dur="500" fill="hold"/>
                                            <p:tgtEl>
                                              <p:spTgt spid="72"/>
                                            </p:tgtEl>
                                            <p:attrNameLst>
                                              <p:attrName>ppt_w</p:attrName>
                                            </p:attrNameLst>
                                          </p:cBhvr>
                                          <p:tavLst>
                                            <p:tav tm="0">
                                              <p:val>
                                                <p:fltVal val="0"/>
                                              </p:val>
                                            </p:tav>
                                            <p:tav tm="100000">
                                              <p:val>
                                                <p:strVal val="#ppt_w"/>
                                              </p:val>
                                            </p:tav>
                                          </p:tavLst>
                                        </p:anim>
                                        <p:anim calcmode="lin" valueType="num">
                                          <p:cBhvr>
                                            <p:cTn id="245" dur="500" fill="hold"/>
                                            <p:tgtEl>
                                              <p:spTgt spid="72"/>
                                            </p:tgtEl>
                                            <p:attrNameLst>
                                              <p:attrName>ppt_h</p:attrName>
                                            </p:attrNameLst>
                                          </p:cBhvr>
                                          <p:tavLst>
                                            <p:tav tm="0">
                                              <p:val>
                                                <p:fltVal val="0"/>
                                              </p:val>
                                            </p:tav>
                                            <p:tav tm="100000">
                                              <p:val>
                                                <p:strVal val="#ppt_h"/>
                                              </p:val>
                                            </p:tav>
                                          </p:tavLst>
                                        </p:anim>
                                        <p:animEffect transition="in" filter="fade">
                                          <p:cBhvr>
                                            <p:cTn id="246" dur="500"/>
                                            <p:tgtEl>
                                              <p:spTgt spid="72"/>
                                            </p:tgtEl>
                                          </p:cBhvr>
                                        </p:animEffect>
                                      </p:childTnLst>
                                    </p:cTn>
                                  </p:par>
                                </p:childTnLst>
                              </p:cTn>
                            </p:par>
                            <p:par>
                              <p:cTn id="247" fill="hold">
                                <p:stCondLst>
                                  <p:cond delay="19250"/>
                                </p:stCondLst>
                                <p:childTnLst>
                                  <p:par>
                                    <p:cTn id="248" presetID="22" presetClass="entr" presetSubtype="1" fill="hold" nodeType="afterEffect">
                                      <p:stCondLst>
                                        <p:cond delay="0"/>
                                      </p:stCondLst>
                                      <p:childTnLst>
                                        <p:set>
                                          <p:cBhvr>
                                            <p:cTn id="249" dur="1" fill="hold">
                                              <p:stCondLst>
                                                <p:cond delay="0"/>
                                              </p:stCondLst>
                                            </p:cTn>
                                            <p:tgtEl>
                                              <p:spTgt spid="74"/>
                                            </p:tgtEl>
                                            <p:attrNameLst>
                                              <p:attrName>style.visibility</p:attrName>
                                            </p:attrNameLst>
                                          </p:cBhvr>
                                          <p:to>
                                            <p:strVal val="visible"/>
                                          </p:to>
                                        </p:set>
                                        <p:animEffect transition="in" filter="wipe(up)">
                                          <p:cBhvr>
                                            <p:cTn id="250" dur="500"/>
                                            <p:tgtEl>
                                              <p:spTgt spid="74"/>
                                            </p:tgtEl>
                                          </p:cBhvr>
                                        </p:animEffect>
                                      </p:childTnLst>
                                    </p:cTn>
                                  </p:par>
                                </p:childTnLst>
                              </p:cTn>
                            </p:par>
                            <p:par>
                              <p:cTn id="251" fill="hold">
                                <p:stCondLst>
                                  <p:cond delay="19750"/>
                                </p:stCondLst>
                                <p:childTnLst>
                                  <p:par>
                                    <p:cTn id="252" presetID="53" presetClass="entr" presetSubtype="16" fill="hold" grpId="0" nodeType="afterEffect">
                                      <p:stCondLst>
                                        <p:cond delay="0"/>
                                      </p:stCondLst>
                                      <p:childTnLst>
                                        <p:set>
                                          <p:cBhvr>
                                            <p:cTn id="253" dur="1" fill="hold">
                                              <p:stCondLst>
                                                <p:cond delay="0"/>
                                              </p:stCondLst>
                                            </p:cTn>
                                            <p:tgtEl>
                                              <p:spTgt spid="75"/>
                                            </p:tgtEl>
                                            <p:attrNameLst>
                                              <p:attrName>style.visibility</p:attrName>
                                            </p:attrNameLst>
                                          </p:cBhvr>
                                          <p:to>
                                            <p:strVal val="visible"/>
                                          </p:to>
                                        </p:set>
                                        <p:anim calcmode="lin" valueType="num">
                                          <p:cBhvr>
                                            <p:cTn id="254" dur="500" fill="hold"/>
                                            <p:tgtEl>
                                              <p:spTgt spid="75"/>
                                            </p:tgtEl>
                                            <p:attrNameLst>
                                              <p:attrName>ppt_w</p:attrName>
                                            </p:attrNameLst>
                                          </p:cBhvr>
                                          <p:tavLst>
                                            <p:tav tm="0">
                                              <p:val>
                                                <p:fltVal val="0"/>
                                              </p:val>
                                            </p:tav>
                                            <p:tav tm="100000">
                                              <p:val>
                                                <p:strVal val="#ppt_w"/>
                                              </p:val>
                                            </p:tav>
                                          </p:tavLst>
                                        </p:anim>
                                        <p:anim calcmode="lin" valueType="num">
                                          <p:cBhvr>
                                            <p:cTn id="255" dur="500" fill="hold"/>
                                            <p:tgtEl>
                                              <p:spTgt spid="75"/>
                                            </p:tgtEl>
                                            <p:attrNameLst>
                                              <p:attrName>ppt_h</p:attrName>
                                            </p:attrNameLst>
                                          </p:cBhvr>
                                          <p:tavLst>
                                            <p:tav tm="0">
                                              <p:val>
                                                <p:fltVal val="0"/>
                                              </p:val>
                                            </p:tav>
                                            <p:tav tm="100000">
                                              <p:val>
                                                <p:strVal val="#ppt_h"/>
                                              </p:val>
                                            </p:tav>
                                          </p:tavLst>
                                        </p:anim>
                                        <p:animEffect transition="in" filter="fade">
                                          <p:cBhvr>
                                            <p:cTn id="256" dur="500"/>
                                            <p:tgtEl>
                                              <p:spTgt spid="75"/>
                                            </p:tgtEl>
                                          </p:cBhvr>
                                        </p:animEffect>
                                      </p:childTnLst>
                                    </p:cTn>
                                  </p:par>
                                </p:childTnLst>
                              </p:cTn>
                            </p:par>
                            <p:par>
                              <p:cTn id="257" fill="hold">
                                <p:stCondLst>
                                  <p:cond delay="20250"/>
                                </p:stCondLst>
                                <p:childTnLst>
                                  <p:par>
                                    <p:cTn id="258" presetID="53" presetClass="entr" presetSubtype="16" fill="hold" grpId="0" nodeType="afterEffect">
                                      <p:stCondLst>
                                        <p:cond delay="0"/>
                                      </p:stCondLst>
                                      <p:childTnLst>
                                        <p:set>
                                          <p:cBhvr>
                                            <p:cTn id="259" dur="1" fill="hold">
                                              <p:stCondLst>
                                                <p:cond delay="0"/>
                                              </p:stCondLst>
                                            </p:cTn>
                                            <p:tgtEl>
                                              <p:spTgt spid="73"/>
                                            </p:tgtEl>
                                            <p:attrNameLst>
                                              <p:attrName>style.visibility</p:attrName>
                                            </p:attrNameLst>
                                          </p:cBhvr>
                                          <p:to>
                                            <p:strVal val="visible"/>
                                          </p:to>
                                        </p:set>
                                        <p:anim calcmode="lin" valueType="num">
                                          <p:cBhvr>
                                            <p:cTn id="260" dur="500" fill="hold"/>
                                            <p:tgtEl>
                                              <p:spTgt spid="73"/>
                                            </p:tgtEl>
                                            <p:attrNameLst>
                                              <p:attrName>ppt_w</p:attrName>
                                            </p:attrNameLst>
                                          </p:cBhvr>
                                          <p:tavLst>
                                            <p:tav tm="0">
                                              <p:val>
                                                <p:fltVal val="0"/>
                                              </p:val>
                                            </p:tav>
                                            <p:tav tm="100000">
                                              <p:val>
                                                <p:strVal val="#ppt_w"/>
                                              </p:val>
                                            </p:tav>
                                          </p:tavLst>
                                        </p:anim>
                                        <p:anim calcmode="lin" valueType="num">
                                          <p:cBhvr>
                                            <p:cTn id="261" dur="500" fill="hold"/>
                                            <p:tgtEl>
                                              <p:spTgt spid="73"/>
                                            </p:tgtEl>
                                            <p:attrNameLst>
                                              <p:attrName>ppt_h</p:attrName>
                                            </p:attrNameLst>
                                          </p:cBhvr>
                                          <p:tavLst>
                                            <p:tav tm="0">
                                              <p:val>
                                                <p:fltVal val="0"/>
                                              </p:val>
                                            </p:tav>
                                            <p:tav tm="100000">
                                              <p:val>
                                                <p:strVal val="#ppt_h"/>
                                              </p:val>
                                            </p:tav>
                                          </p:tavLst>
                                        </p:anim>
                                        <p:animEffect transition="in" filter="fade">
                                          <p:cBhvr>
                                            <p:cTn id="262" dur="500"/>
                                            <p:tgtEl>
                                              <p:spTgt spid="73"/>
                                            </p:tgtEl>
                                          </p:cBhvr>
                                        </p:animEffect>
                                      </p:childTnLst>
                                    </p:cTn>
                                  </p:par>
                                </p:childTnLst>
                              </p:cTn>
                            </p:par>
                            <p:par>
                              <p:cTn id="263" fill="hold">
                                <p:stCondLst>
                                  <p:cond delay="20750"/>
                                </p:stCondLst>
                                <p:childTnLst>
                                  <p:par>
                                    <p:cTn id="264" presetID="47" presetClass="entr" presetSubtype="0" fill="hold" grpId="0" nodeType="afterEffect">
                                      <p:stCondLst>
                                        <p:cond delay="0"/>
                                      </p:stCondLst>
                                      <p:childTnLst>
                                        <p:set>
                                          <p:cBhvr>
                                            <p:cTn id="265" dur="1" fill="hold">
                                              <p:stCondLst>
                                                <p:cond delay="0"/>
                                              </p:stCondLst>
                                            </p:cTn>
                                            <p:tgtEl>
                                              <p:spTgt spid="102"/>
                                            </p:tgtEl>
                                            <p:attrNameLst>
                                              <p:attrName>style.visibility</p:attrName>
                                            </p:attrNameLst>
                                          </p:cBhvr>
                                          <p:to>
                                            <p:strVal val="visible"/>
                                          </p:to>
                                        </p:set>
                                        <p:animEffect transition="in" filter="fade">
                                          <p:cBhvr>
                                            <p:cTn id="266" dur="500"/>
                                            <p:tgtEl>
                                              <p:spTgt spid="102"/>
                                            </p:tgtEl>
                                          </p:cBhvr>
                                        </p:animEffect>
                                        <p:anim calcmode="lin" valueType="num">
                                          <p:cBhvr>
                                            <p:cTn id="267" dur="500" fill="hold"/>
                                            <p:tgtEl>
                                              <p:spTgt spid="102"/>
                                            </p:tgtEl>
                                            <p:attrNameLst>
                                              <p:attrName>ppt_x</p:attrName>
                                            </p:attrNameLst>
                                          </p:cBhvr>
                                          <p:tavLst>
                                            <p:tav tm="0">
                                              <p:val>
                                                <p:strVal val="#ppt_x"/>
                                              </p:val>
                                            </p:tav>
                                            <p:tav tm="100000">
                                              <p:val>
                                                <p:strVal val="#ppt_x"/>
                                              </p:val>
                                            </p:tav>
                                          </p:tavLst>
                                        </p:anim>
                                        <p:anim calcmode="lin" valueType="num">
                                          <p:cBhvr>
                                            <p:cTn id="268" dur="500" fill="hold"/>
                                            <p:tgtEl>
                                              <p:spTgt spid="102"/>
                                            </p:tgtEl>
                                            <p:attrNameLst>
                                              <p:attrName>ppt_y</p:attrName>
                                            </p:attrNameLst>
                                          </p:cBhvr>
                                          <p:tavLst>
                                            <p:tav tm="0">
                                              <p:val>
                                                <p:strVal val="#ppt_y-.1"/>
                                              </p:val>
                                            </p:tav>
                                            <p:tav tm="100000">
                                              <p:val>
                                                <p:strVal val="#ppt_y"/>
                                              </p:val>
                                            </p:tav>
                                          </p:tavLst>
                                        </p:anim>
                                      </p:childTnLst>
                                    </p:cTn>
                                  </p:par>
                                  <p:par>
                                    <p:cTn id="269" presetID="42" presetClass="entr" presetSubtype="0" fill="hold" grpId="0" nodeType="withEffect">
                                      <p:stCondLst>
                                        <p:cond delay="0"/>
                                      </p:stCondLst>
                                      <p:childTnLst>
                                        <p:set>
                                          <p:cBhvr>
                                            <p:cTn id="270" dur="1" fill="hold">
                                              <p:stCondLst>
                                                <p:cond delay="0"/>
                                              </p:stCondLst>
                                            </p:cTn>
                                            <p:tgtEl>
                                              <p:spTgt spid="101"/>
                                            </p:tgtEl>
                                            <p:attrNameLst>
                                              <p:attrName>style.visibility</p:attrName>
                                            </p:attrNameLst>
                                          </p:cBhvr>
                                          <p:to>
                                            <p:strVal val="visible"/>
                                          </p:to>
                                        </p:set>
                                        <p:animEffect transition="in" filter="fade">
                                          <p:cBhvr>
                                            <p:cTn id="271" dur="500"/>
                                            <p:tgtEl>
                                              <p:spTgt spid="101"/>
                                            </p:tgtEl>
                                          </p:cBhvr>
                                        </p:animEffect>
                                        <p:anim calcmode="lin" valueType="num">
                                          <p:cBhvr>
                                            <p:cTn id="272" dur="500" fill="hold"/>
                                            <p:tgtEl>
                                              <p:spTgt spid="101"/>
                                            </p:tgtEl>
                                            <p:attrNameLst>
                                              <p:attrName>ppt_x</p:attrName>
                                            </p:attrNameLst>
                                          </p:cBhvr>
                                          <p:tavLst>
                                            <p:tav tm="0">
                                              <p:val>
                                                <p:strVal val="#ppt_x"/>
                                              </p:val>
                                            </p:tav>
                                            <p:tav tm="100000">
                                              <p:val>
                                                <p:strVal val="#ppt_x"/>
                                              </p:val>
                                            </p:tav>
                                          </p:tavLst>
                                        </p:anim>
                                        <p:anim calcmode="lin" valueType="num">
                                          <p:cBhvr>
                                            <p:cTn id="273" dur="500" fill="hold"/>
                                            <p:tgtEl>
                                              <p:spTgt spid="101"/>
                                            </p:tgtEl>
                                            <p:attrNameLst>
                                              <p:attrName>ppt_y</p:attrName>
                                            </p:attrNameLst>
                                          </p:cBhvr>
                                          <p:tavLst>
                                            <p:tav tm="0">
                                              <p:val>
                                                <p:strVal val="#ppt_y+.1"/>
                                              </p:val>
                                            </p:tav>
                                            <p:tav tm="100000">
                                              <p:val>
                                                <p:strVal val="#ppt_y"/>
                                              </p:val>
                                            </p:tav>
                                          </p:tavLst>
                                        </p:anim>
                                      </p:childTnLst>
                                    </p:cTn>
                                  </p:par>
                                  <p:par>
                                    <p:cTn id="274" presetID="42" presetClass="entr" presetSubtype="0" fill="hold" nodeType="withEffect">
                                      <p:stCondLst>
                                        <p:cond delay="0"/>
                                      </p:stCondLst>
                                      <p:childTnLst>
                                        <p:set>
                                          <p:cBhvr>
                                            <p:cTn id="275" dur="1" fill="hold">
                                              <p:stCondLst>
                                                <p:cond delay="0"/>
                                              </p:stCondLst>
                                            </p:cTn>
                                            <p:tgtEl>
                                              <p:spTgt spid="103"/>
                                            </p:tgtEl>
                                            <p:attrNameLst>
                                              <p:attrName>style.visibility</p:attrName>
                                            </p:attrNameLst>
                                          </p:cBhvr>
                                          <p:to>
                                            <p:strVal val="visible"/>
                                          </p:to>
                                        </p:set>
                                        <p:animEffect transition="in" filter="fade">
                                          <p:cBhvr>
                                            <p:cTn id="276" dur="500"/>
                                            <p:tgtEl>
                                              <p:spTgt spid="103"/>
                                            </p:tgtEl>
                                          </p:cBhvr>
                                        </p:animEffect>
                                        <p:anim calcmode="lin" valueType="num">
                                          <p:cBhvr>
                                            <p:cTn id="277" dur="500" fill="hold"/>
                                            <p:tgtEl>
                                              <p:spTgt spid="103"/>
                                            </p:tgtEl>
                                            <p:attrNameLst>
                                              <p:attrName>ppt_x</p:attrName>
                                            </p:attrNameLst>
                                          </p:cBhvr>
                                          <p:tavLst>
                                            <p:tav tm="0">
                                              <p:val>
                                                <p:strVal val="#ppt_x"/>
                                              </p:val>
                                            </p:tav>
                                            <p:tav tm="100000">
                                              <p:val>
                                                <p:strVal val="#ppt_x"/>
                                              </p:val>
                                            </p:tav>
                                          </p:tavLst>
                                        </p:anim>
                                        <p:anim calcmode="lin" valueType="num">
                                          <p:cBhvr>
                                            <p:cTn id="278" dur="500" fill="hold"/>
                                            <p:tgtEl>
                                              <p:spTgt spid="103"/>
                                            </p:tgtEl>
                                            <p:attrNameLst>
                                              <p:attrName>ppt_y</p:attrName>
                                            </p:attrNameLst>
                                          </p:cBhvr>
                                          <p:tavLst>
                                            <p:tav tm="0">
                                              <p:val>
                                                <p:strVal val="#ppt_y+.1"/>
                                              </p:val>
                                            </p:tav>
                                            <p:tav tm="100000">
                                              <p:val>
                                                <p:strVal val="#ppt_y"/>
                                              </p:val>
                                            </p:tav>
                                          </p:tavLst>
                                        </p:anim>
                                      </p:childTnLst>
                                    </p:cTn>
                                  </p:par>
                                </p:childTnLst>
                              </p:cTn>
                            </p:par>
                            <p:par>
                              <p:cTn id="279" fill="hold">
                                <p:stCondLst>
                                  <p:cond delay="21250"/>
                                </p:stCondLst>
                                <p:childTnLst>
                                  <p:par>
                                    <p:cTn id="280" presetID="22" presetClass="entr" presetSubtype="8" fill="hold" nodeType="afterEffect">
                                      <p:stCondLst>
                                        <p:cond delay="0"/>
                                      </p:stCondLst>
                                      <p:childTnLst>
                                        <p:set>
                                          <p:cBhvr>
                                            <p:cTn id="281" dur="1" fill="hold">
                                              <p:stCondLst>
                                                <p:cond delay="0"/>
                                              </p:stCondLst>
                                            </p:cTn>
                                            <p:tgtEl>
                                              <p:spTgt spid="86"/>
                                            </p:tgtEl>
                                            <p:attrNameLst>
                                              <p:attrName>style.visibility</p:attrName>
                                            </p:attrNameLst>
                                          </p:cBhvr>
                                          <p:to>
                                            <p:strVal val="visible"/>
                                          </p:to>
                                        </p:set>
                                        <p:animEffect transition="in" filter="wipe(left)">
                                          <p:cBhvr>
                                            <p:cTn id="282"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6" grpId="0" animBg="1"/>
          <p:bldP spid="19" grpId="0"/>
          <p:bldP spid="13" grpId="0" animBg="1"/>
          <p:bldP spid="48" grpId="0" animBg="1"/>
          <p:bldP spid="49" grpId="0" animBg="1"/>
          <p:bldP spid="51" grpId="0" animBg="1"/>
          <p:bldP spid="61" grpId="0" animBg="1"/>
          <p:bldP spid="62" grpId="0" animBg="1"/>
          <p:bldP spid="63" grpId="0" animBg="1"/>
          <p:bldP spid="64" grpId="0" animBg="1"/>
          <p:bldP spid="66" grpId="0" animBg="1"/>
          <p:bldP spid="47" grpId="0" animBg="1"/>
          <p:bldP spid="52" grpId="0" animBg="1"/>
          <p:bldP spid="53" grpId="0" animBg="1"/>
          <p:bldP spid="54" grpId="0" animBg="1"/>
          <p:bldP spid="56" grpId="0" animBg="1"/>
          <p:bldP spid="57" grpId="0" animBg="1"/>
          <p:bldP spid="58" grpId="0" animBg="1"/>
          <p:bldP spid="59" grpId="0" animBg="1"/>
          <p:bldP spid="67" grpId="0" animBg="1"/>
          <p:bldP spid="69" grpId="0" animBg="1"/>
          <p:bldP spid="70" grpId="0" animBg="1"/>
          <p:bldP spid="71" grpId="0" animBg="1"/>
          <p:bldP spid="72" grpId="0" animBg="1"/>
          <p:bldP spid="73" grpId="0" animBg="1"/>
          <p:bldP spid="75" grpId="0" animBg="1"/>
          <p:bldP spid="94" grpId="0" animBg="1"/>
          <p:bldP spid="95" grpId="0"/>
          <p:bldP spid="97" grpId="0" animBg="1"/>
          <p:bldP spid="98" grpId="0"/>
          <p:bldP spid="99" grpId="0" animBg="1"/>
          <p:bldP spid="100" grpId="0"/>
          <p:bldP spid="101" grpId="0"/>
          <p:bldP spid="102" grpId="0" animBg="1"/>
          <p:bldP spid="7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1250" fill="hold"/>
                                            <p:tgtEl>
                                              <p:spTgt spid="77"/>
                                            </p:tgtEl>
                                            <p:attrNameLst>
                                              <p:attrName>ppt_x</p:attrName>
                                            </p:attrNameLst>
                                          </p:cBhvr>
                                          <p:tavLst>
                                            <p:tav tm="0">
                                              <p:val>
                                                <p:strVal val="0-#ppt_w/2"/>
                                              </p:val>
                                            </p:tav>
                                            <p:tav tm="100000">
                                              <p:val>
                                                <p:strVal val="#ppt_x"/>
                                              </p:val>
                                            </p:tav>
                                          </p:tavLst>
                                        </p:anim>
                                        <p:anim calcmode="lin" valueType="num">
                                          <p:cBhvr additive="base">
                                            <p:cTn id="8" dur="1250" fill="hold"/>
                                            <p:tgtEl>
                                              <p:spTgt spid="77"/>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175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2250"/>
                                </p:stCondLst>
                                <p:childTnLst>
                                  <p:par>
                                    <p:cTn id="20" presetID="5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childTnLst>
                              </p:cTn>
                            </p:par>
                            <p:par>
                              <p:cTn id="25" fill="hold">
                                <p:stCondLst>
                                  <p:cond delay="2750"/>
                                </p:stCondLst>
                                <p:childTnLst>
                                  <p:par>
                                    <p:cTn id="26" presetID="53" presetClass="entr" presetSubtype="16" fill="hold" grpId="0" nodeType="afterEffect">
                                      <p:stCondLst>
                                        <p:cond delay="0"/>
                                      </p:stCondLst>
                                      <p:childTnLst>
                                        <p:set>
                                          <p:cBhvr>
                                            <p:cTn id="27" dur="1" fill="hold">
                                              <p:stCondLst>
                                                <p:cond delay="0"/>
                                              </p:stCondLst>
                                            </p:cTn>
                                            <p:tgtEl>
                                              <p:spTgt spid="48"/>
                                            </p:tgtEl>
                                            <p:attrNameLst>
                                              <p:attrName>style.visibility</p:attrName>
                                            </p:attrNameLst>
                                          </p:cBhvr>
                                          <p:to>
                                            <p:strVal val="visible"/>
                                          </p:to>
                                        </p:set>
                                        <p:anim calcmode="lin" valueType="num">
                                          <p:cBhvr>
                                            <p:cTn id="28" dur="500" fill="hold"/>
                                            <p:tgtEl>
                                              <p:spTgt spid="48"/>
                                            </p:tgtEl>
                                            <p:attrNameLst>
                                              <p:attrName>ppt_w</p:attrName>
                                            </p:attrNameLst>
                                          </p:cBhvr>
                                          <p:tavLst>
                                            <p:tav tm="0">
                                              <p:val>
                                                <p:fltVal val="0"/>
                                              </p:val>
                                            </p:tav>
                                            <p:tav tm="100000">
                                              <p:val>
                                                <p:strVal val="#ppt_w"/>
                                              </p:val>
                                            </p:tav>
                                          </p:tavLst>
                                        </p:anim>
                                        <p:anim calcmode="lin" valueType="num">
                                          <p:cBhvr>
                                            <p:cTn id="29" dur="500" fill="hold"/>
                                            <p:tgtEl>
                                              <p:spTgt spid="48"/>
                                            </p:tgtEl>
                                            <p:attrNameLst>
                                              <p:attrName>ppt_h</p:attrName>
                                            </p:attrNameLst>
                                          </p:cBhvr>
                                          <p:tavLst>
                                            <p:tav tm="0">
                                              <p:val>
                                                <p:fltVal val="0"/>
                                              </p:val>
                                            </p:tav>
                                            <p:tav tm="100000">
                                              <p:val>
                                                <p:strVal val="#ppt_h"/>
                                              </p:val>
                                            </p:tav>
                                          </p:tavLst>
                                        </p:anim>
                                        <p:animEffect transition="in" filter="fade">
                                          <p:cBhvr>
                                            <p:cTn id="30" dur="500"/>
                                            <p:tgtEl>
                                              <p:spTgt spid="48"/>
                                            </p:tgtEl>
                                          </p:cBhvr>
                                        </p:animEffect>
                                      </p:childTnLst>
                                    </p:cTn>
                                  </p:par>
                                </p:childTnLst>
                              </p:cTn>
                            </p:par>
                            <p:par>
                              <p:cTn id="31" fill="hold">
                                <p:stCondLst>
                                  <p:cond delay="3250"/>
                                </p:stCondLst>
                                <p:childTnLst>
                                  <p:par>
                                    <p:cTn id="32" presetID="22" presetClass="entr" presetSubtype="1"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up)">
                                          <p:cBhvr>
                                            <p:cTn id="34" dur="500"/>
                                            <p:tgtEl>
                                              <p:spTgt spid="15"/>
                                            </p:tgtEl>
                                          </p:cBhvr>
                                        </p:animEffect>
                                      </p:childTnLst>
                                    </p:cTn>
                                  </p:par>
                                </p:childTnLst>
                              </p:cTn>
                            </p:par>
                            <p:par>
                              <p:cTn id="35" fill="hold">
                                <p:stCondLst>
                                  <p:cond delay="3750"/>
                                </p:stCondLst>
                                <p:childTnLst>
                                  <p:par>
                                    <p:cTn id="36" presetID="53" presetClass="entr" presetSubtype="16" fill="hold" grpId="0" nodeType="after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p:cTn id="38" dur="500" fill="hold"/>
                                            <p:tgtEl>
                                              <p:spTgt spid="49"/>
                                            </p:tgtEl>
                                            <p:attrNameLst>
                                              <p:attrName>ppt_w</p:attrName>
                                            </p:attrNameLst>
                                          </p:cBhvr>
                                          <p:tavLst>
                                            <p:tav tm="0">
                                              <p:val>
                                                <p:fltVal val="0"/>
                                              </p:val>
                                            </p:tav>
                                            <p:tav tm="100000">
                                              <p:val>
                                                <p:strVal val="#ppt_w"/>
                                              </p:val>
                                            </p:tav>
                                          </p:tavLst>
                                        </p:anim>
                                        <p:anim calcmode="lin" valueType="num">
                                          <p:cBhvr>
                                            <p:cTn id="39" dur="500" fill="hold"/>
                                            <p:tgtEl>
                                              <p:spTgt spid="49"/>
                                            </p:tgtEl>
                                            <p:attrNameLst>
                                              <p:attrName>ppt_h</p:attrName>
                                            </p:attrNameLst>
                                          </p:cBhvr>
                                          <p:tavLst>
                                            <p:tav tm="0">
                                              <p:val>
                                                <p:fltVal val="0"/>
                                              </p:val>
                                            </p:tav>
                                            <p:tav tm="100000">
                                              <p:val>
                                                <p:strVal val="#ppt_h"/>
                                              </p:val>
                                            </p:tav>
                                          </p:tavLst>
                                        </p:anim>
                                        <p:animEffect transition="in" filter="fade">
                                          <p:cBhvr>
                                            <p:cTn id="40" dur="500"/>
                                            <p:tgtEl>
                                              <p:spTgt spid="49"/>
                                            </p:tgtEl>
                                          </p:cBhvr>
                                        </p:animEffect>
                                      </p:childTnLst>
                                    </p:cTn>
                                  </p:par>
                                </p:childTnLst>
                              </p:cTn>
                            </p:par>
                            <p:par>
                              <p:cTn id="41" fill="hold">
                                <p:stCondLst>
                                  <p:cond delay="4250"/>
                                </p:stCondLst>
                                <p:childTnLst>
                                  <p:par>
                                    <p:cTn id="42" presetID="53" presetClass="entr" presetSubtype="16"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 calcmode="lin" valueType="num">
                                          <p:cBhvr>
                                            <p:cTn id="44" dur="500" fill="hold"/>
                                            <p:tgtEl>
                                              <p:spTgt spid="51"/>
                                            </p:tgtEl>
                                            <p:attrNameLst>
                                              <p:attrName>ppt_w</p:attrName>
                                            </p:attrNameLst>
                                          </p:cBhvr>
                                          <p:tavLst>
                                            <p:tav tm="0">
                                              <p:val>
                                                <p:fltVal val="0"/>
                                              </p:val>
                                            </p:tav>
                                            <p:tav tm="100000">
                                              <p:val>
                                                <p:strVal val="#ppt_w"/>
                                              </p:val>
                                            </p:tav>
                                          </p:tavLst>
                                        </p:anim>
                                        <p:anim calcmode="lin" valueType="num">
                                          <p:cBhvr>
                                            <p:cTn id="45" dur="500" fill="hold"/>
                                            <p:tgtEl>
                                              <p:spTgt spid="51"/>
                                            </p:tgtEl>
                                            <p:attrNameLst>
                                              <p:attrName>ppt_h</p:attrName>
                                            </p:attrNameLst>
                                          </p:cBhvr>
                                          <p:tavLst>
                                            <p:tav tm="0">
                                              <p:val>
                                                <p:fltVal val="0"/>
                                              </p:val>
                                            </p:tav>
                                            <p:tav tm="100000">
                                              <p:val>
                                                <p:strVal val="#ppt_h"/>
                                              </p:val>
                                            </p:tav>
                                          </p:tavLst>
                                        </p:anim>
                                        <p:animEffect transition="in" filter="fade">
                                          <p:cBhvr>
                                            <p:cTn id="46" dur="500"/>
                                            <p:tgtEl>
                                              <p:spTgt spid="51"/>
                                            </p:tgtEl>
                                          </p:cBhvr>
                                        </p:animEffect>
                                      </p:childTnLst>
                                    </p:cTn>
                                  </p:par>
                                </p:childTnLst>
                              </p:cTn>
                            </p:par>
                            <p:par>
                              <p:cTn id="47" fill="hold">
                                <p:stCondLst>
                                  <p:cond delay="4750"/>
                                </p:stCondLst>
                                <p:childTnLst>
                                  <p:par>
                                    <p:cTn id="48" presetID="47" presetClass="entr" presetSubtype="0"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500"/>
                                            <p:tgtEl>
                                              <p:spTgt spid="6"/>
                                            </p:tgtEl>
                                          </p:cBhvr>
                                        </p:animEffect>
                                        <p:anim calcmode="lin" valueType="num">
                                          <p:cBhvr>
                                            <p:cTn id="51" dur="500" fill="hold"/>
                                            <p:tgtEl>
                                              <p:spTgt spid="6"/>
                                            </p:tgtEl>
                                            <p:attrNameLst>
                                              <p:attrName>ppt_x</p:attrName>
                                            </p:attrNameLst>
                                          </p:cBhvr>
                                          <p:tavLst>
                                            <p:tav tm="0">
                                              <p:val>
                                                <p:strVal val="#ppt_x"/>
                                              </p:val>
                                            </p:tav>
                                            <p:tav tm="100000">
                                              <p:val>
                                                <p:strVal val="#ppt_x"/>
                                              </p:val>
                                            </p:tav>
                                          </p:tavLst>
                                        </p:anim>
                                        <p:anim calcmode="lin" valueType="num">
                                          <p:cBhvr>
                                            <p:cTn id="52" dur="500" fill="hold"/>
                                            <p:tgtEl>
                                              <p:spTgt spid="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anim calcmode="lin" valueType="num">
                                          <p:cBhvr>
                                            <p:cTn id="56" dur="500" fill="hold"/>
                                            <p:tgtEl>
                                              <p:spTgt spid="19"/>
                                            </p:tgtEl>
                                            <p:attrNameLst>
                                              <p:attrName>ppt_x</p:attrName>
                                            </p:attrNameLst>
                                          </p:cBhvr>
                                          <p:tavLst>
                                            <p:tav tm="0">
                                              <p:val>
                                                <p:strVal val="#ppt_x"/>
                                              </p:val>
                                            </p:tav>
                                            <p:tav tm="100000">
                                              <p:val>
                                                <p:strVal val="#ppt_x"/>
                                              </p:val>
                                            </p:tav>
                                          </p:tavLst>
                                        </p:anim>
                                        <p:anim calcmode="lin" valueType="num">
                                          <p:cBhvr>
                                            <p:cTn id="57" dur="500" fill="hold"/>
                                            <p:tgtEl>
                                              <p:spTgt spid="19"/>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fade">
                                          <p:cBhvr>
                                            <p:cTn id="60" dur="500"/>
                                            <p:tgtEl>
                                              <p:spTgt spid="4"/>
                                            </p:tgtEl>
                                          </p:cBhvr>
                                        </p:animEffect>
                                        <p:anim calcmode="lin" valueType="num">
                                          <p:cBhvr>
                                            <p:cTn id="61" dur="500" fill="hold"/>
                                            <p:tgtEl>
                                              <p:spTgt spid="4"/>
                                            </p:tgtEl>
                                            <p:attrNameLst>
                                              <p:attrName>ppt_x</p:attrName>
                                            </p:attrNameLst>
                                          </p:cBhvr>
                                          <p:tavLst>
                                            <p:tav tm="0">
                                              <p:val>
                                                <p:strVal val="#ppt_x"/>
                                              </p:val>
                                            </p:tav>
                                            <p:tav tm="100000">
                                              <p:val>
                                                <p:strVal val="#ppt_x"/>
                                              </p:val>
                                            </p:tav>
                                          </p:tavLst>
                                        </p:anim>
                                        <p:anim calcmode="lin" valueType="num">
                                          <p:cBhvr>
                                            <p:cTn id="62" dur="500" fill="hold"/>
                                            <p:tgtEl>
                                              <p:spTgt spid="4"/>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500"/>
                                            <p:tgtEl>
                                              <p:spTgt spid="43"/>
                                            </p:tgtEl>
                                          </p:cBhvr>
                                        </p:animEffect>
                                        <p:anim calcmode="lin" valueType="num">
                                          <p:cBhvr>
                                            <p:cTn id="66" dur="500" fill="hold"/>
                                            <p:tgtEl>
                                              <p:spTgt spid="43"/>
                                            </p:tgtEl>
                                            <p:attrNameLst>
                                              <p:attrName>ppt_x</p:attrName>
                                            </p:attrNameLst>
                                          </p:cBhvr>
                                          <p:tavLst>
                                            <p:tav tm="0">
                                              <p:val>
                                                <p:strVal val="#ppt_x"/>
                                              </p:val>
                                            </p:tav>
                                            <p:tav tm="100000">
                                              <p:val>
                                                <p:strVal val="#ppt_x"/>
                                              </p:val>
                                            </p:tav>
                                          </p:tavLst>
                                        </p:anim>
                                        <p:anim calcmode="lin" valueType="num">
                                          <p:cBhvr>
                                            <p:cTn id="67" dur="500" fill="hold"/>
                                            <p:tgtEl>
                                              <p:spTgt spid="43"/>
                                            </p:tgtEl>
                                            <p:attrNameLst>
                                              <p:attrName>ppt_y</p:attrName>
                                            </p:attrNameLst>
                                          </p:cBhvr>
                                          <p:tavLst>
                                            <p:tav tm="0">
                                              <p:val>
                                                <p:strVal val="#ppt_y+.1"/>
                                              </p:val>
                                            </p:tav>
                                            <p:tav tm="100000">
                                              <p:val>
                                                <p:strVal val="#ppt_y"/>
                                              </p:val>
                                            </p:tav>
                                          </p:tavLst>
                                        </p:anim>
                                      </p:childTnLst>
                                    </p:cTn>
                                  </p:par>
                                </p:childTnLst>
                              </p:cTn>
                            </p:par>
                            <p:par>
                              <p:cTn id="68" fill="hold">
                                <p:stCondLst>
                                  <p:cond delay="5250"/>
                                </p:stCondLst>
                                <p:childTnLst>
                                  <p:par>
                                    <p:cTn id="69" presetID="22" presetClass="entr" presetSubtype="8" fill="hold" nodeType="after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wipe(left)">
                                          <p:cBhvr>
                                            <p:cTn id="71" dur="500"/>
                                            <p:tgtEl>
                                              <p:spTgt spid="45"/>
                                            </p:tgtEl>
                                          </p:cBhvr>
                                        </p:animEffect>
                                      </p:childTnLst>
                                    </p:cTn>
                                  </p:par>
                                </p:childTnLst>
                              </p:cTn>
                            </p:par>
                            <p:par>
                              <p:cTn id="72" fill="hold">
                                <p:stCondLst>
                                  <p:cond delay="5750"/>
                                </p:stCondLst>
                                <p:childTnLst>
                                  <p:par>
                                    <p:cTn id="73" presetID="53" presetClass="entr" presetSubtype="16" fill="hold" grpId="0" nodeType="afterEffect">
                                      <p:stCondLst>
                                        <p:cond delay="0"/>
                                      </p:stCondLst>
                                      <p:childTnLst>
                                        <p:set>
                                          <p:cBhvr>
                                            <p:cTn id="74" dur="1" fill="hold">
                                              <p:stCondLst>
                                                <p:cond delay="0"/>
                                              </p:stCondLst>
                                            </p:cTn>
                                            <p:tgtEl>
                                              <p:spTgt spid="61"/>
                                            </p:tgtEl>
                                            <p:attrNameLst>
                                              <p:attrName>style.visibility</p:attrName>
                                            </p:attrNameLst>
                                          </p:cBhvr>
                                          <p:to>
                                            <p:strVal val="visible"/>
                                          </p:to>
                                        </p:set>
                                        <p:anim calcmode="lin" valueType="num">
                                          <p:cBhvr>
                                            <p:cTn id="75" dur="500" fill="hold"/>
                                            <p:tgtEl>
                                              <p:spTgt spid="61"/>
                                            </p:tgtEl>
                                            <p:attrNameLst>
                                              <p:attrName>ppt_w</p:attrName>
                                            </p:attrNameLst>
                                          </p:cBhvr>
                                          <p:tavLst>
                                            <p:tav tm="0">
                                              <p:val>
                                                <p:fltVal val="0"/>
                                              </p:val>
                                            </p:tav>
                                            <p:tav tm="100000">
                                              <p:val>
                                                <p:strVal val="#ppt_w"/>
                                              </p:val>
                                            </p:tav>
                                          </p:tavLst>
                                        </p:anim>
                                        <p:anim calcmode="lin" valueType="num">
                                          <p:cBhvr>
                                            <p:cTn id="76" dur="500" fill="hold"/>
                                            <p:tgtEl>
                                              <p:spTgt spid="61"/>
                                            </p:tgtEl>
                                            <p:attrNameLst>
                                              <p:attrName>ppt_h</p:attrName>
                                            </p:attrNameLst>
                                          </p:cBhvr>
                                          <p:tavLst>
                                            <p:tav tm="0">
                                              <p:val>
                                                <p:fltVal val="0"/>
                                              </p:val>
                                            </p:tav>
                                            <p:tav tm="100000">
                                              <p:val>
                                                <p:strVal val="#ppt_h"/>
                                              </p:val>
                                            </p:tav>
                                          </p:tavLst>
                                        </p:anim>
                                        <p:animEffect transition="in" filter="fade">
                                          <p:cBhvr>
                                            <p:cTn id="77" dur="500"/>
                                            <p:tgtEl>
                                              <p:spTgt spid="61"/>
                                            </p:tgtEl>
                                          </p:cBhvr>
                                        </p:animEffect>
                                      </p:childTnLst>
                                    </p:cTn>
                                  </p:par>
                                </p:childTnLst>
                              </p:cTn>
                            </p:par>
                            <p:par>
                              <p:cTn id="78" fill="hold">
                                <p:stCondLst>
                                  <p:cond delay="6250"/>
                                </p:stCondLst>
                                <p:childTnLst>
                                  <p:par>
                                    <p:cTn id="79" presetID="53" presetClass="entr" presetSubtype="16" fill="hold" grpId="0" nodeType="afterEffect">
                                      <p:stCondLst>
                                        <p:cond delay="0"/>
                                      </p:stCondLst>
                                      <p:childTnLst>
                                        <p:set>
                                          <p:cBhvr>
                                            <p:cTn id="80" dur="1" fill="hold">
                                              <p:stCondLst>
                                                <p:cond delay="0"/>
                                              </p:stCondLst>
                                            </p:cTn>
                                            <p:tgtEl>
                                              <p:spTgt spid="62"/>
                                            </p:tgtEl>
                                            <p:attrNameLst>
                                              <p:attrName>style.visibility</p:attrName>
                                            </p:attrNameLst>
                                          </p:cBhvr>
                                          <p:to>
                                            <p:strVal val="visible"/>
                                          </p:to>
                                        </p:set>
                                        <p:anim calcmode="lin" valueType="num">
                                          <p:cBhvr>
                                            <p:cTn id="81" dur="500" fill="hold"/>
                                            <p:tgtEl>
                                              <p:spTgt spid="62"/>
                                            </p:tgtEl>
                                            <p:attrNameLst>
                                              <p:attrName>ppt_w</p:attrName>
                                            </p:attrNameLst>
                                          </p:cBhvr>
                                          <p:tavLst>
                                            <p:tav tm="0">
                                              <p:val>
                                                <p:fltVal val="0"/>
                                              </p:val>
                                            </p:tav>
                                            <p:tav tm="100000">
                                              <p:val>
                                                <p:strVal val="#ppt_w"/>
                                              </p:val>
                                            </p:tav>
                                          </p:tavLst>
                                        </p:anim>
                                        <p:anim calcmode="lin" valueType="num">
                                          <p:cBhvr>
                                            <p:cTn id="82" dur="500" fill="hold"/>
                                            <p:tgtEl>
                                              <p:spTgt spid="62"/>
                                            </p:tgtEl>
                                            <p:attrNameLst>
                                              <p:attrName>ppt_h</p:attrName>
                                            </p:attrNameLst>
                                          </p:cBhvr>
                                          <p:tavLst>
                                            <p:tav tm="0">
                                              <p:val>
                                                <p:fltVal val="0"/>
                                              </p:val>
                                            </p:tav>
                                            <p:tav tm="100000">
                                              <p:val>
                                                <p:strVal val="#ppt_h"/>
                                              </p:val>
                                            </p:tav>
                                          </p:tavLst>
                                        </p:anim>
                                        <p:animEffect transition="in" filter="fade">
                                          <p:cBhvr>
                                            <p:cTn id="83" dur="500"/>
                                            <p:tgtEl>
                                              <p:spTgt spid="62"/>
                                            </p:tgtEl>
                                          </p:cBhvr>
                                        </p:animEffect>
                                      </p:childTnLst>
                                    </p:cTn>
                                  </p:par>
                                </p:childTnLst>
                              </p:cTn>
                            </p:par>
                            <p:par>
                              <p:cTn id="84" fill="hold">
                                <p:stCondLst>
                                  <p:cond delay="6750"/>
                                </p:stCondLst>
                                <p:childTnLst>
                                  <p:par>
                                    <p:cTn id="85" presetID="53" presetClass="entr" presetSubtype="16" fill="hold" grpId="0" nodeType="afterEffect">
                                      <p:stCondLst>
                                        <p:cond delay="0"/>
                                      </p:stCondLst>
                                      <p:childTnLst>
                                        <p:set>
                                          <p:cBhvr>
                                            <p:cTn id="86" dur="1" fill="hold">
                                              <p:stCondLst>
                                                <p:cond delay="0"/>
                                              </p:stCondLst>
                                            </p:cTn>
                                            <p:tgtEl>
                                              <p:spTgt spid="63"/>
                                            </p:tgtEl>
                                            <p:attrNameLst>
                                              <p:attrName>style.visibility</p:attrName>
                                            </p:attrNameLst>
                                          </p:cBhvr>
                                          <p:to>
                                            <p:strVal val="visible"/>
                                          </p:to>
                                        </p:set>
                                        <p:anim calcmode="lin" valueType="num">
                                          <p:cBhvr>
                                            <p:cTn id="87" dur="500" fill="hold"/>
                                            <p:tgtEl>
                                              <p:spTgt spid="63"/>
                                            </p:tgtEl>
                                            <p:attrNameLst>
                                              <p:attrName>ppt_w</p:attrName>
                                            </p:attrNameLst>
                                          </p:cBhvr>
                                          <p:tavLst>
                                            <p:tav tm="0">
                                              <p:val>
                                                <p:fltVal val="0"/>
                                              </p:val>
                                            </p:tav>
                                            <p:tav tm="100000">
                                              <p:val>
                                                <p:strVal val="#ppt_w"/>
                                              </p:val>
                                            </p:tav>
                                          </p:tavLst>
                                        </p:anim>
                                        <p:anim calcmode="lin" valueType="num">
                                          <p:cBhvr>
                                            <p:cTn id="88" dur="500" fill="hold"/>
                                            <p:tgtEl>
                                              <p:spTgt spid="63"/>
                                            </p:tgtEl>
                                            <p:attrNameLst>
                                              <p:attrName>ppt_h</p:attrName>
                                            </p:attrNameLst>
                                          </p:cBhvr>
                                          <p:tavLst>
                                            <p:tav tm="0">
                                              <p:val>
                                                <p:fltVal val="0"/>
                                              </p:val>
                                            </p:tav>
                                            <p:tav tm="100000">
                                              <p:val>
                                                <p:strVal val="#ppt_h"/>
                                              </p:val>
                                            </p:tav>
                                          </p:tavLst>
                                        </p:anim>
                                        <p:animEffect transition="in" filter="fade">
                                          <p:cBhvr>
                                            <p:cTn id="89" dur="500"/>
                                            <p:tgtEl>
                                              <p:spTgt spid="63"/>
                                            </p:tgtEl>
                                          </p:cBhvr>
                                        </p:animEffect>
                                      </p:childTnLst>
                                    </p:cTn>
                                  </p:par>
                                </p:childTnLst>
                              </p:cTn>
                            </p:par>
                            <p:par>
                              <p:cTn id="90" fill="hold">
                                <p:stCondLst>
                                  <p:cond delay="7250"/>
                                </p:stCondLst>
                                <p:childTnLst>
                                  <p:par>
                                    <p:cTn id="91" presetID="22" presetClass="entr" presetSubtype="4" fill="hold" nodeType="afterEffect">
                                      <p:stCondLst>
                                        <p:cond delay="0"/>
                                      </p:stCondLst>
                                      <p:childTnLst>
                                        <p:set>
                                          <p:cBhvr>
                                            <p:cTn id="92" dur="1" fill="hold">
                                              <p:stCondLst>
                                                <p:cond delay="0"/>
                                              </p:stCondLst>
                                            </p:cTn>
                                            <p:tgtEl>
                                              <p:spTgt spid="65"/>
                                            </p:tgtEl>
                                            <p:attrNameLst>
                                              <p:attrName>style.visibility</p:attrName>
                                            </p:attrNameLst>
                                          </p:cBhvr>
                                          <p:to>
                                            <p:strVal val="visible"/>
                                          </p:to>
                                        </p:set>
                                        <p:animEffect transition="in" filter="wipe(down)">
                                          <p:cBhvr>
                                            <p:cTn id="93" dur="500"/>
                                            <p:tgtEl>
                                              <p:spTgt spid="65"/>
                                            </p:tgtEl>
                                          </p:cBhvr>
                                        </p:animEffect>
                                      </p:childTnLst>
                                    </p:cTn>
                                  </p:par>
                                </p:childTnLst>
                              </p:cTn>
                            </p:par>
                            <p:par>
                              <p:cTn id="94" fill="hold">
                                <p:stCondLst>
                                  <p:cond delay="7750"/>
                                </p:stCondLst>
                                <p:childTnLst>
                                  <p:par>
                                    <p:cTn id="95" presetID="53" presetClass="entr" presetSubtype="16" fill="hold" grpId="0" nodeType="afterEffect">
                                      <p:stCondLst>
                                        <p:cond delay="0"/>
                                      </p:stCondLst>
                                      <p:childTnLst>
                                        <p:set>
                                          <p:cBhvr>
                                            <p:cTn id="96" dur="1" fill="hold">
                                              <p:stCondLst>
                                                <p:cond delay="0"/>
                                              </p:stCondLst>
                                            </p:cTn>
                                            <p:tgtEl>
                                              <p:spTgt spid="66"/>
                                            </p:tgtEl>
                                            <p:attrNameLst>
                                              <p:attrName>style.visibility</p:attrName>
                                            </p:attrNameLst>
                                          </p:cBhvr>
                                          <p:to>
                                            <p:strVal val="visible"/>
                                          </p:to>
                                        </p:set>
                                        <p:anim calcmode="lin" valueType="num">
                                          <p:cBhvr>
                                            <p:cTn id="97" dur="500" fill="hold"/>
                                            <p:tgtEl>
                                              <p:spTgt spid="66"/>
                                            </p:tgtEl>
                                            <p:attrNameLst>
                                              <p:attrName>ppt_w</p:attrName>
                                            </p:attrNameLst>
                                          </p:cBhvr>
                                          <p:tavLst>
                                            <p:tav tm="0">
                                              <p:val>
                                                <p:fltVal val="0"/>
                                              </p:val>
                                            </p:tav>
                                            <p:tav tm="100000">
                                              <p:val>
                                                <p:strVal val="#ppt_w"/>
                                              </p:val>
                                            </p:tav>
                                          </p:tavLst>
                                        </p:anim>
                                        <p:anim calcmode="lin" valueType="num">
                                          <p:cBhvr>
                                            <p:cTn id="98" dur="500" fill="hold"/>
                                            <p:tgtEl>
                                              <p:spTgt spid="66"/>
                                            </p:tgtEl>
                                            <p:attrNameLst>
                                              <p:attrName>ppt_h</p:attrName>
                                            </p:attrNameLst>
                                          </p:cBhvr>
                                          <p:tavLst>
                                            <p:tav tm="0">
                                              <p:val>
                                                <p:fltVal val="0"/>
                                              </p:val>
                                            </p:tav>
                                            <p:tav tm="100000">
                                              <p:val>
                                                <p:strVal val="#ppt_h"/>
                                              </p:val>
                                            </p:tav>
                                          </p:tavLst>
                                        </p:anim>
                                        <p:animEffect transition="in" filter="fade">
                                          <p:cBhvr>
                                            <p:cTn id="99" dur="500"/>
                                            <p:tgtEl>
                                              <p:spTgt spid="66"/>
                                            </p:tgtEl>
                                          </p:cBhvr>
                                        </p:animEffect>
                                      </p:childTnLst>
                                    </p:cTn>
                                  </p:par>
                                </p:childTnLst>
                              </p:cTn>
                            </p:par>
                            <p:par>
                              <p:cTn id="100" fill="hold">
                                <p:stCondLst>
                                  <p:cond delay="8250"/>
                                </p:stCondLst>
                                <p:childTnLst>
                                  <p:par>
                                    <p:cTn id="101" presetID="53" presetClass="entr" presetSubtype="16" fill="hold" grpId="0" nodeType="afterEffect">
                                      <p:stCondLst>
                                        <p:cond delay="0"/>
                                      </p:stCondLst>
                                      <p:childTnLst>
                                        <p:set>
                                          <p:cBhvr>
                                            <p:cTn id="102" dur="1" fill="hold">
                                              <p:stCondLst>
                                                <p:cond delay="0"/>
                                              </p:stCondLst>
                                            </p:cTn>
                                            <p:tgtEl>
                                              <p:spTgt spid="64"/>
                                            </p:tgtEl>
                                            <p:attrNameLst>
                                              <p:attrName>style.visibility</p:attrName>
                                            </p:attrNameLst>
                                          </p:cBhvr>
                                          <p:to>
                                            <p:strVal val="visible"/>
                                          </p:to>
                                        </p:set>
                                        <p:anim calcmode="lin" valueType="num">
                                          <p:cBhvr>
                                            <p:cTn id="103" dur="500" fill="hold"/>
                                            <p:tgtEl>
                                              <p:spTgt spid="64"/>
                                            </p:tgtEl>
                                            <p:attrNameLst>
                                              <p:attrName>ppt_w</p:attrName>
                                            </p:attrNameLst>
                                          </p:cBhvr>
                                          <p:tavLst>
                                            <p:tav tm="0">
                                              <p:val>
                                                <p:fltVal val="0"/>
                                              </p:val>
                                            </p:tav>
                                            <p:tav tm="100000">
                                              <p:val>
                                                <p:strVal val="#ppt_w"/>
                                              </p:val>
                                            </p:tav>
                                          </p:tavLst>
                                        </p:anim>
                                        <p:anim calcmode="lin" valueType="num">
                                          <p:cBhvr>
                                            <p:cTn id="104" dur="500" fill="hold"/>
                                            <p:tgtEl>
                                              <p:spTgt spid="64"/>
                                            </p:tgtEl>
                                            <p:attrNameLst>
                                              <p:attrName>ppt_h</p:attrName>
                                            </p:attrNameLst>
                                          </p:cBhvr>
                                          <p:tavLst>
                                            <p:tav tm="0">
                                              <p:val>
                                                <p:fltVal val="0"/>
                                              </p:val>
                                            </p:tav>
                                            <p:tav tm="100000">
                                              <p:val>
                                                <p:strVal val="#ppt_h"/>
                                              </p:val>
                                            </p:tav>
                                          </p:tavLst>
                                        </p:anim>
                                        <p:animEffect transition="in" filter="fade">
                                          <p:cBhvr>
                                            <p:cTn id="105" dur="500"/>
                                            <p:tgtEl>
                                              <p:spTgt spid="64"/>
                                            </p:tgtEl>
                                          </p:cBhvr>
                                        </p:animEffect>
                                      </p:childTnLst>
                                    </p:cTn>
                                  </p:par>
                                </p:childTnLst>
                              </p:cTn>
                            </p:par>
                            <p:par>
                              <p:cTn id="106" fill="hold">
                                <p:stCondLst>
                                  <p:cond delay="8750"/>
                                </p:stCondLst>
                                <p:childTnLst>
                                  <p:par>
                                    <p:cTn id="107" presetID="42" presetClass="entr" presetSubtype="0" fill="hold" grpId="0" nodeType="afterEffect">
                                      <p:stCondLst>
                                        <p:cond delay="0"/>
                                      </p:stCondLst>
                                      <p:childTnLst>
                                        <p:set>
                                          <p:cBhvr>
                                            <p:cTn id="108" dur="1" fill="hold">
                                              <p:stCondLst>
                                                <p:cond delay="0"/>
                                              </p:stCondLst>
                                            </p:cTn>
                                            <p:tgtEl>
                                              <p:spTgt spid="94"/>
                                            </p:tgtEl>
                                            <p:attrNameLst>
                                              <p:attrName>style.visibility</p:attrName>
                                            </p:attrNameLst>
                                          </p:cBhvr>
                                          <p:to>
                                            <p:strVal val="visible"/>
                                          </p:to>
                                        </p:set>
                                        <p:animEffect transition="in" filter="fade">
                                          <p:cBhvr>
                                            <p:cTn id="109" dur="500"/>
                                            <p:tgtEl>
                                              <p:spTgt spid="94"/>
                                            </p:tgtEl>
                                          </p:cBhvr>
                                        </p:animEffect>
                                        <p:anim calcmode="lin" valueType="num">
                                          <p:cBhvr>
                                            <p:cTn id="110" dur="500" fill="hold"/>
                                            <p:tgtEl>
                                              <p:spTgt spid="94"/>
                                            </p:tgtEl>
                                            <p:attrNameLst>
                                              <p:attrName>ppt_x</p:attrName>
                                            </p:attrNameLst>
                                          </p:cBhvr>
                                          <p:tavLst>
                                            <p:tav tm="0">
                                              <p:val>
                                                <p:strVal val="#ppt_x"/>
                                              </p:val>
                                            </p:tav>
                                            <p:tav tm="100000">
                                              <p:val>
                                                <p:strVal val="#ppt_x"/>
                                              </p:val>
                                            </p:tav>
                                          </p:tavLst>
                                        </p:anim>
                                        <p:anim calcmode="lin" valueType="num">
                                          <p:cBhvr>
                                            <p:cTn id="111" dur="500" fill="hold"/>
                                            <p:tgtEl>
                                              <p:spTgt spid="94"/>
                                            </p:tgtEl>
                                            <p:attrNameLst>
                                              <p:attrName>ppt_y</p:attrName>
                                            </p:attrNameLst>
                                          </p:cBhvr>
                                          <p:tavLst>
                                            <p:tav tm="0">
                                              <p:val>
                                                <p:strVal val="#ppt_y+.1"/>
                                              </p:val>
                                            </p:tav>
                                            <p:tav tm="100000">
                                              <p:val>
                                                <p:strVal val="#ppt_y"/>
                                              </p:val>
                                            </p:tav>
                                          </p:tavLst>
                                        </p:anim>
                                      </p:childTnLst>
                                    </p:cTn>
                                  </p:par>
                                  <p:par>
                                    <p:cTn id="112" presetID="47" presetClass="entr" presetSubtype="0" fill="hold" grpId="0" nodeType="withEffect">
                                      <p:stCondLst>
                                        <p:cond delay="0"/>
                                      </p:stCondLst>
                                      <p:childTnLst>
                                        <p:set>
                                          <p:cBhvr>
                                            <p:cTn id="113" dur="1" fill="hold">
                                              <p:stCondLst>
                                                <p:cond delay="0"/>
                                              </p:stCondLst>
                                            </p:cTn>
                                            <p:tgtEl>
                                              <p:spTgt spid="95"/>
                                            </p:tgtEl>
                                            <p:attrNameLst>
                                              <p:attrName>style.visibility</p:attrName>
                                            </p:attrNameLst>
                                          </p:cBhvr>
                                          <p:to>
                                            <p:strVal val="visible"/>
                                          </p:to>
                                        </p:set>
                                        <p:animEffect transition="in" filter="fade">
                                          <p:cBhvr>
                                            <p:cTn id="114" dur="500"/>
                                            <p:tgtEl>
                                              <p:spTgt spid="95"/>
                                            </p:tgtEl>
                                          </p:cBhvr>
                                        </p:animEffect>
                                        <p:anim calcmode="lin" valueType="num">
                                          <p:cBhvr>
                                            <p:cTn id="115" dur="500" fill="hold"/>
                                            <p:tgtEl>
                                              <p:spTgt spid="95"/>
                                            </p:tgtEl>
                                            <p:attrNameLst>
                                              <p:attrName>ppt_x</p:attrName>
                                            </p:attrNameLst>
                                          </p:cBhvr>
                                          <p:tavLst>
                                            <p:tav tm="0">
                                              <p:val>
                                                <p:strVal val="#ppt_x"/>
                                              </p:val>
                                            </p:tav>
                                            <p:tav tm="100000">
                                              <p:val>
                                                <p:strVal val="#ppt_x"/>
                                              </p:val>
                                            </p:tav>
                                          </p:tavLst>
                                        </p:anim>
                                        <p:anim calcmode="lin" valueType="num">
                                          <p:cBhvr>
                                            <p:cTn id="116" dur="500" fill="hold"/>
                                            <p:tgtEl>
                                              <p:spTgt spid="95"/>
                                            </p:tgtEl>
                                            <p:attrNameLst>
                                              <p:attrName>ppt_y</p:attrName>
                                            </p:attrNameLst>
                                          </p:cBhvr>
                                          <p:tavLst>
                                            <p:tav tm="0">
                                              <p:val>
                                                <p:strVal val="#ppt_y-.1"/>
                                              </p:val>
                                            </p:tav>
                                            <p:tav tm="100000">
                                              <p:val>
                                                <p:strVal val="#ppt_y"/>
                                              </p:val>
                                            </p:tav>
                                          </p:tavLst>
                                        </p:anim>
                                      </p:childTnLst>
                                    </p:cTn>
                                  </p:par>
                                  <p:par>
                                    <p:cTn id="117" presetID="47" presetClass="entr" presetSubtype="0" fill="hold" nodeType="withEffect">
                                      <p:stCondLst>
                                        <p:cond delay="0"/>
                                      </p:stCondLst>
                                      <p:childTnLst>
                                        <p:set>
                                          <p:cBhvr>
                                            <p:cTn id="118" dur="1" fill="hold">
                                              <p:stCondLst>
                                                <p:cond delay="0"/>
                                              </p:stCondLst>
                                            </p:cTn>
                                            <p:tgtEl>
                                              <p:spTgt spid="96"/>
                                            </p:tgtEl>
                                            <p:attrNameLst>
                                              <p:attrName>style.visibility</p:attrName>
                                            </p:attrNameLst>
                                          </p:cBhvr>
                                          <p:to>
                                            <p:strVal val="visible"/>
                                          </p:to>
                                        </p:set>
                                        <p:animEffect transition="in" filter="fade">
                                          <p:cBhvr>
                                            <p:cTn id="119" dur="500"/>
                                            <p:tgtEl>
                                              <p:spTgt spid="96"/>
                                            </p:tgtEl>
                                          </p:cBhvr>
                                        </p:animEffect>
                                        <p:anim calcmode="lin" valueType="num">
                                          <p:cBhvr>
                                            <p:cTn id="120" dur="500" fill="hold"/>
                                            <p:tgtEl>
                                              <p:spTgt spid="96"/>
                                            </p:tgtEl>
                                            <p:attrNameLst>
                                              <p:attrName>ppt_x</p:attrName>
                                            </p:attrNameLst>
                                          </p:cBhvr>
                                          <p:tavLst>
                                            <p:tav tm="0">
                                              <p:val>
                                                <p:strVal val="#ppt_x"/>
                                              </p:val>
                                            </p:tav>
                                            <p:tav tm="100000">
                                              <p:val>
                                                <p:strVal val="#ppt_x"/>
                                              </p:val>
                                            </p:tav>
                                          </p:tavLst>
                                        </p:anim>
                                        <p:anim calcmode="lin" valueType="num">
                                          <p:cBhvr>
                                            <p:cTn id="121" dur="500" fill="hold"/>
                                            <p:tgtEl>
                                              <p:spTgt spid="96"/>
                                            </p:tgtEl>
                                            <p:attrNameLst>
                                              <p:attrName>ppt_y</p:attrName>
                                            </p:attrNameLst>
                                          </p:cBhvr>
                                          <p:tavLst>
                                            <p:tav tm="0">
                                              <p:val>
                                                <p:strVal val="#ppt_y-.1"/>
                                              </p:val>
                                            </p:tav>
                                            <p:tav tm="100000">
                                              <p:val>
                                                <p:strVal val="#ppt_y"/>
                                              </p:val>
                                            </p:tav>
                                          </p:tavLst>
                                        </p:anim>
                                      </p:childTnLst>
                                    </p:cTn>
                                  </p:par>
                                </p:childTnLst>
                              </p:cTn>
                            </p:par>
                            <p:par>
                              <p:cTn id="122" fill="hold">
                                <p:stCondLst>
                                  <p:cond delay="9250"/>
                                </p:stCondLst>
                                <p:childTnLst>
                                  <p:par>
                                    <p:cTn id="123" presetID="22" presetClass="entr" presetSubtype="8" fill="hold" nodeType="afterEffect">
                                      <p:stCondLst>
                                        <p:cond delay="0"/>
                                      </p:stCondLst>
                                      <p:childTnLst>
                                        <p:set>
                                          <p:cBhvr>
                                            <p:cTn id="124" dur="1" fill="hold">
                                              <p:stCondLst>
                                                <p:cond delay="0"/>
                                              </p:stCondLst>
                                            </p:cTn>
                                            <p:tgtEl>
                                              <p:spTgt spid="90"/>
                                            </p:tgtEl>
                                            <p:attrNameLst>
                                              <p:attrName>style.visibility</p:attrName>
                                            </p:attrNameLst>
                                          </p:cBhvr>
                                          <p:to>
                                            <p:strVal val="visible"/>
                                          </p:to>
                                        </p:set>
                                        <p:animEffect transition="in" filter="wipe(left)">
                                          <p:cBhvr>
                                            <p:cTn id="125" dur="500"/>
                                            <p:tgtEl>
                                              <p:spTgt spid="90"/>
                                            </p:tgtEl>
                                          </p:cBhvr>
                                        </p:animEffect>
                                      </p:childTnLst>
                                    </p:cTn>
                                  </p:par>
                                </p:childTnLst>
                              </p:cTn>
                            </p:par>
                            <p:par>
                              <p:cTn id="126" fill="hold">
                                <p:stCondLst>
                                  <p:cond delay="9750"/>
                                </p:stCondLst>
                                <p:childTnLst>
                                  <p:par>
                                    <p:cTn id="127" presetID="53" presetClass="entr" presetSubtype="16" fill="hold" grpId="0" nodeType="afterEffect">
                                      <p:stCondLst>
                                        <p:cond delay="0"/>
                                      </p:stCondLst>
                                      <p:childTnLst>
                                        <p:set>
                                          <p:cBhvr>
                                            <p:cTn id="128" dur="1" fill="hold">
                                              <p:stCondLst>
                                                <p:cond delay="0"/>
                                              </p:stCondLst>
                                            </p:cTn>
                                            <p:tgtEl>
                                              <p:spTgt spid="47"/>
                                            </p:tgtEl>
                                            <p:attrNameLst>
                                              <p:attrName>style.visibility</p:attrName>
                                            </p:attrNameLst>
                                          </p:cBhvr>
                                          <p:to>
                                            <p:strVal val="visible"/>
                                          </p:to>
                                        </p:set>
                                        <p:anim calcmode="lin" valueType="num">
                                          <p:cBhvr>
                                            <p:cTn id="129" dur="500" fill="hold"/>
                                            <p:tgtEl>
                                              <p:spTgt spid="47"/>
                                            </p:tgtEl>
                                            <p:attrNameLst>
                                              <p:attrName>ppt_w</p:attrName>
                                            </p:attrNameLst>
                                          </p:cBhvr>
                                          <p:tavLst>
                                            <p:tav tm="0">
                                              <p:val>
                                                <p:fltVal val="0"/>
                                              </p:val>
                                            </p:tav>
                                            <p:tav tm="100000">
                                              <p:val>
                                                <p:strVal val="#ppt_w"/>
                                              </p:val>
                                            </p:tav>
                                          </p:tavLst>
                                        </p:anim>
                                        <p:anim calcmode="lin" valueType="num">
                                          <p:cBhvr>
                                            <p:cTn id="130" dur="500" fill="hold"/>
                                            <p:tgtEl>
                                              <p:spTgt spid="47"/>
                                            </p:tgtEl>
                                            <p:attrNameLst>
                                              <p:attrName>ppt_h</p:attrName>
                                            </p:attrNameLst>
                                          </p:cBhvr>
                                          <p:tavLst>
                                            <p:tav tm="0">
                                              <p:val>
                                                <p:fltVal val="0"/>
                                              </p:val>
                                            </p:tav>
                                            <p:tav tm="100000">
                                              <p:val>
                                                <p:strVal val="#ppt_h"/>
                                              </p:val>
                                            </p:tav>
                                          </p:tavLst>
                                        </p:anim>
                                        <p:animEffect transition="in" filter="fade">
                                          <p:cBhvr>
                                            <p:cTn id="131" dur="500"/>
                                            <p:tgtEl>
                                              <p:spTgt spid="47"/>
                                            </p:tgtEl>
                                          </p:cBhvr>
                                        </p:animEffect>
                                      </p:childTnLst>
                                    </p:cTn>
                                  </p:par>
                                </p:childTnLst>
                              </p:cTn>
                            </p:par>
                            <p:par>
                              <p:cTn id="132" fill="hold">
                                <p:stCondLst>
                                  <p:cond delay="10250"/>
                                </p:stCondLst>
                                <p:childTnLst>
                                  <p:par>
                                    <p:cTn id="133" presetID="53" presetClass="entr" presetSubtype="16" fill="hold" grpId="0" nodeType="afterEffect">
                                      <p:stCondLst>
                                        <p:cond delay="0"/>
                                      </p:stCondLst>
                                      <p:childTnLst>
                                        <p:set>
                                          <p:cBhvr>
                                            <p:cTn id="134" dur="1" fill="hold">
                                              <p:stCondLst>
                                                <p:cond delay="0"/>
                                              </p:stCondLst>
                                            </p:cTn>
                                            <p:tgtEl>
                                              <p:spTgt spid="52"/>
                                            </p:tgtEl>
                                            <p:attrNameLst>
                                              <p:attrName>style.visibility</p:attrName>
                                            </p:attrNameLst>
                                          </p:cBhvr>
                                          <p:to>
                                            <p:strVal val="visible"/>
                                          </p:to>
                                        </p:set>
                                        <p:anim calcmode="lin" valueType="num">
                                          <p:cBhvr>
                                            <p:cTn id="135" dur="500" fill="hold"/>
                                            <p:tgtEl>
                                              <p:spTgt spid="52"/>
                                            </p:tgtEl>
                                            <p:attrNameLst>
                                              <p:attrName>ppt_w</p:attrName>
                                            </p:attrNameLst>
                                          </p:cBhvr>
                                          <p:tavLst>
                                            <p:tav tm="0">
                                              <p:val>
                                                <p:fltVal val="0"/>
                                              </p:val>
                                            </p:tav>
                                            <p:tav tm="100000">
                                              <p:val>
                                                <p:strVal val="#ppt_w"/>
                                              </p:val>
                                            </p:tav>
                                          </p:tavLst>
                                        </p:anim>
                                        <p:anim calcmode="lin" valueType="num">
                                          <p:cBhvr>
                                            <p:cTn id="136" dur="500" fill="hold"/>
                                            <p:tgtEl>
                                              <p:spTgt spid="52"/>
                                            </p:tgtEl>
                                            <p:attrNameLst>
                                              <p:attrName>ppt_h</p:attrName>
                                            </p:attrNameLst>
                                          </p:cBhvr>
                                          <p:tavLst>
                                            <p:tav tm="0">
                                              <p:val>
                                                <p:fltVal val="0"/>
                                              </p:val>
                                            </p:tav>
                                            <p:tav tm="100000">
                                              <p:val>
                                                <p:strVal val="#ppt_h"/>
                                              </p:val>
                                            </p:tav>
                                          </p:tavLst>
                                        </p:anim>
                                        <p:animEffect transition="in" filter="fade">
                                          <p:cBhvr>
                                            <p:cTn id="137" dur="500"/>
                                            <p:tgtEl>
                                              <p:spTgt spid="52"/>
                                            </p:tgtEl>
                                          </p:cBhvr>
                                        </p:animEffect>
                                      </p:childTnLst>
                                    </p:cTn>
                                  </p:par>
                                </p:childTnLst>
                              </p:cTn>
                            </p:par>
                            <p:par>
                              <p:cTn id="138" fill="hold">
                                <p:stCondLst>
                                  <p:cond delay="10750"/>
                                </p:stCondLst>
                                <p:childTnLst>
                                  <p:par>
                                    <p:cTn id="139" presetID="53" presetClass="entr" presetSubtype="16" fill="hold" grpId="0" nodeType="afterEffect">
                                      <p:stCondLst>
                                        <p:cond delay="0"/>
                                      </p:stCondLst>
                                      <p:childTnLst>
                                        <p:set>
                                          <p:cBhvr>
                                            <p:cTn id="140" dur="1" fill="hold">
                                              <p:stCondLst>
                                                <p:cond delay="0"/>
                                              </p:stCondLst>
                                            </p:cTn>
                                            <p:tgtEl>
                                              <p:spTgt spid="53"/>
                                            </p:tgtEl>
                                            <p:attrNameLst>
                                              <p:attrName>style.visibility</p:attrName>
                                            </p:attrNameLst>
                                          </p:cBhvr>
                                          <p:to>
                                            <p:strVal val="visible"/>
                                          </p:to>
                                        </p:set>
                                        <p:anim calcmode="lin" valueType="num">
                                          <p:cBhvr>
                                            <p:cTn id="141" dur="500" fill="hold"/>
                                            <p:tgtEl>
                                              <p:spTgt spid="53"/>
                                            </p:tgtEl>
                                            <p:attrNameLst>
                                              <p:attrName>ppt_w</p:attrName>
                                            </p:attrNameLst>
                                          </p:cBhvr>
                                          <p:tavLst>
                                            <p:tav tm="0">
                                              <p:val>
                                                <p:fltVal val="0"/>
                                              </p:val>
                                            </p:tav>
                                            <p:tav tm="100000">
                                              <p:val>
                                                <p:strVal val="#ppt_w"/>
                                              </p:val>
                                            </p:tav>
                                          </p:tavLst>
                                        </p:anim>
                                        <p:anim calcmode="lin" valueType="num">
                                          <p:cBhvr>
                                            <p:cTn id="142" dur="500" fill="hold"/>
                                            <p:tgtEl>
                                              <p:spTgt spid="53"/>
                                            </p:tgtEl>
                                            <p:attrNameLst>
                                              <p:attrName>ppt_h</p:attrName>
                                            </p:attrNameLst>
                                          </p:cBhvr>
                                          <p:tavLst>
                                            <p:tav tm="0">
                                              <p:val>
                                                <p:fltVal val="0"/>
                                              </p:val>
                                            </p:tav>
                                            <p:tav tm="100000">
                                              <p:val>
                                                <p:strVal val="#ppt_h"/>
                                              </p:val>
                                            </p:tav>
                                          </p:tavLst>
                                        </p:anim>
                                        <p:animEffect transition="in" filter="fade">
                                          <p:cBhvr>
                                            <p:cTn id="143" dur="500"/>
                                            <p:tgtEl>
                                              <p:spTgt spid="53"/>
                                            </p:tgtEl>
                                          </p:cBhvr>
                                        </p:animEffect>
                                      </p:childTnLst>
                                    </p:cTn>
                                  </p:par>
                                </p:childTnLst>
                              </p:cTn>
                            </p:par>
                            <p:par>
                              <p:cTn id="144" fill="hold">
                                <p:stCondLst>
                                  <p:cond delay="11250"/>
                                </p:stCondLst>
                                <p:childTnLst>
                                  <p:par>
                                    <p:cTn id="145" presetID="22" presetClass="entr" presetSubtype="1" fill="hold" nodeType="afterEffect">
                                      <p:stCondLst>
                                        <p:cond delay="0"/>
                                      </p:stCondLst>
                                      <p:childTnLst>
                                        <p:set>
                                          <p:cBhvr>
                                            <p:cTn id="146" dur="1" fill="hold">
                                              <p:stCondLst>
                                                <p:cond delay="0"/>
                                              </p:stCondLst>
                                            </p:cTn>
                                            <p:tgtEl>
                                              <p:spTgt spid="55"/>
                                            </p:tgtEl>
                                            <p:attrNameLst>
                                              <p:attrName>style.visibility</p:attrName>
                                            </p:attrNameLst>
                                          </p:cBhvr>
                                          <p:to>
                                            <p:strVal val="visible"/>
                                          </p:to>
                                        </p:set>
                                        <p:animEffect transition="in" filter="wipe(up)">
                                          <p:cBhvr>
                                            <p:cTn id="147" dur="500"/>
                                            <p:tgtEl>
                                              <p:spTgt spid="55"/>
                                            </p:tgtEl>
                                          </p:cBhvr>
                                        </p:animEffect>
                                      </p:childTnLst>
                                    </p:cTn>
                                  </p:par>
                                </p:childTnLst>
                              </p:cTn>
                            </p:par>
                            <p:par>
                              <p:cTn id="148" fill="hold">
                                <p:stCondLst>
                                  <p:cond delay="11750"/>
                                </p:stCondLst>
                                <p:childTnLst>
                                  <p:par>
                                    <p:cTn id="149" presetID="53" presetClass="entr" presetSubtype="16" fill="hold" grpId="0" nodeType="afterEffect">
                                      <p:stCondLst>
                                        <p:cond delay="0"/>
                                      </p:stCondLst>
                                      <p:childTnLst>
                                        <p:set>
                                          <p:cBhvr>
                                            <p:cTn id="150" dur="1" fill="hold">
                                              <p:stCondLst>
                                                <p:cond delay="0"/>
                                              </p:stCondLst>
                                            </p:cTn>
                                            <p:tgtEl>
                                              <p:spTgt spid="56"/>
                                            </p:tgtEl>
                                            <p:attrNameLst>
                                              <p:attrName>style.visibility</p:attrName>
                                            </p:attrNameLst>
                                          </p:cBhvr>
                                          <p:to>
                                            <p:strVal val="visible"/>
                                          </p:to>
                                        </p:set>
                                        <p:anim calcmode="lin" valueType="num">
                                          <p:cBhvr>
                                            <p:cTn id="151" dur="500" fill="hold"/>
                                            <p:tgtEl>
                                              <p:spTgt spid="56"/>
                                            </p:tgtEl>
                                            <p:attrNameLst>
                                              <p:attrName>ppt_w</p:attrName>
                                            </p:attrNameLst>
                                          </p:cBhvr>
                                          <p:tavLst>
                                            <p:tav tm="0">
                                              <p:val>
                                                <p:fltVal val="0"/>
                                              </p:val>
                                            </p:tav>
                                            <p:tav tm="100000">
                                              <p:val>
                                                <p:strVal val="#ppt_w"/>
                                              </p:val>
                                            </p:tav>
                                          </p:tavLst>
                                        </p:anim>
                                        <p:anim calcmode="lin" valueType="num">
                                          <p:cBhvr>
                                            <p:cTn id="152" dur="500" fill="hold"/>
                                            <p:tgtEl>
                                              <p:spTgt spid="56"/>
                                            </p:tgtEl>
                                            <p:attrNameLst>
                                              <p:attrName>ppt_h</p:attrName>
                                            </p:attrNameLst>
                                          </p:cBhvr>
                                          <p:tavLst>
                                            <p:tav tm="0">
                                              <p:val>
                                                <p:fltVal val="0"/>
                                              </p:val>
                                            </p:tav>
                                            <p:tav tm="100000">
                                              <p:val>
                                                <p:strVal val="#ppt_h"/>
                                              </p:val>
                                            </p:tav>
                                          </p:tavLst>
                                        </p:anim>
                                        <p:animEffect transition="in" filter="fade">
                                          <p:cBhvr>
                                            <p:cTn id="153" dur="500"/>
                                            <p:tgtEl>
                                              <p:spTgt spid="56"/>
                                            </p:tgtEl>
                                          </p:cBhvr>
                                        </p:animEffect>
                                      </p:childTnLst>
                                    </p:cTn>
                                  </p:par>
                                </p:childTnLst>
                              </p:cTn>
                            </p:par>
                            <p:par>
                              <p:cTn id="154" fill="hold">
                                <p:stCondLst>
                                  <p:cond delay="12250"/>
                                </p:stCondLst>
                                <p:childTnLst>
                                  <p:par>
                                    <p:cTn id="155" presetID="53" presetClass="entr" presetSubtype="16" fill="hold" grpId="0" nodeType="afterEffect">
                                      <p:stCondLst>
                                        <p:cond delay="0"/>
                                      </p:stCondLst>
                                      <p:childTnLst>
                                        <p:set>
                                          <p:cBhvr>
                                            <p:cTn id="156" dur="1" fill="hold">
                                              <p:stCondLst>
                                                <p:cond delay="0"/>
                                              </p:stCondLst>
                                            </p:cTn>
                                            <p:tgtEl>
                                              <p:spTgt spid="54"/>
                                            </p:tgtEl>
                                            <p:attrNameLst>
                                              <p:attrName>style.visibility</p:attrName>
                                            </p:attrNameLst>
                                          </p:cBhvr>
                                          <p:to>
                                            <p:strVal val="visible"/>
                                          </p:to>
                                        </p:set>
                                        <p:anim calcmode="lin" valueType="num">
                                          <p:cBhvr>
                                            <p:cTn id="157" dur="500" fill="hold"/>
                                            <p:tgtEl>
                                              <p:spTgt spid="54"/>
                                            </p:tgtEl>
                                            <p:attrNameLst>
                                              <p:attrName>ppt_w</p:attrName>
                                            </p:attrNameLst>
                                          </p:cBhvr>
                                          <p:tavLst>
                                            <p:tav tm="0">
                                              <p:val>
                                                <p:fltVal val="0"/>
                                              </p:val>
                                            </p:tav>
                                            <p:tav tm="100000">
                                              <p:val>
                                                <p:strVal val="#ppt_w"/>
                                              </p:val>
                                            </p:tav>
                                          </p:tavLst>
                                        </p:anim>
                                        <p:anim calcmode="lin" valueType="num">
                                          <p:cBhvr>
                                            <p:cTn id="158" dur="500" fill="hold"/>
                                            <p:tgtEl>
                                              <p:spTgt spid="54"/>
                                            </p:tgtEl>
                                            <p:attrNameLst>
                                              <p:attrName>ppt_h</p:attrName>
                                            </p:attrNameLst>
                                          </p:cBhvr>
                                          <p:tavLst>
                                            <p:tav tm="0">
                                              <p:val>
                                                <p:fltVal val="0"/>
                                              </p:val>
                                            </p:tav>
                                            <p:tav tm="100000">
                                              <p:val>
                                                <p:strVal val="#ppt_h"/>
                                              </p:val>
                                            </p:tav>
                                          </p:tavLst>
                                        </p:anim>
                                        <p:animEffect transition="in" filter="fade">
                                          <p:cBhvr>
                                            <p:cTn id="159" dur="500"/>
                                            <p:tgtEl>
                                              <p:spTgt spid="54"/>
                                            </p:tgtEl>
                                          </p:cBhvr>
                                        </p:animEffect>
                                      </p:childTnLst>
                                    </p:cTn>
                                  </p:par>
                                </p:childTnLst>
                              </p:cTn>
                            </p:par>
                            <p:par>
                              <p:cTn id="160" fill="hold">
                                <p:stCondLst>
                                  <p:cond delay="12750"/>
                                </p:stCondLst>
                                <p:childTnLst>
                                  <p:par>
                                    <p:cTn id="161" presetID="47" presetClass="entr" presetSubtype="0" fill="hold" grpId="0" nodeType="afterEffect">
                                      <p:stCondLst>
                                        <p:cond delay="0"/>
                                      </p:stCondLst>
                                      <p:childTnLst>
                                        <p:set>
                                          <p:cBhvr>
                                            <p:cTn id="162" dur="1" fill="hold">
                                              <p:stCondLst>
                                                <p:cond delay="0"/>
                                              </p:stCondLst>
                                            </p:cTn>
                                            <p:tgtEl>
                                              <p:spTgt spid="97"/>
                                            </p:tgtEl>
                                            <p:attrNameLst>
                                              <p:attrName>style.visibility</p:attrName>
                                            </p:attrNameLst>
                                          </p:cBhvr>
                                          <p:to>
                                            <p:strVal val="visible"/>
                                          </p:to>
                                        </p:set>
                                        <p:animEffect transition="in" filter="fade">
                                          <p:cBhvr>
                                            <p:cTn id="163" dur="500"/>
                                            <p:tgtEl>
                                              <p:spTgt spid="97"/>
                                            </p:tgtEl>
                                          </p:cBhvr>
                                        </p:animEffect>
                                        <p:anim calcmode="lin" valueType="num">
                                          <p:cBhvr>
                                            <p:cTn id="164" dur="500" fill="hold"/>
                                            <p:tgtEl>
                                              <p:spTgt spid="97"/>
                                            </p:tgtEl>
                                            <p:attrNameLst>
                                              <p:attrName>ppt_x</p:attrName>
                                            </p:attrNameLst>
                                          </p:cBhvr>
                                          <p:tavLst>
                                            <p:tav tm="0">
                                              <p:val>
                                                <p:strVal val="#ppt_x"/>
                                              </p:val>
                                            </p:tav>
                                            <p:tav tm="100000">
                                              <p:val>
                                                <p:strVal val="#ppt_x"/>
                                              </p:val>
                                            </p:tav>
                                          </p:tavLst>
                                        </p:anim>
                                        <p:anim calcmode="lin" valueType="num">
                                          <p:cBhvr>
                                            <p:cTn id="165" dur="500" fill="hold"/>
                                            <p:tgtEl>
                                              <p:spTgt spid="97"/>
                                            </p:tgtEl>
                                            <p:attrNameLst>
                                              <p:attrName>ppt_y</p:attrName>
                                            </p:attrNameLst>
                                          </p:cBhvr>
                                          <p:tavLst>
                                            <p:tav tm="0">
                                              <p:val>
                                                <p:strVal val="#ppt_y-.1"/>
                                              </p:val>
                                            </p:tav>
                                            <p:tav tm="100000">
                                              <p:val>
                                                <p:strVal val="#ppt_y"/>
                                              </p:val>
                                            </p:tav>
                                          </p:tavLst>
                                        </p:anim>
                                      </p:childTnLst>
                                    </p:cTn>
                                  </p:par>
                                  <p:par>
                                    <p:cTn id="166" presetID="42" presetClass="entr" presetSubtype="0" fill="hold" grpId="0" nodeType="withEffect">
                                      <p:stCondLst>
                                        <p:cond delay="0"/>
                                      </p:stCondLst>
                                      <p:childTnLst>
                                        <p:set>
                                          <p:cBhvr>
                                            <p:cTn id="167" dur="1" fill="hold">
                                              <p:stCondLst>
                                                <p:cond delay="0"/>
                                              </p:stCondLst>
                                            </p:cTn>
                                            <p:tgtEl>
                                              <p:spTgt spid="98"/>
                                            </p:tgtEl>
                                            <p:attrNameLst>
                                              <p:attrName>style.visibility</p:attrName>
                                            </p:attrNameLst>
                                          </p:cBhvr>
                                          <p:to>
                                            <p:strVal val="visible"/>
                                          </p:to>
                                        </p:set>
                                        <p:animEffect transition="in" filter="fade">
                                          <p:cBhvr>
                                            <p:cTn id="168" dur="500"/>
                                            <p:tgtEl>
                                              <p:spTgt spid="98"/>
                                            </p:tgtEl>
                                          </p:cBhvr>
                                        </p:animEffect>
                                        <p:anim calcmode="lin" valueType="num">
                                          <p:cBhvr>
                                            <p:cTn id="169" dur="500" fill="hold"/>
                                            <p:tgtEl>
                                              <p:spTgt spid="98"/>
                                            </p:tgtEl>
                                            <p:attrNameLst>
                                              <p:attrName>ppt_x</p:attrName>
                                            </p:attrNameLst>
                                          </p:cBhvr>
                                          <p:tavLst>
                                            <p:tav tm="0">
                                              <p:val>
                                                <p:strVal val="#ppt_x"/>
                                              </p:val>
                                            </p:tav>
                                            <p:tav tm="100000">
                                              <p:val>
                                                <p:strVal val="#ppt_x"/>
                                              </p:val>
                                            </p:tav>
                                          </p:tavLst>
                                        </p:anim>
                                        <p:anim calcmode="lin" valueType="num">
                                          <p:cBhvr>
                                            <p:cTn id="170" dur="500" fill="hold"/>
                                            <p:tgtEl>
                                              <p:spTgt spid="98"/>
                                            </p:tgtEl>
                                            <p:attrNameLst>
                                              <p:attrName>ppt_y</p:attrName>
                                            </p:attrNameLst>
                                          </p:cBhvr>
                                          <p:tavLst>
                                            <p:tav tm="0">
                                              <p:val>
                                                <p:strVal val="#ppt_y+.1"/>
                                              </p:val>
                                            </p:tav>
                                            <p:tav tm="100000">
                                              <p:val>
                                                <p:strVal val="#ppt_y"/>
                                              </p:val>
                                            </p:tav>
                                          </p:tavLst>
                                        </p:anim>
                                      </p:childTnLst>
                                    </p:cTn>
                                  </p:par>
                                </p:childTnLst>
                              </p:cTn>
                            </p:par>
                            <p:par>
                              <p:cTn id="171" fill="hold">
                                <p:stCondLst>
                                  <p:cond delay="13250"/>
                                </p:stCondLst>
                                <p:childTnLst>
                                  <p:par>
                                    <p:cTn id="172" presetID="22" presetClass="entr" presetSubtype="8" fill="hold" nodeType="afterEffect">
                                      <p:stCondLst>
                                        <p:cond delay="0"/>
                                      </p:stCondLst>
                                      <p:childTnLst>
                                        <p:set>
                                          <p:cBhvr>
                                            <p:cTn id="173" dur="1" fill="hold">
                                              <p:stCondLst>
                                                <p:cond delay="0"/>
                                              </p:stCondLst>
                                            </p:cTn>
                                            <p:tgtEl>
                                              <p:spTgt spid="91"/>
                                            </p:tgtEl>
                                            <p:attrNameLst>
                                              <p:attrName>style.visibility</p:attrName>
                                            </p:attrNameLst>
                                          </p:cBhvr>
                                          <p:to>
                                            <p:strVal val="visible"/>
                                          </p:to>
                                        </p:set>
                                        <p:animEffect transition="in" filter="wipe(left)">
                                          <p:cBhvr>
                                            <p:cTn id="174" dur="500"/>
                                            <p:tgtEl>
                                              <p:spTgt spid="91"/>
                                            </p:tgtEl>
                                          </p:cBhvr>
                                        </p:animEffect>
                                      </p:childTnLst>
                                    </p:cTn>
                                  </p:par>
                                </p:childTnLst>
                              </p:cTn>
                            </p:par>
                            <p:par>
                              <p:cTn id="175" fill="hold">
                                <p:stCondLst>
                                  <p:cond delay="13750"/>
                                </p:stCondLst>
                                <p:childTnLst>
                                  <p:par>
                                    <p:cTn id="176" presetID="53" presetClass="entr" presetSubtype="16" fill="hold" grpId="0" nodeType="afterEffect">
                                      <p:stCondLst>
                                        <p:cond delay="0"/>
                                      </p:stCondLst>
                                      <p:childTnLst>
                                        <p:set>
                                          <p:cBhvr>
                                            <p:cTn id="177" dur="1" fill="hold">
                                              <p:stCondLst>
                                                <p:cond delay="0"/>
                                              </p:stCondLst>
                                            </p:cTn>
                                            <p:tgtEl>
                                              <p:spTgt spid="57"/>
                                            </p:tgtEl>
                                            <p:attrNameLst>
                                              <p:attrName>style.visibility</p:attrName>
                                            </p:attrNameLst>
                                          </p:cBhvr>
                                          <p:to>
                                            <p:strVal val="visible"/>
                                          </p:to>
                                        </p:set>
                                        <p:anim calcmode="lin" valueType="num">
                                          <p:cBhvr>
                                            <p:cTn id="178" dur="500" fill="hold"/>
                                            <p:tgtEl>
                                              <p:spTgt spid="57"/>
                                            </p:tgtEl>
                                            <p:attrNameLst>
                                              <p:attrName>ppt_w</p:attrName>
                                            </p:attrNameLst>
                                          </p:cBhvr>
                                          <p:tavLst>
                                            <p:tav tm="0">
                                              <p:val>
                                                <p:fltVal val="0"/>
                                              </p:val>
                                            </p:tav>
                                            <p:tav tm="100000">
                                              <p:val>
                                                <p:strVal val="#ppt_w"/>
                                              </p:val>
                                            </p:tav>
                                          </p:tavLst>
                                        </p:anim>
                                        <p:anim calcmode="lin" valueType="num">
                                          <p:cBhvr>
                                            <p:cTn id="179" dur="500" fill="hold"/>
                                            <p:tgtEl>
                                              <p:spTgt spid="57"/>
                                            </p:tgtEl>
                                            <p:attrNameLst>
                                              <p:attrName>ppt_h</p:attrName>
                                            </p:attrNameLst>
                                          </p:cBhvr>
                                          <p:tavLst>
                                            <p:tav tm="0">
                                              <p:val>
                                                <p:fltVal val="0"/>
                                              </p:val>
                                            </p:tav>
                                            <p:tav tm="100000">
                                              <p:val>
                                                <p:strVal val="#ppt_h"/>
                                              </p:val>
                                            </p:tav>
                                          </p:tavLst>
                                        </p:anim>
                                        <p:animEffect transition="in" filter="fade">
                                          <p:cBhvr>
                                            <p:cTn id="180" dur="500"/>
                                            <p:tgtEl>
                                              <p:spTgt spid="57"/>
                                            </p:tgtEl>
                                          </p:cBhvr>
                                        </p:animEffect>
                                      </p:childTnLst>
                                    </p:cTn>
                                  </p:par>
                                </p:childTnLst>
                              </p:cTn>
                            </p:par>
                            <p:par>
                              <p:cTn id="181" fill="hold">
                                <p:stCondLst>
                                  <p:cond delay="14250"/>
                                </p:stCondLst>
                                <p:childTnLst>
                                  <p:par>
                                    <p:cTn id="182" presetID="53" presetClass="entr" presetSubtype="16" fill="hold" grpId="0" nodeType="afterEffect">
                                      <p:stCondLst>
                                        <p:cond delay="0"/>
                                      </p:stCondLst>
                                      <p:childTnLst>
                                        <p:set>
                                          <p:cBhvr>
                                            <p:cTn id="183" dur="1" fill="hold">
                                              <p:stCondLst>
                                                <p:cond delay="0"/>
                                              </p:stCondLst>
                                            </p:cTn>
                                            <p:tgtEl>
                                              <p:spTgt spid="58"/>
                                            </p:tgtEl>
                                            <p:attrNameLst>
                                              <p:attrName>style.visibility</p:attrName>
                                            </p:attrNameLst>
                                          </p:cBhvr>
                                          <p:to>
                                            <p:strVal val="visible"/>
                                          </p:to>
                                        </p:set>
                                        <p:anim calcmode="lin" valueType="num">
                                          <p:cBhvr>
                                            <p:cTn id="184" dur="500" fill="hold"/>
                                            <p:tgtEl>
                                              <p:spTgt spid="58"/>
                                            </p:tgtEl>
                                            <p:attrNameLst>
                                              <p:attrName>ppt_w</p:attrName>
                                            </p:attrNameLst>
                                          </p:cBhvr>
                                          <p:tavLst>
                                            <p:tav tm="0">
                                              <p:val>
                                                <p:fltVal val="0"/>
                                              </p:val>
                                            </p:tav>
                                            <p:tav tm="100000">
                                              <p:val>
                                                <p:strVal val="#ppt_w"/>
                                              </p:val>
                                            </p:tav>
                                          </p:tavLst>
                                        </p:anim>
                                        <p:anim calcmode="lin" valueType="num">
                                          <p:cBhvr>
                                            <p:cTn id="185" dur="500" fill="hold"/>
                                            <p:tgtEl>
                                              <p:spTgt spid="58"/>
                                            </p:tgtEl>
                                            <p:attrNameLst>
                                              <p:attrName>ppt_h</p:attrName>
                                            </p:attrNameLst>
                                          </p:cBhvr>
                                          <p:tavLst>
                                            <p:tav tm="0">
                                              <p:val>
                                                <p:fltVal val="0"/>
                                              </p:val>
                                            </p:tav>
                                            <p:tav tm="100000">
                                              <p:val>
                                                <p:strVal val="#ppt_h"/>
                                              </p:val>
                                            </p:tav>
                                          </p:tavLst>
                                        </p:anim>
                                        <p:animEffect transition="in" filter="fade">
                                          <p:cBhvr>
                                            <p:cTn id="186" dur="500"/>
                                            <p:tgtEl>
                                              <p:spTgt spid="58"/>
                                            </p:tgtEl>
                                          </p:cBhvr>
                                        </p:animEffect>
                                      </p:childTnLst>
                                    </p:cTn>
                                  </p:par>
                                </p:childTnLst>
                              </p:cTn>
                            </p:par>
                            <p:par>
                              <p:cTn id="187" fill="hold">
                                <p:stCondLst>
                                  <p:cond delay="14750"/>
                                </p:stCondLst>
                                <p:childTnLst>
                                  <p:par>
                                    <p:cTn id="188" presetID="53" presetClass="entr" presetSubtype="16" fill="hold" grpId="0" nodeType="afterEffect">
                                      <p:stCondLst>
                                        <p:cond delay="0"/>
                                      </p:stCondLst>
                                      <p:childTnLst>
                                        <p:set>
                                          <p:cBhvr>
                                            <p:cTn id="189" dur="1" fill="hold">
                                              <p:stCondLst>
                                                <p:cond delay="0"/>
                                              </p:stCondLst>
                                            </p:cTn>
                                            <p:tgtEl>
                                              <p:spTgt spid="59"/>
                                            </p:tgtEl>
                                            <p:attrNameLst>
                                              <p:attrName>style.visibility</p:attrName>
                                            </p:attrNameLst>
                                          </p:cBhvr>
                                          <p:to>
                                            <p:strVal val="visible"/>
                                          </p:to>
                                        </p:set>
                                        <p:anim calcmode="lin" valueType="num">
                                          <p:cBhvr>
                                            <p:cTn id="190" dur="500" fill="hold"/>
                                            <p:tgtEl>
                                              <p:spTgt spid="59"/>
                                            </p:tgtEl>
                                            <p:attrNameLst>
                                              <p:attrName>ppt_w</p:attrName>
                                            </p:attrNameLst>
                                          </p:cBhvr>
                                          <p:tavLst>
                                            <p:tav tm="0">
                                              <p:val>
                                                <p:fltVal val="0"/>
                                              </p:val>
                                            </p:tav>
                                            <p:tav tm="100000">
                                              <p:val>
                                                <p:strVal val="#ppt_w"/>
                                              </p:val>
                                            </p:tav>
                                          </p:tavLst>
                                        </p:anim>
                                        <p:anim calcmode="lin" valueType="num">
                                          <p:cBhvr>
                                            <p:cTn id="191" dur="500" fill="hold"/>
                                            <p:tgtEl>
                                              <p:spTgt spid="59"/>
                                            </p:tgtEl>
                                            <p:attrNameLst>
                                              <p:attrName>ppt_h</p:attrName>
                                            </p:attrNameLst>
                                          </p:cBhvr>
                                          <p:tavLst>
                                            <p:tav tm="0">
                                              <p:val>
                                                <p:fltVal val="0"/>
                                              </p:val>
                                            </p:tav>
                                            <p:tav tm="100000">
                                              <p:val>
                                                <p:strVal val="#ppt_h"/>
                                              </p:val>
                                            </p:tav>
                                          </p:tavLst>
                                        </p:anim>
                                        <p:animEffect transition="in" filter="fade">
                                          <p:cBhvr>
                                            <p:cTn id="192" dur="500"/>
                                            <p:tgtEl>
                                              <p:spTgt spid="59"/>
                                            </p:tgtEl>
                                          </p:cBhvr>
                                        </p:animEffect>
                                      </p:childTnLst>
                                    </p:cTn>
                                  </p:par>
                                </p:childTnLst>
                              </p:cTn>
                            </p:par>
                            <p:par>
                              <p:cTn id="193" fill="hold">
                                <p:stCondLst>
                                  <p:cond delay="15250"/>
                                </p:stCondLst>
                                <p:childTnLst>
                                  <p:par>
                                    <p:cTn id="194" presetID="22" presetClass="entr" presetSubtype="4" fill="hold" nodeType="afterEffect">
                                      <p:stCondLst>
                                        <p:cond delay="0"/>
                                      </p:stCondLst>
                                      <p:childTnLst>
                                        <p:set>
                                          <p:cBhvr>
                                            <p:cTn id="195" dur="1" fill="hold">
                                              <p:stCondLst>
                                                <p:cond delay="0"/>
                                              </p:stCondLst>
                                            </p:cTn>
                                            <p:tgtEl>
                                              <p:spTgt spid="68"/>
                                            </p:tgtEl>
                                            <p:attrNameLst>
                                              <p:attrName>style.visibility</p:attrName>
                                            </p:attrNameLst>
                                          </p:cBhvr>
                                          <p:to>
                                            <p:strVal val="visible"/>
                                          </p:to>
                                        </p:set>
                                        <p:animEffect transition="in" filter="wipe(down)">
                                          <p:cBhvr>
                                            <p:cTn id="196" dur="500"/>
                                            <p:tgtEl>
                                              <p:spTgt spid="68"/>
                                            </p:tgtEl>
                                          </p:cBhvr>
                                        </p:animEffect>
                                      </p:childTnLst>
                                    </p:cTn>
                                  </p:par>
                                </p:childTnLst>
                              </p:cTn>
                            </p:par>
                            <p:par>
                              <p:cTn id="197" fill="hold">
                                <p:stCondLst>
                                  <p:cond delay="15750"/>
                                </p:stCondLst>
                                <p:childTnLst>
                                  <p:par>
                                    <p:cTn id="198" presetID="53" presetClass="entr" presetSubtype="16" fill="hold" grpId="0" nodeType="afterEffect">
                                      <p:stCondLst>
                                        <p:cond delay="0"/>
                                      </p:stCondLst>
                                      <p:childTnLst>
                                        <p:set>
                                          <p:cBhvr>
                                            <p:cTn id="199" dur="1" fill="hold">
                                              <p:stCondLst>
                                                <p:cond delay="0"/>
                                              </p:stCondLst>
                                            </p:cTn>
                                            <p:tgtEl>
                                              <p:spTgt spid="69"/>
                                            </p:tgtEl>
                                            <p:attrNameLst>
                                              <p:attrName>style.visibility</p:attrName>
                                            </p:attrNameLst>
                                          </p:cBhvr>
                                          <p:to>
                                            <p:strVal val="visible"/>
                                          </p:to>
                                        </p:set>
                                        <p:anim calcmode="lin" valueType="num">
                                          <p:cBhvr>
                                            <p:cTn id="200" dur="500" fill="hold"/>
                                            <p:tgtEl>
                                              <p:spTgt spid="69"/>
                                            </p:tgtEl>
                                            <p:attrNameLst>
                                              <p:attrName>ppt_w</p:attrName>
                                            </p:attrNameLst>
                                          </p:cBhvr>
                                          <p:tavLst>
                                            <p:tav tm="0">
                                              <p:val>
                                                <p:fltVal val="0"/>
                                              </p:val>
                                            </p:tav>
                                            <p:tav tm="100000">
                                              <p:val>
                                                <p:strVal val="#ppt_w"/>
                                              </p:val>
                                            </p:tav>
                                          </p:tavLst>
                                        </p:anim>
                                        <p:anim calcmode="lin" valueType="num">
                                          <p:cBhvr>
                                            <p:cTn id="201" dur="500" fill="hold"/>
                                            <p:tgtEl>
                                              <p:spTgt spid="69"/>
                                            </p:tgtEl>
                                            <p:attrNameLst>
                                              <p:attrName>ppt_h</p:attrName>
                                            </p:attrNameLst>
                                          </p:cBhvr>
                                          <p:tavLst>
                                            <p:tav tm="0">
                                              <p:val>
                                                <p:fltVal val="0"/>
                                              </p:val>
                                            </p:tav>
                                            <p:tav tm="100000">
                                              <p:val>
                                                <p:strVal val="#ppt_h"/>
                                              </p:val>
                                            </p:tav>
                                          </p:tavLst>
                                        </p:anim>
                                        <p:animEffect transition="in" filter="fade">
                                          <p:cBhvr>
                                            <p:cTn id="202" dur="500"/>
                                            <p:tgtEl>
                                              <p:spTgt spid="69"/>
                                            </p:tgtEl>
                                          </p:cBhvr>
                                        </p:animEffect>
                                      </p:childTnLst>
                                    </p:cTn>
                                  </p:par>
                                </p:childTnLst>
                              </p:cTn>
                            </p:par>
                            <p:par>
                              <p:cTn id="203" fill="hold">
                                <p:stCondLst>
                                  <p:cond delay="16250"/>
                                </p:stCondLst>
                                <p:childTnLst>
                                  <p:par>
                                    <p:cTn id="204" presetID="53" presetClass="entr" presetSubtype="16" fill="hold" grpId="0" nodeType="afterEffect">
                                      <p:stCondLst>
                                        <p:cond delay="0"/>
                                      </p:stCondLst>
                                      <p:childTnLst>
                                        <p:set>
                                          <p:cBhvr>
                                            <p:cTn id="205" dur="1" fill="hold">
                                              <p:stCondLst>
                                                <p:cond delay="0"/>
                                              </p:stCondLst>
                                            </p:cTn>
                                            <p:tgtEl>
                                              <p:spTgt spid="67"/>
                                            </p:tgtEl>
                                            <p:attrNameLst>
                                              <p:attrName>style.visibility</p:attrName>
                                            </p:attrNameLst>
                                          </p:cBhvr>
                                          <p:to>
                                            <p:strVal val="visible"/>
                                          </p:to>
                                        </p:set>
                                        <p:anim calcmode="lin" valueType="num">
                                          <p:cBhvr>
                                            <p:cTn id="206" dur="500" fill="hold"/>
                                            <p:tgtEl>
                                              <p:spTgt spid="67"/>
                                            </p:tgtEl>
                                            <p:attrNameLst>
                                              <p:attrName>ppt_w</p:attrName>
                                            </p:attrNameLst>
                                          </p:cBhvr>
                                          <p:tavLst>
                                            <p:tav tm="0">
                                              <p:val>
                                                <p:fltVal val="0"/>
                                              </p:val>
                                            </p:tav>
                                            <p:tav tm="100000">
                                              <p:val>
                                                <p:strVal val="#ppt_w"/>
                                              </p:val>
                                            </p:tav>
                                          </p:tavLst>
                                        </p:anim>
                                        <p:anim calcmode="lin" valueType="num">
                                          <p:cBhvr>
                                            <p:cTn id="207" dur="500" fill="hold"/>
                                            <p:tgtEl>
                                              <p:spTgt spid="67"/>
                                            </p:tgtEl>
                                            <p:attrNameLst>
                                              <p:attrName>ppt_h</p:attrName>
                                            </p:attrNameLst>
                                          </p:cBhvr>
                                          <p:tavLst>
                                            <p:tav tm="0">
                                              <p:val>
                                                <p:fltVal val="0"/>
                                              </p:val>
                                            </p:tav>
                                            <p:tav tm="100000">
                                              <p:val>
                                                <p:strVal val="#ppt_h"/>
                                              </p:val>
                                            </p:tav>
                                          </p:tavLst>
                                        </p:anim>
                                        <p:animEffect transition="in" filter="fade">
                                          <p:cBhvr>
                                            <p:cTn id="208" dur="500"/>
                                            <p:tgtEl>
                                              <p:spTgt spid="67"/>
                                            </p:tgtEl>
                                          </p:cBhvr>
                                        </p:animEffect>
                                      </p:childTnLst>
                                    </p:cTn>
                                  </p:par>
                                </p:childTnLst>
                              </p:cTn>
                            </p:par>
                            <p:par>
                              <p:cTn id="209" fill="hold">
                                <p:stCondLst>
                                  <p:cond delay="16750"/>
                                </p:stCondLst>
                                <p:childTnLst>
                                  <p:par>
                                    <p:cTn id="210" presetID="42" presetClass="entr" presetSubtype="0" fill="hold" grpId="0" nodeType="afterEffect">
                                      <p:stCondLst>
                                        <p:cond delay="0"/>
                                      </p:stCondLst>
                                      <p:childTnLst>
                                        <p:set>
                                          <p:cBhvr>
                                            <p:cTn id="211" dur="1" fill="hold">
                                              <p:stCondLst>
                                                <p:cond delay="0"/>
                                              </p:stCondLst>
                                            </p:cTn>
                                            <p:tgtEl>
                                              <p:spTgt spid="99"/>
                                            </p:tgtEl>
                                            <p:attrNameLst>
                                              <p:attrName>style.visibility</p:attrName>
                                            </p:attrNameLst>
                                          </p:cBhvr>
                                          <p:to>
                                            <p:strVal val="visible"/>
                                          </p:to>
                                        </p:set>
                                        <p:animEffect transition="in" filter="fade">
                                          <p:cBhvr>
                                            <p:cTn id="212" dur="500"/>
                                            <p:tgtEl>
                                              <p:spTgt spid="99"/>
                                            </p:tgtEl>
                                          </p:cBhvr>
                                        </p:animEffect>
                                        <p:anim calcmode="lin" valueType="num">
                                          <p:cBhvr>
                                            <p:cTn id="213" dur="500" fill="hold"/>
                                            <p:tgtEl>
                                              <p:spTgt spid="99"/>
                                            </p:tgtEl>
                                            <p:attrNameLst>
                                              <p:attrName>ppt_x</p:attrName>
                                            </p:attrNameLst>
                                          </p:cBhvr>
                                          <p:tavLst>
                                            <p:tav tm="0">
                                              <p:val>
                                                <p:strVal val="#ppt_x"/>
                                              </p:val>
                                            </p:tav>
                                            <p:tav tm="100000">
                                              <p:val>
                                                <p:strVal val="#ppt_x"/>
                                              </p:val>
                                            </p:tav>
                                          </p:tavLst>
                                        </p:anim>
                                        <p:anim calcmode="lin" valueType="num">
                                          <p:cBhvr>
                                            <p:cTn id="214" dur="500" fill="hold"/>
                                            <p:tgtEl>
                                              <p:spTgt spid="99"/>
                                            </p:tgtEl>
                                            <p:attrNameLst>
                                              <p:attrName>ppt_y</p:attrName>
                                            </p:attrNameLst>
                                          </p:cBhvr>
                                          <p:tavLst>
                                            <p:tav tm="0">
                                              <p:val>
                                                <p:strVal val="#ppt_y+.1"/>
                                              </p:val>
                                            </p:tav>
                                            <p:tav tm="100000">
                                              <p:val>
                                                <p:strVal val="#ppt_y"/>
                                              </p:val>
                                            </p:tav>
                                          </p:tavLst>
                                        </p:anim>
                                      </p:childTnLst>
                                    </p:cTn>
                                  </p:par>
                                  <p:par>
                                    <p:cTn id="215" presetID="47" presetClass="entr" presetSubtype="0" fill="hold" grpId="0" nodeType="withEffect">
                                      <p:stCondLst>
                                        <p:cond delay="0"/>
                                      </p:stCondLst>
                                      <p:childTnLst>
                                        <p:set>
                                          <p:cBhvr>
                                            <p:cTn id="216" dur="1" fill="hold">
                                              <p:stCondLst>
                                                <p:cond delay="0"/>
                                              </p:stCondLst>
                                            </p:cTn>
                                            <p:tgtEl>
                                              <p:spTgt spid="100"/>
                                            </p:tgtEl>
                                            <p:attrNameLst>
                                              <p:attrName>style.visibility</p:attrName>
                                            </p:attrNameLst>
                                          </p:cBhvr>
                                          <p:to>
                                            <p:strVal val="visible"/>
                                          </p:to>
                                        </p:set>
                                        <p:animEffect transition="in" filter="fade">
                                          <p:cBhvr>
                                            <p:cTn id="217" dur="500"/>
                                            <p:tgtEl>
                                              <p:spTgt spid="100"/>
                                            </p:tgtEl>
                                          </p:cBhvr>
                                        </p:animEffect>
                                        <p:anim calcmode="lin" valueType="num">
                                          <p:cBhvr>
                                            <p:cTn id="218" dur="500" fill="hold"/>
                                            <p:tgtEl>
                                              <p:spTgt spid="100"/>
                                            </p:tgtEl>
                                            <p:attrNameLst>
                                              <p:attrName>ppt_x</p:attrName>
                                            </p:attrNameLst>
                                          </p:cBhvr>
                                          <p:tavLst>
                                            <p:tav tm="0">
                                              <p:val>
                                                <p:strVal val="#ppt_x"/>
                                              </p:val>
                                            </p:tav>
                                            <p:tav tm="100000">
                                              <p:val>
                                                <p:strVal val="#ppt_x"/>
                                              </p:val>
                                            </p:tav>
                                          </p:tavLst>
                                        </p:anim>
                                        <p:anim calcmode="lin" valueType="num">
                                          <p:cBhvr>
                                            <p:cTn id="219" dur="500" fill="hold"/>
                                            <p:tgtEl>
                                              <p:spTgt spid="100"/>
                                            </p:tgtEl>
                                            <p:attrNameLst>
                                              <p:attrName>ppt_y</p:attrName>
                                            </p:attrNameLst>
                                          </p:cBhvr>
                                          <p:tavLst>
                                            <p:tav tm="0">
                                              <p:val>
                                                <p:strVal val="#ppt_y-.1"/>
                                              </p:val>
                                            </p:tav>
                                            <p:tav tm="100000">
                                              <p:val>
                                                <p:strVal val="#ppt_y"/>
                                              </p:val>
                                            </p:tav>
                                          </p:tavLst>
                                        </p:anim>
                                      </p:childTnLst>
                                    </p:cTn>
                                  </p:par>
                                  <p:par>
                                    <p:cTn id="220" presetID="47" presetClass="entr" presetSubtype="0" fill="hold" nodeType="withEffect">
                                      <p:stCondLst>
                                        <p:cond delay="0"/>
                                      </p:stCondLst>
                                      <p:childTnLst>
                                        <p:set>
                                          <p:cBhvr>
                                            <p:cTn id="221" dur="1" fill="hold">
                                              <p:stCondLst>
                                                <p:cond delay="0"/>
                                              </p:stCondLst>
                                            </p:cTn>
                                            <p:tgtEl>
                                              <p:spTgt spid="36"/>
                                            </p:tgtEl>
                                            <p:attrNameLst>
                                              <p:attrName>style.visibility</p:attrName>
                                            </p:attrNameLst>
                                          </p:cBhvr>
                                          <p:to>
                                            <p:strVal val="visible"/>
                                          </p:to>
                                        </p:set>
                                        <p:animEffect transition="in" filter="fade">
                                          <p:cBhvr>
                                            <p:cTn id="222" dur="500"/>
                                            <p:tgtEl>
                                              <p:spTgt spid="36"/>
                                            </p:tgtEl>
                                          </p:cBhvr>
                                        </p:animEffect>
                                        <p:anim calcmode="lin" valueType="num">
                                          <p:cBhvr>
                                            <p:cTn id="223" dur="500" fill="hold"/>
                                            <p:tgtEl>
                                              <p:spTgt spid="36"/>
                                            </p:tgtEl>
                                            <p:attrNameLst>
                                              <p:attrName>ppt_x</p:attrName>
                                            </p:attrNameLst>
                                          </p:cBhvr>
                                          <p:tavLst>
                                            <p:tav tm="0">
                                              <p:val>
                                                <p:strVal val="#ppt_x"/>
                                              </p:val>
                                            </p:tav>
                                            <p:tav tm="100000">
                                              <p:val>
                                                <p:strVal val="#ppt_x"/>
                                              </p:val>
                                            </p:tav>
                                          </p:tavLst>
                                        </p:anim>
                                        <p:anim calcmode="lin" valueType="num">
                                          <p:cBhvr>
                                            <p:cTn id="224" dur="500" fill="hold"/>
                                            <p:tgtEl>
                                              <p:spTgt spid="36"/>
                                            </p:tgtEl>
                                            <p:attrNameLst>
                                              <p:attrName>ppt_y</p:attrName>
                                            </p:attrNameLst>
                                          </p:cBhvr>
                                          <p:tavLst>
                                            <p:tav tm="0">
                                              <p:val>
                                                <p:strVal val="#ppt_y-.1"/>
                                              </p:val>
                                            </p:tav>
                                            <p:tav tm="100000">
                                              <p:val>
                                                <p:strVal val="#ppt_y"/>
                                              </p:val>
                                            </p:tav>
                                          </p:tavLst>
                                        </p:anim>
                                      </p:childTnLst>
                                    </p:cTn>
                                  </p:par>
                                </p:childTnLst>
                              </p:cTn>
                            </p:par>
                            <p:par>
                              <p:cTn id="225" fill="hold">
                                <p:stCondLst>
                                  <p:cond delay="17250"/>
                                </p:stCondLst>
                                <p:childTnLst>
                                  <p:par>
                                    <p:cTn id="226" presetID="22" presetClass="entr" presetSubtype="8" fill="hold" nodeType="afterEffect">
                                      <p:stCondLst>
                                        <p:cond delay="0"/>
                                      </p:stCondLst>
                                      <p:childTnLst>
                                        <p:set>
                                          <p:cBhvr>
                                            <p:cTn id="227" dur="1" fill="hold">
                                              <p:stCondLst>
                                                <p:cond delay="0"/>
                                              </p:stCondLst>
                                            </p:cTn>
                                            <p:tgtEl>
                                              <p:spTgt spid="92"/>
                                            </p:tgtEl>
                                            <p:attrNameLst>
                                              <p:attrName>style.visibility</p:attrName>
                                            </p:attrNameLst>
                                          </p:cBhvr>
                                          <p:to>
                                            <p:strVal val="visible"/>
                                          </p:to>
                                        </p:set>
                                        <p:animEffect transition="in" filter="wipe(left)">
                                          <p:cBhvr>
                                            <p:cTn id="228" dur="500"/>
                                            <p:tgtEl>
                                              <p:spTgt spid="92"/>
                                            </p:tgtEl>
                                          </p:cBhvr>
                                        </p:animEffect>
                                      </p:childTnLst>
                                    </p:cTn>
                                  </p:par>
                                </p:childTnLst>
                              </p:cTn>
                            </p:par>
                            <p:par>
                              <p:cTn id="229" fill="hold">
                                <p:stCondLst>
                                  <p:cond delay="17750"/>
                                </p:stCondLst>
                                <p:childTnLst>
                                  <p:par>
                                    <p:cTn id="230" presetID="53" presetClass="entr" presetSubtype="16" fill="hold" grpId="0" nodeType="afterEffect">
                                      <p:stCondLst>
                                        <p:cond delay="0"/>
                                      </p:stCondLst>
                                      <p:childTnLst>
                                        <p:set>
                                          <p:cBhvr>
                                            <p:cTn id="231" dur="1" fill="hold">
                                              <p:stCondLst>
                                                <p:cond delay="0"/>
                                              </p:stCondLst>
                                            </p:cTn>
                                            <p:tgtEl>
                                              <p:spTgt spid="70"/>
                                            </p:tgtEl>
                                            <p:attrNameLst>
                                              <p:attrName>style.visibility</p:attrName>
                                            </p:attrNameLst>
                                          </p:cBhvr>
                                          <p:to>
                                            <p:strVal val="visible"/>
                                          </p:to>
                                        </p:set>
                                        <p:anim calcmode="lin" valueType="num">
                                          <p:cBhvr>
                                            <p:cTn id="232" dur="500" fill="hold"/>
                                            <p:tgtEl>
                                              <p:spTgt spid="70"/>
                                            </p:tgtEl>
                                            <p:attrNameLst>
                                              <p:attrName>ppt_w</p:attrName>
                                            </p:attrNameLst>
                                          </p:cBhvr>
                                          <p:tavLst>
                                            <p:tav tm="0">
                                              <p:val>
                                                <p:fltVal val="0"/>
                                              </p:val>
                                            </p:tav>
                                            <p:tav tm="100000">
                                              <p:val>
                                                <p:strVal val="#ppt_w"/>
                                              </p:val>
                                            </p:tav>
                                          </p:tavLst>
                                        </p:anim>
                                        <p:anim calcmode="lin" valueType="num">
                                          <p:cBhvr>
                                            <p:cTn id="233" dur="500" fill="hold"/>
                                            <p:tgtEl>
                                              <p:spTgt spid="70"/>
                                            </p:tgtEl>
                                            <p:attrNameLst>
                                              <p:attrName>ppt_h</p:attrName>
                                            </p:attrNameLst>
                                          </p:cBhvr>
                                          <p:tavLst>
                                            <p:tav tm="0">
                                              <p:val>
                                                <p:fltVal val="0"/>
                                              </p:val>
                                            </p:tav>
                                            <p:tav tm="100000">
                                              <p:val>
                                                <p:strVal val="#ppt_h"/>
                                              </p:val>
                                            </p:tav>
                                          </p:tavLst>
                                        </p:anim>
                                        <p:animEffect transition="in" filter="fade">
                                          <p:cBhvr>
                                            <p:cTn id="234" dur="500"/>
                                            <p:tgtEl>
                                              <p:spTgt spid="70"/>
                                            </p:tgtEl>
                                          </p:cBhvr>
                                        </p:animEffect>
                                      </p:childTnLst>
                                    </p:cTn>
                                  </p:par>
                                </p:childTnLst>
                              </p:cTn>
                            </p:par>
                            <p:par>
                              <p:cTn id="235" fill="hold">
                                <p:stCondLst>
                                  <p:cond delay="18250"/>
                                </p:stCondLst>
                                <p:childTnLst>
                                  <p:par>
                                    <p:cTn id="236" presetID="53" presetClass="entr" presetSubtype="16" fill="hold" grpId="0" nodeType="afterEffect">
                                      <p:stCondLst>
                                        <p:cond delay="0"/>
                                      </p:stCondLst>
                                      <p:childTnLst>
                                        <p:set>
                                          <p:cBhvr>
                                            <p:cTn id="237" dur="1" fill="hold">
                                              <p:stCondLst>
                                                <p:cond delay="0"/>
                                              </p:stCondLst>
                                            </p:cTn>
                                            <p:tgtEl>
                                              <p:spTgt spid="71"/>
                                            </p:tgtEl>
                                            <p:attrNameLst>
                                              <p:attrName>style.visibility</p:attrName>
                                            </p:attrNameLst>
                                          </p:cBhvr>
                                          <p:to>
                                            <p:strVal val="visible"/>
                                          </p:to>
                                        </p:set>
                                        <p:anim calcmode="lin" valueType="num">
                                          <p:cBhvr>
                                            <p:cTn id="238" dur="500" fill="hold"/>
                                            <p:tgtEl>
                                              <p:spTgt spid="71"/>
                                            </p:tgtEl>
                                            <p:attrNameLst>
                                              <p:attrName>ppt_w</p:attrName>
                                            </p:attrNameLst>
                                          </p:cBhvr>
                                          <p:tavLst>
                                            <p:tav tm="0">
                                              <p:val>
                                                <p:fltVal val="0"/>
                                              </p:val>
                                            </p:tav>
                                            <p:tav tm="100000">
                                              <p:val>
                                                <p:strVal val="#ppt_w"/>
                                              </p:val>
                                            </p:tav>
                                          </p:tavLst>
                                        </p:anim>
                                        <p:anim calcmode="lin" valueType="num">
                                          <p:cBhvr>
                                            <p:cTn id="239" dur="500" fill="hold"/>
                                            <p:tgtEl>
                                              <p:spTgt spid="71"/>
                                            </p:tgtEl>
                                            <p:attrNameLst>
                                              <p:attrName>ppt_h</p:attrName>
                                            </p:attrNameLst>
                                          </p:cBhvr>
                                          <p:tavLst>
                                            <p:tav tm="0">
                                              <p:val>
                                                <p:fltVal val="0"/>
                                              </p:val>
                                            </p:tav>
                                            <p:tav tm="100000">
                                              <p:val>
                                                <p:strVal val="#ppt_h"/>
                                              </p:val>
                                            </p:tav>
                                          </p:tavLst>
                                        </p:anim>
                                        <p:animEffect transition="in" filter="fade">
                                          <p:cBhvr>
                                            <p:cTn id="240" dur="500"/>
                                            <p:tgtEl>
                                              <p:spTgt spid="71"/>
                                            </p:tgtEl>
                                          </p:cBhvr>
                                        </p:animEffect>
                                      </p:childTnLst>
                                    </p:cTn>
                                  </p:par>
                                </p:childTnLst>
                              </p:cTn>
                            </p:par>
                            <p:par>
                              <p:cTn id="241" fill="hold">
                                <p:stCondLst>
                                  <p:cond delay="18750"/>
                                </p:stCondLst>
                                <p:childTnLst>
                                  <p:par>
                                    <p:cTn id="242" presetID="53" presetClass="entr" presetSubtype="16" fill="hold" grpId="0" nodeType="afterEffect">
                                      <p:stCondLst>
                                        <p:cond delay="0"/>
                                      </p:stCondLst>
                                      <p:childTnLst>
                                        <p:set>
                                          <p:cBhvr>
                                            <p:cTn id="243" dur="1" fill="hold">
                                              <p:stCondLst>
                                                <p:cond delay="0"/>
                                              </p:stCondLst>
                                            </p:cTn>
                                            <p:tgtEl>
                                              <p:spTgt spid="72"/>
                                            </p:tgtEl>
                                            <p:attrNameLst>
                                              <p:attrName>style.visibility</p:attrName>
                                            </p:attrNameLst>
                                          </p:cBhvr>
                                          <p:to>
                                            <p:strVal val="visible"/>
                                          </p:to>
                                        </p:set>
                                        <p:anim calcmode="lin" valueType="num">
                                          <p:cBhvr>
                                            <p:cTn id="244" dur="500" fill="hold"/>
                                            <p:tgtEl>
                                              <p:spTgt spid="72"/>
                                            </p:tgtEl>
                                            <p:attrNameLst>
                                              <p:attrName>ppt_w</p:attrName>
                                            </p:attrNameLst>
                                          </p:cBhvr>
                                          <p:tavLst>
                                            <p:tav tm="0">
                                              <p:val>
                                                <p:fltVal val="0"/>
                                              </p:val>
                                            </p:tav>
                                            <p:tav tm="100000">
                                              <p:val>
                                                <p:strVal val="#ppt_w"/>
                                              </p:val>
                                            </p:tav>
                                          </p:tavLst>
                                        </p:anim>
                                        <p:anim calcmode="lin" valueType="num">
                                          <p:cBhvr>
                                            <p:cTn id="245" dur="500" fill="hold"/>
                                            <p:tgtEl>
                                              <p:spTgt spid="72"/>
                                            </p:tgtEl>
                                            <p:attrNameLst>
                                              <p:attrName>ppt_h</p:attrName>
                                            </p:attrNameLst>
                                          </p:cBhvr>
                                          <p:tavLst>
                                            <p:tav tm="0">
                                              <p:val>
                                                <p:fltVal val="0"/>
                                              </p:val>
                                            </p:tav>
                                            <p:tav tm="100000">
                                              <p:val>
                                                <p:strVal val="#ppt_h"/>
                                              </p:val>
                                            </p:tav>
                                          </p:tavLst>
                                        </p:anim>
                                        <p:animEffect transition="in" filter="fade">
                                          <p:cBhvr>
                                            <p:cTn id="246" dur="500"/>
                                            <p:tgtEl>
                                              <p:spTgt spid="72"/>
                                            </p:tgtEl>
                                          </p:cBhvr>
                                        </p:animEffect>
                                      </p:childTnLst>
                                    </p:cTn>
                                  </p:par>
                                </p:childTnLst>
                              </p:cTn>
                            </p:par>
                            <p:par>
                              <p:cTn id="247" fill="hold">
                                <p:stCondLst>
                                  <p:cond delay="19250"/>
                                </p:stCondLst>
                                <p:childTnLst>
                                  <p:par>
                                    <p:cTn id="248" presetID="22" presetClass="entr" presetSubtype="1" fill="hold" nodeType="afterEffect">
                                      <p:stCondLst>
                                        <p:cond delay="0"/>
                                      </p:stCondLst>
                                      <p:childTnLst>
                                        <p:set>
                                          <p:cBhvr>
                                            <p:cTn id="249" dur="1" fill="hold">
                                              <p:stCondLst>
                                                <p:cond delay="0"/>
                                              </p:stCondLst>
                                            </p:cTn>
                                            <p:tgtEl>
                                              <p:spTgt spid="74"/>
                                            </p:tgtEl>
                                            <p:attrNameLst>
                                              <p:attrName>style.visibility</p:attrName>
                                            </p:attrNameLst>
                                          </p:cBhvr>
                                          <p:to>
                                            <p:strVal val="visible"/>
                                          </p:to>
                                        </p:set>
                                        <p:animEffect transition="in" filter="wipe(up)">
                                          <p:cBhvr>
                                            <p:cTn id="250" dur="500"/>
                                            <p:tgtEl>
                                              <p:spTgt spid="74"/>
                                            </p:tgtEl>
                                          </p:cBhvr>
                                        </p:animEffect>
                                      </p:childTnLst>
                                    </p:cTn>
                                  </p:par>
                                </p:childTnLst>
                              </p:cTn>
                            </p:par>
                            <p:par>
                              <p:cTn id="251" fill="hold">
                                <p:stCondLst>
                                  <p:cond delay="19750"/>
                                </p:stCondLst>
                                <p:childTnLst>
                                  <p:par>
                                    <p:cTn id="252" presetID="53" presetClass="entr" presetSubtype="16" fill="hold" grpId="0" nodeType="afterEffect">
                                      <p:stCondLst>
                                        <p:cond delay="0"/>
                                      </p:stCondLst>
                                      <p:childTnLst>
                                        <p:set>
                                          <p:cBhvr>
                                            <p:cTn id="253" dur="1" fill="hold">
                                              <p:stCondLst>
                                                <p:cond delay="0"/>
                                              </p:stCondLst>
                                            </p:cTn>
                                            <p:tgtEl>
                                              <p:spTgt spid="75"/>
                                            </p:tgtEl>
                                            <p:attrNameLst>
                                              <p:attrName>style.visibility</p:attrName>
                                            </p:attrNameLst>
                                          </p:cBhvr>
                                          <p:to>
                                            <p:strVal val="visible"/>
                                          </p:to>
                                        </p:set>
                                        <p:anim calcmode="lin" valueType="num">
                                          <p:cBhvr>
                                            <p:cTn id="254" dur="500" fill="hold"/>
                                            <p:tgtEl>
                                              <p:spTgt spid="75"/>
                                            </p:tgtEl>
                                            <p:attrNameLst>
                                              <p:attrName>ppt_w</p:attrName>
                                            </p:attrNameLst>
                                          </p:cBhvr>
                                          <p:tavLst>
                                            <p:tav tm="0">
                                              <p:val>
                                                <p:fltVal val="0"/>
                                              </p:val>
                                            </p:tav>
                                            <p:tav tm="100000">
                                              <p:val>
                                                <p:strVal val="#ppt_w"/>
                                              </p:val>
                                            </p:tav>
                                          </p:tavLst>
                                        </p:anim>
                                        <p:anim calcmode="lin" valueType="num">
                                          <p:cBhvr>
                                            <p:cTn id="255" dur="500" fill="hold"/>
                                            <p:tgtEl>
                                              <p:spTgt spid="75"/>
                                            </p:tgtEl>
                                            <p:attrNameLst>
                                              <p:attrName>ppt_h</p:attrName>
                                            </p:attrNameLst>
                                          </p:cBhvr>
                                          <p:tavLst>
                                            <p:tav tm="0">
                                              <p:val>
                                                <p:fltVal val="0"/>
                                              </p:val>
                                            </p:tav>
                                            <p:tav tm="100000">
                                              <p:val>
                                                <p:strVal val="#ppt_h"/>
                                              </p:val>
                                            </p:tav>
                                          </p:tavLst>
                                        </p:anim>
                                        <p:animEffect transition="in" filter="fade">
                                          <p:cBhvr>
                                            <p:cTn id="256" dur="500"/>
                                            <p:tgtEl>
                                              <p:spTgt spid="75"/>
                                            </p:tgtEl>
                                          </p:cBhvr>
                                        </p:animEffect>
                                      </p:childTnLst>
                                    </p:cTn>
                                  </p:par>
                                </p:childTnLst>
                              </p:cTn>
                            </p:par>
                            <p:par>
                              <p:cTn id="257" fill="hold">
                                <p:stCondLst>
                                  <p:cond delay="20250"/>
                                </p:stCondLst>
                                <p:childTnLst>
                                  <p:par>
                                    <p:cTn id="258" presetID="53" presetClass="entr" presetSubtype="16" fill="hold" grpId="0" nodeType="afterEffect">
                                      <p:stCondLst>
                                        <p:cond delay="0"/>
                                      </p:stCondLst>
                                      <p:childTnLst>
                                        <p:set>
                                          <p:cBhvr>
                                            <p:cTn id="259" dur="1" fill="hold">
                                              <p:stCondLst>
                                                <p:cond delay="0"/>
                                              </p:stCondLst>
                                            </p:cTn>
                                            <p:tgtEl>
                                              <p:spTgt spid="73"/>
                                            </p:tgtEl>
                                            <p:attrNameLst>
                                              <p:attrName>style.visibility</p:attrName>
                                            </p:attrNameLst>
                                          </p:cBhvr>
                                          <p:to>
                                            <p:strVal val="visible"/>
                                          </p:to>
                                        </p:set>
                                        <p:anim calcmode="lin" valueType="num">
                                          <p:cBhvr>
                                            <p:cTn id="260" dur="500" fill="hold"/>
                                            <p:tgtEl>
                                              <p:spTgt spid="73"/>
                                            </p:tgtEl>
                                            <p:attrNameLst>
                                              <p:attrName>ppt_w</p:attrName>
                                            </p:attrNameLst>
                                          </p:cBhvr>
                                          <p:tavLst>
                                            <p:tav tm="0">
                                              <p:val>
                                                <p:fltVal val="0"/>
                                              </p:val>
                                            </p:tav>
                                            <p:tav tm="100000">
                                              <p:val>
                                                <p:strVal val="#ppt_w"/>
                                              </p:val>
                                            </p:tav>
                                          </p:tavLst>
                                        </p:anim>
                                        <p:anim calcmode="lin" valueType="num">
                                          <p:cBhvr>
                                            <p:cTn id="261" dur="500" fill="hold"/>
                                            <p:tgtEl>
                                              <p:spTgt spid="73"/>
                                            </p:tgtEl>
                                            <p:attrNameLst>
                                              <p:attrName>ppt_h</p:attrName>
                                            </p:attrNameLst>
                                          </p:cBhvr>
                                          <p:tavLst>
                                            <p:tav tm="0">
                                              <p:val>
                                                <p:fltVal val="0"/>
                                              </p:val>
                                            </p:tav>
                                            <p:tav tm="100000">
                                              <p:val>
                                                <p:strVal val="#ppt_h"/>
                                              </p:val>
                                            </p:tav>
                                          </p:tavLst>
                                        </p:anim>
                                        <p:animEffect transition="in" filter="fade">
                                          <p:cBhvr>
                                            <p:cTn id="262" dur="500"/>
                                            <p:tgtEl>
                                              <p:spTgt spid="73"/>
                                            </p:tgtEl>
                                          </p:cBhvr>
                                        </p:animEffect>
                                      </p:childTnLst>
                                    </p:cTn>
                                  </p:par>
                                </p:childTnLst>
                              </p:cTn>
                            </p:par>
                            <p:par>
                              <p:cTn id="263" fill="hold">
                                <p:stCondLst>
                                  <p:cond delay="20750"/>
                                </p:stCondLst>
                                <p:childTnLst>
                                  <p:par>
                                    <p:cTn id="264" presetID="47" presetClass="entr" presetSubtype="0" fill="hold" grpId="0" nodeType="afterEffect">
                                      <p:stCondLst>
                                        <p:cond delay="0"/>
                                      </p:stCondLst>
                                      <p:childTnLst>
                                        <p:set>
                                          <p:cBhvr>
                                            <p:cTn id="265" dur="1" fill="hold">
                                              <p:stCondLst>
                                                <p:cond delay="0"/>
                                              </p:stCondLst>
                                            </p:cTn>
                                            <p:tgtEl>
                                              <p:spTgt spid="102"/>
                                            </p:tgtEl>
                                            <p:attrNameLst>
                                              <p:attrName>style.visibility</p:attrName>
                                            </p:attrNameLst>
                                          </p:cBhvr>
                                          <p:to>
                                            <p:strVal val="visible"/>
                                          </p:to>
                                        </p:set>
                                        <p:animEffect transition="in" filter="fade">
                                          <p:cBhvr>
                                            <p:cTn id="266" dur="500"/>
                                            <p:tgtEl>
                                              <p:spTgt spid="102"/>
                                            </p:tgtEl>
                                          </p:cBhvr>
                                        </p:animEffect>
                                        <p:anim calcmode="lin" valueType="num">
                                          <p:cBhvr>
                                            <p:cTn id="267" dur="500" fill="hold"/>
                                            <p:tgtEl>
                                              <p:spTgt spid="102"/>
                                            </p:tgtEl>
                                            <p:attrNameLst>
                                              <p:attrName>ppt_x</p:attrName>
                                            </p:attrNameLst>
                                          </p:cBhvr>
                                          <p:tavLst>
                                            <p:tav tm="0">
                                              <p:val>
                                                <p:strVal val="#ppt_x"/>
                                              </p:val>
                                            </p:tav>
                                            <p:tav tm="100000">
                                              <p:val>
                                                <p:strVal val="#ppt_x"/>
                                              </p:val>
                                            </p:tav>
                                          </p:tavLst>
                                        </p:anim>
                                        <p:anim calcmode="lin" valueType="num">
                                          <p:cBhvr>
                                            <p:cTn id="268" dur="500" fill="hold"/>
                                            <p:tgtEl>
                                              <p:spTgt spid="102"/>
                                            </p:tgtEl>
                                            <p:attrNameLst>
                                              <p:attrName>ppt_y</p:attrName>
                                            </p:attrNameLst>
                                          </p:cBhvr>
                                          <p:tavLst>
                                            <p:tav tm="0">
                                              <p:val>
                                                <p:strVal val="#ppt_y-.1"/>
                                              </p:val>
                                            </p:tav>
                                            <p:tav tm="100000">
                                              <p:val>
                                                <p:strVal val="#ppt_y"/>
                                              </p:val>
                                            </p:tav>
                                          </p:tavLst>
                                        </p:anim>
                                      </p:childTnLst>
                                    </p:cTn>
                                  </p:par>
                                  <p:par>
                                    <p:cTn id="269" presetID="42" presetClass="entr" presetSubtype="0" fill="hold" grpId="0" nodeType="withEffect">
                                      <p:stCondLst>
                                        <p:cond delay="0"/>
                                      </p:stCondLst>
                                      <p:childTnLst>
                                        <p:set>
                                          <p:cBhvr>
                                            <p:cTn id="270" dur="1" fill="hold">
                                              <p:stCondLst>
                                                <p:cond delay="0"/>
                                              </p:stCondLst>
                                            </p:cTn>
                                            <p:tgtEl>
                                              <p:spTgt spid="101"/>
                                            </p:tgtEl>
                                            <p:attrNameLst>
                                              <p:attrName>style.visibility</p:attrName>
                                            </p:attrNameLst>
                                          </p:cBhvr>
                                          <p:to>
                                            <p:strVal val="visible"/>
                                          </p:to>
                                        </p:set>
                                        <p:animEffect transition="in" filter="fade">
                                          <p:cBhvr>
                                            <p:cTn id="271" dur="500"/>
                                            <p:tgtEl>
                                              <p:spTgt spid="101"/>
                                            </p:tgtEl>
                                          </p:cBhvr>
                                        </p:animEffect>
                                        <p:anim calcmode="lin" valueType="num">
                                          <p:cBhvr>
                                            <p:cTn id="272" dur="500" fill="hold"/>
                                            <p:tgtEl>
                                              <p:spTgt spid="101"/>
                                            </p:tgtEl>
                                            <p:attrNameLst>
                                              <p:attrName>ppt_x</p:attrName>
                                            </p:attrNameLst>
                                          </p:cBhvr>
                                          <p:tavLst>
                                            <p:tav tm="0">
                                              <p:val>
                                                <p:strVal val="#ppt_x"/>
                                              </p:val>
                                            </p:tav>
                                            <p:tav tm="100000">
                                              <p:val>
                                                <p:strVal val="#ppt_x"/>
                                              </p:val>
                                            </p:tav>
                                          </p:tavLst>
                                        </p:anim>
                                        <p:anim calcmode="lin" valueType="num">
                                          <p:cBhvr>
                                            <p:cTn id="273" dur="500" fill="hold"/>
                                            <p:tgtEl>
                                              <p:spTgt spid="101"/>
                                            </p:tgtEl>
                                            <p:attrNameLst>
                                              <p:attrName>ppt_y</p:attrName>
                                            </p:attrNameLst>
                                          </p:cBhvr>
                                          <p:tavLst>
                                            <p:tav tm="0">
                                              <p:val>
                                                <p:strVal val="#ppt_y+.1"/>
                                              </p:val>
                                            </p:tav>
                                            <p:tav tm="100000">
                                              <p:val>
                                                <p:strVal val="#ppt_y"/>
                                              </p:val>
                                            </p:tav>
                                          </p:tavLst>
                                        </p:anim>
                                      </p:childTnLst>
                                    </p:cTn>
                                  </p:par>
                                  <p:par>
                                    <p:cTn id="274" presetID="42" presetClass="entr" presetSubtype="0" fill="hold" nodeType="withEffect">
                                      <p:stCondLst>
                                        <p:cond delay="0"/>
                                      </p:stCondLst>
                                      <p:childTnLst>
                                        <p:set>
                                          <p:cBhvr>
                                            <p:cTn id="275" dur="1" fill="hold">
                                              <p:stCondLst>
                                                <p:cond delay="0"/>
                                              </p:stCondLst>
                                            </p:cTn>
                                            <p:tgtEl>
                                              <p:spTgt spid="103"/>
                                            </p:tgtEl>
                                            <p:attrNameLst>
                                              <p:attrName>style.visibility</p:attrName>
                                            </p:attrNameLst>
                                          </p:cBhvr>
                                          <p:to>
                                            <p:strVal val="visible"/>
                                          </p:to>
                                        </p:set>
                                        <p:animEffect transition="in" filter="fade">
                                          <p:cBhvr>
                                            <p:cTn id="276" dur="500"/>
                                            <p:tgtEl>
                                              <p:spTgt spid="103"/>
                                            </p:tgtEl>
                                          </p:cBhvr>
                                        </p:animEffect>
                                        <p:anim calcmode="lin" valueType="num">
                                          <p:cBhvr>
                                            <p:cTn id="277" dur="500" fill="hold"/>
                                            <p:tgtEl>
                                              <p:spTgt spid="103"/>
                                            </p:tgtEl>
                                            <p:attrNameLst>
                                              <p:attrName>ppt_x</p:attrName>
                                            </p:attrNameLst>
                                          </p:cBhvr>
                                          <p:tavLst>
                                            <p:tav tm="0">
                                              <p:val>
                                                <p:strVal val="#ppt_x"/>
                                              </p:val>
                                            </p:tav>
                                            <p:tav tm="100000">
                                              <p:val>
                                                <p:strVal val="#ppt_x"/>
                                              </p:val>
                                            </p:tav>
                                          </p:tavLst>
                                        </p:anim>
                                        <p:anim calcmode="lin" valueType="num">
                                          <p:cBhvr>
                                            <p:cTn id="278" dur="500" fill="hold"/>
                                            <p:tgtEl>
                                              <p:spTgt spid="103"/>
                                            </p:tgtEl>
                                            <p:attrNameLst>
                                              <p:attrName>ppt_y</p:attrName>
                                            </p:attrNameLst>
                                          </p:cBhvr>
                                          <p:tavLst>
                                            <p:tav tm="0">
                                              <p:val>
                                                <p:strVal val="#ppt_y+.1"/>
                                              </p:val>
                                            </p:tav>
                                            <p:tav tm="100000">
                                              <p:val>
                                                <p:strVal val="#ppt_y"/>
                                              </p:val>
                                            </p:tav>
                                          </p:tavLst>
                                        </p:anim>
                                      </p:childTnLst>
                                    </p:cTn>
                                  </p:par>
                                </p:childTnLst>
                              </p:cTn>
                            </p:par>
                            <p:par>
                              <p:cTn id="279" fill="hold">
                                <p:stCondLst>
                                  <p:cond delay="21250"/>
                                </p:stCondLst>
                                <p:childTnLst>
                                  <p:par>
                                    <p:cTn id="280" presetID="22" presetClass="entr" presetSubtype="8" fill="hold" nodeType="afterEffect">
                                      <p:stCondLst>
                                        <p:cond delay="0"/>
                                      </p:stCondLst>
                                      <p:childTnLst>
                                        <p:set>
                                          <p:cBhvr>
                                            <p:cTn id="281" dur="1" fill="hold">
                                              <p:stCondLst>
                                                <p:cond delay="0"/>
                                              </p:stCondLst>
                                            </p:cTn>
                                            <p:tgtEl>
                                              <p:spTgt spid="86"/>
                                            </p:tgtEl>
                                            <p:attrNameLst>
                                              <p:attrName>style.visibility</p:attrName>
                                            </p:attrNameLst>
                                          </p:cBhvr>
                                          <p:to>
                                            <p:strVal val="visible"/>
                                          </p:to>
                                        </p:set>
                                        <p:animEffect transition="in" filter="wipe(left)">
                                          <p:cBhvr>
                                            <p:cTn id="282"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6" grpId="0" animBg="1"/>
          <p:bldP spid="19" grpId="0"/>
          <p:bldP spid="13" grpId="0" animBg="1"/>
          <p:bldP spid="48" grpId="0" animBg="1"/>
          <p:bldP spid="49" grpId="0" animBg="1"/>
          <p:bldP spid="51" grpId="0" animBg="1"/>
          <p:bldP spid="61" grpId="0" animBg="1"/>
          <p:bldP spid="62" grpId="0" animBg="1"/>
          <p:bldP spid="63" grpId="0" animBg="1"/>
          <p:bldP spid="64" grpId="0" animBg="1"/>
          <p:bldP spid="66" grpId="0" animBg="1"/>
          <p:bldP spid="47" grpId="0" animBg="1"/>
          <p:bldP spid="52" grpId="0" animBg="1"/>
          <p:bldP spid="53" grpId="0" animBg="1"/>
          <p:bldP spid="54" grpId="0" animBg="1"/>
          <p:bldP spid="56" grpId="0" animBg="1"/>
          <p:bldP spid="57" grpId="0" animBg="1"/>
          <p:bldP spid="58" grpId="0" animBg="1"/>
          <p:bldP spid="59" grpId="0" animBg="1"/>
          <p:bldP spid="67" grpId="0" animBg="1"/>
          <p:bldP spid="69" grpId="0" animBg="1"/>
          <p:bldP spid="70" grpId="0" animBg="1"/>
          <p:bldP spid="71" grpId="0" animBg="1"/>
          <p:bldP spid="72" grpId="0" animBg="1"/>
          <p:bldP spid="73" grpId="0" animBg="1"/>
          <p:bldP spid="75" grpId="0" animBg="1"/>
          <p:bldP spid="94" grpId="0" animBg="1"/>
          <p:bldP spid="95" grpId="0"/>
          <p:bldP spid="97" grpId="0" animBg="1"/>
          <p:bldP spid="98" grpId="0"/>
          <p:bldP spid="99" grpId="0" animBg="1"/>
          <p:bldP spid="100" grpId="0"/>
          <p:bldP spid="101" grpId="0"/>
          <p:bldP spid="102" grpId="0" animBg="1"/>
          <p:bldP spid="77" grpId="0" animBg="1"/>
        </p:bldLst>
      </p:timing>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DEAEEF22-A4DB-45E7-8C91-9889C89BF273}" type="slidenum">
              <a:rPr lang="pl-PL" smtClean="0"/>
              <a:t>120</a:t>
            </a:fld>
            <a:endParaRPr lang="pl-PL"/>
          </a:p>
        </p:txBody>
      </p:sp>
      <p:sp>
        <p:nvSpPr>
          <p:cNvPr id="5" name="Title 1"/>
          <p:cNvSpPr>
            <a:spLocks noGrp="1"/>
          </p:cNvSpPr>
          <p:nvPr>
            <p:ph type="title"/>
          </p:nvPr>
        </p:nvSpPr>
        <p:spPr>
          <a:xfrm>
            <a:off x="271109" y="231282"/>
            <a:ext cx="11549415" cy="351580"/>
          </a:xfrm>
        </p:spPr>
        <p:txBody>
          <a:bodyPr/>
          <a:lstStyle/>
          <a:p>
            <a:r>
              <a:rPr lang="en-NZ" b="1">
                <a:solidFill>
                  <a:srgbClr val="ED0C6D"/>
                </a:solidFill>
              </a:rPr>
              <a:t>Consistency of the Results</a:t>
            </a:r>
            <a:endParaRPr lang="en-GB" b="1">
              <a:solidFill>
                <a:srgbClr val="ED0C6D"/>
              </a:solidFill>
            </a:endParaRPr>
          </a:p>
        </p:txBody>
      </p:sp>
      <p:sp>
        <p:nvSpPr>
          <p:cNvPr id="6" name="Rectangle 5"/>
          <p:cNvSpPr/>
          <p:nvPr/>
        </p:nvSpPr>
        <p:spPr>
          <a:xfrm>
            <a:off x="550590" y="843186"/>
            <a:ext cx="8726760" cy="5632311"/>
          </a:xfrm>
          <a:prstGeom prst="rect">
            <a:avLst/>
          </a:prstGeom>
        </p:spPr>
        <p:txBody>
          <a:bodyPr wrap="square">
            <a:spAutoFit/>
          </a:bodyPr>
          <a:lstStyle/>
          <a:p>
            <a:r>
              <a:rPr lang="en-GB" sz="2400" b="1" dirty="0">
                <a:solidFill>
                  <a:srgbClr val="ED0C6D"/>
                </a:solidFill>
                <a:latin typeface="Century Gothic" panose="020B0502020202020204" pitchFamily="34" charset="0"/>
              </a:rPr>
              <a:t>Consistency of the results</a:t>
            </a:r>
          </a:p>
          <a:p>
            <a:endParaRPr lang="en-GB" b="1" dirty="0">
              <a:solidFill>
                <a:schemeClr val="tx1">
                  <a:lumMod val="65000"/>
                  <a:lumOff val="35000"/>
                </a:schemeClr>
              </a:solidFill>
              <a:latin typeface="Century Gothic" panose="020B0502020202020204" pitchFamily="34" charset="0"/>
            </a:endParaRPr>
          </a:p>
          <a:p>
            <a:r>
              <a:rPr lang="en-NZ" sz="2000" b="1" dirty="0" err="1">
                <a:solidFill>
                  <a:schemeClr val="accent6">
                    <a:lumMod val="50000"/>
                  </a:schemeClr>
                </a:solidFill>
                <a:latin typeface="Century Gothic" panose="020B0502020202020204" pitchFamily="34" charset="0"/>
              </a:rPr>
              <a:t>PSim</a:t>
            </a:r>
            <a:r>
              <a:rPr lang="en-NZ" sz="2000" b="1" dirty="0">
                <a:solidFill>
                  <a:schemeClr val="accent6">
                    <a:lumMod val="50000"/>
                  </a:schemeClr>
                </a:solidFill>
                <a:latin typeface="Century Gothic" panose="020B0502020202020204" pitchFamily="34" charset="0"/>
              </a:rPr>
              <a:t>: </a:t>
            </a:r>
            <a:r>
              <a:rPr lang="en-NZ" sz="2000" dirty="0">
                <a:solidFill>
                  <a:schemeClr val="accent6">
                    <a:lumMod val="50000"/>
                  </a:schemeClr>
                </a:solidFill>
                <a:latin typeface="Century Gothic" panose="020B0502020202020204" pitchFamily="34" charset="0"/>
              </a:rPr>
              <a:t>Profile Similarity = How similar Profiles I and II </a:t>
            </a:r>
            <a:br>
              <a:rPr lang="en-NZ" sz="2000" dirty="0">
                <a:solidFill>
                  <a:schemeClr val="accent6">
                    <a:lumMod val="50000"/>
                  </a:schemeClr>
                </a:solidFill>
                <a:latin typeface="Century Gothic" panose="020B0502020202020204" pitchFamily="34" charset="0"/>
              </a:rPr>
            </a:br>
            <a:r>
              <a:rPr lang="en-NZ" sz="2000" dirty="0">
                <a:solidFill>
                  <a:schemeClr val="accent6">
                    <a:lumMod val="50000"/>
                  </a:schemeClr>
                </a:solidFill>
                <a:latin typeface="Century Gothic" panose="020B0502020202020204" pitchFamily="34" charset="0"/>
              </a:rPr>
              <a:t>are in shape.</a:t>
            </a:r>
          </a:p>
          <a:p>
            <a:r>
              <a:rPr lang="en-NZ" sz="2000" b="1" dirty="0" err="1">
                <a:solidFill>
                  <a:schemeClr val="accent6">
                    <a:lumMod val="50000"/>
                  </a:schemeClr>
                </a:solidFill>
                <a:latin typeface="Century Gothic" panose="020B0502020202020204" pitchFamily="34" charset="0"/>
              </a:rPr>
              <a:t>PSiz</a:t>
            </a:r>
            <a:r>
              <a:rPr lang="en-NZ" sz="2000" b="1" dirty="0">
                <a:solidFill>
                  <a:schemeClr val="accent6">
                    <a:lumMod val="50000"/>
                  </a:schemeClr>
                </a:solidFill>
                <a:latin typeface="Century Gothic" panose="020B0502020202020204" pitchFamily="34" charset="0"/>
              </a:rPr>
              <a:t>: </a:t>
            </a:r>
            <a:r>
              <a:rPr lang="en-NZ" sz="2000" dirty="0">
                <a:solidFill>
                  <a:schemeClr val="accent6">
                    <a:lumMod val="50000"/>
                  </a:schemeClr>
                </a:solidFill>
                <a:latin typeface="Century Gothic" panose="020B0502020202020204" pitchFamily="34" charset="0"/>
              </a:rPr>
              <a:t>Profile Size = How large Profile II is in size.</a:t>
            </a:r>
          </a:p>
          <a:p>
            <a:r>
              <a:rPr lang="en-NZ" sz="2000" b="1" dirty="0" err="1">
                <a:solidFill>
                  <a:schemeClr val="accent6">
                    <a:lumMod val="50000"/>
                  </a:schemeClr>
                </a:solidFill>
                <a:latin typeface="Century Gothic" panose="020B0502020202020204" pitchFamily="34" charset="0"/>
              </a:rPr>
              <a:t>PPos</a:t>
            </a:r>
            <a:r>
              <a:rPr lang="en-NZ" sz="2000" b="1" dirty="0">
                <a:solidFill>
                  <a:schemeClr val="accent6">
                    <a:lumMod val="50000"/>
                  </a:schemeClr>
                </a:solidFill>
                <a:latin typeface="Century Gothic" panose="020B0502020202020204" pitchFamily="34" charset="0"/>
              </a:rPr>
              <a:t>: </a:t>
            </a:r>
            <a:r>
              <a:rPr lang="en-NZ" sz="2000" dirty="0">
                <a:solidFill>
                  <a:schemeClr val="accent6">
                    <a:lumMod val="50000"/>
                  </a:schemeClr>
                </a:solidFill>
                <a:latin typeface="Century Gothic" panose="020B0502020202020204" pitchFamily="34" charset="0"/>
              </a:rPr>
              <a:t>Profile Position = How well Profile II is balanced on </a:t>
            </a:r>
            <a:br>
              <a:rPr lang="en-NZ" sz="2000" dirty="0">
                <a:solidFill>
                  <a:schemeClr val="accent6">
                    <a:lumMod val="50000"/>
                  </a:schemeClr>
                </a:solidFill>
                <a:latin typeface="Century Gothic" panose="020B0502020202020204" pitchFamily="34" charset="0"/>
              </a:rPr>
            </a:br>
            <a:r>
              <a:rPr lang="en-NZ" sz="2000" dirty="0">
                <a:solidFill>
                  <a:schemeClr val="accent6">
                    <a:lumMod val="50000"/>
                  </a:schemeClr>
                </a:solidFill>
                <a:latin typeface="Century Gothic" panose="020B0502020202020204" pitchFamily="34" charset="0"/>
              </a:rPr>
              <a:t>both sides of </a:t>
            </a:r>
            <a:r>
              <a:rPr lang="en-NZ" sz="2000">
                <a:solidFill>
                  <a:schemeClr val="accent6">
                    <a:lumMod val="50000"/>
                  </a:schemeClr>
                </a:solidFill>
                <a:latin typeface="Century Gothic" panose="020B0502020202020204" pitchFamily="34" charset="0"/>
              </a:rPr>
              <a:t>the middle </a:t>
            </a:r>
            <a:r>
              <a:rPr lang="en-NZ" sz="2000" dirty="0">
                <a:solidFill>
                  <a:schemeClr val="accent6">
                    <a:lumMod val="50000"/>
                  </a:schemeClr>
                </a:solidFill>
                <a:latin typeface="Century Gothic" panose="020B0502020202020204" pitchFamily="34" charset="0"/>
              </a:rPr>
              <a:t>line.</a:t>
            </a:r>
            <a:endParaRPr lang="en-GB" sz="2000" dirty="0">
              <a:solidFill>
                <a:schemeClr val="accent6">
                  <a:lumMod val="50000"/>
                </a:schemeClr>
              </a:solidFill>
              <a:latin typeface="Century Gothic" panose="020B0502020202020204" pitchFamily="34" charset="0"/>
            </a:endParaRPr>
          </a:p>
          <a:p>
            <a:endParaRPr lang="en-GB" sz="2000" b="1" dirty="0">
              <a:solidFill>
                <a:schemeClr val="accent6">
                  <a:lumMod val="50000"/>
                </a:schemeClr>
              </a:solidFill>
              <a:latin typeface="Century Gothic" panose="020B0502020202020204" pitchFamily="34" charset="0"/>
            </a:endParaRPr>
          </a:p>
          <a:p>
            <a:r>
              <a:rPr lang="en-NZ" sz="2000" b="1" dirty="0">
                <a:solidFill>
                  <a:schemeClr val="accent6">
                    <a:lumMod val="50000"/>
                  </a:schemeClr>
                </a:solidFill>
                <a:latin typeface="Century Gothic" panose="020B0502020202020204" pitchFamily="34" charset="0"/>
              </a:rPr>
              <a:t>The interpretation of the scale:</a:t>
            </a:r>
          </a:p>
          <a:p>
            <a:r>
              <a:rPr lang="en-NZ" sz="2000" dirty="0">
                <a:solidFill>
                  <a:schemeClr val="accent6">
                    <a:lumMod val="50000"/>
                  </a:schemeClr>
                </a:solidFill>
                <a:latin typeface="Century Gothic" panose="020B0502020202020204" pitchFamily="34" charset="0"/>
              </a:rPr>
              <a:t>4-5 = The results are very reliable on this aspect.</a:t>
            </a:r>
          </a:p>
          <a:p>
            <a:r>
              <a:rPr lang="en-NZ" sz="2000" dirty="0">
                <a:solidFill>
                  <a:schemeClr val="accent6">
                    <a:lumMod val="50000"/>
                  </a:schemeClr>
                </a:solidFill>
                <a:latin typeface="Century Gothic" panose="020B0502020202020204" pitchFamily="34" charset="0"/>
              </a:rPr>
              <a:t>2-3 = The results are relatively reliable, but some caution should be exercised.</a:t>
            </a:r>
          </a:p>
          <a:p>
            <a:r>
              <a:rPr lang="en-NZ" sz="2000" dirty="0">
                <a:solidFill>
                  <a:schemeClr val="accent6">
                    <a:lumMod val="50000"/>
                  </a:schemeClr>
                </a:solidFill>
                <a:latin typeface="Century Gothic" panose="020B0502020202020204" pitchFamily="34" charset="0"/>
              </a:rPr>
              <a:t>0-1 = The results are not reliable on this aspect.</a:t>
            </a:r>
          </a:p>
          <a:p>
            <a:endParaRPr lang="en-NZ" sz="2000" dirty="0">
              <a:solidFill>
                <a:schemeClr val="accent6">
                  <a:lumMod val="50000"/>
                </a:schemeClr>
              </a:solidFill>
              <a:latin typeface="Century Gothic" panose="020B0502020202020204" pitchFamily="34" charset="0"/>
            </a:endParaRPr>
          </a:p>
          <a:p>
            <a:r>
              <a:rPr lang="en-NZ" sz="2000" b="1" dirty="0">
                <a:solidFill>
                  <a:schemeClr val="accent6">
                    <a:lumMod val="50000"/>
                  </a:schemeClr>
                </a:solidFill>
                <a:latin typeface="Century Gothic" panose="020B0502020202020204" pitchFamily="34" charset="0"/>
              </a:rPr>
              <a:t>If the score is 0 or 1, you should not trust the results of the analysis alone, but should analyse the results carefully and, if possible, ask the person to re-do the analysis.</a:t>
            </a:r>
          </a:p>
          <a:p>
            <a:endParaRPr lang="en-NZ" dirty="0"/>
          </a:p>
        </p:txBody>
      </p:sp>
      <p:graphicFrame>
        <p:nvGraphicFramePr>
          <p:cNvPr id="7" name="Table 6"/>
          <p:cNvGraphicFramePr>
            <a:graphicFrameLocks noGrp="1"/>
          </p:cNvGraphicFramePr>
          <p:nvPr>
            <p:extLst>
              <p:ext uri="{D42A27DB-BD31-4B8C-83A1-F6EECF244321}">
                <p14:modId xmlns:p14="http://schemas.microsoft.com/office/powerpoint/2010/main" val="237997889"/>
              </p:ext>
            </p:extLst>
          </p:nvPr>
        </p:nvGraphicFramePr>
        <p:xfrm>
          <a:off x="8069930" y="981478"/>
          <a:ext cx="3214941" cy="1234002"/>
        </p:xfrm>
        <a:graphic>
          <a:graphicData uri="http://schemas.openxmlformats.org/drawingml/2006/table">
            <a:tbl>
              <a:tblPr firstRow="1" bandRow="1">
                <a:tableStyleId>{5C22544A-7EE6-4342-B048-85BDC9FD1C3A}</a:tableStyleId>
              </a:tblPr>
              <a:tblGrid>
                <a:gridCol w="1071647">
                  <a:extLst>
                    <a:ext uri="{9D8B030D-6E8A-4147-A177-3AD203B41FA5}">
                      <a16:colId xmlns:a16="http://schemas.microsoft.com/office/drawing/2014/main" val="20000"/>
                    </a:ext>
                  </a:extLst>
                </a:gridCol>
                <a:gridCol w="1071647">
                  <a:extLst>
                    <a:ext uri="{9D8B030D-6E8A-4147-A177-3AD203B41FA5}">
                      <a16:colId xmlns:a16="http://schemas.microsoft.com/office/drawing/2014/main" val="20001"/>
                    </a:ext>
                  </a:extLst>
                </a:gridCol>
                <a:gridCol w="1071647">
                  <a:extLst>
                    <a:ext uri="{9D8B030D-6E8A-4147-A177-3AD203B41FA5}">
                      <a16:colId xmlns:a16="http://schemas.microsoft.com/office/drawing/2014/main" val="20002"/>
                    </a:ext>
                  </a:extLst>
                </a:gridCol>
              </a:tblGrid>
              <a:tr h="617001">
                <a:tc>
                  <a:txBody>
                    <a:bodyPr/>
                    <a:lstStyle/>
                    <a:p>
                      <a:pPr algn="l"/>
                      <a:r>
                        <a:rPr lang="en-NZ" sz="2000" err="1">
                          <a:solidFill>
                            <a:srgbClr val="ED0C6D"/>
                          </a:solidFill>
                        </a:rPr>
                        <a:t>PSiz</a:t>
                      </a:r>
                      <a:endParaRPr lang="en-GB" sz="2000">
                        <a:solidFill>
                          <a:srgbClr val="ED0C6D"/>
                        </a:solidFill>
                      </a:endParaRPr>
                    </a:p>
                  </a:txBody>
                  <a:tcPr marL="152137" marR="152137" marT="76069" marB="7606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NZ" sz="2000" err="1">
                          <a:solidFill>
                            <a:srgbClr val="ED0C6D"/>
                          </a:solidFill>
                        </a:rPr>
                        <a:t>PSim</a:t>
                      </a:r>
                      <a:endParaRPr lang="en-GB" sz="2000">
                        <a:solidFill>
                          <a:srgbClr val="ED0C6D"/>
                        </a:solidFill>
                      </a:endParaRPr>
                    </a:p>
                  </a:txBody>
                  <a:tcPr marL="152137" marR="152137" marT="76069" marB="7606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NZ" sz="2000" err="1">
                          <a:solidFill>
                            <a:srgbClr val="ED0C6D"/>
                          </a:solidFill>
                        </a:rPr>
                        <a:t>PPos</a:t>
                      </a:r>
                      <a:endParaRPr lang="en-GB" sz="2000">
                        <a:solidFill>
                          <a:srgbClr val="ED0C6D"/>
                        </a:solidFill>
                      </a:endParaRPr>
                    </a:p>
                  </a:txBody>
                  <a:tcPr marL="152137" marR="152137" marT="76069" marB="7606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617001">
                <a:tc>
                  <a:txBody>
                    <a:bodyPr/>
                    <a:lstStyle/>
                    <a:p>
                      <a:pPr algn="ctr"/>
                      <a:r>
                        <a:rPr lang="en-NZ" sz="2000">
                          <a:solidFill>
                            <a:schemeClr val="tx1">
                              <a:lumMod val="65000"/>
                              <a:lumOff val="35000"/>
                            </a:schemeClr>
                          </a:solidFill>
                        </a:rPr>
                        <a:t>5</a:t>
                      </a:r>
                      <a:endParaRPr lang="en-GB" sz="2000">
                        <a:solidFill>
                          <a:schemeClr val="tx1">
                            <a:lumMod val="65000"/>
                            <a:lumOff val="35000"/>
                          </a:schemeClr>
                        </a:solidFill>
                      </a:endParaRPr>
                    </a:p>
                  </a:txBody>
                  <a:tcPr marL="152137" marR="152137" marT="76069" marB="7606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NZ" sz="2000">
                          <a:solidFill>
                            <a:schemeClr val="tx1">
                              <a:lumMod val="65000"/>
                              <a:lumOff val="35000"/>
                            </a:schemeClr>
                          </a:solidFill>
                        </a:rPr>
                        <a:t>4</a:t>
                      </a:r>
                      <a:endParaRPr lang="en-GB" sz="2000">
                        <a:solidFill>
                          <a:schemeClr val="tx1">
                            <a:lumMod val="65000"/>
                            <a:lumOff val="35000"/>
                          </a:schemeClr>
                        </a:solidFill>
                      </a:endParaRPr>
                    </a:p>
                  </a:txBody>
                  <a:tcPr marL="152137" marR="152137" marT="76069" marB="7606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NZ" sz="2000">
                          <a:solidFill>
                            <a:schemeClr val="tx1">
                              <a:lumMod val="65000"/>
                              <a:lumOff val="35000"/>
                            </a:schemeClr>
                          </a:solidFill>
                        </a:rPr>
                        <a:t>5</a:t>
                      </a:r>
                      <a:endParaRPr lang="en-GB" sz="2000">
                        <a:solidFill>
                          <a:schemeClr val="tx1">
                            <a:lumMod val="65000"/>
                            <a:lumOff val="35000"/>
                          </a:schemeClr>
                        </a:solidFill>
                      </a:endParaRPr>
                    </a:p>
                  </a:txBody>
                  <a:tcPr marL="152137" marR="152137" marT="76069" marB="7606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8" name="Prostokąt zaokrąglony 7">
            <a:extLst>
              <a:ext uri="{FF2B5EF4-FFF2-40B4-BE49-F238E27FC236}">
                <a16:creationId xmlns:a16="http://schemas.microsoft.com/office/drawing/2014/main" id="{CD01DAF7-D504-4E61-9A63-7DA653BEAD12}"/>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Turn to Page 48 of your Workbook</a:t>
            </a:r>
            <a:endParaRPr lang="en-US" sz="1100" b="1">
              <a:solidFill>
                <a:schemeClr val="bg1"/>
              </a:solidFill>
              <a:latin typeface="Century Gothic" panose="020B0502020202020204" pitchFamily="34" charset="0"/>
            </a:endParaRPr>
          </a:p>
        </p:txBody>
      </p:sp>
      <p:pic>
        <p:nvPicPr>
          <p:cNvPr id="9" name="Graphic 8" descr="Closed book with solid fill">
            <a:extLst>
              <a:ext uri="{FF2B5EF4-FFF2-40B4-BE49-F238E27FC236}">
                <a16:creationId xmlns:a16="http://schemas.microsoft.com/office/drawing/2014/main" id="{F081248A-EC14-4FBF-AFA9-1170FDE8783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53912" y="256991"/>
            <a:ext cx="228376" cy="227084"/>
          </a:xfrm>
          <a:prstGeom prst="rect">
            <a:avLst/>
          </a:prstGeom>
        </p:spPr>
      </p:pic>
    </p:spTree>
    <p:extLst>
      <p:ext uri="{BB962C8B-B14F-4D97-AF65-F5344CB8AC3E}">
        <p14:creationId xmlns:p14="http://schemas.microsoft.com/office/powerpoint/2010/main" val="414421628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3333">
                                          <p:cBhvr additive="base">
                                            <p:cTn id="7" dur="1250" fill="hold"/>
                                            <p:tgtEl>
                                              <p:spTgt spid="8"/>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250" fill="hold"/>
                                            <p:tgtEl>
                                              <p:spTgt spid="8"/>
                                            </p:tgtEl>
                                            <p:attrNameLst>
                                              <p:attrName>ppt_x</p:attrName>
                                            </p:attrNameLst>
                                          </p:cBhvr>
                                          <p:tavLst>
                                            <p:tav tm="0">
                                              <p:val>
                                                <p:strVal val="0-#ppt_w/2"/>
                                              </p:val>
                                            </p:tav>
                                            <p:tav tm="100000">
                                              <p:val>
                                                <p:strVal val="#ppt_x"/>
                                              </p:val>
                                            </p:tav>
                                          </p:tavLst>
                                        </p:anim>
                                        <p:anim calcmode="lin" valueType="num">
                                          <p:cBhvr additive="base">
                                            <p:cTn id="8" dur="12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upa 16"/>
          <p:cNvGrpSpPr/>
          <p:nvPr/>
        </p:nvGrpSpPr>
        <p:grpSpPr>
          <a:xfrm>
            <a:off x="-537375" y="1823724"/>
            <a:ext cx="3594101" cy="3210551"/>
            <a:chOff x="-6380163" y="6064250"/>
            <a:chExt cx="2127250" cy="1900238"/>
          </a:xfrm>
          <a:solidFill>
            <a:schemeClr val="bg1">
              <a:lumMod val="95000"/>
            </a:schemeClr>
          </a:solidFill>
        </p:grpSpPr>
        <p:sp>
          <p:nvSpPr>
            <p:cNvPr id="18" name="Freeform 22"/>
            <p:cNvSpPr>
              <a:spLocks noEditPoints="1"/>
            </p:cNvSpPr>
            <p:nvPr/>
          </p:nvSpPr>
          <p:spPr bwMode="auto">
            <a:xfrm>
              <a:off x="-6380163" y="6494463"/>
              <a:ext cx="2127250" cy="1470025"/>
            </a:xfrm>
            <a:custGeom>
              <a:avLst/>
              <a:gdLst>
                <a:gd name="T0" fmla="*/ 1340 w 1340"/>
                <a:gd name="T1" fmla="*/ 926 h 926"/>
                <a:gd name="T2" fmla="*/ 0 w 1340"/>
                <a:gd name="T3" fmla="*/ 926 h 926"/>
                <a:gd name="T4" fmla="*/ 0 w 1340"/>
                <a:gd name="T5" fmla="*/ 0 h 926"/>
                <a:gd name="T6" fmla="*/ 1340 w 1340"/>
                <a:gd name="T7" fmla="*/ 0 h 926"/>
                <a:gd name="T8" fmla="*/ 1340 w 1340"/>
                <a:gd name="T9" fmla="*/ 926 h 926"/>
                <a:gd name="T10" fmla="*/ 83 w 1340"/>
                <a:gd name="T11" fmla="*/ 843 h 926"/>
                <a:gd name="T12" fmla="*/ 1257 w 1340"/>
                <a:gd name="T13" fmla="*/ 843 h 926"/>
                <a:gd name="T14" fmla="*/ 1257 w 1340"/>
                <a:gd name="T15" fmla="*/ 83 h 926"/>
                <a:gd name="T16" fmla="*/ 83 w 1340"/>
                <a:gd name="T17" fmla="*/ 83 h 926"/>
                <a:gd name="T18" fmla="*/ 83 w 1340"/>
                <a:gd name="T19" fmla="*/ 843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0" h="926">
                  <a:moveTo>
                    <a:pt x="1340" y="926"/>
                  </a:moveTo>
                  <a:lnTo>
                    <a:pt x="0" y="926"/>
                  </a:lnTo>
                  <a:lnTo>
                    <a:pt x="0" y="0"/>
                  </a:lnTo>
                  <a:lnTo>
                    <a:pt x="1340" y="0"/>
                  </a:lnTo>
                  <a:lnTo>
                    <a:pt x="1340" y="926"/>
                  </a:lnTo>
                  <a:close/>
                  <a:moveTo>
                    <a:pt x="83" y="843"/>
                  </a:moveTo>
                  <a:lnTo>
                    <a:pt x="1257" y="843"/>
                  </a:lnTo>
                  <a:lnTo>
                    <a:pt x="1257" y="83"/>
                  </a:lnTo>
                  <a:lnTo>
                    <a:pt x="83" y="83"/>
                  </a:lnTo>
                  <a:lnTo>
                    <a:pt x="83" y="8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19" name="Freeform 23"/>
            <p:cNvSpPr>
              <a:spLocks/>
            </p:cNvSpPr>
            <p:nvPr/>
          </p:nvSpPr>
          <p:spPr bwMode="auto">
            <a:xfrm>
              <a:off x="-6329363" y="6915150"/>
              <a:ext cx="2027238" cy="381000"/>
            </a:xfrm>
            <a:custGeom>
              <a:avLst/>
              <a:gdLst>
                <a:gd name="T0" fmla="*/ 638 w 1277"/>
                <a:gd name="T1" fmla="*/ 240 h 240"/>
                <a:gd name="T2" fmla="*/ 0 w 1277"/>
                <a:gd name="T3" fmla="*/ 83 h 240"/>
                <a:gd name="T4" fmla="*/ 20 w 1277"/>
                <a:gd name="T5" fmla="*/ 0 h 240"/>
                <a:gd name="T6" fmla="*/ 638 w 1277"/>
                <a:gd name="T7" fmla="*/ 151 h 240"/>
                <a:gd name="T8" fmla="*/ 1257 w 1277"/>
                <a:gd name="T9" fmla="*/ 0 h 240"/>
                <a:gd name="T10" fmla="*/ 1277 w 1277"/>
                <a:gd name="T11" fmla="*/ 83 h 240"/>
                <a:gd name="T12" fmla="*/ 638 w 1277"/>
                <a:gd name="T13" fmla="*/ 240 h 240"/>
              </a:gdLst>
              <a:ahLst/>
              <a:cxnLst>
                <a:cxn ang="0">
                  <a:pos x="T0" y="T1"/>
                </a:cxn>
                <a:cxn ang="0">
                  <a:pos x="T2" y="T3"/>
                </a:cxn>
                <a:cxn ang="0">
                  <a:pos x="T4" y="T5"/>
                </a:cxn>
                <a:cxn ang="0">
                  <a:pos x="T6" y="T7"/>
                </a:cxn>
                <a:cxn ang="0">
                  <a:pos x="T8" y="T9"/>
                </a:cxn>
                <a:cxn ang="0">
                  <a:pos x="T10" y="T11"/>
                </a:cxn>
                <a:cxn ang="0">
                  <a:pos x="T12" y="T13"/>
                </a:cxn>
              </a:cxnLst>
              <a:rect l="0" t="0" r="r" b="b"/>
              <a:pathLst>
                <a:path w="1277" h="240">
                  <a:moveTo>
                    <a:pt x="638" y="240"/>
                  </a:moveTo>
                  <a:lnTo>
                    <a:pt x="0" y="83"/>
                  </a:lnTo>
                  <a:lnTo>
                    <a:pt x="20" y="0"/>
                  </a:lnTo>
                  <a:lnTo>
                    <a:pt x="638" y="151"/>
                  </a:lnTo>
                  <a:lnTo>
                    <a:pt x="1257" y="0"/>
                  </a:lnTo>
                  <a:lnTo>
                    <a:pt x="1277" y="83"/>
                  </a:lnTo>
                  <a:lnTo>
                    <a:pt x="638" y="2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20" name="Freeform 24"/>
            <p:cNvSpPr>
              <a:spLocks/>
            </p:cNvSpPr>
            <p:nvPr/>
          </p:nvSpPr>
          <p:spPr bwMode="auto">
            <a:xfrm>
              <a:off x="-5613400" y="7162800"/>
              <a:ext cx="593725" cy="381000"/>
            </a:xfrm>
            <a:custGeom>
              <a:avLst/>
              <a:gdLst>
                <a:gd name="T0" fmla="*/ 3 w 72"/>
                <a:gd name="T1" fmla="*/ 0 h 46"/>
                <a:gd name="T2" fmla="*/ 36 w 72"/>
                <a:gd name="T3" fmla="*/ 46 h 46"/>
                <a:gd name="T4" fmla="*/ 69 w 72"/>
                <a:gd name="T5" fmla="*/ 0 h 46"/>
                <a:gd name="T6" fmla="*/ 36 w 72"/>
                <a:gd name="T7" fmla="*/ 8 h 46"/>
                <a:gd name="T8" fmla="*/ 3 w 72"/>
                <a:gd name="T9" fmla="*/ 0 h 46"/>
              </a:gdLst>
              <a:ahLst/>
              <a:cxnLst>
                <a:cxn ang="0">
                  <a:pos x="T0" y="T1"/>
                </a:cxn>
                <a:cxn ang="0">
                  <a:pos x="T2" y="T3"/>
                </a:cxn>
                <a:cxn ang="0">
                  <a:pos x="T4" y="T5"/>
                </a:cxn>
                <a:cxn ang="0">
                  <a:pos x="T6" y="T7"/>
                </a:cxn>
                <a:cxn ang="0">
                  <a:pos x="T8" y="T9"/>
                </a:cxn>
              </a:cxnLst>
              <a:rect l="0" t="0" r="r" b="b"/>
              <a:pathLst>
                <a:path w="72" h="46">
                  <a:moveTo>
                    <a:pt x="3" y="0"/>
                  </a:moveTo>
                  <a:cubicBezTo>
                    <a:pt x="3" y="0"/>
                    <a:pt x="0" y="46"/>
                    <a:pt x="36" y="46"/>
                  </a:cubicBezTo>
                  <a:cubicBezTo>
                    <a:pt x="72" y="46"/>
                    <a:pt x="69" y="0"/>
                    <a:pt x="69" y="0"/>
                  </a:cubicBezTo>
                  <a:cubicBezTo>
                    <a:pt x="36" y="8"/>
                    <a:pt x="36" y="8"/>
                    <a:pt x="36" y="8"/>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21" name="Freeform 25"/>
            <p:cNvSpPr>
              <a:spLocks/>
            </p:cNvSpPr>
            <p:nvPr/>
          </p:nvSpPr>
          <p:spPr bwMode="auto">
            <a:xfrm>
              <a:off x="-5810250" y="6064250"/>
              <a:ext cx="981075" cy="495300"/>
            </a:xfrm>
            <a:custGeom>
              <a:avLst/>
              <a:gdLst>
                <a:gd name="T0" fmla="*/ 16 w 119"/>
                <a:gd name="T1" fmla="*/ 60 h 60"/>
                <a:gd name="T2" fmla="*/ 0 w 119"/>
                <a:gd name="T3" fmla="*/ 60 h 60"/>
                <a:gd name="T4" fmla="*/ 60 w 119"/>
                <a:gd name="T5" fmla="*/ 0 h 60"/>
                <a:gd name="T6" fmla="*/ 119 w 119"/>
                <a:gd name="T7" fmla="*/ 60 h 60"/>
                <a:gd name="T8" fmla="*/ 103 w 119"/>
                <a:gd name="T9" fmla="*/ 60 h 60"/>
                <a:gd name="T10" fmla="*/ 60 w 119"/>
                <a:gd name="T11" fmla="*/ 16 h 60"/>
                <a:gd name="T12" fmla="*/ 16 w 119"/>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119" h="60">
                  <a:moveTo>
                    <a:pt x="16" y="60"/>
                  </a:moveTo>
                  <a:cubicBezTo>
                    <a:pt x="0" y="60"/>
                    <a:pt x="0" y="60"/>
                    <a:pt x="0" y="60"/>
                  </a:cubicBezTo>
                  <a:cubicBezTo>
                    <a:pt x="1" y="39"/>
                    <a:pt x="13" y="0"/>
                    <a:pt x="60" y="0"/>
                  </a:cubicBezTo>
                  <a:cubicBezTo>
                    <a:pt x="107" y="0"/>
                    <a:pt x="119" y="39"/>
                    <a:pt x="119" y="60"/>
                  </a:cubicBezTo>
                  <a:cubicBezTo>
                    <a:pt x="103" y="60"/>
                    <a:pt x="103" y="60"/>
                    <a:pt x="103" y="60"/>
                  </a:cubicBezTo>
                  <a:cubicBezTo>
                    <a:pt x="103" y="55"/>
                    <a:pt x="102" y="16"/>
                    <a:pt x="60" y="16"/>
                  </a:cubicBezTo>
                  <a:cubicBezTo>
                    <a:pt x="18" y="16"/>
                    <a:pt x="17" y="55"/>
                    <a:pt x="16"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grpSp>
      <p:grpSp>
        <p:nvGrpSpPr>
          <p:cNvPr id="22" name="Grupa 21"/>
          <p:cNvGrpSpPr/>
          <p:nvPr/>
        </p:nvGrpSpPr>
        <p:grpSpPr>
          <a:xfrm>
            <a:off x="6594473" y="-2624348"/>
            <a:ext cx="5000625" cy="9245515"/>
            <a:chOff x="17516475" y="-768350"/>
            <a:chExt cx="2605088" cy="4816475"/>
          </a:xfrm>
          <a:solidFill>
            <a:schemeClr val="bg1">
              <a:lumMod val="95000"/>
            </a:schemeClr>
          </a:solidFill>
        </p:grpSpPr>
        <p:sp>
          <p:nvSpPr>
            <p:cNvPr id="23" name="Freeform 5"/>
            <p:cNvSpPr>
              <a:spLocks/>
            </p:cNvSpPr>
            <p:nvPr/>
          </p:nvSpPr>
          <p:spPr bwMode="auto">
            <a:xfrm>
              <a:off x="19354800" y="984250"/>
              <a:ext cx="288925" cy="279400"/>
            </a:xfrm>
            <a:custGeom>
              <a:avLst/>
              <a:gdLst>
                <a:gd name="T0" fmla="*/ 26 w 35"/>
                <a:gd name="T1" fmla="*/ 30 h 34"/>
                <a:gd name="T2" fmla="*/ 30 w 35"/>
                <a:gd name="T3" fmla="*/ 9 h 34"/>
                <a:gd name="T4" fmla="*/ 10 w 35"/>
                <a:gd name="T5" fmla="*/ 4 h 34"/>
                <a:gd name="T6" fmla="*/ 5 w 35"/>
                <a:gd name="T7" fmla="*/ 25 h 34"/>
                <a:gd name="T8" fmla="*/ 26 w 35"/>
                <a:gd name="T9" fmla="*/ 30 h 34"/>
              </a:gdLst>
              <a:ahLst/>
              <a:cxnLst>
                <a:cxn ang="0">
                  <a:pos x="T0" y="T1"/>
                </a:cxn>
                <a:cxn ang="0">
                  <a:pos x="T2" y="T3"/>
                </a:cxn>
                <a:cxn ang="0">
                  <a:pos x="T4" y="T5"/>
                </a:cxn>
                <a:cxn ang="0">
                  <a:pos x="T6" y="T7"/>
                </a:cxn>
                <a:cxn ang="0">
                  <a:pos x="T8" y="T9"/>
                </a:cxn>
              </a:cxnLst>
              <a:rect l="0" t="0" r="r" b="b"/>
              <a:pathLst>
                <a:path w="35" h="34">
                  <a:moveTo>
                    <a:pt x="26" y="30"/>
                  </a:moveTo>
                  <a:cubicBezTo>
                    <a:pt x="33" y="25"/>
                    <a:pt x="35" y="16"/>
                    <a:pt x="30" y="9"/>
                  </a:cubicBezTo>
                  <a:cubicBezTo>
                    <a:pt x="26" y="2"/>
                    <a:pt x="17" y="0"/>
                    <a:pt x="10" y="4"/>
                  </a:cubicBezTo>
                  <a:cubicBezTo>
                    <a:pt x="2" y="9"/>
                    <a:pt x="0" y="18"/>
                    <a:pt x="5" y="25"/>
                  </a:cubicBezTo>
                  <a:cubicBezTo>
                    <a:pt x="9" y="32"/>
                    <a:pt x="19" y="34"/>
                    <a:pt x="26"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24" name="Freeform 6"/>
            <p:cNvSpPr>
              <a:spLocks/>
            </p:cNvSpPr>
            <p:nvPr/>
          </p:nvSpPr>
          <p:spPr bwMode="auto">
            <a:xfrm>
              <a:off x="18118138" y="-768350"/>
              <a:ext cx="115888" cy="149225"/>
            </a:xfrm>
            <a:custGeom>
              <a:avLst/>
              <a:gdLst>
                <a:gd name="T0" fmla="*/ 9 w 14"/>
                <a:gd name="T1" fmla="*/ 18 h 18"/>
                <a:gd name="T2" fmla="*/ 0 w 14"/>
                <a:gd name="T3" fmla="*/ 16 h 18"/>
                <a:gd name="T4" fmla="*/ 3 w 14"/>
                <a:gd name="T5" fmla="*/ 0 h 18"/>
                <a:gd name="T6" fmla="*/ 14 w 14"/>
                <a:gd name="T7" fmla="*/ 3 h 18"/>
                <a:gd name="T8" fmla="*/ 9 w 14"/>
                <a:gd name="T9" fmla="*/ 18 h 18"/>
              </a:gdLst>
              <a:ahLst/>
              <a:cxnLst>
                <a:cxn ang="0">
                  <a:pos x="T0" y="T1"/>
                </a:cxn>
                <a:cxn ang="0">
                  <a:pos x="T2" y="T3"/>
                </a:cxn>
                <a:cxn ang="0">
                  <a:pos x="T4" y="T5"/>
                </a:cxn>
                <a:cxn ang="0">
                  <a:pos x="T6" y="T7"/>
                </a:cxn>
                <a:cxn ang="0">
                  <a:pos x="T8" y="T9"/>
                </a:cxn>
              </a:cxnLst>
              <a:rect l="0" t="0" r="r" b="b"/>
              <a:pathLst>
                <a:path w="14" h="18">
                  <a:moveTo>
                    <a:pt x="9" y="18"/>
                  </a:moveTo>
                  <a:cubicBezTo>
                    <a:pt x="4" y="17"/>
                    <a:pt x="0" y="16"/>
                    <a:pt x="0" y="16"/>
                  </a:cubicBezTo>
                  <a:cubicBezTo>
                    <a:pt x="3" y="0"/>
                    <a:pt x="3" y="0"/>
                    <a:pt x="3" y="0"/>
                  </a:cubicBezTo>
                  <a:cubicBezTo>
                    <a:pt x="3" y="0"/>
                    <a:pt x="7" y="1"/>
                    <a:pt x="14" y="3"/>
                  </a:cubicBezTo>
                  <a:lnTo>
                    <a:pt x="9"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25" name="Freeform 7"/>
            <p:cNvSpPr>
              <a:spLocks noEditPoints="1"/>
            </p:cNvSpPr>
            <p:nvPr/>
          </p:nvSpPr>
          <p:spPr bwMode="auto">
            <a:xfrm>
              <a:off x="18340388" y="-693738"/>
              <a:ext cx="1204913" cy="1314450"/>
            </a:xfrm>
            <a:custGeom>
              <a:avLst/>
              <a:gdLst>
                <a:gd name="T0" fmla="*/ 130 w 146"/>
                <a:gd name="T1" fmla="*/ 159 h 159"/>
                <a:gd name="T2" fmla="*/ 126 w 146"/>
                <a:gd name="T3" fmla="*/ 141 h 159"/>
                <a:gd name="T4" fmla="*/ 141 w 146"/>
                <a:gd name="T5" fmla="*/ 137 h 159"/>
                <a:gd name="T6" fmla="*/ 146 w 146"/>
                <a:gd name="T7" fmla="*/ 156 h 159"/>
                <a:gd name="T8" fmla="*/ 130 w 146"/>
                <a:gd name="T9" fmla="*/ 159 h 159"/>
                <a:gd name="T10" fmla="*/ 120 w 146"/>
                <a:gd name="T11" fmla="*/ 124 h 159"/>
                <a:gd name="T12" fmla="*/ 112 w 146"/>
                <a:gd name="T13" fmla="*/ 107 h 159"/>
                <a:gd name="T14" fmla="*/ 126 w 146"/>
                <a:gd name="T15" fmla="*/ 99 h 159"/>
                <a:gd name="T16" fmla="*/ 135 w 146"/>
                <a:gd name="T17" fmla="*/ 118 h 159"/>
                <a:gd name="T18" fmla="*/ 120 w 146"/>
                <a:gd name="T19" fmla="*/ 124 h 159"/>
                <a:gd name="T20" fmla="*/ 103 w 146"/>
                <a:gd name="T21" fmla="*/ 91 h 159"/>
                <a:gd name="T22" fmla="*/ 91 w 146"/>
                <a:gd name="T23" fmla="*/ 76 h 159"/>
                <a:gd name="T24" fmla="*/ 104 w 146"/>
                <a:gd name="T25" fmla="*/ 66 h 159"/>
                <a:gd name="T26" fmla="*/ 116 w 146"/>
                <a:gd name="T27" fmla="*/ 82 h 159"/>
                <a:gd name="T28" fmla="*/ 103 w 146"/>
                <a:gd name="T29" fmla="*/ 91 h 159"/>
                <a:gd name="T30" fmla="*/ 79 w 146"/>
                <a:gd name="T31" fmla="*/ 63 h 159"/>
                <a:gd name="T32" fmla="*/ 65 w 146"/>
                <a:gd name="T33" fmla="*/ 51 h 159"/>
                <a:gd name="T34" fmla="*/ 75 w 146"/>
                <a:gd name="T35" fmla="*/ 38 h 159"/>
                <a:gd name="T36" fmla="*/ 90 w 146"/>
                <a:gd name="T37" fmla="*/ 51 h 159"/>
                <a:gd name="T38" fmla="*/ 79 w 146"/>
                <a:gd name="T39" fmla="*/ 63 h 159"/>
                <a:gd name="T40" fmla="*/ 50 w 146"/>
                <a:gd name="T41" fmla="*/ 40 h 159"/>
                <a:gd name="T42" fmla="*/ 34 w 146"/>
                <a:gd name="T43" fmla="*/ 30 h 159"/>
                <a:gd name="T44" fmla="*/ 42 w 146"/>
                <a:gd name="T45" fmla="*/ 16 h 159"/>
                <a:gd name="T46" fmla="*/ 59 w 146"/>
                <a:gd name="T47" fmla="*/ 26 h 159"/>
                <a:gd name="T48" fmla="*/ 50 w 146"/>
                <a:gd name="T49" fmla="*/ 40 h 159"/>
                <a:gd name="T50" fmla="*/ 17 w 146"/>
                <a:gd name="T51" fmla="*/ 22 h 159"/>
                <a:gd name="T52" fmla="*/ 0 w 146"/>
                <a:gd name="T53" fmla="*/ 15 h 159"/>
                <a:gd name="T54" fmla="*/ 6 w 146"/>
                <a:gd name="T55" fmla="*/ 0 h 159"/>
                <a:gd name="T56" fmla="*/ 24 w 146"/>
                <a:gd name="T57" fmla="*/ 7 h 159"/>
                <a:gd name="T58" fmla="*/ 17 w 146"/>
                <a:gd name="T59" fmla="*/ 2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59">
                  <a:moveTo>
                    <a:pt x="130" y="159"/>
                  </a:moveTo>
                  <a:cubicBezTo>
                    <a:pt x="129" y="153"/>
                    <a:pt x="127" y="147"/>
                    <a:pt x="126" y="141"/>
                  </a:cubicBezTo>
                  <a:cubicBezTo>
                    <a:pt x="141" y="137"/>
                    <a:pt x="141" y="137"/>
                    <a:pt x="141" y="137"/>
                  </a:cubicBezTo>
                  <a:cubicBezTo>
                    <a:pt x="143" y="143"/>
                    <a:pt x="144" y="149"/>
                    <a:pt x="146" y="156"/>
                  </a:cubicBezTo>
                  <a:lnTo>
                    <a:pt x="130" y="159"/>
                  </a:lnTo>
                  <a:close/>
                  <a:moveTo>
                    <a:pt x="120" y="124"/>
                  </a:moveTo>
                  <a:cubicBezTo>
                    <a:pt x="117" y="118"/>
                    <a:pt x="115" y="112"/>
                    <a:pt x="112" y="107"/>
                  </a:cubicBezTo>
                  <a:cubicBezTo>
                    <a:pt x="126" y="99"/>
                    <a:pt x="126" y="99"/>
                    <a:pt x="126" y="99"/>
                  </a:cubicBezTo>
                  <a:cubicBezTo>
                    <a:pt x="129" y="105"/>
                    <a:pt x="132" y="111"/>
                    <a:pt x="135" y="118"/>
                  </a:cubicBezTo>
                  <a:lnTo>
                    <a:pt x="120" y="124"/>
                  </a:lnTo>
                  <a:close/>
                  <a:moveTo>
                    <a:pt x="103" y="91"/>
                  </a:moveTo>
                  <a:cubicBezTo>
                    <a:pt x="99" y="86"/>
                    <a:pt x="95" y="81"/>
                    <a:pt x="91" y="76"/>
                  </a:cubicBezTo>
                  <a:cubicBezTo>
                    <a:pt x="104" y="66"/>
                    <a:pt x="104" y="66"/>
                    <a:pt x="104" y="66"/>
                  </a:cubicBezTo>
                  <a:cubicBezTo>
                    <a:pt x="108" y="71"/>
                    <a:pt x="112" y="77"/>
                    <a:pt x="116" y="82"/>
                  </a:cubicBezTo>
                  <a:lnTo>
                    <a:pt x="103" y="91"/>
                  </a:lnTo>
                  <a:close/>
                  <a:moveTo>
                    <a:pt x="79" y="63"/>
                  </a:moveTo>
                  <a:cubicBezTo>
                    <a:pt x="75" y="59"/>
                    <a:pt x="70" y="55"/>
                    <a:pt x="65" y="51"/>
                  </a:cubicBezTo>
                  <a:cubicBezTo>
                    <a:pt x="75" y="38"/>
                    <a:pt x="75" y="38"/>
                    <a:pt x="75" y="38"/>
                  </a:cubicBezTo>
                  <a:cubicBezTo>
                    <a:pt x="80" y="42"/>
                    <a:pt x="85" y="47"/>
                    <a:pt x="90" y="51"/>
                  </a:cubicBezTo>
                  <a:lnTo>
                    <a:pt x="79" y="63"/>
                  </a:lnTo>
                  <a:close/>
                  <a:moveTo>
                    <a:pt x="50" y="40"/>
                  </a:moveTo>
                  <a:cubicBezTo>
                    <a:pt x="45" y="36"/>
                    <a:pt x="40" y="33"/>
                    <a:pt x="34" y="30"/>
                  </a:cubicBezTo>
                  <a:cubicBezTo>
                    <a:pt x="42" y="16"/>
                    <a:pt x="42" y="16"/>
                    <a:pt x="42" y="16"/>
                  </a:cubicBezTo>
                  <a:cubicBezTo>
                    <a:pt x="48" y="19"/>
                    <a:pt x="53" y="23"/>
                    <a:pt x="59" y="26"/>
                  </a:cubicBezTo>
                  <a:lnTo>
                    <a:pt x="50" y="40"/>
                  </a:lnTo>
                  <a:close/>
                  <a:moveTo>
                    <a:pt x="17" y="22"/>
                  </a:moveTo>
                  <a:cubicBezTo>
                    <a:pt x="12" y="19"/>
                    <a:pt x="6" y="17"/>
                    <a:pt x="0" y="15"/>
                  </a:cubicBezTo>
                  <a:cubicBezTo>
                    <a:pt x="6" y="0"/>
                    <a:pt x="6" y="0"/>
                    <a:pt x="6" y="0"/>
                  </a:cubicBezTo>
                  <a:cubicBezTo>
                    <a:pt x="12" y="2"/>
                    <a:pt x="18" y="5"/>
                    <a:pt x="24" y="7"/>
                  </a:cubicBezTo>
                  <a:lnTo>
                    <a:pt x="17"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26" name="Freeform 8"/>
            <p:cNvSpPr>
              <a:spLocks/>
            </p:cNvSpPr>
            <p:nvPr/>
          </p:nvSpPr>
          <p:spPr bwMode="auto">
            <a:xfrm>
              <a:off x="19437350" y="760412"/>
              <a:ext cx="131763" cy="90488"/>
            </a:xfrm>
            <a:custGeom>
              <a:avLst/>
              <a:gdLst>
                <a:gd name="T0" fmla="*/ 0 w 16"/>
                <a:gd name="T1" fmla="*/ 11 h 11"/>
                <a:gd name="T2" fmla="*/ 0 w 16"/>
                <a:gd name="T3" fmla="*/ 2 h 11"/>
                <a:gd name="T4" fmla="*/ 15 w 16"/>
                <a:gd name="T5" fmla="*/ 0 h 11"/>
                <a:gd name="T6" fmla="*/ 16 w 16"/>
                <a:gd name="T7" fmla="*/ 10 h 11"/>
                <a:gd name="T8" fmla="*/ 0 w 16"/>
                <a:gd name="T9" fmla="*/ 11 h 11"/>
              </a:gdLst>
              <a:ahLst/>
              <a:cxnLst>
                <a:cxn ang="0">
                  <a:pos x="T0" y="T1"/>
                </a:cxn>
                <a:cxn ang="0">
                  <a:pos x="T2" y="T3"/>
                </a:cxn>
                <a:cxn ang="0">
                  <a:pos x="T4" y="T5"/>
                </a:cxn>
                <a:cxn ang="0">
                  <a:pos x="T6" y="T7"/>
                </a:cxn>
                <a:cxn ang="0">
                  <a:pos x="T8" y="T9"/>
                </a:cxn>
              </a:cxnLst>
              <a:rect l="0" t="0" r="r" b="b"/>
              <a:pathLst>
                <a:path w="16" h="11">
                  <a:moveTo>
                    <a:pt x="0" y="11"/>
                  </a:moveTo>
                  <a:cubicBezTo>
                    <a:pt x="0" y="8"/>
                    <a:pt x="0" y="5"/>
                    <a:pt x="0" y="2"/>
                  </a:cubicBezTo>
                  <a:cubicBezTo>
                    <a:pt x="15" y="0"/>
                    <a:pt x="15" y="0"/>
                    <a:pt x="15" y="0"/>
                  </a:cubicBezTo>
                  <a:cubicBezTo>
                    <a:pt x="16" y="3"/>
                    <a:pt x="16" y="7"/>
                    <a:pt x="16" y="10"/>
                  </a:cubicBez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27" name="Freeform 9"/>
            <p:cNvSpPr>
              <a:spLocks noEditPoints="1"/>
            </p:cNvSpPr>
            <p:nvPr/>
          </p:nvSpPr>
          <p:spPr bwMode="auto">
            <a:xfrm>
              <a:off x="18175288" y="2032000"/>
              <a:ext cx="1287463" cy="2016125"/>
            </a:xfrm>
            <a:custGeom>
              <a:avLst/>
              <a:gdLst>
                <a:gd name="T0" fmla="*/ 64 w 156"/>
                <a:gd name="T1" fmla="*/ 151 h 244"/>
                <a:gd name="T2" fmla="*/ 17 w 156"/>
                <a:gd name="T3" fmla="*/ 78 h 244"/>
                <a:gd name="T4" fmla="*/ 78 w 156"/>
                <a:gd name="T5" fmla="*/ 17 h 244"/>
                <a:gd name="T6" fmla="*/ 139 w 156"/>
                <a:gd name="T7" fmla="*/ 78 h 244"/>
                <a:gd name="T8" fmla="*/ 92 w 156"/>
                <a:gd name="T9" fmla="*/ 151 h 244"/>
                <a:gd name="T10" fmla="*/ 86 w 156"/>
                <a:gd name="T11" fmla="*/ 151 h 244"/>
                <a:gd name="T12" fmla="*/ 86 w 156"/>
                <a:gd name="T13" fmla="*/ 85 h 244"/>
                <a:gd name="T14" fmla="*/ 69 w 156"/>
                <a:gd name="T15" fmla="*/ 85 h 244"/>
                <a:gd name="T16" fmla="*/ 69 w 156"/>
                <a:gd name="T17" fmla="*/ 151 h 244"/>
                <a:gd name="T18" fmla="*/ 64 w 156"/>
                <a:gd name="T19" fmla="*/ 151 h 244"/>
                <a:gd name="T20" fmla="*/ 78 w 156"/>
                <a:gd name="T21" fmla="*/ 0 h 244"/>
                <a:gd name="T22" fmla="*/ 0 w 156"/>
                <a:gd name="T23" fmla="*/ 78 h 244"/>
                <a:gd name="T24" fmla="*/ 43 w 156"/>
                <a:gd name="T25" fmla="*/ 159 h 244"/>
                <a:gd name="T26" fmla="*/ 43 w 156"/>
                <a:gd name="T27" fmla="*/ 228 h 244"/>
                <a:gd name="T28" fmla="*/ 62 w 156"/>
                <a:gd name="T29" fmla="*/ 228 h 244"/>
                <a:gd name="T30" fmla="*/ 78 w 156"/>
                <a:gd name="T31" fmla="*/ 244 h 244"/>
                <a:gd name="T32" fmla="*/ 93 w 156"/>
                <a:gd name="T33" fmla="*/ 228 h 244"/>
                <a:gd name="T34" fmla="*/ 113 w 156"/>
                <a:gd name="T35" fmla="*/ 228 h 244"/>
                <a:gd name="T36" fmla="*/ 113 w 156"/>
                <a:gd name="T37" fmla="*/ 159 h 244"/>
                <a:gd name="T38" fmla="*/ 156 w 156"/>
                <a:gd name="T39" fmla="*/ 78 h 244"/>
                <a:gd name="T40" fmla="*/ 78 w 156"/>
                <a:gd name="T41"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6" h="244">
                  <a:moveTo>
                    <a:pt x="64" y="151"/>
                  </a:moveTo>
                  <a:cubicBezTo>
                    <a:pt x="37" y="142"/>
                    <a:pt x="17" y="107"/>
                    <a:pt x="17" y="78"/>
                  </a:cubicBezTo>
                  <a:cubicBezTo>
                    <a:pt x="17" y="45"/>
                    <a:pt x="44" y="17"/>
                    <a:pt x="78" y="17"/>
                  </a:cubicBezTo>
                  <a:cubicBezTo>
                    <a:pt x="112" y="17"/>
                    <a:pt x="139" y="45"/>
                    <a:pt x="139" y="78"/>
                  </a:cubicBezTo>
                  <a:cubicBezTo>
                    <a:pt x="139" y="107"/>
                    <a:pt x="119" y="142"/>
                    <a:pt x="92" y="151"/>
                  </a:cubicBezTo>
                  <a:cubicBezTo>
                    <a:pt x="86" y="151"/>
                    <a:pt x="86" y="151"/>
                    <a:pt x="86" y="151"/>
                  </a:cubicBezTo>
                  <a:cubicBezTo>
                    <a:pt x="86" y="85"/>
                    <a:pt x="86" y="85"/>
                    <a:pt x="86" y="85"/>
                  </a:cubicBezTo>
                  <a:cubicBezTo>
                    <a:pt x="69" y="85"/>
                    <a:pt x="69" y="85"/>
                    <a:pt x="69" y="85"/>
                  </a:cubicBezTo>
                  <a:cubicBezTo>
                    <a:pt x="69" y="151"/>
                    <a:pt x="69" y="151"/>
                    <a:pt x="69" y="151"/>
                  </a:cubicBezTo>
                  <a:cubicBezTo>
                    <a:pt x="64" y="151"/>
                    <a:pt x="64" y="151"/>
                    <a:pt x="64" y="151"/>
                  </a:cubicBezTo>
                  <a:moveTo>
                    <a:pt x="78" y="0"/>
                  </a:moveTo>
                  <a:cubicBezTo>
                    <a:pt x="35" y="0"/>
                    <a:pt x="0" y="35"/>
                    <a:pt x="0" y="78"/>
                  </a:cubicBezTo>
                  <a:cubicBezTo>
                    <a:pt x="0" y="108"/>
                    <a:pt x="17" y="142"/>
                    <a:pt x="43" y="159"/>
                  </a:cubicBezTo>
                  <a:cubicBezTo>
                    <a:pt x="43" y="228"/>
                    <a:pt x="43" y="228"/>
                    <a:pt x="43" y="228"/>
                  </a:cubicBezTo>
                  <a:cubicBezTo>
                    <a:pt x="62" y="228"/>
                    <a:pt x="62" y="228"/>
                    <a:pt x="62" y="228"/>
                  </a:cubicBezTo>
                  <a:cubicBezTo>
                    <a:pt x="62" y="237"/>
                    <a:pt x="69" y="244"/>
                    <a:pt x="78" y="244"/>
                  </a:cubicBezTo>
                  <a:cubicBezTo>
                    <a:pt x="86" y="244"/>
                    <a:pt x="93" y="237"/>
                    <a:pt x="93" y="228"/>
                  </a:cubicBezTo>
                  <a:cubicBezTo>
                    <a:pt x="113" y="228"/>
                    <a:pt x="113" y="228"/>
                    <a:pt x="113" y="228"/>
                  </a:cubicBezTo>
                  <a:cubicBezTo>
                    <a:pt x="113" y="159"/>
                    <a:pt x="113" y="159"/>
                    <a:pt x="113" y="159"/>
                  </a:cubicBezTo>
                  <a:cubicBezTo>
                    <a:pt x="139" y="142"/>
                    <a:pt x="156" y="108"/>
                    <a:pt x="156" y="78"/>
                  </a:cubicBezTo>
                  <a:cubicBezTo>
                    <a:pt x="156" y="35"/>
                    <a:pt x="121" y="0"/>
                    <a:pt x="7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28" name="Freeform 10"/>
            <p:cNvSpPr>
              <a:spLocks/>
            </p:cNvSpPr>
            <p:nvPr/>
          </p:nvSpPr>
          <p:spPr bwMode="auto">
            <a:xfrm>
              <a:off x="19651663" y="1851025"/>
              <a:ext cx="412750" cy="322263"/>
            </a:xfrm>
            <a:custGeom>
              <a:avLst/>
              <a:gdLst>
                <a:gd name="T0" fmla="*/ 213 w 260"/>
                <a:gd name="T1" fmla="*/ 0 h 203"/>
                <a:gd name="T2" fmla="*/ 0 w 260"/>
                <a:gd name="T3" fmla="*/ 125 h 203"/>
                <a:gd name="T4" fmla="*/ 42 w 260"/>
                <a:gd name="T5" fmla="*/ 203 h 203"/>
                <a:gd name="T6" fmla="*/ 260 w 260"/>
                <a:gd name="T7" fmla="*/ 78 h 203"/>
                <a:gd name="T8" fmla="*/ 213 w 260"/>
                <a:gd name="T9" fmla="*/ 0 h 203"/>
              </a:gdLst>
              <a:ahLst/>
              <a:cxnLst>
                <a:cxn ang="0">
                  <a:pos x="T0" y="T1"/>
                </a:cxn>
                <a:cxn ang="0">
                  <a:pos x="T2" y="T3"/>
                </a:cxn>
                <a:cxn ang="0">
                  <a:pos x="T4" y="T5"/>
                </a:cxn>
                <a:cxn ang="0">
                  <a:pos x="T6" y="T7"/>
                </a:cxn>
                <a:cxn ang="0">
                  <a:pos x="T8" y="T9"/>
                </a:cxn>
              </a:cxnLst>
              <a:rect l="0" t="0" r="r" b="b"/>
              <a:pathLst>
                <a:path w="260" h="203">
                  <a:moveTo>
                    <a:pt x="213" y="0"/>
                  </a:moveTo>
                  <a:lnTo>
                    <a:pt x="0" y="125"/>
                  </a:lnTo>
                  <a:lnTo>
                    <a:pt x="42" y="203"/>
                  </a:lnTo>
                  <a:lnTo>
                    <a:pt x="260" y="78"/>
                  </a:lnTo>
                  <a:lnTo>
                    <a:pt x="2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29" name="Freeform 11"/>
            <p:cNvSpPr>
              <a:spLocks/>
            </p:cNvSpPr>
            <p:nvPr/>
          </p:nvSpPr>
          <p:spPr bwMode="auto">
            <a:xfrm>
              <a:off x="19651663" y="1851025"/>
              <a:ext cx="412750" cy="322263"/>
            </a:xfrm>
            <a:custGeom>
              <a:avLst/>
              <a:gdLst>
                <a:gd name="T0" fmla="*/ 213 w 260"/>
                <a:gd name="T1" fmla="*/ 0 h 203"/>
                <a:gd name="T2" fmla="*/ 0 w 260"/>
                <a:gd name="T3" fmla="*/ 125 h 203"/>
                <a:gd name="T4" fmla="*/ 42 w 260"/>
                <a:gd name="T5" fmla="*/ 203 h 203"/>
                <a:gd name="T6" fmla="*/ 260 w 260"/>
                <a:gd name="T7" fmla="*/ 78 h 203"/>
                <a:gd name="T8" fmla="*/ 213 w 260"/>
                <a:gd name="T9" fmla="*/ 0 h 203"/>
              </a:gdLst>
              <a:ahLst/>
              <a:cxnLst>
                <a:cxn ang="0">
                  <a:pos x="T0" y="T1"/>
                </a:cxn>
                <a:cxn ang="0">
                  <a:pos x="T2" y="T3"/>
                </a:cxn>
                <a:cxn ang="0">
                  <a:pos x="T4" y="T5"/>
                </a:cxn>
                <a:cxn ang="0">
                  <a:pos x="T6" y="T7"/>
                </a:cxn>
                <a:cxn ang="0">
                  <a:pos x="T8" y="T9"/>
                </a:cxn>
              </a:cxnLst>
              <a:rect l="0" t="0" r="r" b="b"/>
              <a:pathLst>
                <a:path w="260" h="203">
                  <a:moveTo>
                    <a:pt x="213" y="0"/>
                  </a:moveTo>
                  <a:lnTo>
                    <a:pt x="0" y="125"/>
                  </a:lnTo>
                  <a:lnTo>
                    <a:pt x="42" y="203"/>
                  </a:lnTo>
                  <a:lnTo>
                    <a:pt x="260" y="78"/>
                  </a:lnTo>
                  <a:lnTo>
                    <a:pt x="213"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30" name="Freeform 12"/>
            <p:cNvSpPr>
              <a:spLocks/>
            </p:cNvSpPr>
            <p:nvPr/>
          </p:nvSpPr>
          <p:spPr bwMode="auto">
            <a:xfrm>
              <a:off x="19700875" y="2957512"/>
              <a:ext cx="420688" cy="322263"/>
            </a:xfrm>
            <a:custGeom>
              <a:avLst/>
              <a:gdLst>
                <a:gd name="T0" fmla="*/ 47 w 265"/>
                <a:gd name="T1" fmla="*/ 0 h 203"/>
                <a:gd name="T2" fmla="*/ 0 w 265"/>
                <a:gd name="T3" fmla="*/ 78 h 203"/>
                <a:gd name="T4" fmla="*/ 218 w 265"/>
                <a:gd name="T5" fmla="*/ 203 h 203"/>
                <a:gd name="T6" fmla="*/ 265 w 265"/>
                <a:gd name="T7" fmla="*/ 125 h 203"/>
                <a:gd name="T8" fmla="*/ 47 w 265"/>
                <a:gd name="T9" fmla="*/ 0 h 203"/>
              </a:gdLst>
              <a:ahLst/>
              <a:cxnLst>
                <a:cxn ang="0">
                  <a:pos x="T0" y="T1"/>
                </a:cxn>
                <a:cxn ang="0">
                  <a:pos x="T2" y="T3"/>
                </a:cxn>
                <a:cxn ang="0">
                  <a:pos x="T4" y="T5"/>
                </a:cxn>
                <a:cxn ang="0">
                  <a:pos x="T6" y="T7"/>
                </a:cxn>
                <a:cxn ang="0">
                  <a:pos x="T8" y="T9"/>
                </a:cxn>
              </a:cxnLst>
              <a:rect l="0" t="0" r="r" b="b"/>
              <a:pathLst>
                <a:path w="265" h="203">
                  <a:moveTo>
                    <a:pt x="47" y="0"/>
                  </a:moveTo>
                  <a:lnTo>
                    <a:pt x="0" y="78"/>
                  </a:lnTo>
                  <a:lnTo>
                    <a:pt x="218" y="203"/>
                  </a:lnTo>
                  <a:lnTo>
                    <a:pt x="265" y="125"/>
                  </a:lnTo>
                  <a:lnTo>
                    <a:pt x="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31" name="Freeform 13"/>
            <p:cNvSpPr>
              <a:spLocks/>
            </p:cNvSpPr>
            <p:nvPr/>
          </p:nvSpPr>
          <p:spPr bwMode="auto">
            <a:xfrm>
              <a:off x="19700875" y="2957512"/>
              <a:ext cx="420688" cy="322263"/>
            </a:xfrm>
            <a:custGeom>
              <a:avLst/>
              <a:gdLst>
                <a:gd name="T0" fmla="*/ 47 w 265"/>
                <a:gd name="T1" fmla="*/ 0 h 203"/>
                <a:gd name="T2" fmla="*/ 0 w 265"/>
                <a:gd name="T3" fmla="*/ 78 h 203"/>
                <a:gd name="T4" fmla="*/ 218 w 265"/>
                <a:gd name="T5" fmla="*/ 203 h 203"/>
                <a:gd name="T6" fmla="*/ 265 w 265"/>
                <a:gd name="T7" fmla="*/ 125 h 203"/>
                <a:gd name="T8" fmla="*/ 47 w 265"/>
                <a:gd name="T9" fmla="*/ 0 h 203"/>
              </a:gdLst>
              <a:ahLst/>
              <a:cxnLst>
                <a:cxn ang="0">
                  <a:pos x="T0" y="T1"/>
                </a:cxn>
                <a:cxn ang="0">
                  <a:pos x="T2" y="T3"/>
                </a:cxn>
                <a:cxn ang="0">
                  <a:pos x="T4" y="T5"/>
                </a:cxn>
                <a:cxn ang="0">
                  <a:pos x="T6" y="T7"/>
                </a:cxn>
                <a:cxn ang="0">
                  <a:pos x="T8" y="T9"/>
                </a:cxn>
              </a:cxnLst>
              <a:rect l="0" t="0" r="r" b="b"/>
              <a:pathLst>
                <a:path w="265" h="203">
                  <a:moveTo>
                    <a:pt x="47" y="0"/>
                  </a:moveTo>
                  <a:lnTo>
                    <a:pt x="0" y="78"/>
                  </a:lnTo>
                  <a:lnTo>
                    <a:pt x="218" y="203"/>
                  </a:lnTo>
                  <a:lnTo>
                    <a:pt x="265" y="125"/>
                  </a:lnTo>
                  <a:lnTo>
                    <a:pt x="4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32" name="Freeform 14"/>
            <p:cNvSpPr>
              <a:spLocks/>
            </p:cNvSpPr>
            <p:nvPr/>
          </p:nvSpPr>
          <p:spPr bwMode="auto">
            <a:xfrm>
              <a:off x="17516475" y="2957512"/>
              <a:ext cx="420688" cy="322263"/>
            </a:xfrm>
            <a:custGeom>
              <a:avLst/>
              <a:gdLst>
                <a:gd name="T0" fmla="*/ 218 w 265"/>
                <a:gd name="T1" fmla="*/ 0 h 203"/>
                <a:gd name="T2" fmla="*/ 0 w 265"/>
                <a:gd name="T3" fmla="*/ 125 h 203"/>
                <a:gd name="T4" fmla="*/ 47 w 265"/>
                <a:gd name="T5" fmla="*/ 203 h 203"/>
                <a:gd name="T6" fmla="*/ 265 w 265"/>
                <a:gd name="T7" fmla="*/ 78 h 203"/>
                <a:gd name="T8" fmla="*/ 218 w 265"/>
                <a:gd name="T9" fmla="*/ 0 h 203"/>
              </a:gdLst>
              <a:ahLst/>
              <a:cxnLst>
                <a:cxn ang="0">
                  <a:pos x="T0" y="T1"/>
                </a:cxn>
                <a:cxn ang="0">
                  <a:pos x="T2" y="T3"/>
                </a:cxn>
                <a:cxn ang="0">
                  <a:pos x="T4" y="T5"/>
                </a:cxn>
                <a:cxn ang="0">
                  <a:pos x="T6" y="T7"/>
                </a:cxn>
                <a:cxn ang="0">
                  <a:pos x="T8" y="T9"/>
                </a:cxn>
              </a:cxnLst>
              <a:rect l="0" t="0" r="r" b="b"/>
              <a:pathLst>
                <a:path w="265" h="203">
                  <a:moveTo>
                    <a:pt x="218" y="0"/>
                  </a:moveTo>
                  <a:lnTo>
                    <a:pt x="0" y="125"/>
                  </a:lnTo>
                  <a:lnTo>
                    <a:pt x="47" y="203"/>
                  </a:lnTo>
                  <a:lnTo>
                    <a:pt x="265" y="78"/>
                  </a:lnTo>
                  <a:lnTo>
                    <a:pt x="2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33" name="Freeform 15"/>
            <p:cNvSpPr>
              <a:spLocks/>
            </p:cNvSpPr>
            <p:nvPr/>
          </p:nvSpPr>
          <p:spPr bwMode="auto">
            <a:xfrm>
              <a:off x="17516475" y="2957512"/>
              <a:ext cx="420688" cy="322263"/>
            </a:xfrm>
            <a:custGeom>
              <a:avLst/>
              <a:gdLst>
                <a:gd name="T0" fmla="*/ 218 w 265"/>
                <a:gd name="T1" fmla="*/ 0 h 203"/>
                <a:gd name="T2" fmla="*/ 0 w 265"/>
                <a:gd name="T3" fmla="*/ 125 h 203"/>
                <a:gd name="T4" fmla="*/ 47 w 265"/>
                <a:gd name="T5" fmla="*/ 203 h 203"/>
                <a:gd name="T6" fmla="*/ 265 w 265"/>
                <a:gd name="T7" fmla="*/ 78 h 203"/>
                <a:gd name="T8" fmla="*/ 218 w 265"/>
                <a:gd name="T9" fmla="*/ 0 h 203"/>
              </a:gdLst>
              <a:ahLst/>
              <a:cxnLst>
                <a:cxn ang="0">
                  <a:pos x="T0" y="T1"/>
                </a:cxn>
                <a:cxn ang="0">
                  <a:pos x="T2" y="T3"/>
                </a:cxn>
                <a:cxn ang="0">
                  <a:pos x="T4" y="T5"/>
                </a:cxn>
                <a:cxn ang="0">
                  <a:pos x="T6" y="T7"/>
                </a:cxn>
                <a:cxn ang="0">
                  <a:pos x="T8" y="T9"/>
                </a:cxn>
              </a:cxnLst>
              <a:rect l="0" t="0" r="r" b="b"/>
              <a:pathLst>
                <a:path w="265" h="203">
                  <a:moveTo>
                    <a:pt x="218" y="0"/>
                  </a:moveTo>
                  <a:lnTo>
                    <a:pt x="0" y="125"/>
                  </a:lnTo>
                  <a:lnTo>
                    <a:pt x="47" y="203"/>
                  </a:lnTo>
                  <a:lnTo>
                    <a:pt x="265" y="78"/>
                  </a:lnTo>
                  <a:lnTo>
                    <a:pt x="218"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34" name="Freeform 16"/>
            <p:cNvSpPr>
              <a:spLocks/>
            </p:cNvSpPr>
            <p:nvPr/>
          </p:nvSpPr>
          <p:spPr bwMode="auto">
            <a:xfrm>
              <a:off x="17573625" y="1851025"/>
              <a:ext cx="412750" cy="322263"/>
            </a:xfrm>
            <a:custGeom>
              <a:avLst/>
              <a:gdLst>
                <a:gd name="T0" fmla="*/ 42 w 260"/>
                <a:gd name="T1" fmla="*/ 0 h 203"/>
                <a:gd name="T2" fmla="*/ 0 w 260"/>
                <a:gd name="T3" fmla="*/ 78 h 203"/>
                <a:gd name="T4" fmla="*/ 218 w 260"/>
                <a:gd name="T5" fmla="*/ 203 h 203"/>
                <a:gd name="T6" fmla="*/ 260 w 260"/>
                <a:gd name="T7" fmla="*/ 125 h 203"/>
                <a:gd name="T8" fmla="*/ 42 w 260"/>
                <a:gd name="T9" fmla="*/ 0 h 203"/>
              </a:gdLst>
              <a:ahLst/>
              <a:cxnLst>
                <a:cxn ang="0">
                  <a:pos x="T0" y="T1"/>
                </a:cxn>
                <a:cxn ang="0">
                  <a:pos x="T2" y="T3"/>
                </a:cxn>
                <a:cxn ang="0">
                  <a:pos x="T4" y="T5"/>
                </a:cxn>
                <a:cxn ang="0">
                  <a:pos x="T6" y="T7"/>
                </a:cxn>
                <a:cxn ang="0">
                  <a:pos x="T8" y="T9"/>
                </a:cxn>
              </a:cxnLst>
              <a:rect l="0" t="0" r="r" b="b"/>
              <a:pathLst>
                <a:path w="260" h="203">
                  <a:moveTo>
                    <a:pt x="42" y="0"/>
                  </a:moveTo>
                  <a:lnTo>
                    <a:pt x="0" y="78"/>
                  </a:lnTo>
                  <a:lnTo>
                    <a:pt x="218" y="203"/>
                  </a:lnTo>
                  <a:lnTo>
                    <a:pt x="260" y="125"/>
                  </a:lnTo>
                  <a:lnTo>
                    <a:pt x="4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35" name="Freeform 17"/>
            <p:cNvSpPr>
              <a:spLocks/>
            </p:cNvSpPr>
            <p:nvPr/>
          </p:nvSpPr>
          <p:spPr bwMode="auto">
            <a:xfrm>
              <a:off x="17573625" y="1851025"/>
              <a:ext cx="412750" cy="322263"/>
            </a:xfrm>
            <a:custGeom>
              <a:avLst/>
              <a:gdLst>
                <a:gd name="T0" fmla="*/ 42 w 260"/>
                <a:gd name="T1" fmla="*/ 0 h 203"/>
                <a:gd name="T2" fmla="*/ 0 w 260"/>
                <a:gd name="T3" fmla="*/ 78 h 203"/>
                <a:gd name="T4" fmla="*/ 218 w 260"/>
                <a:gd name="T5" fmla="*/ 203 h 203"/>
                <a:gd name="T6" fmla="*/ 260 w 260"/>
                <a:gd name="T7" fmla="*/ 125 h 203"/>
                <a:gd name="T8" fmla="*/ 42 w 260"/>
                <a:gd name="T9" fmla="*/ 0 h 203"/>
              </a:gdLst>
              <a:ahLst/>
              <a:cxnLst>
                <a:cxn ang="0">
                  <a:pos x="T0" y="T1"/>
                </a:cxn>
                <a:cxn ang="0">
                  <a:pos x="T2" y="T3"/>
                </a:cxn>
                <a:cxn ang="0">
                  <a:pos x="T4" y="T5"/>
                </a:cxn>
                <a:cxn ang="0">
                  <a:pos x="T6" y="T7"/>
                </a:cxn>
                <a:cxn ang="0">
                  <a:pos x="T8" y="T9"/>
                </a:cxn>
              </a:cxnLst>
              <a:rect l="0" t="0" r="r" b="b"/>
              <a:pathLst>
                <a:path w="260" h="203">
                  <a:moveTo>
                    <a:pt x="42" y="0"/>
                  </a:moveTo>
                  <a:lnTo>
                    <a:pt x="0" y="78"/>
                  </a:lnTo>
                  <a:lnTo>
                    <a:pt x="218" y="203"/>
                  </a:lnTo>
                  <a:lnTo>
                    <a:pt x="260" y="125"/>
                  </a:lnTo>
                  <a:lnTo>
                    <a:pt x="4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36" name="Rectangle 18"/>
            <p:cNvSpPr>
              <a:spLocks noChangeArrowheads="1"/>
            </p:cNvSpPr>
            <p:nvPr/>
          </p:nvSpPr>
          <p:spPr bwMode="auto">
            <a:xfrm>
              <a:off x="18745200" y="1263650"/>
              <a:ext cx="139700" cy="396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37" name="Rectangle 19"/>
            <p:cNvSpPr>
              <a:spLocks noChangeArrowheads="1"/>
            </p:cNvSpPr>
            <p:nvPr/>
          </p:nvSpPr>
          <p:spPr bwMode="auto">
            <a:xfrm>
              <a:off x="18745200" y="1263650"/>
              <a:ext cx="139700" cy="396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pl-PL"/>
            </a:p>
          </p:txBody>
        </p:sp>
      </p:grpSp>
      <p:sp>
        <p:nvSpPr>
          <p:cNvPr id="38" name="Freeform 20"/>
          <p:cNvSpPr>
            <a:spLocks noEditPoints="1"/>
          </p:cNvSpPr>
          <p:nvPr/>
        </p:nvSpPr>
        <p:spPr bwMode="auto">
          <a:xfrm>
            <a:off x="3642859" y="5635278"/>
            <a:ext cx="536575" cy="463550"/>
          </a:xfrm>
          <a:custGeom>
            <a:avLst/>
            <a:gdLst>
              <a:gd name="T0" fmla="*/ 109 w 338"/>
              <a:gd name="T1" fmla="*/ 229 h 292"/>
              <a:gd name="T2" fmla="*/ 166 w 338"/>
              <a:gd name="T3" fmla="*/ 130 h 292"/>
              <a:gd name="T4" fmla="*/ 223 w 338"/>
              <a:gd name="T5" fmla="*/ 229 h 292"/>
              <a:gd name="T6" fmla="*/ 109 w 338"/>
              <a:gd name="T7" fmla="*/ 229 h 292"/>
              <a:gd name="T8" fmla="*/ 166 w 338"/>
              <a:gd name="T9" fmla="*/ 0 h 292"/>
              <a:gd name="T10" fmla="*/ 0 w 338"/>
              <a:gd name="T11" fmla="*/ 292 h 292"/>
              <a:gd name="T12" fmla="*/ 338 w 338"/>
              <a:gd name="T13" fmla="*/ 292 h 292"/>
              <a:gd name="T14" fmla="*/ 166 w 338"/>
              <a:gd name="T15" fmla="*/ 0 h 2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292">
                <a:moveTo>
                  <a:pt x="109" y="229"/>
                </a:moveTo>
                <a:lnTo>
                  <a:pt x="166" y="130"/>
                </a:lnTo>
                <a:lnTo>
                  <a:pt x="223" y="229"/>
                </a:lnTo>
                <a:lnTo>
                  <a:pt x="109" y="229"/>
                </a:lnTo>
                <a:close/>
                <a:moveTo>
                  <a:pt x="166" y="0"/>
                </a:moveTo>
                <a:lnTo>
                  <a:pt x="0" y="292"/>
                </a:lnTo>
                <a:lnTo>
                  <a:pt x="338" y="292"/>
                </a:lnTo>
                <a:lnTo>
                  <a:pt x="166" y="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pl-PL"/>
          </a:p>
        </p:txBody>
      </p:sp>
      <p:sp>
        <p:nvSpPr>
          <p:cNvPr id="2" name="Tytuł 1"/>
          <p:cNvSpPr>
            <a:spLocks noGrp="1"/>
          </p:cNvSpPr>
          <p:nvPr>
            <p:ph type="title"/>
          </p:nvPr>
        </p:nvSpPr>
        <p:spPr/>
        <p:txBody>
          <a:bodyPr/>
          <a:lstStyle/>
          <a:p>
            <a:r>
              <a:rPr lang="pl-PL" altLang="pl-PL"/>
              <a:t>Special Cases</a:t>
            </a:r>
            <a:r>
              <a:rPr lang="en-NZ" altLang="pl-PL"/>
              <a:t>: </a:t>
            </a:r>
            <a:r>
              <a:rPr lang="en-NZ" altLang="pl-PL" b="1">
                <a:solidFill>
                  <a:schemeClr val="accent1"/>
                </a:solidFill>
              </a:rPr>
              <a:t>Summary</a:t>
            </a:r>
            <a:endParaRPr lang="pl-PL"/>
          </a:p>
        </p:txBody>
      </p:sp>
      <p:grpSp>
        <p:nvGrpSpPr>
          <p:cNvPr id="10" name="Grupa 9"/>
          <p:cNvGrpSpPr/>
          <p:nvPr/>
        </p:nvGrpSpPr>
        <p:grpSpPr>
          <a:xfrm>
            <a:off x="419175" y="1485900"/>
            <a:ext cx="5394250" cy="3886200"/>
            <a:chOff x="1035705" y="2524922"/>
            <a:chExt cx="4082395" cy="2273300"/>
          </a:xfrm>
        </p:grpSpPr>
        <p:sp>
          <p:nvSpPr>
            <p:cNvPr id="11" name="Prostokąt zaokrąglony 10"/>
            <p:cNvSpPr/>
            <p:nvPr/>
          </p:nvSpPr>
          <p:spPr>
            <a:xfrm>
              <a:off x="1040509" y="2524922"/>
              <a:ext cx="4060825" cy="2273300"/>
            </a:xfrm>
            <a:prstGeom prst="roundRect">
              <a:avLst/>
            </a:prstGeom>
            <a:solidFill>
              <a:schemeClr val="bg1"/>
            </a:solidFill>
            <a:ln w="19050">
              <a:solidFill>
                <a:srgbClr val="7F7F7F"/>
              </a:solid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182880" rIns="182880" bIns="182880" numCol="1" spcCol="1270" anchor="t" anchorCtr="0">
              <a:noAutofit/>
            </a:bodyPr>
            <a:lstStyle/>
            <a:p>
              <a:pPr defTabSz="666734">
                <a:lnSpc>
                  <a:spcPct val="90000"/>
                </a:lnSpc>
                <a:spcBef>
                  <a:spcPct val="0"/>
                </a:spcBef>
              </a:pPr>
              <a:endParaRPr lang="pl-PL" sz="2000">
                <a:solidFill>
                  <a:schemeClr val="tx1"/>
                </a:solidFill>
                <a:latin typeface="Century Gothic" panose="020B0502020202020204" pitchFamily="34" charset="0"/>
              </a:endParaRPr>
            </a:p>
          </p:txBody>
        </p:sp>
        <p:sp>
          <p:nvSpPr>
            <p:cNvPr id="12" name="Prostokąt z rogami zaokrąglonymi z jednej strony 11"/>
            <p:cNvSpPr/>
            <p:nvPr/>
          </p:nvSpPr>
          <p:spPr>
            <a:xfrm>
              <a:off x="1035705" y="2524924"/>
              <a:ext cx="4082395" cy="579467"/>
            </a:xfrm>
            <a:prstGeom prst="round2SameRect">
              <a:avLst>
                <a:gd name="adj1" fmla="val 50000"/>
                <a:gd name="adj2" fmla="val 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pPr algn="ctr"/>
              <a:r>
                <a:rPr lang="pl-PL" sz="2000" b="1">
                  <a:latin typeface="Century Gothic" panose="020B0502020202020204" pitchFamily="34" charset="0"/>
                </a:rPr>
                <a:t>Invalid Analysis </a:t>
              </a:r>
              <a:r>
                <a:rPr lang="en-NZ" sz="2000" b="1">
                  <a:latin typeface="Century Gothic" panose="020B0502020202020204" pitchFamily="34" charset="0"/>
                </a:rPr>
                <a:t>R</a:t>
              </a:r>
              <a:r>
                <a:rPr lang="pl-PL" sz="2000" b="1">
                  <a:latin typeface="Century Gothic" panose="020B0502020202020204" pitchFamily="34" charset="0"/>
                </a:rPr>
                <a:t>esults</a:t>
              </a:r>
            </a:p>
          </p:txBody>
        </p:sp>
      </p:grpSp>
      <p:grpSp>
        <p:nvGrpSpPr>
          <p:cNvPr id="13" name="Grupa 12"/>
          <p:cNvGrpSpPr/>
          <p:nvPr/>
        </p:nvGrpSpPr>
        <p:grpSpPr>
          <a:xfrm>
            <a:off x="6343423" y="1485900"/>
            <a:ext cx="5378448" cy="3886200"/>
            <a:chOff x="7059569" y="2584450"/>
            <a:chExt cx="4070436" cy="2273300"/>
          </a:xfrm>
        </p:grpSpPr>
        <p:sp>
          <p:nvSpPr>
            <p:cNvPr id="14" name="Prostokąt zaokrąglony 13"/>
            <p:cNvSpPr/>
            <p:nvPr/>
          </p:nvSpPr>
          <p:spPr>
            <a:xfrm>
              <a:off x="7064375" y="2584450"/>
              <a:ext cx="4060825" cy="2273300"/>
            </a:xfrm>
            <a:prstGeom prst="roundRect">
              <a:avLst/>
            </a:prstGeom>
            <a:solidFill>
              <a:schemeClr val="bg1"/>
            </a:solidFill>
            <a:ln w="19050">
              <a:solidFill>
                <a:schemeClr val="accent1"/>
              </a:solid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182880" rIns="182880" bIns="182880" numCol="1" spcCol="1270" anchor="t" anchorCtr="0">
              <a:noAutofit/>
            </a:bodyPr>
            <a:lstStyle/>
            <a:p>
              <a:pPr defTabSz="666734">
                <a:lnSpc>
                  <a:spcPct val="90000"/>
                </a:lnSpc>
                <a:spcBef>
                  <a:spcPct val="0"/>
                </a:spcBef>
              </a:pPr>
              <a:endParaRPr lang="pl-PL" sz="2000">
                <a:solidFill>
                  <a:schemeClr val="tx1"/>
                </a:solidFill>
                <a:latin typeface="Century Gothic" panose="020B0502020202020204" pitchFamily="34" charset="0"/>
              </a:endParaRPr>
            </a:p>
          </p:txBody>
        </p:sp>
        <p:sp>
          <p:nvSpPr>
            <p:cNvPr id="15" name="Prostokąt z rogami zaokrąglonymi z jednej strony 14"/>
            <p:cNvSpPr/>
            <p:nvPr/>
          </p:nvSpPr>
          <p:spPr>
            <a:xfrm>
              <a:off x="7059569" y="2584451"/>
              <a:ext cx="4070436" cy="579467"/>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pPr lvl="0" algn="ctr"/>
              <a:r>
                <a:rPr lang="pl-PL" sz="2000" b="1">
                  <a:latin typeface="Century Gothic" panose="020B0502020202020204" pitchFamily="34" charset="0"/>
                </a:rPr>
                <a:t>Be </a:t>
              </a:r>
              <a:r>
                <a:rPr lang="en-NZ" sz="2000" b="1">
                  <a:latin typeface="Century Gothic" panose="020B0502020202020204" pitchFamily="34" charset="0"/>
                </a:rPr>
                <a:t>C</a:t>
              </a:r>
              <a:r>
                <a:rPr lang="pl-PL" sz="2000" b="1">
                  <a:latin typeface="Century Gothic" panose="020B0502020202020204" pitchFamily="34" charset="0"/>
                </a:rPr>
                <a:t>areful </a:t>
              </a:r>
              <a:r>
                <a:rPr lang="en-NZ" sz="2000" b="1">
                  <a:latin typeface="Century Gothic" panose="020B0502020202020204" pitchFamily="34" charset="0"/>
                </a:rPr>
                <a:t>With</a:t>
              </a:r>
              <a:endParaRPr lang="pl-PL" sz="2000" b="1">
                <a:latin typeface="Century Gothic" panose="020B0502020202020204" pitchFamily="34" charset="0"/>
              </a:endParaRPr>
            </a:p>
          </p:txBody>
        </p:sp>
      </p:grpSp>
      <p:sp>
        <p:nvSpPr>
          <p:cNvPr id="9" name="Prostokąt 8"/>
          <p:cNvSpPr/>
          <p:nvPr/>
        </p:nvSpPr>
        <p:spPr>
          <a:xfrm>
            <a:off x="713242" y="2751093"/>
            <a:ext cx="4834614" cy="1582549"/>
          </a:xfrm>
          <a:prstGeom prst="rect">
            <a:avLst/>
          </a:prstGeom>
        </p:spPr>
        <p:txBody>
          <a:bodyPr wrap="square">
            <a:spAutoFit/>
          </a:bodyPr>
          <a:lstStyle/>
          <a:p>
            <a:pPr marL="342900" indent="-342900">
              <a:lnSpc>
                <a:spcPct val="140000"/>
              </a:lnSpc>
              <a:buClr>
                <a:schemeClr val="accent1"/>
              </a:buClr>
              <a:buFont typeface="Arial" panose="020B0604020202020204" pitchFamily="34" charset="0"/>
              <a:buChar char="•"/>
              <a:defRPr/>
            </a:pPr>
            <a:r>
              <a:rPr lang="pl-PL" sz="2400" spc="-40">
                <a:latin typeface="Century Gothic" panose="020B0502020202020204" pitchFamily="34" charset="0"/>
              </a:rPr>
              <a:t>Tight </a:t>
            </a:r>
            <a:r>
              <a:rPr lang="en-NZ" sz="2400" spc="-40">
                <a:latin typeface="Century Gothic" panose="020B0502020202020204" pitchFamily="34" charset="0"/>
              </a:rPr>
              <a:t>P</a:t>
            </a:r>
            <a:r>
              <a:rPr lang="pl-PL" sz="2400" spc="-40">
                <a:latin typeface="Century Gothic" panose="020B0502020202020204" pitchFamily="34" charset="0"/>
              </a:rPr>
              <a:t>rofile II</a:t>
            </a:r>
          </a:p>
          <a:p>
            <a:pPr marL="342900" indent="-342900">
              <a:lnSpc>
                <a:spcPct val="140000"/>
              </a:lnSpc>
              <a:buClr>
                <a:schemeClr val="accent1"/>
              </a:buClr>
              <a:buFont typeface="Arial" panose="020B0604020202020204" pitchFamily="34" charset="0"/>
              <a:buChar char="•"/>
              <a:defRPr/>
            </a:pPr>
            <a:r>
              <a:rPr lang="en-NZ" sz="2400" spc="-40">
                <a:latin typeface="Century Gothic" panose="020B0502020202020204" pitchFamily="34" charset="0"/>
              </a:rPr>
              <a:t>Overshift </a:t>
            </a:r>
            <a:r>
              <a:rPr lang="pl-PL" sz="2400" spc="-40">
                <a:latin typeface="Century Gothic" panose="020B0502020202020204" pitchFamily="34" charset="0"/>
              </a:rPr>
              <a:t>in </a:t>
            </a:r>
            <a:r>
              <a:rPr lang="en-NZ" sz="2400" spc="-40">
                <a:latin typeface="Century Gothic" panose="020B0502020202020204" pitchFamily="34" charset="0"/>
              </a:rPr>
              <a:t>P</a:t>
            </a:r>
            <a:r>
              <a:rPr lang="pl-PL" sz="2400" spc="-40">
                <a:latin typeface="Century Gothic" panose="020B0502020202020204" pitchFamily="34" charset="0"/>
              </a:rPr>
              <a:t>rofile II</a:t>
            </a:r>
            <a:endParaRPr lang="en-NZ" sz="2400" spc="-40">
              <a:latin typeface="Century Gothic" panose="020B0502020202020204" pitchFamily="34" charset="0"/>
            </a:endParaRPr>
          </a:p>
          <a:p>
            <a:pPr marL="342900" indent="-342900">
              <a:lnSpc>
                <a:spcPct val="140000"/>
              </a:lnSpc>
              <a:buClr>
                <a:schemeClr val="accent1"/>
              </a:buClr>
              <a:buFont typeface="Arial" panose="020B0604020202020204" pitchFamily="34" charset="0"/>
              <a:buChar char="•"/>
              <a:defRPr/>
            </a:pPr>
            <a:r>
              <a:rPr lang="en-NZ" sz="2400" spc="-40">
                <a:latin typeface="Century Gothic" panose="020B0502020202020204" pitchFamily="34" charset="0"/>
              </a:rPr>
              <a:t>Mirror Profiles</a:t>
            </a:r>
            <a:endParaRPr lang="pl-PL" sz="2400" spc="-40">
              <a:latin typeface="Century Gothic" panose="020B0502020202020204" pitchFamily="34" charset="0"/>
            </a:endParaRPr>
          </a:p>
        </p:txBody>
      </p:sp>
      <p:sp>
        <p:nvSpPr>
          <p:cNvPr id="16" name="Prostokąt 15"/>
          <p:cNvSpPr/>
          <p:nvPr/>
        </p:nvSpPr>
        <p:spPr>
          <a:xfrm>
            <a:off x="6517537" y="2680150"/>
            <a:ext cx="5030219" cy="1582549"/>
          </a:xfrm>
          <a:prstGeom prst="rect">
            <a:avLst/>
          </a:prstGeom>
        </p:spPr>
        <p:txBody>
          <a:bodyPr wrap="square">
            <a:spAutoFit/>
          </a:bodyPr>
          <a:lstStyle/>
          <a:p>
            <a:pPr marL="342900" indent="-342900">
              <a:lnSpc>
                <a:spcPct val="140000"/>
              </a:lnSpc>
              <a:buClr>
                <a:schemeClr val="accent1"/>
              </a:buClr>
              <a:buFont typeface="Arial" panose="020B0604020202020204" pitchFamily="34" charset="0"/>
              <a:buChar char="•"/>
              <a:defRPr/>
            </a:pPr>
            <a:r>
              <a:rPr lang="pl-PL" sz="2400" spc="-40">
                <a:latin typeface="Century Gothic" panose="020B0502020202020204" pitchFamily="34" charset="0"/>
              </a:rPr>
              <a:t>Almost </a:t>
            </a:r>
            <a:r>
              <a:rPr lang="en-NZ" sz="2400" spc="-40">
                <a:latin typeface="Century Gothic" panose="020B0502020202020204" pitchFamily="34" charset="0"/>
              </a:rPr>
              <a:t>T</a:t>
            </a:r>
            <a:r>
              <a:rPr lang="pl-PL" sz="2400" spc="-40">
                <a:latin typeface="Century Gothic" panose="020B0502020202020204" pitchFamily="34" charset="0"/>
              </a:rPr>
              <a:t>ight </a:t>
            </a:r>
            <a:r>
              <a:rPr lang="en-NZ" sz="2400" spc="-40">
                <a:latin typeface="Century Gothic" panose="020B0502020202020204" pitchFamily="34" charset="0"/>
              </a:rPr>
              <a:t>P</a:t>
            </a:r>
            <a:r>
              <a:rPr lang="pl-PL" sz="2400" spc="-40">
                <a:latin typeface="Century Gothic" panose="020B0502020202020204" pitchFamily="34" charset="0"/>
              </a:rPr>
              <a:t>rofile II </a:t>
            </a:r>
          </a:p>
          <a:p>
            <a:pPr marL="342900" indent="-342900">
              <a:lnSpc>
                <a:spcPct val="140000"/>
              </a:lnSpc>
              <a:buClr>
                <a:schemeClr val="accent1"/>
              </a:buClr>
              <a:buFont typeface="Arial" panose="020B0604020202020204" pitchFamily="34" charset="0"/>
              <a:buChar char="•"/>
              <a:defRPr/>
            </a:pPr>
            <a:r>
              <a:rPr lang="pl-PL" sz="2400" spc="-40">
                <a:latin typeface="Century Gothic" panose="020B0502020202020204" pitchFamily="34" charset="0"/>
              </a:rPr>
              <a:t>Almost </a:t>
            </a:r>
            <a:r>
              <a:rPr lang="en-NZ" sz="2400" spc="-40">
                <a:latin typeface="Century Gothic" panose="020B0502020202020204" pitchFamily="34" charset="0"/>
              </a:rPr>
              <a:t>O</a:t>
            </a:r>
            <a:r>
              <a:rPr lang="pl-PL" sz="2400" spc="-40">
                <a:latin typeface="Century Gothic" panose="020B0502020202020204" pitchFamily="34" charset="0"/>
              </a:rPr>
              <a:t>vershift</a:t>
            </a:r>
            <a:r>
              <a:rPr lang="en-NZ" sz="2400" spc="-40">
                <a:latin typeface="Century Gothic" panose="020B0502020202020204" pitchFamily="34" charset="0"/>
              </a:rPr>
              <a:t> P</a:t>
            </a:r>
            <a:r>
              <a:rPr lang="pl-PL" sz="2400" spc="-40">
                <a:latin typeface="Century Gothic" panose="020B0502020202020204" pitchFamily="34" charset="0"/>
              </a:rPr>
              <a:t>rofile II </a:t>
            </a:r>
            <a:endParaRPr lang="en-NZ" sz="2400" spc="-40">
              <a:latin typeface="Century Gothic" panose="020B0502020202020204" pitchFamily="34" charset="0"/>
            </a:endParaRPr>
          </a:p>
          <a:p>
            <a:pPr marL="342900" indent="-342900">
              <a:lnSpc>
                <a:spcPct val="140000"/>
              </a:lnSpc>
              <a:buClr>
                <a:schemeClr val="accent1"/>
              </a:buClr>
              <a:buFont typeface="Arial" panose="020B0604020202020204" pitchFamily="34" charset="0"/>
              <a:buChar char="•"/>
              <a:defRPr/>
            </a:pPr>
            <a:r>
              <a:rPr lang="en-NZ" sz="2400" spc="-40">
                <a:latin typeface="Century Gothic" panose="020B0502020202020204" pitchFamily="34" charset="0"/>
              </a:rPr>
              <a:t>Almost Mirror Profiles</a:t>
            </a:r>
            <a:endParaRPr lang="pl-PL" sz="2400" spc="-40">
              <a:latin typeface="Century Gothic" panose="020B0502020202020204" pitchFamily="34" charset="0"/>
            </a:endParaRPr>
          </a:p>
        </p:txBody>
      </p:sp>
      <p:sp>
        <p:nvSpPr>
          <p:cNvPr id="3" name="Symbol zastępczy numeru slajdu 2"/>
          <p:cNvSpPr>
            <a:spLocks noGrp="1"/>
          </p:cNvSpPr>
          <p:nvPr>
            <p:ph type="sldNum" sz="quarter" idx="12"/>
          </p:nvPr>
        </p:nvSpPr>
        <p:spPr/>
        <p:txBody>
          <a:bodyPr/>
          <a:lstStyle/>
          <a:p>
            <a:fld id="{DEAEEF22-A4DB-45E7-8C91-9889C89BF273}" type="slidenum">
              <a:rPr lang="pl-PL" smtClean="0"/>
              <a:t>121</a:t>
            </a:fld>
            <a:endParaRPr lang="pl-PL"/>
          </a:p>
        </p:txBody>
      </p:sp>
    </p:spTree>
    <p:extLst>
      <p:ext uri="{BB962C8B-B14F-4D97-AF65-F5344CB8AC3E}">
        <p14:creationId xmlns:p14="http://schemas.microsoft.com/office/powerpoint/2010/main" val="398929533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3333">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53333">
                                          <p:cBhvr additive="base">
                                            <p:cTn id="7" dur="1000" fill="hold"/>
                                            <p:tgtEl>
                                              <p:spTgt spid="10"/>
                                            </p:tgtEl>
                                            <p:attrNameLst>
                                              <p:attrName>ppt_x</p:attrName>
                                            </p:attrNameLst>
                                          </p:cBhvr>
                                          <p:tavLst>
                                            <p:tav tm="0">
                                              <p:val>
                                                <p:strVal val="0-#ppt_w/2"/>
                                              </p:val>
                                            </p:tav>
                                            <p:tav tm="100000">
                                              <p:val>
                                                <p:strVal val="#ppt_x"/>
                                              </p:val>
                                            </p:tav>
                                          </p:tavLst>
                                        </p:anim>
                                        <p:anim calcmode="lin" valueType="num" p14:bounceEnd="53333">
                                          <p:cBhvr additive="base">
                                            <p:cTn id="8" dur="10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500"/>
                                            <p:tgtEl>
                                              <p:spTgt spid="9">
                                                <p:txEl>
                                                  <p:pRg st="0" end="0"/>
                                                </p:txEl>
                                              </p:spTgt>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9">
                                                <p:txEl>
                                                  <p:pRg st="1" end="1"/>
                                                </p:txEl>
                                              </p:spTgt>
                                            </p:tgtEl>
                                            <p:attrNameLst>
                                              <p:attrName>style.visibility</p:attrName>
                                            </p:attrNameLst>
                                          </p:cBhvr>
                                          <p:to>
                                            <p:strVal val="visible"/>
                                          </p:to>
                                        </p:set>
                                        <p:animEffect transition="in" filter="fade">
                                          <p:cBhvr>
                                            <p:cTn id="16" dur="500"/>
                                            <p:tgtEl>
                                              <p:spTgt spid="9">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xEl>
                                                  <p:pRg st="2" end="2"/>
                                                </p:txEl>
                                              </p:spTgt>
                                            </p:tgtEl>
                                            <p:attrNameLst>
                                              <p:attrName>style.visibility</p:attrName>
                                            </p:attrNameLst>
                                          </p:cBhvr>
                                          <p:to>
                                            <p:strVal val="visible"/>
                                          </p:to>
                                        </p:set>
                                        <p:animEffect transition="in" filter="fade">
                                          <p:cBhvr>
                                            <p:cTn id="21" dur="500"/>
                                            <p:tgtEl>
                                              <p:spTgt spid="9">
                                                <p:txEl>
                                                  <p:pRg st="2" end="2"/>
                                                </p:txEl>
                                              </p:spTgt>
                                            </p:tgtEl>
                                          </p:cBhvr>
                                        </p:animEffect>
                                      </p:childTnLst>
                                    </p:cTn>
                                  </p:par>
                                </p:childTnLst>
                              </p:cTn>
                            </p:par>
                            <p:par>
                              <p:cTn id="22" fill="hold">
                                <p:stCondLst>
                                  <p:cond delay="500"/>
                                </p:stCondLst>
                                <p:childTnLst>
                                  <p:par>
                                    <p:cTn id="23" presetID="2" presetClass="entr" presetSubtype="2" fill="hold" nodeType="afterEffect" p14:presetBounceEnd="53333">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14:bounceEnd="53333">
                                          <p:cBhvr additive="base">
                                            <p:cTn id="25" dur="1000" fill="hold"/>
                                            <p:tgtEl>
                                              <p:spTgt spid="13"/>
                                            </p:tgtEl>
                                            <p:attrNameLst>
                                              <p:attrName>ppt_x</p:attrName>
                                            </p:attrNameLst>
                                          </p:cBhvr>
                                          <p:tavLst>
                                            <p:tav tm="0">
                                              <p:val>
                                                <p:strVal val="1+#ppt_w/2"/>
                                              </p:val>
                                            </p:tav>
                                            <p:tav tm="100000">
                                              <p:val>
                                                <p:strVal val="#ppt_x"/>
                                              </p:val>
                                            </p:tav>
                                          </p:tavLst>
                                        </p:anim>
                                        <p:anim calcmode="lin" valueType="num" p14:bounceEnd="53333">
                                          <p:cBhvr additive="base">
                                            <p:cTn id="26" dur="1000" fill="hold"/>
                                            <p:tgtEl>
                                              <p:spTgt spid="13"/>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6">
                                                <p:txEl>
                                                  <p:pRg st="0" end="0"/>
                                                </p:txEl>
                                              </p:spTgt>
                                            </p:tgtEl>
                                            <p:attrNameLst>
                                              <p:attrName>style.visibility</p:attrName>
                                            </p:attrNameLst>
                                          </p:cBhvr>
                                          <p:to>
                                            <p:strVal val="visible"/>
                                          </p:to>
                                        </p:set>
                                        <p:animEffect transition="in" filter="fade">
                                          <p:cBhvr>
                                            <p:cTn id="30" dur="500"/>
                                            <p:tgtEl>
                                              <p:spTgt spid="16">
                                                <p:txEl>
                                                  <p:pRg st="0" end="0"/>
                                                </p:txEl>
                                              </p:spTgt>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6">
                                                <p:txEl>
                                                  <p:pRg st="1" end="1"/>
                                                </p:txEl>
                                              </p:spTgt>
                                            </p:tgtEl>
                                            <p:attrNameLst>
                                              <p:attrName>style.visibility</p:attrName>
                                            </p:attrNameLst>
                                          </p:cBhvr>
                                          <p:to>
                                            <p:strVal val="visible"/>
                                          </p:to>
                                        </p:set>
                                        <p:animEffect transition="in" filter="fade">
                                          <p:cBhvr>
                                            <p:cTn id="34" dur="500"/>
                                            <p:tgtEl>
                                              <p:spTgt spid="16">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6">
                                                <p:txEl>
                                                  <p:pRg st="2" end="2"/>
                                                </p:txEl>
                                              </p:spTgt>
                                            </p:tgtEl>
                                            <p:attrNameLst>
                                              <p:attrName>style.visibility</p:attrName>
                                            </p:attrNameLst>
                                          </p:cBhvr>
                                          <p:to>
                                            <p:strVal val="visible"/>
                                          </p:to>
                                        </p:set>
                                        <p:animEffect transition="in" filter="fade">
                                          <p:cBhvr>
                                            <p:cTn id="39" dur="500"/>
                                            <p:tgtEl>
                                              <p:spTgt spid="1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P spid="16" grpId="0" uiExpand="1" bui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500"/>
                                            <p:tgtEl>
                                              <p:spTgt spid="9">
                                                <p:txEl>
                                                  <p:pRg st="0" end="0"/>
                                                </p:txEl>
                                              </p:spTgt>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9">
                                                <p:txEl>
                                                  <p:pRg st="1" end="1"/>
                                                </p:txEl>
                                              </p:spTgt>
                                            </p:tgtEl>
                                            <p:attrNameLst>
                                              <p:attrName>style.visibility</p:attrName>
                                            </p:attrNameLst>
                                          </p:cBhvr>
                                          <p:to>
                                            <p:strVal val="visible"/>
                                          </p:to>
                                        </p:set>
                                        <p:animEffect transition="in" filter="fade">
                                          <p:cBhvr>
                                            <p:cTn id="16" dur="500"/>
                                            <p:tgtEl>
                                              <p:spTgt spid="9">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xEl>
                                                  <p:pRg st="2" end="2"/>
                                                </p:txEl>
                                              </p:spTgt>
                                            </p:tgtEl>
                                            <p:attrNameLst>
                                              <p:attrName>style.visibility</p:attrName>
                                            </p:attrNameLst>
                                          </p:cBhvr>
                                          <p:to>
                                            <p:strVal val="visible"/>
                                          </p:to>
                                        </p:set>
                                        <p:animEffect transition="in" filter="fade">
                                          <p:cBhvr>
                                            <p:cTn id="21" dur="500"/>
                                            <p:tgtEl>
                                              <p:spTgt spid="9">
                                                <p:txEl>
                                                  <p:pRg st="2" end="2"/>
                                                </p:txEl>
                                              </p:spTgt>
                                            </p:tgtEl>
                                          </p:cBhvr>
                                        </p:animEffect>
                                      </p:childTnLst>
                                    </p:cTn>
                                  </p:par>
                                </p:childTnLst>
                              </p:cTn>
                            </p:par>
                            <p:par>
                              <p:cTn id="22" fill="hold">
                                <p:stCondLst>
                                  <p:cond delay="500"/>
                                </p:stCondLst>
                                <p:childTnLst>
                                  <p:par>
                                    <p:cTn id="23" presetID="2" presetClass="entr" presetSubtype="2"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1000" fill="hold"/>
                                            <p:tgtEl>
                                              <p:spTgt spid="13"/>
                                            </p:tgtEl>
                                            <p:attrNameLst>
                                              <p:attrName>ppt_x</p:attrName>
                                            </p:attrNameLst>
                                          </p:cBhvr>
                                          <p:tavLst>
                                            <p:tav tm="0">
                                              <p:val>
                                                <p:strVal val="1+#ppt_w/2"/>
                                              </p:val>
                                            </p:tav>
                                            <p:tav tm="100000">
                                              <p:val>
                                                <p:strVal val="#ppt_x"/>
                                              </p:val>
                                            </p:tav>
                                          </p:tavLst>
                                        </p:anim>
                                        <p:anim calcmode="lin" valueType="num">
                                          <p:cBhvr additive="base">
                                            <p:cTn id="26" dur="1000" fill="hold"/>
                                            <p:tgtEl>
                                              <p:spTgt spid="13"/>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6">
                                                <p:txEl>
                                                  <p:pRg st="0" end="0"/>
                                                </p:txEl>
                                              </p:spTgt>
                                            </p:tgtEl>
                                            <p:attrNameLst>
                                              <p:attrName>style.visibility</p:attrName>
                                            </p:attrNameLst>
                                          </p:cBhvr>
                                          <p:to>
                                            <p:strVal val="visible"/>
                                          </p:to>
                                        </p:set>
                                        <p:animEffect transition="in" filter="fade">
                                          <p:cBhvr>
                                            <p:cTn id="30" dur="500"/>
                                            <p:tgtEl>
                                              <p:spTgt spid="16">
                                                <p:txEl>
                                                  <p:pRg st="0" end="0"/>
                                                </p:txEl>
                                              </p:spTgt>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6">
                                                <p:txEl>
                                                  <p:pRg st="1" end="1"/>
                                                </p:txEl>
                                              </p:spTgt>
                                            </p:tgtEl>
                                            <p:attrNameLst>
                                              <p:attrName>style.visibility</p:attrName>
                                            </p:attrNameLst>
                                          </p:cBhvr>
                                          <p:to>
                                            <p:strVal val="visible"/>
                                          </p:to>
                                        </p:set>
                                        <p:animEffect transition="in" filter="fade">
                                          <p:cBhvr>
                                            <p:cTn id="34" dur="500"/>
                                            <p:tgtEl>
                                              <p:spTgt spid="16">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6">
                                                <p:txEl>
                                                  <p:pRg st="2" end="2"/>
                                                </p:txEl>
                                              </p:spTgt>
                                            </p:tgtEl>
                                            <p:attrNameLst>
                                              <p:attrName>style.visibility</p:attrName>
                                            </p:attrNameLst>
                                          </p:cBhvr>
                                          <p:to>
                                            <p:strVal val="visible"/>
                                          </p:to>
                                        </p:set>
                                        <p:animEffect transition="in" filter="fade">
                                          <p:cBhvr>
                                            <p:cTn id="39" dur="500"/>
                                            <p:tgtEl>
                                              <p:spTgt spid="1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P spid="16" grpId="0" uiExpand="1" build="p"/>
        </p:bldLst>
      </p:timing>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6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110" y="222749"/>
            <a:ext cx="10812585" cy="82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690843" y="828295"/>
            <a:ext cx="4254011" cy="461665"/>
          </a:xfrm>
          <a:prstGeom prst="rect">
            <a:avLst/>
          </a:prstGeom>
          <a:noFill/>
        </p:spPr>
        <p:txBody>
          <a:bodyPr wrap="square" rtlCol="0">
            <a:spAutoFit/>
          </a:bodyPr>
          <a:lstStyle/>
          <a:p>
            <a:pPr algn="l"/>
            <a:r>
              <a:rPr lang="en-NZ" sz="2400" b="1">
                <a:solidFill>
                  <a:srgbClr val="ED0C6D"/>
                </a:solidFill>
                <a:latin typeface="Century Gothic" panose="020B0502020202020204" pitchFamily="34" charset="0"/>
              </a:rPr>
              <a:t>David</a:t>
            </a:r>
            <a:endParaRPr lang="en-GB" sz="2400" b="1">
              <a:solidFill>
                <a:srgbClr val="ED0C6D"/>
              </a:solidFill>
              <a:latin typeface="Century Gothic" panose="020B0502020202020204" pitchFamily="34" charset="0"/>
            </a:endParaRPr>
          </a:p>
        </p:txBody>
      </p:sp>
      <p:sp>
        <p:nvSpPr>
          <p:cNvPr id="3" name="Title 2"/>
          <p:cNvSpPr>
            <a:spLocks noGrp="1"/>
          </p:cNvSpPr>
          <p:nvPr>
            <p:ph type="title"/>
          </p:nvPr>
        </p:nvSpPr>
        <p:spPr/>
        <p:txBody>
          <a:bodyPr/>
          <a:lstStyle/>
          <a:p>
            <a:r>
              <a:rPr lang="en-NZ" b="1">
                <a:solidFill>
                  <a:srgbClr val="ED0C6D"/>
                </a:solidFill>
              </a:rPr>
              <a:t>Exercise 9</a:t>
            </a:r>
            <a:r>
              <a:rPr lang="en-NZ"/>
              <a:t>: Debriefing Practice</a:t>
            </a:r>
            <a:endParaRPr lang="en-GB"/>
          </a:p>
        </p:txBody>
      </p:sp>
      <p:grpSp>
        <p:nvGrpSpPr>
          <p:cNvPr id="7" name="Group 6"/>
          <p:cNvGrpSpPr/>
          <p:nvPr/>
        </p:nvGrpSpPr>
        <p:grpSpPr>
          <a:xfrm>
            <a:off x="689861" y="769562"/>
            <a:ext cx="782550" cy="599748"/>
            <a:chOff x="939800" y="783673"/>
            <a:chExt cx="1308101" cy="1002532"/>
          </a:xfrm>
        </p:grpSpPr>
        <p:pic>
          <p:nvPicPr>
            <p:cNvPr id="8" name="Picture 7"/>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257605" y="783673"/>
              <a:ext cx="990296" cy="990296"/>
            </a:xfrm>
            <a:prstGeom prst="rect">
              <a:avLst/>
            </a:prstGeom>
          </p:spPr>
        </p:pic>
        <p:sp>
          <p:nvSpPr>
            <p:cNvPr id="9" name="Oval 8"/>
            <p:cNvSpPr/>
            <p:nvPr/>
          </p:nvSpPr>
          <p:spPr>
            <a:xfrm>
              <a:off x="939800" y="1740486"/>
              <a:ext cx="1308101"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 name="Group 4">
            <a:extLst>
              <a:ext uri="{FF2B5EF4-FFF2-40B4-BE49-F238E27FC236}">
                <a16:creationId xmlns:a16="http://schemas.microsoft.com/office/drawing/2014/main" id="{C9B6E135-A0F0-8BC2-B67C-5DA2281B1254}"/>
              </a:ext>
            </a:extLst>
          </p:cNvPr>
          <p:cNvGrpSpPr/>
          <p:nvPr/>
        </p:nvGrpSpPr>
        <p:grpSpPr>
          <a:xfrm>
            <a:off x="1871597" y="1602548"/>
            <a:ext cx="4224402" cy="4120918"/>
            <a:chOff x="2252049" y="1586739"/>
            <a:chExt cx="2851713" cy="3433212"/>
          </a:xfrm>
        </p:grpSpPr>
        <p:grpSp>
          <p:nvGrpSpPr>
            <p:cNvPr id="49" name="Grupa 3">
              <a:extLst>
                <a:ext uri="{FF2B5EF4-FFF2-40B4-BE49-F238E27FC236}">
                  <a16:creationId xmlns:a16="http://schemas.microsoft.com/office/drawing/2014/main" id="{64F032E9-C21A-416D-A14B-A569CC17DA36}"/>
                </a:ext>
              </a:extLst>
            </p:cNvPr>
            <p:cNvGrpSpPr/>
            <p:nvPr/>
          </p:nvGrpSpPr>
          <p:grpSpPr>
            <a:xfrm>
              <a:off x="3715741" y="1586739"/>
              <a:ext cx="1388021" cy="3021100"/>
              <a:chOff x="3086977" y="1179523"/>
              <a:chExt cx="2067871" cy="4500826"/>
            </a:xfrm>
          </p:grpSpPr>
          <p:sp>
            <p:nvSpPr>
              <p:cNvPr id="50" name="Rectangle 15">
                <a:extLst>
                  <a:ext uri="{FF2B5EF4-FFF2-40B4-BE49-F238E27FC236}">
                    <a16:creationId xmlns:a16="http://schemas.microsoft.com/office/drawing/2014/main" id="{9378E949-0D07-4D82-A6BA-1E26FDD74123}"/>
                  </a:ext>
                </a:extLst>
              </p:cNvPr>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51" name="Rectangle 12">
                <a:extLst>
                  <a:ext uri="{FF2B5EF4-FFF2-40B4-BE49-F238E27FC236}">
                    <a16:creationId xmlns:a16="http://schemas.microsoft.com/office/drawing/2014/main" id="{86304C3D-3FEC-4664-AB65-15F0E05812E2}"/>
                  </a:ext>
                </a:extLst>
              </p:cNvPr>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52" name="Rectangle 13">
                <a:extLst>
                  <a:ext uri="{FF2B5EF4-FFF2-40B4-BE49-F238E27FC236}">
                    <a16:creationId xmlns:a16="http://schemas.microsoft.com/office/drawing/2014/main" id="{DD421DCD-7A47-4350-8525-5AF9FF079107}"/>
                  </a:ext>
                </a:extLst>
              </p:cNvPr>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53" name="Text Box 43">
                <a:extLst>
                  <a:ext uri="{FF2B5EF4-FFF2-40B4-BE49-F238E27FC236}">
                    <a16:creationId xmlns:a16="http://schemas.microsoft.com/office/drawing/2014/main" id="{C3545320-F99D-4766-BB95-BDBB0B737B18}"/>
                  </a:ext>
                </a:extLst>
              </p:cNvPr>
              <p:cNvSpPr txBox="1">
                <a:spLocks noChangeArrowheads="1"/>
              </p:cNvSpPr>
              <p:nvPr/>
            </p:nvSpPr>
            <p:spPr bwMode="auto">
              <a:xfrm>
                <a:off x="3086977" y="1179523"/>
                <a:ext cx="2012248" cy="363428"/>
              </a:xfrm>
              <a:prstGeom prst="rect">
                <a:avLst/>
              </a:prstGeom>
              <a:noFill/>
              <a:ln w="12700">
                <a:noFill/>
                <a:miter lim="800000"/>
                <a:headEnd/>
                <a:tailEnd/>
              </a:ln>
            </p:spPr>
            <p:txBody>
              <a:bodyPr wrap="none" lIns="22476" tIns="11239" rIns="22476" bIns="11239" anchor="ctr"/>
              <a:lstStyle/>
              <a:p>
                <a:pPr algn="ctr" eaLnBrk="1" hangingPunct="1">
                  <a:defRPr/>
                </a:pPr>
                <a:r>
                  <a:rPr lang="pl-PL" sz="1000" b="1">
                    <a:solidFill>
                      <a:srgbClr val="272274"/>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D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    I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S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   C</a:t>
                </a:r>
                <a:r>
                  <a:rPr lang="pl-PL" sz="1000" b="1">
                    <a:solidFill>
                      <a:srgbClr val="5F5F5F"/>
                    </a:solidFill>
                    <a:ea typeface="ＭＳ Ｐゴシック" pitchFamily="-112" charset="-128"/>
                    <a:cs typeface="ＭＳ Ｐゴシック" pitchFamily="-112" charset="-128"/>
                  </a:rPr>
                  <a:t>  </a:t>
                </a:r>
                <a:endParaRPr lang="en-US" sz="1000" b="1">
                  <a:solidFill>
                    <a:srgbClr val="5F5F5F"/>
                  </a:solidFill>
                  <a:ea typeface="ＭＳ Ｐゴシック" pitchFamily="-112" charset="-128"/>
                  <a:cs typeface="ＭＳ Ｐゴシック" pitchFamily="-112" charset="-128"/>
                </a:endParaRPr>
              </a:p>
            </p:txBody>
          </p:sp>
          <p:grpSp>
            <p:nvGrpSpPr>
              <p:cNvPr id="54" name="Grupa 8">
                <a:extLst>
                  <a:ext uri="{FF2B5EF4-FFF2-40B4-BE49-F238E27FC236}">
                    <a16:creationId xmlns:a16="http://schemas.microsoft.com/office/drawing/2014/main" id="{79A9F37F-5A8F-451F-B02F-25B1CBC0E9B5}"/>
                  </a:ext>
                </a:extLst>
              </p:cNvPr>
              <p:cNvGrpSpPr/>
              <p:nvPr/>
            </p:nvGrpSpPr>
            <p:grpSpPr>
              <a:xfrm>
                <a:off x="3134998" y="1517736"/>
                <a:ext cx="2019850" cy="4162612"/>
                <a:chOff x="3636165" y="1814460"/>
                <a:chExt cx="1696621" cy="3496486"/>
              </a:xfrm>
            </p:grpSpPr>
            <p:grpSp>
              <p:nvGrpSpPr>
                <p:cNvPr id="55" name="Group 28">
                  <a:extLst>
                    <a:ext uri="{FF2B5EF4-FFF2-40B4-BE49-F238E27FC236}">
                      <a16:creationId xmlns:a16="http://schemas.microsoft.com/office/drawing/2014/main" id="{896BA0BC-FC9F-4E21-81DD-6ACA4038CC92}"/>
                    </a:ext>
                  </a:extLst>
                </p:cNvPr>
                <p:cNvGrpSpPr>
                  <a:grpSpLocks/>
                </p:cNvGrpSpPr>
                <p:nvPr/>
              </p:nvGrpSpPr>
              <p:grpSpPr bwMode="auto">
                <a:xfrm>
                  <a:off x="3636165" y="1819139"/>
                  <a:ext cx="1696621" cy="3491807"/>
                  <a:chOff x="1684" y="1082"/>
                  <a:chExt cx="2391" cy="3083"/>
                </a:xfrm>
              </p:grpSpPr>
              <p:sp>
                <p:nvSpPr>
                  <p:cNvPr id="60" name="Rectangle 29">
                    <a:extLst>
                      <a:ext uri="{FF2B5EF4-FFF2-40B4-BE49-F238E27FC236}">
                        <a16:creationId xmlns:a16="http://schemas.microsoft.com/office/drawing/2014/main" id="{F7B595AF-647A-458A-B29C-E9A3F3FCE2A3}"/>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61" name="Line 30">
                    <a:extLst>
                      <a:ext uri="{FF2B5EF4-FFF2-40B4-BE49-F238E27FC236}">
                        <a16:creationId xmlns:a16="http://schemas.microsoft.com/office/drawing/2014/main" id="{7BE16C3E-6EF7-4E30-8B4C-43C734AECA9F}"/>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sp>
              <p:nvSpPr>
                <p:cNvPr id="56" name="Line 31">
                  <a:extLst>
                    <a:ext uri="{FF2B5EF4-FFF2-40B4-BE49-F238E27FC236}">
                      <a16:creationId xmlns:a16="http://schemas.microsoft.com/office/drawing/2014/main" id="{BBF034BA-34FE-48B2-867A-316593A1B7D6}"/>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57" name="Line 32">
                  <a:extLst>
                    <a:ext uri="{FF2B5EF4-FFF2-40B4-BE49-F238E27FC236}">
                      <a16:creationId xmlns:a16="http://schemas.microsoft.com/office/drawing/2014/main" id="{809E98CF-417D-490E-8922-F21DC8B43453}"/>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58" name="Line 33">
                  <a:extLst>
                    <a:ext uri="{FF2B5EF4-FFF2-40B4-BE49-F238E27FC236}">
                      <a16:creationId xmlns:a16="http://schemas.microsoft.com/office/drawing/2014/main" id="{81F99A7A-2138-425F-97F8-CC6C2C04565B}"/>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59" name="Line 34">
                  <a:extLst>
                    <a:ext uri="{FF2B5EF4-FFF2-40B4-BE49-F238E27FC236}">
                      <a16:creationId xmlns:a16="http://schemas.microsoft.com/office/drawing/2014/main" id="{3C7EFAE6-6FED-4E29-9CA5-16C501F097BB}"/>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grpSp>
        <p:grpSp>
          <p:nvGrpSpPr>
            <p:cNvPr id="62" name="Grupa 19">
              <a:extLst>
                <a:ext uri="{FF2B5EF4-FFF2-40B4-BE49-F238E27FC236}">
                  <a16:creationId xmlns:a16="http://schemas.microsoft.com/office/drawing/2014/main" id="{38AF55AC-2A52-43BE-A70D-C0B8A61094B0}"/>
                </a:ext>
              </a:extLst>
            </p:cNvPr>
            <p:cNvGrpSpPr/>
            <p:nvPr/>
          </p:nvGrpSpPr>
          <p:grpSpPr>
            <a:xfrm>
              <a:off x="2252049" y="1592525"/>
              <a:ext cx="1355788" cy="3021659"/>
              <a:chOff x="3134998" y="1178691"/>
              <a:chExt cx="2019850" cy="4501658"/>
            </a:xfrm>
          </p:grpSpPr>
          <p:sp>
            <p:nvSpPr>
              <p:cNvPr id="63" name="Rectangle 15">
                <a:extLst>
                  <a:ext uri="{FF2B5EF4-FFF2-40B4-BE49-F238E27FC236}">
                    <a16:creationId xmlns:a16="http://schemas.microsoft.com/office/drawing/2014/main" id="{5E3A7FEB-214D-446F-A739-2B990E89BBCC}"/>
                  </a:ext>
                </a:extLst>
              </p:cNvPr>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64" name="Rectangle 12">
                <a:extLst>
                  <a:ext uri="{FF2B5EF4-FFF2-40B4-BE49-F238E27FC236}">
                    <a16:creationId xmlns:a16="http://schemas.microsoft.com/office/drawing/2014/main" id="{745F4C6C-2615-4875-A265-D6F4A8C984EF}"/>
                  </a:ext>
                </a:extLst>
              </p:cNvPr>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65" name="Rectangle 13">
                <a:extLst>
                  <a:ext uri="{FF2B5EF4-FFF2-40B4-BE49-F238E27FC236}">
                    <a16:creationId xmlns:a16="http://schemas.microsoft.com/office/drawing/2014/main" id="{B01BE686-03BC-4A4B-B9D1-DAA7B422A1FE}"/>
                  </a:ext>
                </a:extLst>
              </p:cNvPr>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66" name="Text Box 43">
                <a:extLst>
                  <a:ext uri="{FF2B5EF4-FFF2-40B4-BE49-F238E27FC236}">
                    <a16:creationId xmlns:a16="http://schemas.microsoft.com/office/drawing/2014/main" id="{61FEA382-C747-4AB5-A21E-FC8A56D6D624}"/>
                  </a:ext>
                </a:extLst>
              </p:cNvPr>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22476" tIns="11239" rIns="22476" bIns="11239" anchor="ctr"/>
              <a:lstStyle/>
              <a:p>
                <a:pPr algn="ctr" eaLnBrk="1" hangingPunct="1">
                  <a:defRPr/>
                </a:pPr>
                <a:r>
                  <a:rPr lang="pl-PL" sz="1000" b="1">
                    <a:solidFill>
                      <a:srgbClr val="272274"/>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D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  I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S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 C</a:t>
                </a:r>
                <a:r>
                  <a:rPr lang="pl-PL" sz="1000" b="1">
                    <a:solidFill>
                      <a:srgbClr val="5F5F5F"/>
                    </a:solidFill>
                    <a:ea typeface="ＭＳ Ｐゴシック" pitchFamily="-112" charset="-128"/>
                    <a:cs typeface="ＭＳ Ｐゴシック" pitchFamily="-112" charset="-128"/>
                  </a:rPr>
                  <a:t>  </a:t>
                </a:r>
                <a:endParaRPr lang="en-US" sz="1000" b="1">
                  <a:solidFill>
                    <a:srgbClr val="5F5F5F"/>
                  </a:solidFill>
                  <a:ea typeface="ＭＳ Ｐゴシック" pitchFamily="-112" charset="-128"/>
                  <a:cs typeface="ＭＳ Ｐゴシック" pitchFamily="-112" charset="-128"/>
                </a:endParaRPr>
              </a:p>
            </p:txBody>
          </p:sp>
          <p:grpSp>
            <p:nvGrpSpPr>
              <p:cNvPr id="67" name="Grupa 24">
                <a:extLst>
                  <a:ext uri="{FF2B5EF4-FFF2-40B4-BE49-F238E27FC236}">
                    <a16:creationId xmlns:a16="http://schemas.microsoft.com/office/drawing/2014/main" id="{54611B4E-9ABF-4863-A38B-7F5E69AFE02F}"/>
                  </a:ext>
                </a:extLst>
              </p:cNvPr>
              <p:cNvGrpSpPr/>
              <p:nvPr/>
            </p:nvGrpSpPr>
            <p:grpSpPr>
              <a:xfrm>
                <a:off x="3134998" y="1517736"/>
                <a:ext cx="2019850" cy="4162612"/>
                <a:chOff x="3636165" y="1814460"/>
                <a:chExt cx="1696621" cy="3496486"/>
              </a:xfrm>
            </p:grpSpPr>
            <p:grpSp>
              <p:nvGrpSpPr>
                <p:cNvPr id="68" name="Group 28">
                  <a:extLst>
                    <a:ext uri="{FF2B5EF4-FFF2-40B4-BE49-F238E27FC236}">
                      <a16:creationId xmlns:a16="http://schemas.microsoft.com/office/drawing/2014/main" id="{1B3F2296-B9E2-48B6-ABB3-DB7F3C2983EF}"/>
                    </a:ext>
                  </a:extLst>
                </p:cNvPr>
                <p:cNvGrpSpPr>
                  <a:grpSpLocks/>
                </p:cNvGrpSpPr>
                <p:nvPr/>
              </p:nvGrpSpPr>
              <p:grpSpPr bwMode="auto">
                <a:xfrm>
                  <a:off x="3636165" y="1819139"/>
                  <a:ext cx="1696621" cy="3491807"/>
                  <a:chOff x="1684" y="1082"/>
                  <a:chExt cx="2391" cy="3083"/>
                </a:xfrm>
              </p:grpSpPr>
              <p:sp>
                <p:nvSpPr>
                  <p:cNvPr id="73" name="Rectangle 29">
                    <a:extLst>
                      <a:ext uri="{FF2B5EF4-FFF2-40B4-BE49-F238E27FC236}">
                        <a16:creationId xmlns:a16="http://schemas.microsoft.com/office/drawing/2014/main" id="{DAED0DBB-99B0-412F-B09C-FB91562311D7}"/>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74" name="Line 30">
                    <a:extLst>
                      <a:ext uri="{FF2B5EF4-FFF2-40B4-BE49-F238E27FC236}">
                        <a16:creationId xmlns:a16="http://schemas.microsoft.com/office/drawing/2014/main" id="{16E1568C-DF90-48B5-8FAD-7B7D21183702}"/>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sp>
              <p:nvSpPr>
                <p:cNvPr id="69" name="Line 31">
                  <a:extLst>
                    <a:ext uri="{FF2B5EF4-FFF2-40B4-BE49-F238E27FC236}">
                      <a16:creationId xmlns:a16="http://schemas.microsoft.com/office/drawing/2014/main" id="{3540FD58-C187-4C88-AFCC-5C529C0EEB72}"/>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70" name="Line 32">
                  <a:extLst>
                    <a:ext uri="{FF2B5EF4-FFF2-40B4-BE49-F238E27FC236}">
                      <a16:creationId xmlns:a16="http://schemas.microsoft.com/office/drawing/2014/main" id="{597DB7ED-F8A1-460C-8EFE-5F26D2512FEE}"/>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71" name="Line 33">
                  <a:extLst>
                    <a:ext uri="{FF2B5EF4-FFF2-40B4-BE49-F238E27FC236}">
                      <a16:creationId xmlns:a16="http://schemas.microsoft.com/office/drawing/2014/main" id="{893BFD88-0DD1-4936-9B06-B789EAEBF704}"/>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72" name="Line 34">
                  <a:extLst>
                    <a:ext uri="{FF2B5EF4-FFF2-40B4-BE49-F238E27FC236}">
                      <a16:creationId xmlns:a16="http://schemas.microsoft.com/office/drawing/2014/main" id="{D02E511E-ADE1-4FA9-8529-DD54C577B084}"/>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grpSp>
        <p:grpSp>
          <p:nvGrpSpPr>
            <p:cNvPr id="75" name="Grupa 40">
              <a:extLst>
                <a:ext uri="{FF2B5EF4-FFF2-40B4-BE49-F238E27FC236}">
                  <a16:creationId xmlns:a16="http://schemas.microsoft.com/office/drawing/2014/main" id="{77B09185-A323-495B-8CE4-C7FC66D0D94C}"/>
                </a:ext>
              </a:extLst>
            </p:cNvPr>
            <p:cNvGrpSpPr/>
            <p:nvPr/>
          </p:nvGrpSpPr>
          <p:grpSpPr>
            <a:xfrm>
              <a:off x="2519525" y="2521829"/>
              <a:ext cx="828062" cy="1194551"/>
              <a:chOff x="615790" y="2968322"/>
              <a:chExt cx="838679" cy="1209866"/>
            </a:xfrm>
          </p:grpSpPr>
          <p:sp>
            <p:nvSpPr>
              <p:cNvPr id="76" name="Line 35">
                <a:extLst>
                  <a:ext uri="{FF2B5EF4-FFF2-40B4-BE49-F238E27FC236}">
                    <a16:creationId xmlns:a16="http://schemas.microsoft.com/office/drawing/2014/main" id="{9CD4E0B8-2EBE-44D1-80A6-BBFBDAF968AB}"/>
                  </a:ext>
                </a:extLst>
              </p:cNvPr>
              <p:cNvSpPr>
                <a:spLocks noChangeShapeType="1"/>
              </p:cNvSpPr>
              <p:nvPr/>
            </p:nvSpPr>
            <p:spPr bwMode="auto">
              <a:xfrm flipV="1">
                <a:off x="615790" y="2968322"/>
                <a:ext cx="273102" cy="807151"/>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77" name="Line 36">
                <a:extLst>
                  <a:ext uri="{FF2B5EF4-FFF2-40B4-BE49-F238E27FC236}">
                    <a16:creationId xmlns:a16="http://schemas.microsoft.com/office/drawing/2014/main" id="{AEB09E7D-DA45-4C47-B054-FD3E4989C279}"/>
                  </a:ext>
                </a:extLst>
              </p:cNvPr>
              <p:cNvSpPr>
                <a:spLocks noChangeShapeType="1"/>
              </p:cNvSpPr>
              <p:nvPr/>
            </p:nvSpPr>
            <p:spPr bwMode="auto">
              <a:xfrm flipH="1" flipV="1">
                <a:off x="898321" y="2968322"/>
                <a:ext cx="268543" cy="907400"/>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78" name="Line 37">
                <a:extLst>
                  <a:ext uri="{FF2B5EF4-FFF2-40B4-BE49-F238E27FC236}">
                    <a16:creationId xmlns:a16="http://schemas.microsoft.com/office/drawing/2014/main" id="{1F740B4A-B2DB-482A-83EE-B667534B501C}"/>
                  </a:ext>
                </a:extLst>
              </p:cNvPr>
              <p:cNvSpPr>
                <a:spLocks noChangeShapeType="1"/>
              </p:cNvSpPr>
              <p:nvPr/>
            </p:nvSpPr>
            <p:spPr bwMode="auto">
              <a:xfrm>
                <a:off x="1176984" y="3875722"/>
                <a:ext cx="277485" cy="302466"/>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grpSp>
          <p:nvGrpSpPr>
            <p:cNvPr id="79" name="Grupa 52">
              <a:extLst>
                <a:ext uri="{FF2B5EF4-FFF2-40B4-BE49-F238E27FC236}">
                  <a16:creationId xmlns:a16="http://schemas.microsoft.com/office/drawing/2014/main" id="{89096522-8641-4A63-8631-07A53CBB07B3}"/>
                </a:ext>
              </a:extLst>
            </p:cNvPr>
            <p:cNvGrpSpPr/>
            <p:nvPr/>
          </p:nvGrpSpPr>
          <p:grpSpPr>
            <a:xfrm>
              <a:off x="4027063" y="2650014"/>
              <a:ext cx="811100" cy="796367"/>
              <a:chOff x="2179242" y="2983688"/>
              <a:chExt cx="821499" cy="806576"/>
            </a:xfrm>
          </p:grpSpPr>
          <p:sp>
            <p:nvSpPr>
              <p:cNvPr id="80" name="Line 35">
                <a:extLst>
                  <a:ext uri="{FF2B5EF4-FFF2-40B4-BE49-F238E27FC236}">
                    <a16:creationId xmlns:a16="http://schemas.microsoft.com/office/drawing/2014/main" id="{C4610B59-5768-4AD5-A213-70FFC3DFCA8E}"/>
                  </a:ext>
                </a:extLst>
              </p:cNvPr>
              <p:cNvSpPr>
                <a:spLocks noChangeShapeType="1"/>
              </p:cNvSpPr>
              <p:nvPr/>
            </p:nvSpPr>
            <p:spPr bwMode="auto">
              <a:xfrm flipV="1">
                <a:off x="2179242" y="3386972"/>
                <a:ext cx="262114" cy="105962"/>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81" name="Line 36">
                <a:extLst>
                  <a:ext uri="{FF2B5EF4-FFF2-40B4-BE49-F238E27FC236}">
                    <a16:creationId xmlns:a16="http://schemas.microsoft.com/office/drawing/2014/main" id="{8AA53D03-A681-47A4-AC69-EF618DAC1282}"/>
                  </a:ext>
                </a:extLst>
              </p:cNvPr>
              <p:cNvSpPr>
                <a:spLocks noChangeShapeType="1"/>
              </p:cNvSpPr>
              <p:nvPr/>
            </p:nvSpPr>
            <p:spPr bwMode="auto">
              <a:xfrm flipH="1">
                <a:off x="2450782" y="2983688"/>
                <a:ext cx="268545" cy="403283"/>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82" name="Line 37">
                <a:extLst>
                  <a:ext uri="{FF2B5EF4-FFF2-40B4-BE49-F238E27FC236}">
                    <a16:creationId xmlns:a16="http://schemas.microsoft.com/office/drawing/2014/main" id="{A906D8EC-A16B-48D1-91A8-128AED18C4B0}"/>
                  </a:ext>
                </a:extLst>
              </p:cNvPr>
              <p:cNvSpPr>
                <a:spLocks noChangeShapeType="1"/>
              </p:cNvSpPr>
              <p:nvPr/>
            </p:nvSpPr>
            <p:spPr bwMode="auto">
              <a:xfrm>
                <a:off x="2729448" y="2983688"/>
                <a:ext cx="271293" cy="806576"/>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sp>
          <p:nvSpPr>
            <p:cNvPr id="83" name="Rectangle 5">
              <a:extLst>
                <a:ext uri="{FF2B5EF4-FFF2-40B4-BE49-F238E27FC236}">
                  <a16:creationId xmlns:a16="http://schemas.microsoft.com/office/drawing/2014/main" id="{178FDBA2-CC12-45FC-983B-045EEB7EFEFC}"/>
                </a:ext>
              </a:extLst>
            </p:cNvPr>
            <p:cNvSpPr>
              <a:spLocks noChangeArrowheads="1"/>
            </p:cNvSpPr>
            <p:nvPr/>
          </p:nvSpPr>
          <p:spPr bwMode="auto">
            <a:xfrm>
              <a:off x="2252049" y="4667154"/>
              <a:ext cx="1350685" cy="352797"/>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pl-PL" sz="1400" b="1" dirty="0">
                  <a:solidFill>
                    <a:srgbClr val="5F5F5F"/>
                  </a:solidFill>
                  <a:latin typeface="+mn-lt"/>
                  <a:ea typeface="ＭＳ Ｐゴシック" pitchFamily="-112" charset="-128"/>
                  <a:cs typeface="ＭＳ Ｐゴシック" pitchFamily="-112" charset="-128"/>
                </a:rPr>
                <a:t>00</a:t>
              </a:r>
              <a:r>
                <a:rPr lang="en-US" sz="1400" b="1" dirty="0">
                  <a:solidFill>
                    <a:srgbClr val="5F5F5F"/>
                  </a:solidFill>
                  <a:latin typeface="+mn-lt"/>
                  <a:ea typeface="ＭＳ Ｐゴシック" pitchFamily="-112" charset="-128"/>
                  <a:cs typeface="ＭＳ Ｐゴシック" pitchFamily="-112" charset="-128"/>
                </a:rPr>
                <a:t>    </a:t>
              </a:r>
              <a:r>
                <a:rPr lang="en-NZ" sz="1400" b="1" dirty="0">
                  <a:solidFill>
                    <a:srgbClr val="5F5F5F"/>
                  </a:solidFill>
                  <a:latin typeface="+mn-lt"/>
                  <a:ea typeface="ＭＳ Ｐゴシック" pitchFamily="-112" charset="-128"/>
                  <a:cs typeface="ＭＳ Ｐゴシック" pitchFamily="-112" charset="-128"/>
                </a:rPr>
                <a:t>100</a:t>
              </a:r>
              <a:r>
                <a:rPr lang="en-US" sz="1400" b="1" dirty="0">
                  <a:solidFill>
                    <a:srgbClr val="5F5F5F"/>
                  </a:solidFill>
                  <a:latin typeface="+mn-lt"/>
                  <a:ea typeface="ＭＳ Ｐゴシック" pitchFamily="-112" charset="-128"/>
                  <a:cs typeface="ＭＳ Ｐゴシック" pitchFamily="-112" charset="-128"/>
                </a:rPr>
                <a:t>    </a:t>
              </a:r>
              <a:r>
                <a:rPr lang="en-NZ" sz="1400" b="1" dirty="0">
                  <a:solidFill>
                    <a:srgbClr val="5F5F5F"/>
                  </a:solidFill>
                  <a:latin typeface="+mn-lt"/>
                  <a:ea typeface="ＭＳ Ｐゴシック" pitchFamily="-112" charset="-128"/>
                  <a:cs typeface="ＭＳ Ｐゴシック" pitchFamily="-112" charset="-128"/>
                </a:rPr>
                <a:t>00 </a:t>
              </a:r>
              <a:r>
                <a:rPr lang="pl-PL" sz="1400" b="1" dirty="0">
                  <a:solidFill>
                    <a:srgbClr val="5F5F5F"/>
                  </a:solidFill>
                  <a:latin typeface="+mn-lt"/>
                  <a:ea typeface="ＭＳ Ｐゴシック" pitchFamily="-112" charset="-128"/>
                  <a:cs typeface="ＭＳ Ｐゴシック" pitchFamily="-112" charset="-128"/>
                </a:rPr>
                <a:t> </a:t>
              </a:r>
              <a:r>
                <a:rPr lang="en-US" sz="1400" b="1" dirty="0">
                  <a:solidFill>
                    <a:srgbClr val="5F5F5F"/>
                  </a:solidFill>
                  <a:latin typeface="+mn-lt"/>
                  <a:ea typeface="ＭＳ Ｐゴシック" pitchFamily="-112" charset="-128"/>
                  <a:cs typeface="ＭＳ Ｐゴシック" pitchFamily="-112" charset="-128"/>
                </a:rPr>
                <a:t>  </a:t>
              </a:r>
              <a:r>
                <a:rPr lang="en-NZ" sz="1400" b="1" dirty="0">
                  <a:solidFill>
                    <a:srgbClr val="5F5F5F"/>
                  </a:solidFill>
                  <a:latin typeface="+mn-lt"/>
                  <a:ea typeface="ＭＳ Ｐゴシック" pitchFamily="-112" charset="-128"/>
                  <a:cs typeface="ＭＳ Ｐゴシック" pitchFamily="-112" charset="-128"/>
                </a:rPr>
                <a:t>00</a:t>
              </a:r>
              <a:endParaRPr lang="pl-PL" sz="1400" b="1" dirty="0">
                <a:solidFill>
                  <a:srgbClr val="5F5F5F"/>
                </a:solidFill>
                <a:latin typeface="+mn-lt"/>
                <a:ea typeface="ＭＳ Ｐゴシック" pitchFamily="-112" charset="-128"/>
                <a:cs typeface="ＭＳ Ｐゴシック" pitchFamily="-112" charset="-128"/>
              </a:endParaRPr>
            </a:p>
            <a:p>
              <a:pPr algn="ctr" eaLnBrk="1" hangingPunct="1">
                <a:defRPr/>
              </a:pPr>
              <a:r>
                <a:rPr lang="pl-PL" sz="1400" b="1" dirty="0">
                  <a:solidFill>
                    <a:srgbClr val="5F5F5F"/>
                  </a:solidFill>
                  <a:latin typeface="+mn-lt"/>
                  <a:ea typeface="ＭＳ Ｐゴシック" pitchFamily="-112" charset="-128"/>
                  <a:cs typeface="ＭＳ Ｐゴシック" pitchFamily="-112" charset="-128"/>
                </a:rPr>
                <a:t>10</a:t>
              </a:r>
              <a:r>
                <a:rPr lang="en-US" sz="1400" b="1" dirty="0">
                  <a:solidFill>
                    <a:srgbClr val="5F5F5F"/>
                  </a:solidFill>
                  <a:latin typeface="+mn-lt"/>
                  <a:ea typeface="ＭＳ Ｐゴシック" pitchFamily="-112" charset="-128"/>
                  <a:cs typeface="ＭＳ Ｐゴシック" pitchFamily="-112" charset="-128"/>
                </a:rPr>
                <a:t> </a:t>
              </a:r>
              <a:r>
                <a:rPr lang="pl-PL" sz="1400" b="1" dirty="0">
                  <a:solidFill>
                    <a:srgbClr val="5F5F5F"/>
                  </a:solidFill>
                  <a:latin typeface="+mn-lt"/>
                  <a:ea typeface="ＭＳ Ｐゴシック" pitchFamily="-112" charset="-128"/>
                  <a:cs typeface="ＭＳ Ｐゴシック" pitchFamily="-112" charset="-128"/>
                </a:rPr>
                <a:t> </a:t>
              </a:r>
              <a:r>
                <a:rPr lang="en-US" sz="1400" b="1" dirty="0">
                  <a:solidFill>
                    <a:srgbClr val="5F5F5F"/>
                  </a:solidFill>
                  <a:latin typeface="+mn-lt"/>
                  <a:ea typeface="ＭＳ Ｐゴシック" pitchFamily="-112" charset="-128"/>
                  <a:cs typeface="ＭＳ Ｐゴシック" pitchFamily="-112" charset="-128"/>
                </a:rPr>
                <a:t>   00     </a:t>
              </a:r>
              <a:r>
                <a:rPr lang="pl-PL" sz="1400" b="1" dirty="0">
                  <a:solidFill>
                    <a:srgbClr val="5F5F5F"/>
                  </a:solidFill>
                  <a:latin typeface="+mn-lt"/>
                  <a:ea typeface="ＭＳ Ｐゴシック" pitchFamily="-112" charset="-128"/>
                  <a:cs typeface="ＭＳ Ｐゴシック" pitchFamily="-112" charset="-128"/>
                </a:rPr>
                <a:t> </a:t>
              </a:r>
              <a:r>
                <a:rPr lang="en-NZ" sz="1400" b="1" dirty="0">
                  <a:solidFill>
                    <a:srgbClr val="5F5F5F"/>
                  </a:solidFill>
                  <a:latin typeface="+mn-lt"/>
                  <a:ea typeface="ＭＳ Ｐゴシック" pitchFamily="-112" charset="-128"/>
                  <a:cs typeface="ＭＳ Ｐゴシック" pitchFamily="-112" charset="-128"/>
                </a:rPr>
                <a:t>3</a:t>
              </a:r>
              <a:r>
                <a:rPr lang="pl-PL" sz="1400" b="1" dirty="0">
                  <a:solidFill>
                    <a:srgbClr val="5F5F5F"/>
                  </a:solidFill>
                  <a:latin typeface="+mn-lt"/>
                  <a:ea typeface="ＭＳ Ｐゴシック" pitchFamily="-112" charset="-128"/>
                  <a:cs typeface="ＭＳ Ｐゴシック" pitchFamily="-112" charset="-128"/>
                </a:rPr>
                <a:t>0</a:t>
              </a:r>
              <a:r>
                <a:rPr lang="en-US" sz="1400" b="1" dirty="0">
                  <a:solidFill>
                    <a:srgbClr val="5F5F5F"/>
                  </a:solidFill>
                  <a:latin typeface="+mn-lt"/>
                  <a:ea typeface="ＭＳ Ｐゴシック" pitchFamily="-112" charset="-128"/>
                  <a:cs typeface="ＭＳ Ｐゴシック" pitchFamily="-112" charset="-128"/>
                </a:rPr>
                <a:t> </a:t>
              </a:r>
              <a:r>
                <a:rPr lang="pl-PL" sz="1400" b="1" dirty="0">
                  <a:solidFill>
                    <a:srgbClr val="5F5F5F"/>
                  </a:solidFill>
                  <a:latin typeface="+mn-lt"/>
                  <a:ea typeface="ＭＳ Ｐゴシック" pitchFamily="-112" charset="-128"/>
                  <a:cs typeface="ＭＳ Ｐゴシック" pitchFamily="-112" charset="-128"/>
                </a:rPr>
                <a:t> </a:t>
              </a:r>
              <a:r>
                <a:rPr lang="en-US" sz="1400" b="1" dirty="0">
                  <a:solidFill>
                    <a:srgbClr val="5F5F5F"/>
                  </a:solidFill>
                  <a:latin typeface="+mn-lt"/>
                  <a:ea typeface="ＭＳ Ｐゴシック" pitchFamily="-112" charset="-128"/>
                  <a:cs typeface="ＭＳ Ｐゴシック" pitchFamily="-112" charset="-128"/>
                </a:rPr>
                <a:t>  60</a:t>
              </a:r>
              <a:r>
                <a:rPr lang="pl-PL" sz="1400" b="1" dirty="0">
                  <a:solidFill>
                    <a:srgbClr val="5F5F5F"/>
                  </a:solidFill>
                  <a:latin typeface="+mn-lt"/>
                  <a:ea typeface="ＭＳ Ｐゴシック" pitchFamily="-112" charset="-128"/>
                  <a:cs typeface="ＭＳ Ｐゴシック" pitchFamily="-112" charset="-128"/>
                </a:rPr>
                <a:t> </a:t>
              </a:r>
              <a:endParaRPr lang="en-US" sz="1400" b="1" dirty="0">
                <a:solidFill>
                  <a:srgbClr val="5F5F5F"/>
                </a:solidFill>
                <a:latin typeface="+mn-lt"/>
                <a:ea typeface="ＭＳ Ｐゴシック" pitchFamily="-112" charset="-128"/>
                <a:cs typeface="ＭＳ Ｐゴシック" pitchFamily="-112" charset="-128"/>
              </a:endParaRPr>
            </a:p>
          </p:txBody>
        </p:sp>
        <p:sp>
          <p:nvSpPr>
            <p:cNvPr id="84" name="Rectangle 5">
              <a:extLst>
                <a:ext uri="{FF2B5EF4-FFF2-40B4-BE49-F238E27FC236}">
                  <a16:creationId xmlns:a16="http://schemas.microsoft.com/office/drawing/2014/main" id="{6C29F211-4733-474C-87B7-4EAF737092B1}"/>
                </a:ext>
              </a:extLst>
            </p:cNvPr>
            <p:cNvSpPr>
              <a:spLocks noChangeArrowheads="1"/>
            </p:cNvSpPr>
            <p:nvPr/>
          </p:nvSpPr>
          <p:spPr bwMode="auto">
            <a:xfrm>
              <a:off x="3744056" y="4667154"/>
              <a:ext cx="1350685" cy="352797"/>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en-NZ" sz="1400" b="1" dirty="0">
                  <a:solidFill>
                    <a:srgbClr val="5F5F5F"/>
                  </a:solidFill>
                  <a:ea typeface="ＭＳ Ｐゴシック" pitchFamily="-112" charset="-128"/>
                  <a:cs typeface="ＭＳ Ｐゴシック" pitchFamily="-112" charset="-128"/>
                </a:rPr>
                <a:t>1</a:t>
              </a:r>
              <a:r>
                <a:rPr lang="pl-PL" sz="1400" b="1" dirty="0">
                  <a:solidFill>
                    <a:srgbClr val="5F5F5F"/>
                  </a:solidFill>
                  <a:latin typeface="+mn-lt"/>
                  <a:ea typeface="ＭＳ Ｐゴシック" pitchFamily="-112" charset="-128"/>
                  <a:cs typeface="ＭＳ Ｐゴシック" pitchFamily="-112" charset="-128"/>
                </a:rPr>
                <a:t>0</a:t>
              </a:r>
              <a:r>
                <a:rPr lang="en-US" sz="1400" b="1" dirty="0">
                  <a:solidFill>
                    <a:srgbClr val="5F5F5F"/>
                  </a:solidFill>
                  <a:latin typeface="+mn-lt"/>
                  <a:ea typeface="ＭＳ Ｐゴシック" pitchFamily="-112" charset="-128"/>
                  <a:cs typeface="ＭＳ Ｐゴシック" pitchFamily="-112" charset="-128"/>
                </a:rPr>
                <a:t>     </a:t>
              </a:r>
              <a:r>
                <a:rPr lang="en-NZ" sz="1400" b="1" dirty="0">
                  <a:solidFill>
                    <a:srgbClr val="5F5F5F"/>
                  </a:solidFill>
                  <a:latin typeface="+mn-lt"/>
                  <a:ea typeface="ＭＳ Ｐゴシック" pitchFamily="-112" charset="-128"/>
                  <a:cs typeface="ＭＳ Ｐゴシック" pitchFamily="-112" charset="-128"/>
                </a:rPr>
                <a:t>20  </a:t>
              </a:r>
              <a:r>
                <a:rPr lang="en-US" sz="1400" b="1" dirty="0">
                  <a:solidFill>
                    <a:srgbClr val="5F5F5F"/>
                  </a:solidFill>
                  <a:latin typeface="+mn-lt"/>
                  <a:ea typeface="ＭＳ Ｐゴシック" pitchFamily="-112" charset="-128"/>
                  <a:cs typeface="ＭＳ Ｐゴシック" pitchFamily="-112" charset="-128"/>
                </a:rPr>
                <a:t>   </a:t>
              </a:r>
              <a:r>
                <a:rPr lang="en-NZ" sz="1400" b="1" dirty="0">
                  <a:solidFill>
                    <a:srgbClr val="5F5F5F"/>
                  </a:solidFill>
                  <a:latin typeface="+mn-lt"/>
                  <a:ea typeface="ＭＳ Ｐゴシック" pitchFamily="-112" charset="-128"/>
                  <a:cs typeface="ＭＳ Ｐゴシック" pitchFamily="-112" charset="-128"/>
                </a:rPr>
                <a:t>70 </a:t>
              </a:r>
              <a:r>
                <a:rPr lang="pl-PL" sz="1400" b="1" dirty="0">
                  <a:solidFill>
                    <a:srgbClr val="5F5F5F"/>
                  </a:solidFill>
                  <a:latin typeface="+mn-lt"/>
                  <a:ea typeface="ＭＳ Ｐゴシック" pitchFamily="-112" charset="-128"/>
                  <a:cs typeface="ＭＳ Ｐゴシック" pitchFamily="-112" charset="-128"/>
                </a:rPr>
                <a:t> </a:t>
              </a:r>
              <a:r>
                <a:rPr lang="en-US" sz="1400" b="1" dirty="0">
                  <a:solidFill>
                    <a:srgbClr val="5F5F5F"/>
                  </a:solidFill>
                  <a:latin typeface="+mn-lt"/>
                  <a:ea typeface="ＭＳ Ｐゴシック" pitchFamily="-112" charset="-128"/>
                  <a:cs typeface="ＭＳ Ｐゴシック" pitchFamily="-112" charset="-128"/>
                </a:rPr>
                <a:t>  </a:t>
              </a:r>
              <a:r>
                <a:rPr lang="en-NZ" sz="1400" b="1" dirty="0">
                  <a:solidFill>
                    <a:srgbClr val="5F5F5F"/>
                  </a:solidFill>
                  <a:ea typeface="ＭＳ Ｐゴシック" pitchFamily="-112" charset="-128"/>
                  <a:cs typeface="ＭＳ Ｐゴシック" pitchFamily="-112" charset="-128"/>
                </a:rPr>
                <a:t>0</a:t>
              </a:r>
              <a:r>
                <a:rPr lang="pl-PL" sz="1400" b="1" dirty="0">
                  <a:solidFill>
                    <a:srgbClr val="5F5F5F"/>
                  </a:solidFill>
                  <a:latin typeface="+mn-lt"/>
                  <a:ea typeface="ＭＳ Ｐゴシック" pitchFamily="-112" charset="-128"/>
                  <a:cs typeface="ＭＳ Ｐゴシック" pitchFamily="-112" charset="-128"/>
                </a:rPr>
                <a:t>0</a:t>
              </a:r>
            </a:p>
            <a:p>
              <a:pPr algn="ctr" eaLnBrk="1" hangingPunct="1">
                <a:defRPr/>
              </a:pPr>
              <a:r>
                <a:rPr lang="pl-PL" sz="1400" b="1" dirty="0">
                  <a:solidFill>
                    <a:srgbClr val="5F5F5F"/>
                  </a:solidFill>
                  <a:latin typeface="+mn-lt"/>
                  <a:ea typeface="ＭＳ Ｐゴシック" pitchFamily="-112" charset="-128"/>
                  <a:cs typeface="ＭＳ Ｐゴシック" pitchFamily="-112" charset="-128"/>
                </a:rPr>
                <a:t>0</a:t>
              </a:r>
              <a:r>
                <a:rPr lang="en-US" sz="1400" b="1" dirty="0">
                  <a:solidFill>
                    <a:srgbClr val="5F5F5F"/>
                  </a:solidFill>
                  <a:latin typeface="+mn-lt"/>
                  <a:ea typeface="ＭＳ Ｐゴシック" pitchFamily="-112" charset="-128"/>
                  <a:cs typeface="ＭＳ Ｐゴシック" pitchFamily="-112" charset="-128"/>
                </a:rPr>
                <a:t>0</a:t>
              </a:r>
              <a:r>
                <a:rPr lang="pl-PL" sz="1400" b="1" dirty="0">
                  <a:solidFill>
                    <a:srgbClr val="5F5F5F"/>
                  </a:solidFill>
                  <a:latin typeface="+mn-lt"/>
                  <a:ea typeface="ＭＳ Ｐゴシック" pitchFamily="-112" charset="-128"/>
                  <a:cs typeface="ＭＳ Ｐゴシック" pitchFamily="-112" charset="-128"/>
                </a:rPr>
                <a:t> </a:t>
              </a:r>
              <a:r>
                <a:rPr lang="en-US" sz="1400" b="1" dirty="0">
                  <a:solidFill>
                    <a:srgbClr val="5F5F5F"/>
                  </a:solidFill>
                  <a:latin typeface="+mn-lt"/>
                  <a:ea typeface="ＭＳ Ｐゴシック" pitchFamily="-112" charset="-128"/>
                  <a:cs typeface="ＭＳ Ｐゴシック" pitchFamily="-112" charset="-128"/>
                </a:rPr>
                <a:t>   00   </a:t>
              </a:r>
              <a:r>
                <a:rPr lang="pl-PL" sz="1400" b="1" dirty="0">
                  <a:solidFill>
                    <a:srgbClr val="5F5F5F"/>
                  </a:solidFill>
                  <a:latin typeface="+mn-lt"/>
                  <a:ea typeface="ＭＳ Ｐゴシック" pitchFamily="-112" charset="-128"/>
                  <a:cs typeface="ＭＳ Ｐゴシック" pitchFamily="-112" charset="-128"/>
                </a:rPr>
                <a:t> </a:t>
              </a:r>
              <a:r>
                <a:rPr lang="en-US" sz="1400" b="1" dirty="0">
                  <a:solidFill>
                    <a:srgbClr val="5F5F5F"/>
                  </a:solidFill>
                  <a:latin typeface="+mn-lt"/>
                  <a:ea typeface="ＭＳ Ｐゴシック" pitchFamily="-112" charset="-128"/>
                  <a:cs typeface="ＭＳ Ｐゴシック" pitchFamily="-112" charset="-128"/>
                </a:rPr>
                <a:t> </a:t>
              </a:r>
              <a:r>
                <a:rPr lang="pl-PL" sz="1400" b="1" dirty="0">
                  <a:solidFill>
                    <a:srgbClr val="5F5F5F"/>
                  </a:solidFill>
                  <a:latin typeface="+mn-lt"/>
                  <a:ea typeface="ＭＳ Ｐゴシック" pitchFamily="-112" charset="-128"/>
                  <a:cs typeface="ＭＳ Ｐゴシック" pitchFamily="-112" charset="-128"/>
                </a:rPr>
                <a:t>00</a:t>
              </a:r>
              <a:r>
                <a:rPr lang="en-US" sz="1400" b="1" dirty="0">
                  <a:solidFill>
                    <a:srgbClr val="5F5F5F"/>
                  </a:solidFill>
                  <a:latin typeface="+mn-lt"/>
                  <a:ea typeface="ＭＳ Ｐゴシック" pitchFamily="-112" charset="-128"/>
                  <a:cs typeface="ＭＳ Ｐゴシック" pitchFamily="-112" charset="-128"/>
                </a:rPr>
                <a:t> </a:t>
              </a:r>
              <a:r>
                <a:rPr lang="pl-PL" sz="1400" b="1" dirty="0">
                  <a:solidFill>
                    <a:srgbClr val="5F5F5F"/>
                  </a:solidFill>
                  <a:latin typeface="+mn-lt"/>
                  <a:ea typeface="ＭＳ Ｐゴシック" pitchFamily="-112" charset="-128"/>
                  <a:cs typeface="ＭＳ Ｐゴシック" pitchFamily="-112" charset="-128"/>
                </a:rPr>
                <a:t> </a:t>
              </a:r>
              <a:r>
                <a:rPr lang="en-US" sz="1400" b="1" dirty="0">
                  <a:solidFill>
                    <a:srgbClr val="5F5F5F"/>
                  </a:solidFill>
                  <a:latin typeface="+mn-lt"/>
                  <a:ea typeface="ＭＳ Ｐゴシック" pitchFamily="-112" charset="-128"/>
                  <a:cs typeface="ＭＳ Ｐゴシック" pitchFamily="-112" charset="-128"/>
                </a:rPr>
                <a:t> 1</a:t>
              </a:r>
              <a:r>
                <a:rPr lang="pl-PL" sz="1400" b="1" dirty="0">
                  <a:solidFill>
                    <a:srgbClr val="5F5F5F"/>
                  </a:solidFill>
                  <a:latin typeface="+mn-lt"/>
                  <a:ea typeface="ＭＳ Ｐゴシック" pitchFamily="-112" charset="-128"/>
                  <a:cs typeface="ＭＳ Ｐゴシック" pitchFamily="-112" charset="-128"/>
                </a:rPr>
                <a:t>0</a:t>
              </a:r>
              <a:r>
                <a:rPr lang="en-US" sz="1400" b="1" dirty="0">
                  <a:solidFill>
                    <a:srgbClr val="5F5F5F"/>
                  </a:solidFill>
                  <a:latin typeface="+mn-lt"/>
                  <a:ea typeface="ＭＳ Ｐゴシック" pitchFamily="-112" charset="-128"/>
                  <a:cs typeface="ＭＳ Ｐゴシック" pitchFamily="-112" charset="-128"/>
                </a:rPr>
                <a:t>0</a:t>
              </a:r>
              <a:r>
                <a:rPr lang="pl-PL" sz="1400" b="1" dirty="0">
                  <a:solidFill>
                    <a:srgbClr val="5F5F5F"/>
                  </a:solidFill>
                  <a:latin typeface="+mn-lt"/>
                  <a:ea typeface="ＭＳ Ｐゴシック" pitchFamily="-112" charset="-128"/>
                  <a:cs typeface="ＭＳ Ｐゴシック" pitchFamily="-112" charset="-128"/>
                </a:rPr>
                <a:t> </a:t>
              </a:r>
              <a:endParaRPr lang="en-US" sz="1400" b="1" dirty="0">
                <a:solidFill>
                  <a:srgbClr val="5F5F5F"/>
                </a:solidFill>
                <a:latin typeface="+mn-lt"/>
                <a:ea typeface="ＭＳ Ｐゴシック" pitchFamily="-112" charset="-128"/>
                <a:cs typeface="ＭＳ Ｐゴシック" pitchFamily="-112" charset="-128"/>
              </a:endParaRPr>
            </a:p>
          </p:txBody>
        </p:sp>
      </p:grpSp>
      <p:sp>
        <p:nvSpPr>
          <p:cNvPr id="46" name="Prostokąt zaokrąglony 7">
            <a:extLst>
              <a:ext uri="{FF2B5EF4-FFF2-40B4-BE49-F238E27FC236}">
                <a16:creationId xmlns:a16="http://schemas.microsoft.com/office/drawing/2014/main" id="{5B7185C5-F9CF-0452-9FB8-9E9CA42A51AD}"/>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Turn to Page 49-51 of your Workbook</a:t>
            </a:r>
            <a:endParaRPr lang="en-US" sz="1100" b="1">
              <a:solidFill>
                <a:schemeClr val="bg1"/>
              </a:solidFill>
              <a:latin typeface="Century Gothic" panose="020B0502020202020204" pitchFamily="34" charset="0"/>
            </a:endParaRPr>
          </a:p>
        </p:txBody>
      </p:sp>
      <p:pic>
        <p:nvPicPr>
          <p:cNvPr id="12" name="Picture 11" descr="Chart, radar chart&#10;&#10;Description automatically generated">
            <a:extLst>
              <a:ext uri="{FF2B5EF4-FFF2-40B4-BE49-F238E27FC236}">
                <a16:creationId xmlns:a16="http://schemas.microsoft.com/office/drawing/2014/main" id="{47EE0CE2-7D9A-7D2B-BB18-ABB1C1A9017E}"/>
              </a:ext>
            </a:extLst>
          </p:cNvPr>
          <p:cNvPicPr>
            <a:picLocks noChangeAspect="1"/>
          </p:cNvPicPr>
          <p:nvPr/>
        </p:nvPicPr>
        <p:blipFill>
          <a:blip r:embed="rId5"/>
          <a:stretch>
            <a:fillRect/>
          </a:stretch>
        </p:blipFill>
        <p:spPr>
          <a:xfrm>
            <a:off x="6518911" y="916665"/>
            <a:ext cx="5824147" cy="5273916"/>
          </a:xfrm>
          <a:prstGeom prst="rect">
            <a:avLst/>
          </a:prstGeom>
        </p:spPr>
      </p:pic>
    </p:spTree>
    <p:extLst>
      <p:ext uri="{BB962C8B-B14F-4D97-AF65-F5344CB8AC3E}">
        <p14:creationId xmlns:p14="http://schemas.microsoft.com/office/powerpoint/2010/main" val="336510485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par>
                              <p:cTn id="13" fill="hold">
                                <p:stCondLst>
                                  <p:cond delay="1000"/>
                                </p:stCondLst>
                                <p:childTnLst>
                                  <p:par>
                                    <p:cTn id="14" presetID="2" presetClass="entr" presetSubtype="8" fill="hold" grpId="0" nodeType="afterEffect" p14:presetBounceEnd="53333">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14:bounceEnd="53333">
                                          <p:cBhvr additive="base">
                                            <p:cTn id="16" dur="1250" fill="hold"/>
                                            <p:tgtEl>
                                              <p:spTgt spid="46"/>
                                            </p:tgtEl>
                                            <p:attrNameLst>
                                              <p:attrName>ppt_x</p:attrName>
                                            </p:attrNameLst>
                                          </p:cBhvr>
                                          <p:tavLst>
                                            <p:tav tm="0">
                                              <p:val>
                                                <p:strVal val="0-#ppt_w/2"/>
                                              </p:val>
                                            </p:tav>
                                            <p:tav tm="100000">
                                              <p:val>
                                                <p:strVal val="#ppt_x"/>
                                              </p:val>
                                            </p:tav>
                                          </p:tavLst>
                                        </p:anim>
                                        <p:anim calcmode="lin" valueType="num" p14:bounceEnd="53333">
                                          <p:cBhvr additive="base">
                                            <p:cTn id="17" dur="125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additive="base">
                                            <p:cTn id="16" dur="1250" fill="hold"/>
                                            <p:tgtEl>
                                              <p:spTgt spid="46"/>
                                            </p:tgtEl>
                                            <p:attrNameLst>
                                              <p:attrName>ppt_x</p:attrName>
                                            </p:attrNameLst>
                                          </p:cBhvr>
                                          <p:tavLst>
                                            <p:tav tm="0">
                                              <p:val>
                                                <p:strVal val="0-#ppt_w/2"/>
                                              </p:val>
                                            </p:tav>
                                            <p:tav tm="100000">
                                              <p:val>
                                                <p:strVal val="#ppt_x"/>
                                              </p:val>
                                            </p:tav>
                                          </p:tavLst>
                                        </p:anim>
                                        <p:anim calcmode="lin" valueType="num">
                                          <p:cBhvr additive="base">
                                            <p:cTn id="17" dur="125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6" grpId="0" animBg="1"/>
        </p:bldLst>
      </p:timing>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90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804" y="222749"/>
            <a:ext cx="10812585" cy="82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705860" y="811229"/>
            <a:ext cx="4254011" cy="461665"/>
          </a:xfrm>
          <a:prstGeom prst="rect">
            <a:avLst/>
          </a:prstGeom>
          <a:noFill/>
        </p:spPr>
        <p:txBody>
          <a:bodyPr wrap="square" rtlCol="0">
            <a:spAutoFit/>
          </a:bodyPr>
          <a:lstStyle/>
          <a:p>
            <a:pPr algn="l"/>
            <a:r>
              <a:rPr lang="en-NZ" sz="2400" b="1">
                <a:solidFill>
                  <a:srgbClr val="ED0C6D"/>
                </a:solidFill>
                <a:latin typeface="Century Gothic" panose="020B0502020202020204" pitchFamily="34" charset="0"/>
              </a:rPr>
              <a:t>Brian</a:t>
            </a:r>
            <a:endParaRPr lang="en-GB" sz="2400" b="1">
              <a:solidFill>
                <a:srgbClr val="ED0C6D"/>
              </a:solidFill>
              <a:latin typeface="Century Gothic" panose="020B0502020202020204" pitchFamily="34" charset="0"/>
            </a:endParaRPr>
          </a:p>
        </p:txBody>
      </p:sp>
      <p:sp>
        <p:nvSpPr>
          <p:cNvPr id="2" name="Title 1"/>
          <p:cNvSpPr>
            <a:spLocks noGrp="1"/>
          </p:cNvSpPr>
          <p:nvPr>
            <p:ph type="title"/>
          </p:nvPr>
        </p:nvSpPr>
        <p:spPr/>
        <p:txBody>
          <a:bodyPr/>
          <a:lstStyle/>
          <a:p>
            <a:r>
              <a:rPr lang="en-NZ" b="1">
                <a:solidFill>
                  <a:srgbClr val="ED0C6D"/>
                </a:solidFill>
              </a:rPr>
              <a:t>Exercise 9</a:t>
            </a:r>
            <a:r>
              <a:rPr lang="en-NZ"/>
              <a:t>: Debriefing Practice</a:t>
            </a:r>
            <a:endParaRPr lang="en-GB"/>
          </a:p>
        </p:txBody>
      </p:sp>
      <p:grpSp>
        <p:nvGrpSpPr>
          <p:cNvPr id="8" name="Group 7"/>
          <p:cNvGrpSpPr/>
          <p:nvPr/>
        </p:nvGrpSpPr>
        <p:grpSpPr>
          <a:xfrm>
            <a:off x="689861" y="769562"/>
            <a:ext cx="782550" cy="599748"/>
            <a:chOff x="939800" y="783673"/>
            <a:chExt cx="1308101" cy="1002532"/>
          </a:xfrm>
        </p:grpSpPr>
        <p:pic>
          <p:nvPicPr>
            <p:cNvPr id="9" name="Picture 8"/>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257605" y="783673"/>
              <a:ext cx="990296" cy="990296"/>
            </a:xfrm>
            <a:prstGeom prst="rect">
              <a:avLst/>
            </a:prstGeom>
          </p:spPr>
        </p:pic>
        <p:sp>
          <p:nvSpPr>
            <p:cNvPr id="10" name="Oval 9"/>
            <p:cNvSpPr/>
            <p:nvPr/>
          </p:nvSpPr>
          <p:spPr>
            <a:xfrm>
              <a:off x="939800" y="1740486"/>
              <a:ext cx="1308101"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 name="Group 2">
            <a:extLst>
              <a:ext uri="{FF2B5EF4-FFF2-40B4-BE49-F238E27FC236}">
                <a16:creationId xmlns:a16="http://schemas.microsoft.com/office/drawing/2014/main" id="{76CA3FF8-8825-E12A-E028-F10E876D1883}"/>
              </a:ext>
            </a:extLst>
          </p:cNvPr>
          <p:cNvGrpSpPr/>
          <p:nvPr/>
        </p:nvGrpSpPr>
        <p:grpSpPr>
          <a:xfrm>
            <a:off x="1846674" y="1540556"/>
            <a:ext cx="4249326" cy="4092600"/>
            <a:chOff x="2309519" y="1802965"/>
            <a:chExt cx="2851714" cy="3432945"/>
          </a:xfrm>
        </p:grpSpPr>
        <p:grpSp>
          <p:nvGrpSpPr>
            <p:cNvPr id="12" name="Grupa 3">
              <a:extLst>
                <a:ext uri="{FF2B5EF4-FFF2-40B4-BE49-F238E27FC236}">
                  <a16:creationId xmlns:a16="http://schemas.microsoft.com/office/drawing/2014/main" id="{DC2A53C6-DEC4-4BBD-9F19-5EF2E5EDDBB1}"/>
                </a:ext>
              </a:extLst>
            </p:cNvPr>
            <p:cNvGrpSpPr/>
            <p:nvPr/>
          </p:nvGrpSpPr>
          <p:grpSpPr>
            <a:xfrm>
              <a:off x="3805445" y="1802965"/>
              <a:ext cx="1355788" cy="3021659"/>
              <a:chOff x="3134998" y="1178691"/>
              <a:chExt cx="2019850" cy="4501658"/>
            </a:xfrm>
          </p:grpSpPr>
          <p:sp>
            <p:nvSpPr>
              <p:cNvPr id="13" name="Rectangle 15">
                <a:extLst>
                  <a:ext uri="{FF2B5EF4-FFF2-40B4-BE49-F238E27FC236}">
                    <a16:creationId xmlns:a16="http://schemas.microsoft.com/office/drawing/2014/main" id="{E0AEAB7B-5E33-4C5F-B976-5FA2BC9385EA}"/>
                  </a:ext>
                </a:extLst>
              </p:cNvPr>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14" name="Rectangle 12">
                <a:extLst>
                  <a:ext uri="{FF2B5EF4-FFF2-40B4-BE49-F238E27FC236}">
                    <a16:creationId xmlns:a16="http://schemas.microsoft.com/office/drawing/2014/main" id="{63B1F3AA-2889-488B-A06B-FB561102EA68}"/>
                  </a:ext>
                </a:extLst>
              </p:cNvPr>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15" name="Rectangle 13">
                <a:extLst>
                  <a:ext uri="{FF2B5EF4-FFF2-40B4-BE49-F238E27FC236}">
                    <a16:creationId xmlns:a16="http://schemas.microsoft.com/office/drawing/2014/main" id="{C9CAAEC5-BFCE-4950-B149-82016F8D3BD5}"/>
                  </a:ext>
                </a:extLst>
              </p:cNvPr>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16" name="Text Box 43">
                <a:extLst>
                  <a:ext uri="{FF2B5EF4-FFF2-40B4-BE49-F238E27FC236}">
                    <a16:creationId xmlns:a16="http://schemas.microsoft.com/office/drawing/2014/main" id="{116C23C3-FEA5-4458-99E6-E48B4157BC68}"/>
                  </a:ext>
                </a:extLst>
              </p:cNvPr>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22476" tIns="11239" rIns="22476" bIns="11239" anchor="ctr"/>
              <a:lstStyle/>
              <a:p>
                <a:pPr algn="ctr" eaLnBrk="1" hangingPunct="1">
                  <a:defRPr/>
                </a:pPr>
                <a:r>
                  <a:rPr lang="pl-PL" sz="1000" b="1">
                    <a:solidFill>
                      <a:srgbClr val="272274"/>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D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  I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S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 C</a:t>
                </a:r>
                <a:r>
                  <a:rPr lang="pl-PL" sz="1000" b="1">
                    <a:solidFill>
                      <a:srgbClr val="5F5F5F"/>
                    </a:solidFill>
                    <a:ea typeface="ＭＳ Ｐゴシック" pitchFamily="-112" charset="-128"/>
                    <a:cs typeface="ＭＳ Ｐゴシック" pitchFamily="-112" charset="-128"/>
                  </a:rPr>
                  <a:t>  </a:t>
                </a:r>
                <a:endParaRPr lang="en-US" sz="1000" b="1">
                  <a:solidFill>
                    <a:srgbClr val="5F5F5F"/>
                  </a:solidFill>
                  <a:ea typeface="ＭＳ Ｐゴシック" pitchFamily="-112" charset="-128"/>
                  <a:cs typeface="ＭＳ Ｐゴシック" pitchFamily="-112" charset="-128"/>
                </a:endParaRPr>
              </a:p>
            </p:txBody>
          </p:sp>
          <p:grpSp>
            <p:nvGrpSpPr>
              <p:cNvPr id="17" name="Grupa 8">
                <a:extLst>
                  <a:ext uri="{FF2B5EF4-FFF2-40B4-BE49-F238E27FC236}">
                    <a16:creationId xmlns:a16="http://schemas.microsoft.com/office/drawing/2014/main" id="{76F59254-2334-49FC-9ECA-F90DE659650A}"/>
                  </a:ext>
                </a:extLst>
              </p:cNvPr>
              <p:cNvGrpSpPr/>
              <p:nvPr/>
            </p:nvGrpSpPr>
            <p:grpSpPr>
              <a:xfrm>
                <a:off x="3134998" y="1517736"/>
                <a:ext cx="2019850" cy="4162612"/>
                <a:chOff x="3636165" y="1814460"/>
                <a:chExt cx="1696621" cy="3496486"/>
              </a:xfrm>
            </p:grpSpPr>
            <p:grpSp>
              <p:nvGrpSpPr>
                <p:cNvPr id="18" name="Group 28">
                  <a:extLst>
                    <a:ext uri="{FF2B5EF4-FFF2-40B4-BE49-F238E27FC236}">
                      <a16:creationId xmlns:a16="http://schemas.microsoft.com/office/drawing/2014/main" id="{54A890D8-186F-4B12-92EC-2C8A4841A197}"/>
                    </a:ext>
                  </a:extLst>
                </p:cNvPr>
                <p:cNvGrpSpPr>
                  <a:grpSpLocks/>
                </p:cNvGrpSpPr>
                <p:nvPr/>
              </p:nvGrpSpPr>
              <p:grpSpPr bwMode="auto">
                <a:xfrm>
                  <a:off x="3636165" y="1819139"/>
                  <a:ext cx="1696621" cy="3491807"/>
                  <a:chOff x="1684" y="1082"/>
                  <a:chExt cx="2391" cy="3083"/>
                </a:xfrm>
              </p:grpSpPr>
              <p:sp>
                <p:nvSpPr>
                  <p:cNvPr id="23" name="Rectangle 29">
                    <a:extLst>
                      <a:ext uri="{FF2B5EF4-FFF2-40B4-BE49-F238E27FC236}">
                        <a16:creationId xmlns:a16="http://schemas.microsoft.com/office/drawing/2014/main" id="{1AA5898E-7977-4ABF-9FA0-F1B0BDC44C4D}"/>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24" name="Line 30">
                    <a:extLst>
                      <a:ext uri="{FF2B5EF4-FFF2-40B4-BE49-F238E27FC236}">
                        <a16:creationId xmlns:a16="http://schemas.microsoft.com/office/drawing/2014/main" id="{A8064FF7-D895-415C-B5BE-5D2369D5E4EB}"/>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sp>
              <p:nvSpPr>
                <p:cNvPr id="19" name="Line 31">
                  <a:extLst>
                    <a:ext uri="{FF2B5EF4-FFF2-40B4-BE49-F238E27FC236}">
                      <a16:creationId xmlns:a16="http://schemas.microsoft.com/office/drawing/2014/main" id="{EFC085B5-7C29-4CEF-9931-85F403389BA6}"/>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20" name="Line 32">
                  <a:extLst>
                    <a:ext uri="{FF2B5EF4-FFF2-40B4-BE49-F238E27FC236}">
                      <a16:creationId xmlns:a16="http://schemas.microsoft.com/office/drawing/2014/main" id="{295E21BE-7127-4F2B-8765-CD79CAD17A8B}"/>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21" name="Line 33">
                  <a:extLst>
                    <a:ext uri="{FF2B5EF4-FFF2-40B4-BE49-F238E27FC236}">
                      <a16:creationId xmlns:a16="http://schemas.microsoft.com/office/drawing/2014/main" id="{0BE4D7E1-557B-4A1D-955A-129ABEA45FA4}"/>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22" name="Line 34">
                  <a:extLst>
                    <a:ext uri="{FF2B5EF4-FFF2-40B4-BE49-F238E27FC236}">
                      <a16:creationId xmlns:a16="http://schemas.microsoft.com/office/drawing/2014/main" id="{C66B731E-5335-4CE8-A770-AEA08C15D948}"/>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grpSp>
        <p:grpSp>
          <p:nvGrpSpPr>
            <p:cNvPr id="25" name="Grupa 19">
              <a:extLst>
                <a:ext uri="{FF2B5EF4-FFF2-40B4-BE49-F238E27FC236}">
                  <a16:creationId xmlns:a16="http://schemas.microsoft.com/office/drawing/2014/main" id="{1E1928DA-17BD-4A4D-9EC0-365D0ACFE823}"/>
                </a:ext>
              </a:extLst>
            </p:cNvPr>
            <p:cNvGrpSpPr/>
            <p:nvPr/>
          </p:nvGrpSpPr>
          <p:grpSpPr>
            <a:xfrm>
              <a:off x="2309519" y="1809310"/>
              <a:ext cx="1355788" cy="3021659"/>
              <a:chOff x="3134998" y="1178691"/>
              <a:chExt cx="2019850" cy="4501658"/>
            </a:xfrm>
          </p:grpSpPr>
          <p:sp>
            <p:nvSpPr>
              <p:cNvPr id="26" name="Rectangle 15">
                <a:extLst>
                  <a:ext uri="{FF2B5EF4-FFF2-40B4-BE49-F238E27FC236}">
                    <a16:creationId xmlns:a16="http://schemas.microsoft.com/office/drawing/2014/main" id="{84F19343-9BFE-46DB-B168-7C18BC8B297B}"/>
                  </a:ext>
                </a:extLst>
              </p:cNvPr>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27" name="Rectangle 12">
                <a:extLst>
                  <a:ext uri="{FF2B5EF4-FFF2-40B4-BE49-F238E27FC236}">
                    <a16:creationId xmlns:a16="http://schemas.microsoft.com/office/drawing/2014/main" id="{69AAAA63-6C8E-49E5-BBCB-1D1DCA18E2ED}"/>
                  </a:ext>
                </a:extLst>
              </p:cNvPr>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28" name="Rectangle 13">
                <a:extLst>
                  <a:ext uri="{FF2B5EF4-FFF2-40B4-BE49-F238E27FC236}">
                    <a16:creationId xmlns:a16="http://schemas.microsoft.com/office/drawing/2014/main" id="{E83F8716-37C5-4B17-AC95-9C7A2B71CF9C}"/>
                  </a:ext>
                </a:extLst>
              </p:cNvPr>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29" name="Text Box 43">
                <a:extLst>
                  <a:ext uri="{FF2B5EF4-FFF2-40B4-BE49-F238E27FC236}">
                    <a16:creationId xmlns:a16="http://schemas.microsoft.com/office/drawing/2014/main" id="{0F337760-55D3-4EB2-AE11-06B9FB9E10D1}"/>
                  </a:ext>
                </a:extLst>
              </p:cNvPr>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22476" tIns="11239" rIns="22476" bIns="11239" anchor="ctr"/>
              <a:lstStyle/>
              <a:p>
                <a:pPr algn="ctr" eaLnBrk="1" hangingPunct="1">
                  <a:defRPr/>
                </a:pPr>
                <a:r>
                  <a:rPr lang="pl-PL" sz="1000" b="1">
                    <a:solidFill>
                      <a:srgbClr val="272274"/>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D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  I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S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 C</a:t>
                </a:r>
                <a:r>
                  <a:rPr lang="pl-PL" sz="1000" b="1">
                    <a:solidFill>
                      <a:srgbClr val="5F5F5F"/>
                    </a:solidFill>
                    <a:ea typeface="ＭＳ Ｐゴシック" pitchFamily="-112" charset="-128"/>
                    <a:cs typeface="ＭＳ Ｐゴシック" pitchFamily="-112" charset="-128"/>
                  </a:rPr>
                  <a:t>  </a:t>
                </a:r>
                <a:endParaRPr lang="en-US" sz="1000" b="1">
                  <a:solidFill>
                    <a:srgbClr val="5F5F5F"/>
                  </a:solidFill>
                  <a:ea typeface="ＭＳ Ｐゴシック" pitchFamily="-112" charset="-128"/>
                  <a:cs typeface="ＭＳ Ｐゴシック" pitchFamily="-112" charset="-128"/>
                </a:endParaRPr>
              </a:p>
            </p:txBody>
          </p:sp>
          <p:grpSp>
            <p:nvGrpSpPr>
              <p:cNvPr id="30" name="Grupa 24">
                <a:extLst>
                  <a:ext uri="{FF2B5EF4-FFF2-40B4-BE49-F238E27FC236}">
                    <a16:creationId xmlns:a16="http://schemas.microsoft.com/office/drawing/2014/main" id="{E67B3095-907C-420C-B283-14D75C231FF3}"/>
                  </a:ext>
                </a:extLst>
              </p:cNvPr>
              <p:cNvGrpSpPr/>
              <p:nvPr/>
            </p:nvGrpSpPr>
            <p:grpSpPr>
              <a:xfrm>
                <a:off x="3134998" y="1517736"/>
                <a:ext cx="2019850" cy="4162612"/>
                <a:chOff x="3636165" y="1814460"/>
                <a:chExt cx="1696621" cy="3496486"/>
              </a:xfrm>
            </p:grpSpPr>
            <p:grpSp>
              <p:nvGrpSpPr>
                <p:cNvPr id="31" name="Group 28">
                  <a:extLst>
                    <a:ext uri="{FF2B5EF4-FFF2-40B4-BE49-F238E27FC236}">
                      <a16:creationId xmlns:a16="http://schemas.microsoft.com/office/drawing/2014/main" id="{185BE126-1BA2-46B5-861F-9F9FBC49767E}"/>
                    </a:ext>
                  </a:extLst>
                </p:cNvPr>
                <p:cNvGrpSpPr>
                  <a:grpSpLocks/>
                </p:cNvGrpSpPr>
                <p:nvPr/>
              </p:nvGrpSpPr>
              <p:grpSpPr bwMode="auto">
                <a:xfrm>
                  <a:off x="3636165" y="1819139"/>
                  <a:ext cx="1696621" cy="3491807"/>
                  <a:chOff x="1684" y="1082"/>
                  <a:chExt cx="2391" cy="3083"/>
                </a:xfrm>
              </p:grpSpPr>
              <p:sp>
                <p:nvSpPr>
                  <p:cNvPr id="36" name="Rectangle 29">
                    <a:extLst>
                      <a:ext uri="{FF2B5EF4-FFF2-40B4-BE49-F238E27FC236}">
                        <a16:creationId xmlns:a16="http://schemas.microsoft.com/office/drawing/2014/main" id="{62ED5A99-1E29-4785-BC8E-6BDB6CC2D169}"/>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37" name="Line 30">
                    <a:extLst>
                      <a:ext uri="{FF2B5EF4-FFF2-40B4-BE49-F238E27FC236}">
                        <a16:creationId xmlns:a16="http://schemas.microsoft.com/office/drawing/2014/main" id="{D146E1E1-474A-44B6-8A73-35A2CDADF615}"/>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sp>
              <p:nvSpPr>
                <p:cNvPr id="32" name="Line 31">
                  <a:extLst>
                    <a:ext uri="{FF2B5EF4-FFF2-40B4-BE49-F238E27FC236}">
                      <a16:creationId xmlns:a16="http://schemas.microsoft.com/office/drawing/2014/main" id="{81FE18D4-E650-426F-8F09-2F428FDD7FB7}"/>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33" name="Line 32">
                  <a:extLst>
                    <a:ext uri="{FF2B5EF4-FFF2-40B4-BE49-F238E27FC236}">
                      <a16:creationId xmlns:a16="http://schemas.microsoft.com/office/drawing/2014/main" id="{25658CB2-49DB-4335-9DD6-E0F04A850F1C}"/>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34" name="Line 33">
                  <a:extLst>
                    <a:ext uri="{FF2B5EF4-FFF2-40B4-BE49-F238E27FC236}">
                      <a16:creationId xmlns:a16="http://schemas.microsoft.com/office/drawing/2014/main" id="{8C46148B-25BA-460E-8DE9-F2901F8C5E29}"/>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35" name="Line 34">
                  <a:extLst>
                    <a:ext uri="{FF2B5EF4-FFF2-40B4-BE49-F238E27FC236}">
                      <a16:creationId xmlns:a16="http://schemas.microsoft.com/office/drawing/2014/main" id="{44BFD91C-2B0B-43DA-A665-D2728D11F01E}"/>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grpSp>
        <p:grpSp>
          <p:nvGrpSpPr>
            <p:cNvPr id="38" name="Grupa 40">
              <a:extLst>
                <a:ext uri="{FF2B5EF4-FFF2-40B4-BE49-F238E27FC236}">
                  <a16:creationId xmlns:a16="http://schemas.microsoft.com/office/drawing/2014/main" id="{75EDB223-4B3A-4BDD-8FC4-5202249A3950}"/>
                </a:ext>
              </a:extLst>
            </p:cNvPr>
            <p:cNvGrpSpPr/>
            <p:nvPr/>
          </p:nvGrpSpPr>
          <p:grpSpPr>
            <a:xfrm>
              <a:off x="2580681" y="3205253"/>
              <a:ext cx="816474" cy="476057"/>
              <a:chOff x="626777" y="3371605"/>
              <a:chExt cx="815309" cy="416076"/>
            </a:xfrm>
          </p:grpSpPr>
          <p:sp>
            <p:nvSpPr>
              <p:cNvPr id="39" name="Line 35">
                <a:extLst>
                  <a:ext uri="{FF2B5EF4-FFF2-40B4-BE49-F238E27FC236}">
                    <a16:creationId xmlns:a16="http://schemas.microsoft.com/office/drawing/2014/main" id="{63D131CB-2BB0-4E4F-AE47-499146AC7C10}"/>
                  </a:ext>
                </a:extLst>
              </p:cNvPr>
              <p:cNvSpPr>
                <a:spLocks noChangeShapeType="1"/>
              </p:cNvSpPr>
              <p:nvPr/>
            </p:nvSpPr>
            <p:spPr bwMode="auto">
              <a:xfrm flipV="1">
                <a:off x="626777" y="3371605"/>
                <a:ext cx="271544" cy="124721"/>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40" name="Line 36">
                <a:extLst>
                  <a:ext uri="{FF2B5EF4-FFF2-40B4-BE49-F238E27FC236}">
                    <a16:creationId xmlns:a16="http://schemas.microsoft.com/office/drawing/2014/main" id="{24C1E3AB-146E-4956-918A-FD55F2C0895A}"/>
                  </a:ext>
                </a:extLst>
              </p:cNvPr>
              <p:cNvSpPr>
                <a:spLocks noChangeShapeType="1"/>
              </p:cNvSpPr>
              <p:nvPr/>
            </p:nvSpPr>
            <p:spPr bwMode="auto">
              <a:xfrm flipH="1" flipV="1">
                <a:off x="888892" y="3371613"/>
                <a:ext cx="277968" cy="416068"/>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41" name="Line 37">
                <a:extLst>
                  <a:ext uri="{FF2B5EF4-FFF2-40B4-BE49-F238E27FC236}">
                    <a16:creationId xmlns:a16="http://schemas.microsoft.com/office/drawing/2014/main" id="{E1847871-7194-4E15-B954-7F54116B6E6F}"/>
                  </a:ext>
                </a:extLst>
              </p:cNvPr>
              <p:cNvSpPr>
                <a:spLocks noChangeShapeType="1"/>
              </p:cNvSpPr>
              <p:nvPr/>
            </p:nvSpPr>
            <p:spPr bwMode="auto">
              <a:xfrm flipV="1">
                <a:off x="1166861" y="3734697"/>
                <a:ext cx="275225" cy="52983"/>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grpSp>
          <p:nvGrpSpPr>
            <p:cNvPr id="42" name="Grupa 52">
              <a:extLst>
                <a:ext uri="{FF2B5EF4-FFF2-40B4-BE49-F238E27FC236}">
                  <a16:creationId xmlns:a16="http://schemas.microsoft.com/office/drawing/2014/main" id="{B2AD649F-1B72-43EF-B5F9-BD8E665BC63A}"/>
                </a:ext>
              </a:extLst>
            </p:cNvPr>
            <p:cNvGrpSpPr/>
            <p:nvPr/>
          </p:nvGrpSpPr>
          <p:grpSpPr>
            <a:xfrm>
              <a:off x="4077656" y="2175269"/>
              <a:ext cx="811397" cy="1435700"/>
              <a:chOff x="2179242" y="2318119"/>
              <a:chExt cx="815308" cy="1484922"/>
            </a:xfrm>
          </p:grpSpPr>
          <p:sp>
            <p:nvSpPr>
              <p:cNvPr id="43" name="Line 35">
                <a:extLst>
                  <a:ext uri="{FF2B5EF4-FFF2-40B4-BE49-F238E27FC236}">
                    <a16:creationId xmlns:a16="http://schemas.microsoft.com/office/drawing/2014/main" id="{052C3F5D-3742-46BF-99D3-A22FA23C3606}"/>
                  </a:ext>
                </a:extLst>
              </p:cNvPr>
              <p:cNvSpPr>
                <a:spLocks noChangeShapeType="1"/>
              </p:cNvSpPr>
              <p:nvPr/>
            </p:nvSpPr>
            <p:spPr bwMode="auto">
              <a:xfrm flipV="1">
                <a:off x="2179242" y="2318119"/>
                <a:ext cx="262114" cy="1484922"/>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44" name="Line 36">
                <a:extLst>
                  <a:ext uri="{FF2B5EF4-FFF2-40B4-BE49-F238E27FC236}">
                    <a16:creationId xmlns:a16="http://schemas.microsoft.com/office/drawing/2014/main" id="{D879BB44-475A-4479-8629-6F358A94F2A9}"/>
                  </a:ext>
                </a:extLst>
              </p:cNvPr>
              <p:cNvSpPr>
                <a:spLocks noChangeShapeType="1"/>
              </p:cNvSpPr>
              <p:nvPr/>
            </p:nvSpPr>
            <p:spPr bwMode="auto">
              <a:xfrm flipH="1" flipV="1">
                <a:off x="2441356" y="2318119"/>
                <a:ext cx="277969" cy="1193580"/>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45" name="Line 37">
                <a:extLst>
                  <a:ext uri="{FF2B5EF4-FFF2-40B4-BE49-F238E27FC236}">
                    <a16:creationId xmlns:a16="http://schemas.microsoft.com/office/drawing/2014/main" id="{7ABAE0C1-5EEB-4CD7-8F41-702E01BFBA19}"/>
                  </a:ext>
                </a:extLst>
              </p:cNvPr>
              <p:cNvSpPr>
                <a:spLocks noChangeShapeType="1"/>
              </p:cNvSpPr>
              <p:nvPr/>
            </p:nvSpPr>
            <p:spPr bwMode="auto">
              <a:xfrm flipV="1">
                <a:off x="2729448" y="3185331"/>
                <a:ext cx="265102" cy="326369"/>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sp>
          <p:nvSpPr>
            <p:cNvPr id="46" name="Rectangle 5">
              <a:extLst>
                <a:ext uri="{FF2B5EF4-FFF2-40B4-BE49-F238E27FC236}">
                  <a16:creationId xmlns:a16="http://schemas.microsoft.com/office/drawing/2014/main" id="{3D383E79-BB48-4FFA-9586-60647AD86F3B}"/>
                </a:ext>
              </a:extLst>
            </p:cNvPr>
            <p:cNvSpPr>
              <a:spLocks noChangeArrowheads="1"/>
            </p:cNvSpPr>
            <p:nvPr/>
          </p:nvSpPr>
          <p:spPr bwMode="auto">
            <a:xfrm>
              <a:off x="2309520" y="4883113"/>
              <a:ext cx="1350684" cy="352797"/>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en-NZ" sz="1000" b="1">
                  <a:solidFill>
                    <a:srgbClr val="5F5F5F"/>
                  </a:solidFill>
                  <a:ea typeface="ＭＳ Ｐゴシック" pitchFamily="-112" charset="-128"/>
                  <a:cs typeface="ＭＳ Ｐゴシック" pitchFamily="-112" charset="-128"/>
                </a:rPr>
                <a:t>5</a:t>
              </a:r>
              <a:r>
                <a:rPr lang="pl-PL" sz="1000" b="1">
                  <a:solidFill>
                    <a:srgbClr val="5F5F5F"/>
                  </a:solidFill>
                  <a:latin typeface="+mn-lt"/>
                  <a:ea typeface="ＭＳ Ｐゴシック" pitchFamily="-112" charset="-128"/>
                  <a:cs typeface="ＭＳ Ｐゴシック" pitchFamily="-112" charset="-128"/>
                </a:rPr>
                <a:t>0</a:t>
              </a:r>
              <a:r>
                <a:rPr lang="en-US" sz="1000" b="1">
                  <a:solidFill>
                    <a:srgbClr val="5F5F5F"/>
                  </a:solidFill>
                  <a:latin typeface="+mn-lt"/>
                  <a:ea typeface="ＭＳ Ｐゴシック" pitchFamily="-112" charset="-128"/>
                  <a:cs typeface="ＭＳ Ｐゴシック" pitchFamily="-112" charset="-128"/>
                </a:rPr>
                <a:t>   </a:t>
              </a:r>
              <a:r>
                <a:rPr lang="en-NZ" sz="1000" b="1">
                  <a:solidFill>
                    <a:srgbClr val="5F5F5F"/>
                  </a:solidFill>
                  <a:latin typeface="+mn-lt"/>
                  <a:ea typeface="ＭＳ Ｐゴシック" pitchFamily="-112" charset="-128"/>
                  <a:cs typeface="ＭＳ Ｐゴシック" pitchFamily="-112" charset="-128"/>
                </a:rPr>
                <a:t>50</a:t>
              </a:r>
              <a:r>
                <a:rPr lang="en-US" sz="1000" b="1">
                  <a:solidFill>
                    <a:srgbClr val="5F5F5F"/>
                  </a:solidFill>
                  <a:latin typeface="+mn-lt"/>
                  <a:ea typeface="ＭＳ Ｐゴシック" pitchFamily="-112" charset="-128"/>
                  <a:cs typeface="ＭＳ Ｐゴシック" pitchFamily="-112" charset="-128"/>
                </a:rPr>
                <a:t>   </a:t>
              </a:r>
              <a:r>
                <a:rPr lang="en-NZ" sz="1000" b="1">
                  <a:solidFill>
                    <a:srgbClr val="5F5F5F"/>
                  </a:solidFill>
                  <a:latin typeface="+mn-lt"/>
                  <a:ea typeface="ＭＳ Ｐゴシック" pitchFamily="-112" charset="-128"/>
                  <a:cs typeface="ＭＳ Ｐゴシック" pitchFamily="-112" charset="-128"/>
                </a:rPr>
                <a:t>00</a:t>
              </a:r>
              <a:r>
                <a:rPr lang="pl-PL" sz="1000" b="1">
                  <a:solidFill>
                    <a:srgbClr val="5F5F5F"/>
                  </a:solidFill>
                  <a:latin typeface="+mn-lt"/>
                  <a:ea typeface="ＭＳ Ｐゴシック" pitchFamily="-112" charset="-128"/>
                  <a:cs typeface="ＭＳ Ｐゴシック" pitchFamily="-112" charset="-128"/>
                </a:rPr>
                <a:t> </a:t>
              </a:r>
              <a:r>
                <a:rPr lang="en-US" sz="1000" b="1">
                  <a:solidFill>
                    <a:srgbClr val="5F5F5F"/>
                  </a:solidFill>
                  <a:latin typeface="+mn-lt"/>
                  <a:ea typeface="ＭＳ Ｐゴシック" pitchFamily="-112" charset="-128"/>
                  <a:cs typeface="ＭＳ Ｐゴシック" pitchFamily="-112" charset="-128"/>
                </a:rPr>
                <a:t>  </a:t>
              </a:r>
              <a:r>
                <a:rPr lang="en-NZ" sz="1000" b="1">
                  <a:solidFill>
                    <a:srgbClr val="5F5F5F"/>
                  </a:solidFill>
                  <a:latin typeface="+mn-lt"/>
                  <a:ea typeface="ＭＳ Ｐゴシック" pitchFamily="-112" charset="-128"/>
                  <a:cs typeface="ＭＳ Ｐゴシック" pitchFamily="-112" charset="-128"/>
                </a:rPr>
                <a:t>00</a:t>
              </a:r>
              <a:endParaRPr lang="pl-PL" sz="1000" b="1">
                <a:solidFill>
                  <a:srgbClr val="5F5F5F"/>
                </a:solidFill>
                <a:latin typeface="+mn-lt"/>
                <a:ea typeface="ＭＳ Ｐゴシック" pitchFamily="-112" charset="-128"/>
                <a:cs typeface="ＭＳ Ｐゴシック" pitchFamily="-112" charset="-128"/>
              </a:endParaRPr>
            </a:p>
            <a:p>
              <a:pPr algn="ctr" eaLnBrk="1" hangingPunct="1">
                <a:defRPr/>
              </a:pPr>
              <a:r>
                <a:rPr lang="en-NZ" sz="1000" b="1">
                  <a:solidFill>
                    <a:srgbClr val="5F5F5F"/>
                  </a:solidFill>
                  <a:latin typeface="+mn-lt"/>
                  <a:ea typeface="ＭＳ Ｐゴシック" pitchFamily="-112" charset="-128"/>
                  <a:cs typeface="ＭＳ Ｐゴシック" pitchFamily="-112" charset="-128"/>
                </a:rPr>
                <a:t>0</a:t>
              </a:r>
              <a:r>
                <a:rPr lang="pl-PL" sz="1000" b="1">
                  <a:solidFill>
                    <a:srgbClr val="5F5F5F"/>
                  </a:solidFill>
                  <a:latin typeface="+mn-lt"/>
                  <a:ea typeface="ＭＳ Ｐゴシック" pitchFamily="-112" charset="-128"/>
                  <a:cs typeface="ＭＳ Ｐゴシック" pitchFamily="-112" charset="-128"/>
                </a:rPr>
                <a:t>0 </a:t>
              </a:r>
              <a:r>
                <a:rPr lang="en-US" sz="1000" b="1">
                  <a:solidFill>
                    <a:srgbClr val="5F5F5F"/>
                  </a:solidFill>
                  <a:latin typeface="+mn-lt"/>
                  <a:ea typeface="ＭＳ Ｐゴシック" pitchFamily="-112" charset="-128"/>
                  <a:cs typeface="ＭＳ Ｐゴシック" pitchFamily="-112" charset="-128"/>
                </a:rPr>
                <a:t>  00   </a:t>
              </a:r>
              <a:r>
                <a:rPr lang="pl-PL" sz="1000" b="1">
                  <a:solidFill>
                    <a:srgbClr val="5F5F5F"/>
                  </a:solidFill>
                  <a:latin typeface="+mn-lt"/>
                  <a:ea typeface="ＭＳ Ｐゴシック" pitchFamily="-112" charset="-128"/>
                  <a:cs typeface="ＭＳ Ｐゴシック" pitchFamily="-112" charset="-128"/>
                </a:rPr>
                <a:t> </a:t>
              </a:r>
              <a:r>
                <a:rPr lang="en-NZ" sz="1000" b="1">
                  <a:solidFill>
                    <a:srgbClr val="5F5F5F"/>
                  </a:solidFill>
                  <a:ea typeface="ＭＳ Ｐゴシック" pitchFamily="-112" charset="-128"/>
                  <a:cs typeface="ＭＳ Ｐゴシック" pitchFamily="-112" charset="-128"/>
                </a:rPr>
                <a:t>6</a:t>
              </a:r>
              <a:r>
                <a:rPr lang="pl-PL" sz="1000" b="1">
                  <a:solidFill>
                    <a:srgbClr val="5F5F5F"/>
                  </a:solidFill>
                  <a:latin typeface="+mn-lt"/>
                  <a:ea typeface="ＭＳ Ｐゴシック" pitchFamily="-112" charset="-128"/>
                  <a:cs typeface="ＭＳ Ｐゴシック" pitchFamily="-112" charset="-128"/>
                </a:rPr>
                <a:t>0</a:t>
              </a:r>
              <a:r>
                <a:rPr lang="en-US" sz="1000" b="1">
                  <a:solidFill>
                    <a:srgbClr val="5F5F5F"/>
                  </a:solidFill>
                  <a:latin typeface="+mn-lt"/>
                  <a:ea typeface="ＭＳ Ｐゴシック" pitchFamily="-112" charset="-128"/>
                  <a:cs typeface="ＭＳ Ｐゴシック" pitchFamily="-112" charset="-128"/>
                </a:rPr>
                <a:t> </a:t>
              </a:r>
              <a:r>
                <a:rPr lang="pl-PL" sz="1000" b="1">
                  <a:solidFill>
                    <a:srgbClr val="5F5F5F"/>
                  </a:solidFill>
                  <a:latin typeface="+mn-lt"/>
                  <a:ea typeface="ＭＳ Ｐゴシック" pitchFamily="-112" charset="-128"/>
                  <a:cs typeface="ＭＳ Ｐゴシック" pitchFamily="-112" charset="-128"/>
                </a:rPr>
                <a:t> </a:t>
              </a:r>
              <a:r>
                <a:rPr lang="en-US" sz="1000" b="1">
                  <a:solidFill>
                    <a:srgbClr val="5F5F5F"/>
                  </a:solidFill>
                  <a:latin typeface="+mn-lt"/>
                  <a:ea typeface="ＭＳ Ｐゴシック" pitchFamily="-112" charset="-128"/>
                  <a:cs typeface="ＭＳ Ｐゴシック" pitchFamily="-112" charset="-128"/>
                </a:rPr>
                <a:t> </a:t>
              </a:r>
              <a:r>
                <a:rPr lang="en-NZ" sz="1000" b="1">
                  <a:solidFill>
                    <a:srgbClr val="5F5F5F"/>
                  </a:solidFill>
                  <a:latin typeface="+mn-lt"/>
                  <a:ea typeface="ＭＳ Ｐゴシック" pitchFamily="-112" charset="-128"/>
                  <a:cs typeface="ＭＳ Ｐゴシック" pitchFamily="-112" charset="-128"/>
                </a:rPr>
                <a:t>4</a:t>
              </a:r>
              <a:r>
                <a:rPr lang="en-US" sz="1000" b="1">
                  <a:solidFill>
                    <a:srgbClr val="5F5F5F"/>
                  </a:solidFill>
                  <a:latin typeface="+mn-lt"/>
                  <a:ea typeface="ＭＳ Ｐゴシック" pitchFamily="-112" charset="-128"/>
                  <a:cs typeface="ＭＳ Ｐゴシック" pitchFamily="-112" charset="-128"/>
                </a:rPr>
                <a:t>0</a:t>
              </a:r>
              <a:r>
                <a:rPr lang="pl-PL" sz="1000" b="1">
                  <a:solidFill>
                    <a:srgbClr val="5F5F5F"/>
                  </a:solidFill>
                  <a:latin typeface="+mn-lt"/>
                  <a:ea typeface="ＭＳ Ｐゴシック" pitchFamily="-112" charset="-128"/>
                  <a:cs typeface="ＭＳ Ｐゴシック" pitchFamily="-112" charset="-128"/>
                </a:rPr>
                <a:t> </a:t>
              </a:r>
              <a:endParaRPr lang="en-US" sz="1000" b="1">
                <a:solidFill>
                  <a:srgbClr val="5F5F5F"/>
                </a:solidFill>
                <a:latin typeface="+mn-lt"/>
                <a:ea typeface="ＭＳ Ｐゴシック" pitchFamily="-112" charset="-128"/>
                <a:cs typeface="ＭＳ Ｐゴシック" pitchFamily="-112" charset="-128"/>
              </a:endParaRPr>
            </a:p>
          </p:txBody>
        </p:sp>
        <p:sp>
          <p:nvSpPr>
            <p:cNvPr id="47" name="Rectangle 5">
              <a:extLst>
                <a:ext uri="{FF2B5EF4-FFF2-40B4-BE49-F238E27FC236}">
                  <a16:creationId xmlns:a16="http://schemas.microsoft.com/office/drawing/2014/main" id="{397195E2-0DC1-4667-9C65-962961AF4EC7}"/>
                </a:ext>
              </a:extLst>
            </p:cNvPr>
            <p:cNvSpPr>
              <a:spLocks noChangeArrowheads="1"/>
            </p:cNvSpPr>
            <p:nvPr/>
          </p:nvSpPr>
          <p:spPr bwMode="auto">
            <a:xfrm>
              <a:off x="3807996" y="4883113"/>
              <a:ext cx="1350685" cy="352797"/>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en-NZ" sz="1000" b="1">
                  <a:solidFill>
                    <a:srgbClr val="5F5F5F"/>
                  </a:solidFill>
                  <a:latin typeface="+mn-lt"/>
                  <a:ea typeface="ＭＳ Ｐゴシック" pitchFamily="-112" charset="-128"/>
                  <a:cs typeface="ＭＳ Ｐゴシック" pitchFamily="-112" charset="-128"/>
                </a:rPr>
                <a:t>0</a:t>
              </a:r>
              <a:r>
                <a:rPr lang="pl-PL" sz="1000" b="1">
                  <a:solidFill>
                    <a:srgbClr val="5F5F5F"/>
                  </a:solidFill>
                  <a:latin typeface="+mn-lt"/>
                  <a:ea typeface="ＭＳ Ｐゴシック" pitchFamily="-112" charset="-128"/>
                  <a:cs typeface="ＭＳ Ｐゴシック" pitchFamily="-112" charset="-128"/>
                </a:rPr>
                <a:t>0</a:t>
              </a:r>
              <a:r>
                <a:rPr lang="en-US" sz="1000" b="1">
                  <a:solidFill>
                    <a:srgbClr val="5F5F5F"/>
                  </a:solidFill>
                  <a:latin typeface="+mn-lt"/>
                  <a:ea typeface="ＭＳ Ｐゴシック" pitchFamily="-112" charset="-128"/>
                  <a:cs typeface="ＭＳ Ｐゴシック" pitchFamily="-112" charset="-128"/>
                </a:rPr>
                <a:t>   </a:t>
              </a:r>
              <a:r>
                <a:rPr lang="en-NZ" sz="1000" b="1">
                  <a:solidFill>
                    <a:srgbClr val="5F5F5F"/>
                  </a:solidFill>
                  <a:latin typeface="+mn-lt"/>
                  <a:ea typeface="ＭＳ Ｐゴシック" pitchFamily="-112" charset="-128"/>
                  <a:cs typeface="ＭＳ Ｐゴシック" pitchFamily="-112" charset="-128"/>
                </a:rPr>
                <a:t>75</a:t>
              </a:r>
              <a:r>
                <a:rPr lang="en-US" sz="1000" b="1">
                  <a:solidFill>
                    <a:srgbClr val="5F5F5F"/>
                  </a:solidFill>
                  <a:latin typeface="+mn-lt"/>
                  <a:ea typeface="ＭＳ Ｐゴシック" pitchFamily="-112" charset="-128"/>
                  <a:cs typeface="ＭＳ Ｐゴシック" pitchFamily="-112" charset="-128"/>
                </a:rPr>
                <a:t>   </a:t>
              </a:r>
              <a:r>
                <a:rPr lang="en-NZ" sz="1000" b="1">
                  <a:solidFill>
                    <a:srgbClr val="5F5F5F"/>
                  </a:solidFill>
                  <a:ea typeface="ＭＳ Ｐゴシック" pitchFamily="-112" charset="-128"/>
                  <a:cs typeface="ＭＳ Ｐゴシック" pitchFamily="-112" charset="-128"/>
                </a:rPr>
                <a:t>0</a:t>
              </a:r>
              <a:r>
                <a:rPr lang="en-NZ" sz="1000" b="1">
                  <a:solidFill>
                    <a:srgbClr val="5F5F5F"/>
                  </a:solidFill>
                  <a:latin typeface="+mn-lt"/>
                  <a:ea typeface="ＭＳ Ｐゴシック" pitchFamily="-112" charset="-128"/>
                  <a:cs typeface="ＭＳ Ｐゴシック" pitchFamily="-112" charset="-128"/>
                </a:rPr>
                <a:t>5</a:t>
              </a:r>
              <a:r>
                <a:rPr lang="pl-PL" sz="1000" b="1">
                  <a:solidFill>
                    <a:srgbClr val="5F5F5F"/>
                  </a:solidFill>
                  <a:latin typeface="+mn-lt"/>
                  <a:ea typeface="ＭＳ Ｐゴシック" pitchFamily="-112" charset="-128"/>
                  <a:cs typeface="ＭＳ Ｐゴシック" pitchFamily="-112" charset="-128"/>
                </a:rPr>
                <a:t> </a:t>
              </a:r>
              <a:r>
                <a:rPr lang="en-US" sz="1000" b="1">
                  <a:solidFill>
                    <a:srgbClr val="5F5F5F"/>
                  </a:solidFill>
                  <a:latin typeface="+mn-lt"/>
                  <a:ea typeface="ＭＳ Ｐゴシック" pitchFamily="-112" charset="-128"/>
                  <a:cs typeface="ＭＳ Ｐゴシック" pitchFamily="-112" charset="-128"/>
                </a:rPr>
                <a:t>  </a:t>
              </a:r>
              <a:r>
                <a:rPr lang="en-NZ" sz="1000" b="1">
                  <a:solidFill>
                    <a:srgbClr val="5F5F5F"/>
                  </a:solidFill>
                  <a:ea typeface="ＭＳ Ｐゴシック" pitchFamily="-112" charset="-128"/>
                  <a:cs typeface="ＭＳ Ｐゴシック" pitchFamily="-112" charset="-128"/>
                </a:rPr>
                <a:t>20</a:t>
              </a:r>
              <a:endParaRPr lang="pl-PL" sz="1000" b="1">
                <a:solidFill>
                  <a:srgbClr val="5F5F5F"/>
                </a:solidFill>
                <a:latin typeface="+mn-lt"/>
                <a:ea typeface="ＭＳ Ｐゴシック" pitchFamily="-112" charset="-128"/>
                <a:cs typeface="ＭＳ Ｐゴシック" pitchFamily="-112" charset="-128"/>
              </a:endParaRPr>
            </a:p>
            <a:p>
              <a:pPr algn="ctr" eaLnBrk="1" hangingPunct="1">
                <a:defRPr/>
              </a:pPr>
              <a:r>
                <a:rPr lang="en-NZ" sz="1000" b="1">
                  <a:solidFill>
                    <a:srgbClr val="5F5F5F"/>
                  </a:solidFill>
                  <a:latin typeface="+mn-lt"/>
                  <a:ea typeface="ＭＳ Ｐゴシック" pitchFamily="-112" charset="-128"/>
                  <a:cs typeface="ＭＳ Ｐゴシック" pitchFamily="-112" charset="-128"/>
                </a:rPr>
                <a:t>1</a:t>
              </a:r>
              <a:r>
                <a:rPr lang="pl-PL" sz="1000" b="1">
                  <a:solidFill>
                    <a:srgbClr val="5F5F5F"/>
                  </a:solidFill>
                  <a:latin typeface="+mn-lt"/>
                  <a:ea typeface="ＭＳ Ｐゴシック" pitchFamily="-112" charset="-128"/>
                  <a:cs typeface="ＭＳ Ｐゴシック" pitchFamily="-112" charset="-128"/>
                </a:rPr>
                <a:t>0</a:t>
              </a:r>
              <a:r>
                <a:rPr lang="en-US" sz="1000" b="1">
                  <a:solidFill>
                    <a:srgbClr val="5F5F5F"/>
                  </a:solidFill>
                  <a:latin typeface="+mn-lt"/>
                  <a:ea typeface="ＭＳ Ｐゴシック" pitchFamily="-112" charset="-128"/>
                  <a:cs typeface="ＭＳ Ｐゴシック" pitchFamily="-112" charset="-128"/>
                </a:rPr>
                <a:t>0</a:t>
              </a:r>
              <a:r>
                <a:rPr lang="pl-PL" sz="1000" b="1">
                  <a:solidFill>
                    <a:srgbClr val="5F5F5F"/>
                  </a:solidFill>
                  <a:latin typeface="+mn-lt"/>
                  <a:ea typeface="ＭＳ Ｐゴシック" pitchFamily="-112" charset="-128"/>
                  <a:cs typeface="ＭＳ Ｐゴシック" pitchFamily="-112" charset="-128"/>
                </a:rPr>
                <a:t> </a:t>
              </a:r>
              <a:r>
                <a:rPr lang="en-US" sz="1000" b="1">
                  <a:solidFill>
                    <a:srgbClr val="5F5F5F"/>
                  </a:solidFill>
                  <a:latin typeface="+mn-lt"/>
                  <a:ea typeface="ＭＳ Ｐゴシック" pitchFamily="-112" charset="-128"/>
                  <a:cs typeface="ＭＳ Ｐゴシック" pitchFamily="-112" charset="-128"/>
                </a:rPr>
                <a:t>  00 </a:t>
              </a:r>
              <a:r>
                <a:rPr lang="pl-PL" sz="1000" b="1">
                  <a:solidFill>
                    <a:srgbClr val="5F5F5F"/>
                  </a:solidFill>
                  <a:latin typeface="+mn-lt"/>
                  <a:ea typeface="ＭＳ Ｐゴシック" pitchFamily="-112" charset="-128"/>
                  <a:cs typeface="ＭＳ Ｐゴシック" pitchFamily="-112" charset="-128"/>
                </a:rPr>
                <a:t> 00</a:t>
              </a:r>
              <a:r>
                <a:rPr lang="en-US" sz="1000" b="1">
                  <a:solidFill>
                    <a:srgbClr val="5F5F5F"/>
                  </a:solidFill>
                  <a:latin typeface="+mn-lt"/>
                  <a:ea typeface="ＭＳ Ｐゴシック" pitchFamily="-112" charset="-128"/>
                  <a:cs typeface="ＭＳ Ｐゴシック" pitchFamily="-112" charset="-128"/>
                </a:rPr>
                <a:t> </a:t>
              </a:r>
              <a:r>
                <a:rPr lang="pl-PL" sz="1000" b="1">
                  <a:solidFill>
                    <a:srgbClr val="5F5F5F"/>
                  </a:solidFill>
                  <a:latin typeface="+mn-lt"/>
                  <a:ea typeface="ＭＳ Ｐゴシック" pitchFamily="-112" charset="-128"/>
                  <a:cs typeface="ＭＳ Ｐゴシック" pitchFamily="-112" charset="-128"/>
                </a:rPr>
                <a:t> </a:t>
              </a:r>
              <a:r>
                <a:rPr lang="en-US" sz="1000" b="1">
                  <a:solidFill>
                    <a:srgbClr val="5F5F5F"/>
                  </a:solidFill>
                  <a:latin typeface="+mn-lt"/>
                  <a:ea typeface="ＭＳ Ｐゴシック" pitchFamily="-112" charset="-128"/>
                  <a:cs typeface="ＭＳ Ｐゴシック" pitchFamily="-112" charset="-128"/>
                </a:rPr>
                <a:t> </a:t>
              </a:r>
              <a:r>
                <a:rPr lang="pl-PL" sz="1000" b="1">
                  <a:solidFill>
                    <a:srgbClr val="5F5F5F"/>
                  </a:solidFill>
                  <a:latin typeface="+mn-lt"/>
                  <a:ea typeface="ＭＳ Ｐゴシック" pitchFamily="-112" charset="-128"/>
                  <a:cs typeface="ＭＳ Ｐゴシック" pitchFamily="-112" charset="-128"/>
                </a:rPr>
                <a:t>0</a:t>
              </a:r>
              <a:r>
                <a:rPr lang="en-US" sz="1000" b="1">
                  <a:solidFill>
                    <a:srgbClr val="5F5F5F"/>
                  </a:solidFill>
                  <a:latin typeface="+mn-lt"/>
                  <a:ea typeface="ＭＳ Ｐゴシック" pitchFamily="-112" charset="-128"/>
                  <a:cs typeface="ＭＳ Ｐゴシック" pitchFamily="-112" charset="-128"/>
                </a:rPr>
                <a:t>0</a:t>
              </a:r>
              <a:r>
                <a:rPr lang="pl-PL" sz="1000" b="1">
                  <a:solidFill>
                    <a:srgbClr val="5F5F5F"/>
                  </a:solidFill>
                  <a:latin typeface="+mn-lt"/>
                  <a:ea typeface="ＭＳ Ｐゴシック" pitchFamily="-112" charset="-128"/>
                  <a:cs typeface="ＭＳ Ｐゴシック" pitchFamily="-112" charset="-128"/>
                </a:rPr>
                <a:t> </a:t>
              </a:r>
              <a:endParaRPr lang="en-US" sz="1000" b="1">
                <a:solidFill>
                  <a:srgbClr val="5F5F5F"/>
                </a:solidFill>
                <a:latin typeface="+mn-lt"/>
                <a:ea typeface="ＭＳ Ｐゴシック" pitchFamily="-112" charset="-128"/>
                <a:cs typeface="ＭＳ Ｐゴシック" pitchFamily="-112" charset="-128"/>
              </a:endParaRPr>
            </a:p>
          </p:txBody>
        </p:sp>
      </p:grpSp>
      <p:pic>
        <p:nvPicPr>
          <p:cNvPr id="6" name="Picture 5" descr="Chart, radar chart&#10;&#10;Description automatically generated">
            <a:extLst>
              <a:ext uri="{FF2B5EF4-FFF2-40B4-BE49-F238E27FC236}">
                <a16:creationId xmlns:a16="http://schemas.microsoft.com/office/drawing/2014/main" id="{78460410-355E-5653-6CF6-678D1938D15E}"/>
              </a:ext>
            </a:extLst>
          </p:cNvPr>
          <p:cNvPicPr>
            <a:picLocks noChangeAspect="1"/>
          </p:cNvPicPr>
          <p:nvPr/>
        </p:nvPicPr>
        <p:blipFill>
          <a:blip r:embed="rId5"/>
          <a:stretch>
            <a:fillRect/>
          </a:stretch>
        </p:blipFill>
        <p:spPr>
          <a:xfrm>
            <a:off x="6340788" y="758263"/>
            <a:ext cx="5537772" cy="5441556"/>
          </a:xfrm>
          <a:prstGeom prst="rect">
            <a:avLst/>
          </a:prstGeom>
        </p:spPr>
      </p:pic>
    </p:spTree>
    <p:extLst>
      <p:ext uri="{BB962C8B-B14F-4D97-AF65-F5344CB8AC3E}">
        <p14:creationId xmlns:p14="http://schemas.microsoft.com/office/powerpoint/2010/main" val="421056835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208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804" y="215700"/>
            <a:ext cx="10812585" cy="82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680461" y="914366"/>
            <a:ext cx="4254011" cy="461665"/>
          </a:xfrm>
          <a:prstGeom prst="rect">
            <a:avLst/>
          </a:prstGeom>
          <a:noFill/>
        </p:spPr>
        <p:txBody>
          <a:bodyPr wrap="square" rtlCol="0">
            <a:spAutoFit/>
          </a:bodyPr>
          <a:lstStyle/>
          <a:p>
            <a:pPr algn="l"/>
            <a:r>
              <a:rPr lang="en-NZ" sz="2400" b="1">
                <a:solidFill>
                  <a:srgbClr val="ED0C6D"/>
                </a:solidFill>
                <a:latin typeface="Century Gothic" panose="020B0502020202020204" pitchFamily="34" charset="0"/>
              </a:rPr>
              <a:t>Betty</a:t>
            </a:r>
            <a:endParaRPr lang="en-GB" sz="2400" b="1">
              <a:solidFill>
                <a:srgbClr val="ED0C6D"/>
              </a:solidFill>
              <a:latin typeface="Century Gothic" panose="020B0502020202020204" pitchFamily="34" charset="0"/>
            </a:endParaRPr>
          </a:p>
        </p:txBody>
      </p:sp>
      <p:sp>
        <p:nvSpPr>
          <p:cNvPr id="2" name="Title 1"/>
          <p:cNvSpPr>
            <a:spLocks noGrp="1"/>
          </p:cNvSpPr>
          <p:nvPr>
            <p:ph type="title"/>
          </p:nvPr>
        </p:nvSpPr>
        <p:spPr/>
        <p:txBody>
          <a:bodyPr/>
          <a:lstStyle/>
          <a:p>
            <a:r>
              <a:rPr lang="en-NZ" b="1">
                <a:solidFill>
                  <a:srgbClr val="ED0C6D"/>
                </a:solidFill>
              </a:rPr>
              <a:t>Exercise 9: </a:t>
            </a:r>
            <a:r>
              <a:rPr lang="en-NZ"/>
              <a:t>Debriefing Practice</a:t>
            </a:r>
            <a:endParaRPr lang="en-GB"/>
          </a:p>
        </p:txBody>
      </p:sp>
      <p:grpSp>
        <p:nvGrpSpPr>
          <p:cNvPr id="7" name="Group 6"/>
          <p:cNvGrpSpPr/>
          <p:nvPr/>
        </p:nvGrpSpPr>
        <p:grpSpPr>
          <a:xfrm>
            <a:off x="689861" y="769562"/>
            <a:ext cx="782550" cy="599748"/>
            <a:chOff x="939800" y="783673"/>
            <a:chExt cx="1308101" cy="1002532"/>
          </a:xfrm>
        </p:grpSpPr>
        <p:pic>
          <p:nvPicPr>
            <p:cNvPr id="8" name="Picture 7"/>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257605" y="783673"/>
              <a:ext cx="990296" cy="990296"/>
            </a:xfrm>
            <a:prstGeom prst="rect">
              <a:avLst/>
            </a:prstGeom>
          </p:spPr>
        </p:pic>
        <p:sp>
          <p:nvSpPr>
            <p:cNvPr id="9" name="Oval 8"/>
            <p:cNvSpPr/>
            <p:nvPr/>
          </p:nvSpPr>
          <p:spPr>
            <a:xfrm>
              <a:off x="939800" y="1740486"/>
              <a:ext cx="1308101"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 name="Group 2">
            <a:extLst>
              <a:ext uri="{FF2B5EF4-FFF2-40B4-BE49-F238E27FC236}">
                <a16:creationId xmlns:a16="http://schemas.microsoft.com/office/drawing/2014/main" id="{369A980A-1424-5FCA-E9DF-4F512063EC35}"/>
              </a:ext>
            </a:extLst>
          </p:cNvPr>
          <p:cNvGrpSpPr/>
          <p:nvPr/>
        </p:nvGrpSpPr>
        <p:grpSpPr>
          <a:xfrm>
            <a:off x="1797816" y="1500208"/>
            <a:ext cx="4248000" cy="4104000"/>
            <a:chOff x="2574912" y="1742709"/>
            <a:chExt cx="2851714" cy="3405828"/>
          </a:xfrm>
        </p:grpSpPr>
        <p:grpSp>
          <p:nvGrpSpPr>
            <p:cNvPr id="48" name="Grupa 3">
              <a:extLst>
                <a:ext uri="{FF2B5EF4-FFF2-40B4-BE49-F238E27FC236}">
                  <a16:creationId xmlns:a16="http://schemas.microsoft.com/office/drawing/2014/main" id="{D6562477-559C-49E1-9987-FAB2937A0214}"/>
                </a:ext>
              </a:extLst>
            </p:cNvPr>
            <p:cNvGrpSpPr/>
            <p:nvPr/>
          </p:nvGrpSpPr>
          <p:grpSpPr>
            <a:xfrm>
              <a:off x="4054519" y="1742709"/>
              <a:ext cx="1372107" cy="3020439"/>
              <a:chOff x="3110686" y="1180509"/>
              <a:chExt cx="2044162" cy="4499840"/>
            </a:xfrm>
          </p:grpSpPr>
          <p:sp>
            <p:nvSpPr>
              <p:cNvPr id="49" name="Rectangle 15">
                <a:extLst>
                  <a:ext uri="{FF2B5EF4-FFF2-40B4-BE49-F238E27FC236}">
                    <a16:creationId xmlns:a16="http://schemas.microsoft.com/office/drawing/2014/main" id="{15EFF5D4-9CAE-41C5-933C-6A7CB648BEB1}"/>
                  </a:ext>
                </a:extLst>
              </p:cNvPr>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50" name="Rectangle 12">
                <a:extLst>
                  <a:ext uri="{FF2B5EF4-FFF2-40B4-BE49-F238E27FC236}">
                    <a16:creationId xmlns:a16="http://schemas.microsoft.com/office/drawing/2014/main" id="{90C46093-6A93-4B56-930A-285762726DBE}"/>
                  </a:ext>
                </a:extLst>
              </p:cNvPr>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51" name="Rectangle 13">
                <a:extLst>
                  <a:ext uri="{FF2B5EF4-FFF2-40B4-BE49-F238E27FC236}">
                    <a16:creationId xmlns:a16="http://schemas.microsoft.com/office/drawing/2014/main" id="{F8C81FA0-96A3-4A68-80D8-902F9E94F2EB}"/>
                  </a:ext>
                </a:extLst>
              </p:cNvPr>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52" name="Text Box 43">
                <a:extLst>
                  <a:ext uri="{FF2B5EF4-FFF2-40B4-BE49-F238E27FC236}">
                    <a16:creationId xmlns:a16="http://schemas.microsoft.com/office/drawing/2014/main" id="{A51899B0-8997-4467-ACA9-9B749194C27C}"/>
                  </a:ext>
                </a:extLst>
              </p:cNvPr>
              <p:cNvSpPr txBox="1">
                <a:spLocks noChangeArrowheads="1"/>
              </p:cNvSpPr>
              <p:nvPr/>
            </p:nvSpPr>
            <p:spPr bwMode="auto">
              <a:xfrm>
                <a:off x="3110686" y="1180509"/>
                <a:ext cx="2012248" cy="363428"/>
              </a:xfrm>
              <a:prstGeom prst="rect">
                <a:avLst/>
              </a:prstGeom>
              <a:noFill/>
              <a:ln w="12700">
                <a:noFill/>
                <a:miter lim="800000"/>
                <a:headEnd/>
                <a:tailEnd/>
              </a:ln>
            </p:spPr>
            <p:txBody>
              <a:bodyPr wrap="none" lIns="22476" tIns="11239" rIns="22476" bIns="11239" anchor="ctr"/>
              <a:lstStyle/>
              <a:p>
                <a:pPr algn="ctr" eaLnBrk="1" hangingPunct="1">
                  <a:defRPr/>
                </a:pPr>
                <a:r>
                  <a:rPr lang="pl-PL" sz="1000" b="1">
                    <a:solidFill>
                      <a:srgbClr val="272274"/>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D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  I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S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 C</a:t>
                </a:r>
                <a:r>
                  <a:rPr lang="pl-PL" sz="1000" b="1">
                    <a:solidFill>
                      <a:srgbClr val="5F5F5F"/>
                    </a:solidFill>
                    <a:ea typeface="ＭＳ Ｐゴシック" pitchFamily="-112" charset="-128"/>
                    <a:cs typeface="ＭＳ Ｐゴシック" pitchFamily="-112" charset="-128"/>
                  </a:rPr>
                  <a:t>  </a:t>
                </a:r>
                <a:endParaRPr lang="en-US" sz="1000" b="1">
                  <a:solidFill>
                    <a:srgbClr val="5F5F5F"/>
                  </a:solidFill>
                  <a:ea typeface="ＭＳ Ｐゴシック" pitchFamily="-112" charset="-128"/>
                  <a:cs typeface="ＭＳ Ｐゴシック" pitchFamily="-112" charset="-128"/>
                </a:endParaRPr>
              </a:p>
            </p:txBody>
          </p:sp>
          <p:grpSp>
            <p:nvGrpSpPr>
              <p:cNvPr id="53" name="Grupa 8">
                <a:extLst>
                  <a:ext uri="{FF2B5EF4-FFF2-40B4-BE49-F238E27FC236}">
                    <a16:creationId xmlns:a16="http://schemas.microsoft.com/office/drawing/2014/main" id="{925B12F1-267F-4CC0-8F94-F2467C045C93}"/>
                  </a:ext>
                </a:extLst>
              </p:cNvPr>
              <p:cNvGrpSpPr/>
              <p:nvPr/>
            </p:nvGrpSpPr>
            <p:grpSpPr>
              <a:xfrm>
                <a:off x="3134998" y="1517736"/>
                <a:ext cx="2019850" cy="4162612"/>
                <a:chOff x="3636165" y="1814460"/>
                <a:chExt cx="1696621" cy="3496486"/>
              </a:xfrm>
            </p:grpSpPr>
            <p:grpSp>
              <p:nvGrpSpPr>
                <p:cNvPr id="54" name="Group 28">
                  <a:extLst>
                    <a:ext uri="{FF2B5EF4-FFF2-40B4-BE49-F238E27FC236}">
                      <a16:creationId xmlns:a16="http://schemas.microsoft.com/office/drawing/2014/main" id="{F5AA6369-D7FE-4348-A1F5-FECCB8DA36CB}"/>
                    </a:ext>
                  </a:extLst>
                </p:cNvPr>
                <p:cNvGrpSpPr>
                  <a:grpSpLocks/>
                </p:cNvGrpSpPr>
                <p:nvPr/>
              </p:nvGrpSpPr>
              <p:grpSpPr bwMode="auto">
                <a:xfrm>
                  <a:off x="3636165" y="1819139"/>
                  <a:ext cx="1696621" cy="3491807"/>
                  <a:chOff x="1684" y="1082"/>
                  <a:chExt cx="2391" cy="3083"/>
                </a:xfrm>
              </p:grpSpPr>
              <p:sp>
                <p:nvSpPr>
                  <p:cNvPr id="59" name="Rectangle 29">
                    <a:extLst>
                      <a:ext uri="{FF2B5EF4-FFF2-40B4-BE49-F238E27FC236}">
                        <a16:creationId xmlns:a16="http://schemas.microsoft.com/office/drawing/2014/main" id="{55434A09-DA78-4D78-867A-402C73A2C196}"/>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60" name="Line 30">
                    <a:extLst>
                      <a:ext uri="{FF2B5EF4-FFF2-40B4-BE49-F238E27FC236}">
                        <a16:creationId xmlns:a16="http://schemas.microsoft.com/office/drawing/2014/main" id="{33EB7D78-EB62-43B0-97E1-522E79F7CE1A}"/>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sp>
              <p:nvSpPr>
                <p:cNvPr id="55" name="Line 31">
                  <a:extLst>
                    <a:ext uri="{FF2B5EF4-FFF2-40B4-BE49-F238E27FC236}">
                      <a16:creationId xmlns:a16="http://schemas.microsoft.com/office/drawing/2014/main" id="{174AE9B5-2176-4C2E-8478-6FFEE6162427}"/>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56" name="Line 32">
                  <a:extLst>
                    <a:ext uri="{FF2B5EF4-FFF2-40B4-BE49-F238E27FC236}">
                      <a16:creationId xmlns:a16="http://schemas.microsoft.com/office/drawing/2014/main" id="{7B32DAA5-8C56-41BB-8F06-36C084F8D3B6}"/>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57" name="Line 33">
                  <a:extLst>
                    <a:ext uri="{FF2B5EF4-FFF2-40B4-BE49-F238E27FC236}">
                      <a16:creationId xmlns:a16="http://schemas.microsoft.com/office/drawing/2014/main" id="{AD2D3169-9BA6-4A83-BB3B-DE20D43DE6B3}"/>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58" name="Line 34">
                  <a:extLst>
                    <a:ext uri="{FF2B5EF4-FFF2-40B4-BE49-F238E27FC236}">
                      <a16:creationId xmlns:a16="http://schemas.microsoft.com/office/drawing/2014/main" id="{6BDCB608-6206-4289-A82A-B89405AE6623}"/>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grpSp>
        <p:grpSp>
          <p:nvGrpSpPr>
            <p:cNvPr id="61" name="Grupa 19">
              <a:extLst>
                <a:ext uri="{FF2B5EF4-FFF2-40B4-BE49-F238E27FC236}">
                  <a16:creationId xmlns:a16="http://schemas.microsoft.com/office/drawing/2014/main" id="{A86CBCC5-220E-4353-8F3C-C00091895E41}"/>
                </a:ext>
              </a:extLst>
            </p:cNvPr>
            <p:cNvGrpSpPr/>
            <p:nvPr/>
          </p:nvGrpSpPr>
          <p:grpSpPr>
            <a:xfrm>
              <a:off x="2574912" y="1747834"/>
              <a:ext cx="1355788" cy="3021659"/>
              <a:chOff x="3134998" y="1178691"/>
              <a:chExt cx="2019850" cy="4501658"/>
            </a:xfrm>
          </p:grpSpPr>
          <p:sp>
            <p:nvSpPr>
              <p:cNvPr id="62" name="Rectangle 15">
                <a:extLst>
                  <a:ext uri="{FF2B5EF4-FFF2-40B4-BE49-F238E27FC236}">
                    <a16:creationId xmlns:a16="http://schemas.microsoft.com/office/drawing/2014/main" id="{77F35524-ED90-4DF8-9C41-15FE08055ED6}"/>
                  </a:ext>
                </a:extLst>
              </p:cNvPr>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63" name="Rectangle 12">
                <a:extLst>
                  <a:ext uri="{FF2B5EF4-FFF2-40B4-BE49-F238E27FC236}">
                    <a16:creationId xmlns:a16="http://schemas.microsoft.com/office/drawing/2014/main" id="{D5522E37-EA32-476A-85D1-CECE204938C8}"/>
                  </a:ext>
                </a:extLst>
              </p:cNvPr>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64" name="Rectangle 13">
                <a:extLst>
                  <a:ext uri="{FF2B5EF4-FFF2-40B4-BE49-F238E27FC236}">
                    <a16:creationId xmlns:a16="http://schemas.microsoft.com/office/drawing/2014/main" id="{45F9E4CA-EAA3-4837-9D72-8B5AEB49E631}"/>
                  </a:ext>
                </a:extLst>
              </p:cNvPr>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65" name="Text Box 43">
                <a:extLst>
                  <a:ext uri="{FF2B5EF4-FFF2-40B4-BE49-F238E27FC236}">
                    <a16:creationId xmlns:a16="http://schemas.microsoft.com/office/drawing/2014/main" id="{12D6CC7B-3FF7-4B3E-B792-6C8505AB5C3C}"/>
                  </a:ext>
                </a:extLst>
              </p:cNvPr>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22476" tIns="11239" rIns="22476" bIns="11239" anchor="ctr"/>
              <a:lstStyle/>
              <a:p>
                <a:pPr algn="ctr" eaLnBrk="1" hangingPunct="1">
                  <a:defRPr/>
                </a:pPr>
                <a:r>
                  <a:rPr lang="pl-PL" sz="1000" b="1">
                    <a:solidFill>
                      <a:srgbClr val="272274"/>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D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  I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S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 </a:t>
                </a:r>
                <a:r>
                  <a:rPr lang="pl-PL" sz="1000" b="1">
                    <a:solidFill>
                      <a:srgbClr val="5F5F5F"/>
                    </a:solidFill>
                    <a:ea typeface="ＭＳ Ｐゴシック" pitchFamily="-112" charset="-128"/>
                    <a:cs typeface="ＭＳ Ｐゴシック" pitchFamily="-112" charset="-128"/>
                  </a:rPr>
                  <a:t>  </a:t>
                </a:r>
                <a:r>
                  <a:rPr lang="en-US" sz="1000" b="1">
                    <a:solidFill>
                      <a:srgbClr val="5F5F5F"/>
                    </a:solidFill>
                    <a:ea typeface="ＭＳ Ｐゴシック" pitchFamily="-112" charset="-128"/>
                    <a:cs typeface="ＭＳ Ｐゴシック" pitchFamily="-112" charset="-128"/>
                  </a:rPr>
                  <a:t> C</a:t>
                </a:r>
                <a:r>
                  <a:rPr lang="pl-PL" sz="1000" b="1">
                    <a:solidFill>
                      <a:srgbClr val="5F5F5F"/>
                    </a:solidFill>
                    <a:ea typeface="ＭＳ Ｐゴシック" pitchFamily="-112" charset="-128"/>
                    <a:cs typeface="ＭＳ Ｐゴシック" pitchFamily="-112" charset="-128"/>
                  </a:rPr>
                  <a:t>  </a:t>
                </a:r>
                <a:endParaRPr lang="en-US" sz="1000" b="1">
                  <a:solidFill>
                    <a:srgbClr val="5F5F5F"/>
                  </a:solidFill>
                  <a:ea typeface="ＭＳ Ｐゴシック" pitchFamily="-112" charset="-128"/>
                  <a:cs typeface="ＭＳ Ｐゴシック" pitchFamily="-112" charset="-128"/>
                </a:endParaRPr>
              </a:p>
            </p:txBody>
          </p:sp>
          <p:grpSp>
            <p:nvGrpSpPr>
              <p:cNvPr id="66" name="Grupa 24">
                <a:extLst>
                  <a:ext uri="{FF2B5EF4-FFF2-40B4-BE49-F238E27FC236}">
                    <a16:creationId xmlns:a16="http://schemas.microsoft.com/office/drawing/2014/main" id="{68FEF844-D9E9-4CCF-B679-AE44F6316176}"/>
                  </a:ext>
                </a:extLst>
              </p:cNvPr>
              <p:cNvGrpSpPr/>
              <p:nvPr/>
            </p:nvGrpSpPr>
            <p:grpSpPr>
              <a:xfrm>
                <a:off x="3134998" y="1517736"/>
                <a:ext cx="2019850" cy="4162612"/>
                <a:chOff x="3636165" y="1814460"/>
                <a:chExt cx="1696621" cy="3496486"/>
              </a:xfrm>
            </p:grpSpPr>
            <p:grpSp>
              <p:nvGrpSpPr>
                <p:cNvPr id="67" name="Group 28">
                  <a:extLst>
                    <a:ext uri="{FF2B5EF4-FFF2-40B4-BE49-F238E27FC236}">
                      <a16:creationId xmlns:a16="http://schemas.microsoft.com/office/drawing/2014/main" id="{3F8EB740-4BFB-4379-ABBE-C57D3D6CADD0}"/>
                    </a:ext>
                  </a:extLst>
                </p:cNvPr>
                <p:cNvGrpSpPr>
                  <a:grpSpLocks/>
                </p:cNvGrpSpPr>
                <p:nvPr/>
              </p:nvGrpSpPr>
              <p:grpSpPr bwMode="auto">
                <a:xfrm>
                  <a:off x="3636165" y="1819139"/>
                  <a:ext cx="1696621" cy="3491807"/>
                  <a:chOff x="1684" y="1082"/>
                  <a:chExt cx="2391" cy="3083"/>
                </a:xfrm>
              </p:grpSpPr>
              <p:sp>
                <p:nvSpPr>
                  <p:cNvPr id="72" name="Rectangle 29">
                    <a:extLst>
                      <a:ext uri="{FF2B5EF4-FFF2-40B4-BE49-F238E27FC236}">
                        <a16:creationId xmlns:a16="http://schemas.microsoft.com/office/drawing/2014/main" id="{32D303B9-487A-4C4D-AA6B-8627F34C1D76}"/>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73" name="Line 30">
                    <a:extLst>
                      <a:ext uri="{FF2B5EF4-FFF2-40B4-BE49-F238E27FC236}">
                        <a16:creationId xmlns:a16="http://schemas.microsoft.com/office/drawing/2014/main" id="{4360E30F-BE10-4C26-8A03-6B1C3338A052}"/>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sp>
              <p:nvSpPr>
                <p:cNvPr id="68" name="Line 31">
                  <a:extLst>
                    <a:ext uri="{FF2B5EF4-FFF2-40B4-BE49-F238E27FC236}">
                      <a16:creationId xmlns:a16="http://schemas.microsoft.com/office/drawing/2014/main" id="{64A0B528-E4ED-4516-BAFF-5BBC0AEFFD46}"/>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69" name="Line 32">
                  <a:extLst>
                    <a:ext uri="{FF2B5EF4-FFF2-40B4-BE49-F238E27FC236}">
                      <a16:creationId xmlns:a16="http://schemas.microsoft.com/office/drawing/2014/main" id="{C7DCF5D4-FE36-466E-8639-F28D3512BCBB}"/>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70" name="Line 33">
                  <a:extLst>
                    <a:ext uri="{FF2B5EF4-FFF2-40B4-BE49-F238E27FC236}">
                      <a16:creationId xmlns:a16="http://schemas.microsoft.com/office/drawing/2014/main" id="{0990C158-408D-4BD4-A167-1AC06DE2FE98}"/>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71" name="Line 34">
                  <a:extLst>
                    <a:ext uri="{FF2B5EF4-FFF2-40B4-BE49-F238E27FC236}">
                      <a16:creationId xmlns:a16="http://schemas.microsoft.com/office/drawing/2014/main" id="{44CFA458-8781-4294-9A5B-2C158BF80C28}"/>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grpSp>
        <p:grpSp>
          <p:nvGrpSpPr>
            <p:cNvPr id="74" name="Grupa 40">
              <a:extLst>
                <a:ext uri="{FF2B5EF4-FFF2-40B4-BE49-F238E27FC236}">
                  <a16:creationId xmlns:a16="http://schemas.microsoft.com/office/drawing/2014/main" id="{92CFC9D1-A592-4561-B507-FA6FDA80F779}"/>
                </a:ext>
              </a:extLst>
            </p:cNvPr>
            <p:cNvGrpSpPr/>
            <p:nvPr/>
          </p:nvGrpSpPr>
          <p:grpSpPr>
            <a:xfrm>
              <a:off x="2851490" y="2347078"/>
              <a:ext cx="793729" cy="2112286"/>
              <a:chOff x="627700" y="2596523"/>
              <a:chExt cx="803048" cy="2092668"/>
            </a:xfrm>
          </p:grpSpPr>
          <p:sp>
            <p:nvSpPr>
              <p:cNvPr id="75" name="Line 35">
                <a:extLst>
                  <a:ext uri="{FF2B5EF4-FFF2-40B4-BE49-F238E27FC236}">
                    <a16:creationId xmlns:a16="http://schemas.microsoft.com/office/drawing/2014/main" id="{F110239C-FC53-4ABE-835B-095CE12AB54E}"/>
                  </a:ext>
                </a:extLst>
              </p:cNvPr>
              <p:cNvSpPr>
                <a:spLocks noChangeShapeType="1"/>
              </p:cNvSpPr>
              <p:nvPr/>
            </p:nvSpPr>
            <p:spPr bwMode="auto">
              <a:xfrm flipV="1">
                <a:off x="627700" y="3972451"/>
                <a:ext cx="262030" cy="716740"/>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76" name="Line 36">
                <a:extLst>
                  <a:ext uri="{FF2B5EF4-FFF2-40B4-BE49-F238E27FC236}">
                    <a16:creationId xmlns:a16="http://schemas.microsoft.com/office/drawing/2014/main" id="{0069C385-5685-447B-9937-3EDA3704D32C}"/>
                  </a:ext>
                </a:extLst>
              </p:cNvPr>
              <p:cNvSpPr>
                <a:spLocks noChangeShapeType="1"/>
              </p:cNvSpPr>
              <p:nvPr/>
            </p:nvSpPr>
            <p:spPr bwMode="auto">
              <a:xfrm flipH="1">
                <a:off x="892727" y="2953607"/>
                <a:ext cx="273895" cy="1012554"/>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77" name="Line 37">
                <a:extLst>
                  <a:ext uri="{FF2B5EF4-FFF2-40B4-BE49-F238E27FC236}">
                    <a16:creationId xmlns:a16="http://schemas.microsoft.com/office/drawing/2014/main" id="{AE764752-E372-438C-A5D8-AA202EBEC5D5}"/>
                  </a:ext>
                </a:extLst>
              </p:cNvPr>
              <p:cNvSpPr>
                <a:spLocks noChangeShapeType="1"/>
              </p:cNvSpPr>
              <p:nvPr/>
            </p:nvSpPr>
            <p:spPr bwMode="auto">
              <a:xfrm flipV="1">
                <a:off x="1174076" y="2596523"/>
                <a:ext cx="256672" cy="357085"/>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sp>
          <p:nvSpPr>
            <p:cNvPr id="78" name="Rectangle 5">
              <a:extLst>
                <a:ext uri="{FF2B5EF4-FFF2-40B4-BE49-F238E27FC236}">
                  <a16:creationId xmlns:a16="http://schemas.microsoft.com/office/drawing/2014/main" id="{DF6A72DB-153A-4127-B10F-18161E6EC506}"/>
                </a:ext>
              </a:extLst>
            </p:cNvPr>
            <p:cNvSpPr>
              <a:spLocks noChangeArrowheads="1"/>
            </p:cNvSpPr>
            <p:nvPr/>
          </p:nvSpPr>
          <p:spPr bwMode="auto">
            <a:xfrm>
              <a:off x="2580015" y="4795740"/>
              <a:ext cx="1350685" cy="352797"/>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en-NZ" sz="1400" b="1">
                  <a:solidFill>
                    <a:srgbClr val="5F5F5F"/>
                  </a:solidFill>
                  <a:ea typeface="ＭＳ Ｐゴシック" pitchFamily="-112" charset="-128"/>
                  <a:cs typeface="ＭＳ Ｐゴシック" pitchFamily="-112" charset="-128"/>
                </a:rPr>
                <a:t>0</a:t>
              </a:r>
              <a:r>
                <a:rPr lang="pl-PL" sz="1400" b="1">
                  <a:solidFill>
                    <a:srgbClr val="5F5F5F"/>
                  </a:solidFill>
                  <a:latin typeface="+mn-lt"/>
                  <a:ea typeface="ＭＳ Ｐゴシック" pitchFamily="-112" charset="-128"/>
                  <a:cs typeface="ＭＳ Ｐゴシック" pitchFamily="-112" charset="-128"/>
                </a:rPr>
                <a:t>0</a:t>
              </a:r>
              <a:r>
                <a:rPr lang="en-US" sz="1400" b="1">
                  <a:solidFill>
                    <a:srgbClr val="5F5F5F"/>
                  </a:solidFill>
                  <a:latin typeface="+mn-lt"/>
                  <a:ea typeface="ＭＳ Ｐゴシック" pitchFamily="-112" charset="-128"/>
                  <a:cs typeface="ＭＳ Ｐゴシック" pitchFamily="-112" charset="-128"/>
                </a:rPr>
                <a:t>   </a:t>
              </a:r>
              <a:r>
                <a:rPr lang="en-NZ" sz="1400" b="1">
                  <a:solidFill>
                    <a:srgbClr val="5F5F5F"/>
                  </a:solidFill>
                  <a:ea typeface="ＭＳ Ｐゴシック" pitchFamily="-112" charset="-128"/>
                  <a:cs typeface="ＭＳ Ｐゴシック" pitchFamily="-112" charset="-128"/>
                </a:rPr>
                <a:t>0</a:t>
              </a:r>
              <a:r>
                <a:rPr lang="en-NZ" sz="1400" b="1">
                  <a:solidFill>
                    <a:srgbClr val="5F5F5F"/>
                  </a:solidFill>
                  <a:latin typeface="+mn-lt"/>
                  <a:ea typeface="ＭＳ Ｐゴシック" pitchFamily="-112" charset="-128"/>
                  <a:cs typeface="ＭＳ Ｐゴシック" pitchFamily="-112" charset="-128"/>
                </a:rPr>
                <a:t>0</a:t>
              </a:r>
              <a:r>
                <a:rPr lang="en-US" sz="1400" b="1">
                  <a:solidFill>
                    <a:srgbClr val="5F5F5F"/>
                  </a:solidFill>
                  <a:latin typeface="+mn-lt"/>
                  <a:ea typeface="ＭＳ Ｐゴシック" pitchFamily="-112" charset="-128"/>
                  <a:cs typeface="ＭＳ Ｐゴシック" pitchFamily="-112" charset="-128"/>
                </a:rPr>
                <a:t>   </a:t>
              </a:r>
              <a:r>
                <a:rPr lang="en-NZ" sz="1400" b="1">
                  <a:solidFill>
                    <a:srgbClr val="5F5F5F"/>
                  </a:solidFill>
                  <a:ea typeface="ＭＳ Ｐゴシック" pitchFamily="-112" charset="-128"/>
                  <a:cs typeface="ＭＳ Ｐゴシック" pitchFamily="-112" charset="-128"/>
                </a:rPr>
                <a:t>35</a:t>
              </a:r>
              <a:r>
                <a:rPr lang="pl-PL" sz="1400" b="1">
                  <a:solidFill>
                    <a:srgbClr val="5F5F5F"/>
                  </a:solidFill>
                  <a:latin typeface="+mn-lt"/>
                  <a:ea typeface="ＭＳ Ｐゴシック" pitchFamily="-112" charset="-128"/>
                  <a:cs typeface="ＭＳ Ｐゴシック" pitchFamily="-112" charset="-128"/>
                </a:rPr>
                <a:t> </a:t>
              </a:r>
              <a:r>
                <a:rPr lang="en-US"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65</a:t>
              </a:r>
              <a:endParaRPr lang="pl-PL" sz="1400" b="1">
                <a:solidFill>
                  <a:srgbClr val="5F5F5F"/>
                </a:solidFill>
                <a:latin typeface="+mn-lt"/>
                <a:ea typeface="ＭＳ Ｐゴシック" pitchFamily="-112" charset="-128"/>
                <a:cs typeface="ＭＳ Ｐゴシック" pitchFamily="-112" charset="-128"/>
              </a:endParaRPr>
            </a:p>
            <a:p>
              <a:pPr algn="ctr" eaLnBrk="1" hangingPunct="1">
                <a:defRPr/>
              </a:pPr>
              <a:r>
                <a:rPr lang="en-NZ" sz="1400" b="1">
                  <a:solidFill>
                    <a:srgbClr val="5F5F5F"/>
                  </a:solidFill>
                  <a:ea typeface="ＭＳ Ｐゴシック" pitchFamily="-112" charset="-128"/>
                  <a:cs typeface="ＭＳ Ｐゴシック" pitchFamily="-112" charset="-128"/>
                </a:rPr>
                <a:t>8</a:t>
              </a:r>
              <a:r>
                <a:rPr lang="pl-PL" sz="1400" b="1">
                  <a:solidFill>
                    <a:srgbClr val="5F5F5F"/>
                  </a:solidFill>
                  <a:latin typeface="+mn-lt"/>
                  <a:ea typeface="ＭＳ Ｐゴシック" pitchFamily="-112" charset="-128"/>
                  <a:cs typeface="ＭＳ Ｐゴシック" pitchFamily="-112" charset="-128"/>
                </a:rPr>
                <a:t>0 </a:t>
              </a:r>
              <a:r>
                <a:rPr lang="en-US" sz="1400" b="1">
                  <a:solidFill>
                    <a:srgbClr val="5F5F5F"/>
                  </a:solidFill>
                  <a:latin typeface="+mn-lt"/>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2</a:t>
              </a:r>
              <a:r>
                <a:rPr lang="en-US" sz="1400" b="1">
                  <a:solidFill>
                    <a:srgbClr val="5F5F5F"/>
                  </a:solidFill>
                  <a:latin typeface="+mn-lt"/>
                  <a:ea typeface="ＭＳ Ｐゴシック" pitchFamily="-112" charset="-128"/>
                  <a:cs typeface="ＭＳ Ｐゴシック" pitchFamily="-112" charset="-128"/>
                </a:rPr>
                <a:t>0  </a:t>
              </a:r>
              <a:r>
                <a:rPr lang="pl-PL"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0</a:t>
              </a:r>
              <a:r>
                <a:rPr lang="en-NZ" sz="1400" b="1">
                  <a:solidFill>
                    <a:srgbClr val="5F5F5F"/>
                  </a:solidFill>
                  <a:ea typeface="ＭＳ Ｐゴシック" pitchFamily="-112" charset="-128"/>
                  <a:cs typeface="ＭＳ Ｐゴシック" pitchFamily="-112" charset="-128"/>
                </a:rPr>
                <a:t>0</a:t>
              </a:r>
              <a:r>
                <a:rPr lang="en-US" sz="1400" b="1">
                  <a:solidFill>
                    <a:srgbClr val="5F5F5F"/>
                  </a:solidFill>
                  <a:latin typeface="+mn-lt"/>
                  <a:ea typeface="ＭＳ Ｐゴシック" pitchFamily="-112" charset="-128"/>
                  <a:cs typeface="ＭＳ Ｐゴシック" pitchFamily="-112" charset="-128"/>
                </a:rPr>
                <a:t> </a:t>
              </a:r>
              <a:r>
                <a:rPr lang="pl-PL" sz="1400" b="1">
                  <a:solidFill>
                    <a:srgbClr val="5F5F5F"/>
                  </a:solidFill>
                  <a:latin typeface="+mn-lt"/>
                  <a:ea typeface="ＭＳ Ｐゴシック" pitchFamily="-112" charset="-128"/>
                  <a:cs typeface="ＭＳ Ｐゴシック" pitchFamily="-112" charset="-128"/>
                </a:rPr>
                <a:t> </a:t>
              </a:r>
              <a:r>
                <a:rPr lang="en-US"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00</a:t>
              </a:r>
              <a:r>
                <a:rPr lang="pl-PL" sz="1400" b="1">
                  <a:solidFill>
                    <a:srgbClr val="5F5F5F"/>
                  </a:solidFill>
                  <a:latin typeface="+mn-lt"/>
                  <a:ea typeface="ＭＳ Ｐゴシック" pitchFamily="-112" charset="-128"/>
                  <a:cs typeface="ＭＳ Ｐゴシック" pitchFamily="-112" charset="-128"/>
                </a:rPr>
                <a:t> </a:t>
              </a:r>
              <a:endParaRPr lang="en-US" sz="1400" b="1">
                <a:solidFill>
                  <a:srgbClr val="5F5F5F"/>
                </a:solidFill>
                <a:latin typeface="+mn-lt"/>
                <a:ea typeface="ＭＳ Ｐゴシック" pitchFamily="-112" charset="-128"/>
                <a:cs typeface="ＭＳ Ｐゴシック" pitchFamily="-112" charset="-128"/>
              </a:endParaRPr>
            </a:p>
          </p:txBody>
        </p:sp>
        <p:sp>
          <p:nvSpPr>
            <p:cNvPr id="79" name="Rectangle 5">
              <a:extLst>
                <a:ext uri="{FF2B5EF4-FFF2-40B4-BE49-F238E27FC236}">
                  <a16:creationId xmlns:a16="http://schemas.microsoft.com/office/drawing/2014/main" id="{E05E8483-55E4-4A02-821B-7186F1541283}"/>
                </a:ext>
              </a:extLst>
            </p:cNvPr>
            <p:cNvSpPr>
              <a:spLocks noChangeArrowheads="1"/>
            </p:cNvSpPr>
            <p:nvPr/>
          </p:nvSpPr>
          <p:spPr bwMode="auto">
            <a:xfrm>
              <a:off x="4070838" y="4793668"/>
              <a:ext cx="1350685" cy="352797"/>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en-NZ" sz="1400" b="1" dirty="0">
                  <a:solidFill>
                    <a:srgbClr val="5F5F5F"/>
                  </a:solidFill>
                  <a:ea typeface="ＭＳ Ｐゴシック" pitchFamily="-112" charset="-128"/>
                  <a:cs typeface="ＭＳ Ｐゴシック" pitchFamily="-112" charset="-128"/>
                </a:rPr>
                <a:t>00  </a:t>
              </a:r>
              <a:r>
                <a:rPr lang="en-NZ" sz="1400" b="1" dirty="0">
                  <a:solidFill>
                    <a:srgbClr val="5F5F5F"/>
                  </a:solidFill>
                  <a:latin typeface="+mn-lt"/>
                  <a:ea typeface="ＭＳ Ｐゴシック" pitchFamily="-112" charset="-128"/>
                  <a:cs typeface="ＭＳ Ｐゴシック" pitchFamily="-112" charset="-128"/>
                </a:rPr>
                <a:t>  30 </a:t>
              </a:r>
              <a:r>
                <a:rPr lang="en-US" sz="1400" b="1" dirty="0">
                  <a:solidFill>
                    <a:srgbClr val="5F5F5F"/>
                  </a:solidFill>
                  <a:latin typeface="+mn-lt"/>
                  <a:ea typeface="ＭＳ Ｐゴシック" pitchFamily="-112" charset="-128"/>
                  <a:cs typeface="ＭＳ Ｐゴシック" pitchFamily="-112" charset="-128"/>
                </a:rPr>
                <a:t>    </a:t>
              </a:r>
              <a:r>
                <a:rPr lang="en-NZ" sz="1400" b="1" dirty="0">
                  <a:solidFill>
                    <a:srgbClr val="5F5F5F"/>
                  </a:solidFill>
                  <a:ea typeface="ＭＳ Ｐゴシック" pitchFamily="-112" charset="-128"/>
                  <a:cs typeface="ＭＳ Ｐゴシック" pitchFamily="-112" charset="-128"/>
                </a:rPr>
                <a:t>00</a:t>
              </a:r>
              <a:r>
                <a:rPr lang="pl-PL" sz="1400" b="1" dirty="0">
                  <a:solidFill>
                    <a:srgbClr val="5F5F5F"/>
                  </a:solidFill>
                  <a:latin typeface="+mn-lt"/>
                  <a:ea typeface="ＭＳ Ｐゴシック" pitchFamily="-112" charset="-128"/>
                  <a:cs typeface="ＭＳ Ｐゴシック" pitchFamily="-112" charset="-128"/>
                </a:rPr>
                <a:t> </a:t>
              </a:r>
              <a:r>
                <a:rPr lang="en-US" sz="1400" b="1" dirty="0">
                  <a:solidFill>
                    <a:srgbClr val="5F5F5F"/>
                  </a:solidFill>
                  <a:latin typeface="+mn-lt"/>
                  <a:ea typeface="ＭＳ Ｐゴシック" pitchFamily="-112" charset="-128"/>
                  <a:cs typeface="ＭＳ Ｐゴシック" pitchFamily="-112" charset="-128"/>
                </a:rPr>
                <a:t>   </a:t>
              </a:r>
              <a:r>
                <a:rPr lang="en-US" sz="1400" b="1" dirty="0">
                  <a:solidFill>
                    <a:srgbClr val="5F5F5F"/>
                  </a:solidFill>
                  <a:ea typeface="ＭＳ Ｐゴシック" pitchFamily="-112" charset="-128"/>
                  <a:cs typeface="ＭＳ Ｐゴシック" pitchFamily="-112" charset="-128"/>
                </a:rPr>
                <a:t>7</a:t>
              </a:r>
              <a:r>
                <a:rPr lang="en-NZ" sz="1400" b="1" dirty="0">
                  <a:solidFill>
                    <a:srgbClr val="5F5F5F"/>
                  </a:solidFill>
                  <a:ea typeface="ＭＳ Ｐゴシック" pitchFamily="-112" charset="-128"/>
                  <a:cs typeface="ＭＳ Ｐゴシック" pitchFamily="-112" charset="-128"/>
                </a:rPr>
                <a:t>0</a:t>
              </a:r>
              <a:endParaRPr lang="pl-PL" sz="1400" b="1" dirty="0">
                <a:solidFill>
                  <a:srgbClr val="5F5F5F"/>
                </a:solidFill>
                <a:latin typeface="+mn-lt"/>
                <a:ea typeface="ＭＳ Ｐゴシック" pitchFamily="-112" charset="-128"/>
                <a:cs typeface="ＭＳ Ｐゴシック" pitchFamily="-112" charset="-128"/>
              </a:endParaRPr>
            </a:p>
            <a:p>
              <a:pPr algn="ctr" eaLnBrk="1" hangingPunct="1">
                <a:defRPr/>
              </a:pPr>
              <a:r>
                <a:rPr lang="en-US" sz="1400" b="1">
                  <a:solidFill>
                    <a:srgbClr val="5F5F5F"/>
                  </a:solidFill>
                  <a:latin typeface="+mn-lt"/>
                  <a:ea typeface="ＭＳ Ｐゴシック" pitchFamily="-112" charset="-128"/>
                  <a:cs typeface="ＭＳ Ｐゴシック" pitchFamily="-112" charset="-128"/>
                </a:rPr>
                <a:t>40    00    </a:t>
              </a:r>
              <a:r>
                <a:rPr lang="pl-PL" sz="1400" b="1" dirty="0">
                  <a:solidFill>
                    <a:srgbClr val="5F5F5F"/>
                  </a:solidFill>
                  <a:latin typeface="+mn-lt"/>
                  <a:ea typeface="ＭＳ Ｐゴシック" pitchFamily="-112" charset="-128"/>
                  <a:cs typeface="ＭＳ Ｐゴシック" pitchFamily="-112" charset="-128"/>
                </a:rPr>
                <a:t> </a:t>
              </a:r>
              <a:r>
                <a:rPr lang="en-US" sz="1400" b="1" dirty="0">
                  <a:solidFill>
                    <a:srgbClr val="5F5F5F"/>
                  </a:solidFill>
                  <a:ea typeface="ＭＳ Ｐゴシック" pitchFamily="-112" charset="-128"/>
                  <a:cs typeface="ＭＳ Ｐゴシック" pitchFamily="-112" charset="-128"/>
                </a:rPr>
                <a:t>6</a:t>
              </a:r>
              <a:r>
                <a:rPr lang="pl-PL" sz="1400" b="1" dirty="0">
                  <a:solidFill>
                    <a:srgbClr val="5F5F5F"/>
                  </a:solidFill>
                  <a:latin typeface="+mn-lt"/>
                  <a:ea typeface="ＭＳ Ｐゴシック" pitchFamily="-112" charset="-128"/>
                  <a:cs typeface="ＭＳ Ｐゴシック" pitchFamily="-112" charset="-128"/>
                </a:rPr>
                <a:t>0</a:t>
              </a:r>
              <a:r>
                <a:rPr lang="en-US" sz="1400" b="1" dirty="0">
                  <a:solidFill>
                    <a:srgbClr val="5F5F5F"/>
                  </a:solidFill>
                  <a:latin typeface="+mn-lt"/>
                  <a:ea typeface="ＭＳ Ｐゴシック" pitchFamily="-112" charset="-128"/>
                  <a:cs typeface="ＭＳ Ｐゴシック" pitchFamily="-112" charset="-128"/>
                </a:rPr>
                <a:t>   </a:t>
              </a:r>
              <a:r>
                <a:rPr lang="pl-PL" sz="1400" b="1" dirty="0">
                  <a:solidFill>
                    <a:srgbClr val="5F5F5F"/>
                  </a:solidFill>
                  <a:latin typeface="+mn-lt"/>
                  <a:ea typeface="ＭＳ Ｐゴシック" pitchFamily="-112" charset="-128"/>
                  <a:cs typeface="ＭＳ Ｐゴシック" pitchFamily="-112" charset="-128"/>
                </a:rPr>
                <a:t> 0</a:t>
              </a:r>
              <a:r>
                <a:rPr lang="en-US" sz="1400" b="1" dirty="0">
                  <a:solidFill>
                    <a:srgbClr val="5F5F5F"/>
                  </a:solidFill>
                  <a:latin typeface="+mn-lt"/>
                  <a:ea typeface="ＭＳ Ｐゴシック" pitchFamily="-112" charset="-128"/>
                  <a:cs typeface="ＭＳ Ｐゴシック" pitchFamily="-112" charset="-128"/>
                </a:rPr>
                <a:t>0</a:t>
              </a:r>
              <a:r>
                <a:rPr lang="pl-PL" sz="1400" b="1" dirty="0">
                  <a:solidFill>
                    <a:srgbClr val="5F5F5F"/>
                  </a:solidFill>
                  <a:latin typeface="+mn-lt"/>
                  <a:ea typeface="ＭＳ Ｐゴシック" pitchFamily="-112" charset="-128"/>
                  <a:cs typeface="ＭＳ Ｐゴシック" pitchFamily="-112" charset="-128"/>
                </a:rPr>
                <a:t> </a:t>
              </a:r>
              <a:endParaRPr lang="en-US" sz="1400" b="1" dirty="0">
                <a:solidFill>
                  <a:srgbClr val="5F5F5F"/>
                </a:solidFill>
                <a:latin typeface="+mn-lt"/>
                <a:ea typeface="ＭＳ Ｐゴシック" pitchFamily="-112" charset="-128"/>
                <a:cs typeface="ＭＳ Ｐゴシック" pitchFamily="-112" charset="-128"/>
              </a:endParaRPr>
            </a:p>
          </p:txBody>
        </p:sp>
        <p:grpSp>
          <p:nvGrpSpPr>
            <p:cNvPr id="80" name="Grupa 40">
              <a:extLst>
                <a:ext uri="{FF2B5EF4-FFF2-40B4-BE49-F238E27FC236}">
                  <a16:creationId xmlns:a16="http://schemas.microsoft.com/office/drawing/2014/main" id="{A52EBC5E-0595-4FE1-9B6C-B64B2CC660BF}"/>
                </a:ext>
              </a:extLst>
            </p:cNvPr>
            <p:cNvGrpSpPr/>
            <p:nvPr/>
          </p:nvGrpSpPr>
          <p:grpSpPr>
            <a:xfrm>
              <a:off x="4333115" y="2992470"/>
              <a:ext cx="820986" cy="608059"/>
              <a:chOff x="622709" y="3198997"/>
              <a:chExt cx="819814" cy="416077"/>
            </a:xfrm>
          </p:grpSpPr>
          <p:sp>
            <p:nvSpPr>
              <p:cNvPr id="81" name="Line 35">
                <a:extLst>
                  <a:ext uri="{FF2B5EF4-FFF2-40B4-BE49-F238E27FC236}">
                    <a16:creationId xmlns:a16="http://schemas.microsoft.com/office/drawing/2014/main" id="{DC5D39EA-D57D-4B08-96C7-4D4A8B7666F9}"/>
                  </a:ext>
                </a:extLst>
              </p:cNvPr>
              <p:cNvSpPr>
                <a:spLocks noChangeShapeType="1"/>
              </p:cNvSpPr>
              <p:nvPr/>
            </p:nvSpPr>
            <p:spPr bwMode="auto">
              <a:xfrm flipV="1">
                <a:off x="622709" y="3371604"/>
                <a:ext cx="275612" cy="174401"/>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82" name="Line 36">
                <a:extLst>
                  <a:ext uri="{FF2B5EF4-FFF2-40B4-BE49-F238E27FC236}">
                    <a16:creationId xmlns:a16="http://schemas.microsoft.com/office/drawing/2014/main" id="{FF06EBCC-28DF-48C9-8D4B-AB0485D9C999}"/>
                  </a:ext>
                </a:extLst>
              </p:cNvPr>
              <p:cNvSpPr>
                <a:spLocks noChangeShapeType="1"/>
              </p:cNvSpPr>
              <p:nvPr/>
            </p:nvSpPr>
            <p:spPr bwMode="auto">
              <a:xfrm flipH="1" flipV="1">
                <a:off x="888892" y="3371613"/>
                <a:ext cx="274442" cy="243461"/>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83" name="Line 37">
                <a:extLst>
                  <a:ext uri="{FF2B5EF4-FFF2-40B4-BE49-F238E27FC236}">
                    <a16:creationId xmlns:a16="http://schemas.microsoft.com/office/drawing/2014/main" id="{8F27B061-F490-43DA-8186-F6289FD73665}"/>
                  </a:ext>
                </a:extLst>
              </p:cNvPr>
              <p:cNvSpPr>
                <a:spLocks noChangeShapeType="1"/>
              </p:cNvSpPr>
              <p:nvPr/>
            </p:nvSpPr>
            <p:spPr bwMode="auto">
              <a:xfrm flipV="1">
                <a:off x="1171033" y="3198997"/>
                <a:ext cx="271490" cy="416077"/>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grpSp>
      <p:pic>
        <p:nvPicPr>
          <p:cNvPr id="6" name="Picture 5" descr="Chart, radar chart&#10;&#10;Description automatically generated">
            <a:extLst>
              <a:ext uri="{FF2B5EF4-FFF2-40B4-BE49-F238E27FC236}">
                <a16:creationId xmlns:a16="http://schemas.microsoft.com/office/drawing/2014/main" id="{DA76B279-6D60-CDB2-7422-BCA54025D366}"/>
              </a:ext>
            </a:extLst>
          </p:cNvPr>
          <p:cNvPicPr>
            <a:picLocks noChangeAspect="1"/>
          </p:cNvPicPr>
          <p:nvPr/>
        </p:nvPicPr>
        <p:blipFill>
          <a:blip r:embed="rId5"/>
          <a:stretch>
            <a:fillRect/>
          </a:stretch>
        </p:blipFill>
        <p:spPr>
          <a:xfrm>
            <a:off x="6349478" y="705176"/>
            <a:ext cx="5604953" cy="5505848"/>
          </a:xfrm>
          <a:prstGeom prst="rect">
            <a:avLst/>
          </a:prstGeom>
        </p:spPr>
      </p:pic>
    </p:spTree>
    <p:extLst>
      <p:ext uri="{BB962C8B-B14F-4D97-AF65-F5344CB8AC3E}">
        <p14:creationId xmlns:p14="http://schemas.microsoft.com/office/powerpoint/2010/main" val="419040438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1"/>
          <p:cNvSpPr>
            <a:spLocks noGrp="1"/>
          </p:cNvSpPr>
          <p:nvPr>
            <p:ph type="body" sz="quarter" idx="10"/>
          </p:nvPr>
        </p:nvSpPr>
        <p:spPr>
          <a:xfrm>
            <a:off x="4609101" y="4063737"/>
            <a:ext cx="4530262" cy="707979"/>
          </a:xfrm>
        </p:spPr>
        <p:txBody>
          <a:bodyPr>
            <a:noAutofit/>
          </a:bodyPr>
          <a:lstStyle/>
          <a:p>
            <a:r>
              <a:rPr lang="en-NZ" sz="4000" dirty="0">
                <a:solidFill>
                  <a:schemeClr val="accent6">
                    <a:lumMod val="50000"/>
                  </a:schemeClr>
                </a:solidFill>
              </a:rPr>
              <a:t>Extended DISC®</a:t>
            </a:r>
            <a:endParaRPr lang="pl-PL" sz="4000" dirty="0">
              <a:solidFill>
                <a:schemeClr val="accent6">
                  <a:lumMod val="50000"/>
                </a:schemeClr>
              </a:solidFill>
            </a:endParaRPr>
          </a:p>
        </p:txBody>
      </p:sp>
      <p:sp>
        <p:nvSpPr>
          <p:cNvPr id="3" name="Symbol zastępczy tekstu 2"/>
          <p:cNvSpPr>
            <a:spLocks noGrp="1"/>
          </p:cNvSpPr>
          <p:nvPr>
            <p:ph type="body" sz="quarter" idx="11"/>
          </p:nvPr>
        </p:nvSpPr>
        <p:spPr>
          <a:xfrm>
            <a:off x="4720622" y="3333163"/>
            <a:ext cx="4307220" cy="707979"/>
          </a:xfrm>
        </p:spPr>
        <p:txBody>
          <a:bodyPr/>
          <a:lstStyle/>
          <a:p>
            <a:r>
              <a:rPr lang="en-NZ"/>
              <a:t>Questions</a:t>
            </a:r>
            <a:endParaRPr lang="pl-PL"/>
          </a:p>
        </p:txBody>
      </p:sp>
    </p:spTree>
    <p:extLst>
      <p:ext uri="{BB962C8B-B14F-4D97-AF65-F5344CB8AC3E}">
        <p14:creationId xmlns:p14="http://schemas.microsoft.com/office/powerpoint/2010/main" val="3712413768"/>
      </p:ext>
    </p:extLst>
  </p:cSld>
  <p:clrMapOvr>
    <a:masterClrMapping/>
  </p:clrMapOvr>
  <mc:AlternateContent xmlns:mc="http://schemas.openxmlformats.org/markup-compatibility/2006" xmlns:p14="http://schemas.microsoft.com/office/powerpoint/2010/main">
    <mc:Choice Requires="p14">
      <p:transition spd="slow" p14:dur="20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 calcmode="lin" valueType="num">
                                      <p:cBhvr additive="base">
                                        <p:cTn id="11"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71109" y="231282"/>
            <a:ext cx="11549415" cy="351580"/>
          </a:xfrm>
        </p:spPr>
        <p:txBody>
          <a:bodyPr/>
          <a:lstStyle/>
          <a:p>
            <a:r>
              <a:rPr lang="en-NZ" b="1">
                <a:solidFill>
                  <a:srgbClr val="ED0C6D"/>
                </a:solidFill>
              </a:rPr>
              <a:t>Debriefing the Profiles: </a:t>
            </a:r>
            <a:r>
              <a:rPr lang="en-NZ"/>
              <a:t>The 5 Elements of Interpretation</a:t>
            </a:r>
            <a:endParaRPr lang="en-GB"/>
          </a:p>
        </p:txBody>
      </p:sp>
      <p:sp>
        <p:nvSpPr>
          <p:cNvPr id="4" name="Slide Number Placeholder 3"/>
          <p:cNvSpPr>
            <a:spLocks noGrp="1"/>
          </p:cNvSpPr>
          <p:nvPr>
            <p:ph type="sldNum" sz="quarter" idx="12"/>
          </p:nvPr>
        </p:nvSpPr>
        <p:spPr/>
        <p:txBody>
          <a:bodyPr/>
          <a:lstStyle/>
          <a:p>
            <a:fld id="{DEAEEF22-A4DB-45E7-8C91-9889C89BF273}" type="slidenum">
              <a:rPr lang="pl-PL" smtClean="0"/>
              <a:t>126</a:t>
            </a:fld>
            <a:endParaRPr lang="pl-PL"/>
          </a:p>
        </p:txBody>
      </p:sp>
      <p:graphicFrame>
        <p:nvGraphicFramePr>
          <p:cNvPr id="6" name="Diagram 5"/>
          <p:cNvGraphicFramePr/>
          <p:nvPr>
            <p:extLst>
              <p:ext uri="{D42A27DB-BD31-4B8C-83A1-F6EECF244321}">
                <p14:modId xmlns:p14="http://schemas.microsoft.com/office/powerpoint/2010/main" val="106931958"/>
              </p:ext>
            </p:extLst>
          </p:nvPr>
        </p:nvGraphicFramePr>
        <p:xfrm>
          <a:off x="1219200" y="1303477"/>
          <a:ext cx="8940800" cy="11429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0" name="Diagram 9"/>
          <p:cNvGraphicFramePr/>
          <p:nvPr>
            <p:extLst>
              <p:ext uri="{D42A27DB-BD31-4B8C-83A1-F6EECF244321}">
                <p14:modId xmlns:p14="http://schemas.microsoft.com/office/powerpoint/2010/main" val="2328235138"/>
              </p:ext>
            </p:extLst>
          </p:nvPr>
        </p:nvGraphicFramePr>
        <p:xfrm>
          <a:off x="1219200" y="2217877"/>
          <a:ext cx="8940800" cy="114299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1" name="Diagram 10"/>
          <p:cNvGraphicFramePr/>
          <p:nvPr>
            <p:extLst>
              <p:ext uri="{D42A27DB-BD31-4B8C-83A1-F6EECF244321}">
                <p14:modId xmlns:p14="http://schemas.microsoft.com/office/powerpoint/2010/main" val="3606636611"/>
              </p:ext>
            </p:extLst>
          </p:nvPr>
        </p:nvGraphicFramePr>
        <p:xfrm>
          <a:off x="1219200" y="3132277"/>
          <a:ext cx="8940800" cy="1142999"/>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2" name="Diagram 11"/>
          <p:cNvGraphicFramePr/>
          <p:nvPr>
            <p:extLst>
              <p:ext uri="{D42A27DB-BD31-4B8C-83A1-F6EECF244321}">
                <p14:modId xmlns:p14="http://schemas.microsoft.com/office/powerpoint/2010/main" val="4250879701"/>
              </p:ext>
            </p:extLst>
          </p:nvPr>
        </p:nvGraphicFramePr>
        <p:xfrm>
          <a:off x="1219200" y="4056202"/>
          <a:ext cx="8940800" cy="1142999"/>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3" name="Diagram 12"/>
          <p:cNvGraphicFramePr/>
          <p:nvPr>
            <p:extLst>
              <p:ext uri="{D42A27DB-BD31-4B8C-83A1-F6EECF244321}">
                <p14:modId xmlns:p14="http://schemas.microsoft.com/office/powerpoint/2010/main" val="658044438"/>
              </p:ext>
            </p:extLst>
          </p:nvPr>
        </p:nvGraphicFramePr>
        <p:xfrm>
          <a:off x="1219200" y="4970602"/>
          <a:ext cx="8940800" cy="1142999"/>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Tree>
    <p:extLst>
      <p:ext uri="{BB962C8B-B14F-4D97-AF65-F5344CB8AC3E}">
        <p14:creationId xmlns:p14="http://schemas.microsoft.com/office/powerpoint/2010/main" val="412532316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anim calcmode="lin" valueType="num">
                                      <p:cBhvr>
                                        <p:cTn id="26" dur="500" fill="hold"/>
                                        <p:tgtEl>
                                          <p:spTgt spid="12"/>
                                        </p:tgtEl>
                                        <p:attrNameLst>
                                          <p:attrName>ppt_x</p:attrName>
                                        </p:attrNameLst>
                                      </p:cBhvr>
                                      <p:tavLst>
                                        <p:tav tm="0">
                                          <p:val>
                                            <p:strVal val="#ppt_x"/>
                                          </p:val>
                                        </p:tav>
                                        <p:tav tm="100000">
                                          <p:val>
                                            <p:strVal val="#ppt_x"/>
                                          </p:val>
                                        </p:tav>
                                      </p:tavLst>
                                    </p:anim>
                                    <p:anim calcmode="lin" valueType="num">
                                      <p:cBhvr>
                                        <p:cTn id="27" dur="5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anim calcmode="lin" valueType="num">
                                      <p:cBhvr>
                                        <p:cTn id="32" dur="500" fill="hold"/>
                                        <p:tgtEl>
                                          <p:spTgt spid="13"/>
                                        </p:tgtEl>
                                        <p:attrNameLst>
                                          <p:attrName>ppt_x</p:attrName>
                                        </p:attrNameLst>
                                      </p:cBhvr>
                                      <p:tavLst>
                                        <p:tav tm="0">
                                          <p:val>
                                            <p:strVal val="#ppt_x"/>
                                          </p:val>
                                        </p:tav>
                                        <p:tav tm="100000">
                                          <p:val>
                                            <p:strVal val="#ppt_x"/>
                                          </p:val>
                                        </p:tav>
                                      </p:tavLst>
                                    </p:anim>
                                    <p:anim calcmode="lin" valueType="num">
                                      <p:cBhvr>
                                        <p:cTn id="33"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Graphic spid="10" grpId="0">
        <p:bldAsOne/>
      </p:bldGraphic>
      <p:bldGraphic spid="11" grpId="0">
        <p:bldAsOne/>
      </p:bldGraphic>
      <p:bldGraphic spid="12" grpId="0">
        <p:bldAsOne/>
      </p:bldGraphic>
      <p:bldGraphic spid="13" grpId="0">
        <p:bldAsOne/>
      </p:bldGraphic>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a:extLst>
              <a:ext uri="{FF2B5EF4-FFF2-40B4-BE49-F238E27FC236}">
                <a16:creationId xmlns:a16="http://schemas.microsoft.com/office/drawing/2014/main" id="{8CD30794-6432-4255-9850-F1E7347B4111}"/>
              </a:ext>
            </a:extLst>
          </p:cNvPr>
          <p:cNvPicPr>
            <a:picLocks noChangeAspect="1"/>
          </p:cNvPicPr>
          <p:nvPr/>
        </p:nvPicPr>
        <p:blipFill>
          <a:blip r:embed="rId3"/>
          <a:stretch>
            <a:fillRect/>
          </a:stretch>
        </p:blipFill>
        <p:spPr>
          <a:xfrm>
            <a:off x="3979075" y="1364341"/>
            <a:ext cx="8112126" cy="5986079"/>
          </a:xfrm>
          <a:prstGeom prst="rect">
            <a:avLst/>
          </a:prstGeom>
        </p:spPr>
      </p:pic>
      <p:sp>
        <p:nvSpPr>
          <p:cNvPr id="2" name="Tytuł 1"/>
          <p:cNvSpPr>
            <a:spLocks noGrp="1"/>
          </p:cNvSpPr>
          <p:nvPr>
            <p:ph type="title"/>
          </p:nvPr>
        </p:nvSpPr>
        <p:spPr>
          <a:xfrm>
            <a:off x="271109" y="231282"/>
            <a:ext cx="11549415" cy="351580"/>
          </a:xfrm>
        </p:spPr>
        <p:txBody>
          <a:bodyPr/>
          <a:lstStyle/>
          <a:p>
            <a:r>
              <a:rPr lang="pl-PL" b="1" dirty="0">
                <a:solidFill>
                  <a:schemeClr val="accent1"/>
                </a:solidFill>
              </a:rPr>
              <a:t>Individual Reports </a:t>
            </a:r>
            <a:r>
              <a:rPr lang="pl-PL" dirty="0"/>
              <a:t>Extended DISC®</a:t>
            </a:r>
          </a:p>
        </p:txBody>
      </p:sp>
      <p:sp>
        <p:nvSpPr>
          <p:cNvPr id="3" name="Prostokąt zaokrąglony 2"/>
          <p:cNvSpPr/>
          <p:nvPr/>
        </p:nvSpPr>
        <p:spPr>
          <a:xfrm>
            <a:off x="-751196" y="852600"/>
            <a:ext cx="7543881" cy="49032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pPr algn="r"/>
            <a:r>
              <a:rPr lang="en-NZ" sz="2400" b="1">
                <a:latin typeface="Century Gothic" panose="020B0502020202020204" pitchFamily="34" charset="0"/>
              </a:rPr>
              <a:t>Questions Relating to Expressed Emotions</a:t>
            </a:r>
            <a:endParaRPr lang="pl-PL" sz="2400" b="1">
              <a:latin typeface="Century Gothic" panose="020B0502020202020204" pitchFamily="34" charset="0"/>
            </a:endParaRPr>
          </a:p>
        </p:txBody>
      </p:sp>
      <p:sp>
        <p:nvSpPr>
          <p:cNvPr id="7" name="Symbol zastępczy numeru slajdu 6"/>
          <p:cNvSpPr>
            <a:spLocks noGrp="1"/>
          </p:cNvSpPr>
          <p:nvPr>
            <p:ph type="sldNum" sz="quarter" idx="12"/>
          </p:nvPr>
        </p:nvSpPr>
        <p:spPr/>
        <p:txBody>
          <a:bodyPr/>
          <a:lstStyle/>
          <a:p>
            <a:fld id="{DEAEEF22-A4DB-45E7-8C91-9889C89BF273}" type="slidenum">
              <a:rPr lang="pl-PL" smtClean="0"/>
              <a:t>127</a:t>
            </a:fld>
            <a:endParaRPr lang="pl-PL"/>
          </a:p>
        </p:txBody>
      </p:sp>
      <p:pic>
        <p:nvPicPr>
          <p:cNvPr id="1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4966851" y="2139696"/>
            <a:ext cx="6460385" cy="30483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4505491" y="2628286"/>
            <a:ext cx="792088" cy="2554545"/>
          </a:xfrm>
          <a:prstGeom prst="rect">
            <a:avLst/>
          </a:prstGeom>
          <a:noFill/>
        </p:spPr>
        <p:txBody>
          <a:bodyPr wrap="square" rtlCol="0">
            <a:spAutoFit/>
          </a:bodyPr>
          <a:lstStyle/>
          <a:p>
            <a:pPr algn="ctr"/>
            <a:r>
              <a:rPr lang="en-NZ" sz="4000" b="1">
                <a:latin typeface="Century Gothic" panose="020B0502020202020204" pitchFamily="34" charset="0"/>
              </a:rPr>
              <a:t>D</a:t>
            </a:r>
          </a:p>
          <a:p>
            <a:pPr algn="ctr"/>
            <a:r>
              <a:rPr lang="en-NZ" sz="4000" b="1">
                <a:latin typeface="Century Gothic" panose="020B0502020202020204" pitchFamily="34" charset="0"/>
              </a:rPr>
              <a:t>I</a:t>
            </a:r>
          </a:p>
          <a:p>
            <a:pPr algn="ctr"/>
            <a:r>
              <a:rPr lang="en-NZ" sz="4000" b="1">
                <a:latin typeface="Century Gothic" panose="020B0502020202020204" pitchFamily="34" charset="0"/>
              </a:rPr>
              <a:t>S</a:t>
            </a:r>
          </a:p>
          <a:p>
            <a:pPr algn="ctr"/>
            <a:r>
              <a:rPr lang="en-NZ" sz="4000" b="1">
                <a:latin typeface="Century Gothic" panose="020B0502020202020204" pitchFamily="34" charset="0"/>
              </a:rPr>
              <a:t>C</a:t>
            </a:r>
          </a:p>
        </p:txBody>
      </p:sp>
      <p:sp>
        <p:nvSpPr>
          <p:cNvPr id="8" name="Rectangle 7"/>
          <p:cNvSpPr/>
          <p:nvPr/>
        </p:nvSpPr>
        <p:spPr>
          <a:xfrm>
            <a:off x="242020" y="1700808"/>
            <a:ext cx="3715999" cy="4093428"/>
          </a:xfrm>
          <a:prstGeom prst="rect">
            <a:avLst/>
          </a:prstGeom>
        </p:spPr>
        <p:txBody>
          <a:bodyPr wrap="square">
            <a:spAutoFit/>
          </a:bodyPr>
          <a:lstStyle/>
          <a:p>
            <a:pPr>
              <a:lnSpc>
                <a:spcPts val="2400"/>
              </a:lnSpc>
            </a:pPr>
            <a:r>
              <a:rPr lang="en-NZ" sz="1600">
                <a:solidFill>
                  <a:schemeClr val="tx1">
                    <a:lumMod val="65000"/>
                    <a:lumOff val="35000"/>
                  </a:schemeClr>
                </a:solidFill>
                <a:latin typeface="Century Gothic" panose="020B0502020202020204" pitchFamily="34" charset="0"/>
              </a:rPr>
              <a:t>These Suggested Interview </a:t>
            </a:r>
            <a:br>
              <a:rPr lang="en-NZ" sz="1600">
                <a:solidFill>
                  <a:schemeClr val="tx1">
                    <a:lumMod val="65000"/>
                    <a:lumOff val="35000"/>
                  </a:schemeClr>
                </a:solidFill>
                <a:latin typeface="Century Gothic" panose="020B0502020202020204" pitchFamily="34" charset="0"/>
              </a:rPr>
            </a:br>
            <a:r>
              <a:rPr lang="en-NZ" sz="1600">
                <a:solidFill>
                  <a:schemeClr val="tx1">
                    <a:lumMod val="65000"/>
                    <a:lumOff val="35000"/>
                  </a:schemeClr>
                </a:solidFill>
                <a:latin typeface="Century Gothic" panose="020B0502020202020204" pitchFamily="34" charset="0"/>
              </a:rPr>
              <a:t>Questions are specific to each individual Behavioural Report </a:t>
            </a:r>
            <a:br>
              <a:rPr lang="en-NZ" sz="1600">
                <a:solidFill>
                  <a:schemeClr val="tx1">
                    <a:lumMod val="65000"/>
                    <a:lumOff val="35000"/>
                  </a:schemeClr>
                </a:solidFill>
                <a:latin typeface="Century Gothic" panose="020B0502020202020204" pitchFamily="34" charset="0"/>
              </a:rPr>
            </a:br>
            <a:r>
              <a:rPr lang="en-NZ" sz="1600">
                <a:solidFill>
                  <a:schemeClr val="tx1">
                    <a:lumMod val="65000"/>
                    <a:lumOff val="35000"/>
                  </a:schemeClr>
                </a:solidFill>
                <a:latin typeface="Century Gothic" panose="020B0502020202020204" pitchFamily="34" charset="0"/>
              </a:rPr>
              <a:t>and are ideal for using in recruitment, appraisals and confirming unusual situations in the report. </a:t>
            </a:r>
            <a:br>
              <a:rPr lang="en-NZ" sz="1600">
                <a:solidFill>
                  <a:schemeClr val="tx1">
                    <a:lumMod val="65000"/>
                    <a:lumOff val="35000"/>
                  </a:schemeClr>
                </a:solidFill>
                <a:latin typeface="Century Gothic" panose="020B0502020202020204" pitchFamily="34" charset="0"/>
              </a:rPr>
            </a:br>
            <a:endParaRPr lang="en-NZ" sz="1600">
              <a:solidFill>
                <a:schemeClr val="tx1">
                  <a:lumMod val="65000"/>
                  <a:lumOff val="35000"/>
                </a:schemeClr>
              </a:solidFill>
              <a:latin typeface="Century Gothic" panose="020B0502020202020204" pitchFamily="34" charset="0"/>
            </a:endParaRPr>
          </a:p>
          <a:p>
            <a:pPr>
              <a:lnSpc>
                <a:spcPts val="2400"/>
              </a:lnSpc>
            </a:pPr>
            <a:r>
              <a:rPr lang="en-NZ" sz="1600">
                <a:solidFill>
                  <a:schemeClr val="tx1">
                    <a:lumMod val="65000"/>
                    <a:lumOff val="35000"/>
                  </a:schemeClr>
                </a:solidFill>
                <a:latin typeface="Century Gothic" panose="020B0502020202020204" pitchFamily="34" charset="0"/>
              </a:rPr>
              <a:t>They are compiled from the movement between Profiles I and II and the shape, size and position of both profiles, and correspond to each of the DISC Styles.</a:t>
            </a:r>
            <a:endParaRPr lang="en-GB" sz="1600">
              <a:solidFill>
                <a:schemeClr val="tx1">
                  <a:lumMod val="65000"/>
                  <a:lumOff val="35000"/>
                </a:schemeClr>
              </a:solidFill>
              <a:latin typeface="Century Gothic" panose="020B0502020202020204" pitchFamily="34" charset="0"/>
            </a:endParaRPr>
          </a:p>
        </p:txBody>
      </p:sp>
      <p:sp>
        <p:nvSpPr>
          <p:cNvPr id="9" name="Prostokąt zaokrąglony 7">
            <a:extLst>
              <a:ext uri="{FF2B5EF4-FFF2-40B4-BE49-F238E27FC236}">
                <a16:creationId xmlns:a16="http://schemas.microsoft.com/office/drawing/2014/main" id="{9F30398F-AAD3-4053-8F20-60A9AA7240AC}"/>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Turn to Page 52 of your Workbook</a:t>
            </a:r>
            <a:endParaRPr lang="en-US" sz="1100" b="1">
              <a:solidFill>
                <a:schemeClr val="bg1"/>
              </a:solidFill>
              <a:latin typeface="Century Gothic" panose="020B0502020202020204" pitchFamily="34" charset="0"/>
            </a:endParaRPr>
          </a:p>
        </p:txBody>
      </p:sp>
      <p:pic>
        <p:nvPicPr>
          <p:cNvPr id="12" name="Graphic 11" descr="Closed book with solid fill">
            <a:extLst>
              <a:ext uri="{FF2B5EF4-FFF2-40B4-BE49-F238E27FC236}">
                <a16:creationId xmlns:a16="http://schemas.microsoft.com/office/drawing/2014/main" id="{0C98621F-53DE-47AC-9218-28F6DE5281E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453912" y="256991"/>
            <a:ext cx="228376" cy="227084"/>
          </a:xfrm>
          <a:prstGeom prst="rect">
            <a:avLst/>
          </a:prstGeom>
        </p:spPr>
      </p:pic>
    </p:spTree>
    <p:extLst>
      <p:ext uri="{BB962C8B-B14F-4D97-AF65-F5344CB8AC3E}">
        <p14:creationId xmlns:p14="http://schemas.microsoft.com/office/powerpoint/2010/main" val="2206900849"/>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3333">
                                          <p:cBhvr additive="base">
                                            <p:cTn id="7" dur="1000" fill="hold"/>
                                            <p:tgtEl>
                                              <p:spTgt spid="3"/>
                                            </p:tgtEl>
                                            <p:attrNameLst>
                                              <p:attrName>ppt_x</p:attrName>
                                            </p:attrNameLst>
                                          </p:cBhvr>
                                          <p:tavLst>
                                            <p:tav tm="0">
                                              <p:val>
                                                <p:strVal val="0-#ppt_w/2"/>
                                              </p:val>
                                            </p:tav>
                                            <p:tav tm="100000">
                                              <p:val>
                                                <p:strVal val="#ppt_x"/>
                                              </p:val>
                                            </p:tav>
                                          </p:tavLst>
                                        </p:anim>
                                        <p:anim calcmode="lin" valueType="num" p14:bounceEnd="53333">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14:presetBounceEnd="53333">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14:bounceEnd="53333">
                                          <p:cBhvr additive="base">
                                            <p:cTn id="12" dur="1250" fill="hold"/>
                                            <p:tgtEl>
                                              <p:spTgt spid="9"/>
                                            </p:tgtEl>
                                            <p:attrNameLst>
                                              <p:attrName>ppt_x</p:attrName>
                                            </p:attrNameLst>
                                          </p:cBhvr>
                                          <p:tavLst>
                                            <p:tav tm="0">
                                              <p:val>
                                                <p:strVal val="0-#ppt_w/2"/>
                                              </p:val>
                                            </p:tav>
                                            <p:tav tm="100000">
                                              <p:val>
                                                <p:strVal val="#ppt_x"/>
                                              </p:val>
                                            </p:tav>
                                          </p:tavLst>
                                        </p:anim>
                                        <p:anim calcmode="lin" valueType="num" p14:bounceEnd="53333">
                                          <p:cBhvr additive="base">
                                            <p:cTn id="13" dur="12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1250" fill="hold"/>
                                            <p:tgtEl>
                                              <p:spTgt spid="9"/>
                                            </p:tgtEl>
                                            <p:attrNameLst>
                                              <p:attrName>ppt_x</p:attrName>
                                            </p:attrNameLst>
                                          </p:cBhvr>
                                          <p:tavLst>
                                            <p:tav tm="0">
                                              <p:val>
                                                <p:strVal val="0-#ppt_w/2"/>
                                              </p:val>
                                            </p:tav>
                                            <p:tav tm="100000">
                                              <p:val>
                                                <p:strVal val="#ppt_x"/>
                                              </p:val>
                                            </p:tav>
                                          </p:tavLst>
                                        </p:anim>
                                        <p:anim calcmode="lin" valueType="num">
                                          <p:cBhvr additive="base">
                                            <p:cTn id="13" dur="12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Lst>
      </p:timing>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659618" y="2850078"/>
            <a:ext cx="8281987" cy="984415"/>
          </a:xfrm>
        </p:spPr>
        <p:txBody>
          <a:bodyPr>
            <a:noAutofit/>
          </a:bodyPr>
          <a:lstStyle/>
          <a:p>
            <a:r>
              <a:rPr lang="en-NZ" b="1">
                <a:solidFill>
                  <a:schemeClr val="accent1"/>
                </a:solidFill>
              </a:rPr>
              <a:t>Debriefing </a:t>
            </a:r>
            <a:br>
              <a:rPr lang="en-NZ" b="1">
                <a:solidFill>
                  <a:schemeClr val="accent1"/>
                </a:solidFill>
              </a:rPr>
            </a:br>
            <a:r>
              <a:rPr lang="en-NZ" b="1">
                <a:solidFill>
                  <a:schemeClr val="accent1"/>
                </a:solidFill>
              </a:rPr>
              <a:t>Assessments</a:t>
            </a:r>
            <a:endParaRPr lang="en-GB" b="1">
              <a:solidFill>
                <a:schemeClr val="accent1"/>
              </a:solidFill>
            </a:endParaRPr>
          </a:p>
        </p:txBody>
      </p:sp>
      <p:sp>
        <p:nvSpPr>
          <p:cNvPr id="5" name="Text Placeholder 4"/>
          <p:cNvSpPr>
            <a:spLocks noGrp="1"/>
          </p:cNvSpPr>
          <p:nvPr>
            <p:ph type="body" sz="quarter" idx="11"/>
          </p:nvPr>
        </p:nvSpPr>
        <p:spPr>
          <a:xfrm>
            <a:off x="4658980" y="4055003"/>
            <a:ext cx="4307220" cy="707979"/>
          </a:xfrm>
        </p:spPr>
        <p:txBody>
          <a:bodyPr>
            <a:normAutofit/>
          </a:bodyPr>
          <a:lstStyle/>
          <a:p>
            <a:r>
              <a:rPr lang="en-NZ" sz="4000" b="0" dirty="0">
                <a:solidFill>
                  <a:schemeClr val="accent6">
                    <a:lumMod val="50000"/>
                  </a:schemeClr>
                </a:solidFill>
              </a:rPr>
              <a:t>Extended DISC®</a:t>
            </a:r>
            <a:endParaRPr lang="en-GB" sz="4000" b="0" dirty="0">
              <a:solidFill>
                <a:schemeClr val="accent6">
                  <a:lumMod val="50000"/>
                </a:schemeClr>
              </a:solidFill>
            </a:endParaRPr>
          </a:p>
        </p:txBody>
      </p:sp>
    </p:spTree>
    <p:extLst>
      <p:ext uri="{BB962C8B-B14F-4D97-AF65-F5344CB8AC3E}">
        <p14:creationId xmlns:p14="http://schemas.microsoft.com/office/powerpoint/2010/main" val="363894309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71109" y="231282"/>
            <a:ext cx="11549415" cy="351580"/>
          </a:xfrm>
        </p:spPr>
        <p:txBody>
          <a:bodyPr/>
          <a:lstStyle/>
          <a:p>
            <a:r>
              <a:rPr lang="en-NZ" b="1">
                <a:solidFill>
                  <a:srgbClr val="ED0C6D"/>
                </a:solidFill>
              </a:rPr>
              <a:t>Optional Exercise</a:t>
            </a:r>
            <a:r>
              <a:rPr lang="en-NZ" b="1"/>
              <a:t>: </a:t>
            </a:r>
            <a:r>
              <a:rPr lang="en-NZ"/>
              <a:t>Debriefing Assessments</a:t>
            </a:r>
            <a:endParaRPr lang="en-GB"/>
          </a:p>
        </p:txBody>
      </p:sp>
      <p:sp>
        <p:nvSpPr>
          <p:cNvPr id="17" name="Freeform 36"/>
          <p:cNvSpPr>
            <a:spLocks noChangeAspect="1"/>
          </p:cNvSpPr>
          <p:nvPr/>
        </p:nvSpPr>
        <p:spPr>
          <a:xfrm>
            <a:off x="3382727" y="5754622"/>
            <a:ext cx="1309098" cy="713025"/>
          </a:xfrm>
          <a:custGeom>
            <a:avLst/>
            <a:gdLst>
              <a:gd name="connsiteX0" fmla="*/ 615355 w 1512168"/>
              <a:gd name="connsiteY0" fmla="*/ 0 h 823631"/>
              <a:gd name="connsiteX1" fmla="*/ 946487 w 1512168"/>
              <a:gd name="connsiteY1" fmla="*/ 176061 h 823631"/>
              <a:gd name="connsiteX2" fmla="*/ 971165 w 1512168"/>
              <a:gd name="connsiteY2" fmla="*/ 221528 h 823631"/>
              <a:gd name="connsiteX3" fmla="*/ 1012673 w 1512168"/>
              <a:gd name="connsiteY3" fmla="*/ 198998 h 823631"/>
              <a:gd name="connsiteX4" fmla="*/ 1112273 w 1512168"/>
              <a:gd name="connsiteY4" fmla="*/ 178890 h 823631"/>
              <a:gd name="connsiteX5" fmla="*/ 1368153 w 1512168"/>
              <a:gd name="connsiteY5" fmla="*/ 434770 h 823631"/>
              <a:gd name="connsiteX6" fmla="*/ 1359228 w 1512168"/>
              <a:gd name="connsiteY6" fmla="*/ 478978 h 823631"/>
              <a:gd name="connsiteX7" fmla="*/ 1405590 w 1512168"/>
              <a:gd name="connsiteY7" fmla="*/ 488338 h 823631"/>
              <a:gd name="connsiteX8" fmla="*/ 1512168 w 1512168"/>
              <a:gd name="connsiteY8" fmla="*/ 649128 h 823631"/>
              <a:gd name="connsiteX9" fmla="*/ 1337665 w 1512168"/>
              <a:gd name="connsiteY9" fmla="*/ 823631 h 823631"/>
              <a:gd name="connsiteX10" fmla="*/ 246511 w 1512168"/>
              <a:gd name="connsiteY10" fmla="*/ 823631 h 823631"/>
              <a:gd name="connsiteX11" fmla="*/ 241041 w 1512168"/>
              <a:gd name="connsiteY11" fmla="*/ 822527 h 823631"/>
              <a:gd name="connsiteX12" fmla="*/ 230088 w 1512168"/>
              <a:gd name="connsiteY12" fmla="*/ 823631 h 823631"/>
              <a:gd name="connsiteX13" fmla="*/ 0 w 1512168"/>
              <a:gd name="connsiteY13" fmla="*/ 593543 h 823631"/>
              <a:gd name="connsiteX14" fmla="*/ 183717 w 1512168"/>
              <a:gd name="connsiteY14" fmla="*/ 368130 h 823631"/>
              <a:gd name="connsiteX15" fmla="*/ 219533 w 1512168"/>
              <a:gd name="connsiteY15" fmla="*/ 364519 h 823631"/>
              <a:gd name="connsiteX16" fmla="*/ 224137 w 1512168"/>
              <a:gd name="connsiteY16" fmla="*/ 318852 h 823631"/>
              <a:gd name="connsiteX17" fmla="*/ 615355 w 1512168"/>
              <a:gd name="connsiteY17" fmla="*/ 0 h 823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12168" h="823631">
                <a:moveTo>
                  <a:pt x="615355" y="0"/>
                </a:moveTo>
                <a:cubicBezTo>
                  <a:pt x="753195" y="0"/>
                  <a:pt x="874724" y="69839"/>
                  <a:pt x="946487" y="176061"/>
                </a:cubicBezTo>
                <a:lnTo>
                  <a:pt x="971165" y="221528"/>
                </a:lnTo>
                <a:lnTo>
                  <a:pt x="1012673" y="198998"/>
                </a:lnTo>
                <a:cubicBezTo>
                  <a:pt x="1043286" y="186050"/>
                  <a:pt x="1076944" y="178890"/>
                  <a:pt x="1112273" y="178890"/>
                </a:cubicBezTo>
                <a:cubicBezTo>
                  <a:pt x="1253592" y="178890"/>
                  <a:pt x="1368153" y="293451"/>
                  <a:pt x="1368153" y="434770"/>
                </a:cubicBezTo>
                <a:lnTo>
                  <a:pt x="1359228" y="478978"/>
                </a:lnTo>
                <a:lnTo>
                  <a:pt x="1405590" y="488338"/>
                </a:lnTo>
                <a:cubicBezTo>
                  <a:pt x="1468221" y="514830"/>
                  <a:pt x="1512168" y="576847"/>
                  <a:pt x="1512168" y="649128"/>
                </a:cubicBezTo>
                <a:cubicBezTo>
                  <a:pt x="1512168" y="745503"/>
                  <a:pt x="1434040" y="823631"/>
                  <a:pt x="1337665" y="823631"/>
                </a:cubicBezTo>
                <a:lnTo>
                  <a:pt x="246511" y="823631"/>
                </a:lnTo>
                <a:lnTo>
                  <a:pt x="241041" y="822527"/>
                </a:lnTo>
                <a:lnTo>
                  <a:pt x="230088" y="823631"/>
                </a:lnTo>
                <a:cubicBezTo>
                  <a:pt x="103014" y="823631"/>
                  <a:pt x="0" y="720617"/>
                  <a:pt x="0" y="593543"/>
                </a:cubicBezTo>
                <a:cubicBezTo>
                  <a:pt x="0" y="482353"/>
                  <a:pt x="78870" y="389585"/>
                  <a:pt x="183717" y="368130"/>
                </a:cubicBezTo>
                <a:lnTo>
                  <a:pt x="219533" y="364519"/>
                </a:lnTo>
                <a:lnTo>
                  <a:pt x="224137" y="318852"/>
                </a:lnTo>
                <a:cubicBezTo>
                  <a:pt x="261373" y="136884"/>
                  <a:pt x="422379" y="0"/>
                  <a:pt x="615355" y="0"/>
                </a:cubicBezTo>
                <a:close/>
              </a:path>
            </a:pathLst>
          </a:custGeom>
          <a:solidFill>
            <a:srgbClr val="7F7F7F">
              <a:alpha val="14902"/>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Freeform 42"/>
          <p:cNvSpPr>
            <a:spLocks noChangeAspect="1"/>
          </p:cNvSpPr>
          <p:nvPr/>
        </p:nvSpPr>
        <p:spPr>
          <a:xfrm>
            <a:off x="7157528" y="313336"/>
            <a:ext cx="1162346" cy="633093"/>
          </a:xfrm>
          <a:custGeom>
            <a:avLst/>
            <a:gdLst>
              <a:gd name="connsiteX0" fmla="*/ 615355 w 1512168"/>
              <a:gd name="connsiteY0" fmla="*/ 0 h 823631"/>
              <a:gd name="connsiteX1" fmla="*/ 946487 w 1512168"/>
              <a:gd name="connsiteY1" fmla="*/ 176061 h 823631"/>
              <a:gd name="connsiteX2" fmla="*/ 971165 w 1512168"/>
              <a:gd name="connsiteY2" fmla="*/ 221528 h 823631"/>
              <a:gd name="connsiteX3" fmla="*/ 1012673 w 1512168"/>
              <a:gd name="connsiteY3" fmla="*/ 198998 h 823631"/>
              <a:gd name="connsiteX4" fmla="*/ 1112273 w 1512168"/>
              <a:gd name="connsiteY4" fmla="*/ 178890 h 823631"/>
              <a:gd name="connsiteX5" fmla="*/ 1368153 w 1512168"/>
              <a:gd name="connsiteY5" fmla="*/ 434770 h 823631"/>
              <a:gd name="connsiteX6" fmla="*/ 1359228 w 1512168"/>
              <a:gd name="connsiteY6" fmla="*/ 478978 h 823631"/>
              <a:gd name="connsiteX7" fmla="*/ 1405590 w 1512168"/>
              <a:gd name="connsiteY7" fmla="*/ 488338 h 823631"/>
              <a:gd name="connsiteX8" fmla="*/ 1512168 w 1512168"/>
              <a:gd name="connsiteY8" fmla="*/ 649128 h 823631"/>
              <a:gd name="connsiteX9" fmla="*/ 1337665 w 1512168"/>
              <a:gd name="connsiteY9" fmla="*/ 823631 h 823631"/>
              <a:gd name="connsiteX10" fmla="*/ 246511 w 1512168"/>
              <a:gd name="connsiteY10" fmla="*/ 823631 h 823631"/>
              <a:gd name="connsiteX11" fmla="*/ 241041 w 1512168"/>
              <a:gd name="connsiteY11" fmla="*/ 822527 h 823631"/>
              <a:gd name="connsiteX12" fmla="*/ 230088 w 1512168"/>
              <a:gd name="connsiteY12" fmla="*/ 823631 h 823631"/>
              <a:gd name="connsiteX13" fmla="*/ 0 w 1512168"/>
              <a:gd name="connsiteY13" fmla="*/ 593543 h 823631"/>
              <a:gd name="connsiteX14" fmla="*/ 183717 w 1512168"/>
              <a:gd name="connsiteY14" fmla="*/ 368130 h 823631"/>
              <a:gd name="connsiteX15" fmla="*/ 219533 w 1512168"/>
              <a:gd name="connsiteY15" fmla="*/ 364519 h 823631"/>
              <a:gd name="connsiteX16" fmla="*/ 224137 w 1512168"/>
              <a:gd name="connsiteY16" fmla="*/ 318852 h 823631"/>
              <a:gd name="connsiteX17" fmla="*/ 615355 w 1512168"/>
              <a:gd name="connsiteY17" fmla="*/ 0 h 823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12168" h="823631">
                <a:moveTo>
                  <a:pt x="615355" y="0"/>
                </a:moveTo>
                <a:cubicBezTo>
                  <a:pt x="753195" y="0"/>
                  <a:pt x="874724" y="69839"/>
                  <a:pt x="946487" y="176061"/>
                </a:cubicBezTo>
                <a:lnTo>
                  <a:pt x="971165" y="221528"/>
                </a:lnTo>
                <a:lnTo>
                  <a:pt x="1012673" y="198998"/>
                </a:lnTo>
                <a:cubicBezTo>
                  <a:pt x="1043286" y="186050"/>
                  <a:pt x="1076944" y="178890"/>
                  <a:pt x="1112273" y="178890"/>
                </a:cubicBezTo>
                <a:cubicBezTo>
                  <a:pt x="1253592" y="178890"/>
                  <a:pt x="1368153" y="293451"/>
                  <a:pt x="1368153" y="434770"/>
                </a:cubicBezTo>
                <a:lnTo>
                  <a:pt x="1359228" y="478978"/>
                </a:lnTo>
                <a:lnTo>
                  <a:pt x="1405590" y="488338"/>
                </a:lnTo>
                <a:cubicBezTo>
                  <a:pt x="1468221" y="514830"/>
                  <a:pt x="1512168" y="576847"/>
                  <a:pt x="1512168" y="649128"/>
                </a:cubicBezTo>
                <a:cubicBezTo>
                  <a:pt x="1512168" y="745503"/>
                  <a:pt x="1434040" y="823631"/>
                  <a:pt x="1337665" y="823631"/>
                </a:cubicBezTo>
                <a:lnTo>
                  <a:pt x="246511" y="823631"/>
                </a:lnTo>
                <a:lnTo>
                  <a:pt x="241041" y="822527"/>
                </a:lnTo>
                <a:lnTo>
                  <a:pt x="230088" y="823631"/>
                </a:lnTo>
                <a:cubicBezTo>
                  <a:pt x="103014" y="823631"/>
                  <a:pt x="0" y="720617"/>
                  <a:pt x="0" y="593543"/>
                </a:cubicBezTo>
                <a:cubicBezTo>
                  <a:pt x="0" y="482353"/>
                  <a:pt x="78870" y="389585"/>
                  <a:pt x="183717" y="368130"/>
                </a:cubicBezTo>
                <a:lnTo>
                  <a:pt x="219533" y="364519"/>
                </a:lnTo>
                <a:lnTo>
                  <a:pt x="224137" y="318852"/>
                </a:lnTo>
                <a:cubicBezTo>
                  <a:pt x="261373" y="136884"/>
                  <a:pt x="422379" y="0"/>
                  <a:pt x="615355" y="0"/>
                </a:cubicBezTo>
                <a:close/>
              </a:path>
            </a:pathLst>
          </a:custGeom>
          <a:solidFill>
            <a:srgbClr val="7F7F7F">
              <a:alpha val="14902"/>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9" name="Łącznik prosty 2"/>
          <p:cNvCxnSpPr/>
          <p:nvPr/>
        </p:nvCxnSpPr>
        <p:spPr>
          <a:xfrm flipV="1">
            <a:off x="-1228955" y="1582057"/>
            <a:ext cx="10299930" cy="1"/>
          </a:xfrm>
          <a:prstGeom prst="line">
            <a:avLst/>
          </a:prstGeom>
          <a:ln w="1905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0" name="Łącznik prosty 13"/>
          <p:cNvCxnSpPr/>
          <p:nvPr/>
        </p:nvCxnSpPr>
        <p:spPr>
          <a:xfrm>
            <a:off x="4129452" y="1582057"/>
            <a:ext cx="0" cy="55677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Łącznik prosty 14"/>
          <p:cNvCxnSpPr>
            <a:cxnSpLocks/>
          </p:cNvCxnSpPr>
          <p:nvPr/>
        </p:nvCxnSpPr>
        <p:spPr>
          <a:xfrm>
            <a:off x="9074798" y="1582057"/>
            <a:ext cx="0" cy="611200"/>
          </a:xfrm>
          <a:prstGeom prst="line">
            <a:avLst/>
          </a:prstGeom>
          <a:ln w="19050" cap="rnd">
            <a:solidFill>
              <a:schemeClr val="accent1"/>
            </a:solidFill>
            <a:round/>
          </a:ln>
        </p:spPr>
        <p:style>
          <a:lnRef idx="1">
            <a:schemeClr val="accent1"/>
          </a:lnRef>
          <a:fillRef idx="0">
            <a:schemeClr val="accent1"/>
          </a:fillRef>
          <a:effectRef idx="0">
            <a:schemeClr val="accent1"/>
          </a:effectRef>
          <a:fontRef idx="minor">
            <a:schemeClr val="tx1"/>
          </a:fontRef>
        </p:style>
      </p:cxnSp>
      <p:grpSp>
        <p:nvGrpSpPr>
          <p:cNvPr id="22" name="Grupa 23"/>
          <p:cNvGrpSpPr/>
          <p:nvPr/>
        </p:nvGrpSpPr>
        <p:grpSpPr>
          <a:xfrm>
            <a:off x="2153729" y="2129301"/>
            <a:ext cx="3924000" cy="3600000"/>
            <a:chOff x="2153729" y="2129302"/>
            <a:chExt cx="3951100" cy="3204698"/>
          </a:xfrm>
        </p:grpSpPr>
        <p:sp>
          <p:nvSpPr>
            <p:cNvPr id="23" name="Prostokąt z rogami zaokrąglonymi z jednej strony 4"/>
            <p:cNvSpPr/>
            <p:nvPr/>
          </p:nvSpPr>
          <p:spPr>
            <a:xfrm>
              <a:off x="2158492" y="2129302"/>
              <a:ext cx="3946337" cy="631631"/>
            </a:xfrm>
            <a:prstGeom prst="round2SameRect">
              <a:avLst>
                <a:gd name="adj1" fmla="val 50000"/>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24" name="Rectangle 37"/>
            <p:cNvSpPr/>
            <p:nvPr/>
          </p:nvSpPr>
          <p:spPr>
            <a:xfrm>
              <a:off x="2153729" y="2728376"/>
              <a:ext cx="3946336" cy="2416913"/>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182880" rIns="182880" bIns="182880" numCol="1" spcCol="1270" anchor="t" anchorCtr="0">
              <a:noAutofit/>
            </a:bodyPr>
            <a:lstStyle/>
            <a:p>
              <a:pPr marL="342900" indent="-342900" defTabSz="666734">
                <a:lnSpc>
                  <a:spcPct val="90000"/>
                </a:lnSpc>
                <a:spcBef>
                  <a:spcPct val="0"/>
                </a:spcBef>
                <a:buClr>
                  <a:srgbClr val="ED0C6D"/>
                </a:buClr>
                <a:buFont typeface="Arial" panose="020B0604020202020204" pitchFamily="34" charset="0"/>
                <a:buChar char="•"/>
              </a:pPr>
              <a:r>
                <a:rPr lang="en-US" altLang="pl-PL" sz="1600" dirty="0">
                  <a:solidFill>
                    <a:schemeClr val="tx1"/>
                  </a:solidFill>
                  <a:latin typeface="Century Gothic" panose="020B0502020202020204" pitchFamily="34" charset="0"/>
                </a:rPr>
                <a:t>Cover Page </a:t>
              </a:r>
            </a:p>
            <a:p>
              <a:pPr marL="342900" indent="-342900" defTabSz="666734">
                <a:lnSpc>
                  <a:spcPct val="90000"/>
                </a:lnSpc>
                <a:spcBef>
                  <a:spcPct val="0"/>
                </a:spcBef>
                <a:buClr>
                  <a:srgbClr val="ED0C6D"/>
                </a:buClr>
                <a:buFont typeface="Arial" panose="020B0604020202020204" pitchFamily="34" charset="0"/>
                <a:buChar char="•"/>
              </a:pPr>
              <a:r>
                <a:rPr lang="en-US" altLang="pl-PL" sz="1600" dirty="0">
                  <a:solidFill>
                    <a:schemeClr val="tx1"/>
                  </a:solidFill>
                  <a:latin typeface="Century Gothic" panose="020B0502020202020204" pitchFamily="34" charset="0"/>
                </a:rPr>
                <a:t>Reading Instructions</a:t>
              </a:r>
            </a:p>
            <a:p>
              <a:pPr marL="342900" indent="-342900" defTabSz="666734">
                <a:lnSpc>
                  <a:spcPct val="90000"/>
                </a:lnSpc>
                <a:spcBef>
                  <a:spcPct val="0"/>
                </a:spcBef>
                <a:buClr>
                  <a:srgbClr val="ED0C6D"/>
                </a:buClr>
                <a:buFont typeface="Arial" panose="020B0604020202020204" pitchFamily="34" charset="0"/>
                <a:buChar char="•"/>
              </a:pPr>
              <a:r>
                <a:rPr lang="en-US" altLang="pl-PL" sz="1600" dirty="0">
                  <a:solidFill>
                    <a:schemeClr val="tx1"/>
                  </a:solidFill>
                  <a:latin typeface="Century Gothic" panose="020B0502020202020204" pitchFamily="34" charset="0"/>
                </a:rPr>
                <a:t>Profiles </a:t>
              </a:r>
            </a:p>
            <a:p>
              <a:pPr marL="342900" indent="-342900" defTabSz="666734">
                <a:lnSpc>
                  <a:spcPct val="90000"/>
                </a:lnSpc>
                <a:spcBef>
                  <a:spcPct val="0"/>
                </a:spcBef>
                <a:buClr>
                  <a:srgbClr val="ED0C6D"/>
                </a:buClr>
                <a:buFont typeface="Arial" panose="020B0604020202020204" pitchFamily="34" charset="0"/>
                <a:buChar char="•"/>
              </a:pPr>
              <a:r>
                <a:rPr lang="en-US" altLang="pl-PL" sz="1600" dirty="0">
                  <a:solidFill>
                    <a:schemeClr val="tx1"/>
                  </a:solidFill>
                  <a:latin typeface="Century Gothic" panose="020B0502020202020204" pitchFamily="34" charset="0"/>
                </a:rPr>
                <a:t>Descriptors</a:t>
              </a:r>
            </a:p>
            <a:p>
              <a:pPr marL="342900" indent="-342900" defTabSz="666734">
                <a:lnSpc>
                  <a:spcPct val="90000"/>
                </a:lnSpc>
                <a:spcBef>
                  <a:spcPct val="0"/>
                </a:spcBef>
                <a:buClr>
                  <a:srgbClr val="ED0C6D"/>
                </a:buClr>
                <a:buFont typeface="Arial" panose="020B0604020202020204" pitchFamily="34" charset="0"/>
                <a:buChar char="•"/>
              </a:pPr>
              <a:r>
                <a:rPr lang="en-US" altLang="pl-PL" sz="1600" dirty="0">
                  <a:solidFill>
                    <a:schemeClr val="tx1"/>
                  </a:solidFill>
                  <a:latin typeface="Century Gothic" panose="020B0502020202020204" pitchFamily="34" charset="0"/>
                </a:rPr>
                <a:t>Extended DISC® Diamond</a:t>
              </a:r>
            </a:p>
            <a:p>
              <a:pPr marL="342900" indent="-342900" defTabSz="666734">
                <a:lnSpc>
                  <a:spcPct val="90000"/>
                </a:lnSpc>
                <a:spcBef>
                  <a:spcPct val="0"/>
                </a:spcBef>
                <a:buClr>
                  <a:srgbClr val="ED0C6D"/>
                </a:buClr>
                <a:buFont typeface="Arial" panose="020B0604020202020204" pitchFamily="34" charset="0"/>
                <a:buChar char="•"/>
              </a:pPr>
              <a:r>
                <a:rPr lang="en-US" altLang="pl-PL" sz="1600" dirty="0">
                  <a:solidFill>
                    <a:schemeClr val="tx1"/>
                  </a:solidFill>
                  <a:latin typeface="Century Gothic" panose="020B0502020202020204" pitchFamily="34" charset="0"/>
                </a:rPr>
                <a:t>Motivators and Demotivators</a:t>
              </a:r>
            </a:p>
            <a:p>
              <a:pPr marL="342900" indent="-342900" defTabSz="666734">
                <a:lnSpc>
                  <a:spcPct val="90000"/>
                </a:lnSpc>
                <a:spcBef>
                  <a:spcPct val="0"/>
                </a:spcBef>
                <a:buClr>
                  <a:srgbClr val="ED0C6D"/>
                </a:buClr>
                <a:buFont typeface="Arial" panose="020B0604020202020204" pitchFamily="34" charset="0"/>
                <a:buChar char="•"/>
              </a:pPr>
              <a:r>
                <a:rPr lang="en-US" altLang="pl-PL" sz="1600" dirty="0">
                  <a:solidFill>
                    <a:schemeClr val="tx1"/>
                  </a:solidFill>
                  <a:latin typeface="Century Gothic" panose="020B0502020202020204" pitchFamily="34" charset="0"/>
                </a:rPr>
                <a:t>Strengths and Development areas</a:t>
              </a:r>
            </a:p>
            <a:p>
              <a:pPr marL="342900" indent="-342900" defTabSz="666734">
                <a:lnSpc>
                  <a:spcPct val="90000"/>
                </a:lnSpc>
                <a:spcBef>
                  <a:spcPct val="0"/>
                </a:spcBef>
                <a:buClr>
                  <a:srgbClr val="ED0C6D"/>
                </a:buClr>
                <a:buFont typeface="Arial" panose="020B0604020202020204" pitchFamily="34" charset="0"/>
                <a:buChar char="•"/>
              </a:pPr>
              <a:r>
                <a:rPr lang="en-US" altLang="pl-PL" sz="1600" dirty="0">
                  <a:solidFill>
                    <a:schemeClr val="tx1"/>
                  </a:solidFill>
                  <a:latin typeface="Century Gothic" panose="020B0502020202020204" pitchFamily="34" charset="0"/>
                </a:rPr>
                <a:t>Team Environment</a:t>
              </a:r>
            </a:p>
            <a:p>
              <a:pPr marL="342900" indent="-342900" defTabSz="666734">
                <a:lnSpc>
                  <a:spcPct val="90000"/>
                </a:lnSpc>
                <a:spcBef>
                  <a:spcPct val="0"/>
                </a:spcBef>
                <a:buClr>
                  <a:srgbClr val="ED0C6D"/>
                </a:buClr>
                <a:buFont typeface="Arial" panose="020B0604020202020204" pitchFamily="34" charset="0"/>
                <a:buChar char="•"/>
              </a:pPr>
              <a:r>
                <a:rPr lang="en-US" altLang="pl-PL" sz="1600" dirty="0">
                  <a:solidFill>
                    <a:schemeClr val="tx1"/>
                  </a:solidFill>
                  <a:latin typeface="Century Gothic" panose="020B0502020202020204" pitchFamily="34" charset="0"/>
                </a:rPr>
                <a:t>Competencies</a:t>
              </a:r>
            </a:p>
            <a:p>
              <a:pPr marL="342900" indent="-342900" defTabSz="666734">
                <a:lnSpc>
                  <a:spcPct val="90000"/>
                </a:lnSpc>
                <a:spcBef>
                  <a:spcPct val="0"/>
                </a:spcBef>
                <a:buClr>
                  <a:srgbClr val="ED0C6D"/>
                </a:buClr>
                <a:buFont typeface="Arial" panose="020B0604020202020204" pitchFamily="34" charset="0"/>
                <a:buChar char="•"/>
              </a:pPr>
              <a:r>
                <a:rPr lang="en-US" altLang="pl-PL" sz="1600" dirty="0">
                  <a:solidFill>
                    <a:schemeClr val="tx1"/>
                  </a:solidFill>
                  <a:latin typeface="Century Gothic" panose="020B0502020202020204" pitchFamily="34" charset="0"/>
                </a:rPr>
                <a:t>Suggested Questions</a:t>
              </a:r>
              <a:endParaRPr lang="pl-PL" altLang="pl-PL" sz="1600" dirty="0">
                <a:solidFill>
                  <a:schemeClr val="tx1"/>
                </a:solidFill>
                <a:latin typeface="Century Gothic" panose="020B0502020202020204" pitchFamily="34" charset="0"/>
              </a:endParaRPr>
            </a:p>
          </p:txBody>
        </p:sp>
        <p:sp>
          <p:nvSpPr>
            <p:cNvPr id="25" name="Rectangle 39"/>
            <p:cNvSpPr/>
            <p:nvPr/>
          </p:nvSpPr>
          <p:spPr>
            <a:xfrm>
              <a:off x="2598880" y="2206934"/>
              <a:ext cx="3056033" cy="553998"/>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91440" rIns="182880" bIns="182880" numCol="1" spcCol="1270" anchor="ctr" anchorCtr="0">
              <a:spAutoFit/>
            </a:bodyPr>
            <a:lstStyle/>
            <a:p>
              <a:pPr algn="ctr" defTabSz="666734">
                <a:lnSpc>
                  <a:spcPct val="90000"/>
                </a:lnSpc>
                <a:spcBef>
                  <a:spcPct val="0"/>
                </a:spcBef>
                <a:spcAft>
                  <a:spcPts val="200"/>
                </a:spcAft>
              </a:pPr>
              <a:r>
                <a:rPr lang="en-NZ" sz="2000" b="1">
                  <a:solidFill>
                    <a:schemeClr val="bg1"/>
                  </a:solidFill>
                  <a:latin typeface="Century Gothic" panose="020B0502020202020204" pitchFamily="34" charset="0"/>
                </a:rPr>
                <a:t>Assessment Content</a:t>
              </a:r>
              <a:endParaRPr lang="en-US" sz="2000" b="1">
                <a:solidFill>
                  <a:schemeClr val="bg1"/>
                </a:solidFill>
                <a:latin typeface="Century Gothic" panose="020B0502020202020204" pitchFamily="34" charset="0"/>
              </a:endParaRPr>
            </a:p>
          </p:txBody>
        </p:sp>
        <p:sp>
          <p:nvSpPr>
            <p:cNvPr id="26" name="Prostokąt zaokrąglony 7"/>
            <p:cNvSpPr/>
            <p:nvPr/>
          </p:nvSpPr>
          <p:spPr>
            <a:xfrm>
              <a:off x="2169270" y="2138827"/>
              <a:ext cx="3930796" cy="3195173"/>
            </a:xfrm>
            <a:prstGeom prst="roundRect">
              <a:avLst>
                <a:gd name="adj" fmla="val 8982"/>
              </a:avLst>
            </a:prstGeom>
            <a:ln w="1905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l-PL">
                <a:latin typeface="Century Gothic" panose="020B0502020202020204" pitchFamily="34" charset="0"/>
              </a:endParaRPr>
            </a:p>
          </p:txBody>
        </p:sp>
      </p:grpSp>
      <p:grpSp>
        <p:nvGrpSpPr>
          <p:cNvPr id="28" name="Grupa 24"/>
          <p:cNvGrpSpPr/>
          <p:nvPr/>
        </p:nvGrpSpPr>
        <p:grpSpPr>
          <a:xfrm>
            <a:off x="7042255" y="2106169"/>
            <a:ext cx="3924000" cy="3672000"/>
            <a:chOff x="6846309" y="2138827"/>
            <a:chExt cx="4522005" cy="3615795"/>
          </a:xfrm>
        </p:grpSpPr>
        <p:sp>
          <p:nvSpPr>
            <p:cNvPr id="29" name="Prostokąt zaokrąglony 19"/>
            <p:cNvSpPr/>
            <p:nvPr/>
          </p:nvSpPr>
          <p:spPr>
            <a:xfrm>
              <a:off x="6875336" y="2138827"/>
              <a:ext cx="4405893" cy="3512674"/>
            </a:xfrm>
            <a:prstGeom prst="roundRect">
              <a:avLst>
                <a:gd name="adj" fmla="val 7567"/>
              </a:avLst>
            </a:prstGeom>
            <a:solidFill>
              <a:schemeClr val="bg1"/>
            </a:solidFill>
            <a:ln w="1905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l-PL">
                <a:latin typeface="Century Gothic" panose="020B0502020202020204" pitchFamily="34" charset="0"/>
              </a:endParaRPr>
            </a:p>
          </p:txBody>
        </p:sp>
        <p:sp>
          <p:nvSpPr>
            <p:cNvPr id="30" name="Prostokąt z rogami zaokrąglonymi z jednej strony 16"/>
            <p:cNvSpPr/>
            <p:nvPr/>
          </p:nvSpPr>
          <p:spPr>
            <a:xfrm>
              <a:off x="6875336" y="2138827"/>
              <a:ext cx="4401336" cy="580023"/>
            </a:xfrm>
            <a:prstGeom prst="round2SameRect">
              <a:avLst>
                <a:gd name="adj1" fmla="val 50000"/>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31" name="Rectangle 37"/>
            <p:cNvSpPr/>
            <p:nvPr/>
          </p:nvSpPr>
          <p:spPr>
            <a:xfrm>
              <a:off x="6846309" y="2760932"/>
              <a:ext cx="4522005" cy="2993690"/>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182880" rIns="182880" bIns="182880" numCol="1" spcCol="1270" anchor="t" anchorCtr="0">
              <a:noAutofit/>
            </a:bodyPr>
            <a:lstStyle/>
            <a:p>
              <a:pPr marL="285750" indent="-285750" defTabSz="666734">
                <a:lnSpc>
                  <a:spcPct val="90000"/>
                </a:lnSpc>
                <a:spcBef>
                  <a:spcPct val="0"/>
                </a:spcBef>
                <a:buClr>
                  <a:srgbClr val="ED0C6D"/>
                </a:buClr>
                <a:buFont typeface="Arial" panose="020B0604020202020204" pitchFamily="34" charset="0"/>
                <a:buChar char="•"/>
              </a:pPr>
              <a:r>
                <a:rPr lang="en-NZ" altLang="pl-PL" sz="1600">
                  <a:solidFill>
                    <a:schemeClr val="tx1"/>
                  </a:solidFill>
                  <a:latin typeface="Century Gothic" panose="020B0502020202020204" pitchFamily="34" charset="0"/>
                </a:rPr>
                <a:t>Go through the 5 Main Steps of Debriefing.</a:t>
              </a:r>
            </a:p>
            <a:p>
              <a:pPr marL="285750" indent="-285750" defTabSz="666734">
                <a:lnSpc>
                  <a:spcPct val="90000"/>
                </a:lnSpc>
                <a:spcBef>
                  <a:spcPct val="0"/>
                </a:spcBef>
                <a:buClr>
                  <a:srgbClr val="ED0C6D"/>
                </a:buClr>
                <a:buFont typeface="Arial" panose="020B0604020202020204" pitchFamily="34" charset="0"/>
                <a:buChar char="•"/>
              </a:pPr>
              <a:r>
                <a:rPr lang="en-NZ" altLang="pl-PL" sz="1600">
                  <a:solidFill>
                    <a:schemeClr val="tx1"/>
                  </a:solidFill>
                  <a:latin typeface="Century Gothic" panose="020B0502020202020204" pitchFamily="34" charset="0"/>
                </a:rPr>
                <a:t>Remember if any Special Cases are evident, these should become the focus of the debrief and the conversation stage.</a:t>
              </a:r>
            </a:p>
          </p:txBody>
        </p:sp>
        <p:sp>
          <p:nvSpPr>
            <p:cNvPr id="32" name="Rectangle 39"/>
            <p:cNvSpPr/>
            <p:nvPr/>
          </p:nvSpPr>
          <p:spPr>
            <a:xfrm>
              <a:off x="7608146" y="2206934"/>
              <a:ext cx="2935717" cy="553998"/>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91440" rIns="182880" bIns="182880" numCol="1" spcCol="1270" anchor="ctr" anchorCtr="0">
              <a:spAutoFit/>
            </a:bodyPr>
            <a:lstStyle/>
            <a:p>
              <a:pPr algn="ctr" defTabSz="666734">
                <a:lnSpc>
                  <a:spcPct val="90000"/>
                </a:lnSpc>
                <a:spcBef>
                  <a:spcPct val="0"/>
                </a:spcBef>
                <a:spcAft>
                  <a:spcPts val="200"/>
                </a:spcAft>
              </a:pPr>
              <a:r>
                <a:rPr lang="en-NZ" sz="2000" b="1">
                  <a:solidFill>
                    <a:schemeClr val="bg1"/>
                  </a:solidFill>
                  <a:latin typeface="Century Gothic" panose="020B0502020202020204" pitchFamily="34" charset="0"/>
                </a:rPr>
                <a:t>Instructions</a:t>
              </a:r>
              <a:endParaRPr lang="en-US" sz="2000" b="1">
                <a:solidFill>
                  <a:schemeClr val="bg1"/>
                </a:solidFill>
                <a:latin typeface="Century Gothic" panose="020B0502020202020204" pitchFamily="34" charset="0"/>
              </a:endParaRPr>
            </a:p>
          </p:txBody>
        </p:sp>
      </p:grpSp>
      <p:grpSp>
        <p:nvGrpSpPr>
          <p:cNvPr id="27" name="Group 26"/>
          <p:cNvGrpSpPr/>
          <p:nvPr/>
        </p:nvGrpSpPr>
        <p:grpSpPr>
          <a:xfrm>
            <a:off x="390653" y="550790"/>
            <a:ext cx="1032457" cy="791278"/>
            <a:chOff x="939800" y="783673"/>
            <a:chExt cx="1308101" cy="1002532"/>
          </a:xfrm>
        </p:grpSpPr>
        <p:pic>
          <p:nvPicPr>
            <p:cNvPr id="33" name="Picture 32"/>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257605" y="783673"/>
              <a:ext cx="990296" cy="990296"/>
            </a:xfrm>
            <a:prstGeom prst="rect">
              <a:avLst/>
            </a:prstGeom>
          </p:spPr>
        </p:pic>
        <p:sp>
          <p:nvSpPr>
            <p:cNvPr id="35" name="Oval 34"/>
            <p:cNvSpPr/>
            <p:nvPr/>
          </p:nvSpPr>
          <p:spPr>
            <a:xfrm>
              <a:off x="939800" y="1740486"/>
              <a:ext cx="1308101"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748045436"/>
      </p:ext>
    </p:extLst>
  </p:cSld>
  <p:clrMapOvr>
    <a:masterClrMapping/>
  </p:clrMapOvr>
  <mc:AlternateContent xmlns:mc="http://schemas.openxmlformats.org/markup-compatibility/2006" xmlns:p14="http://schemas.microsoft.com/office/powerpoint/2010/main">
    <mc:Choice Requires="p14">
      <p:transition p14:dur="100" advClick="0">
        <p:cut/>
      </p:transition>
    </mc:Choice>
    <mc:Fallback xmlns="">
      <p:transition advClick="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up)">
                                      <p:cBhvr>
                                        <p:cTn id="16" dur="500"/>
                                        <p:tgtEl>
                                          <p:spTgt spid="20"/>
                                        </p:tgtEl>
                                      </p:cBhvr>
                                    </p:animEffect>
                                  </p:childTnLst>
                                </p:cTn>
                              </p:par>
                              <p:par>
                                <p:cTn id="17" presetID="10" presetClass="entr" presetSubtype="0" fill="hold" nodeType="withEffect">
                                  <p:stCondLst>
                                    <p:cond delay="5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22" presetClass="entr" presetSubtype="1" fill="hold" nodeType="withEffect">
                                  <p:stCondLst>
                                    <p:cond delay="1000"/>
                                  </p:stCondLst>
                                  <p:childTnLst>
                                    <p:set>
                                      <p:cBhvr>
                                        <p:cTn id="21" dur="1" fill="hold">
                                          <p:stCondLst>
                                            <p:cond delay="0"/>
                                          </p:stCondLst>
                                        </p:cTn>
                                        <p:tgtEl>
                                          <p:spTgt spid="21"/>
                                        </p:tgtEl>
                                        <p:attrNameLst>
                                          <p:attrName>style.visibility</p:attrName>
                                        </p:attrNameLst>
                                      </p:cBhvr>
                                      <p:to>
                                        <p:strVal val="visible"/>
                                      </p:to>
                                    </p:set>
                                    <p:animEffect transition="in" filter="wipe(up)">
                                      <p:cBhvr>
                                        <p:cTn id="22" dur="500"/>
                                        <p:tgtEl>
                                          <p:spTgt spid="21"/>
                                        </p:tgtEl>
                                      </p:cBhvr>
                                    </p:animEffect>
                                  </p:childTnLst>
                                </p:cTn>
                              </p:par>
                              <p:par>
                                <p:cTn id="23" presetID="10" presetClass="entr" presetSubtype="0" fill="hold" nodeType="withEffect">
                                  <p:stCondLst>
                                    <p:cond delay="150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 presetClass="path" presetSubtype="0" repeatCount="indefinite" fill="hold" grpId="1" nodeType="withEffect">
                                  <p:stCondLst>
                                    <p:cond delay="0"/>
                                  </p:stCondLst>
                                  <p:childTnLst>
                                    <p:animMotion origin="layout" path="M 0.16888 -2.22222E-6 C 0.31602 -2.22222E-6 0.43828 0.00209 0.43828 0.00509 C 0.43828 0.00787 0.31602 0.01065 0.16888 0.01065 C 0.0194 0.01065 -0.10052 0.00787 -0.10052 0.00509 C -0.10052 0.00209 0.0194 -2.22222E-6 0.16888 -2.22222E-6 Z " pathEditMode="relative" rAng="0" ptsTypes="AAAAA">
                                      <p:cBhvr>
                                        <p:cTn id="30" dur="23000" fill="hold"/>
                                        <p:tgtEl>
                                          <p:spTgt spid="17"/>
                                        </p:tgtEl>
                                        <p:attrNameLst>
                                          <p:attrName>ppt_x</p:attrName>
                                          <p:attrName>ppt_y</p:attrName>
                                        </p:attrNameLst>
                                      </p:cBhvr>
                                      <p:rCtr x="0" y="532"/>
                                    </p:animMotion>
                                  </p:childTnLst>
                                </p:cTn>
                              </p:par>
                              <p:par>
                                <p:cTn id="31" presetID="10"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 presetClass="path" presetSubtype="0" repeatCount="indefinite" fill="hold" grpId="1" nodeType="withEffect">
                                  <p:stCondLst>
                                    <p:cond delay="0"/>
                                  </p:stCondLst>
                                  <p:childTnLst>
                                    <p:animMotion origin="layout" path="M 4.375E-6 3.33333E-6 C 0.06901 3.33333E-6 0.125 0.00139 0.125 0.00324 C 0.125 0.00509 0.06901 0.00671 4.375E-6 0.00671 C -0.06901 0.00671 -0.125 0.00509 -0.125 0.00324 C -0.125 0.00139 -0.06901 3.33333E-6 4.375E-6 3.33333E-6 Z " pathEditMode="relative" rAng="0" ptsTypes="AAAAA">
                                      <p:cBhvr>
                                        <p:cTn id="35" dur="12000" fill="hold"/>
                                        <p:tgtEl>
                                          <p:spTgt spid="18"/>
                                        </p:tgtEl>
                                        <p:attrNameLst>
                                          <p:attrName>ppt_x</p:attrName>
                                          <p:attrName>ppt_y</p:attrName>
                                        </p:attrNameLst>
                                      </p:cBhvr>
                                      <p:rCtr x="0" y="32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NZ" b="1">
                <a:solidFill>
                  <a:schemeClr val="accent1"/>
                </a:solidFill>
              </a:rPr>
              <a:t>Human Behaviour</a:t>
            </a:r>
            <a:endParaRPr lang="en-GB" b="1">
              <a:solidFill>
                <a:schemeClr val="accent1"/>
              </a:solidFill>
            </a:endParaRPr>
          </a:p>
        </p:txBody>
      </p:sp>
      <p:sp>
        <p:nvSpPr>
          <p:cNvPr id="4" name="Slide Number Placeholder 3"/>
          <p:cNvSpPr>
            <a:spLocks noGrp="1"/>
          </p:cNvSpPr>
          <p:nvPr>
            <p:ph type="sldNum" sz="quarter" idx="12"/>
          </p:nvPr>
        </p:nvSpPr>
        <p:spPr/>
        <p:txBody>
          <a:bodyPr/>
          <a:lstStyle/>
          <a:p>
            <a:fld id="{DEAEEF22-A4DB-45E7-8C91-9889C89BF273}" type="slidenum">
              <a:rPr lang="pl-PL" smtClean="0"/>
              <a:t>13</a:t>
            </a:fld>
            <a:endParaRPr lang="pl-PL"/>
          </a:p>
        </p:txBody>
      </p:sp>
      <p:sp>
        <p:nvSpPr>
          <p:cNvPr id="6" name="Rounded Rectangle 5"/>
          <p:cNvSpPr/>
          <p:nvPr/>
        </p:nvSpPr>
        <p:spPr>
          <a:xfrm>
            <a:off x="1279854" y="1244957"/>
            <a:ext cx="8219746" cy="2826306"/>
          </a:xfrm>
          <a:prstGeom prst="roundRect">
            <a:avLst/>
          </a:prstGeom>
          <a:solidFill>
            <a:srgbClr val="7F7F7F"/>
          </a:solidFill>
          <a:ln>
            <a:noFill/>
          </a:ln>
        </p:spPr>
        <p:txBody>
          <a:bodyPr wrap="square">
            <a:spAutoFit/>
          </a:bodyPr>
          <a:lstStyle/>
          <a:p>
            <a:r>
              <a:rPr lang="en-NZ" sz="2000">
                <a:solidFill>
                  <a:schemeClr val="bg1"/>
                </a:solidFill>
                <a:latin typeface="Century Gothic" panose="020B0502020202020204" pitchFamily="34" charset="0"/>
              </a:rPr>
              <a:t>Human behaviour is experienced throughout </a:t>
            </a:r>
            <a:br>
              <a:rPr lang="en-NZ" sz="2000">
                <a:solidFill>
                  <a:schemeClr val="bg1"/>
                </a:solidFill>
                <a:latin typeface="Century Gothic" panose="020B0502020202020204" pitchFamily="34" charset="0"/>
              </a:rPr>
            </a:br>
            <a:r>
              <a:rPr lang="en-NZ" sz="2000">
                <a:solidFill>
                  <a:schemeClr val="bg1"/>
                </a:solidFill>
                <a:latin typeface="Century Gothic" panose="020B0502020202020204" pitchFamily="34" charset="0"/>
              </a:rPr>
              <a:t>an individual’s entire lifetime. It includes </a:t>
            </a:r>
            <a:br>
              <a:rPr lang="en-NZ" sz="2000">
                <a:solidFill>
                  <a:schemeClr val="bg1"/>
                </a:solidFill>
                <a:latin typeface="Century Gothic" panose="020B0502020202020204" pitchFamily="34" charset="0"/>
              </a:rPr>
            </a:br>
            <a:r>
              <a:rPr lang="en-NZ" sz="2000">
                <a:solidFill>
                  <a:schemeClr val="bg1"/>
                </a:solidFill>
                <a:latin typeface="Century Gothic" panose="020B0502020202020204" pitchFamily="34" charset="0"/>
              </a:rPr>
              <a:t>the way we act based on different </a:t>
            </a:r>
            <a:br>
              <a:rPr lang="en-NZ" sz="2000">
                <a:solidFill>
                  <a:schemeClr val="bg1"/>
                </a:solidFill>
                <a:latin typeface="Century Gothic" panose="020B0502020202020204" pitchFamily="34" charset="0"/>
              </a:rPr>
            </a:br>
            <a:r>
              <a:rPr lang="en-NZ" sz="2000">
                <a:solidFill>
                  <a:schemeClr val="bg1"/>
                </a:solidFill>
                <a:latin typeface="Century Gothic" panose="020B0502020202020204" pitchFamily="34" charset="0"/>
              </a:rPr>
              <a:t>factors, such as: </a:t>
            </a:r>
            <a:r>
              <a:rPr lang="en-NZ" sz="2000" b="1">
                <a:solidFill>
                  <a:schemeClr val="bg1"/>
                </a:solidFill>
                <a:latin typeface="Century Gothic" panose="020B0502020202020204" pitchFamily="34" charset="0"/>
              </a:rPr>
              <a:t>genetics, social norms, core faith and attitude</a:t>
            </a:r>
            <a:r>
              <a:rPr lang="en-NZ" sz="2000">
                <a:solidFill>
                  <a:schemeClr val="bg1"/>
                </a:solidFill>
                <a:latin typeface="Century Gothic" panose="020B0502020202020204" pitchFamily="34" charset="0"/>
              </a:rPr>
              <a:t>. </a:t>
            </a:r>
            <a:br>
              <a:rPr lang="en-NZ" sz="2000">
                <a:solidFill>
                  <a:schemeClr val="bg1"/>
                </a:solidFill>
                <a:latin typeface="Century Gothic" panose="020B0502020202020204" pitchFamily="34" charset="0"/>
              </a:rPr>
            </a:br>
            <a:br>
              <a:rPr lang="en-NZ" sz="2000">
                <a:solidFill>
                  <a:schemeClr val="bg1"/>
                </a:solidFill>
                <a:latin typeface="Century Gothic" panose="020B0502020202020204" pitchFamily="34" charset="0"/>
              </a:rPr>
            </a:br>
            <a:r>
              <a:rPr lang="en-NZ" sz="2000">
                <a:solidFill>
                  <a:schemeClr val="bg1"/>
                </a:solidFill>
                <a:latin typeface="Century Gothic" panose="020B0502020202020204" pitchFamily="34" charset="0"/>
              </a:rPr>
              <a:t>The individual's unique traits impact behaviour. The traits vary from person to person and can produce different actions or responses from each person.</a:t>
            </a:r>
          </a:p>
        </p:txBody>
      </p:sp>
      <p:pic>
        <p:nvPicPr>
          <p:cNvPr id="7" name="Obraz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61438" y="3415384"/>
            <a:ext cx="2991579" cy="2717703"/>
          </a:xfrm>
          <a:prstGeom prst="rect">
            <a:avLst/>
          </a:prstGeom>
        </p:spPr>
      </p:pic>
      <p:cxnSp>
        <p:nvCxnSpPr>
          <p:cNvPr id="8" name="Łącznik prosty 37"/>
          <p:cNvCxnSpPr/>
          <p:nvPr/>
        </p:nvCxnSpPr>
        <p:spPr>
          <a:xfrm>
            <a:off x="-744842" y="2658110"/>
            <a:ext cx="121601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9" name="Łącznik prosty 39"/>
          <p:cNvCxnSpPr/>
          <p:nvPr/>
        </p:nvCxnSpPr>
        <p:spPr>
          <a:xfrm flipV="1">
            <a:off x="466408" y="1676400"/>
            <a:ext cx="4762" cy="99409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0" name="Łącznik prosty 41"/>
          <p:cNvCxnSpPr/>
          <p:nvPr/>
        </p:nvCxnSpPr>
        <p:spPr>
          <a:xfrm>
            <a:off x="466408" y="1686204"/>
            <a:ext cx="81820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1" name="Łącznik prosty 42"/>
          <p:cNvCxnSpPr/>
          <p:nvPr/>
        </p:nvCxnSpPr>
        <p:spPr>
          <a:xfrm flipH="1" flipV="1">
            <a:off x="466408" y="2662567"/>
            <a:ext cx="4762" cy="92952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Łącznik prosty 43"/>
          <p:cNvCxnSpPr/>
          <p:nvPr/>
        </p:nvCxnSpPr>
        <p:spPr>
          <a:xfrm>
            <a:off x="461646" y="3592089"/>
            <a:ext cx="818207"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435212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50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25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3000"/>
                                </p:stCondLst>
                                <p:childTnLst>
                                  <p:par>
                                    <p:cTn id="17" presetID="22" presetClass="entr" presetSubtype="1"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childTnLst>
                              </p:cTn>
                            </p:par>
                            <p:par>
                              <p:cTn id="20" fill="hold">
                                <p:stCondLst>
                                  <p:cond delay="35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 presetClass="entr" presetSubtype="2" fill="hold" nodeType="withEffect" p14:presetBounceEnd="53333">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14:bounceEnd="53333">
                                          <p:cBhvr additive="base">
                                            <p:cTn id="26" dur="1500" fill="hold"/>
                                            <p:tgtEl>
                                              <p:spTgt spid="7"/>
                                            </p:tgtEl>
                                            <p:attrNameLst>
                                              <p:attrName>ppt_x</p:attrName>
                                            </p:attrNameLst>
                                          </p:cBhvr>
                                          <p:tavLst>
                                            <p:tav tm="0">
                                              <p:val>
                                                <p:strVal val="1+#ppt_w/2"/>
                                              </p:val>
                                            </p:tav>
                                            <p:tav tm="100000">
                                              <p:val>
                                                <p:strVal val="#ppt_x"/>
                                              </p:val>
                                            </p:tav>
                                          </p:tavLst>
                                        </p:anim>
                                        <p:anim calcmode="lin" valueType="num" p14:bounceEnd="53333">
                                          <p:cBhvr additive="base">
                                            <p:cTn id="27" dur="1500" fill="hold"/>
                                            <p:tgtEl>
                                              <p:spTgt spid="7"/>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1000" fill="hold"/>
                                            <p:tgtEl>
                                              <p:spTgt spid="6"/>
                                            </p:tgtEl>
                                            <p:attrNameLst>
                                              <p:attrName>ppt_x</p:attrName>
                                            </p:attrNameLst>
                                          </p:cBhvr>
                                          <p:tavLst>
                                            <p:tav tm="0">
                                              <p:val>
                                                <p:strVal val="0-#ppt_w/2"/>
                                              </p:val>
                                            </p:tav>
                                            <p:tav tm="100000">
                                              <p:val>
                                                <p:strVal val="#ppt_x"/>
                                              </p:val>
                                            </p:tav>
                                          </p:tavLst>
                                        </p:anim>
                                        <p:anim calcmode="lin" valueType="num">
                                          <p:cBhvr additive="base">
                                            <p:cTn id="31"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50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25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3000"/>
                                </p:stCondLst>
                                <p:childTnLst>
                                  <p:par>
                                    <p:cTn id="17" presetID="22" presetClass="entr" presetSubtype="1"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childTnLst>
                              </p:cTn>
                            </p:par>
                            <p:par>
                              <p:cTn id="20" fill="hold">
                                <p:stCondLst>
                                  <p:cond delay="35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 presetClass="entr" presetSubtype="2"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1500" fill="hold"/>
                                            <p:tgtEl>
                                              <p:spTgt spid="7"/>
                                            </p:tgtEl>
                                            <p:attrNameLst>
                                              <p:attrName>ppt_x</p:attrName>
                                            </p:attrNameLst>
                                          </p:cBhvr>
                                          <p:tavLst>
                                            <p:tav tm="0">
                                              <p:val>
                                                <p:strVal val="1+#ppt_w/2"/>
                                              </p:val>
                                            </p:tav>
                                            <p:tav tm="100000">
                                              <p:val>
                                                <p:strVal val="#ppt_x"/>
                                              </p:val>
                                            </p:tav>
                                          </p:tavLst>
                                        </p:anim>
                                        <p:anim calcmode="lin" valueType="num">
                                          <p:cBhvr additive="base">
                                            <p:cTn id="27" dur="1500" fill="hold"/>
                                            <p:tgtEl>
                                              <p:spTgt spid="7"/>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1000" fill="hold"/>
                                            <p:tgtEl>
                                              <p:spTgt spid="6"/>
                                            </p:tgtEl>
                                            <p:attrNameLst>
                                              <p:attrName>ppt_x</p:attrName>
                                            </p:attrNameLst>
                                          </p:cBhvr>
                                          <p:tavLst>
                                            <p:tav tm="0">
                                              <p:val>
                                                <p:strVal val="0-#ppt_w/2"/>
                                              </p:val>
                                            </p:tav>
                                            <p:tav tm="100000">
                                              <p:val>
                                                <p:strVal val="#ppt_x"/>
                                              </p:val>
                                            </p:tav>
                                          </p:tavLst>
                                        </p:anim>
                                        <p:anim calcmode="lin" valueType="num">
                                          <p:cBhvr additive="base">
                                            <p:cTn id="31"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upa 33"/>
          <p:cNvGrpSpPr/>
          <p:nvPr/>
        </p:nvGrpSpPr>
        <p:grpSpPr>
          <a:xfrm>
            <a:off x="4438650" y="0"/>
            <a:ext cx="9739313" cy="7532688"/>
            <a:chOff x="4438650" y="0"/>
            <a:chExt cx="9739313" cy="7532688"/>
          </a:xfrm>
          <a:solidFill>
            <a:schemeClr val="bg1">
              <a:lumMod val="95000"/>
            </a:schemeClr>
          </a:solidFill>
        </p:grpSpPr>
        <p:sp>
          <p:nvSpPr>
            <p:cNvPr id="10" name="Freeform 5"/>
            <p:cNvSpPr>
              <a:spLocks noEditPoints="1"/>
            </p:cNvSpPr>
            <p:nvPr/>
          </p:nvSpPr>
          <p:spPr bwMode="auto">
            <a:xfrm>
              <a:off x="9909175" y="2332038"/>
              <a:ext cx="1890713" cy="1895475"/>
            </a:xfrm>
            <a:custGeom>
              <a:avLst/>
              <a:gdLst>
                <a:gd name="T0" fmla="*/ 37 w 74"/>
                <a:gd name="T1" fmla="*/ 74 h 74"/>
                <a:gd name="T2" fmla="*/ 0 w 74"/>
                <a:gd name="T3" fmla="*/ 37 h 74"/>
                <a:gd name="T4" fmla="*/ 37 w 74"/>
                <a:gd name="T5" fmla="*/ 0 h 74"/>
                <a:gd name="T6" fmla="*/ 74 w 74"/>
                <a:gd name="T7" fmla="*/ 37 h 74"/>
                <a:gd name="T8" fmla="*/ 37 w 74"/>
                <a:gd name="T9" fmla="*/ 74 h 74"/>
                <a:gd name="T10" fmla="*/ 37 w 74"/>
                <a:gd name="T11" fmla="*/ 16 h 74"/>
                <a:gd name="T12" fmla="*/ 16 w 74"/>
                <a:gd name="T13" fmla="*/ 37 h 74"/>
                <a:gd name="T14" fmla="*/ 37 w 74"/>
                <a:gd name="T15" fmla="*/ 58 h 74"/>
                <a:gd name="T16" fmla="*/ 58 w 74"/>
                <a:gd name="T17" fmla="*/ 37 h 74"/>
                <a:gd name="T18" fmla="*/ 37 w 74"/>
                <a:gd name="T19" fmla="*/ 1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4">
                  <a:moveTo>
                    <a:pt x="37" y="74"/>
                  </a:moveTo>
                  <a:cubicBezTo>
                    <a:pt x="17" y="74"/>
                    <a:pt x="0" y="57"/>
                    <a:pt x="0" y="37"/>
                  </a:cubicBezTo>
                  <a:cubicBezTo>
                    <a:pt x="0" y="16"/>
                    <a:pt x="17" y="0"/>
                    <a:pt x="37" y="0"/>
                  </a:cubicBezTo>
                  <a:cubicBezTo>
                    <a:pt x="57" y="0"/>
                    <a:pt x="74" y="16"/>
                    <a:pt x="74" y="37"/>
                  </a:cubicBezTo>
                  <a:cubicBezTo>
                    <a:pt x="74" y="57"/>
                    <a:pt x="57" y="74"/>
                    <a:pt x="37" y="74"/>
                  </a:cubicBezTo>
                  <a:close/>
                  <a:moveTo>
                    <a:pt x="37" y="16"/>
                  </a:moveTo>
                  <a:cubicBezTo>
                    <a:pt x="25" y="16"/>
                    <a:pt x="16" y="25"/>
                    <a:pt x="16" y="37"/>
                  </a:cubicBezTo>
                  <a:cubicBezTo>
                    <a:pt x="16" y="48"/>
                    <a:pt x="25" y="58"/>
                    <a:pt x="37" y="58"/>
                  </a:cubicBezTo>
                  <a:cubicBezTo>
                    <a:pt x="49" y="58"/>
                    <a:pt x="58" y="48"/>
                    <a:pt x="58" y="37"/>
                  </a:cubicBezTo>
                  <a:cubicBezTo>
                    <a:pt x="58" y="25"/>
                    <a:pt x="49" y="16"/>
                    <a:pt x="3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11" name="Freeform 6"/>
            <p:cNvSpPr>
              <a:spLocks noEditPoints="1"/>
            </p:cNvSpPr>
            <p:nvPr/>
          </p:nvSpPr>
          <p:spPr bwMode="auto">
            <a:xfrm>
              <a:off x="9345613" y="4483100"/>
              <a:ext cx="3016250" cy="2998788"/>
            </a:xfrm>
            <a:custGeom>
              <a:avLst/>
              <a:gdLst>
                <a:gd name="T0" fmla="*/ 59 w 118"/>
                <a:gd name="T1" fmla="*/ 117 h 117"/>
                <a:gd name="T2" fmla="*/ 0 w 118"/>
                <a:gd name="T3" fmla="*/ 72 h 117"/>
                <a:gd name="T4" fmla="*/ 59 w 118"/>
                <a:gd name="T5" fmla="*/ 0 h 117"/>
                <a:gd name="T6" fmla="*/ 118 w 118"/>
                <a:gd name="T7" fmla="*/ 72 h 117"/>
                <a:gd name="T8" fmla="*/ 59 w 118"/>
                <a:gd name="T9" fmla="*/ 117 h 117"/>
                <a:gd name="T10" fmla="*/ 59 w 118"/>
                <a:gd name="T11" fmla="*/ 16 h 117"/>
                <a:gd name="T12" fmla="*/ 16 w 118"/>
                <a:gd name="T13" fmla="*/ 72 h 117"/>
                <a:gd name="T14" fmla="*/ 59 w 118"/>
                <a:gd name="T15" fmla="*/ 101 h 117"/>
                <a:gd name="T16" fmla="*/ 102 w 118"/>
                <a:gd name="T17" fmla="*/ 72 h 117"/>
                <a:gd name="T18" fmla="*/ 59 w 118"/>
                <a:gd name="T19" fmla="*/ 1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117">
                  <a:moveTo>
                    <a:pt x="59" y="117"/>
                  </a:moveTo>
                  <a:cubicBezTo>
                    <a:pt x="8" y="117"/>
                    <a:pt x="0" y="89"/>
                    <a:pt x="0" y="72"/>
                  </a:cubicBezTo>
                  <a:cubicBezTo>
                    <a:pt x="0" y="39"/>
                    <a:pt x="27" y="0"/>
                    <a:pt x="59" y="0"/>
                  </a:cubicBezTo>
                  <a:cubicBezTo>
                    <a:pt x="91" y="0"/>
                    <a:pt x="118" y="39"/>
                    <a:pt x="118" y="72"/>
                  </a:cubicBezTo>
                  <a:cubicBezTo>
                    <a:pt x="118" y="89"/>
                    <a:pt x="110" y="117"/>
                    <a:pt x="59" y="117"/>
                  </a:cubicBezTo>
                  <a:close/>
                  <a:moveTo>
                    <a:pt x="59" y="16"/>
                  </a:moveTo>
                  <a:cubicBezTo>
                    <a:pt x="37" y="16"/>
                    <a:pt x="16" y="47"/>
                    <a:pt x="16" y="72"/>
                  </a:cubicBezTo>
                  <a:cubicBezTo>
                    <a:pt x="16" y="85"/>
                    <a:pt x="21" y="101"/>
                    <a:pt x="59" y="101"/>
                  </a:cubicBezTo>
                  <a:cubicBezTo>
                    <a:pt x="97" y="101"/>
                    <a:pt x="102" y="85"/>
                    <a:pt x="102" y="72"/>
                  </a:cubicBezTo>
                  <a:cubicBezTo>
                    <a:pt x="102" y="47"/>
                    <a:pt x="82" y="16"/>
                    <a:pt x="5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15" name="Freeform 7"/>
            <p:cNvSpPr>
              <a:spLocks/>
            </p:cNvSpPr>
            <p:nvPr/>
          </p:nvSpPr>
          <p:spPr bwMode="auto">
            <a:xfrm>
              <a:off x="9959975" y="4919663"/>
              <a:ext cx="1789113" cy="1384300"/>
            </a:xfrm>
            <a:custGeom>
              <a:avLst/>
              <a:gdLst>
                <a:gd name="T0" fmla="*/ 563 w 1127"/>
                <a:gd name="T1" fmla="*/ 872 h 872"/>
                <a:gd name="T2" fmla="*/ 0 w 1127"/>
                <a:gd name="T3" fmla="*/ 161 h 872"/>
                <a:gd name="T4" fmla="*/ 193 w 1127"/>
                <a:gd name="T5" fmla="*/ 0 h 872"/>
                <a:gd name="T6" fmla="*/ 563 w 1127"/>
                <a:gd name="T7" fmla="*/ 468 h 872"/>
                <a:gd name="T8" fmla="*/ 934 w 1127"/>
                <a:gd name="T9" fmla="*/ 0 h 872"/>
                <a:gd name="T10" fmla="*/ 1127 w 1127"/>
                <a:gd name="T11" fmla="*/ 161 h 872"/>
                <a:gd name="T12" fmla="*/ 563 w 1127"/>
                <a:gd name="T13" fmla="*/ 872 h 872"/>
              </a:gdLst>
              <a:ahLst/>
              <a:cxnLst>
                <a:cxn ang="0">
                  <a:pos x="T0" y="T1"/>
                </a:cxn>
                <a:cxn ang="0">
                  <a:pos x="T2" y="T3"/>
                </a:cxn>
                <a:cxn ang="0">
                  <a:pos x="T4" y="T5"/>
                </a:cxn>
                <a:cxn ang="0">
                  <a:pos x="T6" y="T7"/>
                </a:cxn>
                <a:cxn ang="0">
                  <a:pos x="T8" y="T9"/>
                </a:cxn>
                <a:cxn ang="0">
                  <a:pos x="T10" y="T11"/>
                </a:cxn>
                <a:cxn ang="0">
                  <a:pos x="T12" y="T13"/>
                </a:cxn>
              </a:cxnLst>
              <a:rect l="0" t="0" r="r" b="b"/>
              <a:pathLst>
                <a:path w="1127" h="872">
                  <a:moveTo>
                    <a:pt x="563" y="872"/>
                  </a:moveTo>
                  <a:lnTo>
                    <a:pt x="0" y="161"/>
                  </a:lnTo>
                  <a:lnTo>
                    <a:pt x="193" y="0"/>
                  </a:lnTo>
                  <a:lnTo>
                    <a:pt x="563" y="468"/>
                  </a:lnTo>
                  <a:lnTo>
                    <a:pt x="934" y="0"/>
                  </a:lnTo>
                  <a:lnTo>
                    <a:pt x="1127" y="161"/>
                  </a:lnTo>
                  <a:lnTo>
                    <a:pt x="563" y="8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16" name="Freeform 8"/>
            <p:cNvSpPr>
              <a:spLocks noEditPoints="1"/>
            </p:cNvSpPr>
            <p:nvPr/>
          </p:nvSpPr>
          <p:spPr bwMode="auto">
            <a:xfrm>
              <a:off x="6943725" y="3125788"/>
              <a:ext cx="1635125" cy="1614488"/>
            </a:xfrm>
            <a:custGeom>
              <a:avLst/>
              <a:gdLst>
                <a:gd name="T0" fmla="*/ 32 w 64"/>
                <a:gd name="T1" fmla="*/ 63 h 63"/>
                <a:gd name="T2" fmla="*/ 0 w 64"/>
                <a:gd name="T3" fmla="*/ 32 h 63"/>
                <a:gd name="T4" fmla="*/ 32 w 64"/>
                <a:gd name="T5" fmla="*/ 0 h 63"/>
                <a:gd name="T6" fmla="*/ 64 w 64"/>
                <a:gd name="T7" fmla="*/ 32 h 63"/>
                <a:gd name="T8" fmla="*/ 32 w 64"/>
                <a:gd name="T9" fmla="*/ 63 h 63"/>
                <a:gd name="T10" fmla="*/ 32 w 64"/>
                <a:gd name="T11" fmla="*/ 16 h 63"/>
                <a:gd name="T12" fmla="*/ 16 w 64"/>
                <a:gd name="T13" fmla="*/ 32 h 63"/>
                <a:gd name="T14" fmla="*/ 32 w 64"/>
                <a:gd name="T15" fmla="*/ 47 h 63"/>
                <a:gd name="T16" fmla="*/ 48 w 64"/>
                <a:gd name="T17" fmla="*/ 32 h 63"/>
                <a:gd name="T18" fmla="*/ 32 w 64"/>
                <a:gd name="T19" fmla="*/ 1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3">
                  <a:moveTo>
                    <a:pt x="32" y="63"/>
                  </a:moveTo>
                  <a:cubicBezTo>
                    <a:pt x="14" y="63"/>
                    <a:pt x="0" y="49"/>
                    <a:pt x="0" y="32"/>
                  </a:cubicBezTo>
                  <a:cubicBezTo>
                    <a:pt x="0" y="14"/>
                    <a:pt x="14" y="0"/>
                    <a:pt x="32" y="0"/>
                  </a:cubicBezTo>
                  <a:cubicBezTo>
                    <a:pt x="49" y="0"/>
                    <a:pt x="64" y="14"/>
                    <a:pt x="64" y="32"/>
                  </a:cubicBezTo>
                  <a:cubicBezTo>
                    <a:pt x="64" y="49"/>
                    <a:pt x="49" y="63"/>
                    <a:pt x="32" y="63"/>
                  </a:cubicBezTo>
                  <a:close/>
                  <a:moveTo>
                    <a:pt x="32" y="16"/>
                  </a:moveTo>
                  <a:cubicBezTo>
                    <a:pt x="23" y="16"/>
                    <a:pt x="16" y="23"/>
                    <a:pt x="16" y="32"/>
                  </a:cubicBezTo>
                  <a:cubicBezTo>
                    <a:pt x="16" y="40"/>
                    <a:pt x="23" y="47"/>
                    <a:pt x="32" y="47"/>
                  </a:cubicBezTo>
                  <a:cubicBezTo>
                    <a:pt x="41" y="47"/>
                    <a:pt x="48" y="40"/>
                    <a:pt x="48" y="32"/>
                  </a:cubicBezTo>
                  <a:cubicBezTo>
                    <a:pt x="48" y="23"/>
                    <a:pt x="41" y="16"/>
                    <a:pt x="3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20" name="Freeform 9"/>
            <p:cNvSpPr>
              <a:spLocks noEditPoints="1"/>
            </p:cNvSpPr>
            <p:nvPr/>
          </p:nvSpPr>
          <p:spPr bwMode="auto">
            <a:xfrm>
              <a:off x="6483350" y="4995863"/>
              <a:ext cx="2530475" cy="2536825"/>
            </a:xfrm>
            <a:custGeom>
              <a:avLst/>
              <a:gdLst>
                <a:gd name="T0" fmla="*/ 50 w 99"/>
                <a:gd name="T1" fmla="*/ 99 h 99"/>
                <a:gd name="T2" fmla="*/ 0 w 99"/>
                <a:gd name="T3" fmla="*/ 61 h 99"/>
                <a:gd name="T4" fmla="*/ 50 w 99"/>
                <a:gd name="T5" fmla="*/ 0 h 99"/>
                <a:gd name="T6" fmla="*/ 99 w 99"/>
                <a:gd name="T7" fmla="*/ 61 h 99"/>
                <a:gd name="T8" fmla="*/ 50 w 99"/>
                <a:gd name="T9" fmla="*/ 99 h 99"/>
                <a:gd name="T10" fmla="*/ 50 w 99"/>
                <a:gd name="T11" fmla="*/ 16 h 99"/>
                <a:gd name="T12" fmla="*/ 16 w 99"/>
                <a:gd name="T13" fmla="*/ 61 h 99"/>
                <a:gd name="T14" fmla="*/ 50 w 99"/>
                <a:gd name="T15" fmla="*/ 83 h 99"/>
                <a:gd name="T16" fmla="*/ 83 w 99"/>
                <a:gd name="T17" fmla="*/ 61 h 99"/>
                <a:gd name="T18" fmla="*/ 50 w 99"/>
                <a:gd name="T19" fmla="*/ 1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99">
                  <a:moveTo>
                    <a:pt x="50" y="99"/>
                  </a:moveTo>
                  <a:cubicBezTo>
                    <a:pt x="7" y="99"/>
                    <a:pt x="0" y="75"/>
                    <a:pt x="0" y="61"/>
                  </a:cubicBezTo>
                  <a:cubicBezTo>
                    <a:pt x="0" y="33"/>
                    <a:pt x="22" y="0"/>
                    <a:pt x="50" y="0"/>
                  </a:cubicBezTo>
                  <a:cubicBezTo>
                    <a:pt x="77" y="0"/>
                    <a:pt x="99" y="33"/>
                    <a:pt x="99" y="61"/>
                  </a:cubicBezTo>
                  <a:cubicBezTo>
                    <a:pt x="99" y="75"/>
                    <a:pt x="93" y="99"/>
                    <a:pt x="50" y="99"/>
                  </a:cubicBezTo>
                  <a:close/>
                  <a:moveTo>
                    <a:pt x="50" y="16"/>
                  </a:moveTo>
                  <a:cubicBezTo>
                    <a:pt x="33" y="16"/>
                    <a:pt x="16" y="41"/>
                    <a:pt x="16" y="61"/>
                  </a:cubicBezTo>
                  <a:cubicBezTo>
                    <a:pt x="16" y="67"/>
                    <a:pt x="16" y="83"/>
                    <a:pt x="50" y="83"/>
                  </a:cubicBezTo>
                  <a:cubicBezTo>
                    <a:pt x="83" y="83"/>
                    <a:pt x="83" y="67"/>
                    <a:pt x="83" y="61"/>
                  </a:cubicBezTo>
                  <a:cubicBezTo>
                    <a:pt x="83" y="41"/>
                    <a:pt x="67" y="16"/>
                    <a:pt x="5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21" name="Freeform 10"/>
            <p:cNvSpPr>
              <a:spLocks/>
            </p:cNvSpPr>
            <p:nvPr/>
          </p:nvSpPr>
          <p:spPr bwMode="auto">
            <a:xfrm>
              <a:off x="6994525" y="5354638"/>
              <a:ext cx="1533525" cy="1230313"/>
            </a:xfrm>
            <a:custGeom>
              <a:avLst/>
              <a:gdLst>
                <a:gd name="T0" fmla="*/ 483 w 966"/>
                <a:gd name="T1" fmla="*/ 775 h 775"/>
                <a:gd name="T2" fmla="*/ 0 w 966"/>
                <a:gd name="T3" fmla="*/ 162 h 775"/>
                <a:gd name="T4" fmla="*/ 193 w 966"/>
                <a:gd name="T5" fmla="*/ 0 h 775"/>
                <a:gd name="T6" fmla="*/ 483 w 966"/>
                <a:gd name="T7" fmla="*/ 355 h 775"/>
                <a:gd name="T8" fmla="*/ 757 w 966"/>
                <a:gd name="T9" fmla="*/ 0 h 775"/>
                <a:gd name="T10" fmla="*/ 966 w 966"/>
                <a:gd name="T11" fmla="*/ 162 h 775"/>
                <a:gd name="T12" fmla="*/ 483 w 966"/>
                <a:gd name="T13" fmla="*/ 775 h 775"/>
              </a:gdLst>
              <a:ahLst/>
              <a:cxnLst>
                <a:cxn ang="0">
                  <a:pos x="T0" y="T1"/>
                </a:cxn>
                <a:cxn ang="0">
                  <a:pos x="T2" y="T3"/>
                </a:cxn>
                <a:cxn ang="0">
                  <a:pos x="T4" y="T5"/>
                </a:cxn>
                <a:cxn ang="0">
                  <a:pos x="T6" y="T7"/>
                </a:cxn>
                <a:cxn ang="0">
                  <a:pos x="T8" y="T9"/>
                </a:cxn>
                <a:cxn ang="0">
                  <a:pos x="T10" y="T11"/>
                </a:cxn>
                <a:cxn ang="0">
                  <a:pos x="T12" y="T13"/>
                </a:cxn>
              </a:cxnLst>
              <a:rect l="0" t="0" r="r" b="b"/>
              <a:pathLst>
                <a:path w="966" h="775">
                  <a:moveTo>
                    <a:pt x="483" y="775"/>
                  </a:moveTo>
                  <a:lnTo>
                    <a:pt x="0" y="162"/>
                  </a:lnTo>
                  <a:lnTo>
                    <a:pt x="193" y="0"/>
                  </a:lnTo>
                  <a:lnTo>
                    <a:pt x="483" y="355"/>
                  </a:lnTo>
                  <a:lnTo>
                    <a:pt x="757" y="0"/>
                  </a:lnTo>
                  <a:lnTo>
                    <a:pt x="966" y="162"/>
                  </a:lnTo>
                  <a:lnTo>
                    <a:pt x="483" y="7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25" name="Rectangle 11"/>
            <p:cNvSpPr>
              <a:spLocks noChangeArrowheads="1"/>
            </p:cNvSpPr>
            <p:nvPr/>
          </p:nvSpPr>
          <p:spPr bwMode="auto">
            <a:xfrm>
              <a:off x="9142413" y="0"/>
              <a:ext cx="407988" cy="11271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26" name="Freeform 12"/>
            <p:cNvSpPr>
              <a:spLocks/>
            </p:cNvSpPr>
            <p:nvPr/>
          </p:nvSpPr>
          <p:spPr bwMode="auto">
            <a:xfrm>
              <a:off x="5410200" y="1536700"/>
              <a:ext cx="1073150" cy="1076325"/>
            </a:xfrm>
            <a:custGeom>
              <a:avLst/>
              <a:gdLst>
                <a:gd name="T0" fmla="*/ 499 w 676"/>
                <a:gd name="T1" fmla="*/ 678 h 678"/>
                <a:gd name="T2" fmla="*/ 0 w 676"/>
                <a:gd name="T3" fmla="*/ 178 h 678"/>
                <a:gd name="T4" fmla="*/ 177 w 676"/>
                <a:gd name="T5" fmla="*/ 0 h 678"/>
                <a:gd name="T6" fmla="*/ 676 w 676"/>
                <a:gd name="T7" fmla="*/ 501 h 678"/>
                <a:gd name="T8" fmla="*/ 499 w 676"/>
                <a:gd name="T9" fmla="*/ 678 h 678"/>
              </a:gdLst>
              <a:ahLst/>
              <a:cxnLst>
                <a:cxn ang="0">
                  <a:pos x="T0" y="T1"/>
                </a:cxn>
                <a:cxn ang="0">
                  <a:pos x="T2" y="T3"/>
                </a:cxn>
                <a:cxn ang="0">
                  <a:pos x="T4" y="T5"/>
                </a:cxn>
                <a:cxn ang="0">
                  <a:pos x="T6" y="T7"/>
                </a:cxn>
                <a:cxn ang="0">
                  <a:pos x="T8" y="T9"/>
                </a:cxn>
              </a:cxnLst>
              <a:rect l="0" t="0" r="r" b="b"/>
              <a:pathLst>
                <a:path w="676" h="678">
                  <a:moveTo>
                    <a:pt x="499" y="678"/>
                  </a:moveTo>
                  <a:lnTo>
                    <a:pt x="0" y="178"/>
                  </a:lnTo>
                  <a:lnTo>
                    <a:pt x="177" y="0"/>
                  </a:lnTo>
                  <a:lnTo>
                    <a:pt x="676" y="501"/>
                  </a:lnTo>
                  <a:lnTo>
                    <a:pt x="499" y="6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30" name="Freeform 13"/>
            <p:cNvSpPr>
              <a:spLocks/>
            </p:cNvSpPr>
            <p:nvPr/>
          </p:nvSpPr>
          <p:spPr bwMode="auto">
            <a:xfrm>
              <a:off x="12388850" y="1536700"/>
              <a:ext cx="1098550" cy="1076325"/>
            </a:xfrm>
            <a:custGeom>
              <a:avLst/>
              <a:gdLst>
                <a:gd name="T0" fmla="*/ 177 w 692"/>
                <a:gd name="T1" fmla="*/ 678 h 678"/>
                <a:gd name="T2" fmla="*/ 0 w 692"/>
                <a:gd name="T3" fmla="*/ 501 h 678"/>
                <a:gd name="T4" fmla="*/ 499 w 692"/>
                <a:gd name="T5" fmla="*/ 0 h 678"/>
                <a:gd name="T6" fmla="*/ 692 w 692"/>
                <a:gd name="T7" fmla="*/ 178 h 678"/>
                <a:gd name="T8" fmla="*/ 177 w 692"/>
                <a:gd name="T9" fmla="*/ 678 h 678"/>
              </a:gdLst>
              <a:ahLst/>
              <a:cxnLst>
                <a:cxn ang="0">
                  <a:pos x="T0" y="T1"/>
                </a:cxn>
                <a:cxn ang="0">
                  <a:pos x="T2" y="T3"/>
                </a:cxn>
                <a:cxn ang="0">
                  <a:pos x="T4" y="T5"/>
                </a:cxn>
                <a:cxn ang="0">
                  <a:pos x="T6" y="T7"/>
                </a:cxn>
                <a:cxn ang="0">
                  <a:pos x="T8" y="T9"/>
                </a:cxn>
              </a:cxnLst>
              <a:rect l="0" t="0" r="r" b="b"/>
              <a:pathLst>
                <a:path w="692" h="678">
                  <a:moveTo>
                    <a:pt x="177" y="678"/>
                  </a:moveTo>
                  <a:lnTo>
                    <a:pt x="0" y="501"/>
                  </a:lnTo>
                  <a:lnTo>
                    <a:pt x="499" y="0"/>
                  </a:lnTo>
                  <a:lnTo>
                    <a:pt x="692" y="178"/>
                  </a:lnTo>
                  <a:lnTo>
                    <a:pt x="177" y="6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31" name="Rectangle 14"/>
            <p:cNvSpPr>
              <a:spLocks noChangeArrowheads="1"/>
            </p:cNvSpPr>
            <p:nvPr/>
          </p:nvSpPr>
          <p:spPr bwMode="auto">
            <a:xfrm>
              <a:off x="13052425" y="5662613"/>
              <a:ext cx="1125538" cy="409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32" name="Rectangle 15"/>
            <p:cNvSpPr>
              <a:spLocks noChangeArrowheads="1"/>
            </p:cNvSpPr>
            <p:nvPr/>
          </p:nvSpPr>
          <p:spPr bwMode="auto">
            <a:xfrm>
              <a:off x="4438650" y="5662613"/>
              <a:ext cx="1123950" cy="409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33" name="Rectangle 16"/>
            <p:cNvSpPr>
              <a:spLocks noChangeArrowheads="1"/>
            </p:cNvSpPr>
            <p:nvPr/>
          </p:nvSpPr>
          <p:spPr bwMode="auto">
            <a:xfrm>
              <a:off x="10650538" y="4689475"/>
              <a:ext cx="407988" cy="128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pl-PL"/>
            </a:p>
          </p:txBody>
        </p:sp>
      </p:grpSp>
      <p:sp>
        <p:nvSpPr>
          <p:cNvPr id="2" name="Tytuł 1"/>
          <p:cNvSpPr>
            <a:spLocks noGrp="1"/>
          </p:cNvSpPr>
          <p:nvPr>
            <p:ph type="title"/>
          </p:nvPr>
        </p:nvSpPr>
        <p:spPr/>
        <p:txBody>
          <a:bodyPr/>
          <a:lstStyle/>
          <a:p>
            <a:r>
              <a:rPr lang="pl-PL" altLang="pl-PL" dirty="0"/>
              <a:t>Extended DISC® </a:t>
            </a:r>
            <a:r>
              <a:rPr lang="en-NZ" altLang="pl-PL" b="1" dirty="0">
                <a:solidFill>
                  <a:schemeClr val="accent1"/>
                </a:solidFill>
              </a:rPr>
              <a:t>Debriefing</a:t>
            </a:r>
            <a:endParaRPr lang="pl-PL" dirty="0"/>
          </a:p>
        </p:txBody>
      </p:sp>
      <p:sp>
        <p:nvSpPr>
          <p:cNvPr id="4" name="Prostokąt zaokrąglony 3"/>
          <p:cNvSpPr/>
          <p:nvPr/>
        </p:nvSpPr>
        <p:spPr>
          <a:xfrm>
            <a:off x="-1038226" y="721079"/>
            <a:ext cx="4553935" cy="46166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pPr algn="r"/>
            <a:r>
              <a:rPr lang="en-NZ" sz="2400" b="1">
                <a:solidFill>
                  <a:schemeClr val="bg1"/>
                </a:solidFill>
                <a:latin typeface="Century Gothic" panose="020B0502020202020204" pitchFamily="34" charset="0"/>
              </a:rPr>
              <a:t>Debriefing Tips</a:t>
            </a:r>
            <a:endParaRPr lang="pl-PL" sz="2400" b="1">
              <a:solidFill>
                <a:schemeClr val="bg1"/>
              </a:solidFill>
              <a:latin typeface="Century Gothic" panose="020B0502020202020204" pitchFamily="34" charset="0"/>
            </a:endParaRPr>
          </a:p>
        </p:txBody>
      </p:sp>
      <p:grpSp>
        <p:nvGrpSpPr>
          <p:cNvPr id="53" name="Grupa 52"/>
          <p:cNvGrpSpPr/>
          <p:nvPr/>
        </p:nvGrpSpPr>
        <p:grpSpPr>
          <a:xfrm>
            <a:off x="1641691" y="3248019"/>
            <a:ext cx="4168291" cy="1173290"/>
            <a:chOff x="1340614" y="3240607"/>
            <a:chExt cx="4168291" cy="1173290"/>
          </a:xfrm>
        </p:grpSpPr>
        <p:sp>
          <p:nvSpPr>
            <p:cNvPr id="12" name="Rectangle 33"/>
            <p:cNvSpPr>
              <a:spLocks noChangeArrowheads="1"/>
            </p:cNvSpPr>
            <p:nvPr/>
          </p:nvSpPr>
          <p:spPr bwMode="auto">
            <a:xfrm>
              <a:off x="2087486" y="3515761"/>
              <a:ext cx="3421419" cy="705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67" tIns="44537" rIns="89067" bIns="44537">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sz="2000" b="1">
                  <a:solidFill>
                    <a:schemeClr val="accent1"/>
                  </a:solidFill>
                  <a:latin typeface="Century Gothic" panose="020B0502020202020204" pitchFamily="34" charset="0"/>
                </a:rPr>
                <a:t>Find the right areas </a:t>
              </a:r>
              <a:r>
                <a:rPr lang="en-US" sz="2000">
                  <a:latin typeface="Century Gothic" panose="020B0502020202020204" pitchFamily="34" charset="0"/>
                </a:rPr>
                <a:t>for discussion.</a:t>
              </a:r>
            </a:p>
          </p:txBody>
        </p:sp>
        <p:sp>
          <p:nvSpPr>
            <p:cNvPr id="13" name="Prostokąt zaokrąglony 12"/>
            <p:cNvSpPr/>
            <p:nvPr/>
          </p:nvSpPr>
          <p:spPr>
            <a:xfrm>
              <a:off x="1340614" y="3240607"/>
              <a:ext cx="4127785" cy="1173290"/>
            </a:xfrm>
            <a:prstGeom prst="roundRect">
              <a:avLst/>
            </a:prstGeom>
            <a:noFill/>
            <a:ln w="19050">
              <a:solidFill>
                <a:schemeClr val="bg1">
                  <a:lumMod val="6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00100">
                <a:lnSpc>
                  <a:spcPct val="90000"/>
                </a:lnSpc>
                <a:spcBef>
                  <a:spcPct val="0"/>
                </a:spcBef>
                <a:spcAft>
                  <a:spcPct val="35000"/>
                </a:spcAft>
              </a:pPr>
              <a:endParaRPr lang="pl-PL">
                <a:solidFill>
                  <a:schemeClr val="tx1"/>
                </a:solidFill>
                <a:latin typeface="Century Gothic" panose="020B0502020202020204" pitchFamily="34" charset="0"/>
              </a:endParaRPr>
            </a:p>
          </p:txBody>
        </p:sp>
        <p:sp>
          <p:nvSpPr>
            <p:cNvPr id="14" name="Prostokąt z rogami zaokrąglonymi z jednej strony 13"/>
            <p:cNvSpPr/>
            <p:nvPr/>
          </p:nvSpPr>
          <p:spPr>
            <a:xfrm rot="16200000">
              <a:off x="1071496" y="3519018"/>
              <a:ext cx="1163998" cy="625760"/>
            </a:xfrm>
            <a:prstGeom prst="round2SameRect">
              <a:avLst>
                <a:gd name="adj1" fmla="val 28844"/>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0" rtlCol="0" anchor="ctr"/>
            <a:lstStyle/>
            <a:p>
              <a:pPr algn="ctr"/>
              <a:endParaRPr lang="pl-PL" sz="2800" b="1">
                <a:latin typeface="Century Gothic" panose="020B0502020202020204" pitchFamily="34" charset="0"/>
              </a:endParaRPr>
            </a:p>
          </p:txBody>
        </p:sp>
        <p:sp>
          <p:nvSpPr>
            <p:cNvPr id="41" name="Freeform 89"/>
            <p:cNvSpPr>
              <a:spLocks noEditPoints="1"/>
            </p:cNvSpPr>
            <p:nvPr/>
          </p:nvSpPr>
          <p:spPr bwMode="auto">
            <a:xfrm>
              <a:off x="1414508" y="3614470"/>
              <a:ext cx="448652" cy="456047"/>
            </a:xfrm>
            <a:custGeom>
              <a:avLst/>
              <a:gdLst>
                <a:gd name="T0" fmla="*/ 482 w 580"/>
                <a:gd name="T1" fmla="*/ 395 h 589"/>
                <a:gd name="T2" fmla="*/ 399 w 580"/>
                <a:gd name="T3" fmla="*/ 442 h 589"/>
                <a:gd name="T4" fmla="*/ 186 w 580"/>
                <a:gd name="T5" fmla="*/ 333 h 589"/>
                <a:gd name="T6" fmla="*/ 194 w 580"/>
                <a:gd name="T7" fmla="*/ 295 h 589"/>
                <a:gd name="T8" fmla="*/ 186 w 580"/>
                <a:gd name="T9" fmla="*/ 257 h 589"/>
                <a:gd name="T10" fmla="*/ 399 w 580"/>
                <a:gd name="T11" fmla="*/ 147 h 589"/>
                <a:gd name="T12" fmla="*/ 482 w 580"/>
                <a:gd name="T13" fmla="*/ 194 h 589"/>
                <a:gd name="T14" fmla="*/ 580 w 580"/>
                <a:gd name="T15" fmla="*/ 97 h 589"/>
                <a:gd name="T16" fmla="*/ 482 w 580"/>
                <a:gd name="T17" fmla="*/ 0 h 589"/>
                <a:gd name="T18" fmla="*/ 385 w 580"/>
                <a:gd name="T19" fmla="*/ 97 h 589"/>
                <a:gd name="T20" fmla="*/ 393 w 580"/>
                <a:gd name="T21" fmla="*/ 135 h 589"/>
                <a:gd name="T22" fmla="*/ 180 w 580"/>
                <a:gd name="T23" fmla="*/ 244 h 589"/>
                <a:gd name="T24" fmla="*/ 97 w 580"/>
                <a:gd name="T25" fmla="*/ 197 h 589"/>
                <a:gd name="T26" fmla="*/ 0 w 580"/>
                <a:gd name="T27" fmla="*/ 295 h 589"/>
                <a:gd name="T28" fmla="*/ 97 w 580"/>
                <a:gd name="T29" fmla="*/ 392 h 589"/>
                <a:gd name="T30" fmla="*/ 180 w 580"/>
                <a:gd name="T31" fmla="*/ 345 h 589"/>
                <a:gd name="T32" fmla="*/ 393 w 580"/>
                <a:gd name="T33" fmla="*/ 454 h 589"/>
                <a:gd name="T34" fmla="*/ 385 w 580"/>
                <a:gd name="T35" fmla="*/ 492 h 589"/>
                <a:gd name="T36" fmla="*/ 482 w 580"/>
                <a:gd name="T37" fmla="*/ 589 h 589"/>
                <a:gd name="T38" fmla="*/ 580 w 580"/>
                <a:gd name="T39" fmla="*/ 492 h 589"/>
                <a:gd name="T40" fmla="*/ 482 w 580"/>
                <a:gd name="T41" fmla="*/ 395 h 589"/>
                <a:gd name="T42" fmla="*/ 482 w 580"/>
                <a:gd name="T43" fmla="*/ 14 h 589"/>
                <a:gd name="T44" fmla="*/ 566 w 580"/>
                <a:gd name="T45" fmla="*/ 97 h 589"/>
                <a:gd name="T46" fmla="*/ 482 w 580"/>
                <a:gd name="T47" fmla="*/ 180 h 589"/>
                <a:gd name="T48" fmla="*/ 399 w 580"/>
                <a:gd name="T49" fmla="*/ 97 h 589"/>
                <a:gd name="T50" fmla="*/ 482 w 580"/>
                <a:gd name="T51" fmla="*/ 14 h 589"/>
                <a:gd name="T52" fmla="*/ 97 w 580"/>
                <a:gd name="T53" fmla="*/ 378 h 589"/>
                <a:gd name="T54" fmla="*/ 14 w 580"/>
                <a:gd name="T55" fmla="*/ 295 h 589"/>
                <a:gd name="T56" fmla="*/ 97 w 580"/>
                <a:gd name="T57" fmla="*/ 211 h 589"/>
                <a:gd name="T58" fmla="*/ 180 w 580"/>
                <a:gd name="T59" fmla="*/ 295 h 589"/>
                <a:gd name="T60" fmla="*/ 97 w 580"/>
                <a:gd name="T61" fmla="*/ 378 h 589"/>
                <a:gd name="T62" fmla="*/ 482 w 580"/>
                <a:gd name="T63" fmla="*/ 575 h 589"/>
                <a:gd name="T64" fmla="*/ 399 w 580"/>
                <a:gd name="T65" fmla="*/ 492 h 589"/>
                <a:gd name="T66" fmla="*/ 482 w 580"/>
                <a:gd name="T67" fmla="*/ 409 h 589"/>
                <a:gd name="T68" fmla="*/ 566 w 580"/>
                <a:gd name="T69" fmla="*/ 492 h 589"/>
                <a:gd name="T70" fmla="*/ 482 w 580"/>
                <a:gd name="T71" fmla="*/ 575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80" h="589">
                  <a:moveTo>
                    <a:pt x="482" y="395"/>
                  </a:moveTo>
                  <a:cubicBezTo>
                    <a:pt x="447" y="395"/>
                    <a:pt x="416" y="414"/>
                    <a:pt x="399" y="442"/>
                  </a:cubicBezTo>
                  <a:cubicBezTo>
                    <a:pt x="186" y="333"/>
                    <a:pt x="186" y="333"/>
                    <a:pt x="186" y="333"/>
                  </a:cubicBezTo>
                  <a:cubicBezTo>
                    <a:pt x="191" y="321"/>
                    <a:pt x="194" y="308"/>
                    <a:pt x="194" y="295"/>
                  </a:cubicBezTo>
                  <a:cubicBezTo>
                    <a:pt x="194" y="281"/>
                    <a:pt x="191" y="268"/>
                    <a:pt x="186" y="257"/>
                  </a:cubicBezTo>
                  <a:cubicBezTo>
                    <a:pt x="399" y="147"/>
                    <a:pt x="399" y="147"/>
                    <a:pt x="399" y="147"/>
                  </a:cubicBezTo>
                  <a:cubicBezTo>
                    <a:pt x="416" y="175"/>
                    <a:pt x="447" y="194"/>
                    <a:pt x="482" y="194"/>
                  </a:cubicBezTo>
                  <a:cubicBezTo>
                    <a:pt x="536" y="194"/>
                    <a:pt x="580" y="150"/>
                    <a:pt x="580" y="97"/>
                  </a:cubicBezTo>
                  <a:cubicBezTo>
                    <a:pt x="580" y="43"/>
                    <a:pt x="536" y="0"/>
                    <a:pt x="482" y="0"/>
                  </a:cubicBezTo>
                  <a:cubicBezTo>
                    <a:pt x="429" y="0"/>
                    <a:pt x="385" y="43"/>
                    <a:pt x="385" y="97"/>
                  </a:cubicBezTo>
                  <a:cubicBezTo>
                    <a:pt x="385" y="110"/>
                    <a:pt x="388" y="123"/>
                    <a:pt x="393" y="135"/>
                  </a:cubicBezTo>
                  <a:cubicBezTo>
                    <a:pt x="180" y="244"/>
                    <a:pt x="180" y="244"/>
                    <a:pt x="180" y="244"/>
                  </a:cubicBezTo>
                  <a:cubicBezTo>
                    <a:pt x="163" y="216"/>
                    <a:pt x="132" y="197"/>
                    <a:pt x="97" y="197"/>
                  </a:cubicBezTo>
                  <a:cubicBezTo>
                    <a:pt x="43" y="197"/>
                    <a:pt x="0" y="241"/>
                    <a:pt x="0" y="295"/>
                  </a:cubicBezTo>
                  <a:cubicBezTo>
                    <a:pt x="0" y="348"/>
                    <a:pt x="43" y="392"/>
                    <a:pt x="97" y="392"/>
                  </a:cubicBezTo>
                  <a:cubicBezTo>
                    <a:pt x="132" y="392"/>
                    <a:pt x="163" y="373"/>
                    <a:pt x="180" y="345"/>
                  </a:cubicBezTo>
                  <a:cubicBezTo>
                    <a:pt x="393" y="454"/>
                    <a:pt x="393" y="454"/>
                    <a:pt x="393" y="454"/>
                  </a:cubicBezTo>
                  <a:cubicBezTo>
                    <a:pt x="388" y="466"/>
                    <a:pt x="385" y="479"/>
                    <a:pt x="385" y="492"/>
                  </a:cubicBezTo>
                  <a:cubicBezTo>
                    <a:pt x="385" y="546"/>
                    <a:pt x="429" y="589"/>
                    <a:pt x="482" y="589"/>
                  </a:cubicBezTo>
                  <a:cubicBezTo>
                    <a:pt x="536" y="589"/>
                    <a:pt x="580" y="546"/>
                    <a:pt x="580" y="492"/>
                  </a:cubicBezTo>
                  <a:cubicBezTo>
                    <a:pt x="580" y="439"/>
                    <a:pt x="536" y="395"/>
                    <a:pt x="482" y="395"/>
                  </a:cubicBezTo>
                  <a:close/>
                  <a:moveTo>
                    <a:pt x="482" y="14"/>
                  </a:moveTo>
                  <a:cubicBezTo>
                    <a:pt x="528" y="14"/>
                    <a:pt x="566" y="51"/>
                    <a:pt x="566" y="97"/>
                  </a:cubicBezTo>
                  <a:cubicBezTo>
                    <a:pt x="566" y="143"/>
                    <a:pt x="528" y="180"/>
                    <a:pt x="482" y="180"/>
                  </a:cubicBezTo>
                  <a:cubicBezTo>
                    <a:pt x="436" y="180"/>
                    <a:pt x="399" y="143"/>
                    <a:pt x="399" y="97"/>
                  </a:cubicBezTo>
                  <a:cubicBezTo>
                    <a:pt x="399" y="51"/>
                    <a:pt x="436" y="14"/>
                    <a:pt x="482" y="14"/>
                  </a:cubicBezTo>
                  <a:close/>
                  <a:moveTo>
                    <a:pt x="97" y="378"/>
                  </a:moveTo>
                  <a:cubicBezTo>
                    <a:pt x="51" y="378"/>
                    <a:pt x="14" y="341"/>
                    <a:pt x="14" y="295"/>
                  </a:cubicBezTo>
                  <a:cubicBezTo>
                    <a:pt x="14" y="249"/>
                    <a:pt x="51" y="211"/>
                    <a:pt x="97" y="211"/>
                  </a:cubicBezTo>
                  <a:cubicBezTo>
                    <a:pt x="143" y="211"/>
                    <a:pt x="180" y="249"/>
                    <a:pt x="180" y="295"/>
                  </a:cubicBezTo>
                  <a:cubicBezTo>
                    <a:pt x="180" y="341"/>
                    <a:pt x="143" y="378"/>
                    <a:pt x="97" y="378"/>
                  </a:cubicBezTo>
                  <a:close/>
                  <a:moveTo>
                    <a:pt x="482" y="575"/>
                  </a:moveTo>
                  <a:cubicBezTo>
                    <a:pt x="436" y="575"/>
                    <a:pt x="399" y="538"/>
                    <a:pt x="399" y="492"/>
                  </a:cubicBezTo>
                  <a:cubicBezTo>
                    <a:pt x="399" y="446"/>
                    <a:pt x="436" y="409"/>
                    <a:pt x="482" y="409"/>
                  </a:cubicBezTo>
                  <a:cubicBezTo>
                    <a:pt x="528" y="409"/>
                    <a:pt x="566" y="446"/>
                    <a:pt x="566" y="492"/>
                  </a:cubicBezTo>
                  <a:cubicBezTo>
                    <a:pt x="566" y="538"/>
                    <a:pt x="528" y="575"/>
                    <a:pt x="482" y="575"/>
                  </a:cubicBezTo>
                  <a:close/>
                </a:path>
              </a:pathLst>
            </a:custGeom>
            <a:solidFill>
              <a:schemeClr val="bg1"/>
            </a:solidFill>
            <a:ln w="12700">
              <a:solidFill>
                <a:schemeClr val="bg1"/>
              </a:solidFill>
            </a:ln>
          </p:spPr>
          <p:txBody>
            <a:bodyPr vert="horz" wrap="square" lIns="91440" tIns="45720" rIns="91440" bIns="45720" numCol="1" anchor="t" anchorCtr="0" compatLnSpc="1">
              <a:prstTxWarp prst="textNoShape">
                <a:avLst/>
              </a:prstTxWarp>
            </a:bodyPr>
            <a:lstStyle/>
            <a:p>
              <a:endParaRPr lang="en-US">
                <a:latin typeface="Century Gothic" panose="020B0502020202020204" pitchFamily="34" charset="0"/>
              </a:endParaRPr>
            </a:p>
          </p:txBody>
        </p:sp>
      </p:grpSp>
      <p:grpSp>
        <p:nvGrpSpPr>
          <p:cNvPr id="54" name="Grupa 53"/>
          <p:cNvGrpSpPr/>
          <p:nvPr/>
        </p:nvGrpSpPr>
        <p:grpSpPr>
          <a:xfrm>
            <a:off x="1641691" y="4586029"/>
            <a:ext cx="4168291" cy="1173290"/>
            <a:chOff x="1340614" y="4522529"/>
            <a:chExt cx="4168291" cy="1173290"/>
          </a:xfrm>
        </p:grpSpPr>
        <p:sp>
          <p:nvSpPr>
            <p:cNvPr id="17" name="Rectangle 33"/>
            <p:cNvSpPr>
              <a:spLocks noChangeArrowheads="1"/>
            </p:cNvSpPr>
            <p:nvPr/>
          </p:nvSpPr>
          <p:spPr bwMode="auto">
            <a:xfrm>
              <a:off x="2087486" y="4761072"/>
              <a:ext cx="3421419" cy="705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67" tIns="44537" rIns="89067" bIns="44537">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sz="2000" b="1">
                  <a:solidFill>
                    <a:schemeClr val="accent1"/>
                  </a:solidFill>
                  <a:latin typeface="Century Gothic" panose="020B0502020202020204" pitchFamily="34" charset="0"/>
                </a:rPr>
                <a:t>Avoid the phrase </a:t>
              </a:r>
              <a:endParaRPr lang="pl-PL" sz="2000" b="1">
                <a:solidFill>
                  <a:schemeClr val="accent1"/>
                </a:solidFill>
                <a:latin typeface="Century Gothic" panose="020B0502020202020204" pitchFamily="34" charset="0"/>
              </a:endParaRPr>
            </a:p>
            <a:p>
              <a:r>
                <a:rPr lang="en-US" sz="2000">
                  <a:latin typeface="Century Gothic" panose="020B0502020202020204" pitchFamily="34" charset="0"/>
                </a:rPr>
                <a:t>"I think you are ...".</a:t>
              </a:r>
            </a:p>
          </p:txBody>
        </p:sp>
        <p:sp>
          <p:nvSpPr>
            <p:cNvPr id="18" name="Prostokąt zaokrąglony 17"/>
            <p:cNvSpPr/>
            <p:nvPr/>
          </p:nvSpPr>
          <p:spPr>
            <a:xfrm>
              <a:off x="1340614" y="4522529"/>
              <a:ext cx="4127785" cy="1173290"/>
            </a:xfrm>
            <a:prstGeom prst="roundRect">
              <a:avLst/>
            </a:prstGeom>
            <a:noFill/>
            <a:ln w="19050">
              <a:solidFill>
                <a:schemeClr val="bg1">
                  <a:lumMod val="6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00100">
                <a:lnSpc>
                  <a:spcPct val="90000"/>
                </a:lnSpc>
                <a:spcBef>
                  <a:spcPct val="0"/>
                </a:spcBef>
                <a:spcAft>
                  <a:spcPct val="35000"/>
                </a:spcAft>
              </a:pPr>
              <a:endParaRPr lang="pl-PL">
                <a:solidFill>
                  <a:schemeClr val="tx1"/>
                </a:solidFill>
                <a:latin typeface="Century Gothic" panose="020B0502020202020204" pitchFamily="34" charset="0"/>
              </a:endParaRPr>
            </a:p>
          </p:txBody>
        </p:sp>
        <p:sp>
          <p:nvSpPr>
            <p:cNvPr id="19" name="Prostokąt z rogami zaokrąglonymi z jednej strony 18"/>
            <p:cNvSpPr/>
            <p:nvPr/>
          </p:nvSpPr>
          <p:spPr>
            <a:xfrm rot="16200000">
              <a:off x="1071496" y="4800940"/>
              <a:ext cx="1163998" cy="625760"/>
            </a:xfrm>
            <a:prstGeom prst="round2SameRect">
              <a:avLst>
                <a:gd name="adj1" fmla="val 29859"/>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0" rtlCol="0" anchor="ctr"/>
            <a:lstStyle/>
            <a:p>
              <a:pPr algn="ctr"/>
              <a:endParaRPr lang="pl-PL" sz="2800" b="1">
                <a:latin typeface="Century Gothic" panose="020B0502020202020204" pitchFamily="34" charset="0"/>
              </a:endParaRPr>
            </a:p>
          </p:txBody>
        </p:sp>
        <p:sp>
          <p:nvSpPr>
            <p:cNvPr id="42" name="Freeform 140"/>
            <p:cNvSpPr>
              <a:spLocks noEditPoints="1"/>
            </p:cNvSpPr>
            <p:nvPr/>
          </p:nvSpPr>
          <p:spPr bwMode="auto">
            <a:xfrm>
              <a:off x="1432413" y="4876801"/>
              <a:ext cx="439884" cy="439346"/>
            </a:xfrm>
            <a:custGeom>
              <a:avLst/>
              <a:gdLst>
                <a:gd name="T0" fmla="*/ 484 w 491"/>
                <a:gd name="T1" fmla="*/ 0 h 491"/>
                <a:gd name="T2" fmla="*/ 7 w 491"/>
                <a:gd name="T3" fmla="*/ 0 h 491"/>
                <a:gd name="T4" fmla="*/ 0 w 491"/>
                <a:gd name="T5" fmla="*/ 7 h 491"/>
                <a:gd name="T6" fmla="*/ 0 w 491"/>
                <a:gd name="T7" fmla="*/ 484 h 491"/>
                <a:gd name="T8" fmla="*/ 7 w 491"/>
                <a:gd name="T9" fmla="*/ 491 h 491"/>
                <a:gd name="T10" fmla="*/ 484 w 491"/>
                <a:gd name="T11" fmla="*/ 491 h 491"/>
                <a:gd name="T12" fmla="*/ 491 w 491"/>
                <a:gd name="T13" fmla="*/ 484 h 491"/>
                <a:gd name="T14" fmla="*/ 491 w 491"/>
                <a:gd name="T15" fmla="*/ 7 h 491"/>
                <a:gd name="T16" fmla="*/ 484 w 491"/>
                <a:gd name="T17" fmla="*/ 0 h 491"/>
                <a:gd name="T18" fmla="*/ 477 w 491"/>
                <a:gd name="T19" fmla="*/ 477 h 491"/>
                <a:gd name="T20" fmla="*/ 14 w 491"/>
                <a:gd name="T21" fmla="*/ 477 h 491"/>
                <a:gd name="T22" fmla="*/ 14 w 491"/>
                <a:gd name="T23" fmla="*/ 14 h 491"/>
                <a:gd name="T24" fmla="*/ 477 w 491"/>
                <a:gd name="T25" fmla="*/ 14 h 491"/>
                <a:gd name="T26" fmla="*/ 477 w 491"/>
                <a:gd name="T27" fmla="*/ 477 h 491"/>
                <a:gd name="T28" fmla="*/ 68 w 491"/>
                <a:gd name="T29" fmla="*/ 413 h 491"/>
                <a:gd name="T30" fmla="*/ 236 w 491"/>
                <a:gd name="T31" fmla="*/ 246 h 491"/>
                <a:gd name="T32" fmla="*/ 68 w 491"/>
                <a:gd name="T33" fmla="*/ 78 h 491"/>
                <a:gd name="T34" fmla="*/ 68 w 491"/>
                <a:gd name="T35" fmla="*/ 68 h 491"/>
                <a:gd name="T36" fmla="*/ 78 w 491"/>
                <a:gd name="T37" fmla="*/ 68 h 491"/>
                <a:gd name="T38" fmla="*/ 245 w 491"/>
                <a:gd name="T39" fmla="*/ 236 h 491"/>
                <a:gd name="T40" fmla="*/ 413 w 491"/>
                <a:gd name="T41" fmla="*/ 68 h 491"/>
                <a:gd name="T42" fmla="*/ 423 w 491"/>
                <a:gd name="T43" fmla="*/ 68 h 491"/>
                <a:gd name="T44" fmla="*/ 423 w 491"/>
                <a:gd name="T45" fmla="*/ 78 h 491"/>
                <a:gd name="T46" fmla="*/ 255 w 491"/>
                <a:gd name="T47" fmla="*/ 246 h 491"/>
                <a:gd name="T48" fmla="*/ 423 w 491"/>
                <a:gd name="T49" fmla="*/ 413 h 491"/>
                <a:gd name="T50" fmla="*/ 423 w 491"/>
                <a:gd name="T51" fmla="*/ 423 h 491"/>
                <a:gd name="T52" fmla="*/ 418 w 491"/>
                <a:gd name="T53" fmla="*/ 425 h 491"/>
                <a:gd name="T54" fmla="*/ 413 w 491"/>
                <a:gd name="T55" fmla="*/ 423 h 491"/>
                <a:gd name="T56" fmla="*/ 245 w 491"/>
                <a:gd name="T57" fmla="*/ 256 h 491"/>
                <a:gd name="T58" fmla="*/ 78 w 491"/>
                <a:gd name="T59" fmla="*/ 423 h 491"/>
                <a:gd name="T60" fmla="*/ 73 w 491"/>
                <a:gd name="T61" fmla="*/ 425 h 491"/>
                <a:gd name="T62" fmla="*/ 68 w 491"/>
                <a:gd name="T63" fmla="*/ 423 h 491"/>
                <a:gd name="T64" fmla="*/ 68 w 491"/>
                <a:gd name="T65" fmla="*/ 413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1" h="491">
                  <a:moveTo>
                    <a:pt x="484" y="0"/>
                  </a:moveTo>
                  <a:cubicBezTo>
                    <a:pt x="7" y="0"/>
                    <a:pt x="7" y="0"/>
                    <a:pt x="7" y="0"/>
                  </a:cubicBezTo>
                  <a:cubicBezTo>
                    <a:pt x="3" y="0"/>
                    <a:pt x="0" y="3"/>
                    <a:pt x="0" y="7"/>
                  </a:cubicBezTo>
                  <a:cubicBezTo>
                    <a:pt x="0" y="484"/>
                    <a:pt x="0" y="484"/>
                    <a:pt x="0" y="484"/>
                  </a:cubicBezTo>
                  <a:cubicBezTo>
                    <a:pt x="0" y="488"/>
                    <a:pt x="3" y="491"/>
                    <a:pt x="7" y="491"/>
                  </a:cubicBezTo>
                  <a:cubicBezTo>
                    <a:pt x="484" y="491"/>
                    <a:pt x="484" y="491"/>
                    <a:pt x="484" y="491"/>
                  </a:cubicBezTo>
                  <a:cubicBezTo>
                    <a:pt x="488" y="491"/>
                    <a:pt x="491" y="488"/>
                    <a:pt x="491" y="484"/>
                  </a:cubicBezTo>
                  <a:cubicBezTo>
                    <a:pt x="491" y="7"/>
                    <a:pt x="491" y="7"/>
                    <a:pt x="491" y="7"/>
                  </a:cubicBezTo>
                  <a:cubicBezTo>
                    <a:pt x="491" y="3"/>
                    <a:pt x="488" y="0"/>
                    <a:pt x="484" y="0"/>
                  </a:cubicBezTo>
                  <a:close/>
                  <a:moveTo>
                    <a:pt x="477" y="477"/>
                  </a:moveTo>
                  <a:cubicBezTo>
                    <a:pt x="14" y="477"/>
                    <a:pt x="14" y="477"/>
                    <a:pt x="14" y="477"/>
                  </a:cubicBezTo>
                  <a:cubicBezTo>
                    <a:pt x="14" y="14"/>
                    <a:pt x="14" y="14"/>
                    <a:pt x="14" y="14"/>
                  </a:cubicBezTo>
                  <a:cubicBezTo>
                    <a:pt x="477" y="14"/>
                    <a:pt x="477" y="14"/>
                    <a:pt x="477" y="14"/>
                  </a:cubicBezTo>
                  <a:lnTo>
                    <a:pt x="477" y="477"/>
                  </a:lnTo>
                  <a:close/>
                  <a:moveTo>
                    <a:pt x="68" y="413"/>
                  </a:moveTo>
                  <a:cubicBezTo>
                    <a:pt x="236" y="246"/>
                    <a:pt x="236" y="246"/>
                    <a:pt x="236" y="246"/>
                  </a:cubicBezTo>
                  <a:cubicBezTo>
                    <a:pt x="68" y="78"/>
                    <a:pt x="68" y="78"/>
                    <a:pt x="68" y="78"/>
                  </a:cubicBezTo>
                  <a:cubicBezTo>
                    <a:pt x="65" y="75"/>
                    <a:pt x="65" y="71"/>
                    <a:pt x="68" y="68"/>
                  </a:cubicBezTo>
                  <a:cubicBezTo>
                    <a:pt x="71" y="66"/>
                    <a:pt x="75" y="66"/>
                    <a:pt x="78" y="68"/>
                  </a:cubicBezTo>
                  <a:cubicBezTo>
                    <a:pt x="245" y="236"/>
                    <a:pt x="245" y="236"/>
                    <a:pt x="245" y="236"/>
                  </a:cubicBezTo>
                  <a:cubicBezTo>
                    <a:pt x="413" y="68"/>
                    <a:pt x="413" y="68"/>
                    <a:pt x="413" y="68"/>
                  </a:cubicBezTo>
                  <a:cubicBezTo>
                    <a:pt x="416" y="66"/>
                    <a:pt x="420" y="66"/>
                    <a:pt x="423" y="68"/>
                  </a:cubicBezTo>
                  <a:cubicBezTo>
                    <a:pt x="426" y="71"/>
                    <a:pt x="426" y="75"/>
                    <a:pt x="423" y="78"/>
                  </a:cubicBezTo>
                  <a:cubicBezTo>
                    <a:pt x="255" y="246"/>
                    <a:pt x="255" y="246"/>
                    <a:pt x="255" y="246"/>
                  </a:cubicBezTo>
                  <a:cubicBezTo>
                    <a:pt x="423" y="413"/>
                    <a:pt x="423" y="413"/>
                    <a:pt x="423" y="413"/>
                  </a:cubicBezTo>
                  <a:cubicBezTo>
                    <a:pt x="426" y="416"/>
                    <a:pt x="426" y="421"/>
                    <a:pt x="423" y="423"/>
                  </a:cubicBezTo>
                  <a:cubicBezTo>
                    <a:pt x="422" y="425"/>
                    <a:pt x="420" y="425"/>
                    <a:pt x="418" y="425"/>
                  </a:cubicBezTo>
                  <a:cubicBezTo>
                    <a:pt x="416" y="425"/>
                    <a:pt x="414" y="425"/>
                    <a:pt x="413" y="423"/>
                  </a:cubicBezTo>
                  <a:cubicBezTo>
                    <a:pt x="245" y="256"/>
                    <a:pt x="245" y="256"/>
                    <a:pt x="245" y="256"/>
                  </a:cubicBezTo>
                  <a:cubicBezTo>
                    <a:pt x="78" y="423"/>
                    <a:pt x="78" y="423"/>
                    <a:pt x="78" y="423"/>
                  </a:cubicBezTo>
                  <a:cubicBezTo>
                    <a:pt x="76" y="425"/>
                    <a:pt x="75" y="425"/>
                    <a:pt x="73" y="425"/>
                  </a:cubicBezTo>
                  <a:cubicBezTo>
                    <a:pt x="71" y="425"/>
                    <a:pt x="69" y="425"/>
                    <a:pt x="68" y="423"/>
                  </a:cubicBezTo>
                  <a:cubicBezTo>
                    <a:pt x="65" y="421"/>
                    <a:pt x="65" y="416"/>
                    <a:pt x="68" y="413"/>
                  </a:cubicBezTo>
                  <a:close/>
                </a:path>
              </a:pathLst>
            </a:custGeom>
            <a:solidFill>
              <a:schemeClr val="bg1"/>
            </a:solidFill>
            <a:ln w="12700">
              <a:solidFill>
                <a:schemeClr val="bg1"/>
              </a:solidFill>
            </a:ln>
          </p:spPr>
          <p:txBody>
            <a:bodyPr vert="horz" wrap="square" lIns="91440" tIns="45720" rIns="91440" bIns="45720" numCol="1" anchor="t" anchorCtr="0" compatLnSpc="1">
              <a:prstTxWarp prst="textNoShape">
                <a:avLst/>
              </a:prstTxWarp>
            </a:bodyPr>
            <a:lstStyle/>
            <a:p>
              <a:endParaRPr lang="en-US">
                <a:latin typeface="Century Gothic" panose="020B0502020202020204" pitchFamily="34" charset="0"/>
              </a:endParaRPr>
            </a:p>
          </p:txBody>
        </p:sp>
      </p:grpSp>
      <p:grpSp>
        <p:nvGrpSpPr>
          <p:cNvPr id="56" name="Grupa 55"/>
          <p:cNvGrpSpPr/>
          <p:nvPr/>
        </p:nvGrpSpPr>
        <p:grpSpPr>
          <a:xfrm>
            <a:off x="6607284" y="4585353"/>
            <a:ext cx="4168291" cy="1173290"/>
            <a:chOff x="6520306" y="4012664"/>
            <a:chExt cx="4168291" cy="1173290"/>
          </a:xfrm>
        </p:grpSpPr>
        <p:sp>
          <p:nvSpPr>
            <p:cNvPr id="28" name="Prostokąt zaokrąglony 27"/>
            <p:cNvSpPr/>
            <p:nvPr/>
          </p:nvSpPr>
          <p:spPr>
            <a:xfrm>
              <a:off x="6520306" y="4012664"/>
              <a:ext cx="4127785" cy="1173290"/>
            </a:xfrm>
            <a:prstGeom prst="roundRect">
              <a:avLst/>
            </a:prstGeom>
            <a:solidFill>
              <a:schemeClr val="bg1"/>
            </a:solidFill>
            <a:ln w="19050">
              <a:solidFill>
                <a:schemeClr val="bg1">
                  <a:lumMod val="6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00100">
                <a:lnSpc>
                  <a:spcPct val="90000"/>
                </a:lnSpc>
                <a:spcBef>
                  <a:spcPct val="0"/>
                </a:spcBef>
                <a:spcAft>
                  <a:spcPct val="35000"/>
                </a:spcAft>
              </a:pPr>
              <a:endParaRPr lang="pl-PL">
                <a:solidFill>
                  <a:schemeClr val="tx1"/>
                </a:solidFill>
                <a:latin typeface="Century Gothic" panose="020B0502020202020204" pitchFamily="34" charset="0"/>
              </a:endParaRPr>
            </a:p>
          </p:txBody>
        </p:sp>
        <p:sp>
          <p:nvSpPr>
            <p:cNvPr id="29" name="Prostokąt z rogami zaokrąglonymi z jednej strony 28"/>
            <p:cNvSpPr/>
            <p:nvPr/>
          </p:nvSpPr>
          <p:spPr>
            <a:xfrm rot="16200000">
              <a:off x="6251188" y="4291075"/>
              <a:ext cx="1163998" cy="625760"/>
            </a:xfrm>
            <a:prstGeom prst="round2SameRect">
              <a:avLst>
                <a:gd name="adj1" fmla="val 32903"/>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0" rtlCol="0" anchor="ctr"/>
            <a:lstStyle/>
            <a:p>
              <a:pPr algn="ctr"/>
              <a:endParaRPr lang="pl-PL" sz="2800" b="1">
                <a:latin typeface="Century Gothic" panose="020B0502020202020204" pitchFamily="34" charset="0"/>
              </a:endParaRPr>
            </a:p>
          </p:txBody>
        </p:sp>
        <p:sp>
          <p:nvSpPr>
            <p:cNvPr id="43" name="Freeform 149"/>
            <p:cNvSpPr>
              <a:spLocks noEditPoints="1"/>
            </p:cNvSpPr>
            <p:nvPr/>
          </p:nvSpPr>
          <p:spPr bwMode="auto">
            <a:xfrm>
              <a:off x="6594668" y="4343400"/>
              <a:ext cx="477038" cy="581578"/>
            </a:xfrm>
            <a:custGeom>
              <a:avLst/>
              <a:gdLst>
                <a:gd name="T0" fmla="*/ 463 w 467"/>
                <a:gd name="T1" fmla="*/ 291 h 569"/>
                <a:gd name="T2" fmla="*/ 452 w 467"/>
                <a:gd name="T3" fmla="*/ 291 h 569"/>
                <a:gd name="T4" fmla="*/ 359 w 467"/>
                <a:gd name="T5" fmla="*/ 291 h 569"/>
                <a:gd name="T6" fmla="*/ 348 w 467"/>
                <a:gd name="T7" fmla="*/ 291 h 569"/>
                <a:gd name="T8" fmla="*/ 394 w 467"/>
                <a:gd name="T9" fmla="*/ 233 h 569"/>
                <a:gd name="T10" fmla="*/ 348 w 467"/>
                <a:gd name="T11" fmla="*/ 176 h 569"/>
                <a:gd name="T12" fmla="*/ 406 w 467"/>
                <a:gd name="T13" fmla="*/ 222 h 569"/>
                <a:gd name="T14" fmla="*/ 463 w 467"/>
                <a:gd name="T15" fmla="*/ 176 h 569"/>
                <a:gd name="T16" fmla="*/ 417 w 467"/>
                <a:gd name="T17" fmla="*/ 233 h 569"/>
                <a:gd name="T18" fmla="*/ 340 w 467"/>
                <a:gd name="T19" fmla="*/ 3 h 569"/>
                <a:gd name="T20" fmla="*/ 282 w 467"/>
                <a:gd name="T21" fmla="*/ 50 h 569"/>
                <a:gd name="T22" fmla="*/ 224 w 467"/>
                <a:gd name="T23" fmla="*/ 3 h 569"/>
                <a:gd name="T24" fmla="*/ 271 w 467"/>
                <a:gd name="T25" fmla="*/ 61 h 569"/>
                <a:gd name="T26" fmla="*/ 224 w 467"/>
                <a:gd name="T27" fmla="*/ 119 h 569"/>
                <a:gd name="T28" fmla="*/ 236 w 467"/>
                <a:gd name="T29" fmla="*/ 119 h 569"/>
                <a:gd name="T30" fmla="*/ 328 w 467"/>
                <a:gd name="T31" fmla="*/ 119 h 569"/>
                <a:gd name="T32" fmla="*/ 340 w 467"/>
                <a:gd name="T33" fmla="*/ 119 h 569"/>
                <a:gd name="T34" fmla="*/ 293 w 467"/>
                <a:gd name="T35" fmla="*/ 61 h 569"/>
                <a:gd name="T36" fmla="*/ 340 w 467"/>
                <a:gd name="T37" fmla="*/ 3 h 569"/>
                <a:gd name="T38" fmla="*/ 108 w 467"/>
                <a:gd name="T39" fmla="*/ 348 h 569"/>
                <a:gd name="T40" fmla="*/ 15 w 467"/>
                <a:gd name="T41" fmla="*/ 348 h 569"/>
                <a:gd name="T42" fmla="*/ 3 w 467"/>
                <a:gd name="T43" fmla="*/ 359 h 569"/>
                <a:gd name="T44" fmla="*/ 3 w 467"/>
                <a:gd name="T45" fmla="*/ 452 h 569"/>
                <a:gd name="T46" fmla="*/ 9 w 467"/>
                <a:gd name="T47" fmla="*/ 466 h 569"/>
                <a:gd name="T48" fmla="*/ 61 w 467"/>
                <a:gd name="T49" fmla="*/ 417 h 569"/>
                <a:gd name="T50" fmla="*/ 113 w 467"/>
                <a:gd name="T51" fmla="*/ 466 h 569"/>
                <a:gd name="T52" fmla="*/ 119 w 467"/>
                <a:gd name="T53" fmla="*/ 452 h 569"/>
                <a:gd name="T54" fmla="*/ 119 w 467"/>
                <a:gd name="T55" fmla="*/ 359 h 569"/>
                <a:gd name="T56" fmla="*/ 332 w 467"/>
                <a:gd name="T57" fmla="*/ 509 h 569"/>
                <a:gd name="T58" fmla="*/ 212 w 467"/>
                <a:gd name="T59" fmla="*/ 509 h 569"/>
                <a:gd name="T60" fmla="*/ 264 w 467"/>
                <a:gd name="T61" fmla="*/ 374 h 569"/>
                <a:gd name="T62" fmla="*/ 42 w 467"/>
                <a:gd name="T63" fmla="*/ 254 h 569"/>
                <a:gd name="T64" fmla="*/ 26 w 467"/>
                <a:gd name="T65" fmla="*/ 254 h 569"/>
                <a:gd name="T66" fmla="*/ 26 w 467"/>
                <a:gd name="T67" fmla="*/ 131 h 569"/>
                <a:gd name="T68" fmla="*/ 27 w 467"/>
                <a:gd name="T69" fmla="*/ 130 h 569"/>
                <a:gd name="T70" fmla="*/ 28 w 467"/>
                <a:gd name="T71" fmla="*/ 128 h 569"/>
                <a:gd name="T72" fmla="*/ 30 w 467"/>
                <a:gd name="T73" fmla="*/ 126 h 569"/>
                <a:gd name="T74" fmla="*/ 32 w 467"/>
                <a:gd name="T75" fmla="*/ 125 h 569"/>
                <a:gd name="T76" fmla="*/ 34 w 467"/>
                <a:gd name="T77" fmla="*/ 125 h 569"/>
                <a:gd name="T78" fmla="*/ 34 w 467"/>
                <a:gd name="T79" fmla="*/ 125 h 569"/>
                <a:gd name="T80" fmla="*/ 34 w 467"/>
                <a:gd name="T81" fmla="*/ 125 h 569"/>
                <a:gd name="T82" fmla="*/ 163 w 467"/>
                <a:gd name="T83" fmla="*/ 133 h 569"/>
                <a:gd name="T84" fmla="*/ 53 w 467"/>
                <a:gd name="T85" fmla="*/ 141 h 569"/>
                <a:gd name="T86" fmla="*/ 280 w 467"/>
                <a:gd name="T87" fmla="*/ 371 h 569"/>
                <a:gd name="T88" fmla="*/ 332 w 467"/>
                <a:gd name="T89" fmla="*/ 509 h 569"/>
                <a:gd name="T90" fmla="*/ 272 w 467"/>
                <a:gd name="T91" fmla="*/ 466 h 569"/>
                <a:gd name="T92" fmla="*/ 272 w 467"/>
                <a:gd name="T93" fmla="*/ 553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7" h="569">
                  <a:moveTo>
                    <a:pt x="463" y="280"/>
                  </a:moveTo>
                  <a:cubicBezTo>
                    <a:pt x="467" y="283"/>
                    <a:pt x="467" y="288"/>
                    <a:pt x="463" y="291"/>
                  </a:cubicBezTo>
                  <a:cubicBezTo>
                    <a:pt x="462" y="293"/>
                    <a:pt x="460" y="294"/>
                    <a:pt x="458" y="294"/>
                  </a:cubicBezTo>
                  <a:cubicBezTo>
                    <a:pt x="456" y="294"/>
                    <a:pt x="454" y="293"/>
                    <a:pt x="452" y="291"/>
                  </a:cubicBezTo>
                  <a:cubicBezTo>
                    <a:pt x="406" y="245"/>
                    <a:pt x="406" y="245"/>
                    <a:pt x="406" y="245"/>
                  </a:cubicBezTo>
                  <a:cubicBezTo>
                    <a:pt x="359" y="291"/>
                    <a:pt x="359" y="291"/>
                    <a:pt x="359" y="291"/>
                  </a:cubicBezTo>
                  <a:cubicBezTo>
                    <a:pt x="358" y="293"/>
                    <a:pt x="356" y="294"/>
                    <a:pt x="354" y="294"/>
                  </a:cubicBezTo>
                  <a:cubicBezTo>
                    <a:pt x="352" y="294"/>
                    <a:pt x="349" y="293"/>
                    <a:pt x="348" y="291"/>
                  </a:cubicBezTo>
                  <a:cubicBezTo>
                    <a:pt x="345" y="288"/>
                    <a:pt x="345" y="283"/>
                    <a:pt x="348" y="280"/>
                  </a:cubicBezTo>
                  <a:cubicBezTo>
                    <a:pt x="394" y="233"/>
                    <a:pt x="394" y="233"/>
                    <a:pt x="394" y="233"/>
                  </a:cubicBezTo>
                  <a:cubicBezTo>
                    <a:pt x="348" y="187"/>
                    <a:pt x="348" y="187"/>
                    <a:pt x="348" y="187"/>
                  </a:cubicBezTo>
                  <a:cubicBezTo>
                    <a:pt x="345" y="184"/>
                    <a:pt x="345" y="179"/>
                    <a:pt x="348" y="176"/>
                  </a:cubicBezTo>
                  <a:cubicBezTo>
                    <a:pt x="351" y="173"/>
                    <a:pt x="356" y="173"/>
                    <a:pt x="359" y="176"/>
                  </a:cubicBezTo>
                  <a:cubicBezTo>
                    <a:pt x="406" y="222"/>
                    <a:pt x="406" y="222"/>
                    <a:pt x="406" y="222"/>
                  </a:cubicBezTo>
                  <a:cubicBezTo>
                    <a:pt x="452" y="176"/>
                    <a:pt x="452" y="176"/>
                    <a:pt x="452" y="176"/>
                  </a:cubicBezTo>
                  <a:cubicBezTo>
                    <a:pt x="455" y="173"/>
                    <a:pt x="460" y="173"/>
                    <a:pt x="463" y="176"/>
                  </a:cubicBezTo>
                  <a:cubicBezTo>
                    <a:pt x="467" y="179"/>
                    <a:pt x="467" y="184"/>
                    <a:pt x="463" y="187"/>
                  </a:cubicBezTo>
                  <a:cubicBezTo>
                    <a:pt x="417" y="233"/>
                    <a:pt x="417" y="233"/>
                    <a:pt x="417" y="233"/>
                  </a:cubicBezTo>
                  <a:lnTo>
                    <a:pt x="463" y="280"/>
                  </a:lnTo>
                  <a:close/>
                  <a:moveTo>
                    <a:pt x="340" y="3"/>
                  </a:moveTo>
                  <a:cubicBezTo>
                    <a:pt x="337" y="0"/>
                    <a:pt x="332" y="0"/>
                    <a:pt x="328" y="3"/>
                  </a:cubicBezTo>
                  <a:cubicBezTo>
                    <a:pt x="282" y="50"/>
                    <a:pt x="282" y="50"/>
                    <a:pt x="282" y="50"/>
                  </a:cubicBezTo>
                  <a:cubicBezTo>
                    <a:pt x="236" y="3"/>
                    <a:pt x="236" y="3"/>
                    <a:pt x="236" y="3"/>
                  </a:cubicBezTo>
                  <a:cubicBezTo>
                    <a:pt x="232" y="0"/>
                    <a:pt x="227" y="0"/>
                    <a:pt x="224" y="3"/>
                  </a:cubicBezTo>
                  <a:cubicBezTo>
                    <a:pt x="221" y="6"/>
                    <a:pt x="221" y="12"/>
                    <a:pt x="224" y="15"/>
                  </a:cubicBezTo>
                  <a:cubicBezTo>
                    <a:pt x="271" y="61"/>
                    <a:pt x="271" y="61"/>
                    <a:pt x="271" y="61"/>
                  </a:cubicBezTo>
                  <a:cubicBezTo>
                    <a:pt x="224" y="108"/>
                    <a:pt x="224" y="108"/>
                    <a:pt x="224" y="108"/>
                  </a:cubicBezTo>
                  <a:cubicBezTo>
                    <a:pt x="221" y="111"/>
                    <a:pt x="221" y="116"/>
                    <a:pt x="224" y="119"/>
                  </a:cubicBezTo>
                  <a:cubicBezTo>
                    <a:pt x="226" y="120"/>
                    <a:pt x="228" y="121"/>
                    <a:pt x="230" y="121"/>
                  </a:cubicBezTo>
                  <a:cubicBezTo>
                    <a:pt x="232" y="121"/>
                    <a:pt x="234" y="120"/>
                    <a:pt x="236" y="119"/>
                  </a:cubicBezTo>
                  <a:cubicBezTo>
                    <a:pt x="282" y="72"/>
                    <a:pt x="282" y="72"/>
                    <a:pt x="282" y="72"/>
                  </a:cubicBezTo>
                  <a:cubicBezTo>
                    <a:pt x="328" y="119"/>
                    <a:pt x="328" y="119"/>
                    <a:pt x="328" y="119"/>
                  </a:cubicBezTo>
                  <a:cubicBezTo>
                    <a:pt x="330" y="120"/>
                    <a:pt x="332" y="121"/>
                    <a:pt x="334" y="121"/>
                  </a:cubicBezTo>
                  <a:cubicBezTo>
                    <a:pt x="336" y="121"/>
                    <a:pt x="338" y="120"/>
                    <a:pt x="340" y="119"/>
                  </a:cubicBezTo>
                  <a:cubicBezTo>
                    <a:pt x="343" y="116"/>
                    <a:pt x="343" y="111"/>
                    <a:pt x="340" y="108"/>
                  </a:cubicBezTo>
                  <a:cubicBezTo>
                    <a:pt x="293" y="61"/>
                    <a:pt x="293" y="61"/>
                    <a:pt x="293" y="61"/>
                  </a:cubicBezTo>
                  <a:cubicBezTo>
                    <a:pt x="340" y="15"/>
                    <a:pt x="340" y="15"/>
                    <a:pt x="340" y="15"/>
                  </a:cubicBezTo>
                  <a:cubicBezTo>
                    <a:pt x="343" y="12"/>
                    <a:pt x="343" y="6"/>
                    <a:pt x="340" y="3"/>
                  </a:cubicBezTo>
                  <a:close/>
                  <a:moveTo>
                    <a:pt x="119" y="348"/>
                  </a:moveTo>
                  <a:cubicBezTo>
                    <a:pt x="116" y="345"/>
                    <a:pt x="111" y="345"/>
                    <a:pt x="108" y="348"/>
                  </a:cubicBezTo>
                  <a:cubicBezTo>
                    <a:pt x="61" y="394"/>
                    <a:pt x="61" y="394"/>
                    <a:pt x="61" y="394"/>
                  </a:cubicBezTo>
                  <a:cubicBezTo>
                    <a:pt x="15" y="348"/>
                    <a:pt x="15" y="348"/>
                    <a:pt x="15" y="348"/>
                  </a:cubicBezTo>
                  <a:cubicBezTo>
                    <a:pt x="11" y="345"/>
                    <a:pt x="6" y="345"/>
                    <a:pt x="3" y="348"/>
                  </a:cubicBezTo>
                  <a:cubicBezTo>
                    <a:pt x="0" y="351"/>
                    <a:pt x="0" y="356"/>
                    <a:pt x="3" y="359"/>
                  </a:cubicBezTo>
                  <a:cubicBezTo>
                    <a:pt x="50" y="406"/>
                    <a:pt x="50" y="406"/>
                    <a:pt x="50" y="406"/>
                  </a:cubicBezTo>
                  <a:cubicBezTo>
                    <a:pt x="3" y="452"/>
                    <a:pt x="3" y="452"/>
                    <a:pt x="3" y="452"/>
                  </a:cubicBezTo>
                  <a:cubicBezTo>
                    <a:pt x="0" y="455"/>
                    <a:pt x="0" y="460"/>
                    <a:pt x="3" y="463"/>
                  </a:cubicBezTo>
                  <a:cubicBezTo>
                    <a:pt x="5" y="465"/>
                    <a:pt x="7" y="466"/>
                    <a:pt x="9" y="466"/>
                  </a:cubicBezTo>
                  <a:cubicBezTo>
                    <a:pt x="11" y="466"/>
                    <a:pt x="13" y="465"/>
                    <a:pt x="15" y="463"/>
                  </a:cubicBezTo>
                  <a:cubicBezTo>
                    <a:pt x="61" y="417"/>
                    <a:pt x="61" y="417"/>
                    <a:pt x="61" y="417"/>
                  </a:cubicBezTo>
                  <a:cubicBezTo>
                    <a:pt x="108" y="463"/>
                    <a:pt x="108" y="463"/>
                    <a:pt x="108" y="463"/>
                  </a:cubicBezTo>
                  <a:cubicBezTo>
                    <a:pt x="109" y="465"/>
                    <a:pt x="111" y="466"/>
                    <a:pt x="113" y="466"/>
                  </a:cubicBezTo>
                  <a:cubicBezTo>
                    <a:pt x="115" y="466"/>
                    <a:pt x="117" y="465"/>
                    <a:pt x="119" y="463"/>
                  </a:cubicBezTo>
                  <a:cubicBezTo>
                    <a:pt x="122" y="460"/>
                    <a:pt x="122" y="455"/>
                    <a:pt x="119" y="452"/>
                  </a:cubicBezTo>
                  <a:cubicBezTo>
                    <a:pt x="72" y="406"/>
                    <a:pt x="72" y="406"/>
                    <a:pt x="72" y="406"/>
                  </a:cubicBezTo>
                  <a:cubicBezTo>
                    <a:pt x="119" y="359"/>
                    <a:pt x="119" y="359"/>
                    <a:pt x="119" y="359"/>
                  </a:cubicBezTo>
                  <a:cubicBezTo>
                    <a:pt x="122" y="356"/>
                    <a:pt x="122" y="351"/>
                    <a:pt x="119" y="348"/>
                  </a:cubicBezTo>
                  <a:close/>
                  <a:moveTo>
                    <a:pt x="332" y="509"/>
                  </a:moveTo>
                  <a:cubicBezTo>
                    <a:pt x="332" y="542"/>
                    <a:pt x="305" y="569"/>
                    <a:pt x="272" y="569"/>
                  </a:cubicBezTo>
                  <a:cubicBezTo>
                    <a:pt x="239" y="569"/>
                    <a:pt x="212" y="542"/>
                    <a:pt x="212" y="509"/>
                  </a:cubicBezTo>
                  <a:cubicBezTo>
                    <a:pt x="212" y="479"/>
                    <a:pt x="235" y="454"/>
                    <a:pt x="264" y="450"/>
                  </a:cubicBezTo>
                  <a:cubicBezTo>
                    <a:pt x="264" y="374"/>
                    <a:pt x="264" y="374"/>
                    <a:pt x="264" y="374"/>
                  </a:cubicBezTo>
                  <a:cubicBezTo>
                    <a:pt x="42" y="152"/>
                    <a:pt x="42" y="152"/>
                    <a:pt x="42" y="152"/>
                  </a:cubicBezTo>
                  <a:cubicBezTo>
                    <a:pt x="42" y="254"/>
                    <a:pt x="42" y="254"/>
                    <a:pt x="42" y="254"/>
                  </a:cubicBezTo>
                  <a:cubicBezTo>
                    <a:pt x="42" y="258"/>
                    <a:pt x="39" y="262"/>
                    <a:pt x="34" y="262"/>
                  </a:cubicBezTo>
                  <a:cubicBezTo>
                    <a:pt x="30" y="262"/>
                    <a:pt x="26" y="258"/>
                    <a:pt x="26" y="254"/>
                  </a:cubicBezTo>
                  <a:cubicBezTo>
                    <a:pt x="26" y="133"/>
                    <a:pt x="26" y="133"/>
                    <a:pt x="26" y="133"/>
                  </a:cubicBezTo>
                  <a:cubicBezTo>
                    <a:pt x="26" y="132"/>
                    <a:pt x="26" y="132"/>
                    <a:pt x="26" y="131"/>
                  </a:cubicBezTo>
                  <a:cubicBezTo>
                    <a:pt x="26" y="131"/>
                    <a:pt x="26" y="131"/>
                    <a:pt x="27" y="131"/>
                  </a:cubicBezTo>
                  <a:cubicBezTo>
                    <a:pt x="27" y="130"/>
                    <a:pt x="27" y="130"/>
                    <a:pt x="27" y="130"/>
                  </a:cubicBezTo>
                  <a:cubicBezTo>
                    <a:pt x="27" y="130"/>
                    <a:pt x="27" y="129"/>
                    <a:pt x="27" y="129"/>
                  </a:cubicBezTo>
                  <a:cubicBezTo>
                    <a:pt x="27" y="129"/>
                    <a:pt x="27" y="129"/>
                    <a:pt x="28" y="128"/>
                  </a:cubicBezTo>
                  <a:cubicBezTo>
                    <a:pt x="28" y="128"/>
                    <a:pt x="29" y="127"/>
                    <a:pt x="30" y="126"/>
                  </a:cubicBezTo>
                  <a:cubicBezTo>
                    <a:pt x="30" y="126"/>
                    <a:pt x="30" y="126"/>
                    <a:pt x="30" y="126"/>
                  </a:cubicBezTo>
                  <a:cubicBezTo>
                    <a:pt x="31" y="126"/>
                    <a:pt x="31" y="126"/>
                    <a:pt x="31" y="126"/>
                  </a:cubicBezTo>
                  <a:cubicBezTo>
                    <a:pt x="31" y="125"/>
                    <a:pt x="32" y="125"/>
                    <a:pt x="32" y="125"/>
                  </a:cubicBezTo>
                  <a:cubicBezTo>
                    <a:pt x="32" y="125"/>
                    <a:pt x="32" y="125"/>
                    <a:pt x="33" y="125"/>
                  </a:cubicBezTo>
                  <a:cubicBezTo>
                    <a:pt x="33" y="125"/>
                    <a:pt x="34" y="125"/>
                    <a:pt x="34" y="125"/>
                  </a:cubicBezTo>
                  <a:cubicBezTo>
                    <a:pt x="34" y="125"/>
                    <a:pt x="34" y="125"/>
                    <a:pt x="34" y="125"/>
                  </a:cubicBezTo>
                  <a:cubicBezTo>
                    <a:pt x="34" y="125"/>
                    <a:pt x="34" y="125"/>
                    <a:pt x="34" y="125"/>
                  </a:cubicBezTo>
                  <a:cubicBezTo>
                    <a:pt x="34" y="125"/>
                    <a:pt x="34" y="125"/>
                    <a:pt x="34" y="125"/>
                  </a:cubicBezTo>
                  <a:cubicBezTo>
                    <a:pt x="34" y="125"/>
                    <a:pt x="34" y="125"/>
                    <a:pt x="34" y="125"/>
                  </a:cubicBezTo>
                  <a:cubicBezTo>
                    <a:pt x="155" y="125"/>
                    <a:pt x="155" y="125"/>
                    <a:pt x="155" y="125"/>
                  </a:cubicBezTo>
                  <a:cubicBezTo>
                    <a:pt x="159" y="125"/>
                    <a:pt x="163" y="129"/>
                    <a:pt x="163" y="133"/>
                  </a:cubicBezTo>
                  <a:cubicBezTo>
                    <a:pt x="163" y="137"/>
                    <a:pt x="159" y="141"/>
                    <a:pt x="155" y="141"/>
                  </a:cubicBezTo>
                  <a:cubicBezTo>
                    <a:pt x="53" y="141"/>
                    <a:pt x="53" y="141"/>
                    <a:pt x="53" y="141"/>
                  </a:cubicBezTo>
                  <a:cubicBezTo>
                    <a:pt x="278" y="365"/>
                    <a:pt x="278" y="365"/>
                    <a:pt x="278" y="365"/>
                  </a:cubicBezTo>
                  <a:cubicBezTo>
                    <a:pt x="279" y="367"/>
                    <a:pt x="280" y="369"/>
                    <a:pt x="280" y="371"/>
                  </a:cubicBezTo>
                  <a:cubicBezTo>
                    <a:pt x="280" y="450"/>
                    <a:pt x="280" y="450"/>
                    <a:pt x="280" y="450"/>
                  </a:cubicBezTo>
                  <a:cubicBezTo>
                    <a:pt x="309" y="454"/>
                    <a:pt x="332" y="479"/>
                    <a:pt x="332" y="509"/>
                  </a:cubicBezTo>
                  <a:close/>
                  <a:moveTo>
                    <a:pt x="316" y="509"/>
                  </a:moveTo>
                  <a:cubicBezTo>
                    <a:pt x="316" y="485"/>
                    <a:pt x="296" y="466"/>
                    <a:pt x="272" y="466"/>
                  </a:cubicBezTo>
                  <a:cubicBezTo>
                    <a:pt x="248" y="466"/>
                    <a:pt x="228" y="485"/>
                    <a:pt x="228" y="509"/>
                  </a:cubicBezTo>
                  <a:cubicBezTo>
                    <a:pt x="228" y="533"/>
                    <a:pt x="248" y="553"/>
                    <a:pt x="272" y="553"/>
                  </a:cubicBezTo>
                  <a:cubicBezTo>
                    <a:pt x="296" y="553"/>
                    <a:pt x="316" y="533"/>
                    <a:pt x="316" y="509"/>
                  </a:cubicBezTo>
                  <a:close/>
                </a:path>
              </a:pathLst>
            </a:custGeom>
            <a:solidFill>
              <a:schemeClr val="bg1"/>
            </a:solidFill>
            <a:ln w="12700">
              <a:solidFill>
                <a:schemeClr val="bg1"/>
              </a:solidFill>
            </a:ln>
          </p:spPr>
          <p:txBody>
            <a:bodyPr vert="horz" wrap="square" lIns="91440" tIns="45720" rIns="91440" bIns="45720" numCol="1" anchor="t" anchorCtr="0" compatLnSpc="1">
              <a:prstTxWarp prst="textNoShape">
                <a:avLst/>
              </a:prstTxWarp>
            </a:bodyPr>
            <a:lstStyle/>
            <a:p>
              <a:endParaRPr lang="en-US">
                <a:latin typeface="Century Gothic" panose="020B0502020202020204" pitchFamily="34" charset="0"/>
              </a:endParaRPr>
            </a:p>
          </p:txBody>
        </p:sp>
        <p:sp>
          <p:nvSpPr>
            <p:cNvPr id="27" name="Rectangle 33"/>
            <p:cNvSpPr>
              <a:spLocks noChangeArrowheads="1"/>
            </p:cNvSpPr>
            <p:nvPr/>
          </p:nvSpPr>
          <p:spPr bwMode="auto">
            <a:xfrm>
              <a:off x="7267178" y="4281983"/>
              <a:ext cx="3421419" cy="643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67" tIns="44537" rIns="89067" bIns="44537">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nSpc>
                  <a:spcPct val="90000"/>
                </a:lnSpc>
              </a:pPr>
              <a:r>
                <a:rPr lang="en-NZ" sz="2000">
                  <a:solidFill>
                    <a:srgbClr val="39393B"/>
                  </a:solidFill>
                  <a:latin typeface="Century Gothic" panose="020B0502020202020204" pitchFamily="34" charset="0"/>
                </a:rPr>
                <a:t>Offer </a:t>
              </a:r>
              <a:r>
                <a:rPr lang="en-NZ" sz="2000" b="1">
                  <a:solidFill>
                    <a:schemeClr val="accent1"/>
                  </a:solidFill>
                  <a:latin typeface="Century Gothic" panose="020B0502020202020204" pitchFamily="34" charset="0"/>
                </a:rPr>
                <a:t>t</a:t>
              </a:r>
              <a:r>
                <a:rPr lang="pl-PL" sz="2000" b="1">
                  <a:solidFill>
                    <a:schemeClr val="accent1"/>
                  </a:solidFill>
                  <a:latin typeface="Century Gothic" panose="020B0502020202020204" pitchFamily="34" charset="0"/>
                </a:rPr>
                <a:t>roubleshooting assistance</a:t>
              </a:r>
              <a:r>
                <a:rPr lang="en-NZ" sz="2000" b="1">
                  <a:solidFill>
                    <a:schemeClr val="accent1"/>
                  </a:solidFill>
                  <a:latin typeface="Century Gothic" panose="020B0502020202020204" pitchFamily="34" charset="0"/>
                </a:rPr>
                <a:t>.</a:t>
              </a:r>
              <a:endParaRPr lang="pl-PL" sz="2000" b="1">
                <a:solidFill>
                  <a:schemeClr val="accent1"/>
                </a:solidFill>
                <a:latin typeface="Century Gothic" panose="020B0502020202020204" pitchFamily="34" charset="0"/>
              </a:endParaRPr>
            </a:p>
          </p:txBody>
        </p:sp>
      </p:grpSp>
      <p:grpSp>
        <p:nvGrpSpPr>
          <p:cNvPr id="55" name="Grupa 54"/>
          <p:cNvGrpSpPr/>
          <p:nvPr/>
        </p:nvGrpSpPr>
        <p:grpSpPr>
          <a:xfrm>
            <a:off x="6607284" y="3241892"/>
            <a:ext cx="4168291" cy="1173292"/>
            <a:chOff x="6492984" y="2669203"/>
            <a:chExt cx="4168291" cy="1173292"/>
          </a:xfrm>
        </p:grpSpPr>
        <p:sp>
          <p:nvSpPr>
            <p:cNvPr id="23" name="Prostokąt zaokrąglony 22"/>
            <p:cNvSpPr/>
            <p:nvPr/>
          </p:nvSpPr>
          <p:spPr>
            <a:xfrm>
              <a:off x="6492984" y="2669203"/>
              <a:ext cx="4127785" cy="1173291"/>
            </a:xfrm>
            <a:prstGeom prst="roundRect">
              <a:avLst/>
            </a:prstGeom>
            <a:solidFill>
              <a:schemeClr val="bg1"/>
            </a:solidFill>
            <a:ln w="19050">
              <a:solidFill>
                <a:schemeClr val="bg1">
                  <a:lumMod val="6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00100">
                <a:lnSpc>
                  <a:spcPct val="90000"/>
                </a:lnSpc>
                <a:spcBef>
                  <a:spcPct val="0"/>
                </a:spcBef>
                <a:spcAft>
                  <a:spcPct val="35000"/>
                </a:spcAft>
              </a:pPr>
              <a:endParaRPr lang="pl-PL">
                <a:solidFill>
                  <a:schemeClr val="tx1"/>
                </a:solidFill>
                <a:latin typeface="Century Gothic" panose="020B0502020202020204" pitchFamily="34" charset="0"/>
              </a:endParaRPr>
            </a:p>
          </p:txBody>
        </p:sp>
        <p:sp>
          <p:nvSpPr>
            <p:cNvPr id="24" name="Prostokąt z rogami zaokrąglonymi z jednej strony 23"/>
            <p:cNvSpPr/>
            <p:nvPr/>
          </p:nvSpPr>
          <p:spPr>
            <a:xfrm rot="16200000">
              <a:off x="6223866" y="2947616"/>
              <a:ext cx="1163999" cy="625760"/>
            </a:xfrm>
            <a:prstGeom prst="round2SameRect">
              <a:avLst>
                <a:gd name="adj1" fmla="val 31888"/>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0" rtlCol="0" anchor="ctr"/>
            <a:lstStyle/>
            <a:p>
              <a:pPr algn="ctr"/>
              <a:endParaRPr lang="pl-PL" sz="2800" b="1">
                <a:latin typeface="Century Gothic" panose="020B0502020202020204" pitchFamily="34" charset="0"/>
              </a:endParaRPr>
            </a:p>
          </p:txBody>
        </p:sp>
        <p:sp>
          <p:nvSpPr>
            <p:cNvPr id="44" name="Freeform 86"/>
            <p:cNvSpPr>
              <a:spLocks noEditPoints="1"/>
            </p:cNvSpPr>
            <p:nvPr/>
          </p:nvSpPr>
          <p:spPr bwMode="auto">
            <a:xfrm>
              <a:off x="6582886" y="2993271"/>
              <a:ext cx="445957" cy="494671"/>
            </a:xfrm>
            <a:custGeom>
              <a:avLst/>
              <a:gdLst>
                <a:gd name="T0" fmla="*/ 208 w 575"/>
                <a:gd name="T1" fmla="*/ 639 h 639"/>
                <a:gd name="T2" fmla="*/ 201 w 575"/>
                <a:gd name="T3" fmla="*/ 373 h 639"/>
                <a:gd name="T4" fmla="*/ 369 w 575"/>
                <a:gd name="T5" fmla="*/ 366 h 639"/>
                <a:gd name="T6" fmla="*/ 376 w 575"/>
                <a:gd name="T7" fmla="*/ 632 h 639"/>
                <a:gd name="T8" fmla="*/ 215 w 575"/>
                <a:gd name="T9" fmla="*/ 625 h 639"/>
                <a:gd name="T10" fmla="*/ 362 w 575"/>
                <a:gd name="T11" fmla="*/ 380 h 639"/>
                <a:gd name="T12" fmla="*/ 215 w 575"/>
                <a:gd name="T13" fmla="*/ 625 h 639"/>
                <a:gd name="T14" fmla="*/ 10 w 575"/>
                <a:gd name="T15" fmla="*/ 639 h 639"/>
                <a:gd name="T16" fmla="*/ 3 w 575"/>
                <a:gd name="T17" fmla="*/ 503 h 639"/>
                <a:gd name="T18" fmla="*/ 170 w 575"/>
                <a:gd name="T19" fmla="*/ 496 h 639"/>
                <a:gd name="T20" fmla="*/ 177 w 575"/>
                <a:gd name="T21" fmla="*/ 632 h 639"/>
                <a:gd name="T22" fmla="*/ 17 w 575"/>
                <a:gd name="T23" fmla="*/ 625 h 639"/>
                <a:gd name="T24" fmla="*/ 163 w 575"/>
                <a:gd name="T25" fmla="*/ 510 h 639"/>
                <a:gd name="T26" fmla="*/ 17 w 575"/>
                <a:gd name="T27" fmla="*/ 625 h 639"/>
                <a:gd name="T28" fmla="*/ 5 w 575"/>
                <a:gd name="T29" fmla="*/ 411 h 639"/>
                <a:gd name="T30" fmla="*/ 292 w 575"/>
                <a:gd name="T31" fmla="*/ 47 h 639"/>
                <a:gd name="T32" fmla="*/ 256 w 575"/>
                <a:gd name="T33" fmla="*/ 4 h 639"/>
                <a:gd name="T34" fmla="*/ 417 w 575"/>
                <a:gd name="T35" fmla="*/ 0 h 639"/>
                <a:gd name="T36" fmla="*/ 424 w 575"/>
                <a:gd name="T37" fmla="*/ 163 h 639"/>
                <a:gd name="T38" fmla="*/ 412 w 575"/>
                <a:gd name="T39" fmla="*/ 168 h 639"/>
                <a:gd name="T40" fmla="*/ 31 w 575"/>
                <a:gd name="T41" fmla="*/ 414 h 639"/>
                <a:gd name="T42" fmla="*/ 279 w 575"/>
                <a:gd name="T43" fmla="*/ 14 h 639"/>
                <a:gd name="T44" fmla="*/ 307 w 575"/>
                <a:gd name="T45" fmla="*/ 51 h 639"/>
                <a:gd name="T46" fmla="*/ 16 w 575"/>
                <a:gd name="T47" fmla="*/ 402 h 639"/>
                <a:gd name="T48" fmla="*/ 22 w 575"/>
                <a:gd name="T49" fmla="*/ 403 h 639"/>
                <a:gd name="T50" fmla="*/ 383 w 575"/>
                <a:gd name="T51" fmla="*/ 118 h 639"/>
                <a:gd name="T52" fmla="*/ 410 w 575"/>
                <a:gd name="T53" fmla="*/ 14 h 639"/>
                <a:gd name="T54" fmla="*/ 568 w 575"/>
                <a:gd name="T55" fmla="*/ 639 h 639"/>
                <a:gd name="T56" fmla="*/ 400 w 575"/>
                <a:gd name="T57" fmla="*/ 632 h 639"/>
                <a:gd name="T58" fmla="*/ 407 w 575"/>
                <a:gd name="T59" fmla="*/ 238 h 639"/>
                <a:gd name="T60" fmla="*/ 575 w 575"/>
                <a:gd name="T61" fmla="*/ 245 h 639"/>
                <a:gd name="T62" fmla="*/ 568 w 575"/>
                <a:gd name="T63" fmla="*/ 639 h 639"/>
                <a:gd name="T64" fmla="*/ 561 w 575"/>
                <a:gd name="T65" fmla="*/ 625 h 639"/>
                <a:gd name="T66" fmla="*/ 414 w 575"/>
                <a:gd name="T67" fmla="*/ 252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5" h="639">
                  <a:moveTo>
                    <a:pt x="369" y="639"/>
                  </a:moveTo>
                  <a:cubicBezTo>
                    <a:pt x="208" y="639"/>
                    <a:pt x="208" y="639"/>
                    <a:pt x="208" y="639"/>
                  </a:cubicBezTo>
                  <a:cubicBezTo>
                    <a:pt x="205" y="639"/>
                    <a:pt x="201" y="636"/>
                    <a:pt x="201" y="632"/>
                  </a:cubicBezTo>
                  <a:cubicBezTo>
                    <a:pt x="201" y="373"/>
                    <a:pt x="201" y="373"/>
                    <a:pt x="201" y="373"/>
                  </a:cubicBezTo>
                  <a:cubicBezTo>
                    <a:pt x="201" y="369"/>
                    <a:pt x="205" y="366"/>
                    <a:pt x="208" y="366"/>
                  </a:cubicBezTo>
                  <a:cubicBezTo>
                    <a:pt x="369" y="366"/>
                    <a:pt x="369" y="366"/>
                    <a:pt x="369" y="366"/>
                  </a:cubicBezTo>
                  <a:cubicBezTo>
                    <a:pt x="373" y="366"/>
                    <a:pt x="376" y="369"/>
                    <a:pt x="376" y="373"/>
                  </a:cubicBezTo>
                  <a:cubicBezTo>
                    <a:pt x="376" y="632"/>
                    <a:pt x="376" y="632"/>
                    <a:pt x="376" y="632"/>
                  </a:cubicBezTo>
                  <a:cubicBezTo>
                    <a:pt x="376" y="636"/>
                    <a:pt x="373" y="639"/>
                    <a:pt x="369" y="639"/>
                  </a:cubicBezTo>
                  <a:close/>
                  <a:moveTo>
                    <a:pt x="215" y="625"/>
                  </a:moveTo>
                  <a:cubicBezTo>
                    <a:pt x="362" y="625"/>
                    <a:pt x="362" y="625"/>
                    <a:pt x="362" y="625"/>
                  </a:cubicBezTo>
                  <a:cubicBezTo>
                    <a:pt x="362" y="380"/>
                    <a:pt x="362" y="380"/>
                    <a:pt x="362" y="380"/>
                  </a:cubicBezTo>
                  <a:cubicBezTo>
                    <a:pt x="215" y="380"/>
                    <a:pt x="215" y="380"/>
                    <a:pt x="215" y="380"/>
                  </a:cubicBezTo>
                  <a:lnTo>
                    <a:pt x="215" y="625"/>
                  </a:lnTo>
                  <a:close/>
                  <a:moveTo>
                    <a:pt x="170" y="639"/>
                  </a:moveTo>
                  <a:cubicBezTo>
                    <a:pt x="10" y="639"/>
                    <a:pt x="10" y="639"/>
                    <a:pt x="10" y="639"/>
                  </a:cubicBezTo>
                  <a:cubicBezTo>
                    <a:pt x="6" y="639"/>
                    <a:pt x="3" y="636"/>
                    <a:pt x="3" y="632"/>
                  </a:cubicBezTo>
                  <a:cubicBezTo>
                    <a:pt x="3" y="503"/>
                    <a:pt x="3" y="503"/>
                    <a:pt x="3" y="503"/>
                  </a:cubicBezTo>
                  <a:cubicBezTo>
                    <a:pt x="3" y="499"/>
                    <a:pt x="6" y="496"/>
                    <a:pt x="10" y="496"/>
                  </a:cubicBezTo>
                  <a:cubicBezTo>
                    <a:pt x="170" y="496"/>
                    <a:pt x="170" y="496"/>
                    <a:pt x="170" y="496"/>
                  </a:cubicBezTo>
                  <a:cubicBezTo>
                    <a:pt x="174" y="496"/>
                    <a:pt x="177" y="499"/>
                    <a:pt x="177" y="503"/>
                  </a:cubicBezTo>
                  <a:cubicBezTo>
                    <a:pt x="177" y="632"/>
                    <a:pt x="177" y="632"/>
                    <a:pt x="177" y="632"/>
                  </a:cubicBezTo>
                  <a:cubicBezTo>
                    <a:pt x="177" y="636"/>
                    <a:pt x="174" y="639"/>
                    <a:pt x="170" y="639"/>
                  </a:cubicBezTo>
                  <a:close/>
                  <a:moveTo>
                    <a:pt x="17" y="625"/>
                  </a:moveTo>
                  <a:cubicBezTo>
                    <a:pt x="163" y="625"/>
                    <a:pt x="163" y="625"/>
                    <a:pt x="163" y="625"/>
                  </a:cubicBezTo>
                  <a:cubicBezTo>
                    <a:pt x="163" y="510"/>
                    <a:pt x="163" y="510"/>
                    <a:pt x="163" y="510"/>
                  </a:cubicBezTo>
                  <a:cubicBezTo>
                    <a:pt x="17" y="510"/>
                    <a:pt x="17" y="510"/>
                    <a:pt x="17" y="510"/>
                  </a:cubicBezTo>
                  <a:lnTo>
                    <a:pt x="17" y="625"/>
                  </a:lnTo>
                  <a:close/>
                  <a:moveTo>
                    <a:pt x="19" y="418"/>
                  </a:moveTo>
                  <a:cubicBezTo>
                    <a:pt x="14" y="418"/>
                    <a:pt x="9" y="416"/>
                    <a:pt x="5" y="411"/>
                  </a:cubicBezTo>
                  <a:cubicBezTo>
                    <a:pt x="0" y="404"/>
                    <a:pt x="0" y="395"/>
                    <a:pt x="5" y="388"/>
                  </a:cubicBezTo>
                  <a:cubicBezTo>
                    <a:pt x="292" y="47"/>
                    <a:pt x="292" y="47"/>
                    <a:pt x="292" y="47"/>
                  </a:cubicBezTo>
                  <a:cubicBezTo>
                    <a:pt x="257" y="12"/>
                    <a:pt x="257" y="12"/>
                    <a:pt x="257" y="12"/>
                  </a:cubicBezTo>
                  <a:cubicBezTo>
                    <a:pt x="255" y="10"/>
                    <a:pt x="255" y="7"/>
                    <a:pt x="256" y="4"/>
                  </a:cubicBezTo>
                  <a:cubicBezTo>
                    <a:pt x="257" y="1"/>
                    <a:pt x="260" y="0"/>
                    <a:pt x="262" y="0"/>
                  </a:cubicBezTo>
                  <a:cubicBezTo>
                    <a:pt x="417" y="0"/>
                    <a:pt x="417" y="0"/>
                    <a:pt x="417" y="0"/>
                  </a:cubicBezTo>
                  <a:cubicBezTo>
                    <a:pt x="421" y="0"/>
                    <a:pt x="424" y="3"/>
                    <a:pt x="424" y="7"/>
                  </a:cubicBezTo>
                  <a:cubicBezTo>
                    <a:pt x="424" y="163"/>
                    <a:pt x="424" y="163"/>
                    <a:pt x="424" y="163"/>
                  </a:cubicBezTo>
                  <a:cubicBezTo>
                    <a:pt x="424" y="166"/>
                    <a:pt x="423" y="168"/>
                    <a:pt x="420" y="169"/>
                  </a:cubicBezTo>
                  <a:cubicBezTo>
                    <a:pt x="417" y="170"/>
                    <a:pt x="414" y="170"/>
                    <a:pt x="412" y="168"/>
                  </a:cubicBezTo>
                  <a:cubicBezTo>
                    <a:pt x="377" y="133"/>
                    <a:pt x="377" y="133"/>
                    <a:pt x="377" y="133"/>
                  </a:cubicBezTo>
                  <a:cubicBezTo>
                    <a:pt x="31" y="414"/>
                    <a:pt x="31" y="414"/>
                    <a:pt x="31" y="414"/>
                  </a:cubicBezTo>
                  <a:cubicBezTo>
                    <a:pt x="28" y="417"/>
                    <a:pt x="24" y="418"/>
                    <a:pt x="19" y="418"/>
                  </a:cubicBezTo>
                  <a:close/>
                  <a:moveTo>
                    <a:pt x="279" y="14"/>
                  </a:moveTo>
                  <a:cubicBezTo>
                    <a:pt x="307" y="41"/>
                    <a:pt x="307" y="41"/>
                    <a:pt x="307" y="41"/>
                  </a:cubicBezTo>
                  <a:cubicBezTo>
                    <a:pt x="309" y="44"/>
                    <a:pt x="309" y="48"/>
                    <a:pt x="307" y="51"/>
                  </a:cubicBezTo>
                  <a:cubicBezTo>
                    <a:pt x="16" y="397"/>
                    <a:pt x="16" y="397"/>
                    <a:pt x="16" y="397"/>
                  </a:cubicBezTo>
                  <a:cubicBezTo>
                    <a:pt x="15" y="399"/>
                    <a:pt x="15" y="401"/>
                    <a:pt x="16" y="402"/>
                  </a:cubicBezTo>
                  <a:cubicBezTo>
                    <a:pt x="17" y="404"/>
                    <a:pt x="18" y="404"/>
                    <a:pt x="19" y="404"/>
                  </a:cubicBezTo>
                  <a:cubicBezTo>
                    <a:pt x="20" y="404"/>
                    <a:pt x="21" y="404"/>
                    <a:pt x="22" y="403"/>
                  </a:cubicBezTo>
                  <a:cubicBezTo>
                    <a:pt x="373" y="118"/>
                    <a:pt x="373" y="118"/>
                    <a:pt x="373" y="118"/>
                  </a:cubicBezTo>
                  <a:cubicBezTo>
                    <a:pt x="376" y="115"/>
                    <a:pt x="380" y="116"/>
                    <a:pt x="383" y="118"/>
                  </a:cubicBezTo>
                  <a:cubicBezTo>
                    <a:pt x="410" y="146"/>
                    <a:pt x="410" y="146"/>
                    <a:pt x="410" y="146"/>
                  </a:cubicBezTo>
                  <a:cubicBezTo>
                    <a:pt x="410" y="14"/>
                    <a:pt x="410" y="14"/>
                    <a:pt x="410" y="14"/>
                  </a:cubicBezTo>
                  <a:lnTo>
                    <a:pt x="279" y="14"/>
                  </a:lnTo>
                  <a:close/>
                  <a:moveTo>
                    <a:pt x="568" y="639"/>
                  </a:moveTo>
                  <a:cubicBezTo>
                    <a:pt x="407" y="639"/>
                    <a:pt x="407" y="639"/>
                    <a:pt x="407" y="639"/>
                  </a:cubicBezTo>
                  <a:cubicBezTo>
                    <a:pt x="403" y="639"/>
                    <a:pt x="400" y="636"/>
                    <a:pt x="400" y="632"/>
                  </a:cubicBezTo>
                  <a:cubicBezTo>
                    <a:pt x="400" y="245"/>
                    <a:pt x="400" y="245"/>
                    <a:pt x="400" y="245"/>
                  </a:cubicBezTo>
                  <a:cubicBezTo>
                    <a:pt x="400" y="241"/>
                    <a:pt x="403" y="238"/>
                    <a:pt x="407" y="238"/>
                  </a:cubicBezTo>
                  <a:cubicBezTo>
                    <a:pt x="568" y="238"/>
                    <a:pt x="568" y="238"/>
                    <a:pt x="568" y="238"/>
                  </a:cubicBezTo>
                  <a:cubicBezTo>
                    <a:pt x="572" y="238"/>
                    <a:pt x="575" y="241"/>
                    <a:pt x="575" y="245"/>
                  </a:cubicBezTo>
                  <a:cubicBezTo>
                    <a:pt x="575" y="632"/>
                    <a:pt x="575" y="632"/>
                    <a:pt x="575" y="632"/>
                  </a:cubicBezTo>
                  <a:cubicBezTo>
                    <a:pt x="575" y="636"/>
                    <a:pt x="572" y="639"/>
                    <a:pt x="568" y="639"/>
                  </a:cubicBezTo>
                  <a:close/>
                  <a:moveTo>
                    <a:pt x="414" y="625"/>
                  </a:moveTo>
                  <a:cubicBezTo>
                    <a:pt x="561" y="625"/>
                    <a:pt x="561" y="625"/>
                    <a:pt x="561" y="625"/>
                  </a:cubicBezTo>
                  <a:cubicBezTo>
                    <a:pt x="561" y="252"/>
                    <a:pt x="561" y="252"/>
                    <a:pt x="561" y="252"/>
                  </a:cubicBezTo>
                  <a:cubicBezTo>
                    <a:pt x="414" y="252"/>
                    <a:pt x="414" y="252"/>
                    <a:pt x="414" y="252"/>
                  </a:cubicBezTo>
                  <a:lnTo>
                    <a:pt x="414" y="625"/>
                  </a:lnTo>
                  <a:close/>
                </a:path>
              </a:pathLst>
            </a:custGeom>
            <a:solidFill>
              <a:schemeClr val="bg1"/>
            </a:solidFill>
            <a:ln w="12700">
              <a:solidFill>
                <a:schemeClr val="bg1"/>
              </a:solidFill>
            </a:ln>
          </p:spPr>
          <p:txBody>
            <a:bodyPr vert="horz" wrap="square" lIns="91440" tIns="45720" rIns="91440" bIns="45720" numCol="1" anchor="t" anchorCtr="0" compatLnSpc="1">
              <a:prstTxWarp prst="textNoShape">
                <a:avLst/>
              </a:prstTxWarp>
            </a:bodyPr>
            <a:lstStyle/>
            <a:p>
              <a:endParaRPr lang="en-US">
                <a:latin typeface="Century Gothic" panose="020B0502020202020204" pitchFamily="34" charset="0"/>
              </a:endParaRPr>
            </a:p>
          </p:txBody>
        </p:sp>
        <p:sp>
          <p:nvSpPr>
            <p:cNvPr id="22" name="Rectangle 33"/>
            <p:cNvSpPr>
              <a:spLocks noChangeArrowheads="1"/>
            </p:cNvSpPr>
            <p:nvPr/>
          </p:nvSpPr>
          <p:spPr bwMode="auto">
            <a:xfrm>
              <a:off x="7239856" y="2938525"/>
              <a:ext cx="3421419" cy="643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67" tIns="44537" rIns="89067" bIns="44537">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nSpc>
                  <a:spcPct val="90000"/>
                </a:lnSpc>
              </a:pPr>
              <a:r>
                <a:rPr lang="pl-PL" sz="2000">
                  <a:solidFill>
                    <a:srgbClr val="39393B"/>
                  </a:solidFill>
                  <a:latin typeface="Century Gothic" panose="020B0502020202020204" pitchFamily="34" charset="0"/>
                </a:rPr>
                <a:t>Assist</a:t>
              </a:r>
              <a:r>
                <a:rPr lang="en-NZ" sz="2000">
                  <a:solidFill>
                    <a:srgbClr val="39393B"/>
                  </a:solidFill>
                  <a:latin typeface="Century Gothic" panose="020B0502020202020204" pitchFamily="34" charset="0"/>
                </a:rPr>
                <a:t> with</a:t>
              </a:r>
              <a:r>
                <a:rPr lang="pl-PL" sz="2000">
                  <a:solidFill>
                    <a:srgbClr val="39393B"/>
                  </a:solidFill>
                  <a:latin typeface="Century Gothic" panose="020B0502020202020204" pitchFamily="34" charset="0"/>
                </a:rPr>
                <a:t> </a:t>
              </a:r>
              <a:r>
                <a:rPr lang="pl-PL" sz="2000" b="1">
                  <a:solidFill>
                    <a:schemeClr val="accent1"/>
                  </a:solidFill>
                  <a:latin typeface="Century Gothic" panose="020B0502020202020204" pitchFamily="34" charset="0"/>
                </a:rPr>
                <a:t>development activities</a:t>
              </a:r>
              <a:r>
                <a:rPr lang="en-NZ" sz="2000" b="1">
                  <a:solidFill>
                    <a:schemeClr val="accent1"/>
                  </a:solidFill>
                  <a:latin typeface="Century Gothic" panose="020B0502020202020204" pitchFamily="34" charset="0"/>
                </a:rPr>
                <a:t>.</a:t>
              </a:r>
              <a:endParaRPr lang="pl-PL" sz="2000" b="1">
                <a:solidFill>
                  <a:schemeClr val="accent1"/>
                </a:solidFill>
                <a:latin typeface="Century Gothic" panose="020B0502020202020204" pitchFamily="34" charset="0"/>
              </a:endParaRPr>
            </a:p>
          </p:txBody>
        </p:sp>
      </p:grpSp>
      <p:grpSp>
        <p:nvGrpSpPr>
          <p:cNvPr id="52" name="Grupa 51"/>
          <p:cNvGrpSpPr/>
          <p:nvPr/>
        </p:nvGrpSpPr>
        <p:grpSpPr>
          <a:xfrm>
            <a:off x="1641691" y="1910008"/>
            <a:ext cx="4168291" cy="1173290"/>
            <a:chOff x="1340614" y="1910008"/>
            <a:chExt cx="4168291" cy="1173290"/>
          </a:xfrm>
        </p:grpSpPr>
        <p:sp>
          <p:nvSpPr>
            <p:cNvPr id="7" name="Prostokąt zaokrąglony 6"/>
            <p:cNvSpPr/>
            <p:nvPr/>
          </p:nvSpPr>
          <p:spPr>
            <a:xfrm>
              <a:off x="1340614" y="1910008"/>
              <a:ext cx="4127785" cy="1173290"/>
            </a:xfrm>
            <a:prstGeom prst="roundRect">
              <a:avLst/>
            </a:prstGeom>
            <a:noFill/>
            <a:ln w="19050">
              <a:solidFill>
                <a:schemeClr val="bg1">
                  <a:lumMod val="6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00100">
                <a:lnSpc>
                  <a:spcPct val="90000"/>
                </a:lnSpc>
                <a:spcBef>
                  <a:spcPct val="0"/>
                </a:spcBef>
                <a:spcAft>
                  <a:spcPct val="35000"/>
                </a:spcAft>
              </a:pPr>
              <a:endParaRPr lang="pl-PL">
                <a:solidFill>
                  <a:schemeClr val="tx1"/>
                </a:solidFill>
                <a:latin typeface="Century Gothic" panose="020B0502020202020204" pitchFamily="34" charset="0"/>
              </a:endParaRPr>
            </a:p>
          </p:txBody>
        </p:sp>
        <p:sp>
          <p:nvSpPr>
            <p:cNvPr id="8" name="Rectangle 33"/>
            <p:cNvSpPr>
              <a:spLocks noChangeArrowheads="1"/>
            </p:cNvSpPr>
            <p:nvPr/>
          </p:nvSpPr>
          <p:spPr bwMode="auto">
            <a:xfrm>
              <a:off x="2087486" y="2317828"/>
              <a:ext cx="3421419" cy="366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67" tIns="44537" rIns="89067" bIns="44537">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nSpc>
                  <a:spcPct val="90000"/>
                </a:lnSpc>
              </a:pPr>
              <a:r>
                <a:rPr lang="pl-PL" sz="2000" b="1">
                  <a:solidFill>
                    <a:schemeClr val="accent1"/>
                  </a:solidFill>
                  <a:latin typeface="Century Gothic" panose="020B0502020202020204" pitchFamily="34" charset="0"/>
                </a:rPr>
                <a:t>Initiat</a:t>
              </a:r>
              <a:r>
                <a:rPr lang="en-NZ" sz="2000" b="1">
                  <a:solidFill>
                    <a:schemeClr val="accent1"/>
                  </a:solidFill>
                  <a:latin typeface="Century Gothic" panose="020B0502020202020204" pitchFamily="34" charset="0"/>
                </a:rPr>
                <a:t>e</a:t>
              </a:r>
              <a:r>
                <a:rPr lang="pl-PL" sz="2000" b="1">
                  <a:solidFill>
                    <a:schemeClr val="accent1"/>
                  </a:solidFill>
                  <a:latin typeface="Century Gothic" panose="020B0502020202020204" pitchFamily="34" charset="0"/>
                </a:rPr>
                <a:t> discussion</a:t>
              </a:r>
              <a:r>
                <a:rPr lang="en-NZ" sz="2000" b="1">
                  <a:solidFill>
                    <a:schemeClr val="accent1"/>
                  </a:solidFill>
                  <a:latin typeface="Century Gothic" panose="020B0502020202020204" pitchFamily="34" charset="0"/>
                </a:rPr>
                <a:t>.</a:t>
              </a:r>
              <a:endParaRPr lang="pl-PL" sz="2000" b="1">
                <a:solidFill>
                  <a:schemeClr val="accent1"/>
                </a:solidFill>
                <a:latin typeface="Century Gothic" panose="020B0502020202020204" pitchFamily="34" charset="0"/>
              </a:endParaRPr>
            </a:p>
          </p:txBody>
        </p:sp>
        <p:sp>
          <p:nvSpPr>
            <p:cNvPr id="9" name="Prostokąt z rogami zaokrąglonymi z jednej strony 8"/>
            <p:cNvSpPr/>
            <p:nvPr/>
          </p:nvSpPr>
          <p:spPr>
            <a:xfrm rot="16200000">
              <a:off x="1071496" y="2188419"/>
              <a:ext cx="1163998" cy="625760"/>
            </a:xfrm>
            <a:prstGeom prst="round2SameRect">
              <a:avLst>
                <a:gd name="adj1" fmla="val 28844"/>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0" rtlCol="0" anchor="ctr"/>
            <a:lstStyle/>
            <a:p>
              <a:pPr algn="ctr"/>
              <a:endParaRPr lang="pl-PL" sz="2800" b="1">
                <a:latin typeface="Century Gothic" panose="020B0502020202020204" pitchFamily="34" charset="0"/>
              </a:endParaRPr>
            </a:p>
          </p:txBody>
        </p:sp>
        <p:sp>
          <p:nvSpPr>
            <p:cNvPr id="51" name="Objaśnienie owalne 50"/>
            <p:cNvSpPr/>
            <p:nvPr/>
          </p:nvSpPr>
          <p:spPr>
            <a:xfrm>
              <a:off x="1420964" y="2256116"/>
              <a:ext cx="464396" cy="372784"/>
            </a:xfrm>
            <a:prstGeom prst="wedgeEllipseCallout">
              <a:avLst>
                <a:gd name="adj1" fmla="val -21758"/>
                <a:gd name="adj2" fmla="val 70165"/>
              </a:avLst>
            </a:prstGeom>
            <a:noFill/>
            <a:ln w="28575">
              <a:solidFill>
                <a:schemeClr val="bg1"/>
              </a:solidFill>
            </a:ln>
          </p:spPr>
          <p:txBody>
            <a:bodyPr vert="horz" wrap="square" lIns="91440" tIns="45720" rIns="91440" bIns="45720" numCol="1" anchor="t" anchorCtr="0" compatLnSpc="1">
              <a:prstTxWarp prst="textNoShape">
                <a:avLst/>
              </a:prstTxWarp>
            </a:bodyPr>
            <a:lstStyle/>
            <a:p>
              <a:endParaRPr lang="pl-PL">
                <a:solidFill>
                  <a:schemeClr val="tx1"/>
                </a:solidFill>
                <a:latin typeface="Century Gothic" panose="020B0502020202020204" pitchFamily="34" charset="0"/>
              </a:endParaRPr>
            </a:p>
          </p:txBody>
        </p:sp>
      </p:grpSp>
      <p:sp>
        <p:nvSpPr>
          <p:cNvPr id="3" name="Symbol zastępczy numeru slajdu 2"/>
          <p:cNvSpPr>
            <a:spLocks noGrp="1"/>
          </p:cNvSpPr>
          <p:nvPr>
            <p:ph type="sldNum" sz="quarter" idx="12"/>
          </p:nvPr>
        </p:nvSpPr>
        <p:spPr/>
        <p:txBody>
          <a:bodyPr/>
          <a:lstStyle/>
          <a:p>
            <a:fld id="{DEAEEF22-A4DB-45E7-8C91-9889C89BF273}" type="slidenum">
              <a:rPr lang="pl-PL" smtClean="0"/>
              <a:t>130</a:t>
            </a:fld>
            <a:endParaRPr lang="pl-PL"/>
          </a:p>
        </p:txBody>
      </p:sp>
      <p:grpSp>
        <p:nvGrpSpPr>
          <p:cNvPr id="45" name="Grupa 54"/>
          <p:cNvGrpSpPr/>
          <p:nvPr/>
        </p:nvGrpSpPr>
        <p:grpSpPr>
          <a:xfrm>
            <a:off x="6607284" y="1919300"/>
            <a:ext cx="4127786" cy="1207232"/>
            <a:chOff x="6492984" y="2669203"/>
            <a:chExt cx="4127786" cy="1207232"/>
          </a:xfrm>
        </p:grpSpPr>
        <p:sp>
          <p:nvSpPr>
            <p:cNvPr id="46" name="Prostokąt zaokrąglony 22"/>
            <p:cNvSpPr/>
            <p:nvPr/>
          </p:nvSpPr>
          <p:spPr>
            <a:xfrm>
              <a:off x="6492984" y="2669203"/>
              <a:ext cx="4127785" cy="1173291"/>
            </a:xfrm>
            <a:prstGeom prst="roundRect">
              <a:avLst/>
            </a:prstGeom>
            <a:solidFill>
              <a:schemeClr val="bg1"/>
            </a:solidFill>
            <a:ln w="19050">
              <a:solidFill>
                <a:schemeClr val="bg1">
                  <a:lumMod val="6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00100">
                <a:lnSpc>
                  <a:spcPct val="90000"/>
                </a:lnSpc>
                <a:spcBef>
                  <a:spcPct val="0"/>
                </a:spcBef>
                <a:spcAft>
                  <a:spcPct val="35000"/>
                </a:spcAft>
              </a:pPr>
              <a:endParaRPr lang="pl-PL">
                <a:solidFill>
                  <a:schemeClr val="tx1"/>
                </a:solidFill>
                <a:latin typeface="Century Gothic" panose="020B0502020202020204" pitchFamily="34" charset="0"/>
              </a:endParaRPr>
            </a:p>
          </p:txBody>
        </p:sp>
        <p:sp>
          <p:nvSpPr>
            <p:cNvPr id="47" name="Prostokąt z rogami zaokrąglonymi z jednej strony 23"/>
            <p:cNvSpPr/>
            <p:nvPr/>
          </p:nvSpPr>
          <p:spPr>
            <a:xfrm rot="16200000">
              <a:off x="6223866" y="2947616"/>
              <a:ext cx="1163999" cy="625760"/>
            </a:xfrm>
            <a:prstGeom prst="round2SameRect">
              <a:avLst>
                <a:gd name="adj1" fmla="val 31888"/>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0" rtlCol="0" anchor="ctr"/>
            <a:lstStyle/>
            <a:p>
              <a:pPr algn="ctr"/>
              <a:endParaRPr lang="pl-PL" sz="2800" b="1">
                <a:latin typeface="Century Gothic" panose="020B0502020202020204" pitchFamily="34" charset="0"/>
              </a:endParaRPr>
            </a:p>
          </p:txBody>
        </p:sp>
        <p:sp>
          <p:nvSpPr>
            <p:cNvPr id="48" name="Freeform 86"/>
            <p:cNvSpPr>
              <a:spLocks noEditPoints="1"/>
            </p:cNvSpPr>
            <p:nvPr/>
          </p:nvSpPr>
          <p:spPr bwMode="auto">
            <a:xfrm>
              <a:off x="6582886" y="2993271"/>
              <a:ext cx="445957" cy="494671"/>
            </a:xfrm>
            <a:custGeom>
              <a:avLst/>
              <a:gdLst>
                <a:gd name="T0" fmla="*/ 208 w 575"/>
                <a:gd name="T1" fmla="*/ 639 h 639"/>
                <a:gd name="T2" fmla="*/ 201 w 575"/>
                <a:gd name="T3" fmla="*/ 373 h 639"/>
                <a:gd name="T4" fmla="*/ 369 w 575"/>
                <a:gd name="T5" fmla="*/ 366 h 639"/>
                <a:gd name="T6" fmla="*/ 376 w 575"/>
                <a:gd name="T7" fmla="*/ 632 h 639"/>
                <a:gd name="T8" fmla="*/ 215 w 575"/>
                <a:gd name="T9" fmla="*/ 625 h 639"/>
                <a:gd name="T10" fmla="*/ 362 w 575"/>
                <a:gd name="T11" fmla="*/ 380 h 639"/>
                <a:gd name="T12" fmla="*/ 215 w 575"/>
                <a:gd name="T13" fmla="*/ 625 h 639"/>
                <a:gd name="T14" fmla="*/ 10 w 575"/>
                <a:gd name="T15" fmla="*/ 639 h 639"/>
                <a:gd name="T16" fmla="*/ 3 w 575"/>
                <a:gd name="T17" fmla="*/ 503 h 639"/>
                <a:gd name="T18" fmla="*/ 170 w 575"/>
                <a:gd name="T19" fmla="*/ 496 h 639"/>
                <a:gd name="T20" fmla="*/ 177 w 575"/>
                <a:gd name="T21" fmla="*/ 632 h 639"/>
                <a:gd name="T22" fmla="*/ 17 w 575"/>
                <a:gd name="T23" fmla="*/ 625 h 639"/>
                <a:gd name="T24" fmla="*/ 163 w 575"/>
                <a:gd name="T25" fmla="*/ 510 h 639"/>
                <a:gd name="T26" fmla="*/ 17 w 575"/>
                <a:gd name="T27" fmla="*/ 625 h 639"/>
                <a:gd name="T28" fmla="*/ 5 w 575"/>
                <a:gd name="T29" fmla="*/ 411 h 639"/>
                <a:gd name="T30" fmla="*/ 292 w 575"/>
                <a:gd name="T31" fmla="*/ 47 h 639"/>
                <a:gd name="T32" fmla="*/ 256 w 575"/>
                <a:gd name="T33" fmla="*/ 4 h 639"/>
                <a:gd name="T34" fmla="*/ 417 w 575"/>
                <a:gd name="T35" fmla="*/ 0 h 639"/>
                <a:gd name="T36" fmla="*/ 424 w 575"/>
                <a:gd name="T37" fmla="*/ 163 h 639"/>
                <a:gd name="T38" fmla="*/ 412 w 575"/>
                <a:gd name="T39" fmla="*/ 168 h 639"/>
                <a:gd name="T40" fmla="*/ 31 w 575"/>
                <a:gd name="T41" fmla="*/ 414 h 639"/>
                <a:gd name="T42" fmla="*/ 279 w 575"/>
                <a:gd name="T43" fmla="*/ 14 h 639"/>
                <a:gd name="T44" fmla="*/ 307 w 575"/>
                <a:gd name="T45" fmla="*/ 51 h 639"/>
                <a:gd name="T46" fmla="*/ 16 w 575"/>
                <a:gd name="T47" fmla="*/ 402 h 639"/>
                <a:gd name="T48" fmla="*/ 22 w 575"/>
                <a:gd name="T49" fmla="*/ 403 h 639"/>
                <a:gd name="T50" fmla="*/ 383 w 575"/>
                <a:gd name="T51" fmla="*/ 118 h 639"/>
                <a:gd name="T52" fmla="*/ 410 w 575"/>
                <a:gd name="T53" fmla="*/ 14 h 639"/>
                <a:gd name="T54" fmla="*/ 568 w 575"/>
                <a:gd name="T55" fmla="*/ 639 h 639"/>
                <a:gd name="T56" fmla="*/ 400 w 575"/>
                <a:gd name="T57" fmla="*/ 632 h 639"/>
                <a:gd name="T58" fmla="*/ 407 w 575"/>
                <a:gd name="T59" fmla="*/ 238 h 639"/>
                <a:gd name="T60" fmla="*/ 575 w 575"/>
                <a:gd name="T61" fmla="*/ 245 h 639"/>
                <a:gd name="T62" fmla="*/ 568 w 575"/>
                <a:gd name="T63" fmla="*/ 639 h 639"/>
                <a:gd name="T64" fmla="*/ 561 w 575"/>
                <a:gd name="T65" fmla="*/ 625 h 639"/>
                <a:gd name="T66" fmla="*/ 414 w 575"/>
                <a:gd name="T67" fmla="*/ 252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5" h="639">
                  <a:moveTo>
                    <a:pt x="369" y="639"/>
                  </a:moveTo>
                  <a:cubicBezTo>
                    <a:pt x="208" y="639"/>
                    <a:pt x="208" y="639"/>
                    <a:pt x="208" y="639"/>
                  </a:cubicBezTo>
                  <a:cubicBezTo>
                    <a:pt x="205" y="639"/>
                    <a:pt x="201" y="636"/>
                    <a:pt x="201" y="632"/>
                  </a:cubicBezTo>
                  <a:cubicBezTo>
                    <a:pt x="201" y="373"/>
                    <a:pt x="201" y="373"/>
                    <a:pt x="201" y="373"/>
                  </a:cubicBezTo>
                  <a:cubicBezTo>
                    <a:pt x="201" y="369"/>
                    <a:pt x="205" y="366"/>
                    <a:pt x="208" y="366"/>
                  </a:cubicBezTo>
                  <a:cubicBezTo>
                    <a:pt x="369" y="366"/>
                    <a:pt x="369" y="366"/>
                    <a:pt x="369" y="366"/>
                  </a:cubicBezTo>
                  <a:cubicBezTo>
                    <a:pt x="373" y="366"/>
                    <a:pt x="376" y="369"/>
                    <a:pt x="376" y="373"/>
                  </a:cubicBezTo>
                  <a:cubicBezTo>
                    <a:pt x="376" y="632"/>
                    <a:pt x="376" y="632"/>
                    <a:pt x="376" y="632"/>
                  </a:cubicBezTo>
                  <a:cubicBezTo>
                    <a:pt x="376" y="636"/>
                    <a:pt x="373" y="639"/>
                    <a:pt x="369" y="639"/>
                  </a:cubicBezTo>
                  <a:close/>
                  <a:moveTo>
                    <a:pt x="215" y="625"/>
                  </a:moveTo>
                  <a:cubicBezTo>
                    <a:pt x="362" y="625"/>
                    <a:pt x="362" y="625"/>
                    <a:pt x="362" y="625"/>
                  </a:cubicBezTo>
                  <a:cubicBezTo>
                    <a:pt x="362" y="380"/>
                    <a:pt x="362" y="380"/>
                    <a:pt x="362" y="380"/>
                  </a:cubicBezTo>
                  <a:cubicBezTo>
                    <a:pt x="215" y="380"/>
                    <a:pt x="215" y="380"/>
                    <a:pt x="215" y="380"/>
                  </a:cubicBezTo>
                  <a:lnTo>
                    <a:pt x="215" y="625"/>
                  </a:lnTo>
                  <a:close/>
                  <a:moveTo>
                    <a:pt x="170" y="639"/>
                  </a:moveTo>
                  <a:cubicBezTo>
                    <a:pt x="10" y="639"/>
                    <a:pt x="10" y="639"/>
                    <a:pt x="10" y="639"/>
                  </a:cubicBezTo>
                  <a:cubicBezTo>
                    <a:pt x="6" y="639"/>
                    <a:pt x="3" y="636"/>
                    <a:pt x="3" y="632"/>
                  </a:cubicBezTo>
                  <a:cubicBezTo>
                    <a:pt x="3" y="503"/>
                    <a:pt x="3" y="503"/>
                    <a:pt x="3" y="503"/>
                  </a:cubicBezTo>
                  <a:cubicBezTo>
                    <a:pt x="3" y="499"/>
                    <a:pt x="6" y="496"/>
                    <a:pt x="10" y="496"/>
                  </a:cubicBezTo>
                  <a:cubicBezTo>
                    <a:pt x="170" y="496"/>
                    <a:pt x="170" y="496"/>
                    <a:pt x="170" y="496"/>
                  </a:cubicBezTo>
                  <a:cubicBezTo>
                    <a:pt x="174" y="496"/>
                    <a:pt x="177" y="499"/>
                    <a:pt x="177" y="503"/>
                  </a:cubicBezTo>
                  <a:cubicBezTo>
                    <a:pt x="177" y="632"/>
                    <a:pt x="177" y="632"/>
                    <a:pt x="177" y="632"/>
                  </a:cubicBezTo>
                  <a:cubicBezTo>
                    <a:pt x="177" y="636"/>
                    <a:pt x="174" y="639"/>
                    <a:pt x="170" y="639"/>
                  </a:cubicBezTo>
                  <a:close/>
                  <a:moveTo>
                    <a:pt x="17" y="625"/>
                  </a:moveTo>
                  <a:cubicBezTo>
                    <a:pt x="163" y="625"/>
                    <a:pt x="163" y="625"/>
                    <a:pt x="163" y="625"/>
                  </a:cubicBezTo>
                  <a:cubicBezTo>
                    <a:pt x="163" y="510"/>
                    <a:pt x="163" y="510"/>
                    <a:pt x="163" y="510"/>
                  </a:cubicBezTo>
                  <a:cubicBezTo>
                    <a:pt x="17" y="510"/>
                    <a:pt x="17" y="510"/>
                    <a:pt x="17" y="510"/>
                  </a:cubicBezTo>
                  <a:lnTo>
                    <a:pt x="17" y="625"/>
                  </a:lnTo>
                  <a:close/>
                  <a:moveTo>
                    <a:pt x="19" y="418"/>
                  </a:moveTo>
                  <a:cubicBezTo>
                    <a:pt x="14" y="418"/>
                    <a:pt x="9" y="416"/>
                    <a:pt x="5" y="411"/>
                  </a:cubicBezTo>
                  <a:cubicBezTo>
                    <a:pt x="0" y="404"/>
                    <a:pt x="0" y="395"/>
                    <a:pt x="5" y="388"/>
                  </a:cubicBezTo>
                  <a:cubicBezTo>
                    <a:pt x="292" y="47"/>
                    <a:pt x="292" y="47"/>
                    <a:pt x="292" y="47"/>
                  </a:cubicBezTo>
                  <a:cubicBezTo>
                    <a:pt x="257" y="12"/>
                    <a:pt x="257" y="12"/>
                    <a:pt x="257" y="12"/>
                  </a:cubicBezTo>
                  <a:cubicBezTo>
                    <a:pt x="255" y="10"/>
                    <a:pt x="255" y="7"/>
                    <a:pt x="256" y="4"/>
                  </a:cubicBezTo>
                  <a:cubicBezTo>
                    <a:pt x="257" y="1"/>
                    <a:pt x="260" y="0"/>
                    <a:pt x="262" y="0"/>
                  </a:cubicBezTo>
                  <a:cubicBezTo>
                    <a:pt x="417" y="0"/>
                    <a:pt x="417" y="0"/>
                    <a:pt x="417" y="0"/>
                  </a:cubicBezTo>
                  <a:cubicBezTo>
                    <a:pt x="421" y="0"/>
                    <a:pt x="424" y="3"/>
                    <a:pt x="424" y="7"/>
                  </a:cubicBezTo>
                  <a:cubicBezTo>
                    <a:pt x="424" y="163"/>
                    <a:pt x="424" y="163"/>
                    <a:pt x="424" y="163"/>
                  </a:cubicBezTo>
                  <a:cubicBezTo>
                    <a:pt x="424" y="166"/>
                    <a:pt x="423" y="168"/>
                    <a:pt x="420" y="169"/>
                  </a:cubicBezTo>
                  <a:cubicBezTo>
                    <a:pt x="417" y="170"/>
                    <a:pt x="414" y="170"/>
                    <a:pt x="412" y="168"/>
                  </a:cubicBezTo>
                  <a:cubicBezTo>
                    <a:pt x="377" y="133"/>
                    <a:pt x="377" y="133"/>
                    <a:pt x="377" y="133"/>
                  </a:cubicBezTo>
                  <a:cubicBezTo>
                    <a:pt x="31" y="414"/>
                    <a:pt x="31" y="414"/>
                    <a:pt x="31" y="414"/>
                  </a:cubicBezTo>
                  <a:cubicBezTo>
                    <a:pt x="28" y="417"/>
                    <a:pt x="24" y="418"/>
                    <a:pt x="19" y="418"/>
                  </a:cubicBezTo>
                  <a:close/>
                  <a:moveTo>
                    <a:pt x="279" y="14"/>
                  </a:moveTo>
                  <a:cubicBezTo>
                    <a:pt x="307" y="41"/>
                    <a:pt x="307" y="41"/>
                    <a:pt x="307" y="41"/>
                  </a:cubicBezTo>
                  <a:cubicBezTo>
                    <a:pt x="309" y="44"/>
                    <a:pt x="309" y="48"/>
                    <a:pt x="307" y="51"/>
                  </a:cubicBezTo>
                  <a:cubicBezTo>
                    <a:pt x="16" y="397"/>
                    <a:pt x="16" y="397"/>
                    <a:pt x="16" y="397"/>
                  </a:cubicBezTo>
                  <a:cubicBezTo>
                    <a:pt x="15" y="399"/>
                    <a:pt x="15" y="401"/>
                    <a:pt x="16" y="402"/>
                  </a:cubicBezTo>
                  <a:cubicBezTo>
                    <a:pt x="17" y="404"/>
                    <a:pt x="18" y="404"/>
                    <a:pt x="19" y="404"/>
                  </a:cubicBezTo>
                  <a:cubicBezTo>
                    <a:pt x="20" y="404"/>
                    <a:pt x="21" y="404"/>
                    <a:pt x="22" y="403"/>
                  </a:cubicBezTo>
                  <a:cubicBezTo>
                    <a:pt x="373" y="118"/>
                    <a:pt x="373" y="118"/>
                    <a:pt x="373" y="118"/>
                  </a:cubicBezTo>
                  <a:cubicBezTo>
                    <a:pt x="376" y="115"/>
                    <a:pt x="380" y="116"/>
                    <a:pt x="383" y="118"/>
                  </a:cubicBezTo>
                  <a:cubicBezTo>
                    <a:pt x="410" y="146"/>
                    <a:pt x="410" y="146"/>
                    <a:pt x="410" y="146"/>
                  </a:cubicBezTo>
                  <a:cubicBezTo>
                    <a:pt x="410" y="14"/>
                    <a:pt x="410" y="14"/>
                    <a:pt x="410" y="14"/>
                  </a:cubicBezTo>
                  <a:lnTo>
                    <a:pt x="279" y="14"/>
                  </a:lnTo>
                  <a:close/>
                  <a:moveTo>
                    <a:pt x="568" y="639"/>
                  </a:moveTo>
                  <a:cubicBezTo>
                    <a:pt x="407" y="639"/>
                    <a:pt x="407" y="639"/>
                    <a:pt x="407" y="639"/>
                  </a:cubicBezTo>
                  <a:cubicBezTo>
                    <a:pt x="403" y="639"/>
                    <a:pt x="400" y="636"/>
                    <a:pt x="400" y="632"/>
                  </a:cubicBezTo>
                  <a:cubicBezTo>
                    <a:pt x="400" y="245"/>
                    <a:pt x="400" y="245"/>
                    <a:pt x="400" y="245"/>
                  </a:cubicBezTo>
                  <a:cubicBezTo>
                    <a:pt x="400" y="241"/>
                    <a:pt x="403" y="238"/>
                    <a:pt x="407" y="238"/>
                  </a:cubicBezTo>
                  <a:cubicBezTo>
                    <a:pt x="568" y="238"/>
                    <a:pt x="568" y="238"/>
                    <a:pt x="568" y="238"/>
                  </a:cubicBezTo>
                  <a:cubicBezTo>
                    <a:pt x="572" y="238"/>
                    <a:pt x="575" y="241"/>
                    <a:pt x="575" y="245"/>
                  </a:cubicBezTo>
                  <a:cubicBezTo>
                    <a:pt x="575" y="632"/>
                    <a:pt x="575" y="632"/>
                    <a:pt x="575" y="632"/>
                  </a:cubicBezTo>
                  <a:cubicBezTo>
                    <a:pt x="575" y="636"/>
                    <a:pt x="572" y="639"/>
                    <a:pt x="568" y="639"/>
                  </a:cubicBezTo>
                  <a:close/>
                  <a:moveTo>
                    <a:pt x="414" y="625"/>
                  </a:moveTo>
                  <a:cubicBezTo>
                    <a:pt x="561" y="625"/>
                    <a:pt x="561" y="625"/>
                    <a:pt x="561" y="625"/>
                  </a:cubicBezTo>
                  <a:cubicBezTo>
                    <a:pt x="561" y="252"/>
                    <a:pt x="561" y="252"/>
                    <a:pt x="561" y="252"/>
                  </a:cubicBezTo>
                  <a:cubicBezTo>
                    <a:pt x="414" y="252"/>
                    <a:pt x="414" y="252"/>
                    <a:pt x="414" y="252"/>
                  </a:cubicBezTo>
                  <a:lnTo>
                    <a:pt x="414" y="625"/>
                  </a:lnTo>
                  <a:close/>
                </a:path>
              </a:pathLst>
            </a:custGeom>
            <a:solidFill>
              <a:schemeClr val="bg1"/>
            </a:solidFill>
            <a:ln w="12700">
              <a:solidFill>
                <a:schemeClr val="bg1"/>
              </a:solidFill>
            </a:ln>
          </p:spPr>
          <p:txBody>
            <a:bodyPr vert="horz" wrap="square" lIns="91440" tIns="45720" rIns="91440" bIns="45720" numCol="1" anchor="t" anchorCtr="0" compatLnSpc="1">
              <a:prstTxWarp prst="textNoShape">
                <a:avLst/>
              </a:prstTxWarp>
            </a:bodyPr>
            <a:lstStyle/>
            <a:p>
              <a:endParaRPr lang="en-US">
                <a:latin typeface="Century Gothic" panose="020B0502020202020204" pitchFamily="34" charset="0"/>
              </a:endParaRPr>
            </a:p>
          </p:txBody>
        </p:sp>
        <p:sp>
          <p:nvSpPr>
            <p:cNvPr id="49" name="Rectangle 33"/>
            <p:cNvSpPr>
              <a:spLocks noChangeArrowheads="1"/>
            </p:cNvSpPr>
            <p:nvPr/>
          </p:nvSpPr>
          <p:spPr bwMode="auto">
            <a:xfrm>
              <a:off x="7118746" y="2678496"/>
              <a:ext cx="3502024" cy="1197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67" tIns="44537" rIns="89067" bIns="44537">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nSpc>
                  <a:spcPct val="90000"/>
                </a:lnSpc>
              </a:pPr>
              <a:r>
                <a:rPr lang="en-NZ" sz="2000">
                  <a:solidFill>
                    <a:srgbClr val="39393B"/>
                  </a:solidFill>
                  <a:latin typeface="Century Gothic" panose="020B0502020202020204" pitchFamily="34" charset="0"/>
                </a:rPr>
                <a:t>Keep the respondent’s </a:t>
              </a:r>
              <a:r>
                <a:rPr lang="en-NZ" sz="2000" b="1">
                  <a:solidFill>
                    <a:schemeClr val="accent1"/>
                  </a:solidFill>
                  <a:latin typeface="Century Gothic" panose="020B0502020202020204" pitchFamily="34" charset="0"/>
                </a:rPr>
                <a:t>DISC Style </a:t>
              </a:r>
              <a:r>
                <a:rPr lang="en-NZ" sz="2000">
                  <a:solidFill>
                    <a:srgbClr val="39393B"/>
                  </a:solidFill>
                  <a:latin typeface="Century Gothic" panose="020B0502020202020204" pitchFamily="34" charset="0"/>
                </a:rPr>
                <a:t>in mind when having the debrief conversation.</a:t>
              </a:r>
              <a:endParaRPr lang="pl-PL" sz="2000" b="1">
                <a:solidFill>
                  <a:schemeClr val="accent1"/>
                </a:solidFill>
                <a:latin typeface="Century Gothic" panose="020B0502020202020204" pitchFamily="34" charset="0"/>
              </a:endParaRPr>
            </a:p>
          </p:txBody>
        </p:sp>
      </p:grpSp>
    </p:spTree>
    <p:extLst>
      <p:ext uri="{BB962C8B-B14F-4D97-AF65-F5344CB8AC3E}">
        <p14:creationId xmlns:p14="http://schemas.microsoft.com/office/powerpoint/2010/main" val="126459756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3333">
                                          <p:cBhvr additive="base">
                                            <p:cTn id="7" dur="1250" fill="hold"/>
                                            <p:tgtEl>
                                              <p:spTgt spid="4"/>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8" fill="hold" nodeType="afterEffect" p14:presetBounceEnd="53333">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14:bounceEnd="53333">
                                          <p:cBhvr additive="base">
                                            <p:cTn id="12" dur="1250" fill="hold"/>
                                            <p:tgtEl>
                                              <p:spTgt spid="52"/>
                                            </p:tgtEl>
                                            <p:attrNameLst>
                                              <p:attrName>ppt_x</p:attrName>
                                            </p:attrNameLst>
                                          </p:cBhvr>
                                          <p:tavLst>
                                            <p:tav tm="0">
                                              <p:val>
                                                <p:strVal val="0-#ppt_w/2"/>
                                              </p:val>
                                            </p:tav>
                                            <p:tav tm="100000">
                                              <p:val>
                                                <p:strVal val="#ppt_x"/>
                                              </p:val>
                                            </p:tav>
                                          </p:tavLst>
                                        </p:anim>
                                        <p:anim calcmode="lin" valueType="num" p14:bounceEnd="53333">
                                          <p:cBhvr additive="base">
                                            <p:cTn id="13" dur="1250" fill="hold"/>
                                            <p:tgtEl>
                                              <p:spTgt spid="52"/>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8" fill="hold" nodeType="afterEffect" p14:presetBounceEnd="53333">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14:bounceEnd="53333">
                                          <p:cBhvr additive="base">
                                            <p:cTn id="17" dur="1250" fill="hold"/>
                                            <p:tgtEl>
                                              <p:spTgt spid="53"/>
                                            </p:tgtEl>
                                            <p:attrNameLst>
                                              <p:attrName>ppt_x</p:attrName>
                                            </p:attrNameLst>
                                          </p:cBhvr>
                                          <p:tavLst>
                                            <p:tav tm="0">
                                              <p:val>
                                                <p:strVal val="0-#ppt_w/2"/>
                                              </p:val>
                                            </p:tav>
                                            <p:tav tm="100000">
                                              <p:val>
                                                <p:strVal val="#ppt_x"/>
                                              </p:val>
                                            </p:tav>
                                          </p:tavLst>
                                        </p:anim>
                                        <p:anim calcmode="lin" valueType="num" p14:bounceEnd="53333">
                                          <p:cBhvr additive="base">
                                            <p:cTn id="18" dur="1250" fill="hold"/>
                                            <p:tgtEl>
                                              <p:spTgt spid="53"/>
                                            </p:tgtEl>
                                            <p:attrNameLst>
                                              <p:attrName>ppt_y</p:attrName>
                                            </p:attrNameLst>
                                          </p:cBhvr>
                                          <p:tavLst>
                                            <p:tav tm="0">
                                              <p:val>
                                                <p:strVal val="#ppt_y"/>
                                              </p:val>
                                            </p:tav>
                                            <p:tav tm="100000">
                                              <p:val>
                                                <p:strVal val="#ppt_y"/>
                                              </p:val>
                                            </p:tav>
                                          </p:tavLst>
                                        </p:anim>
                                      </p:childTnLst>
                                    </p:cTn>
                                  </p:par>
                                </p:childTnLst>
                              </p:cTn>
                            </p:par>
                            <p:par>
                              <p:cTn id="19" fill="hold">
                                <p:stCondLst>
                                  <p:cond delay="3750"/>
                                </p:stCondLst>
                                <p:childTnLst>
                                  <p:par>
                                    <p:cTn id="20" presetID="2" presetClass="entr" presetSubtype="8" fill="hold" nodeType="afterEffect" p14:presetBounceEnd="53333">
                                      <p:stCondLst>
                                        <p:cond delay="0"/>
                                      </p:stCondLst>
                                      <p:childTnLst>
                                        <p:set>
                                          <p:cBhvr>
                                            <p:cTn id="21" dur="1" fill="hold">
                                              <p:stCondLst>
                                                <p:cond delay="0"/>
                                              </p:stCondLst>
                                            </p:cTn>
                                            <p:tgtEl>
                                              <p:spTgt spid="54"/>
                                            </p:tgtEl>
                                            <p:attrNameLst>
                                              <p:attrName>style.visibility</p:attrName>
                                            </p:attrNameLst>
                                          </p:cBhvr>
                                          <p:to>
                                            <p:strVal val="visible"/>
                                          </p:to>
                                        </p:set>
                                        <p:anim calcmode="lin" valueType="num" p14:bounceEnd="53333">
                                          <p:cBhvr additive="base">
                                            <p:cTn id="22" dur="1250" fill="hold"/>
                                            <p:tgtEl>
                                              <p:spTgt spid="54"/>
                                            </p:tgtEl>
                                            <p:attrNameLst>
                                              <p:attrName>ppt_x</p:attrName>
                                            </p:attrNameLst>
                                          </p:cBhvr>
                                          <p:tavLst>
                                            <p:tav tm="0">
                                              <p:val>
                                                <p:strVal val="0-#ppt_w/2"/>
                                              </p:val>
                                            </p:tav>
                                            <p:tav tm="100000">
                                              <p:val>
                                                <p:strVal val="#ppt_x"/>
                                              </p:val>
                                            </p:tav>
                                          </p:tavLst>
                                        </p:anim>
                                        <p:anim calcmode="lin" valueType="num" p14:bounceEnd="53333">
                                          <p:cBhvr additive="base">
                                            <p:cTn id="23" dur="1250" fill="hold"/>
                                            <p:tgtEl>
                                              <p:spTgt spid="54"/>
                                            </p:tgtEl>
                                            <p:attrNameLst>
                                              <p:attrName>ppt_y</p:attrName>
                                            </p:attrNameLst>
                                          </p:cBhvr>
                                          <p:tavLst>
                                            <p:tav tm="0">
                                              <p:val>
                                                <p:strVal val="#ppt_y"/>
                                              </p:val>
                                            </p:tav>
                                            <p:tav tm="100000">
                                              <p:val>
                                                <p:strVal val="#ppt_y"/>
                                              </p:val>
                                            </p:tav>
                                          </p:tavLst>
                                        </p:anim>
                                      </p:childTnLst>
                                    </p:cTn>
                                  </p:par>
                                </p:childTnLst>
                              </p:cTn>
                            </p:par>
                            <p:par>
                              <p:cTn id="24" fill="hold">
                                <p:stCondLst>
                                  <p:cond delay="5000"/>
                                </p:stCondLst>
                                <p:childTnLst>
                                  <p:par>
                                    <p:cTn id="25" presetID="2" presetClass="entr" presetSubtype="2" fill="hold" nodeType="afterEffect" p14:presetBounceEnd="53333">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14:bounceEnd="53333">
                                          <p:cBhvr additive="base">
                                            <p:cTn id="27" dur="1250" fill="hold"/>
                                            <p:tgtEl>
                                              <p:spTgt spid="55"/>
                                            </p:tgtEl>
                                            <p:attrNameLst>
                                              <p:attrName>ppt_x</p:attrName>
                                            </p:attrNameLst>
                                          </p:cBhvr>
                                          <p:tavLst>
                                            <p:tav tm="0">
                                              <p:val>
                                                <p:strVal val="1+#ppt_w/2"/>
                                              </p:val>
                                            </p:tav>
                                            <p:tav tm="100000">
                                              <p:val>
                                                <p:strVal val="#ppt_x"/>
                                              </p:val>
                                            </p:tav>
                                          </p:tavLst>
                                        </p:anim>
                                        <p:anim calcmode="lin" valueType="num" p14:bounceEnd="53333">
                                          <p:cBhvr additive="base">
                                            <p:cTn id="28" dur="1250" fill="hold"/>
                                            <p:tgtEl>
                                              <p:spTgt spid="55"/>
                                            </p:tgtEl>
                                            <p:attrNameLst>
                                              <p:attrName>ppt_y</p:attrName>
                                            </p:attrNameLst>
                                          </p:cBhvr>
                                          <p:tavLst>
                                            <p:tav tm="0">
                                              <p:val>
                                                <p:strVal val="#ppt_y"/>
                                              </p:val>
                                            </p:tav>
                                            <p:tav tm="100000">
                                              <p:val>
                                                <p:strVal val="#ppt_y"/>
                                              </p:val>
                                            </p:tav>
                                          </p:tavLst>
                                        </p:anim>
                                      </p:childTnLst>
                                    </p:cTn>
                                  </p:par>
                                </p:childTnLst>
                              </p:cTn>
                            </p:par>
                            <p:par>
                              <p:cTn id="29" fill="hold">
                                <p:stCondLst>
                                  <p:cond delay="6250"/>
                                </p:stCondLst>
                                <p:childTnLst>
                                  <p:par>
                                    <p:cTn id="30" presetID="2" presetClass="entr" presetSubtype="2" fill="hold" nodeType="afterEffect" p14:presetBounceEnd="53333">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14:bounceEnd="53333">
                                          <p:cBhvr additive="base">
                                            <p:cTn id="32" dur="1250" fill="hold"/>
                                            <p:tgtEl>
                                              <p:spTgt spid="56"/>
                                            </p:tgtEl>
                                            <p:attrNameLst>
                                              <p:attrName>ppt_x</p:attrName>
                                            </p:attrNameLst>
                                          </p:cBhvr>
                                          <p:tavLst>
                                            <p:tav tm="0">
                                              <p:val>
                                                <p:strVal val="1+#ppt_w/2"/>
                                              </p:val>
                                            </p:tav>
                                            <p:tav tm="100000">
                                              <p:val>
                                                <p:strVal val="#ppt_x"/>
                                              </p:val>
                                            </p:tav>
                                          </p:tavLst>
                                        </p:anim>
                                        <p:anim calcmode="lin" valueType="num" p14:bounceEnd="53333">
                                          <p:cBhvr additive="base">
                                            <p:cTn id="33" dur="1250" fill="hold"/>
                                            <p:tgtEl>
                                              <p:spTgt spid="56"/>
                                            </p:tgtEl>
                                            <p:attrNameLst>
                                              <p:attrName>ppt_y</p:attrName>
                                            </p:attrNameLst>
                                          </p:cBhvr>
                                          <p:tavLst>
                                            <p:tav tm="0">
                                              <p:val>
                                                <p:strVal val="#ppt_y"/>
                                              </p:val>
                                            </p:tav>
                                            <p:tav tm="100000">
                                              <p:val>
                                                <p:strVal val="#ppt_y"/>
                                              </p:val>
                                            </p:tav>
                                          </p:tavLst>
                                        </p:anim>
                                      </p:childTnLst>
                                    </p:cTn>
                                  </p:par>
                                </p:childTnLst>
                              </p:cTn>
                            </p:par>
                            <p:par>
                              <p:cTn id="34" fill="hold">
                                <p:stCondLst>
                                  <p:cond delay="7500"/>
                                </p:stCondLst>
                                <p:childTnLst>
                                  <p:par>
                                    <p:cTn id="35" presetID="2" presetClass="entr" presetSubtype="2" fill="hold" nodeType="afterEffect" p14:presetBounceEnd="53333">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14:bounceEnd="53333">
                                          <p:cBhvr additive="base">
                                            <p:cTn id="37" dur="1250" fill="hold"/>
                                            <p:tgtEl>
                                              <p:spTgt spid="45"/>
                                            </p:tgtEl>
                                            <p:attrNameLst>
                                              <p:attrName>ppt_x</p:attrName>
                                            </p:attrNameLst>
                                          </p:cBhvr>
                                          <p:tavLst>
                                            <p:tav tm="0">
                                              <p:val>
                                                <p:strVal val="1+#ppt_w/2"/>
                                              </p:val>
                                            </p:tav>
                                            <p:tav tm="100000">
                                              <p:val>
                                                <p:strVal val="#ppt_x"/>
                                              </p:val>
                                            </p:tav>
                                          </p:tavLst>
                                        </p:anim>
                                        <p:anim calcmode="lin" valueType="num" p14:bounceEnd="53333">
                                          <p:cBhvr additive="base">
                                            <p:cTn id="38" dur="125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250" fill="hold"/>
                                            <p:tgtEl>
                                              <p:spTgt spid="4"/>
                                            </p:tgtEl>
                                            <p:attrNameLst>
                                              <p:attrName>ppt_x</p:attrName>
                                            </p:attrNameLst>
                                          </p:cBhvr>
                                          <p:tavLst>
                                            <p:tav tm="0">
                                              <p:val>
                                                <p:strVal val="0-#ppt_w/2"/>
                                              </p:val>
                                            </p:tav>
                                            <p:tav tm="100000">
                                              <p:val>
                                                <p:strVal val="#ppt_x"/>
                                              </p:val>
                                            </p:tav>
                                          </p:tavLst>
                                        </p:anim>
                                        <p:anim calcmode="lin" valueType="num">
                                          <p:cBhvr additive="base">
                                            <p:cTn id="8" dur="1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8" fill="hold" nodeType="after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1250" fill="hold"/>
                                            <p:tgtEl>
                                              <p:spTgt spid="52"/>
                                            </p:tgtEl>
                                            <p:attrNameLst>
                                              <p:attrName>ppt_x</p:attrName>
                                            </p:attrNameLst>
                                          </p:cBhvr>
                                          <p:tavLst>
                                            <p:tav tm="0">
                                              <p:val>
                                                <p:strVal val="0-#ppt_w/2"/>
                                              </p:val>
                                            </p:tav>
                                            <p:tav tm="100000">
                                              <p:val>
                                                <p:strVal val="#ppt_x"/>
                                              </p:val>
                                            </p:tav>
                                          </p:tavLst>
                                        </p:anim>
                                        <p:anim calcmode="lin" valueType="num">
                                          <p:cBhvr additive="base">
                                            <p:cTn id="13" dur="1250" fill="hold"/>
                                            <p:tgtEl>
                                              <p:spTgt spid="52"/>
                                            </p:tgtEl>
                                            <p:attrNameLst>
                                              <p:attrName>ppt_y</p:attrName>
                                            </p:attrNameLst>
                                          </p:cBhvr>
                                          <p:tavLst>
                                            <p:tav tm="0">
                                              <p:val>
                                                <p:strVal val="#ppt_y"/>
                                              </p:val>
                                            </p:tav>
                                            <p:tav tm="100000">
                                              <p:val>
                                                <p:strVal val="#ppt_y"/>
                                              </p:val>
                                            </p:tav>
                                          </p:tavLst>
                                        </p:anim>
                                      </p:childTnLst>
                                    </p:cTn>
                                  </p:par>
                                </p:childTnLst>
                              </p:cTn>
                            </p:par>
                            <p:par>
                              <p:cTn id="14" fill="hold">
                                <p:stCondLst>
                                  <p:cond delay="2500"/>
                                </p:stCondLst>
                                <p:childTnLst>
                                  <p:par>
                                    <p:cTn id="15" presetID="2" presetClass="entr" presetSubtype="8"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additive="base">
                                            <p:cTn id="17" dur="1250" fill="hold"/>
                                            <p:tgtEl>
                                              <p:spTgt spid="53"/>
                                            </p:tgtEl>
                                            <p:attrNameLst>
                                              <p:attrName>ppt_x</p:attrName>
                                            </p:attrNameLst>
                                          </p:cBhvr>
                                          <p:tavLst>
                                            <p:tav tm="0">
                                              <p:val>
                                                <p:strVal val="0-#ppt_w/2"/>
                                              </p:val>
                                            </p:tav>
                                            <p:tav tm="100000">
                                              <p:val>
                                                <p:strVal val="#ppt_x"/>
                                              </p:val>
                                            </p:tav>
                                          </p:tavLst>
                                        </p:anim>
                                        <p:anim calcmode="lin" valueType="num">
                                          <p:cBhvr additive="base">
                                            <p:cTn id="18" dur="1250" fill="hold"/>
                                            <p:tgtEl>
                                              <p:spTgt spid="53"/>
                                            </p:tgtEl>
                                            <p:attrNameLst>
                                              <p:attrName>ppt_y</p:attrName>
                                            </p:attrNameLst>
                                          </p:cBhvr>
                                          <p:tavLst>
                                            <p:tav tm="0">
                                              <p:val>
                                                <p:strVal val="#ppt_y"/>
                                              </p:val>
                                            </p:tav>
                                            <p:tav tm="100000">
                                              <p:val>
                                                <p:strVal val="#ppt_y"/>
                                              </p:val>
                                            </p:tav>
                                          </p:tavLst>
                                        </p:anim>
                                      </p:childTnLst>
                                    </p:cTn>
                                  </p:par>
                                </p:childTnLst>
                              </p:cTn>
                            </p:par>
                            <p:par>
                              <p:cTn id="19" fill="hold">
                                <p:stCondLst>
                                  <p:cond delay="3750"/>
                                </p:stCondLst>
                                <p:childTnLst>
                                  <p:par>
                                    <p:cTn id="20" presetID="2" presetClass="entr" presetSubtype="8" fill="hold" nodeType="afterEffect">
                                      <p:stCondLst>
                                        <p:cond delay="0"/>
                                      </p:stCondLst>
                                      <p:childTnLst>
                                        <p:set>
                                          <p:cBhvr>
                                            <p:cTn id="21" dur="1" fill="hold">
                                              <p:stCondLst>
                                                <p:cond delay="0"/>
                                              </p:stCondLst>
                                            </p:cTn>
                                            <p:tgtEl>
                                              <p:spTgt spid="54"/>
                                            </p:tgtEl>
                                            <p:attrNameLst>
                                              <p:attrName>style.visibility</p:attrName>
                                            </p:attrNameLst>
                                          </p:cBhvr>
                                          <p:to>
                                            <p:strVal val="visible"/>
                                          </p:to>
                                        </p:set>
                                        <p:anim calcmode="lin" valueType="num">
                                          <p:cBhvr additive="base">
                                            <p:cTn id="22" dur="1250" fill="hold"/>
                                            <p:tgtEl>
                                              <p:spTgt spid="54"/>
                                            </p:tgtEl>
                                            <p:attrNameLst>
                                              <p:attrName>ppt_x</p:attrName>
                                            </p:attrNameLst>
                                          </p:cBhvr>
                                          <p:tavLst>
                                            <p:tav tm="0">
                                              <p:val>
                                                <p:strVal val="0-#ppt_w/2"/>
                                              </p:val>
                                            </p:tav>
                                            <p:tav tm="100000">
                                              <p:val>
                                                <p:strVal val="#ppt_x"/>
                                              </p:val>
                                            </p:tav>
                                          </p:tavLst>
                                        </p:anim>
                                        <p:anim calcmode="lin" valueType="num">
                                          <p:cBhvr additive="base">
                                            <p:cTn id="23" dur="1250" fill="hold"/>
                                            <p:tgtEl>
                                              <p:spTgt spid="54"/>
                                            </p:tgtEl>
                                            <p:attrNameLst>
                                              <p:attrName>ppt_y</p:attrName>
                                            </p:attrNameLst>
                                          </p:cBhvr>
                                          <p:tavLst>
                                            <p:tav tm="0">
                                              <p:val>
                                                <p:strVal val="#ppt_y"/>
                                              </p:val>
                                            </p:tav>
                                            <p:tav tm="100000">
                                              <p:val>
                                                <p:strVal val="#ppt_y"/>
                                              </p:val>
                                            </p:tav>
                                          </p:tavLst>
                                        </p:anim>
                                      </p:childTnLst>
                                    </p:cTn>
                                  </p:par>
                                </p:childTnLst>
                              </p:cTn>
                            </p:par>
                            <p:par>
                              <p:cTn id="24" fill="hold">
                                <p:stCondLst>
                                  <p:cond delay="5000"/>
                                </p:stCondLst>
                                <p:childTnLst>
                                  <p:par>
                                    <p:cTn id="25" presetID="2" presetClass="entr" presetSubtype="2"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1250" fill="hold"/>
                                            <p:tgtEl>
                                              <p:spTgt spid="55"/>
                                            </p:tgtEl>
                                            <p:attrNameLst>
                                              <p:attrName>ppt_x</p:attrName>
                                            </p:attrNameLst>
                                          </p:cBhvr>
                                          <p:tavLst>
                                            <p:tav tm="0">
                                              <p:val>
                                                <p:strVal val="1+#ppt_w/2"/>
                                              </p:val>
                                            </p:tav>
                                            <p:tav tm="100000">
                                              <p:val>
                                                <p:strVal val="#ppt_x"/>
                                              </p:val>
                                            </p:tav>
                                          </p:tavLst>
                                        </p:anim>
                                        <p:anim calcmode="lin" valueType="num">
                                          <p:cBhvr additive="base">
                                            <p:cTn id="28" dur="1250" fill="hold"/>
                                            <p:tgtEl>
                                              <p:spTgt spid="55"/>
                                            </p:tgtEl>
                                            <p:attrNameLst>
                                              <p:attrName>ppt_y</p:attrName>
                                            </p:attrNameLst>
                                          </p:cBhvr>
                                          <p:tavLst>
                                            <p:tav tm="0">
                                              <p:val>
                                                <p:strVal val="#ppt_y"/>
                                              </p:val>
                                            </p:tav>
                                            <p:tav tm="100000">
                                              <p:val>
                                                <p:strVal val="#ppt_y"/>
                                              </p:val>
                                            </p:tav>
                                          </p:tavLst>
                                        </p:anim>
                                      </p:childTnLst>
                                    </p:cTn>
                                  </p:par>
                                </p:childTnLst>
                              </p:cTn>
                            </p:par>
                            <p:par>
                              <p:cTn id="29" fill="hold">
                                <p:stCondLst>
                                  <p:cond delay="6250"/>
                                </p:stCondLst>
                                <p:childTnLst>
                                  <p:par>
                                    <p:cTn id="30" presetID="2" presetClass="entr" presetSubtype="2" fill="hold" nodeType="after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additive="base">
                                            <p:cTn id="32" dur="1250" fill="hold"/>
                                            <p:tgtEl>
                                              <p:spTgt spid="56"/>
                                            </p:tgtEl>
                                            <p:attrNameLst>
                                              <p:attrName>ppt_x</p:attrName>
                                            </p:attrNameLst>
                                          </p:cBhvr>
                                          <p:tavLst>
                                            <p:tav tm="0">
                                              <p:val>
                                                <p:strVal val="1+#ppt_w/2"/>
                                              </p:val>
                                            </p:tav>
                                            <p:tav tm="100000">
                                              <p:val>
                                                <p:strVal val="#ppt_x"/>
                                              </p:val>
                                            </p:tav>
                                          </p:tavLst>
                                        </p:anim>
                                        <p:anim calcmode="lin" valueType="num">
                                          <p:cBhvr additive="base">
                                            <p:cTn id="33" dur="1250" fill="hold"/>
                                            <p:tgtEl>
                                              <p:spTgt spid="56"/>
                                            </p:tgtEl>
                                            <p:attrNameLst>
                                              <p:attrName>ppt_y</p:attrName>
                                            </p:attrNameLst>
                                          </p:cBhvr>
                                          <p:tavLst>
                                            <p:tav tm="0">
                                              <p:val>
                                                <p:strVal val="#ppt_y"/>
                                              </p:val>
                                            </p:tav>
                                            <p:tav tm="100000">
                                              <p:val>
                                                <p:strVal val="#ppt_y"/>
                                              </p:val>
                                            </p:tav>
                                          </p:tavLst>
                                        </p:anim>
                                      </p:childTnLst>
                                    </p:cTn>
                                  </p:par>
                                </p:childTnLst>
                              </p:cTn>
                            </p:par>
                            <p:par>
                              <p:cTn id="34" fill="hold">
                                <p:stCondLst>
                                  <p:cond delay="7500"/>
                                </p:stCondLst>
                                <p:childTnLst>
                                  <p:par>
                                    <p:cTn id="35" presetID="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additive="base">
                                            <p:cTn id="37" dur="1250" fill="hold"/>
                                            <p:tgtEl>
                                              <p:spTgt spid="45"/>
                                            </p:tgtEl>
                                            <p:attrNameLst>
                                              <p:attrName>ppt_x</p:attrName>
                                            </p:attrNameLst>
                                          </p:cBhvr>
                                          <p:tavLst>
                                            <p:tav tm="0">
                                              <p:val>
                                                <p:strVal val="1+#ppt_w/2"/>
                                              </p:val>
                                            </p:tav>
                                            <p:tav tm="100000">
                                              <p:val>
                                                <p:strVal val="#ppt_x"/>
                                              </p:val>
                                            </p:tav>
                                          </p:tavLst>
                                        </p:anim>
                                        <p:anim calcmode="lin" valueType="num">
                                          <p:cBhvr additive="base">
                                            <p:cTn id="38" dur="125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6FB91DB-C61B-48CE-A1CA-AD073A11AC8E}"/>
              </a:ext>
            </a:extLst>
          </p:cNvPr>
          <p:cNvSpPr>
            <a:spLocks noGrp="1"/>
          </p:cNvSpPr>
          <p:nvPr>
            <p:ph type="body" sz="quarter" idx="10"/>
          </p:nvPr>
        </p:nvSpPr>
        <p:spPr>
          <a:xfrm>
            <a:off x="4671048" y="4136979"/>
            <a:ext cx="8281987" cy="707979"/>
          </a:xfrm>
        </p:spPr>
        <p:txBody>
          <a:bodyPr>
            <a:normAutofit/>
          </a:bodyPr>
          <a:lstStyle/>
          <a:p>
            <a:r>
              <a:rPr lang="en-NZ" sz="4000" dirty="0"/>
              <a:t>Extended DISC®</a:t>
            </a:r>
          </a:p>
        </p:txBody>
      </p:sp>
      <p:sp>
        <p:nvSpPr>
          <p:cNvPr id="5" name="Text Placeholder 4">
            <a:extLst>
              <a:ext uri="{FF2B5EF4-FFF2-40B4-BE49-F238E27FC236}">
                <a16:creationId xmlns:a16="http://schemas.microsoft.com/office/drawing/2014/main" id="{8DF5D211-74C6-4606-9E57-DCDBEA9264BA}"/>
              </a:ext>
            </a:extLst>
          </p:cNvPr>
          <p:cNvSpPr>
            <a:spLocks noGrp="1"/>
          </p:cNvSpPr>
          <p:nvPr>
            <p:ph type="body" sz="quarter" idx="11"/>
          </p:nvPr>
        </p:nvSpPr>
        <p:spPr>
          <a:xfrm>
            <a:off x="4671048" y="3429000"/>
            <a:ext cx="5775972" cy="707979"/>
          </a:xfrm>
        </p:spPr>
        <p:txBody>
          <a:bodyPr>
            <a:noAutofit/>
          </a:bodyPr>
          <a:lstStyle/>
          <a:p>
            <a:r>
              <a:rPr lang="en-NZ"/>
              <a:t>Real Profile Analysis</a:t>
            </a:r>
          </a:p>
        </p:txBody>
      </p:sp>
      <p:sp>
        <p:nvSpPr>
          <p:cNvPr id="3" name="Slide Number Placeholder 2">
            <a:extLst>
              <a:ext uri="{FF2B5EF4-FFF2-40B4-BE49-F238E27FC236}">
                <a16:creationId xmlns:a16="http://schemas.microsoft.com/office/drawing/2014/main" id="{62DF6915-8CAE-42F8-A346-2281D98E8360}"/>
              </a:ext>
            </a:extLst>
          </p:cNvPr>
          <p:cNvSpPr>
            <a:spLocks noGrp="1"/>
          </p:cNvSpPr>
          <p:nvPr>
            <p:ph type="sldNum" sz="quarter" idx="4294967295"/>
          </p:nvPr>
        </p:nvSpPr>
        <p:spPr>
          <a:xfrm>
            <a:off x="9347200" y="6356350"/>
            <a:ext cx="2844800" cy="365125"/>
          </a:xfrm>
        </p:spPr>
        <p:txBody>
          <a:bodyPr/>
          <a:lstStyle/>
          <a:p>
            <a:fld id="{35D73841-4B49-4240-A9C9-8B6F7E964FA1}" type="slidenum">
              <a:rPr lang="en-NZ" smtClean="0"/>
              <a:t>131</a:t>
            </a:fld>
            <a:endParaRPr lang="en-NZ"/>
          </a:p>
        </p:txBody>
      </p:sp>
    </p:spTree>
    <p:extLst>
      <p:ext uri="{BB962C8B-B14F-4D97-AF65-F5344CB8AC3E}">
        <p14:creationId xmlns:p14="http://schemas.microsoft.com/office/powerpoint/2010/main" val="1317399831"/>
      </p:ext>
    </p:extLst>
  </p:cSld>
  <p:clrMapOvr>
    <a:masterClrMapping/>
  </p:clrMapOvr>
  <mc:AlternateContent xmlns:mc="http://schemas.openxmlformats.org/markup-compatibility/2006" xmlns:p14="http://schemas.microsoft.com/office/powerpoint/2010/main">
    <mc:Choice Requires="p14">
      <p:transition spd="slow" p14:dur="2000">
        <p:pull/>
      </p:transition>
    </mc:Choice>
    <mc:Fallback xmlns="">
      <p:transition spd="slow">
        <p:pull/>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662533" y="943062"/>
            <a:ext cx="4513442" cy="461665"/>
          </a:xfrm>
          <a:prstGeom prst="rect">
            <a:avLst/>
          </a:prstGeom>
          <a:noFill/>
        </p:spPr>
        <p:txBody>
          <a:bodyPr wrap="square" rtlCol="0">
            <a:spAutoFit/>
          </a:bodyPr>
          <a:lstStyle/>
          <a:p>
            <a:pPr algn="l"/>
            <a:r>
              <a:rPr lang="en-NZ" sz="2400" b="1">
                <a:solidFill>
                  <a:srgbClr val="ED0C6D"/>
                </a:solidFill>
                <a:latin typeface="Century Gothic" panose="020B0502020202020204" pitchFamily="34" charset="0"/>
              </a:rPr>
              <a:t>Sally</a:t>
            </a:r>
            <a:endParaRPr lang="en-GB" sz="2400" b="1">
              <a:solidFill>
                <a:srgbClr val="ED0C6D"/>
              </a:solidFill>
              <a:latin typeface="Century Gothic" panose="020B0502020202020204" pitchFamily="34" charset="0"/>
            </a:endParaRPr>
          </a:p>
        </p:txBody>
      </p:sp>
      <p:sp>
        <p:nvSpPr>
          <p:cNvPr id="2" name="Title 1"/>
          <p:cNvSpPr>
            <a:spLocks noGrp="1"/>
          </p:cNvSpPr>
          <p:nvPr>
            <p:ph type="title"/>
          </p:nvPr>
        </p:nvSpPr>
        <p:spPr/>
        <p:txBody>
          <a:bodyPr/>
          <a:lstStyle/>
          <a:p>
            <a:r>
              <a:rPr lang="en-NZ" b="1">
                <a:solidFill>
                  <a:srgbClr val="ED0C6D"/>
                </a:solidFill>
              </a:rPr>
              <a:t>Optional Exercise</a:t>
            </a:r>
            <a:r>
              <a:rPr lang="en-NZ"/>
              <a:t>: Debriefing Practice</a:t>
            </a:r>
            <a:endParaRPr lang="en-GB"/>
          </a:p>
        </p:txBody>
      </p:sp>
      <p:grpSp>
        <p:nvGrpSpPr>
          <p:cNvPr id="10" name="Group 9"/>
          <p:cNvGrpSpPr/>
          <p:nvPr/>
        </p:nvGrpSpPr>
        <p:grpSpPr>
          <a:xfrm>
            <a:off x="689861" y="769562"/>
            <a:ext cx="782550" cy="599748"/>
            <a:chOff x="939800" y="783673"/>
            <a:chExt cx="1308101" cy="1002532"/>
          </a:xfrm>
        </p:grpSpPr>
        <p:pic>
          <p:nvPicPr>
            <p:cNvPr id="11" name="Picture 10"/>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257605" y="783673"/>
              <a:ext cx="990296" cy="990296"/>
            </a:xfrm>
            <a:prstGeom prst="rect">
              <a:avLst/>
            </a:prstGeom>
          </p:spPr>
        </p:pic>
        <p:sp>
          <p:nvSpPr>
            <p:cNvPr id="12" name="Oval 11"/>
            <p:cNvSpPr/>
            <p:nvPr/>
          </p:nvSpPr>
          <p:spPr>
            <a:xfrm>
              <a:off x="939800" y="1740486"/>
              <a:ext cx="1308101"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 name="Group 2">
            <a:extLst>
              <a:ext uri="{FF2B5EF4-FFF2-40B4-BE49-F238E27FC236}">
                <a16:creationId xmlns:a16="http://schemas.microsoft.com/office/drawing/2014/main" id="{ED4B4BD5-54A9-7BCF-398A-DDCC89C1C43A}"/>
              </a:ext>
            </a:extLst>
          </p:cNvPr>
          <p:cNvGrpSpPr>
            <a:grpSpLocks noChangeAspect="1"/>
          </p:cNvGrpSpPr>
          <p:nvPr/>
        </p:nvGrpSpPr>
        <p:grpSpPr>
          <a:xfrm>
            <a:off x="1851218" y="1464538"/>
            <a:ext cx="4442179" cy="4572000"/>
            <a:chOff x="2255170" y="1732937"/>
            <a:chExt cx="2851714" cy="3427260"/>
          </a:xfrm>
        </p:grpSpPr>
        <p:grpSp>
          <p:nvGrpSpPr>
            <p:cNvPr id="14" name="Grupa 3">
              <a:extLst>
                <a:ext uri="{FF2B5EF4-FFF2-40B4-BE49-F238E27FC236}">
                  <a16:creationId xmlns:a16="http://schemas.microsoft.com/office/drawing/2014/main" id="{E1E862CE-D275-4469-B527-A82769D05BE0}"/>
                </a:ext>
              </a:extLst>
            </p:cNvPr>
            <p:cNvGrpSpPr/>
            <p:nvPr/>
          </p:nvGrpSpPr>
          <p:grpSpPr>
            <a:xfrm>
              <a:off x="3751096" y="1732937"/>
              <a:ext cx="1355788" cy="3021659"/>
              <a:chOff x="3134998" y="1178691"/>
              <a:chExt cx="2019850" cy="4501658"/>
            </a:xfrm>
          </p:grpSpPr>
          <p:sp>
            <p:nvSpPr>
              <p:cNvPr id="15" name="Rectangle 15">
                <a:extLst>
                  <a:ext uri="{FF2B5EF4-FFF2-40B4-BE49-F238E27FC236}">
                    <a16:creationId xmlns:a16="http://schemas.microsoft.com/office/drawing/2014/main" id="{FCBA00F3-2080-4300-A7C3-ACC1FE953FA8}"/>
                  </a:ext>
                </a:extLst>
              </p:cNvPr>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16" name="Rectangle 12">
                <a:extLst>
                  <a:ext uri="{FF2B5EF4-FFF2-40B4-BE49-F238E27FC236}">
                    <a16:creationId xmlns:a16="http://schemas.microsoft.com/office/drawing/2014/main" id="{502F7F41-D799-4ADB-8C8D-9AE7568ACF14}"/>
                  </a:ext>
                </a:extLst>
              </p:cNvPr>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17" name="Rectangle 13">
                <a:extLst>
                  <a:ext uri="{FF2B5EF4-FFF2-40B4-BE49-F238E27FC236}">
                    <a16:creationId xmlns:a16="http://schemas.microsoft.com/office/drawing/2014/main" id="{1915668F-61F1-4046-8076-70D1DFC4CFB3}"/>
                  </a:ext>
                </a:extLst>
              </p:cNvPr>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18" name="Text Box 43">
                <a:extLst>
                  <a:ext uri="{FF2B5EF4-FFF2-40B4-BE49-F238E27FC236}">
                    <a16:creationId xmlns:a16="http://schemas.microsoft.com/office/drawing/2014/main" id="{D27198EF-AAF1-4A83-A6E0-481EF69B08D2}"/>
                  </a:ext>
                </a:extLst>
              </p:cNvPr>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22476" tIns="11239" rIns="22476" bIns="11239" anchor="ctr"/>
              <a:lstStyle/>
              <a:p>
                <a:pPr algn="ctr" eaLnBrk="1" hangingPunct="1">
                  <a:defRPr/>
                </a:pPr>
                <a:r>
                  <a:rPr lang="pl-PL" sz="1200" b="1">
                    <a:solidFill>
                      <a:srgbClr val="272274"/>
                    </a:solidFill>
                    <a:ea typeface="ＭＳ Ｐゴシック" pitchFamily="-112" charset="-128"/>
                    <a:cs typeface="ＭＳ Ｐゴシック" pitchFamily="-112" charset="-128"/>
                  </a:rPr>
                  <a:t>   </a:t>
                </a:r>
                <a:r>
                  <a:rPr lang="en-US" sz="1200" b="1">
                    <a:solidFill>
                      <a:srgbClr val="5F5F5F"/>
                    </a:solidFill>
                    <a:ea typeface="ＭＳ Ｐゴシック" pitchFamily="-112" charset="-128"/>
                    <a:cs typeface="ＭＳ Ｐゴシック" pitchFamily="-112" charset="-128"/>
                  </a:rPr>
                  <a:t>D </a:t>
                </a:r>
                <a:r>
                  <a:rPr lang="pl-PL" sz="1200" b="1">
                    <a:solidFill>
                      <a:srgbClr val="5F5F5F"/>
                    </a:solidFill>
                    <a:ea typeface="ＭＳ Ｐゴシック" pitchFamily="-112" charset="-128"/>
                    <a:cs typeface="ＭＳ Ｐゴシック" pitchFamily="-112" charset="-128"/>
                  </a:rPr>
                  <a:t>     </a:t>
                </a:r>
                <a:r>
                  <a:rPr lang="en-US" sz="1200" b="1">
                    <a:solidFill>
                      <a:srgbClr val="5F5F5F"/>
                    </a:solidFill>
                    <a:ea typeface="ＭＳ Ｐゴシック" pitchFamily="-112" charset="-128"/>
                    <a:cs typeface="ＭＳ Ｐゴシック" pitchFamily="-112" charset="-128"/>
                  </a:rPr>
                  <a:t>  I </a:t>
                </a:r>
                <a:r>
                  <a:rPr lang="pl-PL" sz="1200" b="1">
                    <a:solidFill>
                      <a:srgbClr val="5F5F5F"/>
                    </a:solidFill>
                    <a:ea typeface="ＭＳ Ｐゴシック" pitchFamily="-112" charset="-128"/>
                    <a:cs typeface="ＭＳ Ｐゴシック" pitchFamily="-112" charset="-128"/>
                  </a:rPr>
                  <a:t> </a:t>
                </a:r>
                <a:r>
                  <a:rPr lang="en-US" sz="1200" b="1">
                    <a:solidFill>
                      <a:srgbClr val="5F5F5F"/>
                    </a:solidFill>
                    <a:ea typeface="ＭＳ Ｐゴシック" pitchFamily="-112" charset="-128"/>
                    <a:cs typeface="ＭＳ Ｐゴシック" pitchFamily="-112" charset="-128"/>
                  </a:rPr>
                  <a:t>  </a:t>
                </a:r>
                <a:r>
                  <a:rPr lang="pl-PL" sz="1200" b="1">
                    <a:solidFill>
                      <a:srgbClr val="5F5F5F"/>
                    </a:solidFill>
                    <a:ea typeface="ＭＳ Ｐゴシック" pitchFamily="-112" charset="-128"/>
                    <a:cs typeface="ＭＳ Ｐゴシック" pitchFamily="-112" charset="-128"/>
                  </a:rPr>
                  <a:t>    </a:t>
                </a:r>
                <a:r>
                  <a:rPr lang="en-US" sz="1200" b="1">
                    <a:solidFill>
                      <a:srgbClr val="5F5F5F"/>
                    </a:solidFill>
                    <a:ea typeface="ＭＳ Ｐゴシック" pitchFamily="-112" charset="-128"/>
                    <a:cs typeface="ＭＳ Ｐゴシック" pitchFamily="-112" charset="-128"/>
                  </a:rPr>
                  <a:t>S </a:t>
                </a:r>
                <a:r>
                  <a:rPr lang="pl-PL" sz="1200" b="1">
                    <a:solidFill>
                      <a:srgbClr val="5F5F5F"/>
                    </a:solidFill>
                    <a:ea typeface="ＭＳ Ｐゴシック" pitchFamily="-112" charset="-128"/>
                    <a:cs typeface="ＭＳ Ｐゴシック" pitchFamily="-112" charset="-128"/>
                  </a:rPr>
                  <a:t>  </a:t>
                </a:r>
                <a:r>
                  <a:rPr lang="en-US" sz="1200" b="1">
                    <a:solidFill>
                      <a:srgbClr val="5F5F5F"/>
                    </a:solidFill>
                    <a:ea typeface="ＭＳ Ｐゴシック" pitchFamily="-112" charset="-128"/>
                    <a:cs typeface="ＭＳ Ｐゴシック" pitchFamily="-112" charset="-128"/>
                  </a:rPr>
                  <a:t> </a:t>
                </a:r>
                <a:r>
                  <a:rPr lang="pl-PL" sz="1200" b="1">
                    <a:solidFill>
                      <a:srgbClr val="5F5F5F"/>
                    </a:solidFill>
                    <a:ea typeface="ＭＳ Ｐゴシック" pitchFamily="-112" charset="-128"/>
                    <a:cs typeface="ＭＳ Ｐゴシック" pitchFamily="-112" charset="-128"/>
                  </a:rPr>
                  <a:t>  </a:t>
                </a:r>
                <a:r>
                  <a:rPr lang="en-US" sz="1200" b="1">
                    <a:solidFill>
                      <a:srgbClr val="5F5F5F"/>
                    </a:solidFill>
                    <a:ea typeface="ＭＳ Ｐゴシック" pitchFamily="-112" charset="-128"/>
                    <a:cs typeface="ＭＳ Ｐゴシック" pitchFamily="-112" charset="-128"/>
                  </a:rPr>
                  <a:t> C</a:t>
                </a:r>
                <a:r>
                  <a:rPr lang="pl-PL" sz="1200" b="1">
                    <a:solidFill>
                      <a:srgbClr val="5F5F5F"/>
                    </a:solidFill>
                    <a:ea typeface="ＭＳ Ｐゴシック" pitchFamily="-112" charset="-128"/>
                    <a:cs typeface="ＭＳ Ｐゴシック" pitchFamily="-112" charset="-128"/>
                  </a:rPr>
                  <a:t>  </a:t>
                </a:r>
                <a:endParaRPr lang="en-US" sz="1200" b="1">
                  <a:solidFill>
                    <a:srgbClr val="5F5F5F"/>
                  </a:solidFill>
                  <a:ea typeface="ＭＳ Ｐゴシック" pitchFamily="-112" charset="-128"/>
                  <a:cs typeface="ＭＳ Ｐゴシック" pitchFamily="-112" charset="-128"/>
                </a:endParaRPr>
              </a:p>
            </p:txBody>
          </p:sp>
          <p:grpSp>
            <p:nvGrpSpPr>
              <p:cNvPr id="19" name="Grupa 8">
                <a:extLst>
                  <a:ext uri="{FF2B5EF4-FFF2-40B4-BE49-F238E27FC236}">
                    <a16:creationId xmlns:a16="http://schemas.microsoft.com/office/drawing/2014/main" id="{63705679-3312-44C4-95CF-FB4F165416F5}"/>
                  </a:ext>
                </a:extLst>
              </p:cNvPr>
              <p:cNvGrpSpPr/>
              <p:nvPr/>
            </p:nvGrpSpPr>
            <p:grpSpPr>
              <a:xfrm>
                <a:off x="3134998" y="1517736"/>
                <a:ext cx="2019850" cy="4162612"/>
                <a:chOff x="3636165" y="1814460"/>
                <a:chExt cx="1696621" cy="3496486"/>
              </a:xfrm>
            </p:grpSpPr>
            <p:grpSp>
              <p:nvGrpSpPr>
                <p:cNvPr id="20" name="Group 28">
                  <a:extLst>
                    <a:ext uri="{FF2B5EF4-FFF2-40B4-BE49-F238E27FC236}">
                      <a16:creationId xmlns:a16="http://schemas.microsoft.com/office/drawing/2014/main" id="{4F558CB7-9559-406D-94AC-6F8C8EFC9FE2}"/>
                    </a:ext>
                  </a:extLst>
                </p:cNvPr>
                <p:cNvGrpSpPr>
                  <a:grpSpLocks/>
                </p:cNvGrpSpPr>
                <p:nvPr/>
              </p:nvGrpSpPr>
              <p:grpSpPr bwMode="auto">
                <a:xfrm>
                  <a:off x="3636165" y="1819139"/>
                  <a:ext cx="1696621" cy="3491807"/>
                  <a:chOff x="1684" y="1082"/>
                  <a:chExt cx="2391" cy="3083"/>
                </a:xfrm>
              </p:grpSpPr>
              <p:sp>
                <p:nvSpPr>
                  <p:cNvPr id="25" name="Rectangle 29">
                    <a:extLst>
                      <a:ext uri="{FF2B5EF4-FFF2-40B4-BE49-F238E27FC236}">
                        <a16:creationId xmlns:a16="http://schemas.microsoft.com/office/drawing/2014/main" id="{A560199C-C369-4A48-9BF2-5C69BED3692D}"/>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26" name="Line 30">
                    <a:extLst>
                      <a:ext uri="{FF2B5EF4-FFF2-40B4-BE49-F238E27FC236}">
                        <a16:creationId xmlns:a16="http://schemas.microsoft.com/office/drawing/2014/main" id="{4E51DCE5-F894-42E1-8C7A-34E5082C00A9}"/>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sp>
              <p:nvSpPr>
                <p:cNvPr id="21" name="Line 31">
                  <a:extLst>
                    <a:ext uri="{FF2B5EF4-FFF2-40B4-BE49-F238E27FC236}">
                      <a16:creationId xmlns:a16="http://schemas.microsoft.com/office/drawing/2014/main" id="{0048949F-A40A-4FA9-BA85-719426DF8963}"/>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22" name="Line 32">
                  <a:extLst>
                    <a:ext uri="{FF2B5EF4-FFF2-40B4-BE49-F238E27FC236}">
                      <a16:creationId xmlns:a16="http://schemas.microsoft.com/office/drawing/2014/main" id="{BF6205D2-F65D-46E5-B069-B15B14D21B85}"/>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23" name="Line 33">
                  <a:extLst>
                    <a:ext uri="{FF2B5EF4-FFF2-40B4-BE49-F238E27FC236}">
                      <a16:creationId xmlns:a16="http://schemas.microsoft.com/office/drawing/2014/main" id="{60947A73-F436-4A0F-9161-C94383B0B966}"/>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24" name="Line 34">
                  <a:extLst>
                    <a:ext uri="{FF2B5EF4-FFF2-40B4-BE49-F238E27FC236}">
                      <a16:creationId xmlns:a16="http://schemas.microsoft.com/office/drawing/2014/main" id="{D3FEB4C0-283D-4559-9B01-9B7FD37C3415}"/>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grpSp>
        <p:grpSp>
          <p:nvGrpSpPr>
            <p:cNvPr id="27" name="Grupa 19">
              <a:extLst>
                <a:ext uri="{FF2B5EF4-FFF2-40B4-BE49-F238E27FC236}">
                  <a16:creationId xmlns:a16="http://schemas.microsoft.com/office/drawing/2014/main" id="{40911E2F-B200-4D4A-97CC-7DC8B493A03A}"/>
                </a:ext>
              </a:extLst>
            </p:cNvPr>
            <p:cNvGrpSpPr/>
            <p:nvPr/>
          </p:nvGrpSpPr>
          <p:grpSpPr>
            <a:xfrm>
              <a:off x="2255170" y="1739282"/>
              <a:ext cx="1355788" cy="3021659"/>
              <a:chOff x="3134998" y="1178691"/>
              <a:chExt cx="2019850" cy="4501658"/>
            </a:xfrm>
          </p:grpSpPr>
          <p:sp>
            <p:nvSpPr>
              <p:cNvPr id="28" name="Rectangle 15">
                <a:extLst>
                  <a:ext uri="{FF2B5EF4-FFF2-40B4-BE49-F238E27FC236}">
                    <a16:creationId xmlns:a16="http://schemas.microsoft.com/office/drawing/2014/main" id="{1D2E6345-F495-4ED3-B6D1-0A95E54C1ED2}"/>
                  </a:ext>
                </a:extLst>
              </p:cNvPr>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29" name="Rectangle 12">
                <a:extLst>
                  <a:ext uri="{FF2B5EF4-FFF2-40B4-BE49-F238E27FC236}">
                    <a16:creationId xmlns:a16="http://schemas.microsoft.com/office/drawing/2014/main" id="{33B2E870-9B20-4489-9F79-540B18F8EBC5}"/>
                  </a:ext>
                </a:extLst>
              </p:cNvPr>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30" name="Rectangle 13">
                <a:extLst>
                  <a:ext uri="{FF2B5EF4-FFF2-40B4-BE49-F238E27FC236}">
                    <a16:creationId xmlns:a16="http://schemas.microsoft.com/office/drawing/2014/main" id="{8CC74176-63AD-41C3-9F68-25A7950DA2F5}"/>
                  </a:ext>
                </a:extLst>
              </p:cNvPr>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31" name="Text Box 43">
                <a:extLst>
                  <a:ext uri="{FF2B5EF4-FFF2-40B4-BE49-F238E27FC236}">
                    <a16:creationId xmlns:a16="http://schemas.microsoft.com/office/drawing/2014/main" id="{1F125650-DFA9-4101-912A-48CEE625D03E}"/>
                  </a:ext>
                </a:extLst>
              </p:cNvPr>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22476" tIns="11239" rIns="22476" bIns="11239" anchor="ctr"/>
              <a:lstStyle/>
              <a:p>
                <a:pPr algn="ctr" eaLnBrk="1" hangingPunct="1">
                  <a:defRPr/>
                </a:pPr>
                <a:r>
                  <a:rPr lang="pl-PL" sz="1200" b="1">
                    <a:solidFill>
                      <a:srgbClr val="272274"/>
                    </a:solidFill>
                    <a:ea typeface="ＭＳ Ｐゴシック" pitchFamily="-112" charset="-128"/>
                    <a:cs typeface="ＭＳ Ｐゴシック" pitchFamily="-112" charset="-128"/>
                  </a:rPr>
                  <a:t>   </a:t>
                </a:r>
                <a:r>
                  <a:rPr lang="en-US" sz="1200" b="1">
                    <a:solidFill>
                      <a:srgbClr val="5F5F5F"/>
                    </a:solidFill>
                    <a:ea typeface="ＭＳ Ｐゴシック" pitchFamily="-112" charset="-128"/>
                    <a:cs typeface="ＭＳ Ｐゴシック" pitchFamily="-112" charset="-128"/>
                  </a:rPr>
                  <a:t>D </a:t>
                </a:r>
                <a:r>
                  <a:rPr lang="pl-PL" sz="1200" b="1">
                    <a:solidFill>
                      <a:srgbClr val="5F5F5F"/>
                    </a:solidFill>
                    <a:ea typeface="ＭＳ Ｐゴシック" pitchFamily="-112" charset="-128"/>
                    <a:cs typeface="ＭＳ Ｐゴシック" pitchFamily="-112" charset="-128"/>
                  </a:rPr>
                  <a:t>     </a:t>
                </a:r>
                <a:r>
                  <a:rPr lang="en-US" sz="1200" b="1">
                    <a:solidFill>
                      <a:srgbClr val="5F5F5F"/>
                    </a:solidFill>
                    <a:ea typeface="ＭＳ Ｐゴシック" pitchFamily="-112" charset="-128"/>
                    <a:cs typeface="ＭＳ Ｐゴシック" pitchFamily="-112" charset="-128"/>
                  </a:rPr>
                  <a:t>  I </a:t>
                </a:r>
                <a:r>
                  <a:rPr lang="pl-PL" sz="1200" b="1">
                    <a:solidFill>
                      <a:srgbClr val="5F5F5F"/>
                    </a:solidFill>
                    <a:ea typeface="ＭＳ Ｐゴシック" pitchFamily="-112" charset="-128"/>
                    <a:cs typeface="ＭＳ Ｐゴシック" pitchFamily="-112" charset="-128"/>
                  </a:rPr>
                  <a:t> </a:t>
                </a:r>
                <a:r>
                  <a:rPr lang="en-US" sz="1200" b="1">
                    <a:solidFill>
                      <a:srgbClr val="5F5F5F"/>
                    </a:solidFill>
                    <a:ea typeface="ＭＳ Ｐゴシック" pitchFamily="-112" charset="-128"/>
                    <a:cs typeface="ＭＳ Ｐゴシック" pitchFamily="-112" charset="-128"/>
                  </a:rPr>
                  <a:t>  </a:t>
                </a:r>
                <a:r>
                  <a:rPr lang="pl-PL" sz="1200" b="1">
                    <a:solidFill>
                      <a:srgbClr val="5F5F5F"/>
                    </a:solidFill>
                    <a:ea typeface="ＭＳ Ｐゴシック" pitchFamily="-112" charset="-128"/>
                    <a:cs typeface="ＭＳ Ｐゴシック" pitchFamily="-112" charset="-128"/>
                  </a:rPr>
                  <a:t>    </a:t>
                </a:r>
                <a:r>
                  <a:rPr lang="en-US" sz="1200" b="1">
                    <a:solidFill>
                      <a:srgbClr val="5F5F5F"/>
                    </a:solidFill>
                    <a:ea typeface="ＭＳ Ｐゴシック" pitchFamily="-112" charset="-128"/>
                    <a:cs typeface="ＭＳ Ｐゴシック" pitchFamily="-112" charset="-128"/>
                  </a:rPr>
                  <a:t>S </a:t>
                </a:r>
                <a:r>
                  <a:rPr lang="pl-PL" sz="1200" b="1">
                    <a:solidFill>
                      <a:srgbClr val="5F5F5F"/>
                    </a:solidFill>
                    <a:ea typeface="ＭＳ Ｐゴシック" pitchFamily="-112" charset="-128"/>
                    <a:cs typeface="ＭＳ Ｐゴシック" pitchFamily="-112" charset="-128"/>
                  </a:rPr>
                  <a:t>  </a:t>
                </a:r>
                <a:r>
                  <a:rPr lang="en-US" sz="1200" b="1">
                    <a:solidFill>
                      <a:srgbClr val="5F5F5F"/>
                    </a:solidFill>
                    <a:ea typeface="ＭＳ Ｐゴシック" pitchFamily="-112" charset="-128"/>
                    <a:cs typeface="ＭＳ Ｐゴシック" pitchFamily="-112" charset="-128"/>
                  </a:rPr>
                  <a:t> </a:t>
                </a:r>
                <a:r>
                  <a:rPr lang="pl-PL" sz="1200" b="1">
                    <a:solidFill>
                      <a:srgbClr val="5F5F5F"/>
                    </a:solidFill>
                    <a:ea typeface="ＭＳ Ｐゴシック" pitchFamily="-112" charset="-128"/>
                    <a:cs typeface="ＭＳ Ｐゴシック" pitchFamily="-112" charset="-128"/>
                  </a:rPr>
                  <a:t>  </a:t>
                </a:r>
                <a:r>
                  <a:rPr lang="en-US" sz="1200" b="1">
                    <a:solidFill>
                      <a:srgbClr val="5F5F5F"/>
                    </a:solidFill>
                    <a:ea typeface="ＭＳ Ｐゴシック" pitchFamily="-112" charset="-128"/>
                    <a:cs typeface="ＭＳ Ｐゴシック" pitchFamily="-112" charset="-128"/>
                  </a:rPr>
                  <a:t> C</a:t>
                </a:r>
                <a:r>
                  <a:rPr lang="pl-PL" sz="1200" b="1">
                    <a:solidFill>
                      <a:srgbClr val="5F5F5F"/>
                    </a:solidFill>
                    <a:ea typeface="ＭＳ Ｐゴシック" pitchFamily="-112" charset="-128"/>
                    <a:cs typeface="ＭＳ Ｐゴシック" pitchFamily="-112" charset="-128"/>
                  </a:rPr>
                  <a:t>  </a:t>
                </a:r>
                <a:endParaRPr lang="en-US" sz="1200" b="1">
                  <a:solidFill>
                    <a:srgbClr val="5F5F5F"/>
                  </a:solidFill>
                  <a:ea typeface="ＭＳ Ｐゴシック" pitchFamily="-112" charset="-128"/>
                  <a:cs typeface="ＭＳ Ｐゴシック" pitchFamily="-112" charset="-128"/>
                </a:endParaRPr>
              </a:p>
            </p:txBody>
          </p:sp>
          <p:grpSp>
            <p:nvGrpSpPr>
              <p:cNvPr id="32" name="Grupa 24">
                <a:extLst>
                  <a:ext uri="{FF2B5EF4-FFF2-40B4-BE49-F238E27FC236}">
                    <a16:creationId xmlns:a16="http://schemas.microsoft.com/office/drawing/2014/main" id="{97911CFA-5AE0-4CB9-BCC5-5F000B5B0447}"/>
                  </a:ext>
                </a:extLst>
              </p:cNvPr>
              <p:cNvGrpSpPr/>
              <p:nvPr/>
            </p:nvGrpSpPr>
            <p:grpSpPr>
              <a:xfrm>
                <a:off x="3134998" y="1517736"/>
                <a:ext cx="2019850" cy="4162612"/>
                <a:chOff x="3636165" y="1814460"/>
                <a:chExt cx="1696621" cy="3496486"/>
              </a:xfrm>
            </p:grpSpPr>
            <p:grpSp>
              <p:nvGrpSpPr>
                <p:cNvPr id="33" name="Group 28">
                  <a:extLst>
                    <a:ext uri="{FF2B5EF4-FFF2-40B4-BE49-F238E27FC236}">
                      <a16:creationId xmlns:a16="http://schemas.microsoft.com/office/drawing/2014/main" id="{FFCF4500-A21F-4B98-A10A-053C4F0C49D4}"/>
                    </a:ext>
                  </a:extLst>
                </p:cNvPr>
                <p:cNvGrpSpPr>
                  <a:grpSpLocks/>
                </p:cNvGrpSpPr>
                <p:nvPr/>
              </p:nvGrpSpPr>
              <p:grpSpPr bwMode="auto">
                <a:xfrm>
                  <a:off x="3636165" y="1819139"/>
                  <a:ext cx="1696621" cy="3491807"/>
                  <a:chOff x="1684" y="1082"/>
                  <a:chExt cx="2391" cy="3083"/>
                </a:xfrm>
              </p:grpSpPr>
              <p:sp>
                <p:nvSpPr>
                  <p:cNvPr id="38" name="Rectangle 29">
                    <a:extLst>
                      <a:ext uri="{FF2B5EF4-FFF2-40B4-BE49-F238E27FC236}">
                        <a16:creationId xmlns:a16="http://schemas.microsoft.com/office/drawing/2014/main" id="{EE35B350-E085-4F23-8382-52D441F7A8B0}"/>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39" name="Line 30">
                    <a:extLst>
                      <a:ext uri="{FF2B5EF4-FFF2-40B4-BE49-F238E27FC236}">
                        <a16:creationId xmlns:a16="http://schemas.microsoft.com/office/drawing/2014/main" id="{E9C11360-1E26-464C-AFA6-C47F0A557D7B}"/>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sp>
              <p:nvSpPr>
                <p:cNvPr id="34" name="Line 31">
                  <a:extLst>
                    <a:ext uri="{FF2B5EF4-FFF2-40B4-BE49-F238E27FC236}">
                      <a16:creationId xmlns:a16="http://schemas.microsoft.com/office/drawing/2014/main" id="{BA1FC7DB-A0F6-4A73-9EB3-BE21B568EF41}"/>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35" name="Line 32">
                  <a:extLst>
                    <a:ext uri="{FF2B5EF4-FFF2-40B4-BE49-F238E27FC236}">
                      <a16:creationId xmlns:a16="http://schemas.microsoft.com/office/drawing/2014/main" id="{56874978-0259-473B-B8D0-611884A79C05}"/>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36" name="Line 33">
                  <a:extLst>
                    <a:ext uri="{FF2B5EF4-FFF2-40B4-BE49-F238E27FC236}">
                      <a16:creationId xmlns:a16="http://schemas.microsoft.com/office/drawing/2014/main" id="{D30C8D51-DA5D-4589-9DF5-FFA0185E3B9F}"/>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37" name="Line 34">
                  <a:extLst>
                    <a:ext uri="{FF2B5EF4-FFF2-40B4-BE49-F238E27FC236}">
                      <a16:creationId xmlns:a16="http://schemas.microsoft.com/office/drawing/2014/main" id="{92AEE54E-61C0-4753-947A-E46ADE262F40}"/>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grpSp>
        <p:grpSp>
          <p:nvGrpSpPr>
            <p:cNvPr id="40" name="Grupa 40">
              <a:extLst>
                <a:ext uri="{FF2B5EF4-FFF2-40B4-BE49-F238E27FC236}">
                  <a16:creationId xmlns:a16="http://schemas.microsoft.com/office/drawing/2014/main" id="{95C967DC-A2C8-4320-A8D5-5584DAC514C9}"/>
                </a:ext>
              </a:extLst>
            </p:cNvPr>
            <p:cNvGrpSpPr/>
            <p:nvPr/>
          </p:nvGrpSpPr>
          <p:grpSpPr>
            <a:xfrm>
              <a:off x="2519466" y="2428502"/>
              <a:ext cx="806012" cy="2223812"/>
              <a:chOff x="611800" y="2713636"/>
              <a:chExt cx="816348" cy="2454060"/>
            </a:xfrm>
          </p:grpSpPr>
          <p:sp>
            <p:nvSpPr>
              <p:cNvPr id="41" name="Line 35">
                <a:extLst>
                  <a:ext uri="{FF2B5EF4-FFF2-40B4-BE49-F238E27FC236}">
                    <a16:creationId xmlns:a16="http://schemas.microsoft.com/office/drawing/2014/main" id="{F902F754-F7B8-4409-A4E1-7FA158B70E8D}"/>
                  </a:ext>
                </a:extLst>
              </p:cNvPr>
              <p:cNvSpPr>
                <a:spLocks noChangeShapeType="1"/>
              </p:cNvSpPr>
              <p:nvPr/>
            </p:nvSpPr>
            <p:spPr bwMode="auto">
              <a:xfrm flipV="1">
                <a:off x="611800" y="2713636"/>
                <a:ext cx="259552" cy="1433612"/>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42" name="Line 36">
                <a:extLst>
                  <a:ext uri="{FF2B5EF4-FFF2-40B4-BE49-F238E27FC236}">
                    <a16:creationId xmlns:a16="http://schemas.microsoft.com/office/drawing/2014/main" id="{BEA46CA6-F5F4-4A5F-A980-7FECF74B31C6}"/>
                  </a:ext>
                </a:extLst>
              </p:cNvPr>
              <p:cNvSpPr>
                <a:spLocks noChangeShapeType="1"/>
              </p:cNvSpPr>
              <p:nvPr/>
            </p:nvSpPr>
            <p:spPr bwMode="auto">
              <a:xfrm flipH="1" flipV="1">
                <a:off x="879601" y="2720636"/>
                <a:ext cx="269723" cy="885135"/>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43" name="Line 37">
                <a:extLst>
                  <a:ext uri="{FF2B5EF4-FFF2-40B4-BE49-F238E27FC236}">
                    <a16:creationId xmlns:a16="http://schemas.microsoft.com/office/drawing/2014/main" id="{5950F3D1-B21F-4389-BAC7-FCA8C4868B56}"/>
                  </a:ext>
                </a:extLst>
              </p:cNvPr>
              <p:cNvSpPr>
                <a:spLocks noChangeShapeType="1"/>
              </p:cNvSpPr>
              <p:nvPr/>
            </p:nvSpPr>
            <p:spPr bwMode="auto">
              <a:xfrm>
                <a:off x="1154015" y="3605771"/>
                <a:ext cx="274133" cy="1561925"/>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grpSp>
          <p:nvGrpSpPr>
            <p:cNvPr id="44" name="Grupa 52">
              <a:extLst>
                <a:ext uri="{FF2B5EF4-FFF2-40B4-BE49-F238E27FC236}">
                  <a16:creationId xmlns:a16="http://schemas.microsoft.com/office/drawing/2014/main" id="{DAC35830-DD78-4F0A-AD3C-C8CE39EC8081}"/>
                </a:ext>
              </a:extLst>
            </p:cNvPr>
            <p:cNvGrpSpPr/>
            <p:nvPr/>
          </p:nvGrpSpPr>
          <p:grpSpPr>
            <a:xfrm>
              <a:off x="4012466" y="2830086"/>
              <a:ext cx="826267" cy="703103"/>
              <a:chOff x="2172675" y="2983687"/>
              <a:chExt cx="821875" cy="743432"/>
            </a:xfrm>
          </p:grpSpPr>
          <p:sp>
            <p:nvSpPr>
              <p:cNvPr id="45" name="Line 35">
                <a:extLst>
                  <a:ext uri="{FF2B5EF4-FFF2-40B4-BE49-F238E27FC236}">
                    <a16:creationId xmlns:a16="http://schemas.microsoft.com/office/drawing/2014/main" id="{22542A01-0FB8-4807-8CB9-B841620C62FC}"/>
                  </a:ext>
                </a:extLst>
              </p:cNvPr>
              <p:cNvSpPr>
                <a:spLocks noChangeShapeType="1"/>
              </p:cNvSpPr>
              <p:nvPr/>
            </p:nvSpPr>
            <p:spPr bwMode="auto">
              <a:xfrm flipV="1">
                <a:off x="2172675" y="3373294"/>
                <a:ext cx="259014" cy="353825"/>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46" name="Line 36">
                <a:extLst>
                  <a:ext uri="{FF2B5EF4-FFF2-40B4-BE49-F238E27FC236}">
                    <a16:creationId xmlns:a16="http://schemas.microsoft.com/office/drawing/2014/main" id="{D10405BB-D519-4237-A4A5-EDE3FEE3B4E5}"/>
                  </a:ext>
                </a:extLst>
              </p:cNvPr>
              <p:cNvSpPr>
                <a:spLocks noChangeShapeType="1"/>
              </p:cNvSpPr>
              <p:nvPr/>
            </p:nvSpPr>
            <p:spPr bwMode="auto">
              <a:xfrm flipH="1">
                <a:off x="2439101" y="2983687"/>
                <a:ext cx="280223" cy="375008"/>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47" name="Line 37">
                <a:extLst>
                  <a:ext uri="{FF2B5EF4-FFF2-40B4-BE49-F238E27FC236}">
                    <a16:creationId xmlns:a16="http://schemas.microsoft.com/office/drawing/2014/main" id="{18B910E2-9EA8-4FCC-9A63-1BBB1F1F16C1}"/>
                  </a:ext>
                </a:extLst>
              </p:cNvPr>
              <p:cNvSpPr>
                <a:spLocks noChangeShapeType="1"/>
              </p:cNvSpPr>
              <p:nvPr/>
            </p:nvSpPr>
            <p:spPr bwMode="auto">
              <a:xfrm>
                <a:off x="2719324" y="2983687"/>
                <a:ext cx="275226" cy="480549"/>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sp>
          <p:nvSpPr>
            <p:cNvPr id="48" name="Rectangle 5">
              <a:extLst>
                <a:ext uri="{FF2B5EF4-FFF2-40B4-BE49-F238E27FC236}">
                  <a16:creationId xmlns:a16="http://schemas.microsoft.com/office/drawing/2014/main" id="{09085BF9-5F9C-4BF9-BB38-E96FB9E898B3}"/>
                </a:ext>
              </a:extLst>
            </p:cNvPr>
            <p:cNvSpPr>
              <a:spLocks noChangeArrowheads="1"/>
            </p:cNvSpPr>
            <p:nvPr/>
          </p:nvSpPr>
          <p:spPr bwMode="auto">
            <a:xfrm>
              <a:off x="2255170" y="4807400"/>
              <a:ext cx="1350685" cy="352797"/>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pl-PL" sz="1400" b="1">
                  <a:solidFill>
                    <a:srgbClr val="5F5F5F"/>
                  </a:solidFill>
                  <a:latin typeface="+mn-lt"/>
                  <a:ea typeface="ＭＳ Ｐゴシック" pitchFamily="-112" charset="-128"/>
                  <a:cs typeface="ＭＳ Ｐゴシック" pitchFamily="-112" charset="-128"/>
                </a:rPr>
                <a:t>00</a:t>
              </a:r>
              <a:r>
                <a:rPr lang="en-US" sz="1400" b="1">
                  <a:solidFill>
                    <a:srgbClr val="5F5F5F"/>
                  </a:solidFill>
                  <a:latin typeface="+mn-lt"/>
                  <a:ea typeface="ＭＳ Ｐゴシック" pitchFamily="-112" charset="-128"/>
                  <a:cs typeface="ＭＳ Ｐゴシック" pitchFamily="-112" charset="-128"/>
                </a:rPr>
                <a:t>    </a:t>
              </a:r>
              <a:r>
                <a:rPr lang="en-NZ" sz="1400" b="1">
                  <a:solidFill>
                    <a:srgbClr val="5F5F5F"/>
                  </a:solidFill>
                  <a:ea typeface="ＭＳ Ｐゴシック" pitchFamily="-112" charset="-128"/>
                  <a:cs typeface="ＭＳ Ｐゴシック" pitchFamily="-112" charset="-128"/>
                </a:rPr>
                <a:t>9</a:t>
              </a:r>
              <a:r>
                <a:rPr lang="en-NZ" sz="1400" b="1">
                  <a:solidFill>
                    <a:srgbClr val="5F5F5F"/>
                  </a:solidFill>
                  <a:latin typeface="+mn-lt"/>
                  <a:ea typeface="ＭＳ Ｐゴシック" pitchFamily="-112" charset="-128"/>
                  <a:cs typeface="ＭＳ Ｐゴシック" pitchFamily="-112" charset="-128"/>
                </a:rPr>
                <a:t>0</a:t>
              </a:r>
              <a:r>
                <a:rPr lang="en-US" sz="1400" b="1">
                  <a:solidFill>
                    <a:srgbClr val="5F5F5F"/>
                  </a:solidFill>
                  <a:latin typeface="+mn-lt"/>
                  <a:ea typeface="ＭＳ Ｐゴシック" pitchFamily="-112" charset="-128"/>
                  <a:cs typeface="ＭＳ Ｐゴシック" pitchFamily="-112" charset="-128"/>
                </a:rPr>
                <a:t>    </a:t>
              </a:r>
              <a:r>
                <a:rPr lang="en-NZ" sz="1400" b="1">
                  <a:solidFill>
                    <a:srgbClr val="5F5F5F"/>
                  </a:solidFill>
                  <a:ea typeface="ＭＳ Ｐゴシック" pitchFamily="-112" charset="-128"/>
                  <a:cs typeface="ＭＳ Ｐゴシック" pitchFamily="-112" charset="-128"/>
                </a:rPr>
                <a:t>1</a:t>
              </a:r>
              <a:r>
                <a:rPr lang="en-NZ" sz="1400" b="1">
                  <a:solidFill>
                    <a:srgbClr val="5F5F5F"/>
                  </a:solidFill>
                  <a:latin typeface="+mn-lt"/>
                  <a:ea typeface="ＭＳ Ｐゴシック" pitchFamily="-112" charset="-128"/>
                  <a:cs typeface="ＭＳ Ｐゴシック" pitchFamily="-112" charset="-128"/>
                </a:rPr>
                <a:t>0</a:t>
              </a:r>
              <a:r>
                <a:rPr lang="pl-PL" sz="1400" b="1">
                  <a:solidFill>
                    <a:srgbClr val="5F5F5F"/>
                  </a:solidFill>
                  <a:latin typeface="+mn-lt"/>
                  <a:ea typeface="ＭＳ Ｐゴシック" pitchFamily="-112" charset="-128"/>
                  <a:cs typeface="ＭＳ Ｐゴシック" pitchFamily="-112" charset="-128"/>
                </a:rPr>
                <a:t> </a:t>
              </a:r>
              <a:r>
                <a:rPr lang="en-US"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00</a:t>
              </a:r>
              <a:endParaRPr lang="pl-PL" sz="1400" b="1">
                <a:solidFill>
                  <a:srgbClr val="5F5F5F"/>
                </a:solidFill>
                <a:latin typeface="+mn-lt"/>
                <a:ea typeface="ＭＳ Ｐゴシック" pitchFamily="-112" charset="-128"/>
                <a:cs typeface="ＭＳ Ｐゴシック" pitchFamily="-112" charset="-128"/>
              </a:endParaRPr>
            </a:p>
            <a:p>
              <a:pPr algn="ctr" eaLnBrk="1" hangingPunct="1">
                <a:defRPr/>
              </a:pPr>
              <a:r>
                <a:rPr lang="en-NZ" sz="1400" b="1">
                  <a:solidFill>
                    <a:srgbClr val="5F5F5F"/>
                  </a:solidFill>
                  <a:ea typeface="ＭＳ Ｐゴシック" pitchFamily="-112" charset="-128"/>
                  <a:cs typeface="ＭＳ Ｐゴシック" pitchFamily="-112" charset="-128"/>
                </a:rPr>
                <a:t>2</a:t>
              </a:r>
              <a:r>
                <a:rPr lang="pl-PL" sz="1400" b="1">
                  <a:solidFill>
                    <a:srgbClr val="5F5F5F"/>
                  </a:solidFill>
                  <a:latin typeface="+mn-lt"/>
                  <a:ea typeface="ＭＳ Ｐゴシック" pitchFamily="-112" charset="-128"/>
                  <a:cs typeface="ＭＳ Ｐゴシック" pitchFamily="-112" charset="-128"/>
                </a:rPr>
                <a:t>0 </a:t>
              </a:r>
              <a:r>
                <a:rPr lang="en-NZ" sz="1400" b="1">
                  <a:solidFill>
                    <a:srgbClr val="5F5F5F"/>
                  </a:solidFill>
                  <a:latin typeface="+mn-lt"/>
                  <a:ea typeface="ＭＳ Ｐゴシック" pitchFamily="-112" charset="-128"/>
                  <a:cs typeface="ＭＳ Ｐゴシック" pitchFamily="-112" charset="-128"/>
                </a:rPr>
                <a:t> </a:t>
              </a:r>
              <a:r>
                <a:rPr lang="en-US" sz="1400" b="1">
                  <a:solidFill>
                    <a:srgbClr val="5F5F5F"/>
                  </a:solidFill>
                  <a:latin typeface="+mn-lt"/>
                  <a:ea typeface="ＭＳ Ｐゴシック" pitchFamily="-112" charset="-128"/>
                  <a:cs typeface="ＭＳ Ｐゴシック" pitchFamily="-112" charset="-128"/>
                </a:rPr>
                <a:t>  00    </a:t>
              </a:r>
              <a:r>
                <a:rPr lang="pl-PL"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3</a:t>
              </a:r>
              <a:r>
                <a:rPr lang="pl-PL" sz="1400" b="1">
                  <a:solidFill>
                    <a:srgbClr val="5F5F5F"/>
                  </a:solidFill>
                  <a:latin typeface="+mn-lt"/>
                  <a:ea typeface="ＭＳ Ｐゴシック" pitchFamily="-112" charset="-128"/>
                  <a:cs typeface="ＭＳ Ｐゴシック" pitchFamily="-112" charset="-128"/>
                </a:rPr>
                <a:t>0</a:t>
              </a:r>
              <a:r>
                <a:rPr lang="en-US" sz="1400" b="1">
                  <a:solidFill>
                    <a:srgbClr val="5F5F5F"/>
                  </a:solidFill>
                  <a:latin typeface="+mn-lt"/>
                  <a:ea typeface="ＭＳ Ｐゴシック" pitchFamily="-112" charset="-128"/>
                  <a:cs typeface="ＭＳ Ｐゴシック" pitchFamily="-112" charset="-128"/>
                </a:rPr>
                <a:t> </a:t>
              </a:r>
              <a:r>
                <a:rPr lang="pl-PL"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 </a:t>
              </a:r>
              <a:r>
                <a:rPr lang="en-US" sz="1400" b="1">
                  <a:solidFill>
                    <a:srgbClr val="5F5F5F"/>
                  </a:solidFill>
                  <a:latin typeface="+mn-lt"/>
                  <a:ea typeface="ＭＳ Ｐゴシック" pitchFamily="-112" charset="-128"/>
                  <a:cs typeface="ＭＳ Ｐゴシック" pitchFamily="-112" charset="-128"/>
                </a:rPr>
                <a:t> </a:t>
              </a:r>
              <a:r>
                <a:rPr lang="en-NZ" sz="1400" b="1">
                  <a:solidFill>
                    <a:srgbClr val="5F5F5F"/>
                  </a:solidFill>
                  <a:ea typeface="ＭＳ Ｐゴシック" pitchFamily="-112" charset="-128"/>
                  <a:cs typeface="ＭＳ Ｐゴシック" pitchFamily="-112" charset="-128"/>
                </a:rPr>
                <a:t>8</a:t>
              </a:r>
              <a:r>
                <a:rPr lang="en-US" sz="1400" b="1">
                  <a:solidFill>
                    <a:srgbClr val="5F5F5F"/>
                  </a:solidFill>
                  <a:latin typeface="+mn-lt"/>
                  <a:ea typeface="ＭＳ Ｐゴシック" pitchFamily="-112" charset="-128"/>
                  <a:cs typeface="ＭＳ Ｐゴシック" pitchFamily="-112" charset="-128"/>
                </a:rPr>
                <a:t>0</a:t>
              </a:r>
              <a:r>
                <a:rPr lang="pl-PL" sz="1400" b="1">
                  <a:solidFill>
                    <a:srgbClr val="5F5F5F"/>
                  </a:solidFill>
                  <a:latin typeface="+mn-lt"/>
                  <a:ea typeface="ＭＳ Ｐゴシック" pitchFamily="-112" charset="-128"/>
                  <a:cs typeface="ＭＳ Ｐゴシック" pitchFamily="-112" charset="-128"/>
                </a:rPr>
                <a:t> </a:t>
              </a:r>
              <a:endParaRPr lang="en-US" sz="1400" b="1">
                <a:solidFill>
                  <a:srgbClr val="5F5F5F"/>
                </a:solidFill>
                <a:latin typeface="+mn-lt"/>
                <a:ea typeface="ＭＳ Ｐゴシック" pitchFamily="-112" charset="-128"/>
                <a:cs typeface="ＭＳ Ｐゴシック" pitchFamily="-112" charset="-128"/>
              </a:endParaRPr>
            </a:p>
          </p:txBody>
        </p:sp>
        <p:sp>
          <p:nvSpPr>
            <p:cNvPr id="49" name="Rectangle 5">
              <a:extLst>
                <a:ext uri="{FF2B5EF4-FFF2-40B4-BE49-F238E27FC236}">
                  <a16:creationId xmlns:a16="http://schemas.microsoft.com/office/drawing/2014/main" id="{39F88FE1-A0CA-4076-B856-00568DF4DFA0}"/>
                </a:ext>
              </a:extLst>
            </p:cNvPr>
            <p:cNvSpPr>
              <a:spLocks noChangeArrowheads="1"/>
            </p:cNvSpPr>
            <p:nvPr/>
          </p:nvSpPr>
          <p:spPr bwMode="auto">
            <a:xfrm>
              <a:off x="3745833" y="4807400"/>
              <a:ext cx="1350685" cy="352797"/>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en-NZ" sz="1400" b="1">
                  <a:solidFill>
                    <a:srgbClr val="5F5F5F"/>
                  </a:solidFill>
                  <a:latin typeface="+mn-lt"/>
                  <a:ea typeface="ＭＳ Ｐゴシック" pitchFamily="-112" charset="-128"/>
                  <a:cs typeface="ＭＳ Ｐゴシック" pitchFamily="-112" charset="-128"/>
                </a:rPr>
                <a:t>0</a:t>
              </a:r>
              <a:r>
                <a:rPr lang="pl-PL" sz="1400" b="1">
                  <a:solidFill>
                    <a:srgbClr val="5F5F5F"/>
                  </a:solidFill>
                  <a:latin typeface="+mn-lt"/>
                  <a:ea typeface="ＭＳ Ｐゴシック" pitchFamily="-112" charset="-128"/>
                  <a:cs typeface="ＭＳ Ｐゴシック" pitchFamily="-112" charset="-128"/>
                </a:rPr>
                <a:t>0</a:t>
              </a:r>
              <a:r>
                <a:rPr lang="en-US"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20</a:t>
              </a:r>
              <a:r>
                <a:rPr lang="en-US"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65</a:t>
              </a:r>
              <a:r>
                <a:rPr lang="pl-PL" sz="1400" b="1">
                  <a:solidFill>
                    <a:srgbClr val="5F5F5F"/>
                  </a:solidFill>
                  <a:latin typeface="+mn-lt"/>
                  <a:ea typeface="ＭＳ Ｐゴシック" pitchFamily="-112" charset="-128"/>
                  <a:cs typeface="ＭＳ Ｐゴシック" pitchFamily="-112" charset="-128"/>
                </a:rPr>
                <a:t> </a:t>
              </a:r>
              <a:r>
                <a:rPr lang="en-NZ" sz="1400" b="1">
                  <a:solidFill>
                    <a:srgbClr val="5F5F5F"/>
                  </a:solidFill>
                  <a:ea typeface="ＭＳ Ｐゴシック" pitchFamily="-112" charset="-128"/>
                  <a:cs typeface="ＭＳ Ｐゴシック" pitchFamily="-112" charset="-128"/>
                </a:rPr>
                <a:t> </a:t>
              </a:r>
              <a:r>
                <a:rPr lang="en-US" sz="1400" b="1">
                  <a:solidFill>
                    <a:srgbClr val="5F5F5F"/>
                  </a:solidFill>
                  <a:latin typeface="+mn-lt"/>
                  <a:ea typeface="ＭＳ Ｐゴシック" pitchFamily="-112" charset="-128"/>
                  <a:cs typeface="ＭＳ Ｐゴシック" pitchFamily="-112" charset="-128"/>
                </a:rPr>
                <a:t>  </a:t>
              </a:r>
              <a:r>
                <a:rPr lang="en-NZ" sz="1400" b="1">
                  <a:solidFill>
                    <a:srgbClr val="5F5F5F"/>
                  </a:solidFill>
                  <a:ea typeface="ＭＳ Ｐゴシック" pitchFamily="-112" charset="-128"/>
                  <a:cs typeface="ＭＳ Ｐゴシック" pitchFamily="-112" charset="-128"/>
                </a:rPr>
                <a:t>15</a:t>
              </a:r>
              <a:endParaRPr lang="pl-PL" sz="1400" b="1">
                <a:solidFill>
                  <a:srgbClr val="5F5F5F"/>
                </a:solidFill>
                <a:latin typeface="+mn-lt"/>
                <a:ea typeface="ＭＳ Ｐゴシック" pitchFamily="-112" charset="-128"/>
                <a:cs typeface="ＭＳ Ｐゴシック" pitchFamily="-112" charset="-128"/>
              </a:endParaRPr>
            </a:p>
            <a:p>
              <a:pPr algn="ctr" eaLnBrk="1" hangingPunct="1">
                <a:defRPr/>
              </a:pPr>
              <a:r>
                <a:rPr lang="en-NZ" sz="1400" b="1">
                  <a:solidFill>
                    <a:srgbClr val="5F5F5F"/>
                  </a:solidFill>
                  <a:latin typeface="+mn-lt"/>
                  <a:ea typeface="ＭＳ Ｐゴシック" pitchFamily="-112" charset="-128"/>
                  <a:cs typeface="ＭＳ Ｐゴシック" pitchFamily="-112" charset="-128"/>
                </a:rPr>
                <a:t>1</a:t>
              </a:r>
              <a:r>
                <a:rPr lang="pl-PL" sz="1400" b="1">
                  <a:solidFill>
                    <a:srgbClr val="5F5F5F"/>
                  </a:solidFill>
                  <a:latin typeface="+mn-lt"/>
                  <a:ea typeface="ＭＳ Ｐゴシック" pitchFamily="-112" charset="-128"/>
                  <a:cs typeface="ＭＳ Ｐゴシック" pitchFamily="-112" charset="-128"/>
                </a:rPr>
                <a:t>0</a:t>
              </a:r>
              <a:r>
                <a:rPr lang="en-US" sz="1400" b="1">
                  <a:solidFill>
                    <a:srgbClr val="5F5F5F"/>
                  </a:solidFill>
                  <a:latin typeface="+mn-lt"/>
                  <a:ea typeface="ＭＳ Ｐゴシック" pitchFamily="-112" charset="-128"/>
                  <a:cs typeface="ＭＳ Ｐゴシック" pitchFamily="-112" charset="-128"/>
                </a:rPr>
                <a:t>0 </a:t>
              </a:r>
              <a:r>
                <a:rPr lang="pl-PL" sz="1400" b="1">
                  <a:solidFill>
                    <a:srgbClr val="5F5F5F"/>
                  </a:solidFill>
                  <a:latin typeface="+mn-lt"/>
                  <a:ea typeface="ＭＳ Ｐゴシック" pitchFamily="-112" charset="-128"/>
                  <a:cs typeface="ＭＳ Ｐゴシック" pitchFamily="-112" charset="-128"/>
                </a:rPr>
                <a:t> </a:t>
              </a:r>
              <a:r>
                <a:rPr lang="en-US" sz="1400" b="1">
                  <a:solidFill>
                    <a:srgbClr val="5F5F5F"/>
                  </a:solidFill>
                  <a:latin typeface="+mn-lt"/>
                  <a:ea typeface="ＭＳ Ｐゴシック" pitchFamily="-112" charset="-128"/>
                  <a:cs typeface="ＭＳ Ｐゴシック" pitchFamily="-112" charset="-128"/>
                </a:rPr>
                <a:t>  00  </a:t>
              </a:r>
              <a:r>
                <a:rPr lang="pl-PL" sz="1400" b="1">
                  <a:solidFill>
                    <a:srgbClr val="5F5F5F"/>
                  </a:solidFill>
                  <a:latin typeface="+mn-lt"/>
                  <a:ea typeface="ＭＳ Ｐゴシック" pitchFamily="-112" charset="-128"/>
                  <a:cs typeface="ＭＳ Ｐゴシック" pitchFamily="-112" charset="-128"/>
                </a:rPr>
                <a:t> 00</a:t>
              </a:r>
              <a:r>
                <a:rPr lang="en-US" sz="1400" b="1">
                  <a:solidFill>
                    <a:srgbClr val="5F5F5F"/>
                  </a:solidFill>
                  <a:latin typeface="+mn-lt"/>
                  <a:ea typeface="ＭＳ Ｐゴシック" pitchFamily="-112" charset="-128"/>
                  <a:cs typeface="ＭＳ Ｐゴシック" pitchFamily="-112" charset="-128"/>
                </a:rPr>
                <a:t> </a:t>
              </a:r>
              <a:r>
                <a:rPr lang="pl-PL" sz="1400" b="1">
                  <a:solidFill>
                    <a:srgbClr val="5F5F5F"/>
                  </a:solidFill>
                  <a:latin typeface="+mn-lt"/>
                  <a:ea typeface="ＭＳ Ｐゴシック" pitchFamily="-112" charset="-128"/>
                  <a:cs typeface="ＭＳ Ｐゴシック" pitchFamily="-112" charset="-128"/>
                </a:rPr>
                <a:t> </a:t>
              </a:r>
              <a:r>
                <a:rPr lang="en-US" sz="1400" b="1">
                  <a:solidFill>
                    <a:srgbClr val="5F5F5F"/>
                  </a:solidFill>
                  <a:latin typeface="+mn-lt"/>
                  <a:ea typeface="ＭＳ Ｐゴシック" pitchFamily="-112" charset="-128"/>
                  <a:cs typeface="ＭＳ Ｐゴシック" pitchFamily="-112" charset="-128"/>
                </a:rPr>
                <a:t>  1</a:t>
              </a:r>
              <a:r>
                <a:rPr lang="pl-PL" sz="1400" b="1">
                  <a:solidFill>
                    <a:srgbClr val="5F5F5F"/>
                  </a:solidFill>
                  <a:latin typeface="+mn-lt"/>
                  <a:ea typeface="ＭＳ Ｐゴシック" pitchFamily="-112" charset="-128"/>
                  <a:cs typeface="ＭＳ Ｐゴシック" pitchFamily="-112" charset="-128"/>
                </a:rPr>
                <a:t>0</a:t>
              </a:r>
              <a:r>
                <a:rPr lang="en-US" sz="1400" b="1">
                  <a:solidFill>
                    <a:srgbClr val="5F5F5F"/>
                  </a:solidFill>
                  <a:latin typeface="+mn-lt"/>
                  <a:ea typeface="ＭＳ Ｐゴシック" pitchFamily="-112" charset="-128"/>
                  <a:cs typeface="ＭＳ Ｐゴシック" pitchFamily="-112" charset="-128"/>
                </a:rPr>
                <a:t>0</a:t>
              </a:r>
              <a:r>
                <a:rPr lang="pl-PL" sz="1400" b="1">
                  <a:solidFill>
                    <a:srgbClr val="5F5F5F"/>
                  </a:solidFill>
                  <a:latin typeface="+mn-lt"/>
                  <a:ea typeface="ＭＳ Ｐゴシック" pitchFamily="-112" charset="-128"/>
                  <a:cs typeface="ＭＳ Ｐゴシック" pitchFamily="-112" charset="-128"/>
                </a:rPr>
                <a:t> </a:t>
              </a:r>
              <a:endParaRPr lang="en-US" sz="1400" b="1">
                <a:solidFill>
                  <a:srgbClr val="5F5F5F"/>
                </a:solidFill>
                <a:latin typeface="+mn-lt"/>
                <a:ea typeface="ＭＳ Ｐゴシック" pitchFamily="-112" charset="-128"/>
                <a:cs typeface="ＭＳ Ｐゴシック" pitchFamily="-112" charset="-128"/>
              </a:endParaRPr>
            </a:p>
          </p:txBody>
        </p:sp>
      </p:grpSp>
      <p:pic>
        <p:nvPicPr>
          <p:cNvPr id="6" name="Picture 5" descr="Chart, radar chart&#10;&#10;Description automatically generated">
            <a:extLst>
              <a:ext uri="{FF2B5EF4-FFF2-40B4-BE49-F238E27FC236}">
                <a16:creationId xmlns:a16="http://schemas.microsoft.com/office/drawing/2014/main" id="{7C1DD0F8-C186-1226-871F-FD3F84909AB9}"/>
              </a:ext>
            </a:extLst>
          </p:cNvPr>
          <p:cNvPicPr>
            <a:picLocks noChangeAspect="1"/>
          </p:cNvPicPr>
          <p:nvPr/>
        </p:nvPicPr>
        <p:blipFill>
          <a:blip r:embed="rId4"/>
          <a:stretch>
            <a:fillRect/>
          </a:stretch>
        </p:blipFill>
        <p:spPr>
          <a:xfrm>
            <a:off x="6579107" y="1023220"/>
            <a:ext cx="5371372" cy="5237858"/>
          </a:xfrm>
          <a:prstGeom prst="rect">
            <a:avLst/>
          </a:prstGeom>
        </p:spPr>
      </p:pic>
    </p:spTree>
    <p:extLst>
      <p:ext uri="{BB962C8B-B14F-4D97-AF65-F5344CB8AC3E}">
        <p14:creationId xmlns:p14="http://schemas.microsoft.com/office/powerpoint/2010/main" val="181080370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106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804" y="215700"/>
            <a:ext cx="10812585" cy="82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841989" y="985127"/>
            <a:ext cx="4254011" cy="461665"/>
          </a:xfrm>
          <a:prstGeom prst="rect">
            <a:avLst/>
          </a:prstGeom>
          <a:noFill/>
        </p:spPr>
        <p:txBody>
          <a:bodyPr wrap="square" rtlCol="0">
            <a:spAutoFit/>
          </a:bodyPr>
          <a:lstStyle/>
          <a:p>
            <a:pPr algn="l"/>
            <a:r>
              <a:rPr lang="en-NZ" sz="2400" b="1">
                <a:solidFill>
                  <a:srgbClr val="ED0C6D"/>
                </a:solidFill>
                <a:latin typeface="Century Gothic" panose="020B0502020202020204" pitchFamily="34" charset="0"/>
              </a:rPr>
              <a:t>Eric</a:t>
            </a:r>
            <a:endParaRPr lang="en-GB" sz="2400" b="1">
              <a:solidFill>
                <a:srgbClr val="ED0C6D"/>
              </a:solidFill>
              <a:latin typeface="Century Gothic" panose="020B0502020202020204" pitchFamily="34" charset="0"/>
            </a:endParaRPr>
          </a:p>
        </p:txBody>
      </p:sp>
      <p:sp>
        <p:nvSpPr>
          <p:cNvPr id="2" name="Title 1"/>
          <p:cNvSpPr>
            <a:spLocks noGrp="1"/>
          </p:cNvSpPr>
          <p:nvPr>
            <p:ph type="title"/>
          </p:nvPr>
        </p:nvSpPr>
        <p:spPr/>
        <p:txBody>
          <a:bodyPr/>
          <a:lstStyle/>
          <a:p>
            <a:r>
              <a:rPr lang="en-NZ" b="1">
                <a:solidFill>
                  <a:srgbClr val="ED0C6D"/>
                </a:solidFill>
              </a:rPr>
              <a:t>Optional Exercise</a:t>
            </a:r>
            <a:r>
              <a:rPr lang="en-NZ"/>
              <a:t>: Debriefing Practice</a:t>
            </a:r>
            <a:endParaRPr lang="en-GB"/>
          </a:p>
        </p:txBody>
      </p:sp>
      <p:grpSp>
        <p:nvGrpSpPr>
          <p:cNvPr id="7" name="Group 6"/>
          <p:cNvGrpSpPr/>
          <p:nvPr/>
        </p:nvGrpSpPr>
        <p:grpSpPr>
          <a:xfrm>
            <a:off x="689861" y="769562"/>
            <a:ext cx="782550" cy="599748"/>
            <a:chOff x="939800" y="783673"/>
            <a:chExt cx="1308101" cy="1002532"/>
          </a:xfrm>
        </p:grpSpPr>
        <p:pic>
          <p:nvPicPr>
            <p:cNvPr id="8" name="Picture 7"/>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257605" y="783673"/>
              <a:ext cx="990296" cy="990296"/>
            </a:xfrm>
            <a:prstGeom prst="rect">
              <a:avLst/>
            </a:prstGeom>
          </p:spPr>
        </p:pic>
        <p:sp>
          <p:nvSpPr>
            <p:cNvPr id="9" name="Oval 8"/>
            <p:cNvSpPr/>
            <p:nvPr/>
          </p:nvSpPr>
          <p:spPr>
            <a:xfrm>
              <a:off x="939800" y="1740486"/>
              <a:ext cx="1308101"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 name="Group 2">
            <a:extLst>
              <a:ext uri="{FF2B5EF4-FFF2-40B4-BE49-F238E27FC236}">
                <a16:creationId xmlns:a16="http://schemas.microsoft.com/office/drawing/2014/main" id="{AEDFA722-6BE0-B273-67E6-C503B67A2144}"/>
              </a:ext>
            </a:extLst>
          </p:cNvPr>
          <p:cNvGrpSpPr/>
          <p:nvPr/>
        </p:nvGrpSpPr>
        <p:grpSpPr>
          <a:xfrm>
            <a:off x="2038467" y="1503713"/>
            <a:ext cx="4442400" cy="4572000"/>
            <a:chOff x="2848637" y="1858134"/>
            <a:chExt cx="2851714" cy="3404252"/>
          </a:xfrm>
        </p:grpSpPr>
        <p:grpSp>
          <p:nvGrpSpPr>
            <p:cNvPr id="10" name="Grupa 3">
              <a:extLst>
                <a:ext uri="{FF2B5EF4-FFF2-40B4-BE49-F238E27FC236}">
                  <a16:creationId xmlns:a16="http://schemas.microsoft.com/office/drawing/2014/main" id="{B2E7122D-EDB8-4D65-958A-224C272CAEC2}"/>
                </a:ext>
              </a:extLst>
            </p:cNvPr>
            <p:cNvGrpSpPr/>
            <p:nvPr/>
          </p:nvGrpSpPr>
          <p:grpSpPr>
            <a:xfrm>
              <a:off x="4328244" y="1858134"/>
              <a:ext cx="1372107" cy="3020439"/>
              <a:chOff x="3110686" y="1180509"/>
              <a:chExt cx="2044162" cy="4499840"/>
            </a:xfrm>
          </p:grpSpPr>
          <p:sp>
            <p:nvSpPr>
              <p:cNvPr id="11" name="Rectangle 15">
                <a:extLst>
                  <a:ext uri="{FF2B5EF4-FFF2-40B4-BE49-F238E27FC236}">
                    <a16:creationId xmlns:a16="http://schemas.microsoft.com/office/drawing/2014/main" id="{3C94585B-80F2-4EB1-9B49-388A0A264BE3}"/>
                  </a:ext>
                </a:extLst>
              </p:cNvPr>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12" name="Rectangle 12">
                <a:extLst>
                  <a:ext uri="{FF2B5EF4-FFF2-40B4-BE49-F238E27FC236}">
                    <a16:creationId xmlns:a16="http://schemas.microsoft.com/office/drawing/2014/main" id="{CE4C7ED7-9EE9-460D-8A7B-A064FF8680D7}"/>
                  </a:ext>
                </a:extLst>
              </p:cNvPr>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13" name="Rectangle 13">
                <a:extLst>
                  <a:ext uri="{FF2B5EF4-FFF2-40B4-BE49-F238E27FC236}">
                    <a16:creationId xmlns:a16="http://schemas.microsoft.com/office/drawing/2014/main" id="{4B306D3D-A3B7-448D-BD5F-F216D8641D31}"/>
                  </a:ext>
                </a:extLst>
              </p:cNvPr>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14" name="Text Box 43">
                <a:extLst>
                  <a:ext uri="{FF2B5EF4-FFF2-40B4-BE49-F238E27FC236}">
                    <a16:creationId xmlns:a16="http://schemas.microsoft.com/office/drawing/2014/main" id="{B42B4524-3C16-40D4-A529-1D595E5B0175}"/>
                  </a:ext>
                </a:extLst>
              </p:cNvPr>
              <p:cNvSpPr txBox="1">
                <a:spLocks noChangeArrowheads="1"/>
              </p:cNvSpPr>
              <p:nvPr/>
            </p:nvSpPr>
            <p:spPr bwMode="auto">
              <a:xfrm>
                <a:off x="3110686" y="1180509"/>
                <a:ext cx="2012248" cy="363428"/>
              </a:xfrm>
              <a:prstGeom prst="rect">
                <a:avLst/>
              </a:prstGeom>
              <a:noFill/>
              <a:ln w="12700">
                <a:noFill/>
                <a:miter lim="800000"/>
                <a:headEnd/>
                <a:tailEnd/>
              </a:ln>
            </p:spPr>
            <p:txBody>
              <a:bodyPr wrap="none" lIns="22476" tIns="11239" rIns="22476" bIns="11239" anchor="ctr"/>
              <a:lstStyle/>
              <a:p>
                <a:pPr algn="ctr" eaLnBrk="1" hangingPunct="1">
                  <a:defRPr/>
                </a:pPr>
                <a:r>
                  <a:rPr lang="pl-PL" sz="1400" b="1">
                    <a:solidFill>
                      <a:srgbClr val="272274"/>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D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I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S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C</a:t>
                </a:r>
                <a:r>
                  <a:rPr lang="pl-PL" sz="1400" b="1">
                    <a:solidFill>
                      <a:srgbClr val="5F5F5F"/>
                    </a:solidFill>
                    <a:ea typeface="ＭＳ Ｐゴシック" pitchFamily="-112" charset="-128"/>
                    <a:cs typeface="ＭＳ Ｐゴシック" pitchFamily="-112" charset="-128"/>
                  </a:rPr>
                  <a:t>  </a:t>
                </a:r>
                <a:endParaRPr lang="en-US" sz="1400" b="1">
                  <a:solidFill>
                    <a:srgbClr val="5F5F5F"/>
                  </a:solidFill>
                  <a:ea typeface="ＭＳ Ｐゴシック" pitchFamily="-112" charset="-128"/>
                  <a:cs typeface="ＭＳ Ｐゴシック" pitchFamily="-112" charset="-128"/>
                </a:endParaRPr>
              </a:p>
            </p:txBody>
          </p:sp>
          <p:grpSp>
            <p:nvGrpSpPr>
              <p:cNvPr id="15" name="Grupa 8">
                <a:extLst>
                  <a:ext uri="{FF2B5EF4-FFF2-40B4-BE49-F238E27FC236}">
                    <a16:creationId xmlns:a16="http://schemas.microsoft.com/office/drawing/2014/main" id="{FD415632-A18D-4FC0-937E-789BB27C8BE3}"/>
                  </a:ext>
                </a:extLst>
              </p:cNvPr>
              <p:cNvGrpSpPr/>
              <p:nvPr/>
            </p:nvGrpSpPr>
            <p:grpSpPr>
              <a:xfrm>
                <a:off x="3134998" y="1517736"/>
                <a:ext cx="2019850" cy="4162612"/>
                <a:chOff x="3636165" y="1814460"/>
                <a:chExt cx="1696621" cy="3496486"/>
              </a:xfrm>
            </p:grpSpPr>
            <p:grpSp>
              <p:nvGrpSpPr>
                <p:cNvPr id="16" name="Group 28">
                  <a:extLst>
                    <a:ext uri="{FF2B5EF4-FFF2-40B4-BE49-F238E27FC236}">
                      <a16:creationId xmlns:a16="http://schemas.microsoft.com/office/drawing/2014/main" id="{D68C3942-E1E1-41BB-AAFB-A79FE91D80F2}"/>
                    </a:ext>
                  </a:extLst>
                </p:cNvPr>
                <p:cNvGrpSpPr>
                  <a:grpSpLocks/>
                </p:cNvGrpSpPr>
                <p:nvPr/>
              </p:nvGrpSpPr>
              <p:grpSpPr bwMode="auto">
                <a:xfrm>
                  <a:off x="3636165" y="1819139"/>
                  <a:ext cx="1696621" cy="3491807"/>
                  <a:chOff x="1684" y="1082"/>
                  <a:chExt cx="2391" cy="3083"/>
                </a:xfrm>
              </p:grpSpPr>
              <p:sp>
                <p:nvSpPr>
                  <p:cNvPr id="21" name="Rectangle 29">
                    <a:extLst>
                      <a:ext uri="{FF2B5EF4-FFF2-40B4-BE49-F238E27FC236}">
                        <a16:creationId xmlns:a16="http://schemas.microsoft.com/office/drawing/2014/main" id="{C86A931E-E8B9-4A61-BA64-AD5280384F40}"/>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22" name="Line 30">
                    <a:extLst>
                      <a:ext uri="{FF2B5EF4-FFF2-40B4-BE49-F238E27FC236}">
                        <a16:creationId xmlns:a16="http://schemas.microsoft.com/office/drawing/2014/main" id="{FF0A69AD-D284-4C29-A9DD-0C69DC060168}"/>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sp>
              <p:nvSpPr>
                <p:cNvPr id="17" name="Line 31">
                  <a:extLst>
                    <a:ext uri="{FF2B5EF4-FFF2-40B4-BE49-F238E27FC236}">
                      <a16:creationId xmlns:a16="http://schemas.microsoft.com/office/drawing/2014/main" id="{D55F49D1-F7D6-45B7-A20B-02274BDED5AA}"/>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18" name="Line 32">
                  <a:extLst>
                    <a:ext uri="{FF2B5EF4-FFF2-40B4-BE49-F238E27FC236}">
                      <a16:creationId xmlns:a16="http://schemas.microsoft.com/office/drawing/2014/main" id="{483248D9-3E1C-49F6-B5F3-A7597D059655}"/>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19" name="Line 33">
                  <a:extLst>
                    <a:ext uri="{FF2B5EF4-FFF2-40B4-BE49-F238E27FC236}">
                      <a16:creationId xmlns:a16="http://schemas.microsoft.com/office/drawing/2014/main" id="{475249F5-B113-4905-AFF6-D485F73C1765}"/>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20" name="Line 34">
                  <a:extLst>
                    <a:ext uri="{FF2B5EF4-FFF2-40B4-BE49-F238E27FC236}">
                      <a16:creationId xmlns:a16="http://schemas.microsoft.com/office/drawing/2014/main" id="{8C621B10-486C-459C-8C8E-43C0B9F1EE24}"/>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grpSp>
        <p:grpSp>
          <p:nvGrpSpPr>
            <p:cNvPr id="23" name="Grupa 19">
              <a:extLst>
                <a:ext uri="{FF2B5EF4-FFF2-40B4-BE49-F238E27FC236}">
                  <a16:creationId xmlns:a16="http://schemas.microsoft.com/office/drawing/2014/main" id="{3CB1D912-5594-4D5A-91BB-05A331350731}"/>
                </a:ext>
              </a:extLst>
            </p:cNvPr>
            <p:cNvGrpSpPr/>
            <p:nvPr/>
          </p:nvGrpSpPr>
          <p:grpSpPr>
            <a:xfrm>
              <a:off x="2848637" y="1863259"/>
              <a:ext cx="1355788" cy="3021659"/>
              <a:chOff x="3134998" y="1178691"/>
              <a:chExt cx="2019850" cy="4501658"/>
            </a:xfrm>
          </p:grpSpPr>
          <p:sp>
            <p:nvSpPr>
              <p:cNvPr id="24" name="Rectangle 15">
                <a:extLst>
                  <a:ext uri="{FF2B5EF4-FFF2-40B4-BE49-F238E27FC236}">
                    <a16:creationId xmlns:a16="http://schemas.microsoft.com/office/drawing/2014/main" id="{4DA914A3-8FFE-4528-9C68-CFD9F4340B8D}"/>
                  </a:ext>
                </a:extLst>
              </p:cNvPr>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25" name="Rectangle 12">
                <a:extLst>
                  <a:ext uri="{FF2B5EF4-FFF2-40B4-BE49-F238E27FC236}">
                    <a16:creationId xmlns:a16="http://schemas.microsoft.com/office/drawing/2014/main" id="{DA7194BF-D695-450E-BED8-856CE026985D}"/>
                  </a:ext>
                </a:extLst>
              </p:cNvPr>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26" name="Rectangle 13">
                <a:extLst>
                  <a:ext uri="{FF2B5EF4-FFF2-40B4-BE49-F238E27FC236}">
                    <a16:creationId xmlns:a16="http://schemas.microsoft.com/office/drawing/2014/main" id="{02EB7D27-FE15-4F69-BD4D-27FAD8D120F2}"/>
                  </a:ext>
                </a:extLst>
              </p:cNvPr>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27" name="Text Box 43">
                <a:extLst>
                  <a:ext uri="{FF2B5EF4-FFF2-40B4-BE49-F238E27FC236}">
                    <a16:creationId xmlns:a16="http://schemas.microsoft.com/office/drawing/2014/main" id="{BF2B1A94-C739-41C4-8D61-3E449F03DF6D}"/>
                  </a:ext>
                </a:extLst>
              </p:cNvPr>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22476" tIns="11239" rIns="22476" bIns="11239" anchor="ctr"/>
              <a:lstStyle/>
              <a:p>
                <a:pPr algn="ctr" eaLnBrk="1" hangingPunct="1">
                  <a:defRPr/>
                </a:pPr>
                <a:r>
                  <a:rPr lang="pl-PL" sz="1400" b="1">
                    <a:solidFill>
                      <a:srgbClr val="272274"/>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D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I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S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C</a:t>
                </a:r>
                <a:r>
                  <a:rPr lang="pl-PL" sz="1400" b="1">
                    <a:solidFill>
                      <a:srgbClr val="5F5F5F"/>
                    </a:solidFill>
                    <a:ea typeface="ＭＳ Ｐゴシック" pitchFamily="-112" charset="-128"/>
                    <a:cs typeface="ＭＳ Ｐゴシック" pitchFamily="-112" charset="-128"/>
                  </a:rPr>
                  <a:t>  </a:t>
                </a:r>
                <a:endParaRPr lang="en-US" sz="1400" b="1">
                  <a:solidFill>
                    <a:srgbClr val="5F5F5F"/>
                  </a:solidFill>
                  <a:ea typeface="ＭＳ Ｐゴシック" pitchFamily="-112" charset="-128"/>
                  <a:cs typeface="ＭＳ Ｐゴシック" pitchFamily="-112" charset="-128"/>
                </a:endParaRPr>
              </a:p>
            </p:txBody>
          </p:sp>
          <p:grpSp>
            <p:nvGrpSpPr>
              <p:cNvPr id="28" name="Grupa 24">
                <a:extLst>
                  <a:ext uri="{FF2B5EF4-FFF2-40B4-BE49-F238E27FC236}">
                    <a16:creationId xmlns:a16="http://schemas.microsoft.com/office/drawing/2014/main" id="{010495A8-B521-4303-B7A0-ECCE9194B1CC}"/>
                  </a:ext>
                </a:extLst>
              </p:cNvPr>
              <p:cNvGrpSpPr/>
              <p:nvPr/>
            </p:nvGrpSpPr>
            <p:grpSpPr>
              <a:xfrm>
                <a:off x="3134998" y="1517736"/>
                <a:ext cx="2019850" cy="4162612"/>
                <a:chOff x="3636165" y="1814460"/>
                <a:chExt cx="1696621" cy="3496486"/>
              </a:xfrm>
            </p:grpSpPr>
            <p:grpSp>
              <p:nvGrpSpPr>
                <p:cNvPr id="29" name="Group 28">
                  <a:extLst>
                    <a:ext uri="{FF2B5EF4-FFF2-40B4-BE49-F238E27FC236}">
                      <a16:creationId xmlns:a16="http://schemas.microsoft.com/office/drawing/2014/main" id="{7F76B74F-A509-4DBF-9CEB-22145968A2F1}"/>
                    </a:ext>
                  </a:extLst>
                </p:cNvPr>
                <p:cNvGrpSpPr>
                  <a:grpSpLocks/>
                </p:cNvGrpSpPr>
                <p:nvPr/>
              </p:nvGrpSpPr>
              <p:grpSpPr bwMode="auto">
                <a:xfrm>
                  <a:off x="3636165" y="1819139"/>
                  <a:ext cx="1696621" cy="3491807"/>
                  <a:chOff x="1684" y="1082"/>
                  <a:chExt cx="2391" cy="3083"/>
                </a:xfrm>
              </p:grpSpPr>
              <p:sp>
                <p:nvSpPr>
                  <p:cNvPr id="34" name="Rectangle 29">
                    <a:extLst>
                      <a:ext uri="{FF2B5EF4-FFF2-40B4-BE49-F238E27FC236}">
                        <a16:creationId xmlns:a16="http://schemas.microsoft.com/office/drawing/2014/main" id="{27B4C7F1-8689-48D5-936F-14F58425799C}"/>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35" name="Line 30">
                    <a:extLst>
                      <a:ext uri="{FF2B5EF4-FFF2-40B4-BE49-F238E27FC236}">
                        <a16:creationId xmlns:a16="http://schemas.microsoft.com/office/drawing/2014/main" id="{E4EAF71D-CC94-443D-AF2D-1880F8AC96B6}"/>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sp>
              <p:nvSpPr>
                <p:cNvPr id="30" name="Line 31">
                  <a:extLst>
                    <a:ext uri="{FF2B5EF4-FFF2-40B4-BE49-F238E27FC236}">
                      <a16:creationId xmlns:a16="http://schemas.microsoft.com/office/drawing/2014/main" id="{453154F4-5228-4911-92DE-4274AC540A84}"/>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31" name="Line 32">
                  <a:extLst>
                    <a:ext uri="{FF2B5EF4-FFF2-40B4-BE49-F238E27FC236}">
                      <a16:creationId xmlns:a16="http://schemas.microsoft.com/office/drawing/2014/main" id="{1C0A938C-FD32-4094-996D-D9977C7C2D49}"/>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32" name="Line 33">
                  <a:extLst>
                    <a:ext uri="{FF2B5EF4-FFF2-40B4-BE49-F238E27FC236}">
                      <a16:creationId xmlns:a16="http://schemas.microsoft.com/office/drawing/2014/main" id="{84CCF2FB-F3F2-45DF-B07C-AEA8F940E456}"/>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33" name="Line 34">
                  <a:extLst>
                    <a:ext uri="{FF2B5EF4-FFF2-40B4-BE49-F238E27FC236}">
                      <a16:creationId xmlns:a16="http://schemas.microsoft.com/office/drawing/2014/main" id="{156A28F0-5F82-40CF-9BA6-DFFA15896F7B}"/>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grpSp>
        <p:grpSp>
          <p:nvGrpSpPr>
            <p:cNvPr id="36" name="Grupa 40">
              <a:extLst>
                <a:ext uri="{FF2B5EF4-FFF2-40B4-BE49-F238E27FC236}">
                  <a16:creationId xmlns:a16="http://schemas.microsoft.com/office/drawing/2014/main" id="{ADA504EA-0D41-4A21-975F-823E75A87034}"/>
                </a:ext>
              </a:extLst>
            </p:cNvPr>
            <p:cNvGrpSpPr/>
            <p:nvPr/>
          </p:nvGrpSpPr>
          <p:grpSpPr>
            <a:xfrm>
              <a:off x="3127825" y="2981499"/>
              <a:ext cx="808448" cy="1020073"/>
              <a:chOff x="639377" y="3054351"/>
              <a:chExt cx="808902" cy="1029003"/>
            </a:xfrm>
          </p:grpSpPr>
          <p:sp>
            <p:nvSpPr>
              <p:cNvPr id="37" name="Line 35">
                <a:extLst>
                  <a:ext uri="{FF2B5EF4-FFF2-40B4-BE49-F238E27FC236}">
                    <a16:creationId xmlns:a16="http://schemas.microsoft.com/office/drawing/2014/main" id="{51D98354-4479-436F-BD89-E9B81071D732}"/>
                  </a:ext>
                </a:extLst>
              </p:cNvPr>
              <p:cNvSpPr>
                <a:spLocks noChangeShapeType="1"/>
              </p:cNvSpPr>
              <p:nvPr/>
            </p:nvSpPr>
            <p:spPr bwMode="auto">
              <a:xfrm>
                <a:off x="639377" y="3054351"/>
                <a:ext cx="251152" cy="202031"/>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38" name="Line 36">
                <a:extLst>
                  <a:ext uri="{FF2B5EF4-FFF2-40B4-BE49-F238E27FC236}">
                    <a16:creationId xmlns:a16="http://schemas.microsoft.com/office/drawing/2014/main" id="{D1846F5A-D60D-4835-BB75-EC60D9B6676A}"/>
                  </a:ext>
                </a:extLst>
              </p:cNvPr>
              <p:cNvSpPr>
                <a:spLocks noChangeShapeType="1"/>
              </p:cNvSpPr>
              <p:nvPr/>
            </p:nvSpPr>
            <p:spPr bwMode="auto">
              <a:xfrm flipH="1" flipV="1">
                <a:off x="889550" y="3256380"/>
                <a:ext cx="272636" cy="586573"/>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39" name="Line 37">
                <a:extLst>
                  <a:ext uri="{FF2B5EF4-FFF2-40B4-BE49-F238E27FC236}">
                    <a16:creationId xmlns:a16="http://schemas.microsoft.com/office/drawing/2014/main" id="{E2B7A2BA-6AC5-4E18-B4B5-4BCDB84B76F5}"/>
                  </a:ext>
                </a:extLst>
              </p:cNvPr>
              <p:cNvSpPr>
                <a:spLocks noChangeShapeType="1"/>
              </p:cNvSpPr>
              <p:nvPr/>
            </p:nvSpPr>
            <p:spPr bwMode="auto">
              <a:xfrm>
                <a:off x="1177618" y="3856104"/>
                <a:ext cx="270661" cy="227250"/>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grpSp>
          <p:nvGrpSpPr>
            <p:cNvPr id="40" name="Grupa 52">
              <a:extLst>
                <a:ext uri="{FF2B5EF4-FFF2-40B4-BE49-F238E27FC236}">
                  <a16:creationId xmlns:a16="http://schemas.microsoft.com/office/drawing/2014/main" id="{A2D730CB-71E4-4725-9032-A7AEDD4116BC}"/>
                </a:ext>
              </a:extLst>
            </p:cNvPr>
            <p:cNvGrpSpPr/>
            <p:nvPr/>
          </p:nvGrpSpPr>
          <p:grpSpPr>
            <a:xfrm>
              <a:off x="4615496" y="3097475"/>
              <a:ext cx="807877" cy="521765"/>
              <a:chOff x="2181559" y="2948835"/>
              <a:chExt cx="816454" cy="672609"/>
            </a:xfrm>
          </p:grpSpPr>
          <p:sp>
            <p:nvSpPr>
              <p:cNvPr id="41" name="Line 35">
                <a:extLst>
                  <a:ext uri="{FF2B5EF4-FFF2-40B4-BE49-F238E27FC236}">
                    <a16:creationId xmlns:a16="http://schemas.microsoft.com/office/drawing/2014/main" id="{FCACC6D4-1CB2-4949-8A25-4C4B4607FE04}"/>
                  </a:ext>
                </a:extLst>
              </p:cNvPr>
              <p:cNvSpPr>
                <a:spLocks noChangeShapeType="1"/>
              </p:cNvSpPr>
              <p:nvPr/>
            </p:nvSpPr>
            <p:spPr bwMode="auto">
              <a:xfrm>
                <a:off x="2181559" y="3363015"/>
                <a:ext cx="250387" cy="258429"/>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42" name="Line 36">
                <a:extLst>
                  <a:ext uri="{FF2B5EF4-FFF2-40B4-BE49-F238E27FC236}">
                    <a16:creationId xmlns:a16="http://schemas.microsoft.com/office/drawing/2014/main" id="{A43E0A11-6A1F-44CD-AFD7-6CCC8DD45388}"/>
                  </a:ext>
                </a:extLst>
              </p:cNvPr>
              <p:cNvSpPr>
                <a:spLocks noChangeShapeType="1"/>
              </p:cNvSpPr>
              <p:nvPr/>
            </p:nvSpPr>
            <p:spPr bwMode="auto">
              <a:xfrm flipH="1">
                <a:off x="2455433" y="3353371"/>
                <a:ext cx="263797" cy="268070"/>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43" name="Line 37">
                <a:extLst>
                  <a:ext uri="{FF2B5EF4-FFF2-40B4-BE49-F238E27FC236}">
                    <a16:creationId xmlns:a16="http://schemas.microsoft.com/office/drawing/2014/main" id="{EB9C3C83-C9E1-4BEA-90B3-70612471B144}"/>
                  </a:ext>
                </a:extLst>
              </p:cNvPr>
              <p:cNvSpPr>
                <a:spLocks noChangeShapeType="1"/>
              </p:cNvSpPr>
              <p:nvPr/>
            </p:nvSpPr>
            <p:spPr bwMode="auto">
              <a:xfrm flipV="1">
                <a:off x="2730053" y="2948835"/>
                <a:ext cx="267960" cy="404515"/>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sp>
          <p:nvSpPr>
            <p:cNvPr id="44" name="Rectangle 5">
              <a:extLst>
                <a:ext uri="{FF2B5EF4-FFF2-40B4-BE49-F238E27FC236}">
                  <a16:creationId xmlns:a16="http://schemas.microsoft.com/office/drawing/2014/main" id="{A661AD43-16A8-4CAD-9EA4-09E06D9186B0}"/>
                </a:ext>
              </a:extLst>
            </p:cNvPr>
            <p:cNvSpPr>
              <a:spLocks noChangeArrowheads="1"/>
            </p:cNvSpPr>
            <p:nvPr/>
          </p:nvSpPr>
          <p:spPr bwMode="auto">
            <a:xfrm>
              <a:off x="2848637" y="4909589"/>
              <a:ext cx="1350685" cy="352797"/>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en-NZ" sz="1400" b="1">
                  <a:solidFill>
                    <a:srgbClr val="5F5F5F"/>
                  </a:solidFill>
                  <a:latin typeface="+mn-lt"/>
                  <a:ea typeface="ＭＳ Ｐゴシック" pitchFamily="-112" charset="-128"/>
                  <a:cs typeface="ＭＳ Ｐゴシック" pitchFamily="-112" charset="-128"/>
                </a:rPr>
                <a:t>6</a:t>
              </a:r>
              <a:r>
                <a:rPr lang="pl-PL" sz="1400" b="1">
                  <a:solidFill>
                    <a:srgbClr val="5F5F5F"/>
                  </a:solidFill>
                  <a:latin typeface="+mn-lt"/>
                  <a:ea typeface="ＭＳ Ｐゴシック" pitchFamily="-112" charset="-128"/>
                  <a:cs typeface="ＭＳ Ｐゴシック" pitchFamily="-112" charset="-128"/>
                </a:rPr>
                <a:t>0</a:t>
              </a:r>
              <a:r>
                <a:rPr lang="en-NZ" sz="1400" b="1">
                  <a:solidFill>
                    <a:srgbClr val="5F5F5F"/>
                  </a:solidFill>
                  <a:latin typeface="+mn-lt"/>
                  <a:ea typeface="ＭＳ Ｐゴシック" pitchFamily="-112" charset="-128"/>
                  <a:cs typeface="ＭＳ Ｐゴシック" pitchFamily="-112" charset="-128"/>
                </a:rPr>
                <a:t> </a:t>
              </a:r>
              <a:r>
                <a:rPr lang="en-US" sz="1400" b="1">
                  <a:solidFill>
                    <a:srgbClr val="5F5F5F"/>
                  </a:solidFill>
                  <a:latin typeface="+mn-lt"/>
                  <a:ea typeface="ＭＳ Ｐゴシック" pitchFamily="-112" charset="-128"/>
                  <a:cs typeface="ＭＳ Ｐゴシック" pitchFamily="-112" charset="-128"/>
                </a:rPr>
                <a:t>   </a:t>
              </a:r>
              <a:r>
                <a:rPr lang="en-NZ" sz="1400" b="1">
                  <a:solidFill>
                    <a:srgbClr val="5F5F5F"/>
                  </a:solidFill>
                  <a:ea typeface="ＭＳ Ｐゴシック" pitchFamily="-112" charset="-128"/>
                  <a:cs typeface="ＭＳ Ｐゴシック" pitchFamily="-112" charset="-128"/>
                </a:rPr>
                <a:t>4</a:t>
              </a:r>
              <a:r>
                <a:rPr lang="en-NZ" sz="1400" b="1">
                  <a:solidFill>
                    <a:srgbClr val="5F5F5F"/>
                  </a:solidFill>
                  <a:latin typeface="+mn-lt"/>
                  <a:ea typeface="ＭＳ Ｐゴシック" pitchFamily="-112" charset="-128"/>
                  <a:cs typeface="ＭＳ Ｐゴシック" pitchFamily="-112" charset="-128"/>
                </a:rPr>
                <a:t>0</a:t>
              </a:r>
              <a:r>
                <a:rPr lang="en-US"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00</a:t>
              </a:r>
              <a:r>
                <a:rPr lang="pl-PL" sz="1400" b="1">
                  <a:solidFill>
                    <a:srgbClr val="5F5F5F"/>
                  </a:solidFill>
                  <a:latin typeface="+mn-lt"/>
                  <a:ea typeface="ＭＳ Ｐゴシック" pitchFamily="-112" charset="-128"/>
                  <a:cs typeface="ＭＳ Ｐゴシック" pitchFamily="-112" charset="-128"/>
                </a:rPr>
                <a:t> </a:t>
              </a:r>
              <a:r>
                <a:rPr lang="en-US"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00</a:t>
              </a:r>
              <a:endParaRPr lang="pl-PL" sz="1400" b="1">
                <a:solidFill>
                  <a:srgbClr val="5F5F5F"/>
                </a:solidFill>
                <a:latin typeface="+mn-lt"/>
                <a:ea typeface="ＭＳ Ｐゴシック" pitchFamily="-112" charset="-128"/>
                <a:cs typeface="ＭＳ Ｐゴシック" pitchFamily="-112" charset="-128"/>
              </a:endParaRPr>
            </a:p>
            <a:p>
              <a:pPr algn="ctr" eaLnBrk="1" hangingPunct="1">
                <a:defRPr/>
              </a:pPr>
              <a:r>
                <a:rPr lang="en-NZ" sz="1400" b="1">
                  <a:solidFill>
                    <a:srgbClr val="5F5F5F"/>
                  </a:solidFill>
                  <a:latin typeface="+mn-lt"/>
                  <a:ea typeface="ＭＳ Ｐゴシック" pitchFamily="-112" charset="-128"/>
                  <a:cs typeface="ＭＳ Ｐゴシック" pitchFamily="-112" charset="-128"/>
                </a:rPr>
                <a:t>0</a:t>
              </a:r>
              <a:r>
                <a:rPr lang="pl-PL" sz="1400" b="1">
                  <a:solidFill>
                    <a:srgbClr val="5F5F5F"/>
                  </a:solidFill>
                  <a:latin typeface="+mn-lt"/>
                  <a:ea typeface="ＭＳ Ｐゴシック" pitchFamily="-112" charset="-128"/>
                  <a:cs typeface="ＭＳ Ｐゴシック" pitchFamily="-112" charset="-128"/>
                </a:rPr>
                <a:t>0 </a:t>
              </a:r>
              <a:r>
                <a:rPr lang="en-US" sz="1400" b="1">
                  <a:solidFill>
                    <a:srgbClr val="5F5F5F"/>
                  </a:solidFill>
                  <a:latin typeface="+mn-lt"/>
                  <a:ea typeface="ＭＳ Ｐゴシック" pitchFamily="-112" charset="-128"/>
                  <a:cs typeface="ＭＳ Ｐゴシック" pitchFamily="-112" charset="-128"/>
                </a:rPr>
                <a:t>   00   </a:t>
              </a:r>
              <a:r>
                <a:rPr lang="pl-PL" sz="1400" b="1">
                  <a:solidFill>
                    <a:srgbClr val="5F5F5F"/>
                  </a:solidFill>
                  <a:latin typeface="+mn-lt"/>
                  <a:ea typeface="ＭＳ Ｐゴシック" pitchFamily="-112" charset="-128"/>
                  <a:cs typeface="ＭＳ Ｐゴシック" pitchFamily="-112" charset="-128"/>
                </a:rPr>
                <a:t> </a:t>
              </a:r>
              <a:r>
                <a:rPr lang="en-NZ" sz="1400" b="1">
                  <a:solidFill>
                    <a:srgbClr val="5F5F5F"/>
                  </a:solidFill>
                  <a:ea typeface="ＭＳ Ｐゴシック" pitchFamily="-112" charset="-128"/>
                  <a:cs typeface="ＭＳ Ｐゴシック" pitchFamily="-112" charset="-128"/>
                </a:rPr>
                <a:t>30</a:t>
              </a:r>
              <a:r>
                <a:rPr lang="en-US" sz="1400" b="1">
                  <a:solidFill>
                    <a:srgbClr val="5F5F5F"/>
                  </a:solidFill>
                  <a:latin typeface="+mn-lt"/>
                  <a:ea typeface="ＭＳ Ｐゴシック" pitchFamily="-112" charset="-128"/>
                  <a:cs typeface="ＭＳ Ｐゴシック" pitchFamily="-112" charset="-128"/>
                </a:rPr>
                <a:t> </a:t>
              </a:r>
              <a:r>
                <a:rPr lang="pl-PL"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 </a:t>
              </a:r>
              <a:r>
                <a:rPr lang="en-US"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70</a:t>
              </a:r>
              <a:r>
                <a:rPr lang="pl-PL" sz="1400" b="1">
                  <a:solidFill>
                    <a:srgbClr val="5F5F5F"/>
                  </a:solidFill>
                  <a:latin typeface="+mn-lt"/>
                  <a:ea typeface="ＭＳ Ｐゴシック" pitchFamily="-112" charset="-128"/>
                  <a:cs typeface="ＭＳ Ｐゴシック" pitchFamily="-112" charset="-128"/>
                </a:rPr>
                <a:t> </a:t>
              </a:r>
              <a:endParaRPr lang="en-US" sz="1400" b="1">
                <a:solidFill>
                  <a:srgbClr val="5F5F5F"/>
                </a:solidFill>
                <a:latin typeface="+mn-lt"/>
                <a:ea typeface="ＭＳ Ｐゴシック" pitchFamily="-112" charset="-128"/>
                <a:cs typeface="ＭＳ Ｐゴシック" pitchFamily="-112" charset="-128"/>
              </a:endParaRPr>
            </a:p>
          </p:txBody>
        </p:sp>
        <p:sp>
          <p:nvSpPr>
            <p:cNvPr id="45" name="Rectangle 5">
              <a:extLst>
                <a:ext uri="{FF2B5EF4-FFF2-40B4-BE49-F238E27FC236}">
                  <a16:creationId xmlns:a16="http://schemas.microsoft.com/office/drawing/2014/main" id="{870A2EB9-B08C-4949-A047-739FC41A592F}"/>
                </a:ext>
              </a:extLst>
            </p:cNvPr>
            <p:cNvSpPr>
              <a:spLocks noChangeArrowheads="1"/>
            </p:cNvSpPr>
            <p:nvPr/>
          </p:nvSpPr>
          <p:spPr bwMode="auto">
            <a:xfrm>
              <a:off x="4344563" y="4905102"/>
              <a:ext cx="1350685" cy="352797"/>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en-NZ" sz="1400" b="1">
                  <a:solidFill>
                    <a:srgbClr val="5F5F5F"/>
                  </a:solidFill>
                  <a:latin typeface="+mn-lt"/>
                  <a:ea typeface="ＭＳ Ｐゴシック" pitchFamily="-112" charset="-128"/>
                  <a:cs typeface="ＭＳ Ｐゴシック" pitchFamily="-112" charset="-128"/>
                </a:rPr>
                <a:t>15    00</a:t>
              </a:r>
              <a:r>
                <a:rPr lang="en-US"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15</a:t>
              </a:r>
              <a:r>
                <a:rPr lang="pl-PL"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  </a:t>
              </a:r>
              <a:r>
                <a:rPr lang="en-US" sz="1400" b="1">
                  <a:solidFill>
                    <a:srgbClr val="5F5F5F"/>
                  </a:solidFill>
                  <a:latin typeface="+mn-lt"/>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7</a:t>
              </a:r>
              <a:r>
                <a:rPr lang="en-NZ" sz="1400" b="1">
                  <a:solidFill>
                    <a:srgbClr val="5F5F5F"/>
                  </a:solidFill>
                  <a:ea typeface="ＭＳ Ｐゴシック" pitchFamily="-112" charset="-128"/>
                  <a:cs typeface="ＭＳ Ｐゴシック" pitchFamily="-112" charset="-128"/>
                </a:rPr>
                <a:t>0</a:t>
              </a:r>
              <a:endParaRPr lang="pl-PL" sz="1400" b="1">
                <a:solidFill>
                  <a:srgbClr val="5F5F5F"/>
                </a:solidFill>
                <a:latin typeface="+mn-lt"/>
                <a:ea typeface="ＭＳ Ｐゴシック" pitchFamily="-112" charset="-128"/>
                <a:cs typeface="ＭＳ Ｐゴシック" pitchFamily="-112" charset="-128"/>
              </a:endParaRPr>
            </a:p>
            <a:p>
              <a:pPr algn="ctr" eaLnBrk="1" hangingPunct="1">
                <a:defRPr/>
              </a:pPr>
              <a:r>
                <a:rPr lang="pl-PL" sz="1400" b="1">
                  <a:solidFill>
                    <a:srgbClr val="5F5F5F"/>
                  </a:solidFill>
                  <a:latin typeface="+mn-lt"/>
                  <a:ea typeface="ＭＳ Ｐゴシック" pitchFamily="-112" charset="-128"/>
                  <a:cs typeface="ＭＳ Ｐゴシック" pitchFamily="-112" charset="-128"/>
                </a:rPr>
                <a:t>0</a:t>
              </a:r>
              <a:r>
                <a:rPr lang="en-US" sz="1400" b="1">
                  <a:solidFill>
                    <a:srgbClr val="5F5F5F"/>
                  </a:solidFill>
                  <a:latin typeface="+mn-lt"/>
                  <a:ea typeface="ＭＳ Ｐゴシック" pitchFamily="-112" charset="-128"/>
                  <a:cs typeface="ＭＳ Ｐゴシック" pitchFamily="-112" charset="-128"/>
                </a:rPr>
                <a:t>0  </a:t>
              </a:r>
              <a:r>
                <a:rPr lang="pl-PL" sz="1400" b="1">
                  <a:solidFill>
                    <a:srgbClr val="5F5F5F"/>
                  </a:solidFill>
                  <a:latin typeface="+mn-lt"/>
                  <a:ea typeface="ＭＳ Ｐゴシック" pitchFamily="-112" charset="-128"/>
                  <a:cs typeface="ＭＳ Ｐゴシック" pitchFamily="-112" charset="-128"/>
                </a:rPr>
                <a:t> </a:t>
              </a:r>
              <a:r>
                <a:rPr lang="en-US" sz="1400" b="1">
                  <a:solidFill>
                    <a:srgbClr val="5F5F5F"/>
                  </a:solidFill>
                  <a:latin typeface="+mn-lt"/>
                  <a:ea typeface="ＭＳ Ｐゴシック" pitchFamily="-112" charset="-128"/>
                  <a:cs typeface="ＭＳ Ｐゴシック" pitchFamily="-112" charset="-128"/>
                </a:rPr>
                <a:t>100 </a:t>
              </a:r>
              <a:r>
                <a:rPr lang="pl-PL"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  </a:t>
              </a:r>
              <a:r>
                <a:rPr lang="pl-PL" sz="1400" b="1">
                  <a:solidFill>
                    <a:srgbClr val="5F5F5F"/>
                  </a:solidFill>
                  <a:latin typeface="+mn-lt"/>
                  <a:ea typeface="ＭＳ Ｐゴシック" pitchFamily="-112" charset="-128"/>
                  <a:cs typeface="ＭＳ Ｐゴシック" pitchFamily="-112" charset="-128"/>
                </a:rPr>
                <a:t>00</a:t>
              </a:r>
              <a:r>
                <a:rPr lang="en-US" sz="1400" b="1">
                  <a:solidFill>
                    <a:srgbClr val="5F5F5F"/>
                  </a:solidFill>
                  <a:latin typeface="+mn-lt"/>
                  <a:ea typeface="ＭＳ Ｐゴシック" pitchFamily="-112" charset="-128"/>
                  <a:cs typeface="ＭＳ Ｐゴシック" pitchFamily="-112" charset="-128"/>
                </a:rPr>
                <a:t> </a:t>
              </a:r>
              <a:r>
                <a:rPr lang="pl-PL"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 </a:t>
              </a:r>
              <a:r>
                <a:rPr lang="en-US" sz="1400" b="1">
                  <a:solidFill>
                    <a:srgbClr val="5F5F5F"/>
                  </a:solidFill>
                  <a:latin typeface="+mn-lt"/>
                  <a:ea typeface="ＭＳ Ｐゴシック" pitchFamily="-112" charset="-128"/>
                  <a:cs typeface="ＭＳ Ｐゴシック" pitchFamily="-112" charset="-128"/>
                </a:rPr>
                <a:t>  </a:t>
              </a:r>
              <a:r>
                <a:rPr lang="pl-PL" sz="1400" b="1">
                  <a:solidFill>
                    <a:srgbClr val="5F5F5F"/>
                  </a:solidFill>
                  <a:latin typeface="+mn-lt"/>
                  <a:ea typeface="ＭＳ Ｐゴシック" pitchFamily="-112" charset="-128"/>
                  <a:cs typeface="ＭＳ Ｐゴシック" pitchFamily="-112" charset="-128"/>
                </a:rPr>
                <a:t>0</a:t>
              </a:r>
              <a:r>
                <a:rPr lang="en-US" sz="1400" b="1">
                  <a:solidFill>
                    <a:srgbClr val="5F5F5F"/>
                  </a:solidFill>
                  <a:latin typeface="+mn-lt"/>
                  <a:ea typeface="ＭＳ Ｐゴシック" pitchFamily="-112" charset="-128"/>
                  <a:cs typeface="ＭＳ Ｐゴシック" pitchFamily="-112" charset="-128"/>
                </a:rPr>
                <a:t>0</a:t>
              </a:r>
              <a:r>
                <a:rPr lang="pl-PL" sz="1400" b="1">
                  <a:solidFill>
                    <a:srgbClr val="5F5F5F"/>
                  </a:solidFill>
                  <a:latin typeface="+mn-lt"/>
                  <a:ea typeface="ＭＳ Ｐゴシック" pitchFamily="-112" charset="-128"/>
                  <a:cs typeface="ＭＳ Ｐゴシック" pitchFamily="-112" charset="-128"/>
                </a:rPr>
                <a:t> </a:t>
              </a:r>
              <a:endParaRPr lang="en-US" sz="1400" b="1">
                <a:solidFill>
                  <a:srgbClr val="5F5F5F"/>
                </a:solidFill>
                <a:latin typeface="+mn-lt"/>
                <a:ea typeface="ＭＳ Ｐゴシック" pitchFamily="-112" charset="-128"/>
                <a:cs typeface="ＭＳ Ｐゴシック" pitchFamily="-112" charset="-128"/>
              </a:endParaRPr>
            </a:p>
          </p:txBody>
        </p:sp>
      </p:grpSp>
      <p:pic>
        <p:nvPicPr>
          <p:cNvPr id="6" name="Picture 5" descr="Chart, radar chart&#10;&#10;Description automatically generated">
            <a:extLst>
              <a:ext uri="{FF2B5EF4-FFF2-40B4-BE49-F238E27FC236}">
                <a16:creationId xmlns:a16="http://schemas.microsoft.com/office/drawing/2014/main" id="{52847443-25E4-B4E0-670B-9BCC87190356}"/>
              </a:ext>
            </a:extLst>
          </p:cNvPr>
          <p:cNvPicPr>
            <a:picLocks noChangeAspect="1"/>
          </p:cNvPicPr>
          <p:nvPr/>
        </p:nvPicPr>
        <p:blipFill>
          <a:blip r:embed="rId5"/>
          <a:stretch>
            <a:fillRect/>
          </a:stretch>
        </p:blipFill>
        <p:spPr>
          <a:xfrm>
            <a:off x="6707123" y="1033802"/>
            <a:ext cx="5504197" cy="5305376"/>
          </a:xfrm>
          <a:prstGeom prst="rect">
            <a:avLst/>
          </a:prstGeom>
        </p:spPr>
      </p:pic>
    </p:spTree>
    <p:extLst>
      <p:ext uri="{BB962C8B-B14F-4D97-AF65-F5344CB8AC3E}">
        <p14:creationId xmlns:p14="http://schemas.microsoft.com/office/powerpoint/2010/main" val="32237291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208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804" y="215700"/>
            <a:ext cx="10812585" cy="82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631247" y="1014924"/>
            <a:ext cx="4254011" cy="461665"/>
          </a:xfrm>
          <a:prstGeom prst="rect">
            <a:avLst/>
          </a:prstGeom>
          <a:noFill/>
        </p:spPr>
        <p:txBody>
          <a:bodyPr wrap="square" rtlCol="0">
            <a:spAutoFit/>
          </a:bodyPr>
          <a:lstStyle/>
          <a:p>
            <a:pPr algn="l"/>
            <a:r>
              <a:rPr lang="en-NZ" sz="2400" b="1">
                <a:solidFill>
                  <a:srgbClr val="ED0C6D"/>
                </a:solidFill>
                <a:latin typeface="Century Gothic" panose="020B0502020202020204" pitchFamily="34" charset="0"/>
              </a:rPr>
              <a:t>Mary</a:t>
            </a:r>
            <a:endParaRPr lang="en-GB" sz="2400" b="1">
              <a:solidFill>
                <a:srgbClr val="ED0C6D"/>
              </a:solidFill>
              <a:latin typeface="Century Gothic" panose="020B0502020202020204" pitchFamily="34" charset="0"/>
            </a:endParaRPr>
          </a:p>
        </p:txBody>
      </p:sp>
      <p:sp>
        <p:nvSpPr>
          <p:cNvPr id="2" name="Title 1"/>
          <p:cNvSpPr>
            <a:spLocks noGrp="1"/>
          </p:cNvSpPr>
          <p:nvPr>
            <p:ph type="title"/>
          </p:nvPr>
        </p:nvSpPr>
        <p:spPr/>
        <p:txBody>
          <a:bodyPr/>
          <a:lstStyle/>
          <a:p>
            <a:r>
              <a:rPr lang="en-NZ" b="1">
                <a:solidFill>
                  <a:srgbClr val="ED0C6D"/>
                </a:solidFill>
              </a:rPr>
              <a:t>Optional Exercise </a:t>
            </a:r>
            <a:r>
              <a:rPr lang="en-NZ"/>
              <a:t>: Debriefing Practice</a:t>
            </a:r>
            <a:endParaRPr lang="en-GB"/>
          </a:p>
        </p:txBody>
      </p:sp>
      <p:grpSp>
        <p:nvGrpSpPr>
          <p:cNvPr id="7" name="Group 6"/>
          <p:cNvGrpSpPr/>
          <p:nvPr/>
        </p:nvGrpSpPr>
        <p:grpSpPr>
          <a:xfrm>
            <a:off x="689861" y="769562"/>
            <a:ext cx="782550" cy="599748"/>
            <a:chOff x="939800" y="783673"/>
            <a:chExt cx="1308101" cy="1002532"/>
          </a:xfrm>
        </p:grpSpPr>
        <p:pic>
          <p:nvPicPr>
            <p:cNvPr id="8" name="Picture 7"/>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257605" y="783673"/>
              <a:ext cx="990296" cy="990296"/>
            </a:xfrm>
            <a:prstGeom prst="rect">
              <a:avLst/>
            </a:prstGeom>
          </p:spPr>
        </p:pic>
        <p:sp>
          <p:nvSpPr>
            <p:cNvPr id="9" name="Oval 8"/>
            <p:cNvSpPr/>
            <p:nvPr/>
          </p:nvSpPr>
          <p:spPr>
            <a:xfrm>
              <a:off x="939800" y="1740486"/>
              <a:ext cx="1308101"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 name="Group 2">
            <a:extLst>
              <a:ext uri="{FF2B5EF4-FFF2-40B4-BE49-F238E27FC236}">
                <a16:creationId xmlns:a16="http://schemas.microsoft.com/office/drawing/2014/main" id="{D547764E-1DDA-232C-9078-3E04CC8B819F}"/>
              </a:ext>
            </a:extLst>
          </p:cNvPr>
          <p:cNvGrpSpPr/>
          <p:nvPr/>
        </p:nvGrpSpPr>
        <p:grpSpPr>
          <a:xfrm>
            <a:off x="1864344" y="1480887"/>
            <a:ext cx="4442400" cy="4572000"/>
            <a:chOff x="3101855" y="1968938"/>
            <a:chExt cx="2851714" cy="3405828"/>
          </a:xfrm>
        </p:grpSpPr>
        <p:grpSp>
          <p:nvGrpSpPr>
            <p:cNvPr id="12" name="Grupa 3">
              <a:extLst>
                <a:ext uri="{FF2B5EF4-FFF2-40B4-BE49-F238E27FC236}">
                  <a16:creationId xmlns:a16="http://schemas.microsoft.com/office/drawing/2014/main" id="{4C28A61E-B7F1-4A06-968A-42341EE41D93}"/>
                </a:ext>
              </a:extLst>
            </p:cNvPr>
            <p:cNvGrpSpPr/>
            <p:nvPr/>
          </p:nvGrpSpPr>
          <p:grpSpPr>
            <a:xfrm>
              <a:off x="4581462" y="1968938"/>
              <a:ext cx="1372107" cy="3020439"/>
              <a:chOff x="3110686" y="1180509"/>
              <a:chExt cx="2044162" cy="4499840"/>
            </a:xfrm>
          </p:grpSpPr>
          <p:sp>
            <p:nvSpPr>
              <p:cNvPr id="13" name="Rectangle 15">
                <a:extLst>
                  <a:ext uri="{FF2B5EF4-FFF2-40B4-BE49-F238E27FC236}">
                    <a16:creationId xmlns:a16="http://schemas.microsoft.com/office/drawing/2014/main" id="{E1C31D6E-9136-48C2-81E3-9BD9E347A417}"/>
                  </a:ext>
                </a:extLst>
              </p:cNvPr>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14" name="Rectangle 12">
                <a:extLst>
                  <a:ext uri="{FF2B5EF4-FFF2-40B4-BE49-F238E27FC236}">
                    <a16:creationId xmlns:a16="http://schemas.microsoft.com/office/drawing/2014/main" id="{C80A8531-98A5-476B-B968-67B935FE86F1}"/>
                  </a:ext>
                </a:extLst>
              </p:cNvPr>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15" name="Rectangle 13">
                <a:extLst>
                  <a:ext uri="{FF2B5EF4-FFF2-40B4-BE49-F238E27FC236}">
                    <a16:creationId xmlns:a16="http://schemas.microsoft.com/office/drawing/2014/main" id="{D3A19649-05A1-49EC-BAC0-EB189EDE451C}"/>
                  </a:ext>
                </a:extLst>
              </p:cNvPr>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16" name="Text Box 43">
                <a:extLst>
                  <a:ext uri="{FF2B5EF4-FFF2-40B4-BE49-F238E27FC236}">
                    <a16:creationId xmlns:a16="http://schemas.microsoft.com/office/drawing/2014/main" id="{A7D8DE7D-AE44-4535-89F8-6C0EEE783E2C}"/>
                  </a:ext>
                </a:extLst>
              </p:cNvPr>
              <p:cNvSpPr txBox="1">
                <a:spLocks noChangeArrowheads="1"/>
              </p:cNvSpPr>
              <p:nvPr/>
            </p:nvSpPr>
            <p:spPr bwMode="auto">
              <a:xfrm>
                <a:off x="3110686" y="1180509"/>
                <a:ext cx="2012248" cy="363428"/>
              </a:xfrm>
              <a:prstGeom prst="rect">
                <a:avLst/>
              </a:prstGeom>
              <a:noFill/>
              <a:ln w="12700">
                <a:noFill/>
                <a:miter lim="800000"/>
                <a:headEnd/>
                <a:tailEnd/>
              </a:ln>
            </p:spPr>
            <p:txBody>
              <a:bodyPr wrap="none" lIns="22476" tIns="11239" rIns="22476" bIns="11239" anchor="ctr"/>
              <a:lstStyle/>
              <a:p>
                <a:pPr algn="ctr" eaLnBrk="1" hangingPunct="1">
                  <a:defRPr/>
                </a:pPr>
                <a:r>
                  <a:rPr lang="pl-PL" sz="1400" b="1">
                    <a:solidFill>
                      <a:srgbClr val="272274"/>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D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I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S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C</a:t>
                </a:r>
                <a:r>
                  <a:rPr lang="pl-PL" sz="1400" b="1">
                    <a:solidFill>
                      <a:srgbClr val="5F5F5F"/>
                    </a:solidFill>
                    <a:ea typeface="ＭＳ Ｐゴシック" pitchFamily="-112" charset="-128"/>
                    <a:cs typeface="ＭＳ Ｐゴシック" pitchFamily="-112" charset="-128"/>
                  </a:rPr>
                  <a:t>  </a:t>
                </a:r>
                <a:endParaRPr lang="en-US" sz="1400" b="1">
                  <a:solidFill>
                    <a:srgbClr val="5F5F5F"/>
                  </a:solidFill>
                  <a:ea typeface="ＭＳ Ｐゴシック" pitchFamily="-112" charset="-128"/>
                  <a:cs typeface="ＭＳ Ｐゴシック" pitchFamily="-112" charset="-128"/>
                </a:endParaRPr>
              </a:p>
            </p:txBody>
          </p:sp>
          <p:grpSp>
            <p:nvGrpSpPr>
              <p:cNvPr id="17" name="Grupa 8">
                <a:extLst>
                  <a:ext uri="{FF2B5EF4-FFF2-40B4-BE49-F238E27FC236}">
                    <a16:creationId xmlns:a16="http://schemas.microsoft.com/office/drawing/2014/main" id="{6093B389-335C-4BF2-9BD6-10D780EC9643}"/>
                  </a:ext>
                </a:extLst>
              </p:cNvPr>
              <p:cNvGrpSpPr/>
              <p:nvPr/>
            </p:nvGrpSpPr>
            <p:grpSpPr>
              <a:xfrm>
                <a:off x="3134998" y="1517736"/>
                <a:ext cx="2019850" cy="4162612"/>
                <a:chOff x="3636165" y="1814460"/>
                <a:chExt cx="1696621" cy="3496486"/>
              </a:xfrm>
            </p:grpSpPr>
            <p:grpSp>
              <p:nvGrpSpPr>
                <p:cNvPr id="18" name="Group 28">
                  <a:extLst>
                    <a:ext uri="{FF2B5EF4-FFF2-40B4-BE49-F238E27FC236}">
                      <a16:creationId xmlns:a16="http://schemas.microsoft.com/office/drawing/2014/main" id="{7598C7E3-434F-4A24-98A5-8A775CFD4975}"/>
                    </a:ext>
                  </a:extLst>
                </p:cNvPr>
                <p:cNvGrpSpPr>
                  <a:grpSpLocks/>
                </p:cNvGrpSpPr>
                <p:nvPr/>
              </p:nvGrpSpPr>
              <p:grpSpPr bwMode="auto">
                <a:xfrm>
                  <a:off x="3636165" y="1819139"/>
                  <a:ext cx="1696621" cy="3491807"/>
                  <a:chOff x="1684" y="1082"/>
                  <a:chExt cx="2391" cy="3083"/>
                </a:xfrm>
              </p:grpSpPr>
              <p:sp>
                <p:nvSpPr>
                  <p:cNvPr id="23" name="Rectangle 29">
                    <a:extLst>
                      <a:ext uri="{FF2B5EF4-FFF2-40B4-BE49-F238E27FC236}">
                        <a16:creationId xmlns:a16="http://schemas.microsoft.com/office/drawing/2014/main" id="{95D753D1-27AE-4BFB-B199-64005F90B263}"/>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24" name="Line 30">
                    <a:extLst>
                      <a:ext uri="{FF2B5EF4-FFF2-40B4-BE49-F238E27FC236}">
                        <a16:creationId xmlns:a16="http://schemas.microsoft.com/office/drawing/2014/main" id="{751904A9-B05B-49AA-B1F8-E219AB8D9698}"/>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sp>
              <p:nvSpPr>
                <p:cNvPr id="19" name="Line 31">
                  <a:extLst>
                    <a:ext uri="{FF2B5EF4-FFF2-40B4-BE49-F238E27FC236}">
                      <a16:creationId xmlns:a16="http://schemas.microsoft.com/office/drawing/2014/main" id="{D9FFF562-9E1E-47E6-ACA2-90194E2C6401}"/>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20" name="Line 32">
                  <a:extLst>
                    <a:ext uri="{FF2B5EF4-FFF2-40B4-BE49-F238E27FC236}">
                      <a16:creationId xmlns:a16="http://schemas.microsoft.com/office/drawing/2014/main" id="{73529CBC-726E-4451-A3D7-3F0B08DD1BBB}"/>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21" name="Line 33">
                  <a:extLst>
                    <a:ext uri="{FF2B5EF4-FFF2-40B4-BE49-F238E27FC236}">
                      <a16:creationId xmlns:a16="http://schemas.microsoft.com/office/drawing/2014/main" id="{C2150235-02A6-4D27-90CD-86F4547D479B}"/>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22" name="Line 34">
                  <a:extLst>
                    <a:ext uri="{FF2B5EF4-FFF2-40B4-BE49-F238E27FC236}">
                      <a16:creationId xmlns:a16="http://schemas.microsoft.com/office/drawing/2014/main" id="{CA2EBDC9-063D-4102-8044-4EA0326E1B55}"/>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grpSp>
        <p:grpSp>
          <p:nvGrpSpPr>
            <p:cNvPr id="25" name="Grupa 19">
              <a:extLst>
                <a:ext uri="{FF2B5EF4-FFF2-40B4-BE49-F238E27FC236}">
                  <a16:creationId xmlns:a16="http://schemas.microsoft.com/office/drawing/2014/main" id="{2E83F077-02A1-43B2-918A-9C4680821C02}"/>
                </a:ext>
              </a:extLst>
            </p:cNvPr>
            <p:cNvGrpSpPr/>
            <p:nvPr/>
          </p:nvGrpSpPr>
          <p:grpSpPr>
            <a:xfrm>
              <a:off x="3101855" y="1974063"/>
              <a:ext cx="1355788" cy="3021659"/>
              <a:chOff x="3134998" y="1178691"/>
              <a:chExt cx="2019850" cy="4501658"/>
            </a:xfrm>
          </p:grpSpPr>
          <p:sp>
            <p:nvSpPr>
              <p:cNvPr id="26" name="Rectangle 15">
                <a:extLst>
                  <a:ext uri="{FF2B5EF4-FFF2-40B4-BE49-F238E27FC236}">
                    <a16:creationId xmlns:a16="http://schemas.microsoft.com/office/drawing/2014/main" id="{851AF4C6-EB35-4D59-8928-FCC3094A0E0D}"/>
                  </a:ext>
                </a:extLst>
              </p:cNvPr>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27" name="Rectangle 12">
                <a:extLst>
                  <a:ext uri="{FF2B5EF4-FFF2-40B4-BE49-F238E27FC236}">
                    <a16:creationId xmlns:a16="http://schemas.microsoft.com/office/drawing/2014/main" id="{375135B7-ECA0-48C9-9DE8-361DB6F139B5}"/>
                  </a:ext>
                </a:extLst>
              </p:cNvPr>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28" name="Rectangle 13">
                <a:extLst>
                  <a:ext uri="{FF2B5EF4-FFF2-40B4-BE49-F238E27FC236}">
                    <a16:creationId xmlns:a16="http://schemas.microsoft.com/office/drawing/2014/main" id="{4EDC69F4-D953-4B42-9002-B12822EBC1DA}"/>
                  </a:ext>
                </a:extLst>
              </p:cNvPr>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29" name="Text Box 43">
                <a:extLst>
                  <a:ext uri="{FF2B5EF4-FFF2-40B4-BE49-F238E27FC236}">
                    <a16:creationId xmlns:a16="http://schemas.microsoft.com/office/drawing/2014/main" id="{EF9886D3-6430-4C92-A9F3-1EBCE1993D49}"/>
                  </a:ext>
                </a:extLst>
              </p:cNvPr>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22476" tIns="11239" rIns="22476" bIns="11239" anchor="ctr"/>
              <a:lstStyle/>
              <a:p>
                <a:pPr algn="ctr" eaLnBrk="1" hangingPunct="1">
                  <a:defRPr/>
                </a:pPr>
                <a:r>
                  <a:rPr lang="pl-PL" sz="1400" b="1">
                    <a:solidFill>
                      <a:srgbClr val="272274"/>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D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I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S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C</a:t>
                </a:r>
                <a:r>
                  <a:rPr lang="pl-PL" sz="1400" b="1">
                    <a:solidFill>
                      <a:srgbClr val="5F5F5F"/>
                    </a:solidFill>
                    <a:ea typeface="ＭＳ Ｐゴシック" pitchFamily="-112" charset="-128"/>
                    <a:cs typeface="ＭＳ Ｐゴシック" pitchFamily="-112" charset="-128"/>
                  </a:rPr>
                  <a:t>  </a:t>
                </a:r>
                <a:endParaRPr lang="en-US" sz="1400" b="1">
                  <a:solidFill>
                    <a:srgbClr val="5F5F5F"/>
                  </a:solidFill>
                  <a:ea typeface="ＭＳ Ｐゴシック" pitchFamily="-112" charset="-128"/>
                  <a:cs typeface="ＭＳ Ｐゴシック" pitchFamily="-112" charset="-128"/>
                </a:endParaRPr>
              </a:p>
            </p:txBody>
          </p:sp>
          <p:grpSp>
            <p:nvGrpSpPr>
              <p:cNvPr id="30" name="Grupa 24">
                <a:extLst>
                  <a:ext uri="{FF2B5EF4-FFF2-40B4-BE49-F238E27FC236}">
                    <a16:creationId xmlns:a16="http://schemas.microsoft.com/office/drawing/2014/main" id="{268B7D39-0B84-496B-9937-6BBF631BF61D}"/>
                  </a:ext>
                </a:extLst>
              </p:cNvPr>
              <p:cNvGrpSpPr/>
              <p:nvPr/>
            </p:nvGrpSpPr>
            <p:grpSpPr>
              <a:xfrm>
                <a:off x="3134998" y="1517736"/>
                <a:ext cx="2019850" cy="4162612"/>
                <a:chOff x="3636165" y="1814460"/>
                <a:chExt cx="1696621" cy="3496486"/>
              </a:xfrm>
            </p:grpSpPr>
            <p:grpSp>
              <p:nvGrpSpPr>
                <p:cNvPr id="31" name="Group 28">
                  <a:extLst>
                    <a:ext uri="{FF2B5EF4-FFF2-40B4-BE49-F238E27FC236}">
                      <a16:creationId xmlns:a16="http://schemas.microsoft.com/office/drawing/2014/main" id="{DD78A8EA-5872-41D8-91EC-99C42FF8A9FB}"/>
                    </a:ext>
                  </a:extLst>
                </p:cNvPr>
                <p:cNvGrpSpPr>
                  <a:grpSpLocks/>
                </p:cNvGrpSpPr>
                <p:nvPr/>
              </p:nvGrpSpPr>
              <p:grpSpPr bwMode="auto">
                <a:xfrm>
                  <a:off x="3636165" y="1819139"/>
                  <a:ext cx="1696621" cy="3491807"/>
                  <a:chOff x="1684" y="1082"/>
                  <a:chExt cx="2391" cy="3083"/>
                </a:xfrm>
              </p:grpSpPr>
              <p:sp>
                <p:nvSpPr>
                  <p:cNvPr id="36" name="Rectangle 29">
                    <a:extLst>
                      <a:ext uri="{FF2B5EF4-FFF2-40B4-BE49-F238E27FC236}">
                        <a16:creationId xmlns:a16="http://schemas.microsoft.com/office/drawing/2014/main" id="{B82CD4AA-7B67-496B-8488-1D2E1CAF2A2F}"/>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37" name="Line 30">
                    <a:extLst>
                      <a:ext uri="{FF2B5EF4-FFF2-40B4-BE49-F238E27FC236}">
                        <a16:creationId xmlns:a16="http://schemas.microsoft.com/office/drawing/2014/main" id="{9904581F-8FAB-4F60-9C92-B74A3AA74AFE}"/>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sp>
              <p:nvSpPr>
                <p:cNvPr id="32" name="Line 31">
                  <a:extLst>
                    <a:ext uri="{FF2B5EF4-FFF2-40B4-BE49-F238E27FC236}">
                      <a16:creationId xmlns:a16="http://schemas.microsoft.com/office/drawing/2014/main" id="{AC3DA080-CC83-491C-9935-B0B39B0EFF1B}"/>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33" name="Line 32">
                  <a:extLst>
                    <a:ext uri="{FF2B5EF4-FFF2-40B4-BE49-F238E27FC236}">
                      <a16:creationId xmlns:a16="http://schemas.microsoft.com/office/drawing/2014/main" id="{6AF480F6-F3AF-4F2F-947B-0F1A122E69FF}"/>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34" name="Line 33">
                  <a:extLst>
                    <a:ext uri="{FF2B5EF4-FFF2-40B4-BE49-F238E27FC236}">
                      <a16:creationId xmlns:a16="http://schemas.microsoft.com/office/drawing/2014/main" id="{95BEB661-C7E0-4410-A6A1-EBAA33F68A53}"/>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35" name="Line 34">
                  <a:extLst>
                    <a:ext uri="{FF2B5EF4-FFF2-40B4-BE49-F238E27FC236}">
                      <a16:creationId xmlns:a16="http://schemas.microsoft.com/office/drawing/2014/main" id="{5320EA7E-A13C-4AB6-B9F0-05ADA149346A}"/>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grpSp>
        <p:grpSp>
          <p:nvGrpSpPr>
            <p:cNvPr id="38" name="Grupa 40">
              <a:extLst>
                <a:ext uri="{FF2B5EF4-FFF2-40B4-BE49-F238E27FC236}">
                  <a16:creationId xmlns:a16="http://schemas.microsoft.com/office/drawing/2014/main" id="{AC242A0E-5E11-4033-8C8D-86C911737D9B}"/>
                </a:ext>
              </a:extLst>
            </p:cNvPr>
            <p:cNvGrpSpPr/>
            <p:nvPr/>
          </p:nvGrpSpPr>
          <p:grpSpPr>
            <a:xfrm>
              <a:off x="3364133" y="3292580"/>
              <a:ext cx="825356" cy="1589593"/>
              <a:chOff x="613232" y="3435650"/>
              <a:chExt cx="835046" cy="1448296"/>
            </a:xfrm>
          </p:grpSpPr>
          <p:sp>
            <p:nvSpPr>
              <p:cNvPr id="39" name="Line 35">
                <a:extLst>
                  <a:ext uri="{FF2B5EF4-FFF2-40B4-BE49-F238E27FC236}">
                    <a16:creationId xmlns:a16="http://schemas.microsoft.com/office/drawing/2014/main" id="{C5C5049A-8E77-4BDB-8BDD-9668E0E4A09E}"/>
                  </a:ext>
                </a:extLst>
              </p:cNvPr>
              <p:cNvSpPr>
                <a:spLocks noChangeShapeType="1"/>
              </p:cNvSpPr>
              <p:nvPr/>
            </p:nvSpPr>
            <p:spPr bwMode="auto">
              <a:xfrm flipV="1">
                <a:off x="613232" y="3435651"/>
                <a:ext cx="268026" cy="50958"/>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40" name="Line 36">
                <a:extLst>
                  <a:ext uri="{FF2B5EF4-FFF2-40B4-BE49-F238E27FC236}">
                    <a16:creationId xmlns:a16="http://schemas.microsoft.com/office/drawing/2014/main" id="{745BAF45-8674-403C-8EF4-3698501A2E4C}"/>
                  </a:ext>
                </a:extLst>
              </p:cNvPr>
              <p:cNvSpPr>
                <a:spLocks noChangeShapeType="1"/>
              </p:cNvSpPr>
              <p:nvPr/>
            </p:nvSpPr>
            <p:spPr bwMode="auto">
              <a:xfrm flipH="1" flipV="1">
                <a:off x="885378" y="3435650"/>
                <a:ext cx="281483" cy="238426"/>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41" name="Line 37">
                <a:extLst>
                  <a:ext uri="{FF2B5EF4-FFF2-40B4-BE49-F238E27FC236}">
                    <a16:creationId xmlns:a16="http://schemas.microsoft.com/office/drawing/2014/main" id="{5ADF477E-BD5B-47B8-8D5B-70EC19E90939}"/>
                  </a:ext>
                </a:extLst>
              </p:cNvPr>
              <p:cNvSpPr>
                <a:spLocks noChangeShapeType="1"/>
              </p:cNvSpPr>
              <p:nvPr/>
            </p:nvSpPr>
            <p:spPr bwMode="auto">
              <a:xfrm>
                <a:off x="1176125" y="3688180"/>
                <a:ext cx="272153" cy="1195766"/>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grpSp>
          <p:nvGrpSpPr>
            <p:cNvPr id="42" name="Grupa 52">
              <a:extLst>
                <a:ext uri="{FF2B5EF4-FFF2-40B4-BE49-F238E27FC236}">
                  <a16:creationId xmlns:a16="http://schemas.microsoft.com/office/drawing/2014/main" id="{E7994182-FC2F-47DB-937E-654F5B40808A}"/>
                </a:ext>
              </a:extLst>
            </p:cNvPr>
            <p:cNvGrpSpPr/>
            <p:nvPr/>
          </p:nvGrpSpPr>
          <p:grpSpPr>
            <a:xfrm>
              <a:off x="4868786" y="2875991"/>
              <a:ext cx="816631" cy="1456656"/>
              <a:chOff x="2185870" y="2580397"/>
              <a:chExt cx="821063" cy="1721018"/>
            </a:xfrm>
          </p:grpSpPr>
          <p:sp>
            <p:nvSpPr>
              <p:cNvPr id="43" name="Line 35">
                <a:extLst>
                  <a:ext uri="{FF2B5EF4-FFF2-40B4-BE49-F238E27FC236}">
                    <a16:creationId xmlns:a16="http://schemas.microsoft.com/office/drawing/2014/main" id="{837C0B20-997A-454D-BCBD-B03AE4ED89C6}"/>
                  </a:ext>
                </a:extLst>
              </p:cNvPr>
              <p:cNvSpPr>
                <a:spLocks noChangeShapeType="1"/>
              </p:cNvSpPr>
              <p:nvPr/>
            </p:nvSpPr>
            <p:spPr bwMode="auto">
              <a:xfrm flipV="1">
                <a:off x="2185870" y="2580398"/>
                <a:ext cx="243156" cy="403287"/>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44" name="Line 36">
                <a:extLst>
                  <a:ext uri="{FF2B5EF4-FFF2-40B4-BE49-F238E27FC236}">
                    <a16:creationId xmlns:a16="http://schemas.microsoft.com/office/drawing/2014/main" id="{667A3BC3-BC1F-42A5-A4EE-5E7E890270F0}"/>
                  </a:ext>
                </a:extLst>
              </p:cNvPr>
              <p:cNvSpPr>
                <a:spLocks noChangeShapeType="1"/>
              </p:cNvSpPr>
              <p:nvPr/>
            </p:nvSpPr>
            <p:spPr bwMode="auto">
              <a:xfrm flipH="1" flipV="1">
                <a:off x="2441355" y="2580397"/>
                <a:ext cx="288808" cy="300394"/>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45" name="Line 37">
                <a:extLst>
                  <a:ext uri="{FF2B5EF4-FFF2-40B4-BE49-F238E27FC236}">
                    <a16:creationId xmlns:a16="http://schemas.microsoft.com/office/drawing/2014/main" id="{472AA7DA-2818-4981-BAF3-A1B5EB624E4F}"/>
                  </a:ext>
                </a:extLst>
              </p:cNvPr>
              <p:cNvSpPr>
                <a:spLocks noChangeShapeType="1"/>
              </p:cNvSpPr>
              <p:nvPr/>
            </p:nvSpPr>
            <p:spPr bwMode="auto">
              <a:xfrm>
                <a:off x="2730163" y="2880791"/>
                <a:ext cx="276770" cy="1420624"/>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sp>
          <p:nvSpPr>
            <p:cNvPr id="46" name="Rectangle 5">
              <a:extLst>
                <a:ext uri="{FF2B5EF4-FFF2-40B4-BE49-F238E27FC236}">
                  <a16:creationId xmlns:a16="http://schemas.microsoft.com/office/drawing/2014/main" id="{999527F5-70CD-47C7-8805-AE2256F57BAD}"/>
                </a:ext>
              </a:extLst>
            </p:cNvPr>
            <p:cNvSpPr>
              <a:spLocks noChangeArrowheads="1"/>
            </p:cNvSpPr>
            <p:nvPr/>
          </p:nvSpPr>
          <p:spPr bwMode="auto">
            <a:xfrm>
              <a:off x="3106958" y="5021969"/>
              <a:ext cx="1350685" cy="352797"/>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en-NZ" sz="1400" b="1">
                  <a:solidFill>
                    <a:srgbClr val="5F5F5F"/>
                  </a:solidFill>
                  <a:latin typeface="+mn-lt"/>
                  <a:ea typeface="ＭＳ Ｐゴシック" pitchFamily="-112" charset="-128"/>
                  <a:cs typeface="ＭＳ Ｐゴシック" pitchFamily="-112" charset="-128"/>
                </a:rPr>
                <a:t>5</a:t>
              </a:r>
              <a:r>
                <a:rPr lang="pl-PL" sz="1400" b="1">
                  <a:solidFill>
                    <a:srgbClr val="5F5F5F"/>
                  </a:solidFill>
                  <a:latin typeface="+mn-lt"/>
                  <a:ea typeface="ＭＳ Ｐゴシック" pitchFamily="-112" charset="-128"/>
                  <a:cs typeface="ＭＳ Ｐゴシック" pitchFamily="-112" charset="-128"/>
                </a:rPr>
                <a:t>0</a:t>
              </a:r>
              <a:r>
                <a:rPr lang="en-US"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50  </a:t>
              </a:r>
              <a:r>
                <a:rPr lang="en-US"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00 </a:t>
              </a:r>
              <a:r>
                <a:rPr lang="pl-PL" sz="1400" b="1">
                  <a:solidFill>
                    <a:srgbClr val="5F5F5F"/>
                  </a:solidFill>
                  <a:latin typeface="+mn-lt"/>
                  <a:ea typeface="ＭＳ Ｐゴシック" pitchFamily="-112" charset="-128"/>
                  <a:cs typeface="ＭＳ Ｐゴシック" pitchFamily="-112" charset="-128"/>
                </a:rPr>
                <a:t> </a:t>
              </a:r>
              <a:r>
                <a:rPr lang="en-US"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00</a:t>
              </a:r>
              <a:endParaRPr lang="pl-PL" sz="1400" b="1">
                <a:solidFill>
                  <a:srgbClr val="5F5F5F"/>
                </a:solidFill>
                <a:latin typeface="+mn-lt"/>
                <a:ea typeface="ＭＳ Ｐゴシック" pitchFamily="-112" charset="-128"/>
                <a:cs typeface="ＭＳ Ｐゴシック" pitchFamily="-112" charset="-128"/>
              </a:endParaRPr>
            </a:p>
            <a:p>
              <a:pPr algn="ctr" eaLnBrk="1" hangingPunct="1">
                <a:defRPr/>
              </a:pPr>
              <a:r>
                <a:rPr lang="en-NZ" sz="1400" b="1">
                  <a:solidFill>
                    <a:srgbClr val="5F5F5F"/>
                  </a:solidFill>
                  <a:latin typeface="+mn-lt"/>
                  <a:ea typeface="ＭＳ Ｐゴシック" pitchFamily="-112" charset="-128"/>
                  <a:cs typeface="ＭＳ Ｐゴシック" pitchFamily="-112" charset="-128"/>
                </a:rPr>
                <a:t>0</a:t>
              </a:r>
              <a:r>
                <a:rPr lang="pl-PL" sz="1400" b="1">
                  <a:solidFill>
                    <a:srgbClr val="5F5F5F"/>
                  </a:solidFill>
                  <a:latin typeface="+mn-lt"/>
                  <a:ea typeface="ＭＳ Ｐゴシック" pitchFamily="-112" charset="-128"/>
                  <a:cs typeface="ＭＳ Ｐゴシック" pitchFamily="-112" charset="-128"/>
                </a:rPr>
                <a:t>0</a:t>
              </a:r>
              <a:r>
                <a:rPr lang="en-NZ" sz="1400" b="1">
                  <a:solidFill>
                    <a:srgbClr val="5F5F5F"/>
                  </a:solidFill>
                  <a:latin typeface="+mn-lt"/>
                  <a:ea typeface="ＭＳ Ｐゴシック" pitchFamily="-112" charset="-128"/>
                  <a:cs typeface="ＭＳ Ｐゴシック" pitchFamily="-112" charset="-128"/>
                </a:rPr>
                <a:t>  </a:t>
              </a:r>
              <a:r>
                <a:rPr lang="en-US" sz="1400" b="1">
                  <a:solidFill>
                    <a:srgbClr val="5F5F5F"/>
                  </a:solidFill>
                  <a:latin typeface="+mn-lt"/>
                  <a:ea typeface="ＭＳ Ｐゴシック" pitchFamily="-112" charset="-128"/>
                  <a:cs typeface="ＭＳ Ｐゴシック" pitchFamily="-112" charset="-128"/>
                </a:rPr>
                <a:t>  00    </a:t>
              </a:r>
              <a:r>
                <a:rPr lang="pl-PL"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1</a:t>
              </a:r>
              <a:r>
                <a:rPr lang="en-NZ" sz="1400" b="1">
                  <a:solidFill>
                    <a:srgbClr val="5F5F5F"/>
                  </a:solidFill>
                  <a:ea typeface="ＭＳ Ｐゴシック" pitchFamily="-112" charset="-128"/>
                  <a:cs typeface="ＭＳ Ｐゴシック" pitchFamily="-112" charset="-128"/>
                </a:rPr>
                <a:t>0</a:t>
              </a:r>
              <a:r>
                <a:rPr lang="en-US" sz="1400" b="1">
                  <a:solidFill>
                    <a:srgbClr val="5F5F5F"/>
                  </a:solidFill>
                  <a:latin typeface="+mn-lt"/>
                  <a:ea typeface="ＭＳ Ｐゴシック" pitchFamily="-112" charset="-128"/>
                  <a:cs typeface="ＭＳ Ｐゴシック" pitchFamily="-112" charset="-128"/>
                </a:rPr>
                <a:t> </a:t>
              </a:r>
              <a:r>
                <a:rPr lang="pl-PL" sz="1400" b="1">
                  <a:solidFill>
                    <a:srgbClr val="5F5F5F"/>
                  </a:solidFill>
                  <a:latin typeface="+mn-lt"/>
                  <a:ea typeface="ＭＳ Ｐゴシック" pitchFamily="-112" charset="-128"/>
                  <a:cs typeface="ＭＳ Ｐゴシック" pitchFamily="-112" charset="-128"/>
                </a:rPr>
                <a:t> </a:t>
              </a:r>
              <a:r>
                <a:rPr lang="en-US" sz="1400" b="1">
                  <a:solidFill>
                    <a:srgbClr val="5F5F5F"/>
                  </a:solidFill>
                  <a:latin typeface="+mn-lt"/>
                  <a:ea typeface="ＭＳ Ｐゴシック" pitchFamily="-112" charset="-128"/>
                  <a:cs typeface="ＭＳ Ｐゴシック" pitchFamily="-112" charset="-128"/>
                </a:rPr>
                <a:t>  </a:t>
              </a:r>
              <a:r>
                <a:rPr lang="en-NZ" sz="1400" b="1">
                  <a:solidFill>
                    <a:srgbClr val="5F5F5F"/>
                  </a:solidFill>
                  <a:ea typeface="ＭＳ Ｐゴシック" pitchFamily="-112" charset="-128"/>
                  <a:cs typeface="ＭＳ Ｐゴシック" pitchFamily="-112" charset="-128"/>
                </a:rPr>
                <a:t>9</a:t>
              </a:r>
              <a:r>
                <a:rPr lang="en-NZ" sz="1400" b="1">
                  <a:solidFill>
                    <a:srgbClr val="5F5F5F"/>
                  </a:solidFill>
                  <a:latin typeface="+mn-lt"/>
                  <a:ea typeface="ＭＳ Ｐゴシック" pitchFamily="-112" charset="-128"/>
                  <a:cs typeface="ＭＳ Ｐゴシック" pitchFamily="-112" charset="-128"/>
                </a:rPr>
                <a:t>0</a:t>
              </a:r>
              <a:r>
                <a:rPr lang="pl-PL" sz="1400" b="1">
                  <a:solidFill>
                    <a:srgbClr val="5F5F5F"/>
                  </a:solidFill>
                  <a:latin typeface="+mn-lt"/>
                  <a:ea typeface="ＭＳ Ｐゴシック" pitchFamily="-112" charset="-128"/>
                  <a:cs typeface="ＭＳ Ｐゴシック" pitchFamily="-112" charset="-128"/>
                </a:rPr>
                <a:t> </a:t>
              </a:r>
              <a:endParaRPr lang="en-US" sz="1400" b="1">
                <a:solidFill>
                  <a:srgbClr val="5F5F5F"/>
                </a:solidFill>
                <a:latin typeface="+mn-lt"/>
                <a:ea typeface="ＭＳ Ｐゴシック" pitchFamily="-112" charset="-128"/>
                <a:cs typeface="ＭＳ Ｐゴシック" pitchFamily="-112" charset="-128"/>
              </a:endParaRPr>
            </a:p>
          </p:txBody>
        </p:sp>
        <p:sp>
          <p:nvSpPr>
            <p:cNvPr id="47" name="Rectangle 5">
              <a:extLst>
                <a:ext uri="{FF2B5EF4-FFF2-40B4-BE49-F238E27FC236}">
                  <a16:creationId xmlns:a16="http://schemas.microsoft.com/office/drawing/2014/main" id="{FDE23507-1002-4D06-8EFE-98CE696BE920}"/>
                </a:ext>
              </a:extLst>
            </p:cNvPr>
            <p:cNvSpPr>
              <a:spLocks noChangeArrowheads="1"/>
            </p:cNvSpPr>
            <p:nvPr/>
          </p:nvSpPr>
          <p:spPr bwMode="auto">
            <a:xfrm>
              <a:off x="4597780" y="5021969"/>
              <a:ext cx="1350685" cy="352797"/>
            </a:xfrm>
            <a:prstGeom prst="rect">
              <a:avLst/>
            </a:prstGeom>
            <a:solidFill>
              <a:srgbClr val="FFFFFF"/>
            </a:solidFill>
            <a:ln w="12700">
              <a:solidFill>
                <a:srgbClr val="000000"/>
              </a:solidFill>
              <a:miter lim="800000"/>
              <a:headEnd/>
              <a:tailEnd/>
            </a:ln>
          </p:spPr>
          <p:txBody>
            <a:bodyPr wrap="none" lIns="32466" tIns="16234" rIns="32466" bIns="16234" anchor="ctr"/>
            <a:lstStyle/>
            <a:p>
              <a:pPr marL="342900" indent="-342900" algn="ctr" eaLnBrk="1" hangingPunct="1">
                <a:buAutoNum type="arabicPlain" startAt="20"/>
                <a:defRPr/>
              </a:pPr>
              <a:r>
                <a:rPr lang="en-NZ" sz="1400" b="1">
                  <a:solidFill>
                    <a:srgbClr val="5F5F5F"/>
                  </a:solidFill>
                  <a:latin typeface="+mn-lt"/>
                  <a:ea typeface="ＭＳ Ｐゴシック" pitchFamily="-112" charset="-128"/>
                  <a:cs typeface="ＭＳ Ｐゴシック" pitchFamily="-112" charset="-128"/>
                </a:rPr>
                <a:t> 55</a:t>
              </a:r>
              <a:r>
                <a:rPr lang="en-US" sz="1400" b="1">
                  <a:solidFill>
                    <a:srgbClr val="5F5F5F"/>
                  </a:solidFill>
                  <a:latin typeface="+mn-lt"/>
                  <a:ea typeface="ＭＳ Ｐゴシック" pitchFamily="-112" charset="-128"/>
                  <a:cs typeface="ＭＳ Ｐゴシック" pitchFamily="-112" charset="-128"/>
                </a:rPr>
                <a:t>     </a:t>
              </a:r>
              <a:r>
                <a:rPr lang="en-NZ" sz="1400" b="1">
                  <a:solidFill>
                    <a:srgbClr val="5F5F5F"/>
                  </a:solidFill>
                  <a:ea typeface="ＭＳ Ｐゴシック" pitchFamily="-112" charset="-128"/>
                  <a:cs typeface="ＭＳ Ｐゴシック" pitchFamily="-112" charset="-128"/>
                </a:rPr>
                <a:t>2</a:t>
              </a:r>
              <a:r>
                <a:rPr lang="en-NZ" sz="1400" b="1">
                  <a:solidFill>
                    <a:srgbClr val="5F5F5F"/>
                  </a:solidFill>
                  <a:latin typeface="+mn-lt"/>
                  <a:ea typeface="ＭＳ Ｐゴシック" pitchFamily="-112" charset="-128"/>
                  <a:cs typeface="ＭＳ Ｐゴシック" pitchFamily="-112" charset="-128"/>
                </a:rPr>
                <a:t>5</a:t>
              </a:r>
              <a:r>
                <a:rPr lang="pl-PL" sz="1400" b="1">
                  <a:solidFill>
                    <a:srgbClr val="5F5F5F"/>
                  </a:solidFill>
                  <a:latin typeface="+mn-lt"/>
                  <a:ea typeface="ＭＳ Ｐゴシック" pitchFamily="-112" charset="-128"/>
                  <a:cs typeface="ＭＳ Ｐゴシック" pitchFamily="-112" charset="-128"/>
                </a:rPr>
                <a:t> </a:t>
              </a:r>
              <a:r>
                <a:rPr lang="en-US" sz="1400" b="1">
                  <a:solidFill>
                    <a:srgbClr val="5F5F5F"/>
                  </a:solidFill>
                  <a:latin typeface="+mn-lt"/>
                  <a:ea typeface="ＭＳ Ｐゴシック" pitchFamily="-112" charset="-128"/>
                  <a:cs typeface="ＭＳ Ｐゴシック" pitchFamily="-112" charset="-128"/>
                </a:rPr>
                <a:t>     00</a:t>
              </a:r>
              <a:endParaRPr lang="en-NZ" sz="1400" b="1">
                <a:solidFill>
                  <a:srgbClr val="5F5F5F"/>
                </a:solidFill>
                <a:ea typeface="ＭＳ Ｐゴシック" pitchFamily="-112" charset="-128"/>
                <a:cs typeface="ＭＳ Ｐゴシック" pitchFamily="-112" charset="-128"/>
              </a:endParaRPr>
            </a:p>
            <a:p>
              <a:pPr algn="ctr" eaLnBrk="1" hangingPunct="1">
                <a:defRPr/>
              </a:pPr>
              <a:r>
                <a:rPr lang="en-NZ" sz="1400" b="1">
                  <a:solidFill>
                    <a:srgbClr val="5F5F5F"/>
                  </a:solidFill>
                  <a:latin typeface="+mn-lt"/>
                  <a:ea typeface="ＭＳ Ｐゴシック" pitchFamily="-112" charset="-128"/>
                  <a:cs typeface="ＭＳ Ｐゴシック" pitchFamily="-112" charset="-128"/>
                </a:rPr>
                <a:t>0</a:t>
              </a:r>
              <a:r>
                <a:rPr lang="en-US" sz="1400" b="1">
                  <a:solidFill>
                    <a:srgbClr val="5F5F5F"/>
                  </a:solidFill>
                  <a:latin typeface="+mn-lt"/>
                  <a:ea typeface="ＭＳ Ｐゴシック" pitchFamily="-112" charset="-128"/>
                  <a:cs typeface="ＭＳ Ｐゴシック" pitchFamily="-112" charset="-128"/>
                </a:rPr>
                <a:t>0</a:t>
              </a:r>
              <a:r>
                <a:rPr lang="pl-PL" sz="1400" b="1">
                  <a:solidFill>
                    <a:srgbClr val="5F5F5F"/>
                  </a:solidFill>
                  <a:latin typeface="+mn-lt"/>
                  <a:ea typeface="ＭＳ Ｐゴシック" pitchFamily="-112" charset="-128"/>
                  <a:cs typeface="ＭＳ Ｐゴシック" pitchFamily="-112" charset="-128"/>
                </a:rPr>
                <a:t> </a:t>
              </a:r>
              <a:r>
                <a:rPr lang="en-US" sz="1400" b="1">
                  <a:solidFill>
                    <a:srgbClr val="5F5F5F"/>
                  </a:solidFill>
                  <a:latin typeface="+mn-lt"/>
                  <a:ea typeface="ＭＳ Ｐゴシック" pitchFamily="-112" charset="-128"/>
                  <a:cs typeface="ＭＳ Ｐゴシック" pitchFamily="-112" charset="-128"/>
                </a:rPr>
                <a:t>    00     </a:t>
              </a:r>
              <a:r>
                <a:rPr lang="pl-PL" sz="1400" b="1">
                  <a:solidFill>
                    <a:srgbClr val="5F5F5F"/>
                  </a:solidFill>
                  <a:latin typeface="+mn-lt"/>
                  <a:ea typeface="ＭＳ Ｐゴシック" pitchFamily="-112" charset="-128"/>
                  <a:cs typeface="ＭＳ Ｐゴシック" pitchFamily="-112" charset="-128"/>
                </a:rPr>
                <a:t>00</a:t>
              </a:r>
              <a:r>
                <a:rPr lang="en-US" sz="1400" b="1">
                  <a:solidFill>
                    <a:srgbClr val="5F5F5F"/>
                  </a:solidFill>
                  <a:latin typeface="+mn-lt"/>
                  <a:ea typeface="ＭＳ Ｐゴシック" pitchFamily="-112" charset="-128"/>
                  <a:cs typeface="ＭＳ Ｐゴシック" pitchFamily="-112" charset="-128"/>
                </a:rPr>
                <a:t>   1</a:t>
              </a:r>
              <a:r>
                <a:rPr lang="pl-PL" sz="1400" b="1">
                  <a:solidFill>
                    <a:srgbClr val="5F5F5F"/>
                  </a:solidFill>
                  <a:latin typeface="+mn-lt"/>
                  <a:ea typeface="ＭＳ Ｐゴシック" pitchFamily="-112" charset="-128"/>
                  <a:cs typeface="ＭＳ Ｐゴシック" pitchFamily="-112" charset="-128"/>
                </a:rPr>
                <a:t>0</a:t>
              </a:r>
              <a:r>
                <a:rPr lang="en-US" sz="1400" b="1">
                  <a:solidFill>
                    <a:srgbClr val="5F5F5F"/>
                  </a:solidFill>
                  <a:latin typeface="+mn-lt"/>
                  <a:ea typeface="ＭＳ Ｐゴシック" pitchFamily="-112" charset="-128"/>
                  <a:cs typeface="ＭＳ Ｐゴシック" pitchFamily="-112" charset="-128"/>
                </a:rPr>
                <a:t>0</a:t>
              </a:r>
              <a:r>
                <a:rPr lang="pl-PL" sz="1400" b="1">
                  <a:solidFill>
                    <a:srgbClr val="5F5F5F"/>
                  </a:solidFill>
                  <a:latin typeface="+mn-lt"/>
                  <a:ea typeface="ＭＳ Ｐゴシック" pitchFamily="-112" charset="-128"/>
                  <a:cs typeface="ＭＳ Ｐゴシック" pitchFamily="-112" charset="-128"/>
                </a:rPr>
                <a:t> </a:t>
              </a:r>
              <a:endParaRPr lang="en-US" sz="1400" b="1">
                <a:solidFill>
                  <a:srgbClr val="5F5F5F"/>
                </a:solidFill>
                <a:latin typeface="+mn-lt"/>
                <a:ea typeface="ＭＳ Ｐゴシック" pitchFamily="-112" charset="-128"/>
                <a:cs typeface="ＭＳ Ｐゴシック" pitchFamily="-112" charset="-128"/>
              </a:endParaRPr>
            </a:p>
          </p:txBody>
        </p:sp>
      </p:grpSp>
      <p:pic>
        <p:nvPicPr>
          <p:cNvPr id="6" name="Picture 5" descr="Chart, radar chart&#10;&#10;Description automatically generated">
            <a:extLst>
              <a:ext uri="{FF2B5EF4-FFF2-40B4-BE49-F238E27FC236}">
                <a16:creationId xmlns:a16="http://schemas.microsoft.com/office/drawing/2014/main" id="{E3E2D88F-CF64-B043-1C21-622522885BD3}"/>
              </a:ext>
            </a:extLst>
          </p:cNvPr>
          <p:cNvPicPr>
            <a:picLocks noChangeAspect="1"/>
          </p:cNvPicPr>
          <p:nvPr/>
        </p:nvPicPr>
        <p:blipFill>
          <a:blip r:embed="rId5"/>
          <a:stretch>
            <a:fillRect/>
          </a:stretch>
        </p:blipFill>
        <p:spPr>
          <a:xfrm>
            <a:off x="6534741" y="1054919"/>
            <a:ext cx="5288339" cy="5215469"/>
          </a:xfrm>
          <a:prstGeom prst="rect">
            <a:avLst/>
          </a:prstGeom>
        </p:spPr>
      </p:pic>
    </p:spTree>
    <p:extLst>
      <p:ext uri="{BB962C8B-B14F-4D97-AF65-F5344CB8AC3E}">
        <p14:creationId xmlns:p14="http://schemas.microsoft.com/office/powerpoint/2010/main" val="120081120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208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804" y="215700"/>
            <a:ext cx="10812585" cy="82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643433" y="1016261"/>
            <a:ext cx="4254011" cy="461665"/>
          </a:xfrm>
          <a:prstGeom prst="rect">
            <a:avLst/>
          </a:prstGeom>
          <a:noFill/>
        </p:spPr>
        <p:txBody>
          <a:bodyPr wrap="square" rtlCol="0">
            <a:spAutoFit/>
          </a:bodyPr>
          <a:lstStyle/>
          <a:p>
            <a:pPr algn="l"/>
            <a:r>
              <a:rPr lang="en-NZ" sz="2400" b="1">
                <a:solidFill>
                  <a:srgbClr val="ED0C6D"/>
                </a:solidFill>
                <a:latin typeface="Century Gothic" panose="020B0502020202020204" pitchFamily="34" charset="0"/>
              </a:rPr>
              <a:t>Cathy</a:t>
            </a:r>
            <a:endParaRPr lang="en-GB" sz="2400" b="1">
              <a:solidFill>
                <a:srgbClr val="ED0C6D"/>
              </a:solidFill>
              <a:latin typeface="Century Gothic" panose="020B0502020202020204" pitchFamily="34" charset="0"/>
            </a:endParaRPr>
          </a:p>
        </p:txBody>
      </p:sp>
      <p:sp>
        <p:nvSpPr>
          <p:cNvPr id="2" name="Title 1"/>
          <p:cNvSpPr>
            <a:spLocks noGrp="1"/>
          </p:cNvSpPr>
          <p:nvPr>
            <p:ph type="title"/>
          </p:nvPr>
        </p:nvSpPr>
        <p:spPr/>
        <p:txBody>
          <a:bodyPr/>
          <a:lstStyle/>
          <a:p>
            <a:r>
              <a:rPr lang="en-NZ" b="1">
                <a:solidFill>
                  <a:srgbClr val="ED0C6D"/>
                </a:solidFill>
              </a:rPr>
              <a:t>Optional Exercise </a:t>
            </a:r>
            <a:r>
              <a:rPr lang="en-NZ"/>
              <a:t>: Debriefing Practice</a:t>
            </a:r>
            <a:endParaRPr lang="en-GB"/>
          </a:p>
        </p:txBody>
      </p:sp>
      <p:grpSp>
        <p:nvGrpSpPr>
          <p:cNvPr id="7" name="Group 6"/>
          <p:cNvGrpSpPr/>
          <p:nvPr/>
        </p:nvGrpSpPr>
        <p:grpSpPr>
          <a:xfrm>
            <a:off x="689861" y="769562"/>
            <a:ext cx="782550" cy="599748"/>
            <a:chOff x="939800" y="783673"/>
            <a:chExt cx="1308101" cy="1002532"/>
          </a:xfrm>
        </p:grpSpPr>
        <p:pic>
          <p:nvPicPr>
            <p:cNvPr id="8" name="Picture 7"/>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257605" y="783673"/>
              <a:ext cx="990296" cy="990296"/>
            </a:xfrm>
            <a:prstGeom prst="rect">
              <a:avLst/>
            </a:prstGeom>
          </p:spPr>
        </p:pic>
        <p:sp>
          <p:nvSpPr>
            <p:cNvPr id="9" name="Oval 8"/>
            <p:cNvSpPr/>
            <p:nvPr/>
          </p:nvSpPr>
          <p:spPr>
            <a:xfrm>
              <a:off x="939800" y="1740486"/>
              <a:ext cx="1308101"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 name="Group 2">
            <a:extLst>
              <a:ext uri="{FF2B5EF4-FFF2-40B4-BE49-F238E27FC236}">
                <a16:creationId xmlns:a16="http://schemas.microsoft.com/office/drawing/2014/main" id="{122564EE-6134-DB0C-723B-AE49B1EB6A73}"/>
              </a:ext>
            </a:extLst>
          </p:cNvPr>
          <p:cNvGrpSpPr/>
          <p:nvPr/>
        </p:nvGrpSpPr>
        <p:grpSpPr>
          <a:xfrm>
            <a:off x="1781537" y="1474766"/>
            <a:ext cx="4440562" cy="4572000"/>
            <a:chOff x="2793534" y="1869464"/>
            <a:chExt cx="2851714" cy="3405828"/>
          </a:xfrm>
        </p:grpSpPr>
        <p:grpSp>
          <p:nvGrpSpPr>
            <p:cNvPr id="48" name="Grupa 3">
              <a:extLst>
                <a:ext uri="{FF2B5EF4-FFF2-40B4-BE49-F238E27FC236}">
                  <a16:creationId xmlns:a16="http://schemas.microsoft.com/office/drawing/2014/main" id="{691BCBA2-0BC6-4AA6-A1D9-A89FBC083880}"/>
                </a:ext>
              </a:extLst>
            </p:cNvPr>
            <p:cNvGrpSpPr/>
            <p:nvPr/>
          </p:nvGrpSpPr>
          <p:grpSpPr>
            <a:xfrm>
              <a:off x="4273141" y="1869464"/>
              <a:ext cx="1372107" cy="3020439"/>
              <a:chOff x="3110686" y="1180509"/>
              <a:chExt cx="2044162" cy="4499840"/>
            </a:xfrm>
          </p:grpSpPr>
          <p:sp>
            <p:nvSpPr>
              <p:cNvPr id="49" name="Rectangle 15">
                <a:extLst>
                  <a:ext uri="{FF2B5EF4-FFF2-40B4-BE49-F238E27FC236}">
                    <a16:creationId xmlns:a16="http://schemas.microsoft.com/office/drawing/2014/main" id="{65808751-2F0B-4E84-BFF8-6C7B83FE44A3}"/>
                  </a:ext>
                </a:extLst>
              </p:cNvPr>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50" name="Rectangle 12">
                <a:extLst>
                  <a:ext uri="{FF2B5EF4-FFF2-40B4-BE49-F238E27FC236}">
                    <a16:creationId xmlns:a16="http://schemas.microsoft.com/office/drawing/2014/main" id="{73E3963A-5E39-4645-B1A2-2F5DCEB24E57}"/>
                  </a:ext>
                </a:extLst>
              </p:cNvPr>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51" name="Rectangle 13">
                <a:extLst>
                  <a:ext uri="{FF2B5EF4-FFF2-40B4-BE49-F238E27FC236}">
                    <a16:creationId xmlns:a16="http://schemas.microsoft.com/office/drawing/2014/main" id="{3E63220E-C31D-43C8-9496-839570C03067}"/>
                  </a:ext>
                </a:extLst>
              </p:cNvPr>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52" name="Text Box 43">
                <a:extLst>
                  <a:ext uri="{FF2B5EF4-FFF2-40B4-BE49-F238E27FC236}">
                    <a16:creationId xmlns:a16="http://schemas.microsoft.com/office/drawing/2014/main" id="{BACE4013-989D-41DE-915F-FA2AA94C31A6}"/>
                  </a:ext>
                </a:extLst>
              </p:cNvPr>
              <p:cNvSpPr txBox="1">
                <a:spLocks noChangeArrowheads="1"/>
              </p:cNvSpPr>
              <p:nvPr/>
            </p:nvSpPr>
            <p:spPr bwMode="auto">
              <a:xfrm>
                <a:off x="3110686" y="1180509"/>
                <a:ext cx="2012248" cy="363428"/>
              </a:xfrm>
              <a:prstGeom prst="rect">
                <a:avLst/>
              </a:prstGeom>
              <a:noFill/>
              <a:ln w="12700">
                <a:noFill/>
                <a:miter lim="800000"/>
                <a:headEnd/>
                <a:tailEnd/>
              </a:ln>
            </p:spPr>
            <p:txBody>
              <a:bodyPr wrap="none" lIns="22476" tIns="11239" rIns="22476" bIns="11239" anchor="ctr"/>
              <a:lstStyle/>
              <a:p>
                <a:pPr algn="ctr" eaLnBrk="1" hangingPunct="1">
                  <a:defRPr/>
                </a:pPr>
                <a:r>
                  <a:rPr lang="pl-PL" sz="1400" b="1">
                    <a:solidFill>
                      <a:srgbClr val="272274"/>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D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I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S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C</a:t>
                </a:r>
                <a:r>
                  <a:rPr lang="pl-PL" sz="1400" b="1">
                    <a:solidFill>
                      <a:srgbClr val="5F5F5F"/>
                    </a:solidFill>
                    <a:ea typeface="ＭＳ Ｐゴシック" pitchFamily="-112" charset="-128"/>
                    <a:cs typeface="ＭＳ Ｐゴシック" pitchFamily="-112" charset="-128"/>
                  </a:rPr>
                  <a:t>  </a:t>
                </a:r>
                <a:endParaRPr lang="en-US" sz="1400" b="1">
                  <a:solidFill>
                    <a:srgbClr val="5F5F5F"/>
                  </a:solidFill>
                  <a:ea typeface="ＭＳ Ｐゴシック" pitchFamily="-112" charset="-128"/>
                  <a:cs typeface="ＭＳ Ｐゴシック" pitchFamily="-112" charset="-128"/>
                </a:endParaRPr>
              </a:p>
            </p:txBody>
          </p:sp>
          <p:grpSp>
            <p:nvGrpSpPr>
              <p:cNvPr id="53" name="Grupa 8">
                <a:extLst>
                  <a:ext uri="{FF2B5EF4-FFF2-40B4-BE49-F238E27FC236}">
                    <a16:creationId xmlns:a16="http://schemas.microsoft.com/office/drawing/2014/main" id="{28AF7618-D20C-469E-9387-26BBD9289471}"/>
                  </a:ext>
                </a:extLst>
              </p:cNvPr>
              <p:cNvGrpSpPr/>
              <p:nvPr/>
            </p:nvGrpSpPr>
            <p:grpSpPr>
              <a:xfrm>
                <a:off x="3134998" y="1517736"/>
                <a:ext cx="2019850" cy="4162612"/>
                <a:chOff x="3636165" y="1814460"/>
                <a:chExt cx="1696621" cy="3496486"/>
              </a:xfrm>
            </p:grpSpPr>
            <p:grpSp>
              <p:nvGrpSpPr>
                <p:cNvPr id="54" name="Group 28">
                  <a:extLst>
                    <a:ext uri="{FF2B5EF4-FFF2-40B4-BE49-F238E27FC236}">
                      <a16:creationId xmlns:a16="http://schemas.microsoft.com/office/drawing/2014/main" id="{E50EC739-B467-45A6-8460-7615558F35F2}"/>
                    </a:ext>
                  </a:extLst>
                </p:cNvPr>
                <p:cNvGrpSpPr>
                  <a:grpSpLocks/>
                </p:cNvGrpSpPr>
                <p:nvPr/>
              </p:nvGrpSpPr>
              <p:grpSpPr bwMode="auto">
                <a:xfrm>
                  <a:off x="3636165" y="1819139"/>
                  <a:ext cx="1696621" cy="3491807"/>
                  <a:chOff x="1684" y="1082"/>
                  <a:chExt cx="2391" cy="3083"/>
                </a:xfrm>
              </p:grpSpPr>
              <p:sp>
                <p:nvSpPr>
                  <p:cNvPr id="59" name="Rectangle 29">
                    <a:extLst>
                      <a:ext uri="{FF2B5EF4-FFF2-40B4-BE49-F238E27FC236}">
                        <a16:creationId xmlns:a16="http://schemas.microsoft.com/office/drawing/2014/main" id="{8DCB9083-6CED-4D63-8D10-8B4E2F961B78}"/>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60" name="Line 30">
                    <a:extLst>
                      <a:ext uri="{FF2B5EF4-FFF2-40B4-BE49-F238E27FC236}">
                        <a16:creationId xmlns:a16="http://schemas.microsoft.com/office/drawing/2014/main" id="{1276F651-6E8A-4B9A-8BF8-039D7DFFE5CD}"/>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sp>
              <p:nvSpPr>
                <p:cNvPr id="55" name="Line 31">
                  <a:extLst>
                    <a:ext uri="{FF2B5EF4-FFF2-40B4-BE49-F238E27FC236}">
                      <a16:creationId xmlns:a16="http://schemas.microsoft.com/office/drawing/2014/main" id="{3309801A-20C8-43AB-882C-9DAA8EE9D9FD}"/>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56" name="Line 32">
                  <a:extLst>
                    <a:ext uri="{FF2B5EF4-FFF2-40B4-BE49-F238E27FC236}">
                      <a16:creationId xmlns:a16="http://schemas.microsoft.com/office/drawing/2014/main" id="{3098B8F8-73E4-481C-8787-E91A868DCE30}"/>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57" name="Line 33">
                  <a:extLst>
                    <a:ext uri="{FF2B5EF4-FFF2-40B4-BE49-F238E27FC236}">
                      <a16:creationId xmlns:a16="http://schemas.microsoft.com/office/drawing/2014/main" id="{360DF047-38FC-42E2-B075-E14AD08BDA90}"/>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58" name="Line 34">
                  <a:extLst>
                    <a:ext uri="{FF2B5EF4-FFF2-40B4-BE49-F238E27FC236}">
                      <a16:creationId xmlns:a16="http://schemas.microsoft.com/office/drawing/2014/main" id="{C201D88C-D884-4C6E-A99A-2A72BCE1D3CA}"/>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grpSp>
        <p:grpSp>
          <p:nvGrpSpPr>
            <p:cNvPr id="61" name="Grupa 19">
              <a:extLst>
                <a:ext uri="{FF2B5EF4-FFF2-40B4-BE49-F238E27FC236}">
                  <a16:creationId xmlns:a16="http://schemas.microsoft.com/office/drawing/2014/main" id="{95849325-658A-4293-8E72-C94A95B8D843}"/>
                </a:ext>
              </a:extLst>
            </p:cNvPr>
            <p:cNvGrpSpPr/>
            <p:nvPr/>
          </p:nvGrpSpPr>
          <p:grpSpPr>
            <a:xfrm>
              <a:off x="2793534" y="1874589"/>
              <a:ext cx="1355788" cy="3021659"/>
              <a:chOff x="3134998" y="1178691"/>
              <a:chExt cx="2019850" cy="4501658"/>
            </a:xfrm>
          </p:grpSpPr>
          <p:sp>
            <p:nvSpPr>
              <p:cNvPr id="62" name="Rectangle 15">
                <a:extLst>
                  <a:ext uri="{FF2B5EF4-FFF2-40B4-BE49-F238E27FC236}">
                    <a16:creationId xmlns:a16="http://schemas.microsoft.com/office/drawing/2014/main" id="{7BAD43E1-B87F-44CF-A3CD-498C6754AD99}"/>
                  </a:ext>
                </a:extLst>
              </p:cNvPr>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63" name="Rectangle 12">
                <a:extLst>
                  <a:ext uri="{FF2B5EF4-FFF2-40B4-BE49-F238E27FC236}">
                    <a16:creationId xmlns:a16="http://schemas.microsoft.com/office/drawing/2014/main" id="{0384095D-A6CA-4C2E-90FE-6A19580D1354}"/>
                  </a:ext>
                </a:extLst>
              </p:cNvPr>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64" name="Rectangle 13">
                <a:extLst>
                  <a:ext uri="{FF2B5EF4-FFF2-40B4-BE49-F238E27FC236}">
                    <a16:creationId xmlns:a16="http://schemas.microsoft.com/office/drawing/2014/main" id="{8FE4F1BF-51E8-4599-8CA7-208982557B92}"/>
                  </a:ext>
                </a:extLst>
              </p:cNvPr>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65" name="Text Box 43">
                <a:extLst>
                  <a:ext uri="{FF2B5EF4-FFF2-40B4-BE49-F238E27FC236}">
                    <a16:creationId xmlns:a16="http://schemas.microsoft.com/office/drawing/2014/main" id="{051389C1-E597-4799-A406-A4518C7C947B}"/>
                  </a:ext>
                </a:extLst>
              </p:cNvPr>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22476" tIns="11239" rIns="22476" bIns="11239" anchor="ctr"/>
              <a:lstStyle/>
              <a:p>
                <a:pPr algn="ctr" eaLnBrk="1" hangingPunct="1">
                  <a:defRPr/>
                </a:pPr>
                <a:r>
                  <a:rPr lang="pl-PL" sz="1400" b="1">
                    <a:solidFill>
                      <a:srgbClr val="272274"/>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D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I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S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C</a:t>
                </a:r>
                <a:r>
                  <a:rPr lang="pl-PL" sz="1400" b="1">
                    <a:solidFill>
                      <a:srgbClr val="5F5F5F"/>
                    </a:solidFill>
                    <a:ea typeface="ＭＳ Ｐゴシック" pitchFamily="-112" charset="-128"/>
                    <a:cs typeface="ＭＳ Ｐゴシック" pitchFamily="-112" charset="-128"/>
                  </a:rPr>
                  <a:t>  </a:t>
                </a:r>
                <a:endParaRPr lang="en-US" sz="1400" b="1">
                  <a:solidFill>
                    <a:srgbClr val="5F5F5F"/>
                  </a:solidFill>
                  <a:ea typeface="ＭＳ Ｐゴシック" pitchFamily="-112" charset="-128"/>
                  <a:cs typeface="ＭＳ Ｐゴシック" pitchFamily="-112" charset="-128"/>
                </a:endParaRPr>
              </a:p>
            </p:txBody>
          </p:sp>
          <p:grpSp>
            <p:nvGrpSpPr>
              <p:cNvPr id="66" name="Grupa 24">
                <a:extLst>
                  <a:ext uri="{FF2B5EF4-FFF2-40B4-BE49-F238E27FC236}">
                    <a16:creationId xmlns:a16="http://schemas.microsoft.com/office/drawing/2014/main" id="{AAD62615-61A7-4CDD-B0C1-C20395655B11}"/>
                  </a:ext>
                </a:extLst>
              </p:cNvPr>
              <p:cNvGrpSpPr/>
              <p:nvPr/>
            </p:nvGrpSpPr>
            <p:grpSpPr>
              <a:xfrm>
                <a:off x="3134998" y="1517736"/>
                <a:ext cx="2019850" cy="4162612"/>
                <a:chOff x="3636165" y="1814460"/>
                <a:chExt cx="1696621" cy="3496486"/>
              </a:xfrm>
            </p:grpSpPr>
            <p:grpSp>
              <p:nvGrpSpPr>
                <p:cNvPr id="67" name="Group 28">
                  <a:extLst>
                    <a:ext uri="{FF2B5EF4-FFF2-40B4-BE49-F238E27FC236}">
                      <a16:creationId xmlns:a16="http://schemas.microsoft.com/office/drawing/2014/main" id="{0A7A9DC5-AD49-46AB-8E47-28F576E76CC0}"/>
                    </a:ext>
                  </a:extLst>
                </p:cNvPr>
                <p:cNvGrpSpPr>
                  <a:grpSpLocks/>
                </p:cNvGrpSpPr>
                <p:nvPr/>
              </p:nvGrpSpPr>
              <p:grpSpPr bwMode="auto">
                <a:xfrm>
                  <a:off x="3636165" y="1819139"/>
                  <a:ext cx="1696621" cy="3491807"/>
                  <a:chOff x="1684" y="1082"/>
                  <a:chExt cx="2391" cy="3083"/>
                </a:xfrm>
              </p:grpSpPr>
              <p:sp>
                <p:nvSpPr>
                  <p:cNvPr id="72" name="Rectangle 29">
                    <a:extLst>
                      <a:ext uri="{FF2B5EF4-FFF2-40B4-BE49-F238E27FC236}">
                        <a16:creationId xmlns:a16="http://schemas.microsoft.com/office/drawing/2014/main" id="{BDBFCD0D-9FB5-45D7-8947-0AB963448673}"/>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20978" tIns="10490" rIns="20978" bIns="10490"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246"/>
                  </a:p>
                </p:txBody>
              </p:sp>
              <p:sp>
                <p:nvSpPr>
                  <p:cNvPr id="73" name="Line 30">
                    <a:extLst>
                      <a:ext uri="{FF2B5EF4-FFF2-40B4-BE49-F238E27FC236}">
                        <a16:creationId xmlns:a16="http://schemas.microsoft.com/office/drawing/2014/main" id="{FE698BAD-579B-430A-8EB0-FAD514C13A09}"/>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sp>
              <p:nvSpPr>
                <p:cNvPr id="68" name="Line 31">
                  <a:extLst>
                    <a:ext uri="{FF2B5EF4-FFF2-40B4-BE49-F238E27FC236}">
                      <a16:creationId xmlns:a16="http://schemas.microsoft.com/office/drawing/2014/main" id="{DA1B973C-D211-43EA-AF54-9458053B7812}"/>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69" name="Line 32">
                  <a:extLst>
                    <a:ext uri="{FF2B5EF4-FFF2-40B4-BE49-F238E27FC236}">
                      <a16:creationId xmlns:a16="http://schemas.microsoft.com/office/drawing/2014/main" id="{3B38341E-06EF-4365-947A-41B2AD1BA44F}"/>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70" name="Line 33">
                  <a:extLst>
                    <a:ext uri="{FF2B5EF4-FFF2-40B4-BE49-F238E27FC236}">
                      <a16:creationId xmlns:a16="http://schemas.microsoft.com/office/drawing/2014/main" id="{2ECB3834-C34E-4F02-B5DD-47991129F7DF}"/>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71" name="Line 34">
                  <a:extLst>
                    <a:ext uri="{FF2B5EF4-FFF2-40B4-BE49-F238E27FC236}">
                      <a16:creationId xmlns:a16="http://schemas.microsoft.com/office/drawing/2014/main" id="{4E0E7F54-62ED-4A09-AA64-300AA44332FE}"/>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grpSp>
        <p:grpSp>
          <p:nvGrpSpPr>
            <p:cNvPr id="74" name="Grupa 40">
              <a:extLst>
                <a:ext uri="{FF2B5EF4-FFF2-40B4-BE49-F238E27FC236}">
                  <a16:creationId xmlns:a16="http://schemas.microsoft.com/office/drawing/2014/main" id="{41AECB27-83CC-46BC-956E-4DB4FB773B61}"/>
                </a:ext>
              </a:extLst>
            </p:cNvPr>
            <p:cNvGrpSpPr/>
            <p:nvPr/>
          </p:nvGrpSpPr>
          <p:grpSpPr>
            <a:xfrm>
              <a:off x="3070550" y="2394581"/>
              <a:ext cx="801792" cy="2304649"/>
              <a:chOff x="628143" y="2518006"/>
              <a:chExt cx="811206" cy="2283244"/>
            </a:xfrm>
          </p:grpSpPr>
          <p:sp>
            <p:nvSpPr>
              <p:cNvPr id="75" name="Line 35">
                <a:extLst>
                  <a:ext uri="{FF2B5EF4-FFF2-40B4-BE49-F238E27FC236}">
                    <a16:creationId xmlns:a16="http://schemas.microsoft.com/office/drawing/2014/main" id="{BBDF516A-D5C2-474F-BA6C-53DF7263B31A}"/>
                  </a:ext>
                </a:extLst>
              </p:cNvPr>
              <p:cNvSpPr>
                <a:spLocks noChangeShapeType="1"/>
              </p:cNvSpPr>
              <p:nvPr/>
            </p:nvSpPr>
            <p:spPr bwMode="auto">
              <a:xfrm flipV="1">
                <a:off x="628143" y="2518007"/>
                <a:ext cx="247366" cy="2053771"/>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76" name="Line 36">
                <a:extLst>
                  <a:ext uri="{FF2B5EF4-FFF2-40B4-BE49-F238E27FC236}">
                    <a16:creationId xmlns:a16="http://schemas.microsoft.com/office/drawing/2014/main" id="{CE5C4219-512C-413A-B6F0-FCFDF4F85662}"/>
                  </a:ext>
                </a:extLst>
              </p:cNvPr>
              <p:cNvSpPr>
                <a:spLocks noChangeShapeType="1"/>
              </p:cNvSpPr>
              <p:nvPr/>
            </p:nvSpPr>
            <p:spPr bwMode="auto">
              <a:xfrm flipH="1" flipV="1">
                <a:off x="883307" y="2518006"/>
                <a:ext cx="284347" cy="670228"/>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77" name="Line 37">
                <a:extLst>
                  <a:ext uri="{FF2B5EF4-FFF2-40B4-BE49-F238E27FC236}">
                    <a16:creationId xmlns:a16="http://schemas.microsoft.com/office/drawing/2014/main" id="{9AD714DD-974B-4177-A1EF-A8A8933E728E}"/>
                  </a:ext>
                </a:extLst>
              </p:cNvPr>
              <p:cNvSpPr>
                <a:spLocks noChangeShapeType="1"/>
              </p:cNvSpPr>
              <p:nvPr/>
            </p:nvSpPr>
            <p:spPr bwMode="auto">
              <a:xfrm>
                <a:off x="1167654" y="3188233"/>
                <a:ext cx="271695" cy="1613017"/>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sp>
          <p:nvSpPr>
            <p:cNvPr id="78" name="Rectangle 5">
              <a:extLst>
                <a:ext uri="{FF2B5EF4-FFF2-40B4-BE49-F238E27FC236}">
                  <a16:creationId xmlns:a16="http://schemas.microsoft.com/office/drawing/2014/main" id="{5947D38D-DEA6-46C2-9515-6ACD33EFC13B}"/>
                </a:ext>
              </a:extLst>
            </p:cNvPr>
            <p:cNvSpPr>
              <a:spLocks noChangeArrowheads="1"/>
            </p:cNvSpPr>
            <p:nvPr/>
          </p:nvSpPr>
          <p:spPr bwMode="auto">
            <a:xfrm>
              <a:off x="2798637" y="4922495"/>
              <a:ext cx="1350685" cy="352797"/>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en-NZ" sz="1400" b="1">
                  <a:solidFill>
                    <a:srgbClr val="5F5F5F"/>
                  </a:solidFill>
                  <a:ea typeface="ＭＳ Ｐゴシック" pitchFamily="-112" charset="-128"/>
                  <a:cs typeface="ＭＳ Ｐゴシック" pitchFamily="-112" charset="-128"/>
                </a:rPr>
                <a:t>0</a:t>
              </a:r>
              <a:r>
                <a:rPr lang="pl-PL" sz="1400" b="1">
                  <a:solidFill>
                    <a:srgbClr val="5F5F5F"/>
                  </a:solidFill>
                  <a:latin typeface="+mn-lt"/>
                  <a:ea typeface="ＭＳ Ｐゴシック" pitchFamily="-112" charset="-128"/>
                  <a:cs typeface="ＭＳ Ｐゴシック" pitchFamily="-112" charset="-128"/>
                </a:rPr>
                <a:t>0</a:t>
              </a:r>
              <a:r>
                <a:rPr lang="en-US" sz="1400" b="1">
                  <a:solidFill>
                    <a:srgbClr val="5F5F5F"/>
                  </a:solidFill>
                  <a:latin typeface="+mn-lt"/>
                  <a:ea typeface="ＭＳ Ｐゴシック" pitchFamily="-112" charset="-128"/>
                  <a:cs typeface="ＭＳ Ｐゴシック" pitchFamily="-112" charset="-128"/>
                </a:rPr>
                <a:t>    </a:t>
              </a:r>
              <a:r>
                <a:rPr lang="en-NZ" sz="1400" b="1">
                  <a:solidFill>
                    <a:srgbClr val="5F5F5F"/>
                  </a:solidFill>
                  <a:ea typeface="ＭＳ Ｐゴシック" pitchFamily="-112" charset="-128"/>
                  <a:cs typeface="ＭＳ Ｐゴシック" pitchFamily="-112" charset="-128"/>
                </a:rPr>
                <a:t>75</a:t>
              </a:r>
              <a:r>
                <a:rPr lang="en-US"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2</a:t>
              </a:r>
              <a:r>
                <a:rPr lang="en-NZ" sz="1400" b="1">
                  <a:solidFill>
                    <a:srgbClr val="5F5F5F"/>
                  </a:solidFill>
                  <a:ea typeface="ＭＳ Ｐゴシック" pitchFamily="-112" charset="-128"/>
                  <a:cs typeface="ＭＳ Ｐゴシック" pitchFamily="-112" charset="-128"/>
                </a:rPr>
                <a:t>5</a:t>
              </a:r>
              <a:r>
                <a:rPr lang="pl-PL"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 </a:t>
              </a:r>
              <a:r>
                <a:rPr lang="en-US"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00</a:t>
              </a:r>
              <a:endParaRPr lang="pl-PL" sz="1400" b="1">
                <a:solidFill>
                  <a:srgbClr val="5F5F5F"/>
                </a:solidFill>
                <a:latin typeface="+mn-lt"/>
                <a:ea typeface="ＭＳ Ｐゴシック" pitchFamily="-112" charset="-128"/>
                <a:cs typeface="ＭＳ Ｐゴシック" pitchFamily="-112" charset="-128"/>
              </a:endParaRPr>
            </a:p>
            <a:p>
              <a:pPr algn="ctr" eaLnBrk="1" hangingPunct="1">
                <a:defRPr/>
              </a:pPr>
              <a:r>
                <a:rPr lang="en-NZ" sz="1400" b="1">
                  <a:solidFill>
                    <a:srgbClr val="5F5F5F"/>
                  </a:solidFill>
                  <a:ea typeface="ＭＳ Ｐゴシック" pitchFamily="-112" charset="-128"/>
                  <a:cs typeface="ＭＳ Ｐゴシック" pitchFamily="-112" charset="-128"/>
                </a:rPr>
                <a:t>45    </a:t>
              </a:r>
              <a:r>
                <a:rPr lang="en-US" sz="1400" b="1">
                  <a:solidFill>
                    <a:srgbClr val="5F5F5F"/>
                  </a:solidFill>
                  <a:ea typeface="ＭＳ Ｐゴシック" pitchFamily="-112" charset="-128"/>
                  <a:cs typeface="ＭＳ Ｐゴシック" pitchFamily="-112" charset="-128"/>
                </a:rPr>
                <a:t>0</a:t>
              </a:r>
              <a:r>
                <a:rPr lang="en-US" sz="1400" b="1">
                  <a:solidFill>
                    <a:srgbClr val="5F5F5F"/>
                  </a:solidFill>
                  <a:latin typeface="+mn-lt"/>
                  <a:ea typeface="ＭＳ Ｐゴシック" pitchFamily="-112" charset="-128"/>
                  <a:cs typeface="ＭＳ Ｐゴシック" pitchFamily="-112" charset="-128"/>
                </a:rPr>
                <a:t>0  </a:t>
              </a:r>
              <a:r>
                <a:rPr lang="pl-PL"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 0</a:t>
              </a:r>
              <a:r>
                <a:rPr lang="en-NZ" sz="1400" b="1">
                  <a:solidFill>
                    <a:srgbClr val="5F5F5F"/>
                  </a:solidFill>
                  <a:ea typeface="ＭＳ Ｐゴシック" pitchFamily="-112" charset="-128"/>
                  <a:cs typeface="ＭＳ Ｐゴシック" pitchFamily="-112" charset="-128"/>
                </a:rPr>
                <a:t>0</a:t>
              </a:r>
              <a:r>
                <a:rPr lang="en-US" sz="1400" b="1">
                  <a:solidFill>
                    <a:srgbClr val="5F5F5F"/>
                  </a:solidFill>
                  <a:latin typeface="+mn-lt"/>
                  <a:ea typeface="ＭＳ Ｐゴシック" pitchFamily="-112" charset="-128"/>
                  <a:cs typeface="ＭＳ Ｐゴシック" pitchFamily="-112" charset="-128"/>
                </a:rPr>
                <a:t> </a:t>
              </a:r>
              <a:r>
                <a:rPr lang="pl-PL"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 </a:t>
              </a:r>
              <a:r>
                <a:rPr lang="en-US"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55</a:t>
              </a:r>
              <a:r>
                <a:rPr lang="pl-PL" sz="1400" b="1">
                  <a:solidFill>
                    <a:srgbClr val="5F5F5F"/>
                  </a:solidFill>
                  <a:latin typeface="+mn-lt"/>
                  <a:ea typeface="ＭＳ Ｐゴシック" pitchFamily="-112" charset="-128"/>
                  <a:cs typeface="ＭＳ Ｐゴシック" pitchFamily="-112" charset="-128"/>
                </a:rPr>
                <a:t> </a:t>
              </a:r>
              <a:endParaRPr lang="en-US" sz="1400" b="1">
                <a:solidFill>
                  <a:srgbClr val="5F5F5F"/>
                </a:solidFill>
                <a:latin typeface="+mn-lt"/>
                <a:ea typeface="ＭＳ Ｐゴシック" pitchFamily="-112" charset="-128"/>
                <a:cs typeface="ＭＳ Ｐゴシック" pitchFamily="-112" charset="-128"/>
              </a:endParaRPr>
            </a:p>
          </p:txBody>
        </p:sp>
        <p:sp>
          <p:nvSpPr>
            <p:cNvPr id="79" name="Rectangle 5">
              <a:extLst>
                <a:ext uri="{FF2B5EF4-FFF2-40B4-BE49-F238E27FC236}">
                  <a16:creationId xmlns:a16="http://schemas.microsoft.com/office/drawing/2014/main" id="{0BC3A44A-77CD-47EB-AF65-F4F2817944AF}"/>
                </a:ext>
              </a:extLst>
            </p:cNvPr>
            <p:cNvSpPr>
              <a:spLocks noChangeArrowheads="1"/>
            </p:cNvSpPr>
            <p:nvPr/>
          </p:nvSpPr>
          <p:spPr bwMode="auto">
            <a:xfrm>
              <a:off x="4289460" y="4920423"/>
              <a:ext cx="1350685" cy="352797"/>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en-NZ" sz="1400" b="1">
                  <a:solidFill>
                    <a:srgbClr val="5F5F5F"/>
                  </a:solidFill>
                  <a:ea typeface="ＭＳ Ｐゴシック" pitchFamily="-112" charset="-128"/>
                  <a:cs typeface="ＭＳ Ｐゴシック" pitchFamily="-112" charset="-128"/>
                </a:rPr>
                <a:t>00 </a:t>
              </a:r>
              <a:r>
                <a:rPr lang="en-NZ" sz="1400" b="1">
                  <a:solidFill>
                    <a:srgbClr val="5F5F5F"/>
                  </a:solidFill>
                  <a:latin typeface="+mn-lt"/>
                  <a:ea typeface="ＭＳ Ｐゴシック" pitchFamily="-112" charset="-128"/>
                  <a:cs typeface="ＭＳ Ｐゴシック" pitchFamily="-112" charset="-128"/>
                </a:rPr>
                <a:t>   </a:t>
              </a:r>
              <a:r>
                <a:rPr lang="en-NZ" sz="1400" b="1">
                  <a:solidFill>
                    <a:srgbClr val="5F5F5F"/>
                  </a:solidFill>
                  <a:ea typeface="ＭＳ Ｐゴシック" pitchFamily="-112" charset="-128"/>
                  <a:cs typeface="ＭＳ Ｐゴシック" pitchFamily="-112" charset="-128"/>
                </a:rPr>
                <a:t>6</a:t>
              </a:r>
              <a:r>
                <a:rPr lang="en-NZ" sz="1400" b="1">
                  <a:solidFill>
                    <a:srgbClr val="5F5F5F"/>
                  </a:solidFill>
                  <a:latin typeface="+mn-lt"/>
                  <a:ea typeface="ＭＳ Ｐゴシック" pitchFamily="-112" charset="-128"/>
                  <a:cs typeface="ＭＳ Ｐゴシック" pitchFamily="-112" charset="-128"/>
                </a:rPr>
                <a:t>5</a:t>
              </a:r>
              <a:r>
                <a:rPr lang="en-US"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35</a:t>
              </a:r>
              <a:r>
                <a:rPr lang="pl-PL" sz="1400" b="1">
                  <a:solidFill>
                    <a:srgbClr val="5F5F5F"/>
                  </a:solidFill>
                  <a:latin typeface="+mn-lt"/>
                  <a:ea typeface="ＭＳ Ｐゴシック" pitchFamily="-112" charset="-128"/>
                  <a:cs typeface="ＭＳ Ｐゴシック" pitchFamily="-112" charset="-128"/>
                </a:rPr>
                <a:t> </a:t>
              </a:r>
              <a:r>
                <a:rPr lang="en-US" sz="1400" b="1">
                  <a:solidFill>
                    <a:srgbClr val="5F5F5F"/>
                  </a:solidFill>
                  <a:latin typeface="+mn-lt"/>
                  <a:ea typeface="ＭＳ Ｐゴシック" pitchFamily="-112" charset="-128"/>
                  <a:cs typeface="ＭＳ Ｐゴシック" pitchFamily="-112" charset="-128"/>
                </a:rPr>
                <a:t>   0</a:t>
              </a:r>
              <a:r>
                <a:rPr lang="en-NZ" sz="1400" b="1">
                  <a:solidFill>
                    <a:srgbClr val="5F5F5F"/>
                  </a:solidFill>
                  <a:ea typeface="ＭＳ Ｐゴシック" pitchFamily="-112" charset="-128"/>
                  <a:cs typeface="ＭＳ Ｐゴシック" pitchFamily="-112" charset="-128"/>
                </a:rPr>
                <a:t>0</a:t>
              </a:r>
              <a:endParaRPr lang="pl-PL" sz="1400" b="1">
                <a:solidFill>
                  <a:srgbClr val="5F5F5F"/>
                </a:solidFill>
                <a:latin typeface="+mn-lt"/>
                <a:ea typeface="ＭＳ Ｐゴシック" pitchFamily="-112" charset="-128"/>
                <a:cs typeface="ＭＳ Ｐゴシック" pitchFamily="-112" charset="-128"/>
              </a:endParaRPr>
            </a:p>
            <a:p>
              <a:pPr algn="ctr" eaLnBrk="1" hangingPunct="1">
                <a:defRPr/>
              </a:pPr>
              <a:r>
                <a:rPr lang="en-NZ" sz="1400" b="1">
                  <a:solidFill>
                    <a:srgbClr val="5F5F5F"/>
                  </a:solidFill>
                  <a:latin typeface="+mn-lt"/>
                  <a:ea typeface="ＭＳ Ｐゴシック" pitchFamily="-112" charset="-128"/>
                  <a:cs typeface="ＭＳ Ｐゴシック" pitchFamily="-112" charset="-128"/>
                </a:rPr>
                <a:t>55    </a:t>
              </a:r>
              <a:r>
                <a:rPr lang="en-US" sz="1400" b="1">
                  <a:solidFill>
                    <a:srgbClr val="5F5F5F"/>
                  </a:solidFill>
                  <a:latin typeface="+mn-lt"/>
                  <a:ea typeface="ＭＳ Ｐゴシック" pitchFamily="-112" charset="-128"/>
                  <a:cs typeface="ＭＳ Ｐゴシック" pitchFamily="-112" charset="-128"/>
                </a:rPr>
                <a:t>00 </a:t>
              </a:r>
              <a:r>
                <a:rPr lang="pl-PL"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  </a:t>
              </a:r>
              <a:r>
                <a:rPr lang="pl-PL" sz="1400" b="1">
                  <a:solidFill>
                    <a:srgbClr val="5F5F5F"/>
                  </a:solidFill>
                  <a:latin typeface="+mn-lt"/>
                  <a:ea typeface="ＭＳ Ｐゴシック" pitchFamily="-112" charset="-128"/>
                  <a:cs typeface="ＭＳ Ｐゴシック" pitchFamily="-112" charset="-128"/>
                </a:rPr>
                <a:t>00</a:t>
              </a:r>
              <a:r>
                <a:rPr lang="en-US" sz="1400" b="1">
                  <a:solidFill>
                    <a:srgbClr val="5F5F5F"/>
                  </a:solidFill>
                  <a:latin typeface="+mn-lt"/>
                  <a:ea typeface="ＭＳ Ｐゴシック" pitchFamily="-112" charset="-128"/>
                  <a:cs typeface="ＭＳ Ｐゴシック" pitchFamily="-112" charset="-128"/>
                </a:rPr>
                <a:t>  </a:t>
              </a:r>
              <a:r>
                <a:rPr lang="pl-PL" sz="1400" b="1">
                  <a:solidFill>
                    <a:srgbClr val="5F5F5F"/>
                  </a:solidFill>
                  <a:latin typeface="+mn-lt"/>
                  <a:ea typeface="ＭＳ Ｐゴシック" pitchFamily="-112" charset="-128"/>
                  <a:cs typeface="ＭＳ Ｐゴシック" pitchFamily="-112" charset="-128"/>
                </a:rPr>
                <a:t> </a:t>
              </a:r>
              <a:r>
                <a:rPr lang="en-NZ" sz="1400" b="1">
                  <a:solidFill>
                    <a:srgbClr val="5F5F5F"/>
                  </a:solidFill>
                  <a:latin typeface="+mn-lt"/>
                  <a:ea typeface="ＭＳ Ｐゴシック" pitchFamily="-112" charset="-128"/>
                  <a:cs typeface="ＭＳ Ｐゴシック" pitchFamily="-112" charset="-128"/>
                </a:rPr>
                <a:t>45</a:t>
              </a:r>
              <a:endParaRPr lang="en-US" sz="1400" b="1">
                <a:solidFill>
                  <a:srgbClr val="5F5F5F"/>
                </a:solidFill>
                <a:latin typeface="+mn-lt"/>
                <a:ea typeface="ＭＳ Ｐゴシック" pitchFamily="-112" charset="-128"/>
                <a:cs typeface="ＭＳ Ｐゴシック" pitchFamily="-112" charset="-128"/>
              </a:endParaRPr>
            </a:p>
          </p:txBody>
        </p:sp>
        <p:grpSp>
          <p:nvGrpSpPr>
            <p:cNvPr id="80" name="Grupa 40">
              <a:extLst>
                <a:ext uri="{FF2B5EF4-FFF2-40B4-BE49-F238E27FC236}">
                  <a16:creationId xmlns:a16="http://schemas.microsoft.com/office/drawing/2014/main" id="{970E6E58-B7F5-4F81-8500-AB374E352D32}"/>
                </a:ext>
              </a:extLst>
            </p:cNvPr>
            <p:cNvGrpSpPr/>
            <p:nvPr/>
          </p:nvGrpSpPr>
          <p:grpSpPr>
            <a:xfrm>
              <a:off x="4573428" y="2418979"/>
              <a:ext cx="802230" cy="1272137"/>
              <a:chOff x="627700" y="2518004"/>
              <a:chExt cx="811649" cy="2283246"/>
            </a:xfrm>
          </p:grpSpPr>
          <p:sp>
            <p:nvSpPr>
              <p:cNvPr id="81" name="Line 35">
                <a:extLst>
                  <a:ext uri="{FF2B5EF4-FFF2-40B4-BE49-F238E27FC236}">
                    <a16:creationId xmlns:a16="http://schemas.microsoft.com/office/drawing/2014/main" id="{3328484C-0559-4BBE-8F19-FC7C50E41B63}"/>
                  </a:ext>
                </a:extLst>
              </p:cNvPr>
              <p:cNvSpPr>
                <a:spLocks noChangeShapeType="1"/>
              </p:cNvSpPr>
              <p:nvPr/>
            </p:nvSpPr>
            <p:spPr bwMode="auto">
              <a:xfrm flipV="1">
                <a:off x="627700" y="2518007"/>
                <a:ext cx="247809" cy="2171184"/>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82" name="Line 36">
                <a:extLst>
                  <a:ext uri="{FF2B5EF4-FFF2-40B4-BE49-F238E27FC236}">
                    <a16:creationId xmlns:a16="http://schemas.microsoft.com/office/drawing/2014/main" id="{432446CC-BE03-470C-B2FE-2532E18AC0CC}"/>
                  </a:ext>
                </a:extLst>
              </p:cNvPr>
              <p:cNvSpPr>
                <a:spLocks noChangeShapeType="1"/>
              </p:cNvSpPr>
              <p:nvPr/>
            </p:nvSpPr>
            <p:spPr bwMode="auto">
              <a:xfrm flipH="1" flipV="1">
                <a:off x="883305" y="2518004"/>
                <a:ext cx="266126" cy="549290"/>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sp>
            <p:nvSpPr>
              <p:cNvPr id="83" name="Line 37">
                <a:extLst>
                  <a:ext uri="{FF2B5EF4-FFF2-40B4-BE49-F238E27FC236}">
                    <a16:creationId xmlns:a16="http://schemas.microsoft.com/office/drawing/2014/main" id="{30C60770-6864-45C4-9738-96340D53515B}"/>
                  </a:ext>
                </a:extLst>
              </p:cNvPr>
              <p:cNvSpPr>
                <a:spLocks noChangeShapeType="1"/>
              </p:cNvSpPr>
              <p:nvPr/>
            </p:nvSpPr>
            <p:spPr bwMode="auto">
              <a:xfrm>
                <a:off x="1153507" y="3067294"/>
                <a:ext cx="285842" cy="1733956"/>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20978" tIns="10490" rIns="20978" bIns="10490" anchor="ctr"/>
              <a:lstStyle/>
              <a:p>
                <a:endParaRPr lang="pl-PL" sz="1246"/>
              </a:p>
            </p:txBody>
          </p:sp>
        </p:grpSp>
      </p:grpSp>
      <p:pic>
        <p:nvPicPr>
          <p:cNvPr id="6" name="Picture 5" descr="Chart, radar chart&#10;&#10;Description automatically generated">
            <a:extLst>
              <a:ext uri="{FF2B5EF4-FFF2-40B4-BE49-F238E27FC236}">
                <a16:creationId xmlns:a16="http://schemas.microsoft.com/office/drawing/2014/main" id="{A997ABE8-D263-BFF9-60DF-522F954136FB}"/>
              </a:ext>
            </a:extLst>
          </p:cNvPr>
          <p:cNvPicPr>
            <a:picLocks noChangeAspect="1"/>
          </p:cNvPicPr>
          <p:nvPr/>
        </p:nvPicPr>
        <p:blipFill>
          <a:blip r:embed="rId5"/>
          <a:stretch>
            <a:fillRect/>
          </a:stretch>
        </p:blipFill>
        <p:spPr>
          <a:xfrm>
            <a:off x="6503408" y="1114653"/>
            <a:ext cx="5290689" cy="5099581"/>
          </a:xfrm>
          <a:prstGeom prst="rect">
            <a:avLst/>
          </a:prstGeom>
        </p:spPr>
      </p:pic>
    </p:spTree>
    <p:extLst>
      <p:ext uri="{BB962C8B-B14F-4D97-AF65-F5344CB8AC3E}">
        <p14:creationId xmlns:p14="http://schemas.microsoft.com/office/powerpoint/2010/main" val="86772258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3986" y="727167"/>
            <a:ext cx="11344028" cy="5354662"/>
          </a:xfrm>
          <a:prstGeom prst="rect">
            <a:avLst/>
          </a:prstGeom>
          <a:noFill/>
        </p:spPr>
        <p:txBody>
          <a:bodyPr wrap="square" lIns="90799" tIns="45398" rIns="90799" bIns="45398" rtlCol="0">
            <a:spAutoFit/>
          </a:bodyPr>
          <a:lstStyle/>
          <a:p>
            <a:pPr algn="l">
              <a:spcBef>
                <a:spcPts val="600"/>
              </a:spcBef>
            </a:pPr>
            <a:r>
              <a:rPr lang="en-NZ" b="1" baseline="0" dirty="0">
                <a:solidFill>
                  <a:srgbClr val="ED0C6D"/>
                </a:solidFill>
                <a:latin typeface="Century Gothic" panose="020B0502020202020204" pitchFamily="34" charset="0"/>
              </a:rPr>
              <a:t>Always have a good read through </a:t>
            </a:r>
            <a:r>
              <a:rPr lang="en-NZ" b="1" dirty="0">
                <a:solidFill>
                  <a:srgbClr val="ED0C6D"/>
                </a:solidFill>
                <a:latin typeface="Century Gothic" panose="020B0502020202020204" pitchFamily="34" charset="0"/>
              </a:rPr>
              <a:t>the report</a:t>
            </a:r>
            <a:r>
              <a:rPr lang="en-NZ" b="1" baseline="0" dirty="0">
                <a:solidFill>
                  <a:srgbClr val="ED0C6D"/>
                </a:solidFill>
                <a:latin typeface="Century Gothic" panose="020B0502020202020204" pitchFamily="34" charset="0"/>
              </a:rPr>
              <a:t> yourself and remind yourself of the DISC behaviours. </a:t>
            </a:r>
            <a:br>
              <a:rPr lang="en-NZ" b="1" baseline="0" dirty="0">
                <a:solidFill>
                  <a:srgbClr val="ED0C6D"/>
                </a:solidFill>
                <a:latin typeface="Century Gothic" panose="020B0502020202020204" pitchFamily="34" charset="0"/>
              </a:rPr>
            </a:br>
            <a:r>
              <a:rPr lang="en-NZ" baseline="0" dirty="0">
                <a:solidFill>
                  <a:srgbClr val="ED0C6D"/>
                </a:solidFill>
                <a:latin typeface="Century Gothic" panose="020B0502020202020204" pitchFamily="34" charset="0"/>
              </a:rPr>
              <a:t>Remember you want to present the information in the way that style prefers, </a:t>
            </a:r>
            <a:r>
              <a:rPr lang="en-NZ" baseline="0" dirty="0" err="1">
                <a:solidFill>
                  <a:srgbClr val="ED0C6D"/>
                </a:solidFill>
                <a:latin typeface="Century Gothic" panose="020B0502020202020204" pitchFamily="34" charset="0"/>
              </a:rPr>
              <a:t>i.e</a:t>
            </a:r>
            <a:r>
              <a:rPr lang="en-NZ" baseline="0" dirty="0">
                <a:solidFill>
                  <a:srgbClr val="ED0C6D"/>
                </a:solidFill>
                <a:latin typeface="Century Gothic" panose="020B0502020202020204" pitchFamily="34" charset="0"/>
              </a:rPr>
              <a:t>: slowly, fast, direct. </a:t>
            </a:r>
            <a:br>
              <a:rPr lang="en-NZ" baseline="0" dirty="0">
                <a:solidFill>
                  <a:srgbClr val="ED0C6D"/>
                </a:solidFill>
                <a:latin typeface="Century Gothic" panose="020B0502020202020204" pitchFamily="34" charset="0"/>
              </a:rPr>
            </a:br>
            <a:endParaRPr lang="en-NZ" baseline="0" dirty="0">
              <a:solidFill>
                <a:srgbClr val="ED0C6D"/>
              </a:solidFill>
              <a:latin typeface="Century Gothic" panose="020B0502020202020204" pitchFamily="34" charset="0"/>
            </a:endParaRPr>
          </a:p>
          <a:p>
            <a:pPr marL="728662" lvl="1" indent="-285750" algn="l">
              <a:spcBef>
                <a:spcPts val="600"/>
              </a:spcBef>
              <a:buClr>
                <a:srgbClr val="ED0C6D"/>
              </a:buClr>
              <a:buFont typeface="Arial" panose="020B0604020202020204" pitchFamily="34" charset="0"/>
              <a:buChar char="•"/>
            </a:pPr>
            <a:r>
              <a:rPr lang="en-NZ" sz="1600" b="1" baseline="0" dirty="0">
                <a:solidFill>
                  <a:srgbClr val="ED0C6D"/>
                </a:solidFill>
                <a:latin typeface="Century Gothic" panose="020B0502020202020204" pitchFamily="34" charset="0"/>
              </a:rPr>
              <a:t>ELEMENT 1: </a:t>
            </a:r>
            <a:r>
              <a:rPr lang="en-NZ" sz="1600" b="1" baseline="0" dirty="0">
                <a:solidFill>
                  <a:schemeClr val="bg2">
                    <a:lumMod val="25000"/>
                  </a:schemeClr>
                </a:solidFill>
                <a:latin typeface="Century Gothic" panose="020B0502020202020204" pitchFamily="34" charset="0"/>
              </a:rPr>
              <a:t>Determine their Dominant Behavioural Style (Profile</a:t>
            </a:r>
            <a:r>
              <a:rPr lang="en-NZ" sz="1600" b="1" dirty="0">
                <a:solidFill>
                  <a:schemeClr val="bg2">
                    <a:lumMod val="25000"/>
                  </a:schemeClr>
                </a:solidFill>
                <a:latin typeface="Century Gothic" panose="020B0502020202020204" pitchFamily="34" charset="0"/>
              </a:rPr>
              <a:t> II</a:t>
            </a:r>
            <a:r>
              <a:rPr lang="en-NZ" sz="1600" b="1" baseline="0" dirty="0">
                <a:solidFill>
                  <a:schemeClr val="bg2">
                    <a:lumMod val="25000"/>
                  </a:schemeClr>
                </a:solidFill>
                <a:latin typeface="Century Gothic" panose="020B0502020202020204" pitchFamily="34" charset="0"/>
              </a:rPr>
              <a:t>). </a:t>
            </a:r>
            <a:r>
              <a:rPr lang="en-NZ" sz="1600" baseline="0" dirty="0">
                <a:solidFill>
                  <a:schemeClr val="bg2">
                    <a:lumMod val="25000"/>
                  </a:schemeClr>
                </a:solidFill>
                <a:latin typeface="Century Gothic" panose="020B0502020202020204" pitchFamily="34" charset="0"/>
              </a:rPr>
              <a:t>Explain the dominant style using 100% adjectives. Include information about their strengths, weaknesses, motivators etc. Use words like TENDS TO.</a:t>
            </a:r>
            <a:br>
              <a:rPr lang="en-NZ" sz="1600" baseline="0" dirty="0">
                <a:solidFill>
                  <a:schemeClr val="bg2">
                    <a:lumMod val="25000"/>
                  </a:schemeClr>
                </a:solidFill>
                <a:latin typeface="Century Gothic" panose="020B0502020202020204" pitchFamily="34" charset="0"/>
              </a:rPr>
            </a:br>
            <a:r>
              <a:rPr lang="en-NZ" sz="1600" b="1" baseline="0" dirty="0">
                <a:solidFill>
                  <a:schemeClr val="bg2">
                    <a:lumMod val="25000"/>
                  </a:schemeClr>
                </a:solidFill>
                <a:latin typeface="Century Gothic" panose="020B0502020202020204" pitchFamily="34" charset="0"/>
              </a:rPr>
              <a:t>Determine any other styles </a:t>
            </a:r>
            <a:r>
              <a:rPr lang="en-NZ" sz="1600" baseline="0" dirty="0">
                <a:solidFill>
                  <a:schemeClr val="bg2">
                    <a:lumMod val="25000"/>
                  </a:schemeClr>
                </a:solidFill>
                <a:latin typeface="Century Gothic" panose="020B0502020202020204" pitchFamily="34" charset="0"/>
              </a:rPr>
              <a:t>(if any) and explain how they add another dimension to the Dominant Style. </a:t>
            </a:r>
            <a:br>
              <a:rPr lang="en-NZ" sz="1600" baseline="0" dirty="0">
                <a:solidFill>
                  <a:schemeClr val="bg2">
                    <a:lumMod val="25000"/>
                  </a:schemeClr>
                </a:solidFill>
                <a:latin typeface="Century Gothic" panose="020B0502020202020204" pitchFamily="34" charset="0"/>
              </a:rPr>
            </a:br>
            <a:r>
              <a:rPr lang="en-NZ" sz="1600" baseline="0" dirty="0">
                <a:solidFill>
                  <a:schemeClr val="bg2">
                    <a:lumMod val="25000"/>
                  </a:schemeClr>
                </a:solidFill>
                <a:latin typeface="Century Gothic" panose="020B0502020202020204" pitchFamily="34" charset="0"/>
              </a:rPr>
              <a:t>(Use combination adjectives or modify the 100% adjectives accordingly, </a:t>
            </a:r>
            <a:r>
              <a:rPr lang="en-NZ" sz="1600" baseline="0" dirty="0" err="1">
                <a:solidFill>
                  <a:schemeClr val="bg2">
                    <a:lumMod val="25000"/>
                  </a:schemeClr>
                </a:solidFill>
                <a:latin typeface="Century Gothic" panose="020B0502020202020204" pitchFamily="34" charset="0"/>
              </a:rPr>
              <a:t>i.e</a:t>
            </a:r>
            <a:r>
              <a:rPr lang="en-NZ" sz="1600" baseline="0" dirty="0">
                <a:solidFill>
                  <a:schemeClr val="bg2">
                    <a:lumMod val="25000"/>
                  </a:schemeClr>
                </a:solidFill>
                <a:latin typeface="Century Gothic" panose="020B0502020202020204" pitchFamily="34" charset="0"/>
              </a:rPr>
              <a:t>: sometimes, tends to, usually, etc..)</a:t>
            </a:r>
          </a:p>
          <a:p>
            <a:pPr marL="728662" lvl="1" indent="-285750" algn="l">
              <a:spcBef>
                <a:spcPts val="600"/>
              </a:spcBef>
              <a:buClr>
                <a:srgbClr val="ED0C6D"/>
              </a:buClr>
              <a:buFont typeface="Arial" panose="020B0604020202020204" pitchFamily="34" charset="0"/>
              <a:buChar char="•"/>
            </a:pPr>
            <a:r>
              <a:rPr lang="en-NZ" sz="1600" b="1" baseline="0" dirty="0">
                <a:solidFill>
                  <a:srgbClr val="ED0C6D"/>
                </a:solidFill>
                <a:latin typeface="Century Gothic" panose="020B0502020202020204" pitchFamily="34" charset="0"/>
              </a:rPr>
              <a:t>ELEMENT 2: </a:t>
            </a:r>
            <a:r>
              <a:rPr lang="en-NZ" sz="1600" b="1" baseline="0" dirty="0">
                <a:solidFill>
                  <a:schemeClr val="bg2">
                    <a:lumMod val="25000"/>
                  </a:schemeClr>
                </a:solidFill>
                <a:latin typeface="Century Gothic" panose="020B0502020202020204" pitchFamily="34" charset="0"/>
              </a:rPr>
              <a:t>Look at their Adjusted Behavioural Style (Profile I)</a:t>
            </a:r>
            <a:r>
              <a:rPr lang="en-NZ" sz="1600" baseline="0" dirty="0">
                <a:solidFill>
                  <a:schemeClr val="bg2">
                    <a:lumMod val="25000"/>
                  </a:schemeClr>
                </a:solidFill>
                <a:latin typeface="Century Gothic" panose="020B0502020202020204" pitchFamily="34" charset="0"/>
              </a:rPr>
              <a:t>. Explain how they have emphasised or de-emphasised certain dimensions and delve into the possible reasons why…</a:t>
            </a:r>
          </a:p>
          <a:p>
            <a:pPr marL="728662" lvl="1" indent="-285750" algn="l">
              <a:spcBef>
                <a:spcPts val="600"/>
              </a:spcBef>
              <a:buClr>
                <a:srgbClr val="ED0C6D"/>
              </a:buClr>
              <a:buFont typeface="Arial" panose="020B0604020202020204" pitchFamily="34" charset="0"/>
              <a:buChar char="•"/>
            </a:pPr>
            <a:r>
              <a:rPr lang="en-NZ" sz="1600" b="1" baseline="0" dirty="0">
                <a:solidFill>
                  <a:srgbClr val="ED0C6D"/>
                </a:solidFill>
                <a:latin typeface="Century Gothic" panose="020B0502020202020204" pitchFamily="34" charset="0"/>
              </a:rPr>
              <a:t>ELEMENT 3: </a:t>
            </a:r>
            <a:r>
              <a:rPr lang="en-NZ" sz="1600" b="1" baseline="0" dirty="0">
                <a:solidFill>
                  <a:schemeClr val="bg2">
                    <a:lumMod val="25000"/>
                  </a:schemeClr>
                </a:solidFill>
                <a:latin typeface="Century Gothic" panose="020B0502020202020204" pitchFamily="34" charset="0"/>
              </a:rPr>
              <a:t>Use the Flexibility Diamond </a:t>
            </a:r>
            <a:r>
              <a:rPr lang="en-NZ" sz="1600" baseline="0" dirty="0">
                <a:solidFill>
                  <a:schemeClr val="bg2">
                    <a:lumMod val="25000"/>
                  </a:schemeClr>
                </a:solidFill>
                <a:latin typeface="Century Gothic" panose="020B0502020202020204" pitchFamily="34" charset="0"/>
              </a:rPr>
              <a:t>to describe how this person expends energy or finds certain behaviours easy, whilst possibly avoiding others. Relate it to their job/task requirements if </a:t>
            </a:r>
            <a:br>
              <a:rPr lang="en-NZ" sz="1600" baseline="0" dirty="0">
                <a:solidFill>
                  <a:schemeClr val="bg2">
                    <a:lumMod val="25000"/>
                  </a:schemeClr>
                </a:solidFill>
                <a:latin typeface="Century Gothic" panose="020B0502020202020204" pitchFamily="34" charset="0"/>
              </a:rPr>
            </a:br>
            <a:r>
              <a:rPr lang="en-NZ" sz="1600" baseline="0" dirty="0">
                <a:solidFill>
                  <a:schemeClr val="bg2">
                    <a:lumMod val="25000"/>
                  </a:schemeClr>
                </a:solidFill>
                <a:latin typeface="Century Gothic" panose="020B0502020202020204" pitchFamily="34" charset="0"/>
              </a:rPr>
              <a:t>they’re known.</a:t>
            </a:r>
            <a:r>
              <a:rPr lang="en-NZ" sz="1600" dirty="0">
                <a:solidFill>
                  <a:schemeClr val="bg2">
                    <a:lumMod val="25000"/>
                  </a:schemeClr>
                </a:solidFill>
                <a:latin typeface="Century Gothic" panose="020B0502020202020204" pitchFamily="34" charset="0"/>
              </a:rPr>
              <a:t> </a:t>
            </a:r>
            <a:r>
              <a:rPr lang="en-NZ" sz="1600" b="1" baseline="0" dirty="0">
                <a:solidFill>
                  <a:schemeClr val="bg2">
                    <a:lumMod val="25000"/>
                  </a:schemeClr>
                </a:solidFill>
                <a:latin typeface="Century Gothic" panose="020B0502020202020204" pitchFamily="34" charset="0"/>
              </a:rPr>
              <a:t>Go to the competencies and explain how the scale works </a:t>
            </a:r>
            <a:r>
              <a:rPr lang="en-NZ" sz="1600" baseline="0" dirty="0">
                <a:solidFill>
                  <a:schemeClr val="bg2">
                    <a:lumMod val="25000"/>
                  </a:schemeClr>
                </a:solidFill>
                <a:latin typeface="Century Gothic" panose="020B0502020202020204" pitchFamily="34" charset="0"/>
              </a:rPr>
              <a:t>(maybe use </a:t>
            </a:r>
            <a:br>
              <a:rPr lang="en-NZ" sz="1600" baseline="0" dirty="0">
                <a:solidFill>
                  <a:schemeClr val="bg2">
                    <a:lumMod val="25000"/>
                  </a:schemeClr>
                </a:solidFill>
                <a:latin typeface="Century Gothic" panose="020B0502020202020204" pitchFamily="34" charset="0"/>
              </a:rPr>
            </a:br>
            <a:r>
              <a:rPr lang="en-NZ" sz="1600" baseline="0" dirty="0">
                <a:solidFill>
                  <a:schemeClr val="bg2">
                    <a:lumMod val="25000"/>
                  </a:schemeClr>
                </a:solidFill>
                <a:latin typeface="Century Gothic" panose="020B0502020202020204" pitchFamily="34" charset="0"/>
              </a:rPr>
              <a:t>the Diamond).</a:t>
            </a:r>
          </a:p>
          <a:p>
            <a:pPr marL="728662" lvl="1" indent="-285750" algn="l">
              <a:spcBef>
                <a:spcPts val="600"/>
              </a:spcBef>
              <a:buClr>
                <a:srgbClr val="ED0C6D"/>
              </a:buClr>
              <a:buFont typeface="Arial" panose="020B0604020202020204" pitchFamily="34" charset="0"/>
              <a:buChar char="•"/>
            </a:pPr>
            <a:r>
              <a:rPr lang="en-NZ" sz="1600" b="1" baseline="0" dirty="0">
                <a:solidFill>
                  <a:srgbClr val="ED0C6D"/>
                </a:solidFill>
                <a:latin typeface="Century Gothic" panose="020B0502020202020204" pitchFamily="34" charset="0"/>
              </a:rPr>
              <a:t>ELEMENT 4: </a:t>
            </a:r>
            <a:r>
              <a:rPr lang="en-NZ" sz="1600" b="1" baseline="0" dirty="0">
                <a:solidFill>
                  <a:schemeClr val="bg2">
                    <a:lumMod val="25000"/>
                  </a:schemeClr>
                </a:solidFill>
                <a:latin typeface="Century Gothic" panose="020B0502020202020204" pitchFamily="34" charset="0"/>
              </a:rPr>
              <a:t>At this point, analyse any Special Cases </a:t>
            </a:r>
            <a:r>
              <a:rPr lang="en-NZ" sz="1600" baseline="0" dirty="0">
                <a:solidFill>
                  <a:schemeClr val="bg2">
                    <a:lumMod val="25000"/>
                  </a:schemeClr>
                </a:solidFill>
                <a:latin typeface="Century Gothic" panose="020B0502020202020204" pitchFamily="34" charset="0"/>
              </a:rPr>
              <a:t>and discuss the points.</a:t>
            </a:r>
          </a:p>
          <a:p>
            <a:pPr marL="728662" lvl="1" indent="-285750" algn="l">
              <a:spcBef>
                <a:spcPts val="600"/>
              </a:spcBef>
              <a:buClr>
                <a:srgbClr val="ED0C6D"/>
              </a:buClr>
              <a:buFont typeface="Arial" panose="020B0604020202020204" pitchFamily="34" charset="0"/>
              <a:buChar char="•"/>
            </a:pPr>
            <a:r>
              <a:rPr lang="en-NZ" sz="1600" b="1" baseline="0" dirty="0">
                <a:solidFill>
                  <a:srgbClr val="ED0C6D"/>
                </a:solidFill>
                <a:latin typeface="Century Gothic" panose="020B0502020202020204" pitchFamily="34" charset="0"/>
              </a:rPr>
              <a:t>ELEMENT 5: </a:t>
            </a:r>
            <a:r>
              <a:rPr lang="en-NZ" sz="1600" b="1" baseline="0" dirty="0">
                <a:solidFill>
                  <a:schemeClr val="bg2">
                    <a:lumMod val="25000"/>
                  </a:schemeClr>
                </a:solidFill>
                <a:latin typeface="Century Gothic" panose="020B0502020202020204" pitchFamily="34" charset="0"/>
              </a:rPr>
              <a:t>Use the Questions relating to the person’s expressed emotions </a:t>
            </a:r>
            <a:r>
              <a:rPr lang="en-NZ" sz="1600" baseline="0" dirty="0">
                <a:solidFill>
                  <a:schemeClr val="bg2">
                    <a:lumMod val="25000"/>
                  </a:schemeClr>
                </a:solidFill>
                <a:latin typeface="Century Gothic" panose="020B0502020202020204" pitchFamily="34" charset="0"/>
              </a:rPr>
              <a:t>to expand </a:t>
            </a:r>
            <a:br>
              <a:rPr lang="en-NZ" sz="1600" baseline="0" dirty="0">
                <a:solidFill>
                  <a:schemeClr val="bg2">
                    <a:lumMod val="25000"/>
                  </a:schemeClr>
                </a:solidFill>
                <a:latin typeface="Century Gothic" panose="020B0502020202020204" pitchFamily="34" charset="0"/>
              </a:rPr>
            </a:br>
            <a:r>
              <a:rPr lang="en-NZ" sz="1600" baseline="0" dirty="0">
                <a:solidFill>
                  <a:schemeClr val="bg2">
                    <a:lumMod val="25000"/>
                  </a:schemeClr>
                </a:solidFill>
                <a:latin typeface="Century Gothic" panose="020B0502020202020204" pitchFamily="34" charset="0"/>
              </a:rPr>
              <a:t>the discussion and be aware of any ‘special cases’ that allude to particular expressed </a:t>
            </a:r>
            <a:br>
              <a:rPr lang="en-NZ" sz="1600" baseline="0" dirty="0">
                <a:solidFill>
                  <a:schemeClr val="bg2">
                    <a:lumMod val="25000"/>
                  </a:schemeClr>
                </a:solidFill>
                <a:latin typeface="Century Gothic" panose="020B0502020202020204" pitchFamily="34" charset="0"/>
              </a:rPr>
            </a:br>
            <a:r>
              <a:rPr lang="en-NZ" sz="1600" baseline="0" dirty="0">
                <a:solidFill>
                  <a:schemeClr val="bg2">
                    <a:lumMod val="25000"/>
                  </a:schemeClr>
                </a:solidFill>
                <a:latin typeface="Century Gothic" panose="020B0502020202020204" pitchFamily="34" charset="0"/>
              </a:rPr>
              <a:t>feelings.</a:t>
            </a:r>
          </a:p>
          <a:p>
            <a:pPr marL="285750" indent="-285750" algn="l">
              <a:spcBef>
                <a:spcPts val="600"/>
              </a:spcBef>
              <a:buFont typeface="Arial" panose="020B0604020202020204" pitchFamily="34" charset="0"/>
              <a:buChar char="•"/>
            </a:pPr>
            <a:r>
              <a:rPr lang="en-NZ" b="1" baseline="0" dirty="0">
                <a:solidFill>
                  <a:schemeClr val="accent1"/>
                </a:solidFill>
                <a:latin typeface="Century Gothic" panose="020B0502020202020204" pitchFamily="34" charset="0"/>
              </a:rPr>
              <a:t>Read through the rest of the Extended DISC® Assessment with them.</a:t>
            </a:r>
            <a:endParaRPr lang="en-NZ" baseline="0" dirty="0">
              <a:solidFill>
                <a:schemeClr val="accent1"/>
              </a:solidFill>
              <a:latin typeface="Century Gothic" panose="020B0502020202020204" pitchFamily="34" charset="0"/>
            </a:endParaRPr>
          </a:p>
        </p:txBody>
      </p:sp>
      <p:sp>
        <p:nvSpPr>
          <p:cNvPr id="3" name="Title 2"/>
          <p:cNvSpPr>
            <a:spLocks noGrp="1"/>
          </p:cNvSpPr>
          <p:nvPr>
            <p:ph type="title"/>
          </p:nvPr>
        </p:nvSpPr>
        <p:spPr>
          <a:xfrm>
            <a:off x="271109" y="231282"/>
            <a:ext cx="11549415" cy="351580"/>
          </a:xfrm>
        </p:spPr>
        <p:txBody>
          <a:bodyPr/>
          <a:lstStyle/>
          <a:p>
            <a:r>
              <a:rPr lang="en-NZ" b="1">
                <a:solidFill>
                  <a:srgbClr val="ED0C6D"/>
                </a:solidFill>
              </a:rPr>
              <a:t>Debriefing Process</a:t>
            </a:r>
            <a:endParaRPr lang="en-GB" b="1">
              <a:solidFill>
                <a:srgbClr val="ED0C6D"/>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25247" y="3974304"/>
            <a:ext cx="1595253" cy="229142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15315516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42"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1000"/>
                                        <p:tgtEl>
                                          <p:spTgt spid="5"/>
                                        </p:tgtEl>
                                      </p:cBhvr>
                                    </p:animEffect>
                                    <p:anim calcmode="lin" valueType="num">
                                      <p:cBhvr>
                                        <p:cTn id="10" dur="1000" fill="hold"/>
                                        <p:tgtEl>
                                          <p:spTgt spid="5"/>
                                        </p:tgtEl>
                                        <p:attrNameLst>
                                          <p:attrName>ppt_x</p:attrName>
                                        </p:attrNameLst>
                                      </p:cBhvr>
                                      <p:tavLst>
                                        <p:tav tm="0">
                                          <p:val>
                                            <p:strVal val="#ppt_x"/>
                                          </p:val>
                                        </p:tav>
                                        <p:tav tm="100000">
                                          <p:val>
                                            <p:strVal val="#ppt_x"/>
                                          </p:val>
                                        </p:tav>
                                      </p:tavLst>
                                    </p:anim>
                                    <p:anim calcmode="lin" valueType="num">
                                      <p:cBhvr>
                                        <p:cTn id="1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1"/>
          <p:cNvSpPr>
            <a:spLocks noGrp="1"/>
          </p:cNvSpPr>
          <p:nvPr>
            <p:ph type="body" sz="quarter" idx="10"/>
          </p:nvPr>
        </p:nvSpPr>
        <p:spPr>
          <a:xfrm>
            <a:off x="4647743" y="2449324"/>
            <a:ext cx="8281987" cy="1468297"/>
          </a:xfrm>
        </p:spPr>
        <p:txBody>
          <a:bodyPr>
            <a:normAutofit/>
          </a:bodyPr>
          <a:lstStyle/>
          <a:p>
            <a:r>
              <a:rPr lang="pl-PL" b="1" err="1">
                <a:solidFill>
                  <a:schemeClr val="accent1"/>
                </a:solidFill>
              </a:rPr>
              <a:t>Changes</a:t>
            </a:r>
            <a:r>
              <a:rPr lang="pl-PL" b="1">
                <a:solidFill>
                  <a:schemeClr val="accent1"/>
                </a:solidFill>
              </a:rPr>
              <a:t> in the </a:t>
            </a:r>
          </a:p>
          <a:p>
            <a:r>
              <a:rPr lang="en-NZ" b="1">
                <a:solidFill>
                  <a:schemeClr val="accent1"/>
                </a:solidFill>
              </a:rPr>
              <a:t>Australasian</a:t>
            </a:r>
            <a:r>
              <a:rPr lang="pl-PL" b="1">
                <a:solidFill>
                  <a:schemeClr val="accent1"/>
                </a:solidFill>
              </a:rPr>
              <a:t> population </a:t>
            </a:r>
          </a:p>
        </p:txBody>
      </p:sp>
      <p:sp>
        <p:nvSpPr>
          <p:cNvPr id="3" name="Symbol zastępczy tekstu 2"/>
          <p:cNvSpPr>
            <a:spLocks noGrp="1"/>
          </p:cNvSpPr>
          <p:nvPr>
            <p:ph type="body" sz="quarter" idx="11"/>
          </p:nvPr>
        </p:nvSpPr>
        <p:spPr>
          <a:xfrm>
            <a:off x="4765858" y="3846368"/>
            <a:ext cx="5447546" cy="1521279"/>
          </a:xfrm>
        </p:spPr>
        <p:txBody>
          <a:bodyPr>
            <a:noAutofit/>
          </a:bodyPr>
          <a:lstStyle/>
          <a:p>
            <a:pPr>
              <a:lnSpc>
                <a:spcPct val="100000"/>
              </a:lnSpc>
            </a:pPr>
            <a:r>
              <a:rPr lang="pl-PL" sz="3200" b="0" dirty="0">
                <a:solidFill>
                  <a:schemeClr val="accent6">
                    <a:lumMod val="50000"/>
                  </a:schemeClr>
                </a:solidFill>
              </a:rPr>
              <a:t>According</a:t>
            </a:r>
            <a:r>
              <a:rPr lang="en-NZ" sz="3200" b="0" dirty="0">
                <a:solidFill>
                  <a:schemeClr val="accent6">
                    <a:lumMod val="50000"/>
                  </a:schemeClr>
                </a:solidFill>
              </a:rPr>
              <a:t> to</a:t>
            </a:r>
            <a:r>
              <a:rPr lang="pl-PL" sz="3200" b="0" dirty="0">
                <a:solidFill>
                  <a:schemeClr val="accent6">
                    <a:lumMod val="50000"/>
                  </a:schemeClr>
                </a:solidFill>
              </a:rPr>
              <a:t> </a:t>
            </a:r>
            <a:br>
              <a:rPr lang="en-NZ" sz="3200" b="0" dirty="0">
                <a:solidFill>
                  <a:schemeClr val="accent6">
                    <a:lumMod val="50000"/>
                  </a:schemeClr>
                </a:solidFill>
              </a:rPr>
            </a:br>
            <a:r>
              <a:rPr lang="pl-PL" sz="3200" b="0" dirty="0">
                <a:solidFill>
                  <a:schemeClr val="accent6">
                    <a:lumMod val="50000"/>
                  </a:schemeClr>
                </a:solidFill>
              </a:rPr>
              <a:t>Extended DISC® </a:t>
            </a:r>
            <a:br>
              <a:rPr lang="en-NZ" sz="3200" b="0" dirty="0">
                <a:solidFill>
                  <a:schemeClr val="accent6">
                    <a:lumMod val="50000"/>
                  </a:schemeClr>
                </a:solidFill>
              </a:rPr>
            </a:br>
            <a:r>
              <a:rPr lang="en-NZ" sz="3200" b="0" dirty="0">
                <a:solidFill>
                  <a:schemeClr val="accent6">
                    <a:lumMod val="50000"/>
                  </a:schemeClr>
                </a:solidFill>
              </a:rPr>
              <a:t>Validation Studies</a:t>
            </a:r>
            <a:endParaRPr lang="pl-PL" sz="3200" b="0" dirty="0">
              <a:solidFill>
                <a:schemeClr val="accent6">
                  <a:lumMod val="50000"/>
                </a:schemeClr>
              </a:solidFill>
            </a:endParaRPr>
          </a:p>
          <a:p>
            <a:endParaRPr lang="pl-PL" sz="4000" b="0" dirty="0">
              <a:solidFill>
                <a:schemeClr val="accent6">
                  <a:lumMod val="50000"/>
                </a:schemeClr>
              </a:solidFill>
            </a:endParaRPr>
          </a:p>
        </p:txBody>
      </p:sp>
    </p:spTree>
    <p:extLst>
      <p:ext uri="{BB962C8B-B14F-4D97-AF65-F5344CB8AC3E}">
        <p14:creationId xmlns:p14="http://schemas.microsoft.com/office/powerpoint/2010/main" val="3469551480"/>
      </p:ext>
    </p:extLst>
  </p:cSld>
  <p:clrMapOvr>
    <a:masterClrMapping/>
  </p:clrMapOvr>
  <mc:AlternateContent xmlns:mc="http://schemas.openxmlformats.org/markup-compatibility/2006" xmlns:p14="http://schemas.microsoft.com/office/powerpoint/2010/main">
    <mc:Choice Requires="p14">
      <p:transition spd="slow" p14:dur="20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823956" y="3809152"/>
            <a:ext cx="2252511" cy="2498934"/>
          </a:xfrm>
          <a:prstGeom prst="rect">
            <a:avLst/>
          </a:prstGeom>
        </p:spPr>
      </p:pic>
      <p:pic>
        <p:nvPicPr>
          <p:cNvPr id="4" name="Picture 3"/>
          <p:cNvPicPr>
            <a:picLocks noChangeAspect="1"/>
          </p:cNvPicPr>
          <p:nvPr/>
        </p:nvPicPr>
        <p:blipFill rotWithShape="1">
          <a:blip r:embed="rId4">
            <a:duotone>
              <a:schemeClr val="bg2">
                <a:shade val="45000"/>
                <a:satMod val="135000"/>
              </a:schemeClr>
              <a:prstClr val="white"/>
            </a:duotone>
            <a:extLst>
              <a:ext uri="{28A0092B-C50C-407E-A947-70E740481C1C}">
                <a14:useLocalDpi xmlns:a14="http://schemas.microsoft.com/office/drawing/2010/main" val="0"/>
              </a:ext>
            </a:extLst>
          </a:blip>
          <a:srcRect/>
          <a:stretch/>
        </p:blipFill>
        <p:spPr>
          <a:xfrm>
            <a:off x="6055543" y="1168827"/>
            <a:ext cx="4003862" cy="3481458"/>
          </a:xfrm>
          <a:prstGeom prst="rect">
            <a:avLst/>
          </a:prstGeom>
        </p:spPr>
      </p:pic>
      <p:sp>
        <p:nvSpPr>
          <p:cNvPr id="58" name="Prostokąt 57"/>
          <p:cNvSpPr/>
          <p:nvPr/>
        </p:nvSpPr>
        <p:spPr>
          <a:xfrm>
            <a:off x="3219560" y="1130300"/>
            <a:ext cx="2393157" cy="68019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59" name="Prostokąt 58"/>
          <p:cNvSpPr/>
          <p:nvPr/>
        </p:nvSpPr>
        <p:spPr>
          <a:xfrm>
            <a:off x="3226776" y="1804618"/>
            <a:ext cx="2435568" cy="15979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0" name="Prostokąt 59"/>
          <p:cNvSpPr/>
          <p:nvPr/>
        </p:nvSpPr>
        <p:spPr>
          <a:xfrm>
            <a:off x="3068502" y="3402586"/>
            <a:ext cx="2689710" cy="20420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1" name="Prostokąt 60"/>
          <p:cNvSpPr/>
          <p:nvPr/>
        </p:nvSpPr>
        <p:spPr>
          <a:xfrm>
            <a:off x="3269187" y="5444610"/>
            <a:ext cx="2393157" cy="12309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 name="Tytuł 1"/>
          <p:cNvSpPr>
            <a:spLocks noGrp="1"/>
          </p:cNvSpPr>
          <p:nvPr>
            <p:ph type="title"/>
          </p:nvPr>
        </p:nvSpPr>
        <p:spPr>
          <a:xfrm>
            <a:off x="271109" y="231282"/>
            <a:ext cx="11549415" cy="628579"/>
          </a:xfrm>
        </p:spPr>
        <p:txBody>
          <a:bodyPr/>
          <a:lstStyle/>
          <a:p>
            <a:r>
              <a:rPr lang="pl-PL" b="1" dirty="0">
                <a:solidFill>
                  <a:schemeClr val="accent1"/>
                </a:solidFill>
              </a:rPr>
              <a:t>Distribution o</a:t>
            </a:r>
            <a:r>
              <a:rPr lang="en-US" b="1" dirty="0">
                <a:solidFill>
                  <a:schemeClr val="accent1"/>
                </a:solidFill>
              </a:rPr>
              <a:t>f </a:t>
            </a:r>
            <a:r>
              <a:rPr lang="en-US" b="1" dirty="0" err="1">
                <a:solidFill>
                  <a:schemeClr val="accent1"/>
                </a:solidFill>
              </a:rPr>
              <a:t>behavioural</a:t>
            </a:r>
            <a:r>
              <a:rPr lang="en-US" b="1" dirty="0">
                <a:solidFill>
                  <a:schemeClr val="accent1"/>
                </a:solidFill>
              </a:rPr>
              <a:t> styles according </a:t>
            </a:r>
            <a:r>
              <a:rPr lang="en-US" dirty="0"/>
              <a:t>to the Extended DISC model </a:t>
            </a:r>
            <a:r>
              <a:rPr lang="en-US" b="1" dirty="0">
                <a:solidFill>
                  <a:schemeClr val="accent1"/>
                </a:solidFill>
              </a:rPr>
              <a:t>in the Australasian population (2024)</a:t>
            </a:r>
            <a:endParaRPr lang="pl-PL" b="1" dirty="0">
              <a:solidFill>
                <a:schemeClr val="accent1"/>
              </a:solidFill>
            </a:endParaRPr>
          </a:p>
        </p:txBody>
      </p:sp>
      <p:sp>
        <p:nvSpPr>
          <p:cNvPr id="55" name="Dowolny kształt 54"/>
          <p:cNvSpPr>
            <a:spLocks/>
          </p:cNvSpPr>
          <p:nvPr/>
        </p:nvSpPr>
        <p:spPr bwMode="auto">
          <a:xfrm>
            <a:off x="2830211" y="1093774"/>
            <a:ext cx="3139566" cy="5796640"/>
          </a:xfrm>
          <a:custGeom>
            <a:avLst/>
            <a:gdLst>
              <a:gd name="connsiteX0" fmla="*/ 0 w 3351249"/>
              <a:gd name="connsiteY0" fmla="*/ 0 h 6219738"/>
              <a:gd name="connsiteX1" fmla="*/ 3351249 w 3351249"/>
              <a:gd name="connsiteY1" fmla="*/ 0 h 6219738"/>
              <a:gd name="connsiteX2" fmla="*/ 3351249 w 3351249"/>
              <a:gd name="connsiteY2" fmla="*/ 6219738 h 6219738"/>
              <a:gd name="connsiteX3" fmla="*/ 0 w 3351249"/>
              <a:gd name="connsiteY3" fmla="*/ 6219738 h 6219738"/>
              <a:gd name="connsiteX4" fmla="*/ 0 w 3351249"/>
              <a:gd name="connsiteY4" fmla="*/ 0 h 6219738"/>
              <a:gd name="connsiteX5" fmla="*/ 1724033 w 3351249"/>
              <a:gd name="connsiteY5" fmla="*/ 196003 h 6219738"/>
              <a:gd name="connsiteX6" fmla="*/ 1159924 w 3351249"/>
              <a:gd name="connsiteY6" fmla="*/ 760785 h 6219738"/>
              <a:gd name="connsiteX7" fmla="*/ 1724033 w 3351249"/>
              <a:gd name="connsiteY7" fmla="*/ 1325567 h 6219738"/>
              <a:gd name="connsiteX8" fmla="*/ 2288142 w 3351249"/>
              <a:gd name="connsiteY8" fmla="*/ 760785 h 6219738"/>
              <a:gd name="connsiteX9" fmla="*/ 1724033 w 3351249"/>
              <a:gd name="connsiteY9" fmla="*/ 196003 h 6219738"/>
              <a:gd name="connsiteX10" fmla="*/ 1661726 w 3351249"/>
              <a:gd name="connsiteY10" fmla="*/ 1500380 h 6219738"/>
              <a:gd name="connsiteX11" fmla="*/ 1661726 w 3351249"/>
              <a:gd name="connsiteY11" fmla="*/ 1502116 h 6219738"/>
              <a:gd name="connsiteX12" fmla="*/ 956416 w 3351249"/>
              <a:gd name="connsiteY12" fmla="*/ 1746812 h 6219738"/>
              <a:gd name="connsiteX13" fmla="*/ 357077 w 3351249"/>
              <a:gd name="connsiteY13" fmla="*/ 3388536 h 6219738"/>
              <a:gd name="connsiteX14" fmla="*/ 351865 w 3351249"/>
              <a:gd name="connsiteY14" fmla="*/ 3400684 h 6219738"/>
              <a:gd name="connsiteX15" fmla="*/ 348391 w 3351249"/>
              <a:gd name="connsiteY15" fmla="*/ 3414567 h 6219738"/>
              <a:gd name="connsiteX16" fmla="*/ 331019 w 3351249"/>
              <a:gd name="connsiteY16" fmla="*/ 3463159 h 6219738"/>
              <a:gd name="connsiteX17" fmla="*/ 329281 w 3351249"/>
              <a:gd name="connsiteY17" fmla="*/ 3471837 h 6219738"/>
              <a:gd name="connsiteX18" fmla="*/ 327544 w 3351249"/>
              <a:gd name="connsiteY18" fmla="*/ 3497868 h 6219738"/>
              <a:gd name="connsiteX19" fmla="*/ 327544 w 3351249"/>
              <a:gd name="connsiteY19" fmla="*/ 3504810 h 6219738"/>
              <a:gd name="connsiteX20" fmla="*/ 494317 w 3351249"/>
              <a:gd name="connsiteY20" fmla="*/ 3692237 h 6219738"/>
              <a:gd name="connsiteX21" fmla="*/ 640243 w 3351249"/>
              <a:gd name="connsiteY21" fmla="*/ 3595053 h 6219738"/>
              <a:gd name="connsiteX22" fmla="*/ 641980 w 3351249"/>
              <a:gd name="connsiteY22" fmla="*/ 3593317 h 6219738"/>
              <a:gd name="connsiteX23" fmla="*/ 1150984 w 3351249"/>
              <a:gd name="connsiteY23" fmla="*/ 2569409 h 6219738"/>
              <a:gd name="connsiteX24" fmla="*/ 1086707 w 3351249"/>
              <a:gd name="connsiteY24" fmla="*/ 5779968 h 6219738"/>
              <a:gd name="connsiteX25" fmla="*/ 1084970 w 3351249"/>
              <a:gd name="connsiteY25" fmla="*/ 5809470 h 6219738"/>
              <a:gd name="connsiteX26" fmla="*/ 1284750 w 3351249"/>
              <a:gd name="connsiteY26" fmla="*/ 6003839 h 6219738"/>
              <a:gd name="connsiteX27" fmla="*/ 1484530 w 3351249"/>
              <a:gd name="connsiteY27" fmla="*/ 5809470 h 6219738"/>
              <a:gd name="connsiteX28" fmla="*/ 1484530 w 3351249"/>
              <a:gd name="connsiteY28" fmla="*/ 5807735 h 6219738"/>
              <a:gd name="connsiteX29" fmla="*/ 1637405 w 3351249"/>
              <a:gd name="connsiteY29" fmla="*/ 3836278 h 6219738"/>
              <a:gd name="connsiteX30" fmla="*/ 1712105 w 3351249"/>
              <a:gd name="connsiteY30" fmla="*/ 3836278 h 6219738"/>
              <a:gd name="connsiteX31" fmla="*/ 1864980 w 3351249"/>
              <a:gd name="connsiteY31" fmla="*/ 5807735 h 6219738"/>
              <a:gd name="connsiteX32" fmla="*/ 1864980 w 3351249"/>
              <a:gd name="connsiteY32" fmla="*/ 5809470 h 6219738"/>
              <a:gd name="connsiteX33" fmla="*/ 2064760 w 3351249"/>
              <a:gd name="connsiteY33" fmla="*/ 6003839 h 6219738"/>
              <a:gd name="connsiteX34" fmla="*/ 2264540 w 3351249"/>
              <a:gd name="connsiteY34" fmla="*/ 5809470 h 6219738"/>
              <a:gd name="connsiteX35" fmla="*/ 2262802 w 3351249"/>
              <a:gd name="connsiteY35" fmla="*/ 5779968 h 6219738"/>
              <a:gd name="connsiteX36" fmla="*/ 2198526 w 3351249"/>
              <a:gd name="connsiteY36" fmla="*/ 2569409 h 6219738"/>
              <a:gd name="connsiteX37" fmla="*/ 2707530 w 3351249"/>
              <a:gd name="connsiteY37" fmla="*/ 3593317 h 6219738"/>
              <a:gd name="connsiteX38" fmla="*/ 2711004 w 3351249"/>
              <a:gd name="connsiteY38" fmla="*/ 3595053 h 6219738"/>
              <a:gd name="connsiteX39" fmla="*/ 2855193 w 3351249"/>
              <a:gd name="connsiteY39" fmla="*/ 3692237 h 6219738"/>
              <a:gd name="connsiteX40" fmla="*/ 3023703 w 3351249"/>
              <a:gd name="connsiteY40" fmla="*/ 3504810 h 6219738"/>
              <a:gd name="connsiteX41" fmla="*/ 3023703 w 3351249"/>
              <a:gd name="connsiteY41" fmla="*/ 3497868 h 6219738"/>
              <a:gd name="connsiteX42" fmla="*/ 3021966 w 3351249"/>
              <a:gd name="connsiteY42" fmla="*/ 3471837 h 6219738"/>
              <a:gd name="connsiteX43" fmla="*/ 3020228 w 3351249"/>
              <a:gd name="connsiteY43" fmla="*/ 3463159 h 6219738"/>
              <a:gd name="connsiteX44" fmla="*/ 3002856 w 3351249"/>
              <a:gd name="connsiteY44" fmla="*/ 3414567 h 6219738"/>
              <a:gd name="connsiteX45" fmla="*/ 2997645 w 3351249"/>
              <a:gd name="connsiteY45" fmla="*/ 3400684 h 6219738"/>
              <a:gd name="connsiteX46" fmla="*/ 2994170 w 3351249"/>
              <a:gd name="connsiteY46" fmla="*/ 3388536 h 6219738"/>
              <a:gd name="connsiteX47" fmla="*/ 2393094 w 3351249"/>
              <a:gd name="connsiteY47" fmla="*/ 1746812 h 6219738"/>
              <a:gd name="connsiteX48" fmla="*/ 1689521 w 3351249"/>
              <a:gd name="connsiteY48" fmla="*/ 1502116 h 6219738"/>
              <a:gd name="connsiteX49" fmla="*/ 1689521 w 3351249"/>
              <a:gd name="connsiteY49" fmla="*/ 1500380 h 6219738"/>
              <a:gd name="connsiteX50" fmla="*/ 1675624 w 3351249"/>
              <a:gd name="connsiteY50" fmla="*/ 1502116 h 6219738"/>
              <a:gd name="connsiteX51" fmla="*/ 1661726 w 3351249"/>
              <a:gd name="connsiteY51" fmla="*/ 1500380 h 6219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51249" h="6219738">
                <a:moveTo>
                  <a:pt x="0" y="0"/>
                </a:moveTo>
                <a:lnTo>
                  <a:pt x="3351249" y="0"/>
                </a:lnTo>
                <a:lnTo>
                  <a:pt x="3351249" y="6219738"/>
                </a:lnTo>
                <a:lnTo>
                  <a:pt x="0" y="6219738"/>
                </a:lnTo>
                <a:lnTo>
                  <a:pt x="0" y="0"/>
                </a:lnTo>
                <a:close/>
                <a:moveTo>
                  <a:pt x="1724033" y="196003"/>
                </a:moveTo>
                <a:cubicBezTo>
                  <a:pt x="1412484" y="196003"/>
                  <a:pt x="1159924" y="448865"/>
                  <a:pt x="1159924" y="760785"/>
                </a:cubicBezTo>
                <a:cubicBezTo>
                  <a:pt x="1159924" y="1072705"/>
                  <a:pt x="1412484" y="1325567"/>
                  <a:pt x="1724033" y="1325567"/>
                </a:cubicBezTo>
                <a:cubicBezTo>
                  <a:pt x="2035582" y="1325567"/>
                  <a:pt x="2288142" y="1072705"/>
                  <a:pt x="2288142" y="760785"/>
                </a:cubicBezTo>
                <a:cubicBezTo>
                  <a:pt x="2288142" y="448865"/>
                  <a:pt x="2035582" y="196003"/>
                  <a:pt x="1724033" y="196003"/>
                </a:cubicBezTo>
                <a:close/>
                <a:moveTo>
                  <a:pt x="1661726" y="1500380"/>
                </a:moveTo>
                <a:cubicBezTo>
                  <a:pt x="1661726" y="1502116"/>
                  <a:pt x="1661726" y="1502116"/>
                  <a:pt x="1661726" y="1502116"/>
                </a:cubicBezTo>
                <a:cubicBezTo>
                  <a:pt x="1067598" y="1542031"/>
                  <a:pt x="1039802" y="1663511"/>
                  <a:pt x="956416" y="1746812"/>
                </a:cubicBezTo>
                <a:cubicBezTo>
                  <a:pt x="886928" y="1816230"/>
                  <a:pt x="478682" y="3024094"/>
                  <a:pt x="357077" y="3388536"/>
                </a:cubicBezTo>
                <a:cubicBezTo>
                  <a:pt x="351865" y="3400684"/>
                  <a:pt x="351865" y="3400684"/>
                  <a:pt x="351865" y="3400684"/>
                </a:cubicBezTo>
                <a:cubicBezTo>
                  <a:pt x="348391" y="3414567"/>
                  <a:pt x="348391" y="3414567"/>
                  <a:pt x="348391" y="3414567"/>
                </a:cubicBezTo>
                <a:cubicBezTo>
                  <a:pt x="331019" y="3463159"/>
                  <a:pt x="331019" y="3463159"/>
                  <a:pt x="331019" y="3463159"/>
                </a:cubicBezTo>
                <a:cubicBezTo>
                  <a:pt x="329281" y="3471837"/>
                  <a:pt x="329281" y="3471837"/>
                  <a:pt x="329281" y="3471837"/>
                </a:cubicBezTo>
                <a:cubicBezTo>
                  <a:pt x="327544" y="3480514"/>
                  <a:pt x="327544" y="3489191"/>
                  <a:pt x="327544" y="3497868"/>
                </a:cubicBezTo>
                <a:cubicBezTo>
                  <a:pt x="327544" y="3501339"/>
                  <a:pt x="327544" y="3503074"/>
                  <a:pt x="327544" y="3504810"/>
                </a:cubicBezTo>
                <a:cubicBezTo>
                  <a:pt x="331019" y="3608936"/>
                  <a:pt x="403982" y="3692237"/>
                  <a:pt x="494317" y="3692237"/>
                </a:cubicBezTo>
                <a:cubicBezTo>
                  <a:pt x="556857" y="3692237"/>
                  <a:pt x="610710" y="3654057"/>
                  <a:pt x="640243" y="3595053"/>
                </a:cubicBezTo>
                <a:cubicBezTo>
                  <a:pt x="641980" y="3593317"/>
                  <a:pt x="641980" y="3593317"/>
                  <a:pt x="641980" y="3593317"/>
                </a:cubicBezTo>
                <a:cubicBezTo>
                  <a:pt x="1150984" y="2569409"/>
                  <a:pt x="1150984" y="2569409"/>
                  <a:pt x="1150984" y="2569409"/>
                </a:cubicBezTo>
                <a:cubicBezTo>
                  <a:pt x="1150984" y="2569409"/>
                  <a:pt x="1098868" y="5228099"/>
                  <a:pt x="1086707" y="5779968"/>
                </a:cubicBezTo>
                <a:cubicBezTo>
                  <a:pt x="1086707" y="5790380"/>
                  <a:pt x="1084970" y="5800793"/>
                  <a:pt x="1084970" y="5809470"/>
                </a:cubicBezTo>
                <a:cubicBezTo>
                  <a:pt x="1084970" y="5917067"/>
                  <a:pt x="1175305" y="6003839"/>
                  <a:pt x="1284750" y="6003839"/>
                </a:cubicBezTo>
                <a:cubicBezTo>
                  <a:pt x="1395932" y="6003839"/>
                  <a:pt x="1484530" y="5917067"/>
                  <a:pt x="1484530" y="5809470"/>
                </a:cubicBezTo>
                <a:cubicBezTo>
                  <a:pt x="1484530" y="5809470"/>
                  <a:pt x="1484530" y="5809470"/>
                  <a:pt x="1484530" y="5807735"/>
                </a:cubicBezTo>
                <a:cubicBezTo>
                  <a:pt x="1484530" y="5807735"/>
                  <a:pt x="1576602" y="5130914"/>
                  <a:pt x="1637405" y="3836278"/>
                </a:cubicBezTo>
                <a:cubicBezTo>
                  <a:pt x="1712105" y="3836278"/>
                  <a:pt x="1712105" y="3836278"/>
                  <a:pt x="1712105" y="3836278"/>
                </a:cubicBezTo>
                <a:cubicBezTo>
                  <a:pt x="1772908" y="5130914"/>
                  <a:pt x="1864980" y="5807735"/>
                  <a:pt x="1864980" y="5807735"/>
                </a:cubicBezTo>
                <a:cubicBezTo>
                  <a:pt x="1864980" y="5809470"/>
                  <a:pt x="1864980" y="5809470"/>
                  <a:pt x="1864980" y="5809470"/>
                </a:cubicBezTo>
                <a:cubicBezTo>
                  <a:pt x="1864980" y="5917067"/>
                  <a:pt x="1955315" y="6003839"/>
                  <a:pt x="2064760" y="6003839"/>
                </a:cubicBezTo>
                <a:cubicBezTo>
                  <a:pt x="2175942" y="6003839"/>
                  <a:pt x="2264540" y="5917067"/>
                  <a:pt x="2264540" y="5809470"/>
                </a:cubicBezTo>
                <a:cubicBezTo>
                  <a:pt x="2264540" y="5800793"/>
                  <a:pt x="2264540" y="5790380"/>
                  <a:pt x="2262802" y="5779968"/>
                </a:cubicBezTo>
                <a:cubicBezTo>
                  <a:pt x="2252379" y="5228099"/>
                  <a:pt x="2198526" y="2569409"/>
                  <a:pt x="2198526" y="2569409"/>
                </a:cubicBezTo>
                <a:cubicBezTo>
                  <a:pt x="2707530" y="3593317"/>
                  <a:pt x="2707530" y="3593317"/>
                  <a:pt x="2707530" y="3593317"/>
                </a:cubicBezTo>
                <a:cubicBezTo>
                  <a:pt x="2707530" y="3593317"/>
                  <a:pt x="2709267" y="3593317"/>
                  <a:pt x="2711004" y="3595053"/>
                </a:cubicBezTo>
                <a:cubicBezTo>
                  <a:pt x="2738800" y="3654057"/>
                  <a:pt x="2794390" y="3692237"/>
                  <a:pt x="2855193" y="3692237"/>
                </a:cubicBezTo>
                <a:cubicBezTo>
                  <a:pt x="2945528" y="3692237"/>
                  <a:pt x="3020228" y="3608936"/>
                  <a:pt x="3023703" y="3504810"/>
                </a:cubicBezTo>
                <a:cubicBezTo>
                  <a:pt x="3023703" y="3503074"/>
                  <a:pt x="3023703" y="3501339"/>
                  <a:pt x="3023703" y="3497868"/>
                </a:cubicBezTo>
                <a:cubicBezTo>
                  <a:pt x="3023703" y="3489191"/>
                  <a:pt x="3021966" y="3480514"/>
                  <a:pt x="3021966" y="3471837"/>
                </a:cubicBezTo>
                <a:cubicBezTo>
                  <a:pt x="3020228" y="3463159"/>
                  <a:pt x="3020228" y="3463159"/>
                  <a:pt x="3020228" y="3463159"/>
                </a:cubicBezTo>
                <a:cubicBezTo>
                  <a:pt x="3002856" y="3414567"/>
                  <a:pt x="3002856" y="3414567"/>
                  <a:pt x="3002856" y="3414567"/>
                </a:cubicBezTo>
                <a:cubicBezTo>
                  <a:pt x="2997645" y="3400684"/>
                  <a:pt x="2997645" y="3400684"/>
                  <a:pt x="2997645" y="3400684"/>
                </a:cubicBezTo>
                <a:cubicBezTo>
                  <a:pt x="2994170" y="3388536"/>
                  <a:pt x="2994170" y="3388536"/>
                  <a:pt x="2994170" y="3388536"/>
                </a:cubicBezTo>
                <a:cubicBezTo>
                  <a:pt x="2872565" y="3024094"/>
                  <a:pt x="2464320" y="1816230"/>
                  <a:pt x="2393094" y="1746812"/>
                </a:cubicBezTo>
                <a:cubicBezTo>
                  <a:pt x="2311444" y="1663511"/>
                  <a:pt x="2283649" y="1542031"/>
                  <a:pt x="1689521" y="1502116"/>
                </a:cubicBezTo>
                <a:cubicBezTo>
                  <a:pt x="1689521" y="1502116"/>
                  <a:pt x="1689521" y="1502116"/>
                  <a:pt x="1689521" y="1500380"/>
                </a:cubicBezTo>
                <a:cubicBezTo>
                  <a:pt x="1684310" y="1500380"/>
                  <a:pt x="1679098" y="1502116"/>
                  <a:pt x="1675624" y="1502116"/>
                </a:cubicBezTo>
                <a:cubicBezTo>
                  <a:pt x="1670412" y="1502116"/>
                  <a:pt x="1665200" y="1500380"/>
                  <a:pt x="1661726" y="150038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pl-PL"/>
          </a:p>
        </p:txBody>
      </p:sp>
      <p:grpSp>
        <p:nvGrpSpPr>
          <p:cNvPr id="48" name="Grupa 47"/>
          <p:cNvGrpSpPr/>
          <p:nvPr/>
        </p:nvGrpSpPr>
        <p:grpSpPr>
          <a:xfrm>
            <a:off x="3127542" y="1272885"/>
            <a:ext cx="2525855" cy="5412757"/>
            <a:chOff x="4503738" y="0"/>
            <a:chExt cx="3182938" cy="6856413"/>
          </a:xfrm>
          <a:noFill/>
        </p:grpSpPr>
        <p:sp>
          <p:nvSpPr>
            <p:cNvPr id="46" name="Oval 5"/>
            <p:cNvSpPr>
              <a:spLocks noChangeArrowheads="1"/>
            </p:cNvSpPr>
            <p:nvPr/>
          </p:nvSpPr>
          <p:spPr bwMode="auto">
            <a:xfrm>
              <a:off x="5486399" y="0"/>
              <a:ext cx="1335550" cy="1337142"/>
            </a:xfrm>
            <a:prstGeom prst="ellipse">
              <a:avLst/>
            </a:prstGeom>
            <a:grpFill/>
            <a:ln w="19050">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pl-PL"/>
            </a:p>
          </p:txBody>
        </p:sp>
        <p:sp>
          <p:nvSpPr>
            <p:cNvPr id="47" name="Freeform 6"/>
            <p:cNvSpPr>
              <a:spLocks/>
            </p:cNvSpPr>
            <p:nvPr/>
          </p:nvSpPr>
          <p:spPr bwMode="auto">
            <a:xfrm>
              <a:off x="4503738" y="1539875"/>
              <a:ext cx="3182938" cy="5316538"/>
            </a:xfrm>
            <a:custGeom>
              <a:avLst/>
              <a:gdLst>
                <a:gd name="T0" fmla="*/ 1551 w 1552"/>
                <a:gd name="T1" fmla="*/ 1136 h 2595"/>
                <a:gd name="T2" fmla="*/ 1550 w 1552"/>
                <a:gd name="T3" fmla="*/ 1131 h 2595"/>
                <a:gd name="T4" fmla="*/ 1540 w 1552"/>
                <a:gd name="T5" fmla="*/ 1103 h 2595"/>
                <a:gd name="T6" fmla="*/ 1537 w 1552"/>
                <a:gd name="T7" fmla="*/ 1095 h 2595"/>
                <a:gd name="T8" fmla="*/ 1535 w 1552"/>
                <a:gd name="T9" fmla="*/ 1088 h 2595"/>
                <a:gd name="T10" fmla="*/ 1189 w 1552"/>
                <a:gd name="T11" fmla="*/ 142 h 2595"/>
                <a:gd name="T12" fmla="*/ 784 w 1552"/>
                <a:gd name="T13" fmla="*/ 1 h 2595"/>
                <a:gd name="T14" fmla="*/ 784 w 1552"/>
                <a:gd name="T15" fmla="*/ 0 h 2595"/>
                <a:gd name="T16" fmla="*/ 776 w 1552"/>
                <a:gd name="T17" fmla="*/ 1 h 2595"/>
                <a:gd name="T18" fmla="*/ 768 w 1552"/>
                <a:gd name="T19" fmla="*/ 0 h 2595"/>
                <a:gd name="T20" fmla="*/ 768 w 1552"/>
                <a:gd name="T21" fmla="*/ 1 h 2595"/>
                <a:gd name="T22" fmla="*/ 362 w 1552"/>
                <a:gd name="T23" fmla="*/ 142 h 2595"/>
                <a:gd name="T24" fmla="*/ 17 w 1552"/>
                <a:gd name="T25" fmla="*/ 1088 h 2595"/>
                <a:gd name="T26" fmla="*/ 14 w 1552"/>
                <a:gd name="T27" fmla="*/ 1095 h 2595"/>
                <a:gd name="T28" fmla="*/ 12 w 1552"/>
                <a:gd name="T29" fmla="*/ 1103 h 2595"/>
                <a:gd name="T30" fmla="*/ 2 w 1552"/>
                <a:gd name="T31" fmla="*/ 1131 h 2595"/>
                <a:gd name="T32" fmla="*/ 1 w 1552"/>
                <a:gd name="T33" fmla="*/ 1136 h 2595"/>
                <a:gd name="T34" fmla="*/ 0 w 1552"/>
                <a:gd name="T35" fmla="*/ 1151 h 2595"/>
                <a:gd name="T36" fmla="*/ 0 w 1552"/>
                <a:gd name="T37" fmla="*/ 1155 h 2595"/>
                <a:gd name="T38" fmla="*/ 96 w 1552"/>
                <a:gd name="T39" fmla="*/ 1263 h 2595"/>
                <a:gd name="T40" fmla="*/ 180 w 1552"/>
                <a:gd name="T41" fmla="*/ 1207 h 2595"/>
                <a:gd name="T42" fmla="*/ 181 w 1552"/>
                <a:gd name="T43" fmla="*/ 1206 h 2595"/>
                <a:gd name="T44" fmla="*/ 474 w 1552"/>
                <a:gd name="T45" fmla="*/ 616 h 2595"/>
                <a:gd name="T46" fmla="*/ 437 w 1552"/>
                <a:gd name="T47" fmla="*/ 2466 h 2595"/>
                <a:gd name="T48" fmla="*/ 436 w 1552"/>
                <a:gd name="T49" fmla="*/ 2483 h 2595"/>
                <a:gd name="T50" fmla="*/ 551 w 1552"/>
                <a:gd name="T51" fmla="*/ 2595 h 2595"/>
                <a:gd name="T52" fmla="*/ 666 w 1552"/>
                <a:gd name="T53" fmla="*/ 2483 h 2595"/>
                <a:gd name="T54" fmla="*/ 666 w 1552"/>
                <a:gd name="T55" fmla="*/ 2482 h 2595"/>
                <a:gd name="T56" fmla="*/ 666 w 1552"/>
                <a:gd name="T57" fmla="*/ 2482 h 2595"/>
                <a:gd name="T58" fmla="*/ 754 w 1552"/>
                <a:gd name="T59" fmla="*/ 1346 h 2595"/>
                <a:gd name="T60" fmla="*/ 797 w 1552"/>
                <a:gd name="T61" fmla="*/ 1346 h 2595"/>
                <a:gd name="T62" fmla="*/ 885 w 1552"/>
                <a:gd name="T63" fmla="*/ 2482 h 2595"/>
                <a:gd name="T64" fmla="*/ 885 w 1552"/>
                <a:gd name="T65" fmla="*/ 2482 h 2595"/>
                <a:gd name="T66" fmla="*/ 885 w 1552"/>
                <a:gd name="T67" fmla="*/ 2483 h 2595"/>
                <a:gd name="T68" fmla="*/ 1000 w 1552"/>
                <a:gd name="T69" fmla="*/ 2595 h 2595"/>
                <a:gd name="T70" fmla="*/ 1115 w 1552"/>
                <a:gd name="T71" fmla="*/ 2483 h 2595"/>
                <a:gd name="T72" fmla="*/ 1114 w 1552"/>
                <a:gd name="T73" fmla="*/ 2466 h 2595"/>
                <a:gd name="T74" fmla="*/ 1077 w 1552"/>
                <a:gd name="T75" fmla="*/ 616 h 2595"/>
                <a:gd name="T76" fmla="*/ 1370 w 1552"/>
                <a:gd name="T77" fmla="*/ 1206 h 2595"/>
                <a:gd name="T78" fmla="*/ 1372 w 1552"/>
                <a:gd name="T79" fmla="*/ 1207 h 2595"/>
                <a:gd name="T80" fmla="*/ 1455 w 1552"/>
                <a:gd name="T81" fmla="*/ 1263 h 2595"/>
                <a:gd name="T82" fmla="*/ 1552 w 1552"/>
                <a:gd name="T83" fmla="*/ 1155 h 2595"/>
                <a:gd name="T84" fmla="*/ 1552 w 1552"/>
                <a:gd name="T85" fmla="*/ 1151 h 2595"/>
                <a:gd name="T86" fmla="*/ 1551 w 1552"/>
                <a:gd name="T87" fmla="*/ 1136 h 2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2" h="2595">
                  <a:moveTo>
                    <a:pt x="1551" y="1136"/>
                  </a:moveTo>
                  <a:cubicBezTo>
                    <a:pt x="1550" y="1131"/>
                    <a:pt x="1550" y="1131"/>
                    <a:pt x="1550" y="1131"/>
                  </a:cubicBezTo>
                  <a:cubicBezTo>
                    <a:pt x="1540" y="1103"/>
                    <a:pt x="1540" y="1103"/>
                    <a:pt x="1540" y="1103"/>
                  </a:cubicBezTo>
                  <a:cubicBezTo>
                    <a:pt x="1537" y="1095"/>
                    <a:pt x="1537" y="1095"/>
                    <a:pt x="1537" y="1095"/>
                  </a:cubicBezTo>
                  <a:cubicBezTo>
                    <a:pt x="1535" y="1088"/>
                    <a:pt x="1535" y="1088"/>
                    <a:pt x="1535" y="1088"/>
                  </a:cubicBezTo>
                  <a:cubicBezTo>
                    <a:pt x="1465" y="878"/>
                    <a:pt x="1230" y="182"/>
                    <a:pt x="1189" y="142"/>
                  </a:cubicBezTo>
                  <a:cubicBezTo>
                    <a:pt x="1142" y="94"/>
                    <a:pt x="1126" y="24"/>
                    <a:pt x="784" y="1"/>
                  </a:cubicBezTo>
                  <a:cubicBezTo>
                    <a:pt x="784" y="1"/>
                    <a:pt x="784" y="1"/>
                    <a:pt x="784" y="0"/>
                  </a:cubicBezTo>
                  <a:cubicBezTo>
                    <a:pt x="781" y="0"/>
                    <a:pt x="778" y="1"/>
                    <a:pt x="776" y="1"/>
                  </a:cubicBezTo>
                  <a:cubicBezTo>
                    <a:pt x="773" y="1"/>
                    <a:pt x="770" y="0"/>
                    <a:pt x="768" y="0"/>
                  </a:cubicBezTo>
                  <a:cubicBezTo>
                    <a:pt x="768" y="1"/>
                    <a:pt x="768" y="1"/>
                    <a:pt x="768" y="1"/>
                  </a:cubicBezTo>
                  <a:cubicBezTo>
                    <a:pt x="426" y="24"/>
                    <a:pt x="410" y="94"/>
                    <a:pt x="362" y="142"/>
                  </a:cubicBezTo>
                  <a:cubicBezTo>
                    <a:pt x="322" y="182"/>
                    <a:pt x="87" y="878"/>
                    <a:pt x="17" y="1088"/>
                  </a:cubicBezTo>
                  <a:cubicBezTo>
                    <a:pt x="14" y="1095"/>
                    <a:pt x="14" y="1095"/>
                    <a:pt x="14" y="1095"/>
                  </a:cubicBezTo>
                  <a:cubicBezTo>
                    <a:pt x="12" y="1103"/>
                    <a:pt x="12" y="1103"/>
                    <a:pt x="12" y="1103"/>
                  </a:cubicBezTo>
                  <a:cubicBezTo>
                    <a:pt x="2" y="1131"/>
                    <a:pt x="2" y="1131"/>
                    <a:pt x="2" y="1131"/>
                  </a:cubicBezTo>
                  <a:cubicBezTo>
                    <a:pt x="1" y="1136"/>
                    <a:pt x="1" y="1136"/>
                    <a:pt x="1" y="1136"/>
                  </a:cubicBezTo>
                  <a:cubicBezTo>
                    <a:pt x="0" y="1141"/>
                    <a:pt x="0" y="1146"/>
                    <a:pt x="0" y="1151"/>
                  </a:cubicBezTo>
                  <a:cubicBezTo>
                    <a:pt x="0" y="1153"/>
                    <a:pt x="0" y="1154"/>
                    <a:pt x="0" y="1155"/>
                  </a:cubicBezTo>
                  <a:cubicBezTo>
                    <a:pt x="2" y="1215"/>
                    <a:pt x="44" y="1263"/>
                    <a:pt x="96" y="1263"/>
                  </a:cubicBezTo>
                  <a:cubicBezTo>
                    <a:pt x="132" y="1263"/>
                    <a:pt x="163" y="1241"/>
                    <a:pt x="180" y="1207"/>
                  </a:cubicBezTo>
                  <a:cubicBezTo>
                    <a:pt x="181" y="1206"/>
                    <a:pt x="181" y="1206"/>
                    <a:pt x="181" y="1206"/>
                  </a:cubicBezTo>
                  <a:cubicBezTo>
                    <a:pt x="474" y="616"/>
                    <a:pt x="474" y="616"/>
                    <a:pt x="474" y="616"/>
                  </a:cubicBezTo>
                  <a:cubicBezTo>
                    <a:pt x="474" y="616"/>
                    <a:pt x="444" y="2148"/>
                    <a:pt x="437" y="2466"/>
                  </a:cubicBezTo>
                  <a:cubicBezTo>
                    <a:pt x="437" y="2472"/>
                    <a:pt x="436" y="2478"/>
                    <a:pt x="436" y="2483"/>
                  </a:cubicBezTo>
                  <a:cubicBezTo>
                    <a:pt x="436" y="2545"/>
                    <a:pt x="488" y="2595"/>
                    <a:pt x="551" y="2595"/>
                  </a:cubicBezTo>
                  <a:cubicBezTo>
                    <a:pt x="615" y="2595"/>
                    <a:pt x="666" y="2545"/>
                    <a:pt x="666" y="2483"/>
                  </a:cubicBezTo>
                  <a:cubicBezTo>
                    <a:pt x="666" y="2483"/>
                    <a:pt x="666" y="2483"/>
                    <a:pt x="666" y="2482"/>
                  </a:cubicBezTo>
                  <a:cubicBezTo>
                    <a:pt x="666" y="2482"/>
                    <a:pt x="666" y="2482"/>
                    <a:pt x="666" y="2482"/>
                  </a:cubicBezTo>
                  <a:cubicBezTo>
                    <a:pt x="666" y="2482"/>
                    <a:pt x="719" y="2092"/>
                    <a:pt x="754" y="1346"/>
                  </a:cubicBezTo>
                  <a:cubicBezTo>
                    <a:pt x="797" y="1346"/>
                    <a:pt x="797" y="1346"/>
                    <a:pt x="797" y="1346"/>
                  </a:cubicBezTo>
                  <a:cubicBezTo>
                    <a:pt x="832" y="2092"/>
                    <a:pt x="885" y="2482"/>
                    <a:pt x="885" y="2482"/>
                  </a:cubicBezTo>
                  <a:cubicBezTo>
                    <a:pt x="885" y="2482"/>
                    <a:pt x="885" y="2482"/>
                    <a:pt x="885" y="2482"/>
                  </a:cubicBezTo>
                  <a:cubicBezTo>
                    <a:pt x="885" y="2483"/>
                    <a:pt x="885" y="2483"/>
                    <a:pt x="885" y="2483"/>
                  </a:cubicBezTo>
                  <a:cubicBezTo>
                    <a:pt x="885" y="2545"/>
                    <a:pt x="937" y="2595"/>
                    <a:pt x="1000" y="2595"/>
                  </a:cubicBezTo>
                  <a:cubicBezTo>
                    <a:pt x="1064" y="2595"/>
                    <a:pt x="1115" y="2545"/>
                    <a:pt x="1115" y="2483"/>
                  </a:cubicBezTo>
                  <a:cubicBezTo>
                    <a:pt x="1115" y="2478"/>
                    <a:pt x="1115" y="2472"/>
                    <a:pt x="1114" y="2466"/>
                  </a:cubicBezTo>
                  <a:cubicBezTo>
                    <a:pt x="1108" y="2148"/>
                    <a:pt x="1077" y="616"/>
                    <a:pt x="1077" y="616"/>
                  </a:cubicBezTo>
                  <a:cubicBezTo>
                    <a:pt x="1370" y="1206"/>
                    <a:pt x="1370" y="1206"/>
                    <a:pt x="1370" y="1206"/>
                  </a:cubicBezTo>
                  <a:cubicBezTo>
                    <a:pt x="1370" y="1206"/>
                    <a:pt x="1371" y="1206"/>
                    <a:pt x="1372" y="1207"/>
                  </a:cubicBezTo>
                  <a:cubicBezTo>
                    <a:pt x="1388" y="1241"/>
                    <a:pt x="1420" y="1263"/>
                    <a:pt x="1455" y="1263"/>
                  </a:cubicBezTo>
                  <a:cubicBezTo>
                    <a:pt x="1507" y="1263"/>
                    <a:pt x="1550" y="1215"/>
                    <a:pt x="1552" y="1155"/>
                  </a:cubicBezTo>
                  <a:cubicBezTo>
                    <a:pt x="1552" y="1154"/>
                    <a:pt x="1552" y="1153"/>
                    <a:pt x="1552" y="1151"/>
                  </a:cubicBezTo>
                  <a:cubicBezTo>
                    <a:pt x="1552" y="1146"/>
                    <a:pt x="1551" y="1141"/>
                    <a:pt x="1551" y="1136"/>
                  </a:cubicBezTo>
                  <a:close/>
                </a:path>
              </a:pathLst>
            </a:custGeom>
            <a:grpFill/>
            <a:ln w="19050">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pl-PL"/>
            </a:p>
          </p:txBody>
        </p:sp>
      </p:grpSp>
      <p:sp>
        <p:nvSpPr>
          <p:cNvPr id="97" name="pole tekstowe 96"/>
          <p:cNvSpPr txBox="1"/>
          <p:nvPr/>
        </p:nvSpPr>
        <p:spPr>
          <a:xfrm>
            <a:off x="6012344" y="1800684"/>
            <a:ext cx="1238092" cy="461665"/>
          </a:xfrm>
          <a:prstGeom prst="rect">
            <a:avLst/>
          </a:prstGeom>
          <a:noFill/>
        </p:spPr>
        <p:txBody>
          <a:bodyPr wrap="square" rtlCol="0">
            <a:spAutoFit/>
          </a:bodyPr>
          <a:lstStyle/>
          <a:p>
            <a:pPr algn="ctr"/>
            <a:r>
              <a:rPr lang="pl-PL" sz="2400" b="1">
                <a:solidFill>
                  <a:schemeClr val="bg1">
                    <a:lumMod val="65000"/>
                  </a:schemeClr>
                </a:solidFill>
              </a:rPr>
              <a:t>Styles</a:t>
            </a:r>
          </a:p>
        </p:txBody>
      </p:sp>
      <p:sp>
        <p:nvSpPr>
          <p:cNvPr id="98" name="pole tekstowe 97"/>
          <p:cNvSpPr txBox="1"/>
          <p:nvPr/>
        </p:nvSpPr>
        <p:spPr>
          <a:xfrm>
            <a:off x="9903869" y="2671326"/>
            <a:ext cx="1775451" cy="830997"/>
          </a:xfrm>
          <a:prstGeom prst="rect">
            <a:avLst/>
          </a:prstGeom>
        </p:spPr>
        <p:txBody>
          <a:bodyPr wrap="square">
            <a:spAutoFit/>
          </a:bodyPr>
          <a:lstStyle>
            <a:defPPr>
              <a:defRPr lang="pl-PL"/>
            </a:defPPr>
            <a:lvl1pPr>
              <a:spcBef>
                <a:spcPts val="2400"/>
              </a:spcBef>
              <a:defRPr kumimoji="1" sz="3200">
                <a:latin typeface="+mj-lt"/>
                <a:ea typeface="ＭＳ Ｐゴシック" pitchFamily="-112" charset="-128"/>
              </a:defRPr>
            </a:lvl1pPr>
          </a:lstStyle>
          <a:p>
            <a:r>
              <a:rPr lang="en-NZ" sz="2400" dirty="0"/>
              <a:t>AU: 7.9</a:t>
            </a:r>
            <a:r>
              <a:rPr lang="pl-PL" sz="2400" dirty="0"/>
              <a:t>%</a:t>
            </a:r>
            <a:br>
              <a:rPr lang="en-NZ" sz="2400" dirty="0"/>
            </a:br>
            <a:r>
              <a:rPr lang="en-NZ" sz="2400" dirty="0"/>
              <a:t>NZ: 10%</a:t>
            </a:r>
            <a:endParaRPr lang="pl-PL" sz="2400" dirty="0"/>
          </a:p>
        </p:txBody>
      </p:sp>
      <p:sp>
        <p:nvSpPr>
          <p:cNvPr id="99" name="pole tekstowe 98"/>
          <p:cNvSpPr txBox="1"/>
          <p:nvPr/>
        </p:nvSpPr>
        <p:spPr>
          <a:xfrm>
            <a:off x="9961782" y="4036909"/>
            <a:ext cx="1858741" cy="830997"/>
          </a:xfrm>
          <a:prstGeom prst="rect">
            <a:avLst/>
          </a:prstGeom>
        </p:spPr>
        <p:txBody>
          <a:bodyPr wrap="square">
            <a:spAutoFit/>
          </a:bodyPr>
          <a:lstStyle>
            <a:defPPr>
              <a:defRPr lang="pl-PL"/>
            </a:defPPr>
            <a:lvl1pPr>
              <a:spcBef>
                <a:spcPts val="2400"/>
              </a:spcBef>
              <a:defRPr kumimoji="1" sz="2400">
                <a:latin typeface="+mj-lt"/>
                <a:ea typeface="ＭＳ Ｐゴシック" pitchFamily="-112" charset="-128"/>
              </a:defRPr>
            </a:lvl1pPr>
          </a:lstStyle>
          <a:p>
            <a:r>
              <a:rPr lang="en-NZ" dirty="0"/>
              <a:t>AU</a:t>
            </a:r>
            <a:r>
              <a:rPr lang="en-NZ"/>
              <a:t>: 29.9</a:t>
            </a:r>
            <a:r>
              <a:rPr lang="pl-PL"/>
              <a:t>%</a:t>
            </a:r>
            <a:br>
              <a:rPr lang="en-NZ" dirty="0"/>
            </a:br>
            <a:r>
              <a:rPr lang="en-NZ" dirty="0"/>
              <a:t>NZ: 30.3%</a:t>
            </a:r>
            <a:endParaRPr lang="pl-PL" dirty="0"/>
          </a:p>
        </p:txBody>
      </p:sp>
      <p:sp>
        <p:nvSpPr>
          <p:cNvPr id="100" name="pole tekstowe 99"/>
          <p:cNvSpPr txBox="1"/>
          <p:nvPr/>
        </p:nvSpPr>
        <p:spPr>
          <a:xfrm>
            <a:off x="7042317" y="4120179"/>
            <a:ext cx="1633121" cy="830997"/>
          </a:xfrm>
          <a:prstGeom prst="rect">
            <a:avLst/>
          </a:prstGeom>
        </p:spPr>
        <p:txBody>
          <a:bodyPr wrap="square">
            <a:spAutoFit/>
          </a:bodyPr>
          <a:lstStyle>
            <a:defPPr>
              <a:defRPr lang="pl-PL"/>
            </a:defPPr>
            <a:lvl1pPr>
              <a:spcBef>
                <a:spcPts val="2400"/>
              </a:spcBef>
              <a:defRPr kumimoji="1" sz="2400">
                <a:latin typeface="+mj-lt"/>
                <a:ea typeface="ＭＳ Ｐゴシック" pitchFamily="-112" charset="-128"/>
              </a:defRPr>
            </a:lvl1pPr>
          </a:lstStyle>
          <a:p>
            <a:r>
              <a:rPr lang="en-NZ" dirty="0"/>
              <a:t>AU: 36.8</a:t>
            </a:r>
            <a:r>
              <a:rPr lang="pl-PL" dirty="0"/>
              <a:t>%</a:t>
            </a:r>
            <a:br>
              <a:rPr lang="en-NZ" dirty="0"/>
            </a:br>
            <a:r>
              <a:rPr lang="en-NZ" dirty="0"/>
              <a:t>NZ: 35%</a:t>
            </a:r>
            <a:endParaRPr lang="pl-PL" dirty="0"/>
          </a:p>
        </p:txBody>
      </p:sp>
      <p:sp>
        <p:nvSpPr>
          <p:cNvPr id="101" name="pole tekstowe 100"/>
          <p:cNvSpPr txBox="1"/>
          <p:nvPr/>
        </p:nvSpPr>
        <p:spPr>
          <a:xfrm>
            <a:off x="6964418" y="2749759"/>
            <a:ext cx="1638814" cy="830997"/>
          </a:xfrm>
          <a:prstGeom prst="rect">
            <a:avLst/>
          </a:prstGeom>
        </p:spPr>
        <p:txBody>
          <a:bodyPr wrap="square">
            <a:spAutoFit/>
          </a:bodyPr>
          <a:lstStyle>
            <a:defPPr>
              <a:defRPr lang="pl-PL"/>
            </a:defPPr>
            <a:lvl1pPr>
              <a:spcBef>
                <a:spcPts val="2400"/>
              </a:spcBef>
              <a:defRPr kumimoji="1" sz="2400">
                <a:latin typeface="+mj-lt"/>
                <a:ea typeface="ＭＳ Ｐゴシック" pitchFamily="-112" charset="-128"/>
              </a:defRPr>
            </a:lvl1pPr>
          </a:lstStyle>
          <a:p>
            <a:r>
              <a:rPr lang="en-NZ" dirty="0"/>
              <a:t>AU: 25.4</a:t>
            </a:r>
            <a:r>
              <a:rPr lang="pl-PL" dirty="0"/>
              <a:t>%</a:t>
            </a:r>
            <a:br>
              <a:rPr lang="en-NZ" dirty="0"/>
            </a:br>
            <a:r>
              <a:rPr lang="en-NZ" dirty="0"/>
              <a:t>NZ: 24.7%</a:t>
            </a:r>
            <a:endParaRPr lang="pl-PL" dirty="0"/>
          </a:p>
        </p:txBody>
      </p:sp>
      <p:grpSp>
        <p:nvGrpSpPr>
          <p:cNvPr id="33" name="Grupa 32"/>
          <p:cNvGrpSpPr/>
          <p:nvPr/>
        </p:nvGrpSpPr>
        <p:grpSpPr>
          <a:xfrm>
            <a:off x="8990060" y="2717746"/>
            <a:ext cx="777406" cy="777408"/>
            <a:chOff x="6949929" y="1423660"/>
            <a:chExt cx="1742129" cy="1742129"/>
          </a:xfrm>
        </p:grpSpPr>
        <p:grpSp>
          <p:nvGrpSpPr>
            <p:cNvPr id="34" name="Grupa 33"/>
            <p:cNvGrpSpPr/>
            <p:nvPr/>
          </p:nvGrpSpPr>
          <p:grpSpPr>
            <a:xfrm>
              <a:off x="6949929" y="1423660"/>
              <a:ext cx="1742129" cy="1742129"/>
              <a:chOff x="7424335" y="2590541"/>
              <a:chExt cx="1742129" cy="1742129"/>
            </a:xfrm>
          </p:grpSpPr>
          <p:sp>
            <p:nvSpPr>
              <p:cNvPr id="36" name="Elipsa 35"/>
              <p:cNvSpPr/>
              <p:nvPr/>
            </p:nvSpPr>
            <p:spPr>
              <a:xfrm>
                <a:off x="7424335" y="2590541"/>
                <a:ext cx="1742129" cy="17421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100"/>
              </a:p>
            </p:txBody>
          </p:sp>
          <p:sp>
            <p:nvSpPr>
              <p:cNvPr id="37" name="pole tekstowe 36"/>
              <p:cNvSpPr txBox="1"/>
              <p:nvPr/>
            </p:nvSpPr>
            <p:spPr>
              <a:xfrm>
                <a:off x="7968689" y="2607935"/>
                <a:ext cx="1197210" cy="1724275"/>
              </a:xfrm>
              <a:prstGeom prst="rect">
                <a:avLst/>
              </a:prstGeom>
              <a:noFill/>
            </p:spPr>
            <p:txBody>
              <a:bodyPr wrap="square" rtlCol="0">
                <a:spAutoFit/>
              </a:bodyPr>
              <a:lstStyle/>
              <a:p>
                <a:pPr algn="ctr"/>
                <a:r>
                  <a:rPr lang="pl-PL" sz="4400" b="1">
                    <a:solidFill>
                      <a:schemeClr val="bg1"/>
                    </a:solidFill>
                  </a:rPr>
                  <a:t>D</a:t>
                </a:r>
              </a:p>
            </p:txBody>
          </p:sp>
          <p:sp>
            <p:nvSpPr>
              <p:cNvPr id="17" name="pole tekstowe 36">
                <a:extLst>
                  <a:ext uri="{FF2B5EF4-FFF2-40B4-BE49-F238E27FC236}">
                    <a16:creationId xmlns:a16="http://schemas.microsoft.com/office/drawing/2014/main" id="{E2379712-455F-4BBD-73B0-BCBB4A2A5C2D}"/>
                  </a:ext>
                </a:extLst>
              </p:cNvPr>
              <p:cNvSpPr txBox="1"/>
              <p:nvPr/>
            </p:nvSpPr>
            <p:spPr>
              <a:xfrm>
                <a:off x="7969254" y="2608395"/>
                <a:ext cx="1197210" cy="1724275"/>
              </a:xfrm>
              <a:prstGeom prst="rect">
                <a:avLst/>
              </a:prstGeom>
              <a:noFill/>
            </p:spPr>
            <p:txBody>
              <a:bodyPr wrap="square" rtlCol="0">
                <a:spAutoFit/>
              </a:bodyPr>
              <a:lstStyle/>
              <a:p>
                <a:pPr algn="ctr"/>
                <a:r>
                  <a:rPr lang="pl-PL" sz="4400" b="1">
                    <a:solidFill>
                      <a:schemeClr val="bg1"/>
                    </a:solidFill>
                  </a:rPr>
                  <a:t>D</a:t>
                </a:r>
              </a:p>
            </p:txBody>
          </p:sp>
        </p:grpSp>
        <p:sp>
          <p:nvSpPr>
            <p:cNvPr id="35" name="Freeform 6"/>
            <p:cNvSpPr>
              <a:spLocks noEditPoints="1"/>
            </p:cNvSpPr>
            <p:nvPr/>
          </p:nvSpPr>
          <p:spPr bwMode="auto">
            <a:xfrm>
              <a:off x="7119845" y="1778837"/>
              <a:ext cx="823182" cy="1052520"/>
            </a:xfrm>
            <a:custGeom>
              <a:avLst/>
              <a:gdLst>
                <a:gd name="T0" fmla="*/ 1580 w 2344"/>
                <a:gd name="T1" fmla="*/ 2513 h 2995"/>
                <a:gd name="T2" fmla="*/ 1920 w 2344"/>
                <a:gd name="T3" fmla="*/ 2381 h 2995"/>
                <a:gd name="T4" fmla="*/ 2153 w 2344"/>
                <a:gd name="T5" fmla="*/ 2520 h 2995"/>
                <a:gd name="T6" fmla="*/ 2341 w 2344"/>
                <a:gd name="T7" fmla="*/ 2456 h 2995"/>
                <a:gd name="T8" fmla="*/ 1454 w 2344"/>
                <a:gd name="T9" fmla="*/ 928 h 2995"/>
                <a:gd name="T10" fmla="*/ 1148 w 2344"/>
                <a:gd name="T11" fmla="*/ 699 h 2995"/>
                <a:gd name="T12" fmla="*/ 1098 w 2344"/>
                <a:gd name="T13" fmla="*/ 389 h 2995"/>
                <a:gd name="T14" fmla="*/ 368 w 2344"/>
                <a:gd name="T15" fmla="*/ 200 h 2995"/>
                <a:gd name="T16" fmla="*/ 11 w 2344"/>
                <a:gd name="T17" fmla="*/ 531 h 2995"/>
                <a:gd name="T18" fmla="*/ 38 w 2344"/>
                <a:gd name="T19" fmla="*/ 540 h 2995"/>
                <a:gd name="T20" fmla="*/ 470 w 2344"/>
                <a:gd name="T21" fmla="*/ 697 h 2995"/>
                <a:gd name="T22" fmla="*/ 1178 w 2344"/>
                <a:gd name="T23" fmla="*/ 2385 h 2995"/>
                <a:gd name="T24" fmla="*/ 725 w 2344"/>
                <a:gd name="T25" fmla="*/ 2724 h 2995"/>
                <a:gd name="T26" fmla="*/ 755 w 2344"/>
                <a:gd name="T27" fmla="*/ 2773 h 2995"/>
                <a:gd name="T28" fmla="*/ 1098 w 2344"/>
                <a:gd name="T29" fmla="*/ 2654 h 2995"/>
                <a:gd name="T30" fmla="*/ 908 w 2344"/>
                <a:gd name="T31" fmla="*/ 2716 h 2995"/>
                <a:gd name="T32" fmla="*/ 791 w 2344"/>
                <a:gd name="T33" fmla="*/ 2994 h 2995"/>
                <a:gd name="T34" fmla="*/ 830 w 2344"/>
                <a:gd name="T35" fmla="*/ 2968 h 2995"/>
                <a:gd name="T36" fmla="*/ 1205 w 2344"/>
                <a:gd name="T37" fmla="*/ 2925 h 2995"/>
                <a:gd name="T38" fmla="*/ 1238 w 2344"/>
                <a:gd name="T39" fmla="*/ 2962 h 2995"/>
                <a:gd name="T40" fmla="*/ 1160 w 2344"/>
                <a:gd name="T41" fmla="*/ 2686 h 2995"/>
                <a:gd name="T42" fmla="*/ 1572 w 2344"/>
                <a:gd name="T43" fmla="*/ 2512 h 2995"/>
                <a:gd name="T44" fmla="*/ 386 w 2344"/>
                <a:gd name="T45" fmla="*/ 389 h 2995"/>
                <a:gd name="T46" fmla="*/ 448 w 2344"/>
                <a:gd name="T47" fmla="*/ 200 h 2995"/>
                <a:gd name="T48" fmla="*/ 1030 w 2344"/>
                <a:gd name="T49" fmla="*/ 389 h 2995"/>
                <a:gd name="T50" fmla="*/ 998 w 2344"/>
                <a:gd name="T51" fmla="*/ 561 h 2995"/>
                <a:gd name="T52" fmla="*/ 823 w 2344"/>
                <a:gd name="T53" fmla="*/ 865 h 2995"/>
                <a:gd name="T54" fmla="*/ 787 w 2344"/>
                <a:gd name="T55" fmla="*/ 851 h 2995"/>
                <a:gd name="T56" fmla="*/ 551 w 2344"/>
                <a:gd name="T57" fmla="*/ 911 h 2995"/>
                <a:gd name="T58" fmla="*/ 456 w 2344"/>
                <a:gd name="T59" fmla="*/ 958 h 2995"/>
                <a:gd name="T60" fmla="*/ 530 w 2344"/>
                <a:gd name="T61" fmla="*/ 657 h 2995"/>
                <a:gd name="T62" fmla="*/ 388 w 2344"/>
                <a:gd name="T63" fmla="*/ 424 h 2995"/>
                <a:gd name="T64" fmla="*/ 1396 w 2344"/>
                <a:gd name="T65" fmla="*/ 961 h 2995"/>
                <a:gd name="T66" fmla="*/ 2153 w 2344"/>
                <a:gd name="T67" fmla="*/ 2453 h 2995"/>
                <a:gd name="T68" fmla="*/ 1984 w 2344"/>
                <a:gd name="T69" fmla="*/ 2356 h 2995"/>
                <a:gd name="T70" fmla="*/ 1963 w 2344"/>
                <a:gd name="T71" fmla="*/ 2317 h 2995"/>
                <a:gd name="T72" fmla="*/ 1925 w 2344"/>
                <a:gd name="T73" fmla="*/ 2296 h 2995"/>
                <a:gd name="T74" fmla="*/ 1788 w 2344"/>
                <a:gd name="T75" fmla="*/ 2322 h 2995"/>
                <a:gd name="T76" fmla="*/ 1492 w 2344"/>
                <a:gd name="T77" fmla="*/ 2109 h 2995"/>
                <a:gd name="T78" fmla="*/ 1396 w 2344"/>
                <a:gd name="T79" fmla="*/ 2128 h 2995"/>
                <a:gd name="T80" fmla="*/ 851 w 2344"/>
                <a:gd name="T81" fmla="*/ 940 h 2995"/>
                <a:gd name="T82" fmla="*/ 1009 w 2344"/>
                <a:gd name="T83" fmla="*/ 798 h 2995"/>
                <a:gd name="T84" fmla="*/ 1131 w 2344"/>
                <a:gd name="T85" fmla="*/ 765 h 2995"/>
                <a:gd name="T86" fmla="*/ 1148 w 2344"/>
                <a:gd name="T87" fmla="*/ 766 h 2995"/>
                <a:gd name="T88" fmla="*/ 1394 w 2344"/>
                <a:gd name="T89" fmla="*/ 959 h 2995"/>
                <a:gd name="T90" fmla="*/ 477 w 2344"/>
                <a:gd name="T91" fmla="*/ 1027 h 2995"/>
                <a:gd name="T92" fmla="*/ 616 w 2344"/>
                <a:gd name="T93" fmla="*/ 928 h 2995"/>
                <a:gd name="T94" fmla="*/ 736 w 2344"/>
                <a:gd name="T95" fmla="*/ 894 h 2995"/>
                <a:gd name="T96" fmla="*/ 718 w 2344"/>
                <a:gd name="T97" fmla="*/ 1486 h 2995"/>
                <a:gd name="T98" fmla="*/ 1465 w 2344"/>
                <a:gd name="T99" fmla="*/ 2185 h 2995"/>
                <a:gd name="T100" fmla="*/ 1578 w 2344"/>
                <a:gd name="T101" fmla="*/ 2444 h 2995"/>
                <a:gd name="T102" fmla="*/ 441 w 2344"/>
                <a:gd name="T103" fmla="*/ 1024 h 2995"/>
                <a:gd name="T104" fmla="*/ 337 w 2344"/>
                <a:gd name="T105" fmla="*/ 270 h 2995"/>
                <a:gd name="T106" fmla="*/ 321 w 2344"/>
                <a:gd name="T107" fmla="*/ 436 h 2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44" h="2995">
                  <a:moveTo>
                    <a:pt x="1572" y="2512"/>
                  </a:moveTo>
                  <a:cubicBezTo>
                    <a:pt x="1575" y="2512"/>
                    <a:pt x="1578" y="2513"/>
                    <a:pt x="1580" y="2513"/>
                  </a:cubicBezTo>
                  <a:cubicBezTo>
                    <a:pt x="1585" y="2513"/>
                    <a:pt x="1589" y="2512"/>
                    <a:pt x="1593" y="2510"/>
                  </a:cubicBezTo>
                  <a:cubicBezTo>
                    <a:pt x="1920" y="2381"/>
                    <a:pt x="1920" y="2381"/>
                    <a:pt x="1920" y="2381"/>
                  </a:cubicBezTo>
                  <a:cubicBezTo>
                    <a:pt x="1952" y="2435"/>
                    <a:pt x="2023" y="2520"/>
                    <a:pt x="2153" y="2520"/>
                  </a:cubicBezTo>
                  <a:cubicBezTo>
                    <a:pt x="2153" y="2520"/>
                    <a:pt x="2153" y="2520"/>
                    <a:pt x="2153" y="2520"/>
                  </a:cubicBezTo>
                  <a:cubicBezTo>
                    <a:pt x="2206" y="2520"/>
                    <a:pt x="2263" y="2506"/>
                    <a:pt x="2323" y="2477"/>
                  </a:cubicBezTo>
                  <a:cubicBezTo>
                    <a:pt x="2332" y="2472"/>
                    <a:pt x="2338" y="2465"/>
                    <a:pt x="2341" y="2456"/>
                  </a:cubicBezTo>
                  <a:cubicBezTo>
                    <a:pt x="2344" y="2447"/>
                    <a:pt x="2342" y="2437"/>
                    <a:pt x="2338" y="2429"/>
                  </a:cubicBezTo>
                  <a:cubicBezTo>
                    <a:pt x="1454" y="928"/>
                    <a:pt x="1454" y="928"/>
                    <a:pt x="1454" y="928"/>
                  </a:cubicBezTo>
                  <a:cubicBezTo>
                    <a:pt x="1445" y="909"/>
                    <a:pt x="1343" y="718"/>
                    <a:pt x="1155" y="699"/>
                  </a:cubicBezTo>
                  <a:cubicBezTo>
                    <a:pt x="1153" y="699"/>
                    <a:pt x="1150" y="699"/>
                    <a:pt x="1148" y="699"/>
                  </a:cubicBezTo>
                  <a:cubicBezTo>
                    <a:pt x="1065" y="544"/>
                    <a:pt x="1065" y="544"/>
                    <a:pt x="1065" y="544"/>
                  </a:cubicBezTo>
                  <a:cubicBezTo>
                    <a:pt x="1087" y="495"/>
                    <a:pt x="1098" y="443"/>
                    <a:pt x="1098" y="389"/>
                  </a:cubicBezTo>
                  <a:cubicBezTo>
                    <a:pt x="1098" y="174"/>
                    <a:pt x="923" y="0"/>
                    <a:pt x="708" y="0"/>
                  </a:cubicBezTo>
                  <a:cubicBezTo>
                    <a:pt x="562" y="0"/>
                    <a:pt x="434" y="81"/>
                    <a:pt x="368" y="200"/>
                  </a:cubicBezTo>
                  <a:cubicBezTo>
                    <a:pt x="140" y="212"/>
                    <a:pt x="10" y="319"/>
                    <a:pt x="0" y="505"/>
                  </a:cubicBezTo>
                  <a:cubicBezTo>
                    <a:pt x="0" y="515"/>
                    <a:pt x="4" y="525"/>
                    <a:pt x="11" y="531"/>
                  </a:cubicBezTo>
                  <a:cubicBezTo>
                    <a:pt x="18" y="537"/>
                    <a:pt x="26" y="540"/>
                    <a:pt x="34" y="540"/>
                  </a:cubicBezTo>
                  <a:cubicBezTo>
                    <a:pt x="36" y="540"/>
                    <a:pt x="37" y="540"/>
                    <a:pt x="38" y="540"/>
                  </a:cubicBezTo>
                  <a:cubicBezTo>
                    <a:pt x="336" y="502"/>
                    <a:pt x="336" y="502"/>
                    <a:pt x="336" y="502"/>
                  </a:cubicBezTo>
                  <a:cubicBezTo>
                    <a:pt x="359" y="579"/>
                    <a:pt x="405" y="647"/>
                    <a:pt x="470" y="697"/>
                  </a:cubicBezTo>
                  <a:cubicBezTo>
                    <a:pt x="372" y="938"/>
                    <a:pt x="253" y="1377"/>
                    <a:pt x="455" y="1779"/>
                  </a:cubicBezTo>
                  <a:cubicBezTo>
                    <a:pt x="585" y="2038"/>
                    <a:pt x="828" y="2241"/>
                    <a:pt x="1178" y="2385"/>
                  </a:cubicBezTo>
                  <a:cubicBezTo>
                    <a:pt x="1118" y="2589"/>
                    <a:pt x="1118" y="2589"/>
                    <a:pt x="1118" y="2589"/>
                  </a:cubicBezTo>
                  <a:cubicBezTo>
                    <a:pt x="1001" y="2557"/>
                    <a:pt x="807" y="2552"/>
                    <a:pt x="725" y="2724"/>
                  </a:cubicBezTo>
                  <a:cubicBezTo>
                    <a:pt x="717" y="2741"/>
                    <a:pt x="724" y="2761"/>
                    <a:pt x="741" y="2769"/>
                  </a:cubicBezTo>
                  <a:cubicBezTo>
                    <a:pt x="746" y="2772"/>
                    <a:pt x="751" y="2773"/>
                    <a:pt x="755" y="2773"/>
                  </a:cubicBezTo>
                  <a:cubicBezTo>
                    <a:pt x="768" y="2773"/>
                    <a:pt x="780" y="2766"/>
                    <a:pt x="786" y="2754"/>
                  </a:cubicBezTo>
                  <a:cubicBezTo>
                    <a:pt x="856" y="2607"/>
                    <a:pt x="1029" y="2636"/>
                    <a:pt x="1098" y="2654"/>
                  </a:cubicBezTo>
                  <a:cubicBezTo>
                    <a:pt x="1094" y="2669"/>
                    <a:pt x="1094" y="2669"/>
                    <a:pt x="1094" y="2669"/>
                  </a:cubicBezTo>
                  <a:cubicBezTo>
                    <a:pt x="1053" y="2667"/>
                    <a:pt x="978" y="2670"/>
                    <a:pt x="908" y="2716"/>
                  </a:cubicBezTo>
                  <a:cubicBezTo>
                    <a:pt x="835" y="2764"/>
                    <a:pt x="787" y="2844"/>
                    <a:pt x="764" y="2954"/>
                  </a:cubicBezTo>
                  <a:cubicBezTo>
                    <a:pt x="761" y="2972"/>
                    <a:pt x="772" y="2990"/>
                    <a:pt x="791" y="2994"/>
                  </a:cubicBezTo>
                  <a:cubicBezTo>
                    <a:pt x="793" y="2994"/>
                    <a:pt x="795" y="2995"/>
                    <a:pt x="797" y="2995"/>
                  </a:cubicBezTo>
                  <a:cubicBezTo>
                    <a:pt x="813" y="2995"/>
                    <a:pt x="827" y="2984"/>
                    <a:pt x="830" y="2968"/>
                  </a:cubicBezTo>
                  <a:cubicBezTo>
                    <a:pt x="885" y="2700"/>
                    <a:pt x="1098" y="2736"/>
                    <a:pt x="1111" y="2739"/>
                  </a:cubicBezTo>
                  <a:cubicBezTo>
                    <a:pt x="1117" y="2740"/>
                    <a:pt x="1217" y="2768"/>
                    <a:pt x="1205" y="2925"/>
                  </a:cubicBezTo>
                  <a:cubicBezTo>
                    <a:pt x="1203" y="2944"/>
                    <a:pt x="1217" y="2960"/>
                    <a:pt x="1236" y="2962"/>
                  </a:cubicBezTo>
                  <a:cubicBezTo>
                    <a:pt x="1237" y="2962"/>
                    <a:pt x="1238" y="2962"/>
                    <a:pt x="1238" y="2962"/>
                  </a:cubicBezTo>
                  <a:cubicBezTo>
                    <a:pt x="1256" y="2962"/>
                    <a:pt x="1271" y="2948"/>
                    <a:pt x="1272" y="2931"/>
                  </a:cubicBezTo>
                  <a:cubicBezTo>
                    <a:pt x="1283" y="2787"/>
                    <a:pt x="1216" y="2714"/>
                    <a:pt x="1160" y="2686"/>
                  </a:cubicBezTo>
                  <a:cubicBezTo>
                    <a:pt x="1241" y="2410"/>
                    <a:pt x="1241" y="2410"/>
                    <a:pt x="1241" y="2410"/>
                  </a:cubicBezTo>
                  <a:cubicBezTo>
                    <a:pt x="1343" y="2449"/>
                    <a:pt x="1453" y="2483"/>
                    <a:pt x="1572" y="2512"/>
                  </a:cubicBezTo>
                  <a:close/>
                  <a:moveTo>
                    <a:pt x="388" y="424"/>
                  </a:moveTo>
                  <a:cubicBezTo>
                    <a:pt x="387" y="412"/>
                    <a:pt x="386" y="401"/>
                    <a:pt x="386" y="389"/>
                  </a:cubicBezTo>
                  <a:cubicBezTo>
                    <a:pt x="386" y="345"/>
                    <a:pt x="395" y="304"/>
                    <a:pt x="410" y="266"/>
                  </a:cubicBezTo>
                  <a:cubicBezTo>
                    <a:pt x="420" y="242"/>
                    <a:pt x="433" y="220"/>
                    <a:pt x="448" y="200"/>
                  </a:cubicBezTo>
                  <a:cubicBezTo>
                    <a:pt x="507" y="119"/>
                    <a:pt x="601" y="67"/>
                    <a:pt x="708" y="67"/>
                  </a:cubicBezTo>
                  <a:cubicBezTo>
                    <a:pt x="886" y="67"/>
                    <a:pt x="1030" y="211"/>
                    <a:pt x="1030" y="389"/>
                  </a:cubicBezTo>
                  <a:cubicBezTo>
                    <a:pt x="1030" y="438"/>
                    <a:pt x="1019" y="486"/>
                    <a:pt x="998" y="530"/>
                  </a:cubicBezTo>
                  <a:cubicBezTo>
                    <a:pt x="993" y="540"/>
                    <a:pt x="993" y="551"/>
                    <a:pt x="998" y="561"/>
                  </a:cubicBezTo>
                  <a:cubicBezTo>
                    <a:pt x="1074" y="704"/>
                    <a:pt x="1074" y="704"/>
                    <a:pt x="1074" y="704"/>
                  </a:cubicBezTo>
                  <a:cubicBezTo>
                    <a:pt x="997" y="719"/>
                    <a:pt x="902" y="767"/>
                    <a:pt x="823" y="865"/>
                  </a:cubicBezTo>
                  <a:cubicBezTo>
                    <a:pt x="822" y="866"/>
                    <a:pt x="821" y="867"/>
                    <a:pt x="820" y="868"/>
                  </a:cubicBezTo>
                  <a:cubicBezTo>
                    <a:pt x="805" y="864"/>
                    <a:pt x="793" y="858"/>
                    <a:pt x="787" y="851"/>
                  </a:cubicBezTo>
                  <a:cubicBezTo>
                    <a:pt x="755" y="813"/>
                    <a:pt x="700" y="796"/>
                    <a:pt x="650" y="808"/>
                  </a:cubicBezTo>
                  <a:cubicBezTo>
                    <a:pt x="600" y="819"/>
                    <a:pt x="564" y="857"/>
                    <a:pt x="551" y="911"/>
                  </a:cubicBezTo>
                  <a:cubicBezTo>
                    <a:pt x="546" y="929"/>
                    <a:pt x="538" y="941"/>
                    <a:pt x="525" y="948"/>
                  </a:cubicBezTo>
                  <a:cubicBezTo>
                    <a:pt x="504" y="961"/>
                    <a:pt x="475" y="960"/>
                    <a:pt x="456" y="958"/>
                  </a:cubicBezTo>
                  <a:cubicBezTo>
                    <a:pt x="481" y="856"/>
                    <a:pt x="513" y="767"/>
                    <a:pt x="542" y="698"/>
                  </a:cubicBezTo>
                  <a:cubicBezTo>
                    <a:pt x="549" y="683"/>
                    <a:pt x="543" y="666"/>
                    <a:pt x="530" y="657"/>
                  </a:cubicBezTo>
                  <a:cubicBezTo>
                    <a:pt x="469" y="617"/>
                    <a:pt x="425" y="558"/>
                    <a:pt x="403" y="491"/>
                  </a:cubicBezTo>
                  <a:cubicBezTo>
                    <a:pt x="396" y="470"/>
                    <a:pt x="391" y="447"/>
                    <a:pt x="388" y="424"/>
                  </a:cubicBezTo>
                  <a:close/>
                  <a:moveTo>
                    <a:pt x="1394" y="959"/>
                  </a:moveTo>
                  <a:cubicBezTo>
                    <a:pt x="1395" y="960"/>
                    <a:pt x="1395" y="960"/>
                    <a:pt x="1396" y="961"/>
                  </a:cubicBezTo>
                  <a:cubicBezTo>
                    <a:pt x="2260" y="2431"/>
                    <a:pt x="2260" y="2431"/>
                    <a:pt x="2260" y="2431"/>
                  </a:cubicBezTo>
                  <a:cubicBezTo>
                    <a:pt x="2222" y="2445"/>
                    <a:pt x="2186" y="2453"/>
                    <a:pt x="2153" y="2453"/>
                  </a:cubicBezTo>
                  <a:cubicBezTo>
                    <a:pt x="2153" y="2453"/>
                    <a:pt x="2153" y="2453"/>
                    <a:pt x="2153" y="2453"/>
                  </a:cubicBezTo>
                  <a:cubicBezTo>
                    <a:pt x="2063" y="2453"/>
                    <a:pt x="2010" y="2396"/>
                    <a:pt x="1984" y="2356"/>
                  </a:cubicBezTo>
                  <a:cubicBezTo>
                    <a:pt x="1976" y="2344"/>
                    <a:pt x="1971" y="2334"/>
                    <a:pt x="1967" y="2327"/>
                  </a:cubicBezTo>
                  <a:cubicBezTo>
                    <a:pt x="1965" y="2322"/>
                    <a:pt x="1963" y="2318"/>
                    <a:pt x="1963" y="2317"/>
                  </a:cubicBezTo>
                  <a:cubicBezTo>
                    <a:pt x="1958" y="2304"/>
                    <a:pt x="1945" y="2295"/>
                    <a:pt x="1931" y="2295"/>
                  </a:cubicBezTo>
                  <a:cubicBezTo>
                    <a:pt x="1929" y="2295"/>
                    <a:pt x="1927" y="2296"/>
                    <a:pt x="1925" y="2296"/>
                  </a:cubicBezTo>
                  <a:cubicBezTo>
                    <a:pt x="1924" y="2296"/>
                    <a:pt x="1922" y="2297"/>
                    <a:pt x="1920" y="2297"/>
                  </a:cubicBezTo>
                  <a:cubicBezTo>
                    <a:pt x="1874" y="2314"/>
                    <a:pt x="1830" y="2322"/>
                    <a:pt x="1788" y="2322"/>
                  </a:cubicBezTo>
                  <a:cubicBezTo>
                    <a:pt x="1593" y="2322"/>
                    <a:pt x="1516" y="2137"/>
                    <a:pt x="1513" y="2129"/>
                  </a:cubicBezTo>
                  <a:cubicBezTo>
                    <a:pt x="1509" y="2120"/>
                    <a:pt x="1502" y="2113"/>
                    <a:pt x="1492" y="2109"/>
                  </a:cubicBezTo>
                  <a:cubicBezTo>
                    <a:pt x="1483" y="2106"/>
                    <a:pt x="1473" y="2107"/>
                    <a:pt x="1464" y="2112"/>
                  </a:cubicBezTo>
                  <a:cubicBezTo>
                    <a:pt x="1447" y="2122"/>
                    <a:pt x="1424" y="2128"/>
                    <a:pt x="1396" y="2128"/>
                  </a:cubicBezTo>
                  <a:cubicBezTo>
                    <a:pt x="1205" y="2128"/>
                    <a:pt x="876" y="1894"/>
                    <a:pt x="784" y="1471"/>
                  </a:cubicBezTo>
                  <a:cubicBezTo>
                    <a:pt x="726" y="1209"/>
                    <a:pt x="784" y="1041"/>
                    <a:pt x="851" y="940"/>
                  </a:cubicBezTo>
                  <a:cubicBezTo>
                    <a:pt x="859" y="928"/>
                    <a:pt x="867" y="918"/>
                    <a:pt x="875" y="908"/>
                  </a:cubicBezTo>
                  <a:cubicBezTo>
                    <a:pt x="917" y="856"/>
                    <a:pt x="964" y="820"/>
                    <a:pt x="1009" y="798"/>
                  </a:cubicBezTo>
                  <a:cubicBezTo>
                    <a:pt x="1045" y="780"/>
                    <a:pt x="1079" y="770"/>
                    <a:pt x="1108" y="767"/>
                  </a:cubicBezTo>
                  <a:cubicBezTo>
                    <a:pt x="1116" y="766"/>
                    <a:pt x="1124" y="765"/>
                    <a:pt x="1131" y="765"/>
                  </a:cubicBezTo>
                  <a:cubicBezTo>
                    <a:pt x="1136" y="765"/>
                    <a:pt x="1141" y="765"/>
                    <a:pt x="1146" y="766"/>
                  </a:cubicBezTo>
                  <a:cubicBezTo>
                    <a:pt x="1147" y="766"/>
                    <a:pt x="1147" y="766"/>
                    <a:pt x="1148" y="766"/>
                  </a:cubicBezTo>
                  <a:cubicBezTo>
                    <a:pt x="1162" y="767"/>
                    <a:pt x="1175" y="770"/>
                    <a:pt x="1188" y="774"/>
                  </a:cubicBezTo>
                  <a:cubicBezTo>
                    <a:pt x="1320" y="812"/>
                    <a:pt x="1394" y="957"/>
                    <a:pt x="1394" y="959"/>
                  </a:cubicBezTo>
                  <a:close/>
                  <a:moveTo>
                    <a:pt x="441" y="1024"/>
                  </a:moveTo>
                  <a:cubicBezTo>
                    <a:pt x="450" y="1025"/>
                    <a:pt x="463" y="1027"/>
                    <a:pt x="477" y="1027"/>
                  </a:cubicBezTo>
                  <a:cubicBezTo>
                    <a:pt x="502" y="1027"/>
                    <a:pt x="532" y="1022"/>
                    <a:pt x="559" y="1007"/>
                  </a:cubicBezTo>
                  <a:cubicBezTo>
                    <a:pt x="588" y="990"/>
                    <a:pt x="607" y="962"/>
                    <a:pt x="616" y="928"/>
                  </a:cubicBezTo>
                  <a:cubicBezTo>
                    <a:pt x="624" y="898"/>
                    <a:pt x="641" y="879"/>
                    <a:pt x="665" y="873"/>
                  </a:cubicBezTo>
                  <a:cubicBezTo>
                    <a:pt x="690" y="867"/>
                    <a:pt x="720" y="876"/>
                    <a:pt x="736" y="894"/>
                  </a:cubicBezTo>
                  <a:cubicBezTo>
                    <a:pt x="747" y="908"/>
                    <a:pt x="763" y="918"/>
                    <a:pt x="781" y="926"/>
                  </a:cubicBezTo>
                  <a:cubicBezTo>
                    <a:pt x="712" y="1040"/>
                    <a:pt x="660" y="1219"/>
                    <a:pt x="718" y="1486"/>
                  </a:cubicBezTo>
                  <a:cubicBezTo>
                    <a:pt x="819" y="1949"/>
                    <a:pt x="1177" y="2195"/>
                    <a:pt x="1396" y="2195"/>
                  </a:cubicBezTo>
                  <a:cubicBezTo>
                    <a:pt x="1422" y="2195"/>
                    <a:pt x="1445" y="2192"/>
                    <a:pt x="1465" y="2185"/>
                  </a:cubicBezTo>
                  <a:cubicBezTo>
                    <a:pt x="1496" y="2243"/>
                    <a:pt x="1577" y="2359"/>
                    <a:pt x="1729" y="2384"/>
                  </a:cubicBezTo>
                  <a:cubicBezTo>
                    <a:pt x="1578" y="2444"/>
                    <a:pt x="1578" y="2444"/>
                    <a:pt x="1578" y="2444"/>
                  </a:cubicBezTo>
                  <a:cubicBezTo>
                    <a:pt x="1037" y="2309"/>
                    <a:pt x="680" y="2075"/>
                    <a:pt x="515" y="1749"/>
                  </a:cubicBezTo>
                  <a:cubicBezTo>
                    <a:pt x="392" y="1503"/>
                    <a:pt x="397" y="1241"/>
                    <a:pt x="441" y="1024"/>
                  </a:cubicBezTo>
                  <a:close/>
                  <a:moveTo>
                    <a:pt x="73" y="468"/>
                  </a:moveTo>
                  <a:cubicBezTo>
                    <a:pt x="99" y="331"/>
                    <a:pt x="217" y="283"/>
                    <a:pt x="337" y="270"/>
                  </a:cubicBezTo>
                  <a:cubicBezTo>
                    <a:pt x="325" y="308"/>
                    <a:pt x="319" y="347"/>
                    <a:pt x="319" y="389"/>
                  </a:cubicBezTo>
                  <a:cubicBezTo>
                    <a:pt x="319" y="405"/>
                    <a:pt x="320" y="421"/>
                    <a:pt x="321" y="436"/>
                  </a:cubicBezTo>
                  <a:lnTo>
                    <a:pt x="73" y="46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sz="1100"/>
            </a:p>
          </p:txBody>
        </p:sp>
      </p:grpSp>
      <p:grpSp>
        <p:nvGrpSpPr>
          <p:cNvPr id="38" name="Grupa 37"/>
          <p:cNvGrpSpPr/>
          <p:nvPr/>
        </p:nvGrpSpPr>
        <p:grpSpPr>
          <a:xfrm>
            <a:off x="6116393" y="3948444"/>
            <a:ext cx="777406" cy="857906"/>
            <a:chOff x="3331838" y="4010393"/>
            <a:chExt cx="1071890" cy="1182880"/>
          </a:xfrm>
        </p:grpSpPr>
        <p:sp>
          <p:nvSpPr>
            <p:cNvPr id="39" name="Elipsa 38"/>
            <p:cNvSpPr/>
            <p:nvPr/>
          </p:nvSpPr>
          <p:spPr>
            <a:xfrm>
              <a:off x="3331838" y="4010393"/>
              <a:ext cx="1071890" cy="10718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100"/>
            </a:p>
          </p:txBody>
        </p:sp>
        <p:sp>
          <p:nvSpPr>
            <p:cNvPr id="40" name="pole tekstowe 39"/>
            <p:cNvSpPr txBox="1"/>
            <p:nvPr/>
          </p:nvSpPr>
          <p:spPr>
            <a:xfrm>
              <a:off x="3605031" y="4132368"/>
              <a:ext cx="736615" cy="1060905"/>
            </a:xfrm>
            <a:prstGeom prst="rect">
              <a:avLst/>
            </a:prstGeom>
            <a:noFill/>
          </p:spPr>
          <p:txBody>
            <a:bodyPr wrap="square" rtlCol="0">
              <a:spAutoFit/>
            </a:bodyPr>
            <a:lstStyle/>
            <a:p>
              <a:pPr algn="ctr"/>
              <a:r>
                <a:rPr lang="pl-PL" sz="4400" b="1">
                  <a:solidFill>
                    <a:schemeClr val="bg1"/>
                  </a:solidFill>
                </a:rPr>
                <a:t>S</a:t>
              </a:r>
            </a:p>
          </p:txBody>
        </p:sp>
        <p:sp>
          <p:nvSpPr>
            <p:cNvPr id="41" name="Freeform 5"/>
            <p:cNvSpPr>
              <a:spLocks noEditPoints="1"/>
            </p:cNvSpPr>
            <p:nvPr/>
          </p:nvSpPr>
          <p:spPr bwMode="auto">
            <a:xfrm>
              <a:off x="3516416" y="4330904"/>
              <a:ext cx="525502" cy="632112"/>
            </a:xfrm>
            <a:custGeom>
              <a:avLst/>
              <a:gdLst>
                <a:gd name="T0" fmla="*/ 627 w 2410"/>
                <a:gd name="T1" fmla="*/ 2565 h 2895"/>
                <a:gd name="T2" fmla="*/ 789 w 2410"/>
                <a:gd name="T3" fmla="*/ 2723 h 2895"/>
                <a:gd name="T4" fmla="*/ 612 w 2410"/>
                <a:gd name="T5" fmla="*/ 2895 h 2895"/>
                <a:gd name="T6" fmla="*/ 1172 w 2410"/>
                <a:gd name="T7" fmla="*/ 2840 h 2895"/>
                <a:gd name="T8" fmla="*/ 913 w 2410"/>
                <a:gd name="T9" fmla="*/ 2699 h 2895"/>
                <a:gd name="T10" fmla="*/ 981 w 2410"/>
                <a:gd name="T11" fmla="*/ 2598 h 2895"/>
                <a:gd name="T12" fmla="*/ 2408 w 2410"/>
                <a:gd name="T13" fmla="*/ 1959 h 2895"/>
                <a:gd name="T14" fmla="*/ 2348 w 2410"/>
                <a:gd name="T15" fmla="*/ 1732 h 2895"/>
                <a:gd name="T16" fmla="*/ 1926 w 2410"/>
                <a:gd name="T17" fmla="*/ 1458 h 2895"/>
                <a:gd name="T18" fmla="*/ 739 w 2410"/>
                <a:gd name="T19" fmla="*/ 106 h 2895"/>
                <a:gd name="T20" fmla="*/ 1 w 2410"/>
                <a:gd name="T21" fmla="*/ 416 h 2895"/>
                <a:gd name="T22" fmla="*/ 264 w 2410"/>
                <a:gd name="T23" fmla="*/ 454 h 2895"/>
                <a:gd name="T24" fmla="*/ 36 w 2410"/>
                <a:gd name="T25" fmla="*/ 1537 h 2895"/>
                <a:gd name="T26" fmla="*/ 735 w 2410"/>
                <a:gd name="T27" fmla="*/ 2348 h 2895"/>
                <a:gd name="T28" fmla="*/ 2130 w 2410"/>
                <a:gd name="T29" fmla="*/ 1802 h 2895"/>
                <a:gd name="T30" fmla="*/ 1980 w 2410"/>
                <a:gd name="T31" fmla="*/ 1779 h 2895"/>
                <a:gd name="T32" fmla="*/ 1600 w 2410"/>
                <a:gd name="T33" fmla="*/ 1850 h 2895"/>
                <a:gd name="T34" fmla="*/ 917 w 2410"/>
                <a:gd name="T35" fmla="*/ 1787 h 2895"/>
                <a:gd name="T36" fmla="*/ 1590 w 2410"/>
                <a:gd name="T37" fmla="*/ 1625 h 2895"/>
                <a:gd name="T38" fmla="*/ 1831 w 2410"/>
                <a:gd name="T39" fmla="*/ 1621 h 2895"/>
                <a:gd name="T40" fmla="*/ 2160 w 2410"/>
                <a:gd name="T41" fmla="*/ 1800 h 2895"/>
                <a:gd name="T42" fmla="*/ 1867 w 2410"/>
                <a:gd name="T43" fmla="*/ 1503 h 2895"/>
                <a:gd name="T44" fmla="*/ 1605 w 2410"/>
                <a:gd name="T45" fmla="*/ 1559 h 2895"/>
                <a:gd name="T46" fmla="*/ 1545 w 2410"/>
                <a:gd name="T47" fmla="*/ 1568 h 2895"/>
                <a:gd name="T48" fmla="*/ 1164 w 2410"/>
                <a:gd name="T49" fmla="*/ 1627 h 2895"/>
                <a:gd name="T50" fmla="*/ 900 w 2410"/>
                <a:gd name="T51" fmla="*/ 1719 h 2895"/>
                <a:gd name="T52" fmla="*/ 786 w 2410"/>
                <a:gd name="T53" fmla="*/ 1692 h 2895"/>
                <a:gd name="T54" fmla="*/ 735 w 2410"/>
                <a:gd name="T55" fmla="*/ 978 h 2895"/>
                <a:gd name="T56" fmla="*/ 991 w 2410"/>
                <a:gd name="T57" fmla="*/ 1009 h 2895"/>
                <a:gd name="T58" fmla="*/ 1226 w 2410"/>
                <a:gd name="T59" fmla="*/ 1141 h 2895"/>
                <a:gd name="T60" fmla="*/ 616 w 2410"/>
                <a:gd name="T61" fmla="*/ 998 h 2895"/>
                <a:gd name="T62" fmla="*/ 1371 w 2410"/>
                <a:gd name="T63" fmla="*/ 2005 h 2895"/>
                <a:gd name="T64" fmla="*/ 2009 w 2410"/>
                <a:gd name="T65" fmla="*/ 1850 h 2895"/>
                <a:gd name="T66" fmla="*/ 2145 w 2410"/>
                <a:gd name="T67" fmla="*/ 1869 h 2895"/>
                <a:gd name="T68" fmla="*/ 943 w 2410"/>
                <a:gd name="T69" fmla="*/ 2252 h 2895"/>
                <a:gd name="T70" fmla="*/ 616 w 2410"/>
                <a:gd name="T71" fmla="*/ 998 h 2895"/>
                <a:gd name="T72" fmla="*/ 962 w 2410"/>
                <a:gd name="T73" fmla="*/ 2317 h 2895"/>
                <a:gd name="T74" fmla="*/ 316 w 2410"/>
                <a:gd name="T75" fmla="*/ 409 h 2895"/>
                <a:gd name="T76" fmla="*/ 513 w 2410"/>
                <a:gd name="T77" fmla="*/ 68 h 2895"/>
                <a:gd name="T78" fmla="*/ 316 w 2410"/>
                <a:gd name="T79" fmla="*/ 409 h 2895"/>
                <a:gd name="T80" fmla="*/ 218 w 2410"/>
                <a:gd name="T81" fmla="*/ 295 h 2895"/>
                <a:gd name="T82" fmla="*/ 349 w 2410"/>
                <a:gd name="T83" fmla="*/ 891 h 2895"/>
                <a:gd name="T84" fmla="*/ 807 w 2410"/>
                <a:gd name="T85" fmla="*/ 313 h 2895"/>
                <a:gd name="T86" fmla="*/ 706 w 2410"/>
                <a:gd name="T87" fmla="*/ 917 h 2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10" h="2895">
                  <a:moveTo>
                    <a:pt x="912" y="2581"/>
                  </a:moveTo>
                  <a:cubicBezTo>
                    <a:pt x="847" y="2677"/>
                    <a:pt x="847" y="2677"/>
                    <a:pt x="847" y="2677"/>
                  </a:cubicBezTo>
                  <a:cubicBezTo>
                    <a:pt x="627" y="2565"/>
                    <a:pt x="627" y="2565"/>
                    <a:pt x="627" y="2565"/>
                  </a:cubicBezTo>
                  <a:cubicBezTo>
                    <a:pt x="610" y="2556"/>
                    <a:pt x="590" y="2563"/>
                    <a:pt x="581" y="2579"/>
                  </a:cubicBezTo>
                  <a:cubicBezTo>
                    <a:pt x="573" y="2596"/>
                    <a:pt x="580" y="2616"/>
                    <a:pt x="596" y="2625"/>
                  </a:cubicBezTo>
                  <a:cubicBezTo>
                    <a:pt x="789" y="2723"/>
                    <a:pt x="789" y="2723"/>
                    <a:pt x="789" y="2723"/>
                  </a:cubicBezTo>
                  <a:cubicBezTo>
                    <a:pt x="595" y="2832"/>
                    <a:pt x="595" y="2832"/>
                    <a:pt x="595" y="2832"/>
                  </a:cubicBezTo>
                  <a:cubicBezTo>
                    <a:pt x="579" y="2841"/>
                    <a:pt x="573" y="2862"/>
                    <a:pt x="582" y="2878"/>
                  </a:cubicBezTo>
                  <a:cubicBezTo>
                    <a:pt x="588" y="2889"/>
                    <a:pt x="600" y="2895"/>
                    <a:pt x="612" y="2895"/>
                  </a:cubicBezTo>
                  <a:cubicBezTo>
                    <a:pt x="617" y="2895"/>
                    <a:pt x="623" y="2894"/>
                    <a:pt x="628" y="2891"/>
                  </a:cubicBezTo>
                  <a:cubicBezTo>
                    <a:pt x="868" y="2757"/>
                    <a:pt x="868" y="2757"/>
                    <a:pt x="868" y="2757"/>
                  </a:cubicBezTo>
                  <a:cubicBezTo>
                    <a:pt x="1172" y="2840"/>
                    <a:pt x="1172" y="2840"/>
                    <a:pt x="1172" y="2840"/>
                  </a:cubicBezTo>
                  <a:cubicBezTo>
                    <a:pt x="1190" y="2845"/>
                    <a:pt x="1208" y="2834"/>
                    <a:pt x="1213" y="2817"/>
                  </a:cubicBezTo>
                  <a:cubicBezTo>
                    <a:pt x="1218" y="2799"/>
                    <a:pt x="1208" y="2780"/>
                    <a:pt x="1190" y="2775"/>
                  </a:cubicBezTo>
                  <a:cubicBezTo>
                    <a:pt x="913" y="2699"/>
                    <a:pt x="913" y="2699"/>
                    <a:pt x="913" y="2699"/>
                  </a:cubicBezTo>
                  <a:cubicBezTo>
                    <a:pt x="981" y="2599"/>
                    <a:pt x="981" y="2599"/>
                    <a:pt x="981" y="2599"/>
                  </a:cubicBezTo>
                  <a:cubicBezTo>
                    <a:pt x="981" y="2599"/>
                    <a:pt x="981" y="2599"/>
                    <a:pt x="981" y="2598"/>
                  </a:cubicBezTo>
                  <a:cubicBezTo>
                    <a:pt x="981" y="2598"/>
                    <a:pt x="981" y="2598"/>
                    <a:pt x="981" y="2598"/>
                  </a:cubicBezTo>
                  <a:cubicBezTo>
                    <a:pt x="1206" y="2260"/>
                    <a:pt x="1206" y="2260"/>
                    <a:pt x="1206" y="2260"/>
                  </a:cubicBezTo>
                  <a:cubicBezTo>
                    <a:pt x="2382" y="1987"/>
                    <a:pt x="2382" y="1987"/>
                    <a:pt x="2382" y="1987"/>
                  </a:cubicBezTo>
                  <a:cubicBezTo>
                    <a:pt x="2396" y="1984"/>
                    <a:pt x="2406" y="1973"/>
                    <a:pt x="2408" y="1959"/>
                  </a:cubicBezTo>
                  <a:cubicBezTo>
                    <a:pt x="2410" y="1945"/>
                    <a:pt x="2403" y="1932"/>
                    <a:pt x="2391" y="1925"/>
                  </a:cubicBezTo>
                  <a:cubicBezTo>
                    <a:pt x="2243" y="1845"/>
                    <a:pt x="2243" y="1845"/>
                    <a:pt x="2243" y="1845"/>
                  </a:cubicBezTo>
                  <a:cubicBezTo>
                    <a:pt x="2290" y="1823"/>
                    <a:pt x="2326" y="1785"/>
                    <a:pt x="2348" y="1732"/>
                  </a:cubicBezTo>
                  <a:cubicBezTo>
                    <a:pt x="2355" y="1716"/>
                    <a:pt x="2349" y="1698"/>
                    <a:pt x="2334" y="1689"/>
                  </a:cubicBezTo>
                  <a:cubicBezTo>
                    <a:pt x="1934" y="1463"/>
                    <a:pt x="1934" y="1463"/>
                    <a:pt x="1934" y="1463"/>
                  </a:cubicBezTo>
                  <a:cubicBezTo>
                    <a:pt x="1931" y="1461"/>
                    <a:pt x="1929" y="1459"/>
                    <a:pt x="1926" y="1458"/>
                  </a:cubicBezTo>
                  <a:cubicBezTo>
                    <a:pt x="1925" y="1458"/>
                    <a:pt x="1924" y="1458"/>
                    <a:pt x="1924" y="1458"/>
                  </a:cubicBezTo>
                  <a:cubicBezTo>
                    <a:pt x="1049" y="964"/>
                    <a:pt x="1049" y="964"/>
                    <a:pt x="1049" y="964"/>
                  </a:cubicBezTo>
                  <a:cubicBezTo>
                    <a:pt x="1005" y="358"/>
                    <a:pt x="759" y="124"/>
                    <a:pt x="739" y="106"/>
                  </a:cubicBezTo>
                  <a:cubicBezTo>
                    <a:pt x="685" y="41"/>
                    <a:pt x="604" y="0"/>
                    <a:pt x="513" y="0"/>
                  </a:cubicBezTo>
                  <a:cubicBezTo>
                    <a:pt x="395" y="0"/>
                    <a:pt x="293" y="70"/>
                    <a:pt x="246" y="170"/>
                  </a:cubicBezTo>
                  <a:cubicBezTo>
                    <a:pt x="161" y="188"/>
                    <a:pt x="21" y="256"/>
                    <a:pt x="1" y="416"/>
                  </a:cubicBezTo>
                  <a:cubicBezTo>
                    <a:pt x="0" y="425"/>
                    <a:pt x="3" y="435"/>
                    <a:pt x="9" y="442"/>
                  </a:cubicBezTo>
                  <a:cubicBezTo>
                    <a:pt x="15" y="449"/>
                    <a:pt x="25" y="454"/>
                    <a:pt x="34" y="454"/>
                  </a:cubicBezTo>
                  <a:cubicBezTo>
                    <a:pt x="264" y="454"/>
                    <a:pt x="264" y="454"/>
                    <a:pt x="264" y="454"/>
                  </a:cubicBezTo>
                  <a:cubicBezTo>
                    <a:pt x="296" y="503"/>
                    <a:pt x="342" y="542"/>
                    <a:pt x="396" y="566"/>
                  </a:cubicBezTo>
                  <a:cubicBezTo>
                    <a:pt x="393" y="609"/>
                    <a:pt x="376" y="716"/>
                    <a:pt x="291" y="856"/>
                  </a:cubicBezTo>
                  <a:cubicBezTo>
                    <a:pt x="202" y="1002"/>
                    <a:pt x="36" y="1275"/>
                    <a:pt x="36" y="1537"/>
                  </a:cubicBezTo>
                  <a:cubicBezTo>
                    <a:pt x="36" y="1543"/>
                    <a:pt x="37" y="1549"/>
                    <a:pt x="40" y="1553"/>
                  </a:cubicBezTo>
                  <a:cubicBezTo>
                    <a:pt x="37" y="1579"/>
                    <a:pt x="36" y="1606"/>
                    <a:pt x="36" y="1632"/>
                  </a:cubicBezTo>
                  <a:cubicBezTo>
                    <a:pt x="36" y="2021"/>
                    <a:pt x="348" y="2339"/>
                    <a:pt x="735" y="2348"/>
                  </a:cubicBezTo>
                  <a:lnTo>
                    <a:pt x="912" y="2581"/>
                  </a:lnTo>
                  <a:close/>
                  <a:moveTo>
                    <a:pt x="2160" y="1800"/>
                  </a:moveTo>
                  <a:cubicBezTo>
                    <a:pt x="2150" y="1801"/>
                    <a:pt x="2140" y="1802"/>
                    <a:pt x="2130" y="1802"/>
                  </a:cubicBezTo>
                  <a:cubicBezTo>
                    <a:pt x="2115" y="1802"/>
                    <a:pt x="2100" y="1800"/>
                    <a:pt x="2086" y="1798"/>
                  </a:cubicBezTo>
                  <a:cubicBezTo>
                    <a:pt x="2041" y="1792"/>
                    <a:pt x="2007" y="1778"/>
                    <a:pt x="2007" y="1778"/>
                  </a:cubicBezTo>
                  <a:cubicBezTo>
                    <a:pt x="1998" y="1774"/>
                    <a:pt x="1988" y="1775"/>
                    <a:pt x="1980" y="1779"/>
                  </a:cubicBezTo>
                  <a:cubicBezTo>
                    <a:pt x="1973" y="1782"/>
                    <a:pt x="1968" y="1787"/>
                    <a:pt x="1964" y="1793"/>
                  </a:cubicBezTo>
                  <a:cubicBezTo>
                    <a:pt x="1930" y="1859"/>
                    <a:pt x="1872" y="1890"/>
                    <a:pt x="1786" y="1890"/>
                  </a:cubicBezTo>
                  <a:cubicBezTo>
                    <a:pt x="1692" y="1890"/>
                    <a:pt x="1601" y="1850"/>
                    <a:pt x="1600" y="1850"/>
                  </a:cubicBezTo>
                  <a:cubicBezTo>
                    <a:pt x="1583" y="1842"/>
                    <a:pt x="1564" y="1849"/>
                    <a:pt x="1556" y="1866"/>
                  </a:cubicBezTo>
                  <a:cubicBezTo>
                    <a:pt x="1534" y="1911"/>
                    <a:pt x="1465" y="1938"/>
                    <a:pt x="1371" y="1938"/>
                  </a:cubicBezTo>
                  <a:cubicBezTo>
                    <a:pt x="1232" y="1938"/>
                    <a:pt x="1070" y="1883"/>
                    <a:pt x="917" y="1787"/>
                  </a:cubicBezTo>
                  <a:cubicBezTo>
                    <a:pt x="920" y="1787"/>
                    <a:pt x="923" y="1787"/>
                    <a:pt x="927" y="1787"/>
                  </a:cubicBezTo>
                  <a:cubicBezTo>
                    <a:pt x="1035" y="1787"/>
                    <a:pt x="1120" y="1757"/>
                    <a:pt x="1163" y="1700"/>
                  </a:cubicBezTo>
                  <a:cubicBezTo>
                    <a:pt x="1283" y="1746"/>
                    <a:pt x="1489" y="1776"/>
                    <a:pt x="1590" y="1625"/>
                  </a:cubicBezTo>
                  <a:cubicBezTo>
                    <a:pt x="1630" y="1638"/>
                    <a:pt x="1681" y="1647"/>
                    <a:pt x="1732" y="1644"/>
                  </a:cubicBezTo>
                  <a:cubicBezTo>
                    <a:pt x="1751" y="1643"/>
                    <a:pt x="1769" y="1641"/>
                    <a:pt x="1788" y="1636"/>
                  </a:cubicBezTo>
                  <a:cubicBezTo>
                    <a:pt x="1803" y="1633"/>
                    <a:pt x="1817" y="1628"/>
                    <a:pt x="1831" y="1621"/>
                  </a:cubicBezTo>
                  <a:cubicBezTo>
                    <a:pt x="1868" y="1605"/>
                    <a:pt x="1901" y="1577"/>
                    <a:pt x="1926" y="1536"/>
                  </a:cubicBezTo>
                  <a:cubicBezTo>
                    <a:pt x="2272" y="1732"/>
                    <a:pt x="2272" y="1732"/>
                    <a:pt x="2272" y="1732"/>
                  </a:cubicBezTo>
                  <a:cubicBezTo>
                    <a:pt x="2247" y="1771"/>
                    <a:pt x="2210" y="1794"/>
                    <a:pt x="2160" y="1800"/>
                  </a:cubicBezTo>
                  <a:close/>
                  <a:moveTo>
                    <a:pt x="1863" y="1500"/>
                  </a:moveTo>
                  <a:cubicBezTo>
                    <a:pt x="1869" y="1499"/>
                    <a:pt x="1869" y="1499"/>
                    <a:pt x="1869" y="1499"/>
                  </a:cubicBezTo>
                  <a:cubicBezTo>
                    <a:pt x="1869" y="1500"/>
                    <a:pt x="1868" y="1502"/>
                    <a:pt x="1867" y="1503"/>
                  </a:cubicBezTo>
                  <a:cubicBezTo>
                    <a:pt x="1837" y="1550"/>
                    <a:pt x="1792" y="1570"/>
                    <a:pt x="1747" y="1576"/>
                  </a:cubicBezTo>
                  <a:cubicBezTo>
                    <a:pt x="1722" y="1579"/>
                    <a:pt x="1697" y="1578"/>
                    <a:pt x="1674" y="1575"/>
                  </a:cubicBezTo>
                  <a:cubicBezTo>
                    <a:pt x="1646" y="1571"/>
                    <a:pt x="1621" y="1564"/>
                    <a:pt x="1605" y="1559"/>
                  </a:cubicBezTo>
                  <a:cubicBezTo>
                    <a:pt x="1595" y="1556"/>
                    <a:pt x="1589" y="1553"/>
                    <a:pt x="1588" y="1553"/>
                  </a:cubicBezTo>
                  <a:cubicBezTo>
                    <a:pt x="1579" y="1549"/>
                    <a:pt x="1570" y="1549"/>
                    <a:pt x="1562" y="1552"/>
                  </a:cubicBezTo>
                  <a:cubicBezTo>
                    <a:pt x="1555" y="1555"/>
                    <a:pt x="1549" y="1561"/>
                    <a:pt x="1545" y="1568"/>
                  </a:cubicBezTo>
                  <a:cubicBezTo>
                    <a:pt x="1544" y="1570"/>
                    <a:pt x="1543" y="1571"/>
                    <a:pt x="1542" y="1573"/>
                  </a:cubicBezTo>
                  <a:cubicBezTo>
                    <a:pt x="1469" y="1705"/>
                    <a:pt x="1302" y="1674"/>
                    <a:pt x="1217" y="1647"/>
                  </a:cubicBezTo>
                  <a:cubicBezTo>
                    <a:pt x="1187" y="1637"/>
                    <a:pt x="1167" y="1629"/>
                    <a:pt x="1164" y="1627"/>
                  </a:cubicBezTo>
                  <a:cubicBezTo>
                    <a:pt x="1147" y="1620"/>
                    <a:pt x="1127" y="1627"/>
                    <a:pt x="1119" y="1643"/>
                  </a:cubicBezTo>
                  <a:cubicBezTo>
                    <a:pt x="1114" y="1655"/>
                    <a:pt x="1105" y="1665"/>
                    <a:pt x="1094" y="1675"/>
                  </a:cubicBezTo>
                  <a:cubicBezTo>
                    <a:pt x="1056" y="1707"/>
                    <a:pt x="986" y="1723"/>
                    <a:pt x="900" y="1719"/>
                  </a:cubicBezTo>
                  <a:cubicBezTo>
                    <a:pt x="871" y="1717"/>
                    <a:pt x="840" y="1714"/>
                    <a:pt x="808" y="1708"/>
                  </a:cubicBezTo>
                  <a:cubicBezTo>
                    <a:pt x="807" y="1708"/>
                    <a:pt x="806" y="1708"/>
                    <a:pt x="805" y="1707"/>
                  </a:cubicBezTo>
                  <a:cubicBezTo>
                    <a:pt x="798" y="1702"/>
                    <a:pt x="792" y="1698"/>
                    <a:pt x="786" y="1692"/>
                  </a:cubicBezTo>
                  <a:cubicBezTo>
                    <a:pt x="601" y="1540"/>
                    <a:pt x="576" y="1373"/>
                    <a:pt x="588" y="1258"/>
                  </a:cubicBezTo>
                  <a:cubicBezTo>
                    <a:pt x="601" y="1131"/>
                    <a:pt x="666" y="1022"/>
                    <a:pt x="725" y="984"/>
                  </a:cubicBezTo>
                  <a:cubicBezTo>
                    <a:pt x="728" y="982"/>
                    <a:pt x="731" y="980"/>
                    <a:pt x="735" y="978"/>
                  </a:cubicBezTo>
                  <a:cubicBezTo>
                    <a:pt x="761" y="964"/>
                    <a:pt x="792" y="957"/>
                    <a:pt x="824" y="957"/>
                  </a:cubicBezTo>
                  <a:cubicBezTo>
                    <a:pt x="897" y="957"/>
                    <a:pt x="962" y="992"/>
                    <a:pt x="984" y="1004"/>
                  </a:cubicBezTo>
                  <a:cubicBezTo>
                    <a:pt x="989" y="1007"/>
                    <a:pt x="991" y="1009"/>
                    <a:pt x="991" y="1009"/>
                  </a:cubicBezTo>
                  <a:cubicBezTo>
                    <a:pt x="992" y="1009"/>
                    <a:pt x="993" y="1010"/>
                    <a:pt x="994" y="1010"/>
                  </a:cubicBezTo>
                  <a:cubicBezTo>
                    <a:pt x="1034" y="1033"/>
                    <a:pt x="1034" y="1033"/>
                    <a:pt x="1034" y="1033"/>
                  </a:cubicBezTo>
                  <a:cubicBezTo>
                    <a:pt x="1226" y="1141"/>
                    <a:pt x="1226" y="1141"/>
                    <a:pt x="1226" y="1141"/>
                  </a:cubicBezTo>
                  <a:cubicBezTo>
                    <a:pt x="1319" y="1194"/>
                    <a:pt x="1319" y="1194"/>
                    <a:pt x="1319" y="1194"/>
                  </a:cubicBezTo>
                  <a:lnTo>
                    <a:pt x="1863" y="1500"/>
                  </a:lnTo>
                  <a:close/>
                  <a:moveTo>
                    <a:pt x="616" y="998"/>
                  </a:moveTo>
                  <a:cubicBezTo>
                    <a:pt x="570" y="1059"/>
                    <a:pt x="531" y="1148"/>
                    <a:pt x="520" y="1251"/>
                  </a:cubicBezTo>
                  <a:cubicBezTo>
                    <a:pt x="501" y="1436"/>
                    <a:pt x="580" y="1611"/>
                    <a:pt x="743" y="1745"/>
                  </a:cubicBezTo>
                  <a:cubicBezTo>
                    <a:pt x="942" y="1908"/>
                    <a:pt x="1176" y="2005"/>
                    <a:pt x="1371" y="2005"/>
                  </a:cubicBezTo>
                  <a:cubicBezTo>
                    <a:pt x="1476" y="2005"/>
                    <a:pt x="1558" y="1975"/>
                    <a:pt x="1600" y="1922"/>
                  </a:cubicBezTo>
                  <a:cubicBezTo>
                    <a:pt x="1637" y="1936"/>
                    <a:pt x="1709" y="1958"/>
                    <a:pt x="1786" y="1958"/>
                  </a:cubicBezTo>
                  <a:cubicBezTo>
                    <a:pt x="1885" y="1958"/>
                    <a:pt x="1961" y="1921"/>
                    <a:pt x="2009" y="1850"/>
                  </a:cubicBezTo>
                  <a:cubicBezTo>
                    <a:pt x="2036" y="1858"/>
                    <a:pt x="2081" y="1869"/>
                    <a:pt x="2130" y="1869"/>
                  </a:cubicBezTo>
                  <a:cubicBezTo>
                    <a:pt x="2130" y="1869"/>
                    <a:pt x="2130" y="1869"/>
                    <a:pt x="2130" y="1869"/>
                  </a:cubicBezTo>
                  <a:cubicBezTo>
                    <a:pt x="2135" y="1869"/>
                    <a:pt x="2140" y="1869"/>
                    <a:pt x="2145" y="1869"/>
                  </a:cubicBezTo>
                  <a:cubicBezTo>
                    <a:pt x="2280" y="1942"/>
                    <a:pt x="2280" y="1942"/>
                    <a:pt x="2280" y="1942"/>
                  </a:cubicBezTo>
                  <a:cubicBezTo>
                    <a:pt x="945" y="2252"/>
                    <a:pt x="945" y="2252"/>
                    <a:pt x="945" y="2252"/>
                  </a:cubicBezTo>
                  <a:cubicBezTo>
                    <a:pt x="945" y="2252"/>
                    <a:pt x="944" y="2252"/>
                    <a:pt x="943" y="2252"/>
                  </a:cubicBezTo>
                  <a:cubicBezTo>
                    <a:pt x="881" y="2271"/>
                    <a:pt x="817" y="2281"/>
                    <a:pt x="752" y="2281"/>
                  </a:cubicBezTo>
                  <a:cubicBezTo>
                    <a:pt x="394" y="2281"/>
                    <a:pt x="103" y="1990"/>
                    <a:pt x="103" y="1632"/>
                  </a:cubicBezTo>
                  <a:cubicBezTo>
                    <a:pt x="103" y="1321"/>
                    <a:pt x="323" y="1060"/>
                    <a:pt x="616" y="998"/>
                  </a:cubicBezTo>
                  <a:close/>
                  <a:moveTo>
                    <a:pt x="951" y="2522"/>
                  </a:moveTo>
                  <a:cubicBezTo>
                    <a:pt x="817" y="2345"/>
                    <a:pt x="817" y="2345"/>
                    <a:pt x="817" y="2345"/>
                  </a:cubicBezTo>
                  <a:cubicBezTo>
                    <a:pt x="866" y="2341"/>
                    <a:pt x="915" y="2331"/>
                    <a:pt x="962" y="2317"/>
                  </a:cubicBezTo>
                  <a:cubicBezTo>
                    <a:pt x="1110" y="2283"/>
                    <a:pt x="1110" y="2283"/>
                    <a:pt x="1110" y="2283"/>
                  </a:cubicBezTo>
                  <a:lnTo>
                    <a:pt x="951" y="2522"/>
                  </a:lnTo>
                  <a:close/>
                  <a:moveTo>
                    <a:pt x="316" y="409"/>
                  </a:moveTo>
                  <a:cubicBezTo>
                    <a:pt x="297" y="376"/>
                    <a:pt x="285" y="337"/>
                    <a:pt x="285" y="295"/>
                  </a:cubicBezTo>
                  <a:cubicBezTo>
                    <a:pt x="285" y="264"/>
                    <a:pt x="292" y="233"/>
                    <a:pt x="304" y="206"/>
                  </a:cubicBezTo>
                  <a:cubicBezTo>
                    <a:pt x="338" y="125"/>
                    <a:pt x="419" y="68"/>
                    <a:pt x="513" y="68"/>
                  </a:cubicBezTo>
                  <a:cubicBezTo>
                    <a:pt x="638" y="68"/>
                    <a:pt x="740" y="170"/>
                    <a:pt x="740" y="295"/>
                  </a:cubicBezTo>
                  <a:cubicBezTo>
                    <a:pt x="740" y="421"/>
                    <a:pt x="638" y="523"/>
                    <a:pt x="513" y="523"/>
                  </a:cubicBezTo>
                  <a:cubicBezTo>
                    <a:pt x="429" y="523"/>
                    <a:pt x="356" y="477"/>
                    <a:pt x="316" y="409"/>
                  </a:cubicBezTo>
                  <a:close/>
                  <a:moveTo>
                    <a:pt x="76" y="386"/>
                  </a:moveTo>
                  <a:cubicBezTo>
                    <a:pt x="102" y="303"/>
                    <a:pt x="173" y="265"/>
                    <a:pt x="222" y="247"/>
                  </a:cubicBezTo>
                  <a:cubicBezTo>
                    <a:pt x="220" y="263"/>
                    <a:pt x="218" y="279"/>
                    <a:pt x="218" y="295"/>
                  </a:cubicBezTo>
                  <a:cubicBezTo>
                    <a:pt x="218" y="327"/>
                    <a:pt x="223" y="357"/>
                    <a:pt x="232" y="386"/>
                  </a:cubicBezTo>
                  <a:lnTo>
                    <a:pt x="76" y="386"/>
                  </a:lnTo>
                  <a:close/>
                  <a:moveTo>
                    <a:pt x="349" y="891"/>
                  </a:moveTo>
                  <a:cubicBezTo>
                    <a:pt x="432" y="754"/>
                    <a:pt x="455" y="644"/>
                    <a:pt x="462" y="585"/>
                  </a:cubicBezTo>
                  <a:cubicBezTo>
                    <a:pt x="478" y="588"/>
                    <a:pt x="495" y="590"/>
                    <a:pt x="513" y="590"/>
                  </a:cubicBezTo>
                  <a:cubicBezTo>
                    <a:pt x="670" y="590"/>
                    <a:pt x="798" y="467"/>
                    <a:pt x="807" y="313"/>
                  </a:cubicBezTo>
                  <a:cubicBezTo>
                    <a:pt x="874" y="434"/>
                    <a:pt x="951" y="631"/>
                    <a:pt x="978" y="925"/>
                  </a:cubicBezTo>
                  <a:cubicBezTo>
                    <a:pt x="940" y="908"/>
                    <a:pt x="885" y="890"/>
                    <a:pt x="824" y="890"/>
                  </a:cubicBezTo>
                  <a:cubicBezTo>
                    <a:pt x="781" y="890"/>
                    <a:pt x="742" y="899"/>
                    <a:pt x="706" y="917"/>
                  </a:cubicBezTo>
                  <a:cubicBezTo>
                    <a:pt x="495" y="931"/>
                    <a:pt x="308" y="1036"/>
                    <a:pt x="186" y="1194"/>
                  </a:cubicBezTo>
                  <a:cubicBezTo>
                    <a:pt x="238" y="1073"/>
                    <a:pt x="304" y="965"/>
                    <a:pt x="349" y="89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sz="1100"/>
            </a:p>
          </p:txBody>
        </p:sp>
      </p:grpSp>
      <p:grpSp>
        <p:nvGrpSpPr>
          <p:cNvPr id="42" name="Grupa 41"/>
          <p:cNvGrpSpPr/>
          <p:nvPr/>
        </p:nvGrpSpPr>
        <p:grpSpPr>
          <a:xfrm>
            <a:off x="9015094" y="3996377"/>
            <a:ext cx="777406" cy="777408"/>
            <a:chOff x="8081194" y="4473229"/>
            <a:chExt cx="1071890" cy="1071890"/>
          </a:xfrm>
        </p:grpSpPr>
        <p:sp>
          <p:nvSpPr>
            <p:cNvPr id="43" name="Elipsa 42"/>
            <p:cNvSpPr/>
            <p:nvPr/>
          </p:nvSpPr>
          <p:spPr>
            <a:xfrm>
              <a:off x="8081194" y="4473229"/>
              <a:ext cx="1071890" cy="107189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100"/>
            </a:p>
          </p:txBody>
        </p:sp>
        <p:sp>
          <p:nvSpPr>
            <p:cNvPr id="44" name="pole tekstowe 43"/>
            <p:cNvSpPr txBox="1"/>
            <p:nvPr/>
          </p:nvSpPr>
          <p:spPr>
            <a:xfrm>
              <a:off x="8394795" y="4483931"/>
              <a:ext cx="736615" cy="1060905"/>
            </a:xfrm>
            <a:prstGeom prst="rect">
              <a:avLst/>
            </a:prstGeom>
            <a:noFill/>
          </p:spPr>
          <p:txBody>
            <a:bodyPr wrap="square" rtlCol="0">
              <a:spAutoFit/>
            </a:bodyPr>
            <a:lstStyle/>
            <a:p>
              <a:pPr algn="ctr"/>
              <a:r>
                <a:rPr lang="pl-PL" sz="4400" b="1">
                  <a:solidFill>
                    <a:schemeClr val="bg1"/>
                  </a:solidFill>
                </a:rPr>
                <a:t>I</a:t>
              </a:r>
            </a:p>
          </p:txBody>
        </p:sp>
        <p:sp>
          <p:nvSpPr>
            <p:cNvPr id="45" name="Freeform 7"/>
            <p:cNvSpPr>
              <a:spLocks noEditPoints="1"/>
            </p:cNvSpPr>
            <p:nvPr/>
          </p:nvSpPr>
          <p:spPr bwMode="auto">
            <a:xfrm>
              <a:off x="8251833" y="4657611"/>
              <a:ext cx="553189" cy="642881"/>
            </a:xfrm>
            <a:custGeom>
              <a:avLst/>
              <a:gdLst>
                <a:gd name="T0" fmla="*/ 851 w 2306"/>
                <a:gd name="T1" fmla="*/ 2640 h 2681"/>
                <a:gd name="T2" fmla="*/ 919 w 2306"/>
                <a:gd name="T3" fmla="*/ 2559 h 2681"/>
                <a:gd name="T4" fmla="*/ 1006 w 2306"/>
                <a:gd name="T5" fmla="*/ 2492 h 2681"/>
                <a:gd name="T6" fmla="*/ 1039 w 2306"/>
                <a:gd name="T7" fmla="*/ 2261 h 2681"/>
                <a:gd name="T8" fmla="*/ 1762 w 2306"/>
                <a:gd name="T9" fmla="*/ 2660 h 2681"/>
                <a:gd name="T10" fmla="*/ 2298 w 2306"/>
                <a:gd name="T11" fmla="*/ 2528 h 2681"/>
                <a:gd name="T12" fmla="*/ 1733 w 2306"/>
                <a:gd name="T13" fmla="*/ 2105 h 2681"/>
                <a:gd name="T14" fmla="*/ 2295 w 2306"/>
                <a:gd name="T15" fmla="*/ 1900 h 2681"/>
                <a:gd name="T16" fmla="*/ 964 w 2306"/>
                <a:gd name="T17" fmla="*/ 495 h 2681"/>
                <a:gd name="T18" fmla="*/ 1212 w 2306"/>
                <a:gd name="T19" fmla="*/ 1 h 2681"/>
                <a:gd name="T20" fmla="*/ 770 w 2306"/>
                <a:gd name="T21" fmla="*/ 249 h 2681"/>
                <a:gd name="T22" fmla="*/ 232 w 2306"/>
                <a:gd name="T23" fmla="*/ 467 h 2681"/>
                <a:gd name="T24" fmla="*/ 123 w 2306"/>
                <a:gd name="T25" fmla="*/ 932 h 2681"/>
                <a:gd name="T26" fmla="*/ 289 w 2306"/>
                <a:gd name="T27" fmla="*/ 1156 h 2681"/>
                <a:gd name="T28" fmla="*/ 445 w 2306"/>
                <a:gd name="T29" fmla="*/ 1032 h 2681"/>
                <a:gd name="T30" fmla="*/ 546 w 2306"/>
                <a:gd name="T31" fmla="*/ 1646 h 2681"/>
                <a:gd name="T32" fmla="*/ 606 w 2306"/>
                <a:gd name="T33" fmla="*/ 1733 h 2681"/>
                <a:gd name="T34" fmla="*/ 731 w 2306"/>
                <a:gd name="T35" fmla="*/ 2256 h 2681"/>
                <a:gd name="T36" fmla="*/ 719 w 2306"/>
                <a:gd name="T37" fmla="*/ 2492 h 2681"/>
                <a:gd name="T38" fmla="*/ 616 w 2306"/>
                <a:gd name="T39" fmla="*/ 2674 h 2681"/>
                <a:gd name="T40" fmla="*/ 809 w 2306"/>
                <a:gd name="T41" fmla="*/ 383 h 2681"/>
                <a:gd name="T42" fmla="*/ 963 w 2306"/>
                <a:gd name="T43" fmla="*/ 785 h 2681"/>
                <a:gd name="T44" fmla="*/ 500 w 2306"/>
                <a:gd name="T45" fmla="*/ 939 h 2681"/>
                <a:gd name="T46" fmla="*/ 298 w 2306"/>
                <a:gd name="T47" fmla="*/ 481 h 2681"/>
                <a:gd name="T48" fmla="*/ 809 w 2306"/>
                <a:gd name="T49" fmla="*/ 383 h 2681"/>
                <a:gd name="T50" fmla="*/ 523 w 2306"/>
                <a:gd name="T51" fmla="*/ 1034 h 2681"/>
                <a:gd name="T52" fmla="*/ 941 w 2306"/>
                <a:gd name="T53" fmla="*/ 849 h 2681"/>
                <a:gd name="T54" fmla="*/ 1211 w 2306"/>
                <a:gd name="T55" fmla="*/ 1006 h 2681"/>
                <a:gd name="T56" fmla="*/ 1595 w 2306"/>
                <a:gd name="T57" fmla="*/ 1439 h 2681"/>
                <a:gd name="T58" fmla="*/ 689 w 2306"/>
                <a:gd name="T59" fmla="*/ 1615 h 2681"/>
                <a:gd name="T60" fmla="*/ 622 w 2306"/>
                <a:gd name="T61" fmla="*/ 1605 h 2681"/>
                <a:gd name="T62" fmla="*/ 677 w 2306"/>
                <a:gd name="T63" fmla="*/ 1682 h 2681"/>
                <a:gd name="T64" fmla="*/ 1600 w 2306"/>
                <a:gd name="T65" fmla="*/ 1516 h 2681"/>
                <a:gd name="T66" fmla="*/ 1919 w 2306"/>
                <a:gd name="T67" fmla="*/ 1621 h 2681"/>
                <a:gd name="T68" fmla="*/ 1648 w 2306"/>
                <a:gd name="T69" fmla="*/ 1776 h 2681"/>
                <a:gd name="T70" fmla="*/ 825 w 2306"/>
                <a:gd name="T71" fmla="*/ 1838 h 2681"/>
                <a:gd name="T72" fmla="*/ 675 w 2306"/>
                <a:gd name="T73" fmla="*/ 1704 h 2681"/>
                <a:gd name="T74" fmla="*/ 1579 w 2306"/>
                <a:gd name="T75" fmla="*/ 2051 h 2681"/>
                <a:gd name="T76" fmla="*/ 1497 w 2306"/>
                <a:gd name="T77" fmla="*/ 2053 h 2681"/>
                <a:gd name="T78" fmla="*/ 1139 w 2306"/>
                <a:gd name="T79" fmla="*/ 1938 h 2681"/>
                <a:gd name="T80" fmla="*/ 1673 w 2306"/>
                <a:gd name="T81" fmla="*/ 1840 h 2681"/>
                <a:gd name="T82" fmla="*/ 1579 w 2306"/>
                <a:gd name="T83" fmla="*/ 2051 h 2681"/>
                <a:gd name="T84" fmla="*/ 1416 w 2306"/>
                <a:gd name="T85" fmla="*/ 2119 h 2681"/>
                <a:gd name="T86" fmla="*/ 985 w 2306"/>
                <a:gd name="T87" fmla="*/ 2192 h 2681"/>
                <a:gd name="T88" fmla="*/ 885 w 2306"/>
                <a:gd name="T89" fmla="*/ 2343 h 2681"/>
                <a:gd name="T90" fmla="*/ 799 w 2306"/>
                <a:gd name="T91" fmla="*/ 2069 h 2681"/>
                <a:gd name="T92" fmla="*/ 1808 w 2306"/>
                <a:gd name="T93" fmla="*/ 2609 h 2681"/>
                <a:gd name="T94" fmla="*/ 1628 w 2306"/>
                <a:gd name="T95" fmla="*/ 2116 h 2681"/>
                <a:gd name="T96" fmla="*/ 1210 w 2306"/>
                <a:gd name="T97" fmla="*/ 87 h 2681"/>
                <a:gd name="T98" fmla="*/ 923 w 2306"/>
                <a:gd name="T99" fmla="*/ 432 h 2681"/>
                <a:gd name="T100" fmla="*/ 1190 w 2306"/>
                <a:gd name="T101" fmla="*/ 130 h 2681"/>
                <a:gd name="T102" fmla="*/ 296 w 2306"/>
                <a:gd name="T103" fmla="*/ 945 h 2681"/>
                <a:gd name="T104" fmla="*/ 182 w 2306"/>
                <a:gd name="T105" fmla="*/ 898 h 2681"/>
                <a:gd name="T106" fmla="*/ 436 w 2306"/>
                <a:gd name="T107" fmla="*/ 964 h 2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06" h="2681">
                  <a:moveTo>
                    <a:pt x="720" y="2559"/>
                  </a:moveTo>
                  <a:cubicBezTo>
                    <a:pt x="851" y="2559"/>
                    <a:pt x="851" y="2559"/>
                    <a:pt x="851" y="2559"/>
                  </a:cubicBezTo>
                  <a:cubicBezTo>
                    <a:pt x="851" y="2640"/>
                    <a:pt x="851" y="2640"/>
                    <a:pt x="851" y="2640"/>
                  </a:cubicBezTo>
                  <a:cubicBezTo>
                    <a:pt x="851" y="2659"/>
                    <a:pt x="866" y="2674"/>
                    <a:pt x="885" y="2674"/>
                  </a:cubicBezTo>
                  <a:cubicBezTo>
                    <a:pt x="904" y="2674"/>
                    <a:pt x="919" y="2659"/>
                    <a:pt x="919" y="2640"/>
                  </a:cubicBezTo>
                  <a:cubicBezTo>
                    <a:pt x="919" y="2559"/>
                    <a:pt x="919" y="2559"/>
                    <a:pt x="919" y="2559"/>
                  </a:cubicBezTo>
                  <a:cubicBezTo>
                    <a:pt x="1006" y="2559"/>
                    <a:pt x="1006" y="2559"/>
                    <a:pt x="1006" y="2559"/>
                  </a:cubicBezTo>
                  <a:cubicBezTo>
                    <a:pt x="1024" y="2559"/>
                    <a:pt x="1039" y="2544"/>
                    <a:pt x="1039" y="2526"/>
                  </a:cubicBezTo>
                  <a:cubicBezTo>
                    <a:pt x="1039" y="2507"/>
                    <a:pt x="1024" y="2492"/>
                    <a:pt x="1006" y="2492"/>
                  </a:cubicBezTo>
                  <a:cubicBezTo>
                    <a:pt x="919" y="2492"/>
                    <a:pt x="919" y="2492"/>
                    <a:pt x="919" y="2492"/>
                  </a:cubicBezTo>
                  <a:cubicBezTo>
                    <a:pt x="919" y="2406"/>
                    <a:pt x="919" y="2406"/>
                    <a:pt x="919" y="2406"/>
                  </a:cubicBezTo>
                  <a:cubicBezTo>
                    <a:pt x="986" y="2391"/>
                    <a:pt x="1037" y="2333"/>
                    <a:pt x="1039" y="2261"/>
                  </a:cubicBezTo>
                  <a:cubicBezTo>
                    <a:pt x="1074" y="2268"/>
                    <a:pt x="1109" y="2272"/>
                    <a:pt x="1145" y="2272"/>
                  </a:cubicBezTo>
                  <a:cubicBezTo>
                    <a:pt x="1245" y="2272"/>
                    <a:pt x="1339" y="2244"/>
                    <a:pt x="1420" y="2196"/>
                  </a:cubicBezTo>
                  <a:cubicBezTo>
                    <a:pt x="1762" y="2660"/>
                    <a:pt x="1762" y="2660"/>
                    <a:pt x="1762" y="2660"/>
                  </a:cubicBezTo>
                  <a:cubicBezTo>
                    <a:pt x="1768" y="2668"/>
                    <a:pt x="1776" y="2672"/>
                    <a:pt x="1784" y="2674"/>
                  </a:cubicBezTo>
                  <a:cubicBezTo>
                    <a:pt x="1790" y="2675"/>
                    <a:pt x="1836" y="2681"/>
                    <a:pt x="1899" y="2681"/>
                  </a:cubicBezTo>
                  <a:cubicBezTo>
                    <a:pt x="2020" y="2681"/>
                    <a:pt x="2205" y="2658"/>
                    <a:pt x="2298" y="2528"/>
                  </a:cubicBezTo>
                  <a:cubicBezTo>
                    <a:pt x="2304" y="2521"/>
                    <a:pt x="2306" y="2512"/>
                    <a:pt x="2304" y="2503"/>
                  </a:cubicBezTo>
                  <a:cubicBezTo>
                    <a:pt x="2303" y="2494"/>
                    <a:pt x="2298" y="2486"/>
                    <a:pt x="2290" y="2481"/>
                  </a:cubicBezTo>
                  <a:cubicBezTo>
                    <a:pt x="1733" y="2105"/>
                    <a:pt x="1733" y="2105"/>
                    <a:pt x="1733" y="2105"/>
                  </a:cubicBezTo>
                  <a:cubicBezTo>
                    <a:pt x="2040" y="2064"/>
                    <a:pt x="2273" y="1960"/>
                    <a:pt x="2285" y="1954"/>
                  </a:cubicBezTo>
                  <a:cubicBezTo>
                    <a:pt x="2295" y="1950"/>
                    <a:pt x="2302" y="1941"/>
                    <a:pt x="2304" y="1930"/>
                  </a:cubicBezTo>
                  <a:cubicBezTo>
                    <a:pt x="2306" y="1919"/>
                    <a:pt x="2303" y="1908"/>
                    <a:pt x="2295" y="1900"/>
                  </a:cubicBezTo>
                  <a:cubicBezTo>
                    <a:pt x="2264" y="1867"/>
                    <a:pt x="1644" y="1223"/>
                    <a:pt x="1208" y="921"/>
                  </a:cubicBezTo>
                  <a:cubicBezTo>
                    <a:pt x="1200" y="874"/>
                    <a:pt x="1183" y="828"/>
                    <a:pt x="1155" y="786"/>
                  </a:cubicBezTo>
                  <a:cubicBezTo>
                    <a:pt x="964" y="495"/>
                    <a:pt x="964" y="495"/>
                    <a:pt x="964" y="495"/>
                  </a:cubicBezTo>
                  <a:cubicBezTo>
                    <a:pt x="1140" y="465"/>
                    <a:pt x="1232" y="331"/>
                    <a:pt x="1237" y="324"/>
                  </a:cubicBezTo>
                  <a:cubicBezTo>
                    <a:pt x="1287" y="245"/>
                    <a:pt x="1294" y="83"/>
                    <a:pt x="1261" y="28"/>
                  </a:cubicBezTo>
                  <a:cubicBezTo>
                    <a:pt x="1244" y="1"/>
                    <a:pt x="1221" y="0"/>
                    <a:pt x="1212" y="1"/>
                  </a:cubicBezTo>
                  <a:cubicBezTo>
                    <a:pt x="1181" y="4"/>
                    <a:pt x="1155" y="35"/>
                    <a:pt x="1127" y="105"/>
                  </a:cubicBezTo>
                  <a:cubicBezTo>
                    <a:pt x="1047" y="304"/>
                    <a:pt x="783" y="251"/>
                    <a:pt x="772" y="249"/>
                  </a:cubicBezTo>
                  <a:cubicBezTo>
                    <a:pt x="771" y="249"/>
                    <a:pt x="770" y="249"/>
                    <a:pt x="770" y="249"/>
                  </a:cubicBezTo>
                  <a:cubicBezTo>
                    <a:pt x="713" y="210"/>
                    <a:pt x="645" y="188"/>
                    <a:pt x="573" y="188"/>
                  </a:cubicBezTo>
                  <a:cubicBezTo>
                    <a:pt x="505" y="188"/>
                    <a:pt x="439" y="208"/>
                    <a:pt x="382" y="246"/>
                  </a:cubicBezTo>
                  <a:cubicBezTo>
                    <a:pt x="304" y="297"/>
                    <a:pt x="250" y="376"/>
                    <a:pt x="232" y="467"/>
                  </a:cubicBezTo>
                  <a:cubicBezTo>
                    <a:pt x="229" y="481"/>
                    <a:pt x="227" y="495"/>
                    <a:pt x="226" y="509"/>
                  </a:cubicBezTo>
                  <a:cubicBezTo>
                    <a:pt x="185" y="536"/>
                    <a:pt x="0" y="678"/>
                    <a:pt x="122" y="929"/>
                  </a:cubicBezTo>
                  <a:cubicBezTo>
                    <a:pt x="122" y="930"/>
                    <a:pt x="123" y="931"/>
                    <a:pt x="123" y="932"/>
                  </a:cubicBezTo>
                  <a:cubicBezTo>
                    <a:pt x="250" y="1141"/>
                    <a:pt x="250" y="1141"/>
                    <a:pt x="250" y="1141"/>
                  </a:cubicBezTo>
                  <a:cubicBezTo>
                    <a:pt x="257" y="1151"/>
                    <a:pt x="268" y="1157"/>
                    <a:pt x="279" y="1157"/>
                  </a:cubicBezTo>
                  <a:cubicBezTo>
                    <a:pt x="283" y="1157"/>
                    <a:pt x="286" y="1157"/>
                    <a:pt x="289" y="1156"/>
                  </a:cubicBezTo>
                  <a:cubicBezTo>
                    <a:pt x="294" y="1154"/>
                    <a:pt x="340" y="1139"/>
                    <a:pt x="364" y="1088"/>
                  </a:cubicBezTo>
                  <a:cubicBezTo>
                    <a:pt x="375" y="1067"/>
                    <a:pt x="380" y="1044"/>
                    <a:pt x="380" y="1018"/>
                  </a:cubicBezTo>
                  <a:cubicBezTo>
                    <a:pt x="398" y="1026"/>
                    <a:pt x="420" y="1032"/>
                    <a:pt x="445" y="1032"/>
                  </a:cubicBezTo>
                  <a:cubicBezTo>
                    <a:pt x="445" y="1032"/>
                    <a:pt x="445" y="1032"/>
                    <a:pt x="445" y="1032"/>
                  </a:cubicBezTo>
                  <a:cubicBezTo>
                    <a:pt x="447" y="1032"/>
                    <a:pt x="448" y="1032"/>
                    <a:pt x="450" y="1032"/>
                  </a:cubicBezTo>
                  <a:cubicBezTo>
                    <a:pt x="373" y="1219"/>
                    <a:pt x="409" y="1440"/>
                    <a:pt x="546" y="1646"/>
                  </a:cubicBezTo>
                  <a:cubicBezTo>
                    <a:pt x="547" y="1648"/>
                    <a:pt x="548" y="1649"/>
                    <a:pt x="549" y="1651"/>
                  </a:cubicBezTo>
                  <a:cubicBezTo>
                    <a:pt x="567" y="1677"/>
                    <a:pt x="586" y="1702"/>
                    <a:pt x="606" y="1728"/>
                  </a:cubicBezTo>
                  <a:cubicBezTo>
                    <a:pt x="606" y="1730"/>
                    <a:pt x="606" y="1732"/>
                    <a:pt x="606" y="1733"/>
                  </a:cubicBezTo>
                  <a:cubicBezTo>
                    <a:pt x="606" y="1859"/>
                    <a:pt x="650" y="1981"/>
                    <a:pt x="731" y="2077"/>
                  </a:cubicBezTo>
                  <a:cubicBezTo>
                    <a:pt x="731" y="2078"/>
                    <a:pt x="731" y="2078"/>
                    <a:pt x="731" y="2079"/>
                  </a:cubicBezTo>
                  <a:cubicBezTo>
                    <a:pt x="731" y="2256"/>
                    <a:pt x="731" y="2256"/>
                    <a:pt x="731" y="2256"/>
                  </a:cubicBezTo>
                  <a:cubicBezTo>
                    <a:pt x="731" y="2329"/>
                    <a:pt x="782" y="2391"/>
                    <a:pt x="851" y="2406"/>
                  </a:cubicBezTo>
                  <a:cubicBezTo>
                    <a:pt x="851" y="2492"/>
                    <a:pt x="851" y="2492"/>
                    <a:pt x="851" y="2492"/>
                  </a:cubicBezTo>
                  <a:cubicBezTo>
                    <a:pt x="719" y="2492"/>
                    <a:pt x="719" y="2492"/>
                    <a:pt x="719" y="2492"/>
                  </a:cubicBezTo>
                  <a:cubicBezTo>
                    <a:pt x="718" y="2492"/>
                    <a:pt x="717" y="2492"/>
                    <a:pt x="716" y="2492"/>
                  </a:cubicBezTo>
                  <a:cubicBezTo>
                    <a:pt x="670" y="2496"/>
                    <a:pt x="582" y="2531"/>
                    <a:pt x="582" y="2640"/>
                  </a:cubicBezTo>
                  <a:cubicBezTo>
                    <a:pt x="582" y="2659"/>
                    <a:pt x="597" y="2674"/>
                    <a:pt x="616" y="2674"/>
                  </a:cubicBezTo>
                  <a:cubicBezTo>
                    <a:pt x="634" y="2674"/>
                    <a:pt x="649" y="2659"/>
                    <a:pt x="649" y="2640"/>
                  </a:cubicBezTo>
                  <a:cubicBezTo>
                    <a:pt x="649" y="2571"/>
                    <a:pt x="706" y="2561"/>
                    <a:pt x="720" y="2559"/>
                  </a:cubicBezTo>
                  <a:close/>
                  <a:moveTo>
                    <a:pt x="809" y="383"/>
                  </a:moveTo>
                  <a:cubicBezTo>
                    <a:pt x="1099" y="823"/>
                    <a:pt x="1099" y="823"/>
                    <a:pt x="1099" y="823"/>
                  </a:cubicBezTo>
                  <a:cubicBezTo>
                    <a:pt x="1108" y="836"/>
                    <a:pt x="1115" y="850"/>
                    <a:pt x="1121" y="865"/>
                  </a:cubicBezTo>
                  <a:cubicBezTo>
                    <a:pt x="1063" y="829"/>
                    <a:pt x="1010" y="801"/>
                    <a:pt x="963" y="785"/>
                  </a:cubicBezTo>
                  <a:cubicBezTo>
                    <a:pt x="919" y="769"/>
                    <a:pt x="874" y="761"/>
                    <a:pt x="829" y="761"/>
                  </a:cubicBezTo>
                  <a:cubicBezTo>
                    <a:pt x="705" y="761"/>
                    <a:pt x="592" y="820"/>
                    <a:pt x="514" y="920"/>
                  </a:cubicBezTo>
                  <a:cubicBezTo>
                    <a:pt x="509" y="926"/>
                    <a:pt x="505" y="933"/>
                    <a:pt x="500" y="939"/>
                  </a:cubicBezTo>
                  <a:cubicBezTo>
                    <a:pt x="338" y="693"/>
                    <a:pt x="338" y="693"/>
                    <a:pt x="338" y="693"/>
                  </a:cubicBezTo>
                  <a:cubicBezTo>
                    <a:pt x="307" y="646"/>
                    <a:pt x="292" y="592"/>
                    <a:pt x="292" y="538"/>
                  </a:cubicBezTo>
                  <a:cubicBezTo>
                    <a:pt x="292" y="519"/>
                    <a:pt x="294" y="500"/>
                    <a:pt x="298" y="481"/>
                  </a:cubicBezTo>
                  <a:cubicBezTo>
                    <a:pt x="313" y="407"/>
                    <a:pt x="356" y="343"/>
                    <a:pt x="419" y="302"/>
                  </a:cubicBezTo>
                  <a:cubicBezTo>
                    <a:pt x="465" y="272"/>
                    <a:pt x="518" y="256"/>
                    <a:pt x="573" y="256"/>
                  </a:cubicBezTo>
                  <a:cubicBezTo>
                    <a:pt x="669" y="256"/>
                    <a:pt x="757" y="303"/>
                    <a:pt x="809" y="383"/>
                  </a:cubicBezTo>
                  <a:close/>
                  <a:moveTo>
                    <a:pt x="507" y="1072"/>
                  </a:moveTo>
                  <a:cubicBezTo>
                    <a:pt x="510" y="1063"/>
                    <a:pt x="513" y="1055"/>
                    <a:pt x="517" y="1047"/>
                  </a:cubicBezTo>
                  <a:cubicBezTo>
                    <a:pt x="519" y="1042"/>
                    <a:pt x="521" y="1038"/>
                    <a:pt x="523" y="1034"/>
                  </a:cubicBezTo>
                  <a:cubicBezTo>
                    <a:pt x="528" y="1023"/>
                    <a:pt x="534" y="1011"/>
                    <a:pt x="541" y="1000"/>
                  </a:cubicBezTo>
                  <a:cubicBezTo>
                    <a:pt x="605" y="893"/>
                    <a:pt x="712" y="829"/>
                    <a:pt x="829" y="829"/>
                  </a:cubicBezTo>
                  <a:cubicBezTo>
                    <a:pt x="866" y="829"/>
                    <a:pt x="904" y="836"/>
                    <a:pt x="941" y="849"/>
                  </a:cubicBezTo>
                  <a:cubicBezTo>
                    <a:pt x="998" y="869"/>
                    <a:pt x="1068" y="908"/>
                    <a:pt x="1144" y="960"/>
                  </a:cubicBezTo>
                  <a:cubicBezTo>
                    <a:pt x="1156" y="967"/>
                    <a:pt x="1167" y="975"/>
                    <a:pt x="1179" y="983"/>
                  </a:cubicBezTo>
                  <a:cubicBezTo>
                    <a:pt x="1190" y="991"/>
                    <a:pt x="1200" y="998"/>
                    <a:pt x="1211" y="1006"/>
                  </a:cubicBezTo>
                  <a:cubicBezTo>
                    <a:pt x="1355" y="1110"/>
                    <a:pt x="1517" y="1248"/>
                    <a:pt x="1669" y="1387"/>
                  </a:cubicBezTo>
                  <a:cubicBezTo>
                    <a:pt x="1662" y="1393"/>
                    <a:pt x="1654" y="1399"/>
                    <a:pt x="1646" y="1405"/>
                  </a:cubicBezTo>
                  <a:cubicBezTo>
                    <a:pt x="1629" y="1417"/>
                    <a:pt x="1612" y="1428"/>
                    <a:pt x="1595" y="1439"/>
                  </a:cubicBezTo>
                  <a:cubicBezTo>
                    <a:pt x="1586" y="1445"/>
                    <a:pt x="1577" y="1451"/>
                    <a:pt x="1567" y="1457"/>
                  </a:cubicBezTo>
                  <a:cubicBezTo>
                    <a:pt x="1557" y="1463"/>
                    <a:pt x="1547" y="1468"/>
                    <a:pt x="1538" y="1473"/>
                  </a:cubicBezTo>
                  <a:cubicBezTo>
                    <a:pt x="1217" y="1651"/>
                    <a:pt x="861" y="1637"/>
                    <a:pt x="689" y="1615"/>
                  </a:cubicBezTo>
                  <a:cubicBezTo>
                    <a:pt x="680" y="1614"/>
                    <a:pt x="672" y="1613"/>
                    <a:pt x="664" y="1612"/>
                  </a:cubicBezTo>
                  <a:cubicBezTo>
                    <a:pt x="661" y="1611"/>
                    <a:pt x="658" y="1611"/>
                    <a:pt x="655" y="1610"/>
                  </a:cubicBezTo>
                  <a:cubicBezTo>
                    <a:pt x="643" y="1608"/>
                    <a:pt x="631" y="1607"/>
                    <a:pt x="622" y="1605"/>
                  </a:cubicBezTo>
                  <a:cubicBezTo>
                    <a:pt x="611" y="1603"/>
                    <a:pt x="603" y="1601"/>
                    <a:pt x="597" y="1600"/>
                  </a:cubicBezTo>
                  <a:cubicBezTo>
                    <a:pt x="480" y="1421"/>
                    <a:pt x="447" y="1232"/>
                    <a:pt x="507" y="1072"/>
                  </a:cubicBezTo>
                  <a:close/>
                  <a:moveTo>
                    <a:pt x="677" y="1682"/>
                  </a:moveTo>
                  <a:cubicBezTo>
                    <a:pt x="733" y="1690"/>
                    <a:pt x="809" y="1697"/>
                    <a:pt x="897" y="1697"/>
                  </a:cubicBezTo>
                  <a:cubicBezTo>
                    <a:pt x="1088" y="1697"/>
                    <a:pt x="1337" y="1664"/>
                    <a:pt x="1571" y="1533"/>
                  </a:cubicBezTo>
                  <a:cubicBezTo>
                    <a:pt x="1581" y="1527"/>
                    <a:pt x="1591" y="1522"/>
                    <a:pt x="1600" y="1516"/>
                  </a:cubicBezTo>
                  <a:cubicBezTo>
                    <a:pt x="1610" y="1510"/>
                    <a:pt x="1620" y="1504"/>
                    <a:pt x="1629" y="1498"/>
                  </a:cubicBezTo>
                  <a:cubicBezTo>
                    <a:pt x="1660" y="1478"/>
                    <a:pt x="1690" y="1457"/>
                    <a:pt x="1720" y="1433"/>
                  </a:cubicBezTo>
                  <a:cubicBezTo>
                    <a:pt x="1790" y="1498"/>
                    <a:pt x="1858" y="1561"/>
                    <a:pt x="1919" y="1621"/>
                  </a:cubicBezTo>
                  <a:cubicBezTo>
                    <a:pt x="1909" y="1629"/>
                    <a:pt x="1898" y="1638"/>
                    <a:pt x="1887" y="1645"/>
                  </a:cubicBezTo>
                  <a:cubicBezTo>
                    <a:pt x="1821" y="1693"/>
                    <a:pt x="1752" y="1731"/>
                    <a:pt x="1683" y="1762"/>
                  </a:cubicBezTo>
                  <a:cubicBezTo>
                    <a:pt x="1671" y="1767"/>
                    <a:pt x="1659" y="1771"/>
                    <a:pt x="1648" y="1776"/>
                  </a:cubicBezTo>
                  <a:cubicBezTo>
                    <a:pt x="1636" y="1781"/>
                    <a:pt x="1624" y="1785"/>
                    <a:pt x="1613" y="1790"/>
                  </a:cubicBezTo>
                  <a:cubicBezTo>
                    <a:pt x="1325" y="1893"/>
                    <a:pt x="1040" y="1872"/>
                    <a:pt x="905" y="1852"/>
                  </a:cubicBezTo>
                  <a:cubicBezTo>
                    <a:pt x="856" y="1845"/>
                    <a:pt x="827" y="1838"/>
                    <a:pt x="825" y="1838"/>
                  </a:cubicBezTo>
                  <a:cubicBezTo>
                    <a:pt x="821" y="1837"/>
                    <a:pt x="816" y="1837"/>
                    <a:pt x="812" y="1838"/>
                  </a:cubicBezTo>
                  <a:cubicBezTo>
                    <a:pt x="771" y="1805"/>
                    <a:pt x="732" y="1769"/>
                    <a:pt x="696" y="1729"/>
                  </a:cubicBezTo>
                  <a:cubicBezTo>
                    <a:pt x="689" y="1721"/>
                    <a:pt x="682" y="1712"/>
                    <a:pt x="675" y="1704"/>
                  </a:cubicBezTo>
                  <a:cubicBezTo>
                    <a:pt x="668" y="1696"/>
                    <a:pt x="661" y="1687"/>
                    <a:pt x="654" y="1679"/>
                  </a:cubicBezTo>
                  <a:cubicBezTo>
                    <a:pt x="661" y="1680"/>
                    <a:pt x="669" y="1681"/>
                    <a:pt x="677" y="1682"/>
                  </a:cubicBezTo>
                  <a:close/>
                  <a:moveTo>
                    <a:pt x="1579" y="2051"/>
                  </a:moveTo>
                  <a:cubicBezTo>
                    <a:pt x="1565" y="2052"/>
                    <a:pt x="1550" y="2053"/>
                    <a:pt x="1536" y="2053"/>
                  </a:cubicBezTo>
                  <a:cubicBezTo>
                    <a:pt x="1523" y="2053"/>
                    <a:pt x="1510" y="2053"/>
                    <a:pt x="1497" y="2053"/>
                  </a:cubicBezTo>
                  <a:cubicBezTo>
                    <a:pt x="1497" y="2053"/>
                    <a:pt x="1497" y="2053"/>
                    <a:pt x="1497" y="2053"/>
                  </a:cubicBezTo>
                  <a:cubicBezTo>
                    <a:pt x="1495" y="2053"/>
                    <a:pt x="1493" y="2053"/>
                    <a:pt x="1490" y="2053"/>
                  </a:cubicBezTo>
                  <a:cubicBezTo>
                    <a:pt x="1283" y="2052"/>
                    <a:pt x="1101" y="2010"/>
                    <a:pt x="947" y="1927"/>
                  </a:cubicBezTo>
                  <a:cubicBezTo>
                    <a:pt x="1000" y="1933"/>
                    <a:pt x="1065" y="1938"/>
                    <a:pt x="1139" y="1938"/>
                  </a:cubicBezTo>
                  <a:cubicBezTo>
                    <a:pt x="1272" y="1938"/>
                    <a:pt x="1432" y="1922"/>
                    <a:pt x="1596" y="1868"/>
                  </a:cubicBezTo>
                  <a:cubicBezTo>
                    <a:pt x="1609" y="1864"/>
                    <a:pt x="1622" y="1859"/>
                    <a:pt x="1635" y="1855"/>
                  </a:cubicBezTo>
                  <a:cubicBezTo>
                    <a:pt x="1648" y="1850"/>
                    <a:pt x="1660" y="1845"/>
                    <a:pt x="1673" y="1840"/>
                  </a:cubicBezTo>
                  <a:cubicBezTo>
                    <a:pt x="1773" y="1800"/>
                    <a:pt x="1874" y="1744"/>
                    <a:pt x="1969" y="1668"/>
                  </a:cubicBezTo>
                  <a:cubicBezTo>
                    <a:pt x="2079" y="1776"/>
                    <a:pt x="2167" y="1865"/>
                    <a:pt x="2212" y="1911"/>
                  </a:cubicBezTo>
                  <a:cubicBezTo>
                    <a:pt x="2114" y="1950"/>
                    <a:pt x="1864" y="2036"/>
                    <a:pt x="1579" y="2051"/>
                  </a:cubicBezTo>
                  <a:close/>
                  <a:moveTo>
                    <a:pt x="791" y="2044"/>
                  </a:moveTo>
                  <a:cubicBezTo>
                    <a:pt x="732" y="1977"/>
                    <a:pt x="694" y="1896"/>
                    <a:pt x="680" y="1810"/>
                  </a:cubicBezTo>
                  <a:cubicBezTo>
                    <a:pt x="868" y="1999"/>
                    <a:pt x="1115" y="2103"/>
                    <a:pt x="1416" y="2119"/>
                  </a:cubicBezTo>
                  <a:cubicBezTo>
                    <a:pt x="1339" y="2173"/>
                    <a:pt x="1246" y="2204"/>
                    <a:pt x="1145" y="2204"/>
                  </a:cubicBezTo>
                  <a:cubicBezTo>
                    <a:pt x="1101" y="2204"/>
                    <a:pt x="1057" y="2198"/>
                    <a:pt x="1015" y="2186"/>
                  </a:cubicBezTo>
                  <a:cubicBezTo>
                    <a:pt x="1005" y="2183"/>
                    <a:pt x="994" y="2185"/>
                    <a:pt x="985" y="2192"/>
                  </a:cubicBezTo>
                  <a:cubicBezTo>
                    <a:pt x="977" y="2198"/>
                    <a:pt x="972" y="2208"/>
                    <a:pt x="972" y="2219"/>
                  </a:cubicBezTo>
                  <a:cubicBezTo>
                    <a:pt x="972" y="2256"/>
                    <a:pt x="972" y="2256"/>
                    <a:pt x="972" y="2256"/>
                  </a:cubicBezTo>
                  <a:cubicBezTo>
                    <a:pt x="972" y="2304"/>
                    <a:pt x="933" y="2343"/>
                    <a:pt x="885" y="2343"/>
                  </a:cubicBezTo>
                  <a:cubicBezTo>
                    <a:pt x="837" y="2343"/>
                    <a:pt x="798" y="2304"/>
                    <a:pt x="798" y="2256"/>
                  </a:cubicBezTo>
                  <a:cubicBezTo>
                    <a:pt x="798" y="2079"/>
                    <a:pt x="798" y="2079"/>
                    <a:pt x="798" y="2079"/>
                  </a:cubicBezTo>
                  <a:cubicBezTo>
                    <a:pt x="798" y="2075"/>
                    <a:pt x="798" y="2072"/>
                    <a:pt x="799" y="2069"/>
                  </a:cubicBezTo>
                  <a:cubicBezTo>
                    <a:pt x="800" y="2060"/>
                    <a:pt x="797" y="2051"/>
                    <a:pt x="791" y="2044"/>
                  </a:cubicBezTo>
                  <a:close/>
                  <a:moveTo>
                    <a:pt x="2221" y="2515"/>
                  </a:moveTo>
                  <a:cubicBezTo>
                    <a:pt x="2105" y="2632"/>
                    <a:pt x="1867" y="2615"/>
                    <a:pt x="1808" y="2609"/>
                  </a:cubicBezTo>
                  <a:cubicBezTo>
                    <a:pt x="1476" y="2158"/>
                    <a:pt x="1476" y="2158"/>
                    <a:pt x="1476" y="2158"/>
                  </a:cubicBezTo>
                  <a:cubicBezTo>
                    <a:pt x="1491" y="2146"/>
                    <a:pt x="1505" y="2134"/>
                    <a:pt x="1519" y="2121"/>
                  </a:cubicBezTo>
                  <a:cubicBezTo>
                    <a:pt x="1556" y="2120"/>
                    <a:pt x="1592" y="2118"/>
                    <a:pt x="1628" y="2116"/>
                  </a:cubicBezTo>
                  <a:lnTo>
                    <a:pt x="2221" y="2515"/>
                  </a:lnTo>
                  <a:close/>
                  <a:moveTo>
                    <a:pt x="1190" y="130"/>
                  </a:moveTo>
                  <a:cubicBezTo>
                    <a:pt x="1198" y="110"/>
                    <a:pt x="1205" y="96"/>
                    <a:pt x="1210" y="87"/>
                  </a:cubicBezTo>
                  <a:cubicBezTo>
                    <a:pt x="1218" y="134"/>
                    <a:pt x="1213" y="236"/>
                    <a:pt x="1180" y="288"/>
                  </a:cubicBezTo>
                  <a:cubicBezTo>
                    <a:pt x="1180" y="289"/>
                    <a:pt x="1090" y="417"/>
                    <a:pt x="926" y="432"/>
                  </a:cubicBezTo>
                  <a:cubicBezTo>
                    <a:pt x="925" y="432"/>
                    <a:pt x="924" y="432"/>
                    <a:pt x="923" y="432"/>
                  </a:cubicBezTo>
                  <a:cubicBezTo>
                    <a:pt x="866" y="346"/>
                    <a:pt x="866" y="346"/>
                    <a:pt x="866" y="346"/>
                  </a:cubicBezTo>
                  <a:cubicBezTo>
                    <a:pt x="861" y="338"/>
                    <a:pt x="856" y="331"/>
                    <a:pt x="850" y="325"/>
                  </a:cubicBezTo>
                  <a:cubicBezTo>
                    <a:pt x="971" y="326"/>
                    <a:pt x="1127" y="286"/>
                    <a:pt x="1190" y="130"/>
                  </a:cubicBezTo>
                  <a:close/>
                  <a:moveTo>
                    <a:pt x="356" y="914"/>
                  </a:moveTo>
                  <a:cubicBezTo>
                    <a:pt x="346" y="900"/>
                    <a:pt x="328" y="895"/>
                    <a:pt x="312" y="903"/>
                  </a:cubicBezTo>
                  <a:cubicBezTo>
                    <a:pt x="297" y="911"/>
                    <a:pt x="290" y="929"/>
                    <a:pt x="296" y="945"/>
                  </a:cubicBezTo>
                  <a:cubicBezTo>
                    <a:pt x="314" y="992"/>
                    <a:pt x="317" y="1031"/>
                    <a:pt x="304" y="1058"/>
                  </a:cubicBezTo>
                  <a:cubicBezTo>
                    <a:pt x="300" y="1066"/>
                    <a:pt x="295" y="1072"/>
                    <a:pt x="290" y="1077"/>
                  </a:cubicBezTo>
                  <a:cubicBezTo>
                    <a:pt x="182" y="898"/>
                    <a:pt x="182" y="898"/>
                    <a:pt x="182" y="898"/>
                  </a:cubicBezTo>
                  <a:cubicBezTo>
                    <a:pt x="105" y="739"/>
                    <a:pt x="179" y="638"/>
                    <a:pt x="229" y="592"/>
                  </a:cubicBezTo>
                  <a:cubicBezTo>
                    <a:pt x="236" y="640"/>
                    <a:pt x="254" y="687"/>
                    <a:pt x="282" y="730"/>
                  </a:cubicBezTo>
                  <a:cubicBezTo>
                    <a:pt x="436" y="964"/>
                    <a:pt x="436" y="964"/>
                    <a:pt x="436" y="964"/>
                  </a:cubicBezTo>
                  <a:cubicBezTo>
                    <a:pt x="387" y="959"/>
                    <a:pt x="356" y="914"/>
                    <a:pt x="356" y="91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sz="1100"/>
            </a:p>
          </p:txBody>
        </p:sp>
      </p:grpSp>
      <p:grpSp>
        <p:nvGrpSpPr>
          <p:cNvPr id="49" name="Grupa 48"/>
          <p:cNvGrpSpPr/>
          <p:nvPr/>
        </p:nvGrpSpPr>
        <p:grpSpPr>
          <a:xfrm>
            <a:off x="6086420" y="2701672"/>
            <a:ext cx="777406" cy="780589"/>
            <a:chOff x="2480170" y="1044739"/>
            <a:chExt cx="1071890" cy="1076278"/>
          </a:xfrm>
        </p:grpSpPr>
        <p:sp>
          <p:nvSpPr>
            <p:cNvPr id="50" name="Elipsa 49"/>
            <p:cNvSpPr/>
            <p:nvPr/>
          </p:nvSpPr>
          <p:spPr>
            <a:xfrm>
              <a:off x="2480170" y="1044739"/>
              <a:ext cx="1071890" cy="10718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100"/>
            </a:p>
          </p:txBody>
        </p:sp>
        <p:sp>
          <p:nvSpPr>
            <p:cNvPr id="51" name="pole tekstowe 50"/>
            <p:cNvSpPr txBox="1"/>
            <p:nvPr/>
          </p:nvSpPr>
          <p:spPr>
            <a:xfrm>
              <a:off x="2789451" y="1060111"/>
              <a:ext cx="736615" cy="1060906"/>
            </a:xfrm>
            <a:prstGeom prst="rect">
              <a:avLst/>
            </a:prstGeom>
            <a:noFill/>
          </p:spPr>
          <p:txBody>
            <a:bodyPr wrap="square" rtlCol="0">
              <a:spAutoFit/>
            </a:bodyPr>
            <a:lstStyle/>
            <a:p>
              <a:pPr algn="ctr"/>
              <a:r>
                <a:rPr lang="pl-PL" sz="4400" b="1">
                  <a:solidFill>
                    <a:schemeClr val="bg1"/>
                  </a:solidFill>
                </a:rPr>
                <a:t>C</a:t>
              </a:r>
            </a:p>
          </p:txBody>
        </p:sp>
        <p:sp>
          <p:nvSpPr>
            <p:cNvPr id="52" name="Freeform 10"/>
            <p:cNvSpPr>
              <a:spLocks noEditPoints="1"/>
            </p:cNvSpPr>
            <p:nvPr/>
          </p:nvSpPr>
          <p:spPr bwMode="auto">
            <a:xfrm>
              <a:off x="2584860" y="1204852"/>
              <a:ext cx="493106" cy="743011"/>
            </a:xfrm>
            <a:custGeom>
              <a:avLst/>
              <a:gdLst>
                <a:gd name="T0" fmla="*/ 1613 w 2226"/>
                <a:gd name="T1" fmla="*/ 1038 h 3356"/>
                <a:gd name="T2" fmla="*/ 1263 w 2226"/>
                <a:gd name="T3" fmla="*/ 850 h 3356"/>
                <a:gd name="T4" fmla="*/ 933 w 2226"/>
                <a:gd name="T5" fmla="*/ 214 h 3356"/>
                <a:gd name="T6" fmla="*/ 668 w 2226"/>
                <a:gd name="T7" fmla="*/ 185 h 3356"/>
                <a:gd name="T8" fmla="*/ 15 w 2226"/>
                <a:gd name="T9" fmla="*/ 940 h 3356"/>
                <a:gd name="T10" fmla="*/ 324 w 2226"/>
                <a:gd name="T11" fmla="*/ 1359 h 3356"/>
                <a:gd name="T12" fmla="*/ 1098 w 2226"/>
                <a:gd name="T13" fmla="*/ 2807 h 3356"/>
                <a:gd name="T14" fmla="*/ 968 w 2226"/>
                <a:gd name="T15" fmla="*/ 3177 h 3356"/>
                <a:gd name="T16" fmla="*/ 508 w 2226"/>
                <a:gd name="T17" fmla="*/ 3297 h 3356"/>
                <a:gd name="T18" fmla="*/ 989 w 2226"/>
                <a:gd name="T19" fmla="*/ 3257 h 3356"/>
                <a:gd name="T20" fmla="*/ 1470 w 2226"/>
                <a:gd name="T21" fmla="*/ 3269 h 3356"/>
                <a:gd name="T22" fmla="*/ 1621 w 2226"/>
                <a:gd name="T23" fmla="*/ 3259 h 3356"/>
                <a:gd name="T24" fmla="*/ 1177 w 2226"/>
                <a:gd name="T25" fmla="*/ 2817 h 3356"/>
                <a:gd name="T26" fmla="*/ 1609 w 2226"/>
                <a:gd name="T27" fmla="*/ 2723 h 3356"/>
                <a:gd name="T28" fmla="*/ 2010 w 2226"/>
                <a:gd name="T29" fmla="*/ 3063 h 3356"/>
                <a:gd name="T30" fmla="*/ 2153 w 2226"/>
                <a:gd name="T31" fmla="*/ 1970 h 3356"/>
                <a:gd name="T32" fmla="*/ 2103 w 2226"/>
                <a:gd name="T33" fmla="*/ 2668 h 3356"/>
                <a:gd name="T34" fmla="*/ 2097 w 2226"/>
                <a:gd name="T35" fmla="*/ 2673 h 3356"/>
                <a:gd name="T36" fmla="*/ 1795 w 2226"/>
                <a:gd name="T37" fmla="*/ 2572 h 3356"/>
                <a:gd name="T38" fmla="*/ 1727 w 2226"/>
                <a:gd name="T39" fmla="*/ 2530 h 3356"/>
                <a:gd name="T40" fmla="*/ 1376 w 2226"/>
                <a:gd name="T41" fmla="*/ 2263 h 3356"/>
                <a:gd name="T42" fmla="*/ 879 w 2226"/>
                <a:gd name="T43" fmla="*/ 1238 h 3356"/>
                <a:gd name="T44" fmla="*/ 1231 w 2226"/>
                <a:gd name="T45" fmla="*/ 941 h 3356"/>
                <a:gd name="T46" fmla="*/ 1571 w 2226"/>
                <a:gd name="T47" fmla="*/ 1105 h 3356"/>
                <a:gd name="T48" fmla="*/ 2011 w 2226"/>
                <a:gd name="T49" fmla="*/ 1749 h 3356"/>
                <a:gd name="T50" fmla="*/ 2076 w 2226"/>
                <a:gd name="T51" fmla="*/ 1987 h 3356"/>
                <a:gd name="T52" fmla="*/ 850 w 2226"/>
                <a:gd name="T53" fmla="*/ 1162 h 3356"/>
                <a:gd name="T54" fmla="*/ 871 w 2226"/>
                <a:gd name="T55" fmla="*/ 1156 h 3356"/>
                <a:gd name="T56" fmla="*/ 869 w 2226"/>
                <a:gd name="T57" fmla="*/ 1157 h 3356"/>
                <a:gd name="T58" fmla="*/ 806 w 2226"/>
                <a:gd name="T59" fmla="*/ 120 h 3356"/>
                <a:gd name="T60" fmla="*/ 806 w 2226"/>
                <a:gd name="T61" fmla="*/ 120 h 3356"/>
                <a:gd name="T62" fmla="*/ 201 w 2226"/>
                <a:gd name="T63" fmla="*/ 863 h 3356"/>
                <a:gd name="T64" fmla="*/ 1199 w 2226"/>
                <a:gd name="T65" fmla="*/ 717 h 3356"/>
                <a:gd name="T66" fmla="*/ 1182 w 2226"/>
                <a:gd name="T67" fmla="*/ 841 h 3356"/>
                <a:gd name="T68" fmla="*/ 1180 w 2226"/>
                <a:gd name="T69" fmla="*/ 849 h 3356"/>
                <a:gd name="T70" fmla="*/ 1164 w 2226"/>
                <a:gd name="T71" fmla="*/ 894 h 3356"/>
                <a:gd name="T72" fmla="*/ 1158 w 2226"/>
                <a:gd name="T73" fmla="*/ 908 h 3356"/>
                <a:gd name="T74" fmla="*/ 1159 w 2226"/>
                <a:gd name="T75" fmla="*/ 908 h 3356"/>
                <a:gd name="T76" fmla="*/ 1157 w 2226"/>
                <a:gd name="T77" fmla="*/ 909 h 3356"/>
                <a:gd name="T78" fmla="*/ 1153 w 2226"/>
                <a:gd name="T79" fmla="*/ 917 h 3356"/>
                <a:gd name="T80" fmla="*/ 871 w 2226"/>
                <a:gd name="T81" fmla="*/ 1156 h 3356"/>
                <a:gd name="T82" fmla="*/ 868 w 2226"/>
                <a:gd name="T83" fmla="*/ 1157 h 3356"/>
                <a:gd name="T84" fmla="*/ 857 w 2226"/>
                <a:gd name="T85" fmla="*/ 1161 h 3356"/>
                <a:gd name="T86" fmla="*/ 852 w 2226"/>
                <a:gd name="T87" fmla="*/ 1161 h 3356"/>
                <a:gd name="T88" fmla="*/ 837 w 2226"/>
                <a:gd name="T89" fmla="*/ 1165 h 3356"/>
                <a:gd name="T90" fmla="*/ 792 w 2226"/>
                <a:gd name="T91" fmla="*/ 1172 h 3356"/>
                <a:gd name="T92" fmla="*/ 475 w 2226"/>
                <a:gd name="T93" fmla="*/ 1090 h 3356"/>
                <a:gd name="T94" fmla="*/ 414 w 2226"/>
                <a:gd name="T95" fmla="*/ 2090 h 3356"/>
                <a:gd name="T96" fmla="*/ 495 w 2226"/>
                <a:gd name="T97" fmla="*/ 1197 h 3356"/>
                <a:gd name="T98" fmla="*/ 800 w 2226"/>
                <a:gd name="T99" fmla="*/ 1253 h 3356"/>
                <a:gd name="T100" fmla="*/ 1009 w 2226"/>
                <a:gd name="T101" fmla="*/ 1986 h 3356"/>
                <a:gd name="T102" fmla="*/ 1470 w 2226"/>
                <a:gd name="T103" fmla="*/ 2700 h 3356"/>
                <a:gd name="T104" fmla="*/ 2061 w 2226"/>
                <a:gd name="T105" fmla="*/ 2753 h 3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26" h="3356">
                  <a:moveTo>
                    <a:pt x="2153" y="1970"/>
                  </a:moveTo>
                  <a:cubicBezTo>
                    <a:pt x="2108" y="1761"/>
                    <a:pt x="2039" y="1574"/>
                    <a:pt x="1949" y="1416"/>
                  </a:cubicBezTo>
                  <a:cubicBezTo>
                    <a:pt x="1857" y="1254"/>
                    <a:pt x="1745" y="1128"/>
                    <a:pt x="1615" y="1039"/>
                  </a:cubicBezTo>
                  <a:cubicBezTo>
                    <a:pt x="1615" y="1039"/>
                    <a:pt x="1614" y="1038"/>
                    <a:pt x="1613" y="1038"/>
                  </a:cubicBezTo>
                  <a:cubicBezTo>
                    <a:pt x="1602" y="1029"/>
                    <a:pt x="1591" y="1020"/>
                    <a:pt x="1580" y="1011"/>
                  </a:cubicBezTo>
                  <a:cubicBezTo>
                    <a:pt x="1483" y="936"/>
                    <a:pt x="1374" y="881"/>
                    <a:pt x="1263" y="850"/>
                  </a:cubicBezTo>
                  <a:cubicBezTo>
                    <a:pt x="1263" y="850"/>
                    <a:pt x="1263" y="850"/>
                    <a:pt x="1263" y="850"/>
                  </a:cubicBezTo>
                  <a:cubicBezTo>
                    <a:pt x="1263" y="850"/>
                    <a:pt x="1263" y="850"/>
                    <a:pt x="1263" y="850"/>
                  </a:cubicBezTo>
                  <a:cubicBezTo>
                    <a:pt x="1263" y="850"/>
                    <a:pt x="1263" y="850"/>
                    <a:pt x="1263" y="850"/>
                  </a:cubicBezTo>
                  <a:cubicBezTo>
                    <a:pt x="1275" y="807"/>
                    <a:pt x="1280" y="763"/>
                    <a:pt x="1280" y="717"/>
                  </a:cubicBezTo>
                  <a:cubicBezTo>
                    <a:pt x="1280" y="487"/>
                    <a:pt x="1135" y="291"/>
                    <a:pt x="933" y="214"/>
                  </a:cubicBezTo>
                  <a:cubicBezTo>
                    <a:pt x="933" y="214"/>
                    <a:pt x="933" y="214"/>
                    <a:pt x="933" y="214"/>
                  </a:cubicBezTo>
                  <a:cubicBezTo>
                    <a:pt x="852" y="27"/>
                    <a:pt x="852" y="27"/>
                    <a:pt x="852" y="27"/>
                  </a:cubicBezTo>
                  <a:cubicBezTo>
                    <a:pt x="846" y="13"/>
                    <a:pt x="833" y="4"/>
                    <a:pt x="818" y="2"/>
                  </a:cubicBezTo>
                  <a:cubicBezTo>
                    <a:pt x="794" y="0"/>
                    <a:pt x="778" y="19"/>
                    <a:pt x="767" y="36"/>
                  </a:cubicBezTo>
                  <a:cubicBezTo>
                    <a:pt x="668" y="185"/>
                    <a:pt x="668" y="185"/>
                    <a:pt x="668" y="185"/>
                  </a:cubicBezTo>
                  <a:cubicBezTo>
                    <a:pt x="668" y="185"/>
                    <a:pt x="668" y="185"/>
                    <a:pt x="668" y="185"/>
                  </a:cubicBezTo>
                  <a:cubicBezTo>
                    <a:pt x="424" y="217"/>
                    <a:pt x="231" y="415"/>
                    <a:pt x="205" y="662"/>
                  </a:cubicBezTo>
                  <a:cubicBezTo>
                    <a:pt x="171" y="670"/>
                    <a:pt x="89" y="696"/>
                    <a:pt x="42" y="765"/>
                  </a:cubicBezTo>
                  <a:cubicBezTo>
                    <a:pt x="9" y="813"/>
                    <a:pt x="0" y="872"/>
                    <a:pt x="15" y="940"/>
                  </a:cubicBezTo>
                  <a:cubicBezTo>
                    <a:pt x="23" y="977"/>
                    <a:pt x="23" y="977"/>
                    <a:pt x="23" y="977"/>
                  </a:cubicBezTo>
                  <a:cubicBezTo>
                    <a:pt x="249" y="936"/>
                    <a:pt x="249" y="936"/>
                    <a:pt x="249" y="936"/>
                  </a:cubicBezTo>
                  <a:cubicBezTo>
                    <a:pt x="288" y="1023"/>
                    <a:pt x="350" y="1099"/>
                    <a:pt x="427" y="1154"/>
                  </a:cubicBezTo>
                  <a:cubicBezTo>
                    <a:pt x="385" y="1216"/>
                    <a:pt x="350" y="1284"/>
                    <a:pt x="324" y="1359"/>
                  </a:cubicBezTo>
                  <a:cubicBezTo>
                    <a:pt x="240" y="1595"/>
                    <a:pt x="245" y="1864"/>
                    <a:pt x="339" y="2118"/>
                  </a:cubicBezTo>
                  <a:cubicBezTo>
                    <a:pt x="416" y="2325"/>
                    <a:pt x="544" y="2502"/>
                    <a:pt x="708" y="2629"/>
                  </a:cubicBezTo>
                  <a:cubicBezTo>
                    <a:pt x="827" y="2720"/>
                    <a:pt x="962" y="2782"/>
                    <a:pt x="1098" y="2807"/>
                  </a:cubicBezTo>
                  <a:cubicBezTo>
                    <a:pt x="1098" y="2807"/>
                    <a:pt x="1098" y="2807"/>
                    <a:pt x="1098" y="2807"/>
                  </a:cubicBezTo>
                  <a:cubicBezTo>
                    <a:pt x="1082" y="2889"/>
                    <a:pt x="1066" y="2971"/>
                    <a:pt x="1051" y="3053"/>
                  </a:cubicBezTo>
                  <a:cubicBezTo>
                    <a:pt x="1043" y="3094"/>
                    <a:pt x="1035" y="3136"/>
                    <a:pt x="1027" y="3177"/>
                  </a:cubicBezTo>
                  <a:cubicBezTo>
                    <a:pt x="1027" y="3177"/>
                    <a:pt x="1027" y="3177"/>
                    <a:pt x="1026" y="3177"/>
                  </a:cubicBezTo>
                  <a:cubicBezTo>
                    <a:pt x="1007" y="3177"/>
                    <a:pt x="987" y="3177"/>
                    <a:pt x="968" y="3177"/>
                  </a:cubicBezTo>
                  <a:cubicBezTo>
                    <a:pt x="879" y="3177"/>
                    <a:pt x="790" y="3177"/>
                    <a:pt x="701" y="3177"/>
                  </a:cubicBezTo>
                  <a:cubicBezTo>
                    <a:pt x="676" y="3177"/>
                    <a:pt x="651" y="3175"/>
                    <a:pt x="626" y="3179"/>
                  </a:cubicBezTo>
                  <a:cubicBezTo>
                    <a:pt x="587" y="3185"/>
                    <a:pt x="553" y="3220"/>
                    <a:pt x="523" y="3242"/>
                  </a:cubicBezTo>
                  <a:cubicBezTo>
                    <a:pt x="505" y="3255"/>
                    <a:pt x="496" y="3276"/>
                    <a:pt x="508" y="3297"/>
                  </a:cubicBezTo>
                  <a:cubicBezTo>
                    <a:pt x="519" y="3314"/>
                    <a:pt x="546" y="3325"/>
                    <a:pt x="563" y="3312"/>
                  </a:cubicBezTo>
                  <a:cubicBezTo>
                    <a:pt x="591" y="3291"/>
                    <a:pt x="622" y="3257"/>
                    <a:pt x="657" y="3257"/>
                  </a:cubicBezTo>
                  <a:cubicBezTo>
                    <a:pt x="707" y="3257"/>
                    <a:pt x="757" y="3257"/>
                    <a:pt x="806" y="3257"/>
                  </a:cubicBezTo>
                  <a:cubicBezTo>
                    <a:pt x="867" y="3257"/>
                    <a:pt x="928" y="3257"/>
                    <a:pt x="989" y="3257"/>
                  </a:cubicBezTo>
                  <a:cubicBezTo>
                    <a:pt x="1004" y="3257"/>
                    <a:pt x="1020" y="3257"/>
                    <a:pt x="1036" y="3256"/>
                  </a:cubicBezTo>
                  <a:cubicBezTo>
                    <a:pt x="1038" y="3256"/>
                    <a:pt x="1041" y="3256"/>
                    <a:pt x="1043" y="3256"/>
                  </a:cubicBezTo>
                  <a:cubicBezTo>
                    <a:pt x="1139" y="3259"/>
                    <a:pt x="1236" y="3262"/>
                    <a:pt x="1332" y="3265"/>
                  </a:cubicBezTo>
                  <a:cubicBezTo>
                    <a:pt x="1378" y="3266"/>
                    <a:pt x="1424" y="3267"/>
                    <a:pt x="1470" y="3269"/>
                  </a:cubicBezTo>
                  <a:cubicBezTo>
                    <a:pt x="1484" y="3269"/>
                    <a:pt x="1495" y="3272"/>
                    <a:pt x="1506" y="3280"/>
                  </a:cubicBezTo>
                  <a:cubicBezTo>
                    <a:pt x="1529" y="3294"/>
                    <a:pt x="1552" y="3309"/>
                    <a:pt x="1575" y="3324"/>
                  </a:cubicBezTo>
                  <a:cubicBezTo>
                    <a:pt x="1577" y="3325"/>
                    <a:pt x="1579" y="3327"/>
                    <a:pt x="1581" y="3328"/>
                  </a:cubicBezTo>
                  <a:cubicBezTo>
                    <a:pt x="1624" y="3356"/>
                    <a:pt x="1665" y="3287"/>
                    <a:pt x="1621" y="3259"/>
                  </a:cubicBezTo>
                  <a:cubicBezTo>
                    <a:pt x="1578" y="3231"/>
                    <a:pt x="1532" y="3191"/>
                    <a:pt x="1479" y="3189"/>
                  </a:cubicBezTo>
                  <a:cubicBezTo>
                    <a:pt x="1442" y="3188"/>
                    <a:pt x="1405" y="3187"/>
                    <a:pt x="1369" y="3186"/>
                  </a:cubicBezTo>
                  <a:cubicBezTo>
                    <a:pt x="1282" y="3183"/>
                    <a:pt x="1195" y="3180"/>
                    <a:pt x="1108" y="3178"/>
                  </a:cubicBezTo>
                  <a:cubicBezTo>
                    <a:pt x="1131" y="3058"/>
                    <a:pt x="1154" y="2937"/>
                    <a:pt x="1177" y="2817"/>
                  </a:cubicBezTo>
                  <a:cubicBezTo>
                    <a:pt x="1177" y="2817"/>
                    <a:pt x="1177" y="2817"/>
                    <a:pt x="1177" y="2817"/>
                  </a:cubicBezTo>
                  <a:cubicBezTo>
                    <a:pt x="1199" y="2821"/>
                    <a:pt x="1220" y="2820"/>
                    <a:pt x="1241" y="2820"/>
                  </a:cubicBezTo>
                  <a:cubicBezTo>
                    <a:pt x="1330" y="2820"/>
                    <a:pt x="1416" y="2805"/>
                    <a:pt x="1498" y="2775"/>
                  </a:cubicBezTo>
                  <a:cubicBezTo>
                    <a:pt x="1536" y="2760"/>
                    <a:pt x="1573" y="2743"/>
                    <a:pt x="1609" y="2723"/>
                  </a:cubicBezTo>
                  <a:cubicBezTo>
                    <a:pt x="1918" y="3077"/>
                    <a:pt x="1918" y="3077"/>
                    <a:pt x="1918" y="3077"/>
                  </a:cubicBezTo>
                  <a:cubicBezTo>
                    <a:pt x="1930" y="3090"/>
                    <a:pt x="1945" y="3097"/>
                    <a:pt x="1960" y="3097"/>
                  </a:cubicBezTo>
                  <a:cubicBezTo>
                    <a:pt x="1963" y="3097"/>
                    <a:pt x="1966" y="3096"/>
                    <a:pt x="1968" y="3096"/>
                  </a:cubicBezTo>
                  <a:cubicBezTo>
                    <a:pt x="1987" y="3093"/>
                    <a:pt x="2002" y="3081"/>
                    <a:pt x="2010" y="3063"/>
                  </a:cubicBezTo>
                  <a:cubicBezTo>
                    <a:pt x="2156" y="2736"/>
                    <a:pt x="2156" y="2736"/>
                    <a:pt x="2156" y="2736"/>
                  </a:cubicBezTo>
                  <a:cubicBezTo>
                    <a:pt x="2156" y="2736"/>
                    <a:pt x="2156" y="2736"/>
                    <a:pt x="2156" y="2736"/>
                  </a:cubicBezTo>
                  <a:cubicBezTo>
                    <a:pt x="2158" y="2733"/>
                    <a:pt x="2158" y="2733"/>
                    <a:pt x="2158" y="2733"/>
                  </a:cubicBezTo>
                  <a:cubicBezTo>
                    <a:pt x="2226" y="2643"/>
                    <a:pt x="2223" y="2294"/>
                    <a:pt x="2153" y="1970"/>
                  </a:cubicBezTo>
                  <a:close/>
                  <a:moveTo>
                    <a:pt x="2076" y="1987"/>
                  </a:moveTo>
                  <a:cubicBezTo>
                    <a:pt x="2148" y="2319"/>
                    <a:pt x="2133" y="2589"/>
                    <a:pt x="2103" y="2668"/>
                  </a:cubicBezTo>
                  <a:cubicBezTo>
                    <a:pt x="2103" y="2668"/>
                    <a:pt x="2103" y="2668"/>
                    <a:pt x="2103" y="2668"/>
                  </a:cubicBezTo>
                  <a:cubicBezTo>
                    <a:pt x="2103" y="2668"/>
                    <a:pt x="2103" y="2668"/>
                    <a:pt x="2103" y="2668"/>
                  </a:cubicBezTo>
                  <a:cubicBezTo>
                    <a:pt x="2103" y="2668"/>
                    <a:pt x="2103" y="2668"/>
                    <a:pt x="2103" y="2668"/>
                  </a:cubicBezTo>
                  <a:cubicBezTo>
                    <a:pt x="2100" y="2667"/>
                    <a:pt x="2100" y="2667"/>
                    <a:pt x="2100" y="2667"/>
                  </a:cubicBezTo>
                  <a:cubicBezTo>
                    <a:pt x="2097" y="2673"/>
                    <a:pt x="2097" y="2673"/>
                    <a:pt x="2097" y="2673"/>
                  </a:cubicBezTo>
                  <a:cubicBezTo>
                    <a:pt x="2097" y="2673"/>
                    <a:pt x="2097" y="2673"/>
                    <a:pt x="2097" y="2673"/>
                  </a:cubicBezTo>
                  <a:cubicBezTo>
                    <a:pt x="2093" y="2673"/>
                    <a:pt x="2090" y="2673"/>
                    <a:pt x="2086" y="2673"/>
                  </a:cubicBezTo>
                  <a:cubicBezTo>
                    <a:pt x="2082" y="2673"/>
                    <a:pt x="2078" y="2673"/>
                    <a:pt x="2074" y="2673"/>
                  </a:cubicBezTo>
                  <a:cubicBezTo>
                    <a:pt x="2002" y="2673"/>
                    <a:pt x="1909" y="2640"/>
                    <a:pt x="1795" y="2572"/>
                  </a:cubicBezTo>
                  <a:cubicBezTo>
                    <a:pt x="1795" y="2572"/>
                    <a:pt x="1795" y="2572"/>
                    <a:pt x="1795" y="2572"/>
                  </a:cubicBezTo>
                  <a:cubicBezTo>
                    <a:pt x="1795" y="2572"/>
                    <a:pt x="1795" y="2572"/>
                    <a:pt x="1795" y="2572"/>
                  </a:cubicBezTo>
                  <a:cubicBezTo>
                    <a:pt x="1794" y="2572"/>
                    <a:pt x="1794" y="2572"/>
                    <a:pt x="1794" y="2572"/>
                  </a:cubicBezTo>
                  <a:cubicBezTo>
                    <a:pt x="1773" y="2560"/>
                    <a:pt x="1750" y="2546"/>
                    <a:pt x="1727" y="2530"/>
                  </a:cubicBezTo>
                  <a:cubicBezTo>
                    <a:pt x="1727" y="2530"/>
                    <a:pt x="1727" y="2530"/>
                    <a:pt x="1727" y="2530"/>
                  </a:cubicBezTo>
                  <a:cubicBezTo>
                    <a:pt x="1726" y="2530"/>
                    <a:pt x="1726" y="2529"/>
                    <a:pt x="1725" y="2529"/>
                  </a:cubicBezTo>
                  <a:cubicBezTo>
                    <a:pt x="1725" y="2529"/>
                    <a:pt x="1725" y="2529"/>
                    <a:pt x="1725" y="2529"/>
                  </a:cubicBezTo>
                  <a:cubicBezTo>
                    <a:pt x="1625" y="2465"/>
                    <a:pt x="1510" y="2376"/>
                    <a:pt x="1379" y="2265"/>
                  </a:cubicBezTo>
                  <a:cubicBezTo>
                    <a:pt x="1376" y="2263"/>
                    <a:pt x="1376" y="2263"/>
                    <a:pt x="1376" y="2263"/>
                  </a:cubicBezTo>
                  <a:cubicBezTo>
                    <a:pt x="1372" y="2261"/>
                    <a:pt x="1372" y="2261"/>
                    <a:pt x="1372" y="2261"/>
                  </a:cubicBezTo>
                  <a:cubicBezTo>
                    <a:pt x="1108" y="2117"/>
                    <a:pt x="984" y="1779"/>
                    <a:pt x="926" y="1522"/>
                  </a:cubicBezTo>
                  <a:cubicBezTo>
                    <a:pt x="903" y="1420"/>
                    <a:pt x="887" y="1322"/>
                    <a:pt x="879" y="1238"/>
                  </a:cubicBezTo>
                  <a:cubicBezTo>
                    <a:pt x="879" y="1238"/>
                    <a:pt x="879" y="1238"/>
                    <a:pt x="879" y="1238"/>
                  </a:cubicBezTo>
                  <a:cubicBezTo>
                    <a:pt x="1036" y="1196"/>
                    <a:pt x="1164" y="1086"/>
                    <a:pt x="1230" y="941"/>
                  </a:cubicBezTo>
                  <a:cubicBezTo>
                    <a:pt x="1231" y="941"/>
                    <a:pt x="1231" y="941"/>
                    <a:pt x="1231" y="941"/>
                  </a:cubicBezTo>
                  <a:cubicBezTo>
                    <a:pt x="1231" y="941"/>
                    <a:pt x="1231" y="941"/>
                    <a:pt x="1231" y="941"/>
                  </a:cubicBezTo>
                  <a:cubicBezTo>
                    <a:pt x="1231" y="941"/>
                    <a:pt x="1231" y="941"/>
                    <a:pt x="1231" y="941"/>
                  </a:cubicBezTo>
                  <a:cubicBezTo>
                    <a:pt x="1231" y="941"/>
                    <a:pt x="1231" y="941"/>
                    <a:pt x="1231" y="941"/>
                  </a:cubicBezTo>
                  <a:cubicBezTo>
                    <a:pt x="1231" y="941"/>
                    <a:pt x="1231" y="941"/>
                    <a:pt x="1231" y="941"/>
                  </a:cubicBezTo>
                  <a:cubicBezTo>
                    <a:pt x="1312" y="968"/>
                    <a:pt x="1403" y="1010"/>
                    <a:pt x="1505" y="1066"/>
                  </a:cubicBezTo>
                  <a:cubicBezTo>
                    <a:pt x="1527" y="1078"/>
                    <a:pt x="1549" y="1091"/>
                    <a:pt x="1571" y="1105"/>
                  </a:cubicBezTo>
                  <a:cubicBezTo>
                    <a:pt x="1571" y="1105"/>
                    <a:pt x="1571" y="1105"/>
                    <a:pt x="1571" y="1105"/>
                  </a:cubicBezTo>
                  <a:cubicBezTo>
                    <a:pt x="1571" y="1105"/>
                    <a:pt x="1571" y="1105"/>
                    <a:pt x="1571" y="1105"/>
                  </a:cubicBezTo>
                  <a:cubicBezTo>
                    <a:pt x="1571" y="1105"/>
                    <a:pt x="1572" y="1106"/>
                    <a:pt x="1572" y="1106"/>
                  </a:cubicBezTo>
                  <a:cubicBezTo>
                    <a:pt x="1800" y="1262"/>
                    <a:pt x="1931" y="1524"/>
                    <a:pt x="2011" y="1749"/>
                  </a:cubicBezTo>
                  <a:cubicBezTo>
                    <a:pt x="2011" y="1749"/>
                    <a:pt x="2011" y="1749"/>
                    <a:pt x="2011" y="1749"/>
                  </a:cubicBezTo>
                  <a:cubicBezTo>
                    <a:pt x="2011" y="1749"/>
                    <a:pt x="2011" y="1749"/>
                    <a:pt x="2011" y="1749"/>
                  </a:cubicBezTo>
                  <a:cubicBezTo>
                    <a:pt x="2011" y="1749"/>
                    <a:pt x="2011" y="1749"/>
                    <a:pt x="2011" y="1749"/>
                  </a:cubicBezTo>
                  <a:cubicBezTo>
                    <a:pt x="2039" y="1837"/>
                    <a:pt x="2061" y="1919"/>
                    <a:pt x="2076" y="1987"/>
                  </a:cubicBezTo>
                  <a:close/>
                  <a:moveTo>
                    <a:pt x="837" y="1165"/>
                  </a:moveTo>
                  <a:cubicBezTo>
                    <a:pt x="842" y="1164"/>
                    <a:pt x="846" y="1163"/>
                    <a:pt x="850" y="1162"/>
                  </a:cubicBezTo>
                  <a:cubicBezTo>
                    <a:pt x="850" y="1162"/>
                    <a:pt x="850" y="1162"/>
                    <a:pt x="850" y="1162"/>
                  </a:cubicBezTo>
                  <a:cubicBezTo>
                    <a:pt x="850" y="1162"/>
                    <a:pt x="850" y="1162"/>
                    <a:pt x="850" y="1162"/>
                  </a:cubicBezTo>
                  <a:cubicBezTo>
                    <a:pt x="846" y="1164"/>
                    <a:pt x="842" y="1164"/>
                    <a:pt x="837" y="1165"/>
                  </a:cubicBezTo>
                  <a:close/>
                  <a:moveTo>
                    <a:pt x="871" y="1156"/>
                  </a:moveTo>
                  <a:cubicBezTo>
                    <a:pt x="871" y="1156"/>
                    <a:pt x="871" y="1156"/>
                    <a:pt x="871" y="1156"/>
                  </a:cubicBezTo>
                  <a:cubicBezTo>
                    <a:pt x="871" y="1156"/>
                    <a:pt x="871" y="1156"/>
                    <a:pt x="871" y="1156"/>
                  </a:cubicBezTo>
                  <a:cubicBezTo>
                    <a:pt x="871" y="1156"/>
                    <a:pt x="871" y="1156"/>
                    <a:pt x="871" y="1156"/>
                  </a:cubicBezTo>
                  <a:close/>
                  <a:moveTo>
                    <a:pt x="871" y="1156"/>
                  </a:moveTo>
                  <a:cubicBezTo>
                    <a:pt x="870" y="1157"/>
                    <a:pt x="870" y="1157"/>
                    <a:pt x="869" y="1157"/>
                  </a:cubicBezTo>
                  <a:cubicBezTo>
                    <a:pt x="869" y="1157"/>
                    <a:pt x="869" y="1157"/>
                    <a:pt x="869" y="1157"/>
                  </a:cubicBezTo>
                  <a:cubicBezTo>
                    <a:pt x="869" y="1157"/>
                    <a:pt x="869" y="1157"/>
                    <a:pt x="869" y="1157"/>
                  </a:cubicBezTo>
                  <a:cubicBezTo>
                    <a:pt x="869" y="1157"/>
                    <a:pt x="870" y="1157"/>
                    <a:pt x="871" y="1156"/>
                  </a:cubicBezTo>
                  <a:cubicBezTo>
                    <a:pt x="871" y="1156"/>
                    <a:pt x="871" y="1156"/>
                    <a:pt x="871" y="1156"/>
                  </a:cubicBezTo>
                  <a:close/>
                  <a:moveTo>
                    <a:pt x="806" y="120"/>
                  </a:moveTo>
                  <a:cubicBezTo>
                    <a:pt x="834" y="185"/>
                    <a:pt x="834" y="185"/>
                    <a:pt x="834" y="185"/>
                  </a:cubicBezTo>
                  <a:cubicBezTo>
                    <a:pt x="834" y="185"/>
                    <a:pt x="834" y="185"/>
                    <a:pt x="834" y="185"/>
                  </a:cubicBezTo>
                  <a:cubicBezTo>
                    <a:pt x="812" y="181"/>
                    <a:pt x="790" y="179"/>
                    <a:pt x="767" y="178"/>
                  </a:cubicBezTo>
                  <a:lnTo>
                    <a:pt x="806" y="120"/>
                  </a:lnTo>
                  <a:close/>
                  <a:moveTo>
                    <a:pt x="88" y="884"/>
                  </a:moveTo>
                  <a:cubicBezTo>
                    <a:pt x="87" y="855"/>
                    <a:pt x="94" y="831"/>
                    <a:pt x="108" y="810"/>
                  </a:cubicBezTo>
                  <a:cubicBezTo>
                    <a:pt x="129" y="778"/>
                    <a:pt x="164" y="760"/>
                    <a:pt x="192" y="749"/>
                  </a:cubicBezTo>
                  <a:cubicBezTo>
                    <a:pt x="201" y="863"/>
                    <a:pt x="201" y="863"/>
                    <a:pt x="201" y="863"/>
                  </a:cubicBezTo>
                  <a:lnTo>
                    <a:pt x="88" y="884"/>
                  </a:lnTo>
                  <a:close/>
                  <a:moveTo>
                    <a:pt x="283" y="717"/>
                  </a:moveTo>
                  <a:cubicBezTo>
                    <a:pt x="283" y="464"/>
                    <a:pt x="488" y="258"/>
                    <a:pt x="741" y="258"/>
                  </a:cubicBezTo>
                  <a:cubicBezTo>
                    <a:pt x="994" y="258"/>
                    <a:pt x="1199" y="464"/>
                    <a:pt x="1199" y="717"/>
                  </a:cubicBezTo>
                  <a:cubicBezTo>
                    <a:pt x="1199" y="757"/>
                    <a:pt x="1194" y="795"/>
                    <a:pt x="1185" y="832"/>
                  </a:cubicBezTo>
                  <a:cubicBezTo>
                    <a:pt x="1185" y="832"/>
                    <a:pt x="1184" y="833"/>
                    <a:pt x="1184" y="833"/>
                  </a:cubicBezTo>
                  <a:cubicBezTo>
                    <a:pt x="1184" y="834"/>
                    <a:pt x="1184" y="834"/>
                    <a:pt x="1184" y="835"/>
                  </a:cubicBezTo>
                  <a:cubicBezTo>
                    <a:pt x="1183" y="837"/>
                    <a:pt x="1183" y="839"/>
                    <a:pt x="1182" y="841"/>
                  </a:cubicBezTo>
                  <a:cubicBezTo>
                    <a:pt x="1182" y="841"/>
                    <a:pt x="1182" y="841"/>
                    <a:pt x="1182" y="841"/>
                  </a:cubicBezTo>
                  <a:cubicBezTo>
                    <a:pt x="1181" y="844"/>
                    <a:pt x="1181" y="846"/>
                    <a:pt x="1180" y="848"/>
                  </a:cubicBezTo>
                  <a:cubicBezTo>
                    <a:pt x="1180" y="848"/>
                    <a:pt x="1180" y="848"/>
                    <a:pt x="1180" y="848"/>
                  </a:cubicBezTo>
                  <a:cubicBezTo>
                    <a:pt x="1180" y="848"/>
                    <a:pt x="1180" y="848"/>
                    <a:pt x="1180" y="849"/>
                  </a:cubicBezTo>
                  <a:cubicBezTo>
                    <a:pt x="1179" y="850"/>
                    <a:pt x="1179" y="852"/>
                    <a:pt x="1179" y="853"/>
                  </a:cubicBezTo>
                  <a:cubicBezTo>
                    <a:pt x="1178" y="855"/>
                    <a:pt x="1178" y="856"/>
                    <a:pt x="1177" y="858"/>
                  </a:cubicBezTo>
                  <a:cubicBezTo>
                    <a:pt x="1173" y="869"/>
                    <a:pt x="1169" y="881"/>
                    <a:pt x="1165" y="892"/>
                  </a:cubicBezTo>
                  <a:cubicBezTo>
                    <a:pt x="1164" y="893"/>
                    <a:pt x="1164" y="893"/>
                    <a:pt x="1164" y="894"/>
                  </a:cubicBezTo>
                  <a:cubicBezTo>
                    <a:pt x="1163" y="895"/>
                    <a:pt x="1163" y="895"/>
                    <a:pt x="1163" y="896"/>
                  </a:cubicBezTo>
                  <a:cubicBezTo>
                    <a:pt x="1161" y="900"/>
                    <a:pt x="1160" y="904"/>
                    <a:pt x="1158" y="908"/>
                  </a:cubicBezTo>
                  <a:cubicBezTo>
                    <a:pt x="1158" y="908"/>
                    <a:pt x="1158" y="908"/>
                    <a:pt x="1158" y="908"/>
                  </a:cubicBezTo>
                  <a:cubicBezTo>
                    <a:pt x="1158" y="908"/>
                    <a:pt x="1158" y="908"/>
                    <a:pt x="1158" y="908"/>
                  </a:cubicBezTo>
                  <a:cubicBezTo>
                    <a:pt x="1158" y="908"/>
                    <a:pt x="1158" y="908"/>
                    <a:pt x="1158" y="908"/>
                  </a:cubicBezTo>
                  <a:cubicBezTo>
                    <a:pt x="1158" y="908"/>
                    <a:pt x="1159" y="908"/>
                    <a:pt x="1159" y="908"/>
                  </a:cubicBezTo>
                  <a:cubicBezTo>
                    <a:pt x="1159" y="908"/>
                    <a:pt x="1159" y="908"/>
                    <a:pt x="1159" y="908"/>
                  </a:cubicBezTo>
                  <a:cubicBezTo>
                    <a:pt x="1159" y="908"/>
                    <a:pt x="1159" y="908"/>
                    <a:pt x="1159" y="908"/>
                  </a:cubicBezTo>
                  <a:cubicBezTo>
                    <a:pt x="1159" y="908"/>
                    <a:pt x="1158" y="909"/>
                    <a:pt x="1158" y="909"/>
                  </a:cubicBezTo>
                  <a:cubicBezTo>
                    <a:pt x="1158" y="909"/>
                    <a:pt x="1158" y="909"/>
                    <a:pt x="1158" y="909"/>
                  </a:cubicBezTo>
                  <a:cubicBezTo>
                    <a:pt x="1158" y="909"/>
                    <a:pt x="1158" y="909"/>
                    <a:pt x="1158" y="909"/>
                  </a:cubicBezTo>
                  <a:cubicBezTo>
                    <a:pt x="1157" y="909"/>
                    <a:pt x="1157" y="909"/>
                    <a:pt x="1157" y="909"/>
                  </a:cubicBezTo>
                  <a:cubicBezTo>
                    <a:pt x="1157" y="909"/>
                    <a:pt x="1157" y="909"/>
                    <a:pt x="1157" y="909"/>
                  </a:cubicBezTo>
                  <a:cubicBezTo>
                    <a:pt x="1158" y="909"/>
                    <a:pt x="1158" y="909"/>
                    <a:pt x="1158" y="909"/>
                  </a:cubicBezTo>
                  <a:cubicBezTo>
                    <a:pt x="1157" y="911"/>
                    <a:pt x="1155" y="914"/>
                    <a:pt x="1154" y="916"/>
                  </a:cubicBezTo>
                  <a:cubicBezTo>
                    <a:pt x="1154" y="917"/>
                    <a:pt x="1153" y="917"/>
                    <a:pt x="1153" y="917"/>
                  </a:cubicBezTo>
                  <a:cubicBezTo>
                    <a:pt x="1098" y="1032"/>
                    <a:pt x="995" y="1119"/>
                    <a:pt x="871" y="1156"/>
                  </a:cubicBezTo>
                  <a:cubicBezTo>
                    <a:pt x="871" y="1156"/>
                    <a:pt x="871" y="1156"/>
                    <a:pt x="871" y="1156"/>
                  </a:cubicBezTo>
                  <a:cubicBezTo>
                    <a:pt x="871" y="1156"/>
                    <a:pt x="871" y="1156"/>
                    <a:pt x="871" y="1156"/>
                  </a:cubicBezTo>
                  <a:cubicBezTo>
                    <a:pt x="871" y="1156"/>
                    <a:pt x="871" y="1156"/>
                    <a:pt x="871" y="1156"/>
                  </a:cubicBezTo>
                  <a:cubicBezTo>
                    <a:pt x="871" y="1156"/>
                    <a:pt x="871" y="1156"/>
                    <a:pt x="871" y="1156"/>
                  </a:cubicBezTo>
                  <a:cubicBezTo>
                    <a:pt x="871" y="1156"/>
                    <a:pt x="871" y="1156"/>
                    <a:pt x="871" y="1156"/>
                  </a:cubicBezTo>
                  <a:cubicBezTo>
                    <a:pt x="870" y="1157"/>
                    <a:pt x="869" y="1157"/>
                    <a:pt x="869" y="1157"/>
                  </a:cubicBezTo>
                  <a:cubicBezTo>
                    <a:pt x="868" y="1157"/>
                    <a:pt x="868" y="1157"/>
                    <a:pt x="868" y="1157"/>
                  </a:cubicBezTo>
                  <a:cubicBezTo>
                    <a:pt x="866" y="1158"/>
                    <a:pt x="864" y="1158"/>
                    <a:pt x="862" y="1159"/>
                  </a:cubicBezTo>
                  <a:cubicBezTo>
                    <a:pt x="862" y="1159"/>
                    <a:pt x="862" y="1159"/>
                    <a:pt x="862" y="1159"/>
                  </a:cubicBezTo>
                  <a:cubicBezTo>
                    <a:pt x="862" y="1159"/>
                    <a:pt x="862" y="1159"/>
                    <a:pt x="862" y="1159"/>
                  </a:cubicBezTo>
                  <a:cubicBezTo>
                    <a:pt x="860" y="1160"/>
                    <a:pt x="859" y="1160"/>
                    <a:pt x="857" y="1161"/>
                  </a:cubicBezTo>
                  <a:cubicBezTo>
                    <a:pt x="856" y="1161"/>
                    <a:pt x="855" y="1161"/>
                    <a:pt x="855" y="1161"/>
                  </a:cubicBezTo>
                  <a:cubicBezTo>
                    <a:pt x="855" y="1161"/>
                    <a:pt x="855" y="1161"/>
                    <a:pt x="855" y="1161"/>
                  </a:cubicBezTo>
                  <a:cubicBezTo>
                    <a:pt x="854" y="1161"/>
                    <a:pt x="854" y="1161"/>
                    <a:pt x="854" y="1161"/>
                  </a:cubicBezTo>
                  <a:cubicBezTo>
                    <a:pt x="853" y="1161"/>
                    <a:pt x="853" y="1161"/>
                    <a:pt x="852" y="1161"/>
                  </a:cubicBezTo>
                  <a:cubicBezTo>
                    <a:pt x="852" y="1161"/>
                    <a:pt x="852" y="1161"/>
                    <a:pt x="852" y="1161"/>
                  </a:cubicBezTo>
                  <a:cubicBezTo>
                    <a:pt x="851" y="1161"/>
                    <a:pt x="851" y="1162"/>
                    <a:pt x="850" y="1162"/>
                  </a:cubicBezTo>
                  <a:cubicBezTo>
                    <a:pt x="846" y="1163"/>
                    <a:pt x="842" y="1164"/>
                    <a:pt x="837" y="1165"/>
                  </a:cubicBezTo>
                  <a:cubicBezTo>
                    <a:pt x="837" y="1165"/>
                    <a:pt x="837" y="1165"/>
                    <a:pt x="837" y="1165"/>
                  </a:cubicBezTo>
                  <a:cubicBezTo>
                    <a:pt x="837" y="1165"/>
                    <a:pt x="837" y="1165"/>
                    <a:pt x="836" y="1165"/>
                  </a:cubicBezTo>
                  <a:cubicBezTo>
                    <a:pt x="836" y="1165"/>
                    <a:pt x="836" y="1165"/>
                    <a:pt x="836" y="1165"/>
                  </a:cubicBezTo>
                  <a:cubicBezTo>
                    <a:pt x="835" y="1165"/>
                    <a:pt x="834" y="1165"/>
                    <a:pt x="832" y="1166"/>
                  </a:cubicBezTo>
                  <a:cubicBezTo>
                    <a:pt x="819" y="1168"/>
                    <a:pt x="806" y="1171"/>
                    <a:pt x="792" y="1172"/>
                  </a:cubicBezTo>
                  <a:cubicBezTo>
                    <a:pt x="775" y="1174"/>
                    <a:pt x="758" y="1175"/>
                    <a:pt x="741" y="1175"/>
                  </a:cubicBezTo>
                  <a:cubicBezTo>
                    <a:pt x="671" y="1175"/>
                    <a:pt x="604" y="1159"/>
                    <a:pt x="545" y="1131"/>
                  </a:cubicBezTo>
                  <a:cubicBezTo>
                    <a:pt x="533" y="1125"/>
                    <a:pt x="521" y="1119"/>
                    <a:pt x="509" y="1112"/>
                  </a:cubicBezTo>
                  <a:cubicBezTo>
                    <a:pt x="497" y="1105"/>
                    <a:pt x="486" y="1098"/>
                    <a:pt x="475" y="1090"/>
                  </a:cubicBezTo>
                  <a:cubicBezTo>
                    <a:pt x="359" y="1007"/>
                    <a:pt x="283" y="870"/>
                    <a:pt x="283" y="717"/>
                  </a:cubicBezTo>
                  <a:close/>
                  <a:moveTo>
                    <a:pt x="1470" y="2700"/>
                  </a:moveTo>
                  <a:cubicBezTo>
                    <a:pt x="1397" y="2727"/>
                    <a:pt x="1320" y="2741"/>
                    <a:pt x="1242" y="2741"/>
                  </a:cubicBezTo>
                  <a:cubicBezTo>
                    <a:pt x="891" y="2741"/>
                    <a:pt x="558" y="2479"/>
                    <a:pt x="414" y="2090"/>
                  </a:cubicBezTo>
                  <a:cubicBezTo>
                    <a:pt x="327" y="1854"/>
                    <a:pt x="322" y="1604"/>
                    <a:pt x="399" y="1386"/>
                  </a:cubicBezTo>
                  <a:cubicBezTo>
                    <a:pt x="424" y="1316"/>
                    <a:pt x="456" y="1253"/>
                    <a:pt x="495" y="1197"/>
                  </a:cubicBezTo>
                  <a:cubicBezTo>
                    <a:pt x="495" y="1197"/>
                    <a:pt x="495" y="1197"/>
                    <a:pt x="495" y="1197"/>
                  </a:cubicBezTo>
                  <a:cubicBezTo>
                    <a:pt x="495" y="1197"/>
                    <a:pt x="495" y="1197"/>
                    <a:pt x="495" y="1197"/>
                  </a:cubicBezTo>
                  <a:cubicBezTo>
                    <a:pt x="495" y="1197"/>
                    <a:pt x="495" y="1197"/>
                    <a:pt x="495" y="1197"/>
                  </a:cubicBezTo>
                  <a:cubicBezTo>
                    <a:pt x="569" y="1233"/>
                    <a:pt x="652" y="1256"/>
                    <a:pt x="741" y="1256"/>
                  </a:cubicBezTo>
                  <a:cubicBezTo>
                    <a:pt x="761" y="1256"/>
                    <a:pt x="781" y="1253"/>
                    <a:pt x="800" y="1253"/>
                  </a:cubicBezTo>
                  <a:cubicBezTo>
                    <a:pt x="800" y="1253"/>
                    <a:pt x="800" y="1253"/>
                    <a:pt x="800" y="1253"/>
                  </a:cubicBezTo>
                  <a:cubicBezTo>
                    <a:pt x="800" y="1253"/>
                    <a:pt x="800" y="1253"/>
                    <a:pt x="800" y="1253"/>
                  </a:cubicBezTo>
                  <a:cubicBezTo>
                    <a:pt x="800" y="1253"/>
                    <a:pt x="800" y="1253"/>
                    <a:pt x="800" y="1253"/>
                  </a:cubicBezTo>
                  <a:cubicBezTo>
                    <a:pt x="810" y="1337"/>
                    <a:pt x="825" y="1435"/>
                    <a:pt x="848" y="1537"/>
                  </a:cubicBezTo>
                  <a:cubicBezTo>
                    <a:pt x="886" y="1710"/>
                    <a:pt x="941" y="1861"/>
                    <a:pt x="1009" y="1986"/>
                  </a:cubicBezTo>
                  <a:cubicBezTo>
                    <a:pt x="1094" y="2143"/>
                    <a:pt x="1203" y="2258"/>
                    <a:pt x="1330" y="2329"/>
                  </a:cubicBezTo>
                  <a:cubicBezTo>
                    <a:pt x="1456" y="2435"/>
                    <a:pt x="1567" y="2521"/>
                    <a:pt x="1666" y="2586"/>
                  </a:cubicBezTo>
                  <a:cubicBezTo>
                    <a:pt x="1666" y="2586"/>
                    <a:pt x="1666" y="2586"/>
                    <a:pt x="1666" y="2586"/>
                  </a:cubicBezTo>
                  <a:cubicBezTo>
                    <a:pt x="1608" y="2635"/>
                    <a:pt x="1542" y="2674"/>
                    <a:pt x="1470" y="2700"/>
                  </a:cubicBezTo>
                  <a:close/>
                  <a:moveTo>
                    <a:pt x="1953" y="2995"/>
                  </a:moveTo>
                  <a:cubicBezTo>
                    <a:pt x="1677" y="2679"/>
                    <a:pt x="1677" y="2679"/>
                    <a:pt x="1677" y="2679"/>
                  </a:cubicBezTo>
                  <a:cubicBezTo>
                    <a:pt x="1697" y="2664"/>
                    <a:pt x="1717" y="2648"/>
                    <a:pt x="1736" y="2631"/>
                  </a:cubicBezTo>
                  <a:cubicBezTo>
                    <a:pt x="1867" y="2710"/>
                    <a:pt x="1974" y="2749"/>
                    <a:pt x="2061" y="2753"/>
                  </a:cubicBezTo>
                  <a:lnTo>
                    <a:pt x="1953" y="299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sz="1100"/>
            </a:p>
          </p:txBody>
        </p:sp>
      </p:grpSp>
      <p:sp>
        <p:nvSpPr>
          <p:cNvPr id="6" name="Freeform 5"/>
          <p:cNvSpPr>
            <a:spLocks/>
          </p:cNvSpPr>
          <p:nvPr/>
        </p:nvSpPr>
        <p:spPr bwMode="auto">
          <a:xfrm>
            <a:off x="3032713" y="4973890"/>
            <a:ext cx="593781" cy="581613"/>
          </a:xfrm>
          <a:custGeom>
            <a:avLst/>
            <a:gdLst>
              <a:gd name="T0" fmla="*/ 81 w 130"/>
              <a:gd name="T1" fmla="*/ 0 h 128"/>
              <a:gd name="T2" fmla="*/ 50 w 130"/>
              <a:gd name="T3" fmla="*/ 0 h 128"/>
              <a:gd name="T4" fmla="*/ 50 w 130"/>
              <a:gd name="T5" fmla="*/ 47 h 128"/>
              <a:gd name="T6" fmla="*/ 0 w 130"/>
              <a:gd name="T7" fmla="*/ 47 h 128"/>
              <a:gd name="T8" fmla="*/ 0 w 130"/>
              <a:gd name="T9" fmla="*/ 78 h 128"/>
              <a:gd name="T10" fmla="*/ 50 w 130"/>
              <a:gd name="T11" fmla="*/ 78 h 128"/>
              <a:gd name="T12" fmla="*/ 50 w 130"/>
              <a:gd name="T13" fmla="*/ 128 h 128"/>
              <a:gd name="T14" fmla="*/ 81 w 130"/>
              <a:gd name="T15" fmla="*/ 128 h 128"/>
              <a:gd name="T16" fmla="*/ 81 w 130"/>
              <a:gd name="T17" fmla="*/ 78 h 128"/>
              <a:gd name="T18" fmla="*/ 130 w 130"/>
              <a:gd name="T19" fmla="*/ 78 h 128"/>
              <a:gd name="T20" fmla="*/ 130 w 130"/>
              <a:gd name="T21" fmla="*/ 47 h 128"/>
              <a:gd name="T22" fmla="*/ 81 w 130"/>
              <a:gd name="T23" fmla="*/ 47 h 128"/>
              <a:gd name="T24" fmla="*/ 81 w 130"/>
              <a:gd name="T2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28">
                <a:moveTo>
                  <a:pt x="81" y="0"/>
                </a:moveTo>
                <a:lnTo>
                  <a:pt x="50" y="0"/>
                </a:lnTo>
                <a:lnTo>
                  <a:pt x="50" y="47"/>
                </a:lnTo>
                <a:lnTo>
                  <a:pt x="0" y="47"/>
                </a:lnTo>
                <a:lnTo>
                  <a:pt x="0" y="78"/>
                </a:lnTo>
                <a:lnTo>
                  <a:pt x="50" y="78"/>
                </a:lnTo>
                <a:lnTo>
                  <a:pt x="50" y="128"/>
                </a:lnTo>
                <a:lnTo>
                  <a:pt x="81" y="128"/>
                </a:lnTo>
                <a:lnTo>
                  <a:pt x="81" y="78"/>
                </a:lnTo>
                <a:lnTo>
                  <a:pt x="130" y="78"/>
                </a:lnTo>
                <a:lnTo>
                  <a:pt x="130" y="47"/>
                </a:lnTo>
                <a:lnTo>
                  <a:pt x="81" y="47"/>
                </a:lnTo>
                <a:lnTo>
                  <a:pt x="81" y="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pl-PL"/>
          </a:p>
        </p:txBody>
      </p:sp>
      <p:sp>
        <p:nvSpPr>
          <p:cNvPr id="7" name="Freeform 6"/>
          <p:cNvSpPr>
            <a:spLocks/>
          </p:cNvSpPr>
          <p:nvPr/>
        </p:nvSpPr>
        <p:spPr bwMode="auto">
          <a:xfrm>
            <a:off x="-3446463" y="796925"/>
            <a:ext cx="206375" cy="203200"/>
          </a:xfrm>
          <a:custGeom>
            <a:avLst/>
            <a:gdLst>
              <a:gd name="T0" fmla="*/ 81 w 130"/>
              <a:gd name="T1" fmla="*/ 0 h 128"/>
              <a:gd name="T2" fmla="*/ 50 w 130"/>
              <a:gd name="T3" fmla="*/ 0 h 128"/>
              <a:gd name="T4" fmla="*/ 50 w 130"/>
              <a:gd name="T5" fmla="*/ 47 h 128"/>
              <a:gd name="T6" fmla="*/ 0 w 130"/>
              <a:gd name="T7" fmla="*/ 47 h 128"/>
              <a:gd name="T8" fmla="*/ 0 w 130"/>
              <a:gd name="T9" fmla="*/ 78 h 128"/>
              <a:gd name="T10" fmla="*/ 50 w 130"/>
              <a:gd name="T11" fmla="*/ 78 h 128"/>
              <a:gd name="T12" fmla="*/ 50 w 130"/>
              <a:gd name="T13" fmla="*/ 128 h 128"/>
              <a:gd name="T14" fmla="*/ 81 w 130"/>
              <a:gd name="T15" fmla="*/ 128 h 128"/>
              <a:gd name="T16" fmla="*/ 81 w 130"/>
              <a:gd name="T17" fmla="*/ 78 h 128"/>
              <a:gd name="T18" fmla="*/ 130 w 130"/>
              <a:gd name="T19" fmla="*/ 78 h 128"/>
              <a:gd name="T20" fmla="*/ 130 w 130"/>
              <a:gd name="T21" fmla="*/ 47 h 128"/>
              <a:gd name="T22" fmla="*/ 81 w 130"/>
              <a:gd name="T23" fmla="*/ 47 h 128"/>
              <a:gd name="T24" fmla="*/ 81 w 130"/>
              <a:gd name="T2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28">
                <a:moveTo>
                  <a:pt x="81" y="0"/>
                </a:moveTo>
                <a:lnTo>
                  <a:pt x="50" y="0"/>
                </a:lnTo>
                <a:lnTo>
                  <a:pt x="50" y="47"/>
                </a:lnTo>
                <a:lnTo>
                  <a:pt x="0" y="47"/>
                </a:lnTo>
                <a:lnTo>
                  <a:pt x="0" y="78"/>
                </a:lnTo>
                <a:lnTo>
                  <a:pt x="50" y="78"/>
                </a:lnTo>
                <a:lnTo>
                  <a:pt x="50" y="128"/>
                </a:lnTo>
                <a:lnTo>
                  <a:pt x="81" y="128"/>
                </a:lnTo>
                <a:lnTo>
                  <a:pt x="81" y="78"/>
                </a:lnTo>
                <a:lnTo>
                  <a:pt x="130" y="78"/>
                </a:lnTo>
                <a:lnTo>
                  <a:pt x="130" y="47"/>
                </a:lnTo>
                <a:lnTo>
                  <a:pt x="81" y="47"/>
                </a:lnTo>
                <a:lnTo>
                  <a:pt x="8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grpSp>
        <p:nvGrpSpPr>
          <p:cNvPr id="16" name="Grupa 15"/>
          <p:cNvGrpSpPr/>
          <p:nvPr/>
        </p:nvGrpSpPr>
        <p:grpSpPr>
          <a:xfrm rot="5057729">
            <a:off x="-862694" y="2077553"/>
            <a:ext cx="2456760" cy="1588064"/>
            <a:chOff x="-3446463" y="3122613"/>
            <a:chExt cx="3409950" cy="1871663"/>
          </a:xfrm>
          <a:solidFill>
            <a:schemeClr val="bg1">
              <a:lumMod val="95000"/>
            </a:schemeClr>
          </a:solidFill>
        </p:grpSpPr>
        <p:sp>
          <p:nvSpPr>
            <p:cNvPr id="9" name="Freeform 8"/>
            <p:cNvSpPr>
              <a:spLocks/>
            </p:cNvSpPr>
            <p:nvPr/>
          </p:nvSpPr>
          <p:spPr bwMode="auto">
            <a:xfrm>
              <a:off x="-3446463" y="4405313"/>
              <a:ext cx="63500" cy="41275"/>
            </a:xfrm>
            <a:custGeom>
              <a:avLst/>
              <a:gdLst>
                <a:gd name="T0" fmla="*/ 16 w 17"/>
                <a:gd name="T1" fmla="*/ 0 h 11"/>
                <a:gd name="T2" fmla="*/ 0 w 17"/>
                <a:gd name="T3" fmla="*/ 0 h 11"/>
                <a:gd name="T4" fmla="*/ 1 w 17"/>
                <a:gd name="T5" fmla="*/ 11 h 11"/>
                <a:gd name="T6" fmla="*/ 17 w 17"/>
                <a:gd name="T7" fmla="*/ 9 h 11"/>
                <a:gd name="T8" fmla="*/ 16 w 17"/>
                <a:gd name="T9" fmla="*/ 0 h 11"/>
              </a:gdLst>
              <a:ahLst/>
              <a:cxnLst>
                <a:cxn ang="0">
                  <a:pos x="T0" y="T1"/>
                </a:cxn>
                <a:cxn ang="0">
                  <a:pos x="T2" y="T3"/>
                </a:cxn>
                <a:cxn ang="0">
                  <a:pos x="T4" y="T5"/>
                </a:cxn>
                <a:cxn ang="0">
                  <a:pos x="T6" y="T7"/>
                </a:cxn>
                <a:cxn ang="0">
                  <a:pos x="T8" y="T9"/>
                </a:cxn>
              </a:cxnLst>
              <a:rect l="0" t="0" r="r" b="b"/>
              <a:pathLst>
                <a:path w="17" h="11">
                  <a:moveTo>
                    <a:pt x="16" y="0"/>
                  </a:moveTo>
                  <a:cubicBezTo>
                    <a:pt x="0" y="0"/>
                    <a:pt x="0" y="0"/>
                    <a:pt x="0" y="0"/>
                  </a:cubicBezTo>
                  <a:cubicBezTo>
                    <a:pt x="0" y="0"/>
                    <a:pt x="0" y="4"/>
                    <a:pt x="1" y="11"/>
                  </a:cubicBezTo>
                  <a:cubicBezTo>
                    <a:pt x="17" y="9"/>
                    <a:pt x="17" y="9"/>
                    <a:pt x="17" y="9"/>
                  </a:cubicBezTo>
                  <a:cubicBezTo>
                    <a:pt x="16" y="4"/>
                    <a:pt x="16"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10" name="Freeform 9"/>
            <p:cNvSpPr>
              <a:spLocks noEditPoints="1"/>
            </p:cNvSpPr>
            <p:nvPr/>
          </p:nvSpPr>
          <p:spPr bwMode="auto">
            <a:xfrm>
              <a:off x="-3432176" y="3217863"/>
              <a:ext cx="3327400" cy="1776413"/>
            </a:xfrm>
            <a:custGeom>
              <a:avLst/>
              <a:gdLst>
                <a:gd name="T0" fmla="*/ 153 w 884"/>
                <a:gd name="T1" fmla="*/ 457 h 473"/>
                <a:gd name="T2" fmla="*/ 174 w 884"/>
                <a:gd name="T3" fmla="*/ 472 h 473"/>
                <a:gd name="T4" fmla="*/ 110 w 884"/>
                <a:gd name="T5" fmla="*/ 468 h 473"/>
                <a:gd name="T6" fmla="*/ 114 w 884"/>
                <a:gd name="T7" fmla="*/ 452 h 473"/>
                <a:gd name="T8" fmla="*/ 195 w 884"/>
                <a:gd name="T9" fmla="*/ 470 h 473"/>
                <a:gd name="T10" fmla="*/ 251 w 884"/>
                <a:gd name="T11" fmla="*/ 441 h 473"/>
                <a:gd name="T12" fmla="*/ 256 w 884"/>
                <a:gd name="T13" fmla="*/ 457 h 473"/>
                <a:gd name="T14" fmla="*/ 70 w 884"/>
                <a:gd name="T15" fmla="*/ 452 h 473"/>
                <a:gd name="T16" fmla="*/ 78 w 884"/>
                <a:gd name="T17" fmla="*/ 438 h 473"/>
                <a:gd name="T18" fmla="*/ 275 w 884"/>
                <a:gd name="T19" fmla="*/ 450 h 473"/>
                <a:gd name="T20" fmla="*/ 49 w 884"/>
                <a:gd name="T21" fmla="*/ 414 h 473"/>
                <a:gd name="T22" fmla="*/ 63 w 884"/>
                <a:gd name="T23" fmla="*/ 427 h 473"/>
                <a:gd name="T24" fmla="*/ 308 w 884"/>
                <a:gd name="T25" fmla="*/ 421 h 473"/>
                <a:gd name="T26" fmla="*/ 327 w 884"/>
                <a:gd name="T27" fmla="*/ 413 h 473"/>
                <a:gd name="T28" fmla="*/ 352 w 884"/>
                <a:gd name="T29" fmla="*/ 420 h 473"/>
                <a:gd name="T30" fmla="*/ 28 w 884"/>
                <a:gd name="T31" fmla="*/ 382 h 473"/>
                <a:gd name="T32" fmla="*/ 37 w 884"/>
                <a:gd name="T33" fmla="*/ 399 h 473"/>
                <a:gd name="T34" fmla="*/ 382 w 884"/>
                <a:gd name="T35" fmla="*/ 387 h 473"/>
                <a:gd name="T36" fmla="*/ 400 w 884"/>
                <a:gd name="T37" fmla="*/ 378 h 473"/>
                <a:gd name="T38" fmla="*/ 425 w 884"/>
                <a:gd name="T39" fmla="*/ 383 h 473"/>
                <a:gd name="T40" fmla="*/ 16 w 884"/>
                <a:gd name="T41" fmla="*/ 345 h 473"/>
                <a:gd name="T42" fmla="*/ 21 w 884"/>
                <a:gd name="T43" fmla="*/ 364 h 473"/>
                <a:gd name="T44" fmla="*/ 454 w 884"/>
                <a:gd name="T45" fmla="*/ 349 h 473"/>
                <a:gd name="T46" fmla="*/ 471 w 884"/>
                <a:gd name="T47" fmla="*/ 339 h 473"/>
                <a:gd name="T48" fmla="*/ 497 w 884"/>
                <a:gd name="T49" fmla="*/ 343 h 473"/>
                <a:gd name="T50" fmla="*/ 541 w 884"/>
                <a:gd name="T51" fmla="*/ 297 h 473"/>
                <a:gd name="T52" fmla="*/ 550 w 884"/>
                <a:gd name="T53" fmla="*/ 310 h 473"/>
                <a:gd name="T54" fmla="*/ 558 w 884"/>
                <a:gd name="T55" fmla="*/ 286 h 473"/>
                <a:gd name="T56" fmla="*/ 575 w 884"/>
                <a:gd name="T57" fmla="*/ 274 h 473"/>
                <a:gd name="T58" fmla="*/ 601 w 884"/>
                <a:gd name="T59" fmla="*/ 276 h 473"/>
                <a:gd name="T60" fmla="*/ 641 w 884"/>
                <a:gd name="T61" fmla="*/ 227 h 473"/>
                <a:gd name="T62" fmla="*/ 651 w 884"/>
                <a:gd name="T63" fmla="*/ 240 h 473"/>
                <a:gd name="T64" fmla="*/ 657 w 884"/>
                <a:gd name="T65" fmla="*/ 215 h 473"/>
                <a:gd name="T66" fmla="*/ 673 w 884"/>
                <a:gd name="T67" fmla="*/ 202 h 473"/>
                <a:gd name="T68" fmla="*/ 699 w 884"/>
                <a:gd name="T69" fmla="*/ 202 h 473"/>
                <a:gd name="T70" fmla="*/ 735 w 884"/>
                <a:gd name="T71" fmla="*/ 150 h 473"/>
                <a:gd name="T72" fmla="*/ 746 w 884"/>
                <a:gd name="T73" fmla="*/ 161 h 473"/>
                <a:gd name="T74" fmla="*/ 750 w 884"/>
                <a:gd name="T75" fmla="*/ 136 h 473"/>
                <a:gd name="T76" fmla="*/ 765 w 884"/>
                <a:gd name="T77" fmla="*/ 122 h 473"/>
                <a:gd name="T78" fmla="*/ 791 w 884"/>
                <a:gd name="T79" fmla="*/ 119 h 473"/>
                <a:gd name="T80" fmla="*/ 821 w 884"/>
                <a:gd name="T81" fmla="*/ 63 h 473"/>
                <a:gd name="T82" fmla="*/ 833 w 884"/>
                <a:gd name="T83" fmla="*/ 74 h 473"/>
                <a:gd name="T84" fmla="*/ 834 w 884"/>
                <a:gd name="T85" fmla="*/ 48 h 473"/>
                <a:gd name="T86" fmla="*/ 847 w 884"/>
                <a:gd name="T87" fmla="*/ 32 h 473"/>
                <a:gd name="T88" fmla="*/ 872 w 884"/>
                <a:gd name="T89" fmla="*/ 26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84" h="473">
                  <a:moveTo>
                    <a:pt x="173" y="456"/>
                  </a:moveTo>
                  <a:cubicBezTo>
                    <a:pt x="167" y="457"/>
                    <a:pt x="162" y="457"/>
                    <a:pt x="157" y="457"/>
                  </a:cubicBezTo>
                  <a:cubicBezTo>
                    <a:pt x="155" y="457"/>
                    <a:pt x="154" y="457"/>
                    <a:pt x="153" y="457"/>
                  </a:cubicBezTo>
                  <a:cubicBezTo>
                    <a:pt x="153" y="473"/>
                    <a:pt x="153" y="473"/>
                    <a:pt x="153" y="473"/>
                  </a:cubicBezTo>
                  <a:cubicBezTo>
                    <a:pt x="154" y="473"/>
                    <a:pt x="155" y="473"/>
                    <a:pt x="157" y="473"/>
                  </a:cubicBezTo>
                  <a:cubicBezTo>
                    <a:pt x="162" y="473"/>
                    <a:pt x="168" y="473"/>
                    <a:pt x="174" y="472"/>
                  </a:cubicBezTo>
                  <a:cubicBezTo>
                    <a:pt x="173" y="456"/>
                    <a:pt x="173" y="456"/>
                    <a:pt x="173" y="456"/>
                  </a:cubicBezTo>
                  <a:moveTo>
                    <a:pt x="114" y="452"/>
                  </a:moveTo>
                  <a:cubicBezTo>
                    <a:pt x="110" y="468"/>
                    <a:pt x="110" y="468"/>
                    <a:pt x="110" y="468"/>
                  </a:cubicBezTo>
                  <a:cubicBezTo>
                    <a:pt x="117" y="469"/>
                    <a:pt x="124" y="470"/>
                    <a:pt x="131" y="471"/>
                  </a:cubicBezTo>
                  <a:cubicBezTo>
                    <a:pt x="133" y="455"/>
                    <a:pt x="133" y="455"/>
                    <a:pt x="133" y="455"/>
                  </a:cubicBezTo>
                  <a:cubicBezTo>
                    <a:pt x="127" y="455"/>
                    <a:pt x="120" y="454"/>
                    <a:pt x="114" y="452"/>
                  </a:cubicBezTo>
                  <a:moveTo>
                    <a:pt x="212" y="451"/>
                  </a:moveTo>
                  <a:cubicBezTo>
                    <a:pt x="205" y="452"/>
                    <a:pt x="199" y="453"/>
                    <a:pt x="192" y="454"/>
                  </a:cubicBezTo>
                  <a:cubicBezTo>
                    <a:pt x="195" y="470"/>
                    <a:pt x="195" y="470"/>
                    <a:pt x="195" y="470"/>
                  </a:cubicBezTo>
                  <a:cubicBezTo>
                    <a:pt x="201" y="469"/>
                    <a:pt x="208" y="468"/>
                    <a:pt x="215" y="467"/>
                  </a:cubicBezTo>
                  <a:cubicBezTo>
                    <a:pt x="212" y="451"/>
                    <a:pt x="212" y="451"/>
                    <a:pt x="212" y="451"/>
                  </a:cubicBezTo>
                  <a:moveTo>
                    <a:pt x="251" y="441"/>
                  </a:moveTo>
                  <a:cubicBezTo>
                    <a:pt x="245" y="443"/>
                    <a:pt x="238" y="445"/>
                    <a:pt x="232" y="447"/>
                  </a:cubicBezTo>
                  <a:cubicBezTo>
                    <a:pt x="236" y="462"/>
                    <a:pt x="236" y="462"/>
                    <a:pt x="236" y="462"/>
                  </a:cubicBezTo>
                  <a:cubicBezTo>
                    <a:pt x="242" y="461"/>
                    <a:pt x="249" y="459"/>
                    <a:pt x="256" y="457"/>
                  </a:cubicBezTo>
                  <a:cubicBezTo>
                    <a:pt x="251" y="441"/>
                    <a:pt x="251" y="441"/>
                    <a:pt x="251" y="441"/>
                  </a:cubicBezTo>
                  <a:moveTo>
                    <a:pt x="78" y="438"/>
                  </a:moveTo>
                  <a:cubicBezTo>
                    <a:pt x="70" y="452"/>
                    <a:pt x="70" y="452"/>
                    <a:pt x="70" y="452"/>
                  </a:cubicBezTo>
                  <a:cubicBezTo>
                    <a:pt x="77" y="456"/>
                    <a:pt x="83" y="459"/>
                    <a:pt x="90" y="461"/>
                  </a:cubicBezTo>
                  <a:cubicBezTo>
                    <a:pt x="96" y="446"/>
                    <a:pt x="96" y="446"/>
                    <a:pt x="96" y="446"/>
                  </a:cubicBezTo>
                  <a:cubicBezTo>
                    <a:pt x="90" y="444"/>
                    <a:pt x="84" y="441"/>
                    <a:pt x="78" y="438"/>
                  </a:cubicBezTo>
                  <a:moveTo>
                    <a:pt x="289" y="429"/>
                  </a:moveTo>
                  <a:cubicBezTo>
                    <a:pt x="283" y="431"/>
                    <a:pt x="277" y="433"/>
                    <a:pt x="270" y="435"/>
                  </a:cubicBezTo>
                  <a:cubicBezTo>
                    <a:pt x="275" y="450"/>
                    <a:pt x="275" y="450"/>
                    <a:pt x="275" y="450"/>
                  </a:cubicBezTo>
                  <a:cubicBezTo>
                    <a:pt x="282" y="448"/>
                    <a:pt x="288" y="446"/>
                    <a:pt x="295" y="444"/>
                  </a:cubicBezTo>
                  <a:cubicBezTo>
                    <a:pt x="289" y="429"/>
                    <a:pt x="289" y="429"/>
                    <a:pt x="289" y="429"/>
                  </a:cubicBezTo>
                  <a:moveTo>
                    <a:pt x="49" y="414"/>
                  </a:moveTo>
                  <a:cubicBezTo>
                    <a:pt x="37" y="425"/>
                    <a:pt x="37" y="425"/>
                    <a:pt x="37" y="425"/>
                  </a:cubicBezTo>
                  <a:cubicBezTo>
                    <a:pt x="42" y="430"/>
                    <a:pt x="47" y="435"/>
                    <a:pt x="53" y="440"/>
                  </a:cubicBezTo>
                  <a:cubicBezTo>
                    <a:pt x="63" y="427"/>
                    <a:pt x="63" y="427"/>
                    <a:pt x="63" y="427"/>
                  </a:cubicBezTo>
                  <a:cubicBezTo>
                    <a:pt x="58" y="423"/>
                    <a:pt x="53" y="419"/>
                    <a:pt x="49" y="414"/>
                  </a:cubicBezTo>
                  <a:moveTo>
                    <a:pt x="327" y="413"/>
                  </a:moveTo>
                  <a:cubicBezTo>
                    <a:pt x="320" y="416"/>
                    <a:pt x="314" y="419"/>
                    <a:pt x="308" y="421"/>
                  </a:cubicBezTo>
                  <a:cubicBezTo>
                    <a:pt x="314" y="436"/>
                    <a:pt x="314" y="436"/>
                    <a:pt x="314" y="436"/>
                  </a:cubicBezTo>
                  <a:cubicBezTo>
                    <a:pt x="320" y="433"/>
                    <a:pt x="327" y="431"/>
                    <a:pt x="333" y="428"/>
                  </a:cubicBezTo>
                  <a:cubicBezTo>
                    <a:pt x="327" y="413"/>
                    <a:pt x="327" y="413"/>
                    <a:pt x="327" y="413"/>
                  </a:cubicBezTo>
                  <a:moveTo>
                    <a:pt x="364" y="396"/>
                  </a:moveTo>
                  <a:cubicBezTo>
                    <a:pt x="357" y="399"/>
                    <a:pt x="351" y="402"/>
                    <a:pt x="345" y="405"/>
                  </a:cubicBezTo>
                  <a:cubicBezTo>
                    <a:pt x="352" y="420"/>
                    <a:pt x="352" y="420"/>
                    <a:pt x="352" y="420"/>
                  </a:cubicBezTo>
                  <a:cubicBezTo>
                    <a:pt x="358" y="417"/>
                    <a:pt x="364" y="414"/>
                    <a:pt x="371" y="411"/>
                  </a:cubicBezTo>
                  <a:cubicBezTo>
                    <a:pt x="364" y="396"/>
                    <a:pt x="364" y="396"/>
                    <a:pt x="364" y="396"/>
                  </a:cubicBezTo>
                  <a:moveTo>
                    <a:pt x="28" y="382"/>
                  </a:moveTo>
                  <a:cubicBezTo>
                    <a:pt x="13" y="389"/>
                    <a:pt x="13" y="389"/>
                    <a:pt x="13" y="389"/>
                  </a:cubicBezTo>
                  <a:cubicBezTo>
                    <a:pt x="16" y="395"/>
                    <a:pt x="20" y="402"/>
                    <a:pt x="24" y="407"/>
                  </a:cubicBezTo>
                  <a:cubicBezTo>
                    <a:pt x="37" y="399"/>
                    <a:pt x="37" y="399"/>
                    <a:pt x="37" y="399"/>
                  </a:cubicBezTo>
                  <a:cubicBezTo>
                    <a:pt x="34" y="393"/>
                    <a:pt x="31" y="388"/>
                    <a:pt x="28" y="382"/>
                  </a:cubicBezTo>
                  <a:moveTo>
                    <a:pt x="400" y="378"/>
                  </a:moveTo>
                  <a:cubicBezTo>
                    <a:pt x="394" y="381"/>
                    <a:pt x="388" y="384"/>
                    <a:pt x="382" y="387"/>
                  </a:cubicBezTo>
                  <a:cubicBezTo>
                    <a:pt x="389" y="402"/>
                    <a:pt x="389" y="402"/>
                    <a:pt x="389" y="402"/>
                  </a:cubicBezTo>
                  <a:cubicBezTo>
                    <a:pt x="395" y="398"/>
                    <a:pt x="401" y="395"/>
                    <a:pt x="407" y="392"/>
                  </a:cubicBezTo>
                  <a:cubicBezTo>
                    <a:pt x="400" y="378"/>
                    <a:pt x="400" y="378"/>
                    <a:pt x="400" y="378"/>
                  </a:cubicBezTo>
                  <a:moveTo>
                    <a:pt x="436" y="359"/>
                  </a:moveTo>
                  <a:cubicBezTo>
                    <a:pt x="430" y="362"/>
                    <a:pt x="424" y="365"/>
                    <a:pt x="418" y="369"/>
                  </a:cubicBezTo>
                  <a:cubicBezTo>
                    <a:pt x="425" y="383"/>
                    <a:pt x="425" y="383"/>
                    <a:pt x="425" y="383"/>
                  </a:cubicBezTo>
                  <a:cubicBezTo>
                    <a:pt x="432" y="379"/>
                    <a:pt x="438" y="376"/>
                    <a:pt x="444" y="373"/>
                  </a:cubicBezTo>
                  <a:cubicBezTo>
                    <a:pt x="436" y="359"/>
                    <a:pt x="436" y="359"/>
                    <a:pt x="436" y="359"/>
                  </a:cubicBezTo>
                  <a:moveTo>
                    <a:pt x="16" y="345"/>
                  </a:moveTo>
                  <a:cubicBezTo>
                    <a:pt x="0" y="348"/>
                    <a:pt x="0" y="348"/>
                    <a:pt x="0" y="348"/>
                  </a:cubicBezTo>
                  <a:cubicBezTo>
                    <a:pt x="1" y="355"/>
                    <a:pt x="3" y="362"/>
                    <a:pt x="5" y="369"/>
                  </a:cubicBezTo>
                  <a:cubicBezTo>
                    <a:pt x="21" y="364"/>
                    <a:pt x="21" y="364"/>
                    <a:pt x="21" y="364"/>
                  </a:cubicBezTo>
                  <a:cubicBezTo>
                    <a:pt x="19" y="358"/>
                    <a:pt x="17" y="351"/>
                    <a:pt x="16" y="345"/>
                  </a:cubicBezTo>
                  <a:moveTo>
                    <a:pt x="471" y="339"/>
                  </a:moveTo>
                  <a:cubicBezTo>
                    <a:pt x="466" y="342"/>
                    <a:pt x="460" y="346"/>
                    <a:pt x="454" y="349"/>
                  </a:cubicBezTo>
                  <a:cubicBezTo>
                    <a:pt x="462" y="363"/>
                    <a:pt x="462" y="363"/>
                    <a:pt x="462" y="363"/>
                  </a:cubicBezTo>
                  <a:cubicBezTo>
                    <a:pt x="468" y="360"/>
                    <a:pt x="474" y="356"/>
                    <a:pt x="479" y="353"/>
                  </a:cubicBezTo>
                  <a:cubicBezTo>
                    <a:pt x="471" y="339"/>
                    <a:pt x="471" y="339"/>
                    <a:pt x="471" y="339"/>
                  </a:cubicBezTo>
                  <a:moveTo>
                    <a:pt x="506" y="318"/>
                  </a:moveTo>
                  <a:cubicBezTo>
                    <a:pt x="501" y="322"/>
                    <a:pt x="495" y="325"/>
                    <a:pt x="489" y="329"/>
                  </a:cubicBezTo>
                  <a:cubicBezTo>
                    <a:pt x="497" y="343"/>
                    <a:pt x="497" y="343"/>
                    <a:pt x="497" y="343"/>
                  </a:cubicBezTo>
                  <a:cubicBezTo>
                    <a:pt x="503" y="339"/>
                    <a:pt x="509" y="336"/>
                    <a:pt x="515" y="332"/>
                  </a:cubicBezTo>
                  <a:cubicBezTo>
                    <a:pt x="506" y="318"/>
                    <a:pt x="506" y="318"/>
                    <a:pt x="506" y="318"/>
                  </a:cubicBezTo>
                  <a:moveTo>
                    <a:pt x="541" y="297"/>
                  </a:moveTo>
                  <a:cubicBezTo>
                    <a:pt x="535" y="300"/>
                    <a:pt x="530" y="304"/>
                    <a:pt x="524" y="308"/>
                  </a:cubicBezTo>
                  <a:cubicBezTo>
                    <a:pt x="532" y="321"/>
                    <a:pt x="532" y="321"/>
                    <a:pt x="532" y="321"/>
                  </a:cubicBezTo>
                  <a:cubicBezTo>
                    <a:pt x="538" y="318"/>
                    <a:pt x="544" y="314"/>
                    <a:pt x="550" y="310"/>
                  </a:cubicBezTo>
                  <a:cubicBezTo>
                    <a:pt x="541" y="297"/>
                    <a:pt x="541" y="297"/>
                    <a:pt x="541" y="297"/>
                  </a:cubicBezTo>
                  <a:moveTo>
                    <a:pt x="575" y="274"/>
                  </a:moveTo>
                  <a:cubicBezTo>
                    <a:pt x="569" y="278"/>
                    <a:pt x="564" y="282"/>
                    <a:pt x="558" y="286"/>
                  </a:cubicBezTo>
                  <a:cubicBezTo>
                    <a:pt x="567" y="299"/>
                    <a:pt x="567" y="299"/>
                    <a:pt x="567" y="299"/>
                  </a:cubicBezTo>
                  <a:cubicBezTo>
                    <a:pt x="573" y="295"/>
                    <a:pt x="578" y="292"/>
                    <a:pt x="584" y="288"/>
                  </a:cubicBezTo>
                  <a:cubicBezTo>
                    <a:pt x="575" y="274"/>
                    <a:pt x="575" y="274"/>
                    <a:pt x="575" y="274"/>
                  </a:cubicBezTo>
                  <a:moveTo>
                    <a:pt x="608" y="251"/>
                  </a:moveTo>
                  <a:cubicBezTo>
                    <a:pt x="603" y="255"/>
                    <a:pt x="597" y="259"/>
                    <a:pt x="592" y="263"/>
                  </a:cubicBezTo>
                  <a:cubicBezTo>
                    <a:pt x="601" y="276"/>
                    <a:pt x="601" y="276"/>
                    <a:pt x="601" y="276"/>
                  </a:cubicBezTo>
                  <a:cubicBezTo>
                    <a:pt x="607" y="272"/>
                    <a:pt x="612" y="268"/>
                    <a:pt x="618" y="264"/>
                  </a:cubicBezTo>
                  <a:cubicBezTo>
                    <a:pt x="608" y="251"/>
                    <a:pt x="608" y="251"/>
                    <a:pt x="608" y="251"/>
                  </a:cubicBezTo>
                  <a:moveTo>
                    <a:pt x="641" y="227"/>
                  </a:moveTo>
                  <a:cubicBezTo>
                    <a:pt x="636" y="231"/>
                    <a:pt x="630" y="235"/>
                    <a:pt x="625" y="239"/>
                  </a:cubicBezTo>
                  <a:cubicBezTo>
                    <a:pt x="634" y="252"/>
                    <a:pt x="634" y="252"/>
                    <a:pt x="634" y="252"/>
                  </a:cubicBezTo>
                  <a:cubicBezTo>
                    <a:pt x="640" y="248"/>
                    <a:pt x="645" y="244"/>
                    <a:pt x="651" y="240"/>
                  </a:cubicBezTo>
                  <a:cubicBezTo>
                    <a:pt x="641" y="227"/>
                    <a:pt x="641" y="227"/>
                    <a:pt x="641" y="227"/>
                  </a:cubicBezTo>
                  <a:moveTo>
                    <a:pt x="673" y="202"/>
                  </a:moveTo>
                  <a:cubicBezTo>
                    <a:pt x="668" y="206"/>
                    <a:pt x="663" y="211"/>
                    <a:pt x="657" y="215"/>
                  </a:cubicBezTo>
                  <a:cubicBezTo>
                    <a:pt x="667" y="228"/>
                    <a:pt x="667" y="228"/>
                    <a:pt x="667" y="228"/>
                  </a:cubicBezTo>
                  <a:cubicBezTo>
                    <a:pt x="673" y="223"/>
                    <a:pt x="678" y="219"/>
                    <a:pt x="683" y="215"/>
                  </a:cubicBezTo>
                  <a:cubicBezTo>
                    <a:pt x="673" y="202"/>
                    <a:pt x="673" y="202"/>
                    <a:pt x="673" y="202"/>
                  </a:cubicBezTo>
                  <a:moveTo>
                    <a:pt x="705" y="176"/>
                  </a:moveTo>
                  <a:cubicBezTo>
                    <a:pt x="700" y="181"/>
                    <a:pt x="694" y="185"/>
                    <a:pt x="689" y="189"/>
                  </a:cubicBezTo>
                  <a:cubicBezTo>
                    <a:pt x="699" y="202"/>
                    <a:pt x="699" y="202"/>
                    <a:pt x="699" y="202"/>
                  </a:cubicBezTo>
                  <a:cubicBezTo>
                    <a:pt x="705" y="197"/>
                    <a:pt x="710" y="193"/>
                    <a:pt x="715" y="189"/>
                  </a:cubicBezTo>
                  <a:cubicBezTo>
                    <a:pt x="705" y="176"/>
                    <a:pt x="705" y="176"/>
                    <a:pt x="705" y="176"/>
                  </a:cubicBezTo>
                  <a:moveTo>
                    <a:pt x="735" y="150"/>
                  </a:moveTo>
                  <a:cubicBezTo>
                    <a:pt x="730" y="154"/>
                    <a:pt x="725" y="159"/>
                    <a:pt x="720" y="163"/>
                  </a:cubicBezTo>
                  <a:cubicBezTo>
                    <a:pt x="731" y="175"/>
                    <a:pt x="731" y="175"/>
                    <a:pt x="731" y="175"/>
                  </a:cubicBezTo>
                  <a:cubicBezTo>
                    <a:pt x="736" y="171"/>
                    <a:pt x="741" y="166"/>
                    <a:pt x="746" y="161"/>
                  </a:cubicBezTo>
                  <a:cubicBezTo>
                    <a:pt x="735" y="150"/>
                    <a:pt x="735" y="150"/>
                    <a:pt x="735" y="150"/>
                  </a:cubicBezTo>
                  <a:moveTo>
                    <a:pt x="765" y="122"/>
                  </a:moveTo>
                  <a:cubicBezTo>
                    <a:pt x="760" y="126"/>
                    <a:pt x="755" y="131"/>
                    <a:pt x="750" y="136"/>
                  </a:cubicBezTo>
                  <a:cubicBezTo>
                    <a:pt x="761" y="147"/>
                    <a:pt x="761" y="147"/>
                    <a:pt x="761" y="147"/>
                  </a:cubicBezTo>
                  <a:cubicBezTo>
                    <a:pt x="766" y="143"/>
                    <a:pt x="771" y="138"/>
                    <a:pt x="776" y="133"/>
                  </a:cubicBezTo>
                  <a:cubicBezTo>
                    <a:pt x="765" y="122"/>
                    <a:pt x="765" y="122"/>
                    <a:pt x="765" y="122"/>
                  </a:cubicBezTo>
                  <a:moveTo>
                    <a:pt x="793" y="93"/>
                  </a:moveTo>
                  <a:cubicBezTo>
                    <a:pt x="789" y="98"/>
                    <a:pt x="784" y="103"/>
                    <a:pt x="779" y="108"/>
                  </a:cubicBezTo>
                  <a:cubicBezTo>
                    <a:pt x="791" y="119"/>
                    <a:pt x="791" y="119"/>
                    <a:pt x="791" y="119"/>
                  </a:cubicBezTo>
                  <a:cubicBezTo>
                    <a:pt x="796" y="114"/>
                    <a:pt x="800" y="109"/>
                    <a:pt x="805" y="104"/>
                  </a:cubicBezTo>
                  <a:cubicBezTo>
                    <a:pt x="793" y="93"/>
                    <a:pt x="793" y="93"/>
                    <a:pt x="793" y="93"/>
                  </a:cubicBezTo>
                  <a:moveTo>
                    <a:pt x="821" y="63"/>
                  </a:moveTo>
                  <a:cubicBezTo>
                    <a:pt x="817" y="68"/>
                    <a:pt x="812" y="73"/>
                    <a:pt x="807" y="78"/>
                  </a:cubicBezTo>
                  <a:cubicBezTo>
                    <a:pt x="819" y="89"/>
                    <a:pt x="819" y="89"/>
                    <a:pt x="819" y="89"/>
                  </a:cubicBezTo>
                  <a:cubicBezTo>
                    <a:pt x="824" y="84"/>
                    <a:pt x="829" y="79"/>
                    <a:pt x="833" y="74"/>
                  </a:cubicBezTo>
                  <a:cubicBezTo>
                    <a:pt x="821" y="63"/>
                    <a:pt x="821" y="63"/>
                    <a:pt x="821" y="63"/>
                  </a:cubicBezTo>
                  <a:moveTo>
                    <a:pt x="847" y="32"/>
                  </a:moveTo>
                  <a:cubicBezTo>
                    <a:pt x="843" y="37"/>
                    <a:pt x="839" y="42"/>
                    <a:pt x="834" y="48"/>
                  </a:cubicBezTo>
                  <a:cubicBezTo>
                    <a:pt x="846" y="58"/>
                    <a:pt x="846" y="58"/>
                    <a:pt x="846" y="58"/>
                  </a:cubicBezTo>
                  <a:cubicBezTo>
                    <a:pt x="851" y="53"/>
                    <a:pt x="855" y="47"/>
                    <a:pt x="860" y="42"/>
                  </a:cubicBezTo>
                  <a:cubicBezTo>
                    <a:pt x="847" y="32"/>
                    <a:pt x="847" y="32"/>
                    <a:pt x="847" y="32"/>
                  </a:cubicBezTo>
                  <a:moveTo>
                    <a:pt x="871" y="0"/>
                  </a:moveTo>
                  <a:cubicBezTo>
                    <a:pt x="868" y="5"/>
                    <a:pt x="864" y="11"/>
                    <a:pt x="859" y="16"/>
                  </a:cubicBezTo>
                  <a:cubicBezTo>
                    <a:pt x="872" y="26"/>
                    <a:pt x="872" y="26"/>
                    <a:pt x="872" y="26"/>
                  </a:cubicBezTo>
                  <a:cubicBezTo>
                    <a:pt x="877" y="20"/>
                    <a:pt x="881" y="15"/>
                    <a:pt x="884" y="9"/>
                  </a:cubicBezTo>
                  <a:cubicBezTo>
                    <a:pt x="871" y="0"/>
                    <a:pt x="871" y="0"/>
                    <a:pt x="87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11" name="Freeform 10"/>
            <p:cNvSpPr>
              <a:spLocks/>
            </p:cNvSpPr>
            <p:nvPr/>
          </p:nvSpPr>
          <p:spPr bwMode="auto">
            <a:xfrm>
              <a:off x="-107951" y="3122613"/>
              <a:ext cx="71438" cy="65088"/>
            </a:xfrm>
            <a:custGeom>
              <a:avLst/>
              <a:gdLst>
                <a:gd name="T0" fmla="*/ 5 w 19"/>
                <a:gd name="T1" fmla="*/ 0 h 17"/>
                <a:gd name="T2" fmla="*/ 0 w 19"/>
                <a:gd name="T3" fmla="*/ 8 h 17"/>
                <a:gd name="T4" fmla="*/ 13 w 19"/>
                <a:gd name="T5" fmla="*/ 17 h 17"/>
                <a:gd name="T6" fmla="*/ 19 w 19"/>
                <a:gd name="T7" fmla="*/ 8 h 17"/>
                <a:gd name="T8" fmla="*/ 5 w 19"/>
                <a:gd name="T9" fmla="*/ 0 h 17"/>
              </a:gdLst>
              <a:ahLst/>
              <a:cxnLst>
                <a:cxn ang="0">
                  <a:pos x="T0" y="T1"/>
                </a:cxn>
                <a:cxn ang="0">
                  <a:pos x="T2" y="T3"/>
                </a:cxn>
                <a:cxn ang="0">
                  <a:pos x="T4" y="T5"/>
                </a:cxn>
                <a:cxn ang="0">
                  <a:pos x="T6" y="T7"/>
                </a:cxn>
                <a:cxn ang="0">
                  <a:pos x="T8" y="T9"/>
                </a:cxn>
              </a:cxnLst>
              <a:rect l="0" t="0" r="r" b="b"/>
              <a:pathLst>
                <a:path w="19" h="17">
                  <a:moveTo>
                    <a:pt x="5" y="0"/>
                  </a:moveTo>
                  <a:cubicBezTo>
                    <a:pt x="5" y="0"/>
                    <a:pt x="3" y="3"/>
                    <a:pt x="0" y="8"/>
                  </a:cubicBezTo>
                  <a:cubicBezTo>
                    <a:pt x="13" y="17"/>
                    <a:pt x="13" y="17"/>
                    <a:pt x="13" y="17"/>
                  </a:cubicBezTo>
                  <a:cubicBezTo>
                    <a:pt x="17" y="11"/>
                    <a:pt x="19" y="8"/>
                    <a:pt x="19" y="8"/>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grpSp>
      <p:grpSp>
        <p:nvGrpSpPr>
          <p:cNvPr id="15" name="Grupa 14"/>
          <p:cNvGrpSpPr/>
          <p:nvPr/>
        </p:nvGrpSpPr>
        <p:grpSpPr>
          <a:xfrm rot="14012689">
            <a:off x="-768985" y="2686437"/>
            <a:ext cx="3456673" cy="2128672"/>
            <a:chOff x="-2844801" y="68263"/>
            <a:chExt cx="1114426" cy="709612"/>
          </a:xfrm>
          <a:solidFill>
            <a:schemeClr val="bg1">
              <a:lumMod val="95000"/>
            </a:schemeClr>
          </a:solidFill>
        </p:grpSpPr>
        <p:sp>
          <p:nvSpPr>
            <p:cNvPr id="8" name="Freeform 7"/>
            <p:cNvSpPr>
              <a:spLocks/>
            </p:cNvSpPr>
            <p:nvPr/>
          </p:nvSpPr>
          <p:spPr bwMode="auto">
            <a:xfrm>
              <a:off x="-2844801" y="654050"/>
              <a:ext cx="120650" cy="123825"/>
            </a:xfrm>
            <a:custGeom>
              <a:avLst/>
              <a:gdLst>
                <a:gd name="T0" fmla="*/ 31 w 32"/>
                <a:gd name="T1" fmla="*/ 15 h 33"/>
                <a:gd name="T2" fmla="*/ 18 w 32"/>
                <a:gd name="T3" fmla="*/ 31 h 33"/>
                <a:gd name="T4" fmla="*/ 1 w 32"/>
                <a:gd name="T5" fmla="*/ 18 h 33"/>
                <a:gd name="T6" fmla="*/ 14 w 32"/>
                <a:gd name="T7" fmla="*/ 1 h 33"/>
                <a:gd name="T8" fmla="*/ 31 w 32"/>
                <a:gd name="T9" fmla="*/ 15 h 33"/>
              </a:gdLst>
              <a:ahLst/>
              <a:cxnLst>
                <a:cxn ang="0">
                  <a:pos x="T0" y="T1"/>
                </a:cxn>
                <a:cxn ang="0">
                  <a:pos x="T2" y="T3"/>
                </a:cxn>
                <a:cxn ang="0">
                  <a:pos x="T4" y="T5"/>
                </a:cxn>
                <a:cxn ang="0">
                  <a:pos x="T6" y="T7"/>
                </a:cxn>
                <a:cxn ang="0">
                  <a:pos x="T8" y="T9"/>
                </a:cxn>
              </a:cxnLst>
              <a:rect l="0" t="0" r="r" b="b"/>
              <a:pathLst>
                <a:path w="32" h="33">
                  <a:moveTo>
                    <a:pt x="31" y="15"/>
                  </a:moveTo>
                  <a:cubicBezTo>
                    <a:pt x="32" y="23"/>
                    <a:pt x="26" y="30"/>
                    <a:pt x="18" y="31"/>
                  </a:cubicBezTo>
                  <a:cubicBezTo>
                    <a:pt x="9" y="33"/>
                    <a:pt x="2" y="27"/>
                    <a:pt x="1" y="18"/>
                  </a:cubicBezTo>
                  <a:cubicBezTo>
                    <a:pt x="0" y="10"/>
                    <a:pt x="6" y="3"/>
                    <a:pt x="14" y="1"/>
                  </a:cubicBezTo>
                  <a:cubicBezTo>
                    <a:pt x="22" y="0"/>
                    <a:pt x="30" y="6"/>
                    <a:pt x="3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12" name="Freeform 11"/>
            <p:cNvSpPr>
              <a:spLocks/>
            </p:cNvSpPr>
            <p:nvPr/>
          </p:nvSpPr>
          <p:spPr bwMode="auto">
            <a:xfrm>
              <a:off x="-2757488" y="549275"/>
              <a:ext cx="71438" cy="55563"/>
            </a:xfrm>
            <a:custGeom>
              <a:avLst/>
              <a:gdLst>
                <a:gd name="T0" fmla="*/ 16 w 19"/>
                <a:gd name="T1" fmla="*/ 15 h 15"/>
                <a:gd name="T2" fmla="*/ 0 w 19"/>
                <a:gd name="T3" fmla="*/ 11 h 15"/>
                <a:gd name="T4" fmla="*/ 4 w 19"/>
                <a:gd name="T5" fmla="*/ 0 h 15"/>
                <a:gd name="T6" fmla="*/ 19 w 19"/>
                <a:gd name="T7" fmla="*/ 6 h 15"/>
                <a:gd name="T8" fmla="*/ 16 w 19"/>
                <a:gd name="T9" fmla="*/ 15 h 15"/>
              </a:gdLst>
              <a:ahLst/>
              <a:cxnLst>
                <a:cxn ang="0">
                  <a:pos x="T0" y="T1"/>
                </a:cxn>
                <a:cxn ang="0">
                  <a:pos x="T2" y="T3"/>
                </a:cxn>
                <a:cxn ang="0">
                  <a:pos x="T4" y="T5"/>
                </a:cxn>
                <a:cxn ang="0">
                  <a:pos x="T6" y="T7"/>
                </a:cxn>
                <a:cxn ang="0">
                  <a:pos x="T8" y="T9"/>
                </a:cxn>
              </a:cxnLst>
              <a:rect l="0" t="0" r="r" b="b"/>
              <a:pathLst>
                <a:path w="19" h="15">
                  <a:moveTo>
                    <a:pt x="16" y="15"/>
                  </a:moveTo>
                  <a:cubicBezTo>
                    <a:pt x="0" y="11"/>
                    <a:pt x="0" y="11"/>
                    <a:pt x="0" y="11"/>
                  </a:cubicBezTo>
                  <a:cubicBezTo>
                    <a:pt x="0" y="10"/>
                    <a:pt x="1" y="7"/>
                    <a:pt x="4" y="0"/>
                  </a:cubicBezTo>
                  <a:cubicBezTo>
                    <a:pt x="19" y="6"/>
                    <a:pt x="19" y="6"/>
                    <a:pt x="19" y="6"/>
                  </a:cubicBezTo>
                  <a:cubicBezTo>
                    <a:pt x="17" y="11"/>
                    <a:pt x="16" y="15"/>
                    <a:pt x="1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13" name="Freeform 12"/>
            <p:cNvSpPr>
              <a:spLocks noEditPoints="1"/>
            </p:cNvSpPr>
            <p:nvPr/>
          </p:nvSpPr>
          <p:spPr bwMode="auto">
            <a:xfrm>
              <a:off x="-2713038" y="68263"/>
              <a:ext cx="869950" cy="434975"/>
            </a:xfrm>
            <a:custGeom>
              <a:avLst/>
              <a:gdLst>
                <a:gd name="T0" fmla="*/ 14 w 231"/>
                <a:gd name="T1" fmla="*/ 116 h 116"/>
                <a:gd name="T2" fmla="*/ 0 w 231"/>
                <a:gd name="T3" fmla="*/ 109 h 116"/>
                <a:gd name="T4" fmla="*/ 10 w 231"/>
                <a:gd name="T5" fmla="*/ 90 h 116"/>
                <a:gd name="T6" fmla="*/ 23 w 231"/>
                <a:gd name="T7" fmla="*/ 98 h 116"/>
                <a:gd name="T8" fmla="*/ 14 w 231"/>
                <a:gd name="T9" fmla="*/ 116 h 116"/>
                <a:gd name="T10" fmla="*/ 34 w 231"/>
                <a:gd name="T11" fmla="*/ 82 h 116"/>
                <a:gd name="T12" fmla="*/ 21 w 231"/>
                <a:gd name="T13" fmla="*/ 72 h 116"/>
                <a:gd name="T14" fmla="*/ 35 w 231"/>
                <a:gd name="T15" fmla="*/ 56 h 116"/>
                <a:gd name="T16" fmla="*/ 47 w 231"/>
                <a:gd name="T17" fmla="*/ 67 h 116"/>
                <a:gd name="T18" fmla="*/ 34 w 231"/>
                <a:gd name="T19" fmla="*/ 82 h 116"/>
                <a:gd name="T20" fmla="*/ 61 w 231"/>
                <a:gd name="T21" fmla="*/ 53 h 116"/>
                <a:gd name="T22" fmla="*/ 50 w 231"/>
                <a:gd name="T23" fmla="*/ 41 h 116"/>
                <a:gd name="T24" fmla="*/ 67 w 231"/>
                <a:gd name="T25" fmla="*/ 28 h 116"/>
                <a:gd name="T26" fmla="*/ 76 w 231"/>
                <a:gd name="T27" fmla="*/ 41 h 116"/>
                <a:gd name="T28" fmla="*/ 61 w 231"/>
                <a:gd name="T29" fmla="*/ 53 h 116"/>
                <a:gd name="T30" fmla="*/ 93 w 231"/>
                <a:gd name="T31" fmla="*/ 32 h 116"/>
                <a:gd name="T32" fmla="*/ 86 w 231"/>
                <a:gd name="T33" fmla="*/ 17 h 116"/>
                <a:gd name="T34" fmla="*/ 106 w 231"/>
                <a:gd name="T35" fmla="*/ 9 h 116"/>
                <a:gd name="T36" fmla="*/ 111 w 231"/>
                <a:gd name="T37" fmla="*/ 24 h 116"/>
                <a:gd name="T38" fmla="*/ 93 w 231"/>
                <a:gd name="T39" fmla="*/ 32 h 116"/>
                <a:gd name="T40" fmla="*/ 227 w 231"/>
                <a:gd name="T41" fmla="*/ 25 h 116"/>
                <a:gd name="T42" fmla="*/ 208 w 231"/>
                <a:gd name="T43" fmla="*/ 21 h 116"/>
                <a:gd name="T44" fmla="*/ 211 w 231"/>
                <a:gd name="T45" fmla="*/ 5 h 116"/>
                <a:gd name="T46" fmla="*/ 231 w 231"/>
                <a:gd name="T47" fmla="*/ 10 h 116"/>
                <a:gd name="T48" fmla="*/ 227 w 231"/>
                <a:gd name="T49" fmla="*/ 25 h 116"/>
                <a:gd name="T50" fmla="*/ 130 w 231"/>
                <a:gd name="T51" fmla="*/ 19 h 116"/>
                <a:gd name="T52" fmla="*/ 127 w 231"/>
                <a:gd name="T53" fmla="*/ 4 h 116"/>
                <a:gd name="T54" fmla="*/ 148 w 231"/>
                <a:gd name="T55" fmla="*/ 1 h 116"/>
                <a:gd name="T56" fmla="*/ 149 w 231"/>
                <a:gd name="T57" fmla="*/ 17 h 116"/>
                <a:gd name="T58" fmla="*/ 130 w 231"/>
                <a:gd name="T59" fmla="*/ 19 h 116"/>
                <a:gd name="T60" fmla="*/ 188 w 231"/>
                <a:gd name="T61" fmla="*/ 18 h 116"/>
                <a:gd name="T62" fmla="*/ 169 w 231"/>
                <a:gd name="T63" fmla="*/ 16 h 116"/>
                <a:gd name="T64" fmla="*/ 169 w 231"/>
                <a:gd name="T65" fmla="*/ 0 h 116"/>
                <a:gd name="T66" fmla="*/ 190 w 231"/>
                <a:gd name="T67" fmla="*/ 2 h 116"/>
                <a:gd name="T68" fmla="*/ 188 w 231"/>
                <a:gd name="T69" fmla="*/ 1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1" h="116">
                  <a:moveTo>
                    <a:pt x="14" y="116"/>
                  </a:moveTo>
                  <a:cubicBezTo>
                    <a:pt x="0" y="109"/>
                    <a:pt x="0" y="109"/>
                    <a:pt x="0" y="109"/>
                  </a:cubicBezTo>
                  <a:cubicBezTo>
                    <a:pt x="3" y="102"/>
                    <a:pt x="6" y="96"/>
                    <a:pt x="10" y="90"/>
                  </a:cubicBezTo>
                  <a:cubicBezTo>
                    <a:pt x="23" y="98"/>
                    <a:pt x="23" y="98"/>
                    <a:pt x="23" y="98"/>
                  </a:cubicBezTo>
                  <a:cubicBezTo>
                    <a:pt x="20" y="104"/>
                    <a:pt x="17" y="110"/>
                    <a:pt x="14" y="116"/>
                  </a:cubicBezTo>
                  <a:close/>
                  <a:moveTo>
                    <a:pt x="34" y="82"/>
                  </a:moveTo>
                  <a:cubicBezTo>
                    <a:pt x="21" y="72"/>
                    <a:pt x="21" y="72"/>
                    <a:pt x="21" y="72"/>
                  </a:cubicBezTo>
                  <a:cubicBezTo>
                    <a:pt x="26" y="67"/>
                    <a:pt x="30" y="61"/>
                    <a:pt x="35" y="56"/>
                  </a:cubicBezTo>
                  <a:cubicBezTo>
                    <a:pt x="47" y="67"/>
                    <a:pt x="47" y="67"/>
                    <a:pt x="47" y="67"/>
                  </a:cubicBezTo>
                  <a:cubicBezTo>
                    <a:pt x="42" y="71"/>
                    <a:pt x="38" y="77"/>
                    <a:pt x="34" y="82"/>
                  </a:cubicBezTo>
                  <a:close/>
                  <a:moveTo>
                    <a:pt x="61" y="53"/>
                  </a:moveTo>
                  <a:cubicBezTo>
                    <a:pt x="50" y="41"/>
                    <a:pt x="50" y="41"/>
                    <a:pt x="50" y="41"/>
                  </a:cubicBezTo>
                  <a:cubicBezTo>
                    <a:pt x="56" y="36"/>
                    <a:pt x="62" y="32"/>
                    <a:pt x="67" y="28"/>
                  </a:cubicBezTo>
                  <a:cubicBezTo>
                    <a:pt x="76" y="41"/>
                    <a:pt x="76" y="41"/>
                    <a:pt x="76" y="41"/>
                  </a:cubicBezTo>
                  <a:cubicBezTo>
                    <a:pt x="71" y="45"/>
                    <a:pt x="66" y="49"/>
                    <a:pt x="61" y="53"/>
                  </a:cubicBezTo>
                  <a:close/>
                  <a:moveTo>
                    <a:pt x="93" y="32"/>
                  </a:moveTo>
                  <a:cubicBezTo>
                    <a:pt x="86" y="17"/>
                    <a:pt x="86" y="17"/>
                    <a:pt x="86" y="17"/>
                  </a:cubicBezTo>
                  <a:cubicBezTo>
                    <a:pt x="92" y="14"/>
                    <a:pt x="99" y="11"/>
                    <a:pt x="106" y="9"/>
                  </a:cubicBezTo>
                  <a:cubicBezTo>
                    <a:pt x="111" y="24"/>
                    <a:pt x="111" y="24"/>
                    <a:pt x="111" y="24"/>
                  </a:cubicBezTo>
                  <a:cubicBezTo>
                    <a:pt x="105" y="26"/>
                    <a:pt x="99" y="29"/>
                    <a:pt x="93" y="32"/>
                  </a:cubicBezTo>
                  <a:close/>
                  <a:moveTo>
                    <a:pt x="227" y="25"/>
                  </a:moveTo>
                  <a:cubicBezTo>
                    <a:pt x="221" y="24"/>
                    <a:pt x="214" y="22"/>
                    <a:pt x="208" y="21"/>
                  </a:cubicBezTo>
                  <a:cubicBezTo>
                    <a:pt x="211" y="5"/>
                    <a:pt x="211" y="5"/>
                    <a:pt x="211" y="5"/>
                  </a:cubicBezTo>
                  <a:cubicBezTo>
                    <a:pt x="218" y="7"/>
                    <a:pt x="224" y="8"/>
                    <a:pt x="231" y="10"/>
                  </a:cubicBezTo>
                  <a:lnTo>
                    <a:pt x="227" y="25"/>
                  </a:lnTo>
                  <a:close/>
                  <a:moveTo>
                    <a:pt x="130" y="19"/>
                  </a:moveTo>
                  <a:cubicBezTo>
                    <a:pt x="127" y="4"/>
                    <a:pt x="127" y="4"/>
                    <a:pt x="127" y="4"/>
                  </a:cubicBezTo>
                  <a:cubicBezTo>
                    <a:pt x="133" y="2"/>
                    <a:pt x="141" y="1"/>
                    <a:pt x="148" y="1"/>
                  </a:cubicBezTo>
                  <a:cubicBezTo>
                    <a:pt x="149" y="17"/>
                    <a:pt x="149" y="17"/>
                    <a:pt x="149" y="17"/>
                  </a:cubicBezTo>
                  <a:cubicBezTo>
                    <a:pt x="142" y="17"/>
                    <a:pt x="136" y="18"/>
                    <a:pt x="130" y="19"/>
                  </a:cubicBezTo>
                  <a:close/>
                  <a:moveTo>
                    <a:pt x="188" y="18"/>
                  </a:moveTo>
                  <a:cubicBezTo>
                    <a:pt x="182" y="17"/>
                    <a:pt x="175" y="16"/>
                    <a:pt x="169" y="16"/>
                  </a:cubicBezTo>
                  <a:cubicBezTo>
                    <a:pt x="169" y="0"/>
                    <a:pt x="169" y="0"/>
                    <a:pt x="169" y="0"/>
                  </a:cubicBezTo>
                  <a:cubicBezTo>
                    <a:pt x="176" y="0"/>
                    <a:pt x="183" y="1"/>
                    <a:pt x="190" y="2"/>
                  </a:cubicBezTo>
                  <a:lnTo>
                    <a:pt x="18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14" name="Freeform 13"/>
            <p:cNvSpPr>
              <a:spLocks/>
            </p:cNvSpPr>
            <p:nvPr/>
          </p:nvSpPr>
          <p:spPr bwMode="auto">
            <a:xfrm>
              <a:off x="-1785938" y="127000"/>
              <a:ext cx="55563" cy="71438"/>
            </a:xfrm>
            <a:custGeom>
              <a:avLst/>
              <a:gdLst>
                <a:gd name="T0" fmla="*/ 10 w 15"/>
                <a:gd name="T1" fmla="*/ 19 h 19"/>
                <a:gd name="T2" fmla="*/ 0 w 15"/>
                <a:gd name="T3" fmla="*/ 15 h 19"/>
                <a:gd name="T4" fmla="*/ 5 w 15"/>
                <a:gd name="T5" fmla="*/ 0 h 19"/>
                <a:gd name="T6" fmla="*/ 15 w 15"/>
                <a:gd name="T7" fmla="*/ 4 h 19"/>
                <a:gd name="T8" fmla="*/ 10 w 15"/>
                <a:gd name="T9" fmla="*/ 19 h 19"/>
              </a:gdLst>
              <a:ahLst/>
              <a:cxnLst>
                <a:cxn ang="0">
                  <a:pos x="T0" y="T1"/>
                </a:cxn>
                <a:cxn ang="0">
                  <a:pos x="T2" y="T3"/>
                </a:cxn>
                <a:cxn ang="0">
                  <a:pos x="T4" y="T5"/>
                </a:cxn>
                <a:cxn ang="0">
                  <a:pos x="T6" y="T7"/>
                </a:cxn>
                <a:cxn ang="0">
                  <a:pos x="T8" y="T9"/>
                </a:cxn>
              </a:cxnLst>
              <a:rect l="0" t="0" r="r" b="b"/>
              <a:pathLst>
                <a:path w="15" h="19">
                  <a:moveTo>
                    <a:pt x="10" y="19"/>
                  </a:moveTo>
                  <a:cubicBezTo>
                    <a:pt x="6" y="18"/>
                    <a:pt x="3" y="17"/>
                    <a:pt x="0" y="15"/>
                  </a:cubicBezTo>
                  <a:cubicBezTo>
                    <a:pt x="5" y="0"/>
                    <a:pt x="5" y="0"/>
                    <a:pt x="5" y="0"/>
                  </a:cubicBezTo>
                  <a:cubicBezTo>
                    <a:pt x="9" y="1"/>
                    <a:pt x="12" y="3"/>
                    <a:pt x="15" y="4"/>
                  </a:cubicBezTo>
                  <a:lnTo>
                    <a:pt x="1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grpSp>
      <p:sp>
        <p:nvSpPr>
          <p:cNvPr id="3" name="Symbol zastępczy numeru slajdu 2"/>
          <p:cNvSpPr>
            <a:spLocks noGrp="1"/>
          </p:cNvSpPr>
          <p:nvPr>
            <p:ph type="sldNum" sz="quarter" idx="12"/>
          </p:nvPr>
        </p:nvSpPr>
        <p:spPr/>
        <p:txBody>
          <a:bodyPr/>
          <a:lstStyle/>
          <a:p>
            <a:fld id="{DEAEEF22-A4DB-45E7-8C91-9889C89BF273}" type="slidenum">
              <a:rPr lang="pl-PL" smtClean="0"/>
              <a:t>138</a:t>
            </a:fld>
            <a:endParaRPr lang="pl-PL"/>
          </a:p>
        </p:txBody>
      </p:sp>
      <p:sp>
        <p:nvSpPr>
          <p:cNvPr id="53" name="Prostokąt zaokrąglony 7">
            <a:extLst>
              <a:ext uri="{FF2B5EF4-FFF2-40B4-BE49-F238E27FC236}">
                <a16:creationId xmlns:a16="http://schemas.microsoft.com/office/drawing/2014/main" id="{3A8ABCED-1AD0-40BC-B8E2-8BF65FD21205}"/>
              </a:ext>
            </a:extLst>
          </p:cNvPr>
          <p:cNvSpPr/>
          <p:nvPr/>
        </p:nvSpPr>
        <p:spPr>
          <a:xfrm>
            <a:off x="9378763" y="739996"/>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pPr algn="ctr"/>
            <a:r>
              <a:rPr lang="en-NZ" sz="1100" b="1">
                <a:solidFill>
                  <a:schemeClr val="bg1"/>
                </a:solidFill>
                <a:latin typeface="Century Gothic" panose="020B0502020202020204" pitchFamily="34" charset="0"/>
              </a:rPr>
              <a:t>  Turn to Page 55 of your Workbook</a:t>
            </a:r>
            <a:endParaRPr lang="en-US" sz="1100" b="1">
              <a:solidFill>
                <a:schemeClr val="bg1"/>
              </a:solidFill>
              <a:latin typeface="Century Gothic" panose="020B0502020202020204" pitchFamily="34" charset="0"/>
            </a:endParaRPr>
          </a:p>
        </p:txBody>
      </p:sp>
      <p:pic>
        <p:nvPicPr>
          <p:cNvPr id="54" name="Graphic 53" descr="Closed book with solid fill">
            <a:extLst>
              <a:ext uri="{FF2B5EF4-FFF2-40B4-BE49-F238E27FC236}">
                <a16:creationId xmlns:a16="http://schemas.microsoft.com/office/drawing/2014/main" id="{B38332A4-973D-4667-88AC-6662FAC3DE3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430640" y="815021"/>
            <a:ext cx="228376" cy="227084"/>
          </a:xfrm>
          <a:prstGeom prst="rect">
            <a:avLst/>
          </a:prstGeom>
        </p:spPr>
      </p:pic>
    </p:spTree>
    <p:extLst>
      <p:ext uri="{BB962C8B-B14F-4D97-AF65-F5344CB8AC3E}">
        <p14:creationId xmlns:p14="http://schemas.microsoft.com/office/powerpoint/2010/main" val="202699206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14:bounceEnd="53333">
                                          <p:cBhvr additive="base">
                                            <p:cTn id="7" dur="1250" fill="hold"/>
                                            <p:tgtEl>
                                              <p:spTgt spid="53"/>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10" presetClass="entr" presetSubtype="0"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500"/>
                                            <p:tgtEl>
                                              <p:spTgt spid="48"/>
                                            </p:tgtEl>
                                          </p:cBhvr>
                                        </p:animEffect>
                                      </p:childTnLst>
                                    </p:cTn>
                                  </p:par>
                                </p:childTnLst>
                              </p:cTn>
                            </p:par>
                            <p:par>
                              <p:cTn id="13" fill="hold">
                                <p:stCondLst>
                                  <p:cond delay="1750"/>
                                </p:stCondLst>
                                <p:childTnLst>
                                  <p:par>
                                    <p:cTn id="14" presetID="2" presetClass="entr" presetSubtype="2" fill="hold" grpId="0" nodeType="afterEffect" p14:presetBounceEnd="53333">
                                      <p:stCondLst>
                                        <p:cond delay="0"/>
                                      </p:stCondLst>
                                      <p:childTnLst>
                                        <p:set>
                                          <p:cBhvr>
                                            <p:cTn id="15" dur="1" fill="hold">
                                              <p:stCondLst>
                                                <p:cond delay="0"/>
                                              </p:stCondLst>
                                            </p:cTn>
                                            <p:tgtEl>
                                              <p:spTgt spid="97"/>
                                            </p:tgtEl>
                                            <p:attrNameLst>
                                              <p:attrName>style.visibility</p:attrName>
                                            </p:attrNameLst>
                                          </p:cBhvr>
                                          <p:to>
                                            <p:strVal val="visible"/>
                                          </p:to>
                                        </p:set>
                                        <p:anim calcmode="lin" valueType="num" p14:bounceEnd="53333">
                                          <p:cBhvr additive="base">
                                            <p:cTn id="16" dur="1000" fill="hold"/>
                                            <p:tgtEl>
                                              <p:spTgt spid="97"/>
                                            </p:tgtEl>
                                            <p:attrNameLst>
                                              <p:attrName>ppt_x</p:attrName>
                                            </p:attrNameLst>
                                          </p:cBhvr>
                                          <p:tavLst>
                                            <p:tav tm="0">
                                              <p:val>
                                                <p:strVal val="1+#ppt_w/2"/>
                                              </p:val>
                                            </p:tav>
                                            <p:tav tm="100000">
                                              <p:val>
                                                <p:strVal val="#ppt_x"/>
                                              </p:val>
                                            </p:tav>
                                          </p:tavLst>
                                        </p:anim>
                                        <p:anim calcmode="lin" valueType="num" p14:bounceEnd="53333">
                                          <p:cBhvr additive="base">
                                            <p:cTn id="17" dur="1000" fill="hold"/>
                                            <p:tgtEl>
                                              <p:spTgt spid="97"/>
                                            </p:tgtEl>
                                            <p:attrNameLst>
                                              <p:attrName>ppt_y</p:attrName>
                                            </p:attrNameLst>
                                          </p:cBhvr>
                                          <p:tavLst>
                                            <p:tav tm="0">
                                              <p:val>
                                                <p:strVal val="#ppt_y"/>
                                              </p:val>
                                            </p:tav>
                                            <p:tav tm="100000">
                                              <p:val>
                                                <p:strVal val="#ppt_y"/>
                                              </p:val>
                                            </p:tav>
                                          </p:tavLst>
                                        </p:anim>
                                      </p:childTnLst>
                                    </p:cTn>
                                  </p:par>
                                </p:childTnLst>
                              </p:cTn>
                            </p:par>
                            <p:par>
                              <p:cTn id="18" fill="hold">
                                <p:stCondLst>
                                  <p:cond delay="2750"/>
                                </p:stCondLst>
                                <p:childTnLst>
                                  <p:par>
                                    <p:cTn id="19" presetID="31" presetClass="entr" presetSubtype="0"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750" fill="hold"/>
                                            <p:tgtEl>
                                              <p:spTgt spid="33"/>
                                            </p:tgtEl>
                                            <p:attrNameLst>
                                              <p:attrName>ppt_w</p:attrName>
                                            </p:attrNameLst>
                                          </p:cBhvr>
                                          <p:tavLst>
                                            <p:tav tm="0">
                                              <p:val>
                                                <p:fltVal val="0"/>
                                              </p:val>
                                            </p:tav>
                                            <p:tav tm="100000">
                                              <p:val>
                                                <p:strVal val="#ppt_w"/>
                                              </p:val>
                                            </p:tav>
                                          </p:tavLst>
                                        </p:anim>
                                        <p:anim calcmode="lin" valueType="num">
                                          <p:cBhvr>
                                            <p:cTn id="22" dur="750" fill="hold"/>
                                            <p:tgtEl>
                                              <p:spTgt spid="33"/>
                                            </p:tgtEl>
                                            <p:attrNameLst>
                                              <p:attrName>ppt_h</p:attrName>
                                            </p:attrNameLst>
                                          </p:cBhvr>
                                          <p:tavLst>
                                            <p:tav tm="0">
                                              <p:val>
                                                <p:fltVal val="0"/>
                                              </p:val>
                                            </p:tav>
                                            <p:tav tm="100000">
                                              <p:val>
                                                <p:strVal val="#ppt_h"/>
                                              </p:val>
                                            </p:tav>
                                          </p:tavLst>
                                        </p:anim>
                                        <p:anim calcmode="lin" valueType="num">
                                          <p:cBhvr>
                                            <p:cTn id="23" dur="750" fill="hold"/>
                                            <p:tgtEl>
                                              <p:spTgt spid="33"/>
                                            </p:tgtEl>
                                            <p:attrNameLst>
                                              <p:attrName>style.rotation</p:attrName>
                                            </p:attrNameLst>
                                          </p:cBhvr>
                                          <p:tavLst>
                                            <p:tav tm="0">
                                              <p:val>
                                                <p:fltVal val="90"/>
                                              </p:val>
                                            </p:tav>
                                            <p:tav tm="100000">
                                              <p:val>
                                                <p:fltVal val="0"/>
                                              </p:val>
                                            </p:tav>
                                          </p:tavLst>
                                        </p:anim>
                                        <p:animEffect transition="in" filter="fade">
                                          <p:cBhvr>
                                            <p:cTn id="24" dur="750"/>
                                            <p:tgtEl>
                                              <p:spTgt spid="33"/>
                                            </p:tgtEl>
                                          </p:cBhvr>
                                        </p:animEffect>
                                      </p:childTnLst>
                                    </p:cTn>
                                  </p:par>
                                  <p:par>
                                    <p:cTn id="25" presetID="31" presetClass="entr" presetSubtype="0" fill="hold"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p:cTn id="27" dur="750" fill="hold"/>
                                            <p:tgtEl>
                                              <p:spTgt spid="42"/>
                                            </p:tgtEl>
                                            <p:attrNameLst>
                                              <p:attrName>ppt_w</p:attrName>
                                            </p:attrNameLst>
                                          </p:cBhvr>
                                          <p:tavLst>
                                            <p:tav tm="0">
                                              <p:val>
                                                <p:fltVal val="0"/>
                                              </p:val>
                                            </p:tav>
                                            <p:tav tm="100000">
                                              <p:val>
                                                <p:strVal val="#ppt_w"/>
                                              </p:val>
                                            </p:tav>
                                          </p:tavLst>
                                        </p:anim>
                                        <p:anim calcmode="lin" valueType="num">
                                          <p:cBhvr>
                                            <p:cTn id="28" dur="750" fill="hold"/>
                                            <p:tgtEl>
                                              <p:spTgt spid="42"/>
                                            </p:tgtEl>
                                            <p:attrNameLst>
                                              <p:attrName>ppt_h</p:attrName>
                                            </p:attrNameLst>
                                          </p:cBhvr>
                                          <p:tavLst>
                                            <p:tav tm="0">
                                              <p:val>
                                                <p:fltVal val="0"/>
                                              </p:val>
                                            </p:tav>
                                            <p:tav tm="100000">
                                              <p:val>
                                                <p:strVal val="#ppt_h"/>
                                              </p:val>
                                            </p:tav>
                                          </p:tavLst>
                                        </p:anim>
                                        <p:anim calcmode="lin" valueType="num">
                                          <p:cBhvr>
                                            <p:cTn id="29" dur="750" fill="hold"/>
                                            <p:tgtEl>
                                              <p:spTgt spid="42"/>
                                            </p:tgtEl>
                                            <p:attrNameLst>
                                              <p:attrName>style.rotation</p:attrName>
                                            </p:attrNameLst>
                                          </p:cBhvr>
                                          <p:tavLst>
                                            <p:tav tm="0">
                                              <p:val>
                                                <p:fltVal val="90"/>
                                              </p:val>
                                            </p:tav>
                                            <p:tav tm="100000">
                                              <p:val>
                                                <p:fltVal val="0"/>
                                              </p:val>
                                            </p:tav>
                                          </p:tavLst>
                                        </p:anim>
                                        <p:animEffect transition="in" filter="fade">
                                          <p:cBhvr>
                                            <p:cTn id="30" dur="750"/>
                                            <p:tgtEl>
                                              <p:spTgt spid="42"/>
                                            </p:tgtEl>
                                          </p:cBhvr>
                                        </p:animEffect>
                                      </p:childTnLst>
                                    </p:cTn>
                                  </p:par>
                                  <p:par>
                                    <p:cTn id="31" presetID="31" presetClass="entr" presetSubtype="0" fill="hold"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750" fill="hold"/>
                                            <p:tgtEl>
                                              <p:spTgt spid="38"/>
                                            </p:tgtEl>
                                            <p:attrNameLst>
                                              <p:attrName>ppt_w</p:attrName>
                                            </p:attrNameLst>
                                          </p:cBhvr>
                                          <p:tavLst>
                                            <p:tav tm="0">
                                              <p:val>
                                                <p:fltVal val="0"/>
                                              </p:val>
                                            </p:tav>
                                            <p:tav tm="100000">
                                              <p:val>
                                                <p:strVal val="#ppt_w"/>
                                              </p:val>
                                            </p:tav>
                                          </p:tavLst>
                                        </p:anim>
                                        <p:anim calcmode="lin" valueType="num">
                                          <p:cBhvr>
                                            <p:cTn id="34" dur="750" fill="hold"/>
                                            <p:tgtEl>
                                              <p:spTgt spid="38"/>
                                            </p:tgtEl>
                                            <p:attrNameLst>
                                              <p:attrName>ppt_h</p:attrName>
                                            </p:attrNameLst>
                                          </p:cBhvr>
                                          <p:tavLst>
                                            <p:tav tm="0">
                                              <p:val>
                                                <p:fltVal val="0"/>
                                              </p:val>
                                            </p:tav>
                                            <p:tav tm="100000">
                                              <p:val>
                                                <p:strVal val="#ppt_h"/>
                                              </p:val>
                                            </p:tav>
                                          </p:tavLst>
                                        </p:anim>
                                        <p:anim calcmode="lin" valueType="num">
                                          <p:cBhvr>
                                            <p:cTn id="35" dur="750" fill="hold"/>
                                            <p:tgtEl>
                                              <p:spTgt spid="38"/>
                                            </p:tgtEl>
                                            <p:attrNameLst>
                                              <p:attrName>style.rotation</p:attrName>
                                            </p:attrNameLst>
                                          </p:cBhvr>
                                          <p:tavLst>
                                            <p:tav tm="0">
                                              <p:val>
                                                <p:fltVal val="90"/>
                                              </p:val>
                                            </p:tav>
                                            <p:tav tm="100000">
                                              <p:val>
                                                <p:fltVal val="0"/>
                                              </p:val>
                                            </p:tav>
                                          </p:tavLst>
                                        </p:anim>
                                        <p:animEffect transition="in" filter="fade">
                                          <p:cBhvr>
                                            <p:cTn id="36" dur="750"/>
                                            <p:tgtEl>
                                              <p:spTgt spid="38"/>
                                            </p:tgtEl>
                                          </p:cBhvr>
                                        </p:animEffect>
                                      </p:childTnLst>
                                    </p:cTn>
                                  </p:par>
                                  <p:par>
                                    <p:cTn id="37" presetID="31" presetClass="entr" presetSubtype="0" fill="hold" nodeType="withEffect">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cBhvr>
                                            <p:cTn id="39" dur="750" fill="hold"/>
                                            <p:tgtEl>
                                              <p:spTgt spid="49"/>
                                            </p:tgtEl>
                                            <p:attrNameLst>
                                              <p:attrName>ppt_w</p:attrName>
                                            </p:attrNameLst>
                                          </p:cBhvr>
                                          <p:tavLst>
                                            <p:tav tm="0">
                                              <p:val>
                                                <p:fltVal val="0"/>
                                              </p:val>
                                            </p:tav>
                                            <p:tav tm="100000">
                                              <p:val>
                                                <p:strVal val="#ppt_w"/>
                                              </p:val>
                                            </p:tav>
                                          </p:tavLst>
                                        </p:anim>
                                        <p:anim calcmode="lin" valueType="num">
                                          <p:cBhvr>
                                            <p:cTn id="40" dur="750" fill="hold"/>
                                            <p:tgtEl>
                                              <p:spTgt spid="49"/>
                                            </p:tgtEl>
                                            <p:attrNameLst>
                                              <p:attrName>ppt_h</p:attrName>
                                            </p:attrNameLst>
                                          </p:cBhvr>
                                          <p:tavLst>
                                            <p:tav tm="0">
                                              <p:val>
                                                <p:fltVal val="0"/>
                                              </p:val>
                                            </p:tav>
                                            <p:tav tm="100000">
                                              <p:val>
                                                <p:strVal val="#ppt_h"/>
                                              </p:val>
                                            </p:tav>
                                          </p:tavLst>
                                        </p:anim>
                                        <p:anim calcmode="lin" valueType="num">
                                          <p:cBhvr>
                                            <p:cTn id="41" dur="750" fill="hold"/>
                                            <p:tgtEl>
                                              <p:spTgt spid="49"/>
                                            </p:tgtEl>
                                            <p:attrNameLst>
                                              <p:attrName>style.rotation</p:attrName>
                                            </p:attrNameLst>
                                          </p:cBhvr>
                                          <p:tavLst>
                                            <p:tav tm="0">
                                              <p:val>
                                                <p:fltVal val="90"/>
                                              </p:val>
                                            </p:tav>
                                            <p:tav tm="100000">
                                              <p:val>
                                                <p:fltVal val="0"/>
                                              </p:val>
                                            </p:tav>
                                          </p:tavLst>
                                        </p:anim>
                                        <p:animEffect transition="in" filter="fade">
                                          <p:cBhvr>
                                            <p:cTn id="42" dur="750"/>
                                            <p:tgtEl>
                                              <p:spTgt spid="49"/>
                                            </p:tgtEl>
                                          </p:cBhvr>
                                        </p:animEffect>
                                      </p:childTnLst>
                                    </p:cTn>
                                  </p:par>
                                </p:childTnLst>
                              </p:cTn>
                            </p:par>
                            <p:par>
                              <p:cTn id="43" fill="hold">
                                <p:stCondLst>
                                  <p:cond delay="3500"/>
                                </p:stCondLst>
                                <p:childTnLst>
                                  <p:par>
                                    <p:cTn id="44" presetID="12" presetClass="entr" presetSubtype="8" fill="hold" grpId="0" nodeType="afterEffect">
                                      <p:stCondLst>
                                        <p:cond delay="0"/>
                                      </p:stCondLst>
                                      <p:childTnLst>
                                        <p:set>
                                          <p:cBhvr>
                                            <p:cTn id="45" dur="1" fill="hold">
                                              <p:stCondLst>
                                                <p:cond delay="0"/>
                                              </p:stCondLst>
                                            </p:cTn>
                                            <p:tgtEl>
                                              <p:spTgt spid="98"/>
                                            </p:tgtEl>
                                            <p:attrNameLst>
                                              <p:attrName>style.visibility</p:attrName>
                                            </p:attrNameLst>
                                          </p:cBhvr>
                                          <p:to>
                                            <p:strVal val="visible"/>
                                          </p:to>
                                        </p:set>
                                        <p:anim calcmode="lin" valueType="num">
                                          <p:cBhvr additive="base">
                                            <p:cTn id="46" dur="750"/>
                                            <p:tgtEl>
                                              <p:spTgt spid="98"/>
                                            </p:tgtEl>
                                            <p:attrNameLst>
                                              <p:attrName>ppt_x</p:attrName>
                                            </p:attrNameLst>
                                          </p:cBhvr>
                                          <p:tavLst>
                                            <p:tav tm="0">
                                              <p:val>
                                                <p:strVal val="#ppt_x-#ppt_w*1.125000"/>
                                              </p:val>
                                            </p:tav>
                                            <p:tav tm="100000">
                                              <p:val>
                                                <p:strVal val="#ppt_x"/>
                                              </p:val>
                                            </p:tav>
                                          </p:tavLst>
                                        </p:anim>
                                        <p:animEffect transition="in" filter="wipe(right)">
                                          <p:cBhvr>
                                            <p:cTn id="47" dur="750"/>
                                            <p:tgtEl>
                                              <p:spTgt spid="98"/>
                                            </p:tgtEl>
                                          </p:cBhvr>
                                        </p:animEffect>
                                      </p:childTnLst>
                                    </p:cTn>
                                  </p:par>
                                  <p:par>
                                    <p:cTn id="48" presetID="12" presetClass="entr" presetSubtype="8" fill="hold" grpId="0" nodeType="withEffect">
                                      <p:stCondLst>
                                        <p:cond delay="0"/>
                                      </p:stCondLst>
                                      <p:childTnLst>
                                        <p:set>
                                          <p:cBhvr>
                                            <p:cTn id="49" dur="1" fill="hold">
                                              <p:stCondLst>
                                                <p:cond delay="0"/>
                                              </p:stCondLst>
                                            </p:cTn>
                                            <p:tgtEl>
                                              <p:spTgt spid="99"/>
                                            </p:tgtEl>
                                            <p:attrNameLst>
                                              <p:attrName>style.visibility</p:attrName>
                                            </p:attrNameLst>
                                          </p:cBhvr>
                                          <p:to>
                                            <p:strVal val="visible"/>
                                          </p:to>
                                        </p:set>
                                        <p:anim calcmode="lin" valueType="num">
                                          <p:cBhvr additive="base">
                                            <p:cTn id="50" dur="750"/>
                                            <p:tgtEl>
                                              <p:spTgt spid="99"/>
                                            </p:tgtEl>
                                            <p:attrNameLst>
                                              <p:attrName>ppt_x</p:attrName>
                                            </p:attrNameLst>
                                          </p:cBhvr>
                                          <p:tavLst>
                                            <p:tav tm="0">
                                              <p:val>
                                                <p:strVal val="#ppt_x-#ppt_w*1.125000"/>
                                              </p:val>
                                            </p:tav>
                                            <p:tav tm="100000">
                                              <p:val>
                                                <p:strVal val="#ppt_x"/>
                                              </p:val>
                                            </p:tav>
                                          </p:tavLst>
                                        </p:anim>
                                        <p:animEffect transition="in" filter="wipe(right)">
                                          <p:cBhvr>
                                            <p:cTn id="51" dur="750"/>
                                            <p:tgtEl>
                                              <p:spTgt spid="99"/>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100"/>
                                            </p:tgtEl>
                                            <p:attrNameLst>
                                              <p:attrName>style.visibility</p:attrName>
                                            </p:attrNameLst>
                                          </p:cBhvr>
                                          <p:to>
                                            <p:strVal val="visible"/>
                                          </p:to>
                                        </p:set>
                                        <p:anim calcmode="lin" valueType="num">
                                          <p:cBhvr additive="base">
                                            <p:cTn id="54" dur="750"/>
                                            <p:tgtEl>
                                              <p:spTgt spid="100"/>
                                            </p:tgtEl>
                                            <p:attrNameLst>
                                              <p:attrName>ppt_x</p:attrName>
                                            </p:attrNameLst>
                                          </p:cBhvr>
                                          <p:tavLst>
                                            <p:tav tm="0">
                                              <p:val>
                                                <p:strVal val="#ppt_x-#ppt_w*1.125000"/>
                                              </p:val>
                                            </p:tav>
                                            <p:tav tm="100000">
                                              <p:val>
                                                <p:strVal val="#ppt_x"/>
                                              </p:val>
                                            </p:tav>
                                          </p:tavLst>
                                        </p:anim>
                                        <p:animEffect transition="in" filter="wipe(right)">
                                          <p:cBhvr>
                                            <p:cTn id="55" dur="750"/>
                                            <p:tgtEl>
                                              <p:spTgt spid="100"/>
                                            </p:tgtEl>
                                          </p:cBhvr>
                                        </p:animEffect>
                                      </p:childTnLst>
                                    </p:cTn>
                                  </p:par>
                                  <p:par>
                                    <p:cTn id="56" presetID="12" presetClass="entr" presetSubtype="8" fill="hold" grpId="0" nodeType="withEffect">
                                      <p:stCondLst>
                                        <p:cond delay="0"/>
                                      </p:stCondLst>
                                      <p:childTnLst>
                                        <p:set>
                                          <p:cBhvr>
                                            <p:cTn id="57" dur="1" fill="hold">
                                              <p:stCondLst>
                                                <p:cond delay="0"/>
                                              </p:stCondLst>
                                            </p:cTn>
                                            <p:tgtEl>
                                              <p:spTgt spid="101"/>
                                            </p:tgtEl>
                                            <p:attrNameLst>
                                              <p:attrName>style.visibility</p:attrName>
                                            </p:attrNameLst>
                                          </p:cBhvr>
                                          <p:to>
                                            <p:strVal val="visible"/>
                                          </p:to>
                                        </p:set>
                                        <p:anim calcmode="lin" valueType="num">
                                          <p:cBhvr additive="base">
                                            <p:cTn id="58" dur="750"/>
                                            <p:tgtEl>
                                              <p:spTgt spid="101"/>
                                            </p:tgtEl>
                                            <p:attrNameLst>
                                              <p:attrName>ppt_x</p:attrName>
                                            </p:attrNameLst>
                                          </p:cBhvr>
                                          <p:tavLst>
                                            <p:tav tm="0">
                                              <p:val>
                                                <p:strVal val="#ppt_x-#ppt_w*1.125000"/>
                                              </p:val>
                                            </p:tav>
                                            <p:tav tm="100000">
                                              <p:val>
                                                <p:strVal val="#ppt_x"/>
                                              </p:val>
                                            </p:tav>
                                          </p:tavLst>
                                        </p:anim>
                                        <p:animEffect transition="in" filter="wipe(right)">
                                          <p:cBhvr>
                                            <p:cTn id="59" dur="750"/>
                                            <p:tgtEl>
                                              <p:spTgt spid="101"/>
                                            </p:tgtEl>
                                          </p:cBhvr>
                                        </p:animEffect>
                                      </p:childTnLst>
                                    </p:cTn>
                                  </p:par>
                                  <p:par>
                                    <p:cTn id="60" presetID="1" presetClass="entr" presetSubtype="0" fill="hold" grpId="1" nodeType="withEffect">
                                      <p:stCondLst>
                                        <p:cond delay="250"/>
                                      </p:stCondLst>
                                      <p:childTnLst>
                                        <p:set>
                                          <p:cBhvr>
                                            <p:cTn id="61" dur="1" fill="hold">
                                              <p:stCondLst>
                                                <p:cond delay="0"/>
                                              </p:stCondLst>
                                            </p:cTn>
                                            <p:tgtEl>
                                              <p:spTgt spid="61"/>
                                            </p:tgtEl>
                                            <p:attrNameLst>
                                              <p:attrName>style.visibility</p:attrName>
                                            </p:attrNameLst>
                                          </p:cBhvr>
                                          <p:to>
                                            <p:strVal val="visible"/>
                                          </p:to>
                                        </p:set>
                                      </p:childTnLst>
                                    </p:cTn>
                                  </p:par>
                                  <p:par>
                                    <p:cTn id="62" presetID="64" presetClass="path" presetSubtype="0" accel="50000" decel="50000" fill="hold" grpId="0" nodeType="withEffect">
                                      <p:stCondLst>
                                        <p:cond delay="0"/>
                                      </p:stCondLst>
                                      <p:childTnLst>
                                        <p:animMotion origin="layout" path="M -0.00339 0.28843 L 3.54167E-6 -2.59259E-6 " pathEditMode="relative" rAng="0" ptsTypes="AA">
                                          <p:cBhvr>
                                            <p:cTn id="63" dur="2000" fill="hold"/>
                                            <p:tgtEl>
                                              <p:spTgt spid="61"/>
                                            </p:tgtEl>
                                            <p:attrNameLst>
                                              <p:attrName>ppt_x</p:attrName>
                                              <p:attrName>ppt_y</p:attrName>
                                            </p:attrNameLst>
                                          </p:cBhvr>
                                          <p:rCtr x="169" y="-14421"/>
                                        </p:animMotion>
                                      </p:childTnLst>
                                    </p:cTn>
                                  </p:par>
                                </p:childTnLst>
                              </p:cTn>
                            </p:par>
                            <p:par>
                              <p:cTn id="64" fill="hold">
                                <p:stCondLst>
                                  <p:cond delay="5500"/>
                                </p:stCondLst>
                                <p:childTnLst>
                                  <p:par>
                                    <p:cTn id="65" presetID="1" presetClass="entr" presetSubtype="0" fill="hold" grpId="1" nodeType="afterEffect">
                                      <p:stCondLst>
                                        <p:cond delay="250"/>
                                      </p:stCondLst>
                                      <p:childTnLst>
                                        <p:set>
                                          <p:cBhvr>
                                            <p:cTn id="66" dur="1" fill="hold">
                                              <p:stCondLst>
                                                <p:cond delay="0"/>
                                              </p:stCondLst>
                                            </p:cTn>
                                            <p:tgtEl>
                                              <p:spTgt spid="60"/>
                                            </p:tgtEl>
                                            <p:attrNameLst>
                                              <p:attrName>style.visibility</p:attrName>
                                            </p:attrNameLst>
                                          </p:cBhvr>
                                          <p:to>
                                            <p:strVal val="visible"/>
                                          </p:to>
                                        </p:set>
                                      </p:childTnLst>
                                    </p:cTn>
                                  </p:par>
                                  <p:par>
                                    <p:cTn id="67" presetID="64" presetClass="path" presetSubtype="0" accel="50000" decel="50000" fill="hold" grpId="0" nodeType="withEffect">
                                      <p:stCondLst>
                                        <p:cond delay="0"/>
                                      </p:stCondLst>
                                      <p:childTnLst>
                                        <p:animMotion origin="layout" path="M -0.00065 0.40463 L -1.04167E-6 -4.44444E-6 " pathEditMode="relative" rAng="0" ptsTypes="AA">
                                          <p:cBhvr>
                                            <p:cTn id="68" dur="2000" fill="hold"/>
                                            <p:tgtEl>
                                              <p:spTgt spid="60"/>
                                            </p:tgtEl>
                                            <p:attrNameLst>
                                              <p:attrName>ppt_x</p:attrName>
                                              <p:attrName>ppt_y</p:attrName>
                                            </p:attrNameLst>
                                          </p:cBhvr>
                                          <p:rCtr x="26" y="-20231"/>
                                        </p:animMotion>
                                      </p:childTnLst>
                                    </p:cTn>
                                  </p:par>
                                </p:childTnLst>
                              </p:cTn>
                            </p:par>
                            <p:par>
                              <p:cTn id="69" fill="hold">
                                <p:stCondLst>
                                  <p:cond delay="7500"/>
                                </p:stCondLst>
                                <p:childTnLst>
                                  <p:par>
                                    <p:cTn id="70" presetID="1" presetClass="entr" presetSubtype="0" fill="hold" grpId="1" nodeType="afterEffect">
                                      <p:stCondLst>
                                        <p:cond delay="250"/>
                                      </p:stCondLst>
                                      <p:childTnLst>
                                        <p:set>
                                          <p:cBhvr>
                                            <p:cTn id="71" dur="1" fill="hold">
                                              <p:stCondLst>
                                                <p:cond delay="0"/>
                                              </p:stCondLst>
                                            </p:cTn>
                                            <p:tgtEl>
                                              <p:spTgt spid="59"/>
                                            </p:tgtEl>
                                            <p:attrNameLst>
                                              <p:attrName>style.visibility</p:attrName>
                                            </p:attrNameLst>
                                          </p:cBhvr>
                                          <p:to>
                                            <p:strVal val="visible"/>
                                          </p:to>
                                        </p:set>
                                      </p:childTnLst>
                                    </p:cTn>
                                  </p:par>
                                  <p:par>
                                    <p:cTn id="72" presetID="64" presetClass="path" presetSubtype="0" accel="50000" decel="50000" fill="hold" grpId="0" nodeType="withEffect">
                                      <p:stCondLst>
                                        <p:cond delay="0"/>
                                      </p:stCondLst>
                                      <p:childTnLst>
                                        <p:animMotion origin="layout" path="M -0.00065 0.22222 L -1.04167E-6 3.7037E-6 " pathEditMode="relative" rAng="0" ptsTypes="AA">
                                          <p:cBhvr>
                                            <p:cTn id="73" dur="2000" fill="hold"/>
                                            <p:tgtEl>
                                              <p:spTgt spid="59"/>
                                            </p:tgtEl>
                                            <p:attrNameLst>
                                              <p:attrName>ppt_x</p:attrName>
                                              <p:attrName>ppt_y</p:attrName>
                                            </p:attrNameLst>
                                          </p:cBhvr>
                                          <p:rCtr x="26" y="-11111"/>
                                        </p:animMotion>
                                      </p:childTnLst>
                                    </p:cTn>
                                  </p:par>
                                </p:childTnLst>
                              </p:cTn>
                            </p:par>
                            <p:par>
                              <p:cTn id="74" fill="hold">
                                <p:stCondLst>
                                  <p:cond delay="9500"/>
                                </p:stCondLst>
                                <p:childTnLst>
                                  <p:par>
                                    <p:cTn id="75" presetID="1" presetClass="entr" presetSubtype="0" fill="hold" grpId="1" nodeType="afterEffect">
                                      <p:stCondLst>
                                        <p:cond delay="250"/>
                                      </p:stCondLst>
                                      <p:childTnLst>
                                        <p:set>
                                          <p:cBhvr>
                                            <p:cTn id="76" dur="1" fill="hold">
                                              <p:stCondLst>
                                                <p:cond delay="0"/>
                                              </p:stCondLst>
                                            </p:cTn>
                                            <p:tgtEl>
                                              <p:spTgt spid="58"/>
                                            </p:tgtEl>
                                            <p:attrNameLst>
                                              <p:attrName>style.visibility</p:attrName>
                                            </p:attrNameLst>
                                          </p:cBhvr>
                                          <p:to>
                                            <p:strVal val="visible"/>
                                          </p:to>
                                        </p:set>
                                      </p:childTnLst>
                                    </p:cTn>
                                  </p:par>
                                  <p:par>
                                    <p:cTn id="77" presetID="64" presetClass="path" presetSubtype="0" accel="50000" decel="50000" fill="hold" grpId="0" nodeType="withEffect">
                                      <p:stCondLst>
                                        <p:cond delay="0"/>
                                      </p:stCondLst>
                                      <p:childTnLst>
                                        <p:animMotion origin="layout" path="M 0 0.1544 L 0 -4.44444E-6 " pathEditMode="relative" rAng="0" ptsTypes="AA">
                                          <p:cBhvr>
                                            <p:cTn id="78" dur="2000" fill="hold"/>
                                            <p:tgtEl>
                                              <p:spTgt spid="58"/>
                                            </p:tgtEl>
                                            <p:attrNameLst>
                                              <p:attrName>ppt_x</p:attrName>
                                              <p:attrName>ppt_y</p:attrName>
                                            </p:attrNameLst>
                                          </p:cBhvr>
                                          <p:rCtr x="0" y="-77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8" grpId="1" animBg="1"/>
          <p:bldP spid="59" grpId="0" animBg="1"/>
          <p:bldP spid="59" grpId="1" animBg="1"/>
          <p:bldP spid="60" grpId="0" animBg="1"/>
          <p:bldP spid="60" grpId="1" animBg="1"/>
          <p:bldP spid="61" grpId="0" animBg="1"/>
          <p:bldP spid="61" grpId="1" animBg="1"/>
          <p:bldP spid="97" grpId="0"/>
          <p:bldP spid="98" grpId="0"/>
          <p:bldP spid="99" grpId="0"/>
          <p:bldP spid="100" grpId="0"/>
          <p:bldP spid="101" grpId="0"/>
          <p:bldP spid="5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1250" fill="hold"/>
                                            <p:tgtEl>
                                              <p:spTgt spid="53"/>
                                            </p:tgtEl>
                                            <p:attrNameLst>
                                              <p:attrName>ppt_x</p:attrName>
                                            </p:attrNameLst>
                                          </p:cBhvr>
                                          <p:tavLst>
                                            <p:tav tm="0">
                                              <p:val>
                                                <p:strVal val="0-#ppt_w/2"/>
                                              </p:val>
                                            </p:tav>
                                            <p:tav tm="100000">
                                              <p:val>
                                                <p:strVal val="#ppt_x"/>
                                              </p:val>
                                            </p:tav>
                                          </p:tavLst>
                                        </p:anim>
                                        <p:anim calcmode="lin" valueType="num">
                                          <p:cBhvr additive="base">
                                            <p:cTn id="8" dur="125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10" presetClass="entr" presetSubtype="0"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500"/>
                                            <p:tgtEl>
                                              <p:spTgt spid="48"/>
                                            </p:tgtEl>
                                          </p:cBhvr>
                                        </p:animEffect>
                                      </p:childTnLst>
                                    </p:cTn>
                                  </p:par>
                                </p:childTnLst>
                              </p:cTn>
                            </p:par>
                            <p:par>
                              <p:cTn id="13" fill="hold">
                                <p:stCondLst>
                                  <p:cond delay="1750"/>
                                </p:stCondLst>
                                <p:childTnLst>
                                  <p:par>
                                    <p:cTn id="14" presetID="2" presetClass="entr" presetSubtype="2" fill="hold" grpId="0" nodeType="afterEffect">
                                      <p:stCondLst>
                                        <p:cond delay="0"/>
                                      </p:stCondLst>
                                      <p:childTnLst>
                                        <p:set>
                                          <p:cBhvr>
                                            <p:cTn id="15" dur="1" fill="hold">
                                              <p:stCondLst>
                                                <p:cond delay="0"/>
                                              </p:stCondLst>
                                            </p:cTn>
                                            <p:tgtEl>
                                              <p:spTgt spid="97"/>
                                            </p:tgtEl>
                                            <p:attrNameLst>
                                              <p:attrName>style.visibility</p:attrName>
                                            </p:attrNameLst>
                                          </p:cBhvr>
                                          <p:to>
                                            <p:strVal val="visible"/>
                                          </p:to>
                                        </p:set>
                                        <p:anim calcmode="lin" valueType="num">
                                          <p:cBhvr additive="base">
                                            <p:cTn id="16" dur="1000" fill="hold"/>
                                            <p:tgtEl>
                                              <p:spTgt spid="97"/>
                                            </p:tgtEl>
                                            <p:attrNameLst>
                                              <p:attrName>ppt_x</p:attrName>
                                            </p:attrNameLst>
                                          </p:cBhvr>
                                          <p:tavLst>
                                            <p:tav tm="0">
                                              <p:val>
                                                <p:strVal val="1+#ppt_w/2"/>
                                              </p:val>
                                            </p:tav>
                                            <p:tav tm="100000">
                                              <p:val>
                                                <p:strVal val="#ppt_x"/>
                                              </p:val>
                                            </p:tav>
                                          </p:tavLst>
                                        </p:anim>
                                        <p:anim calcmode="lin" valueType="num">
                                          <p:cBhvr additive="base">
                                            <p:cTn id="17" dur="1000" fill="hold"/>
                                            <p:tgtEl>
                                              <p:spTgt spid="97"/>
                                            </p:tgtEl>
                                            <p:attrNameLst>
                                              <p:attrName>ppt_y</p:attrName>
                                            </p:attrNameLst>
                                          </p:cBhvr>
                                          <p:tavLst>
                                            <p:tav tm="0">
                                              <p:val>
                                                <p:strVal val="#ppt_y"/>
                                              </p:val>
                                            </p:tav>
                                            <p:tav tm="100000">
                                              <p:val>
                                                <p:strVal val="#ppt_y"/>
                                              </p:val>
                                            </p:tav>
                                          </p:tavLst>
                                        </p:anim>
                                      </p:childTnLst>
                                    </p:cTn>
                                  </p:par>
                                </p:childTnLst>
                              </p:cTn>
                            </p:par>
                            <p:par>
                              <p:cTn id="18" fill="hold">
                                <p:stCondLst>
                                  <p:cond delay="2750"/>
                                </p:stCondLst>
                                <p:childTnLst>
                                  <p:par>
                                    <p:cTn id="19" presetID="31" presetClass="entr" presetSubtype="0"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750" fill="hold"/>
                                            <p:tgtEl>
                                              <p:spTgt spid="33"/>
                                            </p:tgtEl>
                                            <p:attrNameLst>
                                              <p:attrName>ppt_w</p:attrName>
                                            </p:attrNameLst>
                                          </p:cBhvr>
                                          <p:tavLst>
                                            <p:tav tm="0">
                                              <p:val>
                                                <p:fltVal val="0"/>
                                              </p:val>
                                            </p:tav>
                                            <p:tav tm="100000">
                                              <p:val>
                                                <p:strVal val="#ppt_w"/>
                                              </p:val>
                                            </p:tav>
                                          </p:tavLst>
                                        </p:anim>
                                        <p:anim calcmode="lin" valueType="num">
                                          <p:cBhvr>
                                            <p:cTn id="22" dur="750" fill="hold"/>
                                            <p:tgtEl>
                                              <p:spTgt spid="33"/>
                                            </p:tgtEl>
                                            <p:attrNameLst>
                                              <p:attrName>ppt_h</p:attrName>
                                            </p:attrNameLst>
                                          </p:cBhvr>
                                          <p:tavLst>
                                            <p:tav tm="0">
                                              <p:val>
                                                <p:fltVal val="0"/>
                                              </p:val>
                                            </p:tav>
                                            <p:tav tm="100000">
                                              <p:val>
                                                <p:strVal val="#ppt_h"/>
                                              </p:val>
                                            </p:tav>
                                          </p:tavLst>
                                        </p:anim>
                                        <p:anim calcmode="lin" valueType="num">
                                          <p:cBhvr>
                                            <p:cTn id="23" dur="750" fill="hold"/>
                                            <p:tgtEl>
                                              <p:spTgt spid="33"/>
                                            </p:tgtEl>
                                            <p:attrNameLst>
                                              <p:attrName>style.rotation</p:attrName>
                                            </p:attrNameLst>
                                          </p:cBhvr>
                                          <p:tavLst>
                                            <p:tav tm="0">
                                              <p:val>
                                                <p:fltVal val="90"/>
                                              </p:val>
                                            </p:tav>
                                            <p:tav tm="100000">
                                              <p:val>
                                                <p:fltVal val="0"/>
                                              </p:val>
                                            </p:tav>
                                          </p:tavLst>
                                        </p:anim>
                                        <p:animEffect transition="in" filter="fade">
                                          <p:cBhvr>
                                            <p:cTn id="24" dur="750"/>
                                            <p:tgtEl>
                                              <p:spTgt spid="33"/>
                                            </p:tgtEl>
                                          </p:cBhvr>
                                        </p:animEffect>
                                      </p:childTnLst>
                                    </p:cTn>
                                  </p:par>
                                  <p:par>
                                    <p:cTn id="25" presetID="31" presetClass="entr" presetSubtype="0" fill="hold"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p:cTn id="27" dur="750" fill="hold"/>
                                            <p:tgtEl>
                                              <p:spTgt spid="42"/>
                                            </p:tgtEl>
                                            <p:attrNameLst>
                                              <p:attrName>ppt_w</p:attrName>
                                            </p:attrNameLst>
                                          </p:cBhvr>
                                          <p:tavLst>
                                            <p:tav tm="0">
                                              <p:val>
                                                <p:fltVal val="0"/>
                                              </p:val>
                                            </p:tav>
                                            <p:tav tm="100000">
                                              <p:val>
                                                <p:strVal val="#ppt_w"/>
                                              </p:val>
                                            </p:tav>
                                          </p:tavLst>
                                        </p:anim>
                                        <p:anim calcmode="lin" valueType="num">
                                          <p:cBhvr>
                                            <p:cTn id="28" dur="750" fill="hold"/>
                                            <p:tgtEl>
                                              <p:spTgt spid="42"/>
                                            </p:tgtEl>
                                            <p:attrNameLst>
                                              <p:attrName>ppt_h</p:attrName>
                                            </p:attrNameLst>
                                          </p:cBhvr>
                                          <p:tavLst>
                                            <p:tav tm="0">
                                              <p:val>
                                                <p:fltVal val="0"/>
                                              </p:val>
                                            </p:tav>
                                            <p:tav tm="100000">
                                              <p:val>
                                                <p:strVal val="#ppt_h"/>
                                              </p:val>
                                            </p:tav>
                                          </p:tavLst>
                                        </p:anim>
                                        <p:anim calcmode="lin" valueType="num">
                                          <p:cBhvr>
                                            <p:cTn id="29" dur="750" fill="hold"/>
                                            <p:tgtEl>
                                              <p:spTgt spid="42"/>
                                            </p:tgtEl>
                                            <p:attrNameLst>
                                              <p:attrName>style.rotation</p:attrName>
                                            </p:attrNameLst>
                                          </p:cBhvr>
                                          <p:tavLst>
                                            <p:tav tm="0">
                                              <p:val>
                                                <p:fltVal val="90"/>
                                              </p:val>
                                            </p:tav>
                                            <p:tav tm="100000">
                                              <p:val>
                                                <p:fltVal val="0"/>
                                              </p:val>
                                            </p:tav>
                                          </p:tavLst>
                                        </p:anim>
                                        <p:animEffect transition="in" filter="fade">
                                          <p:cBhvr>
                                            <p:cTn id="30" dur="750"/>
                                            <p:tgtEl>
                                              <p:spTgt spid="42"/>
                                            </p:tgtEl>
                                          </p:cBhvr>
                                        </p:animEffect>
                                      </p:childTnLst>
                                    </p:cTn>
                                  </p:par>
                                  <p:par>
                                    <p:cTn id="31" presetID="31" presetClass="entr" presetSubtype="0" fill="hold"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750" fill="hold"/>
                                            <p:tgtEl>
                                              <p:spTgt spid="38"/>
                                            </p:tgtEl>
                                            <p:attrNameLst>
                                              <p:attrName>ppt_w</p:attrName>
                                            </p:attrNameLst>
                                          </p:cBhvr>
                                          <p:tavLst>
                                            <p:tav tm="0">
                                              <p:val>
                                                <p:fltVal val="0"/>
                                              </p:val>
                                            </p:tav>
                                            <p:tav tm="100000">
                                              <p:val>
                                                <p:strVal val="#ppt_w"/>
                                              </p:val>
                                            </p:tav>
                                          </p:tavLst>
                                        </p:anim>
                                        <p:anim calcmode="lin" valueType="num">
                                          <p:cBhvr>
                                            <p:cTn id="34" dur="750" fill="hold"/>
                                            <p:tgtEl>
                                              <p:spTgt spid="38"/>
                                            </p:tgtEl>
                                            <p:attrNameLst>
                                              <p:attrName>ppt_h</p:attrName>
                                            </p:attrNameLst>
                                          </p:cBhvr>
                                          <p:tavLst>
                                            <p:tav tm="0">
                                              <p:val>
                                                <p:fltVal val="0"/>
                                              </p:val>
                                            </p:tav>
                                            <p:tav tm="100000">
                                              <p:val>
                                                <p:strVal val="#ppt_h"/>
                                              </p:val>
                                            </p:tav>
                                          </p:tavLst>
                                        </p:anim>
                                        <p:anim calcmode="lin" valueType="num">
                                          <p:cBhvr>
                                            <p:cTn id="35" dur="750" fill="hold"/>
                                            <p:tgtEl>
                                              <p:spTgt spid="38"/>
                                            </p:tgtEl>
                                            <p:attrNameLst>
                                              <p:attrName>style.rotation</p:attrName>
                                            </p:attrNameLst>
                                          </p:cBhvr>
                                          <p:tavLst>
                                            <p:tav tm="0">
                                              <p:val>
                                                <p:fltVal val="90"/>
                                              </p:val>
                                            </p:tav>
                                            <p:tav tm="100000">
                                              <p:val>
                                                <p:fltVal val="0"/>
                                              </p:val>
                                            </p:tav>
                                          </p:tavLst>
                                        </p:anim>
                                        <p:animEffect transition="in" filter="fade">
                                          <p:cBhvr>
                                            <p:cTn id="36" dur="750"/>
                                            <p:tgtEl>
                                              <p:spTgt spid="38"/>
                                            </p:tgtEl>
                                          </p:cBhvr>
                                        </p:animEffect>
                                      </p:childTnLst>
                                    </p:cTn>
                                  </p:par>
                                  <p:par>
                                    <p:cTn id="37" presetID="31" presetClass="entr" presetSubtype="0" fill="hold" nodeType="withEffect">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cBhvr>
                                            <p:cTn id="39" dur="750" fill="hold"/>
                                            <p:tgtEl>
                                              <p:spTgt spid="49"/>
                                            </p:tgtEl>
                                            <p:attrNameLst>
                                              <p:attrName>ppt_w</p:attrName>
                                            </p:attrNameLst>
                                          </p:cBhvr>
                                          <p:tavLst>
                                            <p:tav tm="0">
                                              <p:val>
                                                <p:fltVal val="0"/>
                                              </p:val>
                                            </p:tav>
                                            <p:tav tm="100000">
                                              <p:val>
                                                <p:strVal val="#ppt_w"/>
                                              </p:val>
                                            </p:tav>
                                          </p:tavLst>
                                        </p:anim>
                                        <p:anim calcmode="lin" valueType="num">
                                          <p:cBhvr>
                                            <p:cTn id="40" dur="750" fill="hold"/>
                                            <p:tgtEl>
                                              <p:spTgt spid="49"/>
                                            </p:tgtEl>
                                            <p:attrNameLst>
                                              <p:attrName>ppt_h</p:attrName>
                                            </p:attrNameLst>
                                          </p:cBhvr>
                                          <p:tavLst>
                                            <p:tav tm="0">
                                              <p:val>
                                                <p:fltVal val="0"/>
                                              </p:val>
                                            </p:tav>
                                            <p:tav tm="100000">
                                              <p:val>
                                                <p:strVal val="#ppt_h"/>
                                              </p:val>
                                            </p:tav>
                                          </p:tavLst>
                                        </p:anim>
                                        <p:anim calcmode="lin" valueType="num">
                                          <p:cBhvr>
                                            <p:cTn id="41" dur="750" fill="hold"/>
                                            <p:tgtEl>
                                              <p:spTgt spid="49"/>
                                            </p:tgtEl>
                                            <p:attrNameLst>
                                              <p:attrName>style.rotation</p:attrName>
                                            </p:attrNameLst>
                                          </p:cBhvr>
                                          <p:tavLst>
                                            <p:tav tm="0">
                                              <p:val>
                                                <p:fltVal val="90"/>
                                              </p:val>
                                            </p:tav>
                                            <p:tav tm="100000">
                                              <p:val>
                                                <p:fltVal val="0"/>
                                              </p:val>
                                            </p:tav>
                                          </p:tavLst>
                                        </p:anim>
                                        <p:animEffect transition="in" filter="fade">
                                          <p:cBhvr>
                                            <p:cTn id="42" dur="750"/>
                                            <p:tgtEl>
                                              <p:spTgt spid="49"/>
                                            </p:tgtEl>
                                          </p:cBhvr>
                                        </p:animEffect>
                                      </p:childTnLst>
                                    </p:cTn>
                                  </p:par>
                                </p:childTnLst>
                              </p:cTn>
                            </p:par>
                            <p:par>
                              <p:cTn id="43" fill="hold">
                                <p:stCondLst>
                                  <p:cond delay="3500"/>
                                </p:stCondLst>
                                <p:childTnLst>
                                  <p:par>
                                    <p:cTn id="44" presetID="12" presetClass="entr" presetSubtype="8" fill="hold" grpId="0" nodeType="afterEffect">
                                      <p:stCondLst>
                                        <p:cond delay="0"/>
                                      </p:stCondLst>
                                      <p:childTnLst>
                                        <p:set>
                                          <p:cBhvr>
                                            <p:cTn id="45" dur="1" fill="hold">
                                              <p:stCondLst>
                                                <p:cond delay="0"/>
                                              </p:stCondLst>
                                            </p:cTn>
                                            <p:tgtEl>
                                              <p:spTgt spid="98"/>
                                            </p:tgtEl>
                                            <p:attrNameLst>
                                              <p:attrName>style.visibility</p:attrName>
                                            </p:attrNameLst>
                                          </p:cBhvr>
                                          <p:to>
                                            <p:strVal val="visible"/>
                                          </p:to>
                                        </p:set>
                                        <p:anim calcmode="lin" valueType="num">
                                          <p:cBhvr additive="base">
                                            <p:cTn id="46" dur="750"/>
                                            <p:tgtEl>
                                              <p:spTgt spid="98"/>
                                            </p:tgtEl>
                                            <p:attrNameLst>
                                              <p:attrName>ppt_x</p:attrName>
                                            </p:attrNameLst>
                                          </p:cBhvr>
                                          <p:tavLst>
                                            <p:tav tm="0">
                                              <p:val>
                                                <p:strVal val="#ppt_x-#ppt_w*1.125000"/>
                                              </p:val>
                                            </p:tav>
                                            <p:tav tm="100000">
                                              <p:val>
                                                <p:strVal val="#ppt_x"/>
                                              </p:val>
                                            </p:tav>
                                          </p:tavLst>
                                        </p:anim>
                                        <p:animEffect transition="in" filter="wipe(right)">
                                          <p:cBhvr>
                                            <p:cTn id="47" dur="750"/>
                                            <p:tgtEl>
                                              <p:spTgt spid="98"/>
                                            </p:tgtEl>
                                          </p:cBhvr>
                                        </p:animEffect>
                                      </p:childTnLst>
                                    </p:cTn>
                                  </p:par>
                                  <p:par>
                                    <p:cTn id="48" presetID="12" presetClass="entr" presetSubtype="8" fill="hold" grpId="0" nodeType="withEffect">
                                      <p:stCondLst>
                                        <p:cond delay="0"/>
                                      </p:stCondLst>
                                      <p:childTnLst>
                                        <p:set>
                                          <p:cBhvr>
                                            <p:cTn id="49" dur="1" fill="hold">
                                              <p:stCondLst>
                                                <p:cond delay="0"/>
                                              </p:stCondLst>
                                            </p:cTn>
                                            <p:tgtEl>
                                              <p:spTgt spid="99"/>
                                            </p:tgtEl>
                                            <p:attrNameLst>
                                              <p:attrName>style.visibility</p:attrName>
                                            </p:attrNameLst>
                                          </p:cBhvr>
                                          <p:to>
                                            <p:strVal val="visible"/>
                                          </p:to>
                                        </p:set>
                                        <p:anim calcmode="lin" valueType="num">
                                          <p:cBhvr additive="base">
                                            <p:cTn id="50" dur="750"/>
                                            <p:tgtEl>
                                              <p:spTgt spid="99"/>
                                            </p:tgtEl>
                                            <p:attrNameLst>
                                              <p:attrName>ppt_x</p:attrName>
                                            </p:attrNameLst>
                                          </p:cBhvr>
                                          <p:tavLst>
                                            <p:tav tm="0">
                                              <p:val>
                                                <p:strVal val="#ppt_x-#ppt_w*1.125000"/>
                                              </p:val>
                                            </p:tav>
                                            <p:tav tm="100000">
                                              <p:val>
                                                <p:strVal val="#ppt_x"/>
                                              </p:val>
                                            </p:tav>
                                          </p:tavLst>
                                        </p:anim>
                                        <p:animEffect transition="in" filter="wipe(right)">
                                          <p:cBhvr>
                                            <p:cTn id="51" dur="750"/>
                                            <p:tgtEl>
                                              <p:spTgt spid="99"/>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100"/>
                                            </p:tgtEl>
                                            <p:attrNameLst>
                                              <p:attrName>style.visibility</p:attrName>
                                            </p:attrNameLst>
                                          </p:cBhvr>
                                          <p:to>
                                            <p:strVal val="visible"/>
                                          </p:to>
                                        </p:set>
                                        <p:anim calcmode="lin" valueType="num">
                                          <p:cBhvr additive="base">
                                            <p:cTn id="54" dur="750"/>
                                            <p:tgtEl>
                                              <p:spTgt spid="100"/>
                                            </p:tgtEl>
                                            <p:attrNameLst>
                                              <p:attrName>ppt_x</p:attrName>
                                            </p:attrNameLst>
                                          </p:cBhvr>
                                          <p:tavLst>
                                            <p:tav tm="0">
                                              <p:val>
                                                <p:strVal val="#ppt_x-#ppt_w*1.125000"/>
                                              </p:val>
                                            </p:tav>
                                            <p:tav tm="100000">
                                              <p:val>
                                                <p:strVal val="#ppt_x"/>
                                              </p:val>
                                            </p:tav>
                                          </p:tavLst>
                                        </p:anim>
                                        <p:animEffect transition="in" filter="wipe(right)">
                                          <p:cBhvr>
                                            <p:cTn id="55" dur="750"/>
                                            <p:tgtEl>
                                              <p:spTgt spid="100"/>
                                            </p:tgtEl>
                                          </p:cBhvr>
                                        </p:animEffect>
                                      </p:childTnLst>
                                    </p:cTn>
                                  </p:par>
                                  <p:par>
                                    <p:cTn id="56" presetID="12" presetClass="entr" presetSubtype="8" fill="hold" grpId="0" nodeType="withEffect">
                                      <p:stCondLst>
                                        <p:cond delay="0"/>
                                      </p:stCondLst>
                                      <p:childTnLst>
                                        <p:set>
                                          <p:cBhvr>
                                            <p:cTn id="57" dur="1" fill="hold">
                                              <p:stCondLst>
                                                <p:cond delay="0"/>
                                              </p:stCondLst>
                                            </p:cTn>
                                            <p:tgtEl>
                                              <p:spTgt spid="101"/>
                                            </p:tgtEl>
                                            <p:attrNameLst>
                                              <p:attrName>style.visibility</p:attrName>
                                            </p:attrNameLst>
                                          </p:cBhvr>
                                          <p:to>
                                            <p:strVal val="visible"/>
                                          </p:to>
                                        </p:set>
                                        <p:anim calcmode="lin" valueType="num">
                                          <p:cBhvr additive="base">
                                            <p:cTn id="58" dur="750"/>
                                            <p:tgtEl>
                                              <p:spTgt spid="101"/>
                                            </p:tgtEl>
                                            <p:attrNameLst>
                                              <p:attrName>ppt_x</p:attrName>
                                            </p:attrNameLst>
                                          </p:cBhvr>
                                          <p:tavLst>
                                            <p:tav tm="0">
                                              <p:val>
                                                <p:strVal val="#ppt_x-#ppt_w*1.125000"/>
                                              </p:val>
                                            </p:tav>
                                            <p:tav tm="100000">
                                              <p:val>
                                                <p:strVal val="#ppt_x"/>
                                              </p:val>
                                            </p:tav>
                                          </p:tavLst>
                                        </p:anim>
                                        <p:animEffect transition="in" filter="wipe(right)">
                                          <p:cBhvr>
                                            <p:cTn id="59" dur="750"/>
                                            <p:tgtEl>
                                              <p:spTgt spid="101"/>
                                            </p:tgtEl>
                                          </p:cBhvr>
                                        </p:animEffect>
                                      </p:childTnLst>
                                    </p:cTn>
                                  </p:par>
                                  <p:par>
                                    <p:cTn id="60" presetID="1" presetClass="entr" presetSubtype="0" fill="hold" grpId="1" nodeType="withEffect">
                                      <p:stCondLst>
                                        <p:cond delay="250"/>
                                      </p:stCondLst>
                                      <p:childTnLst>
                                        <p:set>
                                          <p:cBhvr>
                                            <p:cTn id="61" dur="1" fill="hold">
                                              <p:stCondLst>
                                                <p:cond delay="0"/>
                                              </p:stCondLst>
                                            </p:cTn>
                                            <p:tgtEl>
                                              <p:spTgt spid="61"/>
                                            </p:tgtEl>
                                            <p:attrNameLst>
                                              <p:attrName>style.visibility</p:attrName>
                                            </p:attrNameLst>
                                          </p:cBhvr>
                                          <p:to>
                                            <p:strVal val="visible"/>
                                          </p:to>
                                        </p:set>
                                      </p:childTnLst>
                                    </p:cTn>
                                  </p:par>
                                  <p:par>
                                    <p:cTn id="62" presetID="64" presetClass="path" presetSubtype="0" accel="50000" decel="50000" fill="hold" grpId="0" nodeType="withEffect">
                                      <p:stCondLst>
                                        <p:cond delay="0"/>
                                      </p:stCondLst>
                                      <p:childTnLst>
                                        <p:animMotion origin="layout" path="M -0.00339 0.28843 L 3.54167E-6 -2.59259E-6 " pathEditMode="relative" rAng="0" ptsTypes="AA">
                                          <p:cBhvr>
                                            <p:cTn id="63" dur="2000" fill="hold"/>
                                            <p:tgtEl>
                                              <p:spTgt spid="61"/>
                                            </p:tgtEl>
                                            <p:attrNameLst>
                                              <p:attrName>ppt_x</p:attrName>
                                              <p:attrName>ppt_y</p:attrName>
                                            </p:attrNameLst>
                                          </p:cBhvr>
                                          <p:rCtr x="169" y="-14421"/>
                                        </p:animMotion>
                                      </p:childTnLst>
                                    </p:cTn>
                                  </p:par>
                                </p:childTnLst>
                              </p:cTn>
                            </p:par>
                            <p:par>
                              <p:cTn id="64" fill="hold">
                                <p:stCondLst>
                                  <p:cond delay="5500"/>
                                </p:stCondLst>
                                <p:childTnLst>
                                  <p:par>
                                    <p:cTn id="65" presetID="1" presetClass="entr" presetSubtype="0" fill="hold" grpId="1" nodeType="afterEffect">
                                      <p:stCondLst>
                                        <p:cond delay="250"/>
                                      </p:stCondLst>
                                      <p:childTnLst>
                                        <p:set>
                                          <p:cBhvr>
                                            <p:cTn id="66" dur="1" fill="hold">
                                              <p:stCondLst>
                                                <p:cond delay="0"/>
                                              </p:stCondLst>
                                            </p:cTn>
                                            <p:tgtEl>
                                              <p:spTgt spid="60"/>
                                            </p:tgtEl>
                                            <p:attrNameLst>
                                              <p:attrName>style.visibility</p:attrName>
                                            </p:attrNameLst>
                                          </p:cBhvr>
                                          <p:to>
                                            <p:strVal val="visible"/>
                                          </p:to>
                                        </p:set>
                                      </p:childTnLst>
                                    </p:cTn>
                                  </p:par>
                                  <p:par>
                                    <p:cTn id="67" presetID="64" presetClass="path" presetSubtype="0" accel="50000" decel="50000" fill="hold" grpId="0" nodeType="withEffect">
                                      <p:stCondLst>
                                        <p:cond delay="0"/>
                                      </p:stCondLst>
                                      <p:childTnLst>
                                        <p:animMotion origin="layout" path="M -0.00065 0.40463 L -1.04167E-6 -4.44444E-6 " pathEditMode="relative" rAng="0" ptsTypes="AA">
                                          <p:cBhvr>
                                            <p:cTn id="68" dur="2000" fill="hold"/>
                                            <p:tgtEl>
                                              <p:spTgt spid="60"/>
                                            </p:tgtEl>
                                            <p:attrNameLst>
                                              <p:attrName>ppt_x</p:attrName>
                                              <p:attrName>ppt_y</p:attrName>
                                            </p:attrNameLst>
                                          </p:cBhvr>
                                          <p:rCtr x="26" y="-20231"/>
                                        </p:animMotion>
                                      </p:childTnLst>
                                    </p:cTn>
                                  </p:par>
                                </p:childTnLst>
                              </p:cTn>
                            </p:par>
                            <p:par>
                              <p:cTn id="69" fill="hold">
                                <p:stCondLst>
                                  <p:cond delay="7500"/>
                                </p:stCondLst>
                                <p:childTnLst>
                                  <p:par>
                                    <p:cTn id="70" presetID="1" presetClass="entr" presetSubtype="0" fill="hold" grpId="1" nodeType="afterEffect">
                                      <p:stCondLst>
                                        <p:cond delay="250"/>
                                      </p:stCondLst>
                                      <p:childTnLst>
                                        <p:set>
                                          <p:cBhvr>
                                            <p:cTn id="71" dur="1" fill="hold">
                                              <p:stCondLst>
                                                <p:cond delay="0"/>
                                              </p:stCondLst>
                                            </p:cTn>
                                            <p:tgtEl>
                                              <p:spTgt spid="59"/>
                                            </p:tgtEl>
                                            <p:attrNameLst>
                                              <p:attrName>style.visibility</p:attrName>
                                            </p:attrNameLst>
                                          </p:cBhvr>
                                          <p:to>
                                            <p:strVal val="visible"/>
                                          </p:to>
                                        </p:set>
                                      </p:childTnLst>
                                    </p:cTn>
                                  </p:par>
                                  <p:par>
                                    <p:cTn id="72" presetID="64" presetClass="path" presetSubtype="0" accel="50000" decel="50000" fill="hold" grpId="0" nodeType="withEffect">
                                      <p:stCondLst>
                                        <p:cond delay="0"/>
                                      </p:stCondLst>
                                      <p:childTnLst>
                                        <p:animMotion origin="layout" path="M -0.00065 0.22222 L -1.04167E-6 3.7037E-6 " pathEditMode="relative" rAng="0" ptsTypes="AA">
                                          <p:cBhvr>
                                            <p:cTn id="73" dur="2000" fill="hold"/>
                                            <p:tgtEl>
                                              <p:spTgt spid="59"/>
                                            </p:tgtEl>
                                            <p:attrNameLst>
                                              <p:attrName>ppt_x</p:attrName>
                                              <p:attrName>ppt_y</p:attrName>
                                            </p:attrNameLst>
                                          </p:cBhvr>
                                          <p:rCtr x="26" y="-11111"/>
                                        </p:animMotion>
                                      </p:childTnLst>
                                    </p:cTn>
                                  </p:par>
                                </p:childTnLst>
                              </p:cTn>
                            </p:par>
                            <p:par>
                              <p:cTn id="74" fill="hold">
                                <p:stCondLst>
                                  <p:cond delay="9500"/>
                                </p:stCondLst>
                                <p:childTnLst>
                                  <p:par>
                                    <p:cTn id="75" presetID="1" presetClass="entr" presetSubtype="0" fill="hold" grpId="1" nodeType="afterEffect">
                                      <p:stCondLst>
                                        <p:cond delay="250"/>
                                      </p:stCondLst>
                                      <p:childTnLst>
                                        <p:set>
                                          <p:cBhvr>
                                            <p:cTn id="76" dur="1" fill="hold">
                                              <p:stCondLst>
                                                <p:cond delay="0"/>
                                              </p:stCondLst>
                                            </p:cTn>
                                            <p:tgtEl>
                                              <p:spTgt spid="58"/>
                                            </p:tgtEl>
                                            <p:attrNameLst>
                                              <p:attrName>style.visibility</p:attrName>
                                            </p:attrNameLst>
                                          </p:cBhvr>
                                          <p:to>
                                            <p:strVal val="visible"/>
                                          </p:to>
                                        </p:set>
                                      </p:childTnLst>
                                    </p:cTn>
                                  </p:par>
                                  <p:par>
                                    <p:cTn id="77" presetID="64" presetClass="path" presetSubtype="0" accel="50000" decel="50000" fill="hold" grpId="0" nodeType="withEffect">
                                      <p:stCondLst>
                                        <p:cond delay="0"/>
                                      </p:stCondLst>
                                      <p:childTnLst>
                                        <p:animMotion origin="layout" path="M 0 0.1544 L 0 -4.44444E-6 " pathEditMode="relative" rAng="0" ptsTypes="AA">
                                          <p:cBhvr>
                                            <p:cTn id="78" dur="2000" fill="hold"/>
                                            <p:tgtEl>
                                              <p:spTgt spid="58"/>
                                            </p:tgtEl>
                                            <p:attrNameLst>
                                              <p:attrName>ppt_x</p:attrName>
                                              <p:attrName>ppt_y</p:attrName>
                                            </p:attrNameLst>
                                          </p:cBhvr>
                                          <p:rCtr x="0" y="-77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8" grpId="1" animBg="1"/>
          <p:bldP spid="59" grpId="0" animBg="1"/>
          <p:bldP spid="59" grpId="1" animBg="1"/>
          <p:bldP spid="60" grpId="0" animBg="1"/>
          <p:bldP spid="60" grpId="1" animBg="1"/>
          <p:bldP spid="61" grpId="0" animBg="1"/>
          <p:bldP spid="61" grpId="1" animBg="1"/>
          <p:bldP spid="97" grpId="0"/>
          <p:bldP spid="98" grpId="0"/>
          <p:bldP spid="99" grpId="0"/>
          <p:bldP spid="100" grpId="0"/>
          <p:bldP spid="101" grpId="0"/>
          <p:bldP spid="53" grpId="0" animBg="1"/>
        </p:bldLst>
      </p:timing>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bjaśnienie owalne 17"/>
          <p:cNvSpPr/>
          <p:nvPr/>
        </p:nvSpPr>
        <p:spPr>
          <a:xfrm>
            <a:off x="8968512" y="2995066"/>
            <a:ext cx="3024000" cy="2376000"/>
          </a:xfrm>
          <a:prstGeom prst="wedgeEllipseCallout">
            <a:avLst>
              <a:gd name="adj1" fmla="val -58549"/>
              <a:gd name="adj2" fmla="val 7462"/>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a:solidFill>
                  <a:schemeClr val="tx1"/>
                </a:solidFill>
                <a:latin typeface="Century Gothic" panose="020B0502020202020204" pitchFamily="34" charset="0"/>
              </a:rPr>
              <a:t>We value </a:t>
            </a:r>
            <a:r>
              <a:rPr lang="en-US" sz="1600" b="1">
                <a:solidFill>
                  <a:schemeClr val="accent2"/>
                </a:solidFill>
                <a:latin typeface="Century Gothic" panose="020B0502020202020204" pitchFamily="34" charset="0"/>
              </a:rPr>
              <a:t>clear rules and procedures</a:t>
            </a:r>
            <a:r>
              <a:rPr lang="en-US" sz="1600">
                <a:solidFill>
                  <a:schemeClr val="tx1"/>
                </a:solidFill>
                <a:latin typeface="Century Gothic" panose="020B0502020202020204" pitchFamily="34" charset="0"/>
              </a:rPr>
              <a:t>, high quality, concrete data and a </a:t>
            </a:r>
            <a:r>
              <a:rPr lang="en-US" sz="1600" b="1">
                <a:solidFill>
                  <a:schemeClr val="accent2"/>
                </a:solidFill>
                <a:latin typeface="Century Gothic" panose="020B0502020202020204" pitchFamily="34" charset="0"/>
              </a:rPr>
              <a:t>possibility of </a:t>
            </a:r>
            <a:r>
              <a:rPr lang="en-US" sz="1600" b="1" err="1">
                <a:solidFill>
                  <a:schemeClr val="accent2"/>
                </a:solidFill>
                <a:latin typeface="Century Gothic" panose="020B0502020202020204" pitchFamily="34" charset="0"/>
              </a:rPr>
              <a:t>specialisation</a:t>
            </a:r>
            <a:r>
              <a:rPr lang="en-US" sz="1600" b="1">
                <a:solidFill>
                  <a:schemeClr val="accent2"/>
                </a:solidFill>
                <a:latin typeface="Century Gothic" panose="020B0502020202020204" pitchFamily="34" charset="0"/>
              </a:rPr>
              <a:t>. </a:t>
            </a:r>
          </a:p>
        </p:txBody>
      </p:sp>
      <p:sp>
        <p:nvSpPr>
          <p:cNvPr id="17" name="Objaśnienie owalne 16"/>
          <p:cNvSpPr/>
          <p:nvPr/>
        </p:nvSpPr>
        <p:spPr>
          <a:xfrm>
            <a:off x="6062649" y="1222664"/>
            <a:ext cx="3179673" cy="2376000"/>
          </a:xfrm>
          <a:prstGeom prst="wedgeEllipseCallou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a:solidFill>
                  <a:schemeClr val="accent3"/>
                </a:solidFill>
                <a:latin typeface="Century Gothic" panose="020B0502020202020204" pitchFamily="34" charset="0"/>
              </a:rPr>
              <a:t>Respect, </a:t>
            </a:r>
            <a:r>
              <a:rPr lang="en-US" sz="1600">
                <a:solidFill>
                  <a:schemeClr val="tx1"/>
                </a:solidFill>
                <a:latin typeface="Century Gothic" panose="020B0502020202020204" pitchFamily="34" charset="0"/>
              </a:rPr>
              <a:t>trust, good planning, teamwork, </a:t>
            </a:r>
            <a:r>
              <a:rPr lang="en-US" sz="1600" b="1">
                <a:solidFill>
                  <a:schemeClr val="accent3"/>
                </a:solidFill>
                <a:latin typeface="Century Gothic" panose="020B0502020202020204" pitchFamily="34" charset="0"/>
              </a:rPr>
              <a:t>balance between work and family life </a:t>
            </a:r>
            <a:r>
              <a:rPr lang="en-US" sz="1600">
                <a:solidFill>
                  <a:schemeClr val="tx1"/>
                </a:solidFill>
                <a:latin typeface="Century Gothic" panose="020B0502020202020204" pitchFamily="34" charset="0"/>
              </a:rPr>
              <a:t>are important to us.</a:t>
            </a:r>
            <a:endParaRPr lang="en-US" sz="1600" b="1">
              <a:solidFill>
                <a:schemeClr val="accent3"/>
              </a:solidFill>
              <a:latin typeface="Century Gothic" panose="020B0502020202020204" pitchFamily="34" charset="0"/>
            </a:endParaRPr>
          </a:p>
        </p:txBody>
      </p:sp>
      <p:sp>
        <p:nvSpPr>
          <p:cNvPr id="16" name="Objaśnienie owalne 15"/>
          <p:cNvSpPr/>
          <p:nvPr/>
        </p:nvSpPr>
        <p:spPr>
          <a:xfrm>
            <a:off x="2858183" y="1343368"/>
            <a:ext cx="3024000" cy="2376000"/>
          </a:xfrm>
          <a:prstGeom prst="wedgeEllipseCallout">
            <a:avLst>
              <a:gd name="adj1" fmla="val 29563"/>
              <a:gd name="adj2" fmla="val 56707"/>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a:solidFill>
                  <a:schemeClr val="bg2">
                    <a:lumMod val="10000"/>
                  </a:schemeClr>
                </a:solidFill>
                <a:latin typeface="Century Gothic" panose="020B0502020202020204" pitchFamily="34" charset="0"/>
              </a:rPr>
              <a:t>We enjoy a positive </a:t>
            </a:r>
            <a:r>
              <a:rPr lang="en-US" sz="1600" b="1">
                <a:solidFill>
                  <a:schemeClr val="accent4"/>
                </a:solidFill>
                <a:latin typeface="Century Gothic" panose="020B0502020202020204" pitchFamily="34" charset="0"/>
              </a:rPr>
              <a:t>atmosphere with space for new ideas </a:t>
            </a:r>
            <a:r>
              <a:rPr lang="en-US" sz="1600">
                <a:solidFill>
                  <a:schemeClr val="bg2">
                    <a:lumMod val="10000"/>
                  </a:schemeClr>
                </a:solidFill>
                <a:latin typeface="Century Gothic" panose="020B0502020202020204" pitchFamily="34" charset="0"/>
              </a:rPr>
              <a:t>– and as little bureaucracy as possible.</a:t>
            </a:r>
            <a:endParaRPr lang="pl-PL" sz="1600" b="1">
              <a:solidFill>
                <a:schemeClr val="accent4"/>
              </a:solidFill>
              <a:latin typeface="Century Gothic" panose="020B0502020202020204" pitchFamily="34" charset="0"/>
            </a:endParaRPr>
          </a:p>
        </p:txBody>
      </p:sp>
      <p:sp>
        <p:nvSpPr>
          <p:cNvPr id="14" name="Objaśnienie owalne 13"/>
          <p:cNvSpPr/>
          <p:nvPr/>
        </p:nvSpPr>
        <p:spPr>
          <a:xfrm>
            <a:off x="251298" y="3097824"/>
            <a:ext cx="3024000" cy="2376000"/>
          </a:xfrm>
          <a:prstGeom prst="wedgeEllipseCallout">
            <a:avLst>
              <a:gd name="adj1" fmla="val 57201"/>
              <a:gd name="adj2" fmla="val 10359"/>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a:solidFill>
                  <a:schemeClr val="bg2">
                    <a:lumMod val="10000"/>
                  </a:schemeClr>
                </a:solidFill>
                <a:latin typeface="Century Gothic" panose="020B0502020202020204" pitchFamily="34" charset="0"/>
              </a:rPr>
              <a:t>We want to take on </a:t>
            </a:r>
            <a:r>
              <a:rPr lang="en-US" sz="1600" b="1">
                <a:solidFill>
                  <a:schemeClr val="accent5"/>
                </a:solidFill>
                <a:latin typeface="Century Gothic" panose="020B0502020202020204" pitchFamily="34" charset="0"/>
              </a:rPr>
              <a:t>difficult challenges and decide for ourselves</a:t>
            </a:r>
            <a:r>
              <a:rPr lang="en-US" sz="1600">
                <a:solidFill>
                  <a:schemeClr val="bg2">
                    <a:lumMod val="10000"/>
                  </a:schemeClr>
                </a:solidFill>
                <a:latin typeface="Century Gothic" panose="020B0502020202020204" pitchFamily="34" charset="0"/>
              </a:rPr>
              <a:t>. We value individual goals and awards.</a:t>
            </a:r>
            <a:endParaRPr lang="pl-PL" sz="1600">
              <a:solidFill>
                <a:schemeClr val="bg2">
                  <a:lumMod val="10000"/>
                </a:schemeClr>
              </a:solidFill>
              <a:latin typeface="Century Gothic" panose="020B0502020202020204" pitchFamily="34" charset="0"/>
            </a:endParaRPr>
          </a:p>
        </p:txBody>
      </p:sp>
      <p:sp>
        <p:nvSpPr>
          <p:cNvPr id="2" name="Tytuł 1"/>
          <p:cNvSpPr>
            <a:spLocks noGrp="1"/>
          </p:cNvSpPr>
          <p:nvPr>
            <p:ph type="title"/>
          </p:nvPr>
        </p:nvSpPr>
        <p:spPr>
          <a:xfrm>
            <a:off x="271109" y="231282"/>
            <a:ext cx="11549415" cy="406980"/>
          </a:xfrm>
        </p:spPr>
        <p:txBody>
          <a:bodyPr/>
          <a:lstStyle/>
          <a:p>
            <a:r>
              <a:rPr lang="en-US"/>
              <a:t>What does it mean </a:t>
            </a:r>
            <a:r>
              <a:rPr lang="en-US" b="1">
                <a:solidFill>
                  <a:schemeClr val="accent1"/>
                </a:solidFill>
              </a:rPr>
              <a:t>for employers?</a:t>
            </a:r>
            <a:endParaRPr lang="pl-PL" b="1">
              <a:solidFill>
                <a:schemeClr val="accent1"/>
              </a:solidFill>
            </a:endParaRPr>
          </a:p>
        </p:txBody>
      </p:sp>
      <p:sp>
        <p:nvSpPr>
          <p:cNvPr id="4" name="Prostokąt zaokrąglony 3"/>
          <p:cNvSpPr/>
          <p:nvPr/>
        </p:nvSpPr>
        <p:spPr>
          <a:xfrm>
            <a:off x="-553074" y="736602"/>
            <a:ext cx="6428442" cy="38446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pPr algn="r"/>
            <a:r>
              <a:rPr lang="en-US" sz="2000" b="1">
                <a:latin typeface="Century Gothic" panose="020B0502020202020204" pitchFamily="34" charset="0"/>
              </a:rPr>
              <a:t>What motivates people with a given style?</a:t>
            </a:r>
          </a:p>
        </p:txBody>
      </p:sp>
      <p:pic>
        <p:nvPicPr>
          <p:cNvPr id="5" name="Obraz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8529" y="4008381"/>
            <a:ext cx="1823460" cy="2427850"/>
          </a:xfrm>
          <a:prstGeom prst="rect">
            <a:avLst/>
          </a:prstGeom>
          <a:noFill/>
          <a:ln>
            <a:noFill/>
          </a:ln>
        </p:spPr>
      </p:pic>
      <p:pic>
        <p:nvPicPr>
          <p:cNvPr id="6" name="Obraz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46438" y="4029119"/>
            <a:ext cx="1807882" cy="2407112"/>
          </a:xfrm>
          <a:prstGeom prst="rect">
            <a:avLst/>
          </a:prstGeom>
        </p:spPr>
      </p:pic>
      <p:pic>
        <p:nvPicPr>
          <p:cNvPr id="7" name="Obraz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78768" y="4029121"/>
            <a:ext cx="1807882" cy="2407110"/>
          </a:xfrm>
          <a:prstGeom prst="rect">
            <a:avLst/>
          </a:prstGeom>
        </p:spPr>
      </p:pic>
      <p:pic>
        <p:nvPicPr>
          <p:cNvPr id="8" name="Obraz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66198" y="4186777"/>
            <a:ext cx="1807882" cy="2249454"/>
          </a:xfrm>
          <a:prstGeom prst="rect">
            <a:avLst/>
          </a:prstGeom>
        </p:spPr>
      </p:pic>
      <p:sp>
        <p:nvSpPr>
          <p:cNvPr id="3" name="Symbol zastępczy numeru slajdu 2"/>
          <p:cNvSpPr>
            <a:spLocks noGrp="1"/>
          </p:cNvSpPr>
          <p:nvPr>
            <p:ph type="sldNum" sz="quarter" idx="12"/>
          </p:nvPr>
        </p:nvSpPr>
        <p:spPr/>
        <p:txBody>
          <a:bodyPr/>
          <a:lstStyle/>
          <a:p>
            <a:fld id="{DEAEEF22-A4DB-45E7-8C91-9889C89BF273}" type="slidenum">
              <a:rPr lang="pl-PL" smtClean="0"/>
              <a:t>139</a:t>
            </a:fld>
            <a:endParaRPr lang="pl-PL"/>
          </a:p>
        </p:txBody>
      </p:sp>
      <p:sp>
        <p:nvSpPr>
          <p:cNvPr id="19" name="Prostokąt zaokrąglony 7">
            <a:extLst>
              <a:ext uri="{FF2B5EF4-FFF2-40B4-BE49-F238E27FC236}">
                <a16:creationId xmlns:a16="http://schemas.microsoft.com/office/drawing/2014/main" id="{25D74772-628A-4EBD-BE2E-DC5BFD2AFAAB}"/>
              </a:ext>
            </a:extLst>
          </p:cNvPr>
          <p:cNvSpPr/>
          <p:nvPr/>
        </p:nvSpPr>
        <p:spPr>
          <a:xfrm>
            <a:off x="9242322" y="261128"/>
            <a:ext cx="3179672"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Turn to Page 56 of your Workbook</a:t>
            </a:r>
            <a:endParaRPr lang="en-US" sz="1100" b="1">
              <a:solidFill>
                <a:schemeClr val="bg1"/>
              </a:solidFill>
              <a:latin typeface="Century Gothic" panose="020B0502020202020204" pitchFamily="34" charset="0"/>
            </a:endParaRPr>
          </a:p>
        </p:txBody>
      </p:sp>
      <p:pic>
        <p:nvPicPr>
          <p:cNvPr id="20" name="Graphic 19" descr="Closed book with solid fill">
            <a:extLst>
              <a:ext uri="{FF2B5EF4-FFF2-40B4-BE49-F238E27FC236}">
                <a16:creationId xmlns:a16="http://schemas.microsoft.com/office/drawing/2014/main" id="{270B0FCB-4205-40CA-A5E4-7F332620825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355074" y="336432"/>
            <a:ext cx="228376" cy="227084"/>
          </a:xfrm>
          <a:prstGeom prst="rect">
            <a:avLst/>
          </a:prstGeom>
        </p:spPr>
      </p:pic>
    </p:spTree>
    <p:extLst>
      <p:ext uri="{BB962C8B-B14F-4D97-AF65-F5344CB8AC3E}">
        <p14:creationId xmlns:p14="http://schemas.microsoft.com/office/powerpoint/2010/main" val="167066492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53333">
                                          <p:cBhvr additive="base">
                                            <p:cTn id="7" dur="1250" fill="hold"/>
                                            <p:tgtEl>
                                              <p:spTgt spid="19"/>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8" fill="hold" grpId="0" nodeType="afterEffect" p14:presetBounceEnd="53333">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53333">
                                          <p:cBhvr additive="base">
                                            <p:cTn id="12" dur="1000" fill="hold"/>
                                            <p:tgtEl>
                                              <p:spTgt spid="4"/>
                                            </p:tgtEl>
                                            <p:attrNameLst>
                                              <p:attrName>ppt_x</p:attrName>
                                            </p:attrNameLst>
                                          </p:cBhvr>
                                          <p:tavLst>
                                            <p:tav tm="0">
                                              <p:val>
                                                <p:strVal val="0-#ppt_w/2"/>
                                              </p:val>
                                            </p:tav>
                                            <p:tav tm="100000">
                                              <p:val>
                                                <p:strVal val="#ppt_x"/>
                                              </p:val>
                                            </p:tav>
                                          </p:tavLst>
                                        </p:anim>
                                        <p:anim calcmode="lin" valueType="num" p14:bounceEnd="53333">
                                          <p:cBhvr additive="base">
                                            <p:cTn id="13" dur="10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2250"/>
                                </p:stCondLst>
                                <p:childTnLst>
                                  <p:par>
                                    <p:cTn id="15" presetID="2" presetClass="entr" presetSubtype="2" fill="hold" nodeType="afterEffect" p14:presetBounceEnd="53333">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14:bounceEnd="53333">
                                          <p:cBhvr additive="base">
                                            <p:cTn id="17" dur="1250" fill="hold"/>
                                            <p:tgtEl>
                                              <p:spTgt spid="5"/>
                                            </p:tgtEl>
                                            <p:attrNameLst>
                                              <p:attrName>ppt_x</p:attrName>
                                            </p:attrNameLst>
                                          </p:cBhvr>
                                          <p:tavLst>
                                            <p:tav tm="0">
                                              <p:val>
                                                <p:strVal val="1+#ppt_w/2"/>
                                              </p:val>
                                            </p:tav>
                                            <p:tav tm="100000">
                                              <p:val>
                                                <p:strVal val="#ppt_x"/>
                                              </p:val>
                                            </p:tav>
                                          </p:tavLst>
                                        </p:anim>
                                        <p:anim calcmode="lin" valueType="num" p14:bounceEnd="53333">
                                          <p:cBhvr additive="base">
                                            <p:cTn id="18" dur="1250" fill="hold"/>
                                            <p:tgtEl>
                                              <p:spTgt spid="5"/>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14:presetBounceEnd="53333">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14:bounceEnd="53333">
                                          <p:cBhvr additive="base">
                                            <p:cTn id="21" dur="1250" fill="hold"/>
                                            <p:tgtEl>
                                              <p:spTgt spid="6"/>
                                            </p:tgtEl>
                                            <p:attrNameLst>
                                              <p:attrName>ppt_x</p:attrName>
                                            </p:attrNameLst>
                                          </p:cBhvr>
                                          <p:tavLst>
                                            <p:tav tm="0">
                                              <p:val>
                                                <p:strVal val="0-#ppt_w/2"/>
                                              </p:val>
                                            </p:tav>
                                            <p:tav tm="100000">
                                              <p:val>
                                                <p:strVal val="#ppt_x"/>
                                              </p:val>
                                            </p:tav>
                                          </p:tavLst>
                                        </p:anim>
                                        <p:anim calcmode="lin" valueType="num" p14:bounceEnd="53333">
                                          <p:cBhvr additive="base">
                                            <p:cTn id="22" dur="1250" fill="hold"/>
                                            <p:tgtEl>
                                              <p:spTgt spid="6"/>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14:presetBounceEnd="53333">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14:bounceEnd="53333">
                                          <p:cBhvr additive="base">
                                            <p:cTn id="25" dur="1250" fill="hold"/>
                                            <p:tgtEl>
                                              <p:spTgt spid="7"/>
                                            </p:tgtEl>
                                            <p:attrNameLst>
                                              <p:attrName>ppt_x</p:attrName>
                                            </p:attrNameLst>
                                          </p:cBhvr>
                                          <p:tavLst>
                                            <p:tav tm="0">
                                              <p:val>
                                                <p:strVal val="1+#ppt_w/2"/>
                                              </p:val>
                                            </p:tav>
                                            <p:tav tm="100000">
                                              <p:val>
                                                <p:strVal val="#ppt_x"/>
                                              </p:val>
                                            </p:tav>
                                          </p:tavLst>
                                        </p:anim>
                                        <p:anim calcmode="lin" valueType="num" p14:bounceEnd="53333">
                                          <p:cBhvr additive="base">
                                            <p:cTn id="26" dur="1250" fill="hold"/>
                                            <p:tgtEl>
                                              <p:spTgt spid="7"/>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14:presetBounceEnd="53333">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14:bounceEnd="53333">
                                          <p:cBhvr additive="base">
                                            <p:cTn id="29" dur="1250" fill="hold"/>
                                            <p:tgtEl>
                                              <p:spTgt spid="8"/>
                                            </p:tgtEl>
                                            <p:attrNameLst>
                                              <p:attrName>ppt_x</p:attrName>
                                            </p:attrNameLst>
                                          </p:cBhvr>
                                          <p:tavLst>
                                            <p:tav tm="0">
                                              <p:val>
                                                <p:strVal val="0-#ppt_w/2"/>
                                              </p:val>
                                            </p:tav>
                                            <p:tav tm="100000">
                                              <p:val>
                                                <p:strVal val="#ppt_x"/>
                                              </p:val>
                                            </p:tav>
                                          </p:tavLst>
                                        </p:anim>
                                        <p:anim calcmode="lin" valueType="num" p14:bounceEnd="53333">
                                          <p:cBhvr additive="base">
                                            <p:cTn id="30" dur="1250" fill="hold"/>
                                            <p:tgtEl>
                                              <p:spTgt spid="8"/>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53" presetClass="entr" presetSubtype="16"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1000" fill="hold"/>
                                            <p:tgtEl>
                                              <p:spTgt spid="14"/>
                                            </p:tgtEl>
                                            <p:attrNameLst>
                                              <p:attrName>ppt_w</p:attrName>
                                            </p:attrNameLst>
                                          </p:cBhvr>
                                          <p:tavLst>
                                            <p:tav tm="0">
                                              <p:val>
                                                <p:fltVal val="0"/>
                                              </p:val>
                                            </p:tav>
                                            <p:tav tm="100000">
                                              <p:val>
                                                <p:strVal val="#ppt_w"/>
                                              </p:val>
                                            </p:tav>
                                          </p:tavLst>
                                        </p:anim>
                                        <p:anim calcmode="lin" valueType="num">
                                          <p:cBhvr>
                                            <p:cTn id="35" dur="1000" fill="hold"/>
                                            <p:tgtEl>
                                              <p:spTgt spid="14"/>
                                            </p:tgtEl>
                                            <p:attrNameLst>
                                              <p:attrName>ppt_h</p:attrName>
                                            </p:attrNameLst>
                                          </p:cBhvr>
                                          <p:tavLst>
                                            <p:tav tm="0">
                                              <p:val>
                                                <p:fltVal val="0"/>
                                              </p:val>
                                            </p:tav>
                                            <p:tav tm="100000">
                                              <p:val>
                                                <p:strVal val="#ppt_h"/>
                                              </p:val>
                                            </p:tav>
                                          </p:tavLst>
                                        </p:anim>
                                        <p:animEffect transition="in" filter="fade">
                                          <p:cBhvr>
                                            <p:cTn id="36" dur="1000"/>
                                            <p:tgtEl>
                                              <p:spTgt spid="14"/>
                                            </p:tgtEl>
                                          </p:cBhvr>
                                        </p:animEffect>
                                      </p:childTnLst>
                                    </p:cTn>
                                  </p:par>
                                </p:childTnLst>
                              </p:cTn>
                            </p:par>
                            <p:par>
                              <p:cTn id="37" fill="hold">
                                <p:stCondLst>
                                  <p:cond delay="4500"/>
                                </p:stCondLst>
                                <p:childTnLst>
                                  <p:par>
                                    <p:cTn id="38" presetID="53" presetClass="entr" presetSubtype="16"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1000" fill="hold"/>
                                            <p:tgtEl>
                                              <p:spTgt spid="16"/>
                                            </p:tgtEl>
                                            <p:attrNameLst>
                                              <p:attrName>ppt_w</p:attrName>
                                            </p:attrNameLst>
                                          </p:cBhvr>
                                          <p:tavLst>
                                            <p:tav tm="0">
                                              <p:val>
                                                <p:fltVal val="0"/>
                                              </p:val>
                                            </p:tav>
                                            <p:tav tm="100000">
                                              <p:val>
                                                <p:strVal val="#ppt_w"/>
                                              </p:val>
                                            </p:tav>
                                          </p:tavLst>
                                        </p:anim>
                                        <p:anim calcmode="lin" valueType="num">
                                          <p:cBhvr>
                                            <p:cTn id="41" dur="1000" fill="hold"/>
                                            <p:tgtEl>
                                              <p:spTgt spid="16"/>
                                            </p:tgtEl>
                                            <p:attrNameLst>
                                              <p:attrName>ppt_h</p:attrName>
                                            </p:attrNameLst>
                                          </p:cBhvr>
                                          <p:tavLst>
                                            <p:tav tm="0">
                                              <p:val>
                                                <p:fltVal val="0"/>
                                              </p:val>
                                            </p:tav>
                                            <p:tav tm="100000">
                                              <p:val>
                                                <p:strVal val="#ppt_h"/>
                                              </p:val>
                                            </p:tav>
                                          </p:tavLst>
                                        </p:anim>
                                        <p:animEffect transition="in" filter="fade">
                                          <p:cBhvr>
                                            <p:cTn id="42" dur="1000"/>
                                            <p:tgtEl>
                                              <p:spTgt spid="16"/>
                                            </p:tgtEl>
                                          </p:cBhvr>
                                        </p:animEffect>
                                      </p:childTnLst>
                                    </p:cTn>
                                  </p:par>
                                </p:childTnLst>
                              </p:cTn>
                            </p:par>
                            <p:par>
                              <p:cTn id="43" fill="hold">
                                <p:stCondLst>
                                  <p:cond delay="5500"/>
                                </p:stCondLst>
                                <p:childTnLst>
                                  <p:par>
                                    <p:cTn id="44" presetID="53" presetClass="entr" presetSubtype="16"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1000" fill="hold"/>
                                            <p:tgtEl>
                                              <p:spTgt spid="17"/>
                                            </p:tgtEl>
                                            <p:attrNameLst>
                                              <p:attrName>ppt_w</p:attrName>
                                            </p:attrNameLst>
                                          </p:cBhvr>
                                          <p:tavLst>
                                            <p:tav tm="0">
                                              <p:val>
                                                <p:fltVal val="0"/>
                                              </p:val>
                                            </p:tav>
                                            <p:tav tm="100000">
                                              <p:val>
                                                <p:strVal val="#ppt_w"/>
                                              </p:val>
                                            </p:tav>
                                          </p:tavLst>
                                        </p:anim>
                                        <p:anim calcmode="lin" valueType="num">
                                          <p:cBhvr>
                                            <p:cTn id="47" dur="1000" fill="hold"/>
                                            <p:tgtEl>
                                              <p:spTgt spid="17"/>
                                            </p:tgtEl>
                                            <p:attrNameLst>
                                              <p:attrName>ppt_h</p:attrName>
                                            </p:attrNameLst>
                                          </p:cBhvr>
                                          <p:tavLst>
                                            <p:tav tm="0">
                                              <p:val>
                                                <p:fltVal val="0"/>
                                              </p:val>
                                            </p:tav>
                                            <p:tav tm="100000">
                                              <p:val>
                                                <p:strVal val="#ppt_h"/>
                                              </p:val>
                                            </p:tav>
                                          </p:tavLst>
                                        </p:anim>
                                        <p:animEffect transition="in" filter="fade">
                                          <p:cBhvr>
                                            <p:cTn id="48" dur="1000"/>
                                            <p:tgtEl>
                                              <p:spTgt spid="17"/>
                                            </p:tgtEl>
                                          </p:cBhvr>
                                        </p:animEffect>
                                      </p:childTnLst>
                                    </p:cTn>
                                  </p:par>
                                </p:childTnLst>
                              </p:cTn>
                            </p:par>
                            <p:par>
                              <p:cTn id="49" fill="hold">
                                <p:stCondLst>
                                  <p:cond delay="6500"/>
                                </p:stCondLst>
                                <p:childTnLst>
                                  <p:par>
                                    <p:cTn id="50" presetID="53" presetClass="entr" presetSubtype="16"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1000" fill="hold"/>
                                            <p:tgtEl>
                                              <p:spTgt spid="18"/>
                                            </p:tgtEl>
                                            <p:attrNameLst>
                                              <p:attrName>ppt_w</p:attrName>
                                            </p:attrNameLst>
                                          </p:cBhvr>
                                          <p:tavLst>
                                            <p:tav tm="0">
                                              <p:val>
                                                <p:fltVal val="0"/>
                                              </p:val>
                                            </p:tav>
                                            <p:tav tm="100000">
                                              <p:val>
                                                <p:strVal val="#ppt_w"/>
                                              </p:val>
                                            </p:tav>
                                          </p:tavLst>
                                        </p:anim>
                                        <p:anim calcmode="lin" valueType="num">
                                          <p:cBhvr>
                                            <p:cTn id="53" dur="1000" fill="hold"/>
                                            <p:tgtEl>
                                              <p:spTgt spid="18"/>
                                            </p:tgtEl>
                                            <p:attrNameLst>
                                              <p:attrName>ppt_h</p:attrName>
                                            </p:attrNameLst>
                                          </p:cBhvr>
                                          <p:tavLst>
                                            <p:tav tm="0">
                                              <p:val>
                                                <p:fltVal val="0"/>
                                              </p:val>
                                            </p:tav>
                                            <p:tav tm="100000">
                                              <p:val>
                                                <p:strVal val="#ppt_h"/>
                                              </p:val>
                                            </p:tav>
                                          </p:tavLst>
                                        </p:anim>
                                        <p:animEffect transition="in" filter="fade">
                                          <p:cBhvr>
                                            <p:cTn id="5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6" grpId="0" animBg="1"/>
          <p:bldP spid="14" grpId="0" animBg="1"/>
          <p:bldP spid="4" grpId="0" animBg="1"/>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250" fill="hold"/>
                                            <p:tgtEl>
                                              <p:spTgt spid="19"/>
                                            </p:tgtEl>
                                            <p:attrNameLst>
                                              <p:attrName>ppt_x</p:attrName>
                                            </p:attrNameLst>
                                          </p:cBhvr>
                                          <p:tavLst>
                                            <p:tav tm="0">
                                              <p:val>
                                                <p:strVal val="0-#ppt_w/2"/>
                                              </p:val>
                                            </p:tav>
                                            <p:tav tm="100000">
                                              <p:val>
                                                <p:strVal val="#ppt_x"/>
                                              </p:val>
                                            </p:tav>
                                          </p:tavLst>
                                        </p:anim>
                                        <p:anim calcmode="lin" valueType="num">
                                          <p:cBhvr additive="base">
                                            <p:cTn id="8" dur="125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0-#ppt_w/2"/>
                                              </p:val>
                                            </p:tav>
                                            <p:tav tm="100000">
                                              <p:val>
                                                <p:strVal val="#ppt_x"/>
                                              </p:val>
                                            </p:tav>
                                          </p:tavLst>
                                        </p:anim>
                                        <p:anim calcmode="lin" valueType="num">
                                          <p:cBhvr additive="base">
                                            <p:cTn id="13" dur="10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2250"/>
                                </p:stCondLst>
                                <p:childTnLst>
                                  <p:par>
                                    <p:cTn id="15" presetID="2" presetClass="entr" presetSubtype="2"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250" fill="hold"/>
                                            <p:tgtEl>
                                              <p:spTgt spid="5"/>
                                            </p:tgtEl>
                                            <p:attrNameLst>
                                              <p:attrName>ppt_x</p:attrName>
                                            </p:attrNameLst>
                                          </p:cBhvr>
                                          <p:tavLst>
                                            <p:tav tm="0">
                                              <p:val>
                                                <p:strVal val="1+#ppt_w/2"/>
                                              </p:val>
                                            </p:tav>
                                            <p:tav tm="100000">
                                              <p:val>
                                                <p:strVal val="#ppt_x"/>
                                              </p:val>
                                            </p:tav>
                                          </p:tavLst>
                                        </p:anim>
                                        <p:anim calcmode="lin" valueType="num">
                                          <p:cBhvr additive="base">
                                            <p:cTn id="18" dur="1250" fill="hold"/>
                                            <p:tgtEl>
                                              <p:spTgt spid="5"/>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1250" fill="hold"/>
                                            <p:tgtEl>
                                              <p:spTgt spid="6"/>
                                            </p:tgtEl>
                                            <p:attrNameLst>
                                              <p:attrName>ppt_x</p:attrName>
                                            </p:attrNameLst>
                                          </p:cBhvr>
                                          <p:tavLst>
                                            <p:tav tm="0">
                                              <p:val>
                                                <p:strVal val="0-#ppt_w/2"/>
                                              </p:val>
                                            </p:tav>
                                            <p:tav tm="100000">
                                              <p:val>
                                                <p:strVal val="#ppt_x"/>
                                              </p:val>
                                            </p:tav>
                                          </p:tavLst>
                                        </p:anim>
                                        <p:anim calcmode="lin" valueType="num">
                                          <p:cBhvr additive="base">
                                            <p:cTn id="22" dur="1250" fill="hold"/>
                                            <p:tgtEl>
                                              <p:spTgt spid="6"/>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1250" fill="hold"/>
                                            <p:tgtEl>
                                              <p:spTgt spid="7"/>
                                            </p:tgtEl>
                                            <p:attrNameLst>
                                              <p:attrName>ppt_x</p:attrName>
                                            </p:attrNameLst>
                                          </p:cBhvr>
                                          <p:tavLst>
                                            <p:tav tm="0">
                                              <p:val>
                                                <p:strVal val="1+#ppt_w/2"/>
                                              </p:val>
                                            </p:tav>
                                            <p:tav tm="100000">
                                              <p:val>
                                                <p:strVal val="#ppt_x"/>
                                              </p:val>
                                            </p:tav>
                                          </p:tavLst>
                                        </p:anim>
                                        <p:anim calcmode="lin" valueType="num">
                                          <p:cBhvr additive="base">
                                            <p:cTn id="26" dur="1250" fill="hold"/>
                                            <p:tgtEl>
                                              <p:spTgt spid="7"/>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1250" fill="hold"/>
                                            <p:tgtEl>
                                              <p:spTgt spid="8"/>
                                            </p:tgtEl>
                                            <p:attrNameLst>
                                              <p:attrName>ppt_x</p:attrName>
                                            </p:attrNameLst>
                                          </p:cBhvr>
                                          <p:tavLst>
                                            <p:tav tm="0">
                                              <p:val>
                                                <p:strVal val="0-#ppt_w/2"/>
                                              </p:val>
                                            </p:tav>
                                            <p:tav tm="100000">
                                              <p:val>
                                                <p:strVal val="#ppt_x"/>
                                              </p:val>
                                            </p:tav>
                                          </p:tavLst>
                                        </p:anim>
                                        <p:anim calcmode="lin" valueType="num">
                                          <p:cBhvr additive="base">
                                            <p:cTn id="30" dur="1250" fill="hold"/>
                                            <p:tgtEl>
                                              <p:spTgt spid="8"/>
                                            </p:tgtEl>
                                            <p:attrNameLst>
                                              <p:attrName>ppt_y</p:attrName>
                                            </p:attrNameLst>
                                          </p:cBhvr>
                                          <p:tavLst>
                                            <p:tav tm="0">
                                              <p:val>
                                                <p:strVal val="#ppt_y"/>
                                              </p:val>
                                            </p:tav>
                                            <p:tav tm="100000">
                                              <p:val>
                                                <p:strVal val="#ppt_y"/>
                                              </p:val>
                                            </p:tav>
                                          </p:tavLst>
                                        </p:anim>
                                      </p:childTnLst>
                                    </p:cTn>
                                  </p:par>
                                </p:childTnLst>
                              </p:cTn>
                            </p:par>
                            <p:par>
                              <p:cTn id="31" fill="hold">
                                <p:stCondLst>
                                  <p:cond delay="3500"/>
                                </p:stCondLst>
                                <p:childTnLst>
                                  <p:par>
                                    <p:cTn id="32" presetID="53" presetClass="entr" presetSubtype="16"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1000" fill="hold"/>
                                            <p:tgtEl>
                                              <p:spTgt spid="14"/>
                                            </p:tgtEl>
                                            <p:attrNameLst>
                                              <p:attrName>ppt_w</p:attrName>
                                            </p:attrNameLst>
                                          </p:cBhvr>
                                          <p:tavLst>
                                            <p:tav tm="0">
                                              <p:val>
                                                <p:fltVal val="0"/>
                                              </p:val>
                                            </p:tav>
                                            <p:tav tm="100000">
                                              <p:val>
                                                <p:strVal val="#ppt_w"/>
                                              </p:val>
                                            </p:tav>
                                          </p:tavLst>
                                        </p:anim>
                                        <p:anim calcmode="lin" valueType="num">
                                          <p:cBhvr>
                                            <p:cTn id="35" dur="1000" fill="hold"/>
                                            <p:tgtEl>
                                              <p:spTgt spid="14"/>
                                            </p:tgtEl>
                                            <p:attrNameLst>
                                              <p:attrName>ppt_h</p:attrName>
                                            </p:attrNameLst>
                                          </p:cBhvr>
                                          <p:tavLst>
                                            <p:tav tm="0">
                                              <p:val>
                                                <p:fltVal val="0"/>
                                              </p:val>
                                            </p:tav>
                                            <p:tav tm="100000">
                                              <p:val>
                                                <p:strVal val="#ppt_h"/>
                                              </p:val>
                                            </p:tav>
                                          </p:tavLst>
                                        </p:anim>
                                        <p:animEffect transition="in" filter="fade">
                                          <p:cBhvr>
                                            <p:cTn id="36" dur="1000"/>
                                            <p:tgtEl>
                                              <p:spTgt spid="14"/>
                                            </p:tgtEl>
                                          </p:cBhvr>
                                        </p:animEffect>
                                      </p:childTnLst>
                                    </p:cTn>
                                  </p:par>
                                </p:childTnLst>
                              </p:cTn>
                            </p:par>
                            <p:par>
                              <p:cTn id="37" fill="hold">
                                <p:stCondLst>
                                  <p:cond delay="4500"/>
                                </p:stCondLst>
                                <p:childTnLst>
                                  <p:par>
                                    <p:cTn id="38" presetID="53" presetClass="entr" presetSubtype="16"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1000" fill="hold"/>
                                            <p:tgtEl>
                                              <p:spTgt spid="16"/>
                                            </p:tgtEl>
                                            <p:attrNameLst>
                                              <p:attrName>ppt_w</p:attrName>
                                            </p:attrNameLst>
                                          </p:cBhvr>
                                          <p:tavLst>
                                            <p:tav tm="0">
                                              <p:val>
                                                <p:fltVal val="0"/>
                                              </p:val>
                                            </p:tav>
                                            <p:tav tm="100000">
                                              <p:val>
                                                <p:strVal val="#ppt_w"/>
                                              </p:val>
                                            </p:tav>
                                          </p:tavLst>
                                        </p:anim>
                                        <p:anim calcmode="lin" valueType="num">
                                          <p:cBhvr>
                                            <p:cTn id="41" dur="1000" fill="hold"/>
                                            <p:tgtEl>
                                              <p:spTgt spid="16"/>
                                            </p:tgtEl>
                                            <p:attrNameLst>
                                              <p:attrName>ppt_h</p:attrName>
                                            </p:attrNameLst>
                                          </p:cBhvr>
                                          <p:tavLst>
                                            <p:tav tm="0">
                                              <p:val>
                                                <p:fltVal val="0"/>
                                              </p:val>
                                            </p:tav>
                                            <p:tav tm="100000">
                                              <p:val>
                                                <p:strVal val="#ppt_h"/>
                                              </p:val>
                                            </p:tav>
                                          </p:tavLst>
                                        </p:anim>
                                        <p:animEffect transition="in" filter="fade">
                                          <p:cBhvr>
                                            <p:cTn id="42" dur="1000"/>
                                            <p:tgtEl>
                                              <p:spTgt spid="16"/>
                                            </p:tgtEl>
                                          </p:cBhvr>
                                        </p:animEffect>
                                      </p:childTnLst>
                                    </p:cTn>
                                  </p:par>
                                </p:childTnLst>
                              </p:cTn>
                            </p:par>
                            <p:par>
                              <p:cTn id="43" fill="hold">
                                <p:stCondLst>
                                  <p:cond delay="5500"/>
                                </p:stCondLst>
                                <p:childTnLst>
                                  <p:par>
                                    <p:cTn id="44" presetID="53" presetClass="entr" presetSubtype="16"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1000" fill="hold"/>
                                            <p:tgtEl>
                                              <p:spTgt spid="17"/>
                                            </p:tgtEl>
                                            <p:attrNameLst>
                                              <p:attrName>ppt_w</p:attrName>
                                            </p:attrNameLst>
                                          </p:cBhvr>
                                          <p:tavLst>
                                            <p:tav tm="0">
                                              <p:val>
                                                <p:fltVal val="0"/>
                                              </p:val>
                                            </p:tav>
                                            <p:tav tm="100000">
                                              <p:val>
                                                <p:strVal val="#ppt_w"/>
                                              </p:val>
                                            </p:tav>
                                          </p:tavLst>
                                        </p:anim>
                                        <p:anim calcmode="lin" valueType="num">
                                          <p:cBhvr>
                                            <p:cTn id="47" dur="1000" fill="hold"/>
                                            <p:tgtEl>
                                              <p:spTgt spid="17"/>
                                            </p:tgtEl>
                                            <p:attrNameLst>
                                              <p:attrName>ppt_h</p:attrName>
                                            </p:attrNameLst>
                                          </p:cBhvr>
                                          <p:tavLst>
                                            <p:tav tm="0">
                                              <p:val>
                                                <p:fltVal val="0"/>
                                              </p:val>
                                            </p:tav>
                                            <p:tav tm="100000">
                                              <p:val>
                                                <p:strVal val="#ppt_h"/>
                                              </p:val>
                                            </p:tav>
                                          </p:tavLst>
                                        </p:anim>
                                        <p:animEffect transition="in" filter="fade">
                                          <p:cBhvr>
                                            <p:cTn id="48" dur="1000"/>
                                            <p:tgtEl>
                                              <p:spTgt spid="17"/>
                                            </p:tgtEl>
                                          </p:cBhvr>
                                        </p:animEffect>
                                      </p:childTnLst>
                                    </p:cTn>
                                  </p:par>
                                </p:childTnLst>
                              </p:cTn>
                            </p:par>
                            <p:par>
                              <p:cTn id="49" fill="hold">
                                <p:stCondLst>
                                  <p:cond delay="6500"/>
                                </p:stCondLst>
                                <p:childTnLst>
                                  <p:par>
                                    <p:cTn id="50" presetID="53" presetClass="entr" presetSubtype="16"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1000" fill="hold"/>
                                            <p:tgtEl>
                                              <p:spTgt spid="18"/>
                                            </p:tgtEl>
                                            <p:attrNameLst>
                                              <p:attrName>ppt_w</p:attrName>
                                            </p:attrNameLst>
                                          </p:cBhvr>
                                          <p:tavLst>
                                            <p:tav tm="0">
                                              <p:val>
                                                <p:fltVal val="0"/>
                                              </p:val>
                                            </p:tav>
                                            <p:tav tm="100000">
                                              <p:val>
                                                <p:strVal val="#ppt_w"/>
                                              </p:val>
                                            </p:tav>
                                          </p:tavLst>
                                        </p:anim>
                                        <p:anim calcmode="lin" valueType="num">
                                          <p:cBhvr>
                                            <p:cTn id="53" dur="1000" fill="hold"/>
                                            <p:tgtEl>
                                              <p:spTgt spid="18"/>
                                            </p:tgtEl>
                                            <p:attrNameLst>
                                              <p:attrName>ppt_h</p:attrName>
                                            </p:attrNameLst>
                                          </p:cBhvr>
                                          <p:tavLst>
                                            <p:tav tm="0">
                                              <p:val>
                                                <p:fltVal val="0"/>
                                              </p:val>
                                            </p:tav>
                                            <p:tav tm="100000">
                                              <p:val>
                                                <p:strVal val="#ppt_h"/>
                                              </p:val>
                                            </p:tav>
                                          </p:tavLst>
                                        </p:anim>
                                        <p:animEffect transition="in" filter="fade">
                                          <p:cBhvr>
                                            <p:cTn id="5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6" grpId="0" animBg="1"/>
          <p:bldP spid="14" grpId="0" animBg="1"/>
          <p:bldP spid="4" grpId="0" animBg="1"/>
          <p:bldP spid="19"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Łącznik prosty 48"/>
          <p:cNvCxnSpPr/>
          <p:nvPr/>
        </p:nvCxnSpPr>
        <p:spPr>
          <a:xfrm>
            <a:off x="-112820" y="4409804"/>
            <a:ext cx="1548000" cy="0"/>
          </a:xfrm>
          <a:prstGeom prst="line">
            <a:avLst/>
          </a:prstGeom>
          <a:ln w="19050" cap="rnd">
            <a:solidFill>
              <a:srgbClr val="ED0C6D"/>
            </a:solidFill>
            <a:round/>
          </a:ln>
        </p:spPr>
        <p:style>
          <a:lnRef idx="1">
            <a:schemeClr val="accent1"/>
          </a:lnRef>
          <a:fillRef idx="0">
            <a:schemeClr val="accent1"/>
          </a:fillRef>
          <a:effectRef idx="0">
            <a:schemeClr val="accent1"/>
          </a:effectRef>
          <a:fontRef idx="minor">
            <a:schemeClr val="tx1"/>
          </a:fontRef>
        </p:style>
      </p:cxnSp>
      <p:sp>
        <p:nvSpPr>
          <p:cNvPr id="2" name="Tytuł 1"/>
          <p:cNvSpPr>
            <a:spLocks noGrp="1"/>
          </p:cNvSpPr>
          <p:nvPr>
            <p:ph type="title"/>
          </p:nvPr>
        </p:nvSpPr>
        <p:spPr>
          <a:xfrm>
            <a:off x="321292" y="221807"/>
            <a:ext cx="11549415" cy="351580"/>
          </a:xfrm>
        </p:spPr>
        <p:txBody>
          <a:bodyPr/>
          <a:lstStyle/>
          <a:p>
            <a:r>
              <a:rPr lang="en-NZ" b="1">
                <a:solidFill>
                  <a:schemeClr val="accent1"/>
                </a:solidFill>
              </a:rPr>
              <a:t>Behaviour</a:t>
            </a:r>
            <a:r>
              <a:rPr lang="en-NZ"/>
              <a:t>: Theory of </a:t>
            </a:r>
            <a:r>
              <a:rPr lang="pl-PL"/>
              <a:t>Human </a:t>
            </a:r>
            <a:r>
              <a:rPr lang="en-NZ"/>
              <a:t>C</a:t>
            </a:r>
            <a:r>
              <a:rPr lang="pl-PL"/>
              <a:t>apacity</a:t>
            </a:r>
          </a:p>
        </p:txBody>
      </p:sp>
      <p:grpSp>
        <p:nvGrpSpPr>
          <p:cNvPr id="44" name="Grupa 43"/>
          <p:cNvGrpSpPr/>
          <p:nvPr/>
        </p:nvGrpSpPr>
        <p:grpSpPr>
          <a:xfrm>
            <a:off x="6096000" y="545510"/>
            <a:ext cx="6428442" cy="461665"/>
            <a:chOff x="6096000" y="589410"/>
            <a:chExt cx="6428442" cy="461665"/>
          </a:xfrm>
          <a:solidFill>
            <a:schemeClr val="accent6">
              <a:lumMod val="60000"/>
              <a:lumOff val="40000"/>
            </a:schemeClr>
          </a:solidFill>
        </p:grpSpPr>
        <p:sp>
          <p:nvSpPr>
            <p:cNvPr id="39" name="Prostokąt zaokrąglony 38"/>
            <p:cNvSpPr/>
            <p:nvPr/>
          </p:nvSpPr>
          <p:spPr>
            <a:xfrm>
              <a:off x="6096000" y="589410"/>
              <a:ext cx="6428442" cy="46166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600">
                <a:latin typeface="Century Gothic" panose="020B0502020202020204" pitchFamily="34" charset="0"/>
              </a:endParaRPr>
            </a:p>
          </p:txBody>
        </p:sp>
        <p:sp>
          <p:nvSpPr>
            <p:cNvPr id="8" name="TextBox 91"/>
            <p:cNvSpPr txBox="1"/>
            <p:nvPr/>
          </p:nvSpPr>
          <p:spPr>
            <a:xfrm>
              <a:off x="6188805" y="611182"/>
              <a:ext cx="4740451" cy="400110"/>
            </a:xfrm>
            <a:prstGeom prst="rect">
              <a:avLst/>
            </a:prstGeom>
            <a:grpFill/>
          </p:spPr>
          <p:txBody>
            <a:bodyPr wrap="square" rtlCol="0">
              <a:spAutoFit/>
            </a:bodyPr>
            <a:lstStyle/>
            <a:p>
              <a:r>
                <a:rPr lang="pl-PL" sz="2000" b="1">
                  <a:solidFill>
                    <a:schemeClr val="bg1"/>
                  </a:solidFill>
                  <a:latin typeface="Century Gothic" panose="020B0502020202020204" pitchFamily="34" charset="0"/>
                </a:rPr>
                <a:t>Conscious behavio</a:t>
              </a:r>
              <a:r>
                <a:rPr lang="en-NZ" sz="2000" b="1">
                  <a:solidFill>
                    <a:schemeClr val="bg1"/>
                  </a:solidFill>
                  <a:latin typeface="Century Gothic" panose="020B0502020202020204" pitchFamily="34" charset="0"/>
                </a:rPr>
                <a:t>u</a:t>
              </a:r>
              <a:r>
                <a:rPr lang="pl-PL" sz="2000" b="1">
                  <a:solidFill>
                    <a:schemeClr val="bg1"/>
                  </a:solidFill>
                  <a:latin typeface="Century Gothic" panose="020B0502020202020204" pitchFamily="34" charset="0"/>
                </a:rPr>
                <a:t>r</a:t>
              </a:r>
              <a:endParaRPr lang="en-US" sz="2000" b="1">
                <a:solidFill>
                  <a:schemeClr val="bg1"/>
                </a:solidFill>
                <a:latin typeface="Century Gothic" panose="020B0502020202020204" pitchFamily="34" charset="0"/>
              </a:endParaRPr>
            </a:p>
          </p:txBody>
        </p:sp>
      </p:grpSp>
      <p:grpSp>
        <p:nvGrpSpPr>
          <p:cNvPr id="45" name="Grupa 44"/>
          <p:cNvGrpSpPr/>
          <p:nvPr/>
        </p:nvGrpSpPr>
        <p:grpSpPr>
          <a:xfrm>
            <a:off x="6096000" y="4938244"/>
            <a:ext cx="6428442" cy="461665"/>
            <a:chOff x="6096000" y="4566678"/>
            <a:chExt cx="6428442" cy="461665"/>
          </a:xfrm>
          <a:solidFill>
            <a:schemeClr val="accent1"/>
          </a:solidFill>
        </p:grpSpPr>
        <p:sp>
          <p:nvSpPr>
            <p:cNvPr id="40" name="Prostokąt zaokrąglony 39"/>
            <p:cNvSpPr/>
            <p:nvPr/>
          </p:nvSpPr>
          <p:spPr>
            <a:xfrm>
              <a:off x="6096000" y="4566678"/>
              <a:ext cx="6428442" cy="46166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600">
                <a:latin typeface="Century Gothic" panose="020B0502020202020204" pitchFamily="34" charset="0"/>
              </a:endParaRPr>
            </a:p>
          </p:txBody>
        </p:sp>
        <p:sp>
          <p:nvSpPr>
            <p:cNvPr id="41" name="TextBox 91"/>
            <p:cNvSpPr txBox="1"/>
            <p:nvPr/>
          </p:nvSpPr>
          <p:spPr>
            <a:xfrm>
              <a:off x="6188805" y="4606461"/>
              <a:ext cx="5556881" cy="400110"/>
            </a:xfrm>
            <a:prstGeom prst="rect">
              <a:avLst/>
            </a:prstGeom>
            <a:grpFill/>
          </p:spPr>
          <p:txBody>
            <a:bodyPr wrap="square" rtlCol="0">
              <a:spAutoFit/>
            </a:bodyPr>
            <a:lstStyle/>
            <a:p>
              <a:r>
                <a:rPr lang="pl-PL" sz="2000" b="1">
                  <a:solidFill>
                    <a:schemeClr val="bg1"/>
                  </a:solidFill>
                  <a:latin typeface="Century Gothic" panose="020B0502020202020204" pitchFamily="34" charset="0"/>
                </a:rPr>
                <a:t>Unconscious behavio</a:t>
              </a:r>
              <a:r>
                <a:rPr lang="en-NZ" sz="2000" b="1">
                  <a:solidFill>
                    <a:schemeClr val="bg1"/>
                  </a:solidFill>
                  <a:latin typeface="Century Gothic" panose="020B0502020202020204" pitchFamily="34" charset="0"/>
                </a:rPr>
                <a:t>u</a:t>
              </a:r>
              <a:r>
                <a:rPr lang="pl-PL" sz="2000" b="1">
                  <a:solidFill>
                    <a:schemeClr val="bg1"/>
                  </a:solidFill>
                  <a:latin typeface="Century Gothic" panose="020B0502020202020204" pitchFamily="34" charset="0"/>
                </a:rPr>
                <a:t>r</a:t>
              </a:r>
              <a:r>
                <a:rPr lang="en-NZ" sz="2000" b="1">
                  <a:solidFill>
                    <a:schemeClr val="bg1"/>
                  </a:solidFill>
                  <a:latin typeface="Century Gothic" panose="020B0502020202020204" pitchFamily="34" charset="0"/>
                </a:rPr>
                <a:t> </a:t>
              </a:r>
              <a:r>
                <a:rPr lang="en-NZ">
                  <a:solidFill>
                    <a:schemeClr val="bg1"/>
                  </a:solidFill>
                  <a:latin typeface="Century Gothic" panose="020B0502020202020204" pitchFamily="34" charset="0"/>
                </a:rPr>
                <a:t>– natural response</a:t>
              </a:r>
              <a:endParaRPr lang="en-US">
                <a:solidFill>
                  <a:schemeClr val="bg1"/>
                </a:solidFill>
                <a:latin typeface="Century Gothic" panose="020B0502020202020204" pitchFamily="34" charset="0"/>
              </a:endParaRPr>
            </a:p>
          </p:txBody>
        </p:sp>
      </p:grpSp>
      <p:grpSp>
        <p:nvGrpSpPr>
          <p:cNvPr id="47" name="Grupa 46"/>
          <p:cNvGrpSpPr/>
          <p:nvPr/>
        </p:nvGrpSpPr>
        <p:grpSpPr>
          <a:xfrm>
            <a:off x="6096000" y="5701665"/>
            <a:ext cx="6428442" cy="461665"/>
            <a:chOff x="6096000" y="5396867"/>
            <a:chExt cx="6428442" cy="461665"/>
          </a:xfrm>
          <a:solidFill>
            <a:srgbClr val="7030A0"/>
          </a:solidFill>
        </p:grpSpPr>
        <p:sp>
          <p:nvSpPr>
            <p:cNvPr id="42" name="Prostokąt zaokrąglony 41"/>
            <p:cNvSpPr/>
            <p:nvPr/>
          </p:nvSpPr>
          <p:spPr>
            <a:xfrm>
              <a:off x="6096000" y="5396867"/>
              <a:ext cx="6428442" cy="46166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600">
                <a:latin typeface="Century Gothic" panose="020B0502020202020204" pitchFamily="34" charset="0"/>
              </a:endParaRPr>
            </a:p>
          </p:txBody>
        </p:sp>
        <p:sp>
          <p:nvSpPr>
            <p:cNvPr id="43" name="TextBox 91"/>
            <p:cNvSpPr txBox="1"/>
            <p:nvPr/>
          </p:nvSpPr>
          <p:spPr>
            <a:xfrm>
              <a:off x="6188805" y="5418639"/>
              <a:ext cx="4740451" cy="400110"/>
            </a:xfrm>
            <a:prstGeom prst="rect">
              <a:avLst/>
            </a:prstGeom>
            <a:grpFill/>
          </p:spPr>
          <p:txBody>
            <a:bodyPr wrap="square" rtlCol="0">
              <a:spAutoFit/>
            </a:bodyPr>
            <a:lstStyle/>
            <a:p>
              <a:r>
                <a:rPr lang="pl-PL" sz="2000" b="1">
                  <a:solidFill>
                    <a:schemeClr val="bg1"/>
                  </a:solidFill>
                  <a:latin typeface="Century Gothic" panose="020B0502020202020204" pitchFamily="34" charset="0"/>
                </a:rPr>
                <a:t>Cultural heritage</a:t>
              </a:r>
              <a:r>
                <a:rPr lang="en-NZ" sz="2000" b="1">
                  <a:solidFill>
                    <a:schemeClr val="bg1"/>
                  </a:solidFill>
                  <a:latin typeface="Century Gothic" panose="020B0502020202020204" pitchFamily="34" charset="0"/>
                </a:rPr>
                <a:t> </a:t>
              </a:r>
              <a:r>
                <a:rPr lang="en-NZ">
                  <a:solidFill>
                    <a:schemeClr val="bg1"/>
                  </a:solidFill>
                  <a:latin typeface="Century Gothic" panose="020B0502020202020204" pitchFamily="34" charset="0"/>
                </a:rPr>
                <a:t>- upbringing</a:t>
              </a:r>
              <a:endParaRPr lang="en-US">
                <a:solidFill>
                  <a:schemeClr val="bg1"/>
                </a:solidFill>
                <a:latin typeface="Century Gothic" panose="020B0502020202020204" pitchFamily="34" charset="0"/>
              </a:endParaRPr>
            </a:p>
          </p:txBody>
        </p:sp>
      </p:grpSp>
      <p:sp>
        <p:nvSpPr>
          <p:cNvPr id="4" name="Symbol zastępczy numeru slajdu 3"/>
          <p:cNvSpPr>
            <a:spLocks noGrp="1"/>
          </p:cNvSpPr>
          <p:nvPr>
            <p:ph type="sldNum" sz="quarter" idx="12"/>
          </p:nvPr>
        </p:nvSpPr>
        <p:spPr/>
        <p:txBody>
          <a:bodyPr/>
          <a:lstStyle/>
          <a:p>
            <a:fld id="{DEAEEF22-A4DB-45E7-8C91-9889C89BF273}" type="slidenum">
              <a:rPr lang="pl-PL" smtClean="0"/>
              <a:t>14</a:t>
            </a:fld>
            <a:endParaRPr lang="pl-PL"/>
          </a:p>
        </p:txBody>
      </p:sp>
      <p:grpSp>
        <p:nvGrpSpPr>
          <p:cNvPr id="7" name="Grupa 6">
            <a:extLst>
              <a:ext uri="{FF2B5EF4-FFF2-40B4-BE49-F238E27FC236}">
                <a16:creationId xmlns:a16="http://schemas.microsoft.com/office/drawing/2014/main" id="{BE03C25D-CCF8-48CB-877C-360AB0554A9E}"/>
              </a:ext>
            </a:extLst>
          </p:cNvPr>
          <p:cNvGrpSpPr/>
          <p:nvPr/>
        </p:nvGrpSpPr>
        <p:grpSpPr>
          <a:xfrm>
            <a:off x="748833" y="1255300"/>
            <a:ext cx="4544958" cy="4693013"/>
            <a:chOff x="748833" y="1255300"/>
            <a:chExt cx="4544958" cy="4693013"/>
          </a:xfrm>
        </p:grpSpPr>
        <p:sp>
          <p:nvSpPr>
            <p:cNvPr id="6" name="Owal 5">
              <a:extLst>
                <a:ext uri="{FF2B5EF4-FFF2-40B4-BE49-F238E27FC236}">
                  <a16:creationId xmlns:a16="http://schemas.microsoft.com/office/drawing/2014/main" id="{1B089207-184F-4DA7-AF8C-51C6E71440C4}"/>
                </a:ext>
              </a:extLst>
            </p:cNvPr>
            <p:cNvSpPr/>
            <p:nvPr/>
          </p:nvSpPr>
          <p:spPr>
            <a:xfrm>
              <a:off x="1168702" y="5678786"/>
              <a:ext cx="3740727" cy="269527"/>
            </a:xfrm>
            <a:prstGeom prst="ellipse">
              <a:avLst/>
            </a:prstGeom>
            <a:gradFill flip="none" rotWithShape="1">
              <a:gsLst>
                <a:gs pos="0">
                  <a:schemeClr val="tx1"/>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grpSp>
          <p:nvGrpSpPr>
            <p:cNvPr id="5" name="Grupa 4">
              <a:extLst>
                <a:ext uri="{FF2B5EF4-FFF2-40B4-BE49-F238E27FC236}">
                  <a16:creationId xmlns:a16="http://schemas.microsoft.com/office/drawing/2014/main" id="{A673A812-8934-45B0-9FA4-97EF2650F438}"/>
                </a:ext>
              </a:extLst>
            </p:cNvPr>
            <p:cNvGrpSpPr/>
            <p:nvPr/>
          </p:nvGrpSpPr>
          <p:grpSpPr>
            <a:xfrm>
              <a:off x="748833" y="1255300"/>
              <a:ext cx="4544958" cy="4551414"/>
              <a:chOff x="748833" y="1255300"/>
              <a:chExt cx="4544958" cy="4551414"/>
            </a:xfrm>
          </p:grpSpPr>
          <p:grpSp>
            <p:nvGrpSpPr>
              <p:cNvPr id="46" name="Group 29"/>
              <p:cNvGrpSpPr/>
              <p:nvPr/>
            </p:nvGrpSpPr>
            <p:grpSpPr>
              <a:xfrm>
                <a:off x="748833" y="1255300"/>
                <a:ext cx="4544958" cy="4551414"/>
                <a:chOff x="6361113" y="1190625"/>
                <a:chExt cx="4470400" cy="4476750"/>
              </a:xfrm>
            </p:grpSpPr>
            <p:sp>
              <p:nvSpPr>
                <p:cNvPr id="50" name="Freeform 5"/>
                <p:cNvSpPr>
                  <a:spLocks/>
                </p:cNvSpPr>
                <p:nvPr/>
              </p:nvSpPr>
              <p:spPr bwMode="auto">
                <a:xfrm>
                  <a:off x="6361113" y="1190625"/>
                  <a:ext cx="4470400" cy="4476750"/>
                </a:xfrm>
                <a:custGeom>
                  <a:avLst/>
                  <a:gdLst>
                    <a:gd name="T0" fmla="*/ 397 w 397"/>
                    <a:gd name="T1" fmla="*/ 199 h 397"/>
                    <a:gd name="T2" fmla="*/ 199 w 397"/>
                    <a:gd name="T3" fmla="*/ 397 h 397"/>
                    <a:gd name="T4" fmla="*/ 0 w 397"/>
                    <a:gd name="T5" fmla="*/ 199 h 397"/>
                    <a:gd name="T6" fmla="*/ 200 w 397"/>
                    <a:gd name="T7" fmla="*/ 0 h 397"/>
                    <a:gd name="T8" fmla="*/ 397 w 397"/>
                    <a:gd name="T9" fmla="*/ 199 h 397"/>
                  </a:gdLst>
                  <a:ahLst/>
                  <a:cxnLst>
                    <a:cxn ang="0">
                      <a:pos x="T0" y="T1"/>
                    </a:cxn>
                    <a:cxn ang="0">
                      <a:pos x="T2" y="T3"/>
                    </a:cxn>
                    <a:cxn ang="0">
                      <a:pos x="T4" y="T5"/>
                    </a:cxn>
                    <a:cxn ang="0">
                      <a:pos x="T6" y="T7"/>
                    </a:cxn>
                    <a:cxn ang="0">
                      <a:pos x="T8" y="T9"/>
                    </a:cxn>
                  </a:cxnLst>
                  <a:rect l="0" t="0" r="r" b="b"/>
                  <a:pathLst>
                    <a:path w="397" h="397">
                      <a:moveTo>
                        <a:pt x="397" y="199"/>
                      </a:moveTo>
                      <a:cubicBezTo>
                        <a:pt x="397" y="308"/>
                        <a:pt x="308" y="397"/>
                        <a:pt x="199" y="397"/>
                      </a:cubicBezTo>
                      <a:cubicBezTo>
                        <a:pt x="89" y="397"/>
                        <a:pt x="0" y="308"/>
                        <a:pt x="0" y="199"/>
                      </a:cubicBezTo>
                      <a:cubicBezTo>
                        <a:pt x="0" y="89"/>
                        <a:pt x="90" y="0"/>
                        <a:pt x="200" y="0"/>
                      </a:cubicBezTo>
                      <a:cubicBezTo>
                        <a:pt x="309" y="0"/>
                        <a:pt x="397" y="89"/>
                        <a:pt x="397" y="199"/>
                      </a:cubicBezTo>
                      <a:close/>
                    </a:path>
                  </a:pathLst>
                </a:custGeom>
                <a:solidFill>
                  <a:schemeClr val="bg1">
                    <a:lumMod val="65000"/>
                  </a:schemeClr>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51" name="Line 6"/>
                <p:cNvSpPr>
                  <a:spLocks noChangeShapeType="1"/>
                </p:cNvSpPr>
                <p:nvPr/>
              </p:nvSpPr>
              <p:spPr bwMode="auto">
                <a:xfrm flipV="1">
                  <a:off x="6664326" y="3389313"/>
                  <a:ext cx="1949450" cy="293688"/>
                </a:xfrm>
                <a:prstGeom prst="line">
                  <a:avLst/>
                </a:prstGeom>
                <a:noFill/>
                <a:ln w="11113" cap="flat">
                  <a:solidFill>
                    <a:srgbClr val="2D008B"/>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800"/>
                </a:p>
              </p:txBody>
            </p:sp>
            <p:sp>
              <p:nvSpPr>
                <p:cNvPr id="52" name="Line 7"/>
                <p:cNvSpPr>
                  <a:spLocks noChangeShapeType="1"/>
                </p:cNvSpPr>
                <p:nvPr/>
              </p:nvSpPr>
              <p:spPr bwMode="auto">
                <a:xfrm>
                  <a:off x="8613776" y="3389313"/>
                  <a:ext cx="1430338" cy="395288"/>
                </a:xfrm>
                <a:prstGeom prst="line">
                  <a:avLst/>
                </a:prstGeom>
                <a:noFill/>
                <a:ln w="11113" cap="flat">
                  <a:solidFill>
                    <a:srgbClr val="2D008B"/>
                  </a:solidFill>
                  <a:prstDash val="solid"/>
                  <a:miter lim="800000"/>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endParaRPr lang="en-US" sz="1800"/>
                </a:p>
              </p:txBody>
            </p:sp>
            <p:sp>
              <p:nvSpPr>
                <p:cNvPr id="53" name="Freeform 8"/>
                <p:cNvSpPr>
                  <a:spLocks/>
                </p:cNvSpPr>
                <p:nvPr/>
              </p:nvSpPr>
              <p:spPr bwMode="auto">
                <a:xfrm>
                  <a:off x="6664326" y="1190625"/>
                  <a:ext cx="1949450" cy="2492375"/>
                </a:xfrm>
                <a:custGeom>
                  <a:avLst/>
                  <a:gdLst>
                    <a:gd name="T0" fmla="*/ 0 w 173"/>
                    <a:gd name="T1" fmla="*/ 221 h 221"/>
                    <a:gd name="T2" fmla="*/ 173 w 173"/>
                    <a:gd name="T3" fmla="*/ 0 h 221"/>
                    <a:gd name="T4" fmla="*/ 173 w 173"/>
                    <a:gd name="T5" fmla="*/ 195 h 221"/>
                    <a:gd name="T6" fmla="*/ 0 w 173"/>
                    <a:gd name="T7" fmla="*/ 221 h 221"/>
                  </a:gdLst>
                  <a:ahLst/>
                  <a:cxnLst>
                    <a:cxn ang="0">
                      <a:pos x="T0" y="T1"/>
                    </a:cxn>
                    <a:cxn ang="0">
                      <a:pos x="T2" y="T3"/>
                    </a:cxn>
                    <a:cxn ang="0">
                      <a:pos x="T4" y="T5"/>
                    </a:cxn>
                    <a:cxn ang="0">
                      <a:pos x="T6" y="T7"/>
                    </a:cxn>
                  </a:cxnLst>
                  <a:rect l="0" t="0" r="r" b="b"/>
                  <a:pathLst>
                    <a:path w="173" h="221">
                      <a:moveTo>
                        <a:pt x="0" y="221"/>
                      </a:moveTo>
                      <a:cubicBezTo>
                        <a:pt x="0" y="111"/>
                        <a:pt x="82" y="0"/>
                        <a:pt x="173" y="0"/>
                      </a:cubicBezTo>
                      <a:cubicBezTo>
                        <a:pt x="173" y="195"/>
                        <a:pt x="173" y="195"/>
                        <a:pt x="173" y="195"/>
                      </a:cubicBezTo>
                      <a:lnTo>
                        <a:pt x="0" y="221"/>
                      </a:lnTo>
                      <a:close/>
                    </a:path>
                  </a:pathLst>
                </a:cu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54" name="Freeform 9"/>
                <p:cNvSpPr>
                  <a:spLocks/>
                </p:cNvSpPr>
                <p:nvPr/>
              </p:nvSpPr>
              <p:spPr bwMode="auto">
                <a:xfrm>
                  <a:off x="7115176" y="1674813"/>
                  <a:ext cx="1498600" cy="1939925"/>
                </a:xfrm>
                <a:custGeom>
                  <a:avLst/>
                  <a:gdLst>
                    <a:gd name="T0" fmla="*/ 0 w 133"/>
                    <a:gd name="T1" fmla="*/ 172 h 172"/>
                    <a:gd name="T2" fmla="*/ 133 w 133"/>
                    <a:gd name="T3" fmla="*/ 0 h 172"/>
                    <a:gd name="T4" fmla="*/ 133 w 133"/>
                    <a:gd name="T5" fmla="*/ 152 h 172"/>
                    <a:gd name="T6" fmla="*/ 0 w 133"/>
                    <a:gd name="T7" fmla="*/ 172 h 172"/>
                  </a:gdLst>
                  <a:ahLst/>
                  <a:cxnLst>
                    <a:cxn ang="0">
                      <a:pos x="T0" y="T1"/>
                    </a:cxn>
                    <a:cxn ang="0">
                      <a:pos x="T2" y="T3"/>
                    </a:cxn>
                    <a:cxn ang="0">
                      <a:pos x="T4" y="T5"/>
                    </a:cxn>
                    <a:cxn ang="0">
                      <a:pos x="T6" y="T7"/>
                    </a:cxn>
                  </a:cxnLst>
                  <a:rect l="0" t="0" r="r" b="b"/>
                  <a:pathLst>
                    <a:path w="133" h="172">
                      <a:moveTo>
                        <a:pt x="0" y="172"/>
                      </a:moveTo>
                      <a:cubicBezTo>
                        <a:pt x="0" y="87"/>
                        <a:pt x="63" y="0"/>
                        <a:pt x="133" y="0"/>
                      </a:cubicBezTo>
                      <a:cubicBezTo>
                        <a:pt x="133" y="152"/>
                        <a:pt x="133" y="152"/>
                        <a:pt x="133" y="152"/>
                      </a:cubicBezTo>
                      <a:lnTo>
                        <a:pt x="0" y="172"/>
                      </a:lnTo>
                      <a:close/>
                    </a:path>
                  </a:pathLst>
                </a:custGeom>
                <a:solidFill>
                  <a:schemeClr val="accent1">
                    <a:lumMod val="60000"/>
                    <a:lumOff val="40000"/>
                  </a:schemeClr>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55" name="Freeform 10"/>
                <p:cNvSpPr>
                  <a:spLocks/>
                </p:cNvSpPr>
                <p:nvPr/>
              </p:nvSpPr>
              <p:spPr bwMode="auto">
                <a:xfrm>
                  <a:off x="7566026" y="2171700"/>
                  <a:ext cx="1047750" cy="1376363"/>
                </a:xfrm>
                <a:custGeom>
                  <a:avLst/>
                  <a:gdLst>
                    <a:gd name="T0" fmla="*/ 0 w 93"/>
                    <a:gd name="T1" fmla="*/ 122 h 122"/>
                    <a:gd name="T2" fmla="*/ 93 w 93"/>
                    <a:gd name="T3" fmla="*/ 0 h 122"/>
                    <a:gd name="T4" fmla="*/ 93 w 93"/>
                    <a:gd name="T5" fmla="*/ 108 h 122"/>
                    <a:gd name="T6" fmla="*/ 0 w 93"/>
                    <a:gd name="T7" fmla="*/ 122 h 122"/>
                  </a:gdLst>
                  <a:ahLst/>
                  <a:cxnLst>
                    <a:cxn ang="0">
                      <a:pos x="T0" y="T1"/>
                    </a:cxn>
                    <a:cxn ang="0">
                      <a:pos x="T2" y="T3"/>
                    </a:cxn>
                    <a:cxn ang="0">
                      <a:pos x="T4" y="T5"/>
                    </a:cxn>
                    <a:cxn ang="0">
                      <a:pos x="T6" y="T7"/>
                    </a:cxn>
                  </a:cxnLst>
                  <a:rect l="0" t="0" r="r" b="b"/>
                  <a:pathLst>
                    <a:path w="93" h="122">
                      <a:moveTo>
                        <a:pt x="0" y="122"/>
                      </a:moveTo>
                      <a:cubicBezTo>
                        <a:pt x="0" y="61"/>
                        <a:pt x="44" y="0"/>
                        <a:pt x="93" y="0"/>
                      </a:cubicBezTo>
                      <a:cubicBezTo>
                        <a:pt x="93" y="108"/>
                        <a:pt x="93" y="108"/>
                        <a:pt x="93" y="108"/>
                      </a:cubicBezTo>
                      <a:lnTo>
                        <a:pt x="0" y="122"/>
                      </a:lnTo>
                      <a:close/>
                    </a:path>
                  </a:pathLst>
                </a:custGeom>
                <a:solidFill>
                  <a:srgbClr val="D2135C"/>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56" name="Freeform 11"/>
                <p:cNvSpPr>
                  <a:spLocks/>
                </p:cNvSpPr>
                <p:nvPr/>
              </p:nvSpPr>
              <p:spPr bwMode="auto">
                <a:xfrm>
                  <a:off x="8016876" y="2655888"/>
                  <a:ext cx="596900" cy="823913"/>
                </a:xfrm>
                <a:custGeom>
                  <a:avLst/>
                  <a:gdLst>
                    <a:gd name="T0" fmla="*/ 0 w 53"/>
                    <a:gd name="T1" fmla="*/ 73 h 73"/>
                    <a:gd name="T2" fmla="*/ 53 w 53"/>
                    <a:gd name="T3" fmla="*/ 0 h 73"/>
                    <a:gd name="T4" fmla="*/ 53 w 53"/>
                    <a:gd name="T5" fmla="*/ 65 h 73"/>
                    <a:gd name="T6" fmla="*/ 0 w 53"/>
                    <a:gd name="T7" fmla="*/ 73 h 73"/>
                  </a:gdLst>
                  <a:ahLst/>
                  <a:cxnLst>
                    <a:cxn ang="0">
                      <a:pos x="T0" y="T1"/>
                    </a:cxn>
                    <a:cxn ang="0">
                      <a:pos x="T2" y="T3"/>
                    </a:cxn>
                    <a:cxn ang="0">
                      <a:pos x="T4" y="T5"/>
                    </a:cxn>
                    <a:cxn ang="0">
                      <a:pos x="T6" y="T7"/>
                    </a:cxn>
                  </a:cxnLst>
                  <a:rect l="0" t="0" r="r" b="b"/>
                  <a:pathLst>
                    <a:path w="53" h="73">
                      <a:moveTo>
                        <a:pt x="0" y="73"/>
                      </a:moveTo>
                      <a:cubicBezTo>
                        <a:pt x="0" y="37"/>
                        <a:pt x="25" y="0"/>
                        <a:pt x="53" y="0"/>
                      </a:cubicBezTo>
                      <a:cubicBezTo>
                        <a:pt x="53" y="65"/>
                        <a:pt x="53" y="65"/>
                        <a:pt x="53" y="65"/>
                      </a:cubicBezTo>
                      <a:lnTo>
                        <a:pt x="0" y="73"/>
                      </a:lnTo>
                      <a:close/>
                    </a:path>
                  </a:pathLst>
                </a:custGeom>
                <a:solidFill>
                  <a:srgbClr val="7030A0"/>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57" name="Freeform 12"/>
                <p:cNvSpPr>
                  <a:spLocks/>
                </p:cNvSpPr>
                <p:nvPr/>
              </p:nvSpPr>
              <p:spPr bwMode="auto">
                <a:xfrm>
                  <a:off x="6664326" y="3389313"/>
                  <a:ext cx="3379788" cy="496888"/>
                </a:xfrm>
                <a:custGeom>
                  <a:avLst/>
                  <a:gdLst>
                    <a:gd name="T0" fmla="*/ 0 w 300"/>
                    <a:gd name="T1" fmla="*/ 26 h 44"/>
                    <a:gd name="T2" fmla="*/ 172 w 300"/>
                    <a:gd name="T3" fmla="*/ 44 h 44"/>
                    <a:gd name="T4" fmla="*/ 300 w 300"/>
                    <a:gd name="T5" fmla="*/ 35 h 44"/>
                    <a:gd name="T6" fmla="*/ 173 w 300"/>
                    <a:gd name="T7" fmla="*/ 0 h 44"/>
                    <a:gd name="T8" fmla="*/ 0 w 300"/>
                    <a:gd name="T9" fmla="*/ 26 h 44"/>
                  </a:gdLst>
                  <a:ahLst/>
                  <a:cxnLst>
                    <a:cxn ang="0">
                      <a:pos x="T0" y="T1"/>
                    </a:cxn>
                    <a:cxn ang="0">
                      <a:pos x="T2" y="T3"/>
                    </a:cxn>
                    <a:cxn ang="0">
                      <a:pos x="T4" y="T5"/>
                    </a:cxn>
                    <a:cxn ang="0">
                      <a:pos x="T6" y="T7"/>
                    </a:cxn>
                    <a:cxn ang="0">
                      <a:pos x="T8" y="T9"/>
                    </a:cxn>
                  </a:cxnLst>
                  <a:rect l="0" t="0" r="r" b="b"/>
                  <a:pathLst>
                    <a:path w="300" h="44">
                      <a:moveTo>
                        <a:pt x="0" y="26"/>
                      </a:moveTo>
                      <a:cubicBezTo>
                        <a:pt x="34" y="37"/>
                        <a:pt x="98" y="44"/>
                        <a:pt x="172" y="44"/>
                      </a:cubicBezTo>
                      <a:cubicBezTo>
                        <a:pt x="221" y="44"/>
                        <a:pt x="266" y="41"/>
                        <a:pt x="300" y="35"/>
                      </a:cubicBezTo>
                      <a:cubicBezTo>
                        <a:pt x="173" y="0"/>
                        <a:pt x="173" y="0"/>
                        <a:pt x="173" y="0"/>
                      </a:cubicBezTo>
                      <a:lnTo>
                        <a:pt x="0" y="26"/>
                      </a:lnTo>
                      <a:close/>
                    </a:path>
                  </a:pathLst>
                </a:custGeom>
                <a:solidFill>
                  <a:schemeClr val="accent6">
                    <a:lumMod val="60000"/>
                    <a:lumOff val="40000"/>
                  </a:schemeClr>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58" name="Freeform 13"/>
                <p:cNvSpPr>
                  <a:spLocks/>
                </p:cNvSpPr>
                <p:nvPr/>
              </p:nvSpPr>
              <p:spPr bwMode="auto">
                <a:xfrm>
                  <a:off x="7115176" y="3389313"/>
                  <a:ext cx="2601913" cy="384175"/>
                </a:xfrm>
                <a:custGeom>
                  <a:avLst/>
                  <a:gdLst>
                    <a:gd name="T0" fmla="*/ 0 w 231"/>
                    <a:gd name="T1" fmla="*/ 20 h 34"/>
                    <a:gd name="T2" fmla="*/ 132 w 231"/>
                    <a:gd name="T3" fmla="*/ 34 h 34"/>
                    <a:gd name="T4" fmla="*/ 231 w 231"/>
                    <a:gd name="T5" fmla="*/ 27 h 34"/>
                    <a:gd name="T6" fmla="*/ 133 w 231"/>
                    <a:gd name="T7" fmla="*/ 0 h 34"/>
                    <a:gd name="T8" fmla="*/ 0 w 231"/>
                    <a:gd name="T9" fmla="*/ 20 h 34"/>
                  </a:gdLst>
                  <a:ahLst/>
                  <a:cxnLst>
                    <a:cxn ang="0">
                      <a:pos x="T0" y="T1"/>
                    </a:cxn>
                    <a:cxn ang="0">
                      <a:pos x="T2" y="T3"/>
                    </a:cxn>
                    <a:cxn ang="0">
                      <a:pos x="T4" y="T5"/>
                    </a:cxn>
                    <a:cxn ang="0">
                      <a:pos x="T6" y="T7"/>
                    </a:cxn>
                    <a:cxn ang="0">
                      <a:pos x="T8" y="T9"/>
                    </a:cxn>
                  </a:cxnLst>
                  <a:rect l="0" t="0" r="r" b="b"/>
                  <a:pathLst>
                    <a:path w="231" h="34">
                      <a:moveTo>
                        <a:pt x="0" y="20"/>
                      </a:moveTo>
                      <a:cubicBezTo>
                        <a:pt x="27" y="28"/>
                        <a:pt x="76" y="34"/>
                        <a:pt x="132" y="34"/>
                      </a:cubicBezTo>
                      <a:cubicBezTo>
                        <a:pt x="170" y="34"/>
                        <a:pt x="204" y="31"/>
                        <a:pt x="231" y="27"/>
                      </a:cubicBezTo>
                      <a:cubicBezTo>
                        <a:pt x="133" y="0"/>
                        <a:pt x="133" y="0"/>
                        <a:pt x="133" y="0"/>
                      </a:cubicBezTo>
                      <a:lnTo>
                        <a:pt x="0" y="20"/>
                      </a:lnTo>
                      <a:close/>
                    </a:path>
                  </a:pathLst>
                </a:custGeom>
                <a:solidFill>
                  <a:schemeClr val="accent1">
                    <a:lumMod val="60000"/>
                    <a:lumOff val="40000"/>
                  </a:schemeClr>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59" name="Freeform 14"/>
                <p:cNvSpPr>
                  <a:spLocks/>
                </p:cNvSpPr>
                <p:nvPr/>
              </p:nvSpPr>
              <p:spPr bwMode="auto">
                <a:xfrm>
                  <a:off x="7566026" y="3389313"/>
                  <a:ext cx="1812925" cy="260350"/>
                </a:xfrm>
                <a:custGeom>
                  <a:avLst/>
                  <a:gdLst>
                    <a:gd name="T0" fmla="*/ 161 w 161"/>
                    <a:gd name="T1" fmla="*/ 19 h 23"/>
                    <a:gd name="T2" fmla="*/ 92 w 161"/>
                    <a:gd name="T3" fmla="*/ 23 h 23"/>
                    <a:gd name="T4" fmla="*/ 0 w 161"/>
                    <a:gd name="T5" fmla="*/ 14 h 23"/>
                    <a:gd name="T6" fmla="*/ 93 w 161"/>
                    <a:gd name="T7" fmla="*/ 0 h 23"/>
                    <a:gd name="T8" fmla="*/ 161 w 161"/>
                    <a:gd name="T9" fmla="*/ 19 h 23"/>
                  </a:gdLst>
                  <a:ahLst/>
                  <a:cxnLst>
                    <a:cxn ang="0">
                      <a:pos x="T0" y="T1"/>
                    </a:cxn>
                    <a:cxn ang="0">
                      <a:pos x="T2" y="T3"/>
                    </a:cxn>
                    <a:cxn ang="0">
                      <a:pos x="T4" y="T5"/>
                    </a:cxn>
                    <a:cxn ang="0">
                      <a:pos x="T6" y="T7"/>
                    </a:cxn>
                    <a:cxn ang="0">
                      <a:pos x="T8" y="T9"/>
                    </a:cxn>
                  </a:cxnLst>
                  <a:rect l="0" t="0" r="r" b="b"/>
                  <a:pathLst>
                    <a:path w="161" h="23">
                      <a:moveTo>
                        <a:pt x="161" y="19"/>
                      </a:moveTo>
                      <a:cubicBezTo>
                        <a:pt x="142" y="21"/>
                        <a:pt x="118" y="23"/>
                        <a:pt x="92" y="23"/>
                      </a:cubicBezTo>
                      <a:cubicBezTo>
                        <a:pt x="54" y="23"/>
                        <a:pt x="20" y="19"/>
                        <a:pt x="0" y="14"/>
                      </a:cubicBezTo>
                      <a:cubicBezTo>
                        <a:pt x="93" y="0"/>
                        <a:pt x="93" y="0"/>
                        <a:pt x="93" y="0"/>
                      </a:cubicBezTo>
                      <a:lnTo>
                        <a:pt x="161" y="19"/>
                      </a:lnTo>
                      <a:close/>
                    </a:path>
                  </a:pathLst>
                </a:custGeom>
                <a:solidFill>
                  <a:srgbClr val="D2135C"/>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60" name="Freeform 15"/>
                <p:cNvSpPr>
                  <a:spLocks/>
                </p:cNvSpPr>
                <p:nvPr/>
              </p:nvSpPr>
              <p:spPr bwMode="auto">
                <a:xfrm>
                  <a:off x="8016876" y="3389313"/>
                  <a:ext cx="1023938" cy="146050"/>
                </a:xfrm>
                <a:custGeom>
                  <a:avLst/>
                  <a:gdLst>
                    <a:gd name="T0" fmla="*/ 0 w 91"/>
                    <a:gd name="T1" fmla="*/ 8 h 13"/>
                    <a:gd name="T2" fmla="*/ 53 w 91"/>
                    <a:gd name="T3" fmla="*/ 13 h 13"/>
                    <a:gd name="T4" fmla="*/ 91 w 91"/>
                    <a:gd name="T5" fmla="*/ 10 h 13"/>
                    <a:gd name="T6" fmla="*/ 53 w 91"/>
                    <a:gd name="T7" fmla="*/ 0 h 13"/>
                    <a:gd name="T8" fmla="*/ 0 w 91"/>
                    <a:gd name="T9" fmla="*/ 8 h 13"/>
                  </a:gdLst>
                  <a:ahLst/>
                  <a:cxnLst>
                    <a:cxn ang="0">
                      <a:pos x="T0" y="T1"/>
                    </a:cxn>
                    <a:cxn ang="0">
                      <a:pos x="T2" y="T3"/>
                    </a:cxn>
                    <a:cxn ang="0">
                      <a:pos x="T4" y="T5"/>
                    </a:cxn>
                    <a:cxn ang="0">
                      <a:pos x="T6" y="T7"/>
                    </a:cxn>
                    <a:cxn ang="0">
                      <a:pos x="T8" y="T9"/>
                    </a:cxn>
                  </a:cxnLst>
                  <a:rect l="0" t="0" r="r" b="b"/>
                  <a:pathLst>
                    <a:path w="91" h="13">
                      <a:moveTo>
                        <a:pt x="0" y="8"/>
                      </a:moveTo>
                      <a:cubicBezTo>
                        <a:pt x="13" y="11"/>
                        <a:pt x="32" y="13"/>
                        <a:pt x="53" y="13"/>
                      </a:cubicBezTo>
                      <a:cubicBezTo>
                        <a:pt x="67" y="13"/>
                        <a:pt x="80" y="12"/>
                        <a:pt x="91" y="10"/>
                      </a:cubicBezTo>
                      <a:cubicBezTo>
                        <a:pt x="53" y="0"/>
                        <a:pt x="53" y="0"/>
                        <a:pt x="53" y="0"/>
                      </a:cubicBezTo>
                      <a:lnTo>
                        <a:pt x="0" y="8"/>
                      </a:lnTo>
                      <a:close/>
                    </a:path>
                  </a:pathLst>
                </a:custGeom>
                <a:solidFill>
                  <a:srgbClr val="7030A0"/>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61" name="Freeform 16"/>
                <p:cNvSpPr>
                  <a:spLocks/>
                </p:cNvSpPr>
                <p:nvPr/>
              </p:nvSpPr>
              <p:spPr bwMode="auto">
                <a:xfrm>
                  <a:off x="8613776" y="1190625"/>
                  <a:ext cx="1430338" cy="2593975"/>
                </a:xfrm>
                <a:custGeom>
                  <a:avLst/>
                  <a:gdLst>
                    <a:gd name="T0" fmla="*/ 0 w 127"/>
                    <a:gd name="T1" fmla="*/ 0 h 230"/>
                    <a:gd name="T2" fmla="*/ 127 w 127"/>
                    <a:gd name="T3" fmla="*/ 230 h 230"/>
                    <a:gd name="T4" fmla="*/ 0 w 127"/>
                    <a:gd name="T5" fmla="*/ 195 h 230"/>
                    <a:gd name="T6" fmla="*/ 0 w 127"/>
                    <a:gd name="T7" fmla="*/ 0 h 230"/>
                  </a:gdLst>
                  <a:ahLst/>
                  <a:cxnLst>
                    <a:cxn ang="0">
                      <a:pos x="T0" y="T1"/>
                    </a:cxn>
                    <a:cxn ang="0">
                      <a:pos x="T2" y="T3"/>
                    </a:cxn>
                    <a:cxn ang="0">
                      <a:pos x="T4" y="T5"/>
                    </a:cxn>
                    <a:cxn ang="0">
                      <a:pos x="T6" y="T7"/>
                    </a:cxn>
                  </a:cxnLst>
                  <a:rect l="0" t="0" r="r" b="b"/>
                  <a:pathLst>
                    <a:path w="127" h="230">
                      <a:moveTo>
                        <a:pt x="0" y="0"/>
                      </a:moveTo>
                      <a:cubicBezTo>
                        <a:pt x="67" y="0"/>
                        <a:pt x="127" y="120"/>
                        <a:pt x="127" y="230"/>
                      </a:cubicBezTo>
                      <a:cubicBezTo>
                        <a:pt x="0" y="195"/>
                        <a:pt x="0" y="195"/>
                        <a:pt x="0" y="195"/>
                      </a:cubicBezTo>
                      <a:lnTo>
                        <a:pt x="0" y="0"/>
                      </a:lnTo>
                      <a:close/>
                    </a:path>
                  </a:pathLst>
                </a:custGeom>
                <a:solidFill>
                  <a:schemeClr val="bg1">
                    <a:lumMod val="75000"/>
                  </a:schemeClr>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62" name="Freeform 17"/>
                <p:cNvSpPr>
                  <a:spLocks/>
                </p:cNvSpPr>
                <p:nvPr/>
              </p:nvSpPr>
              <p:spPr bwMode="auto">
                <a:xfrm>
                  <a:off x="8613776" y="1674813"/>
                  <a:ext cx="1103313" cy="2019300"/>
                </a:xfrm>
                <a:custGeom>
                  <a:avLst/>
                  <a:gdLst>
                    <a:gd name="T0" fmla="*/ 0 w 98"/>
                    <a:gd name="T1" fmla="*/ 0 h 179"/>
                    <a:gd name="T2" fmla="*/ 98 w 98"/>
                    <a:gd name="T3" fmla="*/ 179 h 179"/>
                    <a:gd name="T4" fmla="*/ 0 w 98"/>
                    <a:gd name="T5" fmla="*/ 152 h 179"/>
                    <a:gd name="T6" fmla="*/ 0 w 98"/>
                    <a:gd name="T7" fmla="*/ 0 h 179"/>
                  </a:gdLst>
                  <a:ahLst/>
                  <a:cxnLst>
                    <a:cxn ang="0">
                      <a:pos x="T0" y="T1"/>
                    </a:cxn>
                    <a:cxn ang="0">
                      <a:pos x="T2" y="T3"/>
                    </a:cxn>
                    <a:cxn ang="0">
                      <a:pos x="T4" y="T5"/>
                    </a:cxn>
                    <a:cxn ang="0">
                      <a:pos x="T6" y="T7"/>
                    </a:cxn>
                  </a:cxnLst>
                  <a:rect l="0" t="0" r="r" b="b"/>
                  <a:pathLst>
                    <a:path w="98" h="179">
                      <a:moveTo>
                        <a:pt x="0" y="0"/>
                      </a:moveTo>
                      <a:cubicBezTo>
                        <a:pt x="52" y="0"/>
                        <a:pt x="98" y="94"/>
                        <a:pt x="98" y="179"/>
                      </a:cubicBezTo>
                      <a:cubicBezTo>
                        <a:pt x="0" y="152"/>
                        <a:pt x="0" y="152"/>
                        <a:pt x="0" y="152"/>
                      </a:cubicBezTo>
                      <a:lnTo>
                        <a:pt x="0" y="0"/>
                      </a:lnTo>
                      <a:close/>
                    </a:path>
                  </a:pathLst>
                </a:custGeom>
                <a:solidFill>
                  <a:schemeClr val="accent1">
                    <a:lumMod val="60000"/>
                    <a:lumOff val="40000"/>
                  </a:schemeClr>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63" name="Freeform 18"/>
                <p:cNvSpPr>
                  <a:spLocks/>
                </p:cNvSpPr>
                <p:nvPr/>
              </p:nvSpPr>
              <p:spPr bwMode="auto">
                <a:xfrm>
                  <a:off x="8613776" y="2171700"/>
                  <a:ext cx="765175" cy="1431925"/>
                </a:xfrm>
                <a:custGeom>
                  <a:avLst/>
                  <a:gdLst>
                    <a:gd name="T0" fmla="*/ 0 w 68"/>
                    <a:gd name="T1" fmla="*/ 0 h 127"/>
                    <a:gd name="T2" fmla="*/ 68 w 68"/>
                    <a:gd name="T3" fmla="*/ 127 h 127"/>
                    <a:gd name="T4" fmla="*/ 0 w 68"/>
                    <a:gd name="T5" fmla="*/ 108 h 127"/>
                    <a:gd name="T6" fmla="*/ 0 w 68"/>
                    <a:gd name="T7" fmla="*/ 0 h 127"/>
                  </a:gdLst>
                  <a:ahLst/>
                  <a:cxnLst>
                    <a:cxn ang="0">
                      <a:pos x="T0" y="T1"/>
                    </a:cxn>
                    <a:cxn ang="0">
                      <a:pos x="T2" y="T3"/>
                    </a:cxn>
                    <a:cxn ang="0">
                      <a:pos x="T4" y="T5"/>
                    </a:cxn>
                    <a:cxn ang="0">
                      <a:pos x="T6" y="T7"/>
                    </a:cxn>
                  </a:cxnLst>
                  <a:rect l="0" t="0" r="r" b="b"/>
                  <a:pathLst>
                    <a:path w="68" h="127">
                      <a:moveTo>
                        <a:pt x="0" y="0"/>
                      </a:moveTo>
                      <a:cubicBezTo>
                        <a:pt x="36" y="0"/>
                        <a:pt x="68" y="66"/>
                        <a:pt x="68" y="127"/>
                      </a:cubicBezTo>
                      <a:cubicBezTo>
                        <a:pt x="0" y="108"/>
                        <a:pt x="0" y="108"/>
                        <a:pt x="0" y="108"/>
                      </a:cubicBezTo>
                      <a:lnTo>
                        <a:pt x="0" y="0"/>
                      </a:lnTo>
                      <a:close/>
                    </a:path>
                  </a:pathLst>
                </a:custGeom>
                <a:solidFill>
                  <a:srgbClr val="D2135C"/>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64" name="Freeform 19"/>
                <p:cNvSpPr>
                  <a:spLocks/>
                </p:cNvSpPr>
                <p:nvPr/>
              </p:nvSpPr>
              <p:spPr bwMode="auto">
                <a:xfrm>
                  <a:off x="8613776" y="2655888"/>
                  <a:ext cx="427038" cy="846138"/>
                </a:xfrm>
                <a:custGeom>
                  <a:avLst/>
                  <a:gdLst>
                    <a:gd name="T0" fmla="*/ 0 w 38"/>
                    <a:gd name="T1" fmla="*/ 0 h 75"/>
                    <a:gd name="T2" fmla="*/ 38 w 38"/>
                    <a:gd name="T3" fmla="*/ 75 h 75"/>
                    <a:gd name="T4" fmla="*/ 0 w 38"/>
                    <a:gd name="T5" fmla="*/ 65 h 75"/>
                    <a:gd name="T6" fmla="*/ 0 w 38"/>
                    <a:gd name="T7" fmla="*/ 0 h 75"/>
                  </a:gdLst>
                  <a:ahLst/>
                  <a:cxnLst>
                    <a:cxn ang="0">
                      <a:pos x="T0" y="T1"/>
                    </a:cxn>
                    <a:cxn ang="0">
                      <a:pos x="T2" y="T3"/>
                    </a:cxn>
                    <a:cxn ang="0">
                      <a:pos x="T4" y="T5"/>
                    </a:cxn>
                    <a:cxn ang="0">
                      <a:pos x="T6" y="T7"/>
                    </a:cxn>
                  </a:cxnLst>
                  <a:rect l="0" t="0" r="r" b="b"/>
                  <a:pathLst>
                    <a:path w="38" h="75">
                      <a:moveTo>
                        <a:pt x="0" y="0"/>
                      </a:moveTo>
                      <a:cubicBezTo>
                        <a:pt x="21" y="0"/>
                        <a:pt x="38" y="40"/>
                        <a:pt x="38" y="75"/>
                      </a:cubicBezTo>
                      <a:cubicBezTo>
                        <a:pt x="0" y="65"/>
                        <a:pt x="0" y="65"/>
                        <a:pt x="0" y="65"/>
                      </a:cubicBezTo>
                      <a:lnTo>
                        <a:pt x="0" y="0"/>
                      </a:lnTo>
                      <a:close/>
                    </a:path>
                  </a:pathLst>
                </a:custGeom>
                <a:solidFill>
                  <a:srgbClr val="7030A0"/>
                </a:solidFill>
                <a:ln>
                  <a:noFill/>
                </a:ln>
              </p:spPr>
              <p:txBody>
                <a:bodyPr vert="horz" wrap="square" lIns="68580" tIns="34290" rIns="68580" bIns="34290" numCol="1" anchor="t" anchorCtr="0" compatLnSpc="1">
                  <a:prstTxWarp prst="textNoShape">
                    <a:avLst/>
                  </a:prstTxWarp>
                </a:bodyPr>
                <a:lstStyle/>
                <a:p>
                  <a:endParaRPr lang="en-US" sz="1800"/>
                </a:p>
              </p:txBody>
            </p:sp>
          </p:grpSp>
          <p:sp>
            <p:nvSpPr>
              <p:cNvPr id="66" name="Freeform 16">
                <a:extLst>
                  <a:ext uri="{FF2B5EF4-FFF2-40B4-BE49-F238E27FC236}">
                    <a16:creationId xmlns:a16="http://schemas.microsoft.com/office/drawing/2014/main" id="{94560BB3-A796-482B-A818-858CF33A2C64}"/>
                  </a:ext>
                </a:extLst>
              </p:cNvPr>
              <p:cNvSpPr>
                <a:spLocks/>
              </p:cNvSpPr>
              <p:nvPr/>
            </p:nvSpPr>
            <p:spPr bwMode="auto">
              <a:xfrm>
                <a:off x="3045311" y="1260210"/>
                <a:ext cx="1454193" cy="2637238"/>
              </a:xfrm>
              <a:custGeom>
                <a:avLst/>
                <a:gdLst>
                  <a:gd name="T0" fmla="*/ 0 w 127"/>
                  <a:gd name="T1" fmla="*/ 0 h 230"/>
                  <a:gd name="T2" fmla="*/ 127 w 127"/>
                  <a:gd name="T3" fmla="*/ 230 h 230"/>
                  <a:gd name="T4" fmla="*/ 0 w 127"/>
                  <a:gd name="T5" fmla="*/ 195 h 230"/>
                  <a:gd name="T6" fmla="*/ 0 w 127"/>
                  <a:gd name="T7" fmla="*/ 0 h 230"/>
                </a:gdLst>
                <a:ahLst/>
                <a:cxnLst>
                  <a:cxn ang="0">
                    <a:pos x="T0" y="T1"/>
                  </a:cxn>
                  <a:cxn ang="0">
                    <a:pos x="T2" y="T3"/>
                  </a:cxn>
                  <a:cxn ang="0">
                    <a:pos x="T4" y="T5"/>
                  </a:cxn>
                  <a:cxn ang="0">
                    <a:pos x="T6" y="T7"/>
                  </a:cxn>
                </a:cxnLst>
                <a:rect l="0" t="0" r="r" b="b"/>
                <a:pathLst>
                  <a:path w="127" h="230">
                    <a:moveTo>
                      <a:pt x="0" y="0"/>
                    </a:moveTo>
                    <a:cubicBezTo>
                      <a:pt x="67" y="0"/>
                      <a:pt x="127" y="120"/>
                      <a:pt x="127" y="230"/>
                    </a:cubicBezTo>
                    <a:cubicBezTo>
                      <a:pt x="0" y="195"/>
                      <a:pt x="0" y="195"/>
                      <a:pt x="0" y="195"/>
                    </a:cubicBezTo>
                    <a:lnTo>
                      <a:pt x="0" y="0"/>
                    </a:lnTo>
                    <a:close/>
                  </a:path>
                </a:pathLst>
              </a:custGeom>
              <a:solidFill>
                <a:schemeClr val="tx1">
                  <a:alpha val="19000"/>
                </a:schemeClr>
              </a:solidFill>
              <a:ln>
                <a:noFill/>
              </a:ln>
            </p:spPr>
            <p:txBody>
              <a:bodyPr vert="horz" wrap="square" lIns="68580" tIns="34290" rIns="68580" bIns="34290" numCol="1" anchor="t" anchorCtr="0" compatLnSpc="1">
                <a:prstTxWarp prst="textNoShape">
                  <a:avLst/>
                </a:prstTxWarp>
              </a:bodyPr>
              <a:lstStyle/>
              <a:p>
                <a:endParaRPr lang="en-US" sz="1800"/>
              </a:p>
            </p:txBody>
          </p:sp>
          <p:sp>
            <p:nvSpPr>
              <p:cNvPr id="67" name="Freeform 12">
                <a:extLst>
                  <a:ext uri="{FF2B5EF4-FFF2-40B4-BE49-F238E27FC236}">
                    <a16:creationId xmlns:a16="http://schemas.microsoft.com/office/drawing/2014/main" id="{FE562B86-9266-4B46-9193-22AC3635A29F}"/>
                  </a:ext>
                </a:extLst>
              </p:cNvPr>
              <p:cNvSpPr>
                <a:spLocks/>
              </p:cNvSpPr>
              <p:nvPr/>
            </p:nvSpPr>
            <p:spPr bwMode="auto">
              <a:xfrm>
                <a:off x="1057102" y="3488681"/>
                <a:ext cx="3436157" cy="505175"/>
              </a:xfrm>
              <a:custGeom>
                <a:avLst/>
                <a:gdLst>
                  <a:gd name="T0" fmla="*/ 0 w 300"/>
                  <a:gd name="T1" fmla="*/ 26 h 44"/>
                  <a:gd name="T2" fmla="*/ 172 w 300"/>
                  <a:gd name="T3" fmla="*/ 44 h 44"/>
                  <a:gd name="T4" fmla="*/ 300 w 300"/>
                  <a:gd name="T5" fmla="*/ 35 h 44"/>
                  <a:gd name="T6" fmla="*/ 173 w 300"/>
                  <a:gd name="T7" fmla="*/ 0 h 44"/>
                  <a:gd name="T8" fmla="*/ 0 w 300"/>
                  <a:gd name="T9" fmla="*/ 26 h 44"/>
                </a:gdLst>
                <a:ahLst/>
                <a:cxnLst>
                  <a:cxn ang="0">
                    <a:pos x="T0" y="T1"/>
                  </a:cxn>
                  <a:cxn ang="0">
                    <a:pos x="T2" y="T3"/>
                  </a:cxn>
                  <a:cxn ang="0">
                    <a:pos x="T4" y="T5"/>
                  </a:cxn>
                  <a:cxn ang="0">
                    <a:pos x="T6" y="T7"/>
                  </a:cxn>
                  <a:cxn ang="0">
                    <a:pos x="T8" y="T9"/>
                  </a:cxn>
                </a:cxnLst>
                <a:rect l="0" t="0" r="r" b="b"/>
                <a:pathLst>
                  <a:path w="300" h="44">
                    <a:moveTo>
                      <a:pt x="0" y="26"/>
                    </a:moveTo>
                    <a:cubicBezTo>
                      <a:pt x="34" y="37"/>
                      <a:pt x="98" y="44"/>
                      <a:pt x="172" y="44"/>
                    </a:cubicBezTo>
                    <a:cubicBezTo>
                      <a:pt x="221" y="44"/>
                      <a:pt x="266" y="41"/>
                      <a:pt x="300" y="35"/>
                    </a:cubicBezTo>
                    <a:cubicBezTo>
                      <a:pt x="173" y="0"/>
                      <a:pt x="173" y="0"/>
                      <a:pt x="173" y="0"/>
                    </a:cubicBezTo>
                    <a:lnTo>
                      <a:pt x="0" y="26"/>
                    </a:lnTo>
                    <a:close/>
                  </a:path>
                </a:pathLst>
              </a:custGeom>
              <a:solidFill>
                <a:schemeClr val="tx1">
                  <a:alpha val="24000"/>
                </a:schemeClr>
              </a:solidFill>
              <a:ln>
                <a:noFill/>
              </a:ln>
            </p:spPr>
            <p:txBody>
              <a:bodyPr vert="horz" wrap="square" lIns="68580" tIns="34290" rIns="68580" bIns="34290" numCol="1" anchor="t" anchorCtr="0" compatLnSpc="1">
                <a:prstTxWarp prst="textNoShape">
                  <a:avLst/>
                </a:prstTxWarp>
              </a:bodyPr>
              <a:lstStyle/>
              <a:p>
                <a:endParaRPr lang="en-US" sz="1800"/>
              </a:p>
            </p:txBody>
          </p:sp>
        </p:grpSp>
      </p:grpSp>
      <p:grpSp>
        <p:nvGrpSpPr>
          <p:cNvPr id="9" name="Group 8"/>
          <p:cNvGrpSpPr/>
          <p:nvPr/>
        </p:nvGrpSpPr>
        <p:grpSpPr>
          <a:xfrm>
            <a:off x="6096000" y="1260210"/>
            <a:ext cx="6428442" cy="3453355"/>
            <a:chOff x="6096000" y="1260210"/>
            <a:chExt cx="6428442" cy="3453355"/>
          </a:xfrm>
        </p:grpSpPr>
        <p:grpSp>
          <p:nvGrpSpPr>
            <p:cNvPr id="68" name="Grupa 2">
              <a:extLst>
                <a:ext uri="{FF2B5EF4-FFF2-40B4-BE49-F238E27FC236}">
                  <a16:creationId xmlns:a16="http://schemas.microsoft.com/office/drawing/2014/main" id="{2CF63147-C9AE-4692-80DB-F07416F52008}"/>
                </a:ext>
              </a:extLst>
            </p:cNvPr>
            <p:cNvGrpSpPr/>
            <p:nvPr/>
          </p:nvGrpSpPr>
          <p:grpSpPr>
            <a:xfrm>
              <a:off x="6096000" y="1260210"/>
              <a:ext cx="6428442" cy="3453355"/>
              <a:chOff x="6096000" y="1178572"/>
              <a:chExt cx="6428442" cy="3453355"/>
            </a:xfrm>
          </p:grpSpPr>
          <p:sp>
            <p:nvSpPr>
              <p:cNvPr id="69" name="Prostokąt zaokrąglony 39">
                <a:extLst>
                  <a:ext uri="{FF2B5EF4-FFF2-40B4-BE49-F238E27FC236}">
                    <a16:creationId xmlns:a16="http://schemas.microsoft.com/office/drawing/2014/main" id="{0E5BDD95-EF83-45CB-876B-111C93D80C47}"/>
                  </a:ext>
                </a:extLst>
              </p:cNvPr>
              <p:cNvSpPr/>
              <p:nvPr/>
            </p:nvSpPr>
            <p:spPr>
              <a:xfrm>
                <a:off x="6096000" y="1178572"/>
                <a:ext cx="6428442" cy="3446446"/>
              </a:xfrm>
              <a:prstGeom prst="roundRect">
                <a:avLst>
                  <a:gd name="adj" fmla="val 2505"/>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solidFill>
                    <a:schemeClr val="bg1"/>
                  </a:solidFill>
                  <a:latin typeface="Century Gothic" panose="020B0502020202020204" pitchFamily="34" charset="0"/>
                </a:endParaRPr>
              </a:p>
            </p:txBody>
          </p:sp>
          <p:grpSp>
            <p:nvGrpSpPr>
              <p:cNvPr id="70" name="Grupa 47"/>
              <p:cNvGrpSpPr/>
              <p:nvPr/>
            </p:nvGrpSpPr>
            <p:grpSpPr>
              <a:xfrm>
                <a:off x="6188805" y="1565890"/>
                <a:ext cx="6165120" cy="3066037"/>
                <a:chOff x="6188805" y="1565890"/>
                <a:chExt cx="6165120" cy="3066037"/>
              </a:xfrm>
            </p:grpSpPr>
            <p:sp>
              <p:nvSpPr>
                <p:cNvPr id="71" name="Łącznik prosty 22"/>
                <p:cNvSpPr/>
                <p:nvPr/>
              </p:nvSpPr>
              <p:spPr>
                <a:xfrm>
                  <a:off x="6188805" y="1565890"/>
                  <a:ext cx="6165120" cy="0"/>
                </a:xfrm>
                <a:prstGeom prst="line">
                  <a:avLst/>
                </a:prstGeom>
                <a:ln w="19050">
                  <a:solidFill>
                    <a:schemeClr val="accent1">
                      <a:lumMod val="20000"/>
                      <a:lumOff val="8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NZ"/>
                </a:p>
              </p:txBody>
            </p:sp>
            <p:sp>
              <p:nvSpPr>
                <p:cNvPr id="72" name="Dowolny kształt 23"/>
                <p:cNvSpPr/>
                <p:nvPr/>
              </p:nvSpPr>
              <p:spPr>
                <a:xfrm>
                  <a:off x="6188805" y="1584940"/>
                  <a:ext cx="1983645" cy="380873"/>
                </a:xfrm>
                <a:custGeom>
                  <a:avLst/>
                  <a:gdLst>
                    <a:gd name="connsiteX0" fmla="*/ 0 w 5630259"/>
                    <a:gd name="connsiteY0" fmla="*/ 0 h 380873"/>
                    <a:gd name="connsiteX1" fmla="*/ 5630259 w 5630259"/>
                    <a:gd name="connsiteY1" fmla="*/ 0 h 380873"/>
                    <a:gd name="connsiteX2" fmla="*/ 5630259 w 5630259"/>
                    <a:gd name="connsiteY2" fmla="*/ 380873 h 380873"/>
                    <a:gd name="connsiteX3" fmla="*/ 0 w 5630259"/>
                    <a:gd name="connsiteY3" fmla="*/ 380873 h 380873"/>
                    <a:gd name="connsiteX4" fmla="*/ 0 w 5630259"/>
                    <a:gd name="connsiteY4" fmla="*/ 0 h 38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0259" h="380873">
                      <a:moveTo>
                        <a:pt x="0" y="0"/>
                      </a:moveTo>
                      <a:lnTo>
                        <a:pt x="5630259" y="0"/>
                      </a:lnTo>
                      <a:lnTo>
                        <a:pt x="5630259" y="380873"/>
                      </a:lnTo>
                      <a:lnTo>
                        <a:pt x="0" y="3808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lvl="0" algn="l" defTabSz="711200" rtl="0">
                    <a:lnSpc>
                      <a:spcPct val="90000"/>
                    </a:lnSpc>
                    <a:spcBef>
                      <a:spcPct val="0"/>
                    </a:spcBef>
                    <a:spcAft>
                      <a:spcPct val="35000"/>
                    </a:spcAft>
                  </a:pPr>
                  <a:r>
                    <a:rPr lang="pl-PL" sz="1600" kern="1200" err="1">
                      <a:solidFill>
                        <a:schemeClr val="bg1"/>
                      </a:solidFill>
                      <a:latin typeface="Century Gothic" panose="020B0502020202020204" pitchFamily="34" charset="0"/>
                    </a:rPr>
                    <a:t>Attitudes</a:t>
                  </a:r>
                  <a:endParaRPr lang="pl-PL" sz="1600" kern="1200">
                    <a:solidFill>
                      <a:schemeClr val="bg1"/>
                    </a:solidFill>
                    <a:latin typeface="Century Gothic" panose="020B0502020202020204" pitchFamily="34" charset="0"/>
                  </a:endParaRPr>
                </a:p>
              </p:txBody>
            </p:sp>
            <p:sp>
              <p:nvSpPr>
                <p:cNvPr id="73" name="Łącznik prosty 24"/>
                <p:cNvSpPr/>
                <p:nvPr/>
              </p:nvSpPr>
              <p:spPr>
                <a:xfrm>
                  <a:off x="6188805" y="1946763"/>
                  <a:ext cx="6165120" cy="0"/>
                </a:xfrm>
                <a:prstGeom prst="line">
                  <a:avLst/>
                </a:prstGeom>
                <a:ln w="19050">
                  <a:solidFill>
                    <a:schemeClr val="accent1">
                      <a:lumMod val="20000"/>
                      <a:lumOff val="8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NZ"/>
                </a:p>
              </p:txBody>
            </p:sp>
            <p:sp>
              <p:nvSpPr>
                <p:cNvPr id="74" name="Dowolny kształt 25"/>
                <p:cNvSpPr/>
                <p:nvPr/>
              </p:nvSpPr>
              <p:spPr>
                <a:xfrm>
                  <a:off x="6188805" y="1965813"/>
                  <a:ext cx="1983645" cy="380873"/>
                </a:xfrm>
                <a:custGeom>
                  <a:avLst/>
                  <a:gdLst>
                    <a:gd name="connsiteX0" fmla="*/ 0 w 5630259"/>
                    <a:gd name="connsiteY0" fmla="*/ 0 h 380873"/>
                    <a:gd name="connsiteX1" fmla="*/ 5630259 w 5630259"/>
                    <a:gd name="connsiteY1" fmla="*/ 0 h 380873"/>
                    <a:gd name="connsiteX2" fmla="*/ 5630259 w 5630259"/>
                    <a:gd name="connsiteY2" fmla="*/ 380873 h 380873"/>
                    <a:gd name="connsiteX3" fmla="*/ 0 w 5630259"/>
                    <a:gd name="connsiteY3" fmla="*/ 380873 h 380873"/>
                    <a:gd name="connsiteX4" fmla="*/ 0 w 5630259"/>
                    <a:gd name="connsiteY4" fmla="*/ 0 h 38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0259" h="380873">
                      <a:moveTo>
                        <a:pt x="0" y="0"/>
                      </a:moveTo>
                      <a:lnTo>
                        <a:pt x="5630259" y="0"/>
                      </a:lnTo>
                      <a:lnTo>
                        <a:pt x="5630259" y="380873"/>
                      </a:lnTo>
                      <a:lnTo>
                        <a:pt x="0" y="3808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lvl="0" algn="l" defTabSz="711200" rtl="0">
                    <a:lnSpc>
                      <a:spcPct val="90000"/>
                    </a:lnSpc>
                    <a:spcBef>
                      <a:spcPct val="0"/>
                    </a:spcBef>
                    <a:spcAft>
                      <a:spcPct val="35000"/>
                    </a:spcAft>
                  </a:pPr>
                  <a:r>
                    <a:rPr lang="pl-PL" sz="1600" kern="1200" err="1">
                      <a:solidFill>
                        <a:schemeClr val="bg1"/>
                      </a:solidFill>
                      <a:latin typeface="Century Gothic" panose="020B0502020202020204" pitchFamily="34" charset="0"/>
                    </a:rPr>
                    <a:t>Values</a:t>
                  </a:r>
                  <a:endParaRPr lang="pl-PL" sz="1600" kern="1200">
                    <a:solidFill>
                      <a:schemeClr val="bg1"/>
                    </a:solidFill>
                    <a:latin typeface="Century Gothic" panose="020B0502020202020204" pitchFamily="34" charset="0"/>
                  </a:endParaRPr>
                </a:p>
              </p:txBody>
            </p:sp>
            <p:sp>
              <p:nvSpPr>
                <p:cNvPr id="75" name="Łącznik prosty 26"/>
                <p:cNvSpPr/>
                <p:nvPr/>
              </p:nvSpPr>
              <p:spPr>
                <a:xfrm>
                  <a:off x="6188805" y="2327636"/>
                  <a:ext cx="6165120" cy="0"/>
                </a:xfrm>
                <a:prstGeom prst="line">
                  <a:avLst/>
                </a:prstGeom>
                <a:ln w="19050">
                  <a:solidFill>
                    <a:schemeClr val="accent1">
                      <a:lumMod val="20000"/>
                      <a:lumOff val="8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NZ"/>
                </a:p>
              </p:txBody>
            </p:sp>
            <p:sp>
              <p:nvSpPr>
                <p:cNvPr id="76" name="Dowolny kształt 27"/>
                <p:cNvSpPr/>
                <p:nvPr/>
              </p:nvSpPr>
              <p:spPr>
                <a:xfrm>
                  <a:off x="6188805" y="2346686"/>
                  <a:ext cx="1983645" cy="380873"/>
                </a:xfrm>
                <a:custGeom>
                  <a:avLst/>
                  <a:gdLst>
                    <a:gd name="connsiteX0" fmla="*/ 0 w 5630259"/>
                    <a:gd name="connsiteY0" fmla="*/ 0 h 380873"/>
                    <a:gd name="connsiteX1" fmla="*/ 5630259 w 5630259"/>
                    <a:gd name="connsiteY1" fmla="*/ 0 h 380873"/>
                    <a:gd name="connsiteX2" fmla="*/ 5630259 w 5630259"/>
                    <a:gd name="connsiteY2" fmla="*/ 380873 h 380873"/>
                    <a:gd name="connsiteX3" fmla="*/ 0 w 5630259"/>
                    <a:gd name="connsiteY3" fmla="*/ 380873 h 380873"/>
                    <a:gd name="connsiteX4" fmla="*/ 0 w 5630259"/>
                    <a:gd name="connsiteY4" fmla="*/ 0 h 38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0259" h="380873">
                      <a:moveTo>
                        <a:pt x="0" y="0"/>
                      </a:moveTo>
                      <a:lnTo>
                        <a:pt x="5630259" y="0"/>
                      </a:lnTo>
                      <a:lnTo>
                        <a:pt x="5630259" y="380873"/>
                      </a:lnTo>
                      <a:lnTo>
                        <a:pt x="0" y="3808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lvl="0" algn="l" defTabSz="711200" rtl="0">
                    <a:lnSpc>
                      <a:spcPct val="90000"/>
                    </a:lnSpc>
                    <a:spcBef>
                      <a:spcPct val="0"/>
                    </a:spcBef>
                    <a:spcAft>
                      <a:spcPct val="35000"/>
                    </a:spcAft>
                  </a:pPr>
                  <a:r>
                    <a:rPr lang="pl-PL" sz="1600" kern="1200" err="1">
                      <a:solidFill>
                        <a:schemeClr val="bg1"/>
                      </a:solidFill>
                      <a:latin typeface="Century Gothic" panose="020B0502020202020204" pitchFamily="34" charset="0"/>
                    </a:rPr>
                    <a:t>Skills</a:t>
                  </a:r>
                  <a:endParaRPr lang="pl-PL" sz="1600" kern="1200">
                    <a:solidFill>
                      <a:schemeClr val="bg1"/>
                    </a:solidFill>
                    <a:latin typeface="Century Gothic" panose="020B0502020202020204" pitchFamily="34" charset="0"/>
                  </a:endParaRPr>
                </a:p>
              </p:txBody>
            </p:sp>
            <p:sp>
              <p:nvSpPr>
                <p:cNvPr id="77" name="Łącznik prosty 28"/>
                <p:cNvSpPr/>
                <p:nvPr/>
              </p:nvSpPr>
              <p:spPr>
                <a:xfrm>
                  <a:off x="6188805" y="2708510"/>
                  <a:ext cx="6165120" cy="0"/>
                </a:xfrm>
                <a:prstGeom prst="line">
                  <a:avLst/>
                </a:prstGeom>
                <a:ln w="19050">
                  <a:solidFill>
                    <a:schemeClr val="accent1">
                      <a:lumMod val="20000"/>
                      <a:lumOff val="8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NZ"/>
                </a:p>
              </p:txBody>
            </p:sp>
            <p:sp>
              <p:nvSpPr>
                <p:cNvPr id="78" name="Dowolny kształt 29"/>
                <p:cNvSpPr/>
                <p:nvPr/>
              </p:nvSpPr>
              <p:spPr>
                <a:xfrm>
                  <a:off x="6188805" y="2727560"/>
                  <a:ext cx="1983645" cy="380873"/>
                </a:xfrm>
                <a:custGeom>
                  <a:avLst/>
                  <a:gdLst>
                    <a:gd name="connsiteX0" fmla="*/ 0 w 5630259"/>
                    <a:gd name="connsiteY0" fmla="*/ 0 h 380873"/>
                    <a:gd name="connsiteX1" fmla="*/ 5630259 w 5630259"/>
                    <a:gd name="connsiteY1" fmla="*/ 0 h 380873"/>
                    <a:gd name="connsiteX2" fmla="*/ 5630259 w 5630259"/>
                    <a:gd name="connsiteY2" fmla="*/ 380873 h 380873"/>
                    <a:gd name="connsiteX3" fmla="*/ 0 w 5630259"/>
                    <a:gd name="connsiteY3" fmla="*/ 380873 h 380873"/>
                    <a:gd name="connsiteX4" fmla="*/ 0 w 5630259"/>
                    <a:gd name="connsiteY4" fmla="*/ 0 h 38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0259" h="380873">
                      <a:moveTo>
                        <a:pt x="0" y="0"/>
                      </a:moveTo>
                      <a:lnTo>
                        <a:pt x="5630259" y="0"/>
                      </a:lnTo>
                      <a:lnTo>
                        <a:pt x="5630259" y="380873"/>
                      </a:lnTo>
                      <a:lnTo>
                        <a:pt x="0" y="3808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lvl="0" algn="l" defTabSz="711200" rtl="0">
                    <a:lnSpc>
                      <a:spcPct val="90000"/>
                    </a:lnSpc>
                    <a:spcBef>
                      <a:spcPct val="0"/>
                    </a:spcBef>
                    <a:spcAft>
                      <a:spcPct val="35000"/>
                    </a:spcAft>
                  </a:pPr>
                  <a:r>
                    <a:rPr lang="pl-PL" sz="1600">
                      <a:solidFill>
                        <a:schemeClr val="bg1"/>
                      </a:solidFill>
                      <a:latin typeface="Century Gothic" panose="020B0502020202020204" pitchFamily="34" charset="0"/>
                    </a:rPr>
                    <a:t>K</a:t>
                  </a:r>
                  <a:r>
                    <a:rPr lang="pl-PL" sz="1600" kern="1200">
                      <a:solidFill>
                        <a:schemeClr val="bg1"/>
                      </a:solidFill>
                      <a:latin typeface="Century Gothic" panose="020B0502020202020204" pitchFamily="34" charset="0"/>
                    </a:rPr>
                    <a:t>nowledge</a:t>
                  </a:r>
                </a:p>
              </p:txBody>
            </p:sp>
            <p:sp>
              <p:nvSpPr>
                <p:cNvPr id="79" name="Łącznik prosty 30"/>
                <p:cNvSpPr/>
                <p:nvPr/>
              </p:nvSpPr>
              <p:spPr>
                <a:xfrm>
                  <a:off x="6188805" y="3089383"/>
                  <a:ext cx="6165120" cy="0"/>
                </a:xfrm>
                <a:prstGeom prst="line">
                  <a:avLst/>
                </a:prstGeom>
                <a:ln w="19050">
                  <a:solidFill>
                    <a:schemeClr val="accent1">
                      <a:lumMod val="20000"/>
                      <a:lumOff val="8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NZ"/>
                </a:p>
              </p:txBody>
            </p:sp>
            <p:sp>
              <p:nvSpPr>
                <p:cNvPr id="80" name="Dowolny kształt 31"/>
                <p:cNvSpPr/>
                <p:nvPr/>
              </p:nvSpPr>
              <p:spPr>
                <a:xfrm>
                  <a:off x="6188805" y="3108433"/>
                  <a:ext cx="1983645" cy="380873"/>
                </a:xfrm>
                <a:custGeom>
                  <a:avLst/>
                  <a:gdLst>
                    <a:gd name="connsiteX0" fmla="*/ 0 w 5630259"/>
                    <a:gd name="connsiteY0" fmla="*/ 0 h 380873"/>
                    <a:gd name="connsiteX1" fmla="*/ 5630259 w 5630259"/>
                    <a:gd name="connsiteY1" fmla="*/ 0 h 380873"/>
                    <a:gd name="connsiteX2" fmla="*/ 5630259 w 5630259"/>
                    <a:gd name="connsiteY2" fmla="*/ 380873 h 380873"/>
                    <a:gd name="connsiteX3" fmla="*/ 0 w 5630259"/>
                    <a:gd name="connsiteY3" fmla="*/ 380873 h 380873"/>
                    <a:gd name="connsiteX4" fmla="*/ 0 w 5630259"/>
                    <a:gd name="connsiteY4" fmla="*/ 0 h 38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0259" h="380873">
                      <a:moveTo>
                        <a:pt x="0" y="0"/>
                      </a:moveTo>
                      <a:lnTo>
                        <a:pt x="5630259" y="0"/>
                      </a:lnTo>
                      <a:lnTo>
                        <a:pt x="5630259" y="380873"/>
                      </a:lnTo>
                      <a:lnTo>
                        <a:pt x="0" y="3808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lvl="0" algn="l" defTabSz="711200" rtl="0">
                    <a:lnSpc>
                      <a:spcPct val="90000"/>
                    </a:lnSpc>
                    <a:spcBef>
                      <a:spcPct val="0"/>
                    </a:spcBef>
                    <a:spcAft>
                      <a:spcPct val="35000"/>
                    </a:spcAft>
                  </a:pPr>
                  <a:r>
                    <a:rPr lang="pl-PL" sz="1600" kern="1200" err="1">
                      <a:solidFill>
                        <a:schemeClr val="bg1"/>
                      </a:solidFill>
                      <a:latin typeface="Century Gothic" panose="020B0502020202020204" pitchFamily="34" charset="0"/>
                    </a:rPr>
                    <a:t>Experience</a:t>
                  </a:r>
                  <a:endParaRPr lang="pl-PL" sz="1600" kern="1200">
                    <a:solidFill>
                      <a:schemeClr val="bg1"/>
                    </a:solidFill>
                    <a:latin typeface="Century Gothic" panose="020B0502020202020204" pitchFamily="34" charset="0"/>
                  </a:endParaRPr>
                </a:p>
              </p:txBody>
            </p:sp>
            <p:sp>
              <p:nvSpPr>
                <p:cNvPr id="81" name="Łącznik prosty 32"/>
                <p:cNvSpPr/>
                <p:nvPr/>
              </p:nvSpPr>
              <p:spPr>
                <a:xfrm>
                  <a:off x="6188805" y="3470257"/>
                  <a:ext cx="6165120" cy="0"/>
                </a:xfrm>
                <a:prstGeom prst="line">
                  <a:avLst/>
                </a:prstGeom>
                <a:ln w="19050">
                  <a:solidFill>
                    <a:schemeClr val="accent1">
                      <a:lumMod val="20000"/>
                      <a:lumOff val="8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NZ"/>
                </a:p>
              </p:txBody>
            </p:sp>
            <p:sp>
              <p:nvSpPr>
                <p:cNvPr id="82" name="Dowolny kształt 33"/>
                <p:cNvSpPr/>
                <p:nvPr/>
              </p:nvSpPr>
              <p:spPr>
                <a:xfrm>
                  <a:off x="6188805" y="3489307"/>
                  <a:ext cx="1983645" cy="380873"/>
                </a:xfrm>
                <a:custGeom>
                  <a:avLst/>
                  <a:gdLst>
                    <a:gd name="connsiteX0" fmla="*/ 0 w 5630259"/>
                    <a:gd name="connsiteY0" fmla="*/ 0 h 380873"/>
                    <a:gd name="connsiteX1" fmla="*/ 5630259 w 5630259"/>
                    <a:gd name="connsiteY1" fmla="*/ 0 h 380873"/>
                    <a:gd name="connsiteX2" fmla="*/ 5630259 w 5630259"/>
                    <a:gd name="connsiteY2" fmla="*/ 380873 h 380873"/>
                    <a:gd name="connsiteX3" fmla="*/ 0 w 5630259"/>
                    <a:gd name="connsiteY3" fmla="*/ 380873 h 380873"/>
                    <a:gd name="connsiteX4" fmla="*/ 0 w 5630259"/>
                    <a:gd name="connsiteY4" fmla="*/ 0 h 38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0259" h="380873">
                      <a:moveTo>
                        <a:pt x="0" y="0"/>
                      </a:moveTo>
                      <a:lnTo>
                        <a:pt x="5630259" y="0"/>
                      </a:lnTo>
                      <a:lnTo>
                        <a:pt x="5630259" y="380873"/>
                      </a:lnTo>
                      <a:lnTo>
                        <a:pt x="0" y="3808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lvl="0" algn="l" defTabSz="711200" rtl="0">
                    <a:lnSpc>
                      <a:spcPct val="90000"/>
                    </a:lnSpc>
                    <a:spcBef>
                      <a:spcPct val="0"/>
                    </a:spcBef>
                    <a:spcAft>
                      <a:spcPct val="35000"/>
                    </a:spcAft>
                  </a:pPr>
                  <a:r>
                    <a:rPr lang="pl-PL" sz="1600" kern="1200" err="1">
                      <a:solidFill>
                        <a:schemeClr val="bg1"/>
                      </a:solidFill>
                      <a:latin typeface="Century Gothic" panose="020B0502020202020204" pitchFamily="34" charset="0"/>
                    </a:rPr>
                    <a:t>Expectations</a:t>
                  </a:r>
                  <a:endParaRPr lang="pl-PL" sz="1600" kern="1200">
                    <a:solidFill>
                      <a:schemeClr val="bg1"/>
                    </a:solidFill>
                    <a:latin typeface="Century Gothic" panose="020B0502020202020204" pitchFamily="34" charset="0"/>
                  </a:endParaRPr>
                </a:p>
              </p:txBody>
            </p:sp>
            <p:sp>
              <p:nvSpPr>
                <p:cNvPr id="83" name="Łącznik prosty 34"/>
                <p:cNvSpPr/>
                <p:nvPr/>
              </p:nvSpPr>
              <p:spPr>
                <a:xfrm>
                  <a:off x="6188805" y="3851130"/>
                  <a:ext cx="6165120" cy="0"/>
                </a:xfrm>
                <a:prstGeom prst="line">
                  <a:avLst/>
                </a:prstGeom>
                <a:ln w="19050">
                  <a:solidFill>
                    <a:schemeClr val="accent1">
                      <a:lumMod val="20000"/>
                      <a:lumOff val="8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NZ"/>
                </a:p>
              </p:txBody>
            </p:sp>
            <p:sp>
              <p:nvSpPr>
                <p:cNvPr id="84" name="Dowolny kształt 35"/>
                <p:cNvSpPr/>
                <p:nvPr/>
              </p:nvSpPr>
              <p:spPr>
                <a:xfrm>
                  <a:off x="6188805" y="3870180"/>
                  <a:ext cx="1983645" cy="380873"/>
                </a:xfrm>
                <a:custGeom>
                  <a:avLst/>
                  <a:gdLst>
                    <a:gd name="connsiteX0" fmla="*/ 0 w 5630259"/>
                    <a:gd name="connsiteY0" fmla="*/ 0 h 380873"/>
                    <a:gd name="connsiteX1" fmla="*/ 5630259 w 5630259"/>
                    <a:gd name="connsiteY1" fmla="*/ 0 h 380873"/>
                    <a:gd name="connsiteX2" fmla="*/ 5630259 w 5630259"/>
                    <a:gd name="connsiteY2" fmla="*/ 380873 h 380873"/>
                    <a:gd name="connsiteX3" fmla="*/ 0 w 5630259"/>
                    <a:gd name="connsiteY3" fmla="*/ 380873 h 380873"/>
                    <a:gd name="connsiteX4" fmla="*/ 0 w 5630259"/>
                    <a:gd name="connsiteY4" fmla="*/ 0 h 38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0259" h="380873">
                      <a:moveTo>
                        <a:pt x="0" y="0"/>
                      </a:moveTo>
                      <a:lnTo>
                        <a:pt x="5630259" y="0"/>
                      </a:lnTo>
                      <a:lnTo>
                        <a:pt x="5630259" y="380873"/>
                      </a:lnTo>
                      <a:lnTo>
                        <a:pt x="0" y="3808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lvl="0" algn="l" defTabSz="711200" rtl="0">
                    <a:lnSpc>
                      <a:spcPct val="90000"/>
                    </a:lnSpc>
                    <a:spcBef>
                      <a:spcPct val="0"/>
                    </a:spcBef>
                    <a:spcAft>
                      <a:spcPct val="35000"/>
                    </a:spcAft>
                  </a:pPr>
                  <a:r>
                    <a:rPr lang="pl-PL" sz="1600" kern="1200" err="1">
                      <a:solidFill>
                        <a:schemeClr val="bg1"/>
                      </a:solidFill>
                      <a:latin typeface="Century Gothic" panose="020B0502020202020204" pitchFamily="34" charset="0"/>
                    </a:rPr>
                    <a:t>Physical</a:t>
                  </a:r>
                  <a:r>
                    <a:rPr lang="pl-PL" sz="1600" kern="1200">
                      <a:solidFill>
                        <a:schemeClr val="bg1"/>
                      </a:solidFill>
                      <a:latin typeface="Century Gothic" panose="020B0502020202020204" pitchFamily="34" charset="0"/>
                    </a:rPr>
                    <a:t> </a:t>
                  </a:r>
                  <a:r>
                    <a:rPr lang="pl-PL" sz="1600" kern="1200" err="1">
                      <a:solidFill>
                        <a:schemeClr val="bg1"/>
                      </a:solidFill>
                      <a:latin typeface="Century Gothic" panose="020B0502020202020204" pitchFamily="34" charset="0"/>
                    </a:rPr>
                    <a:t>Condition</a:t>
                  </a:r>
                  <a:endParaRPr lang="pl-PL" sz="1600" kern="1200">
                    <a:solidFill>
                      <a:schemeClr val="bg1"/>
                    </a:solidFill>
                    <a:latin typeface="Century Gothic" panose="020B0502020202020204" pitchFamily="34" charset="0"/>
                  </a:endParaRPr>
                </a:p>
              </p:txBody>
            </p:sp>
            <p:sp>
              <p:nvSpPr>
                <p:cNvPr id="85" name="Łącznik prosty 36"/>
                <p:cNvSpPr/>
                <p:nvPr/>
              </p:nvSpPr>
              <p:spPr>
                <a:xfrm>
                  <a:off x="6188805" y="4232004"/>
                  <a:ext cx="6165120" cy="0"/>
                </a:xfrm>
                <a:prstGeom prst="line">
                  <a:avLst/>
                </a:prstGeom>
                <a:ln w="19050">
                  <a:solidFill>
                    <a:schemeClr val="accent1">
                      <a:lumMod val="20000"/>
                      <a:lumOff val="80000"/>
                    </a:schemeClr>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NZ"/>
                </a:p>
              </p:txBody>
            </p:sp>
            <p:sp>
              <p:nvSpPr>
                <p:cNvPr id="86" name="Dowolny kształt 37"/>
                <p:cNvSpPr/>
                <p:nvPr/>
              </p:nvSpPr>
              <p:spPr>
                <a:xfrm>
                  <a:off x="6188805" y="4251054"/>
                  <a:ext cx="2486271" cy="380873"/>
                </a:xfrm>
                <a:custGeom>
                  <a:avLst/>
                  <a:gdLst>
                    <a:gd name="connsiteX0" fmla="*/ 0 w 5630259"/>
                    <a:gd name="connsiteY0" fmla="*/ 0 h 380873"/>
                    <a:gd name="connsiteX1" fmla="*/ 5630259 w 5630259"/>
                    <a:gd name="connsiteY1" fmla="*/ 0 h 380873"/>
                    <a:gd name="connsiteX2" fmla="*/ 5630259 w 5630259"/>
                    <a:gd name="connsiteY2" fmla="*/ 380873 h 380873"/>
                    <a:gd name="connsiteX3" fmla="*/ 0 w 5630259"/>
                    <a:gd name="connsiteY3" fmla="*/ 380873 h 380873"/>
                    <a:gd name="connsiteX4" fmla="*/ 0 w 5630259"/>
                    <a:gd name="connsiteY4" fmla="*/ 0 h 38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0259" h="380873">
                      <a:moveTo>
                        <a:pt x="0" y="0"/>
                      </a:moveTo>
                      <a:lnTo>
                        <a:pt x="5630259" y="0"/>
                      </a:lnTo>
                      <a:lnTo>
                        <a:pt x="5630259" y="380873"/>
                      </a:lnTo>
                      <a:lnTo>
                        <a:pt x="0" y="3808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lvl="0" algn="l" defTabSz="711200" rtl="0">
                    <a:lnSpc>
                      <a:spcPct val="90000"/>
                    </a:lnSpc>
                    <a:spcBef>
                      <a:spcPct val="0"/>
                    </a:spcBef>
                    <a:spcAft>
                      <a:spcPct val="35000"/>
                    </a:spcAft>
                  </a:pPr>
                  <a:r>
                    <a:rPr lang="pl-PL" sz="1600" kern="1200" err="1">
                      <a:solidFill>
                        <a:schemeClr val="bg1"/>
                      </a:solidFill>
                      <a:latin typeface="Century Gothic" panose="020B0502020202020204" pitchFamily="34" charset="0"/>
                    </a:rPr>
                    <a:t>Mental</a:t>
                  </a:r>
                  <a:r>
                    <a:rPr lang="pl-PL" sz="1600" kern="1200">
                      <a:solidFill>
                        <a:schemeClr val="bg1"/>
                      </a:solidFill>
                      <a:latin typeface="Century Gothic" panose="020B0502020202020204" pitchFamily="34" charset="0"/>
                    </a:rPr>
                    <a:t> </a:t>
                  </a:r>
                  <a:r>
                    <a:rPr lang="pl-PL" sz="1600" kern="1200" err="1">
                      <a:solidFill>
                        <a:schemeClr val="bg1"/>
                      </a:solidFill>
                      <a:latin typeface="Century Gothic" panose="020B0502020202020204" pitchFamily="34" charset="0"/>
                    </a:rPr>
                    <a:t>Condition</a:t>
                  </a:r>
                  <a:endParaRPr lang="pl-PL" sz="1600" kern="1200">
                    <a:solidFill>
                      <a:schemeClr val="bg1"/>
                    </a:solidFill>
                    <a:latin typeface="Century Gothic" panose="020B0502020202020204" pitchFamily="34" charset="0"/>
                  </a:endParaRPr>
                </a:p>
              </p:txBody>
            </p:sp>
          </p:grpSp>
        </p:grpSp>
        <p:sp>
          <p:nvSpPr>
            <p:cNvPr id="87" name="Dowolny kształt 23">
              <a:extLst>
                <a:ext uri="{FF2B5EF4-FFF2-40B4-BE49-F238E27FC236}">
                  <a16:creationId xmlns:a16="http://schemas.microsoft.com/office/drawing/2014/main" id="{6DF4DC91-9CBB-4CDA-AC9F-A0B64E5E07FE}"/>
                </a:ext>
              </a:extLst>
            </p:cNvPr>
            <p:cNvSpPr/>
            <p:nvPr/>
          </p:nvSpPr>
          <p:spPr>
            <a:xfrm>
              <a:off x="6188805" y="1263933"/>
              <a:ext cx="3059754" cy="380873"/>
            </a:xfrm>
            <a:custGeom>
              <a:avLst/>
              <a:gdLst>
                <a:gd name="connsiteX0" fmla="*/ 0 w 5630259"/>
                <a:gd name="connsiteY0" fmla="*/ 0 h 380873"/>
                <a:gd name="connsiteX1" fmla="*/ 5630259 w 5630259"/>
                <a:gd name="connsiteY1" fmla="*/ 0 h 380873"/>
                <a:gd name="connsiteX2" fmla="*/ 5630259 w 5630259"/>
                <a:gd name="connsiteY2" fmla="*/ 380873 h 380873"/>
                <a:gd name="connsiteX3" fmla="*/ 0 w 5630259"/>
                <a:gd name="connsiteY3" fmla="*/ 380873 h 380873"/>
                <a:gd name="connsiteX4" fmla="*/ 0 w 5630259"/>
                <a:gd name="connsiteY4" fmla="*/ 0 h 380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0259" h="380873">
                  <a:moveTo>
                    <a:pt x="0" y="0"/>
                  </a:moveTo>
                  <a:lnTo>
                    <a:pt x="5630259" y="0"/>
                  </a:lnTo>
                  <a:lnTo>
                    <a:pt x="5630259" y="380873"/>
                  </a:lnTo>
                  <a:lnTo>
                    <a:pt x="0" y="38087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0960" tIns="60960" rIns="60960" bIns="60960" numCol="1" spcCol="1270" anchor="t" anchorCtr="0">
              <a:noAutofit/>
            </a:bodyPr>
            <a:lstStyle/>
            <a:p>
              <a:pPr lvl="0" algn="l" defTabSz="711200" rtl="0">
                <a:lnSpc>
                  <a:spcPct val="90000"/>
                </a:lnSpc>
                <a:spcBef>
                  <a:spcPct val="0"/>
                </a:spcBef>
                <a:spcAft>
                  <a:spcPct val="35000"/>
                </a:spcAft>
              </a:pPr>
              <a:r>
                <a:rPr lang="en-NZ" sz="2000" b="1">
                  <a:solidFill>
                    <a:schemeClr val="bg1"/>
                  </a:solidFill>
                  <a:latin typeface="Century Gothic" panose="020B0502020202020204" pitchFamily="34" charset="0"/>
                </a:rPr>
                <a:t>Behavioural Filters</a:t>
              </a:r>
              <a:endParaRPr lang="pl-PL" sz="2000" b="1">
                <a:solidFill>
                  <a:schemeClr val="bg1"/>
                </a:solidFill>
                <a:latin typeface="Century Gothic" panose="020B0502020202020204" pitchFamily="34" charset="0"/>
              </a:endParaRPr>
            </a:p>
          </p:txBody>
        </p:sp>
      </p:grpSp>
      <p:sp>
        <p:nvSpPr>
          <p:cNvPr id="88" name="Prostokąt zaokrąglony 7">
            <a:extLst>
              <a:ext uri="{FF2B5EF4-FFF2-40B4-BE49-F238E27FC236}">
                <a16:creationId xmlns:a16="http://schemas.microsoft.com/office/drawing/2014/main" id="{A134330F-4386-4CD7-A506-F952AF2962CF}"/>
              </a:ext>
            </a:extLst>
          </p:cNvPr>
          <p:cNvSpPr/>
          <p:nvPr/>
        </p:nvSpPr>
        <p:spPr>
          <a:xfrm>
            <a:off x="-394672" y="615013"/>
            <a:ext cx="2848654"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pPr algn="ctr"/>
            <a:r>
              <a:rPr lang="en-NZ" sz="1100" b="1" dirty="0">
                <a:solidFill>
                  <a:schemeClr val="bg1"/>
                </a:solidFill>
                <a:latin typeface="Century Gothic" panose="020B0502020202020204" pitchFamily="34" charset="0"/>
              </a:rPr>
              <a:t>      See Page 9 of your Workbook</a:t>
            </a:r>
            <a:endParaRPr lang="en-US" sz="1100" b="1" dirty="0">
              <a:solidFill>
                <a:schemeClr val="bg1"/>
              </a:solidFill>
              <a:latin typeface="Century Gothic" panose="020B0502020202020204" pitchFamily="34" charset="0"/>
            </a:endParaRPr>
          </a:p>
        </p:txBody>
      </p:sp>
      <p:pic>
        <p:nvPicPr>
          <p:cNvPr id="90" name="Graphic 89" descr="Closed book with solid fill">
            <a:extLst>
              <a:ext uri="{FF2B5EF4-FFF2-40B4-BE49-F238E27FC236}">
                <a16:creationId xmlns:a16="http://schemas.microsoft.com/office/drawing/2014/main" id="{E5AE4121-11E9-4AF8-8012-57969681D53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87599" y="690038"/>
            <a:ext cx="227084" cy="227084"/>
          </a:xfrm>
          <a:prstGeom prst="rect">
            <a:avLst/>
          </a:prstGeom>
        </p:spPr>
      </p:pic>
    </p:spTree>
    <p:extLst>
      <p:ext uri="{BB962C8B-B14F-4D97-AF65-F5344CB8AC3E}">
        <p14:creationId xmlns:p14="http://schemas.microsoft.com/office/powerpoint/2010/main" val="255917225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14:bounceEnd="53333">
                                          <p:cBhvr additive="base">
                                            <p:cTn id="7" dur="1250" fill="hold"/>
                                            <p:tgtEl>
                                              <p:spTgt spid="88"/>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88"/>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2" presetClass="entr" presetSubtype="8"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left)">
                                          <p:cBhvr>
                                            <p:cTn id="12" dur="500"/>
                                            <p:tgtEl>
                                              <p:spTgt spid="49"/>
                                            </p:tgtEl>
                                          </p:cBhvr>
                                        </p:animEffect>
                                      </p:childTnLst>
                                    </p:cTn>
                                  </p:par>
                                </p:childTnLst>
                              </p:cTn>
                            </p:par>
                            <p:par>
                              <p:cTn id="13" fill="hold">
                                <p:stCondLst>
                                  <p:cond delay="1750"/>
                                </p:stCondLst>
                                <p:childTnLst>
                                  <p:par>
                                    <p:cTn id="14" presetID="47"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14:presetBounceEnd="50000">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14:bounceEnd="50000">
                                          <p:cBhvr additive="base">
                                            <p:cTn id="23" dur="1000" fill="hold"/>
                                            <p:tgtEl>
                                              <p:spTgt spid="47"/>
                                            </p:tgtEl>
                                            <p:attrNameLst>
                                              <p:attrName>ppt_x</p:attrName>
                                            </p:attrNameLst>
                                          </p:cBhvr>
                                          <p:tavLst>
                                            <p:tav tm="0">
                                              <p:val>
                                                <p:strVal val="1+#ppt_w/2"/>
                                              </p:val>
                                            </p:tav>
                                            <p:tav tm="100000">
                                              <p:val>
                                                <p:strVal val="#ppt_x"/>
                                              </p:val>
                                            </p:tav>
                                          </p:tavLst>
                                        </p:anim>
                                        <p:anim calcmode="lin" valueType="num" p14:bounceEnd="50000">
                                          <p:cBhvr additive="base">
                                            <p:cTn id="24" dur="10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14:presetBounceEnd="50000">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14:bounceEnd="50000">
                                          <p:cBhvr additive="base">
                                            <p:cTn id="29" dur="1000" fill="hold"/>
                                            <p:tgtEl>
                                              <p:spTgt spid="45"/>
                                            </p:tgtEl>
                                            <p:attrNameLst>
                                              <p:attrName>ppt_x</p:attrName>
                                            </p:attrNameLst>
                                          </p:cBhvr>
                                          <p:tavLst>
                                            <p:tav tm="0">
                                              <p:val>
                                                <p:strVal val="1+#ppt_w/2"/>
                                              </p:val>
                                            </p:tav>
                                            <p:tav tm="100000">
                                              <p:val>
                                                <p:strVal val="#ppt_x"/>
                                              </p:val>
                                            </p:tav>
                                          </p:tavLst>
                                        </p:anim>
                                        <p:anim calcmode="lin" valueType="num" p14:bounceEnd="50000">
                                          <p:cBhvr additive="base">
                                            <p:cTn id="30" dur="10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14:presetBounceEnd="57000">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14:bounceEnd="57000">
                                          <p:cBhvr additive="base">
                                            <p:cTn id="35" dur="1000" fill="hold"/>
                                            <p:tgtEl>
                                              <p:spTgt spid="9"/>
                                            </p:tgtEl>
                                            <p:attrNameLst>
                                              <p:attrName>ppt_x</p:attrName>
                                            </p:attrNameLst>
                                          </p:cBhvr>
                                          <p:tavLst>
                                            <p:tav tm="0">
                                              <p:val>
                                                <p:strVal val="1+#ppt_w/2"/>
                                              </p:val>
                                            </p:tav>
                                            <p:tav tm="100000">
                                              <p:val>
                                                <p:strVal val="#ppt_x"/>
                                              </p:val>
                                            </p:tav>
                                          </p:tavLst>
                                        </p:anim>
                                        <p:anim calcmode="lin" valueType="num" p14:bounceEnd="57000">
                                          <p:cBhvr additive="base">
                                            <p:cTn id="36" dur="1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14:presetBounceEnd="50000">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14:bounceEnd="50000">
                                          <p:cBhvr additive="base">
                                            <p:cTn id="41" dur="1000" fill="hold"/>
                                            <p:tgtEl>
                                              <p:spTgt spid="44"/>
                                            </p:tgtEl>
                                            <p:attrNameLst>
                                              <p:attrName>ppt_x</p:attrName>
                                            </p:attrNameLst>
                                          </p:cBhvr>
                                          <p:tavLst>
                                            <p:tav tm="0">
                                              <p:val>
                                                <p:strVal val="1+#ppt_w/2"/>
                                              </p:val>
                                            </p:tav>
                                            <p:tav tm="100000">
                                              <p:val>
                                                <p:strVal val="#ppt_x"/>
                                              </p:val>
                                            </p:tav>
                                          </p:tavLst>
                                        </p:anim>
                                        <p:anim calcmode="lin" valueType="num" p14:bounceEnd="50000">
                                          <p:cBhvr additive="base">
                                            <p:cTn id="42" dur="10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additive="base">
                                            <p:cTn id="7" dur="1250" fill="hold"/>
                                            <p:tgtEl>
                                              <p:spTgt spid="88"/>
                                            </p:tgtEl>
                                            <p:attrNameLst>
                                              <p:attrName>ppt_x</p:attrName>
                                            </p:attrNameLst>
                                          </p:cBhvr>
                                          <p:tavLst>
                                            <p:tav tm="0">
                                              <p:val>
                                                <p:strVal val="0-#ppt_w/2"/>
                                              </p:val>
                                            </p:tav>
                                            <p:tav tm="100000">
                                              <p:val>
                                                <p:strVal val="#ppt_x"/>
                                              </p:val>
                                            </p:tav>
                                          </p:tavLst>
                                        </p:anim>
                                        <p:anim calcmode="lin" valueType="num">
                                          <p:cBhvr additive="base">
                                            <p:cTn id="8" dur="1250" fill="hold"/>
                                            <p:tgtEl>
                                              <p:spTgt spid="88"/>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2" presetClass="entr" presetSubtype="8"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left)">
                                          <p:cBhvr>
                                            <p:cTn id="12" dur="500"/>
                                            <p:tgtEl>
                                              <p:spTgt spid="49"/>
                                            </p:tgtEl>
                                          </p:cBhvr>
                                        </p:animEffect>
                                      </p:childTnLst>
                                    </p:cTn>
                                  </p:par>
                                </p:childTnLst>
                              </p:cTn>
                            </p:par>
                            <p:par>
                              <p:cTn id="13" fill="hold">
                                <p:stCondLst>
                                  <p:cond delay="1750"/>
                                </p:stCondLst>
                                <p:childTnLst>
                                  <p:par>
                                    <p:cTn id="14" presetID="47"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1000" fill="hold"/>
                                            <p:tgtEl>
                                              <p:spTgt spid="47"/>
                                            </p:tgtEl>
                                            <p:attrNameLst>
                                              <p:attrName>ppt_x</p:attrName>
                                            </p:attrNameLst>
                                          </p:cBhvr>
                                          <p:tavLst>
                                            <p:tav tm="0">
                                              <p:val>
                                                <p:strVal val="1+#ppt_w/2"/>
                                              </p:val>
                                            </p:tav>
                                            <p:tav tm="100000">
                                              <p:val>
                                                <p:strVal val="#ppt_x"/>
                                              </p:val>
                                            </p:tav>
                                          </p:tavLst>
                                        </p:anim>
                                        <p:anim calcmode="lin" valueType="num">
                                          <p:cBhvr additive="base">
                                            <p:cTn id="24" dur="10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additive="base">
                                            <p:cTn id="29" dur="1000" fill="hold"/>
                                            <p:tgtEl>
                                              <p:spTgt spid="45"/>
                                            </p:tgtEl>
                                            <p:attrNameLst>
                                              <p:attrName>ppt_x</p:attrName>
                                            </p:attrNameLst>
                                          </p:cBhvr>
                                          <p:tavLst>
                                            <p:tav tm="0">
                                              <p:val>
                                                <p:strVal val="1+#ppt_w/2"/>
                                              </p:val>
                                            </p:tav>
                                            <p:tav tm="100000">
                                              <p:val>
                                                <p:strVal val="#ppt_x"/>
                                              </p:val>
                                            </p:tav>
                                          </p:tavLst>
                                        </p:anim>
                                        <p:anim calcmode="lin" valueType="num">
                                          <p:cBhvr additive="base">
                                            <p:cTn id="30" dur="10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000" fill="hold"/>
                                            <p:tgtEl>
                                              <p:spTgt spid="9"/>
                                            </p:tgtEl>
                                            <p:attrNameLst>
                                              <p:attrName>ppt_x</p:attrName>
                                            </p:attrNameLst>
                                          </p:cBhvr>
                                          <p:tavLst>
                                            <p:tav tm="0">
                                              <p:val>
                                                <p:strVal val="1+#ppt_w/2"/>
                                              </p:val>
                                            </p:tav>
                                            <p:tav tm="100000">
                                              <p:val>
                                                <p:strVal val="#ppt_x"/>
                                              </p:val>
                                            </p:tav>
                                          </p:tavLst>
                                        </p:anim>
                                        <p:anim calcmode="lin" valueType="num">
                                          <p:cBhvr additive="base">
                                            <p:cTn id="36" dur="1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1000" fill="hold"/>
                                            <p:tgtEl>
                                              <p:spTgt spid="44"/>
                                            </p:tgtEl>
                                            <p:attrNameLst>
                                              <p:attrName>ppt_x</p:attrName>
                                            </p:attrNameLst>
                                          </p:cBhvr>
                                          <p:tavLst>
                                            <p:tav tm="0">
                                              <p:val>
                                                <p:strVal val="1+#ppt_w/2"/>
                                              </p:val>
                                            </p:tav>
                                            <p:tav tm="100000">
                                              <p:val>
                                                <p:strVal val="#ppt_x"/>
                                              </p:val>
                                            </p:tav>
                                          </p:tavLst>
                                        </p:anim>
                                        <p:anim calcmode="lin" valueType="num">
                                          <p:cBhvr additive="base">
                                            <p:cTn id="42" dur="10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Lst>
      </p:timing>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351580"/>
          </a:xfrm>
        </p:spPr>
        <p:txBody>
          <a:bodyPr/>
          <a:lstStyle/>
          <a:p>
            <a:r>
              <a:rPr lang="en-NZ" altLang="en-US" b="1">
                <a:solidFill>
                  <a:schemeClr val="accent1"/>
                </a:solidFill>
              </a:rPr>
              <a:t>The Australasian </a:t>
            </a:r>
            <a:r>
              <a:rPr lang="pl-PL" altLang="en-US" b="1">
                <a:solidFill>
                  <a:schemeClr val="accent1"/>
                </a:solidFill>
              </a:rPr>
              <a:t>population compared </a:t>
            </a:r>
            <a:r>
              <a:rPr lang="pl-PL" altLang="en-US"/>
              <a:t>to</a:t>
            </a:r>
            <a:r>
              <a:rPr lang="en-NZ" altLang="en-US"/>
              <a:t> other regions:</a:t>
            </a:r>
            <a:endParaRPr lang="pl-PL"/>
          </a:p>
        </p:txBody>
      </p:sp>
      <p:sp>
        <p:nvSpPr>
          <p:cNvPr id="24" name="Symbol zastępczy numeru slajdu 23"/>
          <p:cNvSpPr>
            <a:spLocks noGrp="1"/>
          </p:cNvSpPr>
          <p:nvPr>
            <p:ph type="sldNum" sz="quarter" idx="12"/>
          </p:nvPr>
        </p:nvSpPr>
        <p:spPr/>
        <p:txBody>
          <a:bodyPr/>
          <a:lstStyle/>
          <a:p>
            <a:fld id="{DEAEEF22-A4DB-45E7-8C91-9889C89BF273}" type="slidenum">
              <a:rPr lang="pl-PL" smtClean="0"/>
              <a:t>140</a:t>
            </a:fld>
            <a:endParaRPr lang="pl-PL"/>
          </a:p>
        </p:txBody>
      </p:sp>
      <p:sp>
        <p:nvSpPr>
          <p:cNvPr id="4" name="TextBox 3">
            <a:extLst>
              <a:ext uri="{FF2B5EF4-FFF2-40B4-BE49-F238E27FC236}">
                <a16:creationId xmlns:a16="http://schemas.microsoft.com/office/drawing/2014/main" id="{633C032E-DE7F-3B92-AD95-2709824CB75D}"/>
              </a:ext>
            </a:extLst>
          </p:cNvPr>
          <p:cNvSpPr txBox="1"/>
          <p:nvPr/>
        </p:nvSpPr>
        <p:spPr>
          <a:xfrm>
            <a:off x="2880947" y="3244334"/>
            <a:ext cx="6207368" cy="369332"/>
          </a:xfrm>
          <a:prstGeom prst="rect">
            <a:avLst/>
          </a:prstGeom>
          <a:noFill/>
        </p:spPr>
        <p:txBody>
          <a:bodyPr wrap="square">
            <a:spAutoFit/>
          </a:bodyPr>
          <a:lstStyle/>
          <a:p>
            <a:endParaRPr lang="en-NZ" dirty="0"/>
          </a:p>
        </p:txBody>
      </p:sp>
      <p:pic>
        <p:nvPicPr>
          <p:cNvPr id="10" name="Picture 9">
            <a:extLst>
              <a:ext uri="{FF2B5EF4-FFF2-40B4-BE49-F238E27FC236}">
                <a16:creationId xmlns:a16="http://schemas.microsoft.com/office/drawing/2014/main" id="{864D14C9-8419-8FCC-3875-AB278A5E82E8}"/>
              </a:ext>
            </a:extLst>
          </p:cNvPr>
          <p:cNvPicPr>
            <a:picLocks noChangeAspect="1"/>
          </p:cNvPicPr>
          <p:nvPr/>
        </p:nvPicPr>
        <p:blipFill>
          <a:blip r:embed="rId3"/>
          <a:stretch>
            <a:fillRect/>
          </a:stretch>
        </p:blipFill>
        <p:spPr>
          <a:xfrm>
            <a:off x="2164979" y="582862"/>
            <a:ext cx="7862042" cy="6289261"/>
          </a:xfrm>
          <a:prstGeom prst="rect">
            <a:avLst/>
          </a:prstGeom>
        </p:spPr>
      </p:pic>
    </p:spTree>
    <p:extLst>
      <p:ext uri="{BB962C8B-B14F-4D97-AF65-F5344CB8AC3E}">
        <p14:creationId xmlns:p14="http://schemas.microsoft.com/office/powerpoint/2010/main" val="343713944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406980"/>
          </a:xfrm>
        </p:spPr>
        <p:txBody>
          <a:bodyPr/>
          <a:lstStyle/>
          <a:p>
            <a:r>
              <a:rPr lang="en-US"/>
              <a:t>And how do </a:t>
            </a:r>
            <a:r>
              <a:rPr lang="en-US" b="1">
                <a:solidFill>
                  <a:schemeClr val="accent1"/>
                </a:solidFill>
              </a:rPr>
              <a:t>generations differ</a:t>
            </a:r>
            <a:r>
              <a:rPr lang="en-US"/>
              <a:t>?</a:t>
            </a:r>
            <a:endParaRPr lang="pl-PL"/>
          </a:p>
        </p:txBody>
      </p:sp>
      <p:grpSp>
        <p:nvGrpSpPr>
          <p:cNvPr id="25" name="Grupa 24"/>
          <p:cNvGrpSpPr/>
          <p:nvPr/>
        </p:nvGrpSpPr>
        <p:grpSpPr>
          <a:xfrm>
            <a:off x="1017735" y="1752959"/>
            <a:ext cx="2287472" cy="4245426"/>
            <a:chOff x="3173489" y="681802"/>
            <a:chExt cx="3351249" cy="6219738"/>
          </a:xfrm>
        </p:grpSpPr>
        <p:sp>
          <p:nvSpPr>
            <p:cNvPr id="17" name="Prostokąt 16"/>
            <p:cNvSpPr/>
            <p:nvPr/>
          </p:nvSpPr>
          <p:spPr>
            <a:xfrm>
              <a:off x="3642678" y="4725095"/>
              <a:ext cx="2554514" cy="20224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8" name="Prostokąt 17"/>
            <p:cNvSpPr/>
            <p:nvPr/>
          </p:nvSpPr>
          <p:spPr>
            <a:xfrm>
              <a:off x="3441994" y="2821467"/>
              <a:ext cx="2871062" cy="19440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9" name="Prostokąt 18"/>
            <p:cNvSpPr/>
            <p:nvPr/>
          </p:nvSpPr>
          <p:spPr>
            <a:xfrm>
              <a:off x="3600267" y="1388094"/>
              <a:ext cx="2554514" cy="143337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0" name="Prostokąt 19"/>
            <p:cNvSpPr/>
            <p:nvPr/>
          </p:nvSpPr>
          <p:spPr>
            <a:xfrm>
              <a:off x="3593051" y="848698"/>
              <a:ext cx="2554514" cy="57863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1" name="Dowolny kształt 20"/>
            <p:cNvSpPr>
              <a:spLocks/>
            </p:cNvSpPr>
            <p:nvPr/>
          </p:nvSpPr>
          <p:spPr bwMode="auto">
            <a:xfrm>
              <a:off x="3173489" y="681802"/>
              <a:ext cx="3351249" cy="6219738"/>
            </a:xfrm>
            <a:custGeom>
              <a:avLst/>
              <a:gdLst>
                <a:gd name="connsiteX0" fmla="*/ 0 w 3351249"/>
                <a:gd name="connsiteY0" fmla="*/ 0 h 6219738"/>
                <a:gd name="connsiteX1" fmla="*/ 3351249 w 3351249"/>
                <a:gd name="connsiteY1" fmla="*/ 0 h 6219738"/>
                <a:gd name="connsiteX2" fmla="*/ 3351249 w 3351249"/>
                <a:gd name="connsiteY2" fmla="*/ 6219738 h 6219738"/>
                <a:gd name="connsiteX3" fmla="*/ 0 w 3351249"/>
                <a:gd name="connsiteY3" fmla="*/ 6219738 h 6219738"/>
                <a:gd name="connsiteX4" fmla="*/ 0 w 3351249"/>
                <a:gd name="connsiteY4" fmla="*/ 0 h 6219738"/>
                <a:gd name="connsiteX5" fmla="*/ 1724033 w 3351249"/>
                <a:gd name="connsiteY5" fmla="*/ 196003 h 6219738"/>
                <a:gd name="connsiteX6" fmla="*/ 1159924 w 3351249"/>
                <a:gd name="connsiteY6" fmla="*/ 760785 h 6219738"/>
                <a:gd name="connsiteX7" fmla="*/ 1724033 w 3351249"/>
                <a:gd name="connsiteY7" fmla="*/ 1325567 h 6219738"/>
                <a:gd name="connsiteX8" fmla="*/ 2288142 w 3351249"/>
                <a:gd name="connsiteY8" fmla="*/ 760785 h 6219738"/>
                <a:gd name="connsiteX9" fmla="*/ 1724033 w 3351249"/>
                <a:gd name="connsiteY9" fmla="*/ 196003 h 6219738"/>
                <a:gd name="connsiteX10" fmla="*/ 1661726 w 3351249"/>
                <a:gd name="connsiteY10" fmla="*/ 1500380 h 6219738"/>
                <a:gd name="connsiteX11" fmla="*/ 1661726 w 3351249"/>
                <a:gd name="connsiteY11" fmla="*/ 1502116 h 6219738"/>
                <a:gd name="connsiteX12" fmla="*/ 956416 w 3351249"/>
                <a:gd name="connsiteY12" fmla="*/ 1746812 h 6219738"/>
                <a:gd name="connsiteX13" fmla="*/ 357077 w 3351249"/>
                <a:gd name="connsiteY13" fmla="*/ 3388536 h 6219738"/>
                <a:gd name="connsiteX14" fmla="*/ 351865 w 3351249"/>
                <a:gd name="connsiteY14" fmla="*/ 3400684 h 6219738"/>
                <a:gd name="connsiteX15" fmla="*/ 348391 w 3351249"/>
                <a:gd name="connsiteY15" fmla="*/ 3414567 h 6219738"/>
                <a:gd name="connsiteX16" fmla="*/ 331019 w 3351249"/>
                <a:gd name="connsiteY16" fmla="*/ 3463159 h 6219738"/>
                <a:gd name="connsiteX17" fmla="*/ 329281 w 3351249"/>
                <a:gd name="connsiteY17" fmla="*/ 3471837 h 6219738"/>
                <a:gd name="connsiteX18" fmla="*/ 327544 w 3351249"/>
                <a:gd name="connsiteY18" fmla="*/ 3497868 h 6219738"/>
                <a:gd name="connsiteX19" fmla="*/ 327544 w 3351249"/>
                <a:gd name="connsiteY19" fmla="*/ 3504810 h 6219738"/>
                <a:gd name="connsiteX20" fmla="*/ 494317 w 3351249"/>
                <a:gd name="connsiteY20" fmla="*/ 3692237 h 6219738"/>
                <a:gd name="connsiteX21" fmla="*/ 640243 w 3351249"/>
                <a:gd name="connsiteY21" fmla="*/ 3595053 h 6219738"/>
                <a:gd name="connsiteX22" fmla="*/ 641980 w 3351249"/>
                <a:gd name="connsiteY22" fmla="*/ 3593317 h 6219738"/>
                <a:gd name="connsiteX23" fmla="*/ 1150984 w 3351249"/>
                <a:gd name="connsiteY23" fmla="*/ 2569409 h 6219738"/>
                <a:gd name="connsiteX24" fmla="*/ 1086707 w 3351249"/>
                <a:gd name="connsiteY24" fmla="*/ 5779968 h 6219738"/>
                <a:gd name="connsiteX25" fmla="*/ 1084970 w 3351249"/>
                <a:gd name="connsiteY25" fmla="*/ 5809470 h 6219738"/>
                <a:gd name="connsiteX26" fmla="*/ 1284750 w 3351249"/>
                <a:gd name="connsiteY26" fmla="*/ 6003839 h 6219738"/>
                <a:gd name="connsiteX27" fmla="*/ 1484530 w 3351249"/>
                <a:gd name="connsiteY27" fmla="*/ 5809470 h 6219738"/>
                <a:gd name="connsiteX28" fmla="*/ 1484530 w 3351249"/>
                <a:gd name="connsiteY28" fmla="*/ 5807735 h 6219738"/>
                <a:gd name="connsiteX29" fmla="*/ 1637405 w 3351249"/>
                <a:gd name="connsiteY29" fmla="*/ 3836278 h 6219738"/>
                <a:gd name="connsiteX30" fmla="*/ 1712105 w 3351249"/>
                <a:gd name="connsiteY30" fmla="*/ 3836278 h 6219738"/>
                <a:gd name="connsiteX31" fmla="*/ 1864980 w 3351249"/>
                <a:gd name="connsiteY31" fmla="*/ 5807735 h 6219738"/>
                <a:gd name="connsiteX32" fmla="*/ 1864980 w 3351249"/>
                <a:gd name="connsiteY32" fmla="*/ 5809470 h 6219738"/>
                <a:gd name="connsiteX33" fmla="*/ 2064760 w 3351249"/>
                <a:gd name="connsiteY33" fmla="*/ 6003839 h 6219738"/>
                <a:gd name="connsiteX34" fmla="*/ 2264540 w 3351249"/>
                <a:gd name="connsiteY34" fmla="*/ 5809470 h 6219738"/>
                <a:gd name="connsiteX35" fmla="*/ 2262802 w 3351249"/>
                <a:gd name="connsiteY35" fmla="*/ 5779968 h 6219738"/>
                <a:gd name="connsiteX36" fmla="*/ 2198526 w 3351249"/>
                <a:gd name="connsiteY36" fmla="*/ 2569409 h 6219738"/>
                <a:gd name="connsiteX37" fmla="*/ 2707530 w 3351249"/>
                <a:gd name="connsiteY37" fmla="*/ 3593317 h 6219738"/>
                <a:gd name="connsiteX38" fmla="*/ 2711004 w 3351249"/>
                <a:gd name="connsiteY38" fmla="*/ 3595053 h 6219738"/>
                <a:gd name="connsiteX39" fmla="*/ 2855193 w 3351249"/>
                <a:gd name="connsiteY39" fmla="*/ 3692237 h 6219738"/>
                <a:gd name="connsiteX40" fmla="*/ 3023703 w 3351249"/>
                <a:gd name="connsiteY40" fmla="*/ 3504810 h 6219738"/>
                <a:gd name="connsiteX41" fmla="*/ 3023703 w 3351249"/>
                <a:gd name="connsiteY41" fmla="*/ 3497868 h 6219738"/>
                <a:gd name="connsiteX42" fmla="*/ 3021966 w 3351249"/>
                <a:gd name="connsiteY42" fmla="*/ 3471837 h 6219738"/>
                <a:gd name="connsiteX43" fmla="*/ 3020228 w 3351249"/>
                <a:gd name="connsiteY43" fmla="*/ 3463159 h 6219738"/>
                <a:gd name="connsiteX44" fmla="*/ 3002856 w 3351249"/>
                <a:gd name="connsiteY44" fmla="*/ 3414567 h 6219738"/>
                <a:gd name="connsiteX45" fmla="*/ 2997645 w 3351249"/>
                <a:gd name="connsiteY45" fmla="*/ 3400684 h 6219738"/>
                <a:gd name="connsiteX46" fmla="*/ 2994170 w 3351249"/>
                <a:gd name="connsiteY46" fmla="*/ 3388536 h 6219738"/>
                <a:gd name="connsiteX47" fmla="*/ 2393094 w 3351249"/>
                <a:gd name="connsiteY47" fmla="*/ 1746812 h 6219738"/>
                <a:gd name="connsiteX48" fmla="*/ 1689521 w 3351249"/>
                <a:gd name="connsiteY48" fmla="*/ 1502116 h 6219738"/>
                <a:gd name="connsiteX49" fmla="*/ 1689521 w 3351249"/>
                <a:gd name="connsiteY49" fmla="*/ 1500380 h 6219738"/>
                <a:gd name="connsiteX50" fmla="*/ 1675624 w 3351249"/>
                <a:gd name="connsiteY50" fmla="*/ 1502116 h 6219738"/>
                <a:gd name="connsiteX51" fmla="*/ 1661726 w 3351249"/>
                <a:gd name="connsiteY51" fmla="*/ 1500380 h 6219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51249" h="6219738">
                  <a:moveTo>
                    <a:pt x="0" y="0"/>
                  </a:moveTo>
                  <a:lnTo>
                    <a:pt x="3351249" y="0"/>
                  </a:lnTo>
                  <a:lnTo>
                    <a:pt x="3351249" y="6219738"/>
                  </a:lnTo>
                  <a:lnTo>
                    <a:pt x="0" y="6219738"/>
                  </a:lnTo>
                  <a:lnTo>
                    <a:pt x="0" y="0"/>
                  </a:lnTo>
                  <a:close/>
                  <a:moveTo>
                    <a:pt x="1724033" y="196003"/>
                  </a:moveTo>
                  <a:cubicBezTo>
                    <a:pt x="1412484" y="196003"/>
                    <a:pt x="1159924" y="448865"/>
                    <a:pt x="1159924" y="760785"/>
                  </a:cubicBezTo>
                  <a:cubicBezTo>
                    <a:pt x="1159924" y="1072705"/>
                    <a:pt x="1412484" y="1325567"/>
                    <a:pt x="1724033" y="1325567"/>
                  </a:cubicBezTo>
                  <a:cubicBezTo>
                    <a:pt x="2035582" y="1325567"/>
                    <a:pt x="2288142" y="1072705"/>
                    <a:pt x="2288142" y="760785"/>
                  </a:cubicBezTo>
                  <a:cubicBezTo>
                    <a:pt x="2288142" y="448865"/>
                    <a:pt x="2035582" y="196003"/>
                    <a:pt x="1724033" y="196003"/>
                  </a:cubicBezTo>
                  <a:close/>
                  <a:moveTo>
                    <a:pt x="1661726" y="1500380"/>
                  </a:moveTo>
                  <a:cubicBezTo>
                    <a:pt x="1661726" y="1502116"/>
                    <a:pt x="1661726" y="1502116"/>
                    <a:pt x="1661726" y="1502116"/>
                  </a:cubicBezTo>
                  <a:cubicBezTo>
                    <a:pt x="1067598" y="1542031"/>
                    <a:pt x="1039802" y="1663511"/>
                    <a:pt x="956416" y="1746812"/>
                  </a:cubicBezTo>
                  <a:cubicBezTo>
                    <a:pt x="886928" y="1816230"/>
                    <a:pt x="478682" y="3024094"/>
                    <a:pt x="357077" y="3388536"/>
                  </a:cubicBezTo>
                  <a:cubicBezTo>
                    <a:pt x="351865" y="3400684"/>
                    <a:pt x="351865" y="3400684"/>
                    <a:pt x="351865" y="3400684"/>
                  </a:cubicBezTo>
                  <a:cubicBezTo>
                    <a:pt x="348391" y="3414567"/>
                    <a:pt x="348391" y="3414567"/>
                    <a:pt x="348391" y="3414567"/>
                  </a:cubicBezTo>
                  <a:cubicBezTo>
                    <a:pt x="331019" y="3463159"/>
                    <a:pt x="331019" y="3463159"/>
                    <a:pt x="331019" y="3463159"/>
                  </a:cubicBezTo>
                  <a:cubicBezTo>
                    <a:pt x="329281" y="3471837"/>
                    <a:pt x="329281" y="3471837"/>
                    <a:pt x="329281" y="3471837"/>
                  </a:cubicBezTo>
                  <a:cubicBezTo>
                    <a:pt x="327544" y="3480514"/>
                    <a:pt x="327544" y="3489191"/>
                    <a:pt x="327544" y="3497868"/>
                  </a:cubicBezTo>
                  <a:cubicBezTo>
                    <a:pt x="327544" y="3501339"/>
                    <a:pt x="327544" y="3503074"/>
                    <a:pt x="327544" y="3504810"/>
                  </a:cubicBezTo>
                  <a:cubicBezTo>
                    <a:pt x="331019" y="3608936"/>
                    <a:pt x="403982" y="3692237"/>
                    <a:pt x="494317" y="3692237"/>
                  </a:cubicBezTo>
                  <a:cubicBezTo>
                    <a:pt x="556857" y="3692237"/>
                    <a:pt x="610710" y="3654057"/>
                    <a:pt x="640243" y="3595053"/>
                  </a:cubicBezTo>
                  <a:cubicBezTo>
                    <a:pt x="641980" y="3593317"/>
                    <a:pt x="641980" y="3593317"/>
                    <a:pt x="641980" y="3593317"/>
                  </a:cubicBezTo>
                  <a:cubicBezTo>
                    <a:pt x="1150984" y="2569409"/>
                    <a:pt x="1150984" y="2569409"/>
                    <a:pt x="1150984" y="2569409"/>
                  </a:cubicBezTo>
                  <a:cubicBezTo>
                    <a:pt x="1150984" y="2569409"/>
                    <a:pt x="1098868" y="5228099"/>
                    <a:pt x="1086707" y="5779968"/>
                  </a:cubicBezTo>
                  <a:cubicBezTo>
                    <a:pt x="1086707" y="5790380"/>
                    <a:pt x="1084970" y="5800793"/>
                    <a:pt x="1084970" y="5809470"/>
                  </a:cubicBezTo>
                  <a:cubicBezTo>
                    <a:pt x="1084970" y="5917067"/>
                    <a:pt x="1175305" y="6003839"/>
                    <a:pt x="1284750" y="6003839"/>
                  </a:cubicBezTo>
                  <a:cubicBezTo>
                    <a:pt x="1395932" y="6003839"/>
                    <a:pt x="1484530" y="5917067"/>
                    <a:pt x="1484530" y="5809470"/>
                  </a:cubicBezTo>
                  <a:cubicBezTo>
                    <a:pt x="1484530" y="5809470"/>
                    <a:pt x="1484530" y="5809470"/>
                    <a:pt x="1484530" y="5807735"/>
                  </a:cubicBezTo>
                  <a:cubicBezTo>
                    <a:pt x="1484530" y="5807735"/>
                    <a:pt x="1576602" y="5130914"/>
                    <a:pt x="1637405" y="3836278"/>
                  </a:cubicBezTo>
                  <a:cubicBezTo>
                    <a:pt x="1712105" y="3836278"/>
                    <a:pt x="1712105" y="3836278"/>
                    <a:pt x="1712105" y="3836278"/>
                  </a:cubicBezTo>
                  <a:cubicBezTo>
                    <a:pt x="1772908" y="5130914"/>
                    <a:pt x="1864980" y="5807735"/>
                    <a:pt x="1864980" y="5807735"/>
                  </a:cubicBezTo>
                  <a:cubicBezTo>
                    <a:pt x="1864980" y="5809470"/>
                    <a:pt x="1864980" y="5809470"/>
                    <a:pt x="1864980" y="5809470"/>
                  </a:cubicBezTo>
                  <a:cubicBezTo>
                    <a:pt x="1864980" y="5917067"/>
                    <a:pt x="1955315" y="6003839"/>
                    <a:pt x="2064760" y="6003839"/>
                  </a:cubicBezTo>
                  <a:cubicBezTo>
                    <a:pt x="2175942" y="6003839"/>
                    <a:pt x="2264540" y="5917067"/>
                    <a:pt x="2264540" y="5809470"/>
                  </a:cubicBezTo>
                  <a:cubicBezTo>
                    <a:pt x="2264540" y="5800793"/>
                    <a:pt x="2264540" y="5790380"/>
                    <a:pt x="2262802" y="5779968"/>
                  </a:cubicBezTo>
                  <a:cubicBezTo>
                    <a:pt x="2252379" y="5228099"/>
                    <a:pt x="2198526" y="2569409"/>
                    <a:pt x="2198526" y="2569409"/>
                  </a:cubicBezTo>
                  <a:cubicBezTo>
                    <a:pt x="2707530" y="3593317"/>
                    <a:pt x="2707530" y="3593317"/>
                    <a:pt x="2707530" y="3593317"/>
                  </a:cubicBezTo>
                  <a:cubicBezTo>
                    <a:pt x="2707530" y="3593317"/>
                    <a:pt x="2709267" y="3593317"/>
                    <a:pt x="2711004" y="3595053"/>
                  </a:cubicBezTo>
                  <a:cubicBezTo>
                    <a:pt x="2738800" y="3654057"/>
                    <a:pt x="2794390" y="3692237"/>
                    <a:pt x="2855193" y="3692237"/>
                  </a:cubicBezTo>
                  <a:cubicBezTo>
                    <a:pt x="2945528" y="3692237"/>
                    <a:pt x="3020228" y="3608936"/>
                    <a:pt x="3023703" y="3504810"/>
                  </a:cubicBezTo>
                  <a:cubicBezTo>
                    <a:pt x="3023703" y="3503074"/>
                    <a:pt x="3023703" y="3501339"/>
                    <a:pt x="3023703" y="3497868"/>
                  </a:cubicBezTo>
                  <a:cubicBezTo>
                    <a:pt x="3023703" y="3489191"/>
                    <a:pt x="3021966" y="3480514"/>
                    <a:pt x="3021966" y="3471837"/>
                  </a:cubicBezTo>
                  <a:cubicBezTo>
                    <a:pt x="3020228" y="3463159"/>
                    <a:pt x="3020228" y="3463159"/>
                    <a:pt x="3020228" y="3463159"/>
                  </a:cubicBezTo>
                  <a:cubicBezTo>
                    <a:pt x="3002856" y="3414567"/>
                    <a:pt x="3002856" y="3414567"/>
                    <a:pt x="3002856" y="3414567"/>
                  </a:cubicBezTo>
                  <a:cubicBezTo>
                    <a:pt x="2997645" y="3400684"/>
                    <a:pt x="2997645" y="3400684"/>
                    <a:pt x="2997645" y="3400684"/>
                  </a:cubicBezTo>
                  <a:cubicBezTo>
                    <a:pt x="2994170" y="3388536"/>
                    <a:pt x="2994170" y="3388536"/>
                    <a:pt x="2994170" y="3388536"/>
                  </a:cubicBezTo>
                  <a:cubicBezTo>
                    <a:pt x="2872565" y="3024094"/>
                    <a:pt x="2464320" y="1816230"/>
                    <a:pt x="2393094" y="1746812"/>
                  </a:cubicBezTo>
                  <a:cubicBezTo>
                    <a:pt x="2311444" y="1663511"/>
                    <a:pt x="2283649" y="1542031"/>
                    <a:pt x="1689521" y="1502116"/>
                  </a:cubicBezTo>
                  <a:cubicBezTo>
                    <a:pt x="1689521" y="1502116"/>
                    <a:pt x="1689521" y="1502116"/>
                    <a:pt x="1689521" y="1500380"/>
                  </a:cubicBezTo>
                  <a:cubicBezTo>
                    <a:pt x="1684310" y="1500380"/>
                    <a:pt x="1679098" y="1502116"/>
                    <a:pt x="1675624" y="1502116"/>
                  </a:cubicBezTo>
                  <a:cubicBezTo>
                    <a:pt x="1670412" y="1502116"/>
                    <a:pt x="1665200" y="1500380"/>
                    <a:pt x="1661726" y="150038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pl-PL"/>
            </a:p>
          </p:txBody>
        </p:sp>
        <p:grpSp>
          <p:nvGrpSpPr>
            <p:cNvPr id="22" name="Grupa 21"/>
            <p:cNvGrpSpPr/>
            <p:nvPr/>
          </p:nvGrpSpPr>
          <p:grpSpPr>
            <a:xfrm>
              <a:off x="3501032" y="877807"/>
              <a:ext cx="2696159" cy="5807835"/>
              <a:chOff x="4503738" y="0"/>
              <a:chExt cx="3182938" cy="6856413"/>
            </a:xfrm>
            <a:noFill/>
          </p:grpSpPr>
          <p:sp>
            <p:nvSpPr>
              <p:cNvPr id="23" name="Oval 5"/>
              <p:cNvSpPr>
                <a:spLocks noChangeArrowheads="1"/>
              </p:cNvSpPr>
              <p:nvPr/>
            </p:nvSpPr>
            <p:spPr bwMode="auto">
              <a:xfrm>
                <a:off x="5486399" y="0"/>
                <a:ext cx="1335550" cy="1337142"/>
              </a:xfrm>
              <a:prstGeom prst="ellipse">
                <a:avLst/>
              </a:prstGeom>
              <a:grpFill/>
              <a:ln w="19050">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pl-PL"/>
              </a:p>
            </p:txBody>
          </p:sp>
          <p:sp>
            <p:nvSpPr>
              <p:cNvPr id="24" name="Freeform 6"/>
              <p:cNvSpPr>
                <a:spLocks/>
              </p:cNvSpPr>
              <p:nvPr/>
            </p:nvSpPr>
            <p:spPr bwMode="auto">
              <a:xfrm>
                <a:off x="4503738" y="1539875"/>
                <a:ext cx="3182938" cy="5316538"/>
              </a:xfrm>
              <a:custGeom>
                <a:avLst/>
                <a:gdLst>
                  <a:gd name="T0" fmla="*/ 1551 w 1552"/>
                  <a:gd name="T1" fmla="*/ 1136 h 2595"/>
                  <a:gd name="T2" fmla="*/ 1550 w 1552"/>
                  <a:gd name="T3" fmla="*/ 1131 h 2595"/>
                  <a:gd name="T4" fmla="*/ 1540 w 1552"/>
                  <a:gd name="T5" fmla="*/ 1103 h 2595"/>
                  <a:gd name="T6" fmla="*/ 1537 w 1552"/>
                  <a:gd name="T7" fmla="*/ 1095 h 2595"/>
                  <a:gd name="T8" fmla="*/ 1535 w 1552"/>
                  <a:gd name="T9" fmla="*/ 1088 h 2595"/>
                  <a:gd name="T10" fmla="*/ 1189 w 1552"/>
                  <a:gd name="T11" fmla="*/ 142 h 2595"/>
                  <a:gd name="T12" fmla="*/ 784 w 1552"/>
                  <a:gd name="T13" fmla="*/ 1 h 2595"/>
                  <a:gd name="T14" fmla="*/ 784 w 1552"/>
                  <a:gd name="T15" fmla="*/ 0 h 2595"/>
                  <a:gd name="T16" fmla="*/ 776 w 1552"/>
                  <a:gd name="T17" fmla="*/ 1 h 2595"/>
                  <a:gd name="T18" fmla="*/ 768 w 1552"/>
                  <a:gd name="T19" fmla="*/ 0 h 2595"/>
                  <a:gd name="T20" fmla="*/ 768 w 1552"/>
                  <a:gd name="T21" fmla="*/ 1 h 2595"/>
                  <a:gd name="T22" fmla="*/ 362 w 1552"/>
                  <a:gd name="T23" fmla="*/ 142 h 2595"/>
                  <a:gd name="T24" fmla="*/ 17 w 1552"/>
                  <a:gd name="T25" fmla="*/ 1088 h 2595"/>
                  <a:gd name="T26" fmla="*/ 14 w 1552"/>
                  <a:gd name="T27" fmla="*/ 1095 h 2595"/>
                  <a:gd name="T28" fmla="*/ 12 w 1552"/>
                  <a:gd name="T29" fmla="*/ 1103 h 2595"/>
                  <a:gd name="T30" fmla="*/ 2 w 1552"/>
                  <a:gd name="T31" fmla="*/ 1131 h 2595"/>
                  <a:gd name="T32" fmla="*/ 1 w 1552"/>
                  <a:gd name="T33" fmla="*/ 1136 h 2595"/>
                  <a:gd name="T34" fmla="*/ 0 w 1552"/>
                  <a:gd name="T35" fmla="*/ 1151 h 2595"/>
                  <a:gd name="T36" fmla="*/ 0 w 1552"/>
                  <a:gd name="T37" fmla="*/ 1155 h 2595"/>
                  <a:gd name="T38" fmla="*/ 96 w 1552"/>
                  <a:gd name="T39" fmla="*/ 1263 h 2595"/>
                  <a:gd name="T40" fmla="*/ 180 w 1552"/>
                  <a:gd name="T41" fmla="*/ 1207 h 2595"/>
                  <a:gd name="T42" fmla="*/ 181 w 1552"/>
                  <a:gd name="T43" fmla="*/ 1206 h 2595"/>
                  <a:gd name="T44" fmla="*/ 474 w 1552"/>
                  <a:gd name="T45" fmla="*/ 616 h 2595"/>
                  <a:gd name="T46" fmla="*/ 437 w 1552"/>
                  <a:gd name="T47" fmla="*/ 2466 h 2595"/>
                  <a:gd name="T48" fmla="*/ 436 w 1552"/>
                  <a:gd name="T49" fmla="*/ 2483 h 2595"/>
                  <a:gd name="T50" fmla="*/ 551 w 1552"/>
                  <a:gd name="T51" fmla="*/ 2595 h 2595"/>
                  <a:gd name="T52" fmla="*/ 666 w 1552"/>
                  <a:gd name="T53" fmla="*/ 2483 h 2595"/>
                  <a:gd name="T54" fmla="*/ 666 w 1552"/>
                  <a:gd name="T55" fmla="*/ 2482 h 2595"/>
                  <a:gd name="T56" fmla="*/ 666 w 1552"/>
                  <a:gd name="T57" fmla="*/ 2482 h 2595"/>
                  <a:gd name="T58" fmla="*/ 754 w 1552"/>
                  <a:gd name="T59" fmla="*/ 1346 h 2595"/>
                  <a:gd name="T60" fmla="*/ 797 w 1552"/>
                  <a:gd name="T61" fmla="*/ 1346 h 2595"/>
                  <a:gd name="T62" fmla="*/ 885 w 1552"/>
                  <a:gd name="T63" fmla="*/ 2482 h 2595"/>
                  <a:gd name="T64" fmla="*/ 885 w 1552"/>
                  <a:gd name="T65" fmla="*/ 2482 h 2595"/>
                  <a:gd name="T66" fmla="*/ 885 w 1552"/>
                  <a:gd name="T67" fmla="*/ 2483 h 2595"/>
                  <a:gd name="T68" fmla="*/ 1000 w 1552"/>
                  <a:gd name="T69" fmla="*/ 2595 h 2595"/>
                  <a:gd name="T70" fmla="*/ 1115 w 1552"/>
                  <a:gd name="T71" fmla="*/ 2483 h 2595"/>
                  <a:gd name="T72" fmla="*/ 1114 w 1552"/>
                  <a:gd name="T73" fmla="*/ 2466 h 2595"/>
                  <a:gd name="T74" fmla="*/ 1077 w 1552"/>
                  <a:gd name="T75" fmla="*/ 616 h 2595"/>
                  <a:gd name="T76" fmla="*/ 1370 w 1552"/>
                  <a:gd name="T77" fmla="*/ 1206 h 2595"/>
                  <a:gd name="T78" fmla="*/ 1372 w 1552"/>
                  <a:gd name="T79" fmla="*/ 1207 h 2595"/>
                  <a:gd name="T80" fmla="*/ 1455 w 1552"/>
                  <a:gd name="T81" fmla="*/ 1263 h 2595"/>
                  <a:gd name="T82" fmla="*/ 1552 w 1552"/>
                  <a:gd name="T83" fmla="*/ 1155 h 2595"/>
                  <a:gd name="T84" fmla="*/ 1552 w 1552"/>
                  <a:gd name="T85" fmla="*/ 1151 h 2595"/>
                  <a:gd name="T86" fmla="*/ 1551 w 1552"/>
                  <a:gd name="T87" fmla="*/ 1136 h 2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2" h="2595">
                    <a:moveTo>
                      <a:pt x="1551" y="1136"/>
                    </a:moveTo>
                    <a:cubicBezTo>
                      <a:pt x="1550" y="1131"/>
                      <a:pt x="1550" y="1131"/>
                      <a:pt x="1550" y="1131"/>
                    </a:cubicBezTo>
                    <a:cubicBezTo>
                      <a:pt x="1540" y="1103"/>
                      <a:pt x="1540" y="1103"/>
                      <a:pt x="1540" y="1103"/>
                    </a:cubicBezTo>
                    <a:cubicBezTo>
                      <a:pt x="1537" y="1095"/>
                      <a:pt x="1537" y="1095"/>
                      <a:pt x="1537" y="1095"/>
                    </a:cubicBezTo>
                    <a:cubicBezTo>
                      <a:pt x="1535" y="1088"/>
                      <a:pt x="1535" y="1088"/>
                      <a:pt x="1535" y="1088"/>
                    </a:cubicBezTo>
                    <a:cubicBezTo>
                      <a:pt x="1465" y="878"/>
                      <a:pt x="1230" y="182"/>
                      <a:pt x="1189" y="142"/>
                    </a:cubicBezTo>
                    <a:cubicBezTo>
                      <a:pt x="1142" y="94"/>
                      <a:pt x="1126" y="24"/>
                      <a:pt x="784" y="1"/>
                    </a:cubicBezTo>
                    <a:cubicBezTo>
                      <a:pt x="784" y="1"/>
                      <a:pt x="784" y="1"/>
                      <a:pt x="784" y="0"/>
                    </a:cubicBezTo>
                    <a:cubicBezTo>
                      <a:pt x="781" y="0"/>
                      <a:pt x="778" y="1"/>
                      <a:pt x="776" y="1"/>
                    </a:cubicBezTo>
                    <a:cubicBezTo>
                      <a:pt x="773" y="1"/>
                      <a:pt x="770" y="0"/>
                      <a:pt x="768" y="0"/>
                    </a:cubicBezTo>
                    <a:cubicBezTo>
                      <a:pt x="768" y="1"/>
                      <a:pt x="768" y="1"/>
                      <a:pt x="768" y="1"/>
                    </a:cubicBezTo>
                    <a:cubicBezTo>
                      <a:pt x="426" y="24"/>
                      <a:pt x="410" y="94"/>
                      <a:pt x="362" y="142"/>
                    </a:cubicBezTo>
                    <a:cubicBezTo>
                      <a:pt x="322" y="182"/>
                      <a:pt x="87" y="878"/>
                      <a:pt x="17" y="1088"/>
                    </a:cubicBezTo>
                    <a:cubicBezTo>
                      <a:pt x="14" y="1095"/>
                      <a:pt x="14" y="1095"/>
                      <a:pt x="14" y="1095"/>
                    </a:cubicBezTo>
                    <a:cubicBezTo>
                      <a:pt x="12" y="1103"/>
                      <a:pt x="12" y="1103"/>
                      <a:pt x="12" y="1103"/>
                    </a:cubicBezTo>
                    <a:cubicBezTo>
                      <a:pt x="2" y="1131"/>
                      <a:pt x="2" y="1131"/>
                      <a:pt x="2" y="1131"/>
                    </a:cubicBezTo>
                    <a:cubicBezTo>
                      <a:pt x="1" y="1136"/>
                      <a:pt x="1" y="1136"/>
                      <a:pt x="1" y="1136"/>
                    </a:cubicBezTo>
                    <a:cubicBezTo>
                      <a:pt x="0" y="1141"/>
                      <a:pt x="0" y="1146"/>
                      <a:pt x="0" y="1151"/>
                    </a:cubicBezTo>
                    <a:cubicBezTo>
                      <a:pt x="0" y="1153"/>
                      <a:pt x="0" y="1154"/>
                      <a:pt x="0" y="1155"/>
                    </a:cubicBezTo>
                    <a:cubicBezTo>
                      <a:pt x="2" y="1215"/>
                      <a:pt x="44" y="1263"/>
                      <a:pt x="96" y="1263"/>
                    </a:cubicBezTo>
                    <a:cubicBezTo>
                      <a:pt x="132" y="1263"/>
                      <a:pt x="163" y="1241"/>
                      <a:pt x="180" y="1207"/>
                    </a:cubicBezTo>
                    <a:cubicBezTo>
                      <a:pt x="181" y="1206"/>
                      <a:pt x="181" y="1206"/>
                      <a:pt x="181" y="1206"/>
                    </a:cubicBezTo>
                    <a:cubicBezTo>
                      <a:pt x="474" y="616"/>
                      <a:pt x="474" y="616"/>
                      <a:pt x="474" y="616"/>
                    </a:cubicBezTo>
                    <a:cubicBezTo>
                      <a:pt x="474" y="616"/>
                      <a:pt x="444" y="2148"/>
                      <a:pt x="437" y="2466"/>
                    </a:cubicBezTo>
                    <a:cubicBezTo>
                      <a:pt x="437" y="2472"/>
                      <a:pt x="436" y="2478"/>
                      <a:pt x="436" y="2483"/>
                    </a:cubicBezTo>
                    <a:cubicBezTo>
                      <a:pt x="436" y="2545"/>
                      <a:pt x="488" y="2595"/>
                      <a:pt x="551" y="2595"/>
                    </a:cubicBezTo>
                    <a:cubicBezTo>
                      <a:pt x="615" y="2595"/>
                      <a:pt x="666" y="2545"/>
                      <a:pt x="666" y="2483"/>
                    </a:cubicBezTo>
                    <a:cubicBezTo>
                      <a:pt x="666" y="2483"/>
                      <a:pt x="666" y="2483"/>
                      <a:pt x="666" y="2482"/>
                    </a:cubicBezTo>
                    <a:cubicBezTo>
                      <a:pt x="666" y="2482"/>
                      <a:pt x="666" y="2482"/>
                      <a:pt x="666" y="2482"/>
                    </a:cubicBezTo>
                    <a:cubicBezTo>
                      <a:pt x="666" y="2482"/>
                      <a:pt x="719" y="2092"/>
                      <a:pt x="754" y="1346"/>
                    </a:cubicBezTo>
                    <a:cubicBezTo>
                      <a:pt x="797" y="1346"/>
                      <a:pt x="797" y="1346"/>
                      <a:pt x="797" y="1346"/>
                    </a:cubicBezTo>
                    <a:cubicBezTo>
                      <a:pt x="832" y="2092"/>
                      <a:pt x="885" y="2482"/>
                      <a:pt x="885" y="2482"/>
                    </a:cubicBezTo>
                    <a:cubicBezTo>
                      <a:pt x="885" y="2482"/>
                      <a:pt x="885" y="2482"/>
                      <a:pt x="885" y="2482"/>
                    </a:cubicBezTo>
                    <a:cubicBezTo>
                      <a:pt x="885" y="2483"/>
                      <a:pt x="885" y="2483"/>
                      <a:pt x="885" y="2483"/>
                    </a:cubicBezTo>
                    <a:cubicBezTo>
                      <a:pt x="885" y="2545"/>
                      <a:pt x="937" y="2595"/>
                      <a:pt x="1000" y="2595"/>
                    </a:cubicBezTo>
                    <a:cubicBezTo>
                      <a:pt x="1064" y="2595"/>
                      <a:pt x="1115" y="2545"/>
                      <a:pt x="1115" y="2483"/>
                    </a:cubicBezTo>
                    <a:cubicBezTo>
                      <a:pt x="1115" y="2478"/>
                      <a:pt x="1115" y="2472"/>
                      <a:pt x="1114" y="2466"/>
                    </a:cubicBezTo>
                    <a:cubicBezTo>
                      <a:pt x="1108" y="2148"/>
                      <a:pt x="1077" y="616"/>
                      <a:pt x="1077" y="616"/>
                    </a:cubicBezTo>
                    <a:cubicBezTo>
                      <a:pt x="1370" y="1206"/>
                      <a:pt x="1370" y="1206"/>
                      <a:pt x="1370" y="1206"/>
                    </a:cubicBezTo>
                    <a:cubicBezTo>
                      <a:pt x="1370" y="1206"/>
                      <a:pt x="1371" y="1206"/>
                      <a:pt x="1372" y="1207"/>
                    </a:cubicBezTo>
                    <a:cubicBezTo>
                      <a:pt x="1388" y="1241"/>
                      <a:pt x="1420" y="1263"/>
                      <a:pt x="1455" y="1263"/>
                    </a:cubicBezTo>
                    <a:cubicBezTo>
                      <a:pt x="1507" y="1263"/>
                      <a:pt x="1550" y="1215"/>
                      <a:pt x="1552" y="1155"/>
                    </a:cubicBezTo>
                    <a:cubicBezTo>
                      <a:pt x="1552" y="1154"/>
                      <a:pt x="1552" y="1153"/>
                      <a:pt x="1552" y="1151"/>
                    </a:cubicBezTo>
                    <a:cubicBezTo>
                      <a:pt x="1552" y="1146"/>
                      <a:pt x="1551" y="1141"/>
                      <a:pt x="1551" y="1136"/>
                    </a:cubicBezTo>
                    <a:close/>
                  </a:path>
                </a:pathLst>
              </a:custGeom>
              <a:grpFill/>
              <a:ln w="19050">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pl-PL"/>
              </a:p>
            </p:txBody>
          </p:sp>
        </p:grpSp>
      </p:grpSp>
      <p:grpSp>
        <p:nvGrpSpPr>
          <p:cNvPr id="26" name="Grupa 25"/>
          <p:cNvGrpSpPr/>
          <p:nvPr/>
        </p:nvGrpSpPr>
        <p:grpSpPr>
          <a:xfrm>
            <a:off x="3129874" y="1752959"/>
            <a:ext cx="2287472" cy="4245426"/>
            <a:chOff x="3173489" y="681802"/>
            <a:chExt cx="3351249" cy="6219738"/>
          </a:xfrm>
        </p:grpSpPr>
        <p:sp>
          <p:nvSpPr>
            <p:cNvPr id="27" name="Prostokąt 26"/>
            <p:cNvSpPr/>
            <p:nvPr/>
          </p:nvSpPr>
          <p:spPr>
            <a:xfrm>
              <a:off x="3642678" y="4860283"/>
              <a:ext cx="2554514" cy="18872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8" name="Prostokąt 27"/>
            <p:cNvSpPr/>
            <p:nvPr/>
          </p:nvSpPr>
          <p:spPr>
            <a:xfrm>
              <a:off x="3441994" y="2913586"/>
              <a:ext cx="2871062" cy="194669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9" name="Prostokąt 28"/>
            <p:cNvSpPr/>
            <p:nvPr/>
          </p:nvSpPr>
          <p:spPr>
            <a:xfrm>
              <a:off x="3779449" y="1444131"/>
              <a:ext cx="2417743" cy="146945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0" name="Prostokąt 29"/>
            <p:cNvSpPr/>
            <p:nvPr/>
          </p:nvSpPr>
          <p:spPr>
            <a:xfrm>
              <a:off x="3772234" y="839291"/>
              <a:ext cx="2554514" cy="69414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1" name="Dowolny kształt 30"/>
            <p:cNvSpPr>
              <a:spLocks/>
            </p:cNvSpPr>
            <p:nvPr/>
          </p:nvSpPr>
          <p:spPr bwMode="auto">
            <a:xfrm>
              <a:off x="3173489" y="681802"/>
              <a:ext cx="3351249" cy="6219738"/>
            </a:xfrm>
            <a:custGeom>
              <a:avLst/>
              <a:gdLst>
                <a:gd name="connsiteX0" fmla="*/ 0 w 3351249"/>
                <a:gd name="connsiteY0" fmla="*/ 0 h 6219738"/>
                <a:gd name="connsiteX1" fmla="*/ 3351249 w 3351249"/>
                <a:gd name="connsiteY1" fmla="*/ 0 h 6219738"/>
                <a:gd name="connsiteX2" fmla="*/ 3351249 w 3351249"/>
                <a:gd name="connsiteY2" fmla="*/ 6219738 h 6219738"/>
                <a:gd name="connsiteX3" fmla="*/ 0 w 3351249"/>
                <a:gd name="connsiteY3" fmla="*/ 6219738 h 6219738"/>
                <a:gd name="connsiteX4" fmla="*/ 0 w 3351249"/>
                <a:gd name="connsiteY4" fmla="*/ 0 h 6219738"/>
                <a:gd name="connsiteX5" fmla="*/ 1724033 w 3351249"/>
                <a:gd name="connsiteY5" fmla="*/ 196003 h 6219738"/>
                <a:gd name="connsiteX6" fmla="*/ 1159924 w 3351249"/>
                <a:gd name="connsiteY6" fmla="*/ 760785 h 6219738"/>
                <a:gd name="connsiteX7" fmla="*/ 1724033 w 3351249"/>
                <a:gd name="connsiteY7" fmla="*/ 1325567 h 6219738"/>
                <a:gd name="connsiteX8" fmla="*/ 2288142 w 3351249"/>
                <a:gd name="connsiteY8" fmla="*/ 760785 h 6219738"/>
                <a:gd name="connsiteX9" fmla="*/ 1724033 w 3351249"/>
                <a:gd name="connsiteY9" fmla="*/ 196003 h 6219738"/>
                <a:gd name="connsiteX10" fmla="*/ 1661726 w 3351249"/>
                <a:gd name="connsiteY10" fmla="*/ 1500380 h 6219738"/>
                <a:gd name="connsiteX11" fmla="*/ 1661726 w 3351249"/>
                <a:gd name="connsiteY11" fmla="*/ 1502116 h 6219738"/>
                <a:gd name="connsiteX12" fmla="*/ 956416 w 3351249"/>
                <a:gd name="connsiteY12" fmla="*/ 1746812 h 6219738"/>
                <a:gd name="connsiteX13" fmla="*/ 357077 w 3351249"/>
                <a:gd name="connsiteY13" fmla="*/ 3388536 h 6219738"/>
                <a:gd name="connsiteX14" fmla="*/ 351865 w 3351249"/>
                <a:gd name="connsiteY14" fmla="*/ 3400684 h 6219738"/>
                <a:gd name="connsiteX15" fmla="*/ 348391 w 3351249"/>
                <a:gd name="connsiteY15" fmla="*/ 3414567 h 6219738"/>
                <a:gd name="connsiteX16" fmla="*/ 331019 w 3351249"/>
                <a:gd name="connsiteY16" fmla="*/ 3463159 h 6219738"/>
                <a:gd name="connsiteX17" fmla="*/ 329281 w 3351249"/>
                <a:gd name="connsiteY17" fmla="*/ 3471837 h 6219738"/>
                <a:gd name="connsiteX18" fmla="*/ 327544 w 3351249"/>
                <a:gd name="connsiteY18" fmla="*/ 3497868 h 6219738"/>
                <a:gd name="connsiteX19" fmla="*/ 327544 w 3351249"/>
                <a:gd name="connsiteY19" fmla="*/ 3504810 h 6219738"/>
                <a:gd name="connsiteX20" fmla="*/ 494317 w 3351249"/>
                <a:gd name="connsiteY20" fmla="*/ 3692237 h 6219738"/>
                <a:gd name="connsiteX21" fmla="*/ 640243 w 3351249"/>
                <a:gd name="connsiteY21" fmla="*/ 3595053 h 6219738"/>
                <a:gd name="connsiteX22" fmla="*/ 641980 w 3351249"/>
                <a:gd name="connsiteY22" fmla="*/ 3593317 h 6219738"/>
                <a:gd name="connsiteX23" fmla="*/ 1150984 w 3351249"/>
                <a:gd name="connsiteY23" fmla="*/ 2569409 h 6219738"/>
                <a:gd name="connsiteX24" fmla="*/ 1086707 w 3351249"/>
                <a:gd name="connsiteY24" fmla="*/ 5779968 h 6219738"/>
                <a:gd name="connsiteX25" fmla="*/ 1084970 w 3351249"/>
                <a:gd name="connsiteY25" fmla="*/ 5809470 h 6219738"/>
                <a:gd name="connsiteX26" fmla="*/ 1284750 w 3351249"/>
                <a:gd name="connsiteY26" fmla="*/ 6003839 h 6219738"/>
                <a:gd name="connsiteX27" fmla="*/ 1484530 w 3351249"/>
                <a:gd name="connsiteY27" fmla="*/ 5809470 h 6219738"/>
                <a:gd name="connsiteX28" fmla="*/ 1484530 w 3351249"/>
                <a:gd name="connsiteY28" fmla="*/ 5807735 h 6219738"/>
                <a:gd name="connsiteX29" fmla="*/ 1637405 w 3351249"/>
                <a:gd name="connsiteY29" fmla="*/ 3836278 h 6219738"/>
                <a:gd name="connsiteX30" fmla="*/ 1712105 w 3351249"/>
                <a:gd name="connsiteY30" fmla="*/ 3836278 h 6219738"/>
                <a:gd name="connsiteX31" fmla="*/ 1864980 w 3351249"/>
                <a:gd name="connsiteY31" fmla="*/ 5807735 h 6219738"/>
                <a:gd name="connsiteX32" fmla="*/ 1864980 w 3351249"/>
                <a:gd name="connsiteY32" fmla="*/ 5809470 h 6219738"/>
                <a:gd name="connsiteX33" fmla="*/ 2064760 w 3351249"/>
                <a:gd name="connsiteY33" fmla="*/ 6003839 h 6219738"/>
                <a:gd name="connsiteX34" fmla="*/ 2264540 w 3351249"/>
                <a:gd name="connsiteY34" fmla="*/ 5809470 h 6219738"/>
                <a:gd name="connsiteX35" fmla="*/ 2262802 w 3351249"/>
                <a:gd name="connsiteY35" fmla="*/ 5779968 h 6219738"/>
                <a:gd name="connsiteX36" fmla="*/ 2198526 w 3351249"/>
                <a:gd name="connsiteY36" fmla="*/ 2569409 h 6219738"/>
                <a:gd name="connsiteX37" fmla="*/ 2707530 w 3351249"/>
                <a:gd name="connsiteY37" fmla="*/ 3593317 h 6219738"/>
                <a:gd name="connsiteX38" fmla="*/ 2711004 w 3351249"/>
                <a:gd name="connsiteY38" fmla="*/ 3595053 h 6219738"/>
                <a:gd name="connsiteX39" fmla="*/ 2855193 w 3351249"/>
                <a:gd name="connsiteY39" fmla="*/ 3692237 h 6219738"/>
                <a:gd name="connsiteX40" fmla="*/ 3023703 w 3351249"/>
                <a:gd name="connsiteY40" fmla="*/ 3504810 h 6219738"/>
                <a:gd name="connsiteX41" fmla="*/ 3023703 w 3351249"/>
                <a:gd name="connsiteY41" fmla="*/ 3497868 h 6219738"/>
                <a:gd name="connsiteX42" fmla="*/ 3021966 w 3351249"/>
                <a:gd name="connsiteY42" fmla="*/ 3471837 h 6219738"/>
                <a:gd name="connsiteX43" fmla="*/ 3020228 w 3351249"/>
                <a:gd name="connsiteY43" fmla="*/ 3463159 h 6219738"/>
                <a:gd name="connsiteX44" fmla="*/ 3002856 w 3351249"/>
                <a:gd name="connsiteY44" fmla="*/ 3414567 h 6219738"/>
                <a:gd name="connsiteX45" fmla="*/ 2997645 w 3351249"/>
                <a:gd name="connsiteY45" fmla="*/ 3400684 h 6219738"/>
                <a:gd name="connsiteX46" fmla="*/ 2994170 w 3351249"/>
                <a:gd name="connsiteY46" fmla="*/ 3388536 h 6219738"/>
                <a:gd name="connsiteX47" fmla="*/ 2393094 w 3351249"/>
                <a:gd name="connsiteY47" fmla="*/ 1746812 h 6219738"/>
                <a:gd name="connsiteX48" fmla="*/ 1689521 w 3351249"/>
                <a:gd name="connsiteY48" fmla="*/ 1502116 h 6219738"/>
                <a:gd name="connsiteX49" fmla="*/ 1689521 w 3351249"/>
                <a:gd name="connsiteY49" fmla="*/ 1500380 h 6219738"/>
                <a:gd name="connsiteX50" fmla="*/ 1675624 w 3351249"/>
                <a:gd name="connsiteY50" fmla="*/ 1502116 h 6219738"/>
                <a:gd name="connsiteX51" fmla="*/ 1661726 w 3351249"/>
                <a:gd name="connsiteY51" fmla="*/ 1500380 h 6219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51249" h="6219738">
                  <a:moveTo>
                    <a:pt x="0" y="0"/>
                  </a:moveTo>
                  <a:lnTo>
                    <a:pt x="3351249" y="0"/>
                  </a:lnTo>
                  <a:lnTo>
                    <a:pt x="3351249" y="6219738"/>
                  </a:lnTo>
                  <a:lnTo>
                    <a:pt x="0" y="6219738"/>
                  </a:lnTo>
                  <a:lnTo>
                    <a:pt x="0" y="0"/>
                  </a:lnTo>
                  <a:close/>
                  <a:moveTo>
                    <a:pt x="1724033" y="196003"/>
                  </a:moveTo>
                  <a:cubicBezTo>
                    <a:pt x="1412484" y="196003"/>
                    <a:pt x="1159924" y="448865"/>
                    <a:pt x="1159924" y="760785"/>
                  </a:cubicBezTo>
                  <a:cubicBezTo>
                    <a:pt x="1159924" y="1072705"/>
                    <a:pt x="1412484" y="1325567"/>
                    <a:pt x="1724033" y="1325567"/>
                  </a:cubicBezTo>
                  <a:cubicBezTo>
                    <a:pt x="2035582" y="1325567"/>
                    <a:pt x="2288142" y="1072705"/>
                    <a:pt x="2288142" y="760785"/>
                  </a:cubicBezTo>
                  <a:cubicBezTo>
                    <a:pt x="2288142" y="448865"/>
                    <a:pt x="2035582" y="196003"/>
                    <a:pt x="1724033" y="196003"/>
                  </a:cubicBezTo>
                  <a:close/>
                  <a:moveTo>
                    <a:pt x="1661726" y="1500380"/>
                  </a:moveTo>
                  <a:cubicBezTo>
                    <a:pt x="1661726" y="1502116"/>
                    <a:pt x="1661726" y="1502116"/>
                    <a:pt x="1661726" y="1502116"/>
                  </a:cubicBezTo>
                  <a:cubicBezTo>
                    <a:pt x="1067598" y="1542031"/>
                    <a:pt x="1039802" y="1663511"/>
                    <a:pt x="956416" y="1746812"/>
                  </a:cubicBezTo>
                  <a:cubicBezTo>
                    <a:pt x="886928" y="1816230"/>
                    <a:pt x="478682" y="3024094"/>
                    <a:pt x="357077" y="3388536"/>
                  </a:cubicBezTo>
                  <a:cubicBezTo>
                    <a:pt x="351865" y="3400684"/>
                    <a:pt x="351865" y="3400684"/>
                    <a:pt x="351865" y="3400684"/>
                  </a:cubicBezTo>
                  <a:cubicBezTo>
                    <a:pt x="348391" y="3414567"/>
                    <a:pt x="348391" y="3414567"/>
                    <a:pt x="348391" y="3414567"/>
                  </a:cubicBezTo>
                  <a:cubicBezTo>
                    <a:pt x="331019" y="3463159"/>
                    <a:pt x="331019" y="3463159"/>
                    <a:pt x="331019" y="3463159"/>
                  </a:cubicBezTo>
                  <a:cubicBezTo>
                    <a:pt x="329281" y="3471837"/>
                    <a:pt x="329281" y="3471837"/>
                    <a:pt x="329281" y="3471837"/>
                  </a:cubicBezTo>
                  <a:cubicBezTo>
                    <a:pt x="327544" y="3480514"/>
                    <a:pt x="327544" y="3489191"/>
                    <a:pt x="327544" y="3497868"/>
                  </a:cubicBezTo>
                  <a:cubicBezTo>
                    <a:pt x="327544" y="3501339"/>
                    <a:pt x="327544" y="3503074"/>
                    <a:pt x="327544" y="3504810"/>
                  </a:cubicBezTo>
                  <a:cubicBezTo>
                    <a:pt x="331019" y="3608936"/>
                    <a:pt x="403982" y="3692237"/>
                    <a:pt x="494317" y="3692237"/>
                  </a:cubicBezTo>
                  <a:cubicBezTo>
                    <a:pt x="556857" y="3692237"/>
                    <a:pt x="610710" y="3654057"/>
                    <a:pt x="640243" y="3595053"/>
                  </a:cubicBezTo>
                  <a:cubicBezTo>
                    <a:pt x="641980" y="3593317"/>
                    <a:pt x="641980" y="3593317"/>
                    <a:pt x="641980" y="3593317"/>
                  </a:cubicBezTo>
                  <a:cubicBezTo>
                    <a:pt x="1150984" y="2569409"/>
                    <a:pt x="1150984" y="2569409"/>
                    <a:pt x="1150984" y="2569409"/>
                  </a:cubicBezTo>
                  <a:cubicBezTo>
                    <a:pt x="1150984" y="2569409"/>
                    <a:pt x="1098868" y="5228099"/>
                    <a:pt x="1086707" y="5779968"/>
                  </a:cubicBezTo>
                  <a:cubicBezTo>
                    <a:pt x="1086707" y="5790380"/>
                    <a:pt x="1084970" y="5800793"/>
                    <a:pt x="1084970" y="5809470"/>
                  </a:cubicBezTo>
                  <a:cubicBezTo>
                    <a:pt x="1084970" y="5917067"/>
                    <a:pt x="1175305" y="6003839"/>
                    <a:pt x="1284750" y="6003839"/>
                  </a:cubicBezTo>
                  <a:cubicBezTo>
                    <a:pt x="1395932" y="6003839"/>
                    <a:pt x="1484530" y="5917067"/>
                    <a:pt x="1484530" y="5809470"/>
                  </a:cubicBezTo>
                  <a:cubicBezTo>
                    <a:pt x="1484530" y="5809470"/>
                    <a:pt x="1484530" y="5809470"/>
                    <a:pt x="1484530" y="5807735"/>
                  </a:cubicBezTo>
                  <a:cubicBezTo>
                    <a:pt x="1484530" y="5807735"/>
                    <a:pt x="1576602" y="5130914"/>
                    <a:pt x="1637405" y="3836278"/>
                  </a:cubicBezTo>
                  <a:cubicBezTo>
                    <a:pt x="1712105" y="3836278"/>
                    <a:pt x="1712105" y="3836278"/>
                    <a:pt x="1712105" y="3836278"/>
                  </a:cubicBezTo>
                  <a:cubicBezTo>
                    <a:pt x="1772908" y="5130914"/>
                    <a:pt x="1864980" y="5807735"/>
                    <a:pt x="1864980" y="5807735"/>
                  </a:cubicBezTo>
                  <a:cubicBezTo>
                    <a:pt x="1864980" y="5809470"/>
                    <a:pt x="1864980" y="5809470"/>
                    <a:pt x="1864980" y="5809470"/>
                  </a:cubicBezTo>
                  <a:cubicBezTo>
                    <a:pt x="1864980" y="5917067"/>
                    <a:pt x="1955315" y="6003839"/>
                    <a:pt x="2064760" y="6003839"/>
                  </a:cubicBezTo>
                  <a:cubicBezTo>
                    <a:pt x="2175942" y="6003839"/>
                    <a:pt x="2264540" y="5917067"/>
                    <a:pt x="2264540" y="5809470"/>
                  </a:cubicBezTo>
                  <a:cubicBezTo>
                    <a:pt x="2264540" y="5800793"/>
                    <a:pt x="2264540" y="5790380"/>
                    <a:pt x="2262802" y="5779968"/>
                  </a:cubicBezTo>
                  <a:cubicBezTo>
                    <a:pt x="2252379" y="5228099"/>
                    <a:pt x="2198526" y="2569409"/>
                    <a:pt x="2198526" y="2569409"/>
                  </a:cubicBezTo>
                  <a:cubicBezTo>
                    <a:pt x="2707530" y="3593317"/>
                    <a:pt x="2707530" y="3593317"/>
                    <a:pt x="2707530" y="3593317"/>
                  </a:cubicBezTo>
                  <a:cubicBezTo>
                    <a:pt x="2707530" y="3593317"/>
                    <a:pt x="2709267" y="3593317"/>
                    <a:pt x="2711004" y="3595053"/>
                  </a:cubicBezTo>
                  <a:cubicBezTo>
                    <a:pt x="2738800" y="3654057"/>
                    <a:pt x="2794390" y="3692237"/>
                    <a:pt x="2855193" y="3692237"/>
                  </a:cubicBezTo>
                  <a:cubicBezTo>
                    <a:pt x="2945528" y="3692237"/>
                    <a:pt x="3020228" y="3608936"/>
                    <a:pt x="3023703" y="3504810"/>
                  </a:cubicBezTo>
                  <a:cubicBezTo>
                    <a:pt x="3023703" y="3503074"/>
                    <a:pt x="3023703" y="3501339"/>
                    <a:pt x="3023703" y="3497868"/>
                  </a:cubicBezTo>
                  <a:cubicBezTo>
                    <a:pt x="3023703" y="3489191"/>
                    <a:pt x="3021966" y="3480514"/>
                    <a:pt x="3021966" y="3471837"/>
                  </a:cubicBezTo>
                  <a:cubicBezTo>
                    <a:pt x="3020228" y="3463159"/>
                    <a:pt x="3020228" y="3463159"/>
                    <a:pt x="3020228" y="3463159"/>
                  </a:cubicBezTo>
                  <a:cubicBezTo>
                    <a:pt x="3002856" y="3414567"/>
                    <a:pt x="3002856" y="3414567"/>
                    <a:pt x="3002856" y="3414567"/>
                  </a:cubicBezTo>
                  <a:cubicBezTo>
                    <a:pt x="2997645" y="3400684"/>
                    <a:pt x="2997645" y="3400684"/>
                    <a:pt x="2997645" y="3400684"/>
                  </a:cubicBezTo>
                  <a:cubicBezTo>
                    <a:pt x="2994170" y="3388536"/>
                    <a:pt x="2994170" y="3388536"/>
                    <a:pt x="2994170" y="3388536"/>
                  </a:cubicBezTo>
                  <a:cubicBezTo>
                    <a:pt x="2872565" y="3024094"/>
                    <a:pt x="2464320" y="1816230"/>
                    <a:pt x="2393094" y="1746812"/>
                  </a:cubicBezTo>
                  <a:cubicBezTo>
                    <a:pt x="2311444" y="1663511"/>
                    <a:pt x="2283649" y="1542031"/>
                    <a:pt x="1689521" y="1502116"/>
                  </a:cubicBezTo>
                  <a:cubicBezTo>
                    <a:pt x="1689521" y="1502116"/>
                    <a:pt x="1689521" y="1502116"/>
                    <a:pt x="1689521" y="1500380"/>
                  </a:cubicBezTo>
                  <a:cubicBezTo>
                    <a:pt x="1684310" y="1500380"/>
                    <a:pt x="1679098" y="1502116"/>
                    <a:pt x="1675624" y="1502116"/>
                  </a:cubicBezTo>
                  <a:cubicBezTo>
                    <a:pt x="1670412" y="1502116"/>
                    <a:pt x="1665200" y="1500380"/>
                    <a:pt x="1661726" y="150038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pl-PL"/>
            </a:p>
          </p:txBody>
        </p:sp>
        <p:grpSp>
          <p:nvGrpSpPr>
            <p:cNvPr id="32" name="Grupa 31"/>
            <p:cNvGrpSpPr/>
            <p:nvPr/>
          </p:nvGrpSpPr>
          <p:grpSpPr>
            <a:xfrm>
              <a:off x="3501032" y="877807"/>
              <a:ext cx="2696159" cy="5807835"/>
              <a:chOff x="4503738" y="0"/>
              <a:chExt cx="3182938" cy="6856413"/>
            </a:xfrm>
            <a:noFill/>
          </p:grpSpPr>
          <p:sp>
            <p:nvSpPr>
              <p:cNvPr id="33" name="Oval 5"/>
              <p:cNvSpPr>
                <a:spLocks noChangeArrowheads="1"/>
              </p:cNvSpPr>
              <p:nvPr/>
            </p:nvSpPr>
            <p:spPr bwMode="auto">
              <a:xfrm>
                <a:off x="5486399" y="0"/>
                <a:ext cx="1335550" cy="1337142"/>
              </a:xfrm>
              <a:prstGeom prst="ellipse">
                <a:avLst/>
              </a:prstGeom>
              <a:grpFill/>
              <a:ln w="19050">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pl-PL"/>
              </a:p>
            </p:txBody>
          </p:sp>
          <p:sp>
            <p:nvSpPr>
              <p:cNvPr id="34" name="Freeform 6"/>
              <p:cNvSpPr>
                <a:spLocks/>
              </p:cNvSpPr>
              <p:nvPr/>
            </p:nvSpPr>
            <p:spPr bwMode="auto">
              <a:xfrm>
                <a:off x="4503738" y="1539875"/>
                <a:ext cx="3182938" cy="5316538"/>
              </a:xfrm>
              <a:custGeom>
                <a:avLst/>
                <a:gdLst>
                  <a:gd name="T0" fmla="*/ 1551 w 1552"/>
                  <a:gd name="T1" fmla="*/ 1136 h 2595"/>
                  <a:gd name="T2" fmla="*/ 1550 w 1552"/>
                  <a:gd name="T3" fmla="*/ 1131 h 2595"/>
                  <a:gd name="T4" fmla="*/ 1540 w 1552"/>
                  <a:gd name="T5" fmla="*/ 1103 h 2595"/>
                  <a:gd name="T6" fmla="*/ 1537 w 1552"/>
                  <a:gd name="T7" fmla="*/ 1095 h 2595"/>
                  <a:gd name="T8" fmla="*/ 1535 w 1552"/>
                  <a:gd name="T9" fmla="*/ 1088 h 2595"/>
                  <a:gd name="T10" fmla="*/ 1189 w 1552"/>
                  <a:gd name="T11" fmla="*/ 142 h 2595"/>
                  <a:gd name="T12" fmla="*/ 784 w 1552"/>
                  <a:gd name="T13" fmla="*/ 1 h 2595"/>
                  <a:gd name="T14" fmla="*/ 784 w 1552"/>
                  <a:gd name="T15" fmla="*/ 0 h 2595"/>
                  <a:gd name="T16" fmla="*/ 776 w 1552"/>
                  <a:gd name="T17" fmla="*/ 1 h 2595"/>
                  <a:gd name="T18" fmla="*/ 768 w 1552"/>
                  <a:gd name="T19" fmla="*/ 0 h 2595"/>
                  <a:gd name="T20" fmla="*/ 768 w 1552"/>
                  <a:gd name="T21" fmla="*/ 1 h 2595"/>
                  <a:gd name="T22" fmla="*/ 362 w 1552"/>
                  <a:gd name="T23" fmla="*/ 142 h 2595"/>
                  <a:gd name="T24" fmla="*/ 17 w 1552"/>
                  <a:gd name="T25" fmla="*/ 1088 h 2595"/>
                  <a:gd name="T26" fmla="*/ 14 w 1552"/>
                  <a:gd name="T27" fmla="*/ 1095 h 2595"/>
                  <a:gd name="T28" fmla="*/ 12 w 1552"/>
                  <a:gd name="T29" fmla="*/ 1103 h 2595"/>
                  <a:gd name="T30" fmla="*/ 2 w 1552"/>
                  <a:gd name="T31" fmla="*/ 1131 h 2595"/>
                  <a:gd name="T32" fmla="*/ 1 w 1552"/>
                  <a:gd name="T33" fmla="*/ 1136 h 2595"/>
                  <a:gd name="T34" fmla="*/ 0 w 1552"/>
                  <a:gd name="T35" fmla="*/ 1151 h 2595"/>
                  <a:gd name="T36" fmla="*/ 0 w 1552"/>
                  <a:gd name="T37" fmla="*/ 1155 h 2595"/>
                  <a:gd name="T38" fmla="*/ 96 w 1552"/>
                  <a:gd name="T39" fmla="*/ 1263 h 2595"/>
                  <a:gd name="T40" fmla="*/ 180 w 1552"/>
                  <a:gd name="T41" fmla="*/ 1207 h 2595"/>
                  <a:gd name="T42" fmla="*/ 181 w 1552"/>
                  <a:gd name="T43" fmla="*/ 1206 h 2595"/>
                  <a:gd name="T44" fmla="*/ 474 w 1552"/>
                  <a:gd name="T45" fmla="*/ 616 h 2595"/>
                  <a:gd name="T46" fmla="*/ 437 w 1552"/>
                  <a:gd name="T47" fmla="*/ 2466 h 2595"/>
                  <a:gd name="T48" fmla="*/ 436 w 1552"/>
                  <a:gd name="T49" fmla="*/ 2483 h 2595"/>
                  <a:gd name="T50" fmla="*/ 551 w 1552"/>
                  <a:gd name="T51" fmla="*/ 2595 h 2595"/>
                  <a:gd name="T52" fmla="*/ 666 w 1552"/>
                  <a:gd name="T53" fmla="*/ 2483 h 2595"/>
                  <a:gd name="T54" fmla="*/ 666 w 1552"/>
                  <a:gd name="T55" fmla="*/ 2482 h 2595"/>
                  <a:gd name="T56" fmla="*/ 666 w 1552"/>
                  <a:gd name="T57" fmla="*/ 2482 h 2595"/>
                  <a:gd name="T58" fmla="*/ 754 w 1552"/>
                  <a:gd name="T59" fmla="*/ 1346 h 2595"/>
                  <a:gd name="T60" fmla="*/ 797 w 1552"/>
                  <a:gd name="T61" fmla="*/ 1346 h 2595"/>
                  <a:gd name="T62" fmla="*/ 885 w 1552"/>
                  <a:gd name="T63" fmla="*/ 2482 h 2595"/>
                  <a:gd name="T64" fmla="*/ 885 w 1552"/>
                  <a:gd name="T65" fmla="*/ 2482 h 2595"/>
                  <a:gd name="T66" fmla="*/ 885 w 1552"/>
                  <a:gd name="T67" fmla="*/ 2483 h 2595"/>
                  <a:gd name="T68" fmla="*/ 1000 w 1552"/>
                  <a:gd name="T69" fmla="*/ 2595 h 2595"/>
                  <a:gd name="T70" fmla="*/ 1115 w 1552"/>
                  <a:gd name="T71" fmla="*/ 2483 h 2595"/>
                  <a:gd name="T72" fmla="*/ 1114 w 1552"/>
                  <a:gd name="T73" fmla="*/ 2466 h 2595"/>
                  <a:gd name="T74" fmla="*/ 1077 w 1552"/>
                  <a:gd name="T75" fmla="*/ 616 h 2595"/>
                  <a:gd name="T76" fmla="*/ 1370 w 1552"/>
                  <a:gd name="T77" fmla="*/ 1206 h 2595"/>
                  <a:gd name="T78" fmla="*/ 1372 w 1552"/>
                  <a:gd name="T79" fmla="*/ 1207 h 2595"/>
                  <a:gd name="T80" fmla="*/ 1455 w 1552"/>
                  <a:gd name="T81" fmla="*/ 1263 h 2595"/>
                  <a:gd name="T82" fmla="*/ 1552 w 1552"/>
                  <a:gd name="T83" fmla="*/ 1155 h 2595"/>
                  <a:gd name="T84" fmla="*/ 1552 w 1552"/>
                  <a:gd name="T85" fmla="*/ 1151 h 2595"/>
                  <a:gd name="T86" fmla="*/ 1551 w 1552"/>
                  <a:gd name="T87" fmla="*/ 1136 h 2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2" h="2595">
                    <a:moveTo>
                      <a:pt x="1551" y="1136"/>
                    </a:moveTo>
                    <a:cubicBezTo>
                      <a:pt x="1550" y="1131"/>
                      <a:pt x="1550" y="1131"/>
                      <a:pt x="1550" y="1131"/>
                    </a:cubicBezTo>
                    <a:cubicBezTo>
                      <a:pt x="1540" y="1103"/>
                      <a:pt x="1540" y="1103"/>
                      <a:pt x="1540" y="1103"/>
                    </a:cubicBezTo>
                    <a:cubicBezTo>
                      <a:pt x="1537" y="1095"/>
                      <a:pt x="1537" y="1095"/>
                      <a:pt x="1537" y="1095"/>
                    </a:cubicBezTo>
                    <a:cubicBezTo>
                      <a:pt x="1535" y="1088"/>
                      <a:pt x="1535" y="1088"/>
                      <a:pt x="1535" y="1088"/>
                    </a:cubicBezTo>
                    <a:cubicBezTo>
                      <a:pt x="1465" y="878"/>
                      <a:pt x="1230" y="182"/>
                      <a:pt x="1189" y="142"/>
                    </a:cubicBezTo>
                    <a:cubicBezTo>
                      <a:pt x="1142" y="94"/>
                      <a:pt x="1126" y="24"/>
                      <a:pt x="784" y="1"/>
                    </a:cubicBezTo>
                    <a:cubicBezTo>
                      <a:pt x="784" y="1"/>
                      <a:pt x="784" y="1"/>
                      <a:pt x="784" y="0"/>
                    </a:cubicBezTo>
                    <a:cubicBezTo>
                      <a:pt x="781" y="0"/>
                      <a:pt x="778" y="1"/>
                      <a:pt x="776" y="1"/>
                    </a:cubicBezTo>
                    <a:cubicBezTo>
                      <a:pt x="773" y="1"/>
                      <a:pt x="770" y="0"/>
                      <a:pt x="768" y="0"/>
                    </a:cubicBezTo>
                    <a:cubicBezTo>
                      <a:pt x="768" y="1"/>
                      <a:pt x="768" y="1"/>
                      <a:pt x="768" y="1"/>
                    </a:cubicBezTo>
                    <a:cubicBezTo>
                      <a:pt x="426" y="24"/>
                      <a:pt x="410" y="94"/>
                      <a:pt x="362" y="142"/>
                    </a:cubicBezTo>
                    <a:cubicBezTo>
                      <a:pt x="322" y="182"/>
                      <a:pt x="87" y="878"/>
                      <a:pt x="17" y="1088"/>
                    </a:cubicBezTo>
                    <a:cubicBezTo>
                      <a:pt x="14" y="1095"/>
                      <a:pt x="14" y="1095"/>
                      <a:pt x="14" y="1095"/>
                    </a:cubicBezTo>
                    <a:cubicBezTo>
                      <a:pt x="12" y="1103"/>
                      <a:pt x="12" y="1103"/>
                      <a:pt x="12" y="1103"/>
                    </a:cubicBezTo>
                    <a:cubicBezTo>
                      <a:pt x="2" y="1131"/>
                      <a:pt x="2" y="1131"/>
                      <a:pt x="2" y="1131"/>
                    </a:cubicBezTo>
                    <a:cubicBezTo>
                      <a:pt x="1" y="1136"/>
                      <a:pt x="1" y="1136"/>
                      <a:pt x="1" y="1136"/>
                    </a:cubicBezTo>
                    <a:cubicBezTo>
                      <a:pt x="0" y="1141"/>
                      <a:pt x="0" y="1146"/>
                      <a:pt x="0" y="1151"/>
                    </a:cubicBezTo>
                    <a:cubicBezTo>
                      <a:pt x="0" y="1153"/>
                      <a:pt x="0" y="1154"/>
                      <a:pt x="0" y="1155"/>
                    </a:cubicBezTo>
                    <a:cubicBezTo>
                      <a:pt x="2" y="1215"/>
                      <a:pt x="44" y="1263"/>
                      <a:pt x="96" y="1263"/>
                    </a:cubicBezTo>
                    <a:cubicBezTo>
                      <a:pt x="132" y="1263"/>
                      <a:pt x="163" y="1241"/>
                      <a:pt x="180" y="1207"/>
                    </a:cubicBezTo>
                    <a:cubicBezTo>
                      <a:pt x="181" y="1206"/>
                      <a:pt x="181" y="1206"/>
                      <a:pt x="181" y="1206"/>
                    </a:cubicBezTo>
                    <a:cubicBezTo>
                      <a:pt x="474" y="616"/>
                      <a:pt x="474" y="616"/>
                      <a:pt x="474" y="616"/>
                    </a:cubicBezTo>
                    <a:cubicBezTo>
                      <a:pt x="474" y="616"/>
                      <a:pt x="444" y="2148"/>
                      <a:pt x="437" y="2466"/>
                    </a:cubicBezTo>
                    <a:cubicBezTo>
                      <a:pt x="437" y="2472"/>
                      <a:pt x="436" y="2478"/>
                      <a:pt x="436" y="2483"/>
                    </a:cubicBezTo>
                    <a:cubicBezTo>
                      <a:pt x="436" y="2545"/>
                      <a:pt x="488" y="2595"/>
                      <a:pt x="551" y="2595"/>
                    </a:cubicBezTo>
                    <a:cubicBezTo>
                      <a:pt x="615" y="2595"/>
                      <a:pt x="666" y="2545"/>
                      <a:pt x="666" y="2483"/>
                    </a:cubicBezTo>
                    <a:cubicBezTo>
                      <a:pt x="666" y="2483"/>
                      <a:pt x="666" y="2483"/>
                      <a:pt x="666" y="2482"/>
                    </a:cubicBezTo>
                    <a:cubicBezTo>
                      <a:pt x="666" y="2482"/>
                      <a:pt x="666" y="2482"/>
                      <a:pt x="666" y="2482"/>
                    </a:cubicBezTo>
                    <a:cubicBezTo>
                      <a:pt x="666" y="2482"/>
                      <a:pt x="719" y="2092"/>
                      <a:pt x="754" y="1346"/>
                    </a:cubicBezTo>
                    <a:cubicBezTo>
                      <a:pt x="797" y="1346"/>
                      <a:pt x="797" y="1346"/>
                      <a:pt x="797" y="1346"/>
                    </a:cubicBezTo>
                    <a:cubicBezTo>
                      <a:pt x="832" y="2092"/>
                      <a:pt x="885" y="2482"/>
                      <a:pt x="885" y="2482"/>
                    </a:cubicBezTo>
                    <a:cubicBezTo>
                      <a:pt x="885" y="2482"/>
                      <a:pt x="885" y="2482"/>
                      <a:pt x="885" y="2482"/>
                    </a:cubicBezTo>
                    <a:cubicBezTo>
                      <a:pt x="885" y="2483"/>
                      <a:pt x="885" y="2483"/>
                      <a:pt x="885" y="2483"/>
                    </a:cubicBezTo>
                    <a:cubicBezTo>
                      <a:pt x="885" y="2545"/>
                      <a:pt x="937" y="2595"/>
                      <a:pt x="1000" y="2595"/>
                    </a:cubicBezTo>
                    <a:cubicBezTo>
                      <a:pt x="1064" y="2595"/>
                      <a:pt x="1115" y="2545"/>
                      <a:pt x="1115" y="2483"/>
                    </a:cubicBezTo>
                    <a:cubicBezTo>
                      <a:pt x="1115" y="2478"/>
                      <a:pt x="1115" y="2472"/>
                      <a:pt x="1114" y="2466"/>
                    </a:cubicBezTo>
                    <a:cubicBezTo>
                      <a:pt x="1108" y="2148"/>
                      <a:pt x="1077" y="616"/>
                      <a:pt x="1077" y="616"/>
                    </a:cubicBezTo>
                    <a:cubicBezTo>
                      <a:pt x="1370" y="1206"/>
                      <a:pt x="1370" y="1206"/>
                      <a:pt x="1370" y="1206"/>
                    </a:cubicBezTo>
                    <a:cubicBezTo>
                      <a:pt x="1370" y="1206"/>
                      <a:pt x="1371" y="1206"/>
                      <a:pt x="1372" y="1207"/>
                    </a:cubicBezTo>
                    <a:cubicBezTo>
                      <a:pt x="1388" y="1241"/>
                      <a:pt x="1420" y="1263"/>
                      <a:pt x="1455" y="1263"/>
                    </a:cubicBezTo>
                    <a:cubicBezTo>
                      <a:pt x="1507" y="1263"/>
                      <a:pt x="1550" y="1215"/>
                      <a:pt x="1552" y="1155"/>
                    </a:cubicBezTo>
                    <a:cubicBezTo>
                      <a:pt x="1552" y="1154"/>
                      <a:pt x="1552" y="1153"/>
                      <a:pt x="1552" y="1151"/>
                    </a:cubicBezTo>
                    <a:cubicBezTo>
                      <a:pt x="1552" y="1146"/>
                      <a:pt x="1551" y="1141"/>
                      <a:pt x="1551" y="1136"/>
                    </a:cubicBezTo>
                    <a:close/>
                  </a:path>
                </a:pathLst>
              </a:custGeom>
              <a:grpFill/>
              <a:ln w="19050">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pl-PL"/>
              </a:p>
            </p:txBody>
          </p:sp>
        </p:grpSp>
      </p:grpSp>
      <p:grpSp>
        <p:nvGrpSpPr>
          <p:cNvPr id="76" name="Grupa 75"/>
          <p:cNvGrpSpPr/>
          <p:nvPr/>
        </p:nvGrpSpPr>
        <p:grpSpPr>
          <a:xfrm>
            <a:off x="371475" y="2085540"/>
            <a:ext cx="631827" cy="3127352"/>
            <a:chOff x="357069" y="1242721"/>
            <a:chExt cx="925821" cy="4582531"/>
          </a:xfrm>
        </p:grpSpPr>
        <p:grpSp>
          <p:nvGrpSpPr>
            <p:cNvPr id="77" name="Grupa 76"/>
            <p:cNvGrpSpPr/>
            <p:nvPr/>
          </p:nvGrpSpPr>
          <p:grpSpPr>
            <a:xfrm>
              <a:off x="379299" y="1242721"/>
              <a:ext cx="903591" cy="903592"/>
              <a:chOff x="6949929" y="1423660"/>
              <a:chExt cx="1742129" cy="1742129"/>
            </a:xfrm>
          </p:grpSpPr>
          <p:grpSp>
            <p:nvGrpSpPr>
              <p:cNvPr id="90" name="Grupa 89"/>
              <p:cNvGrpSpPr/>
              <p:nvPr/>
            </p:nvGrpSpPr>
            <p:grpSpPr>
              <a:xfrm>
                <a:off x="6949929" y="1423660"/>
                <a:ext cx="1742129" cy="1742129"/>
                <a:chOff x="7424335" y="2590541"/>
                <a:chExt cx="1742129" cy="1742129"/>
              </a:xfrm>
            </p:grpSpPr>
            <p:sp>
              <p:nvSpPr>
                <p:cNvPr id="92" name="Elipsa 91"/>
                <p:cNvSpPr/>
                <p:nvPr/>
              </p:nvSpPr>
              <p:spPr>
                <a:xfrm>
                  <a:off x="7424335" y="2590541"/>
                  <a:ext cx="1742129" cy="17421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900"/>
                </a:p>
              </p:txBody>
            </p:sp>
            <p:sp>
              <p:nvSpPr>
                <p:cNvPr id="93" name="pole tekstowe 92"/>
                <p:cNvSpPr txBox="1"/>
                <p:nvPr/>
              </p:nvSpPr>
              <p:spPr>
                <a:xfrm>
                  <a:off x="7968688" y="2607935"/>
                  <a:ext cx="1197211" cy="1652059"/>
                </a:xfrm>
                <a:prstGeom prst="rect">
                  <a:avLst/>
                </a:prstGeom>
                <a:noFill/>
              </p:spPr>
              <p:txBody>
                <a:bodyPr wrap="square" rtlCol="0">
                  <a:spAutoFit/>
                </a:bodyPr>
                <a:lstStyle/>
                <a:p>
                  <a:pPr algn="ctr"/>
                  <a:r>
                    <a:rPr lang="pl-PL" sz="3200" b="1">
                      <a:solidFill>
                        <a:schemeClr val="bg1"/>
                      </a:solidFill>
                    </a:rPr>
                    <a:t>D</a:t>
                  </a:r>
                </a:p>
              </p:txBody>
            </p:sp>
          </p:grpSp>
          <p:sp>
            <p:nvSpPr>
              <p:cNvPr id="91" name="Freeform 6"/>
              <p:cNvSpPr>
                <a:spLocks noEditPoints="1"/>
              </p:cNvSpPr>
              <p:nvPr/>
            </p:nvSpPr>
            <p:spPr bwMode="auto">
              <a:xfrm>
                <a:off x="7119845" y="1778837"/>
                <a:ext cx="823182" cy="1052520"/>
              </a:xfrm>
              <a:custGeom>
                <a:avLst/>
                <a:gdLst>
                  <a:gd name="T0" fmla="*/ 1580 w 2344"/>
                  <a:gd name="T1" fmla="*/ 2513 h 2995"/>
                  <a:gd name="T2" fmla="*/ 1920 w 2344"/>
                  <a:gd name="T3" fmla="*/ 2381 h 2995"/>
                  <a:gd name="T4" fmla="*/ 2153 w 2344"/>
                  <a:gd name="T5" fmla="*/ 2520 h 2995"/>
                  <a:gd name="T6" fmla="*/ 2341 w 2344"/>
                  <a:gd name="T7" fmla="*/ 2456 h 2995"/>
                  <a:gd name="T8" fmla="*/ 1454 w 2344"/>
                  <a:gd name="T9" fmla="*/ 928 h 2995"/>
                  <a:gd name="T10" fmla="*/ 1148 w 2344"/>
                  <a:gd name="T11" fmla="*/ 699 h 2995"/>
                  <a:gd name="T12" fmla="*/ 1098 w 2344"/>
                  <a:gd name="T13" fmla="*/ 389 h 2995"/>
                  <a:gd name="T14" fmla="*/ 368 w 2344"/>
                  <a:gd name="T15" fmla="*/ 200 h 2995"/>
                  <a:gd name="T16" fmla="*/ 11 w 2344"/>
                  <a:gd name="T17" fmla="*/ 531 h 2995"/>
                  <a:gd name="T18" fmla="*/ 38 w 2344"/>
                  <a:gd name="T19" fmla="*/ 540 h 2995"/>
                  <a:gd name="T20" fmla="*/ 470 w 2344"/>
                  <a:gd name="T21" fmla="*/ 697 h 2995"/>
                  <a:gd name="T22" fmla="*/ 1178 w 2344"/>
                  <a:gd name="T23" fmla="*/ 2385 h 2995"/>
                  <a:gd name="T24" fmla="*/ 725 w 2344"/>
                  <a:gd name="T25" fmla="*/ 2724 h 2995"/>
                  <a:gd name="T26" fmla="*/ 755 w 2344"/>
                  <a:gd name="T27" fmla="*/ 2773 h 2995"/>
                  <a:gd name="T28" fmla="*/ 1098 w 2344"/>
                  <a:gd name="T29" fmla="*/ 2654 h 2995"/>
                  <a:gd name="T30" fmla="*/ 908 w 2344"/>
                  <a:gd name="T31" fmla="*/ 2716 h 2995"/>
                  <a:gd name="T32" fmla="*/ 791 w 2344"/>
                  <a:gd name="T33" fmla="*/ 2994 h 2995"/>
                  <a:gd name="T34" fmla="*/ 830 w 2344"/>
                  <a:gd name="T35" fmla="*/ 2968 h 2995"/>
                  <a:gd name="T36" fmla="*/ 1205 w 2344"/>
                  <a:gd name="T37" fmla="*/ 2925 h 2995"/>
                  <a:gd name="T38" fmla="*/ 1238 w 2344"/>
                  <a:gd name="T39" fmla="*/ 2962 h 2995"/>
                  <a:gd name="T40" fmla="*/ 1160 w 2344"/>
                  <a:gd name="T41" fmla="*/ 2686 h 2995"/>
                  <a:gd name="T42" fmla="*/ 1572 w 2344"/>
                  <a:gd name="T43" fmla="*/ 2512 h 2995"/>
                  <a:gd name="T44" fmla="*/ 386 w 2344"/>
                  <a:gd name="T45" fmla="*/ 389 h 2995"/>
                  <a:gd name="T46" fmla="*/ 448 w 2344"/>
                  <a:gd name="T47" fmla="*/ 200 h 2995"/>
                  <a:gd name="T48" fmla="*/ 1030 w 2344"/>
                  <a:gd name="T49" fmla="*/ 389 h 2995"/>
                  <a:gd name="T50" fmla="*/ 998 w 2344"/>
                  <a:gd name="T51" fmla="*/ 561 h 2995"/>
                  <a:gd name="T52" fmla="*/ 823 w 2344"/>
                  <a:gd name="T53" fmla="*/ 865 h 2995"/>
                  <a:gd name="T54" fmla="*/ 787 w 2344"/>
                  <a:gd name="T55" fmla="*/ 851 h 2995"/>
                  <a:gd name="T56" fmla="*/ 551 w 2344"/>
                  <a:gd name="T57" fmla="*/ 911 h 2995"/>
                  <a:gd name="T58" fmla="*/ 456 w 2344"/>
                  <a:gd name="T59" fmla="*/ 958 h 2995"/>
                  <a:gd name="T60" fmla="*/ 530 w 2344"/>
                  <a:gd name="T61" fmla="*/ 657 h 2995"/>
                  <a:gd name="T62" fmla="*/ 388 w 2344"/>
                  <a:gd name="T63" fmla="*/ 424 h 2995"/>
                  <a:gd name="T64" fmla="*/ 1396 w 2344"/>
                  <a:gd name="T65" fmla="*/ 961 h 2995"/>
                  <a:gd name="T66" fmla="*/ 2153 w 2344"/>
                  <a:gd name="T67" fmla="*/ 2453 h 2995"/>
                  <a:gd name="T68" fmla="*/ 1984 w 2344"/>
                  <a:gd name="T69" fmla="*/ 2356 h 2995"/>
                  <a:gd name="T70" fmla="*/ 1963 w 2344"/>
                  <a:gd name="T71" fmla="*/ 2317 h 2995"/>
                  <a:gd name="T72" fmla="*/ 1925 w 2344"/>
                  <a:gd name="T73" fmla="*/ 2296 h 2995"/>
                  <a:gd name="T74" fmla="*/ 1788 w 2344"/>
                  <a:gd name="T75" fmla="*/ 2322 h 2995"/>
                  <a:gd name="T76" fmla="*/ 1492 w 2344"/>
                  <a:gd name="T77" fmla="*/ 2109 h 2995"/>
                  <a:gd name="T78" fmla="*/ 1396 w 2344"/>
                  <a:gd name="T79" fmla="*/ 2128 h 2995"/>
                  <a:gd name="T80" fmla="*/ 851 w 2344"/>
                  <a:gd name="T81" fmla="*/ 940 h 2995"/>
                  <a:gd name="T82" fmla="*/ 1009 w 2344"/>
                  <a:gd name="T83" fmla="*/ 798 h 2995"/>
                  <a:gd name="T84" fmla="*/ 1131 w 2344"/>
                  <a:gd name="T85" fmla="*/ 765 h 2995"/>
                  <a:gd name="T86" fmla="*/ 1148 w 2344"/>
                  <a:gd name="T87" fmla="*/ 766 h 2995"/>
                  <a:gd name="T88" fmla="*/ 1394 w 2344"/>
                  <a:gd name="T89" fmla="*/ 959 h 2995"/>
                  <a:gd name="T90" fmla="*/ 477 w 2344"/>
                  <a:gd name="T91" fmla="*/ 1027 h 2995"/>
                  <a:gd name="T92" fmla="*/ 616 w 2344"/>
                  <a:gd name="T93" fmla="*/ 928 h 2995"/>
                  <a:gd name="T94" fmla="*/ 736 w 2344"/>
                  <a:gd name="T95" fmla="*/ 894 h 2995"/>
                  <a:gd name="T96" fmla="*/ 718 w 2344"/>
                  <a:gd name="T97" fmla="*/ 1486 h 2995"/>
                  <a:gd name="T98" fmla="*/ 1465 w 2344"/>
                  <a:gd name="T99" fmla="*/ 2185 h 2995"/>
                  <a:gd name="T100" fmla="*/ 1578 w 2344"/>
                  <a:gd name="T101" fmla="*/ 2444 h 2995"/>
                  <a:gd name="T102" fmla="*/ 441 w 2344"/>
                  <a:gd name="T103" fmla="*/ 1024 h 2995"/>
                  <a:gd name="T104" fmla="*/ 337 w 2344"/>
                  <a:gd name="T105" fmla="*/ 270 h 2995"/>
                  <a:gd name="T106" fmla="*/ 321 w 2344"/>
                  <a:gd name="T107" fmla="*/ 436 h 2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44" h="2995">
                    <a:moveTo>
                      <a:pt x="1572" y="2512"/>
                    </a:moveTo>
                    <a:cubicBezTo>
                      <a:pt x="1575" y="2512"/>
                      <a:pt x="1578" y="2513"/>
                      <a:pt x="1580" y="2513"/>
                    </a:cubicBezTo>
                    <a:cubicBezTo>
                      <a:pt x="1585" y="2513"/>
                      <a:pt x="1589" y="2512"/>
                      <a:pt x="1593" y="2510"/>
                    </a:cubicBezTo>
                    <a:cubicBezTo>
                      <a:pt x="1920" y="2381"/>
                      <a:pt x="1920" y="2381"/>
                      <a:pt x="1920" y="2381"/>
                    </a:cubicBezTo>
                    <a:cubicBezTo>
                      <a:pt x="1952" y="2435"/>
                      <a:pt x="2023" y="2520"/>
                      <a:pt x="2153" y="2520"/>
                    </a:cubicBezTo>
                    <a:cubicBezTo>
                      <a:pt x="2153" y="2520"/>
                      <a:pt x="2153" y="2520"/>
                      <a:pt x="2153" y="2520"/>
                    </a:cubicBezTo>
                    <a:cubicBezTo>
                      <a:pt x="2206" y="2520"/>
                      <a:pt x="2263" y="2506"/>
                      <a:pt x="2323" y="2477"/>
                    </a:cubicBezTo>
                    <a:cubicBezTo>
                      <a:pt x="2332" y="2472"/>
                      <a:pt x="2338" y="2465"/>
                      <a:pt x="2341" y="2456"/>
                    </a:cubicBezTo>
                    <a:cubicBezTo>
                      <a:pt x="2344" y="2447"/>
                      <a:pt x="2342" y="2437"/>
                      <a:pt x="2338" y="2429"/>
                    </a:cubicBezTo>
                    <a:cubicBezTo>
                      <a:pt x="1454" y="928"/>
                      <a:pt x="1454" y="928"/>
                      <a:pt x="1454" y="928"/>
                    </a:cubicBezTo>
                    <a:cubicBezTo>
                      <a:pt x="1445" y="909"/>
                      <a:pt x="1343" y="718"/>
                      <a:pt x="1155" y="699"/>
                    </a:cubicBezTo>
                    <a:cubicBezTo>
                      <a:pt x="1153" y="699"/>
                      <a:pt x="1150" y="699"/>
                      <a:pt x="1148" y="699"/>
                    </a:cubicBezTo>
                    <a:cubicBezTo>
                      <a:pt x="1065" y="544"/>
                      <a:pt x="1065" y="544"/>
                      <a:pt x="1065" y="544"/>
                    </a:cubicBezTo>
                    <a:cubicBezTo>
                      <a:pt x="1087" y="495"/>
                      <a:pt x="1098" y="443"/>
                      <a:pt x="1098" y="389"/>
                    </a:cubicBezTo>
                    <a:cubicBezTo>
                      <a:pt x="1098" y="174"/>
                      <a:pt x="923" y="0"/>
                      <a:pt x="708" y="0"/>
                    </a:cubicBezTo>
                    <a:cubicBezTo>
                      <a:pt x="562" y="0"/>
                      <a:pt x="434" y="81"/>
                      <a:pt x="368" y="200"/>
                    </a:cubicBezTo>
                    <a:cubicBezTo>
                      <a:pt x="140" y="212"/>
                      <a:pt x="10" y="319"/>
                      <a:pt x="0" y="505"/>
                    </a:cubicBezTo>
                    <a:cubicBezTo>
                      <a:pt x="0" y="515"/>
                      <a:pt x="4" y="525"/>
                      <a:pt x="11" y="531"/>
                    </a:cubicBezTo>
                    <a:cubicBezTo>
                      <a:pt x="18" y="537"/>
                      <a:pt x="26" y="540"/>
                      <a:pt x="34" y="540"/>
                    </a:cubicBezTo>
                    <a:cubicBezTo>
                      <a:pt x="36" y="540"/>
                      <a:pt x="37" y="540"/>
                      <a:pt x="38" y="540"/>
                    </a:cubicBezTo>
                    <a:cubicBezTo>
                      <a:pt x="336" y="502"/>
                      <a:pt x="336" y="502"/>
                      <a:pt x="336" y="502"/>
                    </a:cubicBezTo>
                    <a:cubicBezTo>
                      <a:pt x="359" y="579"/>
                      <a:pt x="405" y="647"/>
                      <a:pt x="470" y="697"/>
                    </a:cubicBezTo>
                    <a:cubicBezTo>
                      <a:pt x="372" y="938"/>
                      <a:pt x="253" y="1377"/>
                      <a:pt x="455" y="1779"/>
                    </a:cubicBezTo>
                    <a:cubicBezTo>
                      <a:pt x="585" y="2038"/>
                      <a:pt x="828" y="2241"/>
                      <a:pt x="1178" y="2385"/>
                    </a:cubicBezTo>
                    <a:cubicBezTo>
                      <a:pt x="1118" y="2589"/>
                      <a:pt x="1118" y="2589"/>
                      <a:pt x="1118" y="2589"/>
                    </a:cubicBezTo>
                    <a:cubicBezTo>
                      <a:pt x="1001" y="2557"/>
                      <a:pt x="807" y="2552"/>
                      <a:pt x="725" y="2724"/>
                    </a:cubicBezTo>
                    <a:cubicBezTo>
                      <a:pt x="717" y="2741"/>
                      <a:pt x="724" y="2761"/>
                      <a:pt x="741" y="2769"/>
                    </a:cubicBezTo>
                    <a:cubicBezTo>
                      <a:pt x="746" y="2772"/>
                      <a:pt x="751" y="2773"/>
                      <a:pt x="755" y="2773"/>
                    </a:cubicBezTo>
                    <a:cubicBezTo>
                      <a:pt x="768" y="2773"/>
                      <a:pt x="780" y="2766"/>
                      <a:pt x="786" y="2754"/>
                    </a:cubicBezTo>
                    <a:cubicBezTo>
                      <a:pt x="856" y="2607"/>
                      <a:pt x="1029" y="2636"/>
                      <a:pt x="1098" y="2654"/>
                    </a:cubicBezTo>
                    <a:cubicBezTo>
                      <a:pt x="1094" y="2669"/>
                      <a:pt x="1094" y="2669"/>
                      <a:pt x="1094" y="2669"/>
                    </a:cubicBezTo>
                    <a:cubicBezTo>
                      <a:pt x="1053" y="2667"/>
                      <a:pt x="978" y="2670"/>
                      <a:pt x="908" y="2716"/>
                    </a:cubicBezTo>
                    <a:cubicBezTo>
                      <a:pt x="835" y="2764"/>
                      <a:pt x="787" y="2844"/>
                      <a:pt x="764" y="2954"/>
                    </a:cubicBezTo>
                    <a:cubicBezTo>
                      <a:pt x="761" y="2972"/>
                      <a:pt x="772" y="2990"/>
                      <a:pt x="791" y="2994"/>
                    </a:cubicBezTo>
                    <a:cubicBezTo>
                      <a:pt x="793" y="2994"/>
                      <a:pt x="795" y="2995"/>
                      <a:pt x="797" y="2995"/>
                    </a:cubicBezTo>
                    <a:cubicBezTo>
                      <a:pt x="813" y="2995"/>
                      <a:pt x="827" y="2984"/>
                      <a:pt x="830" y="2968"/>
                    </a:cubicBezTo>
                    <a:cubicBezTo>
                      <a:pt x="885" y="2700"/>
                      <a:pt x="1098" y="2736"/>
                      <a:pt x="1111" y="2739"/>
                    </a:cubicBezTo>
                    <a:cubicBezTo>
                      <a:pt x="1117" y="2740"/>
                      <a:pt x="1217" y="2768"/>
                      <a:pt x="1205" y="2925"/>
                    </a:cubicBezTo>
                    <a:cubicBezTo>
                      <a:pt x="1203" y="2944"/>
                      <a:pt x="1217" y="2960"/>
                      <a:pt x="1236" y="2962"/>
                    </a:cubicBezTo>
                    <a:cubicBezTo>
                      <a:pt x="1237" y="2962"/>
                      <a:pt x="1238" y="2962"/>
                      <a:pt x="1238" y="2962"/>
                    </a:cubicBezTo>
                    <a:cubicBezTo>
                      <a:pt x="1256" y="2962"/>
                      <a:pt x="1271" y="2948"/>
                      <a:pt x="1272" y="2931"/>
                    </a:cubicBezTo>
                    <a:cubicBezTo>
                      <a:pt x="1283" y="2787"/>
                      <a:pt x="1216" y="2714"/>
                      <a:pt x="1160" y="2686"/>
                    </a:cubicBezTo>
                    <a:cubicBezTo>
                      <a:pt x="1241" y="2410"/>
                      <a:pt x="1241" y="2410"/>
                      <a:pt x="1241" y="2410"/>
                    </a:cubicBezTo>
                    <a:cubicBezTo>
                      <a:pt x="1343" y="2449"/>
                      <a:pt x="1453" y="2483"/>
                      <a:pt x="1572" y="2512"/>
                    </a:cubicBezTo>
                    <a:close/>
                    <a:moveTo>
                      <a:pt x="388" y="424"/>
                    </a:moveTo>
                    <a:cubicBezTo>
                      <a:pt x="387" y="412"/>
                      <a:pt x="386" y="401"/>
                      <a:pt x="386" y="389"/>
                    </a:cubicBezTo>
                    <a:cubicBezTo>
                      <a:pt x="386" y="345"/>
                      <a:pt x="395" y="304"/>
                      <a:pt x="410" y="266"/>
                    </a:cubicBezTo>
                    <a:cubicBezTo>
                      <a:pt x="420" y="242"/>
                      <a:pt x="433" y="220"/>
                      <a:pt x="448" y="200"/>
                    </a:cubicBezTo>
                    <a:cubicBezTo>
                      <a:pt x="507" y="119"/>
                      <a:pt x="601" y="67"/>
                      <a:pt x="708" y="67"/>
                    </a:cubicBezTo>
                    <a:cubicBezTo>
                      <a:pt x="886" y="67"/>
                      <a:pt x="1030" y="211"/>
                      <a:pt x="1030" y="389"/>
                    </a:cubicBezTo>
                    <a:cubicBezTo>
                      <a:pt x="1030" y="438"/>
                      <a:pt x="1019" y="486"/>
                      <a:pt x="998" y="530"/>
                    </a:cubicBezTo>
                    <a:cubicBezTo>
                      <a:pt x="993" y="540"/>
                      <a:pt x="993" y="551"/>
                      <a:pt x="998" y="561"/>
                    </a:cubicBezTo>
                    <a:cubicBezTo>
                      <a:pt x="1074" y="704"/>
                      <a:pt x="1074" y="704"/>
                      <a:pt x="1074" y="704"/>
                    </a:cubicBezTo>
                    <a:cubicBezTo>
                      <a:pt x="997" y="719"/>
                      <a:pt x="902" y="767"/>
                      <a:pt x="823" y="865"/>
                    </a:cubicBezTo>
                    <a:cubicBezTo>
                      <a:pt x="822" y="866"/>
                      <a:pt x="821" y="867"/>
                      <a:pt x="820" y="868"/>
                    </a:cubicBezTo>
                    <a:cubicBezTo>
                      <a:pt x="805" y="864"/>
                      <a:pt x="793" y="858"/>
                      <a:pt x="787" y="851"/>
                    </a:cubicBezTo>
                    <a:cubicBezTo>
                      <a:pt x="755" y="813"/>
                      <a:pt x="700" y="796"/>
                      <a:pt x="650" y="808"/>
                    </a:cubicBezTo>
                    <a:cubicBezTo>
                      <a:pt x="600" y="819"/>
                      <a:pt x="564" y="857"/>
                      <a:pt x="551" y="911"/>
                    </a:cubicBezTo>
                    <a:cubicBezTo>
                      <a:pt x="546" y="929"/>
                      <a:pt x="538" y="941"/>
                      <a:pt x="525" y="948"/>
                    </a:cubicBezTo>
                    <a:cubicBezTo>
                      <a:pt x="504" y="961"/>
                      <a:pt x="475" y="960"/>
                      <a:pt x="456" y="958"/>
                    </a:cubicBezTo>
                    <a:cubicBezTo>
                      <a:pt x="481" y="856"/>
                      <a:pt x="513" y="767"/>
                      <a:pt x="542" y="698"/>
                    </a:cubicBezTo>
                    <a:cubicBezTo>
                      <a:pt x="549" y="683"/>
                      <a:pt x="543" y="666"/>
                      <a:pt x="530" y="657"/>
                    </a:cubicBezTo>
                    <a:cubicBezTo>
                      <a:pt x="469" y="617"/>
                      <a:pt x="425" y="558"/>
                      <a:pt x="403" y="491"/>
                    </a:cubicBezTo>
                    <a:cubicBezTo>
                      <a:pt x="396" y="470"/>
                      <a:pt x="391" y="447"/>
                      <a:pt x="388" y="424"/>
                    </a:cubicBezTo>
                    <a:close/>
                    <a:moveTo>
                      <a:pt x="1394" y="959"/>
                    </a:moveTo>
                    <a:cubicBezTo>
                      <a:pt x="1395" y="960"/>
                      <a:pt x="1395" y="960"/>
                      <a:pt x="1396" y="961"/>
                    </a:cubicBezTo>
                    <a:cubicBezTo>
                      <a:pt x="2260" y="2431"/>
                      <a:pt x="2260" y="2431"/>
                      <a:pt x="2260" y="2431"/>
                    </a:cubicBezTo>
                    <a:cubicBezTo>
                      <a:pt x="2222" y="2445"/>
                      <a:pt x="2186" y="2453"/>
                      <a:pt x="2153" y="2453"/>
                    </a:cubicBezTo>
                    <a:cubicBezTo>
                      <a:pt x="2153" y="2453"/>
                      <a:pt x="2153" y="2453"/>
                      <a:pt x="2153" y="2453"/>
                    </a:cubicBezTo>
                    <a:cubicBezTo>
                      <a:pt x="2063" y="2453"/>
                      <a:pt x="2010" y="2396"/>
                      <a:pt x="1984" y="2356"/>
                    </a:cubicBezTo>
                    <a:cubicBezTo>
                      <a:pt x="1976" y="2344"/>
                      <a:pt x="1971" y="2334"/>
                      <a:pt x="1967" y="2327"/>
                    </a:cubicBezTo>
                    <a:cubicBezTo>
                      <a:pt x="1965" y="2322"/>
                      <a:pt x="1963" y="2318"/>
                      <a:pt x="1963" y="2317"/>
                    </a:cubicBezTo>
                    <a:cubicBezTo>
                      <a:pt x="1958" y="2304"/>
                      <a:pt x="1945" y="2295"/>
                      <a:pt x="1931" y="2295"/>
                    </a:cubicBezTo>
                    <a:cubicBezTo>
                      <a:pt x="1929" y="2295"/>
                      <a:pt x="1927" y="2296"/>
                      <a:pt x="1925" y="2296"/>
                    </a:cubicBezTo>
                    <a:cubicBezTo>
                      <a:pt x="1924" y="2296"/>
                      <a:pt x="1922" y="2297"/>
                      <a:pt x="1920" y="2297"/>
                    </a:cubicBezTo>
                    <a:cubicBezTo>
                      <a:pt x="1874" y="2314"/>
                      <a:pt x="1830" y="2322"/>
                      <a:pt x="1788" y="2322"/>
                    </a:cubicBezTo>
                    <a:cubicBezTo>
                      <a:pt x="1593" y="2322"/>
                      <a:pt x="1516" y="2137"/>
                      <a:pt x="1513" y="2129"/>
                    </a:cubicBezTo>
                    <a:cubicBezTo>
                      <a:pt x="1509" y="2120"/>
                      <a:pt x="1502" y="2113"/>
                      <a:pt x="1492" y="2109"/>
                    </a:cubicBezTo>
                    <a:cubicBezTo>
                      <a:pt x="1483" y="2106"/>
                      <a:pt x="1473" y="2107"/>
                      <a:pt x="1464" y="2112"/>
                    </a:cubicBezTo>
                    <a:cubicBezTo>
                      <a:pt x="1447" y="2122"/>
                      <a:pt x="1424" y="2128"/>
                      <a:pt x="1396" y="2128"/>
                    </a:cubicBezTo>
                    <a:cubicBezTo>
                      <a:pt x="1205" y="2128"/>
                      <a:pt x="876" y="1894"/>
                      <a:pt x="784" y="1471"/>
                    </a:cubicBezTo>
                    <a:cubicBezTo>
                      <a:pt x="726" y="1209"/>
                      <a:pt x="784" y="1041"/>
                      <a:pt x="851" y="940"/>
                    </a:cubicBezTo>
                    <a:cubicBezTo>
                      <a:pt x="859" y="928"/>
                      <a:pt x="867" y="918"/>
                      <a:pt x="875" y="908"/>
                    </a:cubicBezTo>
                    <a:cubicBezTo>
                      <a:pt x="917" y="856"/>
                      <a:pt x="964" y="820"/>
                      <a:pt x="1009" y="798"/>
                    </a:cubicBezTo>
                    <a:cubicBezTo>
                      <a:pt x="1045" y="780"/>
                      <a:pt x="1079" y="770"/>
                      <a:pt x="1108" y="767"/>
                    </a:cubicBezTo>
                    <a:cubicBezTo>
                      <a:pt x="1116" y="766"/>
                      <a:pt x="1124" y="765"/>
                      <a:pt x="1131" y="765"/>
                    </a:cubicBezTo>
                    <a:cubicBezTo>
                      <a:pt x="1136" y="765"/>
                      <a:pt x="1141" y="765"/>
                      <a:pt x="1146" y="766"/>
                    </a:cubicBezTo>
                    <a:cubicBezTo>
                      <a:pt x="1147" y="766"/>
                      <a:pt x="1147" y="766"/>
                      <a:pt x="1148" y="766"/>
                    </a:cubicBezTo>
                    <a:cubicBezTo>
                      <a:pt x="1162" y="767"/>
                      <a:pt x="1175" y="770"/>
                      <a:pt x="1188" y="774"/>
                    </a:cubicBezTo>
                    <a:cubicBezTo>
                      <a:pt x="1320" y="812"/>
                      <a:pt x="1394" y="957"/>
                      <a:pt x="1394" y="959"/>
                    </a:cubicBezTo>
                    <a:close/>
                    <a:moveTo>
                      <a:pt x="441" y="1024"/>
                    </a:moveTo>
                    <a:cubicBezTo>
                      <a:pt x="450" y="1025"/>
                      <a:pt x="463" y="1027"/>
                      <a:pt x="477" y="1027"/>
                    </a:cubicBezTo>
                    <a:cubicBezTo>
                      <a:pt x="502" y="1027"/>
                      <a:pt x="532" y="1022"/>
                      <a:pt x="559" y="1007"/>
                    </a:cubicBezTo>
                    <a:cubicBezTo>
                      <a:pt x="588" y="990"/>
                      <a:pt x="607" y="962"/>
                      <a:pt x="616" y="928"/>
                    </a:cubicBezTo>
                    <a:cubicBezTo>
                      <a:pt x="624" y="898"/>
                      <a:pt x="641" y="879"/>
                      <a:pt x="665" y="873"/>
                    </a:cubicBezTo>
                    <a:cubicBezTo>
                      <a:pt x="690" y="867"/>
                      <a:pt x="720" y="876"/>
                      <a:pt x="736" y="894"/>
                    </a:cubicBezTo>
                    <a:cubicBezTo>
                      <a:pt x="747" y="908"/>
                      <a:pt x="763" y="918"/>
                      <a:pt x="781" y="926"/>
                    </a:cubicBezTo>
                    <a:cubicBezTo>
                      <a:pt x="712" y="1040"/>
                      <a:pt x="660" y="1219"/>
                      <a:pt x="718" y="1486"/>
                    </a:cubicBezTo>
                    <a:cubicBezTo>
                      <a:pt x="819" y="1949"/>
                      <a:pt x="1177" y="2195"/>
                      <a:pt x="1396" y="2195"/>
                    </a:cubicBezTo>
                    <a:cubicBezTo>
                      <a:pt x="1422" y="2195"/>
                      <a:pt x="1445" y="2192"/>
                      <a:pt x="1465" y="2185"/>
                    </a:cubicBezTo>
                    <a:cubicBezTo>
                      <a:pt x="1496" y="2243"/>
                      <a:pt x="1577" y="2359"/>
                      <a:pt x="1729" y="2384"/>
                    </a:cubicBezTo>
                    <a:cubicBezTo>
                      <a:pt x="1578" y="2444"/>
                      <a:pt x="1578" y="2444"/>
                      <a:pt x="1578" y="2444"/>
                    </a:cubicBezTo>
                    <a:cubicBezTo>
                      <a:pt x="1037" y="2309"/>
                      <a:pt x="680" y="2075"/>
                      <a:pt x="515" y="1749"/>
                    </a:cubicBezTo>
                    <a:cubicBezTo>
                      <a:pt x="392" y="1503"/>
                      <a:pt x="397" y="1241"/>
                      <a:pt x="441" y="1024"/>
                    </a:cubicBezTo>
                    <a:close/>
                    <a:moveTo>
                      <a:pt x="73" y="468"/>
                    </a:moveTo>
                    <a:cubicBezTo>
                      <a:pt x="99" y="331"/>
                      <a:pt x="217" y="283"/>
                      <a:pt x="337" y="270"/>
                    </a:cubicBezTo>
                    <a:cubicBezTo>
                      <a:pt x="325" y="308"/>
                      <a:pt x="319" y="347"/>
                      <a:pt x="319" y="389"/>
                    </a:cubicBezTo>
                    <a:cubicBezTo>
                      <a:pt x="319" y="405"/>
                      <a:pt x="320" y="421"/>
                      <a:pt x="321" y="436"/>
                    </a:cubicBezTo>
                    <a:lnTo>
                      <a:pt x="73" y="46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sz="900"/>
              </a:p>
            </p:txBody>
          </p:sp>
        </p:grpSp>
        <p:grpSp>
          <p:nvGrpSpPr>
            <p:cNvPr id="78" name="Grupa 77"/>
            <p:cNvGrpSpPr/>
            <p:nvPr/>
          </p:nvGrpSpPr>
          <p:grpSpPr>
            <a:xfrm>
              <a:off x="371475" y="3695348"/>
              <a:ext cx="903591" cy="903592"/>
              <a:chOff x="3306643" y="4121666"/>
              <a:chExt cx="1071890" cy="1071890"/>
            </a:xfrm>
          </p:grpSpPr>
          <p:sp>
            <p:nvSpPr>
              <p:cNvPr id="87" name="Elipsa 86"/>
              <p:cNvSpPr/>
              <p:nvPr/>
            </p:nvSpPr>
            <p:spPr>
              <a:xfrm>
                <a:off x="3306643" y="4121666"/>
                <a:ext cx="1071890" cy="10718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900"/>
              </a:p>
            </p:txBody>
          </p:sp>
          <p:sp>
            <p:nvSpPr>
              <p:cNvPr id="88" name="pole tekstowe 87"/>
              <p:cNvSpPr txBox="1"/>
              <p:nvPr/>
            </p:nvSpPr>
            <p:spPr>
              <a:xfrm>
                <a:off x="3605031" y="4132368"/>
                <a:ext cx="736615" cy="1016471"/>
              </a:xfrm>
              <a:prstGeom prst="rect">
                <a:avLst/>
              </a:prstGeom>
              <a:noFill/>
            </p:spPr>
            <p:txBody>
              <a:bodyPr wrap="square" rtlCol="0">
                <a:spAutoFit/>
              </a:bodyPr>
              <a:lstStyle/>
              <a:p>
                <a:pPr algn="ctr"/>
                <a:r>
                  <a:rPr lang="pl-PL" sz="3200" b="1">
                    <a:solidFill>
                      <a:schemeClr val="bg1"/>
                    </a:solidFill>
                  </a:rPr>
                  <a:t>S</a:t>
                </a:r>
              </a:p>
            </p:txBody>
          </p:sp>
          <p:sp>
            <p:nvSpPr>
              <p:cNvPr id="89" name="Freeform 5"/>
              <p:cNvSpPr>
                <a:spLocks noEditPoints="1"/>
              </p:cNvSpPr>
              <p:nvPr/>
            </p:nvSpPr>
            <p:spPr bwMode="auto">
              <a:xfrm>
                <a:off x="3516416" y="4330904"/>
                <a:ext cx="525502" cy="632112"/>
              </a:xfrm>
              <a:custGeom>
                <a:avLst/>
                <a:gdLst>
                  <a:gd name="T0" fmla="*/ 627 w 2410"/>
                  <a:gd name="T1" fmla="*/ 2565 h 2895"/>
                  <a:gd name="T2" fmla="*/ 789 w 2410"/>
                  <a:gd name="T3" fmla="*/ 2723 h 2895"/>
                  <a:gd name="T4" fmla="*/ 612 w 2410"/>
                  <a:gd name="T5" fmla="*/ 2895 h 2895"/>
                  <a:gd name="T6" fmla="*/ 1172 w 2410"/>
                  <a:gd name="T7" fmla="*/ 2840 h 2895"/>
                  <a:gd name="T8" fmla="*/ 913 w 2410"/>
                  <a:gd name="T9" fmla="*/ 2699 h 2895"/>
                  <a:gd name="T10" fmla="*/ 981 w 2410"/>
                  <a:gd name="T11" fmla="*/ 2598 h 2895"/>
                  <a:gd name="T12" fmla="*/ 2408 w 2410"/>
                  <a:gd name="T13" fmla="*/ 1959 h 2895"/>
                  <a:gd name="T14" fmla="*/ 2348 w 2410"/>
                  <a:gd name="T15" fmla="*/ 1732 h 2895"/>
                  <a:gd name="T16" fmla="*/ 1926 w 2410"/>
                  <a:gd name="T17" fmla="*/ 1458 h 2895"/>
                  <a:gd name="T18" fmla="*/ 739 w 2410"/>
                  <a:gd name="T19" fmla="*/ 106 h 2895"/>
                  <a:gd name="T20" fmla="*/ 1 w 2410"/>
                  <a:gd name="T21" fmla="*/ 416 h 2895"/>
                  <a:gd name="T22" fmla="*/ 264 w 2410"/>
                  <a:gd name="T23" fmla="*/ 454 h 2895"/>
                  <a:gd name="T24" fmla="*/ 36 w 2410"/>
                  <a:gd name="T25" fmla="*/ 1537 h 2895"/>
                  <a:gd name="T26" fmla="*/ 735 w 2410"/>
                  <a:gd name="T27" fmla="*/ 2348 h 2895"/>
                  <a:gd name="T28" fmla="*/ 2130 w 2410"/>
                  <a:gd name="T29" fmla="*/ 1802 h 2895"/>
                  <a:gd name="T30" fmla="*/ 1980 w 2410"/>
                  <a:gd name="T31" fmla="*/ 1779 h 2895"/>
                  <a:gd name="T32" fmla="*/ 1600 w 2410"/>
                  <a:gd name="T33" fmla="*/ 1850 h 2895"/>
                  <a:gd name="T34" fmla="*/ 917 w 2410"/>
                  <a:gd name="T35" fmla="*/ 1787 h 2895"/>
                  <a:gd name="T36" fmla="*/ 1590 w 2410"/>
                  <a:gd name="T37" fmla="*/ 1625 h 2895"/>
                  <a:gd name="T38" fmla="*/ 1831 w 2410"/>
                  <a:gd name="T39" fmla="*/ 1621 h 2895"/>
                  <a:gd name="T40" fmla="*/ 2160 w 2410"/>
                  <a:gd name="T41" fmla="*/ 1800 h 2895"/>
                  <a:gd name="T42" fmla="*/ 1867 w 2410"/>
                  <a:gd name="T43" fmla="*/ 1503 h 2895"/>
                  <a:gd name="T44" fmla="*/ 1605 w 2410"/>
                  <a:gd name="T45" fmla="*/ 1559 h 2895"/>
                  <a:gd name="T46" fmla="*/ 1545 w 2410"/>
                  <a:gd name="T47" fmla="*/ 1568 h 2895"/>
                  <a:gd name="T48" fmla="*/ 1164 w 2410"/>
                  <a:gd name="T49" fmla="*/ 1627 h 2895"/>
                  <a:gd name="T50" fmla="*/ 900 w 2410"/>
                  <a:gd name="T51" fmla="*/ 1719 h 2895"/>
                  <a:gd name="T52" fmla="*/ 786 w 2410"/>
                  <a:gd name="T53" fmla="*/ 1692 h 2895"/>
                  <a:gd name="T54" fmla="*/ 735 w 2410"/>
                  <a:gd name="T55" fmla="*/ 978 h 2895"/>
                  <a:gd name="T56" fmla="*/ 991 w 2410"/>
                  <a:gd name="T57" fmla="*/ 1009 h 2895"/>
                  <a:gd name="T58" fmla="*/ 1226 w 2410"/>
                  <a:gd name="T59" fmla="*/ 1141 h 2895"/>
                  <a:gd name="T60" fmla="*/ 616 w 2410"/>
                  <a:gd name="T61" fmla="*/ 998 h 2895"/>
                  <a:gd name="T62" fmla="*/ 1371 w 2410"/>
                  <a:gd name="T63" fmla="*/ 2005 h 2895"/>
                  <a:gd name="T64" fmla="*/ 2009 w 2410"/>
                  <a:gd name="T65" fmla="*/ 1850 h 2895"/>
                  <a:gd name="T66" fmla="*/ 2145 w 2410"/>
                  <a:gd name="T67" fmla="*/ 1869 h 2895"/>
                  <a:gd name="T68" fmla="*/ 943 w 2410"/>
                  <a:gd name="T69" fmla="*/ 2252 h 2895"/>
                  <a:gd name="T70" fmla="*/ 616 w 2410"/>
                  <a:gd name="T71" fmla="*/ 998 h 2895"/>
                  <a:gd name="T72" fmla="*/ 962 w 2410"/>
                  <a:gd name="T73" fmla="*/ 2317 h 2895"/>
                  <a:gd name="T74" fmla="*/ 316 w 2410"/>
                  <a:gd name="T75" fmla="*/ 409 h 2895"/>
                  <a:gd name="T76" fmla="*/ 513 w 2410"/>
                  <a:gd name="T77" fmla="*/ 68 h 2895"/>
                  <a:gd name="T78" fmla="*/ 316 w 2410"/>
                  <a:gd name="T79" fmla="*/ 409 h 2895"/>
                  <a:gd name="T80" fmla="*/ 218 w 2410"/>
                  <a:gd name="T81" fmla="*/ 295 h 2895"/>
                  <a:gd name="T82" fmla="*/ 349 w 2410"/>
                  <a:gd name="T83" fmla="*/ 891 h 2895"/>
                  <a:gd name="T84" fmla="*/ 807 w 2410"/>
                  <a:gd name="T85" fmla="*/ 313 h 2895"/>
                  <a:gd name="T86" fmla="*/ 706 w 2410"/>
                  <a:gd name="T87" fmla="*/ 917 h 2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10" h="2895">
                    <a:moveTo>
                      <a:pt x="912" y="2581"/>
                    </a:moveTo>
                    <a:cubicBezTo>
                      <a:pt x="847" y="2677"/>
                      <a:pt x="847" y="2677"/>
                      <a:pt x="847" y="2677"/>
                    </a:cubicBezTo>
                    <a:cubicBezTo>
                      <a:pt x="627" y="2565"/>
                      <a:pt x="627" y="2565"/>
                      <a:pt x="627" y="2565"/>
                    </a:cubicBezTo>
                    <a:cubicBezTo>
                      <a:pt x="610" y="2556"/>
                      <a:pt x="590" y="2563"/>
                      <a:pt x="581" y="2579"/>
                    </a:cubicBezTo>
                    <a:cubicBezTo>
                      <a:pt x="573" y="2596"/>
                      <a:pt x="580" y="2616"/>
                      <a:pt x="596" y="2625"/>
                    </a:cubicBezTo>
                    <a:cubicBezTo>
                      <a:pt x="789" y="2723"/>
                      <a:pt x="789" y="2723"/>
                      <a:pt x="789" y="2723"/>
                    </a:cubicBezTo>
                    <a:cubicBezTo>
                      <a:pt x="595" y="2832"/>
                      <a:pt x="595" y="2832"/>
                      <a:pt x="595" y="2832"/>
                    </a:cubicBezTo>
                    <a:cubicBezTo>
                      <a:pt x="579" y="2841"/>
                      <a:pt x="573" y="2862"/>
                      <a:pt x="582" y="2878"/>
                    </a:cubicBezTo>
                    <a:cubicBezTo>
                      <a:pt x="588" y="2889"/>
                      <a:pt x="600" y="2895"/>
                      <a:pt x="612" y="2895"/>
                    </a:cubicBezTo>
                    <a:cubicBezTo>
                      <a:pt x="617" y="2895"/>
                      <a:pt x="623" y="2894"/>
                      <a:pt x="628" y="2891"/>
                    </a:cubicBezTo>
                    <a:cubicBezTo>
                      <a:pt x="868" y="2757"/>
                      <a:pt x="868" y="2757"/>
                      <a:pt x="868" y="2757"/>
                    </a:cubicBezTo>
                    <a:cubicBezTo>
                      <a:pt x="1172" y="2840"/>
                      <a:pt x="1172" y="2840"/>
                      <a:pt x="1172" y="2840"/>
                    </a:cubicBezTo>
                    <a:cubicBezTo>
                      <a:pt x="1190" y="2845"/>
                      <a:pt x="1208" y="2834"/>
                      <a:pt x="1213" y="2817"/>
                    </a:cubicBezTo>
                    <a:cubicBezTo>
                      <a:pt x="1218" y="2799"/>
                      <a:pt x="1208" y="2780"/>
                      <a:pt x="1190" y="2775"/>
                    </a:cubicBezTo>
                    <a:cubicBezTo>
                      <a:pt x="913" y="2699"/>
                      <a:pt x="913" y="2699"/>
                      <a:pt x="913" y="2699"/>
                    </a:cubicBezTo>
                    <a:cubicBezTo>
                      <a:pt x="981" y="2599"/>
                      <a:pt x="981" y="2599"/>
                      <a:pt x="981" y="2599"/>
                    </a:cubicBezTo>
                    <a:cubicBezTo>
                      <a:pt x="981" y="2599"/>
                      <a:pt x="981" y="2599"/>
                      <a:pt x="981" y="2598"/>
                    </a:cubicBezTo>
                    <a:cubicBezTo>
                      <a:pt x="981" y="2598"/>
                      <a:pt x="981" y="2598"/>
                      <a:pt x="981" y="2598"/>
                    </a:cubicBezTo>
                    <a:cubicBezTo>
                      <a:pt x="1206" y="2260"/>
                      <a:pt x="1206" y="2260"/>
                      <a:pt x="1206" y="2260"/>
                    </a:cubicBezTo>
                    <a:cubicBezTo>
                      <a:pt x="2382" y="1987"/>
                      <a:pt x="2382" y="1987"/>
                      <a:pt x="2382" y="1987"/>
                    </a:cubicBezTo>
                    <a:cubicBezTo>
                      <a:pt x="2396" y="1984"/>
                      <a:pt x="2406" y="1973"/>
                      <a:pt x="2408" y="1959"/>
                    </a:cubicBezTo>
                    <a:cubicBezTo>
                      <a:pt x="2410" y="1945"/>
                      <a:pt x="2403" y="1932"/>
                      <a:pt x="2391" y="1925"/>
                    </a:cubicBezTo>
                    <a:cubicBezTo>
                      <a:pt x="2243" y="1845"/>
                      <a:pt x="2243" y="1845"/>
                      <a:pt x="2243" y="1845"/>
                    </a:cubicBezTo>
                    <a:cubicBezTo>
                      <a:pt x="2290" y="1823"/>
                      <a:pt x="2326" y="1785"/>
                      <a:pt x="2348" y="1732"/>
                    </a:cubicBezTo>
                    <a:cubicBezTo>
                      <a:pt x="2355" y="1716"/>
                      <a:pt x="2349" y="1698"/>
                      <a:pt x="2334" y="1689"/>
                    </a:cubicBezTo>
                    <a:cubicBezTo>
                      <a:pt x="1934" y="1463"/>
                      <a:pt x="1934" y="1463"/>
                      <a:pt x="1934" y="1463"/>
                    </a:cubicBezTo>
                    <a:cubicBezTo>
                      <a:pt x="1931" y="1461"/>
                      <a:pt x="1929" y="1459"/>
                      <a:pt x="1926" y="1458"/>
                    </a:cubicBezTo>
                    <a:cubicBezTo>
                      <a:pt x="1925" y="1458"/>
                      <a:pt x="1924" y="1458"/>
                      <a:pt x="1924" y="1458"/>
                    </a:cubicBezTo>
                    <a:cubicBezTo>
                      <a:pt x="1049" y="964"/>
                      <a:pt x="1049" y="964"/>
                      <a:pt x="1049" y="964"/>
                    </a:cubicBezTo>
                    <a:cubicBezTo>
                      <a:pt x="1005" y="358"/>
                      <a:pt x="759" y="124"/>
                      <a:pt x="739" y="106"/>
                    </a:cubicBezTo>
                    <a:cubicBezTo>
                      <a:pt x="685" y="41"/>
                      <a:pt x="604" y="0"/>
                      <a:pt x="513" y="0"/>
                    </a:cubicBezTo>
                    <a:cubicBezTo>
                      <a:pt x="395" y="0"/>
                      <a:pt x="293" y="70"/>
                      <a:pt x="246" y="170"/>
                    </a:cubicBezTo>
                    <a:cubicBezTo>
                      <a:pt x="161" y="188"/>
                      <a:pt x="21" y="256"/>
                      <a:pt x="1" y="416"/>
                    </a:cubicBezTo>
                    <a:cubicBezTo>
                      <a:pt x="0" y="425"/>
                      <a:pt x="3" y="435"/>
                      <a:pt x="9" y="442"/>
                    </a:cubicBezTo>
                    <a:cubicBezTo>
                      <a:pt x="15" y="449"/>
                      <a:pt x="25" y="454"/>
                      <a:pt x="34" y="454"/>
                    </a:cubicBezTo>
                    <a:cubicBezTo>
                      <a:pt x="264" y="454"/>
                      <a:pt x="264" y="454"/>
                      <a:pt x="264" y="454"/>
                    </a:cubicBezTo>
                    <a:cubicBezTo>
                      <a:pt x="296" y="503"/>
                      <a:pt x="342" y="542"/>
                      <a:pt x="396" y="566"/>
                    </a:cubicBezTo>
                    <a:cubicBezTo>
                      <a:pt x="393" y="609"/>
                      <a:pt x="376" y="716"/>
                      <a:pt x="291" y="856"/>
                    </a:cubicBezTo>
                    <a:cubicBezTo>
                      <a:pt x="202" y="1002"/>
                      <a:pt x="36" y="1275"/>
                      <a:pt x="36" y="1537"/>
                    </a:cubicBezTo>
                    <a:cubicBezTo>
                      <a:pt x="36" y="1543"/>
                      <a:pt x="37" y="1549"/>
                      <a:pt x="40" y="1553"/>
                    </a:cubicBezTo>
                    <a:cubicBezTo>
                      <a:pt x="37" y="1579"/>
                      <a:pt x="36" y="1606"/>
                      <a:pt x="36" y="1632"/>
                    </a:cubicBezTo>
                    <a:cubicBezTo>
                      <a:pt x="36" y="2021"/>
                      <a:pt x="348" y="2339"/>
                      <a:pt x="735" y="2348"/>
                    </a:cubicBezTo>
                    <a:lnTo>
                      <a:pt x="912" y="2581"/>
                    </a:lnTo>
                    <a:close/>
                    <a:moveTo>
                      <a:pt x="2160" y="1800"/>
                    </a:moveTo>
                    <a:cubicBezTo>
                      <a:pt x="2150" y="1801"/>
                      <a:pt x="2140" y="1802"/>
                      <a:pt x="2130" y="1802"/>
                    </a:cubicBezTo>
                    <a:cubicBezTo>
                      <a:pt x="2115" y="1802"/>
                      <a:pt x="2100" y="1800"/>
                      <a:pt x="2086" y="1798"/>
                    </a:cubicBezTo>
                    <a:cubicBezTo>
                      <a:pt x="2041" y="1792"/>
                      <a:pt x="2007" y="1778"/>
                      <a:pt x="2007" y="1778"/>
                    </a:cubicBezTo>
                    <a:cubicBezTo>
                      <a:pt x="1998" y="1774"/>
                      <a:pt x="1988" y="1775"/>
                      <a:pt x="1980" y="1779"/>
                    </a:cubicBezTo>
                    <a:cubicBezTo>
                      <a:pt x="1973" y="1782"/>
                      <a:pt x="1968" y="1787"/>
                      <a:pt x="1964" y="1793"/>
                    </a:cubicBezTo>
                    <a:cubicBezTo>
                      <a:pt x="1930" y="1859"/>
                      <a:pt x="1872" y="1890"/>
                      <a:pt x="1786" y="1890"/>
                    </a:cubicBezTo>
                    <a:cubicBezTo>
                      <a:pt x="1692" y="1890"/>
                      <a:pt x="1601" y="1850"/>
                      <a:pt x="1600" y="1850"/>
                    </a:cubicBezTo>
                    <a:cubicBezTo>
                      <a:pt x="1583" y="1842"/>
                      <a:pt x="1564" y="1849"/>
                      <a:pt x="1556" y="1866"/>
                    </a:cubicBezTo>
                    <a:cubicBezTo>
                      <a:pt x="1534" y="1911"/>
                      <a:pt x="1465" y="1938"/>
                      <a:pt x="1371" y="1938"/>
                    </a:cubicBezTo>
                    <a:cubicBezTo>
                      <a:pt x="1232" y="1938"/>
                      <a:pt x="1070" y="1883"/>
                      <a:pt x="917" y="1787"/>
                    </a:cubicBezTo>
                    <a:cubicBezTo>
                      <a:pt x="920" y="1787"/>
                      <a:pt x="923" y="1787"/>
                      <a:pt x="927" y="1787"/>
                    </a:cubicBezTo>
                    <a:cubicBezTo>
                      <a:pt x="1035" y="1787"/>
                      <a:pt x="1120" y="1757"/>
                      <a:pt x="1163" y="1700"/>
                    </a:cubicBezTo>
                    <a:cubicBezTo>
                      <a:pt x="1283" y="1746"/>
                      <a:pt x="1489" y="1776"/>
                      <a:pt x="1590" y="1625"/>
                    </a:cubicBezTo>
                    <a:cubicBezTo>
                      <a:pt x="1630" y="1638"/>
                      <a:pt x="1681" y="1647"/>
                      <a:pt x="1732" y="1644"/>
                    </a:cubicBezTo>
                    <a:cubicBezTo>
                      <a:pt x="1751" y="1643"/>
                      <a:pt x="1769" y="1641"/>
                      <a:pt x="1788" y="1636"/>
                    </a:cubicBezTo>
                    <a:cubicBezTo>
                      <a:pt x="1803" y="1633"/>
                      <a:pt x="1817" y="1628"/>
                      <a:pt x="1831" y="1621"/>
                    </a:cubicBezTo>
                    <a:cubicBezTo>
                      <a:pt x="1868" y="1605"/>
                      <a:pt x="1901" y="1577"/>
                      <a:pt x="1926" y="1536"/>
                    </a:cubicBezTo>
                    <a:cubicBezTo>
                      <a:pt x="2272" y="1732"/>
                      <a:pt x="2272" y="1732"/>
                      <a:pt x="2272" y="1732"/>
                    </a:cubicBezTo>
                    <a:cubicBezTo>
                      <a:pt x="2247" y="1771"/>
                      <a:pt x="2210" y="1794"/>
                      <a:pt x="2160" y="1800"/>
                    </a:cubicBezTo>
                    <a:close/>
                    <a:moveTo>
                      <a:pt x="1863" y="1500"/>
                    </a:moveTo>
                    <a:cubicBezTo>
                      <a:pt x="1869" y="1499"/>
                      <a:pt x="1869" y="1499"/>
                      <a:pt x="1869" y="1499"/>
                    </a:cubicBezTo>
                    <a:cubicBezTo>
                      <a:pt x="1869" y="1500"/>
                      <a:pt x="1868" y="1502"/>
                      <a:pt x="1867" y="1503"/>
                    </a:cubicBezTo>
                    <a:cubicBezTo>
                      <a:pt x="1837" y="1550"/>
                      <a:pt x="1792" y="1570"/>
                      <a:pt x="1747" y="1576"/>
                    </a:cubicBezTo>
                    <a:cubicBezTo>
                      <a:pt x="1722" y="1579"/>
                      <a:pt x="1697" y="1578"/>
                      <a:pt x="1674" y="1575"/>
                    </a:cubicBezTo>
                    <a:cubicBezTo>
                      <a:pt x="1646" y="1571"/>
                      <a:pt x="1621" y="1564"/>
                      <a:pt x="1605" y="1559"/>
                    </a:cubicBezTo>
                    <a:cubicBezTo>
                      <a:pt x="1595" y="1556"/>
                      <a:pt x="1589" y="1553"/>
                      <a:pt x="1588" y="1553"/>
                    </a:cubicBezTo>
                    <a:cubicBezTo>
                      <a:pt x="1579" y="1549"/>
                      <a:pt x="1570" y="1549"/>
                      <a:pt x="1562" y="1552"/>
                    </a:cubicBezTo>
                    <a:cubicBezTo>
                      <a:pt x="1555" y="1555"/>
                      <a:pt x="1549" y="1561"/>
                      <a:pt x="1545" y="1568"/>
                    </a:cubicBezTo>
                    <a:cubicBezTo>
                      <a:pt x="1544" y="1570"/>
                      <a:pt x="1543" y="1571"/>
                      <a:pt x="1542" y="1573"/>
                    </a:cubicBezTo>
                    <a:cubicBezTo>
                      <a:pt x="1469" y="1705"/>
                      <a:pt x="1302" y="1674"/>
                      <a:pt x="1217" y="1647"/>
                    </a:cubicBezTo>
                    <a:cubicBezTo>
                      <a:pt x="1187" y="1637"/>
                      <a:pt x="1167" y="1629"/>
                      <a:pt x="1164" y="1627"/>
                    </a:cubicBezTo>
                    <a:cubicBezTo>
                      <a:pt x="1147" y="1620"/>
                      <a:pt x="1127" y="1627"/>
                      <a:pt x="1119" y="1643"/>
                    </a:cubicBezTo>
                    <a:cubicBezTo>
                      <a:pt x="1114" y="1655"/>
                      <a:pt x="1105" y="1665"/>
                      <a:pt x="1094" y="1675"/>
                    </a:cubicBezTo>
                    <a:cubicBezTo>
                      <a:pt x="1056" y="1707"/>
                      <a:pt x="986" y="1723"/>
                      <a:pt x="900" y="1719"/>
                    </a:cubicBezTo>
                    <a:cubicBezTo>
                      <a:pt x="871" y="1717"/>
                      <a:pt x="840" y="1714"/>
                      <a:pt x="808" y="1708"/>
                    </a:cubicBezTo>
                    <a:cubicBezTo>
                      <a:pt x="807" y="1708"/>
                      <a:pt x="806" y="1708"/>
                      <a:pt x="805" y="1707"/>
                    </a:cubicBezTo>
                    <a:cubicBezTo>
                      <a:pt x="798" y="1702"/>
                      <a:pt x="792" y="1698"/>
                      <a:pt x="786" y="1692"/>
                    </a:cubicBezTo>
                    <a:cubicBezTo>
                      <a:pt x="601" y="1540"/>
                      <a:pt x="576" y="1373"/>
                      <a:pt x="588" y="1258"/>
                    </a:cubicBezTo>
                    <a:cubicBezTo>
                      <a:pt x="601" y="1131"/>
                      <a:pt x="666" y="1022"/>
                      <a:pt x="725" y="984"/>
                    </a:cubicBezTo>
                    <a:cubicBezTo>
                      <a:pt x="728" y="982"/>
                      <a:pt x="731" y="980"/>
                      <a:pt x="735" y="978"/>
                    </a:cubicBezTo>
                    <a:cubicBezTo>
                      <a:pt x="761" y="964"/>
                      <a:pt x="792" y="957"/>
                      <a:pt x="824" y="957"/>
                    </a:cubicBezTo>
                    <a:cubicBezTo>
                      <a:pt x="897" y="957"/>
                      <a:pt x="962" y="992"/>
                      <a:pt x="984" y="1004"/>
                    </a:cubicBezTo>
                    <a:cubicBezTo>
                      <a:pt x="989" y="1007"/>
                      <a:pt x="991" y="1009"/>
                      <a:pt x="991" y="1009"/>
                    </a:cubicBezTo>
                    <a:cubicBezTo>
                      <a:pt x="992" y="1009"/>
                      <a:pt x="993" y="1010"/>
                      <a:pt x="994" y="1010"/>
                    </a:cubicBezTo>
                    <a:cubicBezTo>
                      <a:pt x="1034" y="1033"/>
                      <a:pt x="1034" y="1033"/>
                      <a:pt x="1034" y="1033"/>
                    </a:cubicBezTo>
                    <a:cubicBezTo>
                      <a:pt x="1226" y="1141"/>
                      <a:pt x="1226" y="1141"/>
                      <a:pt x="1226" y="1141"/>
                    </a:cubicBezTo>
                    <a:cubicBezTo>
                      <a:pt x="1319" y="1194"/>
                      <a:pt x="1319" y="1194"/>
                      <a:pt x="1319" y="1194"/>
                    </a:cubicBezTo>
                    <a:lnTo>
                      <a:pt x="1863" y="1500"/>
                    </a:lnTo>
                    <a:close/>
                    <a:moveTo>
                      <a:pt x="616" y="998"/>
                    </a:moveTo>
                    <a:cubicBezTo>
                      <a:pt x="570" y="1059"/>
                      <a:pt x="531" y="1148"/>
                      <a:pt x="520" y="1251"/>
                    </a:cubicBezTo>
                    <a:cubicBezTo>
                      <a:pt x="501" y="1436"/>
                      <a:pt x="580" y="1611"/>
                      <a:pt x="743" y="1745"/>
                    </a:cubicBezTo>
                    <a:cubicBezTo>
                      <a:pt x="942" y="1908"/>
                      <a:pt x="1176" y="2005"/>
                      <a:pt x="1371" y="2005"/>
                    </a:cubicBezTo>
                    <a:cubicBezTo>
                      <a:pt x="1476" y="2005"/>
                      <a:pt x="1558" y="1975"/>
                      <a:pt x="1600" y="1922"/>
                    </a:cubicBezTo>
                    <a:cubicBezTo>
                      <a:pt x="1637" y="1936"/>
                      <a:pt x="1709" y="1958"/>
                      <a:pt x="1786" y="1958"/>
                    </a:cubicBezTo>
                    <a:cubicBezTo>
                      <a:pt x="1885" y="1958"/>
                      <a:pt x="1961" y="1921"/>
                      <a:pt x="2009" y="1850"/>
                    </a:cubicBezTo>
                    <a:cubicBezTo>
                      <a:pt x="2036" y="1858"/>
                      <a:pt x="2081" y="1869"/>
                      <a:pt x="2130" y="1869"/>
                    </a:cubicBezTo>
                    <a:cubicBezTo>
                      <a:pt x="2130" y="1869"/>
                      <a:pt x="2130" y="1869"/>
                      <a:pt x="2130" y="1869"/>
                    </a:cubicBezTo>
                    <a:cubicBezTo>
                      <a:pt x="2135" y="1869"/>
                      <a:pt x="2140" y="1869"/>
                      <a:pt x="2145" y="1869"/>
                    </a:cubicBezTo>
                    <a:cubicBezTo>
                      <a:pt x="2280" y="1942"/>
                      <a:pt x="2280" y="1942"/>
                      <a:pt x="2280" y="1942"/>
                    </a:cubicBezTo>
                    <a:cubicBezTo>
                      <a:pt x="945" y="2252"/>
                      <a:pt x="945" y="2252"/>
                      <a:pt x="945" y="2252"/>
                    </a:cubicBezTo>
                    <a:cubicBezTo>
                      <a:pt x="945" y="2252"/>
                      <a:pt x="944" y="2252"/>
                      <a:pt x="943" y="2252"/>
                    </a:cubicBezTo>
                    <a:cubicBezTo>
                      <a:pt x="881" y="2271"/>
                      <a:pt x="817" y="2281"/>
                      <a:pt x="752" y="2281"/>
                    </a:cubicBezTo>
                    <a:cubicBezTo>
                      <a:pt x="394" y="2281"/>
                      <a:pt x="103" y="1990"/>
                      <a:pt x="103" y="1632"/>
                    </a:cubicBezTo>
                    <a:cubicBezTo>
                      <a:pt x="103" y="1321"/>
                      <a:pt x="323" y="1060"/>
                      <a:pt x="616" y="998"/>
                    </a:cubicBezTo>
                    <a:close/>
                    <a:moveTo>
                      <a:pt x="951" y="2522"/>
                    </a:moveTo>
                    <a:cubicBezTo>
                      <a:pt x="817" y="2345"/>
                      <a:pt x="817" y="2345"/>
                      <a:pt x="817" y="2345"/>
                    </a:cubicBezTo>
                    <a:cubicBezTo>
                      <a:pt x="866" y="2341"/>
                      <a:pt x="915" y="2331"/>
                      <a:pt x="962" y="2317"/>
                    </a:cubicBezTo>
                    <a:cubicBezTo>
                      <a:pt x="1110" y="2283"/>
                      <a:pt x="1110" y="2283"/>
                      <a:pt x="1110" y="2283"/>
                    </a:cubicBezTo>
                    <a:lnTo>
                      <a:pt x="951" y="2522"/>
                    </a:lnTo>
                    <a:close/>
                    <a:moveTo>
                      <a:pt x="316" y="409"/>
                    </a:moveTo>
                    <a:cubicBezTo>
                      <a:pt x="297" y="376"/>
                      <a:pt x="285" y="337"/>
                      <a:pt x="285" y="295"/>
                    </a:cubicBezTo>
                    <a:cubicBezTo>
                      <a:pt x="285" y="264"/>
                      <a:pt x="292" y="233"/>
                      <a:pt x="304" y="206"/>
                    </a:cubicBezTo>
                    <a:cubicBezTo>
                      <a:pt x="338" y="125"/>
                      <a:pt x="419" y="68"/>
                      <a:pt x="513" y="68"/>
                    </a:cubicBezTo>
                    <a:cubicBezTo>
                      <a:pt x="638" y="68"/>
                      <a:pt x="740" y="170"/>
                      <a:pt x="740" y="295"/>
                    </a:cubicBezTo>
                    <a:cubicBezTo>
                      <a:pt x="740" y="421"/>
                      <a:pt x="638" y="523"/>
                      <a:pt x="513" y="523"/>
                    </a:cubicBezTo>
                    <a:cubicBezTo>
                      <a:pt x="429" y="523"/>
                      <a:pt x="356" y="477"/>
                      <a:pt x="316" y="409"/>
                    </a:cubicBezTo>
                    <a:close/>
                    <a:moveTo>
                      <a:pt x="76" y="386"/>
                    </a:moveTo>
                    <a:cubicBezTo>
                      <a:pt x="102" y="303"/>
                      <a:pt x="173" y="265"/>
                      <a:pt x="222" y="247"/>
                    </a:cubicBezTo>
                    <a:cubicBezTo>
                      <a:pt x="220" y="263"/>
                      <a:pt x="218" y="279"/>
                      <a:pt x="218" y="295"/>
                    </a:cubicBezTo>
                    <a:cubicBezTo>
                      <a:pt x="218" y="327"/>
                      <a:pt x="223" y="357"/>
                      <a:pt x="232" y="386"/>
                    </a:cubicBezTo>
                    <a:lnTo>
                      <a:pt x="76" y="386"/>
                    </a:lnTo>
                    <a:close/>
                    <a:moveTo>
                      <a:pt x="349" y="891"/>
                    </a:moveTo>
                    <a:cubicBezTo>
                      <a:pt x="432" y="754"/>
                      <a:pt x="455" y="644"/>
                      <a:pt x="462" y="585"/>
                    </a:cubicBezTo>
                    <a:cubicBezTo>
                      <a:pt x="478" y="588"/>
                      <a:pt x="495" y="590"/>
                      <a:pt x="513" y="590"/>
                    </a:cubicBezTo>
                    <a:cubicBezTo>
                      <a:pt x="670" y="590"/>
                      <a:pt x="798" y="467"/>
                      <a:pt x="807" y="313"/>
                    </a:cubicBezTo>
                    <a:cubicBezTo>
                      <a:pt x="874" y="434"/>
                      <a:pt x="951" y="631"/>
                      <a:pt x="978" y="925"/>
                    </a:cubicBezTo>
                    <a:cubicBezTo>
                      <a:pt x="940" y="908"/>
                      <a:pt x="885" y="890"/>
                      <a:pt x="824" y="890"/>
                    </a:cubicBezTo>
                    <a:cubicBezTo>
                      <a:pt x="781" y="890"/>
                      <a:pt x="742" y="899"/>
                      <a:pt x="706" y="917"/>
                    </a:cubicBezTo>
                    <a:cubicBezTo>
                      <a:pt x="495" y="931"/>
                      <a:pt x="308" y="1036"/>
                      <a:pt x="186" y="1194"/>
                    </a:cubicBezTo>
                    <a:cubicBezTo>
                      <a:pt x="238" y="1073"/>
                      <a:pt x="304" y="965"/>
                      <a:pt x="349" y="89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sz="900"/>
              </a:p>
            </p:txBody>
          </p:sp>
        </p:grpSp>
        <p:grpSp>
          <p:nvGrpSpPr>
            <p:cNvPr id="79" name="Grupa 78"/>
            <p:cNvGrpSpPr/>
            <p:nvPr/>
          </p:nvGrpSpPr>
          <p:grpSpPr>
            <a:xfrm>
              <a:off x="357069" y="2469034"/>
              <a:ext cx="903591" cy="903592"/>
              <a:chOff x="8081194" y="4473229"/>
              <a:chExt cx="1071890" cy="1071890"/>
            </a:xfrm>
          </p:grpSpPr>
          <p:sp>
            <p:nvSpPr>
              <p:cNvPr id="84" name="Elipsa 83"/>
              <p:cNvSpPr/>
              <p:nvPr/>
            </p:nvSpPr>
            <p:spPr>
              <a:xfrm>
                <a:off x="8081194" y="4473229"/>
                <a:ext cx="1071890" cy="107189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900"/>
              </a:p>
            </p:txBody>
          </p:sp>
          <p:sp>
            <p:nvSpPr>
              <p:cNvPr id="85" name="pole tekstowe 84"/>
              <p:cNvSpPr txBox="1"/>
              <p:nvPr/>
            </p:nvSpPr>
            <p:spPr>
              <a:xfrm>
                <a:off x="8394795" y="4483931"/>
                <a:ext cx="736615" cy="1016471"/>
              </a:xfrm>
              <a:prstGeom prst="rect">
                <a:avLst/>
              </a:prstGeom>
              <a:noFill/>
            </p:spPr>
            <p:txBody>
              <a:bodyPr wrap="square" rtlCol="0">
                <a:spAutoFit/>
              </a:bodyPr>
              <a:lstStyle/>
              <a:p>
                <a:pPr algn="ctr"/>
                <a:r>
                  <a:rPr lang="pl-PL" sz="3200" b="1">
                    <a:solidFill>
                      <a:schemeClr val="bg1"/>
                    </a:solidFill>
                  </a:rPr>
                  <a:t>I</a:t>
                </a:r>
              </a:p>
            </p:txBody>
          </p:sp>
          <p:sp>
            <p:nvSpPr>
              <p:cNvPr id="86" name="Freeform 7"/>
              <p:cNvSpPr>
                <a:spLocks noEditPoints="1"/>
              </p:cNvSpPr>
              <p:nvPr/>
            </p:nvSpPr>
            <p:spPr bwMode="auto">
              <a:xfrm>
                <a:off x="8251833" y="4657611"/>
                <a:ext cx="553189" cy="642881"/>
              </a:xfrm>
              <a:custGeom>
                <a:avLst/>
                <a:gdLst>
                  <a:gd name="T0" fmla="*/ 851 w 2306"/>
                  <a:gd name="T1" fmla="*/ 2640 h 2681"/>
                  <a:gd name="T2" fmla="*/ 919 w 2306"/>
                  <a:gd name="T3" fmla="*/ 2559 h 2681"/>
                  <a:gd name="T4" fmla="*/ 1006 w 2306"/>
                  <a:gd name="T5" fmla="*/ 2492 h 2681"/>
                  <a:gd name="T6" fmla="*/ 1039 w 2306"/>
                  <a:gd name="T7" fmla="*/ 2261 h 2681"/>
                  <a:gd name="T8" fmla="*/ 1762 w 2306"/>
                  <a:gd name="T9" fmla="*/ 2660 h 2681"/>
                  <a:gd name="T10" fmla="*/ 2298 w 2306"/>
                  <a:gd name="T11" fmla="*/ 2528 h 2681"/>
                  <a:gd name="T12" fmla="*/ 1733 w 2306"/>
                  <a:gd name="T13" fmla="*/ 2105 h 2681"/>
                  <a:gd name="T14" fmla="*/ 2295 w 2306"/>
                  <a:gd name="T15" fmla="*/ 1900 h 2681"/>
                  <a:gd name="T16" fmla="*/ 964 w 2306"/>
                  <a:gd name="T17" fmla="*/ 495 h 2681"/>
                  <a:gd name="T18" fmla="*/ 1212 w 2306"/>
                  <a:gd name="T19" fmla="*/ 1 h 2681"/>
                  <a:gd name="T20" fmla="*/ 770 w 2306"/>
                  <a:gd name="T21" fmla="*/ 249 h 2681"/>
                  <a:gd name="T22" fmla="*/ 232 w 2306"/>
                  <a:gd name="T23" fmla="*/ 467 h 2681"/>
                  <a:gd name="T24" fmla="*/ 123 w 2306"/>
                  <a:gd name="T25" fmla="*/ 932 h 2681"/>
                  <a:gd name="T26" fmla="*/ 289 w 2306"/>
                  <a:gd name="T27" fmla="*/ 1156 h 2681"/>
                  <a:gd name="T28" fmla="*/ 445 w 2306"/>
                  <a:gd name="T29" fmla="*/ 1032 h 2681"/>
                  <a:gd name="T30" fmla="*/ 546 w 2306"/>
                  <a:gd name="T31" fmla="*/ 1646 h 2681"/>
                  <a:gd name="T32" fmla="*/ 606 w 2306"/>
                  <a:gd name="T33" fmla="*/ 1733 h 2681"/>
                  <a:gd name="T34" fmla="*/ 731 w 2306"/>
                  <a:gd name="T35" fmla="*/ 2256 h 2681"/>
                  <a:gd name="T36" fmla="*/ 719 w 2306"/>
                  <a:gd name="T37" fmla="*/ 2492 h 2681"/>
                  <a:gd name="T38" fmla="*/ 616 w 2306"/>
                  <a:gd name="T39" fmla="*/ 2674 h 2681"/>
                  <a:gd name="T40" fmla="*/ 809 w 2306"/>
                  <a:gd name="T41" fmla="*/ 383 h 2681"/>
                  <a:gd name="T42" fmla="*/ 963 w 2306"/>
                  <a:gd name="T43" fmla="*/ 785 h 2681"/>
                  <a:gd name="T44" fmla="*/ 500 w 2306"/>
                  <a:gd name="T45" fmla="*/ 939 h 2681"/>
                  <a:gd name="T46" fmla="*/ 298 w 2306"/>
                  <a:gd name="T47" fmla="*/ 481 h 2681"/>
                  <a:gd name="T48" fmla="*/ 809 w 2306"/>
                  <a:gd name="T49" fmla="*/ 383 h 2681"/>
                  <a:gd name="T50" fmla="*/ 523 w 2306"/>
                  <a:gd name="T51" fmla="*/ 1034 h 2681"/>
                  <a:gd name="T52" fmla="*/ 941 w 2306"/>
                  <a:gd name="T53" fmla="*/ 849 h 2681"/>
                  <a:gd name="T54" fmla="*/ 1211 w 2306"/>
                  <a:gd name="T55" fmla="*/ 1006 h 2681"/>
                  <a:gd name="T56" fmla="*/ 1595 w 2306"/>
                  <a:gd name="T57" fmla="*/ 1439 h 2681"/>
                  <a:gd name="T58" fmla="*/ 689 w 2306"/>
                  <a:gd name="T59" fmla="*/ 1615 h 2681"/>
                  <a:gd name="T60" fmla="*/ 622 w 2306"/>
                  <a:gd name="T61" fmla="*/ 1605 h 2681"/>
                  <a:gd name="T62" fmla="*/ 677 w 2306"/>
                  <a:gd name="T63" fmla="*/ 1682 h 2681"/>
                  <a:gd name="T64" fmla="*/ 1600 w 2306"/>
                  <a:gd name="T65" fmla="*/ 1516 h 2681"/>
                  <a:gd name="T66" fmla="*/ 1919 w 2306"/>
                  <a:gd name="T67" fmla="*/ 1621 h 2681"/>
                  <a:gd name="T68" fmla="*/ 1648 w 2306"/>
                  <a:gd name="T69" fmla="*/ 1776 h 2681"/>
                  <a:gd name="T70" fmla="*/ 825 w 2306"/>
                  <a:gd name="T71" fmla="*/ 1838 h 2681"/>
                  <a:gd name="T72" fmla="*/ 675 w 2306"/>
                  <a:gd name="T73" fmla="*/ 1704 h 2681"/>
                  <a:gd name="T74" fmla="*/ 1579 w 2306"/>
                  <a:gd name="T75" fmla="*/ 2051 h 2681"/>
                  <a:gd name="T76" fmla="*/ 1497 w 2306"/>
                  <a:gd name="T77" fmla="*/ 2053 h 2681"/>
                  <a:gd name="T78" fmla="*/ 1139 w 2306"/>
                  <a:gd name="T79" fmla="*/ 1938 h 2681"/>
                  <a:gd name="T80" fmla="*/ 1673 w 2306"/>
                  <a:gd name="T81" fmla="*/ 1840 h 2681"/>
                  <a:gd name="T82" fmla="*/ 1579 w 2306"/>
                  <a:gd name="T83" fmla="*/ 2051 h 2681"/>
                  <a:gd name="T84" fmla="*/ 1416 w 2306"/>
                  <a:gd name="T85" fmla="*/ 2119 h 2681"/>
                  <a:gd name="T86" fmla="*/ 985 w 2306"/>
                  <a:gd name="T87" fmla="*/ 2192 h 2681"/>
                  <a:gd name="T88" fmla="*/ 885 w 2306"/>
                  <a:gd name="T89" fmla="*/ 2343 h 2681"/>
                  <a:gd name="T90" fmla="*/ 799 w 2306"/>
                  <a:gd name="T91" fmla="*/ 2069 h 2681"/>
                  <a:gd name="T92" fmla="*/ 1808 w 2306"/>
                  <a:gd name="T93" fmla="*/ 2609 h 2681"/>
                  <a:gd name="T94" fmla="*/ 1628 w 2306"/>
                  <a:gd name="T95" fmla="*/ 2116 h 2681"/>
                  <a:gd name="T96" fmla="*/ 1210 w 2306"/>
                  <a:gd name="T97" fmla="*/ 87 h 2681"/>
                  <a:gd name="T98" fmla="*/ 923 w 2306"/>
                  <a:gd name="T99" fmla="*/ 432 h 2681"/>
                  <a:gd name="T100" fmla="*/ 1190 w 2306"/>
                  <a:gd name="T101" fmla="*/ 130 h 2681"/>
                  <a:gd name="T102" fmla="*/ 296 w 2306"/>
                  <a:gd name="T103" fmla="*/ 945 h 2681"/>
                  <a:gd name="T104" fmla="*/ 182 w 2306"/>
                  <a:gd name="T105" fmla="*/ 898 h 2681"/>
                  <a:gd name="T106" fmla="*/ 436 w 2306"/>
                  <a:gd name="T107" fmla="*/ 964 h 2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06" h="2681">
                    <a:moveTo>
                      <a:pt x="720" y="2559"/>
                    </a:moveTo>
                    <a:cubicBezTo>
                      <a:pt x="851" y="2559"/>
                      <a:pt x="851" y="2559"/>
                      <a:pt x="851" y="2559"/>
                    </a:cubicBezTo>
                    <a:cubicBezTo>
                      <a:pt x="851" y="2640"/>
                      <a:pt x="851" y="2640"/>
                      <a:pt x="851" y="2640"/>
                    </a:cubicBezTo>
                    <a:cubicBezTo>
                      <a:pt x="851" y="2659"/>
                      <a:pt x="866" y="2674"/>
                      <a:pt x="885" y="2674"/>
                    </a:cubicBezTo>
                    <a:cubicBezTo>
                      <a:pt x="904" y="2674"/>
                      <a:pt x="919" y="2659"/>
                      <a:pt x="919" y="2640"/>
                    </a:cubicBezTo>
                    <a:cubicBezTo>
                      <a:pt x="919" y="2559"/>
                      <a:pt x="919" y="2559"/>
                      <a:pt x="919" y="2559"/>
                    </a:cubicBezTo>
                    <a:cubicBezTo>
                      <a:pt x="1006" y="2559"/>
                      <a:pt x="1006" y="2559"/>
                      <a:pt x="1006" y="2559"/>
                    </a:cubicBezTo>
                    <a:cubicBezTo>
                      <a:pt x="1024" y="2559"/>
                      <a:pt x="1039" y="2544"/>
                      <a:pt x="1039" y="2526"/>
                    </a:cubicBezTo>
                    <a:cubicBezTo>
                      <a:pt x="1039" y="2507"/>
                      <a:pt x="1024" y="2492"/>
                      <a:pt x="1006" y="2492"/>
                    </a:cubicBezTo>
                    <a:cubicBezTo>
                      <a:pt x="919" y="2492"/>
                      <a:pt x="919" y="2492"/>
                      <a:pt x="919" y="2492"/>
                    </a:cubicBezTo>
                    <a:cubicBezTo>
                      <a:pt x="919" y="2406"/>
                      <a:pt x="919" y="2406"/>
                      <a:pt x="919" y="2406"/>
                    </a:cubicBezTo>
                    <a:cubicBezTo>
                      <a:pt x="986" y="2391"/>
                      <a:pt x="1037" y="2333"/>
                      <a:pt x="1039" y="2261"/>
                    </a:cubicBezTo>
                    <a:cubicBezTo>
                      <a:pt x="1074" y="2268"/>
                      <a:pt x="1109" y="2272"/>
                      <a:pt x="1145" y="2272"/>
                    </a:cubicBezTo>
                    <a:cubicBezTo>
                      <a:pt x="1245" y="2272"/>
                      <a:pt x="1339" y="2244"/>
                      <a:pt x="1420" y="2196"/>
                    </a:cubicBezTo>
                    <a:cubicBezTo>
                      <a:pt x="1762" y="2660"/>
                      <a:pt x="1762" y="2660"/>
                      <a:pt x="1762" y="2660"/>
                    </a:cubicBezTo>
                    <a:cubicBezTo>
                      <a:pt x="1768" y="2668"/>
                      <a:pt x="1776" y="2672"/>
                      <a:pt x="1784" y="2674"/>
                    </a:cubicBezTo>
                    <a:cubicBezTo>
                      <a:pt x="1790" y="2675"/>
                      <a:pt x="1836" y="2681"/>
                      <a:pt x="1899" y="2681"/>
                    </a:cubicBezTo>
                    <a:cubicBezTo>
                      <a:pt x="2020" y="2681"/>
                      <a:pt x="2205" y="2658"/>
                      <a:pt x="2298" y="2528"/>
                    </a:cubicBezTo>
                    <a:cubicBezTo>
                      <a:pt x="2304" y="2521"/>
                      <a:pt x="2306" y="2512"/>
                      <a:pt x="2304" y="2503"/>
                    </a:cubicBezTo>
                    <a:cubicBezTo>
                      <a:pt x="2303" y="2494"/>
                      <a:pt x="2298" y="2486"/>
                      <a:pt x="2290" y="2481"/>
                    </a:cubicBezTo>
                    <a:cubicBezTo>
                      <a:pt x="1733" y="2105"/>
                      <a:pt x="1733" y="2105"/>
                      <a:pt x="1733" y="2105"/>
                    </a:cubicBezTo>
                    <a:cubicBezTo>
                      <a:pt x="2040" y="2064"/>
                      <a:pt x="2273" y="1960"/>
                      <a:pt x="2285" y="1954"/>
                    </a:cubicBezTo>
                    <a:cubicBezTo>
                      <a:pt x="2295" y="1950"/>
                      <a:pt x="2302" y="1941"/>
                      <a:pt x="2304" y="1930"/>
                    </a:cubicBezTo>
                    <a:cubicBezTo>
                      <a:pt x="2306" y="1919"/>
                      <a:pt x="2303" y="1908"/>
                      <a:pt x="2295" y="1900"/>
                    </a:cubicBezTo>
                    <a:cubicBezTo>
                      <a:pt x="2264" y="1867"/>
                      <a:pt x="1644" y="1223"/>
                      <a:pt x="1208" y="921"/>
                    </a:cubicBezTo>
                    <a:cubicBezTo>
                      <a:pt x="1200" y="874"/>
                      <a:pt x="1183" y="828"/>
                      <a:pt x="1155" y="786"/>
                    </a:cubicBezTo>
                    <a:cubicBezTo>
                      <a:pt x="964" y="495"/>
                      <a:pt x="964" y="495"/>
                      <a:pt x="964" y="495"/>
                    </a:cubicBezTo>
                    <a:cubicBezTo>
                      <a:pt x="1140" y="465"/>
                      <a:pt x="1232" y="331"/>
                      <a:pt x="1237" y="324"/>
                    </a:cubicBezTo>
                    <a:cubicBezTo>
                      <a:pt x="1287" y="245"/>
                      <a:pt x="1294" y="83"/>
                      <a:pt x="1261" y="28"/>
                    </a:cubicBezTo>
                    <a:cubicBezTo>
                      <a:pt x="1244" y="1"/>
                      <a:pt x="1221" y="0"/>
                      <a:pt x="1212" y="1"/>
                    </a:cubicBezTo>
                    <a:cubicBezTo>
                      <a:pt x="1181" y="4"/>
                      <a:pt x="1155" y="35"/>
                      <a:pt x="1127" y="105"/>
                    </a:cubicBezTo>
                    <a:cubicBezTo>
                      <a:pt x="1047" y="304"/>
                      <a:pt x="783" y="251"/>
                      <a:pt x="772" y="249"/>
                    </a:cubicBezTo>
                    <a:cubicBezTo>
                      <a:pt x="771" y="249"/>
                      <a:pt x="770" y="249"/>
                      <a:pt x="770" y="249"/>
                    </a:cubicBezTo>
                    <a:cubicBezTo>
                      <a:pt x="713" y="210"/>
                      <a:pt x="645" y="188"/>
                      <a:pt x="573" y="188"/>
                    </a:cubicBezTo>
                    <a:cubicBezTo>
                      <a:pt x="505" y="188"/>
                      <a:pt x="439" y="208"/>
                      <a:pt x="382" y="246"/>
                    </a:cubicBezTo>
                    <a:cubicBezTo>
                      <a:pt x="304" y="297"/>
                      <a:pt x="250" y="376"/>
                      <a:pt x="232" y="467"/>
                    </a:cubicBezTo>
                    <a:cubicBezTo>
                      <a:pt x="229" y="481"/>
                      <a:pt x="227" y="495"/>
                      <a:pt x="226" y="509"/>
                    </a:cubicBezTo>
                    <a:cubicBezTo>
                      <a:pt x="185" y="536"/>
                      <a:pt x="0" y="678"/>
                      <a:pt x="122" y="929"/>
                    </a:cubicBezTo>
                    <a:cubicBezTo>
                      <a:pt x="122" y="930"/>
                      <a:pt x="123" y="931"/>
                      <a:pt x="123" y="932"/>
                    </a:cubicBezTo>
                    <a:cubicBezTo>
                      <a:pt x="250" y="1141"/>
                      <a:pt x="250" y="1141"/>
                      <a:pt x="250" y="1141"/>
                    </a:cubicBezTo>
                    <a:cubicBezTo>
                      <a:pt x="257" y="1151"/>
                      <a:pt x="268" y="1157"/>
                      <a:pt x="279" y="1157"/>
                    </a:cubicBezTo>
                    <a:cubicBezTo>
                      <a:pt x="283" y="1157"/>
                      <a:pt x="286" y="1157"/>
                      <a:pt x="289" y="1156"/>
                    </a:cubicBezTo>
                    <a:cubicBezTo>
                      <a:pt x="294" y="1154"/>
                      <a:pt x="340" y="1139"/>
                      <a:pt x="364" y="1088"/>
                    </a:cubicBezTo>
                    <a:cubicBezTo>
                      <a:pt x="375" y="1067"/>
                      <a:pt x="380" y="1044"/>
                      <a:pt x="380" y="1018"/>
                    </a:cubicBezTo>
                    <a:cubicBezTo>
                      <a:pt x="398" y="1026"/>
                      <a:pt x="420" y="1032"/>
                      <a:pt x="445" y="1032"/>
                    </a:cubicBezTo>
                    <a:cubicBezTo>
                      <a:pt x="445" y="1032"/>
                      <a:pt x="445" y="1032"/>
                      <a:pt x="445" y="1032"/>
                    </a:cubicBezTo>
                    <a:cubicBezTo>
                      <a:pt x="447" y="1032"/>
                      <a:pt x="448" y="1032"/>
                      <a:pt x="450" y="1032"/>
                    </a:cubicBezTo>
                    <a:cubicBezTo>
                      <a:pt x="373" y="1219"/>
                      <a:pt x="409" y="1440"/>
                      <a:pt x="546" y="1646"/>
                    </a:cubicBezTo>
                    <a:cubicBezTo>
                      <a:pt x="547" y="1648"/>
                      <a:pt x="548" y="1649"/>
                      <a:pt x="549" y="1651"/>
                    </a:cubicBezTo>
                    <a:cubicBezTo>
                      <a:pt x="567" y="1677"/>
                      <a:pt x="586" y="1702"/>
                      <a:pt x="606" y="1728"/>
                    </a:cubicBezTo>
                    <a:cubicBezTo>
                      <a:pt x="606" y="1730"/>
                      <a:pt x="606" y="1732"/>
                      <a:pt x="606" y="1733"/>
                    </a:cubicBezTo>
                    <a:cubicBezTo>
                      <a:pt x="606" y="1859"/>
                      <a:pt x="650" y="1981"/>
                      <a:pt x="731" y="2077"/>
                    </a:cubicBezTo>
                    <a:cubicBezTo>
                      <a:pt x="731" y="2078"/>
                      <a:pt x="731" y="2078"/>
                      <a:pt x="731" y="2079"/>
                    </a:cubicBezTo>
                    <a:cubicBezTo>
                      <a:pt x="731" y="2256"/>
                      <a:pt x="731" y="2256"/>
                      <a:pt x="731" y="2256"/>
                    </a:cubicBezTo>
                    <a:cubicBezTo>
                      <a:pt x="731" y="2329"/>
                      <a:pt x="782" y="2391"/>
                      <a:pt x="851" y="2406"/>
                    </a:cubicBezTo>
                    <a:cubicBezTo>
                      <a:pt x="851" y="2492"/>
                      <a:pt x="851" y="2492"/>
                      <a:pt x="851" y="2492"/>
                    </a:cubicBezTo>
                    <a:cubicBezTo>
                      <a:pt x="719" y="2492"/>
                      <a:pt x="719" y="2492"/>
                      <a:pt x="719" y="2492"/>
                    </a:cubicBezTo>
                    <a:cubicBezTo>
                      <a:pt x="718" y="2492"/>
                      <a:pt x="717" y="2492"/>
                      <a:pt x="716" y="2492"/>
                    </a:cubicBezTo>
                    <a:cubicBezTo>
                      <a:pt x="670" y="2496"/>
                      <a:pt x="582" y="2531"/>
                      <a:pt x="582" y="2640"/>
                    </a:cubicBezTo>
                    <a:cubicBezTo>
                      <a:pt x="582" y="2659"/>
                      <a:pt x="597" y="2674"/>
                      <a:pt x="616" y="2674"/>
                    </a:cubicBezTo>
                    <a:cubicBezTo>
                      <a:pt x="634" y="2674"/>
                      <a:pt x="649" y="2659"/>
                      <a:pt x="649" y="2640"/>
                    </a:cubicBezTo>
                    <a:cubicBezTo>
                      <a:pt x="649" y="2571"/>
                      <a:pt x="706" y="2561"/>
                      <a:pt x="720" y="2559"/>
                    </a:cubicBezTo>
                    <a:close/>
                    <a:moveTo>
                      <a:pt x="809" y="383"/>
                    </a:moveTo>
                    <a:cubicBezTo>
                      <a:pt x="1099" y="823"/>
                      <a:pt x="1099" y="823"/>
                      <a:pt x="1099" y="823"/>
                    </a:cubicBezTo>
                    <a:cubicBezTo>
                      <a:pt x="1108" y="836"/>
                      <a:pt x="1115" y="850"/>
                      <a:pt x="1121" y="865"/>
                    </a:cubicBezTo>
                    <a:cubicBezTo>
                      <a:pt x="1063" y="829"/>
                      <a:pt x="1010" y="801"/>
                      <a:pt x="963" y="785"/>
                    </a:cubicBezTo>
                    <a:cubicBezTo>
                      <a:pt x="919" y="769"/>
                      <a:pt x="874" y="761"/>
                      <a:pt x="829" y="761"/>
                    </a:cubicBezTo>
                    <a:cubicBezTo>
                      <a:pt x="705" y="761"/>
                      <a:pt x="592" y="820"/>
                      <a:pt x="514" y="920"/>
                    </a:cubicBezTo>
                    <a:cubicBezTo>
                      <a:pt x="509" y="926"/>
                      <a:pt x="505" y="933"/>
                      <a:pt x="500" y="939"/>
                    </a:cubicBezTo>
                    <a:cubicBezTo>
                      <a:pt x="338" y="693"/>
                      <a:pt x="338" y="693"/>
                      <a:pt x="338" y="693"/>
                    </a:cubicBezTo>
                    <a:cubicBezTo>
                      <a:pt x="307" y="646"/>
                      <a:pt x="292" y="592"/>
                      <a:pt x="292" y="538"/>
                    </a:cubicBezTo>
                    <a:cubicBezTo>
                      <a:pt x="292" y="519"/>
                      <a:pt x="294" y="500"/>
                      <a:pt x="298" y="481"/>
                    </a:cubicBezTo>
                    <a:cubicBezTo>
                      <a:pt x="313" y="407"/>
                      <a:pt x="356" y="343"/>
                      <a:pt x="419" y="302"/>
                    </a:cubicBezTo>
                    <a:cubicBezTo>
                      <a:pt x="465" y="272"/>
                      <a:pt x="518" y="256"/>
                      <a:pt x="573" y="256"/>
                    </a:cubicBezTo>
                    <a:cubicBezTo>
                      <a:pt x="669" y="256"/>
                      <a:pt x="757" y="303"/>
                      <a:pt x="809" y="383"/>
                    </a:cubicBezTo>
                    <a:close/>
                    <a:moveTo>
                      <a:pt x="507" y="1072"/>
                    </a:moveTo>
                    <a:cubicBezTo>
                      <a:pt x="510" y="1063"/>
                      <a:pt x="513" y="1055"/>
                      <a:pt x="517" y="1047"/>
                    </a:cubicBezTo>
                    <a:cubicBezTo>
                      <a:pt x="519" y="1042"/>
                      <a:pt x="521" y="1038"/>
                      <a:pt x="523" y="1034"/>
                    </a:cubicBezTo>
                    <a:cubicBezTo>
                      <a:pt x="528" y="1023"/>
                      <a:pt x="534" y="1011"/>
                      <a:pt x="541" y="1000"/>
                    </a:cubicBezTo>
                    <a:cubicBezTo>
                      <a:pt x="605" y="893"/>
                      <a:pt x="712" y="829"/>
                      <a:pt x="829" y="829"/>
                    </a:cubicBezTo>
                    <a:cubicBezTo>
                      <a:pt x="866" y="829"/>
                      <a:pt x="904" y="836"/>
                      <a:pt x="941" y="849"/>
                    </a:cubicBezTo>
                    <a:cubicBezTo>
                      <a:pt x="998" y="869"/>
                      <a:pt x="1068" y="908"/>
                      <a:pt x="1144" y="960"/>
                    </a:cubicBezTo>
                    <a:cubicBezTo>
                      <a:pt x="1156" y="967"/>
                      <a:pt x="1167" y="975"/>
                      <a:pt x="1179" y="983"/>
                    </a:cubicBezTo>
                    <a:cubicBezTo>
                      <a:pt x="1190" y="991"/>
                      <a:pt x="1200" y="998"/>
                      <a:pt x="1211" y="1006"/>
                    </a:cubicBezTo>
                    <a:cubicBezTo>
                      <a:pt x="1355" y="1110"/>
                      <a:pt x="1517" y="1248"/>
                      <a:pt x="1669" y="1387"/>
                    </a:cubicBezTo>
                    <a:cubicBezTo>
                      <a:pt x="1662" y="1393"/>
                      <a:pt x="1654" y="1399"/>
                      <a:pt x="1646" y="1405"/>
                    </a:cubicBezTo>
                    <a:cubicBezTo>
                      <a:pt x="1629" y="1417"/>
                      <a:pt x="1612" y="1428"/>
                      <a:pt x="1595" y="1439"/>
                    </a:cubicBezTo>
                    <a:cubicBezTo>
                      <a:pt x="1586" y="1445"/>
                      <a:pt x="1577" y="1451"/>
                      <a:pt x="1567" y="1457"/>
                    </a:cubicBezTo>
                    <a:cubicBezTo>
                      <a:pt x="1557" y="1463"/>
                      <a:pt x="1547" y="1468"/>
                      <a:pt x="1538" y="1473"/>
                    </a:cubicBezTo>
                    <a:cubicBezTo>
                      <a:pt x="1217" y="1651"/>
                      <a:pt x="861" y="1637"/>
                      <a:pt x="689" y="1615"/>
                    </a:cubicBezTo>
                    <a:cubicBezTo>
                      <a:pt x="680" y="1614"/>
                      <a:pt x="672" y="1613"/>
                      <a:pt x="664" y="1612"/>
                    </a:cubicBezTo>
                    <a:cubicBezTo>
                      <a:pt x="661" y="1611"/>
                      <a:pt x="658" y="1611"/>
                      <a:pt x="655" y="1610"/>
                    </a:cubicBezTo>
                    <a:cubicBezTo>
                      <a:pt x="643" y="1608"/>
                      <a:pt x="631" y="1607"/>
                      <a:pt x="622" y="1605"/>
                    </a:cubicBezTo>
                    <a:cubicBezTo>
                      <a:pt x="611" y="1603"/>
                      <a:pt x="603" y="1601"/>
                      <a:pt x="597" y="1600"/>
                    </a:cubicBezTo>
                    <a:cubicBezTo>
                      <a:pt x="480" y="1421"/>
                      <a:pt x="447" y="1232"/>
                      <a:pt x="507" y="1072"/>
                    </a:cubicBezTo>
                    <a:close/>
                    <a:moveTo>
                      <a:pt x="677" y="1682"/>
                    </a:moveTo>
                    <a:cubicBezTo>
                      <a:pt x="733" y="1690"/>
                      <a:pt x="809" y="1697"/>
                      <a:pt x="897" y="1697"/>
                    </a:cubicBezTo>
                    <a:cubicBezTo>
                      <a:pt x="1088" y="1697"/>
                      <a:pt x="1337" y="1664"/>
                      <a:pt x="1571" y="1533"/>
                    </a:cubicBezTo>
                    <a:cubicBezTo>
                      <a:pt x="1581" y="1527"/>
                      <a:pt x="1591" y="1522"/>
                      <a:pt x="1600" y="1516"/>
                    </a:cubicBezTo>
                    <a:cubicBezTo>
                      <a:pt x="1610" y="1510"/>
                      <a:pt x="1620" y="1504"/>
                      <a:pt x="1629" y="1498"/>
                    </a:cubicBezTo>
                    <a:cubicBezTo>
                      <a:pt x="1660" y="1478"/>
                      <a:pt x="1690" y="1457"/>
                      <a:pt x="1720" y="1433"/>
                    </a:cubicBezTo>
                    <a:cubicBezTo>
                      <a:pt x="1790" y="1498"/>
                      <a:pt x="1858" y="1561"/>
                      <a:pt x="1919" y="1621"/>
                    </a:cubicBezTo>
                    <a:cubicBezTo>
                      <a:pt x="1909" y="1629"/>
                      <a:pt x="1898" y="1638"/>
                      <a:pt x="1887" y="1645"/>
                    </a:cubicBezTo>
                    <a:cubicBezTo>
                      <a:pt x="1821" y="1693"/>
                      <a:pt x="1752" y="1731"/>
                      <a:pt x="1683" y="1762"/>
                    </a:cubicBezTo>
                    <a:cubicBezTo>
                      <a:pt x="1671" y="1767"/>
                      <a:pt x="1659" y="1771"/>
                      <a:pt x="1648" y="1776"/>
                    </a:cubicBezTo>
                    <a:cubicBezTo>
                      <a:pt x="1636" y="1781"/>
                      <a:pt x="1624" y="1785"/>
                      <a:pt x="1613" y="1790"/>
                    </a:cubicBezTo>
                    <a:cubicBezTo>
                      <a:pt x="1325" y="1893"/>
                      <a:pt x="1040" y="1872"/>
                      <a:pt x="905" y="1852"/>
                    </a:cubicBezTo>
                    <a:cubicBezTo>
                      <a:pt x="856" y="1845"/>
                      <a:pt x="827" y="1838"/>
                      <a:pt x="825" y="1838"/>
                    </a:cubicBezTo>
                    <a:cubicBezTo>
                      <a:pt x="821" y="1837"/>
                      <a:pt x="816" y="1837"/>
                      <a:pt x="812" y="1838"/>
                    </a:cubicBezTo>
                    <a:cubicBezTo>
                      <a:pt x="771" y="1805"/>
                      <a:pt x="732" y="1769"/>
                      <a:pt x="696" y="1729"/>
                    </a:cubicBezTo>
                    <a:cubicBezTo>
                      <a:pt x="689" y="1721"/>
                      <a:pt x="682" y="1712"/>
                      <a:pt x="675" y="1704"/>
                    </a:cubicBezTo>
                    <a:cubicBezTo>
                      <a:pt x="668" y="1696"/>
                      <a:pt x="661" y="1687"/>
                      <a:pt x="654" y="1679"/>
                    </a:cubicBezTo>
                    <a:cubicBezTo>
                      <a:pt x="661" y="1680"/>
                      <a:pt x="669" y="1681"/>
                      <a:pt x="677" y="1682"/>
                    </a:cubicBezTo>
                    <a:close/>
                    <a:moveTo>
                      <a:pt x="1579" y="2051"/>
                    </a:moveTo>
                    <a:cubicBezTo>
                      <a:pt x="1565" y="2052"/>
                      <a:pt x="1550" y="2053"/>
                      <a:pt x="1536" y="2053"/>
                    </a:cubicBezTo>
                    <a:cubicBezTo>
                      <a:pt x="1523" y="2053"/>
                      <a:pt x="1510" y="2053"/>
                      <a:pt x="1497" y="2053"/>
                    </a:cubicBezTo>
                    <a:cubicBezTo>
                      <a:pt x="1497" y="2053"/>
                      <a:pt x="1497" y="2053"/>
                      <a:pt x="1497" y="2053"/>
                    </a:cubicBezTo>
                    <a:cubicBezTo>
                      <a:pt x="1495" y="2053"/>
                      <a:pt x="1493" y="2053"/>
                      <a:pt x="1490" y="2053"/>
                    </a:cubicBezTo>
                    <a:cubicBezTo>
                      <a:pt x="1283" y="2052"/>
                      <a:pt x="1101" y="2010"/>
                      <a:pt x="947" y="1927"/>
                    </a:cubicBezTo>
                    <a:cubicBezTo>
                      <a:pt x="1000" y="1933"/>
                      <a:pt x="1065" y="1938"/>
                      <a:pt x="1139" y="1938"/>
                    </a:cubicBezTo>
                    <a:cubicBezTo>
                      <a:pt x="1272" y="1938"/>
                      <a:pt x="1432" y="1922"/>
                      <a:pt x="1596" y="1868"/>
                    </a:cubicBezTo>
                    <a:cubicBezTo>
                      <a:pt x="1609" y="1864"/>
                      <a:pt x="1622" y="1859"/>
                      <a:pt x="1635" y="1855"/>
                    </a:cubicBezTo>
                    <a:cubicBezTo>
                      <a:pt x="1648" y="1850"/>
                      <a:pt x="1660" y="1845"/>
                      <a:pt x="1673" y="1840"/>
                    </a:cubicBezTo>
                    <a:cubicBezTo>
                      <a:pt x="1773" y="1800"/>
                      <a:pt x="1874" y="1744"/>
                      <a:pt x="1969" y="1668"/>
                    </a:cubicBezTo>
                    <a:cubicBezTo>
                      <a:pt x="2079" y="1776"/>
                      <a:pt x="2167" y="1865"/>
                      <a:pt x="2212" y="1911"/>
                    </a:cubicBezTo>
                    <a:cubicBezTo>
                      <a:pt x="2114" y="1950"/>
                      <a:pt x="1864" y="2036"/>
                      <a:pt x="1579" y="2051"/>
                    </a:cubicBezTo>
                    <a:close/>
                    <a:moveTo>
                      <a:pt x="791" y="2044"/>
                    </a:moveTo>
                    <a:cubicBezTo>
                      <a:pt x="732" y="1977"/>
                      <a:pt x="694" y="1896"/>
                      <a:pt x="680" y="1810"/>
                    </a:cubicBezTo>
                    <a:cubicBezTo>
                      <a:pt x="868" y="1999"/>
                      <a:pt x="1115" y="2103"/>
                      <a:pt x="1416" y="2119"/>
                    </a:cubicBezTo>
                    <a:cubicBezTo>
                      <a:pt x="1339" y="2173"/>
                      <a:pt x="1246" y="2204"/>
                      <a:pt x="1145" y="2204"/>
                    </a:cubicBezTo>
                    <a:cubicBezTo>
                      <a:pt x="1101" y="2204"/>
                      <a:pt x="1057" y="2198"/>
                      <a:pt x="1015" y="2186"/>
                    </a:cubicBezTo>
                    <a:cubicBezTo>
                      <a:pt x="1005" y="2183"/>
                      <a:pt x="994" y="2185"/>
                      <a:pt x="985" y="2192"/>
                    </a:cubicBezTo>
                    <a:cubicBezTo>
                      <a:pt x="977" y="2198"/>
                      <a:pt x="972" y="2208"/>
                      <a:pt x="972" y="2219"/>
                    </a:cubicBezTo>
                    <a:cubicBezTo>
                      <a:pt x="972" y="2256"/>
                      <a:pt x="972" y="2256"/>
                      <a:pt x="972" y="2256"/>
                    </a:cubicBezTo>
                    <a:cubicBezTo>
                      <a:pt x="972" y="2304"/>
                      <a:pt x="933" y="2343"/>
                      <a:pt x="885" y="2343"/>
                    </a:cubicBezTo>
                    <a:cubicBezTo>
                      <a:pt x="837" y="2343"/>
                      <a:pt x="798" y="2304"/>
                      <a:pt x="798" y="2256"/>
                    </a:cubicBezTo>
                    <a:cubicBezTo>
                      <a:pt x="798" y="2079"/>
                      <a:pt x="798" y="2079"/>
                      <a:pt x="798" y="2079"/>
                    </a:cubicBezTo>
                    <a:cubicBezTo>
                      <a:pt x="798" y="2075"/>
                      <a:pt x="798" y="2072"/>
                      <a:pt x="799" y="2069"/>
                    </a:cubicBezTo>
                    <a:cubicBezTo>
                      <a:pt x="800" y="2060"/>
                      <a:pt x="797" y="2051"/>
                      <a:pt x="791" y="2044"/>
                    </a:cubicBezTo>
                    <a:close/>
                    <a:moveTo>
                      <a:pt x="2221" y="2515"/>
                    </a:moveTo>
                    <a:cubicBezTo>
                      <a:pt x="2105" y="2632"/>
                      <a:pt x="1867" y="2615"/>
                      <a:pt x="1808" y="2609"/>
                    </a:cubicBezTo>
                    <a:cubicBezTo>
                      <a:pt x="1476" y="2158"/>
                      <a:pt x="1476" y="2158"/>
                      <a:pt x="1476" y="2158"/>
                    </a:cubicBezTo>
                    <a:cubicBezTo>
                      <a:pt x="1491" y="2146"/>
                      <a:pt x="1505" y="2134"/>
                      <a:pt x="1519" y="2121"/>
                    </a:cubicBezTo>
                    <a:cubicBezTo>
                      <a:pt x="1556" y="2120"/>
                      <a:pt x="1592" y="2118"/>
                      <a:pt x="1628" y="2116"/>
                    </a:cubicBezTo>
                    <a:lnTo>
                      <a:pt x="2221" y="2515"/>
                    </a:lnTo>
                    <a:close/>
                    <a:moveTo>
                      <a:pt x="1190" y="130"/>
                    </a:moveTo>
                    <a:cubicBezTo>
                      <a:pt x="1198" y="110"/>
                      <a:pt x="1205" y="96"/>
                      <a:pt x="1210" y="87"/>
                    </a:cubicBezTo>
                    <a:cubicBezTo>
                      <a:pt x="1218" y="134"/>
                      <a:pt x="1213" y="236"/>
                      <a:pt x="1180" y="288"/>
                    </a:cubicBezTo>
                    <a:cubicBezTo>
                      <a:pt x="1180" y="289"/>
                      <a:pt x="1090" y="417"/>
                      <a:pt x="926" y="432"/>
                    </a:cubicBezTo>
                    <a:cubicBezTo>
                      <a:pt x="925" y="432"/>
                      <a:pt x="924" y="432"/>
                      <a:pt x="923" y="432"/>
                    </a:cubicBezTo>
                    <a:cubicBezTo>
                      <a:pt x="866" y="346"/>
                      <a:pt x="866" y="346"/>
                      <a:pt x="866" y="346"/>
                    </a:cubicBezTo>
                    <a:cubicBezTo>
                      <a:pt x="861" y="338"/>
                      <a:pt x="856" y="331"/>
                      <a:pt x="850" y="325"/>
                    </a:cubicBezTo>
                    <a:cubicBezTo>
                      <a:pt x="971" y="326"/>
                      <a:pt x="1127" y="286"/>
                      <a:pt x="1190" y="130"/>
                    </a:cubicBezTo>
                    <a:close/>
                    <a:moveTo>
                      <a:pt x="356" y="914"/>
                    </a:moveTo>
                    <a:cubicBezTo>
                      <a:pt x="346" y="900"/>
                      <a:pt x="328" y="895"/>
                      <a:pt x="312" y="903"/>
                    </a:cubicBezTo>
                    <a:cubicBezTo>
                      <a:pt x="297" y="911"/>
                      <a:pt x="290" y="929"/>
                      <a:pt x="296" y="945"/>
                    </a:cubicBezTo>
                    <a:cubicBezTo>
                      <a:pt x="314" y="992"/>
                      <a:pt x="317" y="1031"/>
                      <a:pt x="304" y="1058"/>
                    </a:cubicBezTo>
                    <a:cubicBezTo>
                      <a:pt x="300" y="1066"/>
                      <a:pt x="295" y="1072"/>
                      <a:pt x="290" y="1077"/>
                    </a:cubicBezTo>
                    <a:cubicBezTo>
                      <a:pt x="182" y="898"/>
                      <a:pt x="182" y="898"/>
                      <a:pt x="182" y="898"/>
                    </a:cubicBezTo>
                    <a:cubicBezTo>
                      <a:pt x="105" y="739"/>
                      <a:pt x="179" y="638"/>
                      <a:pt x="229" y="592"/>
                    </a:cubicBezTo>
                    <a:cubicBezTo>
                      <a:pt x="236" y="640"/>
                      <a:pt x="254" y="687"/>
                      <a:pt x="282" y="730"/>
                    </a:cubicBezTo>
                    <a:cubicBezTo>
                      <a:pt x="436" y="964"/>
                      <a:pt x="436" y="964"/>
                      <a:pt x="436" y="964"/>
                    </a:cubicBezTo>
                    <a:cubicBezTo>
                      <a:pt x="387" y="959"/>
                      <a:pt x="356" y="914"/>
                      <a:pt x="356" y="91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sz="900"/>
              </a:p>
            </p:txBody>
          </p:sp>
        </p:grpSp>
        <p:grpSp>
          <p:nvGrpSpPr>
            <p:cNvPr id="80" name="Grupa 79"/>
            <p:cNvGrpSpPr/>
            <p:nvPr/>
          </p:nvGrpSpPr>
          <p:grpSpPr>
            <a:xfrm>
              <a:off x="371475" y="4921661"/>
              <a:ext cx="903591" cy="903591"/>
              <a:chOff x="2480170" y="1044739"/>
              <a:chExt cx="1071890" cy="1071890"/>
            </a:xfrm>
          </p:grpSpPr>
          <p:sp>
            <p:nvSpPr>
              <p:cNvPr id="81" name="Elipsa 80"/>
              <p:cNvSpPr/>
              <p:nvPr/>
            </p:nvSpPr>
            <p:spPr>
              <a:xfrm>
                <a:off x="2480170" y="1044739"/>
                <a:ext cx="1071890" cy="10718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900"/>
              </a:p>
            </p:txBody>
          </p:sp>
          <p:sp>
            <p:nvSpPr>
              <p:cNvPr id="82" name="pole tekstowe 81"/>
              <p:cNvSpPr txBox="1"/>
              <p:nvPr/>
            </p:nvSpPr>
            <p:spPr>
              <a:xfrm>
                <a:off x="2789452" y="1060110"/>
                <a:ext cx="736615" cy="1016472"/>
              </a:xfrm>
              <a:prstGeom prst="rect">
                <a:avLst/>
              </a:prstGeom>
              <a:noFill/>
            </p:spPr>
            <p:txBody>
              <a:bodyPr wrap="square" rtlCol="0">
                <a:spAutoFit/>
              </a:bodyPr>
              <a:lstStyle/>
              <a:p>
                <a:pPr algn="ctr"/>
                <a:r>
                  <a:rPr lang="pl-PL" sz="3200" b="1">
                    <a:solidFill>
                      <a:schemeClr val="bg1"/>
                    </a:solidFill>
                  </a:rPr>
                  <a:t>C</a:t>
                </a:r>
              </a:p>
            </p:txBody>
          </p:sp>
          <p:sp>
            <p:nvSpPr>
              <p:cNvPr id="83" name="Freeform 10"/>
              <p:cNvSpPr>
                <a:spLocks noEditPoints="1"/>
              </p:cNvSpPr>
              <p:nvPr/>
            </p:nvSpPr>
            <p:spPr bwMode="auto">
              <a:xfrm>
                <a:off x="2584860" y="1204852"/>
                <a:ext cx="493106" cy="743011"/>
              </a:xfrm>
              <a:custGeom>
                <a:avLst/>
                <a:gdLst>
                  <a:gd name="T0" fmla="*/ 1613 w 2226"/>
                  <a:gd name="T1" fmla="*/ 1038 h 3356"/>
                  <a:gd name="T2" fmla="*/ 1263 w 2226"/>
                  <a:gd name="T3" fmla="*/ 850 h 3356"/>
                  <a:gd name="T4" fmla="*/ 933 w 2226"/>
                  <a:gd name="T5" fmla="*/ 214 h 3356"/>
                  <a:gd name="T6" fmla="*/ 668 w 2226"/>
                  <a:gd name="T7" fmla="*/ 185 h 3356"/>
                  <a:gd name="T8" fmla="*/ 15 w 2226"/>
                  <a:gd name="T9" fmla="*/ 940 h 3356"/>
                  <a:gd name="T10" fmla="*/ 324 w 2226"/>
                  <a:gd name="T11" fmla="*/ 1359 h 3356"/>
                  <a:gd name="T12" fmla="*/ 1098 w 2226"/>
                  <a:gd name="T13" fmla="*/ 2807 h 3356"/>
                  <a:gd name="T14" fmla="*/ 968 w 2226"/>
                  <a:gd name="T15" fmla="*/ 3177 h 3356"/>
                  <a:gd name="T16" fmla="*/ 508 w 2226"/>
                  <a:gd name="T17" fmla="*/ 3297 h 3356"/>
                  <a:gd name="T18" fmla="*/ 989 w 2226"/>
                  <a:gd name="T19" fmla="*/ 3257 h 3356"/>
                  <a:gd name="T20" fmla="*/ 1470 w 2226"/>
                  <a:gd name="T21" fmla="*/ 3269 h 3356"/>
                  <a:gd name="T22" fmla="*/ 1621 w 2226"/>
                  <a:gd name="T23" fmla="*/ 3259 h 3356"/>
                  <a:gd name="T24" fmla="*/ 1177 w 2226"/>
                  <a:gd name="T25" fmla="*/ 2817 h 3356"/>
                  <a:gd name="T26" fmla="*/ 1609 w 2226"/>
                  <a:gd name="T27" fmla="*/ 2723 h 3356"/>
                  <a:gd name="T28" fmla="*/ 2010 w 2226"/>
                  <a:gd name="T29" fmla="*/ 3063 h 3356"/>
                  <a:gd name="T30" fmla="*/ 2153 w 2226"/>
                  <a:gd name="T31" fmla="*/ 1970 h 3356"/>
                  <a:gd name="T32" fmla="*/ 2103 w 2226"/>
                  <a:gd name="T33" fmla="*/ 2668 h 3356"/>
                  <a:gd name="T34" fmla="*/ 2097 w 2226"/>
                  <a:gd name="T35" fmla="*/ 2673 h 3356"/>
                  <a:gd name="T36" fmla="*/ 1795 w 2226"/>
                  <a:gd name="T37" fmla="*/ 2572 h 3356"/>
                  <a:gd name="T38" fmla="*/ 1727 w 2226"/>
                  <a:gd name="T39" fmla="*/ 2530 h 3356"/>
                  <a:gd name="T40" fmla="*/ 1376 w 2226"/>
                  <a:gd name="T41" fmla="*/ 2263 h 3356"/>
                  <a:gd name="T42" fmla="*/ 879 w 2226"/>
                  <a:gd name="T43" fmla="*/ 1238 h 3356"/>
                  <a:gd name="T44" fmla="*/ 1231 w 2226"/>
                  <a:gd name="T45" fmla="*/ 941 h 3356"/>
                  <a:gd name="T46" fmla="*/ 1571 w 2226"/>
                  <a:gd name="T47" fmla="*/ 1105 h 3356"/>
                  <a:gd name="T48" fmla="*/ 2011 w 2226"/>
                  <a:gd name="T49" fmla="*/ 1749 h 3356"/>
                  <a:gd name="T50" fmla="*/ 2076 w 2226"/>
                  <a:gd name="T51" fmla="*/ 1987 h 3356"/>
                  <a:gd name="T52" fmla="*/ 850 w 2226"/>
                  <a:gd name="T53" fmla="*/ 1162 h 3356"/>
                  <a:gd name="T54" fmla="*/ 871 w 2226"/>
                  <a:gd name="T55" fmla="*/ 1156 h 3356"/>
                  <a:gd name="T56" fmla="*/ 869 w 2226"/>
                  <a:gd name="T57" fmla="*/ 1157 h 3356"/>
                  <a:gd name="T58" fmla="*/ 806 w 2226"/>
                  <a:gd name="T59" fmla="*/ 120 h 3356"/>
                  <a:gd name="T60" fmla="*/ 806 w 2226"/>
                  <a:gd name="T61" fmla="*/ 120 h 3356"/>
                  <a:gd name="T62" fmla="*/ 201 w 2226"/>
                  <a:gd name="T63" fmla="*/ 863 h 3356"/>
                  <a:gd name="T64" fmla="*/ 1199 w 2226"/>
                  <a:gd name="T65" fmla="*/ 717 h 3356"/>
                  <a:gd name="T66" fmla="*/ 1182 w 2226"/>
                  <a:gd name="T67" fmla="*/ 841 h 3356"/>
                  <a:gd name="T68" fmla="*/ 1180 w 2226"/>
                  <a:gd name="T69" fmla="*/ 849 h 3356"/>
                  <a:gd name="T70" fmla="*/ 1164 w 2226"/>
                  <a:gd name="T71" fmla="*/ 894 h 3356"/>
                  <a:gd name="T72" fmla="*/ 1158 w 2226"/>
                  <a:gd name="T73" fmla="*/ 908 h 3356"/>
                  <a:gd name="T74" fmla="*/ 1159 w 2226"/>
                  <a:gd name="T75" fmla="*/ 908 h 3356"/>
                  <a:gd name="T76" fmla="*/ 1157 w 2226"/>
                  <a:gd name="T77" fmla="*/ 909 h 3356"/>
                  <a:gd name="T78" fmla="*/ 1153 w 2226"/>
                  <a:gd name="T79" fmla="*/ 917 h 3356"/>
                  <a:gd name="T80" fmla="*/ 871 w 2226"/>
                  <a:gd name="T81" fmla="*/ 1156 h 3356"/>
                  <a:gd name="T82" fmla="*/ 868 w 2226"/>
                  <a:gd name="T83" fmla="*/ 1157 h 3356"/>
                  <a:gd name="T84" fmla="*/ 857 w 2226"/>
                  <a:gd name="T85" fmla="*/ 1161 h 3356"/>
                  <a:gd name="T86" fmla="*/ 852 w 2226"/>
                  <a:gd name="T87" fmla="*/ 1161 h 3356"/>
                  <a:gd name="T88" fmla="*/ 837 w 2226"/>
                  <a:gd name="T89" fmla="*/ 1165 h 3356"/>
                  <a:gd name="T90" fmla="*/ 792 w 2226"/>
                  <a:gd name="T91" fmla="*/ 1172 h 3356"/>
                  <a:gd name="T92" fmla="*/ 475 w 2226"/>
                  <a:gd name="T93" fmla="*/ 1090 h 3356"/>
                  <a:gd name="T94" fmla="*/ 414 w 2226"/>
                  <a:gd name="T95" fmla="*/ 2090 h 3356"/>
                  <a:gd name="T96" fmla="*/ 495 w 2226"/>
                  <a:gd name="T97" fmla="*/ 1197 h 3356"/>
                  <a:gd name="T98" fmla="*/ 800 w 2226"/>
                  <a:gd name="T99" fmla="*/ 1253 h 3356"/>
                  <a:gd name="T100" fmla="*/ 1009 w 2226"/>
                  <a:gd name="T101" fmla="*/ 1986 h 3356"/>
                  <a:gd name="T102" fmla="*/ 1470 w 2226"/>
                  <a:gd name="T103" fmla="*/ 2700 h 3356"/>
                  <a:gd name="T104" fmla="*/ 2061 w 2226"/>
                  <a:gd name="T105" fmla="*/ 2753 h 3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26" h="3356">
                    <a:moveTo>
                      <a:pt x="2153" y="1970"/>
                    </a:moveTo>
                    <a:cubicBezTo>
                      <a:pt x="2108" y="1761"/>
                      <a:pt x="2039" y="1574"/>
                      <a:pt x="1949" y="1416"/>
                    </a:cubicBezTo>
                    <a:cubicBezTo>
                      <a:pt x="1857" y="1254"/>
                      <a:pt x="1745" y="1128"/>
                      <a:pt x="1615" y="1039"/>
                    </a:cubicBezTo>
                    <a:cubicBezTo>
                      <a:pt x="1615" y="1039"/>
                      <a:pt x="1614" y="1038"/>
                      <a:pt x="1613" y="1038"/>
                    </a:cubicBezTo>
                    <a:cubicBezTo>
                      <a:pt x="1602" y="1029"/>
                      <a:pt x="1591" y="1020"/>
                      <a:pt x="1580" y="1011"/>
                    </a:cubicBezTo>
                    <a:cubicBezTo>
                      <a:pt x="1483" y="936"/>
                      <a:pt x="1374" y="881"/>
                      <a:pt x="1263" y="850"/>
                    </a:cubicBezTo>
                    <a:cubicBezTo>
                      <a:pt x="1263" y="850"/>
                      <a:pt x="1263" y="850"/>
                      <a:pt x="1263" y="850"/>
                    </a:cubicBezTo>
                    <a:cubicBezTo>
                      <a:pt x="1263" y="850"/>
                      <a:pt x="1263" y="850"/>
                      <a:pt x="1263" y="850"/>
                    </a:cubicBezTo>
                    <a:cubicBezTo>
                      <a:pt x="1263" y="850"/>
                      <a:pt x="1263" y="850"/>
                      <a:pt x="1263" y="850"/>
                    </a:cubicBezTo>
                    <a:cubicBezTo>
                      <a:pt x="1275" y="807"/>
                      <a:pt x="1280" y="763"/>
                      <a:pt x="1280" y="717"/>
                    </a:cubicBezTo>
                    <a:cubicBezTo>
                      <a:pt x="1280" y="487"/>
                      <a:pt x="1135" y="291"/>
                      <a:pt x="933" y="214"/>
                    </a:cubicBezTo>
                    <a:cubicBezTo>
                      <a:pt x="933" y="214"/>
                      <a:pt x="933" y="214"/>
                      <a:pt x="933" y="214"/>
                    </a:cubicBezTo>
                    <a:cubicBezTo>
                      <a:pt x="852" y="27"/>
                      <a:pt x="852" y="27"/>
                      <a:pt x="852" y="27"/>
                    </a:cubicBezTo>
                    <a:cubicBezTo>
                      <a:pt x="846" y="13"/>
                      <a:pt x="833" y="4"/>
                      <a:pt x="818" y="2"/>
                    </a:cubicBezTo>
                    <a:cubicBezTo>
                      <a:pt x="794" y="0"/>
                      <a:pt x="778" y="19"/>
                      <a:pt x="767" y="36"/>
                    </a:cubicBezTo>
                    <a:cubicBezTo>
                      <a:pt x="668" y="185"/>
                      <a:pt x="668" y="185"/>
                      <a:pt x="668" y="185"/>
                    </a:cubicBezTo>
                    <a:cubicBezTo>
                      <a:pt x="668" y="185"/>
                      <a:pt x="668" y="185"/>
                      <a:pt x="668" y="185"/>
                    </a:cubicBezTo>
                    <a:cubicBezTo>
                      <a:pt x="424" y="217"/>
                      <a:pt x="231" y="415"/>
                      <a:pt x="205" y="662"/>
                    </a:cubicBezTo>
                    <a:cubicBezTo>
                      <a:pt x="171" y="670"/>
                      <a:pt x="89" y="696"/>
                      <a:pt x="42" y="765"/>
                    </a:cubicBezTo>
                    <a:cubicBezTo>
                      <a:pt x="9" y="813"/>
                      <a:pt x="0" y="872"/>
                      <a:pt x="15" y="940"/>
                    </a:cubicBezTo>
                    <a:cubicBezTo>
                      <a:pt x="23" y="977"/>
                      <a:pt x="23" y="977"/>
                      <a:pt x="23" y="977"/>
                    </a:cubicBezTo>
                    <a:cubicBezTo>
                      <a:pt x="249" y="936"/>
                      <a:pt x="249" y="936"/>
                      <a:pt x="249" y="936"/>
                    </a:cubicBezTo>
                    <a:cubicBezTo>
                      <a:pt x="288" y="1023"/>
                      <a:pt x="350" y="1099"/>
                      <a:pt x="427" y="1154"/>
                    </a:cubicBezTo>
                    <a:cubicBezTo>
                      <a:pt x="385" y="1216"/>
                      <a:pt x="350" y="1284"/>
                      <a:pt x="324" y="1359"/>
                    </a:cubicBezTo>
                    <a:cubicBezTo>
                      <a:pt x="240" y="1595"/>
                      <a:pt x="245" y="1864"/>
                      <a:pt x="339" y="2118"/>
                    </a:cubicBezTo>
                    <a:cubicBezTo>
                      <a:pt x="416" y="2325"/>
                      <a:pt x="544" y="2502"/>
                      <a:pt x="708" y="2629"/>
                    </a:cubicBezTo>
                    <a:cubicBezTo>
                      <a:pt x="827" y="2720"/>
                      <a:pt x="962" y="2782"/>
                      <a:pt x="1098" y="2807"/>
                    </a:cubicBezTo>
                    <a:cubicBezTo>
                      <a:pt x="1098" y="2807"/>
                      <a:pt x="1098" y="2807"/>
                      <a:pt x="1098" y="2807"/>
                    </a:cubicBezTo>
                    <a:cubicBezTo>
                      <a:pt x="1082" y="2889"/>
                      <a:pt x="1066" y="2971"/>
                      <a:pt x="1051" y="3053"/>
                    </a:cubicBezTo>
                    <a:cubicBezTo>
                      <a:pt x="1043" y="3094"/>
                      <a:pt x="1035" y="3136"/>
                      <a:pt x="1027" y="3177"/>
                    </a:cubicBezTo>
                    <a:cubicBezTo>
                      <a:pt x="1027" y="3177"/>
                      <a:pt x="1027" y="3177"/>
                      <a:pt x="1026" y="3177"/>
                    </a:cubicBezTo>
                    <a:cubicBezTo>
                      <a:pt x="1007" y="3177"/>
                      <a:pt x="987" y="3177"/>
                      <a:pt x="968" y="3177"/>
                    </a:cubicBezTo>
                    <a:cubicBezTo>
                      <a:pt x="879" y="3177"/>
                      <a:pt x="790" y="3177"/>
                      <a:pt x="701" y="3177"/>
                    </a:cubicBezTo>
                    <a:cubicBezTo>
                      <a:pt x="676" y="3177"/>
                      <a:pt x="651" y="3175"/>
                      <a:pt x="626" y="3179"/>
                    </a:cubicBezTo>
                    <a:cubicBezTo>
                      <a:pt x="587" y="3185"/>
                      <a:pt x="553" y="3220"/>
                      <a:pt x="523" y="3242"/>
                    </a:cubicBezTo>
                    <a:cubicBezTo>
                      <a:pt x="505" y="3255"/>
                      <a:pt x="496" y="3276"/>
                      <a:pt x="508" y="3297"/>
                    </a:cubicBezTo>
                    <a:cubicBezTo>
                      <a:pt x="519" y="3314"/>
                      <a:pt x="546" y="3325"/>
                      <a:pt x="563" y="3312"/>
                    </a:cubicBezTo>
                    <a:cubicBezTo>
                      <a:pt x="591" y="3291"/>
                      <a:pt x="622" y="3257"/>
                      <a:pt x="657" y="3257"/>
                    </a:cubicBezTo>
                    <a:cubicBezTo>
                      <a:pt x="707" y="3257"/>
                      <a:pt x="757" y="3257"/>
                      <a:pt x="806" y="3257"/>
                    </a:cubicBezTo>
                    <a:cubicBezTo>
                      <a:pt x="867" y="3257"/>
                      <a:pt x="928" y="3257"/>
                      <a:pt x="989" y="3257"/>
                    </a:cubicBezTo>
                    <a:cubicBezTo>
                      <a:pt x="1004" y="3257"/>
                      <a:pt x="1020" y="3257"/>
                      <a:pt x="1036" y="3256"/>
                    </a:cubicBezTo>
                    <a:cubicBezTo>
                      <a:pt x="1038" y="3256"/>
                      <a:pt x="1041" y="3256"/>
                      <a:pt x="1043" y="3256"/>
                    </a:cubicBezTo>
                    <a:cubicBezTo>
                      <a:pt x="1139" y="3259"/>
                      <a:pt x="1236" y="3262"/>
                      <a:pt x="1332" y="3265"/>
                    </a:cubicBezTo>
                    <a:cubicBezTo>
                      <a:pt x="1378" y="3266"/>
                      <a:pt x="1424" y="3267"/>
                      <a:pt x="1470" y="3269"/>
                    </a:cubicBezTo>
                    <a:cubicBezTo>
                      <a:pt x="1484" y="3269"/>
                      <a:pt x="1495" y="3272"/>
                      <a:pt x="1506" y="3280"/>
                    </a:cubicBezTo>
                    <a:cubicBezTo>
                      <a:pt x="1529" y="3294"/>
                      <a:pt x="1552" y="3309"/>
                      <a:pt x="1575" y="3324"/>
                    </a:cubicBezTo>
                    <a:cubicBezTo>
                      <a:pt x="1577" y="3325"/>
                      <a:pt x="1579" y="3327"/>
                      <a:pt x="1581" y="3328"/>
                    </a:cubicBezTo>
                    <a:cubicBezTo>
                      <a:pt x="1624" y="3356"/>
                      <a:pt x="1665" y="3287"/>
                      <a:pt x="1621" y="3259"/>
                    </a:cubicBezTo>
                    <a:cubicBezTo>
                      <a:pt x="1578" y="3231"/>
                      <a:pt x="1532" y="3191"/>
                      <a:pt x="1479" y="3189"/>
                    </a:cubicBezTo>
                    <a:cubicBezTo>
                      <a:pt x="1442" y="3188"/>
                      <a:pt x="1405" y="3187"/>
                      <a:pt x="1369" y="3186"/>
                    </a:cubicBezTo>
                    <a:cubicBezTo>
                      <a:pt x="1282" y="3183"/>
                      <a:pt x="1195" y="3180"/>
                      <a:pt x="1108" y="3178"/>
                    </a:cubicBezTo>
                    <a:cubicBezTo>
                      <a:pt x="1131" y="3058"/>
                      <a:pt x="1154" y="2937"/>
                      <a:pt x="1177" y="2817"/>
                    </a:cubicBezTo>
                    <a:cubicBezTo>
                      <a:pt x="1177" y="2817"/>
                      <a:pt x="1177" y="2817"/>
                      <a:pt x="1177" y="2817"/>
                    </a:cubicBezTo>
                    <a:cubicBezTo>
                      <a:pt x="1199" y="2821"/>
                      <a:pt x="1220" y="2820"/>
                      <a:pt x="1241" y="2820"/>
                    </a:cubicBezTo>
                    <a:cubicBezTo>
                      <a:pt x="1330" y="2820"/>
                      <a:pt x="1416" y="2805"/>
                      <a:pt x="1498" y="2775"/>
                    </a:cubicBezTo>
                    <a:cubicBezTo>
                      <a:pt x="1536" y="2760"/>
                      <a:pt x="1573" y="2743"/>
                      <a:pt x="1609" y="2723"/>
                    </a:cubicBezTo>
                    <a:cubicBezTo>
                      <a:pt x="1918" y="3077"/>
                      <a:pt x="1918" y="3077"/>
                      <a:pt x="1918" y="3077"/>
                    </a:cubicBezTo>
                    <a:cubicBezTo>
                      <a:pt x="1930" y="3090"/>
                      <a:pt x="1945" y="3097"/>
                      <a:pt x="1960" y="3097"/>
                    </a:cubicBezTo>
                    <a:cubicBezTo>
                      <a:pt x="1963" y="3097"/>
                      <a:pt x="1966" y="3096"/>
                      <a:pt x="1968" y="3096"/>
                    </a:cubicBezTo>
                    <a:cubicBezTo>
                      <a:pt x="1987" y="3093"/>
                      <a:pt x="2002" y="3081"/>
                      <a:pt x="2010" y="3063"/>
                    </a:cubicBezTo>
                    <a:cubicBezTo>
                      <a:pt x="2156" y="2736"/>
                      <a:pt x="2156" y="2736"/>
                      <a:pt x="2156" y="2736"/>
                    </a:cubicBezTo>
                    <a:cubicBezTo>
                      <a:pt x="2156" y="2736"/>
                      <a:pt x="2156" y="2736"/>
                      <a:pt x="2156" y="2736"/>
                    </a:cubicBezTo>
                    <a:cubicBezTo>
                      <a:pt x="2158" y="2733"/>
                      <a:pt x="2158" y="2733"/>
                      <a:pt x="2158" y="2733"/>
                    </a:cubicBezTo>
                    <a:cubicBezTo>
                      <a:pt x="2226" y="2643"/>
                      <a:pt x="2223" y="2294"/>
                      <a:pt x="2153" y="1970"/>
                    </a:cubicBezTo>
                    <a:close/>
                    <a:moveTo>
                      <a:pt x="2076" y="1987"/>
                    </a:moveTo>
                    <a:cubicBezTo>
                      <a:pt x="2148" y="2319"/>
                      <a:pt x="2133" y="2589"/>
                      <a:pt x="2103" y="2668"/>
                    </a:cubicBezTo>
                    <a:cubicBezTo>
                      <a:pt x="2103" y="2668"/>
                      <a:pt x="2103" y="2668"/>
                      <a:pt x="2103" y="2668"/>
                    </a:cubicBezTo>
                    <a:cubicBezTo>
                      <a:pt x="2103" y="2668"/>
                      <a:pt x="2103" y="2668"/>
                      <a:pt x="2103" y="2668"/>
                    </a:cubicBezTo>
                    <a:cubicBezTo>
                      <a:pt x="2103" y="2668"/>
                      <a:pt x="2103" y="2668"/>
                      <a:pt x="2103" y="2668"/>
                    </a:cubicBezTo>
                    <a:cubicBezTo>
                      <a:pt x="2100" y="2667"/>
                      <a:pt x="2100" y="2667"/>
                      <a:pt x="2100" y="2667"/>
                    </a:cubicBezTo>
                    <a:cubicBezTo>
                      <a:pt x="2097" y="2673"/>
                      <a:pt x="2097" y="2673"/>
                      <a:pt x="2097" y="2673"/>
                    </a:cubicBezTo>
                    <a:cubicBezTo>
                      <a:pt x="2097" y="2673"/>
                      <a:pt x="2097" y="2673"/>
                      <a:pt x="2097" y="2673"/>
                    </a:cubicBezTo>
                    <a:cubicBezTo>
                      <a:pt x="2093" y="2673"/>
                      <a:pt x="2090" y="2673"/>
                      <a:pt x="2086" y="2673"/>
                    </a:cubicBezTo>
                    <a:cubicBezTo>
                      <a:pt x="2082" y="2673"/>
                      <a:pt x="2078" y="2673"/>
                      <a:pt x="2074" y="2673"/>
                    </a:cubicBezTo>
                    <a:cubicBezTo>
                      <a:pt x="2002" y="2673"/>
                      <a:pt x="1909" y="2640"/>
                      <a:pt x="1795" y="2572"/>
                    </a:cubicBezTo>
                    <a:cubicBezTo>
                      <a:pt x="1795" y="2572"/>
                      <a:pt x="1795" y="2572"/>
                      <a:pt x="1795" y="2572"/>
                    </a:cubicBezTo>
                    <a:cubicBezTo>
                      <a:pt x="1795" y="2572"/>
                      <a:pt x="1795" y="2572"/>
                      <a:pt x="1795" y="2572"/>
                    </a:cubicBezTo>
                    <a:cubicBezTo>
                      <a:pt x="1794" y="2572"/>
                      <a:pt x="1794" y="2572"/>
                      <a:pt x="1794" y="2572"/>
                    </a:cubicBezTo>
                    <a:cubicBezTo>
                      <a:pt x="1773" y="2560"/>
                      <a:pt x="1750" y="2546"/>
                      <a:pt x="1727" y="2530"/>
                    </a:cubicBezTo>
                    <a:cubicBezTo>
                      <a:pt x="1727" y="2530"/>
                      <a:pt x="1727" y="2530"/>
                      <a:pt x="1727" y="2530"/>
                    </a:cubicBezTo>
                    <a:cubicBezTo>
                      <a:pt x="1726" y="2530"/>
                      <a:pt x="1726" y="2529"/>
                      <a:pt x="1725" y="2529"/>
                    </a:cubicBezTo>
                    <a:cubicBezTo>
                      <a:pt x="1725" y="2529"/>
                      <a:pt x="1725" y="2529"/>
                      <a:pt x="1725" y="2529"/>
                    </a:cubicBezTo>
                    <a:cubicBezTo>
                      <a:pt x="1625" y="2465"/>
                      <a:pt x="1510" y="2376"/>
                      <a:pt x="1379" y="2265"/>
                    </a:cubicBezTo>
                    <a:cubicBezTo>
                      <a:pt x="1376" y="2263"/>
                      <a:pt x="1376" y="2263"/>
                      <a:pt x="1376" y="2263"/>
                    </a:cubicBezTo>
                    <a:cubicBezTo>
                      <a:pt x="1372" y="2261"/>
                      <a:pt x="1372" y="2261"/>
                      <a:pt x="1372" y="2261"/>
                    </a:cubicBezTo>
                    <a:cubicBezTo>
                      <a:pt x="1108" y="2117"/>
                      <a:pt x="984" y="1779"/>
                      <a:pt x="926" y="1522"/>
                    </a:cubicBezTo>
                    <a:cubicBezTo>
                      <a:pt x="903" y="1420"/>
                      <a:pt x="887" y="1322"/>
                      <a:pt x="879" y="1238"/>
                    </a:cubicBezTo>
                    <a:cubicBezTo>
                      <a:pt x="879" y="1238"/>
                      <a:pt x="879" y="1238"/>
                      <a:pt x="879" y="1238"/>
                    </a:cubicBezTo>
                    <a:cubicBezTo>
                      <a:pt x="1036" y="1196"/>
                      <a:pt x="1164" y="1086"/>
                      <a:pt x="1230" y="941"/>
                    </a:cubicBezTo>
                    <a:cubicBezTo>
                      <a:pt x="1231" y="941"/>
                      <a:pt x="1231" y="941"/>
                      <a:pt x="1231" y="941"/>
                    </a:cubicBezTo>
                    <a:cubicBezTo>
                      <a:pt x="1231" y="941"/>
                      <a:pt x="1231" y="941"/>
                      <a:pt x="1231" y="941"/>
                    </a:cubicBezTo>
                    <a:cubicBezTo>
                      <a:pt x="1231" y="941"/>
                      <a:pt x="1231" y="941"/>
                      <a:pt x="1231" y="941"/>
                    </a:cubicBezTo>
                    <a:cubicBezTo>
                      <a:pt x="1231" y="941"/>
                      <a:pt x="1231" y="941"/>
                      <a:pt x="1231" y="941"/>
                    </a:cubicBezTo>
                    <a:cubicBezTo>
                      <a:pt x="1231" y="941"/>
                      <a:pt x="1231" y="941"/>
                      <a:pt x="1231" y="941"/>
                    </a:cubicBezTo>
                    <a:cubicBezTo>
                      <a:pt x="1312" y="968"/>
                      <a:pt x="1403" y="1010"/>
                      <a:pt x="1505" y="1066"/>
                    </a:cubicBezTo>
                    <a:cubicBezTo>
                      <a:pt x="1527" y="1078"/>
                      <a:pt x="1549" y="1091"/>
                      <a:pt x="1571" y="1105"/>
                    </a:cubicBezTo>
                    <a:cubicBezTo>
                      <a:pt x="1571" y="1105"/>
                      <a:pt x="1571" y="1105"/>
                      <a:pt x="1571" y="1105"/>
                    </a:cubicBezTo>
                    <a:cubicBezTo>
                      <a:pt x="1571" y="1105"/>
                      <a:pt x="1571" y="1105"/>
                      <a:pt x="1571" y="1105"/>
                    </a:cubicBezTo>
                    <a:cubicBezTo>
                      <a:pt x="1571" y="1105"/>
                      <a:pt x="1572" y="1106"/>
                      <a:pt x="1572" y="1106"/>
                    </a:cubicBezTo>
                    <a:cubicBezTo>
                      <a:pt x="1800" y="1262"/>
                      <a:pt x="1931" y="1524"/>
                      <a:pt x="2011" y="1749"/>
                    </a:cubicBezTo>
                    <a:cubicBezTo>
                      <a:pt x="2011" y="1749"/>
                      <a:pt x="2011" y="1749"/>
                      <a:pt x="2011" y="1749"/>
                    </a:cubicBezTo>
                    <a:cubicBezTo>
                      <a:pt x="2011" y="1749"/>
                      <a:pt x="2011" y="1749"/>
                      <a:pt x="2011" y="1749"/>
                    </a:cubicBezTo>
                    <a:cubicBezTo>
                      <a:pt x="2011" y="1749"/>
                      <a:pt x="2011" y="1749"/>
                      <a:pt x="2011" y="1749"/>
                    </a:cubicBezTo>
                    <a:cubicBezTo>
                      <a:pt x="2039" y="1837"/>
                      <a:pt x="2061" y="1919"/>
                      <a:pt x="2076" y="1987"/>
                    </a:cubicBezTo>
                    <a:close/>
                    <a:moveTo>
                      <a:pt x="837" y="1165"/>
                    </a:moveTo>
                    <a:cubicBezTo>
                      <a:pt x="842" y="1164"/>
                      <a:pt x="846" y="1163"/>
                      <a:pt x="850" y="1162"/>
                    </a:cubicBezTo>
                    <a:cubicBezTo>
                      <a:pt x="850" y="1162"/>
                      <a:pt x="850" y="1162"/>
                      <a:pt x="850" y="1162"/>
                    </a:cubicBezTo>
                    <a:cubicBezTo>
                      <a:pt x="850" y="1162"/>
                      <a:pt x="850" y="1162"/>
                      <a:pt x="850" y="1162"/>
                    </a:cubicBezTo>
                    <a:cubicBezTo>
                      <a:pt x="846" y="1164"/>
                      <a:pt x="842" y="1164"/>
                      <a:pt x="837" y="1165"/>
                    </a:cubicBezTo>
                    <a:close/>
                    <a:moveTo>
                      <a:pt x="871" y="1156"/>
                    </a:moveTo>
                    <a:cubicBezTo>
                      <a:pt x="871" y="1156"/>
                      <a:pt x="871" y="1156"/>
                      <a:pt x="871" y="1156"/>
                    </a:cubicBezTo>
                    <a:cubicBezTo>
                      <a:pt x="871" y="1156"/>
                      <a:pt x="871" y="1156"/>
                      <a:pt x="871" y="1156"/>
                    </a:cubicBezTo>
                    <a:cubicBezTo>
                      <a:pt x="871" y="1156"/>
                      <a:pt x="871" y="1156"/>
                      <a:pt x="871" y="1156"/>
                    </a:cubicBezTo>
                    <a:close/>
                    <a:moveTo>
                      <a:pt x="871" y="1156"/>
                    </a:moveTo>
                    <a:cubicBezTo>
                      <a:pt x="870" y="1157"/>
                      <a:pt x="870" y="1157"/>
                      <a:pt x="869" y="1157"/>
                    </a:cubicBezTo>
                    <a:cubicBezTo>
                      <a:pt x="869" y="1157"/>
                      <a:pt x="869" y="1157"/>
                      <a:pt x="869" y="1157"/>
                    </a:cubicBezTo>
                    <a:cubicBezTo>
                      <a:pt x="869" y="1157"/>
                      <a:pt x="869" y="1157"/>
                      <a:pt x="869" y="1157"/>
                    </a:cubicBezTo>
                    <a:cubicBezTo>
                      <a:pt x="869" y="1157"/>
                      <a:pt x="870" y="1157"/>
                      <a:pt x="871" y="1156"/>
                    </a:cubicBezTo>
                    <a:cubicBezTo>
                      <a:pt x="871" y="1156"/>
                      <a:pt x="871" y="1156"/>
                      <a:pt x="871" y="1156"/>
                    </a:cubicBezTo>
                    <a:close/>
                    <a:moveTo>
                      <a:pt x="806" y="120"/>
                    </a:moveTo>
                    <a:cubicBezTo>
                      <a:pt x="834" y="185"/>
                      <a:pt x="834" y="185"/>
                      <a:pt x="834" y="185"/>
                    </a:cubicBezTo>
                    <a:cubicBezTo>
                      <a:pt x="834" y="185"/>
                      <a:pt x="834" y="185"/>
                      <a:pt x="834" y="185"/>
                    </a:cubicBezTo>
                    <a:cubicBezTo>
                      <a:pt x="812" y="181"/>
                      <a:pt x="790" y="179"/>
                      <a:pt x="767" y="178"/>
                    </a:cubicBezTo>
                    <a:lnTo>
                      <a:pt x="806" y="120"/>
                    </a:lnTo>
                    <a:close/>
                    <a:moveTo>
                      <a:pt x="88" y="884"/>
                    </a:moveTo>
                    <a:cubicBezTo>
                      <a:pt x="87" y="855"/>
                      <a:pt x="94" y="831"/>
                      <a:pt x="108" y="810"/>
                    </a:cubicBezTo>
                    <a:cubicBezTo>
                      <a:pt x="129" y="778"/>
                      <a:pt x="164" y="760"/>
                      <a:pt x="192" y="749"/>
                    </a:cubicBezTo>
                    <a:cubicBezTo>
                      <a:pt x="201" y="863"/>
                      <a:pt x="201" y="863"/>
                      <a:pt x="201" y="863"/>
                    </a:cubicBezTo>
                    <a:lnTo>
                      <a:pt x="88" y="884"/>
                    </a:lnTo>
                    <a:close/>
                    <a:moveTo>
                      <a:pt x="283" y="717"/>
                    </a:moveTo>
                    <a:cubicBezTo>
                      <a:pt x="283" y="464"/>
                      <a:pt x="488" y="258"/>
                      <a:pt x="741" y="258"/>
                    </a:cubicBezTo>
                    <a:cubicBezTo>
                      <a:pt x="994" y="258"/>
                      <a:pt x="1199" y="464"/>
                      <a:pt x="1199" y="717"/>
                    </a:cubicBezTo>
                    <a:cubicBezTo>
                      <a:pt x="1199" y="757"/>
                      <a:pt x="1194" y="795"/>
                      <a:pt x="1185" y="832"/>
                    </a:cubicBezTo>
                    <a:cubicBezTo>
                      <a:pt x="1185" y="832"/>
                      <a:pt x="1184" y="833"/>
                      <a:pt x="1184" y="833"/>
                    </a:cubicBezTo>
                    <a:cubicBezTo>
                      <a:pt x="1184" y="834"/>
                      <a:pt x="1184" y="834"/>
                      <a:pt x="1184" y="835"/>
                    </a:cubicBezTo>
                    <a:cubicBezTo>
                      <a:pt x="1183" y="837"/>
                      <a:pt x="1183" y="839"/>
                      <a:pt x="1182" y="841"/>
                    </a:cubicBezTo>
                    <a:cubicBezTo>
                      <a:pt x="1182" y="841"/>
                      <a:pt x="1182" y="841"/>
                      <a:pt x="1182" y="841"/>
                    </a:cubicBezTo>
                    <a:cubicBezTo>
                      <a:pt x="1181" y="844"/>
                      <a:pt x="1181" y="846"/>
                      <a:pt x="1180" y="848"/>
                    </a:cubicBezTo>
                    <a:cubicBezTo>
                      <a:pt x="1180" y="848"/>
                      <a:pt x="1180" y="848"/>
                      <a:pt x="1180" y="848"/>
                    </a:cubicBezTo>
                    <a:cubicBezTo>
                      <a:pt x="1180" y="848"/>
                      <a:pt x="1180" y="848"/>
                      <a:pt x="1180" y="849"/>
                    </a:cubicBezTo>
                    <a:cubicBezTo>
                      <a:pt x="1179" y="850"/>
                      <a:pt x="1179" y="852"/>
                      <a:pt x="1179" y="853"/>
                    </a:cubicBezTo>
                    <a:cubicBezTo>
                      <a:pt x="1178" y="855"/>
                      <a:pt x="1178" y="856"/>
                      <a:pt x="1177" y="858"/>
                    </a:cubicBezTo>
                    <a:cubicBezTo>
                      <a:pt x="1173" y="869"/>
                      <a:pt x="1169" y="881"/>
                      <a:pt x="1165" y="892"/>
                    </a:cubicBezTo>
                    <a:cubicBezTo>
                      <a:pt x="1164" y="893"/>
                      <a:pt x="1164" y="893"/>
                      <a:pt x="1164" y="894"/>
                    </a:cubicBezTo>
                    <a:cubicBezTo>
                      <a:pt x="1163" y="895"/>
                      <a:pt x="1163" y="895"/>
                      <a:pt x="1163" y="896"/>
                    </a:cubicBezTo>
                    <a:cubicBezTo>
                      <a:pt x="1161" y="900"/>
                      <a:pt x="1160" y="904"/>
                      <a:pt x="1158" y="908"/>
                    </a:cubicBezTo>
                    <a:cubicBezTo>
                      <a:pt x="1158" y="908"/>
                      <a:pt x="1158" y="908"/>
                      <a:pt x="1158" y="908"/>
                    </a:cubicBezTo>
                    <a:cubicBezTo>
                      <a:pt x="1158" y="908"/>
                      <a:pt x="1158" y="908"/>
                      <a:pt x="1158" y="908"/>
                    </a:cubicBezTo>
                    <a:cubicBezTo>
                      <a:pt x="1158" y="908"/>
                      <a:pt x="1158" y="908"/>
                      <a:pt x="1158" y="908"/>
                    </a:cubicBezTo>
                    <a:cubicBezTo>
                      <a:pt x="1158" y="908"/>
                      <a:pt x="1159" y="908"/>
                      <a:pt x="1159" y="908"/>
                    </a:cubicBezTo>
                    <a:cubicBezTo>
                      <a:pt x="1159" y="908"/>
                      <a:pt x="1159" y="908"/>
                      <a:pt x="1159" y="908"/>
                    </a:cubicBezTo>
                    <a:cubicBezTo>
                      <a:pt x="1159" y="908"/>
                      <a:pt x="1159" y="908"/>
                      <a:pt x="1159" y="908"/>
                    </a:cubicBezTo>
                    <a:cubicBezTo>
                      <a:pt x="1159" y="908"/>
                      <a:pt x="1158" y="909"/>
                      <a:pt x="1158" y="909"/>
                    </a:cubicBezTo>
                    <a:cubicBezTo>
                      <a:pt x="1158" y="909"/>
                      <a:pt x="1158" y="909"/>
                      <a:pt x="1158" y="909"/>
                    </a:cubicBezTo>
                    <a:cubicBezTo>
                      <a:pt x="1158" y="909"/>
                      <a:pt x="1158" y="909"/>
                      <a:pt x="1158" y="909"/>
                    </a:cubicBezTo>
                    <a:cubicBezTo>
                      <a:pt x="1157" y="909"/>
                      <a:pt x="1157" y="909"/>
                      <a:pt x="1157" y="909"/>
                    </a:cubicBezTo>
                    <a:cubicBezTo>
                      <a:pt x="1157" y="909"/>
                      <a:pt x="1157" y="909"/>
                      <a:pt x="1157" y="909"/>
                    </a:cubicBezTo>
                    <a:cubicBezTo>
                      <a:pt x="1158" y="909"/>
                      <a:pt x="1158" y="909"/>
                      <a:pt x="1158" y="909"/>
                    </a:cubicBezTo>
                    <a:cubicBezTo>
                      <a:pt x="1157" y="911"/>
                      <a:pt x="1155" y="914"/>
                      <a:pt x="1154" y="916"/>
                    </a:cubicBezTo>
                    <a:cubicBezTo>
                      <a:pt x="1154" y="917"/>
                      <a:pt x="1153" y="917"/>
                      <a:pt x="1153" y="917"/>
                    </a:cubicBezTo>
                    <a:cubicBezTo>
                      <a:pt x="1098" y="1032"/>
                      <a:pt x="995" y="1119"/>
                      <a:pt x="871" y="1156"/>
                    </a:cubicBezTo>
                    <a:cubicBezTo>
                      <a:pt x="871" y="1156"/>
                      <a:pt x="871" y="1156"/>
                      <a:pt x="871" y="1156"/>
                    </a:cubicBezTo>
                    <a:cubicBezTo>
                      <a:pt x="871" y="1156"/>
                      <a:pt x="871" y="1156"/>
                      <a:pt x="871" y="1156"/>
                    </a:cubicBezTo>
                    <a:cubicBezTo>
                      <a:pt x="871" y="1156"/>
                      <a:pt x="871" y="1156"/>
                      <a:pt x="871" y="1156"/>
                    </a:cubicBezTo>
                    <a:cubicBezTo>
                      <a:pt x="871" y="1156"/>
                      <a:pt x="871" y="1156"/>
                      <a:pt x="871" y="1156"/>
                    </a:cubicBezTo>
                    <a:cubicBezTo>
                      <a:pt x="871" y="1156"/>
                      <a:pt x="871" y="1156"/>
                      <a:pt x="871" y="1156"/>
                    </a:cubicBezTo>
                    <a:cubicBezTo>
                      <a:pt x="870" y="1157"/>
                      <a:pt x="869" y="1157"/>
                      <a:pt x="869" y="1157"/>
                    </a:cubicBezTo>
                    <a:cubicBezTo>
                      <a:pt x="868" y="1157"/>
                      <a:pt x="868" y="1157"/>
                      <a:pt x="868" y="1157"/>
                    </a:cubicBezTo>
                    <a:cubicBezTo>
                      <a:pt x="866" y="1158"/>
                      <a:pt x="864" y="1158"/>
                      <a:pt x="862" y="1159"/>
                    </a:cubicBezTo>
                    <a:cubicBezTo>
                      <a:pt x="862" y="1159"/>
                      <a:pt x="862" y="1159"/>
                      <a:pt x="862" y="1159"/>
                    </a:cubicBezTo>
                    <a:cubicBezTo>
                      <a:pt x="862" y="1159"/>
                      <a:pt x="862" y="1159"/>
                      <a:pt x="862" y="1159"/>
                    </a:cubicBezTo>
                    <a:cubicBezTo>
                      <a:pt x="860" y="1160"/>
                      <a:pt x="859" y="1160"/>
                      <a:pt x="857" y="1161"/>
                    </a:cubicBezTo>
                    <a:cubicBezTo>
                      <a:pt x="856" y="1161"/>
                      <a:pt x="855" y="1161"/>
                      <a:pt x="855" y="1161"/>
                    </a:cubicBezTo>
                    <a:cubicBezTo>
                      <a:pt x="855" y="1161"/>
                      <a:pt x="855" y="1161"/>
                      <a:pt x="855" y="1161"/>
                    </a:cubicBezTo>
                    <a:cubicBezTo>
                      <a:pt x="854" y="1161"/>
                      <a:pt x="854" y="1161"/>
                      <a:pt x="854" y="1161"/>
                    </a:cubicBezTo>
                    <a:cubicBezTo>
                      <a:pt x="853" y="1161"/>
                      <a:pt x="853" y="1161"/>
                      <a:pt x="852" y="1161"/>
                    </a:cubicBezTo>
                    <a:cubicBezTo>
                      <a:pt x="852" y="1161"/>
                      <a:pt x="852" y="1161"/>
                      <a:pt x="852" y="1161"/>
                    </a:cubicBezTo>
                    <a:cubicBezTo>
                      <a:pt x="851" y="1161"/>
                      <a:pt x="851" y="1162"/>
                      <a:pt x="850" y="1162"/>
                    </a:cubicBezTo>
                    <a:cubicBezTo>
                      <a:pt x="846" y="1163"/>
                      <a:pt x="842" y="1164"/>
                      <a:pt x="837" y="1165"/>
                    </a:cubicBezTo>
                    <a:cubicBezTo>
                      <a:pt x="837" y="1165"/>
                      <a:pt x="837" y="1165"/>
                      <a:pt x="837" y="1165"/>
                    </a:cubicBezTo>
                    <a:cubicBezTo>
                      <a:pt x="837" y="1165"/>
                      <a:pt x="837" y="1165"/>
                      <a:pt x="836" y="1165"/>
                    </a:cubicBezTo>
                    <a:cubicBezTo>
                      <a:pt x="836" y="1165"/>
                      <a:pt x="836" y="1165"/>
                      <a:pt x="836" y="1165"/>
                    </a:cubicBezTo>
                    <a:cubicBezTo>
                      <a:pt x="835" y="1165"/>
                      <a:pt x="834" y="1165"/>
                      <a:pt x="832" y="1166"/>
                    </a:cubicBezTo>
                    <a:cubicBezTo>
                      <a:pt x="819" y="1168"/>
                      <a:pt x="806" y="1171"/>
                      <a:pt x="792" y="1172"/>
                    </a:cubicBezTo>
                    <a:cubicBezTo>
                      <a:pt x="775" y="1174"/>
                      <a:pt x="758" y="1175"/>
                      <a:pt x="741" y="1175"/>
                    </a:cubicBezTo>
                    <a:cubicBezTo>
                      <a:pt x="671" y="1175"/>
                      <a:pt x="604" y="1159"/>
                      <a:pt x="545" y="1131"/>
                    </a:cubicBezTo>
                    <a:cubicBezTo>
                      <a:pt x="533" y="1125"/>
                      <a:pt x="521" y="1119"/>
                      <a:pt x="509" y="1112"/>
                    </a:cubicBezTo>
                    <a:cubicBezTo>
                      <a:pt x="497" y="1105"/>
                      <a:pt x="486" y="1098"/>
                      <a:pt x="475" y="1090"/>
                    </a:cubicBezTo>
                    <a:cubicBezTo>
                      <a:pt x="359" y="1007"/>
                      <a:pt x="283" y="870"/>
                      <a:pt x="283" y="717"/>
                    </a:cubicBezTo>
                    <a:close/>
                    <a:moveTo>
                      <a:pt x="1470" y="2700"/>
                    </a:moveTo>
                    <a:cubicBezTo>
                      <a:pt x="1397" y="2727"/>
                      <a:pt x="1320" y="2741"/>
                      <a:pt x="1242" y="2741"/>
                    </a:cubicBezTo>
                    <a:cubicBezTo>
                      <a:pt x="891" y="2741"/>
                      <a:pt x="558" y="2479"/>
                      <a:pt x="414" y="2090"/>
                    </a:cubicBezTo>
                    <a:cubicBezTo>
                      <a:pt x="327" y="1854"/>
                      <a:pt x="322" y="1604"/>
                      <a:pt x="399" y="1386"/>
                    </a:cubicBezTo>
                    <a:cubicBezTo>
                      <a:pt x="424" y="1316"/>
                      <a:pt x="456" y="1253"/>
                      <a:pt x="495" y="1197"/>
                    </a:cubicBezTo>
                    <a:cubicBezTo>
                      <a:pt x="495" y="1197"/>
                      <a:pt x="495" y="1197"/>
                      <a:pt x="495" y="1197"/>
                    </a:cubicBezTo>
                    <a:cubicBezTo>
                      <a:pt x="495" y="1197"/>
                      <a:pt x="495" y="1197"/>
                      <a:pt x="495" y="1197"/>
                    </a:cubicBezTo>
                    <a:cubicBezTo>
                      <a:pt x="495" y="1197"/>
                      <a:pt x="495" y="1197"/>
                      <a:pt x="495" y="1197"/>
                    </a:cubicBezTo>
                    <a:cubicBezTo>
                      <a:pt x="569" y="1233"/>
                      <a:pt x="652" y="1256"/>
                      <a:pt x="741" y="1256"/>
                    </a:cubicBezTo>
                    <a:cubicBezTo>
                      <a:pt x="761" y="1256"/>
                      <a:pt x="781" y="1253"/>
                      <a:pt x="800" y="1253"/>
                    </a:cubicBezTo>
                    <a:cubicBezTo>
                      <a:pt x="800" y="1253"/>
                      <a:pt x="800" y="1253"/>
                      <a:pt x="800" y="1253"/>
                    </a:cubicBezTo>
                    <a:cubicBezTo>
                      <a:pt x="800" y="1253"/>
                      <a:pt x="800" y="1253"/>
                      <a:pt x="800" y="1253"/>
                    </a:cubicBezTo>
                    <a:cubicBezTo>
                      <a:pt x="800" y="1253"/>
                      <a:pt x="800" y="1253"/>
                      <a:pt x="800" y="1253"/>
                    </a:cubicBezTo>
                    <a:cubicBezTo>
                      <a:pt x="810" y="1337"/>
                      <a:pt x="825" y="1435"/>
                      <a:pt x="848" y="1537"/>
                    </a:cubicBezTo>
                    <a:cubicBezTo>
                      <a:pt x="886" y="1710"/>
                      <a:pt x="941" y="1861"/>
                      <a:pt x="1009" y="1986"/>
                    </a:cubicBezTo>
                    <a:cubicBezTo>
                      <a:pt x="1094" y="2143"/>
                      <a:pt x="1203" y="2258"/>
                      <a:pt x="1330" y="2329"/>
                    </a:cubicBezTo>
                    <a:cubicBezTo>
                      <a:pt x="1456" y="2435"/>
                      <a:pt x="1567" y="2521"/>
                      <a:pt x="1666" y="2586"/>
                    </a:cubicBezTo>
                    <a:cubicBezTo>
                      <a:pt x="1666" y="2586"/>
                      <a:pt x="1666" y="2586"/>
                      <a:pt x="1666" y="2586"/>
                    </a:cubicBezTo>
                    <a:cubicBezTo>
                      <a:pt x="1608" y="2635"/>
                      <a:pt x="1542" y="2674"/>
                      <a:pt x="1470" y="2700"/>
                    </a:cubicBezTo>
                    <a:close/>
                    <a:moveTo>
                      <a:pt x="1953" y="2995"/>
                    </a:moveTo>
                    <a:cubicBezTo>
                      <a:pt x="1677" y="2679"/>
                      <a:pt x="1677" y="2679"/>
                      <a:pt x="1677" y="2679"/>
                    </a:cubicBezTo>
                    <a:cubicBezTo>
                      <a:pt x="1697" y="2664"/>
                      <a:pt x="1717" y="2648"/>
                      <a:pt x="1736" y="2631"/>
                    </a:cubicBezTo>
                    <a:cubicBezTo>
                      <a:pt x="1867" y="2710"/>
                      <a:pt x="1974" y="2749"/>
                      <a:pt x="2061" y="2753"/>
                    </a:cubicBezTo>
                    <a:lnTo>
                      <a:pt x="1953" y="299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sz="900"/>
              </a:p>
            </p:txBody>
          </p:sp>
        </p:grpSp>
      </p:grpSp>
      <p:grpSp>
        <p:nvGrpSpPr>
          <p:cNvPr id="95" name="Grupa 94"/>
          <p:cNvGrpSpPr/>
          <p:nvPr/>
        </p:nvGrpSpPr>
        <p:grpSpPr>
          <a:xfrm>
            <a:off x="5225893" y="1752959"/>
            <a:ext cx="2287472" cy="4245426"/>
            <a:chOff x="3173489" y="681802"/>
            <a:chExt cx="3351249" cy="6219738"/>
          </a:xfrm>
        </p:grpSpPr>
        <p:sp>
          <p:nvSpPr>
            <p:cNvPr id="96" name="Prostokąt 95"/>
            <p:cNvSpPr/>
            <p:nvPr/>
          </p:nvSpPr>
          <p:spPr>
            <a:xfrm>
              <a:off x="3642678" y="4617247"/>
              <a:ext cx="2554514" cy="2130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97" name="Prostokąt 96"/>
            <p:cNvSpPr/>
            <p:nvPr/>
          </p:nvSpPr>
          <p:spPr>
            <a:xfrm>
              <a:off x="3441994" y="2973158"/>
              <a:ext cx="2871062" cy="20091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98" name="Prostokąt 97"/>
            <p:cNvSpPr/>
            <p:nvPr/>
          </p:nvSpPr>
          <p:spPr>
            <a:xfrm>
              <a:off x="3779449" y="1477106"/>
              <a:ext cx="2417743" cy="149605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99" name="Prostokąt 98"/>
            <p:cNvSpPr/>
            <p:nvPr/>
          </p:nvSpPr>
          <p:spPr>
            <a:xfrm>
              <a:off x="3772234" y="839291"/>
              <a:ext cx="2554514" cy="76713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00" name="Dowolny kształt 99"/>
            <p:cNvSpPr>
              <a:spLocks/>
            </p:cNvSpPr>
            <p:nvPr/>
          </p:nvSpPr>
          <p:spPr bwMode="auto">
            <a:xfrm>
              <a:off x="3173489" y="681802"/>
              <a:ext cx="3351249" cy="6219738"/>
            </a:xfrm>
            <a:custGeom>
              <a:avLst/>
              <a:gdLst>
                <a:gd name="connsiteX0" fmla="*/ 0 w 3351249"/>
                <a:gd name="connsiteY0" fmla="*/ 0 h 6219738"/>
                <a:gd name="connsiteX1" fmla="*/ 3351249 w 3351249"/>
                <a:gd name="connsiteY1" fmla="*/ 0 h 6219738"/>
                <a:gd name="connsiteX2" fmla="*/ 3351249 w 3351249"/>
                <a:gd name="connsiteY2" fmla="*/ 6219738 h 6219738"/>
                <a:gd name="connsiteX3" fmla="*/ 0 w 3351249"/>
                <a:gd name="connsiteY3" fmla="*/ 6219738 h 6219738"/>
                <a:gd name="connsiteX4" fmla="*/ 0 w 3351249"/>
                <a:gd name="connsiteY4" fmla="*/ 0 h 6219738"/>
                <a:gd name="connsiteX5" fmla="*/ 1724033 w 3351249"/>
                <a:gd name="connsiteY5" fmla="*/ 196003 h 6219738"/>
                <a:gd name="connsiteX6" fmla="*/ 1159924 w 3351249"/>
                <a:gd name="connsiteY6" fmla="*/ 760785 h 6219738"/>
                <a:gd name="connsiteX7" fmla="*/ 1724033 w 3351249"/>
                <a:gd name="connsiteY7" fmla="*/ 1325567 h 6219738"/>
                <a:gd name="connsiteX8" fmla="*/ 2288142 w 3351249"/>
                <a:gd name="connsiteY8" fmla="*/ 760785 h 6219738"/>
                <a:gd name="connsiteX9" fmla="*/ 1724033 w 3351249"/>
                <a:gd name="connsiteY9" fmla="*/ 196003 h 6219738"/>
                <a:gd name="connsiteX10" fmla="*/ 1661726 w 3351249"/>
                <a:gd name="connsiteY10" fmla="*/ 1500380 h 6219738"/>
                <a:gd name="connsiteX11" fmla="*/ 1661726 w 3351249"/>
                <a:gd name="connsiteY11" fmla="*/ 1502116 h 6219738"/>
                <a:gd name="connsiteX12" fmla="*/ 956416 w 3351249"/>
                <a:gd name="connsiteY12" fmla="*/ 1746812 h 6219738"/>
                <a:gd name="connsiteX13" fmla="*/ 357077 w 3351249"/>
                <a:gd name="connsiteY13" fmla="*/ 3388536 h 6219738"/>
                <a:gd name="connsiteX14" fmla="*/ 351865 w 3351249"/>
                <a:gd name="connsiteY14" fmla="*/ 3400684 h 6219738"/>
                <a:gd name="connsiteX15" fmla="*/ 348391 w 3351249"/>
                <a:gd name="connsiteY15" fmla="*/ 3414567 h 6219738"/>
                <a:gd name="connsiteX16" fmla="*/ 331019 w 3351249"/>
                <a:gd name="connsiteY16" fmla="*/ 3463159 h 6219738"/>
                <a:gd name="connsiteX17" fmla="*/ 329281 w 3351249"/>
                <a:gd name="connsiteY17" fmla="*/ 3471837 h 6219738"/>
                <a:gd name="connsiteX18" fmla="*/ 327544 w 3351249"/>
                <a:gd name="connsiteY18" fmla="*/ 3497868 h 6219738"/>
                <a:gd name="connsiteX19" fmla="*/ 327544 w 3351249"/>
                <a:gd name="connsiteY19" fmla="*/ 3504810 h 6219738"/>
                <a:gd name="connsiteX20" fmla="*/ 494317 w 3351249"/>
                <a:gd name="connsiteY20" fmla="*/ 3692237 h 6219738"/>
                <a:gd name="connsiteX21" fmla="*/ 640243 w 3351249"/>
                <a:gd name="connsiteY21" fmla="*/ 3595053 h 6219738"/>
                <a:gd name="connsiteX22" fmla="*/ 641980 w 3351249"/>
                <a:gd name="connsiteY22" fmla="*/ 3593317 h 6219738"/>
                <a:gd name="connsiteX23" fmla="*/ 1150984 w 3351249"/>
                <a:gd name="connsiteY23" fmla="*/ 2569409 h 6219738"/>
                <a:gd name="connsiteX24" fmla="*/ 1086707 w 3351249"/>
                <a:gd name="connsiteY24" fmla="*/ 5779968 h 6219738"/>
                <a:gd name="connsiteX25" fmla="*/ 1084970 w 3351249"/>
                <a:gd name="connsiteY25" fmla="*/ 5809470 h 6219738"/>
                <a:gd name="connsiteX26" fmla="*/ 1284750 w 3351249"/>
                <a:gd name="connsiteY26" fmla="*/ 6003839 h 6219738"/>
                <a:gd name="connsiteX27" fmla="*/ 1484530 w 3351249"/>
                <a:gd name="connsiteY27" fmla="*/ 5809470 h 6219738"/>
                <a:gd name="connsiteX28" fmla="*/ 1484530 w 3351249"/>
                <a:gd name="connsiteY28" fmla="*/ 5807735 h 6219738"/>
                <a:gd name="connsiteX29" fmla="*/ 1637405 w 3351249"/>
                <a:gd name="connsiteY29" fmla="*/ 3836278 h 6219738"/>
                <a:gd name="connsiteX30" fmla="*/ 1712105 w 3351249"/>
                <a:gd name="connsiteY30" fmla="*/ 3836278 h 6219738"/>
                <a:gd name="connsiteX31" fmla="*/ 1864980 w 3351249"/>
                <a:gd name="connsiteY31" fmla="*/ 5807735 h 6219738"/>
                <a:gd name="connsiteX32" fmla="*/ 1864980 w 3351249"/>
                <a:gd name="connsiteY32" fmla="*/ 5809470 h 6219738"/>
                <a:gd name="connsiteX33" fmla="*/ 2064760 w 3351249"/>
                <a:gd name="connsiteY33" fmla="*/ 6003839 h 6219738"/>
                <a:gd name="connsiteX34" fmla="*/ 2264540 w 3351249"/>
                <a:gd name="connsiteY34" fmla="*/ 5809470 h 6219738"/>
                <a:gd name="connsiteX35" fmla="*/ 2262802 w 3351249"/>
                <a:gd name="connsiteY35" fmla="*/ 5779968 h 6219738"/>
                <a:gd name="connsiteX36" fmla="*/ 2198526 w 3351249"/>
                <a:gd name="connsiteY36" fmla="*/ 2569409 h 6219738"/>
                <a:gd name="connsiteX37" fmla="*/ 2707530 w 3351249"/>
                <a:gd name="connsiteY37" fmla="*/ 3593317 h 6219738"/>
                <a:gd name="connsiteX38" fmla="*/ 2711004 w 3351249"/>
                <a:gd name="connsiteY38" fmla="*/ 3595053 h 6219738"/>
                <a:gd name="connsiteX39" fmla="*/ 2855193 w 3351249"/>
                <a:gd name="connsiteY39" fmla="*/ 3692237 h 6219738"/>
                <a:gd name="connsiteX40" fmla="*/ 3023703 w 3351249"/>
                <a:gd name="connsiteY40" fmla="*/ 3504810 h 6219738"/>
                <a:gd name="connsiteX41" fmla="*/ 3023703 w 3351249"/>
                <a:gd name="connsiteY41" fmla="*/ 3497868 h 6219738"/>
                <a:gd name="connsiteX42" fmla="*/ 3021966 w 3351249"/>
                <a:gd name="connsiteY42" fmla="*/ 3471837 h 6219738"/>
                <a:gd name="connsiteX43" fmla="*/ 3020228 w 3351249"/>
                <a:gd name="connsiteY43" fmla="*/ 3463159 h 6219738"/>
                <a:gd name="connsiteX44" fmla="*/ 3002856 w 3351249"/>
                <a:gd name="connsiteY44" fmla="*/ 3414567 h 6219738"/>
                <a:gd name="connsiteX45" fmla="*/ 2997645 w 3351249"/>
                <a:gd name="connsiteY45" fmla="*/ 3400684 h 6219738"/>
                <a:gd name="connsiteX46" fmla="*/ 2994170 w 3351249"/>
                <a:gd name="connsiteY46" fmla="*/ 3388536 h 6219738"/>
                <a:gd name="connsiteX47" fmla="*/ 2393094 w 3351249"/>
                <a:gd name="connsiteY47" fmla="*/ 1746812 h 6219738"/>
                <a:gd name="connsiteX48" fmla="*/ 1689521 w 3351249"/>
                <a:gd name="connsiteY48" fmla="*/ 1502116 h 6219738"/>
                <a:gd name="connsiteX49" fmla="*/ 1689521 w 3351249"/>
                <a:gd name="connsiteY49" fmla="*/ 1500380 h 6219738"/>
                <a:gd name="connsiteX50" fmla="*/ 1675624 w 3351249"/>
                <a:gd name="connsiteY50" fmla="*/ 1502116 h 6219738"/>
                <a:gd name="connsiteX51" fmla="*/ 1661726 w 3351249"/>
                <a:gd name="connsiteY51" fmla="*/ 1500380 h 6219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51249" h="6219738">
                  <a:moveTo>
                    <a:pt x="0" y="0"/>
                  </a:moveTo>
                  <a:lnTo>
                    <a:pt x="3351249" y="0"/>
                  </a:lnTo>
                  <a:lnTo>
                    <a:pt x="3351249" y="6219738"/>
                  </a:lnTo>
                  <a:lnTo>
                    <a:pt x="0" y="6219738"/>
                  </a:lnTo>
                  <a:lnTo>
                    <a:pt x="0" y="0"/>
                  </a:lnTo>
                  <a:close/>
                  <a:moveTo>
                    <a:pt x="1724033" y="196003"/>
                  </a:moveTo>
                  <a:cubicBezTo>
                    <a:pt x="1412484" y="196003"/>
                    <a:pt x="1159924" y="448865"/>
                    <a:pt x="1159924" y="760785"/>
                  </a:cubicBezTo>
                  <a:cubicBezTo>
                    <a:pt x="1159924" y="1072705"/>
                    <a:pt x="1412484" y="1325567"/>
                    <a:pt x="1724033" y="1325567"/>
                  </a:cubicBezTo>
                  <a:cubicBezTo>
                    <a:pt x="2035582" y="1325567"/>
                    <a:pt x="2288142" y="1072705"/>
                    <a:pt x="2288142" y="760785"/>
                  </a:cubicBezTo>
                  <a:cubicBezTo>
                    <a:pt x="2288142" y="448865"/>
                    <a:pt x="2035582" y="196003"/>
                    <a:pt x="1724033" y="196003"/>
                  </a:cubicBezTo>
                  <a:close/>
                  <a:moveTo>
                    <a:pt x="1661726" y="1500380"/>
                  </a:moveTo>
                  <a:cubicBezTo>
                    <a:pt x="1661726" y="1502116"/>
                    <a:pt x="1661726" y="1502116"/>
                    <a:pt x="1661726" y="1502116"/>
                  </a:cubicBezTo>
                  <a:cubicBezTo>
                    <a:pt x="1067598" y="1542031"/>
                    <a:pt x="1039802" y="1663511"/>
                    <a:pt x="956416" y="1746812"/>
                  </a:cubicBezTo>
                  <a:cubicBezTo>
                    <a:pt x="886928" y="1816230"/>
                    <a:pt x="478682" y="3024094"/>
                    <a:pt x="357077" y="3388536"/>
                  </a:cubicBezTo>
                  <a:cubicBezTo>
                    <a:pt x="351865" y="3400684"/>
                    <a:pt x="351865" y="3400684"/>
                    <a:pt x="351865" y="3400684"/>
                  </a:cubicBezTo>
                  <a:cubicBezTo>
                    <a:pt x="348391" y="3414567"/>
                    <a:pt x="348391" y="3414567"/>
                    <a:pt x="348391" y="3414567"/>
                  </a:cubicBezTo>
                  <a:cubicBezTo>
                    <a:pt x="331019" y="3463159"/>
                    <a:pt x="331019" y="3463159"/>
                    <a:pt x="331019" y="3463159"/>
                  </a:cubicBezTo>
                  <a:cubicBezTo>
                    <a:pt x="329281" y="3471837"/>
                    <a:pt x="329281" y="3471837"/>
                    <a:pt x="329281" y="3471837"/>
                  </a:cubicBezTo>
                  <a:cubicBezTo>
                    <a:pt x="327544" y="3480514"/>
                    <a:pt x="327544" y="3489191"/>
                    <a:pt x="327544" y="3497868"/>
                  </a:cubicBezTo>
                  <a:cubicBezTo>
                    <a:pt x="327544" y="3501339"/>
                    <a:pt x="327544" y="3503074"/>
                    <a:pt x="327544" y="3504810"/>
                  </a:cubicBezTo>
                  <a:cubicBezTo>
                    <a:pt x="331019" y="3608936"/>
                    <a:pt x="403982" y="3692237"/>
                    <a:pt x="494317" y="3692237"/>
                  </a:cubicBezTo>
                  <a:cubicBezTo>
                    <a:pt x="556857" y="3692237"/>
                    <a:pt x="610710" y="3654057"/>
                    <a:pt x="640243" y="3595053"/>
                  </a:cubicBezTo>
                  <a:cubicBezTo>
                    <a:pt x="641980" y="3593317"/>
                    <a:pt x="641980" y="3593317"/>
                    <a:pt x="641980" y="3593317"/>
                  </a:cubicBezTo>
                  <a:cubicBezTo>
                    <a:pt x="1150984" y="2569409"/>
                    <a:pt x="1150984" y="2569409"/>
                    <a:pt x="1150984" y="2569409"/>
                  </a:cubicBezTo>
                  <a:cubicBezTo>
                    <a:pt x="1150984" y="2569409"/>
                    <a:pt x="1098868" y="5228099"/>
                    <a:pt x="1086707" y="5779968"/>
                  </a:cubicBezTo>
                  <a:cubicBezTo>
                    <a:pt x="1086707" y="5790380"/>
                    <a:pt x="1084970" y="5800793"/>
                    <a:pt x="1084970" y="5809470"/>
                  </a:cubicBezTo>
                  <a:cubicBezTo>
                    <a:pt x="1084970" y="5917067"/>
                    <a:pt x="1175305" y="6003839"/>
                    <a:pt x="1284750" y="6003839"/>
                  </a:cubicBezTo>
                  <a:cubicBezTo>
                    <a:pt x="1395932" y="6003839"/>
                    <a:pt x="1484530" y="5917067"/>
                    <a:pt x="1484530" y="5809470"/>
                  </a:cubicBezTo>
                  <a:cubicBezTo>
                    <a:pt x="1484530" y="5809470"/>
                    <a:pt x="1484530" y="5809470"/>
                    <a:pt x="1484530" y="5807735"/>
                  </a:cubicBezTo>
                  <a:cubicBezTo>
                    <a:pt x="1484530" y="5807735"/>
                    <a:pt x="1576602" y="5130914"/>
                    <a:pt x="1637405" y="3836278"/>
                  </a:cubicBezTo>
                  <a:cubicBezTo>
                    <a:pt x="1712105" y="3836278"/>
                    <a:pt x="1712105" y="3836278"/>
                    <a:pt x="1712105" y="3836278"/>
                  </a:cubicBezTo>
                  <a:cubicBezTo>
                    <a:pt x="1772908" y="5130914"/>
                    <a:pt x="1864980" y="5807735"/>
                    <a:pt x="1864980" y="5807735"/>
                  </a:cubicBezTo>
                  <a:cubicBezTo>
                    <a:pt x="1864980" y="5809470"/>
                    <a:pt x="1864980" y="5809470"/>
                    <a:pt x="1864980" y="5809470"/>
                  </a:cubicBezTo>
                  <a:cubicBezTo>
                    <a:pt x="1864980" y="5917067"/>
                    <a:pt x="1955315" y="6003839"/>
                    <a:pt x="2064760" y="6003839"/>
                  </a:cubicBezTo>
                  <a:cubicBezTo>
                    <a:pt x="2175942" y="6003839"/>
                    <a:pt x="2264540" y="5917067"/>
                    <a:pt x="2264540" y="5809470"/>
                  </a:cubicBezTo>
                  <a:cubicBezTo>
                    <a:pt x="2264540" y="5800793"/>
                    <a:pt x="2264540" y="5790380"/>
                    <a:pt x="2262802" y="5779968"/>
                  </a:cubicBezTo>
                  <a:cubicBezTo>
                    <a:pt x="2252379" y="5228099"/>
                    <a:pt x="2198526" y="2569409"/>
                    <a:pt x="2198526" y="2569409"/>
                  </a:cubicBezTo>
                  <a:cubicBezTo>
                    <a:pt x="2707530" y="3593317"/>
                    <a:pt x="2707530" y="3593317"/>
                    <a:pt x="2707530" y="3593317"/>
                  </a:cubicBezTo>
                  <a:cubicBezTo>
                    <a:pt x="2707530" y="3593317"/>
                    <a:pt x="2709267" y="3593317"/>
                    <a:pt x="2711004" y="3595053"/>
                  </a:cubicBezTo>
                  <a:cubicBezTo>
                    <a:pt x="2738800" y="3654057"/>
                    <a:pt x="2794390" y="3692237"/>
                    <a:pt x="2855193" y="3692237"/>
                  </a:cubicBezTo>
                  <a:cubicBezTo>
                    <a:pt x="2945528" y="3692237"/>
                    <a:pt x="3020228" y="3608936"/>
                    <a:pt x="3023703" y="3504810"/>
                  </a:cubicBezTo>
                  <a:cubicBezTo>
                    <a:pt x="3023703" y="3503074"/>
                    <a:pt x="3023703" y="3501339"/>
                    <a:pt x="3023703" y="3497868"/>
                  </a:cubicBezTo>
                  <a:cubicBezTo>
                    <a:pt x="3023703" y="3489191"/>
                    <a:pt x="3021966" y="3480514"/>
                    <a:pt x="3021966" y="3471837"/>
                  </a:cubicBezTo>
                  <a:cubicBezTo>
                    <a:pt x="3020228" y="3463159"/>
                    <a:pt x="3020228" y="3463159"/>
                    <a:pt x="3020228" y="3463159"/>
                  </a:cubicBezTo>
                  <a:cubicBezTo>
                    <a:pt x="3002856" y="3414567"/>
                    <a:pt x="3002856" y="3414567"/>
                    <a:pt x="3002856" y="3414567"/>
                  </a:cubicBezTo>
                  <a:cubicBezTo>
                    <a:pt x="2997645" y="3400684"/>
                    <a:pt x="2997645" y="3400684"/>
                    <a:pt x="2997645" y="3400684"/>
                  </a:cubicBezTo>
                  <a:cubicBezTo>
                    <a:pt x="2994170" y="3388536"/>
                    <a:pt x="2994170" y="3388536"/>
                    <a:pt x="2994170" y="3388536"/>
                  </a:cubicBezTo>
                  <a:cubicBezTo>
                    <a:pt x="2872565" y="3024094"/>
                    <a:pt x="2464320" y="1816230"/>
                    <a:pt x="2393094" y="1746812"/>
                  </a:cubicBezTo>
                  <a:cubicBezTo>
                    <a:pt x="2311444" y="1663511"/>
                    <a:pt x="2283649" y="1542031"/>
                    <a:pt x="1689521" y="1502116"/>
                  </a:cubicBezTo>
                  <a:cubicBezTo>
                    <a:pt x="1689521" y="1502116"/>
                    <a:pt x="1689521" y="1502116"/>
                    <a:pt x="1689521" y="1500380"/>
                  </a:cubicBezTo>
                  <a:cubicBezTo>
                    <a:pt x="1684310" y="1500380"/>
                    <a:pt x="1679098" y="1502116"/>
                    <a:pt x="1675624" y="1502116"/>
                  </a:cubicBezTo>
                  <a:cubicBezTo>
                    <a:pt x="1670412" y="1502116"/>
                    <a:pt x="1665200" y="1500380"/>
                    <a:pt x="1661726" y="150038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pl-PL"/>
            </a:p>
          </p:txBody>
        </p:sp>
        <p:grpSp>
          <p:nvGrpSpPr>
            <p:cNvPr id="101" name="Grupa 100"/>
            <p:cNvGrpSpPr/>
            <p:nvPr/>
          </p:nvGrpSpPr>
          <p:grpSpPr>
            <a:xfrm>
              <a:off x="3501032" y="877807"/>
              <a:ext cx="2696159" cy="5807835"/>
              <a:chOff x="4503738" y="0"/>
              <a:chExt cx="3182938" cy="6856413"/>
            </a:xfrm>
            <a:noFill/>
          </p:grpSpPr>
          <p:sp>
            <p:nvSpPr>
              <p:cNvPr id="102" name="Oval 5"/>
              <p:cNvSpPr>
                <a:spLocks noChangeArrowheads="1"/>
              </p:cNvSpPr>
              <p:nvPr/>
            </p:nvSpPr>
            <p:spPr bwMode="auto">
              <a:xfrm>
                <a:off x="5486399" y="0"/>
                <a:ext cx="1335550" cy="1337142"/>
              </a:xfrm>
              <a:prstGeom prst="ellipse">
                <a:avLst/>
              </a:prstGeom>
              <a:grpFill/>
              <a:ln w="19050">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pl-PL"/>
              </a:p>
            </p:txBody>
          </p:sp>
          <p:sp>
            <p:nvSpPr>
              <p:cNvPr id="103" name="Freeform 6"/>
              <p:cNvSpPr>
                <a:spLocks/>
              </p:cNvSpPr>
              <p:nvPr/>
            </p:nvSpPr>
            <p:spPr bwMode="auto">
              <a:xfrm>
                <a:off x="4503738" y="1539875"/>
                <a:ext cx="3182938" cy="5316538"/>
              </a:xfrm>
              <a:custGeom>
                <a:avLst/>
                <a:gdLst>
                  <a:gd name="T0" fmla="*/ 1551 w 1552"/>
                  <a:gd name="T1" fmla="*/ 1136 h 2595"/>
                  <a:gd name="T2" fmla="*/ 1550 w 1552"/>
                  <a:gd name="T3" fmla="*/ 1131 h 2595"/>
                  <a:gd name="T4" fmla="*/ 1540 w 1552"/>
                  <a:gd name="T5" fmla="*/ 1103 h 2595"/>
                  <a:gd name="T6" fmla="*/ 1537 w 1552"/>
                  <a:gd name="T7" fmla="*/ 1095 h 2595"/>
                  <a:gd name="T8" fmla="*/ 1535 w 1552"/>
                  <a:gd name="T9" fmla="*/ 1088 h 2595"/>
                  <a:gd name="T10" fmla="*/ 1189 w 1552"/>
                  <a:gd name="T11" fmla="*/ 142 h 2595"/>
                  <a:gd name="T12" fmla="*/ 784 w 1552"/>
                  <a:gd name="T13" fmla="*/ 1 h 2595"/>
                  <a:gd name="T14" fmla="*/ 784 w 1552"/>
                  <a:gd name="T15" fmla="*/ 0 h 2595"/>
                  <a:gd name="T16" fmla="*/ 776 w 1552"/>
                  <a:gd name="T17" fmla="*/ 1 h 2595"/>
                  <a:gd name="T18" fmla="*/ 768 w 1552"/>
                  <a:gd name="T19" fmla="*/ 0 h 2595"/>
                  <a:gd name="T20" fmla="*/ 768 w 1552"/>
                  <a:gd name="T21" fmla="*/ 1 h 2595"/>
                  <a:gd name="T22" fmla="*/ 362 w 1552"/>
                  <a:gd name="T23" fmla="*/ 142 h 2595"/>
                  <a:gd name="T24" fmla="*/ 17 w 1552"/>
                  <a:gd name="T25" fmla="*/ 1088 h 2595"/>
                  <a:gd name="T26" fmla="*/ 14 w 1552"/>
                  <a:gd name="T27" fmla="*/ 1095 h 2595"/>
                  <a:gd name="T28" fmla="*/ 12 w 1552"/>
                  <a:gd name="T29" fmla="*/ 1103 h 2595"/>
                  <a:gd name="T30" fmla="*/ 2 w 1552"/>
                  <a:gd name="T31" fmla="*/ 1131 h 2595"/>
                  <a:gd name="T32" fmla="*/ 1 w 1552"/>
                  <a:gd name="T33" fmla="*/ 1136 h 2595"/>
                  <a:gd name="T34" fmla="*/ 0 w 1552"/>
                  <a:gd name="T35" fmla="*/ 1151 h 2595"/>
                  <a:gd name="T36" fmla="*/ 0 w 1552"/>
                  <a:gd name="T37" fmla="*/ 1155 h 2595"/>
                  <a:gd name="T38" fmla="*/ 96 w 1552"/>
                  <a:gd name="T39" fmla="*/ 1263 h 2595"/>
                  <a:gd name="T40" fmla="*/ 180 w 1552"/>
                  <a:gd name="T41" fmla="*/ 1207 h 2595"/>
                  <a:gd name="T42" fmla="*/ 181 w 1552"/>
                  <a:gd name="T43" fmla="*/ 1206 h 2595"/>
                  <a:gd name="T44" fmla="*/ 474 w 1552"/>
                  <a:gd name="T45" fmla="*/ 616 h 2595"/>
                  <a:gd name="T46" fmla="*/ 437 w 1552"/>
                  <a:gd name="T47" fmla="*/ 2466 h 2595"/>
                  <a:gd name="T48" fmla="*/ 436 w 1552"/>
                  <a:gd name="T49" fmla="*/ 2483 h 2595"/>
                  <a:gd name="T50" fmla="*/ 551 w 1552"/>
                  <a:gd name="T51" fmla="*/ 2595 h 2595"/>
                  <a:gd name="T52" fmla="*/ 666 w 1552"/>
                  <a:gd name="T53" fmla="*/ 2483 h 2595"/>
                  <a:gd name="T54" fmla="*/ 666 w 1552"/>
                  <a:gd name="T55" fmla="*/ 2482 h 2595"/>
                  <a:gd name="T56" fmla="*/ 666 w 1552"/>
                  <a:gd name="T57" fmla="*/ 2482 h 2595"/>
                  <a:gd name="T58" fmla="*/ 754 w 1552"/>
                  <a:gd name="T59" fmla="*/ 1346 h 2595"/>
                  <a:gd name="T60" fmla="*/ 797 w 1552"/>
                  <a:gd name="T61" fmla="*/ 1346 h 2595"/>
                  <a:gd name="T62" fmla="*/ 885 w 1552"/>
                  <a:gd name="T63" fmla="*/ 2482 h 2595"/>
                  <a:gd name="T64" fmla="*/ 885 w 1552"/>
                  <a:gd name="T65" fmla="*/ 2482 h 2595"/>
                  <a:gd name="T66" fmla="*/ 885 w 1552"/>
                  <a:gd name="T67" fmla="*/ 2483 h 2595"/>
                  <a:gd name="T68" fmla="*/ 1000 w 1552"/>
                  <a:gd name="T69" fmla="*/ 2595 h 2595"/>
                  <a:gd name="T70" fmla="*/ 1115 w 1552"/>
                  <a:gd name="T71" fmla="*/ 2483 h 2595"/>
                  <a:gd name="T72" fmla="*/ 1114 w 1552"/>
                  <a:gd name="T73" fmla="*/ 2466 h 2595"/>
                  <a:gd name="T74" fmla="*/ 1077 w 1552"/>
                  <a:gd name="T75" fmla="*/ 616 h 2595"/>
                  <a:gd name="T76" fmla="*/ 1370 w 1552"/>
                  <a:gd name="T77" fmla="*/ 1206 h 2595"/>
                  <a:gd name="T78" fmla="*/ 1372 w 1552"/>
                  <a:gd name="T79" fmla="*/ 1207 h 2595"/>
                  <a:gd name="T80" fmla="*/ 1455 w 1552"/>
                  <a:gd name="T81" fmla="*/ 1263 h 2595"/>
                  <a:gd name="T82" fmla="*/ 1552 w 1552"/>
                  <a:gd name="T83" fmla="*/ 1155 h 2595"/>
                  <a:gd name="T84" fmla="*/ 1552 w 1552"/>
                  <a:gd name="T85" fmla="*/ 1151 h 2595"/>
                  <a:gd name="T86" fmla="*/ 1551 w 1552"/>
                  <a:gd name="T87" fmla="*/ 1136 h 2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2" h="2595">
                    <a:moveTo>
                      <a:pt x="1551" y="1136"/>
                    </a:moveTo>
                    <a:cubicBezTo>
                      <a:pt x="1550" y="1131"/>
                      <a:pt x="1550" y="1131"/>
                      <a:pt x="1550" y="1131"/>
                    </a:cubicBezTo>
                    <a:cubicBezTo>
                      <a:pt x="1540" y="1103"/>
                      <a:pt x="1540" y="1103"/>
                      <a:pt x="1540" y="1103"/>
                    </a:cubicBezTo>
                    <a:cubicBezTo>
                      <a:pt x="1537" y="1095"/>
                      <a:pt x="1537" y="1095"/>
                      <a:pt x="1537" y="1095"/>
                    </a:cubicBezTo>
                    <a:cubicBezTo>
                      <a:pt x="1535" y="1088"/>
                      <a:pt x="1535" y="1088"/>
                      <a:pt x="1535" y="1088"/>
                    </a:cubicBezTo>
                    <a:cubicBezTo>
                      <a:pt x="1465" y="878"/>
                      <a:pt x="1230" y="182"/>
                      <a:pt x="1189" y="142"/>
                    </a:cubicBezTo>
                    <a:cubicBezTo>
                      <a:pt x="1142" y="94"/>
                      <a:pt x="1126" y="24"/>
                      <a:pt x="784" y="1"/>
                    </a:cubicBezTo>
                    <a:cubicBezTo>
                      <a:pt x="784" y="1"/>
                      <a:pt x="784" y="1"/>
                      <a:pt x="784" y="0"/>
                    </a:cubicBezTo>
                    <a:cubicBezTo>
                      <a:pt x="781" y="0"/>
                      <a:pt x="778" y="1"/>
                      <a:pt x="776" y="1"/>
                    </a:cubicBezTo>
                    <a:cubicBezTo>
                      <a:pt x="773" y="1"/>
                      <a:pt x="770" y="0"/>
                      <a:pt x="768" y="0"/>
                    </a:cubicBezTo>
                    <a:cubicBezTo>
                      <a:pt x="768" y="1"/>
                      <a:pt x="768" y="1"/>
                      <a:pt x="768" y="1"/>
                    </a:cubicBezTo>
                    <a:cubicBezTo>
                      <a:pt x="426" y="24"/>
                      <a:pt x="410" y="94"/>
                      <a:pt x="362" y="142"/>
                    </a:cubicBezTo>
                    <a:cubicBezTo>
                      <a:pt x="322" y="182"/>
                      <a:pt x="87" y="878"/>
                      <a:pt x="17" y="1088"/>
                    </a:cubicBezTo>
                    <a:cubicBezTo>
                      <a:pt x="14" y="1095"/>
                      <a:pt x="14" y="1095"/>
                      <a:pt x="14" y="1095"/>
                    </a:cubicBezTo>
                    <a:cubicBezTo>
                      <a:pt x="12" y="1103"/>
                      <a:pt x="12" y="1103"/>
                      <a:pt x="12" y="1103"/>
                    </a:cubicBezTo>
                    <a:cubicBezTo>
                      <a:pt x="2" y="1131"/>
                      <a:pt x="2" y="1131"/>
                      <a:pt x="2" y="1131"/>
                    </a:cubicBezTo>
                    <a:cubicBezTo>
                      <a:pt x="1" y="1136"/>
                      <a:pt x="1" y="1136"/>
                      <a:pt x="1" y="1136"/>
                    </a:cubicBezTo>
                    <a:cubicBezTo>
                      <a:pt x="0" y="1141"/>
                      <a:pt x="0" y="1146"/>
                      <a:pt x="0" y="1151"/>
                    </a:cubicBezTo>
                    <a:cubicBezTo>
                      <a:pt x="0" y="1153"/>
                      <a:pt x="0" y="1154"/>
                      <a:pt x="0" y="1155"/>
                    </a:cubicBezTo>
                    <a:cubicBezTo>
                      <a:pt x="2" y="1215"/>
                      <a:pt x="44" y="1263"/>
                      <a:pt x="96" y="1263"/>
                    </a:cubicBezTo>
                    <a:cubicBezTo>
                      <a:pt x="132" y="1263"/>
                      <a:pt x="163" y="1241"/>
                      <a:pt x="180" y="1207"/>
                    </a:cubicBezTo>
                    <a:cubicBezTo>
                      <a:pt x="181" y="1206"/>
                      <a:pt x="181" y="1206"/>
                      <a:pt x="181" y="1206"/>
                    </a:cubicBezTo>
                    <a:cubicBezTo>
                      <a:pt x="474" y="616"/>
                      <a:pt x="474" y="616"/>
                      <a:pt x="474" y="616"/>
                    </a:cubicBezTo>
                    <a:cubicBezTo>
                      <a:pt x="474" y="616"/>
                      <a:pt x="444" y="2148"/>
                      <a:pt x="437" y="2466"/>
                    </a:cubicBezTo>
                    <a:cubicBezTo>
                      <a:pt x="437" y="2472"/>
                      <a:pt x="436" y="2478"/>
                      <a:pt x="436" y="2483"/>
                    </a:cubicBezTo>
                    <a:cubicBezTo>
                      <a:pt x="436" y="2545"/>
                      <a:pt x="488" y="2595"/>
                      <a:pt x="551" y="2595"/>
                    </a:cubicBezTo>
                    <a:cubicBezTo>
                      <a:pt x="615" y="2595"/>
                      <a:pt x="666" y="2545"/>
                      <a:pt x="666" y="2483"/>
                    </a:cubicBezTo>
                    <a:cubicBezTo>
                      <a:pt x="666" y="2483"/>
                      <a:pt x="666" y="2483"/>
                      <a:pt x="666" y="2482"/>
                    </a:cubicBezTo>
                    <a:cubicBezTo>
                      <a:pt x="666" y="2482"/>
                      <a:pt x="666" y="2482"/>
                      <a:pt x="666" y="2482"/>
                    </a:cubicBezTo>
                    <a:cubicBezTo>
                      <a:pt x="666" y="2482"/>
                      <a:pt x="719" y="2092"/>
                      <a:pt x="754" y="1346"/>
                    </a:cubicBezTo>
                    <a:cubicBezTo>
                      <a:pt x="797" y="1346"/>
                      <a:pt x="797" y="1346"/>
                      <a:pt x="797" y="1346"/>
                    </a:cubicBezTo>
                    <a:cubicBezTo>
                      <a:pt x="832" y="2092"/>
                      <a:pt x="885" y="2482"/>
                      <a:pt x="885" y="2482"/>
                    </a:cubicBezTo>
                    <a:cubicBezTo>
                      <a:pt x="885" y="2482"/>
                      <a:pt x="885" y="2482"/>
                      <a:pt x="885" y="2482"/>
                    </a:cubicBezTo>
                    <a:cubicBezTo>
                      <a:pt x="885" y="2483"/>
                      <a:pt x="885" y="2483"/>
                      <a:pt x="885" y="2483"/>
                    </a:cubicBezTo>
                    <a:cubicBezTo>
                      <a:pt x="885" y="2545"/>
                      <a:pt x="937" y="2595"/>
                      <a:pt x="1000" y="2595"/>
                    </a:cubicBezTo>
                    <a:cubicBezTo>
                      <a:pt x="1064" y="2595"/>
                      <a:pt x="1115" y="2545"/>
                      <a:pt x="1115" y="2483"/>
                    </a:cubicBezTo>
                    <a:cubicBezTo>
                      <a:pt x="1115" y="2478"/>
                      <a:pt x="1115" y="2472"/>
                      <a:pt x="1114" y="2466"/>
                    </a:cubicBezTo>
                    <a:cubicBezTo>
                      <a:pt x="1108" y="2148"/>
                      <a:pt x="1077" y="616"/>
                      <a:pt x="1077" y="616"/>
                    </a:cubicBezTo>
                    <a:cubicBezTo>
                      <a:pt x="1370" y="1206"/>
                      <a:pt x="1370" y="1206"/>
                      <a:pt x="1370" y="1206"/>
                    </a:cubicBezTo>
                    <a:cubicBezTo>
                      <a:pt x="1370" y="1206"/>
                      <a:pt x="1371" y="1206"/>
                      <a:pt x="1372" y="1207"/>
                    </a:cubicBezTo>
                    <a:cubicBezTo>
                      <a:pt x="1388" y="1241"/>
                      <a:pt x="1420" y="1263"/>
                      <a:pt x="1455" y="1263"/>
                    </a:cubicBezTo>
                    <a:cubicBezTo>
                      <a:pt x="1507" y="1263"/>
                      <a:pt x="1550" y="1215"/>
                      <a:pt x="1552" y="1155"/>
                    </a:cubicBezTo>
                    <a:cubicBezTo>
                      <a:pt x="1552" y="1154"/>
                      <a:pt x="1552" y="1153"/>
                      <a:pt x="1552" y="1151"/>
                    </a:cubicBezTo>
                    <a:cubicBezTo>
                      <a:pt x="1552" y="1146"/>
                      <a:pt x="1551" y="1141"/>
                      <a:pt x="1551" y="1136"/>
                    </a:cubicBezTo>
                    <a:close/>
                  </a:path>
                </a:pathLst>
              </a:custGeom>
              <a:grpFill/>
              <a:ln w="19050">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pl-PL"/>
              </a:p>
            </p:txBody>
          </p:sp>
        </p:grpSp>
      </p:grpSp>
      <p:grpSp>
        <p:nvGrpSpPr>
          <p:cNvPr id="104" name="Grupa 103"/>
          <p:cNvGrpSpPr/>
          <p:nvPr/>
        </p:nvGrpSpPr>
        <p:grpSpPr>
          <a:xfrm>
            <a:off x="7368876" y="1756998"/>
            <a:ext cx="2287472" cy="4245426"/>
            <a:chOff x="3173489" y="681802"/>
            <a:chExt cx="3351249" cy="6219738"/>
          </a:xfrm>
        </p:grpSpPr>
        <p:sp>
          <p:nvSpPr>
            <p:cNvPr id="105" name="Prostokąt 104"/>
            <p:cNvSpPr/>
            <p:nvPr/>
          </p:nvSpPr>
          <p:spPr>
            <a:xfrm>
              <a:off x="3642678" y="4977317"/>
              <a:ext cx="2554514" cy="17701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06" name="Prostokąt 105"/>
            <p:cNvSpPr/>
            <p:nvPr/>
          </p:nvSpPr>
          <p:spPr>
            <a:xfrm>
              <a:off x="3484404" y="3092391"/>
              <a:ext cx="2871062" cy="188492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07" name="Prostokąt 106"/>
            <p:cNvSpPr/>
            <p:nvPr/>
          </p:nvSpPr>
          <p:spPr>
            <a:xfrm>
              <a:off x="3779449" y="1410309"/>
              <a:ext cx="2417743" cy="16820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08" name="Prostokąt 107"/>
            <p:cNvSpPr/>
            <p:nvPr/>
          </p:nvSpPr>
          <p:spPr>
            <a:xfrm>
              <a:off x="3772234" y="769817"/>
              <a:ext cx="2554514" cy="75492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09" name="Dowolny kształt 108"/>
            <p:cNvSpPr>
              <a:spLocks/>
            </p:cNvSpPr>
            <p:nvPr/>
          </p:nvSpPr>
          <p:spPr bwMode="auto">
            <a:xfrm>
              <a:off x="3173489" y="681802"/>
              <a:ext cx="3351249" cy="6219738"/>
            </a:xfrm>
            <a:custGeom>
              <a:avLst/>
              <a:gdLst>
                <a:gd name="connsiteX0" fmla="*/ 0 w 3351249"/>
                <a:gd name="connsiteY0" fmla="*/ 0 h 6219738"/>
                <a:gd name="connsiteX1" fmla="*/ 3351249 w 3351249"/>
                <a:gd name="connsiteY1" fmla="*/ 0 h 6219738"/>
                <a:gd name="connsiteX2" fmla="*/ 3351249 w 3351249"/>
                <a:gd name="connsiteY2" fmla="*/ 6219738 h 6219738"/>
                <a:gd name="connsiteX3" fmla="*/ 0 w 3351249"/>
                <a:gd name="connsiteY3" fmla="*/ 6219738 h 6219738"/>
                <a:gd name="connsiteX4" fmla="*/ 0 w 3351249"/>
                <a:gd name="connsiteY4" fmla="*/ 0 h 6219738"/>
                <a:gd name="connsiteX5" fmla="*/ 1724033 w 3351249"/>
                <a:gd name="connsiteY5" fmla="*/ 196003 h 6219738"/>
                <a:gd name="connsiteX6" fmla="*/ 1159924 w 3351249"/>
                <a:gd name="connsiteY6" fmla="*/ 760785 h 6219738"/>
                <a:gd name="connsiteX7" fmla="*/ 1724033 w 3351249"/>
                <a:gd name="connsiteY7" fmla="*/ 1325567 h 6219738"/>
                <a:gd name="connsiteX8" fmla="*/ 2288142 w 3351249"/>
                <a:gd name="connsiteY8" fmla="*/ 760785 h 6219738"/>
                <a:gd name="connsiteX9" fmla="*/ 1724033 w 3351249"/>
                <a:gd name="connsiteY9" fmla="*/ 196003 h 6219738"/>
                <a:gd name="connsiteX10" fmla="*/ 1661726 w 3351249"/>
                <a:gd name="connsiteY10" fmla="*/ 1500380 h 6219738"/>
                <a:gd name="connsiteX11" fmla="*/ 1661726 w 3351249"/>
                <a:gd name="connsiteY11" fmla="*/ 1502116 h 6219738"/>
                <a:gd name="connsiteX12" fmla="*/ 956416 w 3351249"/>
                <a:gd name="connsiteY12" fmla="*/ 1746812 h 6219738"/>
                <a:gd name="connsiteX13" fmla="*/ 357077 w 3351249"/>
                <a:gd name="connsiteY13" fmla="*/ 3388536 h 6219738"/>
                <a:gd name="connsiteX14" fmla="*/ 351865 w 3351249"/>
                <a:gd name="connsiteY14" fmla="*/ 3400684 h 6219738"/>
                <a:gd name="connsiteX15" fmla="*/ 348391 w 3351249"/>
                <a:gd name="connsiteY15" fmla="*/ 3414567 h 6219738"/>
                <a:gd name="connsiteX16" fmla="*/ 331019 w 3351249"/>
                <a:gd name="connsiteY16" fmla="*/ 3463159 h 6219738"/>
                <a:gd name="connsiteX17" fmla="*/ 329281 w 3351249"/>
                <a:gd name="connsiteY17" fmla="*/ 3471837 h 6219738"/>
                <a:gd name="connsiteX18" fmla="*/ 327544 w 3351249"/>
                <a:gd name="connsiteY18" fmla="*/ 3497868 h 6219738"/>
                <a:gd name="connsiteX19" fmla="*/ 327544 w 3351249"/>
                <a:gd name="connsiteY19" fmla="*/ 3504810 h 6219738"/>
                <a:gd name="connsiteX20" fmla="*/ 494317 w 3351249"/>
                <a:gd name="connsiteY20" fmla="*/ 3692237 h 6219738"/>
                <a:gd name="connsiteX21" fmla="*/ 640243 w 3351249"/>
                <a:gd name="connsiteY21" fmla="*/ 3595053 h 6219738"/>
                <a:gd name="connsiteX22" fmla="*/ 641980 w 3351249"/>
                <a:gd name="connsiteY22" fmla="*/ 3593317 h 6219738"/>
                <a:gd name="connsiteX23" fmla="*/ 1150984 w 3351249"/>
                <a:gd name="connsiteY23" fmla="*/ 2569409 h 6219738"/>
                <a:gd name="connsiteX24" fmla="*/ 1086707 w 3351249"/>
                <a:gd name="connsiteY24" fmla="*/ 5779968 h 6219738"/>
                <a:gd name="connsiteX25" fmla="*/ 1084970 w 3351249"/>
                <a:gd name="connsiteY25" fmla="*/ 5809470 h 6219738"/>
                <a:gd name="connsiteX26" fmla="*/ 1284750 w 3351249"/>
                <a:gd name="connsiteY26" fmla="*/ 6003839 h 6219738"/>
                <a:gd name="connsiteX27" fmla="*/ 1484530 w 3351249"/>
                <a:gd name="connsiteY27" fmla="*/ 5809470 h 6219738"/>
                <a:gd name="connsiteX28" fmla="*/ 1484530 w 3351249"/>
                <a:gd name="connsiteY28" fmla="*/ 5807735 h 6219738"/>
                <a:gd name="connsiteX29" fmla="*/ 1637405 w 3351249"/>
                <a:gd name="connsiteY29" fmla="*/ 3836278 h 6219738"/>
                <a:gd name="connsiteX30" fmla="*/ 1712105 w 3351249"/>
                <a:gd name="connsiteY30" fmla="*/ 3836278 h 6219738"/>
                <a:gd name="connsiteX31" fmla="*/ 1864980 w 3351249"/>
                <a:gd name="connsiteY31" fmla="*/ 5807735 h 6219738"/>
                <a:gd name="connsiteX32" fmla="*/ 1864980 w 3351249"/>
                <a:gd name="connsiteY32" fmla="*/ 5809470 h 6219738"/>
                <a:gd name="connsiteX33" fmla="*/ 2064760 w 3351249"/>
                <a:gd name="connsiteY33" fmla="*/ 6003839 h 6219738"/>
                <a:gd name="connsiteX34" fmla="*/ 2264540 w 3351249"/>
                <a:gd name="connsiteY34" fmla="*/ 5809470 h 6219738"/>
                <a:gd name="connsiteX35" fmla="*/ 2262802 w 3351249"/>
                <a:gd name="connsiteY35" fmla="*/ 5779968 h 6219738"/>
                <a:gd name="connsiteX36" fmla="*/ 2198526 w 3351249"/>
                <a:gd name="connsiteY36" fmla="*/ 2569409 h 6219738"/>
                <a:gd name="connsiteX37" fmla="*/ 2707530 w 3351249"/>
                <a:gd name="connsiteY37" fmla="*/ 3593317 h 6219738"/>
                <a:gd name="connsiteX38" fmla="*/ 2711004 w 3351249"/>
                <a:gd name="connsiteY38" fmla="*/ 3595053 h 6219738"/>
                <a:gd name="connsiteX39" fmla="*/ 2855193 w 3351249"/>
                <a:gd name="connsiteY39" fmla="*/ 3692237 h 6219738"/>
                <a:gd name="connsiteX40" fmla="*/ 3023703 w 3351249"/>
                <a:gd name="connsiteY40" fmla="*/ 3504810 h 6219738"/>
                <a:gd name="connsiteX41" fmla="*/ 3023703 w 3351249"/>
                <a:gd name="connsiteY41" fmla="*/ 3497868 h 6219738"/>
                <a:gd name="connsiteX42" fmla="*/ 3021966 w 3351249"/>
                <a:gd name="connsiteY42" fmla="*/ 3471837 h 6219738"/>
                <a:gd name="connsiteX43" fmla="*/ 3020228 w 3351249"/>
                <a:gd name="connsiteY43" fmla="*/ 3463159 h 6219738"/>
                <a:gd name="connsiteX44" fmla="*/ 3002856 w 3351249"/>
                <a:gd name="connsiteY44" fmla="*/ 3414567 h 6219738"/>
                <a:gd name="connsiteX45" fmla="*/ 2997645 w 3351249"/>
                <a:gd name="connsiteY45" fmla="*/ 3400684 h 6219738"/>
                <a:gd name="connsiteX46" fmla="*/ 2994170 w 3351249"/>
                <a:gd name="connsiteY46" fmla="*/ 3388536 h 6219738"/>
                <a:gd name="connsiteX47" fmla="*/ 2393094 w 3351249"/>
                <a:gd name="connsiteY47" fmla="*/ 1746812 h 6219738"/>
                <a:gd name="connsiteX48" fmla="*/ 1689521 w 3351249"/>
                <a:gd name="connsiteY48" fmla="*/ 1502116 h 6219738"/>
                <a:gd name="connsiteX49" fmla="*/ 1689521 w 3351249"/>
                <a:gd name="connsiteY49" fmla="*/ 1500380 h 6219738"/>
                <a:gd name="connsiteX50" fmla="*/ 1675624 w 3351249"/>
                <a:gd name="connsiteY50" fmla="*/ 1502116 h 6219738"/>
                <a:gd name="connsiteX51" fmla="*/ 1661726 w 3351249"/>
                <a:gd name="connsiteY51" fmla="*/ 1500380 h 6219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51249" h="6219738">
                  <a:moveTo>
                    <a:pt x="0" y="0"/>
                  </a:moveTo>
                  <a:lnTo>
                    <a:pt x="3351249" y="0"/>
                  </a:lnTo>
                  <a:lnTo>
                    <a:pt x="3351249" y="6219738"/>
                  </a:lnTo>
                  <a:lnTo>
                    <a:pt x="0" y="6219738"/>
                  </a:lnTo>
                  <a:lnTo>
                    <a:pt x="0" y="0"/>
                  </a:lnTo>
                  <a:close/>
                  <a:moveTo>
                    <a:pt x="1724033" y="196003"/>
                  </a:moveTo>
                  <a:cubicBezTo>
                    <a:pt x="1412484" y="196003"/>
                    <a:pt x="1159924" y="448865"/>
                    <a:pt x="1159924" y="760785"/>
                  </a:cubicBezTo>
                  <a:cubicBezTo>
                    <a:pt x="1159924" y="1072705"/>
                    <a:pt x="1412484" y="1325567"/>
                    <a:pt x="1724033" y="1325567"/>
                  </a:cubicBezTo>
                  <a:cubicBezTo>
                    <a:pt x="2035582" y="1325567"/>
                    <a:pt x="2288142" y="1072705"/>
                    <a:pt x="2288142" y="760785"/>
                  </a:cubicBezTo>
                  <a:cubicBezTo>
                    <a:pt x="2288142" y="448865"/>
                    <a:pt x="2035582" y="196003"/>
                    <a:pt x="1724033" y="196003"/>
                  </a:cubicBezTo>
                  <a:close/>
                  <a:moveTo>
                    <a:pt x="1661726" y="1500380"/>
                  </a:moveTo>
                  <a:cubicBezTo>
                    <a:pt x="1661726" y="1502116"/>
                    <a:pt x="1661726" y="1502116"/>
                    <a:pt x="1661726" y="1502116"/>
                  </a:cubicBezTo>
                  <a:cubicBezTo>
                    <a:pt x="1067598" y="1542031"/>
                    <a:pt x="1039802" y="1663511"/>
                    <a:pt x="956416" y="1746812"/>
                  </a:cubicBezTo>
                  <a:cubicBezTo>
                    <a:pt x="886928" y="1816230"/>
                    <a:pt x="478682" y="3024094"/>
                    <a:pt x="357077" y="3388536"/>
                  </a:cubicBezTo>
                  <a:cubicBezTo>
                    <a:pt x="351865" y="3400684"/>
                    <a:pt x="351865" y="3400684"/>
                    <a:pt x="351865" y="3400684"/>
                  </a:cubicBezTo>
                  <a:cubicBezTo>
                    <a:pt x="348391" y="3414567"/>
                    <a:pt x="348391" y="3414567"/>
                    <a:pt x="348391" y="3414567"/>
                  </a:cubicBezTo>
                  <a:cubicBezTo>
                    <a:pt x="331019" y="3463159"/>
                    <a:pt x="331019" y="3463159"/>
                    <a:pt x="331019" y="3463159"/>
                  </a:cubicBezTo>
                  <a:cubicBezTo>
                    <a:pt x="329281" y="3471837"/>
                    <a:pt x="329281" y="3471837"/>
                    <a:pt x="329281" y="3471837"/>
                  </a:cubicBezTo>
                  <a:cubicBezTo>
                    <a:pt x="327544" y="3480514"/>
                    <a:pt x="327544" y="3489191"/>
                    <a:pt x="327544" y="3497868"/>
                  </a:cubicBezTo>
                  <a:cubicBezTo>
                    <a:pt x="327544" y="3501339"/>
                    <a:pt x="327544" y="3503074"/>
                    <a:pt x="327544" y="3504810"/>
                  </a:cubicBezTo>
                  <a:cubicBezTo>
                    <a:pt x="331019" y="3608936"/>
                    <a:pt x="403982" y="3692237"/>
                    <a:pt x="494317" y="3692237"/>
                  </a:cubicBezTo>
                  <a:cubicBezTo>
                    <a:pt x="556857" y="3692237"/>
                    <a:pt x="610710" y="3654057"/>
                    <a:pt x="640243" y="3595053"/>
                  </a:cubicBezTo>
                  <a:cubicBezTo>
                    <a:pt x="641980" y="3593317"/>
                    <a:pt x="641980" y="3593317"/>
                    <a:pt x="641980" y="3593317"/>
                  </a:cubicBezTo>
                  <a:cubicBezTo>
                    <a:pt x="1150984" y="2569409"/>
                    <a:pt x="1150984" y="2569409"/>
                    <a:pt x="1150984" y="2569409"/>
                  </a:cubicBezTo>
                  <a:cubicBezTo>
                    <a:pt x="1150984" y="2569409"/>
                    <a:pt x="1098868" y="5228099"/>
                    <a:pt x="1086707" y="5779968"/>
                  </a:cubicBezTo>
                  <a:cubicBezTo>
                    <a:pt x="1086707" y="5790380"/>
                    <a:pt x="1084970" y="5800793"/>
                    <a:pt x="1084970" y="5809470"/>
                  </a:cubicBezTo>
                  <a:cubicBezTo>
                    <a:pt x="1084970" y="5917067"/>
                    <a:pt x="1175305" y="6003839"/>
                    <a:pt x="1284750" y="6003839"/>
                  </a:cubicBezTo>
                  <a:cubicBezTo>
                    <a:pt x="1395932" y="6003839"/>
                    <a:pt x="1484530" y="5917067"/>
                    <a:pt x="1484530" y="5809470"/>
                  </a:cubicBezTo>
                  <a:cubicBezTo>
                    <a:pt x="1484530" y="5809470"/>
                    <a:pt x="1484530" y="5809470"/>
                    <a:pt x="1484530" y="5807735"/>
                  </a:cubicBezTo>
                  <a:cubicBezTo>
                    <a:pt x="1484530" y="5807735"/>
                    <a:pt x="1576602" y="5130914"/>
                    <a:pt x="1637405" y="3836278"/>
                  </a:cubicBezTo>
                  <a:cubicBezTo>
                    <a:pt x="1712105" y="3836278"/>
                    <a:pt x="1712105" y="3836278"/>
                    <a:pt x="1712105" y="3836278"/>
                  </a:cubicBezTo>
                  <a:cubicBezTo>
                    <a:pt x="1772908" y="5130914"/>
                    <a:pt x="1864980" y="5807735"/>
                    <a:pt x="1864980" y="5807735"/>
                  </a:cubicBezTo>
                  <a:cubicBezTo>
                    <a:pt x="1864980" y="5809470"/>
                    <a:pt x="1864980" y="5809470"/>
                    <a:pt x="1864980" y="5809470"/>
                  </a:cubicBezTo>
                  <a:cubicBezTo>
                    <a:pt x="1864980" y="5917067"/>
                    <a:pt x="1955315" y="6003839"/>
                    <a:pt x="2064760" y="6003839"/>
                  </a:cubicBezTo>
                  <a:cubicBezTo>
                    <a:pt x="2175942" y="6003839"/>
                    <a:pt x="2264540" y="5917067"/>
                    <a:pt x="2264540" y="5809470"/>
                  </a:cubicBezTo>
                  <a:cubicBezTo>
                    <a:pt x="2264540" y="5800793"/>
                    <a:pt x="2264540" y="5790380"/>
                    <a:pt x="2262802" y="5779968"/>
                  </a:cubicBezTo>
                  <a:cubicBezTo>
                    <a:pt x="2252379" y="5228099"/>
                    <a:pt x="2198526" y="2569409"/>
                    <a:pt x="2198526" y="2569409"/>
                  </a:cubicBezTo>
                  <a:cubicBezTo>
                    <a:pt x="2707530" y="3593317"/>
                    <a:pt x="2707530" y="3593317"/>
                    <a:pt x="2707530" y="3593317"/>
                  </a:cubicBezTo>
                  <a:cubicBezTo>
                    <a:pt x="2707530" y="3593317"/>
                    <a:pt x="2709267" y="3593317"/>
                    <a:pt x="2711004" y="3595053"/>
                  </a:cubicBezTo>
                  <a:cubicBezTo>
                    <a:pt x="2738800" y="3654057"/>
                    <a:pt x="2794390" y="3692237"/>
                    <a:pt x="2855193" y="3692237"/>
                  </a:cubicBezTo>
                  <a:cubicBezTo>
                    <a:pt x="2945528" y="3692237"/>
                    <a:pt x="3020228" y="3608936"/>
                    <a:pt x="3023703" y="3504810"/>
                  </a:cubicBezTo>
                  <a:cubicBezTo>
                    <a:pt x="3023703" y="3503074"/>
                    <a:pt x="3023703" y="3501339"/>
                    <a:pt x="3023703" y="3497868"/>
                  </a:cubicBezTo>
                  <a:cubicBezTo>
                    <a:pt x="3023703" y="3489191"/>
                    <a:pt x="3021966" y="3480514"/>
                    <a:pt x="3021966" y="3471837"/>
                  </a:cubicBezTo>
                  <a:cubicBezTo>
                    <a:pt x="3020228" y="3463159"/>
                    <a:pt x="3020228" y="3463159"/>
                    <a:pt x="3020228" y="3463159"/>
                  </a:cubicBezTo>
                  <a:cubicBezTo>
                    <a:pt x="3002856" y="3414567"/>
                    <a:pt x="3002856" y="3414567"/>
                    <a:pt x="3002856" y="3414567"/>
                  </a:cubicBezTo>
                  <a:cubicBezTo>
                    <a:pt x="2997645" y="3400684"/>
                    <a:pt x="2997645" y="3400684"/>
                    <a:pt x="2997645" y="3400684"/>
                  </a:cubicBezTo>
                  <a:cubicBezTo>
                    <a:pt x="2994170" y="3388536"/>
                    <a:pt x="2994170" y="3388536"/>
                    <a:pt x="2994170" y="3388536"/>
                  </a:cubicBezTo>
                  <a:cubicBezTo>
                    <a:pt x="2872565" y="3024094"/>
                    <a:pt x="2464320" y="1816230"/>
                    <a:pt x="2393094" y="1746812"/>
                  </a:cubicBezTo>
                  <a:cubicBezTo>
                    <a:pt x="2311444" y="1663511"/>
                    <a:pt x="2283649" y="1542031"/>
                    <a:pt x="1689521" y="1502116"/>
                  </a:cubicBezTo>
                  <a:cubicBezTo>
                    <a:pt x="1689521" y="1502116"/>
                    <a:pt x="1689521" y="1502116"/>
                    <a:pt x="1689521" y="1500380"/>
                  </a:cubicBezTo>
                  <a:cubicBezTo>
                    <a:pt x="1684310" y="1500380"/>
                    <a:pt x="1679098" y="1502116"/>
                    <a:pt x="1675624" y="1502116"/>
                  </a:cubicBezTo>
                  <a:cubicBezTo>
                    <a:pt x="1670412" y="1502116"/>
                    <a:pt x="1665200" y="1500380"/>
                    <a:pt x="1661726" y="150038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pl-PL"/>
            </a:p>
          </p:txBody>
        </p:sp>
        <p:grpSp>
          <p:nvGrpSpPr>
            <p:cNvPr id="110" name="Grupa 109"/>
            <p:cNvGrpSpPr/>
            <p:nvPr/>
          </p:nvGrpSpPr>
          <p:grpSpPr>
            <a:xfrm>
              <a:off x="3501032" y="877807"/>
              <a:ext cx="2696159" cy="5807835"/>
              <a:chOff x="4503738" y="0"/>
              <a:chExt cx="3182938" cy="6856413"/>
            </a:xfrm>
            <a:noFill/>
          </p:grpSpPr>
          <p:sp>
            <p:nvSpPr>
              <p:cNvPr id="111" name="Oval 5"/>
              <p:cNvSpPr>
                <a:spLocks noChangeArrowheads="1"/>
              </p:cNvSpPr>
              <p:nvPr/>
            </p:nvSpPr>
            <p:spPr bwMode="auto">
              <a:xfrm>
                <a:off x="5486399" y="0"/>
                <a:ext cx="1335550" cy="1337142"/>
              </a:xfrm>
              <a:prstGeom prst="ellipse">
                <a:avLst/>
              </a:prstGeom>
              <a:grpFill/>
              <a:ln w="19050">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pl-PL"/>
              </a:p>
            </p:txBody>
          </p:sp>
          <p:sp>
            <p:nvSpPr>
              <p:cNvPr id="112" name="Freeform 6"/>
              <p:cNvSpPr>
                <a:spLocks/>
              </p:cNvSpPr>
              <p:nvPr/>
            </p:nvSpPr>
            <p:spPr bwMode="auto">
              <a:xfrm>
                <a:off x="4503738" y="1539875"/>
                <a:ext cx="3182938" cy="5316538"/>
              </a:xfrm>
              <a:custGeom>
                <a:avLst/>
                <a:gdLst>
                  <a:gd name="T0" fmla="*/ 1551 w 1552"/>
                  <a:gd name="T1" fmla="*/ 1136 h 2595"/>
                  <a:gd name="T2" fmla="*/ 1550 w 1552"/>
                  <a:gd name="T3" fmla="*/ 1131 h 2595"/>
                  <a:gd name="T4" fmla="*/ 1540 w 1552"/>
                  <a:gd name="T5" fmla="*/ 1103 h 2595"/>
                  <a:gd name="T6" fmla="*/ 1537 w 1552"/>
                  <a:gd name="T7" fmla="*/ 1095 h 2595"/>
                  <a:gd name="T8" fmla="*/ 1535 w 1552"/>
                  <a:gd name="T9" fmla="*/ 1088 h 2595"/>
                  <a:gd name="T10" fmla="*/ 1189 w 1552"/>
                  <a:gd name="T11" fmla="*/ 142 h 2595"/>
                  <a:gd name="T12" fmla="*/ 784 w 1552"/>
                  <a:gd name="T13" fmla="*/ 1 h 2595"/>
                  <a:gd name="T14" fmla="*/ 784 w 1552"/>
                  <a:gd name="T15" fmla="*/ 0 h 2595"/>
                  <a:gd name="T16" fmla="*/ 776 w 1552"/>
                  <a:gd name="T17" fmla="*/ 1 h 2595"/>
                  <a:gd name="T18" fmla="*/ 768 w 1552"/>
                  <a:gd name="T19" fmla="*/ 0 h 2595"/>
                  <a:gd name="T20" fmla="*/ 768 w 1552"/>
                  <a:gd name="T21" fmla="*/ 1 h 2595"/>
                  <a:gd name="T22" fmla="*/ 362 w 1552"/>
                  <a:gd name="T23" fmla="*/ 142 h 2595"/>
                  <a:gd name="T24" fmla="*/ 17 w 1552"/>
                  <a:gd name="T25" fmla="*/ 1088 h 2595"/>
                  <a:gd name="T26" fmla="*/ 14 w 1552"/>
                  <a:gd name="T27" fmla="*/ 1095 h 2595"/>
                  <a:gd name="T28" fmla="*/ 12 w 1552"/>
                  <a:gd name="T29" fmla="*/ 1103 h 2595"/>
                  <a:gd name="T30" fmla="*/ 2 w 1552"/>
                  <a:gd name="T31" fmla="*/ 1131 h 2595"/>
                  <a:gd name="T32" fmla="*/ 1 w 1552"/>
                  <a:gd name="T33" fmla="*/ 1136 h 2595"/>
                  <a:gd name="T34" fmla="*/ 0 w 1552"/>
                  <a:gd name="T35" fmla="*/ 1151 h 2595"/>
                  <a:gd name="T36" fmla="*/ 0 w 1552"/>
                  <a:gd name="T37" fmla="*/ 1155 h 2595"/>
                  <a:gd name="T38" fmla="*/ 96 w 1552"/>
                  <a:gd name="T39" fmla="*/ 1263 h 2595"/>
                  <a:gd name="T40" fmla="*/ 180 w 1552"/>
                  <a:gd name="T41" fmla="*/ 1207 h 2595"/>
                  <a:gd name="T42" fmla="*/ 181 w 1552"/>
                  <a:gd name="T43" fmla="*/ 1206 h 2595"/>
                  <a:gd name="T44" fmla="*/ 474 w 1552"/>
                  <a:gd name="T45" fmla="*/ 616 h 2595"/>
                  <a:gd name="T46" fmla="*/ 437 w 1552"/>
                  <a:gd name="T47" fmla="*/ 2466 h 2595"/>
                  <a:gd name="T48" fmla="*/ 436 w 1552"/>
                  <a:gd name="T49" fmla="*/ 2483 h 2595"/>
                  <a:gd name="T50" fmla="*/ 551 w 1552"/>
                  <a:gd name="T51" fmla="*/ 2595 h 2595"/>
                  <a:gd name="T52" fmla="*/ 666 w 1552"/>
                  <a:gd name="T53" fmla="*/ 2483 h 2595"/>
                  <a:gd name="T54" fmla="*/ 666 w 1552"/>
                  <a:gd name="T55" fmla="*/ 2482 h 2595"/>
                  <a:gd name="T56" fmla="*/ 666 w 1552"/>
                  <a:gd name="T57" fmla="*/ 2482 h 2595"/>
                  <a:gd name="T58" fmla="*/ 754 w 1552"/>
                  <a:gd name="T59" fmla="*/ 1346 h 2595"/>
                  <a:gd name="T60" fmla="*/ 797 w 1552"/>
                  <a:gd name="T61" fmla="*/ 1346 h 2595"/>
                  <a:gd name="T62" fmla="*/ 885 w 1552"/>
                  <a:gd name="T63" fmla="*/ 2482 h 2595"/>
                  <a:gd name="T64" fmla="*/ 885 w 1552"/>
                  <a:gd name="T65" fmla="*/ 2482 h 2595"/>
                  <a:gd name="T66" fmla="*/ 885 w 1552"/>
                  <a:gd name="T67" fmla="*/ 2483 h 2595"/>
                  <a:gd name="T68" fmla="*/ 1000 w 1552"/>
                  <a:gd name="T69" fmla="*/ 2595 h 2595"/>
                  <a:gd name="T70" fmla="*/ 1115 w 1552"/>
                  <a:gd name="T71" fmla="*/ 2483 h 2595"/>
                  <a:gd name="T72" fmla="*/ 1114 w 1552"/>
                  <a:gd name="T73" fmla="*/ 2466 h 2595"/>
                  <a:gd name="T74" fmla="*/ 1077 w 1552"/>
                  <a:gd name="T75" fmla="*/ 616 h 2595"/>
                  <a:gd name="T76" fmla="*/ 1370 w 1552"/>
                  <a:gd name="T77" fmla="*/ 1206 h 2595"/>
                  <a:gd name="T78" fmla="*/ 1372 w 1552"/>
                  <a:gd name="T79" fmla="*/ 1207 h 2595"/>
                  <a:gd name="T80" fmla="*/ 1455 w 1552"/>
                  <a:gd name="T81" fmla="*/ 1263 h 2595"/>
                  <a:gd name="T82" fmla="*/ 1552 w 1552"/>
                  <a:gd name="T83" fmla="*/ 1155 h 2595"/>
                  <a:gd name="T84" fmla="*/ 1552 w 1552"/>
                  <a:gd name="T85" fmla="*/ 1151 h 2595"/>
                  <a:gd name="T86" fmla="*/ 1551 w 1552"/>
                  <a:gd name="T87" fmla="*/ 1136 h 2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2" h="2595">
                    <a:moveTo>
                      <a:pt x="1551" y="1136"/>
                    </a:moveTo>
                    <a:cubicBezTo>
                      <a:pt x="1550" y="1131"/>
                      <a:pt x="1550" y="1131"/>
                      <a:pt x="1550" y="1131"/>
                    </a:cubicBezTo>
                    <a:cubicBezTo>
                      <a:pt x="1540" y="1103"/>
                      <a:pt x="1540" y="1103"/>
                      <a:pt x="1540" y="1103"/>
                    </a:cubicBezTo>
                    <a:cubicBezTo>
                      <a:pt x="1537" y="1095"/>
                      <a:pt x="1537" y="1095"/>
                      <a:pt x="1537" y="1095"/>
                    </a:cubicBezTo>
                    <a:cubicBezTo>
                      <a:pt x="1535" y="1088"/>
                      <a:pt x="1535" y="1088"/>
                      <a:pt x="1535" y="1088"/>
                    </a:cubicBezTo>
                    <a:cubicBezTo>
                      <a:pt x="1465" y="878"/>
                      <a:pt x="1230" y="182"/>
                      <a:pt x="1189" y="142"/>
                    </a:cubicBezTo>
                    <a:cubicBezTo>
                      <a:pt x="1142" y="94"/>
                      <a:pt x="1126" y="24"/>
                      <a:pt x="784" y="1"/>
                    </a:cubicBezTo>
                    <a:cubicBezTo>
                      <a:pt x="784" y="1"/>
                      <a:pt x="784" y="1"/>
                      <a:pt x="784" y="0"/>
                    </a:cubicBezTo>
                    <a:cubicBezTo>
                      <a:pt x="781" y="0"/>
                      <a:pt x="778" y="1"/>
                      <a:pt x="776" y="1"/>
                    </a:cubicBezTo>
                    <a:cubicBezTo>
                      <a:pt x="773" y="1"/>
                      <a:pt x="770" y="0"/>
                      <a:pt x="768" y="0"/>
                    </a:cubicBezTo>
                    <a:cubicBezTo>
                      <a:pt x="768" y="1"/>
                      <a:pt x="768" y="1"/>
                      <a:pt x="768" y="1"/>
                    </a:cubicBezTo>
                    <a:cubicBezTo>
                      <a:pt x="426" y="24"/>
                      <a:pt x="410" y="94"/>
                      <a:pt x="362" y="142"/>
                    </a:cubicBezTo>
                    <a:cubicBezTo>
                      <a:pt x="322" y="182"/>
                      <a:pt x="87" y="878"/>
                      <a:pt x="17" y="1088"/>
                    </a:cubicBezTo>
                    <a:cubicBezTo>
                      <a:pt x="14" y="1095"/>
                      <a:pt x="14" y="1095"/>
                      <a:pt x="14" y="1095"/>
                    </a:cubicBezTo>
                    <a:cubicBezTo>
                      <a:pt x="12" y="1103"/>
                      <a:pt x="12" y="1103"/>
                      <a:pt x="12" y="1103"/>
                    </a:cubicBezTo>
                    <a:cubicBezTo>
                      <a:pt x="2" y="1131"/>
                      <a:pt x="2" y="1131"/>
                      <a:pt x="2" y="1131"/>
                    </a:cubicBezTo>
                    <a:cubicBezTo>
                      <a:pt x="1" y="1136"/>
                      <a:pt x="1" y="1136"/>
                      <a:pt x="1" y="1136"/>
                    </a:cubicBezTo>
                    <a:cubicBezTo>
                      <a:pt x="0" y="1141"/>
                      <a:pt x="0" y="1146"/>
                      <a:pt x="0" y="1151"/>
                    </a:cubicBezTo>
                    <a:cubicBezTo>
                      <a:pt x="0" y="1153"/>
                      <a:pt x="0" y="1154"/>
                      <a:pt x="0" y="1155"/>
                    </a:cubicBezTo>
                    <a:cubicBezTo>
                      <a:pt x="2" y="1215"/>
                      <a:pt x="44" y="1263"/>
                      <a:pt x="96" y="1263"/>
                    </a:cubicBezTo>
                    <a:cubicBezTo>
                      <a:pt x="132" y="1263"/>
                      <a:pt x="163" y="1241"/>
                      <a:pt x="180" y="1207"/>
                    </a:cubicBezTo>
                    <a:cubicBezTo>
                      <a:pt x="181" y="1206"/>
                      <a:pt x="181" y="1206"/>
                      <a:pt x="181" y="1206"/>
                    </a:cubicBezTo>
                    <a:cubicBezTo>
                      <a:pt x="474" y="616"/>
                      <a:pt x="474" y="616"/>
                      <a:pt x="474" y="616"/>
                    </a:cubicBezTo>
                    <a:cubicBezTo>
                      <a:pt x="474" y="616"/>
                      <a:pt x="444" y="2148"/>
                      <a:pt x="437" y="2466"/>
                    </a:cubicBezTo>
                    <a:cubicBezTo>
                      <a:pt x="437" y="2472"/>
                      <a:pt x="436" y="2478"/>
                      <a:pt x="436" y="2483"/>
                    </a:cubicBezTo>
                    <a:cubicBezTo>
                      <a:pt x="436" y="2545"/>
                      <a:pt x="488" y="2595"/>
                      <a:pt x="551" y="2595"/>
                    </a:cubicBezTo>
                    <a:cubicBezTo>
                      <a:pt x="615" y="2595"/>
                      <a:pt x="666" y="2545"/>
                      <a:pt x="666" y="2483"/>
                    </a:cubicBezTo>
                    <a:cubicBezTo>
                      <a:pt x="666" y="2483"/>
                      <a:pt x="666" y="2483"/>
                      <a:pt x="666" y="2482"/>
                    </a:cubicBezTo>
                    <a:cubicBezTo>
                      <a:pt x="666" y="2482"/>
                      <a:pt x="666" y="2482"/>
                      <a:pt x="666" y="2482"/>
                    </a:cubicBezTo>
                    <a:cubicBezTo>
                      <a:pt x="666" y="2482"/>
                      <a:pt x="719" y="2092"/>
                      <a:pt x="754" y="1346"/>
                    </a:cubicBezTo>
                    <a:cubicBezTo>
                      <a:pt x="797" y="1346"/>
                      <a:pt x="797" y="1346"/>
                      <a:pt x="797" y="1346"/>
                    </a:cubicBezTo>
                    <a:cubicBezTo>
                      <a:pt x="832" y="2092"/>
                      <a:pt x="885" y="2482"/>
                      <a:pt x="885" y="2482"/>
                    </a:cubicBezTo>
                    <a:cubicBezTo>
                      <a:pt x="885" y="2482"/>
                      <a:pt x="885" y="2482"/>
                      <a:pt x="885" y="2482"/>
                    </a:cubicBezTo>
                    <a:cubicBezTo>
                      <a:pt x="885" y="2483"/>
                      <a:pt x="885" y="2483"/>
                      <a:pt x="885" y="2483"/>
                    </a:cubicBezTo>
                    <a:cubicBezTo>
                      <a:pt x="885" y="2545"/>
                      <a:pt x="937" y="2595"/>
                      <a:pt x="1000" y="2595"/>
                    </a:cubicBezTo>
                    <a:cubicBezTo>
                      <a:pt x="1064" y="2595"/>
                      <a:pt x="1115" y="2545"/>
                      <a:pt x="1115" y="2483"/>
                    </a:cubicBezTo>
                    <a:cubicBezTo>
                      <a:pt x="1115" y="2478"/>
                      <a:pt x="1115" y="2472"/>
                      <a:pt x="1114" y="2466"/>
                    </a:cubicBezTo>
                    <a:cubicBezTo>
                      <a:pt x="1108" y="2148"/>
                      <a:pt x="1077" y="616"/>
                      <a:pt x="1077" y="616"/>
                    </a:cubicBezTo>
                    <a:cubicBezTo>
                      <a:pt x="1370" y="1206"/>
                      <a:pt x="1370" y="1206"/>
                      <a:pt x="1370" y="1206"/>
                    </a:cubicBezTo>
                    <a:cubicBezTo>
                      <a:pt x="1370" y="1206"/>
                      <a:pt x="1371" y="1206"/>
                      <a:pt x="1372" y="1207"/>
                    </a:cubicBezTo>
                    <a:cubicBezTo>
                      <a:pt x="1388" y="1241"/>
                      <a:pt x="1420" y="1263"/>
                      <a:pt x="1455" y="1263"/>
                    </a:cubicBezTo>
                    <a:cubicBezTo>
                      <a:pt x="1507" y="1263"/>
                      <a:pt x="1550" y="1215"/>
                      <a:pt x="1552" y="1155"/>
                    </a:cubicBezTo>
                    <a:cubicBezTo>
                      <a:pt x="1552" y="1154"/>
                      <a:pt x="1552" y="1153"/>
                      <a:pt x="1552" y="1151"/>
                    </a:cubicBezTo>
                    <a:cubicBezTo>
                      <a:pt x="1552" y="1146"/>
                      <a:pt x="1551" y="1141"/>
                      <a:pt x="1551" y="1136"/>
                    </a:cubicBezTo>
                    <a:close/>
                  </a:path>
                </a:pathLst>
              </a:custGeom>
              <a:grpFill/>
              <a:ln w="19050">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pl-PL"/>
              </a:p>
            </p:txBody>
          </p:sp>
        </p:grpSp>
      </p:grpSp>
      <p:sp>
        <p:nvSpPr>
          <p:cNvPr id="53" name="Prostokąt 52"/>
          <p:cNvSpPr/>
          <p:nvPr/>
        </p:nvSpPr>
        <p:spPr>
          <a:xfrm>
            <a:off x="1034333" y="949693"/>
            <a:ext cx="2252733" cy="461665"/>
          </a:xfrm>
          <a:prstGeom prst="rect">
            <a:avLst/>
          </a:prstGeom>
        </p:spPr>
        <p:txBody>
          <a:bodyPr wrap="none">
            <a:spAutoFit/>
          </a:bodyPr>
          <a:lstStyle/>
          <a:p>
            <a:pPr algn="ctr">
              <a:defRPr/>
            </a:pPr>
            <a:r>
              <a:rPr lang="pl-PL">
                <a:latin typeface="Open Sans Light"/>
              </a:rPr>
              <a:t>Born </a:t>
            </a:r>
            <a:r>
              <a:rPr lang="en-NZ">
                <a:latin typeface="Open Sans Light"/>
              </a:rPr>
              <a:t>before</a:t>
            </a:r>
            <a:r>
              <a:rPr lang="pl-PL">
                <a:latin typeface="Open Sans Light"/>
              </a:rPr>
              <a:t> </a:t>
            </a:r>
            <a:r>
              <a:rPr lang="pl-PL" sz="2400" b="1">
                <a:solidFill>
                  <a:schemeClr val="bg2">
                    <a:lumMod val="75000"/>
                  </a:schemeClr>
                </a:solidFill>
              </a:rPr>
              <a:t>1960</a:t>
            </a:r>
            <a:endParaRPr lang="en-US" sz="2400" b="1">
              <a:solidFill>
                <a:schemeClr val="bg2">
                  <a:lumMod val="75000"/>
                </a:schemeClr>
              </a:solidFill>
            </a:endParaRPr>
          </a:p>
        </p:txBody>
      </p:sp>
      <p:grpSp>
        <p:nvGrpSpPr>
          <p:cNvPr id="10" name="Grupa 9"/>
          <p:cNvGrpSpPr/>
          <p:nvPr/>
        </p:nvGrpSpPr>
        <p:grpSpPr>
          <a:xfrm rot="1970402">
            <a:off x="6984083" y="-1109803"/>
            <a:ext cx="2490686" cy="3333483"/>
            <a:chOff x="7196138" y="-1844675"/>
            <a:chExt cx="1468437" cy="1965326"/>
          </a:xfrm>
          <a:solidFill>
            <a:schemeClr val="bg1">
              <a:lumMod val="95000"/>
            </a:schemeClr>
          </a:solidFill>
        </p:grpSpPr>
        <p:sp>
          <p:nvSpPr>
            <p:cNvPr id="6" name="Freeform 5"/>
            <p:cNvSpPr>
              <a:spLocks/>
            </p:cNvSpPr>
            <p:nvPr/>
          </p:nvSpPr>
          <p:spPr bwMode="auto">
            <a:xfrm>
              <a:off x="7196138" y="-11112"/>
              <a:ext cx="128587" cy="131763"/>
            </a:xfrm>
            <a:custGeom>
              <a:avLst/>
              <a:gdLst>
                <a:gd name="T0" fmla="*/ 25 w 34"/>
                <a:gd name="T1" fmla="*/ 30 h 35"/>
                <a:gd name="T2" fmla="*/ 30 w 34"/>
                <a:gd name="T3" fmla="*/ 9 h 35"/>
                <a:gd name="T4" fmla="*/ 9 w 34"/>
                <a:gd name="T5" fmla="*/ 5 h 35"/>
                <a:gd name="T6" fmla="*/ 4 w 34"/>
                <a:gd name="T7" fmla="*/ 25 h 35"/>
                <a:gd name="T8" fmla="*/ 25 w 34"/>
                <a:gd name="T9" fmla="*/ 30 h 35"/>
              </a:gdLst>
              <a:ahLst/>
              <a:cxnLst>
                <a:cxn ang="0">
                  <a:pos x="T0" y="T1"/>
                </a:cxn>
                <a:cxn ang="0">
                  <a:pos x="T2" y="T3"/>
                </a:cxn>
                <a:cxn ang="0">
                  <a:pos x="T4" y="T5"/>
                </a:cxn>
                <a:cxn ang="0">
                  <a:pos x="T6" y="T7"/>
                </a:cxn>
                <a:cxn ang="0">
                  <a:pos x="T8" y="T9"/>
                </a:cxn>
              </a:cxnLst>
              <a:rect l="0" t="0" r="r" b="b"/>
              <a:pathLst>
                <a:path w="34" h="35">
                  <a:moveTo>
                    <a:pt x="25" y="30"/>
                  </a:moveTo>
                  <a:cubicBezTo>
                    <a:pt x="32" y="26"/>
                    <a:pt x="34" y="16"/>
                    <a:pt x="30" y="9"/>
                  </a:cubicBezTo>
                  <a:cubicBezTo>
                    <a:pt x="25" y="2"/>
                    <a:pt x="16" y="0"/>
                    <a:pt x="9" y="5"/>
                  </a:cubicBezTo>
                  <a:cubicBezTo>
                    <a:pt x="2" y="9"/>
                    <a:pt x="0" y="18"/>
                    <a:pt x="4" y="25"/>
                  </a:cubicBezTo>
                  <a:cubicBezTo>
                    <a:pt x="9" y="32"/>
                    <a:pt x="18" y="35"/>
                    <a:pt x="2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7" name="Freeform 6"/>
            <p:cNvSpPr>
              <a:spLocks/>
            </p:cNvSpPr>
            <p:nvPr/>
          </p:nvSpPr>
          <p:spPr bwMode="auto">
            <a:xfrm>
              <a:off x="8623300" y="-1844675"/>
              <a:ext cx="41275" cy="60325"/>
            </a:xfrm>
            <a:custGeom>
              <a:avLst/>
              <a:gdLst>
                <a:gd name="T0" fmla="*/ 11 w 11"/>
                <a:gd name="T1" fmla="*/ 0 h 16"/>
                <a:gd name="T2" fmla="*/ 0 w 11"/>
                <a:gd name="T3" fmla="*/ 0 h 16"/>
                <a:gd name="T4" fmla="*/ 1 w 11"/>
                <a:gd name="T5" fmla="*/ 16 h 16"/>
                <a:gd name="T6" fmla="*/ 11 w 11"/>
                <a:gd name="T7" fmla="*/ 16 h 16"/>
                <a:gd name="T8" fmla="*/ 11 w 11"/>
                <a:gd name="T9" fmla="*/ 0 h 16"/>
              </a:gdLst>
              <a:ahLst/>
              <a:cxnLst>
                <a:cxn ang="0">
                  <a:pos x="T0" y="T1"/>
                </a:cxn>
                <a:cxn ang="0">
                  <a:pos x="T2" y="T3"/>
                </a:cxn>
                <a:cxn ang="0">
                  <a:pos x="T4" y="T5"/>
                </a:cxn>
                <a:cxn ang="0">
                  <a:pos x="T6" y="T7"/>
                </a:cxn>
                <a:cxn ang="0">
                  <a:pos x="T8" y="T9"/>
                </a:cxn>
              </a:cxnLst>
              <a:rect l="0" t="0" r="r" b="b"/>
              <a:pathLst>
                <a:path w="11" h="16">
                  <a:moveTo>
                    <a:pt x="11" y="0"/>
                  </a:moveTo>
                  <a:cubicBezTo>
                    <a:pt x="11" y="0"/>
                    <a:pt x="7" y="0"/>
                    <a:pt x="0" y="0"/>
                  </a:cubicBezTo>
                  <a:cubicBezTo>
                    <a:pt x="1" y="16"/>
                    <a:pt x="1" y="16"/>
                    <a:pt x="1" y="16"/>
                  </a:cubicBezTo>
                  <a:cubicBezTo>
                    <a:pt x="7" y="16"/>
                    <a:pt x="11" y="16"/>
                    <a:pt x="11" y="16"/>
                  </a:cubicBezTo>
                  <a:cubicBezTo>
                    <a:pt x="11" y="0"/>
                    <a:pt x="11"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8" name="Freeform 7"/>
            <p:cNvSpPr>
              <a:spLocks noEditPoints="1"/>
            </p:cNvSpPr>
            <p:nvPr/>
          </p:nvSpPr>
          <p:spPr bwMode="auto">
            <a:xfrm>
              <a:off x="7204075" y="-1833562"/>
              <a:ext cx="1347787" cy="1660525"/>
            </a:xfrm>
            <a:custGeom>
              <a:avLst/>
              <a:gdLst>
                <a:gd name="T0" fmla="*/ 0 w 357"/>
                <a:gd name="T1" fmla="*/ 439 h 440"/>
                <a:gd name="T2" fmla="*/ 18 w 357"/>
                <a:gd name="T3" fmla="*/ 419 h 440"/>
                <a:gd name="T4" fmla="*/ 6 w 357"/>
                <a:gd name="T5" fmla="*/ 376 h 440"/>
                <a:gd name="T6" fmla="*/ 19 w 357"/>
                <a:gd name="T7" fmla="*/ 399 h 440"/>
                <a:gd name="T8" fmla="*/ 6 w 357"/>
                <a:gd name="T9" fmla="*/ 376 h 440"/>
                <a:gd name="T10" fmla="*/ 9 w 357"/>
                <a:gd name="T11" fmla="*/ 355 h 440"/>
                <a:gd name="T12" fmla="*/ 28 w 357"/>
                <a:gd name="T13" fmla="*/ 337 h 440"/>
                <a:gd name="T14" fmla="*/ 22 w 357"/>
                <a:gd name="T15" fmla="*/ 293 h 440"/>
                <a:gd name="T16" fmla="*/ 32 w 357"/>
                <a:gd name="T17" fmla="*/ 317 h 440"/>
                <a:gd name="T18" fmla="*/ 22 w 357"/>
                <a:gd name="T19" fmla="*/ 293 h 440"/>
                <a:gd name="T20" fmla="*/ 28 w 357"/>
                <a:gd name="T21" fmla="*/ 272 h 440"/>
                <a:gd name="T22" fmla="*/ 50 w 357"/>
                <a:gd name="T23" fmla="*/ 258 h 440"/>
                <a:gd name="T24" fmla="*/ 52 w 357"/>
                <a:gd name="T25" fmla="*/ 213 h 440"/>
                <a:gd name="T26" fmla="*/ 58 w 357"/>
                <a:gd name="T27" fmla="*/ 239 h 440"/>
                <a:gd name="T28" fmla="*/ 52 w 357"/>
                <a:gd name="T29" fmla="*/ 213 h 440"/>
                <a:gd name="T30" fmla="*/ 62 w 357"/>
                <a:gd name="T31" fmla="*/ 194 h 440"/>
                <a:gd name="T32" fmla="*/ 87 w 357"/>
                <a:gd name="T33" fmla="*/ 184 h 440"/>
                <a:gd name="T34" fmla="*/ 98 w 357"/>
                <a:gd name="T35" fmla="*/ 141 h 440"/>
                <a:gd name="T36" fmla="*/ 98 w 357"/>
                <a:gd name="T37" fmla="*/ 167 h 440"/>
                <a:gd name="T38" fmla="*/ 98 w 357"/>
                <a:gd name="T39" fmla="*/ 141 h 440"/>
                <a:gd name="T40" fmla="*/ 112 w 357"/>
                <a:gd name="T41" fmla="*/ 124 h 440"/>
                <a:gd name="T42" fmla="*/ 138 w 357"/>
                <a:gd name="T43" fmla="*/ 120 h 440"/>
                <a:gd name="T44" fmla="*/ 159 w 357"/>
                <a:gd name="T45" fmla="*/ 80 h 440"/>
                <a:gd name="T46" fmla="*/ 153 w 357"/>
                <a:gd name="T47" fmla="*/ 106 h 440"/>
                <a:gd name="T48" fmla="*/ 159 w 357"/>
                <a:gd name="T49" fmla="*/ 80 h 440"/>
                <a:gd name="T50" fmla="*/ 176 w 357"/>
                <a:gd name="T51" fmla="*/ 68 h 440"/>
                <a:gd name="T52" fmla="*/ 202 w 357"/>
                <a:gd name="T53" fmla="*/ 70 h 440"/>
                <a:gd name="T54" fmla="*/ 232 w 357"/>
                <a:gd name="T55" fmla="*/ 36 h 440"/>
                <a:gd name="T56" fmla="*/ 220 w 357"/>
                <a:gd name="T57" fmla="*/ 59 h 440"/>
                <a:gd name="T58" fmla="*/ 232 w 357"/>
                <a:gd name="T59" fmla="*/ 36 h 440"/>
                <a:gd name="T60" fmla="*/ 252 w 357"/>
                <a:gd name="T61" fmla="*/ 27 h 440"/>
                <a:gd name="T62" fmla="*/ 277 w 357"/>
                <a:gd name="T63" fmla="*/ 35 h 440"/>
                <a:gd name="T64" fmla="*/ 313 w 357"/>
                <a:gd name="T65" fmla="*/ 7 h 440"/>
                <a:gd name="T66" fmla="*/ 296 w 357"/>
                <a:gd name="T67" fmla="*/ 28 h 440"/>
                <a:gd name="T68" fmla="*/ 313 w 357"/>
                <a:gd name="T69" fmla="*/ 7 h 440"/>
                <a:gd name="T70" fmla="*/ 334 w 357"/>
                <a:gd name="T71" fmla="*/ 3 h 440"/>
                <a:gd name="T72" fmla="*/ 357 w 357"/>
                <a:gd name="T73" fmla="*/ 15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7" h="440">
                  <a:moveTo>
                    <a:pt x="2" y="418"/>
                  </a:moveTo>
                  <a:cubicBezTo>
                    <a:pt x="1" y="425"/>
                    <a:pt x="1" y="432"/>
                    <a:pt x="0" y="439"/>
                  </a:cubicBezTo>
                  <a:cubicBezTo>
                    <a:pt x="16" y="440"/>
                    <a:pt x="16" y="440"/>
                    <a:pt x="16" y="440"/>
                  </a:cubicBezTo>
                  <a:cubicBezTo>
                    <a:pt x="17" y="433"/>
                    <a:pt x="17" y="426"/>
                    <a:pt x="18" y="419"/>
                  </a:cubicBezTo>
                  <a:cubicBezTo>
                    <a:pt x="2" y="418"/>
                    <a:pt x="2" y="418"/>
                    <a:pt x="2" y="418"/>
                  </a:cubicBezTo>
                  <a:moveTo>
                    <a:pt x="6" y="376"/>
                  </a:moveTo>
                  <a:cubicBezTo>
                    <a:pt x="5" y="383"/>
                    <a:pt x="4" y="390"/>
                    <a:pt x="3" y="397"/>
                  </a:cubicBezTo>
                  <a:cubicBezTo>
                    <a:pt x="19" y="399"/>
                    <a:pt x="19" y="399"/>
                    <a:pt x="19" y="399"/>
                  </a:cubicBezTo>
                  <a:cubicBezTo>
                    <a:pt x="20" y="392"/>
                    <a:pt x="21" y="385"/>
                    <a:pt x="22" y="378"/>
                  </a:cubicBezTo>
                  <a:cubicBezTo>
                    <a:pt x="6" y="376"/>
                    <a:pt x="6" y="376"/>
                    <a:pt x="6" y="376"/>
                  </a:cubicBezTo>
                  <a:moveTo>
                    <a:pt x="12" y="334"/>
                  </a:moveTo>
                  <a:cubicBezTo>
                    <a:pt x="11" y="341"/>
                    <a:pt x="10" y="348"/>
                    <a:pt x="9" y="355"/>
                  </a:cubicBezTo>
                  <a:cubicBezTo>
                    <a:pt x="24" y="357"/>
                    <a:pt x="24" y="357"/>
                    <a:pt x="24" y="357"/>
                  </a:cubicBezTo>
                  <a:cubicBezTo>
                    <a:pt x="26" y="351"/>
                    <a:pt x="27" y="344"/>
                    <a:pt x="28" y="337"/>
                  </a:cubicBezTo>
                  <a:cubicBezTo>
                    <a:pt x="12" y="334"/>
                    <a:pt x="12" y="334"/>
                    <a:pt x="12" y="334"/>
                  </a:cubicBezTo>
                  <a:moveTo>
                    <a:pt x="22" y="293"/>
                  </a:moveTo>
                  <a:cubicBezTo>
                    <a:pt x="20" y="299"/>
                    <a:pt x="19" y="306"/>
                    <a:pt x="17" y="313"/>
                  </a:cubicBezTo>
                  <a:cubicBezTo>
                    <a:pt x="32" y="317"/>
                    <a:pt x="32" y="317"/>
                    <a:pt x="32" y="317"/>
                  </a:cubicBezTo>
                  <a:cubicBezTo>
                    <a:pt x="34" y="310"/>
                    <a:pt x="36" y="303"/>
                    <a:pt x="38" y="297"/>
                  </a:cubicBezTo>
                  <a:cubicBezTo>
                    <a:pt x="22" y="293"/>
                    <a:pt x="22" y="293"/>
                    <a:pt x="22" y="293"/>
                  </a:cubicBezTo>
                  <a:moveTo>
                    <a:pt x="35" y="252"/>
                  </a:moveTo>
                  <a:cubicBezTo>
                    <a:pt x="33" y="259"/>
                    <a:pt x="31" y="265"/>
                    <a:pt x="28" y="272"/>
                  </a:cubicBezTo>
                  <a:cubicBezTo>
                    <a:pt x="44" y="277"/>
                    <a:pt x="44" y="277"/>
                    <a:pt x="44" y="277"/>
                  </a:cubicBezTo>
                  <a:cubicBezTo>
                    <a:pt x="46" y="271"/>
                    <a:pt x="48" y="264"/>
                    <a:pt x="50" y="258"/>
                  </a:cubicBezTo>
                  <a:cubicBezTo>
                    <a:pt x="35" y="252"/>
                    <a:pt x="35" y="252"/>
                    <a:pt x="35" y="252"/>
                  </a:cubicBezTo>
                  <a:moveTo>
                    <a:pt x="52" y="213"/>
                  </a:moveTo>
                  <a:cubicBezTo>
                    <a:pt x="49" y="219"/>
                    <a:pt x="46" y="226"/>
                    <a:pt x="43" y="232"/>
                  </a:cubicBezTo>
                  <a:cubicBezTo>
                    <a:pt x="58" y="239"/>
                    <a:pt x="58" y="239"/>
                    <a:pt x="58" y="239"/>
                  </a:cubicBezTo>
                  <a:cubicBezTo>
                    <a:pt x="61" y="232"/>
                    <a:pt x="64" y="226"/>
                    <a:pt x="67" y="220"/>
                  </a:cubicBezTo>
                  <a:cubicBezTo>
                    <a:pt x="52" y="213"/>
                    <a:pt x="52" y="213"/>
                    <a:pt x="52" y="213"/>
                  </a:cubicBezTo>
                  <a:moveTo>
                    <a:pt x="73" y="175"/>
                  </a:moveTo>
                  <a:cubicBezTo>
                    <a:pt x="69" y="181"/>
                    <a:pt x="66" y="188"/>
                    <a:pt x="62" y="194"/>
                  </a:cubicBezTo>
                  <a:cubicBezTo>
                    <a:pt x="76" y="202"/>
                    <a:pt x="76" y="202"/>
                    <a:pt x="76" y="202"/>
                  </a:cubicBezTo>
                  <a:cubicBezTo>
                    <a:pt x="80" y="196"/>
                    <a:pt x="83" y="190"/>
                    <a:pt x="87" y="184"/>
                  </a:cubicBezTo>
                  <a:cubicBezTo>
                    <a:pt x="73" y="175"/>
                    <a:pt x="73" y="175"/>
                    <a:pt x="73" y="175"/>
                  </a:cubicBezTo>
                  <a:moveTo>
                    <a:pt x="98" y="141"/>
                  </a:moveTo>
                  <a:cubicBezTo>
                    <a:pt x="94" y="146"/>
                    <a:pt x="89" y="152"/>
                    <a:pt x="85" y="158"/>
                  </a:cubicBezTo>
                  <a:cubicBezTo>
                    <a:pt x="98" y="167"/>
                    <a:pt x="98" y="167"/>
                    <a:pt x="98" y="167"/>
                  </a:cubicBezTo>
                  <a:cubicBezTo>
                    <a:pt x="102" y="161"/>
                    <a:pt x="106" y="156"/>
                    <a:pt x="111" y="151"/>
                  </a:cubicBezTo>
                  <a:cubicBezTo>
                    <a:pt x="98" y="141"/>
                    <a:pt x="98" y="141"/>
                    <a:pt x="98" y="141"/>
                  </a:cubicBezTo>
                  <a:moveTo>
                    <a:pt x="127" y="109"/>
                  </a:moveTo>
                  <a:cubicBezTo>
                    <a:pt x="122" y="114"/>
                    <a:pt x="117" y="119"/>
                    <a:pt x="112" y="124"/>
                  </a:cubicBezTo>
                  <a:cubicBezTo>
                    <a:pt x="124" y="135"/>
                    <a:pt x="124" y="135"/>
                    <a:pt x="124" y="135"/>
                  </a:cubicBezTo>
                  <a:cubicBezTo>
                    <a:pt x="128" y="130"/>
                    <a:pt x="133" y="125"/>
                    <a:pt x="138" y="120"/>
                  </a:cubicBezTo>
                  <a:cubicBezTo>
                    <a:pt x="127" y="109"/>
                    <a:pt x="127" y="109"/>
                    <a:pt x="127" y="109"/>
                  </a:cubicBezTo>
                  <a:moveTo>
                    <a:pt x="159" y="80"/>
                  </a:moveTo>
                  <a:cubicBezTo>
                    <a:pt x="153" y="85"/>
                    <a:pt x="148" y="89"/>
                    <a:pt x="142" y="94"/>
                  </a:cubicBezTo>
                  <a:cubicBezTo>
                    <a:pt x="153" y="106"/>
                    <a:pt x="153" y="106"/>
                    <a:pt x="153" y="106"/>
                  </a:cubicBezTo>
                  <a:cubicBezTo>
                    <a:pt x="158" y="102"/>
                    <a:pt x="163" y="97"/>
                    <a:pt x="169" y="93"/>
                  </a:cubicBezTo>
                  <a:cubicBezTo>
                    <a:pt x="159" y="80"/>
                    <a:pt x="159" y="80"/>
                    <a:pt x="159" y="80"/>
                  </a:cubicBezTo>
                  <a:moveTo>
                    <a:pt x="194" y="56"/>
                  </a:moveTo>
                  <a:cubicBezTo>
                    <a:pt x="188" y="60"/>
                    <a:pt x="182" y="64"/>
                    <a:pt x="176" y="68"/>
                  </a:cubicBezTo>
                  <a:cubicBezTo>
                    <a:pt x="185" y="81"/>
                    <a:pt x="185" y="81"/>
                    <a:pt x="185" y="81"/>
                  </a:cubicBezTo>
                  <a:cubicBezTo>
                    <a:pt x="191" y="77"/>
                    <a:pt x="197" y="73"/>
                    <a:pt x="202" y="70"/>
                  </a:cubicBezTo>
                  <a:cubicBezTo>
                    <a:pt x="194" y="56"/>
                    <a:pt x="194" y="56"/>
                    <a:pt x="194" y="56"/>
                  </a:cubicBezTo>
                  <a:moveTo>
                    <a:pt x="232" y="36"/>
                  </a:moveTo>
                  <a:cubicBezTo>
                    <a:pt x="225" y="39"/>
                    <a:pt x="219" y="42"/>
                    <a:pt x="213" y="45"/>
                  </a:cubicBezTo>
                  <a:cubicBezTo>
                    <a:pt x="220" y="59"/>
                    <a:pt x="220" y="59"/>
                    <a:pt x="220" y="59"/>
                  </a:cubicBezTo>
                  <a:cubicBezTo>
                    <a:pt x="226" y="56"/>
                    <a:pt x="233" y="53"/>
                    <a:pt x="239" y="50"/>
                  </a:cubicBezTo>
                  <a:cubicBezTo>
                    <a:pt x="232" y="36"/>
                    <a:pt x="232" y="36"/>
                    <a:pt x="232" y="36"/>
                  </a:cubicBezTo>
                  <a:moveTo>
                    <a:pt x="272" y="19"/>
                  </a:moveTo>
                  <a:cubicBezTo>
                    <a:pt x="265" y="22"/>
                    <a:pt x="258" y="24"/>
                    <a:pt x="252" y="27"/>
                  </a:cubicBezTo>
                  <a:cubicBezTo>
                    <a:pt x="258" y="42"/>
                    <a:pt x="258" y="42"/>
                    <a:pt x="258" y="42"/>
                  </a:cubicBezTo>
                  <a:cubicBezTo>
                    <a:pt x="264" y="39"/>
                    <a:pt x="270" y="37"/>
                    <a:pt x="277" y="35"/>
                  </a:cubicBezTo>
                  <a:cubicBezTo>
                    <a:pt x="272" y="19"/>
                    <a:pt x="272" y="19"/>
                    <a:pt x="272" y="19"/>
                  </a:cubicBezTo>
                  <a:moveTo>
                    <a:pt x="313" y="7"/>
                  </a:moveTo>
                  <a:cubicBezTo>
                    <a:pt x="306" y="9"/>
                    <a:pt x="299" y="11"/>
                    <a:pt x="292" y="13"/>
                  </a:cubicBezTo>
                  <a:cubicBezTo>
                    <a:pt x="296" y="28"/>
                    <a:pt x="296" y="28"/>
                    <a:pt x="296" y="28"/>
                  </a:cubicBezTo>
                  <a:cubicBezTo>
                    <a:pt x="303" y="26"/>
                    <a:pt x="310" y="25"/>
                    <a:pt x="316" y="23"/>
                  </a:cubicBezTo>
                  <a:cubicBezTo>
                    <a:pt x="313" y="7"/>
                    <a:pt x="313" y="7"/>
                    <a:pt x="313" y="7"/>
                  </a:cubicBezTo>
                  <a:moveTo>
                    <a:pt x="355" y="0"/>
                  </a:moveTo>
                  <a:cubicBezTo>
                    <a:pt x="348" y="1"/>
                    <a:pt x="341" y="2"/>
                    <a:pt x="334" y="3"/>
                  </a:cubicBezTo>
                  <a:cubicBezTo>
                    <a:pt x="337" y="19"/>
                    <a:pt x="337" y="19"/>
                    <a:pt x="337" y="19"/>
                  </a:cubicBezTo>
                  <a:cubicBezTo>
                    <a:pt x="343" y="17"/>
                    <a:pt x="350" y="16"/>
                    <a:pt x="357" y="15"/>
                  </a:cubicBezTo>
                  <a:cubicBezTo>
                    <a:pt x="355" y="0"/>
                    <a:pt x="355" y="0"/>
                    <a:pt x="35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9" name="Freeform 8"/>
            <p:cNvSpPr>
              <a:spLocks/>
            </p:cNvSpPr>
            <p:nvPr/>
          </p:nvSpPr>
          <p:spPr bwMode="auto">
            <a:xfrm>
              <a:off x="7204075" y="-95250"/>
              <a:ext cx="60325" cy="38100"/>
            </a:xfrm>
            <a:custGeom>
              <a:avLst/>
              <a:gdLst>
                <a:gd name="T0" fmla="*/ 0 w 16"/>
                <a:gd name="T1" fmla="*/ 0 h 10"/>
                <a:gd name="T2" fmla="*/ 0 w 16"/>
                <a:gd name="T3" fmla="*/ 10 h 10"/>
                <a:gd name="T4" fmla="*/ 16 w 16"/>
                <a:gd name="T5" fmla="*/ 10 h 10"/>
                <a:gd name="T6" fmla="*/ 16 w 16"/>
                <a:gd name="T7" fmla="*/ 0 h 10"/>
                <a:gd name="T8" fmla="*/ 0 w 16"/>
                <a:gd name="T9" fmla="*/ 0 h 10"/>
              </a:gdLst>
              <a:ahLst/>
              <a:cxnLst>
                <a:cxn ang="0">
                  <a:pos x="T0" y="T1"/>
                </a:cxn>
                <a:cxn ang="0">
                  <a:pos x="T2" y="T3"/>
                </a:cxn>
                <a:cxn ang="0">
                  <a:pos x="T4" y="T5"/>
                </a:cxn>
                <a:cxn ang="0">
                  <a:pos x="T6" y="T7"/>
                </a:cxn>
                <a:cxn ang="0">
                  <a:pos x="T8" y="T9"/>
                </a:cxn>
              </a:cxnLst>
              <a:rect l="0" t="0" r="r" b="b"/>
              <a:pathLst>
                <a:path w="16" h="10">
                  <a:moveTo>
                    <a:pt x="0" y="0"/>
                  </a:moveTo>
                  <a:cubicBezTo>
                    <a:pt x="0" y="3"/>
                    <a:pt x="0" y="7"/>
                    <a:pt x="0" y="10"/>
                  </a:cubicBezTo>
                  <a:cubicBezTo>
                    <a:pt x="16" y="10"/>
                    <a:pt x="16" y="10"/>
                    <a:pt x="16" y="10"/>
                  </a:cubicBezTo>
                  <a:cubicBezTo>
                    <a:pt x="16" y="7"/>
                    <a:pt x="16" y="3"/>
                    <a:pt x="16"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grpSp>
      <p:sp>
        <p:nvSpPr>
          <p:cNvPr id="54" name="Prostokąt 53"/>
          <p:cNvSpPr/>
          <p:nvPr/>
        </p:nvSpPr>
        <p:spPr>
          <a:xfrm>
            <a:off x="3368336" y="949693"/>
            <a:ext cx="1901483" cy="461665"/>
          </a:xfrm>
          <a:prstGeom prst="rect">
            <a:avLst/>
          </a:prstGeom>
        </p:spPr>
        <p:txBody>
          <a:bodyPr wrap="none">
            <a:spAutoFit/>
          </a:bodyPr>
          <a:lstStyle/>
          <a:p>
            <a:pPr algn="ctr">
              <a:defRPr/>
            </a:pPr>
            <a:r>
              <a:rPr lang="pl-PL">
                <a:latin typeface="+mj-lt"/>
              </a:rPr>
              <a:t>Born in </a:t>
            </a:r>
            <a:r>
              <a:rPr lang="en-NZ">
                <a:latin typeface="+mj-lt"/>
              </a:rPr>
              <a:t>the</a:t>
            </a:r>
            <a:r>
              <a:rPr lang="pl-PL">
                <a:latin typeface="+mj-lt"/>
              </a:rPr>
              <a:t> </a:t>
            </a:r>
            <a:r>
              <a:rPr lang="pl-PL" sz="2400" b="1">
                <a:solidFill>
                  <a:schemeClr val="bg2">
                    <a:lumMod val="75000"/>
                  </a:schemeClr>
                </a:solidFill>
              </a:rPr>
              <a:t>60</a:t>
            </a:r>
            <a:r>
              <a:rPr lang="en-NZ" sz="2400" b="1">
                <a:solidFill>
                  <a:schemeClr val="bg2">
                    <a:lumMod val="75000"/>
                  </a:schemeClr>
                </a:solidFill>
              </a:rPr>
              <a:t>s</a:t>
            </a:r>
            <a:endParaRPr lang="en-US" sz="2400" b="1">
              <a:solidFill>
                <a:schemeClr val="bg2">
                  <a:lumMod val="75000"/>
                </a:schemeClr>
              </a:solidFill>
            </a:endParaRPr>
          </a:p>
        </p:txBody>
      </p:sp>
      <p:sp>
        <p:nvSpPr>
          <p:cNvPr id="56" name="Prostokąt 55"/>
          <p:cNvSpPr/>
          <p:nvPr/>
        </p:nvSpPr>
        <p:spPr>
          <a:xfrm>
            <a:off x="5467228" y="949693"/>
            <a:ext cx="1901483" cy="461665"/>
          </a:xfrm>
          <a:prstGeom prst="rect">
            <a:avLst/>
          </a:prstGeom>
        </p:spPr>
        <p:txBody>
          <a:bodyPr wrap="none">
            <a:spAutoFit/>
          </a:bodyPr>
          <a:lstStyle/>
          <a:p>
            <a:pPr algn="ctr">
              <a:defRPr/>
            </a:pPr>
            <a:r>
              <a:rPr lang="pl-PL">
                <a:latin typeface="+mj-lt"/>
              </a:rPr>
              <a:t>Born in </a:t>
            </a:r>
            <a:r>
              <a:rPr lang="en-NZ">
                <a:latin typeface="+mj-lt"/>
              </a:rPr>
              <a:t>the</a:t>
            </a:r>
            <a:r>
              <a:rPr lang="pl-PL">
                <a:latin typeface="+mj-lt"/>
              </a:rPr>
              <a:t> </a:t>
            </a:r>
            <a:r>
              <a:rPr lang="pl-PL" sz="2400" b="1">
                <a:solidFill>
                  <a:schemeClr val="bg2">
                    <a:lumMod val="75000"/>
                  </a:schemeClr>
                </a:solidFill>
              </a:rPr>
              <a:t>70</a:t>
            </a:r>
            <a:r>
              <a:rPr lang="en-NZ" sz="2400" b="1">
                <a:solidFill>
                  <a:schemeClr val="bg2">
                    <a:lumMod val="75000"/>
                  </a:schemeClr>
                </a:solidFill>
              </a:rPr>
              <a:t>s</a:t>
            </a:r>
            <a:endParaRPr lang="en-US" sz="2400" b="1">
              <a:solidFill>
                <a:schemeClr val="bg2">
                  <a:lumMod val="75000"/>
                </a:schemeClr>
              </a:solidFill>
            </a:endParaRPr>
          </a:p>
        </p:txBody>
      </p:sp>
      <p:sp>
        <p:nvSpPr>
          <p:cNvPr id="57" name="Prostokąt 56"/>
          <p:cNvSpPr/>
          <p:nvPr/>
        </p:nvSpPr>
        <p:spPr>
          <a:xfrm>
            <a:off x="7595962" y="981592"/>
            <a:ext cx="1901483" cy="461665"/>
          </a:xfrm>
          <a:prstGeom prst="rect">
            <a:avLst/>
          </a:prstGeom>
        </p:spPr>
        <p:txBody>
          <a:bodyPr wrap="none">
            <a:spAutoFit/>
          </a:bodyPr>
          <a:lstStyle/>
          <a:p>
            <a:pPr algn="ctr">
              <a:defRPr/>
            </a:pPr>
            <a:r>
              <a:rPr lang="pl-PL">
                <a:latin typeface="+mj-lt"/>
              </a:rPr>
              <a:t>Born in </a:t>
            </a:r>
            <a:r>
              <a:rPr lang="en-NZ">
                <a:latin typeface="+mj-lt"/>
              </a:rPr>
              <a:t>the</a:t>
            </a:r>
            <a:r>
              <a:rPr lang="pl-PL">
                <a:latin typeface="+mj-lt"/>
              </a:rPr>
              <a:t> </a:t>
            </a:r>
            <a:r>
              <a:rPr lang="pl-PL" sz="2400" b="1">
                <a:solidFill>
                  <a:schemeClr val="bg2">
                    <a:lumMod val="75000"/>
                  </a:schemeClr>
                </a:solidFill>
              </a:rPr>
              <a:t>80</a:t>
            </a:r>
            <a:r>
              <a:rPr lang="en-NZ" sz="2400" b="1">
                <a:solidFill>
                  <a:schemeClr val="bg2">
                    <a:lumMod val="75000"/>
                  </a:schemeClr>
                </a:solidFill>
              </a:rPr>
              <a:t>s</a:t>
            </a:r>
            <a:endParaRPr lang="en-US" sz="2400" b="1">
              <a:solidFill>
                <a:schemeClr val="bg2">
                  <a:lumMod val="75000"/>
                </a:schemeClr>
              </a:solidFill>
            </a:endParaRPr>
          </a:p>
        </p:txBody>
      </p:sp>
      <p:sp>
        <p:nvSpPr>
          <p:cNvPr id="61" name="Freeform 5"/>
          <p:cNvSpPr>
            <a:spLocks/>
          </p:cNvSpPr>
          <p:nvPr/>
        </p:nvSpPr>
        <p:spPr bwMode="auto">
          <a:xfrm rot="10530583" flipV="1">
            <a:off x="8863933" y="5782892"/>
            <a:ext cx="633816" cy="624065"/>
          </a:xfrm>
          <a:custGeom>
            <a:avLst/>
            <a:gdLst>
              <a:gd name="T0" fmla="*/ 81 w 130"/>
              <a:gd name="T1" fmla="*/ 0 h 128"/>
              <a:gd name="T2" fmla="*/ 50 w 130"/>
              <a:gd name="T3" fmla="*/ 0 h 128"/>
              <a:gd name="T4" fmla="*/ 50 w 130"/>
              <a:gd name="T5" fmla="*/ 47 h 128"/>
              <a:gd name="T6" fmla="*/ 0 w 130"/>
              <a:gd name="T7" fmla="*/ 47 h 128"/>
              <a:gd name="T8" fmla="*/ 0 w 130"/>
              <a:gd name="T9" fmla="*/ 78 h 128"/>
              <a:gd name="T10" fmla="*/ 50 w 130"/>
              <a:gd name="T11" fmla="*/ 78 h 128"/>
              <a:gd name="T12" fmla="*/ 50 w 130"/>
              <a:gd name="T13" fmla="*/ 128 h 128"/>
              <a:gd name="T14" fmla="*/ 81 w 130"/>
              <a:gd name="T15" fmla="*/ 128 h 128"/>
              <a:gd name="T16" fmla="*/ 81 w 130"/>
              <a:gd name="T17" fmla="*/ 78 h 128"/>
              <a:gd name="T18" fmla="*/ 130 w 130"/>
              <a:gd name="T19" fmla="*/ 78 h 128"/>
              <a:gd name="T20" fmla="*/ 130 w 130"/>
              <a:gd name="T21" fmla="*/ 47 h 128"/>
              <a:gd name="T22" fmla="*/ 81 w 130"/>
              <a:gd name="T23" fmla="*/ 47 h 128"/>
              <a:gd name="T24" fmla="*/ 81 w 130"/>
              <a:gd name="T2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28">
                <a:moveTo>
                  <a:pt x="81" y="0"/>
                </a:moveTo>
                <a:lnTo>
                  <a:pt x="50" y="0"/>
                </a:lnTo>
                <a:lnTo>
                  <a:pt x="50" y="47"/>
                </a:lnTo>
                <a:lnTo>
                  <a:pt x="0" y="47"/>
                </a:lnTo>
                <a:lnTo>
                  <a:pt x="0" y="78"/>
                </a:lnTo>
                <a:lnTo>
                  <a:pt x="50" y="78"/>
                </a:lnTo>
                <a:lnTo>
                  <a:pt x="50" y="128"/>
                </a:lnTo>
                <a:lnTo>
                  <a:pt x="81" y="128"/>
                </a:lnTo>
                <a:lnTo>
                  <a:pt x="81" y="78"/>
                </a:lnTo>
                <a:lnTo>
                  <a:pt x="130" y="78"/>
                </a:lnTo>
                <a:lnTo>
                  <a:pt x="130" y="47"/>
                </a:lnTo>
                <a:lnTo>
                  <a:pt x="81" y="47"/>
                </a:lnTo>
                <a:lnTo>
                  <a:pt x="81" y="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pl-PL"/>
          </a:p>
        </p:txBody>
      </p:sp>
      <p:grpSp>
        <p:nvGrpSpPr>
          <p:cNvPr id="62" name="Grupa 61"/>
          <p:cNvGrpSpPr/>
          <p:nvPr/>
        </p:nvGrpSpPr>
        <p:grpSpPr>
          <a:xfrm rot="18117894" flipV="1">
            <a:off x="9495070" y="4449984"/>
            <a:ext cx="3456673" cy="2128672"/>
            <a:chOff x="-2844801" y="68263"/>
            <a:chExt cx="1114426" cy="709612"/>
          </a:xfrm>
          <a:solidFill>
            <a:schemeClr val="bg1">
              <a:lumMod val="95000"/>
            </a:schemeClr>
          </a:solidFill>
        </p:grpSpPr>
        <p:sp>
          <p:nvSpPr>
            <p:cNvPr id="63" name="Freeform 7"/>
            <p:cNvSpPr>
              <a:spLocks/>
            </p:cNvSpPr>
            <p:nvPr/>
          </p:nvSpPr>
          <p:spPr bwMode="auto">
            <a:xfrm>
              <a:off x="-2844801" y="654050"/>
              <a:ext cx="120650" cy="123825"/>
            </a:xfrm>
            <a:custGeom>
              <a:avLst/>
              <a:gdLst>
                <a:gd name="T0" fmla="*/ 31 w 32"/>
                <a:gd name="T1" fmla="*/ 15 h 33"/>
                <a:gd name="T2" fmla="*/ 18 w 32"/>
                <a:gd name="T3" fmla="*/ 31 h 33"/>
                <a:gd name="T4" fmla="*/ 1 w 32"/>
                <a:gd name="T5" fmla="*/ 18 h 33"/>
                <a:gd name="T6" fmla="*/ 14 w 32"/>
                <a:gd name="T7" fmla="*/ 1 h 33"/>
                <a:gd name="T8" fmla="*/ 31 w 32"/>
                <a:gd name="T9" fmla="*/ 15 h 33"/>
              </a:gdLst>
              <a:ahLst/>
              <a:cxnLst>
                <a:cxn ang="0">
                  <a:pos x="T0" y="T1"/>
                </a:cxn>
                <a:cxn ang="0">
                  <a:pos x="T2" y="T3"/>
                </a:cxn>
                <a:cxn ang="0">
                  <a:pos x="T4" y="T5"/>
                </a:cxn>
                <a:cxn ang="0">
                  <a:pos x="T6" y="T7"/>
                </a:cxn>
                <a:cxn ang="0">
                  <a:pos x="T8" y="T9"/>
                </a:cxn>
              </a:cxnLst>
              <a:rect l="0" t="0" r="r" b="b"/>
              <a:pathLst>
                <a:path w="32" h="33">
                  <a:moveTo>
                    <a:pt x="31" y="15"/>
                  </a:moveTo>
                  <a:cubicBezTo>
                    <a:pt x="32" y="23"/>
                    <a:pt x="26" y="30"/>
                    <a:pt x="18" y="31"/>
                  </a:cubicBezTo>
                  <a:cubicBezTo>
                    <a:pt x="9" y="33"/>
                    <a:pt x="2" y="27"/>
                    <a:pt x="1" y="18"/>
                  </a:cubicBezTo>
                  <a:cubicBezTo>
                    <a:pt x="0" y="10"/>
                    <a:pt x="6" y="3"/>
                    <a:pt x="14" y="1"/>
                  </a:cubicBezTo>
                  <a:cubicBezTo>
                    <a:pt x="22" y="0"/>
                    <a:pt x="30" y="6"/>
                    <a:pt x="3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64" name="Freeform 11"/>
            <p:cNvSpPr>
              <a:spLocks/>
            </p:cNvSpPr>
            <p:nvPr/>
          </p:nvSpPr>
          <p:spPr bwMode="auto">
            <a:xfrm>
              <a:off x="-2757488" y="549275"/>
              <a:ext cx="71438" cy="55563"/>
            </a:xfrm>
            <a:custGeom>
              <a:avLst/>
              <a:gdLst>
                <a:gd name="T0" fmla="*/ 16 w 19"/>
                <a:gd name="T1" fmla="*/ 15 h 15"/>
                <a:gd name="T2" fmla="*/ 0 w 19"/>
                <a:gd name="T3" fmla="*/ 11 h 15"/>
                <a:gd name="T4" fmla="*/ 4 w 19"/>
                <a:gd name="T5" fmla="*/ 0 h 15"/>
                <a:gd name="T6" fmla="*/ 19 w 19"/>
                <a:gd name="T7" fmla="*/ 6 h 15"/>
                <a:gd name="T8" fmla="*/ 16 w 19"/>
                <a:gd name="T9" fmla="*/ 15 h 15"/>
              </a:gdLst>
              <a:ahLst/>
              <a:cxnLst>
                <a:cxn ang="0">
                  <a:pos x="T0" y="T1"/>
                </a:cxn>
                <a:cxn ang="0">
                  <a:pos x="T2" y="T3"/>
                </a:cxn>
                <a:cxn ang="0">
                  <a:pos x="T4" y="T5"/>
                </a:cxn>
                <a:cxn ang="0">
                  <a:pos x="T6" y="T7"/>
                </a:cxn>
                <a:cxn ang="0">
                  <a:pos x="T8" y="T9"/>
                </a:cxn>
              </a:cxnLst>
              <a:rect l="0" t="0" r="r" b="b"/>
              <a:pathLst>
                <a:path w="19" h="15">
                  <a:moveTo>
                    <a:pt x="16" y="15"/>
                  </a:moveTo>
                  <a:cubicBezTo>
                    <a:pt x="0" y="11"/>
                    <a:pt x="0" y="11"/>
                    <a:pt x="0" y="11"/>
                  </a:cubicBezTo>
                  <a:cubicBezTo>
                    <a:pt x="0" y="10"/>
                    <a:pt x="1" y="7"/>
                    <a:pt x="4" y="0"/>
                  </a:cubicBezTo>
                  <a:cubicBezTo>
                    <a:pt x="19" y="6"/>
                    <a:pt x="19" y="6"/>
                    <a:pt x="19" y="6"/>
                  </a:cubicBezTo>
                  <a:cubicBezTo>
                    <a:pt x="17" y="11"/>
                    <a:pt x="16" y="15"/>
                    <a:pt x="1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65" name="Freeform 12"/>
            <p:cNvSpPr>
              <a:spLocks noEditPoints="1"/>
            </p:cNvSpPr>
            <p:nvPr/>
          </p:nvSpPr>
          <p:spPr bwMode="auto">
            <a:xfrm>
              <a:off x="-2713038" y="68263"/>
              <a:ext cx="869950" cy="434975"/>
            </a:xfrm>
            <a:custGeom>
              <a:avLst/>
              <a:gdLst>
                <a:gd name="T0" fmla="*/ 14 w 231"/>
                <a:gd name="T1" fmla="*/ 116 h 116"/>
                <a:gd name="T2" fmla="*/ 0 w 231"/>
                <a:gd name="T3" fmla="*/ 109 h 116"/>
                <a:gd name="T4" fmla="*/ 10 w 231"/>
                <a:gd name="T5" fmla="*/ 90 h 116"/>
                <a:gd name="T6" fmla="*/ 23 w 231"/>
                <a:gd name="T7" fmla="*/ 98 h 116"/>
                <a:gd name="T8" fmla="*/ 14 w 231"/>
                <a:gd name="T9" fmla="*/ 116 h 116"/>
                <a:gd name="T10" fmla="*/ 34 w 231"/>
                <a:gd name="T11" fmla="*/ 82 h 116"/>
                <a:gd name="T12" fmla="*/ 21 w 231"/>
                <a:gd name="T13" fmla="*/ 72 h 116"/>
                <a:gd name="T14" fmla="*/ 35 w 231"/>
                <a:gd name="T15" fmla="*/ 56 h 116"/>
                <a:gd name="T16" fmla="*/ 47 w 231"/>
                <a:gd name="T17" fmla="*/ 67 h 116"/>
                <a:gd name="T18" fmla="*/ 34 w 231"/>
                <a:gd name="T19" fmla="*/ 82 h 116"/>
                <a:gd name="T20" fmla="*/ 61 w 231"/>
                <a:gd name="T21" fmla="*/ 53 h 116"/>
                <a:gd name="T22" fmla="*/ 50 w 231"/>
                <a:gd name="T23" fmla="*/ 41 h 116"/>
                <a:gd name="T24" fmla="*/ 67 w 231"/>
                <a:gd name="T25" fmla="*/ 28 h 116"/>
                <a:gd name="T26" fmla="*/ 76 w 231"/>
                <a:gd name="T27" fmla="*/ 41 h 116"/>
                <a:gd name="T28" fmla="*/ 61 w 231"/>
                <a:gd name="T29" fmla="*/ 53 h 116"/>
                <a:gd name="T30" fmla="*/ 93 w 231"/>
                <a:gd name="T31" fmla="*/ 32 h 116"/>
                <a:gd name="T32" fmla="*/ 86 w 231"/>
                <a:gd name="T33" fmla="*/ 17 h 116"/>
                <a:gd name="T34" fmla="*/ 106 w 231"/>
                <a:gd name="T35" fmla="*/ 9 h 116"/>
                <a:gd name="T36" fmla="*/ 111 w 231"/>
                <a:gd name="T37" fmla="*/ 24 h 116"/>
                <a:gd name="T38" fmla="*/ 93 w 231"/>
                <a:gd name="T39" fmla="*/ 32 h 116"/>
                <a:gd name="T40" fmla="*/ 227 w 231"/>
                <a:gd name="T41" fmla="*/ 25 h 116"/>
                <a:gd name="T42" fmla="*/ 208 w 231"/>
                <a:gd name="T43" fmla="*/ 21 h 116"/>
                <a:gd name="T44" fmla="*/ 211 w 231"/>
                <a:gd name="T45" fmla="*/ 5 h 116"/>
                <a:gd name="T46" fmla="*/ 231 w 231"/>
                <a:gd name="T47" fmla="*/ 10 h 116"/>
                <a:gd name="T48" fmla="*/ 227 w 231"/>
                <a:gd name="T49" fmla="*/ 25 h 116"/>
                <a:gd name="T50" fmla="*/ 130 w 231"/>
                <a:gd name="T51" fmla="*/ 19 h 116"/>
                <a:gd name="T52" fmla="*/ 127 w 231"/>
                <a:gd name="T53" fmla="*/ 4 h 116"/>
                <a:gd name="T54" fmla="*/ 148 w 231"/>
                <a:gd name="T55" fmla="*/ 1 h 116"/>
                <a:gd name="T56" fmla="*/ 149 w 231"/>
                <a:gd name="T57" fmla="*/ 17 h 116"/>
                <a:gd name="T58" fmla="*/ 130 w 231"/>
                <a:gd name="T59" fmla="*/ 19 h 116"/>
                <a:gd name="T60" fmla="*/ 188 w 231"/>
                <a:gd name="T61" fmla="*/ 18 h 116"/>
                <a:gd name="T62" fmla="*/ 169 w 231"/>
                <a:gd name="T63" fmla="*/ 16 h 116"/>
                <a:gd name="T64" fmla="*/ 169 w 231"/>
                <a:gd name="T65" fmla="*/ 0 h 116"/>
                <a:gd name="T66" fmla="*/ 190 w 231"/>
                <a:gd name="T67" fmla="*/ 2 h 116"/>
                <a:gd name="T68" fmla="*/ 188 w 231"/>
                <a:gd name="T69" fmla="*/ 1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1" h="116">
                  <a:moveTo>
                    <a:pt x="14" y="116"/>
                  </a:moveTo>
                  <a:cubicBezTo>
                    <a:pt x="0" y="109"/>
                    <a:pt x="0" y="109"/>
                    <a:pt x="0" y="109"/>
                  </a:cubicBezTo>
                  <a:cubicBezTo>
                    <a:pt x="3" y="102"/>
                    <a:pt x="6" y="96"/>
                    <a:pt x="10" y="90"/>
                  </a:cubicBezTo>
                  <a:cubicBezTo>
                    <a:pt x="23" y="98"/>
                    <a:pt x="23" y="98"/>
                    <a:pt x="23" y="98"/>
                  </a:cubicBezTo>
                  <a:cubicBezTo>
                    <a:pt x="20" y="104"/>
                    <a:pt x="17" y="110"/>
                    <a:pt x="14" y="116"/>
                  </a:cubicBezTo>
                  <a:close/>
                  <a:moveTo>
                    <a:pt x="34" y="82"/>
                  </a:moveTo>
                  <a:cubicBezTo>
                    <a:pt x="21" y="72"/>
                    <a:pt x="21" y="72"/>
                    <a:pt x="21" y="72"/>
                  </a:cubicBezTo>
                  <a:cubicBezTo>
                    <a:pt x="26" y="67"/>
                    <a:pt x="30" y="61"/>
                    <a:pt x="35" y="56"/>
                  </a:cubicBezTo>
                  <a:cubicBezTo>
                    <a:pt x="47" y="67"/>
                    <a:pt x="47" y="67"/>
                    <a:pt x="47" y="67"/>
                  </a:cubicBezTo>
                  <a:cubicBezTo>
                    <a:pt x="42" y="71"/>
                    <a:pt x="38" y="77"/>
                    <a:pt x="34" y="82"/>
                  </a:cubicBezTo>
                  <a:close/>
                  <a:moveTo>
                    <a:pt x="61" y="53"/>
                  </a:moveTo>
                  <a:cubicBezTo>
                    <a:pt x="50" y="41"/>
                    <a:pt x="50" y="41"/>
                    <a:pt x="50" y="41"/>
                  </a:cubicBezTo>
                  <a:cubicBezTo>
                    <a:pt x="56" y="36"/>
                    <a:pt x="62" y="32"/>
                    <a:pt x="67" y="28"/>
                  </a:cubicBezTo>
                  <a:cubicBezTo>
                    <a:pt x="76" y="41"/>
                    <a:pt x="76" y="41"/>
                    <a:pt x="76" y="41"/>
                  </a:cubicBezTo>
                  <a:cubicBezTo>
                    <a:pt x="71" y="45"/>
                    <a:pt x="66" y="49"/>
                    <a:pt x="61" y="53"/>
                  </a:cubicBezTo>
                  <a:close/>
                  <a:moveTo>
                    <a:pt x="93" y="32"/>
                  </a:moveTo>
                  <a:cubicBezTo>
                    <a:pt x="86" y="17"/>
                    <a:pt x="86" y="17"/>
                    <a:pt x="86" y="17"/>
                  </a:cubicBezTo>
                  <a:cubicBezTo>
                    <a:pt x="92" y="14"/>
                    <a:pt x="99" y="11"/>
                    <a:pt x="106" y="9"/>
                  </a:cubicBezTo>
                  <a:cubicBezTo>
                    <a:pt x="111" y="24"/>
                    <a:pt x="111" y="24"/>
                    <a:pt x="111" y="24"/>
                  </a:cubicBezTo>
                  <a:cubicBezTo>
                    <a:pt x="105" y="26"/>
                    <a:pt x="99" y="29"/>
                    <a:pt x="93" y="32"/>
                  </a:cubicBezTo>
                  <a:close/>
                  <a:moveTo>
                    <a:pt x="227" y="25"/>
                  </a:moveTo>
                  <a:cubicBezTo>
                    <a:pt x="221" y="24"/>
                    <a:pt x="214" y="22"/>
                    <a:pt x="208" y="21"/>
                  </a:cubicBezTo>
                  <a:cubicBezTo>
                    <a:pt x="211" y="5"/>
                    <a:pt x="211" y="5"/>
                    <a:pt x="211" y="5"/>
                  </a:cubicBezTo>
                  <a:cubicBezTo>
                    <a:pt x="218" y="7"/>
                    <a:pt x="224" y="8"/>
                    <a:pt x="231" y="10"/>
                  </a:cubicBezTo>
                  <a:lnTo>
                    <a:pt x="227" y="25"/>
                  </a:lnTo>
                  <a:close/>
                  <a:moveTo>
                    <a:pt x="130" y="19"/>
                  </a:moveTo>
                  <a:cubicBezTo>
                    <a:pt x="127" y="4"/>
                    <a:pt x="127" y="4"/>
                    <a:pt x="127" y="4"/>
                  </a:cubicBezTo>
                  <a:cubicBezTo>
                    <a:pt x="133" y="2"/>
                    <a:pt x="141" y="1"/>
                    <a:pt x="148" y="1"/>
                  </a:cubicBezTo>
                  <a:cubicBezTo>
                    <a:pt x="149" y="17"/>
                    <a:pt x="149" y="17"/>
                    <a:pt x="149" y="17"/>
                  </a:cubicBezTo>
                  <a:cubicBezTo>
                    <a:pt x="142" y="17"/>
                    <a:pt x="136" y="18"/>
                    <a:pt x="130" y="19"/>
                  </a:cubicBezTo>
                  <a:close/>
                  <a:moveTo>
                    <a:pt x="188" y="18"/>
                  </a:moveTo>
                  <a:cubicBezTo>
                    <a:pt x="182" y="17"/>
                    <a:pt x="175" y="16"/>
                    <a:pt x="169" y="16"/>
                  </a:cubicBezTo>
                  <a:cubicBezTo>
                    <a:pt x="169" y="0"/>
                    <a:pt x="169" y="0"/>
                    <a:pt x="169" y="0"/>
                  </a:cubicBezTo>
                  <a:cubicBezTo>
                    <a:pt x="176" y="0"/>
                    <a:pt x="183" y="1"/>
                    <a:pt x="190" y="2"/>
                  </a:cubicBezTo>
                  <a:lnTo>
                    <a:pt x="18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sp>
          <p:nvSpPr>
            <p:cNvPr id="66" name="Freeform 13"/>
            <p:cNvSpPr>
              <a:spLocks/>
            </p:cNvSpPr>
            <p:nvPr/>
          </p:nvSpPr>
          <p:spPr bwMode="auto">
            <a:xfrm>
              <a:off x="-1785938" y="127000"/>
              <a:ext cx="55563" cy="71438"/>
            </a:xfrm>
            <a:custGeom>
              <a:avLst/>
              <a:gdLst>
                <a:gd name="T0" fmla="*/ 10 w 15"/>
                <a:gd name="T1" fmla="*/ 19 h 19"/>
                <a:gd name="T2" fmla="*/ 0 w 15"/>
                <a:gd name="T3" fmla="*/ 15 h 19"/>
                <a:gd name="T4" fmla="*/ 5 w 15"/>
                <a:gd name="T5" fmla="*/ 0 h 19"/>
                <a:gd name="T6" fmla="*/ 15 w 15"/>
                <a:gd name="T7" fmla="*/ 4 h 19"/>
                <a:gd name="T8" fmla="*/ 10 w 15"/>
                <a:gd name="T9" fmla="*/ 19 h 19"/>
              </a:gdLst>
              <a:ahLst/>
              <a:cxnLst>
                <a:cxn ang="0">
                  <a:pos x="T0" y="T1"/>
                </a:cxn>
                <a:cxn ang="0">
                  <a:pos x="T2" y="T3"/>
                </a:cxn>
                <a:cxn ang="0">
                  <a:pos x="T4" y="T5"/>
                </a:cxn>
                <a:cxn ang="0">
                  <a:pos x="T6" y="T7"/>
                </a:cxn>
                <a:cxn ang="0">
                  <a:pos x="T8" y="T9"/>
                </a:cxn>
              </a:cxnLst>
              <a:rect l="0" t="0" r="r" b="b"/>
              <a:pathLst>
                <a:path w="15" h="19">
                  <a:moveTo>
                    <a:pt x="10" y="19"/>
                  </a:moveTo>
                  <a:cubicBezTo>
                    <a:pt x="6" y="18"/>
                    <a:pt x="3" y="17"/>
                    <a:pt x="0" y="15"/>
                  </a:cubicBezTo>
                  <a:cubicBezTo>
                    <a:pt x="5" y="0"/>
                    <a:pt x="5" y="0"/>
                    <a:pt x="5" y="0"/>
                  </a:cubicBezTo>
                  <a:cubicBezTo>
                    <a:pt x="9" y="1"/>
                    <a:pt x="12" y="3"/>
                    <a:pt x="15" y="4"/>
                  </a:cubicBezTo>
                  <a:lnTo>
                    <a:pt x="1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a:p>
          </p:txBody>
        </p:sp>
      </p:grpSp>
      <p:sp>
        <p:nvSpPr>
          <p:cNvPr id="3" name="Symbol zastępczy numeru slajdu 2"/>
          <p:cNvSpPr>
            <a:spLocks noGrp="1"/>
          </p:cNvSpPr>
          <p:nvPr>
            <p:ph type="sldNum" sz="quarter" idx="12"/>
          </p:nvPr>
        </p:nvSpPr>
        <p:spPr/>
        <p:txBody>
          <a:bodyPr/>
          <a:lstStyle/>
          <a:p>
            <a:fld id="{DEAEEF22-A4DB-45E7-8C91-9889C89BF273}" type="slidenum">
              <a:rPr lang="pl-PL" smtClean="0"/>
              <a:t>141</a:t>
            </a:fld>
            <a:endParaRPr lang="pl-PL"/>
          </a:p>
        </p:txBody>
      </p:sp>
      <p:grpSp>
        <p:nvGrpSpPr>
          <p:cNvPr id="5" name="Group 4"/>
          <p:cNvGrpSpPr/>
          <p:nvPr/>
        </p:nvGrpSpPr>
        <p:grpSpPr>
          <a:xfrm>
            <a:off x="1779666" y="1910468"/>
            <a:ext cx="735441" cy="3304935"/>
            <a:chOff x="1779666" y="1910468"/>
            <a:chExt cx="735441" cy="3304935"/>
          </a:xfrm>
        </p:grpSpPr>
        <p:sp>
          <p:nvSpPr>
            <p:cNvPr id="4" name="Prostokąt 3">
              <a:extLst>
                <a:ext uri="{FF2B5EF4-FFF2-40B4-BE49-F238E27FC236}">
                  <a16:creationId xmlns:a16="http://schemas.microsoft.com/office/drawing/2014/main" id="{A0D2D394-F790-4BE0-AD2D-BDEE60C1444B}"/>
                </a:ext>
              </a:extLst>
            </p:cNvPr>
            <p:cNvSpPr/>
            <p:nvPr/>
          </p:nvSpPr>
          <p:spPr>
            <a:xfrm>
              <a:off x="1906738" y="1910468"/>
              <a:ext cx="603050" cy="307777"/>
            </a:xfrm>
            <a:prstGeom prst="rect">
              <a:avLst/>
            </a:prstGeom>
          </p:spPr>
          <p:txBody>
            <a:bodyPr wrap="none">
              <a:spAutoFit/>
            </a:bodyPr>
            <a:lstStyle/>
            <a:p>
              <a:pPr algn="ctr" defTabSz="1188747">
                <a:defRPr/>
              </a:pPr>
              <a:r>
                <a:rPr lang="en-NZ" sz="1400" b="1" dirty="0">
                  <a:solidFill>
                    <a:schemeClr val="bg1"/>
                  </a:solidFill>
                </a:rPr>
                <a:t>8.2</a:t>
              </a:r>
              <a:r>
                <a:rPr lang="en-US" sz="1400" b="1" dirty="0">
                  <a:solidFill>
                    <a:schemeClr val="bg1"/>
                  </a:solidFill>
                </a:rPr>
                <a:t>%</a:t>
              </a:r>
            </a:p>
          </p:txBody>
        </p:sp>
        <p:sp>
          <p:nvSpPr>
            <p:cNvPr id="74" name="Prostokąt 73">
              <a:extLst>
                <a:ext uri="{FF2B5EF4-FFF2-40B4-BE49-F238E27FC236}">
                  <a16:creationId xmlns:a16="http://schemas.microsoft.com/office/drawing/2014/main" id="{924CF63A-7D69-43A0-80CF-F04913175851}"/>
                </a:ext>
              </a:extLst>
            </p:cNvPr>
            <p:cNvSpPr/>
            <p:nvPr/>
          </p:nvSpPr>
          <p:spPr>
            <a:xfrm>
              <a:off x="1809466" y="2865299"/>
              <a:ext cx="705641" cy="307777"/>
            </a:xfrm>
            <a:prstGeom prst="rect">
              <a:avLst/>
            </a:prstGeom>
          </p:spPr>
          <p:txBody>
            <a:bodyPr wrap="none">
              <a:spAutoFit/>
            </a:bodyPr>
            <a:lstStyle/>
            <a:p>
              <a:pPr algn="ctr" defTabSz="1188747">
                <a:defRPr/>
              </a:pPr>
              <a:r>
                <a:rPr lang="en-NZ" sz="1400" b="1">
                  <a:solidFill>
                    <a:schemeClr val="bg1"/>
                  </a:solidFill>
                </a:rPr>
                <a:t>26.3</a:t>
              </a:r>
              <a:r>
                <a:rPr lang="en-US" sz="1400" b="1">
                  <a:solidFill>
                    <a:schemeClr val="bg1"/>
                  </a:solidFill>
                </a:rPr>
                <a:t>%</a:t>
              </a:r>
            </a:p>
          </p:txBody>
        </p:sp>
        <p:sp>
          <p:nvSpPr>
            <p:cNvPr id="75" name="Prostokąt 74">
              <a:extLst>
                <a:ext uri="{FF2B5EF4-FFF2-40B4-BE49-F238E27FC236}">
                  <a16:creationId xmlns:a16="http://schemas.microsoft.com/office/drawing/2014/main" id="{50102AC1-DC9B-4EAE-8BF2-D77EDB0C891B}"/>
                </a:ext>
              </a:extLst>
            </p:cNvPr>
            <p:cNvSpPr/>
            <p:nvPr/>
          </p:nvSpPr>
          <p:spPr>
            <a:xfrm>
              <a:off x="1796320" y="3539095"/>
              <a:ext cx="705642" cy="307777"/>
            </a:xfrm>
            <a:prstGeom prst="rect">
              <a:avLst/>
            </a:prstGeom>
          </p:spPr>
          <p:txBody>
            <a:bodyPr wrap="none">
              <a:spAutoFit/>
            </a:bodyPr>
            <a:lstStyle/>
            <a:p>
              <a:pPr algn="ctr" defTabSz="1188747">
                <a:defRPr/>
              </a:pPr>
              <a:r>
                <a:rPr lang="en-NZ" sz="1400" b="1">
                  <a:solidFill>
                    <a:schemeClr val="bg1"/>
                  </a:solidFill>
                </a:rPr>
                <a:t>37.6</a:t>
              </a:r>
              <a:r>
                <a:rPr lang="en-US" sz="1400" b="1">
                  <a:solidFill>
                    <a:schemeClr val="bg1"/>
                  </a:solidFill>
                </a:rPr>
                <a:t>%</a:t>
              </a:r>
            </a:p>
          </p:txBody>
        </p:sp>
        <p:sp>
          <p:nvSpPr>
            <p:cNvPr id="94" name="Prostokąt 93">
              <a:extLst>
                <a:ext uri="{FF2B5EF4-FFF2-40B4-BE49-F238E27FC236}">
                  <a16:creationId xmlns:a16="http://schemas.microsoft.com/office/drawing/2014/main" id="{28D35DEE-33E1-4629-8677-5CC963ECB52A}"/>
                </a:ext>
              </a:extLst>
            </p:cNvPr>
            <p:cNvSpPr/>
            <p:nvPr/>
          </p:nvSpPr>
          <p:spPr>
            <a:xfrm rot="16532433">
              <a:off x="1580734" y="4708693"/>
              <a:ext cx="705642" cy="307777"/>
            </a:xfrm>
            <a:prstGeom prst="rect">
              <a:avLst/>
            </a:prstGeom>
          </p:spPr>
          <p:txBody>
            <a:bodyPr wrap="none">
              <a:spAutoFit/>
            </a:bodyPr>
            <a:lstStyle/>
            <a:p>
              <a:pPr algn="ctr" defTabSz="1188747">
                <a:defRPr/>
              </a:pPr>
              <a:r>
                <a:rPr lang="pl-PL" sz="1400" b="1" dirty="0">
                  <a:solidFill>
                    <a:schemeClr val="bg1"/>
                  </a:solidFill>
                </a:rPr>
                <a:t>2</a:t>
              </a:r>
              <a:r>
                <a:rPr lang="en-US" sz="1400" b="1" dirty="0">
                  <a:solidFill>
                    <a:schemeClr val="bg1"/>
                  </a:solidFill>
                </a:rPr>
                <a:t>7.8%</a:t>
              </a:r>
            </a:p>
          </p:txBody>
        </p:sp>
      </p:grpSp>
      <p:grpSp>
        <p:nvGrpSpPr>
          <p:cNvPr id="11" name="Group 10"/>
          <p:cNvGrpSpPr/>
          <p:nvPr/>
        </p:nvGrpSpPr>
        <p:grpSpPr>
          <a:xfrm>
            <a:off x="3922213" y="1973756"/>
            <a:ext cx="705034" cy="3333373"/>
            <a:chOff x="3872850" y="1949130"/>
            <a:chExt cx="754055" cy="3236986"/>
          </a:xfrm>
        </p:grpSpPr>
        <p:sp>
          <p:nvSpPr>
            <p:cNvPr id="113" name="Prostokąt 112">
              <a:extLst>
                <a:ext uri="{FF2B5EF4-FFF2-40B4-BE49-F238E27FC236}">
                  <a16:creationId xmlns:a16="http://schemas.microsoft.com/office/drawing/2014/main" id="{8569D1E7-AFD2-410B-A61D-343B67569EEF}"/>
                </a:ext>
              </a:extLst>
            </p:cNvPr>
            <p:cNvSpPr/>
            <p:nvPr/>
          </p:nvSpPr>
          <p:spPr>
            <a:xfrm>
              <a:off x="3991477" y="1949130"/>
              <a:ext cx="603050" cy="307777"/>
            </a:xfrm>
            <a:prstGeom prst="rect">
              <a:avLst/>
            </a:prstGeom>
          </p:spPr>
          <p:txBody>
            <a:bodyPr wrap="none">
              <a:spAutoFit/>
            </a:bodyPr>
            <a:lstStyle/>
            <a:p>
              <a:pPr algn="ctr" defTabSz="1188747">
                <a:defRPr/>
              </a:pPr>
              <a:r>
                <a:rPr lang="en-NZ" sz="1400" b="1" dirty="0">
                  <a:solidFill>
                    <a:schemeClr val="bg1"/>
                  </a:solidFill>
                </a:rPr>
                <a:t>8.9</a:t>
              </a:r>
              <a:r>
                <a:rPr lang="en-US" sz="1400" b="1" dirty="0">
                  <a:solidFill>
                    <a:schemeClr val="bg1"/>
                  </a:solidFill>
                </a:rPr>
                <a:t>%</a:t>
              </a:r>
            </a:p>
          </p:txBody>
        </p:sp>
        <p:sp>
          <p:nvSpPr>
            <p:cNvPr id="114" name="Prostokąt 113">
              <a:extLst>
                <a:ext uri="{FF2B5EF4-FFF2-40B4-BE49-F238E27FC236}">
                  <a16:creationId xmlns:a16="http://schemas.microsoft.com/office/drawing/2014/main" id="{869D4690-66A8-4E7B-9620-9B760E2597BF}"/>
                </a:ext>
              </a:extLst>
            </p:cNvPr>
            <p:cNvSpPr/>
            <p:nvPr/>
          </p:nvSpPr>
          <p:spPr>
            <a:xfrm>
              <a:off x="4039300" y="2916003"/>
              <a:ext cx="551753" cy="307777"/>
            </a:xfrm>
            <a:prstGeom prst="rect">
              <a:avLst/>
            </a:prstGeom>
          </p:spPr>
          <p:txBody>
            <a:bodyPr wrap="none">
              <a:spAutoFit/>
            </a:bodyPr>
            <a:lstStyle/>
            <a:p>
              <a:pPr algn="ctr" defTabSz="1188747">
                <a:defRPr/>
              </a:pPr>
              <a:r>
                <a:rPr lang="en-NZ" sz="1400" b="1" dirty="0">
                  <a:solidFill>
                    <a:schemeClr val="bg1"/>
                  </a:solidFill>
                </a:rPr>
                <a:t>27</a:t>
              </a:r>
              <a:r>
                <a:rPr lang="en-US" sz="1400" b="1" dirty="0">
                  <a:solidFill>
                    <a:schemeClr val="bg1"/>
                  </a:solidFill>
                </a:rPr>
                <a:t>%</a:t>
              </a:r>
            </a:p>
          </p:txBody>
        </p:sp>
        <p:sp>
          <p:nvSpPr>
            <p:cNvPr id="115" name="Prostokąt 114">
              <a:extLst>
                <a:ext uri="{FF2B5EF4-FFF2-40B4-BE49-F238E27FC236}">
                  <a16:creationId xmlns:a16="http://schemas.microsoft.com/office/drawing/2014/main" id="{8671CC4A-40D8-4701-AAB1-97948F341989}"/>
                </a:ext>
              </a:extLst>
            </p:cNvPr>
            <p:cNvSpPr/>
            <p:nvPr/>
          </p:nvSpPr>
          <p:spPr>
            <a:xfrm>
              <a:off x="3921263" y="3554031"/>
              <a:ext cx="705642" cy="307777"/>
            </a:xfrm>
            <a:prstGeom prst="rect">
              <a:avLst/>
            </a:prstGeom>
          </p:spPr>
          <p:txBody>
            <a:bodyPr wrap="none">
              <a:spAutoFit/>
            </a:bodyPr>
            <a:lstStyle/>
            <a:p>
              <a:pPr algn="ctr" defTabSz="1188747">
                <a:defRPr/>
              </a:pPr>
              <a:r>
                <a:rPr lang="en-NZ" sz="1400" b="1" dirty="0">
                  <a:solidFill>
                    <a:schemeClr val="bg1"/>
                  </a:solidFill>
                </a:rPr>
                <a:t>35.2</a:t>
              </a:r>
              <a:r>
                <a:rPr lang="en-US" sz="1400" b="1" dirty="0">
                  <a:solidFill>
                    <a:schemeClr val="bg1"/>
                  </a:solidFill>
                </a:rPr>
                <a:t>%</a:t>
              </a:r>
            </a:p>
          </p:txBody>
        </p:sp>
        <p:sp>
          <p:nvSpPr>
            <p:cNvPr id="116" name="Prostokąt 115">
              <a:extLst>
                <a:ext uri="{FF2B5EF4-FFF2-40B4-BE49-F238E27FC236}">
                  <a16:creationId xmlns:a16="http://schemas.microsoft.com/office/drawing/2014/main" id="{048538B3-E169-49EA-A9FB-1BC8D712C9FA}"/>
                </a:ext>
              </a:extLst>
            </p:cNvPr>
            <p:cNvSpPr/>
            <p:nvPr/>
          </p:nvSpPr>
          <p:spPr>
            <a:xfrm rot="16350898">
              <a:off x="3665455" y="4670944"/>
              <a:ext cx="722567" cy="307777"/>
            </a:xfrm>
            <a:prstGeom prst="rect">
              <a:avLst/>
            </a:prstGeom>
          </p:spPr>
          <p:txBody>
            <a:bodyPr wrap="square">
              <a:spAutoFit/>
            </a:bodyPr>
            <a:lstStyle/>
            <a:p>
              <a:pPr algn="ctr" defTabSz="1188747">
                <a:defRPr/>
              </a:pPr>
              <a:r>
                <a:rPr lang="pl-PL" sz="1400" b="1" dirty="0">
                  <a:solidFill>
                    <a:schemeClr val="bg1"/>
                  </a:solidFill>
                </a:rPr>
                <a:t>2</a:t>
              </a:r>
              <a:r>
                <a:rPr lang="en-NZ" sz="1400" b="1" dirty="0">
                  <a:solidFill>
                    <a:schemeClr val="bg1"/>
                  </a:solidFill>
                </a:rPr>
                <a:t>9</a:t>
              </a:r>
              <a:r>
                <a:rPr lang="en-US" sz="1400" b="1" dirty="0">
                  <a:solidFill>
                    <a:schemeClr val="bg1"/>
                  </a:solidFill>
                </a:rPr>
                <a:t>%</a:t>
              </a:r>
            </a:p>
          </p:txBody>
        </p:sp>
      </p:grpSp>
      <p:grpSp>
        <p:nvGrpSpPr>
          <p:cNvPr id="12" name="Group 11"/>
          <p:cNvGrpSpPr/>
          <p:nvPr/>
        </p:nvGrpSpPr>
        <p:grpSpPr>
          <a:xfrm>
            <a:off x="5978526" y="2033426"/>
            <a:ext cx="763290" cy="3370473"/>
            <a:chOff x="5978526" y="2033426"/>
            <a:chExt cx="763290" cy="3370473"/>
          </a:xfrm>
        </p:grpSpPr>
        <p:sp>
          <p:nvSpPr>
            <p:cNvPr id="117" name="Prostokąt 116">
              <a:extLst>
                <a:ext uri="{FF2B5EF4-FFF2-40B4-BE49-F238E27FC236}">
                  <a16:creationId xmlns:a16="http://schemas.microsoft.com/office/drawing/2014/main" id="{29F4E41D-6055-47EB-9410-726BC6FF17BD}"/>
                </a:ext>
              </a:extLst>
            </p:cNvPr>
            <p:cNvSpPr/>
            <p:nvPr/>
          </p:nvSpPr>
          <p:spPr>
            <a:xfrm>
              <a:off x="6138766" y="2033426"/>
              <a:ext cx="603050" cy="307777"/>
            </a:xfrm>
            <a:prstGeom prst="rect">
              <a:avLst/>
            </a:prstGeom>
          </p:spPr>
          <p:txBody>
            <a:bodyPr wrap="none">
              <a:spAutoFit/>
            </a:bodyPr>
            <a:lstStyle/>
            <a:p>
              <a:pPr algn="ctr" defTabSz="1188747">
                <a:defRPr/>
              </a:pPr>
              <a:r>
                <a:rPr lang="en-NZ" sz="1400" b="1" dirty="0">
                  <a:solidFill>
                    <a:schemeClr val="bg1"/>
                  </a:solidFill>
                </a:rPr>
                <a:t>9.9</a:t>
              </a:r>
              <a:r>
                <a:rPr lang="en-US" sz="1400" b="1" dirty="0">
                  <a:solidFill>
                    <a:schemeClr val="bg1"/>
                  </a:solidFill>
                </a:rPr>
                <a:t>%</a:t>
              </a:r>
            </a:p>
          </p:txBody>
        </p:sp>
        <p:sp>
          <p:nvSpPr>
            <p:cNvPr id="118" name="Prostokąt 117">
              <a:extLst>
                <a:ext uri="{FF2B5EF4-FFF2-40B4-BE49-F238E27FC236}">
                  <a16:creationId xmlns:a16="http://schemas.microsoft.com/office/drawing/2014/main" id="{0A24458C-B93F-4BFF-AEA1-7C08C3DDA489}"/>
                </a:ext>
              </a:extLst>
            </p:cNvPr>
            <p:cNvSpPr/>
            <p:nvPr/>
          </p:nvSpPr>
          <p:spPr>
            <a:xfrm>
              <a:off x="6015366" y="2874624"/>
              <a:ext cx="705642" cy="307777"/>
            </a:xfrm>
            <a:prstGeom prst="rect">
              <a:avLst/>
            </a:prstGeom>
          </p:spPr>
          <p:txBody>
            <a:bodyPr wrap="none">
              <a:spAutoFit/>
            </a:bodyPr>
            <a:lstStyle/>
            <a:p>
              <a:pPr algn="ctr" defTabSz="1188747">
                <a:defRPr/>
              </a:pPr>
              <a:r>
                <a:rPr lang="en-NZ" sz="1400" b="1" dirty="0">
                  <a:solidFill>
                    <a:schemeClr val="bg1"/>
                  </a:solidFill>
                </a:rPr>
                <a:t>26.3</a:t>
              </a:r>
              <a:r>
                <a:rPr lang="en-US" sz="1400" b="1" dirty="0">
                  <a:solidFill>
                    <a:schemeClr val="bg1"/>
                  </a:solidFill>
                </a:rPr>
                <a:t>%</a:t>
              </a:r>
            </a:p>
          </p:txBody>
        </p:sp>
        <p:sp>
          <p:nvSpPr>
            <p:cNvPr id="119" name="Prostokąt 118">
              <a:extLst>
                <a:ext uri="{FF2B5EF4-FFF2-40B4-BE49-F238E27FC236}">
                  <a16:creationId xmlns:a16="http://schemas.microsoft.com/office/drawing/2014/main" id="{DA5BE246-2B66-4C48-AA18-1FF169A1F5B6}"/>
                </a:ext>
              </a:extLst>
            </p:cNvPr>
            <p:cNvSpPr/>
            <p:nvPr/>
          </p:nvSpPr>
          <p:spPr>
            <a:xfrm>
              <a:off x="5993967" y="3538990"/>
              <a:ext cx="705642" cy="307777"/>
            </a:xfrm>
            <a:prstGeom prst="rect">
              <a:avLst/>
            </a:prstGeom>
          </p:spPr>
          <p:txBody>
            <a:bodyPr wrap="none">
              <a:spAutoFit/>
            </a:bodyPr>
            <a:lstStyle/>
            <a:p>
              <a:pPr algn="ctr" defTabSz="1188747">
                <a:defRPr/>
              </a:pPr>
              <a:r>
                <a:rPr lang="pl-PL" sz="1400" b="1" dirty="0">
                  <a:solidFill>
                    <a:schemeClr val="bg1"/>
                  </a:solidFill>
                </a:rPr>
                <a:t>3</a:t>
              </a:r>
              <a:r>
                <a:rPr lang="en-NZ" sz="1400" b="1" dirty="0">
                  <a:solidFill>
                    <a:schemeClr val="bg1"/>
                  </a:solidFill>
                </a:rPr>
                <a:t>3.2</a:t>
              </a:r>
              <a:r>
                <a:rPr lang="en-US" sz="1400" b="1" dirty="0">
                  <a:solidFill>
                    <a:schemeClr val="bg1"/>
                  </a:solidFill>
                </a:rPr>
                <a:t>%</a:t>
              </a:r>
            </a:p>
          </p:txBody>
        </p:sp>
        <p:sp>
          <p:nvSpPr>
            <p:cNvPr id="120" name="Prostokąt 119">
              <a:extLst>
                <a:ext uri="{FF2B5EF4-FFF2-40B4-BE49-F238E27FC236}">
                  <a16:creationId xmlns:a16="http://schemas.microsoft.com/office/drawing/2014/main" id="{95025C20-D92F-4B2E-B6F8-F43B7A84DE52}"/>
                </a:ext>
              </a:extLst>
            </p:cNvPr>
            <p:cNvSpPr/>
            <p:nvPr/>
          </p:nvSpPr>
          <p:spPr>
            <a:xfrm rot="16440864">
              <a:off x="5779594" y="4897189"/>
              <a:ext cx="705642" cy="307777"/>
            </a:xfrm>
            <a:prstGeom prst="rect">
              <a:avLst/>
            </a:prstGeom>
          </p:spPr>
          <p:txBody>
            <a:bodyPr wrap="none">
              <a:spAutoFit/>
            </a:bodyPr>
            <a:lstStyle/>
            <a:p>
              <a:pPr algn="ctr" defTabSz="1188747">
                <a:defRPr/>
              </a:pPr>
              <a:r>
                <a:rPr lang="en-US" sz="1400" b="1" dirty="0">
                  <a:solidFill>
                    <a:schemeClr val="bg1"/>
                  </a:solidFill>
                </a:rPr>
                <a:t>30.5%</a:t>
              </a:r>
            </a:p>
          </p:txBody>
        </p:sp>
      </p:grpSp>
      <p:grpSp>
        <p:nvGrpSpPr>
          <p:cNvPr id="13" name="Group 12"/>
          <p:cNvGrpSpPr/>
          <p:nvPr/>
        </p:nvGrpSpPr>
        <p:grpSpPr>
          <a:xfrm>
            <a:off x="8127011" y="2024586"/>
            <a:ext cx="786763" cy="3377565"/>
            <a:chOff x="8127011" y="2024586"/>
            <a:chExt cx="786763" cy="3377565"/>
          </a:xfrm>
        </p:grpSpPr>
        <p:sp>
          <p:nvSpPr>
            <p:cNvPr id="121" name="Prostokąt 120">
              <a:extLst>
                <a:ext uri="{FF2B5EF4-FFF2-40B4-BE49-F238E27FC236}">
                  <a16:creationId xmlns:a16="http://schemas.microsoft.com/office/drawing/2014/main" id="{2FE9580E-004A-4DFC-8676-214E9401F90F}"/>
                </a:ext>
              </a:extLst>
            </p:cNvPr>
            <p:cNvSpPr/>
            <p:nvPr/>
          </p:nvSpPr>
          <p:spPr>
            <a:xfrm>
              <a:off x="8263318" y="2024586"/>
              <a:ext cx="603050" cy="307777"/>
            </a:xfrm>
            <a:prstGeom prst="rect">
              <a:avLst/>
            </a:prstGeom>
          </p:spPr>
          <p:txBody>
            <a:bodyPr wrap="none">
              <a:spAutoFit/>
            </a:bodyPr>
            <a:lstStyle/>
            <a:p>
              <a:pPr algn="ctr" defTabSz="1188747">
                <a:defRPr/>
              </a:pPr>
              <a:r>
                <a:rPr lang="en-NZ" sz="1400" b="1" dirty="0">
                  <a:solidFill>
                    <a:schemeClr val="bg1"/>
                  </a:solidFill>
                </a:rPr>
                <a:t>9.1</a:t>
              </a:r>
              <a:r>
                <a:rPr lang="en-US" sz="1400" b="1" dirty="0">
                  <a:solidFill>
                    <a:schemeClr val="bg1"/>
                  </a:solidFill>
                </a:rPr>
                <a:t>%</a:t>
              </a:r>
            </a:p>
          </p:txBody>
        </p:sp>
        <p:sp>
          <p:nvSpPr>
            <p:cNvPr id="122" name="Prostokąt 121">
              <a:extLst>
                <a:ext uri="{FF2B5EF4-FFF2-40B4-BE49-F238E27FC236}">
                  <a16:creationId xmlns:a16="http://schemas.microsoft.com/office/drawing/2014/main" id="{9356F694-7C73-46E6-B6E8-94D23EF935DF}"/>
                </a:ext>
              </a:extLst>
            </p:cNvPr>
            <p:cNvSpPr/>
            <p:nvPr/>
          </p:nvSpPr>
          <p:spPr>
            <a:xfrm>
              <a:off x="8184835" y="2916002"/>
              <a:ext cx="705642" cy="307777"/>
            </a:xfrm>
            <a:prstGeom prst="rect">
              <a:avLst/>
            </a:prstGeom>
          </p:spPr>
          <p:txBody>
            <a:bodyPr wrap="none">
              <a:spAutoFit/>
            </a:bodyPr>
            <a:lstStyle/>
            <a:p>
              <a:pPr algn="ctr" defTabSz="1188747">
                <a:defRPr/>
              </a:pPr>
              <a:r>
                <a:rPr lang="en-NZ" sz="1400" b="1" dirty="0">
                  <a:solidFill>
                    <a:schemeClr val="bg1"/>
                  </a:solidFill>
                </a:rPr>
                <a:t>26.5</a:t>
              </a:r>
              <a:r>
                <a:rPr lang="en-US" sz="1400" b="1" dirty="0">
                  <a:solidFill>
                    <a:schemeClr val="bg1"/>
                  </a:solidFill>
                </a:rPr>
                <a:t>%</a:t>
              </a:r>
            </a:p>
          </p:txBody>
        </p:sp>
        <p:sp>
          <p:nvSpPr>
            <p:cNvPr id="123" name="Prostokąt 122">
              <a:extLst>
                <a:ext uri="{FF2B5EF4-FFF2-40B4-BE49-F238E27FC236}">
                  <a16:creationId xmlns:a16="http://schemas.microsoft.com/office/drawing/2014/main" id="{0EB47FC2-6189-465C-B2FD-2E27B48A763A}"/>
                </a:ext>
              </a:extLst>
            </p:cNvPr>
            <p:cNvSpPr/>
            <p:nvPr/>
          </p:nvSpPr>
          <p:spPr>
            <a:xfrm>
              <a:off x="8208132" y="3543029"/>
              <a:ext cx="705642" cy="307777"/>
            </a:xfrm>
            <a:prstGeom prst="rect">
              <a:avLst/>
            </a:prstGeom>
          </p:spPr>
          <p:txBody>
            <a:bodyPr wrap="none">
              <a:spAutoFit/>
            </a:bodyPr>
            <a:lstStyle/>
            <a:p>
              <a:pPr algn="ctr" defTabSz="1188747">
                <a:defRPr/>
              </a:pPr>
              <a:r>
                <a:rPr lang="pl-PL" sz="1400" b="1" dirty="0">
                  <a:solidFill>
                    <a:schemeClr val="bg1"/>
                  </a:solidFill>
                </a:rPr>
                <a:t>3</a:t>
              </a:r>
              <a:r>
                <a:rPr lang="en-NZ" sz="1400" b="1" dirty="0">
                  <a:solidFill>
                    <a:schemeClr val="bg1"/>
                  </a:solidFill>
                </a:rPr>
                <a:t>1.9</a:t>
              </a:r>
              <a:r>
                <a:rPr lang="en-US" sz="1400" b="1" dirty="0">
                  <a:solidFill>
                    <a:schemeClr val="bg1"/>
                  </a:solidFill>
                </a:rPr>
                <a:t>%</a:t>
              </a:r>
            </a:p>
          </p:txBody>
        </p:sp>
        <p:sp>
          <p:nvSpPr>
            <p:cNvPr id="124" name="Prostokąt 123">
              <a:extLst>
                <a:ext uri="{FF2B5EF4-FFF2-40B4-BE49-F238E27FC236}">
                  <a16:creationId xmlns:a16="http://schemas.microsoft.com/office/drawing/2014/main" id="{6B651988-6A19-4C14-A957-A750EF3559C4}"/>
                </a:ext>
              </a:extLst>
            </p:cNvPr>
            <p:cNvSpPr/>
            <p:nvPr/>
          </p:nvSpPr>
          <p:spPr>
            <a:xfrm rot="16488487">
              <a:off x="7928079" y="4895441"/>
              <a:ext cx="705642" cy="307777"/>
            </a:xfrm>
            <a:prstGeom prst="rect">
              <a:avLst/>
            </a:prstGeom>
          </p:spPr>
          <p:txBody>
            <a:bodyPr wrap="none">
              <a:spAutoFit/>
            </a:bodyPr>
            <a:lstStyle/>
            <a:p>
              <a:pPr algn="ctr" defTabSz="1188747">
                <a:defRPr/>
              </a:pPr>
              <a:r>
                <a:rPr lang="en-US" sz="1400" b="1" dirty="0">
                  <a:solidFill>
                    <a:schemeClr val="bg1"/>
                  </a:solidFill>
                </a:rPr>
                <a:t>32.5%</a:t>
              </a:r>
            </a:p>
          </p:txBody>
        </p:sp>
      </p:grpSp>
      <p:sp>
        <p:nvSpPr>
          <p:cNvPr id="147" name="Prostokąt 56"/>
          <p:cNvSpPr/>
          <p:nvPr/>
        </p:nvSpPr>
        <p:spPr>
          <a:xfrm>
            <a:off x="9540807" y="981592"/>
            <a:ext cx="2464137" cy="461665"/>
          </a:xfrm>
          <a:prstGeom prst="rect">
            <a:avLst/>
          </a:prstGeom>
        </p:spPr>
        <p:txBody>
          <a:bodyPr wrap="none">
            <a:spAutoFit/>
          </a:bodyPr>
          <a:lstStyle/>
          <a:p>
            <a:pPr algn="ctr">
              <a:defRPr/>
            </a:pPr>
            <a:r>
              <a:rPr lang="pl-PL">
                <a:latin typeface="+mj-lt"/>
              </a:rPr>
              <a:t>Born in</a:t>
            </a:r>
            <a:r>
              <a:rPr lang="en-US">
                <a:latin typeface="+mj-lt"/>
              </a:rPr>
              <a:t>/after</a:t>
            </a:r>
            <a:r>
              <a:rPr lang="pl-PL">
                <a:latin typeface="+mj-lt"/>
              </a:rPr>
              <a:t> </a:t>
            </a:r>
            <a:r>
              <a:rPr lang="en-NZ">
                <a:latin typeface="+mj-lt"/>
              </a:rPr>
              <a:t>the</a:t>
            </a:r>
            <a:r>
              <a:rPr lang="pl-PL">
                <a:latin typeface="+mj-lt"/>
              </a:rPr>
              <a:t> </a:t>
            </a:r>
            <a:r>
              <a:rPr lang="en-NZ" sz="2400" b="1">
                <a:solidFill>
                  <a:schemeClr val="bg2">
                    <a:lumMod val="75000"/>
                  </a:schemeClr>
                </a:solidFill>
              </a:rPr>
              <a:t>9</a:t>
            </a:r>
            <a:r>
              <a:rPr lang="pl-PL" sz="2400" b="1">
                <a:solidFill>
                  <a:schemeClr val="bg2">
                    <a:lumMod val="75000"/>
                  </a:schemeClr>
                </a:solidFill>
              </a:rPr>
              <a:t>0</a:t>
            </a:r>
            <a:r>
              <a:rPr lang="en-NZ" sz="2400" b="1">
                <a:solidFill>
                  <a:schemeClr val="bg2">
                    <a:lumMod val="75000"/>
                  </a:schemeClr>
                </a:solidFill>
              </a:rPr>
              <a:t>s</a:t>
            </a:r>
            <a:endParaRPr lang="en-US" sz="2400" b="1">
              <a:solidFill>
                <a:schemeClr val="bg2">
                  <a:lumMod val="75000"/>
                </a:schemeClr>
              </a:solidFill>
            </a:endParaRPr>
          </a:p>
        </p:txBody>
      </p:sp>
      <p:sp>
        <p:nvSpPr>
          <p:cNvPr id="136" name="Prostokąt zaokrąglony 7">
            <a:extLst>
              <a:ext uri="{FF2B5EF4-FFF2-40B4-BE49-F238E27FC236}">
                <a16:creationId xmlns:a16="http://schemas.microsoft.com/office/drawing/2014/main" id="{655A0C60-7F9F-43C6-A695-E24C60D4F418}"/>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Turn to Page 56 of your Workbook</a:t>
            </a:r>
            <a:endParaRPr lang="en-US" sz="1100" b="1">
              <a:solidFill>
                <a:schemeClr val="bg1"/>
              </a:solidFill>
              <a:latin typeface="Century Gothic" panose="020B0502020202020204" pitchFamily="34" charset="0"/>
            </a:endParaRPr>
          </a:p>
        </p:txBody>
      </p:sp>
      <p:pic>
        <p:nvPicPr>
          <p:cNvPr id="137" name="Graphic 136" descr="Closed book with solid fill">
            <a:extLst>
              <a:ext uri="{FF2B5EF4-FFF2-40B4-BE49-F238E27FC236}">
                <a16:creationId xmlns:a16="http://schemas.microsoft.com/office/drawing/2014/main" id="{D9D9B27D-CC50-4982-8CED-0BC53562705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53912" y="256991"/>
            <a:ext cx="228376" cy="227084"/>
          </a:xfrm>
          <a:prstGeom prst="rect">
            <a:avLst/>
          </a:prstGeom>
        </p:spPr>
      </p:pic>
      <p:grpSp>
        <p:nvGrpSpPr>
          <p:cNvPr id="15" name="Grupa 103">
            <a:extLst>
              <a:ext uri="{FF2B5EF4-FFF2-40B4-BE49-F238E27FC236}">
                <a16:creationId xmlns:a16="http://schemas.microsoft.com/office/drawing/2014/main" id="{52661059-29EB-5490-FC52-0B9621E827BC}"/>
              </a:ext>
            </a:extLst>
          </p:cNvPr>
          <p:cNvGrpSpPr/>
          <p:nvPr/>
        </p:nvGrpSpPr>
        <p:grpSpPr>
          <a:xfrm>
            <a:off x="9696971" y="1714669"/>
            <a:ext cx="2287472" cy="4245426"/>
            <a:chOff x="3173489" y="681802"/>
            <a:chExt cx="3351249" cy="6219738"/>
          </a:xfrm>
        </p:grpSpPr>
        <p:sp>
          <p:nvSpPr>
            <p:cNvPr id="16" name="Prostokąt 104">
              <a:extLst>
                <a:ext uri="{FF2B5EF4-FFF2-40B4-BE49-F238E27FC236}">
                  <a16:creationId xmlns:a16="http://schemas.microsoft.com/office/drawing/2014/main" id="{79867A2D-8249-4B7C-74D2-04D18375EAC8}"/>
                </a:ext>
              </a:extLst>
            </p:cNvPr>
            <p:cNvSpPr/>
            <p:nvPr/>
          </p:nvSpPr>
          <p:spPr>
            <a:xfrm>
              <a:off x="3642678" y="4977317"/>
              <a:ext cx="2554514" cy="17701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5" name="Prostokąt 105">
              <a:extLst>
                <a:ext uri="{FF2B5EF4-FFF2-40B4-BE49-F238E27FC236}">
                  <a16:creationId xmlns:a16="http://schemas.microsoft.com/office/drawing/2014/main" id="{7F6B1B37-7F03-5B05-EFBD-482154779ABC}"/>
                </a:ext>
              </a:extLst>
            </p:cNvPr>
            <p:cNvSpPr/>
            <p:nvPr/>
          </p:nvSpPr>
          <p:spPr>
            <a:xfrm>
              <a:off x="3484404" y="3092391"/>
              <a:ext cx="2871062" cy="188492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6" name="Prostokąt 106">
              <a:extLst>
                <a:ext uri="{FF2B5EF4-FFF2-40B4-BE49-F238E27FC236}">
                  <a16:creationId xmlns:a16="http://schemas.microsoft.com/office/drawing/2014/main" id="{3C1B1BC9-EEA6-33DE-4E37-8575D13A31E9}"/>
                </a:ext>
              </a:extLst>
            </p:cNvPr>
            <p:cNvSpPr/>
            <p:nvPr/>
          </p:nvSpPr>
          <p:spPr>
            <a:xfrm>
              <a:off x="3779449" y="1410309"/>
              <a:ext cx="2417743" cy="16820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7" name="Prostokąt 107">
              <a:extLst>
                <a:ext uri="{FF2B5EF4-FFF2-40B4-BE49-F238E27FC236}">
                  <a16:creationId xmlns:a16="http://schemas.microsoft.com/office/drawing/2014/main" id="{31D8640A-3EED-F1A0-CEC9-0A455BD6F8A4}"/>
                </a:ext>
              </a:extLst>
            </p:cNvPr>
            <p:cNvSpPr/>
            <p:nvPr/>
          </p:nvSpPr>
          <p:spPr>
            <a:xfrm>
              <a:off x="3772234" y="769817"/>
              <a:ext cx="2554514" cy="75492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8" name="Dowolny kształt 108">
              <a:extLst>
                <a:ext uri="{FF2B5EF4-FFF2-40B4-BE49-F238E27FC236}">
                  <a16:creationId xmlns:a16="http://schemas.microsoft.com/office/drawing/2014/main" id="{2F4A5F24-E395-C81B-CDED-1D4D8ACD68CC}"/>
                </a:ext>
              </a:extLst>
            </p:cNvPr>
            <p:cNvSpPr>
              <a:spLocks/>
            </p:cNvSpPr>
            <p:nvPr/>
          </p:nvSpPr>
          <p:spPr bwMode="auto">
            <a:xfrm>
              <a:off x="3173489" y="681802"/>
              <a:ext cx="3351249" cy="6219738"/>
            </a:xfrm>
            <a:custGeom>
              <a:avLst/>
              <a:gdLst>
                <a:gd name="connsiteX0" fmla="*/ 0 w 3351249"/>
                <a:gd name="connsiteY0" fmla="*/ 0 h 6219738"/>
                <a:gd name="connsiteX1" fmla="*/ 3351249 w 3351249"/>
                <a:gd name="connsiteY1" fmla="*/ 0 h 6219738"/>
                <a:gd name="connsiteX2" fmla="*/ 3351249 w 3351249"/>
                <a:gd name="connsiteY2" fmla="*/ 6219738 h 6219738"/>
                <a:gd name="connsiteX3" fmla="*/ 0 w 3351249"/>
                <a:gd name="connsiteY3" fmla="*/ 6219738 h 6219738"/>
                <a:gd name="connsiteX4" fmla="*/ 0 w 3351249"/>
                <a:gd name="connsiteY4" fmla="*/ 0 h 6219738"/>
                <a:gd name="connsiteX5" fmla="*/ 1724033 w 3351249"/>
                <a:gd name="connsiteY5" fmla="*/ 196003 h 6219738"/>
                <a:gd name="connsiteX6" fmla="*/ 1159924 w 3351249"/>
                <a:gd name="connsiteY6" fmla="*/ 760785 h 6219738"/>
                <a:gd name="connsiteX7" fmla="*/ 1724033 w 3351249"/>
                <a:gd name="connsiteY7" fmla="*/ 1325567 h 6219738"/>
                <a:gd name="connsiteX8" fmla="*/ 2288142 w 3351249"/>
                <a:gd name="connsiteY8" fmla="*/ 760785 h 6219738"/>
                <a:gd name="connsiteX9" fmla="*/ 1724033 w 3351249"/>
                <a:gd name="connsiteY9" fmla="*/ 196003 h 6219738"/>
                <a:gd name="connsiteX10" fmla="*/ 1661726 w 3351249"/>
                <a:gd name="connsiteY10" fmla="*/ 1500380 h 6219738"/>
                <a:gd name="connsiteX11" fmla="*/ 1661726 w 3351249"/>
                <a:gd name="connsiteY11" fmla="*/ 1502116 h 6219738"/>
                <a:gd name="connsiteX12" fmla="*/ 956416 w 3351249"/>
                <a:gd name="connsiteY12" fmla="*/ 1746812 h 6219738"/>
                <a:gd name="connsiteX13" fmla="*/ 357077 w 3351249"/>
                <a:gd name="connsiteY13" fmla="*/ 3388536 h 6219738"/>
                <a:gd name="connsiteX14" fmla="*/ 351865 w 3351249"/>
                <a:gd name="connsiteY14" fmla="*/ 3400684 h 6219738"/>
                <a:gd name="connsiteX15" fmla="*/ 348391 w 3351249"/>
                <a:gd name="connsiteY15" fmla="*/ 3414567 h 6219738"/>
                <a:gd name="connsiteX16" fmla="*/ 331019 w 3351249"/>
                <a:gd name="connsiteY16" fmla="*/ 3463159 h 6219738"/>
                <a:gd name="connsiteX17" fmla="*/ 329281 w 3351249"/>
                <a:gd name="connsiteY17" fmla="*/ 3471837 h 6219738"/>
                <a:gd name="connsiteX18" fmla="*/ 327544 w 3351249"/>
                <a:gd name="connsiteY18" fmla="*/ 3497868 h 6219738"/>
                <a:gd name="connsiteX19" fmla="*/ 327544 w 3351249"/>
                <a:gd name="connsiteY19" fmla="*/ 3504810 h 6219738"/>
                <a:gd name="connsiteX20" fmla="*/ 494317 w 3351249"/>
                <a:gd name="connsiteY20" fmla="*/ 3692237 h 6219738"/>
                <a:gd name="connsiteX21" fmla="*/ 640243 w 3351249"/>
                <a:gd name="connsiteY21" fmla="*/ 3595053 h 6219738"/>
                <a:gd name="connsiteX22" fmla="*/ 641980 w 3351249"/>
                <a:gd name="connsiteY22" fmla="*/ 3593317 h 6219738"/>
                <a:gd name="connsiteX23" fmla="*/ 1150984 w 3351249"/>
                <a:gd name="connsiteY23" fmla="*/ 2569409 h 6219738"/>
                <a:gd name="connsiteX24" fmla="*/ 1086707 w 3351249"/>
                <a:gd name="connsiteY24" fmla="*/ 5779968 h 6219738"/>
                <a:gd name="connsiteX25" fmla="*/ 1084970 w 3351249"/>
                <a:gd name="connsiteY25" fmla="*/ 5809470 h 6219738"/>
                <a:gd name="connsiteX26" fmla="*/ 1284750 w 3351249"/>
                <a:gd name="connsiteY26" fmla="*/ 6003839 h 6219738"/>
                <a:gd name="connsiteX27" fmla="*/ 1484530 w 3351249"/>
                <a:gd name="connsiteY27" fmla="*/ 5809470 h 6219738"/>
                <a:gd name="connsiteX28" fmla="*/ 1484530 w 3351249"/>
                <a:gd name="connsiteY28" fmla="*/ 5807735 h 6219738"/>
                <a:gd name="connsiteX29" fmla="*/ 1637405 w 3351249"/>
                <a:gd name="connsiteY29" fmla="*/ 3836278 h 6219738"/>
                <a:gd name="connsiteX30" fmla="*/ 1712105 w 3351249"/>
                <a:gd name="connsiteY30" fmla="*/ 3836278 h 6219738"/>
                <a:gd name="connsiteX31" fmla="*/ 1864980 w 3351249"/>
                <a:gd name="connsiteY31" fmla="*/ 5807735 h 6219738"/>
                <a:gd name="connsiteX32" fmla="*/ 1864980 w 3351249"/>
                <a:gd name="connsiteY32" fmla="*/ 5809470 h 6219738"/>
                <a:gd name="connsiteX33" fmla="*/ 2064760 w 3351249"/>
                <a:gd name="connsiteY33" fmla="*/ 6003839 h 6219738"/>
                <a:gd name="connsiteX34" fmla="*/ 2264540 w 3351249"/>
                <a:gd name="connsiteY34" fmla="*/ 5809470 h 6219738"/>
                <a:gd name="connsiteX35" fmla="*/ 2262802 w 3351249"/>
                <a:gd name="connsiteY35" fmla="*/ 5779968 h 6219738"/>
                <a:gd name="connsiteX36" fmla="*/ 2198526 w 3351249"/>
                <a:gd name="connsiteY36" fmla="*/ 2569409 h 6219738"/>
                <a:gd name="connsiteX37" fmla="*/ 2707530 w 3351249"/>
                <a:gd name="connsiteY37" fmla="*/ 3593317 h 6219738"/>
                <a:gd name="connsiteX38" fmla="*/ 2711004 w 3351249"/>
                <a:gd name="connsiteY38" fmla="*/ 3595053 h 6219738"/>
                <a:gd name="connsiteX39" fmla="*/ 2855193 w 3351249"/>
                <a:gd name="connsiteY39" fmla="*/ 3692237 h 6219738"/>
                <a:gd name="connsiteX40" fmla="*/ 3023703 w 3351249"/>
                <a:gd name="connsiteY40" fmla="*/ 3504810 h 6219738"/>
                <a:gd name="connsiteX41" fmla="*/ 3023703 w 3351249"/>
                <a:gd name="connsiteY41" fmla="*/ 3497868 h 6219738"/>
                <a:gd name="connsiteX42" fmla="*/ 3021966 w 3351249"/>
                <a:gd name="connsiteY42" fmla="*/ 3471837 h 6219738"/>
                <a:gd name="connsiteX43" fmla="*/ 3020228 w 3351249"/>
                <a:gd name="connsiteY43" fmla="*/ 3463159 h 6219738"/>
                <a:gd name="connsiteX44" fmla="*/ 3002856 w 3351249"/>
                <a:gd name="connsiteY44" fmla="*/ 3414567 h 6219738"/>
                <a:gd name="connsiteX45" fmla="*/ 2997645 w 3351249"/>
                <a:gd name="connsiteY45" fmla="*/ 3400684 h 6219738"/>
                <a:gd name="connsiteX46" fmla="*/ 2994170 w 3351249"/>
                <a:gd name="connsiteY46" fmla="*/ 3388536 h 6219738"/>
                <a:gd name="connsiteX47" fmla="*/ 2393094 w 3351249"/>
                <a:gd name="connsiteY47" fmla="*/ 1746812 h 6219738"/>
                <a:gd name="connsiteX48" fmla="*/ 1689521 w 3351249"/>
                <a:gd name="connsiteY48" fmla="*/ 1502116 h 6219738"/>
                <a:gd name="connsiteX49" fmla="*/ 1689521 w 3351249"/>
                <a:gd name="connsiteY49" fmla="*/ 1500380 h 6219738"/>
                <a:gd name="connsiteX50" fmla="*/ 1675624 w 3351249"/>
                <a:gd name="connsiteY50" fmla="*/ 1502116 h 6219738"/>
                <a:gd name="connsiteX51" fmla="*/ 1661726 w 3351249"/>
                <a:gd name="connsiteY51" fmla="*/ 1500380 h 6219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51249" h="6219738">
                  <a:moveTo>
                    <a:pt x="0" y="0"/>
                  </a:moveTo>
                  <a:lnTo>
                    <a:pt x="3351249" y="0"/>
                  </a:lnTo>
                  <a:lnTo>
                    <a:pt x="3351249" y="6219738"/>
                  </a:lnTo>
                  <a:lnTo>
                    <a:pt x="0" y="6219738"/>
                  </a:lnTo>
                  <a:lnTo>
                    <a:pt x="0" y="0"/>
                  </a:lnTo>
                  <a:close/>
                  <a:moveTo>
                    <a:pt x="1724033" y="196003"/>
                  </a:moveTo>
                  <a:cubicBezTo>
                    <a:pt x="1412484" y="196003"/>
                    <a:pt x="1159924" y="448865"/>
                    <a:pt x="1159924" y="760785"/>
                  </a:cubicBezTo>
                  <a:cubicBezTo>
                    <a:pt x="1159924" y="1072705"/>
                    <a:pt x="1412484" y="1325567"/>
                    <a:pt x="1724033" y="1325567"/>
                  </a:cubicBezTo>
                  <a:cubicBezTo>
                    <a:pt x="2035582" y="1325567"/>
                    <a:pt x="2288142" y="1072705"/>
                    <a:pt x="2288142" y="760785"/>
                  </a:cubicBezTo>
                  <a:cubicBezTo>
                    <a:pt x="2288142" y="448865"/>
                    <a:pt x="2035582" y="196003"/>
                    <a:pt x="1724033" y="196003"/>
                  </a:cubicBezTo>
                  <a:close/>
                  <a:moveTo>
                    <a:pt x="1661726" y="1500380"/>
                  </a:moveTo>
                  <a:cubicBezTo>
                    <a:pt x="1661726" y="1502116"/>
                    <a:pt x="1661726" y="1502116"/>
                    <a:pt x="1661726" y="1502116"/>
                  </a:cubicBezTo>
                  <a:cubicBezTo>
                    <a:pt x="1067598" y="1542031"/>
                    <a:pt x="1039802" y="1663511"/>
                    <a:pt x="956416" y="1746812"/>
                  </a:cubicBezTo>
                  <a:cubicBezTo>
                    <a:pt x="886928" y="1816230"/>
                    <a:pt x="478682" y="3024094"/>
                    <a:pt x="357077" y="3388536"/>
                  </a:cubicBezTo>
                  <a:cubicBezTo>
                    <a:pt x="351865" y="3400684"/>
                    <a:pt x="351865" y="3400684"/>
                    <a:pt x="351865" y="3400684"/>
                  </a:cubicBezTo>
                  <a:cubicBezTo>
                    <a:pt x="348391" y="3414567"/>
                    <a:pt x="348391" y="3414567"/>
                    <a:pt x="348391" y="3414567"/>
                  </a:cubicBezTo>
                  <a:cubicBezTo>
                    <a:pt x="331019" y="3463159"/>
                    <a:pt x="331019" y="3463159"/>
                    <a:pt x="331019" y="3463159"/>
                  </a:cubicBezTo>
                  <a:cubicBezTo>
                    <a:pt x="329281" y="3471837"/>
                    <a:pt x="329281" y="3471837"/>
                    <a:pt x="329281" y="3471837"/>
                  </a:cubicBezTo>
                  <a:cubicBezTo>
                    <a:pt x="327544" y="3480514"/>
                    <a:pt x="327544" y="3489191"/>
                    <a:pt x="327544" y="3497868"/>
                  </a:cubicBezTo>
                  <a:cubicBezTo>
                    <a:pt x="327544" y="3501339"/>
                    <a:pt x="327544" y="3503074"/>
                    <a:pt x="327544" y="3504810"/>
                  </a:cubicBezTo>
                  <a:cubicBezTo>
                    <a:pt x="331019" y="3608936"/>
                    <a:pt x="403982" y="3692237"/>
                    <a:pt x="494317" y="3692237"/>
                  </a:cubicBezTo>
                  <a:cubicBezTo>
                    <a:pt x="556857" y="3692237"/>
                    <a:pt x="610710" y="3654057"/>
                    <a:pt x="640243" y="3595053"/>
                  </a:cubicBezTo>
                  <a:cubicBezTo>
                    <a:pt x="641980" y="3593317"/>
                    <a:pt x="641980" y="3593317"/>
                    <a:pt x="641980" y="3593317"/>
                  </a:cubicBezTo>
                  <a:cubicBezTo>
                    <a:pt x="1150984" y="2569409"/>
                    <a:pt x="1150984" y="2569409"/>
                    <a:pt x="1150984" y="2569409"/>
                  </a:cubicBezTo>
                  <a:cubicBezTo>
                    <a:pt x="1150984" y="2569409"/>
                    <a:pt x="1098868" y="5228099"/>
                    <a:pt x="1086707" y="5779968"/>
                  </a:cubicBezTo>
                  <a:cubicBezTo>
                    <a:pt x="1086707" y="5790380"/>
                    <a:pt x="1084970" y="5800793"/>
                    <a:pt x="1084970" y="5809470"/>
                  </a:cubicBezTo>
                  <a:cubicBezTo>
                    <a:pt x="1084970" y="5917067"/>
                    <a:pt x="1175305" y="6003839"/>
                    <a:pt x="1284750" y="6003839"/>
                  </a:cubicBezTo>
                  <a:cubicBezTo>
                    <a:pt x="1395932" y="6003839"/>
                    <a:pt x="1484530" y="5917067"/>
                    <a:pt x="1484530" y="5809470"/>
                  </a:cubicBezTo>
                  <a:cubicBezTo>
                    <a:pt x="1484530" y="5809470"/>
                    <a:pt x="1484530" y="5809470"/>
                    <a:pt x="1484530" y="5807735"/>
                  </a:cubicBezTo>
                  <a:cubicBezTo>
                    <a:pt x="1484530" y="5807735"/>
                    <a:pt x="1576602" y="5130914"/>
                    <a:pt x="1637405" y="3836278"/>
                  </a:cubicBezTo>
                  <a:cubicBezTo>
                    <a:pt x="1712105" y="3836278"/>
                    <a:pt x="1712105" y="3836278"/>
                    <a:pt x="1712105" y="3836278"/>
                  </a:cubicBezTo>
                  <a:cubicBezTo>
                    <a:pt x="1772908" y="5130914"/>
                    <a:pt x="1864980" y="5807735"/>
                    <a:pt x="1864980" y="5807735"/>
                  </a:cubicBezTo>
                  <a:cubicBezTo>
                    <a:pt x="1864980" y="5809470"/>
                    <a:pt x="1864980" y="5809470"/>
                    <a:pt x="1864980" y="5809470"/>
                  </a:cubicBezTo>
                  <a:cubicBezTo>
                    <a:pt x="1864980" y="5917067"/>
                    <a:pt x="1955315" y="6003839"/>
                    <a:pt x="2064760" y="6003839"/>
                  </a:cubicBezTo>
                  <a:cubicBezTo>
                    <a:pt x="2175942" y="6003839"/>
                    <a:pt x="2264540" y="5917067"/>
                    <a:pt x="2264540" y="5809470"/>
                  </a:cubicBezTo>
                  <a:cubicBezTo>
                    <a:pt x="2264540" y="5800793"/>
                    <a:pt x="2264540" y="5790380"/>
                    <a:pt x="2262802" y="5779968"/>
                  </a:cubicBezTo>
                  <a:cubicBezTo>
                    <a:pt x="2252379" y="5228099"/>
                    <a:pt x="2198526" y="2569409"/>
                    <a:pt x="2198526" y="2569409"/>
                  </a:cubicBezTo>
                  <a:cubicBezTo>
                    <a:pt x="2707530" y="3593317"/>
                    <a:pt x="2707530" y="3593317"/>
                    <a:pt x="2707530" y="3593317"/>
                  </a:cubicBezTo>
                  <a:cubicBezTo>
                    <a:pt x="2707530" y="3593317"/>
                    <a:pt x="2709267" y="3593317"/>
                    <a:pt x="2711004" y="3595053"/>
                  </a:cubicBezTo>
                  <a:cubicBezTo>
                    <a:pt x="2738800" y="3654057"/>
                    <a:pt x="2794390" y="3692237"/>
                    <a:pt x="2855193" y="3692237"/>
                  </a:cubicBezTo>
                  <a:cubicBezTo>
                    <a:pt x="2945528" y="3692237"/>
                    <a:pt x="3020228" y="3608936"/>
                    <a:pt x="3023703" y="3504810"/>
                  </a:cubicBezTo>
                  <a:cubicBezTo>
                    <a:pt x="3023703" y="3503074"/>
                    <a:pt x="3023703" y="3501339"/>
                    <a:pt x="3023703" y="3497868"/>
                  </a:cubicBezTo>
                  <a:cubicBezTo>
                    <a:pt x="3023703" y="3489191"/>
                    <a:pt x="3021966" y="3480514"/>
                    <a:pt x="3021966" y="3471837"/>
                  </a:cubicBezTo>
                  <a:cubicBezTo>
                    <a:pt x="3020228" y="3463159"/>
                    <a:pt x="3020228" y="3463159"/>
                    <a:pt x="3020228" y="3463159"/>
                  </a:cubicBezTo>
                  <a:cubicBezTo>
                    <a:pt x="3002856" y="3414567"/>
                    <a:pt x="3002856" y="3414567"/>
                    <a:pt x="3002856" y="3414567"/>
                  </a:cubicBezTo>
                  <a:cubicBezTo>
                    <a:pt x="2997645" y="3400684"/>
                    <a:pt x="2997645" y="3400684"/>
                    <a:pt x="2997645" y="3400684"/>
                  </a:cubicBezTo>
                  <a:cubicBezTo>
                    <a:pt x="2994170" y="3388536"/>
                    <a:pt x="2994170" y="3388536"/>
                    <a:pt x="2994170" y="3388536"/>
                  </a:cubicBezTo>
                  <a:cubicBezTo>
                    <a:pt x="2872565" y="3024094"/>
                    <a:pt x="2464320" y="1816230"/>
                    <a:pt x="2393094" y="1746812"/>
                  </a:cubicBezTo>
                  <a:cubicBezTo>
                    <a:pt x="2311444" y="1663511"/>
                    <a:pt x="2283649" y="1542031"/>
                    <a:pt x="1689521" y="1502116"/>
                  </a:cubicBezTo>
                  <a:cubicBezTo>
                    <a:pt x="1689521" y="1502116"/>
                    <a:pt x="1689521" y="1502116"/>
                    <a:pt x="1689521" y="1500380"/>
                  </a:cubicBezTo>
                  <a:cubicBezTo>
                    <a:pt x="1684310" y="1500380"/>
                    <a:pt x="1679098" y="1502116"/>
                    <a:pt x="1675624" y="1502116"/>
                  </a:cubicBezTo>
                  <a:cubicBezTo>
                    <a:pt x="1670412" y="1502116"/>
                    <a:pt x="1665200" y="1500380"/>
                    <a:pt x="1661726" y="150038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endParaRPr lang="pl-PL"/>
            </a:p>
          </p:txBody>
        </p:sp>
        <p:grpSp>
          <p:nvGrpSpPr>
            <p:cNvPr id="39" name="Grupa 109">
              <a:extLst>
                <a:ext uri="{FF2B5EF4-FFF2-40B4-BE49-F238E27FC236}">
                  <a16:creationId xmlns:a16="http://schemas.microsoft.com/office/drawing/2014/main" id="{E1148FC5-8E67-9BCB-86B5-7985F1788CC5}"/>
                </a:ext>
              </a:extLst>
            </p:cNvPr>
            <p:cNvGrpSpPr/>
            <p:nvPr/>
          </p:nvGrpSpPr>
          <p:grpSpPr>
            <a:xfrm>
              <a:off x="3501032" y="877807"/>
              <a:ext cx="2696159" cy="5807835"/>
              <a:chOff x="4503738" y="0"/>
              <a:chExt cx="3182938" cy="6856413"/>
            </a:xfrm>
            <a:noFill/>
          </p:grpSpPr>
          <p:sp>
            <p:nvSpPr>
              <p:cNvPr id="40" name="Oval 5">
                <a:extLst>
                  <a:ext uri="{FF2B5EF4-FFF2-40B4-BE49-F238E27FC236}">
                    <a16:creationId xmlns:a16="http://schemas.microsoft.com/office/drawing/2014/main" id="{F924B619-B9BE-0860-963F-412193A4271A}"/>
                  </a:ext>
                </a:extLst>
              </p:cNvPr>
              <p:cNvSpPr>
                <a:spLocks noChangeArrowheads="1"/>
              </p:cNvSpPr>
              <p:nvPr/>
            </p:nvSpPr>
            <p:spPr bwMode="auto">
              <a:xfrm>
                <a:off x="5486399" y="0"/>
                <a:ext cx="1335550" cy="1337142"/>
              </a:xfrm>
              <a:prstGeom prst="ellipse">
                <a:avLst/>
              </a:prstGeom>
              <a:grpFill/>
              <a:ln w="19050">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pl-PL"/>
              </a:p>
            </p:txBody>
          </p:sp>
          <p:sp>
            <p:nvSpPr>
              <p:cNvPr id="41" name="Freeform 6">
                <a:extLst>
                  <a:ext uri="{FF2B5EF4-FFF2-40B4-BE49-F238E27FC236}">
                    <a16:creationId xmlns:a16="http://schemas.microsoft.com/office/drawing/2014/main" id="{30D28146-A633-6D68-F7CD-948788050E2D}"/>
                  </a:ext>
                </a:extLst>
              </p:cNvPr>
              <p:cNvSpPr>
                <a:spLocks/>
              </p:cNvSpPr>
              <p:nvPr/>
            </p:nvSpPr>
            <p:spPr bwMode="auto">
              <a:xfrm>
                <a:off x="4503738" y="1539875"/>
                <a:ext cx="3182938" cy="5316538"/>
              </a:xfrm>
              <a:custGeom>
                <a:avLst/>
                <a:gdLst>
                  <a:gd name="T0" fmla="*/ 1551 w 1552"/>
                  <a:gd name="T1" fmla="*/ 1136 h 2595"/>
                  <a:gd name="T2" fmla="*/ 1550 w 1552"/>
                  <a:gd name="T3" fmla="*/ 1131 h 2595"/>
                  <a:gd name="T4" fmla="*/ 1540 w 1552"/>
                  <a:gd name="T5" fmla="*/ 1103 h 2595"/>
                  <a:gd name="T6" fmla="*/ 1537 w 1552"/>
                  <a:gd name="T7" fmla="*/ 1095 h 2595"/>
                  <a:gd name="T8" fmla="*/ 1535 w 1552"/>
                  <a:gd name="T9" fmla="*/ 1088 h 2595"/>
                  <a:gd name="T10" fmla="*/ 1189 w 1552"/>
                  <a:gd name="T11" fmla="*/ 142 h 2595"/>
                  <a:gd name="T12" fmla="*/ 784 w 1552"/>
                  <a:gd name="T13" fmla="*/ 1 h 2595"/>
                  <a:gd name="T14" fmla="*/ 784 w 1552"/>
                  <a:gd name="T15" fmla="*/ 0 h 2595"/>
                  <a:gd name="T16" fmla="*/ 776 w 1552"/>
                  <a:gd name="T17" fmla="*/ 1 h 2595"/>
                  <a:gd name="T18" fmla="*/ 768 w 1552"/>
                  <a:gd name="T19" fmla="*/ 0 h 2595"/>
                  <a:gd name="T20" fmla="*/ 768 w 1552"/>
                  <a:gd name="T21" fmla="*/ 1 h 2595"/>
                  <a:gd name="T22" fmla="*/ 362 w 1552"/>
                  <a:gd name="T23" fmla="*/ 142 h 2595"/>
                  <a:gd name="T24" fmla="*/ 17 w 1552"/>
                  <a:gd name="T25" fmla="*/ 1088 h 2595"/>
                  <a:gd name="T26" fmla="*/ 14 w 1552"/>
                  <a:gd name="T27" fmla="*/ 1095 h 2595"/>
                  <a:gd name="T28" fmla="*/ 12 w 1552"/>
                  <a:gd name="T29" fmla="*/ 1103 h 2595"/>
                  <a:gd name="T30" fmla="*/ 2 w 1552"/>
                  <a:gd name="T31" fmla="*/ 1131 h 2595"/>
                  <a:gd name="T32" fmla="*/ 1 w 1552"/>
                  <a:gd name="T33" fmla="*/ 1136 h 2595"/>
                  <a:gd name="T34" fmla="*/ 0 w 1552"/>
                  <a:gd name="T35" fmla="*/ 1151 h 2595"/>
                  <a:gd name="T36" fmla="*/ 0 w 1552"/>
                  <a:gd name="T37" fmla="*/ 1155 h 2595"/>
                  <a:gd name="T38" fmla="*/ 96 w 1552"/>
                  <a:gd name="T39" fmla="*/ 1263 h 2595"/>
                  <a:gd name="T40" fmla="*/ 180 w 1552"/>
                  <a:gd name="T41" fmla="*/ 1207 h 2595"/>
                  <a:gd name="T42" fmla="*/ 181 w 1552"/>
                  <a:gd name="T43" fmla="*/ 1206 h 2595"/>
                  <a:gd name="T44" fmla="*/ 474 w 1552"/>
                  <a:gd name="T45" fmla="*/ 616 h 2595"/>
                  <a:gd name="T46" fmla="*/ 437 w 1552"/>
                  <a:gd name="T47" fmla="*/ 2466 h 2595"/>
                  <a:gd name="T48" fmla="*/ 436 w 1552"/>
                  <a:gd name="T49" fmla="*/ 2483 h 2595"/>
                  <a:gd name="T50" fmla="*/ 551 w 1552"/>
                  <a:gd name="T51" fmla="*/ 2595 h 2595"/>
                  <a:gd name="T52" fmla="*/ 666 w 1552"/>
                  <a:gd name="T53" fmla="*/ 2483 h 2595"/>
                  <a:gd name="T54" fmla="*/ 666 w 1552"/>
                  <a:gd name="T55" fmla="*/ 2482 h 2595"/>
                  <a:gd name="T56" fmla="*/ 666 w 1552"/>
                  <a:gd name="T57" fmla="*/ 2482 h 2595"/>
                  <a:gd name="T58" fmla="*/ 754 w 1552"/>
                  <a:gd name="T59" fmla="*/ 1346 h 2595"/>
                  <a:gd name="T60" fmla="*/ 797 w 1552"/>
                  <a:gd name="T61" fmla="*/ 1346 h 2595"/>
                  <a:gd name="T62" fmla="*/ 885 w 1552"/>
                  <a:gd name="T63" fmla="*/ 2482 h 2595"/>
                  <a:gd name="T64" fmla="*/ 885 w 1552"/>
                  <a:gd name="T65" fmla="*/ 2482 h 2595"/>
                  <a:gd name="T66" fmla="*/ 885 w 1552"/>
                  <a:gd name="T67" fmla="*/ 2483 h 2595"/>
                  <a:gd name="T68" fmla="*/ 1000 w 1552"/>
                  <a:gd name="T69" fmla="*/ 2595 h 2595"/>
                  <a:gd name="T70" fmla="*/ 1115 w 1552"/>
                  <a:gd name="T71" fmla="*/ 2483 h 2595"/>
                  <a:gd name="T72" fmla="*/ 1114 w 1552"/>
                  <a:gd name="T73" fmla="*/ 2466 h 2595"/>
                  <a:gd name="T74" fmla="*/ 1077 w 1552"/>
                  <a:gd name="T75" fmla="*/ 616 h 2595"/>
                  <a:gd name="T76" fmla="*/ 1370 w 1552"/>
                  <a:gd name="T77" fmla="*/ 1206 h 2595"/>
                  <a:gd name="T78" fmla="*/ 1372 w 1552"/>
                  <a:gd name="T79" fmla="*/ 1207 h 2595"/>
                  <a:gd name="T80" fmla="*/ 1455 w 1552"/>
                  <a:gd name="T81" fmla="*/ 1263 h 2595"/>
                  <a:gd name="T82" fmla="*/ 1552 w 1552"/>
                  <a:gd name="T83" fmla="*/ 1155 h 2595"/>
                  <a:gd name="T84" fmla="*/ 1552 w 1552"/>
                  <a:gd name="T85" fmla="*/ 1151 h 2595"/>
                  <a:gd name="T86" fmla="*/ 1551 w 1552"/>
                  <a:gd name="T87" fmla="*/ 1136 h 2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2" h="2595">
                    <a:moveTo>
                      <a:pt x="1551" y="1136"/>
                    </a:moveTo>
                    <a:cubicBezTo>
                      <a:pt x="1550" y="1131"/>
                      <a:pt x="1550" y="1131"/>
                      <a:pt x="1550" y="1131"/>
                    </a:cubicBezTo>
                    <a:cubicBezTo>
                      <a:pt x="1540" y="1103"/>
                      <a:pt x="1540" y="1103"/>
                      <a:pt x="1540" y="1103"/>
                    </a:cubicBezTo>
                    <a:cubicBezTo>
                      <a:pt x="1537" y="1095"/>
                      <a:pt x="1537" y="1095"/>
                      <a:pt x="1537" y="1095"/>
                    </a:cubicBezTo>
                    <a:cubicBezTo>
                      <a:pt x="1535" y="1088"/>
                      <a:pt x="1535" y="1088"/>
                      <a:pt x="1535" y="1088"/>
                    </a:cubicBezTo>
                    <a:cubicBezTo>
                      <a:pt x="1465" y="878"/>
                      <a:pt x="1230" y="182"/>
                      <a:pt x="1189" y="142"/>
                    </a:cubicBezTo>
                    <a:cubicBezTo>
                      <a:pt x="1142" y="94"/>
                      <a:pt x="1126" y="24"/>
                      <a:pt x="784" y="1"/>
                    </a:cubicBezTo>
                    <a:cubicBezTo>
                      <a:pt x="784" y="1"/>
                      <a:pt x="784" y="1"/>
                      <a:pt x="784" y="0"/>
                    </a:cubicBezTo>
                    <a:cubicBezTo>
                      <a:pt x="781" y="0"/>
                      <a:pt x="778" y="1"/>
                      <a:pt x="776" y="1"/>
                    </a:cubicBezTo>
                    <a:cubicBezTo>
                      <a:pt x="773" y="1"/>
                      <a:pt x="770" y="0"/>
                      <a:pt x="768" y="0"/>
                    </a:cubicBezTo>
                    <a:cubicBezTo>
                      <a:pt x="768" y="1"/>
                      <a:pt x="768" y="1"/>
                      <a:pt x="768" y="1"/>
                    </a:cubicBezTo>
                    <a:cubicBezTo>
                      <a:pt x="426" y="24"/>
                      <a:pt x="410" y="94"/>
                      <a:pt x="362" y="142"/>
                    </a:cubicBezTo>
                    <a:cubicBezTo>
                      <a:pt x="322" y="182"/>
                      <a:pt x="87" y="878"/>
                      <a:pt x="17" y="1088"/>
                    </a:cubicBezTo>
                    <a:cubicBezTo>
                      <a:pt x="14" y="1095"/>
                      <a:pt x="14" y="1095"/>
                      <a:pt x="14" y="1095"/>
                    </a:cubicBezTo>
                    <a:cubicBezTo>
                      <a:pt x="12" y="1103"/>
                      <a:pt x="12" y="1103"/>
                      <a:pt x="12" y="1103"/>
                    </a:cubicBezTo>
                    <a:cubicBezTo>
                      <a:pt x="2" y="1131"/>
                      <a:pt x="2" y="1131"/>
                      <a:pt x="2" y="1131"/>
                    </a:cubicBezTo>
                    <a:cubicBezTo>
                      <a:pt x="1" y="1136"/>
                      <a:pt x="1" y="1136"/>
                      <a:pt x="1" y="1136"/>
                    </a:cubicBezTo>
                    <a:cubicBezTo>
                      <a:pt x="0" y="1141"/>
                      <a:pt x="0" y="1146"/>
                      <a:pt x="0" y="1151"/>
                    </a:cubicBezTo>
                    <a:cubicBezTo>
                      <a:pt x="0" y="1153"/>
                      <a:pt x="0" y="1154"/>
                      <a:pt x="0" y="1155"/>
                    </a:cubicBezTo>
                    <a:cubicBezTo>
                      <a:pt x="2" y="1215"/>
                      <a:pt x="44" y="1263"/>
                      <a:pt x="96" y="1263"/>
                    </a:cubicBezTo>
                    <a:cubicBezTo>
                      <a:pt x="132" y="1263"/>
                      <a:pt x="163" y="1241"/>
                      <a:pt x="180" y="1207"/>
                    </a:cubicBezTo>
                    <a:cubicBezTo>
                      <a:pt x="181" y="1206"/>
                      <a:pt x="181" y="1206"/>
                      <a:pt x="181" y="1206"/>
                    </a:cubicBezTo>
                    <a:cubicBezTo>
                      <a:pt x="474" y="616"/>
                      <a:pt x="474" y="616"/>
                      <a:pt x="474" y="616"/>
                    </a:cubicBezTo>
                    <a:cubicBezTo>
                      <a:pt x="474" y="616"/>
                      <a:pt x="444" y="2148"/>
                      <a:pt x="437" y="2466"/>
                    </a:cubicBezTo>
                    <a:cubicBezTo>
                      <a:pt x="437" y="2472"/>
                      <a:pt x="436" y="2478"/>
                      <a:pt x="436" y="2483"/>
                    </a:cubicBezTo>
                    <a:cubicBezTo>
                      <a:pt x="436" y="2545"/>
                      <a:pt x="488" y="2595"/>
                      <a:pt x="551" y="2595"/>
                    </a:cubicBezTo>
                    <a:cubicBezTo>
                      <a:pt x="615" y="2595"/>
                      <a:pt x="666" y="2545"/>
                      <a:pt x="666" y="2483"/>
                    </a:cubicBezTo>
                    <a:cubicBezTo>
                      <a:pt x="666" y="2483"/>
                      <a:pt x="666" y="2483"/>
                      <a:pt x="666" y="2482"/>
                    </a:cubicBezTo>
                    <a:cubicBezTo>
                      <a:pt x="666" y="2482"/>
                      <a:pt x="666" y="2482"/>
                      <a:pt x="666" y="2482"/>
                    </a:cubicBezTo>
                    <a:cubicBezTo>
                      <a:pt x="666" y="2482"/>
                      <a:pt x="719" y="2092"/>
                      <a:pt x="754" y="1346"/>
                    </a:cubicBezTo>
                    <a:cubicBezTo>
                      <a:pt x="797" y="1346"/>
                      <a:pt x="797" y="1346"/>
                      <a:pt x="797" y="1346"/>
                    </a:cubicBezTo>
                    <a:cubicBezTo>
                      <a:pt x="832" y="2092"/>
                      <a:pt x="885" y="2482"/>
                      <a:pt x="885" y="2482"/>
                    </a:cubicBezTo>
                    <a:cubicBezTo>
                      <a:pt x="885" y="2482"/>
                      <a:pt x="885" y="2482"/>
                      <a:pt x="885" y="2482"/>
                    </a:cubicBezTo>
                    <a:cubicBezTo>
                      <a:pt x="885" y="2483"/>
                      <a:pt x="885" y="2483"/>
                      <a:pt x="885" y="2483"/>
                    </a:cubicBezTo>
                    <a:cubicBezTo>
                      <a:pt x="885" y="2545"/>
                      <a:pt x="937" y="2595"/>
                      <a:pt x="1000" y="2595"/>
                    </a:cubicBezTo>
                    <a:cubicBezTo>
                      <a:pt x="1064" y="2595"/>
                      <a:pt x="1115" y="2545"/>
                      <a:pt x="1115" y="2483"/>
                    </a:cubicBezTo>
                    <a:cubicBezTo>
                      <a:pt x="1115" y="2478"/>
                      <a:pt x="1115" y="2472"/>
                      <a:pt x="1114" y="2466"/>
                    </a:cubicBezTo>
                    <a:cubicBezTo>
                      <a:pt x="1108" y="2148"/>
                      <a:pt x="1077" y="616"/>
                      <a:pt x="1077" y="616"/>
                    </a:cubicBezTo>
                    <a:cubicBezTo>
                      <a:pt x="1370" y="1206"/>
                      <a:pt x="1370" y="1206"/>
                      <a:pt x="1370" y="1206"/>
                    </a:cubicBezTo>
                    <a:cubicBezTo>
                      <a:pt x="1370" y="1206"/>
                      <a:pt x="1371" y="1206"/>
                      <a:pt x="1372" y="1207"/>
                    </a:cubicBezTo>
                    <a:cubicBezTo>
                      <a:pt x="1388" y="1241"/>
                      <a:pt x="1420" y="1263"/>
                      <a:pt x="1455" y="1263"/>
                    </a:cubicBezTo>
                    <a:cubicBezTo>
                      <a:pt x="1507" y="1263"/>
                      <a:pt x="1550" y="1215"/>
                      <a:pt x="1552" y="1155"/>
                    </a:cubicBezTo>
                    <a:cubicBezTo>
                      <a:pt x="1552" y="1154"/>
                      <a:pt x="1552" y="1153"/>
                      <a:pt x="1552" y="1151"/>
                    </a:cubicBezTo>
                    <a:cubicBezTo>
                      <a:pt x="1552" y="1146"/>
                      <a:pt x="1551" y="1141"/>
                      <a:pt x="1551" y="1136"/>
                    </a:cubicBezTo>
                    <a:close/>
                  </a:path>
                </a:pathLst>
              </a:custGeom>
              <a:grpFill/>
              <a:ln w="19050">
                <a:solidFill>
                  <a:schemeClr val="bg1">
                    <a:lumMod val="50000"/>
                  </a:schemeClr>
                </a:solidFill>
                <a:round/>
                <a:headEnd/>
                <a:tailEnd/>
              </a:ln>
            </p:spPr>
            <p:txBody>
              <a:bodyPr vert="horz" wrap="square" lIns="91440" tIns="45720" rIns="91440" bIns="45720" numCol="1" anchor="t" anchorCtr="0" compatLnSpc="1">
                <a:prstTxWarp prst="textNoShape">
                  <a:avLst/>
                </a:prstTxWarp>
              </a:bodyPr>
              <a:lstStyle/>
              <a:p>
                <a:endParaRPr lang="pl-PL"/>
              </a:p>
            </p:txBody>
          </p:sp>
        </p:grpSp>
      </p:grpSp>
      <p:grpSp>
        <p:nvGrpSpPr>
          <p:cNvPr id="42" name="Group 41">
            <a:extLst>
              <a:ext uri="{FF2B5EF4-FFF2-40B4-BE49-F238E27FC236}">
                <a16:creationId xmlns:a16="http://schemas.microsoft.com/office/drawing/2014/main" id="{560BED8C-60A6-7E66-C18A-2313133718BC}"/>
              </a:ext>
            </a:extLst>
          </p:cNvPr>
          <p:cNvGrpSpPr/>
          <p:nvPr/>
        </p:nvGrpSpPr>
        <p:grpSpPr>
          <a:xfrm>
            <a:off x="10455106" y="1982257"/>
            <a:ext cx="786763" cy="3377565"/>
            <a:chOff x="8127011" y="2024586"/>
            <a:chExt cx="786763" cy="3377565"/>
          </a:xfrm>
        </p:grpSpPr>
        <p:sp>
          <p:nvSpPr>
            <p:cNvPr id="43" name="Prostokąt 120">
              <a:extLst>
                <a:ext uri="{FF2B5EF4-FFF2-40B4-BE49-F238E27FC236}">
                  <a16:creationId xmlns:a16="http://schemas.microsoft.com/office/drawing/2014/main" id="{FB6761CE-AD35-194E-B73F-9E0F071EFC76}"/>
                </a:ext>
              </a:extLst>
            </p:cNvPr>
            <p:cNvSpPr/>
            <p:nvPr/>
          </p:nvSpPr>
          <p:spPr>
            <a:xfrm>
              <a:off x="8263318" y="2024586"/>
              <a:ext cx="603050" cy="307777"/>
            </a:xfrm>
            <a:prstGeom prst="rect">
              <a:avLst/>
            </a:prstGeom>
          </p:spPr>
          <p:txBody>
            <a:bodyPr wrap="none">
              <a:spAutoFit/>
            </a:bodyPr>
            <a:lstStyle/>
            <a:p>
              <a:pPr algn="ctr" defTabSz="1188747">
                <a:defRPr/>
              </a:pPr>
              <a:r>
                <a:rPr lang="en-NZ" sz="1400" b="1" dirty="0">
                  <a:solidFill>
                    <a:schemeClr val="bg1"/>
                  </a:solidFill>
                </a:rPr>
                <a:t>6.8</a:t>
              </a:r>
              <a:r>
                <a:rPr lang="en-US" sz="1400" b="1" dirty="0">
                  <a:solidFill>
                    <a:schemeClr val="bg1"/>
                  </a:solidFill>
                </a:rPr>
                <a:t>%</a:t>
              </a:r>
            </a:p>
          </p:txBody>
        </p:sp>
        <p:sp>
          <p:nvSpPr>
            <p:cNvPr id="44" name="Prostokąt 121">
              <a:extLst>
                <a:ext uri="{FF2B5EF4-FFF2-40B4-BE49-F238E27FC236}">
                  <a16:creationId xmlns:a16="http://schemas.microsoft.com/office/drawing/2014/main" id="{66ECB451-915D-DF0C-E844-C08D90648033}"/>
                </a:ext>
              </a:extLst>
            </p:cNvPr>
            <p:cNvSpPr/>
            <p:nvPr/>
          </p:nvSpPr>
          <p:spPr>
            <a:xfrm>
              <a:off x="8184835" y="2916002"/>
              <a:ext cx="705642" cy="307777"/>
            </a:xfrm>
            <a:prstGeom prst="rect">
              <a:avLst/>
            </a:prstGeom>
          </p:spPr>
          <p:txBody>
            <a:bodyPr wrap="none">
              <a:spAutoFit/>
            </a:bodyPr>
            <a:lstStyle/>
            <a:p>
              <a:pPr algn="ctr" defTabSz="1188747">
                <a:defRPr/>
              </a:pPr>
              <a:r>
                <a:rPr lang="en-NZ" sz="1400" b="1" dirty="0">
                  <a:solidFill>
                    <a:schemeClr val="bg1"/>
                  </a:solidFill>
                </a:rPr>
                <a:t>26.3</a:t>
              </a:r>
              <a:r>
                <a:rPr lang="en-US" sz="1400" b="1" dirty="0">
                  <a:solidFill>
                    <a:schemeClr val="bg1"/>
                  </a:solidFill>
                </a:rPr>
                <a:t>%</a:t>
              </a:r>
            </a:p>
          </p:txBody>
        </p:sp>
        <p:sp>
          <p:nvSpPr>
            <p:cNvPr id="45" name="Prostokąt 122">
              <a:extLst>
                <a:ext uri="{FF2B5EF4-FFF2-40B4-BE49-F238E27FC236}">
                  <a16:creationId xmlns:a16="http://schemas.microsoft.com/office/drawing/2014/main" id="{F94871AD-1042-AD78-06BC-D19CC8F527D2}"/>
                </a:ext>
              </a:extLst>
            </p:cNvPr>
            <p:cNvSpPr/>
            <p:nvPr/>
          </p:nvSpPr>
          <p:spPr>
            <a:xfrm>
              <a:off x="8208132" y="3543029"/>
              <a:ext cx="705642" cy="307777"/>
            </a:xfrm>
            <a:prstGeom prst="rect">
              <a:avLst/>
            </a:prstGeom>
          </p:spPr>
          <p:txBody>
            <a:bodyPr wrap="none">
              <a:spAutoFit/>
            </a:bodyPr>
            <a:lstStyle/>
            <a:p>
              <a:pPr algn="ctr" defTabSz="1188747">
                <a:defRPr/>
              </a:pPr>
              <a:r>
                <a:rPr lang="pl-PL" sz="1400" b="1" dirty="0">
                  <a:solidFill>
                    <a:schemeClr val="bg1"/>
                  </a:solidFill>
                </a:rPr>
                <a:t>3</a:t>
              </a:r>
              <a:r>
                <a:rPr lang="en-NZ" sz="1400" b="1" dirty="0">
                  <a:solidFill>
                    <a:schemeClr val="bg1"/>
                  </a:solidFill>
                </a:rPr>
                <a:t>3.4</a:t>
              </a:r>
              <a:r>
                <a:rPr lang="en-US" sz="1400" b="1" dirty="0">
                  <a:solidFill>
                    <a:schemeClr val="bg1"/>
                  </a:solidFill>
                </a:rPr>
                <a:t>%</a:t>
              </a:r>
            </a:p>
          </p:txBody>
        </p:sp>
        <p:sp>
          <p:nvSpPr>
            <p:cNvPr id="46" name="Prostokąt 123">
              <a:extLst>
                <a:ext uri="{FF2B5EF4-FFF2-40B4-BE49-F238E27FC236}">
                  <a16:creationId xmlns:a16="http://schemas.microsoft.com/office/drawing/2014/main" id="{3FEEE68D-31CA-F9A0-B912-5915990262D0}"/>
                </a:ext>
              </a:extLst>
            </p:cNvPr>
            <p:cNvSpPr/>
            <p:nvPr/>
          </p:nvSpPr>
          <p:spPr>
            <a:xfrm rot="16488487">
              <a:off x="7928079" y="4895441"/>
              <a:ext cx="705642" cy="307777"/>
            </a:xfrm>
            <a:prstGeom prst="rect">
              <a:avLst/>
            </a:prstGeom>
          </p:spPr>
          <p:txBody>
            <a:bodyPr wrap="none">
              <a:spAutoFit/>
            </a:bodyPr>
            <a:lstStyle/>
            <a:p>
              <a:pPr algn="ctr" defTabSz="1188747">
                <a:defRPr/>
              </a:pPr>
              <a:r>
                <a:rPr lang="en-US" sz="1400" b="1" dirty="0">
                  <a:solidFill>
                    <a:schemeClr val="bg1"/>
                  </a:solidFill>
                </a:rPr>
                <a:t>33.5%</a:t>
              </a:r>
            </a:p>
          </p:txBody>
        </p:sp>
      </p:grpSp>
    </p:spTree>
    <p:extLst>
      <p:ext uri="{BB962C8B-B14F-4D97-AF65-F5344CB8AC3E}">
        <p14:creationId xmlns:p14="http://schemas.microsoft.com/office/powerpoint/2010/main" val="6447076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136"/>
                                            </p:tgtEl>
                                            <p:attrNameLst>
                                              <p:attrName>style.visibility</p:attrName>
                                            </p:attrNameLst>
                                          </p:cBhvr>
                                          <p:to>
                                            <p:strVal val="visible"/>
                                          </p:to>
                                        </p:set>
                                        <p:anim calcmode="lin" valueType="num" p14:bounceEnd="53333">
                                          <p:cBhvr additive="base">
                                            <p:cTn id="7" dur="1250" fill="hold"/>
                                            <p:tgtEl>
                                              <p:spTgt spid="136"/>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136"/>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4" fill="hold" nodeType="afterEffect" p14:presetBounceEnd="65000">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14:bounceEnd="65000">
                                          <p:cBhvr additive="base">
                                            <p:cTn id="12" dur="1000" fill="hold"/>
                                            <p:tgtEl>
                                              <p:spTgt spid="25"/>
                                            </p:tgtEl>
                                            <p:attrNameLst>
                                              <p:attrName>ppt_x</p:attrName>
                                            </p:attrNameLst>
                                          </p:cBhvr>
                                          <p:tavLst>
                                            <p:tav tm="0">
                                              <p:val>
                                                <p:strVal val="#ppt_x"/>
                                              </p:val>
                                            </p:tav>
                                            <p:tav tm="100000">
                                              <p:val>
                                                <p:strVal val="#ppt_x"/>
                                              </p:val>
                                            </p:tav>
                                          </p:tavLst>
                                        </p:anim>
                                        <p:anim calcmode="lin" valueType="num" p14:bounceEnd="65000">
                                          <p:cBhvr additive="base">
                                            <p:cTn id="13" dur="1000" fill="hold"/>
                                            <p:tgtEl>
                                              <p:spTgt spid="25"/>
                                            </p:tgtEl>
                                            <p:attrNameLst>
                                              <p:attrName>ppt_y</p:attrName>
                                            </p:attrNameLst>
                                          </p:cBhvr>
                                          <p:tavLst>
                                            <p:tav tm="0">
                                              <p:val>
                                                <p:strVal val="1+#ppt_h/2"/>
                                              </p:val>
                                            </p:tav>
                                            <p:tav tm="100000">
                                              <p:val>
                                                <p:strVal val="#ppt_y"/>
                                              </p:val>
                                            </p:tav>
                                          </p:tavLst>
                                        </p:anim>
                                      </p:childTnLst>
                                    </p:cTn>
                                  </p:par>
                                </p:childTnLst>
                              </p:cTn>
                            </p:par>
                            <p:par>
                              <p:cTn id="14" fill="hold">
                                <p:stCondLst>
                                  <p:cond delay="2250"/>
                                </p:stCondLst>
                                <p:childTnLst>
                                  <p:par>
                                    <p:cTn id="15" presetID="10"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2750"/>
                                </p:stCondLst>
                                <p:childTnLst>
                                  <p:par>
                                    <p:cTn id="19" presetID="2" presetClass="entr" presetSubtype="4" fill="hold" nodeType="afterEffect" p14:presetBounceEnd="65000">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14:bounceEnd="65000">
                                          <p:cBhvr additive="base">
                                            <p:cTn id="21" dur="1000" fill="hold"/>
                                            <p:tgtEl>
                                              <p:spTgt spid="26"/>
                                            </p:tgtEl>
                                            <p:attrNameLst>
                                              <p:attrName>ppt_x</p:attrName>
                                            </p:attrNameLst>
                                          </p:cBhvr>
                                          <p:tavLst>
                                            <p:tav tm="0">
                                              <p:val>
                                                <p:strVal val="#ppt_x"/>
                                              </p:val>
                                            </p:tav>
                                            <p:tav tm="100000">
                                              <p:val>
                                                <p:strVal val="#ppt_x"/>
                                              </p:val>
                                            </p:tav>
                                          </p:tavLst>
                                        </p:anim>
                                        <p:anim calcmode="lin" valueType="num" p14:bounceEnd="65000">
                                          <p:cBhvr additive="base">
                                            <p:cTn id="22" dur="1000" fill="hold"/>
                                            <p:tgtEl>
                                              <p:spTgt spid="26"/>
                                            </p:tgtEl>
                                            <p:attrNameLst>
                                              <p:attrName>ppt_y</p:attrName>
                                            </p:attrNameLst>
                                          </p:cBhvr>
                                          <p:tavLst>
                                            <p:tav tm="0">
                                              <p:val>
                                                <p:strVal val="1+#ppt_h/2"/>
                                              </p:val>
                                            </p:tav>
                                            <p:tav tm="100000">
                                              <p:val>
                                                <p:strVal val="#ppt_y"/>
                                              </p:val>
                                            </p:tav>
                                          </p:tavLst>
                                        </p:anim>
                                      </p:childTnLst>
                                    </p:cTn>
                                  </p:par>
                                </p:childTnLst>
                              </p:cTn>
                            </p:par>
                            <p:par>
                              <p:cTn id="23" fill="hold">
                                <p:stCondLst>
                                  <p:cond delay="3750"/>
                                </p:stCondLst>
                                <p:childTnLst>
                                  <p:par>
                                    <p:cTn id="24" presetID="10" presetClass="entr" presetSubtype="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par>
                              <p:cTn id="27" fill="hold">
                                <p:stCondLst>
                                  <p:cond delay="4250"/>
                                </p:stCondLst>
                                <p:childTnLst>
                                  <p:par>
                                    <p:cTn id="28" presetID="2" presetClass="entr" presetSubtype="4" fill="hold" nodeType="afterEffect" p14:presetBounceEnd="65000">
                                      <p:stCondLst>
                                        <p:cond delay="0"/>
                                      </p:stCondLst>
                                      <p:childTnLst>
                                        <p:set>
                                          <p:cBhvr>
                                            <p:cTn id="29" dur="1" fill="hold">
                                              <p:stCondLst>
                                                <p:cond delay="0"/>
                                              </p:stCondLst>
                                            </p:cTn>
                                            <p:tgtEl>
                                              <p:spTgt spid="95"/>
                                            </p:tgtEl>
                                            <p:attrNameLst>
                                              <p:attrName>style.visibility</p:attrName>
                                            </p:attrNameLst>
                                          </p:cBhvr>
                                          <p:to>
                                            <p:strVal val="visible"/>
                                          </p:to>
                                        </p:set>
                                        <p:anim calcmode="lin" valueType="num" p14:bounceEnd="65000">
                                          <p:cBhvr additive="base">
                                            <p:cTn id="30" dur="1000" fill="hold"/>
                                            <p:tgtEl>
                                              <p:spTgt spid="95"/>
                                            </p:tgtEl>
                                            <p:attrNameLst>
                                              <p:attrName>ppt_x</p:attrName>
                                            </p:attrNameLst>
                                          </p:cBhvr>
                                          <p:tavLst>
                                            <p:tav tm="0">
                                              <p:val>
                                                <p:strVal val="#ppt_x"/>
                                              </p:val>
                                            </p:tav>
                                            <p:tav tm="100000">
                                              <p:val>
                                                <p:strVal val="#ppt_x"/>
                                              </p:val>
                                            </p:tav>
                                          </p:tavLst>
                                        </p:anim>
                                        <p:anim calcmode="lin" valueType="num" p14:bounceEnd="65000">
                                          <p:cBhvr additive="base">
                                            <p:cTn id="31" dur="1000" fill="hold"/>
                                            <p:tgtEl>
                                              <p:spTgt spid="95"/>
                                            </p:tgtEl>
                                            <p:attrNameLst>
                                              <p:attrName>ppt_y</p:attrName>
                                            </p:attrNameLst>
                                          </p:cBhvr>
                                          <p:tavLst>
                                            <p:tav tm="0">
                                              <p:val>
                                                <p:strVal val="1+#ppt_h/2"/>
                                              </p:val>
                                            </p:tav>
                                            <p:tav tm="100000">
                                              <p:val>
                                                <p:strVal val="#ppt_y"/>
                                              </p:val>
                                            </p:tav>
                                          </p:tavLst>
                                        </p:anim>
                                      </p:childTnLst>
                                    </p:cTn>
                                  </p:par>
                                </p:childTnLst>
                              </p:cTn>
                            </p:par>
                            <p:par>
                              <p:cTn id="32" fill="hold">
                                <p:stCondLst>
                                  <p:cond delay="5250"/>
                                </p:stCondLst>
                                <p:childTnLst>
                                  <p:par>
                                    <p:cTn id="33" presetID="10"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5750"/>
                                </p:stCondLst>
                                <p:childTnLst>
                                  <p:par>
                                    <p:cTn id="37" presetID="2" presetClass="entr" presetSubtype="4" fill="hold" nodeType="afterEffect" p14:presetBounceEnd="65000">
                                      <p:stCondLst>
                                        <p:cond delay="0"/>
                                      </p:stCondLst>
                                      <p:childTnLst>
                                        <p:set>
                                          <p:cBhvr>
                                            <p:cTn id="38" dur="1" fill="hold">
                                              <p:stCondLst>
                                                <p:cond delay="0"/>
                                              </p:stCondLst>
                                            </p:cTn>
                                            <p:tgtEl>
                                              <p:spTgt spid="104"/>
                                            </p:tgtEl>
                                            <p:attrNameLst>
                                              <p:attrName>style.visibility</p:attrName>
                                            </p:attrNameLst>
                                          </p:cBhvr>
                                          <p:to>
                                            <p:strVal val="visible"/>
                                          </p:to>
                                        </p:set>
                                        <p:anim calcmode="lin" valueType="num" p14:bounceEnd="65000">
                                          <p:cBhvr additive="base">
                                            <p:cTn id="39" dur="1000" fill="hold"/>
                                            <p:tgtEl>
                                              <p:spTgt spid="104"/>
                                            </p:tgtEl>
                                            <p:attrNameLst>
                                              <p:attrName>ppt_x</p:attrName>
                                            </p:attrNameLst>
                                          </p:cBhvr>
                                          <p:tavLst>
                                            <p:tav tm="0">
                                              <p:val>
                                                <p:strVal val="#ppt_x"/>
                                              </p:val>
                                            </p:tav>
                                            <p:tav tm="100000">
                                              <p:val>
                                                <p:strVal val="#ppt_x"/>
                                              </p:val>
                                            </p:tav>
                                          </p:tavLst>
                                        </p:anim>
                                        <p:anim calcmode="lin" valueType="num" p14:bounceEnd="65000">
                                          <p:cBhvr additive="base">
                                            <p:cTn id="40" dur="1000" fill="hold"/>
                                            <p:tgtEl>
                                              <p:spTgt spid="104"/>
                                            </p:tgtEl>
                                            <p:attrNameLst>
                                              <p:attrName>ppt_y</p:attrName>
                                            </p:attrNameLst>
                                          </p:cBhvr>
                                          <p:tavLst>
                                            <p:tav tm="0">
                                              <p:val>
                                                <p:strVal val="1+#ppt_h/2"/>
                                              </p:val>
                                            </p:tav>
                                            <p:tav tm="100000">
                                              <p:val>
                                                <p:strVal val="#ppt_y"/>
                                              </p:val>
                                            </p:tav>
                                          </p:tavLst>
                                        </p:anim>
                                      </p:childTnLst>
                                    </p:cTn>
                                  </p:par>
                                </p:childTnLst>
                              </p:cTn>
                            </p:par>
                            <p:par>
                              <p:cTn id="41" fill="hold">
                                <p:stCondLst>
                                  <p:cond delay="6750"/>
                                </p:stCondLst>
                                <p:childTnLst>
                                  <p:par>
                                    <p:cTn id="42" presetID="10" presetClass="entr" presetSubtype="0"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par>
                              <p:cTn id="45" fill="hold">
                                <p:stCondLst>
                                  <p:cond delay="7250"/>
                                </p:stCondLst>
                                <p:childTnLst>
                                  <p:par>
                                    <p:cTn id="46" presetID="2" presetClass="entr" presetSubtype="4" fill="hold" nodeType="afterEffect" p14:presetBounceEnd="65000">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14:bounceEnd="65000">
                                          <p:cBhvr additive="base">
                                            <p:cTn id="48" dur="1000" fill="hold"/>
                                            <p:tgtEl>
                                              <p:spTgt spid="15"/>
                                            </p:tgtEl>
                                            <p:attrNameLst>
                                              <p:attrName>ppt_x</p:attrName>
                                            </p:attrNameLst>
                                          </p:cBhvr>
                                          <p:tavLst>
                                            <p:tav tm="0">
                                              <p:val>
                                                <p:strVal val="#ppt_x"/>
                                              </p:val>
                                            </p:tav>
                                            <p:tav tm="100000">
                                              <p:val>
                                                <p:strVal val="#ppt_x"/>
                                              </p:val>
                                            </p:tav>
                                          </p:tavLst>
                                        </p:anim>
                                        <p:anim calcmode="lin" valueType="num" p14:bounceEnd="65000">
                                          <p:cBhvr additive="base">
                                            <p:cTn id="49" dur="1000" fill="hold"/>
                                            <p:tgtEl>
                                              <p:spTgt spid="15"/>
                                            </p:tgtEl>
                                            <p:attrNameLst>
                                              <p:attrName>ppt_y</p:attrName>
                                            </p:attrNameLst>
                                          </p:cBhvr>
                                          <p:tavLst>
                                            <p:tav tm="0">
                                              <p:val>
                                                <p:strVal val="1+#ppt_h/2"/>
                                              </p:val>
                                            </p:tav>
                                            <p:tav tm="100000">
                                              <p:val>
                                                <p:strVal val="#ppt_y"/>
                                              </p:val>
                                            </p:tav>
                                          </p:tavLst>
                                        </p:anim>
                                      </p:childTnLst>
                                    </p:cTn>
                                  </p:par>
                                </p:childTnLst>
                              </p:cTn>
                            </p:par>
                            <p:par>
                              <p:cTn id="50" fill="hold">
                                <p:stCondLst>
                                  <p:cond delay="8250"/>
                                </p:stCondLst>
                                <p:childTnLst>
                                  <p:par>
                                    <p:cTn id="51" presetID="10" presetClass="entr" presetSubtype="0"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fade">
                                          <p:cBhvr>
                                            <p:cTn id="5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6"/>
                                            </p:tgtEl>
                                            <p:attrNameLst>
                                              <p:attrName>style.visibility</p:attrName>
                                            </p:attrNameLst>
                                          </p:cBhvr>
                                          <p:to>
                                            <p:strVal val="visible"/>
                                          </p:to>
                                        </p:set>
                                        <p:anim calcmode="lin" valueType="num">
                                          <p:cBhvr additive="base">
                                            <p:cTn id="7" dur="1250" fill="hold"/>
                                            <p:tgtEl>
                                              <p:spTgt spid="136"/>
                                            </p:tgtEl>
                                            <p:attrNameLst>
                                              <p:attrName>ppt_x</p:attrName>
                                            </p:attrNameLst>
                                          </p:cBhvr>
                                          <p:tavLst>
                                            <p:tav tm="0">
                                              <p:val>
                                                <p:strVal val="0-#ppt_w/2"/>
                                              </p:val>
                                            </p:tav>
                                            <p:tav tm="100000">
                                              <p:val>
                                                <p:strVal val="#ppt_x"/>
                                              </p:val>
                                            </p:tav>
                                          </p:tavLst>
                                        </p:anim>
                                        <p:anim calcmode="lin" valueType="num">
                                          <p:cBhvr additive="base">
                                            <p:cTn id="8" dur="1250" fill="hold"/>
                                            <p:tgtEl>
                                              <p:spTgt spid="136"/>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4"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1000" fill="hold"/>
                                            <p:tgtEl>
                                              <p:spTgt spid="25"/>
                                            </p:tgtEl>
                                            <p:attrNameLst>
                                              <p:attrName>ppt_x</p:attrName>
                                            </p:attrNameLst>
                                          </p:cBhvr>
                                          <p:tavLst>
                                            <p:tav tm="0">
                                              <p:val>
                                                <p:strVal val="#ppt_x"/>
                                              </p:val>
                                            </p:tav>
                                            <p:tav tm="100000">
                                              <p:val>
                                                <p:strVal val="#ppt_x"/>
                                              </p:val>
                                            </p:tav>
                                          </p:tavLst>
                                        </p:anim>
                                        <p:anim calcmode="lin" valueType="num">
                                          <p:cBhvr additive="base">
                                            <p:cTn id="13" dur="1000" fill="hold"/>
                                            <p:tgtEl>
                                              <p:spTgt spid="25"/>
                                            </p:tgtEl>
                                            <p:attrNameLst>
                                              <p:attrName>ppt_y</p:attrName>
                                            </p:attrNameLst>
                                          </p:cBhvr>
                                          <p:tavLst>
                                            <p:tav tm="0">
                                              <p:val>
                                                <p:strVal val="1+#ppt_h/2"/>
                                              </p:val>
                                            </p:tav>
                                            <p:tav tm="100000">
                                              <p:val>
                                                <p:strVal val="#ppt_y"/>
                                              </p:val>
                                            </p:tav>
                                          </p:tavLst>
                                        </p:anim>
                                      </p:childTnLst>
                                    </p:cTn>
                                  </p:par>
                                </p:childTnLst>
                              </p:cTn>
                            </p:par>
                            <p:par>
                              <p:cTn id="14" fill="hold">
                                <p:stCondLst>
                                  <p:cond delay="2250"/>
                                </p:stCondLst>
                                <p:childTnLst>
                                  <p:par>
                                    <p:cTn id="15" presetID="10"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2750"/>
                                </p:stCondLst>
                                <p:childTnLst>
                                  <p:par>
                                    <p:cTn id="19" presetID="2" presetClass="entr" presetSubtype="4"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1000" fill="hold"/>
                                            <p:tgtEl>
                                              <p:spTgt spid="26"/>
                                            </p:tgtEl>
                                            <p:attrNameLst>
                                              <p:attrName>ppt_x</p:attrName>
                                            </p:attrNameLst>
                                          </p:cBhvr>
                                          <p:tavLst>
                                            <p:tav tm="0">
                                              <p:val>
                                                <p:strVal val="#ppt_x"/>
                                              </p:val>
                                            </p:tav>
                                            <p:tav tm="100000">
                                              <p:val>
                                                <p:strVal val="#ppt_x"/>
                                              </p:val>
                                            </p:tav>
                                          </p:tavLst>
                                        </p:anim>
                                        <p:anim calcmode="lin" valueType="num">
                                          <p:cBhvr additive="base">
                                            <p:cTn id="22" dur="1000" fill="hold"/>
                                            <p:tgtEl>
                                              <p:spTgt spid="26"/>
                                            </p:tgtEl>
                                            <p:attrNameLst>
                                              <p:attrName>ppt_y</p:attrName>
                                            </p:attrNameLst>
                                          </p:cBhvr>
                                          <p:tavLst>
                                            <p:tav tm="0">
                                              <p:val>
                                                <p:strVal val="1+#ppt_h/2"/>
                                              </p:val>
                                            </p:tav>
                                            <p:tav tm="100000">
                                              <p:val>
                                                <p:strVal val="#ppt_y"/>
                                              </p:val>
                                            </p:tav>
                                          </p:tavLst>
                                        </p:anim>
                                      </p:childTnLst>
                                    </p:cTn>
                                  </p:par>
                                </p:childTnLst>
                              </p:cTn>
                            </p:par>
                            <p:par>
                              <p:cTn id="23" fill="hold">
                                <p:stCondLst>
                                  <p:cond delay="3750"/>
                                </p:stCondLst>
                                <p:childTnLst>
                                  <p:par>
                                    <p:cTn id="24" presetID="10" presetClass="entr" presetSubtype="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par>
                              <p:cTn id="27" fill="hold">
                                <p:stCondLst>
                                  <p:cond delay="4250"/>
                                </p:stCondLst>
                                <p:childTnLst>
                                  <p:par>
                                    <p:cTn id="28" presetID="2" presetClass="entr" presetSubtype="4" fill="hold" nodeType="afterEffect">
                                      <p:stCondLst>
                                        <p:cond delay="0"/>
                                      </p:stCondLst>
                                      <p:childTnLst>
                                        <p:set>
                                          <p:cBhvr>
                                            <p:cTn id="29" dur="1" fill="hold">
                                              <p:stCondLst>
                                                <p:cond delay="0"/>
                                              </p:stCondLst>
                                            </p:cTn>
                                            <p:tgtEl>
                                              <p:spTgt spid="95"/>
                                            </p:tgtEl>
                                            <p:attrNameLst>
                                              <p:attrName>style.visibility</p:attrName>
                                            </p:attrNameLst>
                                          </p:cBhvr>
                                          <p:to>
                                            <p:strVal val="visible"/>
                                          </p:to>
                                        </p:set>
                                        <p:anim calcmode="lin" valueType="num">
                                          <p:cBhvr additive="base">
                                            <p:cTn id="30" dur="1000" fill="hold"/>
                                            <p:tgtEl>
                                              <p:spTgt spid="95"/>
                                            </p:tgtEl>
                                            <p:attrNameLst>
                                              <p:attrName>ppt_x</p:attrName>
                                            </p:attrNameLst>
                                          </p:cBhvr>
                                          <p:tavLst>
                                            <p:tav tm="0">
                                              <p:val>
                                                <p:strVal val="#ppt_x"/>
                                              </p:val>
                                            </p:tav>
                                            <p:tav tm="100000">
                                              <p:val>
                                                <p:strVal val="#ppt_x"/>
                                              </p:val>
                                            </p:tav>
                                          </p:tavLst>
                                        </p:anim>
                                        <p:anim calcmode="lin" valueType="num">
                                          <p:cBhvr additive="base">
                                            <p:cTn id="31" dur="1000" fill="hold"/>
                                            <p:tgtEl>
                                              <p:spTgt spid="95"/>
                                            </p:tgtEl>
                                            <p:attrNameLst>
                                              <p:attrName>ppt_y</p:attrName>
                                            </p:attrNameLst>
                                          </p:cBhvr>
                                          <p:tavLst>
                                            <p:tav tm="0">
                                              <p:val>
                                                <p:strVal val="1+#ppt_h/2"/>
                                              </p:val>
                                            </p:tav>
                                            <p:tav tm="100000">
                                              <p:val>
                                                <p:strVal val="#ppt_y"/>
                                              </p:val>
                                            </p:tav>
                                          </p:tavLst>
                                        </p:anim>
                                      </p:childTnLst>
                                    </p:cTn>
                                  </p:par>
                                </p:childTnLst>
                              </p:cTn>
                            </p:par>
                            <p:par>
                              <p:cTn id="32" fill="hold">
                                <p:stCondLst>
                                  <p:cond delay="5250"/>
                                </p:stCondLst>
                                <p:childTnLst>
                                  <p:par>
                                    <p:cTn id="33" presetID="10"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5750"/>
                                </p:stCondLst>
                                <p:childTnLst>
                                  <p:par>
                                    <p:cTn id="37" presetID="2" presetClass="entr" presetSubtype="4" fill="hold" nodeType="afterEffect">
                                      <p:stCondLst>
                                        <p:cond delay="0"/>
                                      </p:stCondLst>
                                      <p:childTnLst>
                                        <p:set>
                                          <p:cBhvr>
                                            <p:cTn id="38" dur="1" fill="hold">
                                              <p:stCondLst>
                                                <p:cond delay="0"/>
                                              </p:stCondLst>
                                            </p:cTn>
                                            <p:tgtEl>
                                              <p:spTgt spid="104"/>
                                            </p:tgtEl>
                                            <p:attrNameLst>
                                              <p:attrName>style.visibility</p:attrName>
                                            </p:attrNameLst>
                                          </p:cBhvr>
                                          <p:to>
                                            <p:strVal val="visible"/>
                                          </p:to>
                                        </p:set>
                                        <p:anim calcmode="lin" valueType="num">
                                          <p:cBhvr additive="base">
                                            <p:cTn id="39" dur="1000" fill="hold"/>
                                            <p:tgtEl>
                                              <p:spTgt spid="104"/>
                                            </p:tgtEl>
                                            <p:attrNameLst>
                                              <p:attrName>ppt_x</p:attrName>
                                            </p:attrNameLst>
                                          </p:cBhvr>
                                          <p:tavLst>
                                            <p:tav tm="0">
                                              <p:val>
                                                <p:strVal val="#ppt_x"/>
                                              </p:val>
                                            </p:tav>
                                            <p:tav tm="100000">
                                              <p:val>
                                                <p:strVal val="#ppt_x"/>
                                              </p:val>
                                            </p:tav>
                                          </p:tavLst>
                                        </p:anim>
                                        <p:anim calcmode="lin" valueType="num">
                                          <p:cBhvr additive="base">
                                            <p:cTn id="40" dur="1000" fill="hold"/>
                                            <p:tgtEl>
                                              <p:spTgt spid="104"/>
                                            </p:tgtEl>
                                            <p:attrNameLst>
                                              <p:attrName>ppt_y</p:attrName>
                                            </p:attrNameLst>
                                          </p:cBhvr>
                                          <p:tavLst>
                                            <p:tav tm="0">
                                              <p:val>
                                                <p:strVal val="1+#ppt_h/2"/>
                                              </p:val>
                                            </p:tav>
                                            <p:tav tm="100000">
                                              <p:val>
                                                <p:strVal val="#ppt_y"/>
                                              </p:val>
                                            </p:tav>
                                          </p:tavLst>
                                        </p:anim>
                                      </p:childTnLst>
                                    </p:cTn>
                                  </p:par>
                                </p:childTnLst>
                              </p:cTn>
                            </p:par>
                            <p:par>
                              <p:cTn id="41" fill="hold">
                                <p:stCondLst>
                                  <p:cond delay="6750"/>
                                </p:stCondLst>
                                <p:childTnLst>
                                  <p:par>
                                    <p:cTn id="42" presetID="10" presetClass="entr" presetSubtype="0"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childTnLst>
                              </p:cTn>
                            </p:par>
                            <p:par>
                              <p:cTn id="45" fill="hold">
                                <p:stCondLst>
                                  <p:cond delay="7250"/>
                                </p:stCondLst>
                                <p:childTnLst>
                                  <p:par>
                                    <p:cTn id="46" presetID="2" presetClass="entr" presetSubtype="4"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1000" fill="hold"/>
                                            <p:tgtEl>
                                              <p:spTgt spid="15"/>
                                            </p:tgtEl>
                                            <p:attrNameLst>
                                              <p:attrName>ppt_x</p:attrName>
                                            </p:attrNameLst>
                                          </p:cBhvr>
                                          <p:tavLst>
                                            <p:tav tm="0">
                                              <p:val>
                                                <p:strVal val="#ppt_x"/>
                                              </p:val>
                                            </p:tav>
                                            <p:tav tm="100000">
                                              <p:val>
                                                <p:strVal val="#ppt_x"/>
                                              </p:val>
                                            </p:tav>
                                          </p:tavLst>
                                        </p:anim>
                                        <p:anim calcmode="lin" valueType="num">
                                          <p:cBhvr additive="base">
                                            <p:cTn id="49" dur="1000" fill="hold"/>
                                            <p:tgtEl>
                                              <p:spTgt spid="15"/>
                                            </p:tgtEl>
                                            <p:attrNameLst>
                                              <p:attrName>ppt_y</p:attrName>
                                            </p:attrNameLst>
                                          </p:cBhvr>
                                          <p:tavLst>
                                            <p:tav tm="0">
                                              <p:val>
                                                <p:strVal val="1+#ppt_h/2"/>
                                              </p:val>
                                            </p:tav>
                                            <p:tav tm="100000">
                                              <p:val>
                                                <p:strVal val="#ppt_y"/>
                                              </p:val>
                                            </p:tav>
                                          </p:tavLst>
                                        </p:anim>
                                      </p:childTnLst>
                                    </p:cTn>
                                  </p:par>
                                </p:childTnLst>
                              </p:cTn>
                            </p:par>
                            <p:par>
                              <p:cTn id="50" fill="hold">
                                <p:stCondLst>
                                  <p:cond delay="8250"/>
                                </p:stCondLst>
                                <p:childTnLst>
                                  <p:par>
                                    <p:cTn id="51" presetID="10" presetClass="entr" presetSubtype="0"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fade">
                                          <p:cBhvr>
                                            <p:cTn id="5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animBg="1"/>
        </p:bldLst>
      </p:timing>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en-US" b="1" dirty="0">
                <a:solidFill>
                  <a:schemeClr val="accent5"/>
                </a:solidFill>
              </a:rPr>
              <a:t>A quarter fewer Ds </a:t>
            </a:r>
            <a:r>
              <a:rPr lang="en-US" dirty="0"/>
              <a:t>were born in the</a:t>
            </a:r>
            <a:r>
              <a:rPr lang="en-US" b="1" dirty="0">
                <a:solidFill>
                  <a:schemeClr val="accent5"/>
                </a:solidFill>
              </a:rPr>
              <a:t> </a:t>
            </a:r>
            <a:r>
              <a:rPr lang="en-US" b="1" dirty="0" err="1">
                <a:solidFill>
                  <a:schemeClr val="accent5"/>
                </a:solidFill>
              </a:rPr>
              <a:t>the</a:t>
            </a:r>
            <a:r>
              <a:rPr lang="en-US" b="1" dirty="0">
                <a:solidFill>
                  <a:schemeClr val="accent5"/>
                </a:solidFill>
              </a:rPr>
              <a:t> 90s </a:t>
            </a:r>
            <a:r>
              <a:rPr lang="en-US" dirty="0"/>
              <a:t>than in</a:t>
            </a:r>
            <a:r>
              <a:rPr lang="en-US" b="1" dirty="0">
                <a:solidFill>
                  <a:schemeClr val="accent5"/>
                </a:solidFill>
              </a:rPr>
              <a:t> the 70s.</a:t>
            </a:r>
            <a:endParaRPr lang="pl-PL" b="1" dirty="0">
              <a:solidFill>
                <a:schemeClr val="accent5"/>
              </a:solidFill>
            </a:endParaRPr>
          </a:p>
        </p:txBody>
      </p:sp>
      <p:grpSp>
        <p:nvGrpSpPr>
          <p:cNvPr id="38" name="Grupa 37"/>
          <p:cNvGrpSpPr/>
          <p:nvPr/>
        </p:nvGrpSpPr>
        <p:grpSpPr>
          <a:xfrm>
            <a:off x="8156411" y="3776785"/>
            <a:ext cx="2951117" cy="2667680"/>
            <a:chOff x="9252909" y="3817852"/>
            <a:chExt cx="2951117" cy="2667680"/>
          </a:xfrm>
          <a:solidFill>
            <a:schemeClr val="bg1">
              <a:lumMod val="95000"/>
            </a:schemeClr>
          </a:solidFill>
        </p:grpSpPr>
        <p:sp>
          <p:nvSpPr>
            <p:cNvPr id="37" name="Elipsa 36"/>
            <p:cNvSpPr/>
            <p:nvPr/>
          </p:nvSpPr>
          <p:spPr>
            <a:xfrm>
              <a:off x="9252909" y="3817852"/>
              <a:ext cx="2667680" cy="26676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6" name="TextBox 15">
              <a:extLst>
                <a:ext uri="{FF2B5EF4-FFF2-40B4-BE49-F238E27FC236}">
                  <a16:creationId xmlns:a16="http://schemas.microsoft.com/office/drawing/2014/main" id="{0033A059-C1A2-4F4E-9CE1-0372AD677C5F}"/>
                </a:ext>
              </a:extLst>
            </p:cNvPr>
            <p:cNvSpPr txBox="1">
              <a:spLocks noChangeArrowheads="1"/>
            </p:cNvSpPr>
            <p:nvPr/>
          </p:nvSpPr>
          <p:spPr bwMode="auto">
            <a:xfrm>
              <a:off x="9536346" y="5009306"/>
              <a:ext cx="2667680" cy="441218"/>
            </a:xfrm>
            <a:prstGeom prst="rect">
              <a:avLst/>
            </a:prstGeom>
            <a:noFill/>
            <a:ln>
              <a:noFill/>
            </a:ln>
          </p:spPr>
          <p:txBody>
            <a:bodyPr wrap="square" lIns="89091" tIns="44549" rIns="89091" bIns="44549">
              <a:spAutoFit/>
            </a:bodyPr>
            <a:lstStyle>
              <a:lvl1pPr>
                <a:defRPr sz="2400">
                  <a:solidFill>
                    <a:schemeClr val="tx1"/>
                  </a:solidFill>
                  <a:latin typeface="Times New Roman" pitchFamily="18" charset="0"/>
                  <a:cs typeface="Times New Roman" pitchFamily="18" charset="0"/>
                </a:defRPr>
              </a:lvl1pPr>
              <a:lvl2pPr marL="742950" indent="-285750">
                <a:defRPr sz="2400">
                  <a:solidFill>
                    <a:schemeClr val="tx1"/>
                  </a:solidFill>
                  <a:latin typeface="Times New Roman" pitchFamily="18" charset="0"/>
                  <a:cs typeface="Times New Roman" pitchFamily="18" charset="0"/>
                </a:defRPr>
              </a:lvl2pPr>
              <a:lvl3pPr marL="1143000" indent="-228600">
                <a:defRPr sz="2400">
                  <a:solidFill>
                    <a:schemeClr val="tx1"/>
                  </a:solidFill>
                  <a:latin typeface="Times New Roman" pitchFamily="18" charset="0"/>
                  <a:cs typeface="Times New Roman" pitchFamily="18" charset="0"/>
                </a:defRPr>
              </a:lvl3pPr>
              <a:lvl4pPr marL="1600200" indent="-228600">
                <a:defRPr sz="2400">
                  <a:solidFill>
                    <a:schemeClr val="tx1"/>
                  </a:solidFill>
                  <a:latin typeface="Times New Roman" pitchFamily="18" charset="0"/>
                  <a:cs typeface="Times New Roman" pitchFamily="18" charset="0"/>
                </a:defRPr>
              </a:lvl4pPr>
              <a:lvl5pPr marL="2057400" indent="-22860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eaLnBrk="1" hangingPunct="1">
                <a:lnSpc>
                  <a:spcPct val="80000"/>
                </a:lnSpc>
                <a:defRPr/>
              </a:pPr>
              <a:r>
                <a:rPr lang="en-NZ" altLang="pl-PL" sz="2800" b="1" dirty="0">
                  <a:solidFill>
                    <a:schemeClr val="accent5"/>
                  </a:solidFill>
                  <a:latin typeface="+mn-lt"/>
                </a:rPr>
                <a:t>12</a:t>
              </a:r>
              <a:r>
                <a:rPr lang="en-US" altLang="pl-PL" sz="2800" b="1" dirty="0">
                  <a:solidFill>
                    <a:schemeClr val="accent5"/>
                  </a:solidFill>
                  <a:latin typeface="+mn-lt"/>
                </a:rPr>
                <a:t>%</a:t>
              </a:r>
              <a:r>
                <a:rPr lang="pl-PL" altLang="pl-PL" sz="2800" b="1" dirty="0">
                  <a:solidFill>
                    <a:schemeClr val="accent5"/>
                  </a:solidFill>
                  <a:latin typeface="+mn-lt"/>
                </a:rPr>
                <a:t> &gt;&gt; </a:t>
              </a:r>
              <a:r>
                <a:rPr lang="en-NZ" altLang="pl-PL" sz="2800" b="1" dirty="0">
                  <a:solidFill>
                    <a:schemeClr val="accent5"/>
                  </a:solidFill>
                  <a:latin typeface="+mn-lt"/>
                </a:rPr>
                <a:t>9</a:t>
              </a:r>
              <a:r>
                <a:rPr lang="pl-PL" altLang="pl-PL" sz="2800" b="1" dirty="0">
                  <a:solidFill>
                    <a:schemeClr val="accent5"/>
                  </a:solidFill>
                  <a:latin typeface="+mn-lt"/>
                </a:rPr>
                <a:t>% </a:t>
              </a:r>
              <a:endParaRPr lang="en-US" altLang="pl-PL" sz="2800" b="1" dirty="0">
                <a:solidFill>
                  <a:schemeClr val="accent5"/>
                </a:solidFill>
                <a:latin typeface="+mn-lt"/>
              </a:endParaRPr>
            </a:p>
          </p:txBody>
        </p:sp>
      </p:grpSp>
      <p:sp>
        <p:nvSpPr>
          <p:cNvPr id="39" name="pole tekstowe 38">
            <a:extLst>
              <a:ext uri="{FF2B5EF4-FFF2-40B4-BE49-F238E27FC236}">
                <a16:creationId xmlns:a16="http://schemas.microsoft.com/office/drawing/2014/main" id="{DC73BA3A-7EAD-42D0-A9E4-D0CE481E3906}"/>
              </a:ext>
            </a:extLst>
          </p:cNvPr>
          <p:cNvSpPr txBox="1"/>
          <p:nvPr/>
        </p:nvSpPr>
        <p:spPr>
          <a:xfrm>
            <a:off x="1162849" y="3776785"/>
            <a:ext cx="7423764" cy="2382908"/>
          </a:xfrm>
          <a:prstGeom prst="rect">
            <a:avLst/>
          </a:prstGeom>
          <a:noFill/>
        </p:spPr>
        <p:txBody>
          <a:bodyPr wrap="square" lIns="73862" tIns="36931" rIns="73862" bIns="36931">
            <a:spAutoFit/>
          </a:bodyPr>
          <a:lstStyle/>
          <a:p>
            <a:pPr marL="342900" indent="-342900">
              <a:spcBef>
                <a:spcPts val="600"/>
              </a:spcBef>
              <a:spcAft>
                <a:spcPts val="600"/>
              </a:spcAft>
              <a:buClr>
                <a:schemeClr val="accent5"/>
              </a:buClr>
              <a:buFont typeface="Arial" panose="020B0604020202020204" pitchFamily="34" charset="0"/>
              <a:buChar char="•"/>
              <a:defRPr/>
            </a:pPr>
            <a:r>
              <a:rPr lang="en-US" sz="2400" kern="800" spc="-11">
                <a:latin typeface="Century Gothic" panose="020B0502020202020204" pitchFamily="34" charset="0"/>
              </a:rPr>
              <a:t>Are we </a:t>
            </a:r>
            <a:r>
              <a:rPr lang="en-US" sz="2400" b="1" kern="800" spc="-11">
                <a:solidFill>
                  <a:schemeClr val="accent5"/>
                </a:solidFill>
                <a:latin typeface="Century Gothic" panose="020B0502020202020204" pitchFamily="34" charset="0"/>
              </a:rPr>
              <a:t>less interested in the rat race</a:t>
            </a:r>
            <a:r>
              <a:rPr lang="en-US" sz="2400" kern="800" spc="-11">
                <a:solidFill>
                  <a:schemeClr val="accent5"/>
                </a:solidFill>
                <a:latin typeface="Century Gothic" panose="020B0502020202020204" pitchFamily="34" charset="0"/>
              </a:rPr>
              <a:t>?</a:t>
            </a:r>
            <a:endParaRPr lang="pl-PL" sz="2400" kern="800" spc="-11">
              <a:solidFill>
                <a:schemeClr val="accent5"/>
              </a:solidFill>
              <a:latin typeface="Century Gothic" panose="020B0502020202020204" pitchFamily="34" charset="0"/>
            </a:endParaRPr>
          </a:p>
          <a:p>
            <a:pPr marL="342900" indent="-342900">
              <a:spcBef>
                <a:spcPts val="600"/>
              </a:spcBef>
              <a:spcAft>
                <a:spcPts val="600"/>
              </a:spcAft>
              <a:buClr>
                <a:schemeClr val="accent5"/>
              </a:buClr>
              <a:buFont typeface="Arial" panose="020B0604020202020204" pitchFamily="34" charset="0"/>
              <a:buChar char="•"/>
              <a:defRPr/>
            </a:pPr>
            <a:r>
              <a:rPr lang="en-US" sz="2400" kern="800" spc="-11">
                <a:latin typeface="Century Gothic" panose="020B0502020202020204" pitchFamily="34" charset="0"/>
              </a:rPr>
              <a:t>Are we less inclined to </a:t>
            </a:r>
            <a:r>
              <a:rPr lang="en-US" sz="2400" b="1" kern="800" spc="-11">
                <a:solidFill>
                  <a:schemeClr val="accent5"/>
                </a:solidFill>
                <a:latin typeface="Century Gothic" panose="020B0502020202020204" pitchFamily="34" charset="0"/>
              </a:rPr>
              <a:t>sacrifice our personal lives for our careers?</a:t>
            </a:r>
          </a:p>
          <a:p>
            <a:pPr marL="342900" indent="-342900">
              <a:spcBef>
                <a:spcPts val="600"/>
              </a:spcBef>
              <a:spcAft>
                <a:spcPts val="600"/>
              </a:spcAft>
              <a:buClr>
                <a:schemeClr val="accent5"/>
              </a:buClr>
              <a:buFont typeface="Arial" panose="020B0604020202020204" pitchFamily="34" charset="0"/>
              <a:buChar char="•"/>
              <a:defRPr/>
            </a:pPr>
            <a:r>
              <a:rPr lang="en-US" sz="2400" kern="800" spc="-11">
                <a:latin typeface="Century Gothic" panose="020B0502020202020204" pitchFamily="34" charset="0"/>
              </a:rPr>
              <a:t>Do we prefer </a:t>
            </a:r>
            <a:r>
              <a:rPr lang="en-US" sz="2400" b="1" kern="800" spc="-11">
                <a:solidFill>
                  <a:schemeClr val="accent5"/>
                </a:solidFill>
                <a:latin typeface="Century Gothic" panose="020B0502020202020204" pitchFamily="34" charset="0"/>
              </a:rPr>
              <a:t>team work to independence?</a:t>
            </a:r>
            <a:endParaRPr lang="pl-PL" sz="2400" b="1" kern="800" spc="-11">
              <a:solidFill>
                <a:schemeClr val="accent5"/>
              </a:solidFill>
              <a:latin typeface="Century Gothic" panose="020B0502020202020204" pitchFamily="34" charset="0"/>
            </a:endParaRPr>
          </a:p>
          <a:p>
            <a:pPr marL="342900" indent="-342900">
              <a:spcBef>
                <a:spcPts val="600"/>
              </a:spcBef>
              <a:spcAft>
                <a:spcPts val="600"/>
              </a:spcAft>
              <a:buClr>
                <a:schemeClr val="accent5"/>
              </a:buClr>
              <a:buFont typeface="Arial" panose="020B0604020202020204" pitchFamily="34" charset="0"/>
              <a:buChar char="•"/>
              <a:defRPr/>
            </a:pPr>
            <a:r>
              <a:rPr lang="pl-PL" sz="2400" kern="800" spc="-11">
                <a:latin typeface="Century Gothic" panose="020B0502020202020204" pitchFamily="34" charset="0"/>
              </a:rPr>
              <a:t>……?</a:t>
            </a:r>
          </a:p>
        </p:txBody>
      </p:sp>
      <p:sp>
        <p:nvSpPr>
          <p:cNvPr id="3" name="Symbol zastępczy numeru slajdu 2"/>
          <p:cNvSpPr>
            <a:spLocks noGrp="1"/>
          </p:cNvSpPr>
          <p:nvPr>
            <p:ph type="sldNum" sz="quarter" idx="12"/>
          </p:nvPr>
        </p:nvSpPr>
        <p:spPr/>
        <p:txBody>
          <a:bodyPr/>
          <a:lstStyle/>
          <a:p>
            <a:fld id="{DEAEEF22-A4DB-45E7-8C91-9889C89BF273}" type="slidenum">
              <a:rPr lang="pl-PL" smtClean="0"/>
              <a:t>142</a:t>
            </a:fld>
            <a:endParaRPr lang="pl-PL"/>
          </a:p>
        </p:txBody>
      </p:sp>
      <p:grpSp>
        <p:nvGrpSpPr>
          <p:cNvPr id="47" name="Grupa 46"/>
          <p:cNvGrpSpPr/>
          <p:nvPr/>
        </p:nvGrpSpPr>
        <p:grpSpPr>
          <a:xfrm>
            <a:off x="7890218" y="1661459"/>
            <a:ext cx="897242" cy="1932763"/>
            <a:chOff x="4505325" y="0"/>
            <a:chExt cx="3182938" cy="6856413"/>
          </a:xfrm>
          <a:solidFill>
            <a:schemeClr val="accent5"/>
          </a:solidFill>
        </p:grpSpPr>
        <p:sp>
          <p:nvSpPr>
            <p:cNvPr id="66" name="Oval 19"/>
            <p:cNvSpPr>
              <a:spLocks noChangeArrowheads="1"/>
            </p:cNvSpPr>
            <p:nvPr/>
          </p:nvSpPr>
          <p:spPr bwMode="auto">
            <a:xfrm>
              <a:off x="5487988" y="0"/>
              <a:ext cx="1335088" cy="1335088"/>
            </a:xfrm>
            <a:prstGeom prst="ellipse">
              <a:avLst/>
            </a:prstGeom>
            <a:grpFill/>
            <a:ln w="19050">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pl-PL"/>
            </a:p>
          </p:txBody>
        </p:sp>
        <p:sp>
          <p:nvSpPr>
            <p:cNvPr id="67" name="Freeform 20"/>
            <p:cNvSpPr>
              <a:spLocks/>
            </p:cNvSpPr>
            <p:nvPr/>
          </p:nvSpPr>
          <p:spPr bwMode="auto">
            <a:xfrm>
              <a:off x="4505325" y="1539875"/>
              <a:ext cx="3182938" cy="5316538"/>
            </a:xfrm>
            <a:custGeom>
              <a:avLst/>
              <a:gdLst>
                <a:gd name="T0" fmla="*/ 1360 w 1360"/>
                <a:gd name="T1" fmla="*/ 996 h 2274"/>
                <a:gd name="T2" fmla="*/ 1358 w 1360"/>
                <a:gd name="T3" fmla="*/ 991 h 2274"/>
                <a:gd name="T4" fmla="*/ 1350 w 1360"/>
                <a:gd name="T5" fmla="*/ 967 h 2274"/>
                <a:gd name="T6" fmla="*/ 1348 w 1360"/>
                <a:gd name="T7" fmla="*/ 960 h 2274"/>
                <a:gd name="T8" fmla="*/ 1345 w 1360"/>
                <a:gd name="T9" fmla="*/ 953 h 2274"/>
                <a:gd name="T10" fmla="*/ 1042 w 1360"/>
                <a:gd name="T11" fmla="*/ 124 h 2274"/>
                <a:gd name="T12" fmla="*/ 687 w 1360"/>
                <a:gd name="T13" fmla="*/ 1 h 2274"/>
                <a:gd name="T14" fmla="*/ 687 w 1360"/>
                <a:gd name="T15" fmla="*/ 0 h 2274"/>
                <a:gd name="T16" fmla="*/ 680 w 1360"/>
                <a:gd name="T17" fmla="*/ 1 h 2274"/>
                <a:gd name="T18" fmla="*/ 673 w 1360"/>
                <a:gd name="T19" fmla="*/ 0 h 2274"/>
                <a:gd name="T20" fmla="*/ 673 w 1360"/>
                <a:gd name="T21" fmla="*/ 1 h 2274"/>
                <a:gd name="T22" fmla="*/ 318 w 1360"/>
                <a:gd name="T23" fmla="*/ 124 h 2274"/>
                <a:gd name="T24" fmla="*/ 15 w 1360"/>
                <a:gd name="T25" fmla="*/ 953 h 2274"/>
                <a:gd name="T26" fmla="*/ 13 w 1360"/>
                <a:gd name="T27" fmla="*/ 960 h 2274"/>
                <a:gd name="T28" fmla="*/ 11 w 1360"/>
                <a:gd name="T29" fmla="*/ 967 h 2274"/>
                <a:gd name="T30" fmla="*/ 2 w 1360"/>
                <a:gd name="T31" fmla="*/ 991 h 2274"/>
                <a:gd name="T32" fmla="*/ 1 w 1360"/>
                <a:gd name="T33" fmla="*/ 996 h 2274"/>
                <a:gd name="T34" fmla="*/ 0 w 1360"/>
                <a:gd name="T35" fmla="*/ 1009 h 2274"/>
                <a:gd name="T36" fmla="*/ 0 w 1360"/>
                <a:gd name="T37" fmla="*/ 1013 h 2274"/>
                <a:gd name="T38" fmla="*/ 85 w 1360"/>
                <a:gd name="T39" fmla="*/ 1107 h 2274"/>
                <a:gd name="T40" fmla="*/ 158 w 1360"/>
                <a:gd name="T41" fmla="*/ 1058 h 2274"/>
                <a:gd name="T42" fmla="*/ 159 w 1360"/>
                <a:gd name="T43" fmla="*/ 1057 h 2274"/>
                <a:gd name="T44" fmla="*/ 416 w 1360"/>
                <a:gd name="T45" fmla="*/ 540 h 2274"/>
                <a:gd name="T46" fmla="*/ 384 w 1360"/>
                <a:gd name="T47" fmla="*/ 2162 h 2274"/>
                <a:gd name="T48" fmla="*/ 383 w 1360"/>
                <a:gd name="T49" fmla="*/ 2176 h 2274"/>
                <a:gd name="T50" fmla="*/ 484 w 1360"/>
                <a:gd name="T51" fmla="*/ 2274 h 2274"/>
                <a:gd name="T52" fmla="*/ 584 w 1360"/>
                <a:gd name="T53" fmla="*/ 2176 h 2274"/>
                <a:gd name="T54" fmla="*/ 584 w 1360"/>
                <a:gd name="T55" fmla="*/ 2175 h 2274"/>
                <a:gd name="T56" fmla="*/ 585 w 1360"/>
                <a:gd name="T57" fmla="*/ 2175 h 2274"/>
                <a:gd name="T58" fmla="*/ 661 w 1360"/>
                <a:gd name="T59" fmla="*/ 1179 h 2274"/>
                <a:gd name="T60" fmla="*/ 699 w 1360"/>
                <a:gd name="T61" fmla="*/ 1179 h 2274"/>
                <a:gd name="T62" fmla="*/ 776 w 1360"/>
                <a:gd name="T63" fmla="*/ 2175 h 2274"/>
                <a:gd name="T64" fmla="*/ 776 w 1360"/>
                <a:gd name="T65" fmla="*/ 2175 h 2274"/>
                <a:gd name="T66" fmla="*/ 776 w 1360"/>
                <a:gd name="T67" fmla="*/ 2176 h 2274"/>
                <a:gd name="T68" fmla="*/ 877 w 1360"/>
                <a:gd name="T69" fmla="*/ 2274 h 2274"/>
                <a:gd name="T70" fmla="*/ 978 w 1360"/>
                <a:gd name="T71" fmla="*/ 2176 h 2274"/>
                <a:gd name="T72" fmla="*/ 977 w 1360"/>
                <a:gd name="T73" fmla="*/ 2162 h 2274"/>
                <a:gd name="T74" fmla="*/ 944 w 1360"/>
                <a:gd name="T75" fmla="*/ 540 h 2274"/>
                <a:gd name="T76" fmla="*/ 1201 w 1360"/>
                <a:gd name="T77" fmla="*/ 1057 h 2274"/>
                <a:gd name="T78" fmla="*/ 1203 w 1360"/>
                <a:gd name="T79" fmla="*/ 1058 h 2274"/>
                <a:gd name="T80" fmla="*/ 1276 w 1360"/>
                <a:gd name="T81" fmla="*/ 1107 h 2274"/>
                <a:gd name="T82" fmla="*/ 1360 w 1360"/>
                <a:gd name="T83" fmla="*/ 1013 h 2274"/>
                <a:gd name="T84" fmla="*/ 1360 w 1360"/>
                <a:gd name="T85" fmla="*/ 1009 h 2274"/>
                <a:gd name="T86" fmla="*/ 1360 w 1360"/>
                <a:gd name="T87" fmla="*/ 996 h 2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0" h="2274">
                  <a:moveTo>
                    <a:pt x="1360" y="996"/>
                  </a:moveTo>
                  <a:cubicBezTo>
                    <a:pt x="1358" y="991"/>
                    <a:pt x="1358" y="991"/>
                    <a:pt x="1358" y="991"/>
                  </a:cubicBezTo>
                  <a:cubicBezTo>
                    <a:pt x="1350" y="967"/>
                    <a:pt x="1350" y="967"/>
                    <a:pt x="1350" y="967"/>
                  </a:cubicBezTo>
                  <a:cubicBezTo>
                    <a:pt x="1348" y="960"/>
                    <a:pt x="1348" y="960"/>
                    <a:pt x="1348" y="960"/>
                  </a:cubicBezTo>
                  <a:cubicBezTo>
                    <a:pt x="1345" y="953"/>
                    <a:pt x="1345" y="953"/>
                    <a:pt x="1345" y="953"/>
                  </a:cubicBezTo>
                  <a:cubicBezTo>
                    <a:pt x="1284" y="770"/>
                    <a:pt x="1078" y="160"/>
                    <a:pt x="1042" y="124"/>
                  </a:cubicBezTo>
                  <a:cubicBezTo>
                    <a:pt x="1001" y="83"/>
                    <a:pt x="987" y="21"/>
                    <a:pt x="687" y="1"/>
                  </a:cubicBezTo>
                  <a:cubicBezTo>
                    <a:pt x="687" y="1"/>
                    <a:pt x="687" y="1"/>
                    <a:pt x="687" y="0"/>
                  </a:cubicBezTo>
                  <a:cubicBezTo>
                    <a:pt x="685" y="1"/>
                    <a:pt x="683" y="1"/>
                    <a:pt x="680" y="1"/>
                  </a:cubicBezTo>
                  <a:cubicBezTo>
                    <a:pt x="678" y="1"/>
                    <a:pt x="676" y="1"/>
                    <a:pt x="673" y="0"/>
                  </a:cubicBezTo>
                  <a:cubicBezTo>
                    <a:pt x="673" y="1"/>
                    <a:pt x="673" y="1"/>
                    <a:pt x="673" y="1"/>
                  </a:cubicBezTo>
                  <a:cubicBezTo>
                    <a:pt x="374" y="21"/>
                    <a:pt x="360" y="83"/>
                    <a:pt x="318" y="124"/>
                  </a:cubicBezTo>
                  <a:cubicBezTo>
                    <a:pt x="282" y="160"/>
                    <a:pt x="77" y="770"/>
                    <a:pt x="15" y="953"/>
                  </a:cubicBezTo>
                  <a:cubicBezTo>
                    <a:pt x="13" y="960"/>
                    <a:pt x="13" y="960"/>
                    <a:pt x="13" y="960"/>
                  </a:cubicBezTo>
                  <a:cubicBezTo>
                    <a:pt x="11" y="967"/>
                    <a:pt x="11" y="967"/>
                    <a:pt x="11" y="967"/>
                  </a:cubicBezTo>
                  <a:cubicBezTo>
                    <a:pt x="2" y="991"/>
                    <a:pt x="2" y="991"/>
                    <a:pt x="2" y="991"/>
                  </a:cubicBezTo>
                  <a:cubicBezTo>
                    <a:pt x="1" y="996"/>
                    <a:pt x="1" y="996"/>
                    <a:pt x="1" y="996"/>
                  </a:cubicBezTo>
                  <a:cubicBezTo>
                    <a:pt x="1" y="1000"/>
                    <a:pt x="0" y="1005"/>
                    <a:pt x="0" y="1009"/>
                  </a:cubicBezTo>
                  <a:cubicBezTo>
                    <a:pt x="0" y="1010"/>
                    <a:pt x="0" y="1011"/>
                    <a:pt x="0" y="1013"/>
                  </a:cubicBezTo>
                  <a:cubicBezTo>
                    <a:pt x="2" y="1065"/>
                    <a:pt x="39" y="1107"/>
                    <a:pt x="85" y="1107"/>
                  </a:cubicBezTo>
                  <a:cubicBezTo>
                    <a:pt x="116" y="1107"/>
                    <a:pt x="143" y="1087"/>
                    <a:pt x="158" y="1058"/>
                  </a:cubicBezTo>
                  <a:cubicBezTo>
                    <a:pt x="159" y="1057"/>
                    <a:pt x="159" y="1057"/>
                    <a:pt x="159" y="1057"/>
                  </a:cubicBezTo>
                  <a:cubicBezTo>
                    <a:pt x="416" y="540"/>
                    <a:pt x="416" y="540"/>
                    <a:pt x="416" y="540"/>
                  </a:cubicBezTo>
                  <a:cubicBezTo>
                    <a:pt x="416" y="540"/>
                    <a:pt x="389" y="1882"/>
                    <a:pt x="384" y="2162"/>
                  </a:cubicBezTo>
                  <a:cubicBezTo>
                    <a:pt x="383" y="2166"/>
                    <a:pt x="383" y="2171"/>
                    <a:pt x="383" y="2176"/>
                  </a:cubicBezTo>
                  <a:cubicBezTo>
                    <a:pt x="383" y="2230"/>
                    <a:pt x="428" y="2274"/>
                    <a:pt x="484" y="2274"/>
                  </a:cubicBezTo>
                  <a:cubicBezTo>
                    <a:pt x="539" y="2274"/>
                    <a:pt x="584" y="2230"/>
                    <a:pt x="584" y="2176"/>
                  </a:cubicBezTo>
                  <a:cubicBezTo>
                    <a:pt x="584" y="2176"/>
                    <a:pt x="584" y="2176"/>
                    <a:pt x="584" y="2175"/>
                  </a:cubicBezTo>
                  <a:cubicBezTo>
                    <a:pt x="584" y="2175"/>
                    <a:pt x="585" y="2175"/>
                    <a:pt x="585" y="2175"/>
                  </a:cubicBezTo>
                  <a:cubicBezTo>
                    <a:pt x="585" y="2175"/>
                    <a:pt x="631" y="1833"/>
                    <a:pt x="661" y="1179"/>
                  </a:cubicBezTo>
                  <a:cubicBezTo>
                    <a:pt x="699" y="1179"/>
                    <a:pt x="699" y="1179"/>
                    <a:pt x="699" y="1179"/>
                  </a:cubicBezTo>
                  <a:cubicBezTo>
                    <a:pt x="730" y="1833"/>
                    <a:pt x="776" y="2175"/>
                    <a:pt x="776" y="2175"/>
                  </a:cubicBezTo>
                  <a:cubicBezTo>
                    <a:pt x="776" y="2175"/>
                    <a:pt x="776" y="2175"/>
                    <a:pt x="776" y="2175"/>
                  </a:cubicBezTo>
                  <a:cubicBezTo>
                    <a:pt x="776" y="2176"/>
                    <a:pt x="776" y="2176"/>
                    <a:pt x="776" y="2176"/>
                  </a:cubicBezTo>
                  <a:cubicBezTo>
                    <a:pt x="776" y="2230"/>
                    <a:pt x="821" y="2274"/>
                    <a:pt x="877" y="2274"/>
                  </a:cubicBezTo>
                  <a:cubicBezTo>
                    <a:pt x="933" y="2274"/>
                    <a:pt x="978" y="2230"/>
                    <a:pt x="978" y="2176"/>
                  </a:cubicBezTo>
                  <a:cubicBezTo>
                    <a:pt x="978" y="2171"/>
                    <a:pt x="977" y="2166"/>
                    <a:pt x="977" y="2162"/>
                  </a:cubicBezTo>
                  <a:cubicBezTo>
                    <a:pt x="971" y="1882"/>
                    <a:pt x="944" y="540"/>
                    <a:pt x="944" y="540"/>
                  </a:cubicBezTo>
                  <a:cubicBezTo>
                    <a:pt x="1201" y="1057"/>
                    <a:pt x="1201" y="1057"/>
                    <a:pt x="1201" y="1057"/>
                  </a:cubicBezTo>
                  <a:cubicBezTo>
                    <a:pt x="1201" y="1057"/>
                    <a:pt x="1202" y="1057"/>
                    <a:pt x="1203" y="1058"/>
                  </a:cubicBezTo>
                  <a:cubicBezTo>
                    <a:pt x="1217" y="1087"/>
                    <a:pt x="1245" y="1107"/>
                    <a:pt x="1276" y="1107"/>
                  </a:cubicBezTo>
                  <a:cubicBezTo>
                    <a:pt x="1322" y="1107"/>
                    <a:pt x="1359" y="1065"/>
                    <a:pt x="1360" y="1013"/>
                  </a:cubicBezTo>
                  <a:cubicBezTo>
                    <a:pt x="1360" y="1011"/>
                    <a:pt x="1360" y="1010"/>
                    <a:pt x="1360" y="1009"/>
                  </a:cubicBezTo>
                  <a:cubicBezTo>
                    <a:pt x="1360" y="1005"/>
                    <a:pt x="1360" y="1000"/>
                    <a:pt x="1360" y="996"/>
                  </a:cubicBezTo>
                  <a:close/>
                </a:path>
              </a:pathLst>
            </a:custGeom>
            <a:grpFill/>
            <a:ln w="19050">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pl-PL"/>
            </a:p>
          </p:txBody>
        </p:sp>
      </p:grpSp>
      <p:sp>
        <p:nvSpPr>
          <p:cNvPr id="68" name="Freeform 34"/>
          <p:cNvSpPr>
            <a:spLocks noEditPoints="1"/>
          </p:cNvSpPr>
          <p:nvPr/>
        </p:nvSpPr>
        <p:spPr bwMode="auto">
          <a:xfrm>
            <a:off x="232736" y="571188"/>
            <a:ext cx="691982" cy="518691"/>
          </a:xfrm>
          <a:custGeom>
            <a:avLst/>
            <a:gdLst>
              <a:gd name="T0" fmla="*/ 419 w 486"/>
              <a:gd name="T1" fmla="*/ 279 h 364"/>
              <a:gd name="T2" fmla="*/ 390 w 486"/>
              <a:gd name="T3" fmla="*/ 171 h 364"/>
              <a:gd name="T4" fmla="*/ 363 w 486"/>
              <a:gd name="T5" fmla="*/ 279 h 364"/>
              <a:gd name="T6" fmla="*/ 295 w 486"/>
              <a:gd name="T7" fmla="*/ 359 h 364"/>
              <a:gd name="T8" fmla="*/ 481 w 486"/>
              <a:gd name="T9" fmla="*/ 364 h 364"/>
              <a:gd name="T10" fmla="*/ 434 w 486"/>
              <a:gd name="T11" fmla="*/ 312 h 364"/>
              <a:gd name="T12" fmla="*/ 390 w 486"/>
              <a:gd name="T13" fmla="*/ 181 h 364"/>
              <a:gd name="T14" fmla="*/ 390 w 486"/>
              <a:gd name="T15" fmla="*/ 283 h 364"/>
              <a:gd name="T16" fmla="*/ 305 w 486"/>
              <a:gd name="T17" fmla="*/ 355 h 364"/>
              <a:gd name="T18" fmla="*/ 351 w 486"/>
              <a:gd name="T19" fmla="*/ 320 h 364"/>
              <a:gd name="T20" fmla="*/ 390 w 486"/>
              <a:gd name="T21" fmla="*/ 292 h 364"/>
              <a:gd name="T22" fmla="*/ 431 w 486"/>
              <a:gd name="T23" fmla="*/ 321 h 364"/>
              <a:gd name="T24" fmla="*/ 476 w 486"/>
              <a:gd name="T25" fmla="*/ 355 h 364"/>
              <a:gd name="T26" fmla="*/ 322 w 486"/>
              <a:gd name="T27" fmla="*/ 216 h 364"/>
              <a:gd name="T28" fmla="*/ 327 w 486"/>
              <a:gd name="T29" fmla="*/ 215 h 364"/>
              <a:gd name="T30" fmla="*/ 321 w 486"/>
              <a:gd name="T31" fmla="*/ 177 h 364"/>
              <a:gd name="T32" fmla="*/ 297 w 486"/>
              <a:gd name="T33" fmla="*/ 37 h 364"/>
              <a:gd name="T34" fmla="*/ 204 w 486"/>
              <a:gd name="T35" fmla="*/ 0 h 364"/>
              <a:gd name="T36" fmla="*/ 171 w 486"/>
              <a:gd name="T37" fmla="*/ 137 h 364"/>
              <a:gd name="T38" fmla="*/ 154 w 486"/>
              <a:gd name="T39" fmla="*/ 189 h 364"/>
              <a:gd name="T40" fmla="*/ 208 w 486"/>
              <a:gd name="T41" fmla="*/ 143 h 364"/>
              <a:gd name="T42" fmla="*/ 289 w 486"/>
              <a:gd name="T43" fmla="*/ 179 h 364"/>
              <a:gd name="T44" fmla="*/ 293 w 486"/>
              <a:gd name="T45" fmla="*/ 170 h 364"/>
              <a:gd name="T46" fmla="*/ 227 w 486"/>
              <a:gd name="T47" fmla="*/ 130 h 364"/>
              <a:gd name="T48" fmla="*/ 205 w 486"/>
              <a:gd name="T49" fmla="*/ 133 h 364"/>
              <a:gd name="T50" fmla="*/ 200 w 486"/>
              <a:gd name="T51" fmla="*/ 139 h 364"/>
              <a:gd name="T52" fmla="*/ 181 w 486"/>
              <a:gd name="T53" fmla="*/ 134 h 364"/>
              <a:gd name="T54" fmla="*/ 178 w 486"/>
              <a:gd name="T55" fmla="*/ 129 h 364"/>
              <a:gd name="T56" fmla="*/ 204 w 486"/>
              <a:gd name="T57" fmla="*/ 9 h 364"/>
              <a:gd name="T58" fmla="*/ 276 w 486"/>
              <a:gd name="T59" fmla="*/ 49 h 364"/>
              <a:gd name="T60" fmla="*/ 369 w 486"/>
              <a:gd name="T61" fmla="*/ 108 h 364"/>
              <a:gd name="T62" fmla="*/ 311 w 486"/>
              <a:gd name="T63" fmla="*/ 173 h 364"/>
              <a:gd name="T64" fmla="*/ 297 w 486"/>
              <a:gd name="T65" fmla="*/ 173 h 364"/>
              <a:gd name="T66" fmla="*/ 139 w 486"/>
              <a:gd name="T67" fmla="*/ 312 h 364"/>
              <a:gd name="T68" fmla="*/ 142 w 486"/>
              <a:gd name="T69" fmla="*/ 232 h 364"/>
              <a:gd name="T70" fmla="*/ 49 w 486"/>
              <a:gd name="T71" fmla="*/ 232 h 364"/>
              <a:gd name="T72" fmla="*/ 54 w 486"/>
              <a:gd name="T73" fmla="*/ 311 h 364"/>
              <a:gd name="T74" fmla="*/ 5 w 486"/>
              <a:gd name="T75" fmla="*/ 364 h 364"/>
              <a:gd name="T76" fmla="*/ 191 w 486"/>
              <a:gd name="T77" fmla="*/ 359 h 364"/>
              <a:gd name="T78" fmla="*/ 59 w 486"/>
              <a:gd name="T79" fmla="*/ 232 h 364"/>
              <a:gd name="T80" fmla="*/ 132 w 486"/>
              <a:gd name="T81" fmla="*/ 232 h 364"/>
              <a:gd name="T82" fmla="*/ 59 w 486"/>
              <a:gd name="T83" fmla="*/ 232 h 364"/>
              <a:gd name="T84" fmla="*/ 56 w 486"/>
              <a:gd name="T85" fmla="*/ 320 h 364"/>
              <a:gd name="T86" fmla="*/ 77 w 486"/>
              <a:gd name="T87" fmla="*/ 286 h 364"/>
              <a:gd name="T88" fmla="*/ 115 w 486"/>
              <a:gd name="T89" fmla="*/ 286 h 364"/>
              <a:gd name="T90" fmla="*/ 137 w 486"/>
              <a:gd name="T91" fmla="*/ 321 h 364"/>
              <a:gd name="T92" fmla="*/ 10 w 486"/>
              <a:gd name="T93" fmla="*/ 355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6" h="364">
                <a:moveTo>
                  <a:pt x="434" y="312"/>
                </a:moveTo>
                <a:cubicBezTo>
                  <a:pt x="423" y="309"/>
                  <a:pt x="419" y="290"/>
                  <a:pt x="419" y="279"/>
                </a:cubicBezTo>
                <a:cubicBezTo>
                  <a:pt x="429" y="267"/>
                  <a:pt x="437" y="250"/>
                  <a:pt x="437" y="232"/>
                </a:cubicBezTo>
                <a:cubicBezTo>
                  <a:pt x="437" y="195"/>
                  <a:pt x="419" y="171"/>
                  <a:pt x="390" y="171"/>
                </a:cubicBezTo>
                <a:cubicBezTo>
                  <a:pt x="362" y="171"/>
                  <a:pt x="344" y="195"/>
                  <a:pt x="344" y="232"/>
                </a:cubicBezTo>
                <a:cubicBezTo>
                  <a:pt x="344" y="251"/>
                  <a:pt x="352" y="268"/>
                  <a:pt x="363" y="279"/>
                </a:cubicBezTo>
                <a:cubicBezTo>
                  <a:pt x="362" y="293"/>
                  <a:pt x="358" y="308"/>
                  <a:pt x="348" y="311"/>
                </a:cubicBezTo>
                <a:cubicBezTo>
                  <a:pt x="304" y="320"/>
                  <a:pt x="295" y="342"/>
                  <a:pt x="295" y="359"/>
                </a:cubicBezTo>
                <a:cubicBezTo>
                  <a:pt x="295" y="362"/>
                  <a:pt x="297" y="364"/>
                  <a:pt x="300" y="364"/>
                </a:cubicBezTo>
                <a:cubicBezTo>
                  <a:pt x="481" y="364"/>
                  <a:pt x="481" y="364"/>
                  <a:pt x="481" y="364"/>
                </a:cubicBezTo>
                <a:cubicBezTo>
                  <a:pt x="483" y="364"/>
                  <a:pt x="486" y="362"/>
                  <a:pt x="486" y="359"/>
                </a:cubicBezTo>
                <a:cubicBezTo>
                  <a:pt x="486" y="343"/>
                  <a:pt x="477" y="321"/>
                  <a:pt x="434" y="312"/>
                </a:cubicBezTo>
                <a:close/>
                <a:moveTo>
                  <a:pt x="354" y="232"/>
                </a:moveTo>
                <a:cubicBezTo>
                  <a:pt x="354" y="185"/>
                  <a:pt x="382" y="181"/>
                  <a:pt x="390" y="181"/>
                </a:cubicBezTo>
                <a:cubicBezTo>
                  <a:pt x="399" y="181"/>
                  <a:pt x="427" y="185"/>
                  <a:pt x="427" y="232"/>
                </a:cubicBezTo>
                <a:cubicBezTo>
                  <a:pt x="427" y="261"/>
                  <a:pt x="408" y="283"/>
                  <a:pt x="390" y="283"/>
                </a:cubicBezTo>
                <a:cubicBezTo>
                  <a:pt x="373" y="283"/>
                  <a:pt x="354" y="261"/>
                  <a:pt x="354" y="232"/>
                </a:cubicBezTo>
                <a:close/>
                <a:moveTo>
                  <a:pt x="305" y="355"/>
                </a:moveTo>
                <a:cubicBezTo>
                  <a:pt x="307" y="338"/>
                  <a:pt x="323" y="326"/>
                  <a:pt x="351" y="320"/>
                </a:cubicBezTo>
                <a:cubicBezTo>
                  <a:pt x="351" y="320"/>
                  <a:pt x="351" y="320"/>
                  <a:pt x="351" y="320"/>
                </a:cubicBezTo>
                <a:cubicBezTo>
                  <a:pt x="364" y="316"/>
                  <a:pt x="370" y="301"/>
                  <a:pt x="372" y="286"/>
                </a:cubicBezTo>
                <a:cubicBezTo>
                  <a:pt x="377" y="290"/>
                  <a:pt x="384" y="292"/>
                  <a:pt x="390" y="292"/>
                </a:cubicBezTo>
                <a:cubicBezTo>
                  <a:pt x="397" y="292"/>
                  <a:pt x="404" y="290"/>
                  <a:pt x="410" y="286"/>
                </a:cubicBezTo>
                <a:cubicBezTo>
                  <a:pt x="412" y="302"/>
                  <a:pt x="418" y="317"/>
                  <a:pt x="431" y="321"/>
                </a:cubicBezTo>
                <a:cubicBezTo>
                  <a:pt x="431" y="321"/>
                  <a:pt x="431" y="321"/>
                  <a:pt x="432" y="321"/>
                </a:cubicBezTo>
                <a:cubicBezTo>
                  <a:pt x="459" y="326"/>
                  <a:pt x="474" y="338"/>
                  <a:pt x="476" y="355"/>
                </a:cubicBezTo>
                <a:lnTo>
                  <a:pt x="305" y="355"/>
                </a:lnTo>
                <a:close/>
                <a:moveTo>
                  <a:pt x="322" y="216"/>
                </a:moveTo>
                <a:cubicBezTo>
                  <a:pt x="323" y="216"/>
                  <a:pt x="323" y="216"/>
                  <a:pt x="324" y="216"/>
                </a:cubicBezTo>
                <a:cubicBezTo>
                  <a:pt x="325" y="216"/>
                  <a:pt x="327" y="216"/>
                  <a:pt x="327" y="215"/>
                </a:cubicBezTo>
                <a:cubicBezTo>
                  <a:pt x="329" y="214"/>
                  <a:pt x="330" y="212"/>
                  <a:pt x="329" y="210"/>
                </a:cubicBezTo>
                <a:cubicBezTo>
                  <a:pt x="329" y="210"/>
                  <a:pt x="322" y="195"/>
                  <a:pt x="321" y="177"/>
                </a:cubicBezTo>
                <a:cubicBezTo>
                  <a:pt x="355" y="168"/>
                  <a:pt x="378" y="140"/>
                  <a:pt x="378" y="108"/>
                </a:cubicBezTo>
                <a:cubicBezTo>
                  <a:pt x="378" y="69"/>
                  <a:pt x="342" y="37"/>
                  <a:pt x="297" y="37"/>
                </a:cubicBezTo>
                <a:cubicBezTo>
                  <a:pt x="290" y="37"/>
                  <a:pt x="283" y="37"/>
                  <a:pt x="277" y="39"/>
                </a:cubicBezTo>
                <a:cubicBezTo>
                  <a:pt x="263" y="15"/>
                  <a:pt x="235" y="0"/>
                  <a:pt x="204" y="0"/>
                </a:cubicBezTo>
                <a:cubicBezTo>
                  <a:pt x="159" y="0"/>
                  <a:pt x="123" y="32"/>
                  <a:pt x="123" y="71"/>
                </a:cubicBezTo>
                <a:cubicBezTo>
                  <a:pt x="123" y="100"/>
                  <a:pt x="142" y="125"/>
                  <a:pt x="171" y="137"/>
                </a:cubicBezTo>
                <a:cubicBezTo>
                  <a:pt x="170" y="163"/>
                  <a:pt x="154" y="183"/>
                  <a:pt x="154" y="183"/>
                </a:cubicBezTo>
                <a:cubicBezTo>
                  <a:pt x="153" y="185"/>
                  <a:pt x="153" y="188"/>
                  <a:pt x="154" y="189"/>
                </a:cubicBezTo>
                <a:cubicBezTo>
                  <a:pt x="156" y="191"/>
                  <a:pt x="158" y="191"/>
                  <a:pt x="160" y="191"/>
                </a:cubicBezTo>
                <a:cubicBezTo>
                  <a:pt x="185" y="179"/>
                  <a:pt x="201" y="164"/>
                  <a:pt x="208" y="143"/>
                </a:cubicBezTo>
                <a:cubicBezTo>
                  <a:pt x="214" y="142"/>
                  <a:pt x="219" y="142"/>
                  <a:pt x="224" y="141"/>
                </a:cubicBezTo>
                <a:cubicBezTo>
                  <a:pt x="237" y="163"/>
                  <a:pt x="261" y="177"/>
                  <a:pt x="289" y="179"/>
                </a:cubicBezTo>
                <a:cubicBezTo>
                  <a:pt x="296" y="193"/>
                  <a:pt x="306" y="205"/>
                  <a:pt x="322" y="216"/>
                </a:cubicBezTo>
                <a:close/>
                <a:moveTo>
                  <a:pt x="293" y="170"/>
                </a:moveTo>
                <a:cubicBezTo>
                  <a:pt x="266" y="169"/>
                  <a:pt x="242" y="155"/>
                  <a:pt x="231" y="133"/>
                </a:cubicBezTo>
                <a:cubicBezTo>
                  <a:pt x="230" y="131"/>
                  <a:pt x="228" y="130"/>
                  <a:pt x="227" y="130"/>
                </a:cubicBezTo>
                <a:cubicBezTo>
                  <a:pt x="226" y="130"/>
                  <a:pt x="226" y="130"/>
                  <a:pt x="225" y="131"/>
                </a:cubicBezTo>
                <a:cubicBezTo>
                  <a:pt x="219" y="132"/>
                  <a:pt x="212" y="133"/>
                  <a:pt x="205" y="133"/>
                </a:cubicBezTo>
                <a:cubicBezTo>
                  <a:pt x="202" y="133"/>
                  <a:pt x="201" y="135"/>
                  <a:pt x="200" y="137"/>
                </a:cubicBezTo>
                <a:cubicBezTo>
                  <a:pt x="200" y="138"/>
                  <a:pt x="200" y="138"/>
                  <a:pt x="200" y="139"/>
                </a:cubicBezTo>
                <a:cubicBezTo>
                  <a:pt x="195" y="154"/>
                  <a:pt x="185" y="165"/>
                  <a:pt x="170" y="175"/>
                </a:cubicBezTo>
                <a:cubicBezTo>
                  <a:pt x="175" y="165"/>
                  <a:pt x="180" y="150"/>
                  <a:pt x="181" y="134"/>
                </a:cubicBezTo>
                <a:cubicBezTo>
                  <a:pt x="181" y="134"/>
                  <a:pt x="181" y="134"/>
                  <a:pt x="181" y="134"/>
                </a:cubicBezTo>
                <a:cubicBezTo>
                  <a:pt x="181" y="132"/>
                  <a:pt x="180" y="130"/>
                  <a:pt x="178" y="129"/>
                </a:cubicBezTo>
                <a:cubicBezTo>
                  <a:pt x="150" y="120"/>
                  <a:pt x="132" y="97"/>
                  <a:pt x="132" y="71"/>
                </a:cubicBezTo>
                <a:cubicBezTo>
                  <a:pt x="132" y="37"/>
                  <a:pt x="164" y="9"/>
                  <a:pt x="204" y="9"/>
                </a:cubicBezTo>
                <a:cubicBezTo>
                  <a:pt x="233" y="9"/>
                  <a:pt x="259" y="24"/>
                  <a:pt x="270" y="47"/>
                </a:cubicBezTo>
                <a:cubicBezTo>
                  <a:pt x="271" y="48"/>
                  <a:pt x="273" y="49"/>
                  <a:pt x="276" y="49"/>
                </a:cubicBezTo>
                <a:cubicBezTo>
                  <a:pt x="282" y="47"/>
                  <a:pt x="290" y="46"/>
                  <a:pt x="297" y="46"/>
                </a:cubicBezTo>
                <a:cubicBezTo>
                  <a:pt x="337" y="46"/>
                  <a:pt x="369" y="74"/>
                  <a:pt x="369" y="108"/>
                </a:cubicBezTo>
                <a:cubicBezTo>
                  <a:pt x="369" y="137"/>
                  <a:pt x="347" y="162"/>
                  <a:pt x="315" y="169"/>
                </a:cubicBezTo>
                <a:cubicBezTo>
                  <a:pt x="313" y="169"/>
                  <a:pt x="311" y="171"/>
                  <a:pt x="311" y="173"/>
                </a:cubicBezTo>
                <a:cubicBezTo>
                  <a:pt x="311" y="183"/>
                  <a:pt x="313" y="191"/>
                  <a:pt x="315" y="198"/>
                </a:cubicBezTo>
                <a:cubicBezTo>
                  <a:pt x="306" y="190"/>
                  <a:pt x="301" y="182"/>
                  <a:pt x="297" y="173"/>
                </a:cubicBezTo>
                <a:cubicBezTo>
                  <a:pt x="296" y="171"/>
                  <a:pt x="295" y="170"/>
                  <a:pt x="293" y="170"/>
                </a:cubicBezTo>
                <a:close/>
                <a:moveTo>
                  <a:pt x="139" y="312"/>
                </a:moveTo>
                <a:cubicBezTo>
                  <a:pt x="128" y="309"/>
                  <a:pt x="124" y="290"/>
                  <a:pt x="124" y="279"/>
                </a:cubicBezTo>
                <a:cubicBezTo>
                  <a:pt x="135" y="267"/>
                  <a:pt x="142" y="250"/>
                  <a:pt x="142" y="232"/>
                </a:cubicBezTo>
                <a:cubicBezTo>
                  <a:pt x="142" y="195"/>
                  <a:pt x="124" y="171"/>
                  <a:pt x="96" y="171"/>
                </a:cubicBezTo>
                <a:cubicBezTo>
                  <a:pt x="67" y="171"/>
                  <a:pt x="49" y="195"/>
                  <a:pt x="49" y="232"/>
                </a:cubicBezTo>
                <a:cubicBezTo>
                  <a:pt x="49" y="251"/>
                  <a:pt x="57" y="268"/>
                  <a:pt x="68" y="279"/>
                </a:cubicBezTo>
                <a:cubicBezTo>
                  <a:pt x="67" y="293"/>
                  <a:pt x="63" y="308"/>
                  <a:pt x="54" y="311"/>
                </a:cubicBezTo>
                <a:cubicBezTo>
                  <a:pt x="10" y="320"/>
                  <a:pt x="0" y="342"/>
                  <a:pt x="0" y="359"/>
                </a:cubicBezTo>
                <a:cubicBezTo>
                  <a:pt x="0" y="362"/>
                  <a:pt x="3" y="364"/>
                  <a:pt x="5" y="364"/>
                </a:cubicBezTo>
                <a:cubicBezTo>
                  <a:pt x="186" y="364"/>
                  <a:pt x="186" y="364"/>
                  <a:pt x="186" y="364"/>
                </a:cubicBezTo>
                <a:cubicBezTo>
                  <a:pt x="189" y="364"/>
                  <a:pt x="191" y="362"/>
                  <a:pt x="191" y="359"/>
                </a:cubicBezTo>
                <a:cubicBezTo>
                  <a:pt x="191" y="343"/>
                  <a:pt x="182" y="321"/>
                  <a:pt x="139" y="312"/>
                </a:cubicBezTo>
                <a:close/>
                <a:moveTo>
                  <a:pt x="59" y="232"/>
                </a:moveTo>
                <a:cubicBezTo>
                  <a:pt x="59" y="185"/>
                  <a:pt x="87" y="181"/>
                  <a:pt x="96" y="181"/>
                </a:cubicBezTo>
                <a:cubicBezTo>
                  <a:pt x="104" y="181"/>
                  <a:pt x="132" y="185"/>
                  <a:pt x="132" y="232"/>
                </a:cubicBezTo>
                <a:cubicBezTo>
                  <a:pt x="132" y="261"/>
                  <a:pt x="113" y="283"/>
                  <a:pt x="96" y="283"/>
                </a:cubicBezTo>
                <a:cubicBezTo>
                  <a:pt x="78" y="283"/>
                  <a:pt x="59" y="261"/>
                  <a:pt x="59" y="232"/>
                </a:cubicBezTo>
                <a:close/>
                <a:moveTo>
                  <a:pt x="10" y="355"/>
                </a:moveTo>
                <a:cubicBezTo>
                  <a:pt x="12" y="338"/>
                  <a:pt x="28" y="326"/>
                  <a:pt x="56" y="320"/>
                </a:cubicBezTo>
                <a:cubicBezTo>
                  <a:pt x="56" y="320"/>
                  <a:pt x="56" y="320"/>
                  <a:pt x="56" y="320"/>
                </a:cubicBezTo>
                <a:cubicBezTo>
                  <a:pt x="69" y="316"/>
                  <a:pt x="75" y="301"/>
                  <a:pt x="77" y="286"/>
                </a:cubicBezTo>
                <a:cubicBezTo>
                  <a:pt x="83" y="290"/>
                  <a:pt x="89" y="292"/>
                  <a:pt x="96" y="292"/>
                </a:cubicBezTo>
                <a:cubicBezTo>
                  <a:pt x="102" y="292"/>
                  <a:pt x="109" y="290"/>
                  <a:pt x="115" y="286"/>
                </a:cubicBezTo>
                <a:cubicBezTo>
                  <a:pt x="117" y="302"/>
                  <a:pt x="123" y="317"/>
                  <a:pt x="136" y="321"/>
                </a:cubicBezTo>
                <a:cubicBezTo>
                  <a:pt x="137" y="321"/>
                  <a:pt x="137" y="321"/>
                  <a:pt x="137" y="321"/>
                </a:cubicBezTo>
                <a:cubicBezTo>
                  <a:pt x="164" y="326"/>
                  <a:pt x="179" y="338"/>
                  <a:pt x="181" y="355"/>
                </a:cubicBezTo>
                <a:lnTo>
                  <a:pt x="10" y="355"/>
                </a:lnTo>
                <a:close/>
              </a:path>
            </a:pathLst>
          </a:custGeom>
          <a:solidFill>
            <a:srgbClr val="ED0C6D"/>
          </a:solidFill>
          <a:ln>
            <a:solidFill>
              <a:srgbClr val="ED0C6D"/>
            </a:solidFill>
          </a:ln>
        </p:spPr>
        <p:txBody>
          <a:bodyPr vert="horz" wrap="square" lIns="68580" tIns="34290" rIns="68580" bIns="34290" numCol="1" anchor="t" anchorCtr="0" compatLnSpc="1">
            <a:prstTxWarp prst="textNoShape">
              <a:avLst/>
            </a:prstTxWarp>
          </a:bodyPr>
          <a:lstStyle/>
          <a:p>
            <a:endParaRPr lang="en-US"/>
          </a:p>
        </p:txBody>
      </p:sp>
      <p:sp>
        <p:nvSpPr>
          <p:cNvPr id="88" name="Prostokąt zaokrąglony 7">
            <a:extLst>
              <a:ext uri="{FF2B5EF4-FFF2-40B4-BE49-F238E27FC236}">
                <a16:creationId xmlns:a16="http://schemas.microsoft.com/office/drawing/2014/main" id="{EBE57885-590D-40B0-8A17-0B20FC653741}"/>
              </a:ext>
            </a:extLst>
          </p:cNvPr>
          <p:cNvSpPr/>
          <p:nvPr/>
        </p:nvSpPr>
        <p:spPr>
          <a:xfrm>
            <a:off x="9585514" y="194054"/>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Turn to Page 57 of your Workbook</a:t>
            </a:r>
            <a:endParaRPr lang="en-US" sz="1100" b="1">
              <a:solidFill>
                <a:schemeClr val="bg1"/>
              </a:solidFill>
              <a:latin typeface="Century Gothic" panose="020B0502020202020204" pitchFamily="34" charset="0"/>
            </a:endParaRPr>
          </a:p>
        </p:txBody>
      </p:sp>
      <p:pic>
        <p:nvPicPr>
          <p:cNvPr id="89" name="Graphic 88" descr="Closed book with solid fill">
            <a:extLst>
              <a:ext uri="{FF2B5EF4-FFF2-40B4-BE49-F238E27FC236}">
                <a16:creationId xmlns:a16="http://schemas.microsoft.com/office/drawing/2014/main" id="{9E27F4A1-EC95-4CE9-BD28-44DBEA5F96D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696081" y="265772"/>
            <a:ext cx="228376" cy="227084"/>
          </a:xfrm>
          <a:prstGeom prst="rect">
            <a:avLst/>
          </a:prstGeom>
        </p:spPr>
      </p:pic>
      <p:grpSp>
        <p:nvGrpSpPr>
          <p:cNvPr id="4" name="Grupa 46">
            <a:extLst>
              <a:ext uri="{FF2B5EF4-FFF2-40B4-BE49-F238E27FC236}">
                <a16:creationId xmlns:a16="http://schemas.microsoft.com/office/drawing/2014/main" id="{6590F424-6D51-90D4-43E8-61B7217F1E44}"/>
              </a:ext>
            </a:extLst>
          </p:cNvPr>
          <p:cNvGrpSpPr/>
          <p:nvPr/>
        </p:nvGrpSpPr>
        <p:grpSpPr>
          <a:xfrm>
            <a:off x="2514617" y="1584556"/>
            <a:ext cx="897242" cy="1932763"/>
            <a:chOff x="4505325" y="0"/>
            <a:chExt cx="3182938" cy="6856413"/>
          </a:xfrm>
          <a:solidFill>
            <a:schemeClr val="accent5"/>
          </a:solidFill>
        </p:grpSpPr>
        <p:sp>
          <p:nvSpPr>
            <p:cNvPr id="5" name="Oval 19">
              <a:extLst>
                <a:ext uri="{FF2B5EF4-FFF2-40B4-BE49-F238E27FC236}">
                  <a16:creationId xmlns:a16="http://schemas.microsoft.com/office/drawing/2014/main" id="{273408B3-8603-BDEA-9883-646C47CFD15C}"/>
                </a:ext>
              </a:extLst>
            </p:cNvPr>
            <p:cNvSpPr>
              <a:spLocks noChangeArrowheads="1"/>
            </p:cNvSpPr>
            <p:nvPr/>
          </p:nvSpPr>
          <p:spPr bwMode="auto">
            <a:xfrm>
              <a:off x="5487988" y="0"/>
              <a:ext cx="1335088" cy="1335088"/>
            </a:xfrm>
            <a:prstGeom prst="ellipse">
              <a:avLst/>
            </a:prstGeom>
            <a:grpFill/>
            <a:ln w="19050">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pl-PL"/>
            </a:p>
          </p:txBody>
        </p:sp>
        <p:sp>
          <p:nvSpPr>
            <p:cNvPr id="6" name="Freeform 20">
              <a:extLst>
                <a:ext uri="{FF2B5EF4-FFF2-40B4-BE49-F238E27FC236}">
                  <a16:creationId xmlns:a16="http://schemas.microsoft.com/office/drawing/2014/main" id="{E2A30099-72C2-F33C-F2B7-5210FC75A9EC}"/>
                </a:ext>
              </a:extLst>
            </p:cNvPr>
            <p:cNvSpPr>
              <a:spLocks/>
            </p:cNvSpPr>
            <p:nvPr/>
          </p:nvSpPr>
          <p:spPr bwMode="auto">
            <a:xfrm>
              <a:off x="4505325" y="1539875"/>
              <a:ext cx="3182938" cy="5316538"/>
            </a:xfrm>
            <a:custGeom>
              <a:avLst/>
              <a:gdLst>
                <a:gd name="T0" fmla="*/ 1360 w 1360"/>
                <a:gd name="T1" fmla="*/ 996 h 2274"/>
                <a:gd name="T2" fmla="*/ 1358 w 1360"/>
                <a:gd name="T3" fmla="*/ 991 h 2274"/>
                <a:gd name="T4" fmla="*/ 1350 w 1360"/>
                <a:gd name="T5" fmla="*/ 967 h 2274"/>
                <a:gd name="T6" fmla="*/ 1348 w 1360"/>
                <a:gd name="T7" fmla="*/ 960 h 2274"/>
                <a:gd name="T8" fmla="*/ 1345 w 1360"/>
                <a:gd name="T9" fmla="*/ 953 h 2274"/>
                <a:gd name="T10" fmla="*/ 1042 w 1360"/>
                <a:gd name="T11" fmla="*/ 124 h 2274"/>
                <a:gd name="T12" fmla="*/ 687 w 1360"/>
                <a:gd name="T13" fmla="*/ 1 h 2274"/>
                <a:gd name="T14" fmla="*/ 687 w 1360"/>
                <a:gd name="T15" fmla="*/ 0 h 2274"/>
                <a:gd name="T16" fmla="*/ 680 w 1360"/>
                <a:gd name="T17" fmla="*/ 1 h 2274"/>
                <a:gd name="T18" fmla="*/ 673 w 1360"/>
                <a:gd name="T19" fmla="*/ 0 h 2274"/>
                <a:gd name="T20" fmla="*/ 673 w 1360"/>
                <a:gd name="T21" fmla="*/ 1 h 2274"/>
                <a:gd name="T22" fmla="*/ 318 w 1360"/>
                <a:gd name="T23" fmla="*/ 124 h 2274"/>
                <a:gd name="T24" fmla="*/ 15 w 1360"/>
                <a:gd name="T25" fmla="*/ 953 h 2274"/>
                <a:gd name="T26" fmla="*/ 13 w 1360"/>
                <a:gd name="T27" fmla="*/ 960 h 2274"/>
                <a:gd name="T28" fmla="*/ 11 w 1360"/>
                <a:gd name="T29" fmla="*/ 967 h 2274"/>
                <a:gd name="T30" fmla="*/ 2 w 1360"/>
                <a:gd name="T31" fmla="*/ 991 h 2274"/>
                <a:gd name="T32" fmla="*/ 1 w 1360"/>
                <a:gd name="T33" fmla="*/ 996 h 2274"/>
                <a:gd name="T34" fmla="*/ 0 w 1360"/>
                <a:gd name="T35" fmla="*/ 1009 h 2274"/>
                <a:gd name="T36" fmla="*/ 0 w 1360"/>
                <a:gd name="T37" fmla="*/ 1013 h 2274"/>
                <a:gd name="T38" fmla="*/ 85 w 1360"/>
                <a:gd name="T39" fmla="*/ 1107 h 2274"/>
                <a:gd name="T40" fmla="*/ 158 w 1360"/>
                <a:gd name="T41" fmla="*/ 1058 h 2274"/>
                <a:gd name="T42" fmla="*/ 159 w 1360"/>
                <a:gd name="T43" fmla="*/ 1057 h 2274"/>
                <a:gd name="T44" fmla="*/ 416 w 1360"/>
                <a:gd name="T45" fmla="*/ 540 h 2274"/>
                <a:gd name="T46" fmla="*/ 384 w 1360"/>
                <a:gd name="T47" fmla="*/ 2162 h 2274"/>
                <a:gd name="T48" fmla="*/ 383 w 1360"/>
                <a:gd name="T49" fmla="*/ 2176 h 2274"/>
                <a:gd name="T50" fmla="*/ 484 w 1360"/>
                <a:gd name="T51" fmla="*/ 2274 h 2274"/>
                <a:gd name="T52" fmla="*/ 584 w 1360"/>
                <a:gd name="T53" fmla="*/ 2176 h 2274"/>
                <a:gd name="T54" fmla="*/ 584 w 1360"/>
                <a:gd name="T55" fmla="*/ 2175 h 2274"/>
                <a:gd name="T56" fmla="*/ 585 w 1360"/>
                <a:gd name="T57" fmla="*/ 2175 h 2274"/>
                <a:gd name="T58" fmla="*/ 661 w 1360"/>
                <a:gd name="T59" fmla="*/ 1179 h 2274"/>
                <a:gd name="T60" fmla="*/ 699 w 1360"/>
                <a:gd name="T61" fmla="*/ 1179 h 2274"/>
                <a:gd name="T62" fmla="*/ 776 w 1360"/>
                <a:gd name="T63" fmla="*/ 2175 h 2274"/>
                <a:gd name="T64" fmla="*/ 776 w 1360"/>
                <a:gd name="T65" fmla="*/ 2175 h 2274"/>
                <a:gd name="T66" fmla="*/ 776 w 1360"/>
                <a:gd name="T67" fmla="*/ 2176 h 2274"/>
                <a:gd name="T68" fmla="*/ 877 w 1360"/>
                <a:gd name="T69" fmla="*/ 2274 h 2274"/>
                <a:gd name="T70" fmla="*/ 978 w 1360"/>
                <a:gd name="T71" fmla="*/ 2176 h 2274"/>
                <a:gd name="T72" fmla="*/ 977 w 1360"/>
                <a:gd name="T73" fmla="*/ 2162 h 2274"/>
                <a:gd name="T74" fmla="*/ 944 w 1360"/>
                <a:gd name="T75" fmla="*/ 540 h 2274"/>
                <a:gd name="T76" fmla="*/ 1201 w 1360"/>
                <a:gd name="T77" fmla="*/ 1057 h 2274"/>
                <a:gd name="T78" fmla="*/ 1203 w 1360"/>
                <a:gd name="T79" fmla="*/ 1058 h 2274"/>
                <a:gd name="T80" fmla="*/ 1276 w 1360"/>
                <a:gd name="T81" fmla="*/ 1107 h 2274"/>
                <a:gd name="T82" fmla="*/ 1360 w 1360"/>
                <a:gd name="T83" fmla="*/ 1013 h 2274"/>
                <a:gd name="T84" fmla="*/ 1360 w 1360"/>
                <a:gd name="T85" fmla="*/ 1009 h 2274"/>
                <a:gd name="T86" fmla="*/ 1360 w 1360"/>
                <a:gd name="T87" fmla="*/ 996 h 2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0" h="2274">
                  <a:moveTo>
                    <a:pt x="1360" y="996"/>
                  </a:moveTo>
                  <a:cubicBezTo>
                    <a:pt x="1358" y="991"/>
                    <a:pt x="1358" y="991"/>
                    <a:pt x="1358" y="991"/>
                  </a:cubicBezTo>
                  <a:cubicBezTo>
                    <a:pt x="1350" y="967"/>
                    <a:pt x="1350" y="967"/>
                    <a:pt x="1350" y="967"/>
                  </a:cubicBezTo>
                  <a:cubicBezTo>
                    <a:pt x="1348" y="960"/>
                    <a:pt x="1348" y="960"/>
                    <a:pt x="1348" y="960"/>
                  </a:cubicBezTo>
                  <a:cubicBezTo>
                    <a:pt x="1345" y="953"/>
                    <a:pt x="1345" y="953"/>
                    <a:pt x="1345" y="953"/>
                  </a:cubicBezTo>
                  <a:cubicBezTo>
                    <a:pt x="1284" y="770"/>
                    <a:pt x="1078" y="160"/>
                    <a:pt x="1042" y="124"/>
                  </a:cubicBezTo>
                  <a:cubicBezTo>
                    <a:pt x="1001" y="83"/>
                    <a:pt x="987" y="21"/>
                    <a:pt x="687" y="1"/>
                  </a:cubicBezTo>
                  <a:cubicBezTo>
                    <a:pt x="687" y="1"/>
                    <a:pt x="687" y="1"/>
                    <a:pt x="687" y="0"/>
                  </a:cubicBezTo>
                  <a:cubicBezTo>
                    <a:pt x="685" y="1"/>
                    <a:pt x="683" y="1"/>
                    <a:pt x="680" y="1"/>
                  </a:cubicBezTo>
                  <a:cubicBezTo>
                    <a:pt x="678" y="1"/>
                    <a:pt x="676" y="1"/>
                    <a:pt x="673" y="0"/>
                  </a:cubicBezTo>
                  <a:cubicBezTo>
                    <a:pt x="673" y="1"/>
                    <a:pt x="673" y="1"/>
                    <a:pt x="673" y="1"/>
                  </a:cubicBezTo>
                  <a:cubicBezTo>
                    <a:pt x="374" y="21"/>
                    <a:pt x="360" y="83"/>
                    <a:pt x="318" y="124"/>
                  </a:cubicBezTo>
                  <a:cubicBezTo>
                    <a:pt x="282" y="160"/>
                    <a:pt x="77" y="770"/>
                    <a:pt x="15" y="953"/>
                  </a:cubicBezTo>
                  <a:cubicBezTo>
                    <a:pt x="13" y="960"/>
                    <a:pt x="13" y="960"/>
                    <a:pt x="13" y="960"/>
                  </a:cubicBezTo>
                  <a:cubicBezTo>
                    <a:pt x="11" y="967"/>
                    <a:pt x="11" y="967"/>
                    <a:pt x="11" y="967"/>
                  </a:cubicBezTo>
                  <a:cubicBezTo>
                    <a:pt x="2" y="991"/>
                    <a:pt x="2" y="991"/>
                    <a:pt x="2" y="991"/>
                  </a:cubicBezTo>
                  <a:cubicBezTo>
                    <a:pt x="1" y="996"/>
                    <a:pt x="1" y="996"/>
                    <a:pt x="1" y="996"/>
                  </a:cubicBezTo>
                  <a:cubicBezTo>
                    <a:pt x="1" y="1000"/>
                    <a:pt x="0" y="1005"/>
                    <a:pt x="0" y="1009"/>
                  </a:cubicBezTo>
                  <a:cubicBezTo>
                    <a:pt x="0" y="1010"/>
                    <a:pt x="0" y="1011"/>
                    <a:pt x="0" y="1013"/>
                  </a:cubicBezTo>
                  <a:cubicBezTo>
                    <a:pt x="2" y="1065"/>
                    <a:pt x="39" y="1107"/>
                    <a:pt x="85" y="1107"/>
                  </a:cubicBezTo>
                  <a:cubicBezTo>
                    <a:pt x="116" y="1107"/>
                    <a:pt x="143" y="1087"/>
                    <a:pt x="158" y="1058"/>
                  </a:cubicBezTo>
                  <a:cubicBezTo>
                    <a:pt x="159" y="1057"/>
                    <a:pt x="159" y="1057"/>
                    <a:pt x="159" y="1057"/>
                  </a:cubicBezTo>
                  <a:cubicBezTo>
                    <a:pt x="416" y="540"/>
                    <a:pt x="416" y="540"/>
                    <a:pt x="416" y="540"/>
                  </a:cubicBezTo>
                  <a:cubicBezTo>
                    <a:pt x="416" y="540"/>
                    <a:pt x="389" y="1882"/>
                    <a:pt x="384" y="2162"/>
                  </a:cubicBezTo>
                  <a:cubicBezTo>
                    <a:pt x="383" y="2166"/>
                    <a:pt x="383" y="2171"/>
                    <a:pt x="383" y="2176"/>
                  </a:cubicBezTo>
                  <a:cubicBezTo>
                    <a:pt x="383" y="2230"/>
                    <a:pt x="428" y="2274"/>
                    <a:pt x="484" y="2274"/>
                  </a:cubicBezTo>
                  <a:cubicBezTo>
                    <a:pt x="539" y="2274"/>
                    <a:pt x="584" y="2230"/>
                    <a:pt x="584" y="2176"/>
                  </a:cubicBezTo>
                  <a:cubicBezTo>
                    <a:pt x="584" y="2176"/>
                    <a:pt x="584" y="2176"/>
                    <a:pt x="584" y="2175"/>
                  </a:cubicBezTo>
                  <a:cubicBezTo>
                    <a:pt x="584" y="2175"/>
                    <a:pt x="585" y="2175"/>
                    <a:pt x="585" y="2175"/>
                  </a:cubicBezTo>
                  <a:cubicBezTo>
                    <a:pt x="585" y="2175"/>
                    <a:pt x="631" y="1833"/>
                    <a:pt x="661" y="1179"/>
                  </a:cubicBezTo>
                  <a:cubicBezTo>
                    <a:pt x="699" y="1179"/>
                    <a:pt x="699" y="1179"/>
                    <a:pt x="699" y="1179"/>
                  </a:cubicBezTo>
                  <a:cubicBezTo>
                    <a:pt x="730" y="1833"/>
                    <a:pt x="776" y="2175"/>
                    <a:pt x="776" y="2175"/>
                  </a:cubicBezTo>
                  <a:cubicBezTo>
                    <a:pt x="776" y="2175"/>
                    <a:pt x="776" y="2175"/>
                    <a:pt x="776" y="2175"/>
                  </a:cubicBezTo>
                  <a:cubicBezTo>
                    <a:pt x="776" y="2176"/>
                    <a:pt x="776" y="2176"/>
                    <a:pt x="776" y="2176"/>
                  </a:cubicBezTo>
                  <a:cubicBezTo>
                    <a:pt x="776" y="2230"/>
                    <a:pt x="821" y="2274"/>
                    <a:pt x="877" y="2274"/>
                  </a:cubicBezTo>
                  <a:cubicBezTo>
                    <a:pt x="933" y="2274"/>
                    <a:pt x="978" y="2230"/>
                    <a:pt x="978" y="2176"/>
                  </a:cubicBezTo>
                  <a:cubicBezTo>
                    <a:pt x="978" y="2171"/>
                    <a:pt x="977" y="2166"/>
                    <a:pt x="977" y="2162"/>
                  </a:cubicBezTo>
                  <a:cubicBezTo>
                    <a:pt x="971" y="1882"/>
                    <a:pt x="944" y="540"/>
                    <a:pt x="944" y="540"/>
                  </a:cubicBezTo>
                  <a:cubicBezTo>
                    <a:pt x="1201" y="1057"/>
                    <a:pt x="1201" y="1057"/>
                    <a:pt x="1201" y="1057"/>
                  </a:cubicBezTo>
                  <a:cubicBezTo>
                    <a:pt x="1201" y="1057"/>
                    <a:pt x="1202" y="1057"/>
                    <a:pt x="1203" y="1058"/>
                  </a:cubicBezTo>
                  <a:cubicBezTo>
                    <a:pt x="1217" y="1087"/>
                    <a:pt x="1245" y="1107"/>
                    <a:pt x="1276" y="1107"/>
                  </a:cubicBezTo>
                  <a:cubicBezTo>
                    <a:pt x="1322" y="1107"/>
                    <a:pt x="1359" y="1065"/>
                    <a:pt x="1360" y="1013"/>
                  </a:cubicBezTo>
                  <a:cubicBezTo>
                    <a:pt x="1360" y="1011"/>
                    <a:pt x="1360" y="1010"/>
                    <a:pt x="1360" y="1009"/>
                  </a:cubicBezTo>
                  <a:cubicBezTo>
                    <a:pt x="1360" y="1005"/>
                    <a:pt x="1360" y="1000"/>
                    <a:pt x="1360" y="996"/>
                  </a:cubicBezTo>
                  <a:close/>
                </a:path>
              </a:pathLst>
            </a:custGeom>
            <a:grpFill/>
            <a:ln w="19050">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pl-PL"/>
            </a:p>
          </p:txBody>
        </p:sp>
      </p:grpSp>
      <p:sp>
        <p:nvSpPr>
          <p:cNvPr id="7" name="Rectangle 6">
            <a:extLst>
              <a:ext uri="{FF2B5EF4-FFF2-40B4-BE49-F238E27FC236}">
                <a16:creationId xmlns:a16="http://schemas.microsoft.com/office/drawing/2014/main" id="{3F05F969-AF7C-2198-53E2-52C804B8C272}"/>
              </a:ext>
            </a:extLst>
          </p:cNvPr>
          <p:cNvSpPr/>
          <p:nvPr/>
        </p:nvSpPr>
        <p:spPr>
          <a:xfrm>
            <a:off x="3860480" y="867634"/>
            <a:ext cx="3579567" cy="2649685"/>
          </a:xfrm>
          <a:prstGeom prst="rect">
            <a:avLst/>
          </a:prstGeom>
          <a:solidFill>
            <a:srgbClr val="EAE9EF"/>
          </a:solidFill>
          <a:ln>
            <a:solidFill>
              <a:srgbClr val="EAE9E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a:p>
        </p:txBody>
      </p:sp>
      <p:pic>
        <p:nvPicPr>
          <p:cNvPr id="8" name="Picture 7">
            <a:extLst>
              <a:ext uri="{FF2B5EF4-FFF2-40B4-BE49-F238E27FC236}">
                <a16:creationId xmlns:a16="http://schemas.microsoft.com/office/drawing/2014/main" id="{702C30F9-21CF-64CD-02FA-5D21BA8848EE}"/>
              </a:ext>
            </a:extLst>
          </p:cNvPr>
          <p:cNvPicPr>
            <a:picLocks noChangeAspect="1"/>
          </p:cNvPicPr>
          <p:nvPr/>
        </p:nvPicPr>
        <p:blipFill>
          <a:blip r:embed="rId5"/>
          <a:stretch>
            <a:fillRect/>
          </a:stretch>
        </p:blipFill>
        <p:spPr>
          <a:xfrm>
            <a:off x="4051764" y="1081255"/>
            <a:ext cx="3243427" cy="2085691"/>
          </a:xfrm>
          <a:prstGeom prst="rect">
            <a:avLst/>
          </a:prstGeom>
          <a:ln>
            <a:solidFill>
              <a:srgbClr val="EAE9EF"/>
            </a:solidFill>
          </a:ln>
        </p:spPr>
      </p:pic>
    </p:spTree>
    <p:extLst>
      <p:ext uri="{BB962C8B-B14F-4D97-AF65-F5344CB8AC3E}">
        <p14:creationId xmlns:p14="http://schemas.microsoft.com/office/powerpoint/2010/main" val="3971381431"/>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14:bounceEnd="53333">
                                          <p:cBhvr additive="base">
                                            <p:cTn id="7" dur="1250" fill="hold"/>
                                            <p:tgtEl>
                                              <p:spTgt spid="88"/>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88"/>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6" presetClass="emph" presetSubtype="0" fill="hold" grpId="0" nodeType="afterEffect">
                                      <p:stCondLst>
                                        <p:cond delay="0"/>
                                      </p:stCondLst>
                                      <p:childTnLst>
                                        <p:animEffect transition="out" filter="fade">
                                          <p:cBhvr>
                                            <p:cTn id="11" dur="1000" tmFilter="0, 0; .2, .5; .8, .5; 1, 0"/>
                                            <p:tgtEl>
                                              <p:spTgt spid="68"/>
                                            </p:tgtEl>
                                          </p:cBhvr>
                                        </p:animEffect>
                                        <p:animScale>
                                          <p:cBhvr>
                                            <p:cTn id="12" dur="500" autoRev="1" fill="hold"/>
                                            <p:tgtEl>
                                              <p:spTgt spid="68"/>
                                            </p:tgtEl>
                                          </p:cBhvr>
                                          <p:by x="105000" y="105000"/>
                                        </p:animScale>
                                      </p:childTnLst>
                                    </p:cTn>
                                  </p:par>
                                </p:childTnLst>
                              </p:cTn>
                            </p:par>
                            <p:par>
                              <p:cTn id="13" fill="hold">
                                <p:stCondLst>
                                  <p:cond delay="2250"/>
                                </p:stCondLst>
                                <p:childTnLst>
                                  <p:par>
                                    <p:cTn id="14" presetID="2" presetClass="entr" presetSubtype="2" fill="hold" nodeType="afterEffect" p14:presetBounceEnd="66667">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14:bounceEnd="66667">
                                          <p:cBhvr additive="base">
                                            <p:cTn id="16" dur="1000" fill="hold"/>
                                            <p:tgtEl>
                                              <p:spTgt spid="38"/>
                                            </p:tgtEl>
                                            <p:attrNameLst>
                                              <p:attrName>ppt_x</p:attrName>
                                            </p:attrNameLst>
                                          </p:cBhvr>
                                          <p:tavLst>
                                            <p:tav tm="0">
                                              <p:val>
                                                <p:strVal val="1+#ppt_w/2"/>
                                              </p:val>
                                            </p:tav>
                                            <p:tav tm="100000">
                                              <p:val>
                                                <p:strVal val="#ppt_x"/>
                                              </p:val>
                                            </p:tav>
                                          </p:tavLst>
                                        </p:anim>
                                        <p:anim calcmode="lin" valueType="num" p14:bounceEnd="66667">
                                          <p:cBhvr additive="base">
                                            <p:cTn id="17" dur="1000" fill="hold"/>
                                            <p:tgtEl>
                                              <p:spTgt spid="38"/>
                                            </p:tgtEl>
                                            <p:attrNameLst>
                                              <p:attrName>ppt_y</p:attrName>
                                            </p:attrNameLst>
                                          </p:cBhvr>
                                          <p:tavLst>
                                            <p:tav tm="0">
                                              <p:val>
                                                <p:strVal val="#ppt_y"/>
                                              </p:val>
                                            </p:tav>
                                            <p:tav tm="100000">
                                              <p:val>
                                                <p:strVal val="#ppt_y"/>
                                              </p:val>
                                            </p:tav>
                                          </p:tavLst>
                                        </p:anim>
                                      </p:childTnLst>
                                    </p:cTn>
                                  </p:par>
                                </p:childTnLst>
                              </p:cTn>
                            </p:par>
                            <p:par>
                              <p:cTn id="18" fill="hold">
                                <p:stCondLst>
                                  <p:cond delay="3250"/>
                                </p:stCondLst>
                                <p:childTnLst>
                                  <p:par>
                                    <p:cTn id="19" presetID="22" presetClass="entr" presetSubtype="8" fill="hold" grpId="0" nodeType="after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wipe(left)">
                                          <p:cBhvr>
                                            <p:cTn id="21" dur="750"/>
                                            <p:tgtEl>
                                              <p:spTgt spid="39">
                                                <p:txEl>
                                                  <p:pRg st="0" end="0"/>
                                                </p:txEl>
                                              </p:spTgt>
                                            </p:tgtEl>
                                          </p:cBhvr>
                                        </p:animEffect>
                                      </p:childTnLst>
                                    </p:cTn>
                                  </p:par>
                                </p:childTnLst>
                              </p:cTn>
                            </p:par>
                            <p:par>
                              <p:cTn id="22" fill="hold">
                                <p:stCondLst>
                                  <p:cond delay="4000"/>
                                </p:stCondLst>
                                <p:childTnLst>
                                  <p:par>
                                    <p:cTn id="23" presetID="22" presetClass="entr" presetSubtype="8" fill="hold" grpId="0" nodeType="afterEffect">
                                      <p:stCondLst>
                                        <p:cond delay="0"/>
                                      </p:stCondLst>
                                      <p:childTnLst>
                                        <p:set>
                                          <p:cBhvr>
                                            <p:cTn id="24" dur="1" fill="hold">
                                              <p:stCondLst>
                                                <p:cond delay="0"/>
                                              </p:stCondLst>
                                            </p:cTn>
                                            <p:tgtEl>
                                              <p:spTgt spid="39">
                                                <p:txEl>
                                                  <p:pRg st="1" end="1"/>
                                                </p:txEl>
                                              </p:spTgt>
                                            </p:tgtEl>
                                            <p:attrNameLst>
                                              <p:attrName>style.visibility</p:attrName>
                                            </p:attrNameLst>
                                          </p:cBhvr>
                                          <p:to>
                                            <p:strVal val="visible"/>
                                          </p:to>
                                        </p:set>
                                        <p:animEffect transition="in" filter="wipe(left)">
                                          <p:cBhvr>
                                            <p:cTn id="25" dur="750"/>
                                            <p:tgtEl>
                                              <p:spTgt spid="39">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39">
                                                <p:txEl>
                                                  <p:pRg st="2" end="2"/>
                                                </p:txEl>
                                              </p:spTgt>
                                            </p:tgtEl>
                                            <p:attrNameLst>
                                              <p:attrName>style.visibility</p:attrName>
                                            </p:attrNameLst>
                                          </p:cBhvr>
                                          <p:to>
                                            <p:strVal val="visible"/>
                                          </p:to>
                                        </p:set>
                                        <p:animEffect transition="in" filter="wipe(left)">
                                          <p:cBhvr>
                                            <p:cTn id="30" dur="750"/>
                                            <p:tgtEl>
                                              <p:spTgt spid="39">
                                                <p:txEl>
                                                  <p:pRg st="2" end="2"/>
                                                </p:txEl>
                                              </p:spTgt>
                                            </p:tgtEl>
                                          </p:cBhvr>
                                        </p:animEffect>
                                      </p:childTnLst>
                                    </p:cTn>
                                  </p:par>
                                </p:childTnLst>
                              </p:cTn>
                            </p:par>
                            <p:par>
                              <p:cTn id="31" fill="hold">
                                <p:stCondLst>
                                  <p:cond delay="750"/>
                                </p:stCondLst>
                                <p:childTnLst>
                                  <p:par>
                                    <p:cTn id="32" presetID="22" presetClass="entr" presetSubtype="8" fill="hold" grpId="0" nodeType="afterEffect">
                                      <p:stCondLst>
                                        <p:cond delay="0"/>
                                      </p:stCondLst>
                                      <p:childTnLst>
                                        <p:set>
                                          <p:cBhvr>
                                            <p:cTn id="33" dur="1" fill="hold">
                                              <p:stCondLst>
                                                <p:cond delay="0"/>
                                              </p:stCondLst>
                                            </p:cTn>
                                            <p:tgtEl>
                                              <p:spTgt spid="39">
                                                <p:txEl>
                                                  <p:pRg st="3" end="3"/>
                                                </p:txEl>
                                              </p:spTgt>
                                            </p:tgtEl>
                                            <p:attrNameLst>
                                              <p:attrName>style.visibility</p:attrName>
                                            </p:attrNameLst>
                                          </p:cBhvr>
                                          <p:to>
                                            <p:strVal val="visible"/>
                                          </p:to>
                                        </p:set>
                                        <p:animEffect transition="in" filter="wipe(left)">
                                          <p:cBhvr>
                                            <p:cTn id="34" dur="750"/>
                                            <p:tgtEl>
                                              <p:spTgt spid="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uiExpand="1" build="p"/>
          <p:bldP spid="68" grpId="0" animBg="1"/>
          <p:bldP spid="8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additive="base">
                                            <p:cTn id="7" dur="1250" fill="hold"/>
                                            <p:tgtEl>
                                              <p:spTgt spid="88"/>
                                            </p:tgtEl>
                                            <p:attrNameLst>
                                              <p:attrName>ppt_x</p:attrName>
                                            </p:attrNameLst>
                                          </p:cBhvr>
                                          <p:tavLst>
                                            <p:tav tm="0">
                                              <p:val>
                                                <p:strVal val="0-#ppt_w/2"/>
                                              </p:val>
                                            </p:tav>
                                            <p:tav tm="100000">
                                              <p:val>
                                                <p:strVal val="#ppt_x"/>
                                              </p:val>
                                            </p:tav>
                                          </p:tavLst>
                                        </p:anim>
                                        <p:anim calcmode="lin" valueType="num">
                                          <p:cBhvr additive="base">
                                            <p:cTn id="8" dur="1250" fill="hold"/>
                                            <p:tgtEl>
                                              <p:spTgt spid="88"/>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6" presetClass="emph" presetSubtype="0" fill="hold" grpId="0" nodeType="afterEffect">
                                      <p:stCondLst>
                                        <p:cond delay="0"/>
                                      </p:stCondLst>
                                      <p:childTnLst>
                                        <p:animEffect transition="out" filter="fade">
                                          <p:cBhvr>
                                            <p:cTn id="11" dur="1000" tmFilter="0, 0; .2, .5; .8, .5; 1, 0"/>
                                            <p:tgtEl>
                                              <p:spTgt spid="68"/>
                                            </p:tgtEl>
                                          </p:cBhvr>
                                        </p:animEffect>
                                        <p:animScale>
                                          <p:cBhvr>
                                            <p:cTn id="12" dur="500" autoRev="1" fill="hold"/>
                                            <p:tgtEl>
                                              <p:spTgt spid="68"/>
                                            </p:tgtEl>
                                          </p:cBhvr>
                                          <p:by x="105000" y="105000"/>
                                        </p:animScale>
                                      </p:childTnLst>
                                    </p:cTn>
                                  </p:par>
                                </p:childTnLst>
                              </p:cTn>
                            </p:par>
                            <p:par>
                              <p:cTn id="13" fill="hold">
                                <p:stCondLst>
                                  <p:cond delay="2250"/>
                                </p:stCondLst>
                                <p:childTnLst>
                                  <p:par>
                                    <p:cTn id="14" presetID="2" presetClass="entr" presetSubtype="2"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additive="base">
                                            <p:cTn id="16" dur="1000" fill="hold"/>
                                            <p:tgtEl>
                                              <p:spTgt spid="38"/>
                                            </p:tgtEl>
                                            <p:attrNameLst>
                                              <p:attrName>ppt_x</p:attrName>
                                            </p:attrNameLst>
                                          </p:cBhvr>
                                          <p:tavLst>
                                            <p:tav tm="0">
                                              <p:val>
                                                <p:strVal val="1+#ppt_w/2"/>
                                              </p:val>
                                            </p:tav>
                                            <p:tav tm="100000">
                                              <p:val>
                                                <p:strVal val="#ppt_x"/>
                                              </p:val>
                                            </p:tav>
                                          </p:tavLst>
                                        </p:anim>
                                        <p:anim calcmode="lin" valueType="num">
                                          <p:cBhvr additive="base">
                                            <p:cTn id="17" dur="1000" fill="hold"/>
                                            <p:tgtEl>
                                              <p:spTgt spid="38"/>
                                            </p:tgtEl>
                                            <p:attrNameLst>
                                              <p:attrName>ppt_y</p:attrName>
                                            </p:attrNameLst>
                                          </p:cBhvr>
                                          <p:tavLst>
                                            <p:tav tm="0">
                                              <p:val>
                                                <p:strVal val="#ppt_y"/>
                                              </p:val>
                                            </p:tav>
                                            <p:tav tm="100000">
                                              <p:val>
                                                <p:strVal val="#ppt_y"/>
                                              </p:val>
                                            </p:tav>
                                          </p:tavLst>
                                        </p:anim>
                                      </p:childTnLst>
                                    </p:cTn>
                                  </p:par>
                                </p:childTnLst>
                              </p:cTn>
                            </p:par>
                            <p:par>
                              <p:cTn id="18" fill="hold">
                                <p:stCondLst>
                                  <p:cond delay="3250"/>
                                </p:stCondLst>
                                <p:childTnLst>
                                  <p:par>
                                    <p:cTn id="19" presetID="22" presetClass="entr" presetSubtype="8" fill="hold" grpId="0" nodeType="after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wipe(left)">
                                          <p:cBhvr>
                                            <p:cTn id="21" dur="750"/>
                                            <p:tgtEl>
                                              <p:spTgt spid="39">
                                                <p:txEl>
                                                  <p:pRg st="0" end="0"/>
                                                </p:txEl>
                                              </p:spTgt>
                                            </p:tgtEl>
                                          </p:cBhvr>
                                        </p:animEffect>
                                      </p:childTnLst>
                                    </p:cTn>
                                  </p:par>
                                </p:childTnLst>
                              </p:cTn>
                            </p:par>
                            <p:par>
                              <p:cTn id="22" fill="hold">
                                <p:stCondLst>
                                  <p:cond delay="4000"/>
                                </p:stCondLst>
                                <p:childTnLst>
                                  <p:par>
                                    <p:cTn id="23" presetID="22" presetClass="entr" presetSubtype="8" fill="hold" grpId="0" nodeType="afterEffect">
                                      <p:stCondLst>
                                        <p:cond delay="0"/>
                                      </p:stCondLst>
                                      <p:childTnLst>
                                        <p:set>
                                          <p:cBhvr>
                                            <p:cTn id="24" dur="1" fill="hold">
                                              <p:stCondLst>
                                                <p:cond delay="0"/>
                                              </p:stCondLst>
                                            </p:cTn>
                                            <p:tgtEl>
                                              <p:spTgt spid="39">
                                                <p:txEl>
                                                  <p:pRg st="1" end="1"/>
                                                </p:txEl>
                                              </p:spTgt>
                                            </p:tgtEl>
                                            <p:attrNameLst>
                                              <p:attrName>style.visibility</p:attrName>
                                            </p:attrNameLst>
                                          </p:cBhvr>
                                          <p:to>
                                            <p:strVal val="visible"/>
                                          </p:to>
                                        </p:set>
                                        <p:animEffect transition="in" filter="wipe(left)">
                                          <p:cBhvr>
                                            <p:cTn id="25" dur="750"/>
                                            <p:tgtEl>
                                              <p:spTgt spid="39">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39">
                                                <p:txEl>
                                                  <p:pRg st="2" end="2"/>
                                                </p:txEl>
                                              </p:spTgt>
                                            </p:tgtEl>
                                            <p:attrNameLst>
                                              <p:attrName>style.visibility</p:attrName>
                                            </p:attrNameLst>
                                          </p:cBhvr>
                                          <p:to>
                                            <p:strVal val="visible"/>
                                          </p:to>
                                        </p:set>
                                        <p:animEffect transition="in" filter="wipe(left)">
                                          <p:cBhvr>
                                            <p:cTn id="30" dur="750"/>
                                            <p:tgtEl>
                                              <p:spTgt spid="39">
                                                <p:txEl>
                                                  <p:pRg st="2" end="2"/>
                                                </p:txEl>
                                              </p:spTgt>
                                            </p:tgtEl>
                                          </p:cBhvr>
                                        </p:animEffect>
                                      </p:childTnLst>
                                    </p:cTn>
                                  </p:par>
                                </p:childTnLst>
                              </p:cTn>
                            </p:par>
                            <p:par>
                              <p:cTn id="31" fill="hold">
                                <p:stCondLst>
                                  <p:cond delay="750"/>
                                </p:stCondLst>
                                <p:childTnLst>
                                  <p:par>
                                    <p:cTn id="32" presetID="22" presetClass="entr" presetSubtype="8" fill="hold" grpId="0" nodeType="afterEffect">
                                      <p:stCondLst>
                                        <p:cond delay="0"/>
                                      </p:stCondLst>
                                      <p:childTnLst>
                                        <p:set>
                                          <p:cBhvr>
                                            <p:cTn id="33" dur="1" fill="hold">
                                              <p:stCondLst>
                                                <p:cond delay="0"/>
                                              </p:stCondLst>
                                            </p:cTn>
                                            <p:tgtEl>
                                              <p:spTgt spid="39">
                                                <p:txEl>
                                                  <p:pRg st="3" end="3"/>
                                                </p:txEl>
                                              </p:spTgt>
                                            </p:tgtEl>
                                            <p:attrNameLst>
                                              <p:attrName>style.visibility</p:attrName>
                                            </p:attrNameLst>
                                          </p:cBhvr>
                                          <p:to>
                                            <p:strVal val="visible"/>
                                          </p:to>
                                        </p:set>
                                        <p:animEffect transition="in" filter="wipe(left)">
                                          <p:cBhvr>
                                            <p:cTn id="34" dur="750"/>
                                            <p:tgtEl>
                                              <p:spTgt spid="3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uiExpand="1" build="p"/>
          <p:bldP spid="68" grpId="0" animBg="1"/>
          <p:bldP spid="88" grpId="0" animBg="1"/>
        </p:bldLst>
      </p:timing>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0EF4725-B161-212A-15C8-82C4E18C036B}"/>
              </a:ext>
            </a:extLst>
          </p:cNvPr>
          <p:cNvSpPr/>
          <p:nvPr/>
        </p:nvSpPr>
        <p:spPr>
          <a:xfrm>
            <a:off x="3808061" y="762992"/>
            <a:ext cx="3579567" cy="2649685"/>
          </a:xfrm>
          <a:prstGeom prst="rect">
            <a:avLst/>
          </a:prstGeom>
          <a:solidFill>
            <a:srgbClr val="EAE9EF"/>
          </a:solidFill>
          <a:ln>
            <a:solidFill>
              <a:srgbClr val="EAE9E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2" name="Tytuł 1"/>
          <p:cNvSpPr>
            <a:spLocks noGrp="1"/>
          </p:cNvSpPr>
          <p:nvPr>
            <p:ph type="title"/>
          </p:nvPr>
        </p:nvSpPr>
        <p:spPr>
          <a:xfrm>
            <a:off x="271109" y="231282"/>
            <a:ext cx="11549415" cy="351580"/>
          </a:xfrm>
        </p:spPr>
        <p:txBody>
          <a:bodyPr/>
          <a:lstStyle/>
          <a:p>
            <a:r>
              <a:rPr lang="en-US" b="1" dirty="0">
                <a:solidFill>
                  <a:schemeClr val="accent4"/>
                </a:solidFill>
              </a:rPr>
              <a:t>7% more I styles </a:t>
            </a:r>
            <a:r>
              <a:rPr lang="en-US" dirty="0"/>
              <a:t>were born in the </a:t>
            </a:r>
            <a:r>
              <a:rPr lang="en-US" b="1" dirty="0">
                <a:solidFill>
                  <a:schemeClr val="accent4"/>
                </a:solidFill>
              </a:rPr>
              <a:t>90s than in the 70s.</a:t>
            </a:r>
            <a:endParaRPr lang="pl-PL" b="1" dirty="0">
              <a:solidFill>
                <a:schemeClr val="accent4"/>
              </a:solidFill>
            </a:endParaRPr>
          </a:p>
        </p:txBody>
      </p:sp>
      <p:grpSp>
        <p:nvGrpSpPr>
          <p:cNvPr id="38" name="Grupa 37"/>
          <p:cNvGrpSpPr/>
          <p:nvPr/>
        </p:nvGrpSpPr>
        <p:grpSpPr>
          <a:xfrm>
            <a:off x="8416448" y="3645684"/>
            <a:ext cx="2667680" cy="2667680"/>
            <a:chOff x="9129084" y="3817852"/>
            <a:chExt cx="2667680" cy="2667680"/>
          </a:xfrm>
          <a:solidFill>
            <a:schemeClr val="bg1">
              <a:lumMod val="95000"/>
            </a:schemeClr>
          </a:solidFill>
        </p:grpSpPr>
        <p:sp>
          <p:nvSpPr>
            <p:cNvPr id="37" name="Elipsa 36"/>
            <p:cNvSpPr/>
            <p:nvPr/>
          </p:nvSpPr>
          <p:spPr>
            <a:xfrm>
              <a:off x="9129084" y="3817852"/>
              <a:ext cx="2667680" cy="26676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6" name="TextBox 15">
              <a:extLst>
                <a:ext uri="{FF2B5EF4-FFF2-40B4-BE49-F238E27FC236}">
                  <a16:creationId xmlns:a16="http://schemas.microsoft.com/office/drawing/2014/main" id="{0033A059-C1A2-4F4E-9CE1-0372AD677C5F}"/>
                </a:ext>
              </a:extLst>
            </p:cNvPr>
            <p:cNvSpPr txBox="1">
              <a:spLocks noChangeArrowheads="1"/>
            </p:cNvSpPr>
            <p:nvPr/>
          </p:nvSpPr>
          <p:spPr bwMode="auto">
            <a:xfrm>
              <a:off x="9197868" y="4903960"/>
              <a:ext cx="2564373" cy="495464"/>
            </a:xfrm>
            <a:prstGeom prst="rect">
              <a:avLst/>
            </a:prstGeom>
            <a:grpFill/>
            <a:ln>
              <a:noFill/>
            </a:ln>
          </p:spPr>
          <p:txBody>
            <a:bodyPr lIns="89091" tIns="44549" rIns="89091" bIns="44549">
              <a:spAutoFit/>
            </a:bodyPr>
            <a:lstStyle>
              <a:lvl1pPr>
                <a:defRPr sz="2400">
                  <a:solidFill>
                    <a:schemeClr val="tx1"/>
                  </a:solidFill>
                  <a:latin typeface="Times New Roman" pitchFamily="18" charset="0"/>
                  <a:cs typeface="Times New Roman" pitchFamily="18" charset="0"/>
                </a:defRPr>
              </a:lvl1pPr>
              <a:lvl2pPr marL="742950" indent="-285750">
                <a:defRPr sz="2400">
                  <a:solidFill>
                    <a:schemeClr val="tx1"/>
                  </a:solidFill>
                  <a:latin typeface="Times New Roman" pitchFamily="18" charset="0"/>
                  <a:cs typeface="Times New Roman" pitchFamily="18" charset="0"/>
                </a:defRPr>
              </a:lvl2pPr>
              <a:lvl3pPr marL="1143000" indent="-228600">
                <a:defRPr sz="2400">
                  <a:solidFill>
                    <a:schemeClr val="tx1"/>
                  </a:solidFill>
                  <a:latin typeface="Times New Roman" pitchFamily="18" charset="0"/>
                  <a:cs typeface="Times New Roman" pitchFamily="18" charset="0"/>
                </a:defRPr>
              </a:lvl3pPr>
              <a:lvl4pPr marL="1600200" indent="-228600">
                <a:defRPr sz="2400">
                  <a:solidFill>
                    <a:schemeClr val="tx1"/>
                  </a:solidFill>
                  <a:latin typeface="Times New Roman" pitchFamily="18" charset="0"/>
                  <a:cs typeface="Times New Roman" pitchFamily="18" charset="0"/>
                </a:defRPr>
              </a:lvl4pPr>
              <a:lvl5pPr marL="2057400" indent="-228600">
                <a:defRPr sz="2400">
                  <a:solidFill>
                    <a:schemeClr val="tx1"/>
                  </a:solidFill>
                  <a:latin typeface="Times New Roman" pitchFamily="18" charset="0"/>
                  <a:cs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cs typeface="Times New Roman" pitchFamily="18" charset="0"/>
                </a:defRPr>
              </a:lvl9pPr>
            </a:lstStyle>
            <a:p>
              <a:pPr>
                <a:lnSpc>
                  <a:spcPct val="80000"/>
                </a:lnSpc>
                <a:defRPr/>
              </a:pPr>
              <a:r>
                <a:rPr lang="en-NZ" altLang="pl-PL" sz="3232" b="1" dirty="0">
                  <a:solidFill>
                    <a:schemeClr val="accent4"/>
                  </a:solidFill>
                  <a:latin typeface="+mn-lt"/>
                </a:rPr>
                <a:t>28</a:t>
              </a:r>
              <a:r>
                <a:rPr lang="pl-PL" altLang="pl-PL" sz="3232" b="1" dirty="0">
                  <a:solidFill>
                    <a:schemeClr val="accent4"/>
                  </a:solidFill>
                  <a:latin typeface="+mn-lt"/>
                </a:rPr>
                <a:t>% &gt;&gt; 3</a:t>
              </a:r>
              <a:r>
                <a:rPr lang="en-NZ" altLang="pl-PL" sz="3232" b="1" dirty="0">
                  <a:solidFill>
                    <a:schemeClr val="accent4"/>
                  </a:solidFill>
                  <a:latin typeface="+mn-lt"/>
                </a:rPr>
                <a:t>5</a:t>
              </a:r>
              <a:r>
                <a:rPr lang="pl-PL" altLang="pl-PL" sz="3232" b="1" dirty="0">
                  <a:solidFill>
                    <a:schemeClr val="accent4"/>
                  </a:solidFill>
                  <a:latin typeface="+mn-lt"/>
                </a:rPr>
                <a:t>%</a:t>
              </a:r>
            </a:p>
          </p:txBody>
        </p:sp>
      </p:grpSp>
      <p:sp>
        <p:nvSpPr>
          <p:cNvPr id="39" name="pole tekstowe 38">
            <a:extLst>
              <a:ext uri="{FF2B5EF4-FFF2-40B4-BE49-F238E27FC236}">
                <a16:creationId xmlns:a16="http://schemas.microsoft.com/office/drawing/2014/main" id="{DC73BA3A-7EAD-42D0-A9E4-D0CE481E3906}"/>
              </a:ext>
            </a:extLst>
          </p:cNvPr>
          <p:cNvSpPr txBox="1"/>
          <p:nvPr/>
        </p:nvSpPr>
        <p:spPr>
          <a:xfrm>
            <a:off x="981575" y="3639333"/>
            <a:ext cx="7243331" cy="2229019"/>
          </a:xfrm>
          <a:prstGeom prst="rect">
            <a:avLst/>
          </a:prstGeom>
          <a:noFill/>
        </p:spPr>
        <p:txBody>
          <a:bodyPr wrap="square" lIns="73862" tIns="36931" rIns="73862" bIns="36931">
            <a:spAutoFit/>
          </a:bodyPr>
          <a:lstStyle/>
          <a:p>
            <a:pPr marL="342900" indent="-342900">
              <a:spcBef>
                <a:spcPts val="600"/>
              </a:spcBef>
              <a:spcAft>
                <a:spcPts val="600"/>
              </a:spcAft>
              <a:buClr>
                <a:schemeClr val="accent4"/>
              </a:buClr>
              <a:buFont typeface="Arial" panose="020B0604020202020204" pitchFamily="34" charset="0"/>
              <a:buChar char="•"/>
              <a:defRPr/>
            </a:pPr>
            <a:r>
              <a:rPr lang="en-US" sz="2000" kern="800" spc="-11">
                <a:latin typeface="Century Gothic" panose="020B0502020202020204" pitchFamily="34" charset="0"/>
              </a:rPr>
              <a:t>Are we more and </a:t>
            </a:r>
            <a:r>
              <a:rPr lang="en-US" sz="2000" b="1" kern="800" spc="-11">
                <a:solidFill>
                  <a:schemeClr val="accent4"/>
                </a:solidFill>
                <a:latin typeface="Century Gothic" panose="020B0502020202020204" pitchFamily="34" charset="0"/>
              </a:rPr>
              <a:t>more open</a:t>
            </a:r>
            <a:r>
              <a:rPr lang="en-US" sz="2000" kern="800" spc="-11">
                <a:latin typeface="Century Gothic" panose="020B0502020202020204" pitchFamily="34" charset="0"/>
              </a:rPr>
              <a:t> to people and increasingly </a:t>
            </a:r>
            <a:r>
              <a:rPr lang="en-US" sz="2000" b="1" kern="800" spc="-11">
                <a:solidFill>
                  <a:schemeClr val="accent4"/>
                </a:solidFill>
                <a:latin typeface="Century Gothic" panose="020B0502020202020204" pitchFamily="34" charset="0"/>
              </a:rPr>
              <a:t>communicative</a:t>
            </a:r>
            <a:r>
              <a:rPr lang="en-US" sz="2000" kern="800" spc="-11">
                <a:latin typeface="Century Gothic" panose="020B0502020202020204" pitchFamily="34" charset="0"/>
              </a:rPr>
              <a:t>?</a:t>
            </a:r>
            <a:endParaRPr lang="pl-PL" sz="2000" kern="800" spc="-11">
              <a:latin typeface="Century Gothic" panose="020B0502020202020204" pitchFamily="34" charset="0"/>
            </a:endParaRPr>
          </a:p>
          <a:p>
            <a:pPr marL="342900" indent="-342900">
              <a:spcBef>
                <a:spcPts val="600"/>
              </a:spcBef>
              <a:spcAft>
                <a:spcPts val="600"/>
              </a:spcAft>
              <a:buClr>
                <a:schemeClr val="accent4"/>
              </a:buClr>
              <a:buFont typeface="Arial" panose="020B0604020202020204" pitchFamily="34" charset="0"/>
              <a:buChar char="•"/>
              <a:defRPr/>
            </a:pPr>
            <a:r>
              <a:rPr lang="en-US" sz="2000" kern="800" spc="-11">
                <a:latin typeface="Century Gothic" panose="020B0502020202020204" pitchFamily="34" charset="0"/>
              </a:rPr>
              <a:t>Are we more focused on </a:t>
            </a:r>
            <a:r>
              <a:rPr lang="en-US" sz="2000" b="1" kern="800" spc="-11">
                <a:solidFill>
                  <a:schemeClr val="accent4"/>
                </a:solidFill>
                <a:latin typeface="Century Gothic" panose="020B0502020202020204" pitchFamily="34" charset="0"/>
              </a:rPr>
              <a:t>building strong work relationships </a:t>
            </a:r>
            <a:r>
              <a:rPr lang="en-US" sz="2000" kern="800" spc="-11">
                <a:latin typeface="Century Gothic" panose="020B0502020202020204" pitchFamily="34" charset="0"/>
              </a:rPr>
              <a:t>and a</a:t>
            </a:r>
            <a:r>
              <a:rPr lang="en-US" sz="2000" b="1" kern="800" spc="-11">
                <a:solidFill>
                  <a:schemeClr val="accent4"/>
                </a:solidFill>
                <a:latin typeface="Century Gothic" panose="020B0502020202020204" pitchFamily="34" charset="0"/>
              </a:rPr>
              <a:t> positive atmosphere</a:t>
            </a:r>
            <a:r>
              <a:rPr lang="en-US" sz="2000" kern="800" spc="-11">
                <a:latin typeface="Century Gothic" panose="020B0502020202020204" pitchFamily="34" charset="0"/>
              </a:rPr>
              <a:t>? Has this become more important than getting results?</a:t>
            </a:r>
            <a:r>
              <a:rPr lang="pl-PL" sz="2000" kern="800" spc="-11">
                <a:latin typeface="Century Gothic" panose="020B0502020202020204" pitchFamily="34" charset="0"/>
              </a:rPr>
              <a:t> (</a:t>
            </a:r>
            <a:r>
              <a:rPr lang="pl-PL" sz="2000" b="1" kern="800" spc="-11">
                <a:solidFill>
                  <a:schemeClr val="accent5"/>
                </a:solidFill>
                <a:latin typeface="Century Gothic" panose="020B0502020202020204" pitchFamily="34" charset="0"/>
              </a:rPr>
              <a:t>D</a:t>
            </a:r>
            <a:r>
              <a:rPr lang="pl-PL" sz="2000" kern="800" spc="-11">
                <a:latin typeface="Century Gothic" panose="020B0502020202020204" pitchFamily="34" charset="0"/>
              </a:rPr>
              <a:t> vs</a:t>
            </a:r>
            <a:r>
              <a:rPr lang="pl-PL" sz="2000" b="1" kern="800" spc="-11">
                <a:solidFill>
                  <a:schemeClr val="accent4"/>
                </a:solidFill>
                <a:latin typeface="Century Gothic" panose="020B0502020202020204" pitchFamily="34" charset="0"/>
              </a:rPr>
              <a:t> I</a:t>
            </a:r>
            <a:r>
              <a:rPr lang="pl-PL" sz="2000" kern="800" spc="-11">
                <a:latin typeface="Century Gothic" panose="020B0502020202020204" pitchFamily="34" charset="0"/>
              </a:rPr>
              <a:t>)</a:t>
            </a:r>
          </a:p>
          <a:p>
            <a:pPr marL="342900" indent="-342900">
              <a:spcBef>
                <a:spcPts val="600"/>
              </a:spcBef>
              <a:spcAft>
                <a:spcPts val="600"/>
              </a:spcAft>
              <a:buClr>
                <a:schemeClr val="accent4"/>
              </a:buClr>
              <a:buFont typeface="Arial" panose="020B0604020202020204" pitchFamily="34" charset="0"/>
              <a:buChar char="•"/>
              <a:defRPr/>
            </a:pPr>
            <a:r>
              <a:rPr lang="en-NZ" sz="2000" kern="800" spc="-11">
                <a:latin typeface="Century Gothic" panose="020B0502020202020204" pitchFamily="34" charset="0"/>
              </a:rPr>
              <a:t>Rise of </a:t>
            </a:r>
            <a:r>
              <a:rPr lang="en-NZ" sz="2000" b="1" kern="800" spc="-11">
                <a:solidFill>
                  <a:schemeClr val="accent4"/>
                </a:solidFill>
                <a:latin typeface="Century Gothic" panose="020B0502020202020204" pitchFamily="34" charset="0"/>
              </a:rPr>
              <a:t>technology</a:t>
            </a:r>
            <a:r>
              <a:rPr lang="en-NZ" sz="2000" kern="800" spc="-11">
                <a:latin typeface="Century Gothic" panose="020B0502020202020204" pitchFamily="34" charset="0"/>
              </a:rPr>
              <a:t>, mobile phones and social media</a:t>
            </a:r>
            <a:r>
              <a:rPr lang="pl-PL" sz="2000" kern="800" spc="-11">
                <a:latin typeface="Century Gothic" panose="020B0502020202020204" pitchFamily="34" charset="0"/>
              </a:rPr>
              <a:t>?</a:t>
            </a:r>
          </a:p>
        </p:txBody>
      </p:sp>
      <p:sp>
        <p:nvSpPr>
          <p:cNvPr id="3" name="Symbol zastępczy numeru slajdu 2"/>
          <p:cNvSpPr>
            <a:spLocks noGrp="1"/>
          </p:cNvSpPr>
          <p:nvPr>
            <p:ph type="sldNum" sz="quarter" idx="12"/>
          </p:nvPr>
        </p:nvSpPr>
        <p:spPr/>
        <p:txBody>
          <a:bodyPr/>
          <a:lstStyle/>
          <a:p>
            <a:fld id="{DEAEEF22-A4DB-45E7-8C91-9889C89BF273}" type="slidenum">
              <a:rPr lang="pl-PL" smtClean="0"/>
              <a:t>143</a:t>
            </a:fld>
            <a:endParaRPr lang="pl-PL"/>
          </a:p>
        </p:txBody>
      </p:sp>
      <p:grpSp>
        <p:nvGrpSpPr>
          <p:cNvPr id="46" name="Grupa 45"/>
          <p:cNvGrpSpPr/>
          <p:nvPr/>
        </p:nvGrpSpPr>
        <p:grpSpPr>
          <a:xfrm>
            <a:off x="2353207" y="1593242"/>
            <a:ext cx="897242" cy="1932763"/>
            <a:chOff x="4505325" y="0"/>
            <a:chExt cx="3182938" cy="6856413"/>
          </a:xfrm>
          <a:solidFill>
            <a:schemeClr val="accent4"/>
          </a:solidFill>
        </p:grpSpPr>
        <p:sp>
          <p:nvSpPr>
            <p:cNvPr id="68" name="Oval 19"/>
            <p:cNvSpPr>
              <a:spLocks noChangeArrowheads="1"/>
            </p:cNvSpPr>
            <p:nvPr/>
          </p:nvSpPr>
          <p:spPr bwMode="auto">
            <a:xfrm>
              <a:off x="5487988" y="0"/>
              <a:ext cx="1335088" cy="1335088"/>
            </a:xfrm>
            <a:prstGeom prst="ellipse">
              <a:avLst/>
            </a:prstGeom>
            <a:grpFill/>
            <a:ln w="19050">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pl-PL"/>
            </a:p>
          </p:txBody>
        </p:sp>
        <p:sp>
          <p:nvSpPr>
            <p:cNvPr id="88" name="Freeform 20"/>
            <p:cNvSpPr>
              <a:spLocks/>
            </p:cNvSpPr>
            <p:nvPr/>
          </p:nvSpPr>
          <p:spPr bwMode="auto">
            <a:xfrm>
              <a:off x="4505325" y="1539875"/>
              <a:ext cx="3182938" cy="5316538"/>
            </a:xfrm>
            <a:custGeom>
              <a:avLst/>
              <a:gdLst>
                <a:gd name="T0" fmla="*/ 1360 w 1360"/>
                <a:gd name="T1" fmla="*/ 996 h 2274"/>
                <a:gd name="T2" fmla="*/ 1358 w 1360"/>
                <a:gd name="T3" fmla="*/ 991 h 2274"/>
                <a:gd name="T4" fmla="*/ 1350 w 1360"/>
                <a:gd name="T5" fmla="*/ 967 h 2274"/>
                <a:gd name="T6" fmla="*/ 1348 w 1360"/>
                <a:gd name="T7" fmla="*/ 960 h 2274"/>
                <a:gd name="T8" fmla="*/ 1345 w 1360"/>
                <a:gd name="T9" fmla="*/ 953 h 2274"/>
                <a:gd name="T10" fmla="*/ 1042 w 1360"/>
                <a:gd name="T11" fmla="*/ 124 h 2274"/>
                <a:gd name="T12" fmla="*/ 687 w 1360"/>
                <a:gd name="T13" fmla="*/ 1 h 2274"/>
                <a:gd name="T14" fmla="*/ 687 w 1360"/>
                <a:gd name="T15" fmla="*/ 0 h 2274"/>
                <a:gd name="T16" fmla="*/ 680 w 1360"/>
                <a:gd name="T17" fmla="*/ 1 h 2274"/>
                <a:gd name="T18" fmla="*/ 673 w 1360"/>
                <a:gd name="T19" fmla="*/ 0 h 2274"/>
                <a:gd name="T20" fmla="*/ 673 w 1360"/>
                <a:gd name="T21" fmla="*/ 1 h 2274"/>
                <a:gd name="T22" fmla="*/ 318 w 1360"/>
                <a:gd name="T23" fmla="*/ 124 h 2274"/>
                <a:gd name="T24" fmla="*/ 15 w 1360"/>
                <a:gd name="T25" fmla="*/ 953 h 2274"/>
                <a:gd name="T26" fmla="*/ 13 w 1360"/>
                <a:gd name="T27" fmla="*/ 960 h 2274"/>
                <a:gd name="T28" fmla="*/ 11 w 1360"/>
                <a:gd name="T29" fmla="*/ 967 h 2274"/>
                <a:gd name="T30" fmla="*/ 2 w 1360"/>
                <a:gd name="T31" fmla="*/ 991 h 2274"/>
                <a:gd name="T32" fmla="*/ 1 w 1360"/>
                <a:gd name="T33" fmla="*/ 996 h 2274"/>
                <a:gd name="T34" fmla="*/ 0 w 1360"/>
                <a:gd name="T35" fmla="*/ 1009 h 2274"/>
                <a:gd name="T36" fmla="*/ 0 w 1360"/>
                <a:gd name="T37" fmla="*/ 1013 h 2274"/>
                <a:gd name="T38" fmla="*/ 85 w 1360"/>
                <a:gd name="T39" fmla="*/ 1107 h 2274"/>
                <a:gd name="T40" fmla="*/ 158 w 1360"/>
                <a:gd name="T41" fmla="*/ 1058 h 2274"/>
                <a:gd name="T42" fmla="*/ 159 w 1360"/>
                <a:gd name="T43" fmla="*/ 1057 h 2274"/>
                <a:gd name="T44" fmla="*/ 416 w 1360"/>
                <a:gd name="T45" fmla="*/ 540 h 2274"/>
                <a:gd name="T46" fmla="*/ 384 w 1360"/>
                <a:gd name="T47" fmla="*/ 2162 h 2274"/>
                <a:gd name="T48" fmla="*/ 383 w 1360"/>
                <a:gd name="T49" fmla="*/ 2176 h 2274"/>
                <a:gd name="T50" fmla="*/ 484 w 1360"/>
                <a:gd name="T51" fmla="*/ 2274 h 2274"/>
                <a:gd name="T52" fmla="*/ 584 w 1360"/>
                <a:gd name="T53" fmla="*/ 2176 h 2274"/>
                <a:gd name="T54" fmla="*/ 584 w 1360"/>
                <a:gd name="T55" fmla="*/ 2175 h 2274"/>
                <a:gd name="T56" fmla="*/ 585 w 1360"/>
                <a:gd name="T57" fmla="*/ 2175 h 2274"/>
                <a:gd name="T58" fmla="*/ 661 w 1360"/>
                <a:gd name="T59" fmla="*/ 1179 h 2274"/>
                <a:gd name="T60" fmla="*/ 699 w 1360"/>
                <a:gd name="T61" fmla="*/ 1179 h 2274"/>
                <a:gd name="T62" fmla="*/ 776 w 1360"/>
                <a:gd name="T63" fmla="*/ 2175 h 2274"/>
                <a:gd name="T64" fmla="*/ 776 w 1360"/>
                <a:gd name="T65" fmla="*/ 2175 h 2274"/>
                <a:gd name="T66" fmla="*/ 776 w 1360"/>
                <a:gd name="T67" fmla="*/ 2176 h 2274"/>
                <a:gd name="T68" fmla="*/ 877 w 1360"/>
                <a:gd name="T69" fmla="*/ 2274 h 2274"/>
                <a:gd name="T70" fmla="*/ 978 w 1360"/>
                <a:gd name="T71" fmla="*/ 2176 h 2274"/>
                <a:gd name="T72" fmla="*/ 977 w 1360"/>
                <a:gd name="T73" fmla="*/ 2162 h 2274"/>
                <a:gd name="T74" fmla="*/ 944 w 1360"/>
                <a:gd name="T75" fmla="*/ 540 h 2274"/>
                <a:gd name="T76" fmla="*/ 1201 w 1360"/>
                <a:gd name="T77" fmla="*/ 1057 h 2274"/>
                <a:gd name="T78" fmla="*/ 1203 w 1360"/>
                <a:gd name="T79" fmla="*/ 1058 h 2274"/>
                <a:gd name="T80" fmla="*/ 1276 w 1360"/>
                <a:gd name="T81" fmla="*/ 1107 h 2274"/>
                <a:gd name="T82" fmla="*/ 1360 w 1360"/>
                <a:gd name="T83" fmla="*/ 1013 h 2274"/>
                <a:gd name="T84" fmla="*/ 1360 w 1360"/>
                <a:gd name="T85" fmla="*/ 1009 h 2274"/>
                <a:gd name="T86" fmla="*/ 1360 w 1360"/>
                <a:gd name="T87" fmla="*/ 996 h 2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0" h="2274">
                  <a:moveTo>
                    <a:pt x="1360" y="996"/>
                  </a:moveTo>
                  <a:cubicBezTo>
                    <a:pt x="1358" y="991"/>
                    <a:pt x="1358" y="991"/>
                    <a:pt x="1358" y="991"/>
                  </a:cubicBezTo>
                  <a:cubicBezTo>
                    <a:pt x="1350" y="967"/>
                    <a:pt x="1350" y="967"/>
                    <a:pt x="1350" y="967"/>
                  </a:cubicBezTo>
                  <a:cubicBezTo>
                    <a:pt x="1348" y="960"/>
                    <a:pt x="1348" y="960"/>
                    <a:pt x="1348" y="960"/>
                  </a:cubicBezTo>
                  <a:cubicBezTo>
                    <a:pt x="1345" y="953"/>
                    <a:pt x="1345" y="953"/>
                    <a:pt x="1345" y="953"/>
                  </a:cubicBezTo>
                  <a:cubicBezTo>
                    <a:pt x="1284" y="770"/>
                    <a:pt x="1078" y="160"/>
                    <a:pt x="1042" y="124"/>
                  </a:cubicBezTo>
                  <a:cubicBezTo>
                    <a:pt x="1001" y="83"/>
                    <a:pt x="987" y="21"/>
                    <a:pt x="687" y="1"/>
                  </a:cubicBezTo>
                  <a:cubicBezTo>
                    <a:pt x="687" y="1"/>
                    <a:pt x="687" y="1"/>
                    <a:pt x="687" y="0"/>
                  </a:cubicBezTo>
                  <a:cubicBezTo>
                    <a:pt x="685" y="1"/>
                    <a:pt x="683" y="1"/>
                    <a:pt x="680" y="1"/>
                  </a:cubicBezTo>
                  <a:cubicBezTo>
                    <a:pt x="678" y="1"/>
                    <a:pt x="676" y="1"/>
                    <a:pt x="673" y="0"/>
                  </a:cubicBezTo>
                  <a:cubicBezTo>
                    <a:pt x="673" y="1"/>
                    <a:pt x="673" y="1"/>
                    <a:pt x="673" y="1"/>
                  </a:cubicBezTo>
                  <a:cubicBezTo>
                    <a:pt x="374" y="21"/>
                    <a:pt x="360" y="83"/>
                    <a:pt x="318" y="124"/>
                  </a:cubicBezTo>
                  <a:cubicBezTo>
                    <a:pt x="282" y="160"/>
                    <a:pt x="77" y="770"/>
                    <a:pt x="15" y="953"/>
                  </a:cubicBezTo>
                  <a:cubicBezTo>
                    <a:pt x="13" y="960"/>
                    <a:pt x="13" y="960"/>
                    <a:pt x="13" y="960"/>
                  </a:cubicBezTo>
                  <a:cubicBezTo>
                    <a:pt x="11" y="967"/>
                    <a:pt x="11" y="967"/>
                    <a:pt x="11" y="967"/>
                  </a:cubicBezTo>
                  <a:cubicBezTo>
                    <a:pt x="2" y="991"/>
                    <a:pt x="2" y="991"/>
                    <a:pt x="2" y="991"/>
                  </a:cubicBezTo>
                  <a:cubicBezTo>
                    <a:pt x="1" y="996"/>
                    <a:pt x="1" y="996"/>
                    <a:pt x="1" y="996"/>
                  </a:cubicBezTo>
                  <a:cubicBezTo>
                    <a:pt x="1" y="1000"/>
                    <a:pt x="0" y="1005"/>
                    <a:pt x="0" y="1009"/>
                  </a:cubicBezTo>
                  <a:cubicBezTo>
                    <a:pt x="0" y="1010"/>
                    <a:pt x="0" y="1011"/>
                    <a:pt x="0" y="1013"/>
                  </a:cubicBezTo>
                  <a:cubicBezTo>
                    <a:pt x="2" y="1065"/>
                    <a:pt x="39" y="1107"/>
                    <a:pt x="85" y="1107"/>
                  </a:cubicBezTo>
                  <a:cubicBezTo>
                    <a:pt x="116" y="1107"/>
                    <a:pt x="143" y="1087"/>
                    <a:pt x="158" y="1058"/>
                  </a:cubicBezTo>
                  <a:cubicBezTo>
                    <a:pt x="159" y="1057"/>
                    <a:pt x="159" y="1057"/>
                    <a:pt x="159" y="1057"/>
                  </a:cubicBezTo>
                  <a:cubicBezTo>
                    <a:pt x="416" y="540"/>
                    <a:pt x="416" y="540"/>
                    <a:pt x="416" y="540"/>
                  </a:cubicBezTo>
                  <a:cubicBezTo>
                    <a:pt x="416" y="540"/>
                    <a:pt x="389" y="1882"/>
                    <a:pt x="384" y="2162"/>
                  </a:cubicBezTo>
                  <a:cubicBezTo>
                    <a:pt x="383" y="2166"/>
                    <a:pt x="383" y="2171"/>
                    <a:pt x="383" y="2176"/>
                  </a:cubicBezTo>
                  <a:cubicBezTo>
                    <a:pt x="383" y="2230"/>
                    <a:pt x="428" y="2274"/>
                    <a:pt x="484" y="2274"/>
                  </a:cubicBezTo>
                  <a:cubicBezTo>
                    <a:pt x="539" y="2274"/>
                    <a:pt x="584" y="2230"/>
                    <a:pt x="584" y="2176"/>
                  </a:cubicBezTo>
                  <a:cubicBezTo>
                    <a:pt x="584" y="2176"/>
                    <a:pt x="584" y="2176"/>
                    <a:pt x="584" y="2175"/>
                  </a:cubicBezTo>
                  <a:cubicBezTo>
                    <a:pt x="584" y="2175"/>
                    <a:pt x="585" y="2175"/>
                    <a:pt x="585" y="2175"/>
                  </a:cubicBezTo>
                  <a:cubicBezTo>
                    <a:pt x="585" y="2175"/>
                    <a:pt x="631" y="1833"/>
                    <a:pt x="661" y="1179"/>
                  </a:cubicBezTo>
                  <a:cubicBezTo>
                    <a:pt x="699" y="1179"/>
                    <a:pt x="699" y="1179"/>
                    <a:pt x="699" y="1179"/>
                  </a:cubicBezTo>
                  <a:cubicBezTo>
                    <a:pt x="730" y="1833"/>
                    <a:pt x="776" y="2175"/>
                    <a:pt x="776" y="2175"/>
                  </a:cubicBezTo>
                  <a:cubicBezTo>
                    <a:pt x="776" y="2175"/>
                    <a:pt x="776" y="2175"/>
                    <a:pt x="776" y="2175"/>
                  </a:cubicBezTo>
                  <a:cubicBezTo>
                    <a:pt x="776" y="2176"/>
                    <a:pt x="776" y="2176"/>
                    <a:pt x="776" y="2176"/>
                  </a:cubicBezTo>
                  <a:cubicBezTo>
                    <a:pt x="776" y="2230"/>
                    <a:pt x="821" y="2274"/>
                    <a:pt x="877" y="2274"/>
                  </a:cubicBezTo>
                  <a:cubicBezTo>
                    <a:pt x="933" y="2274"/>
                    <a:pt x="978" y="2230"/>
                    <a:pt x="978" y="2176"/>
                  </a:cubicBezTo>
                  <a:cubicBezTo>
                    <a:pt x="978" y="2171"/>
                    <a:pt x="977" y="2166"/>
                    <a:pt x="977" y="2162"/>
                  </a:cubicBezTo>
                  <a:cubicBezTo>
                    <a:pt x="971" y="1882"/>
                    <a:pt x="944" y="540"/>
                    <a:pt x="944" y="540"/>
                  </a:cubicBezTo>
                  <a:cubicBezTo>
                    <a:pt x="1201" y="1057"/>
                    <a:pt x="1201" y="1057"/>
                    <a:pt x="1201" y="1057"/>
                  </a:cubicBezTo>
                  <a:cubicBezTo>
                    <a:pt x="1201" y="1057"/>
                    <a:pt x="1202" y="1057"/>
                    <a:pt x="1203" y="1058"/>
                  </a:cubicBezTo>
                  <a:cubicBezTo>
                    <a:pt x="1217" y="1087"/>
                    <a:pt x="1245" y="1107"/>
                    <a:pt x="1276" y="1107"/>
                  </a:cubicBezTo>
                  <a:cubicBezTo>
                    <a:pt x="1322" y="1107"/>
                    <a:pt x="1359" y="1065"/>
                    <a:pt x="1360" y="1013"/>
                  </a:cubicBezTo>
                  <a:cubicBezTo>
                    <a:pt x="1360" y="1011"/>
                    <a:pt x="1360" y="1010"/>
                    <a:pt x="1360" y="1009"/>
                  </a:cubicBezTo>
                  <a:cubicBezTo>
                    <a:pt x="1360" y="1005"/>
                    <a:pt x="1360" y="1000"/>
                    <a:pt x="1360" y="996"/>
                  </a:cubicBezTo>
                  <a:close/>
                </a:path>
              </a:pathLst>
            </a:custGeom>
            <a:grpFill/>
            <a:ln w="19050">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pl-PL"/>
            </a:p>
          </p:txBody>
        </p:sp>
      </p:grpSp>
      <p:sp>
        <p:nvSpPr>
          <p:cNvPr id="62" name="Freeform 34"/>
          <p:cNvSpPr>
            <a:spLocks noEditPoints="1"/>
          </p:cNvSpPr>
          <p:nvPr/>
        </p:nvSpPr>
        <p:spPr bwMode="auto">
          <a:xfrm>
            <a:off x="166635" y="596669"/>
            <a:ext cx="691982" cy="518691"/>
          </a:xfrm>
          <a:custGeom>
            <a:avLst/>
            <a:gdLst>
              <a:gd name="T0" fmla="*/ 419 w 486"/>
              <a:gd name="T1" fmla="*/ 279 h 364"/>
              <a:gd name="T2" fmla="*/ 390 w 486"/>
              <a:gd name="T3" fmla="*/ 171 h 364"/>
              <a:gd name="T4" fmla="*/ 363 w 486"/>
              <a:gd name="T5" fmla="*/ 279 h 364"/>
              <a:gd name="T6" fmla="*/ 295 w 486"/>
              <a:gd name="T7" fmla="*/ 359 h 364"/>
              <a:gd name="T8" fmla="*/ 481 w 486"/>
              <a:gd name="T9" fmla="*/ 364 h 364"/>
              <a:gd name="T10" fmla="*/ 434 w 486"/>
              <a:gd name="T11" fmla="*/ 312 h 364"/>
              <a:gd name="T12" fmla="*/ 390 w 486"/>
              <a:gd name="T13" fmla="*/ 181 h 364"/>
              <a:gd name="T14" fmla="*/ 390 w 486"/>
              <a:gd name="T15" fmla="*/ 283 h 364"/>
              <a:gd name="T16" fmla="*/ 305 w 486"/>
              <a:gd name="T17" fmla="*/ 355 h 364"/>
              <a:gd name="T18" fmla="*/ 351 w 486"/>
              <a:gd name="T19" fmla="*/ 320 h 364"/>
              <a:gd name="T20" fmla="*/ 390 w 486"/>
              <a:gd name="T21" fmla="*/ 292 h 364"/>
              <a:gd name="T22" fmla="*/ 431 w 486"/>
              <a:gd name="T23" fmla="*/ 321 h 364"/>
              <a:gd name="T24" fmla="*/ 476 w 486"/>
              <a:gd name="T25" fmla="*/ 355 h 364"/>
              <a:gd name="T26" fmla="*/ 322 w 486"/>
              <a:gd name="T27" fmla="*/ 216 h 364"/>
              <a:gd name="T28" fmla="*/ 327 w 486"/>
              <a:gd name="T29" fmla="*/ 215 h 364"/>
              <a:gd name="T30" fmla="*/ 321 w 486"/>
              <a:gd name="T31" fmla="*/ 177 h 364"/>
              <a:gd name="T32" fmla="*/ 297 w 486"/>
              <a:gd name="T33" fmla="*/ 37 h 364"/>
              <a:gd name="T34" fmla="*/ 204 w 486"/>
              <a:gd name="T35" fmla="*/ 0 h 364"/>
              <a:gd name="T36" fmla="*/ 171 w 486"/>
              <a:gd name="T37" fmla="*/ 137 h 364"/>
              <a:gd name="T38" fmla="*/ 154 w 486"/>
              <a:gd name="T39" fmla="*/ 189 h 364"/>
              <a:gd name="T40" fmla="*/ 208 w 486"/>
              <a:gd name="T41" fmla="*/ 143 h 364"/>
              <a:gd name="T42" fmla="*/ 289 w 486"/>
              <a:gd name="T43" fmla="*/ 179 h 364"/>
              <a:gd name="T44" fmla="*/ 293 w 486"/>
              <a:gd name="T45" fmla="*/ 170 h 364"/>
              <a:gd name="T46" fmla="*/ 227 w 486"/>
              <a:gd name="T47" fmla="*/ 130 h 364"/>
              <a:gd name="T48" fmla="*/ 205 w 486"/>
              <a:gd name="T49" fmla="*/ 133 h 364"/>
              <a:gd name="T50" fmla="*/ 200 w 486"/>
              <a:gd name="T51" fmla="*/ 139 h 364"/>
              <a:gd name="T52" fmla="*/ 181 w 486"/>
              <a:gd name="T53" fmla="*/ 134 h 364"/>
              <a:gd name="T54" fmla="*/ 178 w 486"/>
              <a:gd name="T55" fmla="*/ 129 h 364"/>
              <a:gd name="T56" fmla="*/ 204 w 486"/>
              <a:gd name="T57" fmla="*/ 9 h 364"/>
              <a:gd name="T58" fmla="*/ 276 w 486"/>
              <a:gd name="T59" fmla="*/ 49 h 364"/>
              <a:gd name="T60" fmla="*/ 369 w 486"/>
              <a:gd name="T61" fmla="*/ 108 h 364"/>
              <a:gd name="T62" fmla="*/ 311 w 486"/>
              <a:gd name="T63" fmla="*/ 173 h 364"/>
              <a:gd name="T64" fmla="*/ 297 w 486"/>
              <a:gd name="T65" fmla="*/ 173 h 364"/>
              <a:gd name="T66" fmla="*/ 139 w 486"/>
              <a:gd name="T67" fmla="*/ 312 h 364"/>
              <a:gd name="T68" fmla="*/ 142 w 486"/>
              <a:gd name="T69" fmla="*/ 232 h 364"/>
              <a:gd name="T70" fmla="*/ 49 w 486"/>
              <a:gd name="T71" fmla="*/ 232 h 364"/>
              <a:gd name="T72" fmla="*/ 54 w 486"/>
              <a:gd name="T73" fmla="*/ 311 h 364"/>
              <a:gd name="T74" fmla="*/ 5 w 486"/>
              <a:gd name="T75" fmla="*/ 364 h 364"/>
              <a:gd name="T76" fmla="*/ 191 w 486"/>
              <a:gd name="T77" fmla="*/ 359 h 364"/>
              <a:gd name="T78" fmla="*/ 59 w 486"/>
              <a:gd name="T79" fmla="*/ 232 h 364"/>
              <a:gd name="T80" fmla="*/ 132 w 486"/>
              <a:gd name="T81" fmla="*/ 232 h 364"/>
              <a:gd name="T82" fmla="*/ 59 w 486"/>
              <a:gd name="T83" fmla="*/ 232 h 364"/>
              <a:gd name="T84" fmla="*/ 56 w 486"/>
              <a:gd name="T85" fmla="*/ 320 h 364"/>
              <a:gd name="T86" fmla="*/ 77 w 486"/>
              <a:gd name="T87" fmla="*/ 286 h 364"/>
              <a:gd name="T88" fmla="*/ 115 w 486"/>
              <a:gd name="T89" fmla="*/ 286 h 364"/>
              <a:gd name="T90" fmla="*/ 137 w 486"/>
              <a:gd name="T91" fmla="*/ 321 h 364"/>
              <a:gd name="T92" fmla="*/ 10 w 486"/>
              <a:gd name="T93" fmla="*/ 355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6" h="364">
                <a:moveTo>
                  <a:pt x="434" y="312"/>
                </a:moveTo>
                <a:cubicBezTo>
                  <a:pt x="423" y="309"/>
                  <a:pt x="419" y="290"/>
                  <a:pt x="419" y="279"/>
                </a:cubicBezTo>
                <a:cubicBezTo>
                  <a:pt x="429" y="267"/>
                  <a:pt x="437" y="250"/>
                  <a:pt x="437" y="232"/>
                </a:cubicBezTo>
                <a:cubicBezTo>
                  <a:pt x="437" y="195"/>
                  <a:pt x="419" y="171"/>
                  <a:pt x="390" y="171"/>
                </a:cubicBezTo>
                <a:cubicBezTo>
                  <a:pt x="362" y="171"/>
                  <a:pt x="344" y="195"/>
                  <a:pt x="344" y="232"/>
                </a:cubicBezTo>
                <a:cubicBezTo>
                  <a:pt x="344" y="251"/>
                  <a:pt x="352" y="268"/>
                  <a:pt x="363" y="279"/>
                </a:cubicBezTo>
                <a:cubicBezTo>
                  <a:pt x="362" y="293"/>
                  <a:pt x="358" y="308"/>
                  <a:pt x="348" y="311"/>
                </a:cubicBezTo>
                <a:cubicBezTo>
                  <a:pt x="304" y="320"/>
                  <a:pt x="295" y="342"/>
                  <a:pt x="295" y="359"/>
                </a:cubicBezTo>
                <a:cubicBezTo>
                  <a:pt x="295" y="362"/>
                  <a:pt x="297" y="364"/>
                  <a:pt x="300" y="364"/>
                </a:cubicBezTo>
                <a:cubicBezTo>
                  <a:pt x="481" y="364"/>
                  <a:pt x="481" y="364"/>
                  <a:pt x="481" y="364"/>
                </a:cubicBezTo>
                <a:cubicBezTo>
                  <a:pt x="483" y="364"/>
                  <a:pt x="486" y="362"/>
                  <a:pt x="486" y="359"/>
                </a:cubicBezTo>
                <a:cubicBezTo>
                  <a:pt x="486" y="343"/>
                  <a:pt x="477" y="321"/>
                  <a:pt x="434" y="312"/>
                </a:cubicBezTo>
                <a:close/>
                <a:moveTo>
                  <a:pt x="354" y="232"/>
                </a:moveTo>
                <a:cubicBezTo>
                  <a:pt x="354" y="185"/>
                  <a:pt x="382" y="181"/>
                  <a:pt x="390" y="181"/>
                </a:cubicBezTo>
                <a:cubicBezTo>
                  <a:pt x="399" y="181"/>
                  <a:pt x="427" y="185"/>
                  <a:pt x="427" y="232"/>
                </a:cubicBezTo>
                <a:cubicBezTo>
                  <a:pt x="427" y="261"/>
                  <a:pt x="408" y="283"/>
                  <a:pt x="390" y="283"/>
                </a:cubicBezTo>
                <a:cubicBezTo>
                  <a:pt x="373" y="283"/>
                  <a:pt x="354" y="261"/>
                  <a:pt x="354" y="232"/>
                </a:cubicBezTo>
                <a:close/>
                <a:moveTo>
                  <a:pt x="305" y="355"/>
                </a:moveTo>
                <a:cubicBezTo>
                  <a:pt x="307" y="338"/>
                  <a:pt x="323" y="326"/>
                  <a:pt x="351" y="320"/>
                </a:cubicBezTo>
                <a:cubicBezTo>
                  <a:pt x="351" y="320"/>
                  <a:pt x="351" y="320"/>
                  <a:pt x="351" y="320"/>
                </a:cubicBezTo>
                <a:cubicBezTo>
                  <a:pt x="364" y="316"/>
                  <a:pt x="370" y="301"/>
                  <a:pt x="372" y="286"/>
                </a:cubicBezTo>
                <a:cubicBezTo>
                  <a:pt x="377" y="290"/>
                  <a:pt x="384" y="292"/>
                  <a:pt x="390" y="292"/>
                </a:cubicBezTo>
                <a:cubicBezTo>
                  <a:pt x="397" y="292"/>
                  <a:pt x="404" y="290"/>
                  <a:pt x="410" y="286"/>
                </a:cubicBezTo>
                <a:cubicBezTo>
                  <a:pt x="412" y="302"/>
                  <a:pt x="418" y="317"/>
                  <a:pt x="431" y="321"/>
                </a:cubicBezTo>
                <a:cubicBezTo>
                  <a:pt x="431" y="321"/>
                  <a:pt x="431" y="321"/>
                  <a:pt x="432" y="321"/>
                </a:cubicBezTo>
                <a:cubicBezTo>
                  <a:pt x="459" y="326"/>
                  <a:pt x="474" y="338"/>
                  <a:pt x="476" y="355"/>
                </a:cubicBezTo>
                <a:lnTo>
                  <a:pt x="305" y="355"/>
                </a:lnTo>
                <a:close/>
                <a:moveTo>
                  <a:pt x="322" y="216"/>
                </a:moveTo>
                <a:cubicBezTo>
                  <a:pt x="323" y="216"/>
                  <a:pt x="323" y="216"/>
                  <a:pt x="324" y="216"/>
                </a:cubicBezTo>
                <a:cubicBezTo>
                  <a:pt x="325" y="216"/>
                  <a:pt x="327" y="216"/>
                  <a:pt x="327" y="215"/>
                </a:cubicBezTo>
                <a:cubicBezTo>
                  <a:pt x="329" y="214"/>
                  <a:pt x="330" y="212"/>
                  <a:pt x="329" y="210"/>
                </a:cubicBezTo>
                <a:cubicBezTo>
                  <a:pt x="329" y="210"/>
                  <a:pt x="322" y="195"/>
                  <a:pt x="321" y="177"/>
                </a:cubicBezTo>
                <a:cubicBezTo>
                  <a:pt x="355" y="168"/>
                  <a:pt x="378" y="140"/>
                  <a:pt x="378" y="108"/>
                </a:cubicBezTo>
                <a:cubicBezTo>
                  <a:pt x="378" y="69"/>
                  <a:pt x="342" y="37"/>
                  <a:pt x="297" y="37"/>
                </a:cubicBezTo>
                <a:cubicBezTo>
                  <a:pt x="290" y="37"/>
                  <a:pt x="283" y="37"/>
                  <a:pt x="277" y="39"/>
                </a:cubicBezTo>
                <a:cubicBezTo>
                  <a:pt x="263" y="15"/>
                  <a:pt x="235" y="0"/>
                  <a:pt x="204" y="0"/>
                </a:cubicBezTo>
                <a:cubicBezTo>
                  <a:pt x="159" y="0"/>
                  <a:pt x="123" y="32"/>
                  <a:pt x="123" y="71"/>
                </a:cubicBezTo>
                <a:cubicBezTo>
                  <a:pt x="123" y="100"/>
                  <a:pt x="142" y="125"/>
                  <a:pt x="171" y="137"/>
                </a:cubicBezTo>
                <a:cubicBezTo>
                  <a:pt x="170" y="163"/>
                  <a:pt x="154" y="183"/>
                  <a:pt x="154" y="183"/>
                </a:cubicBezTo>
                <a:cubicBezTo>
                  <a:pt x="153" y="185"/>
                  <a:pt x="153" y="188"/>
                  <a:pt x="154" y="189"/>
                </a:cubicBezTo>
                <a:cubicBezTo>
                  <a:pt x="156" y="191"/>
                  <a:pt x="158" y="191"/>
                  <a:pt x="160" y="191"/>
                </a:cubicBezTo>
                <a:cubicBezTo>
                  <a:pt x="185" y="179"/>
                  <a:pt x="201" y="164"/>
                  <a:pt x="208" y="143"/>
                </a:cubicBezTo>
                <a:cubicBezTo>
                  <a:pt x="214" y="142"/>
                  <a:pt x="219" y="142"/>
                  <a:pt x="224" y="141"/>
                </a:cubicBezTo>
                <a:cubicBezTo>
                  <a:pt x="237" y="163"/>
                  <a:pt x="261" y="177"/>
                  <a:pt x="289" y="179"/>
                </a:cubicBezTo>
                <a:cubicBezTo>
                  <a:pt x="296" y="193"/>
                  <a:pt x="306" y="205"/>
                  <a:pt x="322" y="216"/>
                </a:cubicBezTo>
                <a:close/>
                <a:moveTo>
                  <a:pt x="293" y="170"/>
                </a:moveTo>
                <a:cubicBezTo>
                  <a:pt x="266" y="169"/>
                  <a:pt x="242" y="155"/>
                  <a:pt x="231" y="133"/>
                </a:cubicBezTo>
                <a:cubicBezTo>
                  <a:pt x="230" y="131"/>
                  <a:pt x="228" y="130"/>
                  <a:pt x="227" y="130"/>
                </a:cubicBezTo>
                <a:cubicBezTo>
                  <a:pt x="226" y="130"/>
                  <a:pt x="226" y="130"/>
                  <a:pt x="225" y="131"/>
                </a:cubicBezTo>
                <a:cubicBezTo>
                  <a:pt x="219" y="132"/>
                  <a:pt x="212" y="133"/>
                  <a:pt x="205" y="133"/>
                </a:cubicBezTo>
                <a:cubicBezTo>
                  <a:pt x="202" y="133"/>
                  <a:pt x="201" y="135"/>
                  <a:pt x="200" y="137"/>
                </a:cubicBezTo>
                <a:cubicBezTo>
                  <a:pt x="200" y="138"/>
                  <a:pt x="200" y="138"/>
                  <a:pt x="200" y="139"/>
                </a:cubicBezTo>
                <a:cubicBezTo>
                  <a:pt x="195" y="154"/>
                  <a:pt x="185" y="165"/>
                  <a:pt x="170" y="175"/>
                </a:cubicBezTo>
                <a:cubicBezTo>
                  <a:pt x="175" y="165"/>
                  <a:pt x="180" y="150"/>
                  <a:pt x="181" y="134"/>
                </a:cubicBezTo>
                <a:cubicBezTo>
                  <a:pt x="181" y="134"/>
                  <a:pt x="181" y="134"/>
                  <a:pt x="181" y="134"/>
                </a:cubicBezTo>
                <a:cubicBezTo>
                  <a:pt x="181" y="132"/>
                  <a:pt x="180" y="130"/>
                  <a:pt x="178" y="129"/>
                </a:cubicBezTo>
                <a:cubicBezTo>
                  <a:pt x="150" y="120"/>
                  <a:pt x="132" y="97"/>
                  <a:pt x="132" y="71"/>
                </a:cubicBezTo>
                <a:cubicBezTo>
                  <a:pt x="132" y="37"/>
                  <a:pt x="164" y="9"/>
                  <a:pt x="204" y="9"/>
                </a:cubicBezTo>
                <a:cubicBezTo>
                  <a:pt x="233" y="9"/>
                  <a:pt x="259" y="24"/>
                  <a:pt x="270" y="47"/>
                </a:cubicBezTo>
                <a:cubicBezTo>
                  <a:pt x="271" y="48"/>
                  <a:pt x="273" y="49"/>
                  <a:pt x="276" y="49"/>
                </a:cubicBezTo>
                <a:cubicBezTo>
                  <a:pt x="282" y="47"/>
                  <a:pt x="290" y="46"/>
                  <a:pt x="297" y="46"/>
                </a:cubicBezTo>
                <a:cubicBezTo>
                  <a:pt x="337" y="46"/>
                  <a:pt x="369" y="74"/>
                  <a:pt x="369" y="108"/>
                </a:cubicBezTo>
                <a:cubicBezTo>
                  <a:pt x="369" y="137"/>
                  <a:pt x="347" y="162"/>
                  <a:pt x="315" y="169"/>
                </a:cubicBezTo>
                <a:cubicBezTo>
                  <a:pt x="313" y="169"/>
                  <a:pt x="311" y="171"/>
                  <a:pt x="311" y="173"/>
                </a:cubicBezTo>
                <a:cubicBezTo>
                  <a:pt x="311" y="183"/>
                  <a:pt x="313" y="191"/>
                  <a:pt x="315" y="198"/>
                </a:cubicBezTo>
                <a:cubicBezTo>
                  <a:pt x="306" y="190"/>
                  <a:pt x="301" y="182"/>
                  <a:pt x="297" y="173"/>
                </a:cubicBezTo>
                <a:cubicBezTo>
                  <a:pt x="296" y="171"/>
                  <a:pt x="295" y="170"/>
                  <a:pt x="293" y="170"/>
                </a:cubicBezTo>
                <a:close/>
                <a:moveTo>
                  <a:pt x="139" y="312"/>
                </a:moveTo>
                <a:cubicBezTo>
                  <a:pt x="128" y="309"/>
                  <a:pt x="124" y="290"/>
                  <a:pt x="124" y="279"/>
                </a:cubicBezTo>
                <a:cubicBezTo>
                  <a:pt x="135" y="267"/>
                  <a:pt x="142" y="250"/>
                  <a:pt x="142" y="232"/>
                </a:cubicBezTo>
                <a:cubicBezTo>
                  <a:pt x="142" y="195"/>
                  <a:pt x="124" y="171"/>
                  <a:pt x="96" y="171"/>
                </a:cubicBezTo>
                <a:cubicBezTo>
                  <a:pt x="67" y="171"/>
                  <a:pt x="49" y="195"/>
                  <a:pt x="49" y="232"/>
                </a:cubicBezTo>
                <a:cubicBezTo>
                  <a:pt x="49" y="251"/>
                  <a:pt x="57" y="268"/>
                  <a:pt x="68" y="279"/>
                </a:cubicBezTo>
                <a:cubicBezTo>
                  <a:pt x="67" y="293"/>
                  <a:pt x="63" y="308"/>
                  <a:pt x="54" y="311"/>
                </a:cubicBezTo>
                <a:cubicBezTo>
                  <a:pt x="10" y="320"/>
                  <a:pt x="0" y="342"/>
                  <a:pt x="0" y="359"/>
                </a:cubicBezTo>
                <a:cubicBezTo>
                  <a:pt x="0" y="362"/>
                  <a:pt x="3" y="364"/>
                  <a:pt x="5" y="364"/>
                </a:cubicBezTo>
                <a:cubicBezTo>
                  <a:pt x="186" y="364"/>
                  <a:pt x="186" y="364"/>
                  <a:pt x="186" y="364"/>
                </a:cubicBezTo>
                <a:cubicBezTo>
                  <a:pt x="189" y="364"/>
                  <a:pt x="191" y="362"/>
                  <a:pt x="191" y="359"/>
                </a:cubicBezTo>
                <a:cubicBezTo>
                  <a:pt x="191" y="343"/>
                  <a:pt x="182" y="321"/>
                  <a:pt x="139" y="312"/>
                </a:cubicBezTo>
                <a:close/>
                <a:moveTo>
                  <a:pt x="59" y="232"/>
                </a:moveTo>
                <a:cubicBezTo>
                  <a:pt x="59" y="185"/>
                  <a:pt x="87" y="181"/>
                  <a:pt x="96" y="181"/>
                </a:cubicBezTo>
                <a:cubicBezTo>
                  <a:pt x="104" y="181"/>
                  <a:pt x="132" y="185"/>
                  <a:pt x="132" y="232"/>
                </a:cubicBezTo>
                <a:cubicBezTo>
                  <a:pt x="132" y="261"/>
                  <a:pt x="113" y="283"/>
                  <a:pt x="96" y="283"/>
                </a:cubicBezTo>
                <a:cubicBezTo>
                  <a:pt x="78" y="283"/>
                  <a:pt x="59" y="261"/>
                  <a:pt x="59" y="232"/>
                </a:cubicBezTo>
                <a:close/>
                <a:moveTo>
                  <a:pt x="10" y="355"/>
                </a:moveTo>
                <a:cubicBezTo>
                  <a:pt x="12" y="338"/>
                  <a:pt x="28" y="326"/>
                  <a:pt x="56" y="320"/>
                </a:cubicBezTo>
                <a:cubicBezTo>
                  <a:pt x="56" y="320"/>
                  <a:pt x="56" y="320"/>
                  <a:pt x="56" y="320"/>
                </a:cubicBezTo>
                <a:cubicBezTo>
                  <a:pt x="69" y="316"/>
                  <a:pt x="75" y="301"/>
                  <a:pt x="77" y="286"/>
                </a:cubicBezTo>
                <a:cubicBezTo>
                  <a:pt x="83" y="290"/>
                  <a:pt x="89" y="292"/>
                  <a:pt x="96" y="292"/>
                </a:cubicBezTo>
                <a:cubicBezTo>
                  <a:pt x="102" y="292"/>
                  <a:pt x="109" y="290"/>
                  <a:pt x="115" y="286"/>
                </a:cubicBezTo>
                <a:cubicBezTo>
                  <a:pt x="117" y="302"/>
                  <a:pt x="123" y="317"/>
                  <a:pt x="136" y="321"/>
                </a:cubicBezTo>
                <a:cubicBezTo>
                  <a:pt x="137" y="321"/>
                  <a:pt x="137" y="321"/>
                  <a:pt x="137" y="321"/>
                </a:cubicBezTo>
                <a:cubicBezTo>
                  <a:pt x="164" y="326"/>
                  <a:pt x="179" y="338"/>
                  <a:pt x="181" y="355"/>
                </a:cubicBezTo>
                <a:lnTo>
                  <a:pt x="10" y="355"/>
                </a:lnTo>
                <a:close/>
              </a:path>
            </a:pathLst>
          </a:custGeom>
          <a:solidFill>
            <a:srgbClr val="ED0C6D"/>
          </a:solidFill>
          <a:ln>
            <a:solidFill>
              <a:srgbClr val="ED0C6D"/>
            </a:solidFill>
          </a:ln>
        </p:spPr>
        <p:txBody>
          <a:bodyPr vert="horz" wrap="square" lIns="68580" tIns="34290" rIns="68580" bIns="34290" numCol="1" anchor="t" anchorCtr="0" compatLnSpc="1">
            <a:prstTxWarp prst="textNoShape">
              <a:avLst/>
            </a:prstTxWarp>
          </a:bodyPr>
          <a:lstStyle/>
          <a:p>
            <a:endParaRPr lang="en-US"/>
          </a:p>
        </p:txBody>
      </p:sp>
      <p:sp>
        <p:nvSpPr>
          <p:cNvPr id="63" name="Prostokąt zaokrąglony 7">
            <a:extLst>
              <a:ext uri="{FF2B5EF4-FFF2-40B4-BE49-F238E27FC236}">
                <a16:creationId xmlns:a16="http://schemas.microsoft.com/office/drawing/2014/main" id="{5B47399C-1CC7-498E-A731-91E2F7C5650C}"/>
              </a:ext>
            </a:extLst>
          </p:cNvPr>
          <p:cNvSpPr/>
          <p:nvPr/>
        </p:nvSpPr>
        <p:spPr>
          <a:xfrm>
            <a:off x="9682868" y="602289"/>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Turn to Page 57 of your Workbook</a:t>
            </a:r>
            <a:endParaRPr lang="en-US" sz="1100" b="1">
              <a:solidFill>
                <a:schemeClr val="bg1"/>
              </a:solidFill>
              <a:latin typeface="Century Gothic" panose="020B0502020202020204" pitchFamily="34" charset="0"/>
            </a:endParaRPr>
          </a:p>
        </p:txBody>
      </p:sp>
      <p:pic>
        <p:nvPicPr>
          <p:cNvPr id="64" name="Graphic 63" descr="Closed book with solid fill">
            <a:extLst>
              <a:ext uri="{FF2B5EF4-FFF2-40B4-BE49-F238E27FC236}">
                <a16:creationId xmlns:a16="http://schemas.microsoft.com/office/drawing/2014/main" id="{E7AE576E-C3B3-4301-A7E5-FC12ABB390B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93435" y="674007"/>
            <a:ext cx="228376" cy="227084"/>
          </a:xfrm>
          <a:prstGeom prst="rect">
            <a:avLst/>
          </a:prstGeom>
        </p:spPr>
      </p:pic>
      <p:pic>
        <p:nvPicPr>
          <p:cNvPr id="7" name="Picture 6">
            <a:extLst>
              <a:ext uri="{FF2B5EF4-FFF2-40B4-BE49-F238E27FC236}">
                <a16:creationId xmlns:a16="http://schemas.microsoft.com/office/drawing/2014/main" id="{F5E01700-8267-28DE-B547-782986CA6E63}"/>
              </a:ext>
            </a:extLst>
          </p:cNvPr>
          <p:cNvPicPr>
            <a:picLocks noChangeAspect="1"/>
          </p:cNvPicPr>
          <p:nvPr/>
        </p:nvPicPr>
        <p:blipFill>
          <a:blip r:embed="rId5"/>
          <a:stretch>
            <a:fillRect/>
          </a:stretch>
        </p:blipFill>
        <p:spPr>
          <a:xfrm>
            <a:off x="3999345" y="976613"/>
            <a:ext cx="3243427" cy="2085691"/>
          </a:xfrm>
          <a:prstGeom prst="rect">
            <a:avLst/>
          </a:prstGeom>
          <a:ln>
            <a:solidFill>
              <a:srgbClr val="EAE9EF"/>
            </a:solidFill>
          </a:ln>
        </p:spPr>
      </p:pic>
      <p:grpSp>
        <p:nvGrpSpPr>
          <p:cNvPr id="9" name="Grupa 45">
            <a:extLst>
              <a:ext uri="{FF2B5EF4-FFF2-40B4-BE49-F238E27FC236}">
                <a16:creationId xmlns:a16="http://schemas.microsoft.com/office/drawing/2014/main" id="{4C89B2F1-3253-D83D-50F2-84D4C54A0782}"/>
              </a:ext>
            </a:extLst>
          </p:cNvPr>
          <p:cNvGrpSpPr/>
          <p:nvPr/>
        </p:nvGrpSpPr>
        <p:grpSpPr>
          <a:xfrm>
            <a:off x="7928685" y="1582897"/>
            <a:ext cx="897242" cy="1932763"/>
            <a:chOff x="4505325" y="0"/>
            <a:chExt cx="3182938" cy="6856413"/>
          </a:xfrm>
          <a:solidFill>
            <a:schemeClr val="accent4"/>
          </a:solidFill>
        </p:grpSpPr>
        <p:sp>
          <p:nvSpPr>
            <p:cNvPr id="10" name="Oval 19">
              <a:extLst>
                <a:ext uri="{FF2B5EF4-FFF2-40B4-BE49-F238E27FC236}">
                  <a16:creationId xmlns:a16="http://schemas.microsoft.com/office/drawing/2014/main" id="{EFFBF6EF-8C2A-F534-8FB2-CF117CCF63C2}"/>
                </a:ext>
              </a:extLst>
            </p:cNvPr>
            <p:cNvSpPr>
              <a:spLocks noChangeArrowheads="1"/>
            </p:cNvSpPr>
            <p:nvPr/>
          </p:nvSpPr>
          <p:spPr bwMode="auto">
            <a:xfrm>
              <a:off x="5487988" y="0"/>
              <a:ext cx="1335088" cy="1335088"/>
            </a:xfrm>
            <a:prstGeom prst="ellipse">
              <a:avLst/>
            </a:prstGeom>
            <a:grpFill/>
            <a:ln w="19050">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pl-PL"/>
            </a:p>
          </p:txBody>
        </p:sp>
        <p:sp>
          <p:nvSpPr>
            <p:cNvPr id="11" name="Freeform 20">
              <a:extLst>
                <a:ext uri="{FF2B5EF4-FFF2-40B4-BE49-F238E27FC236}">
                  <a16:creationId xmlns:a16="http://schemas.microsoft.com/office/drawing/2014/main" id="{2B179D29-B9E4-1E80-A017-0EE263EEC3D5}"/>
                </a:ext>
              </a:extLst>
            </p:cNvPr>
            <p:cNvSpPr>
              <a:spLocks/>
            </p:cNvSpPr>
            <p:nvPr/>
          </p:nvSpPr>
          <p:spPr bwMode="auto">
            <a:xfrm>
              <a:off x="4505325" y="1539875"/>
              <a:ext cx="3182938" cy="5316538"/>
            </a:xfrm>
            <a:custGeom>
              <a:avLst/>
              <a:gdLst>
                <a:gd name="T0" fmla="*/ 1360 w 1360"/>
                <a:gd name="T1" fmla="*/ 996 h 2274"/>
                <a:gd name="T2" fmla="*/ 1358 w 1360"/>
                <a:gd name="T3" fmla="*/ 991 h 2274"/>
                <a:gd name="T4" fmla="*/ 1350 w 1360"/>
                <a:gd name="T5" fmla="*/ 967 h 2274"/>
                <a:gd name="T6" fmla="*/ 1348 w 1360"/>
                <a:gd name="T7" fmla="*/ 960 h 2274"/>
                <a:gd name="T8" fmla="*/ 1345 w 1360"/>
                <a:gd name="T9" fmla="*/ 953 h 2274"/>
                <a:gd name="T10" fmla="*/ 1042 w 1360"/>
                <a:gd name="T11" fmla="*/ 124 h 2274"/>
                <a:gd name="T12" fmla="*/ 687 w 1360"/>
                <a:gd name="T13" fmla="*/ 1 h 2274"/>
                <a:gd name="T14" fmla="*/ 687 w 1360"/>
                <a:gd name="T15" fmla="*/ 0 h 2274"/>
                <a:gd name="T16" fmla="*/ 680 w 1360"/>
                <a:gd name="T17" fmla="*/ 1 h 2274"/>
                <a:gd name="T18" fmla="*/ 673 w 1360"/>
                <a:gd name="T19" fmla="*/ 0 h 2274"/>
                <a:gd name="T20" fmla="*/ 673 w 1360"/>
                <a:gd name="T21" fmla="*/ 1 h 2274"/>
                <a:gd name="T22" fmla="*/ 318 w 1360"/>
                <a:gd name="T23" fmla="*/ 124 h 2274"/>
                <a:gd name="T24" fmla="*/ 15 w 1360"/>
                <a:gd name="T25" fmla="*/ 953 h 2274"/>
                <a:gd name="T26" fmla="*/ 13 w 1360"/>
                <a:gd name="T27" fmla="*/ 960 h 2274"/>
                <a:gd name="T28" fmla="*/ 11 w 1360"/>
                <a:gd name="T29" fmla="*/ 967 h 2274"/>
                <a:gd name="T30" fmla="*/ 2 w 1360"/>
                <a:gd name="T31" fmla="*/ 991 h 2274"/>
                <a:gd name="T32" fmla="*/ 1 w 1360"/>
                <a:gd name="T33" fmla="*/ 996 h 2274"/>
                <a:gd name="T34" fmla="*/ 0 w 1360"/>
                <a:gd name="T35" fmla="*/ 1009 h 2274"/>
                <a:gd name="T36" fmla="*/ 0 w 1360"/>
                <a:gd name="T37" fmla="*/ 1013 h 2274"/>
                <a:gd name="T38" fmla="*/ 85 w 1360"/>
                <a:gd name="T39" fmla="*/ 1107 h 2274"/>
                <a:gd name="T40" fmla="*/ 158 w 1360"/>
                <a:gd name="T41" fmla="*/ 1058 h 2274"/>
                <a:gd name="T42" fmla="*/ 159 w 1360"/>
                <a:gd name="T43" fmla="*/ 1057 h 2274"/>
                <a:gd name="T44" fmla="*/ 416 w 1360"/>
                <a:gd name="T45" fmla="*/ 540 h 2274"/>
                <a:gd name="T46" fmla="*/ 384 w 1360"/>
                <a:gd name="T47" fmla="*/ 2162 h 2274"/>
                <a:gd name="T48" fmla="*/ 383 w 1360"/>
                <a:gd name="T49" fmla="*/ 2176 h 2274"/>
                <a:gd name="T50" fmla="*/ 484 w 1360"/>
                <a:gd name="T51" fmla="*/ 2274 h 2274"/>
                <a:gd name="T52" fmla="*/ 584 w 1360"/>
                <a:gd name="T53" fmla="*/ 2176 h 2274"/>
                <a:gd name="T54" fmla="*/ 584 w 1360"/>
                <a:gd name="T55" fmla="*/ 2175 h 2274"/>
                <a:gd name="T56" fmla="*/ 585 w 1360"/>
                <a:gd name="T57" fmla="*/ 2175 h 2274"/>
                <a:gd name="T58" fmla="*/ 661 w 1360"/>
                <a:gd name="T59" fmla="*/ 1179 h 2274"/>
                <a:gd name="T60" fmla="*/ 699 w 1360"/>
                <a:gd name="T61" fmla="*/ 1179 h 2274"/>
                <a:gd name="T62" fmla="*/ 776 w 1360"/>
                <a:gd name="T63" fmla="*/ 2175 h 2274"/>
                <a:gd name="T64" fmla="*/ 776 w 1360"/>
                <a:gd name="T65" fmla="*/ 2175 h 2274"/>
                <a:gd name="T66" fmla="*/ 776 w 1360"/>
                <a:gd name="T67" fmla="*/ 2176 h 2274"/>
                <a:gd name="T68" fmla="*/ 877 w 1360"/>
                <a:gd name="T69" fmla="*/ 2274 h 2274"/>
                <a:gd name="T70" fmla="*/ 978 w 1360"/>
                <a:gd name="T71" fmla="*/ 2176 h 2274"/>
                <a:gd name="T72" fmla="*/ 977 w 1360"/>
                <a:gd name="T73" fmla="*/ 2162 h 2274"/>
                <a:gd name="T74" fmla="*/ 944 w 1360"/>
                <a:gd name="T75" fmla="*/ 540 h 2274"/>
                <a:gd name="T76" fmla="*/ 1201 w 1360"/>
                <a:gd name="T77" fmla="*/ 1057 h 2274"/>
                <a:gd name="T78" fmla="*/ 1203 w 1360"/>
                <a:gd name="T79" fmla="*/ 1058 h 2274"/>
                <a:gd name="T80" fmla="*/ 1276 w 1360"/>
                <a:gd name="T81" fmla="*/ 1107 h 2274"/>
                <a:gd name="T82" fmla="*/ 1360 w 1360"/>
                <a:gd name="T83" fmla="*/ 1013 h 2274"/>
                <a:gd name="T84" fmla="*/ 1360 w 1360"/>
                <a:gd name="T85" fmla="*/ 1009 h 2274"/>
                <a:gd name="T86" fmla="*/ 1360 w 1360"/>
                <a:gd name="T87" fmla="*/ 996 h 2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60" h="2274">
                  <a:moveTo>
                    <a:pt x="1360" y="996"/>
                  </a:moveTo>
                  <a:cubicBezTo>
                    <a:pt x="1358" y="991"/>
                    <a:pt x="1358" y="991"/>
                    <a:pt x="1358" y="991"/>
                  </a:cubicBezTo>
                  <a:cubicBezTo>
                    <a:pt x="1350" y="967"/>
                    <a:pt x="1350" y="967"/>
                    <a:pt x="1350" y="967"/>
                  </a:cubicBezTo>
                  <a:cubicBezTo>
                    <a:pt x="1348" y="960"/>
                    <a:pt x="1348" y="960"/>
                    <a:pt x="1348" y="960"/>
                  </a:cubicBezTo>
                  <a:cubicBezTo>
                    <a:pt x="1345" y="953"/>
                    <a:pt x="1345" y="953"/>
                    <a:pt x="1345" y="953"/>
                  </a:cubicBezTo>
                  <a:cubicBezTo>
                    <a:pt x="1284" y="770"/>
                    <a:pt x="1078" y="160"/>
                    <a:pt x="1042" y="124"/>
                  </a:cubicBezTo>
                  <a:cubicBezTo>
                    <a:pt x="1001" y="83"/>
                    <a:pt x="987" y="21"/>
                    <a:pt x="687" y="1"/>
                  </a:cubicBezTo>
                  <a:cubicBezTo>
                    <a:pt x="687" y="1"/>
                    <a:pt x="687" y="1"/>
                    <a:pt x="687" y="0"/>
                  </a:cubicBezTo>
                  <a:cubicBezTo>
                    <a:pt x="685" y="1"/>
                    <a:pt x="683" y="1"/>
                    <a:pt x="680" y="1"/>
                  </a:cubicBezTo>
                  <a:cubicBezTo>
                    <a:pt x="678" y="1"/>
                    <a:pt x="676" y="1"/>
                    <a:pt x="673" y="0"/>
                  </a:cubicBezTo>
                  <a:cubicBezTo>
                    <a:pt x="673" y="1"/>
                    <a:pt x="673" y="1"/>
                    <a:pt x="673" y="1"/>
                  </a:cubicBezTo>
                  <a:cubicBezTo>
                    <a:pt x="374" y="21"/>
                    <a:pt x="360" y="83"/>
                    <a:pt x="318" y="124"/>
                  </a:cubicBezTo>
                  <a:cubicBezTo>
                    <a:pt x="282" y="160"/>
                    <a:pt x="77" y="770"/>
                    <a:pt x="15" y="953"/>
                  </a:cubicBezTo>
                  <a:cubicBezTo>
                    <a:pt x="13" y="960"/>
                    <a:pt x="13" y="960"/>
                    <a:pt x="13" y="960"/>
                  </a:cubicBezTo>
                  <a:cubicBezTo>
                    <a:pt x="11" y="967"/>
                    <a:pt x="11" y="967"/>
                    <a:pt x="11" y="967"/>
                  </a:cubicBezTo>
                  <a:cubicBezTo>
                    <a:pt x="2" y="991"/>
                    <a:pt x="2" y="991"/>
                    <a:pt x="2" y="991"/>
                  </a:cubicBezTo>
                  <a:cubicBezTo>
                    <a:pt x="1" y="996"/>
                    <a:pt x="1" y="996"/>
                    <a:pt x="1" y="996"/>
                  </a:cubicBezTo>
                  <a:cubicBezTo>
                    <a:pt x="1" y="1000"/>
                    <a:pt x="0" y="1005"/>
                    <a:pt x="0" y="1009"/>
                  </a:cubicBezTo>
                  <a:cubicBezTo>
                    <a:pt x="0" y="1010"/>
                    <a:pt x="0" y="1011"/>
                    <a:pt x="0" y="1013"/>
                  </a:cubicBezTo>
                  <a:cubicBezTo>
                    <a:pt x="2" y="1065"/>
                    <a:pt x="39" y="1107"/>
                    <a:pt x="85" y="1107"/>
                  </a:cubicBezTo>
                  <a:cubicBezTo>
                    <a:pt x="116" y="1107"/>
                    <a:pt x="143" y="1087"/>
                    <a:pt x="158" y="1058"/>
                  </a:cubicBezTo>
                  <a:cubicBezTo>
                    <a:pt x="159" y="1057"/>
                    <a:pt x="159" y="1057"/>
                    <a:pt x="159" y="1057"/>
                  </a:cubicBezTo>
                  <a:cubicBezTo>
                    <a:pt x="416" y="540"/>
                    <a:pt x="416" y="540"/>
                    <a:pt x="416" y="540"/>
                  </a:cubicBezTo>
                  <a:cubicBezTo>
                    <a:pt x="416" y="540"/>
                    <a:pt x="389" y="1882"/>
                    <a:pt x="384" y="2162"/>
                  </a:cubicBezTo>
                  <a:cubicBezTo>
                    <a:pt x="383" y="2166"/>
                    <a:pt x="383" y="2171"/>
                    <a:pt x="383" y="2176"/>
                  </a:cubicBezTo>
                  <a:cubicBezTo>
                    <a:pt x="383" y="2230"/>
                    <a:pt x="428" y="2274"/>
                    <a:pt x="484" y="2274"/>
                  </a:cubicBezTo>
                  <a:cubicBezTo>
                    <a:pt x="539" y="2274"/>
                    <a:pt x="584" y="2230"/>
                    <a:pt x="584" y="2176"/>
                  </a:cubicBezTo>
                  <a:cubicBezTo>
                    <a:pt x="584" y="2176"/>
                    <a:pt x="584" y="2176"/>
                    <a:pt x="584" y="2175"/>
                  </a:cubicBezTo>
                  <a:cubicBezTo>
                    <a:pt x="584" y="2175"/>
                    <a:pt x="585" y="2175"/>
                    <a:pt x="585" y="2175"/>
                  </a:cubicBezTo>
                  <a:cubicBezTo>
                    <a:pt x="585" y="2175"/>
                    <a:pt x="631" y="1833"/>
                    <a:pt x="661" y="1179"/>
                  </a:cubicBezTo>
                  <a:cubicBezTo>
                    <a:pt x="699" y="1179"/>
                    <a:pt x="699" y="1179"/>
                    <a:pt x="699" y="1179"/>
                  </a:cubicBezTo>
                  <a:cubicBezTo>
                    <a:pt x="730" y="1833"/>
                    <a:pt x="776" y="2175"/>
                    <a:pt x="776" y="2175"/>
                  </a:cubicBezTo>
                  <a:cubicBezTo>
                    <a:pt x="776" y="2175"/>
                    <a:pt x="776" y="2175"/>
                    <a:pt x="776" y="2175"/>
                  </a:cubicBezTo>
                  <a:cubicBezTo>
                    <a:pt x="776" y="2176"/>
                    <a:pt x="776" y="2176"/>
                    <a:pt x="776" y="2176"/>
                  </a:cubicBezTo>
                  <a:cubicBezTo>
                    <a:pt x="776" y="2230"/>
                    <a:pt x="821" y="2274"/>
                    <a:pt x="877" y="2274"/>
                  </a:cubicBezTo>
                  <a:cubicBezTo>
                    <a:pt x="933" y="2274"/>
                    <a:pt x="978" y="2230"/>
                    <a:pt x="978" y="2176"/>
                  </a:cubicBezTo>
                  <a:cubicBezTo>
                    <a:pt x="978" y="2171"/>
                    <a:pt x="977" y="2166"/>
                    <a:pt x="977" y="2162"/>
                  </a:cubicBezTo>
                  <a:cubicBezTo>
                    <a:pt x="971" y="1882"/>
                    <a:pt x="944" y="540"/>
                    <a:pt x="944" y="540"/>
                  </a:cubicBezTo>
                  <a:cubicBezTo>
                    <a:pt x="1201" y="1057"/>
                    <a:pt x="1201" y="1057"/>
                    <a:pt x="1201" y="1057"/>
                  </a:cubicBezTo>
                  <a:cubicBezTo>
                    <a:pt x="1201" y="1057"/>
                    <a:pt x="1202" y="1057"/>
                    <a:pt x="1203" y="1058"/>
                  </a:cubicBezTo>
                  <a:cubicBezTo>
                    <a:pt x="1217" y="1087"/>
                    <a:pt x="1245" y="1107"/>
                    <a:pt x="1276" y="1107"/>
                  </a:cubicBezTo>
                  <a:cubicBezTo>
                    <a:pt x="1322" y="1107"/>
                    <a:pt x="1359" y="1065"/>
                    <a:pt x="1360" y="1013"/>
                  </a:cubicBezTo>
                  <a:cubicBezTo>
                    <a:pt x="1360" y="1011"/>
                    <a:pt x="1360" y="1010"/>
                    <a:pt x="1360" y="1009"/>
                  </a:cubicBezTo>
                  <a:cubicBezTo>
                    <a:pt x="1360" y="1005"/>
                    <a:pt x="1360" y="1000"/>
                    <a:pt x="1360" y="996"/>
                  </a:cubicBezTo>
                  <a:close/>
                </a:path>
              </a:pathLst>
            </a:custGeom>
            <a:grpFill/>
            <a:ln w="19050">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pl-PL"/>
            </a:p>
          </p:txBody>
        </p:sp>
      </p:grpSp>
    </p:spTree>
    <p:extLst>
      <p:ext uri="{BB962C8B-B14F-4D97-AF65-F5344CB8AC3E}">
        <p14:creationId xmlns:p14="http://schemas.microsoft.com/office/powerpoint/2010/main" val="31921368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14:bounceEnd="53333">
                                          <p:cBhvr additive="base">
                                            <p:cTn id="7" dur="1250" fill="hold"/>
                                            <p:tgtEl>
                                              <p:spTgt spid="63"/>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63"/>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6" presetClass="emph" presetSubtype="0" fill="hold" grpId="0" nodeType="afterEffect">
                                      <p:stCondLst>
                                        <p:cond delay="0"/>
                                      </p:stCondLst>
                                      <p:childTnLst>
                                        <p:animEffect transition="out" filter="fade">
                                          <p:cBhvr>
                                            <p:cTn id="11" dur="1000" tmFilter="0, 0; .2, .5; .8, .5; 1, 0"/>
                                            <p:tgtEl>
                                              <p:spTgt spid="62"/>
                                            </p:tgtEl>
                                          </p:cBhvr>
                                        </p:animEffect>
                                        <p:animScale>
                                          <p:cBhvr>
                                            <p:cTn id="12" dur="500" autoRev="1" fill="hold"/>
                                            <p:tgtEl>
                                              <p:spTgt spid="62"/>
                                            </p:tgtEl>
                                          </p:cBhvr>
                                          <p:by x="105000" y="105000"/>
                                        </p:animScale>
                                      </p:childTnLst>
                                    </p:cTn>
                                  </p:par>
                                </p:childTnLst>
                              </p:cTn>
                            </p:par>
                            <p:par>
                              <p:cTn id="13" fill="hold">
                                <p:stCondLst>
                                  <p:cond delay="2250"/>
                                </p:stCondLst>
                                <p:childTnLst>
                                  <p:par>
                                    <p:cTn id="14" presetID="2" presetClass="entr" presetSubtype="2" fill="hold" nodeType="afterEffect" p14:presetBounceEnd="66667">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14:bounceEnd="66667">
                                          <p:cBhvr additive="base">
                                            <p:cTn id="16" dur="1000" fill="hold"/>
                                            <p:tgtEl>
                                              <p:spTgt spid="38"/>
                                            </p:tgtEl>
                                            <p:attrNameLst>
                                              <p:attrName>ppt_x</p:attrName>
                                            </p:attrNameLst>
                                          </p:cBhvr>
                                          <p:tavLst>
                                            <p:tav tm="0">
                                              <p:val>
                                                <p:strVal val="1+#ppt_w/2"/>
                                              </p:val>
                                            </p:tav>
                                            <p:tav tm="100000">
                                              <p:val>
                                                <p:strVal val="#ppt_x"/>
                                              </p:val>
                                            </p:tav>
                                          </p:tavLst>
                                        </p:anim>
                                        <p:anim calcmode="lin" valueType="num" p14:bounceEnd="66667">
                                          <p:cBhvr additive="base">
                                            <p:cTn id="17" dur="1000" fill="hold"/>
                                            <p:tgtEl>
                                              <p:spTgt spid="38"/>
                                            </p:tgtEl>
                                            <p:attrNameLst>
                                              <p:attrName>ppt_y</p:attrName>
                                            </p:attrNameLst>
                                          </p:cBhvr>
                                          <p:tavLst>
                                            <p:tav tm="0">
                                              <p:val>
                                                <p:strVal val="#ppt_y"/>
                                              </p:val>
                                            </p:tav>
                                            <p:tav tm="100000">
                                              <p:val>
                                                <p:strVal val="#ppt_y"/>
                                              </p:val>
                                            </p:tav>
                                          </p:tavLst>
                                        </p:anim>
                                      </p:childTnLst>
                                    </p:cTn>
                                  </p:par>
                                </p:childTnLst>
                              </p:cTn>
                            </p:par>
                            <p:par>
                              <p:cTn id="18" fill="hold">
                                <p:stCondLst>
                                  <p:cond delay="3250"/>
                                </p:stCondLst>
                                <p:childTnLst>
                                  <p:par>
                                    <p:cTn id="19" presetID="22" presetClass="entr" presetSubtype="8" fill="hold" grpId="0" nodeType="after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wipe(left)">
                                          <p:cBhvr>
                                            <p:cTn id="21" dur="750"/>
                                            <p:tgtEl>
                                              <p:spTgt spid="39">
                                                <p:txEl>
                                                  <p:pRg st="0" end="0"/>
                                                </p:txEl>
                                              </p:spTgt>
                                            </p:tgtEl>
                                          </p:cBhvr>
                                        </p:animEffect>
                                      </p:childTnLst>
                                    </p:cTn>
                                  </p:par>
                                </p:childTnLst>
                              </p:cTn>
                            </p:par>
                            <p:par>
                              <p:cTn id="22" fill="hold">
                                <p:stCondLst>
                                  <p:cond delay="4000"/>
                                </p:stCondLst>
                                <p:childTnLst>
                                  <p:par>
                                    <p:cTn id="23" presetID="22" presetClass="entr" presetSubtype="8" fill="hold" grpId="0" nodeType="afterEffect">
                                      <p:stCondLst>
                                        <p:cond delay="0"/>
                                      </p:stCondLst>
                                      <p:childTnLst>
                                        <p:set>
                                          <p:cBhvr>
                                            <p:cTn id="24" dur="1" fill="hold">
                                              <p:stCondLst>
                                                <p:cond delay="0"/>
                                              </p:stCondLst>
                                            </p:cTn>
                                            <p:tgtEl>
                                              <p:spTgt spid="39">
                                                <p:txEl>
                                                  <p:pRg st="1" end="1"/>
                                                </p:txEl>
                                              </p:spTgt>
                                            </p:tgtEl>
                                            <p:attrNameLst>
                                              <p:attrName>style.visibility</p:attrName>
                                            </p:attrNameLst>
                                          </p:cBhvr>
                                          <p:to>
                                            <p:strVal val="visible"/>
                                          </p:to>
                                        </p:set>
                                        <p:animEffect transition="in" filter="wipe(left)">
                                          <p:cBhvr>
                                            <p:cTn id="25" dur="750"/>
                                            <p:tgtEl>
                                              <p:spTgt spid="39">
                                                <p:txEl>
                                                  <p:pRg st="1" end="1"/>
                                                </p:txEl>
                                              </p:spTgt>
                                            </p:tgtEl>
                                          </p:cBhvr>
                                        </p:animEffect>
                                      </p:childTnLst>
                                    </p:cTn>
                                  </p:par>
                                </p:childTnLst>
                              </p:cTn>
                            </p:par>
                            <p:par>
                              <p:cTn id="26" fill="hold">
                                <p:stCondLst>
                                  <p:cond delay="4750"/>
                                </p:stCondLst>
                                <p:childTnLst>
                                  <p:par>
                                    <p:cTn id="27" presetID="22" presetClass="entr" presetSubtype="8" fill="hold" grpId="0" nodeType="afterEffect">
                                      <p:stCondLst>
                                        <p:cond delay="0"/>
                                      </p:stCondLst>
                                      <p:childTnLst>
                                        <p:set>
                                          <p:cBhvr>
                                            <p:cTn id="28" dur="1" fill="hold">
                                              <p:stCondLst>
                                                <p:cond delay="0"/>
                                              </p:stCondLst>
                                            </p:cTn>
                                            <p:tgtEl>
                                              <p:spTgt spid="39">
                                                <p:txEl>
                                                  <p:pRg st="2" end="2"/>
                                                </p:txEl>
                                              </p:spTgt>
                                            </p:tgtEl>
                                            <p:attrNameLst>
                                              <p:attrName>style.visibility</p:attrName>
                                            </p:attrNameLst>
                                          </p:cBhvr>
                                          <p:to>
                                            <p:strVal val="visible"/>
                                          </p:to>
                                        </p:set>
                                        <p:animEffect transition="in" filter="wipe(left)">
                                          <p:cBhvr>
                                            <p:cTn id="29" dur="750"/>
                                            <p:tgtEl>
                                              <p:spTgt spid="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uiExpand="1" build="p"/>
          <p:bldP spid="62" grpId="0" animBg="1"/>
          <p:bldP spid="6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1250" fill="hold"/>
                                            <p:tgtEl>
                                              <p:spTgt spid="63"/>
                                            </p:tgtEl>
                                            <p:attrNameLst>
                                              <p:attrName>ppt_x</p:attrName>
                                            </p:attrNameLst>
                                          </p:cBhvr>
                                          <p:tavLst>
                                            <p:tav tm="0">
                                              <p:val>
                                                <p:strVal val="0-#ppt_w/2"/>
                                              </p:val>
                                            </p:tav>
                                            <p:tav tm="100000">
                                              <p:val>
                                                <p:strVal val="#ppt_x"/>
                                              </p:val>
                                            </p:tav>
                                          </p:tavLst>
                                        </p:anim>
                                        <p:anim calcmode="lin" valueType="num">
                                          <p:cBhvr additive="base">
                                            <p:cTn id="8" dur="1250" fill="hold"/>
                                            <p:tgtEl>
                                              <p:spTgt spid="63"/>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6" presetClass="emph" presetSubtype="0" fill="hold" grpId="0" nodeType="afterEffect">
                                      <p:stCondLst>
                                        <p:cond delay="0"/>
                                      </p:stCondLst>
                                      <p:childTnLst>
                                        <p:animEffect transition="out" filter="fade">
                                          <p:cBhvr>
                                            <p:cTn id="11" dur="1000" tmFilter="0, 0; .2, .5; .8, .5; 1, 0"/>
                                            <p:tgtEl>
                                              <p:spTgt spid="62"/>
                                            </p:tgtEl>
                                          </p:cBhvr>
                                        </p:animEffect>
                                        <p:animScale>
                                          <p:cBhvr>
                                            <p:cTn id="12" dur="500" autoRev="1" fill="hold"/>
                                            <p:tgtEl>
                                              <p:spTgt spid="62"/>
                                            </p:tgtEl>
                                          </p:cBhvr>
                                          <p:by x="105000" y="105000"/>
                                        </p:animScale>
                                      </p:childTnLst>
                                    </p:cTn>
                                  </p:par>
                                </p:childTnLst>
                              </p:cTn>
                            </p:par>
                            <p:par>
                              <p:cTn id="13" fill="hold">
                                <p:stCondLst>
                                  <p:cond delay="2250"/>
                                </p:stCondLst>
                                <p:childTnLst>
                                  <p:par>
                                    <p:cTn id="14" presetID="2" presetClass="entr" presetSubtype="2"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additive="base">
                                            <p:cTn id="16" dur="1000" fill="hold"/>
                                            <p:tgtEl>
                                              <p:spTgt spid="38"/>
                                            </p:tgtEl>
                                            <p:attrNameLst>
                                              <p:attrName>ppt_x</p:attrName>
                                            </p:attrNameLst>
                                          </p:cBhvr>
                                          <p:tavLst>
                                            <p:tav tm="0">
                                              <p:val>
                                                <p:strVal val="1+#ppt_w/2"/>
                                              </p:val>
                                            </p:tav>
                                            <p:tav tm="100000">
                                              <p:val>
                                                <p:strVal val="#ppt_x"/>
                                              </p:val>
                                            </p:tav>
                                          </p:tavLst>
                                        </p:anim>
                                        <p:anim calcmode="lin" valueType="num">
                                          <p:cBhvr additive="base">
                                            <p:cTn id="17" dur="1000" fill="hold"/>
                                            <p:tgtEl>
                                              <p:spTgt spid="38"/>
                                            </p:tgtEl>
                                            <p:attrNameLst>
                                              <p:attrName>ppt_y</p:attrName>
                                            </p:attrNameLst>
                                          </p:cBhvr>
                                          <p:tavLst>
                                            <p:tav tm="0">
                                              <p:val>
                                                <p:strVal val="#ppt_y"/>
                                              </p:val>
                                            </p:tav>
                                            <p:tav tm="100000">
                                              <p:val>
                                                <p:strVal val="#ppt_y"/>
                                              </p:val>
                                            </p:tav>
                                          </p:tavLst>
                                        </p:anim>
                                      </p:childTnLst>
                                    </p:cTn>
                                  </p:par>
                                </p:childTnLst>
                              </p:cTn>
                            </p:par>
                            <p:par>
                              <p:cTn id="18" fill="hold">
                                <p:stCondLst>
                                  <p:cond delay="3250"/>
                                </p:stCondLst>
                                <p:childTnLst>
                                  <p:par>
                                    <p:cTn id="19" presetID="22" presetClass="entr" presetSubtype="8" fill="hold" grpId="0" nodeType="afterEffect">
                                      <p:stCondLst>
                                        <p:cond delay="0"/>
                                      </p:stCondLst>
                                      <p:childTnLst>
                                        <p:set>
                                          <p:cBhvr>
                                            <p:cTn id="20" dur="1" fill="hold">
                                              <p:stCondLst>
                                                <p:cond delay="0"/>
                                              </p:stCondLst>
                                            </p:cTn>
                                            <p:tgtEl>
                                              <p:spTgt spid="39">
                                                <p:txEl>
                                                  <p:pRg st="0" end="0"/>
                                                </p:txEl>
                                              </p:spTgt>
                                            </p:tgtEl>
                                            <p:attrNameLst>
                                              <p:attrName>style.visibility</p:attrName>
                                            </p:attrNameLst>
                                          </p:cBhvr>
                                          <p:to>
                                            <p:strVal val="visible"/>
                                          </p:to>
                                        </p:set>
                                        <p:animEffect transition="in" filter="wipe(left)">
                                          <p:cBhvr>
                                            <p:cTn id="21" dur="750"/>
                                            <p:tgtEl>
                                              <p:spTgt spid="39">
                                                <p:txEl>
                                                  <p:pRg st="0" end="0"/>
                                                </p:txEl>
                                              </p:spTgt>
                                            </p:tgtEl>
                                          </p:cBhvr>
                                        </p:animEffect>
                                      </p:childTnLst>
                                    </p:cTn>
                                  </p:par>
                                </p:childTnLst>
                              </p:cTn>
                            </p:par>
                            <p:par>
                              <p:cTn id="22" fill="hold">
                                <p:stCondLst>
                                  <p:cond delay="4000"/>
                                </p:stCondLst>
                                <p:childTnLst>
                                  <p:par>
                                    <p:cTn id="23" presetID="22" presetClass="entr" presetSubtype="8" fill="hold" grpId="0" nodeType="afterEffect">
                                      <p:stCondLst>
                                        <p:cond delay="0"/>
                                      </p:stCondLst>
                                      <p:childTnLst>
                                        <p:set>
                                          <p:cBhvr>
                                            <p:cTn id="24" dur="1" fill="hold">
                                              <p:stCondLst>
                                                <p:cond delay="0"/>
                                              </p:stCondLst>
                                            </p:cTn>
                                            <p:tgtEl>
                                              <p:spTgt spid="39">
                                                <p:txEl>
                                                  <p:pRg st="1" end="1"/>
                                                </p:txEl>
                                              </p:spTgt>
                                            </p:tgtEl>
                                            <p:attrNameLst>
                                              <p:attrName>style.visibility</p:attrName>
                                            </p:attrNameLst>
                                          </p:cBhvr>
                                          <p:to>
                                            <p:strVal val="visible"/>
                                          </p:to>
                                        </p:set>
                                        <p:animEffect transition="in" filter="wipe(left)">
                                          <p:cBhvr>
                                            <p:cTn id="25" dur="750"/>
                                            <p:tgtEl>
                                              <p:spTgt spid="39">
                                                <p:txEl>
                                                  <p:pRg st="1" end="1"/>
                                                </p:txEl>
                                              </p:spTgt>
                                            </p:tgtEl>
                                          </p:cBhvr>
                                        </p:animEffect>
                                      </p:childTnLst>
                                    </p:cTn>
                                  </p:par>
                                </p:childTnLst>
                              </p:cTn>
                            </p:par>
                            <p:par>
                              <p:cTn id="26" fill="hold">
                                <p:stCondLst>
                                  <p:cond delay="4750"/>
                                </p:stCondLst>
                                <p:childTnLst>
                                  <p:par>
                                    <p:cTn id="27" presetID="22" presetClass="entr" presetSubtype="8" fill="hold" grpId="0" nodeType="afterEffect">
                                      <p:stCondLst>
                                        <p:cond delay="0"/>
                                      </p:stCondLst>
                                      <p:childTnLst>
                                        <p:set>
                                          <p:cBhvr>
                                            <p:cTn id="28" dur="1" fill="hold">
                                              <p:stCondLst>
                                                <p:cond delay="0"/>
                                              </p:stCondLst>
                                            </p:cTn>
                                            <p:tgtEl>
                                              <p:spTgt spid="39">
                                                <p:txEl>
                                                  <p:pRg st="2" end="2"/>
                                                </p:txEl>
                                              </p:spTgt>
                                            </p:tgtEl>
                                            <p:attrNameLst>
                                              <p:attrName>style.visibility</p:attrName>
                                            </p:attrNameLst>
                                          </p:cBhvr>
                                          <p:to>
                                            <p:strVal val="visible"/>
                                          </p:to>
                                        </p:set>
                                        <p:animEffect transition="in" filter="wipe(left)">
                                          <p:cBhvr>
                                            <p:cTn id="29" dur="750"/>
                                            <p:tgtEl>
                                              <p:spTgt spid="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uiExpand="1" build="p"/>
          <p:bldP spid="62" grpId="0" animBg="1"/>
          <p:bldP spid="63" grpId="0" animBg="1"/>
        </p:bldLst>
      </p:timing>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en-US" b="1">
                <a:solidFill>
                  <a:schemeClr val="accent1"/>
                </a:solidFill>
              </a:rPr>
              <a:t>Conclusions for Leaders </a:t>
            </a:r>
            <a:endParaRPr lang="pl-PL"/>
          </a:p>
        </p:txBody>
      </p:sp>
      <p:grpSp>
        <p:nvGrpSpPr>
          <p:cNvPr id="52" name="Grupa 51"/>
          <p:cNvGrpSpPr/>
          <p:nvPr/>
        </p:nvGrpSpPr>
        <p:grpSpPr>
          <a:xfrm>
            <a:off x="367528" y="3687963"/>
            <a:ext cx="5334773" cy="1630093"/>
            <a:chOff x="367528" y="3687963"/>
            <a:chExt cx="5334773" cy="1630093"/>
          </a:xfrm>
        </p:grpSpPr>
        <p:grpSp>
          <p:nvGrpSpPr>
            <p:cNvPr id="25" name="Grupa 24"/>
            <p:cNvGrpSpPr/>
            <p:nvPr/>
          </p:nvGrpSpPr>
          <p:grpSpPr>
            <a:xfrm>
              <a:off x="367528" y="3687963"/>
              <a:ext cx="5334773" cy="1630093"/>
              <a:chOff x="367528" y="3421263"/>
              <a:chExt cx="5334773" cy="1630093"/>
            </a:xfrm>
          </p:grpSpPr>
          <p:sp>
            <p:nvSpPr>
              <p:cNvPr id="9" name="Rectangle 32">
                <a:extLst>
                  <a:ext uri="{FF2B5EF4-FFF2-40B4-BE49-F238E27FC236}">
                    <a16:creationId xmlns:a16="http://schemas.microsoft.com/office/drawing/2014/main" id="{71DB382E-5D9B-49A5-8597-D9FAB2A9B913}"/>
                  </a:ext>
                </a:extLst>
              </p:cNvPr>
              <p:cNvSpPr>
                <a:spLocks noChangeArrowheads="1"/>
              </p:cNvSpPr>
              <p:nvPr/>
            </p:nvSpPr>
            <p:spPr bwMode="auto">
              <a:xfrm>
                <a:off x="1502044" y="3527580"/>
                <a:ext cx="4200257" cy="1170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70" tIns="44539" rIns="89070" bIns="44539">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nSpc>
                    <a:spcPct val="90000"/>
                  </a:lnSpc>
                </a:pPr>
                <a:r>
                  <a:rPr lang="en-US" altLang="pl-PL" sz="2000">
                    <a:solidFill>
                      <a:srgbClr val="39393B"/>
                    </a:solidFill>
                    <a:latin typeface="Century Gothic" panose="020B0502020202020204" pitchFamily="34" charset="0"/>
                  </a:rPr>
                  <a:t>If you want to </a:t>
                </a:r>
                <a:r>
                  <a:rPr lang="en-US" altLang="pl-PL" sz="2000" b="1">
                    <a:solidFill>
                      <a:srgbClr val="39393B"/>
                    </a:solidFill>
                    <a:latin typeface="Century Gothic" panose="020B0502020202020204" pitchFamily="34" charset="0"/>
                  </a:rPr>
                  <a:t>attract and</a:t>
                </a:r>
                <a:r>
                  <a:rPr lang="pl-PL" altLang="pl-PL" sz="2000" b="1">
                    <a:solidFill>
                      <a:srgbClr val="39393B"/>
                    </a:solidFill>
                    <a:latin typeface="Century Gothic" panose="020B0502020202020204" pitchFamily="34" charset="0"/>
                  </a:rPr>
                  <a:t> </a:t>
                </a:r>
                <a:r>
                  <a:rPr lang="en-US" altLang="pl-PL" sz="2000" b="1">
                    <a:solidFill>
                      <a:srgbClr val="39393B"/>
                    </a:solidFill>
                    <a:latin typeface="Century Gothic" panose="020B0502020202020204" pitchFamily="34" charset="0"/>
                  </a:rPr>
                  <a:t>retain </a:t>
                </a:r>
                <a:r>
                  <a:rPr lang="en-US" altLang="pl-PL" sz="2000">
                    <a:solidFill>
                      <a:srgbClr val="39393B"/>
                    </a:solidFill>
                    <a:latin typeface="Century Gothic" panose="020B0502020202020204" pitchFamily="34" charset="0"/>
                  </a:rPr>
                  <a:t>representatives of</a:t>
                </a:r>
                <a:r>
                  <a:rPr lang="en-US" altLang="pl-PL" sz="2000" b="1">
                    <a:solidFill>
                      <a:srgbClr val="39393B"/>
                    </a:solidFill>
                    <a:latin typeface="Century Gothic" panose="020B0502020202020204" pitchFamily="34" charset="0"/>
                  </a:rPr>
                  <a:t> generation Y,</a:t>
                </a:r>
                <a:r>
                  <a:rPr lang="pl-PL" altLang="pl-PL" sz="2000" b="1">
                    <a:solidFill>
                      <a:srgbClr val="39393B"/>
                    </a:solidFill>
                    <a:latin typeface="Century Gothic" panose="020B0502020202020204" pitchFamily="34" charset="0"/>
                  </a:rPr>
                  <a:t> </a:t>
                </a:r>
                <a:r>
                  <a:rPr lang="en-US" altLang="pl-PL" sz="1800" b="1">
                    <a:solidFill>
                      <a:schemeClr val="accent1"/>
                    </a:solidFill>
                    <a:latin typeface="Century Gothic" panose="020B0502020202020204" pitchFamily="34" charset="0"/>
                  </a:rPr>
                  <a:t>build an adequate leadership culture </a:t>
                </a:r>
                <a:r>
                  <a:rPr lang="en-US" altLang="pl-PL" sz="1800">
                    <a:latin typeface="Century Gothic" panose="020B0502020202020204" pitchFamily="34" charset="0"/>
                  </a:rPr>
                  <a:t>in your </a:t>
                </a:r>
                <a:r>
                  <a:rPr lang="en-US" altLang="pl-PL" sz="1800" err="1">
                    <a:latin typeface="Century Gothic" panose="020B0502020202020204" pitchFamily="34" charset="0"/>
                  </a:rPr>
                  <a:t>organisation</a:t>
                </a:r>
                <a:r>
                  <a:rPr lang="en-US" altLang="pl-PL" sz="1800">
                    <a:latin typeface="Century Gothic" panose="020B0502020202020204" pitchFamily="34" charset="0"/>
                  </a:rPr>
                  <a:t>.</a:t>
                </a:r>
              </a:p>
            </p:txBody>
          </p:sp>
          <p:sp>
            <p:nvSpPr>
              <p:cNvPr id="10" name="Prostokąt zaokrąglony 9"/>
              <p:cNvSpPr/>
              <p:nvPr/>
            </p:nvSpPr>
            <p:spPr>
              <a:xfrm>
                <a:off x="371475" y="3423347"/>
                <a:ext cx="5330826" cy="1628009"/>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12" name="Prostokąt z rogami zaokrąglonymi z jednej strony 11"/>
              <p:cNvSpPr/>
              <p:nvPr/>
            </p:nvSpPr>
            <p:spPr>
              <a:xfrm rot="16200000">
                <a:off x="17073" y="3771718"/>
                <a:ext cx="1628009" cy="927100"/>
              </a:xfrm>
              <a:prstGeom prst="round2SameRect">
                <a:avLst>
                  <a:gd name="adj1" fmla="val 30365"/>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grpSp>
        <p:sp>
          <p:nvSpPr>
            <p:cNvPr id="44" name="Freeform 31"/>
            <p:cNvSpPr>
              <a:spLocks noEditPoints="1"/>
            </p:cNvSpPr>
            <p:nvPr/>
          </p:nvSpPr>
          <p:spPr bwMode="auto">
            <a:xfrm>
              <a:off x="480794" y="4077325"/>
              <a:ext cx="700565" cy="711858"/>
            </a:xfrm>
            <a:custGeom>
              <a:avLst/>
              <a:gdLst>
                <a:gd name="T0" fmla="*/ 278 w 380"/>
                <a:gd name="T1" fmla="*/ 287 h 386"/>
                <a:gd name="T2" fmla="*/ 244 w 380"/>
                <a:gd name="T3" fmla="*/ 213 h 386"/>
                <a:gd name="T4" fmla="*/ 280 w 380"/>
                <a:gd name="T5" fmla="*/ 119 h 386"/>
                <a:gd name="T6" fmla="*/ 190 w 380"/>
                <a:gd name="T7" fmla="*/ 0 h 386"/>
                <a:gd name="T8" fmla="*/ 100 w 380"/>
                <a:gd name="T9" fmla="*/ 119 h 386"/>
                <a:gd name="T10" fmla="*/ 138 w 380"/>
                <a:gd name="T11" fmla="*/ 215 h 386"/>
                <a:gd name="T12" fmla="*/ 106 w 380"/>
                <a:gd name="T13" fmla="*/ 287 h 386"/>
                <a:gd name="T14" fmla="*/ 0 w 380"/>
                <a:gd name="T15" fmla="*/ 381 h 386"/>
                <a:gd name="T16" fmla="*/ 5 w 380"/>
                <a:gd name="T17" fmla="*/ 386 h 386"/>
                <a:gd name="T18" fmla="*/ 376 w 380"/>
                <a:gd name="T19" fmla="*/ 386 h 386"/>
                <a:gd name="T20" fmla="*/ 380 w 380"/>
                <a:gd name="T21" fmla="*/ 381 h 386"/>
                <a:gd name="T22" fmla="*/ 278 w 380"/>
                <a:gd name="T23" fmla="*/ 287 h 386"/>
                <a:gd name="T24" fmla="*/ 110 w 380"/>
                <a:gd name="T25" fmla="*/ 119 h 386"/>
                <a:gd name="T26" fmla="*/ 190 w 380"/>
                <a:gd name="T27" fmla="*/ 10 h 386"/>
                <a:gd name="T28" fmla="*/ 271 w 380"/>
                <a:gd name="T29" fmla="*/ 119 h 386"/>
                <a:gd name="T30" fmla="*/ 236 w 380"/>
                <a:gd name="T31" fmla="*/ 207 h 386"/>
                <a:gd name="T32" fmla="*/ 235 w 380"/>
                <a:gd name="T33" fmla="*/ 209 h 386"/>
                <a:gd name="T34" fmla="*/ 190 w 380"/>
                <a:gd name="T35" fmla="*/ 228 h 386"/>
                <a:gd name="T36" fmla="*/ 147 w 380"/>
                <a:gd name="T37" fmla="*/ 210 h 386"/>
                <a:gd name="T38" fmla="*/ 145 w 380"/>
                <a:gd name="T39" fmla="*/ 208 h 386"/>
                <a:gd name="T40" fmla="*/ 110 w 380"/>
                <a:gd name="T41" fmla="*/ 119 h 386"/>
                <a:gd name="T42" fmla="*/ 10 w 380"/>
                <a:gd name="T43" fmla="*/ 376 h 386"/>
                <a:gd name="T44" fmla="*/ 108 w 380"/>
                <a:gd name="T45" fmla="*/ 296 h 386"/>
                <a:gd name="T46" fmla="*/ 108 w 380"/>
                <a:gd name="T47" fmla="*/ 296 h 386"/>
                <a:gd name="T48" fmla="*/ 147 w 380"/>
                <a:gd name="T49" fmla="*/ 222 h 386"/>
                <a:gd name="T50" fmla="*/ 190 w 380"/>
                <a:gd name="T51" fmla="*/ 238 h 386"/>
                <a:gd name="T52" fmla="*/ 234 w 380"/>
                <a:gd name="T53" fmla="*/ 221 h 386"/>
                <a:gd name="T54" fmla="*/ 275 w 380"/>
                <a:gd name="T55" fmla="*/ 296 h 386"/>
                <a:gd name="T56" fmla="*/ 276 w 380"/>
                <a:gd name="T57" fmla="*/ 297 h 386"/>
                <a:gd name="T58" fmla="*/ 371 w 380"/>
                <a:gd name="T59" fmla="*/ 376 h 386"/>
                <a:gd name="T60" fmla="*/ 10 w 380"/>
                <a:gd name="T61" fmla="*/ 37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0" h="386">
                  <a:moveTo>
                    <a:pt x="278" y="287"/>
                  </a:moveTo>
                  <a:cubicBezTo>
                    <a:pt x="262" y="283"/>
                    <a:pt x="244" y="261"/>
                    <a:pt x="244" y="213"/>
                  </a:cubicBezTo>
                  <a:cubicBezTo>
                    <a:pt x="265" y="191"/>
                    <a:pt x="280" y="157"/>
                    <a:pt x="280" y="119"/>
                  </a:cubicBezTo>
                  <a:cubicBezTo>
                    <a:pt x="280" y="46"/>
                    <a:pt x="246" y="0"/>
                    <a:pt x="190" y="0"/>
                  </a:cubicBezTo>
                  <a:cubicBezTo>
                    <a:pt x="135" y="0"/>
                    <a:pt x="100" y="46"/>
                    <a:pt x="100" y="119"/>
                  </a:cubicBezTo>
                  <a:cubicBezTo>
                    <a:pt x="100" y="157"/>
                    <a:pt x="116" y="193"/>
                    <a:pt x="138" y="215"/>
                  </a:cubicBezTo>
                  <a:cubicBezTo>
                    <a:pt x="138" y="244"/>
                    <a:pt x="129" y="279"/>
                    <a:pt x="106" y="287"/>
                  </a:cubicBezTo>
                  <a:cubicBezTo>
                    <a:pt x="37" y="301"/>
                    <a:pt x="0" y="333"/>
                    <a:pt x="0" y="381"/>
                  </a:cubicBezTo>
                  <a:cubicBezTo>
                    <a:pt x="0" y="384"/>
                    <a:pt x="2" y="386"/>
                    <a:pt x="5" y="386"/>
                  </a:cubicBezTo>
                  <a:cubicBezTo>
                    <a:pt x="376" y="386"/>
                    <a:pt x="376" y="386"/>
                    <a:pt x="376" y="386"/>
                  </a:cubicBezTo>
                  <a:cubicBezTo>
                    <a:pt x="378" y="386"/>
                    <a:pt x="380" y="384"/>
                    <a:pt x="380" y="381"/>
                  </a:cubicBezTo>
                  <a:cubicBezTo>
                    <a:pt x="380" y="334"/>
                    <a:pt x="345" y="302"/>
                    <a:pt x="278" y="287"/>
                  </a:cubicBezTo>
                  <a:close/>
                  <a:moveTo>
                    <a:pt x="110" y="119"/>
                  </a:moveTo>
                  <a:cubicBezTo>
                    <a:pt x="110" y="66"/>
                    <a:pt x="131" y="10"/>
                    <a:pt x="190" y="10"/>
                  </a:cubicBezTo>
                  <a:cubicBezTo>
                    <a:pt x="250" y="10"/>
                    <a:pt x="271" y="66"/>
                    <a:pt x="271" y="119"/>
                  </a:cubicBezTo>
                  <a:cubicBezTo>
                    <a:pt x="271" y="151"/>
                    <a:pt x="257" y="186"/>
                    <a:pt x="236" y="207"/>
                  </a:cubicBezTo>
                  <a:cubicBezTo>
                    <a:pt x="236" y="207"/>
                    <a:pt x="235" y="208"/>
                    <a:pt x="235" y="209"/>
                  </a:cubicBezTo>
                  <a:cubicBezTo>
                    <a:pt x="222" y="221"/>
                    <a:pt x="207" y="228"/>
                    <a:pt x="190" y="228"/>
                  </a:cubicBezTo>
                  <a:cubicBezTo>
                    <a:pt x="174" y="228"/>
                    <a:pt x="159" y="221"/>
                    <a:pt x="147" y="210"/>
                  </a:cubicBezTo>
                  <a:cubicBezTo>
                    <a:pt x="147" y="209"/>
                    <a:pt x="146" y="209"/>
                    <a:pt x="145" y="208"/>
                  </a:cubicBezTo>
                  <a:cubicBezTo>
                    <a:pt x="124" y="187"/>
                    <a:pt x="110" y="152"/>
                    <a:pt x="110" y="119"/>
                  </a:cubicBezTo>
                  <a:close/>
                  <a:moveTo>
                    <a:pt x="10" y="376"/>
                  </a:moveTo>
                  <a:cubicBezTo>
                    <a:pt x="12" y="335"/>
                    <a:pt x="45" y="308"/>
                    <a:pt x="108" y="296"/>
                  </a:cubicBezTo>
                  <a:cubicBezTo>
                    <a:pt x="108" y="296"/>
                    <a:pt x="108" y="296"/>
                    <a:pt x="108" y="296"/>
                  </a:cubicBezTo>
                  <a:cubicBezTo>
                    <a:pt x="135" y="287"/>
                    <a:pt x="146" y="254"/>
                    <a:pt x="147" y="222"/>
                  </a:cubicBezTo>
                  <a:cubicBezTo>
                    <a:pt x="160" y="232"/>
                    <a:pt x="175" y="238"/>
                    <a:pt x="190" y="238"/>
                  </a:cubicBezTo>
                  <a:cubicBezTo>
                    <a:pt x="206" y="238"/>
                    <a:pt x="221" y="232"/>
                    <a:pt x="234" y="221"/>
                  </a:cubicBezTo>
                  <a:cubicBezTo>
                    <a:pt x="236" y="253"/>
                    <a:pt x="248" y="289"/>
                    <a:pt x="275" y="296"/>
                  </a:cubicBezTo>
                  <a:cubicBezTo>
                    <a:pt x="276" y="297"/>
                    <a:pt x="276" y="297"/>
                    <a:pt x="276" y="297"/>
                  </a:cubicBezTo>
                  <a:cubicBezTo>
                    <a:pt x="337" y="309"/>
                    <a:pt x="369" y="336"/>
                    <a:pt x="371" y="376"/>
                  </a:cubicBezTo>
                  <a:lnTo>
                    <a:pt x="10" y="376"/>
                  </a:lnTo>
                  <a:close/>
                </a:path>
              </a:pathLst>
            </a:custGeom>
            <a:solidFill>
              <a:schemeClr val="bg1"/>
            </a:solidFill>
            <a:ln w="9525">
              <a:solidFill>
                <a:schemeClr val="bg1"/>
              </a:solidFill>
            </a:ln>
          </p:spPr>
          <p:txBody>
            <a:bodyPr vert="horz" wrap="square" lIns="91440" tIns="45720" rIns="91440" bIns="45720" numCol="1" anchor="t" anchorCtr="0" compatLnSpc="1">
              <a:prstTxWarp prst="textNoShape">
                <a:avLst/>
              </a:prstTxWarp>
            </a:bodyPr>
            <a:lstStyle/>
            <a:p>
              <a:endParaRPr lang="en-US">
                <a:latin typeface="Century Gothic" panose="020B0502020202020204" pitchFamily="34" charset="0"/>
              </a:endParaRPr>
            </a:p>
          </p:txBody>
        </p:sp>
      </p:grpSp>
      <p:grpSp>
        <p:nvGrpSpPr>
          <p:cNvPr id="51" name="Grupa 50"/>
          <p:cNvGrpSpPr/>
          <p:nvPr/>
        </p:nvGrpSpPr>
        <p:grpSpPr>
          <a:xfrm>
            <a:off x="367528" y="1521172"/>
            <a:ext cx="5334773" cy="1628010"/>
            <a:chOff x="367528" y="1521172"/>
            <a:chExt cx="5334773" cy="1628010"/>
          </a:xfrm>
        </p:grpSpPr>
        <p:grpSp>
          <p:nvGrpSpPr>
            <p:cNvPr id="24" name="Grupa 23"/>
            <p:cNvGrpSpPr/>
            <p:nvPr/>
          </p:nvGrpSpPr>
          <p:grpSpPr>
            <a:xfrm>
              <a:off x="367528" y="1521172"/>
              <a:ext cx="5334773" cy="1628010"/>
              <a:chOff x="367528" y="1254472"/>
              <a:chExt cx="5334773" cy="1628010"/>
            </a:xfrm>
          </p:grpSpPr>
          <p:sp>
            <p:nvSpPr>
              <p:cNvPr id="3" name="Rectangle 28">
                <a:extLst>
                  <a:ext uri="{FF2B5EF4-FFF2-40B4-BE49-F238E27FC236}">
                    <a16:creationId xmlns:a16="http://schemas.microsoft.com/office/drawing/2014/main" id="{571C4D16-68FA-455E-9698-84ECE9ED5CB1}"/>
                  </a:ext>
                </a:extLst>
              </p:cNvPr>
              <p:cNvSpPr>
                <a:spLocks noChangeArrowheads="1"/>
              </p:cNvSpPr>
              <p:nvPr/>
            </p:nvSpPr>
            <p:spPr bwMode="auto">
              <a:xfrm>
                <a:off x="1473200" y="1358706"/>
                <a:ext cx="4229101" cy="1364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70" tIns="44539" rIns="89070" bIns="44539">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nSpc>
                    <a:spcPct val="90000"/>
                  </a:lnSpc>
                </a:pPr>
                <a:r>
                  <a:rPr lang="pl-PL" altLang="pl-PL" sz="2000" b="1">
                    <a:solidFill>
                      <a:srgbClr val="39393B"/>
                    </a:solidFill>
                    <a:latin typeface="Century Gothic" panose="020B0502020202020204" pitchFamily="34" charset="0"/>
                  </a:rPr>
                  <a:t>Consciously manage diversity</a:t>
                </a:r>
                <a:r>
                  <a:rPr lang="en-NZ" altLang="pl-PL" sz="2000" b="1">
                    <a:solidFill>
                      <a:srgbClr val="39393B"/>
                    </a:solidFill>
                    <a:latin typeface="Century Gothic" panose="020B0502020202020204" pitchFamily="34" charset="0"/>
                  </a:rPr>
                  <a:t>:</a:t>
                </a:r>
                <a:r>
                  <a:rPr lang="pl-PL" altLang="pl-PL" sz="2000" b="1">
                    <a:solidFill>
                      <a:srgbClr val="39393B"/>
                    </a:solidFill>
                    <a:latin typeface="Century Gothic" panose="020B0502020202020204" pitchFamily="34" charset="0"/>
                  </a:rPr>
                  <a:t> </a:t>
                </a:r>
                <a:r>
                  <a:rPr lang="en-US" altLang="pl-PL" sz="1800">
                    <a:solidFill>
                      <a:srgbClr val="39393B"/>
                    </a:solidFill>
                    <a:latin typeface="Century Gothic" panose="020B0502020202020204" pitchFamily="34" charset="0"/>
                  </a:rPr>
                  <a:t>behavioural, generational, sexual</a:t>
                </a:r>
              </a:p>
              <a:p>
                <a:pPr>
                  <a:lnSpc>
                    <a:spcPct val="90000"/>
                  </a:lnSpc>
                </a:pPr>
                <a:r>
                  <a:rPr lang="en-US" altLang="pl-PL" sz="1800">
                    <a:solidFill>
                      <a:srgbClr val="39393B"/>
                    </a:solidFill>
                    <a:latin typeface="Century Gothic" panose="020B0502020202020204" pitchFamily="34" charset="0"/>
                  </a:rPr>
                  <a:t>and cultural, </a:t>
                </a:r>
                <a:r>
                  <a:rPr lang="en-US" altLang="pl-PL" sz="1800" b="1">
                    <a:solidFill>
                      <a:schemeClr val="accent1"/>
                    </a:solidFill>
                    <a:latin typeface="Century Gothic" panose="020B0502020202020204" pitchFamily="34" charset="0"/>
                  </a:rPr>
                  <a:t>and you will avoid unnecessary conflicts and bring out the potential.</a:t>
                </a:r>
              </a:p>
            </p:txBody>
          </p:sp>
          <p:sp>
            <p:nvSpPr>
              <p:cNvPr id="8" name="Prostokąt zaokrąglony 7"/>
              <p:cNvSpPr/>
              <p:nvPr/>
            </p:nvSpPr>
            <p:spPr>
              <a:xfrm>
                <a:off x="371475" y="1254473"/>
                <a:ext cx="5330826" cy="1628009"/>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11" name="Prostokąt z rogami zaokrąglonymi z jednej strony 10"/>
              <p:cNvSpPr/>
              <p:nvPr/>
            </p:nvSpPr>
            <p:spPr>
              <a:xfrm rot="16200000">
                <a:off x="17073" y="1604927"/>
                <a:ext cx="1628009" cy="927100"/>
              </a:xfrm>
              <a:prstGeom prst="round2SameRect">
                <a:avLst>
                  <a:gd name="adj1" fmla="val 23516"/>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grpSp>
        <p:sp>
          <p:nvSpPr>
            <p:cNvPr id="45" name="Freeform 42"/>
            <p:cNvSpPr>
              <a:spLocks noEditPoints="1"/>
            </p:cNvSpPr>
            <p:nvPr/>
          </p:nvSpPr>
          <p:spPr bwMode="auto">
            <a:xfrm>
              <a:off x="524001" y="1904774"/>
              <a:ext cx="594225" cy="696264"/>
            </a:xfrm>
            <a:custGeom>
              <a:avLst/>
              <a:gdLst>
                <a:gd name="T0" fmla="*/ 122 w 419"/>
                <a:gd name="T1" fmla="*/ 141 h 491"/>
                <a:gd name="T2" fmla="*/ 156 w 419"/>
                <a:gd name="T3" fmla="*/ 239 h 491"/>
                <a:gd name="T4" fmla="*/ 169 w 419"/>
                <a:gd name="T5" fmla="*/ 276 h 491"/>
                <a:gd name="T6" fmla="*/ 194 w 419"/>
                <a:gd name="T7" fmla="*/ 293 h 491"/>
                <a:gd name="T8" fmla="*/ 220 w 419"/>
                <a:gd name="T9" fmla="*/ 276 h 491"/>
                <a:gd name="T10" fmla="*/ 233 w 419"/>
                <a:gd name="T11" fmla="*/ 239 h 491"/>
                <a:gd name="T12" fmla="*/ 266 w 419"/>
                <a:gd name="T13" fmla="*/ 141 h 491"/>
                <a:gd name="T14" fmla="*/ 194 w 419"/>
                <a:gd name="T15" fmla="*/ 283 h 491"/>
                <a:gd name="T16" fmla="*/ 207 w 419"/>
                <a:gd name="T17" fmla="*/ 276 h 491"/>
                <a:gd name="T18" fmla="*/ 223 w 419"/>
                <a:gd name="T19" fmla="*/ 263 h 491"/>
                <a:gd name="T20" fmla="*/ 169 w 419"/>
                <a:gd name="T21" fmla="*/ 266 h 491"/>
                <a:gd name="T22" fmla="*/ 165 w 419"/>
                <a:gd name="T23" fmla="*/ 244 h 491"/>
                <a:gd name="T24" fmla="*/ 223 w 419"/>
                <a:gd name="T25" fmla="*/ 263 h 491"/>
                <a:gd name="T26" fmla="*/ 223 w 419"/>
                <a:gd name="T27" fmla="*/ 235 h 491"/>
                <a:gd name="T28" fmla="*/ 199 w 419"/>
                <a:gd name="T29" fmla="*/ 168 h 491"/>
                <a:gd name="T30" fmla="*/ 221 w 419"/>
                <a:gd name="T31" fmla="*/ 134 h 491"/>
                <a:gd name="T32" fmla="*/ 194 w 419"/>
                <a:gd name="T33" fmla="*/ 159 h 491"/>
                <a:gd name="T34" fmla="*/ 168 w 419"/>
                <a:gd name="T35" fmla="*/ 134 h 491"/>
                <a:gd name="T36" fmla="*/ 190 w 419"/>
                <a:gd name="T37" fmla="*/ 168 h 491"/>
                <a:gd name="T38" fmla="*/ 165 w 419"/>
                <a:gd name="T39" fmla="*/ 235 h 491"/>
                <a:gd name="T40" fmla="*/ 132 w 419"/>
                <a:gd name="T41" fmla="*/ 141 h 491"/>
                <a:gd name="T42" fmla="*/ 257 w 419"/>
                <a:gd name="T43" fmla="*/ 141 h 491"/>
                <a:gd name="T44" fmla="*/ 407 w 419"/>
                <a:gd name="T45" fmla="*/ 250 h 491"/>
                <a:gd name="T46" fmla="*/ 374 w 419"/>
                <a:gd name="T47" fmla="*/ 183 h 491"/>
                <a:gd name="T48" fmla="*/ 374 w 419"/>
                <a:gd name="T49" fmla="*/ 118 h 491"/>
                <a:gd name="T50" fmla="*/ 193 w 419"/>
                <a:gd name="T51" fmla="*/ 0 h 491"/>
                <a:gd name="T52" fmla="*/ 61 w 419"/>
                <a:gd name="T53" fmla="*/ 288 h 491"/>
                <a:gd name="T54" fmla="*/ 72 w 419"/>
                <a:gd name="T55" fmla="*/ 454 h 491"/>
                <a:gd name="T56" fmla="*/ 197 w 419"/>
                <a:gd name="T57" fmla="*/ 491 h 491"/>
                <a:gd name="T58" fmla="*/ 259 w 419"/>
                <a:gd name="T59" fmla="*/ 480 h 491"/>
                <a:gd name="T60" fmla="*/ 345 w 419"/>
                <a:gd name="T61" fmla="*/ 413 h 491"/>
                <a:gd name="T62" fmla="*/ 378 w 419"/>
                <a:gd name="T63" fmla="*/ 391 h 491"/>
                <a:gd name="T64" fmla="*/ 378 w 419"/>
                <a:gd name="T65" fmla="*/ 360 h 491"/>
                <a:gd name="T66" fmla="*/ 388 w 419"/>
                <a:gd name="T67" fmla="*/ 339 h 491"/>
                <a:gd name="T68" fmla="*/ 394 w 419"/>
                <a:gd name="T69" fmla="*/ 319 h 491"/>
                <a:gd name="T70" fmla="*/ 390 w 419"/>
                <a:gd name="T71" fmla="*/ 304 h 491"/>
                <a:gd name="T72" fmla="*/ 409 w 419"/>
                <a:gd name="T73" fmla="*/ 289 h 491"/>
                <a:gd name="T74" fmla="*/ 407 w 419"/>
                <a:gd name="T75" fmla="*/ 250 h 491"/>
                <a:gd name="T76" fmla="*/ 385 w 419"/>
                <a:gd name="T77" fmla="*/ 286 h 491"/>
                <a:gd name="T78" fmla="*/ 380 w 419"/>
                <a:gd name="T79" fmla="*/ 307 h 491"/>
                <a:gd name="T80" fmla="*/ 385 w 419"/>
                <a:gd name="T81" fmla="*/ 317 h 491"/>
                <a:gd name="T82" fmla="*/ 376 w 419"/>
                <a:gd name="T83" fmla="*/ 331 h 491"/>
                <a:gd name="T84" fmla="*/ 375 w 419"/>
                <a:gd name="T85" fmla="*/ 344 h 491"/>
                <a:gd name="T86" fmla="*/ 369 w 419"/>
                <a:gd name="T87" fmla="*/ 365 h 491"/>
                <a:gd name="T88" fmla="*/ 347 w 419"/>
                <a:gd name="T89" fmla="*/ 404 h 491"/>
                <a:gd name="T90" fmla="*/ 261 w 419"/>
                <a:gd name="T91" fmla="*/ 386 h 491"/>
                <a:gd name="T92" fmla="*/ 250 w 419"/>
                <a:gd name="T93" fmla="*/ 476 h 491"/>
                <a:gd name="T94" fmla="*/ 89 w 419"/>
                <a:gd name="T95" fmla="*/ 307 h 491"/>
                <a:gd name="T96" fmla="*/ 9 w 419"/>
                <a:gd name="T97" fmla="*/ 167 h 491"/>
                <a:gd name="T98" fmla="*/ 193 w 419"/>
                <a:gd name="T99" fmla="*/ 9 h 491"/>
                <a:gd name="T100" fmla="*/ 365 w 419"/>
                <a:gd name="T101" fmla="*/ 120 h 491"/>
                <a:gd name="T102" fmla="*/ 365 w 419"/>
                <a:gd name="T103" fmla="*/ 180 h 491"/>
                <a:gd name="T104" fmla="*/ 399 w 419"/>
                <a:gd name="T105" fmla="*/ 255 h 491"/>
                <a:gd name="T106" fmla="*/ 405 w 419"/>
                <a:gd name="T107" fmla="*/ 281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9" h="491">
                  <a:moveTo>
                    <a:pt x="194" y="69"/>
                  </a:moveTo>
                  <a:cubicBezTo>
                    <a:pt x="155" y="69"/>
                    <a:pt x="122" y="101"/>
                    <a:pt x="122" y="141"/>
                  </a:cubicBezTo>
                  <a:cubicBezTo>
                    <a:pt x="122" y="161"/>
                    <a:pt x="130" y="180"/>
                    <a:pt x="144" y="195"/>
                  </a:cubicBezTo>
                  <a:cubicBezTo>
                    <a:pt x="148" y="199"/>
                    <a:pt x="156" y="210"/>
                    <a:pt x="156" y="239"/>
                  </a:cubicBezTo>
                  <a:cubicBezTo>
                    <a:pt x="156" y="263"/>
                    <a:pt x="156" y="263"/>
                    <a:pt x="156" y="263"/>
                  </a:cubicBezTo>
                  <a:cubicBezTo>
                    <a:pt x="156" y="270"/>
                    <a:pt x="162" y="276"/>
                    <a:pt x="169" y="276"/>
                  </a:cubicBezTo>
                  <a:cubicBezTo>
                    <a:pt x="172" y="276"/>
                    <a:pt x="172" y="276"/>
                    <a:pt x="172" y="276"/>
                  </a:cubicBezTo>
                  <a:cubicBezTo>
                    <a:pt x="174" y="285"/>
                    <a:pt x="183" y="293"/>
                    <a:pt x="194" y="293"/>
                  </a:cubicBezTo>
                  <a:cubicBezTo>
                    <a:pt x="205" y="293"/>
                    <a:pt x="214" y="285"/>
                    <a:pt x="217" y="276"/>
                  </a:cubicBezTo>
                  <a:cubicBezTo>
                    <a:pt x="220" y="276"/>
                    <a:pt x="220" y="276"/>
                    <a:pt x="220" y="276"/>
                  </a:cubicBezTo>
                  <a:cubicBezTo>
                    <a:pt x="227" y="276"/>
                    <a:pt x="233" y="270"/>
                    <a:pt x="233" y="263"/>
                  </a:cubicBezTo>
                  <a:cubicBezTo>
                    <a:pt x="233" y="239"/>
                    <a:pt x="233" y="239"/>
                    <a:pt x="233" y="239"/>
                  </a:cubicBezTo>
                  <a:cubicBezTo>
                    <a:pt x="233" y="210"/>
                    <a:pt x="241" y="199"/>
                    <a:pt x="244" y="195"/>
                  </a:cubicBezTo>
                  <a:cubicBezTo>
                    <a:pt x="258" y="180"/>
                    <a:pt x="266" y="161"/>
                    <a:pt x="266" y="141"/>
                  </a:cubicBezTo>
                  <a:cubicBezTo>
                    <a:pt x="266" y="101"/>
                    <a:pt x="234" y="69"/>
                    <a:pt x="194" y="69"/>
                  </a:cubicBezTo>
                  <a:close/>
                  <a:moveTo>
                    <a:pt x="194" y="283"/>
                  </a:moveTo>
                  <a:cubicBezTo>
                    <a:pt x="189" y="283"/>
                    <a:pt x="184" y="280"/>
                    <a:pt x="182" y="276"/>
                  </a:cubicBezTo>
                  <a:cubicBezTo>
                    <a:pt x="207" y="276"/>
                    <a:pt x="207" y="276"/>
                    <a:pt x="207" y="276"/>
                  </a:cubicBezTo>
                  <a:cubicBezTo>
                    <a:pt x="205" y="280"/>
                    <a:pt x="200" y="283"/>
                    <a:pt x="194" y="283"/>
                  </a:cubicBezTo>
                  <a:close/>
                  <a:moveTo>
                    <a:pt x="223" y="263"/>
                  </a:moveTo>
                  <a:cubicBezTo>
                    <a:pt x="223" y="265"/>
                    <a:pt x="222" y="266"/>
                    <a:pt x="220" y="266"/>
                  </a:cubicBezTo>
                  <a:cubicBezTo>
                    <a:pt x="169" y="266"/>
                    <a:pt x="169" y="266"/>
                    <a:pt x="169" y="266"/>
                  </a:cubicBezTo>
                  <a:cubicBezTo>
                    <a:pt x="167" y="266"/>
                    <a:pt x="165" y="265"/>
                    <a:pt x="165" y="263"/>
                  </a:cubicBezTo>
                  <a:cubicBezTo>
                    <a:pt x="165" y="244"/>
                    <a:pt x="165" y="244"/>
                    <a:pt x="165" y="244"/>
                  </a:cubicBezTo>
                  <a:cubicBezTo>
                    <a:pt x="223" y="244"/>
                    <a:pt x="223" y="244"/>
                    <a:pt x="223" y="244"/>
                  </a:cubicBezTo>
                  <a:lnTo>
                    <a:pt x="223" y="263"/>
                  </a:lnTo>
                  <a:close/>
                  <a:moveTo>
                    <a:pt x="237" y="188"/>
                  </a:moveTo>
                  <a:cubicBezTo>
                    <a:pt x="232" y="194"/>
                    <a:pt x="224" y="207"/>
                    <a:pt x="223" y="235"/>
                  </a:cubicBezTo>
                  <a:cubicBezTo>
                    <a:pt x="199" y="235"/>
                    <a:pt x="199" y="235"/>
                    <a:pt x="199" y="235"/>
                  </a:cubicBezTo>
                  <a:cubicBezTo>
                    <a:pt x="199" y="168"/>
                    <a:pt x="199" y="168"/>
                    <a:pt x="199" y="168"/>
                  </a:cubicBezTo>
                  <a:cubicBezTo>
                    <a:pt x="218" y="165"/>
                    <a:pt x="224" y="141"/>
                    <a:pt x="224" y="140"/>
                  </a:cubicBezTo>
                  <a:cubicBezTo>
                    <a:pt x="225" y="137"/>
                    <a:pt x="223" y="135"/>
                    <a:pt x="221" y="134"/>
                  </a:cubicBezTo>
                  <a:cubicBezTo>
                    <a:pt x="218" y="133"/>
                    <a:pt x="216" y="135"/>
                    <a:pt x="215" y="137"/>
                  </a:cubicBezTo>
                  <a:cubicBezTo>
                    <a:pt x="215" y="138"/>
                    <a:pt x="210" y="159"/>
                    <a:pt x="194" y="159"/>
                  </a:cubicBezTo>
                  <a:cubicBezTo>
                    <a:pt x="179" y="159"/>
                    <a:pt x="173" y="138"/>
                    <a:pt x="173" y="137"/>
                  </a:cubicBezTo>
                  <a:cubicBezTo>
                    <a:pt x="173" y="135"/>
                    <a:pt x="170" y="133"/>
                    <a:pt x="168" y="134"/>
                  </a:cubicBezTo>
                  <a:cubicBezTo>
                    <a:pt x="165" y="135"/>
                    <a:pt x="164" y="137"/>
                    <a:pt x="164" y="140"/>
                  </a:cubicBezTo>
                  <a:cubicBezTo>
                    <a:pt x="165" y="141"/>
                    <a:pt x="170" y="165"/>
                    <a:pt x="190" y="168"/>
                  </a:cubicBezTo>
                  <a:cubicBezTo>
                    <a:pt x="190" y="235"/>
                    <a:pt x="190" y="235"/>
                    <a:pt x="190" y="235"/>
                  </a:cubicBezTo>
                  <a:cubicBezTo>
                    <a:pt x="165" y="235"/>
                    <a:pt x="165" y="235"/>
                    <a:pt x="165" y="235"/>
                  </a:cubicBezTo>
                  <a:cubicBezTo>
                    <a:pt x="164" y="207"/>
                    <a:pt x="156" y="194"/>
                    <a:pt x="151" y="188"/>
                  </a:cubicBezTo>
                  <a:cubicBezTo>
                    <a:pt x="139" y="176"/>
                    <a:pt x="132" y="158"/>
                    <a:pt x="132" y="141"/>
                  </a:cubicBezTo>
                  <a:cubicBezTo>
                    <a:pt x="132" y="107"/>
                    <a:pt x="160" y="79"/>
                    <a:pt x="194" y="79"/>
                  </a:cubicBezTo>
                  <a:cubicBezTo>
                    <a:pt x="229" y="79"/>
                    <a:pt x="257" y="107"/>
                    <a:pt x="257" y="141"/>
                  </a:cubicBezTo>
                  <a:cubicBezTo>
                    <a:pt x="257" y="158"/>
                    <a:pt x="250" y="176"/>
                    <a:pt x="237" y="188"/>
                  </a:cubicBezTo>
                  <a:close/>
                  <a:moveTo>
                    <a:pt x="407" y="250"/>
                  </a:moveTo>
                  <a:cubicBezTo>
                    <a:pt x="395" y="232"/>
                    <a:pt x="374" y="197"/>
                    <a:pt x="372" y="188"/>
                  </a:cubicBezTo>
                  <a:cubicBezTo>
                    <a:pt x="373" y="187"/>
                    <a:pt x="373" y="185"/>
                    <a:pt x="374" y="183"/>
                  </a:cubicBezTo>
                  <a:cubicBezTo>
                    <a:pt x="376" y="176"/>
                    <a:pt x="379" y="166"/>
                    <a:pt x="379" y="158"/>
                  </a:cubicBezTo>
                  <a:cubicBezTo>
                    <a:pt x="379" y="146"/>
                    <a:pt x="377" y="129"/>
                    <a:pt x="374" y="118"/>
                  </a:cubicBezTo>
                  <a:cubicBezTo>
                    <a:pt x="373" y="112"/>
                    <a:pt x="364" y="83"/>
                    <a:pt x="338" y="55"/>
                  </a:cubicBezTo>
                  <a:cubicBezTo>
                    <a:pt x="303" y="18"/>
                    <a:pt x="255" y="0"/>
                    <a:pt x="193" y="0"/>
                  </a:cubicBezTo>
                  <a:cubicBezTo>
                    <a:pt x="65" y="0"/>
                    <a:pt x="0" y="56"/>
                    <a:pt x="0" y="167"/>
                  </a:cubicBezTo>
                  <a:cubicBezTo>
                    <a:pt x="0" y="231"/>
                    <a:pt x="37" y="266"/>
                    <a:pt x="61" y="288"/>
                  </a:cubicBezTo>
                  <a:cubicBezTo>
                    <a:pt x="70" y="297"/>
                    <a:pt x="78" y="304"/>
                    <a:pt x="80" y="310"/>
                  </a:cubicBezTo>
                  <a:cubicBezTo>
                    <a:pt x="97" y="376"/>
                    <a:pt x="82" y="429"/>
                    <a:pt x="72" y="454"/>
                  </a:cubicBezTo>
                  <a:cubicBezTo>
                    <a:pt x="71" y="456"/>
                    <a:pt x="72" y="459"/>
                    <a:pt x="74" y="460"/>
                  </a:cubicBezTo>
                  <a:cubicBezTo>
                    <a:pt x="112" y="480"/>
                    <a:pt x="154" y="491"/>
                    <a:pt x="197" y="491"/>
                  </a:cubicBezTo>
                  <a:cubicBezTo>
                    <a:pt x="217" y="491"/>
                    <a:pt x="236" y="489"/>
                    <a:pt x="256" y="484"/>
                  </a:cubicBezTo>
                  <a:cubicBezTo>
                    <a:pt x="258" y="484"/>
                    <a:pt x="259" y="482"/>
                    <a:pt x="259" y="480"/>
                  </a:cubicBezTo>
                  <a:cubicBezTo>
                    <a:pt x="259" y="438"/>
                    <a:pt x="260" y="406"/>
                    <a:pt x="262" y="396"/>
                  </a:cubicBezTo>
                  <a:cubicBezTo>
                    <a:pt x="280" y="401"/>
                    <a:pt x="335" y="413"/>
                    <a:pt x="345" y="413"/>
                  </a:cubicBezTo>
                  <a:cubicBezTo>
                    <a:pt x="346" y="413"/>
                    <a:pt x="347" y="413"/>
                    <a:pt x="347" y="413"/>
                  </a:cubicBezTo>
                  <a:cubicBezTo>
                    <a:pt x="355" y="413"/>
                    <a:pt x="374" y="413"/>
                    <a:pt x="378" y="391"/>
                  </a:cubicBezTo>
                  <a:cubicBezTo>
                    <a:pt x="381" y="380"/>
                    <a:pt x="380" y="370"/>
                    <a:pt x="379" y="364"/>
                  </a:cubicBezTo>
                  <a:cubicBezTo>
                    <a:pt x="379" y="362"/>
                    <a:pt x="378" y="360"/>
                    <a:pt x="378" y="360"/>
                  </a:cubicBezTo>
                  <a:cubicBezTo>
                    <a:pt x="379" y="356"/>
                    <a:pt x="382" y="352"/>
                    <a:pt x="384" y="348"/>
                  </a:cubicBezTo>
                  <a:cubicBezTo>
                    <a:pt x="386" y="344"/>
                    <a:pt x="387" y="342"/>
                    <a:pt x="388" y="339"/>
                  </a:cubicBezTo>
                  <a:cubicBezTo>
                    <a:pt x="388" y="337"/>
                    <a:pt x="387" y="333"/>
                    <a:pt x="386" y="330"/>
                  </a:cubicBezTo>
                  <a:cubicBezTo>
                    <a:pt x="389" y="327"/>
                    <a:pt x="393" y="323"/>
                    <a:pt x="394" y="319"/>
                  </a:cubicBezTo>
                  <a:cubicBezTo>
                    <a:pt x="394" y="315"/>
                    <a:pt x="392" y="310"/>
                    <a:pt x="390" y="305"/>
                  </a:cubicBezTo>
                  <a:cubicBezTo>
                    <a:pt x="390" y="305"/>
                    <a:pt x="390" y="305"/>
                    <a:pt x="390" y="304"/>
                  </a:cubicBezTo>
                  <a:cubicBezTo>
                    <a:pt x="390" y="303"/>
                    <a:pt x="390" y="299"/>
                    <a:pt x="390" y="294"/>
                  </a:cubicBezTo>
                  <a:cubicBezTo>
                    <a:pt x="396" y="293"/>
                    <a:pt x="406" y="291"/>
                    <a:pt x="409" y="289"/>
                  </a:cubicBezTo>
                  <a:cubicBezTo>
                    <a:pt x="415" y="286"/>
                    <a:pt x="419" y="277"/>
                    <a:pt x="419" y="272"/>
                  </a:cubicBezTo>
                  <a:cubicBezTo>
                    <a:pt x="419" y="270"/>
                    <a:pt x="418" y="270"/>
                    <a:pt x="407" y="250"/>
                  </a:cubicBezTo>
                  <a:close/>
                  <a:moveTo>
                    <a:pt x="405" y="281"/>
                  </a:moveTo>
                  <a:cubicBezTo>
                    <a:pt x="403" y="282"/>
                    <a:pt x="393" y="284"/>
                    <a:pt x="385" y="286"/>
                  </a:cubicBezTo>
                  <a:cubicBezTo>
                    <a:pt x="383" y="286"/>
                    <a:pt x="381" y="288"/>
                    <a:pt x="381" y="290"/>
                  </a:cubicBezTo>
                  <a:cubicBezTo>
                    <a:pt x="380" y="305"/>
                    <a:pt x="380" y="306"/>
                    <a:pt x="380" y="307"/>
                  </a:cubicBezTo>
                  <a:cubicBezTo>
                    <a:pt x="381" y="308"/>
                    <a:pt x="381" y="308"/>
                    <a:pt x="382" y="310"/>
                  </a:cubicBezTo>
                  <a:cubicBezTo>
                    <a:pt x="384" y="314"/>
                    <a:pt x="385" y="316"/>
                    <a:pt x="385" y="317"/>
                  </a:cubicBezTo>
                  <a:cubicBezTo>
                    <a:pt x="384" y="319"/>
                    <a:pt x="381" y="322"/>
                    <a:pt x="377" y="325"/>
                  </a:cubicBezTo>
                  <a:cubicBezTo>
                    <a:pt x="376" y="326"/>
                    <a:pt x="375" y="329"/>
                    <a:pt x="376" y="331"/>
                  </a:cubicBezTo>
                  <a:cubicBezTo>
                    <a:pt x="377" y="334"/>
                    <a:pt x="378" y="337"/>
                    <a:pt x="378" y="338"/>
                  </a:cubicBezTo>
                  <a:cubicBezTo>
                    <a:pt x="378" y="339"/>
                    <a:pt x="377" y="342"/>
                    <a:pt x="375" y="344"/>
                  </a:cubicBezTo>
                  <a:cubicBezTo>
                    <a:pt x="373" y="348"/>
                    <a:pt x="371" y="353"/>
                    <a:pt x="369" y="357"/>
                  </a:cubicBezTo>
                  <a:cubicBezTo>
                    <a:pt x="369" y="359"/>
                    <a:pt x="369" y="362"/>
                    <a:pt x="369" y="365"/>
                  </a:cubicBezTo>
                  <a:cubicBezTo>
                    <a:pt x="370" y="371"/>
                    <a:pt x="371" y="379"/>
                    <a:pt x="369" y="389"/>
                  </a:cubicBezTo>
                  <a:cubicBezTo>
                    <a:pt x="367" y="401"/>
                    <a:pt x="359" y="404"/>
                    <a:pt x="347" y="404"/>
                  </a:cubicBezTo>
                  <a:cubicBezTo>
                    <a:pt x="347" y="404"/>
                    <a:pt x="346" y="404"/>
                    <a:pt x="345" y="404"/>
                  </a:cubicBezTo>
                  <a:cubicBezTo>
                    <a:pt x="335" y="403"/>
                    <a:pt x="271" y="389"/>
                    <a:pt x="261" y="386"/>
                  </a:cubicBezTo>
                  <a:cubicBezTo>
                    <a:pt x="259" y="386"/>
                    <a:pt x="257" y="386"/>
                    <a:pt x="256" y="387"/>
                  </a:cubicBezTo>
                  <a:cubicBezTo>
                    <a:pt x="250" y="394"/>
                    <a:pt x="249" y="449"/>
                    <a:pt x="250" y="476"/>
                  </a:cubicBezTo>
                  <a:cubicBezTo>
                    <a:pt x="193" y="488"/>
                    <a:pt x="133" y="480"/>
                    <a:pt x="83" y="454"/>
                  </a:cubicBezTo>
                  <a:cubicBezTo>
                    <a:pt x="93" y="426"/>
                    <a:pt x="105" y="373"/>
                    <a:pt x="89" y="307"/>
                  </a:cubicBezTo>
                  <a:cubicBezTo>
                    <a:pt x="87" y="299"/>
                    <a:pt x="79" y="292"/>
                    <a:pt x="68" y="282"/>
                  </a:cubicBezTo>
                  <a:cubicBezTo>
                    <a:pt x="44" y="260"/>
                    <a:pt x="9" y="227"/>
                    <a:pt x="9" y="167"/>
                  </a:cubicBezTo>
                  <a:cubicBezTo>
                    <a:pt x="9" y="119"/>
                    <a:pt x="22" y="82"/>
                    <a:pt x="47" y="56"/>
                  </a:cubicBezTo>
                  <a:cubicBezTo>
                    <a:pt x="78" y="25"/>
                    <a:pt x="127" y="9"/>
                    <a:pt x="193" y="9"/>
                  </a:cubicBezTo>
                  <a:cubicBezTo>
                    <a:pt x="252" y="9"/>
                    <a:pt x="298" y="27"/>
                    <a:pt x="331" y="61"/>
                  </a:cubicBezTo>
                  <a:cubicBezTo>
                    <a:pt x="357" y="88"/>
                    <a:pt x="364" y="117"/>
                    <a:pt x="365" y="120"/>
                  </a:cubicBezTo>
                  <a:cubicBezTo>
                    <a:pt x="367" y="130"/>
                    <a:pt x="370" y="147"/>
                    <a:pt x="370" y="158"/>
                  </a:cubicBezTo>
                  <a:cubicBezTo>
                    <a:pt x="370" y="165"/>
                    <a:pt x="367" y="174"/>
                    <a:pt x="365" y="180"/>
                  </a:cubicBezTo>
                  <a:cubicBezTo>
                    <a:pt x="363" y="185"/>
                    <a:pt x="363" y="187"/>
                    <a:pt x="363" y="189"/>
                  </a:cubicBezTo>
                  <a:cubicBezTo>
                    <a:pt x="364" y="198"/>
                    <a:pt x="380" y="224"/>
                    <a:pt x="399" y="255"/>
                  </a:cubicBezTo>
                  <a:cubicBezTo>
                    <a:pt x="403" y="263"/>
                    <a:pt x="408" y="271"/>
                    <a:pt x="409" y="273"/>
                  </a:cubicBezTo>
                  <a:cubicBezTo>
                    <a:pt x="409" y="275"/>
                    <a:pt x="406" y="280"/>
                    <a:pt x="405" y="281"/>
                  </a:cubicBezTo>
                  <a:close/>
                </a:path>
              </a:pathLst>
            </a:custGeom>
            <a:solidFill>
              <a:schemeClr val="bg1"/>
            </a:solidFill>
            <a:ln w="9525">
              <a:solidFill>
                <a:schemeClr val="bg1"/>
              </a:solidFill>
            </a:ln>
          </p:spPr>
          <p:txBody>
            <a:bodyPr vert="horz" wrap="square" lIns="91440" tIns="45720" rIns="91440" bIns="45720" numCol="1" anchor="t" anchorCtr="0" compatLnSpc="1">
              <a:prstTxWarp prst="textNoShape">
                <a:avLst/>
              </a:prstTxWarp>
            </a:bodyPr>
            <a:lstStyle/>
            <a:p>
              <a:endParaRPr lang="en-US">
                <a:latin typeface="Century Gothic" panose="020B0502020202020204" pitchFamily="34" charset="0"/>
              </a:endParaRPr>
            </a:p>
          </p:txBody>
        </p:sp>
      </p:grpSp>
      <p:grpSp>
        <p:nvGrpSpPr>
          <p:cNvPr id="53" name="Grupa 52"/>
          <p:cNvGrpSpPr/>
          <p:nvPr/>
        </p:nvGrpSpPr>
        <p:grpSpPr>
          <a:xfrm>
            <a:off x="6485752" y="1165573"/>
            <a:ext cx="5334773" cy="1316286"/>
            <a:chOff x="6485752" y="1165573"/>
            <a:chExt cx="5334773" cy="1316286"/>
          </a:xfrm>
        </p:grpSpPr>
        <p:grpSp>
          <p:nvGrpSpPr>
            <p:cNvPr id="26" name="Grupa 25"/>
            <p:cNvGrpSpPr/>
            <p:nvPr/>
          </p:nvGrpSpPr>
          <p:grpSpPr>
            <a:xfrm>
              <a:off x="6485752" y="1165573"/>
              <a:ext cx="5334773" cy="1316286"/>
              <a:chOff x="6485752" y="1254473"/>
              <a:chExt cx="5334773" cy="1316286"/>
            </a:xfrm>
          </p:grpSpPr>
          <p:sp>
            <p:nvSpPr>
              <p:cNvPr id="4" name="Rectangle 29">
                <a:extLst>
                  <a:ext uri="{FF2B5EF4-FFF2-40B4-BE49-F238E27FC236}">
                    <a16:creationId xmlns:a16="http://schemas.microsoft.com/office/drawing/2014/main" id="{6B6F2416-FFE7-4A1D-AE90-034CA4FE27BD}"/>
                  </a:ext>
                </a:extLst>
              </p:cNvPr>
              <p:cNvSpPr>
                <a:spLocks noChangeArrowheads="1"/>
              </p:cNvSpPr>
              <p:nvPr/>
            </p:nvSpPr>
            <p:spPr bwMode="auto">
              <a:xfrm>
                <a:off x="7568199" y="1358706"/>
                <a:ext cx="4103101" cy="114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70" tIns="44539" rIns="89070" bIns="44539">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nSpc>
                    <a:spcPct val="90000"/>
                  </a:lnSpc>
                </a:pPr>
                <a:r>
                  <a:rPr lang="pl-PL" altLang="pl-PL" sz="2000" b="1">
                    <a:solidFill>
                      <a:srgbClr val="39393B"/>
                    </a:solidFill>
                    <a:latin typeface="Century Gothic" panose="020B0502020202020204" pitchFamily="34" charset="0"/>
                  </a:rPr>
                  <a:t>When </a:t>
                </a:r>
                <a:r>
                  <a:rPr lang="en-US" altLang="pl-PL" sz="2000" b="1">
                    <a:solidFill>
                      <a:srgbClr val="39393B"/>
                    </a:solidFill>
                    <a:latin typeface="Century Gothic" panose="020B0502020202020204" pitchFamily="34" charset="0"/>
                  </a:rPr>
                  <a:t>creating Employer Branding campaign</a:t>
                </a:r>
                <a:r>
                  <a:rPr lang="pl-PL" altLang="pl-PL" sz="2000" b="1">
                    <a:solidFill>
                      <a:srgbClr val="39393B"/>
                    </a:solidFill>
                    <a:latin typeface="Century Gothic" panose="020B0502020202020204" pitchFamily="34" charset="0"/>
                  </a:rPr>
                  <a:t>s</a:t>
                </a:r>
                <a:r>
                  <a:rPr lang="en-NZ" altLang="pl-PL" sz="2000" b="1">
                    <a:solidFill>
                      <a:srgbClr val="39393B"/>
                    </a:solidFill>
                    <a:latin typeface="Century Gothic" panose="020B0502020202020204" pitchFamily="34" charset="0"/>
                  </a:rPr>
                  <a:t>,</a:t>
                </a:r>
                <a:endParaRPr lang="pl-PL" altLang="pl-PL" sz="2000" b="1">
                  <a:solidFill>
                    <a:srgbClr val="39393B"/>
                  </a:solidFill>
                  <a:latin typeface="Century Gothic" panose="020B0502020202020204" pitchFamily="34" charset="0"/>
                </a:endParaRPr>
              </a:p>
              <a:p>
                <a:pPr>
                  <a:lnSpc>
                    <a:spcPct val="90000"/>
                  </a:lnSpc>
                </a:pPr>
                <a:r>
                  <a:rPr lang="en-US" altLang="pl-PL" sz="1800">
                    <a:solidFill>
                      <a:srgbClr val="39393B"/>
                    </a:solidFill>
                    <a:latin typeface="Century Gothic" panose="020B0502020202020204" pitchFamily="34" charset="0"/>
                  </a:rPr>
                  <a:t>consider </a:t>
                </a:r>
                <a:r>
                  <a:rPr lang="en-US" altLang="pl-PL" sz="1800" b="1">
                    <a:solidFill>
                      <a:schemeClr val="accent1"/>
                    </a:solidFill>
                    <a:latin typeface="Century Gothic" panose="020B0502020202020204" pitchFamily="34" charset="0"/>
                  </a:rPr>
                  <a:t>which generation group</a:t>
                </a:r>
                <a:r>
                  <a:rPr lang="en-US" altLang="pl-PL" sz="1800">
                    <a:solidFill>
                      <a:srgbClr val="39393B"/>
                    </a:solidFill>
                    <a:latin typeface="Century Gothic" panose="020B0502020202020204" pitchFamily="34" charset="0"/>
                  </a:rPr>
                  <a:t> you are targeting.</a:t>
                </a:r>
              </a:p>
            </p:txBody>
          </p:sp>
          <p:sp>
            <p:nvSpPr>
              <p:cNvPr id="16" name="Prostokąt zaokrąglony 15"/>
              <p:cNvSpPr/>
              <p:nvPr/>
            </p:nvSpPr>
            <p:spPr>
              <a:xfrm>
                <a:off x="6489699" y="1254474"/>
                <a:ext cx="5330826" cy="1316285"/>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17" name="Prostokąt z rogami zaokrąglonymi z jednej strony 16"/>
              <p:cNvSpPr/>
              <p:nvPr/>
            </p:nvSpPr>
            <p:spPr>
              <a:xfrm rot="16200000">
                <a:off x="6291160" y="1449065"/>
                <a:ext cx="1316283" cy="927100"/>
              </a:xfrm>
              <a:prstGeom prst="round2SameRect">
                <a:avLst>
                  <a:gd name="adj1" fmla="val 23516"/>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grpSp>
        <p:sp>
          <p:nvSpPr>
            <p:cNvPr id="48" name="Freeform 116"/>
            <p:cNvSpPr>
              <a:spLocks noEditPoints="1"/>
            </p:cNvSpPr>
            <p:nvPr/>
          </p:nvSpPr>
          <p:spPr bwMode="auto">
            <a:xfrm>
              <a:off x="6661928" y="1504950"/>
              <a:ext cx="601532" cy="613704"/>
            </a:xfrm>
            <a:custGeom>
              <a:avLst/>
              <a:gdLst>
                <a:gd name="T0" fmla="*/ 566 w 641"/>
                <a:gd name="T1" fmla="*/ 533 h 653"/>
                <a:gd name="T2" fmla="*/ 525 w 641"/>
                <a:gd name="T3" fmla="*/ 323 h 653"/>
                <a:gd name="T4" fmla="*/ 439 w 641"/>
                <a:gd name="T5" fmla="*/ 267 h 653"/>
                <a:gd name="T6" fmla="*/ 381 w 641"/>
                <a:gd name="T7" fmla="*/ 61 h 653"/>
                <a:gd name="T8" fmla="*/ 259 w 641"/>
                <a:gd name="T9" fmla="*/ 61 h 653"/>
                <a:gd name="T10" fmla="*/ 202 w 641"/>
                <a:gd name="T11" fmla="*/ 267 h 653"/>
                <a:gd name="T12" fmla="*/ 115 w 641"/>
                <a:gd name="T13" fmla="*/ 323 h 653"/>
                <a:gd name="T14" fmla="*/ 74 w 641"/>
                <a:gd name="T15" fmla="*/ 533 h 653"/>
                <a:gd name="T16" fmla="*/ 0 w 641"/>
                <a:gd name="T17" fmla="*/ 592 h 653"/>
                <a:gd name="T18" fmla="*/ 122 w 641"/>
                <a:gd name="T19" fmla="*/ 592 h 653"/>
                <a:gd name="T20" fmla="*/ 162 w 641"/>
                <a:gd name="T21" fmla="*/ 382 h 653"/>
                <a:gd name="T22" fmla="*/ 188 w 641"/>
                <a:gd name="T23" fmla="*/ 382 h 653"/>
                <a:gd name="T24" fmla="*/ 173 w 641"/>
                <a:gd name="T25" fmla="*/ 592 h 653"/>
                <a:gd name="T26" fmla="*/ 295 w 641"/>
                <a:gd name="T27" fmla="*/ 592 h 653"/>
                <a:gd name="T28" fmla="*/ 233 w 641"/>
                <a:gd name="T29" fmla="*/ 531 h 653"/>
                <a:gd name="T30" fmla="*/ 237 w 641"/>
                <a:gd name="T31" fmla="*/ 323 h 653"/>
                <a:gd name="T32" fmla="*/ 294 w 641"/>
                <a:gd name="T33" fmla="*/ 116 h 653"/>
                <a:gd name="T34" fmla="*/ 346 w 641"/>
                <a:gd name="T35" fmla="*/ 116 h 653"/>
                <a:gd name="T36" fmla="*/ 404 w 641"/>
                <a:gd name="T37" fmla="*/ 323 h 653"/>
                <a:gd name="T38" fmla="*/ 408 w 641"/>
                <a:gd name="T39" fmla="*/ 531 h 653"/>
                <a:gd name="T40" fmla="*/ 346 w 641"/>
                <a:gd name="T41" fmla="*/ 592 h 653"/>
                <a:gd name="T42" fmla="*/ 468 w 641"/>
                <a:gd name="T43" fmla="*/ 592 h 653"/>
                <a:gd name="T44" fmla="*/ 452 w 641"/>
                <a:gd name="T45" fmla="*/ 382 h 653"/>
                <a:gd name="T46" fmla="*/ 478 w 641"/>
                <a:gd name="T47" fmla="*/ 382 h 653"/>
                <a:gd name="T48" fmla="*/ 519 w 641"/>
                <a:gd name="T49" fmla="*/ 592 h 653"/>
                <a:gd name="T50" fmla="*/ 641 w 641"/>
                <a:gd name="T51" fmla="*/ 592 h 653"/>
                <a:gd name="T52" fmla="*/ 108 w 641"/>
                <a:gd name="T53" fmla="*/ 592 h 653"/>
                <a:gd name="T54" fmla="*/ 14 w 641"/>
                <a:gd name="T55" fmla="*/ 592 h 653"/>
                <a:gd name="T56" fmla="*/ 108 w 641"/>
                <a:gd name="T57" fmla="*/ 592 h 653"/>
                <a:gd name="T58" fmla="*/ 234 w 641"/>
                <a:gd name="T59" fmla="*/ 639 h 653"/>
                <a:gd name="T60" fmla="*/ 234 w 641"/>
                <a:gd name="T61" fmla="*/ 545 h 653"/>
                <a:gd name="T62" fmla="*/ 223 w 641"/>
                <a:gd name="T63" fmla="*/ 323 h 653"/>
                <a:gd name="T64" fmla="*/ 129 w 641"/>
                <a:gd name="T65" fmla="*/ 323 h 653"/>
                <a:gd name="T66" fmla="*/ 223 w 641"/>
                <a:gd name="T67" fmla="*/ 323 h 653"/>
                <a:gd name="T68" fmla="*/ 320 w 641"/>
                <a:gd name="T69" fmla="*/ 14 h 653"/>
                <a:gd name="T70" fmla="*/ 320 w 641"/>
                <a:gd name="T71" fmla="*/ 108 h 653"/>
                <a:gd name="T72" fmla="*/ 454 w 641"/>
                <a:gd name="T73" fmla="*/ 592 h 653"/>
                <a:gd name="T74" fmla="*/ 360 w 641"/>
                <a:gd name="T75" fmla="*/ 592 h 653"/>
                <a:gd name="T76" fmla="*/ 454 w 641"/>
                <a:gd name="T77" fmla="*/ 592 h 653"/>
                <a:gd name="T78" fmla="*/ 464 w 641"/>
                <a:gd name="T79" fmla="*/ 276 h 653"/>
                <a:gd name="T80" fmla="*/ 464 w 641"/>
                <a:gd name="T81" fmla="*/ 369 h 653"/>
                <a:gd name="T82" fmla="*/ 580 w 641"/>
                <a:gd name="T83" fmla="*/ 639 h 653"/>
                <a:gd name="T84" fmla="*/ 580 w 641"/>
                <a:gd name="T85" fmla="*/ 545 h 653"/>
                <a:gd name="T86" fmla="*/ 580 w 641"/>
                <a:gd name="T87" fmla="*/ 639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1" h="653">
                  <a:moveTo>
                    <a:pt x="580" y="531"/>
                  </a:moveTo>
                  <a:cubicBezTo>
                    <a:pt x="575" y="531"/>
                    <a:pt x="571" y="532"/>
                    <a:pt x="566" y="533"/>
                  </a:cubicBezTo>
                  <a:cubicBezTo>
                    <a:pt x="491" y="377"/>
                    <a:pt x="491" y="377"/>
                    <a:pt x="491" y="377"/>
                  </a:cubicBezTo>
                  <a:cubicBezTo>
                    <a:pt x="511" y="367"/>
                    <a:pt x="525" y="346"/>
                    <a:pt x="525" y="323"/>
                  </a:cubicBezTo>
                  <a:cubicBezTo>
                    <a:pt x="525" y="289"/>
                    <a:pt x="498" y="262"/>
                    <a:pt x="464" y="262"/>
                  </a:cubicBezTo>
                  <a:cubicBezTo>
                    <a:pt x="455" y="262"/>
                    <a:pt x="447" y="264"/>
                    <a:pt x="439" y="267"/>
                  </a:cubicBezTo>
                  <a:cubicBezTo>
                    <a:pt x="358" y="109"/>
                    <a:pt x="358" y="109"/>
                    <a:pt x="358" y="109"/>
                  </a:cubicBezTo>
                  <a:cubicBezTo>
                    <a:pt x="372" y="97"/>
                    <a:pt x="381" y="80"/>
                    <a:pt x="381" y="61"/>
                  </a:cubicBezTo>
                  <a:cubicBezTo>
                    <a:pt x="381" y="28"/>
                    <a:pt x="354" y="0"/>
                    <a:pt x="320" y="0"/>
                  </a:cubicBezTo>
                  <a:cubicBezTo>
                    <a:pt x="287" y="0"/>
                    <a:pt x="259" y="28"/>
                    <a:pt x="259" y="61"/>
                  </a:cubicBezTo>
                  <a:cubicBezTo>
                    <a:pt x="259" y="80"/>
                    <a:pt x="268" y="97"/>
                    <a:pt x="282" y="109"/>
                  </a:cubicBezTo>
                  <a:cubicBezTo>
                    <a:pt x="202" y="267"/>
                    <a:pt x="202" y="267"/>
                    <a:pt x="202" y="267"/>
                  </a:cubicBezTo>
                  <a:cubicBezTo>
                    <a:pt x="194" y="264"/>
                    <a:pt x="185" y="262"/>
                    <a:pt x="176" y="262"/>
                  </a:cubicBezTo>
                  <a:cubicBezTo>
                    <a:pt x="143" y="262"/>
                    <a:pt x="115" y="289"/>
                    <a:pt x="115" y="323"/>
                  </a:cubicBezTo>
                  <a:cubicBezTo>
                    <a:pt x="115" y="346"/>
                    <a:pt x="129" y="367"/>
                    <a:pt x="149" y="377"/>
                  </a:cubicBezTo>
                  <a:cubicBezTo>
                    <a:pt x="74" y="533"/>
                    <a:pt x="74" y="533"/>
                    <a:pt x="74" y="533"/>
                  </a:cubicBezTo>
                  <a:cubicBezTo>
                    <a:pt x="70" y="532"/>
                    <a:pt x="65" y="531"/>
                    <a:pt x="61" y="531"/>
                  </a:cubicBezTo>
                  <a:cubicBezTo>
                    <a:pt x="27" y="531"/>
                    <a:pt x="0" y="558"/>
                    <a:pt x="0" y="592"/>
                  </a:cubicBezTo>
                  <a:cubicBezTo>
                    <a:pt x="0" y="625"/>
                    <a:pt x="27" y="653"/>
                    <a:pt x="61" y="653"/>
                  </a:cubicBezTo>
                  <a:cubicBezTo>
                    <a:pt x="94" y="653"/>
                    <a:pt x="122" y="625"/>
                    <a:pt x="122" y="592"/>
                  </a:cubicBezTo>
                  <a:cubicBezTo>
                    <a:pt x="122" y="568"/>
                    <a:pt x="108" y="547"/>
                    <a:pt x="87" y="537"/>
                  </a:cubicBezTo>
                  <a:cubicBezTo>
                    <a:pt x="162" y="382"/>
                    <a:pt x="162" y="382"/>
                    <a:pt x="162" y="382"/>
                  </a:cubicBezTo>
                  <a:cubicBezTo>
                    <a:pt x="167" y="383"/>
                    <a:pt x="171" y="383"/>
                    <a:pt x="176" y="383"/>
                  </a:cubicBezTo>
                  <a:cubicBezTo>
                    <a:pt x="180" y="383"/>
                    <a:pt x="184" y="383"/>
                    <a:pt x="188" y="382"/>
                  </a:cubicBezTo>
                  <a:cubicBezTo>
                    <a:pt x="219" y="533"/>
                    <a:pt x="219" y="533"/>
                    <a:pt x="219" y="533"/>
                  </a:cubicBezTo>
                  <a:cubicBezTo>
                    <a:pt x="192" y="540"/>
                    <a:pt x="173" y="564"/>
                    <a:pt x="173" y="592"/>
                  </a:cubicBezTo>
                  <a:cubicBezTo>
                    <a:pt x="173" y="625"/>
                    <a:pt x="200" y="653"/>
                    <a:pt x="234" y="653"/>
                  </a:cubicBezTo>
                  <a:cubicBezTo>
                    <a:pt x="267" y="653"/>
                    <a:pt x="295" y="625"/>
                    <a:pt x="295" y="592"/>
                  </a:cubicBezTo>
                  <a:cubicBezTo>
                    <a:pt x="295" y="558"/>
                    <a:pt x="267" y="531"/>
                    <a:pt x="234" y="531"/>
                  </a:cubicBezTo>
                  <a:cubicBezTo>
                    <a:pt x="233" y="531"/>
                    <a:pt x="233" y="531"/>
                    <a:pt x="233" y="531"/>
                  </a:cubicBezTo>
                  <a:cubicBezTo>
                    <a:pt x="202" y="378"/>
                    <a:pt x="202" y="378"/>
                    <a:pt x="202" y="378"/>
                  </a:cubicBezTo>
                  <a:cubicBezTo>
                    <a:pt x="222" y="368"/>
                    <a:pt x="237" y="347"/>
                    <a:pt x="237" y="323"/>
                  </a:cubicBezTo>
                  <a:cubicBezTo>
                    <a:pt x="237" y="303"/>
                    <a:pt x="228" y="286"/>
                    <a:pt x="213" y="275"/>
                  </a:cubicBezTo>
                  <a:cubicBezTo>
                    <a:pt x="294" y="116"/>
                    <a:pt x="294" y="116"/>
                    <a:pt x="294" y="116"/>
                  </a:cubicBezTo>
                  <a:cubicBezTo>
                    <a:pt x="302" y="120"/>
                    <a:pt x="311" y="122"/>
                    <a:pt x="320" y="122"/>
                  </a:cubicBezTo>
                  <a:cubicBezTo>
                    <a:pt x="330" y="122"/>
                    <a:pt x="338" y="120"/>
                    <a:pt x="346" y="116"/>
                  </a:cubicBezTo>
                  <a:cubicBezTo>
                    <a:pt x="427" y="275"/>
                    <a:pt x="427" y="275"/>
                    <a:pt x="427" y="275"/>
                  </a:cubicBezTo>
                  <a:cubicBezTo>
                    <a:pt x="413" y="286"/>
                    <a:pt x="404" y="303"/>
                    <a:pt x="404" y="323"/>
                  </a:cubicBezTo>
                  <a:cubicBezTo>
                    <a:pt x="404" y="347"/>
                    <a:pt x="418" y="368"/>
                    <a:pt x="439" y="378"/>
                  </a:cubicBezTo>
                  <a:cubicBezTo>
                    <a:pt x="408" y="531"/>
                    <a:pt x="408" y="531"/>
                    <a:pt x="408" y="531"/>
                  </a:cubicBezTo>
                  <a:cubicBezTo>
                    <a:pt x="408" y="531"/>
                    <a:pt x="407" y="531"/>
                    <a:pt x="407" y="531"/>
                  </a:cubicBezTo>
                  <a:cubicBezTo>
                    <a:pt x="373" y="531"/>
                    <a:pt x="346" y="558"/>
                    <a:pt x="346" y="592"/>
                  </a:cubicBezTo>
                  <a:cubicBezTo>
                    <a:pt x="346" y="625"/>
                    <a:pt x="373" y="653"/>
                    <a:pt x="407" y="653"/>
                  </a:cubicBezTo>
                  <a:cubicBezTo>
                    <a:pt x="440" y="653"/>
                    <a:pt x="468" y="625"/>
                    <a:pt x="468" y="592"/>
                  </a:cubicBezTo>
                  <a:cubicBezTo>
                    <a:pt x="468" y="564"/>
                    <a:pt x="448" y="540"/>
                    <a:pt x="422" y="533"/>
                  </a:cubicBezTo>
                  <a:cubicBezTo>
                    <a:pt x="452" y="382"/>
                    <a:pt x="452" y="382"/>
                    <a:pt x="452" y="382"/>
                  </a:cubicBezTo>
                  <a:cubicBezTo>
                    <a:pt x="456" y="383"/>
                    <a:pt x="460" y="383"/>
                    <a:pt x="464" y="383"/>
                  </a:cubicBezTo>
                  <a:cubicBezTo>
                    <a:pt x="469" y="383"/>
                    <a:pt x="474" y="383"/>
                    <a:pt x="478" y="382"/>
                  </a:cubicBezTo>
                  <a:cubicBezTo>
                    <a:pt x="553" y="537"/>
                    <a:pt x="553" y="537"/>
                    <a:pt x="553" y="537"/>
                  </a:cubicBezTo>
                  <a:cubicBezTo>
                    <a:pt x="533" y="547"/>
                    <a:pt x="519" y="568"/>
                    <a:pt x="519" y="592"/>
                  </a:cubicBezTo>
                  <a:cubicBezTo>
                    <a:pt x="519" y="625"/>
                    <a:pt x="546" y="653"/>
                    <a:pt x="580" y="653"/>
                  </a:cubicBezTo>
                  <a:cubicBezTo>
                    <a:pt x="613" y="653"/>
                    <a:pt x="641" y="625"/>
                    <a:pt x="641" y="592"/>
                  </a:cubicBezTo>
                  <a:cubicBezTo>
                    <a:pt x="641" y="558"/>
                    <a:pt x="613" y="531"/>
                    <a:pt x="580" y="531"/>
                  </a:cubicBezTo>
                  <a:close/>
                  <a:moveTo>
                    <a:pt x="108" y="592"/>
                  </a:moveTo>
                  <a:cubicBezTo>
                    <a:pt x="108" y="618"/>
                    <a:pt x="87" y="639"/>
                    <a:pt x="61" y="639"/>
                  </a:cubicBezTo>
                  <a:cubicBezTo>
                    <a:pt x="35" y="639"/>
                    <a:pt x="14" y="618"/>
                    <a:pt x="14" y="592"/>
                  </a:cubicBezTo>
                  <a:cubicBezTo>
                    <a:pt x="14" y="566"/>
                    <a:pt x="35" y="545"/>
                    <a:pt x="61" y="545"/>
                  </a:cubicBezTo>
                  <a:cubicBezTo>
                    <a:pt x="87" y="545"/>
                    <a:pt x="108" y="566"/>
                    <a:pt x="108" y="592"/>
                  </a:cubicBezTo>
                  <a:close/>
                  <a:moveTo>
                    <a:pt x="281" y="592"/>
                  </a:moveTo>
                  <a:cubicBezTo>
                    <a:pt x="281" y="618"/>
                    <a:pt x="260" y="639"/>
                    <a:pt x="234" y="639"/>
                  </a:cubicBezTo>
                  <a:cubicBezTo>
                    <a:pt x="208" y="639"/>
                    <a:pt x="187" y="618"/>
                    <a:pt x="187" y="592"/>
                  </a:cubicBezTo>
                  <a:cubicBezTo>
                    <a:pt x="187" y="566"/>
                    <a:pt x="208" y="545"/>
                    <a:pt x="234" y="545"/>
                  </a:cubicBezTo>
                  <a:cubicBezTo>
                    <a:pt x="260" y="545"/>
                    <a:pt x="281" y="566"/>
                    <a:pt x="281" y="592"/>
                  </a:cubicBezTo>
                  <a:close/>
                  <a:moveTo>
                    <a:pt x="223" y="323"/>
                  </a:moveTo>
                  <a:cubicBezTo>
                    <a:pt x="223" y="348"/>
                    <a:pt x="202" y="369"/>
                    <a:pt x="176" y="369"/>
                  </a:cubicBezTo>
                  <a:cubicBezTo>
                    <a:pt x="150" y="369"/>
                    <a:pt x="129" y="348"/>
                    <a:pt x="129" y="323"/>
                  </a:cubicBezTo>
                  <a:cubicBezTo>
                    <a:pt x="129" y="297"/>
                    <a:pt x="150" y="276"/>
                    <a:pt x="176" y="276"/>
                  </a:cubicBezTo>
                  <a:cubicBezTo>
                    <a:pt x="202" y="276"/>
                    <a:pt x="223" y="297"/>
                    <a:pt x="223" y="323"/>
                  </a:cubicBezTo>
                  <a:close/>
                  <a:moveTo>
                    <a:pt x="273" y="61"/>
                  </a:moveTo>
                  <a:cubicBezTo>
                    <a:pt x="273" y="35"/>
                    <a:pt x="294" y="14"/>
                    <a:pt x="320" y="14"/>
                  </a:cubicBezTo>
                  <a:cubicBezTo>
                    <a:pt x="346" y="14"/>
                    <a:pt x="367" y="35"/>
                    <a:pt x="367" y="61"/>
                  </a:cubicBezTo>
                  <a:cubicBezTo>
                    <a:pt x="367" y="87"/>
                    <a:pt x="346" y="108"/>
                    <a:pt x="320" y="108"/>
                  </a:cubicBezTo>
                  <a:cubicBezTo>
                    <a:pt x="294" y="108"/>
                    <a:pt x="273" y="87"/>
                    <a:pt x="273" y="61"/>
                  </a:cubicBezTo>
                  <a:close/>
                  <a:moveTo>
                    <a:pt x="454" y="592"/>
                  </a:moveTo>
                  <a:cubicBezTo>
                    <a:pt x="454" y="618"/>
                    <a:pt x="433" y="639"/>
                    <a:pt x="407" y="639"/>
                  </a:cubicBezTo>
                  <a:cubicBezTo>
                    <a:pt x="381" y="639"/>
                    <a:pt x="360" y="618"/>
                    <a:pt x="360" y="592"/>
                  </a:cubicBezTo>
                  <a:cubicBezTo>
                    <a:pt x="360" y="566"/>
                    <a:pt x="381" y="545"/>
                    <a:pt x="407" y="545"/>
                  </a:cubicBezTo>
                  <a:cubicBezTo>
                    <a:pt x="433" y="545"/>
                    <a:pt x="454" y="566"/>
                    <a:pt x="454" y="592"/>
                  </a:cubicBezTo>
                  <a:close/>
                  <a:moveTo>
                    <a:pt x="418" y="323"/>
                  </a:moveTo>
                  <a:cubicBezTo>
                    <a:pt x="418" y="297"/>
                    <a:pt x="439" y="276"/>
                    <a:pt x="464" y="276"/>
                  </a:cubicBezTo>
                  <a:cubicBezTo>
                    <a:pt x="490" y="276"/>
                    <a:pt x="511" y="297"/>
                    <a:pt x="511" y="323"/>
                  </a:cubicBezTo>
                  <a:cubicBezTo>
                    <a:pt x="511" y="348"/>
                    <a:pt x="490" y="369"/>
                    <a:pt x="464" y="369"/>
                  </a:cubicBezTo>
                  <a:cubicBezTo>
                    <a:pt x="439" y="369"/>
                    <a:pt x="418" y="348"/>
                    <a:pt x="418" y="323"/>
                  </a:cubicBezTo>
                  <a:close/>
                  <a:moveTo>
                    <a:pt x="580" y="639"/>
                  </a:moveTo>
                  <a:cubicBezTo>
                    <a:pt x="554" y="639"/>
                    <a:pt x="533" y="618"/>
                    <a:pt x="533" y="592"/>
                  </a:cubicBezTo>
                  <a:cubicBezTo>
                    <a:pt x="533" y="566"/>
                    <a:pt x="554" y="545"/>
                    <a:pt x="580" y="545"/>
                  </a:cubicBezTo>
                  <a:cubicBezTo>
                    <a:pt x="606" y="545"/>
                    <a:pt x="627" y="566"/>
                    <a:pt x="627" y="592"/>
                  </a:cubicBezTo>
                  <a:cubicBezTo>
                    <a:pt x="627" y="618"/>
                    <a:pt x="606" y="639"/>
                    <a:pt x="580" y="639"/>
                  </a:cubicBezTo>
                  <a:close/>
                </a:path>
              </a:pathLst>
            </a:custGeom>
            <a:solidFill>
              <a:schemeClr val="bg1"/>
            </a:solidFill>
            <a:ln w="9525">
              <a:solidFill>
                <a:schemeClr val="bg1"/>
              </a:solidFill>
            </a:ln>
          </p:spPr>
          <p:txBody>
            <a:bodyPr vert="horz" wrap="square" lIns="91440" tIns="45720" rIns="91440" bIns="45720" numCol="1" anchor="t" anchorCtr="0" compatLnSpc="1">
              <a:prstTxWarp prst="textNoShape">
                <a:avLst/>
              </a:prstTxWarp>
            </a:bodyPr>
            <a:lstStyle/>
            <a:p>
              <a:endParaRPr lang="en-US">
                <a:latin typeface="Century Gothic" panose="020B0502020202020204" pitchFamily="34" charset="0"/>
              </a:endParaRPr>
            </a:p>
          </p:txBody>
        </p:sp>
      </p:grpSp>
      <p:grpSp>
        <p:nvGrpSpPr>
          <p:cNvPr id="55" name="Grupa 54"/>
          <p:cNvGrpSpPr/>
          <p:nvPr/>
        </p:nvGrpSpPr>
        <p:grpSpPr>
          <a:xfrm>
            <a:off x="6485752" y="4563814"/>
            <a:ext cx="5334773" cy="1316286"/>
            <a:chOff x="6485752" y="4563814"/>
            <a:chExt cx="5334773" cy="1316286"/>
          </a:xfrm>
        </p:grpSpPr>
        <p:grpSp>
          <p:nvGrpSpPr>
            <p:cNvPr id="28" name="Grupa 27"/>
            <p:cNvGrpSpPr/>
            <p:nvPr/>
          </p:nvGrpSpPr>
          <p:grpSpPr>
            <a:xfrm>
              <a:off x="6485752" y="4563814"/>
              <a:ext cx="5334773" cy="1316286"/>
              <a:chOff x="6485752" y="4652714"/>
              <a:chExt cx="5334773" cy="1316286"/>
            </a:xfrm>
          </p:grpSpPr>
          <p:sp>
            <p:nvSpPr>
              <p:cNvPr id="6" name="Rectangle 31">
                <a:extLst>
                  <a:ext uri="{FF2B5EF4-FFF2-40B4-BE49-F238E27FC236}">
                    <a16:creationId xmlns:a16="http://schemas.microsoft.com/office/drawing/2014/main" id="{001C5CD3-3193-4AD0-8304-8D60DFD20B7C}"/>
                  </a:ext>
                </a:extLst>
              </p:cNvPr>
              <p:cNvSpPr>
                <a:spLocks noChangeArrowheads="1"/>
              </p:cNvSpPr>
              <p:nvPr/>
            </p:nvSpPr>
            <p:spPr bwMode="auto">
              <a:xfrm>
                <a:off x="7568199" y="4878083"/>
                <a:ext cx="4103101" cy="865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70" tIns="44539" rIns="89070" bIns="44539">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nSpc>
                    <a:spcPct val="90000"/>
                  </a:lnSpc>
                </a:pPr>
                <a:r>
                  <a:rPr lang="pl-PL" altLang="pl-PL" sz="2000" b="1">
                    <a:solidFill>
                      <a:srgbClr val="39393B"/>
                    </a:solidFill>
                    <a:latin typeface="Century Gothic" panose="020B0502020202020204" pitchFamily="34" charset="0"/>
                  </a:rPr>
                  <a:t>Remember the platinum rule</a:t>
                </a:r>
                <a:r>
                  <a:rPr lang="en-NZ" altLang="pl-PL" sz="2000" b="1">
                    <a:solidFill>
                      <a:srgbClr val="39393B"/>
                    </a:solidFill>
                    <a:latin typeface="Century Gothic" panose="020B0502020202020204" pitchFamily="34" charset="0"/>
                  </a:rPr>
                  <a:t>:</a:t>
                </a:r>
                <a:r>
                  <a:rPr lang="pl-PL" altLang="pl-PL" sz="2000" b="1">
                    <a:solidFill>
                      <a:srgbClr val="39393B"/>
                    </a:solidFill>
                    <a:latin typeface="Century Gothic" panose="020B0502020202020204" pitchFamily="34" charset="0"/>
                  </a:rPr>
                  <a:t> </a:t>
                </a:r>
              </a:p>
              <a:p>
                <a:pPr>
                  <a:lnSpc>
                    <a:spcPct val="90000"/>
                  </a:lnSpc>
                </a:pPr>
                <a:r>
                  <a:rPr lang="en-US" altLang="pl-PL" sz="1800" b="1">
                    <a:solidFill>
                      <a:schemeClr val="accent1"/>
                    </a:solidFill>
                    <a:latin typeface="Century Gothic" panose="020B0502020202020204" pitchFamily="34" charset="0"/>
                  </a:rPr>
                  <a:t>treat others as</a:t>
                </a:r>
                <a:r>
                  <a:rPr lang="en-US" altLang="pl-PL" sz="1800">
                    <a:latin typeface="Century Gothic" panose="020B0502020202020204" pitchFamily="34" charset="0"/>
                  </a:rPr>
                  <a:t> you would </a:t>
                </a:r>
                <a:r>
                  <a:rPr lang="en-US" altLang="pl-PL" sz="1800" b="1">
                    <a:solidFill>
                      <a:schemeClr val="accent1"/>
                    </a:solidFill>
                    <a:latin typeface="Century Gothic" panose="020B0502020202020204" pitchFamily="34" charset="0"/>
                  </a:rPr>
                  <a:t>like to be treated!</a:t>
                </a:r>
              </a:p>
            </p:txBody>
          </p:sp>
          <p:sp>
            <p:nvSpPr>
              <p:cNvPr id="22" name="Prostokąt zaokrąglony 21"/>
              <p:cNvSpPr/>
              <p:nvPr/>
            </p:nvSpPr>
            <p:spPr>
              <a:xfrm>
                <a:off x="6489699" y="4652715"/>
                <a:ext cx="5330826" cy="1316285"/>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23" name="Prostokąt z rogami zaokrąglonymi z jednej strony 22"/>
              <p:cNvSpPr/>
              <p:nvPr/>
            </p:nvSpPr>
            <p:spPr>
              <a:xfrm rot="16200000">
                <a:off x="6291160" y="4847306"/>
                <a:ext cx="1316283" cy="927100"/>
              </a:xfrm>
              <a:prstGeom prst="round2SameRect">
                <a:avLst>
                  <a:gd name="adj1" fmla="val 23516"/>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grpSp>
        <p:sp>
          <p:nvSpPr>
            <p:cNvPr id="49" name="Freeform 80"/>
            <p:cNvSpPr>
              <a:spLocks noEditPoints="1"/>
            </p:cNvSpPr>
            <p:nvPr/>
          </p:nvSpPr>
          <p:spPr bwMode="auto">
            <a:xfrm>
              <a:off x="6650849" y="4924425"/>
              <a:ext cx="623690" cy="578796"/>
            </a:xfrm>
            <a:custGeom>
              <a:avLst/>
              <a:gdLst>
                <a:gd name="T0" fmla="*/ 314 w 628"/>
                <a:gd name="T1" fmla="*/ 583 h 583"/>
                <a:gd name="T2" fmla="*/ 0 w 628"/>
                <a:gd name="T3" fmla="*/ 194 h 583"/>
                <a:gd name="T4" fmla="*/ 160 w 628"/>
                <a:gd name="T5" fmla="*/ 0 h 583"/>
                <a:gd name="T6" fmla="*/ 314 w 628"/>
                <a:gd name="T7" fmla="*/ 84 h 583"/>
                <a:gd name="T8" fmla="*/ 467 w 628"/>
                <a:gd name="T9" fmla="*/ 0 h 583"/>
                <a:gd name="T10" fmla="*/ 628 w 628"/>
                <a:gd name="T11" fmla="*/ 194 h 583"/>
                <a:gd name="T12" fmla="*/ 314 w 628"/>
                <a:gd name="T13" fmla="*/ 583 h 583"/>
                <a:gd name="T14" fmla="*/ 160 w 628"/>
                <a:gd name="T15" fmla="*/ 14 h 583"/>
                <a:gd name="T16" fmla="*/ 14 w 628"/>
                <a:gd name="T17" fmla="*/ 194 h 583"/>
                <a:gd name="T18" fmla="*/ 140 w 628"/>
                <a:gd name="T19" fmla="*/ 458 h 583"/>
                <a:gd name="T20" fmla="*/ 314 w 628"/>
                <a:gd name="T21" fmla="*/ 569 h 583"/>
                <a:gd name="T22" fmla="*/ 488 w 628"/>
                <a:gd name="T23" fmla="*/ 458 h 583"/>
                <a:gd name="T24" fmla="*/ 614 w 628"/>
                <a:gd name="T25" fmla="*/ 194 h 583"/>
                <a:gd name="T26" fmla="*/ 467 w 628"/>
                <a:gd name="T27" fmla="*/ 14 h 583"/>
                <a:gd name="T28" fmla="*/ 321 w 628"/>
                <a:gd name="T29" fmla="*/ 116 h 583"/>
                <a:gd name="T30" fmla="*/ 314 w 628"/>
                <a:gd name="T31" fmla="*/ 123 h 583"/>
                <a:gd name="T32" fmla="*/ 307 w 628"/>
                <a:gd name="T33" fmla="*/ 116 h 583"/>
                <a:gd name="T34" fmla="*/ 160 w 628"/>
                <a:gd name="T35" fmla="*/ 14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28" h="583">
                  <a:moveTo>
                    <a:pt x="314" y="583"/>
                  </a:moveTo>
                  <a:cubicBezTo>
                    <a:pt x="239" y="583"/>
                    <a:pt x="0" y="403"/>
                    <a:pt x="0" y="194"/>
                  </a:cubicBezTo>
                  <a:cubicBezTo>
                    <a:pt x="0" y="102"/>
                    <a:pt x="68" y="0"/>
                    <a:pt x="160" y="0"/>
                  </a:cubicBezTo>
                  <a:cubicBezTo>
                    <a:pt x="230" y="0"/>
                    <a:pt x="294" y="37"/>
                    <a:pt x="314" y="84"/>
                  </a:cubicBezTo>
                  <a:cubicBezTo>
                    <a:pt x="335" y="37"/>
                    <a:pt x="398" y="0"/>
                    <a:pt x="467" y="0"/>
                  </a:cubicBezTo>
                  <a:cubicBezTo>
                    <a:pt x="559" y="0"/>
                    <a:pt x="628" y="102"/>
                    <a:pt x="628" y="194"/>
                  </a:cubicBezTo>
                  <a:cubicBezTo>
                    <a:pt x="628" y="403"/>
                    <a:pt x="388" y="583"/>
                    <a:pt x="314" y="583"/>
                  </a:cubicBezTo>
                  <a:close/>
                  <a:moveTo>
                    <a:pt x="160" y="14"/>
                  </a:moveTo>
                  <a:cubicBezTo>
                    <a:pt x="91" y="14"/>
                    <a:pt x="14" y="91"/>
                    <a:pt x="14" y="194"/>
                  </a:cubicBezTo>
                  <a:cubicBezTo>
                    <a:pt x="14" y="312"/>
                    <a:pt x="93" y="410"/>
                    <a:pt x="140" y="458"/>
                  </a:cubicBezTo>
                  <a:cubicBezTo>
                    <a:pt x="207" y="526"/>
                    <a:pt x="282" y="569"/>
                    <a:pt x="314" y="569"/>
                  </a:cubicBezTo>
                  <a:cubicBezTo>
                    <a:pt x="345" y="569"/>
                    <a:pt x="421" y="526"/>
                    <a:pt x="488" y="458"/>
                  </a:cubicBezTo>
                  <a:cubicBezTo>
                    <a:pt x="535" y="410"/>
                    <a:pt x="614" y="312"/>
                    <a:pt x="614" y="194"/>
                  </a:cubicBezTo>
                  <a:cubicBezTo>
                    <a:pt x="614" y="91"/>
                    <a:pt x="536" y="14"/>
                    <a:pt x="467" y="14"/>
                  </a:cubicBezTo>
                  <a:cubicBezTo>
                    <a:pt x="383" y="14"/>
                    <a:pt x="321" y="68"/>
                    <a:pt x="321" y="116"/>
                  </a:cubicBezTo>
                  <a:cubicBezTo>
                    <a:pt x="321" y="120"/>
                    <a:pt x="318" y="123"/>
                    <a:pt x="314" y="123"/>
                  </a:cubicBezTo>
                  <a:cubicBezTo>
                    <a:pt x="310" y="123"/>
                    <a:pt x="307" y="120"/>
                    <a:pt x="307" y="116"/>
                  </a:cubicBezTo>
                  <a:cubicBezTo>
                    <a:pt x="307" y="58"/>
                    <a:pt x="229" y="14"/>
                    <a:pt x="160" y="14"/>
                  </a:cubicBezTo>
                  <a:close/>
                </a:path>
              </a:pathLst>
            </a:custGeom>
            <a:solidFill>
              <a:schemeClr val="bg1"/>
            </a:solidFill>
            <a:ln w="9525">
              <a:solidFill>
                <a:schemeClr val="bg1"/>
              </a:solidFill>
            </a:ln>
          </p:spPr>
          <p:txBody>
            <a:bodyPr vert="horz" wrap="square" lIns="91440" tIns="45720" rIns="91440" bIns="45720" numCol="1" anchor="t" anchorCtr="0" compatLnSpc="1">
              <a:prstTxWarp prst="textNoShape">
                <a:avLst/>
              </a:prstTxWarp>
            </a:bodyPr>
            <a:lstStyle/>
            <a:p>
              <a:endParaRPr lang="en-US">
                <a:latin typeface="Century Gothic" panose="020B0502020202020204" pitchFamily="34" charset="0"/>
              </a:endParaRPr>
            </a:p>
          </p:txBody>
        </p:sp>
      </p:grpSp>
      <p:grpSp>
        <p:nvGrpSpPr>
          <p:cNvPr id="54" name="Grupa 53"/>
          <p:cNvGrpSpPr/>
          <p:nvPr/>
        </p:nvGrpSpPr>
        <p:grpSpPr>
          <a:xfrm>
            <a:off x="6485752" y="2925514"/>
            <a:ext cx="5334773" cy="1316286"/>
            <a:chOff x="6485752" y="2925514"/>
            <a:chExt cx="5334773" cy="1316286"/>
          </a:xfrm>
        </p:grpSpPr>
        <p:grpSp>
          <p:nvGrpSpPr>
            <p:cNvPr id="27" name="Grupa 26"/>
            <p:cNvGrpSpPr/>
            <p:nvPr/>
          </p:nvGrpSpPr>
          <p:grpSpPr>
            <a:xfrm>
              <a:off x="6485752" y="2925514"/>
              <a:ext cx="5334773" cy="1316286"/>
              <a:chOff x="6485752" y="3014414"/>
              <a:chExt cx="5334773" cy="1316286"/>
            </a:xfrm>
          </p:grpSpPr>
          <p:sp>
            <p:nvSpPr>
              <p:cNvPr id="5" name="Rectangle 30">
                <a:extLst>
                  <a:ext uri="{FF2B5EF4-FFF2-40B4-BE49-F238E27FC236}">
                    <a16:creationId xmlns:a16="http://schemas.microsoft.com/office/drawing/2014/main" id="{E4D10464-294F-4E1E-AC9B-40F07D8068D2}"/>
                  </a:ext>
                </a:extLst>
              </p:cNvPr>
              <p:cNvSpPr>
                <a:spLocks noChangeArrowheads="1"/>
              </p:cNvSpPr>
              <p:nvPr/>
            </p:nvSpPr>
            <p:spPr bwMode="auto">
              <a:xfrm>
                <a:off x="7568199" y="3350583"/>
                <a:ext cx="4103101" cy="643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70" tIns="44539" rIns="89070" bIns="44539">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nSpc>
                    <a:spcPct val="90000"/>
                  </a:lnSpc>
                </a:pPr>
                <a:r>
                  <a:rPr lang="pl-PL" altLang="pl-PL" sz="2000" b="1">
                    <a:solidFill>
                      <a:srgbClr val="39393B"/>
                    </a:solidFill>
                    <a:latin typeface="Century Gothic" panose="020B0502020202020204" pitchFamily="34" charset="0"/>
                  </a:rPr>
                  <a:t>Don't believe stereotypes</a:t>
                </a:r>
                <a:r>
                  <a:rPr lang="en-NZ" altLang="pl-PL" sz="2000" b="1">
                    <a:solidFill>
                      <a:srgbClr val="39393B"/>
                    </a:solidFill>
                    <a:latin typeface="Century Gothic" panose="020B0502020202020204" pitchFamily="34" charset="0"/>
                  </a:rPr>
                  <a:t>:</a:t>
                </a:r>
                <a:r>
                  <a:rPr lang="pl-PL" altLang="pl-PL" sz="2000" b="1">
                    <a:solidFill>
                      <a:srgbClr val="39393B"/>
                    </a:solidFill>
                    <a:latin typeface="Century Gothic" panose="020B0502020202020204" pitchFamily="34" charset="0"/>
                  </a:rPr>
                  <a:t> </a:t>
                </a:r>
              </a:p>
              <a:p>
                <a:pPr>
                  <a:lnSpc>
                    <a:spcPct val="90000"/>
                  </a:lnSpc>
                </a:pPr>
                <a:r>
                  <a:rPr lang="pl-PL" altLang="pl-PL" sz="2000">
                    <a:solidFill>
                      <a:srgbClr val="39393B"/>
                    </a:solidFill>
                    <a:latin typeface="Century Gothic" panose="020B0502020202020204" pitchFamily="34" charset="0"/>
                  </a:rPr>
                  <a:t>use </a:t>
                </a:r>
                <a:r>
                  <a:rPr lang="pl-PL" altLang="pl-PL" sz="2000" b="1">
                    <a:solidFill>
                      <a:schemeClr val="accent1"/>
                    </a:solidFill>
                    <a:latin typeface="Century Gothic" panose="020B0502020202020204" pitchFamily="34" charset="0"/>
                  </a:rPr>
                  <a:t>diagnostic tools</a:t>
                </a:r>
                <a:r>
                  <a:rPr lang="en-NZ" altLang="pl-PL" sz="2000" b="1">
                    <a:solidFill>
                      <a:schemeClr val="accent1"/>
                    </a:solidFill>
                    <a:latin typeface="Century Gothic" panose="020B0502020202020204" pitchFamily="34" charset="0"/>
                  </a:rPr>
                  <a:t>.</a:t>
                </a:r>
                <a:endParaRPr lang="en-US" altLang="pl-PL" sz="1800" b="1">
                  <a:solidFill>
                    <a:schemeClr val="accent1"/>
                  </a:solidFill>
                  <a:latin typeface="Century Gothic" panose="020B0502020202020204" pitchFamily="34" charset="0"/>
                </a:endParaRPr>
              </a:p>
            </p:txBody>
          </p:sp>
          <p:sp>
            <p:nvSpPr>
              <p:cNvPr id="19" name="Prostokąt zaokrąglony 18"/>
              <p:cNvSpPr/>
              <p:nvPr/>
            </p:nvSpPr>
            <p:spPr>
              <a:xfrm>
                <a:off x="6489699" y="3014415"/>
                <a:ext cx="5330826" cy="1316285"/>
              </a:xfrm>
              <a:prstGeom prst="round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20" name="Prostokąt z rogami zaokrąglonymi z jednej strony 19"/>
              <p:cNvSpPr/>
              <p:nvPr/>
            </p:nvSpPr>
            <p:spPr>
              <a:xfrm rot="16200000">
                <a:off x="6291160" y="3209006"/>
                <a:ext cx="1316283" cy="927100"/>
              </a:xfrm>
              <a:prstGeom prst="round2SameRect">
                <a:avLst>
                  <a:gd name="adj1" fmla="val 23516"/>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grpSp>
        <p:sp>
          <p:nvSpPr>
            <p:cNvPr id="50" name="Freeform 132"/>
            <p:cNvSpPr>
              <a:spLocks noEditPoints="1"/>
            </p:cNvSpPr>
            <p:nvPr/>
          </p:nvSpPr>
          <p:spPr bwMode="auto">
            <a:xfrm>
              <a:off x="6608655" y="3409950"/>
              <a:ext cx="699064" cy="300894"/>
            </a:xfrm>
            <a:custGeom>
              <a:avLst/>
              <a:gdLst>
                <a:gd name="T0" fmla="*/ 596 w 765"/>
                <a:gd name="T1" fmla="*/ 0 h 339"/>
                <a:gd name="T2" fmla="*/ 443 w 765"/>
                <a:gd name="T3" fmla="*/ 97 h 339"/>
                <a:gd name="T4" fmla="*/ 415 w 765"/>
                <a:gd name="T5" fmla="*/ 88 h 339"/>
                <a:gd name="T6" fmla="*/ 382 w 765"/>
                <a:gd name="T7" fmla="*/ 58 h 339"/>
                <a:gd name="T8" fmla="*/ 349 w 765"/>
                <a:gd name="T9" fmla="*/ 88 h 339"/>
                <a:gd name="T10" fmla="*/ 321 w 765"/>
                <a:gd name="T11" fmla="*/ 97 h 339"/>
                <a:gd name="T12" fmla="*/ 169 w 765"/>
                <a:gd name="T13" fmla="*/ 0 h 339"/>
                <a:gd name="T14" fmla="*/ 0 w 765"/>
                <a:gd name="T15" fmla="*/ 170 h 339"/>
                <a:gd name="T16" fmla="*/ 169 w 765"/>
                <a:gd name="T17" fmla="*/ 339 h 339"/>
                <a:gd name="T18" fmla="*/ 338 w 765"/>
                <a:gd name="T19" fmla="*/ 170 h 339"/>
                <a:gd name="T20" fmla="*/ 327 w 765"/>
                <a:gd name="T21" fmla="*/ 109 h 339"/>
                <a:gd name="T22" fmla="*/ 351 w 765"/>
                <a:gd name="T23" fmla="*/ 102 h 339"/>
                <a:gd name="T24" fmla="*/ 382 w 765"/>
                <a:gd name="T25" fmla="*/ 124 h 339"/>
                <a:gd name="T26" fmla="*/ 414 w 765"/>
                <a:gd name="T27" fmla="*/ 102 h 339"/>
                <a:gd name="T28" fmla="*/ 438 w 765"/>
                <a:gd name="T29" fmla="*/ 109 h 339"/>
                <a:gd name="T30" fmla="*/ 427 w 765"/>
                <a:gd name="T31" fmla="*/ 170 h 339"/>
                <a:gd name="T32" fmla="*/ 596 w 765"/>
                <a:gd name="T33" fmla="*/ 339 h 339"/>
                <a:gd name="T34" fmla="*/ 765 w 765"/>
                <a:gd name="T35" fmla="*/ 170 h 339"/>
                <a:gd name="T36" fmla="*/ 596 w 765"/>
                <a:gd name="T37" fmla="*/ 0 h 339"/>
                <a:gd name="T38" fmla="*/ 169 w 765"/>
                <a:gd name="T39" fmla="*/ 325 h 339"/>
                <a:gd name="T40" fmla="*/ 14 w 765"/>
                <a:gd name="T41" fmla="*/ 170 h 339"/>
                <a:gd name="T42" fmla="*/ 169 w 765"/>
                <a:gd name="T43" fmla="*/ 14 h 339"/>
                <a:gd name="T44" fmla="*/ 324 w 765"/>
                <a:gd name="T45" fmla="*/ 170 h 339"/>
                <a:gd name="T46" fmla="*/ 169 w 765"/>
                <a:gd name="T47" fmla="*/ 325 h 339"/>
                <a:gd name="T48" fmla="*/ 382 w 765"/>
                <a:gd name="T49" fmla="*/ 110 h 339"/>
                <a:gd name="T50" fmla="*/ 363 w 765"/>
                <a:gd name="T51" fmla="*/ 91 h 339"/>
                <a:gd name="T52" fmla="*/ 382 w 765"/>
                <a:gd name="T53" fmla="*/ 72 h 339"/>
                <a:gd name="T54" fmla="*/ 401 w 765"/>
                <a:gd name="T55" fmla="*/ 91 h 339"/>
                <a:gd name="T56" fmla="*/ 382 w 765"/>
                <a:gd name="T57" fmla="*/ 110 h 339"/>
                <a:gd name="T58" fmla="*/ 596 w 765"/>
                <a:gd name="T59" fmla="*/ 325 h 339"/>
                <a:gd name="T60" fmla="*/ 441 w 765"/>
                <a:gd name="T61" fmla="*/ 170 h 339"/>
                <a:gd name="T62" fmla="*/ 596 w 765"/>
                <a:gd name="T63" fmla="*/ 14 h 339"/>
                <a:gd name="T64" fmla="*/ 751 w 765"/>
                <a:gd name="T65" fmla="*/ 170 h 339"/>
                <a:gd name="T66" fmla="*/ 596 w 765"/>
                <a:gd name="T67" fmla="*/ 325 h 339"/>
                <a:gd name="T68" fmla="*/ 233 w 765"/>
                <a:gd name="T69" fmla="*/ 55 h 339"/>
                <a:gd name="T70" fmla="*/ 223 w 765"/>
                <a:gd name="T71" fmla="*/ 58 h 339"/>
                <a:gd name="T72" fmla="*/ 57 w 765"/>
                <a:gd name="T73" fmla="*/ 115 h 339"/>
                <a:gd name="T74" fmla="*/ 51 w 765"/>
                <a:gd name="T75" fmla="*/ 119 h 339"/>
                <a:gd name="T76" fmla="*/ 48 w 765"/>
                <a:gd name="T77" fmla="*/ 118 h 339"/>
                <a:gd name="T78" fmla="*/ 45 w 765"/>
                <a:gd name="T79" fmla="*/ 109 h 339"/>
                <a:gd name="T80" fmla="*/ 229 w 765"/>
                <a:gd name="T81" fmla="*/ 45 h 339"/>
                <a:gd name="T82" fmla="*/ 233 w 765"/>
                <a:gd name="T83" fmla="*/ 55 h 339"/>
                <a:gd name="T84" fmla="*/ 660 w 765"/>
                <a:gd name="T85" fmla="*/ 55 h 339"/>
                <a:gd name="T86" fmla="*/ 650 w 765"/>
                <a:gd name="T87" fmla="*/ 58 h 339"/>
                <a:gd name="T88" fmla="*/ 484 w 765"/>
                <a:gd name="T89" fmla="*/ 115 h 339"/>
                <a:gd name="T90" fmla="*/ 478 w 765"/>
                <a:gd name="T91" fmla="*/ 119 h 339"/>
                <a:gd name="T92" fmla="*/ 475 w 765"/>
                <a:gd name="T93" fmla="*/ 118 h 339"/>
                <a:gd name="T94" fmla="*/ 471 w 765"/>
                <a:gd name="T95" fmla="*/ 109 h 339"/>
                <a:gd name="T96" fmla="*/ 656 w 765"/>
                <a:gd name="T97" fmla="*/ 45 h 339"/>
                <a:gd name="T98" fmla="*/ 660 w 765"/>
                <a:gd name="T99" fmla="*/ 55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65" h="339">
                  <a:moveTo>
                    <a:pt x="596" y="0"/>
                  </a:moveTo>
                  <a:cubicBezTo>
                    <a:pt x="529" y="0"/>
                    <a:pt x="471" y="40"/>
                    <a:pt x="443" y="97"/>
                  </a:cubicBezTo>
                  <a:cubicBezTo>
                    <a:pt x="434" y="93"/>
                    <a:pt x="425" y="90"/>
                    <a:pt x="415" y="88"/>
                  </a:cubicBezTo>
                  <a:cubicBezTo>
                    <a:pt x="414" y="71"/>
                    <a:pt x="399" y="58"/>
                    <a:pt x="382" y="58"/>
                  </a:cubicBezTo>
                  <a:cubicBezTo>
                    <a:pt x="365" y="58"/>
                    <a:pt x="351" y="71"/>
                    <a:pt x="349" y="88"/>
                  </a:cubicBezTo>
                  <a:cubicBezTo>
                    <a:pt x="340" y="90"/>
                    <a:pt x="330" y="93"/>
                    <a:pt x="321" y="97"/>
                  </a:cubicBezTo>
                  <a:cubicBezTo>
                    <a:pt x="294" y="40"/>
                    <a:pt x="236" y="0"/>
                    <a:pt x="169" y="0"/>
                  </a:cubicBezTo>
                  <a:cubicBezTo>
                    <a:pt x="76" y="0"/>
                    <a:pt x="0" y="76"/>
                    <a:pt x="0" y="170"/>
                  </a:cubicBezTo>
                  <a:cubicBezTo>
                    <a:pt x="0" y="263"/>
                    <a:pt x="76" y="339"/>
                    <a:pt x="169" y="339"/>
                  </a:cubicBezTo>
                  <a:cubicBezTo>
                    <a:pt x="262" y="339"/>
                    <a:pt x="338" y="263"/>
                    <a:pt x="338" y="170"/>
                  </a:cubicBezTo>
                  <a:cubicBezTo>
                    <a:pt x="338" y="148"/>
                    <a:pt x="334" y="128"/>
                    <a:pt x="327" y="109"/>
                  </a:cubicBezTo>
                  <a:cubicBezTo>
                    <a:pt x="335" y="106"/>
                    <a:pt x="343" y="103"/>
                    <a:pt x="351" y="102"/>
                  </a:cubicBezTo>
                  <a:cubicBezTo>
                    <a:pt x="355" y="115"/>
                    <a:pt x="368" y="124"/>
                    <a:pt x="382" y="124"/>
                  </a:cubicBezTo>
                  <a:cubicBezTo>
                    <a:pt x="397" y="124"/>
                    <a:pt x="409" y="115"/>
                    <a:pt x="414" y="102"/>
                  </a:cubicBezTo>
                  <a:cubicBezTo>
                    <a:pt x="422" y="103"/>
                    <a:pt x="430" y="106"/>
                    <a:pt x="438" y="109"/>
                  </a:cubicBezTo>
                  <a:cubicBezTo>
                    <a:pt x="431" y="128"/>
                    <a:pt x="427" y="148"/>
                    <a:pt x="427" y="170"/>
                  </a:cubicBezTo>
                  <a:cubicBezTo>
                    <a:pt x="427" y="263"/>
                    <a:pt x="502" y="339"/>
                    <a:pt x="596" y="339"/>
                  </a:cubicBezTo>
                  <a:cubicBezTo>
                    <a:pt x="689" y="339"/>
                    <a:pt x="765" y="263"/>
                    <a:pt x="765" y="170"/>
                  </a:cubicBezTo>
                  <a:cubicBezTo>
                    <a:pt x="765" y="76"/>
                    <a:pt x="689" y="0"/>
                    <a:pt x="596" y="0"/>
                  </a:cubicBezTo>
                  <a:close/>
                  <a:moveTo>
                    <a:pt x="169" y="325"/>
                  </a:moveTo>
                  <a:cubicBezTo>
                    <a:pt x="83" y="325"/>
                    <a:pt x="14" y="255"/>
                    <a:pt x="14" y="170"/>
                  </a:cubicBezTo>
                  <a:cubicBezTo>
                    <a:pt x="14" y="84"/>
                    <a:pt x="83" y="14"/>
                    <a:pt x="169" y="14"/>
                  </a:cubicBezTo>
                  <a:cubicBezTo>
                    <a:pt x="254" y="14"/>
                    <a:pt x="324" y="84"/>
                    <a:pt x="324" y="170"/>
                  </a:cubicBezTo>
                  <a:cubicBezTo>
                    <a:pt x="324" y="255"/>
                    <a:pt x="254" y="325"/>
                    <a:pt x="169" y="325"/>
                  </a:cubicBezTo>
                  <a:close/>
                  <a:moveTo>
                    <a:pt x="382" y="110"/>
                  </a:moveTo>
                  <a:cubicBezTo>
                    <a:pt x="372" y="110"/>
                    <a:pt x="363" y="102"/>
                    <a:pt x="363" y="91"/>
                  </a:cubicBezTo>
                  <a:cubicBezTo>
                    <a:pt x="363" y="80"/>
                    <a:pt x="372" y="72"/>
                    <a:pt x="382" y="72"/>
                  </a:cubicBezTo>
                  <a:cubicBezTo>
                    <a:pt x="393" y="72"/>
                    <a:pt x="401" y="80"/>
                    <a:pt x="401" y="91"/>
                  </a:cubicBezTo>
                  <a:cubicBezTo>
                    <a:pt x="401" y="102"/>
                    <a:pt x="393" y="110"/>
                    <a:pt x="382" y="110"/>
                  </a:cubicBezTo>
                  <a:close/>
                  <a:moveTo>
                    <a:pt x="596" y="325"/>
                  </a:moveTo>
                  <a:cubicBezTo>
                    <a:pt x="510" y="325"/>
                    <a:pt x="441" y="255"/>
                    <a:pt x="441" y="170"/>
                  </a:cubicBezTo>
                  <a:cubicBezTo>
                    <a:pt x="441" y="84"/>
                    <a:pt x="510" y="14"/>
                    <a:pt x="596" y="14"/>
                  </a:cubicBezTo>
                  <a:cubicBezTo>
                    <a:pt x="681" y="14"/>
                    <a:pt x="751" y="84"/>
                    <a:pt x="751" y="170"/>
                  </a:cubicBezTo>
                  <a:cubicBezTo>
                    <a:pt x="751" y="255"/>
                    <a:pt x="681" y="325"/>
                    <a:pt x="596" y="325"/>
                  </a:cubicBezTo>
                  <a:close/>
                  <a:moveTo>
                    <a:pt x="233" y="55"/>
                  </a:moveTo>
                  <a:cubicBezTo>
                    <a:pt x="231" y="58"/>
                    <a:pt x="227" y="60"/>
                    <a:pt x="223" y="58"/>
                  </a:cubicBezTo>
                  <a:cubicBezTo>
                    <a:pt x="162" y="28"/>
                    <a:pt x="87" y="53"/>
                    <a:pt x="57" y="115"/>
                  </a:cubicBezTo>
                  <a:cubicBezTo>
                    <a:pt x="56" y="118"/>
                    <a:pt x="53" y="119"/>
                    <a:pt x="51" y="119"/>
                  </a:cubicBezTo>
                  <a:cubicBezTo>
                    <a:pt x="50" y="119"/>
                    <a:pt x="49" y="119"/>
                    <a:pt x="48" y="118"/>
                  </a:cubicBezTo>
                  <a:cubicBezTo>
                    <a:pt x="44" y="117"/>
                    <a:pt x="43" y="112"/>
                    <a:pt x="45" y="109"/>
                  </a:cubicBezTo>
                  <a:cubicBezTo>
                    <a:pt x="78" y="40"/>
                    <a:pt x="161" y="12"/>
                    <a:pt x="229" y="45"/>
                  </a:cubicBezTo>
                  <a:cubicBezTo>
                    <a:pt x="233" y="47"/>
                    <a:pt x="234" y="51"/>
                    <a:pt x="233" y="55"/>
                  </a:cubicBezTo>
                  <a:close/>
                  <a:moveTo>
                    <a:pt x="660" y="55"/>
                  </a:moveTo>
                  <a:cubicBezTo>
                    <a:pt x="658" y="58"/>
                    <a:pt x="654" y="60"/>
                    <a:pt x="650" y="58"/>
                  </a:cubicBezTo>
                  <a:cubicBezTo>
                    <a:pt x="589" y="28"/>
                    <a:pt x="514" y="53"/>
                    <a:pt x="484" y="115"/>
                  </a:cubicBezTo>
                  <a:cubicBezTo>
                    <a:pt x="483" y="118"/>
                    <a:pt x="480" y="119"/>
                    <a:pt x="478" y="119"/>
                  </a:cubicBezTo>
                  <a:cubicBezTo>
                    <a:pt x="477" y="119"/>
                    <a:pt x="476" y="119"/>
                    <a:pt x="475" y="118"/>
                  </a:cubicBezTo>
                  <a:cubicBezTo>
                    <a:pt x="471" y="117"/>
                    <a:pt x="470" y="112"/>
                    <a:pt x="471" y="109"/>
                  </a:cubicBezTo>
                  <a:cubicBezTo>
                    <a:pt x="505" y="40"/>
                    <a:pt x="588" y="12"/>
                    <a:pt x="656" y="45"/>
                  </a:cubicBezTo>
                  <a:cubicBezTo>
                    <a:pt x="660" y="47"/>
                    <a:pt x="661" y="51"/>
                    <a:pt x="660" y="55"/>
                  </a:cubicBezTo>
                  <a:close/>
                </a:path>
              </a:pathLst>
            </a:custGeom>
            <a:solidFill>
              <a:schemeClr val="bg1"/>
            </a:solidFill>
            <a:ln w="9525">
              <a:solidFill>
                <a:schemeClr val="bg1"/>
              </a:solidFill>
            </a:ln>
          </p:spPr>
          <p:txBody>
            <a:bodyPr vert="horz" wrap="square" lIns="91440" tIns="45720" rIns="91440" bIns="45720" numCol="1" anchor="t" anchorCtr="0" compatLnSpc="1">
              <a:prstTxWarp prst="textNoShape">
                <a:avLst/>
              </a:prstTxWarp>
            </a:bodyPr>
            <a:lstStyle/>
            <a:p>
              <a:endParaRPr lang="en-US">
                <a:latin typeface="Century Gothic" panose="020B0502020202020204" pitchFamily="34" charset="0"/>
              </a:endParaRPr>
            </a:p>
          </p:txBody>
        </p:sp>
      </p:grpSp>
      <p:sp>
        <p:nvSpPr>
          <p:cNvPr id="7" name="Symbol zastępczy numeru slajdu 6"/>
          <p:cNvSpPr>
            <a:spLocks noGrp="1"/>
          </p:cNvSpPr>
          <p:nvPr>
            <p:ph type="sldNum" sz="quarter" idx="12"/>
          </p:nvPr>
        </p:nvSpPr>
        <p:spPr/>
        <p:txBody>
          <a:bodyPr/>
          <a:lstStyle/>
          <a:p>
            <a:fld id="{DEAEEF22-A4DB-45E7-8C91-9889C89BF273}" type="slidenum">
              <a:rPr lang="pl-PL" smtClean="0"/>
              <a:t>144</a:t>
            </a:fld>
            <a:endParaRPr lang="pl-PL"/>
          </a:p>
        </p:txBody>
      </p:sp>
    </p:spTree>
    <p:extLst>
      <p:ext uri="{BB962C8B-B14F-4D97-AF65-F5344CB8AC3E}">
        <p14:creationId xmlns:p14="http://schemas.microsoft.com/office/powerpoint/2010/main" val="25392540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3333">
                                      <p:stCondLst>
                                        <p:cond delay="250"/>
                                      </p:stCondLst>
                                      <p:childTnLst>
                                        <p:set>
                                          <p:cBhvr>
                                            <p:cTn id="6" dur="1" fill="hold">
                                              <p:stCondLst>
                                                <p:cond delay="0"/>
                                              </p:stCondLst>
                                            </p:cTn>
                                            <p:tgtEl>
                                              <p:spTgt spid="51"/>
                                            </p:tgtEl>
                                            <p:attrNameLst>
                                              <p:attrName>style.visibility</p:attrName>
                                            </p:attrNameLst>
                                          </p:cBhvr>
                                          <p:to>
                                            <p:strVal val="visible"/>
                                          </p:to>
                                        </p:set>
                                        <p:anim calcmode="lin" valueType="num" p14:bounceEnd="53333">
                                          <p:cBhvr additive="base">
                                            <p:cTn id="7" dur="1250" fill="hold"/>
                                            <p:tgtEl>
                                              <p:spTgt spid="51"/>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8" fill="hold" nodeType="afterEffect" p14:presetBounceEnd="53333">
                                      <p:stCondLst>
                                        <p:cond delay="250"/>
                                      </p:stCondLst>
                                      <p:childTnLst>
                                        <p:set>
                                          <p:cBhvr>
                                            <p:cTn id="11" dur="1" fill="hold">
                                              <p:stCondLst>
                                                <p:cond delay="0"/>
                                              </p:stCondLst>
                                            </p:cTn>
                                            <p:tgtEl>
                                              <p:spTgt spid="52"/>
                                            </p:tgtEl>
                                            <p:attrNameLst>
                                              <p:attrName>style.visibility</p:attrName>
                                            </p:attrNameLst>
                                          </p:cBhvr>
                                          <p:to>
                                            <p:strVal val="visible"/>
                                          </p:to>
                                        </p:set>
                                        <p:anim calcmode="lin" valueType="num" p14:bounceEnd="53333">
                                          <p:cBhvr additive="base">
                                            <p:cTn id="12" dur="1250" fill="hold"/>
                                            <p:tgtEl>
                                              <p:spTgt spid="52"/>
                                            </p:tgtEl>
                                            <p:attrNameLst>
                                              <p:attrName>ppt_x</p:attrName>
                                            </p:attrNameLst>
                                          </p:cBhvr>
                                          <p:tavLst>
                                            <p:tav tm="0">
                                              <p:val>
                                                <p:strVal val="0-#ppt_w/2"/>
                                              </p:val>
                                            </p:tav>
                                            <p:tav tm="100000">
                                              <p:val>
                                                <p:strVal val="#ppt_x"/>
                                              </p:val>
                                            </p:tav>
                                          </p:tavLst>
                                        </p:anim>
                                        <p:anim calcmode="lin" valueType="num" p14:bounceEnd="53333">
                                          <p:cBhvr additive="base">
                                            <p:cTn id="13" dur="1250" fill="hold"/>
                                            <p:tgtEl>
                                              <p:spTgt spid="52"/>
                                            </p:tgtEl>
                                            <p:attrNameLst>
                                              <p:attrName>ppt_y</p:attrName>
                                            </p:attrNameLst>
                                          </p:cBhvr>
                                          <p:tavLst>
                                            <p:tav tm="0">
                                              <p:val>
                                                <p:strVal val="#ppt_y"/>
                                              </p:val>
                                            </p:tav>
                                            <p:tav tm="100000">
                                              <p:val>
                                                <p:strVal val="#ppt_y"/>
                                              </p:val>
                                            </p:tav>
                                          </p:tavLst>
                                        </p:anim>
                                      </p:childTnLst>
                                    </p:cTn>
                                  </p:par>
                                </p:childTnLst>
                              </p:cTn>
                            </p:par>
                            <p:par>
                              <p:cTn id="14" fill="hold">
                                <p:stCondLst>
                                  <p:cond delay="3000"/>
                                </p:stCondLst>
                                <p:childTnLst>
                                  <p:par>
                                    <p:cTn id="15" presetID="2" presetClass="entr" presetSubtype="2" fill="hold" nodeType="afterEffect" p14:presetBounceEnd="53333">
                                      <p:stCondLst>
                                        <p:cond delay="250"/>
                                      </p:stCondLst>
                                      <p:childTnLst>
                                        <p:set>
                                          <p:cBhvr>
                                            <p:cTn id="16" dur="1" fill="hold">
                                              <p:stCondLst>
                                                <p:cond delay="0"/>
                                              </p:stCondLst>
                                            </p:cTn>
                                            <p:tgtEl>
                                              <p:spTgt spid="53"/>
                                            </p:tgtEl>
                                            <p:attrNameLst>
                                              <p:attrName>style.visibility</p:attrName>
                                            </p:attrNameLst>
                                          </p:cBhvr>
                                          <p:to>
                                            <p:strVal val="visible"/>
                                          </p:to>
                                        </p:set>
                                        <p:anim calcmode="lin" valueType="num" p14:bounceEnd="53333">
                                          <p:cBhvr additive="base">
                                            <p:cTn id="17" dur="1250" fill="hold"/>
                                            <p:tgtEl>
                                              <p:spTgt spid="53"/>
                                            </p:tgtEl>
                                            <p:attrNameLst>
                                              <p:attrName>ppt_x</p:attrName>
                                            </p:attrNameLst>
                                          </p:cBhvr>
                                          <p:tavLst>
                                            <p:tav tm="0">
                                              <p:val>
                                                <p:strVal val="1+#ppt_w/2"/>
                                              </p:val>
                                            </p:tav>
                                            <p:tav tm="100000">
                                              <p:val>
                                                <p:strVal val="#ppt_x"/>
                                              </p:val>
                                            </p:tav>
                                          </p:tavLst>
                                        </p:anim>
                                        <p:anim calcmode="lin" valueType="num" p14:bounceEnd="53333">
                                          <p:cBhvr additive="base">
                                            <p:cTn id="18" dur="1250" fill="hold"/>
                                            <p:tgtEl>
                                              <p:spTgt spid="53"/>
                                            </p:tgtEl>
                                            <p:attrNameLst>
                                              <p:attrName>ppt_y</p:attrName>
                                            </p:attrNameLst>
                                          </p:cBhvr>
                                          <p:tavLst>
                                            <p:tav tm="0">
                                              <p:val>
                                                <p:strVal val="#ppt_y"/>
                                              </p:val>
                                            </p:tav>
                                            <p:tav tm="100000">
                                              <p:val>
                                                <p:strVal val="#ppt_y"/>
                                              </p:val>
                                            </p:tav>
                                          </p:tavLst>
                                        </p:anim>
                                      </p:childTnLst>
                                    </p:cTn>
                                  </p:par>
                                </p:childTnLst>
                              </p:cTn>
                            </p:par>
                            <p:par>
                              <p:cTn id="19" fill="hold">
                                <p:stCondLst>
                                  <p:cond delay="4500"/>
                                </p:stCondLst>
                                <p:childTnLst>
                                  <p:par>
                                    <p:cTn id="20" presetID="2" presetClass="entr" presetSubtype="2" fill="hold" nodeType="afterEffect" p14:presetBounceEnd="53333">
                                      <p:stCondLst>
                                        <p:cond delay="250"/>
                                      </p:stCondLst>
                                      <p:childTnLst>
                                        <p:set>
                                          <p:cBhvr>
                                            <p:cTn id="21" dur="1" fill="hold">
                                              <p:stCondLst>
                                                <p:cond delay="0"/>
                                              </p:stCondLst>
                                            </p:cTn>
                                            <p:tgtEl>
                                              <p:spTgt spid="54"/>
                                            </p:tgtEl>
                                            <p:attrNameLst>
                                              <p:attrName>style.visibility</p:attrName>
                                            </p:attrNameLst>
                                          </p:cBhvr>
                                          <p:to>
                                            <p:strVal val="visible"/>
                                          </p:to>
                                        </p:set>
                                        <p:anim calcmode="lin" valueType="num" p14:bounceEnd="53333">
                                          <p:cBhvr additive="base">
                                            <p:cTn id="22" dur="1250" fill="hold"/>
                                            <p:tgtEl>
                                              <p:spTgt spid="54"/>
                                            </p:tgtEl>
                                            <p:attrNameLst>
                                              <p:attrName>ppt_x</p:attrName>
                                            </p:attrNameLst>
                                          </p:cBhvr>
                                          <p:tavLst>
                                            <p:tav tm="0">
                                              <p:val>
                                                <p:strVal val="1+#ppt_w/2"/>
                                              </p:val>
                                            </p:tav>
                                            <p:tav tm="100000">
                                              <p:val>
                                                <p:strVal val="#ppt_x"/>
                                              </p:val>
                                            </p:tav>
                                          </p:tavLst>
                                        </p:anim>
                                        <p:anim calcmode="lin" valueType="num" p14:bounceEnd="53333">
                                          <p:cBhvr additive="base">
                                            <p:cTn id="23" dur="1250" fill="hold"/>
                                            <p:tgtEl>
                                              <p:spTgt spid="54"/>
                                            </p:tgtEl>
                                            <p:attrNameLst>
                                              <p:attrName>ppt_y</p:attrName>
                                            </p:attrNameLst>
                                          </p:cBhvr>
                                          <p:tavLst>
                                            <p:tav tm="0">
                                              <p:val>
                                                <p:strVal val="#ppt_y"/>
                                              </p:val>
                                            </p:tav>
                                            <p:tav tm="100000">
                                              <p:val>
                                                <p:strVal val="#ppt_y"/>
                                              </p:val>
                                            </p:tav>
                                          </p:tavLst>
                                        </p:anim>
                                      </p:childTnLst>
                                    </p:cTn>
                                  </p:par>
                                </p:childTnLst>
                              </p:cTn>
                            </p:par>
                            <p:par>
                              <p:cTn id="24" fill="hold">
                                <p:stCondLst>
                                  <p:cond delay="6000"/>
                                </p:stCondLst>
                                <p:childTnLst>
                                  <p:par>
                                    <p:cTn id="25" presetID="2" presetClass="entr" presetSubtype="2" fill="hold" nodeType="afterEffect" p14:presetBounceEnd="53333">
                                      <p:stCondLst>
                                        <p:cond delay="250"/>
                                      </p:stCondLst>
                                      <p:childTnLst>
                                        <p:set>
                                          <p:cBhvr>
                                            <p:cTn id="26" dur="1" fill="hold">
                                              <p:stCondLst>
                                                <p:cond delay="0"/>
                                              </p:stCondLst>
                                            </p:cTn>
                                            <p:tgtEl>
                                              <p:spTgt spid="55"/>
                                            </p:tgtEl>
                                            <p:attrNameLst>
                                              <p:attrName>style.visibility</p:attrName>
                                            </p:attrNameLst>
                                          </p:cBhvr>
                                          <p:to>
                                            <p:strVal val="visible"/>
                                          </p:to>
                                        </p:set>
                                        <p:anim calcmode="lin" valueType="num" p14:bounceEnd="53333">
                                          <p:cBhvr additive="base">
                                            <p:cTn id="27" dur="1250" fill="hold"/>
                                            <p:tgtEl>
                                              <p:spTgt spid="55"/>
                                            </p:tgtEl>
                                            <p:attrNameLst>
                                              <p:attrName>ppt_x</p:attrName>
                                            </p:attrNameLst>
                                          </p:cBhvr>
                                          <p:tavLst>
                                            <p:tav tm="0">
                                              <p:val>
                                                <p:strVal val="1+#ppt_w/2"/>
                                              </p:val>
                                            </p:tav>
                                            <p:tav tm="100000">
                                              <p:val>
                                                <p:strVal val="#ppt_x"/>
                                              </p:val>
                                            </p:tav>
                                          </p:tavLst>
                                        </p:anim>
                                        <p:anim calcmode="lin" valueType="num" p14:bounceEnd="53333">
                                          <p:cBhvr additive="base">
                                            <p:cTn id="28" dur="125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25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1250" fill="hold"/>
                                            <p:tgtEl>
                                              <p:spTgt spid="51"/>
                                            </p:tgtEl>
                                            <p:attrNameLst>
                                              <p:attrName>ppt_x</p:attrName>
                                            </p:attrNameLst>
                                          </p:cBhvr>
                                          <p:tavLst>
                                            <p:tav tm="0">
                                              <p:val>
                                                <p:strVal val="0-#ppt_w/2"/>
                                              </p:val>
                                            </p:tav>
                                            <p:tav tm="100000">
                                              <p:val>
                                                <p:strVal val="#ppt_x"/>
                                              </p:val>
                                            </p:tav>
                                          </p:tavLst>
                                        </p:anim>
                                        <p:anim calcmode="lin" valueType="num">
                                          <p:cBhvr additive="base">
                                            <p:cTn id="8" dur="125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8" fill="hold" nodeType="afterEffect">
                                      <p:stCondLst>
                                        <p:cond delay="25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1250" fill="hold"/>
                                            <p:tgtEl>
                                              <p:spTgt spid="52"/>
                                            </p:tgtEl>
                                            <p:attrNameLst>
                                              <p:attrName>ppt_x</p:attrName>
                                            </p:attrNameLst>
                                          </p:cBhvr>
                                          <p:tavLst>
                                            <p:tav tm="0">
                                              <p:val>
                                                <p:strVal val="0-#ppt_w/2"/>
                                              </p:val>
                                            </p:tav>
                                            <p:tav tm="100000">
                                              <p:val>
                                                <p:strVal val="#ppt_x"/>
                                              </p:val>
                                            </p:tav>
                                          </p:tavLst>
                                        </p:anim>
                                        <p:anim calcmode="lin" valueType="num">
                                          <p:cBhvr additive="base">
                                            <p:cTn id="13" dur="1250" fill="hold"/>
                                            <p:tgtEl>
                                              <p:spTgt spid="52"/>
                                            </p:tgtEl>
                                            <p:attrNameLst>
                                              <p:attrName>ppt_y</p:attrName>
                                            </p:attrNameLst>
                                          </p:cBhvr>
                                          <p:tavLst>
                                            <p:tav tm="0">
                                              <p:val>
                                                <p:strVal val="#ppt_y"/>
                                              </p:val>
                                            </p:tav>
                                            <p:tav tm="100000">
                                              <p:val>
                                                <p:strVal val="#ppt_y"/>
                                              </p:val>
                                            </p:tav>
                                          </p:tavLst>
                                        </p:anim>
                                      </p:childTnLst>
                                    </p:cTn>
                                  </p:par>
                                </p:childTnLst>
                              </p:cTn>
                            </p:par>
                            <p:par>
                              <p:cTn id="14" fill="hold">
                                <p:stCondLst>
                                  <p:cond delay="3000"/>
                                </p:stCondLst>
                                <p:childTnLst>
                                  <p:par>
                                    <p:cTn id="15" presetID="2" presetClass="entr" presetSubtype="2" fill="hold" nodeType="afterEffect">
                                      <p:stCondLst>
                                        <p:cond delay="250"/>
                                      </p:stCondLst>
                                      <p:childTnLst>
                                        <p:set>
                                          <p:cBhvr>
                                            <p:cTn id="16" dur="1" fill="hold">
                                              <p:stCondLst>
                                                <p:cond delay="0"/>
                                              </p:stCondLst>
                                            </p:cTn>
                                            <p:tgtEl>
                                              <p:spTgt spid="53"/>
                                            </p:tgtEl>
                                            <p:attrNameLst>
                                              <p:attrName>style.visibility</p:attrName>
                                            </p:attrNameLst>
                                          </p:cBhvr>
                                          <p:to>
                                            <p:strVal val="visible"/>
                                          </p:to>
                                        </p:set>
                                        <p:anim calcmode="lin" valueType="num">
                                          <p:cBhvr additive="base">
                                            <p:cTn id="17" dur="1250" fill="hold"/>
                                            <p:tgtEl>
                                              <p:spTgt spid="53"/>
                                            </p:tgtEl>
                                            <p:attrNameLst>
                                              <p:attrName>ppt_x</p:attrName>
                                            </p:attrNameLst>
                                          </p:cBhvr>
                                          <p:tavLst>
                                            <p:tav tm="0">
                                              <p:val>
                                                <p:strVal val="1+#ppt_w/2"/>
                                              </p:val>
                                            </p:tav>
                                            <p:tav tm="100000">
                                              <p:val>
                                                <p:strVal val="#ppt_x"/>
                                              </p:val>
                                            </p:tav>
                                          </p:tavLst>
                                        </p:anim>
                                        <p:anim calcmode="lin" valueType="num">
                                          <p:cBhvr additive="base">
                                            <p:cTn id="18" dur="1250" fill="hold"/>
                                            <p:tgtEl>
                                              <p:spTgt spid="53"/>
                                            </p:tgtEl>
                                            <p:attrNameLst>
                                              <p:attrName>ppt_y</p:attrName>
                                            </p:attrNameLst>
                                          </p:cBhvr>
                                          <p:tavLst>
                                            <p:tav tm="0">
                                              <p:val>
                                                <p:strVal val="#ppt_y"/>
                                              </p:val>
                                            </p:tav>
                                            <p:tav tm="100000">
                                              <p:val>
                                                <p:strVal val="#ppt_y"/>
                                              </p:val>
                                            </p:tav>
                                          </p:tavLst>
                                        </p:anim>
                                      </p:childTnLst>
                                    </p:cTn>
                                  </p:par>
                                </p:childTnLst>
                              </p:cTn>
                            </p:par>
                            <p:par>
                              <p:cTn id="19" fill="hold">
                                <p:stCondLst>
                                  <p:cond delay="4500"/>
                                </p:stCondLst>
                                <p:childTnLst>
                                  <p:par>
                                    <p:cTn id="20" presetID="2" presetClass="entr" presetSubtype="2" fill="hold" nodeType="afterEffect">
                                      <p:stCondLst>
                                        <p:cond delay="250"/>
                                      </p:stCondLst>
                                      <p:childTnLst>
                                        <p:set>
                                          <p:cBhvr>
                                            <p:cTn id="21" dur="1" fill="hold">
                                              <p:stCondLst>
                                                <p:cond delay="0"/>
                                              </p:stCondLst>
                                            </p:cTn>
                                            <p:tgtEl>
                                              <p:spTgt spid="54"/>
                                            </p:tgtEl>
                                            <p:attrNameLst>
                                              <p:attrName>style.visibility</p:attrName>
                                            </p:attrNameLst>
                                          </p:cBhvr>
                                          <p:to>
                                            <p:strVal val="visible"/>
                                          </p:to>
                                        </p:set>
                                        <p:anim calcmode="lin" valueType="num">
                                          <p:cBhvr additive="base">
                                            <p:cTn id="22" dur="1250" fill="hold"/>
                                            <p:tgtEl>
                                              <p:spTgt spid="54"/>
                                            </p:tgtEl>
                                            <p:attrNameLst>
                                              <p:attrName>ppt_x</p:attrName>
                                            </p:attrNameLst>
                                          </p:cBhvr>
                                          <p:tavLst>
                                            <p:tav tm="0">
                                              <p:val>
                                                <p:strVal val="1+#ppt_w/2"/>
                                              </p:val>
                                            </p:tav>
                                            <p:tav tm="100000">
                                              <p:val>
                                                <p:strVal val="#ppt_x"/>
                                              </p:val>
                                            </p:tav>
                                          </p:tavLst>
                                        </p:anim>
                                        <p:anim calcmode="lin" valueType="num">
                                          <p:cBhvr additive="base">
                                            <p:cTn id="23" dur="1250" fill="hold"/>
                                            <p:tgtEl>
                                              <p:spTgt spid="54"/>
                                            </p:tgtEl>
                                            <p:attrNameLst>
                                              <p:attrName>ppt_y</p:attrName>
                                            </p:attrNameLst>
                                          </p:cBhvr>
                                          <p:tavLst>
                                            <p:tav tm="0">
                                              <p:val>
                                                <p:strVal val="#ppt_y"/>
                                              </p:val>
                                            </p:tav>
                                            <p:tav tm="100000">
                                              <p:val>
                                                <p:strVal val="#ppt_y"/>
                                              </p:val>
                                            </p:tav>
                                          </p:tavLst>
                                        </p:anim>
                                      </p:childTnLst>
                                    </p:cTn>
                                  </p:par>
                                </p:childTnLst>
                              </p:cTn>
                            </p:par>
                            <p:par>
                              <p:cTn id="24" fill="hold">
                                <p:stCondLst>
                                  <p:cond delay="6000"/>
                                </p:stCondLst>
                                <p:childTnLst>
                                  <p:par>
                                    <p:cTn id="25" presetID="2" presetClass="entr" presetSubtype="2" fill="hold" nodeType="afterEffect">
                                      <p:stCondLst>
                                        <p:cond delay="25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1250" fill="hold"/>
                                            <p:tgtEl>
                                              <p:spTgt spid="55"/>
                                            </p:tgtEl>
                                            <p:attrNameLst>
                                              <p:attrName>ppt_x</p:attrName>
                                            </p:attrNameLst>
                                          </p:cBhvr>
                                          <p:tavLst>
                                            <p:tav tm="0">
                                              <p:val>
                                                <p:strVal val="1+#ppt_w/2"/>
                                              </p:val>
                                            </p:tav>
                                            <p:tav tm="100000">
                                              <p:val>
                                                <p:strVal val="#ppt_x"/>
                                              </p:val>
                                            </p:tav>
                                          </p:tavLst>
                                        </p:anim>
                                        <p:anim calcmode="lin" valueType="num">
                                          <p:cBhvr additive="base">
                                            <p:cTn id="28" dur="125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1"/>
          <p:cNvSpPr>
            <a:spLocks noGrp="1"/>
          </p:cNvSpPr>
          <p:nvPr>
            <p:ph type="body" sz="quarter" idx="10"/>
          </p:nvPr>
        </p:nvSpPr>
        <p:spPr>
          <a:xfrm>
            <a:off x="5083754" y="3724679"/>
            <a:ext cx="8281987" cy="707979"/>
          </a:xfrm>
        </p:spPr>
        <p:txBody>
          <a:bodyPr/>
          <a:lstStyle/>
          <a:p>
            <a:r>
              <a:rPr lang="en-NZ" b="1">
                <a:solidFill>
                  <a:schemeClr val="accent1"/>
                </a:solidFill>
              </a:rPr>
              <a:t>Next Steps</a:t>
            </a:r>
            <a:endParaRPr lang="pl-PL" b="1">
              <a:solidFill>
                <a:schemeClr val="accent1"/>
              </a:solidFill>
            </a:endParaRPr>
          </a:p>
        </p:txBody>
      </p:sp>
    </p:spTree>
    <p:extLst>
      <p:ext uri="{BB962C8B-B14F-4D97-AF65-F5344CB8AC3E}">
        <p14:creationId xmlns:p14="http://schemas.microsoft.com/office/powerpoint/2010/main" val="3827417571"/>
      </p:ext>
    </p:extLst>
  </p:cSld>
  <p:clrMapOvr>
    <a:masterClrMapping/>
  </p:clrMapOvr>
  <mc:AlternateContent xmlns:mc="http://schemas.openxmlformats.org/markup-compatibility/2006" xmlns:p14="http://schemas.microsoft.com/office/powerpoint/2010/main">
    <mc:Choice Requires="p14">
      <p:transition spd="slow" p14:dur="20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upa 4">
            <a:extLst>
              <a:ext uri="{FF2B5EF4-FFF2-40B4-BE49-F238E27FC236}">
                <a16:creationId xmlns:a16="http://schemas.microsoft.com/office/drawing/2014/main" id="{D1D9BC43-86DA-4C24-9A39-B85F586B311F}"/>
              </a:ext>
            </a:extLst>
          </p:cNvPr>
          <p:cNvGrpSpPr/>
          <p:nvPr/>
        </p:nvGrpSpPr>
        <p:grpSpPr>
          <a:xfrm>
            <a:off x="-1060997" y="688065"/>
            <a:ext cx="8027854" cy="1135400"/>
            <a:chOff x="6096000" y="4628233"/>
            <a:chExt cx="6428442" cy="461665"/>
          </a:xfrm>
          <a:solidFill>
            <a:schemeClr val="bg1">
              <a:lumMod val="50000"/>
            </a:schemeClr>
          </a:solidFill>
        </p:grpSpPr>
        <p:sp>
          <p:nvSpPr>
            <p:cNvPr id="24" name="Prostokąt zaokrąglony 5">
              <a:extLst>
                <a:ext uri="{FF2B5EF4-FFF2-40B4-BE49-F238E27FC236}">
                  <a16:creationId xmlns:a16="http://schemas.microsoft.com/office/drawing/2014/main" id="{9C67EC5A-5EE7-4AD9-B79D-317270C8CFBD}"/>
                </a:ext>
              </a:extLst>
            </p:cNvPr>
            <p:cNvSpPr/>
            <p:nvPr/>
          </p:nvSpPr>
          <p:spPr>
            <a:xfrm>
              <a:off x="6096000" y="4628233"/>
              <a:ext cx="6428442" cy="46166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l-PL"/>
            </a:p>
          </p:txBody>
        </p:sp>
        <p:sp>
          <p:nvSpPr>
            <p:cNvPr id="25" name="TextBox 91">
              <a:extLst>
                <a:ext uri="{FF2B5EF4-FFF2-40B4-BE49-F238E27FC236}">
                  <a16:creationId xmlns:a16="http://schemas.microsoft.com/office/drawing/2014/main" id="{BA3F8D39-D93E-4D16-963E-9697F85656DA}"/>
                </a:ext>
              </a:extLst>
            </p:cNvPr>
            <p:cNvSpPr txBox="1"/>
            <p:nvPr/>
          </p:nvSpPr>
          <p:spPr>
            <a:xfrm>
              <a:off x="6188805" y="4628233"/>
              <a:ext cx="6154335" cy="461665"/>
            </a:xfrm>
            <a:prstGeom prst="rect">
              <a:avLst/>
            </a:prstGeom>
            <a:grpFill/>
          </p:spPr>
          <p:txBody>
            <a:bodyPr wrap="square" rtlCol="0">
              <a:spAutoFit/>
            </a:bodyPr>
            <a:lstStyle/>
            <a:p>
              <a:pPr algn="r"/>
              <a:endParaRPr lang="en-US" sz="2400" b="1">
                <a:solidFill>
                  <a:schemeClr val="bg1"/>
                </a:solidFill>
              </a:endParaRPr>
            </a:p>
          </p:txBody>
        </p:sp>
      </p:grpSp>
      <p:sp>
        <p:nvSpPr>
          <p:cNvPr id="9" name="Title 8">
            <a:extLst>
              <a:ext uri="{FF2B5EF4-FFF2-40B4-BE49-F238E27FC236}">
                <a16:creationId xmlns:a16="http://schemas.microsoft.com/office/drawing/2014/main" id="{70A6151E-6696-439C-9DFB-8ACB322292CE}"/>
              </a:ext>
            </a:extLst>
          </p:cNvPr>
          <p:cNvSpPr>
            <a:spLocks noGrp="1"/>
          </p:cNvSpPr>
          <p:nvPr>
            <p:ph type="title"/>
          </p:nvPr>
        </p:nvSpPr>
        <p:spPr/>
        <p:txBody>
          <a:bodyPr/>
          <a:lstStyle/>
          <a:p>
            <a:r>
              <a:rPr lang="en-NZ" b="1">
                <a:solidFill>
                  <a:srgbClr val="ED0C6D"/>
                </a:solidFill>
              </a:rPr>
              <a:t>Facilitator Guides</a:t>
            </a:r>
          </a:p>
        </p:txBody>
      </p:sp>
      <p:sp>
        <p:nvSpPr>
          <p:cNvPr id="4" name="Slide Number Placeholder 3">
            <a:extLst>
              <a:ext uri="{FF2B5EF4-FFF2-40B4-BE49-F238E27FC236}">
                <a16:creationId xmlns:a16="http://schemas.microsoft.com/office/drawing/2014/main" id="{E7F55396-179E-45BA-B8E6-D356468DA4A3}"/>
              </a:ext>
            </a:extLst>
          </p:cNvPr>
          <p:cNvSpPr>
            <a:spLocks noGrp="1"/>
          </p:cNvSpPr>
          <p:nvPr>
            <p:ph type="sldNum" sz="quarter" idx="12"/>
          </p:nvPr>
        </p:nvSpPr>
        <p:spPr/>
        <p:txBody>
          <a:bodyPr/>
          <a:lstStyle/>
          <a:p>
            <a:fld id="{DEAEEF22-A4DB-45E7-8C91-9889C89BF273}" type="slidenum">
              <a:rPr lang="pl-PL" smtClean="0"/>
              <a:t>146</a:t>
            </a:fld>
            <a:endParaRPr lang="pl-PL"/>
          </a:p>
        </p:txBody>
      </p:sp>
      <p:sp>
        <p:nvSpPr>
          <p:cNvPr id="12" name="TextBox 11">
            <a:extLst>
              <a:ext uri="{FF2B5EF4-FFF2-40B4-BE49-F238E27FC236}">
                <a16:creationId xmlns:a16="http://schemas.microsoft.com/office/drawing/2014/main" id="{BD06AB36-780C-4D81-9986-4F16EFEB2267}"/>
              </a:ext>
            </a:extLst>
          </p:cNvPr>
          <p:cNvSpPr txBox="1"/>
          <p:nvPr/>
        </p:nvSpPr>
        <p:spPr>
          <a:xfrm>
            <a:off x="510595" y="870001"/>
            <a:ext cx="6260009" cy="830997"/>
          </a:xfrm>
          <a:prstGeom prst="rect">
            <a:avLst/>
          </a:prstGeom>
          <a:noFill/>
        </p:spPr>
        <p:txBody>
          <a:bodyPr wrap="square">
            <a:spAutoFit/>
          </a:bodyPr>
          <a:lstStyle/>
          <a:p>
            <a:r>
              <a:rPr lang="en-NZ" sz="1600" b="0" i="0">
                <a:solidFill>
                  <a:schemeClr val="bg1"/>
                </a:solidFill>
                <a:effectLst/>
                <a:latin typeface="Century Gothic" panose="020B0502020202020204" pitchFamily="34" charset="0"/>
              </a:rPr>
              <a:t>HR Profiling Solutions offers a wide range of Facilitator Guides and Resources to complement DISC Profiling Workshops and reinforce the learning experience.</a:t>
            </a:r>
            <a:endParaRPr lang="en-NZ" sz="1600">
              <a:solidFill>
                <a:schemeClr val="bg1"/>
              </a:solidFill>
              <a:latin typeface="Century Gothic" panose="020B0502020202020204" pitchFamily="34" charset="0"/>
            </a:endParaRPr>
          </a:p>
        </p:txBody>
      </p:sp>
      <p:sp>
        <p:nvSpPr>
          <p:cNvPr id="13" name="TextBox 12">
            <a:extLst>
              <a:ext uri="{FF2B5EF4-FFF2-40B4-BE49-F238E27FC236}">
                <a16:creationId xmlns:a16="http://schemas.microsoft.com/office/drawing/2014/main" id="{EDC9C5BC-2F22-447F-8433-AF31B4B462CF}"/>
              </a:ext>
            </a:extLst>
          </p:cNvPr>
          <p:cNvSpPr txBox="1"/>
          <p:nvPr/>
        </p:nvSpPr>
        <p:spPr>
          <a:xfrm>
            <a:off x="510595" y="2545915"/>
            <a:ext cx="4608896" cy="164596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NZ" sz="1600">
                <a:latin typeface="Century Gothic" panose="020B0502020202020204" pitchFamily="34" charset="0"/>
              </a:rPr>
              <a:t>4 Steps to Effective Communication</a:t>
            </a:r>
          </a:p>
          <a:p>
            <a:pPr marL="285750" indent="-285750">
              <a:lnSpc>
                <a:spcPct val="150000"/>
              </a:lnSpc>
              <a:buFont typeface="Arial" panose="020B0604020202020204" pitchFamily="34" charset="0"/>
              <a:buChar char="•"/>
            </a:pPr>
            <a:r>
              <a:rPr lang="en-NZ" sz="1600">
                <a:latin typeface="Century Gothic" panose="020B0502020202020204" pitchFamily="34" charset="0"/>
              </a:rPr>
              <a:t>Leadership Development</a:t>
            </a:r>
          </a:p>
          <a:p>
            <a:pPr marL="285750" indent="-285750">
              <a:buFont typeface="Arial" panose="020B0604020202020204" pitchFamily="34" charset="0"/>
              <a:buChar char="•"/>
            </a:pPr>
            <a:r>
              <a:rPr lang="en-NZ" sz="1600">
                <a:latin typeface="Century Gothic" panose="020B0502020202020204" pitchFamily="34" charset="0"/>
              </a:rPr>
              <a:t>How to Identify and Sell to your Customers (Sales or Real Estate Version)</a:t>
            </a:r>
          </a:p>
          <a:p>
            <a:pPr marL="285750" indent="-285750">
              <a:lnSpc>
                <a:spcPct val="150000"/>
              </a:lnSpc>
              <a:buFont typeface="Arial" panose="020B0604020202020204" pitchFamily="34" charset="0"/>
              <a:buChar char="•"/>
            </a:pPr>
            <a:r>
              <a:rPr lang="en-NZ" sz="1600">
                <a:latin typeface="Century Gothic" panose="020B0502020202020204" pitchFamily="34" charset="0"/>
              </a:rPr>
              <a:t>Coaches Playbook</a:t>
            </a:r>
          </a:p>
        </p:txBody>
      </p:sp>
      <p:grpSp>
        <p:nvGrpSpPr>
          <p:cNvPr id="14" name="Group 13">
            <a:extLst>
              <a:ext uri="{FF2B5EF4-FFF2-40B4-BE49-F238E27FC236}">
                <a16:creationId xmlns:a16="http://schemas.microsoft.com/office/drawing/2014/main" id="{0CF45A61-C60E-44D5-826B-D04F5CF5C7AD}"/>
              </a:ext>
            </a:extLst>
          </p:cNvPr>
          <p:cNvGrpSpPr/>
          <p:nvPr/>
        </p:nvGrpSpPr>
        <p:grpSpPr>
          <a:xfrm>
            <a:off x="5507445" y="2155880"/>
            <a:ext cx="6684555" cy="3760063"/>
            <a:chOff x="4777219" y="1777380"/>
            <a:chExt cx="4248856" cy="2389982"/>
          </a:xfrm>
        </p:grpSpPr>
        <p:pic>
          <p:nvPicPr>
            <p:cNvPr id="15" name="Picture 14" descr="A screen shot of a computer monitor sitting on top of a computer&#10;&#10;Description automatically generated">
              <a:extLst>
                <a:ext uri="{FF2B5EF4-FFF2-40B4-BE49-F238E27FC236}">
                  <a16:creationId xmlns:a16="http://schemas.microsoft.com/office/drawing/2014/main" id="{1F42D31B-2EEC-434C-A734-6919E1257B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7219" y="1777380"/>
              <a:ext cx="4248856" cy="2389982"/>
            </a:xfrm>
            <a:prstGeom prst="rect">
              <a:avLst/>
            </a:prstGeom>
          </p:spPr>
        </p:pic>
        <p:pic>
          <p:nvPicPr>
            <p:cNvPr id="16" name="Picture 15" descr="A close up of a card&#10;&#10;Description automatically generated">
              <a:extLst>
                <a:ext uri="{FF2B5EF4-FFF2-40B4-BE49-F238E27FC236}">
                  <a16:creationId xmlns:a16="http://schemas.microsoft.com/office/drawing/2014/main" id="{EB8C58D9-523B-4B36-BAE0-4A93E1234A27}"/>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580112" y="1993404"/>
              <a:ext cx="2643071" cy="1709116"/>
            </a:xfrm>
            <a:prstGeom prst="rect">
              <a:avLst/>
            </a:prstGeom>
          </p:spPr>
        </p:pic>
      </p:grpSp>
      <p:sp>
        <p:nvSpPr>
          <p:cNvPr id="20" name="TextBox 19">
            <a:extLst>
              <a:ext uri="{FF2B5EF4-FFF2-40B4-BE49-F238E27FC236}">
                <a16:creationId xmlns:a16="http://schemas.microsoft.com/office/drawing/2014/main" id="{08272B1B-88A5-44A0-825F-2E6D02485539}"/>
              </a:ext>
            </a:extLst>
          </p:cNvPr>
          <p:cNvSpPr txBox="1"/>
          <p:nvPr/>
        </p:nvSpPr>
        <p:spPr>
          <a:xfrm>
            <a:off x="510595" y="4762422"/>
            <a:ext cx="4608896" cy="152285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NZ" sz="1600">
                <a:latin typeface="Century Gothic" panose="020B0502020202020204" pitchFamily="34" charset="0"/>
              </a:rPr>
              <a:t>Identify and Communicate - Flip Card</a:t>
            </a:r>
          </a:p>
          <a:p>
            <a:pPr marL="285750" indent="-285750">
              <a:lnSpc>
                <a:spcPct val="150000"/>
              </a:lnSpc>
              <a:buFont typeface="Arial" panose="020B0604020202020204" pitchFamily="34" charset="0"/>
              <a:buChar char="•"/>
            </a:pPr>
            <a:r>
              <a:rPr lang="en-NZ" sz="1600">
                <a:latin typeface="Century Gothic" panose="020B0502020202020204" pitchFamily="34" charset="0"/>
              </a:rPr>
              <a:t>Identify and Sell – Wallet-style Card</a:t>
            </a:r>
          </a:p>
          <a:p>
            <a:pPr marL="285750" indent="-285750">
              <a:lnSpc>
                <a:spcPct val="150000"/>
              </a:lnSpc>
              <a:buFont typeface="Arial" panose="020B0604020202020204" pitchFamily="34" charset="0"/>
              <a:buChar char="•"/>
            </a:pPr>
            <a:r>
              <a:rPr lang="en-NZ" sz="1600" err="1">
                <a:latin typeface="Century Gothic" panose="020B0502020202020204" pitchFamily="34" charset="0"/>
              </a:rPr>
              <a:t>DISCovering</a:t>
            </a:r>
            <a:r>
              <a:rPr lang="en-NZ" sz="1600">
                <a:latin typeface="Century Gothic" panose="020B0502020202020204" pitchFamily="34" charset="0"/>
              </a:rPr>
              <a:t> the Styles – Reference Book</a:t>
            </a:r>
          </a:p>
          <a:p>
            <a:pPr marL="285750" indent="-285750">
              <a:lnSpc>
                <a:spcPct val="150000"/>
              </a:lnSpc>
              <a:buFont typeface="Arial" panose="020B0604020202020204" pitchFamily="34" charset="0"/>
              <a:buChar char="•"/>
            </a:pPr>
            <a:r>
              <a:rPr lang="en-NZ" sz="1600">
                <a:latin typeface="Century Gothic" panose="020B0502020202020204" pitchFamily="34" charset="0"/>
              </a:rPr>
              <a:t>DISC card games</a:t>
            </a:r>
          </a:p>
        </p:txBody>
      </p:sp>
      <p:sp>
        <p:nvSpPr>
          <p:cNvPr id="21" name="Prostokąt zaokrąglony 3">
            <a:extLst>
              <a:ext uri="{FF2B5EF4-FFF2-40B4-BE49-F238E27FC236}">
                <a16:creationId xmlns:a16="http://schemas.microsoft.com/office/drawing/2014/main" id="{0F123C0B-D3A4-4CBE-BD84-90291AE145B8}"/>
              </a:ext>
            </a:extLst>
          </p:cNvPr>
          <p:cNvSpPr/>
          <p:nvPr/>
        </p:nvSpPr>
        <p:spPr>
          <a:xfrm>
            <a:off x="-781674" y="2201969"/>
            <a:ext cx="4248856" cy="38446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pPr algn="r"/>
            <a:r>
              <a:rPr lang="en-US" b="1">
                <a:latin typeface="Century Gothic" panose="020B0502020202020204" pitchFamily="34" charset="0"/>
              </a:rPr>
              <a:t>Facilitator Guides</a:t>
            </a:r>
          </a:p>
        </p:txBody>
      </p:sp>
      <p:sp>
        <p:nvSpPr>
          <p:cNvPr id="22" name="Prostokąt zaokrąglony 3">
            <a:extLst>
              <a:ext uri="{FF2B5EF4-FFF2-40B4-BE49-F238E27FC236}">
                <a16:creationId xmlns:a16="http://schemas.microsoft.com/office/drawing/2014/main" id="{C032B78B-B843-4161-A5E0-6961D842F5BF}"/>
              </a:ext>
            </a:extLst>
          </p:cNvPr>
          <p:cNvSpPr/>
          <p:nvPr/>
        </p:nvSpPr>
        <p:spPr>
          <a:xfrm>
            <a:off x="-781674" y="4383918"/>
            <a:ext cx="4248856" cy="38446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pPr algn="r"/>
            <a:r>
              <a:rPr lang="en-US" b="1">
                <a:latin typeface="Century Gothic" panose="020B0502020202020204" pitchFamily="34" charset="0"/>
              </a:rPr>
              <a:t>Other Support Material</a:t>
            </a:r>
          </a:p>
        </p:txBody>
      </p:sp>
    </p:spTree>
    <p:extLst>
      <p:ext uri="{BB962C8B-B14F-4D97-AF65-F5344CB8AC3E}">
        <p14:creationId xmlns:p14="http://schemas.microsoft.com/office/powerpoint/2010/main" val="350338595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53333">
                                          <p:cBhvr additive="base">
                                            <p:cTn id="7" dur="1000" fill="hold"/>
                                            <p:tgtEl>
                                              <p:spTgt spid="21"/>
                                            </p:tgtEl>
                                            <p:attrNameLst>
                                              <p:attrName>ppt_x</p:attrName>
                                            </p:attrNameLst>
                                          </p:cBhvr>
                                          <p:tavLst>
                                            <p:tav tm="0">
                                              <p:val>
                                                <p:strVal val="0-#ppt_w/2"/>
                                              </p:val>
                                            </p:tav>
                                            <p:tav tm="100000">
                                              <p:val>
                                                <p:strVal val="#ppt_x"/>
                                              </p:val>
                                            </p:tav>
                                          </p:tavLst>
                                        </p:anim>
                                        <p:anim calcmode="lin" valueType="num" p14:bounceEnd="53333">
                                          <p:cBhvr additive="base">
                                            <p:cTn id="8" dur="10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14:presetBounceEnd="53333">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14:bounceEnd="53333">
                                          <p:cBhvr additive="base">
                                            <p:cTn id="12" dur="1000" fill="hold"/>
                                            <p:tgtEl>
                                              <p:spTgt spid="22"/>
                                            </p:tgtEl>
                                            <p:attrNameLst>
                                              <p:attrName>ppt_x</p:attrName>
                                            </p:attrNameLst>
                                          </p:cBhvr>
                                          <p:tavLst>
                                            <p:tav tm="0">
                                              <p:val>
                                                <p:strVal val="0-#ppt_w/2"/>
                                              </p:val>
                                            </p:tav>
                                            <p:tav tm="100000">
                                              <p:val>
                                                <p:strVal val="#ppt_x"/>
                                              </p:val>
                                            </p:tav>
                                          </p:tavLst>
                                        </p:anim>
                                        <p:anim calcmode="lin" valueType="num" p14:bounceEnd="53333">
                                          <p:cBhvr additive="base">
                                            <p:cTn id="13"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0-#ppt_w/2"/>
                                              </p:val>
                                            </p:tav>
                                            <p:tav tm="100000">
                                              <p:val>
                                                <p:strVal val="#ppt_x"/>
                                              </p:val>
                                            </p:tav>
                                          </p:tavLst>
                                        </p:anim>
                                        <p:anim calcmode="lin" valueType="num">
                                          <p:cBhvr additive="base">
                                            <p:cTn id="8" dur="10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1000" fill="hold"/>
                                            <p:tgtEl>
                                              <p:spTgt spid="22"/>
                                            </p:tgtEl>
                                            <p:attrNameLst>
                                              <p:attrName>ppt_x</p:attrName>
                                            </p:attrNameLst>
                                          </p:cBhvr>
                                          <p:tavLst>
                                            <p:tav tm="0">
                                              <p:val>
                                                <p:strVal val="0-#ppt_w/2"/>
                                              </p:val>
                                            </p:tav>
                                            <p:tav tm="100000">
                                              <p:val>
                                                <p:strVal val="#ppt_x"/>
                                              </p:val>
                                            </p:tav>
                                          </p:tavLst>
                                        </p:anim>
                                        <p:anim calcmode="lin" valueType="num">
                                          <p:cBhvr additive="base">
                                            <p:cTn id="13"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Lst>
      </p:timing>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0A6151E-6696-439C-9DFB-8ACB322292CE}"/>
              </a:ext>
            </a:extLst>
          </p:cNvPr>
          <p:cNvSpPr>
            <a:spLocks noGrp="1"/>
          </p:cNvSpPr>
          <p:nvPr>
            <p:ph type="title"/>
          </p:nvPr>
        </p:nvSpPr>
        <p:spPr>
          <a:xfrm>
            <a:off x="321292" y="230972"/>
            <a:ext cx="11549415" cy="351580"/>
          </a:xfrm>
        </p:spPr>
        <p:txBody>
          <a:bodyPr/>
          <a:lstStyle/>
          <a:p>
            <a:r>
              <a:rPr lang="en-NZ" b="1">
                <a:solidFill>
                  <a:srgbClr val="ED0C6D"/>
                </a:solidFill>
              </a:rPr>
              <a:t>Level 2 Training</a:t>
            </a:r>
          </a:p>
        </p:txBody>
      </p:sp>
      <p:sp>
        <p:nvSpPr>
          <p:cNvPr id="4" name="Slide Number Placeholder 3">
            <a:extLst>
              <a:ext uri="{FF2B5EF4-FFF2-40B4-BE49-F238E27FC236}">
                <a16:creationId xmlns:a16="http://schemas.microsoft.com/office/drawing/2014/main" id="{E7F55396-179E-45BA-B8E6-D356468DA4A3}"/>
              </a:ext>
            </a:extLst>
          </p:cNvPr>
          <p:cNvSpPr>
            <a:spLocks noGrp="1"/>
          </p:cNvSpPr>
          <p:nvPr>
            <p:ph type="sldNum" sz="quarter" idx="12"/>
          </p:nvPr>
        </p:nvSpPr>
        <p:spPr/>
        <p:txBody>
          <a:bodyPr/>
          <a:lstStyle/>
          <a:p>
            <a:fld id="{DEAEEF22-A4DB-45E7-8C91-9889C89BF273}" type="slidenum">
              <a:rPr lang="pl-PL" smtClean="0"/>
              <a:t>147</a:t>
            </a:fld>
            <a:endParaRPr lang="pl-PL"/>
          </a:p>
        </p:txBody>
      </p:sp>
      <p:pic>
        <p:nvPicPr>
          <p:cNvPr id="3" name="Picture 2" descr="Diagram&#10;&#10;Description automatically generated">
            <a:extLst>
              <a:ext uri="{FF2B5EF4-FFF2-40B4-BE49-F238E27FC236}">
                <a16:creationId xmlns:a16="http://schemas.microsoft.com/office/drawing/2014/main" id="{F7099450-953D-4864-89AB-C36710CB75E3}"/>
              </a:ext>
            </a:extLst>
          </p:cNvPr>
          <p:cNvPicPr>
            <a:picLocks noChangeAspect="1"/>
          </p:cNvPicPr>
          <p:nvPr/>
        </p:nvPicPr>
        <p:blipFill>
          <a:blip r:embed="rId3"/>
          <a:stretch>
            <a:fillRect/>
          </a:stretch>
        </p:blipFill>
        <p:spPr>
          <a:xfrm>
            <a:off x="8088086" y="2876228"/>
            <a:ext cx="3732438" cy="3121801"/>
          </a:xfrm>
          <a:prstGeom prst="rect">
            <a:avLst/>
          </a:prstGeom>
        </p:spPr>
      </p:pic>
      <p:sp>
        <p:nvSpPr>
          <p:cNvPr id="8" name="Prostokąt zaokrąglony 3">
            <a:extLst>
              <a:ext uri="{FF2B5EF4-FFF2-40B4-BE49-F238E27FC236}">
                <a16:creationId xmlns:a16="http://schemas.microsoft.com/office/drawing/2014/main" id="{5262F6FD-D86C-4A03-BAAF-038EDDAFEDEA}"/>
              </a:ext>
            </a:extLst>
          </p:cNvPr>
          <p:cNvSpPr/>
          <p:nvPr/>
        </p:nvSpPr>
        <p:spPr>
          <a:xfrm>
            <a:off x="-455104" y="1038877"/>
            <a:ext cx="6235417" cy="38446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pPr algn="r"/>
            <a:r>
              <a:rPr lang="en-US" b="1" dirty="0">
                <a:latin typeface="Century Gothic" panose="020B0502020202020204" pitchFamily="34" charset="0"/>
              </a:rPr>
              <a:t>Extended DISC® Level 2 Advanced</a:t>
            </a:r>
          </a:p>
        </p:txBody>
      </p:sp>
      <p:sp>
        <p:nvSpPr>
          <p:cNvPr id="10" name="TextBox 9">
            <a:extLst>
              <a:ext uri="{FF2B5EF4-FFF2-40B4-BE49-F238E27FC236}">
                <a16:creationId xmlns:a16="http://schemas.microsoft.com/office/drawing/2014/main" id="{EBA63C34-7BAF-48CE-A944-AF23AC5499F8}"/>
              </a:ext>
            </a:extLst>
          </p:cNvPr>
          <p:cNvSpPr txBox="1"/>
          <p:nvPr/>
        </p:nvSpPr>
        <p:spPr>
          <a:xfrm>
            <a:off x="467051" y="1587972"/>
            <a:ext cx="7751663" cy="3369512"/>
          </a:xfrm>
          <a:prstGeom prst="rect">
            <a:avLst/>
          </a:prstGeom>
          <a:noFill/>
        </p:spPr>
        <p:txBody>
          <a:bodyPr wrap="square" rtlCol="0">
            <a:spAutoFit/>
          </a:bodyPr>
          <a:lstStyle/>
          <a:p>
            <a:pPr marL="285750" indent="-285750">
              <a:lnSpc>
                <a:spcPct val="150000"/>
              </a:lnSpc>
              <a:buClr>
                <a:schemeClr val="tx1"/>
              </a:buClr>
              <a:buFont typeface="Arial" panose="020B0604020202020204" pitchFamily="34" charset="0"/>
              <a:buChar char="•"/>
            </a:pPr>
            <a:r>
              <a:rPr lang="en-NZ" sz="1600" b="1">
                <a:solidFill>
                  <a:srgbClr val="86D2E9"/>
                </a:solidFill>
                <a:latin typeface="Century Gothic" panose="020B0502020202020204" pitchFamily="34" charset="0"/>
              </a:rPr>
              <a:t>Grow and Develop </a:t>
            </a:r>
            <a:r>
              <a:rPr lang="en-NZ" sz="1600">
                <a:latin typeface="Century Gothic" panose="020B0502020202020204" pitchFamily="34" charset="0"/>
              </a:rPr>
              <a:t>– </a:t>
            </a:r>
            <a:r>
              <a:rPr lang="en-NZ" sz="1600">
                <a:effectLst/>
                <a:latin typeface="Century Gothic" panose="020B0502020202020204" pitchFamily="34" charset="0"/>
                <a:ea typeface="Calibri" panose="020F0502020204030204" pitchFamily="34" charset="0"/>
                <a:cs typeface="Times New Roman" panose="02020603050405020304" pitchFamily="18" charset="0"/>
              </a:rPr>
              <a:t>Coach others to maximise their behavioural strengths and develop personally and professionally.</a:t>
            </a:r>
          </a:p>
          <a:p>
            <a:pPr marL="285750" indent="-285750">
              <a:lnSpc>
                <a:spcPct val="150000"/>
              </a:lnSpc>
              <a:buClr>
                <a:schemeClr val="tx1"/>
              </a:buClr>
              <a:buFont typeface="Arial" panose="020B0604020202020204" pitchFamily="34" charset="0"/>
              <a:buChar char="•"/>
            </a:pPr>
            <a:r>
              <a:rPr lang="en-NZ" sz="1600" b="1">
                <a:solidFill>
                  <a:srgbClr val="7BC716"/>
                </a:solidFill>
                <a:latin typeface="Century Gothic" panose="020B0502020202020204" pitchFamily="34" charset="0"/>
              </a:rPr>
              <a:t>Team and Build </a:t>
            </a:r>
            <a:r>
              <a:rPr lang="en-NZ" sz="1600">
                <a:latin typeface="Century Gothic" panose="020B0502020202020204" pitchFamily="34" charset="0"/>
              </a:rPr>
              <a:t>– </a:t>
            </a:r>
            <a:r>
              <a:rPr lang="en-NZ" sz="1600">
                <a:effectLst/>
                <a:latin typeface="Century Gothic" panose="020B0502020202020204" pitchFamily="34" charset="0"/>
                <a:ea typeface="Calibri" panose="020F0502020204030204" pitchFamily="34" charset="0"/>
                <a:cs typeface="Times New Roman" panose="02020603050405020304" pitchFamily="18" charset="0"/>
              </a:rPr>
              <a:t>Utilise DISC to build cohesive and productive teams.</a:t>
            </a:r>
            <a:endParaRPr lang="en-NZ" sz="1600">
              <a:latin typeface="Century Gothic" panose="020B0502020202020204" pitchFamily="34" charset="0"/>
            </a:endParaRPr>
          </a:p>
          <a:p>
            <a:pPr marL="285750" indent="-285750">
              <a:lnSpc>
                <a:spcPct val="150000"/>
              </a:lnSpc>
              <a:buClr>
                <a:schemeClr val="tx1"/>
              </a:buClr>
              <a:buFont typeface="Arial" panose="020B0604020202020204" pitchFamily="34" charset="0"/>
              <a:buChar char="•"/>
            </a:pPr>
            <a:r>
              <a:rPr lang="en-NZ" sz="1600" b="1">
                <a:solidFill>
                  <a:srgbClr val="F17E00"/>
                </a:solidFill>
                <a:latin typeface="Century Gothic" panose="020B0502020202020204" pitchFamily="34" charset="0"/>
              </a:rPr>
              <a:t>Lead and Manage </a:t>
            </a:r>
            <a:r>
              <a:rPr lang="en-NZ" sz="1600">
                <a:latin typeface="Century Gothic" panose="020B0502020202020204" pitchFamily="34" charset="0"/>
              </a:rPr>
              <a:t>– </a:t>
            </a:r>
            <a:r>
              <a:rPr lang="en-NZ" sz="1600">
                <a:effectLst/>
                <a:latin typeface="Century Gothic" panose="020B0502020202020204" pitchFamily="34" charset="0"/>
                <a:ea typeface="Calibri" panose="020F0502020204030204" pitchFamily="34" charset="0"/>
                <a:cs typeface="Times New Roman" panose="02020603050405020304" pitchFamily="18" charset="0"/>
              </a:rPr>
              <a:t>Use the Leadership Assessment to develop successful leaders.</a:t>
            </a:r>
            <a:endParaRPr lang="en-NZ" sz="1600">
              <a:latin typeface="Century Gothic" panose="020B0502020202020204" pitchFamily="34" charset="0"/>
            </a:endParaRPr>
          </a:p>
          <a:p>
            <a:pPr marL="285750" indent="-285750">
              <a:lnSpc>
                <a:spcPct val="150000"/>
              </a:lnSpc>
              <a:buClr>
                <a:schemeClr val="tx1"/>
              </a:buClr>
              <a:buFont typeface="Arial" panose="020B0604020202020204" pitchFamily="34" charset="0"/>
              <a:buChar char="•"/>
            </a:pPr>
            <a:r>
              <a:rPr lang="en-NZ" sz="1600" b="1">
                <a:solidFill>
                  <a:srgbClr val="B65AC3"/>
                </a:solidFill>
                <a:latin typeface="Century Gothic" panose="020B0502020202020204" pitchFamily="34" charset="0"/>
              </a:rPr>
              <a:t>Recruit and Select </a:t>
            </a:r>
            <a:r>
              <a:rPr lang="en-NZ" sz="1600">
                <a:latin typeface="Century Gothic" panose="020B0502020202020204" pitchFamily="34" charset="0"/>
              </a:rPr>
              <a:t>– Learn how to use DISC to recruit the right people into the right roles.</a:t>
            </a:r>
          </a:p>
          <a:p>
            <a:pPr marL="285750" indent="-285750">
              <a:lnSpc>
                <a:spcPct val="150000"/>
              </a:lnSpc>
              <a:buClr>
                <a:schemeClr val="tx1"/>
              </a:buClr>
              <a:buFont typeface="Arial" panose="020B0604020202020204" pitchFamily="34" charset="0"/>
              <a:buChar char="•"/>
            </a:pPr>
            <a:r>
              <a:rPr lang="en-NZ" sz="1600" b="1">
                <a:solidFill>
                  <a:srgbClr val="DE247E"/>
                </a:solidFill>
                <a:latin typeface="Century Gothic" panose="020B0502020202020204" pitchFamily="34" charset="0"/>
              </a:rPr>
              <a:t>Sales and Service </a:t>
            </a:r>
            <a:r>
              <a:rPr lang="en-NZ" sz="1600">
                <a:latin typeface="Century Gothic" panose="020B0502020202020204" pitchFamily="34" charset="0"/>
              </a:rPr>
              <a:t>– Develop a top performing sales team using DISC theory.</a:t>
            </a:r>
          </a:p>
        </p:txBody>
      </p:sp>
    </p:spTree>
    <p:extLst>
      <p:ext uri="{BB962C8B-B14F-4D97-AF65-F5344CB8AC3E}">
        <p14:creationId xmlns:p14="http://schemas.microsoft.com/office/powerpoint/2010/main" val="386532516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3333">
                                          <p:cBhvr additive="base">
                                            <p:cTn id="7" dur="1000" fill="hold"/>
                                            <p:tgtEl>
                                              <p:spTgt spid="8"/>
                                            </p:tgtEl>
                                            <p:attrNameLst>
                                              <p:attrName>ppt_x</p:attrName>
                                            </p:attrNameLst>
                                          </p:cBhvr>
                                          <p:tavLst>
                                            <p:tav tm="0">
                                              <p:val>
                                                <p:strVal val="0-#ppt_w/2"/>
                                              </p:val>
                                            </p:tav>
                                            <p:tav tm="100000">
                                              <p:val>
                                                <p:strVal val="#ppt_x"/>
                                              </p:val>
                                            </p:tav>
                                          </p:tavLst>
                                        </p:anim>
                                        <p:anim calcmode="lin" valueType="num" p14:bounceEnd="53333">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127B834E-7702-D3E9-0C25-307870B15AA3}"/>
              </a:ext>
            </a:extLst>
          </p:cNvPr>
          <p:cNvPicPr>
            <a:picLocks noChangeAspect="1"/>
          </p:cNvPicPr>
          <p:nvPr/>
        </p:nvPicPr>
        <p:blipFill>
          <a:blip r:embed="rId3"/>
          <a:stretch>
            <a:fillRect/>
          </a:stretch>
        </p:blipFill>
        <p:spPr>
          <a:xfrm>
            <a:off x="7885010" y="5029341"/>
            <a:ext cx="2370616" cy="754287"/>
          </a:xfrm>
          <a:prstGeom prst="rect">
            <a:avLst/>
          </a:prstGeom>
        </p:spPr>
      </p:pic>
      <p:pic>
        <p:nvPicPr>
          <p:cNvPr id="16" name="Picture 15">
            <a:extLst>
              <a:ext uri="{FF2B5EF4-FFF2-40B4-BE49-F238E27FC236}">
                <a16:creationId xmlns:a16="http://schemas.microsoft.com/office/drawing/2014/main" id="{8810597A-2E98-2210-254E-F4FE946A2E34}"/>
              </a:ext>
            </a:extLst>
          </p:cNvPr>
          <p:cNvPicPr>
            <a:picLocks noChangeAspect="1"/>
          </p:cNvPicPr>
          <p:nvPr/>
        </p:nvPicPr>
        <p:blipFill>
          <a:blip r:embed="rId4"/>
          <a:stretch>
            <a:fillRect/>
          </a:stretch>
        </p:blipFill>
        <p:spPr>
          <a:xfrm>
            <a:off x="6804166" y="3655458"/>
            <a:ext cx="4441371" cy="1296785"/>
          </a:xfrm>
          <a:prstGeom prst="rect">
            <a:avLst/>
          </a:prstGeom>
        </p:spPr>
      </p:pic>
      <p:sp>
        <p:nvSpPr>
          <p:cNvPr id="2" name="Title 1">
            <a:extLst>
              <a:ext uri="{FF2B5EF4-FFF2-40B4-BE49-F238E27FC236}">
                <a16:creationId xmlns:a16="http://schemas.microsoft.com/office/drawing/2014/main" id="{2C42E199-A804-04D6-4A6E-BDA0DB1B849B}"/>
              </a:ext>
            </a:extLst>
          </p:cNvPr>
          <p:cNvSpPr>
            <a:spLocks noGrp="1"/>
          </p:cNvSpPr>
          <p:nvPr>
            <p:ph type="title"/>
          </p:nvPr>
        </p:nvSpPr>
        <p:spPr/>
        <p:txBody>
          <a:bodyPr/>
          <a:lstStyle/>
          <a:p>
            <a:r>
              <a:rPr lang="en-NZ" b="1">
                <a:solidFill>
                  <a:srgbClr val="ED0C6D"/>
                </a:solidFill>
              </a:rPr>
              <a:t>Next Steps</a:t>
            </a:r>
          </a:p>
        </p:txBody>
      </p:sp>
      <p:sp>
        <p:nvSpPr>
          <p:cNvPr id="3" name="Slide Number Placeholder 2">
            <a:extLst>
              <a:ext uri="{FF2B5EF4-FFF2-40B4-BE49-F238E27FC236}">
                <a16:creationId xmlns:a16="http://schemas.microsoft.com/office/drawing/2014/main" id="{D728525E-8E7E-CA0B-BC4A-09741D63919D}"/>
              </a:ext>
            </a:extLst>
          </p:cNvPr>
          <p:cNvSpPr>
            <a:spLocks noGrp="1"/>
          </p:cNvSpPr>
          <p:nvPr>
            <p:ph type="sldNum" sz="quarter" idx="12"/>
          </p:nvPr>
        </p:nvSpPr>
        <p:spPr/>
        <p:txBody>
          <a:bodyPr/>
          <a:lstStyle/>
          <a:p>
            <a:fld id="{DEAEEF22-A4DB-45E7-8C91-9889C89BF273}" type="slidenum">
              <a:rPr lang="pl-PL" smtClean="0"/>
              <a:t>148</a:t>
            </a:fld>
            <a:endParaRPr lang="pl-PL"/>
          </a:p>
        </p:txBody>
      </p:sp>
      <p:sp>
        <p:nvSpPr>
          <p:cNvPr id="4" name="Prostokąt zaokrąglony 3">
            <a:extLst>
              <a:ext uri="{FF2B5EF4-FFF2-40B4-BE49-F238E27FC236}">
                <a16:creationId xmlns:a16="http://schemas.microsoft.com/office/drawing/2014/main" id="{D1987EE8-1B76-4713-9DF8-B45E838DEF8A}"/>
              </a:ext>
            </a:extLst>
          </p:cNvPr>
          <p:cNvSpPr/>
          <p:nvPr/>
        </p:nvSpPr>
        <p:spPr>
          <a:xfrm>
            <a:off x="-368019" y="1496077"/>
            <a:ext cx="6235417" cy="83346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pPr algn="r"/>
            <a:r>
              <a:rPr lang="en-US" b="1">
                <a:latin typeface="Century Gothic" panose="020B0502020202020204" pitchFamily="34" charset="0"/>
              </a:rPr>
              <a:t>Sign-up for </a:t>
            </a:r>
            <a:r>
              <a:rPr lang="en-US" b="1" err="1">
                <a:latin typeface="Century Gothic" panose="020B0502020202020204" pitchFamily="34" charset="0"/>
              </a:rPr>
              <a:t>FinxS</a:t>
            </a:r>
            <a:r>
              <a:rPr lang="en-US" b="1">
                <a:latin typeface="Century Gothic" panose="020B0502020202020204" pitchFamily="34" charset="0"/>
              </a:rPr>
              <a:t> Training</a:t>
            </a:r>
          </a:p>
        </p:txBody>
      </p:sp>
      <p:sp>
        <p:nvSpPr>
          <p:cNvPr id="5" name="Prostokąt zaokrąglony 3">
            <a:extLst>
              <a:ext uri="{FF2B5EF4-FFF2-40B4-BE49-F238E27FC236}">
                <a16:creationId xmlns:a16="http://schemas.microsoft.com/office/drawing/2014/main" id="{FF68D437-45E5-6099-7332-D1314C3BAAFE}"/>
              </a:ext>
            </a:extLst>
          </p:cNvPr>
          <p:cNvSpPr/>
          <p:nvPr/>
        </p:nvSpPr>
        <p:spPr>
          <a:xfrm>
            <a:off x="-368019" y="2677886"/>
            <a:ext cx="6235417" cy="1415144"/>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pPr algn="r"/>
            <a:r>
              <a:rPr lang="en-US" b="1">
                <a:latin typeface="Century Gothic" panose="020B0502020202020204" pitchFamily="34" charset="0"/>
              </a:rPr>
              <a:t>Follow us on LinkedIn to stay up to date with changes</a:t>
            </a:r>
          </a:p>
          <a:p>
            <a:pPr algn="r"/>
            <a:endParaRPr lang="en-US" b="1">
              <a:latin typeface="Century Gothic" panose="020B0502020202020204" pitchFamily="34" charset="0"/>
            </a:endParaRPr>
          </a:p>
          <a:p>
            <a:pPr algn="r"/>
            <a:r>
              <a:rPr lang="en-US" b="1">
                <a:latin typeface="Century Gothic" panose="020B0502020202020204" pitchFamily="34" charset="0"/>
              </a:rPr>
              <a:t> </a:t>
            </a:r>
          </a:p>
        </p:txBody>
      </p:sp>
      <p:sp>
        <p:nvSpPr>
          <p:cNvPr id="6" name="Prostokąt zaokrąglony 3">
            <a:extLst>
              <a:ext uri="{FF2B5EF4-FFF2-40B4-BE49-F238E27FC236}">
                <a16:creationId xmlns:a16="http://schemas.microsoft.com/office/drawing/2014/main" id="{87BCDDDF-25FA-55B7-5B59-84311F586851}"/>
              </a:ext>
            </a:extLst>
          </p:cNvPr>
          <p:cNvSpPr/>
          <p:nvPr/>
        </p:nvSpPr>
        <p:spPr>
          <a:xfrm>
            <a:off x="-368019" y="4365172"/>
            <a:ext cx="6235417" cy="1161229"/>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pPr algn="r"/>
            <a:r>
              <a:rPr lang="en-GB" b="1">
                <a:solidFill>
                  <a:schemeClr val="tx1"/>
                </a:solidFill>
                <a:latin typeface="Century Gothic" panose="020B0502020202020204" pitchFamily="34" charset="0"/>
              </a:rPr>
              <a:t>Please provide feedback on our training</a:t>
            </a:r>
            <a:endParaRPr lang="en-GB" b="1">
              <a:solidFill>
                <a:schemeClr val="tx1"/>
              </a:solidFill>
              <a:latin typeface="Century Gothic" panose="020B0502020202020204" pitchFamily="34" charset="0"/>
              <a:hlinkClick r:id="rId5">
                <a:extLst>
                  <a:ext uri="{A12FA001-AC4F-418D-AE19-62706E023703}">
                    <ahyp:hlinkClr xmlns:ahyp="http://schemas.microsoft.com/office/drawing/2018/hyperlinkcolor" val="tx"/>
                  </a:ext>
                </a:extLst>
              </a:hlinkClick>
            </a:endParaRPr>
          </a:p>
          <a:p>
            <a:pPr algn="r"/>
            <a:r>
              <a:rPr lang="en-GB" sz="1600">
                <a:solidFill>
                  <a:schemeClr val="tx1"/>
                </a:solidFill>
                <a:latin typeface="Century Gothic" panose="020B0502020202020204" pitchFamily="34" charset="0"/>
                <a:hlinkClick r:id="rId5">
                  <a:extLst>
                    <a:ext uri="{A12FA001-AC4F-418D-AE19-62706E023703}">
                      <ahyp:hlinkClr xmlns:ahyp="http://schemas.microsoft.com/office/drawing/2018/hyperlinkcolor" val="tx"/>
                    </a:ext>
                  </a:extLst>
                </a:hlinkClick>
              </a:rPr>
              <a:t>https://survey.zohopublic.com.au/zs/iFBc0f</a:t>
            </a:r>
          </a:p>
        </p:txBody>
      </p:sp>
      <p:graphicFrame>
        <p:nvGraphicFramePr>
          <p:cNvPr id="7" name="Table 6">
            <a:extLst>
              <a:ext uri="{FF2B5EF4-FFF2-40B4-BE49-F238E27FC236}">
                <a16:creationId xmlns:a16="http://schemas.microsoft.com/office/drawing/2014/main" id="{368F3410-C5B6-14BC-6417-30A92BDDC41C}"/>
              </a:ext>
            </a:extLst>
          </p:cNvPr>
          <p:cNvGraphicFramePr>
            <a:graphicFrameLocks noGrp="1"/>
          </p:cNvGraphicFramePr>
          <p:nvPr>
            <p:extLst>
              <p:ext uri="{D42A27DB-BD31-4B8C-83A1-F6EECF244321}">
                <p14:modId xmlns:p14="http://schemas.microsoft.com/office/powerpoint/2010/main" val="2990901027"/>
              </p:ext>
            </p:extLst>
          </p:nvPr>
        </p:nvGraphicFramePr>
        <p:xfrm>
          <a:off x="2202724" y="3617656"/>
          <a:ext cx="3466156" cy="215900"/>
        </p:xfrm>
        <a:graphic>
          <a:graphicData uri="http://schemas.openxmlformats.org/drawingml/2006/table">
            <a:tbl>
              <a:tblPr firstRow="1" firstCol="1" bandRow="1">
                <a:tableStyleId>{5C22544A-7EE6-4342-B048-85BDC9FD1C3A}</a:tableStyleId>
              </a:tblPr>
              <a:tblGrid>
                <a:gridCol w="175626">
                  <a:extLst>
                    <a:ext uri="{9D8B030D-6E8A-4147-A177-3AD203B41FA5}">
                      <a16:colId xmlns:a16="http://schemas.microsoft.com/office/drawing/2014/main" val="3382673603"/>
                    </a:ext>
                  </a:extLst>
                </a:gridCol>
                <a:gridCol w="3290530">
                  <a:extLst>
                    <a:ext uri="{9D8B030D-6E8A-4147-A177-3AD203B41FA5}">
                      <a16:colId xmlns:a16="http://schemas.microsoft.com/office/drawing/2014/main" val="62160638"/>
                    </a:ext>
                  </a:extLst>
                </a:gridCol>
              </a:tblGrid>
              <a:tr h="215900">
                <a:tc>
                  <a:txBody>
                    <a:bodyPr/>
                    <a:lstStyle/>
                    <a:p>
                      <a:pPr algn="r">
                        <a:lnSpc>
                          <a:spcPct val="107000"/>
                        </a:lnSpc>
                        <a:spcAft>
                          <a:spcPts val="800"/>
                        </a:spcAft>
                      </a:pPr>
                      <a:endParaRPr lang="en-NZ" sz="100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6"/>
                    </a:solidFill>
                  </a:tcPr>
                </a:tc>
                <a:tc>
                  <a:txBody>
                    <a:bodyPr/>
                    <a:lstStyle/>
                    <a:p>
                      <a:pPr algn="r">
                        <a:lnSpc>
                          <a:spcPct val="107000"/>
                        </a:lnSpc>
                        <a:spcAft>
                          <a:spcPts val="800"/>
                        </a:spcAft>
                      </a:pPr>
                      <a:r>
                        <a:rPr lang="en-GB" sz="1400" u="none" strike="noStrike">
                          <a:solidFill>
                            <a:schemeClr val="bg1"/>
                          </a:solidFill>
                          <a:effectLst/>
                          <a:latin typeface="Century Gothic" panose="020B0502020202020204" pitchFamily="34" charset="0"/>
                          <a:hlinkClick r:id="rId6">
                            <a:extLst>
                              <a:ext uri="{A12FA001-AC4F-418D-AE19-62706E023703}">
                                <ahyp:hlinkClr xmlns:ahyp="http://schemas.microsoft.com/office/drawing/2018/hyperlinkcolor" val="tx"/>
                              </a:ext>
                            </a:extLst>
                          </a:hlinkClick>
                        </a:rPr>
                        <a:t>linkedin.com/company/</a:t>
                      </a:r>
                      <a:r>
                        <a:rPr lang="en-GB" sz="1400" u="none" strike="noStrike" err="1">
                          <a:solidFill>
                            <a:schemeClr val="bg1"/>
                          </a:solidFill>
                          <a:effectLst/>
                          <a:latin typeface="Century Gothic" panose="020B0502020202020204" pitchFamily="34" charset="0"/>
                          <a:hlinkClick r:id="rId6">
                            <a:extLst>
                              <a:ext uri="{A12FA001-AC4F-418D-AE19-62706E023703}">
                                <ahyp:hlinkClr xmlns:ahyp="http://schemas.microsoft.com/office/drawing/2018/hyperlinkcolor" val="tx"/>
                              </a:ext>
                            </a:extLst>
                          </a:hlinkClick>
                        </a:rPr>
                        <a:t>hrprofiling</a:t>
                      </a:r>
                      <a:endParaRPr lang="en-NZ" sz="1400">
                        <a:solidFill>
                          <a:schemeClr val="bg1"/>
                        </a:solidFill>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2931578700"/>
                  </a:ext>
                </a:extLst>
              </a:tr>
            </a:tbl>
          </a:graphicData>
        </a:graphic>
      </p:graphicFrame>
      <p:pic>
        <p:nvPicPr>
          <p:cNvPr id="1025" name="Picture 2" descr="linkedin">
            <a:hlinkClick r:id="rId6"/>
            <a:extLst>
              <a:ext uri="{FF2B5EF4-FFF2-40B4-BE49-F238E27FC236}">
                <a16:creationId xmlns:a16="http://schemas.microsoft.com/office/drawing/2014/main" id="{1F944A62-CBE7-706D-834A-CC5BB9DF39B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04206" y="3427837"/>
            <a:ext cx="405719" cy="405719"/>
          </a:xfrm>
          <a:prstGeom prst="rect">
            <a:avLst/>
          </a:prstGeom>
          <a:noFill/>
          <a:extLst>
            <a:ext uri="{909E8E84-426E-40DD-AFC4-6F175D3DCCD1}">
              <a14:hiddenFill xmlns:a14="http://schemas.microsoft.com/office/drawing/2010/main">
                <a:solidFill>
                  <a:srgbClr val="FFFFFF"/>
                </a:solidFill>
              </a14:hiddenFill>
            </a:ext>
          </a:extLst>
        </p:spPr>
      </p:pic>
      <p:pic>
        <p:nvPicPr>
          <p:cNvPr id="9" name="Graphic 8" descr="Clipboard with solid fill">
            <a:extLst>
              <a:ext uri="{FF2B5EF4-FFF2-40B4-BE49-F238E27FC236}">
                <a16:creationId xmlns:a16="http://schemas.microsoft.com/office/drawing/2014/main" id="{F56849C7-993F-090C-9356-4E6CD418A21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281527" y="475523"/>
            <a:ext cx="3051107" cy="3051107"/>
          </a:xfrm>
          <a:prstGeom prst="rect">
            <a:avLst/>
          </a:prstGeom>
        </p:spPr>
      </p:pic>
      <p:pic>
        <p:nvPicPr>
          <p:cNvPr id="10" name="Graphic 9" descr="Signature with solid fill">
            <a:extLst>
              <a:ext uri="{FF2B5EF4-FFF2-40B4-BE49-F238E27FC236}">
                <a16:creationId xmlns:a16="http://schemas.microsoft.com/office/drawing/2014/main" id="{80F46401-3B21-EE66-EEFA-E95EBF8B597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807081" y="407072"/>
            <a:ext cx="1752600" cy="1752600"/>
          </a:xfrm>
          <a:prstGeom prst="rect">
            <a:avLst/>
          </a:prstGeom>
        </p:spPr>
      </p:pic>
      <p:pic>
        <p:nvPicPr>
          <p:cNvPr id="14" name="Graphic 13" descr="Cursor with solid fill">
            <a:extLst>
              <a:ext uri="{FF2B5EF4-FFF2-40B4-BE49-F238E27FC236}">
                <a16:creationId xmlns:a16="http://schemas.microsoft.com/office/drawing/2014/main" id="{D5FAC822-A100-62D5-9BFD-EA793E823AC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456335" y="5249111"/>
            <a:ext cx="1069034" cy="1069034"/>
          </a:xfrm>
          <a:prstGeom prst="rect">
            <a:avLst/>
          </a:prstGeom>
        </p:spPr>
      </p:pic>
    </p:spTree>
    <p:extLst>
      <p:ext uri="{BB962C8B-B14F-4D97-AF65-F5344CB8AC3E}">
        <p14:creationId xmlns:p14="http://schemas.microsoft.com/office/powerpoint/2010/main" val="123166080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1"/>
          <p:cNvSpPr>
            <a:spLocks noGrp="1"/>
          </p:cNvSpPr>
          <p:nvPr>
            <p:ph type="body" sz="quarter" idx="10"/>
          </p:nvPr>
        </p:nvSpPr>
        <p:spPr>
          <a:xfrm>
            <a:off x="4659618" y="3400650"/>
            <a:ext cx="8281987" cy="707979"/>
          </a:xfrm>
        </p:spPr>
        <p:txBody>
          <a:bodyPr>
            <a:normAutofit/>
          </a:bodyPr>
          <a:lstStyle/>
          <a:p>
            <a:r>
              <a:rPr lang="pl-PL" sz="4000"/>
              <a:t>Thank you for your attention</a:t>
            </a:r>
            <a:r>
              <a:rPr lang="en-NZ" sz="4000"/>
              <a:t>!</a:t>
            </a:r>
            <a:endParaRPr lang="pl-PL" sz="4000"/>
          </a:p>
        </p:txBody>
      </p:sp>
      <p:sp>
        <p:nvSpPr>
          <p:cNvPr id="3" name="Symbol zastępczy tekstu 2"/>
          <p:cNvSpPr>
            <a:spLocks noGrp="1"/>
          </p:cNvSpPr>
          <p:nvPr>
            <p:ph type="body" sz="quarter" idx="11"/>
          </p:nvPr>
        </p:nvSpPr>
        <p:spPr/>
        <p:txBody>
          <a:bodyPr>
            <a:normAutofit fontScale="92500"/>
          </a:bodyPr>
          <a:lstStyle/>
          <a:p>
            <a:r>
              <a:rPr lang="pl-PL" dirty="0"/>
              <a:t>Extended DISC®</a:t>
            </a:r>
          </a:p>
        </p:txBody>
      </p:sp>
    </p:spTree>
    <p:extLst>
      <p:ext uri="{BB962C8B-B14F-4D97-AF65-F5344CB8AC3E}">
        <p14:creationId xmlns:p14="http://schemas.microsoft.com/office/powerpoint/2010/main" val="1091538035"/>
      </p:ext>
    </p:extLst>
  </p:cSld>
  <p:clrMapOvr>
    <a:masterClrMapping/>
  </p:clrMapOvr>
  <mc:AlternateContent xmlns:mc="http://schemas.openxmlformats.org/markup-compatibility/2006" xmlns:p14="http://schemas.microsoft.com/office/powerpoint/2010/main">
    <mc:Choice Requires="p14">
      <p:transition spd="slow" p14:dur="2000">
        <p:pull/>
      </p:transition>
    </mc:Choice>
    <mc:Fallback xmlns="">
      <p:transition spd="slow">
        <p:pull/>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351580"/>
          </a:xfrm>
        </p:spPr>
        <p:txBody>
          <a:bodyPr/>
          <a:lstStyle/>
          <a:p>
            <a:r>
              <a:rPr lang="en-NZ" b="1">
                <a:solidFill>
                  <a:schemeClr val="accent1"/>
                </a:solidFill>
              </a:rPr>
              <a:t>Behaviours: </a:t>
            </a:r>
            <a:r>
              <a:rPr lang="pl-PL"/>
              <a:t>What </a:t>
            </a:r>
            <a:r>
              <a:rPr lang="en-NZ"/>
              <a:t>do our reports </a:t>
            </a:r>
            <a:r>
              <a:rPr lang="pl-PL"/>
              <a:t>measure?</a:t>
            </a:r>
          </a:p>
        </p:txBody>
      </p:sp>
      <p:sp>
        <p:nvSpPr>
          <p:cNvPr id="36" name="Prostokąt zaokrąglony 35"/>
          <p:cNvSpPr/>
          <p:nvPr/>
        </p:nvSpPr>
        <p:spPr>
          <a:xfrm>
            <a:off x="2546910" y="2854930"/>
            <a:ext cx="1767600" cy="957600"/>
          </a:xfrm>
          <a:prstGeom prst="roundRect">
            <a:avLst/>
          </a:prstGeom>
          <a:noFill/>
          <a:ln w="19050">
            <a:solidFill>
              <a:schemeClr val="bg1">
                <a:lumMod val="6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800100" rtl="0">
              <a:lnSpc>
                <a:spcPct val="90000"/>
              </a:lnSpc>
              <a:spcBef>
                <a:spcPct val="0"/>
              </a:spcBef>
              <a:spcAft>
                <a:spcPct val="35000"/>
              </a:spcAft>
            </a:pPr>
            <a:r>
              <a:rPr lang="pl-PL" sz="1800" b="1" kern="1200">
                <a:solidFill>
                  <a:schemeClr val="bg1">
                    <a:lumMod val="50000"/>
                  </a:schemeClr>
                </a:solidFill>
                <a:latin typeface="Century Gothic" panose="020B0502020202020204" pitchFamily="34" charset="0"/>
              </a:rPr>
              <a:t>Role (work) behavio</a:t>
            </a:r>
            <a:r>
              <a:rPr lang="en-NZ" sz="1800" b="1" kern="1200">
                <a:solidFill>
                  <a:schemeClr val="bg1">
                    <a:lumMod val="50000"/>
                  </a:schemeClr>
                </a:solidFill>
                <a:latin typeface="Century Gothic" panose="020B0502020202020204" pitchFamily="34" charset="0"/>
              </a:rPr>
              <a:t>u</a:t>
            </a:r>
            <a:r>
              <a:rPr lang="pl-PL" sz="1800" b="1" kern="1200">
                <a:solidFill>
                  <a:schemeClr val="bg1">
                    <a:lumMod val="50000"/>
                  </a:schemeClr>
                </a:solidFill>
                <a:latin typeface="Century Gothic" panose="020B0502020202020204" pitchFamily="34" charset="0"/>
              </a:rPr>
              <a:t>r</a:t>
            </a:r>
          </a:p>
        </p:txBody>
      </p:sp>
      <p:sp>
        <p:nvSpPr>
          <p:cNvPr id="37" name="Prostokąt zaokrąglony 36"/>
          <p:cNvSpPr/>
          <p:nvPr/>
        </p:nvSpPr>
        <p:spPr>
          <a:xfrm>
            <a:off x="2546910" y="3973550"/>
            <a:ext cx="1767600" cy="957600"/>
          </a:xfrm>
          <a:prstGeom prst="roundRect">
            <a:avLst/>
          </a:prstGeom>
          <a:noFill/>
          <a:ln w="19050">
            <a:solidFill>
              <a:schemeClr val="bg1">
                <a:lumMod val="6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800100" rtl="0">
              <a:lnSpc>
                <a:spcPct val="90000"/>
              </a:lnSpc>
              <a:spcBef>
                <a:spcPct val="0"/>
              </a:spcBef>
              <a:spcAft>
                <a:spcPct val="35000"/>
              </a:spcAft>
            </a:pPr>
            <a:r>
              <a:rPr lang="pl-PL" sz="1800" b="1" kern="1200">
                <a:solidFill>
                  <a:schemeClr val="bg1">
                    <a:lumMod val="50000"/>
                  </a:schemeClr>
                </a:solidFill>
                <a:latin typeface="Century Gothic" panose="020B0502020202020204" pitchFamily="34" charset="0"/>
              </a:rPr>
              <a:t>Desired </a:t>
            </a:r>
            <a:r>
              <a:rPr lang="pl-PL" sz="1800" kern="1200">
                <a:solidFill>
                  <a:schemeClr val="bg1">
                    <a:lumMod val="50000"/>
                  </a:schemeClr>
                </a:solidFill>
                <a:latin typeface="Century Gothic" panose="020B0502020202020204" pitchFamily="34" charset="0"/>
              </a:rPr>
              <a:t>behavio</a:t>
            </a:r>
            <a:r>
              <a:rPr lang="en-NZ" sz="1800" kern="1200">
                <a:solidFill>
                  <a:schemeClr val="bg1">
                    <a:lumMod val="50000"/>
                  </a:schemeClr>
                </a:solidFill>
                <a:latin typeface="Century Gothic" panose="020B0502020202020204" pitchFamily="34" charset="0"/>
              </a:rPr>
              <a:t>u</a:t>
            </a:r>
            <a:r>
              <a:rPr lang="pl-PL" sz="1800" kern="1200">
                <a:solidFill>
                  <a:schemeClr val="bg1">
                    <a:lumMod val="50000"/>
                  </a:schemeClr>
                </a:solidFill>
                <a:latin typeface="Century Gothic" panose="020B0502020202020204" pitchFamily="34" charset="0"/>
              </a:rPr>
              <a:t>r</a:t>
            </a:r>
          </a:p>
        </p:txBody>
      </p:sp>
      <p:sp>
        <p:nvSpPr>
          <p:cNvPr id="38" name="Prostokąt zaokrąglony 37"/>
          <p:cNvSpPr/>
          <p:nvPr/>
        </p:nvSpPr>
        <p:spPr>
          <a:xfrm>
            <a:off x="2546910" y="5084610"/>
            <a:ext cx="1767600" cy="957600"/>
          </a:xfrm>
          <a:prstGeom prst="roundRect">
            <a:avLst/>
          </a:prstGeom>
          <a:noFill/>
          <a:ln w="19050">
            <a:solidFill>
              <a:schemeClr val="bg1">
                <a:lumMod val="6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00100">
              <a:lnSpc>
                <a:spcPct val="90000"/>
              </a:lnSpc>
              <a:spcBef>
                <a:spcPct val="0"/>
              </a:spcBef>
              <a:spcAft>
                <a:spcPct val="35000"/>
              </a:spcAft>
            </a:pPr>
            <a:r>
              <a:rPr lang="pl-PL" err="1">
                <a:solidFill>
                  <a:schemeClr val="bg1">
                    <a:lumMod val="50000"/>
                  </a:schemeClr>
                </a:solidFill>
                <a:latin typeface="Century Gothic" panose="020B0502020202020204" pitchFamily="34" charset="0"/>
              </a:rPr>
              <a:t>Corporate</a:t>
            </a:r>
            <a:endParaRPr lang="pl-PL">
              <a:solidFill>
                <a:schemeClr val="bg1">
                  <a:lumMod val="50000"/>
                </a:schemeClr>
              </a:solidFill>
              <a:latin typeface="Century Gothic" panose="020B0502020202020204" pitchFamily="34" charset="0"/>
            </a:endParaRPr>
          </a:p>
          <a:p>
            <a:pPr lvl="0" algn="ctr" defTabSz="800100" rtl="0">
              <a:lnSpc>
                <a:spcPct val="90000"/>
              </a:lnSpc>
              <a:spcBef>
                <a:spcPct val="0"/>
              </a:spcBef>
              <a:spcAft>
                <a:spcPct val="35000"/>
              </a:spcAft>
            </a:pPr>
            <a:r>
              <a:rPr lang="pl-PL" sz="1800" b="1" kern="1200">
                <a:solidFill>
                  <a:schemeClr val="bg1">
                    <a:lumMod val="50000"/>
                  </a:schemeClr>
                </a:solidFill>
                <a:latin typeface="Century Gothic" panose="020B0502020202020204" pitchFamily="34" charset="0"/>
              </a:rPr>
              <a:t> </a:t>
            </a:r>
            <a:r>
              <a:rPr lang="en-NZ" b="1" err="1">
                <a:solidFill>
                  <a:schemeClr val="bg1">
                    <a:lumMod val="50000"/>
                  </a:schemeClr>
                </a:solidFill>
                <a:latin typeface="Century Gothic" panose="020B0502020202020204" pitchFamily="34" charset="0"/>
              </a:rPr>
              <a:t>c</a:t>
            </a:r>
            <a:r>
              <a:rPr lang="pl-PL" sz="1800" b="1" kern="1200">
                <a:solidFill>
                  <a:schemeClr val="bg1">
                    <a:lumMod val="50000"/>
                  </a:schemeClr>
                </a:solidFill>
                <a:latin typeface="Century Gothic" panose="020B0502020202020204" pitchFamily="34" charset="0"/>
              </a:rPr>
              <a:t>ulture</a:t>
            </a:r>
            <a:endParaRPr lang="pl-PL">
              <a:solidFill>
                <a:schemeClr val="bg1">
                  <a:lumMod val="50000"/>
                </a:schemeClr>
              </a:solidFill>
              <a:latin typeface="Century Gothic" panose="020B0502020202020204" pitchFamily="34" charset="0"/>
            </a:endParaRPr>
          </a:p>
        </p:txBody>
      </p:sp>
      <p:sp>
        <p:nvSpPr>
          <p:cNvPr id="39" name="Prostokąt zaokrąglony 38"/>
          <p:cNvSpPr/>
          <p:nvPr/>
        </p:nvSpPr>
        <p:spPr>
          <a:xfrm>
            <a:off x="527968" y="3446467"/>
            <a:ext cx="1767600" cy="957600"/>
          </a:xfrm>
          <a:prstGeom prst="roundRect">
            <a:avLst/>
          </a:prstGeom>
          <a:noFill/>
          <a:ln w="19050">
            <a:solidFill>
              <a:schemeClr val="bg1">
                <a:lumMod val="6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r>
              <a:rPr lang="pl-PL" sz="1800" b="1" kern="1200">
                <a:solidFill>
                  <a:schemeClr val="bg1">
                    <a:lumMod val="50000"/>
                  </a:schemeClr>
                </a:solidFill>
                <a:latin typeface="Century Gothic" panose="020B0502020202020204" pitchFamily="34" charset="0"/>
              </a:rPr>
              <a:t>Adjusted </a:t>
            </a:r>
            <a:r>
              <a:rPr lang="pl-PL">
                <a:solidFill>
                  <a:schemeClr val="bg1">
                    <a:lumMod val="50000"/>
                  </a:schemeClr>
                </a:solidFill>
                <a:latin typeface="Century Gothic" panose="020B0502020202020204" pitchFamily="34" charset="0"/>
              </a:rPr>
              <a:t>behavio</a:t>
            </a:r>
            <a:r>
              <a:rPr lang="en-NZ">
                <a:solidFill>
                  <a:schemeClr val="bg1">
                    <a:lumMod val="50000"/>
                  </a:schemeClr>
                </a:solidFill>
                <a:latin typeface="Century Gothic" panose="020B0502020202020204" pitchFamily="34" charset="0"/>
              </a:rPr>
              <a:t>u</a:t>
            </a:r>
            <a:r>
              <a:rPr lang="pl-PL">
                <a:solidFill>
                  <a:schemeClr val="bg1">
                    <a:lumMod val="50000"/>
                  </a:schemeClr>
                </a:solidFill>
                <a:latin typeface="Century Gothic" panose="020B0502020202020204" pitchFamily="34" charset="0"/>
              </a:rPr>
              <a:t>r</a:t>
            </a:r>
            <a:endParaRPr lang="pl-PL" sz="1800" b="1" kern="1200">
              <a:solidFill>
                <a:schemeClr val="bg1">
                  <a:lumMod val="50000"/>
                </a:schemeClr>
              </a:solidFill>
              <a:latin typeface="Century Gothic" panose="020B0502020202020204" pitchFamily="34" charset="0"/>
            </a:endParaRPr>
          </a:p>
        </p:txBody>
      </p:sp>
      <p:sp>
        <p:nvSpPr>
          <p:cNvPr id="40" name="Prostokąt zaokrąglony 39"/>
          <p:cNvSpPr/>
          <p:nvPr/>
        </p:nvSpPr>
        <p:spPr>
          <a:xfrm>
            <a:off x="527968" y="4565087"/>
            <a:ext cx="1767600" cy="957600"/>
          </a:xfrm>
          <a:prstGeom prst="roundRect">
            <a:avLst/>
          </a:prstGeom>
          <a:noFill/>
          <a:ln w="19050">
            <a:solidFill>
              <a:schemeClr val="bg1">
                <a:lumMod val="6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800100" rtl="0">
              <a:lnSpc>
                <a:spcPct val="90000"/>
              </a:lnSpc>
              <a:spcBef>
                <a:spcPct val="0"/>
              </a:spcBef>
              <a:spcAft>
                <a:spcPct val="35000"/>
              </a:spcAft>
            </a:pPr>
            <a:r>
              <a:rPr lang="en-NZ" sz="1800" b="1" kern="1200">
                <a:solidFill>
                  <a:schemeClr val="bg1">
                    <a:lumMod val="50000"/>
                  </a:schemeClr>
                </a:solidFill>
                <a:latin typeface="Century Gothic" panose="020B0502020202020204" pitchFamily="34" charset="0"/>
              </a:rPr>
              <a:t>Requires </a:t>
            </a:r>
            <a:r>
              <a:rPr lang="en-NZ" b="1">
                <a:solidFill>
                  <a:schemeClr val="bg1">
                    <a:lumMod val="50000"/>
                  </a:schemeClr>
                </a:solidFill>
                <a:latin typeface="Century Gothic" panose="020B0502020202020204" pitchFamily="34" charset="0"/>
              </a:rPr>
              <a:t>m</a:t>
            </a:r>
            <a:r>
              <a:rPr lang="pl-PL" sz="1800" b="1" kern="1200">
                <a:solidFill>
                  <a:schemeClr val="bg1">
                    <a:lumMod val="50000"/>
                  </a:schemeClr>
                </a:solidFill>
                <a:latin typeface="Century Gothic" panose="020B0502020202020204" pitchFamily="34" charset="0"/>
              </a:rPr>
              <a:t>ore energy</a:t>
            </a:r>
          </a:p>
        </p:txBody>
      </p:sp>
      <p:grpSp>
        <p:nvGrpSpPr>
          <p:cNvPr id="8" name="Grupa 7"/>
          <p:cNvGrpSpPr/>
          <p:nvPr/>
        </p:nvGrpSpPr>
        <p:grpSpPr>
          <a:xfrm>
            <a:off x="-193744" y="1702084"/>
            <a:ext cx="5976000" cy="838247"/>
            <a:chOff x="5911730" y="589410"/>
            <a:chExt cx="6612712" cy="433857"/>
          </a:xfrm>
          <a:solidFill>
            <a:schemeClr val="bg1">
              <a:lumMod val="65000"/>
            </a:schemeClr>
          </a:solidFill>
        </p:grpSpPr>
        <p:sp>
          <p:nvSpPr>
            <p:cNvPr id="9" name="Prostokąt zaokrąglony 8"/>
            <p:cNvSpPr/>
            <p:nvPr/>
          </p:nvSpPr>
          <p:spPr>
            <a:xfrm>
              <a:off x="5911730" y="589410"/>
              <a:ext cx="6612712" cy="43385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10" name="TextBox 91"/>
            <p:cNvSpPr txBox="1"/>
            <p:nvPr/>
          </p:nvSpPr>
          <p:spPr>
            <a:xfrm>
              <a:off x="6188805" y="708735"/>
              <a:ext cx="5702772" cy="223017"/>
            </a:xfrm>
            <a:prstGeom prst="rect">
              <a:avLst/>
            </a:prstGeom>
            <a:noFill/>
          </p:spPr>
          <p:txBody>
            <a:bodyPr wrap="square" rtlCol="0" anchor="ctr">
              <a:spAutoFit/>
            </a:bodyPr>
            <a:lstStyle/>
            <a:p>
              <a:pPr algn="r"/>
              <a:r>
                <a:rPr lang="en-NZ" sz="2200" b="1">
                  <a:solidFill>
                    <a:schemeClr val="bg1"/>
                  </a:solidFill>
                  <a:latin typeface="Century Gothic" panose="020B0502020202020204" pitchFamily="34" charset="0"/>
                </a:rPr>
                <a:t>C</a:t>
              </a:r>
              <a:r>
                <a:rPr lang="pl-PL" sz="2200" b="1">
                  <a:solidFill>
                    <a:schemeClr val="bg1"/>
                  </a:solidFill>
                  <a:latin typeface="Century Gothic" panose="020B0502020202020204" pitchFamily="34" charset="0"/>
                </a:rPr>
                <a:t>onscious behavio</a:t>
              </a:r>
              <a:r>
                <a:rPr lang="en-NZ" sz="2200" b="1">
                  <a:solidFill>
                    <a:schemeClr val="bg1"/>
                  </a:solidFill>
                  <a:latin typeface="Century Gothic" panose="020B0502020202020204" pitchFamily="34" charset="0"/>
                </a:rPr>
                <a:t>u</a:t>
              </a:r>
              <a:r>
                <a:rPr lang="pl-PL" sz="2200" b="1">
                  <a:solidFill>
                    <a:schemeClr val="bg1"/>
                  </a:solidFill>
                  <a:latin typeface="Century Gothic" panose="020B0502020202020204" pitchFamily="34" charset="0"/>
                </a:rPr>
                <a:t>r</a:t>
              </a:r>
            </a:p>
          </p:txBody>
        </p:sp>
      </p:grpSp>
      <p:grpSp>
        <p:nvGrpSpPr>
          <p:cNvPr id="11" name="Grupa 10"/>
          <p:cNvGrpSpPr/>
          <p:nvPr/>
        </p:nvGrpSpPr>
        <p:grpSpPr>
          <a:xfrm>
            <a:off x="6476688" y="1682498"/>
            <a:ext cx="5974716" cy="891974"/>
            <a:chOff x="5823891" y="4628233"/>
            <a:chExt cx="6953852" cy="461665"/>
          </a:xfrm>
          <a:solidFill>
            <a:schemeClr val="bg1">
              <a:lumMod val="65000"/>
            </a:schemeClr>
          </a:solidFill>
        </p:grpSpPr>
        <p:sp>
          <p:nvSpPr>
            <p:cNvPr id="12" name="Prostokąt zaokrąglony 11"/>
            <p:cNvSpPr/>
            <p:nvPr/>
          </p:nvSpPr>
          <p:spPr>
            <a:xfrm>
              <a:off x="5823891" y="4628233"/>
              <a:ext cx="6953852" cy="46166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l-PL">
                <a:latin typeface="Century Gothic" panose="020B0502020202020204" pitchFamily="34" charset="0"/>
              </a:endParaRPr>
            </a:p>
          </p:txBody>
        </p:sp>
        <p:sp>
          <p:nvSpPr>
            <p:cNvPr id="13" name="TextBox 91"/>
            <p:cNvSpPr txBox="1"/>
            <p:nvPr/>
          </p:nvSpPr>
          <p:spPr>
            <a:xfrm>
              <a:off x="6560696" y="4750285"/>
              <a:ext cx="5782446" cy="223017"/>
            </a:xfrm>
            <a:prstGeom prst="rect">
              <a:avLst/>
            </a:prstGeom>
            <a:noFill/>
          </p:spPr>
          <p:txBody>
            <a:bodyPr wrap="square" rtlCol="0" anchor="ctr">
              <a:spAutoFit/>
            </a:bodyPr>
            <a:lstStyle/>
            <a:p>
              <a:r>
                <a:rPr lang="pl-PL" sz="2200" b="1">
                  <a:solidFill>
                    <a:schemeClr val="bg1"/>
                  </a:solidFill>
                  <a:latin typeface="Century Gothic" panose="020B0502020202020204" pitchFamily="34" charset="0"/>
                </a:rPr>
                <a:t>Unconscious behavio</a:t>
              </a:r>
              <a:r>
                <a:rPr lang="en-NZ" sz="2200" b="1">
                  <a:solidFill>
                    <a:schemeClr val="bg1"/>
                  </a:solidFill>
                  <a:latin typeface="Century Gothic" panose="020B0502020202020204" pitchFamily="34" charset="0"/>
                </a:rPr>
                <a:t>u</a:t>
              </a:r>
              <a:r>
                <a:rPr lang="pl-PL" sz="2200" b="1">
                  <a:solidFill>
                    <a:schemeClr val="bg1"/>
                  </a:solidFill>
                  <a:latin typeface="Century Gothic" panose="020B0502020202020204" pitchFamily="34" charset="0"/>
                </a:rPr>
                <a:t>r</a:t>
              </a:r>
              <a:endParaRPr lang="en-US" sz="2200" b="1">
                <a:solidFill>
                  <a:schemeClr val="bg1"/>
                </a:solidFill>
                <a:latin typeface="Century Gothic" panose="020B0502020202020204" pitchFamily="34" charset="0"/>
              </a:endParaRPr>
            </a:p>
          </p:txBody>
        </p:sp>
      </p:grpSp>
      <p:sp>
        <p:nvSpPr>
          <p:cNvPr id="29" name="Prostokąt zaokrąglony 28"/>
          <p:cNvSpPr/>
          <p:nvPr/>
        </p:nvSpPr>
        <p:spPr>
          <a:xfrm>
            <a:off x="7819831" y="2835344"/>
            <a:ext cx="1765746" cy="958817"/>
          </a:xfrm>
          <a:prstGeom prst="roundRect">
            <a:avLst/>
          </a:prstGeom>
          <a:noFill/>
          <a:ln w="1905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r>
              <a:rPr lang="pl-PL" b="1">
                <a:solidFill>
                  <a:schemeClr val="accent1"/>
                </a:solidFill>
                <a:latin typeface="Century Gothic" panose="020B0502020202020204" pitchFamily="34" charset="0"/>
              </a:rPr>
              <a:t>Spontaneous </a:t>
            </a:r>
            <a:r>
              <a:rPr lang="pl-PL">
                <a:solidFill>
                  <a:schemeClr val="tx1"/>
                </a:solidFill>
                <a:latin typeface="Century Gothic" panose="020B0502020202020204" pitchFamily="34" charset="0"/>
              </a:rPr>
              <a:t>behavio</a:t>
            </a:r>
            <a:r>
              <a:rPr lang="en-NZ">
                <a:solidFill>
                  <a:schemeClr val="tx1"/>
                </a:solidFill>
                <a:latin typeface="Century Gothic" panose="020B0502020202020204" pitchFamily="34" charset="0"/>
              </a:rPr>
              <a:t>u</a:t>
            </a:r>
            <a:r>
              <a:rPr lang="pl-PL">
                <a:solidFill>
                  <a:schemeClr val="tx1"/>
                </a:solidFill>
                <a:latin typeface="Century Gothic" panose="020B0502020202020204" pitchFamily="34" charset="0"/>
              </a:rPr>
              <a:t>r</a:t>
            </a:r>
            <a:endParaRPr lang="pl-PL" sz="1800" b="1" kern="1200">
              <a:solidFill>
                <a:schemeClr val="accent1"/>
              </a:solidFill>
              <a:latin typeface="Century Gothic" panose="020B0502020202020204" pitchFamily="34" charset="0"/>
            </a:endParaRPr>
          </a:p>
        </p:txBody>
      </p:sp>
      <p:sp>
        <p:nvSpPr>
          <p:cNvPr id="30" name="Prostokąt zaokrąglony 29"/>
          <p:cNvSpPr/>
          <p:nvPr/>
        </p:nvSpPr>
        <p:spPr>
          <a:xfrm>
            <a:off x="9884919" y="3426881"/>
            <a:ext cx="1765746" cy="958817"/>
          </a:xfrm>
          <a:prstGeom prst="roundRect">
            <a:avLst/>
          </a:prstGeom>
          <a:noFill/>
          <a:ln w="1905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00100">
              <a:lnSpc>
                <a:spcPct val="90000"/>
              </a:lnSpc>
              <a:spcBef>
                <a:spcPct val="0"/>
              </a:spcBef>
              <a:spcAft>
                <a:spcPct val="35000"/>
              </a:spcAft>
            </a:pPr>
            <a:r>
              <a:rPr lang="pl-PL" b="1">
                <a:solidFill>
                  <a:schemeClr val="accent1"/>
                </a:solidFill>
                <a:latin typeface="Century Gothic" panose="020B0502020202020204" pitchFamily="34" charset="0"/>
              </a:rPr>
              <a:t>Pressure </a:t>
            </a:r>
            <a:r>
              <a:rPr lang="pl-PL">
                <a:solidFill>
                  <a:schemeClr val="tx1"/>
                </a:solidFill>
                <a:latin typeface="Century Gothic" panose="020B0502020202020204" pitchFamily="34" charset="0"/>
              </a:rPr>
              <a:t>behavio</a:t>
            </a:r>
            <a:r>
              <a:rPr lang="en-NZ">
                <a:solidFill>
                  <a:schemeClr val="tx1"/>
                </a:solidFill>
                <a:latin typeface="Century Gothic" panose="020B0502020202020204" pitchFamily="34" charset="0"/>
              </a:rPr>
              <a:t>u</a:t>
            </a:r>
            <a:r>
              <a:rPr lang="pl-PL">
                <a:solidFill>
                  <a:schemeClr val="tx1"/>
                </a:solidFill>
                <a:latin typeface="Century Gothic" panose="020B0502020202020204" pitchFamily="34" charset="0"/>
              </a:rPr>
              <a:t>r </a:t>
            </a:r>
            <a:endParaRPr lang="pl-PL" b="1">
              <a:solidFill>
                <a:schemeClr val="accent1"/>
              </a:solidFill>
              <a:latin typeface="Century Gothic" panose="020B0502020202020204" pitchFamily="34" charset="0"/>
            </a:endParaRPr>
          </a:p>
        </p:txBody>
      </p:sp>
      <p:sp>
        <p:nvSpPr>
          <p:cNvPr id="31" name="Prostokąt zaokrąglony 30"/>
          <p:cNvSpPr/>
          <p:nvPr/>
        </p:nvSpPr>
        <p:spPr>
          <a:xfrm>
            <a:off x="7819831" y="5065024"/>
            <a:ext cx="1765746" cy="958817"/>
          </a:xfrm>
          <a:prstGeom prst="roundRect">
            <a:avLst/>
          </a:prstGeom>
          <a:noFill/>
          <a:ln w="1905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00100">
              <a:lnSpc>
                <a:spcPct val="90000"/>
              </a:lnSpc>
              <a:spcBef>
                <a:spcPct val="0"/>
              </a:spcBef>
              <a:spcAft>
                <a:spcPct val="35000"/>
              </a:spcAft>
            </a:pPr>
            <a:r>
              <a:rPr lang="pl-PL" b="1">
                <a:solidFill>
                  <a:schemeClr val="accent1"/>
                </a:solidFill>
                <a:latin typeface="Century Gothic" panose="020B0502020202020204" pitchFamily="34" charset="0"/>
              </a:rPr>
              <a:t>Natural </a:t>
            </a:r>
            <a:r>
              <a:rPr lang="pl-PL">
                <a:solidFill>
                  <a:schemeClr val="tx1"/>
                </a:solidFill>
                <a:latin typeface="Century Gothic" panose="020B0502020202020204" pitchFamily="34" charset="0"/>
              </a:rPr>
              <a:t>behavio</a:t>
            </a:r>
            <a:r>
              <a:rPr lang="en-NZ">
                <a:solidFill>
                  <a:schemeClr val="tx1"/>
                </a:solidFill>
                <a:latin typeface="Century Gothic" panose="020B0502020202020204" pitchFamily="34" charset="0"/>
              </a:rPr>
              <a:t>u</a:t>
            </a:r>
            <a:r>
              <a:rPr lang="pl-PL">
                <a:solidFill>
                  <a:schemeClr val="tx1"/>
                </a:solidFill>
                <a:latin typeface="Century Gothic" panose="020B0502020202020204" pitchFamily="34" charset="0"/>
              </a:rPr>
              <a:t>r</a:t>
            </a:r>
            <a:endParaRPr lang="pl-PL" b="1">
              <a:solidFill>
                <a:schemeClr val="accent1"/>
              </a:solidFill>
              <a:latin typeface="Century Gothic" panose="020B0502020202020204" pitchFamily="34" charset="0"/>
            </a:endParaRPr>
          </a:p>
        </p:txBody>
      </p:sp>
      <p:sp>
        <p:nvSpPr>
          <p:cNvPr id="32" name="Prostokąt zaokrąglony 31"/>
          <p:cNvSpPr/>
          <p:nvPr/>
        </p:nvSpPr>
        <p:spPr>
          <a:xfrm>
            <a:off x="7819831" y="3953964"/>
            <a:ext cx="1765746" cy="958817"/>
          </a:xfrm>
          <a:prstGeom prst="roundRect">
            <a:avLst/>
          </a:prstGeom>
          <a:noFill/>
          <a:ln w="1905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lvl="0" algn="ctr" defTabSz="800100" rtl="0">
              <a:lnSpc>
                <a:spcPct val="90000"/>
              </a:lnSpc>
              <a:spcBef>
                <a:spcPct val="0"/>
              </a:spcBef>
              <a:spcAft>
                <a:spcPct val="35000"/>
              </a:spcAft>
            </a:pPr>
            <a:r>
              <a:rPr lang="pl-PL" b="1">
                <a:solidFill>
                  <a:schemeClr val="accent1"/>
                </a:solidFill>
                <a:latin typeface="Century Gothic" panose="020B0502020202020204" pitchFamily="34" charset="0"/>
              </a:rPr>
              <a:t>Less stressful </a:t>
            </a:r>
            <a:r>
              <a:rPr lang="pl-PL">
                <a:solidFill>
                  <a:schemeClr val="tx1"/>
                </a:solidFill>
                <a:latin typeface="Century Gothic" panose="020B0502020202020204" pitchFamily="34" charset="0"/>
              </a:rPr>
              <a:t>behavio</a:t>
            </a:r>
            <a:r>
              <a:rPr lang="en-NZ">
                <a:solidFill>
                  <a:schemeClr val="tx1"/>
                </a:solidFill>
                <a:latin typeface="Century Gothic" panose="020B0502020202020204" pitchFamily="34" charset="0"/>
              </a:rPr>
              <a:t>u</a:t>
            </a:r>
            <a:r>
              <a:rPr lang="pl-PL">
                <a:solidFill>
                  <a:schemeClr val="tx1"/>
                </a:solidFill>
                <a:latin typeface="Century Gothic" panose="020B0502020202020204" pitchFamily="34" charset="0"/>
              </a:rPr>
              <a:t>r</a:t>
            </a:r>
            <a:endParaRPr lang="pl-PL" sz="1800" kern="1200">
              <a:solidFill>
                <a:schemeClr val="tx1"/>
              </a:solidFill>
              <a:latin typeface="Century Gothic" panose="020B0502020202020204" pitchFamily="34" charset="0"/>
            </a:endParaRPr>
          </a:p>
        </p:txBody>
      </p:sp>
      <p:sp>
        <p:nvSpPr>
          <p:cNvPr id="33" name="Prostokąt zaokrąglony 32"/>
          <p:cNvSpPr/>
          <p:nvPr/>
        </p:nvSpPr>
        <p:spPr>
          <a:xfrm>
            <a:off x="9884919" y="4545501"/>
            <a:ext cx="1765746" cy="958817"/>
          </a:xfrm>
          <a:prstGeom prst="roundRect">
            <a:avLst/>
          </a:prstGeom>
          <a:noFill/>
          <a:ln w="1905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00100">
              <a:lnSpc>
                <a:spcPct val="90000"/>
              </a:lnSpc>
              <a:spcBef>
                <a:spcPct val="0"/>
              </a:spcBef>
              <a:spcAft>
                <a:spcPct val="35000"/>
              </a:spcAft>
            </a:pPr>
            <a:r>
              <a:rPr lang="pl-PL" b="1">
                <a:solidFill>
                  <a:schemeClr val="accent1"/>
                </a:solidFill>
                <a:latin typeface="Century Gothic" panose="020B0502020202020204" pitchFamily="34" charset="0"/>
              </a:rPr>
              <a:t>Less </a:t>
            </a:r>
            <a:r>
              <a:rPr lang="pl-PL" b="1" err="1">
                <a:solidFill>
                  <a:schemeClr val="accent1"/>
                </a:solidFill>
                <a:latin typeface="Century Gothic" panose="020B0502020202020204" pitchFamily="34" charset="0"/>
              </a:rPr>
              <a:t>energy</a:t>
            </a:r>
            <a:endParaRPr lang="pl-PL" b="1">
              <a:solidFill>
                <a:schemeClr val="accent1"/>
              </a:solidFill>
              <a:latin typeface="Century Gothic" panose="020B0502020202020204" pitchFamily="34" charset="0"/>
            </a:endParaRPr>
          </a:p>
        </p:txBody>
      </p:sp>
      <p:sp>
        <p:nvSpPr>
          <p:cNvPr id="3" name="Symbol zastępczy numeru slajdu 2"/>
          <p:cNvSpPr>
            <a:spLocks noGrp="1"/>
          </p:cNvSpPr>
          <p:nvPr>
            <p:ph type="sldNum" sz="quarter" idx="12"/>
          </p:nvPr>
        </p:nvSpPr>
        <p:spPr/>
        <p:txBody>
          <a:bodyPr/>
          <a:lstStyle/>
          <a:p>
            <a:fld id="{DEAEEF22-A4DB-45E7-8C91-9889C89BF273}" type="slidenum">
              <a:rPr lang="pl-PL" smtClean="0"/>
              <a:t>15</a:t>
            </a:fld>
            <a:endParaRPr lang="pl-PL"/>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2489" y="879629"/>
            <a:ext cx="3227023" cy="686757"/>
          </a:xfrm>
          <a:prstGeom prst="rect">
            <a:avLst/>
          </a:prstGeom>
        </p:spPr>
      </p:pic>
    </p:spTree>
    <p:extLst>
      <p:ext uri="{BB962C8B-B14F-4D97-AF65-F5344CB8AC3E}">
        <p14:creationId xmlns:p14="http://schemas.microsoft.com/office/powerpoint/2010/main" val="217881716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childTnLst>
                                </p:cTn>
                              </p:par>
                            </p:childTnLst>
                          </p:cTn>
                        </p:par>
                        <p:par>
                          <p:cTn id="8" fill="hold">
                            <p:stCondLst>
                              <p:cond delay="750"/>
                            </p:stCondLst>
                            <p:childTnLst>
                              <p:par>
                                <p:cTn id="9" presetID="2" presetClass="entr" presetSubtype="2"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1+#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2"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fill="hold"/>
                                        <p:tgtEl>
                                          <p:spTgt spid="29"/>
                                        </p:tgtEl>
                                        <p:attrNameLst>
                                          <p:attrName>ppt_x</p:attrName>
                                        </p:attrNameLst>
                                      </p:cBhvr>
                                      <p:tavLst>
                                        <p:tav tm="0">
                                          <p:val>
                                            <p:strVal val="1+#ppt_w/2"/>
                                          </p:val>
                                        </p:tav>
                                        <p:tav tm="100000">
                                          <p:val>
                                            <p:strVal val="#ppt_x"/>
                                          </p:val>
                                        </p:tav>
                                      </p:tavLst>
                                    </p:anim>
                                    <p:anim calcmode="lin" valueType="num">
                                      <p:cBhvr additive="base">
                                        <p:cTn id="17" dur="500" fill="hold"/>
                                        <p:tgtEl>
                                          <p:spTgt spid="29"/>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1+#ppt_w/2"/>
                                          </p:val>
                                        </p:tav>
                                        <p:tav tm="100000">
                                          <p:val>
                                            <p:strVal val="#ppt_x"/>
                                          </p:val>
                                        </p:tav>
                                      </p:tavLst>
                                    </p:anim>
                                    <p:anim calcmode="lin" valueType="num">
                                      <p:cBhvr additive="base">
                                        <p:cTn id="22" dur="500" fill="hold"/>
                                        <p:tgtEl>
                                          <p:spTgt spid="32"/>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2"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500" fill="hold"/>
                                        <p:tgtEl>
                                          <p:spTgt spid="31"/>
                                        </p:tgtEl>
                                        <p:attrNameLst>
                                          <p:attrName>ppt_x</p:attrName>
                                        </p:attrNameLst>
                                      </p:cBhvr>
                                      <p:tavLst>
                                        <p:tav tm="0">
                                          <p:val>
                                            <p:strVal val="1+#ppt_w/2"/>
                                          </p:val>
                                        </p:tav>
                                        <p:tav tm="100000">
                                          <p:val>
                                            <p:strVal val="#ppt_x"/>
                                          </p:val>
                                        </p:tav>
                                      </p:tavLst>
                                    </p:anim>
                                    <p:anim calcmode="lin" valueType="num">
                                      <p:cBhvr additive="base">
                                        <p:cTn id="27" dur="500" fill="hold"/>
                                        <p:tgtEl>
                                          <p:spTgt spid="31"/>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 presetClass="entr" presetSubtype="2"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fill="hold"/>
                                        <p:tgtEl>
                                          <p:spTgt spid="30"/>
                                        </p:tgtEl>
                                        <p:attrNameLst>
                                          <p:attrName>ppt_x</p:attrName>
                                        </p:attrNameLst>
                                      </p:cBhvr>
                                      <p:tavLst>
                                        <p:tav tm="0">
                                          <p:val>
                                            <p:strVal val="1+#ppt_w/2"/>
                                          </p:val>
                                        </p:tav>
                                        <p:tav tm="100000">
                                          <p:val>
                                            <p:strVal val="#ppt_x"/>
                                          </p:val>
                                        </p:tav>
                                      </p:tavLst>
                                    </p:anim>
                                    <p:anim calcmode="lin" valueType="num">
                                      <p:cBhvr additive="base">
                                        <p:cTn id="32" dur="500" fill="hold"/>
                                        <p:tgtEl>
                                          <p:spTgt spid="30"/>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2"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1+#ppt_w/2"/>
                                          </p:val>
                                        </p:tav>
                                        <p:tav tm="100000">
                                          <p:val>
                                            <p:strVal val="#ppt_x"/>
                                          </p:val>
                                        </p:tav>
                                      </p:tavLst>
                                    </p:anim>
                                    <p:anim calcmode="lin" valueType="num">
                                      <p:cBhvr additive="base">
                                        <p:cTn id="37"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0-#ppt_w/2"/>
                                          </p:val>
                                        </p:tav>
                                        <p:tav tm="100000">
                                          <p:val>
                                            <p:strVal val="#ppt_x"/>
                                          </p:val>
                                        </p:tav>
                                      </p:tavLst>
                                    </p:anim>
                                    <p:anim calcmode="lin" valueType="num">
                                      <p:cBhvr additive="base">
                                        <p:cTn id="43" dur="500" fill="hold"/>
                                        <p:tgtEl>
                                          <p:spTgt spid="8"/>
                                        </p:tgtEl>
                                        <p:attrNameLst>
                                          <p:attrName>ppt_y</p:attrName>
                                        </p:attrNameLst>
                                      </p:cBhvr>
                                      <p:tavLst>
                                        <p:tav tm="0">
                                          <p:val>
                                            <p:strVal val="#ppt_y"/>
                                          </p:val>
                                        </p:tav>
                                        <p:tav tm="100000">
                                          <p:val>
                                            <p:strVal val="#ppt_y"/>
                                          </p:val>
                                        </p:tav>
                                      </p:tavLst>
                                    </p:anim>
                                  </p:childTnLst>
                                </p:cTn>
                              </p:par>
                            </p:childTnLst>
                          </p:cTn>
                        </p:par>
                        <p:par>
                          <p:cTn id="44" fill="hold">
                            <p:stCondLst>
                              <p:cond delay="500"/>
                            </p:stCondLst>
                            <p:childTnLst>
                              <p:par>
                                <p:cTn id="45" presetID="2" presetClass="entr" presetSubtype="4"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500" fill="hold"/>
                                        <p:tgtEl>
                                          <p:spTgt spid="36"/>
                                        </p:tgtEl>
                                        <p:attrNameLst>
                                          <p:attrName>ppt_x</p:attrName>
                                        </p:attrNameLst>
                                      </p:cBhvr>
                                      <p:tavLst>
                                        <p:tav tm="0">
                                          <p:val>
                                            <p:strVal val="#ppt_x"/>
                                          </p:val>
                                        </p:tav>
                                        <p:tav tm="100000">
                                          <p:val>
                                            <p:strVal val="#ppt_x"/>
                                          </p:val>
                                        </p:tav>
                                      </p:tavLst>
                                    </p:anim>
                                    <p:anim calcmode="lin" valueType="num">
                                      <p:cBhvr additive="base">
                                        <p:cTn id="48" dur="500" fill="hold"/>
                                        <p:tgtEl>
                                          <p:spTgt spid="36"/>
                                        </p:tgtEl>
                                        <p:attrNameLst>
                                          <p:attrName>ppt_y</p:attrName>
                                        </p:attrNameLst>
                                      </p:cBhvr>
                                      <p:tavLst>
                                        <p:tav tm="0">
                                          <p:val>
                                            <p:strVal val="1+#ppt_h/2"/>
                                          </p:val>
                                        </p:tav>
                                        <p:tav tm="100000">
                                          <p:val>
                                            <p:strVal val="#ppt_y"/>
                                          </p:val>
                                        </p:tav>
                                      </p:tavLst>
                                    </p:anim>
                                  </p:childTnLst>
                                </p:cTn>
                              </p:par>
                            </p:childTnLst>
                          </p:cTn>
                        </p:par>
                        <p:par>
                          <p:cTn id="49" fill="hold">
                            <p:stCondLst>
                              <p:cond delay="1000"/>
                            </p:stCondLst>
                            <p:childTnLst>
                              <p:par>
                                <p:cTn id="50" presetID="2" presetClass="entr" presetSubtype="8"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additive="base">
                                        <p:cTn id="52" dur="500" fill="hold"/>
                                        <p:tgtEl>
                                          <p:spTgt spid="37"/>
                                        </p:tgtEl>
                                        <p:attrNameLst>
                                          <p:attrName>ppt_x</p:attrName>
                                        </p:attrNameLst>
                                      </p:cBhvr>
                                      <p:tavLst>
                                        <p:tav tm="0">
                                          <p:val>
                                            <p:strVal val="0-#ppt_w/2"/>
                                          </p:val>
                                        </p:tav>
                                        <p:tav tm="100000">
                                          <p:val>
                                            <p:strVal val="#ppt_x"/>
                                          </p:val>
                                        </p:tav>
                                      </p:tavLst>
                                    </p:anim>
                                    <p:anim calcmode="lin" valueType="num">
                                      <p:cBhvr additive="base">
                                        <p:cTn id="53" dur="500" fill="hold"/>
                                        <p:tgtEl>
                                          <p:spTgt spid="37"/>
                                        </p:tgtEl>
                                        <p:attrNameLst>
                                          <p:attrName>ppt_y</p:attrName>
                                        </p:attrNameLst>
                                      </p:cBhvr>
                                      <p:tavLst>
                                        <p:tav tm="0">
                                          <p:val>
                                            <p:strVal val="#ppt_y"/>
                                          </p:val>
                                        </p:tav>
                                        <p:tav tm="100000">
                                          <p:val>
                                            <p:strVal val="#ppt_y"/>
                                          </p:val>
                                        </p:tav>
                                      </p:tavLst>
                                    </p:anim>
                                  </p:childTnLst>
                                </p:cTn>
                              </p:par>
                            </p:childTnLst>
                          </p:cTn>
                        </p:par>
                        <p:par>
                          <p:cTn id="54" fill="hold">
                            <p:stCondLst>
                              <p:cond delay="1500"/>
                            </p:stCondLst>
                            <p:childTnLst>
                              <p:par>
                                <p:cTn id="55" presetID="2" presetClass="entr" presetSubtype="8"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additive="base">
                                        <p:cTn id="57" dur="500" fill="hold"/>
                                        <p:tgtEl>
                                          <p:spTgt spid="38"/>
                                        </p:tgtEl>
                                        <p:attrNameLst>
                                          <p:attrName>ppt_x</p:attrName>
                                        </p:attrNameLst>
                                      </p:cBhvr>
                                      <p:tavLst>
                                        <p:tav tm="0">
                                          <p:val>
                                            <p:strVal val="0-#ppt_w/2"/>
                                          </p:val>
                                        </p:tav>
                                        <p:tav tm="100000">
                                          <p:val>
                                            <p:strVal val="#ppt_x"/>
                                          </p:val>
                                        </p:tav>
                                      </p:tavLst>
                                    </p:anim>
                                    <p:anim calcmode="lin" valueType="num">
                                      <p:cBhvr additive="base">
                                        <p:cTn id="58" dur="500" fill="hold"/>
                                        <p:tgtEl>
                                          <p:spTgt spid="38"/>
                                        </p:tgtEl>
                                        <p:attrNameLst>
                                          <p:attrName>ppt_y</p:attrName>
                                        </p:attrNameLst>
                                      </p:cBhvr>
                                      <p:tavLst>
                                        <p:tav tm="0">
                                          <p:val>
                                            <p:strVal val="#ppt_y"/>
                                          </p:val>
                                        </p:tav>
                                        <p:tav tm="100000">
                                          <p:val>
                                            <p:strVal val="#ppt_y"/>
                                          </p:val>
                                        </p:tav>
                                      </p:tavLst>
                                    </p:anim>
                                  </p:childTnLst>
                                </p:cTn>
                              </p:par>
                            </p:childTnLst>
                          </p:cTn>
                        </p:par>
                        <p:par>
                          <p:cTn id="59" fill="hold">
                            <p:stCondLst>
                              <p:cond delay="2000"/>
                            </p:stCondLst>
                            <p:childTnLst>
                              <p:par>
                                <p:cTn id="60" presetID="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 calcmode="lin" valueType="num">
                                      <p:cBhvr additive="base">
                                        <p:cTn id="62" dur="500" fill="hold"/>
                                        <p:tgtEl>
                                          <p:spTgt spid="39"/>
                                        </p:tgtEl>
                                        <p:attrNameLst>
                                          <p:attrName>ppt_x</p:attrName>
                                        </p:attrNameLst>
                                      </p:cBhvr>
                                      <p:tavLst>
                                        <p:tav tm="0">
                                          <p:val>
                                            <p:strVal val="0-#ppt_w/2"/>
                                          </p:val>
                                        </p:tav>
                                        <p:tav tm="100000">
                                          <p:val>
                                            <p:strVal val="#ppt_x"/>
                                          </p:val>
                                        </p:tav>
                                      </p:tavLst>
                                    </p:anim>
                                    <p:anim calcmode="lin" valueType="num">
                                      <p:cBhvr additive="base">
                                        <p:cTn id="63" dur="500" fill="hold"/>
                                        <p:tgtEl>
                                          <p:spTgt spid="39"/>
                                        </p:tgtEl>
                                        <p:attrNameLst>
                                          <p:attrName>ppt_y</p:attrName>
                                        </p:attrNameLst>
                                      </p:cBhvr>
                                      <p:tavLst>
                                        <p:tav tm="0">
                                          <p:val>
                                            <p:strVal val="#ppt_y"/>
                                          </p:val>
                                        </p:tav>
                                        <p:tav tm="100000">
                                          <p:val>
                                            <p:strVal val="#ppt_y"/>
                                          </p:val>
                                        </p:tav>
                                      </p:tavLst>
                                    </p:anim>
                                  </p:childTnLst>
                                </p:cTn>
                              </p:par>
                            </p:childTnLst>
                          </p:cTn>
                        </p:par>
                        <p:par>
                          <p:cTn id="64" fill="hold">
                            <p:stCondLst>
                              <p:cond delay="2500"/>
                            </p:stCondLst>
                            <p:childTnLst>
                              <p:par>
                                <p:cTn id="65" presetID="2" presetClass="entr" presetSubtype="8" fill="hold" grpId="0" nodeType="after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additive="base">
                                        <p:cTn id="67" dur="500" fill="hold"/>
                                        <p:tgtEl>
                                          <p:spTgt spid="40"/>
                                        </p:tgtEl>
                                        <p:attrNameLst>
                                          <p:attrName>ppt_x</p:attrName>
                                        </p:attrNameLst>
                                      </p:cBhvr>
                                      <p:tavLst>
                                        <p:tav tm="0">
                                          <p:val>
                                            <p:strVal val="0-#ppt_w/2"/>
                                          </p:val>
                                        </p:tav>
                                        <p:tav tm="100000">
                                          <p:val>
                                            <p:strVal val="#ppt_x"/>
                                          </p:val>
                                        </p:tav>
                                      </p:tavLst>
                                    </p:anim>
                                    <p:anim calcmode="lin" valueType="num">
                                      <p:cBhvr additive="base">
                                        <p:cTn id="68"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29" grpId="0" animBg="1"/>
      <p:bldP spid="30" grpId="0" animBg="1"/>
      <p:bldP spid="31" grpId="0" animBg="1"/>
      <p:bldP spid="32" grpId="0" animBg="1"/>
      <p:bldP spid="33" grpId="0" animBg="1"/>
    </p:bldLst>
  </p:timing>
</p:sld>
</file>

<file path=ppt/slides/slide15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cxnSp>
        <p:nvCxnSpPr>
          <p:cNvPr id="7" name="Łącznik prosty 6"/>
          <p:cNvCxnSpPr/>
          <p:nvPr/>
        </p:nvCxnSpPr>
        <p:spPr>
          <a:xfrm flipV="1">
            <a:off x="2686050" y="1028700"/>
            <a:ext cx="0" cy="2400300"/>
          </a:xfrm>
          <a:prstGeom prst="line">
            <a:avLst/>
          </a:prstGeom>
          <a:ln w="19050" cap="rnd">
            <a:round/>
          </a:ln>
        </p:spPr>
        <p:style>
          <a:lnRef idx="1">
            <a:schemeClr val="accent1"/>
          </a:lnRef>
          <a:fillRef idx="0">
            <a:schemeClr val="accent1"/>
          </a:fillRef>
          <a:effectRef idx="0">
            <a:schemeClr val="accent1"/>
          </a:effectRef>
          <a:fontRef idx="minor">
            <a:schemeClr val="tx1"/>
          </a:fontRef>
        </p:style>
      </p:cxnSp>
      <p:cxnSp>
        <p:nvCxnSpPr>
          <p:cNvPr id="9" name="Łącznik prosty 8"/>
          <p:cNvCxnSpPr>
            <a:cxnSpLocks/>
          </p:cNvCxnSpPr>
          <p:nvPr/>
        </p:nvCxnSpPr>
        <p:spPr>
          <a:xfrm>
            <a:off x="2686050" y="1028700"/>
            <a:ext cx="3649436" cy="0"/>
          </a:xfrm>
          <a:prstGeom prst="line">
            <a:avLst/>
          </a:prstGeom>
          <a:ln w="19050" cap="rnd">
            <a:round/>
          </a:ln>
        </p:spPr>
        <p:style>
          <a:lnRef idx="1">
            <a:schemeClr val="accent1"/>
          </a:lnRef>
          <a:fillRef idx="0">
            <a:schemeClr val="accent1"/>
          </a:fillRef>
          <a:effectRef idx="0">
            <a:schemeClr val="accent1"/>
          </a:effectRef>
          <a:fontRef idx="minor">
            <a:schemeClr val="tx1"/>
          </a:fontRef>
        </p:style>
      </p:cxnSp>
      <p:cxnSp>
        <p:nvCxnSpPr>
          <p:cNvPr id="3" name="Łącznik prosty 2"/>
          <p:cNvCxnSpPr/>
          <p:nvPr/>
        </p:nvCxnSpPr>
        <p:spPr>
          <a:xfrm flipH="1">
            <a:off x="-2691166" y="4408764"/>
            <a:ext cx="4786666" cy="0"/>
          </a:xfrm>
          <a:prstGeom prst="line">
            <a:avLst/>
          </a:prstGeom>
          <a:ln w="19050" cap="rnd">
            <a:solidFill>
              <a:srgbClr val="ED0C6D"/>
            </a:solidFill>
            <a:round/>
          </a:ln>
        </p:spPr>
        <p:style>
          <a:lnRef idx="1">
            <a:schemeClr val="accent1"/>
          </a:lnRef>
          <a:fillRef idx="0">
            <a:schemeClr val="accent1"/>
          </a:fillRef>
          <a:effectRef idx="0">
            <a:schemeClr val="accent1"/>
          </a:effectRef>
          <a:fontRef idx="minor">
            <a:schemeClr val="tx1"/>
          </a:fontRef>
        </p:style>
      </p:cxnSp>
      <p:pic>
        <p:nvPicPr>
          <p:cNvPr id="5" name="Obraz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240" y="1314979"/>
            <a:ext cx="5253390" cy="4452928"/>
          </a:xfrm>
          <a:prstGeom prst="rect">
            <a:avLst/>
          </a:prstGeom>
        </p:spPr>
      </p:pic>
      <p:sp>
        <p:nvSpPr>
          <p:cNvPr id="10" name="pole tekstowe 9"/>
          <p:cNvSpPr txBox="1"/>
          <p:nvPr/>
        </p:nvSpPr>
        <p:spPr>
          <a:xfrm>
            <a:off x="6466640" y="813636"/>
            <a:ext cx="4867091" cy="461665"/>
          </a:xfrm>
          <a:prstGeom prst="rect">
            <a:avLst/>
          </a:prstGeom>
          <a:noFill/>
        </p:spPr>
        <p:txBody>
          <a:bodyPr wrap="square" rtlCol="0">
            <a:spAutoFit/>
          </a:bodyPr>
          <a:lstStyle/>
          <a:p>
            <a:r>
              <a:rPr lang="en-US" sz="2400">
                <a:latin typeface="Century Gothic" panose="020B0502020202020204" pitchFamily="34" charset="0"/>
              </a:rPr>
              <a:t>Do you have any questions</a:t>
            </a:r>
            <a:r>
              <a:rPr lang="pl-PL" sz="2400">
                <a:latin typeface="Century Gothic" panose="020B0502020202020204" pitchFamily="34" charset="0"/>
              </a:rPr>
              <a:t>?</a:t>
            </a:r>
          </a:p>
        </p:txBody>
      </p:sp>
      <p:sp>
        <p:nvSpPr>
          <p:cNvPr id="11" name="pole tekstowe 10"/>
          <p:cNvSpPr txBox="1"/>
          <p:nvPr/>
        </p:nvSpPr>
        <p:spPr>
          <a:xfrm>
            <a:off x="6475078" y="1434673"/>
            <a:ext cx="4318000" cy="523220"/>
          </a:xfrm>
          <a:prstGeom prst="rect">
            <a:avLst/>
          </a:prstGeom>
          <a:noFill/>
        </p:spPr>
        <p:txBody>
          <a:bodyPr wrap="square" rtlCol="0">
            <a:spAutoFit/>
          </a:bodyPr>
          <a:lstStyle/>
          <a:p>
            <a:r>
              <a:rPr lang="pl-PL" sz="2800" b="1" err="1">
                <a:solidFill>
                  <a:schemeClr val="accent1"/>
                </a:solidFill>
                <a:latin typeface="Century Gothic" panose="020B0502020202020204" pitchFamily="34" charset="0"/>
              </a:rPr>
              <a:t>Contact</a:t>
            </a:r>
            <a:r>
              <a:rPr lang="pl-PL" sz="2800" b="1">
                <a:solidFill>
                  <a:schemeClr val="accent1"/>
                </a:solidFill>
                <a:latin typeface="Century Gothic" panose="020B0502020202020204" pitchFamily="34" charset="0"/>
              </a:rPr>
              <a:t> </a:t>
            </a:r>
            <a:r>
              <a:rPr lang="pl-PL" sz="2800" b="1" err="1">
                <a:solidFill>
                  <a:schemeClr val="accent1"/>
                </a:solidFill>
                <a:latin typeface="Century Gothic" panose="020B0502020202020204" pitchFamily="34" charset="0"/>
              </a:rPr>
              <a:t>us</a:t>
            </a:r>
            <a:r>
              <a:rPr lang="pl-PL" sz="2800" b="1">
                <a:solidFill>
                  <a:schemeClr val="accent1"/>
                </a:solidFill>
                <a:latin typeface="Century Gothic" panose="020B0502020202020204" pitchFamily="34" charset="0"/>
              </a:rPr>
              <a:t>!</a:t>
            </a:r>
          </a:p>
        </p:txBody>
      </p:sp>
      <p:grpSp>
        <p:nvGrpSpPr>
          <p:cNvPr id="35" name="Grupa 34"/>
          <p:cNvGrpSpPr/>
          <p:nvPr/>
        </p:nvGrpSpPr>
        <p:grpSpPr>
          <a:xfrm>
            <a:off x="6542993" y="3696192"/>
            <a:ext cx="7892669" cy="438653"/>
            <a:chOff x="6903606" y="-699403"/>
            <a:chExt cx="7892669" cy="438653"/>
          </a:xfrm>
        </p:grpSpPr>
        <p:sp>
          <p:nvSpPr>
            <p:cNvPr id="32" name="Prostokąt zaokrąglony 31"/>
            <p:cNvSpPr/>
            <p:nvPr/>
          </p:nvSpPr>
          <p:spPr>
            <a:xfrm>
              <a:off x="6903606" y="-699403"/>
              <a:ext cx="7892669" cy="438653"/>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Ins="0" rtlCol="0" anchor="ctr"/>
            <a:lstStyle/>
            <a:p>
              <a:r>
                <a:rPr lang="pl-PL" sz="2000" b="1">
                  <a:latin typeface="Century Gothic" panose="020B0502020202020204" pitchFamily="34" charset="0"/>
                </a:rPr>
                <a:t>facebook.com/</a:t>
              </a:r>
              <a:r>
                <a:rPr lang="en-NZ" sz="2000" b="1" err="1">
                  <a:latin typeface="Century Gothic" panose="020B0502020202020204" pitchFamily="34" charset="0"/>
                </a:rPr>
                <a:t>hrprofilingsolutions</a:t>
              </a:r>
              <a:endParaRPr lang="pl-PL" sz="2000" b="1">
                <a:latin typeface="Century Gothic" panose="020B0502020202020204" pitchFamily="34" charset="0"/>
              </a:endParaRPr>
            </a:p>
          </p:txBody>
        </p:sp>
        <p:sp>
          <p:nvSpPr>
            <p:cNvPr id="26" name="Freeform 101"/>
            <p:cNvSpPr>
              <a:spLocks/>
            </p:cNvSpPr>
            <p:nvPr/>
          </p:nvSpPr>
          <p:spPr bwMode="auto">
            <a:xfrm>
              <a:off x="7026010" y="-585245"/>
              <a:ext cx="102050" cy="210336"/>
            </a:xfrm>
            <a:custGeom>
              <a:avLst/>
              <a:gdLst>
                <a:gd name="T0" fmla="*/ 30 w 120"/>
                <a:gd name="T1" fmla="*/ 248 h 248"/>
                <a:gd name="T2" fmla="*/ 30 w 120"/>
                <a:gd name="T3" fmla="*/ 132 h 248"/>
                <a:gd name="T4" fmla="*/ 0 w 120"/>
                <a:gd name="T5" fmla="*/ 132 h 248"/>
                <a:gd name="T6" fmla="*/ 0 w 120"/>
                <a:gd name="T7" fmla="*/ 90 h 248"/>
                <a:gd name="T8" fmla="*/ 30 w 120"/>
                <a:gd name="T9" fmla="*/ 90 h 248"/>
                <a:gd name="T10" fmla="*/ 30 w 120"/>
                <a:gd name="T11" fmla="*/ 54 h 248"/>
                <a:gd name="T12" fmla="*/ 91 w 120"/>
                <a:gd name="T13" fmla="*/ 0 h 248"/>
                <a:gd name="T14" fmla="*/ 120 w 120"/>
                <a:gd name="T15" fmla="*/ 2 h 248"/>
                <a:gd name="T16" fmla="*/ 119 w 120"/>
                <a:gd name="T17" fmla="*/ 41 h 248"/>
                <a:gd name="T18" fmla="*/ 92 w 120"/>
                <a:gd name="T19" fmla="*/ 41 h 248"/>
                <a:gd name="T20" fmla="*/ 75 w 120"/>
                <a:gd name="T21" fmla="*/ 59 h 248"/>
                <a:gd name="T22" fmla="*/ 75 w 120"/>
                <a:gd name="T23" fmla="*/ 90 h 248"/>
                <a:gd name="T24" fmla="*/ 120 w 120"/>
                <a:gd name="T25" fmla="*/ 90 h 248"/>
                <a:gd name="T26" fmla="*/ 118 w 120"/>
                <a:gd name="T27" fmla="*/ 132 h 248"/>
                <a:gd name="T28" fmla="*/ 75 w 120"/>
                <a:gd name="T29" fmla="*/ 132 h 248"/>
                <a:gd name="T30" fmla="*/ 75 w 120"/>
                <a:gd name="T31" fmla="*/ 248 h 248"/>
                <a:gd name="T32" fmla="*/ 30 w 120"/>
                <a:gd name="T33" fmla="*/ 24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0" h="248">
                  <a:moveTo>
                    <a:pt x="30" y="248"/>
                  </a:moveTo>
                  <a:cubicBezTo>
                    <a:pt x="30" y="132"/>
                    <a:pt x="30" y="132"/>
                    <a:pt x="30" y="132"/>
                  </a:cubicBezTo>
                  <a:cubicBezTo>
                    <a:pt x="0" y="132"/>
                    <a:pt x="0" y="132"/>
                    <a:pt x="0" y="132"/>
                  </a:cubicBezTo>
                  <a:cubicBezTo>
                    <a:pt x="0" y="90"/>
                    <a:pt x="0" y="90"/>
                    <a:pt x="0" y="90"/>
                  </a:cubicBezTo>
                  <a:cubicBezTo>
                    <a:pt x="30" y="90"/>
                    <a:pt x="30" y="90"/>
                    <a:pt x="30" y="90"/>
                  </a:cubicBezTo>
                  <a:cubicBezTo>
                    <a:pt x="30" y="90"/>
                    <a:pt x="30" y="73"/>
                    <a:pt x="30" y="54"/>
                  </a:cubicBezTo>
                  <a:cubicBezTo>
                    <a:pt x="30" y="26"/>
                    <a:pt x="49" y="0"/>
                    <a:pt x="91" y="0"/>
                  </a:cubicBezTo>
                  <a:cubicBezTo>
                    <a:pt x="107" y="0"/>
                    <a:pt x="120" y="2"/>
                    <a:pt x="120" y="2"/>
                  </a:cubicBezTo>
                  <a:cubicBezTo>
                    <a:pt x="119" y="41"/>
                    <a:pt x="119" y="41"/>
                    <a:pt x="119" y="41"/>
                  </a:cubicBezTo>
                  <a:cubicBezTo>
                    <a:pt x="119" y="41"/>
                    <a:pt x="106" y="41"/>
                    <a:pt x="92" y="41"/>
                  </a:cubicBezTo>
                  <a:cubicBezTo>
                    <a:pt x="77" y="41"/>
                    <a:pt x="75" y="48"/>
                    <a:pt x="75" y="59"/>
                  </a:cubicBezTo>
                  <a:cubicBezTo>
                    <a:pt x="75" y="68"/>
                    <a:pt x="75" y="40"/>
                    <a:pt x="75" y="90"/>
                  </a:cubicBezTo>
                  <a:cubicBezTo>
                    <a:pt x="120" y="90"/>
                    <a:pt x="120" y="90"/>
                    <a:pt x="120" y="90"/>
                  </a:cubicBezTo>
                  <a:cubicBezTo>
                    <a:pt x="118" y="132"/>
                    <a:pt x="118" y="132"/>
                    <a:pt x="118" y="132"/>
                  </a:cubicBezTo>
                  <a:cubicBezTo>
                    <a:pt x="75" y="132"/>
                    <a:pt x="75" y="132"/>
                    <a:pt x="75" y="132"/>
                  </a:cubicBezTo>
                  <a:cubicBezTo>
                    <a:pt x="75" y="248"/>
                    <a:pt x="75" y="248"/>
                    <a:pt x="75" y="248"/>
                  </a:cubicBezTo>
                  <a:lnTo>
                    <a:pt x="30" y="248"/>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a:latin typeface="Century Gothic" panose="020B0502020202020204" pitchFamily="34" charset="0"/>
              </a:endParaRPr>
            </a:p>
          </p:txBody>
        </p:sp>
      </p:grpSp>
      <p:grpSp>
        <p:nvGrpSpPr>
          <p:cNvPr id="36" name="Grupa 35"/>
          <p:cNvGrpSpPr/>
          <p:nvPr/>
        </p:nvGrpSpPr>
        <p:grpSpPr>
          <a:xfrm>
            <a:off x="6542994" y="3093890"/>
            <a:ext cx="7892669" cy="438653"/>
            <a:chOff x="6903606" y="-140943"/>
            <a:chExt cx="7892669" cy="438653"/>
          </a:xfrm>
        </p:grpSpPr>
        <p:sp>
          <p:nvSpPr>
            <p:cNvPr id="33" name="Prostokąt zaokrąglony 32"/>
            <p:cNvSpPr/>
            <p:nvPr/>
          </p:nvSpPr>
          <p:spPr>
            <a:xfrm>
              <a:off x="6903606" y="-140943"/>
              <a:ext cx="7892669" cy="438653"/>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Ins="0" rtlCol="0" anchor="ctr"/>
            <a:lstStyle/>
            <a:p>
              <a:r>
                <a:rPr lang="en-NZ" sz="2000" b="1">
                  <a:latin typeface="Century Gothic" panose="020B0502020202020204" pitchFamily="34" charset="0"/>
                </a:rPr>
                <a:t>1800 518 217 (AUS) or 0800 333 668 (NZ)</a:t>
              </a:r>
              <a:endParaRPr lang="pl-PL" sz="2000" b="1">
                <a:latin typeface="Century Gothic" panose="020B0502020202020204" pitchFamily="34" charset="0"/>
              </a:endParaRPr>
            </a:p>
          </p:txBody>
        </p:sp>
        <p:grpSp>
          <p:nvGrpSpPr>
            <p:cNvPr id="19" name="Group 48"/>
            <p:cNvGrpSpPr/>
            <p:nvPr/>
          </p:nvGrpSpPr>
          <p:grpSpPr>
            <a:xfrm>
              <a:off x="7026010" y="-51629"/>
              <a:ext cx="173647" cy="232464"/>
              <a:chOff x="8522791" y="5970468"/>
              <a:chExt cx="231529" cy="309951"/>
            </a:xfrm>
            <a:solidFill>
              <a:schemeClr val="bg1"/>
            </a:solidFill>
          </p:grpSpPr>
          <p:sp>
            <p:nvSpPr>
              <p:cNvPr id="20" name="Freeform 93"/>
              <p:cNvSpPr>
                <a:spLocks/>
              </p:cNvSpPr>
              <p:nvPr/>
            </p:nvSpPr>
            <p:spPr bwMode="auto">
              <a:xfrm>
                <a:off x="8522791" y="5999410"/>
                <a:ext cx="187651" cy="281009"/>
              </a:xfrm>
              <a:custGeom>
                <a:avLst/>
                <a:gdLst>
                  <a:gd name="T0" fmla="*/ 66 w 160"/>
                  <a:gd name="T1" fmla="*/ 62 h 239"/>
                  <a:gd name="T2" fmla="*/ 124 w 160"/>
                  <a:gd name="T3" fmla="*/ 162 h 239"/>
                  <a:gd name="T4" fmla="*/ 160 w 160"/>
                  <a:gd name="T5" fmla="*/ 224 h 239"/>
                  <a:gd name="T6" fmla="*/ 111 w 160"/>
                  <a:gd name="T7" fmla="*/ 228 h 239"/>
                  <a:gd name="T8" fmla="*/ 2 w 160"/>
                  <a:gd name="T9" fmla="*/ 38 h 239"/>
                  <a:gd name="T10" fmla="*/ 31 w 160"/>
                  <a:gd name="T11" fmla="*/ 0 h 239"/>
                  <a:gd name="T12" fmla="*/ 66 w 160"/>
                  <a:gd name="T13" fmla="*/ 62 h 239"/>
                </a:gdLst>
                <a:ahLst/>
                <a:cxnLst>
                  <a:cxn ang="0">
                    <a:pos x="T0" y="T1"/>
                  </a:cxn>
                  <a:cxn ang="0">
                    <a:pos x="T2" y="T3"/>
                  </a:cxn>
                  <a:cxn ang="0">
                    <a:pos x="T4" y="T5"/>
                  </a:cxn>
                  <a:cxn ang="0">
                    <a:pos x="T6" y="T7"/>
                  </a:cxn>
                  <a:cxn ang="0">
                    <a:pos x="T8" y="T9"/>
                  </a:cxn>
                  <a:cxn ang="0">
                    <a:pos x="T10" y="T11"/>
                  </a:cxn>
                  <a:cxn ang="0">
                    <a:pos x="T12" y="T13"/>
                  </a:cxn>
                </a:cxnLst>
                <a:rect l="0" t="0" r="r" b="b"/>
                <a:pathLst>
                  <a:path w="160" h="239">
                    <a:moveTo>
                      <a:pt x="66" y="62"/>
                    </a:moveTo>
                    <a:cubicBezTo>
                      <a:pt x="31" y="83"/>
                      <a:pt x="85" y="184"/>
                      <a:pt x="124" y="162"/>
                    </a:cubicBezTo>
                    <a:cubicBezTo>
                      <a:pt x="131" y="173"/>
                      <a:pt x="153" y="212"/>
                      <a:pt x="160" y="224"/>
                    </a:cubicBezTo>
                    <a:cubicBezTo>
                      <a:pt x="143" y="233"/>
                      <a:pt x="130" y="239"/>
                      <a:pt x="111" y="228"/>
                    </a:cubicBezTo>
                    <a:cubicBezTo>
                      <a:pt x="58" y="198"/>
                      <a:pt x="0" y="98"/>
                      <a:pt x="2" y="38"/>
                    </a:cubicBezTo>
                    <a:cubicBezTo>
                      <a:pt x="2" y="17"/>
                      <a:pt x="15" y="9"/>
                      <a:pt x="31" y="0"/>
                    </a:cubicBezTo>
                    <a:cubicBezTo>
                      <a:pt x="37" y="12"/>
                      <a:pt x="60" y="50"/>
                      <a:pt x="66"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latin typeface="Century Gothic" panose="020B0502020202020204" pitchFamily="34" charset="0"/>
                </a:endParaRPr>
              </a:p>
            </p:txBody>
          </p:sp>
          <p:sp>
            <p:nvSpPr>
              <p:cNvPr id="21" name="Freeform 94"/>
              <p:cNvSpPr>
                <a:spLocks/>
              </p:cNvSpPr>
              <p:nvPr/>
            </p:nvSpPr>
            <p:spPr bwMode="auto">
              <a:xfrm>
                <a:off x="8562935" y="5970468"/>
                <a:ext cx="82155" cy="103628"/>
              </a:xfrm>
              <a:custGeom>
                <a:avLst/>
                <a:gdLst>
                  <a:gd name="T0" fmla="*/ 47 w 70"/>
                  <a:gd name="T1" fmla="*/ 85 h 88"/>
                  <a:gd name="T2" fmla="*/ 36 w 70"/>
                  <a:gd name="T3" fmla="*/ 83 h 88"/>
                  <a:gd name="T4" fmla="*/ 3 w 70"/>
                  <a:gd name="T5" fmla="*/ 24 h 88"/>
                  <a:gd name="T6" fmla="*/ 5 w 70"/>
                  <a:gd name="T7" fmla="*/ 13 h 88"/>
                  <a:gd name="T8" fmla="*/ 23 w 70"/>
                  <a:gd name="T9" fmla="*/ 3 h 88"/>
                  <a:gd name="T10" fmla="*/ 34 w 70"/>
                  <a:gd name="T11" fmla="*/ 6 h 88"/>
                  <a:gd name="T12" fmla="*/ 68 w 70"/>
                  <a:gd name="T13" fmla="*/ 64 h 88"/>
                  <a:gd name="T14" fmla="*/ 65 w 70"/>
                  <a:gd name="T15" fmla="*/ 75 h 88"/>
                  <a:gd name="T16" fmla="*/ 47 w 70"/>
                  <a:gd name="T17" fmla="*/ 8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88">
                    <a:moveTo>
                      <a:pt x="47" y="85"/>
                    </a:moveTo>
                    <a:cubicBezTo>
                      <a:pt x="44" y="88"/>
                      <a:pt x="39" y="86"/>
                      <a:pt x="36" y="83"/>
                    </a:cubicBezTo>
                    <a:cubicBezTo>
                      <a:pt x="3" y="24"/>
                      <a:pt x="3" y="24"/>
                      <a:pt x="3" y="24"/>
                    </a:cubicBezTo>
                    <a:cubicBezTo>
                      <a:pt x="0" y="20"/>
                      <a:pt x="2" y="15"/>
                      <a:pt x="5" y="13"/>
                    </a:cubicBezTo>
                    <a:cubicBezTo>
                      <a:pt x="23" y="3"/>
                      <a:pt x="23" y="3"/>
                      <a:pt x="23" y="3"/>
                    </a:cubicBezTo>
                    <a:cubicBezTo>
                      <a:pt x="27" y="0"/>
                      <a:pt x="32" y="2"/>
                      <a:pt x="34" y="6"/>
                    </a:cubicBezTo>
                    <a:cubicBezTo>
                      <a:pt x="68" y="64"/>
                      <a:pt x="68" y="64"/>
                      <a:pt x="68" y="64"/>
                    </a:cubicBezTo>
                    <a:cubicBezTo>
                      <a:pt x="70" y="68"/>
                      <a:pt x="69" y="73"/>
                      <a:pt x="65" y="75"/>
                    </a:cubicBezTo>
                    <a:cubicBezTo>
                      <a:pt x="47" y="85"/>
                      <a:pt x="47" y="85"/>
                      <a:pt x="47"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latin typeface="Century Gothic" panose="020B0502020202020204" pitchFamily="34" charset="0"/>
                </a:endParaRPr>
              </a:p>
            </p:txBody>
          </p:sp>
          <p:sp>
            <p:nvSpPr>
              <p:cNvPr id="22" name="Freeform 95"/>
              <p:cNvSpPr>
                <a:spLocks/>
              </p:cNvSpPr>
              <p:nvPr/>
            </p:nvSpPr>
            <p:spPr bwMode="auto">
              <a:xfrm>
                <a:off x="8672165" y="6159052"/>
                <a:ext cx="82155" cy="102694"/>
              </a:xfrm>
              <a:custGeom>
                <a:avLst/>
                <a:gdLst>
                  <a:gd name="T0" fmla="*/ 47 w 70"/>
                  <a:gd name="T1" fmla="*/ 85 h 87"/>
                  <a:gd name="T2" fmla="*/ 36 w 70"/>
                  <a:gd name="T3" fmla="*/ 82 h 87"/>
                  <a:gd name="T4" fmla="*/ 2 w 70"/>
                  <a:gd name="T5" fmla="*/ 23 h 87"/>
                  <a:gd name="T6" fmla="*/ 5 w 70"/>
                  <a:gd name="T7" fmla="*/ 12 h 87"/>
                  <a:gd name="T8" fmla="*/ 23 w 70"/>
                  <a:gd name="T9" fmla="*/ 2 h 87"/>
                  <a:gd name="T10" fmla="*/ 34 w 70"/>
                  <a:gd name="T11" fmla="*/ 5 h 87"/>
                  <a:gd name="T12" fmla="*/ 68 w 70"/>
                  <a:gd name="T13" fmla="*/ 63 h 87"/>
                  <a:gd name="T14" fmla="*/ 65 w 70"/>
                  <a:gd name="T15" fmla="*/ 74 h 87"/>
                  <a:gd name="T16" fmla="*/ 47 w 70"/>
                  <a:gd name="T17" fmla="*/ 8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87">
                    <a:moveTo>
                      <a:pt x="47" y="85"/>
                    </a:moveTo>
                    <a:cubicBezTo>
                      <a:pt x="43" y="87"/>
                      <a:pt x="38" y="86"/>
                      <a:pt x="36" y="82"/>
                    </a:cubicBezTo>
                    <a:cubicBezTo>
                      <a:pt x="2" y="23"/>
                      <a:pt x="2" y="23"/>
                      <a:pt x="2" y="23"/>
                    </a:cubicBezTo>
                    <a:cubicBezTo>
                      <a:pt x="0" y="19"/>
                      <a:pt x="1" y="14"/>
                      <a:pt x="5" y="12"/>
                    </a:cubicBezTo>
                    <a:cubicBezTo>
                      <a:pt x="23" y="2"/>
                      <a:pt x="23" y="2"/>
                      <a:pt x="23" y="2"/>
                    </a:cubicBezTo>
                    <a:cubicBezTo>
                      <a:pt x="27" y="0"/>
                      <a:pt x="32" y="1"/>
                      <a:pt x="34" y="5"/>
                    </a:cubicBezTo>
                    <a:cubicBezTo>
                      <a:pt x="68" y="63"/>
                      <a:pt x="68" y="63"/>
                      <a:pt x="68" y="63"/>
                    </a:cubicBezTo>
                    <a:cubicBezTo>
                      <a:pt x="70" y="67"/>
                      <a:pt x="69" y="72"/>
                      <a:pt x="65" y="74"/>
                    </a:cubicBezTo>
                    <a:cubicBezTo>
                      <a:pt x="47" y="85"/>
                      <a:pt x="47" y="85"/>
                      <a:pt x="47"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a:latin typeface="Century Gothic" panose="020B0502020202020204" pitchFamily="34" charset="0"/>
                </a:endParaRPr>
              </a:p>
            </p:txBody>
          </p:sp>
        </p:grpSp>
      </p:grpSp>
      <p:grpSp>
        <p:nvGrpSpPr>
          <p:cNvPr id="34" name="Grupa 33"/>
          <p:cNvGrpSpPr/>
          <p:nvPr/>
        </p:nvGrpSpPr>
        <p:grpSpPr>
          <a:xfrm>
            <a:off x="6542996" y="2498842"/>
            <a:ext cx="7892669" cy="438653"/>
            <a:chOff x="6903606" y="-1257674"/>
            <a:chExt cx="7892669" cy="438653"/>
          </a:xfrm>
        </p:grpSpPr>
        <p:sp>
          <p:nvSpPr>
            <p:cNvPr id="31" name="Prostokąt zaokrąglony 30"/>
            <p:cNvSpPr/>
            <p:nvPr/>
          </p:nvSpPr>
          <p:spPr>
            <a:xfrm>
              <a:off x="6903606" y="-1257674"/>
              <a:ext cx="7892669" cy="43865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0" rIns="0" rtlCol="0" anchor="ctr"/>
            <a:lstStyle/>
            <a:p>
              <a:r>
                <a:rPr lang="en-NZ" sz="2000" b="1">
                  <a:latin typeface="Century Gothic" panose="020B0502020202020204" pitchFamily="34" charset="0"/>
                </a:rPr>
                <a:t>info@hrprofiling.com</a:t>
              </a:r>
              <a:endParaRPr lang="pl-PL" sz="2000" b="1">
                <a:latin typeface="Century Gothic" panose="020B0502020202020204" pitchFamily="34" charset="0"/>
              </a:endParaRPr>
            </a:p>
          </p:txBody>
        </p:sp>
        <p:sp>
          <p:nvSpPr>
            <p:cNvPr id="15" name="Freeform 140"/>
            <p:cNvSpPr>
              <a:spLocks noEditPoints="1"/>
            </p:cNvSpPr>
            <p:nvPr/>
          </p:nvSpPr>
          <p:spPr bwMode="auto">
            <a:xfrm>
              <a:off x="7005868" y="-1153710"/>
              <a:ext cx="152170" cy="237766"/>
            </a:xfrm>
            <a:custGeom>
              <a:avLst/>
              <a:gdLst>
                <a:gd name="T0" fmla="*/ 155 w 155"/>
                <a:gd name="T1" fmla="*/ 76 h 242"/>
                <a:gd name="T2" fmla="*/ 155 w 155"/>
                <a:gd name="T3" fmla="*/ 76 h 242"/>
                <a:gd name="T4" fmla="*/ 78 w 155"/>
                <a:gd name="T5" fmla="*/ 0 h 242"/>
                <a:gd name="T6" fmla="*/ 0 w 155"/>
                <a:gd name="T7" fmla="*/ 76 h 242"/>
                <a:gd name="T8" fmla="*/ 0 w 155"/>
                <a:gd name="T9" fmla="*/ 76 h 242"/>
                <a:gd name="T10" fmla="*/ 0 w 155"/>
                <a:gd name="T11" fmla="*/ 79 h 242"/>
                <a:gd name="T12" fmla="*/ 46 w 155"/>
                <a:gd name="T13" fmla="*/ 156 h 242"/>
                <a:gd name="T14" fmla="*/ 78 w 155"/>
                <a:gd name="T15" fmla="*/ 242 h 242"/>
                <a:gd name="T16" fmla="*/ 109 w 155"/>
                <a:gd name="T17" fmla="*/ 156 h 242"/>
                <a:gd name="T18" fmla="*/ 155 w 155"/>
                <a:gd name="T19" fmla="*/ 79 h 242"/>
                <a:gd name="T20" fmla="*/ 155 w 155"/>
                <a:gd name="T21" fmla="*/ 76 h 242"/>
                <a:gd name="T22" fmla="*/ 78 w 155"/>
                <a:gd name="T23" fmla="*/ 100 h 242"/>
                <a:gd name="T24" fmla="*/ 54 w 155"/>
                <a:gd name="T25" fmla="*/ 76 h 242"/>
                <a:gd name="T26" fmla="*/ 78 w 155"/>
                <a:gd name="T27" fmla="*/ 53 h 242"/>
                <a:gd name="T28" fmla="*/ 101 w 155"/>
                <a:gd name="T29" fmla="*/ 76 h 242"/>
                <a:gd name="T30" fmla="*/ 78 w 155"/>
                <a:gd name="T31" fmla="*/ 10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5" h="242">
                  <a:moveTo>
                    <a:pt x="155" y="76"/>
                  </a:moveTo>
                  <a:cubicBezTo>
                    <a:pt x="155" y="76"/>
                    <a:pt x="155" y="76"/>
                    <a:pt x="155" y="76"/>
                  </a:cubicBezTo>
                  <a:cubicBezTo>
                    <a:pt x="153" y="34"/>
                    <a:pt x="119" y="1"/>
                    <a:pt x="78" y="0"/>
                  </a:cubicBezTo>
                  <a:cubicBezTo>
                    <a:pt x="36" y="1"/>
                    <a:pt x="2" y="34"/>
                    <a:pt x="0" y="76"/>
                  </a:cubicBezTo>
                  <a:cubicBezTo>
                    <a:pt x="0" y="76"/>
                    <a:pt x="0" y="76"/>
                    <a:pt x="0" y="76"/>
                  </a:cubicBezTo>
                  <a:cubicBezTo>
                    <a:pt x="0" y="77"/>
                    <a:pt x="0" y="78"/>
                    <a:pt x="0" y="79"/>
                  </a:cubicBezTo>
                  <a:cubicBezTo>
                    <a:pt x="0" y="111"/>
                    <a:pt x="26" y="130"/>
                    <a:pt x="46" y="156"/>
                  </a:cubicBezTo>
                  <a:cubicBezTo>
                    <a:pt x="70" y="186"/>
                    <a:pt x="78" y="242"/>
                    <a:pt x="78" y="242"/>
                  </a:cubicBezTo>
                  <a:cubicBezTo>
                    <a:pt x="78" y="242"/>
                    <a:pt x="86" y="186"/>
                    <a:pt x="109" y="156"/>
                  </a:cubicBezTo>
                  <a:cubicBezTo>
                    <a:pt x="129" y="130"/>
                    <a:pt x="155" y="111"/>
                    <a:pt x="155" y="79"/>
                  </a:cubicBezTo>
                  <a:cubicBezTo>
                    <a:pt x="155" y="78"/>
                    <a:pt x="155" y="77"/>
                    <a:pt x="155" y="76"/>
                  </a:cubicBezTo>
                  <a:close/>
                  <a:moveTo>
                    <a:pt x="78" y="100"/>
                  </a:moveTo>
                  <a:cubicBezTo>
                    <a:pt x="65" y="100"/>
                    <a:pt x="54" y="89"/>
                    <a:pt x="54" y="76"/>
                  </a:cubicBezTo>
                  <a:cubicBezTo>
                    <a:pt x="54" y="63"/>
                    <a:pt x="65" y="53"/>
                    <a:pt x="78" y="53"/>
                  </a:cubicBezTo>
                  <a:cubicBezTo>
                    <a:pt x="91" y="53"/>
                    <a:pt x="101" y="63"/>
                    <a:pt x="101" y="76"/>
                  </a:cubicBezTo>
                  <a:cubicBezTo>
                    <a:pt x="101" y="89"/>
                    <a:pt x="91" y="100"/>
                    <a:pt x="78" y="100"/>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a:latin typeface="Century Gothic" panose="020B0502020202020204" pitchFamily="34" charset="0"/>
              </a:endParaRPr>
            </a:p>
          </p:txBody>
        </p:sp>
      </p:grpSp>
      <p:grpSp>
        <p:nvGrpSpPr>
          <p:cNvPr id="4" name="Group 3"/>
          <p:cNvGrpSpPr/>
          <p:nvPr/>
        </p:nvGrpSpPr>
        <p:grpSpPr>
          <a:xfrm>
            <a:off x="5962842" y="4775195"/>
            <a:ext cx="6093687" cy="807676"/>
            <a:chOff x="5962842" y="4775195"/>
            <a:chExt cx="6093687" cy="807676"/>
          </a:xfrm>
        </p:grpSpPr>
        <p:grpSp>
          <p:nvGrpSpPr>
            <p:cNvPr id="27" name="Grupa 26"/>
            <p:cNvGrpSpPr/>
            <p:nvPr/>
          </p:nvGrpSpPr>
          <p:grpSpPr>
            <a:xfrm>
              <a:off x="8602162" y="4775195"/>
              <a:ext cx="3454367" cy="807676"/>
              <a:chOff x="8925062" y="5602514"/>
              <a:chExt cx="2463504" cy="576000"/>
            </a:xfrm>
            <a:effectLst/>
          </p:grpSpPr>
          <p:sp>
            <p:nvSpPr>
              <p:cNvPr id="29" name="Slide Number Placeholder 5"/>
              <p:cNvSpPr txBox="1">
                <a:spLocks/>
              </p:cNvSpPr>
              <p:nvPr/>
            </p:nvSpPr>
            <p:spPr>
              <a:xfrm>
                <a:off x="8925062" y="5690835"/>
                <a:ext cx="2463504" cy="438986"/>
              </a:xfrm>
              <a:prstGeom prst="rect">
                <a:avLst/>
              </a:prstGeom>
            </p:spPr>
            <p:txBody>
              <a:bodyPr vert="horz" wrap="square" lIns="121920" tIns="60960" rIns="121920" bIns="60960" rtlCol="0" anchor="ctr">
                <a:sp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pl-PL" sz="1600">
                    <a:solidFill>
                      <a:schemeClr val="tx1"/>
                    </a:solidFill>
                    <a:latin typeface="Century Gothic" panose="020B0502020202020204" pitchFamily="34" charset="0"/>
                  </a:rPr>
                  <a:t>www.</a:t>
                </a:r>
                <a:r>
                  <a:rPr lang="en-NZ" sz="1600">
                    <a:solidFill>
                      <a:schemeClr val="tx1"/>
                    </a:solidFill>
                    <a:latin typeface="Century Gothic" panose="020B0502020202020204" pitchFamily="34" charset="0"/>
                  </a:rPr>
                  <a:t>hrprofilingsolutions.com.au</a:t>
                </a:r>
                <a:br>
                  <a:rPr lang="en-NZ" sz="1600">
                    <a:solidFill>
                      <a:schemeClr val="tx1"/>
                    </a:solidFill>
                    <a:latin typeface="Century Gothic" panose="020B0502020202020204" pitchFamily="34" charset="0"/>
                  </a:rPr>
                </a:br>
                <a:r>
                  <a:rPr lang="en-NZ" sz="1600">
                    <a:solidFill>
                      <a:schemeClr val="tx1"/>
                    </a:solidFill>
                    <a:latin typeface="Century Gothic" panose="020B0502020202020204" pitchFamily="34" charset="0"/>
                  </a:rPr>
                  <a:t>www.hrprofilingsolutions.co.nz</a:t>
                </a:r>
                <a:endParaRPr lang="en-US" sz="1600">
                  <a:solidFill>
                    <a:schemeClr val="tx1"/>
                  </a:solidFill>
                  <a:latin typeface="Century Gothic" panose="020B0502020202020204" pitchFamily="34" charset="0"/>
                </a:endParaRPr>
              </a:p>
            </p:txBody>
          </p:sp>
          <p:cxnSp>
            <p:nvCxnSpPr>
              <p:cNvPr id="30" name="Łącznik prosty 29"/>
              <p:cNvCxnSpPr/>
              <p:nvPr/>
            </p:nvCxnSpPr>
            <p:spPr>
              <a:xfrm>
                <a:off x="8947824" y="5602514"/>
                <a:ext cx="0" cy="576000"/>
              </a:xfrm>
              <a:prstGeom prst="line">
                <a:avLst/>
              </a:prstGeom>
              <a:ln w="19050">
                <a:solidFill>
                  <a:srgbClr val="ED0C6D"/>
                </a:solidFill>
              </a:ln>
            </p:spPr>
            <p:style>
              <a:lnRef idx="1">
                <a:schemeClr val="accent1"/>
              </a:lnRef>
              <a:fillRef idx="0">
                <a:schemeClr val="accent1"/>
              </a:fillRef>
              <a:effectRef idx="0">
                <a:schemeClr val="accent1"/>
              </a:effectRef>
              <a:fontRef idx="minor">
                <a:schemeClr val="tx1"/>
              </a:fontRef>
            </p:style>
          </p:cxnSp>
        </p:gr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62842" y="5022152"/>
              <a:ext cx="2464340" cy="426820"/>
            </a:xfrm>
            <a:prstGeom prst="rect">
              <a:avLst/>
            </a:prstGeom>
          </p:spPr>
        </p:pic>
      </p:grpSp>
    </p:spTree>
    <p:extLst>
      <p:ext uri="{BB962C8B-B14F-4D97-AF65-F5344CB8AC3E}">
        <p14:creationId xmlns:p14="http://schemas.microsoft.com/office/powerpoint/2010/main" val="205989319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3333">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3333">
                                          <p:cBhvr additive="base">
                                            <p:cTn id="7" dur="1000" fill="hold"/>
                                            <p:tgtEl>
                                              <p:spTgt spid="5"/>
                                            </p:tgtEl>
                                            <p:attrNameLst>
                                              <p:attrName>ppt_x</p:attrName>
                                            </p:attrNameLst>
                                          </p:cBhvr>
                                          <p:tavLst>
                                            <p:tav tm="0">
                                              <p:val>
                                                <p:strVal val="0-#ppt_w/2"/>
                                              </p:val>
                                            </p:tav>
                                            <p:tav tm="100000">
                                              <p:val>
                                                <p:strVal val="#ppt_x"/>
                                              </p:val>
                                            </p:tav>
                                          </p:tavLst>
                                        </p:anim>
                                        <p:anim calcmode="lin" valueType="num" p14:bounceEnd="53333">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750"/>
                                            <p:tgtEl>
                                              <p:spTgt spid="10"/>
                                            </p:tgtEl>
                                          </p:cBhvr>
                                        </p:animEffect>
                                      </p:childTnLst>
                                    </p:cTn>
                                  </p:par>
                                </p:childTnLst>
                              </p:cTn>
                            </p:par>
                            <p:par>
                              <p:cTn id="21" fill="hold">
                                <p:stCondLst>
                                  <p:cond delay="2750"/>
                                </p:stCondLst>
                                <p:childTnLst>
                                  <p:par>
                                    <p:cTn id="22" presetID="12"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ppt_y</p:attrName>
                                            </p:attrNameLst>
                                          </p:cBhvr>
                                          <p:tavLst>
                                            <p:tav tm="0">
                                              <p:val>
                                                <p:strVal val="#ppt_y-#ppt_h*1.125000"/>
                                              </p:val>
                                            </p:tav>
                                            <p:tav tm="100000">
                                              <p:val>
                                                <p:strVal val="#ppt_y"/>
                                              </p:val>
                                            </p:tav>
                                          </p:tavLst>
                                        </p:anim>
                                        <p:animEffect transition="in" filter="wipe(down)">
                                          <p:cBhvr>
                                            <p:cTn id="25" dur="500"/>
                                            <p:tgtEl>
                                              <p:spTgt spid="11"/>
                                            </p:tgtEl>
                                          </p:cBhvr>
                                        </p:animEffect>
                                      </p:childTnLst>
                                    </p:cTn>
                                  </p:par>
                                </p:childTnLst>
                              </p:cTn>
                            </p:par>
                            <p:par>
                              <p:cTn id="26" fill="hold">
                                <p:stCondLst>
                                  <p:cond delay="3250"/>
                                </p:stCondLst>
                                <p:childTnLst>
                                  <p:par>
                                    <p:cTn id="27" presetID="2" presetClass="entr" presetSubtype="2" fill="hold" nodeType="afterEffect" p14:presetBounceEnd="53333">
                                      <p:stCondLst>
                                        <p:cond delay="250"/>
                                      </p:stCondLst>
                                      <p:childTnLst>
                                        <p:set>
                                          <p:cBhvr>
                                            <p:cTn id="28" dur="1" fill="hold">
                                              <p:stCondLst>
                                                <p:cond delay="0"/>
                                              </p:stCondLst>
                                            </p:cTn>
                                            <p:tgtEl>
                                              <p:spTgt spid="34"/>
                                            </p:tgtEl>
                                            <p:attrNameLst>
                                              <p:attrName>style.visibility</p:attrName>
                                            </p:attrNameLst>
                                          </p:cBhvr>
                                          <p:to>
                                            <p:strVal val="visible"/>
                                          </p:to>
                                        </p:set>
                                        <p:anim calcmode="lin" valueType="num" p14:bounceEnd="53333">
                                          <p:cBhvr additive="base">
                                            <p:cTn id="29" dur="1250" fill="hold"/>
                                            <p:tgtEl>
                                              <p:spTgt spid="34"/>
                                            </p:tgtEl>
                                            <p:attrNameLst>
                                              <p:attrName>ppt_x</p:attrName>
                                            </p:attrNameLst>
                                          </p:cBhvr>
                                          <p:tavLst>
                                            <p:tav tm="0">
                                              <p:val>
                                                <p:strVal val="1+#ppt_w/2"/>
                                              </p:val>
                                            </p:tav>
                                            <p:tav tm="100000">
                                              <p:val>
                                                <p:strVal val="#ppt_x"/>
                                              </p:val>
                                            </p:tav>
                                          </p:tavLst>
                                        </p:anim>
                                        <p:anim calcmode="lin" valueType="num" p14:bounceEnd="53333">
                                          <p:cBhvr additive="base">
                                            <p:cTn id="30" dur="1250" fill="hold"/>
                                            <p:tgtEl>
                                              <p:spTgt spid="34"/>
                                            </p:tgtEl>
                                            <p:attrNameLst>
                                              <p:attrName>ppt_y</p:attrName>
                                            </p:attrNameLst>
                                          </p:cBhvr>
                                          <p:tavLst>
                                            <p:tav tm="0">
                                              <p:val>
                                                <p:strVal val="#ppt_y"/>
                                              </p:val>
                                            </p:tav>
                                            <p:tav tm="100000">
                                              <p:val>
                                                <p:strVal val="#ppt_y"/>
                                              </p:val>
                                            </p:tav>
                                          </p:tavLst>
                                        </p:anim>
                                      </p:childTnLst>
                                    </p:cTn>
                                  </p:par>
                                </p:childTnLst>
                              </p:cTn>
                            </p:par>
                            <p:par>
                              <p:cTn id="31" fill="hold">
                                <p:stCondLst>
                                  <p:cond delay="4750"/>
                                </p:stCondLst>
                                <p:childTnLst>
                                  <p:par>
                                    <p:cTn id="32" presetID="2" presetClass="entr" presetSubtype="2" fill="hold" nodeType="afterEffect" p14:presetBounceEnd="53333">
                                      <p:stCondLst>
                                        <p:cond delay="250"/>
                                      </p:stCondLst>
                                      <p:childTnLst>
                                        <p:set>
                                          <p:cBhvr>
                                            <p:cTn id="33" dur="1" fill="hold">
                                              <p:stCondLst>
                                                <p:cond delay="0"/>
                                              </p:stCondLst>
                                            </p:cTn>
                                            <p:tgtEl>
                                              <p:spTgt spid="36"/>
                                            </p:tgtEl>
                                            <p:attrNameLst>
                                              <p:attrName>style.visibility</p:attrName>
                                            </p:attrNameLst>
                                          </p:cBhvr>
                                          <p:to>
                                            <p:strVal val="visible"/>
                                          </p:to>
                                        </p:set>
                                        <p:anim calcmode="lin" valueType="num" p14:bounceEnd="53333">
                                          <p:cBhvr additive="base">
                                            <p:cTn id="34" dur="1250" fill="hold"/>
                                            <p:tgtEl>
                                              <p:spTgt spid="36"/>
                                            </p:tgtEl>
                                            <p:attrNameLst>
                                              <p:attrName>ppt_x</p:attrName>
                                            </p:attrNameLst>
                                          </p:cBhvr>
                                          <p:tavLst>
                                            <p:tav tm="0">
                                              <p:val>
                                                <p:strVal val="1+#ppt_w/2"/>
                                              </p:val>
                                            </p:tav>
                                            <p:tav tm="100000">
                                              <p:val>
                                                <p:strVal val="#ppt_x"/>
                                              </p:val>
                                            </p:tav>
                                          </p:tavLst>
                                        </p:anim>
                                        <p:anim calcmode="lin" valueType="num" p14:bounceEnd="53333">
                                          <p:cBhvr additive="base">
                                            <p:cTn id="35" dur="1250" fill="hold"/>
                                            <p:tgtEl>
                                              <p:spTgt spid="36"/>
                                            </p:tgtEl>
                                            <p:attrNameLst>
                                              <p:attrName>ppt_y</p:attrName>
                                            </p:attrNameLst>
                                          </p:cBhvr>
                                          <p:tavLst>
                                            <p:tav tm="0">
                                              <p:val>
                                                <p:strVal val="#ppt_y"/>
                                              </p:val>
                                            </p:tav>
                                            <p:tav tm="100000">
                                              <p:val>
                                                <p:strVal val="#ppt_y"/>
                                              </p:val>
                                            </p:tav>
                                          </p:tavLst>
                                        </p:anim>
                                      </p:childTnLst>
                                    </p:cTn>
                                  </p:par>
                                </p:childTnLst>
                              </p:cTn>
                            </p:par>
                            <p:par>
                              <p:cTn id="36" fill="hold">
                                <p:stCondLst>
                                  <p:cond delay="6250"/>
                                </p:stCondLst>
                                <p:childTnLst>
                                  <p:par>
                                    <p:cTn id="37" presetID="2" presetClass="entr" presetSubtype="2" fill="hold" nodeType="afterEffect" p14:presetBounceEnd="53333">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14:bounceEnd="53333">
                                          <p:cBhvr additive="base">
                                            <p:cTn id="39" dur="1250" fill="hold"/>
                                            <p:tgtEl>
                                              <p:spTgt spid="35"/>
                                            </p:tgtEl>
                                            <p:attrNameLst>
                                              <p:attrName>ppt_x</p:attrName>
                                            </p:attrNameLst>
                                          </p:cBhvr>
                                          <p:tavLst>
                                            <p:tav tm="0">
                                              <p:val>
                                                <p:strVal val="1+#ppt_w/2"/>
                                              </p:val>
                                            </p:tav>
                                            <p:tav tm="100000">
                                              <p:val>
                                                <p:strVal val="#ppt_x"/>
                                              </p:val>
                                            </p:tav>
                                          </p:tavLst>
                                        </p:anim>
                                        <p:anim calcmode="lin" valueType="num" p14:bounceEnd="53333">
                                          <p:cBhvr additive="base">
                                            <p:cTn id="40" dur="1250" fill="hold"/>
                                            <p:tgtEl>
                                              <p:spTgt spid="35"/>
                                            </p:tgtEl>
                                            <p:attrNameLst>
                                              <p:attrName>ppt_y</p:attrName>
                                            </p:attrNameLst>
                                          </p:cBhvr>
                                          <p:tavLst>
                                            <p:tav tm="0">
                                              <p:val>
                                                <p:strVal val="#ppt_y"/>
                                              </p:val>
                                            </p:tav>
                                            <p:tav tm="100000">
                                              <p:val>
                                                <p:strVal val="#ppt_y"/>
                                              </p:val>
                                            </p:tav>
                                          </p:tavLst>
                                        </p:anim>
                                      </p:childTnLst>
                                    </p:cTn>
                                  </p:par>
                                </p:childTnLst>
                              </p:cTn>
                            </p:par>
                            <p:par>
                              <p:cTn id="41" fill="hold">
                                <p:stCondLst>
                                  <p:cond delay="7500"/>
                                </p:stCondLst>
                                <p:childTnLst>
                                  <p:par>
                                    <p:cTn id="42" presetID="10" presetClass="entr" presetSubtype="0"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750"/>
                                            <p:tgtEl>
                                              <p:spTgt spid="10"/>
                                            </p:tgtEl>
                                          </p:cBhvr>
                                        </p:animEffect>
                                      </p:childTnLst>
                                    </p:cTn>
                                  </p:par>
                                </p:childTnLst>
                              </p:cTn>
                            </p:par>
                            <p:par>
                              <p:cTn id="21" fill="hold">
                                <p:stCondLst>
                                  <p:cond delay="2750"/>
                                </p:stCondLst>
                                <p:childTnLst>
                                  <p:par>
                                    <p:cTn id="22" presetID="12"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p:tgtEl>
                                              <p:spTgt spid="11"/>
                                            </p:tgtEl>
                                            <p:attrNameLst>
                                              <p:attrName>ppt_y</p:attrName>
                                            </p:attrNameLst>
                                          </p:cBhvr>
                                          <p:tavLst>
                                            <p:tav tm="0">
                                              <p:val>
                                                <p:strVal val="#ppt_y-#ppt_h*1.125000"/>
                                              </p:val>
                                            </p:tav>
                                            <p:tav tm="100000">
                                              <p:val>
                                                <p:strVal val="#ppt_y"/>
                                              </p:val>
                                            </p:tav>
                                          </p:tavLst>
                                        </p:anim>
                                        <p:animEffect transition="in" filter="wipe(down)">
                                          <p:cBhvr>
                                            <p:cTn id="25" dur="500"/>
                                            <p:tgtEl>
                                              <p:spTgt spid="11"/>
                                            </p:tgtEl>
                                          </p:cBhvr>
                                        </p:animEffect>
                                      </p:childTnLst>
                                    </p:cTn>
                                  </p:par>
                                </p:childTnLst>
                              </p:cTn>
                            </p:par>
                            <p:par>
                              <p:cTn id="26" fill="hold">
                                <p:stCondLst>
                                  <p:cond delay="3250"/>
                                </p:stCondLst>
                                <p:childTnLst>
                                  <p:par>
                                    <p:cTn id="27" presetID="2" presetClass="entr" presetSubtype="2" fill="hold" nodeType="afterEffect">
                                      <p:stCondLst>
                                        <p:cond delay="25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1250" fill="hold"/>
                                            <p:tgtEl>
                                              <p:spTgt spid="34"/>
                                            </p:tgtEl>
                                            <p:attrNameLst>
                                              <p:attrName>ppt_x</p:attrName>
                                            </p:attrNameLst>
                                          </p:cBhvr>
                                          <p:tavLst>
                                            <p:tav tm="0">
                                              <p:val>
                                                <p:strVal val="1+#ppt_w/2"/>
                                              </p:val>
                                            </p:tav>
                                            <p:tav tm="100000">
                                              <p:val>
                                                <p:strVal val="#ppt_x"/>
                                              </p:val>
                                            </p:tav>
                                          </p:tavLst>
                                        </p:anim>
                                        <p:anim calcmode="lin" valueType="num">
                                          <p:cBhvr additive="base">
                                            <p:cTn id="30" dur="1250" fill="hold"/>
                                            <p:tgtEl>
                                              <p:spTgt spid="34"/>
                                            </p:tgtEl>
                                            <p:attrNameLst>
                                              <p:attrName>ppt_y</p:attrName>
                                            </p:attrNameLst>
                                          </p:cBhvr>
                                          <p:tavLst>
                                            <p:tav tm="0">
                                              <p:val>
                                                <p:strVal val="#ppt_y"/>
                                              </p:val>
                                            </p:tav>
                                            <p:tav tm="100000">
                                              <p:val>
                                                <p:strVal val="#ppt_y"/>
                                              </p:val>
                                            </p:tav>
                                          </p:tavLst>
                                        </p:anim>
                                      </p:childTnLst>
                                    </p:cTn>
                                  </p:par>
                                </p:childTnLst>
                              </p:cTn>
                            </p:par>
                            <p:par>
                              <p:cTn id="31" fill="hold">
                                <p:stCondLst>
                                  <p:cond delay="4750"/>
                                </p:stCondLst>
                                <p:childTnLst>
                                  <p:par>
                                    <p:cTn id="32" presetID="2" presetClass="entr" presetSubtype="2" fill="hold" nodeType="afterEffect">
                                      <p:stCondLst>
                                        <p:cond delay="25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1250" fill="hold"/>
                                            <p:tgtEl>
                                              <p:spTgt spid="36"/>
                                            </p:tgtEl>
                                            <p:attrNameLst>
                                              <p:attrName>ppt_x</p:attrName>
                                            </p:attrNameLst>
                                          </p:cBhvr>
                                          <p:tavLst>
                                            <p:tav tm="0">
                                              <p:val>
                                                <p:strVal val="1+#ppt_w/2"/>
                                              </p:val>
                                            </p:tav>
                                            <p:tav tm="100000">
                                              <p:val>
                                                <p:strVal val="#ppt_x"/>
                                              </p:val>
                                            </p:tav>
                                          </p:tavLst>
                                        </p:anim>
                                        <p:anim calcmode="lin" valueType="num">
                                          <p:cBhvr additive="base">
                                            <p:cTn id="35" dur="1250" fill="hold"/>
                                            <p:tgtEl>
                                              <p:spTgt spid="36"/>
                                            </p:tgtEl>
                                            <p:attrNameLst>
                                              <p:attrName>ppt_y</p:attrName>
                                            </p:attrNameLst>
                                          </p:cBhvr>
                                          <p:tavLst>
                                            <p:tav tm="0">
                                              <p:val>
                                                <p:strVal val="#ppt_y"/>
                                              </p:val>
                                            </p:tav>
                                            <p:tav tm="100000">
                                              <p:val>
                                                <p:strVal val="#ppt_y"/>
                                              </p:val>
                                            </p:tav>
                                          </p:tavLst>
                                        </p:anim>
                                      </p:childTnLst>
                                    </p:cTn>
                                  </p:par>
                                </p:childTnLst>
                              </p:cTn>
                            </p:par>
                            <p:par>
                              <p:cTn id="36" fill="hold">
                                <p:stCondLst>
                                  <p:cond delay="6250"/>
                                </p:stCondLst>
                                <p:childTnLst>
                                  <p:par>
                                    <p:cTn id="37" presetID="2" presetClass="entr" presetSubtype="2" fill="hold" nodeType="after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1250" fill="hold"/>
                                            <p:tgtEl>
                                              <p:spTgt spid="35"/>
                                            </p:tgtEl>
                                            <p:attrNameLst>
                                              <p:attrName>ppt_x</p:attrName>
                                            </p:attrNameLst>
                                          </p:cBhvr>
                                          <p:tavLst>
                                            <p:tav tm="0">
                                              <p:val>
                                                <p:strVal val="1+#ppt_w/2"/>
                                              </p:val>
                                            </p:tav>
                                            <p:tav tm="100000">
                                              <p:val>
                                                <p:strVal val="#ppt_x"/>
                                              </p:val>
                                            </p:tav>
                                          </p:tavLst>
                                        </p:anim>
                                        <p:anim calcmode="lin" valueType="num">
                                          <p:cBhvr additive="base">
                                            <p:cTn id="40" dur="1250" fill="hold"/>
                                            <p:tgtEl>
                                              <p:spTgt spid="35"/>
                                            </p:tgtEl>
                                            <p:attrNameLst>
                                              <p:attrName>ppt_y</p:attrName>
                                            </p:attrNameLst>
                                          </p:cBhvr>
                                          <p:tavLst>
                                            <p:tav tm="0">
                                              <p:val>
                                                <p:strVal val="#ppt_y"/>
                                              </p:val>
                                            </p:tav>
                                            <p:tav tm="100000">
                                              <p:val>
                                                <p:strVal val="#ppt_y"/>
                                              </p:val>
                                            </p:tav>
                                          </p:tavLst>
                                        </p:anim>
                                      </p:childTnLst>
                                    </p:cTn>
                                  </p:par>
                                </p:childTnLst>
                              </p:cTn>
                            </p:par>
                            <p:par>
                              <p:cTn id="41" fill="hold">
                                <p:stCondLst>
                                  <p:cond delay="7500"/>
                                </p:stCondLst>
                                <p:childTnLst>
                                  <p:par>
                                    <p:cTn id="42" presetID="10" presetClass="entr" presetSubtype="0" fill="hold"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a:solidFill>
                  <a:schemeClr val="accent1"/>
                </a:solidFill>
              </a:rPr>
              <a:t>The Four </a:t>
            </a:r>
            <a:r>
              <a:rPr lang="pl-PL"/>
              <a:t>Quadrant Model</a:t>
            </a:r>
          </a:p>
        </p:txBody>
      </p:sp>
      <p:sp>
        <p:nvSpPr>
          <p:cNvPr id="7" name="Symbol zastępczy numeru slajdu 6"/>
          <p:cNvSpPr>
            <a:spLocks noGrp="1"/>
          </p:cNvSpPr>
          <p:nvPr>
            <p:ph type="sldNum" sz="quarter" idx="12"/>
          </p:nvPr>
        </p:nvSpPr>
        <p:spPr/>
        <p:txBody>
          <a:bodyPr/>
          <a:lstStyle/>
          <a:p>
            <a:fld id="{DEAEEF22-A4DB-45E7-8C91-9889C89BF273}" type="slidenum">
              <a:rPr lang="pl-PL" smtClean="0"/>
              <a:t>16</a:t>
            </a:fld>
            <a:endParaRPr lang="pl-PL"/>
          </a:p>
        </p:txBody>
      </p:sp>
      <p:sp>
        <p:nvSpPr>
          <p:cNvPr id="4" name="TextBox 20"/>
          <p:cNvSpPr txBox="1"/>
          <p:nvPr/>
        </p:nvSpPr>
        <p:spPr>
          <a:xfrm>
            <a:off x="10369542" y="3106388"/>
            <a:ext cx="1749192" cy="643934"/>
          </a:xfrm>
          <a:prstGeom prst="rect">
            <a:avLst/>
          </a:prstGeom>
          <a:noFill/>
        </p:spPr>
        <p:txBody>
          <a:bodyPr wrap="none" lIns="89056" tIns="44533" rIns="89056" bIns="44533" anchor="t">
            <a:spAutoFit/>
          </a:bodyPr>
          <a:lstStyle/>
          <a:p>
            <a:pPr defTabSz="1219170">
              <a:defRPr/>
            </a:pPr>
            <a:r>
              <a:rPr lang="en-NZ" b="1" dirty="0">
                <a:solidFill>
                  <a:schemeClr val="bg2">
                    <a:lumMod val="25000"/>
                  </a:schemeClr>
                </a:solidFill>
                <a:latin typeface="Century Gothic"/>
                <a:ea typeface="Open Sans"/>
                <a:cs typeface="Open Sans"/>
              </a:rPr>
              <a:t>Active-paced</a:t>
            </a:r>
            <a:endParaRPr lang="en-US" dirty="0">
              <a:solidFill>
                <a:schemeClr val="bg2">
                  <a:lumMod val="25000"/>
                </a:schemeClr>
              </a:solidFill>
              <a:latin typeface="Century Gothic"/>
              <a:ea typeface="Open Sans"/>
              <a:cs typeface="Open Sans"/>
            </a:endParaRPr>
          </a:p>
          <a:p>
            <a:pPr defTabSz="1219170">
              <a:defRPr/>
            </a:pPr>
            <a:r>
              <a:rPr lang="pl-PL" b="1" dirty="0">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rPr>
              <a:t>Intuition</a:t>
            </a:r>
          </a:p>
        </p:txBody>
      </p:sp>
      <p:sp>
        <p:nvSpPr>
          <p:cNvPr id="5" name="TextBox 22"/>
          <p:cNvSpPr txBox="1"/>
          <p:nvPr/>
        </p:nvSpPr>
        <p:spPr>
          <a:xfrm>
            <a:off x="-35737" y="3045258"/>
            <a:ext cx="1858195" cy="613156"/>
          </a:xfrm>
          <a:prstGeom prst="rect">
            <a:avLst/>
          </a:prstGeom>
          <a:noFill/>
        </p:spPr>
        <p:txBody>
          <a:bodyPr wrap="none" lIns="89056" tIns="44533" rIns="89056" bIns="44533" anchor="t">
            <a:spAutoFit/>
          </a:bodyPr>
          <a:lstStyle/>
          <a:p>
            <a:pPr algn="r" defTabSz="1219170">
              <a:defRPr/>
            </a:pPr>
            <a:r>
              <a:rPr lang="en-NZ" sz="1600" b="1" dirty="0">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rPr>
              <a:t>Reserved-paced</a:t>
            </a:r>
            <a:endParaRPr lang="en-US" dirty="0"/>
          </a:p>
          <a:p>
            <a:pPr algn="r" defTabSz="1219170">
              <a:defRPr/>
            </a:pPr>
            <a:r>
              <a:rPr lang="pl-PL" b="1" dirty="0">
                <a:solidFill>
                  <a:schemeClr val="bg2">
                    <a:lumMod val="25000"/>
                  </a:schemeClr>
                </a:solidFill>
                <a:latin typeface="Century Gothic"/>
                <a:ea typeface="Open Sans"/>
                <a:cs typeface="Open Sans"/>
              </a:rPr>
              <a:t>Sensing</a:t>
            </a:r>
          </a:p>
        </p:txBody>
      </p:sp>
      <p:sp>
        <p:nvSpPr>
          <p:cNvPr id="40" name="Down Arrow Callout 41">
            <a:extLst>
              <a:ext uri="{FF2B5EF4-FFF2-40B4-BE49-F238E27FC236}">
                <a16:creationId xmlns:a16="http://schemas.microsoft.com/office/drawing/2014/main" id="{C645C698-389E-447C-BB98-AB3679B5A30D}"/>
              </a:ext>
            </a:extLst>
          </p:cNvPr>
          <p:cNvSpPr/>
          <p:nvPr/>
        </p:nvSpPr>
        <p:spPr>
          <a:xfrm>
            <a:off x="2028959" y="1191836"/>
            <a:ext cx="3672000" cy="2160000"/>
          </a:xfrm>
          <a:prstGeom prst="downArrowCallout">
            <a:avLst>
              <a:gd name="adj1" fmla="val 11812"/>
              <a:gd name="adj2" fmla="val 15109"/>
              <a:gd name="adj3" fmla="val 14988"/>
              <a:gd name="adj4" fmla="val 79818"/>
            </a:avLst>
          </a:prstGeom>
          <a:solidFill>
            <a:srgbClr val="ED0C6D"/>
          </a:solidFill>
          <a:ln>
            <a:solidFill>
              <a:srgbClr val="ED0C6D"/>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NZ" sz="1600" b="1" dirty="0">
                <a:latin typeface="Century Gothic"/>
              </a:rPr>
              <a:t>Reserve-paced</a:t>
            </a:r>
            <a:r>
              <a:rPr lang="en-NZ" sz="1600" b="1" baseline="0" dirty="0">
                <a:latin typeface="Century Gothic"/>
              </a:rPr>
              <a:t>:</a:t>
            </a:r>
            <a:r>
              <a:rPr lang="en-NZ" sz="1600" baseline="0" dirty="0">
                <a:latin typeface="Century Gothic"/>
              </a:rPr>
              <a:t> </a:t>
            </a:r>
            <a:br>
              <a:rPr lang="en-NZ" sz="1600" baseline="0" dirty="0">
                <a:latin typeface="Century Gothic" panose="020B0502020202020204" pitchFamily="34" charset="0"/>
              </a:rPr>
            </a:br>
            <a:r>
              <a:rPr lang="en-NZ" sz="1600" dirty="0">
                <a:latin typeface="Century Gothic"/>
              </a:rPr>
              <a:t>They </a:t>
            </a:r>
            <a:r>
              <a:rPr lang="en-NZ" sz="1600" dirty="0">
                <a:latin typeface="Century Gothic"/>
                <a:ea typeface="+mn-lt"/>
                <a:cs typeface="+mn-lt"/>
              </a:rPr>
              <a:t>may take more time to decide, speak in a slow and calm manner, and use few physical gestures when communicating.</a:t>
            </a:r>
            <a:endParaRPr lang="en-NZ" sz="1600" baseline="0" dirty="0">
              <a:latin typeface="Century Gothic"/>
              <a:ea typeface="+mn-lt"/>
              <a:cs typeface="+mn-lt"/>
            </a:endParaRPr>
          </a:p>
        </p:txBody>
      </p:sp>
      <p:sp>
        <p:nvSpPr>
          <p:cNvPr id="44" name="Down Arrow Callout 11">
            <a:extLst>
              <a:ext uri="{FF2B5EF4-FFF2-40B4-BE49-F238E27FC236}">
                <a16:creationId xmlns:a16="http://schemas.microsoft.com/office/drawing/2014/main" id="{1C008FD5-CB94-4D8C-AF43-1D45E9411F6E}"/>
              </a:ext>
            </a:extLst>
          </p:cNvPr>
          <p:cNvSpPr/>
          <p:nvPr/>
        </p:nvSpPr>
        <p:spPr>
          <a:xfrm>
            <a:off x="6480555" y="1191836"/>
            <a:ext cx="3672000" cy="2160000"/>
          </a:xfrm>
          <a:prstGeom prst="downArrowCallout">
            <a:avLst>
              <a:gd name="adj1" fmla="val 11812"/>
              <a:gd name="adj2" fmla="val 15109"/>
              <a:gd name="adj3" fmla="val 14988"/>
              <a:gd name="adj4" fmla="val 79818"/>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b="1" dirty="0">
                <a:latin typeface="Century Gothic"/>
              </a:rPr>
              <a:t>Active-paced:</a:t>
            </a:r>
            <a:r>
              <a:rPr lang="en-US" sz="1600" baseline="0" dirty="0">
                <a:latin typeface="Century Gothic"/>
              </a:rPr>
              <a:t> </a:t>
            </a:r>
            <a:br>
              <a:rPr lang="en-US" sz="1600" baseline="0" dirty="0">
                <a:latin typeface="Century Gothic" panose="020B0502020202020204" pitchFamily="34" charset="0"/>
              </a:rPr>
            </a:br>
            <a:r>
              <a:rPr lang="en-US" sz="1600" dirty="0">
                <a:latin typeface="Century Gothic"/>
              </a:rPr>
              <a:t>Fast decision-makers, they often speak quickly and may reinforce their words with physical gestures.</a:t>
            </a:r>
            <a:endParaRPr lang="en-US" sz="1600" i="1" dirty="0">
              <a:latin typeface="Century Gothic"/>
            </a:endParaRPr>
          </a:p>
        </p:txBody>
      </p:sp>
      <p:sp>
        <p:nvSpPr>
          <p:cNvPr id="48" name="Rounded Rectangular Callout 12">
            <a:extLst>
              <a:ext uri="{FF2B5EF4-FFF2-40B4-BE49-F238E27FC236}">
                <a16:creationId xmlns:a16="http://schemas.microsoft.com/office/drawing/2014/main" id="{9BE5C784-52F2-4418-B293-9552DD8442F9}"/>
              </a:ext>
            </a:extLst>
          </p:cNvPr>
          <p:cNvSpPr/>
          <p:nvPr/>
        </p:nvSpPr>
        <p:spPr>
          <a:xfrm>
            <a:off x="6480555" y="3672000"/>
            <a:ext cx="3672000" cy="1872000"/>
          </a:xfrm>
          <a:prstGeom prst="wedgeRoundRectCallout">
            <a:avLst>
              <a:gd name="adj1" fmla="val -21871"/>
              <a:gd name="adj2" fmla="val -60125"/>
              <a:gd name="adj3" fmla="val 16667"/>
            </a:avLst>
          </a:prstGeom>
          <a:solidFill>
            <a:srgbClr val="7F7F7F"/>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defTabSz="914203">
              <a:defRPr/>
            </a:pPr>
            <a:r>
              <a:rPr lang="en-US" sz="1600" b="1" baseline="0">
                <a:solidFill>
                  <a:schemeClr val="bg1"/>
                </a:solidFill>
                <a:latin typeface="Century Gothic" panose="020B0502020202020204" pitchFamily="34" charset="0"/>
              </a:rPr>
              <a:t>Intuitive:</a:t>
            </a:r>
            <a:r>
              <a:rPr lang="en-US" sz="1600" baseline="0">
                <a:solidFill>
                  <a:schemeClr val="bg1"/>
                </a:solidFill>
                <a:latin typeface="Century Gothic" panose="020B0502020202020204" pitchFamily="34" charset="0"/>
              </a:rPr>
              <a:t> They </a:t>
            </a:r>
            <a:r>
              <a:rPr lang="en-NZ" sz="1600">
                <a:solidFill>
                  <a:schemeClr val="bg1"/>
                </a:solidFill>
                <a:latin typeface="Century Gothic" panose="020B0502020202020204" pitchFamily="34" charset="0"/>
              </a:rPr>
              <a:t>feel their way through issues. They look for freedom, achievement, renewal and creativity. </a:t>
            </a:r>
            <a:endParaRPr lang="en-NZ" altLang="en-US" sz="1600" baseline="0">
              <a:solidFill>
                <a:schemeClr val="bg1"/>
              </a:solidFill>
              <a:latin typeface="Century Gothic" panose="020B0502020202020204" pitchFamily="34" charset="0"/>
            </a:endParaRPr>
          </a:p>
        </p:txBody>
      </p:sp>
      <p:sp>
        <p:nvSpPr>
          <p:cNvPr id="49" name="Rounded Rectangular Callout 42">
            <a:extLst>
              <a:ext uri="{FF2B5EF4-FFF2-40B4-BE49-F238E27FC236}">
                <a16:creationId xmlns:a16="http://schemas.microsoft.com/office/drawing/2014/main" id="{274C8F3B-E2E0-4770-8822-1B67E2B141D1}"/>
              </a:ext>
            </a:extLst>
          </p:cNvPr>
          <p:cNvSpPr/>
          <p:nvPr/>
        </p:nvSpPr>
        <p:spPr>
          <a:xfrm>
            <a:off x="2028959" y="3672000"/>
            <a:ext cx="3672000" cy="1872000"/>
          </a:xfrm>
          <a:prstGeom prst="wedgeRoundRectCallout">
            <a:avLst>
              <a:gd name="adj1" fmla="val 20410"/>
              <a:gd name="adj2" fmla="val -60125"/>
              <a:gd name="adj3" fmla="val 16667"/>
            </a:avLst>
          </a:prstGeom>
          <a:solidFill>
            <a:srgbClr val="ED0C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03">
              <a:defRPr/>
            </a:pPr>
            <a:r>
              <a:rPr lang="en-US" sz="1600" b="1" baseline="0">
                <a:solidFill>
                  <a:schemeClr val="bg1"/>
                </a:solidFill>
                <a:latin typeface="Century Gothic" panose="020B0502020202020204" pitchFamily="34" charset="0"/>
              </a:rPr>
              <a:t>Sensing: </a:t>
            </a:r>
            <a:r>
              <a:rPr lang="en-US" sz="1600">
                <a:solidFill>
                  <a:schemeClr val="bg1"/>
                </a:solidFill>
                <a:latin typeface="Century Gothic" panose="020B0502020202020204" pitchFamily="34" charset="0"/>
              </a:rPr>
              <a:t>They</a:t>
            </a:r>
            <a:r>
              <a:rPr lang="en-US" sz="1600" b="1">
                <a:solidFill>
                  <a:schemeClr val="bg1"/>
                </a:solidFill>
                <a:latin typeface="Century Gothic" panose="020B0502020202020204" pitchFamily="34" charset="0"/>
              </a:rPr>
              <a:t> </a:t>
            </a:r>
            <a:r>
              <a:rPr lang="en-NZ" sz="1600">
                <a:solidFill>
                  <a:schemeClr val="bg1"/>
                </a:solidFill>
                <a:latin typeface="Century Gothic" panose="020B0502020202020204" pitchFamily="34" charset="0"/>
              </a:rPr>
              <a:t>analyse using their five senses. They look to the past and prefer to analyse correctly and spend time making sure every action is right.</a:t>
            </a:r>
            <a:endParaRPr lang="en-US" altLang="en-US" sz="1600" baseline="0">
              <a:solidFill>
                <a:schemeClr val="bg1"/>
              </a:solidFill>
              <a:latin typeface="Century Gothic" panose="020B0502020202020204" pitchFamily="34" charset="0"/>
            </a:endParaRPr>
          </a:p>
        </p:txBody>
      </p:sp>
      <p:sp>
        <p:nvSpPr>
          <p:cNvPr id="12" name="Strzałka w cztery strony 2"/>
          <p:cNvSpPr/>
          <p:nvPr/>
        </p:nvSpPr>
        <p:spPr>
          <a:xfrm>
            <a:off x="1849120" y="1176366"/>
            <a:ext cx="8493760" cy="4474326"/>
          </a:xfrm>
          <a:prstGeom prst="quadArrow">
            <a:avLst>
              <a:gd name="adj1" fmla="val 577"/>
              <a:gd name="adj2" fmla="val 1929"/>
              <a:gd name="adj3" fmla="val 3814"/>
            </a:avLst>
          </a:prstGeom>
          <a:solidFill>
            <a:schemeClr val="bg1">
              <a:lumMod val="50000"/>
            </a:schemeClr>
          </a:solidFill>
          <a:ln>
            <a:noFill/>
          </a:ln>
          <a:effectLst/>
        </p:spPr>
        <p:style>
          <a:lnRef idx="0">
            <a:scrgbClr r="0" g="0" b="0"/>
          </a:lnRef>
          <a:fillRef idx="1">
            <a:scrgbClr r="0" g="0" b="0"/>
          </a:fillRef>
          <a:effectRef idx="2">
            <a:scrgbClr r="0" g="0" b="0"/>
          </a:effectRef>
          <a:fontRef idx="minor">
            <a:schemeClr val="dk1">
              <a:hueOff val="0"/>
              <a:satOff val="0"/>
              <a:lumOff val="0"/>
              <a:alphaOff val="0"/>
            </a:schemeClr>
          </a:fontRef>
        </p:style>
        <p:txBody>
          <a:bodyPr/>
          <a:lstStyle/>
          <a:p>
            <a:endParaRPr lang="en-NZ"/>
          </a:p>
        </p:txBody>
      </p:sp>
      <p:sp>
        <p:nvSpPr>
          <p:cNvPr id="3" name="Rectangle 2"/>
          <p:cNvSpPr/>
          <p:nvPr/>
        </p:nvSpPr>
        <p:spPr>
          <a:xfrm>
            <a:off x="300524" y="717903"/>
            <a:ext cx="11520000" cy="5544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rostokąt zaokrąglony 7">
            <a:extLst>
              <a:ext uri="{FF2B5EF4-FFF2-40B4-BE49-F238E27FC236}">
                <a16:creationId xmlns:a16="http://schemas.microsoft.com/office/drawing/2014/main" id="{7861D508-1F97-41B3-B6C5-2E92726861A3}"/>
              </a:ext>
            </a:extLst>
          </p:cNvPr>
          <p:cNvSpPr/>
          <p:nvPr/>
        </p:nvSpPr>
        <p:spPr>
          <a:xfrm>
            <a:off x="9457641" y="218505"/>
            <a:ext cx="2848654"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dirty="0">
                <a:solidFill>
                  <a:schemeClr val="bg1"/>
                </a:solidFill>
                <a:latin typeface="Century Gothic" panose="020B0502020202020204" pitchFamily="34" charset="0"/>
              </a:rPr>
              <a:t>       See Page 10 of your Workbook</a:t>
            </a:r>
            <a:endParaRPr lang="en-US" sz="1100" b="1" dirty="0">
              <a:solidFill>
                <a:schemeClr val="bg1"/>
              </a:solidFill>
              <a:latin typeface="Century Gothic" panose="020B0502020202020204" pitchFamily="34" charset="0"/>
            </a:endParaRPr>
          </a:p>
        </p:txBody>
      </p:sp>
      <p:pic>
        <p:nvPicPr>
          <p:cNvPr id="17" name="Graphic 16" descr="Closed book with solid fill">
            <a:extLst>
              <a:ext uri="{FF2B5EF4-FFF2-40B4-BE49-F238E27FC236}">
                <a16:creationId xmlns:a16="http://schemas.microsoft.com/office/drawing/2014/main" id="{F8132F77-AC4A-4A05-B4CC-3CE13F50066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580907" y="275078"/>
            <a:ext cx="227084" cy="227084"/>
          </a:xfrm>
          <a:prstGeom prst="rect">
            <a:avLst/>
          </a:prstGeom>
        </p:spPr>
      </p:pic>
    </p:spTree>
    <p:extLst>
      <p:ext uri="{BB962C8B-B14F-4D97-AF65-F5344CB8AC3E}">
        <p14:creationId xmlns:p14="http://schemas.microsoft.com/office/powerpoint/2010/main" val="223251562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53333">
                                          <p:cBhvr additive="base">
                                            <p:cTn id="7" dur="1250" fill="hold"/>
                                            <p:tgtEl>
                                              <p:spTgt spid="16"/>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6" presetClass="entr" presetSubtype="32"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ircle(out)">
                                          <p:cBhvr>
                                            <p:cTn id="12" dur="2000"/>
                                            <p:tgtEl>
                                              <p:spTgt spid="12"/>
                                            </p:tgtEl>
                                          </p:cBhvr>
                                        </p:animEffect>
                                      </p:childTnLst>
                                    </p:cTn>
                                  </p:par>
                                </p:childTnLst>
                              </p:cTn>
                            </p:par>
                            <p:par>
                              <p:cTn id="13" fill="hold">
                                <p:stCondLst>
                                  <p:cond delay="325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ppt_x"/>
                                              </p:val>
                                            </p:tav>
                                            <p:tav tm="100000">
                                              <p:val>
                                                <p:strVal val="#ppt_x"/>
                                              </p:val>
                                            </p:tav>
                                          </p:tavLst>
                                        </p:anim>
                                        <p:anim calcmode="lin" valueType="num">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48"/>
                                            </p:tgtEl>
                                            <p:attrNameLst>
                                              <p:attrName>style.visibility</p:attrName>
                                            </p:attrNameLst>
                                          </p:cBhvr>
                                          <p:to>
                                            <p:strVal val="visible"/>
                                          </p:to>
                                        </p:set>
                                        <p:anim calcmode="lin" valueType="num">
                                          <p:cBhvr additive="base">
                                            <p:cTn id="30" dur="500" fill="hold"/>
                                            <p:tgtEl>
                                              <p:spTgt spid="48"/>
                                            </p:tgtEl>
                                            <p:attrNameLst>
                                              <p:attrName>ppt_x</p:attrName>
                                            </p:attrNameLst>
                                          </p:cBhvr>
                                          <p:tavLst>
                                            <p:tav tm="0">
                                              <p:val>
                                                <p:strVal val="1+#ppt_w/2"/>
                                              </p:val>
                                            </p:tav>
                                            <p:tav tm="100000">
                                              <p:val>
                                                <p:strVal val="#ppt_x"/>
                                              </p:val>
                                            </p:tav>
                                          </p:tavLst>
                                        </p:anim>
                                        <p:anim calcmode="lin" valueType="num">
                                          <p:cBhvr additive="base">
                                            <p:cTn id="31"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additive="base">
                                            <p:cTn id="36" dur="500" fill="hold"/>
                                            <p:tgtEl>
                                              <p:spTgt spid="49"/>
                                            </p:tgtEl>
                                            <p:attrNameLst>
                                              <p:attrName>ppt_x</p:attrName>
                                            </p:attrNameLst>
                                          </p:cBhvr>
                                          <p:tavLst>
                                            <p:tav tm="0">
                                              <p:val>
                                                <p:strVal val="0-#ppt_w/2"/>
                                              </p:val>
                                            </p:tav>
                                            <p:tav tm="100000">
                                              <p:val>
                                                <p:strVal val="#ppt_x"/>
                                              </p:val>
                                            </p:tav>
                                          </p:tavLst>
                                        </p:anim>
                                        <p:anim calcmode="lin" valueType="num">
                                          <p:cBhvr additive="base">
                                            <p:cTn id="37"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1" fill="hold" grpId="0" nodeType="click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500" fill="hold"/>
                                            <p:tgtEl>
                                              <p:spTgt spid="40"/>
                                            </p:tgtEl>
                                            <p:attrNameLst>
                                              <p:attrName>ppt_x</p:attrName>
                                            </p:attrNameLst>
                                          </p:cBhvr>
                                          <p:tavLst>
                                            <p:tav tm="0">
                                              <p:val>
                                                <p:strVal val="#ppt_x"/>
                                              </p:val>
                                            </p:tav>
                                            <p:tav tm="100000">
                                              <p:val>
                                                <p:strVal val="#ppt_x"/>
                                              </p:val>
                                            </p:tav>
                                          </p:tavLst>
                                        </p:anim>
                                        <p:anim calcmode="lin" valueType="num">
                                          <p:cBhvr additive="base">
                                            <p:cTn id="43" dur="500" fill="hold"/>
                                            <p:tgtEl>
                                              <p:spTgt spid="4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40" grpId="0" animBg="1"/>
          <p:bldP spid="44" grpId="0" animBg="1"/>
          <p:bldP spid="48" grpId="0" animBg="1"/>
          <p:bldP spid="49" grpId="0" animBg="1"/>
          <p:bldP spid="12" grpId="0" animBg="1"/>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250" fill="hold"/>
                                            <p:tgtEl>
                                              <p:spTgt spid="16"/>
                                            </p:tgtEl>
                                            <p:attrNameLst>
                                              <p:attrName>ppt_x</p:attrName>
                                            </p:attrNameLst>
                                          </p:cBhvr>
                                          <p:tavLst>
                                            <p:tav tm="0">
                                              <p:val>
                                                <p:strVal val="0-#ppt_w/2"/>
                                              </p:val>
                                            </p:tav>
                                            <p:tav tm="100000">
                                              <p:val>
                                                <p:strVal val="#ppt_x"/>
                                              </p:val>
                                            </p:tav>
                                          </p:tavLst>
                                        </p:anim>
                                        <p:anim calcmode="lin" valueType="num">
                                          <p:cBhvr additive="base">
                                            <p:cTn id="8" dur="125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6" presetClass="entr" presetSubtype="32"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ircle(out)">
                                          <p:cBhvr>
                                            <p:cTn id="12" dur="2000"/>
                                            <p:tgtEl>
                                              <p:spTgt spid="12"/>
                                            </p:tgtEl>
                                          </p:cBhvr>
                                        </p:animEffect>
                                      </p:childTnLst>
                                    </p:cTn>
                                  </p:par>
                                </p:childTnLst>
                              </p:cTn>
                            </p:par>
                            <p:par>
                              <p:cTn id="13" fill="hold">
                                <p:stCondLst>
                                  <p:cond delay="3250"/>
                                </p:stCondLst>
                                <p:childTnLst>
                                  <p:par>
                                    <p:cTn id="14" presetID="10"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ppt_x"/>
                                              </p:val>
                                            </p:tav>
                                            <p:tav tm="100000">
                                              <p:val>
                                                <p:strVal val="#ppt_x"/>
                                              </p:val>
                                            </p:tav>
                                          </p:tavLst>
                                        </p:anim>
                                        <p:anim calcmode="lin" valueType="num">
                                          <p:cBhvr additive="base">
                                            <p:cTn id="2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48"/>
                                            </p:tgtEl>
                                            <p:attrNameLst>
                                              <p:attrName>style.visibility</p:attrName>
                                            </p:attrNameLst>
                                          </p:cBhvr>
                                          <p:to>
                                            <p:strVal val="visible"/>
                                          </p:to>
                                        </p:set>
                                        <p:anim calcmode="lin" valueType="num">
                                          <p:cBhvr additive="base">
                                            <p:cTn id="30" dur="500" fill="hold"/>
                                            <p:tgtEl>
                                              <p:spTgt spid="48"/>
                                            </p:tgtEl>
                                            <p:attrNameLst>
                                              <p:attrName>ppt_x</p:attrName>
                                            </p:attrNameLst>
                                          </p:cBhvr>
                                          <p:tavLst>
                                            <p:tav tm="0">
                                              <p:val>
                                                <p:strVal val="1+#ppt_w/2"/>
                                              </p:val>
                                            </p:tav>
                                            <p:tav tm="100000">
                                              <p:val>
                                                <p:strVal val="#ppt_x"/>
                                              </p:val>
                                            </p:tav>
                                          </p:tavLst>
                                        </p:anim>
                                        <p:anim calcmode="lin" valueType="num">
                                          <p:cBhvr additive="base">
                                            <p:cTn id="31"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additive="base">
                                            <p:cTn id="36" dur="500" fill="hold"/>
                                            <p:tgtEl>
                                              <p:spTgt spid="49"/>
                                            </p:tgtEl>
                                            <p:attrNameLst>
                                              <p:attrName>ppt_x</p:attrName>
                                            </p:attrNameLst>
                                          </p:cBhvr>
                                          <p:tavLst>
                                            <p:tav tm="0">
                                              <p:val>
                                                <p:strVal val="0-#ppt_w/2"/>
                                              </p:val>
                                            </p:tav>
                                            <p:tav tm="100000">
                                              <p:val>
                                                <p:strVal val="#ppt_x"/>
                                              </p:val>
                                            </p:tav>
                                          </p:tavLst>
                                        </p:anim>
                                        <p:anim calcmode="lin" valueType="num">
                                          <p:cBhvr additive="base">
                                            <p:cTn id="37"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1" fill="hold" grpId="0" nodeType="click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500" fill="hold"/>
                                            <p:tgtEl>
                                              <p:spTgt spid="40"/>
                                            </p:tgtEl>
                                            <p:attrNameLst>
                                              <p:attrName>ppt_x</p:attrName>
                                            </p:attrNameLst>
                                          </p:cBhvr>
                                          <p:tavLst>
                                            <p:tav tm="0">
                                              <p:val>
                                                <p:strVal val="#ppt_x"/>
                                              </p:val>
                                            </p:tav>
                                            <p:tav tm="100000">
                                              <p:val>
                                                <p:strVal val="#ppt_x"/>
                                              </p:val>
                                            </p:tav>
                                          </p:tavLst>
                                        </p:anim>
                                        <p:anim calcmode="lin" valueType="num">
                                          <p:cBhvr additive="base">
                                            <p:cTn id="43" dur="500" fill="hold"/>
                                            <p:tgtEl>
                                              <p:spTgt spid="4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40" grpId="0" animBg="1"/>
          <p:bldP spid="44" grpId="0" animBg="1"/>
          <p:bldP spid="48" grpId="0" animBg="1"/>
          <p:bldP spid="49" grpId="0" animBg="1"/>
          <p:bldP spid="12" grpId="0" animBg="1"/>
          <p:bldP spid="16"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a:solidFill>
                  <a:schemeClr val="accent1"/>
                </a:solidFill>
              </a:rPr>
              <a:t>The Four Quadrant Model</a:t>
            </a:r>
          </a:p>
        </p:txBody>
      </p:sp>
      <p:sp>
        <p:nvSpPr>
          <p:cNvPr id="7" name="Symbol zastępczy numeru slajdu 6"/>
          <p:cNvSpPr>
            <a:spLocks noGrp="1"/>
          </p:cNvSpPr>
          <p:nvPr>
            <p:ph type="sldNum" sz="quarter" idx="12"/>
          </p:nvPr>
        </p:nvSpPr>
        <p:spPr/>
        <p:txBody>
          <a:bodyPr/>
          <a:lstStyle/>
          <a:p>
            <a:fld id="{DEAEEF22-A4DB-45E7-8C91-9889C89BF273}" type="slidenum">
              <a:rPr lang="pl-PL" smtClean="0"/>
              <a:t>17</a:t>
            </a:fld>
            <a:endParaRPr lang="pl-PL"/>
          </a:p>
        </p:txBody>
      </p:sp>
      <p:sp>
        <p:nvSpPr>
          <p:cNvPr id="6" name="TextBox 24"/>
          <p:cNvSpPr txBox="1"/>
          <p:nvPr/>
        </p:nvSpPr>
        <p:spPr>
          <a:xfrm>
            <a:off x="4570585" y="5788715"/>
            <a:ext cx="3076478" cy="366935"/>
          </a:xfrm>
          <a:prstGeom prst="rect">
            <a:avLst/>
          </a:prstGeom>
          <a:noFill/>
        </p:spPr>
        <p:txBody>
          <a:bodyPr wrap="none" lIns="89056" tIns="44533" rIns="89056" bIns="44533">
            <a:spAutoFit/>
          </a:bodyPr>
          <a:lstStyle/>
          <a:p>
            <a:pPr algn="ctr" defTabSz="1219170">
              <a:defRPr/>
            </a:pPr>
            <a:r>
              <a:rPr lang="en-NZ" b="1">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rPr>
              <a:t>People-Oriented / Feeling</a:t>
            </a:r>
            <a:endParaRPr lang="en-US" b="1">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endParaRPr>
          </a:p>
        </p:txBody>
      </p:sp>
      <p:sp>
        <p:nvSpPr>
          <p:cNvPr id="27" name="TextBox 18"/>
          <p:cNvSpPr txBox="1">
            <a:spLocks noChangeArrowheads="1"/>
          </p:cNvSpPr>
          <p:nvPr/>
        </p:nvSpPr>
        <p:spPr bwMode="auto">
          <a:xfrm>
            <a:off x="4655544" y="715899"/>
            <a:ext cx="2880912" cy="366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056" tIns="44533" rIns="89056" bIns="44533">
            <a:spAutoFit/>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ctr" defTabSz="1219170"/>
            <a:r>
              <a:rPr lang="en-NZ" altLang="pl-PL" sz="1800" b="1" dirty="0">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rPr>
              <a:t>Task-Oriented / </a:t>
            </a:r>
            <a:r>
              <a:rPr lang="pl-PL" altLang="pl-PL" sz="1800" b="1" dirty="0">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rPr>
              <a:t>Thinking</a:t>
            </a:r>
            <a:endParaRPr lang="en-US" altLang="pl-PL" sz="1800" b="1" dirty="0">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endParaRPr>
          </a:p>
        </p:txBody>
      </p:sp>
      <p:sp>
        <p:nvSpPr>
          <p:cNvPr id="40" name="Right Arrow Callout 1">
            <a:extLst>
              <a:ext uri="{FF2B5EF4-FFF2-40B4-BE49-F238E27FC236}">
                <a16:creationId xmlns:a16="http://schemas.microsoft.com/office/drawing/2014/main" id="{089ED792-9BDA-4F55-BE4B-DDDDA87D8BF9}"/>
              </a:ext>
            </a:extLst>
          </p:cNvPr>
          <p:cNvSpPr/>
          <p:nvPr/>
        </p:nvSpPr>
        <p:spPr>
          <a:xfrm>
            <a:off x="2259755" y="1269999"/>
            <a:ext cx="3672000" cy="1872000"/>
          </a:xfrm>
          <a:prstGeom prst="rightArrowCallout">
            <a:avLst>
              <a:gd name="adj1" fmla="val 17440"/>
              <a:gd name="adj2" fmla="val 19332"/>
              <a:gd name="adj3" fmla="val 18858"/>
              <a:gd name="adj4" fmla="val 85422"/>
            </a:avLst>
          </a:prstGeom>
          <a:solidFill>
            <a:srgbClr val="ED0C6D"/>
          </a:solidFill>
          <a:ln>
            <a:solidFill>
              <a:srgbClr val="ED0C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5849" eaLnBrk="1" hangingPunct="1">
              <a:defRPr/>
            </a:pPr>
            <a:r>
              <a:rPr lang="en-US" sz="1600" b="1" baseline="0">
                <a:latin typeface="Century Gothic" panose="020B0502020202020204" pitchFamily="34" charset="0"/>
              </a:rPr>
              <a:t>Task-Oriented: </a:t>
            </a:r>
            <a:br>
              <a:rPr lang="en-US" sz="1600" b="1" baseline="0">
                <a:latin typeface="Century Gothic" panose="020B0502020202020204" pitchFamily="34" charset="0"/>
              </a:rPr>
            </a:br>
            <a:r>
              <a:rPr lang="en-US" sz="1600" baseline="0">
                <a:latin typeface="Century Gothic" panose="020B0502020202020204" pitchFamily="34" charset="0"/>
              </a:rPr>
              <a:t>S</a:t>
            </a:r>
            <a:r>
              <a:rPr lang="en-NZ" sz="1600" baseline="0" err="1">
                <a:latin typeface="Century Gothic" panose="020B0502020202020204" pitchFamily="34" charset="0"/>
              </a:rPr>
              <a:t>ome</a:t>
            </a:r>
            <a:r>
              <a:rPr lang="en-NZ" sz="1600" baseline="0">
                <a:latin typeface="Century Gothic" panose="020B0502020202020204" pitchFamily="34" charset="0"/>
              </a:rPr>
              <a:t> people are focused</a:t>
            </a:r>
            <a:r>
              <a:rPr lang="en-NZ" sz="1600">
                <a:latin typeface="Century Gothic" panose="020B0502020202020204" pitchFamily="34" charset="0"/>
              </a:rPr>
              <a:t> </a:t>
            </a:r>
            <a:r>
              <a:rPr lang="en-NZ" sz="1600" baseline="0">
                <a:latin typeface="Century Gothic" panose="020B0502020202020204" pitchFamily="34" charset="0"/>
              </a:rPr>
              <a:t>on getting things done.</a:t>
            </a:r>
            <a:endParaRPr lang="en-NZ" altLang="en-US" sz="1600" baseline="0">
              <a:latin typeface="Century Gothic" panose="020B0502020202020204" pitchFamily="34" charset="0"/>
            </a:endParaRPr>
          </a:p>
        </p:txBody>
      </p:sp>
      <p:sp>
        <p:nvSpPr>
          <p:cNvPr id="44" name="Rounded Rectangular Callout 3">
            <a:extLst>
              <a:ext uri="{FF2B5EF4-FFF2-40B4-BE49-F238E27FC236}">
                <a16:creationId xmlns:a16="http://schemas.microsoft.com/office/drawing/2014/main" id="{1488036E-7CE5-42B9-8611-91F17708751F}"/>
              </a:ext>
            </a:extLst>
          </p:cNvPr>
          <p:cNvSpPr/>
          <p:nvPr/>
        </p:nvSpPr>
        <p:spPr>
          <a:xfrm>
            <a:off x="6604701" y="1269999"/>
            <a:ext cx="3672000" cy="1872000"/>
          </a:xfrm>
          <a:prstGeom prst="wedgeRoundRectCallout">
            <a:avLst>
              <a:gd name="adj1" fmla="val -59916"/>
              <a:gd name="adj2" fmla="val 19080"/>
              <a:gd name="adj3" fmla="val 16667"/>
            </a:avLst>
          </a:prstGeom>
          <a:solidFill>
            <a:srgbClr val="ED0C6D"/>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5849">
              <a:defRPr/>
            </a:pPr>
            <a:r>
              <a:rPr lang="en-US" sz="1600" b="1" baseline="0">
                <a:latin typeface="Century Gothic" panose="020B0502020202020204" pitchFamily="34" charset="0"/>
              </a:rPr>
              <a:t>THINKING: </a:t>
            </a:r>
            <a:br>
              <a:rPr lang="en-US" sz="1600" b="1" baseline="0">
                <a:latin typeface="Century Gothic" panose="020B0502020202020204" pitchFamily="34" charset="0"/>
              </a:rPr>
            </a:br>
            <a:r>
              <a:rPr lang="en-NZ" sz="1600">
                <a:latin typeface="Century Gothic" panose="020B0502020202020204" pitchFamily="34" charset="0"/>
              </a:rPr>
              <a:t>They w</a:t>
            </a:r>
            <a:r>
              <a:rPr lang="en-NZ" altLang="en-US" sz="1600">
                <a:latin typeface="Century Gothic" panose="020B0502020202020204" pitchFamily="34" charset="0"/>
              </a:rPr>
              <a:t>ant to work for personal goals and to do so independently. Efficiency is essential to them. They may distance themselves to achieve this. </a:t>
            </a:r>
            <a:endParaRPr lang="en-US" sz="1600" b="1" i="1" baseline="0">
              <a:latin typeface="Century Gothic" panose="020B0502020202020204" pitchFamily="34" charset="0"/>
            </a:endParaRPr>
          </a:p>
        </p:txBody>
      </p:sp>
      <p:sp>
        <p:nvSpPr>
          <p:cNvPr id="48" name="Rounded Rectangular Callout 15">
            <a:extLst>
              <a:ext uri="{FF2B5EF4-FFF2-40B4-BE49-F238E27FC236}">
                <a16:creationId xmlns:a16="http://schemas.microsoft.com/office/drawing/2014/main" id="{B24E1358-5FB1-4DDB-9AB1-05760B0F5CDD}"/>
              </a:ext>
            </a:extLst>
          </p:cNvPr>
          <p:cNvSpPr/>
          <p:nvPr/>
        </p:nvSpPr>
        <p:spPr>
          <a:xfrm>
            <a:off x="6604699" y="3724284"/>
            <a:ext cx="3672000" cy="1872000"/>
          </a:xfrm>
          <a:prstGeom prst="wedgeRoundRectCallout">
            <a:avLst>
              <a:gd name="adj1" fmla="val -58878"/>
              <a:gd name="adj2" fmla="val -22303"/>
              <a:gd name="adj3" fmla="val 16667"/>
            </a:avLst>
          </a:prstGeom>
          <a:solidFill>
            <a:srgbClr val="7F7F7F"/>
          </a:solidFill>
          <a:ln>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5849">
              <a:defRPr/>
            </a:pPr>
            <a:r>
              <a:rPr lang="en-US" sz="1600" b="1" baseline="0">
                <a:latin typeface="Century Gothic" panose="020B0502020202020204" pitchFamily="34" charset="0"/>
              </a:rPr>
              <a:t>FEELING: </a:t>
            </a:r>
            <a:br>
              <a:rPr lang="en-US" sz="1600" b="1" baseline="0">
                <a:latin typeface="Century Gothic" panose="020B0502020202020204" pitchFamily="34" charset="0"/>
              </a:rPr>
            </a:br>
            <a:r>
              <a:rPr lang="en-NZ" sz="1600">
                <a:latin typeface="Century Gothic" panose="020B0502020202020204" pitchFamily="34" charset="0"/>
              </a:rPr>
              <a:t>They need to know others’ opinions before making decisions as to “how it affects others”.  They are team workers who share information and responsibility.</a:t>
            </a:r>
            <a:endParaRPr lang="en-NZ" altLang="en-US" sz="1600" baseline="0">
              <a:latin typeface="Century Gothic" panose="020B0502020202020204" pitchFamily="34" charset="0"/>
            </a:endParaRPr>
          </a:p>
        </p:txBody>
      </p:sp>
      <p:sp>
        <p:nvSpPr>
          <p:cNvPr id="49" name="Right Arrow Callout 14">
            <a:extLst>
              <a:ext uri="{FF2B5EF4-FFF2-40B4-BE49-F238E27FC236}">
                <a16:creationId xmlns:a16="http://schemas.microsoft.com/office/drawing/2014/main" id="{F7E81B85-4196-47F0-B837-FF685B37C465}"/>
              </a:ext>
            </a:extLst>
          </p:cNvPr>
          <p:cNvSpPr/>
          <p:nvPr/>
        </p:nvSpPr>
        <p:spPr>
          <a:xfrm>
            <a:off x="2291287" y="3724284"/>
            <a:ext cx="3672000" cy="1872000"/>
          </a:xfrm>
          <a:prstGeom prst="rightArrowCallout">
            <a:avLst>
              <a:gd name="adj1" fmla="val 17440"/>
              <a:gd name="adj2" fmla="val 19332"/>
              <a:gd name="adj3" fmla="val 18858"/>
              <a:gd name="adj4" fmla="val 85422"/>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5849">
              <a:defRPr/>
            </a:pPr>
            <a:r>
              <a:rPr lang="en-NZ" sz="1600" b="1" baseline="0" dirty="0">
                <a:latin typeface="Century Gothic" panose="020B0502020202020204" pitchFamily="34" charset="0"/>
              </a:rPr>
              <a:t>People-Oriented: </a:t>
            </a:r>
            <a:br>
              <a:rPr lang="en-NZ" sz="1600" b="1" baseline="0" dirty="0">
                <a:latin typeface="Century Gothic" panose="020B0502020202020204" pitchFamily="34" charset="0"/>
              </a:rPr>
            </a:br>
            <a:r>
              <a:rPr lang="en-NZ" sz="1600" dirty="0">
                <a:latin typeface="Century Gothic" panose="020B0502020202020204" pitchFamily="34" charset="0"/>
              </a:rPr>
              <a:t>Some people are more tuned into the people around them and their emotions.</a:t>
            </a:r>
            <a:endParaRPr lang="en-NZ" altLang="en-US" sz="1600" baseline="0" dirty="0">
              <a:latin typeface="Century Gothic" panose="020B0502020202020204" pitchFamily="34" charset="0"/>
            </a:endParaRPr>
          </a:p>
        </p:txBody>
      </p:sp>
      <p:sp>
        <p:nvSpPr>
          <p:cNvPr id="11" name="Strzałka w cztery strony 2"/>
          <p:cNvSpPr/>
          <p:nvPr/>
        </p:nvSpPr>
        <p:spPr>
          <a:xfrm>
            <a:off x="1849120" y="1176366"/>
            <a:ext cx="8493760" cy="4474326"/>
          </a:xfrm>
          <a:prstGeom prst="quadArrow">
            <a:avLst>
              <a:gd name="adj1" fmla="val 577"/>
              <a:gd name="adj2" fmla="val 1929"/>
              <a:gd name="adj3" fmla="val 3814"/>
            </a:avLst>
          </a:prstGeom>
          <a:solidFill>
            <a:schemeClr val="bg1">
              <a:lumMod val="50000"/>
            </a:schemeClr>
          </a:solidFill>
          <a:ln>
            <a:noFill/>
          </a:ln>
          <a:effectLst/>
        </p:spPr>
        <p:style>
          <a:lnRef idx="0">
            <a:scrgbClr r="0" g="0" b="0"/>
          </a:lnRef>
          <a:fillRef idx="1">
            <a:scrgbClr r="0" g="0" b="0"/>
          </a:fillRef>
          <a:effectRef idx="2">
            <a:scrgbClr r="0" g="0" b="0"/>
          </a:effectRef>
          <a:fontRef idx="minor">
            <a:schemeClr val="dk1">
              <a:hueOff val="0"/>
              <a:satOff val="0"/>
              <a:lumOff val="0"/>
              <a:alphaOff val="0"/>
            </a:schemeClr>
          </a:fontRef>
        </p:style>
        <p:txBody>
          <a:bodyPr/>
          <a:lstStyle/>
          <a:p>
            <a:endParaRPr lang="en-NZ"/>
          </a:p>
        </p:txBody>
      </p:sp>
      <p:sp>
        <p:nvSpPr>
          <p:cNvPr id="12" name="Rectangle 11"/>
          <p:cNvSpPr/>
          <p:nvPr/>
        </p:nvSpPr>
        <p:spPr>
          <a:xfrm>
            <a:off x="362801" y="644101"/>
            <a:ext cx="11520000" cy="5544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2304991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out)">
                                      <p:cBhvr>
                                        <p:cTn id="7" dur="2000"/>
                                        <p:tgtEl>
                                          <p:spTgt spid="11"/>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ppt_x"/>
                                          </p:val>
                                        </p:tav>
                                        <p:tav tm="100000">
                                          <p:val>
                                            <p:strVal val="#ppt_x"/>
                                          </p:val>
                                        </p:tav>
                                      </p:tavLst>
                                    </p:anim>
                                    <p:anim calcmode="lin" valueType="num">
                                      <p:cBhvr additive="base">
                                        <p:cTn id="20" dur="500" fill="hold"/>
                                        <p:tgtEl>
                                          <p:spTgt spid="44"/>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1+#ppt_w/2"/>
                                          </p:val>
                                        </p:tav>
                                        <p:tav tm="100000">
                                          <p:val>
                                            <p:strVal val="#ppt_x"/>
                                          </p:val>
                                        </p:tav>
                                      </p:tavLst>
                                    </p:anim>
                                    <p:anim calcmode="lin" valueType="num">
                                      <p:cBhvr additive="base">
                                        <p:cTn id="26"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additive="base">
                                        <p:cTn id="31" dur="500" fill="hold"/>
                                        <p:tgtEl>
                                          <p:spTgt spid="49"/>
                                        </p:tgtEl>
                                        <p:attrNameLst>
                                          <p:attrName>ppt_x</p:attrName>
                                        </p:attrNameLst>
                                      </p:cBhvr>
                                      <p:tavLst>
                                        <p:tav tm="0">
                                          <p:val>
                                            <p:strVal val="0-#ppt_w/2"/>
                                          </p:val>
                                        </p:tav>
                                        <p:tav tm="100000">
                                          <p:val>
                                            <p:strVal val="#ppt_x"/>
                                          </p:val>
                                        </p:tav>
                                      </p:tavLst>
                                    </p:anim>
                                    <p:anim calcmode="lin" valueType="num">
                                      <p:cBhvr additive="base">
                                        <p:cTn id="32" dur="500" fill="hold"/>
                                        <p:tgtEl>
                                          <p:spTgt spid="4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fill="hold"/>
                                        <p:tgtEl>
                                          <p:spTgt spid="40"/>
                                        </p:tgtEl>
                                        <p:attrNameLst>
                                          <p:attrName>ppt_x</p:attrName>
                                        </p:attrNameLst>
                                      </p:cBhvr>
                                      <p:tavLst>
                                        <p:tav tm="0">
                                          <p:val>
                                            <p:strVal val="#ppt_x"/>
                                          </p:val>
                                        </p:tav>
                                        <p:tav tm="100000">
                                          <p:val>
                                            <p:strVal val="#ppt_x"/>
                                          </p:val>
                                        </p:tav>
                                      </p:tavLst>
                                    </p:anim>
                                    <p:anim calcmode="lin" valueType="num">
                                      <p:cBhvr additive="base">
                                        <p:cTn id="38" dur="500" fill="hold"/>
                                        <p:tgtEl>
                                          <p:spTgt spid="4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7" grpId="0"/>
      <p:bldP spid="40" grpId="0" animBg="1"/>
      <p:bldP spid="44" grpId="0" animBg="1"/>
      <p:bldP spid="48" grpId="0" animBg="1"/>
      <p:bldP spid="49"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noFill/>
        </p:spPr>
        <p:txBody>
          <a:bodyPr wrap="square" lIns="73859" tIns="36930" rIns="73859" bIns="36930">
            <a:spAutoFit/>
          </a:bodyPr>
          <a:lstStyle/>
          <a:p>
            <a:r>
              <a:rPr lang="pl-PL" b="1">
                <a:solidFill>
                  <a:schemeClr val="accent1"/>
                </a:solidFill>
              </a:rPr>
              <a:t>The Four Quadrant Model</a:t>
            </a:r>
          </a:p>
        </p:txBody>
      </p:sp>
      <p:sp>
        <p:nvSpPr>
          <p:cNvPr id="4" name="TextBox 20"/>
          <p:cNvSpPr txBox="1"/>
          <p:nvPr/>
        </p:nvSpPr>
        <p:spPr>
          <a:xfrm>
            <a:off x="10286572" y="3097879"/>
            <a:ext cx="1780161" cy="828600"/>
          </a:xfrm>
          <a:prstGeom prst="rect">
            <a:avLst/>
          </a:prstGeom>
          <a:noFill/>
        </p:spPr>
        <p:txBody>
          <a:bodyPr wrap="square" lIns="89056" tIns="44533" rIns="89056" bIns="44533" anchor="t">
            <a:spAutoFit/>
          </a:bodyPr>
          <a:lstStyle/>
          <a:p>
            <a:pPr defTabSz="1219170">
              <a:defRPr/>
            </a:pPr>
            <a:r>
              <a:rPr lang="en-NZ" sz="1600" b="1" dirty="0">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rPr>
              <a:t>Fast-Paced</a:t>
            </a:r>
            <a:endParaRPr lang="en-US" dirty="0"/>
          </a:p>
          <a:p>
            <a:pPr defTabSz="1219170">
              <a:defRPr/>
            </a:pPr>
            <a:r>
              <a:rPr lang="pl-PL" sz="1600" b="1" dirty="0" err="1">
                <a:solidFill>
                  <a:schemeClr val="bg2">
                    <a:lumMod val="25000"/>
                  </a:schemeClr>
                </a:solidFill>
                <a:latin typeface="Century Gothic"/>
                <a:ea typeface="Open Sans"/>
                <a:cs typeface="Open Sans"/>
              </a:rPr>
              <a:t>Intuition</a:t>
            </a:r>
            <a:endParaRPr lang="pl-PL" sz="1600" b="1">
              <a:solidFill>
                <a:schemeClr val="bg2">
                  <a:lumMod val="25000"/>
                </a:schemeClr>
              </a:solidFill>
              <a:latin typeface="Century Gothic"/>
              <a:ea typeface="Open Sans"/>
              <a:cs typeface="Open Sans"/>
            </a:endParaRPr>
          </a:p>
          <a:p>
            <a:pPr defTabSz="1219170">
              <a:defRPr/>
            </a:pPr>
            <a:r>
              <a:rPr lang="en-US" altLang="pl-PL" sz="1600" b="1" dirty="0">
                <a:solidFill>
                  <a:schemeClr val="bg2">
                    <a:lumMod val="25000"/>
                  </a:schemeClr>
                </a:solidFill>
                <a:latin typeface="Century Gothic"/>
                <a:ea typeface="Open Sans"/>
                <a:cs typeface="Open Sans"/>
              </a:rPr>
              <a:t>6</a:t>
            </a:r>
            <a:r>
              <a:rPr lang="en-US" altLang="pl-PL" sz="1600" b="1" baseline="30000" dirty="0">
                <a:solidFill>
                  <a:schemeClr val="bg2">
                    <a:lumMod val="25000"/>
                  </a:schemeClr>
                </a:solidFill>
                <a:latin typeface="Century Gothic"/>
                <a:ea typeface="Open Sans"/>
                <a:cs typeface="Open Sans"/>
              </a:rPr>
              <a:t>th</a:t>
            </a:r>
            <a:r>
              <a:rPr lang="en-US" altLang="pl-PL" sz="1600" b="1" dirty="0">
                <a:solidFill>
                  <a:schemeClr val="bg2">
                    <a:lumMod val="25000"/>
                  </a:schemeClr>
                </a:solidFill>
                <a:latin typeface="Century Gothic"/>
                <a:ea typeface="Open Sans"/>
                <a:cs typeface="Open Sans"/>
              </a:rPr>
              <a:t> </a:t>
            </a:r>
            <a:r>
              <a:rPr lang="pl-PL" altLang="pl-PL" sz="1600" b="1" dirty="0" err="1">
                <a:solidFill>
                  <a:schemeClr val="bg2">
                    <a:lumMod val="25000"/>
                  </a:schemeClr>
                </a:solidFill>
                <a:latin typeface="Century Gothic"/>
                <a:ea typeface="Open Sans"/>
                <a:cs typeface="Open Sans"/>
              </a:rPr>
              <a:t>sense</a:t>
            </a:r>
            <a:endParaRPr lang="en-US" altLang="pl-PL" sz="1600" b="1">
              <a:solidFill>
                <a:schemeClr val="bg2">
                  <a:lumMod val="25000"/>
                </a:schemeClr>
              </a:solidFill>
              <a:latin typeface="Century Gothic"/>
              <a:ea typeface="Open Sans"/>
              <a:cs typeface="Open Sans"/>
            </a:endParaRPr>
          </a:p>
        </p:txBody>
      </p:sp>
      <p:sp>
        <p:nvSpPr>
          <p:cNvPr id="5" name="TextBox 22"/>
          <p:cNvSpPr txBox="1"/>
          <p:nvPr/>
        </p:nvSpPr>
        <p:spPr>
          <a:xfrm>
            <a:off x="184826" y="2986750"/>
            <a:ext cx="2072259" cy="828600"/>
          </a:xfrm>
          <a:prstGeom prst="rect">
            <a:avLst/>
          </a:prstGeom>
          <a:noFill/>
        </p:spPr>
        <p:txBody>
          <a:bodyPr wrap="square" lIns="89056" tIns="44533" rIns="89056" bIns="44533" anchor="t">
            <a:spAutoFit/>
          </a:bodyPr>
          <a:lstStyle/>
          <a:p>
            <a:pPr algn="r" defTabSz="1219170">
              <a:defRPr/>
            </a:pPr>
            <a:r>
              <a:rPr lang="en-NZ" sz="1600" b="1" dirty="0">
                <a:solidFill>
                  <a:schemeClr val="bg2">
                    <a:lumMod val="25000"/>
                  </a:schemeClr>
                </a:solidFill>
                <a:latin typeface="Century Gothic"/>
                <a:ea typeface="Open Sans"/>
                <a:cs typeface="Open Sans"/>
              </a:rPr>
              <a:t>Reserved-Paced</a:t>
            </a:r>
            <a:endParaRPr lang="en-US">
              <a:solidFill>
                <a:schemeClr val="bg2">
                  <a:lumMod val="25000"/>
                </a:schemeClr>
              </a:solidFill>
              <a:latin typeface="Century Gothic"/>
              <a:ea typeface="Open Sans"/>
              <a:cs typeface="Open Sans"/>
            </a:endParaRPr>
          </a:p>
          <a:p>
            <a:pPr algn="r" defTabSz="1219170">
              <a:defRPr/>
            </a:pPr>
            <a:r>
              <a:rPr lang="pl-PL" sz="1600" b="1" dirty="0" err="1">
                <a:solidFill>
                  <a:schemeClr val="bg2">
                    <a:lumMod val="25000"/>
                  </a:schemeClr>
                </a:solidFill>
                <a:latin typeface="Century Gothic"/>
                <a:ea typeface="Open Sans"/>
                <a:cs typeface="Open Sans"/>
              </a:rPr>
              <a:t>Sensing</a:t>
            </a:r>
            <a:endParaRPr lang="pl-PL" sz="1600" b="1">
              <a:solidFill>
                <a:schemeClr val="bg2">
                  <a:lumMod val="25000"/>
                </a:schemeClr>
              </a:solidFill>
              <a:latin typeface="Century Gothic"/>
              <a:ea typeface="Open Sans"/>
              <a:cs typeface="Open Sans"/>
            </a:endParaRPr>
          </a:p>
          <a:p>
            <a:pPr algn="r" defTabSz="1219170">
              <a:defRPr/>
            </a:pPr>
            <a:r>
              <a:rPr lang="en-US" altLang="pl-PL" sz="1600" b="1" dirty="0">
                <a:solidFill>
                  <a:schemeClr val="bg2">
                    <a:lumMod val="25000"/>
                  </a:schemeClr>
                </a:solidFill>
                <a:latin typeface="Century Gothic"/>
                <a:ea typeface="Open Sans"/>
                <a:cs typeface="Open Sans"/>
              </a:rPr>
              <a:t>5 </a:t>
            </a:r>
            <a:r>
              <a:rPr lang="pl-PL" altLang="pl-PL" sz="1600" b="1" dirty="0" err="1">
                <a:solidFill>
                  <a:schemeClr val="bg2">
                    <a:lumMod val="25000"/>
                  </a:schemeClr>
                </a:solidFill>
                <a:latin typeface="Century Gothic"/>
                <a:ea typeface="Open Sans"/>
                <a:cs typeface="Open Sans"/>
              </a:rPr>
              <a:t>senses</a:t>
            </a:r>
            <a:endParaRPr lang="en-US" altLang="pl-PL" sz="1600" b="1" dirty="0" err="1">
              <a:solidFill>
                <a:schemeClr val="bg2">
                  <a:lumMod val="25000"/>
                </a:schemeClr>
              </a:solidFill>
              <a:latin typeface="Century Gothic"/>
              <a:ea typeface="Open Sans"/>
              <a:cs typeface="Open Sans"/>
            </a:endParaRPr>
          </a:p>
        </p:txBody>
      </p:sp>
      <p:sp>
        <p:nvSpPr>
          <p:cNvPr id="6" name="TextBox 24"/>
          <p:cNvSpPr txBox="1"/>
          <p:nvPr/>
        </p:nvSpPr>
        <p:spPr>
          <a:xfrm>
            <a:off x="5296002" y="5719785"/>
            <a:ext cx="1834150" cy="582378"/>
          </a:xfrm>
          <a:prstGeom prst="rect">
            <a:avLst/>
          </a:prstGeom>
          <a:noFill/>
        </p:spPr>
        <p:txBody>
          <a:bodyPr wrap="none" lIns="89056" tIns="44533" rIns="89056" bIns="44533">
            <a:spAutoFit/>
          </a:bodyPr>
          <a:lstStyle/>
          <a:p>
            <a:pPr algn="ctr" defTabSz="1219170">
              <a:defRPr/>
            </a:pPr>
            <a:r>
              <a:rPr lang="en-NZ" sz="1600" b="1">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rPr>
              <a:t>People-Oriented</a:t>
            </a:r>
          </a:p>
          <a:p>
            <a:pPr algn="ctr" defTabSz="1219170">
              <a:defRPr/>
            </a:pPr>
            <a:r>
              <a:rPr lang="en-NZ" sz="1600" b="1">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rPr>
              <a:t> </a:t>
            </a:r>
            <a:r>
              <a:rPr lang="pl-PL" sz="1600" b="1">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rPr>
              <a:t>Feeling</a:t>
            </a:r>
            <a:endParaRPr lang="en-US" sz="1600" b="1">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endParaRPr>
          </a:p>
        </p:txBody>
      </p:sp>
      <p:grpSp>
        <p:nvGrpSpPr>
          <p:cNvPr id="28" name="Grupa 27"/>
          <p:cNvGrpSpPr/>
          <p:nvPr/>
        </p:nvGrpSpPr>
        <p:grpSpPr>
          <a:xfrm>
            <a:off x="2169536" y="1483657"/>
            <a:ext cx="1959989" cy="1430977"/>
            <a:chOff x="1485435" y="1563764"/>
            <a:chExt cx="1959989" cy="1430977"/>
          </a:xfrm>
        </p:grpSpPr>
        <p:sp>
          <p:nvSpPr>
            <p:cNvPr id="10" name="Prostokąt 9"/>
            <p:cNvSpPr/>
            <p:nvPr/>
          </p:nvSpPr>
          <p:spPr>
            <a:xfrm>
              <a:off x="1485435" y="2508454"/>
              <a:ext cx="1959989" cy="486287"/>
            </a:xfrm>
            <a:prstGeom prst="rect">
              <a:avLst/>
            </a:prstGeom>
          </p:spPr>
          <p:txBody>
            <a:bodyPr wrap="square">
              <a:spAutoFit/>
            </a:bodyPr>
            <a:lstStyle/>
            <a:p>
              <a:pPr algn="r" defTabSz="1219170">
                <a:lnSpc>
                  <a:spcPct val="70000"/>
                </a:lnSpc>
                <a:spcBef>
                  <a:spcPct val="20000"/>
                </a:spcBef>
                <a:defRPr/>
              </a:pPr>
              <a:r>
                <a:rPr lang="pl-PL" sz="1600" b="1" err="1">
                  <a:latin typeface="Century Gothic" panose="020B0502020202020204" pitchFamily="34" charset="0"/>
                  <a:ea typeface="Open Sans" panose="020B0606030504020204" pitchFamily="34" charset="0"/>
                  <a:cs typeface="Open Sans" panose="020B0606030504020204" pitchFamily="34" charset="0"/>
                </a:rPr>
                <a:t>Examining</a:t>
              </a:r>
              <a:endParaRPr lang="en-US" sz="1600" b="1">
                <a:latin typeface="Century Gothic" panose="020B0502020202020204" pitchFamily="34" charset="0"/>
                <a:ea typeface="Open Sans" panose="020B0606030504020204" pitchFamily="34" charset="0"/>
                <a:cs typeface="Open Sans" panose="020B0606030504020204" pitchFamily="34" charset="0"/>
              </a:endParaRPr>
            </a:p>
            <a:p>
              <a:pPr algn="r" defTabSz="1219170">
                <a:lnSpc>
                  <a:spcPct val="70000"/>
                </a:lnSpc>
                <a:spcBef>
                  <a:spcPct val="20000"/>
                </a:spcBef>
                <a:defRPr/>
              </a:pPr>
              <a:r>
                <a:rPr lang="pl-PL" sz="1600" err="1">
                  <a:latin typeface="Century Gothic" panose="020B0502020202020204" pitchFamily="34" charset="0"/>
                  <a:ea typeface="Open Sans" panose="020B0606030504020204" pitchFamily="34" charset="0"/>
                  <a:cs typeface="Open Sans" panose="020B0606030504020204" pitchFamily="34" charset="0"/>
                </a:rPr>
                <a:t>Instructions</a:t>
              </a:r>
              <a:endParaRPr lang="en-US" sz="1600">
                <a:latin typeface="Century Gothic" panose="020B0502020202020204" pitchFamily="34" charset="0"/>
                <a:ea typeface="Open Sans" panose="020B0606030504020204" pitchFamily="34" charset="0"/>
                <a:cs typeface="Open Sans" panose="020B0606030504020204" pitchFamily="34" charset="0"/>
              </a:endParaRPr>
            </a:p>
          </p:txBody>
        </p:sp>
        <p:sp>
          <p:nvSpPr>
            <p:cNvPr id="11" name="Prostokąt 10"/>
            <p:cNvSpPr/>
            <p:nvPr/>
          </p:nvSpPr>
          <p:spPr>
            <a:xfrm>
              <a:off x="1673609" y="1563764"/>
              <a:ext cx="1771815" cy="707886"/>
            </a:xfrm>
            <a:prstGeom prst="rect">
              <a:avLst/>
            </a:prstGeom>
          </p:spPr>
          <p:txBody>
            <a:bodyPr wrap="square">
              <a:spAutoFit/>
            </a:bodyPr>
            <a:lstStyle/>
            <a:p>
              <a:pPr algn="r" defTabSz="1219170">
                <a:lnSpc>
                  <a:spcPct val="70000"/>
                </a:lnSpc>
                <a:spcBef>
                  <a:spcPct val="20000"/>
                </a:spcBef>
                <a:defRPr/>
              </a:pPr>
              <a:r>
                <a:rPr lang="pl-PL" sz="1600" b="1" err="1">
                  <a:latin typeface="Century Gothic" panose="020B0502020202020204" pitchFamily="34" charset="0"/>
                  <a:ea typeface="Open Sans" panose="020B0606030504020204" pitchFamily="34" charset="0"/>
                  <a:cs typeface="Open Sans" panose="020B0606030504020204" pitchFamily="34" charset="0"/>
                </a:rPr>
                <a:t>Logic</a:t>
              </a:r>
              <a:endParaRPr lang="en-US" sz="1600" b="1">
                <a:latin typeface="Century Gothic" panose="020B0502020202020204" pitchFamily="34" charset="0"/>
                <a:ea typeface="Open Sans" panose="020B0606030504020204" pitchFamily="34" charset="0"/>
                <a:cs typeface="Open Sans" panose="020B0606030504020204" pitchFamily="34" charset="0"/>
              </a:endParaRPr>
            </a:p>
            <a:p>
              <a:pPr algn="r" defTabSz="1219170">
                <a:lnSpc>
                  <a:spcPct val="70000"/>
                </a:lnSpc>
                <a:spcBef>
                  <a:spcPct val="20000"/>
                </a:spcBef>
                <a:defRPr/>
              </a:pPr>
              <a:r>
                <a:rPr lang="pl-PL" sz="1600">
                  <a:latin typeface="Century Gothic" panose="020B0502020202020204" pitchFamily="34" charset="0"/>
                  <a:ea typeface="Open Sans" panose="020B0606030504020204" pitchFamily="34" charset="0"/>
                  <a:cs typeface="Open Sans" panose="020B0606030504020204" pitchFamily="34" charset="0"/>
                </a:rPr>
                <a:t>Systems</a:t>
              </a:r>
              <a:endParaRPr lang="en-US" sz="1600">
                <a:latin typeface="Century Gothic" panose="020B0502020202020204" pitchFamily="34" charset="0"/>
                <a:ea typeface="Open Sans" panose="020B0606030504020204" pitchFamily="34" charset="0"/>
                <a:cs typeface="Open Sans" panose="020B0606030504020204" pitchFamily="34" charset="0"/>
              </a:endParaRPr>
            </a:p>
            <a:p>
              <a:pPr algn="r" defTabSz="1219170">
                <a:lnSpc>
                  <a:spcPct val="70000"/>
                </a:lnSpc>
                <a:spcBef>
                  <a:spcPct val="20000"/>
                </a:spcBef>
                <a:defRPr/>
              </a:pPr>
              <a:r>
                <a:rPr lang="pl-PL" sz="1600" err="1">
                  <a:latin typeface="Century Gothic" panose="020B0502020202020204" pitchFamily="34" charset="0"/>
                  <a:ea typeface="Open Sans" panose="020B0606030504020204" pitchFamily="34" charset="0"/>
                  <a:cs typeface="Open Sans" panose="020B0606030504020204" pitchFamily="34" charset="0"/>
                </a:rPr>
                <a:t>Analyses</a:t>
              </a:r>
              <a:endParaRPr lang="en-US" sz="1600">
                <a:latin typeface="Century Gothic" panose="020B0502020202020204" pitchFamily="34" charset="0"/>
                <a:ea typeface="Open Sans" panose="020B0606030504020204" pitchFamily="34" charset="0"/>
                <a:cs typeface="Open Sans" panose="020B0606030504020204" pitchFamily="34" charset="0"/>
              </a:endParaRPr>
            </a:p>
          </p:txBody>
        </p:sp>
      </p:grpSp>
      <p:grpSp>
        <p:nvGrpSpPr>
          <p:cNvPr id="30" name="Grupa 29"/>
          <p:cNvGrpSpPr/>
          <p:nvPr/>
        </p:nvGrpSpPr>
        <p:grpSpPr>
          <a:xfrm>
            <a:off x="1727381" y="3935107"/>
            <a:ext cx="2402144" cy="1435423"/>
            <a:chOff x="1814930" y="4262356"/>
            <a:chExt cx="2402144" cy="1435423"/>
          </a:xfrm>
        </p:grpSpPr>
        <p:sp>
          <p:nvSpPr>
            <p:cNvPr id="14" name="Prostokąt 13"/>
            <p:cNvSpPr/>
            <p:nvPr/>
          </p:nvSpPr>
          <p:spPr>
            <a:xfrm>
              <a:off x="1814930" y="4962193"/>
              <a:ext cx="2402144" cy="735586"/>
            </a:xfrm>
            <a:prstGeom prst="rect">
              <a:avLst/>
            </a:prstGeom>
          </p:spPr>
          <p:txBody>
            <a:bodyPr wrap="square">
              <a:spAutoFit/>
            </a:bodyPr>
            <a:lstStyle/>
            <a:p>
              <a:pPr algn="r" defTabSz="1219170">
                <a:lnSpc>
                  <a:spcPct val="70000"/>
                </a:lnSpc>
                <a:spcBef>
                  <a:spcPct val="20000"/>
                </a:spcBef>
              </a:pPr>
              <a:r>
                <a:rPr lang="pl-PL" altLang="pl-PL" sz="1600" err="1">
                  <a:latin typeface="Century Gothic" panose="020B0502020202020204" pitchFamily="34" charset="0"/>
                  <a:ea typeface="Open Sans" panose="020B0606030504020204" pitchFamily="34" charset="0"/>
                  <a:cs typeface="Open Sans" panose="020B0606030504020204" pitchFamily="34" charset="0"/>
                </a:rPr>
                <a:t>Friendliness</a:t>
              </a:r>
              <a:endParaRPr lang="en-US" altLang="pl-PL" sz="1600">
                <a:latin typeface="Century Gothic" panose="020B0502020202020204" pitchFamily="34" charset="0"/>
                <a:ea typeface="Open Sans" panose="020B0606030504020204" pitchFamily="34" charset="0"/>
                <a:cs typeface="Open Sans" panose="020B0606030504020204" pitchFamily="34" charset="0"/>
              </a:endParaRPr>
            </a:p>
            <a:p>
              <a:pPr algn="r" defTabSz="1219170">
                <a:lnSpc>
                  <a:spcPct val="70000"/>
                </a:lnSpc>
                <a:spcBef>
                  <a:spcPct val="20000"/>
                </a:spcBef>
              </a:pPr>
              <a:r>
                <a:rPr lang="pl-PL" altLang="pl-PL" sz="1600" b="1" err="1">
                  <a:latin typeface="Century Gothic" panose="020B0502020202020204" pitchFamily="34" charset="0"/>
                  <a:ea typeface="Open Sans" panose="020B0606030504020204" pitchFamily="34" charset="0"/>
                  <a:cs typeface="Open Sans" panose="020B0606030504020204" pitchFamily="34" charset="0"/>
                </a:rPr>
                <a:t>Considering</a:t>
              </a:r>
              <a:r>
                <a:rPr lang="pl-PL" altLang="pl-PL" sz="1600" b="1">
                  <a:latin typeface="Century Gothic" panose="020B0502020202020204" pitchFamily="34" charset="0"/>
                  <a:ea typeface="Open Sans" panose="020B0606030504020204" pitchFamily="34" charset="0"/>
                  <a:cs typeface="Open Sans" panose="020B0606030504020204" pitchFamily="34" charset="0"/>
                </a:rPr>
                <a:t> </a:t>
              </a:r>
              <a:r>
                <a:rPr lang="pl-PL" altLang="pl-PL" sz="1600" b="1" err="1">
                  <a:latin typeface="Century Gothic" panose="020B0502020202020204" pitchFamily="34" charset="0"/>
                  <a:ea typeface="Open Sans" panose="020B0606030504020204" pitchFamily="34" charset="0"/>
                  <a:cs typeface="Open Sans" panose="020B0606030504020204" pitchFamily="34" charset="0"/>
                </a:rPr>
                <a:t>others</a:t>
              </a:r>
              <a:endParaRPr lang="en-US" altLang="pl-PL" sz="1600" b="1">
                <a:latin typeface="Century Gothic" panose="020B0502020202020204" pitchFamily="34" charset="0"/>
                <a:ea typeface="Open Sans" panose="020B0606030504020204" pitchFamily="34" charset="0"/>
                <a:cs typeface="Open Sans" panose="020B0606030504020204" pitchFamily="34" charset="0"/>
              </a:endParaRPr>
            </a:p>
            <a:p>
              <a:pPr algn="r" defTabSz="1219170">
                <a:lnSpc>
                  <a:spcPct val="70000"/>
                </a:lnSpc>
                <a:spcBef>
                  <a:spcPct val="20000"/>
                </a:spcBef>
              </a:pPr>
              <a:r>
                <a:rPr lang="pl-PL" altLang="pl-PL" sz="1600" err="1">
                  <a:latin typeface="Century Gothic" panose="020B0502020202020204" pitchFamily="34" charset="0"/>
                  <a:ea typeface="Open Sans" panose="020B0606030504020204" pitchFamily="34" charset="0"/>
                  <a:cs typeface="Open Sans" panose="020B0606030504020204" pitchFamily="34" charset="0"/>
                </a:rPr>
                <a:t>Emotions</a:t>
              </a:r>
              <a:endParaRPr lang="en-US" altLang="pl-PL" sz="1600">
                <a:latin typeface="Century Gothic" panose="020B0502020202020204" pitchFamily="34" charset="0"/>
                <a:ea typeface="Open Sans" panose="020B0606030504020204" pitchFamily="34" charset="0"/>
                <a:cs typeface="Open Sans" panose="020B0606030504020204" pitchFamily="34" charset="0"/>
              </a:endParaRPr>
            </a:p>
          </p:txBody>
        </p:sp>
        <p:sp>
          <p:nvSpPr>
            <p:cNvPr id="15" name="Prostokąt 14"/>
            <p:cNvSpPr/>
            <p:nvPr/>
          </p:nvSpPr>
          <p:spPr>
            <a:xfrm>
              <a:off x="2445259" y="4262356"/>
              <a:ext cx="1771815" cy="486287"/>
            </a:xfrm>
            <a:prstGeom prst="rect">
              <a:avLst/>
            </a:prstGeom>
          </p:spPr>
          <p:txBody>
            <a:bodyPr wrap="square">
              <a:spAutoFit/>
            </a:bodyPr>
            <a:lstStyle/>
            <a:p>
              <a:pPr algn="r" defTabSz="1219170">
                <a:lnSpc>
                  <a:spcPct val="70000"/>
                </a:lnSpc>
                <a:spcBef>
                  <a:spcPct val="20000"/>
                </a:spcBef>
                <a:defRPr/>
              </a:pPr>
              <a:r>
                <a:rPr lang="pl-PL" sz="1600" b="1">
                  <a:latin typeface="Century Gothic" panose="020B0502020202020204" pitchFamily="34" charset="0"/>
                  <a:ea typeface="Open Sans" panose="020B0606030504020204" pitchFamily="34" charset="0"/>
                  <a:cs typeface="Open Sans" panose="020B0606030504020204" pitchFamily="34" charset="0"/>
                </a:rPr>
                <a:t>Trad</a:t>
              </a:r>
              <a:r>
                <a:rPr lang="en-NZ" sz="1600" b="1">
                  <a:latin typeface="Century Gothic" panose="020B0502020202020204" pitchFamily="34" charset="0"/>
                  <a:ea typeface="Open Sans" panose="020B0606030504020204" pitchFamily="34" charset="0"/>
                  <a:cs typeface="Open Sans" panose="020B0606030504020204" pitchFamily="34" charset="0"/>
                </a:rPr>
                <a:t>i</a:t>
              </a:r>
              <a:r>
                <a:rPr lang="pl-PL" sz="1600" b="1">
                  <a:latin typeface="Century Gothic" panose="020B0502020202020204" pitchFamily="34" charset="0"/>
                  <a:ea typeface="Open Sans" panose="020B0606030504020204" pitchFamily="34" charset="0"/>
                  <a:cs typeface="Open Sans" panose="020B0606030504020204" pitchFamily="34" charset="0"/>
                </a:rPr>
                <a:t>tions</a:t>
              </a:r>
              <a:endParaRPr lang="en-US" sz="1600" b="1">
                <a:latin typeface="Century Gothic" panose="020B0502020202020204" pitchFamily="34" charset="0"/>
                <a:ea typeface="Open Sans" panose="020B0606030504020204" pitchFamily="34" charset="0"/>
                <a:cs typeface="Open Sans" panose="020B0606030504020204" pitchFamily="34" charset="0"/>
              </a:endParaRPr>
            </a:p>
            <a:p>
              <a:pPr algn="r" defTabSz="1219170">
                <a:lnSpc>
                  <a:spcPct val="70000"/>
                </a:lnSpc>
                <a:spcBef>
                  <a:spcPct val="20000"/>
                </a:spcBef>
                <a:defRPr/>
              </a:pPr>
              <a:r>
                <a:rPr lang="pl-PL" sz="1600">
                  <a:latin typeface="Century Gothic" panose="020B0502020202020204" pitchFamily="34" charset="0"/>
                  <a:ea typeface="Open Sans" panose="020B0606030504020204" pitchFamily="34" charset="0"/>
                  <a:cs typeface="Open Sans" panose="020B0606030504020204" pitchFamily="34" charset="0"/>
                </a:rPr>
                <a:t>Checking</a:t>
              </a:r>
              <a:endParaRPr lang="en-US" sz="1600">
                <a:latin typeface="Century Gothic" panose="020B0502020202020204" pitchFamily="34" charset="0"/>
                <a:ea typeface="Open Sans" panose="020B0606030504020204" pitchFamily="34" charset="0"/>
                <a:cs typeface="Open Sans" panose="020B0606030504020204" pitchFamily="34" charset="0"/>
              </a:endParaRPr>
            </a:p>
          </p:txBody>
        </p:sp>
      </p:grpSp>
      <p:grpSp>
        <p:nvGrpSpPr>
          <p:cNvPr id="29" name="Grupa 28"/>
          <p:cNvGrpSpPr/>
          <p:nvPr/>
        </p:nvGrpSpPr>
        <p:grpSpPr>
          <a:xfrm>
            <a:off x="8186964" y="1529664"/>
            <a:ext cx="2098103" cy="1384971"/>
            <a:chOff x="8230495" y="1529664"/>
            <a:chExt cx="2098103" cy="1384971"/>
          </a:xfrm>
        </p:grpSpPr>
        <p:sp>
          <p:nvSpPr>
            <p:cNvPr id="19" name="Prostokąt 18"/>
            <p:cNvSpPr/>
            <p:nvPr/>
          </p:nvSpPr>
          <p:spPr>
            <a:xfrm>
              <a:off x="8230495" y="2428348"/>
              <a:ext cx="2065990" cy="486287"/>
            </a:xfrm>
            <a:prstGeom prst="rect">
              <a:avLst/>
            </a:prstGeom>
          </p:spPr>
          <p:txBody>
            <a:bodyPr wrap="square">
              <a:spAutoFit/>
            </a:bodyPr>
            <a:lstStyle/>
            <a:p>
              <a:pPr defTabSz="1219170">
                <a:lnSpc>
                  <a:spcPct val="70000"/>
                </a:lnSpc>
                <a:spcBef>
                  <a:spcPct val="20000"/>
                </a:spcBef>
                <a:defRPr/>
              </a:pPr>
              <a:r>
                <a:rPr lang="pl-PL" sz="1600" err="1">
                  <a:latin typeface="Century Gothic" panose="020B0502020202020204" pitchFamily="34" charset="0"/>
                  <a:ea typeface="Open Sans" panose="020B0606030504020204" pitchFamily="34" charset="0"/>
                  <a:cs typeface="Open Sans" panose="020B0606030504020204" pitchFamily="34" charset="0"/>
                </a:rPr>
                <a:t>Change</a:t>
              </a:r>
              <a:endParaRPr lang="en-US" sz="1600">
                <a:latin typeface="Century Gothic" panose="020B0502020202020204" pitchFamily="34" charset="0"/>
                <a:ea typeface="Open Sans" panose="020B0606030504020204" pitchFamily="34" charset="0"/>
                <a:cs typeface="Open Sans" panose="020B0606030504020204" pitchFamily="34" charset="0"/>
              </a:endParaRPr>
            </a:p>
            <a:p>
              <a:pPr defTabSz="1219170">
                <a:lnSpc>
                  <a:spcPct val="70000"/>
                </a:lnSpc>
                <a:spcBef>
                  <a:spcPct val="20000"/>
                </a:spcBef>
                <a:defRPr/>
              </a:pPr>
              <a:r>
                <a:rPr lang="pl-PL" sz="1600" b="1" err="1">
                  <a:latin typeface="Century Gothic" panose="020B0502020202020204" pitchFamily="34" charset="0"/>
                  <a:ea typeface="Open Sans" panose="020B0606030504020204" pitchFamily="34" charset="0"/>
                  <a:cs typeface="Open Sans" panose="020B0606030504020204" pitchFamily="34" charset="0"/>
                </a:rPr>
                <a:t>Renewal</a:t>
              </a:r>
              <a:endParaRPr lang="en-US" sz="1600" b="1">
                <a:latin typeface="Century Gothic" panose="020B0502020202020204" pitchFamily="34" charset="0"/>
                <a:ea typeface="Open Sans" panose="020B0606030504020204" pitchFamily="34" charset="0"/>
                <a:cs typeface="Open Sans" panose="020B0606030504020204" pitchFamily="34" charset="0"/>
              </a:endParaRPr>
            </a:p>
          </p:txBody>
        </p:sp>
        <p:sp>
          <p:nvSpPr>
            <p:cNvPr id="20" name="Prostokąt 19"/>
            <p:cNvSpPr/>
            <p:nvPr/>
          </p:nvSpPr>
          <p:spPr>
            <a:xfrm>
              <a:off x="8262608" y="1529664"/>
              <a:ext cx="2065990" cy="735586"/>
            </a:xfrm>
            <a:prstGeom prst="rect">
              <a:avLst/>
            </a:prstGeom>
          </p:spPr>
          <p:txBody>
            <a:bodyPr wrap="square">
              <a:spAutoFit/>
            </a:bodyPr>
            <a:lstStyle/>
            <a:p>
              <a:pPr defTabSz="1219170">
                <a:lnSpc>
                  <a:spcPct val="70000"/>
                </a:lnSpc>
                <a:spcBef>
                  <a:spcPct val="20000"/>
                </a:spcBef>
              </a:pPr>
              <a:r>
                <a:rPr lang="pl-PL" altLang="pl-PL" sz="1600" b="1" err="1">
                  <a:latin typeface="Century Gothic" panose="020B0502020202020204" pitchFamily="34" charset="0"/>
                  <a:ea typeface="Open Sans" panose="020B0606030504020204" pitchFamily="34" charset="0"/>
                  <a:cs typeface="Open Sans" panose="020B0606030504020204" pitchFamily="34" charset="0"/>
                </a:rPr>
                <a:t>Facts</a:t>
              </a:r>
              <a:endParaRPr lang="en-US" altLang="pl-PL" sz="1600" b="1">
                <a:latin typeface="Century Gothic" panose="020B0502020202020204" pitchFamily="34" charset="0"/>
                <a:ea typeface="Open Sans" panose="020B0606030504020204" pitchFamily="34" charset="0"/>
                <a:cs typeface="Open Sans" panose="020B0606030504020204" pitchFamily="34" charset="0"/>
              </a:endParaRPr>
            </a:p>
            <a:p>
              <a:pPr defTabSz="1219170">
                <a:lnSpc>
                  <a:spcPct val="70000"/>
                </a:lnSpc>
                <a:spcBef>
                  <a:spcPct val="20000"/>
                </a:spcBef>
              </a:pPr>
              <a:r>
                <a:rPr lang="pl-PL" altLang="pl-PL" sz="1600">
                  <a:latin typeface="Century Gothic" panose="020B0502020202020204" pitchFamily="34" charset="0"/>
                  <a:ea typeface="Open Sans" panose="020B0606030504020204" pitchFamily="34" charset="0"/>
                  <a:cs typeface="Open Sans" panose="020B0606030504020204" pitchFamily="34" charset="0"/>
                </a:rPr>
                <a:t>Hard </a:t>
              </a:r>
              <a:r>
                <a:rPr lang="pl-PL" altLang="pl-PL" sz="1600" err="1">
                  <a:latin typeface="Century Gothic" panose="020B0502020202020204" pitchFamily="34" charset="0"/>
                  <a:ea typeface="Open Sans" panose="020B0606030504020204" pitchFamily="34" charset="0"/>
                  <a:cs typeface="Open Sans" panose="020B0606030504020204" pitchFamily="34" charset="0"/>
                </a:rPr>
                <a:t>values</a:t>
              </a:r>
              <a:endParaRPr lang="en-US" altLang="pl-PL" sz="1600">
                <a:latin typeface="Century Gothic" panose="020B0502020202020204" pitchFamily="34" charset="0"/>
                <a:ea typeface="Open Sans" panose="020B0606030504020204" pitchFamily="34" charset="0"/>
                <a:cs typeface="Open Sans" panose="020B0606030504020204" pitchFamily="34" charset="0"/>
              </a:endParaRPr>
            </a:p>
            <a:p>
              <a:pPr defTabSz="1219170">
                <a:lnSpc>
                  <a:spcPct val="70000"/>
                </a:lnSpc>
                <a:spcBef>
                  <a:spcPct val="20000"/>
                </a:spcBef>
              </a:pPr>
              <a:r>
                <a:rPr lang="pl-PL" altLang="pl-PL" sz="1600" err="1">
                  <a:latin typeface="Century Gothic" panose="020B0502020202020204" pitchFamily="34" charset="0"/>
                  <a:ea typeface="Open Sans" panose="020B0606030504020204" pitchFamily="34" charset="0"/>
                  <a:cs typeface="Open Sans" panose="020B0606030504020204" pitchFamily="34" charset="0"/>
                </a:rPr>
                <a:t>Results</a:t>
              </a:r>
              <a:endParaRPr lang="en-US" altLang="pl-PL" sz="1600">
                <a:latin typeface="Century Gothic" panose="020B0502020202020204" pitchFamily="34" charset="0"/>
                <a:ea typeface="Open Sans" panose="020B0606030504020204" pitchFamily="34" charset="0"/>
                <a:cs typeface="Open Sans" panose="020B0606030504020204" pitchFamily="34" charset="0"/>
              </a:endParaRPr>
            </a:p>
          </p:txBody>
        </p:sp>
      </p:grpSp>
      <p:grpSp>
        <p:nvGrpSpPr>
          <p:cNvPr id="31" name="Grupa 30"/>
          <p:cNvGrpSpPr/>
          <p:nvPr/>
        </p:nvGrpSpPr>
        <p:grpSpPr>
          <a:xfrm>
            <a:off x="8122150" y="3931905"/>
            <a:ext cx="2259843" cy="1632927"/>
            <a:chOff x="8532052" y="3876046"/>
            <a:chExt cx="2259843" cy="1632927"/>
          </a:xfrm>
        </p:grpSpPr>
        <p:sp>
          <p:nvSpPr>
            <p:cNvPr id="24" name="Prostokąt 23"/>
            <p:cNvSpPr/>
            <p:nvPr/>
          </p:nvSpPr>
          <p:spPr>
            <a:xfrm>
              <a:off x="8532052" y="4773387"/>
              <a:ext cx="2065990" cy="735586"/>
            </a:xfrm>
            <a:prstGeom prst="rect">
              <a:avLst/>
            </a:prstGeom>
          </p:spPr>
          <p:txBody>
            <a:bodyPr wrap="square">
              <a:spAutoFit/>
            </a:bodyPr>
            <a:lstStyle/>
            <a:p>
              <a:pPr defTabSz="1219170">
                <a:lnSpc>
                  <a:spcPct val="70000"/>
                </a:lnSpc>
                <a:spcBef>
                  <a:spcPct val="20000"/>
                </a:spcBef>
              </a:pPr>
              <a:r>
                <a:rPr lang="pl-PL" altLang="pl-PL" sz="1600" b="1">
                  <a:latin typeface="Century Gothic" panose="020B0502020202020204" pitchFamily="34" charset="0"/>
                  <a:ea typeface="Open Sans" panose="020B0606030504020204" pitchFamily="34" charset="0"/>
                  <a:cs typeface="Open Sans" panose="020B0606030504020204" pitchFamily="34" charset="0"/>
                </a:rPr>
                <a:t>People</a:t>
              </a:r>
            </a:p>
            <a:p>
              <a:pPr defTabSz="1219170">
                <a:lnSpc>
                  <a:spcPct val="70000"/>
                </a:lnSpc>
                <a:spcBef>
                  <a:spcPct val="20000"/>
                </a:spcBef>
              </a:pPr>
              <a:r>
                <a:rPr lang="pl-PL" altLang="pl-PL" sz="1600" err="1">
                  <a:latin typeface="Century Gothic" panose="020B0502020202020204" pitchFamily="34" charset="0"/>
                  <a:ea typeface="Open Sans" panose="020B0606030504020204" pitchFamily="34" charset="0"/>
                  <a:cs typeface="Open Sans" panose="020B0606030504020204" pitchFamily="34" charset="0"/>
                </a:rPr>
                <a:t>Communication</a:t>
              </a:r>
              <a:endParaRPr lang="en-US" altLang="pl-PL" sz="1600">
                <a:latin typeface="Century Gothic" panose="020B0502020202020204" pitchFamily="34" charset="0"/>
                <a:ea typeface="Open Sans" panose="020B0606030504020204" pitchFamily="34" charset="0"/>
                <a:cs typeface="Open Sans" panose="020B0606030504020204" pitchFamily="34" charset="0"/>
              </a:endParaRPr>
            </a:p>
            <a:p>
              <a:pPr defTabSz="1219170">
                <a:lnSpc>
                  <a:spcPct val="70000"/>
                </a:lnSpc>
                <a:spcBef>
                  <a:spcPct val="20000"/>
                </a:spcBef>
              </a:pPr>
              <a:r>
                <a:rPr lang="pl-PL" altLang="pl-PL" sz="1600" err="1">
                  <a:latin typeface="Century Gothic" panose="020B0502020202020204" pitchFamily="34" charset="0"/>
                  <a:ea typeface="Open Sans" panose="020B0606030504020204" pitchFamily="34" charset="0"/>
                  <a:cs typeface="Open Sans" panose="020B0606030504020204" pitchFamily="34" charset="0"/>
                </a:rPr>
                <a:t>Openness</a:t>
              </a:r>
              <a:endParaRPr lang="en-US" altLang="pl-PL" sz="1600">
                <a:latin typeface="Century Gothic" panose="020B0502020202020204" pitchFamily="34" charset="0"/>
                <a:ea typeface="Open Sans" panose="020B0606030504020204" pitchFamily="34" charset="0"/>
                <a:cs typeface="Open Sans" panose="020B0606030504020204" pitchFamily="34" charset="0"/>
              </a:endParaRPr>
            </a:p>
          </p:txBody>
        </p:sp>
        <p:sp>
          <p:nvSpPr>
            <p:cNvPr id="25" name="Prostokąt 24"/>
            <p:cNvSpPr/>
            <p:nvPr/>
          </p:nvSpPr>
          <p:spPr>
            <a:xfrm>
              <a:off x="8564164" y="3876046"/>
              <a:ext cx="2227731" cy="510909"/>
            </a:xfrm>
            <a:prstGeom prst="rect">
              <a:avLst/>
            </a:prstGeom>
          </p:spPr>
          <p:txBody>
            <a:bodyPr wrap="square">
              <a:spAutoFit/>
            </a:bodyPr>
            <a:lstStyle/>
            <a:p>
              <a:pPr defTabSz="1219170">
                <a:lnSpc>
                  <a:spcPct val="80000"/>
                </a:lnSpc>
                <a:spcBef>
                  <a:spcPts val="600"/>
                </a:spcBef>
              </a:pPr>
              <a:r>
                <a:rPr lang="pl-PL" altLang="pl-PL" sz="1600" b="1" err="1">
                  <a:latin typeface="Century Gothic" panose="020B0502020202020204" pitchFamily="34" charset="0"/>
                  <a:ea typeface="Open Sans" panose="020B0606030504020204" pitchFamily="34" charset="0"/>
                  <a:cs typeface="Open Sans" panose="020B0606030504020204" pitchFamily="34" charset="0"/>
                </a:rPr>
                <a:t>Influencing</a:t>
              </a:r>
              <a:endParaRPr lang="en-US" altLang="pl-PL" sz="1600" b="1">
                <a:latin typeface="Century Gothic" panose="020B0502020202020204" pitchFamily="34" charset="0"/>
                <a:ea typeface="Open Sans" panose="020B0606030504020204" pitchFamily="34" charset="0"/>
                <a:cs typeface="Open Sans" panose="020B0606030504020204" pitchFamily="34" charset="0"/>
              </a:endParaRPr>
            </a:p>
            <a:p>
              <a:pPr defTabSz="1219170">
                <a:lnSpc>
                  <a:spcPct val="70000"/>
                </a:lnSpc>
                <a:spcBef>
                  <a:spcPct val="20000"/>
                </a:spcBef>
              </a:pPr>
              <a:r>
                <a:rPr lang="pl-PL" altLang="pl-PL" sz="1600" err="1">
                  <a:latin typeface="Century Gothic" panose="020B0502020202020204" pitchFamily="34" charset="0"/>
                  <a:ea typeface="Open Sans" panose="020B0606030504020204" pitchFamily="34" charset="0"/>
                  <a:cs typeface="Open Sans" panose="020B0606030504020204" pitchFamily="34" charset="0"/>
                </a:rPr>
                <a:t>Generating</a:t>
              </a:r>
              <a:r>
                <a:rPr lang="pl-PL" altLang="pl-PL" sz="1600">
                  <a:latin typeface="Century Gothic" panose="020B0502020202020204" pitchFamily="34" charset="0"/>
                  <a:ea typeface="Open Sans" panose="020B0606030504020204" pitchFamily="34" charset="0"/>
                  <a:cs typeface="Open Sans" panose="020B0606030504020204" pitchFamily="34" charset="0"/>
                </a:rPr>
                <a:t> </a:t>
              </a:r>
              <a:r>
                <a:rPr lang="pl-PL" altLang="pl-PL" sz="1600" err="1">
                  <a:latin typeface="Century Gothic" panose="020B0502020202020204" pitchFamily="34" charset="0"/>
                  <a:ea typeface="Open Sans" panose="020B0606030504020204" pitchFamily="34" charset="0"/>
                  <a:cs typeface="Open Sans" panose="020B0606030504020204" pitchFamily="34" charset="0"/>
                </a:rPr>
                <a:t>ideas</a:t>
              </a:r>
              <a:endParaRPr lang="en-US" altLang="pl-PL" sz="1600">
                <a:latin typeface="Century Gothic" panose="020B0502020202020204" pitchFamily="34" charset="0"/>
                <a:ea typeface="Open Sans" panose="020B0606030504020204" pitchFamily="34" charset="0"/>
                <a:cs typeface="Open Sans" panose="020B0606030504020204" pitchFamily="34" charset="0"/>
              </a:endParaRPr>
            </a:p>
          </p:txBody>
        </p:sp>
      </p:grpSp>
      <p:sp>
        <p:nvSpPr>
          <p:cNvPr id="27" name="TextBox 18"/>
          <p:cNvSpPr txBox="1">
            <a:spLocks noChangeArrowheads="1"/>
          </p:cNvSpPr>
          <p:nvPr/>
        </p:nvSpPr>
        <p:spPr bwMode="auto">
          <a:xfrm>
            <a:off x="5397792" y="482798"/>
            <a:ext cx="1630569" cy="582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056" tIns="44533" rIns="89056" bIns="44533">
            <a:spAutoFit/>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gn="ctr" defTabSz="1219170"/>
            <a:r>
              <a:rPr lang="en-NZ" altLang="pl-PL" sz="1600" b="1">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rPr>
              <a:t>Task-Oriented</a:t>
            </a:r>
            <a:endParaRPr lang="en-NZ" altLang="pl-PL" sz="1600" b="1" dirty="0">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endParaRPr>
          </a:p>
          <a:p>
            <a:pPr algn="ctr" defTabSz="1219170"/>
            <a:r>
              <a:rPr lang="en-NZ" altLang="pl-PL" sz="1600" b="1" dirty="0">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rPr>
              <a:t> </a:t>
            </a:r>
            <a:r>
              <a:rPr lang="pl-PL" altLang="pl-PL" sz="1600" b="1" dirty="0">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rPr>
              <a:t>Thinking</a:t>
            </a:r>
            <a:endParaRPr lang="en-US" altLang="pl-PL" sz="1600" b="1" dirty="0">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endParaRPr>
          </a:p>
        </p:txBody>
      </p:sp>
      <p:grpSp>
        <p:nvGrpSpPr>
          <p:cNvPr id="33" name="Grupa 32"/>
          <p:cNvGrpSpPr/>
          <p:nvPr/>
        </p:nvGrpSpPr>
        <p:grpSpPr>
          <a:xfrm>
            <a:off x="6360399" y="1483679"/>
            <a:ext cx="1659020" cy="1659019"/>
            <a:chOff x="7424337" y="2590541"/>
            <a:chExt cx="1742129" cy="1742129"/>
          </a:xfrm>
        </p:grpSpPr>
        <p:sp>
          <p:nvSpPr>
            <p:cNvPr id="35" name="Elipsa 34"/>
            <p:cNvSpPr/>
            <p:nvPr/>
          </p:nvSpPr>
          <p:spPr>
            <a:xfrm>
              <a:off x="7424337" y="2590541"/>
              <a:ext cx="1742129" cy="17421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3200">
                <a:latin typeface="Century Gothic" panose="020B0502020202020204" pitchFamily="34" charset="0"/>
              </a:endParaRPr>
            </a:p>
          </p:txBody>
        </p:sp>
        <p:sp>
          <p:nvSpPr>
            <p:cNvPr id="36" name="pole tekstowe 35"/>
            <p:cNvSpPr txBox="1"/>
            <p:nvPr/>
          </p:nvSpPr>
          <p:spPr>
            <a:xfrm>
              <a:off x="7457138" y="3221109"/>
              <a:ext cx="1709328" cy="387834"/>
            </a:xfrm>
            <a:prstGeom prst="rect">
              <a:avLst/>
            </a:prstGeom>
            <a:noFill/>
          </p:spPr>
          <p:txBody>
            <a:bodyPr wrap="square" rtlCol="0">
              <a:spAutoFit/>
            </a:bodyPr>
            <a:lstStyle/>
            <a:p>
              <a:pPr algn="ctr"/>
              <a:r>
                <a:rPr lang="en-NZ" b="1">
                  <a:solidFill>
                    <a:schemeClr val="bg1"/>
                  </a:solidFill>
                  <a:latin typeface="Century Gothic" panose="020B0502020202020204" pitchFamily="34" charset="0"/>
                </a:rPr>
                <a:t>Dominance</a:t>
              </a:r>
              <a:endParaRPr lang="pl-PL" b="1">
                <a:solidFill>
                  <a:schemeClr val="bg1"/>
                </a:solidFill>
                <a:latin typeface="Century Gothic" panose="020B0502020202020204" pitchFamily="34" charset="0"/>
              </a:endParaRPr>
            </a:p>
          </p:txBody>
        </p:sp>
      </p:grpSp>
      <p:grpSp>
        <p:nvGrpSpPr>
          <p:cNvPr id="37" name="Grupa 36"/>
          <p:cNvGrpSpPr/>
          <p:nvPr/>
        </p:nvGrpSpPr>
        <p:grpSpPr>
          <a:xfrm>
            <a:off x="4320965" y="3749580"/>
            <a:ext cx="1659020" cy="1659021"/>
            <a:chOff x="3332335" y="4100212"/>
            <a:chExt cx="1071890" cy="1071890"/>
          </a:xfrm>
        </p:grpSpPr>
        <p:sp>
          <p:nvSpPr>
            <p:cNvPr id="38" name="Elipsa 37"/>
            <p:cNvSpPr/>
            <p:nvPr/>
          </p:nvSpPr>
          <p:spPr>
            <a:xfrm>
              <a:off x="3332335" y="4100212"/>
              <a:ext cx="1071890" cy="10718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3200">
                <a:latin typeface="Century Gothic" panose="020B0502020202020204" pitchFamily="34" charset="0"/>
              </a:endParaRPr>
            </a:p>
          </p:txBody>
        </p:sp>
        <p:sp>
          <p:nvSpPr>
            <p:cNvPr id="39" name="pole tekstowe 38"/>
            <p:cNvSpPr txBox="1"/>
            <p:nvPr/>
          </p:nvSpPr>
          <p:spPr>
            <a:xfrm>
              <a:off x="3363078" y="4506902"/>
              <a:ext cx="1010403" cy="238625"/>
            </a:xfrm>
            <a:prstGeom prst="rect">
              <a:avLst/>
            </a:prstGeom>
            <a:noFill/>
          </p:spPr>
          <p:txBody>
            <a:bodyPr wrap="square" rtlCol="0">
              <a:spAutoFit/>
            </a:bodyPr>
            <a:lstStyle/>
            <a:p>
              <a:pPr lvl="0" algn="ctr"/>
              <a:r>
                <a:rPr lang="en-NZ" b="1">
                  <a:solidFill>
                    <a:prstClr val="white"/>
                  </a:solidFill>
                  <a:latin typeface="Century Gothic" panose="020B0502020202020204" pitchFamily="34" charset="0"/>
                </a:rPr>
                <a:t>Steadiness</a:t>
              </a:r>
              <a:endParaRPr lang="pl-PL" b="1">
                <a:solidFill>
                  <a:prstClr val="white"/>
                </a:solidFill>
                <a:latin typeface="Century Gothic" panose="020B0502020202020204" pitchFamily="34" charset="0"/>
              </a:endParaRPr>
            </a:p>
          </p:txBody>
        </p:sp>
      </p:grpSp>
      <p:grpSp>
        <p:nvGrpSpPr>
          <p:cNvPr id="45" name="Grupa 44"/>
          <p:cNvGrpSpPr/>
          <p:nvPr/>
        </p:nvGrpSpPr>
        <p:grpSpPr>
          <a:xfrm>
            <a:off x="4320966" y="1483657"/>
            <a:ext cx="1698892" cy="1659020"/>
            <a:chOff x="2505863" y="1056606"/>
            <a:chExt cx="1097651" cy="1071890"/>
          </a:xfrm>
        </p:grpSpPr>
        <p:sp>
          <p:nvSpPr>
            <p:cNvPr id="46" name="Elipsa 45"/>
            <p:cNvSpPr/>
            <p:nvPr/>
          </p:nvSpPr>
          <p:spPr>
            <a:xfrm>
              <a:off x="2505863" y="1056606"/>
              <a:ext cx="1071890" cy="10718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3200">
                <a:latin typeface="Century Gothic" panose="020B0502020202020204" pitchFamily="34" charset="0"/>
              </a:endParaRPr>
            </a:p>
          </p:txBody>
        </p:sp>
        <p:sp>
          <p:nvSpPr>
            <p:cNvPr id="47" name="pole tekstowe 46"/>
            <p:cNvSpPr txBox="1"/>
            <p:nvPr/>
          </p:nvSpPr>
          <p:spPr>
            <a:xfrm>
              <a:off x="2505863" y="1449806"/>
              <a:ext cx="1097651" cy="238625"/>
            </a:xfrm>
            <a:prstGeom prst="rect">
              <a:avLst/>
            </a:prstGeom>
            <a:noFill/>
          </p:spPr>
          <p:txBody>
            <a:bodyPr wrap="square" rtlCol="0">
              <a:spAutoFit/>
            </a:bodyPr>
            <a:lstStyle/>
            <a:p>
              <a:pPr algn="ctr"/>
              <a:r>
                <a:rPr lang="en-NZ" b="1">
                  <a:solidFill>
                    <a:schemeClr val="bg1"/>
                  </a:solidFill>
                  <a:latin typeface="Century Gothic" panose="020B0502020202020204" pitchFamily="34" charset="0"/>
                </a:rPr>
                <a:t>Compliance</a:t>
              </a:r>
              <a:endParaRPr lang="pl-PL" b="1">
                <a:solidFill>
                  <a:schemeClr val="bg1"/>
                </a:solidFill>
                <a:latin typeface="Century Gothic" panose="020B0502020202020204" pitchFamily="34" charset="0"/>
              </a:endParaRPr>
            </a:p>
          </p:txBody>
        </p:sp>
      </p:grpSp>
      <p:sp>
        <p:nvSpPr>
          <p:cNvPr id="7" name="Symbol zastępczy numeru slajdu 6"/>
          <p:cNvSpPr>
            <a:spLocks noGrp="1"/>
          </p:cNvSpPr>
          <p:nvPr>
            <p:ph type="sldNum" sz="quarter" idx="12"/>
          </p:nvPr>
        </p:nvSpPr>
        <p:spPr/>
        <p:txBody>
          <a:bodyPr/>
          <a:lstStyle/>
          <a:p>
            <a:fld id="{DEAEEF22-A4DB-45E7-8C91-9889C89BF273}" type="slidenum">
              <a:rPr lang="pl-PL" smtClean="0"/>
              <a:t>18</a:t>
            </a:fld>
            <a:endParaRPr lang="pl-PL"/>
          </a:p>
        </p:txBody>
      </p:sp>
      <p:grpSp>
        <p:nvGrpSpPr>
          <p:cNvPr id="32" name="Grupa 36"/>
          <p:cNvGrpSpPr/>
          <p:nvPr/>
        </p:nvGrpSpPr>
        <p:grpSpPr>
          <a:xfrm>
            <a:off x="6360399" y="3749580"/>
            <a:ext cx="1659020" cy="1659021"/>
            <a:chOff x="3332335" y="4100212"/>
            <a:chExt cx="1071890" cy="1071890"/>
          </a:xfrm>
        </p:grpSpPr>
        <p:sp>
          <p:nvSpPr>
            <p:cNvPr id="34" name="Elipsa 37"/>
            <p:cNvSpPr/>
            <p:nvPr/>
          </p:nvSpPr>
          <p:spPr>
            <a:xfrm>
              <a:off x="3332335" y="4100212"/>
              <a:ext cx="1071890" cy="107189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3200">
                <a:latin typeface="Century Gothic" panose="020B0502020202020204" pitchFamily="34" charset="0"/>
              </a:endParaRPr>
            </a:p>
          </p:txBody>
        </p:sp>
        <p:sp>
          <p:nvSpPr>
            <p:cNvPr id="41" name="pole tekstowe 38"/>
            <p:cNvSpPr txBox="1"/>
            <p:nvPr/>
          </p:nvSpPr>
          <p:spPr>
            <a:xfrm>
              <a:off x="3363078" y="4506902"/>
              <a:ext cx="1010403" cy="238625"/>
            </a:xfrm>
            <a:prstGeom prst="rect">
              <a:avLst/>
            </a:prstGeom>
            <a:noFill/>
          </p:spPr>
          <p:txBody>
            <a:bodyPr wrap="square" rtlCol="0">
              <a:spAutoFit/>
            </a:bodyPr>
            <a:lstStyle/>
            <a:p>
              <a:pPr lvl="0" algn="ctr"/>
              <a:r>
                <a:rPr lang="en-NZ" b="1">
                  <a:solidFill>
                    <a:prstClr val="white"/>
                  </a:solidFill>
                  <a:latin typeface="Century Gothic" panose="020B0502020202020204" pitchFamily="34" charset="0"/>
                </a:rPr>
                <a:t>Influence</a:t>
              </a:r>
              <a:endParaRPr lang="pl-PL" b="1">
                <a:solidFill>
                  <a:prstClr val="white"/>
                </a:solidFill>
                <a:latin typeface="Century Gothic" panose="020B0502020202020204" pitchFamily="34" charset="0"/>
              </a:endParaRPr>
            </a:p>
          </p:txBody>
        </p:sp>
      </p:grpSp>
      <p:sp>
        <p:nvSpPr>
          <p:cNvPr id="43" name="Strzałka w cztery strony 2"/>
          <p:cNvSpPr/>
          <p:nvPr/>
        </p:nvSpPr>
        <p:spPr>
          <a:xfrm>
            <a:off x="2277050" y="1223453"/>
            <a:ext cx="7872054" cy="4474326"/>
          </a:xfrm>
          <a:prstGeom prst="quadArrow">
            <a:avLst>
              <a:gd name="adj1" fmla="val 577"/>
              <a:gd name="adj2" fmla="val 1929"/>
              <a:gd name="adj3" fmla="val 3814"/>
            </a:avLst>
          </a:prstGeom>
          <a:solidFill>
            <a:schemeClr val="bg1">
              <a:lumMod val="50000"/>
            </a:schemeClr>
          </a:solidFill>
          <a:ln>
            <a:noFill/>
          </a:ln>
          <a:effectLst/>
        </p:spPr>
        <p:style>
          <a:lnRef idx="0">
            <a:scrgbClr r="0" g="0" b="0"/>
          </a:lnRef>
          <a:fillRef idx="1">
            <a:scrgbClr r="0" g="0" b="0"/>
          </a:fillRef>
          <a:effectRef idx="2">
            <a:scrgbClr r="0" g="0" b="0"/>
          </a:effectRef>
          <a:fontRef idx="minor">
            <a:schemeClr val="dk1">
              <a:hueOff val="0"/>
              <a:satOff val="0"/>
              <a:lumOff val="0"/>
              <a:alphaOff val="0"/>
            </a:schemeClr>
          </a:fontRef>
        </p:style>
        <p:txBody>
          <a:bodyPr/>
          <a:lstStyle/>
          <a:p>
            <a:endParaRPr lang="en-NZ"/>
          </a:p>
        </p:txBody>
      </p:sp>
    </p:spTree>
    <p:extLst>
      <p:ext uri="{BB962C8B-B14F-4D97-AF65-F5344CB8AC3E}">
        <p14:creationId xmlns:p14="http://schemas.microsoft.com/office/powerpoint/2010/main" val="310761231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circle(out)">
                                      <p:cBhvr>
                                        <p:cTn id="7" dur="750"/>
                                        <p:tgtEl>
                                          <p:spTgt spid="4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500"/>
                                        <p:tgtEl>
                                          <p:spTgt spid="2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500" fill="hold"/>
                                        <p:tgtEl>
                                          <p:spTgt spid="33"/>
                                        </p:tgtEl>
                                        <p:attrNameLst>
                                          <p:attrName>ppt_w</p:attrName>
                                        </p:attrNameLst>
                                      </p:cBhvr>
                                      <p:tavLst>
                                        <p:tav tm="0">
                                          <p:val>
                                            <p:fltVal val="0"/>
                                          </p:val>
                                        </p:tav>
                                        <p:tav tm="100000">
                                          <p:val>
                                            <p:strVal val="#ppt_w"/>
                                          </p:val>
                                        </p:tav>
                                      </p:tavLst>
                                    </p:anim>
                                    <p:anim calcmode="lin" valueType="num">
                                      <p:cBhvr>
                                        <p:cTn id="26" dur="500" fill="hold"/>
                                        <p:tgtEl>
                                          <p:spTgt spid="33"/>
                                        </p:tgtEl>
                                        <p:attrNameLst>
                                          <p:attrName>ppt_h</p:attrName>
                                        </p:attrNameLst>
                                      </p:cBhvr>
                                      <p:tavLst>
                                        <p:tav tm="0">
                                          <p:val>
                                            <p:fltVal val="0"/>
                                          </p:val>
                                        </p:tav>
                                        <p:tav tm="100000">
                                          <p:val>
                                            <p:strVal val="#ppt_h"/>
                                          </p:val>
                                        </p:tav>
                                      </p:tavLst>
                                    </p:anim>
                                    <p:anim calcmode="lin" valueType="num">
                                      <p:cBhvr>
                                        <p:cTn id="27" dur="500" fill="hold"/>
                                        <p:tgtEl>
                                          <p:spTgt spid="33"/>
                                        </p:tgtEl>
                                        <p:attrNameLst>
                                          <p:attrName>style.rotation</p:attrName>
                                        </p:attrNameLst>
                                      </p:cBhvr>
                                      <p:tavLst>
                                        <p:tav tm="0">
                                          <p:val>
                                            <p:fltVal val="90"/>
                                          </p:val>
                                        </p:tav>
                                        <p:tav tm="100000">
                                          <p:val>
                                            <p:fltVal val="0"/>
                                          </p:val>
                                        </p:tav>
                                      </p:tavLst>
                                    </p:anim>
                                    <p:animEffect transition="in" filter="fade">
                                      <p:cBhvr>
                                        <p:cTn id="28" dur="500"/>
                                        <p:tgtEl>
                                          <p:spTgt spid="33"/>
                                        </p:tgtEl>
                                      </p:cBhvr>
                                    </p:animEffec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p:cTn id="37" dur="750" fill="hold"/>
                                        <p:tgtEl>
                                          <p:spTgt spid="32"/>
                                        </p:tgtEl>
                                        <p:attrNameLst>
                                          <p:attrName>ppt_w</p:attrName>
                                        </p:attrNameLst>
                                      </p:cBhvr>
                                      <p:tavLst>
                                        <p:tav tm="0">
                                          <p:val>
                                            <p:fltVal val="0"/>
                                          </p:val>
                                        </p:tav>
                                        <p:tav tm="100000">
                                          <p:val>
                                            <p:strVal val="#ppt_w"/>
                                          </p:val>
                                        </p:tav>
                                      </p:tavLst>
                                    </p:anim>
                                    <p:anim calcmode="lin" valueType="num">
                                      <p:cBhvr>
                                        <p:cTn id="38" dur="750" fill="hold"/>
                                        <p:tgtEl>
                                          <p:spTgt spid="32"/>
                                        </p:tgtEl>
                                        <p:attrNameLst>
                                          <p:attrName>ppt_h</p:attrName>
                                        </p:attrNameLst>
                                      </p:cBhvr>
                                      <p:tavLst>
                                        <p:tav tm="0">
                                          <p:val>
                                            <p:fltVal val="0"/>
                                          </p:val>
                                        </p:tav>
                                        <p:tav tm="100000">
                                          <p:val>
                                            <p:strVal val="#ppt_h"/>
                                          </p:val>
                                        </p:tav>
                                      </p:tavLst>
                                    </p:anim>
                                    <p:anim calcmode="lin" valueType="num">
                                      <p:cBhvr>
                                        <p:cTn id="39" dur="750" fill="hold"/>
                                        <p:tgtEl>
                                          <p:spTgt spid="32"/>
                                        </p:tgtEl>
                                        <p:attrNameLst>
                                          <p:attrName>style.rotation</p:attrName>
                                        </p:attrNameLst>
                                      </p:cBhvr>
                                      <p:tavLst>
                                        <p:tav tm="0">
                                          <p:val>
                                            <p:fltVal val="90"/>
                                          </p:val>
                                        </p:tav>
                                        <p:tav tm="100000">
                                          <p:val>
                                            <p:fltVal val="0"/>
                                          </p:val>
                                        </p:tav>
                                      </p:tavLst>
                                    </p:anim>
                                    <p:animEffect transition="in" filter="fade">
                                      <p:cBhvr>
                                        <p:cTn id="40" dur="750"/>
                                        <p:tgtEl>
                                          <p:spTgt spid="32"/>
                                        </p:tgtEl>
                                      </p:cBhvr>
                                    </p:animEffect>
                                  </p:childTnLst>
                                </p:cTn>
                              </p:par>
                            </p:childTnLst>
                          </p:cTn>
                        </p:par>
                        <p:par>
                          <p:cTn id="41" fill="hold">
                            <p:stCondLst>
                              <p:cond delay="750"/>
                            </p:stCondLst>
                            <p:childTnLst>
                              <p:par>
                                <p:cTn id="42" presetID="10" presetClass="entr" presetSubtype="0" fill="hold" nodeType="after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nodeType="click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p:cTn id="49" dur="750" fill="hold"/>
                                        <p:tgtEl>
                                          <p:spTgt spid="37"/>
                                        </p:tgtEl>
                                        <p:attrNameLst>
                                          <p:attrName>ppt_w</p:attrName>
                                        </p:attrNameLst>
                                      </p:cBhvr>
                                      <p:tavLst>
                                        <p:tav tm="0">
                                          <p:val>
                                            <p:fltVal val="0"/>
                                          </p:val>
                                        </p:tav>
                                        <p:tav tm="100000">
                                          <p:val>
                                            <p:strVal val="#ppt_w"/>
                                          </p:val>
                                        </p:tav>
                                      </p:tavLst>
                                    </p:anim>
                                    <p:anim calcmode="lin" valueType="num">
                                      <p:cBhvr>
                                        <p:cTn id="50" dur="750" fill="hold"/>
                                        <p:tgtEl>
                                          <p:spTgt spid="37"/>
                                        </p:tgtEl>
                                        <p:attrNameLst>
                                          <p:attrName>ppt_h</p:attrName>
                                        </p:attrNameLst>
                                      </p:cBhvr>
                                      <p:tavLst>
                                        <p:tav tm="0">
                                          <p:val>
                                            <p:fltVal val="0"/>
                                          </p:val>
                                        </p:tav>
                                        <p:tav tm="100000">
                                          <p:val>
                                            <p:strVal val="#ppt_h"/>
                                          </p:val>
                                        </p:tav>
                                      </p:tavLst>
                                    </p:anim>
                                    <p:anim calcmode="lin" valueType="num">
                                      <p:cBhvr>
                                        <p:cTn id="51" dur="750" fill="hold"/>
                                        <p:tgtEl>
                                          <p:spTgt spid="37"/>
                                        </p:tgtEl>
                                        <p:attrNameLst>
                                          <p:attrName>style.rotation</p:attrName>
                                        </p:attrNameLst>
                                      </p:cBhvr>
                                      <p:tavLst>
                                        <p:tav tm="0">
                                          <p:val>
                                            <p:fltVal val="90"/>
                                          </p:val>
                                        </p:tav>
                                        <p:tav tm="100000">
                                          <p:val>
                                            <p:fltVal val="0"/>
                                          </p:val>
                                        </p:tav>
                                      </p:tavLst>
                                    </p:anim>
                                    <p:animEffect transition="in" filter="fade">
                                      <p:cBhvr>
                                        <p:cTn id="52" dur="750"/>
                                        <p:tgtEl>
                                          <p:spTgt spid="37"/>
                                        </p:tgtEl>
                                      </p:cBhvr>
                                    </p:animEffect>
                                  </p:childTnLst>
                                </p:cTn>
                              </p:par>
                            </p:childTnLst>
                          </p:cTn>
                        </p:par>
                        <p:par>
                          <p:cTn id="53" fill="hold">
                            <p:stCondLst>
                              <p:cond delay="750"/>
                            </p:stCondLst>
                            <p:childTnLst>
                              <p:par>
                                <p:cTn id="54" presetID="10" presetClass="entr" presetSubtype="0" fill="hold" nodeType="after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childTnLst>
                    </p:cTn>
                  </p:par>
                  <p:par>
                    <p:cTn id="57" fill="hold">
                      <p:stCondLst>
                        <p:cond delay="indefinite"/>
                      </p:stCondLst>
                      <p:childTnLst>
                        <p:par>
                          <p:cTn id="58" fill="hold">
                            <p:stCondLst>
                              <p:cond delay="0"/>
                            </p:stCondLst>
                            <p:childTnLst>
                              <p:par>
                                <p:cTn id="59" presetID="31" presetClass="entr" presetSubtype="0" fill="hold" nodeType="click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p:cTn id="61" dur="750" fill="hold"/>
                                        <p:tgtEl>
                                          <p:spTgt spid="45"/>
                                        </p:tgtEl>
                                        <p:attrNameLst>
                                          <p:attrName>ppt_w</p:attrName>
                                        </p:attrNameLst>
                                      </p:cBhvr>
                                      <p:tavLst>
                                        <p:tav tm="0">
                                          <p:val>
                                            <p:fltVal val="0"/>
                                          </p:val>
                                        </p:tav>
                                        <p:tav tm="100000">
                                          <p:val>
                                            <p:strVal val="#ppt_w"/>
                                          </p:val>
                                        </p:tav>
                                      </p:tavLst>
                                    </p:anim>
                                    <p:anim calcmode="lin" valueType="num">
                                      <p:cBhvr>
                                        <p:cTn id="62" dur="750" fill="hold"/>
                                        <p:tgtEl>
                                          <p:spTgt spid="45"/>
                                        </p:tgtEl>
                                        <p:attrNameLst>
                                          <p:attrName>ppt_h</p:attrName>
                                        </p:attrNameLst>
                                      </p:cBhvr>
                                      <p:tavLst>
                                        <p:tav tm="0">
                                          <p:val>
                                            <p:fltVal val="0"/>
                                          </p:val>
                                        </p:tav>
                                        <p:tav tm="100000">
                                          <p:val>
                                            <p:strVal val="#ppt_h"/>
                                          </p:val>
                                        </p:tav>
                                      </p:tavLst>
                                    </p:anim>
                                    <p:anim calcmode="lin" valueType="num">
                                      <p:cBhvr>
                                        <p:cTn id="63" dur="750" fill="hold"/>
                                        <p:tgtEl>
                                          <p:spTgt spid="45"/>
                                        </p:tgtEl>
                                        <p:attrNameLst>
                                          <p:attrName>style.rotation</p:attrName>
                                        </p:attrNameLst>
                                      </p:cBhvr>
                                      <p:tavLst>
                                        <p:tav tm="0">
                                          <p:val>
                                            <p:fltVal val="90"/>
                                          </p:val>
                                        </p:tav>
                                        <p:tav tm="100000">
                                          <p:val>
                                            <p:fltVal val="0"/>
                                          </p:val>
                                        </p:tav>
                                      </p:tavLst>
                                    </p:anim>
                                    <p:animEffect transition="in" filter="fade">
                                      <p:cBhvr>
                                        <p:cTn id="64" dur="750"/>
                                        <p:tgtEl>
                                          <p:spTgt spid="45"/>
                                        </p:tgtEl>
                                      </p:cBhvr>
                                    </p:animEffect>
                                  </p:childTnLst>
                                </p:cTn>
                              </p:par>
                            </p:childTnLst>
                          </p:cTn>
                        </p:par>
                        <p:par>
                          <p:cTn id="65" fill="hold">
                            <p:stCondLst>
                              <p:cond delay="750"/>
                            </p:stCondLst>
                            <p:childTnLst>
                              <p:par>
                                <p:cTn id="66" presetID="10" presetClass="entr" presetSubtype="0" fill="hold" nodeType="after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en-NZ" b="1">
                <a:solidFill>
                  <a:schemeClr val="accent1"/>
                </a:solidFill>
              </a:rPr>
              <a:t>Exercise 1 – </a:t>
            </a:r>
            <a:r>
              <a:rPr lang="en-NZ"/>
              <a:t>Overview of the Styles</a:t>
            </a:r>
            <a:endParaRPr lang="pl-PL"/>
          </a:p>
        </p:txBody>
      </p:sp>
      <p:sp>
        <p:nvSpPr>
          <p:cNvPr id="7" name="Symbol zastępczy numeru slajdu 6"/>
          <p:cNvSpPr>
            <a:spLocks noGrp="1"/>
          </p:cNvSpPr>
          <p:nvPr>
            <p:ph type="sldNum" sz="quarter" idx="12"/>
          </p:nvPr>
        </p:nvSpPr>
        <p:spPr/>
        <p:txBody>
          <a:bodyPr/>
          <a:lstStyle/>
          <a:p>
            <a:fld id="{DEAEEF22-A4DB-45E7-8C91-9889C89BF273}" type="slidenum">
              <a:rPr lang="pl-PL" smtClean="0"/>
              <a:t>19</a:t>
            </a:fld>
            <a:endParaRPr lang="pl-PL"/>
          </a:p>
        </p:txBody>
      </p:sp>
      <p:graphicFrame>
        <p:nvGraphicFramePr>
          <p:cNvPr id="32" name="Diagram 31">
            <a:extLst>
              <a:ext uri="{FF2B5EF4-FFF2-40B4-BE49-F238E27FC236}">
                <a16:creationId xmlns:a16="http://schemas.microsoft.com/office/drawing/2014/main" id="{1AA5227E-35FE-4263-9F50-303BE58FDB3B}"/>
              </a:ext>
            </a:extLst>
          </p:cNvPr>
          <p:cNvGraphicFramePr/>
          <p:nvPr>
            <p:extLst>
              <p:ext uri="{D42A27DB-BD31-4B8C-83A1-F6EECF244321}">
                <p14:modId xmlns:p14="http://schemas.microsoft.com/office/powerpoint/2010/main" val="122183372"/>
              </p:ext>
            </p:extLst>
          </p:nvPr>
        </p:nvGraphicFramePr>
        <p:xfrm>
          <a:off x="2220238" y="1574801"/>
          <a:ext cx="7751524" cy="50519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a:extLst>
              <a:ext uri="{FF2B5EF4-FFF2-40B4-BE49-F238E27FC236}">
                <a16:creationId xmlns:a16="http://schemas.microsoft.com/office/drawing/2014/main" id="{A8100065-7B47-4A15-945A-7E15BBDE9B85}"/>
              </a:ext>
            </a:extLst>
          </p:cNvPr>
          <p:cNvSpPr/>
          <p:nvPr/>
        </p:nvSpPr>
        <p:spPr>
          <a:xfrm>
            <a:off x="1842868" y="817156"/>
            <a:ext cx="9059594" cy="646331"/>
          </a:xfrm>
          <a:prstGeom prst="rect">
            <a:avLst/>
          </a:prstGeom>
        </p:spPr>
        <p:txBody>
          <a:bodyPr wrap="square">
            <a:spAutoFit/>
          </a:bodyPr>
          <a:lstStyle/>
          <a:p>
            <a:pPr algn="ctr"/>
            <a:r>
              <a:rPr lang="en-NZ" dirty="0">
                <a:latin typeface="Century Gothic" panose="020B0502020202020204" pitchFamily="34" charset="0"/>
              </a:rPr>
              <a:t>We are going to look at each of the </a:t>
            </a:r>
            <a:r>
              <a:rPr lang="en-NZ" b="1" dirty="0">
                <a:latin typeface="Century Gothic" panose="020B0502020202020204" pitchFamily="34" charset="0"/>
              </a:rPr>
              <a:t>FOUR</a:t>
            </a:r>
            <a:r>
              <a:rPr lang="en-NZ" dirty="0">
                <a:latin typeface="Century Gothic" panose="020B0502020202020204" pitchFamily="34" charset="0"/>
              </a:rPr>
              <a:t> main behavioural styles separated out into these categories. </a:t>
            </a:r>
            <a:r>
              <a:rPr lang="en-NZ" sz="1600" dirty="0">
                <a:latin typeface="Century Gothic" panose="020B0502020202020204" pitchFamily="34" charset="0"/>
              </a:rPr>
              <a:t> </a:t>
            </a:r>
            <a:r>
              <a:rPr lang="en-NZ" b="1" dirty="0">
                <a:latin typeface="Century Gothic" panose="020B0502020202020204" pitchFamily="34" charset="0"/>
              </a:rPr>
              <a:t>Fill in the gaps in your workbook as we go</a:t>
            </a:r>
            <a:r>
              <a:rPr lang="en-NZ" dirty="0">
                <a:latin typeface="Century Gothic" panose="020B0502020202020204" pitchFamily="34" charset="0"/>
              </a:rPr>
              <a:t>.</a:t>
            </a:r>
            <a:endParaRPr lang="en-GB" dirty="0">
              <a:latin typeface="Century Gothic" panose="020B0502020202020204" pitchFamily="34" charset="0"/>
            </a:endParaRPr>
          </a:p>
        </p:txBody>
      </p:sp>
      <p:grpSp>
        <p:nvGrpSpPr>
          <p:cNvPr id="9" name="Group 8"/>
          <p:cNvGrpSpPr/>
          <p:nvPr/>
        </p:nvGrpSpPr>
        <p:grpSpPr>
          <a:xfrm>
            <a:off x="939800" y="783673"/>
            <a:ext cx="1308101" cy="1002532"/>
            <a:chOff x="939800" y="783673"/>
            <a:chExt cx="1308101" cy="1002532"/>
          </a:xfrm>
        </p:grpSpPr>
        <p:pic>
          <p:nvPicPr>
            <p:cNvPr id="4" name="Picture 3"/>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257605" y="783673"/>
              <a:ext cx="990296" cy="990296"/>
            </a:xfrm>
            <a:prstGeom prst="rect">
              <a:avLst/>
            </a:prstGeom>
          </p:spPr>
        </p:pic>
        <p:sp>
          <p:nvSpPr>
            <p:cNvPr id="5" name="Oval 4"/>
            <p:cNvSpPr/>
            <p:nvPr/>
          </p:nvSpPr>
          <p:spPr>
            <a:xfrm>
              <a:off x="939800" y="1740486"/>
              <a:ext cx="1308101"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0" name="Prostokąt zaokrąglony 7">
            <a:extLst>
              <a:ext uri="{FF2B5EF4-FFF2-40B4-BE49-F238E27FC236}">
                <a16:creationId xmlns:a16="http://schemas.microsoft.com/office/drawing/2014/main" id="{8B887C5C-497B-4CD0-8D44-9C33873241B2}"/>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Go to Pages 11-12 of the Workbook</a:t>
            </a:r>
            <a:endParaRPr lang="en-US" sz="1100" b="1">
              <a:solidFill>
                <a:schemeClr val="bg1"/>
              </a:solidFill>
              <a:latin typeface="Century Gothic" panose="020B0502020202020204" pitchFamily="34" charset="0"/>
            </a:endParaRPr>
          </a:p>
        </p:txBody>
      </p:sp>
      <p:pic>
        <p:nvPicPr>
          <p:cNvPr id="11" name="Graphic 10" descr="Closed book with solid fill">
            <a:extLst>
              <a:ext uri="{FF2B5EF4-FFF2-40B4-BE49-F238E27FC236}">
                <a16:creationId xmlns:a16="http://schemas.microsoft.com/office/drawing/2014/main" id="{F9C4AD6E-9B62-4BBB-8A52-05670F50CF9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453912" y="256991"/>
            <a:ext cx="228376" cy="227084"/>
          </a:xfrm>
          <a:prstGeom prst="rect">
            <a:avLst/>
          </a:prstGeom>
        </p:spPr>
      </p:pic>
    </p:spTree>
    <p:extLst>
      <p:ext uri="{BB962C8B-B14F-4D97-AF65-F5344CB8AC3E}">
        <p14:creationId xmlns:p14="http://schemas.microsoft.com/office/powerpoint/2010/main" val="151469107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53333">
                                          <p:cBhvr additive="base">
                                            <p:cTn id="7" dur="1250" fill="hold"/>
                                            <p:tgtEl>
                                              <p:spTgt spid="10"/>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750" fill="hold"/>
                                            <p:tgtEl>
                                              <p:spTgt spid="9"/>
                                            </p:tgtEl>
                                            <p:attrNameLst>
                                              <p:attrName>ppt_x</p:attrName>
                                            </p:attrNameLst>
                                          </p:cBhvr>
                                          <p:tavLst>
                                            <p:tav tm="0">
                                              <p:val>
                                                <p:strVal val="1+#ppt_w/2"/>
                                              </p:val>
                                            </p:tav>
                                            <p:tav tm="100000">
                                              <p:val>
                                                <p:strVal val="#ppt_x"/>
                                              </p:val>
                                            </p:tav>
                                          </p:tavLst>
                                        </p:anim>
                                        <p:anim calcmode="lin" valueType="num">
                                          <p:cBhvr additive="base">
                                            <p:cTn id="14" dur="75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750" fill="hold"/>
                                            <p:tgtEl>
                                              <p:spTgt spid="8"/>
                                            </p:tgtEl>
                                            <p:attrNameLst>
                                              <p:attrName>ppt_x</p:attrName>
                                            </p:attrNameLst>
                                          </p:cBhvr>
                                          <p:tavLst>
                                            <p:tav tm="0">
                                              <p:val>
                                                <p:strVal val="0-#ppt_w/2"/>
                                              </p:val>
                                            </p:tav>
                                            <p:tav tm="100000">
                                              <p:val>
                                                <p:strVal val="#ppt_x"/>
                                              </p:val>
                                            </p:tav>
                                          </p:tavLst>
                                        </p:anim>
                                        <p:anim calcmode="lin" valueType="num">
                                          <p:cBhvr additive="base">
                                            <p:cTn id="18" dur="75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1" presetClass="entr" presetSubtype="1"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heel(1)">
                                          <p:cBhvr>
                                            <p:cTn id="22" dur="2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2" grpId="0">
            <p:bldAsOne/>
          </p:bldGraphic>
          <p:bldP spid="8" grpId="0"/>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250" fill="hold"/>
                                            <p:tgtEl>
                                              <p:spTgt spid="10"/>
                                            </p:tgtEl>
                                            <p:attrNameLst>
                                              <p:attrName>ppt_x</p:attrName>
                                            </p:attrNameLst>
                                          </p:cBhvr>
                                          <p:tavLst>
                                            <p:tav tm="0">
                                              <p:val>
                                                <p:strVal val="0-#ppt_w/2"/>
                                              </p:val>
                                            </p:tav>
                                            <p:tav tm="100000">
                                              <p:val>
                                                <p:strVal val="#ppt_x"/>
                                              </p:val>
                                            </p:tav>
                                          </p:tavLst>
                                        </p:anim>
                                        <p:anim calcmode="lin" valueType="num">
                                          <p:cBhvr additive="base">
                                            <p:cTn id="8" dur="125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750" fill="hold"/>
                                            <p:tgtEl>
                                              <p:spTgt spid="9"/>
                                            </p:tgtEl>
                                            <p:attrNameLst>
                                              <p:attrName>ppt_x</p:attrName>
                                            </p:attrNameLst>
                                          </p:cBhvr>
                                          <p:tavLst>
                                            <p:tav tm="0">
                                              <p:val>
                                                <p:strVal val="1+#ppt_w/2"/>
                                              </p:val>
                                            </p:tav>
                                            <p:tav tm="100000">
                                              <p:val>
                                                <p:strVal val="#ppt_x"/>
                                              </p:val>
                                            </p:tav>
                                          </p:tavLst>
                                        </p:anim>
                                        <p:anim calcmode="lin" valueType="num">
                                          <p:cBhvr additive="base">
                                            <p:cTn id="14" dur="75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750" fill="hold"/>
                                            <p:tgtEl>
                                              <p:spTgt spid="8"/>
                                            </p:tgtEl>
                                            <p:attrNameLst>
                                              <p:attrName>ppt_x</p:attrName>
                                            </p:attrNameLst>
                                          </p:cBhvr>
                                          <p:tavLst>
                                            <p:tav tm="0">
                                              <p:val>
                                                <p:strVal val="0-#ppt_w/2"/>
                                              </p:val>
                                            </p:tav>
                                            <p:tav tm="100000">
                                              <p:val>
                                                <p:strVal val="#ppt_x"/>
                                              </p:val>
                                            </p:tav>
                                          </p:tavLst>
                                        </p:anim>
                                        <p:anim calcmode="lin" valueType="num">
                                          <p:cBhvr additive="base">
                                            <p:cTn id="18" dur="75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1" presetClass="entr" presetSubtype="1"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heel(1)">
                                          <p:cBhvr>
                                            <p:cTn id="22" dur="2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2" grpId="0">
            <p:bldAsOne/>
          </p:bldGraphic>
          <p:bldP spid="8" grpId="0"/>
          <p:bldP spid="10"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351580"/>
          </a:xfrm>
        </p:spPr>
        <p:txBody>
          <a:bodyPr/>
          <a:lstStyle/>
          <a:p>
            <a:r>
              <a:rPr lang="en-NZ" sz="2000"/>
              <a:t>Training Agenda</a:t>
            </a:r>
            <a:endParaRPr lang="pl-PL" sz="2000"/>
          </a:p>
        </p:txBody>
      </p:sp>
      <p:sp>
        <p:nvSpPr>
          <p:cNvPr id="3" name="Elipsa 2"/>
          <p:cNvSpPr/>
          <p:nvPr/>
        </p:nvSpPr>
        <p:spPr>
          <a:xfrm>
            <a:off x="5097864" y="536325"/>
            <a:ext cx="1172162" cy="11417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NZ" sz="1600" b="1">
                <a:latin typeface="Century Gothic" panose="020B0502020202020204" pitchFamily="34" charset="0"/>
              </a:rPr>
              <a:t>Agenda</a:t>
            </a:r>
            <a:endParaRPr lang="pl-PL" sz="1600" b="1">
              <a:latin typeface="Century Gothic" panose="020B0502020202020204" pitchFamily="34" charset="0"/>
            </a:endParaRPr>
          </a:p>
        </p:txBody>
      </p:sp>
      <p:sp>
        <p:nvSpPr>
          <p:cNvPr id="11" name="Symbol zastępczy numeru slajdu 10"/>
          <p:cNvSpPr>
            <a:spLocks noGrp="1"/>
          </p:cNvSpPr>
          <p:nvPr>
            <p:ph type="sldNum" sz="quarter" idx="12"/>
          </p:nvPr>
        </p:nvSpPr>
        <p:spPr/>
        <p:txBody>
          <a:bodyPr/>
          <a:lstStyle/>
          <a:p>
            <a:fld id="{DEAEEF22-A4DB-45E7-8C91-9889C89BF273}" type="slidenum">
              <a:rPr lang="pl-PL" smtClean="0">
                <a:latin typeface="Century Gothic" panose="020B0502020202020204" pitchFamily="34" charset="0"/>
              </a:rPr>
              <a:t>2</a:t>
            </a:fld>
            <a:endParaRPr lang="pl-PL">
              <a:latin typeface="Century Gothic" panose="020B0502020202020204" pitchFamily="34" charset="0"/>
            </a:endParaRPr>
          </a:p>
        </p:txBody>
      </p:sp>
      <p:grpSp>
        <p:nvGrpSpPr>
          <p:cNvPr id="23" name="Group 22"/>
          <p:cNvGrpSpPr/>
          <p:nvPr/>
        </p:nvGrpSpPr>
        <p:grpSpPr>
          <a:xfrm>
            <a:off x="3932977" y="1472640"/>
            <a:ext cx="5178366" cy="4661312"/>
            <a:chOff x="3932977" y="1603268"/>
            <a:chExt cx="5178366" cy="4661312"/>
          </a:xfrm>
        </p:grpSpPr>
        <p:sp>
          <p:nvSpPr>
            <p:cNvPr id="45" name="Elipsa 46">
              <a:extLst>
                <a:ext uri="{FF2B5EF4-FFF2-40B4-BE49-F238E27FC236}">
                  <a16:creationId xmlns:a16="http://schemas.microsoft.com/office/drawing/2014/main" id="{2EC5C262-8992-46BB-84D3-1C936258FF4B}"/>
                </a:ext>
              </a:extLst>
            </p:cNvPr>
            <p:cNvSpPr/>
            <p:nvPr/>
          </p:nvSpPr>
          <p:spPr>
            <a:xfrm>
              <a:off x="5587425" y="5993163"/>
              <a:ext cx="193040" cy="1930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grpSp>
          <p:nvGrpSpPr>
            <p:cNvPr id="22" name="Grupa 21"/>
            <p:cNvGrpSpPr/>
            <p:nvPr/>
          </p:nvGrpSpPr>
          <p:grpSpPr>
            <a:xfrm>
              <a:off x="4583809" y="1603268"/>
              <a:ext cx="4441419" cy="4422432"/>
              <a:chOff x="1336608" y="1943101"/>
              <a:chExt cx="4042195" cy="4132039"/>
            </a:xfrm>
          </p:grpSpPr>
          <p:cxnSp>
            <p:nvCxnSpPr>
              <p:cNvPr id="16" name="Łącznik prosty 15"/>
              <p:cNvCxnSpPr>
                <a:cxnSpLocks/>
              </p:cNvCxnSpPr>
              <p:nvPr/>
            </p:nvCxnSpPr>
            <p:spPr>
              <a:xfrm>
                <a:off x="2337858" y="1943100"/>
                <a:ext cx="0" cy="4132038"/>
              </a:xfrm>
              <a:prstGeom prst="lin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nvGrpSpPr>
              <p:cNvPr id="13" name="Grupa 12"/>
              <p:cNvGrpSpPr/>
              <p:nvPr/>
            </p:nvGrpSpPr>
            <p:grpSpPr>
              <a:xfrm>
                <a:off x="2241337" y="2420730"/>
                <a:ext cx="3137465" cy="520700"/>
                <a:chOff x="2241338" y="2420729"/>
                <a:chExt cx="3137465" cy="520700"/>
              </a:xfrm>
            </p:grpSpPr>
            <p:sp>
              <p:nvSpPr>
                <p:cNvPr id="18" name="Elipsa 17"/>
                <p:cNvSpPr/>
                <p:nvPr/>
              </p:nvSpPr>
              <p:spPr>
                <a:xfrm>
                  <a:off x="2241338" y="2525255"/>
                  <a:ext cx="193040" cy="1930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36" name="Prostokąt 35"/>
                <p:cNvSpPr/>
                <p:nvPr/>
              </p:nvSpPr>
              <p:spPr>
                <a:xfrm>
                  <a:off x="2602336" y="2420729"/>
                  <a:ext cx="2776467" cy="5207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pl-PL" sz="1800" kern="1200" dirty="0">
                      <a:solidFill>
                        <a:schemeClr val="tx1"/>
                      </a:solidFill>
                      <a:latin typeface="Century Gothic" panose="020B0502020202020204" pitchFamily="34" charset="0"/>
                    </a:rPr>
                    <a:t>Extended DISC® Theory</a:t>
                  </a:r>
                  <a:r>
                    <a:rPr lang="en-NZ" sz="1800" kern="1200" dirty="0">
                      <a:solidFill>
                        <a:schemeClr val="tx1"/>
                      </a:solidFill>
                      <a:latin typeface="Century Gothic" panose="020B0502020202020204" pitchFamily="34" charset="0"/>
                    </a:rPr>
                    <a:t> &amp; Background</a:t>
                  </a:r>
                  <a:endParaRPr lang="pl-PL" sz="1800" kern="1200" dirty="0">
                    <a:solidFill>
                      <a:schemeClr val="tx1"/>
                    </a:solidFill>
                    <a:latin typeface="Century Gothic" panose="020B0502020202020204" pitchFamily="34" charset="0"/>
                  </a:endParaRPr>
                </a:p>
              </p:txBody>
            </p:sp>
          </p:grpSp>
          <p:grpSp>
            <p:nvGrpSpPr>
              <p:cNvPr id="14" name="Grupa 13"/>
              <p:cNvGrpSpPr/>
              <p:nvPr/>
            </p:nvGrpSpPr>
            <p:grpSpPr>
              <a:xfrm>
                <a:off x="1495836" y="3228378"/>
                <a:ext cx="3882966" cy="587516"/>
                <a:chOff x="1495837" y="3228377"/>
                <a:chExt cx="3882966" cy="587516"/>
              </a:xfrm>
            </p:grpSpPr>
            <p:sp>
              <p:nvSpPr>
                <p:cNvPr id="19" name="Elipsa 18"/>
                <p:cNvSpPr/>
                <p:nvPr/>
              </p:nvSpPr>
              <p:spPr>
                <a:xfrm>
                  <a:off x="2241338" y="3428119"/>
                  <a:ext cx="193040" cy="1930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34" name="Prostokąt 33"/>
                <p:cNvSpPr/>
                <p:nvPr/>
              </p:nvSpPr>
              <p:spPr>
                <a:xfrm>
                  <a:off x="2602336" y="3228377"/>
                  <a:ext cx="2776467" cy="58751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n-NZ" dirty="0">
                      <a:solidFill>
                        <a:schemeClr val="tx1"/>
                      </a:solidFill>
                      <a:latin typeface="Century Gothic" panose="020B0502020202020204" pitchFamily="34" charset="0"/>
                    </a:rPr>
                    <a:t>The Extended DISC® Behaviours</a:t>
                  </a:r>
                  <a:endParaRPr lang="pl-PL" sz="1800" kern="1200" dirty="0">
                    <a:solidFill>
                      <a:schemeClr val="tx1"/>
                    </a:solidFill>
                    <a:latin typeface="Century Gothic" panose="020B0502020202020204" pitchFamily="34" charset="0"/>
                  </a:endParaRPr>
                </a:p>
              </p:txBody>
            </p:sp>
            <p:sp>
              <p:nvSpPr>
                <p:cNvPr id="38" name="Freeform 40"/>
                <p:cNvSpPr>
                  <a:spLocks noEditPoints="1"/>
                </p:cNvSpPr>
                <p:nvPr/>
              </p:nvSpPr>
              <p:spPr bwMode="auto">
                <a:xfrm>
                  <a:off x="1495837" y="3240548"/>
                  <a:ext cx="417046" cy="489442"/>
                </a:xfrm>
                <a:custGeom>
                  <a:avLst/>
                  <a:gdLst>
                    <a:gd name="T0" fmla="*/ 372 w 419"/>
                    <a:gd name="T1" fmla="*/ 188 h 491"/>
                    <a:gd name="T2" fmla="*/ 379 w 419"/>
                    <a:gd name="T3" fmla="*/ 158 h 491"/>
                    <a:gd name="T4" fmla="*/ 338 w 419"/>
                    <a:gd name="T5" fmla="*/ 55 h 491"/>
                    <a:gd name="T6" fmla="*/ 0 w 419"/>
                    <a:gd name="T7" fmla="*/ 167 h 491"/>
                    <a:gd name="T8" fmla="*/ 80 w 419"/>
                    <a:gd name="T9" fmla="*/ 310 h 491"/>
                    <a:gd name="T10" fmla="*/ 74 w 419"/>
                    <a:gd name="T11" fmla="*/ 460 h 491"/>
                    <a:gd name="T12" fmla="*/ 256 w 419"/>
                    <a:gd name="T13" fmla="*/ 484 h 491"/>
                    <a:gd name="T14" fmla="*/ 262 w 419"/>
                    <a:gd name="T15" fmla="*/ 396 h 491"/>
                    <a:gd name="T16" fmla="*/ 347 w 419"/>
                    <a:gd name="T17" fmla="*/ 413 h 491"/>
                    <a:gd name="T18" fmla="*/ 379 w 419"/>
                    <a:gd name="T19" fmla="*/ 364 h 491"/>
                    <a:gd name="T20" fmla="*/ 384 w 419"/>
                    <a:gd name="T21" fmla="*/ 348 h 491"/>
                    <a:gd name="T22" fmla="*/ 386 w 419"/>
                    <a:gd name="T23" fmla="*/ 330 h 491"/>
                    <a:gd name="T24" fmla="*/ 390 w 419"/>
                    <a:gd name="T25" fmla="*/ 305 h 491"/>
                    <a:gd name="T26" fmla="*/ 390 w 419"/>
                    <a:gd name="T27" fmla="*/ 294 h 491"/>
                    <a:gd name="T28" fmla="*/ 419 w 419"/>
                    <a:gd name="T29" fmla="*/ 272 h 491"/>
                    <a:gd name="T30" fmla="*/ 405 w 419"/>
                    <a:gd name="T31" fmla="*/ 281 h 491"/>
                    <a:gd name="T32" fmla="*/ 381 w 419"/>
                    <a:gd name="T33" fmla="*/ 290 h 491"/>
                    <a:gd name="T34" fmla="*/ 382 w 419"/>
                    <a:gd name="T35" fmla="*/ 310 h 491"/>
                    <a:gd name="T36" fmla="*/ 377 w 419"/>
                    <a:gd name="T37" fmla="*/ 325 h 491"/>
                    <a:gd name="T38" fmla="*/ 378 w 419"/>
                    <a:gd name="T39" fmla="*/ 338 h 491"/>
                    <a:gd name="T40" fmla="*/ 369 w 419"/>
                    <a:gd name="T41" fmla="*/ 357 h 491"/>
                    <a:gd name="T42" fmla="*/ 369 w 419"/>
                    <a:gd name="T43" fmla="*/ 389 h 491"/>
                    <a:gd name="T44" fmla="*/ 345 w 419"/>
                    <a:gd name="T45" fmla="*/ 404 h 491"/>
                    <a:gd name="T46" fmla="*/ 256 w 419"/>
                    <a:gd name="T47" fmla="*/ 387 h 491"/>
                    <a:gd name="T48" fmla="*/ 83 w 419"/>
                    <a:gd name="T49" fmla="*/ 454 h 491"/>
                    <a:gd name="T50" fmla="*/ 68 w 419"/>
                    <a:gd name="T51" fmla="*/ 282 h 491"/>
                    <a:gd name="T52" fmla="*/ 47 w 419"/>
                    <a:gd name="T53" fmla="*/ 56 h 491"/>
                    <a:gd name="T54" fmla="*/ 331 w 419"/>
                    <a:gd name="T55" fmla="*/ 61 h 491"/>
                    <a:gd name="T56" fmla="*/ 370 w 419"/>
                    <a:gd name="T57" fmla="*/ 158 h 491"/>
                    <a:gd name="T58" fmla="*/ 363 w 419"/>
                    <a:gd name="T59" fmla="*/ 189 h 491"/>
                    <a:gd name="T60" fmla="*/ 409 w 419"/>
                    <a:gd name="T61" fmla="*/ 273 h 491"/>
                    <a:gd name="T62" fmla="*/ 283 w 419"/>
                    <a:gd name="T63" fmla="*/ 74 h 491"/>
                    <a:gd name="T64" fmla="*/ 52 w 419"/>
                    <a:gd name="T65" fmla="*/ 163 h 491"/>
                    <a:gd name="T66" fmla="*/ 96 w 419"/>
                    <a:gd name="T67" fmla="*/ 249 h 491"/>
                    <a:gd name="T68" fmla="*/ 160 w 419"/>
                    <a:gd name="T69" fmla="*/ 240 h 491"/>
                    <a:gd name="T70" fmla="*/ 200 w 419"/>
                    <a:gd name="T71" fmla="*/ 201 h 491"/>
                    <a:gd name="T72" fmla="*/ 240 w 419"/>
                    <a:gd name="T73" fmla="*/ 179 h 491"/>
                    <a:gd name="T74" fmla="*/ 321 w 419"/>
                    <a:gd name="T75" fmla="*/ 137 h 491"/>
                    <a:gd name="T76" fmla="*/ 260 w 419"/>
                    <a:gd name="T77" fmla="*/ 170 h 491"/>
                    <a:gd name="T78" fmla="*/ 232 w 419"/>
                    <a:gd name="T79" fmla="*/ 173 h 491"/>
                    <a:gd name="T80" fmla="*/ 195 w 419"/>
                    <a:gd name="T81" fmla="*/ 189 h 491"/>
                    <a:gd name="T82" fmla="*/ 189 w 419"/>
                    <a:gd name="T83" fmla="*/ 196 h 491"/>
                    <a:gd name="T84" fmla="*/ 156 w 419"/>
                    <a:gd name="T85" fmla="*/ 231 h 491"/>
                    <a:gd name="T86" fmla="*/ 132 w 419"/>
                    <a:gd name="T87" fmla="*/ 257 h 491"/>
                    <a:gd name="T88" fmla="*/ 89 w 419"/>
                    <a:gd name="T89" fmla="*/ 214 h 491"/>
                    <a:gd name="T90" fmla="*/ 61 w 419"/>
                    <a:gd name="T91" fmla="*/ 163 h 491"/>
                    <a:gd name="T92" fmla="*/ 277 w 419"/>
                    <a:gd name="T93" fmla="*/ 82 h 491"/>
                    <a:gd name="T94" fmla="*/ 260 w 419"/>
                    <a:gd name="T95" fmla="*/ 170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9" h="491">
                      <a:moveTo>
                        <a:pt x="407" y="250"/>
                      </a:moveTo>
                      <a:cubicBezTo>
                        <a:pt x="396" y="233"/>
                        <a:pt x="374" y="197"/>
                        <a:pt x="372" y="188"/>
                      </a:cubicBezTo>
                      <a:cubicBezTo>
                        <a:pt x="373" y="187"/>
                        <a:pt x="373" y="185"/>
                        <a:pt x="374" y="183"/>
                      </a:cubicBezTo>
                      <a:cubicBezTo>
                        <a:pt x="376" y="176"/>
                        <a:pt x="379" y="166"/>
                        <a:pt x="379" y="158"/>
                      </a:cubicBezTo>
                      <a:cubicBezTo>
                        <a:pt x="379" y="146"/>
                        <a:pt x="377" y="129"/>
                        <a:pt x="374" y="118"/>
                      </a:cubicBezTo>
                      <a:cubicBezTo>
                        <a:pt x="373" y="112"/>
                        <a:pt x="364" y="83"/>
                        <a:pt x="338" y="55"/>
                      </a:cubicBezTo>
                      <a:cubicBezTo>
                        <a:pt x="303" y="18"/>
                        <a:pt x="255" y="0"/>
                        <a:pt x="193" y="0"/>
                      </a:cubicBezTo>
                      <a:cubicBezTo>
                        <a:pt x="65" y="0"/>
                        <a:pt x="0" y="56"/>
                        <a:pt x="0" y="167"/>
                      </a:cubicBezTo>
                      <a:cubicBezTo>
                        <a:pt x="0" y="231"/>
                        <a:pt x="37" y="266"/>
                        <a:pt x="61" y="288"/>
                      </a:cubicBezTo>
                      <a:cubicBezTo>
                        <a:pt x="70" y="297"/>
                        <a:pt x="78" y="304"/>
                        <a:pt x="80" y="310"/>
                      </a:cubicBezTo>
                      <a:cubicBezTo>
                        <a:pt x="97" y="376"/>
                        <a:pt x="82" y="429"/>
                        <a:pt x="72" y="454"/>
                      </a:cubicBezTo>
                      <a:cubicBezTo>
                        <a:pt x="71" y="456"/>
                        <a:pt x="72" y="459"/>
                        <a:pt x="74" y="460"/>
                      </a:cubicBezTo>
                      <a:cubicBezTo>
                        <a:pt x="112" y="480"/>
                        <a:pt x="154" y="491"/>
                        <a:pt x="197" y="491"/>
                      </a:cubicBezTo>
                      <a:cubicBezTo>
                        <a:pt x="217" y="491"/>
                        <a:pt x="236" y="489"/>
                        <a:pt x="256" y="484"/>
                      </a:cubicBezTo>
                      <a:cubicBezTo>
                        <a:pt x="258" y="484"/>
                        <a:pt x="259" y="482"/>
                        <a:pt x="259" y="480"/>
                      </a:cubicBezTo>
                      <a:cubicBezTo>
                        <a:pt x="259" y="438"/>
                        <a:pt x="260" y="406"/>
                        <a:pt x="262" y="396"/>
                      </a:cubicBezTo>
                      <a:cubicBezTo>
                        <a:pt x="280" y="401"/>
                        <a:pt x="335" y="413"/>
                        <a:pt x="345" y="413"/>
                      </a:cubicBezTo>
                      <a:cubicBezTo>
                        <a:pt x="346" y="413"/>
                        <a:pt x="347" y="413"/>
                        <a:pt x="347" y="413"/>
                      </a:cubicBezTo>
                      <a:cubicBezTo>
                        <a:pt x="355" y="413"/>
                        <a:pt x="374" y="413"/>
                        <a:pt x="378" y="391"/>
                      </a:cubicBezTo>
                      <a:cubicBezTo>
                        <a:pt x="381" y="380"/>
                        <a:pt x="380" y="370"/>
                        <a:pt x="379" y="364"/>
                      </a:cubicBezTo>
                      <a:cubicBezTo>
                        <a:pt x="379" y="362"/>
                        <a:pt x="378" y="360"/>
                        <a:pt x="378" y="360"/>
                      </a:cubicBezTo>
                      <a:cubicBezTo>
                        <a:pt x="379" y="356"/>
                        <a:pt x="382" y="352"/>
                        <a:pt x="384" y="348"/>
                      </a:cubicBezTo>
                      <a:cubicBezTo>
                        <a:pt x="386" y="344"/>
                        <a:pt x="387" y="342"/>
                        <a:pt x="388" y="339"/>
                      </a:cubicBezTo>
                      <a:cubicBezTo>
                        <a:pt x="388" y="337"/>
                        <a:pt x="387" y="333"/>
                        <a:pt x="386" y="330"/>
                      </a:cubicBezTo>
                      <a:cubicBezTo>
                        <a:pt x="389" y="327"/>
                        <a:pt x="393" y="323"/>
                        <a:pt x="394" y="319"/>
                      </a:cubicBezTo>
                      <a:cubicBezTo>
                        <a:pt x="394" y="315"/>
                        <a:pt x="392" y="310"/>
                        <a:pt x="390" y="305"/>
                      </a:cubicBezTo>
                      <a:cubicBezTo>
                        <a:pt x="390" y="305"/>
                        <a:pt x="390" y="305"/>
                        <a:pt x="390" y="304"/>
                      </a:cubicBezTo>
                      <a:cubicBezTo>
                        <a:pt x="390" y="303"/>
                        <a:pt x="390" y="299"/>
                        <a:pt x="390" y="294"/>
                      </a:cubicBezTo>
                      <a:cubicBezTo>
                        <a:pt x="396" y="293"/>
                        <a:pt x="406" y="291"/>
                        <a:pt x="409" y="289"/>
                      </a:cubicBezTo>
                      <a:cubicBezTo>
                        <a:pt x="415" y="286"/>
                        <a:pt x="419" y="277"/>
                        <a:pt x="419" y="272"/>
                      </a:cubicBezTo>
                      <a:cubicBezTo>
                        <a:pt x="419" y="270"/>
                        <a:pt x="418" y="270"/>
                        <a:pt x="407" y="250"/>
                      </a:cubicBezTo>
                      <a:close/>
                      <a:moveTo>
                        <a:pt x="405" y="281"/>
                      </a:moveTo>
                      <a:cubicBezTo>
                        <a:pt x="403" y="282"/>
                        <a:pt x="393" y="284"/>
                        <a:pt x="385" y="286"/>
                      </a:cubicBezTo>
                      <a:cubicBezTo>
                        <a:pt x="383" y="286"/>
                        <a:pt x="381" y="288"/>
                        <a:pt x="381" y="290"/>
                      </a:cubicBezTo>
                      <a:cubicBezTo>
                        <a:pt x="380" y="305"/>
                        <a:pt x="380" y="306"/>
                        <a:pt x="380" y="307"/>
                      </a:cubicBezTo>
                      <a:cubicBezTo>
                        <a:pt x="381" y="308"/>
                        <a:pt x="381" y="308"/>
                        <a:pt x="382" y="310"/>
                      </a:cubicBezTo>
                      <a:cubicBezTo>
                        <a:pt x="384" y="314"/>
                        <a:pt x="385" y="316"/>
                        <a:pt x="385" y="317"/>
                      </a:cubicBezTo>
                      <a:cubicBezTo>
                        <a:pt x="384" y="319"/>
                        <a:pt x="381" y="322"/>
                        <a:pt x="377" y="325"/>
                      </a:cubicBezTo>
                      <a:cubicBezTo>
                        <a:pt x="376" y="326"/>
                        <a:pt x="375" y="329"/>
                        <a:pt x="376" y="331"/>
                      </a:cubicBezTo>
                      <a:cubicBezTo>
                        <a:pt x="377" y="334"/>
                        <a:pt x="378" y="337"/>
                        <a:pt x="378" y="338"/>
                      </a:cubicBezTo>
                      <a:cubicBezTo>
                        <a:pt x="378" y="339"/>
                        <a:pt x="377" y="342"/>
                        <a:pt x="375" y="344"/>
                      </a:cubicBezTo>
                      <a:cubicBezTo>
                        <a:pt x="373" y="348"/>
                        <a:pt x="371" y="353"/>
                        <a:pt x="369" y="357"/>
                      </a:cubicBezTo>
                      <a:cubicBezTo>
                        <a:pt x="369" y="359"/>
                        <a:pt x="369" y="362"/>
                        <a:pt x="369" y="365"/>
                      </a:cubicBezTo>
                      <a:cubicBezTo>
                        <a:pt x="370" y="371"/>
                        <a:pt x="371" y="379"/>
                        <a:pt x="369" y="389"/>
                      </a:cubicBezTo>
                      <a:cubicBezTo>
                        <a:pt x="367" y="401"/>
                        <a:pt x="359" y="404"/>
                        <a:pt x="347" y="404"/>
                      </a:cubicBezTo>
                      <a:cubicBezTo>
                        <a:pt x="347" y="404"/>
                        <a:pt x="346" y="404"/>
                        <a:pt x="345" y="404"/>
                      </a:cubicBezTo>
                      <a:cubicBezTo>
                        <a:pt x="335" y="403"/>
                        <a:pt x="271" y="389"/>
                        <a:pt x="261" y="386"/>
                      </a:cubicBezTo>
                      <a:cubicBezTo>
                        <a:pt x="259" y="386"/>
                        <a:pt x="257" y="386"/>
                        <a:pt x="256" y="387"/>
                      </a:cubicBezTo>
                      <a:cubicBezTo>
                        <a:pt x="250" y="394"/>
                        <a:pt x="249" y="449"/>
                        <a:pt x="250" y="476"/>
                      </a:cubicBezTo>
                      <a:cubicBezTo>
                        <a:pt x="193" y="488"/>
                        <a:pt x="133" y="480"/>
                        <a:pt x="83" y="454"/>
                      </a:cubicBezTo>
                      <a:cubicBezTo>
                        <a:pt x="93" y="426"/>
                        <a:pt x="105" y="373"/>
                        <a:pt x="89" y="307"/>
                      </a:cubicBezTo>
                      <a:cubicBezTo>
                        <a:pt x="87" y="299"/>
                        <a:pt x="79" y="292"/>
                        <a:pt x="68" y="282"/>
                      </a:cubicBezTo>
                      <a:cubicBezTo>
                        <a:pt x="44" y="260"/>
                        <a:pt x="9" y="227"/>
                        <a:pt x="9" y="167"/>
                      </a:cubicBezTo>
                      <a:cubicBezTo>
                        <a:pt x="9" y="119"/>
                        <a:pt x="22" y="82"/>
                        <a:pt x="47" y="56"/>
                      </a:cubicBezTo>
                      <a:cubicBezTo>
                        <a:pt x="78" y="25"/>
                        <a:pt x="127" y="9"/>
                        <a:pt x="193" y="9"/>
                      </a:cubicBezTo>
                      <a:cubicBezTo>
                        <a:pt x="252" y="9"/>
                        <a:pt x="298" y="27"/>
                        <a:pt x="331" y="61"/>
                      </a:cubicBezTo>
                      <a:cubicBezTo>
                        <a:pt x="357" y="88"/>
                        <a:pt x="364" y="117"/>
                        <a:pt x="365" y="120"/>
                      </a:cubicBezTo>
                      <a:cubicBezTo>
                        <a:pt x="367" y="130"/>
                        <a:pt x="370" y="147"/>
                        <a:pt x="370" y="158"/>
                      </a:cubicBezTo>
                      <a:cubicBezTo>
                        <a:pt x="370" y="165"/>
                        <a:pt x="367" y="174"/>
                        <a:pt x="365" y="180"/>
                      </a:cubicBezTo>
                      <a:cubicBezTo>
                        <a:pt x="363" y="185"/>
                        <a:pt x="363" y="187"/>
                        <a:pt x="363" y="189"/>
                      </a:cubicBezTo>
                      <a:cubicBezTo>
                        <a:pt x="364" y="198"/>
                        <a:pt x="380" y="224"/>
                        <a:pt x="399" y="255"/>
                      </a:cubicBezTo>
                      <a:cubicBezTo>
                        <a:pt x="403" y="263"/>
                        <a:pt x="408" y="271"/>
                        <a:pt x="409" y="273"/>
                      </a:cubicBezTo>
                      <a:cubicBezTo>
                        <a:pt x="409" y="275"/>
                        <a:pt x="406" y="280"/>
                        <a:pt x="405" y="281"/>
                      </a:cubicBezTo>
                      <a:close/>
                      <a:moveTo>
                        <a:pt x="283" y="74"/>
                      </a:moveTo>
                      <a:cubicBezTo>
                        <a:pt x="257" y="54"/>
                        <a:pt x="225" y="43"/>
                        <a:pt x="192" y="43"/>
                      </a:cubicBezTo>
                      <a:cubicBezTo>
                        <a:pt x="103" y="43"/>
                        <a:pt x="52" y="87"/>
                        <a:pt x="52" y="163"/>
                      </a:cubicBezTo>
                      <a:cubicBezTo>
                        <a:pt x="52" y="204"/>
                        <a:pt x="70" y="215"/>
                        <a:pt x="80" y="218"/>
                      </a:cubicBezTo>
                      <a:cubicBezTo>
                        <a:pt x="82" y="228"/>
                        <a:pt x="90" y="242"/>
                        <a:pt x="96" y="249"/>
                      </a:cubicBezTo>
                      <a:cubicBezTo>
                        <a:pt x="107" y="260"/>
                        <a:pt x="120" y="266"/>
                        <a:pt x="132" y="266"/>
                      </a:cubicBezTo>
                      <a:cubicBezTo>
                        <a:pt x="146" y="266"/>
                        <a:pt x="156" y="257"/>
                        <a:pt x="160" y="240"/>
                      </a:cubicBezTo>
                      <a:cubicBezTo>
                        <a:pt x="176" y="239"/>
                        <a:pt x="188" y="228"/>
                        <a:pt x="194" y="218"/>
                      </a:cubicBezTo>
                      <a:cubicBezTo>
                        <a:pt x="198" y="212"/>
                        <a:pt x="200" y="206"/>
                        <a:pt x="200" y="201"/>
                      </a:cubicBezTo>
                      <a:cubicBezTo>
                        <a:pt x="203" y="202"/>
                        <a:pt x="206" y="202"/>
                        <a:pt x="208" y="202"/>
                      </a:cubicBezTo>
                      <a:cubicBezTo>
                        <a:pt x="224" y="202"/>
                        <a:pt x="236" y="190"/>
                        <a:pt x="240" y="179"/>
                      </a:cubicBezTo>
                      <a:cubicBezTo>
                        <a:pt x="248" y="179"/>
                        <a:pt x="254" y="179"/>
                        <a:pt x="260" y="179"/>
                      </a:cubicBezTo>
                      <a:cubicBezTo>
                        <a:pt x="286" y="179"/>
                        <a:pt x="321" y="175"/>
                        <a:pt x="321" y="137"/>
                      </a:cubicBezTo>
                      <a:cubicBezTo>
                        <a:pt x="321" y="116"/>
                        <a:pt x="307" y="93"/>
                        <a:pt x="283" y="74"/>
                      </a:cubicBezTo>
                      <a:close/>
                      <a:moveTo>
                        <a:pt x="260" y="170"/>
                      </a:moveTo>
                      <a:cubicBezTo>
                        <a:pt x="254" y="170"/>
                        <a:pt x="246" y="170"/>
                        <a:pt x="237" y="169"/>
                      </a:cubicBezTo>
                      <a:cubicBezTo>
                        <a:pt x="234" y="169"/>
                        <a:pt x="232" y="171"/>
                        <a:pt x="232" y="173"/>
                      </a:cubicBezTo>
                      <a:cubicBezTo>
                        <a:pt x="231" y="181"/>
                        <a:pt x="222" y="192"/>
                        <a:pt x="208" y="192"/>
                      </a:cubicBezTo>
                      <a:cubicBezTo>
                        <a:pt x="204" y="192"/>
                        <a:pt x="200" y="191"/>
                        <a:pt x="195" y="189"/>
                      </a:cubicBezTo>
                      <a:cubicBezTo>
                        <a:pt x="194" y="189"/>
                        <a:pt x="191" y="189"/>
                        <a:pt x="190" y="190"/>
                      </a:cubicBezTo>
                      <a:cubicBezTo>
                        <a:pt x="189" y="192"/>
                        <a:pt x="188" y="194"/>
                        <a:pt x="189" y="196"/>
                      </a:cubicBezTo>
                      <a:cubicBezTo>
                        <a:pt x="191" y="200"/>
                        <a:pt x="190" y="206"/>
                        <a:pt x="186" y="213"/>
                      </a:cubicBezTo>
                      <a:cubicBezTo>
                        <a:pt x="180" y="222"/>
                        <a:pt x="169" y="231"/>
                        <a:pt x="156" y="231"/>
                      </a:cubicBezTo>
                      <a:cubicBezTo>
                        <a:pt x="154" y="231"/>
                        <a:pt x="152" y="233"/>
                        <a:pt x="152" y="235"/>
                      </a:cubicBezTo>
                      <a:cubicBezTo>
                        <a:pt x="150" y="245"/>
                        <a:pt x="145" y="257"/>
                        <a:pt x="132" y="257"/>
                      </a:cubicBezTo>
                      <a:cubicBezTo>
                        <a:pt x="123" y="257"/>
                        <a:pt x="112" y="251"/>
                        <a:pt x="103" y="242"/>
                      </a:cubicBezTo>
                      <a:cubicBezTo>
                        <a:pt x="97" y="236"/>
                        <a:pt x="89" y="221"/>
                        <a:pt x="89" y="214"/>
                      </a:cubicBezTo>
                      <a:cubicBezTo>
                        <a:pt x="89" y="211"/>
                        <a:pt x="87" y="209"/>
                        <a:pt x="85" y="209"/>
                      </a:cubicBezTo>
                      <a:cubicBezTo>
                        <a:pt x="80" y="208"/>
                        <a:pt x="61" y="203"/>
                        <a:pt x="61" y="163"/>
                      </a:cubicBezTo>
                      <a:cubicBezTo>
                        <a:pt x="61" y="122"/>
                        <a:pt x="78" y="53"/>
                        <a:pt x="192" y="53"/>
                      </a:cubicBezTo>
                      <a:cubicBezTo>
                        <a:pt x="223" y="53"/>
                        <a:pt x="253" y="63"/>
                        <a:pt x="277" y="82"/>
                      </a:cubicBezTo>
                      <a:cubicBezTo>
                        <a:pt x="299" y="98"/>
                        <a:pt x="312" y="119"/>
                        <a:pt x="312" y="137"/>
                      </a:cubicBezTo>
                      <a:cubicBezTo>
                        <a:pt x="312" y="160"/>
                        <a:pt x="297" y="170"/>
                        <a:pt x="260" y="170"/>
                      </a:cubicBezTo>
                      <a:close/>
                    </a:path>
                  </a:pathLst>
                </a:custGeom>
                <a:solidFill>
                  <a:schemeClr val="bg1">
                    <a:lumMod val="65000"/>
                  </a:schemeClr>
                </a:solidFill>
                <a:ln w="3175"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828000" tIns="45720" rIns="91440" bIns="45720" numCol="1" spcCol="0" rtlCol="0" fromWordArt="0" anchor="ctr" anchorCtr="0" forceAA="0" compatLnSpc="1">
                  <a:prstTxWarp prst="textNoShape">
                    <a:avLst/>
                  </a:prstTxWarp>
                  <a:noAutofit/>
                </a:bodyPr>
                <a:lstStyle/>
                <a:p>
                  <a:endParaRPr lang="en-US" sz="2000">
                    <a:latin typeface="Century Gothic" panose="020B0502020202020204" pitchFamily="34" charset="0"/>
                  </a:endParaRPr>
                </a:p>
              </p:txBody>
            </p:sp>
          </p:grpSp>
          <p:grpSp>
            <p:nvGrpSpPr>
              <p:cNvPr id="17" name="Grupa 16"/>
              <p:cNvGrpSpPr/>
              <p:nvPr/>
            </p:nvGrpSpPr>
            <p:grpSpPr>
              <a:xfrm>
                <a:off x="1336608" y="4979611"/>
                <a:ext cx="4042194" cy="615044"/>
                <a:chOff x="1336609" y="4979610"/>
                <a:chExt cx="4042194" cy="615044"/>
              </a:xfrm>
            </p:grpSpPr>
            <p:sp>
              <p:nvSpPr>
                <p:cNvPr id="21" name="Elipsa 20"/>
                <p:cNvSpPr/>
                <p:nvPr/>
              </p:nvSpPr>
              <p:spPr>
                <a:xfrm>
                  <a:off x="2241338" y="5233847"/>
                  <a:ext cx="193040" cy="1930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30" name="Prostokąt 29"/>
                <p:cNvSpPr/>
                <p:nvPr/>
              </p:nvSpPr>
              <p:spPr>
                <a:xfrm>
                  <a:off x="2602336" y="5086180"/>
                  <a:ext cx="2776467" cy="50847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n-NZ" sz="1800" i="0" u="none" kern="1200">
                      <a:solidFill>
                        <a:schemeClr val="tx1"/>
                      </a:solidFill>
                      <a:latin typeface="Century Gothic" panose="020B0502020202020204" pitchFamily="34" charset="0"/>
                    </a:rPr>
                    <a:t>5 Elements of Interpretation &amp; Debrief</a:t>
                  </a:r>
                  <a:endParaRPr lang="pl-PL" sz="1800" kern="1200">
                    <a:solidFill>
                      <a:schemeClr val="tx1"/>
                    </a:solidFill>
                    <a:latin typeface="Century Gothic" panose="020B0502020202020204" pitchFamily="34" charset="0"/>
                  </a:endParaRPr>
                </a:p>
              </p:txBody>
            </p:sp>
            <p:sp>
              <p:nvSpPr>
                <p:cNvPr id="40" name="Freeform 34"/>
                <p:cNvSpPr>
                  <a:spLocks noEditPoints="1"/>
                </p:cNvSpPr>
                <p:nvPr/>
              </p:nvSpPr>
              <p:spPr bwMode="auto">
                <a:xfrm>
                  <a:off x="1336609" y="4979610"/>
                  <a:ext cx="678352" cy="508474"/>
                </a:xfrm>
                <a:custGeom>
                  <a:avLst/>
                  <a:gdLst>
                    <a:gd name="T0" fmla="*/ 419 w 486"/>
                    <a:gd name="T1" fmla="*/ 279 h 364"/>
                    <a:gd name="T2" fmla="*/ 390 w 486"/>
                    <a:gd name="T3" fmla="*/ 171 h 364"/>
                    <a:gd name="T4" fmla="*/ 363 w 486"/>
                    <a:gd name="T5" fmla="*/ 279 h 364"/>
                    <a:gd name="T6" fmla="*/ 295 w 486"/>
                    <a:gd name="T7" fmla="*/ 359 h 364"/>
                    <a:gd name="T8" fmla="*/ 481 w 486"/>
                    <a:gd name="T9" fmla="*/ 364 h 364"/>
                    <a:gd name="T10" fmla="*/ 434 w 486"/>
                    <a:gd name="T11" fmla="*/ 312 h 364"/>
                    <a:gd name="T12" fmla="*/ 390 w 486"/>
                    <a:gd name="T13" fmla="*/ 181 h 364"/>
                    <a:gd name="T14" fmla="*/ 390 w 486"/>
                    <a:gd name="T15" fmla="*/ 283 h 364"/>
                    <a:gd name="T16" fmla="*/ 305 w 486"/>
                    <a:gd name="T17" fmla="*/ 355 h 364"/>
                    <a:gd name="T18" fmla="*/ 351 w 486"/>
                    <a:gd name="T19" fmla="*/ 320 h 364"/>
                    <a:gd name="T20" fmla="*/ 390 w 486"/>
                    <a:gd name="T21" fmla="*/ 292 h 364"/>
                    <a:gd name="T22" fmla="*/ 431 w 486"/>
                    <a:gd name="T23" fmla="*/ 321 h 364"/>
                    <a:gd name="T24" fmla="*/ 476 w 486"/>
                    <a:gd name="T25" fmla="*/ 355 h 364"/>
                    <a:gd name="T26" fmla="*/ 322 w 486"/>
                    <a:gd name="T27" fmla="*/ 216 h 364"/>
                    <a:gd name="T28" fmla="*/ 327 w 486"/>
                    <a:gd name="T29" fmla="*/ 215 h 364"/>
                    <a:gd name="T30" fmla="*/ 321 w 486"/>
                    <a:gd name="T31" fmla="*/ 177 h 364"/>
                    <a:gd name="T32" fmla="*/ 297 w 486"/>
                    <a:gd name="T33" fmla="*/ 37 h 364"/>
                    <a:gd name="T34" fmla="*/ 204 w 486"/>
                    <a:gd name="T35" fmla="*/ 0 h 364"/>
                    <a:gd name="T36" fmla="*/ 171 w 486"/>
                    <a:gd name="T37" fmla="*/ 137 h 364"/>
                    <a:gd name="T38" fmla="*/ 154 w 486"/>
                    <a:gd name="T39" fmla="*/ 189 h 364"/>
                    <a:gd name="T40" fmla="*/ 208 w 486"/>
                    <a:gd name="T41" fmla="*/ 143 h 364"/>
                    <a:gd name="T42" fmla="*/ 289 w 486"/>
                    <a:gd name="T43" fmla="*/ 179 h 364"/>
                    <a:gd name="T44" fmla="*/ 293 w 486"/>
                    <a:gd name="T45" fmla="*/ 170 h 364"/>
                    <a:gd name="T46" fmla="*/ 227 w 486"/>
                    <a:gd name="T47" fmla="*/ 130 h 364"/>
                    <a:gd name="T48" fmla="*/ 205 w 486"/>
                    <a:gd name="T49" fmla="*/ 133 h 364"/>
                    <a:gd name="T50" fmla="*/ 200 w 486"/>
                    <a:gd name="T51" fmla="*/ 139 h 364"/>
                    <a:gd name="T52" fmla="*/ 181 w 486"/>
                    <a:gd name="T53" fmla="*/ 134 h 364"/>
                    <a:gd name="T54" fmla="*/ 178 w 486"/>
                    <a:gd name="T55" fmla="*/ 129 h 364"/>
                    <a:gd name="T56" fmla="*/ 204 w 486"/>
                    <a:gd name="T57" fmla="*/ 9 h 364"/>
                    <a:gd name="T58" fmla="*/ 276 w 486"/>
                    <a:gd name="T59" fmla="*/ 49 h 364"/>
                    <a:gd name="T60" fmla="*/ 369 w 486"/>
                    <a:gd name="T61" fmla="*/ 108 h 364"/>
                    <a:gd name="T62" fmla="*/ 311 w 486"/>
                    <a:gd name="T63" fmla="*/ 173 h 364"/>
                    <a:gd name="T64" fmla="*/ 297 w 486"/>
                    <a:gd name="T65" fmla="*/ 173 h 364"/>
                    <a:gd name="T66" fmla="*/ 139 w 486"/>
                    <a:gd name="T67" fmla="*/ 312 h 364"/>
                    <a:gd name="T68" fmla="*/ 142 w 486"/>
                    <a:gd name="T69" fmla="*/ 232 h 364"/>
                    <a:gd name="T70" fmla="*/ 49 w 486"/>
                    <a:gd name="T71" fmla="*/ 232 h 364"/>
                    <a:gd name="T72" fmla="*/ 54 w 486"/>
                    <a:gd name="T73" fmla="*/ 311 h 364"/>
                    <a:gd name="T74" fmla="*/ 5 w 486"/>
                    <a:gd name="T75" fmla="*/ 364 h 364"/>
                    <a:gd name="T76" fmla="*/ 191 w 486"/>
                    <a:gd name="T77" fmla="*/ 359 h 364"/>
                    <a:gd name="T78" fmla="*/ 59 w 486"/>
                    <a:gd name="T79" fmla="*/ 232 h 364"/>
                    <a:gd name="T80" fmla="*/ 132 w 486"/>
                    <a:gd name="T81" fmla="*/ 232 h 364"/>
                    <a:gd name="T82" fmla="*/ 59 w 486"/>
                    <a:gd name="T83" fmla="*/ 232 h 364"/>
                    <a:gd name="T84" fmla="*/ 56 w 486"/>
                    <a:gd name="T85" fmla="*/ 320 h 364"/>
                    <a:gd name="T86" fmla="*/ 77 w 486"/>
                    <a:gd name="T87" fmla="*/ 286 h 364"/>
                    <a:gd name="T88" fmla="*/ 115 w 486"/>
                    <a:gd name="T89" fmla="*/ 286 h 364"/>
                    <a:gd name="T90" fmla="*/ 137 w 486"/>
                    <a:gd name="T91" fmla="*/ 321 h 364"/>
                    <a:gd name="T92" fmla="*/ 10 w 486"/>
                    <a:gd name="T93" fmla="*/ 355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6" h="364">
                      <a:moveTo>
                        <a:pt x="434" y="312"/>
                      </a:moveTo>
                      <a:cubicBezTo>
                        <a:pt x="423" y="309"/>
                        <a:pt x="419" y="290"/>
                        <a:pt x="419" y="279"/>
                      </a:cubicBezTo>
                      <a:cubicBezTo>
                        <a:pt x="429" y="267"/>
                        <a:pt x="437" y="250"/>
                        <a:pt x="437" y="232"/>
                      </a:cubicBezTo>
                      <a:cubicBezTo>
                        <a:pt x="437" y="195"/>
                        <a:pt x="419" y="171"/>
                        <a:pt x="390" y="171"/>
                      </a:cubicBezTo>
                      <a:cubicBezTo>
                        <a:pt x="362" y="171"/>
                        <a:pt x="344" y="195"/>
                        <a:pt x="344" y="232"/>
                      </a:cubicBezTo>
                      <a:cubicBezTo>
                        <a:pt x="344" y="251"/>
                        <a:pt x="352" y="268"/>
                        <a:pt x="363" y="279"/>
                      </a:cubicBezTo>
                      <a:cubicBezTo>
                        <a:pt x="362" y="293"/>
                        <a:pt x="358" y="308"/>
                        <a:pt x="348" y="311"/>
                      </a:cubicBezTo>
                      <a:cubicBezTo>
                        <a:pt x="304" y="320"/>
                        <a:pt x="295" y="342"/>
                        <a:pt x="295" y="359"/>
                      </a:cubicBezTo>
                      <a:cubicBezTo>
                        <a:pt x="295" y="362"/>
                        <a:pt x="297" y="364"/>
                        <a:pt x="300" y="364"/>
                      </a:cubicBezTo>
                      <a:cubicBezTo>
                        <a:pt x="481" y="364"/>
                        <a:pt x="481" y="364"/>
                        <a:pt x="481" y="364"/>
                      </a:cubicBezTo>
                      <a:cubicBezTo>
                        <a:pt x="483" y="364"/>
                        <a:pt x="486" y="362"/>
                        <a:pt x="486" y="359"/>
                      </a:cubicBezTo>
                      <a:cubicBezTo>
                        <a:pt x="486" y="343"/>
                        <a:pt x="477" y="321"/>
                        <a:pt x="434" y="312"/>
                      </a:cubicBezTo>
                      <a:close/>
                      <a:moveTo>
                        <a:pt x="354" y="232"/>
                      </a:moveTo>
                      <a:cubicBezTo>
                        <a:pt x="354" y="185"/>
                        <a:pt x="382" y="181"/>
                        <a:pt x="390" y="181"/>
                      </a:cubicBezTo>
                      <a:cubicBezTo>
                        <a:pt x="399" y="181"/>
                        <a:pt x="427" y="185"/>
                        <a:pt x="427" y="232"/>
                      </a:cubicBezTo>
                      <a:cubicBezTo>
                        <a:pt x="427" y="261"/>
                        <a:pt x="408" y="283"/>
                        <a:pt x="390" y="283"/>
                      </a:cubicBezTo>
                      <a:cubicBezTo>
                        <a:pt x="373" y="283"/>
                        <a:pt x="354" y="261"/>
                        <a:pt x="354" y="232"/>
                      </a:cubicBezTo>
                      <a:close/>
                      <a:moveTo>
                        <a:pt x="305" y="355"/>
                      </a:moveTo>
                      <a:cubicBezTo>
                        <a:pt x="307" y="338"/>
                        <a:pt x="323" y="326"/>
                        <a:pt x="351" y="320"/>
                      </a:cubicBezTo>
                      <a:cubicBezTo>
                        <a:pt x="351" y="320"/>
                        <a:pt x="351" y="320"/>
                        <a:pt x="351" y="320"/>
                      </a:cubicBezTo>
                      <a:cubicBezTo>
                        <a:pt x="364" y="316"/>
                        <a:pt x="370" y="301"/>
                        <a:pt x="372" y="286"/>
                      </a:cubicBezTo>
                      <a:cubicBezTo>
                        <a:pt x="377" y="290"/>
                        <a:pt x="384" y="292"/>
                        <a:pt x="390" y="292"/>
                      </a:cubicBezTo>
                      <a:cubicBezTo>
                        <a:pt x="397" y="292"/>
                        <a:pt x="404" y="290"/>
                        <a:pt x="410" y="286"/>
                      </a:cubicBezTo>
                      <a:cubicBezTo>
                        <a:pt x="412" y="302"/>
                        <a:pt x="418" y="317"/>
                        <a:pt x="431" y="321"/>
                      </a:cubicBezTo>
                      <a:cubicBezTo>
                        <a:pt x="431" y="321"/>
                        <a:pt x="431" y="321"/>
                        <a:pt x="432" y="321"/>
                      </a:cubicBezTo>
                      <a:cubicBezTo>
                        <a:pt x="459" y="326"/>
                        <a:pt x="474" y="338"/>
                        <a:pt x="476" y="355"/>
                      </a:cubicBezTo>
                      <a:lnTo>
                        <a:pt x="305" y="355"/>
                      </a:lnTo>
                      <a:close/>
                      <a:moveTo>
                        <a:pt x="322" y="216"/>
                      </a:moveTo>
                      <a:cubicBezTo>
                        <a:pt x="323" y="216"/>
                        <a:pt x="323" y="216"/>
                        <a:pt x="324" y="216"/>
                      </a:cubicBezTo>
                      <a:cubicBezTo>
                        <a:pt x="325" y="216"/>
                        <a:pt x="327" y="216"/>
                        <a:pt x="327" y="215"/>
                      </a:cubicBezTo>
                      <a:cubicBezTo>
                        <a:pt x="329" y="214"/>
                        <a:pt x="330" y="212"/>
                        <a:pt x="329" y="210"/>
                      </a:cubicBezTo>
                      <a:cubicBezTo>
                        <a:pt x="329" y="210"/>
                        <a:pt x="322" y="195"/>
                        <a:pt x="321" y="177"/>
                      </a:cubicBezTo>
                      <a:cubicBezTo>
                        <a:pt x="355" y="168"/>
                        <a:pt x="378" y="140"/>
                        <a:pt x="378" y="108"/>
                      </a:cubicBezTo>
                      <a:cubicBezTo>
                        <a:pt x="378" y="69"/>
                        <a:pt x="342" y="37"/>
                        <a:pt x="297" y="37"/>
                      </a:cubicBezTo>
                      <a:cubicBezTo>
                        <a:pt x="290" y="37"/>
                        <a:pt x="283" y="37"/>
                        <a:pt x="277" y="39"/>
                      </a:cubicBezTo>
                      <a:cubicBezTo>
                        <a:pt x="263" y="15"/>
                        <a:pt x="235" y="0"/>
                        <a:pt x="204" y="0"/>
                      </a:cubicBezTo>
                      <a:cubicBezTo>
                        <a:pt x="159" y="0"/>
                        <a:pt x="123" y="32"/>
                        <a:pt x="123" y="71"/>
                      </a:cubicBezTo>
                      <a:cubicBezTo>
                        <a:pt x="123" y="100"/>
                        <a:pt x="142" y="125"/>
                        <a:pt x="171" y="137"/>
                      </a:cubicBezTo>
                      <a:cubicBezTo>
                        <a:pt x="170" y="163"/>
                        <a:pt x="154" y="183"/>
                        <a:pt x="154" y="183"/>
                      </a:cubicBezTo>
                      <a:cubicBezTo>
                        <a:pt x="153" y="185"/>
                        <a:pt x="153" y="188"/>
                        <a:pt x="154" y="189"/>
                      </a:cubicBezTo>
                      <a:cubicBezTo>
                        <a:pt x="156" y="191"/>
                        <a:pt x="158" y="191"/>
                        <a:pt x="160" y="191"/>
                      </a:cubicBezTo>
                      <a:cubicBezTo>
                        <a:pt x="185" y="179"/>
                        <a:pt x="201" y="164"/>
                        <a:pt x="208" y="143"/>
                      </a:cubicBezTo>
                      <a:cubicBezTo>
                        <a:pt x="214" y="142"/>
                        <a:pt x="219" y="142"/>
                        <a:pt x="224" y="141"/>
                      </a:cubicBezTo>
                      <a:cubicBezTo>
                        <a:pt x="237" y="163"/>
                        <a:pt x="261" y="177"/>
                        <a:pt x="289" y="179"/>
                      </a:cubicBezTo>
                      <a:cubicBezTo>
                        <a:pt x="296" y="193"/>
                        <a:pt x="306" y="205"/>
                        <a:pt x="322" y="216"/>
                      </a:cubicBezTo>
                      <a:close/>
                      <a:moveTo>
                        <a:pt x="293" y="170"/>
                      </a:moveTo>
                      <a:cubicBezTo>
                        <a:pt x="266" y="169"/>
                        <a:pt x="242" y="155"/>
                        <a:pt x="231" y="133"/>
                      </a:cubicBezTo>
                      <a:cubicBezTo>
                        <a:pt x="230" y="131"/>
                        <a:pt x="228" y="130"/>
                        <a:pt x="227" y="130"/>
                      </a:cubicBezTo>
                      <a:cubicBezTo>
                        <a:pt x="226" y="130"/>
                        <a:pt x="226" y="130"/>
                        <a:pt x="225" y="131"/>
                      </a:cubicBezTo>
                      <a:cubicBezTo>
                        <a:pt x="219" y="132"/>
                        <a:pt x="212" y="133"/>
                        <a:pt x="205" y="133"/>
                      </a:cubicBezTo>
                      <a:cubicBezTo>
                        <a:pt x="202" y="133"/>
                        <a:pt x="201" y="135"/>
                        <a:pt x="200" y="137"/>
                      </a:cubicBezTo>
                      <a:cubicBezTo>
                        <a:pt x="200" y="138"/>
                        <a:pt x="200" y="138"/>
                        <a:pt x="200" y="139"/>
                      </a:cubicBezTo>
                      <a:cubicBezTo>
                        <a:pt x="195" y="154"/>
                        <a:pt x="185" y="165"/>
                        <a:pt x="170" y="175"/>
                      </a:cubicBezTo>
                      <a:cubicBezTo>
                        <a:pt x="175" y="165"/>
                        <a:pt x="180" y="150"/>
                        <a:pt x="181" y="134"/>
                      </a:cubicBezTo>
                      <a:cubicBezTo>
                        <a:pt x="181" y="134"/>
                        <a:pt x="181" y="134"/>
                        <a:pt x="181" y="134"/>
                      </a:cubicBezTo>
                      <a:cubicBezTo>
                        <a:pt x="181" y="132"/>
                        <a:pt x="180" y="130"/>
                        <a:pt x="178" y="129"/>
                      </a:cubicBezTo>
                      <a:cubicBezTo>
                        <a:pt x="150" y="120"/>
                        <a:pt x="132" y="97"/>
                        <a:pt x="132" y="71"/>
                      </a:cubicBezTo>
                      <a:cubicBezTo>
                        <a:pt x="132" y="37"/>
                        <a:pt x="164" y="9"/>
                        <a:pt x="204" y="9"/>
                      </a:cubicBezTo>
                      <a:cubicBezTo>
                        <a:pt x="233" y="9"/>
                        <a:pt x="259" y="24"/>
                        <a:pt x="270" y="47"/>
                      </a:cubicBezTo>
                      <a:cubicBezTo>
                        <a:pt x="271" y="48"/>
                        <a:pt x="273" y="49"/>
                        <a:pt x="276" y="49"/>
                      </a:cubicBezTo>
                      <a:cubicBezTo>
                        <a:pt x="282" y="47"/>
                        <a:pt x="290" y="46"/>
                        <a:pt x="297" y="46"/>
                      </a:cubicBezTo>
                      <a:cubicBezTo>
                        <a:pt x="337" y="46"/>
                        <a:pt x="369" y="74"/>
                        <a:pt x="369" y="108"/>
                      </a:cubicBezTo>
                      <a:cubicBezTo>
                        <a:pt x="369" y="137"/>
                        <a:pt x="347" y="162"/>
                        <a:pt x="315" y="169"/>
                      </a:cubicBezTo>
                      <a:cubicBezTo>
                        <a:pt x="313" y="169"/>
                        <a:pt x="311" y="171"/>
                        <a:pt x="311" y="173"/>
                      </a:cubicBezTo>
                      <a:cubicBezTo>
                        <a:pt x="311" y="183"/>
                        <a:pt x="313" y="191"/>
                        <a:pt x="315" y="198"/>
                      </a:cubicBezTo>
                      <a:cubicBezTo>
                        <a:pt x="306" y="190"/>
                        <a:pt x="301" y="182"/>
                        <a:pt x="297" y="173"/>
                      </a:cubicBezTo>
                      <a:cubicBezTo>
                        <a:pt x="296" y="171"/>
                        <a:pt x="295" y="170"/>
                        <a:pt x="293" y="170"/>
                      </a:cubicBezTo>
                      <a:close/>
                      <a:moveTo>
                        <a:pt x="139" y="312"/>
                      </a:moveTo>
                      <a:cubicBezTo>
                        <a:pt x="128" y="309"/>
                        <a:pt x="124" y="290"/>
                        <a:pt x="124" y="279"/>
                      </a:cubicBezTo>
                      <a:cubicBezTo>
                        <a:pt x="135" y="267"/>
                        <a:pt x="142" y="250"/>
                        <a:pt x="142" y="232"/>
                      </a:cubicBezTo>
                      <a:cubicBezTo>
                        <a:pt x="142" y="195"/>
                        <a:pt x="124" y="171"/>
                        <a:pt x="96" y="171"/>
                      </a:cubicBezTo>
                      <a:cubicBezTo>
                        <a:pt x="67" y="171"/>
                        <a:pt x="49" y="195"/>
                        <a:pt x="49" y="232"/>
                      </a:cubicBezTo>
                      <a:cubicBezTo>
                        <a:pt x="49" y="251"/>
                        <a:pt x="57" y="268"/>
                        <a:pt x="68" y="279"/>
                      </a:cubicBezTo>
                      <a:cubicBezTo>
                        <a:pt x="67" y="293"/>
                        <a:pt x="63" y="308"/>
                        <a:pt x="54" y="311"/>
                      </a:cubicBezTo>
                      <a:cubicBezTo>
                        <a:pt x="10" y="320"/>
                        <a:pt x="0" y="342"/>
                        <a:pt x="0" y="359"/>
                      </a:cubicBezTo>
                      <a:cubicBezTo>
                        <a:pt x="0" y="362"/>
                        <a:pt x="3" y="364"/>
                        <a:pt x="5" y="364"/>
                      </a:cubicBezTo>
                      <a:cubicBezTo>
                        <a:pt x="186" y="364"/>
                        <a:pt x="186" y="364"/>
                        <a:pt x="186" y="364"/>
                      </a:cubicBezTo>
                      <a:cubicBezTo>
                        <a:pt x="189" y="364"/>
                        <a:pt x="191" y="362"/>
                        <a:pt x="191" y="359"/>
                      </a:cubicBezTo>
                      <a:cubicBezTo>
                        <a:pt x="191" y="343"/>
                        <a:pt x="182" y="321"/>
                        <a:pt x="139" y="312"/>
                      </a:cubicBezTo>
                      <a:close/>
                      <a:moveTo>
                        <a:pt x="59" y="232"/>
                      </a:moveTo>
                      <a:cubicBezTo>
                        <a:pt x="59" y="185"/>
                        <a:pt x="87" y="181"/>
                        <a:pt x="96" y="181"/>
                      </a:cubicBezTo>
                      <a:cubicBezTo>
                        <a:pt x="104" y="181"/>
                        <a:pt x="132" y="185"/>
                        <a:pt x="132" y="232"/>
                      </a:cubicBezTo>
                      <a:cubicBezTo>
                        <a:pt x="132" y="261"/>
                        <a:pt x="113" y="283"/>
                        <a:pt x="96" y="283"/>
                      </a:cubicBezTo>
                      <a:cubicBezTo>
                        <a:pt x="78" y="283"/>
                        <a:pt x="59" y="261"/>
                        <a:pt x="59" y="232"/>
                      </a:cubicBezTo>
                      <a:close/>
                      <a:moveTo>
                        <a:pt x="10" y="355"/>
                      </a:moveTo>
                      <a:cubicBezTo>
                        <a:pt x="12" y="338"/>
                        <a:pt x="28" y="326"/>
                        <a:pt x="56" y="320"/>
                      </a:cubicBezTo>
                      <a:cubicBezTo>
                        <a:pt x="56" y="320"/>
                        <a:pt x="56" y="320"/>
                        <a:pt x="56" y="320"/>
                      </a:cubicBezTo>
                      <a:cubicBezTo>
                        <a:pt x="69" y="316"/>
                        <a:pt x="75" y="301"/>
                        <a:pt x="77" y="286"/>
                      </a:cubicBezTo>
                      <a:cubicBezTo>
                        <a:pt x="83" y="290"/>
                        <a:pt x="89" y="292"/>
                        <a:pt x="96" y="292"/>
                      </a:cubicBezTo>
                      <a:cubicBezTo>
                        <a:pt x="102" y="292"/>
                        <a:pt x="109" y="290"/>
                        <a:pt x="115" y="286"/>
                      </a:cubicBezTo>
                      <a:cubicBezTo>
                        <a:pt x="117" y="302"/>
                        <a:pt x="123" y="317"/>
                        <a:pt x="136" y="321"/>
                      </a:cubicBezTo>
                      <a:cubicBezTo>
                        <a:pt x="137" y="321"/>
                        <a:pt x="137" y="321"/>
                        <a:pt x="137" y="321"/>
                      </a:cubicBezTo>
                      <a:cubicBezTo>
                        <a:pt x="164" y="326"/>
                        <a:pt x="179" y="338"/>
                        <a:pt x="181" y="355"/>
                      </a:cubicBezTo>
                      <a:lnTo>
                        <a:pt x="10" y="355"/>
                      </a:lnTo>
                      <a:close/>
                    </a:path>
                  </a:pathLst>
                </a:custGeom>
                <a:solidFill>
                  <a:schemeClr val="bg1">
                    <a:lumMod val="65000"/>
                  </a:schemeClr>
                </a:solidFill>
                <a:ln w="3175"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828000" tIns="45720" rIns="91440" bIns="45720" numCol="1" spcCol="0" rtlCol="0" fromWordArt="0" anchor="ctr" anchorCtr="0" forceAA="0" compatLnSpc="1">
                  <a:prstTxWarp prst="textNoShape">
                    <a:avLst/>
                  </a:prstTxWarp>
                  <a:noAutofit/>
                </a:bodyPr>
                <a:lstStyle/>
                <a:p>
                  <a:endParaRPr lang="en-US" sz="2000">
                    <a:latin typeface="Century Gothic" panose="020B0502020202020204" pitchFamily="34" charset="0"/>
                  </a:endParaRPr>
                </a:p>
              </p:txBody>
            </p:sp>
          </p:grpSp>
          <p:grpSp>
            <p:nvGrpSpPr>
              <p:cNvPr id="15" name="Grupa 14"/>
              <p:cNvGrpSpPr/>
              <p:nvPr/>
            </p:nvGrpSpPr>
            <p:grpSpPr>
              <a:xfrm>
                <a:off x="1467832" y="4092783"/>
                <a:ext cx="3910971" cy="647082"/>
                <a:chOff x="1467832" y="4092783"/>
                <a:chExt cx="3910971" cy="647082"/>
              </a:xfrm>
            </p:grpSpPr>
            <p:sp>
              <p:nvSpPr>
                <p:cNvPr id="20" name="Elipsa 19"/>
                <p:cNvSpPr/>
                <p:nvPr/>
              </p:nvSpPr>
              <p:spPr>
                <a:xfrm>
                  <a:off x="2241338" y="4330983"/>
                  <a:ext cx="193040" cy="1930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32" name="Prostokąt 31"/>
                <p:cNvSpPr/>
                <p:nvPr/>
              </p:nvSpPr>
              <p:spPr>
                <a:xfrm>
                  <a:off x="2602336" y="4152349"/>
                  <a:ext cx="2776467" cy="58751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n-NZ" sz="1800" i="0" u="none" kern="1200">
                      <a:solidFill>
                        <a:schemeClr val="tx1"/>
                      </a:solidFill>
                      <a:latin typeface="Century Gothic" panose="020B0502020202020204" pitchFamily="34" charset="0"/>
                    </a:rPr>
                    <a:t>Fears, Stress and Pressure of the Styles</a:t>
                  </a:r>
                  <a:endParaRPr lang="pl-PL" sz="1800" kern="1200">
                    <a:solidFill>
                      <a:schemeClr val="tx1"/>
                    </a:solidFill>
                    <a:latin typeface="Century Gothic" panose="020B0502020202020204" pitchFamily="34" charset="0"/>
                  </a:endParaRPr>
                </a:p>
              </p:txBody>
            </p:sp>
            <p:sp>
              <p:nvSpPr>
                <p:cNvPr id="41" name="Freeform 32"/>
                <p:cNvSpPr>
                  <a:spLocks noEditPoints="1"/>
                </p:cNvSpPr>
                <p:nvPr/>
              </p:nvSpPr>
              <p:spPr bwMode="auto">
                <a:xfrm>
                  <a:off x="1467832" y="4092783"/>
                  <a:ext cx="473056" cy="476399"/>
                </a:xfrm>
                <a:custGeom>
                  <a:avLst/>
                  <a:gdLst>
                    <a:gd name="T0" fmla="*/ 224 w 410"/>
                    <a:gd name="T1" fmla="*/ 333 h 413"/>
                    <a:gd name="T2" fmla="*/ 197 w 410"/>
                    <a:gd name="T3" fmla="*/ 274 h 413"/>
                    <a:gd name="T4" fmla="*/ 227 w 410"/>
                    <a:gd name="T5" fmla="*/ 199 h 413"/>
                    <a:gd name="T6" fmla="*/ 153 w 410"/>
                    <a:gd name="T7" fmla="*/ 102 h 413"/>
                    <a:gd name="T8" fmla="*/ 80 w 410"/>
                    <a:gd name="T9" fmla="*/ 199 h 413"/>
                    <a:gd name="T10" fmla="*/ 111 w 410"/>
                    <a:gd name="T11" fmla="*/ 276 h 413"/>
                    <a:gd name="T12" fmla="*/ 85 w 410"/>
                    <a:gd name="T13" fmla="*/ 332 h 413"/>
                    <a:gd name="T14" fmla="*/ 0 w 410"/>
                    <a:gd name="T15" fmla="*/ 409 h 413"/>
                    <a:gd name="T16" fmla="*/ 5 w 410"/>
                    <a:gd name="T17" fmla="*/ 413 h 413"/>
                    <a:gd name="T18" fmla="*/ 302 w 410"/>
                    <a:gd name="T19" fmla="*/ 413 h 413"/>
                    <a:gd name="T20" fmla="*/ 307 w 410"/>
                    <a:gd name="T21" fmla="*/ 409 h 413"/>
                    <a:gd name="T22" fmla="*/ 224 w 410"/>
                    <a:gd name="T23" fmla="*/ 333 h 413"/>
                    <a:gd name="T24" fmla="*/ 90 w 410"/>
                    <a:gd name="T25" fmla="*/ 199 h 413"/>
                    <a:gd name="T26" fmla="*/ 153 w 410"/>
                    <a:gd name="T27" fmla="*/ 112 h 413"/>
                    <a:gd name="T28" fmla="*/ 217 w 410"/>
                    <a:gd name="T29" fmla="*/ 199 h 413"/>
                    <a:gd name="T30" fmla="*/ 153 w 410"/>
                    <a:gd name="T31" fmla="*/ 285 h 413"/>
                    <a:gd name="T32" fmla="*/ 120 w 410"/>
                    <a:gd name="T33" fmla="*/ 271 h 413"/>
                    <a:gd name="T34" fmla="*/ 118 w 410"/>
                    <a:gd name="T35" fmla="*/ 269 h 413"/>
                    <a:gd name="T36" fmla="*/ 90 w 410"/>
                    <a:gd name="T37" fmla="*/ 199 h 413"/>
                    <a:gd name="T38" fmla="*/ 10 w 410"/>
                    <a:gd name="T39" fmla="*/ 404 h 413"/>
                    <a:gd name="T40" fmla="*/ 87 w 410"/>
                    <a:gd name="T41" fmla="*/ 341 h 413"/>
                    <a:gd name="T42" fmla="*/ 88 w 410"/>
                    <a:gd name="T43" fmla="*/ 341 h 413"/>
                    <a:gd name="T44" fmla="*/ 120 w 410"/>
                    <a:gd name="T45" fmla="*/ 283 h 413"/>
                    <a:gd name="T46" fmla="*/ 153 w 410"/>
                    <a:gd name="T47" fmla="*/ 295 h 413"/>
                    <a:gd name="T48" fmla="*/ 188 w 410"/>
                    <a:gd name="T49" fmla="*/ 282 h 413"/>
                    <a:gd name="T50" fmla="*/ 194 w 410"/>
                    <a:gd name="T51" fmla="*/ 313 h 413"/>
                    <a:gd name="T52" fmla="*/ 221 w 410"/>
                    <a:gd name="T53" fmla="*/ 342 h 413"/>
                    <a:gd name="T54" fmla="*/ 222 w 410"/>
                    <a:gd name="T55" fmla="*/ 342 h 413"/>
                    <a:gd name="T56" fmla="*/ 297 w 410"/>
                    <a:gd name="T57" fmla="*/ 404 h 413"/>
                    <a:gd name="T58" fmla="*/ 10 w 410"/>
                    <a:gd name="T59" fmla="*/ 404 h 413"/>
                    <a:gd name="T60" fmla="*/ 262 w 410"/>
                    <a:gd name="T61" fmla="*/ 270 h 413"/>
                    <a:gd name="T62" fmla="*/ 286 w 410"/>
                    <a:gd name="T63" fmla="*/ 250 h 413"/>
                    <a:gd name="T64" fmla="*/ 262 w 410"/>
                    <a:gd name="T65" fmla="*/ 229 h 413"/>
                    <a:gd name="T66" fmla="*/ 237 w 410"/>
                    <a:gd name="T67" fmla="*/ 250 h 413"/>
                    <a:gd name="T68" fmla="*/ 262 w 410"/>
                    <a:gd name="T69" fmla="*/ 270 h 413"/>
                    <a:gd name="T70" fmla="*/ 262 w 410"/>
                    <a:gd name="T71" fmla="*/ 238 h 413"/>
                    <a:gd name="T72" fmla="*/ 276 w 410"/>
                    <a:gd name="T73" fmla="*/ 250 h 413"/>
                    <a:gd name="T74" fmla="*/ 262 w 410"/>
                    <a:gd name="T75" fmla="*/ 261 h 413"/>
                    <a:gd name="T76" fmla="*/ 247 w 410"/>
                    <a:gd name="T77" fmla="*/ 250 h 413"/>
                    <a:gd name="T78" fmla="*/ 262 w 410"/>
                    <a:gd name="T79" fmla="*/ 238 h 413"/>
                    <a:gd name="T80" fmla="*/ 327 w 410"/>
                    <a:gd name="T81" fmla="*/ 0 h 413"/>
                    <a:gd name="T82" fmla="*/ 244 w 410"/>
                    <a:gd name="T83" fmla="*/ 69 h 413"/>
                    <a:gd name="T84" fmla="*/ 327 w 410"/>
                    <a:gd name="T85" fmla="*/ 138 h 413"/>
                    <a:gd name="T86" fmla="*/ 410 w 410"/>
                    <a:gd name="T87" fmla="*/ 69 h 413"/>
                    <a:gd name="T88" fmla="*/ 327 w 410"/>
                    <a:gd name="T89" fmla="*/ 0 h 413"/>
                    <a:gd name="T90" fmla="*/ 327 w 410"/>
                    <a:gd name="T91" fmla="*/ 129 h 413"/>
                    <a:gd name="T92" fmla="*/ 253 w 410"/>
                    <a:gd name="T93" fmla="*/ 69 h 413"/>
                    <a:gd name="T94" fmla="*/ 327 w 410"/>
                    <a:gd name="T95" fmla="*/ 9 h 413"/>
                    <a:gd name="T96" fmla="*/ 401 w 410"/>
                    <a:gd name="T97" fmla="*/ 69 h 413"/>
                    <a:gd name="T98" fmla="*/ 327 w 410"/>
                    <a:gd name="T99" fmla="*/ 129 h 413"/>
                    <a:gd name="T100" fmla="*/ 318 w 410"/>
                    <a:gd name="T101" fmla="*/ 167 h 413"/>
                    <a:gd name="T102" fmla="*/ 281 w 410"/>
                    <a:gd name="T103" fmla="*/ 199 h 413"/>
                    <a:gd name="T104" fmla="*/ 318 w 410"/>
                    <a:gd name="T105" fmla="*/ 230 h 413"/>
                    <a:gd name="T106" fmla="*/ 355 w 410"/>
                    <a:gd name="T107" fmla="*/ 199 h 413"/>
                    <a:gd name="T108" fmla="*/ 318 w 410"/>
                    <a:gd name="T109" fmla="*/ 167 h 413"/>
                    <a:gd name="T110" fmla="*/ 318 w 410"/>
                    <a:gd name="T111" fmla="*/ 220 h 413"/>
                    <a:gd name="T112" fmla="*/ 290 w 410"/>
                    <a:gd name="T113" fmla="*/ 199 h 413"/>
                    <a:gd name="T114" fmla="*/ 318 w 410"/>
                    <a:gd name="T115" fmla="*/ 177 h 413"/>
                    <a:gd name="T116" fmla="*/ 345 w 410"/>
                    <a:gd name="T117" fmla="*/ 199 h 413"/>
                    <a:gd name="T118" fmla="*/ 318 w 410"/>
                    <a:gd name="T119" fmla="*/ 220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0" h="413">
                      <a:moveTo>
                        <a:pt x="224" y="333"/>
                      </a:moveTo>
                      <a:cubicBezTo>
                        <a:pt x="204" y="327"/>
                        <a:pt x="198" y="295"/>
                        <a:pt x="197" y="274"/>
                      </a:cubicBezTo>
                      <a:cubicBezTo>
                        <a:pt x="215" y="257"/>
                        <a:pt x="227" y="229"/>
                        <a:pt x="227" y="199"/>
                      </a:cubicBezTo>
                      <a:cubicBezTo>
                        <a:pt x="227" y="139"/>
                        <a:pt x="199" y="102"/>
                        <a:pt x="153" y="102"/>
                      </a:cubicBezTo>
                      <a:cubicBezTo>
                        <a:pt x="108" y="102"/>
                        <a:pt x="80" y="139"/>
                        <a:pt x="80" y="199"/>
                      </a:cubicBezTo>
                      <a:cubicBezTo>
                        <a:pt x="80" y="229"/>
                        <a:pt x="93" y="258"/>
                        <a:pt x="111" y="276"/>
                      </a:cubicBezTo>
                      <a:cubicBezTo>
                        <a:pt x="110" y="298"/>
                        <a:pt x="104" y="326"/>
                        <a:pt x="85" y="332"/>
                      </a:cubicBezTo>
                      <a:cubicBezTo>
                        <a:pt x="30" y="343"/>
                        <a:pt x="0" y="370"/>
                        <a:pt x="0" y="409"/>
                      </a:cubicBezTo>
                      <a:cubicBezTo>
                        <a:pt x="0" y="411"/>
                        <a:pt x="2" y="413"/>
                        <a:pt x="5" y="413"/>
                      </a:cubicBezTo>
                      <a:cubicBezTo>
                        <a:pt x="302" y="413"/>
                        <a:pt x="302" y="413"/>
                        <a:pt x="302" y="413"/>
                      </a:cubicBezTo>
                      <a:cubicBezTo>
                        <a:pt x="305" y="413"/>
                        <a:pt x="307" y="411"/>
                        <a:pt x="307" y="409"/>
                      </a:cubicBezTo>
                      <a:cubicBezTo>
                        <a:pt x="307" y="370"/>
                        <a:pt x="278" y="344"/>
                        <a:pt x="224" y="333"/>
                      </a:cubicBezTo>
                      <a:close/>
                      <a:moveTo>
                        <a:pt x="90" y="199"/>
                      </a:moveTo>
                      <a:cubicBezTo>
                        <a:pt x="90" y="157"/>
                        <a:pt x="107" y="112"/>
                        <a:pt x="153" y="112"/>
                      </a:cubicBezTo>
                      <a:cubicBezTo>
                        <a:pt x="200" y="112"/>
                        <a:pt x="217" y="157"/>
                        <a:pt x="217" y="199"/>
                      </a:cubicBezTo>
                      <a:cubicBezTo>
                        <a:pt x="217" y="248"/>
                        <a:pt x="184" y="285"/>
                        <a:pt x="153" y="285"/>
                      </a:cubicBezTo>
                      <a:cubicBezTo>
                        <a:pt x="141" y="285"/>
                        <a:pt x="129" y="280"/>
                        <a:pt x="120" y="271"/>
                      </a:cubicBezTo>
                      <a:cubicBezTo>
                        <a:pt x="119" y="270"/>
                        <a:pt x="119" y="270"/>
                        <a:pt x="118" y="269"/>
                      </a:cubicBezTo>
                      <a:cubicBezTo>
                        <a:pt x="101" y="252"/>
                        <a:pt x="90" y="224"/>
                        <a:pt x="90" y="199"/>
                      </a:cubicBezTo>
                      <a:close/>
                      <a:moveTo>
                        <a:pt x="10" y="404"/>
                      </a:moveTo>
                      <a:cubicBezTo>
                        <a:pt x="12" y="372"/>
                        <a:pt x="38" y="351"/>
                        <a:pt x="87" y="341"/>
                      </a:cubicBezTo>
                      <a:cubicBezTo>
                        <a:pt x="88" y="341"/>
                        <a:pt x="88" y="341"/>
                        <a:pt x="88" y="341"/>
                      </a:cubicBezTo>
                      <a:cubicBezTo>
                        <a:pt x="109" y="335"/>
                        <a:pt x="118" y="308"/>
                        <a:pt x="120" y="283"/>
                      </a:cubicBezTo>
                      <a:cubicBezTo>
                        <a:pt x="130" y="290"/>
                        <a:pt x="142" y="295"/>
                        <a:pt x="153" y="295"/>
                      </a:cubicBezTo>
                      <a:cubicBezTo>
                        <a:pt x="166" y="295"/>
                        <a:pt x="178" y="290"/>
                        <a:pt x="188" y="282"/>
                      </a:cubicBezTo>
                      <a:cubicBezTo>
                        <a:pt x="189" y="293"/>
                        <a:pt x="191" y="304"/>
                        <a:pt x="194" y="313"/>
                      </a:cubicBezTo>
                      <a:cubicBezTo>
                        <a:pt x="200" y="328"/>
                        <a:pt x="209" y="339"/>
                        <a:pt x="221" y="342"/>
                      </a:cubicBezTo>
                      <a:cubicBezTo>
                        <a:pt x="222" y="342"/>
                        <a:pt x="222" y="342"/>
                        <a:pt x="222" y="342"/>
                      </a:cubicBezTo>
                      <a:cubicBezTo>
                        <a:pt x="270" y="352"/>
                        <a:pt x="295" y="373"/>
                        <a:pt x="297" y="404"/>
                      </a:cubicBezTo>
                      <a:lnTo>
                        <a:pt x="10" y="404"/>
                      </a:lnTo>
                      <a:close/>
                      <a:moveTo>
                        <a:pt x="262" y="270"/>
                      </a:moveTo>
                      <a:cubicBezTo>
                        <a:pt x="275" y="270"/>
                        <a:pt x="286" y="261"/>
                        <a:pt x="286" y="250"/>
                      </a:cubicBezTo>
                      <a:cubicBezTo>
                        <a:pt x="286" y="238"/>
                        <a:pt x="275" y="229"/>
                        <a:pt x="262" y="229"/>
                      </a:cubicBezTo>
                      <a:cubicBezTo>
                        <a:pt x="248" y="229"/>
                        <a:pt x="237" y="238"/>
                        <a:pt x="237" y="250"/>
                      </a:cubicBezTo>
                      <a:cubicBezTo>
                        <a:pt x="237" y="261"/>
                        <a:pt x="248" y="270"/>
                        <a:pt x="262" y="270"/>
                      </a:cubicBezTo>
                      <a:close/>
                      <a:moveTo>
                        <a:pt x="262" y="238"/>
                      </a:moveTo>
                      <a:cubicBezTo>
                        <a:pt x="270" y="238"/>
                        <a:pt x="276" y="243"/>
                        <a:pt x="276" y="250"/>
                      </a:cubicBezTo>
                      <a:cubicBezTo>
                        <a:pt x="276" y="256"/>
                        <a:pt x="270" y="261"/>
                        <a:pt x="262" y="261"/>
                      </a:cubicBezTo>
                      <a:cubicBezTo>
                        <a:pt x="253" y="261"/>
                        <a:pt x="247" y="256"/>
                        <a:pt x="247" y="250"/>
                      </a:cubicBezTo>
                      <a:cubicBezTo>
                        <a:pt x="247" y="243"/>
                        <a:pt x="253" y="238"/>
                        <a:pt x="262" y="238"/>
                      </a:cubicBezTo>
                      <a:close/>
                      <a:moveTo>
                        <a:pt x="327" y="0"/>
                      </a:moveTo>
                      <a:cubicBezTo>
                        <a:pt x="281" y="0"/>
                        <a:pt x="244" y="31"/>
                        <a:pt x="244" y="69"/>
                      </a:cubicBezTo>
                      <a:cubicBezTo>
                        <a:pt x="244" y="107"/>
                        <a:pt x="281" y="138"/>
                        <a:pt x="327" y="138"/>
                      </a:cubicBezTo>
                      <a:cubicBezTo>
                        <a:pt x="373" y="138"/>
                        <a:pt x="410" y="107"/>
                        <a:pt x="410" y="69"/>
                      </a:cubicBezTo>
                      <a:cubicBezTo>
                        <a:pt x="410" y="31"/>
                        <a:pt x="373" y="0"/>
                        <a:pt x="327" y="0"/>
                      </a:cubicBezTo>
                      <a:close/>
                      <a:moveTo>
                        <a:pt x="327" y="129"/>
                      </a:moveTo>
                      <a:cubicBezTo>
                        <a:pt x="286" y="129"/>
                        <a:pt x="253" y="102"/>
                        <a:pt x="253" y="69"/>
                      </a:cubicBezTo>
                      <a:cubicBezTo>
                        <a:pt x="253" y="36"/>
                        <a:pt x="286" y="9"/>
                        <a:pt x="327" y="9"/>
                      </a:cubicBezTo>
                      <a:cubicBezTo>
                        <a:pt x="368" y="9"/>
                        <a:pt x="401" y="36"/>
                        <a:pt x="401" y="69"/>
                      </a:cubicBezTo>
                      <a:cubicBezTo>
                        <a:pt x="401" y="102"/>
                        <a:pt x="368" y="129"/>
                        <a:pt x="327" y="129"/>
                      </a:cubicBezTo>
                      <a:close/>
                      <a:moveTo>
                        <a:pt x="318" y="167"/>
                      </a:moveTo>
                      <a:cubicBezTo>
                        <a:pt x="298" y="167"/>
                        <a:pt x="281" y="181"/>
                        <a:pt x="281" y="199"/>
                      </a:cubicBezTo>
                      <a:cubicBezTo>
                        <a:pt x="281" y="216"/>
                        <a:pt x="298" y="230"/>
                        <a:pt x="318" y="230"/>
                      </a:cubicBezTo>
                      <a:cubicBezTo>
                        <a:pt x="338" y="230"/>
                        <a:pt x="355" y="216"/>
                        <a:pt x="355" y="199"/>
                      </a:cubicBezTo>
                      <a:cubicBezTo>
                        <a:pt x="355" y="181"/>
                        <a:pt x="338" y="167"/>
                        <a:pt x="318" y="167"/>
                      </a:cubicBezTo>
                      <a:close/>
                      <a:moveTo>
                        <a:pt x="318" y="220"/>
                      </a:moveTo>
                      <a:cubicBezTo>
                        <a:pt x="303" y="220"/>
                        <a:pt x="290" y="211"/>
                        <a:pt x="290" y="199"/>
                      </a:cubicBezTo>
                      <a:cubicBezTo>
                        <a:pt x="290" y="187"/>
                        <a:pt x="303" y="177"/>
                        <a:pt x="318" y="177"/>
                      </a:cubicBezTo>
                      <a:cubicBezTo>
                        <a:pt x="333" y="177"/>
                        <a:pt x="345" y="187"/>
                        <a:pt x="345" y="199"/>
                      </a:cubicBezTo>
                      <a:cubicBezTo>
                        <a:pt x="345" y="211"/>
                        <a:pt x="333" y="220"/>
                        <a:pt x="318" y="220"/>
                      </a:cubicBezTo>
                      <a:close/>
                    </a:path>
                  </a:pathLst>
                </a:custGeom>
                <a:solidFill>
                  <a:schemeClr val="bg1">
                    <a:lumMod val="65000"/>
                  </a:schemeClr>
                </a:solidFill>
                <a:ln w="3175"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828000" tIns="45720" rIns="91440" bIns="45720" numCol="1" spcCol="0" rtlCol="0" fromWordArt="0" anchor="ctr" anchorCtr="0" forceAA="0" compatLnSpc="1">
                  <a:prstTxWarp prst="textNoShape">
                    <a:avLst/>
                  </a:prstTxWarp>
                  <a:noAutofit/>
                </a:bodyPr>
                <a:lstStyle/>
                <a:p>
                  <a:endParaRPr lang="en-US" sz="2000">
                    <a:latin typeface="Century Gothic" panose="020B0502020202020204" pitchFamily="34" charset="0"/>
                  </a:endParaRPr>
                </a:p>
              </p:txBody>
            </p:sp>
          </p:grpSp>
        </p:grpSp>
        <p:sp>
          <p:nvSpPr>
            <p:cNvPr id="51" name="Prostokąt 50"/>
            <p:cNvSpPr/>
            <p:nvPr/>
          </p:nvSpPr>
          <p:spPr>
            <a:xfrm>
              <a:off x="5961424" y="5916114"/>
              <a:ext cx="3149919" cy="3484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defTabSz="800100">
                <a:lnSpc>
                  <a:spcPct val="90000"/>
                </a:lnSpc>
                <a:spcBef>
                  <a:spcPct val="0"/>
                </a:spcBef>
                <a:spcAft>
                  <a:spcPct val="35000"/>
                </a:spcAft>
              </a:pPr>
              <a:r>
                <a:rPr lang="en-NZ" dirty="0">
                  <a:solidFill>
                    <a:schemeClr val="tx1"/>
                  </a:solidFill>
                  <a:latin typeface="Century Gothic" panose="020B0502020202020204" pitchFamily="34" charset="0"/>
                </a:rPr>
                <a:t>Changes in Australasian Population &amp; Next Steps</a:t>
              </a:r>
              <a:endParaRPr lang="pl-PL" dirty="0">
                <a:solidFill>
                  <a:schemeClr val="tx1"/>
                </a:solidFill>
                <a:latin typeface="Century Gothic" panose="020B0502020202020204" pitchFamily="34" charset="0"/>
              </a:endParaRPr>
            </a:p>
          </p:txBody>
        </p:sp>
        <p:sp>
          <p:nvSpPr>
            <p:cNvPr id="55" name="Freeform 17">
              <a:extLst>
                <a:ext uri="{FF2B5EF4-FFF2-40B4-BE49-F238E27FC236}">
                  <a16:creationId xmlns:a16="http://schemas.microsoft.com/office/drawing/2014/main" id="{2B60D6AB-1815-4167-A476-75BC020730FA}"/>
                </a:ext>
              </a:extLst>
            </p:cNvPr>
            <p:cNvSpPr>
              <a:spLocks noEditPoints="1"/>
            </p:cNvSpPr>
            <p:nvPr/>
          </p:nvSpPr>
          <p:spPr bwMode="auto">
            <a:xfrm>
              <a:off x="4776941" y="5754683"/>
              <a:ext cx="413370" cy="480290"/>
            </a:xfrm>
            <a:custGeom>
              <a:avLst/>
              <a:gdLst>
                <a:gd name="T0" fmla="*/ 407 w 413"/>
                <a:gd name="T1" fmla="*/ 364 h 480"/>
                <a:gd name="T2" fmla="*/ 394 w 413"/>
                <a:gd name="T3" fmla="*/ 296 h 480"/>
                <a:gd name="T4" fmla="*/ 353 w 413"/>
                <a:gd name="T5" fmla="*/ 233 h 480"/>
                <a:gd name="T6" fmla="*/ 344 w 413"/>
                <a:gd name="T7" fmla="*/ 29 h 480"/>
                <a:gd name="T8" fmla="*/ 28 w 413"/>
                <a:gd name="T9" fmla="*/ 0 h 480"/>
                <a:gd name="T10" fmla="*/ 0 w 413"/>
                <a:gd name="T11" fmla="*/ 441 h 480"/>
                <a:gd name="T12" fmla="*/ 294 w 413"/>
                <a:gd name="T13" fmla="*/ 469 h 480"/>
                <a:gd name="T14" fmla="*/ 303 w 413"/>
                <a:gd name="T15" fmla="*/ 480 h 480"/>
                <a:gd name="T16" fmla="*/ 307 w 413"/>
                <a:gd name="T17" fmla="*/ 474 h 480"/>
                <a:gd name="T18" fmla="*/ 196 w 413"/>
                <a:gd name="T19" fmla="*/ 367 h 480"/>
                <a:gd name="T20" fmla="*/ 174 w 413"/>
                <a:gd name="T21" fmla="*/ 331 h 480"/>
                <a:gd name="T22" fmla="*/ 195 w 413"/>
                <a:gd name="T23" fmla="*/ 334 h 480"/>
                <a:gd name="T24" fmla="*/ 239 w 413"/>
                <a:gd name="T25" fmla="*/ 363 h 480"/>
                <a:gd name="T26" fmla="*/ 247 w 413"/>
                <a:gd name="T27" fmla="*/ 339 h 480"/>
                <a:gd name="T28" fmla="*/ 195 w 413"/>
                <a:gd name="T29" fmla="*/ 189 h 480"/>
                <a:gd name="T30" fmla="*/ 217 w 413"/>
                <a:gd name="T31" fmla="*/ 201 h 480"/>
                <a:gd name="T32" fmla="*/ 251 w 413"/>
                <a:gd name="T33" fmla="*/ 274 h 480"/>
                <a:gd name="T34" fmla="*/ 260 w 413"/>
                <a:gd name="T35" fmla="*/ 271 h 480"/>
                <a:gd name="T36" fmla="*/ 292 w 413"/>
                <a:gd name="T37" fmla="*/ 259 h 480"/>
                <a:gd name="T38" fmla="*/ 315 w 413"/>
                <a:gd name="T39" fmla="*/ 246 h 480"/>
                <a:gd name="T40" fmla="*/ 335 w 413"/>
                <a:gd name="T41" fmla="*/ 252 h 480"/>
                <a:gd name="T42" fmla="*/ 353 w 413"/>
                <a:gd name="T43" fmla="*/ 243 h 480"/>
                <a:gd name="T44" fmla="*/ 385 w 413"/>
                <a:gd name="T45" fmla="*/ 298 h 480"/>
                <a:gd name="T46" fmla="*/ 398 w 413"/>
                <a:gd name="T47" fmla="*/ 363 h 480"/>
                <a:gd name="T48" fmla="*/ 410 w 413"/>
                <a:gd name="T49" fmla="*/ 419 h 480"/>
                <a:gd name="T50" fmla="*/ 302 w 413"/>
                <a:gd name="T51" fmla="*/ 240 h 480"/>
                <a:gd name="T52" fmla="*/ 260 w 413"/>
                <a:gd name="T53" fmla="*/ 254 h 480"/>
                <a:gd name="T54" fmla="*/ 226 w 413"/>
                <a:gd name="T55" fmla="*/ 198 h 480"/>
                <a:gd name="T56" fmla="*/ 191 w 413"/>
                <a:gd name="T57" fmla="*/ 180 h 480"/>
                <a:gd name="T58" fmla="*/ 238 w 413"/>
                <a:gd name="T59" fmla="*/ 342 h 480"/>
                <a:gd name="T60" fmla="*/ 201 w 413"/>
                <a:gd name="T61" fmla="*/ 326 h 480"/>
                <a:gd name="T62" fmla="*/ 166 w 413"/>
                <a:gd name="T63" fmla="*/ 325 h 480"/>
                <a:gd name="T64" fmla="*/ 190 w 413"/>
                <a:gd name="T65" fmla="*/ 374 h 480"/>
                <a:gd name="T66" fmla="*/ 42 w 413"/>
                <a:gd name="T67" fmla="*/ 378 h 480"/>
                <a:gd name="T68" fmla="*/ 302 w 413"/>
                <a:gd name="T69" fmla="*/ 45 h 480"/>
                <a:gd name="T70" fmla="*/ 335 w 413"/>
                <a:gd name="T71" fmla="*/ 240 h 480"/>
                <a:gd name="T72" fmla="*/ 314 w 413"/>
                <a:gd name="T73" fmla="*/ 237 h 480"/>
                <a:gd name="T74" fmla="*/ 312 w 413"/>
                <a:gd name="T75" fmla="*/ 41 h 480"/>
                <a:gd name="T76" fmla="*/ 37 w 413"/>
                <a:gd name="T77" fmla="*/ 36 h 480"/>
                <a:gd name="T78" fmla="*/ 32 w 413"/>
                <a:gd name="T79" fmla="*/ 383 h 480"/>
                <a:gd name="T80" fmla="*/ 206 w 413"/>
                <a:gd name="T81" fmla="*/ 388 h 480"/>
                <a:gd name="T82" fmla="*/ 288 w 413"/>
                <a:gd name="T83" fmla="*/ 459 h 480"/>
                <a:gd name="T84" fmla="*/ 9 w 413"/>
                <a:gd name="T85" fmla="*/ 441 h 480"/>
                <a:gd name="T86" fmla="*/ 28 w 413"/>
                <a:gd name="T87" fmla="*/ 10 h 480"/>
                <a:gd name="T88" fmla="*/ 335 w 413"/>
                <a:gd name="T89" fmla="*/ 29 h 480"/>
                <a:gd name="T90" fmla="*/ 172 w 413"/>
                <a:gd name="T91" fmla="*/ 449 h 480"/>
                <a:gd name="T92" fmla="*/ 172 w 413"/>
                <a:gd name="T93" fmla="*/ 399 h 480"/>
                <a:gd name="T94" fmla="*/ 172 w 413"/>
                <a:gd name="T95" fmla="*/ 449 h 480"/>
                <a:gd name="T96" fmla="*/ 189 w 413"/>
                <a:gd name="T97" fmla="*/ 423 h 480"/>
                <a:gd name="T98" fmla="*/ 157 w 413"/>
                <a:gd name="T99" fmla="*/ 423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3" h="480">
                  <a:moveTo>
                    <a:pt x="412" y="412"/>
                  </a:moveTo>
                  <a:cubicBezTo>
                    <a:pt x="405" y="398"/>
                    <a:pt x="406" y="380"/>
                    <a:pt x="407" y="364"/>
                  </a:cubicBezTo>
                  <a:cubicBezTo>
                    <a:pt x="408" y="351"/>
                    <a:pt x="409" y="341"/>
                    <a:pt x="405" y="333"/>
                  </a:cubicBezTo>
                  <a:cubicBezTo>
                    <a:pt x="402" y="327"/>
                    <a:pt x="398" y="311"/>
                    <a:pt x="394" y="296"/>
                  </a:cubicBezTo>
                  <a:cubicBezTo>
                    <a:pt x="390" y="279"/>
                    <a:pt x="386" y="263"/>
                    <a:pt x="382" y="255"/>
                  </a:cubicBezTo>
                  <a:cubicBezTo>
                    <a:pt x="375" y="241"/>
                    <a:pt x="365" y="233"/>
                    <a:pt x="353" y="233"/>
                  </a:cubicBezTo>
                  <a:cubicBezTo>
                    <a:pt x="350" y="233"/>
                    <a:pt x="347" y="234"/>
                    <a:pt x="344" y="234"/>
                  </a:cubicBezTo>
                  <a:cubicBezTo>
                    <a:pt x="344" y="29"/>
                    <a:pt x="344" y="29"/>
                    <a:pt x="344" y="29"/>
                  </a:cubicBezTo>
                  <a:cubicBezTo>
                    <a:pt x="344" y="12"/>
                    <a:pt x="330" y="0"/>
                    <a:pt x="316" y="0"/>
                  </a:cubicBezTo>
                  <a:cubicBezTo>
                    <a:pt x="28" y="0"/>
                    <a:pt x="28" y="0"/>
                    <a:pt x="28" y="0"/>
                  </a:cubicBezTo>
                  <a:cubicBezTo>
                    <a:pt x="14" y="0"/>
                    <a:pt x="0" y="12"/>
                    <a:pt x="0" y="29"/>
                  </a:cubicBezTo>
                  <a:cubicBezTo>
                    <a:pt x="0" y="441"/>
                    <a:pt x="0" y="441"/>
                    <a:pt x="0" y="441"/>
                  </a:cubicBezTo>
                  <a:cubicBezTo>
                    <a:pt x="0" y="457"/>
                    <a:pt x="14" y="469"/>
                    <a:pt x="28" y="469"/>
                  </a:cubicBezTo>
                  <a:cubicBezTo>
                    <a:pt x="294" y="469"/>
                    <a:pt x="294" y="469"/>
                    <a:pt x="294" y="469"/>
                  </a:cubicBezTo>
                  <a:cubicBezTo>
                    <a:pt x="295" y="472"/>
                    <a:pt x="297" y="475"/>
                    <a:pt x="298" y="478"/>
                  </a:cubicBezTo>
                  <a:cubicBezTo>
                    <a:pt x="299" y="479"/>
                    <a:pt x="301" y="480"/>
                    <a:pt x="303" y="480"/>
                  </a:cubicBezTo>
                  <a:cubicBezTo>
                    <a:pt x="303" y="480"/>
                    <a:pt x="304" y="480"/>
                    <a:pt x="305" y="480"/>
                  </a:cubicBezTo>
                  <a:cubicBezTo>
                    <a:pt x="307" y="479"/>
                    <a:pt x="308" y="476"/>
                    <a:pt x="307" y="474"/>
                  </a:cubicBezTo>
                  <a:cubicBezTo>
                    <a:pt x="294" y="446"/>
                    <a:pt x="273" y="422"/>
                    <a:pt x="259" y="416"/>
                  </a:cubicBezTo>
                  <a:cubicBezTo>
                    <a:pt x="251" y="414"/>
                    <a:pt x="217" y="385"/>
                    <a:pt x="196" y="367"/>
                  </a:cubicBezTo>
                  <a:cubicBezTo>
                    <a:pt x="187" y="359"/>
                    <a:pt x="179" y="352"/>
                    <a:pt x="175" y="349"/>
                  </a:cubicBezTo>
                  <a:cubicBezTo>
                    <a:pt x="168" y="344"/>
                    <a:pt x="170" y="335"/>
                    <a:pt x="174" y="331"/>
                  </a:cubicBezTo>
                  <a:cubicBezTo>
                    <a:pt x="175" y="329"/>
                    <a:pt x="181" y="323"/>
                    <a:pt x="188" y="328"/>
                  </a:cubicBezTo>
                  <a:cubicBezTo>
                    <a:pt x="190" y="329"/>
                    <a:pt x="192" y="331"/>
                    <a:pt x="195" y="334"/>
                  </a:cubicBezTo>
                  <a:cubicBezTo>
                    <a:pt x="206" y="342"/>
                    <a:pt x="222" y="354"/>
                    <a:pt x="231" y="361"/>
                  </a:cubicBezTo>
                  <a:cubicBezTo>
                    <a:pt x="234" y="364"/>
                    <a:pt x="238" y="364"/>
                    <a:pt x="239" y="363"/>
                  </a:cubicBezTo>
                  <a:cubicBezTo>
                    <a:pt x="245" y="361"/>
                    <a:pt x="247" y="350"/>
                    <a:pt x="247" y="341"/>
                  </a:cubicBezTo>
                  <a:cubicBezTo>
                    <a:pt x="247" y="340"/>
                    <a:pt x="247" y="339"/>
                    <a:pt x="247" y="339"/>
                  </a:cubicBezTo>
                  <a:cubicBezTo>
                    <a:pt x="188" y="215"/>
                    <a:pt x="188" y="215"/>
                    <a:pt x="188" y="215"/>
                  </a:cubicBezTo>
                  <a:cubicBezTo>
                    <a:pt x="183" y="205"/>
                    <a:pt x="186" y="193"/>
                    <a:pt x="195" y="189"/>
                  </a:cubicBezTo>
                  <a:cubicBezTo>
                    <a:pt x="199" y="187"/>
                    <a:pt x="203" y="187"/>
                    <a:pt x="208" y="189"/>
                  </a:cubicBezTo>
                  <a:cubicBezTo>
                    <a:pt x="212" y="191"/>
                    <a:pt x="215" y="195"/>
                    <a:pt x="217" y="201"/>
                  </a:cubicBezTo>
                  <a:cubicBezTo>
                    <a:pt x="217" y="201"/>
                    <a:pt x="217" y="201"/>
                    <a:pt x="217" y="202"/>
                  </a:cubicBezTo>
                  <a:cubicBezTo>
                    <a:pt x="251" y="274"/>
                    <a:pt x="251" y="274"/>
                    <a:pt x="251" y="274"/>
                  </a:cubicBezTo>
                  <a:cubicBezTo>
                    <a:pt x="252" y="276"/>
                    <a:pt x="255" y="277"/>
                    <a:pt x="257" y="276"/>
                  </a:cubicBezTo>
                  <a:cubicBezTo>
                    <a:pt x="259" y="276"/>
                    <a:pt x="260" y="274"/>
                    <a:pt x="260" y="271"/>
                  </a:cubicBezTo>
                  <a:cubicBezTo>
                    <a:pt x="260" y="267"/>
                    <a:pt x="261" y="264"/>
                    <a:pt x="265" y="261"/>
                  </a:cubicBezTo>
                  <a:cubicBezTo>
                    <a:pt x="272" y="257"/>
                    <a:pt x="284" y="256"/>
                    <a:pt x="292" y="259"/>
                  </a:cubicBezTo>
                  <a:cubicBezTo>
                    <a:pt x="294" y="260"/>
                    <a:pt x="297" y="259"/>
                    <a:pt x="298" y="257"/>
                  </a:cubicBezTo>
                  <a:cubicBezTo>
                    <a:pt x="301" y="250"/>
                    <a:pt x="309" y="247"/>
                    <a:pt x="315" y="246"/>
                  </a:cubicBezTo>
                  <a:cubicBezTo>
                    <a:pt x="322" y="245"/>
                    <a:pt x="328" y="247"/>
                    <a:pt x="331" y="251"/>
                  </a:cubicBezTo>
                  <a:cubicBezTo>
                    <a:pt x="332" y="252"/>
                    <a:pt x="334" y="253"/>
                    <a:pt x="335" y="252"/>
                  </a:cubicBezTo>
                  <a:cubicBezTo>
                    <a:pt x="337" y="252"/>
                    <a:pt x="338" y="251"/>
                    <a:pt x="339" y="250"/>
                  </a:cubicBezTo>
                  <a:cubicBezTo>
                    <a:pt x="341" y="245"/>
                    <a:pt x="347" y="242"/>
                    <a:pt x="353" y="243"/>
                  </a:cubicBezTo>
                  <a:cubicBezTo>
                    <a:pt x="358" y="243"/>
                    <a:pt x="367" y="245"/>
                    <a:pt x="373" y="259"/>
                  </a:cubicBezTo>
                  <a:cubicBezTo>
                    <a:pt x="377" y="266"/>
                    <a:pt x="381" y="283"/>
                    <a:pt x="385" y="298"/>
                  </a:cubicBezTo>
                  <a:cubicBezTo>
                    <a:pt x="389" y="315"/>
                    <a:pt x="393" y="330"/>
                    <a:pt x="397" y="337"/>
                  </a:cubicBezTo>
                  <a:cubicBezTo>
                    <a:pt x="399" y="342"/>
                    <a:pt x="398" y="353"/>
                    <a:pt x="398" y="363"/>
                  </a:cubicBezTo>
                  <a:cubicBezTo>
                    <a:pt x="397" y="379"/>
                    <a:pt x="396" y="399"/>
                    <a:pt x="404" y="416"/>
                  </a:cubicBezTo>
                  <a:cubicBezTo>
                    <a:pt x="405" y="419"/>
                    <a:pt x="408" y="420"/>
                    <a:pt x="410" y="419"/>
                  </a:cubicBezTo>
                  <a:cubicBezTo>
                    <a:pt x="412" y="417"/>
                    <a:pt x="413" y="415"/>
                    <a:pt x="412" y="412"/>
                  </a:cubicBezTo>
                  <a:close/>
                  <a:moveTo>
                    <a:pt x="302" y="240"/>
                  </a:moveTo>
                  <a:cubicBezTo>
                    <a:pt x="298" y="243"/>
                    <a:pt x="294" y="246"/>
                    <a:pt x="292" y="249"/>
                  </a:cubicBezTo>
                  <a:cubicBezTo>
                    <a:pt x="281" y="246"/>
                    <a:pt x="268" y="248"/>
                    <a:pt x="260" y="254"/>
                  </a:cubicBezTo>
                  <a:cubicBezTo>
                    <a:pt x="258" y="255"/>
                    <a:pt x="256" y="257"/>
                    <a:pt x="254" y="259"/>
                  </a:cubicBezTo>
                  <a:cubicBezTo>
                    <a:pt x="226" y="198"/>
                    <a:pt x="226" y="198"/>
                    <a:pt x="226" y="198"/>
                  </a:cubicBezTo>
                  <a:cubicBezTo>
                    <a:pt x="224" y="190"/>
                    <a:pt x="218" y="184"/>
                    <a:pt x="212" y="181"/>
                  </a:cubicBezTo>
                  <a:cubicBezTo>
                    <a:pt x="205" y="177"/>
                    <a:pt x="197" y="177"/>
                    <a:pt x="191" y="180"/>
                  </a:cubicBezTo>
                  <a:cubicBezTo>
                    <a:pt x="178" y="187"/>
                    <a:pt x="173" y="204"/>
                    <a:pt x="180" y="219"/>
                  </a:cubicBezTo>
                  <a:cubicBezTo>
                    <a:pt x="238" y="342"/>
                    <a:pt x="238" y="342"/>
                    <a:pt x="238" y="342"/>
                  </a:cubicBezTo>
                  <a:cubicBezTo>
                    <a:pt x="237" y="346"/>
                    <a:pt x="237" y="351"/>
                    <a:pt x="236" y="353"/>
                  </a:cubicBezTo>
                  <a:cubicBezTo>
                    <a:pt x="227" y="345"/>
                    <a:pt x="212" y="334"/>
                    <a:pt x="201" y="326"/>
                  </a:cubicBezTo>
                  <a:cubicBezTo>
                    <a:pt x="198" y="324"/>
                    <a:pt x="195" y="322"/>
                    <a:pt x="193" y="320"/>
                  </a:cubicBezTo>
                  <a:cubicBezTo>
                    <a:pt x="184" y="314"/>
                    <a:pt x="173" y="316"/>
                    <a:pt x="166" y="325"/>
                  </a:cubicBezTo>
                  <a:cubicBezTo>
                    <a:pt x="160" y="334"/>
                    <a:pt x="158" y="348"/>
                    <a:pt x="169" y="357"/>
                  </a:cubicBezTo>
                  <a:cubicBezTo>
                    <a:pt x="173" y="360"/>
                    <a:pt x="181" y="366"/>
                    <a:pt x="190" y="374"/>
                  </a:cubicBezTo>
                  <a:cubicBezTo>
                    <a:pt x="192" y="376"/>
                    <a:pt x="193" y="377"/>
                    <a:pt x="195" y="378"/>
                  </a:cubicBezTo>
                  <a:cubicBezTo>
                    <a:pt x="42" y="378"/>
                    <a:pt x="42" y="378"/>
                    <a:pt x="42" y="378"/>
                  </a:cubicBezTo>
                  <a:cubicBezTo>
                    <a:pt x="42" y="45"/>
                    <a:pt x="42" y="45"/>
                    <a:pt x="42" y="45"/>
                  </a:cubicBezTo>
                  <a:cubicBezTo>
                    <a:pt x="302" y="45"/>
                    <a:pt x="302" y="45"/>
                    <a:pt x="302" y="45"/>
                  </a:cubicBezTo>
                  <a:lnTo>
                    <a:pt x="302" y="240"/>
                  </a:lnTo>
                  <a:close/>
                  <a:moveTo>
                    <a:pt x="335" y="240"/>
                  </a:moveTo>
                  <a:cubicBezTo>
                    <a:pt x="335" y="240"/>
                    <a:pt x="334" y="241"/>
                    <a:pt x="334" y="241"/>
                  </a:cubicBezTo>
                  <a:cubicBezTo>
                    <a:pt x="329" y="237"/>
                    <a:pt x="322" y="236"/>
                    <a:pt x="314" y="237"/>
                  </a:cubicBezTo>
                  <a:cubicBezTo>
                    <a:pt x="313" y="237"/>
                    <a:pt x="313" y="237"/>
                    <a:pt x="312" y="237"/>
                  </a:cubicBezTo>
                  <a:cubicBezTo>
                    <a:pt x="312" y="41"/>
                    <a:pt x="312" y="41"/>
                    <a:pt x="312" y="41"/>
                  </a:cubicBezTo>
                  <a:cubicBezTo>
                    <a:pt x="312" y="38"/>
                    <a:pt x="309" y="36"/>
                    <a:pt x="307" y="36"/>
                  </a:cubicBezTo>
                  <a:cubicBezTo>
                    <a:pt x="37" y="36"/>
                    <a:pt x="37" y="36"/>
                    <a:pt x="37" y="36"/>
                  </a:cubicBezTo>
                  <a:cubicBezTo>
                    <a:pt x="34" y="36"/>
                    <a:pt x="32" y="38"/>
                    <a:pt x="32" y="41"/>
                  </a:cubicBezTo>
                  <a:cubicBezTo>
                    <a:pt x="32" y="383"/>
                    <a:pt x="32" y="383"/>
                    <a:pt x="32" y="383"/>
                  </a:cubicBezTo>
                  <a:cubicBezTo>
                    <a:pt x="32" y="386"/>
                    <a:pt x="34" y="388"/>
                    <a:pt x="37" y="388"/>
                  </a:cubicBezTo>
                  <a:cubicBezTo>
                    <a:pt x="206" y="388"/>
                    <a:pt x="206" y="388"/>
                    <a:pt x="206" y="388"/>
                  </a:cubicBezTo>
                  <a:cubicBezTo>
                    <a:pt x="229" y="408"/>
                    <a:pt x="248" y="423"/>
                    <a:pt x="255" y="425"/>
                  </a:cubicBezTo>
                  <a:cubicBezTo>
                    <a:pt x="263" y="428"/>
                    <a:pt x="277" y="441"/>
                    <a:pt x="288" y="459"/>
                  </a:cubicBezTo>
                  <a:cubicBezTo>
                    <a:pt x="28" y="459"/>
                    <a:pt x="28" y="459"/>
                    <a:pt x="28" y="459"/>
                  </a:cubicBezTo>
                  <a:cubicBezTo>
                    <a:pt x="19" y="459"/>
                    <a:pt x="9" y="452"/>
                    <a:pt x="9" y="441"/>
                  </a:cubicBezTo>
                  <a:cubicBezTo>
                    <a:pt x="9" y="29"/>
                    <a:pt x="9" y="29"/>
                    <a:pt x="9" y="29"/>
                  </a:cubicBezTo>
                  <a:cubicBezTo>
                    <a:pt x="9" y="17"/>
                    <a:pt x="19" y="10"/>
                    <a:pt x="28" y="10"/>
                  </a:cubicBezTo>
                  <a:cubicBezTo>
                    <a:pt x="316" y="10"/>
                    <a:pt x="316" y="10"/>
                    <a:pt x="316" y="10"/>
                  </a:cubicBezTo>
                  <a:cubicBezTo>
                    <a:pt x="325" y="10"/>
                    <a:pt x="335" y="17"/>
                    <a:pt x="335" y="29"/>
                  </a:cubicBezTo>
                  <a:lnTo>
                    <a:pt x="335" y="240"/>
                  </a:lnTo>
                  <a:close/>
                  <a:moveTo>
                    <a:pt x="172" y="449"/>
                  </a:moveTo>
                  <a:cubicBezTo>
                    <a:pt x="186" y="449"/>
                    <a:pt x="198" y="438"/>
                    <a:pt x="198" y="423"/>
                  </a:cubicBezTo>
                  <a:cubicBezTo>
                    <a:pt x="198" y="410"/>
                    <a:pt x="186" y="399"/>
                    <a:pt x="172" y="399"/>
                  </a:cubicBezTo>
                  <a:cubicBezTo>
                    <a:pt x="157" y="399"/>
                    <a:pt x="148" y="411"/>
                    <a:pt x="148" y="423"/>
                  </a:cubicBezTo>
                  <a:cubicBezTo>
                    <a:pt x="148" y="438"/>
                    <a:pt x="158" y="449"/>
                    <a:pt x="172" y="449"/>
                  </a:cubicBezTo>
                  <a:close/>
                  <a:moveTo>
                    <a:pt x="172" y="408"/>
                  </a:moveTo>
                  <a:cubicBezTo>
                    <a:pt x="181" y="408"/>
                    <a:pt x="189" y="416"/>
                    <a:pt x="189" y="423"/>
                  </a:cubicBezTo>
                  <a:cubicBezTo>
                    <a:pt x="189" y="432"/>
                    <a:pt x="181" y="440"/>
                    <a:pt x="172" y="440"/>
                  </a:cubicBezTo>
                  <a:cubicBezTo>
                    <a:pt x="162" y="440"/>
                    <a:pt x="157" y="431"/>
                    <a:pt x="157" y="423"/>
                  </a:cubicBezTo>
                  <a:cubicBezTo>
                    <a:pt x="157" y="416"/>
                    <a:pt x="163" y="408"/>
                    <a:pt x="172" y="408"/>
                  </a:cubicBezTo>
                  <a:close/>
                </a:path>
              </a:pathLst>
            </a:custGeom>
            <a:solidFill>
              <a:schemeClr val="bg1">
                <a:lumMod val="65000"/>
              </a:schemeClr>
            </a:solidFill>
            <a:ln w="3175"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en-US" sz="1800">
                <a:latin typeface="Century Gothic" panose="020B0502020202020204" pitchFamily="34"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2977" y="2165691"/>
              <a:ext cx="1540754" cy="327895"/>
            </a:xfrm>
            <a:prstGeom prst="rect">
              <a:avLst/>
            </a:prstGeom>
          </p:spPr>
        </p:pic>
      </p:grpSp>
    </p:spTree>
    <p:extLst>
      <p:ext uri="{BB962C8B-B14F-4D97-AF65-F5344CB8AC3E}">
        <p14:creationId xmlns:p14="http://schemas.microsoft.com/office/powerpoint/2010/main" val="257093955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3333">
                                          <p:cBhvr additive="base">
                                            <p:cTn id="7" dur="750" fill="hold"/>
                                            <p:tgtEl>
                                              <p:spTgt spid="3"/>
                                            </p:tgtEl>
                                            <p:attrNameLst>
                                              <p:attrName>ppt_x</p:attrName>
                                            </p:attrNameLst>
                                          </p:cBhvr>
                                          <p:tavLst>
                                            <p:tav tm="0">
                                              <p:val>
                                                <p:strVal val="0-#ppt_w/2"/>
                                              </p:val>
                                            </p:tav>
                                            <p:tav tm="100000">
                                              <p:val>
                                                <p:strVal val="#ppt_x"/>
                                              </p:val>
                                            </p:tav>
                                          </p:tavLst>
                                        </p:anim>
                                        <p:anim calcmode="lin" valueType="num" p14:bounceEnd="53333">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1"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up)">
                                          <p:cBhvr>
                                            <p:cTn id="12" dur="10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1"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up)">
                                          <p:cBhvr>
                                            <p:cTn id="12" dur="10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625311" y="3341590"/>
            <a:ext cx="8281987" cy="707979"/>
          </a:xfrm>
        </p:spPr>
        <p:txBody>
          <a:bodyPr>
            <a:normAutofit/>
          </a:bodyPr>
          <a:lstStyle/>
          <a:p>
            <a:r>
              <a:rPr lang="en-NZ" b="1">
                <a:solidFill>
                  <a:schemeClr val="accent1"/>
                </a:solidFill>
              </a:rPr>
              <a:t>The DISC Styles</a:t>
            </a:r>
            <a:endParaRPr lang="en-GB" b="1">
              <a:solidFill>
                <a:schemeClr val="accent1"/>
              </a:solidFill>
            </a:endParaRPr>
          </a:p>
        </p:txBody>
      </p:sp>
      <p:sp>
        <p:nvSpPr>
          <p:cNvPr id="5" name="Text Placeholder 4"/>
          <p:cNvSpPr>
            <a:spLocks noGrp="1"/>
          </p:cNvSpPr>
          <p:nvPr>
            <p:ph type="body" sz="quarter" idx="11"/>
          </p:nvPr>
        </p:nvSpPr>
        <p:spPr>
          <a:xfrm>
            <a:off x="4666897" y="4039168"/>
            <a:ext cx="4307220" cy="707979"/>
          </a:xfrm>
        </p:spPr>
        <p:txBody>
          <a:bodyPr>
            <a:normAutofit/>
          </a:bodyPr>
          <a:lstStyle/>
          <a:p>
            <a:r>
              <a:rPr lang="en-NZ" sz="4000" b="0" dirty="0">
                <a:solidFill>
                  <a:schemeClr val="accent6">
                    <a:lumMod val="50000"/>
                  </a:schemeClr>
                </a:solidFill>
              </a:rPr>
              <a:t>Extended DISC®</a:t>
            </a:r>
            <a:endParaRPr lang="en-GB" sz="4000" b="0" dirty="0">
              <a:solidFill>
                <a:schemeClr val="accent6">
                  <a:lumMod val="50000"/>
                </a:schemeClr>
              </a:solidFill>
            </a:endParaRPr>
          </a:p>
        </p:txBody>
      </p:sp>
      <p:sp>
        <p:nvSpPr>
          <p:cNvPr id="3" name="Slide Number Placeholder 2"/>
          <p:cNvSpPr>
            <a:spLocks noGrp="1"/>
          </p:cNvSpPr>
          <p:nvPr>
            <p:ph type="sldNum" sz="quarter" idx="4294967295"/>
          </p:nvPr>
        </p:nvSpPr>
        <p:spPr>
          <a:xfrm>
            <a:off x="11036300" y="6262688"/>
            <a:ext cx="1155700" cy="365125"/>
          </a:xfrm>
        </p:spPr>
        <p:txBody>
          <a:bodyPr/>
          <a:lstStyle/>
          <a:p>
            <a:fld id="{DEAEEF22-A4DB-45E7-8C91-9889C89BF273}" type="slidenum">
              <a:rPr lang="pl-PL" smtClean="0"/>
              <a:t>20</a:t>
            </a:fld>
            <a:endParaRPr lang="pl-PL"/>
          </a:p>
        </p:txBody>
      </p:sp>
    </p:spTree>
    <p:extLst>
      <p:ext uri="{BB962C8B-B14F-4D97-AF65-F5344CB8AC3E}">
        <p14:creationId xmlns:p14="http://schemas.microsoft.com/office/powerpoint/2010/main" val="2355422757"/>
      </p:ext>
    </p:extLst>
  </p:cSld>
  <p:clrMapOvr>
    <a:masterClrMapping/>
  </p:clrMapOvr>
  <mc:AlternateContent xmlns:mc="http://schemas.openxmlformats.org/markup-compatibility/2006" xmlns:p14="http://schemas.microsoft.com/office/powerpoint/2010/main">
    <mc:Choice Requires="p14">
      <p:transition spd="slow" p14:dur="20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txBox="1">
            <a:spLocks/>
          </p:cNvSpPr>
          <p:nvPr/>
        </p:nvSpPr>
        <p:spPr>
          <a:xfrm>
            <a:off x="271922" y="116632"/>
            <a:ext cx="5774707" cy="406980"/>
          </a:xfrm>
          <a:prstGeom prst="rect">
            <a:avLst/>
          </a:prstGeom>
        </p:spPr>
        <p:txBody>
          <a:bodyPr/>
          <a:lstStyle>
            <a:lvl1pPr algn="l" defTabSz="914400" rtl="0" eaLnBrk="1" latinLnBrk="0" hangingPunct="1">
              <a:spcBef>
                <a:spcPct val="0"/>
              </a:spcBef>
              <a:buNone/>
              <a:defRPr sz="3600" b="1" kern="1200">
                <a:solidFill>
                  <a:srgbClr val="7BBE56"/>
                </a:solidFill>
                <a:latin typeface="+mj-lt"/>
                <a:ea typeface="+mj-ea"/>
                <a:cs typeface="+mj-cs"/>
              </a:defRPr>
            </a:lvl1pPr>
          </a:lstStyle>
          <a:p>
            <a:r>
              <a:rPr lang="pl-PL" altLang="pl-PL" sz="2000" dirty="0">
                <a:solidFill>
                  <a:schemeClr val="tx1">
                    <a:lumMod val="65000"/>
                    <a:lumOff val="35000"/>
                  </a:schemeClr>
                </a:solidFill>
                <a:latin typeface="Century Gothic" panose="020B0502020202020204" pitchFamily="34" charset="0"/>
              </a:rPr>
              <a:t>Extended DISC® </a:t>
            </a:r>
            <a:r>
              <a:rPr lang="en-NZ" altLang="pl-PL" sz="2000" dirty="0">
                <a:solidFill>
                  <a:schemeClr val="tx1">
                    <a:lumMod val="65000"/>
                    <a:lumOff val="35000"/>
                  </a:schemeClr>
                </a:solidFill>
                <a:latin typeface="Century Gothic" panose="020B0502020202020204" pitchFamily="34" charset="0"/>
              </a:rPr>
              <a:t>Behavioural Assessment</a:t>
            </a:r>
            <a:endParaRPr lang="pl-PL" sz="2000" dirty="0">
              <a:solidFill>
                <a:schemeClr val="tx1">
                  <a:lumMod val="65000"/>
                  <a:lumOff val="35000"/>
                </a:schemeClr>
              </a:solidFill>
              <a:latin typeface="Century Gothic" panose="020B0502020202020204" pitchFamily="34" charset="0"/>
            </a:endParaRPr>
          </a:p>
        </p:txBody>
      </p:sp>
      <p:cxnSp>
        <p:nvCxnSpPr>
          <p:cNvPr id="3" name="Łącznik prosty 2"/>
          <p:cNvCxnSpPr/>
          <p:nvPr/>
        </p:nvCxnSpPr>
        <p:spPr>
          <a:xfrm flipH="1">
            <a:off x="-3009088" y="4408764"/>
            <a:ext cx="3895243" cy="0"/>
          </a:xfrm>
          <a:prstGeom prst="line">
            <a:avLst/>
          </a:prstGeom>
          <a:ln w="19050" cap="rnd">
            <a:solidFill>
              <a:srgbClr val="F43084"/>
            </a:solidFill>
            <a:round/>
          </a:ln>
        </p:spPr>
        <p:style>
          <a:lnRef idx="1">
            <a:schemeClr val="accent1"/>
          </a:lnRef>
          <a:fillRef idx="0">
            <a:schemeClr val="accent1"/>
          </a:fillRef>
          <a:effectRef idx="0">
            <a:schemeClr val="accent1"/>
          </a:effectRef>
          <a:fontRef idx="minor">
            <a:schemeClr val="tx1"/>
          </a:fontRef>
        </p:style>
      </p:cxnSp>
      <p:cxnSp>
        <p:nvCxnSpPr>
          <p:cNvPr id="4" name="Łącznik prosty 4"/>
          <p:cNvCxnSpPr/>
          <p:nvPr/>
        </p:nvCxnSpPr>
        <p:spPr>
          <a:xfrm flipV="1">
            <a:off x="900680" y="1573748"/>
            <a:ext cx="0" cy="2833983"/>
          </a:xfrm>
          <a:prstGeom prst="line">
            <a:avLst/>
          </a:prstGeom>
          <a:ln w="19050">
            <a:solidFill>
              <a:srgbClr val="F43084"/>
            </a:solidFill>
          </a:ln>
        </p:spPr>
        <p:style>
          <a:lnRef idx="1">
            <a:schemeClr val="accent1"/>
          </a:lnRef>
          <a:fillRef idx="0">
            <a:schemeClr val="accent1"/>
          </a:fillRef>
          <a:effectRef idx="0">
            <a:schemeClr val="accent1"/>
          </a:effectRef>
          <a:fontRef idx="minor">
            <a:schemeClr val="tx1"/>
          </a:fontRef>
        </p:style>
      </p:cxnSp>
      <p:cxnSp>
        <p:nvCxnSpPr>
          <p:cNvPr id="5" name="Łącznik prosty 6"/>
          <p:cNvCxnSpPr/>
          <p:nvPr/>
        </p:nvCxnSpPr>
        <p:spPr>
          <a:xfrm>
            <a:off x="905440" y="1582057"/>
            <a:ext cx="11403469" cy="0"/>
          </a:xfrm>
          <a:prstGeom prst="line">
            <a:avLst/>
          </a:prstGeom>
          <a:ln w="19050">
            <a:solidFill>
              <a:srgbClr val="F43084"/>
            </a:solidFill>
          </a:ln>
        </p:spPr>
        <p:style>
          <a:lnRef idx="1">
            <a:schemeClr val="accent1"/>
          </a:lnRef>
          <a:fillRef idx="0">
            <a:schemeClr val="accent1"/>
          </a:fillRef>
          <a:effectRef idx="0">
            <a:schemeClr val="accent1"/>
          </a:effectRef>
          <a:fontRef idx="minor">
            <a:schemeClr val="tx1"/>
          </a:fontRef>
        </p:style>
      </p:cxnSp>
      <p:cxnSp>
        <p:nvCxnSpPr>
          <p:cNvPr id="6" name="Łącznik prosty 7"/>
          <p:cNvCxnSpPr/>
          <p:nvPr/>
        </p:nvCxnSpPr>
        <p:spPr>
          <a:xfrm>
            <a:off x="4004412" y="1582057"/>
            <a:ext cx="0" cy="556770"/>
          </a:xfrm>
          <a:prstGeom prst="line">
            <a:avLst/>
          </a:prstGeom>
          <a:ln w="19050">
            <a:solidFill>
              <a:srgbClr val="F43084"/>
            </a:solidFill>
          </a:ln>
        </p:spPr>
        <p:style>
          <a:lnRef idx="1">
            <a:schemeClr val="accent1"/>
          </a:lnRef>
          <a:fillRef idx="0">
            <a:schemeClr val="accent1"/>
          </a:fillRef>
          <a:effectRef idx="0">
            <a:schemeClr val="accent1"/>
          </a:effectRef>
          <a:fontRef idx="minor">
            <a:schemeClr val="tx1"/>
          </a:fontRef>
        </p:style>
      </p:cxnSp>
      <p:cxnSp>
        <p:nvCxnSpPr>
          <p:cNvPr id="7" name="Łącznik prosty 22"/>
          <p:cNvCxnSpPr/>
          <p:nvPr/>
        </p:nvCxnSpPr>
        <p:spPr>
          <a:xfrm>
            <a:off x="9075592" y="1582057"/>
            <a:ext cx="0" cy="556770"/>
          </a:xfrm>
          <a:prstGeom prst="line">
            <a:avLst/>
          </a:prstGeom>
          <a:ln w="19050">
            <a:solidFill>
              <a:srgbClr val="F43084"/>
            </a:solidFill>
          </a:ln>
        </p:spPr>
        <p:style>
          <a:lnRef idx="1">
            <a:schemeClr val="accent1"/>
          </a:lnRef>
          <a:fillRef idx="0">
            <a:schemeClr val="accent1"/>
          </a:fillRef>
          <a:effectRef idx="0">
            <a:schemeClr val="accent1"/>
          </a:effectRef>
          <a:fontRef idx="minor">
            <a:schemeClr val="tx1"/>
          </a:fontRef>
        </p:style>
      </p:cxnSp>
      <p:grpSp>
        <p:nvGrpSpPr>
          <p:cNvPr id="14" name="Grupa 28"/>
          <p:cNvGrpSpPr/>
          <p:nvPr/>
        </p:nvGrpSpPr>
        <p:grpSpPr>
          <a:xfrm>
            <a:off x="1798041" y="2138827"/>
            <a:ext cx="4412781" cy="3134310"/>
            <a:chOff x="2153729" y="2138827"/>
            <a:chExt cx="3946337" cy="3134310"/>
          </a:xfrm>
        </p:grpSpPr>
        <p:sp>
          <p:nvSpPr>
            <p:cNvPr id="15" name="Prostokąt z rogami zaokrąglonymi z jednej strony 23"/>
            <p:cNvSpPr/>
            <p:nvPr/>
          </p:nvSpPr>
          <p:spPr>
            <a:xfrm>
              <a:off x="2169270" y="2138827"/>
              <a:ext cx="3926730" cy="1125870"/>
            </a:xfrm>
            <a:prstGeom prst="round2SameRect">
              <a:avLst>
                <a:gd name="adj1" fmla="val 36125"/>
                <a:gd name="adj2" fmla="val 0"/>
              </a:avLst>
            </a:prstGeom>
            <a:solidFill>
              <a:srgbClr val="ED0C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6" name="Rectangle 37"/>
            <p:cNvSpPr/>
            <p:nvPr/>
          </p:nvSpPr>
          <p:spPr>
            <a:xfrm>
              <a:off x="2153729" y="3245188"/>
              <a:ext cx="3946336" cy="1900101"/>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182880" rIns="182880" bIns="182880" numCol="1" spcCol="1270" anchor="t" anchorCtr="0">
              <a:noAutofit/>
            </a:bodyPr>
            <a:lstStyle/>
            <a:p>
              <a:pPr defTabSz="666734">
                <a:lnSpc>
                  <a:spcPct val="90000"/>
                </a:lnSpc>
                <a:spcBef>
                  <a:spcPct val="0"/>
                </a:spcBef>
              </a:pPr>
              <a:r>
                <a:rPr lang="en-US" altLang="pl-PL" sz="2000" b="1">
                  <a:solidFill>
                    <a:srgbClr val="ED0C6D"/>
                  </a:solidFill>
                  <a:latin typeface="Century Gothic" panose="020B0502020202020204" pitchFamily="34" charset="0"/>
                </a:rPr>
                <a:t>It measures the natural (spontaneous) reactions </a:t>
              </a:r>
              <a:r>
                <a:rPr lang="en-US" altLang="pl-PL" sz="2000">
                  <a:solidFill>
                    <a:schemeClr val="tx1"/>
                  </a:solidFill>
                  <a:latin typeface="Century Gothic" panose="020B0502020202020204" pitchFamily="34" charset="0"/>
                </a:rPr>
                <a:t>of the respondent to external stimulators.</a:t>
              </a:r>
              <a:endParaRPr lang="pl-PL" altLang="pl-PL" sz="2000" b="1">
                <a:solidFill>
                  <a:schemeClr val="accent1"/>
                </a:solidFill>
                <a:latin typeface="Century Gothic" panose="020B0502020202020204" pitchFamily="34" charset="0"/>
              </a:endParaRPr>
            </a:p>
          </p:txBody>
        </p:sp>
        <p:sp>
          <p:nvSpPr>
            <p:cNvPr id="18" name="Prostokąt zaokrąglony 12"/>
            <p:cNvSpPr/>
            <p:nvPr/>
          </p:nvSpPr>
          <p:spPr>
            <a:xfrm>
              <a:off x="2169270" y="2138827"/>
              <a:ext cx="3930796" cy="3134310"/>
            </a:xfrm>
            <a:prstGeom prst="roundRect">
              <a:avLst>
                <a:gd name="adj" fmla="val 13070"/>
              </a:avLst>
            </a:prstGeom>
            <a:ln w="19050" cap="rnd">
              <a:solidFill>
                <a:srgbClr val="F43084"/>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l-PL"/>
            </a:p>
          </p:txBody>
        </p:sp>
      </p:grpSp>
      <p:sp>
        <p:nvSpPr>
          <p:cNvPr id="20" name="Freeform 36"/>
          <p:cNvSpPr>
            <a:spLocks noChangeAspect="1"/>
          </p:cNvSpPr>
          <p:nvPr/>
        </p:nvSpPr>
        <p:spPr>
          <a:xfrm>
            <a:off x="2927648" y="5652383"/>
            <a:ext cx="1567172" cy="853590"/>
          </a:xfrm>
          <a:custGeom>
            <a:avLst/>
            <a:gdLst>
              <a:gd name="connsiteX0" fmla="*/ 615355 w 1512168"/>
              <a:gd name="connsiteY0" fmla="*/ 0 h 823631"/>
              <a:gd name="connsiteX1" fmla="*/ 946487 w 1512168"/>
              <a:gd name="connsiteY1" fmla="*/ 176061 h 823631"/>
              <a:gd name="connsiteX2" fmla="*/ 971165 w 1512168"/>
              <a:gd name="connsiteY2" fmla="*/ 221528 h 823631"/>
              <a:gd name="connsiteX3" fmla="*/ 1012673 w 1512168"/>
              <a:gd name="connsiteY3" fmla="*/ 198998 h 823631"/>
              <a:gd name="connsiteX4" fmla="*/ 1112273 w 1512168"/>
              <a:gd name="connsiteY4" fmla="*/ 178890 h 823631"/>
              <a:gd name="connsiteX5" fmla="*/ 1368153 w 1512168"/>
              <a:gd name="connsiteY5" fmla="*/ 434770 h 823631"/>
              <a:gd name="connsiteX6" fmla="*/ 1359228 w 1512168"/>
              <a:gd name="connsiteY6" fmla="*/ 478978 h 823631"/>
              <a:gd name="connsiteX7" fmla="*/ 1405590 w 1512168"/>
              <a:gd name="connsiteY7" fmla="*/ 488338 h 823631"/>
              <a:gd name="connsiteX8" fmla="*/ 1512168 w 1512168"/>
              <a:gd name="connsiteY8" fmla="*/ 649128 h 823631"/>
              <a:gd name="connsiteX9" fmla="*/ 1337665 w 1512168"/>
              <a:gd name="connsiteY9" fmla="*/ 823631 h 823631"/>
              <a:gd name="connsiteX10" fmla="*/ 246511 w 1512168"/>
              <a:gd name="connsiteY10" fmla="*/ 823631 h 823631"/>
              <a:gd name="connsiteX11" fmla="*/ 241041 w 1512168"/>
              <a:gd name="connsiteY11" fmla="*/ 822527 h 823631"/>
              <a:gd name="connsiteX12" fmla="*/ 230088 w 1512168"/>
              <a:gd name="connsiteY12" fmla="*/ 823631 h 823631"/>
              <a:gd name="connsiteX13" fmla="*/ 0 w 1512168"/>
              <a:gd name="connsiteY13" fmla="*/ 593543 h 823631"/>
              <a:gd name="connsiteX14" fmla="*/ 183717 w 1512168"/>
              <a:gd name="connsiteY14" fmla="*/ 368130 h 823631"/>
              <a:gd name="connsiteX15" fmla="*/ 219533 w 1512168"/>
              <a:gd name="connsiteY15" fmla="*/ 364519 h 823631"/>
              <a:gd name="connsiteX16" fmla="*/ 224137 w 1512168"/>
              <a:gd name="connsiteY16" fmla="*/ 318852 h 823631"/>
              <a:gd name="connsiteX17" fmla="*/ 615355 w 1512168"/>
              <a:gd name="connsiteY17" fmla="*/ 0 h 823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12168" h="823631">
                <a:moveTo>
                  <a:pt x="615355" y="0"/>
                </a:moveTo>
                <a:cubicBezTo>
                  <a:pt x="753195" y="0"/>
                  <a:pt x="874724" y="69839"/>
                  <a:pt x="946487" y="176061"/>
                </a:cubicBezTo>
                <a:lnTo>
                  <a:pt x="971165" y="221528"/>
                </a:lnTo>
                <a:lnTo>
                  <a:pt x="1012673" y="198998"/>
                </a:lnTo>
                <a:cubicBezTo>
                  <a:pt x="1043286" y="186050"/>
                  <a:pt x="1076944" y="178890"/>
                  <a:pt x="1112273" y="178890"/>
                </a:cubicBezTo>
                <a:cubicBezTo>
                  <a:pt x="1253592" y="178890"/>
                  <a:pt x="1368153" y="293451"/>
                  <a:pt x="1368153" y="434770"/>
                </a:cubicBezTo>
                <a:lnTo>
                  <a:pt x="1359228" y="478978"/>
                </a:lnTo>
                <a:lnTo>
                  <a:pt x="1405590" y="488338"/>
                </a:lnTo>
                <a:cubicBezTo>
                  <a:pt x="1468221" y="514830"/>
                  <a:pt x="1512168" y="576847"/>
                  <a:pt x="1512168" y="649128"/>
                </a:cubicBezTo>
                <a:cubicBezTo>
                  <a:pt x="1512168" y="745503"/>
                  <a:pt x="1434040" y="823631"/>
                  <a:pt x="1337665" y="823631"/>
                </a:cubicBezTo>
                <a:lnTo>
                  <a:pt x="246511" y="823631"/>
                </a:lnTo>
                <a:lnTo>
                  <a:pt x="241041" y="822527"/>
                </a:lnTo>
                <a:lnTo>
                  <a:pt x="230088" y="823631"/>
                </a:lnTo>
                <a:cubicBezTo>
                  <a:pt x="103014" y="823631"/>
                  <a:pt x="0" y="720617"/>
                  <a:pt x="0" y="593543"/>
                </a:cubicBezTo>
                <a:cubicBezTo>
                  <a:pt x="0" y="482353"/>
                  <a:pt x="78870" y="389585"/>
                  <a:pt x="183717" y="368130"/>
                </a:cubicBezTo>
                <a:lnTo>
                  <a:pt x="219533" y="364519"/>
                </a:lnTo>
                <a:lnTo>
                  <a:pt x="224137" y="318852"/>
                </a:lnTo>
                <a:cubicBezTo>
                  <a:pt x="261373" y="136884"/>
                  <a:pt x="422379" y="0"/>
                  <a:pt x="615355" y="0"/>
                </a:cubicBezTo>
                <a:close/>
              </a:path>
            </a:pathLst>
          </a:custGeom>
          <a:solidFill>
            <a:srgbClr val="7F7F7F">
              <a:alpha val="14902"/>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Freeform 42"/>
          <p:cNvSpPr>
            <a:spLocks noChangeAspect="1"/>
          </p:cNvSpPr>
          <p:nvPr/>
        </p:nvSpPr>
        <p:spPr>
          <a:xfrm>
            <a:off x="9048054" y="638267"/>
            <a:ext cx="1254589" cy="683335"/>
          </a:xfrm>
          <a:custGeom>
            <a:avLst/>
            <a:gdLst>
              <a:gd name="connsiteX0" fmla="*/ 615355 w 1512168"/>
              <a:gd name="connsiteY0" fmla="*/ 0 h 823631"/>
              <a:gd name="connsiteX1" fmla="*/ 946487 w 1512168"/>
              <a:gd name="connsiteY1" fmla="*/ 176061 h 823631"/>
              <a:gd name="connsiteX2" fmla="*/ 971165 w 1512168"/>
              <a:gd name="connsiteY2" fmla="*/ 221528 h 823631"/>
              <a:gd name="connsiteX3" fmla="*/ 1012673 w 1512168"/>
              <a:gd name="connsiteY3" fmla="*/ 198998 h 823631"/>
              <a:gd name="connsiteX4" fmla="*/ 1112273 w 1512168"/>
              <a:gd name="connsiteY4" fmla="*/ 178890 h 823631"/>
              <a:gd name="connsiteX5" fmla="*/ 1368153 w 1512168"/>
              <a:gd name="connsiteY5" fmla="*/ 434770 h 823631"/>
              <a:gd name="connsiteX6" fmla="*/ 1359228 w 1512168"/>
              <a:gd name="connsiteY6" fmla="*/ 478978 h 823631"/>
              <a:gd name="connsiteX7" fmla="*/ 1405590 w 1512168"/>
              <a:gd name="connsiteY7" fmla="*/ 488338 h 823631"/>
              <a:gd name="connsiteX8" fmla="*/ 1512168 w 1512168"/>
              <a:gd name="connsiteY8" fmla="*/ 649128 h 823631"/>
              <a:gd name="connsiteX9" fmla="*/ 1337665 w 1512168"/>
              <a:gd name="connsiteY9" fmla="*/ 823631 h 823631"/>
              <a:gd name="connsiteX10" fmla="*/ 246511 w 1512168"/>
              <a:gd name="connsiteY10" fmla="*/ 823631 h 823631"/>
              <a:gd name="connsiteX11" fmla="*/ 241041 w 1512168"/>
              <a:gd name="connsiteY11" fmla="*/ 822527 h 823631"/>
              <a:gd name="connsiteX12" fmla="*/ 230088 w 1512168"/>
              <a:gd name="connsiteY12" fmla="*/ 823631 h 823631"/>
              <a:gd name="connsiteX13" fmla="*/ 0 w 1512168"/>
              <a:gd name="connsiteY13" fmla="*/ 593543 h 823631"/>
              <a:gd name="connsiteX14" fmla="*/ 183717 w 1512168"/>
              <a:gd name="connsiteY14" fmla="*/ 368130 h 823631"/>
              <a:gd name="connsiteX15" fmla="*/ 219533 w 1512168"/>
              <a:gd name="connsiteY15" fmla="*/ 364519 h 823631"/>
              <a:gd name="connsiteX16" fmla="*/ 224137 w 1512168"/>
              <a:gd name="connsiteY16" fmla="*/ 318852 h 823631"/>
              <a:gd name="connsiteX17" fmla="*/ 615355 w 1512168"/>
              <a:gd name="connsiteY17" fmla="*/ 0 h 823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12168" h="823631">
                <a:moveTo>
                  <a:pt x="615355" y="0"/>
                </a:moveTo>
                <a:cubicBezTo>
                  <a:pt x="753195" y="0"/>
                  <a:pt x="874724" y="69839"/>
                  <a:pt x="946487" y="176061"/>
                </a:cubicBezTo>
                <a:lnTo>
                  <a:pt x="971165" y="221528"/>
                </a:lnTo>
                <a:lnTo>
                  <a:pt x="1012673" y="198998"/>
                </a:lnTo>
                <a:cubicBezTo>
                  <a:pt x="1043286" y="186050"/>
                  <a:pt x="1076944" y="178890"/>
                  <a:pt x="1112273" y="178890"/>
                </a:cubicBezTo>
                <a:cubicBezTo>
                  <a:pt x="1253592" y="178890"/>
                  <a:pt x="1368153" y="293451"/>
                  <a:pt x="1368153" y="434770"/>
                </a:cubicBezTo>
                <a:lnTo>
                  <a:pt x="1359228" y="478978"/>
                </a:lnTo>
                <a:lnTo>
                  <a:pt x="1405590" y="488338"/>
                </a:lnTo>
                <a:cubicBezTo>
                  <a:pt x="1468221" y="514830"/>
                  <a:pt x="1512168" y="576847"/>
                  <a:pt x="1512168" y="649128"/>
                </a:cubicBezTo>
                <a:cubicBezTo>
                  <a:pt x="1512168" y="745503"/>
                  <a:pt x="1434040" y="823631"/>
                  <a:pt x="1337665" y="823631"/>
                </a:cubicBezTo>
                <a:lnTo>
                  <a:pt x="246511" y="823631"/>
                </a:lnTo>
                <a:lnTo>
                  <a:pt x="241041" y="822527"/>
                </a:lnTo>
                <a:lnTo>
                  <a:pt x="230088" y="823631"/>
                </a:lnTo>
                <a:cubicBezTo>
                  <a:pt x="103014" y="823631"/>
                  <a:pt x="0" y="720617"/>
                  <a:pt x="0" y="593543"/>
                </a:cubicBezTo>
                <a:cubicBezTo>
                  <a:pt x="0" y="482353"/>
                  <a:pt x="78870" y="389585"/>
                  <a:pt x="183717" y="368130"/>
                </a:cubicBezTo>
                <a:lnTo>
                  <a:pt x="219533" y="364519"/>
                </a:lnTo>
                <a:lnTo>
                  <a:pt x="224137" y="318852"/>
                </a:lnTo>
                <a:cubicBezTo>
                  <a:pt x="261373" y="136884"/>
                  <a:pt x="422379" y="0"/>
                  <a:pt x="615355" y="0"/>
                </a:cubicBezTo>
                <a:close/>
              </a:path>
            </a:pathLst>
          </a:custGeom>
          <a:solidFill>
            <a:srgbClr val="7F7F7F">
              <a:alpha val="14902"/>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39"/>
          <p:cNvSpPr/>
          <p:nvPr/>
        </p:nvSpPr>
        <p:spPr>
          <a:xfrm>
            <a:off x="2545261" y="2138864"/>
            <a:ext cx="2935717" cy="830997"/>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91440" rIns="182880" bIns="182880" numCol="1" spcCol="1270" anchor="ctr" anchorCtr="0">
            <a:spAutoFit/>
          </a:bodyPr>
          <a:lstStyle/>
          <a:p>
            <a:pPr algn="ctr" defTabSz="666734">
              <a:lnSpc>
                <a:spcPct val="90000"/>
              </a:lnSpc>
              <a:spcBef>
                <a:spcPct val="0"/>
              </a:spcBef>
              <a:spcAft>
                <a:spcPts val="200"/>
              </a:spcAft>
            </a:pPr>
            <a:r>
              <a:rPr lang="pl-PL" sz="2000" b="1" err="1">
                <a:solidFill>
                  <a:schemeClr val="bg1"/>
                </a:solidFill>
                <a:latin typeface="Century Gothic" panose="020B0502020202020204" pitchFamily="34" charset="0"/>
              </a:rPr>
              <a:t>What</a:t>
            </a:r>
            <a:r>
              <a:rPr lang="pl-PL" sz="2000" b="1">
                <a:solidFill>
                  <a:schemeClr val="bg1"/>
                </a:solidFill>
                <a:latin typeface="Century Gothic" panose="020B0502020202020204" pitchFamily="34" charset="0"/>
              </a:rPr>
              <a:t> </a:t>
            </a:r>
            <a:r>
              <a:rPr lang="pl-PL" sz="2000" b="1" err="1">
                <a:solidFill>
                  <a:schemeClr val="bg1"/>
                </a:solidFill>
                <a:latin typeface="Century Gothic" panose="020B0502020202020204" pitchFamily="34" charset="0"/>
              </a:rPr>
              <a:t>does</a:t>
            </a:r>
            <a:r>
              <a:rPr lang="pl-PL" sz="2000" b="1">
                <a:solidFill>
                  <a:schemeClr val="bg1"/>
                </a:solidFill>
                <a:latin typeface="Century Gothic" panose="020B0502020202020204" pitchFamily="34" charset="0"/>
              </a:rPr>
              <a:t> </a:t>
            </a:r>
            <a:r>
              <a:rPr lang="pl-PL" sz="2000" b="1" err="1">
                <a:solidFill>
                  <a:schemeClr val="bg1"/>
                </a:solidFill>
                <a:latin typeface="Century Gothic" panose="020B0502020202020204" pitchFamily="34" charset="0"/>
              </a:rPr>
              <a:t>it</a:t>
            </a:r>
            <a:r>
              <a:rPr lang="pl-PL" sz="2000" b="1">
                <a:solidFill>
                  <a:schemeClr val="bg1"/>
                </a:solidFill>
                <a:latin typeface="Century Gothic" panose="020B0502020202020204" pitchFamily="34" charset="0"/>
              </a:rPr>
              <a:t> </a:t>
            </a:r>
            <a:r>
              <a:rPr lang="pl-PL" sz="2000" b="1" err="1">
                <a:solidFill>
                  <a:schemeClr val="bg1"/>
                </a:solidFill>
                <a:latin typeface="Century Gothic" panose="020B0502020202020204" pitchFamily="34" charset="0"/>
              </a:rPr>
              <a:t>measure</a:t>
            </a:r>
            <a:r>
              <a:rPr lang="pl-PL" sz="2000" b="1">
                <a:solidFill>
                  <a:schemeClr val="bg1"/>
                </a:solidFill>
                <a:latin typeface="Century Gothic" panose="020B0502020202020204" pitchFamily="34" charset="0"/>
              </a:rPr>
              <a:t>?</a:t>
            </a:r>
          </a:p>
        </p:txBody>
      </p:sp>
      <p:sp>
        <p:nvSpPr>
          <p:cNvPr id="23" name="Freeform 107"/>
          <p:cNvSpPr>
            <a:spLocks noEditPoints="1"/>
          </p:cNvSpPr>
          <p:nvPr/>
        </p:nvSpPr>
        <p:spPr bwMode="auto">
          <a:xfrm>
            <a:off x="3828714" y="2840807"/>
            <a:ext cx="368770" cy="366453"/>
          </a:xfrm>
          <a:custGeom>
            <a:avLst/>
            <a:gdLst>
              <a:gd name="T0" fmla="*/ 591 w 610"/>
              <a:gd name="T1" fmla="*/ 523 h 606"/>
              <a:gd name="T2" fmla="*/ 463 w 610"/>
              <a:gd name="T3" fmla="*/ 395 h 606"/>
              <a:gd name="T4" fmla="*/ 432 w 610"/>
              <a:gd name="T5" fmla="*/ 74 h 606"/>
              <a:gd name="T6" fmla="*/ 253 w 610"/>
              <a:gd name="T7" fmla="*/ 0 h 606"/>
              <a:gd name="T8" fmla="*/ 74 w 610"/>
              <a:gd name="T9" fmla="*/ 74 h 606"/>
              <a:gd name="T10" fmla="*/ 0 w 610"/>
              <a:gd name="T11" fmla="*/ 253 h 606"/>
              <a:gd name="T12" fmla="*/ 74 w 610"/>
              <a:gd name="T13" fmla="*/ 433 h 606"/>
              <a:gd name="T14" fmla="*/ 253 w 610"/>
              <a:gd name="T15" fmla="*/ 507 h 606"/>
              <a:gd name="T16" fmla="*/ 395 w 610"/>
              <a:gd name="T17" fmla="*/ 464 h 606"/>
              <a:gd name="T18" fmla="*/ 522 w 610"/>
              <a:gd name="T19" fmla="*/ 591 h 606"/>
              <a:gd name="T20" fmla="*/ 557 w 610"/>
              <a:gd name="T21" fmla="*/ 606 h 606"/>
              <a:gd name="T22" fmla="*/ 591 w 610"/>
              <a:gd name="T23" fmla="*/ 591 h 606"/>
              <a:gd name="T24" fmla="*/ 591 w 610"/>
              <a:gd name="T25" fmla="*/ 523 h 606"/>
              <a:gd name="T26" fmla="*/ 84 w 610"/>
              <a:gd name="T27" fmla="*/ 423 h 606"/>
              <a:gd name="T28" fmla="*/ 14 w 610"/>
              <a:gd name="T29" fmla="*/ 253 h 606"/>
              <a:gd name="T30" fmla="*/ 84 w 610"/>
              <a:gd name="T31" fmla="*/ 84 h 606"/>
              <a:gd name="T32" fmla="*/ 253 w 610"/>
              <a:gd name="T33" fmla="*/ 14 h 606"/>
              <a:gd name="T34" fmla="*/ 422 w 610"/>
              <a:gd name="T35" fmla="*/ 84 h 606"/>
              <a:gd name="T36" fmla="*/ 449 w 610"/>
              <a:gd name="T37" fmla="*/ 391 h 606"/>
              <a:gd name="T38" fmla="*/ 448 w 610"/>
              <a:gd name="T39" fmla="*/ 392 h 606"/>
              <a:gd name="T40" fmla="*/ 422 w 610"/>
              <a:gd name="T41" fmla="*/ 423 h 606"/>
              <a:gd name="T42" fmla="*/ 392 w 610"/>
              <a:gd name="T43" fmla="*/ 448 h 606"/>
              <a:gd name="T44" fmla="*/ 391 w 610"/>
              <a:gd name="T45" fmla="*/ 449 h 606"/>
              <a:gd name="T46" fmla="*/ 253 w 610"/>
              <a:gd name="T47" fmla="*/ 493 h 606"/>
              <a:gd name="T48" fmla="*/ 84 w 610"/>
              <a:gd name="T49" fmla="*/ 423 h 606"/>
              <a:gd name="T50" fmla="*/ 581 w 610"/>
              <a:gd name="T51" fmla="*/ 581 h 606"/>
              <a:gd name="T52" fmla="*/ 532 w 610"/>
              <a:gd name="T53" fmla="*/ 581 h 606"/>
              <a:gd name="T54" fmla="*/ 406 w 610"/>
              <a:gd name="T55" fmla="*/ 455 h 606"/>
              <a:gd name="T56" fmla="*/ 432 w 610"/>
              <a:gd name="T57" fmla="*/ 433 h 606"/>
              <a:gd name="T58" fmla="*/ 455 w 610"/>
              <a:gd name="T59" fmla="*/ 406 h 606"/>
              <a:gd name="T60" fmla="*/ 581 w 610"/>
              <a:gd name="T61" fmla="*/ 533 h 606"/>
              <a:gd name="T62" fmla="*/ 581 w 610"/>
              <a:gd name="T63" fmla="*/ 581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0" h="606">
                <a:moveTo>
                  <a:pt x="591" y="523"/>
                </a:moveTo>
                <a:cubicBezTo>
                  <a:pt x="463" y="395"/>
                  <a:pt x="463" y="395"/>
                  <a:pt x="463" y="395"/>
                </a:cubicBezTo>
                <a:cubicBezTo>
                  <a:pt x="530" y="296"/>
                  <a:pt x="519" y="161"/>
                  <a:pt x="432" y="74"/>
                </a:cubicBezTo>
                <a:cubicBezTo>
                  <a:pt x="384" y="26"/>
                  <a:pt x="321" y="0"/>
                  <a:pt x="253" y="0"/>
                </a:cubicBezTo>
                <a:cubicBezTo>
                  <a:pt x="185" y="0"/>
                  <a:pt x="122" y="26"/>
                  <a:pt x="74" y="74"/>
                </a:cubicBezTo>
                <a:cubicBezTo>
                  <a:pt x="26" y="122"/>
                  <a:pt x="0" y="186"/>
                  <a:pt x="0" y="253"/>
                </a:cubicBezTo>
                <a:cubicBezTo>
                  <a:pt x="0" y="321"/>
                  <a:pt x="26" y="385"/>
                  <a:pt x="74" y="433"/>
                </a:cubicBezTo>
                <a:cubicBezTo>
                  <a:pt x="122" y="480"/>
                  <a:pt x="185" y="507"/>
                  <a:pt x="253" y="507"/>
                </a:cubicBezTo>
                <a:cubicBezTo>
                  <a:pt x="304" y="507"/>
                  <a:pt x="353" y="492"/>
                  <a:pt x="395" y="464"/>
                </a:cubicBezTo>
                <a:cubicBezTo>
                  <a:pt x="522" y="591"/>
                  <a:pt x="522" y="591"/>
                  <a:pt x="522" y="591"/>
                </a:cubicBezTo>
                <a:cubicBezTo>
                  <a:pt x="532" y="601"/>
                  <a:pt x="544" y="606"/>
                  <a:pt x="557" y="606"/>
                </a:cubicBezTo>
                <a:cubicBezTo>
                  <a:pt x="569" y="606"/>
                  <a:pt x="582" y="601"/>
                  <a:pt x="591" y="591"/>
                </a:cubicBezTo>
                <a:cubicBezTo>
                  <a:pt x="610" y="572"/>
                  <a:pt x="610" y="542"/>
                  <a:pt x="591" y="523"/>
                </a:cubicBezTo>
                <a:close/>
                <a:moveTo>
                  <a:pt x="84" y="423"/>
                </a:moveTo>
                <a:cubicBezTo>
                  <a:pt x="39" y="377"/>
                  <a:pt x="14" y="317"/>
                  <a:pt x="14" y="253"/>
                </a:cubicBezTo>
                <a:cubicBezTo>
                  <a:pt x="14" y="189"/>
                  <a:pt x="39" y="129"/>
                  <a:pt x="84" y="84"/>
                </a:cubicBezTo>
                <a:cubicBezTo>
                  <a:pt x="129" y="39"/>
                  <a:pt x="189" y="14"/>
                  <a:pt x="253" y="14"/>
                </a:cubicBezTo>
                <a:cubicBezTo>
                  <a:pt x="317" y="14"/>
                  <a:pt x="377" y="39"/>
                  <a:pt x="422" y="84"/>
                </a:cubicBezTo>
                <a:cubicBezTo>
                  <a:pt x="506" y="168"/>
                  <a:pt x="514" y="298"/>
                  <a:pt x="449" y="391"/>
                </a:cubicBezTo>
                <a:cubicBezTo>
                  <a:pt x="448" y="392"/>
                  <a:pt x="448" y="392"/>
                  <a:pt x="448" y="392"/>
                </a:cubicBezTo>
                <a:cubicBezTo>
                  <a:pt x="440" y="403"/>
                  <a:pt x="432" y="413"/>
                  <a:pt x="422" y="423"/>
                </a:cubicBezTo>
                <a:cubicBezTo>
                  <a:pt x="413" y="432"/>
                  <a:pt x="403" y="441"/>
                  <a:pt x="392" y="448"/>
                </a:cubicBezTo>
                <a:cubicBezTo>
                  <a:pt x="392" y="448"/>
                  <a:pt x="391" y="449"/>
                  <a:pt x="391" y="449"/>
                </a:cubicBezTo>
                <a:cubicBezTo>
                  <a:pt x="351" y="477"/>
                  <a:pt x="303" y="493"/>
                  <a:pt x="253" y="493"/>
                </a:cubicBezTo>
                <a:cubicBezTo>
                  <a:pt x="189" y="493"/>
                  <a:pt x="129" y="468"/>
                  <a:pt x="84" y="423"/>
                </a:cubicBezTo>
                <a:close/>
                <a:moveTo>
                  <a:pt x="581" y="581"/>
                </a:moveTo>
                <a:cubicBezTo>
                  <a:pt x="568" y="595"/>
                  <a:pt x="546" y="595"/>
                  <a:pt x="532" y="581"/>
                </a:cubicBezTo>
                <a:cubicBezTo>
                  <a:pt x="406" y="455"/>
                  <a:pt x="406" y="455"/>
                  <a:pt x="406" y="455"/>
                </a:cubicBezTo>
                <a:cubicBezTo>
                  <a:pt x="415" y="448"/>
                  <a:pt x="424" y="441"/>
                  <a:pt x="432" y="433"/>
                </a:cubicBezTo>
                <a:cubicBezTo>
                  <a:pt x="440" y="424"/>
                  <a:pt x="448" y="415"/>
                  <a:pt x="455" y="406"/>
                </a:cubicBezTo>
                <a:cubicBezTo>
                  <a:pt x="581" y="533"/>
                  <a:pt x="581" y="533"/>
                  <a:pt x="581" y="533"/>
                </a:cubicBezTo>
                <a:cubicBezTo>
                  <a:pt x="595" y="546"/>
                  <a:pt x="595" y="568"/>
                  <a:pt x="581" y="581"/>
                </a:cubicBezTo>
                <a:close/>
              </a:path>
            </a:pathLst>
          </a:custGeom>
          <a:solidFill>
            <a:schemeClr val="bg1"/>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grpSp>
        <p:nvGrpSpPr>
          <p:cNvPr id="24" name="Grupa 24"/>
          <p:cNvGrpSpPr/>
          <p:nvPr/>
        </p:nvGrpSpPr>
        <p:grpSpPr>
          <a:xfrm>
            <a:off x="6816099" y="2132865"/>
            <a:ext cx="4522005" cy="3615795"/>
            <a:chOff x="6846309" y="2138827"/>
            <a:chExt cx="4522005" cy="3615795"/>
          </a:xfrm>
        </p:grpSpPr>
        <p:sp>
          <p:nvSpPr>
            <p:cNvPr id="25" name="Prostokąt zaokrąglony 19"/>
            <p:cNvSpPr/>
            <p:nvPr/>
          </p:nvSpPr>
          <p:spPr>
            <a:xfrm>
              <a:off x="6875336" y="2138827"/>
              <a:ext cx="4405893" cy="3512674"/>
            </a:xfrm>
            <a:prstGeom prst="roundRect">
              <a:avLst>
                <a:gd name="adj" fmla="val 12234"/>
              </a:avLst>
            </a:prstGeom>
            <a:solidFill>
              <a:schemeClr val="bg1"/>
            </a:solidFill>
            <a:ln w="1905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l-PL">
                <a:latin typeface="Century Gothic" panose="020B0502020202020204" pitchFamily="34" charset="0"/>
              </a:endParaRPr>
            </a:p>
          </p:txBody>
        </p:sp>
        <p:sp>
          <p:nvSpPr>
            <p:cNvPr id="26" name="Prostokąt z rogami zaokrąglonymi z jednej strony 16"/>
            <p:cNvSpPr/>
            <p:nvPr/>
          </p:nvSpPr>
          <p:spPr>
            <a:xfrm>
              <a:off x="6875335" y="2138827"/>
              <a:ext cx="4405893" cy="1246982"/>
            </a:xfrm>
            <a:prstGeom prst="round2SameRect">
              <a:avLst>
                <a:gd name="adj1" fmla="val 35171"/>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27" name="Rectangle 37"/>
            <p:cNvSpPr/>
            <p:nvPr/>
          </p:nvSpPr>
          <p:spPr>
            <a:xfrm>
              <a:off x="6846309" y="3245188"/>
              <a:ext cx="4522005" cy="2509434"/>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182880" rIns="182880" bIns="182880" numCol="1" spcCol="1270" anchor="t" anchorCtr="0">
              <a:noAutofit/>
            </a:bodyPr>
            <a:lstStyle/>
            <a:p>
              <a:pPr defTabSz="666734">
                <a:lnSpc>
                  <a:spcPct val="90000"/>
                </a:lnSpc>
                <a:spcBef>
                  <a:spcPct val="0"/>
                </a:spcBef>
              </a:pPr>
              <a:r>
                <a:rPr lang="pl-PL" altLang="pl-PL" sz="2000">
                  <a:solidFill>
                    <a:schemeClr val="tx1"/>
                  </a:solidFill>
                  <a:latin typeface="Century Gothic" panose="020B0502020202020204" pitchFamily="34" charset="0"/>
                </a:rPr>
                <a:t>It does </a:t>
              </a:r>
              <a:r>
                <a:rPr lang="pl-PL" altLang="pl-PL" sz="2000" b="1">
                  <a:solidFill>
                    <a:schemeClr val="bg1">
                      <a:lumMod val="65000"/>
                    </a:schemeClr>
                  </a:solidFill>
                  <a:latin typeface="Century Gothic" panose="020B0502020202020204" pitchFamily="34" charset="0"/>
                </a:rPr>
                <a:t>not classify </a:t>
              </a:r>
              <a:r>
                <a:rPr lang="pl-PL" altLang="pl-PL" sz="2000">
                  <a:solidFill>
                    <a:schemeClr val="tx1"/>
                  </a:solidFill>
                  <a:latin typeface="Century Gothic" panose="020B0502020202020204" pitchFamily="34" charset="0"/>
                </a:rPr>
                <a:t>people into </a:t>
              </a:r>
              <a:r>
                <a:rPr lang="en-US" altLang="pl-PL" sz="2000" b="1">
                  <a:solidFill>
                    <a:schemeClr val="bg1">
                      <a:lumMod val="65000"/>
                    </a:schemeClr>
                  </a:solidFill>
                  <a:latin typeface="Century Gothic" panose="020B0502020202020204" pitchFamily="34" charset="0"/>
                </a:rPr>
                <a:t>good or bad categories or more or less intelligent</a:t>
              </a:r>
              <a:r>
                <a:rPr lang="pl-PL" altLang="pl-PL" sz="2000" b="1">
                  <a:solidFill>
                    <a:schemeClr val="bg1">
                      <a:lumMod val="65000"/>
                    </a:schemeClr>
                  </a:solidFill>
                  <a:latin typeface="Century Gothic" panose="020B0502020202020204" pitchFamily="34" charset="0"/>
                </a:rPr>
                <a:t>. </a:t>
              </a:r>
              <a:br>
                <a:rPr lang="pl-PL" altLang="pl-PL" sz="2000" b="1">
                  <a:solidFill>
                    <a:schemeClr val="bg1">
                      <a:lumMod val="65000"/>
                    </a:schemeClr>
                  </a:solidFill>
                  <a:latin typeface="Century Gothic" panose="020B0502020202020204" pitchFamily="34" charset="0"/>
                </a:rPr>
              </a:br>
              <a:r>
                <a:rPr lang="en-NZ" altLang="pl-PL" sz="2000">
                  <a:solidFill>
                    <a:schemeClr val="tx1"/>
                  </a:solidFill>
                  <a:latin typeface="Century Gothic" panose="020B0502020202020204" pitchFamily="34" charset="0"/>
                </a:rPr>
                <a:t>It is </a:t>
              </a:r>
              <a:r>
                <a:rPr lang="en-NZ" altLang="pl-PL" sz="2000" b="1">
                  <a:solidFill>
                    <a:schemeClr val="bg1">
                      <a:lumMod val="65000"/>
                    </a:schemeClr>
                  </a:solidFill>
                  <a:latin typeface="Century Gothic" panose="020B0502020202020204" pitchFamily="34" charset="0"/>
                </a:rPr>
                <a:t>not</a:t>
              </a:r>
              <a:r>
                <a:rPr lang="en-NZ" altLang="pl-PL" sz="2000">
                  <a:solidFill>
                    <a:schemeClr val="tx1"/>
                  </a:solidFill>
                  <a:latin typeface="Century Gothic" panose="020B0502020202020204" pitchFamily="34" charset="0"/>
                </a:rPr>
                <a:t> a test that a person can </a:t>
              </a:r>
              <a:r>
                <a:rPr lang="en-NZ" altLang="pl-PL" sz="2000" b="1">
                  <a:solidFill>
                    <a:schemeClr val="bg1">
                      <a:lumMod val="65000"/>
                    </a:schemeClr>
                  </a:solidFill>
                  <a:latin typeface="Century Gothic" panose="020B0502020202020204" pitchFamily="34" charset="0"/>
                </a:rPr>
                <a:t>pass or fail.</a:t>
              </a:r>
            </a:p>
            <a:p>
              <a:pPr defTabSz="666734">
                <a:lnSpc>
                  <a:spcPct val="90000"/>
                </a:lnSpc>
                <a:spcBef>
                  <a:spcPct val="0"/>
                </a:spcBef>
              </a:pPr>
              <a:r>
                <a:rPr lang="en-NZ" altLang="pl-PL" sz="2000">
                  <a:solidFill>
                    <a:schemeClr val="tx1"/>
                  </a:solidFill>
                  <a:latin typeface="Century Gothic" panose="020B0502020202020204" pitchFamily="34" charset="0"/>
                </a:rPr>
                <a:t>It </a:t>
              </a:r>
              <a:r>
                <a:rPr lang="en-NZ" altLang="pl-PL" sz="2000" b="1">
                  <a:solidFill>
                    <a:schemeClr val="bg1">
                      <a:lumMod val="65000"/>
                    </a:schemeClr>
                  </a:solidFill>
                  <a:latin typeface="Century Gothic" panose="020B0502020202020204" pitchFamily="34" charset="0"/>
                </a:rPr>
                <a:t>does not limit </a:t>
              </a:r>
              <a:r>
                <a:rPr lang="en-NZ" altLang="pl-PL" sz="2000">
                  <a:solidFill>
                    <a:schemeClr val="tx1"/>
                  </a:solidFill>
                  <a:latin typeface="Century Gothic" panose="020B0502020202020204" pitchFamily="34" charset="0"/>
                </a:rPr>
                <a:t>a person’s possibilities to develop.</a:t>
              </a:r>
              <a:endParaRPr lang="pl-PL" altLang="pl-PL" sz="2000">
                <a:solidFill>
                  <a:schemeClr val="bg1">
                    <a:lumMod val="65000"/>
                  </a:schemeClr>
                </a:solidFill>
                <a:latin typeface="Century Gothic" panose="020B0502020202020204" pitchFamily="34" charset="0"/>
              </a:endParaRPr>
            </a:p>
          </p:txBody>
        </p:sp>
        <p:sp>
          <p:nvSpPr>
            <p:cNvPr id="28" name="Rectangle 39"/>
            <p:cNvSpPr/>
            <p:nvPr/>
          </p:nvSpPr>
          <p:spPr>
            <a:xfrm>
              <a:off x="7608146" y="2206934"/>
              <a:ext cx="2935717" cy="553998"/>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91440" rIns="182880" bIns="182880" numCol="1" spcCol="1270" anchor="ctr" anchorCtr="0">
              <a:spAutoFit/>
            </a:bodyPr>
            <a:lstStyle/>
            <a:p>
              <a:pPr algn="ctr" defTabSz="666734">
                <a:lnSpc>
                  <a:spcPct val="90000"/>
                </a:lnSpc>
                <a:spcBef>
                  <a:spcPct val="0"/>
                </a:spcBef>
                <a:spcAft>
                  <a:spcPts val="200"/>
                </a:spcAft>
              </a:pPr>
              <a:r>
                <a:rPr lang="pl-PL" sz="2000" b="1">
                  <a:solidFill>
                    <a:schemeClr val="bg1"/>
                  </a:solidFill>
                  <a:latin typeface="Century Gothic" panose="020B0502020202020204" pitchFamily="34" charset="0"/>
                </a:rPr>
                <a:t>What </a:t>
              </a:r>
              <a:r>
                <a:rPr lang="en-NZ" sz="2000" b="1">
                  <a:solidFill>
                    <a:schemeClr val="bg1"/>
                  </a:solidFill>
                  <a:latin typeface="Century Gothic" panose="020B0502020202020204" pitchFamily="34" charset="0"/>
                </a:rPr>
                <a:t>doesn’t it do</a:t>
              </a:r>
              <a:r>
                <a:rPr lang="pl-PL" sz="2000" b="1">
                  <a:solidFill>
                    <a:schemeClr val="bg1"/>
                  </a:solidFill>
                  <a:latin typeface="Century Gothic" panose="020B0502020202020204" pitchFamily="34" charset="0"/>
                </a:rPr>
                <a:t>?</a:t>
              </a:r>
              <a:endParaRPr lang="en-US" sz="2000" b="1">
                <a:solidFill>
                  <a:schemeClr val="bg1"/>
                </a:solidFill>
                <a:latin typeface="Century Gothic" panose="020B0502020202020204" pitchFamily="34" charset="0"/>
              </a:endParaRPr>
            </a:p>
          </p:txBody>
        </p:sp>
        <p:sp>
          <p:nvSpPr>
            <p:cNvPr id="29" name="Freeform 136"/>
            <p:cNvSpPr>
              <a:spLocks/>
            </p:cNvSpPr>
            <p:nvPr/>
          </p:nvSpPr>
          <p:spPr bwMode="auto">
            <a:xfrm>
              <a:off x="8894559" y="2728376"/>
              <a:ext cx="360478" cy="360857"/>
            </a:xfrm>
            <a:custGeom>
              <a:avLst/>
              <a:gdLst>
                <a:gd name="T0" fmla="*/ 464 w 466"/>
                <a:gd name="T1" fmla="*/ 453 h 465"/>
                <a:gd name="T2" fmla="*/ 464 w 466"/>
                <a:gd name="T3" fmla="*/ 463 h 465"/>
                <a:gd name="T4" fmla="*/ 459 w 466"/>
                <a:gd name="T5" fmla="*/ 465 h 465"/>
                <a:gd name="T6" fmla="*/ 454 w 466"/>
                <a:gd name="T7" fmla="*/ 463 h 465"/>
                <a:gd name="T8" fmla="*/ 233 w 466"/>
                <a:gd name="T9" fmla="*/ 243 h 465"/>
                <a:gd name="T10" fmla="*/ 13 w 466"/>
                <a:gd name="T11" fmla="*/ 463 h 465"/>
                <a:gd name="T12" fmla="*/ 8 w 466"/>
                <a:gd name="T13" fmla="*/ 465 h 465"/>
                <a:gd name="T14" fmla="*/ 3 w 466"/>
                <a:gd name="T15" fmla="*/ 463 h 465"/>
                <a:gd name="T16" fmla="*/ 3 w 466"/>
                <a:gd name="T17" fmla="*/ 453 h 465"/>
                <a:gd name="T18" fmla="*/ 223 w 466"/>
                <a:gd name="T19" fmla="*/ 233 h 465"/>
                <a:gd name="T20" fmla="*/ 3 w 466"/>
                <a:gd name="T21" fmla="*/ 12 h 465"/>
                <a:gd name="T22" fmla="*/ 3 w 466"/>
                <a:gd name="T23" fmla="*/ 2 h 465"/>
                <a:gd name="T24" fmla="*/ 13 w 466"/>
                <a:gd name="T25" fmla="*/ 2 h 465"/>
                <a:gd name="T26" fmla="*/ 233 w 466"/>
                <a:gd name="T27" fmla="*/ 223 h 465"/>
                <a:gd name="T28" fmla="*/ 454 w 466"/>
                <a:gd name="T29" fmla="*/ 2 h 465"/>
                <a:gd name="T30" fmla="*/ 464 w 466"/>
                <a:gd name="T31" fmla="*/ 2 h 465"/>
                <a:gd name="T32" fmla="*/ 464 w 466"/>
                <a:gd name="T33" fmla="*/ 12 h 465"/>
                <a:gd name="T34" fmla="*/ 243 w 466"/>
                <a:gd name="T35" fmla="*/ 233 h 465"/>
                <a:gd name="T36" fmla="*/ 464 w 466"/>
                <a:gd name="T37" fmla="*/ 45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6" h="465">
                  <a:moveTo>
                    <a:pt x="464" y="453"/>
                  </a:moveTo>
                  <a:cubicBezTo>
                    <a:pt x="466" y="456"/>
                    <a:pt x="466" y="460"/>
                    <a:pt x="464" y="463"/>
                  </a:cubicBezTo>
                  <a:cubicBezTo>
                    <a:pt x="462" y="464"/>
                    <a:pt x="460" y="465"/>
                    <a:pt x="459" y="465"/>
                  </a:cubicBezTo>
                  <a:cubicBezTo>
                    <a:pt x="457" y="465"/>
                    <a:pt x="455" y="464"/>
                    <a:pt x="454" y="463"/>
                  </a:cubicBezTo>
                  <a:cubicBezTo>
                    <a:pt x="233" y="243"/>
                    <a:pt x="233" y="243"/>
                    <a:pt x="233" y="243"/>
                  </a:cubicBezTo>
                  <a:cubicBezTo>
                    <a:pt x="13" y="463"/>
                    <a:pt x="13" y="463"/>
                    <a:pt x="13" y="463"/>
                  </a:cubicBezTo>
                  <a:cubicBezTo>
                    <a:pt x="12" y="464"/>
                    <a:pt x="10" y="465"/>
                    <a:pt x="8" y="465"/>
                  </a:cubicBezTo>
                  <a:cubicBezTo>
                    <a:pt x="6" y="465"/>
                    <a:pt x="4" y="464"/>
                    <a:pt x="3" y="463"/>
                  </a:cubicBezTo>
                  <a:cubicBezTo>
                    <a:pt x="0" y="460"/>
                    <a:pt x="0" y="456"/>
                    <a:pt x="3" y="453"/>
                  </a:cubicBezTo>
                  <a:cubicBezTo>
                    <a:pt x="223" y="233"/>
                    <a:pt x="223" y="233"/>
                    <a:pt x="223" y="233"/>
                  </a:cubicBezTo>
                  <a:cubicBezTo>
                    <a:pt x="3" y="12"/>
                    <a:pt x="3" y="12"/>
                    <a:pt x="3" y="12"/>
                  </a:cubicBezTo>
                  <a:cubicBezTo>
                    <a:pt x="0" y="10"/>
                    <a:pt x="0" y="5"/>
                    <a:pt x="3" y="2"/>
                  </a:cubicBezTo>
                  <a:cubicBezTo>
                    <a:pt x="6" y="0"/>
                    <a:pt x="10" y="0"/>
                    <a:pt x="13" y="2"/>
                  </a:cubicBezTo>
                  <a:cubicBezTo>
                    <a:pt x="233" y="223"/>
                    <a:pt x="233" y="223"/>
                    <a:pt x="233" y="223"/>
                  </a:cubicBezTo>
                  <a:cubicBezTo>
                    <a:pt x="454" y="2"/>
                    <a:pt x="454" y="2"/>
                    <a:pt x="454" y="2"/>
                  </a:cubicBezTo>
                  <a:cubicBezTo>
                    <a:pt x="456" y="0"/>
                    <a:pt x="461" y="0"/>
                    <a:pt x="464" y="2"/>
                  </a:cubicBezTo>
                  <a:cubicBezTo>
                    <a:pt x="466" y="5"/>
                    <a:pt x="466" y="10"/>
                    <a:pt x="464" y="12"/>
                  </a:cubicBezTo>
                  <a:cubicBezTo>
                    <a:pt x="243" y="233"/>
                    <a:pt x="243" y="233"/>
                    <a:pt x="243" y="233"/>
                  </a:cubicBezTo>
                  <a:lnTo>
                    <a:pt x="464" y="453"/>
                  </a:lnTo>
                  <a:close/>
                </a:path>
              </a:pathLst>
            </a:custGeom>
            <a:solidFill>
              <a:schemeClr val="bg1"/>
            </a:solidFill>
            <a:ln w="19050">
              <a:solidFill>
                <a:schemeClr val="bg1"/>
              </a:solidFill>
            </a:ln>
          </p:spPr>
          <p:txBody>
            <a:bodyPr vert="horz" wrap="square" lIns="91440" tIns="45720" rIns="91440" bIns="45720" numCol="1" anchor="t" anchorCtr="0" compatLnSpc="1">
              <a:prstTxWarp prst="textNoShape">
                <a:avLst/>
              </a:prstTxWarp>
            </a:bodyPr>
            <a:lstStyle/>
            <a:p>
              <a:endParaRPr lang="en-US">
                <a:latin typeface="Century Gothic" panose="020B0502020202020204" pitchFamily="34" charset="0"/>
              </a:endParaRPr>
            </a:p>
          </p:txBody>
        </p:sp>
      </p:grpSp>
    </p:spTree>
    <p:extLst>
      <p:ext uri="{BB962C8B-B14F-4D97-AF65-F5344CB8AC3E}">
        <p14:creationId xmlns:p14="http://schemas.microsoft.com/office/powerpoint/2010/main" val="172684969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22" presetClass="entr" presetSubtype="8" fill="hold" nodeType="withEffect">
                                  <p:stCondLst>
                                    <p:cond delay="50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1000"/>
                                        <p:tgtEl>
                                          <p:spTgt spid="5"/>
                                        </p:tgtEl>
                                      </p:cBhvr>
                                    </p:animEffect>
                                  </p:childTnLst>
                                </p:cTn>
                              </p:par>
                              <p:par>
                                <p:cTn id="15" presetID="22" presetClass="entr" presetSubtype="1" fill="hold" nodeType="withEffect">
                                  <p:stCondLst>
                                    <p:cond delay="125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par>
                                <p:cTn id="18" presetID="10" presetClass="entr" presetSubtype="0" fill="hold" nodeType="withEffect">
                                  <p:stCondLst>
                                    <p:cond delay="175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par>
                                <p:cTn id="21" presetID="22" presetClass="entr" presetSubtype="1" fill="hold" nodeType="withEffect">
                                  <p:stCondLst>
                                    <p:cond delay="225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1" presetClass="path" presetSubtype="0" repeatCount="indefinite" fill="hold" grpId="1" nodeType="withEffect">
                                  <p:stCondLst>
                                    <p:cond delay="0"/>
                                  </p:stCondLst>
                                  <p:childTnLst>
                                    <p:animMotion origin="layout" path="M -4.79167E-6 -2.59259E-6 C 0.05495 -2.59259E-6 0.10053 0.00139 0.10053 0.00324 C 0.10053 0.0051 0.05495 0.00672 -4.79167E-6 0.00672 C -0.05572 0.00672 -0.10052 0.0051 -0.10052 0.00324 C -0.10052 0.00139 -0.05572 -2.59259E-6 -4.79167E-6 -2.59259E-6 Z " pathEditMode="relative" rAng="0" ptsTypes="AAAAA">
                                      <p:cBhvr>
                                        <p:cTn id="28" dur="9500" fill="hold"/>
                                        <p:tgtEl>
                                          <p:spTgt spid="20"/>
                                        </p:tgtEl>
                                        <p:attrNameLst>
                                          <p:attrName>ppt_x</p:attrName>
                                          <p:attrName>ppt_y</p:attrName>
                                        </p:attrNameLst>
                                      </p:cBhvr>
                                      <p:rCtr x="0" y="324"/>
                                    </p:animMotion>
                                  </p:childTnLst>
                                </p:cTn>
                              </p:par>
                              <p:par>
                                <p:cTn id="29" presetID="10"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 presetClass="path" presetSubtype="0" repeatCount="indefinite" fill="hold" grpId="1" nodeType="withEffect">
                                  <p:stCondLst>
                                    <p:cond delay="250"/>
                                  </p:stCondLst>
                                  <p:childTnLst>
                                    <p:animMotion origin="layout" path="M 4.16667E-6 -4.07407E-6 C 0.06901 -4.07407E-6 0.125 0.00139 0.125 0.00324 C 0.125 0.0051 0.06901 0.00672 4.16667E-6 0.00672 C -0.06901 0.00672 -0.125 0.0051 -0.125 0.00324 C -0.125 0.00139 -0.06901 -4.07407E-6 4.16667E-6 -4.07407E-6 Z " pathEditMode="relative" rAng="0" ptsTypes="AAAAA">
                                      <p:cBhvr>
                                        <p:cTn id="33" dur="11000" fill="hold"/>
                                        <p:tgtEl>
                                          <p:spTgt spid="21"/>
                                        </p:tgtEl>
                                        <p:attrNameLst>
                                          <p:attrName>ppt_x</p:attrName>
                                          <p:attrName>ppt_y</p:attrName>
                                        </p:attrNameLst>
                                      </p:cBhvr>
                                      <p:rCtr x="0" y="324"/>
                                    </p:animMotion>
                                  </p:childTnLst>
                                </p:cTn>
                              </p:par>
                              <p:par>
                                <p:cTn id="34" presetID="10" presetClass="entr" presetSubtype="0" fill="hold" nodeType="withEffect">
                                  <p:stCondLst>
                                    <p:cond delay="150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21" grpId="0" animBg="1"/>
      <p:bldP spid="21"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9206" y="2124030"/>
            <a:ext cx="8042740" cy="2609941"/>
          </a:xfrm>
          <a:prstGeom prst="rect">
            <a:avLst/>
          </a:prstGeom>
          <a:noFill/>
        </p:spPr>
        <p:txBody>
          <a:bodyPr wrap="square" lIns="85341" tIns="42670" rIns="85341" bIns="42670" rtlCol="0">
            <a:spAutoFit/>
          </a:bodyPr>
          <a:lstStyle/>
          <a:p>
            <a:r>
              <a:rPr lang="en-NZ" sz="4100" b="1">
                <a:latin typeface="Century Gothic" panose="020B0502020202020204" pitchFamily="34" charset="0"/>
              </a:rPr>
              <a:t>Introduce yourself to the D Behavioural Style. </a:t>
            </a:r>
          </a:p>
          <a:p>
            <a:endParaRPr lang="en-NZ" sz="4100" b="1">
              <a:latin typeface="Century Gothic" panose="020B0502020202020204" pitchFamily="34" charset="0"/>
            </a:endParaRPr>
          </a:p>
          <a:p>
            <a:r>
              <a:rPr lang="en-NZ" sz="4100" b="1">
                <a:latin typeface="Century Gothic" panose="020B0502020202020204" pitchFamily="34" charset="0"/>
                <a:hlinkClick r:id="rId3"/>
              </a:rPr>
              <a:t>Click to watch</a:t>
            </a:r>
            <a:endParaRPr lang="en-GB" sz="4100" b="1">
              <a:latin typeface="Century Gothic" panose="020B0502020202020204" pitchFamily="34" charset="0"/>
            </a:endParaRPr>
          </a:p>
        </p:txBody>
      </p:sp>
      <p:sp>
        <p:nvSpPr>
          <p:cNvPr id="5" name="Text Placeholder 2"/>
          <p:cNvSpPr txBox="1">
            <a:spLocks/>
          </p:cNvSpPr>
          <p:nvPr/>
        </p:nvSpPr>
        <p:spPr>
          <a:xfrm>
            <a:off x="1775521" y="154532"/>
            <a:ext cx="7244862" cy="750470"/>
          </a:xfrm>
          <a:prstGeom prst="rect">
            <a:avLst/>
          </a:prstGeom>
        </p:spPr>
        <p:txBody>
          <a:bodyPr lIns="85341" tIns="42670" rIns="85341" bIns="42670"/>
          <a:lstStyle>
            <a:lvl1pPr marL="364841" indent="-364841" algn="l" defTabSz="972868" rtl="0" eaLnBrk="1" latinLnBrk="0" hangingPunct="1">
              <a:spcBef>
                <a:spcPct val="20000"/>
              </a:spcBef>
              <a:buFont typeface="Arial" panose="020B0604020202020204" pitchFamily="34" charset="0"/>
              <a:buChar char="•"/>
              <a:defRPr sz="3400" kern="1200">
                <a:solidFill>
                  <a:schemeClr val="tx1"/>
                </a:solidFill>
                <a:latin typeface="+mn-lt"/>
                <a:ea typeface="+mn-ea"/>
                <a:cs typeface="+mn-cs"/>
              </a:defRPr>
            </a:lvl1pPr>
            <a:lvl2pPr marL="790411" indent="-304014" algn="l" defTabSz="972868"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2pPr>
            <a:lvl3pPr marL="1216048" indent="-243227" algn="l" defTabSz="972868"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3pPr>
            <a:lvl4pPr marL="1702424"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4pPr>
            <a:lvl5pPr marL="2188820"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5pPr>
            <a:lvl6pPr marL="2675223"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6pPr>
            <a:lvl7pPr marL="3161624"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7pPr>
            <a:lvl8pPr marL="3648025"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8pPr>
            <a:lvl9pPr marL="4134427"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9pPr>
          </a:lstStyle>
          <a:p>
            <a:pPr marL="0" indent="0">
              <a:buNone/>
            </a:pPr>
            <a:r>
              <a:rPr lang="en-NZ" sz="3000" b="1">
                <a:solidFill>
                  <a:schemeClr val="bg1"/>
                </a:solidFill>
                <a:latin typeface="Century Gothic" panose="020B0502020202020204" pitchFamily="34" charset="0"/>
              </a:rPr>
              <a:t>Styles: </a:t>
            </a:r>
            <a:r>
              <a:rPr lang="en-NZ" sz="3000">
                <a:solidFill>
                  <a:schemeClr val="bg1"/>
                </a:solidFill>
                <a:latin typeface="Century Gothic" panose="020B0502020202020204" pitchFamily="34" charset="0"/>
              </a:rPr>
              <a:t>The D-Style = Dominance</a:t>
            </a:r>
          </a:p>
        </p:txBody>
      </p:sp>
      <p:pic>
        <p:nvPicPr>
          <p:cNvPr id="6" name="Obraz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84763" y="706101"/>
            <a:ext cx="4376773" cy="5445798"/>
          </a:xfrm>
          <a:prstGeom prst="rect">
            <a:avLst/>
          </a:prstGeom>
        </p:spPr>
      </p:pic>
      <p:sp>
        <p:nvSpPr>
          <p:cNvPr id="7" name="Title 6"/>
          <p:cNvSpPr>
            <a:spLocks noGrp="1"/>
          </p:cNvSpPr>
          <p:nvPr>
            <p:ph type="title"/>
          </p:nvPr>
        </p:nvSpPr>
        <p:spPr/>
        <p:txBody>
          <a:bodyPr/>
          <a:lstStyle/>
          <a:p>
            <a:r>
              <a:rPr lang="pl-PL"/>
              <a:t>Style D – </a:t>
            </a:r>
            <a:r>
              <a:rPr lang="en-NZ" b="1">
                <a:solidFill>
                  <a:schemeClr val="accent5"/>
                </a:solidFill>
              </a:rPr>
              <a:t>r</a:t>
            </a:r>
            <a:r>
              <a:rPr lang="pl-PL" b="1">
                <a:solidFill>
                  <a:schemeClr val="accent5"/>
                </a:solidFill>
              </a:rPr>
              <a:t>esults-oriented</a:t>
            </a:r>
            <a:endParaRPr lang="en-GB"/>
          </a:p>
        </p:txBody>
      </p:sp>
    </p:spTree>
    <p:extLst>
      <p:ext uri="{BB962C8B-B14F-4D97-AF65-F5344CB8AC3E}">
        <p14:creationId xmlns:p14="http://schemas.microsoft.com/office/powerpoint/2010/main" val="26698257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Style D – </a:t>
            </a:r>
            <a:r>
              <a:rPr lang="en-NZ" b="1">
                <a:solidFill>
                  <a:schemeClr val="accent5"/>
                </a:solidFill>
              </a:rPr>
              <a:t>R</a:t>
            </a:r>
            <a:r>
              <a:rPr lang="pl-PL" b="1">
                <a:solidFill>
                  <a:schemeClr val="accent5"/>
                </a:solidFill>
              </a:rPr>
              <a:t>esults-oriented</a:t>
            </a:r>
          </a:p>
        </p:txBody>
      </p:sp>
      <p:sp>
        <p:nvSpPr>
          <p:cNvPr id="3" name="Elipsa 2"/>
          <p:cNvSpPr/>
          <p:nvPr/>
        </p:nvSpPr>
        <p:spPr>
          <a:xfrm>
            <a:off x="5296687" y="1614855"/>
            <a:ext cx="3439665" cy="34396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grpSp>
        <p:nvGrpSpPr>
          <p:cNvPr id="4" name="Grupa 3"/>
          <p:cNvGrpSpPr/>
          <p:nvPr/>
        </p:nvGrpSpPr>
        <p:grpSpPr>
          <a:xfrm>
            <a:off x="2011727" y="1460135"/>
            <a:ext cx="4031600" cy="369332"/>
            <a:chOff x="1898440" y="1460135"/>
            <a:chExt cx="4031600" cy="369332"/>
          </a:xfrm>
        </p:grpSpPr>
        <p:cxnSp>
          <p:nvCxnSpPr>
            <p:cNvPr id="5" name="Łącznik prosty 4"/>
            <p:cNvCxnSpPr>
              <a:cxnSpLocks/>
            </p:cNvCxnSpPr>
            <p:nvPr/>
          </p:nvCxnSpPr>
          <p:spPr>
            <a:xfrm flipH="1">
              <a:off x="4216620" y="1701845"/>
              <a:ext cx="1713420" cy="0"/>
            </a:xfrm>
            <a:prstGeom prst="line">
              <a:avLst/>
            </a:prstGeom>
            <a:ln w="19050" cap="rnd">
              <a:solidFill>
                <a:schemeClr val="accent5"/>
              </a:solidFill>
              <a:round/>
            </a:ln>
          </p:spPr>
          <p:style>
            <a:lnRef idx="1">
              <a:schemeClr val="accent1"/>
            </a:lnRef>
            <a:fillRef idx="0">
              <a:schemeClr val="accent1"/>
            </a:fillRef>
            <a:effectRef idx="0">
              <a:schemeClr val="accent1"/>
            </a:effectRef>
            <a:fontRef idx="minor">
              <a:schemeClr val="tx1"/>
            </a:fontRef>
          </p:style>
        </p:cxnSp>
        <p:sp>
          <p:nvSpPr>
            <p:cNvPr id="6" name="Prostokąt 5"/>
            <p:cNvSpPr/>
            <p:nvPr/>
          </p:nvSpPr>
          <p:spPr>
            <a:xfrm>
              <a:off x="1898440" y="1460135"/>
              <a:ext cx="2039661" cy="369332"/>
            </a:xfrm>
            <a:prstGeom prst="rect">
              <a:avLst/>
            </a:prstGeom>
          </p:spPr>
          <p:txBody>
            <a:bodyPr wrap="none">
              <a:spAutoFit/>
            </a:bodyPr>
            <a:lstStyle/>
            <a:p>
              <a:pPr lvl="0" algn="ctr" defTabSz="622300">
                <a:lnSpc>
                  <a:spcPct val="90000"/>
                </a:lnSpc>
                <a:spcBef>
                  <a:spcPct val="0"/>
                </a:spcBef>
                <a:spcAft>
                  <a:spcPct val="35000"/>
                </a:spcAft>
              </a:pPr>
              <a:r>
                <a:rPr lang="pl-PL" altLang="pl-PL" sz="2000" b="1" spc="-39" err="1">
                  <a:solidFill>
                    <a:schemeClr val="accent5"/>
                  </a:solidFill>
                  <a:latin typeface="Century Gothic" panose="020B0502020202020204" pitchFamily="34" charset="0"/>
                </a:rPr>
                <a:t>Decisive</a:t>
              </a:r>
              <a:r>
                <a:rPr lang="pl-PL" altLang="pl-PL" sz="2000" spc="-39">
                  <a:latin typeface="Century Gothic" panose="020B0502020202020204" pitchFamily="34" charset="0"/>
                </a:rPr>
                <a:t>, </a:t>
              </a:r>
              <a:r>
                <a:rPr lang="pl-PL" altLang="pl-PL" sz="2000" spc="-39" err="1">
                  <a:latin typeface="Century Gothic" panose="020B0502020202020204" pitchFamily="34" charset="0"/>
                </a:rPr>
                <a:t>tough</a:t>
              </a:r>
              <a:endParaRPr lang="pl-PL" sz="2000">
                <a:latin typeface="Century Gothic" panose="020B0502020202020204" pitchFamily="34" charset="0"/>
              </a:endParaRPr>
            </a:p>
          </p:txBody>
        </p:sp>
      </p:grpSp>
      <p:grpSp>
        <p:nvGrpSpPr>
          <p:cNvPr id="7" name="Grupa 6"/>
          <p:cNvGrpSpPr/>
          <p:nvPr/>
        </p:nvGrpSpPr>
        <p:grpSpPr>
          <a:xfrm>
            <a:off x="2138459" y="2488155"/>
            <a:ext cx="3907358" cy="369332"/>
            <a:chOff x="1420873" y="2488155"/>
            <a:chExt cx="3907358" cy="369332"/>
          </a:xfrm>
        </p:grpSpPr>
        <p:sp>
          <p:nvSpPr>
            <p:cNvPr id="8" name="Prostokąt 7"/>
            <p:cNvSpPr/>
            <p:nvPr/>
          </p:nvSpPr>
          <p:spPr>
            <a:xfrm>
              <a:off x="1420873" y="2488155"/>
              <a:ext cx="1727461" cy="369332"/>
            </a:xfrm>
            <a:prstGeom prst="rect">
              <a:avLst/>
            </a:prstGeom>
          </p:spPr>
          <p:txBody>
            <a:bodyPr wrap="none">
              <a:spAutoFit/>
            </a:bodyPr>
            <a:lstStyle/>
            <a:p>
              <a:pPr lvl="0" algn="ctr" defTabSz="622300">
                <a:lnSpc>
                  <a:spcPct val="90000"/>
                </a:lnSpc>
                <a:spcBef>
                  <a:spcPct val="0"/>
                </a:spcBef>
                <a:spcAft>
                  <a:spcPct val="35000"/>
                </a:spcAft>
              </a:pPr>
              <a:r>
                <a:rPr lang="pl-PL" altLang="pl-PL" sz="2000" b="1" spc="-39" err="1">
                  <a:solidFill>
                    <a:schemeClr val="accent5"/>
                  </a:solidFill>
                  <a:latin typeface="Century Gothic" panose="020B0502020202020204" pitchFamily="34" charset="0"/>
                </a:rPr>
                <a:t>Strong-willed</a:t>
              </a:r>
              <a:endParaRPr lang="pl-PL" sz="2000" b="1">
                <a:solidFill>
                  <a:schemeClr val="accent5"/>
                </a:solidFill>
                <a:latin typeface="Century Gothic" panose="020B0502020202020204" pitchFamily="34" charset="0"/>
              </a:endParaRPr>
            </a:p>
          </p:txBody>
        </p:sp>
        <p:cxnSp>
          <p:nvCxnSpPr>
            <p:cNvPr id="9" name="Łącznik prosty 8"/>
            <p:cNvCxnSpPr>
              <a:cxnSpLocks/>
            </p:cNvCxnSpPr>
            <p:nvPr/>
          </p:nvCxnSpPr>
          <p:spPr>
            <a:xfrm flipH="1" flipV="1">
              <a:off x="3333802" y="2668576"/>
              <a:ext cx="1994429" cy="4246"/>
            </a:xfrm>
            <a:prstGeom prst="line">
              <a:avLst/>
            </a:prstGeom>
            <a:ln w="19050" cap="rnd">
              <a:solidFill>
                <a:schemeClr val="accent5"/>
              </a:solidFill>
              <a:round/>
            </a:ln>
          </p:spPr>
          <p:style>
            <a:lnRef idx="1">
              <a:schemeClr val="accent1"/>
            </a:lnRef>
            <a:fillRef idx="0">
              <a:schemeClr val="accent1"/>
            </a:fillRef>
            <a:effectRef idx="0">
              <a:schemeClr val="accent1"/>
            </a:effectRef>
            <a:fontRef idx="minor">
              <a:schemeClr val="tx1"/>
            </a:fontRef>
          </p:style>
        </p:cxnSp>
      </p:grpSp>
      <p:grpSp>
        <p:nvGrpSpPr>
          <p:cNvPr id="10" name="Grupa 9"/>
          <p:cNvGrpSpPr/>
          <p:nvPr/>
        </p:nvGrpSpPr>
        <p:grpSpPr>
          <a:xfrm>
            <a:off x="889894" y="3516175"/>
            <a:ext cx="5115619" cy="610682"/>
            <a:chOff x="679549" y="3516175"/>
            <a:chExt cx="5342103" cy="369332"/>
          </a:xfrm>
        </p:grpSpPr>
        <p:sp>
          <p:nvSpPr>
            <p:cNvPr id="11" name="Prostokąt 10"/>
            <p:cNvSpPr/>
            <p:nvPr/>
          </p:nvSpPr>
          <p:spPr>
            <a:xfrm>
              <a:off x="679549" y="3516175"/>
              <a:ext cx="3210110" cy="369332"/>
            </a:xfrm>
            <a:prstGeom prst="rect">
              <a:avLst/>
            </a:prstGeom>
          </p:spPr>
          <p:txBody>
            <a:bodyPr wrap="none">
              <a:spAutoFit/>
            </a:bodyPr>
            <a:lstStyle/>
            <a:p>
              <a:pPr algn="ctr" defTabSz="622300">
                <a:lnSpc>
                  <a:spcPct val="90000"/>
                </a:lnSpc>
                <a:spcBef>
                  <a:spcPct val="0"/>
                </a:spcBef>
                <a:spcAft>
                  <a:spcPct val="35000"/>
                </a:spcAft>
              </a:pPr>
              <a:r>
                <a:rPr lang="pl-PL" altLang="pl-PL" sz="2000" b="1" spc="-39" err="1">
                  <a:solidFill>
                    <a:schemeClr val="accent5"/>
                  </a:solidFill>
                  <a:latin typeface="Century Gothic" panose="020B0502020202020204" pitchFamily="34" charset="0"/>
                </a:rPr>
                <a:t>Competitive</a:t>
              </a:r>
              <a:r>
                <a:rPr lang="pl-PL" altLang="pl-PL" sz="2000" spc="-39">
                  <a:latin typeface="Century Gothic" panose="020B0502020202020204" pitchFamily="34" charset="0"/>
                </a:rPr>
                <a:t>, </a:t>
              </a:r>
              <a:r>
                <a:rPr lang="pl-PL" altLang="pl-PL" sz="2000" spc="-39" err="1">
                  <a:latin typeface="Century Gothic" panose="020B0502020202020204" pitchFamily="34" charset="0"/>
                </a:rPr>
                <a:t>demanding</a:t>
              </a:r>
              <a:endParaRPr lang="pl-PL" sz="2000">
                <a:latin typeface="Century Gothic" panose="020B0502020202020204" pitchFamily="34" charset="0"/>
              </a:endParaRPr>
            </a:p>
          </p:txBody>
        </p:sp>
        <p:cxnSp>
          <p:nvCxnSpPr>
            <p:cNvPr id="12" name="Łącznik prosty 11"/>
            <p:cNvCxnSpPr/>
            <p:nvPr/>
          </p:nvCxnSpPr>
          <p:spPr>
            <a:xfrm flipH="1">
              <a:off x="4157617" y="3680305"/>
              <a:ext cx="1864035" cy="0"/>
            </a:xfrm>
            <a:prstGeom prst="line">
              <a:avLst/>
            </a:prstGeom>
            <a:ln w="19050" cap="rnd">
              <a:solidFill>
                <a:schemeClr val="accent5"/>
              </a:solidFill>
              <a:round/>
            </a:ln>
          </p:spPr>
          <p:style>
            <a:lnRef idx="1">
              <a:schemeClr val="accent1"/>
            </a:lnRef>
            <a:fillRef idx="0">
              <a:schemeClr val="accent1"/>
            </a:fillRef>
            <a:effectRef idx="0">
              <a:schemeClr val="accent1"/>
            </a:effectRef>
            <a:fontRef idx="minor">
              <a:schemeClr val="tx1"/>
            </a:fontRef>
          </p:style>
        </p:cxnSp>
      </p:grpSp>
      <p:grpSp>
        <p:nvGrpSpPr>
          <p:cNvPr id="13" name="Grupa 12"/>
          <p:cNvGrpSpPr/>
          <p:nvPr/>
        </p:nvGrpSpPr>
        <p:grpSpPr>
          <a:xfrm>
            <a:off x="889894" y="4529579"/>
            <a:ext cx="5358506" cy="369332"/>
            <a:chOff x="597360" y="4529579"/>
            <a:chExt cx="5358506" cy="369332"/>
          </a:xfrm>
        </p:grpSpPr>
        <p:sp>
          <p:nvSpPr>
            <p:cNvPr id="14" name="Prostokąt 13"/>
            <p:cNvSpPr/>
            <p:nvPr/>
          </p:nvSpPr>
          <p:spPr>
            <a:xfrm>
              <a:off x="597360" y="4529579"/>
              <a:ext cx="3494483" cy="369332"/>
            </a:xfrm>
            <a:prstGeom prst="rect">
              <a:avLst/>
            </a:prstGeom>
          </p:spPr>
          <p:txBody>
            <a:bodyPr wrap="none">
              <a:spAutoFit/>
            </a:bodyPr>
            <a:lstStyle/>
            <a:p>
              <a:pPr lvl="0" algn="ctr" defTabSz="622300">
                <a:lnSpc>
                  <a:spcPct val="90000"/>
                </a:lnSpc>
                <a:spcBef>
                  <a:spcPct val="0"/>
                </a:spcBef>
                <a:spcAft>
                  <a:spcPct val="35000"/>
                </a:spcAft>
              </a:pPr>
              <a:r>
                <a:rPr lang="pl-PL" altLang="pl-PL" sz="2000" b="1" spc="-39">
                  <a:solidFill>
                    <a:schemeClr val="accent5"/>
                  </a:solidFill>
                  <a:latin typeface="Century Gothic" panose="020B0502020202020204" pitchFamily="34" charset="0"/>
                </a:rPr>
                <a:t>Independent</a:t>
              </a:r>
              <a:r>
                <a:rPr lang="pl-PL" altLang="pl-PL" sz="2000" spc="-39">
                  <a:latin typeface="Century Gothic" panose="020B0502020202020204" pitchFamily="34" charset="0"/>
                </a:rPr>
                <a:t>, </a:t>
              </a:r>
              <a:r>
                <a:rPr lang="en-NZ" altLang="pl-PL" sz="2000" spc="-39">
                  <a:latin typeface="Century Gothic" panose="020B0502020202020204" pitchFamily="34" charset="0"/>
                </a:rPr>
                <a:t>self-confident</a:t>
              </a:r>
              <a:endParaRPr lang="pl-PL" sz="2000">
                <a:latin typeface="Century Gothic" panose="020B0502020202020204" pitchFamily="34" charset="0"/>
              </a:endParaRPr>
            </a:p>
          </p:txBody>
        </p:sp>
        <p:cxnSp>
          <p:nvCxnSpPr>
            <p:cNvPr id="15" name="Łącznik prosty 14"/>
            <p:cNvCxnSpPr/>
            <p:nvPr/>
          </p:nvCxnSpPr>
          <p:spPr>
            <a:xfrm flipH="1">
              <a:off x="4580291" y="4714245"/>
              <a:ext cx="1375575" cy="0"/>
            </a:xfrm>
            <a:prstGeom prst="line">
              <a:avLst/>
            </a:prstGeom>
            <a:ln w="19050" cap="rnd">
              <a:solidFill>
                <a:schemeClr val="accent5"/>
              </a:solidFill>
              <a:round/>
            </a:ln>
          </p:spPr>
          <p:style>
            <a:lnRef idx="1">
              <a:schemeClr val="accent1"/>
            </a:lnRef>
            <a:fillRef idx="0">
              <a:schemeClr val="accent1"/>
            </a:fillRef>
            <a:effectRef idx="0">
              <a:schemeClr val="accent1"/>
            </a:effectRef>
            <a:fontRef idx="minor">
              <a:schemeClr val="tx1"/>
            </a:fontRef>
          </p:style>
        </p:cxnSp>
      </p:grpSp>
      <p:grpSp>
        <p:nvGrpSpPr>
          <p:cNvPr id="16" name="Grupa 15"/>
          <p:cNvGrpSpPr/>
          <p:nvPr/>
        </p:nvGrpSpPr>
        <p:grpSpPr>
          <a:xfrm>
            <a:off x="7434581" y="891118"/>
            <a:ext cx="1742129" cy="1757374"/>
            <a:chOff x="7424335" y="2590541"/>
            <a:chExt cx="1742129" cy="1757374"/>
          </a:xfrm>
        </p:grpSpPr>
        <p:sp>
          <p:nvSpPr>
            <p:cNvPr id="17" name="Elipsa 16"/>
            <p:cNvSpPr/>
            <p:nvPr/>
          </p:nvSpPr>
          <p:spPr>
            <a:xfrm>
              <a:off x="7424335" y="2590541"/>
              <a:ext cx="1742129" cy="17421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18" name="pole tekstowe 17"/>
            <p:cNvSpPr txBox="1"/>
            <p:nvPr/>
          </p:nvSpPr>
          <p:spPr>
            <a:xfrm>
              <a:off x="7754467" y="2901365"/>
              <a:ext cx="1197209" cy="1446550"/>
            </a:xfrm>
            <a:prstGeom prst="rect">
              <a:avLst/>
            </a:prstGeom>
            <a:noFill/>
          </p:spPr>
          <p:txBody>
            <a:bodyPr wrap="square" rtlCol="0">
              <a:spAutoFit/>
            </a:bodyPr>
            <a:lstStyle/>
            <a:p>
              <a:pPr algn="ctr"/>
              <a:r>
                <a:rPr lang="pl-PL" sz="8800" b="1">
                  <a:solidFill>
                    <a:schemeClr val="bg1"/>
                  </a:solidFill>
                  <a:latin typeface="Century Gothic" panose="020B0502020202020204" pitchFamily="34" charset="0"/>
                </a:rPr>
                <a:t>D</a:t>
              </a:r>
            </a:p>
          </p:txBody>
        </p:sp>
        <p:sp>
          <p:nvSpPr>
            <p:cNvPr id="19" name="pole tekstowe 18"/>
            <p:cNvSpPr txBox="1"/>
            <p:nvPr/>
          </p:nvSpPr>
          <p:spPr>
            <a:xfrm>
              <a:off x="7870477" y="2689582"/>
              <a:ext cx="931517" cy="461665"/>
            </a:xfrm>
            <a:prstGeom prst="rect">
              <a:avLst/>
            </a:prstGeom>
            <a:noFill/>
          </p:spPr>
          <p:txBody>
            <a:bodyPr wrap="square" rtlCol="0">
              <a:spAutoFit/>
            </a:bodyPr>
            <a:lstStyle/>
            <a:p>
              <a:r>
                <a:rPr lang="pl-PL" sz="2400">
                  <a:solidFill>
                    <a:schemeClr val="bg1"/>
                  </a:solidFill>
                  <a:latin typeface="Century Gothic" panose="020B0502020202020204" pitchFamily="34" charset="0"/>
                </a:rPr>
                <a:t>Style</a:t>
              </a:r>
            </a:p>
          </p:txBody>
        </p:sp>
      </p:grpSp>
      <p:grpSp>
        <p:nvGrpSpPr>
          <p:cNvPr id="20" name="Grupa 19"/>
          <p:cNvGrpSpPr/>
          <p:nvPr/>
        </p:nvGrpSpPr>
        <p:grpSpPr>
          <a:xfrm>
            <a:off x="7434581" y="4126856"/>
            <a:ext cx="3270205" cy="707362"/>
            <a:chOff x="7180581" y="4126856"/>
            <a:chExt cx="3419163" cy="707362"/>
          </a:xfrm>
        </p:grpSpPr>
        <p:sp>
          <p:nvSpPr>
            <p:cNvPr id="21" name="Prostokąt 20"/>
            <p:cNvSpPr/>
            <p:nvPr/>
          </p:nvSpPr>
          <p:spPr>
            <a:xfrm>
              <a:off x="8430764" y="4434108"/>
              <a:ext cx="2154757" cy="400110"/>
            </a:xfrm>
            <a:prstGeom prst="rect">
              <a:avLst/>
            </a:prstGeom>
          </p:spPr>
          <p:txBody>
            <a:bodyPr wrap="none">
              <a:spAutoFit/>
            </a:bodyPr>
            <a:lstStyle/>
            <a:p>
              <a:r>
                <a:rPr lang="pl-PL" sz="2000" err="1">
                  <a:latin typeface="Century Gothic" panose="020B0502020202020204" pitchFamily="34" charset="0"/>
                </a:rPr>
                <a:t>lack</a:t>
              </a:r>
              <a:r>
                <a:rPr lang="pl-PL" sz="2000">
                  <a:latin typeface="Century Gothic" panose="020B0502020202020204" pitchFamily="34" charset="0"/>
                </a:rPr>
                <a:t> of </a:t>
              </a:r>
              <a:r>
                <a:rPr lang="pl-PL" sz="2000" err="1">
                  <a:latin typeface="Century Gothic" panose="020B0502020202020204" pitchFamily="34" charset="0"/>
                </a:rPr>
                <a:t>concern</a:t>
              </a:r>
              <a:endParaRPr lang="pl-PL" sz="2000">
                <a:latin typeface="Century Gothic" panose="020B0502020202020204" pitchFamily="34" charset="0"/>
              </a:endParaRPr>
            </a:p>
          </p:txBody>
        </p:sp>
        <p:grpSp>
          <p:nvGrpSpPr>
            <p:cNvPr id="22" name="Grupa 21"/>
            <p:cNvGrpSpPr/>
            <p:nvPr/>
          </p:nvGrpSpPr>
          <p:grpSpPr>
            <a:xfrm>
              <a:off x="7180581" y="4126856"/>
              <a:ext cx="3419163" cy="400110"/>
              <a:chOff x="7180581" y="4126856"/>
              <a:chExt cx="3419163" cy="400110"/>
            </a:xfrm>
          </p:grpSpPr>
          <p:sp>
            <p:nvSpPr>
              <p:cNvPr id="23" name="pole tekstowe 22"/>
              <p:cNvSpPr txBox="1"/>
              <p:nvPr/>
            </p:nvSpPr>
            <p:spPr>
              <a:xfrm>
                <a:off x="8418064" y="4126856"/>
                <a:ext cx="2181680" cy="400110"/>
              </a:xfrm>
              <a:prstGeom prst="rect">
                <a:avLst/>
              </a:prstGeom>
              <a:noFill/>
            </p:spPr>
            <p:txBody>
              <a:bodyPr wrap="square" rtlCol="0">
                <a:spAutoFit/>
              </a:bodyPr>
              <a:lstStyle/>
              <a:p>
                <a:r>
                  <a:rPr lang="pl-PL" sz="2000" b="1">
                    <a:solidFill>
                      <a:schemeClr val="bg2">
                        <a:lumMod val="75000"/>
                      </a:schemeClr>
                    </a:solidFill>
                    <a:latin typeface="Century Gothic" panose="020B0502020202020204" pitchFamily="34" charset="0"/>
                  </a:rPr>
                  <a:t>Under </a:t>
                </a:r>
                <a:r>
                  <a:rPr lang="pl-PL" sz="2000" b="1" err="1">
                    <a:solidFill>
                      <a:schemeClr val="bg2">
                        <a:lumMod val="75000"/>
                      </a:schemeClr>
                    </a:solidFill>
                    <a:latin typeface="Century Gothic" panose="020B0502020202020204" pitchFamily="34" charset="0"/>
                  </a:rPr>
                  <a:t>pressure</a:t>
                </a:r>
                <a:endParaRPr lang="pl-PL" sz="2000" b="1">
                  <a:solidFill>
                    <a:schemeClr val="bg2">
                      <a:lumMod val="75000"/>
                    </a:schemeClr>
                  </a:solidFill>
                  <a:latin typeface="Century Gothic" panose="020B0502020202020204" pitchFamily="34" charset="0"/>
                </a:endParaRPr>
              </a:p>
            </p:txBody>
          </p:sp>
          <p:cxnSp>
            <p:nvCxnSpPr>
              <p:cNvPr id="24" name="Łącznik prosty 23"/>
              <p:cNvCxnSpPr/>
              <p:nvPr/>
            </p:nvCxnSpPr>
            <p:spPr>
              <a:xfrm flipH="1">
                <a:off x="7180581" y="4307231"/>
                <a:ext cx="1281269" cy="0"/>
              </a:xfrm>
              <a:prstGeom prst="lin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cxnSp>
        </p:grpSp>
      </p:grpSp>
      <p:grpSp>
        <p:nvGrpSpPr>
          <p:cNvPr id="25" name="Grupa 24"/>
          <p:cNvGrpSpPr/>
          <p:nvPr/>
        </p:nvGrpSpPr>
        <p:grpSpPr>
          <a:xfrm>
            <a:off x="7119620" y="5046713"/>
            <a:ext cx="3432417" cy="699472"/>
            <a:chOff x="6865620" y="5046713"/>
            <a:chExt cx="3432417" cy="699472"/>
          </a:xfrm>
        </p:grpSpPr>
        <p:sp>
          <p:nvSpPr>
            <p:cNvPr id="26" name="Prostokąt 25"/>
            <p:cNvSpPr/>
            <p:nvPr/>
          </p:nvSpPr>
          <p:spPr>
            <a:xfrm>
              <a:off x="8430538" y="5346075"/>
              <a:ext cx="1867499" cy="400110"/>
            </a:xfrm>
            <a:prstGeom prst="rect">
              <a:avLst/>
            </a:prstGeom>
          </p:spPr>
          <p:txBody>
            <a:bodyPr wrap="none">
              <a:spAutoFit/>
            </a:bodyPr>
            <a:lstStyle/>
            <a:p>
              <a:r>
                <a:rPr lang="pl-PL" sz="2000" err="1">
                  <a:latin typeface="Century Gothic" panose="020B0502020202020204" pitchFamily="34" charset="0"/>
                </a:rPr>
                <a:t>loss</a:t>
              </a:r>
              <a:r>
                <a:rPr lang="pl-PL" sz="2000">
                  <a:latin typeface="Century Gothic" panose="020B0502020202020204" pitchFamily="34" charset="0"/>
                </a:rPr>
                <a:t> of </a:t>
              </a:r>
              <a:r>
                <a:rPr lang="pl-PL" sz="2000" err="1">
                  <a:latin typeface="Century Gothic" panose="020B0502020202020204" pitchFamily="34" charset="0"/>
                </a:rPr>
                <a:t>control</a:t>
              </a:r>
              <a:endParaRPr lang="pl-PL" sz="2000">
                <a:latin typeface="Century Gothic" panose="020B0502020202020204" pitchFamily="34" charset="0"/>
              </a:endParaRPr>
            </a:p>
          </p:txBody>
        </p:sp>
        <p:grpSp>
          <p:nvGrpSpPr>
            <p:cNvPr id="27" name="Grupa 26"/>
            <p:cNvGrpSpPr/>
            <p:nvPr/>
          </p:nvGrpSpPr>
          <p:grpSpPr>
            <a:xfrm>
              <a:off x="6865620" y="5046713"/>
              <a:ext cx="3213637" cy="400110"/>
              <a:chOff x="6865620" y="5046713"/>
              <a:chExt cx="3213637" cy="400110"/>
            </a:xfrm>
          </p:grpSpPr>
          <p:sp>
            <p:nvSpPr>
              <p:cNvPr id="28" name="pole tekstowe 27"/>
              <p:cNvSpPr txBox="1"/>
              <p:nvPr/>
            </p:nvSpPr>
            <p:spPr>
              <a:xfrm>
                <a:off x="8418064" y="5046713"/>
                <a:ext cx="1661193" cy="400110"/>
              </a:xfrm>
              <a:prstGeom prst="rect">
                <a:avLst/>
              </a:prstGeom>
              <a:noFill/>
            </p:spPr>
            <p:txBody>
              <a:bodyPr wrap="square" rtlCol="0">
                <a:spAutoFit/>
              </a:bodyPr>
              <a:lstStyle/>
              <a:p>
                <a:r>
                  <a:rPr lang="pl-PL" sz="2000" b="1" err="1">
                    <a:solidFill>
                      <a:schemeClr val="bg2">
                        <a:lumMod val="75000"/>
                      </a:schemeClr>
                    </a:solidFill>
                    <a:latin typeface="Century Gothic" panose="020B0502020202020204" pitchFamily="34" charset="0"/>
                  </a:rPr>
                  <a:t>Fear</a:t>
                </a:r>
                <a:endParaRPr lang="pl-PL" sz="2000" b="1">
                  <a:solidFill>
                    <a:schemeClr val="bg2">
                      <a:lumMod val="75000"/>
                    </a:schemeClr>
                  </a:solidFill>
                  <a:latin typeface="Century Gothic" panose="020B0502020202020204" pitchFamily="34" charset="0"/>
                </a:endParaRPr>
              </a:p>
            </p:txBody>
          </p:sp>
          <p:cxnSp>
            <p:nvCxnSpPr>
              <p:cNvPr id="29" name="Łącznik prosty 28"/>
              <p:cNvCxnSpPr/>
              <p:nvPr/>
            </p:nvCxnSpPr>
            <p:spPr>
              <a:xfrm flipH="1">
                <a:off x="6865620" y="5246768"/>
                <a:ext cx="1596229" cy="0"/>
              </a:xfrm>
              <a:prstGeom prst="lin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cxnSp>
        </p:grpSp>
      </p:grpSp>
      <p:sp>
        <p:nvSpPr>
          <p:cNvPr id="31" name="Symbol zastępczy numeru slajdu 30"/>
          <p:cNvSpPr>
            <a:spLocks noGrp="1"/>
          </p:cNvSpPr>
          <p:nvPr>
            <p:ph type="sldNum" sz="quarter" idx="12"/>
          </p:nvPr>
        </p:nvSpPr>
        <p:spPr/>
        <p:txBody>
          <a:bodyPr/>
          <a:lstStyle/>
          <a:p>
            <a:fld id="{DEAEEF22-A4DB-45E7-8C91-9889C89BF273}" type="slidenum">
              <a:rPr lang="pl-PL" smtClean="0"/>
              <a:t>23</a:t>
            </a:fld>
            <a:endParaRPr lang="pl-PL"/>
          </a:p>
        </p:txBody>
      </p:sp>
      <p:sp>
        <p:nvSpPr>
          <p:cNvPr id="30" name="Rectangle 29"/>
          <p:cNvSpPr/>
          <p:nvPr/>
        </p:nvSpPr>
        <p:spPr>
          <a:xfrm>
            <a:off x="663409" y="0"/>
            <a:ext cx="10190335"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5" name="Obraz 32">
            <a:extLst>
              <a:ext uri="{FF2B5EF4-FFF2-40B4-BE49-F238E27FC236}">
                <a16:creationId xmlns:a16="http://schemas.microsoft.com/office/drawing/2014/main" id="{F1F1BED6-8945-4FDE-973E-978B669808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8363" y="957405"/>
            <a:ext cx="4376773" cy="5445798"/>
          </a:xfrm>
          <a:prstGeom prst="rect">
            <a:avLst/>
          </a:prstGeom>
        </p:spPr>
      </p:pic>
    </p:spTree>
    <p:extLst>
      <p:ext uri="{BB962C8B-B14F-4D97-AF65-F5344CB8AC3E}">
        <p14:creationId xmlns:p14="http://schemas.microsoft.com/office/powerpoint/2010/main" val="138421353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3333">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3333">
                                          <p:cBhvr additive="base">
                                            <p:cTn id="7" dur="1250" fill="hold"/>
                                            <p:tgtEl>
                                              <p:spTgt spid="3"/>
                                            </p:tgtEl>
                                            <p:attrNameLst>
                                              <p:attrName>ppt_x</p:attrName>
                                            </p:attrNameLst>
                                          </p:cBhvr>
                                          <p:tavLst>
                                            <p:tav tm="0">
                                              <p:val>
                                                <p:strVal val="1+#ppt_w/2"/>
                                              </p:val>
                                            </p:tav>
                                            <p:tav tm="100000">
                                              <p:val>
                                                <p:strVal val="#ppt_x"/>
                                              </p:val>
                                            </p:tav>
                                          </p:tavLst>
                                        </p:anim>
                                        <p:anim calcmode="lin" valueType="num" p14:bounceEnd="53333">
                                          <p:cBhvr additive="base">
                                            <p:cTn id="8" dur="12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3333">
                                      <p:stCondLst>
                                        <p:cond delay="250"/>
                                      </p:stCondLst>
                                      <p:childTnLst>
                                        <p:set>
                                          <p:cBhvr>
                                            <p:cTn id="10" dur="1" fill="hold">
                                              <p:stCondLst>
                                                <p:cond delay="0"/>
                                              </p:stCondLst>
                                            </p:cTn>
                                            <p:tgtEl>
                                              <p:spTgt spid="16"/>
                                            </p:tgtEl>
                                            <p:attrNameLst>
                                              <p:attrName>style.visibility</p:attrName>
                                            </p:attrNameLst>
                                          </p:cBhvr>
                                          <p:to>
                                            <p:strVal val="visible"/>
                                          </p:to>
                                        </p:set>
                                        <p:anim calcmode="lin" valueType="num" p14:bounceEnd="53333">
                                          <p:cBhvr additive="base">
                                            <p:cTn id="11" dur="1250" fill="hold"/>
                                            <p:tgtEl>
                                              <p:spTgt spid="16"/>
                                            </p:tgtEl>
                                            <p:attrNameLst>
                                              <p:attrName>ppt_x</p:attrName>
                                            </p:attrNameLst>
                                          </p:cBhvr>
                                          <p:tavLst>
                                            <p:tav tm="0">
                                              <p:val>
                                                <p:strVal val="1+#ppt_w/2"/>
                                              </p:val>
                                            </p:tav>
                                            <p:tav tm="100000">
                                              <p:val>
                                                <p:strVal val="#ppt_x"/>
                                              </p:val>
                                            </p:tav>
                                          </p:tavLst>
                                        </p:anim>
                                        <p:anim calcmode="lin" valueType="num" p14:bounceEnd="53333">
                                          <p:cBhvr additive="base">
                                            <p:cTn id="12" dur="125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childTnLst>
                                    </p:cTn>
                                  </p:par>
                                </p:childTnLst>
                              </p:cTn>
                            </p:par>
                            <p:par>
                              <p:cTn id="21" fill="hold">
                                <p:stCondLst>
                                  <p:cond delay="3500"/>
                                </p:stCondLst>
                                <p:childTnLst>
                                  <p:par>
                                    <p:cTn id="22" presetID="10"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childTnLst>
                                    </p:cTn>
                                  </p:par>
                                </p:childTnLst>
                              </p:cTn>
                            </p:par>
                            <p:par>
                              <p:cTn id="25" fill="hold">
                                <p:stCondLst>
                                  <p:cond delay="4500"/>
                                </p:stCondLst>
                                <p:childTnLst>
                                  <p:par>
                                    <p:cTn id="26" presetID="10" presetClass="entr" presetSubtype="0"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childTnLst>
                                    </p:cTn>
                                  </p:par>
                                </p:childTnLst>
                              </p:cTn>
                            </p:par>
                            <p:par>
                              <p:cTn id="29" fill="hold">
                                <p:stCondLst>
                                  <p:cond delay="5500"/>
                                </p:stCondLst>
                                <p:childTnLst>
                                  <p:par>
                                    <p:cTn id="30" presetID="10" presetClass="entr" presetSubtype="0"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childTnLst>
                                    </p:cTn>
                                  </p:par>
                                </p:childTnLst>
                              </p:cTn>
                            </p:par>
                            <p:par>
                              <p:cTn id="33" fill="hold">
                                <p:stCondLst>
                                  <p:cond delay="6500"/>
                                </p:stCondLst>
                                <p:childTnLst>
                                  <p:par>
                                    <p:cTn id="34" presetID="10" presetClass="entr" presetSubtype="0"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1000"/>
                                            <p:tgtEl>
                                              <p:spTgt spid="25"/>
                                            </p:tgtEl>
                                          </p:cBhvr>
                                        </p:animEffect>
                                      </p:childTnLst>
                                    </p:cTn>
                                  </p:par>
                                </p:childTnLst>
                              </p:cTn>
                            </p:par>
                            <p:par>
                              <p:cTn id="37" fill="hold">
                                <p:stCondLst>
                                  <p:cond delay="7500"/>
                                </p:stCondLst>
                                <p:childTnLst>
                                  <p:par>
                                    <p:cTn id="38" presetID="2" presetClass="entr" presetSubtype="8" fill="hold" nodeType="afterEffect" p14:presetBounceEnd="53333">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14:bounceEnd="53333">
                                          <p:cBhvr additive="base">
                                            <p:cTn id="40" dur="1250" fill="hold"/>
                                            <p:tgtEl>
                                              <p:spTgt spid="35"/>
                                            </p:tgtEl>
                                            <p:attrNameLst>
                                              <p:attrName>ppt_x</p:attrName>
                                            </p:attrNameLst>
                                          </p:cBhvr>
                                          <p:tavLst>
                                            <p:tav tm="0">
                                              <p:val>
                                                <p:strVal val="0-#ppt_w/2"/>
                                              </p:val>
                                            </p:tav>
                                            <p:tav tm="100000">
                                              <p:val>
                                                <p:strVal val="#ppt_x"/>
                                              </p:val>
                                            </p:tav>
                                          </p:tavLst>
                                        </p:anim>
                                        <p:anim calcmode="lin" valueType="num" p14:bounceEnd="53333">
                                          <p:cBhvr additive="base">
                                            <p:cTn id="41" dur="125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250" fill="hold"/>
                                            <p:tgtEl>
                                              <p:spTgt spid="3"/>
                                            </p:tgtEl>
                                            <p:attrNameLst>
                                              <p:attrName>ppt_x</p:attrName>
                                            </p:attrNameLst>
                                          </p:cBhvr>
                                          <p:tavLst>
                                            <p:tav tm="0">
                                              <p:val>
                                                <p:strVal val="1+#ppt_w/2"/>
                                              </p:val>
                                            </p:tav>
                                            <p:tav tm="100000">
                                              <p:val>
                                                <p:strVal val="#ppt_x"/>
                                              </p:val>
                                            </p:tav>
                                          </p:tavLst>
                                        </p:anim>
                                        <p:anim calcmode="lin" valueType="num">
                                          <p:cBhvr additive="base">
                                            <p:cTn id="8" dur="12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50" fill="hold"/>
                                            <p:tgtEl>
                                              <p:spTgt spid="16"/>
                                            </p:tgtEl>
                                            <p:attrNameLst>
                                              <p:attrName>ppt_x</p:attrName>
                                            </p:attrNameLst>
                                          </p:cBhvr>
                                          <p:tavLst>
                                            <p:tav tm="0">
                                              <p:val>
                                                <p:strVal val="1+#ppt_w/2"/>
                                              </p:val>
                                            </p:tav>
                                            <p:tav tm="100000">
                                              <p:val>
                                                <p:strVal val="#ppt_x"/>
                                              </p:val>
                                            </p:tav>
                                          </p:tavLst>
                                        </p:anim>
                                        <p:anim calcmode="lin" valueType="num">
                                          <p:cBhvr additive="base">
                                            <p:cTn id="12" dur="125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childTnLst>
                                    </p:cTn>
                                  </p:par>
                                </p:childTnLst>
                              </p:cTn>
                            </p:par>
                            <p:par>
                              <p:cTn id="21" fill="hold">
                                <p:stCondLst>
                                  <p:cond delay="3500"/>
                                </p:stCondLst>
                                <p:childTnLst>
                                  <p:par>
                                    <p:cTn id="22" presetID="10"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childTnLst>
                                    </p:cTn>
                                  </p:par>
                                </p:childTnLst>
                              </p:cTn>
                            </p:par>
                            <p:par>
                              <p:cTn id="25" fill="hold">
                                <p:stCondLst>
                                  <p:cond delay="4500"/>
                                </p:stCondLst>
                                <p:childTnLst>
                                  <p:par>
                                    <p:cTn id="26" presetID="10" presetClass="entr" presetSubtype="0"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childTnLst>
                                    </p:cTn>
                                  </p:par>
                                </p:childTnLst>
                              </p:cTn>
                            </p:par>
                            <p:par>
                              <p:cTn id="29" fill="hold">
                                <p:stCondLst>
                                  <p:cond delay="5500"/>
                                </p:stCondLst>
                                <p:childTnLst>
                                  <p:par>
                                    <p:cTn id="30" presetID="10" presetClass="entr" presetSubtype="0"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childTnLst>
                                    </p:cTn>
                                  </p:par>
                                </p:childTnLst>
                              </p:cTn>
                            </p:par>
                            <p:par>
                              <p:cTn id="33" fill="hold">
                                <p:stCondLst>
                                  <p:cond delay="6500"/>
                                </p:stCondLst>
                                <p:childTnLst>
                                  <p:par>
                                    <p:cTn id="34" presetID="10" presetClass="entr" presetSubtype="0"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1000"/>
                                            <p:tgtEl>
                                              <p:spTgt spid="25"/>
                                            </p:tgtEl>
                                          </p:cBhvr>
                                        </p:animEffect>
                                      </p:childTnLst>
                                    </p:cTn>
                                  </p:par>
                                </p:childTnLst>
                              </p:cTn>
                            </p:par>
                            <p:par>
                              <p:cTn id="37" fill="hold">
                                <p:stCondLst>
                                  <p:cond delay="7500"/>
                                </p:stCondLst>
                                <p:childTnLst>
                                  <p:par>
                                    <p:cTn id="38" presetID="2" presetClass="entr" presetSubtype="8"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additive="base">
                                            <p:cTn id="40" dur="1250" fill="hold"/>
                                            <p:tgtEl>
                                              <p:spTgt spid="35"/>
                                            </p:tgtEl>
                                            <p:attrNameLst>
                                              <p:attrName>ppt_x</p:attrName>
                                            </p:attrNameLst>
                                          </p:cBhvr>
                                          <p:tavLst>
                                            <p:tav tm="0">
                                              <p:val>
                                                <p:strVal val="0-#ppt_w/2"/>
                                              </p:val>
                                            </p:tav>
                                            <p:tav tm="100000">
                                              <p:val>
                                                <p:strVal val="#ppt_x"/>
                                              </p:val>
                                            </p:tav>
                                          </p:tavLst>
                                        </p:anim>
                                        <p:anim calcmode="lin" valueType="num">
                                          <p:cBhvr additive="base">
                                            <p:cTn id="41" dur="125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351580"/>
          </a:xfrm>
        </p:spPr>
        <p:txBody>
          <a:bodyPr/>
          <a:lstStyle/>
          <a:p>
            <a:r>
              <a:rPr lang="pl-PL"/>
              <a:t>Style D – </a:t>
            </a:r>
            <a:r>
              <a:rPr lang="en-NZ" b="1">
                <a:solidFill>
                  <a:schemeClr val="accent5"/>
                </a:solidFill>
              </a:rPr>
              <a:t>R</a:t>
            </a:r>
            <a:r>
              <a:rPr lang="pl-PL" b="1">
                <a:solidFill>
                  <a:schemeClr val="accent5"/>
                </a:solidFill>
              </a:rPr>
              <a:t>esults-oriented</a:t>
            </a:r>
          </a:p>
        </p:txBody>
      </p:sp>
      <p:sp>
        <p:nvSpPr>
          <p:cNvPr id="3" name="Elipsa 2"/>
          <p:cNvSpPr/>
          <p:nvPr/>
        </p:nvSpPr>
        <p:spPr>
          <a:xfrm>
            <a:off x="7764116" y="1071713"/>
            <a:ext cx="3439665" cy="34396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grpSp>
        <p:nvGrpSpPr>
          <p:cNvPr id="4" name="Grupa 3"/>
          <p:cNvGrpSpPr/>
          <p:nvPr/>
        </p:nvGrpSpPr>
        <p:grpSpPr>
          <a:xfrm>
            <a:off x="6902373" y="1482089"/>
            <a:ext cx="1742129" cy="1757374"/>
            <a:chOff x="7424335" y="2590541"/>
            <a:chExt cx="1742129" cy="1757374"/>
          </a:xfrm>
        </p:grpSpPr>
        <p:sp>
          <p:nvSpPr>
            <p:cNvPr id="5" name="Elipsa 4"/>
            <p:cNvSpPr/>
            <p:nvPr/>
          </p:nvSpPr>
          <p:spPr>
            <a:xfrm>
              <a:off x="7424335" y="2590541"/>
              <a:ext cx="1742129" cy="17421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6" name="pole tekstowe 5"/>
            <p:cNvSpPr txBox="1"/>
            <p:nvPr/>
          </p:nvSpPr>
          <p:spPr>
            <a:xfrm>
              <a:off x="7754467" y="2901365"/>
              <a:ext cx="1197209" cy="1446550"/>
            </a:xfrm>
            <a:prstGeom prst="rect">
              <a:avLst/>
            </a:prstGeom>
            <a:noFill/>
          </p:spPr>
          <p:txBody>
            <a:bodyPr wrap="square" rtlCol="0">
              <a:spAutoFit/>
            </a:bodyPr>
            <a:lstStyle/>
            <a:p>
              <a:pPr algn="ctr"/>
              <a:r>
                <a:rPr lang="pl-PL" sz="8800" b="1">
                  <a:solidFill>
                    <a:schemeClr val="bg1"/>
                  </a:solidFill>
                  <a:latin typeface="Century Gothic" panose="020B0502020202020204" pitchFamily="34" charset="0"/>
                </a:rPr>
                <a:t>D</a:t>
              </a:r>
            </a:p>
          </p:txBody>
        </p:sp>
        <p:sp>
          <p:nvSpPr>
            <p:cNvPr id="7" name="pole tekstowe 6"/>
            <p:cNvSpPr txBox="1"/>
            <p:nvPr/>
          </p:nvSpPr>
          <p:spPr>
            <a:xfrm>
              <a:off x="7870477" y="2689582"/>
              <a:ext cx="985949" cy="461665"/>
            </a:xfrm>
            <a:prstGeom prst="rect">
              <a:avLst/>
            </a:prstGeom>
            <a:noFill/>
          </p:spPr>
          <p:txBody>
            <a:bodyPr wrap="square" rtlCol="0">
              <a:spAutoFit/>
            </a:bodyPr>
            <a:lstStyle/>
            <a:p>
              <a:r>
                <a:rPr lang="pl-PL" sz="2400">
                  <a:solidFill>
                    <a:schemeClr val="bg1"/>
                  </a:solidFill>
                  <a:latin typeface="Century Gothic" panose="020B0502020202020204" pitchFamily="34" charset="0"/>
                </a:rPr>
                <a:t>Style</a:t>
              </a:r>
            </a:p>
          </p:txBody>
        </p:sp>
      </p:grpSp>
      <p:grpSp>
        <p:nvGrpSpPr>
          <p:cNvPr id="12" name="Grupa 11"/>
          <p:cNvGrpSpPr/>
          <p:nvPr/>
        </p:nvGrpSpPr>
        <p:grpSpPr>
          <a:xfrm>
            <a:off x="327162" y="950508"/>
            <a:ext cx="705985" cy="705985"/>
            <a:chOff x="2488037" y="3694329"/>
            <a:chExt cx="822960" cy="822960"/>
          </a:xfrm>
        </p:grpSpPr>
        <p:sp>
          <p:nvSpPr>
            <p:cNvPr id="13" name="Oval 14"/>
            <p:cNvSpPr>
              <a:spLocks noChangeArrowheads="1"/>
            </p:cNvSpPr>
            <p:nvPr/>
          </p:nvSpPr>
          <p:spPr bwMode="auto">
            <a:xfrm>
              <a:off x="2488037" y="3694329"/>
              <a:ext cx="822960" cy="822960"/>
            </a:xfrm>
            <a:prstGeom prst="ellips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en-US" sz="1800"/>
            </a:p>
          </p:txBody>
        </p:sp>
        <p:sp>
          <p:nvSpPr>
            <p:cNvPr id="14" name="Freeform 99"/>
            <p:cNvSpPr>
              <a:spLocks noEditPoints="1"/>
            </p:cNvSpPr>
            <p:nvPr/>
          </p:nvSpPr>
          <p:spPr bwMode="auto">
            <a:xfrm>
              <a:off x="2655495" y="3937639"/>
              <a:ext cx="487149" cy="335446"/>
            </a:xfrm>
            <a:custGeom>
              <a:avLst/>
              <a:gdLst>
                <a:gd name="T0" fmla="*/ 95 w 628"/>
                <a:gd name="T1" fmla="*/ 133 h 433"/>
                <a:gd name="T2" fmla="*/ 212 w 628"/>
                <a:gd name="T3" fmla="*/ 133 h 433"/>
                <a:gd name="T4" fmla="*/ 154 w 628"/>
                <a:gd name="T5" fmla="*/ 89 h 433"/>
                <a:gd name="T6" fmla="*/ 154 w 628"/>
                <a:gd name="T7" fmla="*/ 178 h 433"/>
                <a:gd name="T8" fmla="*/ 154 w 628"/>
                <a:gd name="T9" fmla="*/ 89 h 433"/>
                <a:gd name="T10" fmla="*/ 235 w 628"/>
                <a:gd name="T11" fmla="*/ 239 h 433"/>
                <a:gd name="T12" fmla="*/ 184 w 628"/>
                <a:gd name="T13" fmla="*/ 171 h 433"/>
                <a:gd name="T14" fmla="*/ 221 w 628"/>
                <a:gd name="T15" fmla="*/ 239 h 433"/>
                <a:gd name="T16" fmla="*/ 154 w 628"/>
                <a:gd name="T17" fmla="*/ 305 h 433"/>
                <a:gd name="T18" fmla="*/ 87 w 628"/>
                <a:gd name="T19" fmla="*/ 239 h 433"/>
                <a:gd name="T20" fmla="*/ 124 w 628"/>
                <a:gd name="T21" fmla="*/ 171 h 433"/>
                <a:gd name="T22" fmla="*/ 73 w 628"/>
                <a:gd name="T23" fmla="*/ 239 h 433"/>
                <a:gd name="T24" fmla="*/ 154 w 628"/>
                <a:gd name="T25" fmla="*/ 319 h 433"/>
                <a:gd name="T26" fmla="*/ 554 w 628"/>
                <a:gd name="T27" fmla="*/ 171 h 433"/>
                <a:gd name="T28" fmla="*/ 307 w 628"/>
                <a:gd name="T29" fmla="*/ 164 h 433"/>
                <a:gd name="T30" fmla="*/ 307 w 628"/>
                <a:gd name="T31" fmla="*/ 178 h 433"/>
                <a:gd name="T32" fmla="*/ 554 w 628"/>
                <a:gd name="T33" fmla="*/ 171 h 433"/>
                <a:gd name="T34" fmla="*/ 547 w 628"/>
                <a:gd name="T35" fmla="*/ 227 h 433"/>
                <a:gd name="T36" fmla="*/ 300 w 628"/>
                <a:gd name="T37" fmla="*/ 234 h 433"/>
                <a:gd name="T38" fmla="*/ 547 w 628"/>
                <a:gd name="T39" fmla="*/ 241 h 433"/>
                <a:gd name="T40" fmla="*/ 554 w 628"/>
                <a:gd name="T41" fmla="*/ 298 h 433"/>
                <a:gd name="T42" fmla="*/ 307 w 628"/>
                <a:gd name="T43" fmla="*/ 291 h 433"/>
                <a:gd name="T44" fmla="*/ 307 w 628"/>
                <a:gd name="T45" fmla="*/ 305 h 433"/>
                <a:gd name="T46" fmla="*/ 554 w 628"/>
                <a:gd name="T47" fmla="*/ 298 h 433"/>
                <a:gd name="T48" fmla="*/ 486 w 628"/>
                <a:gd name="T49" fmla="*/ 433 h 433"/>
                <a:gd name="T50" fmla="*/ 479 w 628"/>
                <a:gd name="T51" fmla="*/ 390 h 433"/>
                <a:gd name="T52" fmla="*/ 436 w 628"/>
                <a:gd name="T53" fmla="*/ 390 h 433"/>
                <a:gd name="T54" fmla="*/ 429 w 628"/>
                <a:gd name="T55" fmla="*/ 433 h 433"/>
                <a:gd name="T56" fmla="*/ 192 w 628"/>
                <a:gd name="T57" fmla="*/ 426 h 433"/>
                <a:gd name="T58" fmla="*/ 170 w 628"/>
                <a:gd name="T59" fmla="*/ 368 h 433"/>
                <a:gd name="T60" fmla="*/ 149 w 628"/>
                <a:gd name="T61" fmla="*/ 426 h 433"/>
                <a:gd name="T62" fmla="*/ 7 w 628"/>
                <a:gd name="T63" fmla="*/ 433 h 433"/>
                <a:gd name="T64" fmla="*/ 0 w 628"/>
                <a:gd name="T65" fmla="*/ 7 h 433"/>
                <a:gd name="T66" fmla="*/ 270 w 628"/>
                <a:gd name="T67" fmla="*/ 0 h 433"/>
                <a:gd name="T68" fmla="*/ 329 w 628"/>
                <a:gd name="T69" fmla="*/ 73 h 433"/>
                <a:gd name="T70" fmla="*/ 628 w 628"/>
                <a:gd name="T71" fmla="*/ 80 h 433"/>
                <a:gd name="T72" fmla="*/ 621 w 628"/>
                <a:gd name="T73" fmla="*/ 433 h 433"/>
                <a:gd name="T74" fmla="*/ 614 w 628"/>
                <a:gd name="T75" fmla="*/ 419 h 433"/>
                <a:gd name="T76" fmla="*/ 325 w 628"/>
                <a:gd name="T77" fmla="*/ 87 h 433"/>
                <a:gd name="T78" fmla="*/ 267 w 628"/>
                <a:gd name="T79" fmla="*/ 14 h 433"/>
                <a:gd name="T80" fmla="*/ 14 w 628"/>
                <a:gd name="T81" fmla="*/ 419 h 433"/>
                <a:gd name="T82" fmla="*/ 135 w 628"/>
                <a:gd name="T83" fmla="*/ 390 h 433"/>
                <a:gd name="T84" fmla="*/ 206 w 628"/>
                <a:gd name="T85" fmla="*/ 390 h 433"/>
                <a:gd name="T86" fmla="*/ 422 w 628"/>
                <a:gd name="T87" fmla="*/ 419 h 433"/>
                <a:gd name="T88" fmla="*/ 458 w 628"/>
                <a:gd name="T89" fmla="*/ 354 h 433"/>
                <a:gd name="T90" fmla="*/ 493 w 628"/>
                <a:gd name="T91" fmla="*/ 419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28" h="433">
                  <a:moveTo>
                    <a:pt x="154" y="192"/>
                  </a:moveTo>
                  <a:cubicBezTo>
                    <a:pt x="121" y="192"/>
                    <a:pt x="95" y="166"/>
                    <a:pt x="95" y="133"/>
                  </a:cubicBezTo>
                  <a:cubicBezTo>
                    <a:pt x="95" y="101"/>
                    <a:pt x="121" y="75"/>
                    <a:pt x="154" y="75"/>
                  </a:cubicBezTo>
                  <a:cubicBezTo>
                    <a:pt x="186" y="75"/>
                    <a:pt x="212" y="101"/>
                    <a:pt x="212" y="133"/>
                  </a:cubicBezTo>
                  <a:cubicBezTo>
                    <a:pt x="212" y="166"/>
                    <a:pt x="186" y="192"/>
                    <a:pt x="154" y="192"/>
                  </a:cubicBezTo>
                  <a:close/>
                  <a:moveTo>
                    <a:pt x="154" y="89"/>
                  </a:moveTo>
                  <a:cubicBezTo>
                    <a:pt x="129" y="89"/>
                    <a:pt x="109" y="109"/>
                    <a:pt x="109" y="133"/>
                  </a:cubicBezTo>
                  <a:cubicBezTo>
                    <a:pt x="109" y="158"/>
                    <a:pt x="129" y="178"/>
                    <a:pt x="154" y="178"/>
                  </a:cubicBezTo>
                  <a:cubicBezTo>
                    <a:pt x="178" y="178"/>
                    <a:pt x="198" y="158"/>
                    <a:pt x="198" y="133"/>
                  </a:cubicBezTo>
                  <a:cubicBezTo>
                    <a:pt x="198" y="109"/>
                    <a:pt x="178" y="89"/>
                    <a:pt x="154" y="89"/>
                  </a:cubicBezTo>
                  <a:close/>
                  <a:moveTo>
                    <a:pt x="235" y="301"/>
                  </a:moveTo>
                  <a:cubicBezTo>
                    <a:pt x="235" y="239"/>
                    <a:pt x="235" y="239"/>
                    <a:pt x="235" y="239"/>
                  </a:cubicBezTo>
                  <a:cubicBezTo>
                    <a:pt x="235" y="210"/>
                    <a:pt x="219" y="182"/>
                    <a:pt x="193" y="168"/>
                  </a:cubicBezTo>
                  <a:cubicBezTo>
                    <a:pt x="190" y="166"/>
                    <a:pt x="186" y="167"/>
                    <a:pt x="184" y="171"/>
                  </a:cubicBezTo>
                  <a:cubicBezTo>
                    <a:pt x="182" y="174"/>
                    <a:pt x="183" y="178"/>
                    <a:pt x="186" y="180"/>
                  </a:cubicBezTo>
                  <a:cubicBezTo>
                    <a:pt x="208" y="192"/>
                    <a:pt x="221" y="215"/>
                    <a:pt x="221" y="239"/>
                  </a:cubicBezTo>
                  <a:cubicBezTo>
                    <a:pt x="221" y="298"/>
                    <a:pt x="221" y="298"/>
                    <a:pt x="221" y="298"/>
                  </a:cubicBezTo>
                  <a:cubicBezTo>
                    <a:pt x="215" y="301"/>
                    <a:pt x="192" y="305"/>
                    <a:pt x="154" y="305"/>
                  </a:cubicBezTo>
                  <a:cubicBezTo>
                    <a:pt x="116" y="305"/>
                    <a:pt x="93" y="301"/>
                    <a:pt x="87" y="298"/>
                  </a:cubicBezTo>
                  <a:cubicBezTo>
                    <a:pt x="87" y="239"/>
                    <a:pt x="87" y="239"/>
                    <a:pt x="87" y="239"/>
                  </a:cubicBezTo>
                  <a:cubicBezTo>
                    <a:pt x="87" y="215"/>
                    <a:pt x="100" y="192"/>
                    <a:pt x="121" y="180"/>
                  </a:cubicBezTo>
                  <a:cubicBezTo>
                    <a:pt x="124" y="178"/>
                    <a:pt x="126" y="174"/>
                    <a:pt x="124" y="171"/>
                  </a:cubicBezTo>
                  <a:cubicBezTo>
                    <a:pt x="122" y="167"/>
                    <a:pt x="118" y="166"/>
                    <a:pt x="114" y="168"/>
                  </a:cubicBezTo>
                  <a:cubicBezTo>
                    <a:pt x="89" y="182"/>
                    <a:pt x="73" y="210"/>
                    <a:pt x="73" y="239"/>
                  </a:cubicBezTo>
                  <a:cubicBezTo>
                    <a:pt x="73" y="301"/>
                    <a:pt x="73" y="301"/>
                    <a:pt x="73" y="301"/>
                  </a:cubicBezTo>
                  <a:cubicBezTo>
                    <a:pt x="73" y="316"/>
                    <a:pt x="117" y="319"/>
                    <a:pt x="154" y="319"/>
                  </a:cubicBezTo>
                  <a:cubicBezTo>
                    <a:pt x="191" y="319"/>
                    <a:pt x="235" y="316"/>
                    <a:pt x="235" y="301"/>
                  </a:cubicBezTo>
                  <a:close/>
                  <a:moveTo>
                    <a:pt x="554" y="171"/>
                  </a:moveTo>
                  <a:cubicBezTo>
                    <a:pt x="554" y="167"/>
                    <a:pt x="551" y="164"/>
                    <a:pt x="547" y="164"/>
                  </a:cubicBezTo>
                  <a:cubicBezTo>
                    <a:pt x="307" y="164"/>
                    <a:pt x="307" y="164"/>
                    <a:pt x="307" y="164"/>
                  </a:cubicBezTo>
                  <a:cubicBezTo>
                    <a:pt x="303" y="164"/>
                    <a:pt x="300" y="167"/>
                    <a:pt x="300" y="171"/>
                  </a:cubicBezTo>
                  <a:cubicBezTo>
                    <a:pt x="300" y="175"/>
                    <a:pt x="303" y="178"/>
                    <a:pt x="307" y="178"/>
                  </a:cubicBezTo>
                  <a:cubicBezTo>
                    <a:pt x="547" y="178"/>
                    <a:pt x="547" y="178"/>
                    <a:pt x="547" y="178"/>
                  </a:cubicBezTo>
                  <a:cubicBezTo>
                    <a:pt x="551" y="178"/>
                    <a:pt x="554" y="175"/>
                    <a:pt x="554" y="171"/>
                  </a:cubicBezTo>
                  <a:close/>
                  <a:moveTo>
                    <a:pt x="554" y="234"/>
                  </a:moveTo>
                  <a:cubicBezTo>
                    <a:pt x="554" y="231"/>
                    <a:pt x="551" y="227"/>
                    <a:pt x="547" y="227"/>
                  </a:cubicBezTo>
                  <a:cubicBezTo>
                    <a:pt x="307" y="227"/>
                    <a:pt x="307" y="227"/>
                    <a:pt x="307" y="227"/>
                  </a:cubicBezTo>
                  <a:cubicBezTo>
                    <a:pt x="303" y="227"/>
                    <a:pt x="300" y="231"/>
                    <a:pt x="300" y="234"/>
                  </a:cubicBezTo>
                  <a:cubicBezTo>
                    <a:pt x="300" y="238"/>
                    <a:pt x="303" y="241"/>
                    <a:pt x="307" y="241"/>
                  </a:cubicBezTo>
                  <a:cubicBezTo>
                    <a:pt x="547" y="241"/>
                    <a:pt x="547" y="241"/>
                    <a:pt x="547" y="241"/>
                  </a:cubicBezTo>
                  <a:cubicBezTo>
                    <a:pt x="551" y="241"/>
                    <a:pt x="554" y="238"/>
                    <a:pt x="554" y="234"/>
                  </a:cubicBezTo>
                  <a:close/>
                  <a:moveTo>
                    <a:pt x="554" y="298"/>
                  </a:moveTo>
                  <a:cubicBezTo>
                    <a:pt x="554" y="294"/>
                    <a:pt x="551" y="291"/>
                    <a:pt x="547" y="291"/>
                  </a:cubicBezTo>
                  <a:cubicBezTo>
                    <a:pt x="307" y="291"/>
                    <a:pt x="307" y="291"/>
                    <a:pt x="307" y="291"/>
                  </a:cubicBezTo>
                  <a:cubicBezTo>
                    <a:pt x="303" y="291"/>
                    <a:pt x="300" y="294"/>
                    <a:pt x="300" y="298"/>
                  </a:cubicBezTo>
                  <a:cubicBezTo>
                    <a:pt x="300" y="301"/>
                    <a:pt x="303" y="305"/>
                    <a:pt x="307" y="305"/>
                  </a:cubicBezTo>
                  <a:cubicBezTo>
                    <a:pt x="547" y="305"/>
                    <a:pt x="547" y="305"/>
                    <a:pt x="547" y="305"/>
                  </a:cubicBezTo>
                  <a:cubicBezTo>
                    <a:pt x="551" y="305"/>
                    <a:pt x="554" y="301"/>
                    <a:pt x="554" y="298"/>
                  </a:cubicBezTo>
                  <a:close/>
                  <a:moveTo>
                    <a:pt x="621" y="433"/>
                  </a:moveTo>
                  <a:cubicBezTo>
                    <a:pt x="486" y="433"/>
                    <a:pt x="486" y="433"/>
                    <a:pt x="486" y="433"/>
                  </a:cubicBezTo>
                  <a:cubicBezTo>
                    <a:pt x="483" y="433"/>
                    <a:pt x="479" y="430"/>
                    <a:pt x="479" y="426"/>
                  </a:cubicBezTo>
                  <a:cubicBezTo>
                    <a:pt x="479" y="390"/>
                    <a:pt x="479" y="390"/>
                    <a:pt x="479" y="390"/>
                  </a:cubicBezTo>
                  <a:cubicBezTo>
                    <a:pt x="479" y="378"/>
                    <a:pt x="470" y="368"/>
                    <a:pt x="458" y="368"/>
                  </a:cubicBezTo>
                  <a:cubicBezTo>
                    <a:pt x="446" y="368"/>
                    <a:pt x="436" y="378"/>
                    <a:pt x="436" y="390"/>
                  </a:cubicBezTo>
                  <a:cubicBezTo>
                    <a:pt x="436" y="426"/>
                    <a:pt x="436" y="426"/>
                    <a:pt x="436" y="426"/>
                  </a:cubicBezTo>
                  <a:cubicBezTo>
                    <a:pt x="436" y="430"/>
                    <a:pt x="433" y="433"/>
                    <a:pt x="429" y="433"/>
                  </a:cubicBezTo>
                  <a:cubicBezTo>
                    <a:pt x="199" y="433"/>
                    <a:pt x="199" y="433"/>
                    <a:pt x="199" y="433"/>
                  </a:cubicBezTo>
                  <a:cubicBezTo>
                    <a:pt x="195" y="433"/>
                    <a:pt x="192" y="430"/>
                    <a:pt x="192" y="426"/>
                  </a:cubicBezTo>
                  <a:cubicBezTo>
                    <a:pt x="192" y="390"/>
                    <a:pt x="192" y="390"/>
                    <a:pt x="192" y="390"/>
                  </a:cubicBezTo>
                  <a:cubicBezTo>
                    <a:pt x="192" y="378"/>
                    <a:pt x="182" y="368"/>
                    <a:pt x="170" y="368"/>
                  </a:cubicBezTo>
                  <a:cubicBezTo>
                    <a:pt x="158" y="368"/>
                    <a:pt x="149" y="378"/>
                    <a:pt x="149" y="390"/>
                  </a:cubicBezTo>
                  <a:cubicBezTo>
                    <a:pt x="149" y="426"/>
                    <a:pt x="149" y="426"/>
                    <a:pt x="149" y="426"/>
                  </a:cubicBezTo>
                  <a:cubicBezTo>
                    <a:pt x="149" y="430"/>
                    <a:pt x="146" y="433"/>
                    <a:pt x="142" y="433"/>
                  </a:cubicBezTo>
                  <a:cubicBezTo>
                    <a:pt x="7" y="433"/>
                    <a:pt x="7" y="433"/>
                    <a:pt x="7" y="433"/>
                  </a:cubicBezTo>
                  <a:cubicBezTo>
                    <a:pt x="3" y="433"/>
                    <a:pt x="0" y="430"/>
                    <a:pt x="0" y="426"/>
                  </a:cubicBezTo>
                  <a:cubicBezTo>
                    <a:pt x="0" y="7"/>
                    <a:pt x="0" y="7"/>
                    <a:pt x="0" y="7"/>
                  </a:cubicBezTo>
                  <a:cubicBezTo>
                    <a:pt x="0" y="3"/>
                    <a:pt x="3" y="0"/>
                    <a:pt x="7" y="0"/>
                  </a:cubicBezTo>
                  <a:cubicBezTo>
                    <a:pt x="270" y="0"/>
                    <a:pt x="270" y="0"/>
                    <a:pt x="270" y="0"/>
                  </a:cubicBezTo>
                  <a:cubicBezTo>
                    <a:pt x="272" y="0"/>
                    <a:pt x="275" y="1"/>
                    <a:pt x="276" y="3"/>
                  </a:cubicBezTo>
                  <a:cubicBezTo>
                    <a:pt x="329" y="73"/>
                    <a:pt x="329" y="73"/>
                    <a:pt x="329" y="73"/>
                  </a:cubicBezTo>
                  <a:cubicBezTo>
                    <a:pt x="621" y="73"/>
                    <a:pt x="621" y="73"/>
                    <a:pt x="621" y="73"/>
                  </a:cubicBezTo>
                  <a:cubicBezTo>
                    <a:pt x="625" y="73"/>
                    <a:pt x="628" y="76"/>
                    <a:pt x="628" y="80"/>
                  </a:cubicBezTo>
                  <a:cubicBezTo>
                    <a:pt x="628" y="426"/>
                    <a:pt x="628" y="426"/>
                    <a:pt x="628" y="426"/>
                  </a:cubicBezTo>
                  <a:cubicBezTo>
                    <a:pt x="628" y="430"/>
                    <a:pt x="625" y="433"/>
                    <a:pt x="621" y="433"/>
                  </a:cubicBezTo>
                  <a:close/>
                  <a:moveTo>
                    <a:pt x="493" y="419"/>
                  </a:moveTo>
                  <a:cubicBezTo>
                    <a:pt x="614" y="419"/>
                    <a:pt x="614" y="419"/>
                    <a:pt x="614" y="419"/>
                  </a:cubicBezTo>
                  <a:cubicBezTo>
                    <a:pt x="614" y="87"/>
                    <a:pt x="614" y="87"/>
                    <a:pt x="614" y="87"/>
                  </a:cubicBezTo>
                  <a:cubicBezTo>
                    <a:pt x="325" y="87"/>
                    <a:pt x="325" y="87"/>
                    <a:pt x="325" y="87"/>
                  </a:cubicBezTo>
                  <a:cubicBezTo>
                    <a:pt x="323" y="87"/>
                    <a:pt x="321" y="86"/>
                    <a:pt x="320" y="84"/>
                  </a:cubicBezTo>
                  <a:cubicBezTo>
                    <a:pt x="267" y="14"/>
                    <a:pt x="267" y="14"/>
                    <a:pt x="267" y="14"/>
                  </a:cubicBezTo>
                  <a:cubicBezTo>
                    <a:pt x="14" y="14"/>
                    <a:pt x="14" y="14"/>
                    <a:pt x="14" y="14"/>
                  </a:cubicBezTo>
                  <a:cubicBezTo>
                    <a:pt x="14" y="419"/>
                    <a:pt x="14" y="419"/>
                    <a:pt x="14" y="419"/>
                  </a:cubicBezTo>
                  <a:cubicBezTo>
                    <a:pt x="135" y="419"/>
                    <a:pt x="135" y="419"/>
                    <a:pt x="135" y="419"/>
                  </a:cubicBezTo>
                  <a:cubicBezTo>
                    <a:pt x="135" y="390"/>
                    <a:pt x="135" y="390"/>
                    <a:pt x="135" y="390"/>
                  </a:cubicBezTo>
                  <a:cubicBezTo>
                    <a:pt x="135" y="370"/>
                    <a:pt x="151" y="354"/>
                    <a:pt x="170" y="354"/>
                  </a:cubicBezTo>
                  <a:cubicBezTo>
                    <a:pt x="190" y="354"/>
                    <a:pt x="206" y="370"/>
                    <a:pt x="206" y="390"/>
                  </a:cubicBezTo>
                  <a:cubicBezTo>
                    <a:pt x="206" y="419"/>
                    <a:pt x="206" y="419"/>
                    <a:pt x="206" y="419"/>
                  </a:cubicBezTo>
                  <a:cubicBezTo>
                    <a:pt x="422" y="419"/>
                    <a:pt x="422" y="419"/>
                    <a:pt x="422" y="419"/>
                  </a:cubicBezTo>
                  <a:cubicBezTo>
                    <a:pt x="422" y="390"/>
                    <a:pt x="422" y="390"/>
                    <a:pt x="422" y="390"/>
                  </a:cubicBezTo>
                  <a:cubicBezTo>
                    <a:pt x="422" y="370"/>
                    <a:pt x="438" y="354"/>
                    <a:pt x="458" y="354"/>
                  </a:cubicBezTo>
                  <a:cubicBezTo>
                    <a:pt x="478" y="354"/>
                    <a:pt x="493" y="370"/>
                    <a:pt x="493" y="390"/>
                  </a:cubicBezTo>
                  <a:lnTo>
                    <a:pt x="493" y="419"/>
                  </a:lnTo>
                  <a:close/>
                </a:path>
              </a:pathLst>
            </a:custGeom>
            <a:solidFill>
              <a:schemeClr val="accent1"/>
            </a:solidFill>
            <a:ln>
              <a:solidFill>
                <a:schemeClr val="accent5"/>
              </a:solidFill>
            </a:ln>
          </p:spPr>
          <p:txBody>
            <a:bodyPr vert="horz" wrap="square" lIns="68580" tIns="34290" rIns="68580" bIns="34290" numCol="1" anchor="t" anchorCtr="0" compatLnSpc="1">
              <a:prstTxWarp prst="textNoShape">
                <a:avLst/>
              </a:prstTxWarp>
            </a:bodyPr>
            <a:lstStyle/>
            <a:p>
              <a:endParaRPr lang="en-US" sz="1800"/>
            </a:p>
          </p:txBody>
        </p:sp>
      </p:grpSp>
      <p:grpSp>
        <p:nvGrpSpPr>
          <p:cNvPr id="18" name="Grupa 17"/>
          <p:cNvGrpSpPr/>
          <p:nvPr/>
        </p:nvGrpSpPr>
        <p:grpSpPr>
          <a:xfrm>
            <a:off x="327162" y="3965230"/>
            <a:ext cx="705985" cy="705985"/>
            <a:chOff x="8657947" y="3685194"/>
            <a:chExt cx="822960" cy="822960"/>
          </a:xfrm>
        </p:grpSpPr>
        <p:sp>
          <p:nvSpPr>
            <p:cNvPr id="19" name="Oval 15"/>
            <p:cNvSpPr>
              <a:spLocks noChangeArrowheads="1"/>
            </p:cNvSpPr>
            <p:nvPr/>
          </p:nvSpPr>
          <p:spPr bwMode="auto">
            <a:xfrm>
              <a:off x="8657947" y="3685194"/>
              <a:ext cx="822960" cy="822960"/>
            </a:xfrm>
            <a:prstGeom prst="ellips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en-US" sz="1800"/>
            </a:p>
          </p:txBody>
        </p:sp>
        <p:sp>
          <p:nvSpPr>
            <p:cNvPr id="20" name="Freeform 34"/>
            <p:cNvSpPr>
              <a:spLocks noEditPoints="1"/>
            </p:cNvSpPr>
            <p:nvPr/>
          </p:nvSpPr>
          <p:spPr bwMode="auto">
            <a:xfrm>
              <a:off x="8789660" y="3817473"/>
              <a:ext cx="560023" cy="419778"/>
            </a:xfrm>
            <a:custGeom>
              <a:avLst/>
              <a:gdLst>
                <a:gd name="T0" fmla="*/ 419 w 486"/>
                <a:gd name="T1" fmla="*/ 279 h 364"/>
                <a:gd name="T2" fmla="*/ 390 w 486"/>
                <a:gd name="T3" fmla="*/ 171 h 364"/>
                <a:gd name="T4" fmla="*/ 363 w 486"/>
                <a:gd name="T5" fmla="*/ 279 h 364"/>
                <a:gd name="T6" fmla="*/ 295 w 486"/>
                <a:gd name="T7" fmla="*/ 359 h 364"/>
                <a:gd name="T8" fmla="*/ 481 w 486"/>
                <a:gd name="T9" fmla="*/ 364 h 364"/>
                <a:gd name="T10" fmla="*/ 434 w 486"/>
                <a:gd name="T11" fmla="*/ 312 h 364"/>
                <a:gd name="T12" fmla="*/ 390 w 486"/>
                <a:gd name="T13" fmla="*/ 181 h 364"/>
                <a:gd name="T14" fmla="*/ 390 w 486"/>
                <a:gd name="T15" fmla="*/ 283 h 364"/>
                <a:gd name="T16" fmla="*/ 305 w 486"/>
                <a:gd name="T17" fmla="*/ 355 h 364"/>
                <a:gd name="T18" fmla="*/ 351 w 486"/>
                <a:gd name="T19" fmla="*/ 320 h 364"/>
                <a:gd name="T20" fmla="*/ 390 w 486"/>
                <a:gd name="T21" fmla="*/ 292 h 364"/>
                <a:gd name="T22" fmla="*/ 431 w 486"/>
                <a:gd name="T23" fmla="*/ 321 h 364"/>
                <a:gd name="T24" fmla="*/ 476 w 486"/>
                <a:gd name="T25" fmla="*/ 355 h 364"/>
                <a:gd name="T26" fmla="*/ 322 w 486"/>
                <a:gd name="T27" fmla="*/ 216 h 364"/>
                <a:gd name="T28" fmla="*/ 327 w 486"/>
                <a:gd name="T29" fmla="*/ 215 h 364"/>
                <a:gd name="T30" fmla="*/ 321 w 486"/>
                <a:gd name="T31" fmla="*/ 177 h 364"/>
                <a:gd name="T32" fmla="*/ 297 w 486"/>
                <a:gd name="T33" fmla="*/ 37 h 364"/>
                <a:gd name="T34" fmla="*/ 204 w 486"/>
                <a:gd name="T35" fmla="*/ 0 h 364"/>
                <a:gd name="T36" fmla="*/ 171 w 486"/>
                <a:gd name="T37" fmla="*/ 137 h 364"/>
                <a:gd name="T38" fmla="*/ 154 w 486"/>
                <a:gd name="T39" fmla="*/ 189 h 364"/>
                <a:gd name="T40" fmla="*/ 208 w 486"/>
                <a:gd name="T41" fmla="*/ 143 h 364"/>
                <a:gd name="T42" fmla="*/ 289 w 486"/>
                <a:gd name="T43" fmla="*/ 179 h 364"/>
                <a:gd name="T44" fmla="*/ 293 w 486"/>
                <a:gd name="T45" fmla="*/ 170 h 364"/>
                <a:gd name="T46" fmla="*/ 227 w 486"/>
                <a:gd name="T47" fmla="*/ 130 h 364"/>
                <a:gd name="T48" fmla="*/ 205 w 486"/>
                <a:gd name="T49" fmla="*/ 133 h 364"/>
                <a:gd name="T50" fmla="*/ 200 w 486"/>
                <a:gd name="T51" fmla="*/ 139 h 364"/>
                <a:gd name="T52" fmla="*/ 181 w 486"/>
                <a:gd name="T53" fmla="*/ 134 h 364"/>
                <a:gd name="T54" fmla="*/ 178 w 486"/>
                <a:gd name="T55" fmla="*/ 129 h 364"/>
                <a:gd name="T56" fmla="*/ 204 w 486"/>
                <a:gd name="T57" fmla="*/ 9 h 364"/>
                <a:gd name="T58" fmla="*/ 276 w 486"/>
                <a:gd name="T59" fmla="*/ 49 h 364"/>
                <a:gd name="T60" fmla="*/ 369 w 486"/>
                <a:gd name="T61" fmla="*/ 108 h 364"/>
                <a:gd name="T62" fmla="*/ 311 w 486"/>
                <a:gd name="T63" fmla="*/ 173 h 364"/>
                <a:gd name="T64" fmla="*/ 297 w 486"/>
                <a:gd name="T65" fmla="*/ 173 h 364"/>
                <a:gd name="T66" fmla="*/ 139 w 486"/>
                <a:gd name="T67" fmla="*/ 312 h 364"/>
                <a:gd name="T68" fmla="*/ 142 w 486"/>
                <a:gd name="T69" fmla="*/ 232 h 364"/>
                <a:gd name="T70" fmla="*/ 49 w 486"/>
                <a:gd name="T71" fmla="*/ 232 h 364"/>
                <a:gd name="T72" fmla="*/ 54 w 486"/>
                <a:gd name="T73" fmla="*/ 311 h 364"/>
                <a:gd name="T74" fmla="*/ 5 w 486"/>
                <a:gd name="T75" fmla="*/ 364 h 364"/>
                <a:gd name="T76" fmla="*/ 191 w 486"/>
                <a:gd name="T77" fmla="*/ 359 h 364"/>
                <a:gd name="T78" fmla="*/ 59 w 486"/>
                <a:gd name="T79" fmla="*/ 232 h 364"/>
                <a:gd name="T80" fmla="*/ 132 w 486"/>
                <a:gd name="T81" fmla="*/ 232 h 364"/>
                <a:gd name="T82" fmla="*/ 59 w 486"/>
                <a:gd name="T83" fmla="*/ 232 h 364"/>
                <a:gd name="T84" fmla="*/ 56 w 486"/>
                <a:gd name="T85" fmla="*/ 320 h 364"/>
                <a:gd name="T86" fmla="*/ 77 w 486"/>
                <a:gd name="T87" fmla="*/ 286 h 364"/>
                <a:gd name="T88" fmla="*/ 115 w 486"/>
                <a:gd name="T89" fmla="*/ 286 h 364"/>
                <a:gd name="T90" fmla="*/ 137 w 486"/>
                <a:gd name="T91" fmla="*/ 321 h 364"/>
                <a:gd name="T92" fmla="*/ 10 w 486"/>
                <a:gd name="T93" fmla="*/ 355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6" h="364">
                  <a:moveTo>
                    <a:pt x="434" y="312"/>
                  </a:moveTo>
                  <a:cubicBezTo>
                    <a:pt x="423" y="309"/>
                    <a:pt x="419" y="290"/>
                    <a:pt x="419" y="279"/>
                  </a:cubicBezTo>
                  <a:cubicBezTo>
                    <a:pt x="429" y="267"/>
                    <a:pt x="437" y="250"/>
                    <a:pt x="437" y="232"/>
                  </a:cubicBezTo>
                  <a:cubicBezTo>
                    <a:pt x="437" y="195"/>
                    <a:pt x="419" y="171"/>
                    <a:pt x="390" y="171"/>
                  </a:cubicBezTo>
                  <a:cubicBezTo>
                    <a:pt x="362" y="171"/>
                    <a:pt x="344" y="195"/>
                    <a:pt x="344" y="232"/>
                  </a:cubicBezTo>
                  <a:cubicBezTo>
                    <a:pt x="344" y="251"/>
                    <a:pt x="352" y="268"/>
                    <a:pt x="363" y="279"/>
                  </a:cubicBezTo>
                  <a:cubicBezTo>
                    <a:pt x="362" y="293"/>
                    <a:pt x="358" y="308"/>
                    <a:pt x="348" y="311"/>
                  </a:cubicBezTo>
                  <a:cubicBezTo>
                    <a:pt x="304" y="320"/>
                    <a:pt x="295" y="342"/>
                    <a:pt x="295" y="359"/>
                  </a:cubicBezTo>
                  <a:cubicBezTo>
                    <a:pt x="295" y="362"/>
                    <a:pt x="297" y="364"/>
                    <a:pt x="300" y="364"/>
                  </a:cubicBezTo>
                  <a:cubicBezTo>
                    <a:pt x="481" y="364"/>
                    <a:pt x="481" y="364"/>
                    <a:pt x="481" y="364"/>
                  </a:cubicBezTo>
                  <a:cubicBezTo>
                    <a:pt x="483" y="364"/>
                    <a:pt x="486" y="362"/>
                    <a:pt x="486" y="359"/>
                  </a:cubicBezTo>
                  <a:cubicBezTo>
                    <a:pt x="486" y="343"/>
                    <a:pt x="477" y="321"/>
                    <a:pt x="434" y="312"/>
                  </a:cubicBezTo>
                  <a:close/>
                  <a:moveTo>
                    <a:pt x="354" y="232"/>
                  </a:moveTo>
                  <a:cubicBezTo>
                    <a:pt x="354" y="185"/>
                    <a:pt x="382" y="181"/>
                    <a:pt x="390" y="181"/>
                  </a:cubicBezTo>
                  <a:cubicBezTo>
                    <a:pt x="399" y="181"/>
                    <a:pt x="427" y="185"/>
                    <a:pt x="427" y="232"/>
                  </a:cubicBezTo>
                  <a:cubicBezTo>
                    <a:pt x="427" y="261"/>
                    <a:pt x="408" y="283"/>
                    <a:pt x="390" y="283"/>
                  </a:cubicBezTo>
                  <a:cubicBezTo>
                    <a:pt x="373" y="283"/>
                    <a:pt x="354" y="261"/>
                    <a:pt x="354" y="232"/>
                  </a:cubicBezTo>
                  <a:close/>
                  <a:moveTo>
                    <a:pt x="305" y="355"/>
                  </a:moveTo>
                  <a:cubicBezTo>
                    <a:pt x="307" y="338"/>
                    <a:pt x="323" y="326"/>
                    <a:pt x="351" y="320"/>
                  </a:cubicBezTo>
                  <a:cubicBezTo>
                    <a:pt x="351" y="320"/>
                    <a:pt x="351" y="320"/>
                    <a:pt x="351" y="320"/>
                  </a:cubicBezTo>
                  <a:cubicBezTo>
                    <a:pt x="364" y="316"/>
                    <a:pt x="370" y="301"/>
                    <a:pt x="372" y="286"/>
                  </a:cubicBezTo>
                  <a:cubicBezTo>
                    <a:pt x="377" y="290"/>
                    <a:pt x="384" y="292"/>
                    <a:pt x="390" y="292"/>
                  </a:cubicBezTo>
                  <a:cubicBezTo>
                    <a:pt x="397" y="292"/>
                    <a:pt x="404" y="290"/>
                    <a:pt x="410" y="286"/>
                  </a:cubicBezTo>
                  <a:cubicBezTo>
                    <a:pt x="412" y="302"/>
                    <a:pt x="418" y="317"/>
                    <a:pt x="431" y="321"/>
                  </a:cubicBezTo>
                  <a:cubicBezTo>
                    <a:pt x="431" y="321"/>
                    <a:pt x="431" y="321"/>
                    <a:pt x="432" y="321"/>
                  </a:cubicBezTo>
                  <a:cubicBezTo>
                    <a:pt x="459" y="326"/>
                    <a:pt x="474" y="338"/>
                    <a:pt x="476" y="355"/>
                  </a:cubicBezTo>
                  <a:lnTo>
                    <a:pt x="305" y="355"/>
                  </a:lnTo>
                  <a:close/>
                  <a:moveTo>
                    <a:pt x="322" y="216"/>
                  </a:moveTo>
                  <a:cubicBezTo>
                    <a:pt x="323" y="216"/>
                    <a:pt x="323" y="216"/>
                    <a:pt x="324" y="216"/>
                  </a:cubicBezTo>
                  <a:cubicBezTo>
                    <a:pt x="325" y="216"/>
                    <a:pt x="327" y="216"/>
                    <a:pt x="327" y="215"/>
                  </a:cubicBezTo>
                  <a:cubicBezTo>
                    <a:pt x="329" y="214"/>
                    <a:pt x="330" y="212"/>
                    <a:pt x="329" y="210"/>
                  </a:cubicBezTo>
                  <a:cubicBezTo>
                    <a:pt x="329" y="210"/>
                    <a:pt x="322" y="195"/>
                    <a:pt x="321" y="177"/>
                  </a:cubicBezTo>
                  <a:cubicBezTo>
                    <a:pt x="355" y="168"/>
                    <a:pt x="378" y="140"/>
                    <a:pt x="378" y="108"/>
                  </a:cubicBezTo>
                  <a:cubicBezTo>
                    <a:pt x="378" y="69"/>
                    <a:pt x="342" y="37"/>
                    <a:pt x="297" y="37"/>
                  </a:cubicBezTo>
                  <a:cubicBezTo>
                    <a:pt x="290" y="37"/>
                    <a:pt x="283" y="37"/>
                    <a:pt x="277" y="39"/>
                  </a:cubicBezTo>
                  <a:cubicBezTo>
                    <a:pt x="263" y="15"/>
                    <a:pt x="235" y="0"/>
                    <a:pt x="204" y="0"/>
                  </a:cubicBezTo>
                  <a:cubicBezTo>
                    <a:pt x="159" y="0"/>
                    <a:pt x="123" y="32"/>
                    <a:pt x="123" y="71"/>
                  </a:cubicBezTo>
                  <a:cubicBezTo>
                    <a:pt x="123" y="100"/>
                    <a:pt x="142" y="125"/>
                    <a:pt x="171" y="137"/>
                  </a:cubicBezTo>
                  <a:cubicBezTo>
                    <a:pt x="170" y="163"/>
                    <a:pt x="154" y="183"/>
                    <a:pt x="154" y="183"/>
                  </a:cubicBezTo>
                  <a:cubicBezTo>
                    <a:pt x="153" y="185"/>
                    <a:pt x="153" y="188"/>
                    <a:pt x="154" y="189"/>
                  </a:cubicBezTo>
                  <a:cubicBezTo>
                    <a:pt x="156" y="191"/>
                    <a:pt x="158" y="191"/>
                    <a:pt x="160" y="191"/>
                  </a:cubicBezTo>
                  <a:cubicBezTo>
                    <a:pt x="185" y="179"/>
                    <a:pt x="201" y="164"/>
                    <a:pt x="208" y="143"/>
                  </a:cubicBezTo>
                  <a:cubicBezTo>
                    <a:pt x="214" y="142"/>
                    <a:pt x="219" y="142"/>
                    <a:pt x="224" y="141"/>
                  </a:cubicBezTo>
                  <a:cubicBezTo>
                    <a:pt x="237" y="163"/>
                    <a:pt x="261" y="177"/>
                    <a:pt x="289" y="179"/>
                  </a:cubicBezTo>
                  <a:cubicBezTo>
                    <a:pt x="296" y="193"/>
                    <a:pt x="306" y="205"/>
                    <a:pt x="322" y="216"/>
                  </a:cubicBezTo>
                  <a:close/>
                  <a:moveTo>
                    <a:pt x="293" y="170"/>
                  </a:moveTo>
                  <a:cubicBezTo>
                    <a:pt x="266" y="169"/>
                    <a:pt x="242" y="155"/>
                    <a:pt x="231" y="133"/>
                  </a:cubicBezTo>
                  <a:cubicBezTo>
                    <a:pt x="230" y="131"/>
                    <a:pt x="228" y="130"/>
                    <a:pt x="227" y="130"/>
                  </a:cubicBezTo>
                  <a:cubicBezTo>
                    <a:pt x="226" y="130"/>
                    <a:pt x="226" y="130"/>
                    <a:pt x="225" y="131"/>
                  </a:cubicBezTo>
                  <a:cubicBezTo>
                    <a:pt x="219" y="132"/>
                    <a:pt x="212" y="133"/>
                    <a:pt x="205" y="133"/>
                  </a:cubicBezTo>
                  <a:cubicBezTo>
                    <a:pt x="202" y="133"/>
                    <a:pt x="201" y="135"/>
                    <a:pt x="200" y="137"/>
                  </a:cubicBezTo>
                  <a:cubicBezTo>
                    <a:pt x="200" y="138"/>
                    <a:pt x="200" y="138"/>
                    <a:pt x="200" y="139"/>
                  </a:cubicBezTo>
                  <a:cubicBezTo>
                    <a:pt x="195" y="154"/>
                    <a:pt x="185" y="165"/>
                    <a:pt x="170" y="175"/>
                  </a:cubicBezTo>
                  <a:cubicBezTo>
                    <a:pt x="175" y="165"/>
                    <a:pt x="180" y="150"/>
                    <a:pt x="181" y="134"/>
                  </a:cubicBezTo>
                  <a:cubicBezTo>
                    <a:pt x="181" y="134"/>
                    <a:pt x="181" y="134"/>
                    <a:pt x="181" y="134"/>
                  </a:cubicBezTo>
                  <a:cubicBezTo>
                    <a:pt x="181" y="132"/>
                    <a:pt x="180" y="130"/>
                    <a:pt x="178" y="129"/>
                  </a:cubicBezTo>
                  <a:cubicBezTo>
                    <a:pt x="150" y="120"/>
                    <a:pt x="132" y="97"/>
                    <a:pt x="132" y="71"/>
                  </a:cubicBezTo>
                  <a:cubicBezTo>
                    <a:pt x="132" y="37"/>
                    <a:pt x="164" y="9"/>
                    <a:pt x="204" y="9"/>
                  </a:cubicBezTo>
                  <a:cubicBezTo>
                    <a:pt x="233" y="9"/>
                    <a:pt x="259" y="24"/>
                    <a:pt x="270" y="47"/>
                  </a:cubicBezTo>
                  <a:cubicBezTo>
                    <a:pt x="271" y="48"/>
                    <a:pt x="273" y="49"/>
                    <a:pt x="276" y="49"/>
                  </a:cubicBezTo>
                  <a:cubicBezTo>
                    <a:pt x="282" y="47"/>
                    <a:pt x="290" y="46"/>
                    <a:pt x="297" y="46"/>
                  </a:cubicBezTo>
                  <a:cubicBezTo>
                    <a:pt x="337" y="46"/>
                    <a:pt x="369" y="74"/>
                    <a:pt x="369" y="108"/>
                  </a:cubicBezTo>
                  <a:cubicBezTo>
                    <a:pt x="369" y="137"/>
                    <a:pt x="347" y="162"/>
                    <a:pt x="315" y="169"/>
                  </a:cubicBezTo>
                  <a:cubicBezTo>
                    <a:pt x="313" y="169"/>
                    <a:pt x="311" y="171"/>
                    <a:pt x="311" y="173"/>
                  </a:cubicBezTo>
                  <a:cubicBezTo>
                    <a:pt x="311" y="183"/>
                    <a:pt x="313" y="191"/>
                    <a:pt x="315" y="198"/>
                  </a:cubicBezTo>
                  <a:cubicBezTo>
                    <a:pt x="306" y="190"/>
                    <a:pt x="301" y="182"/>
                    <a:pt x="297" y="173"/>
                  </a:cubicBezTo>
                  <a:cubicBezTo>
                    <a:pt x="296" y="171"/>
                    <a:pt x="295" y="170"/>
                    <a:pt x="293" y="170"/>
                  </a:cubicBezTo>
                  <a:close/>
                  <a:moveTo>
                    <a:pt x="139" y="312"/>
                  </a:moveTo>
                  <a:cubicBezTo>
                    <a:pt x="128" y="309"/>
                    <a:pt x="124" y="290"/>
                    <a:pt x="124" y="279"/>
                  </a:cubicBezTo>
                  <a:cubicBezTo>
                    <a:pt x="135" y="267"/>
                    <a:pt x="142" y="250"/>
                    <a:pt x="142" y="232"/>
                  </a:cubicBezTo>
                  <a:cubicBezTo>
                    <a:pt x="142" y="195"/>
                    <a:pt x="124" y="171"/>
                    <a:pt x="96" y="171"/>
                  </a:cubicBezTo>
                  <a:cubicBezTo>
                    <a:pt x="67" y="171"/>
                    <a:pt x="49" y="195"/>
                    <a:pt x="49" y="232"/>
                  </a:cubicBezTo>
                  <a:cubicBezTo>
                    <a:pt x="49" y="251"/>
                    <a:pt x="57" y="268"/>
                    <a:pt x="68" y="279"/>
                  </a:cubicBezTo>
                  <a:cubicBezTo>
                    <a:pt x="67" y="293"/>
                    <a:pt x="63" y="308"/>
                    <a:pt x="54" y="311"/>
                  </a:cubicBezTo>
                  <a:cubicBezTo>
                    <a:pt x="10" y="320"/>
                    <a:pt x="0" y="342"/>
                    <a:pt x="0" y="359"/>
                  </a:cubicBezTo>
                  <a:cubicBezTo>
                    <a:pt x="0" y="362"/>
                    <a:pt x="3" y="364"/>
                    <a:pt x="5" y="364"/>
                  </a:cubicBezTo>
                  <a:cubicBezTo>
                    <a:pt x="186" y="364"/>
                    <a:pt x="186" y="364"/>
                    <a:pt x="186" y="364"/>
                  </a:cubicBezTo>
                  <a:cubicBezTo>
                    <a:pt x="189" y="364"/>
                    <a:pt x="191" y="362"/>
                    <a:pt x="191" y="359"/>
                  </a:cubicBezTo>
                  <a:cubicBezTo>
                    <a:pt x="191" y="343"/>
                    <a:pt x="182" y="321"/>
                    <a:pt x="139" y="312"/>
                  </a:cubicBezTo>
                  <a:close/>
                  <a:moveTo>
                    <a:pt x="59" y="232"/>
                  </a:moveTo>
                  <a:cubicBezTo>
                    <a:pt x="59" y="185"/>
                    <a:pt x="87" y="181"/>
                    <a:pt x="96" y="181"/>
                  </a:cubicBezTo>
                  <a:cubicBezTo>
                    <a:pt x="104" y="181"/>
                    <a:pt x="132" y="185"/>
                    <a:pt x="132" y="232"/>
                  </a:cubicBezTo>
                  <a:cubicBezTo>
                    <a:pt x="132" y="261"/>
                    <a:pt x="113" y="283"/>
                    <a:pt x="96" y="283"/>
                  </a:cubicBezTo>
                  <a:cubicBezTo>
                    <a:pt x="78" y="283"/>
                    <a:pt x="59" y="261"/>
                    <a:pt x="59" y="232"/>
                  </a:cubicBezTo>
                  <a:close/>
                  <a:moveTo>
                    <a:pt x="10" y="355"/>
                  </a:moveTo>
                  <a:cubicBezTo>
                    <a:pt x="12" y="338"/>
                    <a:pt x="28" y="326"/>
                    <a:pt x="56" y="320"/>
                  </a:cubicBezTo>
                  <a:cubicBezTo>
                    <a:pt x="56" y="320"/>
                    <a:pt x="56" y="320"/>
                    <a:pt x="56" y="320"/>
                  </a:cubicBezTo>
                  <a:cubicBezTo>
                    <a:pt x="69" y="316"/>
                    <a:pt x="75" y="301"/>
                    <a:pt x="77" y="286"/>
                  </a:cubicBezTo>
                  <a:cubicBezTo>
                    <a:pt x="83" y="290"/>
                    <a:pt x="89" y="292"/>
                    <a:pt x="96" y="292"/>
                  </a:cubicBezTo>
                  <a:cubicBezTo>
                    <a:pt x="102" y="292"/>
                    <a:pt x="109" y="290"/>
                    <a:pt x="115" y="286"/>
                  </a:cubicBezTo>
                  <a:cubicBezTo>
                    <a:pt x="117" y="302"/>
                    <a:pt x="123" y="317"/>
                    <a:pt x="136" y="321"/>
                  </a:cubicBezTo>
                  <a:cubicBezTo>
                    <a:pt x="137" y="321"/>
                    <a:pt x="137" y="321"/>
                    <a:pt x="137" y="321"/>
                  </a:cubicBezTo>
                  <a:cubicBezTo>
                    <a:pt x="164" y="326"/>
                    <a:pt x="179" y="338"/>
                    <a:pt x="181" y="355"/>
                  </a:cubicBezTo>
                  <a:lnTo>
                    <a:pt x="10" y="355"/>
                  </a:lnTo>
                  <a:close/>
                </a:path>
              </a:pathLst>
            </a:custGeom>
            <a:solidFill>
              <a:schemeClr val="accent1"/>
            </a:solidFill>
            <a:ln w="9525" cap="rnd">
              <a:solidFill>
                <a:schemeClr val="accent5"/>
              </a:solidFill>
              <a:round/>
            </a:ln>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en-US" sz="1800"/>
            </a:p>
          </p:txBody>
        </p:sp>
      </p:grpSp>
      <p:sp>
        <p:nvSpPr>
          <p:cNvPr id="21" name="Prostokąt 20"/>
          <p:cNvSpPr/>
          <p:nvPr/>
        </p:nvSpPr>
        <p:spPr>
          <a:xfrm>
            <a:off x="1172925" y="920075"/>
            <a:ext cx="2223622" cy="400110"/>
          </a:xfrm>
          <a:prstGeom prst="rect">
            <a:avLst/>
          </a:prstGeom>
        </p:spPr>
        <p:txBody>
          <a:bodyPr wrap="none">
            <a:spAutoFit/>
          </a:bodyPr>
          <a:lstStyle/>
          <a:p>
            <a:r>
              <a:rPr lang="en-NZ" altLang="pl-PL" sz="2000" b="1" kern="800" spc="-39">
                <a:solidFill>
                  <a:schemeClr val="accent5"/>
                </a:solidFill>
                <a:latin typeface="Century Gothic" panose="020B0502020202020204" pitchFamily="34" charset="0"/>
              </a:rPr>
              <a:t>Descriptive </a:t>
            </a:r>
            <a:r>
              <a:rPr lang="pl-PL" altLang="pl-PL" sz="2000" b="1" kern="800" spc="-39">
                <a:solidFill>
                  <a:schemeClr val="accent5"/>
                </a:solidFill>
                <a:latin typeface="Century Gothic" panose="020B0502020202020204" pitchFamily="34" charset="0"/>
              </a:rPr>
              <a:t>terms</a:t>
            </a:r>
          </a:p>
        </p:txBody>
      </p:sp>
      <p:sp>
        <p:nvSpPr>
          <p:cNvPr id="22" name="Prostokąt 21"/>
          <p:cNvSpPr/>
          <p:nvPr/>
        </p:nvSpPr>
        <p:spPr>
          <a:xfrm>
            <a:off x="1172925" y="2160111"/>
            <a:ext cx="1956305" cy="400110"/>
          </a:xfrm>
          <a:prstGeom prst="rect">
            <a:avLst/>
          </a:prstGeom>
        </p:spPr>
        <p:txBody>
          <a:bodyPr wrap="none">
            <a:spAutoFit/>
          </a:bodyPr>
          <a:lstStyle/>
          <a:p>
            <a:r>
              <a:rPr lang="pl-PL" altLang="pl-PL" sz="2000" b="1" kern="800" spc="-39">
                <a:solidFill>
                  <a:schemeClr val="accent5"/>
                </a:solidFill>
                <a:latin typeface="Century Gothic" panose="020B0502020202020204" pitchFamily="34" charset="0"/>
              </a:rPr>
              <a:t>How to </a:t>
            </a:r>
            <a:r>
              <a:rPr lang="en-NZ" altLang="pl-PL" sz="2000" b="1" kern="800" spc="-39">
                <a:solidFill>
                  <a:schemeClr val="accent5"/>
                </a:solidFill>
                <a:latin typeface="Century Gothic" panose="020B0502020202020204" pitchFamily="34" charset="0"/>
              </a:rPr>
              <a:t>I</a:t>
            </a:r>
            <a:r>
              <a:rPr lang="pl-PL" altLang="pl-PL" sz="2000" b="1" kern="800" spc="-39">
                <a:solidFill>
                  <a:schemeClr val="accent5"/>
                </a:solidFill>
                <a:latin typeface="Century Gothic" panose="020B0502020202020204" pitchFamily="34" charset="0"/>
              </a:rPr>
              <a:t>dentify</a:t>
            </a:r>
          </a:p>
        </p:txBody>
      </p:sp>
      <p:sp>
        <p:nvSpPr>
          <p:cNvPr id="23" name="Prostokąt 22"/>
          <p:cNvSpPr/>
          <p:nvPr/>
        </p:nvSpPr>
        <p:spPr>
          <a:xfrm>
            <a:off x="1172925" y="3906592"/>
            <a:ext cx="2566595" cy="400110"/>
          </a:xfrm>
          <a:prstGeom prst="rect">
            <a:avLst/>
          </a:prstGeom>
        </p:spPr>
        <p:txBody>
          <a:bodyPr wrap="square">
            <a:spAutoFit/>
          </a:bodyPr>
          <a:lstStyle/>
          <a:p>
            <a:r>
              <a:rPr lang="pl-PL" altLang="pl-PL" sz="2000" b="1" kern="800" spc="-39" err="1">
                <a:solidFill>
                  <a:schemeClr val="accent5"/>
                </a:solidFill>
                <a:latin typeface="Century Gothic" panose="020B0502020202020204" pitchFamily="34" charset="0"/>
              </a:rPr>
              <a:t>Communication</a:t>
            </a:r>
            <a:endParaRPr lang="pl-PL" altLang="pl-PL" sz="2000" b="1" kern="800" spc="-39">
              <a:solidFill>
                <a:schemeClr val="accent5"/>
              </a:solidFill>
              <a:latin typeface="Century Gothic" panose="020B0502020202020204" pitchFamily="34" charset="0"/>
            </a:endParaRPr>
          </a:p>
        </p:txBody>
      </p:sp>
      <p:sp>
        <p:nvSpPr>
          <p:cNvPr id="25" name="Prostokąt 24"/>
          <p:cNvSpPr/>
          <p:nvPr/>
        </p:nvSpPr>
        <p:spPr>
          <a:xfrm>
            <a:off x="1172925" y="2513864"/>
            <a:ext cx="5265454" cy="1477328"/>
          </a:xfrm>
          <a:prstGeom prst="rect">
            <a:avLst/>
          </a:prstGeom>
        </p:spPr>
        <p:txBody>
          <a:bodyPr wrap="square">
            <a:spAutoFit/>
          </a:bodyPr>
          <a:lstStyle/>
          <a:p>
            <a:pPr marL="285750" indent="-285750">
              <a:buClr>
                <a:srgbClr val="FF0000"/>
              </a:buClr>
              <a:buFont typeface="Arial" panose="020B0604020202020204" pitchFamily="34" charset="0"/>
              <a:buChar char="•"/>
            </a:pPr>
            <a:r>
              <a:rPr lang="en-US" altLang="pl-PL" kern="800" spc="-39">
                <a:latin typeface="Century Gothic" panose="020B0502020202020204" pitchFamily="34" charset="0"/>
              </a:rPr>
              <a:t>Often interrupts you</a:t>
            </a:r>
          </a:p>
          <a:p>
            <a:pPr marL="285750" indent="-285750">
              <a:buClr>
                <a:srgbClr val="FF0000"/>
              </a:buClr>
              <a:buFont typeface="Arial" panose="020B0604020202020204" pitchFamily="34" charset="0"/>
              <a:buChar char="•"/>
            </a:pPr>
            <a:r>
              <a:rPr lang="en-US" altLang="pl-PL" kern="800" spc="-39">
                <a:latin typeface="Century Gothic" panose="020B0502020202020204" pitchFamily="34" charset="0"/>
              </a:rPr>
              <a:t>Speaks at the same time</a:t>
            </a:r>
            <a:r>
              <a:rPr lang="en-NZ" altLang="pl-PL" kern="800" spc="-39">
                <a:latin typeface="Century Gothic" panose="020B0502020202020204" pitchFamily="34" charset="0"/>
              </a:rPr>
              <a:t> as you</a:t>
            </a:r>
          </a:p>
          <a:p>
            <a:pPr marL="285750" indent="-285750">
              <a:buClr>
                <a:srgbClr val="FF0000"/>
              </a:buClr>
              <a:buFont typeface="Arial" panose="020B0604020202020204" pitchFamily="34" charset="0"/>
              <a:buChar char="•"/>
            </a:pPr>
            <a:r>
              <a:rPr lang="en-NZ" altLang="pl-PL" kern="800" spc="-39">
                <a:latin typeface="Century Gothic" panose="020B0502020202020204" pitchFamily="34" charset="0"/>
              </a:rPr>
              <a:t>A</a:t>
            </a:r>
            <a:r>
              <a:rPr lang="en-US" altLang="pl-PL" kern="800" spc="-39" err="1">
                <a:latin typeface="Century Gothic" panose="020B0502020202020204" pitchFamily="34" charset="0"/>
              </a:rPr>
              <a:t>ppears</a:t>
            </a:r>
            <a:r>
              <a:rPr lang="en-US" altLang="pl-PL" kern="800" spc="-39">
                <a:latin typeface="Century Gothic" panose="020B0502020202020204" pitchFamily="34" charset="0"/>
              </a:rPr>
              <a:t> in a hurry and has many projects</a:t>
            </a:r>
            <a:endParaRPr lang="en-NZ" altLang="pl-PL" kern="800" spc="-39">
              <a:latin typeface="Century Gothic" panose="020B0502020202020204" pitchFamily="34" charset="0"/>
            </a:endParaRPr>
          </a:p>
          <a:p>
            <a:pPr marL="285750" indent="-285750">
              <a:buClr>
                <a:srgbClr val="FF0000"/>
              </a:buClr>
              <a:buFont typeface="Arial" panose="020B0604020202020204" pitchFamily="34" charset="0"/>
              <a:buChar char="•"/>
            </a:pPr>
            <a:r>
              <a:rPr lang="en-US" altLang="pl-PL" kern="800" spc="-39">
                <a:latin typeface="Century Gothic" panose="020B0502020202020204" pitchFamily="34" charset="0"/>
              </a:rPr>
              <a:t>Does not always seem polite</a:t>
            </a:r>
          </a:p>
          <a:p>
            <a:pPr marL="285750" indent="-285750">
              <a:buClr>
                <a:srgbClr val="FF0000"/>
              </a:buClr>
              <a:buFont typeface="Arial" panose="020B0604020202020204" pitchFamily="34" charset="0"/>
              <a:buChar char="•"/>
            </a:pPr>
            <a:r>
              <a:rPr lang="en-US" altLang="pl-PL" kern="800" spc="-39">
                <a:latin typeface="Century Gothic" panose="020B0502020202020204" pitchFamily="34" charset="0"/>
              </a:rPr>
              <a:t>Can come across as blunt</a:t>
            </a:r>
            <a:endParaRPr lang="pl-PL" altLang="pl-PL" kern="800" spc="-39">
              <a:latin typeface="Century Gothic" panose="020B0502020202020204" pitchFamily="34" charset="0"/>
            </a:endParaRPr>
          </a:p>
        </p:txBody>
      </p:sp>
      <p:sp>
        <p:nvSpPr>
          <p:cNvPr id="26" name="Prostokąt 25"/>
          <p:cNvSpPr/>
          <p:nvPr/>
        </p:nvSpPr>
        <p:spPr>
          <a:xfrm>
            <a:off x="1172925" y="4267990"/>
            <a:ext cx="8669137" cy="2012859"/>
          </a:xfrm>
          <a:prstGeom prst="rect">
            <a:avLst/>
          </a:prstGeom>
        </p:spPr>
        <p:txBody>
          <a:bodyPr wrap="square">
            <a:spAutoFit/>
          </a:bodyPr>
          <a:lstStyle/>
          <a:p>
            <a:pPr marL="285750" lvl="1" indent="-285750">
              <a:spcBef>
                <a:spcPct val="20000"/>
              </a:spcBef>
              <a:buClr>
                <a:srgbClr val="FF0000"/>
              </a:buClr>
              <a:buFont typeface="Arial" panose="020B0604020202020204" pitchFamily="34" charset="0"/>
              <a:buChar char="•"/>
            </a:pPr>
            <a:r>
              <a:rPr lang="en-US" altLang="pl-PL" kern="800" spc="-39" dirty="0">
                <a:latin typeface="Century Gothic" panose="020B0502020202020204" pitchFamily="34" charset="0"/>
              </a:rPr>
              <a:t>Often one-way: from them to their listeners</a:t>
            </a:r>
          </a:p>
          <a:p>
            <a:pPr marL="285750" lvl="1" indent="-285750">
              <a:spcBef>
                <a:spcPct val="20000"/>
              </a:spcBef>
              <a:buClr>
                <a:srgbClr val="FF0000"/>
              </a:buClr>
              <a:buFont typeface="Arial" panose="020B0604020202020204" pitchFamily="34" charset="0"/>
              <a:buChar char="•"/>
            </a:pPr>
            <a:r>
              <a:rPr lang="en-US" altLang="pl-PL" kern="800" spc="-39" dirty="0">
                <a:latin typeface="Century Gothic" panose="020B0502020202020204" pitchFamily="34" charset="0"/>
              </a:rPr>
              <a:t>Presents opinions as facts which are not up for discussion</a:t>
            </a:r>
          </a:p>
          <a:p>
            <a:pPr marL="285750" lvl="1" indent="-285750">
              <a:spcBef>
                <a:spcPct val="20000"/>
              </a:spcBef>
              <a:buClr>
                <a:srgbClr val="FF0000"/>
              </a:buClr>
              <a:buFont typeface="Arial" panose="020B0604020202020204" pitchFamily="34" charset="0"/>
              <a:buChar char="•"/>
            </a:pPr>
            <a:r>
              <a:rPr lang="en-US" altLang="pl-PL" kern="800" spc="-39" dirty="0">
                <a:latin typeface="Century Gothic" panose="020B0502020202020204" pitchFamily="34" charset="0"/>
              </a:rPr>
              <a:t>Focuses on results and the big picture</a:t>
            </a:r>
          </a:p>
          <a:p>
            <a:pPr marL="285750" lvl="1" indent="-285750">
              <a:spcBef>
                <a:spcPct val="20000"/>
              </a:spcBef>
              <a:buClr>
                <a:srgbClr val="FF0000"/>
              </a:buClr>
              <a:buFont typeface="Arial" panose="020B0604020202020204" pitchFamily="34" charset="0"/>
              <a:buChar char="•"/>
            </a:pPr>
            <a:r>
              <a:rPr lang="en-US" altLang="pl-PL" kern="800" spc="-39" dirty="0">
                <a:latin typeface="Century Gothic" panose="020B0502020202020204" pitchFamily="34" charset="0"/>
              </a:rPr>
              <a:t>Feels comfortable in situations requiring discipline rather than compromise, e.g., in crisis situations</a:t>
            </a:r>
          </a:p>
          <a:p>
            <a:pPr marL="285750" lvl="1" indent="-285750">
              <a:spcBef>
                <a:spcPct val="20000"/>
              </a:spcBef>
              <a:buClr>
                <a:srgbClr val="FF0000"/>
              </a:buClr>
              <a:buFont typeface="Arial" panose="020B0604020202020204" pitchFamily="34" charset="0"/>
              <a:buChar char="•"/>
            </a:pPr>
            <a:r>
              <a:rPr lang="en-US" altLang="pl-PL" kern="800" spc="-39" dirty="0">
                <a:latin typeface="Century Gothic" panose="020B0502020202020204" pitchFamily="34" charset="0"/>
              </a:rPr>
              <a:t>Wants to know the WIFM – “What’s in it for me?”</a:t>
            </a:r>
          </a:p>
        </p:txBody>
      </p:sp>
      <p:pic>
        <p:nvPicPr>
          <p:cNvPr id="11" name="Obraz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1189" y="577151"/>
            <a:ext cx="4376773" cy="5445798"/>
          </a:xfrm>
          <a:prstGeom prst="rect">
            <a:avLst/>
          </a:prstGeom>
        </p:spPr>
      </p:pic>
      <p:sp>
        <p:nvSpPr>
          <p:cNvPr id="27" name="Symbol zastępczy numeru slajdu 26"/>
          <p:cNvSpPr>
            <a:spLocks noGrp="1"/>
          </p:cNvSpPr>
          <p:nvPr>
            <p:ph type="sldNum" sz="quarter" idx="12"/>
          </p:nvPr>
        </p:nvSpPr>
        <p:spPr/>
        <p:txBody>
          <a:bodyPr/>
          <a:lstStyle/>
          <a:p>
            <a:fld id="{DEAEEF22-A4DB-45E7-8C91-9889C89BF273}" type="slidenum">
              <a:rPr lang="pl-PL" smtClean="0"/>
              <a:t>24</a:t>
            </a:fld>
            <a:endParaRPr lang="pl-PL"/>
          </a:p>
        </p:txBody>
      </p:sp>
      <p:grpSp>
        <p:nvGrpSpPr>
          <p:cNvPr id="8" name="Group 7"/>
          <p:cNvGrpSpPr/>
          <p:nvPr/>
        </p:nvGrpSpPr>
        <p:grpSpPr>
          <a:xfrm>
            <a:off x="327162" y="2240604"/>
            <a:ext cx="705985" cy="705985"/>
            <a:chOff x="327162" y="2240604"/>
            <a:chExt cx="705985" cy="705985"/>
          </a:xfrm>
        </p:grpSpPr>
        <p:sp>
          <p:nvSpPr>
            <p:cNvPr id="16" name="Oval 23"/>
            <p:cNvSpPr>
              <a:spLocks noChangeArrowheads="1"/>
            </p:cNvSpPr>
            <p:nvPr/>
          </p:nvSpPr>
          <p:spPr bwMode="auto">
            <a:xfrm>
              <a:off x="327162" y="2240604"/>
              <a:ext cx="705985" cy="705985"/>
            </a:xfrm>
            <a:prstGeom prst="ellips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en-US" sz="1800"/>
            </a:p>
          </p:txBody>
        </p:sp>
        <p:pic>
          <p:nvPicPr>
            <p:cNvPr id="15" name="Picture 14"/>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83695" y="2391747"/>
              <a:ext cx="432725" cy="432725"/>
            </a:xfrm>
            <a:prstGeom prst="rect">
              <a:avLst/>
            </a:prstGeom>
            <a:ln>
              <a:noFill/>
            </a:ln>
          </p:spPr>
        </p:pic>
      </p:grpSp>
      <p:sp>
        <p:nvSpPr>
          <p:cNvPr id="9" name="Rectangle 8"/>
          <p:cNvSpPr/>
          <p:nvPr/>
        </p:nvSpPr>
        <p:spPr>
          <a:xfrm>
            <a:off x="189186" y="888543"/>
            <a:ext cx="9432000" cy="540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Prostokąt 23"/>
          <p:cNvSpPr/>
          <p:nvPr/>
        </p:nvSpPr>
        <p:spPr>
          <a:xfrm>
            <a:off x="1172925" y="1274436"/>
            <a:ext cx="4334568" cy="1200329"/>
          </a:xfrm>
          <a:prstGeom prst="rect">
            <a:avLst/>
          </a:prstGeom>
        </p:spPr>
        <p:txBody>
          <a:bodyPr wrap="square">
            <a:spAutoFit/>
          </a:bodyPr>
          <a:lstStyle/>
          <a:p>
            <a:r>
              <a:rPr lang="en-US" altLang="pl-PL" kern="800" spc="-39">
                <a:latin typeface="Century Gothic" panose="020B0502020202020204" pitchFamily="34" charset="0"/>
              </a:rPr>
              <a:t>Re-</a:t>
            </a:r>
            <a:r>
              <a:rPr lang="en-US" altLang="pl-PL" kern="800" spc="-39" err="1">
                <a:latin typeface="Century Gothic" panose="020B0502020202020204" pitchFamily="34" charset="0"/>
              </a:rPr>
              <a:t>organiser</a:t>
            </a:r>
            <a:r>
              <a:rPr lang="en-US" altLang="pl-PL" kern="800" spc="-39">
                <a:latin typeface="Century Gothic" panose="020B0502020202020204" pitchFamily="34" charset="0"/>
              </a:rPr>
              <a:t>, project leader, idea- creator, pioneer, changer, adventurous, initiator</a:t>
            </a:r>
          </a:p>
          <a:p>
            <a:endParaRPr lang="pl-PL" altLang="pl-PL" kern="800" spc="-39">
              <a:latin typeface="Century Gothic" panose="020B0502020202020204" pitchFamily="34" charset="0"/>
            </a:endParaRPr>
          </a:p>
        </p:txBody>
      </p:sp>
    </p:spTree>
    <p:extLst>
      <p:ext uri="{BB962C8B-B14F-4D97-AF65-F5344CB8AC3E}">
        <p14:creationId xmlns:p14="http://schemas.microsoft.com/office/powerpoint/2010/main" val="385447303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3333">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3333">
                                          <p:cBhvr additive="base">
                                            <p:cTn id="7" dur="1250" fill="hold"/>
                                            <p:tgtEl>
                                              <p:spTgt spid="3"/>
                                            </p:tgtEl>
                                            <p:attrNameLst>
                                              <p:attrName>ppt_x</p:attrName>
                                            </p:attrNameLst>
                                          </p:cBhvr>
                                          <p:tavLst>
                                            <p:tav tm="0">
                                              <p:val>
                                                <p:strVal val="1+#ppt_w/2"/>
                                              </p:val>
                                            </p:tav>
                                            <p:tav tm="100000">
                                              <p:val>
                                                <p:strVal val="#ppt_x"/>
                                              </p:val>
                                            </p:tav>
                                          </p:tavLst>
                                        </p:anim>
                                        <p:anim calcmode="lin" valueType="num" p14:bounceEnd="53333">
                                          <p:cBhvr additive="base">
                                            <p:cTn id="8" dur="12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3333">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53333">
                                          <p:cBhvr additive="base">
                                            <p:cTn id="11" dur="1250" fill="hold"/>
                                            <p:tgtEl>
                                              <p:spTgt spid="4"/>
                                            </p:tgtEl>
                                            <p:attrNameLst>
                                              <p:attrName>ppt_x</p:attrName>
                                            </p:attrNameLst>
                                          </p:cBhvr>
                                          <p:tavLst>
                                            <p:tav tm="0">
                                              <p:val>
                                                <p:strVal val="1+#ppt_w/2"/>
                                              </p:val>
                                            </p:tav>
                                            <p:tav tm="100000">
                                              <p:val>
                                                <p:strVal val="#ppt_x"/>
                                              </p:val>
                                            </p:tav>
                                          </p:tavLst>
                                        </p:anim>
                                        <p:anim calcmode="lin" valueType="num" p14:bounceEnd="53333">
                                          <p:cBhvr additive="base">
                                            <p:cTn id="12" dur="12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53333">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14:bounceEnd="53333">
                                          <p:cBhvr additive="base">
                                            <p:cTn id="15" dur="1250" fill="hold"/>
                                            <p:tgtEl>
                                              <p:spTgt spid="11"/>
                                            </p:tgtEl>
                                            <p:attrNameLst>
                                              <p:attrName>ppt_x</p:attrName>
                                            </p:attrNameLst>
                                          </p:cBhvr>
                                          <p:tavLst>
                                            <p:tav tm="0">
                                              <p:val>
                                                <p:strVal val="1+#ppt_w/2"/>
                                              </p:val>
                                            </p:tav>
                                            <p:tav tm="100000">
                                              <p:val>
                                                <p:strVal val="#ppt_x"/>
                                              </p:val>
                                            </p:tav>
                                          </p:tavLst>
                                        </p:anim>
                                        <p:anim calcmode="lin" valueType="num" p14:bounceEnd="53333">
                                          <p:cBhvr additive="base">
                                            <p:cTn id="16" dur="125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49" presetClass="entr" presetSubtype="0" decel="10000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 calcmode="lin" valueType="num">
                                          <p:cBhvr>
                                            <p:cTn id="22" dur="500" fill="hold"/>
                                            <p:tgtEl>
                                              <p:spTgt spid="12"/>
                                            </p:tgtEl>
                                            <p:attrNameLst>
                                              <p:attrName>style.rotation</p:attrName>
                                            </p:attrNameLst>
                                          </p:cBhvr>
                                          <p:tavLst>
                                            <p:tav tm="0">
                                              <p:val>
                                                <p:fltVal val="360"/>
                                              </p:val>
                                            </p:tav>
                                            <p:tav tm="100000">
                                              <p:val>
                                                <p:fltVal val="0"/>
                                              </p:val>
                                            </p:tav>
                                          </p:tavLst>
                                        </p:anim>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up)">
                                          <p:cBhvr>
                                            <p:cTn id="30" dur="500"/>
                                            <p:tgtEl>
                                              <p:spTgt spid="28"/>
                                            </p:tgtEl>
                                          </p:cBhvr>
                                        </p:animEffect>
                                      </p:childTnLst>
                                    </p:cTn>
                                  </p:par>
                                </p:childTnLst>
                              </p:cTn>
                            </p:par>
                            <p:par>
                              <p:cTn id="31" fill="hold">
                                <p:stCondLst>
                                  <p:cond delay="3000"/>
                                </p:stCondLst>
                                <p:childTnLst>
                                  <p:par>
                                    <p:cTn id="32" presetID="49" presetClass="entr" presetSubtype="0" decel="100000"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 calcmode="lin" valueType="num">
                                          <p:cBhvr>
                                            <p:cTn id="36" dur="500" fill="hold"/>
                                            <p:tgtEl>
                                              <p:spTgt spid="8"/>
                                            </p:tgtEl>
                                            <p:attrNameLst>
                                              <p:attrName>style.rotation</p:attrName>
                                            </p:attrNameLst>
                                          </p:cBhvr>
                                          <p:tavLst>
                                            <p:tav tm="0">
                                              <p:val>
                                                <p:fltVal val="360"/>
                                              </p:val>
                                            </p:tav>
                                            <p:tav tm="100000">
                                              <p:val>
                                                <p:fltVal val="0"/>
                                              </p:val>
                                            </p:tav>
                                          </p:tavLst>
                                        </p:anim>
                                        <p:animEffect transition="in" filter="fade">
                                          <p:cBhvr>
                                            <p:cTn id="37" dur="500"/>
                                            <p:tgtEl>
                                              <p:spTgt spid="8"/>
                                            </p:tgtEl>
                                          </p:cBhvr>
                                        </p:animEffect>
                                      </p:childTnLst>
                                    </p:cTn>
                                  </p:par>
                                  <p:par>
                                    <p:cTn id="38" presetID="10" presetClass="entr" presetSubtype="0" fill="hold" grpId="0" nodeType="withEffect">
                                      <p:stCondLst>
                                        <p:cond delay="25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childTnLst>
                              </p:cTn>
                            </p:par>
                            <p:par>
                              <p:cTn id="41" fill="hold">
                                <p:stCondLst>
                                  <p:cond delay="3750"/>
                                </p:stCondLst>
                                <p:childTnLst>
                                  <p:par>
                                    <p:cTn id="42" presetID="22" presetClass="entr" presetSubtype="1"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up)">
                                          <p:cBhvr>
                                            <p:cTn id="44" dur="500"/>
                                            <p:tgtEl>
                                              <p:spTgt spid="25"/>
                                            </p:tgtEl>
                                          </p:cBhvr>
                                        </p:animEffect>
                                      </p:childTnLst>
                                    </p:cTn>
                                  </p:par>
                                </p:childTnLst>
                              </p:cTn>
                            </p:par>
                            <p:par>
                              <p:cTn id="45" fill="hold">
                                <p:stCondLst>
                                  <p:cond delay="4250"/>
                                </p:stCondLst>
                                <p:childTnLst>
                                  <p:par>
                                    <p:cTn id="46" presetID="49" presetClass="entr" presetSubtype="0" decel="100000"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fltVal val="0"/>
                                              </p:val>
                                            </p:tav>
                                            <p:tav tm="100000">
                                              <p:val>
                                                <p:strVal val="#ppt_w"/>
                                              </p:val>
                                            </p:tav>
                                          </p:tavLst>
                                        </p:anim>
                                        <p:anim calcmode="lin" valueType="num">
                                          <p:cBhvr>
                                            <p:cTn id="49" dur="500" fill="hold"/>
                                            <p:tgtEl>
                                              <p:spTgt spid="18"/>
                                            </p:tgtEl>
                                            <p:attrNameLst>
                                              <p:attrName>ppt_h</p:attrName>
                                            </p:attrNameLst>
                                          </p:cBhvr>
                                          <p:tavLst>
                                            <p:tav tm="0">
                                              <p:val>
                                                <p:fltVal val="0"/>
                                              </p:val>
                                            </p:tav>
                                            <p:tav tm="100000">
                                              <p:val>
                                                <p:strVal val="#ppt_h"/>
                                              </p:val>
                                            </p:tav>
                                          </p:tavLst>
                                        </p:anim>
                                        <p:anim calcmode="lin" valueType="num">
                                          <p:cBhvr>
                                            <p:cTn id="50" dur="500" fill="hold"/>
                                            <p:tgtEl>
                                              <p:spTgt spid="18"/>
                                            </p:tgtEl>
                                            <p:attrNameLst>
                                              <p:attrName>style.rotation</p:attrName>
                                            </p:attrNameLst>
                                          </p:cBhvr>
                                          <p:tavLst>
                                            <p:tav tm="0">
                                              <p:val>
                                                <p:fltVal val="360"/>
                                              </p:val>
                                            </p:tav>
                                            <p:tav tm="100000">
                                              <p:val>
                                                <p:fltVal val="0"/>
                                              </p:val>
                                            </p:tav>
                                          </p:tavLst>
                                        </p:anim>
                                        <p:animEffect transition="in" filter="fade">
                                          <p:cBhvr>
                                            <p:cTn id="51" dur="500"/>
                                            <p:tgtEl>
                                              <p:spTgt spid="18"/>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childTnLst>
                              </p:cTn>
                            </p:par>
                            <p:par>
                              <p:cTn id="55" fill="hold">
                                <p:stCondLst>
                                  <p:cond delay="5000"/>
                                </p:stCondLst>
                                <p:childTnLst>
                                  <p:par>
                                    <p:cTn id="56" presetID="22" presetClass="entr" presetSubtype="1"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up)">
                                          <p:cBhvr>
                                            <p:cTn id="5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p:bldP spid="22" grpId="0"/>
          <p:bldP spid="23" grpId="0"/>
          <p:bldP spid="25" grpId="0"/>
          <p:bldP spid="26"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250" fill="hold"/>
                                            <p:tgtEl>
                                              <p:spTgt spid="3"/>
                                            </p:tgtEl>
                                            <p:attrNameLst>
                                              <p:attrName>ppt_x</p:attrName>
                                            </p:attrNameLst>
                                          </p:cBhvr>
                                          <p:tavLst>
                                            <p:tav tm="0">
                                              <p:val>
                                                <p:strVal val="1+#ppt_w/2"/>
                                              </p:val>
                                            </p:tav>
                                            <p:tav tm="100000">
                                              <p:val>
                                                <p:strVal val="#ppt_x"/>
                                              </p:val>
                                            </p:tav>
                                          </p:tavLst>
                                        </p:anim>
                                        <p:anim calcmode="lin" valueType="num">
                                          <p:cBhvr additive="base">
                                            <p:cTn id="8" dur="12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50" fill="hold"/>
                                            <p:tgtEl>
                                              <p:spTgt spid="4"/>
                                            </p:tgtEl>
                                            <p:attrNameLst>
                                              <p:attrName>ppt_x</p:attrName>
                                            </p:attrNameLst>
                                          </p:cBhvr>
                                          <p:tavLst>
                                            <p:tav tm="0">
                                              <p:val>
                                                <p:strVal val="1+#ppt_w/2"/>
                                              </p:val>
                                            </p:tav>
                                            <p:tav tm="100000">
                                              <p:val>
                                                <p:strVal val="#ppt_x"/>
                                              </p:val>
                                            </p:tav>
                                          </p:tavLst>
                                        </p:anim>
                                        <p:anim calcmode="lin" valueType="num">
                                          <p:cBhvr additive="base">
                                            <p:cTn id="12" dur="12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250" fill="hold"/>
                                            <p:tgtEl>
                                              <p:spTgt spid="11"/>
                                            </p:tgtEl>
                                            <p:attrNameLst>
                                              <p:attrName>ppt_x</p:attrName>
                                            </p:attrNameLst>
                                          </p:cBhvr>
                                          <p:tavLst>
                                            <p:tav tm="0">
                                              <p:val>
                                                <p:strVal val="1+#ppt_w/2"/>
                                              </p:val>
                                            </p:tav>
                                            <p:tav tm="100000">
                                              <p:val>
                                                <p:strVal val="#ppt_x"/>
                                              </p:val>
                                            </p:tav>
                                          </p:tavLst>
                                        </p:anim>
                                        <p:anim calcmode="lin" valueType="num">
                                          <p:cBhvr additive="base">
                                            <p:cTn id="16" dur="125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49" presetClass="entr" presetSubtype="0" decel="10000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 calcmode="lin" valueType="num">
                                          <p:cBhvr>
                                            <p:cTn id="22" dur="500" fill="hold"/>
                                            <p:tgtEl>
                                              <p:spTgt spid="12"/>
                                            </p:tgtEl>
                                            <p:attrNameLst>
                                              <p:attrName>style.rotation</p:attrName>
                                            </p:attrNameLst>
                                          </p:cBhvr>
                                          <p:tavLst>
                                            <p:tav tm="0">
                                              <p:val>
                                                <p:fltVal val="360"/>
                                              </p:val>
                                            </p:tav>
                                            <p:tav tm="100000">
                                              <p:val>
                                                <p:fltVal val="0"/>
                                              </p:val>
                                            </p:tav>
                                          </p:tavLst>
                                        </p:anim>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up)">
                                          <p:cBhvr>
                                            <p:cTn id="30" dur="500"/>
                                            <p:tgtEl>
                                              <p:spTgt spid="28"/>
                                            </p:tgtEl>
                                          </p:cBhvr>
                                        </p:animEffect>
                                      </p:childTnLst>
                                    </p:cTn>
                                  </p:par>
                                </p:childTnLst>
                              </p:cTn>
                            </p:par>
                            <p:par>
                              <p:cTn id="31" fill="hold">
                                <p:stCondLst>
                                  <p:cond delay="3000"/>
                                </p:stCondLst>
                                <p:childTnLst>
                                  <p:par>
                                    <p:cTn id="32" presetID="49" presetClass="entr" presetSubtype="0" decel="100000"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 calcmode="lin" valueType="num">
                                          <p:cBhvr>
                                            <p:cTn id="36" dur="500" fill="hold"/>
                                            <p:tgtEl>
                                              <p:spTgt spid="8"/>
                                            </p:tgtEl>
                                            <p:attrNameLst>
                                              <p:attrName>style.rotation</p:attrName>
                                            </p:attrNameLst>
                                          </p:cBhvr>
                                          <p:tavLst>
                                            <p:tav tm="0">
                                              <p:val>
                                                <p:fltVal val="360"/>
                                              </p:val>
                                            </p:tav>
                                            <p:tav tm="100000">
                                              <p:val>
                                                <p:fltVal val="0"/>
                                              </p:val>
                                            </p:tav>
                                          </p:tavLst>
                                        </p:anim>
                                        <p:animEffect transition="in" filter="fade">
                                          <p:cBhvr>
                                            <p:cTn id="37" dur="500"/>
                                            <p:tgtEl>
                                              <p:spTgt spid="8"/>
                                            </p:tgtEl>
                                          </p:cBhvr>
                                        </p:animEffect>
                                      </p:childTnLst>
                                    </p:cTn>
                                  </p:par>
                                  <p:par>
                                    <p:cTn id="38" presetID="10" presetClass="entr" presetSubtype="0" fill="hold" grpId="0" nodeType="withEffect">
                                      <p:stCondLst>
                                        <p:cond delay="25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childTnLst>
                              </p:cTn>
                            </p:par>
                            <p:par>
                              <p:cTn id="41" fill="hold">
                                <p:stCondLst>
                                  <p:cond delay="3750"/>
                                </p:stCondLst>
                                <p:childTnLst>
                                  <p:par>
                                    <p:cTn id="42" presetID="22" presetClass="entr" presetSubtype="1"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up)">
                                          <p:cBhvr>
                                            <p:cTn id="44" dur="500"/>
                                            <p:tgtEl>
                                              <p:spTgt spid="25"/>
                                            </p:tgtEl>
                                          </p:cBhvr>
                                        </p:animEffect>
                                      </p:childTnLst>
                                    </p:cTn>
                                  </p:par>
                                </p:childTnLst>
                              </p:cTn>
                            </p:par>
                            <p:par>
                              <p:cTn id="45" fill="hold">
                                <p:stCondLst>
                                  <p:cond delay="4250"/>
                                </p:stCondLst>
                                <p:childTnLst>
                                  <p:par>
                                    <p:cTn id="46" presetID="49" presetClass="entr" presetSubtype="0" decel="100000"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fltVal val="0"/>
                                              </p:val>
                                            </p:tav>
                                            <p:tav tm="100000">
                                              <p:val>
                                                <p:strVal val="#ppt_w"/>
                                              </p:val>
                                            </p:tav>
                                          </p:tavLst>
                                        </p:anim>
                                        <p:anim calcmode="lin" valueType="num">
                                          <p:cBhvr>
                                            <p:cTn id="49" dur="500" fill="hold"/>
                                            <p:tgtEl>
                                              <p:spTgt spid="18"/>
                                            </p:tgtEl>
                                            <p:attrNameLst>
                                              <p:attrName>ppt_h</p:attrName>
                                            </p:attrNameLst>
                                          </p:cBhvr>
                                          <p:tavLst>
                                            <p:tav tm="0">
                                              <p:val>
                                                <p:fltVal val="0"/>
                                              </p:val>
                                            </p:tav>
                                            <p:tav tm="100000">
                                              <p:val>
                                                <p:strVal val="#ppt_h"/>
                                              </p:val>
                                            </p:tav>
                                          </p:tavLst>
                                        </p:anim>
                                        <p:anim calcmode="lin" valueType="num">
                                          <p:cBhvr>
                                            <p:cTn id="50" dur="500" fill="hold"/>
                                            <p:tgtEl>
                                              <p:spTgt spid="18"/>
                                            </p:tgtEl>
                                            <p:attrNameLst>
                                              <p:attrName>style.rotation</p:attrName>
                                            </p:attrNameLst>
                                          </p:cBhvr>
                                          <p:tavLst>
                                            <p:tav tm="0">
                                              <p:val>
                                                <p:fltVal val="360"/>
                                              </p:val>
                                            </p:tav>
                                            <p:tav tm="100000">
                                              <p:val>
                                                <p:fltVal val="0"/>
                                              </p:val>
                                            </p:tav>
                                          </p:tavLst>
                                        </p:anim>
                                        <p:animEffect transition="in" filter="fade">
                                          <p:cBhvr>
                                            <p:cTn id="51" dur="500"/>
                                            <p:tgtEl>
                                              <p:spTgt spid="18"/>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childTnLst>
                              </p:cTn>
                            </p:par>
                            <p:par>
                              <p:cTn id="55" fill="hold">
                                <p:stCondLst>
                                  <p:cond delay="5000"/>
                                </p:stCondLst>
                                <p:childTnLst>
                                  <p:par>
                                    <p:cTn id="56" presetID="22" presetClass="entr" presetSubtype="1"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up)">
                                          <p:cBhvr>
                                            <p:cTn id="5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p:bldP spid="22" grpId="0"/>
          <p:bldP spid="23" grpId="0"/>
          <p:bldP spid="25" grpId="0"/>
          <p:bldP spid="26" grpId="0"/>
          <p:bldP spid="28"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406980"/>
          </a:xfrm>
        </p:spPr>
        <p:txBody>
          <a:bodyPr/>
          <a:lstStyle/>
          <a:p>
            <a:r>
              <a:rPr lang="pl-PL"/>
              <a:t>Style D – </a:t>
            </a:r>
            <a:r>
              <a:rPr lang="pl-PL" b="1" err="1">
                <a:solidFill>
                  <a:schemeClr val="accent5"/>
                </a:solidFill>
              </a:rPr>
              <a:t>Results-oriented</a:t>
            </a:r>
            <a:endParaRPr lang="pl-PL" b="1">
              <a:solidFill>
                <a:schemeClr val="accent5"/>
              </a:solidFill>
            </a:endParaRPr>
          </a:p>
        </p:txBody>
      </p:sp>
      <p:sp>
        <p:nvSpPr>
          <p:cNvPr id="3" name="Elipsa 2"/>
          <p:cNvSpPr/>
          <p:nvPr/>
        </p:nvSpPr>
        <p:spPr>
          <a:xfrm>
            <a:off x="7764116" y="1071713"/>
            <a:ext cx="3439665" cy="34396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grpSp>
        <p:nvGrpSpPr>
          <p:cNvPr id="4" name="Grupa 3"/>
          <p:cNvGrpSpPr/>
          <p:nvPr/>
        </p:nvGrpSpPr>
        <p:grpSpPr>
          <a:xfrm>
            <a:off x="6902373" y="1482089"/>
            <a:ext cx="1742129" cy="1757374"/>
            <a:chOff x="7424335" y="2590541"/>
            <a:chExt cx="1742129" cy="1757374"/>
          </a:xfrm>
        </p:grpSpPr>
        <p:sp>
          <p:nvSpPr>
            <p:cNvPr id="5" name="Elipsa 4"/>
            <p:cNvSpPr/>
            <p:nvPr/>
          </p:nvSpPr>
          <p:spPr>
            <a:xfrm>
              <a:off x="7424335" y="2590541"/>
              <a:ext cx="1742129" cy="17421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6" name="pole tekstowe 5"/>
            <p:cNvSpPr txBox="1"/>
            <p:nvPr/>
          </p:nvSpPr>
          <p:spPr>
            <a:xfrm>
              <a:off x="7754467" y="2901365"/>
              <a:ext cx="1197209" cy="1446550"/>
            </a:xfrm>
            <a:prstGeom prst="rect">
              <a:avLst/>
            </a:prstGeom>
            <a:noFill/>
          </p:spPr>
          <p:txBody>
            <a:bodyPr wrap="square" rtlCol="0">
              <a:spAutoFit/>
            </a:bodyPr>
            <a:lstStyle/>
            <a:p>
              <a:pPr algn="ctr"/>
              <a:r>
                <a:rPr lang="pl-PL" sz="8800" b="1">
                  <a:solidFill>
                    <a:schemeClr val="bg1"/>
                  </a:solidFill>
                  <a:latin typeface="Century Gothic" panose="020B0502020202020204" pitchFamily="34" charset="0"/>
                </a:rPr>
                <a:t>D</a:t>
              </a:r>
            </a:p>
          </p:txBody>
        </p:sp>
        <p:sp>
          <p:nvSpPr>
            <p:cNvPr id="7" name="pole tekstowe 6"/>
            <p:cNvSpPr txBox="1"/>
            <p:nvPr/>
          </p:nvSpPr>
          <p:spPr>
            <a:xfrm>
              <a:off x="7870477" y="2689582"/>
              <a:ext cx="985949" cy="461665"/>
            </a:xfrm>
            <a:prstGeom prst="rect">
              <a:avLst/>
            </a:prstGeom>
            <a:noFill/>
          </p:spPr>
          <p:txBody>
            <a:bodyPr wrap="square" rtlCol="0">
              <a:spAutoFit/>
            </a:bodyPr>
            <a:lstStyle/>
            <a:p>
              <a:r>
                <a:rPr lang="pl-PL" sz="2400">
                  <a:solidFill>
                    <a:schemeClr val="bg1"/>
                  </a:solidFill>
                  <a:latin typeface="Century Gothic" panose="020B0502020202020204" pitchFamily="34" charset="0"/>
                </a:rPr>
                <a:t>Style</a:t>
              </a:r>
            </a:p>
          </p:txBody>
        </p:sp>
      </p:grpSp>
      <p:sp>
        <p:nvSpPr>
          <p:cNvPr id="13" name="Oval 14"/>
          <p:cNvSpPr>
            <a:spLocks noChangeArrowheads="1"/>
          </p:cNvSpPr>
          <p:nvPr/>
        </p:nvSpPr>
        <p:spPr bwMode="auto">
          <a:xfrm>
            <a:off x="327162" y="1429060"/>
            <a:ext cx="705985" cy="705985"/>
          </a:xfrm>
          <a:prstGeom prst="ellips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en-US" sz="1800"/>
          </a:p>
        </p:txBody>
      </p:sp>
      <p:grpSp>
        <p:nvGrpSpPr>
          <p:cNvPr id="15" name="Grupa 14"/>
          <p:cNvGrpSpPr/>
          <p:nvPr/>
        </p:nvGrpSpPr>
        <p:grpSpPr>
          <a:xfrm>
            <a:off x="327162" y="3623934"/>
            <a:ext cx="705985" cy="705985"/>
            <a:chOff x="8657947" y="626070"/>
            <a:chExt cx="822960" cy="822960"/>
          </a:xfrm>
        </p:grpSpPr>
        <p:sp>
          <p:nvSpPr>
            <p:cNvPr id="16" name="Oval 23"/>
            <p:cNvSpPr>
              <a:spLocks noChangeArrowheads="1"/>
            </p:cNvSpPr>
            <p:nvPr/>
          </p:nvSpPr>
          <p:spPr bwMode="auto">
            <a:xfrm>
              <a:off x="8657947" y="626070"/>
              <a:ext cx="822960" cy="822960"/>
            </a:xfrm>
            <a:prstGeom prst="ellips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en-US" sz="1800"/>
            </a:p>
          </p:txBody>
        </p:sp>
        <p:sp>
          <p:nvSpPr>
            <p:cNvPr id="17" name="Freeform 142"/>
            <p:cNvSpPr>
              <a:spLocks noEditPoints="1"/>
            </p:cNvSpPr>
            <p:nvPr/>
          </p:nvSpPr>
          <p:spPr bwMode="auto">
            <a:xfrm>
              <a:off x="8946877" y="814814"/>
              <a:ext cx="245099" cy="445472"/>
            </a:xfrm>
            <a:custGeom>
              <a:avLst/>
              <a:gdLst>
                <a:gd name="T0" fmla="*/ 162 w 317"/>
                <a:gd name="T1" fmla="*/ 455 h 575"/>
                <a:gd name="T2" fmla="*/ 155 w 317"/>
                <a:gd name="T3" fmla="*/ 448 h 575"/>
                <a:gd name="T4" fmla="*/ 155 w 317"/>
                <a:gd name="T5" fmla="*/ 398 h 575"/>
                <a:gd name="T6" fmla="*/ 220 w 317"/>
                <a:gd name="T7" fmla="*/ 301 h 575"/>
                <a:gd name="T8" fmla="*/ 303 w 317"/>
                <a:gd name="T9" fmla="*/ 159 h 575"/>
                <a:gd name="T10" fmla="*/ 158 w 317"/>
                <a:gd name="T11" fmla="*/ 14 h 575"/>
                <a:gd name="T12" fmla="*/ 14 w 317"/>
                <a:gd name="T13" fmla="*/ 159 h 575"/>
                <a:gd name="T14" fmla="*/ 7 w 317"/>
                <a:gd name="T15" fmla="*/ 166 h 575"/>
                <a:gd name="T16" fmla="*/ 0 w 317"/>
                <a:gd name="T17" fmla="*/ 159 h 575"/>
                <a:gd name="T18" fmla="*/ 158 w 317"/>
                <a:gd name="T19" fmla="*/ 0 h 575"/>
                <a:gd name="T20" fmla="*/ 317 w 317"/>
                <a:gd name="T21" fmla="*/ 159 h 575"/>
                <a:gd name="T22" fmla="*/ 229 w 317"/>
                <a:gd name="T23" fmla="*/ 311 h 575"/>
                <a:gd name="T24" fmla="*/ 169 w 317"/>
                <a:gd name="T25" fmla="*/ 398 h 575"/>
                <a:gd name="T26" fmla="*/ 169 w 317"/>
                <a:gd name="T27" fmla="*/ 448 h 575"/>
                <a:gd name="T28" fmla="*/ 162 w 317"/>
                <a:gd name="T29" fmla="*/ 455 h 575"/>
                <a:gd name="T30" fmla="*/ 195 w 317"/>
                <a:gd name="T31" fmla="*/ 542 h 575"/>
                <a:gd name="T32" fmla="*/ 162 w 317"/>
                <a:gd name="T33" fmla="*/ 510 h 575"/>
                <a:gd name="T34" fmla="*/ 129 w 317"/>
                <a:gd name="T35" fmla="*/ 542 h 575"/>
                <a:gd name="T36" fmla="*/ 162 w 317"/>
                <a:gd name="T37" fmla="*/ 575 h 575"/>
                <a:gd name="T38" fmla="*/ 195 w 317"/>
                <a:gd name="T39" fmla="*/ 542 h 575"/>
                <a:gd name="T40" fmla="*/ 181 w 317"/>
                <a:gd name="T41" fmla="*/ 542 h 575"/>
                <a:gd name="T42" fmla="*/ 162 w 317"/>
                <a:gd name="T43" fmla="*/ 561 h 575"/>
                <a:gd name="T44" fmla="*/ 143 w 317"/>
                <a:gd name="T45" fmla="*/ 542 h 575"/>
                <a:gd name="T46" fmla="*/ 162 w 317"/>
                <a:gd name="T47" fmla="*/ 524 h 575"/>
                <a:gd name="T48" fmla="*/ 181 w 317"/>
                <a:gd name="T49" fmla="*/ 542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7" h="575">
                  <a:moveTo>
                    <a:pt x="162" y="455"/>
                  </a:moveTo>
                  <a:cubicBezTo>
                    <a:pt x="158" y="455"/>
                    <a:pt x="155" y="452"/>
                    <a:pt x="155" y="448"/>
                  </a:cubicBezTo>
                  <a:cubicBezTo>
                    <a:pt x="155" y="398"/>
                    <a:pt x="155" y="398"/>
                    <a:pt x="155" y="398"/>
                  </a:cubicBezTo>
                  <a:cubicBezTo>
                    <a:pt x="155" y="358"/>
                    <a:pt x="186" y="330"/>
                    <a:pt x="220" y="301"/>
                  </a:cubicBezTo>
                  <a:cubicBezTo>
                    <a:pt x="261" y="264"/>
                    <a:pt x="303" y="227"/>
                    <a:pt x="303" y="159"/>
                  </a:cubicBezTo>
                  <a:cubicBezTo>
                    <a:pt x="303" y="79"/>
                    <a:pt x="238" y="14"/>
                    <a:pt x="158" y="14"/>
                  </a:cubicBezTo>
                  <a:cubicBezTo>
                    <a:pt x="79" y="14"/>
                    <a:pt x="14" y="79"/>
                    <a:pt x="14" y="159"/>
                  </a:cubicBezTo>
                  <a:cubicBezTo>
                    <a:pt x="14" y="163"/>
                    <a:pt x="10" y="166"/>
                    <a:pt x="7" y="166"/>
                  </a:cubicBezTo>
                  <a:cubicBezTo>
                    <a:pt x="3" y="166"/>
                    <a:pt x="0" y="163"/>
                    <a:pt x="0" y="159"/>
                  </a:cubicBezTo>
                  <a:cubicBezTo>
                    <a:pt x="0" y="71"/>
                    <a:pt x="71" y="0"/>
                    <a:pt x="158" y="0"/>
                  </a:cubicBezTo>
                  <a:cubicBezTo>
                    <a:pt x="246" y="0"/>
                    <a:pt x="317" y="71"/>
                    <a:pt x="317" y="159"/>
                  </a:cubicBezTo>
                  <a:cubicBezTo>
                    <a:pt x="317" y="233"/>
                    <a:pt x="270" y="275"/>
                    <a:pt x="229" y="311"/>
                  </a:cubicBezTo>
                  <a:cubicBezTo>
                    <a:pt x="197" y="339"/>
                    <a:pt x="169" y="364"/>
                    <a:pt x="169" y="398"/>
                  </a:cubicBezTo>
                  <a:cubicBezTo>
                    <a:pt x="169" y="448"/>
                    <a:pt x="169" y="448"/>
                    <a:pt x="169" y="448"/>
                  </a:cubicBezTo>
                  <a:cubicBezTo>
                    <a:pt x="169" y="452"/>
                    <a:pt x="166" y="455"/>
                    <a:pt x="162" y="455"/>
                  </a:cubicBezTo>
                  <a:close/>
                  <a:moveTo>
                    <a:pt x="195" y="542"/>
                  </a:moveTo>
                  <a:cubicBezTo>
                    <a:pt x="195" y="524"/>
                    <a:pt x="180" y="510"/>
                    <a:pt x="162" y="510"/>
                  </a:cubicBezTo>
                  <a:cubicBezTo>
                    <a:pt x="144" y="510"/>
                    <a:pt x="129" y="524"/>
                    <a:pt x="129" y="542"/>
                  </a:cubicBezTo>
                  <a:cubicBezTo>
                    <a:pt x="129" y="560"/>
                    <a:pt x="144" y="575"/>
                    <a:pt x="162" y="575"/>
                  </a:cubicBezTo>
                  <a:cubicBezTo>
                    <a:pt x="180" y="575"/>
                    <a:pt x="195" y="560"/>
                    <a:pt x="195" y="542"/>
                  </a:cubicBezTo>
                  <a:close/>
                  <a:moveTo>
                    <a:pt x="181" y="542"/>
                  </a:moveTo>
                  <a:cubicBezTo>
                    <a:pt x="181" y="553"/>
                    <a:pt x="172" y="561"/>
                    <a:pt x="162" y="561"/>
                  </a:cubicBezTo>
                  <a:cubicBezTo>
                    <a:pt x="152" y="561"/>
                    <a:pt x="143" y="553"/>
                    <a:pt x="143" y="542"/>
                  </a:cubicBezTo>
                  <a:cubicBezTo>
                    <a:pt x="143" y="532"/>
                    <a:pt x="152" y="524"/>
                    <a:pt x="162" y="524"/>
                  </a:cubicBezTo>
                  <a:cubicBezTo>
                    <a:pt x="172" y="524"/>
                    <a:pt x="181" y="532"/>
                    <a:pt x="181" y="542"/>
                  </a:cubicBezTo>
                  <a:close/>
                </a:path>
              </a:pathLst>
            </a:custGeom>
            <a:ln w="19050" cap="rnd">
              <a:solidFill>
                <a:schemeClr val="accent5"/>
              </a:solidFill>
              <a:round/>
            </a:ln>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en-US" sz="1800"/>
            </a:p>
          </p:txBody>
        </p:sp>
      </p:grpSp>
      <p:sp>
        <p:nvSpPr>
          <p:cNvPr id="21" name="Prostokąt 20"/>
          <p:cNvSpPr/>
          <p:nvPr/>
        </p:nvSpPr>
        <p:spPr>
          <a:xfrm>
            <a:off x="1172925" y="1398627"/>
            <a:ext cx="2835200" cy="400110"/>
          </a:xfrm>
          <a:prstGeom prst="rect">
            <a:avLst/>
          </a:prstGeom>
        </p:spPr>
        <p:txBody>
          <a:bodyPr wrap="none">
            <a:spAutoFit/>
          </a:bodyPr>
          <a:lstStyle/>
          <a:p>
            <a:r>
              <a:rPr lang="en-NZ" altLang="pl-PL" sz="2000" b="1" kern="800" spc="-39">
                <a:solidFill>
                  <a:schemeClr val="accent5"/>
                </a:solidFill>
                <a:latin typeface="Century Gothic" panose="020B0502020202020204" pitchFamily="34" charset="0"/>
              </a:rPr>
              <a:t>Decision-Making Style</a:t>
            </a:r>
            <a:endParaRPr lang="pl-PL" altLang="pl-PL" sz="2000" b="1" kern="800" spc="-39">
              <a:solidFill>
                <a:schemeClr val="accent5"/>
              </a:solidFill>
              <a:latin typeface="Century Gothic" panose="020B0502020202020204" pitchFamily="34" charset="0"/>
            </a:endParaRPr>
          </a:p>
        </p:txBody>
      </p:sp>
      <p:sp>
        <p:nvSpPr>
          <p:cNvPr id="22" name="Prostokąt 21"/>
          <p:cNvSpPr/>
          <p:nvPr/>
        </p:nvSpPr>
        <p:spPr>
          <a:xfrm>
            <a:off x="1172925" y="3543441"/>
            <a:ext cx="2752420" cy="400110"/>
          </a:xfrm>
          <a:prstGeom prst="rect">
            <a:avLst/>
          </a:prstGeom>
        </p:spPr>
        <p:txBody>
          <a:bodyPr wrap="none">
            <a:spAutoFit/>
          </a:bodyPr>
          <a:lstStyle/>
          <a:p>
            <a:r>
              <a:rPr lang="en-NZ" altLang="pl-PL" sz="2000" b="1" kern="800" spc="-39">
                <a:solidFill>
                  <a:schemeClr val="accent5"/>
                </a:solidFill>
                <a:latin typeface="Century Gothic" panose="020B0502020202020204" pitchFamily="34" charset="0"/>
              </a:rPr>
              <a:t>Approach to Change</a:t>
            </a:r>
            <a:endParaRPr lang="pl-PL" altLang="pl-PL" sz="2000" b="1" kern="800" spc="-39">
              <a:solidFill>
                <a:schemeClr val="accent5"/>
              </a:solidFill>
              <a:latin typeface="Century Gothic" panose="020B0502020202020204" pitchFamily="34" charset="0"/>
            </a:endParaRPr>
          </a:p>
        </p:txBody>
      </p:sp>
      <p:sp>
        <p:nvSpPr>
          <p:cNvPr id="24" name="Prostokąt 23"/>
          <p:cNvSpPr/>
          <p:nvPr/>
        </p:nvSpPr>
        <p:spPr>
          <a:xfrm>
            <a:off x="1172925" y="1752988"/>
            <a:ext cx="5265454" cy="2031325"/>
          </a:xfrm>
          <a:prstGeom prst="rect">
            <a:avLst/>
          </a:prstGeom>
        </p:spPr>
        <p:txBody>
          <a:bodyPr wrap="square">
            <a:spAutoFit/>
          </a:bodyPr>
          <a:lstStyle/>
          <a:p>
            <a:pPr marL="285750" indent="-285750">
              <a:buClr>
                <a:srgbClr val="FF0000"/>
              </a:buClr>
              <a:buFont typeface="Arial" panose="020B0604020202020204" pitchFamily="34" charset="0"/>
              <a:buChar char="•"/>
            </a:pPr>
            <a:r>
              <a:rPr lang="en-US" altLang="pl-PL" kern="800" spc="-39">
                <a:latin typeface="Century Gothic" panose="020B0502020202020204" pitchFamily="34" charset="0"/>
              </a:rPr>
              <a:t>Wants to make quick decisions independently</a:t>
            </a:r>
          </a:p>
          <a:p>
            <a:pPr marL="285750" indent="-285750">
              <a:buClr>
                <a:srgbClr val="FF0000"/>
              </a:buClr>
              <a:buFont typeface="Arial" panose="020B0604020202020204" pitchFamily="34" charset="0"/>
              <a:buChar char="•"/>
            </a:pPr>
            <a:r>
              <a:rPr lang="en-US" altLang="pl-PL" kern="800" spc="-39">
                <a:latin typeface="Century Gothic" panose="020B0502020202020204" pitchFamily="34" charset="0"/>
              </a:rPr>
              <a:t>Comfortable with difficult decisions</a:t>
            </a:r>
          </a:p>
          <a:p>
            <a:pPr marL="285750" indent="-285750">
              <a:buClr>
                <a:srgbClr val="FF0000"/>
              </a:buClr>
              <a:buFont typeface="Arial" panose="020B0604020202020204" pitchFamily="34" charset="0"/>
              <a:buChar char="•"/>
            </a:pPr>
            <a:r>
              <a:rPr lang="en-US" altLang="pl-PL" kern="800" spc="-39">
                <a:latin typeface="Century Gothic" panose="020B0502020202020204" pitchFamily="34" charset="0"/>
              </a:rPr>
              <a:t>Maintains the big picture</a:t>
            </a:r>
          </a:p>
          <a:p>
            <a:pPr marL="285750" indent="-285750">
              <a:buClr>
                <a:srgbClr val="FF0000"/>
              </a:buClr>
              <a:buFont typeface="Arial" panose="020B0604020202020204" pitchFamily="34" charset="0"/>
              <a:buChar char="•"/>
            </a:pPr>
            <a:r>
              <a:rPr lang="en-US" altLang="pl-PL" kern="800" spc="-39">
                <a:latin typeface="Century Gothic" panose="020B0502020202020204" pitchFamily="34" charset="0"/>
              </a:rPr>
              <a:t>May exceed authority level</a:t>
            </a:r>
          </a:p>
          <a:p>
            <a:pPr marL="285750" indent="-285750">
              <a:buClr>
                <a:srgbClr val="FF0000"/>
              </a:buClr>
              <a:buFont typeface="Arial" panose="020B0604020202020204" pitchFamily="34" charset="0"/>
              <a:buChar char="•"/>
            </a:pPr>
            <a:r>
              <a:rPr lang="en-US" altLang="pl-PL" kern="800" spc="-39">
                <a:latin typeface="Century Gothic" panose="020B0502020202020204" pitchFamily="34" charset="0"/>
              </a:rPr>
              <a:t>May forget people aspects</a:t>
            </a:r>
          </a:p>
          <a:p>
            <a:endParaRPr lang="pl-PL" altLang="pl-PL" kern="800" spc="-39">
              <a:latin typeface="Century Gothic" panose="020B0502020202020204" pitchFamily="34" charset="0"/>
            </a:endParaRPr>
          </a:p>
        </p:txBody>
      </p:sp>
      <p:sp>
        <p:nvSpPr>
          <p:cNvPr id="25" name="Prostokąt 24"/>
          <p:cNvSpPr/>
          <p:nvPr/>
        </p:nvSpPr>
        <p:spPr>
          <a:xfrm>
            <a:off x="1172924" y="3897194"/>
            <a:ext cx="6867489" cy="2308324"/>
          </a:xfrm>
          <a:prstGeom prst="rect">
            <a:avLst/>
          </a:prstGeom>
        </p:spPr>
        <p:txBody>
          <a:bodyPr wrap="square">
            <a:spAutoFit/>
          </a:bodyPr>
          <a:lstStyle/>
          <a:p>
            <a:pPr marL="285750" indent="-285750">
              <a:buClr>
                <a:srgbClr val="FF0000"/>
              </a:buClr>
              <a:buFont typeface="Arial" panose="020B0604020202020204" pitchFamily="34" charset="0"/>
              <a:buChar char="•"/>
            </a:pPr>
            <a:r>
              <a:rPr lang="en-NZ" altLang="pl-PL" kern="800" spc="-39" dirty="0">
                <a:latin typeface="Century Gothic" panose="020B0502020202020204" pitchFamily="34" charset="0"/>
              </a:rPr>
              <a:t>Loves change – sees it as a necessity (is quick to dive into new ideas and processes)</a:t>
            </a:r>
          </a:p>
          <a:p>
            <a:pPr marL="285750" indent="-285750">
              <a:buClr>
                <a:srgbClr val="FF0000"/>
              </a:buClr>
              <a:buFont typeface="Arial" panose="020B0604020202020204" pitchFamily="34" charset="0"/>
              <a:buChar char="•"/>
            </a:pPr>
            <a:r>
              <a:rPr lang="en-NZ" altLang="pl-PL" kern="800" spc="-39" dirty="0">
                <a:latin typeface="Century Gothic" panose="020B0502020202020204" pitchFamily="34" charset="0"/>
              </a:rPr>
              <a:t>Wants to be the first (competitive)</a:t>
            </a:r>
          </a:p>
          <a:p>
            <a:pPr marL="285750" indent="-285750">
              <a:buClr>
                <a:srgbClr val="FF0000"/>
              </a:buClr>
              <a:buFont typeface="Arial" panose="020B0604020202020204" pitchFamily="34" charset="0"/>
              <a:buChar char="•"/>
            </a:pPr>
            <a:r>
              <a:rPr lang="en-NZ" altLang="pl-PL" kern="800" spc="-39" dirty="0">
                <a:latin typeface="Century Gothic" panose="020B0502020202020204" pitchFamily="34" charset="0"/>
              </a:rPr>
              <a:t>Leaps without thinking through the consequences</a:t>
            </a:r>
          </a:p>
          <a:p>
            <a:pPr marL="285750" indent="-285750">
              <a:buClr>
                <a:srgbClr val="FF0000"/>
              </a:buClr>
              <a:buFont typeface="Arial" panose="020B0604020202020204" pitchFamily="34" charset="0"/>
              <a:buChar char="•"/>
            </a:pPr>
            <a:r>
              <a:rPr lang="en-NZ" altLang="pl-PL" kern="800" spc="-39" dirty="0">
                <a:latin typeface="Century Gothic" panose="020B0502020202020204" pitchFamily="34" charset="0"/>
              </a:rPr>
              <a:t>Wants things done yesterday </a:t>
            </a:r>
          </a:p>
          <a:p>
            <a:pPr marL="285750" indent="-285750">
              <a:buClr>
                <a:srgbClr val="FF0000"/>
              </a:buClr>
              <a:buFont typeface="Arial" panose="020B0604020202020204" pitchFamily="34" charset="0"/>
              <a:buChar char="•"/>
            </a:pPr>
            <a:r>
              <a:rPr lang="en-NZ" altLang="pl-PL" kern="800" spc="-39" dirty="0">
                <a:latin typeface="Century Gothic" panose="020B0502020202020204" pitchFamily="34" charset="0"/>
              </a:rPr>
              <a:t>May move too quickly and not offer enough support to other styles who require assistance with change</a:t>
            </a:r>
            <a:endParaRPr lang="en-US" altLang="pl-PL" kern="800" spc="-39" dirty="0">
              <a:latin typeface="Century Gothic" panose="020B0502020202020204" pitchFamily="34" charset="0"/>
            </a:endParaRPr>
          </a:p>
          <a:p>
            <a:endParaRPr lang="pl-PL" altLang="pl-PL" kern="800" spc="-39" dirty="0">
              <a:latin typeface="Century Gothic" panose="020B0502020202020204" pitchFamily="34" charset="0"/>
            </a:endParaRPr>
          </a:p>
        </p:txBody>
      </p:sp>
      <p:pic>
        <p:nvPicPr>
          <p:cNvPr id="11" name="Obraz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8361" y="516564"/>
            <a:ext cx="4376773" cy="5445798"/>
          </a:xfrm>
          <a:prstGeom prst="rect">
            <a:avLst/>
          </a:prstGeom>
        </p:spPr>
      </p:pic>
      <p:sp>
        <p:nvSpPr>
          <p:cNvPr id="27" name="Symbol zastępczy numeru slajdu 26"/>
          <p:cNvSpPr>
            <a:spLocks noGrp="1"/>
          </p:cNvSpPr>
          <p:nvPr>
            <p:ph type="sldNum" sz="quarter" idx="12"/>
          </p:nvPr>
        </p:nvSpPr>
        <p:spPr/>
        <p:txBody>
          <a:bodyPr/>
          <a:lstStyle/>
          <a:p>
            <a:fld id="{DEAEEF22-A4DB-45E7-8C91-9889C89BF273}" type="slidenum">
              <a:rPr lang="pl-PL" smtClean="0"/>
              <a:t>25</a:t>
            </a:fld>
            <a:endParaRPr lang="pl-PL"/>
          </a:p>
        </p:txBody>
      </p:sp>
      <p:pic>
        <p:nvPicPr>
          <p:cNvPr id="18" name="Picture 17"/>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61076" y="1562974"/>
            <a:ext cx="438156" cy="438156"/>
          </a:xfrm>
          <a:prstGeom prst="rect">
            <a:avLst/>
          </a:prstGeom>
        </p:spPr>
      </p:pic>
      <p:sp>
        <p:nvSpPr>
          <p:cNvPr id="19" name="Rectangle 18"/>
          <p:cNvSpPr/>
          <p:nvPr/>
        </p:nvSpPr>
        <p:spPr>
          <a:xfrm>
            <a:off x="189186" y="1061969"/>
            <a:ext cx="9432000" cy="540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7264629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3333">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3333">
                                          <p:cBhvr additive="base">
                                            <p:cTn id="7" dur="1250" fill="hold"/>
                                            <p:tgtEl>
                                              <p:spTgt spid="3"/>
                                            </p:tgtEl>
                                            <p:attrNameLst>
                                              <p:attrName>ppt_x</p:attrName>
                                            </p:attrNameLst>
                                          </p:cBhvr>
                                          <p:tavLst>
                                            <p:tav tm="0">
                                              <p:val>
                                                <p:strVal val="1+#ppt_w/2"/>
                                              </p:val>
                                            </p:tav>
                                            <p:tav tm="100000">
                                              <p:val>
                                                <p:strVal val="#ppt_x"/>
                                              </p:val>
                                            </p:tav>
                                          </p:tavLst>
                                        </p:anim>
                                        <p:anim calcmode="lin" valueType="num" p14:bounceEnd="53333">
                                          <p:cBhvr additive="base">
                                            <p:cTn id="8" dur="12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3333">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53333">
                                          <p:cBhvr additive="base">
                                            <p:cTn id="11" dur="1250" fill="hold"/>
                                            <p:tgtEl>
                                              <p:spTgt spid="4"/>
                                            </p:tgtEl>
                                            <p:attrNameLst>
                                              <p:attrName>ppt_x</p:attrName>
                                            </p:attrNameLst>
                                          </p:cBhvr>
                                          <p:tavLst>
                                            <p:tav tm="0">
                                              <p:val>
                                                <p:strVal val="1+#ppt_w/2"/>
                                              </p:val>
                                            </p:tav>
                                            <p:tav tm="100000">
                                              <p:val>
                                                <p:strVal val="#ppt_x"/>
                                              </p:val>
                                            </p:tav>
                                          </p:tavLst>
                                        </p:anim>
                                        <p:anim calcmode="lin" valueType="num" p14:bounceEnd="53333">
                                          <p:cBhvr additive="base">
                                            <p:cTn id="12" dur="12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53333">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14:bounceEnd="53333">
                                          <p:cBhvr additive="base">
                                            <p:cTn id="15" dur="1250" fill="hold"/>
                                            <p:tgtEl>
                                              <p:spTgt spid="11"/>
                                            </p:tgtEl>
                                            <p:attrNameLst>
                                              <p:attrName>ppt_x</p:attrName>
                                            </p:attrNameLst>
                                          </p:cBhvr>
                                          <p:tavLst>
                                            <p:tav tm="0">
                                              <p:val>
                                                <p:strVal val="1+#ppt_w/2"/>
                                              </p:val>
                                            </p:tav>
                                            <p:tav tm="100000">
                                              <p:val>
                                                <p:strVal val="#ppt_x"/>
                                              </p:val>
                                            </p:tav>
                                          </p:tavLst>
                                        </p:anim>
                                        <p:anim calcmode="lin" valueType="num" p14:bounceEnd="53333">
                                          <p:cBhvr additive="base">
                                            <p:cTn id="16" dur="125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49" presetClass="entr" presetSubtype="0" decel="10000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 calcmode="lin" valueType="num">
                                          <p:cBhvr>
                                            <p:cTn id="22" dur="500" fill="hold"/>
                                            <p:tgtEl>
                                              <p:spTgt spid="13"/>
                                            </p:tgtEl>
                                            <p:attrNameLst>
                                              <p:attrName>style.rotation</p:attrName>
                                            </p:attrNameLst>
                                          </p:cBhvr>
                                          <p:tavLst>
                                            <p:tav tm="0">
                                              <p:val>
                                                <p:fltVal val="360"/>
                                              </p:val>
                                            </p:tav>
                                            <p:tav tm="100000">
                                              <p:val>
                                                <p:fltVal val="0"/>
                                              </p:val>
                                            </p:tav>
                                          </p:tavLst>
                                        </p:anim>
                                        <p:animEffect transition="in" filter="fade">
                                          <p:cBhvr>
                                            <p:cTn id="23" dur="500"/>
                                            <p:tgtEl>
                                              <p:spTgt spid="13"/>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 calcmode="lin" valueType="num">
                                          <p:cBhvr>
                                            <p:cTn id="28" dur="500" fill="hold"/>
                                            <p:tgtEl>
                                              <p:spTgt spid="18"/>
                                            </p:tgtEl>
                                            <p:attrNameLst>
                                              <p:attrName>style.rotation</p:attrName>
                                            </p:attrNameLst>
                                          </p:cBhvr>
                                          <p:tavLst>
                                            <p:tav tm="0">
                                              <p:val>
                                                <p:fltVal val="360"/>
                                              </p:val>
                                            </p:tav>
                                            <p:tav tm="100000">
                                              <p:val>
                                                <p:fltVal val="0"/>
                                              </p:val>
                                            </p:tav>
                                          </p:tavLst>
                                        </p:anim>
                                        <p:animEffect transition="in" filter="fade">
                                          <p:cBhvr>
                                            <p:cTn id="29" dur="500"/>
                                            <p:tgtEl>
                                              <p:spTgt spid="1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up)">
                                          <p:cBhvr>
                                            <p:cTn id="36" dur="500"/>
                                            <p:tgtEl>
                                              <p:spTgt spid="24"/>
                                            </p:tgtEl>
                                          </p:cBhvr>
                                        </p:animEffect>
                                      </p:childTnLst>
                                    </p:cTn>
                                  </p:par>
                                </p:childTnLst>
                              </p:cTn>
                            </p:par>
                            <p:par>
                              <p:cTn id="37" fill="hold">
                                <p:stCondLst>
                                  <p:cond delay="3000"/>
                                </p:stCondLst>
                                <p:childTnLst>
                                  <p:par>
                                    <p:cTn id="38" presetID="49" presetClass="entr" presetSubtype="0" decel="100000"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 calcmode="lin" valueType="num">
                                          <p:cBhvr>
                                            <p:cTn id="42" dur="500" fill="hold"/>
                                            <p:tgtEl>
                                              <p:spTgt spid="15"/>
                                            </p:tgtEl>
                                            <p:attrNameLst>
                                              <p:attrName>style.rotation</p:attrName>
                                            </p:attrNameLst>
                                          </p:cBhvr>
                                          <p:tavLst>
                                            <p:tav tm="0">
                                              <p:val>
                                                <p:fltVal val="360"/>
                                              </p:val>
                                            </p:tav>
                                            <p:tav tm="100000">
                                              <p:val>
                                                <p:fltVal val="0"/>
                                              </p:val>
                                            </p:tav>
                                          </p:tavLst>
                                        </p:anim>
                                        <p:animEffect transition="in" filter="fade">
                                          <p:cBhvr>
                                            <p:cTn id="43" dur="500"/>
                                            <p:tgtEl>
                                              <p:spTgt spid="15"/>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childTnLst>
                              </p:cTn>
                            </p:par>
                            <p:par>
                              <p:cTn id="47" fill="hold">
                                <p:stCondLst>
                                  <p:cond delay="3750"/>
                                </p:stCondLst>
                                <p:childTnLst>
                                  <p:par>
                                    <p:cTn id="48" presetID="22" presetClass="entr" presetSubtype="1"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up)">
                                          <p:cBhvr>
                                            <p:cTn id="5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21" grpId="0"/>
          <p:bldP spid="22"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250" fill="hold"/>
                                            <p:tgtEl>
                                              <p:spTgt spid="3"/>
                                            </p:tgtEl>
                                            <p:attrNameLst>
                                              <p:attrName>ppt_x</p:attrName>
                                            </p:attrNameLst>
                                          </p:cBhvr>
                                          <p:tavLst>
                                            <p:tav tm="0">
                                              <p:val>
                                                <p:strVal val="1+#ppt_w/2"/>
                                              </p:val>
                                            </p:tav>
                                            <p:tav tm="100000">
                                              <p:val>
                                                <p:strVal val="#ppt_x"/>
                                              </p:val>
                                            </p:tav>
                                          </p:tavLst>
                                        </p:anim>
                                        <p:anim calcmode="lin" valueType="num">
                                          <p:cBhvr additive="base">
                                            <p:cTn id="8" dur="12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50" fill="hold"/>
                                            <p:tgtEl>
                                              <p:spTgt spid="4"/>
                                            </p:tgtEl>
                                            <p:attrNameLst>
                                              <p:attrName>ppt_x</p:attrName>
                                            </p:attrNameLst>
                                          </p:cBhvr>
                                          <p:tavLst>
                                            <p:tav tm="0">
                                              <p:val>
                                                <p:strVal val="1+#ppt_w/2"/>
                                              </p:val>
                                            </p:tav>
                                            <p:tav tm="100000">
                                              <p:val>
                                                <p:strVal val="#ppt_x"/>
                                              </p:val>
                                            </p:tav>
                                          </p:tavLst>
                                        </p:anim>
                                        <p:anim calcmode="lin" valueType="num">
                                          <p:cBhvr additive="base">
                                            <p:cTn id="12" dur="12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250" fill="hold"/>
                                            <p:tgtEl>
                                              <p:spTgt spid="11"/>
                                            </p:tgtEl>
                                            <p:attrNameLst>
                                              <p:attrName>ppt_x</p:attrName>
                                            </p:attrNameLst>
                                          </p:cBhvr>
                                          <p:tavLst>
                                            <p:tav tm="0">
                                              <p:val>
                                                <p:strVal val="1+#ppt_w/2"/>
                                              </p:val>
                                            </p:tav>
                                            <p:tav tm="100000">
                                              <p:val>
                                                <p:strVal val="#ppt_x"/>
                                              </p:val>
                                            </p:tav>
                                          </p:tavLst>
                                        </p:anim>
                                        <p:anim calcmode="lin" valueType="num">
                                          <p:cBhvr additive="base">
                                            <p:cTn id="16" dur="125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49" presetClass="entr" presetSubtype="0" decel="10000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 calcmode="lin" valueType="num">
                                          <p:cBhvr>
                                            <p:cTn id="22" dur="500" fill="hold"/>
                                            <p:tgtEl>
                                              <p:spTgt spid="13"/>
                                            </p:tgtEl>
                                            <p:attrNameLst>
                                              <p:attrName>style.rotation</p:attrName>
                                            </p:attrNameLst>
                                          </p:cBhvr>
                                          <p:tavLst>
                                            <p:tav tm="0">
                                              <p:val>
                                                <p:fltVal val="360"/>
                                              </p:val>
                                            </p:tav>
                                            <p:tav tm="100000">
                                              <p:val>
                                                <p:fltVal val="0"/>
                                              </p:val>
                                            </p:tav>
                                          </p:tavLst>
                                        </p:anim>
                                        <p:animEffect transition="in" filter="fade">
                                          <p:cBhvr>
                                            <p:cTn id="23" dur="500"/>
                                            <p:tgtEl>
                                              <p:spTgt spid="13"/>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 calcmode="lin" valueType="num">
                                          <p:cBhvr>
                                            <p:cTn id="28" dur="500" fill="hold"/>
                                            <p:tgtEl>
                                              <p:spTgt spid="18"/>
                                            </p:tgtEl>
                                            <p:attrNameLst>
                                              <p:attrName>style.rotation</p:attrName>
                                            </p:attrNameLst>
                                          </p:cBhvr>
                                          <p:tavLst>
                                            <p:tav tm="0">
                                              <p:val>
                                                <p:fltVal val="360"/>
                                              </p:val>
                                            </p:tav>
                                            <p:tav tm="100000">
                                              <p:val>
                                                <p:fltVal val="0"/>
                                              </p:val>
                                            </p:tav>
                                          </p:tavLst>
                                        </p:anim>
                                        <p:animEffect transition="in" filter="fade">
                                          <p:cBhvr>
                                            <p:cTn id="29" dur="500"/>
                                            <p:tgtEl>
                                              <p:spTgt spid="1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up)">
                                          <p:cBhvr>
                                            <p:cTn id="36" dur="500"/>
                                            <p:tgtEl>
                                              <p:spTgt spid="24"/>
                                            </p:tgtEl>
                                          </p:cBhvr>
                                        </p:animEffect>
                                      </p:childTnLst>
                                    </p:cTn>
                                  </p:par>
                                </p:childTnLst>
                              </p:cTn>
                            </p:par>
                            <p:par>
                              <p:cTn id="37" fill="hold">
                                <p:stCondLst>
                                  <p:cond delay="3000"/>
                                </p:stCondLst>
                                <p:childTnLst>
                                  <p:par>
                                    <p:cTn id="38" presetID="49" presetClass="entr" presetSubtype="0" decel="100000"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 calcmode="lin" valueType="num">
                                          <p:cBhvr>
                                            <p:cTn id="42" dur="500" fill="hold"/>
                                            <p:tgtEl>
                                              <p:spTgt spid="15"/>
                                            </p:tgtEl>
                                            <p:attrNameLst>
                                              <p:attrName>style.rotation</p:attrName>
                                            </p:attrNameLst>
                                          </p:cBhvr>
                                          <p:tavLst>
                                            <p:tav tm="0">
                                              <p:val>
                                                <p:fltVal val="360"/>
                                              </p:val>
                                            </p:tav>
                                            <p:tav tm="100000">
                                              <p:val>
                                                <p:fltVal val="0"/>
                                              </p:val>
                                            </p:tav>
                                          </p:tavLst>
                                        </p:anim>
                                        <p:animEffect transition="in" filter="fade">
                                          <p:cBhvr>
                                            <p:cTn id="43" dur="500"/>
                                            <p:tgtEl>
                                              <p:spTgt spid="15"/>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childTnLst>
                              </p:cTn>
                            </p:par>
                            <p:par>
                              <p:cTn id="47" fill="hold">
                                <p:stCondLst>
                                  <p:cond delay="3750"/>
                                </p:stCondLst>
                                <p:childTnLst>
                                  <p:par>
                                    <p:cTn id="48" presetID="22" presetClass="entr" presetSubtype="1"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up)">
                                          <p:cBhvr>
                                            <p:cTn id="5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21" grpId="0"/>
          <p:bldP spid="22" grpId="0"/>
          <p:bldP spid="24" grpId="0"/>
          <p:bldP spid="2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77643" y="1997667"/>
            <a:ext cx="8042740" cy="2609941"/>
          </a:xfrm>
          <a:prstGeom prst="rect">
            <a:avLst/>
          </a:prstGeom>
          <a:noFill/>
        </p:spPr>
        <p:txBody>
          <a:bodyPr wrap="square" lIns="85341" tIns="42670" rIns="85341" bIns="42670" rtlCol="0">
            <a:spAutoFit/>
          </a:bodyPr>
          <a:lstStyle/>
          <a:p>
            <a:r>
              <a:rPr lang="en-NZ" sz="4100" b="1">
                <a:latin typeface="Century Gothic" panose="020B0502020202020204" pitchFamily="34" charset="0"/>
              </a:rPr>
              <a:t>Introduce yourself to the I Behavioural Style. </a:t>
            </a:r>
          </a:p>
          <a:p>
            <a:endParaRPr lang="en-NZ" sz="4100" b="1">
              <a:latin typeface="Century Gothic" panose="020B0502020202020204" pitchFamily="34" charset="0"/>
            </a:endParaRPr>
          </a:p>
          <a:p>
            <a:r>
              <a:rPr lang="en-NZ" sz="4100" b="1">
                <a:latin typeface="Century Gothic" panose="020B0502020202020204" pitchFamily="34" charset="0"/>
                <a:hlinkClick r:id="rId3"/>
              </a:rPr>
              <a:t>Click to watch</a:t>
            </a:r>
            <a:endParaRPr lang="en-GB" sz="4100" b="1">
              <a:latin typeface="Century Gothic" panose="020B0502020202020204" pitchFamily="34" charset="0"/>
            </a:endParaRPr>
          </a:p>
        </p:txBody>
      </p:sp>
      <p:sp>
        <p:nvSpPr>
          <p:cNvPr id="5" name="Text Placeholder 2"/>
          <p:cNvSpPr txBox="1">
            <a:spLocks/>
          </p:cNvSpPr>
          <p:nvPr/>
        </p:nvSpPr>
        <p:spPr>
          <a:xfrm>
            <a:off x="1775521" y="154532"/>
            <a:ext cx="7244862" cy="750470"/>
          </a:xfrm>
          <a:prstGeom prst="rect">
            <a:avLst/>
          </a:prstGeom>
        </p:spPr>
        <p:txBody>
          <a:bodyPr lIns="85341" tIns="42670" rIns="85341" bIns="42670"/>
          <a:lstStyle>
            <a:lvl1pPr marL="364841" indent="-364841" algn="l" defTabSz="972868" rtl="0" eaLnBrk="1" latinLnBrk="0" hangingPunct="1">
              <a:spcBef>
                <a:spcPct val="20000"/>
              </a:spcBef>
              <a:buFont typeface="Arial" panose="020B0604020202020204" pitchFamily="34" charset="0"/>
              <a:buChar char="•"/>
              <a:defRPr sz="3400" kern="1200">
                <a:solidFill>
                  <a:schemeClr val="tx1"/>
                </a:solidFill>
                <a:latin typeface="+mn-lt"/>
                <a:ea typeface="+mn-ea"/>
                <a:cs typeface="+mn-cs"/>
              </a:defRPr>
            </a:lvl1pPr>
            <a:lvl2pPr marL="790411" indent="-304014" algn="l" defTabSz="972868"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2pPr>
            <a:lvl3pPr marL="1216048" indent="-243227" algn="l" defTabSz="972868"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3pPr>
            <a:lvl4pPr marL="1702424"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4pPr>
            <a:lvl5pPr marL="2188820"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5pPr>
            <a:lvl6pPr marL="2675223"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6pPr>
            <a:lvl7pPr marL="3161624"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7pPr>
            <a:lvl8pPr marL="3648025"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8pPr>
            <a:lvl9pPr marL="4134427"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9pPr>
          </a:lstStyle>
          <a:p>
            <a:pPr marL="0" indent="0">
              <a:buNone/>
            </a:pPr>
            <a:r>
              <a:rPr lang="en-NZ" sz="3000" b="1">
                <a:solidFill>
                  <a:schemeClr val="bg1"/>
                </a:solidFill>
                <a:latin typeface="Century Gothic" panose="020B0502020202020204" pitchFamily="34" charset="0"/>
              </a:rPr>
              <a:t>Styles: </a:t>
            </a:r>
            <a:r>
              <a:rPr lang="en-NZ" sz="3000">
                <a:solidFill>
                  <a:schemeClr val="bg1"/>
                </a:solidFill>
                <a:latin typeface="Century Gothic" panose="020B0502020202020204" pitchFamily="34" charset="0"/>
              </a:rPr>
              <a:t>The I Style = Influence</a:t>
            </a:r>
          </a:p>
        </p:txBody>
      </p:sp>
      <p:pic>
        <p:nvPicPr>
          <p:cNvPr id="6" name="Obraz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9384" y="363796"/>
            <a:ext cx="4414484" cy="5877682"/>
          </a:xfrm>
          <a:prstGeom prst="rect">
            <a:avLst/>
          </a:prstGeom>
          <a:noFill/>
          <a:ln>
            <a:noFill/>
          </a:ln>
        </p:spPr>
      </p:pic>
      <p:sp>
        <p:nvSpPr>
          <p:cNvPr id="3" name="Title 2"/>
          <p:cNvSpPr>
            <a:spLocks noGrp="1"/>
          </p:cNvSpPr>
          <p:nvPr>
            <p:ph type="title"/>
          </p:nvPr>
        </p:nvSpPr>
        <p:spPr/>
        <p:txBody>
          <a:bodyPr/>
          <a:lstStyle/>
          <a:p>
            <a:r>
              <a:rPr lang="pl-PL"/>
              <a:t>Style I – </a:t>
            </a:r>
            <a:r>
              <a:rPr lang="en-NZ" b="1">
                <a:solidFill>
                  <a:schemeClr val="accent4"/>
                </a:solidFill>
              </a:rPr>
              <a:t>P</a:t>
            </a:r>
            <a:r>
              <a:rPr lang="pl-PL" b="1">
                <a:solidFill>
                  <a:schemeClr val="accent4"/>
                </a:solidFill>
              </a:rPr>
              <a:t>eople</a:t>
            </a:r>
            <a:r>
              <a:rPr lang="en-NZ" b="1">
                <a:solidFill>
                  <a:schemeClr val="accent4"/>
                </a:solidFill>
              </a:rPr>
              <a:t>-o</a:t>
            </a:r>
            <a:r>
              <a:rPr lang="pl-PL" b="1">
                <a:solidFill>
                  <a:schemeClr val="accent4"/>
                </a:solidFill>
              </a:rPr>
              <a:t>riented</a:t>
            </a:r>
            <a:endParaRPr lang="en-GB"/>
          </a:p>
        </p:txBody>
      </p:sp>
    </p:spTree>
    <p:extLst>
      <p:ext uri="{BB962C8B-B14F-4D97-AF65-F5344CB8AC3E}">
        <p14:creationId xmlns:p14="http://schemas.microsoft.com/office/powerpoint/2010/main" val="297325290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351580"/>
          </a:xfrm>
        </p:spPr>
        <p:txBody>
          <a:bodyPr/>
          <a:lstStyle/>
          <a:p>
            <a:r>
              <a:rPr lang="pl-PL"/>
              <a:t>Style I – </a:t>
            </a:r>
            <a:r>
              <a:rPr lang="en-NZ" b="1">
                <a:solidFill>
                  <a:schemeClr val="accent4"/>
                </a:solidFill>
              </a:rPr>
              <a:t>P</a:t>
            </a:r>
            <a:r>
              <a:rPr lang="pl-PL" b="1">
                <a:solidFill>
                  <a:schemeClr val="accent4"/>
                </a:solidFill>
              </a:rPr>
              <a:t>eople</a:t>
            </a:r>
            <a:r>
              <a:rPr lang="en-NZ" b="1">
                <a:solidFill>
                  <a:schemeClr val="accent4"/>
                </a:solidFill>
              </a:rPr>
              <a:t>-</a:t>
            </a:r>
            <a:r>
              <a:rPr lang="pl-PL" b="1">
                <a:solidFill>
                  <a:schemeClr val="accent4"/>
                </a:solidFill>
              </a:rPr>
              <a:t>oriented</a:t>
            </a:r>
          </a:p>
        </p:txBody>
      </p:sp>
      <p:sp>
        <p:nvSpPr>
          <p:cNvPr id="3" name="Elipsa 2"/>
          <p:cNvSpPr/>
          <p:nvPr/>
        </p:nvSpPr>
        <p:spPr>
          <a:xfrm>
            <a:off x="5042687" y="1614855"/>
            <a:ext cx="3439665" cy="34396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grpSp>
        <p:nvGrpSpPr>
          <p:cNvPr id="8" name="Grupa 7"/>
          <p:cNvGrpSpPr/>
          <p:nvPr/>
        </p:nvGrpSpPr>
        <p:grpSpPr>
          <a:xfrm>
            <a:off x="872481" y="1460135"/>
            <a:ext cx="4832126" cy="369332"/>
            <a:chOff x="872481" y="1460135"/>
            <a:chExt cx="4832126" cy="369332"/>
          </a:xfrm>
        </p:grpSpPr>
        <p:cxnSp>
          <p:nvCxnSpPr>
            <p:cNvPr id="9" name="Łącznik prosty 8"/>
            <p:cNvCxnSpPr/>
            <p:nvPr/>
          </p:nvCxnSpPr>
          <p:spPr>
            <a:xfrm flipH="1">
              <a:off x="5124061" y="1644801"/>
              <a:ext cx="580546" cy="0"/>
            </a:xfrm>
            <a:prstGeom prst="line">
              <a:avLst/>
            </a:prstGeom>
            <a:ln w="19050" cap="rnd">
              <a:solidFill>
                <a:srgbClr val="FFC000"/>
              </a:solidFill>
              <a:round/>
            </a:ln>
          </p:spPr>
          <p:style>
            <a:lnRef idx="1">
              <a:schemeClr val="accent1"/>
            </a:lnRef>
            <a:fillRef idx="0">
              <a:schemeClr val="accent1"/>
            </a:fillRef>
            <a:effectRef idx="0">
              <a:schemeClr val="accent1"/>
            </a:effectRef>
            <a:fontRef idx="minor">
              <a:schemeClr val="tx1"/>
            </a:fontRef>
          </p:style>
        </p:cxnSp>
        <p:sp>
          <p:nvSpPr>
            <p:cNvPr id="10" name="Prostokąt 9"/>
            <p:cNvSpPr/>
            <p:nvPr/>
          </p:nvSpPr>
          <p:spPr>
            <a:xfrm>
              <a:off x="872481" y="1460135"/>
              <a:ext cx="3791424" cy="369332"/>
            </a:xfrm>
            <a:prstGeom prst="rect">
              <a:avLst/>
            </a:prstGeom>
          </p:spPr>
          <p:txBody>
            <a:bodyPr wrap="none">
              <a:spAutoFit/>
            </a:bodyPr>
            <a:lstStyle/>
            <a:p>
              <a:pPr algn="ctr" defTabSz="622300">
                <a:lnSpc>
                  <a:spcPct val="90000"/>
                </a:lnSpc>
                <a:spcBef>
                  <a:spcPct val="0"/>
                </a:spcBef>
                <a:spcAft>
                  <a:spcPct val="35000"/>
                </a:spcAft>
              </a:pPr>
              <a:r>
                <a:rPr lang="pl-PL" sz="2000" b="1">
                  <a:solidFill>
                    <a:srgbClr val="FFC000"/>
                  </a:solidFill>
                  <a:latin typeface="Century Gothic" panose="020B0502020202020204" pitchFamily="34" charset="0"/>
                </a:rPr>
                <a:t>Sociable</a:t>
              </a:r>
              <a:r>
                <a:rPr lang="pl-PL" sz="2000">
                  <a:latin typeface="Century Gothic" panose="020B0502020202020204" pitchFamily="34" charset="0"/>
                </a:rPr>
                <a:t>, talkative, opt</a:t>
              </a:r>
              <a:r>
                <a:rPr lang="en-NZ" sz="2000">
                  <a:latin typeface="Century Gothic" panose="020B0502020202020204" pitchFamily="34" charset="0"/>
                </a:rPr>
                <a:t>i</a:t>
              </a:r>
              <a:r>
                <a:rPr lang="pl-PL" sz="2000">
                  <a:latin typeface="Century Gothic" panose="020B0502020202020204" pitchFamily="34" charset="0"/>
                </a:rPr>
                <a:t>mistic</a:t>
              </a:r>
            </a:p>
          </p:txBody>
        </p:sp>
      </p:grpSp>
      <p:grpSp>
        <p:nvGrpSpPr>
          <p:cNvPr id="11" name="Grupa 10"/>
          <p:cNvGrpSpPr/>
          <p:nvPr/>
        </p:nvGrpSpPr>
        <p:grpSpPr>
          <a:xfrm>
            <a:off x="796635" y="2488155"/>
            <a:ext cx="4456500" cy="369332"/>
            <a:chOff x="796635" y="2488155"/>
            <a:chExt cx="4456500" cy="369332"/>
          </a:xfrm>
        </p:grpSpPr>
        <p:sp>
          <p:nvSpPr>
            <p:cNvPr id="12" name="Prostokąt 11"/>
            <p:cNvSpPr/>
            <p:nvPr/>
          </p:nvSpPr>
          <p:spPr>
            <a:xfrm>
              <a:off x="796635" y="2488155"/>
              <a:ext cx="2359620" cy="369332"/>
            </a:xfrm>
            <a:prstGeom prst="rect">
              <a:avLst/>
            </a:prstGeom>
          </p:spPr>
          <p:txBody>
            <a:bodyPr wrap="none">
              <a:spAutoFit/>
            </a:bodyPr>
            <a:lstStyle/>
            <a:p>
              <a:pPr algn="ctr" defTabSz="622300">
                <a:lnSpc>
                  <a:spcPct val="90000"/>
                </a:lnSpc>
                <a:spcBef>
                  <a:spcPct val="0"/>
                </a:spcBef>
                <a:spcAft>
                  <a:spcPct val="35000"/>
                </a:spcAft>
              </a:pPr>
              <a:r>
                <a:rPr lang="pl-PL" sz="2000" err="1">
                  <a:latin typeface="Century Gothic" panose="020B0502020202020204" pitchFamily="34" charset="0"/>
                </a:rPr>
                <a:t>Likes</a:t>
              </a:r>
              <a:r>
                <a:rPr lang="pl-PL" sz="2000">
                  <a:latin typeface="Century Gothic" panose="020B0502020202020204" pitchFamily="34" charset="0"/>
                </a:rPr>
                <a:t> to talk, </a:t>
              </a:r>
              <a:r>
                <a:rPr lang="pl-PL" sz="2000" b="1">
                  <a:solidFill>
                    <a:srgbClr val="FFC000"/>
                  </a:solidFill>
                  <a:latin typeface="Century Gothic" panose="020B0502020202020204" pitchFamily="34" charset="0"/>
                </a:rPr>
                <a:t>open</a:t>
              </a:r>
            </a:p>
          </p:txBody>
        </p:sp>
        <p:cxnSp>
          <p:nvCxnSpPr>
            <p:cNvPr id="13" name="Łącznik prosty 12"/>
            <p:cNvCxnSpPr/>
            <p:nvPr/>
          </p:nvCxnSpPr>
          <p:spPr>
            <a:xfrm flipH="1">
              <a:off x="3571533" y="2672821"/>
              <a:ext cx="1681602" cy="0"/>
            </a:xfrm>
            <a:prstGeom prst="line">
              <a:avLst/>
            </a:prstGeom>
            <a:ln w="19050" cap="rnd">
              <a:solidFill>
                <a:srgbClr val="FFC000"/>
              </a:solidFill>
              <a:round/>
            </a:ln>
          </p:spPr>
          <p:style>
            <a:lnRef idx="1">
              <a:schemeClr val="accent1"/>
            </a:lnRef>
            <a:fillRef idx="0">
              <a:schemeClr val="accent1"/>
            </a:fillRef>
            <a:effectRef idx="0">
              <a:schemeClr val="accent1"/>
            </a:effectRef>
            <a:fontRef idx="minor">
              <a:schemeClr val="tx1"/>
            </a:fontRef>
          </p:style>
        </p:cxnSp>
      </p:grpSp>
      <p:grpSp>
        <p:nvGrpSpPr>
          <p:cNvPr id="14" name="Grupa 13"/>
          <p:cNvGrpSpPr/>
          <p:nvPr/>
        </p:nvGrpSpPr>
        <p:grpSpPr>
          <a:xfrm>
            <a:off x="443977" y="3516175"/>
            <a:ext cx="5126399" cy="369332"/>
            <a:chOff x="443977" y="3516175"/>
            <a:chExt cx="5126399" cy="369332"/>
          </a:xfrm>
        </p:grpSpPr>
        <p:sp>
          <p:nvSpPr>
            <p:cNvPr id="15" name="Prostokąt 14"/>
            <p:cNvSpPr/>
            <p:nvPr/>
          </p:nvSpPr>
          <p:spPr>
            <a:xfrm>
              <a:off x="443977" y="3516175"/>
              <a:ext cx="3448380" cy="369332"/>
            </a:xfrm>
            <a:prstGeom prst="rect">
              <a:avLst/>
            </a:prstGeom>
          </p:spPr>
          <p:txBody>
            <a:bodyPr wrap="none">
              <a:spAutoFit/>
            </a:bodyPr>
            <a:lstStyle/>
            <a:p>
              <a:pPr algn="ctr" defTabSz="622300">
                <a:lnSpc>
                  <a:spcPct val="90000"/>
                </a:lnSpc>
                <a:spcBef>
                  <a:spcPct val="0"/>
                </a:spcBef>
                <a:spcAft>
                  <a:spcPct val="35000"/>
                </a:spcAft>
              </a:pPr>
              <a:r>
                <a:rPr lang="pl-PL" sz="2000" b="1" err="1">
                  <a:solidFill>
                    <a:srgbClr val="FFC000"/>
                  </a:solidFill>
                  <a:latin typeface="Century Gothic" panose="020B0502020202020204" pitchFamily="34" charset="0"/>
                </a:rPr>
                <a:t>Enthusiastic</a:t>
              </a:r>
              <a:r>
                <a:rPr lang="pl-PL" sz="2000" b="1">
                  <a:solidFill>
                    <a:srgbClr val="FFC000"/>
                  </a:solidFill>
                  <a:latin typeface="Century Gothic" panose="020B0502020202020204" pitchFamily="34" charset="0"/>
                </a:rPr>
                <a:t> and </a:t>
              </a:r>
              <a:r>
                <a:rPr lang="pl-PL" sz="2000" b="1" err="1">
                  <a:solidFill>
                    <a:srgbClr val="FFC000"/>
                  </a:solidFill>
                  <a:latin typeface="Century Gothic" panose="020B0502020202020204" pitchFamily="34" charset="0"/>
                </a:rPr>
                <a:t>energetic</a:t>
              </a:r>
              <a:endParaRPr lang="pl-PL" sz="2000" b="1">
                <a:solidFill>
                  <a:srgbClr val="FFC000"/>
                </a:solidFill>
                <a:latin typeface="Century Gothic" panose="020B0502020202020204" pitchFamily="34" charset="0"/>
              </a:endParaRPr>
            </a:p>
          </p:txBody>
        </p:sp>
        <p:cxnSp>
          <p:nvCxnSpPr>
            <p:cNvPr id="16" name="Łącznik prosty 15"/>
            <p:cNvCxnSpPr/>
            <p:nvPr/>
          </p:nvCxnSpPr>
          <p:spPr>
            <a:xfrm flipH="1">
              <a:off x="3956025" y="3680305"/>
              <a:ext cx="1614351" cy="0"/>
            </a:xfrm>
            <a:prstGeom prst="line">
              <a:avLst/>
            </a:prstGeom>
            <a:ln w="19050" cap="rnd">
              <a:solidFill>
                <a:srgbClr val="FFC000"/>
              </a:solidFill>
              <a:round/>
            </a:ln>
          </p:spPr>
          <p:style>
            <a:lnRef idx="1">
              <a:schemeClr val="accent1"/>
            </a:lnRef>
            <a:fillRef idx="0">
              <a:schemeClr val="accent1"/>
            </a:fillRef>
            <a:effectRef idx="0">
              <a:schemeClr val="accent1"/>
            </a:effectRef>
            <a:fontRef idx="minor">
              <a:schemeClr val="tx1"/>
            </a:fontRef>
          </p:style>
        </p:cxnSp>
      </p:grpSp>
      <p:grpSp>
        <p:nvGrpSpPr>
          <p:cNvPr id="17" name="Grupa 16"/>
          <p:cNvGrpSpPr/>
          <p:nvPr/>
        </p:nvGrpSpPr>
        <p:grpSpPr>
          <a:xfrm>
            <a:off x="698022" y="4544196"/>
            <a:ext cx="5006585" cy="369332"/>
            <a:chOff x="698022" y="4544196"/>
            <a:chExt cx="5006585" cy="369332"/>
          </a:xfrm>
        </p:grpSpPr>
        <p:sp>
          <p:nvSpPr>
            <p:cNvPr id="18" name="Prostokąt 17"/>
            <p:cNvSpPr/>
            <p:nvPr/>
          </p:nvSpPr>
          <p:spPr>
            <a:xfrm>
              <a:off x="698022" y="4544196"/>
              <a:ext cx="2635657" cy="369332"/>
            </a:xfrm>
            <a:prstGeom prst="rect">
              <a:avLst/>
            </a:prstGeom>
          </p:spPr>
          <p:txBody>
            <a:bodyPr wrap="none">
              <a:spAutoFit/>
            </a:bodyPr>
            <a:lstStyle/>
            <a:p>
              <a:pPr algn="ctr" defTabSz="622300">
                <a:lnSpc>
                  <a:spcPct val="90000"/>
                </a:lnSpc>
                <a:spcBef>
                  <a:spcPct val="0"/>
                </a:spcBef>
                <a:spcAft>
                  <a:spcPct val="35000"/>
                </a:spcAft>
              </a:pPr>
              <a:r>
                <a:rPr lang="pl-PL" sz="2000" err="1">
                  <a:latin typeface="Century Gothic" panose="020B0502020202020204" pitchFamily="34" charset="0"/>
                </a:rPr>
                <a:t>Persuasive</a:t>
              </a:r>
              <a:r>
                <a:rPr lang="pl-PL" sz="2000">
                  <a:latin typeface="Century Gothic" panose="020B0502020202020204" pitchFamily="34" charset="0"/>
                </a:rPr>
                <a:t>, </a:t>
              </a:r>
              <a:r>
                <a:rPr lang="pl-PL" sz="2000" b="1" err="1">
                  <a:solidFill>
                    <a:srgbClr val="FFC000"/>
                  </a:solidFill>
                  <a:latin typeface="Century Gothic" panose="020B0502020202020204" pitchFamily="34" charset="0"/>
                </a:rPr>
                <a:t>inspiring</a:t>
              </a:r>
              <a:endParaRPr lang="pl-PL" sz="2000" b="1">
                <a:solidFill>
                  <a:srgbClr val="FFC000"/>
                </a:solidFill>
                <a:latin typeface="Century Gothic" panose="020B0502020202020204" pitchFamily="34" charset="0"/>
              </a:endParaRPr>
            </a:p>
          </p:txBody>
        </p:sp>
        <p:cxnSp>
          <p:nvCxnSpPr>
            <p:cNvPr id="19" name="Łącznik prosty 18"/>
            <p:cNvCxnSpPr/>
            <p:nvPr/>
          </p:nvCxnSpPr>
          <p:spPr>
            <a:xfrm flipH="1">
              <a:off x="3651389" y="4714245"/>
              <a:ext cx="2053218" cy="0"/>
            </a:xfrm>
            <a:prstGeom prst="line">
              <a:avLst/>
            </a:prstGeom>
            <a:ln w="19050" cap="rnd">
              <a:solidFill>
                <a:srgbClr val="FFC000"/>
              </a:solidFill>
              <a:round/>
            </a:ln>
          </p:spPr>
          <p:style>
            <a:lnRef idx="1">
              <a:schemeClr val="accent1"/>
            </a:lnRef>
            <a:fillRef idx="0">
              <a:schemeClr val="accent1"/>
            </a:fillRef>
            <a:effectRef idx="0">
              <a:schemeClr val="accent1"/>
            </a:effectRef>
            <a:fontRef idx="minor">
              <a:schemeClr val="tx1"/>
            </a:fontRef>
          </p:style>
        </p:cxnSp>
      </p:grpSp>
      <p:grpSp>
        <p:nvGrpSpPr>
          <p:cNvPr id="20" name="Grupa 19"/>
          <p:cNvGrpSpPr/>
          <p:nvPr/>
        </p:nvGrpSpPr>
        <p:grpSpPr>
          <a:xfrm>
            <a:off x="7180581" y="891118"/>
            <a:ext cx="1824326" cy="1766899"/>
            <a:chOff x="7424335" y="2590541"/>
            <a:chExt cx="1824326" cy="1766899"/>
          </a:xfrm>
        </p:grpSpPr>
        <p:sp>
          <p:nvSpPr>
            <p:cNvPr id="21" name="Elipsa 20"/>
            <p:cNvSpPr/>
            <p:nvPr/>
          </p:nvSpPr>
          <p:spPr>
            <a:xfrm>
              <a:off x="7424335" y="2590541"/>
              <a:ext cx="1742129" cy="174212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0" bIns="0" rtlCol="0" anchor="ctr"/>
            <a:lstStyle/>
            <a:p>
              <a:pPr algn="ctr"/>
              <a:endParaRPr lang="pl-PL">
                <a:latin typeface="Century Gothic" panose="020B0502020202020204" pitchFamily="34" charset="0"/>
              </a:endParaRPr>
            </a:p>
          </p:txBody>
        </p:sp>
        <p:sp>
          <p:nvSpPr>
            <p:cNvPr id="22" name="pole tekstowe 21"/>
            <p:cNvSpPr txBox="1"/>
            <p:nvPr/>
          </p:nvSpPr>
          <p:spPr>
            <a:xfrm>
              <a:off x="8051452" y="2910890"/>
              <a:ext cx="1197209" cy="1446550"/>
            </a:xfrm>
            <a:prstGeom prst="rect">
              <a:avLst/>
            </a:prstGeom>
            <a:noFill/>
          </p:spPr>
          <p:txBody>
            <a:bodyPr wrap="square" rtlCol="0">
              <a:spAutoFit/>
            </a:bodyPr>
            <a:lstStyle/>
            <a:p>
              <a:r>
                <a:rPr lang="pl-PL" sz="8800" b="1">
                  <a:solidFill>
                    <a:schemeClr val="bg1"/>
                  </a:solidFill>
                  <a:latin typeface="Century Gothic" panose="020B0502020202020204" pitchFamily="34" charset="0"/>
                </a:rPr>
                <a:t>I</a:t>
              </a:r>
            </a:p>
          </p:txBody>
        </p:sp>
        <p:sp>
          <p:nvSpPr>
            <p:cNvPr id="23" name="pole tekstowe 22"/>
            <p:cNvSpPr txBox="1"/>
            <p:nvPr/>
          </p:nvSpPr>
          <p:spPr>
            <a:xfrm>
              <a:off x="7870477" y="2689582"/>
              <a:ext cx="930614" cy="461665"/>
            </a:xfrm>
            <a:prstGeom prst="rect">
              <a:avLst/>
            </a:prstGeom>
            <a:noFill/>
          </p:spPr>
          <p:txBody>
            <a:bodyPr wrap="square" rtlCol="0">
              <a:spAutoFit/>
            </a:bodyPr>
            <a:lstStyle/>
            <a:p>
              <a:r>
                <a:rPr lang="pl-PL" sz="2400">
                  <a:solidFill>
                    <a:schemeClr val="bg1"/>
                  </a:solidFill>
                  <a:latin typeface="Century Gothic" panose="020B0502020202020204" pitchFamily="34" charset="0"/>
                </a:rPr>
                <a:t>Style</a:t>
              </a:r>
            </a:p>
          </p:txBody>
        </p:sp>
      </p:grpSp>
      <p:grpSp>
        <p:nvGrpSpPr>
          <p:cNvPr id="36" name="Grupa 35"/>
          <p:cNvGrpSpPr/>
          <p:nvPr/>
        </p:nvGrpSpPr>
        <p:grpSpPr>
          <a:xfrm>
            <a:off x="7213600" y="4126856"/>
            <a:ext cx="3419161" cy="707362"/>
            <a:chOff x="7213600" y="4126856"/>
            <a:chExt cx="3419161" cy="707362"/>
          </a:xfrm>
        </p:grpSpPr>
        <p:sp>
          <p:nvSpPr>
            <p:cNvPr id="25" name="Prostokąt 24"/>
            <p:cNvSpPr/>
            <p:nvPr/>
          </p:nvSpPr>
          <p:spPr>
            <a:xfrm>
              <a:off x="8418064" y="4434108"/>
              <a:ext cx="1770036" cy="400110"/>
            </a:xfrm>
            <a:prstGeom prst="rect">
              <a:avLst/>
            </a:prstGeom>
          </p:spPr>
          <p:txBody>
            <a:bodyPr wrap="none">
              <a:spAutoFit/>
            </a:bodyPr>
            <a:lstStyle/>
            <a:p>
              <a:r>
                <a:rPr lang="pl-PL" sz="2000">
                  <a:latin typeface="Century Gothic" panose="020B0502020202020204" pitchFamily="34" charset="0"/>
                </a:rPr>
                <a:t>Disorgani</a:t>
              </a:r>
              <a:r>
                <a:rPr lang="en-NZ" sz="2000">
                  <a:latin typeface="Century Gothic" panose="020B0502020202020204" pitchFamily="34" charset="0"/>
                </a:rPr>
                <a:t>s</a:t>
              </a:r>
              <a:r>
                <a:rPr lang="pl-PL" sz="2000">
                  <a:latin typeface="Century Gothic" panose="020B0502020202020204" pitchFamily="34" charset="0"/>
                </a:rPr>
                <a:t>ed</a:t>
              </a:r>
            </a:p>
          </p:txBody>
        </p:sp>
        <p:grpSp>
          <p:nvGrpSpPr>
            <p:cNvPr id="26" name="Grupa 25"/>
            <p:cNvGrpSpPr/>
            <p:nvPr/>
          </p:nvGrpSpPr>
          <p:grpSpPr>
            <a:xfrm>
              <a:off x="7213600" y="4126856"/>
              <a:ext cx="3419161" cy="400110"/>
              <a:chOff x="7213600" y="4126856"/>
              <a:chExt cx="3419161" cy="400110"/>
            </a:xfrm>
          </p:grpSpPr>
          <p:sp>
            <p:nvSpPr>
              <p:cNvPr id="27" name="pole tekstowe 26"/>
              <p:cNvSpPr txBox="1"/>
              <p:nvPr/>
            </p:nvSpPr>
            <p:spPr>
              <a:xfrm>
                <a:off x="8418064" y="4126856"/>
                <a:ext cx="2214697" cy="400110"/>
              </a:xfrm>
              <a:prstGeom prst="rect">
                <a:avLst/>
              </a:prstGeom>
              <a:noFill/>
            </p:spPr>
            <p:txBody>
              <a:bodyPr wrap="square" rtlCol="0">
                <a:spAutoFit/>
              </a:bodyPr>
              <a:lstStyle/>
              <a:p>
                <a:r>
                  <a:rPr lang="pl-PL" sz="2000" b="1">
                    <a:solidFill>
                      <a:schemeClr val="bg2">
                        <a:lumMod val="75000"/>
                      </a:schemeClr>
                    </a:solidFill>
                    <a:latin typeface="Century Gothic" panose="020B0502020202020204" pitchFamily="34" charset="0"/>
                  </a:rPr>
                  <a:t>Under </a:t>
                </a:r>
                <a:r>
                  <a:rPr lang="pl-PL" sz="2000" b="1" err="1">
                    <a:solidFill>
                      <a:schemeClr val="bg2">
                        <a:lumMod val="75000"/>
                      </a:schemeClr>
                    </a:solidFill>
                    <a:latin typeface="Century Gothic" panose="020B0502020202020204" pitchFamily="34" charset="0"/>
                  </a:rPr>
                  <a:t>pressure</a:t>
                </a:r>
                <a:endParaRPr lang="pl-PL" sz="2000" b="1">
                  <a:solidFill>
                    <a:schemeClr val="bg2">
                      <a:lumMod val="75000"/>
                    </a:schemeClr>
                  </a:solidFill>
                  <a:latin typeface="Century Gothic" panose="020B0502020202020204" pitchFamily="34" charset="0"/>
                </a:endParaRPr>
              </a:p>
            </p:txBody>
          </p:sp>
          <p:cxnSp>
            <p:nvCxnSpPr>
              <p:cNvPr id="28" name="Łącznik prosty 27"/>
              <p:cNvCxnSpPr/>
              <p:nvPr/>
            </p:nvCxnSpPr>
            <p:spPr>
              <a:xfrm flipH="1">
                <a:off x="7213600" y="4307231"/>
                <a:ext cx="1248248" cy="0"/>
              </a:xfrm>
              <a:prstGeom prst="lin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cxnSp>
        </p:grpSp>
      </p:grpSp>
      <p:grpSp>
        <p:nvGrpSpPr>
          <p:cNvPr id="37" name="Grupa 36"/>
          <p:cNvGrpSpPr/>
          <p:nvPr/>
        </p:nvGrpSpPr>
        <p:grpSpPr>
          <a:xfrm>
            <a:off x="7112000" y="5046713"/>
            <a:ext cx="3375821" cy="718522"/>
            <a:chOff x="7112000" y="5046713"/>
            <a:chExt cx="3375821" cy="718522"/>
          </a:xfrm>
        </p:grpSpPr>
        <p:sp>
          <p:nvSpPr>
            <p:cNvPr id="24" name="Prostokąt 23"/>
            <p:cNvSpPr/>
            <p:nvPr/>
          </p:nvSpPr>
          <p:spPr>
            <a:xfrm>
              <a:off x="8398788" y="5365125"/>
              <a:ext cx="2089033" cy="400110"/>
            </a:xfrm>
            <a:prstGeom prst="rect">
              <a:avLst/>
            </a:prstGeom>
          </p:spPr>
          <p:txBody>
            <a:bodyPr wrap="none">
              <a:spAutoFit/>
            </a:bodyPr>
            <a:lstStyle/>
            <a:p>
              <a:r>
                <a:rPr lang="pl-PL" sz="2000" err="1">
                  <a:latin typeface="Century Gothic" panose="020B0502020202020204" pitchFamily="34" charset="0"/>
                </a:rPr>
                <a:t>Social</a:t>
              </a:r>
              <a:r>
                <a:rPr lang="pl-PL" sz="2000">
                  <a:latin typeface="Century Gothic" panose="020B0502020202020204" pitchFamily="34" charset="0"/>
                </a:rPr>
                <a:t> </a:t>
              </a:r>
              <a:r>
                <a:rPr lang="pl-PL" sz="2000" err="1">
                  <a:latin typeface="Century Gothic" panose="020B0502020202020204" pitchFamily="34" charset="0"/>
                </a:rPr>
                <a:t>rejection</a:t>
              </a:r>
              <a:endParaRPr lang="pl-PL" sz="2000">
                <a:latin typeface="Century Gothic" panose="020B0502020202020204" pitchFamily="34" charset="0"/>
              </a:endParaRPr>
            </a:p>
          </p:txBody>
        </p:sp>
        <p:grpSp>
          <p:nvGrpSpPr>
            <p:cNvPr id="29" name="Grupa 28"/>
            <p:cNvGrpSpPr/>
            <p:nvPr/>
          </p:nvGrpSpPr>
          <p:grpSpPr>
            <a:xfrm>
              <a:off x="7112000" y="5046713"/>
              <a:ext cx="2967257" cy="400110"/>
              <a:chOff x="7112000" y="5046713"/>
              <a:chExt cx="2967257" cy="400110"/>
            </a:xfrm>
          </p:grpSpPr>
          <p:sp>
            <p:nvSpPr>
              <p:cNvPr id="30" name="pole tekstowe 29"/>
              <p:cNvSpPr txBox="1"/>
              <p:nvPr/>
            </p:nvSpPr>
            <p:spPr>
              <a:xfrm>
                <a:off x="8418064" y="5046713"/>
                <a:ext cx="1661193" cy="400110"/>
              </a:xfrm>
              <a:prstGeom prst="rect">
                <a:avLst/>
              </a:prstGeom>
              <a:noFill/>
            </p:spPr>
            <p:txBody>
              <a:bodyPr wrap="square" rtlCol="0">
                <a:spAutoFit/>
              </a:bodyPr>
              <a:lstStyle/>
              <a:p>
                <a:r>
                  <a:rPr lang="pl-PL" sz="2000" b="1" err="1">
                    <a:solidFill>
                      <a:schemeClr val="bg2">
                        <a:lumMod val="75000"/>
                      </a:schemeClr>
                    </a:solidFill>
                    <a:latin typeface="Century Gothic" panose="020B0502020202020204" pitchFamily="34" charset="0"/>
                  </a:rPr>
                  <a:t>Fear</a:t>
                </a:r>
                <a:endParaRPr lang="pl-PL" sz="2000" b="1">
                  <a:solidFill>
                    <a:schemeClr val="bg2">
                      <a:lumMod val="75000"/>
                    </a:schemeClr>
                  </a:solidFill>
                  <a:latin typeface="Century Gothic" panose="020B0502020202020204" pitchFamily="34" charset="0"/>
                </a:endParaRPr>
              </a:p>
            </p:txBody>
          </p:sp>
          <p:cxnSp>
            <p:nvCxnSpPr>
              <p:cNvPr id="31" name="Łącznik prosty 30"/>
              <p:cNvCxnSpPr/>
              <p:nvPr/>
            </p:nvCxnSpPr>
            <p:spPr>
              <a:xfrm flipH="1">
                <a:off x="7112000" y="5246768"/>
                <a:ext cx="1349848" cy="0"/>
              </a:xfrm>
              <a:prstGeom prst="lin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cxnSp>
        </p:grpSp>
      </p:grpSp>
      <p:sp>
        <p:nvSpPr>
          <p:cNvPr id="4" name="Symbol zastępczy numeru slajdu 3"/>
          <p:cNvSpPr>
            <a:spLocks noGrp="1"/>
          </p:cNvSpPr>
          <p:nvPr>
            <p:ph type="sldNum" sz="quarter" idx="12"/>
          </p:nvPr>
        </p:nvSpPr>
        <p:spPr/>
        <p:txBody>
          <a:bodyPr/>
          <a:lstStyle/>
          <a:p>
            <a:fld id="{DEAEEF22-A4DB-45E7-8C91-9889C89BF273}" type="slidenum">
              <a:rPr lang="pl-PL" smtClean="0"/>
              <a:t>27</a:t>
            </a:fld>
            <a:endParaRPr lang="pl-PL"/>
          </a:p>
        </p:txBody>
      </p:sp>
      <p:pic>
        <p:nvPicPr>
          <p:cNvPr id="32" name="Obraz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7064" y="762000"/>
            <a:ext cx="4414484" cy="5877682"/>
          </a:xfrm>
          <a:prstGeom prst="rect">
            <a:avLst/>
          </a:prstGeom>
          <a:noFill/>
          <a:ln>
            <a:noFill/>
          </a:ln>
        </p:spPr>
      </p:pic>
      <p:sp>
        <p:nvSpPr>
          <p:cNvPr id="33" name="Rectangle 32"/>
          <p:cNvSpPr/>
          <p:nvPr/>
        </p:nvSpPr>
        <p:spPr>
          <a:xfrm>
            <a:off x="411153" y="0"/>
            <a:ext cx="10190335"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361542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3333">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53333">
                                          <p:cBhvr additive="base">
                                            <p:cTn id="7" dur="1250" fill="hold"/>
                                            <p:tgtEl>
                                              <p:spTgt spid="32"/>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3333">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53333">
                                          <p:cBhvr additive="base">
                                            <p:cTn id="11" dur="1250" fill="hold"/>
                                            <p:tgtEl>
                                              <p:spTgt spid="3"/>
                                            </p:tgtEl>
                                            <p:attrNameLst>
                                              <p:attrName>ppt_x</p:attrName>
                                            </p:attrNameLst>
                                          </p:cBhvr>
                                          <p:tavLst>
                                            <p:tav tm="0">
                                              <p:val>
                                                <p:strVal val="1+#ppt_w/2"/>
                                              </p:val>
                                            </p:tav>
                                            <p:tav tm="100000">
                                              <p:val>
                                                <p:strVal val="#ppt_x"/>
                                              </p:val>
                                            </p:tav>
                                          </p:tavLst>
                                        </p:anim>
                                        <p:anim calcmode="lin" valueType="num" p14:bounceEnd="53333">
                                          <p:cBhvr additive="base">
                                            <p:cTn id="12" dur="12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53333">
                                      <p:stCondLst>
                                        <p:cond delay="250"/>
                                      </p:stCondLst>
                                      <p:childTnLst>
                                        <p:set>
                                          <p:cBhvr>
                                            <p:cTn id="14" dur="1" fill="hold">
                                              <p:stCondLst>
                                                <p:cond delay="0"/>
                                              </p:stCondLst>
                                            </p:cTn>
                                            <p:tgtEl>
                                              <p:spTgt spid="20"/>
                                            </p:tgtEl>
                                            <p:attrNameLst>
                                              <p:attrName>style.visibility</p:attrName>
                                            </p:attrNameLst>
                                          </p:cBhvr>
                                          <p:to>
                                            <p:strVal val="visible"/>
                                          </p:to>
                                        </p:set>
                                        <p:anim calcmode="lin" valueType="num" p14:bounceEnd="53333">
                                          <p:cBhvr additive="base">
                                            <p:cTn id="15" dur="1250" fill="hold"/>
                                            <p:tgtEl>
                                              <p:spTgt spid="20"/>
                                            </p:tgtEl>
                                            <p:attrNameLst>
                                              <p:attrName>ppt_x</p:attrName>
                                            </p:attrNameLst>
                                          </p:cBhvr>
                                          <p:tavLst>
                                            <p:tav tm="0">
                                              <p:val>
                                                <p:strVal val="1+#ppt_w/2"/>
                                              </p:val>
                                            </p:tav>
                                            <p:tav tm="100000">
                                              <p:val>
                                                <p:strVal val="#ppt_x"/>
                                              </p:val>
                                            </p:tav>
                                          </p:tavLst>
                                        </p:anim>
                                        <p:anim calcmode="lin" valueType="num" p14:bounceEnd="53333">
                                          <p:cBhvr additive="base">
                                            <p:cTn id="16" dur="1250" fill="hold"/>
                                            <p:tgtEl>
                                              <p:spTgt spid="20"/>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childTnLst>
                                    </p:cTn>
                                  </p:par>
                                </p:childTnLst>
                              </p:cTn>
                            </p:par>
                            <p:par>
                              <p:cTn id="25" fill="hold">
                                <p:stCondLst>
                                  <p:cond delay="3500"/>
                                </p:stCondLst>
                                <p:childTnLst>
                                  <p:par>
                                    <p:cTn id="26" presetID="10" presetClass="entr" presetSubtype="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childTnLst>
                                    </p:cTn>
                                  </p:par>
                                </p:childTnLst>
                              </p:cTn>
                            </p:par>
                            <p:par>
                              <p:cTn id="33" fill="hold">
                                <p:stCondLst>
                                  <p:cond delay="5500"/>
                                </p:stCondLst>
                                <p:childTnLst>
                                  <p:par>
                                    <p:cTn id="34" presetID="10" presetClass="entr" presetSubtype="0"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1000"/>
                                            <p:tgtEl>
                                              <p:spTgt spid="36"/>
                                            </p:tgtEl>
                                          </p:cBhvr>
                                        </p:animEffect>
                                      </p:childTnLst>
                                    </p:cTn>
                                  </p:par>
                                </p:childTnLst>
                              </p:cTn>
                            </p:par>
                            <p:par>
                              <p:cTn id="37" fill="hold">
                                <p:stCondLst>
                                  <p:cond delay="6500"/>
                                </p:stCondLst>
                                <p:childTnLst>
                                  <p:par>
                                    <p:cTn id="38" presetID="10" presetClass="entr" presetSubtype="0"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250" fill="hold"/>
                                            <p:tgtEl>
                                              <p:spTgt spid="32"/>
                                            </p:tgtEl>
                                            <p:attrNameLst>
                                              <p:attrName>ppt_x</p:attrName>
                                            </p:attrNameLst>
                                          </p:cBhvr>
                                          <p:tavLst>
                                            <p:tav tm="0">
                                              <p:val>
                                                <p:strVal val="0-#ppt_w/2"/>
                                              </p:val>
                                            </p:tav>
                                            <p:tav tm="100000">
                                              <p:val>
                                                <p:strVal val="#ppt_x"/>
                                              </p:val>
                                            </p:tav>
                                          </p:tavLst>
                                        </p:anim>
                                        <p:anim calcmode="lin" valueType="num">
                                          <p:cBhvr additive="base">
                                            <p:cTn id="8" dur="125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250" fill="hold"/>
                                            <p:tgtEl>
                                              <p:spTgt spid="3"/>
                                            </p:tgtEl>
                                            <p:attrNameLst>
                                              <p:attrName>ppt_x</p:attrName>
                                            </p:attrNameLst>
                                          </p:cBhvr>
                                          <p:tavLst>
                                            <p:tav tm="0">
                                              <p:val>
                                                <p:strVal val="1+#ppt_w/2"/>
                                              </p:val>
                                            </p:tav>
                                            <p:tav tm="100000">
                                              <p:val>
                                                <p:strVal val="#ppt_x"/>
                                              </p:val>
                                            </p:tav>
                                          </p:tavLst>
                                        </p:anim>
                                        <p:anim calcmode="lin" valueType="num">
                                          <p:cBhvr additive="base">
                                            <p:cTn id="12" dur="12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5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1250" fill="hold"/>
                                            <p:tgtEl>
                                              <p:spTgt spid="20"/>
                                            </p:tgtEl>
                                            <p:attrNameLst>
                                              <p:attrName>ppt_x</p:attrName>
                                            </p:attrNameLst>
                                          </p:cBhvr>
                                          <p:tavLst>
                                            <p:tav tm="0">
                                              <p:val>
                                                <p:strVal val="1+#ppt_w/2"/>
                                              </p:val>
                                            </p:tav>
                                            <p:tav tm="100000">
                                              <p:val>
                                                <p:strVal val="#ppt_x"/>
                                              </p:val>
                                            </p:tav>
                                          </p:tavLst>
                                        </p:anim>
                                        <p:anim calcmode="lin" valueType="num">
                                          <p:cBhvr additive="base">
                                            <p:cTn id="16" dur="1250" fill="hold"/>
                                            <p:tgtEl>
                                              <p:spTgt spid="20"/>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childTnLst>
                                    </p:cTn>
                                  </p:par>
                                </p:childTnLst>
                              </p:cTn>
                            </p:par>
                            <p:par>
                              <p:cTn id="25" fill="hold">
                                <p:stCondLst>
                                  <p:cond delay="3500"/>
                                </p:stCondLst>
                                <p:childTnLst>
                                  <p:par>
                                    <p:cTn id="26" presetID="10" presetClass="entr" presetSubtype="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childTnLst>
                                    </p:cTn>
                                  </p:par>
                                </p:childTnLst>
                              </p:cTn>
                            </p:par>
                            <p:par>
                              <p:cTn id="33" fill="hold">
                                <p:stCondLst>
                                  <p:cond delay="5500"/>
                                </p:stCondLst>
                                <p:childTnLst>
                                  <p:par>
                                    <p:cTn id="34" presetID="10" presetClass="entr" presetSubtype="0" fill="hold"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1000"/>
                                            <p:tgtEl>
                                              <p:spTgt spid="36"/>
                                            </p:tgtEl>
                                          </p:cBhvr>
                                        </p:animEffect>
                                      </p:childTnLst>
                                    </p:cTn>
                                  </p:par>
                                </p:childTnLst>
                              </p:cTn>
                            </p:par>
                            <p:par>
                              <p:cTn id="37" fill="hold">
                                <p:stCondLst>
                                  <p:cond delay="6500"/>
                                </p:stCondLst>
                                <p:childTnLst>
                                  <p:par>
                                    <p:cTn id="38" presetID="10" presetClass="entr" presetSubtype="0"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628579"/>
          </a:xfrm>
        </p:spPr>
        <p:txBody>
          <a:bodyPr/>
          <a:lstStyle/>
          <a:p>
            <a:r>
              <a:rPr lang="pl-PL"/>
              <a:t>Style I – </a:t>
            </a:r>
            <a:r>
              <a:rPr lang="en-NZ" b="1">
                <a:solidFill>
                  <a:schemeClr val="accent4"/>
                </a:solidFill>
              </a:rPr>
              <a:t>P</a:t>
            </a:r>
            <a:r>
              <a:rPr lang="pl-PL" b="1">
                <a:solidFill>
                  <a:schemeClr val="accent4"/>
                </a:solidFill>
              </a:rPr>
              <a:t>eople</a:t>
            </a:r>
            <a:r>
              <a:rPr lang="en-NZ" b="1">
                <a:solidFill>
                  <a:schemeClr val="accent4"/>
                </a:solidFill>
              </a:rPr>
              <a:t>-</a:t>
            </a:r>
            <a:r>
              <a:rPr lang="pl-PL" b="1">
                <a:solidFill>
                  <a:schemeClr val="accent4"/>
                </a:solidFill>
              </a:rPr>
              <a:t>oriented </a:t>
            </a:r>
            <a:br>
              <a:rPr lang="pl-PL" b="1"/>
            </a:br>
            <a:endParaRPr lang="pl-PL"/>
          </a:p>
        </p:txBody>
      </p:sp>
      <p:sp>
        <p:nvSpPr>
          <p:cNvPr id="3" name="Elipsa 2"/>
          <p:cNvSpPr/>
          <p:nvPr/>
        </p:nvSpPr>
        <p:spPr>
          <a:xfrm>
            <a:off x="7605702" y="920075"/>
            <a:ext cx="3439665" cy="34396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grpSp>
        <p:nvGrpSpPr>
          <p:cNvPr id="4" name="Grupa 3"/>
          <p:cNvGrpSpPr/>
          <p:nvPr/>
        </p:nvGrpSpPr>
        <p:grpSpPr>
          <a:xfrm>
            <a:off x="6734637" y="1320185"/>
            <a:ext cx="1742129" cy="1766899"/>
            <a:chOff x="7424335" y="2590541"/>
            <a:chExt cx="1742129" cy="1766899"/>
          </a:xfrm>
        </p:grpSpPr>
        <p:sp>
          <p:nvSpPr>
            <p:cNvPr id="5" name="Elipsa 4"/>
            <p:cNvSpPr/>
            <p:nvPr/>
          </p:nvSpPr>
          <p:spPr>
            <a:xfrm>
              <a:off x="7424335" y="2590541"/>
              <a:ext cx="1742129" cy="174212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6" name="pole tekstowe 5"/>
            <p:cNvSpPr txBox="1"/>
            <p:nvPr/>
          </p:nvSpPr>
          <p:spPr>
            <a:xfrm>
              <a:off x="7696794" y="2910890"/>
              <a:ext cx="1197209" cy="1446550"/>
            </a:xfrm>
            <a:prstGeom prst="rect">
              <a:avLst/>
            </a:prstGeom>
            <a:noFill/>
          </p:spPr>
          <p:txBody>
            <a:bodyPr wrap="square" rtlCol="0">
              <a:spAutoFit/>
            </a:bodyPr>
            <a:lstStyle/>
            <a:p>
              <a:pPr algn="ctr"/>
              <a:r>
                <a:rPr lang="pl-PL" sz="8800" b="1">
                  <a:solidFill>
                    <a:schemeClr val="bg1"/>
                  </a:solidFill>
                  <a:latin typeface="Century Gothic" panose="020B0502020202020204" pitchFamily="34" charset="0"/>
                </a:rPr>
                <a:t>I</a:t>
              </a:r>
            </a:p>
          </p:txBody>
        </p:sp>
        <p:sp>
          <p:nvSpPr>
            <p:cNvPr id="7" name="pole tekstowe 6"/>
            <p:cNvSpPr txBox="1"/>
            <p:nvPr/>
          </p:nvSpPr>
          <p:spPr>
            <a:xfrm>
              <a:off x="7868245" y="2689582"/>
              <a:ext cx="970730" cy="461665"/>
            </a:xfrm>
            <a:prstGeom prst="rect">
              <a:avLst/>
            </a:prstGeom>
            <a:noFill/>
          </p:spPr>
          <p:txBody>
            <a:bodyPr wrap="square" rtlCol="0">
              <a:spAutoFit/>
            </a:bodyPr>
            <a:lstStyle/>
            <a:p>
              <a:r>
                <a:rPr lang="pl-PL" sz="2400">
                  <a:solidFill>
                    <a:schemeClr val="bg1"/>
                  </a:solidFill>
                  <a:latin typeface="Century Gothic" panose="020B0502020202020204" pitchFamily="34" charset="0"/>
                </a:rPr>
                <a:t>Style</a:t>
              </a:r>
            </a:p>
          </p:txBody>
        </p:sp>
      </p:grpSp>
      <p:grpSp>
        <p:nvGrpSpPr>
          <p:cNvPr id="9" name="Grupa 8"/>
          <p:cNvGrpSpPr/>
          <p:nvPr/>
        </p:nvGrpSpPr>
        <p:grpSpPr>
          <a:xfrm>
            <a:off x="327162" y="1013572"/>
            <a:ext cx="705985" cy="705985"/>
            <a:chOff x="2488037" y="3694329"/>
            <a:chExt cx="822960" cy="822960"/>
          </a:xfrm>
        </p:grpSpPr>
        <p:sp>
          <p:nvSpPr>
            <p:cNvPr id="10" name="Oval 14"/>
            <p:cNvSpPr>
              <a:spLocks noChangeArrowheads="1"/>
            </p:cNvSpPr>
            <p:nvPr/>
          </p:nvSpPr>
          <p:spPr bwMode="auto">
            <a:xfrm>
              <a:off x="2488037" y="3694329"/>
              <a:ext cx="822960" cy="822960"/>
            </a:xfrm>
            <a:prstGeom prst="ellips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en-US" sz="1800"/>
            </a:p>
          </p:txBody>
        </p:sp>
        <p:sp>
          <p:nvSpPr>
            <p:cNvPr id="11" name="Freeform 99"/>
            <p:cNvSpPr>
              <a:spLocks noEditPoints="1"/>
            </p:cNvSpPr>
            <p:nvPr/>
          </p:nvSpPr>
          <p:spPr bwMode="auto">
            <a:xfrm>
              <a:off x="2655495" y="3937639"/>
              <a:ext cx="487149" cy="335446"/>
            </a:xfrm>
            <a:custGeom>
              <a:avLst/>
              <a:gdLst>
                <a:gd name="T0" fmla="*/ 95 w 628"/>
                <a:gd name="T1" fmla="*/ 133 h 433"/>
                <a:gd name="T2" fmla="*/ 212 w 628"/>
                <a:gd name="T3" fmla="*/ 133 h 433"/>
                <a:gd name="T4" fmla="*/ 154 w 628"/>
                <a:gd name="T5" fmla="*/ 89 h 433"/>
                <a:gd name="T6" fmla="*/ 154 w 628"/>
                <a:gd name="T7" fmla="*/ 178 h 433"/>
                <a:gd name="T8" fmla="*/ 154 w 628"/>
                <a:gd name="T9" fmla="*/ 89 h 433"/>
                <a:gd name="T10" fmla="*/ 235 w 628"/>
                <a:gd name="T11" fmla="*/ 239 h 433"/>
                <a:gd name="T12" fmla="*/ 184 w 628"/>
                <a:gd name="T13" fmla="*/ 171 h 433"/>
                <a:gd name="T14" fmla="*/ 221 w 628"/>
                <a:gd name="T15" fmla="*/ 239 h 433"/>
                <a:gd name="T16" fmla="*/ 154 w 628"/>
                <a:gd name="T17" fmla="*/ 305 h 433"/>
                <a:gd name="T18" fmla="*/ 87 w 628"/>
                <a:gd name="T19" fmla="*/ 239 h 433"/>
                <a:gd name="T20" fmla="*/ 124 w 628"/>
                <a:gd name="T21" fmla="*/ 171 h 433"/>
                <a:gd name="T22" fmla="*/ 73 w 628"/>
                <a:gd name="T23" fmla="*/ 239 h 433"/>
                <a:gd name="T24" fmla="*/ 154 w 628"/>
                <a:gd name="T25" fmla="*/ 319 h 433"/>
                <a:gd name="T26" fmla="*/ 554 w 628"/>
                <a:gd name="T27" fmla="*/ 171 h 433"/>
                <a:gd name="T28" fmla="*/ 307 w 628"/>
                <a:gd name="T29" fmla="*/ 164 h 433"/>
                <a:gd name="T30" fmla="*/ 307 w 628"/>
                <a:gd name="T31" fmla="*/ 178 h 433"/>
                <a:gd name="T32" fmla="*/ 554 w 628"/>
                <a:gd name="T33" fmla="*/ 171 h 433"/>
                <a:gd name="T34" fmla="*/ 547 w 628"/>
                <a:gd name="T35" fmla="*/ 227 h 433"/>
                <a:gd name="T36" fmla="*/ 300 w 628"/>
                <a:gd name="T37" fmla="*/ 234 h 433"/>
                <a:gd name="T38" fmla="*/ 547 w 628"/>
                <a:gd name="T39" fmla="*/ 241 h 433"/>
                <a:gd name="T40" fmla="*/ 554 w 628"/>
                <a:gd name="T41" fmla="*/ 298 h 433"/>
                <a:gd name="T42" fmla="*/ 307 w 628"/>
                <a:gd name="T43" fmla="*/ 291 h 433"/>
                <a:gd name="T44" fmla="*/ 307 w 628"/>
                <a:gd name="T45" fmla="*/ 305 h 433"/>
                <a:gd name="T46" fmla="*/ 554 w 628"/>
                <a:gd name="T47" fmla="*/ 298 h 433"/>
                <a:gd name="T48" fmla="*/ 486 w 628"/>
                <a:gd name="T49" fmla="*/ 433 h 433"/>
                <a:gd name="T50" fmla="*/ 479 w 628"/>
                <a:gd name="T51" fmla="*/ 390 h 433"/>
                <a:gd name="T52" fmla="*/ 436 w 628"/>
                <a:gd name="T53" fmla="*/ 390 h 433"/>
                <a:gd name="T54" fmla="*/ 429 w 628"/>
                <a:gd name="T55" fmla="*/ 433 h 433"/>
                <a:gd name="T56" fmla="*/ 192 w 628"/>
                <a:gd name="T57" fmla="*/ 426 h 433"/>
                <a:gd name="T58" fmla="*/ 170 w 628"/>
                <a:gd name="T59" fmla="*/ 368 h 433"/>
                <a:gd name="T60" fmla="*/ 149 w 628"/>
                <a:gd name="T61" fmla="*/ 426 h 433"/>
                <a:gd name="T62" fmla="*/ 7 w 628"/>
                <a:gd name="T63" fmla="*/ 433 h 433"/>
                <a:gd name="T64" fmla="*/ 0 w 628"/>
                <a:gd name="T65" fmla="*/ 7 h 433"/>
                <a:gd name="T66" fmla="*/ 270 w 628"/>
                <a:gd name="T67" fmla="*/ 0 h 433"/>
                <a:gd name="T68" fmla="*/ 329 w 628"/>
                <a:gd name="T69" fmla="*/ 73 h 433"/>
                <a:gd name="T70" fmla="*/ 628 w 628"/>
                <a:gd name="T71" fmla="*/ 80 h 433"/>
                <a:gd name="T72" fmla="*/ 621 w 628"/>
                <a:gd name="T73" fmla="*/ 433 h 433"/>
                <a:gd name="T74" fmla="*/ 614 w 628"/>
                <a:gd name="T75" fmla="*/ 419 h 433"/>
                <a:gd name="T76" fmla="*/ 325 w 628"/>
                <a:gd name="T77" fmla="*/ 87 h 433"/>
                <a:gd name="T78" fmla="*/ 267 w 628"/>
                <a:gd name="T79" fmla="*/ 14 h 433"/>
                <a:gd name="T80" fmla="*/ 14 w 628"/>
                <a:gd name="T81" fmla="*/ 419 h 433"/>
                <a:gd name="T82" fmla="*/ 135 w 628"/>
                <a:gd name="T83" fmla="*/ 390 h 433"/>
                <a:gd name="T84" fmla="*/ 206 w 628"/>
                <a:gd name="T85" fmla="*/ 390 h 433"/>
                <a:gd name="T86" fmla="*/ 422 w 628"/>
                <a:gd name="T87" fmla="*/ 419 h 433"/>
                <a:gd name="T88" fmla="*/ 458 w 628"/>
                <a:gd name="T89" fmla="*/ 354 h 433"/>
                <a:gd name="T90" fmla="*/ 493 w 628"/>
                <a:gd name="T91" fmla="*/ 419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28" h="433">
                  <a:moveTo>
                    <a:pt x="154" y="192"/>
                  </a:moveTo>
                  <a:cubicBezTo>
                    <a:pt x="121" y="192"/>
                    <a:pt x="95" y="166"/>
                    <a:pt x="95" y="133"/>
                  </a:cubicBezTo>
                  <a:cubicBezTo>
                    <a:pt x="95" y="101"/>
                    <a:pt x="121" y="75"/>
                    <a:pt x="154" y="75"/>
                  </a:cubicBezTo>
                  <a:cubicBezTo>
                    <a:pt x="186" y="75"/>
                    <a:pt x="212" y="101"/>
                    <a:pt x="212" y="133"/>
                  </a:cubicBezTo>
                  <a:cubicBezTo>
                    <a:pt x="212" y="166"/>
                    <a:pt x="186" y="192"/>
                    <a:pt x="154" y="192"/>
                  </a:cubicBezTo>
                  <a:close/>
                  <a:moveTo>
                    <a:pt x="154" y="89"/>
                  </a:moveTo>
                  <a:cubicBezTo>
                    <a:pt x="129" y="89"/>
                    <a:pt x="109" y="109"/>
                    <a:pt x="109" y="133"/>
                  </a:cubicBezTo>
                  <a:cubicBezTo>
                    <a:pt x="109" y="158"/>
                    <a:pt x="129" y="178"/>
                    <a:pt x="154" y="178"/>
                  </a:cubicBezTo>
                  <a:cubicBezTo>
                    <a:pt x="178" y="178"/>
                    <a:pt x="198" y="158"/>
                    <a:pt x="198" y="133"/>
                  </a:cubicBezTo>
                  <a:cubicBezTo>
                    <a:pt x="198" y="109"/>
                    <a:pt x="178" y="89"/>
                    <a:pt x="154" y="89"/>
                  </a:cubicBezTo>
                  <a:close/>
                  <a:moveTo>
                    <a:pt x="235" y="301"/>
                  </a:moveTo>
                  <a:cubicBezTo>
                    <a:pt x="235" y="239"/>
                    <a:pt x="235" y="239"/>
                    <a:pt x="235" y="239"/>
                  </a:cubicBezTo>
                  <a:cubicBezTo>
                    <a:pt x="235" y="210"/>
                    <a:pt x="219" y="182"/>
                    <a:pt x="193" y="168"/>
                  </a:cubicBezTo>
                  <a:cubicBezTo>
                    <a:pt x="190" y="166"/>
                    <a:pt x="186" y="167"/>
                    <a:pt x="184" y="171"/>
                  </a:cubicBezTo>
                  <a:cubicBezTo>
                    <a:pt x="182" y="174"/>
                    <a:pt x="183" y="178"/>
                    <a:pt x="186" y="180"/>
                  </a:cubicBezTo>
                  <a:cubicBezTo>
                    <a:pt x="208" y="192"/>
                    <a:pt x="221" y="215"/>
                    <a:pt x="221" y="239"/>
                  </a:cubicBezTo>
                  <a:cubicBezTo>
                    <a:pt x="221" y="298"/>
                    <a:pt x="221" y="298"/>
                    <a:pt x="221" y="298"/>
                  </a:cubicBezTo>
                  <a:cubicBezTo>
                    <a:pt x="215" y="301"/>
                    <a:pt x="192" y="305"/>
                    <a:pt x="154" y="305"/>
                  </a:cubicBezTo>
                  <a:cubicBezTo>
                    <a:pt x="116" y="305"/>
                    <a:pt x="93" y="301"/>
                    <a:pt x="87" y="298"/>
                  </a:cubicBezTo>
                  <a:cubicBezTo>
                    <a:pt x="87" y="239"/>
                    <a:pt x="87" y="239"/>
                    <a:pt x="87" y="239"/>
                  </a:cubicBezTo>
                  <a:cubicBezTo>
                    <a:pt x="87" y="215"/>
                    <a:pt x="100" y="192"/>
                    <a:pt x="121" y="180"/>
                  </a:cubicBezTo>
                  <a:cubicBezTo>
                    <a:pt x="124" y="178"/>
                    <a:pt x="126" y="174"/>
                    <a:pt x="124" y="171"/>
                  </a:cubicBezTo>
                  <a:cubicBezTo>
                    <a:pt x="122" y="167"/>
                    <a:pt x="118" y="166"/>
                    <a:pt x="114" y="168"/>
                  </a:cubicBezTo>
                  <a:cubicBezTo>
                    <a:pt x="89" y="182"/>
                    <a:pt x="73" y="210"/>
                    <a:pt x="73" y="239"/>
                  </a:cubicBezTo>
                  <a:cubicBezTo>
                    <a:pt x="73" y="301"/>
                    <a:pt x="73" y="301"/>
                    <a:pt x="73" y="301"/>
                  </a:cubicBezTo>
                  <a:cubicBezTo>
                    <a:pt x="73" y="316"/>
                    <a:pt x="117" y="319"/>
                    <a:pt x="154" y="319"/>
                  </a:cubicBezTo>
                  <a:cubicBezTo>
                    <a:pt x="191" y="319"/>
                    <a:pt x="235" y="316"/>
                    <a:pt x="235" y="301"/>
                  </a:cubicBezTo>
                  <a:close/>
                  <a:moveTo>
                    <a:pt x="554" y="171"/>
                  </a:moveTo>
                  <a:cubicBezTo>
                    <a:pt x="554" y="167"/>
                    <a:pt x="551" y="164"/>
                    <a:pt x="547" y="164"/>
                  </a:cubicBezTo>
                  <a:cubicBezTo>
                    <a:pt x="307" y="164"/>
                    <a:pt x="307" y="164"/>
                    <a:pt x="307" y="164"/>
                  </a:cubicBezTo>
                  <a:cubicBezTo>
                    <a:pt x="303" y="164"/>
                    <a:pt x="300" y="167"/>
                    <a:pt x="300" y="171"/>
                  </a:cubicBezTo>
                  <a:cubicBezTo>
                    <a:pt x="300" y="175"/>
                    <a:pt x="303" y="178"/>
                    <a:pt x="307" y="178"/>
                  </a:cubicBezTo>
                  <a:cubicBezTo>
                    <a:pt x="547" y="178"/>
                    <a:pt x="547" y="178"/>
                    <a:pt x="547" y="178"/>
                  </a:cubicBezTo>
                  <a:cubicBezTo>
                    <a:pt x="551" y="178"/>
                    <a:pt x="554" y="175"/>
                    <a:pt x="554" y="171"/>
                  </a:cubicBezTo>
                  <a:close/>
                  <a:moveTo>
                    <a:pt x="554" y="234"/>
                  </a:moveTo>
                  <a:cubicBezTo>
                    <a:pt x="554" y="231"/>
                    <a:pt x="551" y="227"/>
                    <a:pt x="547" y="227"/>
                  </a:cubicBezTo>
                  <a:cubicBezTo>
                    <a:pt x="307" y="227"/>
                    <a:pt x="307" y="227"/>
                    <a:pt x="307" y="227"/>
                  </a:cubicBezTo>
                  <a:cubicBezTo>
                    <a:pt x="303" y="227"/>
                    <a:pt x="300" y="231"/>
                    <a:pt x="300" y="234"/>
                  </a:cubicBezTo>
                  <a:cubicBezTo>
                    <a:pt x="300" y="238"/>
                    <a:pt x="303" y="241"/>
                    <a:pt x="307" y="241"/>
                  </a:cubicBezTo>
                  <a:cubicBezTo>
                    <a:pt x="547" y="241"/>
                    <a:pt x="547" y="241"/>
                    <a:pt x="547" y="241"/>
                  </a:cubicBezTo>
                  <a:cubicBezTo>
                    <a:pt x="551" y="241"/>
                    <a:pt x="554" y="238"/>
                    <a:pt x="554" y="234"/>
                  </a:cubicBezTo>
                  <a:close/>
                  <a:moveTo>
                    <a:pt x="554" y="298"/>
                  </a:moveTo>
                  <a:cubicBezTo>
                    <a:pt x="554" y="294"/>
                    <a:pt x="551" y="291"/>
                    <a:pt x="547" y="291"/>
                  </a:cubicBezTo>
                  <a:cubicBezTo>
                    <a:pt x="307" y="291"/>
                    <a:pt x="307" y="291"/>
                    <a:pt x="307" y="291"/>
                  </a:cubicBezTo>
                  <a:cubicBezTo>
                    <a:pt x="303" y="291"/>
                    <a:pt x="300" y="294"/>
                    <a:pt x="300" y="298"/>
                  </a:cubicBezTo>
                  <a:cubicBezTo>
                    <a:pt x="300" y="301"/>
                    <a:pt x="303" y="305"/>
                    <a:pt x="307" y="305"/>
                  </a:cubicBezTo>
                  <a:cubicBezTo>
                    <a:pt x="547" y="305"/>
                    <a:pt x="547" y="305"/>
                    <a:pt x="547" y="305"/>
                  </a:cubicBezTo>
                  <a:cubicBezTo>
                    <a:pt x="551" y="305"/>
                    <a:pt x="554" y="301"/>
                    <a:pt x="554" y="298"/>
                  </a:cubicBezTo>
                  <a:close/>
                  <a:moveTo>
                    <a:pt x="621" y="433"/>
                  </a:moveTo>
                  <a:cubicBezTo>
                    <a:pt x="486" y="433"/>
                    <a:pt x="486" y="433"/>
                    <a:pt x="486" y="433"/>
                  </a:cubicBezTo>
                  <a:cubicBezTo>
                    <a:pt x="483" y="433"/>
                    <a:pt x="479" y="430"/>
                    <a:pt x="479" y="426"/>
                  </a:cubicBezTo>
                  <a:cubicBezTo>
                    <a:pt x="479" y="390"/>
                    <a:pt x="479" y="390"/>
                    <a:pt x="479" y="390"/>
                  </a:cubicBezTo>
                  <a:cubicBezTo>
                    <a:pt x="479" y="378"/>
                    <a:pt x="470" y="368"/>
                    <a:pt x="458" y="368"/>
                  </a:cubicBezTo>
                  <a:cubicBezTo>
                    <a:pt x="446" y="368"/>
                    <a:pt x="436" y="378"/>
                    <a:pt x="436" y="390"/>
                  </a:cubicBezTo>
                  <a:cubicBezTo>
                    <a:pt x="436" y="426"/>
                    <a:pt x="436" y="426"/>
                    <a:pt x="436" y="426"/>
                  </a:cubicBezTo>
                  <a:cubicBezTo>
                    <a:pt x="436" y="430"/>
                    <a:pt x="433" y="433"/>
                    <a:pt x="429" y="433"/>
                  </a:cubicBezTo>
                  <a:cubicBezTo>
                    <a:pt x="199" y="433"/>
                    <a:pt x="199" y="433"/>
                    <a:pt x="199" y="433"/>
                  </a:cubicBezTo>
                  <a:cubicBezTo>
                    <a:pt x="195" y="433"/>
                    <a:pt x="192" y="430"/>
                    <a:pt x="192" y="426"/>
                  </a:cubicBezTo>
                  <a:cubicBezTo>
                    <a:pt x="192" y="390"/>
                    <a:pt x="192" y="390"/>
                    <a:pt x="192" y="390"/>
                  </a:cubicBezTo>
                  <a:cubicBezTo>
                    <a:pt x="192" y="378"/>
                    <a:pt x="182" y="368"/>
                    <a:pt x="170" y="368"/>
                  </a:cubicBezTo>
                  <a:cubicBezTo>
                    <a:pt x="158" y="368"/>
                    <a:pt x="149" y="378"/>
                    <a:pt x="149" y="390"/>
                  </a:cubicBezTo>
                  <a:cubicBezTo>
                    <a:pt x="149" y="426"/>
                    <a:pt x="149" y="426"/>
                    <a:pt x="149" y="426"/>
                  </a:cubicBezTo>
                  <a:cubicBezTo>
                    <a:pt x="149" y="430"/>
                    <a:pt x="146" y="433"/>
                    <a:pt x="142" y="433"/>
                  </a:cubicBezTo>
                  <a:cubicBezTo>
                    <a:pt x="7" y="433"/>
                    <a:pt x="7" y="433"/>
                    <a:pt x="7" y="433"/>
                  </a:cubicBezTo>
                  <a:cubicBezTo>
                    <a:pt x="3" y="433"/>
                    <a:pt x="0" y="430"/>
                    <a:pt x="0" y="426"/>
                  </a:cubicBezTo>
                  <a:cubicBezTo>
                    <a:pt x="0" y="7"/>
                    <a:pt x="0" y="7"/>
                    <a:pt x="0" y="7"/>
                  </a:cubicBezTo>
                  <a:cubicBezTo>
                    <a:pt x="0" y="3"/>
                    <a:pt x="3" y="0"/>
                    <a:pt x="7" y="0"/>
                  </a:cubicBezTo>
                  <a:cubicBezTo>
                    <a:pt x="270" y="0"/>
                    <a:pt x="270" y="0"/>
                    <a:pt x="270" y="0"/>
                  </a:cubicBezTo>
                  <a:cubicBezTo>
                    <a:pt x="272" y="0"/>
                    <a:pt x="275" y="1"/>
                    <a:pt x="276" y="3"/>
                  </a:cubicBezTo>
                  <a:cubicBezTo>
                    <a:pt x="329" y="73"/>
                    <a:pt x="329" y="73"/>
                    <a:pt x="329" y="73"/>
                  </a:cubicBezTo>
                  <a:cubicBezTo>
                    <a:pt x="621" y="73"/>
                    <a:pt x="621" y="73"/>
                    <a:pt x="621" y="73"/>
                  </a:cubicBezTo>
                  <a:cubicBezTo>
                    <a:pt x="625" y="73"/>
                    <a:pt x="628" y="76"/>
                    <a:pt x="628" y="80"/>
                  </a:cubicBezTo>
                  <a:cubicBezTo>
                    <a:pt x="628" y="426"/>
                    <a:pt x="628" y="426"/>
                    <a:pt x="628" y="426"/>
                  </a:cubicBezTo>
                  <a:cubicBezTo>
                    <a:pt x="628" y="430"/>
                    <a:pt x="625" y="433"/>
                    <a:pt x="621" y="433"/>
                  </a:cubicBezTo>
                  <a:close/>
                  <a:moveTo>
                    <a:pt x="493" y="419"/>
                  </a:moveTo>
                  <a:cubicBezTo>
                    <a:pt x="614" y="419"/>
                    <a:pt x="614" y="419"/>
                    <a:pt x="614" y="419"/>
                  </a:cubicBezTo>
                  <a:cubicBezTo>
                    <a:pt x="614" y="87"/>
                    <a:pt x="614" y="87"/>
                    <a:pt x="614" y="87"/>
                  </a:cubicBezTo>
                  <a:cubicBezTo>
                    <a:pt x="325" y="87"/>
                    <a:pt x="325" y="87"/>
                    <a:pt x="325" y="87"/>
                  </a:cubicBezTo>
                  <a:cubicBezTo>
                    <a:pt x="323" y="87"/>
                    <a:pt x="321" y="86"/>
                    <a:pt x="320" y="84"/>
                  </a:cubicBezTo>
                  <a:cubicBezTo>
                    <a:pt x="267" y="14"/>
                    <a:pt x="267" y="14"/>
                    <a:pt x="267" y="14"/>
                  </a:cubicBezTo>
                  <a:cubicBezTo>
                    <a:pt x="14" y="14"/>
                    <a:pt x="14" y="14"/>
                    <a:pt x="14" y="14"/>
                  </a:cubicBezTo>
                  <a:cubicBezTo>
                    <a:pt x="14" y="419"/>
                    <a:pt x="14" y="419"/>
                    <a:pt x="14" y="419"/>
                  </a:cubicBezTo>
                  <a:cubicBezTo>
                    <a:pt x="135" y="419"/>
                    <a:pt x="135" y="419"/>
                    <a:pt x="135" y="419"/>
                  </a:cubicBezTo>
                  <a:cubicBezTo>
                    <a:pt x="135" y="390"/>
                    <a:pt x="135" y="390"/>
                    <a:pt x="135" y="390"/>
                  </a:cubicBezTo>
                  <a:cubicBezTo>
                    <a:pt x="135" y="370"/>
                    <a:pt x="151" y="354"/>
                    <a:pt x="170" y="354"/>
                  </a:cubicBezTo>
                  <a:cubicBezTo>
                    <a:pt x="190" y="354"/>
                    <a:pt x="206" y="370"/>
                    <a:pt x="206" y="390"/>
                  </a:cubicBezTo>
                  <a:cubicBezTo>
                    <a:pt x="206" y="419"/>
                    <a:pt x="206" y="419"/>
                    <a:pt x="206" y="419"/>
                  </a:cubicBezTo>
                  <a:cubicBezTo>
                    <a:pt x="422" y="419"/>
                    <a:pt x="422" y="419"/>
                    <a:pt x="422" y="419"/>
                  </a:cubicBezTo>
                  <a:cubicBezTo>
                    <a:pt x="422" y="390"/>
                    <a:pt x="422" y="390"/>
                    <a:pt x="422" y="390"/>
                  </a:cubicBezTo>
                  <a:cubicBezTo>
                    <a:pt x="422" y="370"/>
                    <a:pt x="438" y="354"/>
                    <a:pt x="458" y="354"/>
                  </a:cubicBezTo>
                  <a:cubicBezTo>
                    <a:pt x="478" y="354"/>
                    <a:pt x="493" y="370"/>
                    <a:pt x="493" y="390"/>
                  </a:cubicBezTo>
                  <a:lnTo>
                    <a:pt x="493" y="419"/>
                  </a:lnTo>
                  <a:close/>
                </a:path>
              </a:pathLst>
            </a:custGeom>
            <a:solidFill>
              <a:srgbClr val="FFC000"/>
            </a:solidFill>
            <a:ln>
              <a:solidFill>
                <a:srgbClr val="FFC000"/>
              </a:solidFill>
            </a:ln>
          </p:spPr>
          <p:txBody>
            <a:bodyPr vert="horz" wrap="square" lIns="68580" tIns="34290" rIns="68580" bIns="34290" numCol="1" anchor="t" anchorCtr="0" compatLnSpc="1">
              <a:prstTxWarp prst="textNoShape">
                <a:avLst/>
              </a:prstTxWarp>
            </a:bodyPr>
            <a:lstStyle/>
            <a:p>
              <a:endParaRPr lang="en-US" sz="1800"/>
            </a:p>
          </p:txBody>
        </p:sp>
      </p:grpSp>
      <p:grpSp>
        <p:nvGrpSpPr>
          <p:cNvPr id="15" name="Grupa 14"/>
          <p:cNvGrpSpPr/>
          <p:nvPr/>
        </p:nvGrpSpPr>
        <p:grpSpPr>
          <a:xfrm>
            <a:off x="327162" y="4237128"/>
            <a:ext cx="705985" cy="705985"/>
            <a:chOff x="8657947" y="3685194"/>
            <a:chExt cx="822960" cy="822960"/>
          </a:xfrm>
        </p:grpSpPr>
        <p:sp>
          <p:nvSpPr>
            <p:cNvPr id="16" name="Oval 15"/>
            <p:cNvSpPr>
              <a:spLocks noChangeArrowheads="1"/>
            </p:cNvSpPr>
            <p:nvPr/>
          </p:nvSpPr>
          <p:spPr bwMode="auto">
            <a:xfrm>
              <a:off x="8657947" y="3685194"/>
              <a:ext cx="822960" cy="822960"/>
            </a:xfrm>
            <a:prstGeom prst="ellips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en-US" sz="1800"/>
            </a:p>
          </p:txBody>
        </p:sp>
        <p:sp>
          <p:nvSpPr>
            <p:cNvPr id="17" name="Freeform 34"/>
            <p:cNvSpPr>
              <a:spLocks noEditPoints="1"/>
            </p:cNvSpPr>
            <p:nvPr/>
          </p:nvSpPr>
          <p:spPr bwMode="auto">
            <a:xfrm>
              <a:off x="8789660" y="3817473"/>
              <a:ext cx="560023" cy="419778"/>
            </a:xfrm>
            <a:custGeom>
              <a:avLst/>
              <a:gdLst>
                <a:gd name="T0" fmla="*/ 419 w 486"/>
                <a:gd name="T1" fmla="*/ 279 h 364"/>
                <a:gd name="T2" fmla="*/ 390 w 486"/>
                <a:gd name="T3" fmla="*/ 171 h 364"/>
                <a:gd name="T4" fmla="*/ 363 w 486"/>
                <a:gd name="T5" fmla="*/ 279 h 364"/>
                <a:gd name="T6" fmla="*/ 295 w 486"/>
                <a:gd name="T7" fmla="*/ 359 h 364"/>
                <a:gd name="T8" fmla="*/ 481 w 486"/>
                <a:gd name="T9" fmla="*/ 364 h 364"/>
                <a:gd name="T10" fmla="*/ 434 w 486"/>
                <a:gd name="T11" fmla="*/ 312 h 364"/>
                <a:gd name="T12" fmla="*/ 390 w 486"/>
                <a:gd name="T13" fmla="*/ 181 h 364"/>
                <a:gd name="T14" fmla="*/ 390 w 486"/>
                <a:gd name="T15" fmla="*/ 283 h 364"/>
                <a:gd name="T16" fmla="*/ 305 w 486"/>
                <a:gd name="T17" fmla="*/ 355 h 364"/>
                <a:gd name="T18" fmla="*/ 351 w 486"/>
                <a:gd name="T19" fmla="*/ 320 h 364"/>
                <a:gd name="T20" fmla="*/ 390 w 486"/>
                <a:gd name="T21" fmla="*/ 292 h 364"/>
                <a:gd name="T22" fmla="*/ 431 w 486"/>
                <a:gd name="T23" fmla="*/ 321 h 364"/>
                <a:gd name="T24" fmla="*/ 476 w 486"/>
                <a:gd name="T25" fmla="*/ 355 h 364"/>
                <a:gd name="T26" fmla="*/ 322 w 486"/>
                <a:gd name="T27" fmla="*/ 216 h 364"/>
                <a:gd name="T28" fmla="*/ 327 w 486"/>
                <a:gd name="T29" fmla="*/ 215 h 364"/>
                <a:gd name="T30" fmla="*/ 321 w 486"/>
                <a:gd name="T31" fmla="*/ 177 h 364"/>
                <a:gd name="T32" fmla="*/ 297 w 486"/>
                <a:gd name="T33" fmla="*/ 37 h 364"/>
                <a:gd name="T34" fmla="*/ 204 w 486"/>
                <a:gd name="T35" fmla="*/ 0 h 364"/>
                <a:gd name="T36" fmla="*/ 171 w 486"/>
                <a:gd name="T37" fmla="*/ 137 h 364"/>
                <a:gd name="T38" fmla="*/ 154 w 486"/>
                <a:gd name="T39" fmla="*/ 189 h 364"/>
                <a:gd name="T40" fmla="*/ 208 w 486"/>
                <a:gd name="T41" fmla="*/ 143 h 364"/>
                <a:gd name="T42" fmla="*/ 289 w 486"/>
                <a:gd name="T43" fmla="*/ 179 h 364"/>
                <a:gd name="T44" fmla="*/ 293 w 486"/>
                <a:gd name="T45" fmla="*/ 170 h 364"/>
                <a:gd name="T46" fmla="*/ 227 w 486"/>
                <a:gd name="T47" fmla="*/ 130 h 364"/>
                <a:gd name="T48" fmla="*/ 205 w 486"/>
                <a:gd name="T49" fmla="*/ 133 h 364"/>
                <a:gd name="T50" fmla="*/ 200 w 486"/>
                <a:gd name="T51" fmla="*/ 139 h 364"/>
                <a:gd name="T52" fmla="*/ 181 w 486"/>
                <a:gd name="T53" fmla="*/ 134 h 364"/>
                <a:gd name="T54" fmla="*/ 178 w 486"/>
                <a:gd name="T55" fmla="*/ 129 h 364"/>
                <a:gd name="T56" fmla="*/ 204 w 486"/>
                <a:gd name="T57" fmla="*/ 9 h 364"/>
                <a:gd name="T58" fmla="*/ 276 w 486"/>
                <a:gd name="T59" fmla="*/ 49 h 364"/>
                <a:gd name="T60" fmla="*/ 369 w 486"/>
                <a:gd name="T61" fmla="*/ 108 h 364"/>
                <a:gd name="T62" fmla="*/ 311 w 486"/>
                <a:gd name="T63" fmla="*/ 173 h 364"/>
                <a:gd name="T64" fmla="*/ 297 w 486"/>
                <a:gd name="T65" fmla="*/ 173 h 364"/>
                <a:gd name="T66" fmla="*/ 139 w 486"/>
                <a:gd name="T67" fmla="*/ 312 h 364"/>
                <a:gd name="T68" fmla="*/ 142 w 486"/>
                <a:gd name="T69" fmla="*/ 232 h 364"/>
                <a:gd name="T70" fmla="*/ 49 w 486"/>
                <a:gd name="T71" fmla="*/ 232 h 364"/>
                <a:gd name="T72" fmla="*/ 54 w 486"/>
                <a:gd name="T73" fmla="*/ 311 h 364"/>
                <a:gd name="T74" fmla="*/ 5 w 486"/>
                <a:gd name="T75" fmla="*/ 364 h 364"/>
                <a:gd name="T76" fmla="*/ 191 w 486"/>
                <a:gd name="T77" fmla="*/ 359 h 364"/>
                <a:gd name="T78" fmla="*/ 59 w 486"/>
                <a:gd name="T79" fmla="*/ 232 h 364"/>
                <a:gd name="T80" fmla="*/ 132 w 486"/>
                <a:gd name="T81" fmla="*/ 232 h 364"/>
                <a:gd name="T82" fmla="*/ 59 w 486"/>
                <a:gd name="T83" fmla="*/ 232 h 364"/>
                <a:gd name="T84" fmla="*/ 56 w 486"/>
                <a:gd name="T85" fmla="*/ 320 h 364"/>
                <a:gd name="T86" fmla="*/ 77 w 486"/>
                <a:gd name="T87" fmla="*/ 286 h 364"/>
                <a:gd name="T88" fmla="*/ 115 w 486"/>
                <a:gd name="T89" fmla="*/ 286 h 364"/>
                <a:gd name="T90" fmla="*/ 137 w 486"/>
                <a:gd name="T91" fmla="*/ 321 h 364"/>
                <a:gd name="T92" fmla="*/ 10 w 486"/>
                <a:gd name="T93" fmla="*/ 355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6" h="364">
                  <a:moveTo>
                    <a:pt x="434" y="312"/>
                  </a:moveTo>
                  <a:cubicBezTo>
                    <a:pt x="423" y="309"/>
                    <a:pt x="419" y="290"/>
                    <a:pt x="419" y="279"/>
                  </a:cubicBezTo>
                  <a:cubicBezTo>
                    <a:pt x="429" y="267"/>
                    <a:pt x="437" y="250"/>
                    <a:pt x="437" y="232"/>
                  </a:cubicBezTo>
                  <a:cubicBezTo>
                    <a:pt x="437" y="195"/>
                    <a:pt x="419" y="171"/>
                    <a:pt x="390" y="171"/>
                  </a:cubicBezTo>
                  <a:cubicBezTo>
                    <a:pt x="362" y="171"/>
                    <a:pt x="344" y="195"/>
                    <a:pt x="344" y="232"/>
                  </a:cubicBezTo>
                  <a:cubicBezTo>
                    <a:pt x="344" y="251"/>
                    <a:pt x="352" y="268"/>
                    <a:pt x="363" y="279"/>
                  </a:cubicBezTo>
                  <a:cubicBezTo>
                    <a:pt x="362" y="293"/>
                    <a:pt x="358" y="308"/>
                    <a:pt x="348" y="311"/>
                  </a:cubicBezTo>
                  <a:cubicBezTo>
                    <a:pt x="304" y="320"/>
                    <a:pt x="295" y="342"/>
                    <a:pt x="295" y="359"/>
                  </a:cubicBezTo>
                  <a:cubicBezTo>
                    <a:pt x="295" y="362"/>
                    <a:pt x="297" y="364"/>
                    <a:pt x="300" y="364"/>
                  </a:cubicBezTo>
                  <a:cubicBezTo>
                    <a:pt x="481" y="364"/>
                    <a:pt x="481" y="364"/>
                    <a:pt x="481" y="364"/>
                  </a:cubicBezTo>
                  <a:cubicBezTo>
                    <a:pt x="483" y="364"/>
                    <a:pt x="486" y="362"/>
                    <a:pt x="486" y="359"/>
                  </a:cubicBezTo>
                  <a:cubicBezTo>
                    <a:pt x="486" y="343"/>
                    <a:pt x="477" y="321"/>
                    <a:pt x="434" y="312"/>
                  </a:cubicBezTo>
                  <a:close/>
                  <a:moveTo>
                    <a:pt x="354" y="232"/>
                  </a:moveTo>
                  <a:cubicBezTo>
                    <a:pt x="354" y="185"/>
                    <a:pt x="382" y="181"/>
                    <a:pt x="390" y="181"/>
                  </a:cubicBezTo>
                  <a:cubicBezTo>
                    <a:pt x="399" y="181"/>
                    <a:pt x="427" y="185"/>
                    <a:pt x="427" y="232"/>
                  </a:cubicBezTo>
                  <a:cubicBezTo>
                    <a:pt x="427" y="261"/>
                    <a:pt x="408" y="283"/>
                    <a:pt x="390" y="283"/>
                  </a:cubicBezTo>
                  <a:cubicBezTo>
                    <a:pt x="373" y="283"/>
                    <a:pt x="354" y="261"/>
                    <a:pt x="354" y="232"/>
                  </a:cubicBezTo>
                  <a:close/>
                  <a:moveTo>
                    <a:pt x="305" y="355"/>
                  </a:moveTo>
                  <a:cubicBezTo>
                    <a:pt x="307" y="338"/>
                    <a:pt x="323" y="326"/>
                    <a:pt x="351" y="320"/>
                  </a:cubicBezTo>
                  <a:cubicBezTo>
                    <a:pt x="351" y="320"/>
                    <a:pt x="351" y="320"/>
                    <a:pt x="351" y="320"/>
                  </a:cubicBezTo>
                  <a:cubicBezTo>
                    <a:pt x="364" y="316"/>
                    <a:pt x="370" y="301"/>
                    <a:pt x="372" y="286"/>
                  </a:cubicBezTo>
                  <a:cubicBezTo>
                    <a:pt x="377" y="290"/>
                    <a:pt x="384" y="292"/>
                    <a:pt x="390" y="292"/>
                  </a:cubicBezTo>
                  <a:cubicBezTo>
                    <a:pt x="397" y="292"/>
                    <a:pt x="404" y="290"/>
                    <a:pt x="410" y="286"/>
                  </a:cubicBezTo>
                  <a:cubicBezTo>
                    <a:pt x="412" y="302"/>
                    <a:pt x="418" y="317"/>
                    <a:pt x="431" y="321"/>
                  </a:cubicBezTo>
                  <a:cubicBezTo>
                    <a:pt x="431" y="321"/>
                    <a:pt x="431" y="321"/>
                    <a:pt x="432" y="321"/>
                  </a:cubicBezTo>
                  <a:cubicBezTo>
                    <a:pt x="459" y="326"/>
                    <a:pt x="474" y="338"/>
                    <a:pt x="476" y="355"/>
                  </a:cubicBezTo>
                  <a:lnTo>
                    <a:pt x="305" y="355"/>
                  </a:lnTo>
                  <a:close/>
                  <a:moveTo>
                    <a:pt x="322" y="216"/>
                  </a:moveTo>
                  <a:cubicBezTo>
                    <a:pt x="323" y="216"/>
                    <a:pt x="323" y="216"/>
                    <a:pt x="324" y="216"/>
                  </a:cubicBezTo>
                  <a:cubicBezTo>
                    <a:pt x="325" y="216"/>
                    <a:pt x="327" y="216"/>
                    <a:pt x="327" y="215"/>
                  </a:cubicBezTo>
                  <a:cubicBezTo>
                    <a:pt x="329" y="214"/>
                    <a:pt x="330" y="212"/>
                    <a:pt x="329" y="210"/>
                  </a:cubicBezTo>
                  <a:cubicBezTo>
                    <a:pt x="329" y="210"/>
                    <a:pt x="322" y="195"/>
                    <a:pt x="321" y="177"/>
                  </a:cubicBezTo>
                  <a:cubicBezTo>
                    <a:pt x="355" y="168"/>
                    <a:pt x="378" y="140"/>
                    <a:pt x="378" y="108"/>
                  </a:cubicBezTo>
                  <a:cubicBezTo>
                    <a:pt x="378" y="69"/>
                    <a:pt x="342" y="37"/>
                    <a:pt x="297" y="37"/>
                  </a:cubicBezTo>
                  <a:cubicBezTo>
                    <a:pt x="290" y="37"/>
                    <a:pt x="283" y="37"/>
                    <a:pt x="277" y="39"/>
                  </a:cubicBezTo>
                  <a:cubicBezTo>
                    <a:pt x="263" y="15"/>
                    <a:pt x="235" y="0"/>
                    <a:pt x="204" y="0"/>
                  </a:cubicBezTo>
                  <a:cubicBezTo>
                    <a:pt x="159" y="0"/>
                    <a:pt x="123" y="32"/>
                    <a:pt x="123" y="71"/>
                  </a:cubicBezTo>
                  <a:cubicBezTo>
                    <a:pt x="123" y="100"/>
                    <a:pt x="142" y="125"/>
                    <a:pt x="171" y="137"/>
                  </a:cubicBezTo>
                  <a:cubicBezTo>
                    <a:pt x="170" y="163"/>
                    <a:pt x="154" y="183"/>
                    <a:pt x="154" y="183"/>
                  </a:cubicBezTo>
                  <a:cubicBezTo>
                    <a:pt x="153" y="185"/>
                    <a:pt x="153" y="188"/>
                    <a:pt x="154" y="189"/>
                  </a:cubicBezTo>
                  <a:cubicBezTo>
                    <a:pt x="156" y="191"/>
                    <a:pt x="158" y="191"/>
                    <a:pt x="160" y="191"/>
                  </a:cubicBezTo>
                  <a:cubicBezTo>
                    <a:pt x="185" y="179"/>
                    <a:pt x="201" y="164"/>
                    <a:pt x="208" y="143"/>
                  </a:cubicBezTo>
                  <a:cubicBezTo>
                    <a:pt x="214" y="142"/>
                    <a:pt x="219" y="142"/>
                    <a:pt x="224" y="141"/>
                  </a:cubicBezTo>
                  <a:cubicBezTo>
                    <a:pt x="237" y="163"/>
                    <a:pt x="261" y="177"/>
                    <a:pt x="289" y="179"/>
                  </a:cubicBezTo>
                  <a:cubicBezTo>
                    <a:pt x="296" y="193"/>
                    <a:pt x="306" y="205"/>
                    <a:pt x="322" y="216"/>
                  </a:cubicBezTo>
                  <a:close/>
                  <a:moveTo>
                    <a:pt x="293" y="170"/>
                  </a:moveTo>
                  <a:cubicBezTo>
                    <a:pt x="266" y="169"/>
                    <a:pt x="242" y="155"/>
                    <a:pt x="231" y="133"/>
                  </a:cubicBezTo>
                  <a:cubicBezTo>
                    <a:pt x="230" y="131"/>
                    <a:pt x="228" y="130"/>
                    <a:pt x="227" y="130"/>
                  </a:cubicBezTo>
                  <a:cubicBezTo>
                    <a:pt x="226" y="130"/>
                    <a:pt x="226" y="130"/>
                    <a:pt x="225" y="131"/>
                  </a:cubicBezTo>
                  <a:cubicBezTo>
                    <a:pt x="219" y="132"/>
                    <a:pt x="212" y="133"/>
                    <a:pt x="205" y="133"/>
                  </a:cubicBezTo>
                  <a:cubicBezTo>
                    <a:pt x="202" y="133"/>
                    <a:pt x="201" y="135"/>
                    <a:pt x="200" y="137"/>
                  </a:cubicBezTo>
                  <a:cubicBezTo>
                    <a:pt x="200" y="138"/>
                    <a:pt x="200" y="138"/>
                    <a:pt x="200" y="139"/>
                  </a:cubicBezTo>
                  <a:cubicBezTo>
                    <a:pt x="195" y="154"/>
                    <a:pt x="185" y="165"/>
                    <a:pt x="170" y="175"/>
                  </a:cubicBezTo>
                  <a:cubicBezTo>
                    <a:pt x="175" y="165"/>
                    <a:pt x="180" y="150"/>
                    <a:pt x="181" y="134"/>
                  </a:cubicBezTo>
                  <a:cubicBezTo>
                    <a:pt x="181" y="134"/>
                    <a:pt x="181" y="134"/>
                    <a:pt x="181" y="134"/>
                  </a:cubicBezTo>
                  <a:cubicBezTo>
                    <a:pt x="181" y="132"/>
                    <a:pt x="180" y="130"/>
                    <a:pt x="178" y="129"/>
                  </a:cubicBezTo>
                  <a:cubicBezTo>
                    <a:pt x="150" y="120"/>
                    <a:pt x="132" y="97"/>
                    <a:pt x="132" y="71"/>
                  </a:cubicBezTo>
                  <a:cubicBezTo>
                    <a:pt x="132" y="37"/>
                    <a:pt x="164" y="9"/>
                    <a:pt x="204" y="9"/>
                  </a:cubicBezTo>
                  <a:cubicBezTo>
                    <a:pt x="233" y="9"/>
                    <a:pt x="259" y="24"/>
                    <a:pt x="270" y="47"/>
                  </a:cubicBezTo>
                  <a:cubicBezTo>
                    <a:pt x="271" y="48"/>
                    <a:pt x="273" y="49"/>
                    <a:pt x="276" y="49"/>
                  </a:cubicBezTo>
                  <a:cubicBezTo>
                    <a:pt x="282" y="47"/>
                    <a:pt x="290" y="46"/>
                    <a:pt x="297" y="46"/>
                  </a:cubicBezTo>
                  <a:cubicBezTo>
                    <a:pt x="337" y="46"/>
                    <a:pt x="369" y="74"/>
                    <a:pt x="369" y="108"/>
                  </a:cubicBezTo>
                  <a:cubicBezTo>
                    <a:pt x="369" y="137"/>
                    <a:pt x="347" y="162"/>
                    <a:pt x="315" y="169"/>
                  </a:cubicBezTo>
                  <a:cubicBezTo>
                    <a:pt x="313" y="169"/>
                    <a:pt x="311" y="171"/>
                    <a:pt x="311" y="173"/>
                  </a:cubicBezTo>
                  <a:cubicBezTo>
                    <a:pt x="311" y="183"/>
                    <a:pt x="313" y="191"/>
                    <a:pt x="315" y="198"/>
                  </a:cubicBezTo>
                  <a:cubicBezTo>
                    <a:pt x="306" y="190"/>
                    <a:pt x="301" y="182"/>
                    <a:pt x="297" y="173"/>
                  </a:cubicBezTo>
                  <a:cubicBezTo>
                    <a:pt x="296" y="171"/>
                    <a:pt x="295" y="170"/>
                    <a:pt x="293" y="170"/>
                  </a:cubicBezTo>
                  <a:close/>
                  <a:moveTo>
                    <a:pt x="139" y="312"/>
                  </a:moveTo>
                  <a:cubicBezTo>
                    <a:pt x="128" y="309"/>
                    <a:pt x="124" y="290"/>
                    <a:pt x="124" y="279"/>
                  </a:cubicBezTo>
                  <a:cubicBezTo>
                    <a:pt x="135" y="267"/>
                    <a:pt x="142" y="250"/>
                    <a:pt x="142" y="232"/>
                  </a:cubicBezTo>
                  <a:cubicBezTo>
                    <a:pt x="142" y="195"/>
                    <a:pt x="124" y="171"/>
                    <a:pt x="96" y="171"/>
                  </a:cubicBezTo>
                  <a:cubicBezTo>
                    <a:pt x="67" y="171"/>
                    <a:pt x="49" y="195"/>
                    <a:pt x="49" y="232"/>
                  </a:cubicBezTo>
                  <a:cubicBezTo>
                    <a:pt x="49" y="251"/>
                    <a:pt x="57" y="268"/>
                    <a:pt x="68" y="279"/>
                  </a:cubicBezTo>
                  <a:cubicBezTo>
                    <a:pt x="67" y="293"/>
                    <a:pt x="63" y="308"/>
                    <a:pt x="54" y="311"/>
                  </a:cubicBezTo>
                  <a:cubicBezTo>
                    <a:pt x="10" y="320"/>
                    <a:pt x="0" y="342"/>
                    <a:pt x="0" y="359"/>
                  </a:cubicBezTo>
                  <a:cubicBezTo>
                    <a:pt x="0" y="362"/>
                    <a:pt x="3" y="364"/>
                    <a:pt x="5" y="364"/>
                  </a:cubicBezTo>
                  <a:cubicBezTo>
                    <a:pt x="186" y="364"/>
                    <a:pt x="186" y="364"/>
                    <a:pt x="186" y="364"/>
                  </a:cubicBezTo>
                  <a:cubicBezTo>
                    <a:pt x="189" y="364"/>
                    <a:pt x="191" y="362"/>
                    <a:pt x="191" y="359"/>
                  </a:cubicBezTo>
                  <a:cubicBezTo>
                    <a:pt x="191" y="343"/>
                    <a:pt x="182" y="321"/>
                    <a:pt x="139" y="312"/>
                  </a:cubicBezTo>
                  <a:close/>
                  <a:moveTo>
                    <a:pt x="59" y="232"/>
                  </a:moveTo>
                  <a:cubicBezTo>
                    <a:pt x="59" y="185"/>
                    <a:pt x="87" y="181"/>
                    <a:pt x="96" y="181"/>
                  </a:cubicBezTo>
                  <a:cubicBezTo>
                    <a:pt x="104" y="181"/>
                    <a:pt x="132" y="185"/>
                    <a:pt x="132" y="232"/>
                  </a:cubicBezTo>
                  <a:cubicBezTo>
                    <a:pt x="132" y="261"/>
                    <a:pt x="113" y="283"/>
                    <a:pt x="96" y="283"/>
                  </a:cubicBezTo>
                  <a:cubicBezTo>
                    <a:pt x="78" y="283"/>
                    <a:pt x="59" y="261"/>
                    <a:pt x="59" y="232"/>
                  </a:cubicBezTo>
                  <a:close/>
                  <a:moveTo>
                    <a:pt x="10" y="355"/>
                  </a:moveTo>
                  <a:cubicBezTo>
                    <a:pt x="12" y="338"/>
                    <a:pt x="28" y="326"/>
                    <a:pt x="56" y="320"/>
                  </a:cubicBezTo>
                  <a:cubicBezTo>
                    <a:pt x="56" y="320"/>
                    <a:pt x="56" y="320"/>
                    <a:pt x="56" y="320"/>
                  </a:cubicBezTo>
                  <a:cubicBezTo>
                    <a:pt x="69" y="316"/>
                    <a:pt x="75" y="301"/>
                    <a:pt x="77" y="286"/>
                  </a:cubicBezTo>
                  <a:cubicBezTo>
                    <a:pt x="83" y="290"/>
                    <a:pt x="89" y="292"/>
                    <a:pt x="96" y="292"/>
                  </a:cubicBezTo>
                  <a:cubicBezTo>
                    <a:pt x="102" y="292"/>
                    <a:pt x="109" y="290"/>
                    <a:pt x="115" y="286"/>
                  </a:cubicBezTo>
                  <a:cubicBezTo>
                    <a:pt x="117" y="302"/>
                    <a:pt x="123" y="317"/>
                    <a:pt x="136" y="321"/>
                  </a:cubicBezTo>
                  <a:cubicBezTo>
                    <a:pt x="137" y="321"/>
                    <a:pt x="137" y="321"/>
                    <a:pt x="137" y="321"/>
                  </a:cubicBezTo>
                  <a:cubicBezTo>
                    <a:pt x="164" y="326"/>
                    <a:pt x="179" y="338"/>
                    <a:pt x="181" y="355"/>
                  </a:cubicBezTo>
                  <a:lnTo>
                    <a:pt x="10" y="355"/>
                  </a:lnTo>
                  <a:close/>
                </a:path>
              </a:pathLst>
            </a:custGeom>
            <a:solidFill>
              <a:srgbClr val="FFC000"/>
            </a:solidFill>
            <a:ln>
              <a:solidFill>
                <a:srgbClr val="FFC000"/>
              </a:solidFill>
            </a:ln>
          </p:spPr>
          <p:txBody>
            <a:bodyPr vert="horz" wrap="square" lIns="68580" tIns="34290" rIns="68580" bIns="34290" numCol="1" anchor="t" anchorCtr="0" compatLnSpc="1">
              <a:prstTxWarp prst="textNoShape">
                <a:avLst/>
              </a:prstTxWarp>
            </a:bodyPr>
            <a:lstStyle/>
            <a:p>
              <a:endParaRPr lang="en-US" sz="1800"/>
            </a:p>
          </p:txBody>
        </p:sp>
      </p:grpSp>
      <p:sp>
        <p:nvSpPr>
          <p:cNvPr id="18" name="Prostokąt 17"/>
          <p:cNvSpPr/>
          <p:nvPr/>
        </p:nvSpPr>
        <p:spPr>
          <a:xfrm>
            <a:off x="1172925" y="983139"/>
            <a:ext cx="2167709" cy="400110"/>
          </a:xfrm>
          <a:prstGeom prst="rect">
            <a:avLst/>
          </a:prstGeom>
        </p:spPr>
        <p:txBody>
          <a:bodyPr wrap="none">
            <a:spAutoFit/>
          </a:bodyPr>
          <a:lstStyle/>
          <a:p>
            <a:r>
              <a:rPr lang="pl-PL" altLang="pl-PL" sz="2000" b="1" kern="800" spc="-39" err="1">
                <a:solidFill>
                  <a:srgbClr val="FFC000"/>
                </a:solidFill>
                <a:latin typeface="Century Gothic" panose="020B0502020202020204" pitchFamily="34" charset="0"/>
              </a:rPr>
              <a:t>Describing</a:t>
            </a:r>
            <a:r>
              <a:rPr lang="pl-PL" altLang="pl-PL" sz="2000" b="1" kern="800" spc="-39">
                <a:solidFill>
                  <a:srgbClr val="FFC000"/>
                </a:solidFill>
                <a:latin typeface="Century Gothic" panose="020B0502020202020204" pitchFamily="34" charset="0"/>
              </a:rPr>
              <a:t> </a:t>
            </a:r>
            <a:r>
              <a:rPr lang="pl-PL" altLang="pl-PL" sz="2000" b="1" kern="800" spc="-39" err="1">
                <a:solidFill>
                  <a:srgbClr val="FFC000"/>
                </a:solidFill>
                <a:latin typeface="Century Gothic" panose="020B0502020202020204" pitchFamily="34" charset="0"/>
              </a:rPr>
              <a:t>terms</a:t>
            </a:r>
            <a:endParaRPr lang="pl-PL" altLang="pl-PL" sz="2000" b="1" kern="800" spc="-39">
              <a:solidFill>
                <a:srgbClr val="FFC000"/>
              </a:solidFill>
              <a:latin typeface="Century Gothic" panose="020B0502020202020204" pitchFamily="34" charset="0"/>
            </a:endParaRPr>
          </a:p>
        </p:txBody>
      </p:sp>
      <p:sp>
        <p:nvSpPr>
          <p:cNvPr id="19" name="Prostokąt 18"/>
          <p:cNvSpPr/>
          <p:nvPr/>
        </p:nvSpPr>
        <p:spPr>
          <a:xfrm>
            <a:off x="1172925" y="2507258"/>
            <a:ext cx="1956305" cy="400110"/>
          </a:xfrm>
          <a:prstGeom prst="rect">
            <a:avLst/>
          </a:prstGeom>
        </p:spPr>
        <p:txBody>
          <a:bodyPr wrap="none">
            <a:spAutoFit/>
          </a:bodyPr>
          <a:lstStyle/>
          <a:p>
            <a:r>
              <a:rPr lang="pl-PL" altLang="pl-PL" sz="2000" b="1" kern="800" spc="-39">
                <a:solidFill>
                  <a:srgbClr val="FFC000"/>
                </a:solidFill>
                <a:latin typeface="Century Gothic" panose="020B0502020202020204" pitchFamily="34" charset="0"/>
              </a:rPr>
              <a:t>How to </a:t>
            </a:r>
            <a:r>
              <a:rPr lang="en-NZ" altLang="pl-PL" sz="2000" b="1" kern="800" spc="-39">
                <a:solidFill>
                  <a:srgbClr val="FFC000"/>
                </a:solidFill>
                <a:latin typeface="Century Gothic" panose="020B0502020202020204" pitchFamily="34" charset="0"/>
              </a:rPr>
              <a:t>I</a:t>
            </a:r>
            <a:r>
              <a:rPr lang="pl-PL" altLang="pl-PL" sz="2000" b="1" kern="800" spc="-39">
                <a:solidFill>
                  <a:srgbClr val="FFC000"/>
                </a:solidFill>
                <a:latin typeface="Century Gothic" panose="020B0502020202020204" pitchFamily="34" charset="0"/>
              </a:rPr>
              <a:t>dentify</a:t>
            </a:r>
          </a:p>
        </p:txBody>
      </p:sp>
      <p:sp>
        <p:nvSpPr>
          <p:cNvPr id="20" name="Prostokąt 19"/>
          <p:cNvSpPr/>
          <p:nvPr/>
        </p:nvSpPr>
        <p:spPr>
          <a:xfrm>
            <a:off x="1172925" y="4178490"/>
            <a:ext cx="2566595" cy="400110"/>
          </a:xfrm>
          <a:prstGeom prst="rect">
            <a:avLst/>
          </a:prstGeom>
        </p:spPr>
        <p:txBody>
          <a:bodyPr wrap="square">
            <a:spAutoFit/>
          </a:bodyPr>
          <a:lstStyle/>
          <a:p>
            <a:r>
              <a:rPr lang="pl-PL" altLang="pl-PL" sz="2000" b="1" kern="800" spc="-39">
                <a:solidFill>
                  <a:srgbClr val="FFC000"/>
                </a:solidFill>
                <a:latin typeface="Century Gothic" panose="020B0502020202020204" pitchFamily="34" charset="0"/>
              </a:rPr>
              <a:t>Communication</a:t>
            </a:r>
          </a:p>
        </p:txBody>
      </p:sp>
      <p:sp>
        <p:nvSpPr>
          <p:cNvPr id="21" name="Prostokąt 20"/>
          <p:cNvSpPr/>
          <p:nvPr/>
        </p:nvSpPr>
        <p:spPr>
          <a:xfrm>
            <a:off x="1172925" y="1337500"/>
            <a:ext cx="3965132" cy="923330"/>
          </a:xfrm>
          <a:prstGeom prst="rect">
            <a:avLst/>
          </a:prstGeom>
        </p:spPr>
        <p:txBody>
          <a:bodyPr wrap="square">
            <a:spAutoFit/>
          </a:bodyPr>
          <a:lstStyle/>
          <a:p>
            <a:r>
              <a:rPr lang="en-US" altLang="pl-PL" kern="800" spc="-39">
                <a:latin typeface="Century Gothic" panose="020B0502020202020204" pitchFamily="34" charset="0"/>
              </a:rPr>
              <a:t>Performer, inspiring, talkative, idea- generator, quick-witted, enthusiastic, energetic, persuasive</a:t>
            </a:r>
          </a:p>
        </p:txBody>
      </p:sp>
      <p:sp>
        <p:nvSpPr>
          <p:cNvPr id="22" name="Prostokąt 21"/>
          <p:cNvSpPr/>
          <p:nvPr/>
        </p:nvSpPr>
        <p:spPr>
          <a:xfrm>
            <a:off x="1172925" y="2861011"/>
            <a:ext cx="4120420" cy="1200329"/>
          </a:xfrm>
          <a:prstGeom prst="rect">
            <a:avLst/>
          </a:prstGeom>
        </p:spPr>
        <p:txBody>
          <a:bodyPr wrap="square">
            <a:spAutoFit/>
          </a:bodyPr>
          <a:lstStyle/>
          <a:p>
            <a:pPr marL="0" lvl="1">
              <a:spcBef>
                <a:spcPct val="20000"/>
              </a:spcBef>
              <a:buClr>
                <a:schemeClr val="accent4"/>
              </a:buClr>
            </a:pPr>
            <a:r>
              <a:rPr lang="en-US" altLang="pl-PL" kern="800" spc="-39" dirty="0">
                <a:latin typeface="Century Gothic" panose="020B0502020202020204" pitchFamily="34" charset="0"/>
              </a:rPr>
              <a:t>Excited, open and friendly, animated in their speech and gestures, they </a:t>
            </a:r>
            <a:r>
              <a:rPr lang="en-US" altLang="pl-PL" kern="800" spc="-39" dirty="0" err="1">
                <a:latin typeface="Century Gothic" panose="020B0502020202020204" pitchFamily="34" charset="0"/>
              </a:rPr>
              <a:t>emphasise</a:t>
            </a:r>
            <a:r>
              <a:rPr lang="en-US" altLang="pl-PL" kern="800" spc="-39" dirty="0">
                <a:latin typeface="Century Gothic" panose="020B0502020202020204" pitchFamily="34" charset="0"/>
              </a:rPr>
              <a:t> the positive side of issues, fast-paced</a:t>
            </a:r>
          </a:p>
        </p:txBody>
      </p:sp>
      <p:sp>
        <p:nvSpPr>
          <p:cNvPr id="23" name="Prostokąt 22"/>
          <p:cNvSpPr/>
          <p:nvPr/>
        </p:nvSpPr>
        <p:spPr>
          <a:xfrm>
            <a:off x="1172925" y="4539888"/>
            <a:ext cx="6342997" cy="1698927"/>
          </a:xfrm>
          <a:prstGeom prst="rect">
            <a:avLst/>
          </a:prstGeom>
        </p:spPr>
        <p:txBody>
          <a:bodyPr wrap="square">
            <a:spAutoFit/>
          </a:bodyPr>
          <a:lstStyle/>
          <a:p>
            <a:pPr marL="342900" lvl="1" indent="-342900">
              <a:spcBef>
                <a:spcPct val="20000"/>
              </a:spcBef>
              <a:buClr>
                <a:schemeClr val="accent4"/>
              </a:buClr>
              <a:buFont typeface="Arial" panose="020B0604020202020204" pitchFamily="34" charset="0"/>
              <a:buChar char="•"/>
            </a:pPr>
            <a:r>
              <a:rPr lang="en-NZ" altLang="pl-PL" kern="800" spc="-39">
                <a:latin typeface="Century Gothic" panose="020B0502020202020204" pitchFamily="34" charset="0"/>
              </a:rPr>
              <a:t>Searches for commonality - uses stories with ‘I’ in them</a:t>
            </a:r>
          </a:p>
          <a:p>
            <a:pPr marL="342900" lvl="1" indent="-342900">
              <a:spcBef>
                <a:spcPct val="20000"/>
              </a:spcBef>
              <a:buClr>
                <a:schemeClr val="accent4"/>
              </a:buClr>
              <a:buFont typeface="Arial" panose="020B0604020202020204" pitchFamily="34" charset="0"/>
              <a:buChar char="•"/>
            </a:pPr>
            <a:r>
              <a:rPr lang="en-US" altLang="pl-PL" kern="800" spc="-39">
                <a:latin typeface="Century Gothic" panose="020B0502020202020204" pitchFamily="34" charset="0"/>
              </a:rPr>
              <a:t>Loves to talk a lot, but avoids details</a:t>
            </a:r>
          </a:p>
          <a:p>
            <a:pPr marL="342900" lvl="1" indent="-342900">
              <a:spcBef>
                <a:spcPct val="20000"/>
              </a:spcBef>
              <a:buClr>
                <a:schemeClr val="accent4"/>
              </a:buClr>
              <a:buFont typeface="Arial" panose="020B0604020202020204" pitchFamily="34" charset="0"/>
              <a:buChar char="•"/>
            </a:pPr>
            <a:r>
              <a:rPr lang="en-US" altLang="pl-PL" kern="800" spc="-39">
                <a:latin typeface="Century Gothic" panose="020B0502020202020204" pitchFamily="34" charset="0"/>
              </a:rPr>
              <a:t>Avoids raising difficult topics</a:t>
            </a:r>
          </a:p>
          <a:p>
            <a:pPr marL="342900" lvl="1" indent="-342900">
              <a:spcBef>
                <a:spcPct val="20000"/>
              </a:spcBef>
              <a:buClr>
                <a:schemeClr val="accent4"/>
              </a:buClr>
              <a:buFont typeface="Arial" panose="020B0604020202020204" pitchFamily="34" charset="0"/>
              <a:buChar char="•"/>
            </a:pPr>
            <a:r>
              <a:rPr lang="en-US" altLang="pl-PL" kern="800" spc="-39">
                <a:latin typeface="Century Gothic" panose="020B0502020202020204" pitchFamily="34" charset="0"/>
              </a:rPr>
              <a:t>Feels very comfortable giving positive feedback</a:t>
            </a:r>
          </a:p>
          <a:p>
            <a:pPr marL="342900" lvl="1" indent="-342900">
              <a:spcBef>
                <a:spcPct val="20000"/>
              </a:spcBef>
              <a:buClr>
                <a:schemeClr val="accent4"/>
              </a:buClr>
              <a:buFont typeface="Arial" panose="020B0604020202020204" pitchFamily="34" charset="0"/>
              <a:buChar char="•"/>
            </a:pPr>
            <a:r>
              <a:rPr lang="en-US">
                <a:latin typeface="Century Gothic" panose="020B0502020202020204" pitchFamily="34" charset="0"/>
              </a:rPr>
              <a:t>Chatty and inspiring - encouraging</a:t>
            </a:r>
            <a:endParaRPr lang="en-NZ">
              <a:latin typeface="Century Gothic" panose="020B0502020202020204" pitchFamily="34" charset="0"/>
            </a:endParaRPr>
          </a:p>
        </p:txBody>
      </p:sp>
      <p:pic>
        <p:nvPicPr>
          <p:cNvPr id="24" name="Obraz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34839" y="260435"/>
            <a:ext cx="4245960" cy="5653298"/>
          </a:xfrm>
          <a:prstGeom prst="rect">
            <a:avLst/>
          </a:prstGeom>
        </p:spPr>
      </p:pic>
      <p:sp>
        <p:nvSpPr>
          <p:cNvPr id="8" name="Symbol zastępczy numeru slajdu 7"/>
          <p:cNvSpPr>
            <a:spLocks noGrp="1"/>
          </p:cNvSpPr>
          <p:nvPr>
            <p:ph type="sldNum" sz="quarter" idx="12"/>
          </p:nvPr>
        </p:nvSpPr>
        <p:spPr/>
        <p:txBody>
          <a:bodyPr/>
          <a:lstStyle/>
          <a:p>
            <a:fld id="{DEAEEF22-A4DB-45E7-8C91-9889C89BF273}" type="slidenum">
              <a:rPr lang="pl-PL" smtClean="0"/>
              <a:t>28</a:t>
            </a:fld>
            <a:endParaRPr lang="pl-PL"/>
          </a:p>
        </p:txBody>
      </p:sp>
      <p:grpSp>
        <p:nvGrpSpPr>
          <p:cNvPr id="12" name="Group 11"/>
          <p:cNvGrpSpPr/>
          <p:nvPr/>
        </p:nvGrpSpPr>
        <p:grpSpPr>
          <a:xfrm>
            <a:off x="327162" y="2587751"/>
            <a:ext cx="705985" cy="705985"/>
            <a:chOff x="327162" y="2650815"/>
            <a:chExt cx="705985" cy="705985"/>
          </a:xfrm>
        </p:grpSpPr>
        <p:sp>
          <p:nvSpPr>
            <p:cNvPr id="13" name="Oval 23"/>
            <p:cNvSpPr>
              <a:spLocks noChangeArrowheads="1"/>
            </p:cNvSpPr>
            <p:nvPr/>
          </p:nvSpPr>
          <p:spPr bwMode="auto">
            <a:xfrm>
              <a:off x="327162" y="2650815"/>
              <a:ext cx="705985" cy="705985"/>
            </a:xfrm>
            <a:prstGeom prst="ellips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en-US" sz="1800"/>
            </a:p>
          </p:txBody>
        </p:sp>
        <p:pic>
          <p:nvPicPr>
            <p:cNvPr id="28" name="Picture 27"/>
            <p:cNvPicPr>
              <a:picLocks noChangeAspect="1"/>
            </p:cNvPicPr>
            <p:nvPr/>
          </p:nvPicPr>
          <p:blipFill>
            <a:blip r:embed="rId4">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497275" y="2820718"/>
              <a:ext cx="366177" cy="366177"/>
            </a:xfrm>
            <a:prstGeom prst="rect">
              <a:avLst/>
            </a:prstGeom>
          </p:spPr>
        </p:pic>
      </p:grpSp>
      <p:sp>
        <p:nvSpPr>
          <p:cNvPr id="25" name="Rectangle 24"/>
          <p:cNvSpPr/>
          <p:nvPr/>
        </p:nvSpPr>
        <p:spPr>
          <a:xfrm>
            <a:off x="189186" y="888543"/>
            <a:ext cx="9432000" cy="540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1325634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53333">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3333">
                                          <p:cBhvr additive="base">
                                            <p:cTn id="7" dur="1250" fill="hold"/>
                                            <p:tgtEl>
                                              <p:spTgt spid="3"/>
                                            </p:tgtEl>
                                            <p:attrNameLst>
                                              <p:attrName>ppt_x</p:attrName>
                                            </p:attrNameLst>
                                          </p:cBhvr>
                                          <p:tavLst>
                                            <p:tav tm="0">
                                              <p:val>
                                                <p:strVal val="1+#ppt_w/2"/>
                                              </p:val>
                                            </p:tav>
                                            <p:tav tm="100000">
                                              <p:val>
                                                <p:strVal val="#ppt_x"/>
                                              </p:val>
                                            </p:tav>
                                          </p:tavLst>
                                        </p:anim>
                                        <p:anim calcmode="lin" valueType="num" p14:bounceEnd="53333">
                                          <p:cBhvr additive="base">
                                            <p:cTn id="8" dur="12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3333">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53333">
                                          <p:cBhvr additive="base">
                                            <p:cTn id="11" dur="1250" fill="hold"/>
                                            <p:tgtEl>
                                              <p:spTgt spid="4"/>
                                            </p:tgtEl>
                                            <p:attrNameLst>
                                              <p:attrName>ppt_x</p:attrName>
                                            </p:attrNameLst>
                                          </p:cBhvr>
                                          <p:tavLst>
                                            <p:tav tm="0">
                                              <p:val>
                                                <p:strVal val="1+#ppt_w/2"/>
                                              </p:val>
                                            </p:tav>
                                            <p:tav tm="100000">
                                              <p:val>
                                                <p:strVal val="#ppt_x"/>
                                              </p:val>
                                            </p:tav>
                                          </p:tavLst>
                                        </p:anim>
                                        <p:anim calcmode="lin" valueType="num" p14:bounceEnd="53333">
                                          <p:cBhvr additive="base">
                                            <p:cTn id="12" dur="12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53333">
                                      <p:stCondLst>
                                        <p:cond delay="750"/>
                                      </p:stCondLst>
                                      <p:childTnLst>
                                        <p:set>
                                          <p:cBhvr>
                                            <p:cTn id="14" dur="1" fill="hold">
                                              <p:stCondLst>
                                                <p:cond delay="0"/>
                                              </p:stCondLst>
                                            </p:cTn>
                                            <p:tgtEl>
                                              <p:spTgt spid="24"/>
                                            </p:tgtEl>
                                            <p:attrNameLst>
                                              <p:attrName>style.visibility</p:attrName>
                                            </p:attrNameLst>
                                          </p:cBhvr>
                                          <p:to>
                                            <p:strVal val="visible"/>
                                          </p:to>
                                        </p:set>
                                        <p:anim calcmode="lin" valueType="num" p14:bounceEnd="53333">
                                          <p:cBhvr additive="base">
                                            <p:cTn id="15" dur="1250" fill="hold"/>
                                            <p:tgtEl>
                                              <p:spTgt spid="24"/>
                                            </p:tgtEl>
                                            <p:attrNameLst>
                                              <p:attrName>ppt_x</p:attrName>
                                            </p:attrNameLst>
                                          </p:cBhvr>
                                          <p:tavLst>
                                            <p:tav tm="0">
                                              <p:val>
                                                <p:strVal val="1+#ppt_w/2"/>
                                              </p:val>
                                            </p:tav>
                                            <p:tav tm="100000">
                                              <p:val>
                                                <p:strVal val="#ppt_x"/>
                                              </p:val>
                                            </p:tav>
                                          </p:tavLst>
                                        </p:anim>
                                        <p:anim calcmode="lin" valueType="num" p14:bounceEnd="53333">
                                          <p:cBhvr additive="base">
                                            <p:cTn id="16" dur="1250" fill="hold"/>
                                            <p:tgtEl>
                                              <p:spTgt spid="24"/>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49" presetClass="entr" presetSubtype="0" decel="10000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 calcmode="lin" valueType="num">
                                          <p:cBhvr>
                                            <p:cTn id="22" dur="500" fill="hold"/>
                                            <p:tgtEl>
                                              <p:spTgt spid="9"/>
                                            </p:tgtEl>
                                            <p:attrNameLst>
                                              <p:attrName>style.rotation</p:attrName>
                                            </p:attrNameLst>
                                          </p:cBhvr>
                                          <p:tavLst>
                                            <p:tav tm="0">
                                              <p:val>
                                                <p:fltVal val="360"/>
                                              </p:val>
                                            </p:tav>
                                            <p:tav tm="100000">
                                              <p:val>
                                                <p:fltVal val="0"/>
                                              </p:val>
                                            </p:tav>
                                          </p:tavLst>
                                        </p:anim>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up)">
                                          <p:cBhvr>
                                            <p:cTn id="30" dur="500"/>
                                            <p:tgtEl>
                                              <p:spTgt spid="21"/>
                                            </p:tgtEl>
                                          </p:cBhvr>
                                        </p:animEffect>
                                      </p:childTnLst>
                                    </p:cTn>
                                  </p:par>
                                </p:childTnLst>
                              </p:cTn>
                            </p:par>
                            <p:par>
                              <p:cTn id="31" fill="hold">
                                <p:stCondLst>
                                  <p:cond delay="3000"/>
                                </p:stCondLst>
                                <p:childTnLst>
                                  <p:par>
                                    <p:cTn id="32" presetID="49" presetClass="entr" presetSubtype="0" decel="10000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 calcmode="lin" valueType="num">
                                          <p:cBhvr>
                                            <p:cTn id="36" dur="500" fill="hold"/>
                                            <p:tgtEl>
                                              <p:spTgt spid="12"/>
                                            </p:tgtEl>
                                            <p:attrNameLst>
                                              <p:attrName>style.rotation</p:attrName>
                                            </p:attrNameLst>
                                          </p:cBhvr>
                                          <p:tavLst>
                                            <p:tav tm="0">
                                              <p:val>
                                                <p:fltVal val="360"/>
                                              </p:val>
                                            </p:tav>
                                            <p:tav tm="100000">
                                              <p:val>
                                                <p:fltVal val="0"/>
                                              </p:val>
                                            </p:tav>
                                          </p:tavLst>
                                        </p:anim>
                                        <p:animEffect transition="in" filter="fade">
                                          <p:cBhvr>
                                            <p:cTn id="37" dur="500"/>
                                            <p:tgtEl>
                                              <p:spTgt spid="12"/>
                                            </p:tgtEl>
                                          </p:cBhvr>
                                        </p:animEffect>
                                      </p:childTnLst>
                                    </p:cTn>
                                  </p:par>
                                  <p:par>
                                    <p:cTn id="38" presetID="10" presetClass="entr" presetSubtype="0" fill="hold" grpId="0" nodeType="withEffect">
                                      <p:stCondLst>
                                        <p:cond delay="25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par>
                              <p:cTn id="41" fill="hold">
                                <p:stCondLst>
                                  <p:cond delay="3750"/>
                                </p:stCondLst>
                                <p:childTnLst>
                                  <p:par>
                                    <p:cTn id="42" presetID="22" presetClass="entr" presetSubtype="1"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up)">
                                          <p:cBhvr>
                                            <p:cTn id="44" dur="500"/>
                                            <p:tgtEl>
                                              <p:spTgt spid="22"/>
                                            </p:tgtEl>
                                          </p:cBhvr>
                                        </p:animEffect>
                                      </p:childTnLst>
                                    </p:cTn>
                                  </p:par>
                                </p:childTnLst>
                              </p:cTn>
                            </p:par>
                            <p:par>
                              <p:cTn id="45" fill="hold">
                                <p:stCondLst>
                                  <p:cond delay="4250"/>
                                </p:stCondLst>
                                <p:childTnLst>
                                  <p:par>
                                    <p:cTn id="46" presetID="49" presetClass="entr" presetSubtype="0" decel="100000"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 calcmode="lin" valueType="num">
                                          <p:cBhvr>
                                            <p:cTn id="50" dur="500" fill="hold"/>
                                            <p:tgtEl>
                                              <p:spTgt spid="15"/>
                                            </p:tgtEl>
                                            <p:attrNameLst>
                                              <p:attrName>style.rotation</p:attrName>
                                            </p:attrNameLst>
                                          </p:cBhvr>
                                          <p:tavLst>
                                            <p:tav tm="0">
                                              <p:val>
                                                <p:fltVal val="360"/>
                                              </p:val>
                                            </p:tav>
                                            <p:tav tm="100000">
                                              <p:val>
                                                <p:fltVal val="0"/>
                                              </p:val>
                                            </p:tav>
                                          </p:tavLst>
                                        </p:anim>
                                        <p:animEffect transition="in" filter="fade">
                                          <p:cBhvr>
                                            <p:cTn id="51" dur="500"/>
                                            <p:tgtEl>
                                              <p:spTgt spid="15"/>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childTnLst>
                              </p:cTn>
                            </p:par>
                            <p:par>
                              <p:cTn id="55" fill="hold">
                                <p:stCondLst>
                                  <p:cond delay="5000"/>
                                </p:stCondLst>
                                <p:childTnLst>
                                  <p:par>
                                    <p:cTn id="56" presetID="22" presetClass="entr" presetSubtype="1"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ipe(up)">
                                          <p:cBhvr>
                                            <p:cTn id="5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 grpId="0"/>
          <p:bldP spid="19" grpId="0"/>
          <p:bldP spid="20" grpId="0"/>
          <p:bldP spid="21"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250" fill="hold"/>
                                            <p:tgtEl>
                                              <p:spTgt spid="3"/>
                                            </p:tgtEl>
                                            <p:attrNameLst>
                                              <p:attrName>ppt_x</p:attrName>
                                            </p:attrNameLst>
                                          </p:cBhvr>
                                          <p:tavLst>
                                            <p:tav tm="0">
                                              <p:val>
                                                <p:strVal val="1+#ppt_w/2"/>
                                              </p:val>
                                            </p:tav>
                                            <p:tav tm="100000">
                                              <p:val>
                                                <p:strVal val="#ppt_x"/>
                                              </p:val>
                                            </p:tav>
                                          </p:tavLst>
                                        </p:anim>
                                        <p:anim calcmode="lin" valueType="num">
                                          <p:cBhvr additive="base">
                                            <p:cTn id="8" dur="12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50" fill="hold"/>
                                            <p:tgtEl>
                                              <p:spTgt spid="4"/>
                                            </p:tgtEl>
                                            <p:attrNameLst>
                                              <p:attrName>ppt_x</p:attrName>
                                            </p:attrNameLst>
                                          </p:cBhvr>
                                          <p:tavLst>
                                            <p:tav tm="0">
                                              <p:val>
                                                <p:strVal val="1+#ppt_w/2"/>
                                              </p:val>
                                            </p:tav>
                                            <p:tav tm="100000">
                                              <p:val>
                                                <p:strVal val="#ppt_x"/>
                                              </p:val>
                                            </p:tav>
                                          </p:tavLst>
                                        </p:anim>
                                        <p:anim calcmode="lin" valueType="num">
                                          <p:cBhvr additive="base">
                                            <p:cTn id="12" dur="12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75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250" fill="hold"/>
                                            <p:tgtEl>
                                              <p:spTgt spid="24"/>
                                            </p:tgtEl>
                                            <p:attrNameLst>
                                              <p:attrName>ppt_x</p:attrName>
                                            </p:attrNameLst>
                                          </p:cBhvr>
                                          <p:tavLst>
                                            <p:tav tm="0">
                                              <p:val>
                                                <p:strVal val="1+#ppt_w/2"/>
                                              </p:val>
                                            </p:tav>
                                            <p:tav tm="100000">
                                              <p:val>
                                                <p:strVal val="#ppt_x"/>
                                              </p:val>
                                            </p:tav>
                                          </p:tavLst>
                                        </p:anim>
                                        <p:anim calcmode="lin" valueType="num">
                                          <p:cBhvr additive="base">
                                            <p:cTn id="16" dur="1250" fill="hold"/>
                                            <p:tgtEl>
                                              <p:spTgt spid="24"/>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49" presetClass="entr" presetSubtype="0" decel="10000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 calcmode="lin" valueType="num">
                                          <p:cBhvr>
                                            <p:cTn id="22" dur="500" fill="hold"/>
                                            <p:tgtEl>
                                              <p:spTgt spid="9"/>
                                            </p:tgtEl>
                                            <p:attrNameLst>
                                              <p:attrName>style.rotation</p:attrName>
                                            </p:attrNameLst>
                                          </p:cBhvr>
                                          <p:tavLst>
                                            <p:tav tm="0">
                                              <p:val>
                                                <p:fltVal val="360"/>
                                              </p:val>
                                            </p:tav>
                                            <p:tav tm="100000">
                                              <p:val>
                                                <p:fltVal val="0"/>
                                              </p:val>
                                            </p:tav>
                                          </p:tavLst>
                                        </p:anim>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up)">
                                          <p:cBhvr>
                                            <p:cTn id="30" dur="500"/>
                                            <p:tgtEl>
                                              <p:spTgt spid="21"/>
                                            </p:tgtEl>
                                          </p:cBhvr>
                                        </p:animEffect>
                                      </p:childTnLst>
                                    </p:cTn>
                                  </p:par>
                                </p:childTnLst>
                              </p:cTn>
                            </p:par>
                            <p:par>
                              <p:cTn id="31" fill="hold">
                                <p:stCondLst>
                                  <p:cond delay="3000"/>
                                </p:stCondLst>
                                <p:childTnLst>
                                  <p:par>
                                    <p:cTn id="32" presetID="49" presetClass="entr" presetSubtype="0" decel="10000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 calcmode="lin" valueType="num">
                                          <p:cBhvr>
                                            <p:cTn id="36" dur="500" fill="hold"/>
                                            <p:tgtEl>
                                              <p:spTgt spid="12"/>
                                            </p:tgtEl>
                                            <p:attrNameLst>
                                              <p:attrName>style.rotation</p:attrName>
                                            </p:attrNameLst>
                                          </p:cBhvr>
                                          <p:tavLst>
                                            <p:tav tm="0">
                                              <p:val>
                                                <p:fltVal val="360"/>
                                              </p:val>
                                            </p:tav>
                                            <p:tav tm="100000">
                                              <p:val>
                                                <p:fltVal val="0"/>
                                              </p:val>
                                            </p:tav>
                                          </p:tavLst>
                                        </p:anim>
                                        <p:animEffect transition="in" filter="fade">
                                          <p:cBhvr>
                                            <p:cTn id="37" dur="500"/>
                                            <p:tgtEl>
                                              <p:spTgt spid="12"/>
                                            </p:tgtEl>
                                          </p:cBhvr>
                                        </p:animEffect>
                                      </p:childTnLst>
                                    </p:cTn>
                                  </p:par>
                                  <p:par>
                                    <p:cTn id="38" presetID="10" presetClass="entr" presetSubtype="0" fill="hold" grpId="0" nodeType="withEffect">
                                      <p:stCondLst>
                                        <p:cond delay="25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par>
                              <p:cTn id="41" fill="hold">
                                <p:stCondLst>
                                  <p:cond delay="3750"/>
                                </p:stCondLst>
                                <p:childTnLst>
                                  <p:par>
                                    <p:cTn id="42" presetID="22" presetClass="entr" presetSubtype="1"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up)">
                                          <p:cBhvr>
                                            <p:cTn id="44" dur="500"/>
                                            <p:tgtEl>
                                              <p:spTgt spid="22"/>
                                            </p:tgtEl>
                                          </p:cBhvr>
                                        </p:animEffect>
                                      </p:childTnLst>
                                    </p:cTn>
                                  </p:par>
                                </p:childTnLst>
                              </p:cTn>
                            </p:par>
                            <p:par>
                              <p:cTn id="45" fill="hold">
                                <p:stCondLst>
                                  <p:cond delay="4250"/>
                                </p:stCondLst>
                                <p:childTnLst>
                                  <p:par>
                                    <p:cTn id="46" presetID="49" presetClass="entr" presetSubtype="0" decel="100000"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 calcmode="lin" valueType="num">
                                          <p:cBhvr>
                                            <p:cTn id="50" dur="500" fill="hold"/>
                                            <p:tgtEl>
                                              <p:spTgt spid="15"/>
                                            </p:tgtEl>
                                            <p:attrNameLst>
                                              <p:attrName>style.rotation</p:attrName>
                                            </p:attrNameLst>
                                          </p:cBhvr>
                                          <p:tavLst>
                                            <p:tav tm="0">
                                              <p:val>
                                                <p:fltVal val="360"/>
                                              </p:val>
                                            </p:tav>
                                            <p:tav tm="100000">
                                              <p:val>
                                                <p:fltVal val="0"/>
                                              </p:val>
                                            </p:tav>
                                          </p:tavLst>
                                        </p:anim>
                                        <p:animEffect transition="in" filter="fade">
                                          <p:cBhvr>
                                            <p:cTn id="51" dur="500"/>
                                            <p:tgtEl>
                                              <p:spTgt spid="15"/>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childTnLst>
                              </p:cTn>
                            </p:par>
                            <p:par>
                              <p:cTn id="55" fill="hold">
                                <p:stCondLst>
                                  <p:cond delay="5000"/>
                                </p:stCondLst>
                                <p:childTnLst>
                                  <p:par>
                                    <p:cTn id="56" presetID="22" presetClass="entr" presetSubtype="1"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wipe(up)">
                                          <p:cBhvr>
                                            <p:cTn id="5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8" grpId="0"/>
          <p:bldP spid="19" grpId="0"/>
          <p:bldP spid="20" grpId="0"/>
          <p:bldP spid="21" grpId="0"/>
          <p:bldP spid="22" grpId="0"/>
          <p:bldP spid="23"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27162" y="224932"/>
            <a:ext cx="11549415" cy="351580"/>
          </a:xfrm>
        </p:spPr>
        <p:txBody>
          <a:bodyPr/>
          <a:lstStyle/>
          <a:p>
            <a:r>
              <a:rPr lang="pl-PL"/>
              <a:t>Style </a:t>
            </a:r>
            <a:r>
              <a:rPr lang="en-NZ"/>
              <a:t>I</a:t>
            </a:r>
            <a:r>
              <a:rPr lang="pl-PL"/>
              <a:t> – </a:t>
            </a:r>
            <a:r>
              <a:rPr lang="en-NZ" b="1">
                <a:solidFill>
                  <a:schemeClr val="accent4"/>
                </a:solidFill>
              </a:rPr>
              <a:t>People</a:t>
            </a:r>
            <a:r>
              <a:rPr lang="pl-PL" b="1">
                <a:solidFill>
                  <a:schemeClr val="accent4"/>
                </a:solidFill>
              </a:rPr>
              <a:t>-oriented</a:t>
            </a:r>
          </a:p>
        </p:txBody>
      </p:sp>
      <p:grpSp>
        <p:nvGrpSpPr>
          <p:cNvPr id="15" name="Grupa 14"/>
          <p:cNvGrpSpPr/>
          <p:nvPr/>
        </p:nvGrpSpPr>
        <p:grpSpPr>
          <a:xfrm>
            <a:off x="339037" y="3713345"/>
            <a:ext cx="705985" cy="705985"/>
            <a:chOff x="8657947" y="626070"/>
            <a:chExt cx="822960" cy="822960"/>
          </a:xfrm>
        </p:grpSpPr>
        <p:sp>
          <p:nvSpPr>
            <p:cNvPr id="16" name="Oval 23"/>
            <p:cNvSpPr>
              <a:spLocks noChangeArrowheads="1"/>
            </p:cNvSpPr>
            <p:nvPr/>
          </p:nvSpPr>
          <p:spPr bwMode="auto">
            <a:xfrm>
              <a:off x="8657947" y="626070"/>
              <a:ext cx="822960" cy="822960"/>
            </a:xfrm>
            <a:prstGeom prst="ellips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en-US" sz="1800"/>
            </a:p>
          </p:txBody>
        </p:sp>
        <p:sp>
          <p:nvSpPr>
            <p:cNvPr id="17" name="Freeform 142"/>
            <p:cNvSpPr>
              <a:spLocks noEditPoints="1"/>
            </p:cNvSpPr>
            <p:nvPr/>
          </p:nvSpPr>
          <p:spPr bwMode="auto">
            <a:xfrm>
              <a:off x="8946877" y="814814"/>
              <a:ext cx="245099" cy="445472"/>
            </a:xfrm>
            <a:custGeom>
              <a:avLst/>
              <a:gdLst>
                <a:gd name="T0" fmla="*/ 162 w 317"/>
                <a:gd name="T1" fmla="*/ 455 h 575"/>
                <a:gd name="T2" fmla="*/ 155 w 317"/>
                <a:gd name="T3" fmla="*/ 448 h 575"/>
                <a:gd name="T4" fmla="*/ 155 w 317"/>
                <a:gd name="T5" fmla="*/ 398 h 575"/>
                <a:gd name="T6" fmla="*/ 220 w 317"/>
                <a:gd name="T7" fmla="*/ 301 h 575"/>
                <a:gd name="T8" fmla="*/ 303 w 317"/>
                <a:gd name="T9" fmla="*/ 159 h 575"/>
                <a:gd name="T10" fmla="*/ 158 w 317"/>
                <a:gd name="T11" fmla="*/ 14 h 575"/>
                <a:gd name="T12" fmla="*/ 14 w 317"/>
                <a:gd name="T13" fmla="*/ 159 h 575"/>
                <a:gd name="T14" fmla="*/ 7 w 317"/>
                <a:gd name="T15" fmla="*/ 166 h 575"/>
                <a:gd name="T16" fmla="*/ 0 w 317"/>
                <a:gd name="T17" fmla="*/ 159 h 575"/>
                <a:gd name="T18" fmla="*/ 158 w 317"/>
                <a:gd name="T19" fmla="*/ 0 h 575"/>
                <a:gd name="T20" fmla="*/ 317 w 317"/>
                <a:gd name="T21" fmla="*/ 159 h 575"/>
                <a:gd name="T22" fmla="*/ 229 w 317"/>
                <a:gd name="T23" fmla="*/ 311 h 575"/>
                <a:gd name="T24" fmla="*/ 169 w 317"/>
                <a:gd name="T25" fmla="*/ 398 h 575"/>
                <a:gd name="T26" fmla="*/ 169 w 317"/>
                <a:gd name="T27" fmla="*/ 448 h 575"/>
                <a:gd name="T28" fmla="*/ 162 w 317"/>
                <a:gd name="T29" fmla="*/ 455 h 575"/>
                <a:gd name="T30" fmla="*/ 195 w 317"/>
                <a:gd name="T31" fmla="*/ 542 h 575"/>
                <a:gd name="T32" fmla="*/ 162 w 317"/>
                <a:gd name="T33" fmla="*/ 510 h 575"/>
                <a:gd name="T34" fmla="*/ 129 w 317"/>
                <a:gd name="T35" fmla="*/ 542 h 575"/>
                <a:gd name="T36" fmla="*/ 162 w 317"/>
                <a:gd name="T37" fmla="*/ 575 h 575"/>
                <a:gd name="T38" fmla="*/ 195 w 317"/>
                <a:gd name="T39" fmla="*/ 542 h 575"/>
                <a:gd name="T40" fmla="*/ 181 w 317"/>
                <a:gd name="T41" fmla="*/ 542 h 575"/>
                <a:gd name="T42" fmla="*/ 162 w 317"/>
                <a:gd name="T43" fmla="*/ 561 h 575"/>
                <a:gd name="T44" fmla="*/ 143 w 317"/>
                <a:gd name="T45" fmla="*/ 542 h 575"/>
                <a:gd name="T46" fmla="*/ 162 w 317"/>
                <a:gd name="T47" fmla="*/ 524 h 575"/>
                <a:gd name="T48" fmla="*/ 181 w 317"/>
                <a:gd name="T49" fmla="*/ 542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7" h="575">
                  <a:moveTo>
                    <a:pt x="162" y="455"/>
                  </a:moveTo>
                  <a:cubicBezTo>
                    <a:pt x="158" y="455"/>
                    <a:pt x="155" y="452"/>
                    <a:pt x="155" y="448"/>
                  </a:cubicBezTo>
                  <a:cubicBezTo>
                    <a:pt x="155" y="398"/>
                    <a:pt x="155" y="398"/>
                    <a:pt x="155" y="398"/>
                  </a:cubicBezTo>
                  <a:cubicBezTo>
                    <a:pt x="155" y="358"/>
                    <a:pt x="186" y="330"/>
                    <a:pt x="220" y="301"/>
                  </a:cubicBezTo>
                  <a:cubicBezTo>
                    <a:pt x="261" y="264"/>
                    <a:pt x="303" y="227"/>
                    <a:pt x="303" y="159"/>
                  </a:cubicBezTo>
                  <a:cubicBezTo>
                    <a:pt x="303" y="79"/>
                    <a:pt x="238" y="14"/>
                    <a:pt x="158" y="14"/>
                  </a:cubicBezTo>
                  <a:cubicBezTo>
                    <a:pt x="79" y="14"/>
                    <a:pt x="14" y="79"/>
                    <a:pt x="14" y="159"/>
                  </a:cubicBezTo>
                  <a:cubicBezTo>
                    <a:pt x="14" y="163"/>
                    <a:pt x="10" y="166"/>
                    <a:pt x="7" y="166"/>
                  </a:cubicBezTo>
                  <a:cubicBezTo>
                    <a:pt x="3" y="166"/>
                    <a:pt x="0" y="163"/>
                    <a:pt x="0" y="159"/>
                  </a:cubicBezTo>
                  <a:cubicBezTo>
                    <a:pt x="0" y="71"/>
                    <a:pt x="71" y="0"/>
                    <a:pt x="158" y="0"/>
                  </a:cubicBezTo>
                  <a:cubicBezTo>
                    <a:pt x="246" y="0"/>
                    <a:pt x="317" y="71"/>
                    <a:pt x="317" y="159"/>
                  </a:cubicBezTo>
                  <a:cubicBezTo>
                    <a:pt x="317" y="233"/>
                    <a:pt x="270" y="275"/>
                    <a:pt x="229" y="311"/>
                  </a:cubicBezTo>
                  <a:cubicBezTo>
                    <a:pt x="197" y="339"/>
                    <a:pt x="169" y="364"/>
                    <a:pt x="169" y="398"/>
                  </a:cubicBezTo>
                  <a:cubicBezTo>
                    <a:pt x="169" y="448"/>
                    <a:pt x="169" y="448"/>
                    <a:pt x="169" y="448"/>
                  </a:cubicBezTo>
                  <a:cubicBezTo>
                    <a:pt x="169" y="452"/>
                    <a:pt x="166" y="455"/>
                    <a:pt x="162" y="455"/>
                  </a:cubicBezTo>
                  <a:close/>
                  <a:moveTo>
                    <a:pt x="195" y="542"/>
                  </a:moveTo>
                  <a:cubicBezTo>
                    <a:pt x="195" y="524"/>
                    <a:pt x="180" y="510"/>
                    <a:pt x="162" y="510"/>
                  </a:cubicBezTo>
                  <a:cubicBezTo>
                    <a:pt x="144" y="510"/>
                    <a:pt x="129" y="524"/>
                    <a:pt x="129" y="542"/>
                  </a:cubicBezTo>
                  <a:cubicBezTo>
                    <a:pt x="129" y="560"/>
                    <a:pt x="144" y="575"/>
                    <a:pt x="162" y="575"/>
                  </a:cubicBezTo>
                  <a:cubicBezTo>
                    <a:pt x="180" y="575"/>
                    <a:pt x="195" y="560"/>
                    <a:pt x="195" y="542"/>
                  </a:cubicBezTo>
                  <a:close/>
                  <a:moveTo>
                    <a:pt x="181" y="542"/>
                  </a:moveTo>
                  <a:cubicBezTo>
                    <a:pt x="181" y="553"/>
                    <a:pt x="172" y="561"/>
                    <a:pt x="162" y="561"/>
                  </a:cubicBezTo>
                  <a:cubicBezTo>
                    <a:pt x="152" y="561"/>
                    <a:pt x="143" y="553"/>
                    <a:pt x="143" y="542"/>
                  </a:cubicBezTo>
                  <a:cubicBezTo>
                    <a:pt x="143" y="532"/>
                    <a:pt x="152" y="524"/>
                    <a:pt x="162" y="524"/>
                  </a:cubicBezTo>
                  <a:cubicBezTo>
                    <a:pt x="172" y="524"/>
                    <a:pt x="181" y="532"/>
                    <a:pt x="181" y="542"/>
                  </a:cubicBezTo>
                  <a:close/>
                </a:path>
              </a:pathLst>
            </a:custGeom>
            <a:ln w="19050" cap="rnd">
              <a:solidFill>
                <a:srgbClr val="FFC000"/>
              </a:solidFill>
              <a:round/>
            </a:ln>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en-US" sz="1800"/>
            </a:p>
          </p:txBody>
        </p:sp>
      </p:grpSp>
      <p:sp>
        <p:nvSpPr>
          <p:cNvPr id="21" name="Prostokąt 20"/>
          <p:cNvSpPr/>
          <p:nvPr/>
        </p:nvSpPr>
        <p:spPr>
          <a:xfrm>
            <a:off x="1172925" y="1461691"/>
            <a:ext cx="2835200" cy="400110"/>
          </a:xfrm>
          <a:prstGeom prst="rect">
            <a:avLst/>
          </a:prstGeom>
        </p:spPr>
        <p:txBody>
          <a:bodyPr wrap="none">
            <a:spAutoFit/>
          </a:bodyPr>
          <a:lstStyle/>
          <a:p>
            <a:r>
              <a:rPr lang="en-NZ" altLang="pl-PL" sz="2000" b="1" kern="800" spc="-39">
                <a:solidFill>
                  <a:schemeClr val="accent4"/>
                </a:solidFill>
                <a:latin typeface="Century Gothic" panose="020B0502020202020204" pitchFamily="34" charset="0"/>
              </a:rPr>
              <a:t>Decision-Making Style</a:t>
            </a:r>
            <a:endParaRPr lang="pl-PL" altLang="pl-PL" sz="2000" b="1" kern="800" spc="-39">
              <a:solidFill>
                <a:schemeClr val="accent4"/>
              </a:solidFill>
              <a:latin typeface="Century Gothic" panose="020B0502020202020204" pitchFamily="34" charset="0"/>
            </a:endParaRPr>
          </a:p>
        </p:txBody>
      </p:sp>
      <p:sp>
        <p:nvSpPr>
          <p:cNvPr id="22" name="Prostokąt 21"/>
          <p:cNvSpPr/>
          <p:nvPr/>
        </p:nvSpPr>
        <p:spPr>
          <a:xfrm>
            <a:off x="1172925" y="3632852"/>
            <a:ext cx="2752420" cy="400110"/>
          </a:xfrm>
          <a:prstGeom prst="rect">
            <a:avLst/>
          </a:prstGeom>
        </p:spPr>
        <p:txBody>
          <a:bodyPr wrap="none">
            <a:spAutoFit/>
          </a:bodyPr>
          <a:lstStyle/>
          <a:p>
            <a:r>
              <a:rPr lang="en-NZ" altLang="pl-PL" sz="2000" b="1" kern="800" spc="-39">
                <a:solidFill>
                  <a:schemeClr val="accent4"/>
                </a:solidFill>
                <a:latin typeface="Century Gothic" panose="020B0502020202020204" pitchFamily="34" charset="0"/>
              </a:rPr>
              <a:t>Approach to Change</a:t>
            </a:r>
            <a:endParaRPr lang="pl-PL" altLang="pl-PL" sz="2000" b="1" kern="800" spc="-39">
              <a:solidFill>
                <a:schemeClr val="accent4"/>
              </a:solidFill>
              <a:latin typeface="Century Gothic" panose="020B0502020202020204" pitchFamily="34" charset="0"/>
            </a:endParaRPr>
          </a:p>
        </p:txBody>
      </p:sp>
      <p:sp>
        <p:nvSpPr>
          <p:cNvPr id="24" name="Prostokąt 23"/>
          <p:cNvSpPr/>
          <p:nvPr/>
        </p:nvSpPr>
        <p:spPr>
          <a:xfrm>
            <a:off x="1172925" y="1816052"/>
            <a:ext cx="5561712" cy="1477328"/>
          </a:xfrm>
          <a:prstGeom prst="rect">
            <a:avLst/>
          </a:prstGeom>
        </p:spPr>
        <p:txBody>
          <a:bodyPr wrap="square">
            <a:spAutoFit/>
          </a:bodyPr>
          <a:lstStyle/>
          <a:p>
            <a:pPr marL="285750" lvl="0" indent="-285750">
              <a:buClr>
                <a:srgbClr val="FFC000"/>
              </a:buClr>
              <a:buFont typeface="Arial" panose="020B0604020202020204" pitchFamily="34" charset="0"/>
              <a:buChar char="•"/>
            </a:pPr>
            <a:r>
              <a:rPr lang="en-GB">
                <a:latin typeface="Century Gothic" panose="020B0502020202020204" pitchFamily="34" charset="0"/>
                <a:cs typeface="Arial" panose="020B0604020202020204" pitchFamily="34" charset="0"/>
              </a:rPr>
              <a:t>Relatively fast</a:t>
            </a:r>
            <a:r>
              <a:rPr lang="en-NZ">
                <a:latin typeface="Century Gothic" panose="020B0502020202020204" pitchFamily="34" charset="0"/>
                <a:cs typeface="Arial" panose="020B0604020202020204" pitchFamily="34" charset="0"/>
              </a:rPr>
              <a:t> decision-maker</a:t>
            </a:r>
            <a:endParaRPr lang="en-NZ" altLang="pl-PL" kern="800" spc="-39">
              <a:latin typeface="Century Gothic" panose="020B0502020202020204" pitchFamily="34" charset="0"/>
            </a:endParaRPr>
          </a:p>
          <a:p>
            <a:pPr marL="285750" indent="-285750">
              <a:buClr>
                <a:srgbClr val="FFC000"/>
              </a:buClr>
              <a:buFont typeface="Arial" panose="020B0604020202020204" pitchFamily="34" charset="0"/>
              <a:buChar char="•"/>
            </a:pPr>
            <a:r>
              <a:rPr lang="en-NZ" altLang="pl-PL" kern="800" spc="-39">
                <a:latin typeface="Century Gothic" panose="020B0502020202020204" pitchFamily="34" charset="0"/>
              </a:rPr>
              <a:t>Looks for a favourable solution</a:t>
            </a:r>
          </a:p>
          <a:p>
            <a:pPr marL="285750" indent="-285750">
              <a:buClr>
                <a:srgbClr val="FFC000"/>
              </a:buClr>
              <a:buFont typeface="Arial" panose="020B0604020202020204" pitchFamily="34" charset="0"/>
              <a:buChar char="•"/>
            </a:pPr>
            <a:r>
              <a:rPr lang="en-NZ" altLang="pl-PL" kern="800" spc="-39">
                <a:latin typeface="Century Gothic" panose="020B0502020202020204" pitchFamily="34" charset="0"/>
              </a:rPr>
              <a:t>Does not need a lot of supporting information</a:t>
            </a:r>
          </a:p>
          <a:p>
            <a:pPr marL="285750" indent="-285750">
              <a:buClr>
                <a:srgbClr val="FFC000"/>
              </a:buClr>
              <a:buFont typeface="Arial" panose="020B0604020202020204" pitchFamily="34" charset="0"/>
              <a:buChar char="•"/>
            </a:pPr>
            <a:r>
              <a:rPr lang="en-NZ" altLang="pl-PL" kern="800" spc="-39">
                <a:latin typeface="Century Gothic" panose="020B0502020202020204" pitchFamily="34" charset="0"/>
              </a:rPr>
              <a:t>May overlook details</a:t>
            </a:r>
          </a:p>
          <a:p>
            <a:pPr marL="285750" indent="-285750">
              <a:buClr>
                <a:srgbClr val="FFC000"/>
              </a:buClr>
              <a:buFont typeface="Arial" panose="020B0604020202020204" pitchFamily="34" charset="0"/>
              <a:buChar char="•"/>
            </a:pPr>
            <a:r>
              <a:rPr lang="en-NZ" altLang="pl-PL" kern="800" spc="-39">
                <a:latin typeface="Century Gothic" panose="020B0502020202020204" pitchFamily="34" charset="0"/>
              </a:rPr>
              <a:t>Optimistic about the outcomes</a:t>
            </a:r>
          </a:p>
        </p:txBody>
      </p:sp>
      <p:sp>
        <p:nvSpPr>
          <p:cNvPr id="25" name="Prostokąt 24"/>
          <p:cNvSpPr/>
          <p:nvPr/>
        </p:nvSpPr>
        <p:spPr>
          <a:xfrm>
            <a:off x="1172925" y="3986605"/>
            <a:ext cx="6005622" cy="1754326"/>
          </a:xfrm>
          <a:prstGeom prst="rect">
            <a:avLst/>
          </a:prstGeom>
        </p:spPr>
        <p:txBody>
          <a:bodyPr wrap="square">
            <a:spAutoFit/>
          </a:bodyPr>
          <a:lstStyle/>
          <a:p>
            <a:pPr marL="285750" indent="-285750">
              <a:buClr>
                <a:srgbClr val="FFC000"/>
              </a:buClr>
              <a:buFont typeface="Arial" panose="020B0604020202020204" pitchFamily="34" charset="0"/>
              <a:buChar char="•"/>
            </a:pPr>
            <a:r>
              <a:rPr lang="en-NZ" altLang="pl-PL" kern="800" spc="-39">
                <a:latin typeface="Century Gothic" panose="020B0502020202020204" pitchFamily="34" charset="0"/>
              </a:rPr>
              <a:t>Loves change – finds change exciting and fun - dislikes the same routine day in day out </a:t>
            </a:r>
          </a:p>
          <a:p>
            <a:pPr marL="285750" indent="-285750">
              <a:buClr>
                <a:srgbClr val="FFC000"/>
              </a:buClr>
              <a:buFont typeface="Arial" panose="020B0604020202020204" pitchFamily="34" charset="0"/>
              <a:buChar char="•"/>
            </a:pPr>
            <a:r>
              <a:rPr lang="en-NZ" altLang="pl-PL" kern="800" spc="-39">
                <a:latin typeface="Century Gothic" panose="020B0502020202020204" pitchFamily="34" charset="0"/>
              </a:rPr>
              <a:t>Considers the effects of change on others </a:t>
            </a:r>
          </a:p>
          <a:p>
            <a:pPr marL="285750" indent="-285750">
              <a:buClr>
                <a:srgbClr val="FFC000"/>
              </a:buClr>
              <a:buFont typeface="Arial" panose="020B0604020202020204" pitchFamily="34" charset="0"/>
              <a:buChar char="•"/>
            </a:pPr>
            <a:r>
              <a:rPr lang="en-NZ" altLang="pl-PL" kern="800" spc="-39">
                <a:latin typeface="Century Gothic" panose="020B0502020202020204" pitchFamily="34" charset="0"/>
              </a:rPr>
              <a:t>Can promote change in a positive way but may not consider details</a:t>
            </a:r>
          </a:p>
          <a:p>
            <a:endParaRPr lang="pl-PL" altLang="pl-PL" kern="800" spc="-39">
              <a:latin typeface="Century Gothic" panose="020B0502020202020204" pitchFamily="34" charset="0"/>
            </a:endParaRPr>
          </a:p>
        </p:txBody>
      </p:sp>
      <p:sp>
        <p:nvSpPr>
          <p:cNvPr id="27" name="Symbol zastępczy numeru slajdu 26"/>
          <p:cNvSpPr>
            <a:spLocks noGrp="1"/>
          </p:cNvSpPr>
          <p:nvPr>
            <p:ph type="sldNum" sz="quarter" idx="12"/>
          </p:nvPr>
        </p:nvSpPr>
        <p:spPr/>
        <p:txBody>
          <a:bodyPr/>
          <a:lstStyle/>
          <a:p>
            <a:fld id="{DEAEEF22-A4DB-45E7-8C91-9889C89BF273}" type="slidenum">
              <a:rPr lang="pl-PL" smtClean="0"/>
              <a:t>29</a:t>
            </a:fld>
            <a:endParaRPr lang="pl-PL"/>
          </a:p>
        </p:txBody>
      </p:sp>
      <p:grpSp>
        <p:nvGrpSpPr>
          <p:cNvPr id="3" name="Group 2"/>
          <p:cNvGrpSpPr/>
          <p:nvPr/>
        </p:nvGrpSpPr>
        <p:grpSpPr>
          <a:xfrm>
            <a:off x="327162" y="1492124"/>
            <a:ext cx="705985" cy="705985"/>
            <a:chOff x="327162" y="1429060"/>
            <a:chExt cx="705985" cy="705985"/>
          </a:xfrm>
        </p:grpSpPr>
        <p:sp>
          <p:nvSpPr>
            <p:cNvPr id="13" name="Oval 14"/>
            <p:cNvSpPr>
              <a:spLocks noChangeArrowheads="1"/>
            </p:cNvSpPr>
            <p:nvPr/>
          </p:nvSpPr>
          <p:spPr bwMode="auto">
            <a:xfrm>
              <a:off x="327162" y="1429060"/>
              <a:ext cx="705985" cy="705985"/>
            </a:xfrm>
            <a:prstGeom prst="ellips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en-US" sz="1800"/>
            </a:p>
          </p:txBody>
        </p:sp>
        <p:pic>
          <p:nvPicPr>
            <p:cNvPr id="18" name="Picture 17"/>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461076" y="1562974"/>
              <a:ext cx="438156" cy="438156"/>
            </a:xfrm>
            <a:prstGeom prst="rect">
              <a:avLst/>
            </a:prstGeom>
          </p:spPr>
        </p:pic>
      </p:grpSp>
      <p:sp>
        <p:nvSpPr>
          <p:cNvPr id="23" name="Elipsa 2"/>
          <p:cNvSpPr/>
          <p:nvPr/>
        </p:nvSpPr>
        <p:spPr>
          <a:xfrm>
            <a:off x="7605702" y="920075"/>
            <a:ext cx="3439665" cy="34396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grpSp>
        <p:nvGrpSpPr>
          <p:cNvPr id="26" name="Grupa 3"/>
          <p:cNvGrpSpPr/>
          <p:nvPr/>
        </p:nvGrpSpPr>
        <p:grpSpPr>
          <a:xfrm>
            <a:off x="6734637" y="1676435"/>
            <a:ext cx="1742129" cy="1766899"/>
            <a:chOff x="7424335" y="2590541"/>
            <a:chExt cx="1742129" cy="1766899"/>
          </a:xfrm>
        </p:grpSpPr>
        <p:sp>
          <p:nvSpPr>
            <p:cNvPr id="28" name="Elipsa 4"/>
            <p:cNvSpPr/>
            <p:nvPr/>
          </p:nvSpPr>
          <p:spPr>
            <a:xfrm>
              <a:off x="7424335" y="2590541"/>
              <a:ext cx="1742129" cy="174212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29" name="pole tekstowe 5"/>
            <p:cNvSpPr txBox="1"/>
            <p:nvPr/>
          </p:nvSpPr>
          <p:spPr>
            <a:xfrm>
              <a:off x="7696794" y="2910890"/>
              <a:ext cx="1197209" cy="1446550"/>
            </a:xfrm>
            <a:prstGeom prst="rect">
              <a:avLst/>
            </a:prstGeom>
            <a:noFill/>
          </p:spPr>
          <p:txBody>
            <a:bodyPr wrap="square" rtlCol="0">
              <a:spAutoFit/>
            </a:bodyPr>
            <a:lstStyle/>
            <a:p>
              <a:pPr algn="ctr"/>
              <a:r>
                <a:rPr lang="pl-PL" sz="8800" b="1">
                  <a:solidFill>
                    <a:schemeClr val="bg1"/>
                  </a:solidFill>
                  <a:latin typeface="Century Gothic" panose="020B0502020202020204" pitchFamily="34" charset="0"/>
                </a:rPr>
                <a:t>I</a:t>
              </a:r>
            </a:p>
          </p:txBody>
        </p:sp>
        <p:sp>
          <p:nvSpPr>
            <p:cNvPr id="30" name="pole tekstowe 6"/>
            <p:cNvSpPr txBox="1"/>
            <p:nvPr/>
          </p:nvSpPr>
          <p:spPr>
            <a:xfrm>
              <a:off x="7868245" y="2689582"/>
              <a:ext cx="970730" cy="461665"/>
            </a:xfrm>
            <a:prstGeom prst="rect">
              <a:avLst/>
            </a:prstGeom>
            <a:noFill/>
          </p:spPr>
          <p:txBody>
            <a:bodyPr wrap="square" rtlCol="0">
              <a:spAutoFit/>
            </a:bodyPr>
            <a:lstStyle/>
            <a:p>
              <a:r>
                <a:rPr lang="pl-PL" sz="2400">
                  <a:solidFill>
                    <a:schemeClr val="bg1"/>
                  </a:solidFill>
                  <a:latin typeface="Century Gothic" panose="020B0502020202020204" pitchFamily="34" charset="0"/>
                </a:rPr>
                <a:t>Style</a:t>
              </a:r>
            </a:p>
          </p:txBody>
        </p:sp>
      </p:grpSp>
      <p:pic>
        <p:nvPicPr>
          <p:cNvPr id="31" name="Obraz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88304" y="418189"/>
            <a:ext cx="4245960" cy="5653298"/>
          </a:xfrm>
          <a:prstGeom prst="rect">
            <a:avLst/>
          </a:prstGeom>
        </p:spPr>
      </p:pic>
      <p:sp>
        <p:nvSpPr>
          <p:cNvPr id="20" name="Rectangle 19"/>
          <p:cNvSpPr/>
          <p:nvPr/>
        </p:nvSpPr>
        <p:spPr>
          <a:xfrm>
            <a:off x="189186" y="809713"/>
            <a:ext cx="9432000" cy="540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1481337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par>
                              <p:cTn id="14" fill="hold">
                                <p:stCondLst>
                                  <p:cond delay="500"/>
                                </p:stCondLst>
                                <p:childTnLst>
                                  <p:par>
                                    <p:cTn id="15" presetID="22" presetClass="entr" presetSubtype="1"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up)">
                                          <p:cBhvr>
                                            <p:cTn id="17" dur="500"/>
                                            <p:tgtEl>
                                              <p:spTgt spid="24"/>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 calcmode="lin" valueType="num">
                                          <p:cBhvr>
                                            <p:cTn id="23" dur="500" fill="hold"/>
                                            <p:tgtEl>
                                              <p:spTgt spid="15"/>
                                            </p:tgtEl>
                                            <p:attrNameLst>
                                              <p:attrName>style.rotation</p:attrName>
                                            </p:attrNameLst>
                                          </p:cBhvr>
                                          <p:tavLst>
                                            <p:tav tm="0">
                                              <p:val>
                                                <p:fltVal val="360"/>
                                              </p:val>
                                            </p:tav>
                                            <p:tav tm="100000">
                                              <p:val>
                                                <p:fltVal val="0"/>
                                              </p:val>
                                            </p:tav>
                                          </p:tavLst>
                                        </p:anim>
                                        <p:animEffect transition="in" filter="fade">
                                          <p:cBhvr>
                                            <p:cTn id="24" dur="500"/>
                                            <p:tgtEl>
                                              <p:spTgt spid="15"/>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1750"/>
                                </p:stCondLst>
                                <p:childTnLst>
                                  <p:par>
                                    <p:cTn id="29" presetID="22" presetClass="entr" presetSubtype="1"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up)">
                                          <p:cBhvr>
                                            <p:cTn id="31" dur="500"/>
                                            <p:tgtEl>
                                              <p:spTgt spid="25"/>
                                            </p:tgtEl>
                                          </p:cBhvr>
                                        </p:animEffect>
                                      </p:childTnLst>
                                    </p:cTn>
                                  </p:par>
                                </p:childTnLst>
                              </p:cTn>
                            </p:par>
                            <p:par>
                              <p:cTn id="32" fill="hold">
                                <p:stCondLst>
                                  <p:cond delay="2250"/>
                                </p:stCondLst>
                                <p:childTnLst>
                                  <p:par>
                                    <p:cTn id="33" presetID="2" presetClass="entr" presetSubtype="2" fill="hold" grpId="0" nodeType="afterEffect" p14:presetBounceEnd="53333">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14:bounceEnd="53333">
                                          <p:cBhvr additive="base">
                                            <p:cTn id="35" dur="1250" fill="hold"/>
                                            <p:tgtEl>
                                              <p:spTgt spid="23"/>
                                            </p:tgtEl>
                                            <p:attrNameLst>
                                              <p:attrName>ppt_x</p:attrName>
                                            </p:attrNameLst>
                                          </p:cBhvr>
                                          <p:tavLst>
                                            <p:tav tm="0">
                                              <p:val>
                                                <p:strVal val="1+#ppt_w/2"/>
                                              </p:val>
                                            </p:tav>
                                            <p:tav tm="100000">
                                              <p:val>
                                                <p:strVal val="#ppt_x"/>
                                              </p:val>
                                            </p:tav>
                                          </p:tavLst>
                                        </p:anim>
                                        <p:anim calcmode="lin" valueType="num" p14:bounceEnd="53333">
                                          <p:cBhvr additive="base">
                                            <p:cTn id="36" dur="1250" fill="hold"/>
                                            <p:tgtEl>
                                              <p:spTgt spid="23"/>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14:presetBounceEnd="53333">
                                      <p:stCondLst>
                                        <p:cond delay="250"/>
                                      </p:stCondLst>
                                      <p:childTnLst>
                                        <p:set>
                                          <p:cBhvr>
                                            <p:cTn id="38" dur="1" fill="hold">
                                              <p:stCondLst>
                                                <p:cond delay="0"/>
                                              </p:stCondLst>
                                            </p:cTn>
                                            <p:tgtEl>
                                              <p:spTgt spid="26"/>
                                            </p:tgtEl>
                                            <p:attrNameLst>
                                              <p:attrName>style.visibility</p:attrName>
                                            </p:attrNameLst>
                                          </p:cBhvr>
                                          <p:to>
                                            <p:strVal val="visible"/>
                                          </p:to>
                                        </p:set>
                                        <p:anim calcmode="lin" valueType="num" p14:bounceEnd="53333">
                                          <p:cBhvr additive="base">
                                            <p:cTn id="39" dur="1250" fill="hold"/>
                                            <p:tgtEl>
                                              <p:spTgt spid="26"/>
                                            </p:tgtEl>
                                            <p:attrNameLst>
                                              <p:attrName>ppt_x</p:attrName>
                                            </p:attrNameLst>
                                          </p:cBhvr>
                                          <p:tavLst>
                                            <p:tav tm="0">
                                              <p:val>
                                                <p:strVal val="1+#ppt_w/2"/>
                                              </p:val>
                                            </p:tav>
                                            <p:tav tm="100000">
                                              <p:val>
                                                <p:strVal val="#ppt_x"/>
                                              </p:val>
                                            </p:tav>
                                          </p:tavLst>
                                        </p:anim>
                                        <p:anim calcmode="lin" valueType="num" p14:bounceEnd="53333">
                                          <p:cBhvr additive="base">
                                            <p:cTn id="40" dur="1250" fill="hold"/>
                                            <p:tgtEl>
                                              <p:spTgt spid="26"/>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14:presetBounceEnd="53333">
                                      <p:stCondLst>
                                        <p:cond delay="750"/>
                                      </p:stCondLst>
                                      <p:childTnLst>
                                        <p:set>
                                          <p:cBhvr>
                                            <p:cTn id="42" dur="1" fill="hold">
                                              <p:stCondLst>
                                                <p:cond delay="0"/>
                                              </p:stCondLst>
                                            </p:cTn>
                                            <p:tgtEl>
                                              <p:spTgt spid="31"/>
                                            </p:tgtEl>
                                            <p:attrNameLst>
                                              <p:attrName>style.visibility</p:attrName>
                                            </p:attrNameLst>
                                          </p:cBhvr>
                                          <p:to>
                                            <p:strVal val="visible"/>
                                          </p:to>
                                        </p:set>
                                        <p:anim calcmode="lin" valueType="num" p14:bounceEnd="53333">
                                          <p:cBhvr additive="base">
                                            <p:cTn id="43" dur="1250" fill="hold"/>
                                            <p:tgtEl>
                                              <p:spTgt spid="31"/>
                                            </p:tgtEl>
                                            <p:attrNameLst>
                                              <p:attrName>ppt_x</p:attrName>
                                            </p:attrNameLst>
                                          </p:cBhvr>
                                          <p:tavLst>
                                            <p:tav tm="0">
                                              <p:val>
                                                <p:strVal val="1+#ppt_w/2"/>
                                              </p:val>
                                            </p:tav>
                                            <p:tav tm="100000">
                                              <p:val>
                                                <p:strVal val="#ppt_x"/>
                                              </p:val>
                                            </p:tav>
                                          </p:tavLst>
                                        </p:anim>
                                        <p:anim calcmode="lin" valueType="num" p14:bounceEnd="53333">
                                          <p:cBhvr additive="base">
                                            <p:cTn id="44" dur="125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4" grpId="0"/>
          <p:bldP spid="25" grpId="0"/>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par>
                              <p:cTn id="14" fill="hold">
                                <p:stCondLst>
                                  <p:cond delay="500"/>
                                </p:stCondLst>
                                <p:childTnLst>
                                  <p:par>
                                    <p:cTn id="15" presetID="22" presetClass="entr" presetSubtype="1"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up)">
                                          <p:cBhvr>
                                            <p:cTn id="17" dur="500"/>
                                            <p:tgtEl>
                                              <p:spTgt spid="24"/>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 calcmode="lin" valueType="num">
                                          <p:cBhvr>
                                            <p:cTn id="23" dur="500" fill="hold"/>
                                            <p:tgtEl>
                                              <p:spTgt spid="15"/>
                                            </p:tgtEl>
                                            <p:attrNameLst>
                                              <p:attrName>style.rotation</p:attrName>
                                            </p:attrNameLst>
                                          </p:cBhvr>
                                          <p:tavLst>
                                            <p:tav tm="0">
                                              <p:val>
                                                <p:fltVal val="360"/>
                                              </p:val>
                                            </p:tav>
                                            <p:tav tm="100000">
                                              <p:val>
                                                <p:fltVal val="0"/>
                                              </p:val>
                                            </p:tav>
                                          </p:tavLst>
                                        </p:anim>
                                        <p:animEffect transition="in" filter="fade">
                                          <p:cBhvr>
                                            <p:cTn id="24" dur="500"/>
                                            <p:tgtEl>
                                              <p:spTgt spid="15"/>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1750"/>
                                </p:stCondLst>
                                <p:childTnLst>
                                  <p:par>
                                    <p:cTn id="29" presetID="22" presetClass="entr" presetSubtype="1"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up)">
                                          <p:cBhvr>
                                            <p:cTn id="31" dur="500"/>
                                            <p:tgtEl>
                                              <p:spTgt spid="25"/>
                                            </p:tgtEl>
                                          </p:cBhvr>
                                        </p:animEffect>
                                      </p:childTnLst>
                                    </p:cTn>
                                  </p:par>
                                </p:childTnLst>
                              </p:cTn>
                            </p:par>
                            <p:par>
                              <p:cTn id="32" fill="hold">
                                <p:stCondLst>
                                  <p:cond delay="2250"/>
                                </p:stCondLst>
                                <p:childTnLst>
                                  <p:par>
                                    <p:cTn id="33" presetID="2" presetClass="entr" presetSubtype="2"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1250" fill="hold"/>
                                            <p:tgtEl>
                                              <p:spTgt spid="23"/>
                                            </p:tgtEl>
                                            <p:attrNameLst>
                                              <p:attrName>ppt_x</p:attrName>
                                            </p:attrNameLst>
                                          </p:cBhvr>
                                          <p:tavLst>
                                            <p:tav tm="0">
                                              <p:val>
                                                <p:strVal val="1+#ppt_w/2"/>
                                              </p:val>
                                            </p:tav>
                                            <p:tav tm="100000">
                                              <p:val>
                                                <p:strVal val="#ppt_x"/>
                                              </p:val>
                                            </p:tav>
                                          </p:tavLst>
                                        </p:anim>
                                        <p:anim calcmode="lin" valueType="num">
                                          <p:cBhvr additive="base">
                                            <p:cTn id="36" dur="1250" fill="hold"/>
                                            <p:tgtEl>
                                              <p:spTgt spid="23"/>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25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1250" fill="hold"/>
                                            <p:tgtEl>
                                              <p:spTgt spid="26"/>
                                            </p:tgtEl>
                                            <p:attrNameLst>
                                              <p:attrName>ppt_x</p:attrName>
                                            </p:attrNameLst>
                                          </p:cBhvr>
                                          <p:tavLst>
                                            <p:tav tm="0">
                                              <p:val>
                                                <p:strVal val="1+#ppt_w/2"/>
                                              </p:val>
                                            </p:tav>
                                            <p:tav tm="100000">
                                              <p:val>
                                                <p:strVal val="#ppt_x"/>
                                              </p:val>
                                            </p:tav>
                                          </p:tavLst>
                                        </p:anim>
                                        <p:anim calcmode="lin" valueType="num">
                                          <p:cBhvr additive="base">
                                            <p:cTn id="40" dur="1250" fill="hold"/>
                                            <p:tgtEl>
                                              <p:spTgt spid="26"/>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75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1250" fill="hold"/>
                                            <p:tgtEl>
                                              <p:spTgt spid="31"/>
                                            </p:tgtEl>
                                            <p:attrNameLst>
                                              <p:attrName>ppt_x</p:attrName>
                                            </p:attrNameLst>
                                          </p:cBhvr>
                                          <p:tavLst>
                                            <p:tav tm="0">
                                              <p:val>
                                                <p:strVal val="1+#ppt_w/2"/>
                                              </p:val>
                                            </p:tav>
                                            <p:tav tm="100000">
                                              <p:val>
                                                <p:strVal val="#ppt_x"/>
                                              </p:val>
                                            </p:tav>
                                          </p:tavLst>
                                        </p:anim>
                                        <p:anim calcmode="lin" valueType="num">
                                          <p:cBhvr additive="base">
                                            <p:cTn id="44" dur="125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4" grpId="0"/>
          <p:bldP spid="25" grpId="0"/>
          <p:bldP spid="23"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351580"/>
          </a:xfrm>
        </p:spPr>
        <p:txBody>
          <a:bodyPr/>
          <a:lstStyle/>
          <a:p>
            <a:r>
              <a:rPr lang="en-NZ" altLang="pl-PL" sz="2000" b="1" dirty="0">
                <a:solidFill>
                  <a:schemeClr val="accent1"/>
                </a:solidFill>
              </a:rPr>
              <a:t>Extended DISC®</a:t>
            </a:r>
            <a:r>
              <a:rPr lang="pl-PL" altLang="pl-PL" sz="2000" b="1" dirty="0">
                <a:solidFill>
                  <a:schemeClr val="accent1"/>
                </a:solidFill>
              </a:rPr>
              <a:t> </a:t>
            </a:r>
            <a:r>
              <a:rPr lang="en-NZ" altLang="pl-PL" sz="2000" dirty="0"/>
              <a:t>Training Pathway</a:t>
            </a:r>
            <a:endParaRPr lang="pl-PL" sz="2000" dirty="0"/>
          </a:p>
        </p:txBody>
      </p:sp>
      <p:sp>
        <p:nvSpPr>
          <p:cNvPr id="3" name="Symbol zastępczy numeru slajdu 2"/>
          <p:cNvSpPr>
            <a:spLocks noGrp="1"/>
          </p:cNvSpPr>
          <p:nvPr>
            <p:ph type="sldNum" sz="quarter" idx="12"/>
          </p:nvPr>
        </p:nvSpPr>
        <p:spPr>
          <a:xfrm>
            <a:off x="10665083" y="6261903"/>
            <a:ext cx="1155441" cy="365125"/>
          </a:xfrm>
        </p:spPr>
        <p:txBody>
          <a:bodyPr/>
          <a:lstStyle/>
          <a:p>
            <a:fld id="{DEAEEF22-A4DB-45E7-8C91-9889C89BF273}" type="slidenum">
              <a:rPr lang="pl-PL" smtClean="0"/>
              <a:t>3</a:t>
            </a:fld>
            <a:endParaRPr lang="pl-PL"/>
          </a:p>
        </p:txBody>
      </p:sp>
      <p:sp>
        <p:nvSpPr>
          <p:cNvPr id="6" name="TextBox 5"/>
          <p:cNvSpPr txBox="1"/>
          <p:nvPr/>
        </p:nvSpPr>
        <p:spPr>
          <a:xfrm>
            <a:off x="1583634" y="779055"/>
            <a:ext cx="4227756" cy="1191816"/>
          </a:xfrm>
          <a:prstGeom prst="roundRect">
            <a:avLst/>
          </a:prstGeom>
          <a:solidFill>
            <a:schemeClr val="accent1"/>
          </a:solidFill>
        </p:spPr>
        <p:txBody>
          <a:bodyPr wrap="square" rtlCol="0">
            <a:spAutoFit/>
          </a:bodyPr>
          <a:lstStyle/>
          <a:p>
            <a:r>
              <a:rPr lang="en-NZ" sz="2400" b="1">
                <a:solidFill>
                  <a:schemeClr val="bg1"/>
                </a:solidFill>
                <a:latin typeface="Century Gothic" panose="020B0502020202020204" pitchFamily="34" charset="0"/>
              </a:rPr>
              <a:t>Introduction</a:t>
            </a:r>
          </a:p>
          <a:p>
            <a:r>
              <a:rPr lang="en-NZ" sz="2000">
                <a:solidFill>
                  <a:schemeClr val="bg1"/>
                </a:solidFill>
                <a:latin typeface="Century Gothic" panose="020B0502020202020204" pitchFamily="34" charset="0"/>
              </a:rPr>
              <a:t>Introductory Workshop</a:t>
            </a:r>
          </a:p>
          <a:p>
            <a:endParaRPr lang="en-NZ" sz="2000">
              <a:solidFill>
                <a:schemeClr val="bg1"/>
              </a:solidFill>
              <a:latin typeface="Century Gothic" panose="020B0502020202020204" pitchFamily="34" charset="0"/>
            </a:endParaRPr>
          </a:p>
        </p:txBody>
      </p:sp>
      <p:sp>
        <p:nvSpPr>
          <p:cNvPr id="9" name="TextBox 8"/>
          <p:cNvSpPr txBox="1"/>
          <p:nvPr/>
        </p:nvSpPr>
        <p:spPr>
          <a:xfrm>
            <a:off x="3089713" y="2159424"/>
            <a:ext cx="4227756" cy="1191816"/>
          </a:xfrm>
          <a:prstGeom prst="roundRect">
            <a:avLst/>
          </a:prstGeom>
          <a:solidFill>
            <a:schemeClr val="accent1"/>
          </a:solidFill>
        </p:spPr>
        <p:txBody>
          <a:bodyPr wrap="square" rtlCol="0">
            <a:spAutoFit/>
          </a:bodyPr>
          <a:lstStyle/>
          <a:p>
            <a:r>
              <a:rPr lang="en-NZ" sz="2400" b="1">
                <a:solidFill>
                  <a:schemeClr val="bg1"/>
                </a:solidFill>
                <a:latin typeface="Century Gothic" panose="020B0502020202020204" pitchFamily="34" charset="0"/>
              </a:rPr>
              <a:t>Level One</a:t>
            </a:r>
          </a:p>
          <a:p>
            <a:r>
              <a:rPr lang="en-NZ" sz="2000">
                <a:solidFill>
                  <a:schemeClr val="bg1"/>
                </a:solidFill>
                <a:latin typeface="Century Gothic" panose="020B0502020202020204" pitchFamily="34" charset="0"/>
              </a:rPr>
              <a:t>Accredited Practitioner</a:t>
            </a:r>
          </a:p>
          <a:p>
            <a:endParaRPr lang="en-NZ" sz="2000">
              <a:solidFill>
                <a:schemeClr val="bg1"/>
              </a:solidFill>
              <a:latin typeface="Century Gothic" panose="020B0502020202020204" pitchFamily="34" charset="0"/>
            </a:endParaRPr>
          </a:p>
        </p:txBody>
      </p:sp>
      <p:sp>
        <p:nvSpPr>
          <p:cNvPr id="10" name="TextBox 9"/>
          <p:cNvSpPr txBox="1"/>
          <p:nvPr/>
        </p:nvSpPr>
        <p:spPr>
          <a:xfrm>
            <a:off x="4643739" y="3547563"/>
            <a:ext cx="4227756" cy="1191816"/>
          </a:xfrm>
          <a:prstGeom prst="roundRect">
            <a:avLst/>
          </a:prstGeom>
          <a:solidFill>
            <a:schemeClr val="accent1"/>
          </a:solidFill>
        </p:spPr>
        <p:txBody>
          <a:bodyPr wrap="square" rtlCol="0">
            <a:spAutoFit/>
          </a:bodyPr>
          <a:lstStyle/>
          <a:p>
            <a:r>
              <a:rPr lang="en-NZ" sz="2400" b="1" dirty="0">
                <a:solidFill>
                  <a:schemeClr val="bg1"/>
                </a:solidFill>
                <a:latin typeface="Century Gothic" panose="020B0502020202020204" pitchFamily="34" charset="0"/>
              </a:rPr>
              <a:t>Level Two</a:t>
            </a:r>
          </a:p>
          <a:p>
            <a:r>
              <a:rPr lang="en-NZ" sz="2000" dirty="0">
                <a:solidFill>
                  <a:schemeClr val="bg1"/>
                </a:solidFill>
                <a:latin typeface="Century Gothic" panose="020B0502020202020204" pitchFamily="34" charset="0"/>
              </a:rPr>
              <a:t>Advanced</a:t>
            </a:r>
          </a:p>
          <a:p>
            <a:endParaRPr lang="en-NZ" sz="2000" dirty="0">
              <a:solidFill>
                <a:schemeClr val="bg1"/>
              </a:solidFill>
              <a:latin typeface="Century Gothic" panose="020B0502020202020204" pitchFamily="34" charset="0"/>
            </a:endParaRPr>
          </a:p>
        </p:txBody>
      </p:sp>
      <p:sp>
        <p:nvSpPr>
          <p:cNvPr id="11" name="TextBox 10"/>
          <p:cNvSpPr txBox="1"/>
          <p:nvPr/>
        </p:nvSpPr>
        <p:spPr>
          <a:xfrm>
            <a:off x="6136338" y="4909766"/>
            <a:ext cx="4227756" cy="1191816"/>
          </a:xfrm>
          <a:prstGeom prst="roundRect">
            <a:avLst/>
          </a:prstGeom>
          <a:solidFill>
            <a:schemeClr val="accent1"/>
          </a:solidFill>
        </p:spPr>
        <p:txBody>
          <a:bodyPr wrap="square" rtlCol="0">
            <a:spAutoFit/>
          </a:bodyPr>
          <a:lstStyle/>
          <a:p>
            <a:r>
              <a:rPr lang="en-NZ" sz="2400" b="1">
                <a:solidFill>
                  <a:schemeClr val="bg1"/>
                </a:solidFill>
                <a:latin typeface="Century Gothic" panose="020B0502020202020204" pitchFamily="34" charset="0"/>
              </a:rPr>
              <a:t>Level Three</a:t>
            </a:r>
          </a:p>
          <a:p>
            <a:r>
              <a:rPr lang="en-NZ" sz="2000">
                <a:solidFill>
                  <a:schemeClr val="bg1"/>
                </a:solidFill>
                <a:latin typeface="Century Gothic" panose="020B0502020202020204" pitchFamily="34" charset="0"/>
              </a:rPr>
              <a:t>Master Trainer</a:t>
            </a:r>
          </a:p>
          <a:p>
            <a:endParaRPr lang="en-NZ" sz="2000">
              <a:solidFill>
                <a:schemeClr val="bg1"/>
              </a:solidFill>
              <a:latin typeface="Century Gothic" panose="020B0502020202020204" pitchFamily="34" charset="0"/>
            </a:endParaRPr>
          </a:p>
        </p:txBody>
      </p:sp>
      <p:sp>
        <p:nvSpPr>
          <p:cNvPr id="12" name="Bent-Up Arrow 11"/>
          <p:cNvSpPr/>
          <p:nvPr/>
        </p:nvSpPr>
        <p:spPr>
          <a:xfrm rot="5400000">
            <a:off x="2002778" y="1905274"/>
            <a:ext cx="1016556" cy="1157313"/>
          </a:xfrm>
          <a:prstGeom prst="bentUpArrow">
            <a:avLst>
              <a:gd name="adj1" fmla="val 32840"/>
              <a:gd name="adj2" fmla="val 25000"/>
              <a:gd name="adj3" fmla="val 35780"/>
            </a:avLst>
          </a:prstGeom>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NZ"/>
          </a:p>
        </p:txBody>
      </p:sp>
      <p:sp>
        <p:nvSpPr>
          <p:cNvPr id="13" name="Bent-Up Arrow 12"/>
          <p:cNvSpPr/>
          <p:nvPr/>
        </p:nvSpPr>
        <p:spPr>
          <a:xfrm rot="5400000">
            <a:off x="3535288" y="3308267"/>
            <a:ext cx="1016556" cy="1157313"/>
          </a:xfrm>
          <a:prstGeom prst="bentUpArrow">
            <a:avLst>
              <a:gd name="adj1" fmla="val 32840"/>
              <a:gd name="adj2" fmla="val 25000"/>
              <a:gd name="adj3" fmla="val 35780"/>
            </a:avLst>
          </a:prstGeom>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NZ"/>
          </a:p>
        </p:txBody>
      </p:sp>
      <p:sp>
        <p:nvSpPr>
          <p:cNvPr id="14" name="Bent-Up Arrow 13"/>
          <p:cNvSpPr/>
          <p:nvPr/>
        </p:nvSpPr>
        <p:spPr>
          <a:xfrm rot="5400000">
            <a:off x="5049402" y="4707969"/>
            <a:ext cx="1016556" cy="1157313"/>
          </a:xfrm>
          <a:prstGeom prst="bentUpArrow">
            <a:avLst>
              <a:gd name="adj1" fmla="val 32840"/>
              <a:gd name="adj2" fmla="val 25000"/>
              <a:gd name="adj3" fmla="val 35780"/>
            </a:avLst>
          </a:prstGeom>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NZ"/>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3412" y="2209446"/>
            <a:ext cx="762946" cy="109177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68743" y="3596676"/>
            <a:ext cx="762946" cy="1091771"/>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94635" y="4959788"/>
            <a:ext cx="762946" cy="1091771"/>
          </a:xfrm>
          <a:prstGeom prst="rect">
            <a:avLst/>
          </a:prstGeom>
        </p:spPr>
      </p:pic>
    </p:spTree>
    <p:extLst>
      <p:ext uri="{BB962C8B-B14F-4D97-AF65-F5344CB8AC3E}">
        <p14:creationId xmlns:p14="http://schemas.microsoft.com/office/powerpoint/2010/main" val="315727857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67336" y="2124030"/>
            <a:ext cx="8042740" cy="2609941"/>
          </a:xfrm>
          <a:prstGeom prst="rect">
            <a:avLst/>
          </a:prstGeom>
          <a:noFill/>
        </p:spPr>
        <p:txBody>
          <a:bodyPr wrap="square" lIns="85341" tIns="42670" rIns="85341" bIns="42670" rtlCol="0">
            <a:spAutoFit/>
          </a:bodyPr>
          <a:lstStyle/>
          <a:p>
            <a:r>
              <a:rPr lang="en-NZ" sz="4100" b="1">
                <a:latin typeface="Century Gothic" panose="020B0502020202020204" pitchFamily="34" charset="0"/>
              </a:rPr>
              <a:t>Introduce yourself to the S Behavioural Style. </a:t>
            </a:r>
          </a:p>
          <a:p>
            <a:endParaRPr lang="en-NZ" sz="4100" b="1">
              <a:latin typeface="Century Gothic" panose="020B0502020202020204" pitchFamily="34" charset="0"/>
            </a:endParaRPr>
          </a:p>
          <a:p>
            <a:r>
              <a:rPr lang="en-NZ" sz="4100" b="1">
                <a:latin typeface="Century Gothic" panose="020B0502020202020204" pitchFamily="34" charset="0"/>
                <a:hlinkClick r:id="rId3"/>
              </a:rPr>
              <a:t>Click to watch</a:t>
            </a:r>
            <a:endParaRPr lang="en-GB" sz="4100" b="1">
              <a:latin typeface="Century Gothic" panose="020B0502020202020204" pitchFamily="34" charset="0"/>
            </a:endParaRPr>
          </a:p>
        </p:txBody>
      </p:sp>
      <p:sp>
        <p:nvSpPr>
          <p:cNvPr id="5" name="Text Placeholder 2"/>
          <p:cNvSpPr txBox="1">
            <a:spLocks/>
          </p:cNvSpPr>
          <p:nvPr/>
        </p:nvSpPr>
        <p:spPr>
          <a:xfrm>
            <a:off x="1775521" y="154532"/>
            <a:ext cx="7244862" cy="750470"/>
          </a:xfrm>
          <a:prstGeom prst="rect">
            <a:avLst/>
          </a:prstGeom>
        </p:spPr>
        <p:txBody>
          <a:bodyPr lIns="85341" tIns="42670" rIns="85341" bIns="42670"/>
          <a:lstStyle>
            <a:lvl1pPr marL="364841" indent="-364841" algn="l" defTabSz="972868" rtl="0" eaLnBrk="1" latinLnBrk="0" hangingPunct="1">
              <a:spcBef>
                <a:spcPct val="20000"/>
              </a:spcBef>
              <a:buFont typeface="Arial" panose="020B0604020202020204" pitchFamily="34" charset="0"/>
              <a:buChar char="•"/>
              <a:defRPr sz="3400" kern="1200">
                <a:solidFill>
                  <a:schemeClr val="tx1"/>
                </a:solidFill>
                <a:latin typeface="+mn-lt"/>
                <a:ea typeface="+mn-ea"/>
                <a:cs typeface="+mn-cs"/>
              </a:defRPr>
            </a:lvl1pPr>
            <a:lvl2pPr marL="790411" indent="-304014" algn="l" defTabSz="972868"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2pPr>
            <a:lvl3pPr marL="1216048" indent="-243227" algn="l" defTabSz="972868"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3pPr>
            <a:lvl4pPr marL="1702424"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4pPr>
            <a:lvl5pPr marL="2188820"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5pPr>
            <a:lvl6pPr marL="2675223"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6pPr>
            <a:lvl7pPr marL="3161624"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7pPr>
            <a:lvl8pPr marL="3648025"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8pPr>
            <a:lvl9pPr marL="4134427"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9pPr>
          </a:lstStyle>
          <a:p>
            <a:pPr marL="0" indent="0">
              <a:buNone/>
            </a:pPr>
            <a:r>
              <a:rPr lang="en-NZ" sz="3000" b="1">
                <a:solidFill>
                  <a:schemeClr val="bg1"/>
                </a:solidFill>
                <a:latin typeface="Century Gothic" panose="020B0502020202020204" pitchFamily="34" charset="0"/>
              </a:rPr>
              <a:t>Styles: </a:t>
            </a:r>
            <a:r>
              <a:rPr lang="en-NZ" sz="3000">
                <a:solidFill>
                  <a:schemeClr val="bg1"/>
                </a:solidFill>
                <a:latin typeface="Century Gothic" panose="020B0502020202020204" pitchFamily="34" charset="0"/>
              </a:rPr>
              <a:t>The S Style = Steadiness</a:t>
            </a:r>
          </a:p>
        </p:txBody>
      </p:sp>
      <p:pic>
        <p:nvPicPr>
          <p:cNvPr id="6" name="Obraz 4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15227" y="515263"/>
            <a:ext cx="4376773" cy="5827474"/>
          </a:xfrm>
          <a:prstGeom prst="rect">
            <a:avLst/>
          </a:prstGeom>
        </p:spPr>
      </p:pic>
      <p:sp>
        <p:nvSpPr>
          <p:cNvPr id="2" name="Title 1"/>
          <p:cNvSpPr>
            <a:spLocks noGrp="1"/>
          </p:cNvSpPr>
          <p:nvPr>
            <p:ph type="title"/>
          </p:nvPr>
        </p:nvSpPr>
        <p:spPr/>
        <p:txBody>
          <a:bodyPr/>
          <a:lstStyle/>
          <a:p>
            <a:r>
              <a:rPr lang="pl-PL"/>
              <a:t>Style S - </a:t>
            </a:r>
            <a:r>
              <a:rPr lang="en-NZ" b="1">
                <a:solidFill>
                  <a:schemeClr val="accent3"/>
                </a:solidFill>
              </a:rPr>
              <a:t>S</a:t>
            </a:r>
            <a:r>
              <a:rPr lang="pl-PL" b="1">
                <a:solidFill>
                  <a:schemeClr val="accent3"/>
                </a:solidFill>
              </a:rPr>
              <a:t>teady</a:t>
            </a:r>
            <a:endParaRPr lang="en-GB"/>
          </a:p>
        </p:txBody>
      </p:sp>
    </p:spTree>
    <p:extLst>
      <p:ext uri="{BB962C8B-B14F-4D97-AF65-F5344CB8AC3E}">
        <p14:creationId xmlns:p14="http://schemas.microsoft.com/office/powerpoint/2010/main" val="33584191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3333">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3333">
                                          <p:cBhvr additive="base">
                                            <p:cTn id="7" dur="1250" fill="hold"/>
                                            <p:tgtEl>
                                              <p:spTgt spid="6"/>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250" fill="hold"/>
                                            <p:tgtEl>
                                              <p:spTgt spid="6"/>
                                            </p:tgtEl>
                                            <p:attrNameLst>
                                              <p:attrName>ppt_x</p:attrName>
                                            </p:attrNameLst>
                                          </p:cBhvr>
                                          <p:tavLst>
                                            <p:tav tm="0">
                                              <p:val>
                                                <p:strVal val="0-#ppt_w/2"/>
                                              </p:val>
                                            </p:tav>
                                            <p:tav tm="100000">
                                              <p:val>
                                                <p:strVal val="#ppt_x"/>
                                              </p:val>
                                            </p:tav>
                                          </p:tavLst>
                                        </p:anim>
                                        <p:anim calcmode="lin" valueType="num">
                                          <p:cBhvr additive="base">
                                            <p:cTn id="8" dur="12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ytuł 3"/>
          <p:cNvSpPr>
            <a:spLocks noGrp="1"/>
          </p:cNvSpPr>
          <p:nvPr>
            <p:ph type="title"/>
          </p:nvPr>
        </p:nvSpPr>
        <p:spPr>
          <a:xfrm>
            <a:off x="271109" y="231282"/>
            <a:ext cx="11549415" cy="351580"/>
          </a:xfrm>
        </p:spPr>
        <p:txBody>
          <a:bodyPr/>
          <a:lstStyle/>
          <a:p>
            <a:r>
              <a:rPr lang="pl-PL"/>
              <a:t>Style S - </a:t>
            </a:r>
            <a:r>
              <a:rPr lang="en-NZ" b="1">
                <a:solidFill>
                  <a:schemeClr val="accent3"/>
                </a:solidFill>
              </a:rPr>
              <a:t>S</a:t>
            </a:r>
            <a:r>
              <a:rPr lang="pl-PL" b="1">
                <a:solidFill>
                  <a:schemeClr val="accent3"/>
                </a:solidFill>
              </a:rPr>
              <a:t>teady</a:t>
            </a:r>
            <a:endParaRPr lang="pl-PL"/>
          </a:p>
        </p:txBody>
      </p:sp>
      <p:sp>
        <p:nvSpPr>
          <p:cNvPr id="5" name="Elipsa 4"/>
          <p:cNvSpPr/>
          <p:nvPr/>
        </p:nvSpPr>
        <p:spPr>
          <a:xfrm>
            <a:off x="5042687" y="1614855"/>
            <a:ext cx="3439665" cy="34396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grpSp>
        <p:nvGrpSpPr>
          <p:cNvPr id="6" name="Grupa 5"/>
          <p:cNvGrpSpPr/>
          <p:nvPr/>
        </p:nvGrpSpPr>
        <p:grpSpPr>
          <a:xfrm>
            <a:off x="1458169" y="1421625"/>
            <a:ext cx="4413994" cy="369332"/>
            <a:chOff x="1423377" y="1421625"/>
            <a:chExt cx="4413994" cy="369332"/>
          </a:xfrm>
        </p:grpSpPr>
        <p:cxnSp>
          <p:nvCxnSpPr>
            <p:cNvPr id="7" name="Łącznik prosty 6"/>
            <p:cNvCxnSpPr/>
            <p:nvPr/>
          </p:nvCxnSpPr>
          <p:spPr>
            <a:xfrm flipH="1">
              <a:off x="5124061" y="1644801"/>
              <a:ext cx="713310" cy="0"/>
            </a:xfrm>
            <a:prstGeom prst="line">
              <a:avLst/>
            </a:prstGeom>
            <a:ln w="1905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8" name="Prostokąt 7"/>
            <p:cNvSpPr/>
            <p:nvPr/>
          </p:nvSpPr>
          <p:spPr>
            <a:xfrm>
              <a:off x="1423377" y="1421625"/>
              <a:ext cx="3156633" cy="369332"/>
            </a:xfrm>
            <a:prstGeom prst="rect">
              <a:avLst/>
            </a:prstGeom>
          </p:spPr>
          <p:txBody>
            <a:bodyPr wrap="none">
              <a:spAutoFit/>
            </a:bodyPr>
            <a:lstStyle/>
            <a:p>
              <a:pPr algn="ctr" defTabSz="622300">
                <a:lnSpc>
                  <a:spcPct val="90000"/>
                </a:lnSpc>
                <a:spcBef>
                  <a:spcPct val="0"/>
                </a:spcBef>
                <a:spcAft>
                  <a:spcPct val="35000"/>
                </a:spcAft>
              </a:pPr>
              <a:r>
                <a:rPr lang="pl-PL" sz="2000" err="1">
                  <a:latin typeface="Century Gothic" panose="020B0502020202020204" pitchFamily="34" charset="0"/>
                </a:rPr>
                <a:t>Calm</a:t>
              </a:r>
              <a:r>
                <a:rPr lang="pl-PL" sz="2000">
                  <a:latin typeface="Century Gothic" panose="020B0502020202020204" pitchFamily="34" charset="0"/>
                </a:rPr>
                <a:t>, </a:t>
              </a:r>
              <a:r>
                <a:rPr lang="pl-PL" sz="2000" b="1" err="1">
                  <a:solidFill>
                    <a:schemeClr val="accent3"/>
                  </a:solidFill>
                  <a:latin typeface="Century Gothic" panose="020B0502020202020204" pitchFamily="34" charset="0"/>
                </a:rPr>
                <a:t>steady</a:t>
              </a:r>
              <a:r>
                <a:rPr lang="pl-PL" sz="2000">
                  <a:latin typeface="Century Gothic" panose="020B0502020202020204" pitchFamily="34" charset="0"/>
                </a:rPr>
                <a:t>, </a:t>
              </a:r>
              <a:r>
                <a:rPr lang="pl-PL" sz="2000" err="1">
                  <a:latin typeface="Century Gothic" panose="020B0502020202020204" pitchFamily="34" charset="0"/>
                </a:rPr>
                <a:t>unhurried</a:t>
              </a:r>
              <a:endParaRPr lang="pl-PL" sz="2000">
                <a:latin typeface="Century Gothic" panose="020B0502020202020204" pitchFamily="34" charset="0"/>
              </a:endParaRPr>
            </a:p>
          </p:txBody>
        </p:sp>
      </p:grpSp>
      <p:grpSp>
        <p:nvGrpSpPr>
          <p:cNvPr id="9" name="Grupa 8"/>
          <p:cNvGrpSpPr/>
          <p:nvPr/>
        </p:nvGrpSpPr>
        <p:grpSpPr>
          <a:xfrm>
            <a:off x="972262" y="2488155"/>
            <a:ext cx="4585576" cy="369332"/>
            <a:chOff x="1230629" y="2488155"/>
            <a:chExt cx="4585576" cy="369332"/>
          </a:xfrm>
        </p:grpSpPr>
        <p:sp>
          <p:nvSpPr>
            <p:cNvPr id="10" name="Prostokąt 9"/>
            <p:cNvSpPr/>
            <p:nvPr/>
          </p:nvSpPr>
          <p:spPr>
            <a:xfrm>
              <a:off x="1230629" y="2488155"/>
              <a:ext cx="2107949" cy="369332"/>
            </a:xfrm>
            <a:prstGeom prst="rect">
              <a:avLst/>
            </a:prstGeom>
          </p:spPr>
          <p:txBody>
            <a:bodyPr wrap="none">
              <a:spAutoFit/>
            </a:bodyPr>
            <a:lstStyle/>
            <a:p>
              <a:pPr lvl="0" algn="ctr" defTabSz="622300">
                <a:lnSpc>
                  <a:spcPct val="90000"/>
                </a:lnSpc>
                <a:spcBef>
                  <a:spcPct val="0"/>
                </a:spcBef>
                <a:spcAft>
                  <a:spcPct val="35000"/>
                </a:spcAft>
              </a:pPr>
              <a:r>
                <a:rPr lang="pl-PL" sz="2000" err="1">
                  <a:latin typeface="Century Gothic" panose="020B0502020202020204" pitchFamily="34" charset="0"/>
                </a:rPr>
                <a:t>Careful</a:t>
              </a:r>
              <a:r>
                <a:rPr lang="pl-PL" sz="2000">
                  <a:latin typeface="Century Gothic" panose="020B0502020202020204" pitchFamily="34" charset="0"/>
                </a:rPr>
                <a:t>, </a:t>
              </a:r>
              <a:r>
                <a:rPr lang="pl-PL" sz="2000" b="1" err="1">
                  <a:solidFill>
                    <a:schemeClr val="accent3"/>
                  </a:solidFill>
                  <a:latin typeface="Century Gothic" panose="020B0502020202020204" pitchFamily="34" charset="0"/>
                </a:rPr>
                <a:t>patient</a:t>
              </a:r>
              <a:endParaRPr lang="pl-PL" sz="2000" b="1">
                <a:solidFill>
                  <a:schemeClr val="accent3"/>
                </a:solidFill>
                <a:latin typeface="Century Gothic" panose="020B0502020202020204" pitchFamily="34" charset="0"/>
              </a:endParaRPr>
            </a:p>
          </p:txBody>
        </p:sp>
        <p:cxnSp>
          <p:nvCxnSpPr>
            <p:cNvPr id="11" name="Łącznik prosty 10"/>
            <p:cNvCxnSpPr/>
            <p:nvPr/>
          </p:nvCxnSpPr>
          <p:spPr>
            <a:xfrm flipH="1">
              <a:off x="3571533" y="2672821"/>
              <a:ext cx="2244672" cy="0"/>
            </a:xfrm>
            <a:prstGeom prst="line">
              <a:avLst/>
            </a:prstGeom>
            <a:ln w="19050" cap="rnd">
              <a:solidFill>
                <a:schemeClr val="accent3"/>
              </a:solidFill>
              <a:round/>
            </a:ln>
          </p:spPr>
          <p:style>
            <a:lnRef idx="1">
              <a:schemeClr val="accent1"/>
            </a:lnRef>
            <a:fillRef idx="0">
              <a:schemeClr val="accent1"/>
            </a:fillRef>
            <a:effectRef idx="0">
              <a:schemeClr val="accent1"/>
            </a:effectRef>
            <a:fontRef idx="minor">
              <a:schemeClr val="tx1"/>
            </a:fontRef>
          </p:style>
        </p:cxnSp>
      </p:grpSp>
      <p:grpSp>
        <p:nvGrpSpPr>
          <p:cNvPr id="12" name="Grupa 11"/>
          <p:cNvGrpSpPr/>
          <p:nvPr/>
        </p:nvGrpSpPr>
        <p:grpSpPr>
          <a:xfrm>
            <a:off x="928792" y="3516175"/>
            <a:ext cx="4862408" cy="369332"/>
            <a:chOff x="814492" y="3516175"/>
            <a:chExt cx="4862408" cy="369332"/>
          </a:xfrm>
        </p:grpSpPr>
        <p:sp>
          <p:nvSpPr>
            <p:cNvPr id="13" name="Prostokąt 12"/>
            <p:cNvSpPr/>
            <p:nvPr/>
          </p:nvSpPr>
          <p:spPr>
            <a:xfrm>
              <a:off x="814492" y="3516175"/>
              <a:ext cx="2940227" cy="369332"/>
            </a:xfrm>
            <a:prstGeom prst="rect">
              <a:avLst/>
            </a:prstGeom>
          </p:spPr>
          <p:txBody>
            <a:bodyPr wrap="none">
              <a:spAutoFit/>
            </a:bodyPr>
            <a:lstStyle/>
            <a:p>
              <a:pPr lvl="0" algn="ctr" defTabSz="622300">
                <a:lnSpc>
                  <a:spcPct val="90000"/>
                </a:lnSpc>
                <a:spcBef>
                  <a:spcPct val="0"/>
                </a:spcBef>
                <a:spcAft>
                  <a:spcPct val="35000"/>
                </a:spcAft>
              </a:pPr>
              <a:r>
                <a:rPr lang="pl-PL" sz="2000" b="1">
                  <a:solidFill>
                    <a:schemeClr val="accent3"/>
                  </a:solidFill>
                  <a:latin typeface="Century Gothic" panose="020B0502020202020204" pitchFamily="34" charset="0"/>
                </a:rPr>
                <a:t>Good </a:t>
              </a:r>
              <a:r>
                <a:rPr lang="pl-PL" sz="2000" b="1" err="1">
                  <a:solidFill>
                    <a:schemeClr val="accent3"/>
                  </a:solidFill>
                  <a:latin typeface="Century Gothic" panose="020B0502020202020204" pitchFamily="34" charset="0"/>
                </a:rPr>
                <a:t>listener</a:t>
              </a:r>
              <a:r>
                <a:rPr lang="pl-PL" sz="2000">
                  <a:latin typeface="Century Gothic" panose="020B0502020202020204" pitchFamily="34" charset="0"/>
                </a:rPr>
                <a:t>, </a:t>
              </a:r>
              <a:r>
                <a:rPr lang="pl-PL" sz="2000" err="1">
                  <a:latin typeface="Century Gothic" panose="020B0502020202020204" pitchFamily="34" charset="0"/>
                </a:rPr>
                <a:t>modest</a:t>
              </a:r>
              <a:endParaRPr lang="pl-PL" sz="2000">
                <a:latin typeface="Century Gothic" panose="020B0502020202020204" pitchFamily="34" charset="0"/>
              </a:endParaRPr>
            </a:p>
          </p:txBody>
        </p:sp>
        <p:cxnSp>
          <p:nvCxnSpPr>
            <p:cNvPr id="14" name="Łącznik prosty 13"/>
            <p:cNvCxnSpPr/>
            <p:nvPr/>
          </p:nvCxnSpPr>
          <p:spPr>
            <a:xfrm flipH="1">
              <a:off x="3956026" y="3680305"/>
              <a:ext cx="1720874" cy="0"/>
            </a:xfrm>
            <a:prstGeom prst="line">
              <a:avLst/>
            </a:prstGeom>
            <a:ln w="19050" cap="rnd">
              <a:solidFill>
                <a:schemeClr val="accent3"/>
              </a:solidFill>
              <a:round/>
            </a:ln>
          </p:spPr>
          <p:style>
            <a:lnRef idx="1">
              <a:schemeClr val="accent1"/>
            </a:lnRef>
            <a:fillRef idx="0">
              <a:schemeClr val="accent1"/>
            </a:fillRef>
            <a:effectRef idx="0">
              <a:schemeClr val="accent1"/>
            </a:effectRef>
            <a:fontRef idx="minor">
              <a:schemeClr val="tx1"/>
            </a:fontRef>
          </p:style>
        </p:cxnSp>
      </p:grpSp>
      <p:grpSp>
        <p:nvGrpSpPr>
          <p:cNvPr id="15" name="Grupa 14"/>
          <p:cNvGrpSpPr/>
          <p:nvPr/>
        </p:nvGrpSpPr>
        <p:grpSpPr>
          <a:xfrm>
            <a:off x="1233521" y="4544196"/>
            <a:ext cx="4638642" cy="369332"/>
            <a:chOff x="1564536" y="4544196"/>
            <a:chExt cx="4638642" cy="369332"/>
          </a:xfrm>
        </p:grpSpPr>
        <p:sp>
          <p:nvSpPr>
            <p:cNvPr id="16" name="Prostokąt 15"/>
            <p:cNvSpPr/>
            <p:nvPr/>
          </p:nvSpPr>
          <p:spPr>
            <a:xfrm>
              <a:off x="1564536" y="4544196"/>
              <a:ext cx="1547218" cy="369332"/>
            </a:xfrm>
            <a:prstGeom prst="rect">
              <a:avLst/>
            </a:prstGeom>
          </p:spPr>
          <p:txBody>
            <a:bodyPr wrap="none">
              <a:spAutoFit/>
            </a:bodyPr>
            <a:lstStyle/>
            <a:p>
              <a:pPr lvl="0" algn="ctr" defTabSz="622300">
                <a:lnSpc>
                  <a:spcPct val="90000"/>
                </a:lnSpc>
                <a:spcBef>
                  <a:spcPct val="0"/>
                </a:spcBef>
                <a:spcAft>
                  <a:spcPct val="35000"/>
                </a:spcAft>
              </a:pPr>
              <a:r>
                <a:rPr lang="pl-PL" sz="2000" b="1" err="1">
                  <a:solidFill>
                    <a:schemeClr val="accent3"/>
                  </a:solidFill>
                  <a:latin typeface="Century Gothic" panose="020B0502020202020204" pitchFamily="34" charset="0"/>
                </a:rPr>
                <a:t>Trustworthy</a:t>
              </a:r>
              <a:endParaRPr lang="pl-PL" sz="2000" b="1">
                <a:solidFill>
                  <a:schemeClr val="accent3"/>
                </a:solidFill>
                <a:latin typeface="Century Gothic" panose="020B0502020202020204" pitchFamily="34" charset="0"/>
              </a:endParaRPr>
            </a:p>
          </p:txBody>
        </p:sp>
        <p:cxnSp>
          <p:nvCxnSpPr>
            <p:cNvPr id="17" name="Łącznik prosty 16"/>
            <p:cNvCxnSpPr/>
            <p:nvPr/>
          </p:nvCxnSpPr>
          <p:spPr>
            <a:xfrm flipH="1">
              <a:off x="3651390" y="4714245"/>
              <a:ext cx="2551788" cy="0"/>
            </a:xfrm>
            <a:prstGeom prst="line">
              <a:avLst/>
            </a:prstGeom>
            <a:ln w="19050" cap="rnd">
              <a:solidFill>
                <a:schemeClr val="accent3"/>
              </a:solidFill>
              <a:round/>
            </a:ln>
          </p:spPr>
          <p:style>
            <a:lnRef idx="1">
              <a:schemeClr val="accent1"/>
            </a:lnRef>
            <a:fillRef idx="0">
              <a:schemeClr val="accent1"/>
            </a:fillRef>
            <a:effectRef idx="0">
              <a:schemeClr val="accent1"/>
            </a:effectRef>
            <a:fontRef idx="minor">
              <a:schemeClr val="tx1"/>
            </a:fontRef>
          </p:style>
        </p:cxnSp>
      </p:grpSp>
      <p:grpSp>
        <p:nvGrpSpPr>
          <p:cNvPr id="18" name="Grupa 17"/>
          <p:cNvGrpSpPr/>
          <p:nvPr/>
        </p:nvGrpSpPr>
        <p:grpSpPr>
          <a:xfrm>
            <a:off x="7180581" y="891118"/>
            <a:ext cx="1742129" cy="1757374"/>
            <a:chOff x="7424335" y="2590541"/>
            <a:chExt cx="1742129" cy="1757374"/>
          </a:xfrm>
        </p:grpSpPr>
        <p:sp>
          <p:nvSpPr>
            <p:cNvPr id="19" name="Elipsa 18"/>
            <p:cNvSpPr/>
            <p:nvPr/>
          </p:nvSpPr>
          <p:spPr>
            <a:xfrm>
              <a:off x="7424335" y="2590541"/>
              <a:ext cx="1742129" cy="174212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20" name="pole tekstowe 19"/>
            <p:cNvSpPr txBox="1"/>
            <p:nvPr/>
          </p:nvSpPr>
          <p:spPr>
            <a:xfrm>
              <a:off x="7691837" y="2901365"/>
              <a:ext cx="1197209" cy="1446550"/>
            </a:xfrm>
            <a:prstGeom prst="rect">
              <a:avLst/>
            </a:prstGeom>
            <a:noFill/>
          </p:spPr>
          <p:txBody>
            <a:bodyPr wrap="square" rtlCol="0">
              <a:spAutoFit/>
            </a:bodyPr>
            <a:lstStyle/>
            <a:p>
              <a:pPr algn="ctr"/>
              <a:r>
                <a:rPr lang="pl-PL" sz="8800" b="1">
                  <a:solidFill>
                    <a:schemeClr val="bg1"/>
                  </a:solidFill>
                  <a:latin typeface="Century Gothic" panose="020B0502020202020204" pitchFamily="34" charset="0"/>
                </a:rPr>
                <a:t>S</a:t>
              </a:r>
            </a:p>
          </p:txBody>
        </p:sp>
        <p:sp>
          <p:nvSpPr>
            <p:cNvPr id="21" name="pole tekstowe 20"/>
            <p:cNvSpPr txBox="1"/>
            <p:nvPr/>
          </p:nvSpPr>
          <p:spPr>
            <a:xfrm>
              <a:off x="7870477" y="2689582"/>
              <a:ext cx="963489" cy="461665"/>
            </a:xfrm>
            <a:prstGeom prst="rect">
              <a:avLst/>
            </a:prstGeom>
            <a:noFill/>
          </p:spPr>
          <p:txBody>
            <a:bodyPr wrap="square" rtlCol="0">
              <a:spAutoFit/>
            </a:bodyPr>
            <a:lstStyle/>
            <a:p>
              <a:r>
                <a:rPr lang="pl-PL" sz="2400">
                  <a:solidFill>
                    <a:schemeClr val="bg1"/>
                  </a:solidFill>
                  <a:latin typeface="Century Gothic" panose="020B0502020202020204" pitchFamily="34" charset="0"/>
                </a:rPr>
                <a:t>Style</a:t>
              </a:r>
            </a:p>
          </p:txBody>
        </p:sp>
      </p:grpSp>
      <p:grpSp>
        <p:nvGrpSpPr>
          <p:cNvPr id="22" name="Grupa 21"/>
          <p:cNvGrpSpPr/>
          <p:nvPr/>
        </p:nvGrpSpPr>
        <p:grpSpPr>
          <a:xfrm>
            <a:off x="7180581" y="4126856"/>
            <a:ext cx="3568741" cy="707362"/>
            <a:chOff x="7180581" y="4126856"/>
            <a:chExt cx="3568741" cy="707362"/>
          </a:xfrm>
        </p:grpSpPr>
        <p:sp>
          <p:nvSpPr>
            <p:cNvPr id="23" name="Prostokąt 22"/>
            <p:cNvSpPr/>
            <p:nvPr/>
          </p:nvSpPr>
          <p:spPr>
            <a:xfrm>
              <a:off x="8430764" y="4434108"/>
              <a:ext cx="1441164" cy="400110"/>
            </a:xfrm>
            <a:prstGeom prst="rect">
              <a:avLst/>
            </a:prstGeom>
          </p:spPr>
          <p:txBody>
            <a:bodyPr wrap="none">
              <a:spAutoFit/>
            </a:bodyPr>
            <a:lstStyle/>
            <a:p>
              <a:r>
                <a:rPr lang="pl-PL" sz="2000">
                  <a:latin typeface="Century Gothic" panose="020B0502020202020204" pitchFamily="34" charset="0"/>
                </a:rPr>
                <a:t>Too </a:t>
              </a:r>
              <a:r>
                <a:rPr lang="pl-PL" sz="2000" err="1">
                  <a:latin typeface="Century Gothic" panose="020B0502020202020204" pitchFamily="34" charset="0"/>
                </a:rPr>
                <a:t>willing</a:t>
              </a:r>
              <a:endParaRPr lang="pl-PL" sz="2000">
                <a:latin typeface="Century Gothic" panose="020B0502020202020204" pitchFamily="34" charset="0"/>
              </a:endParaRPr>
            </a:p>
          </p:txBody>
        </p:sp>
        <p:grpSp>
          <p:nvGrpSpPr>
            <p:cNvPr id="24" name="Grupa 23"/>
            <p:cNvGrpSpPr/>
            <p:nvPr/>
          </p:nvGrpSpPr>
          <p:grpSpPr>
            <a:xfrm>
              <a:off x="7180581" y="4126856"/>
              <a:ext cx="3568741" cy="400110"/>
              <a:chOff x="7180581" y="4126856"/>
              <a:chExt cx="3568741" cy="400110"/>
            </a:xfrm>
          </p:grpSpPr>
          <p:sp>
            <p:nvSpPr>
              <p:cNvPr id="25" name="pole tekstowe 24"/>
              <p:cNvSpPr txBox="1"/>
              <p:nvPr/>
            </p:nvSpPr>
            <p:spPr>
              <a:xfrm>
                <a:off x="8418064" y="4126856"/>
                <a:ext cx="2331258" cy="400110"/>
              </a:xfrm>
              <a:prstGeom prst="rect">
                <a:avLst/>
              </a:prstGeom>
              <a:noFill/>
            </p:spPr>
            <p:txBody>
              <a:bodyPr wrap="square" rtlCol="0">
                <a:spAutoFit/>
              </a:bodyPr>
              <a:lstStyle/>
              <a:p>
                <a:r>
                  <a:rPr lang="pl-PL" sz="2000" b="1">
                    <a:solidFill>
                      <a:schemeClr val="bg2">
                        <a:lumMod val="75000"/>
                      </a:schemeClr>
                    </a:solidFill>
                    <a:latin typeface="Century Gothic" panose="020B0502020202020204" pitchFamily="34" charset="0"/>
                  </a:rPr>
                  <a:t>Under </a:t>
                </a:r>
                <a:r>
                  <a:rPr lang="pl-PL" sz="2000" b="1" err="1">
                    <a:solidFill>
                      <a:schemeClr val="bg2">
                        <a:lumMod val="75000"/>
                      </a:schemeClr>
                    </a:solidFill>
                    <a:latin typeface="Century Gothic" panose="020B0502020202020204" pitchFamily="34" charset="0"/>
                  </a:rPr>
                  <a:t>pressure</a:t>
                </a:r>
                <a:endParaRPr lang="pl-PL" sz="2000" b="1">
                  <a:solidFill>
                    <a:schemeClr val="bg2">
                      <a:lumMod val="75000"/>
                    </a:schemeClr>
                  </a:solidFill>
                  <a:latin typeface="Century Gothic" panose="020B0502020202020204" pitchFamily="34" charset="0"/>
                </a:endParaRPr>
              </a:p>
            </p:txBody>
          </p:sp>
          <p:cxnSp>
            <p:nvCxnSpPr>
              <p:cNvPr id="26" name="Łącznik prosty 25"/>
              <p:cNvCxnSpPr/>
              <p:nvPr/>
            </p:nvCxnSpPr>
            <p:spPr>
              <a:xfrm flipH="1">
                <a:off x="7180581" y="4307231"/>
                <a:ext cx="1281267" cy="0"/>
              </a:xfrm>
              <a:prstGeom prst="lin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cxnSp>
        </p:grpSp>
      </p:grpSp>
      <p:grpSp>
        <p:nvGrpSpPr>
          <p:cNvPr id="27" name="Grupa 26"/>
          <p:cNvGrpSpPr/>
          <p:nvPr/>
        </p:nvGrpSpPr>
        <p:grpSpPr>
          <a:xfrm>
            <a:off x="6865620" y="5046713"/>
            <a:ext cx="3581817" cy="699472"/>
            <a:chOff x="6865620" y="5046713"/>
            <a:chExt cx="3581817" cy="699472"/>
          </a:xfrm>
        </p:grpSpPr>
        <p:sp>
          <p:nvSpPr>
            <p:cNvPr id="28" name="Prostokąt 27"/>
            <p:cNvSpPr/>
            <p:nvPr/>
          </p:nvSpPr>
          <p:spPr>
            <a:xfrm>
              <a:off x="8430538" y="5346075"/>
              <a:ext cx="2016899" cy="400110"/>
            </a:xfrm>
            <a:prstGeom prst="rect">
              <a:avLst/>
            </a:prstGeom>
          </p:spPr>
          <p:txBody>
            <a:bodyPr wrap="none">
              <a:spAutoFit/>
            </a:bodyPr>
            <a:lstStyle/>
            <a:p>
              <a:r>
                <a:rPr lang="pl-PL" sz="2000" err="1">
                  <a:latin typeface="Century Gothic" panose="020B0502020202020204" pitchFamily="34" charset="0"/>
                </a:rPr>
                <a:t>Loss</a:t>
              </a:r>
              <a:r>
                <a:rPr lang="pl-PL" sz="2000">
                  <a:latin typeface="Century Gothic" panose="020B0502020202020204" pitchFamily="34" charset="0"/>
                </a:rPr>
                <a:t> of </a:t>
              </a:r>
              <a:r>
                <a:rPr lang="pl-PL" sz="2000" err="1">
                  <a:latin typeface="Century Gothic" panose="020B0502020202020204" pitchFamily="34" charset="0"/>
                </a:rPr>
                <a:t>stability</a:t>
              </a:r>
              <a:endParaRPr lang="pl-PL" sz="2000">
                <a:latin typeface="Century Gothic" panose="020B0502020202020204" pitchFamily="34" charset="0"/>
              </a:endParaRPr>
            </a:p>
          </p:txBody>
        </p:sp>
        <p:grpSp>
          <p:nvGrpSpPr>
            <p:cNvPr id="29" name="Grupa 28"/>
            <p:cNvGrpSpPr/>
            <p:nvPr/>
          </p:nvGrpSpPr>
          <p:grpSpPr>
            <a:xfrm>
              <a:off x="6865620" y="5046713"/>
              <a:ext cx="3213637" cy="400110"/>
              <a:chOff x="6865620" y="5046713"/>
              <a:chExt cx="3213637" cy="400110"/>
            </a:xfrm>
          </p:grpSpPr>
          <p:sp>
            <p:nvSpPr>
              <p:cNvPr id="30" name="pole tekstowe 29"/>
              <p:cNvSpPr txBox="1"/>
              <p:nvPr/>
            </p:nvSpPr>
            <p:spPr>
              <a:xfrm>
                <a:off x="8418064" y="5046713"/>
                <a:ext cx="1661193" cy="400110"/>
              </a:xfrm>
              <a:prstGeom prst="rect">
                <a:avLst/>
              </a:prstGeom>
              <a:noFill/>
            </p:spPr>
            <p:txBody>
              <a:bodyPr wrap="square" rtlCol="0">
                <a:spAutoFit/>
              </a:bodyPr>
              <a:lstStyle/>
              <a:p>
                <a:r>
                  <a:rPr lang="pl-PL" sz="2000" b="1" err="1">
                    <a:solidFill>
                      <a:schemeClr val="bg2">
                        <a:lumMod val="75000"/>
                      </a:schemeClr>
                    </a:solidFill>
                    <a:latin typeface="Century Gothic" panose="020B0502020202020204" pitchFamily="34" charset="0"/>
                  </a:rPr>
                  <a:t>Fear</a:t>
                </a:r>
                <a:endParaRPr lang="pl-PL" sz="2000" b="1">
                  <a:solidFill>
                    <a:schemeClr val="bg2">
                      <a:lumMod val="75000"/>
                    </a:schemeClr>
                  </a:solidFill>
                  <a:latin typeface="Century Gothic" panose="020B0502020202020204" pitchFamily="34" charset="0"/>
                </a:endParaRPr>
              </a:p>
            </p:txBody>
          </p:sp>
          <p:cxnSp>
            <p:nvCxnSpPr>
              <p:cNvPr id="31" name="Łącznik prosty 30"/>
              <p:cNvCxnSpPr/>
              <p:nvPr/>
            </p:nvCxnSpPr>
            <p:spPr>
              <a:xfrm flipH="1">
                <a:off x="6865620" y="5246768"/>
                <a:ext cx="1596229" cy="0"/>
              </a:xfrm>
              <a:prstGeom prst="lin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cxnSp>
        </p:grpSp>
      </p:grpSp>
      <p:sp>
        <p:nvSpPr>
          <p:cNvPr id="2" name="Symbol zastępczy numeru slajdu 1"/>
          <p:cNvSpPr>
            <a:spLocks noGrp="1"/>
          </p:cNvSpPr>
          <p:nvPr>
            <p:ph type="sldNum" sz="quarter" idx="12"/>
          </p:nvPr>
        </p:nvSpPr>
        <p:spPr/>
        <p:txBody>
          <a:bodyPr/>
          <a:lstStyle/>
          <a:p>
            <a:fld id="{DEAEEF22-A4DB-45E7-8C91-9889C89BF273}" type="slidenum">
              <a:rPr lang="pl-PL" smtClean="0"/>
              <a:t>31</a:t>
            </a:fld>
            <a:endParaRPr lang="pl-PL"/>
          </a:p>
        </p:txBody>
      </p:sp>
      <p:pic>
        <p:nvPicPr>
          <p:cNvPr id="41" name="Obraz 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4655" y="602438"/>
            <a:ext cx="4376773" cy="5827474"/>
          </a:xfrm>
          <a:prstGeom prst="rect">
            <a:avLst/>
          </a:prstGeom>
        </p:spPr>
      </p:pic>
      <p:sp>
        <p:nvSpPr>
          <p:cNvPr id="32" name="Rectangle 31"/>
          <p:cNvSpPr/>
          <p:nvPr/>
        </p:nvSpPr>
        <p:spPr>
          <a:xfrm>
            <a:off x="663409" y="0"/>
            <a:ext cx="10190335"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239161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3333">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53333">
                                          <p:cBhvr additive="base">
                                            <p:cTn id="7" dur="1250" fill="hold"/>
                                            <p:tgtEl>
                                              <p:spTgt spid="41"/>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4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3333">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53333">
                                          <p:cBhvr additive="base">
                                            <p:cTn id="11" dur="1250" fill="hold"/>
                                            <p:tgtEl>
                                              <p:spTgt spid="5"/>
                                            </p:tgtEl>
                                            <p:attrNameLst>
                                              <p:attrName>ppt_x</p:attrName>
                                            </p:attrNameLst>
                                          </p:cBhvr>
                                          <p:tavLst>
                                            <p:tav tm="0">
                                              <p:val>
                                                <p:strVal val="1+#ppt_w/2"/>
                                              </p:val>
                                            </p:tav>
                                            <p:tav tm="100000">
                                              <p:val>
                                                <p:strVal val="#ppt_x"/>
                                              </p:val>
                                            </p:tav>
                                          </p:tavLst>
                                        </p:anim>
                                        <p:anim calcmode="lin" valueType="num" p14:bounceEnd="53333">
                                          <p:cBhvr additive="base">
                                            <p:cTn id="12" dur="125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53333">
                                      <p:stCondLst>
                                        <p:cond delay="250"/>
                                      </p:stCondLst>
                                      <p:childTnLst>
                                        <p:set>
                                          <p:cBhvr>
                                            <p:cTn id="14" dur="1" fill="hold">
                                              <p:stCondLst>
                                                <p:cond delay="0"/>
                                              </p:stCondLst>
                                            </p:cTn>
                                            <p:tgtEl>
                                              <p:spTgt spid="18"/>
                                            </p:tgtEl>
                                            <p:attrNameLst>
                                              <p:attrName>style.visibility</p:attrName>
                                            </p:attrNameLst>
                                          </p:cBhvr>
                                          <p:to>
                                            <p:strVal val="visible"/>
                                          </p:to>
                                        </p:set>
                                        <p:anim calcmode="lin" valueType="num" p14:bounceEnd="53333">
                                          <p:cBhvr additive="base">
                                            <p:cTn id="15" dur="1250" fill="hold"/>
                                            <p:tgtEl>
                                              <p:spTgt spid="18"/>
                                            </p:tgtEl>
                                            <p:attrNameLst>
                                              <p:attrName>ppt_x</p:attrName>
                                            </p:attrNameLst>
                                          </p:cBhvr>
                                          <p:tavLst>
                                            <p:tav tm="0">
                                              <p:val>
                                                <p:strVal val="1+#ppt_w/2"/>
                                              </p:val>
                                            </p:tav>
                                            <p:tav tm="100000">
                                              <p:val>
                                                <p:strVal val="#ppt_x"/>
                                              </p:val>
                                            </p:tav>
                                          </p:tavLst>
                                        </p:anim>
                                        <p:anim calcmode="lin" valueType="num" p14:bounceEnd="53333">
                                          <p:cBhvr additive="base">
                                            <p:cTn id="16" dur="1250" fill="hold"/>
                                            <p:tgtEl>
                                              <p:spTgt spid="18"/>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childTnLst>
                                    </p:cTn>
                                  </p:par>
                                </p:childTnLst>
                              </p:cTn>
                            </p:par>
                            <p:par>
                              <p:cTn id="25" fill="hold">
                                <p:stCondLst>
                                  <p:cond delay="3500"/>
                                </p:stCondLst>
                                <p:childTnLst>
                                  <p:par>
                                    <p:cTn id="26" presetID="10"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childTnLst>
                                    </p:cTn>
                                  </p:par>
                                </p:childTnLst>
                              </p:cTn>
                            </p:par>
                            <p:par>
                              <p:cTn id="33" fill="hold">
                                <p:stCondLst>
                                  <p:cond delay="5500"/>
                                </p:stCondLst>
                                <p:childTnLst>
                                  <p:par>
                                    <p:cTn id="34" presetID="10" presetClass="entr" presetSubtype="0"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childTnLst>
                                    </p:cTn>
                                  </p:par>
                                </p:childTnLst>
                              </p:cTn>
                            </p:par>
                            <p:par>
                              <p:cTn id="37" fill="hold">
                                <p:stCondLst>
                                  <p:cond delay="6500"/>
                                </p:stCondLst>
                                <p:childTnLst>
                                  <p:par>
                                    <p:cTn id="38" presetID="10" presetClass="entr" presetSubtype="0" fill="hold"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250" fill="hold"/>
                                            <p:tgtEl>
                                              <p:spTgt spid="41"/>
                                            </p:tgtEl>
                                            <p:attrNameLst>
                                              <p:attrName>ppt_x</p:attrName>
                                            </p:attrNameLst>
                                          </p:cBhvr>
                                          <p:tavLst>
                                            <p:tav tm="0">
                                              <p:val>
                                                <p:strVal val="0-#ppt_w/2"/>
                                              </p:val>
                                            </p:tav>
                                            <p:tav tm="100000">
                                              <p:val>
                                                <p:strVal val="#ppt_x"/>
                                              </p:val>
                                            </p:tav>
                                          </p:tavLst>
                                        </p:anim>
                                        <p:anim calcmode="lin" valueType="num">
                                          <p:cBhvr additive="base">
                                            <p:cTn id="8" dur="1250" fill="hold"/>
                                            <p:tgtEl>
                                              <p:spTgt spid="4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250" fill="hold"/>
                                            <p:tgtEl>
                                              <p:spTgt spid="5"/>
                                            </p:tgtEl>
                                            <p:attrNameLst>
                                              <p:attrName>ppt_x</p:attrName>
                                            </p:attrNameLst>
                                          </p:cBhvr>
                                          <p:tavLst>
                                            <p:tav tm="0">
                                              <p:val>
                                                <p:strVal val="1+#ppt_w/2"/>
                                              </p:val>
                                            </p:tav>
                                            <p:tav tm="100000">
                                              <p:val>
                                                <p:strVal val="#ppt_x"/>
                                              </p:val>
                                            </p:tav>
                                          </p:tavLst>
                                        </p:anim>
                                        <p:anim calcmode="lin" valueType="num">
                                          <p:cBhvr additive="base">
                                            <p:cTn id="12" dur="125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5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250" fill="hold"/>
                                            <p:tgtEl>
                                              <p:spTgt spid="18"/>
                                            </p:tgtEl>
                                            <p:attrNameLst>
                                              <p:attrName>ppt_x</p:attrName>
                                            </p:attrNameLst>
                                          </p:cBhvr>
                                          <p:tavLst>
                                            <p:tav tm="0">
                                              <p:val>
                                                <p:strVal val="1+#ppt_w/2"/>
                                              </p:val>
                                            </p:tav>
                                            <p:tav tm="100000">
                                              <p:val>
                                                <p:strVal val="#ppt_x"/>
                                              </p:val>
                                            </p:tav>
                                          </p:tavLst>
                                        </p:anim>
                                        <p:anim calcmode="lin" valueType="num">
                                          <p:cBhvr additive="base">
                                            <p:cTn id="16" dur="1250" fill="hold"/>
                                            <p:tgtEl>
                                              <p:spTgt spid="18"/>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childTnLst>
                                    </p:cTn>
                                  </p:par>
                                </p:childTnLst>
                              </p:cTn>
                            </p:par>
                            <p:par>
                              <p:cTn id="25" fill="hold">
                                <p:stCondLst>
                                  <p:cond delay="3500"/>
                                </p:stCondLst>
                                <p:childTnLst>
                                  <p:par>
                                    <p:cTn id="26" presetID="10"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childTnLst>
                                    </p:cTn>
                                  </p:par>
                                </p:childTnLst>
                              </p:cTn>
                            </p:par>
                            <p:par>
                              <p:cTn id="33" fill="hold">
                                <p:stCondLst>
                                  <p:cond delay="5500"/>
                                </p:stCondLst>
                                <p:childTnLst>
                                  <p:par>
                                    <p:cTn id="34" presetID="10" presetClass="entr" presetSubtype="0"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childTnLst>
                                    </p:cTn>
                                  </p:par>
                                </p:childTnLst>
                              </p:cTn>
                            </p:par>
                            <p:par>
                              <p:cTn id="37" fill="hold">
                                <p:stCondLst>
                                  <p:cond delay="6500"/>
                                </p:stCondLst>
                                <p:childTnLst>
                                  <p:par>
                                    <p:cTn id="38" presetID="10" presetClass="entr" presetSubtype="0" fill="hold"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351580"/>
          </a:xfrm>
        </p:spPr>
        <p:txBody>
          <a:bodyPr/>
          <a:lstStyle/>
          <a:p>
            <a:r>
              <a:rPr lang="pl-PL"/>
              <a:t>Style S - </a:t>
            </a:r>
            <a:r>
              <a:rPr lang="en-NZ" b="1">
                <a:solidFill>
                  <a:schemeClr val="accent3"/>
                </a:solidFill>
              </a:rPr>
              <a:t>S</a:t>
            </a:r>
            <a:r>
              <a:rPr lang="pl-PL" b="1">
                <a:solidFill>
                  <a:schemeClr val="accent3"/>
                </a:solidFill>
              </a:rPr>
              <a:t>teady</a:t>
            </a:r>
          </a:p>
        </p:txBody>
      </p:sp>
      <p:sp>
        <p:nvSpPr>
          <p:cNvPr id="3" name="Elipsa 2"/>
          <p:cNvSpPr/>
          <p:nvPr/>
        </p:nvSpPr>
        <p:spPr>
          <a:xfrm>
            <a:off x="7922253" y="934921"/>
            <a:ext cx="3439665" cy="34396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grpSp>
        <p:nvGrpSpPr>
          <p:cNvPr id="4" name="Grupa 3"/>
          <p:cNvGrpSpPr/>
          <p:nvPr/>
        </p:nvGrpSpPr>
        <p:grpSpPr>
          <a:xfrm>
            <a:off x="7273835" y="1095206"/>
            <a:ext cx="1742129" cy="1757374"/>
            <a:chOff x="7424335" y="2590541"/>
            <a:chExt cx="1742129" cy="1757374"/>
          </a:xfrm>
        </p:grpSpPr>
        <p:sp>
          <p:nvSpPr>
            <p:cNvPr id="5" name="Elipsa 4"/>
            <p:cNvSpPr/>
            <p:nvPr/>
          </p:nvSpPr>
          <p:spPr>
            <a:xfrm>
              <a:off x="7424335" y="2590541"/>
              <a:ext cx="1742129" cy="174212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6" name="pole tekstowe 5"/>
            <p:cNvSpPr txBox="1"/>
            <p:nvPr/>
          </p:nvSpPr>
          <p:spPr>
            <a:xfrm>
              <a:off x="7691837" y="2901365"/>
              <a:ext cx="1197209" cy="1446550"/>
            </a:xfrm>
            <a:prstGeom prst="rect">
              <a:avLst/>
            </a:prstGeom>
            <a:noFill/>
          </p:spPr>
          <p:txBody>
            <a:bodyPr wrap="square" rtlCol="0">
              <a:spAutoFit/>
            </a:bodyPr>
            <a:lstStyle/>
            <a:p>
              <a:pPr algn="ctr"/>
              <a:r>
                <a:rPr lang="pl-PL" sz="8800" b="1">
                  <a:solidFill>
                    <a:schemeClr val="bg1"/>
                  </a:solidFill>
                  <a:latin typeface="Century Gothic" panose="020B0502020202020204" pitchFamily="34" charset="0"/>
                </a:rPr>
                <a:t>S</a:t>
              </a:r>
            </a:p>
          </p:txBody>
        </p:sp>
        <p:sp>
          <p:nvSpPr>
            <p:cNvPr id="7" name="pole tekstowe 6"/>
            <p:cNvSpPr txBox="1"/>
            <p:nvPr/>
          </p:nvSpPr>
          <p:spPr>
            <a:xfrm>
              <a:off x="7851427" y="2689582"/>
              <a:ext cx="923319" cy="461665"/>
            </a:xfrm>
            <a:prstGeom prst="rect">
              <a:avLst/>
            </a:prstGeom>
            <a:noFill/>
          </p:spPr>
          <p:txBody>
            <a:bodyPr wrap="square" rtlCol="0">
              <a:spAutoFit/>
            </a:bodyPr>
            <a:lstStyle/>
            <a:p>
              <a:r>
                <a:rPr lang="pl-PL" sz="2400">
                  <a:solidFill>
                    <a:schemeClr val="bg1"/>
                  </a:solidFill>
                  <a:latin typeface="Century Gothic" panose="020B0502020202020204" pitchFamily="34" charset="0"/>
                </a:rPr>
                <a:t>Style</a:t>
              </a:r>
            </a:p>
          </p:txBody>
        </p:sp>
      </p:grpSp>
      <p:grpSp>
        <p:nvGrpSpPr>
          <p:cNvPr id="12" name="Grupa 11"/>
          <p:cNvGrpSpPr/>
          <p:nvPr/>
        </p:nvGrpSpPr>
        <p:grpSpPr>
          <a:xfrm>
            <a:off x="327162" y="950508"/>
            <a:ext cx="705985" cy="705985"/>
            <a:chOff x="2488037" y="3694329"/>
            <a:chExt cx="822960" cy="822960"/>
          </a:xfrm>
        </p:grpSpPr>
        <p:sp>
          <p:nvSpPr>
            <p:cNvPr id="13" name="Oval 14"/>
            <p:cNvSpPr>
              <a:spLocks noChangeArrowheads="1"/>
            </p:cNvSpPr>
            <p:nvPr/>
          </p:nvSpPr>
          <p:spPr bwMode="auto">
            <a:xfrm>
              <a:off x="2488037" y="3694329"/>
              <a:ext cx="822960" cy="822960"/>
            </a:xfrm>
            <a:prstGeom prst="ellips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en-US" sz="1800"/>
            </a:p>
          </p:txBody>
        </p:sp>
        <p:sp>
          <p:nvSpPr>
            <p:cNvPr id="14" name="Freeform 99"/>
            <p:cNvSpPr>
              <a:spLocks noEditPoints="1"/>
            </p:cNvSpPr>
            <p:nvPr/>
          </p:nvSpPr>
          <p:spPr bwMode="auto">
            <a:xfrm>
              <a:off x="2655495" y="3937639"/>
              <a:ext cx="487149" cy="335446"/>
            </a:xfrm>
            <a:custGeom>
              <a:avLst/>
              <a:gdLst>
                <a:gd name="T0" fmla="*/ 95 w 628"/>
                <a:gd name="T1" fmla="*/ 133 h 433"/>
                <a:gd name="T2" fmla="*/ 212 w 628"/>
                <a:gd name="T3" fmla="*/ 133 h 433"/>
                <a:gd name="T4" fmla="*/ 154 w 628"/>
                <a:gd name="T5" fmla="*/ 89 h 433"/>
                <a:gd name="T6" fmla="*/ 154 w 628"/>
                <a:gd name="T7" fmla="*/ 178 h 433"/>
                <a:gd name="T8" fmla="*/ 154 w 628"/>
                <a:gd name="T9" fmla="*/ 89 h 433"/>
                <a:gd name="T10" fmla="*/ 235 w 628"/>
                <a:gd name="T11" fmla="*/ 239 h 433"/>
                <a:gd name="T12" fmla="*/ 184 w 628"/>
                <a:gd name="T13" fmla="*/ 171 h 433"/>
                <a:gd name="T14" fmla="*/ 221 w 628"/>
                <a:gd name="T15" fmla="*/ 239 h 433"/>
                <a:gd name="T16" fmla="*/ 154 w 628"/>
                <a:gd name="T17" fmla="*/ 305 h 433"/>
                <a:gd name="T18" fmla="*/ 87 w 628"/>
                <a:gd name="T19" fmla="*/ 239 h 433"/>
                <a:gd name="T20" fmla="*/ 124 w 628"/>
                <a:gd name="T21" fmla="*/ 171 h 433"/>
                <a:gd name="T22" fmla="*/ 73 w 628"/>
                <a:gd name="T23" fmla="*/ 239 h 433"/>
                <a:gd name="T24" fmla="*/ 154 w 628"/>
                <a:gd name="T25" fmla="*/ 319 h 433"/>
                <a:gd name="T26" fmla="*/ 554 w 628"/>
                <a:gd name="T27" fmla="*/ 171 h 433"/>
                <a:gd name="T28" fmla="*/ 307 w 628"/>
                <a:gd name="T29" fmla="*/ 164 h 433"/>
                <a:gd name="T30" fmla="*/ 307 w 628"/>
                <a:gd name="T31" fmla="*/ 178 h 433"/>
                <a:gd name="T32" fmla="*/ 554 w 628"/>
                <a:gd name="T33" fmla="*/ 171 h 433"/>
                <a:gd name="T34" fmla="*/ 547 w 628"/>
                <a:gd name="T35" fmla="*/ 227 h 433"/>
                <a:gd name="T36" fmla="*/ 300 w 628"/>
                <a:gd name="T37" fmla="*/ 234 h 433"/>
                <a:gd name="T38" fmla="*/ 547 w 628"/>
                <a:gd name="T39" fmla="*/ 241 h 433"/>
                <a:gd name="T40" fmla="*/ 554 w 628"/>
                <a:gd name="T41" fmla="*/ 298 h 433"/>
                <a:gd name="T42" fmla="*/ 307 w 628"/>
                <a:gd name="T43" fmla="*/ 291 h 433"/>
                <a:gd name="T44" fmla="*/ 307 w 628"/>
                <a:gd name="T45" fmla="*/ 305 h 433"/>
                <a:gd name="T46" fmla="*/ 554 w 628"/>
                <a:gd name="T47" fmla="*/ 298 h 433"/>
                <a:gd name="T48" fmla="*/ 486 w 628"/>
                <a:gd name="T49" fmla="*/ 433 h 433"/>
                <a:gd name="T50" fmla="*/ 479 w 628"/>
                <a:gd name="T51" fmla="*/ 390 h 433"/>
                <a:gd name="T52" fmla="*/ 436 w 628"/>
                <a:gd name="T53" fmla="*/ 390 h 433"/>
                <a:gd name="T54" fmla="*/ 429 w 628"/>
                <a:gd name="T55" fmla="*/ 433 h 433"/>
                <a:gd name="T56" fmla="*/ 192 w 628"/>
                <a:gd name="T57" fmla="*/ 426 h 433"/>
                <a:gd name="T58" fmla="*/ 170 w 628"/>
                <a:gd name="T59" fmla="*/ 368 h 433"/>
                <a:gd name="T60" fmla="*/ 149 w 628"/>
                <a:gd name="T61" fmla="*/ 426 h 433"/>
                <a:gd name="T62" fmla="*/ 7 w 628"/>
                <a:gd name="T63" fmla="*/ 433 h 433"/>
                <a:gd name="T64" fmla="*/ 0 w 628"/>
                <a:gd name="T65" fmla="*/ 7 h 433"/>
                <a:gd name="T66" fmla="*/ 270 w 628"/>
                <a:gd name="T67" fmla="*/ 0 h 433"/>
                <a:gd name="T68" fmla="*/ 329 w 628"/>
                <a:gd name="T69" fmla="*/ 73 h 433"/>
                <a:gd name="T70" fmla="*/ 628 w 628"/>
                <a:gd name="T71" fmla="*/ 80 h 433"/>
                <a:gd name="T72" fmla="*/ 621 w 628"/>
                <a:gd name="T73" fmla="*/ 433 h 433"/>
                <a:gd name="T74" fmla="*/ 614 w 628"/>
                <a:gd name="T75" fmla="*/ 419 h 433"/>
                <a:gd name="T76" fmla="*/ 325 w 628"/>
                <a:gd name="T77" fmla="*/ 87 h 433"/>
                <a:gd name="T78" fmla="*/ 267 w 628"/>
                <a:gd name="T79" fmla="*/ 14 h 433"/>
                <a:gd name="T80" fmla="*/ 14 w 628"/>
                <a:gd name="T81" fmla="*/ 419 h 433"/>
                <a:gd name="T82" fmla="*/ 135 w 628"/>
                <a:gd name="T83" fmla="*/ 390 h 433"/>
                <a:gd name="T84" fmla="*/ 206 w 628"/>
                <a:gd name="T85" fmla="*/ 390 h 433"/>
                <a:gd name="T86" fmla="*/ 422 w 628"/>
                <a:gd name="T87" fmla="*/ 419 h 433"/>
                <a:gd name="T88" fmla="*/ 458 w 628"/>
                <a:gd name="T89" fmla="*/ 354 h 433"/>
                <a:gd name="T90" fmla="*/ 493 w 628"/>
                <a:gd name="T91" fmla="*/ 419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28" h="433">
                  <a:moveTo>
                    <a:pt x="154" y="192"/>
                  </a:moveTo>
                  <a:cubicBezTo>
                    <a:pt x="121" y="192"/>
                    <a:pt x="95" y="166"/>
                    <a:pt x="95" y="133"/>
                  </a:cubicBezTo>
                  <a:cubicBezTo>
                    <a:pt x="95" y="101"/>
                    <a:pt x="121" y="75"/>
                    <a:pt x="154" y="75"/>
                  </a:cubicBezTo>
                  <a:cubicBezTo>
                    <a:pt x="186" y="75"/>
                    <a:pt x="212" y="101"/>
                    <a:pt x="212" y="133"/>
                  </a:cubicBezTo>
                  <a:cubicBezTo>
                    <a:pt x="212" y="166"/>
                    <a:pt x="186" y="192"/>
                    <a:pt x="154" y="192"/>
                  </a:cubicBezTo>
                  <a:close/>
                  <a:moveTo>
                    <a:pt x="154" y="89"/>
                  </a:moveTo>
                  <a:cubicBezTo>
                    <a:pt x="129" y="89"/>
                    <a:pt x="109" y="109"/>
                    <a:pt x="109" y="133"/>
                  </a:cubicBezTo>
                  <a:cubicBezTo>
                    <a:pt x="109" y="158"/>
                    <a:pt x="129" y="178"/>
                    <a:pt x="154" y="178"/>
                  </a:cubicBezTo>
                  <a:cubicBezTo>
                    <a:pt x="178" y="178"/>
                    <a:pt x="198" y="158"/>
                    <a:pt x="198" y="133"/>
                  </a:cubicBezTo>
                  <a:cubicBezTo>
                    <a:pt x="198" y="109"/>
                    <a:pt x="178" y="89"/>
                    <a:pt x="154" y="89"/>
                  </a:cubicBezTo>
                  <a:close/>
                  <a:moveTo>
                    <a:pt x="235" y="301"/>
                  </a:moveTo>
                  <a:cubicBezTo>
                    <a:pt x="235" y="239"/>
                    <a:pt x="235" y="239"/>
                    <a:pt x="235" y="239"/>
                  </a:cubicBezTo>
                  <a:cubicBezTo>
                    <a:pt x="235" y="210"/>
                    <a:pt x="219" y="182"/>
                    <a:pt x="193" y="168"/>
                  </a:cubicBezTo>
                  <a:cubicBezTo>
                    <a:pt x="190" y="166"/>
                    <a:pt x="186" y="167"/>
                    <a:pt x="184" y="171"/>
                  </a:cubicBezTo>
                  <a:cubicBezTo>
                    <a:pt x="182" y="174"/>
                    <a:pt x="183" y="178"/>
                    <a:pt x="186" y="180"/>
                  </a:cubicBezTo>
                  <a:cubicBezTo>
                    <a:pt x="208" y="192"/>
                    <a:pt x="221" y="215"/>
                    <a:pt x="221" y="239"/>
                  </a:cubicBezTo>
                  <a:cubicBezTo>
                    <a:pt x="221" y="298"/>
                    <a:pt x="221" y="298"/>
                    <a:pt x="221" y="298"/>
                  </a:cubicBezTo>
                  <a:cubicBezTo>
                    <a:pt x="215" y="301"/>
                    <a:pt x="192" y="305"/>
                    <a:pt x="154" y="305"/>
                  </a:cubicBezTo>
                  <a:cubicBezTo>
                    <a:pt x="116" y="305"/>
                    <a:pt x="93" y="301"/>
                    <a:pt x="87" y="298"/>
                  </a:cubicBezTo>
                  <a:cubicBezTo>
                    <a:pt x="87" y="239"/>
                    <a:pt x="87" y="239"/>
                    <a:pt x="87" y="239"/>
                  </a:cubicBezTo>
                  <a:cubicBezTo>
                    <a:pt x="87" y="215"/>
                    <a:pt x="100" y="192"/>
                    <a:pt x="121" y="180"/>
                  </a:cubicBezTo>
                  <a:cubicBezTo>
                    <a:pt x="124" y="178"/>
                    <a:pt x="126" y="174"/>
                    <a:pt x="124" y="171"/>
                  </a:cubicBezTo>
                  <a:cubicBezTo>
                    <a:pt x="122" y="167"/>
                    <a:pt x="118" y="166"/>
                    <a:pt x="114" y="168"/>
                  </a:cubicBezTo>
                  <a:cubicBezTo>
                    <a:pt x="89" y="182"/>
                    <a:pt x="73" y="210"/>
                    <a:pt x="73" y="239"/>
                  </a:cubicBezTo>
                  <a:cubicBezTo>
                    <a:pt x="73" y="301"/>
                    <a:pt x="73" y="301"/>
                    <a:pt x="73" y="301"/>
                  </a:cubicBezTo>
                  <a:cubicBezTo>
                    <a:pt x="73" y="316"/>
                    <a:pt x="117" y="319"/>
                    <a:pt x="154" y="319"/>
                  </a:cubicBezTo>
                  <a:cubicBezTo>
                    <a:pt x="191" y="319"/>
                    <a:pt x="235" y="316"/>
                    <a:pt x="235" y="301"/>
                  </a:cubicBezTo>
                  <a:close/>
                  <a:moveTo>
                    <a:pt x="554" y="171"/>
                  </a:moveTo>
                  <a:cubicBezTo>
                    <a:pt x="554" y="167"/>
                    <a:pt x="551" y="164"/>
                    <a:pt x="547" y="164"/>
                  </a:cubicBezTo>
                  <a:cubicBezTo>
                    <a:pt x="307" y="164"/>
                    <a:pt x="307" y="164"/>
                    <a:pt x="307" y="164"/>
                  </a:cubicBezTo>
                  <a:cubicBezTo>
                    <a:pt x="303" y="164"/>
                    <a:pt x="300" y="167"/>
                    <a:pt x="300" y="171"/>
                  </a:cubicBezTo>
                  <a:cubicBezTo>
                    <a:pt x="300" y="175"/>
                    <a:pt x="303" y="178"/>
                    <a:pt x="307" y="178"/>
                  </a:cubicBezTo>
                  <a:cubicBezTo>
                    <a:pt x="547" y="178"/>
                    <a:pt x="547" y="178"/>
                    <a:pt x="547" y="178"/>
                  </a:cubicBezTo>
                  <a:cubicBezTo>
                    <a:pt x="551" y="178"/>
                    <a:pt x="554" y="175"/>
                    <a:pt x="554" y="171"/>
                  </a:cubicBezTo>
                  <a:close/>
                  <a:moveTo>
                    <a:pt x="554" y="234"/>
                  </a:moveTo>
                  <a:cubicBezTo>
                    <a:pt x="554" y="231"/>
                    <a:pt x="551" y="227"/>
                    <a:pt x="547" y="227"/>
                  </a:cubicBezTo>
                  <a:cubicBezTo>
                    <a:pt x="307" y="227"/>
                    <a:pt x="307" y="227"/>
                    <a:pt x="307" y="227"/>
                  </a:cubicBezTo>
                  <a:cubicBezTo>
                    <a:pt x="303" y="227"/>
                    <a:pt x="300" y="231"/>
                    <a:pt x="300" y="234"/>
                  </a:cubicBezTo>
                  <a:cubicBezTo>
                    <a:pt x="300" y="238"/>
                    <a:pt x="303" y="241"/>
                    <a:pt x="307" y="241"/>
                  </a:cubicBezTo>
                  <a:cubicBezTo>
                    <a:pt x="547" y="241"/>
                    <a:pt x="547" y="241"/>
                    <a:pt x="547" y="241"/>
                  </a:cubicBezTo>
                  <a:cubicBezTo>
                    <a:pt x="551" y="241"/>
                    <a:pt x="554" y="238"/>
                    <a:pt x="554" y="234"/>
                  </a:cubicBezTo>
                  <a:close/>
                  <a:moveTo>
                    <a:pt x="554" y="298"/>
                  </a:moveTo>
                  <a:cubicBezTo>
                    <a:pt x="554" y="294"/>
                    <a:pt x="551" y="291"/>
                    <a:pt x="547" y="291"/>
                  </a:cubicBezTo>
                  <a:cubicBezTo>
                    <a:pt x="307" y="291"/>
                    <a:pt x="307" y="291"/>
                    <a:pt x="307" y="291"/>
                  </a:cubicBezTo>
                  <a:cubicBezTo>
                    <a:pt x="303" y="291"/>
                    <a:pt x="300" y="294"/>
                    <a:pt x="300" y="298"/>
                  </a:cubicBezTo>
                  <a:cubicBezTo>
                    <a:pt x="300" y="301"/>
                    <a:pt x="303" y="305"/>
                    <a:pt x="307" y="305"/>
                  </a:cubicBezTo>
                  <a:cubicBezTo>
                    <a:pt x="547" y="305"/>
                    <a:pt x="547" y="305"/>
                    <a:pt x="547" y="305"/>
                  </a:cubicBezTo>
                  <a:cubicBezTo>
                    <a:pt x="551" y="305"/>
                    <a:pt x="554" y="301"/>
                    <a:pt x="554" y="298"/>
                  </a:cubicBezTo>
                  <a:close/>
                  <a:moveTo>
                    <a:pt x="621" y="433"/>
                  </a:moveTo>
                  <a:cubicBezTo>
                    <a:pt x="486" y="433"/>
                    <a:pt x="486" y="433"/>
                    <a:pt x="486" y="433"/>
                  </a:cubicBezTo>
                  <a:cubicBezTo>
                    <a:pt x="483" y="433"/>
                    <a:pt x="479" y="430"/>
                    <a:pt x="479" y="426"/>
                  </a:cubicBezTo>
                  <a:cubicBezTo>
                    <a:pt x="479" y="390"/>
                    <a:pt x="479" y="390"/>
                    <a:pt x="479" y="390"/>
                  </a:cubicBezTo>
                  <a:cubicBezTo>
                    <a:pt x="479" y="378"/>
                    <a:pt x="470" y="368"/>
                    <a:pt x="458" y="368"/>
                  </a:cubicBezTo>
                  <a:cubicBezTo>
                    <a:pt x="446" y="368"/>
                    <a:pt x="436" y="378"/>
                    <a:pt x="436" y="390"/>
                  </a:cubicBezTo>
                  <a:cubicBezTo>
                    <a:pt x="436" y="426"/>
                    <a:pt x="436" y="426"/>
                    <a:pt x="436" y="426"/>
                  </a:cubicBezTo>
                  <a:cubicBezTo>
                    <a:pt x="436" y="430"/>
                    <a:pt x="433" y="433"/>
                    <a:pt x="429" y="433"/>
                  </a:cubicBezTo>
                  <a:cubicBezTo>
                    <a:pt x="199" y="433"/>
                    <a:pt x="199" y="433"/>
                    <a:pt x="199" y="433"/>
                  </a:cubicBezTo>
                  <a:cubicBezTo>
                    <a:pt x="195" y="433"/>
                    <a:pt x="192" y="430"/>
                    <a:pt x="192" y="426"/>
                  </a:cubicBezTo>
                  <a:cubicBezTo>
                    <a:pt x="192" y="390"/>
                    <a:pt x="192" y="390"/>
                    <a:pt x="192" y="390"/>
                  </a:cubicBezTo>
                  <a:cubicBezTo>
                    <a:pt x="192" y="378"/>
                    <a:pt x="182" y="368"/>
                    <a:pt x="170" y="368"/>
                  </a:cubicBezTo>
                  <a:cubicBezTo>
                    <a:pt x="158" y="368"/>
                    <a:pt x="149" y="378"/>
                    <a:pt x="149" y="390"/>
                  </a:cubicBezTo>
                  <a:cubicBezTo>
                    <a:pt x="149" y="426"/>
                    <a:pt x="149" y="426"/>
                    <a:pt x="149" y="426"/>
                  </a:cubicBezTo>
                  <a:cubicBezTo>
                    <a:pt x="149" y="430"/>
                    <a:pt x="146" y="433"/>
                    <a:pt x="142" y="433"/>
                  </a:cubicBezTo>
                  <a:cubicBezTo>
                    <a:pt x="7" y="433"/>
                    <a:pt x="7" y="433"/>
                    <a:pt x="7" y="433"/>
                  </a:cubicBezTo>
                  <a:cubicBezTo>
                    <a:pt x="3" y="433"/>
                    <a:pt x="0" y="430"/>
                    <a:pt x="0" y="426"/>
                  </a:cubicBezTo>
                  <a:cubicBezTo>
                    <a:pt x="0" y="7"/>
                    <a:pt x="0" y="7"/>
                    <a:pt x="0" y="7"/>
                  </a:cubicBezTo>
                  <a:cubicBezTo>
                    <a:pt x="0" y="3"/>
                    <a:pt x="3" y="0"/>
                    <a:pt x="7" y="0"/>
                  </a:cubicBezTo>
                  <a:cubicBezTo>
                    <a:pt x="270" y="0"/>
                    <a:pt x="270" y="0"/>
                    <a:pt x="270" y="0"/>
                  </a:cubicBezTo>
                  <a:cubicBezTo>
                    <a:pt x="272" y="0"/>
                    <a:pt x="275" y="1"/>
                    <a:pt x="276" y="3"/>
                  </a:cubicBezTo>
                  <a:cubicBezTo>
                    <a:pt x="329" y="73"/>
                    <a:pt x="329" y="73"/>
                    <a:pt x="329" y="73"/>
                  </a:cubicBezTo>
                  <a:cubicBezTo>
                    <a:pt x="621" y="73"/>
                    <a:pt x="621" y="73"/>
                    <a:pt x="621" y="73"/>
                  </a:cubicBezTo>
                  <a:cubicBezTo>
                    <a:pt x="625" y="73"/>
                    <a:pt x="628" y="76"/>
                    <a:pt x="628" y="80"/>
                  </a:cubicBezTo>
                  <a:cubicBezTo>
                    <a:pt x="628" y="426"/>
                    <a:pt x="628" y="426"/>
                    <a:pt x="628" y="426"/>
                  </a:cubicBezTo>
                  <a:cubicBezTo>
                    <a:pt x="628" y="430"/>
                    <a:pt x="625" y="433"/>
                    <a:pt x="621" y="433"/>
                  </a:cubicBezTo>
                  <a:close/>
                  <a:moveTo>
                    <a:pt x="493" y="419"/>
                  </a:moveTo>
                  <a:cubicBezTo>
                    <a:pt x="614" y="419"/>
                    <a:pt x="614" y="419"/>
                    <a:pt x="614" y="419"/>
                  </a:cubicBezTo>
                  <a:cubicBezTo>
                    <a:pt x="614" y="87"/>
                    <a:pt x="614" y="87"/>
                    <a:pt x="614" y="87"/>
                  </a:cubicBezTo>
                  <a:cubicBezTo>
                    <a:pt x="325" y="87"/>
                    <a:pt x="325" y="87"/>
                    <a:pt x="325" y="87"/>
                  </a:cubicBezTo>
                  <a:cubicBezTo>
                    <a:pt x="323" y="87"/>
                    <a:pt x="321" y="86"/>
                    <a:pt x="320" y="84"/>
                  </a:cubicBezTo>
                  <a:cubicBezTo>
                    <a:pt x="267" y="14"/>
                    <a:pt x="267" y="14"/>
                    <a:pt x="267" y="14"/>
                  </a:cubicBezTo>
                  <a:cubicBezTo>
                    <a:pt x="14" y="14"/>
                    <a:pt x="14" y="14"/>
                    <a:pt x="14" y="14"/>
                  </a:cubicBezTo>
                  <a:cubicBezTo>
                    <a:pt x="14" y="419"/>
                    <a:pt x="14" y="419"/>
                    <a:pt x="14" y="419"/>
                  </a:cubicBezTo>
                  <a:cubicBezTo>
                    <a:pt x="135" y="419"/>
                    <a:pt x="135" y="419"/>
                    <a:pt x="135" y="419"/>
                  </a:cubicBezTo>
                  <a:cubicBezTo>
                    <a:pt x="135" y="390"/>
                    <a:pt x="135" y="390"/>
                    <a:pt x="135" y="390"/>
                  </a:cubicBezTo>
                  <a:cubicBezTo>
                    <a:pt x="135" y="370"/>
                    <a:pt x="151" y="354"/>
                    <a:pt x="170" y="354"/>
                  </a:cubicBezTo>
                  <a:cubicBezTo>
                    <a:pt x="190" y="354"/>
                    <a:pt x="206" y="370"/>
                    <a:pt x="206" y="390"/>
                  </a:cubicBezTo>
                  <a:cubicBezTo>
                    <a:pt x="206" y="419"/>
                    <a:pt x="206" y="419"/>
                    <a:pt x="206" y="419"/>
                  </a:cubicBezTo>
                  <a:cubicBezTo>
                    <a:pt x="422" y="419"/>
                    <a:pt x="422" y="419"/>
                    <a:pt x="422" y="419"/>
                  </a:cubicBezTo>
                  <a:cubicBezTo>
                    <a:pt x="422" y="390"/>
                    <a:pt x="422" y="390"/>
                    <a:pt x="422" y="390"/>
                  </a:cubicBezTo>
                  <a:cubicBezTo>
                    <a:pt x="422" y="370"/>
                    <a:pt x="438" y="354"/>
                    <a:pt x="458" y="354"/>
                  </a:cubicBezTo>
                  <a:cubicBezTo>
                    <a:pt x="478" y="354"/>
                    <a:pt x="493" y="370"/>
                    <a:pt x="493" y="390"/>
                  </a:cubicBezTo>
                  <a:lnTo>
                    <a:pt x="493" y="419"/>
                  </a:lnTo>
                  <a:close/>
                </a:path>
              </a:pathLst>
            </a:custGeom>
            <a:solidFill>
              <a:schemeClr val="accent3"/>
            </a:solidFill>
            <a:ln>
              <a:solidFill>
                <a:schemeClr val="accent3"/>
              </a:solidFill>
            </a:ln>
          </p:spPr>
          <p:txBody>
            <a:bodyPr vert="horz" wrap="square" lIns="68580" tIns="34290" rIns="68580" bIns="34290" numCol="1" anchor="t" anchorCtr="0" compatLnSpc="1">
              <a:prstTxWarp prst="textNoShape">
                <a:avLst/>
              </a:prstTxWarp>
            </a:bodyPr>
            <a:lstStyle/>
            <a:p>
              <a:endParaRPr lang="en-US" sz="1800"/>
            </a:p>
          </p:txBody>
        </p:sp>
      </p:grpSp>
      <p:grpSp>
        <p:nvGrpSpPr>
          <p:cNvPr id="18" name="Grupa 17"/>
          <p:cNvGrpSpPr/>
          <p:nvPr/>
        </p:nvGrpSpPr>
        <p:grpSpPr>
          <a:xfrm>
            <a:off x="327162" y="3706358"/>
            <a:ext cx="705985" cy="705985"/>
            <a:chOff x="8657947" y="3685194"/>
            <a:chExt cx="822960" cy="822960"/>
          </a:xfrm>
        </p:grpSpPr>
        <p:sp>
          <p:nvSpPr>
            <p:cNvPr id="19" name="Oval 15"/>
            <p:cNvSpPr>
              <a:spLocks noChangeArrowheads="1"/>
            </p:cNvSpPr>
            <p:nvPr/>
          </p:nvSpPr>
          <p:spPr bwMode="auto">
            <a:xfrm>
              <a:off x="8657947" y="3685194"/>
              <a:ext cx="822960" cy="822960"/>
            </a:xfrm>
            <a:prstGeom prst="ellips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en-US" sz="1800"/>
            </a:p>
          </p:txBody>
        </p:sp>
        <p:sp>
          <p:nvSpPr>
            <p:cNvPr id="20" name="Freeform 34"/>
            <p:cNvSpPr>
              <a:spLocks noEditPoints="1"/>
            </p:cNvSpPr>
            <p:nvPr/>
          </p:nvSpPr>
          <p:spPr bwMode="auto">
            <a:xfrm>
              <a:off x="8789660" y="3817473"/>
              <a:ext cx="560023" cy="419778"/>
            </a:xfrm>
            <a:custGeom>
              <a:avLst/>
              <a:gdLst>
                <a:gd name="T0" fmla="*/ 419 w 486"/>
                <a:gd name="T1" fmla="*/ 279 h 364"/>
                <a:gd name="T2" fmla="*/ 390 w 486"/>
                <a:gd name="T3" fmla="*/ 171 h 364"/>
                <a:gd name="T4" fmla="*/ 363 w 486"/>
                <a:gd name="T5" fmla="*/ 279 h 364"/>
                <a:gd name="T6" fmla="*/ 295 w 486"/>
                <a:gd name="T7" fmla="*/ 359 h 364"/>
                <a:gd name="T8" fmla="*/ 481 w 486"/>
                <a:gd name="T9" fmla="*/ 364 h 364"/>
                <a:gd name="T10" fmla="*/ 434 w 486"/>
                <a:gd name="T11" fmla="*/ 312 h 364"/>
                <a:gd name="T12" fmla="*/ 390 w 486"/>
                <a:gd name="T13" fmla="*/ 181 h 364"/>
                <a:gd name="T14" fmla="*/ 390 w 486"/>
                <a:gd name="T15" fmla="*/ 283 h 364"/>
                <a:gd name="T16" fmla="*/ 305 w 486"/>
                <a:gd name="T17" fmla="*/ 355 h 364"/>
                <a:gd name="T18" fmla="*/ 351 w 486"/>
                <a:gd name="T19" fmla="*/ 320 h 364"/>
                <a:gd name="T20" fmla="*/ 390 w 486"/>
                <a:gd name="T21" fmla="*/ 292 h 364"/>
                <a:gd name="T22" fmla="*/ 431 w 486"/>
                <a:gd name="T23" fmla="*/ 321 h 364"/>
                <a:gd name="T24" fmla="*/ 476 w 486"/>
                <a:gd name="T25" fmla="*/ 355 h 364"/>
                <a:gd name="T26" fmla="*/ 322 w 486"/>
                <a:gd name="T27" fmla="*/ 216 h 364"/>
                <a:gd name="T28" fmla="*/ 327 w 486"/>
                <a:gd name="T29" fmla="*/ 215 h 364"/>
                <a:gd name="T30" fmla="*/ 321 w 486"/>
                <a:gd name="T31" fmla="*/ 177 h 364"/>
                <a:gd name="T32" fmla="*/ 297 w 486"/>
                <a:gd name="T33" fmla="*/ 37 h 364"/>
                <a:gd name="T34" fmla="*/ 204 w 486"/>
                <a:gd name="T35" fmla="*/ 0 h 364"/>
                <a:gd name="T36" fmla="*/ 171 w 486"/>
                <a:gd name="T37" fmla="*/ 137 h 364"/>
                <a:gd name="T38" fmla="*/ 154 w 486"/>
                <a:gd name="T39" fmla="*/ 189 h 364"/>
                <a:gd name="T40" fmla="*/ 208 w 486"/>
                <a:gd name="T41" fmla="*/ 143 h 364"/>
                <a:gd name="T42" fmla="*/ 289 w 486"/>
                <a:gd name="T43" fmla="*/ 179 h 364"/>
                <a:gd name="T44" fmla="*/ 293 w 486"/>
                <a:gd name="T45" fmla="*/ 170 h 364"/>
                <a:gd name="T46" fmla="*/ 227 w 486"/>
                <a:gd name="T47" fmla="*/ 130 h 364"/>
                <a:gd name="T48" fmla="*/ 205 w 486"/>
                <a:gd name="T49" fmla="*/ 133 h 364"/>
                <a:gd name="T50" fmla="*/ 200 w 486"/>
                <a:gd name="T51" fmla="*/ 139 h 364"/>
                <a:gd name="T52" fmla="*/ 181 w 486"/>
                <a:gd name="T53" fmla="*/ 134 h 364"/>
                <a:gd name="T54" fmla="*/ 178 w 486"/>
                <a:gd name="T55" fmla="*/ 129 h 364"/>
                <a:gd name="T56" fmla="*/ 204 w 486"/>
                <a:gd name="T57" fmla="*/ 9 h 364"/>
                <a:gd name="T58" fmla="*/ 276 w 486"/>
                <a:gd name="T59" fmla="*/ 49 h 364"/>
                <a:gd name="T60" fmla="*/ 369 w 486"/>
                <a:gd name="T61" fmla="*/ 108 h 364"/>
                <a:gd name="T62" fmla="*/ 311 w 486"/>
                <a:gd name="T63" fmla="*/ 173 h 364"/>
                <a:gd name="T64" fmla="*/ 297 w 486"/>
                <a:gd name="T65" fmla="*/ 173 h 364"/>
                <a:gd name="T66" fmla="*/ 139 w 486"/>
                <a:gd name="T67" fmla="*/ 312 h 364"/>
                <a:gd name="T68" fmla="*/ 142 w 486"/>
                <a:gd name="T69" fmla="*/ 232 h 364"/>
                <a:gd name="T70" fmla="*/ 49 w 486"/>
                <a:gd name="T71" fmla="*/ 232 h 364"/>
                <a:gd name="T72" fmla="*/ 54 w 486"/>
                <a:gd name="T73" fmla="*/ 311 h 364"/>
                <a:gd name="T74" fmla="*/ 5 w 486"/>
                <a:gd name="T75" fmla="*/ 364 h 364"/>
                <a:gd name="T76" fmla="*/ 191 w 486"/>
                <a:gd name="T77" fmla="*/ 359 h 364"/>
                <a:gd name="T78" fmla="*/ 59 w 486"/>
                <a:gd name="T79" fmla="*/ 232 h 364"/>
                <a:gd name="T80" fmla="*/ 132 w 486"/>
                <a:gd name="T81" fmla="*/ 232 h 364"/>
                <a:gd name="T82" fmla="*/ 59 w 486"/>
                <a:gd name="T83" fmla="*/ 232 h 364"/>
                <a:gd name="T84" fmla="*/ 56 w 486"/>
                <a:gd name="T85" fmla="*/ 320 h 364"/>
                <a:gd name="T86" fmla="*/ 77 w 486"/>
                <a:gd name="T87" fmla="*/ 286 h 364"/>
                <a:gd name="T88" fmla="*/ 115 w 486"/>
                <a:gd name="T89" fmla="*/ 286 h 364"/>
                <a:gd name="T90" fmla="*/ 137 w 486"/>
                <a:gd name="T91" fmla="*/ 321 h 364"/>
                <a:gd name="T92" fmla="*/ 10 w 486"/>
                <a:gd name="T93" fmla="*/ 355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6" h="364">
                  <a:moveTo>
                    <a:pt x="434" y="312"/>
                  </a:moveTo>
                  <a:cubicBezTo>
                    <a:pt x="423" y="309"/>
                    <a:pt x="419" y="290"/>
                    <a:pt x="419" y="279"/>
                  </a:cubicBezTo>
                  <a:cubicBezTo>
                    <a:pt x="429" y="267"/>
                    <a:pt x="437" y="250"/>
                    <a:pt x="437" y="232"/>
                  </a:cubicBezTo>
                  <a:cubicBezTo>
                    <a:pt x="437" y="195"/>
                    <a:pt x="419" y="171"/>
                    <a:pt x="390" y="171"/>
                  </a:cubicBezTo>
                  <a:cubicBezTo>
                    <a:pt x="362" y="171"/>
                    <a:pt x="344" y="195"/>
                    <a:pt x="344" y="232"/>
                  </a:cubicBezTo>
                  <a:cubicBezTo>
                    <a:pt x="344" y="251"/>
                    <a:pt x="352" y="268"/>
                    <a:pt x="363" y="279"/>
                  </a:cubicBezTo>
                  <a:cubicBezTo>
                    <a:pt x="362" y="293"/>
                    <a:pt x="358" y="308"/>
                    <a:pt x="348" y="311"/>
                  </a:cubicBezTo>
                  <a:cubicBezTo>
                    <a:pt x="304" y="320"/>
                    <a:pt x="295" y="342"/>
                    <a:pt x="295" y="359"/>
                  </a:cubicBezTo>
                  <a:cubicBezTo>
                    <a:pt x="295" y="362"/>
                    <a:pt x="297" y="364"/>
                    <a:pt x="300" y="364"/>
                  </a:cubicBezTo>
                  <a:cubicBezTo>
                    <a:pt x="481" y="364"/>
                    <a:pt x="481" y="364"/>
                    <a:pt x="481" y="364"/>
                  </a:cubicBezTo>
                  <a:cubicBezTo>
                    <a:pt x="483" y="364"/>
                    <a:pt x="486" y="362"/>
                    <a:pt x="486" y="359"/>
                  </a:cubicBezTo>
                  <a:cubicBezTo>
                    <a:pt x="486" y="343"/>
                    <a:pt x="477" y="321"/>
                    <a:pt x="434" y="312"/>
                  </a:cubicBezTo>
                  <a:close/>
                  <a:moveTo>
                    <a:pt x="354" y="232"/>
                  </a:moveTo>
                  <a:cubicBezTo>
                    <a:pt x="354" y="185"/>
                    <a:pt x="382" y="181"/>
                    <a:pt x="390" y="181"/>
                  </a:cubicBezTo>
                  <a:cubicBezTo>
                    <a:pt x="399" y="181"/>
                    <a:pt x="427" y="185"/>
                    <a:pt x="427" y="232"/>
                  </a:cubicBezTo>
                  <a:cubicBezTo>
                    <a:pt x="427" y="261"/>
                    <a:pt x="408" y="283"/>
                    <a:pt x="390" y="283"/>
                  </a:cubicBezTo>
                  <a:cubicBezTo>
                    <a:pt x="373" y="283"/>
                    <a:pt x="354" y="261"/>
                    <a:pt x="354" y="232"/>
                  </a:cubicBezTo>
                  <a:close/>
                  <a:moveTo>
                    <a:pt x="305" y="355"/>
                  </a:moveTo>
                  <a:cubicBezTo>
                    <a:pt x="307" y="338"/>
                    <a:pt x="323" y="326"/>
                    <a:pt x="351" y="320"/>
                  </a:cubicBezTo>
                  <a:cubicBezTo>
                    <a:pt x="351" y="320"/>
                    <a:pt x="351" y="320"/>
                    <a:pt x="351" y="320"/>
                  </a:cubicBezTo>
                  <a:cubicBezTo>
                    <a:pt x="364" y="316"/>
                    <a:pt x="370" y="301"/>
                    <a:pt x="372" y="286"/>
                  </a:cubicBezTo>
                  <a:cubicBezTo>
                    <a:pt x="377" y="290"/>
                    <a:pt x="384" y="292"/>
                    <a:pt x="390" y="292"/>
                  </a:cubicBezTo>
                  <a:cubicBezTo>
                    <a:pt x="397" y="292"/>
                    <a:pt x="404" y="290"/>
                    <a:pt x="410" y="286"/>
                  </a:cubicBezTo>
                  <a:cubicBezTo>
                    <a:pt x="412" y="302"/>
                    <a:pt x="418" y="317"/>
                    <a:pt x="431" y="321"/>
                  </a:cubicBezTo>
                  <a:cubicBezTo>
                    <a:pt x="431" y="321"/>
                    <a:pt x="431" y="321"/>
                    <a:pt x="432" y="321"/>
                  </a:cubicBezTo>
                  <a:cubicBezTo>
                    <a:pt x="459" y="326"/>
                    <a:pt x="474" y="338"/>
                    <a:pt x="476" y="355"/>
                  </a:cubicBezTo>
                  <a:lnTo>
                    <a:pt x="305" y="355"/>
                  </a:lnTo>
                  <a:close/>
                  <a:moveTo>
                    <a:pt x="322" y="216"/>
                  </a:moveTo>
                  <a:cubicBezTo>
                    <a:pt x="323" y="216"/>
                    <a:pt x="323" y="216"/>
                    <a:pt x="324" y="216"/>
                  </a:cubicBezTo>
                  <a:cubicBezTo>
                    <a:pt x="325" y="216"/>
                    <a:pt x="327" y="216"/>
                    <a:pt x="327" y="215"/>
                  </a:cubicBezTo>
                  <a:cubicBezTo>
                    <a:pt x="329" y="214"/>
                    <a:pt x="330" y="212"/>
                    <a:pt x="329" y="210"/>
                  </a:cubicBezTo>
                  <a:cubicBezTo>
                    <a:pt x="329" y="210"/>
                    <a:pt x="322" y="195"/>
                    <a:pt x="321" y="177"/>
                  </a:cubicBezTo>
                  <a:cubicBezTo>
                    <a:pt x="355" y="168"/>
                    <a:pt x="378" y="140"/>
                    <a:pt x="378" y="108"/>
                  </a:cubicBezTo>
                  <a:cubicBezTo>
                    <a:pt x="378" y="69"/>
                    <a:pt x="342" y="37"/>
                    <a:pt x="297" y="37"/>
                  </a:cubicBezTo>
                  <a:cubicBezTo>
                    <a:pt x="290" y="37"/>
                    <a:pt x="283" y="37"/>
                    <a:pt x="277" y="39"/>
                  </a:cubicBezTo>
                  <a:cubicBezTo>
                    <a:pt x="263" y="15"/>
                    <a:pt x="235" y="0"/>
                    <a:pt x="204" y="0"/>
                  </a:cubicBezTo>
                  <a:cubicBezTo>
                    <a:pt x="159" y="0"/>
                    <a:pt x="123" y="32"/>
                    <a:pt x="123" y="71"/>
                  </a:cubicBezTo>
                  <a:cubicBezTo>
                    <a:pt x="123" y="100"/>
                    <a:pt x="142" y="125"/>
                    <a:pt x="171" y="137"/>
                  </a:cubicBezTo>
                  <a:cubicBezTo>
                    <a:pt x="170" y="163"/>
                    <a:pt x="154" y="183"/>
                    <a:pt x="154" y="183"/>
                  </a:cubicBezTo>
                  <a:cubicBezTo>
                    <a:pt x="153" y="185"/>
                    <a:pt x="153" y="188"/>
                    <a:pt x="154" y="189"/>
                  </a:cubicBezTo>
                  <a:cubicBezTo>
                    <a:pt x="156" y="191"/>
                    <a:pt x="158" y="191"/>
                    <a:pt x="160" y="191"/>
                  </a:cubicBezTo>
                  <a:cubicBezTo>
                    <a:pt x="185" y="179"/>
                    <a:pt x="201" y="164"/>
                    <a:pt x="208" y="143"/>
                  </a:cubicBezTo>
                  <a:cubicBezTo>
                    <a:pt x="214" y="142"/>
                    <a:pt x="219" y="142"/>
                    <a:pt x="224" y="141"/>
                  </a:cubicBezTo>
                  <a:cubicBezTo>
                    <a:pt x="237" y="163"/>
                    <a:pt x="261" y="177"/>
                    <a:pt x="289" y="179"/>
                  </a:cubicBezTo>
                  <a:cubicBezTo>
                    <a:pt x="296" y="193"/>
                    <a:pt x="306" y="205"/>
                    <a:pt x="322" y="216"/>
                  </a:cubicBezTo>
                  <a:close/>
                  <a:moveTo>
                    <a:pt x="293" y="170"/>
                  </a:moveTo>
                  <a:cubicBezTo>
                    <a:pt x="266" y="169"/>
                    <a:pt x="242" y="155"/>
                    <a:pt x="231" y="133"/>
                  </a:cubicBezTo>
                  <a:cubicBezTo>
                    <a:pt x="230" y="131"/>
                    <a:pt x="228" y="130"/>
                    <a:pt x="227" y="130"/>
                  </a:cubicBezTo>
                  <a:cubicBezTo>
                    <a:pt x="226" y="130"/>
                    <a:pt x="226" y="130"/>
                    <a:pt x="225" y="131"/>
                  </a:cubicBezTo>
                  <a:cubicBezTo>
                    <a:pt x="219" y="132"/>
                    <a:pt x="212" y="133"/>
                    <a:pt x="205" y="133"/>
                  </a:cubicBezTo>
                  <a:cubicBezTo>
                    <a:pt x="202" y="133"/>
                    <a:pt x="201" y="135"/>
                    <a:pt x="200" y="137"/>
                  </a:cubicBezTo>
                  <a:cubicBezTo>
                    <a:pt x="200" y="138"/>
                    <a:pt x="200" y="138"/>
                    <a:pt x="200" y="139"/>
                  </a:cubicBezTo>
                  <a:cubicBezTo>
                    <a:pt x="195" y="154"/>
                    <a:pt x="185" y="165"/>
                    <a:pt x="170" y="175"/>
                  </a:cubicBezTo>
                  <a:cubicBezTo>
                    <a:pt x="175" y="165"/>
                    <a:pt x="180" y="150"/>
                    <a:pt x="181" y="134"/>
                  </a:cubicBezTo>
                  <a:cubicBezTo>
                    <a:pt x="181" y="134"/>
                    <a:pt x="181" y="134"/>
                    <a:pt x="181" y="134"/>
                  </a:cubicBezTo>
                  <a:cubicBezTo>
                    <a:pt x="181" y="132"/>
                    <a:pt x="180" y="130"/>
                    <a:pt x="178" y="129"/>
                  </a:cubicBezTo>
                  <a:cubicBezTo>
                    <a:pt x="150" y="120"/>
                    <a:pt x="132" y="97"/>
                    <a:pt x="132" y="71"/>
                  </a:cubicBezTo>
                  <a:cubicBezTo>
                    <a:pt x="132" y="37"/>
                    <a:pt x="164" y="9"/>
                    <a:pt x="204" y="9"/>
                  </a:cubicBezTo>
                  <a:cubicBezTo>
                    <a:pt x="233" y="9"/>
                    <a:pt x="259" y="24"/>
                    <a:pt x="270" y="47"/>
                  </a:cubicBezTo>
                  <a:cubicBezTo>
                    <a:pt x="271" y="48"/>
                    <a:pt x="273" y="49"/>
                    <a:pt x="276" y="49"/>
                  </a:cubicBezTo>
                  <a:cubicBezTo>
                    <a:pt x="282" y="47"/>
                    <a:pt x="290" y="46"/>
                    <a:pt x="297" y="46"/>
                  </a:cubicBezTo>
                  <a:cubicBezTo>
                    <a:pt x="337" y="46"/>
                    <a:pt x="369" y="74"/>
                    <a:pt x="369" y="108"/>
                  </a:cubicBezTo>
                  <a:cubicBezTo>
                    <a:pt x="369" y="137"/>
                    <a:pt x="347" y="162"/>
                    <a:pt x="315" y="169"/>
                  </a:cubicBezTo>
                  <a:cubicBezTo>
                    <a:pt x="313" y="169"/>
                    <a:pt x="311" y="171"/>
                    <a:pt x="311" y="173"/>
                  </a:cubicBezTo>
                  <a:cubicBezTo>
                    <a:pt x="311" y="183"/>
                    <a:pt x="313" y="191"/>
                    <a:pt x="315" y="198"/>
                  </a:cubicBezTo>
                  <a:cubicBezTo>
                    <a:pt x="306" y="190"/>
                    <a:pt x="301" y="182"/>
                    <a:pt x="297" y="173"/>
                  </a:cubicBezTo>
                  <a:cubicBezTo>
                    <a:pt x="296" y="171"/>
                    <a:pt x="295" y="170"/>
                    <a:pt x="293" y="170"/>
                  </a:cubicBezTo>
                  <a:close/>
                  <a:moveTo>
                    <a:pt x="139" y="312"/>
                  </a:moveTo>
                  <a:cubicBezTo>
                    <a:pt x="128" y="309"/>
                    <a:pt x="124" y="290"/>
                    <a:pt x="124" y="279"/>
                  </a:cubicBezTo>
                  <a:cubicBezTo>
                    <a:pt x="135" y="267"/>
                    <a:pt x="142" y="250"/>
                    <a:pt x="142" y="232"/>
                  </a:cubicBezTo>
                  <a:cubicBezTo>
                    <a:pt x="142" y="195"/>
                    <a:pt x="124" y="171"/>
                    <a:pt x="96" y="171"/>
                  </a:cubicBezTo>
                  <a:cubicBezTo>
                    <a:pt x="67" y="171"/>
                    <a:pt x="49" y="195"/>
                    <a:pt x="49" y="232"/>
                  </a:cubicBezTo>
                  <a:cubicBezTo>
                    <a:pt x="49" y="251"/>
                    <a:pt x="57" y="268"/>
                    <a:pt x="68" y="279"/>
                  </a:cubicBezTo>
                  <a:cubicBezTo>
                    <a:pt x="67" y="293"/>
                    <a:pt x="63" y="308"/>
                    <a:pt x="54" y="311"/>
                  </a:cubicBezTo>
                  <a:cubicBezTo>
                    <a:pt x="10" y="320"/>
                    <a:pt x="0" y="342"/>
                    <a:pt x="0" y="359"/>
                  </a:cubicBezTo>
                  <a:cubicBezTo>
                    <a:pt x="0" y="362"/>
                    <a:pt x="3" y="364"/>
                    <a:pt x="5" y="364"/>
                  </a:cubicBezTo>
                  <a:cubicBezTo>
                    <a:pt x="186" y="364"/>
                    <a:pt x="186" y="364"/>
                    <a:pt x="186" y="364"/>
                  </a:cubicBezTo>
                  <a:cubicBezTo>
                    <a:pt x="189" y="364"/>
                    <a:pt x="191" y="362"/>
                    <a:pt x="191" y="359"/>
                  </a:cubicBezTo>
                  <a:cubicBezTo>
                    <a:pt x="191" y="343"/>
                    <a:pt x="182" y="321"/>
                    <a:pt x="139" y="312"/>
                  </a:cubicBezTo>
                  <a:close/>
                  <a:moveTo>
                    <a:pt x="59" y="232"/>
                  </a:moveTo>
                  <a:cubicBezTo>
                    <a:pt x="59" y="185"/>
                    <a:pt x="87" y="181"/>
                    <a:pt x="96" y="181"/>
                  </a:cubicBezTo>
                  <a:cubicBezTo>
                    <a:pt x="104" y="181"/>
                    <a:pt x="132" y="185"/>
                    <a:pt x="132" y="232"/>
                  </a:cubicBezTo>
                  <a:cubicBezTo>
                    <a:pt x="132" y="261"/>
                    <a:pt x="113" y="283"/>
                    <a:pt x="96" y="283"/>
                  </a:cubicBezTo>
                  <a:cubicBezTo>
                    <a:pt x="78" y="283"/>
                    <a:pt x="59" y="261"/>
                    <a:pt x="59" y="232"/>
                  </a:cubicBezTo>
                  <a:close/>
                  <a:moveTo>
                    <a:pt x="10" y="355"/>
                  </a:moveTo>
                  <a:cubicBezTo>
                    <a:pt x="12" y="338"/>
                    <a:pt x="28" y="326"/>
                    <a:pt x="56" y="320"/>
                  </a:cubicBezTo>
                  <a:cubicBezTo>
                    <a:pt x="56" y="320"/>
                    <a:pt x="56" y="320"/>
                    <a:pt x="56" y="320"/>
                  </a:cubicBezTo>
                  <a:cubicBezTo>
                    <a:pt x="69" y="316"/>
                    <a:pt x="75" y="301"/>
                    <a:pt x="77" y="286"/>
                  </a:cubicBezTo>
                  <a:cubicBezTo>
                    <a:pt x="83" y="290"/>
                    <a:pt x="89" y="292"/>
                    <a:pt x="96" y="292"/>
                  </a:cubicBezTo>
                  <a:cubicBezTo>
                    <a:pt x="102" y="292"/>
                    <a:pt x="109" y="290"/>
                    <a:pt x="115" y="286"/>
                  </a:cubicBezTo>
                  <a:cubicBezTo>
                    <a:pt x="117" y="302"/>
                    <a:pt x="123" y="317"/>
                    <a:pt x="136" y="321"/>
                  </a:cubicBezTo>
                  <a:cubicBezTo>
                    <a:pt x="137" y="321"/>
                    <a:pt x="137" y="321"/>
                    <a:pt x="137" y="321"/>
                  </a:cubicBezTo>
                  <a:cubicBezTo>
                    <a:pt x="164" y="326"/>
                    <a:pt x="179" y="338"/>
                    <a:pt x="181" y="355"/>
                  </a:cubicBezTo>
                  <a:lnTo>
                    <a:pt x="10" y="355"/>
                  </a:lnTo>
                  <a:close/>
                </a:path>
              </a:pathLst>
            </a:custGeom>
            <a:solidFill>
              <a:schemeClr val="accent3"/>
            </a:solidFill>
            <a:ln>
              <a:solidFill>
                <a:schemeClr val="accent3"/>
              </a:solidFill>
            </a:ln>
          </p:spPr>
          <p:txBody>
            <a:bodyPr vert="horz" wrap="square" lIns="68580" tIns="34290" rIns="68580" bIns="34290" numCol="1" anchor="t" anchorCtr="0" compatLnSpc="1">
              <a:prstTxWarp prst="textNoShape">
                <a:avLst/>
              </a:prstTxWarp>
            </a:bodyPr>
            <a:lstStyle/>
            <a:p>
              <a:endParaRPr lang="en-US" sz="1800"/>
            </a:p>
          </p:txBody>
        </p:sp>
      </p:grpSp>
      <p:sp>
        <p:nvSpPr>
          <p:cNvPr id="21" name="Prostokąt 20"/>
          <p:cNvSpPr/>
          <p:nvPr/>
        </p:nvSpPr>
        <p:spPr>
          <a:xfrm>
            <a:off x="1172925" y="920075"/>
            <a:ext cx="2167709" cy="400110"/>
          </a:xfrm>
          <a:prstGeom prst="rect">
            <a:avLst/>
          </a:prstGeom>
        </p:spPr>
        <p:txBody>
          <a:bodyPr wrap="none">
            <a:spAutoFit/>
          </a:bodyPr>
          <a:lstStyle/>
          <a:p>
            <a:r>
              <a:rPr lang="pl-PL" altLang="pl-PL" sz="2000" b="1" kern="800" spc="-39" err="1">
                <a:solidFill>
                  <a:schemeClr val="accent3"/>
                </a:solidFill>
                <a:latin typeface="Century Gothic" panose="020B0502020202020204" pitchFamily="34" charset="0"/>
              </a:rPr>
              <a:t>Describing</a:t>
            </a:r>
            <a:r>
              <a:rPr lang="pl-PL" altLang="pl-PL" sz="2000" b="1" kern="800" spc="-39">
                <a:solidFill>
                  <a:schemeClr val="accent3"/>
                </a:solidFill>
                <a:latin typeface="Century Gothic" panose="020B0502020202020204" pitchFamily="34" charset="0"/>
              </a:rPr>
              <a:t> </a:t>
            </a:r>
            <a:r>
              <a:rPr lang="pl-PL" altLang="pl-PL" sz="2000" b="1" kern="800" spc="-39" err="1">
                <a:solidFill>
                  <a:schemeClr val="accent3"/>
                </a:solidFill>
                <a:latin typeface="Century Gothic" panose="020B0502020202020204" pitchFamily="34" charset="0"/>
              </a:rPr>
              <a:t>terms</a:t>
            </a:r>
            <a:endParaRPr lang="pl-PL" altLang="pl-PL" sz="2000" b="1" kern="800" spc="-39">
              <a:solidFill>
                <a:schemeClr val="accent3"/>
              </a:solidFill>
              <a:latin typeface="Century Gothic" panose="020B0502020202020204" pitchFamily="34" charset="0"/>
            </a:endParaRPr>
          </a:p>
        </p:txBody>
      </p:sp>
      <p:sp>
        <p:nvSpPr>
          <p:cNvPr id="22" name="Prostokąt 21"/>
          <p:cNvSpPr/>
          <p:nvPr/>
        </p:nvSpPr>
        <p:spPr>
          <a:xfrm>
            <a:off x="1172925" y="2265654"/>
            <a:ext cx="1956305" cy="400110"/>
          </a:xfrm>
          <a:prstGeom prst="rect">
            <a:avLst/>
          </a:prstGeom>
        </p:spPr>
        <p:txBody>
          <a:bodyPr wrap="none">
            <a:spAutoFit/>
          </a:bodyPr>
          <a:lstStyle/>
          <a:p>
            <a:r>
              <a:rPr lang="pl-PL" altLang="pl-PL" sz="2000" b="1" kern="800" spc="-39">
                <a:solidFill>
                  <a:schemeClr val="accent3"/>
                </a:solidFill>
                <a:latin typeface="Century Gothic" panose="020B0502020202020204" pitchFamily="34" charset="0"/>
              </a:rPr>
              <a:t>How to </a:t>
            </a:r>
            <a:r>
              <a:rPr lang="en-NZ" altLang="pl-PL" sz="2000" b="1" kern="800" spc="-39">
                <a:solidFill>
                  <a:schemeClr val="accent3"/>
                </a:solidFill>
                <a:latin typeface="Century Gothic" panose="020B0502020202020204" pitchFamily="34" charset="0"/>
              </a:rPr>
              <a:t>I</a:t>
            </a:r>
            <a:r>
              <a:rPr lang="pl-PL" altLang="pl-PL" sz="2000" b="1" kern="800" spc="-39">
                <a:solidFill>
                  <a:schemeClr val="accent3"/>
                </a:solidFill>
                <a:latin typeface="Century Gothic" panose="020B0502020202020204" pitchFamily="34" charset="0"/>
              </a:rPr>
              <a:t>dentify</a:t>
            </a:r>
          </a:p>
        </p:txBody>
      </p:sp>
      <p:sp>
        <p:nvSpPr>
          <p:cNvPr id="23" name="Prostokąt 22"/>
          <p:cNvSpPr/>
          <p:nvPr/>
        </p:nvSpPr>
        <p:spPr>
          <a:xfrm>
            <a:off x="1172925" y="3647720"/>
            <a:ext cx="2566595" cy="400110"/>
          </a:xfrm>
          <a:prstGeom prst="rect">
            <a:avLst/>
          </a:prstGeom>
        </p:spPr>
        <p:txBody>
          <a:bodyPr wrap="square">
            <a:spAutoFit/>
          </a:bodyPr>
          <a:lstStyle/>
          <a:p>
            <a:r>
              <a:rPr lang="pl-PL" altLang="pl-PL" sz="2000" b="1" kern="800" spc="-39">
                <a:solidFill>
                  <a:schemeClr val="accent3"/>
                </a:solidFill>
                <a:latin typeface="Century Gothic" panose="020B0502020202020204" pitchFamily="34" charset="0"/>
              </a:rPr>
              <a:t>Communication</a:t>
            </a:r>
          </a:p>
        </p:txBody>
      </p:sp>
      <p:sp>
        <p:nvSpPr>
          <p:cNvPr id="24" name="Prostokąt 23"/>
          <p:cNvSpPr/>
          <p:nvPr/>
        </p:nvSpPr>
        <p:spPr>
          <a:xfrm>
            <a:off x="1172925" y="1274436"/>
            <a:ext cx="5117516" cy="1200329"/>
          </a:xfrm>
          <a:prstGeom prst="rect">
            <a:avLst/>
          </a:prstGeom>
        </p:spPr>
        <p:txBody>
          <a:bodyPr wrap="square">
            <a:spAutoFit/>
          </a:bodyPr>
          <a:lstStyle/>
          <a:p>
            <a:r>
              <a:rPr lang="en-US" altLang="pl-PL" kern="800" spc="-39">
                <a:latin typeface="Century Gothic" panose="020B0502020202020204" pitchFamily="34" charset="0"/>
              </a:rPr>
              <a:t>Steady worker, calm, careful, patient, good listener, does not envy others, feet on the ground, balancing force</a:t>
            </a:r>
          </a:p>
          <a:p>
            <a:r>
              <a:rPr lang="pl-PL" altLang="pl-PL" kern="800" spc="-39">
                <a:latin typeface="Century Gothic" panose="020B0502020202020204" pitchFamily="34" charset="0"/>
              </a:rPr>
              <a:t> </a:t>
            </a:r>
          </a:p>
        </p:txBody>
      </p:sp>
      <p:sp>
        <p:nvSpPr>
          <p:cNvPr id="25" name="Prostokąt 24"/>
          <p:cNvSpPr/>
          <p:nvPr/>
        </p:nvSpPr>
        <p:spPr>
          <a:xfrm>
            <a:off x="1172925" y="2619407"/>
            <a:ext cx="5117516" cy="923330"/>
          </a:xfrm>
          <a:prstGeom prst="rect">
            <a:avLst/>
          </a:prstGeom>
        </p:spPr>
        <p:txBody>
          <a:bodyPr wrap="square">
            <a:spAutoFit/>
          </a:bodyPr>
          <a:lstStyle/>
          <a:p>
            <a:pPr marL="0" lvl="1">
              <a:spcBef>
                <a:spcPct val="20000"/>
              </a:spcBef>
              <a:buClr>
                <a:schemeClr val="accent3"/>
              </a:buClr>
            </a:pPr>
            <a:r>
              <a:rPr lang="en-US" altLang="pl-PL" kern="800" spc="-39">
                <a:latin typeface="Century Gothic" panose="020B0502020202020204" pitchFamily="34" charset="0"/>
              </a:rPr>
              <a:t>Secure and stable</a:t>
            </a:r>
            <a:r>
              <a:rPr lang="pl-PL" altLang="pl-PL" kern="800" spc="-39">
                <a:latin typeface="Century Gothic" panose="020B0502020202020204" pitchFamily="34" charset="0"/>
              </a:rPr>
              <a:t>, </a:t>
            </a:r>
            <a:r>
              <a:rPr lang="en-US" altLang="pl-PL" kern="800" spc="-39">
                <a:latin typeface="Century Gothic" panose="020B0502020202020204" pitchFamily="34" charset="0"/>
              </a:rPr>
              <a:t>proceeds cautiously</a:t>
            </a:r>
            <a:r>
              <a:rPr lang="pl-PL" altLang="pl-PL" kern="800" spc="-39">
                <a:latin typeface="Century Gothic" panose="020B0502020202020204" pitchFamily="34" charset="0"/>
              </a:rPr>
              <a:t>, </a:t>
            </a:r>
            <a:r>
              <a:rPr lang="en-US" altLang="pl-PL" kern="800" spc="-39">
                <a:latin typeface="Century Gothic" panose="020B0502020202020204" pitchFamily="34" charset="0"/>
              </a:rPr>
              <a:t>listens and nods, slower-paced, discusses only when asked</a:t>
            </a:r>
            <a:endParaRPr lang="pl-PL" altLang="pl-PL" kern="800" spc="-39">
              <a:latin typeface="Century Gothic" panose="020B0502020202020204" pitchFamily="34" charset="0"/>
            </a:endParaRPr>
          </a:p>
        </p:txBody>
      </p:sp>
      <p:sp>
        <p:nvSpPr>
          <p:cNvPr id="26" name="Prostokąt 25"/>
          <p:cNvSpPr/>
          <p:nvPr/>
        </p:nvSpPr>
        <p:spPr>
          <a:xfrm>
            <a:off x="1172926" y="4009118"/>
            <a:ext cx="6100910" cy="2031325"/>
          </a:xfrm>
          <a:prstGeom prst="rect">
            <a:avLst/>
          </a:prstGeom>
        </p:spPr>
        <p:txBody>
          <a:bodyPr wrap="square">
            <a:spAutoFit/>
          </a:bodyPr>
          <a:lstStyle/>
          <a:p>
            <a:pPr marL="342900" lvl="1" indent="-342900">
              <a:spcBef>
                <a:spcPct val="20000"/>
              </a:spcBef>
              <a:buClr>
                <a:schemeClr val="accent3"/>
              </a:buClr>
              <a:buFont typeface="Arial" panose="020B0604020202020204" pitchFamily="34" charset="0"/>
              <a:buChar char="•"/>
            </a:pPr>
            <a:r>
              <a:rPr lang="en-US" altLang="pl-PL" kern="800" spc="-39">
                <a:latin typeface="Century Gothic" panose="020B0502020202020204" pitchFamily="34" charset="0"/>
              </a:rPr>
              <a:t>Communicates in one direction - listens</a:t>
            </a:r>
          </a:p>
          <a:p>
            <a:pPr marL="342900" lvl="1" indent="-342900">
              <a:spcBef>
                <a:spcPct val="20000"/>
              </a:spcBef>
              <a:buClr>
                <a:schemeClr val="accent3"/>
              </a:buClr>
              <a:buFont typeface="Arial" panose="020B0604020202020204" pitchFamily="34" charset="0"/>
              <a:buChar char="•"/>
            </a:pPr>
            <a:r>
              <a:rPr lang="en-US" altLang="pl-PL" kern="800" spc="-39">
                <a:latin typeface="Century Gothic" panose="020B0502020202020204" pitchFamily="34" charset="0"/>
              </a:rPr>
              <a:t>Is more likely to speak when asked</a:t>
            </a:r>
          </a:p>
          <a:p>
            <a:pPr marL="342900" lvl="1" indent="-342900">
              <a:spcBef>
                <a:spcPct val="20000"/>
              </a:spcBef>
              <a:buClr>
                <a:schemeClr val="accent3"/>
              </a:buClr>
              <a:buFont typeface="Arial" panose="020B0604020202020204" pitchFamily="34" charset="0"/>
              <a:buChar char="•"/>
            </a:pPr>
            <a:r>
              <a:rPr lang="en-US" altLang="pl-PL" kern="800" spc="-39">
                <a:latin typeface="Century Gothic" panose="020B0502020202020204" pitchFamily="34" charset="0"/>
              </a:rPr>
              <a:t>Speaks in a calm tone</a:t>
            </a:r>
          </a:p>
          <a:p>
            <a:pPr marL="342900" lvl="1" indent="-342900">
              <a:spcBef>
                <a:spcPct val="20000"/>
              </a:spcBef>
              <a:buClr>
                <a:schemeClr val="accent3"/>
              </a:buClr>
              <a:buFont typeface="Arial" panose="020B0604020202020204" pitchFamily="34" charset="0"/>
              <a:buChar char="•"/>
            </a:pPr>
            <a:r>
              <a:rPr lang="en-US" altLang="pl-PL" kern="800" spc="-39">
                <a:latin typeface="Century Gothic" panose="020B0502020202020204" pitchFamily="34" charset="0"/>
              </a:rPr>
              <a:t>Prefers to talk about topics they are familiar with</a:t>
            </a:r>
          </a:p>
          <a:p>
            <a:pPr marL="342900" lvl="1" indent="-342900">
              <a:spcBef>
                <a:spcPct val="20000"/>
              </a:spcBef>
              <a:buClr>
                <a:schemeClr val="accent3"/>
              </a:buClr>
              <a:buFont typeface="Arial" panose="020B0604020202020204" pitchFamily="34" charset="0"/>
              <a:buChar char="•"/>
            </a:pPr>
            <a:r>
              <a:rPr lang="en-US" altLang="pl-PL" kern="800" spc="-39">
                <a:latin typeface="Century Gothic" panose="020B0502020202020204" pitchFamily="34" charset="0"/>
              </a:rPr>
              <a:t>Prefers to talk one to one</a:t>
            </a:r>
          </a:p>
          <a:p>
            <a:pPr marL="342900" lvl="1" indent="-342900">
              <a:spcBef>
                <a:spcPct val="20000"/>
              </a:spcBef>
              <a:buClr>
                <a:schemeClr val="accent3"/>
              </a:buClr>
              <a:buFont typeface="Arial" panose="020B0604020202020204" pitchFamily="34" charset="0"/>
              <a:buChar char="•"/>
            </a:pPr>
            <a:r>
              <a:rPr lang="en-US" altLang="pl-PL" kern="800" spc="-39">
                <a:latin typeface="Century Gothic" panose="020B0502020202020204" pitchFamily="34" charset="0"/>
              </a:rPr>
              <a:t>Excellent instructor</a:t>
            </a:r>
            <a:endParaRPr lang="pl-PL" altLang="pl-PL" kern="800" spc="-39">
              <a:latin typeface="Century Gothic" panose="020B0502020202020204" pitchFamily="34" charset="0"/>
            </a:endParaRPr>
          </a:p>
        </p:txBody>
      </p:sp>
      <p:sp>
        <p:nvSpPr>
          <p:cNvPr id="27" name="Symbol zastępczy numeru slajdu 26"/>
          <p:cNvSpPr>
            <a:spLocks noGrp="1"/>
          </p:cNvSpPr>
          <p:nvPr>
            <p:ph type="sldNum" sz="quarter" idx="12"/>
          </p:nvPr>
        </p:nvSpPr>
        <p:spPr/>
        <p:txBody>
          <a:bodyPr/>
          <a:lstStyle/>
          <a:p>
            <a:fld id="{DEAEEF22-A4DB-45E7-8C91-9889C89BF273}" type="slidenum">
              <a:rPr lang="pl-PL" smtClean="0"/>
              <a:t>32</a:t>
            </a:fld>
            <a:endParaRPr lang="pl-PL"/>
          </a:p>
        </p:txBody>
      </p:sp>
      <p:pic>
        <p:nvPicPr>
          <p:cNvPr id="11" name="Obraz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53675" y="212969"/>
            <a:ext cx="4376773" cy="5827474"/>
          </a:xfrm>
          <a:prstGeom prst="rect">
            <a:avLst/>
          </a:prstGeom>
        </p:spPr>
      </p:pic>
      <p:grpSp>
        <p:nvGrpSpPr>
          <p:cNvPr id="8" name="Group 7"/>
          <p:cNvGrpSpPr/>
          <p:nvPr/>
        </p:nvGrpSpPr>
        <p:grpSpPr>
          <a:xfrm>
            <a:off x="327162" y="2346147"/>
            <a:ext cx="705985" cy="705985"/>
            <a:chOff x="327162" y="2346147"/>
            <a:chExt cx="705985" cy="705985"/>
          </a:xfrm>
        </p:grpSpPr>
        <p:sp>
          <p:nvSpPr>
            <p:cNvPr id="16" name="Oval 23"/>
            <p:cNvSpPr>
              <a:spLocks noChangeArrowheads="1"/>
            </p:cNvSpPr>
            <p:nvPr/>
          </p:nvSpPr>
          <p:spPr bwMode="auto">
            <a:xfrm>
              <a:off x="327162" y="2346147"/>
              <a:ext cx="705985" cy="705985"/>
            </a:xfrm>
            <a:prstGeom prst="ellips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en-US" sz="1800"/>
            </a:p>
          </p:txBody>
        </p:sp>
        <p:pic>
          <p:nvPicPr>
            <p:cNvPr id="28" name="Picture 27"/>
            <p:cNvPicPr>
              <a:picLocks noChangeAspect="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69278" y="2487668"/>
              <a:ext cx="422942" cy="422942"/>
            </a:xfrm>
            <a:prstGeom prst="rect">
              <a:avLst/>
            </a:prstGeom>
          </p:spPr>
        </p:pic>
      </p:grpSp>
      <p:sp>
        <p:nvSpPr>
          <p:cNvPr id="29" name="Rectangle 28"/>
          <p:cNvSpPr/>
          <p:nvPr/>
        </p:nvSpPr>
        <p:spPr>
          <a:xfrm>
            <a:off x="189186" y="778181"/>
            <a:ext cx="9432000" cy="540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77828219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53333">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3333">
                                          <p:cBhvr additive="base">
                                            <p:cTn id="7" dur="1250" fill="hold"/>
                                            <p:tgtEl>
                                              <p:spTgt spid="3"/>
                                            </p:tgtEl>
                                            <p:attrNameLst>
                                              <p:attrName>ppt_x</p:attrName>
                                            </p:attrNameLst>
                                          </p:cBhvr>
                                          <p:tavLst>
                                            <p:tav tm="0">
                                              <p:val>
                                                <p:strVal val="1+#ppt_w/2"/>
                                              </p:val>
                                            </p:tav>
                                            <p:tav tm="100000">
                                              <p:val>
                                                <p:strVal val="#ppt_x"/>
                                              </p:val>
                                            </p:tav>
                                          </p:tavLst>
                                        </p:anim>
                                        <p:anim calcmode="lin" valueType="num" p14:bounceEnd="53333">
                                          <p:cBhvr additive="base">
                                            <p:cTn id="8" dur="12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3333">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53333">
                                          <p:cBhvr additive="base">
                                            <p:cTn id="11" dur="1250" fill="hold"/>
                                            <p:tgtEl>
                                              <p:spTgt spid="4"/>
                                            </p:tgtEl>
                                            <p:attrNameLst>
                                              <p:attrName>ppt_x</p:attrName>
                                            </p:attrNameLst>
                                          </p:cBhvr>
                                          <p:tavLst>
                                            <p:tav tm="0">
                                              <p:val>
                                                <p:strVal val="1+#ppt_w/2"/>
                                              </p:val>
                                            </p:tav>
                                            <p:tav tm="100000">
                                              <p:val>
                                                <p:strVal val="#ppt_x"/>
                                              </p:val>
                                            </p:tav>
                                          </p:tavLst>
                                        </p:anim>
                                        <p:anim calcmode="lin" valueType="num" p14:bounceEnd="53333">
                                          <p:cBhvr additive="base">
                                            <p:cTn id="12" dur="12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53333">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14:bounceEnd="53333">
                                          <p:cBhvr additive="base">
                                            <p:cTn id="15" dur="1250" fill="hold"/>
                                            <p:tgtEl>
                                              <p:spTgt spid="11"/>
                                            </p:tgtEl>
                                            <p:attrNameLst>
                                              <p:attrName>ppt_x</p:attrName>
                                            </p:attrNameLst>
                                          </p:cBhvr>
                                          <p:tavLst>
                                            <p:tav tm="0">
                                              <p:val>
                                                <p:strVal val="1+#ppt_w/2"/>
                                              </p:val>
                                            </p:tav>
                                            <p:tav tm="100000">
                                              <p:val>
                                                <p:strVal val="#ppt_x"/>
                                              </p:val>
                                            </p:tav>
                                          </p:tavLst>
                                        </p:anim>
                                        <p:anim calcmode="lin" valueType="num" p14:bounceEnd="53333">
                                          <p:cBhvr additive="base">
                                            <p:cTn id="16" dur="125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49" presetClass="entr" presetSubtype="0" decel="10000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 calcmode="lin" valueType="num">
                                          <p:cBhvr>
                                            <p:cTn id="22" dur="500" fill="hold"/>
                                            <p:tgtEl>
                                              <p:spTgt spid="12"/>
                                            </p:tgtEl>
                                            <p:attrNameLst>
                                              <p:attrName>style.rotation</p:attrName>
                                            </p:attrNameLst>
                                          </p:cBhvr>
                                          <p:tavLst>
                                            <p:tav tm="0">
                                              <p:val>
                                                <p:fltVal val="360"/>
                                              </p:val>
                                            </p:tav>
                                            <p:tav tm="100000">
                                              <p:val>
                                                <p:fltVal val="0"/>
                                              </p:val>
                                            </p:tav>
                                          </p:tavLst>
                                        </p:anim>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up)">
                                          <p:cBhvr>
                                            <p:cTn id="30" dur="500"/>
                                            <p:tgtEl>
                                              <p:spTgt spid="24"/>
                                            </p:tgtEl>
                                          </p:cBhvr>
                                        </p:animEffect>
                                      </p:childTnLst>
                                    </p:cTn>
                                  </p:par>
                                </p:childTnLst>
                              </p:cTn>
                            </p:par>
                            <p:par>
                              <p:cTn id="31" fill="hold">
                                <p:stCondLst>
                                  <p:cond delay="3000"/>
                                </p:stCondLst>
                                <p:childTnLst>
                                  <p:par>
                                    <p:cTn id="32" presetID="49" presetClass="entr" presetSubtype="0" decel="100000"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 calcmode="lin" valueType="num">
                                          <p:cBhvr>
                                            <p:cTn id="36" dur="500" fill="hold"/>
                                            <p:tgtEl>
                                              <p:spTgt spid="8"/>
                                            </p:tgtEl>
                                            <p:attrNameLst>
                                              <p:attrName>style.rotation</p:attrName>
                                            </p:attrNameLst>
                                          </p:cBhvr>
                                          <p:tavLst>
                                            <p:tav tm="0">
                                              <p:val>
                                                <p:fltVal val="360"/>
                                              </p:val>
                                            </p:tav>
                                            <p:tav tm="100000">
                                              <p:val>
                                                <p:fltVal val="0"/>
                                              </p:val>
                                            </p:tav>
                                          </p:tavLst>
                                        </p:anim>
                                        <p:animEffect transition="in" filter="fade">
                                          <p:cBhvr>
                                            <p:cTn id="37" dur="500"/>
                                            <p:tgtEl>
                                              <p:spTgt spid="8"/>
                                            </p:tgtEl>
                                          </p:cBhvr>
                                        </p:animEffect>
                                      </p:childTnLst>
                                    </p:cTn>
                                  </p:par>
                                  <p:par>
                                    <p:cTn id="38" presetID="10" presetClass="entr" presetSubtype="0" fill="hold" grpId="0" nodeType="withEffect">
                                      <p:stCondLst>
                                        <p:cond delay="25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childTnLst>
                              </p:cTn>
                            </p:par>
                            <p:par>
                              <p:cTn id="41" fill="hold">
                                <p:stCondLst>
                                  <p:cond delay="3750"/>
                                </p:stCondLst>
                                <p:childTnLst>
                                  <p:par>
                                    <p:cTn id="42" presetID="22" presetClass="entr" presetSubtype="1"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up)">
                                          <p:cBhvr>
                                            <p:cTn id="44" dur="500"/>
                                            <p:tgtEl>
                                              <p:spTgt spid="25"/>
                                            </p:tgtEl>
                                          </p:cBhvr>
                                        </p:animEffect>
                                      </p:childTnLst>
                                    </p:cTn>
                                  </p:par>
                                </p:childTnLst>
                              </p:cTn>
                            </p:par>
                            <p:par>
                              <p:cTn id="45" fill="hold">
                                <p:stCondLst>
                                  <p:cond delay="4250"/>
                                </p:stCondLst>
                                <p:childTnLst>
                                  <p:par>
                                    <p:cTn id="46" presetID="49" presetClass="entr" presetSubtype="0" decel="100000"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fltVal val="0"/>
                                              </p:val>
                                            </p:tav>
                                            <p:tav tm="100000">
                                              <p:val>
                                                <p:strVal val="#ppt_w"/>
                                              </p:val>
                                            </p:tav>
                                          </p:tavLst>
                                        </p:anim>
                                        <p:anim calcmode="lin" valueType="num">
                                          <p:cBhvr>
                                            <p:cTn id="49" dur="500" fill="hold"/>
                                            <p:tgtEl>
                                              <p:spTgt spid="18"/>
                                            </p:tgtEl>
                                            <p:attrNameLst>
                                              <p:attrName>ppt_h</p:attrName>
                                            </p:attrNameLst>
                                          </p:cBhvr>
                                          <p:tavLst>
                                            <p:tav tm="0">
                                              <p:val>
                                                <p:fltVal val="0"/>
                                              </p:val>
                                            </p:tav>
                                            <p:tav tm="100000">
                                              <p:val>
                                                <p:strVal val="#ppt_h"/>
                                              </p:val>
                                            </p:tav>
                                          </p:tavLst>
                                        </p:anim>
                                        <p:anim calcmode="lin" valueType="num">
                                          <p:cBhvr>
                                            <p:cTn id="50" dur="500" fill="hold"/>
                                            <p:tgtEl>
                                              <p:spTgt spid="18"/>
                                            </p:tgtEl>
                                            <p:attrNameLst>
                                              <p:attrName>style.rotation</p:attrName>
                                            </p:attrNameLst>
                                          </p:cBhvr>
                                          <p:tavLst>
                                            <p:tav tm="0">
                                              <p:val>
                                                <p:fltVal val="360"/>
                                              </p:val>
                                            </p:tav>
                                            <p:tav tm="100000">
                                              <p:val>
                                                <p:fltVal val="0"/>
                                              </p:val>
                                            </p:tav>
                                          </p:tavLst>
                                        </p:anim>
                                        <p:animEffect transition="in" filter="fade">
                                          <p:cBhvr>
                                            <p:cTn id="51" dur="500"/>
                                            <p:tgtEl>
                                              <p:spTgt spid="18"/>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childTnLst>
                              </p:cTn>
                            </p:par>
                            <p:par>
                              <p:cTn id="55" fill="hold">
                                <p:stCondLst>
                                  <p:cond delay="5000"/>
                                </p:stCondLst>
                                <p:childTnLst>
                                  <p:par>
                                    <p:cTn id="56" presetID="22" presetClass="entr" presetSubtype="1"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up)">
                                          <p:cBhvr>
                                            <p:cTn id="5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p:bldP spid="22" grpId="0"/>
          <p:bldP spid="23" grpId="0"/>
          <p:bldP spid="24"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250" fill="hold"/>
                                            <p:tgtEl>
                                              <p:spTgt spid="3"/>
                                            </p:tgtEl>
                                            <p:attrNameLst>
                                              <p:attrName>ppt_x</p:attrName>
                                            </p:attrNameLst>
                                          </p:cBhvr>
                                          <p:tavLst>
                                            <p:tav tm="0">
                                              <p:val>
                                                <p:strVal val="1+#ppt_w/2"/>
                                              </p:val>
                                            </p:tav>
                                            <p:tav tm="100000">
                                              <p:val>
                                                <p:strVal val="#ppt_x"/>
                                              </p:val>
                                            </p:tav>
                                          </p:tavLst>
                                        </p:anim>
                                        <p:anim calcmode="lin" valueType="num">
                                          <p:cBhvr additive="base">
                                            <p:cTn id="8" dur="12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50" fill="hold"/>
                                            <p:tgtEl>
                                              <p:spTgt spid="4"/>
                                            </p:tgtEl>
                                            <p:attrNameLst>
                                              <p:attrName>ppt_x</p:attrName>
                                            </p:attrNameLst>
                                          </p:cBhvr>
                                          <p:tavLst>
                                            <p:tav tm="0">
                                              <p:val>
                                                <p:strVal val="1+#ppt_w/2"/>
                                              </p:val>
                                            </p:tav>
                                            <p:tav tm="100000">
                                              <p:val>
                                                <p:strVal val="#ppt_x"/>
                                              </p:val>
                                            </p:tav>
                                          </p:tavLst>
                                        </p:anim>
                                        <p:anim calcmode="lin" valueType="num">
                                          <p:cBhvr additive="base">
                                            <p:cTn id="12" dur="12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250" fill="hold"/>
                                            <p:tgtEl>
                                              <p:spTgt spid="11"/>
                                            </p:tgtEl>
                                            <p:attrNameLst>
                                              <p:attrName>ppt_x</p:attrName>
                                            </p:attrNameLst>
                                          </p:cBhvr>
                                          <p:tavLst>
                                            <p:tav tm="0">
                                              <p:val>
                                                <p:strVal val="1+#ppt_w/2"/>
                                              </p:val>
                                            </p:tav>
                                            <p:tav tm="100000">
                                              <p:val>
                                                <p:strVal val="#ppt_x"/>
                                              </p:val>
                                            </p:tav>
                                          </p:tavLst>
                                        </p:anim>
                                        <p:anim calcmode="lin" valueType="num">
                                          <p:cBhvr additive="base">
                                            <p:cTn id="16" dur="125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49" presetClass="entr" presetSubtype="0" decel="10000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 calcmode="lin" valueType="num">
                                          <p:cBhvr>
                                            <p:cTn id="22" dur="500" fill="hold"/>
                                            <p:tgtEl>
                                              <p:spTgt spid="12"/>
                                            </p:tgtEl>
                                            <p:attrNameLst>
                                              <p:attrName>style.rotation</p:attrName>
                                            </p:attrNameLst>
                                          </p:cBhvr>
                                          <p:tavLst>
                                            <p:tav tm="0">
                                              <p:val>
                                                <p:fltVal val="360"/>
                                              </p:val>
                                            </p:tav>
                                            <p:tav tm="100000">
                                              <p:val>
                                                <p:fltVal val="0"/>
                                              </p:val>
                                            </p:tav>
                                          </p:tavLst>
                                        </p:anim>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up)">
                                          <p:cBhvr>
                                            <p:cTn id="30" dur="500"/>
                                            <p:tgtEl>
                                              <p:spTgt spid="24"/>
                                            </p:tgtEl>
                                          </p:cBhvr>
                                        </p:animEffect>
                                      </p:childTnLst>
                                    </p:cTn>
                                  </p:par>
                                </p:childTnLst>
                              </p:cTn>
                            </p:par>
                            <p:par>
                              <p:cTn id="31" fill="hold">
                                <p:stCondLst>
                                  <p:cond delay="3000"/>
                                </p:stCondLst>
                                <p:childTnLst>
                                  <p:par>
                                    <p:cTn id="32" presetID="49" presetClass="entr" presetSubtype="0" decel="100000"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 calcmode="lin" valueType="num">
                                          <p:cBhvr>
                                            <p:cTn id="36" dur="500" fill="hold"/>
                                            <p:tgtEl>
                                              <p:spTgt spid="8"/>
                                            </p:tgtEl>
                                            <p:attrNameLst>
                                              <p:attrName>style.rotation</p:attrName>
                                            </p:attrNameLst>
                                          </p:cBhvr>
                                          <p:tavLst>
                                            <p:tav tm="0">
                                              <p:val>
                                                <p:fltVal val="360"/>
                                              </p:val>
                                            </p:tav>
                                            <p:tav tm="100000">
                                              <p:val>
                                                <p:fltVal val="0"/>
                                              </p:val>
                                            </p:tav>
                                          </p:tavLst>
                                        </p:anim>
                                        <p:animEffect transition="in" filter="fade">
                                          <p:cBhvr>
                                            <p:cTn id="37" dur="500"/>
                                            <p:tgtEl>
                                              <p:spTgt spid="8"/>
                                            </p:tgtEl>
                                          </p:cBhvr>
                                        </p:animEffect>
                                      </p:childTnLst>
                                    </p:cTn>
                                  </p:par>
                                  <p:par>
                                    <p:cTn id="38" presetID="10" presetClass="entr" presetSubtype="0" fill="hold" grpId="0" nodeType="withEffect">
                                      <p:stCondLst>
                                        <p:cond delay="25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childTnLst>
                              </p:cTn>
                            </p:par>
                            <p:par>
                              <p:cTn id="41" fill="hold">
                                <p:stCondLst>
                                  <p:cond delay="3750"/>
                                </p:stCondLst>
                                <p:childTnLst>
                                  <p:par>
                                    <p:cTn id="42" presetID="22" presetClass="entr" presetSubtype="1"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up)">
                                          <p:cBhvr>
                                            <p:cTn id="44" dur="500"/>
                                            <p:tgtEl>
                                              <p:spTgt spid="25"/>
                                            </p:tgtEl>
                                          </p:cBhvr>
                                        </p:animEffect>
                                      </p:childTnLst>
                                    </p:cTn>
                                  </p:par>
                                </p:childTnLst>
                              </p:cTn>
                            </p:par>
                            <p:par>
                              <p:cTn id="45" fill="hold">
                                <p:stCondLst>
                                  <p:cond delay="4250"/>
                                </p:stCondLst>
                                <p:childTnLst>
                                  <p:par>
                                    <p:cTn id="46" presetID="49" presetClass="entr" presetSubtype="0" decel="100000"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fltVal val="0"/>
                                              </p:val>
                                            </p:tav>
                                            <p:tav tm="100000">
                                              <p:val>
                                                <p:strVal val="#ppt_w"/>
                                              </p:val>
                                            </p:tav>
                                          </p:tavLst>
                                        </p:anim>
                                        <p:anim calcmode="lin" valueType="num">
                                          <p:cBhvr>
                                            <p:cTn id="49" dur="500" fill="hold"/>
                                            <p:tgtEl>
                                              <p:spTgt spid="18"/>
                                            </p:tgtEl>
                                            <p:attrNameLst>
                                              <p:attrName>ppt_h</p:attrName>
                                            </p:attrNameLst>
                                          </p:cBhvr>
                                          <p:tavLst>
                                            <p:tav tm="0">
                                              <p:val>
                                                <p:fltVal val="0"/>
                                              </p:val>
                                            </p:tav>
                                            <p:tav tm="100000">
                                              <p:val>
                                                <p:strVal val="#ppt_h"/>
                                              </p:val>
                                            </p:tav>
                                          </p:tavLst>
                                        </p:anim>
                                        <p:anim calcmode="lin" valueType="num">
                                          <p:cBhvr>
                                            <p:cTn id="50" dur="500" fill="hold"/>
                                            <p:tgtEl>
                                              <p:spTgt spid="18"/>
                                            </p:tgtEl>
                                            <p:attrNameLst>
                                              <p:attrName>style.rotation</p:attrName>
                                            </p:attrNameLst>
                                          </p:cBhvr>
                                          <p:tavLst>
                                            <p:tav tm="0">
                                              <p:val>
                                                <p:fltVal val="360"/>
                                              </p:val>
                                            </p:tav>
                                            <p:tav tm="100000">
                                              <p:val>
                                                <p:fltVal val="0"/>
                                              </p:val>
                                            </p:tav>
                                          </p:tavLst>
                                        </p:anim>
                                        <p:animEffect transition="in" filter="fade">
                                          <p:cBhvr>
                                            <p:cTn id="51" dur="500"/>
                                            <p:tgtEl>
                                              <p:spTgt spid="18"/>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childTnLst>
                              </p:cTn>
                            </p:par>
                            <p:par>
                              <p:cTn id="55" fill="hold">
                                <p:stCondLst>
                                  <p:cond delay="5000"/>
                                </p:stCondLst>
                                <p:childTnLst>
                                  <p:par>
                                    <p:cTn id="56" presetID="22" presetClass="entr" presetSubtype="1"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up)">
                                          <p:cBhvr>
                                            <p:cTn id="5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p:bldP spid="22" grpId="0"/>
          <p:bldP spid="23" grpId="0"/>
          <p:bldP spid="24" grpId="0"/>
          <p:bldP spid="25" grpId="0"/>
          <p:bldP spid="26"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27162" y="224932"/>
            <a:ext cx="11549415" cy="351580"/>
          </a:xfrm>
        </p:spPr>
        <p:txBody>
          <a:bodyPr/>
          <a:lstStyle/>
          <a:p>
            <a:r>
              <a:rPr lang="pl-PL"/>
              <a:t>Style </a:t>
            </a:r>
            <a:r>
              <a:rPr lang="en-NZ"/>
              <a:t>S</a:t>
            </a:r>
            <a:r>
              <a:rPr lang="pl-PL"/>
              <a:t> – </a:t>
            </a:r>
            <a:r>
              <a:rPr lang="en-NZ" b="1">
                <a:solidFill>
                  <a:schemeClr val="accent3"/>
                </a:solidFill>
              </a:rPr>
              <a:t>Steady</a:t>
            </a:r>
            <a:endParaRPr lang="pl-PL" b="1">
              <a:solidFill>
                <a:schemeClr val="accent3"/>
              </a:solidFill>
            </a:endParaRPr>
          </a:p>
        </p:txBody>
      </p:sp>
      <p:grpSp>
        <p:nvGrpSpPr>
          <p:cNvPr id="15" name="Grupa 14"/>
          <p:cNvGrpSpPr/>
          <p:nvPr/>
        </p:nvGrpSpPr>
        <p:grpSpPr>
          <a:xfrm>
            <a:off x="327162" y="3692030"/>
            <a:ext cx="705985" cy="705985"/>
            <a:chOff x="8657947" y="626070"/>
            <a:chExt cx="822960" cy="822960"/>
          </a:xfrm>
        </p:grpSpPr>
        <p:sp>
          <p:nvSpPr>
            <p:cNvPr id="16" name="Oval 23"/>
            <p:cNvSpPr>
              <a:spLocks noChangeArrowheads="1"/>
            </p:cNvSpPr>
            <p:nvPr/>
          </p:nvSpPr>
          <p:spPr bwMode="auto">
            <a:xfrm>
              <a:off x="8657947" y="626070"/>
              <a:ext cx="822960" cy="822960"/>
            </a:xfrm>
            <a:prstGeom prst="ellips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en-US" sz="1800"/>
            </a:p>
          </p:txBody>
        </p:sp>
        <p:sp>
          <p:nvSpPr>
            <p:cNvPr id="17" name="Freeform 142"/>
            <p:cNvSpPr>
              <a:spLocks noEditPoints="1"/>
            </p:cNvSpPr>
            <p:nvPr/>
          </p:nvSpPr>
          <p:spPr bwMode="auto">
            <a:xfrm>
              <a:off x="8946877" y="814814"/>
              <a:ext cx="245099" cy="445472"/>
            </a:xfrm>
            <a:custGeom>
              <a:avLst/>
              <a:gdLst>
                <a:gd name="T0" fmla="*/ 162 w 317"/>
                <a:gd name="T1" fmla="*/ 455 h 575"/>
                <a:gd name="T2" fmla="*/ 155 w 317"/>
                <a:gd name="T3" fmla="*/ 448 h 575"/>
                <a:gd name="T4" fmla="*/ 155 w 317"/>
                <a:gd name="T5" fmla="*/ 398 h 575"/>
                <a:gd name="T6" fmla="*/ 220 w 317"/>
                <a:gd name="T7" fmla="*/ 301 h 575"/>
                <a:gd name="T8" fmla="*/ 303 w 317"/>
                <a:gd name="T9" fmla="*/ 159 h 575"/>
                <a:gd name="T10" fmla="*/ 158 w 317"/>
                <a:gd name="T11" fmla="*/ 14 h 575"/>
                <a:gd name="T12" fmla="*/ 14 w 317"/>
                <a:gd name="T13" fmla="*/ 159 h 575"/>
                <a:gd name="T14" fmla="*/ 7 w 317"/>
                <a:gd name="T15" fmla="*/ 166 h 575"/>
                <a:gd name="T16" fmla="*/ 0 w 317"/>
                <a:gd name="T17" fmla="*/ 159 h 575"/>
                <a:gd name="T18" fmla="*/ 158 w 317"/>
                <a:gd name="T19" fmla="*/ 0 h 575"/>
                <a:gd name="T20" fmla="*/ 317 w 317"/>
                <a:gd name="T21" fmla="*/ 159 h 575"/>
                <a:gd name="T22" fmla="*/ 229 w 317"/>
                <a:gd name="T23" fmla="*/ 311 h 575"/>
                <a:gd name="T24" fmla="*/ 169 w 317"/>
                <a:gd name="T25" fmla="*/ 398 h 575"/>
                <a:gd name="T26" fmla="*/ 169 w 317"/>
                <a:gd name="T27" fmla="*/ 448 h 575"/>
                <a:gd name="T28" fmla="*/ 162 w 317"/>
                <a:gd name="T29" fmla="*/ 455 h 575"/>
                <a:gd name="T30" fmla="*/ 195 w 317"/>
                <a:gd name="T31" fmla="*/ 542 h 575"/>
                <a:gd name="T32" fmla="*/ 162 w 317"/>
                <a:gd name="T33" fmla="*/ 510 h 575"/>
                <a:gd name="T34" fmla="*/ 129 w 317"/>
                <a:gd name="T35" fmla="*/ 542 h 575"/>
                <a:gd name="T36" fmla="*/ 162 w 317"/>
                <a:gd name="T37" fmla="*/ 575 h 575"/>
                <a:gd name="T38" fmla="*/ 195 w 317"/>
                <a:gd name="T39" fmla="*/ 542 h 575"/>
                <a:gd name="T40" fmla="*/ 181 w 317"/>
                <a:gd name="T41" fmla="*/ 542 h 575"/>
                <a:gd name="T42" fmla="*/ 162 w 317"/>
                <a:gd name="T43" fmla="*/ 561 h 575"/>
                <a:gd name="T44" fmla="*/ 143 w 317"/>
                <a:gd name="T45" fmla="*/ 542 h 575"/>
                <a:gd name="T46" fmla="*/ 162 w 317"/>
                <a:gd name="T47" fmla="*/ 524 h 575"/>
                <a:gd name="T48" fmla="*/ 181 w 317"/>
                <a:gd name="T49" fmla="*/ 542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7" h="575">
                  <a:moveTo>
                    <a:pt x="162" y="455"/>
                  </a:moveTo>
                  <a:cubicBezTo>
                    <a:pt x="158" y="455"/>
                    <a:pt x="155" y="452"/>
                    <a:pt x="155" y="448"/>
                  </a:cubicBezTo>
                  <a:cubicBezTo>
                    <a:pt x="155" y="398"/>
                    <a:pt x="155" y="398"/>
                    <a:pt x="155" y="398"/>
                  </a:cubicBezTo>
                  <a:cubicBezTo>
                    <a:pt x="155" y="358"/>
                    <a:pt x="186" y="330"/>
                    <a:pt x="220" y="301"/>
                  </a:cubicBezTo>
                  <a:cubicBezTo>
                    <a:pt x="261" y="264"/>
                    <a:pt x="303" y="227"/>
                    <a:pt x="303" y="159"/>
                  </a:cubicBezTo>
                  <a:cubicBezTo>
                    <a:pt x="303" y="79"/>
                    <a:pt x="238" y="14"/>
                    <a:pt x="158" y="14"/>
                  </a:cubicBezTo>
                  <a:cubicBezTo>
                    <a:pt x="79" y="14"/>
                    <a:pt x="14" y="79"/>
                    <a:pt x="14" y="159"/>
                  </a:cubicBezTo>
                  <a:cubicBezTo>
                    <a:pt x="14" y="163"/>
                    <a:pt x="10" y="166"/>
                    <a:pt x="7" y="166"/>
                  </a:cubicBezTo>
                  <a:cubicBezTo>
                    <a:pt x="3" y="166"/>
                    <a:pt x="0" y="163"/>
                    <a:pt x="0" y="159"/>
                  </a:cubicBezTo>
                  <a:cubicBezTo>
                    <a:pt x="0" y="71"/>
                    <a:pt x="71" y="0"/>
                    <a:pt x="158" y="0"/>
                  </a:cubicBezTo>
                  <a:cubicBezTo>
                    <a:pt x="246" y="0"/>
                    <a:pt x="317" y="71"/>
                    <a:pt x="317" y="159"/>
                  </a:cubicBezTo>
                  <a:cubicBezTo>
                    <a:pt x="317" y="233"/>
                    <a:pt x="270" y="275"/>
                    <a:pt x="229" y="311"/>
                  </a:cubicBezTo>
                  <a:cubicBezTo>
                    <a:pt x="197" y="339"/>
                    <a:pt x="169" y="364"/>
                    <a:pt x="169" y="398"/>
                  </a:cubicBezTo>
                  <a:cubicBezTo>
                    <a:pt x="169" y="448"/>
                    <a:pt x="169" y="448"/>
                    <a:pt x="169" y="448"/>
                  </a:cubicBezTo>
                  <a:cubicBezTo>
                    <a:pt x="169" y="452"/>
                    <a:pt x="166" y="455"/>
                    <a:pt x="162" y="455"/>
                  </a:cubicBezTo>
                  <a:close/>
                  <a:moveTo>
                    <a:pt x="195" y="542"/>
                  </a:moveTo>
                  <a:cubicBezTo>
                    <a:pt x="195" y="524"/>
                    <a:pt x="180" y="510"/>
                    <a:pt x="162" y="510"/>
                  </a:cubicBezTo>
                  <a:cubicBezTo>
                    <a:pt x="144" y="510"/>
                    <a:pt x="129" y="524"/>
                    <a:pt x="129" y="542"/>
                  </a:cubicBezTo>
                  <a:cubicBezTo>
                    <a:pt x="129" y="560"/>
                    <a:pt x="144" y="575"/>
                    <a:pt x="162" y="575"/>
                  </a:cubicBezTo>
                  <a:cubicBezTo>
                    <a:pt x="180" y="575"/>
                    <a:pt x="195" y="560"/>
                    <a:pt x="195" y="542"/>
                  </a:cubicBezTo>
                  <a:close/>
                  <a:moveTo>
                    <a:pt x="181" y="542"/>
                  </a:moveTo>
                  <a:cubicBezTo>
                    <a:pt x="181" y="553"/>
                    <a:pt x="172" y="561"/>
                    <a:pt x="162" y="561"/>
                  </a:cubicBezTo>
                  <a:cubicBezTo>
                    <a:pt x="152" y="561"/>
                    <a:pt x="143" y="553"/>
                    <a:pt x="143" y="542"/>
                  </a:cubicBezTo>
                  <a:cubicBezTo>
                    <a:pt x="143" y="532"/>
                    <a:pt x="152" y="524"/>
                    <a:pt x="162" y="524"/>
                  </a:cubicBezTo>
                  <a:cubicBezTo>
                    <a:pt x="172" y="524"/>
                    <a:pt x="181" y="532"/>
                    <a:pt x="181" y="542"/>
                  </a:cubicBezTo>
                  <a:close/>
                </a:path>
              </a:pathLst>
            </a:custGeom>
            <a:ln w="19050" cap="rnd">
              <a:solidFill>
                <a:schemeClr val="accent3"/>
              </a:solidFill>
              <a:round/>
            </a:ln>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en-US" sz="1800"/>
            </a:p>
          </p:txBody>
        </p:sp>
      </p:grpSp>
      <p:sp>
        <p:nvSpPr>
          <p:cNvPr id="21" name="Prostokąt 20"/>
          <p:cNvSpPr/>
          <p:nvPr/>
        </p:nvSpPr>
        <p:spPr>
          <a:xfrm>
            <a:off x="1172925" y="1398627"/>
            <a:ext cx="2835200" cy="400110"/>
          </a:xfrm>
          <a:prstGeom prst="rect">
            <a:avLst/>
          </a:prstGeom>
        </p:spPr>
        <p:txBody>
          <a:bodyPr wrap="none">
            <a:spAutoFit/>
          </a:bodyPr>
          <a:lstStyle/>
          <a:p>
            <a:r>
              <a:rPr lang="en-NZ" altLang="pl-PL" sz="2000" b="1" kern="800" spc="-39">
                <a:solidFill>
                  <a:schemeClr val="accent3"/>
                </a:solidFill>
                <a:latin typeface="Century Gothic" panose="020B0502020202020204" pitchFamily="34" charset="0"/>
              </a:rPr>
              <a:t>Decision-Making Style</a:t>
            </a:r>
            <a:endParaRPr lang="pl-PL" altLang="pl-PL" sz="2000" b="1" kern="800" spc="-39">
              <a:solidFill>
                <a:schemeClr val="accent3"/>
              </a:solidFill>
              <a:latin typeface="Century Gothic" panose="020B0502020202020204" pitchFamily="34" charset="0"/>
            </a:endParaRPr>
          </a:p>
        </p:txBody>
      </p:sp>
      <p:sp>
        <p:nvSpPr>
          <p:cNvPr id="22" name="Prostokąt 21"/>
          <p:cNvSpPr/>
          <p:nvPr/>
        </p:nvSpPr>
        <p:spPr>
          <a:xfrm>
            <a:off x="1172925" y="3611537"/>
            <a:ext cx="2752420" cy="400110"/>
          </a:xfrm>
          <a:prstGeom prst="rect">
            <a:avLst/>
          </a:prstGeom>
        </p:spPr>
        <p:txBody>
          <a:bodyPr wrap="none">
            <a:spAutoFit/>
          </a:bodyPr>
          <a:lstStyle/>
          <a:p>
            <a:r>
              <a:rPr lang="en-NZ" altLang="pl-PL" sz="2000" b="1" kern="800" spc="-39">
                <a:solidFill>
                  <a:schemeClr val="accent3"/>
                </a:solidFill>
                <a:latin typeface="Century Gothic" panose="020B0502020202020204" pitchFamily="34" charset="0"/>
              </a:rPr>
              <a:t>Approach to Change</a:t>
            </a:r>
            <a:endParaRPr lang="pl-PL" altLang="pl-PL" sz="2000" b="1" kern="800" spc="-39">
              <a:solidFill>
                <a:schemeClr val="accent3"/>
              </a:solidFill>
              <a:latin typeface="Century Gothic" panose="020B0502020202020204" pitchFamily="34" charset="0"/>
            </a:endParaRPr>
          </a:p>
        </p:txBody>
      </p:sp>
      <p:sp>
        <p:nvSpPr>
          <p:cNvPr id="24" name="Prostokąt 23"/>
          <p:cNvSpPr/>
          <p:nvPr/>
        </p:nvSpPr>
        <p:spPr>
          <a:xfrm>
            <a:off x="1172925" y="1752988"/>
            <a:ext cx="5265454" cy="1477328"/>
          </a:xfrm>
          <a:prstGeom prst="rect">
            <a:avLst/>
          </a:prstGeom>
        </p:spPr>
        <p:txBody>
          <a:bodyPr wrap="square">
            <a:spAutoFit/>
          </a:bodyPr>
          <a:lstStyle/>
          <a:p>
            <a:pPr marL="285750" lvl="0" indent="-285750">
              <a:buClr>
                <a:schemeClr val="accent3"/>
              </a:buClr>
              <a:buFont typeface="Arial" panose="020B0604020202020204" pitchFamily="34" charset="0"/>
              <a:buChar char="•"/>
            </a:pPr>
            <a:r>
              <a:rPr lang="en-NZ">
                <a:latin typeface="Century Gothic" panose="020B0502020202020204" pitchFamily="34" charset="0"/>
                <a:cs typeface="Arial" panose="020B0604020202020204" pitchFamily="34" charset="0"/>
              </a:rPr>
              <a:t>Approaches decision-making cautiously</a:t>
            </a:r>
          </a:p>
          <a:p>
            <a:pPr marL="285750" lvl="0" indent="-285750">
              <a:buClr>
                <a:schemeClr val="accent3"/>
              </a:buClr>
              <a:buFont typeface="Arial" panose="020B0604020202020204" pitchFamily="34" charset="0"/>
              <a:buChar char="•"/>
            </a:pPr>
            <a:r>
              <a:rPr lang="en-NZ">
                <a:latin typeface="Century Gothic" panose="020B0502020202020204" pitchFamily="34" charset="0"/>
                <a:cs typeface="Arial" panose="020B0604020202020204" pitchFamily="34" charset="0"/>
              </a:rPr>
              <a:t>Thinks about previous similar decisions</a:t>
            </a:r>
          </a:p>
          <a:p>
            <a:pPr marL="285750" lvl="0" indent="-285750">
              <a:buClr>
                <a:schemeClr val="accent3"/>
              </a:buClr>
              <a:buFont typeface="Arial" panose="020B0604020202020204" pitchFamily="34" charset="0"/>
              <a:buChar char="•"/>
            </a:pPr>
            <a:r>
              <a:rPr lang="en-NZ" altLang="pl-PL" kern="800" spc="-39">
                <a:latin typeface="Century Gothic" panose="020B0502020202020204" pitchFamily="34" charset="0"/>
                <a:cs typeface="Arial" panose="020B0604020202020204" pitchFamily="34" charset="0"/>
              </a:rPr>
              <a:t>Double-checks before making decisions</a:t>
            </a:r>
          </a:p>
          <a:p>
            <a:pPr marL="285750" lvl="0" indent="-285750">
              <a:buClr>
                <a:schemeClr val="accent3"/>
              </a:buClr>
              <a:buFont typeface="Arial" panose="020B0604020202020204" pitchFamily="34" charset="0"/>
              <a:buChar char="•"/>
            </a:pPr>
            <a:r>
              <a:rPr lang="en-NZ" altLang="pl-PL" kern="800" spc="-39">
                <a:latin typeface="Century Gothic" panose="020B0502020202020204" pitchFamily="34" charset="0"/>
                <a:cs typeface="Arial" panose="020B0604020202020204" pitchFamily="34" charset="0"/>
              </a:rPr>
              <a:t>Prefers support when making decisions</a:t>
            </a:r>
          </a:p>
          <a:p>
            <a:pPr marL="285750" lvl="0" indent="-285750">
              <a:buClr>
                <a:schemeClr val="accent3"/>
              </a:buClr>
              <a:buFont typeface="Arial" panose="020B0604020202020204" pitchFamily="34" charset="0"/>
              <a:buChar char="•"/>
            </a:pPr>
            <a:r>
              <a:rPr lang="en-NZ" altLang="pl-PL" kern="800" spc="-39">
                <a:latin typeface="Century Gothic" panose="020B0502020202020204" pitchFamily="34" charset="0"/>
                <a:cs typeface="Arial" panose="020B0604020202020204" pitchFamily="34" charset="0"/>
              </a:rPr>
              <a:t>Is cautious in new situations</a:t>
            </a:r>
          </a:p>
        </p:txBody>
      </p:sp>
      <p:sp>
        <p:nvSpPr>
          <p:cNvPr id="25" name="Prostokąt 24"/>
          <p:cNvSpPr/>
          <p:nvPr/>
        </p:nvSpPr>
        <p:spPr>
          <a:xfrm>
            <a:off x="1172925" y="3965290"/>
            <a:ext cx="6368412" cy="2031325"/>
          </a:xfrm>
          <a:prstGeom prst="rect">
            <a:avLst/>
          </a:prstGeom>
        </p:spPr>
        <p:txBody>
          <a:bodyPr wrap="square">
            <a:spAutoFit/>
          </a:bodyPr>
          <a:lstStyle/>
          <a:p>
            <a:pPr marL="285750" indent="-285750">
              <a:buClr>
                <a:schemeClr val="accent3"/>
              </a:buClr>
              <a:buFont typeface="Arial" panose="020B0604020202020204" pitchFamily="34" charset="0"/>
              <a:buChar char="•"/>
            </a:pPr>
            <a:r>
              <a:rPr lang="en-NZ" altLang="pl-PL" kern="800" spc="-39">
                <a:latin typeface="Century Gothic" panose="020B0502020202020204" pitchFamily="34" charset="0"/>
              </a:rPr>
              <a:t>Doesn’t like too much change</a:t>
            </a:r>
          </a:p>
          <a:p>
            <a:pPr marL="285750" indent="-285750">
              <a:buClr>
                <a:schemeClr val="accent3"/>
              </a:buClr>
              <a:buFont typeface="Arial" panose="020B0604020202020204" pitchFamily="34" charset="0"/>
              <a:buChar char="•"/>
            </a:pPr>
            <a:r>
              <a:rPr lang="en-NZ" altLang="pl-PL" kern="800" spc="-39">
                <a:latin typeface="Century Gothic" panose="020B0502020202020204" pitchFamily="34" charset="0"/>
              </a:rPr>
              <a:t>Needs a logical and systematic approach to change</a:t>
            </a:r>
          </a:p>
          <a:p>
            <a:pPr marL="285750" indent="-285750">
              <a:buClr>
                <a:schemeClr val="accent3"/>
              </a:buClr>
              <a:buFont typeface="Arial" panose="020B0604020202020204" pitchFamily="34" charset="0"/>
              <a:buChar char="•"/>
            </a:pPr>
            <a:r>
              <a:rPr lang="en-NZ" altLang="pl-PL" kern="800" spc="-39">
                <a:latin typeface="Century Gothic" panose="020B0502020202020204" pitchFamily="34" charset="0"/>
              </a:rPr>
              <a:t>Often requires a lot of information </a:t>
            </a:r>
            <a:br>
              <a:rPr lang="en-NZ" altLang="pl-PL" kern="800" spc="-39">
                <a:latin typeface="Century Gothic" panose="020B0502020202020204" pitchFamily="34" charset="0"/>
              </a:rPr>
            </a:br>
            <a:r>
              <a:rPr lang="en-NZ" altLang="pl-PL" kern="800" spc="-39">
                <a:latin typeface="Century Gothic" panose="020B0502020202020204" pitchFamily="34" charset="0"/>
              </a:rPr>
              <a:t>to support the change   </a:t>
            </a:r>
          </a:p>
          <a:p>
            <a:pPr marL="285750" indent="-285750">
              <a:buClr>
                <a:schemeClr val="accent3"/>
              </a:buClr>
              <a:buFont typeface="Arial" panose="020B0604020202020204" pitchFamily="34" charset="0"/>
              <a:buChar char="•"/>
            </a:pPr>
            <a:r>
              <a:rPr lang="en-NZ" altLang="pl-PL" kern="800" spc="-39">
                <a:latin typeface="Century Gothic" panose="020B0502020202020204" pitchFamily="34" charset="0"/>
              </a:rPr>
              <a:t>Often slower and at times resistant to </a:t>
            </a:r>
            <a:br>
              <a:rPr lang="en-NZ" altLang="pl-PL" kern="800" spc="-39">
                <a:latin typeface="Century Gothic" panose="020B0502020202020204" pitchFamily="34" charset="0"/>
              </a:rPr>
            </a:br>
            <a:r>
              <a:rPr lang="en-NZ" altLang="pl-PL" kern="800" spc="-39">
                <a:latin typeface="Century Gothic" panose="020B0502020202020204" pitchFamily="34" charset="0"/>
              </a:rPr>
              <a:t>change as they like routine and structure </a:t>
            </a:r>
          </a:p>
          <a:p>
            <a:endParaRPr lang="pl-PL" altLang="pl-PL" kern="800" spc="-39">
              <a:latin typeface="Century Gothic" panose="020B0502020202020204" pitchFamily="34" charset="0"/>
            </a:endParaRPr>
          </a:p>
        </p:txBody>
      </p:sp>
      <p:sp>
        <p:nvSpPr>
          <p:cNvPr id="27" name="Symbol zastępczy numeru slajdu 26"/>
          <p:cNvSpPr>
            <a:spLocks noGrp="1"/>
          </p:cNvSpPr>
          <p:nvPr>
            <p:ph type="sldNum" sz="quarter" idx="12"/>
          </p:nvPr>
        </p:nvSpPr>
        <p:spPr/>
        <p:txBody>
          <a:bodyPr/>
          <a:lstStyle/>
          <a:p>
            <a:fld id="{DEAEEF22-A4DB-45E7-8C91-9889C89BF273}" type="slidenum">
              <a:rPr lang="pl-PL" smtClean="0"/>
              <a:t>33</a:t>
            </a:fld>
            <a:endParaRPr lang="pl-PL"/>
          </a:p>
        </p:txBody>
      </p:sp>
      <p:grpSp>
        <p:nvGrpSpPr>
          <p:cNvPr id="3" name="Group 2"/>
          <p:cNvGrpSpPr/>
          <p:nvPr/>
        </p:nvGrpSpPr>
        <p:grpSpPr>
          <a:xfrm>
            <a:off x="327162" y="1429060"/>
            <a:ext cx="705985" cy="705985"/>
            <a:chOff x="327162" y="1429060"/>
            <a:chExt cx="705985" cy="705985"/>
          </a:xfrm>
        </p:grpSpPr>
        <p:sp>
          <p:nvSpPr>
            <p:cNvPr id="13" name="Oval 14"/>
            <p:cNvSpPr>
              <a:spLocks noChangeArrowheads="1"/>
            </p:cNvSpPr>
            <p:nvPr/>
          </p:nvSpPr>
          <p:spPr bwMode="auto">
            <a:xfrm>
              <a:off x="327162" y="1429060"/>
              <a:ext cx="705985" cy="705985"/>
            </a:xfrm>
            <a:prstGeom prst="ellips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en-US" sz="1800"/>
            </a:p>
          </p:txBody>
        </p:sp>
        <p:pic>
          <p:nvPicPr>
            <p:cNvPr id="18" name="Picture 17"/>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61076" y="1562974"/>
              <a:ext cx="438156" cy="438156"/>
            </a:xfrm>
            <a:prstGeom prst="rect">
              <a:avLst/>
            </a:prstGeom>
          </p:spPr>
        </p:pic>
      </p:grpSp>
      <p:sp>
        <p:nvSpPr>
          <p:cNvPr id="35" name="Elipsa 2"/>
          <p:cNvSpPr/>
          <p:nvPr/>
        </p:nvSpPr>
        <p:spPr>
          <a:xfrm>
            <a:off x="7922253" y="934921"/>
            <a:ext cx="3439665" cy="34396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grpSp>
        <p:nvGrpSpPr>
          <p:cNvPr id="36" name="Grupa 3"/>
          <p:cNvGrpSpPr/>
          <p:nvPr/>
        </p:nvGrpSpPr>
        <p:grpSpPr>
          <a:xfrm>
            <a:off x="7273835" y="1095206"/>
            <a:ext cx="1742129" cy="1757374"/>
            <a:chOff x="7424335" y="2590541"/>
            <a:chExt cx="1742129" cy="1757374"/>
          </a:xfrm>
        </p:grpSpPr>
        <p:sp>
          <p:nvSpPr>
            <p:cNvPr id="37" name="Elipsa 4"/>
            <p:cNvSpPr/>
            <p:nvPr/>
          </p:nvSpPr>
          <p:spPr>
            <a:xfrm>
              <a:off x="7424335" y="2590541"/>
              <a:ext cx="1742129" cy="174212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38" name="pole tekstowe 5"/>
            <p:cNvSpPr txBox="1"/>
            <p:nvPr/>
          </p:nvSpPr>
          <p:spPr>
            <a:xfrm>
              <a:off x="7691837" y="2901365"/>
              <a:ext cx="1197209" cy="1446550"/>
            </a:xfrm>
            <a:prstGeom prst="rect">
              <a:avLst/>
            </a:prstGeom>
            <a:noFill/>
          </p:spPr>
          <p:txBody>
            <a:bodyPr wrap="square" rtlCol="0">
              <a:spAutoFit/>
            </a:bodyPr>
            <a:lstStyle/>
            <a:p>
              <a:pPr algn="ctr"/>
              <a:r>
                <a:rPr lang="pl-PL" sz="8800" b="1">
                  <a:solidFill>
                    <a:schemeClr val="bg1"/>
                  </a:solidFill>
                  <a:latin typeface="Century Gothic" panose="020B0502020202020204" pitchFamily="34" charset="0"/>
                </a:rPr>
                <a:t>S</a:t>
              </a:r>
            </a:p>
          </p:txBody>
        </p:sp>
        <p:sp>
          <p:nvSpPr>
            <p:cNvPr id="39" name="pole tekstowe 6"/>
            <p:cNvSpPr txBox="1"/>
            <p:nvPr/>
          </p:nvSpPr>
          <p:spPr>
            <a:xfrm>
              <a:off x="7851427" y="2689582"/>
              <a:ext cx="923319" cy="461665"/>
            </a:xfrm>
            <a:prstGeom prst="rect">
              <a:avLst/>
            </a:prstGeom>
            <a:noFill/>
          </p:spPr>
          <p:txBody>
            <a:bodyPr wrap="square" rtlCol="0">
              <a:spAutoFit/>
            </a:bodyPr>
            <a:lstStyle/>
            <a:p>
              <a:r>
                <a:rPr lang="pl-PL" sz="2400">
                  <a:solidFill>
                    <a:schemeClr val="bg1"/>
                  </a:solidFill>
                  <a:latin typeface="Century Gothic" panose="020B0502020202020204" pitchFamily="34" charset="0"/>
                </a:rPr>
                <a:t>Style</a:t>
              </a:r>
            </a:p>
          </p:txBody>
        </p:sp>
      </p:grpSp>
      <p:pic>
        <p:nvPicPr>
          <p:cNvPr id="43" name="Obraz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3735" y="428422"/>
            <a:ext cx="4376773" cy="5827474"/>
          </a:xfrm>
          <a:prstGeom prst="rect">
            <a:avLst/>
          </a:prstGeom>
        </p:spPr>
      </p:pic>
      <p:sp>
        <p:nvSpPr>
          <p:cNvPr id="20" name="Rectangle 19"/>
          <p:cNvSpPr/>
          <p:nvPr/>
        </p:nvSpPr>
        <p:spPr>
          <a:xfrm>
            <a:off x="189186" y="841245"/>
            <a:ext cx="9432000" cy="540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76089919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par>
                              <p:cTn id="14" fill="hold">
                                <p:stCondLst>
                                  <p:cond delay="500"/>
                                </p:stCondLst>
                                <p:childTnLst>
                                  <p:par>
                                    <p:cTn id="15" presetID="22" presetClass="entr" presetSubtype="1"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up)">
                                          <p:cBhvr>
                                            <p:cTn id="17" dur="500"/>
                                            <p:tgtEl>
                                              <p:spTgt spid="24"/>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 calcmode="lin" valueType="num">
                                          <p:cBhvr>
                                            <p:cTn id="23" dur="500" fill="hold"/>
                                            <p:tgtEl>
                                              <p:spTgt spid="15"/>
                                            </p:tgtEl>
                                            <p:attrNameLst>
                                              <p:attrName>style.rotation</p:attrName>
                                            </p:attrNameLst>
                                          </p:cBhvr>
                                          <p:tavLst>
                                            <p:tav tm="0">
                                              <p:val>
                                                <p:fltVal val="360"/>
                                              </p:val>
                                            </p:tav>
                                            <p:tav tm="100000">
                                              <p:val>
                                                <p:fltVal val="0"/>
                                              </p:val>
                                            </p:tav>
                                          </p:tavLst>
                                        </p:anim>
                                        <p:animEffect transition="in" filter="fade">
                                          <p:cBhvr>
                                            <p:cTn id="24" dur="500"/>
                                            <p:tgtEl>
                                              <p:spTgt spid="15"/>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1750"/>
                                </p:stCondLst>
                                <p:childTnLst>
                                  <p:par>
                                    <p:cTn id="29" presetID="22" presetClass="entr" presetSubtype="1"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up)">
                                          <p:cBhvr>
                                            <p:cTn id="31" dur="500"/>
                                            <p:tgtEl>
                                              <p:spTgt spid="25"/>
                                            </p:tgtEl>
                                          </p:cBhvr>
                                        </p:animEffect>
                                      </p:childTnLst>
                                    </p:cTn>
                                  </p:par>
                                </p:childTnLst>
                              </p:cTn>
                            </p:par>
                            <p:par>
                              <p:cTn id="32" fill="hold">
                                <p:stCondLst>
                                  <p:cond delay="2250"/>
                                </p:stCondLst>
                                <p:childTnLst>
                                  <p:par>
                                    <p:cTn id="33" presetID="2" presetClass="entr" presetSubtype="2" fill="hold" grpId="0" nodeType="afterEffect" p14:presetBounceEnd="53333">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14:bounceEnd="53333">
                                          <p:cBhvr additive="base">
                                            <p:cTn id="35" dur="1250" fill="hold"/>
                                            <p:tgtEl>
                                              <p:spTgt spid="35"/>
                                            </p:tgtEl>
                                            <p:attrNameLst>
                                              <p:attrName>ppt_x</p:attrName>
                                            </p:attrNameLst>
                                          </p:cBhvr>
                                          <p:tavLst>
                                            <p:tav tm="0">
                                              <p:val>
                                                <p:strVal val="1+#ppt_w/2"/>
                                              </p:val>
                                            </p:tav>
                                            <p:tav tm="100000">
                                              <p:val>
                                                <p:strVal val="#ppt_x"/>
                                              </p:val>
                                            </p:tav>
                                          </p:tavLst>
                                        </p:anim>
                                        <p:anim calcmode="lin" valueType="num" p14:bounceEnd="53333">
                                          <p:cBhvr additive="base">
                                            <p:cTn id="36" dur="1250" fill="hold"/>
                                            <p:tgtEl>
                                              <p:spTgt spid="35"/>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14:presetBounceEnd="53333">
                                      <p:stCondLst>
                                        <p:cond delay="250"/>
                                      </p:stCondLst>
                                      <p:childTnLst>
                                        <p:set>
                                          <p:cBhvr>
                                            <p:cTn id="38" dur="1" fill="hold">
                                              <p:stCondLst>
                                                <p:cond delay="0"/>
                                              </p:stCondLst>
                                            </p:cTn>
                                            <p:tgtEl>
                                              <p:spTgt spid="36"/>
                                            </p:tgtEl>
                                            <p:attrNameLst>
                                              <p:attrName>style.visibility</p:attrName>
                                            </p:attrNameLst>
                                          </p:cBhvr>
                                          <p:to>
                                            <p:strVal val="visible"/>
                                          </p:to>
                                        </p:set>
                                        <p:anim calcmode="lin" valueType="num" p14:bounceEnd="53333">
                                          <p:cBhvr additive="base">
                                            <p:cTn id="39" dur="1250" fill="hold"/>
                                            <p:tgtEl>
                                              <p:spTgt spid="36"/>
                                            </p:tgtEl>
                                            <p:attrNameLst>
                                              <p:attrName>ppt_x</p:attrName>
                                            </p:attrNameLst>
                                          </p:cBhvr>
                                          <p:tavLst>
                                            <p:tav tm="0">
                                              <p:val>
                                                <p:strVal val="1+#ppt_w/2"/>
                                              </p:val>
                                            </p:tav>
                                            <p:tav tm="100000">
                                              <p:val>
                                                <p:strVal val="#ppt_x"/>
                                              </p:val>
                                            </p:tav>
                                          </p:tavLst>
                                        </p:anim>
                                        <p:anim calcmode="lin" valueType="num" p14:bounceEnd="53333">
                                          <p:cBhvr additive="base">
                                            <p:cTn id="40" dur="1250" fill="hold"/>
                                            <p:tgtEl>
                                              <p:spTgt spid="36"/>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14:presetBounceEnd="53333">
                                      <p:stCondLst>
                                        <p:cond delay="750"/>
                                      </p:stCondLst>
                                      <p:childTnLst>
                                        <p:set>
                                          <p:cBhvr>
                                            <p:cTn id="42" dur="1" fill="hold">
                                              <p:stCondLst>
                                                <p:cond delay="0"/>
                                              </p:stCondLst>
                                            </p:cTn>
                                            <p:tgtEl>
                                              <p:spTgt spid="43"/>
                                            </p:tgtEl>
                                            <p:attrNameLst>
                                              <p:attrName>style.visibility</p:attrName>
                                            </p:attrNameLst>
                                          </p:cBhvr>
                                          <p:to>
                                            <p:strVal val="visible"/>
                                          </p:to>
                                        </p:set>
                                        <p:anim calcmode="lin" valueType="num" p14:bounceEnd="53333">
                                          <p:cBhvr additive="base">
                                            <p:cTn id="43" dur="1250" fill="hold"/>
                                            <p:tgtEl>
                                              <p:spTgt spid="43"/>
                                            </p:tgtEl>
                                            <p:attrNameLst>
                                              <p:attrName>ppt_x</p:attrName>
                                            </p:attrNameLst>
                                          </p:cBhvr>
                                          <p:tavLst>
                                            <p:tav tm="0">
                                              <p:val>
                                                <p:strVal val="1+#ppt_w/2"/>
                                              </p:val>
                                            </p:tav>
                                            <p:tav tm="100000">
                                              <p:val>
                                                <p:strVal val="#ppt_x"/>
                                              </p:val>
                                            </p:tav>
                                          </p:tavLst>
                                        </p:anim>
                                        <p:anim calcmode="lin" valueType="num" p14:bounceEnd="53333">
                                          <p:cBhvr additive="base">
                                            <p:cTn id="44" dur="125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4" grpId="0"/>
          <p:bldP spid="25" grpId="0"/>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par>
                              <p:cTn id="14" fill="hold">
                                <p:stCondLst>
                                  <p:cond delay="500"/>
                                </p:stCondLst>
                                <p:childTnLst>
                                  <p:par>
                                    <p:cTn id="15" presetID="22" presetClass="entr" presetSubtype="1"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up)">
                                          <p:cBhvr>
                                            <p:cTn id="17" dur="500"/>
                                            <p:tgtEl>
                                              <p:spTgt spid="24"/>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 calcmode="lin" valueType="num">
                                          <p:cBhvr>
                                            <p:cTn id="23" dur="500" fill="hold"/>
                                            <p:tgtEl>
                                              <p:spTgt spid="15"/>
                                            </p:tgtEl>
                                            <p:attrNameLst>
                                              <p:attrName>style.rotation</p:attrName>
                                            </p:attrNameLst>
                                          </p:cBhvr>
                                          <p:tavLst>
                                            <p:tav tm="0">
                                              <p:val>
                                                <p:fltVal val="360"/>
                                              </p:val>
                                            </p:tav>
                                            <p:tav tm="100000">
                                              <p:val>
                                                <p:fltVal val="0"/>
                                              </p:val>
                                            </p:tav>
                                          </p:tavLst>
                                        </p:anim>
                                        <p:animEffect transition="in" filter="fade">
                                          <p:cBhvr>
                                            <p:cTn id="24" dur="500"/>
                                            <p:tgtEl>
                                              <p:spTgt spid="15"/>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1750"/>
                                </p:stCondLst>
                                <p:childTnLst>
                                  <p:par>
                                    <p:cTn id="29" presetID="22" presetClass="entr" presetSubtype="1"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up)">
                                          <p:cBhvr>
                                            <p:cTn id="31" dur="500"/>
                                            <p:tgtEl>
                                              <p:spTgt spid="25"/>
                                            </p:tgtEl>
                                          </p:cBhvr>
                                        </p:animEffect>
                                      </p:childTnLst>
                                    </p:cTn>
                                  </p:par>
                                </p:childTnLst>
                              </p:cTn>
                            </p:par>
                            <p:par>
                              <p:cTn id="32" fill="hold">
                                <p:stCondLst>
                                  <p:cond delay="2250"/>
                                </p:stCondLst>
                                <p:childTnLst>
                                  <p:par>
                                    <p:cTn id="33" presetID="2" presetClass="entr" presetSubtype="2"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1250" fill="hold"/>
                                            <p:tgtEl>
                                              <p:spTgt spid="35"/>
                                            </p:tgtEl>
                                            <p:attrNameLst>
                                              <p:attrName>ppt_x</p:attrName>
                                            </p:attrNameLst>
                                          </p:cBhvr>
                                          <p:tavLst>
                                            <p:tav tm="0">
                                              <p:val>
                                                <p:strVal val="1+#ppt_w/2"/>
                                              </p:val>
                                            </p:tav>
                                            <p:tav tm="100000">
                                              <p:val>
                                                <p:strVal val="#ppt_x"/>
                                              </p:val>
                                            </p:tav>
                                          </p:tavLst>
                                        </p:anim>
                                        <p:anim calcmode="lin" valueType="num">
                                          <p:cBhvr additive="base">
                                            <p:cTn id="36" dur="1250" fill="hold"/>
                                            <p:tgtEl>
                                              <p:spTgt spid="35"/>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25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1250" fill="hold"/>
                                            <p:tgtEl>
                                              <p:spTgt spid="36"/>
                                            </p:tgtEl>
                                            <p:attrNameLst>
                                              <p:attrName>ppt_x</p:attrName>
                                            </p:attrNameLst>
                                          </p:cBhvr>
                                          <p:tavLst>
                                            <p:tav tm="0">
                                              <p:val>
                                                <p:strVal val="1+#ppt_w/2"/>
                                              </p:val>
                                            </p:tav>
                                            <p:tav tm="100000">
                                              <p:val>
                                                <p:strVal val="#ppt_x"/>
                                              </p:val>
                                            </p:tav>
                                          </p:tavLst>
                                        </p:anim>
                                        <p:anim calcmode="lin" valueType="num">
                                          <p:cBhvr additive="base">
                                            <p:cTn id="40" dur="1250" fill="hold"/>
                                            <p:tgtEl>
                                              <p:spTgt spid="36"/>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750"/>
                                      </p:stCondLst>
                                      <p:childTnLst>
                                        <p:set>
                                          <p:cBhvr>
                                            <p:cTn id="42" dur="1" fill="hold">
                                              <p:stCondLst>
                                                <p:cond delay="0"/>
                                              </p:stCondLst>
                                            </p:cTn>
                                            <p:tgtEl>
                                              <p:spTgt spid="43"/>
                                            </p:tgtEl>
                                            <p:attrNameLst>
                                              <p:attrName>style.visibility</p:attrName>
                                            </p:attrNameLst>
                                          </p:cBhvr>
                                          <p:to>
                                            <p:strVal val="visible"/>
                                          </p:to>
                                        </p:set>
                                        <p:anim calcmode="lin" valueType="num">
                                          <p:cBhvr additive="base">
                                            <p:cTn id="43" dur="1250" fill="hold"/>
                                            <p:tgtEl>
                                              <p:spTgt spid="43"/>
                                            </p:tgtEl>
                                            <p:attrNameLst>
                                              <p:attrName>ppt_x</p:attrName>
                                            </p:attrNameLst>
                                          </p:cBhvr>
                                          <p:tavLst>
                                            <p:tav tm="0">
                                              <p:val>
                                                <p:strVal val="1+#ppt_w/2"/>
                                              </p:val>
                                            </p:tav>
                                            <p:tav tm="100000">
                                              <p:val>
                                                <p:strVal val="#ppt_x"/>
                                              </p:val>
                                            </p:tav>
                                          </p:tavLst>
                                        </p:anim>
                                        <p:anim calcmode="lin" valueType="num">
                                          <p:cBhvr additive="base">
                                            <p:cTn id="44" dur="125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4" grpId="0"/>
          <p:bldP spid="25" grpId="0"/>
          <p:bldP spid="35" grpId="0" animBg="1"/>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51488" y="2124030"/>
            <a:ext cx="8042740" cy="2609941"/>
          </a:xfrm>
          <a:prstGeom prst="rect">
            <a:avLst/>
          </a:prstGeom>
          <a:noFill/>
        </p:spPr>
        <p:txBody>
          <a:bodyPr wrap="square" lIns="85341" tIns="42670" rIns="85341" bIns="42670" rtlCol="0">
            <a:spAutoFit/>
          </a:bodyPr>
          <a:lstStyle/>
          <a:p>
            <a:r>
              <a:rPr lang="en-NZ" sz="4100" b="1">
                <a:latin typeface="Century Gothic" panose="020B0502020202020204" pitchFamily="34" charset="0"/>
              </a:rPr>
              <a:t>Introduce yourself to the C Behavioural Style. </a:t>
            </a:r>
          </a:p>
          <a:p>
            <a:endParaRPr lang="en-NZ" sz="4100" b="1">
              <a:latin typeface="Century Gothic" panose="020B0502020202020204" pitchFamily="34" charset="0"/>
            </a:endParaRPr>
          </a:p>
          <a:p>
            <a:r>
              <a:rPr lang="en-NZ" sz="4100" b="1">
                <a:latin typeface="Century Gothic" panose="020B0502020202020204" pitchFamily="34" charset="0"/>
                <a:hlinkClick r:id="rId3"/>
              </a:rPr>
              <a:t>Click to watch</a:t>
            </a:r>
            <a:endParaRPr lang="en-GB" sz="4100" b="1">
              <a:latin typeface="Century Gothic" panose="020B0502020202020204" pitchFamily="34" charset="0"/>
            </a:endParaRPr>
          </a:p>
        </p:txBody>
      </p:sp>
      <p:sp>
        <p:nvSpPr>
          <p:cNvPr id="5" name="Text Placeholder 2"/>
          <p:cNvSpPr txBox="1">
            <a:spLocks/>
          </p:cNvSpPr>
          <p:nvPr/>
        </p:nvSpPr>
        <p:spPr>
          <a:xfrm>
            <a:off x="1775521" y="154532"/>
            <a:ext cx="7244862" cy="750470"/>
          </a:xfrm>
          <a:prstGeom prst="rect">
            <a:avLst/>
          </a:prstGeom>
        </p:spPr>
        <p:txBody>
          <a:bodyPr lIns="85341" tIns="42670" rIns="85341" bIns="42670"/>
          <a:lstStyle>
            <a:lvl1pPr marL="364841" indent="-364841" algn="l" defTabSz="972868" rtl="0" eaLnBrk="1" latinLnBrk="0" hangingPunct="1">
              <a:spcBef>
                <a:spcPct val="20000"/>
              </a:spcBef>
              <a:buFont typeface="Arial" panose="020B0604020202020204" pitchFamily="34" charset="0"/>
              <a:buChar char="•"/>
              <a:defRPr sz="3400" kern="1200">
                <a:solidFill>
                  <a:schemeClr val="tx1"/>
                </a:solidFill>
                <a:latin typeface="+mn-lt"/>
                <a:ea typeface="+mn-ea"/>
                <a:cs typeface="+mn-cs"/>
              </a:defRPr>
            </a:lvl1pPr>
            <a:lvl2pPr marL="790411" indent="-304014" algn="l" defTabSz="972868"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2pPr>
            <a:lvl3pPr marL="1216048" indent="-243227" algn="l" defTabSz="972868"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3pPr>
            <a:lvl4pPr marL="1702424"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4pPr>
            <a:lvl5pPr marL="2188820"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5pPr>
            <a:lvl6pPr marL="2675223"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6pPr>
            <a:lvl7pPr marL="3161624"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7pPr>
            <a:lvl8pPr marL="3648025"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8pPr>
            <a:lvl9pPr marL="4134427"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9pPr>
          </a:lstStyle>
          <a:p>
            <a:pPr marL="0" indent="0">
              <a:buNone/>
            </a:pPr>
            <a:r>
              <a:rPr lang="en-NZ" sz="3000" b="1">
                <a:solidFill>
                  <a:schemeClr val="bg1"/>
                </a:solidFill>
                <a:latin typeface="Century Gothic" panose="020B0502020202020204" pitchFamily="34" charset="0"/>
              </a:rPr>
              <a:t>Styles: </a:t>
            </a:r>
            <a:r>
              <a:rPr lang="en-NZ" sz="3000">
                <a:solidFill>
                  <a:schemeClr val="bg1"/>
                </a:solidFill>
                <a:latin typeface="Century Gothic" panose="020B0502020202020204" pitchFamily="34" charset="0"/>
              </a:rPr>
              <a:t>The C Style = Compliance</a:t>
            </a:r>
          </a:p>
        </p:txBody>
      </p:sp>
      <p:pic>
        <p:nvPicPr>
          <p:cNvPr id="6" name="Obraz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23441" y="529767"/>
            <a:ext cx="4376773" cy="5827473"/>
          </a:xfrm>
          <a:prstGeom prst="rect">
            <a:avLst/>
          </a:prstGeom>
        </p:spPr>
      </p:pic>
      <p:sp>
        <p:nvSpPr>
          <p:cNvPr id="3" name="Title 2"/>
          <p:cNvSpPr>
            <a:spLocks noGrp="1"/>
          </p:cNvSpPr>
          <p:nvPr>
            <p:ph type="title"/>
          </p:nvPr>
        </p:nvSpPr>
        <p:spPr/>
        <p:txBody>
          <a:bodyPr/>
          <a:lstStyle/>
          <a:p>
            <a:r>
              <a:rPr lang="pl-PL"/>
              <a:t>Style C - </a:t>
            </a:r>
            <a:r>
              <a:rPr lang="en-NZ" b="1" err="1">
                <a:solidFill>
                  <a:schemeClr val="accent2"/>
                </a:solidFill>
              </a:rPr>
              <a:t>Pr</a:t>
            </a:r>
            <a:r>
              <a:rPr lang="pl-PL" b="1">
                <a:solidFill>
                  <a:schemeClr val="accent2"/>
                </a:solidFill>
              </a:rPr>
              <a:t>ecise</a:t>
            </a:r>
            <a:endParaRPr lang="en-GB"/>
          </a:p>
        </p:txBody>
      </p:sp>
    </p:spTree>
    <p:extLst>
      <p:ext uri="{BB962C8B-B14F-4D97-AF65-F5344CB8AC3E}">
        <p14:creationId xmlns:p14="http://schemas.microsoft.com/office/powerpoint/2010/main" val="191871446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3333">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3333">
                                          <p:cBhvr additive="base">
                                            <p:cTn id="7" dur="1250" fill="hold"/>
                                            <p:tgtEl>
                                              <p:spTgt spid="6"/>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250" fill="hold"/>
                                            <p:tgtEl>
                                              <p:spTgt spid="6"/>
                                            </p:tgtEl>
                                            <p:attrNameLst>
                                              <p:attrName>ppt_x</p:attrName>
                                            </p:attrNameLst>
                                          </p:cBhvr>
                                          <p:tavLst>
                                            <p:tav tm="0">
                                              <p:val>
                                                <p:strVal val="0-#ppt_w/2"/>
                                              </p:val>
                                            </p:tav>
                                            <p:tav tm="100000">
                                              <p:val>
                                                <p:strVal val="#ppt_x"/>
                                              </p:val>
                                            </p:tav>
                                          </p:tavLst>
                                        </p:anim>
                                        <p:anim calcmode="lin" valueType="num">
                                          <p:cBhvr additive="base">
                                            <p:cTn id="8" dur="12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351580"/>
          </a:xfrm>
        </p:spPr>
        <p:txBody>
          <a:bodyPr/>
          <a:lstStyle/>
          <a:p>
            <a:r>
              <a:rPr lang="pl-PL"/>
              <a:t>Style C - </a:t>
            </a:r>
            <a:r>
              <a:rPr lang="en-NZ" b="1" err="1">
                <a:solidFill>
                  <a:schemeClr val="accent2"/>
                </a:solidFill>
              </a:rPr>
              <a:t>Pr</a:t>
            </a:r>
            <a:r>
              <a:rPr lang="pl-PL" b="1">
                <a:solidFill>
                  <a:schemeClr val="accent2"/>
                </a:solidFill>
              </a:rPr>
              <a:t>ecise</a:t>
            </a:r>
          </a:p>
        </p:txBody>
      </p:sp>
      <p:sp>
        <p:nvSpPr>
          <p:cNvPr id="3" name="Elipsa 2"/>
          <p:cNvSpPr/>
          <p:nvPr/>
        </p:nvSpPr>
        <p:spPr>
          <a:xfrm>
            <a:off x="5042687" y="1614855"/>
            <a:ext cx="3439665" cy="34396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grpSp>
        <p:nvGrpSpPr>
          <p:cNvPr id="4" name="Grupa 3"/>
          <p:cNvGrpSpPr/>
          <p:nvPr/>
        </p:nvGrpSpPr>
        <p:grpSpPr>
          <a:xfrm>
            <a:off x="1093937" y="1460135"/>
            <a:ext cx="4454382" cy="369332"/>
            <a:chOff x="1733492" y="1460135"/>
            <a:chExt cx="4454382" cy="369332"/>
          </a:xfrm>
        </p:grpSpPr>
        <p:cxnSp>
          <p:nvCxnSpPr>
            <p:cNvPr id="5" name="Łącznik prosty 4"/>
            <p:cNvCxnSpPr>
              <a:endCxn id="6" idx="3"/>
            </p:cNvCxnSpPr>
            <p:nvPr/>
          </p:nvCxnSpPr>
          <p:spPr>
            <a:xfrm flipH="1">
              <a:off x="4103051" y="1644801"/>
              <a:ext cx="2084823" cy="0"/>
            </a:xfrm>
            <a:prstGeom prst="line">
              <a:avLst/>
            </a:prstGeom>
            <a:ln w="19050" cap="rnd">
              <a:solidFill>
                <a:schemeClr val="accent2"/>
              </a:solidFill>
              <a:round/>
            </a:ln>
          </p:spPr>
          <p:style>
            <a:lnRef idx="1">
              <a:schemeClr val="accent1"/>
            </a:lnRef>
            <a:fillRef idx="0">
              <a:schemeClr val="accent1"/>
            </a:fillRef>
            <a:effectRef idx="0">
              <a:schemeClr val="accent1"/>
            </a:effectRef>
            <a:fontRef idx="minor">
              <a:schemeClr val="tx1"/>
            </a:fontRef>
          </p:style>
        </p:cxnSp>
        <p:sp>
          <p:nvSpPr>
            <p:cNvPr id="6" name="Prostokąt 5"/>
            <p:cNvSpPr/>
            <p:nvPr/>
          </p:nvSpPr>
          <p:spPr>
            <a:xfrm>
              <a:off x="1733492" y="1460135"/>
              <a:ext cx="2369559" cy="369332"/>
            </a:xfrm>
            <a:prstGeom prst="rect">
              <a:avLst/>
            </a:prstGeom>
          </p:spPr>
          <p:txBody>
            <a:bodyPr wrap="none">
              <a:spAutoFit/>
            </a:bodyPr>
            <a:lstStyle/>
            <a:p>
              <a:pPr algn="ctr" defTabSz="622300">
                <a:lnSpc>
                  <a:spcPct val="90000"/>
                </a:lnSpc>
                <a:spcBef>
                  <a:spcPct val="0"/>
                </a:spcBef>
                <a:spcAft>
                  <a:spcPct val="35000"/>
                </a:spcAft>
              </a:pPr>
              <a:r>
                <a:rPr lang="pl-PL" sz="2000" b="1" err="1">
                  <a:solidFill>
                    <a:schemeClr val="accent2"/>
                  </a:solidFill>
                  <a:latin typeface="Century Gothic" panose="020B0502020202020204" pitchFamily="34" charset="0"/>
                </a:rPr>
                <a:t>Precise</a:t>
              </a:r>
              <a:r>
                <a:rPr lang="pl-PL" sz="2000">
                  <a:latin typeface="Century Gothic" panose="020B0502020202020204" pitchFamily="34" charset="0"/>
                </a:rPr>
                <a:t>, </a:t>
              </a:r>
              <a:r>
                <a:rPr lang="pl-PL" sz="2000" err="1">
                  <a:latin typeface="Century Gothic" panose="020B0502020202020204" pitchFamily="34" charset="0"/>
                </a:rPr>
                <a:t>pedantic</a:t>
              </a:r>
              <a:endParaRPr lang="pl-PL" sz="2000">
                <a:latin typeface="Century Gothic" panose="020B0502020202020204" pitchFamily="34" charset="0"/>
              </a:endParaRPr>
            </a:p>
          </p:txBody>
        </p:sp>
      </p:grpSp>
      <p:grpSp>
        <p:nvGrpSpPr>
          <p:cNvPr id="7" name="Grupa 6"/>
          <p:cNvGrpSpPr/>
          <p:nvPr/>
        </p:nvGrpSpPr>
        <p:grpSpPr>
          <a:xfrm>
            <a:off x="1120002" y="2488155"/>
            <a:ext cx="3747630" cy="369332"/>
            <a:chOff x="1457745" y="2488155"/>
            <a:chExt cx="3747630" cy="369332"/>
          </a:xfrm>
        </p:grpSpPr>
        <p:sp>
          <p:nvSpPr>
            <p:cNvPr id="8" name="Prostokąt 7"/>
            <p:cNvSpPr/>
            <p:nvPr/>
          </p:nvSpPr>
          <p:spPr>
            <a:xfrm>
              <a:off x="1457745" y="2488155"/>
              <a:ext cx="1653722" cy="369332"/>
            </a:xfrm>
            <a:prstGeom prst="rect">
              <a:avLst/>
            </a:prstGeom>
          </p:spPr>
          <p:txBody>
            <a:bodyPr wrap="none">
              <a:spAutoFit/>
            </a:bodyPr>
            <a:lstStyle/>
            <a:p>
              <a:pPr lvl="0" algn="ctr" defTabSz="622300">
                <a:lnSpc>
                  <a:spcPct val="90000"/>
                </a:lnSpc>
                <a:spcBef>
                  <a:spcPct val="0"/>
                </a:spcBef>
                <a:spcAft>
                  <a:spcPct val="35000"/>
                </a:spcAft>
              </a:pPr>
              <a:r>
                <a:rPr lang="pl-PL" altLang="pl-PL" sz="2000" b="1" spc="-39" err="1">
                  <a:solidFill>
                    <a:schemeClr val="accent2"/>
                  </a:solidFill>
                  <a:latin typeface="Century Gothic" panose="020B0502020202020204" pitchFamily="34" charset="0"/>
                </a:rPr>
                <a:t>Follows</a:t>
              </a:r>
              <a:r>
                <a:rPr lang="pl-PL" altLang="pl-PL" sz="2000" b="1" spc="-39">
                  <a:solidFill>
                    <a:schemeClr val="accent2"/>
                  </a:solidFill>
                  <a:latin typeface="Century Gothic" panose="020B0502020202020204" pitchFamily="34" charset="0"/>
                </a:rPr>
                <a:t> </a:t>
              </a:r>
              <a:r>
                <a:rPr lang="pl-PL" altLang="pl-PL" sz="2000" b="1" spc="-39" err="1">
                  <a:solidFill>
                    <a:schemeClr val="accent2"/>
                  </a:solidFill>
                  <a:latin typeface="Century Gothic" panose="020B0502020202020204" pitchFamily="34" charset="0"/>
                </a:rPr>
                <a:t>rules</a:t>
              </a:r>
              <a:endParaRPr lang="pl-PL" sz="2000" b="1">
                <a:solidFill>
                  <a:schemeClr val="accent2"/>
                </a:solidFill>
                <a:latin typeface="Century Gothic" panose="020B0502020202020204" pitchFamily="34" charset="0"/>
              </a:endParaRPr>
            </a:p>
          </p:txBody>
        </p:sp>
        <p:cxnSp>
          <p:nvCxnSpPr>
            <p:cNvPr id="9" name="Łącznik prosty 8"/>
            <p:cNvCxnSpPr>
              <a:endCxn id="8" idx="3"/>
            </p:cNvCxnSpPr>
            <p:nvPr/>
          </p:nvCxnSpPr>
          <p:spPr>
            <a:xfrm flipH="1">
              <a:off x="3111467" y="2672821"/>
              <a:ext cx="2093908" cy="0"/>
            </a:xfrm>
            <a:prstGeom prst="line">
              <a:avLst/>
            </a:prstGeom>
            <a:ln w="19050" cap="rnd">
              <a:solidFill>
                <a:schemeClr val="accent2"/>
              </a:solidFill>
              <a:round/>
            </a:ln>
          </p:spPr>
          <p:style>
            <a:lnRef idx="1">
              <a:schemeClr val="accent1"/>
            </a:lnRef>
            <a:fillRef idx="0">
              <a:schemeClr val="accent1"/>
            </a:fillRef>
            <a:effectRef idx="0">
              <a:schemeClr val="accent1"/>
            </a:effectRef>
            <a:fontRef idx="minor">
              <a:schemeClr val="tx1"/>
            </a:fontRef>
          </p:style>
        </p:cxnSp>
      </p:grpSp>
      <p:grpSp>
        <p:nvGrpSpPr>
          <p:cNvPr id="10" name="Grupa 9"/>
          <p:cNvGrpSpPr/>
          <p:nvPr/>
        </p:nvGrpSpPr>
        <p:grpSpPr>
          <a:xfrm>
            <a:off x="1762739" y="3516175"/>
            <a:ext cx="3161688" cy="369332"/>
            <a:chOff x="1235277" y="3516175"/>
            <a:chExt cx="3161688" cy="369332"/>
          </a:xfrm>
        </p:grpSpPr>
        <p:sp>
          <p:nvSpPr>
            <p:cNvPr id="11" name="Prostokąt 10"/>
            <p:cNvSpPr/>
            <p:nvPr/>
          </p:nvSpPr>
          <p:spPr>
            <a:xfrm>
              <a:off x="1235277" y="3516175"/>
              <a:ext cx="2098651" cy="369332"/>
            </a:xfrm>
            <a:prstGeom prst="rect">
              <a:avLst/>
            </a:prstGeom>
          </p:spPr>
          <p:txBody>
            <a:bodyPr wrap="none">
              <a:spAutoFit/>
            </a:bodyPr>
            <a:lstStyle/>
            <a:p>
              <a:pPr lvl="0" algn="ctr" defTabSz="622300">
                <a:lnSpc>
                  <a:spcPct val="90000"/>
                </a:lnSpc>
                <a:spcBef>
                  <a:spcPct val="0"/>
                </a:spcBef>
                <a:spcAft>
                  <a:spcPct val="35000"/>
                </a:spcAft>
              </a:pPr>
              <a:r>
                <a:rPr lang="pl-PL" sz="2000" b="1" err="1">
                  <a:solidFill>
                    <a:schemeClr val="accent2"/>
                  </a:solidFill>
                  <a:latin typeface="Century Gothic" panose="020B0502020202020204" pitchFamily="34" charset="0"/>
                </a:rPr>
                <a:t>Logical</a:t>
              </a:r>
              <a:r>
                <a:rPr lang="pl-PL" sz="2000">
                  <a:latin typeface="Century Gothic" panose="020B0502020202020204" pitchFamily="34" charset="0"/>
                </a:rPr>
                <a:t>, </a:t>
              </a:r>
              <a:r>
                <a:rPr lang="pl-PL" sz="2000" err="1">
                  <a:latin typeface="Century Gothic" panose="020B0502020202020204" pitchFamily="34" charset="0"/>
                </a:rPr>
                <a:t>careful</a:t>
              </a:r>
              <a:endParaRPr lang="pl-PL" sz="2000">
                <a:latin typeface="Century Gothic" panose="020B0502020202020204" pitchFamily="34" charset="0"/>
              </a:endParaRPr>
            </a:p>
          </p:txBody>
        </p:sp>
        <p:cxnSp>
          <p:nvCxnSpPr>
            <p:cNvPr id="12" name="Łącznik prosty 11"/>
            <p:cNvCxnSpPr/>
            <p:nvPr/>
          </p:nvCxnSpPr>
          <p:spPr>
            <a:xfrm flipH="1" flipV="1">
              <a:off x="3618801" y="3680304"/>
              <a:ext cx="778164" cy="1"/>
            </a:xfrm>
            <a:prstGeom prst="line">
              <a:avLst/>
            </a:prstGeom>
            <a:ln w="19050" cap="rnd">
              <a:solidFill>
                <a:schemeClr val="accent2"/>
              </a:solidFill>
              <a:round/>
            </a:ln>
          </p:spPr>
          <p:style>
            <a:lnRef idx="1">
              <a:schemeClr val="accent1"/>
            </a:lnRef>
            <a:fillRef idx="0">
              <a:schemeClr val="accent1"/>
            </a:fillRef>
            <a:effectRef idx="0">
              <a:schemeClr val="accent1"/>
            </a:effectRef>
            <a:fontRef idx="minor">
              <a:schemeClr val="tx1"/>
            </a:fontRef>
          </p:style>
        </p:cxnSp>
      </p:grpSp>
      <p:grpSp>
        <p:nvGrpSpPr>
          <p:cNvPr id="13" name="Grupa 12"/>
          <p:cNvGrpSpPr/>
          <p:nvPr/>
        </p:nvGrpSpPr>
        <p:grpSpPr>
          <a:xfrm>
            <a:off x="1340314" y="4544196"/>
            <a:ext cx="3860336" cy="369332"/>
            <a:chOff x="1071610" y="4544196"/>
            <a:chExt cx="3860336" cy="369332"/>
          </a:xfrm>
        </p:grpSpPr>
        <p:sp>
          <p:nvSpPr>
            <p:cNvPr id="14" name="Prostokąt 13"/>
            <p:cNvSpPr/>
            <p:nvPr/>
          </p:nvSpPr>
          <p:spPr>
            <a:xfrm>
              <a:off x="1071610" y="4544196"/>
              <a:ext cx="2533065" cy="369332"/>
            </a:xfrm>
            <a:prstGeom prst="rect">
              <a:avLst/>
            </a:prstGeom>
          </p:spPr>
          <p:txBody>
            <a:bodyPr wrap="none">
              <a:spAutoFit/>
            </a:bodyPr>
            <a:lstStyle/>
            <a:p>
              <a:pPr lvl="0" algn="ctr" defTabSz="622300">
                <a:lnSpc>
                  <a:spcPct val="90000"/>
                </a:lnSpc>
                <a:spcBef>
                  <a:spcPct val="0"/>
                </a:spcBef>
                <a:spcAft>
                  <a:spcPct val="35000"/>
                </a:spcAft>
              </a:pPr>
              <a:r>
                <a:rPr lang="pl-PL" sz="2000" err="1">
                  <a:latin typeface="Century Gothic" panose="020B0502020202020204" pitchFamily="34" charset="0"/>
                </a:rPr>
                <a:t>Formal</a:t>
              </a:r>
              <a:r>
                <a:rPr lang="pl-PL" sz="2000">
                  <a:latin typeface="Century Gothic" panose="020B0502020202020204" pitchFamily="34" charset="0"/>
                </a:rPr>
                <a:t>, </a:t>
              </a:r>
              <a:r>
                <a:rPr lang="pl-PL" sz="2000" b="1" err="1">
                  <a:solidFill>
                    <a:schemeClr val="accent2"/>
                  </a:solidFill>
                  <a:latin typeface="Century Gothic" panose="020B0502020202020204" pitchFamily="34" charset="0"/>
                </a:rPr>
                <a:t>disciplined</a:t>
              </a:r>
              <a:endParaRPr lang="pl-PL" sz="2000" b="1">
                <a:solidFill>
                  <a:schemeClr val="accent2"/>
                </a:solidFill>
                <a:latin typeface="Century Gothic" panose="020B0502020202020204" pitchFamily="34" charset="0"/>
              </a:endParaRPr>
            </a:p>
          </p:txBody>
        </p:sp>
        <p:cxnSp>
          <p:nvCxnSpPr>
            <p:cNvPr id="15" name="Łącznik prosty 14"/>
            <p:cNvCxnSpPr/>
            <p:nvPr/>
          </p:nvCxnSpPr>
          <p:spPr>
            <a:xfrm flipH="1">
              <a:off x="4084222" y="4714245"/>
              <a:ext cx="847724" cy="0"/>
            </a:xfrm>
            <a:prstGeom prst="line">
              <a:avLst/>
            </a:prstGeom>
            <a:ln w="19050" cap="rnd">
              <a:solidFill>
                <a:schemeClr val="accent2"/>
              </a:solidFill>
              <a:round/>
            </a:ln>
          </p:spPr>
          <p:style>
            <a:lnRef idx="1">
              <a:schemeClr val="accent1"/>
            </a:lnRef>
            <a:fillRef idx="0">
              <a:schemeClr val="accent1"/>
            </a:fillRef>
            <a:effectRef idx="0">
              <a:schemeClr val="accent1"/>
            </a:effectRef>
            <a:fontRef idx="minor">
              <a:schemeClr val="tx1"/>
            </a:fontRef>
          </p:style>
        </p:cxnSp>
      </p:grpSp>
      <p:grpSp>
        <p:nvGrpSpPr>
          <p:cNvPr id="16" name="Grupa 15"/>
          <p:cNvGrpSpPr/>
          <p:nvPr/>
        </p:nvGrpSpPr>
        <p:grpSpPr>
          <a:xfrm>
            <a:off x="7180581" y="891118"/>
            <a:ext cx="1742129" cy="1757374"/>
            <a:chOff x="7424335" y="2590541"/>
            <a:chExt cx="1742129" cy="1757374"/>
          </a:xfrm>
        </p:grpSpPr>
        <p:sp>
          <p:nvSpPr>
            <p:cNvPr id="17" name="Elipsa 16"/>
            <p:cNvSpPr/>
            <p:nvPr/>
          </p:nvSpPr>
          <p:spPr>
            <a:xfrm>
              <a:off x="7424335" y="2590541"/>
              <a:ext cx="1742129" cy="174212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18" name="pole tekstowe 17"/>
            <p:cNvSpPr txBox="1"/>
            <p:nvPr/>
          </p:nvSpPr>
          <p:spPr>
            <a:xfrm>
              <a:off x="7691837" y="2901365"/>
              <a:ext cx="1197209" cy="1446550"/>
            </a:xfrm>
            <a:prstGeom prst="rect">
              <a:avLst/>
            </a:prstGeom>
            <a:noFill/>
          </p:spPr>
          <p:txBody>
            <a:bodyPr wrap="square" rtlCol="0">
              <a:spAutoFit/>
            </a:bodyPr>
            <a:lstStyle/>
            <a:p>
              <a:pPr algn="ctr"/>
              <a:r>
                <a:rPr lang="pl-PL" sz="8800" b="1">
                  <a:solidFill>
                    <a:schemeClr val="bg1"/>
                  </a:solidFill>
                  <a:latin typeface="Century Gothic" panose="020B0502020202020204" pitchFamily="34" charset="0"/>
                </a:rPr>
                <a:t>C</a:t>
              </a:r>
            </a:p>
          </p:txBody>
        </p:sp>
        <p:sp>
          <p:nvSpPr>
            <p:cNvPr id="19" name="pole tekstowe 18"/>
            <p:cNvSpPr txBox="1"/>
            <p:nvPr/>
          </p:nvSpPr>
          <p:spPr>
            <a:xfrm>
              <a:off x="7889527" y="2689582"/>
              <a:ext cx="935435" cy="461665"/>
            </a:xfrm>
            <a:prstGeom prst="rect">
              <a:avLst/>
            </a:prstGeom>
            <a:noFill/>
          </p:spPr>
          <p:txBody>
            <a:bodyPr wrap="square" rtlCol="0">
              <a:spAutoFit/>
            </a:bodyPr>
            <a:lstStyle/>
            <a:p>
              <a:r>
                <a:rPr lang="pl-PL" sz="2400">
                  <a:solidFill>
                    <a:schemeClr val="bg1"/>
                  </a:solidFill>
                  <a:latin typeface="Century Gothic" panose="020B0502020202020204" pitchFamily="34" charset="0"/>
                </a:rPr>
                <a:t>Style</a:t>
              </a:r>
            </a:p>
          </p:txBody>
        </p:sp>
      </p:grpSp>
      <p:grpSp>
        <p:nvGrpSpPr>
          <p:cNvPr id="20" name="Grupa 19"/>
          <p:cNvGrpSpPr/>
          <p:nvPr/>
        </p:nvGrpSpPr>
        <p:grpSpPr>
          <a:xfrm>
            <a:off x="7448083" y="4126856"/>
            <a:ext cx="3217000" cy="707362"/>
            <a:chOff x="7448083" y="4126856"/>
            <a:chExt cx="3217000" cy="707362"/>
          </a:xfrm>
        </p:grpSpPr>
        <p:sp>
          <p:nvSpPr>
            <p:cNvPr id="21" name="Prostokąt 20"/>
            <p:cNvSpPr/>
            <p:nvPr/>
          </p:nvSpPr>
          <p:spPr>
            <a:xfrm>
              <a:off x="8430764" y="4434108"/>
              <a:ext cx="1893467" cy="400110"/>
            </a:xfrm>
            <a:prstGeom prst="rect">
              <a:avLst/>
            </a:prstGeom>
          </p:spPr>
          <p:txBody>
            <a:bodyPr wrap="none">
              <a:spAutoFit/>
            </a:bodyPr>
            <a:lstStyle/>
            <a:p>
              <a:r>
                <a:rPr lang="pl-PL" sz="2000">
                  <a:latin typeface="Century Gothic" panose="020B0502020202020204" pitchFamily="34" charset="0"/>
                </a:rPr>
                <a:t>Overly</a:t>
              </a:r>
              <a:r>
                <a:rPr lang="en-NZ" sz="2000">
                  <a:latin typeface="Century Gothic" panose="020B0502020202020204" pitchFamily="34" charset="0"/>
                </a:rPr>
                <a:t>-</a:t>
              </a:r>
              <a:r>
                <a:rPr lang="pl-PL" sz="2000">
                  <a:latin typeface="Century Gothic" panose="020B0502020202020204" pitchFamily="34" charset="0"/>
                </a:rPr>
                <a:t>critical</a:t>
              </a:r>
            </a:p>
          </p:txBody>
        </p:sp>
        <p:grpSp>
          <p:nvGrpSpPr>
            <p:cNvPr id="22" name="Grupa 21"/>
            <p:cNvGrpSpPr/>
            <p:nvPr/>
          </p:nvGrpSpPr>
          <p:grpSpPr>
            <a:xfrm>
              <a:off x="7448083" y="4126856"/>
              <a:ext cx="3217000" cy="400110"/>
              <a:chOff x="7448083" y="4126856"/>
              <a:chExt cx="3217000" cy="400110"/>
            </a:xfrm>
          </p:grpSpPr>
          <p:sp>
            <p:nvSpPr>
              <p:cNvPr id="23" name="pole tekstowe 22"/>
              <p:cNvSpPr txBox="1"/>
              <p:nvPr/>
            </p:nvSpPr>
            <p:spPr>
              <a:xfrm>
                <a:off x="8418064" y="4126856"/>
                <a:ext cx="2247019" cy="400110"/>
              </a:xfrm>
              <a:prstGeom prst="rect">
                <a:avLst/>
              </a:prstGeom>
              <a:noFill/>
            </p:spPr>
            <p:txBody>
              <a:bodyPr wrap="square" rtlCol="0">
                <a:spAutoFit/>
              </a:bodyPr>
              <a:lstStyle/>
              <a:p>
                <a:r>
                  <a:rPr lang="pl-PL" sz="2000" b="1">
                    <a:solidFill>
                      <a:schemeClr val="bg2">
                        <a:lumMod val="75000"/>
                      </a:schemeClr>
                    </a:solidFill>
                    <a:latin typeface="Century Gothic" panose="020B0502020202020204" pitchFamily="34" charset="0"/>
                  </a:rPr>
                  <a:t>Under </a:t>
                </a:r>
                <a:r>
                  <a:rPr lang="pl-PL" sz="2000" b="1" err="1">
                    <a:solidFill>
                      <a:schemeClr val="bg2">
                        <a:lumMod val="75000"/>
                      </a:schemeClr>
                    </a:solidFill>
                    <a:latin typeface="Century Gothic" panose="020B0502020202020204" pitchFamily="34" charset="0"/>
                  </a:rPr>
                  <a:t>pressure</a:t>
                </a:r>
                <a:endParaRPr lang="pl-PL" sz="2000" b="1">
                  <a:solidFill>
                    <a:schemeClr val="bg2">
                      <a:lumMod val="75000"/>
                    </a:schemeClr>
                  </a:solidFill>
                  <a:latin typeface="Century Gothic" panose="020B0502020202020204" pitchFamily="34" charset="0"/>
                </a:endParaRPr>
              </a:p>
            </p:txBody>
          </p:sp>
          <p:cxnSp>
            <p:nvCxnSpPr>
              <p:cNvPr id="24" name="Łącznik prosty 23"/>
              <p:cNvCxnSpPr/>
              <p:nvPr/>
            </p:nvCxnSpPr>
            <p:spPr>
              <a:xfrm flipH="1">
                <a:off x="7448083" y="4307231"/>
                <a:ext cx="1013766" cy="0"/>
              </a:xfrm>
              <a:prstGeom prst="lin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cxnSp>
        </p:grpSp>
      </p:grpSp>
      <p:grpSp>
        <p:nvGrpSpPr>
          <p:cNvPr id="25" name="Grupa 24"/>
          <p:cNvGrpSpPr/>
          <p:nvPr/>
        </p:nvGrpSpPr>
        <p:grpSpPr>
          <a:xfrm>
            <a:off x="6865620" y="5046713"/>
            <a:ext cx="3710057" cy="699472"/>
            <a:chOff x="6865620" y="5046713"/>
            <a:chExt cx="3710057" cy="699472"/>
          </a:xfrm>
        </p:grpSpPr>
        <p:sp>
          <p:nvSpPr>
            <p:cNvPr id="26" name="Prostokąt 25"/>
            <p:cNvSpPr/>
            <p:nvPr/>
          </p:nvSpPr>
          <p:spPr>
            <a:xfrm>
              <a:off x="8430538" y="5346075"/>
              <a:ext cx="2145139" cy="400110"/>
            </a:xfrm>
            <a:prstGeom prst="rect">
              <a:avLst/>
            </a:prstGeom>
          </p:spPr>
          <p:txBody>
            <a:bodyPr wrap="none">
              <a:spAutoFit/>
            </a:bodyPr>
            <a:lstStyle/>
            <a:p>
              <a:r>
                <a:rPr lang="pl-PL" sz="2000" err="1">
                  <a:latin typeface="Century Gothic" panose="020B0502020202020204" pitchFamily="34" charset="0"/>
                </a:rPr>
                <a:t>criticism</a:t>
              </a:r>
              <a:r>
                <a:rPr lang="pl-PL" sz="2000">
                  <a:latin typeface="Century Gothic" panose="020B0502020202020204" pitchFamily="34" charset="0"/>
                </a:rPr>
                <a:t> of </a:t>
              </a:r>
              <a:r>
                <a:rPr lang="pl-PL" sz="2000" err="1">
                  <a:latin typeface="Century Gothic" panose="020B0502020202020204" pitchFamily="34" charset="0"/>
                </a:rPr>
                <a:t>work</a:t>
              </a:r>
              <a:endParaRPr lang="pl-PL" sz="2000">
                <a:latin typeface="Century Gothic" panose="020B0502020202020204" pitchFamily="34" charset="0"/>
              </a:endParaRPr>
            </a:p>
          </p:txBody>
        </p:sp>
        <p:grpSp>
          <p:nvGrpSpPr>
            <p:cNvPr id="27" name="Grupa 26"/>
            <p:cNvGrpSpPr/>
            <p:nvPr/>
          </p:nvGrpSpPr>
          <p:grpSpPr>
            <a:xfrm>
              <a:off x="6865620" y="5046713"/>
              <a:ext cx="3213637" cy="400110"/>
              <a:chOff x="6865620" y="5046713"/>
              <a:chExt cx="3213637" cy="400110"/>
            </a:xfrm>
          </p:grpSpPr>
          <p:sp>
            <p:nvSpPr>
              <p:cNvPr id="28" name="pole tekstowe 27"/>
              <p:cNvSpPr txBox="1"/>
              <p:nvPr/>
            </p:nvSpPr>
            <p:spPr>
              <a:xfrm>
                <a:off x="8418064" y="5046713"/>
                <a:ext cx="1661193" cy="400110"/>
              </a:xfrm>
              <a:prstGeom prst="rect">
                <a:avLst/>
              </a:prstGeom>
              <a:noFill/>
            </p:spPr>
            <p:txBody>
              <a:bodyPr wrap="square" rtlCol="0">
                <a:spAutoFit/>
              </a:bodyPr>
              <a:lstStyle/>
              <a:p>
                <a:r>
                  <a:rPr lang="pl-PL" sz="2000" b="1" err="1">
                    <a:solidFill>
                      <a:schemeClr val="bg2">
                        <a:lumMod val="75000"/>
                      </a:schemeClr>
                    </a:solidFill>
                    <a:latin typeface="Century Gothic" panose="020B0502020202020204" pitchFamily="34" charset="0"/>
                  </a:rPr>
                  <a:t>Fear</a:t>
                </a:r>
                <a:endParaRPr lang="pl-PL" sz="2000" b="1">
                  <a:solidFill>
                    <a:schemeClr val="bg2">
                      <a:lumMod val="75000"/>
                    </a:schemeClr>
                  </a:solidFill>
                  <a:latin typeface="Century Gothic" panose="020B0502020202020204" pitchFamily="34" charset="0"/>
                </a:endParaRPr>
              </a:p>
            </p:txBody>
          </p:sp>
          <p:cxnSp>
            <p:nvCxnSpPr>
              <p:cNvPr id="29" name="Łącznik prosty 28"/>
              <p:cNvCxnSpPr/>
              <p:nvPr/>
            </p:nvCxnSpPr>
            <p:spPr>
              <a:xfrm flipH="1">
                <a:off x="6865620" y="5246768"/>
                <a:ext cx="1596229" cy="0"/>
              </a:xfrm>
              <a:prstGeom prst="lin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cxnSp>
        </p:grpSp>
      </p:grpSp>
      <p:sp>
        <p:nvSpPr>
          <p:cNvPr id="30" name="Symbol zastępczy numeru slajdu 29"/>
          <p:cNvSpPr>
            <a:spLocks noGrp="1"/>
          </p:cNvSpPr>
          <p:nvPr>
            <p:ph type="sldNum" sz="quarter" idx="12"/>
          </p:nvPr>
        </p:nvSpPr>
        <p:spPr/>
        <p:txBody>
          <a:bodyPr/>
          <a:lstStyle/>
          <a:p>
            <a:fld id="{DEAEEF22-A4DB-45E7-8C91-9889C89BF273}" type="slidenum">
              <a:rPr lang="pl-PL" smtClean="0"/>
              <a:t>35</a:t>
            </a:fld>
            <a:endParaRPr lang="pl-PL"/>
          </a:p>
        </p:txBody>
      </p:sp>
      <p:pic>
        <p:nvPicPr>
          <p:cNvPr id="33" name="Obraz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6263" y="766568"/>
            <a:ext cx="4376773" cy="5827473"/>
          </a:xfrm>
          <a:prstGeom prst="rect">
            <a:avLst/>
          </a:prstGeom>
        </p:spPr>
      </p:pic>
      <p:sp>
        <p:nvSpPr>
          <p:cNvPr id="32" name="Rectangle 31"/>
          <p:cNvSpPr/>
          <p:nvPr/>
        </p:nvSpPr>
        <p:spPr>
          <a:xfrm>
            <a:off x="710707" y="0"/>
            <a:ext cx="10190335"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4881464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3333">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14:bounceEnd="53333">
                                          <p:cBhvr additive="base">
                                            <p:cTn id="7" dur="1250" fill="hold"/>
                                            <p:tgtEl>
                                              <p:spTgt spid="33"/>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3333">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53333">
                                          <p:cBhvr additive="base">
                                            <p:cTn id="11" dur="1250" fill="hold"/>
                                            <p:tgtEl>
                                              <p:spTgt spid="3"/>
                                            </p:tgtEl>
                                            <p:attrNameLst>
                                              <p:attrName>ppt_x</p:attrName>
                                            </p:attrNameLst>
                                          </p:cBhvr>
                                          <p:tavLst>
                                            <p:tav tm="0">
                                              <p:val>
                                                <p:strVal val="1+#ppt_w/2"/>
                                              </p:val>
                                            </p:tav>
                                            <p:tav tm="100000">
                                              <p:val>
                                                <p:strVal val="#ppt_x"/>
                                              </p:val>
                                            </p:tav>
                                          </p:tavLst>
                                        </p:anim>
                                        <p:anim calcmode="lin" valueType="num" p14:bounceEnd="53333">
                                          <p:cBhvr additive="base">
                                            <p:cTn id="12" dur="12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53333">
                                      <p:stCondLst>
                                        <p:cond delay="250"/>
                                      </p:stCondLst>
                                      <p:childTnLst>
                                        <p:set>
                                          <p:cBhvr>
                                            <p:cTn id="14" dur="1" fill="hold">
                                              <p:stCondLst>
                                                <p:cond delay="0"/>
                                              </p:stCondLst>
                                            </p:cTn>
                                            <p:tgtEl>
                                              <p:spTgt spid="16"/>
                                            </p:tgtEl>
                                            <p:attrNameLst>
                                              <p:attrName>style.visibility</p:attrName>
                                            </p:attrNameLst>
                                          </p:cBhvr>
                                          <p:to>
                                            <p:strVal val="visible"/>
                                          </p:to>
                                        </p:set>
                                        <p:anim calcmode="lin" valueType="num" p14:bounceEnd="53333">
                                          <p:cBhvr additive="base">
                                            <p:cTn id="15" dur="1250" fill="hold"/>
                                            <p:tgtEl>
                                              <p:spTgt spid="16"/>
                                            </p:tgtEl>
                                            <p:attrNameLst>
                                              <p:attrName>ppt_x</p:attrName>
                                            </p:attrNameLst>
                                          </p:cBhvr>
                                          <p:tavLst>
                                            <p:tav tm="0">
                                              <p:val>
                                                <p:strVal val="1+#ppt_w/2"/>
                                              </p:val>
                                            </p:tav>
                                            <p:tav tm="100000">
                                              <p:val>
                                                <p:strVal val="#ppt_x"/>
                                              </p:val>
                                            </p:tav>
                                          </p:tavLst>
                                        </p:anim>
                                        <p:anim calcmode="lin" valueType="num" p14:bounceEnd="53333">
                                          <p:cBhvr additive="base">
                                            <p:cTn id="16" dur="125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childTnLst>
                                    </p:cTn>
                                  </p:par>
                                </p:childTnLst>
                              </p:cTn>
                            </p:par>
                            <p:par>
                              <p:cTn id="25" fill="hold">
                                <p:stCondLst>
                                  <p:cond delay="3500"/>
                                </p:stCondLst>
                                <p:childTnLst>
                                  <p:par>
                                    <p:cTn id="26" presetID="10"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childTnLst>
                                    </p:cTn>
                                  </p:par>
                                </p:childTnLst>
                              </p:cTn>
                            </p:par>
                            <p:par>
                              <p:cTn id="33" fill="hold">
                                <p:stCondLst>
                                  <p:cond delay="5500"/>
                                </p:stCondLst>
                                <p:childTnLst>
                                  <p:par>
                                    <p:cTn id="34" presetID="10"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childTnLst>
                                    </p:cTn>
                                  </p:par>
                                </p:childTnLst>
                              </p:cTn>
                            </p:par>
                            <p:par>
                              <p:cTn id="37" fill="hold">
                                <p:stCondLst>
                                  <p:cond delay="6500"/>
                                </p:stCondLst>
                                <p:childTnLst>
                                  <p:par>
                                    <p:cTn id="38" presetID="10" presetClass="entr" presetSubtype="0"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1250" fill="hold"/>
                                            <p:tgtEl>
                                              <p:spTgt spid="33"/>
                                            </p:tgtEl>
                                            <p:attrNameLst>
                                              <p:attrName>ppt_x</p:attrName>
                                            </p:attrNameLst>
                                          </p:cBhvr>
                                          <p:tavLst>
                                            <p:tav tm="0">
                                              <p:val>
                                                <p:strVal val="0-#ppt_w/2"/>
                                              </p:val>
                                            </p:tav>
                                            <p:tav tm="100000">
                                              <p:val>
                                                <p:strVal val="#ppt_x"/>
                                              </p:val>
                                            </p:tav>
                                          </p:tavLst>
                                        </p:anim>
                                        <p:anim calcmode="lin" valueType="num">
                                          <p:cBhvr additive="base">
                                            <p:cTn id="8" dur="125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250" fill="hold"/>
                                            <p:tgtEl>
                                              <p:spTgt spid="3"/>
                                            </p:tgtEl>
                                            <p:attrNameLst>
                                              <p:attrName>ppt_x</p:attrName>
                                            </p:attrNameLst>
                                          </p:cBhvr>
                                          <p:tavLst>
                                            <p:tav tm="0">
                                              <p:val>
                                                <p:strVal val="1+#ppt_w/2"/>
                                              </p:val>
                                            </p:tav>
                                            <p:tav tm="100000">
                                              <p:val>
                                                <p:strVal val="#ppt_x"/>
                                              </p:val>
                                            </p:tav>
                                          </p:tavLst>
                                        </p:anim>
                                        <p:anim calcmode="lin" valueType="num">
                                          <p:cBhvr additive="base">
                                            <p:cTn id="12" dur="125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5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250" fill="hold"/>
                                            <p:tgtEl>
                                              <p:spTgt spid="16"/>
                                            </p:tgtEl>
                                            <p:attrNameLst>
                                              <p:attrName>ppt_x</p:attrName>
                                            </p:attrNameLst>
                                          </p:cBhvr>
                                          <p:tavLst>
                                            <p:tav tm="0">
                                              <p:val>
                                                <p:strVal val="1+#ppt_w/2"/>
                                              </p:val>
                                            </p:tav>
                                            <p:tav tm="100000">
                                              <p:val>
                                                <p:strVal val="#ppt_x"/>
                                              </p:val>
                                            </p:tav>
                                          </p:tavLst>
                                        </p:anim>
                                        <p:anim calcmode="lin" valueType="num">
                                          <p:cBhvr additive="base">
                                            <p:cTn id="16" dur="125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childTnLst>
                                    </p:cTn>
                                  </p:par>
                                </p:childTnLst>
                              </p:cTn>
                            </p:par>
                            <p:par>
                              <p:cTn id="25" fill="hold">
                                <p:stCondLst>
                                  <p:cond delay="3500"/>
                                </p:stCondLst>
                                <p:childTnLst>
                                  <p:par>
                                    <p:cTn id="26" presetID="10"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childTnLst>
                                    </p:cTn>
                                  </p:par>
                                </p:childTnLst>
                              </p:cTn>
                            </p:par>
                            <p:par>
                              <p:cTn id="33" fill="hold">
                                <p:stCondLst>
                                  <p:cond delay="5500"/>
                                </p:stCondLst>
                                <p:childTnLst>
                                  <p:par>
                                    <p:cTn id="34" presetID="10"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childTnLst>
                                    </p:cTn>
                                  </p:par>
                                </p:childTnLst>
                              </p:cTn>
                            </p:par>
                            <p:par>
                              <p:cTn id="37" fill="hold">
                                <p:stCondLst>
                                  <p:cond delay="6500"/>
                                </p:stCondLst>
                                <p:childTnLst>
                                  <p:par>
                                    <p:cTn id="38" presetID="10" presetClass="entr" presetSubtype="0"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351580"/>
          </a:xfrm>
        </p:spPr>
        <p:txBody>
          <a:bodyPr/>
          <a:lstStyle/>
          <a:p>
            <a:r>
              <a:rPr lang="pl-PL"/>
              <a:t>Style C - </a:t>
            </a:r>
            <a:r>
              <a:rPr lang="en-NZ" b="1">
                <a:solidFill>
                  <a:schemeClr val="accent2"/>
                </a:solidFill>
              </a:rPr>
              <a:t>P</a:t>
            </a:r>
            <a:r>
              <a:rPr lang="pl-PL" b="1">
                <a:solidFill>
                  <a:schemeClr val="accent2"/>
                </a:solidFill>
              </a:rPr>
              <a:t>recise</a:t>
            </a:r>
          </a:p>
        </p:txBody>
      </p:sp>
      <p:sp>
        <p:nvSpPr>
          <p:cNvPr id="3" name="Elipsa 2"/>
          <p:cNvSpPr/>
          <p:nvPr/>
        </p:nvSpPr>
        <p:spPr>
          <a:xfrm>
            <a:off x="7940501" y="1079569"/>
            <a:ext cx="3439665" cy="34396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grpSp>
        <p:nvGrpSpPr>
          <p:cNvPr id="4" name="Grupa 3"/>
          <p:cNvGrpSpPr/>
          <p:nvPr/>
        </p:nvGrpSpPr>
        <p:grpSpPr>
          <a:xfrm>
            <a:off x="6908842" y="1705647"/>
            <a:ext cx="1742129" cy="1757374"/>
            <a:chOff x="7424335" y="2590541"/>
            <a:chExt cx="1742129" cy="1757374"/>
          </a:xfrm>
        </p:grpSpPr>
        <p:sp>
          <p:nvSpPr>
            <p:cNvPr id="5" name="Elipsa 4"/>
            <p:cNvSpPr/>
            <p:nvPr/>
          </p:nvSpPr>
          <p:spPr>
            <a:xfrm>
              <a:off x="7424335" y="2590541"/>
              <a:ext cx="1742129" cy="174212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6" name="pole tekstowe 5"/>
            <p:cNvSpPr txBox="1"/>
            <p:nvPr/>
          </p:nvSpPr>
          <p:spPr>
            <a:xfrm>
              <a:off x="7691837" y="2901365"/>
              <a:ext cx="1197209" cy="1446550"/>
            </a:xfrm>
            <a:prstGeom prst="rect">
              <a:avLst/>
            </a:prstGeom>
            <a:noFill/>
          </p:spPr>
          <p:txBody>
            <a:bodyPr wrap="square" rtlCol="0">
              <a:spAutoFit/>
            </a:bodyPr>
            <a:lstStyle/>
            <a:p>
              <a:pPr algn="ctr"/>
              <a:r>
                <a:rPr lang="pl-PL" sz="8800" b="1">
                  <a:solidFill>
                    <a:schemeClr val="bg1"/>
                  </a:solidFill>
                  <a:latin typeface="Century Gothic" panose="020B0502020202020204" pitchFamily="34" charset="0"/>
                </a:rPr>
                <a:t>C</a:t>
              </a:r>
            </a:p>
          </p:txBody>
        </p:sp>
        <p:sp>
          <p:nvSpPr>
            <p:cNvPr id="7" name="pole tekstowe 6"/>
            <p:cNvSpPr txBox="1"/>
            <p:nvPr/>
          </p:nvSpPr>
          <p:spPr>
            <a:xfrm>
              <a:off x="7870477" y="2689582"/>
              <a:ext cx="922864" cy="461665"/>
            </a:xfrm>
            <a:prstGeom prst="rect">
              <a:avLst/>
            </a:prstGeom>
            <a:noFill/>
          </p:spPr>
          <p:txBody>
            <a:bodyPr wrap="square" rtlCol="0">
              <a:spAutoFit/>
            </a:bodyPr>
            <a:lstStyle/>
            <a:p>
              <a:r>
                <a:rPr lang="pl-PL" sz="2400">
                  <a:solidFill>
                    <a:schemeClr val="bg1"/>
                  </a:solidFill>
                  <a:latin typeface="Century Gothic" panose="020B0502020202020204" pitchFamily="34" charset="0"/>
                </a:rPr>
                <a:t>Style</a:t>
              </a:r>
            </a:p>
          </p:txBody>
        </p:sp>
      </p:grpSp>
      <p:grpSp>
        <p:nvGrpSpPr>
          <p:cNvPr id="12" name="Grupa 11"/>
          <p:cNvGrpSpPr/>
          <p:nvPr/>
        </p:nvGrpSpPr>
        <p:grpSpPr>
          <a:xfrm>
            <a:off x="327162" y="950508"/>
            <a:ext cx="705985" cy="705985"/>
            <a:chOff x="2488037" y="3694329"/>
            <a:chExt cx="822960" cy="822960"/>
          </a:xfrm>
        </p:grpSpPr>
        <p:sp>
          <p:nvSpPr>
            <p:cNvPr id="13" name="Oval 14"/>
            <p:cNvSpPr>
              <a:spLocks noChangeArrowheads="1"/>
            </p:cNvSpPr>
            <p:nvPr/>
          </p:nvSpPr>
          <p:spPr bwMode="auto">
            <a:xfrm>
              <a:off x="2488037" y="3694329"/>
              <a:ext cx="822960" cy="822960"/>
            </a:xfrm>
            <a:prstGeom prst="ellips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en-US" sz="1800"/>
            </a:p>
          </p:txBody>
        </p:sp>
        <p:sp>
          <p:nvSpPr>
            <p:cNvPr id="14" name="Freeform 99"/>
            <p:cNvSpPr>
              <a:spLocks noEditPoints="1"/>
            </p:cNvSpPr>
            <p:nvPr/>
          </p:nvSpPr>
          <p:spPr bwMode="auto">
            <a:xfrm>
              <a:off x="2655495" y="3937639"/>
              <a:ext cx="487149" cy="335446"/>
            </a:xfrm>
            <a:custGeom>
              <a:avLst/>
              <a:gdLst>
                <a:gd name="T0" fmla="*/ 95 w 628"/>
                <a:gd name="T1" fmla="*/ 133 h 433"/>
                <a:gd name="T2" fmla="*/ 212 w 628"/>
                <a:gd name="T3" fmla="*/ 133 h 433"/>
                <a:gd name="T4" fmla="*/ 154 w 628"/>
                <a:gd name="T5" fmla="*/ 89 h 433"/>
                <a:gd name="T6" fmla="*/ 154 w 628"/>
                <a:gd name="T7" fmla="*/ 178 h 433"/>
                <a:gd name="T8" fmla="*/ 154 w 628"/>
                <a:gd name="T9" fmla="*/ 89 h 433"/>
                <a:gd name="T10" fmla="*/ 235 w 628"/>
                <a:gd name="T11" fmla="*/ 239 h 433"/>
                <a:gd name="T12" fmla="*/ 184 w 628"/>
                <a:gd name="T13" fmla="*/ 171 h 433"/>
                <a:gd name="T14" fmla="*/ 221 w 628"/>
                <a:gd name="T15" fmla="*/ 239 h 433"/>
                <a:gd name="T16" fmla="*/ 154 w 628"/>
                <a:gd name="T17" fmla="*/ 305 h 433"/>
                <a:gd name="T18" fmla="*/ 87 w 628"/>
                <a:gd name="T19" fmla="*/ 239 h 433"/>
                <a:gd name="T20" fmla="*/ 124 w 628"/>
                <a:gd name="T21" fmla="*/ 171 h 433"/>
                <a:gd name="T22" fmla="*/ 73 w 628"/>
                <a:gd name="T23" fmla="*/ 239 h 433"/>
                <a:gd name="T24" fmla="*/ 154 w 628"/>
                <a:gd name="T25" fmla="*/ 319 h 433"/>
                <a:gd name="T26" fmla="*/ 554 w 628"/>
                <a:gd name="T27" fmla="*/ 171 h 433"/>
                <a:gd name="T28" fmla="*/ 307 w 628"/>
                <a:gd name="T29" fmla="*/ 164 h 433"/>
                <a:gd name="T30" fmla="*/ 307 w 628"/>
                <a:gd name="T31" fmla="*/ 178 h 433"/>
                <a:gd name="T32" fmla="*/ 554 w 628"/>
                <a:gd name="T33" fmla="*/ 171 h 433"/>
                <a:gd name="T34" fmla="*/ 547 w 628"/>
                <a:gd name="T35" fmla="*/ 227 h 433"/>
                <a:gd name="T36" fmla="*/ 300 w 628"/>
                <a:gd name="T37" fmla="*/ 234 h 433"/>
                <a:gd name="T38" fmla="*/ 547 w 628"/>
                <a:gd name="T39" fmla="*/ 241 h 433"/>
                <a:gd name="T40" fmla="*/ 554 w 628"/>
                <a:gd name="T41" fmla="*/ 298 h 433"/>
                <a:gd name="T42" fmla="*/ 307 w 628"/>
                <a:gd name="T43" fmla="*/ 291 h 433"/>
                <a:gd name="T44" fmla="*/ 307 w 628"/>
                <a:gd name="T45" fmla="*/ 305 h 433"/>
                <a:gd name="T46" fmla="*/ 554 w 628"/>
                <a:gd name="T47" fmla="*/ 298 h 433"/>
                <a:gd name="T48" fmla="*/ 486 w 628"/>
                <a:gd name="T49" fmla="*/ 433 h 433"/>
                <a:gd name="T50" fmla="*/ 479 w 628"/>
                <a:gd name="T51" fmla="*/ 390 h 433"/>
                <a:gd name="T52" fmla="*/ 436 w 628"/>
                <a:gd name="T53" fmla="*/ 390 h 433"/>
                <a:gd name="T54" fmla="*/ 429 w 628"/>
                <a:gd name="T55" fmla="*/ 433 h 433"/>
                <a:gd name="T56" fmla="*/ 192 w 628"/>
                <a:gd name="T57" fmla="*/ 426 h 433"/>
                <a:gd name="T58" fmla="*/ 170 w 628"/>
                <a:gd name="T59" fmla="*/ 368 h 433"/>
                <a:gd name="T60" fmla="*/ 149 w 628"/>
                <a:gd name="T61" fmla="*/ 426 h 433"/>
                <a:gd name="T62" fmla="*/ 7 w 628"/>
                <a:gd name="T63" fmla="*/ 433 h 433"/>
                <a:gd name="T64" fmla="*/ 0 w 628"/>
                <a:gd name="T65" fmla="*/ 7 h 433"/>
                <a:gd name="T66" fmla="*/ 270 w 628"/>
                <a:gd name="T67" fmla="*/ 0 h 433"/>
                <a:gd name="T68" fmla="*/ 329 w 628"/>
                <a:gd name="T69" fmla="*/ 73 h 433"/>
                <a:gd name="T70" fmla="*/ 628 w 628"/>
                <a:gd name="T71" fmla="*/ 80 h 433"/>
                <a:gd name="T72" fmla="*/ 621 w 628"/>
                <a:gd name="T73" fmla="*/ 433 h 433"/>
                <a:gd name="T74" fmla="*/ 614 w 628"/>
                <a:gd name="T75" fmla="*/ 419 h 433"/>
                <a:gd name="T76" fmla="*/ 325 w 628"/>
                <a:gd name="T77" fmla="*/ 87 h 433"/>
                <a:gd name="T78" fmla="*/ 267 w 628"/>
                <a:gd name="T79" fmla="*/ 14 h 433"/>
                <a:gd name="T80" fmla="*/ 14 w 628"/>
                <a:gd name="T81" fmla="*/ 419 h 433"/>
                <a:gd name="T82" fmla="*/ 135 w 628"/>
                <a:gd name="T83" fmla="*/ 390 h 433"/>
                <a:gd name="T84" fmla="*/ 206 w 628"/>
                <a:gd name="T85" fmla="*/ 390 h 433"/>
                <a:gd name="T86" fmla="*/ 422 w 628"/>
                <a:gd name="T87" fmla="*/ 419 h 433"/>
                <a:gd name="T88" fmla="*/ 458 w 628"/>
                <a:gd name="T89" fmla="*/ 354 h 433"/>
                <a:gd name="T90" fmla="*/ 493 w 628"/>
                <a:gd name="T91" fmla="*/ 419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28" h="433">
                  <a:moveTo>
                    <a:pt x="154" y="192"/>
                  </a:moveTo>
                  <a:cubicBezTo>
                    <a:pt x="121" y="192"/>
                    <a:pt x="95" y="166"/>
                    <a:pt x="95" y="133"/>
                  </a:cubicBezTo>
                  <a:cubicBezTo>
                    <a:pt x="95" y="101"/>
                    <a:pt x="121" y="75"/>
                    <a:pt x="154" y="75"/>
                  </a:cubicBezTo>
                  <a:cubicBezTo>
                    <a:pt x="186" y="75"/>
                    <a:pt x="212" y="101"/>
                    <a:pt x="212" y="133"/>
                  </a:cubicBezTo>
                  <a:cubicBezTo>
                    <a:pt x="212" y="166"/>
                    <a:pt x="186" y="192"/>
                    <a:pt x="154" y="192"/>
                  </a:cubicBezTo>
                  <a:close/>
                  <a:moveTo>
                    <a:pt x="154" y="89"/>
                  </a:moveTo>
                  <a:cubicBezTo>
                    <a:pt x="129" y="89"/>
                    <a:pt x="109" y="109"/>
                    <a:pt x="109" y="133"/>
                  </a:cubicBezTo>
                  <a:cubicBezTo>
                    <a:pt x="109" y="158"/>
                    <a:pt x="129" y="178"/>
                    <a:pt x="154" y="178"/>
                  </a:cubicBezTo>
                  <a:cubicBezTo>
                    <a:pt x="178" y="178"/>
                    <a:pt x="198" y="158"/>
                    <a:pt x="198" y="133"/>
                  </a:cubicBezTo>
                  <a:cubicBezTo>
                    <a:pt x="198" y="109"/>
                    <a:pt x="178" y="89"/>
                    <a:pt x="154" y="89"/>
                  </a:cubicBezTo>
                  <a:close/>
                  <a:moveTo>
                    <a:pt x="235" y="301"/>
                  </a:moveTo>
                  <a:cubicBezTo>
                    <a:pt x="235" y="239"/>
                    <a:pt x="235" y="239"/>
                    <a:pt x="235" y="239"/>
                  </a:cubicBezTo>
                  <a:cubicBezTo>
                    <a:pt x="235" y="210"/>
                    <a:pt x="219" y="182"/>
                    <a:pt x="193" y="168"/>
                  </a:cubicBezTo>
                  <a:cubicBezTo>
                    <a:pt x="190" y="166"/>
                    <a:pt x="186" y="167"/>
                    <a:pt x="184" y="171"/>
                  </a:cubicBezTo>
                  <a:cubicBezTo>
                    <a:pt x="182" y="174"/>
                    <a:pt x="183" y="178"/>
                    <a:pt x="186" y="180"/>
                  </a:cubicBezTo>
                  <a:cubicBezTo>
                    <a:pt x="208" y="192"/>
                    <a:pt x="221" y="215"/>
                    <a:pt x="221" y="239"/>
                  </a:cubicBezTo>
                  <a:cubicBezTo>
                    <a:pt x="221" y="298"/>
                    <a:pt x="221" y="298"/>
                    <a:pt x="221" y="298"/>
                  </a:cubicBezTo>
                  <a:cubicBezTo>
                    <a:pt x="215" y="301"/>
                    <a:pt x="192" y="305"/>
                    <a:pt x="154" y="305"/>
                  </a:cubicBezTo>
                  <a:cubicBezTo>
                    <a:pt x="116" y="305"/>
                    <a:pt x="93" y="301"/>
                    <a:pt x="87" y="298"/>
                  </a:cubicBezTo>
                  <a:cubicBezTo>
                    <a:pt x="87" y="239"/>
                    <a:pt x="87" y="239"/>
                    <a:pt x="87" y="239"/>
                  </a:cubicBezTo>
                  <a:cubicBezTo>
                    <a:pt x="87" y="215"/>
                    <a:pt x="100" y="192"/>
                    <a:pt x="121" y="180"/>
                  </a:cubicBezTo>
                  <a:cubicBezTo>
                    <a:pt x="124" y="178"/>
                    <a:pt x="126" y="174"/>
                    <a:pt x="124" y="171"/>
                  </a:cubicBezTo>
                  <a:cubicBezTo>
                    <a:pt x="122" y="167"/>
                    <a:pt x="118" y="166"/>
                    <a:pt x="114" y="168"/>
                  </a:cubicBezTo>
                  <a:cubicBezTo>
                    <a:pt x="89" y="182"/>
                    <a:pt x="73" y="210"/>
                    <a:pt x="73" y="239"/>
                  </a:cubicBezTo>
                  <a:cubicBezTo>
                    <a:pt x="73" y="301"/>
                    <a:pt x="73" y="301"/>
                    <a:pt x="73" y="301"/>
                  </a:cubicBezTo>
                  <a:cubicBezTo>
                    <a:pt x="73" y="316"/>
                    <a:pt x="117" y="319"/>
                    <a:pt x="154" y="319"/>
                  </a:cubicBezTo>
                  <a:cubicBezTo>
                    <a:pt x="191" y="319"/>
                    <a:pt x="235" y="316"/>
                    <a:pt x="235" y="301"/>
                  </a:cubicBezTo>
                  <a:close/>
                  <a:moveTo>
                    <a:pt x="554" y="171"/>
                  </a:moveTo>
                  <a:cubicBezTo>
                    <a:pt x="554" y="167"/>
                    <a:pt x="551" y="164"/>
                    <a:pt x="547" y="164"/>
                  </a:cubicBezTo>
                  <a:cubicBezTo>
                    <a:pt x="307" y="164"/>
                    <a:pt x="307" y="164"/>
                    <a:pt x="307" y="164"/>
                  </a:cubicBezTo>
                  <a:cubicBezTo>
                    <a:pt x="303" y="164"/>
                    <a:pt x="300" y="167"/>
                    <a:pt x="300" y="171"/>
                  </a:cubicBezTo>
                  <a:cubicBezTo>
                    <a:pt x="300" y="175"/>
                    <a:pt x="303" y="178"/>
                    <a:pt x="307" y="178"/>
                  </a:cubicBezTo>
                  <a:cubicBezTo>
                    <a:pt x="547" y="178"/>
                    <a:pt x="547" y="178"/>
                    <a:pt x="547" y="178"/>
                  </a:cubicBezTo>
                  <a:cubicBezTo>
                    <a:pt x="551" y="178"/>
                    <a:pt x="554" y="175"/>
                    <a:pt x="554" y="171"/>
                  </a:cubicBezTo>
                  <a:close/>
                  <a:moveTo>
                    <a:pt x="554" y="234"/>
                  </a:moveTo>
                  <a:cubicBezTo>
                    <a:pt x="554" y="231"/>
                    <a:pt x="551" y="227"/>
                    <a:pt x="547" y="227"/>
                  </a:cubicBezTo>
                  <a:cubicBezTo>
                    <a:pt x="307" y="227"/>
                    <a:pt x="307" y="227"/>
                    <a:pt x="307" y="227"/>
                  </a:cubicBezTo>
                  <a:cubicBezTo>
                    <a:pt x="303" y="227"/>
                    <a:pt x="300" y="231"/>
                    <a:pt x="300" y="234"/>
                  </a:cubicBezTo>
                  <a:cubicBezTo>
                    <a:pt x="300" y="238"/>
                    <a:pt x="303" y="241"/>
                    <a:pt x="307" y="241"/>
                  </a:cubicBezTo>
                  <a:cubicBezTo>
                    <a:pt x="547" y="241"/>
                    <a:pt x="547" y="241"/>
                    <a:pt x="547" y="241"/>
                  </a:cubicBezTo>
                  <a:cubicBezTo>
                    <a:pt x="551" y="241"/>
                    <a:pt x="554" y="238"/>
                    <a:pt x="554" y="234"/>
                  </a:cubicBezTo>
                  <a:close/>
                  <a:moveTo>
                    <a:pt x="554" y="298"/>
                  </a:moveTo>
                  <a:cubicBezTo>
                    <a:pt x="554" y="294"/>
                    <a:pt x="551" y="291"/>
                    <a:pt x="547" y="291"/>
                  </a:cubicBezTo>
                  <a:cubicBezTo>
                    <a:pt x="307" y="291"/>
                    <a:pt x="307" y="291"/>
                    <a:pt x="307" y="291"/>
                  </a:cubicBezTo>
                  <a:cubicBezTo>
                    <a:pt x="303" y="291"/>
                    <a:pt x="300" y="294"/>
                    <a:pt x="300" y="298"/>
                  </a:cubicBezTo>
                  <a:cubicBezTo>
                    <a:pt x="300" y="301"/>
                    <a:pt x="303" y="305"/>
                    <a:pt x="307" y="305"/>
                  </a:cubicBezTo>
                  <a:cubicBezTo>
                    <a:pt x="547" y="305"/>
                    <a:pt x="547" y="305"/>
                    <a:pt x="547" y="305"/>
                  </a:cubicBezTo>
                  <a:cubicBezTo>
                    <a:pt x="551" y="305"/>
                    <a:pt x="554" y="301"/>
                    <a:pt x="554" y="298"/>
                  </a:cubicBezTo>
                  <a:close/>
                  <a:moveTo>
                    <a:pt x="621" y="433"/>
                  </a:moveTo>
                  <a:cubicBezTo>
                    <a:pt x="486" y="433"/>
                    <a:pt x="486" y="433"/>
                    <a:pt x="486" y="433"/>
                  </a:cubicBezTo>
                  <a:cubicBezTo>
                    <a:pt x="483" y="433"/>
                    <a:pt x="479" y="430"/>
                    <a:pt x="479" y="426"/>
                  </a:cubicBezTo>
                  <a:cubicBezTo>
                    <a:pt x="479" y="390"/>
                    <a:pt x="479" y="390"/>
                    <a:pt x="479" y="390"/>
                  </a:cubicBezTo>
                  <a:cubicBezTo>
                    <a:pt x="479" y="378"/>
                    <a:pt x="470" y="368"/>
                    <a:pt x="458" y="368"/>
                  </a:cubicBezTo>
                  <a:cubicBezTo>
                    <a:pt x="446" y="368"/>
                    <a:pt x="436" y="378"/>
                    <a:pt x="436" y="390"/>
                  </a:cubicBezTo>
                  <a:cubicBezTo>
                    <a:pt x="436" y="426"/>
                    <a:pt x="436" y="426"/>
                    <a:pt x="436" y="426"/>
                  </a:cubicBezTo>
                  <a:cubicBezTo>
                    <a:pt x="436" y="430"/>
                    <a:pt x="433" y="433"/>
                    <a:pt x="429" y="433"/>
                  </a:cubicBezTo>
                  <a:cubicBezTo>
                    <a:pt x="199" y="433"/>
                    <a:pt x="199" y="433"/>
                    <a:pt x="199" y="433"/>
                  </a:cubicBezTo>
                  <a:cubicBezTo>
                    <a:pt x="195" y="433"/>
                    <a:pt x="192" y="430"/>
                    <a:pt x="192" y="426"/>
                  </a:cubicBezTo>
                  <a:cubicBezTo>
                    <a:pt x="192" y="390"/>
                    <a:pt x="192" y="390"/>
                    <a:pt x="192" y="390"/>
                  </a:cubicBezTo>
                  <a:cubicBezTo>
                    <a:pt x="192" y="378"/>
                    <a:pt x="182" y="368"/>
                    <a:pt x="170" y="368"/>
                  </a:cubicBezTo>
                  <a:cubicBezTo>
                    <a:pt x="158" y="368"/>
                    <a:pt x="149" y="378"/>
                    <a:pt x="149" y="390"/>
                  </a:cubicBezTo>
                  <a:cubicBezTo>
                    <a:pt x="149" y="426"/>
                    <a:pt x="149" y="426"/>
                    <a:pt x="149" y="426"/>
                  </a:cubicBezTo>
                  <a:cubicBezTo>
                    <a:pt x="149" y="430"/>
                    <a:pt x="146" y="433"/>
                    <a:pt x="142" y="433"/>
                  </a:cubicBezTo>
                  <a:cubicBezTo>
                    <a:pt x="7" y="433"/>
                    <a:pt x="7" y="433"/>
                    <a:pt x="7" y="433"/>
                  </a:cubicBezTo>
                  <a:cubicBezTo>
                    <a:pt x="3" y="433"/>
                    <a:pt x="0" y="430"/>
                    <a:pt x="0" y="426"/>
                  </a:cubicBezTo>
                  <a:cubicBezTo>
                    <a:pt x="0" y="7"/>
                    <a:pt x="0" y="7"/>
                    <a:pt x="0" y="7"/>
                  </a:cubicBezTo>
                  <a:cubicBezTo>
                    <a:pt x="0" y="3"/>
                    <a:pt x="3" y="0"/>
                    <a:pt x="7" y="0"/>
                  </a:cubicBezTo>
                  <a:cubicBezTo>
                    <a:pt x="270" y="0"/>
                    <a:pt x="270" y="0"/>
                    <a:pt x="270" y="0"/>
                  </a:cubicBezTo>
                  <a:cubicBezTo>
                    <a:pt x="272" y="0"/>
                    <a:pt x="275" y="1"/>
                    <a:pt x="276" y="3"/>
                  </a:cubicBezTo>
                  <a:cubicBezTo>
                    <a:pt x="329" y="73"/>
                    <a:pt x="329" y="73"/>
                    <a:pt x="329" y="73"/>
                  </a:cubicBezTo>
                  <a:cubicBezTo>
                    <a:pt x="621" y="73"/>
                    <a:pt x="621" y="73"/>
                    <a:pt x="621" y="73"/>
                  </a:cubicBezTo>
                  <a:cubicBezTo>
                    <a:pt x="625" y="73"/>
                    <a:pt x="628" y="76"/>
                    <a:pt x="628" y="80"/>
                  </a:cubicBezTo>
                  <a:cubicBezTo>
                    <a:pt x="628" y="426"/>
                    <a:pt x="628" y="426"/>
                    <a:pt x="628" y="426"/>
                  </a:cubicBezTo>
                  <a:cubicBezTo>
                    <a:pt x="628" y="430"/>
                    <a:pt x="625" y="433"/>
                    <a:pt x="621" y="433"/>
                  </a:cubicBezTo>
                  <a:close/>
                  <a:moveTo>
                    <a:pt x="493" y="419"/>
                  </a:moveTo>
                  <a:cubicBezTo>
                    <a:pt x="614" y="419"/>
                    <a:pt x="614" y="419"/>
                    <a:pt x="614" y="419"/>
                  </a:cubicBezTo>
                  <a:cubicBezTo>
                    <a:pt x="614" y="87"/>
                    <a:pt x="614" y="87"/>
                    <a:pt x="614" y="87"/>
                  </a:cubicBezTo>
                  <a:cubicBezTo>
                    <a:pt x="325" y="87"/>
                    <a:pt x="325" y="87"/>
                    <a:pt x="325" y="87"/>
                  </a:cubicBezTo>
                  <a:cubicBezTo>
                    <a:pt x="323" y="87"/>
                    <a:pt x="321" y="86"/>
                    <a:pt x="320" y="84"/>
                  </a:cubicBezTo>
                  <a:cubicBezTo>
                    <a:pt x="267" y="14"/>
                    <a:pt x="267" y="14"/>
                    <a:pt x="267" y="14"/>
                  </a:cubicBezTo>
                  <a:cubicBezTo>
                    <a:pt x="14" y="14"/>
                    <a:pt x="14" y="14"/>
                    <a:pt x="14" y="14"/>
                  </a:cubicBezTo>
                  <a:cubicBezTo>
                    <a:pt x="14" y="419"/>
                    <a:pt x="14" y="419"/>
                    <a:pt x="14" y="419"/>
                  </a:cubicBezTo>
                  <a:cubicBezTo>
                    <a:pt x="135" y="419"/>
                    <a:pt x="135" y="419"/>
                    <a:pt x="135" y="419"/>
                  </a:cubicBezTo>
                  <a:cubicBezTo>
                    <a:pt x="135" y="390"/>
                    <a:pt x="135" y="390"/>
                    <a:pt x="135" y="390"/>
                  </a:cubicBezTo>
                  <a:cubicBezTo>
                    <a:pt x="135" y="370"/>
                    <a:pt x="151" y="354"/>
                    <a:pt x="170" y="354"/>
                  </a:cubicBezTo>
                  <a:cubicBezTo>
                    <a:pt x="190" y="354"/>
                    <a:pt x="206" y="370"/>
                    <a:pt x="206" y="390"/>
                  </a:cubicBezTo>
                  <a:cubicBezTo>
                    <a:pt x="206" y="419"/>
                    <a:pt x="206" y="419"/>
                    <a:pt x="206" y="419"/>
                  </a:cubicBezTo>
                  <a:cubicBezTo>
                    <a:pt x="422" y="419"/>
                    <a:pt x="422" y="419"/>
                    <a:pt x="422" y="419"/>
                  </a:cubicBezTo>
                  <a:cubicBezTo>
                    <a:pt x="422" y="390"/>
                    <a:pt x="422" y="390"/>
                    <a:pt x="422" y="390"/>
                  </a:cubicBezTo>
                  <a:cubicBezTo>
                    <a:pt x="422" y="370"/>
                    <a:pt x="438" y="354"/>
                    <a:pt x="458" y="354"/>
                  </a:cubicBezTo>
                  <a:cubicBezTo>
                    <a:pt x="478" y="354"/>
                    <a:pt x="493" y="370"/>
                    <a:pt x="493" y="390"/>
                  </a:cubicBezTo>
                  <a:lnTo>
                    <a:pt x="493" y="419"/>
                  </a:lnTo>
                  <a:close/>
                </a:path>
              </a:pathLst>
            </a:custGeom>
            <a:solidFill>
              <a:schemeClr val="accent2"/>
            </a:solidFill>
            <a:ln>
              <a:solidFill>
                <a:schemeClr val="accent2"/>
              </a:solidFill>
            </a:ln>
          </p:spPr>
          <p:txBody>
            <a:bodyPr vert="horz" wrap="square" lIns="68580" tIns="34290" rIns="68580" bIns="34290" numCol="1" anchor="t" anchorCtr="0" compatLnSpc="1">
              <a:prstTxWarp prst="textNoShape">
                <a:avLst/>
              </a:prstTxWarp>
            </a:bodyPr>
            <a:lstStyle/>
            <a:p>
              <a:endParaRPr lang="en-US" sz="1800"/>
            </a:p>
          </p:txBody>
        </p:sp>
      </p:grpSp>
      <p:sp>
        <p:nvSpPr>
          <p:cNvPr id="16" name="Oval 23"/>
          <p:cNvSpPr>
            <a:spLocks noChangeArrowheads="1"/>
          </p:cNvSpPr>
          <p:nvPr/>
        </p:nvSpPr>
        <p:spPr bwMode="auto">
          <a:xfrm>
            <a:off x="327162" y="2383886"/>
            <a:ext cx="705985" cy="705985"/>
          </a:xfrm>
          <a:prstGeom prst="ellips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en-US" sz="1800"/>
          </a:p>
        </p:txBody>
      </p:sp>
      <p:grpSp>
        <p:nvGrpSpPr>
          <p:cNvPr id="18" name="Grupa 17"/>
          <p:cNvGrpSpPr/>
          <p:nvPr/>
        </p:nvGrpSpPr>
        <p:grpSpPr>
          <a:xfrm>
            <a:off x="327162" y="3990282"/>
            <a:ext cx="705985" cy="705985"/>
            <a:chOff x="8657947" y="3685194"/>
            <a:chExt cx="822960" cy="822960"/>
          </a:xfrm>
        </p:grpSpPr>
        <p:sp>
          <p:nvSpPr>
            <p:cNvPr id="19" name="Oval 15"/>
            <p:cNvSpPr>
              <a:spLocks noChangeArrowheads="1"/>
            </p:cNvSpPr>
            <p:nvPr/>
          </p:nvSpPr>
          <p:spPr bwMode="auto">
            <a:xfrm>
              <a:off x="8657947" y="3685194"/>
              <a:ext cx="822960" cy="822960"/>
            </a:xfrm>
            <a:prstGeom prst="ellips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en-US" sz="1800"/>
            </a:p>
          </p:txBody>
        </p:sp>
        <p:sp>
          <p:nvSpPr>
            <p:cNvPr id="20" name="Freeform 34"/>
            <p:cNvSpPr>
              <a:spLocks noEditPoints="1"/>
            </p:cNvSpPr>
            <p:nvPr/>
          </p:nvSpPr>
          <p:spPr bwMode="auto">
            <a:xfrm>
              <a:off x="8789660" y="3817473"/>
              <a:ext cx="560023" cy="419778"/>
            </a:xfrm>
            <a:custGeom>
              <a:avLst/>
              <a:gdLst>
                <a:gd name="T0" fmla="*/ 419 w 486"/>
                <a:gd name="T1" fmla="*/ 279 h 364"/>
                <a:gd name="T2" fmla="*/ 390 w 486"/>
                <a:gd name="T3" fmla="*/ 171 h 364"/>
                <a:gd name="T4" fmla="*/ 363 w 486"/>
                <a:gd name="T5" fmla="*/ 279 h 364"/>
                <a:gd name="T6" fmla="*/ 295 w 486"/>
                <a:gd name="T7" fmla="*/ 359 h 364"/>
                <a:gd name="T8" fmla="*/ 481 w 486"/>
                <a:gd name="T9" fmla="*/ 364 h 364"/>
                <a:gd name="T10" fmla="*/ 434 w 486"/>
                <a:gd name="T11" fmla="*/ 312 h 364"/>
                <a:gd name="T12" fmla="*/ 390 w 486"/>
                <a:gd name="T13" fmla="*/ 181 h 364"/>
                <a:gd name="T14" fmla="*/ 390 w 486"/>
                <a:gd name="T15" fmla="*/ 283 h 364"/>
                <a:gd name="T16" fmla="*/ 305 w 486"/>
                <a:gd name="T17" fmla="*/ 355 h 364"/>
                <a:gd name="T18" fmla="*/ 351 w 486"/>
                <a:gd name="T19" fmla="*/ 320 h 364"/>
                <a:gd name="T20" fmla="*/ 390 w 486"/>
                <a:gd name="T21" fmla="*/ 292 h 364"/>
                <a:gd name="T22" fmla="*/ 431 w 486"/>
                <a:gd name="T23" fmla="*/ 321 h 364"/>
                <a:gd name="T24" fmla="*/ 476 w 486"/>
                <a:gd name="T25" fmla="*/ 355 h 364"/>
                <a:gd name="T26" fmla="*/ 322 w 486"/>
                <a:gd name="T27" fmla="*/ 216 h 364"/>
                <a:gd name="T28" fmla="*/ 327 w 486"/>
                <a:gd name="T29" fmla="*/ 215 h 364"/>
                <a:gd name="T30" fmla="*/ 321 w 486"/>
                <a:gd name="T31" fmla="*/ 177 h 364"/>
                <a:gd name="T32" fmla="*/ 297 w 486"/>
                <a:gd name="T33" fmla="*/ 37 h 364"/>
                <a:gd name="T34" fmla="*/ 204 w 486"/>
                <a:gd name="T35" fmla="*/ 0 h 364"/>
                <a:gd name="T36" fmla="*/ 171 w 486"/>
                <a:gd name="T37" fmla="*/ 137 h 364"/>
                <a:gd name="T38" fmla="*/ 154 w 486"/>
                <a:gd name="T39" fmla="*/ 189 h 364"/>
                <a:gd name="T40" fmla="*/ 208 w 486"/>
                <a:gd name="T41" fmla="*/ 143 h 364"/>
                <a:gd name="T42" fmla="*/ 289 w 486"/>
                <a:gd name="T43" fmla="*/ 179 h 364"/>
                <a:gd name="T44" fmla="*/ 293 w 486"/>
                <a:gd name="T45" fmla="*/ 170 h 364"/>
                <a:gd name="T46" fmla="*/ 227 w 486"/>
                <a:gd name="T47" fmla="*/ 130 h 364"/>
                <a:gd name="T48" fmla="*/ 205 w 486"/>
                <a:gd name="T49" fmla="*/ 133 h 364"/>
                <a:gd name="T50" fmla="*/ 200 w 486"/>
                <a:gd name="T51" fmla="*/ 139 h 364"/>
                <a:gd name="T52" fmla="*/ 181 w 486"/>
                <a:gd name="T53" fmla="*/ 134 h 364"/>
                <a:gd name="T54" fmla="*/ 178 w 486"/>
                <a:gd name="T55" fmla="*/ 129 h 364"/>
                <a:gd name="T56" fmla="*/ 204 w 486"/>
                <a:gd name="T57" fmla="*/ 9 h 364"/>
                <a:gd name="T58" fmla="*/ 276 w 486"/>
                <a:gd name="T59" fmla="*/ 49 h 364"/>
                <a:gd name="T60" fmla="*/ 369 w 486"/>
                <a:gd name="T61" fmla="*/ 108 h 364"/>
                <a:gd name="T62" fmla="*/ 311 w 486"/>
                <a:gd name="T63" fmla="*/ 173 h 364"/>
                <a:gd name="T64" fmla="*/ 297 w 486"/>
                <a:gd name="T65" fmla="*/ 173 h 364"/>
                <a:gd name="T66" fmla="*/ 139 w 486"/>
                <a:gd name="T67" fmla="*/ 312 h 364"/>
                <a:gd name="T68" fmla="*/ 142 w 486"/>
                <a:gd name="T69" fmla="*/ 232 h 364"/>
                <a:gd name="T70" fmla="*/ 49 w 486"/>
                <a:gd name="T71" fmla="*/ 232 h 364"/>
                <a:gd name="T72" fmla="*/ 54 w 486"/>
                <a:gd name="T73" fmla="*/ 311 h 364"/>
                <a:gd name="T74" fmla="*/ 5 w 486"/>
                <a:gd name="T75" fmla="*/ 364 h 364"/>
                <a:gd name="T76" fmla="*/ 191 w 486"/>
                <a:gd name="T77" fmla="*/ 359 h 364"/>
                <a:gd name="T78" fmla="*/ 59 w 486"/>
                <a:gd name="T79" fmla="*/ 232 h 364"/>
                <a:gd name="T80" fmla="*/ 132 w 486"/>
                <a:gd name="T81" fmla="*/ 232 h 364"/>
                <a:gd name="T82" fmla="*/ 59 w 486"/>
                <a:gd name="T83" fmla="*/ 232 h 364"/>
                <a:gd name="T84" fmla="*/ 56 w 486"/>
                <a:gd name="T85" fmla="*/ 320 h 364"/>
                <a:gd name="T86" fmla="*/ 77 w 486"/>
                <a:gd name="T87" fmla="*/ 286 h 364"/>
                <a:gd name="T88" fmla="*/ 115 w 486"/>
                <a:gd name="T89" fmla="*/ 286 h 364"/>
                <a:gd name="T90" fmla="*/ 137 w 486"/>
                <a:gd name="T91" fmla="*/ 321 h 364"/>
                <a:gd name="T92" fmla="*/ 10 w 486"/>
                <a:gd name="T93" fmla="*/ 355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6" h="364">
                  <a:moveTo>
                    <a:pt x="434" y="312"/>
                  </a:moveTo>
                  <a:cubicBezTo>
                    <a:pt x="423" y="309"/>
                    <a:pt x="419" y="290"/>
                    <a:pt x="419" y="279"/>
                  </a:cubicBezTo>
                  <a:cubicBezTo>
                    <a:pt x="429" y="267"/>
                    <a:pt x="437" y="250"/>
                    <a:pt x="437" y="232"/>
                  </a:cubicBezTo>
                  <a:cubicBezTo>
                    <a:pt x="437" y="195"/>
                    <a:pt x="419" y="171"/>
                    <a:pt x="390" y="171"/>
                  </a:cubicBezTo>
                  <a:cubicBezTo>
                    <a:pt x="362" y="171"/>
                    <a:pt x="344" y="195"/>
                    <a:pt x="344" y="232"/>
                  </a:cubicBezTo>
                  <a:cubicBezTo>
                    <a:pt x="344" y="251"/>
                    <a:pt x="352" y="268"/>
                    <a:pt x="363" y="279"/>
                  </a:cubicBezTo>
                  <a:cubicBezTo>
                    <a:pt x="362" y="293"/>
                    <a:pt x="358" y="308"/>
                    <a:pt x="348" y="311"/>
                  </a:cubicBezTo>
                  <a:cubicBezTo>
                    <a:pt x="304" y="320"/>
                    <a:pt x="295" y="342"/>
                    <a:pt x="295" y="359"/>
                  </a:cubicBezTo>
                  <a:cubicBezTo>
                    <a:pt x="295" y="362"/>
                    <a:pt x="297" y="364"/>
                    <a:pt x="300" y="364"/>
                  </a:cubicBezTo>
                  <a:cubicBezTo>
                    <a:pt x="481" y="364"/>
                    <a:pt x="481" y="364"/>
                    <a:pt x="481" y="364"/>
                  </a:cubicBezTo>
                  <a:cubicBezTo>
                    <a:pt x="483" y="364"/>
                    <a:pt x="486" y="362"/>
                    <a:pt x="486" y="359"/>
                  </a:cubicBezTo>
                  <a:cubicBezTo>
                    <a:pt x="486" y="343"/>
                    <a:pt x="477" y="321"/>
                    <a:pt x="434" y="312"/>
                  </a:cubicBezTo>
                  <a:close/>
                  <a:moveTo>
                    <a:pt x="354" y="232"/>
                  </a:moveTo>
                  <a:cubicBezTo>
                    <a:pt x="354" y="185"/>
                    <a:pt x="382" y="181"/>
                    <a:pt x="390" y="181"/>
                  </a:cubicBezTo>
                  <a:cubicBezTo>
                    <a:pt x="399" y="181"/>
                    <a:pt x="427" y="185"/>
                    <a:pt x="427" y="232"/>
                  </a:cubicBezTo>
                  <a:cubicBezTo>
                    <a:pt x="427" y="261"/>
                    <a:pt x="408" y="283"/>
                    <a:pt x="390" y="283"/>
                  </a:cubicBezTo>
                  <a:cubicBezTo>
                    <a:pt x="373" y="283"/>
                    <a:pt x="354" y="261"/>
                    <a:pt x="354" y="232"/>
                  </a:cubicBezTo>
                  <a:close/>
                  <a:moveTo>
                    <a:pt x="305" y="355"/>
                  </a:moveTo>
                  <a:cubicBezTo>
                    <a:pt x="307" y="338"/>
                    <a:pt x="323" y="326"/>
                    <a:pt x="351" y="320"/>
                  </a:cubicBezTo>
                  <a:cubicBezTo>
                    <a:pt x="351" y="320"/>
                    <a:pt x="351" y="320"/>
                    <a:pt x="351" y="320"/>
                  </a:cubicBezTo>
                  <a:cubicBezTo>
                    <a:pt x="364" y="316"/>
                    <a:pt x="370" y="301"/>
                    <a:pt x="372" y="286"/>
                  </a:cubicBezTo>
                  <a:cubicBezTo>
                    <a:pt x="377" y="290"/>
                    <a:pt x="384" y="292"/>
                    <a:pt x="390" y="292"/>
                  </a:cubicBezTo>
                  <a:cubicBezTo>
                    <a:pt x="397" y="292"/>
                    <a:pt x="404" y="290"/>
                    <a:pt x="410" y="286"/>
                  </a:cubicBezTo>
                  <a:cubicBezTo>
                    <a:pt x="412" y="302"/>
                    <a:pt x="418" y="317"/>
                    <a:pt x="431" y="321"/>
                  </a:cubicBezTo>
                  <a:cubicBezTo>
                    <a:pt x="431" y="321"/>
                    <a:pt x="431" y="321"/>
                    <a:pt x="432" y="321"/>
                  </a:cubicBezTo>
                  <a:cubicBezTo>
                    <a:pt x="459" y="326"/>
                    <a:pt x="474" y="338"/>
                    <a:pt x="476" y="355"/>
                  </a:cubicBezTo>
                  <a:lnTo>
                    <a:pt x="305" y="355"/>
                  </a:lnTo>
                  <a:close/>
                  <a:moveTo>
                    <a:pt x="322" y="216"/>
                  </a:moveTo>
                  <a:cubicBezTo>
                    <a:pt x="323" y="216"/>
                    <a:pt x="323" y="216"/>
                    <a:pt x="324" y="216"/>
                  </a:cubicBezTo>
                  <a:cubicBezTo>
                    <a:pt x="325" y="216"/>
                    <a:pt x="327" y="216"/>
                    <a:pt x="327" y="215"/>
                  </a:cubicBezTo>
                  <a:cubicBezTo>
                    <a:pt x="329" y="214"/>
                    <a:pt x="330" y="212"/>
                    <a:pt x="329" y="210"/>
                  </a:cubicBezTo>
                  <a:cubicBezTo>
                    <a:pt x="329" y="210"/>
                    <a:pt x="322" y="195"/>
                    <a:pt x="321" y="177"/>
                  </a:cubicBezTo>
                  <a:cubicBezTo>
                    <a:pt x="355" y="168"/>
                    <a:pt x="378" y="140"/>
                    <a:pt x="378" y="108"/>
                  </a:cubicBezTo>
                  <a:cubicBezTo>
                    <a:pt x="378" y="69"/>
                    <a:pt x="342" y="37"/>
                    <a:pt x="297" y="37"/>
                  </a:cubicBezTo>
                  <a:cubicBezTo>
                    <a:pt x="290" y="37"/>
                    <a:pt x="283" y="37"/>
                    <a:pt x="277" y="39"/>
                  </a:cubicBezTo>
                  <a:cubicBezTo>
                    <a:pt x="263" y="15"/>
                    <a:pt x="235" y="0"/>
                    <a:pt x="204" y="0"/>
                  </a:cubicBezTo>
                  <a:cubicBezTo>
                    <a:pt x="159" y="0"/>
                    <a:pt x="123" y="32"/>
                    <a:pt x="123" y="71"/>
                  </a:cubicBezTo>
                  <a:cubicBezTo>
                    <a:pt x="123" y="100"/>
                    <a:pt x="142" y="125"/>
                    <a:pt x="171" y="137"/>
                  </a:cubicBezTo>
                  <a:cubicBezTo>
                    <a:pt x="170" y="163"/>
                    <a:pt x="154" y="183"/>
                    <a:pt x="154" y="183"/>
                  </a:cubicBezTo>
                  <a:cubicBezTo>
                    <a:pt x="153" y="185"/>
                    <a:pt x="153" y="188"/>
                    <a:pt x="154" y="189"/>
                  </a:cubicBezTo>
                  <a:cubicBezTo>
                    <a:pt x="156" y="191"/>
                    <a:pt x="158" y="191"/>
                    <a:pt x="160" y="191"/>
                  </a:cubicBezTo>
                  <a:cubicBezTo>
                    <a:pt x="185" y="179"/>
                    <a:pt x="201" y="164"/>
                    <a:pt x="208" y="143"/>
                  </a:cubicBezTo>
                  <a:cubicBezTo>
                    <a:pt x="214" y="142"/>
                    <a:pt x="219" y="142"/>
                    <a:pt x="224" y="141"/>
                  </a:cubicBezTo>
                  <a:cubicBezTo>
                    <a:pt x="237" y="163"/>
                    <a:pt x="261" y="177"/>
                    <a:pt x="289" y="179"/>
                  </a:cubicBezTo>
                  <a:cubicBezTo>
                    <a:pt x="296" y="193"/>
                    <a:pt x="306" y="205"/>
                    <a:pt x="322" y="216"/>
                  </a:cubicBezTo>
                  <a:close/>
                  <a:moveTo>
                    <a:pt x="293" y="170"/>
                  </a:moveTo>
                  <a:cubicBezTo>
                    <a:pt x="266" y="169"/>
                    <a:pt x="242" y="155"/>
                    <a:pt x="231" y="133"/>
                  </a:cubicBezTo>
                  <a:cubicBezTo>
                    <a:pt x="230" y="131"/>
                    <a:pt x="228" y="130"/>
                    <a:pt x="227" y="130"/>
                  </a:cubicBezTo>
                  <a:cubicBezTo>
                    <a:pt x="226" y="130"/>
                    <a:pt x="226" y="130"/>
                    <a:pt x="225" y="131"/>
                  </a:cubicBezTo>
                  <a:cubicBezTo>
                    <a:pt x="219" y="132"/>
                    <a:pt x="212" y="133"/>
                    <a:pt x="205" y="133"/>
                  </a:cubicBezTo>
                  <a:cubicBezTo>
                    <a:pt x="202" y="133"/>
                    <a:pt x="201" y="135"/>
                    <a:pt x="200" y="137"/>
                  </a:cubicBezTo>
                  <a:cubicBezTo>
                    <a:pt x="200" y="138"/>
                    <a:pt x="200" y="138"/>
                    <a:pt x="200" y="139"/>
                  </a:cubicBezTo>
                  <a:cubicBezTo>
                    <a:pt x="195" y="154"/>
                    <a:pt x="185" y="165"/>
                    <a:pt x="170" y="175"/>
                  </a:cubicBezTo>
                  <a:cubicBezTo>
                    <a:pt x="175" y="165"/>
                    <a:pt x="180" y="150"/>
                    <a:pt x="181" y="134"/>
                  </a:cubicBezTo>
                  <a:cubicBezTo>
                    <a:pt x="181" y="134"/>
                    <a:pt x="181" y="134"/>
                    <a:pt x="181" y="134"/>
                  </a:cubicBezTo>
                  <a:cubicBezTo>
                    <a:pt x="181" y="132"/>
                    <a:pt x="180" y="130"/>
                    <a:pt x="178" y="129"/>
                  </a:cubicBezTo>
                  <a:cubicBezTo>
                    <a:pt x="150" y="120"/>
                    <a:pt x="132" y="97"/>
                    <a:pt x="132" y="71"/>
                  </a:cubicBezTo>
                  <a:cubicBezTo>
                    <a:pt x="132" y="37"/>
                    <a:pt x="164" y="9"/>
                    <a:pt x="204" y="9"/>
                  </a:cubicBezTo>
                  <a:cubicBezTo>
                    <a:pt x="233" y="9"/>
                    <a:pt x="259" y="24"/>
                    <a:pt x="270" y="47"/>
                  </a:cubicBezTo>
                  <a:cubicBezTo>
                    <a:pt x="271" y="48"/>
                    <a:pt x="273" y="49"/>
                    <a:pt x="276" y="49"/>
                  </a:cubicBezTo>
                  <a:cubicBezTo>
                    <a:pt x="282" y="47"/>
                    <a:pt x="290" y="46"/>
                    <a:pt x="297" y="46"/>
                  </a:cubicBezTo>
                  <a:cubicBezTo>
                    <a:pt x="337" y="46"/>
                    <a:pt x="369" y="74"/>
                    <a:pt x="369" y="108"/>
                  </a:cubicBezTo>
                  <a:cubicBezTo>
                    <a:pt x="369" y="137"/>
                    <a:pt x="347" y="162"/>
                    <a:pt x="315" y="169"/>
                  </a:cubicBezTo>
                  <a:cubicBezTo>
                    <a:pt x="313" y="169"/>
                    <a:pt x="311" y="171"/>
                    <a:pt x="311" y="173"/>
                  </a:cubicBezTo>
                  <a:cubicBezTo>
                    <a:pt x="311" y="183"/>
                    <a:pt x="313" y="191"/>
                    <a:pt x="315" y="198"/>
                  </a:cubicBezTo>
                  <a:cubicBezTo>
                    <a:pt x="306" y="190"/>
                    <a:pt x="301" y="182"/>
                    <a:pt x="297" y="173"/>
                  </a:cubicBezTo>
                  <a:cubicBezTo>
                    <a:pt x="296" y="171"/>
                    <a:pt x="295" y="170"/>
                    <a:pt x="293" y="170"/>
                  </a:cubicBezTo>
                  <a:close/>
                  <a:moveTo>
                    <a:pt x="139" y="312"/>
                  </a:moveTo>
                  <a:cubicBezTo>
                    <a:pt x="128" y="309"/>
                    <a:pt x="124" y="290"/>
                    <a:pt x="124" y="279"/>
                  </a:cubicBezTo>
                  <a:cubicBezTo>
                    <a:pt x="135" y="267"/>
                    <a:pt x="142" y="250"/>
                    <a:pt x="142" y="232"/>
                  </a:cubicBezTo>
                  <a:cubicBezTo>
                    <a:pt x="142" y="195"/>
                    <a:pt x="124" y="171"/>
                    <a:pt x="96" y="171"/>
                  </a:cubicBezTo>
                  <a:cubicBezTo>
                    <a:pt x="67" y="171"/>
                    <a:pt x="49" y="195"/>
                    <a:pt x="49" y="232"/>
                  </a:cubicBezTo>
                  <a:cubicBezTo>
                    <a:pt x="49" y="251"/>
                    <a:pt x="57" y="268"/>
                    <a:pt x="68" y="279"/>
                  </a:cubicBezTo>
                  <a:cubicBezTo>
                    <a:pt x="67" y="293"/>
                    <a:pt x="63" y="308"/>
                    <a:pt x="54" y="311"/>
                  </a:cubicBezTo>
                  <a:cubicBezTo>
                    <a:pt x="10" y="320"/>
                    <a:pt x="0" y="342"/>
                    <a:pt x="0" y="359"/>
                  </a:cubicBezTo>
                  <a:cubicBezTo>
                    <a:pt x="0" y="362"/>
                    <a:pt x="3" y="364"/>
                    <a:pt x="5" y="364"/>
                  </a:cubicBezTo>
                  <a:cubicBezTo>
                    <a:pt x="186" y="364"/>
                    <a:pt x="186" y="364"/>
                    <a:pt x="186" y="364"/>
                  </a:cubicBezTo>
                  <a:cubicBezTo>
                    <a:pt x="189" y="364"/>
                    <a:pt x="191" y="362"/>
                    <a:pt x="191" y="359"/>
                  </a:cubicBezTo>
                  <a:cubicBezTo>
                    <a:pt x="191" y="343"/>
                    <a:pt x="182" y="321"/>
                    <a:pt x="139" y="312"/>
                  </a:cubicBezTo>
                  <a:close/>
                  <a:moveTo>
                    <a:pt x="59" y="232"/>
                  </a:moveTo>
                  <a:cubicBezTo>
                    <a:pt x="59" y="185"/>
                    <a:pt x="87" y="181"/>
                    <a:pt x="96" y="181"/>
                  </a:cubicBezTo>
                  <a:cubicBezTo>
                    <a:pt x="104" y="181"/>
                    <a:pt x="132" y="185"/>
                    <a:pt x="132" y="232"/>
                  </a:cubicBezTo>
                  <a:cubicBezTo>
                    <a:pt x="132" y="261"/>
                    <a:pt x="113" y="283"/>
                    <a:pt x="96" y="283"/>
                  </a:cubicBezTo>
                  <a:cubicBezTo>
                    <a:pt x="78" y="283"/>
                    <a:pt x="59" y="261"/>
                    <a:pt x="59" y="232"/>
                  </a:cubicBezTo>
                  <a:close/>
                  <a:moveTo>
                    <a:pt x="10" y="355"/>
                  </a:moveTo>
                  <a:cubicBezTo>
                    <a:pt x="12" y="338"/>
                    <a:pt x="28" y="326"/>
                    <a:pt x="56" y="320"/>
                  </a:cubicBezTo>
                  <a:cubicBezTo>
                    <a:pt x="56" y="320"/>
                    <a:pt x="56" y="320"/>
                    <a:pt x="56" y="320"/>
                  </a:cubicBezTo>
                  <a:cubicBezTo>
                    <a:pt x="69" y="316"/>
                    <a:pt x="75" y="301"/>
                    <a:pt x="77" y="286"/>
                  </a:cubicBezTo>
                  <a:cubicBezTo>
                    <a:pt x="83" y="290"/>
                    <a:pt x="89" y="292"/>
                    <a:pt x="96" y="292"/>
                  </a:cubicBezTo>
                  <a:cubicBezTo>
                    <a:pt x="102" y="292"/>
                    <a:pt x="109" y="290"/>
                    <a:pt x="115" y="286"/>
                  </a:cubicBezTo>
                  <a:cubicBezTo>
                    <a:pt x="117" y="302"/>
                    <a:pt x="123" y="317"/>
                    <a:pt x="136" y="321"/>
                  </a:cubicBezTo>
                  <a:cubicBezTo>
                    <a:pt x="137" y="321"/>
                    <a:pt x="137" y="321"/>
                    <a:pt x="137" y="321"/>
                  </a:cubicBezTo>
                  <a:cubicBezTo>
                    <a:pt x="164" y="326"/>
                    <a:pt x="179" y="338"/>
                    <a:pt x="181" y="355"/>
                  </a:cubicBezTo>
                  <a:lnTo>
                    <a:pt x="10" y="355"/>
                  </a:lnTo>
                  <a:close/>
                </a:path>
              </a:pathLst>
            </a:custGeom>
            <a:solidFill>
              <a:schemeClr val="accent2"/>
            </a:solidFill>
            <a:ln>
              <a:solidFill>
                <a:schemeClr val="accent2"/>
              </a:solidFill>
            </a:ln>
          </p:spPr>
          <p:txBody>
            <a:bodyPr vert="horz" wrap="square" lIns="68580" tIns="34290" rIns="68580" bIns="34290" numCol="1" anchor="t" anchorCtr="0" compatLnSpc="1">
              <a:prstTxWarp prst="textNoShape">
                <a:avLst/>
              </a:prstTxWarp>
            </a:bodyPr>
            <a:lstStyle/>
            <a:p>
              <a:endParaRPr lang="en-US"/>
            </a:p>
          </p:txBody>
        </p:sp>
      </p:grpSp>
      <p:sp>
        <p:nvSpPr>
          <p:cNvPr id="21" name="Prostokąt 20"/>
          <p:cNvSpPr/>
          <p:nvPr/>
        </p:nvSpPr>
        <p:spPr>
          <a:xfrm>
            <a:off x="1172925" y="920075"/>
            <a:ext cx="2223622" cy="400110"/>
          </a:xfrm>
          <a:prstGeom prst="rect">
            <a:avLst/>
          </a:prstGeom>
        </p:spPr>
        <p:txBody>
          <a:bodyPr wrap="none">
            <a:spAutoFit/>
          </a:bodyPr>
          <a:lstStyle/>
          <a:p>
            <a:r>
              <a:rPr lang="pl-PL" altLang="pl-PL" sz="2000" b="1" kern="800" spc="-39">
                <a:solidFill>
                  <a:schemeClr val="accent2"/>
                </a:solidFill>
                <a:latin typeface="Century Gothic" panose="020B0502020202020204" pitchFamily="34" charset="0"/>
              </a:rPr>
              <a:t>Descri</a:t>
            </a:r>
            <a:r>
              <a:rPr lang="en-NZ" altLang="pl-PL" sz="2000" b="1" kern="800" spc="-39" err="1">
                <a:solidFill>
                  <a:schemeClr val="accent2"/>
                </a:solidFill>
                <a:latin typeface="Century Gothic" panose="020B0502020202020204" pitchFamily="34" charset="0"/>
              </a:rPr>
              <a:t>ptive</a:t>
            </a:r>
            <a:r>
              <a:rPr lang="pl-PL" altLang="pl-PL" sz="2000" b="1" kern="800" spc="-39">
                <a:solidFill>
                  <a:schemeClr val="accent2"/>
                </a:solidFill>
                <a:latin typeface="Century Gothic" panose="020B0502020202020204" pitchFamily="34" charset="0"/>
              </a:rPr>
              <a:t> terms</a:t>
            </a:r>
          </a:p>
        </p:txBody>
      </p:sp>
      <p:sp>
        <p:nvSpPr>
          <p:cNvPr id="22" name="Prostokąt 21"/>
          <p:cNvSpPr/>
          <p:nvPr/>
        </p:nvSpPr>
        <p:spPr>
          <a:xfrm>
            <a:off x="1172925" y="2316272"/>
            <a:ext cx="1945084" cy="400110"/>
          </a:xfrm>
          <a:prstGeom prst="rect">
            <a:avLst/>
          </a:prstGeom>
        </p:spPr>
        <p:txBody>
          <a:bodyPr wrap="none">
            <a:spAutoFit/>
          </a:bodyPr>
          <a:lstStyle/>
          <a:p>
            <a:r>
              <a:rPr lang="pl-PL" altLang="pl-PL" sz="2000" b="1" kern="800" spc="-39">
                <a:solidFill>
                  <a:schemeClr val="accent2"/>
                </a:solidFill>
                <a:latin typeface="Century Gothic" panose="020B0502020202020204" pitchFamily="34" charset="0"/>
              </a:rPr>
              <a:t>How to </a:t>
            </a:r>
            <a:r>
              <a:rPr lang="en-NZ" altLang="pl-PL" sz="2000" b="1" kern="800" spc="-39">
                <a:solidFill>
                  <a:schemeClr val="accent2"/>
                </a:solidFill>
                <a:latin typeface="Century Gothic" panose="020B0502020202020204" pitchFamily="34" charset="0"/>
              </a:rPr>
              <a:t>I</a:t>
            </a:r>
            <a:r>
              <a:rPr lang="pl-PL" altLang="pl-PL" sz="2000" b="1" kern="800" spc="-39">
                <a:solidFill>
                  <a:schemeClr val="accent2"/>
                </a:solidFill>
                <a:latin typeface="Century Gothic" panose="020B0502020202020204" pitchFamily="34" charset="0"/>
              </a:rPr>
              <a:t>dentify</a:t>
            </a:r>
          </a:p>
        </p:txBody>
      </p:sp>
      <p:sp>
        <p:nvSpPr>
          <p:cNvPr id="23" name="Prostokąt 22"/>
          <p:cNvSpPr/>
          <p:nvPr/>
        </p:nvSpPr>
        <p:spPr>
          <a:xfrm>
            <a:off x="1172925" y="3931644"/>
            <a:ext cx="2566595" cy="400110"/>
          </a:xfrm>
          <a:prstGeom prst="rect">
            <a:avLst/>
          </a:prstGeom>
        </p:spPr>
        <p:txBody>
          <a:bodyPr wrap="square">
            <a:spAutoFit/>
          </a:bodyPr>
          <a:lstStyle/>
          <a:p>
            <a:r>
              <a:rPr lang="pl-PL" altLang="pl-PL" sz="2000" b="1" kern="800" spc="-39" err="1">
                <a:solidFill>
                  <a:schemeClr val="accent2"/>
                </a:solidFill>
                <a:latin typeface="Century Gothic" panose="020B0502020202020204" pitchFamily="34" charset="0"/>
              </a:rPr>
              <a:t>Communication</a:t>
            </a:r>
            <a:endParaRPr lang="pl-PL" altLang="pl-PL" sz="2000" b="1" kern="800" spc="-39">
              <a:solidFill>
                <a:schemeClr val="accent2"/>
              </a:solidFill>
              <a:latin typeface="Century Gothic" panose="020B0502020202020204" pitchFamily="34" charset="0"/>
            </a:endParaRPr>
          </a:p>
        </p:txBody>
      </p:sp>
      <p:sp>
        <p:nvSpPr>
          <p:cNvPr id="24" name="Prostokąt 23"/>
          <p:cNvSpPr/>
          <p:nvPr/>
        </p:nvSpPr>
        <p:spPr>
          <a:xfrm>
            <a:off x="1172925" y="1274436"/>
            <a:ext cx="3687823" cy="923330"/>
          </a:xfrm>
          <a:prstGeom prst="rect">
            <a:avLst/>
          </a:prstGeom>
        </p:spPr>
        <p:txBody>
          <a:bodyPr wrap="square">
            <a:spAutoFit/>
          </a:bodyPr>
          <a:lstStyle/>
          <a:p>
            <a:r>
              <a:rPr lang="en-US" altLang="pl-PL" kern="800" spc="-39">
                <a:latin typeface="Century Gothic" panose="020B0502020202020204" pitchFamily="34" charset="0"/>
              </a:rPr>
              <a:t>Correct, follows the rules, precise, logical, disciplined, reserved, formal, analytical</a:t>
            </a:r>
            <a:endParaRPr lang="pl-PL" altLang="pl-PL" kern="800" spc="-39">
              <a:latin typeface="Century Gothic" panose="020B0502020202020204" pitchFamily="34" charset="0"/>
            </a:endParaRPr>
          </a:p>
        </p:txBody>
      </p:sp>
      <p:sp>
        <p:nvSpPr>
          <p:cNvPr id="25" name="Prostokąt 24"/>
          <p:cNvSpPr/>
          <p:nvPr/>
        </p:nvSpPr>
        <p:spPr>
          <a:xfrm>
            <a:off x="1172924" y="2657146"/>
            <a:ext cx="4751625" cy="1200329"/>
          </a:xfrm>
          <a:prstGeom prst="rect">
            <a:avLst/>
          </a:prstGeom>
        </p:spPr>
        <p:txBody>
          <a:bodyPr wrap="square">
            <a:spAutoFit/>
          </a:bodyPr>
          <a:lstStyle/>
          <a:p>
            <a:r>
              <a:rPr lang="en-NZ" altLang="pl-PL" kern="800" spc="-39">
                <a:latin typeface="Century Gothic" panose="020B0502020202020204" pitchFamily="34" charset="0"/>
              </a:rPr>
              <a:t>Things are in order, neat &amp; tidy, they focus on the details, polite in a diplomatic and formal way, quieter and more reserved, comfortable with facts and figures</a:t>
            </a:r>
          </a:p>
        </p:txBody>
      </p:sp>
      <p:sp>
        <p:nvSpPr>
          <p:cNvPr id="26" name="Prostokąt 25"/>
          <p:cNvSpPr/>
          <p:nvPr/>
        </p:nvSpPr>
        <p:spPr>
          <a:xfrm>
            <a:off x="1172925" y="4293042"/>
            <a:ext cx="6003419" cy="1698927"/>
          </a:xfrm>
          <a:prstGeom prst="rect">
            <a:avLst/>
          </a:prstGeom>
        </p:spPr>
        <p:txBody>
          <a:bodyPr wrap="square">
            <a:spAutoFit/>
          </a:bodyPr>
          <a:lstStyle/>
          <a:p>
            <a:pPr marL="342900" lvl="1" indent="-342900">
              <a:spcBef>
                <a:spcPct val="20000"/>
              </a:spcBef>
              <a:buClr>
                <a:schemeClr val="accent2"/>
              </a:buClr>
              <a:buFont typeface="Arial" panose="020B0604020202020204" pitchFamily="34" charset="0"/>
              <a:buChar char="•"/>
            </a:pPr>
            <a:r>
              <a:rPr lang="en-US" altLang="pl-PL" kern="800" spc="-39">
                <a:latin typeface="Century Gothic" panose="020B0502020202020204" pitchFamily="34" charset="0"/>
              </a:rPr>
              <a:t>Prefers written communication</a:t>
            </a:r>
          </a:p>
          <a:p>
            <a:pPr marL="342900" lvl="1" indent="-342900">
              <a:spcBef>
                <a:spcPct val="20000"/>
              </a:spcBef>
              <a:buClr>
                <a:schemeClr val="accent2"/>
              </a:buClr>
              <a:buFont typeface="Arial" panose="020B0604020202020204" pitchFamily="34" charset="0"/>
              <a:buChar char="•"/>
            </a:pPr>
            <a:r>
              <a:rPr lang="en-US" altLang="pl-PL" kern="800" spc="-39">
                <a:latin typeface="Century Gothic" panose="020B0502020202020204" pitchFamily="34" charset="0"/>
              </a:rPr>
              <a:t>May have difficulty in expressing opposing opinions</a:t>
            </a:r>
          </a:p>
          <a:p>
            <a:pPr marL="342900" lvl="1" indent="-342900">
              <a:spcBef>
                <a:spcPct val="20000"/>
              </a:spcBef>
              <a:buClr>
                <a:schemeClr val="accent2"/>
              </a:buClr>
              <a:buFont typeface="Arial" panose="020B0604020202020204" pitchFamily="34" charset="0"/>
              <a:buChar char="•"/>
            </a:pPr>
            <a:r>
              <a:rPr lang="en-US" altLang="pl-PL" kern="800" spc="-39">
                <a:latin typeface="Century Gothic" panose="020B0502020202020204" pitchFamily="34" charset="0"/>
              </a:rPr>
              <a:t>Fine-tunes details</a:t>
            </a:r>
          </a:p>
          <a:p>
            <a:pPr marL="342900" lvl="1" indent="-342900">
              <a:spcBef>
                <a:spcPct val="20000"/>
              </a:spcBef>
              <a:buClr>
                <a:schemeClr val="accent2"/>
              </a:buClr>
              <a:buFont typeface="Arial" panose="020B0604020202020204" pitchFamily="34" charset="0"/>
              <a:buChar char="•"/>
            </a:pPr>
            <a:r>
              <a:rPr lang="en-US" altLang="pl-PL" kern="800" spc="-39">
                <a:latin typeface="Century Gothic" panose="020B0502020202020204" pitchFamily="34" charset="0"/>
              </a:rPr>
              <a:t>May lose the main thread</a:t>
            </a:r>
          </a:p>
          <a:p>
            <a:pPr marL="342900" lvl="1" indent="-342900">
              <a:spcBef>
                <a:spcPct val="20000"/>
              </a:spcBef>
              <a:buClr>
                <a:schemeClr val="accent2"/>
              </a:buClr>
              <a:buFont typeface="Arial" panose="020B0604020202020204" pitchFamily="34" charset="0"/>
              <a:buChar char="•"/>
            </a:pPr>
            <a:r>
              <a:rPr lang="en-US" altLang="pl-PL" kern="800" spc="-39">
                <a:latin typeface="Century Gothic" panose="020B0502020202020204" pitchFamily="34" charset="0"/>
              </a:rPr>
              <a:t>Does not like to discuss opinions and abstract issues</a:t>
            </a:r>
          </a:p>
        </p:txBody>
      </p:sp>
      <p:pic>
        <p:nvPicPr>
          <p:cNvPr id="11" name="Obraz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0501" y="515263"/>
            <a:ext cx="4376773" cy="5827473"/>
          </a:xfrm>
          <a:prstGeom prst="rect">
            <a:avLst/>
          </a:prstGeom>
        </p:spPr>
      </p:pic>
      <p:sp>
        <p:nvSpPr>
          <p:cNvPr id="27" name="Symbol zastępczy numeru slajdu 26"/>
          <p:cNvSpPr>
            <a:spLocks noGrp="1"/>
          </p:cNvSpPr>
          <p:nvPr>
            <p:ph type="sldNum" sz="quarter" idx="12"/>
          </p:nvPr>
        </p:nvSpPr>
        <p:spPr/>
        <p:txBody>
          <a:bodyPr/>
          <a:lstStyle/>
          <a:p>
            <a:fld id="{DEAEEF22-A4DB-45E7-8C91-9889C89BF273}" type="slidenum">
              <a:rPr lang="pl-PL" smtClean="0"/>
              <a:t>36</a:t>
            </a:fld>
            <a:endParaRPr lang="pl-PL"/>
          </a:p>
        </p:txBody>
      </p:sp>
      <p:pic>
        <p:nvPicPr>
          <p:cNvPr id="28" name="Picture 27"/>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61293" y="2508830"/>
            <a:ext cx="456096" cy="456096"/>
          </a:xfrm>
          <a:prstGeom prst="rect">
            <a:avLst/>
          </a:prstGeom>
        </p:spPr>
      </p:pic>
      <p:sp>
        <p:nvSpPr>
          <p:cNvPr id="29" name="Rectangle 28"/>
          <p:cNvSpPr/>
          <p:nvPr/>
        </p:nvSpPr>
        <p:spPr>
          <a:xfrm>
            <a:off x="189186" y="778181"/>
            <a:ext cx="9432000" cy="540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32591671"/>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53333">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3333">
                                          <p:cBhvr additive="base">
                                            <p:cTn id="7" dur="1250" fill="hold"/>
                                            <p:tgtEl>
                                              <p:spTgt spid="3"/>
                                            </p:tgtEl>
                                            <p:attrNameLst>
                                              <p:attrName>ppt_x</p:attrName>
                                            </p:attrNameLst>
                                          </p:cBhvr>
                                          <p:tavLst>
                                            <p:tav tm="0">
                                              <p:val>
                                                <p:strVal val="1+#ppt_w/2"/>
                                              </p:val>
                                            </p:tav>
                                            <p:tav tm="100000">
                                              <p:val>
                                                <p:strVal val="#ppt_x"/>
                                              </p:val>
                                            </p:tav>
                                          </p:tavLst>
                                        </p:anim>
                                        <p:anim calcmode="lin" valueType="num" p14:bounceEnd="53333">
                                          <p:cBhvr additive="base">
                                            <p:cTn id="8" dur="12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3333">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53333">
                                          <p:cBhvr additive="base">
                                            <p:cTn id="11" dur="1250" fill="hold"/>
                                            <p:tgtEl>
                                              <p:spTgt spid="4"/>
                                            </p:tgtEl>
                                            <p:attrNameLst>
                                              <p:attrName>ppt_x</p:attrName>
                                            </p:attrNameLst>
                                          </p:cBhvr>
                                          <p:tavLst>
                                            <p:tav tm="0">
                                              <p:val>
                                                <p:strVal val="1+#ppt_w/2"/>
                                              </p:val>
                                            </p:tav>
                                            <p:tav tm="100000">
                                              <p:val>
                                                <p:strVal val="#ppt_x"/>
                                              </p:val>
                                            </p:tav>
                                          </p:tavLst>
                                        </p:anim>
                                        <p:anim calcmode="lin" valueType="num" p14:bounceEnd="53333">
                                          <p:cBhvr additive="base">
                                            <p:cTn id="12" dur="12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53333">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14:bounceEnd="53333">
                                          <p:cBhvr additive="base">
                                            <p:cTn id="15" dur="1250" fill="hold"/>
                                            <p:tgtEl>
                                              <p:spTgt spid="11"/>
                                            </p:tgtEl>
                                            <p:attrNameLst>
                                              <p:attrName>ppt_x</p:attrName>
                                            </p:attrNameLst>
                                          </p:cBhvr>
                                          <p:tavLst>
                                            <p:tav tm="0">
                                              <p:val>
                                                <p:strVal val="1+#ppt_w/2"/>
                                              </p:val>
                                            </p:tav>
                                            <p:tav tm="100000">
                                              <p:val>
                                                <p:strVal val="#ppt_x"/>
                                              </p:val>
                                            </p:tav>
                                          </p:tavLst>
                                        </p:anim>
                                        <p:anim calcmode="lin" valueType="num" p14:bounceEnd="53333">
                                          <p:cBhvr additive="base">
                                            <p:cTn id="16" dur="125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49" presetClass="entr" presetSubtype="0" decel="10000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 calcmode="lin" valueType="num">
                                          <p:cBhvr>
                                            <p:cTn id="22" dur="500" fill="hold"/>
                                            <p:tgtEl>
                                              <p:spTgt spid="12"/>
                                            </p:tgtEl>
                                            <p:attrNameLst>
                                              <p:attrName>style.rotation</p:attrName>
                                            </p:attrNameLst>
                                          </p:cBhvr>
                                          <p:tavLst>
                                            <p:tav tm="0">
                                              <p:val>
                                                <p:fltVal val="360"/>
                                              </p:val>
                                            </p:tav>
                                            <p:tav tm="100000">
                                              <p:val>
                                                <p:fltVal val="0"/>
                                              </p:val>
                                            </p:tav>
                                          </p:tavLst>
                                        </p:anim>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up)">
                                          <p:cBhvr>
                                            <p:cTn id="30" dur="500"/>
                                            <p:tgtEl>
                                              <p:spTgt spid="24"/>
                                            </p:tgtEl>
                                          </p:cBhvr>
                                        </p:animEffect>
                                      </p:childTnLst>
                                    </p:cTn>
                                  </p:par>
                                </p:childTnLst>
                              </p:cTn>
                            </p:par>
                            <p:par>
                              <p:cTn id="31" fill="hold">
                                <p:stCondLst>
                                  <p:cond delay="3000"/>
                                </p:stCondLst>
                                <p:childTnLst>
                                  <p:par>
                                    <p:cTn id="32" presetID="49" presetClass="entr" presetSubtype="0" decel="10000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 calcmode="lin" valueType="num">
                                          <p:cBhvr>
                                            <p:cTn id="36" dur="500" fill="hold"/>
                                            <p:tgtEl>
                                              <p:spTgt spid="16"/>
                                            </p:tgtEl>
                                            <p:attrNameLst>
                                              <p:attrName>style.rotation</p:attrName>
                                            </p:attrNameLst>
                                          </p:cBhvr>
                                          <p:tavLst>
                                            <p:tav tm="0">
                                              <p:val>
                                                <p:fltVal val="360"/>
                                              </p:val>
                                            </p:tav>
                                            <p:tav tm="100000">
                                              <p:val>
                                                <p:fltVal val="0"/>
                                              </p:val>
                                            </p:tav>
                                          </p:tavLst>
                                        </p:anim>
                                        <p:animEffect transition="in" filter="fade">
                                          <p:cBhvr>
                                            <p:cTn id="37" dur="500"/>
                                            <p:tgtEl>
                                              <p:spTgt spid="16"/>
                                            </p:tgtEl>
                                          </p:cBhvr>
                                        </p:animEffect>
                                      </p:childTnLst>
                                    </p:cTn>
                                  </p:par>
                                  <p:par>
                                    <p:cTn id="38" presetID="49" presetClass="entr" presetSubtype="0" decel="100000" fill="hold" nodeType="with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500" fill="hold"/>
                                            <p:tgtEl>
                                              <p:spTgt spid="28"/>
                                            </p:tgtEl>
                                            <p:attrNameLst>
                                              <p:attrName>ppt_w</p:attrName>
                                            </p:attrNameLst>
                                          </p:cBhvr>
                                          <p:tavLst>
                                            <p:tav tm="0">
                                              <p:val>
                                                <p:fltVal val="0"/>
                                              </p:val>
                                            </p:tav>
                                            <p:tav tm="100000">
                                              <p:val>
                                                <p:strVal val="#ppt_w"/>
                                              </p:val>
                                            </p:tav>
                                          </p:tavLst>
                                        </p:anim>
                                        <p:anim calcmode="lin" valueType="num">
                                          <p:cBhvr>
                                            <p:cTn id="41" dur="500" fill="hold"/>
                                            <p:tgtEl>
                                              <p:spTgt spid="28"/>
                                            </p:tgtEl>
                                            <p:attrNameLst>
                                              <p:attrName>ppt_h</p:attrName>
                                            </p:attrNameLst>
                                          </p:cBhvr>
                                          <p:tavLst>
                                            <p:tav tm="0">
                                              <p:val>
                                                <p:fltVal val="0"/>
                                              </p:val>
                                            </p:tav>
                                            <p:tav tm="100000">
                                              <p:val>
                                                <p:strVal val="#ppt_h"/>
                                              </p:val>
                                            </p:tav>
                                          </p:tavLst>
                                        </p:anim>
                                        <p:anim calcmode="lin" valueType="num">
                                          <p:cBhvr>
                                            <p:cTn id="42" dur="500" fill="hold"/>
                                            <p:tgtEl>
                                              <p:spTgt spid="28"/>
                                            </p:tgtEl>
                                            <p:attrNameLst>
                                              <p:attrName>style.rotation</p:attrName>
                                            </p:attrNameLst>
                                          </p:cBhvr>
                                          <p:tavLst>
                                            <p:tav tm="0">
                                              <p:val>
                                                <p:fltVal val="360"/>
                                              </p:val>
                                            </p:tav>
                                            <p:tav tm="100000">
                                              <p:val>
                                                <p:fltVal val="0"/>
                                              </p:val>
                                            </p:tav>
                                          </p:tavLst>
                                        </p:anim>
                                        <p:animEffect transition="in" filter="fade">
                                          <p:cBhvr>
                                            <p:cTn id="43" dur="500"/>
                                            <p:tgtEl>
                                              <p:spTgt spid="28"/>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childTnLst>
                              </p:cTn>
                            </p:par>
                            <p:par>
                              <p:cTn id="47" fill="hold">
                                <p:stCondLst>
                                  <p:cond delay="3750"/>
                                </p:stCondLst>
                                <p:childTnLst>
                                  <p:par>
                                    <p:cTn id="48" presetID="22" presetClass="entr" presetSubtype="1"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up)">
                                          <p:cBhvr>
                                            <p:cTn id="50" dur="500"/>
                                            <p:tgtEl>
                                              <p:spTgt spid="25"/>
                                            </p:tgtEl>
                                          </p:cBhvr>
                                        </p:animEffect>
                                      </p:childTnLst>
                                    </p:cTn>
                                  </p:par>
                                </p:childTnLst>
                              </p:cTn>
                            </p:par>
                            <p:par>
                              <p:cTn id="51" fill="hold">
                                <p:stCondLst>
                                  <p:cond delay="4250"/>
                                </p:stCondLst>
                                <p:childTnLst>
                                  <p:par>
                                    <p:cTn id="52" presetID="49" presetClass="entr" presetSubtype="0" decel="100000"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500" fill="hold"/>
                                            <p:tgtEl>
                                              <p:spTgt spid="18"/>
                                            </p:tgtEl>
                                            <p:attrNameLst>
                                              <p:attrName>ppt_w</p:attrName>
                                            </p:attrNameLst>
                                          </p:cBhvr>
                                          <p:tavLst>
                                            <p:tav tm="0">
                                              <p:val>
                                                <p:fltVal val="0"/>
                                              </p:val>
                                            </p:tav>
                                            <p:tav tm="100000">
                                              <p:val>
                                                <p:strVal val="#ppt_w"/>
                                              </p:val>
                                            </p:tav>
                                          </p:tavLst>
                                        </p:anim>
                                        <p:anim calcmode="lin" valueType="num">
                                          <p:cBhvr>
                                            <p:cTn id="55" dur="500" fill="hold"/>
                                            <p:tgtEl>
                                              <p:spTgt spid="18"/>
                                            </p:tgtEl>
                                            <p:attrNameLst>
                                              <p:attrName>ppt_h</p:attrName>
                                            </p:attrNameLst>
                                          </p:cBhvr>
                                          <p:tavLst>
                                            <p:tav tm="0">
                                              <p:val>
                                                <p:fltVal val="0"/>
                                              </p:val>
                                            </p:tav>
                                            <p:tav tm="100000">
                                              <p:val>
                                                <p:strVal val="#ppt_h"/>
                                              </p:val>
                                            </p:tav>
                                          </p:tavLst>
                                        </p:anim>
                                        <p:anim calcmode="lin" valueType="num">
                                          <p:cBhvr>
                                            <p:cTn id="56" dur="500" fill="hold"/>
                                            <p:tgtEl>
                                              <p:spTgt spid="18"/>
                                            </p:tgtEl>
                                            <p:attrNameLst>
                                              <p:attrName>style.rotation</p:attrName>
                                            </p:attrNameLst>
                                          </p:cBhvr>
                                          <p:tavLst>
                                            <p:tav tm="0">
                                              <p:val>
                                                <p:fltVal val="360"/>
                                              </p:val>
                                            </p:tav>
                                            <p:tav tm="100000">
                                              <p:val>
                                                <p:fltVal val="0"/>
                                              </p:val>
                                            </p:tav>
                                          </p:tavLst>
                                        </p:anim>
                                        <p:animEffect transition="in" filter="fade">
                                          <p:cBhvr>
                                            <p:cTn id="57" dur="500"/>
                                            <p:tgtEl>
                                              <p:spTgt spid="18"/>
                                            </p:tgtEl>
                                          </p:cBhvr>
                                        </p:animEffect>
                                      </p:childTnLst>
                                    </p:cTn>
                                  </p:par>
                                  <p:par>
                                    <p:cTn id="58" presetID="10" presetClass="entr" presetSubtype="0" fill="hold" grpId="0" nodeType="withEffect">
                                      <p:stCondLst>
                                        <p:cond delay="25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childTnLst>
                              </p:cTn>
                            </p:par>
                            <p:par>
                              <p:cTn id="61" fill="hold">
                                <p:stCondLst>
                                  <p:cond delay="5000"/>
                                </p:stCondLst>
                                <p:childTnLst>
                                  <p:par>
                                    <p:cTn id="62" presetID="22" presetClass="entr" presetSubtype="1"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up)">
                                          <p:cBhvr>
                                            <p:cTn id="6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animBg="1"/>
          <p:bldP spid="21" grpId="0"/>
          <p:bldP spid="22" grpId="0"/>
          <p:bldP spid="23" grpId="0"/>
          <p:bldP spid="24"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250" fill="hold"/>
                                            <p:tgtEl>
                                              <p:spTgt spid="3"/>
                                            </p:tgtEl>
                                            <p:attrNameLst>
                                              <p:attrName>ppt_x</p:attrName>
                                            </p:attrNameLst>
                                          </p:cBhvr>
                                          <p:tavLst>
                                            <p:tav tm="0">
                                              <p:val>
                                                <p:strVal val="1+#ppt_w/2"/>
                                              </p:val>
                                            </p:tav>
                                            <p:tav tm="100000">
                                              <p:val>
                                                <p:strVal val="#ppt_x"/>
                                              </p:val>
                                            </p:tav>
                                          </p:tavLst>
                                        </p:anim>
                                        <p:anim calcmode="lin" valueType="num">
                                          <p:cBhvr additive="base">
                                            <p:cTn id="8" dur="12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250" fill="hold"/>
                                            <p:tgtEl>
                                              <p:spTgt spid="4"/>
                                            </p:tgtEl>
                                            <p:attrNameLst>
                                              <p:attrName>ppt_x</p:attrName>
                                            </p:attrNameLst>
                                          </p:cBhvr>
                                          <p:tavLst>
                                            <p:tav tm="0">
                                              <p:val>
                                                <p:strVal val="1+#ppt_w/2"/>
                                              </p:val>
                                            </p:tav>
                                            <p:tav tm="100000">
                                              <p:val>
                                                <p:strVal val="#ppt_x"/>
                                              </p:val>
                                            </p:tav>
                                          </p:tavLst>
                                        </p:anim>
                                        <p:anim calcmode="lin" valueType="num">
                                          <p:cBhvr additive="base">
                                            <p:cTn id="12" dur="12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250" fill="hold"/>
                                            <p:tgtEl>
                                              <p:spTgt spid="11"/>
                                            </p:tgtEl>
                                            <p:attrNameLst>
                                              <p:attrName>ppt_x</p:attrName>
                                            </p:attrNameLst>
                                          </p:cBhvr>
                                          <p:tavLst>
                                            <p:tav tm="0">
                                              <p:val>
                                                <p:strVal val="1+#ppt_w/2"/>
                                              </p:val>
                                            </p:tav>
                                            <p:tav tm="100000">
                                              <p:val>
                                                <p:strVal val="#ppt_x"/>
                                              </p:val>
                                            </p:tav>
                                          </p:tavLst>
                                        </p:anim>
                                        <p:anim calcmode="lin" valueType="num">
                                          <p:cBhvr additive="base">
                                            <p:cTn id="16" dur="125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49" presetClass="entr" presetSubtype="0" decel="10000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 calcmode="lin" valueType="num">
                                          <p:cBhvr>
                                            <p:cTn id="22" dur="500" fill="hold"/>
                                            <p:tgtEl>
                                              <p:spTgt spid="12"/>
                                            </p:tgtEl>
                                            <p:attrNameLst>
                                              <p:attrName>style.rotation</p:attrName>
                                            </p:attrNameLst>
                                          </p:cBhvr>
                                          <p:tavLst>
                                            <p:tav tm="0">
                                              <p:val>
                                                <p:fltVal val="360"/>
                                              </p:val>
                                            </p:tav>
                                            <p:tav tm="100000">
                                              <p:val>
                                                <p:fltVal val="0"/>
                                              </p:val>
                                            </p:tav>
                                          </p:tavLst>
                                        </p:anim>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up)">
                                          <p:cBhvr>
                                            <p:cTn id="30" dur="500"/>
                                            <p:tgtEl>
                                              <p:spTgt spid="24"/>
                                            </p:tgtEl>
                                          </p:cBhvr>
                                        </p:animEffect>
                                      </p:childTnLst>
                                    </p:cTn>
                                  </p:par>
                                </p:childTnLst>
                              </p:cTn>
                            </p:par>
                            <p:par>
                              <p:cTn id="31" fill="hold">
                                <p:stCondLst>
                                  <p:cond delay="3000"/>
                                </p:stCondLst>
                                <p:childTnLst>
                                  <p:par>
                                    <p:cTn id="32" presetID="49" presetClass="entr" presetSubtype="0" decel="10000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 calcmode="lin" valueType="num">
                                          <p:cBhvr>
                                            <p:cTn id="36" dur="500" fill="hold"/>
                                            <p:tgtEl>
                                              <p:spTgt spid="16"/>
                                            </p:tgtEl>
                                            <p:attrNameLst>
                                              <p:attrName>style.rotation</p:attrName>
                                            </p:attrNameLst>
                                          </p:cBhvr>
                                          <p:tavLst>
                                            <p:tav tm="0">
                                              <p:val>
                                                <p:fltVal val="360"/>
                                              </p:val>
                                            </p:tav>
                                            <p:tav tm="100000">
                                              <p:val>
                                                <p:fltVal val="0"/>
                                              </p:val>
                                            </p:tav>
                                          </p:tavLst>
                                        </p:anim>
                                        <p:animEffect transition="in" filter="fade">
                                          <p:cBhvr>
                                            <p:cTn id="37" dur="500"/>
                                            <p:tgtEl>
                                              <p:spTgt spid="16"/>
                                            </p:tgtEl>
                                          </p:cBhvr>
                                        </p:animEffect>
                                      </p:childTnLst>
                                    </p:cTn>
                                  </p:par>
                                  <p:par>
                                    <p:cTn id="38" presetID="49" presetClass="entr" presetSubtype="0" decel="100000" fill="hold" nodeType="with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500" fill="hold"/>
                                            <p:tgtEl>
                                              <p:spTgt spid="28"/>
                                            </p:tgtEl>
                                            <p:attrNameLst>
                                              <p:attrName>ppt_w</p:attrName>
                                            </p:attrNameLst>
                                          </p:cBhvr>
                                          <p:tavLst>
                                            <p:tav tm="0">
                                              <p:val>
                                                <p:fltVal val="0"/>
                                              </p:val>
                                            </p:tav>
                                            <p:tav tm="100000">
                                              <p:val>
                                                <p:strVal val="#ppt_w"/>
                                              </p:val>
                                            </p:tav>
                                          </p:tavLst>
                                        </p:anim>
                                        <p:anim calcmode="lin" valueType="num">
                                          <p:cBhvr>
                                            <p:cTn id="41" dur="500" fill="hold"/>
                                            <p:tgtEl>
                                              <p:spTgt spid="28"/>
                                            </p:tgtEl>
                                            <p:attrNameLst>
                                              <p:attrName>ppt_h</p:attrName>
                                            </p:attrNameLst>
                                          </p:cBhvr>
                                          <p:tavLst>
                                            <p:tav tm="0">
                                              <p:val>
                                                <p:fltVal val="0"/>
                                              </p:val>
                                            </p:tav>
                                            <p:tav tm="100000">
                                              <p:val>
                                                <p:strVal val="#ppt_h"/>
                                              </p:val>
                                            </p:tav>
                                          </p:tavLst>
                                        </p:anim>
                                        <p:anim calcmode="lin" valueType="num">
                                          <p:cBhvr>
                                            <p:cTn id="42" dur="500" fill="hold"/>
                                            <p:tgtEl>
                                              <p:spTgt spid="28"/>
                                            </p:tgtEl>
                                            <p:attrNameLst>
                                              <p:attrName>style.rotation</p:attrName>
                                            </p:attrNameLst>
                                          </p:cBhvr>
                                          <p:tavLst>
                                            <p:tav tm="0">
                                              <p:val>
                                                <p:fltVal val="360"/>
                                              </p:val>
                                            </p:tav>
                                            <p:tav tm="100000">
                                              <p:val>
                                                <p:fltVal val="0"/>
                                              </p:val>
                                            </p:tav>
                                          </p:tavLst>
                                        </p:anim>
                                        <p:animEffect transition="in" filter="fade">
                                          <p:cBhvr>
                                            <p:cTn id="43" dur="500"/>
                                            <p:tgtEl>
                                              <p:spTgt spid="28"/>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childTnLst>
                              </p:cTn>
                            </p:par>
                            <p:par>
                              <p:cTn id="47" fill="hold">
                                <p:stCondLst>
                                  <p:cond delay="3750"/>
                                </p:stCondLst>
                                <p:childTnLst>
                                  <p:par>
                                    <p:cTn id="48" presetID="22" presetClass="entr" presetSubtype="1"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up)">
                                          <p:cBhvr>
                                            <p:cTn id="50" dur="500"/>
                                            <p:tgtEl>
                                              <p:spTgt spid="25"/>
                                            </p:tgtEl>
                                          </p:cBhvr>
                                        </p:animEffect>
                                      </p:childTnLst>
                                    </p:cTn>
                                  </p:par>
                                </p:childTnLst>
                              </p:cTn>
                            </p:par>
                            <p:par>
                              <p:cTn id="51" fill="hold">
                                <p:stCondLst>
                                  <p:cond delay="4250"/>
                                </p:stCondLst>
                                <p:childTnLst>
                                  <p:par>
                                    <p:cTn id="52" presetID="49" presetClass="entr" presetSubtype="0" decel="100000"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500" fill="hold"/>
                                            <p:tgtEl>
                                              <p:spTgt spid="18"/>
                                            </p:tgtEl>
                                            <p:attrNameLst>
                                              <p:attrName>ppt_w</p:attrName>
                                            </p:attrNameLst>
                                          </p:cBhvr>
                                          <p:tavLst>
                                            <p:tav tm="0">
                                              <p:val>
                                                <p:fltVal val="0"/>
                                              </p:val>
                                            </p:tav>
                                            <p:tav tm="100000">
                                              <p:val>
                                                <p:strVal val="#ppt_w"/>
                                              </p:val>
                                            </p:tav>
                                          </p:tavLst>
                                        </p:anim>
                                        <p:anim calcmode="lin" valueType="num">
                                          <p:cBhvr>
                                            <p:cTn id="55" dur="500" fill="hold"/>
                                            <p:tgtEl>
                                              <p:spTgt spid="18"/>
                                            </p:tgtEl>
                                            <p:attrNameLst>
                                              <p:attrName>ppt_h</p:attrName>
                                            </p:attrNameLst>
                                          </p:cBhvr>
                                          <p:tavLst>
                                            <p:tav tm="0">
                                              <p:val>
                                                <p:fltVal val="0"/>
                                              </p:val>
                                            </p:tav>
                                            <p:tav tm="100000">
                                              <p:val>
                                                <p:strVal val="#ppt_h"/>
                                              </p:val>
                                            </p:tav>
                                          </p:tavLst>
                                        </p:anim>
                                        <p:anim calcmode="lin" valueType="num">
                                          <p:cBhvr>
                                            <p:cTn id="56" dur="500" fill="hold"/>
                                            <p:tgtEl>
                                              <p:spTgt spid="18"/>
                                            </p:tgtEl>
                                            <p:attrNameLst>
                                              <p:attrName>style.rotation</p:attrName>
                                            </p:attrNameLst>
                                          </p:cBhvr>
                                          <p:tavLst>
                                            <p:tav tm="0">
                                              <p:val>
                                                <p:fltVal val="360"/>
                                              </p:val>
                                            </p:tav>
                                            <p:tav tm="100000">
                                              <p:val>
                                                <p:fltVal val="0"/>
                                              </p:val>
                                            </p:tav>
                                          </p:tavLst>
                                        </p:anim>
                                        <p:animEffect transition="in" filter="fade">
                                          <p:cBhvr>
                                            <p:cTn id="57" dur="500"/>
                                            <p:tgtEl>
                                              <p:spTgt spid="18"/>
                                            </p:tgtEl>
                                          </p:cBhvr>
                                        </p:animEffect>
                                      </p:childTnLst>
                                    </p:cTn>
                                  </p:par>
                                  <p:par>
                                    <p:cTn id="58" presetID="10" presetClass="entr" presetSubtype="0" fill="hold" grpId="0" nodeType="withEffect">
                                      <p:stCondLst>
                                        <p:cond delay="25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childTnLst>
                              </p:cTn>
                            </p:par>
                            <p:par>
                              <p:cTn id="61" fill="hold">
                                <p:stCondLst>
                                  <p:cond delay="5000"/>
                                </p:stCondLst>
                                <p:childTnLst>
                                  <p:par>
                                    <p:cTn id="62" presetID="22" presetClass="entr" presetSubtype="1"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up)">
                                          <p:cBhvr>
                                            <p:cTn id="6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animBg="1"/>
          <p:bldP spid="21" grpId="0"/>
          <p:bldP spid="22" grpId="0"/>
          <p:bldP spid="23" grpId="0"/>
          <p:bldP spid="24" grpId="0"/>
          <p:bldP spid="25" grpId="0"/>
          <p:bldP spid="26"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27162" y="224932"/>
            <a:ext cx="11549415" cy="351580"/>
          </a:xfrm>
        </p:spPr>
        <p:txBody>
          <a:bodyPr/>
          <a:lstStyle/>
          <a:p>
            <a:r>
              <a:rPr lang="pl-PL"/>
              <a:t>Style </a:t>
            </a:r>
            <a:r>
              <a:rPr lang="en-NZ"/>
              <a:t>C</a:t>
            </a:r>
            <a:r>
              <a:rPr lang="pl-PL"/>
              <a:t> – </a:t>
            </a:r>
            <a:r>
              <a:rPr lang="en-NZ" b="1">
                <a:solidFill>
                  <a:srgbClr val="0070C0"/>
                </a:solidFill>
              </a:rPr>
              <a:t>Precise</a:t>
            </a:r>
            <a:endParaRPr lang="pl-PL" b="1">
              <a:solidFill>
                <a:srgbClr val="0070C0"/>
              </a:solidFill>
            </a:endParaRPr>
          </a:p>
        </p:txBody>
      </p:sp>
      <p:grpSp>
        <p:nvGrpSpPr>
          <p:cNvPr id="15" name="Grupa 14"/>
          <p:cNvGrpSpPr/>
          <p:nvPr/>
        </p:nvGrpSpPr>
        <p:grpSpPr>
          <a:xfrm>
            <a:off x="327162" y="3664858"/>
            <a:ext cx="705985" cy="705985"/>
            <a:chOff x="8657947" y="626070"/>
            <a:chExt cx="822960" cy="822960"/>
          </a:xfrm>
        </p:grpSpPr>
        <p:sp>
          <p:nvSpPr>
            <p:cNvPr id="16" name="Oval 23"/>
            <p:cNvSpPr>
              <a:spLocks noChangeArrowheads="1"/>
            </p:cNvSpPr>
            <p:nvPr/>
          </p:nvSpPr>
          <p:spPr bwMode="auto">
            <a:xfrm>
              <a:off x="8657947" y="626070"/>
              <a:ext cx="822960" cy="822960"/>
            </a:xfrm>
            <a:prstGeom prst="ellips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en-US" sz="1800"/>
            </a:p>
          </p:txBody>
        </p:sp>
        <p:sp>
          <p:nvSpPr>
            <p:cNvPr id="17" name="Freeform 142"/>
            <p:cNvSpPr>
              <a:spLocks noEditPoints="1"/>
            </p:cNvSpPr>
            <p:nvPr/>
          </p:nvSpPr>
          <p:spPr bwMode="auto">
            <a:xfrm>
              <a:off x="8946877" y="814814"/>
              <a:ext cx="245099" cy="445472"/>
            </a:xfrm>
            <a:custGeom>
              <a:avLst/>
              <a:gdLst>
                <a:gd name="T0" fmla="*/ 162 w 317"/>
                <a:gd name="T1" fmla="*/ 455 h 575"/>
                <a:gd name="T2" fmla="*/ 155 w 317"/>
                <a:gd name="T3" fmla="*/ 448 h 575"/>
                <a:gd name="T4" fmla="*/ 155 w 317"/>
                <a:gd name="T5" fmla="*/ 398 h 575"/>
                <a:gd name="T6" fmla="*/ 220 w 317"/>
                <a:gd name="T7" fmla="*/ 301 h 575"/>
                <a:gd name="T8" fmla="*/ 303 w 317"/>
                <a:gd name="T9" fmla="*/ 159 h 575"/>
                <a:gd name="T10" fmla="*/ 158 w 317"/>
                <a:gd name="T11" fmla="*/ 14 h 575"/>
                <a:gd name="T12" fmla="*/ 14 w 317"/>
                <a:gd name="T13" fmla="*/ 159 h 575"/>
                <a:gd name="T14" fmla="*/ 7 w 317"/>
                <a:gd name="T15" fmla="*/ 166 h 575"/>
                <a:gd name="T16" fmla="*/ 0 w 317"/>
                <a:gd name="T17" fmla="*/ 159 h 575"/>
                <a:gd name="T18" fmla="*/ 158 w 317"/>
                <a:gd name="T19" fmla="*/ 0 h 575"/>
                <a:gd name="T20" fmla="*/ 317 w 317"/>
                <a:gd name="T21" fmla="*/ 159 h 575"/>
                <a:gd name="T22" fmla="*/ 229 w 317"/>
                <a:gd name="T23" fmla="*/ 311 h 575"/>
                <a:gd name="T24" fmla="*/ 169 w 317"/>
                <a:gd name="T25" fmla="*/ 398 h 575"/>
                <a:gd name="T26" fmla="*/ 169 w 317"/>
                <a:gd name="T27" fmla="*/ 448 h 575"/>
                <a:gd name="T28" fmla="*/ 162 w 317"/>
                <a:gd name="T29" fmla="*/ 455 h 575"/>
                <a:gd name="T30" fmla="*/ 195 w 317"/>
                <a:gd name="T31" fmla="*/ 542 h 575"/>
                <a:gd name="T32" fmla="*/ 162 w 317"/>
                <a:gd name="T33" fmla="*/ 510 h 575"/>
                <a:gd name="T34" fmla="*/ 129 w 317"/>
                <a:gd name="T35" fmla="*/ 542 h 575"/>
                <a:gd name="T36" fmla="*/ 162 w 317"/>
                <a:gd name="T37" fmla="*/ 575 h 575"/>
                <a:gd name="T38" fmla="*/ 195 w 317"/>
                <a:gd name="T39" fmla="*/ 542 h 575"/>
                <a:gd name="T40" fmla="*/ 181 w 317"/>
                <a:gd name="T41" fmla="*/ 542 h 575"/>
                <a:gd name="T42" fmla="*/ 162 w 317"/>
                <a:gd name="T43" fmla="*/ 561 h 575"/>
                <a:gd name="T44" fmla="*/ 143 w 317"/>
                <a:gd name="T45" fmla="*/ 542 h 575"/>
                <a:gd name="T46" fmla="*/ 162 w 317"/>
                <a:gd name="T47" fmla="*/ 524 h 575"/>
                <a:gd name="T48" fmla="*/ 181 w 317"/>
                <a:gd name="T49" fmla="*/ 542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7" h="575">
                  <a:moveTo>
                    <a:pt x="162" y="455"/>
                  </a:moveTo>
                  <a:cubicBezTo>
                    <a:pt x="158" y="455"/>
                    <a:pt x="155" y="452"/>
                    <a:pt x="155" y="448"/>
                  </a:cubicBezTo>
                  <a:cubicBezTo>
                    <a:pt x="155" y="398"/>
                    <a:pt x="155" y="398"/>
                    <a:pt x="155" y="398"/>
                  </a:cubicBezTo>
                  <a:cubicBezTo>
                    <a:pt x="155" y="358"/>
                    <a:pt x="186" y="330"/>
                    <a:pt x="220" y="301"/>
                  </a:cubicBezTo>
                  <a:cubicBezTo>
                    <a:pt x="261" y="264"/>
                    <a:pt x="303" y="227"/>
                    <a:pt x="303" y="159"/>
                  </a:cubicBezTo>
                  <a:cubicBezTo>
                    <a:pt x="303" y="79"/>
                    <a:pt x="238" y="14"/>
                    <a:pt x="158" y="14"/>
                  </a:cubicBezTo>
                  <a:cubicBezTo>
                    <a:pt x="79" y="14"/>
                    <a:pt x="14" y="79"/>
                    <a:pt x="14" y="159"/>
                  </a:cubicBezTo>
                  <a:cubicBezTo>
                    <a:pt x="14" y="163"/>
                    <a:pt x="10" y="166"/>
                    <a:pt x="7" y="166"/>
                  </a:cubicBezTo>
                  <a:cubicBezTo>
                    <a:pt x="3" y="166"/>
                    <a:pt x="0" y="163"/>
                    <a:pt x="0" y="159"/>
                  </a:cubicBezTo>
                  <a:cubicBezTo>
                    <a:pt x="0" y="71"/>
                    <a:pt x="71" y="0"/>
                    <a:pt x="158" y="0"/>
                  </a:cubicBezTo>
                  <a:cubicBezTo>
                    <a:pt x="246" y="0"/>
                    <a:pt x="317" y="71"/>
                    <a:pt x="317" y="159"/>
                  </a:cubicBezTo>
                  <a:cubicBezTo>
                    <a:pt x="317" y="233"/>
                    <a:pt x="270" y="275"/>
                    <a:pt x="229" y="311"/>
                  </a:cubicBezTo>
                  <a:cubicBezTo>
                    <a:pt x="197" y="339"/>
                    <a:pt x="169" y="364"/>
                    <a:pt x="169" y="398"/>
                  </a:cubicBezTo>
                  <a:cubicBezTo>
                    <a:pt x="169" y="448"/>
                    <a:pt x="169" y="448"/>
                    <a:pt x="169" y="448"/>
                  </a:cubicBezTo>
                  <a:cubicBezTo>
                    <a:pt x="169" y="452"/>
                    <a:pt x="166" y="455"/>
                    <a:pt x="162" y="455"/>
                  </a:cubicBezTo>
                  <a:close/>
                  <a:moveTo>
                    <a:pt x="195" y="542"/>
                  </a:moveTo>
                  <a:cubicBezTo>
                    <a:pt x="195" y="524"/>
                    <a:pt x="180" y="510"/>
                    <a:pt x="162" y="510"/>
                  </a:cubicBezTo>
                  <a:cubicBezTo>
                    <a:pt x="144" y="510"/>
                    <a:pt x="129" y="524"/>
                    <a:pt x="129" y="542"/>
                  </a:cubicBezTo>
                  <a:cubicBezTo>
                    <a:pt x="129" y="560"/>
                    <a:pt x="144" y="575"/>
                    <a:pt x="162" y="575"/>
                  </a:cubicBezTo>
                  <a:cubicBezTo>
                    <a:pt x="180" y="575"/>
                    <a:pt x="195" y="560"/>
                    <a:pt x="195" y="542"/>
                  </a:cubicBezTo>
                  <a:close/>
                  <a:moveTo>
                    <a:pt x="181" y="542"/>
                  </a:moveTo>
                  <a:cubicBezTo>
                    <a:pt x="181" y="553"/>
                    <a:pt x="172" y="561"/>
                    <a:pt x="162" y="561"/>
                  </a:cubicBezTo>
                  <a:cubicBezTo>
                    <a:pt x="152" y="561"/>
                    <a:pt x="143" y="553"/>
                    <a:pt x="143" y="542"/>
                  </a:cubicBezTo>
                  <a:cubicBezTo>
                    <a:pt x="143" y="532"/>
                    <a:pt x="152" y="524"/>
                    <a:pt x="162" y="524"/>
                  </a:cubicBezTo>
                  <a:cubicBezTo>
                    <a:pt x="172" y="524"/>
                    <a:pt x="181" y="532"/>
                    <a:pt x="181" y="542"/>
                  </a:cubicBezTo>
                  <a:close/>
                </a:path>
              </a:pathLst>
            </a:custGeom>
            <a:ln w="19050" cap="rnd">
              <a:solidFill>
                <a:schemeClr val="accent2"/>
              </a:solidFill>
              <a:round/>
            </a:ln>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en-US" sz="1800"/>
            </a:p>
          </p:txBody>
        </p:sp>
      </p:grpSp>
      <p:sp>
        <p:nvSpPr>
          <p:cNvPr id="21" name="Prostokąt 20"/>
          <p:cNvSpPr/>
          <p:nvPr/>
        </p:nvSpPr>
        <p:spPr>
          <a:xfrm>
            <a:off x="1172925" y="1213795"/>
            <a:ext cx="2835200" cy="400110"/>
          </a:xfrm>
          <a:prstGeom prst="rect">
            <a:avLst/>
          </a:prstGeom>
        </p:spPr>
        <p:txBody>
          <a:bodyPr wrap="none">
            <a:spAutoFit/>
          </a:bodyPr>
          <a:lstStyle/>
          <a:p>
            <a:r>
              <a:rPr lang="en-NZ" altLang="pl-PL" sz="2000" b="1" kern="800" spc="-39">
                <a:solidFill>
                  <a:srgbClr val="0070C0"/>
                </a:solidFill>
                <a:latin typeface="Century Gothic" panose="020B0502020202020204" pitchFamily="34" charset="0"/>
              </a:rPr>
              <a:t>Decision-Making Style</a:t>
            </a:r>
            <a:endParaRPr lang="pl-PL" altLang="pl-PL" sz="2000" b="1" kern="800" spc="-39">
              <a:solidFill>
                <a:srgbClr val="0070C0"/>
              </a:solidFill>
              <a:latin typeface="Century Gothic" panose="020B0502020202020204" pitchFamily="34" charset="0"/>
            </a:endParaRPr>
          </a:p>
        </p:txBody>
      </p:sp>
      <p:sp>
        <p:nvSpPr>
          <p:cNvPr id="22" name="Prostokąt 21"/>
          <p:cNvSpPr/>
          <p:nvPr/>
        </p:nvSpPr>
        <p:spPr>
          <a:xfrm>
            <a:off x="1172925" y="3584365"/>
            <a:ext cx="2752420" cy="400110"/>
          </a:xfrm>
          <a:prstGeom prst="rect">
            <a:avLst/>
          </a:prstGeom>
        </p:spPr>
        <p:txBody>
          <a:bodyPr wrap="none">
            <a:spAutoFit/>
          </a:bodyPr>
          <a:lstStyle/>
          <a:p>
            <a:r>
              <a:rPr lang="en-NZ" altLang="pl-PL" sz="2000" b="1" kern="800" spc="-39">
                <a:solidFill>
                  <a:srgbClr val="0070C0"/>
                </a:solidFill>
                <a:latin typeface="Century Gothic" panose="020B0502020202020204" pitchFamily="34" charset="0"/>
              </a:rPr>
              <a:t>Approach to Change</a:t>
            </a:r>
            <a:endParaRPr lang="pl-PL" altLang="pl-PL" sz="2000" b="1" kern="800" spc="-39">
              <a:solidFill>
                <a:srgbClr val="0070C0"/>
              </a:solidFill>
              <a:latin typeface="Century Gothic" panose="020B0502020202020204" pitchFamily="34" charset="0"/>
            </a:endParaRPr>
          </a:p>
        </p:txBody>
      </p:sp>
      <p:sp>
        <p:nvSpPr>
          <p:cNvPr id="24" name="Prostokąt 23"/>
          <p:cNvSpPr/>
          <p:nvPr/>
        </p:nvSpPr>
        <p:spPr>
          <a:xfrm>
            <a:off x="1172925" y="1568156"/>
            <a:ext cx="5265454" cy="1754326"/>
          </a:xfrm>
          <a:prstGeom prst="rect">
            <a:avLst/>
          </a:prstGeom>
        </p:spPr>
        <p:txBody>
          <a:bodyPr wrap="square">
            <a:spAutoFit/>
          </a:bodyPr>
          <a:lstStyle/>
          <a:p>
            <a:pPr marL="285750" lvl="0" indent="-285750">
              <a:buClr>
                <a:schemeClr val="accent2"/>
              </a:buClr>
              <a:buFont typeface="Arial" panose="020B0604020202020204" pitchFamily="34" charset="0"/>
              <a:buChar char="•"/>
            </a:pPr>
            <a:r>
              <a:rPr lang="en-NZ">
                <a:latin typeface="Century Gothic" panose="020B0502020202020204" pitchFamily="34" charset="0"/>
                <a:cs typeface="Arial" panose="020B0604020202020204" pitchFamily="34" charset="0"/>
              </a:rPr>
              <a:t>May not make the final decision</a:t>
            </a:r>
          </a:p>
          <a:p>
            <a:pPr marL="285750" lvl="0" indent="-285750">
              <a:buClr>
                <a:schemeClr val="accent2"/>
              </a:buClr>
              <a:buFont typeface="Arial" panose="020B0604020202020204" pitchFamily="34" charset="0"/>
              <a:buChar char="•"/>
            </a:pPr>
            <a:r>
              <a:rPr lang="en-NZ">
                <a:latin typeface="Century Gothic" panose="020B0502020202020204" pitchFamily="34" charset="0"/>
                <a:cs typeface="Arial" panose="020B0604020202020204" pitchFamily="34" charset="0"/>
              </a:rPr>
              <a:t>Concentrates on facts and details</a:t>
            </a:r>
          </a:p>
          <a:p>
            <a:pPr marL="285750" lvl="0" indent="-285750">
              <a:buClr>
                <a:schemeClr val="accent2"/>
              </a:buClr>
              <a:buFont typeface="Arial" panose="020B0604020202020204" pitchFamily="34" charset="0"/>
              <a:buChar char="•"/>
            </a:pPr>
            <a:r>
              <a:rPr lang="en-NZ">
                <a:latin typeface="Century Gothic" panose="020B0502020202020204" pitchFamily="34" charset="0"/>
                <a:cs typeface="Arial" panose="020B0604020202020204" pitchFamily="34" charset="0"/>
              </a:rPr>
              <a:t>Needs a lot of supporting information</a:t>
            </a:r>
          </a:p>
          <a:p>
            <a:pPr marL="285750" lvl="0" indent="-285750">
              <a:buClr>
                <a:schemeClr val="accent2"/>
              </a:buClr>
              <a:buFont typeface="Arial" panose="020B0604020202020204" pitchFamily="34" charset="0"/>
              <a:buChar char="•"/>
            </a:pPr>
            <a:r>
              <a:rPr lang="en-NZ">
                <a:latin typeface="Century Gothic" panose="020B0502020202020204" pitchFamily="34" charset="0"/>
                <a:cs typeface="Arial" panose="020B0604020202020204" pitchFamily="34" charset="0"/>
              </a:rPr>
              <a:t>Able to consider a large amount of information when making a decision</a:t>
            </a:r>
          </a:p>
          <a:p>
            <a:pPr marL="285750" lvl="0" indent="-285750">
              <a:buClr>
                <a:schemeClr val="accent2"/>
              </a:buClr>
              <a:buFont typeface="Arial" panose="020B0604020202020204" pitchFamily="34" charset="0"/>
              <a:buChar char="•"/>
            </a:pPr>
            <a:r>
              <a:rPr lang="en-NZ">
                <a:latin typeface="Century Gothic" panose="020B0502020202020204" pitchFamily="34" charset="0"/>
                <a:cs typeface="Arial" panose="020B0604020202020204" pitchFamily="34" charset="0"/>
              </a:rPr>
              <a:t>May forget the BIG Picture</a:t>
            </a:r>
          </a:p>
        </p:txBody>
      </p:sp>
      <p:sp>
        <p:nvSpPr>
          <p:cNvPr id="25" name="Prostokąt 24"/>
          <p:cNvSpPr/>
          <p:nvPr/>
        </p:nvSpPr>
        <p:spPr>
          <a:xfrm>
            <a:off x="1172924" y="3938118"/>
            <a:ext cx="5735917" cy="1754326"/>
          </a:xfrm>
          <a:prstGeom prst="rect">
            <a:avLst/>
          </a:prstGeom>
        </p:spPr>
        <p:txBody>
          <a:bodyPr wrap="square">
            <a:spAutoFit/>
          </a:bodyPr>
          <a:lstStyle/>
          <a:p>
            <a:pPr marL="285750" indent="-285750">
              <a:buClr>
                <a:schemeClr val="accent2"/>
              </a:buClr>
              <a:buFont typeface="Arial" panose="020B0604020202020204" pitchFamily="34" charset="0"/>
              <a:buChar char="•"/>
            </a:pPr>
            <a:r>
              <a:rPr lang="en-NZ" altLang="pl-PL" kern="800" spc="-39">
                <a:latin typeface="Century Gothic" panose="020B0502020202020204" pitchFamily="34" charset="0"/>
              </a:rPr>
              <a:t>Focuses on facts and information</a:t>
            </a:r>
          </a:p>
          <a:p>
            <a:pPr marL="285750" indent="-285750">
              <a:buClr>
                <a:schemeClr val="accent2"/>
              </a:buClr>
              <a:buFont typeface="Arial" panose="020B0604020202020204" pitchFamily="34" charset="0"/>
              <a:buChar char="•"/>
            </a:pPr>
            <a:r>
              <a:rPr lang="en-NZ" altLang="pl-PL" kern="800" spc="-39">
                <a:latin typeface="Century Gothic" panose="020B0502020202020204" pitchFamily="34" charset="0"/>
              </a:rPr>
              <a:t>Looks to the rules and procedures</a:t>
            </a:r>
          </a:p>
          <a:p>
            <a:pPr marL="285750" indent="-285750">
              <a:buClr>
                <a:schemeClr val="accent2"/>
              </a:buClr>
              <a:buFont typeface="Arial" panose="020B0604020202020204" pitchFamily="34" charset="0"/>
              <a:buChar char="•"/>
            </a:pPr>
            <a:r>
              <a:rPr lang="en-NZ" altLang="pl-PL" kern="800" spc="-39">
                <a:latin typeface="Century Gothic" panose="020B0502020202020204" pitchFamily="34" charset="0"/>
              </a:rPr>
              <a:t>Will support change if it’s beneficial for efficiency, otherwise doesn’t tend to like a lot of change</a:t>
            </a:r>
          </a:p>
          <a:p>
            <a:pPr marL="285750" indent="-285750">
              <a:buClr>
                <a:schemeClr val="accent2"/>
              </a:buClr>
              <a:buFont typeface="Arial" panose="020B0604020202020204" pitchFamily="34" charset="0"/>
              <a:buChar char="•"/>
            </a:pPr>
            <a:r>
              <a:rPr lang="en-NZ" altLang="pl-PL" kern="800" spc="-39">
                <a:latin typeface="Century Gothic" panose="020B0502020202020204" pitchFamily="34" charset="0"/>
              </a:rPr>
              <a:t>Needs a logical and systematic approach to change</a:t>
            </a:r>
          </a:p>
        </p:txBody>
      </p:sp>
      <p:sp>
        <p:nvSpPr>
          <p:cNvPr id="27" name="Symbol zastępczy numeru slajdu 26"/>
          <p:cNvSpPr>
            <a:spLocks noGrp="1"/>
          </p:cNvSpPr>
          <p:nvPr>
            <p:ph type="sldNum" sz="quarter" idx="12"/>
          </p:nvPr>
        </p:nvSpPr>
        <p:spPr/>
        <p:txBody>
          <a:bodyPr/>
          <a:lstStyle/>
          <a:p>
            <a:fld id="{DEAEEF22-A4DB-45E7-8C91-9889C89BF273}" type="slidenum">
              <a:rPr lang="pl-PL" smtClean="0"/>
              <a:t>37</a:t>
            </a:fld>
            <a:endParaRPr lang="pl-PL"/>
          </a:p>
        </p:txBody>
      </p:sp>
      <p:grpSp>
        <p:nvGrpSpPr>
          <p:cNvPr id="3" name="Group 2"/>
          <p:cNvGrpSpPr/>
          <p:nvPr/>
        </p:nvGrpSpPr>
        <p:grpSpPr>
          <a:xfrm>
            <a:off x="327161" y="1260912"/>
            <a:ext cx="705985" cy="705985"/>
            <a:chOff x="327161" y="1260912"/>
            <a:chExt cx="705985" cy="705985"/>
          </a:xfrm>
        </p:grpSpPr>
        <p:sp>
          <p:nvSpPr>
            <p:cNvPr id="13" name="Oval 14"/>
            <p:cNvSpPr>
              <a:spLocks noChangeArrowheads="1"/>
            </p:cNvSpPr>
            <p:nvPr/>
          </p:nvSpPr>
          <p:spPr bwMode="auto">
            <a:xfrm>
              <a:off x="327161" y="1260912"/>
              <a:ext cx="705985" cy="705985"/>
            </a:xfrm>
            <a:prstGeom prst="ellipse">
              <a:avLst/>
            </a:prstGeom>
            <a:ln w="1905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txBody>
            <a:bodyPr vert="horz" wrap="square" lIns="68580" tIns="34290" rIns="68580" bIns="34290" numCol="1" anchor="t" anchorCtr="0" compatLnSpc="1">
              <a:prstTxWarp prst="textNoShape">
                <a:avLst/>
              </a:prstTxWarp>
            </a:bodyPr>
            <a:lstStyle/>
            <a:p>
              <a:endParaRPr lang="en-US" sz="1800"/>
            </a:p>
          </p:txBody>
        </p:sp>
        <p:pic>
          <p:nvPicPr>
            <p:cNvPr id="18" name="Picture 17"/>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461076" y="1378142"/>
              <a:ext cx="438156" cy="438156"/>
            </a:xfrm>
            <a:prstGeom prst="rect">
              <a:avLst/>
            </a:prstGeom>
          </p:spPr>
        </p:pic>
      </p:grpSp>
      <p:sp>
        <p:nvSpPr>
          <p:cNvPr id="23" name="Elipsa 2"/>
          <p:cNvSpPr/>
          <p:nvPr/>
        </p:nvSpPr>
        <p:spPr>
          <a:xfrm>
            <a:off x="7940501" y="1079569"/>
            <a:ext cx="3439665" cy="34396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grpSp>
        <p:nvGrpSpPr>
          <p:cNvPr id="26" name="Grupa 3"/>
          <p:cNvGrpSpPr/>
          <p:nvPr/>
        </p:nvGrpSpPr>
        <p:grpSpPr>
          <a:xfrm>
            <a:off x="6908842" y="1705647"/>
            <a:ext cx="1742129" cy="1757374"/>
            <a:chOff x="7424335" y="2590541"/>
            <a:chExt cx="1742129" cy="1757374"/>
          </a:xfrm>
        </p:grpSpPr>
        <p:sp>
          <p:nvSpPr>
            <p:cNvPr id="28" name="Elipsa 4"/>
            <p:cNvSpPr/>
            <p:nvPr/>
          </p:nvSpPr>
          <p:spPr>
            <a:xfrm>
              <a:off x="7424335" y="2590541"/>
              <a:ext cx="1742129" cy="174212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29" name="pole tekstowe 5"/>
            <p:cNvSpPr txBox="1"/>
            <p:nvPr/>
          </p:nvSpPr>
          <p:spPr>
            <a:xfrm>
              <a:off x="7691837" y="2901365"/>
              <a:ext cx="1197209" cy="1446550"/>
            </a:xfrm>
            <a:prstGeom prst="rect">
              <a:avLst/>
            </a:prstGeom>
            <a:noFill/>
          </p:spPr>
          <p:txBody>
            <a:bodyPr wrap="square" rtlCol="0">
              <a:spAutoFit/>
            </a:bodyPr>
            <a:lstStyle/>
            <a:p>
              <a:pPr algn="ctr"/>
              <a:r>
                <a:rPr lang="pl-PL" sz="8800" b="1">
                  <a:solidFill>
                    <a:schemeClr val="bg1"/>
                  </a:solidFill>
                  <a:latin typeface="Century Gothic" panose="020B0502020202020204" pitchFamily="34" charset="0"/>
                </a:rPr>
                <a:t>C</a:t>
              </a:r>
            </a:p>
          </p:txBody>
        </p:sp>
        <p:sp>
          <p:nvSpPr>
            <p:cNvPr id="30" name="pole tekstowe 6"/>
            <p:cNvSpPr txBox="1"/>
            <p:nvPr/>
          </p:nvSpPr>
          <p:spPr>
            <a:xfrm>
              <a:off x="7870477" y="2689582"/>
              <a:ext cx="922864" cy="461665"/>
            </a:xfrm>
            <a:prstGeom prst="rect">
              <a:avLst/>
            </a:prstGeom>
            <a:noFill/>
          </p:spPr>
          <p:txBody>
            <a:bodyPr wrap="square" rtlCol="0">
              <a:spAutoFit/>
            </a:bodyPr>
            <a:lstStyle/>
            <a:p>
              <a:r>
                <a:rPr lang="pl-PL" sz="2400">
                  <a:solidFill>
                    <a:schemeClr val="bg1"/>
                  </a:solidFill>
                  <a:latin typeface="Century Gothic" panose="020B0502020202020204" pitchFamily="34" charset="0"/>
                </a:rPr>
                <a:t>Style</a:t>
              </a:r>
            </a:p>
          </p:txBody>
        </p:sp>
      </p:grpSp>
      <p:sp>
        <p:nvSpPr>
          <p:cNvPr id="20" name="Rectangle 19"/>
          <p:cNvSpPr/>
          <p:nvPr/>
        </p:nvSpPr>
        <p:spPr>
          <a:xfrm>
            <a:off x="189186" y="715117"/>
            <a:ext cx="9432000" cy="540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1" name="Obraz 10">
            <a:extLst>
              <a:ext uri="{FF2B5EF4-FFF2-40B4-BE49-F238E27FC236}">
                <a16:creationId xmlns:a16="http://schemas.microsoft.com/office/drawing/2014/main" id="{915E9CA8-528D-411A-8161-F01448F5CD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40501" y="515263"/>
            <a:ext cx="4376773" cy="5827473"/>
          </a:xfrm>
          <a:prstGeom prst="rect">
            <a:avLst/>
          </a:prstGeom>
        </p:spPr>
      </p:pic>
    </p:spTree>
    <p:extLst>
      <p:ext uri="{BB962C8B-B14F-4D97-AF65-F5344CB8AC3E}">
        <p14:creationId xmlns:p14="http://schemas.microsoft.com/office/powerpoint/2010/main" val="23099489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par>
                              <p:cTn id="14" fill="hold">
                                <p:stCondLst>
                                  <p:cond delay="500"/>
                                </p:stCondLst>
                                <p:childTnLst>
                                  <p:par>
                                    <p:cTn id="15" presetID="22" presetClass="entr" presetSubtype="1"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up)">
                                          <p:cBhvr>
                                            <p:cTn id="17" dur="500"/>
                                            <p:tgtEl>
                                              <p:spTgt spid="24"/>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 calcmode="lin" valueType="num">
                                          <p:cBhvr>
                                            <p:cTn id="23" dur="500" fill="hold"/>
                                            <p:tgtEl>
                                              <p:spTgt spid="15"/>
                                            </p:tgtEl>
                                            <p:attrNameLst>
                                              <p:attrName>style.rotation</p:attrName>
                                            </p:attrNameLst>
                                          </p:cBhvr>
                                          <p:tavLst>
                                            <p:tav tm="0">
                                              <p:val>
                                                <p:fltVal val="360"/>
                                              </p:val>
                                            </p:tav>
                                            <p:tav tm="100000">
                                              <p:val>
                                                <p:fltVal val="0"/>
                                              </p:val>
                                            </p:tav>
                                          </p:tavLst>
                                        </p:anim>
                                        <p:animEffect transition="in" filter="fade">
                                          <p:cBhvr>
                                            <p:cTn id="24" dur="500"/>
                                            <p:tgtEl>
                                              <p:spTgt spid="15"/>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1750"/>
                                </p:stCondLst>
                                <p:childTnLst>
                                  <p:par>
                                    <p:cTn id="29" presetID="22" presetClass="entr" presetSubtype="1"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up)">
                                          <p:cBhvr>
                                            <p:cTn id="31" dur="500"/>
                                            <p:tgtEl>
                                              <p:spTgt spid="25"/>
                                            </p:tgtEl>
                                          </p:cBhvr>
                                        </p:animEffect>
                                      </p:childTnLst>
                                    </p:cTn>
                                  </p:par>
                                </p:childTnLst>
                              </p:cTn>
                            </p:par>
                            <p:par>
                              <p:cTn id="32" fill="hold">
                                <p:stCondLst>
                                  <p:cond delay="2250"/>
                                </p:stCondLst>
                                <p:childTnLst>
                                  <p:par>
                                    <p:cTn id="33" presetID="2" presetClass="entr" presetSubtype="2" fill="hold" grpId="0" nodeType="afterEffect" p14:presetBounceEnd="53333">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14:bounceEnd="53333">
                                          <p:cBhvr additive="base">
                                            <p:cTn id="35" dur="1250" fill="hold"/>
                                            <p:tgtEl>
                                              <p:spTgt spid="23"/>
                                            </p:tgtEl>
                                            <p:attrNameLst>
                                              <p:attrName>ppt_x</p:attrName>
                                            </p:attrNameLst>
                                          </p:cBhvr>
                                          <p:tavLst>
                                            <p:tav tm="0">
                                              <p:val>
                                                <p:strVal val="1+#ppt_w/2"/>
                                              </p:val>
                                            </p:tav>
                                            <p:tav tm="100000">
                                              <p:val>
                                                <p:strVal val="#ppt_x"/>
                                              </p:val>
                                            </p:tav>
                                          </p:tavLst>
                                        </p:anim>
                                        <p:anim calcmode="lin" valueType="num" p14:bounceEnd="53333">
                                          <p:cBhvr additive="base">
                                            <p:cTn id="36" dur="1250" fill="hold"/>
                                            <p:tgtEl>
                                              <p:spTgt spid="23"/>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14:presetBounceEnd="53333">
                                      <p:stCondLst>
                                        <p:cond delay="250"/>
                                      </p:stCondLst>
                                      <p:childTnLst>
                                        <p:set>
                                          <p:cBhvr>
                                            <p:cTn id="38" dur="1" fill="hold">
                                              <p:stCondLst>
                                                <p:cond delay="0"/>
                                              </p:stCondLst>
                                            </p:cTn>
                                            <p:tgtEl>
                                              <p:spTgt spid="26"/>
                                            </p:tgtEl>
                                            <p:attrNameLst>
                                              <p:attrName>style.visibility</p:attrName>
                                            </p:attrNameLst>
                                          </p:cBhvr>
                                          <p:to>
                                            <p:strVal val="visible"/>
                                          </p:to>
                                        </p:set>
                                        <p:anim calcmode="lin" valueType="num" p14:bounceEnd="53333">
                                          <p:cBhvr additive="base">
                                            <p:cTn id="39" dur="1250" fill="hold"/>
                                            <p:tgtEl>
                                              <p:spTgt spid="26"/>
                                            </p:tgtEl>
                                            <p:attrNameLst>
                                              <p:attrName>ppt_x</p:attrName>
                                            </p:attrNameLst>
                                          </p:cBhvr>
                                          <p:tavLst>
                                            <p:tav tm="0">
                                              <p:val>
                                                <p:strVal val="1+#ppt_w/2"/>
                                              </p:val>
                                            </p:tav>
                                            <p:tav tm="100000">
                                              <p:val>
                                                <p:strVal val="#ppt_x"/>
                                              </p:val>
                                            </p:tav>
                                          </p:tavLst>
                                        </p:anim>
                                        <p:anim calcmode="lin" valueType="num" p14:bounceEnd="53333">
                                          <p:cBhvr additive="base">
                                            <p:cTn id="40" dur="1250" fill="hold"/>
                                            <p:tgtEl>
                                              <p:spTgt spid="26"/>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14:presetBounceEnd="53333">
                                      <p:stCondLst>
                                        <p:cond delay="750"/>
                                      </p:stCondLst>
                                      <p:childTnLst>
                                        <p:set>
                                          <p:cBhvr>
                                            <p:cTn id="42" dur="1" fill="hold">
                                              <p:stCondLst>
                                                <p:cond delay="0"/>
                                              </p:stCondLst>
                                            </p:cTn>
                                            <p:tgtEl>
                                              <p:spTgt spid="31"/>
                                            </p:tgtEl>
                                            <p:attrNameLst>
                                              <p:attrName>style.visibility</p:attrName>
                                            </p:attrNameLst>
                                          </p:cBhvr>
                                          <p:to>
                                            <p:strVal val="visible"/>
                                          </p:to>
                                        </p:set>
                                        <p:anim calcmode="lin" valueType="num" p14:bounceEnd="53333">
                                          <p:cBhvr additive="base">
                                            <p:cTn id="43" dur="1250" fill="hold"/>
                                            <p:tgtEl>
                                              <p:spTgt spid="31"/>
                                            </p:tgtEl>
                                            <p:attrNameLst>
                                              <p:attrName>ppt_x</p:attrName>
                                            </p:attrNameLst>
                                          </p:cBhvr>
                                          <p:tavLst>
                                            <p:tav tm="0">
                                              <p:val>
                                                <p:strVal val="1+#ppt_w/2"/>
                                              </p:val>
                                            </p:tav>
                                            <p:tav tm="100000">
                                              <p:val>
                                                <p:strVal val="#ppt_x"/>
                                              </p:val>
                                            </p:tav>
                                          </p:tavLst>
                                        </p:anim>
                                        <p:anim calcmode="lin" valueType="num" p14:bounceEnd="53333">
                                          <p:cBhvr additive="base">
                                            <p:cTn id="44" dur="125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4" grpId="0"/>
          <p:bldP spid="25" grpId="0"/>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par>
                              <p:cTn id="14" fill="hold">
                                <p:stCondLst>
                                  <p:cond delay="500"/>
                                </p:stCondLst>
                                <p:childTnLst>
                                  <p:par>
                                    <p:cTn id="15" presetID="22" presetClass="entr" presetSubtype="1"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up)">
                                          <p:cBhvr>
                                            <p:cTn id="17" dur="500"/>
                                            <p:tgtEl>
                                              <p:spTgt spid="24"/>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 calcmode="lin" valueType="num">
                                          <p:cBhvr>
                                            <p:cTn id="23" dur="500" fill="hold"/>
                                            <p:tgtEl>
                                              <p:spTgt spid="15"/>
                                            </p:tgtEl>
                                            <p:attrNameLst>
                                              <p:attrName>style.rotation</p:attrName>
                                            </p:attrNameLst>
                                          </p:cBhvr>
                                          <p:tavLst>
                                            <p:tav tm="0">
                                              <p:val>
                                                <p:fltVal val="360"/>
                                              </p:val>
                                            </p:tav>
                                            <p:tav tm="100000">
                                              <p:val>
                                                <p:fltVal val="0"/>
                                              </p:val>
                                            </p:tav>
                                          </p:tavLst>
                                        </p:anim>
                                        <p:animEffect transition="in" filter="fade">
                                          <p:cBhvr>
                                            <p:cTn id="24" dur="500"/>
                                            <p:tgtEl>
                                              <p:spTgt spid="15"/>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1750"/>
                                </p:stCondLst>
                                <p:childTnLst>
                                  <p:par>
                                    <p:cTn id="29" presetID="22" presetClass="entr" presetSubtype="1"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up)">
                                          <p:cBhvr>
                                            <p:cTn id="31" dur="500"/>
                                            <p:tgtEl>
                                              <p:spTgt spid="25"/>
                                            </p:tgtEl>
                                          </p:cBhvr>
                                        </p:animEffect>
                                      </p:childTnLst>
                                    </p:cTn>
                                  </p:par>
                                </p:childTnLst>
                              </p:cTn>
                            </p:par>
                            <p:par>
                              <p:cTn id="32" fill="hold">
                                <p:stCondLst>
                                  <p:cond delay="2250"/>
                                </p:stCondLst>
                                <p:childTnLst>
                                  <p:par>
                                    <p:cTn id="33" presetID="2" presetClass="entr" presetSubtype="2"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1250" fill="hold"/>
                                            <p:tgtEl>
                                              <p:spTgt spid="23"/>
                                            </p:tgtEl>
                                            <p:attrNameLst>
                                              <p:attrName>ppt_x</p:attrName>
                                            </p:attrNameLst>
                                          </p:cBhvr>
                                          <p:tavLst>
                                            <p:tav tm="0">
                                              <p:val>
                                                <p:strVal val="1+#ppt_w/2"/>
                                              </p:val>
                                            </p:tav>
                                            <p:tav tm="100000">
                                              <p:val>
                                                <p:strVal val="#ppt_x"/>
                                              </p:val>
                                            </p:tav>
                                          </p:tavLst>
                                        </p:anim>
                                        <p:anim calcmode="lin" valueType="num">
                                          <p:cBhvr additive="base">
                                            <p:cTn id="36" dur="1250" fill="hold"/>
                                            <p:tgtEl>
                                              <p:spTgt spid="23"/>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25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1250" fill="hold"/>
                                            <p:tgtEl>
                                              <p:spTgt spid="26"/>
                                            </p:tgtEl>
                                            <p:attrNameLst>
                                              <p:attrName>ppt_x</p:attrName>
                                            </p:attrNameLst>
                                          </p:cBhvr>
                                          <p:tavLst>
                                            <p:tav tm="0">
                                              <p:val>
                                                <p:strVal val="1+#ppt_w/2"/>
                                              </p:val>
                                            </p:tav>
                                            <p:tav tm="100000">
                                              <p:val>
                                                <p:strVal val="#ppt_x"/>
                                              </p:val>
                                            </p:tav>
                                          </p:tavLst>
                                        </p:anim>
                                        <p:anim calcmode="lin" valueType="num">
                                          <p:cBhvr additive="base">
                                            <p:cTn id="40" dur="1250" fill="hold"/>
                                            <p:tgtEl>
                                              <p:spTgt spid="26"/>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75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1250" fill="hold"/>
                                            <p:tgtEl>
                                              <p:spTgt spid="31"/>
                                            </p:tgtEl>
                                            <p:attrNameLst>
                                              <p:attrName>ppt_x</p:attrName>
                                            </p:attrNameLst>
                                          </p:cBhvr>
                                          <p:tavLst>
                                            <p:tav tm="0">
                                              <p:val>
                                                <p:strVal val="1+#ppt_w/2"/>
                                              </p:val>
                                            </p:tav>
                                            <p:tav tm="100000">
                                              <p:val>
                                                <p:strVal val="#ppt_x"/>
                                              </p:val>
                                            </p:tav>
                                          </p:tavLst>
                                        </p:anim>
                                        <p:anim calcmode="lin" valueType="num">
                                          <p:cBhvr additive="base">
                                            <p:cTn id="44" dur="125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4" grpId="0"/>
          <p:bldP spid="25" grpId="0"/>
          <p:bldP spid="23" grpId="0" animBg="1"/>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605520" y="3333672"/>
            <a:ext cx="8281987" cy="707979"/>
          </a:xfrm>
        </p:spPr>
        <p:txBody>
          <a:bodyPr>
            <a:noAutofit/>
          </a:bodyPr>
          <a:lstStyle/>
          <a:p>
            <a:r>
              <a:rPr lang="en-NZ" b="1">
                <a:solidFill>
                  <a:schemeClr val="accent1"/>
                </a:solidFill>
              </a:rPr>
              <a:t>Four Quadrant Model</a:t>
            </a:r>
            <a:endParaRPr lang="en-GB" b="1">
              <a:solidFill>
                <a:schemeClr val="accent1"/>
              </a:solidFill>
            </a:endParaRPr>
          </a:p>
        </p:txBody>
      </p:sp>
      <p:sp>
        <p:nvSpPr>
          <p:cNvPr id="5" name="Text Placeholder 4"/>
          <p:cNvSpPr>
            <a:spLocks noGrp="1"/>
          </p:cNvSpPr>
          <p:nvPr>
            <p:ph type="body" sz="quarter" idx="11"/>
          </p:nvPr>
        </p:nvSpPr>
        <p:spPr>
          <a:xfrm>
            <a:off x="4603563" y="4051043"/>
            <a:ext cx="4307220" cy="707979"/>
          </a:xfrm>
        </p:spPr>
        <p:txBody>
          <a:bodyPr>
            <a:normAutofit/>
          </a:bodyPr>
          <a:lstStyle/>
          <a:p>
            <a:r>
              <a:rPr lang="en-NZ" sz="4000" b="0" dirty="0">
                <a:solidFill>
                  <a:schemeClr val="accent6">
                    <a:lumMod val="50000"/>
                  </a:schemeClr>
                </a:solidFill>
              </a:rPr>
              <a:t>Extended DISC®</a:t>
            </a:r>
            <a:endParaRPr lang="en-GB" sz="4000" b="0" dirty="0">
              <a:solidFill>
                <a:schemeClr val="accent6">
                  <a:lumMod val="50000"/>
                </a:schemeClr>
              </a:solidFill>
            </a:endParaRPr>
          </a:p>
        </p:txBody>
      </p:sp>
      <p:sp>
        <p:nvSpPr>
          <p:cNvPr id="3" name="Slide Number Placeholder 2"/>
          <p:cNvSpPr>
            <a:spLocks noGrp="1"/>
          </p:cNvSpPr>
          <p:nvPr>
            <p:ph type="sldNum" sz="quarter" idx="4294967295"/>
          </p:nvPr>
        </p:nvSpPr>
        <p:spPr>
          <a:xfrm>
            <a:off x="11036300" y="6262688"/>
            <a:ext cx="1155700" cy="365125"/>
          </a:xfrm>
        </p:spPr>
        <p:txBody>
          <a:bodyPr/>
          <a:lstStyle/>
          <a:p>
            <a:fld id="{DEAEEF22-A4DB-45E7-8C91-9889C89BF273}" type="slidenum">
              <a:rPr lang="pl-PL" smtClean="0"/>
              <a:t>38</a:t>
            </a:fld>
            <a:endParaRPr lang="pl-PL"/>
          </a:p>
        </p:txBody>
      </p:sp>
    </p:spTree>
    <p:extLst>
      <p:ext uri="{BB962C8B-B14F-4D97-AF65-F5344CB8AC3E}">
        <p14:creationId xmlns:p14="http://schemas.microsoft.com/office/powerpoint/2010/main" val="1912260142"/>
      </p:ext>
    </p:extLst>
  </p:cSld>
  <p:clrMapOvr>
    <a:masterClrMapping/>
  </p:clrMapOvr>
  <mc:AlternateContent xmlns:mc="http://schemas.openxmlformats.org/markup-compatibility/2006" xmlns:p14="http://schemas.microsoft.com/office/powerpoint/2010/main">
    <mc:Choice Requires="p14">
      <p:transition spd="slow" p14:dur="20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406980"/>
          </a:xfrm>
        </p:spPr>
        <p:txBody>
          <a:bodyPr/>
          <a:lstStyle/>
          <a:p>
            <a:r>
              <a:rPr lang="pl-PL" altLang="pl-PL" b="1">
                <a:solidFill>
                  <a:schemeClr val="accent1"/>
                </a:solidFill>
              </a:rPr>
              <a:t>The </a:t>
            </a:r>
            <a:r>
              <a:rPr lang="pl-PL" altLang="pl-PL" b="1" err="1">
                <a:solidFill>
                  <a:schemeClr val="accent1"/>
                </a:solidFill>
              </a:rPr>
              <a:t>Four</a:t>
            </a:r>
            <a:r>
              <a:rPr lang="pl-PL" altLang="pl-PL" b="1">
                <a:solidFill>
                  <a:schemeClr val="accent1"/>
                </a:solidFill>
              </a:rPr>
              <a:t> </a:t>
            </a:r>
            <a:r>
              <a:rPr lang="pl-PL" altLang="pl-PL" b="1" err="1">
                <a:solidFill>
                  <a:schemeClr val="accent1"/>
                </a:solidFill>
              </a:rPr>
              <a:t>Quadrant</a:t>
            </a:r>
            <a:r>
              <a:rPr lang="pl-PL" altLang="pl-PL" b="1">
                <a:solidFill>
                  <a:schemeClr val="accent1"/>
                </a:solidFill>
              </a:rPr>
              <a:t> Model</a:t>
            </a:r>
            <a:endParaRPr lang="pl-PL"/>
          </a:p>
        </p:txBody>
      </p:sp>
      <p:grpSp>
        <p:nvGrpSpPr>
          <p:cNvPr id="26" name="Group 25"/>
          <p:cNvGrpSpPr/>
          <p:nvPr/>
        </p:nvGrpSpPr>
        <p:grpSpPr>
          <a:xfrm>
            <a:off x="464329" y="559130"/>
            <a:ext cx="11263343" cy="5739741"/>
            <a:chOff x="531656" y="693176"/>
            <a:chExt cx="11263343" cy="5739741"/>
          </a:xfrm>
        </p:grpSpPr>
        <p:sp>
          <p:nvSpPr>
            <p:cNvPr id="3" name="Strzałka w cztery strony 2"/>
            <p:cNvSpPr/>
            <p:nvPr/>
          </p:nvSpPr>
          <p:spPr>
            <a:xfrm>
              <a:off x="1566621" y="1025144"/>
              <a:ext cx="9128316" cy="5066260"/>
            </a:xfrm>
            <a:prstGeom prst="quadArrow">
              <a:avLst>
                <a:gd name="adj1" fmla="val 577"/>
                <a:gd name="adj2" fmla="val 1929"/>
                <a:gd name="adj3" fmla="val 3814"/>
              </a:avLst>
            </a:prstGeom>
            <a:solidFill>
              <a:schemeClr val="bg1">
                <a:lumMod val="50000"/>
              </a:schemeClr>
            </a:solidFill>
            <a:ln>
              <a:noFill/>
            </a:ln>
            <a:effectLst/>
          </p:spPr>
          <p:style>
            <a:lnRef idx="0">
              <a:scrgbClr r="0" g="0" b="0"/>
            </a:lnRef>
            <a:fillRef idx="1">
              <a:scrgbClr r="0" g="0" b="0"/>
            </a:fillRef>
            <a:effectRef idx="2">
              <a:scrgbClr r="0" g="0" b="0"/>
            </a:effectRef>
            <a:fontRef idx="minor">
              <a:schemeClr val="dk1">
                <a:hueOff val="0"/>
                <a:satOff val="0"/>
                <a:lumOff val="0"/>
                <a:alphaOff val="0"/>
              </a:schemeClr>
            </a:fontRef>
          </p:style>
          <p:txBody>
            <a:bodyPr/>
            <a:lstStyle/>
            <a:p>
              <a:endParaRPr lang="en-NZ"/>
            </a:p>
          </p:txBody>
        </p:sp>
        <p:grpSp>
          <p:nvGrpSpPr>
            <p:cNvPr id="25" name="Group 24"/>
            <p:cNvGrpSpPr/>
            <p:nvPr/>
          </p:nvGrpSpPr>
          <p:grpSpPr>
            <a:xfrm>
              <a:off x="531656" y="693176"/>
              <a:ext cx="11263343" cy="5739741"/>
              <a:chOff x="531656" y="693176"/>
              <a:chExt cx="11263343" cy="5739741"/>
            </a:xfrm>
          </p:grpSpPr>
          <p:sp>
            <p:nvSpPr>
              <p:cNvPr id="4" name="TextBox 20"/>
              <p:cNvSpPr txBox="1"/>
              <p:nvPr/>
            </p:nvSpPr>
            <p:spPr>
              <a:xfrm>
                <a:off x="10709450" y="3359601"/>
                <a:ext cx="1085549" cy="366935"/>
              </a:xfrm>
              <a:prstGeom prst="rect">
                <a:avLst/>
              </a:prstGeom>
              <a:noFill/>
            </p:spPr>
            <p:txBody>
              <a:bodyPr wrap="none" lIns="89056" tIns="44533" rIns="89056" bIns="44533">
                <a:spAutoFit/>
              </a:bodyPr>
              <a:lstStyle/>
              <a:p>
                <a:pPr defTabSz="1219170">
                  <a:defRPr/>
                </a:pPr>
                <a:r>
                  <a:rPr lang="pl-PL" err="1">
                    <a:solidFill>
                      <a:schemeClr val="bg1">
                        <a:lumMod val="50000"/>
                      </a:schemeClr>
                    </a:solidFill>
                    <a:latin typeface="Century Gothic" panose="020B0502020202020204" pitchFamily="34" charset="0"/>
                    <a:ea typeface="Open Sans" panose="020B0606030504020204" pitchFamily="34" charset="0"/>
                    <a:cs typeface="Open Sans" panose="020B0606030504020204" pitchFamily="34" charset="0"/>
                  </a:rPr>
                  <a:t>Intuition</a:t>
                </a:r>
                <a:endParaRPr lang="pl-PL">
                  <a:solidFill>
                    <a:schemeClr val="bg1">
                      <a:lumMod val="50000"/>
                    </a:schemeClr>
                  </a:solidFill>
                  <a:latin typeface="Century Gothic" panose="020B0502020202020204" pitchFamily="34" charset="0"/>
                  <a:ea typeface="Open Sans" panose="020B0606030504020204" pitchFamily="34" charset="0"/>
                  <a:cs typeface="Open Sans" panose="020B0606030504020204" pitchFamily="34" charset="0"/>
                </a:endParaRPr>
              </a:p>
            </p:txBody>
          </p:sp>
          <p:sp>
            <p:nvSpPr>
              <p:cNvPr id="5" name="TextBox 22"/>
              <p:cNvSpPr txBox="1"/>
              <p:nvPr/>
            </p:nvSpPr>
            <p:spPr>
              <a:xfrm>
                <a:off x="531656" y="3338119"/>
                <a:ext cx="1013413" cy="366935"/>
              </a:xfrm>
              <a:prstGeom prst="rect">
                <a:avLst/>
              </a:prstGeom>
              <a:noFill/>
            </p:spPr>
            <p:txBody>
              <a:bodyPr wrap="none" lIns="89056" tIns="44533" rIns="89056" bIns="44533">
                <a:spAutoFit/>
              </a:bodyPr>
              <a:lstStyle/>
              <a:p>
                <a:pPr algn="r" defTabSz="1219170">
                  <a:defRPr/>
                </a:pPr>
                <a:r>
                  <a:rPr lang="pl-PL" err="1">
                    <a:solidFill>
                      <a:schemeClr val="bg1">
                        <a:lumMod val="50000"/>
                      </a:schemeClr>
                    </a:solidFill>
                    <a:latin typeface="Century Gothic" panose="020B0502020202020204" pitchFamily="34" charset="0"/>
                    <a:ea typeface="Open Sans" panose="020B0606030504020204" pitchFamily="34" charset="0"/>
                    <a:cs typeface="Open Sans" panose="020B0606030504020204" pitchFamily="34" charset="0"/>
                  </a:rPr>
                  <a:t>Sensing</a:t>
                </a:r>
                <a:endParaRPr lang="pl-PL">
                  <a:solidFill>
                    <a:schemeClr val="bg1">
                      <a:lumMod val="50000"/>
                    </a:schemeClr>
                  </a:solidFill>
                  <a:latin typeface="Century Gothic" panose="020B0502020202020204" pitchFamily="34" charset="0"/>
                  <a:ea typeface="Open Sans" panose="020B0606030504020204" pitchFamily="34" charset="0"/>
                  <a:cs typeface="Open Sans" panose="020B0606030504020204" pitchFamily="34" charset="0"/>
                </a:endParaRPr>
              </a:p>
            </p:txBody>
          </p:sp>
          <p:sp>
            <p:nvSpPr>
              <p:cNvPr id="6" name="TextBox 24"/>
              <p:cNvSpPr txBox="1"/>
              <p:nvPr/>
            </p:nvSpPr>
            <p:spPr>
              <a:xfrm>
                <a:off x="5641694" y="6065982"/>
                <a:ext cx="982956" cy="366935"/>
              </a:xfrm>
              <a:prstGeom prst="rect">
                <a:avLst/>
              </a:prstGeom>
              <a:noFill/>
            </p:spPr>
            <p:txBody>
              <a:bodyPr wrap="none" lIns="89056" tIns="44533" rIns="89056" bIns="44533">
                <a:spAutoFit/>
              </a:bodyPr>
              <a:lstStyle/>
              <a:p>
                <a:pPr algn="r" defTabSz="1219170">
                  <a:defRPr/>
                </a:pPr>
                <a:r>
                  <a:rPr lang="pl-PL" err="1">
                    <a:solidFill>
                      <a:schemeClr val="bg1">
                        <a:lumMod val="50000"/>
                      </a:schemeClr>
                    </a:solidFill>
                    <a:latin typeface="Century Gothic" panose="020B0502020202020204" pitchFamily="34" charset="0"/>
                    <a:ea typeface="Open Sans" panose="020B0606030504020204" pitchFamily="34" charset="0"/>
                    <a:cs typeface="Open Sans" panose="020B0606030504020204" pitchFamily="34" charset="0"/>
                  </a:rPr>
                  <a:t>Feeling</a:t>
                </a:r>
                <a:endParaRPr lang="en-US">
                  <a:solidFill>
                    <a:schemeClr val="bg1">
                      <a:lumMod val="50000"/>
                    </a:schemeClr>
                  </a:solidFill>
                  <a:latin typeface="Century Gothic" panose="020B0502020202020204" pitchFamily="34" charset="0"/>
                  <a:ea typeface="Open Sans" panose="020B0606030504020204" pitchFamily="34" charset="0"/>
                  <a:cs typeface="Open Sans" panose="020B0606030504020204" pitchFamily="34" charset="0"/>
                </a:endParaRPr>
              </a:p>
            </p:txBody>
          </p:sp>
          <p:sp>
            <p:nvSpPr>
              <p:cNvPr id="7" name="TextBox 18"/>
              <p:cNvSpPr txBox="1">
                <a:spLocks noChangeArrowheads="1"/>
              </p:cNvSpPr>
              <p:nvPr/>
            </p:nvSpPr>
            <p:spPr bwMode="auto">
              <a:xfrm>
                <a:off x="5537499" y="693176"/>
                <a:ext cx="1095167" cy="366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056" tIns="44533" rIns="89056" bIns="44533">
                <a:spAutoFit/>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defTabSz="1219170"/>
                <a:r>
                  <a:rPr lang="pl-PL" altLang="pl-PL" sz="1800" err="1">
                    <a:solidFill>
                      <a:schemeClr val="bg1">
                        <a:lumMod val="50000"/>
                      </a:schemeClr>
                    </a:solidFill>
                    <a:latin typeface="Century Gothic" panose="020B0502020202020204" pitchFamily="34" charset="0"/>
                    <a:ea typeface="Open Sans" panose="020B0606030504020204" pitchFamily="34" charset="0"/>
                    <a:cs typeface="Open Sans" panose="020B0606030504020204" pitchFamily="34" charset="0"/>
                  </a:rPr>
                  <a:t>Thinking</a:t>
                </a:r>
                <a:endParaRPr lang="en-US" altLang="pl-PL" sz="1800">
                  <a:solidFill>
                    <a:schemeClr val="bg1">
                      <a:lumMod val="50000"/>
                    </a:schemeClr>
                  </a:solidFill>
                  <a:latin typeface="Century Gothic" panose="020B0502020202020204" pitchFamily="34" charset="0"/>
                  <a:ea typeface="Open Sans" panose="020B0606030504020204" pitchFamily="34" charset="0"/>
                  <a:cs typeface="Open Sans" panose="020B0606030504020204" pitchFamily="34" charset="0"/>
                </a:endParaRPr>
              </a:p>
            </p:txBody>
          </p:sp>
          <p:grpSp>
            <p:nvGrpSpPr>
              <p:cNvPr id="20" name="Grupa 19"/>
              <p:cNvGrpSpPr/>
              <p:nvPr/>
            </p:nvGrpSpPr>
            <p:grpSpPr>
              <a:xfrm>
                <a:off x="1621632" y="1018000"/>
                <a:ext cx="4367688" cy="2411000"/>
                <a:chOff x="1621632" y="1018000"/>
                <a:chExt cx="4367688" cy="2411000"/>
              </a:xfrm>
            </p:grpSpPr>
            <p:sp>
              <p:nvSpPr>
                <p:cNvPr id="8" name="Prostokąt zaokrąglony 7"/>
                <p:cNvSpPr/>
                <p:nvPr/>
              </p:nvSpPr>
              <p:spPr>
                <a:xfrm>
                  <a:off x="1629251" y="1025144"/>
                  <a:ext cx="4345664" cy="2403856"/>
                </a:xfrm>
                <a:prstGeom prst="roundRect">
                  <a:avLst/>
                </a:prstGeom>
                <a:ln w="1905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152000" tIns="45720" rIns="91440" bIns="45720" numCol="1" spcCol="0" rtlCol="0" fromWordArt="0" anchor="ctr" anchorCtr="0" forceAA="0" compatLnSpc="1">
                  <a:prstTxWarp prst="textNoShape">
                    <a:avLst/>
                  </a:prstTxWarp>
                  <a:noAutofit/>
                </a:bodyPr>
                <a:lstStyle/>
                <a:p>
                  <a:pPr defTabSz="1066800">
                    <a:lnSpc>
                      <a:spcPct val="90000"/>
                    </a:lnSpc>
                    <a:spcBef>
                      <a:spcPct val="0"/>
                    </a:spcBef>
                    <a:spcAft>
                      <a:spcPct val="35000"/>
                    </a:spcAft>
                  </a:pPr>
                  <a:endParaRPr lang="pl-PL" sz="2000">
                    <a:solidFill>
                      <a:schemeClr val="tx1"/>
                    </a:solidFill>
                    <a:latin typeface="Century Gothic" panose="020B0502020202020204" pitchFamily="34" charset="0"/>
                  </a:endParaRPr>
                </a:p>
              </p:txBody>
            </p:sp>
            <p:sp>
              <p:nvSpPr>
                <p:cNvPr id="12" name="Prostokąt z rogami zaokrąglonymi z jednej strony 11"/>
                <p:cNvSpPr/>
                <p:nvPr/>
              </p:nvSpPr>
              <p:spPr>
                <a:xfrm>
                  <a:off x="1621632" y="1018000"/>
                  <a:ext cx="4367688" cy="1267120"/>
                </a:xfrm>
                <a:prstGeom prst="round2SameRect">
                  <a:avLst>
                    <a:gd name="adj1" fmla="val 30472"/>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2000" bIns="72000" rtlCol="0" anchor="ctr"/>
                <a:lstStyle/>
                <a:p>
                  <a:pPr lvl="0" algn="ctr">
                    <a:spcAft>
                      <a:spcPts val="0"/>
                    </a:spcAft>
                  </a:pPr>
                  <a:r>
                    <a:rPr lang="pl-PL" altLang="pl-PL" sz="2000" b="1">
                      <a:solidFill>
                        <a:srgbClr val="FFFFFF"/>
                      </a:solidFill>
                      <a:latin typeface="Century Gothic" panose="020B0502020202020204" pitchFamily="34" charset="0"/>
                    </a:rPr>
                    <a:t>C</a:t>
                  </a:r>
                </a:p>
                <a:p>
                  <a:pPr lvl="0" algn="ctr">
                    <a:spcAft>
                      <a:spcPts val="0"/>
                    </a:spcAft>
                  </a:pPr>
                  <a:r>
                    <a:rPr lang="en-US" altLang="pl-PL" b="1">
                      <a:solidFill>
                        <a:srgbClr val="FFFFFF"/>
                      </a:solidFill>
                      <a:latin typeface="Century Gothic" panose="020B0502020202020204" pitchFamily="34" charset="0"/>
                    </a:rPr>
                    <a:t>Precise</a:t>
                  </a:r>
                  <a:r>
                    <a:rPr lang="pl-PL" altLang="pl-PL" b="1">
                      <a:solidFill>
                        <a:srgbClr val="FFFFFF"/>
                      </a:solidFill>
                      <a:latin typeface="Century Gothic" panose="020B0502020202020204" pitchFamily="34" charset="0"/>
                    </a:rPr>
                    <a:t>, f</a:t>
                  </a:r>
                  <a:r>
                    <a:rPr lang="en-US" altLang="pl-PL" b="1" err="1">
                      <a:solidFill>
                        <a:srgbClr val="FFFFFF"/>
                      </a:solidFill>
                      <a:latin typeface="Century Gothic" panose="020B0502020202020204" pitchFamily="34" charset="0"/>
                    </a:rPr>
                    <a:t>ollows</a:t>
                  </a:r>
                  <a:r>
                    <a:rPr lang="en-US" altLang="pl-PL" b="1">
                      <a:solidFill>
                        <a:srgbClr val="FFFFFF"/>
                      </a:solidFill>
                      <a:latin typeface="Century Gothic" panose="020B0502020202020204" pitchFamily="34" charset="0"/>
                    </a:rPr>
                    <a:t> rules</a:t>
                  </a:r>
                  <a:r>
                    <a:rPr lang="pl-PL" altLang="pl-PL" b="1">
                      <a:solidFill>
                        <a:srgbClr val="FFFFFF"/>
                      </a:solidFill>
                      <a:latin typeface="Century Gothic" panose="020B0502020202020204" pitchFamily="34" charset="0"/>
                    </a:rPr>
                    <a:t>,</a:t>
                  </a:r>
                  <a:endParaRPr lang="en-US" altLang="pl-PL" b="1">
                    <a:solidFill>
                      <a:srgbClr val="FFFFFF"/>
                    </a:solidFill>
                    <a:latin typeface="Century Gothic" panose="020B0502020202020204" pitchFamily="34" charset="0"/>
                  </a:endParaRPr>
                </a:p>
                <a:p>
                  <a:pPr lvl="0" algn="ctr">
                    <a:spcAft>
                      <a:spcPts val="0"/>
                    </a:spcAft>
                  </a:pPr>
                  <a:r>
                    <a:rPr lang="pl-PL" altLang="pl-PL" b="1">
                      <a:solidFill>
                        <a:srgbClr val="FFFFFF"/>
                      </a:solidFill>
                      <a:latin typeface="Century Gothic" panose="020B0502020202020204" pitchFamily="34" charset="0"/>
                    </a:rPr>
                    <a:t>l</a:t>
                  </a:r>
                  <a:r>
                    <a:rPr lang="en-US" altLang="pl-PL" b="1" err="1">
                      <a:solidFill>
                        <a:srgbClr val="FFFFFF"/>
                      </a:solidFill>
                      <a:latin typeface="Century Gothic" panose="020B0502020202020204" pitchFamily="34" charset="0"/>
                    </a:rPr>
                    <a:t>ogical</a:t>
                  </a:r>
                  <a:r>
                    <a:rPr lang="en-US" altLang="pl-PL" b="1">
                      <a:solidFill>
                        <a:srgbClr val="FFFFFF"/>
                      </a:solidFill>
                      <a:latin typeface="Century Gothic" panose="020B0502020202020204" pitchFamily="34" charset="0"/>
                    </a:rPr>
                    <a:t>, careful</a:t>
                  </a:r>
                  <a:r>
                    <a:rPr lang="pl-PL" altLang="pl-PL" b="1">
                      <a:solidFill>
                        <a:srgbClr val="FFFFFF"/>
                      </a:solidFill>
                      <a:latin typeface="Century Gothic" panose="020B0502020202020204" pitchFamily="34" charset="0"/>
                    </a:rPr>
                    <a:t>,</a:t>
                  </a:r>
                  <a:endParaRPr lang="en-US" altLang="pl-PL" b="1">
                    <a:solidFill>
                      <a:srgbClr val="FFFFFF"/>
                    </a:solidFill>
                    <a:latin typeface="Century Gothic" panose="020B0502020202020204" pitchFamily="34" charset="0"/>
                  </a:endParaRPr>
                </a:p>
                <a:p>
                  <a:pPr lvl="0" algn="ctr">
                    <a:spcAft>
                      <a:spcPts val="0"/>
                    </a:spcAft>
                  </a:pPr>
                  <a:r>
                    <a:rPr lang="pl-PL" altLang="pl-PL" b="1">
                      <a:solidFill>
                        <a:srgbClr val="FFFFFF"/>
                      </a:solidFill>
                      <a:latin typeface="Century Gothic" panose="020B0502020202020204" pitchFamily="34" charset="0"/>
                    </a:rPr>
                    <a:t>f</a:t>
                  </a:r>
                  <a:r>
                    <a:rPr lang="en-US" altLang="pl-PL" b="1" err="1">
                      <a:solidFill>
                        <a:srgbClr val="FFFFFF"/>
                      </a:solidFill>
                      <a:latin typeface="Century Gothic" panose="020B0502020202020204" pitchFamily="34" charset="0"/>
                    </a:rPr>
                    <a:t>ormal</a:t>
                  </a:r>
                  <a:r>
                    <a:rPr lang="en-US" altLang="pl-PL" b="1">
                      <a:solidFill>
                        <a:srgbClr val="FFFFFF"/>
                      </a:solidFill>
                      <a:latin typeface="Century Gothic" panose="020B0502020202020204" pitchFamily="34" charset="0"/>
                    </a:rPr>
                    <a:t>, disciplined</a:t>
                  </a:r>
                </a:p>
              </p:txBody>
            </p:sp>
            <p:sp>
              <p:nvSpPr>
                <p:cNvPr id="13" name="Prostokąt 12"/>
                <p:cNvSpPr/>
                <p:nvPr/>
              </p:nvSpPr>
              <p:spPr>
                <a:xfrm>
                  <a:off x="1804615" y="2383063"/>
                  <a:ext cx="3994936" cy="923330"/>
                </a:xfrm>
                <a:prstGeom prst="rect">
                  <a:avLst/>
                </a:prstGeom>
              </p:spPr>
              <p:txBody>
                <a:bodyPr wrap="square">
                  <a:spAutoFit/>
                </a:bodyPr>
                <a:lstStyle/>
                <a:p>
                  <a:pPr lvl="0" algn="ctr">
                    <a:spcAft>
                      <a:spcPts val="0"/>
                    </a:spcAft>
                  </a:pPr>
                  <a:r>
                    <a:rPr lang="en-US" altLang="pl-PL">
                      <a:solidFill>
                        <a:schemeClr val="bg1">
                          <a:lumMod val="50000"/>
                        </a:schemeClr>
                      </a:solidFill>
                      <a:latin typeface="Century Gothic" panose="020B0502020202020204" pitchFamily="34" charset="0"/>
                    </a:rPr>
                    <a:t>Withdrawn, shy</a:t>
                  </a:r>
                  <a:r>
                    <a:rPr lang="pl-PL" altLang="pl-PL">
                      <a:solidFill>
                        <a:schemeClr val="bg1">
                          <a:lumMod val="50000"/>
                        </a:schemeClr>
                      </a:solidFill>
                      <a:latin typeface="Century Gothic" panose="020B0502020202020204" pitchFamily="34" charset="0"/>
                    </a:rPr>
                    <a:t>, d</a:t>
                  </a:r>
                  <a:r>
                    <a:rPr lang="en-US" altLang="pl-PL" err="1">
                      <a:solidFill>
                        <a:schemeClr val="bg1">
                          <a:lumMod val="50000"/>
                        </a:schemeClr>
                      </a:solidFill>
                      <a:latin typeface="Century Gothic" panose="020B0502020202020204" pitchFamily="34" charset="0"/>
                    </a:rPr>
                    <a:t>oes</a:t>
                  </a:r>
                  <a:r>
                    <a:rPr lang="en-US" altLang="pl-PL">
                      <a:solidFill>
                        <a:schemeClr val="bg1">
                          <a:lumMod val="50000"/>
                        </a:schemeClr>
                      </a:solidFill>
                      <a:latin typeface="Century Gothic" panose="020B0502020202020204" pitchFamily="34" charset="0"/>
                    </a:rPr>
                    <a:t> not express opinions</a:t>
                  </a:r>
                  <a:r>
                    <a:rPr lang="pl-PL" altLang="pl-PL">
                      <a:solidFill>
                        <a:schemeClr val="bg1">
                          <a:lumMod val="50000"/>
                        </a:schemeClr>
                      </a:solidFill>
                      <a:latin typeface="Century Gothic" panose="020B0502020202020204" pitchFamily="34" charset="0"/>
                    </a:rPr>
                    <a:t>, g</a:t>
                  </a:r>
                  <a:r>
                    <a:rPr lang="en-US" altLang="pl-PL" err="1">
                      <a:solidFill>
                        <a:schemeClr val="bg1">
                          <a:lumMod val="50000"/>
                        </a:schemeClr>
                      </a:solidFill>
                      <a:latin typeface="Century Gothic" panose="020B0502020202020204" pitchFamily="34" charset="0"/>
                    </a:rPr>
                    <a:t>ets</a:t>
                  </a:r>
                  <a:r>
                    <a:rPr lang="en-US" altLang="pl-PL">
                      <a:solidFill>
                        <a:schemeClr val="bg1">
                          <a:lumMod val="50000"/>
                        </a:schemeClr>
                      </a:solidFill>
                      <a:latin typeface="Century Gothic" panose="020B0502020202020204" pitchFamily="34" charset="0"/>
                    </a:rPr>
                    <a:t> stuck on details</a:t>
                  </a:r>
                  <a:r>
                    <a:rPr lang="pl-PL" altLang="pl-PL">
                      <a:solidFill>
                        <a:schemeClr val="bg1">
                          <a:lumMod val="50000"/>
                        </a:schemeClr>
                      </a:solidFill>
                      <a:latin typeface="Century Gothic" panose="020B0502020202020204" pitchFamily="34" charset="0"/>
                    </a:rPr>
                    <a:t>, d</a:t>
                  </a:r>
                  <a:r>
                    <a:rPr lang="en-US" altLang="pl-PL" err="1">
                      <a:solidFill>
                        <a:schemeClr val="bg1">
                          <a:lumMod val="50000"/>
                        </a:schemeClr>
                      </a:solidFill>
                      <a:latin typeface="Century Gothic" panose="020B0502020202020204" pitchFamily="34" charset="0"/>
                    </a:rPr>
                    <a:t>oes</a:t>
                  </a:r>
                  <a:r>
                    <a:rPr lang="en-US" altLang="pl-PL">
                      <a:solidFill>
                        <a:schemeClr val="bg1">
                          <a:lumMod val="50000"/>
                        </a:schemeClr>
                      </a:solidFill>
                      <a:latin typeface="Century Gothic" panose="020B0502020202020204" pitchFamily="34" charset="0"/>
                    </a:rPr>
                    <a:t> not take risks</a:t>
                  </a:r>
                </a:p>
              </p:txBody>
            </p:sp>
          </p:grpSp>
          <p:grpSp>
            <p:nvGrpSpPr>
              <p:cNvPr id="21" name="Grupa 20"/>
              <p:cNvGrpSpPr/>
              <p:nvPr/>
            </p:nvGrpSpPr>
            <p:grpSpPr>
              <a:xfrm>
                <a:off x="6248400" y="1014413"/>
                <a:ext cx="4364831" cy="2414587"/>
                <a:chOff x="6248400" y="1014413"/>
                <a:chExt cx="4364831" cy="2414587"/>
              </a:xfrm>
            </p:grpSpPr>
            <p:sp>
              <p:nvSpPr>
                <p:cNvPr id="11" name="Prostokąt zaokrąglony 10"/>
                <p:cNvSpPr/>
                <p:nvPr/>
              </p:nvSpPr>
              <p:spPr>
                <a:xfrm>
                  <a:off x="6257689" y="1025144"/>
                  <a:ext cx="4345664" cy="2403856"/>
                </a:xfrm>
                <a:prstGeom prst="roundRect">
                  <a:avLst/>
                </a:prstGeom>
                <a:ln w="1905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152000" tIns="45720" rIns="91440" bIns="45720" numCol="1" spcCol="0" rtlCol="0" fromWordArt="0" anchor="ctr" anchorCtr="0" forceAA="0" compatLnSpc="1">
                  <a:prstTxWarp prst="textNoShape">
                    <a:avLst/>
                  </a:prstTxWarp>
                  <a:noAutofit/>
                </a:bodyPr>
                <a:lstStyle/>
                <a:p>
                  <a:pPr defTabSz="1066800">
                    <a:lnSpc>
                      <a:spcPct val="90000"/>
                    </a:lnSpc>
                    <a:spcBef>
                      <a:spcPct val="0"/>
                    </a:spcBef>
                    <a:spcAft>
                      <a:spcPct val="35000"/>
                    </a:spcAft>
                  </a:pPr>
                  <a:endParaRPr lang="pl-PL" sz="2000">
                    <a:solidFill>
                      <a:schemeClr val="tx1"/>
                    </a:solidFill>
                    <a:latin typeface="Century Gothic" panose="020B0502020202020204" pitchFamily="34" charset="0"/>
                  </a:endParaRPr>
                </a:p>
              </p:txBody>
            </p:sp>
            <p:sp>
              <p:nvSpPr>
                <p:cNvPr id="14" name="Prostokąt z rogami zaokrąglonymi z jednej strony 13"/>
                <p:cNvSpPr/>
                <p:nvPr/>
              </p:nvSpPr>
              <p:spPr>
                <a:xfrm>
                  <a:off x="6248400" y="1014413"/>
                  <a:ext cx="4364831" cy="1273088"/>
                </a:xfrm>
                <a:prstGeom prst="round2SameRect">
                  <a:avLst>
                    <a:gd name="adj1" fmla="val 30472"/>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2000" bIns="72000" rtlCol="0" anchor="ctr"/>
                <a:lstStyle/>
                <a:p>
                  <a:pPr algn="ctr"/>
                  <a:r>
                    <a:rPr lang="pl-PL" altLang="pl-PL" sz="2000" b="1">
                      <a:solidFill>
                        <a:srgbClr val="FFFFFF"/>
                      </a:solidFill>
                      <a:latin typeface="Century Gothic" panose="020B0502020202020204" pitchFamily="34" charset="0"/>
                    </a:rPr>
                    <a:t>D</a:t>
                  </a:r>
                </a:p>
                <a:p>
                  <a:pPr algn="ctr"/>
                  <a:r>
                    <a:rPr lang="en-US" altLang="pl-PL" b="1">
                      <a:solidFill>
                        <a:srgbClr val="FFFFFF"/>
                      </a:solidFill>
                      <a:latin typeface="Century Gothic" panose="020B0502020202020204" pitchFamily="34" charset="0"/>
                    </a:rPr>
                    <a:t>Decisive, tough</a:t>
                  </a:r>
                  <a:r>
                    <a:rPr lang="pl-PL" altLang="pl-PL" b="1">
                      <a:solidFill>
                        <a:srgbClr val="FFFFFF"/>
                      </a:solidFill>
                      <a:latin typeface="Century Gothic" panose="020B0502020202020204" pitchFamily="34" charset="0"/>
                    </a:rPr>
                    <a:t>, s</a:t>
                  </a:r>
                  <a:r>
                    <a:rPr lang="en-US" altLang="pl-PL" b="1" err="1">
                      <a:solidFill>
                        <a:srgbClr val="FFFFFF"/>
                      </a:solidFill>
                      <a:latin typeface="Century Gothic" panose="020B0502020202020204" pitchFamily="34" charset="0"/>
                    </a:rPr>
                    <a:t>trong</a:t>
                  </a:r>
                  <a:r>
                    <a:rPr lang="en-US" altLang="pl-PL" b="1">
                      <a:solidFill>
                        <a:srgbClr val="FFFFFF"/>
                      </a:solidFill>
                      <a:latin typeface="Century Gothic" panose="020B0502020202020204" pitchFamily="34" charset="0"/>
                    </a:rPr>
                    <a:t>-willed</a:t>
                  </a:r>
                  <a:r>
                    <a:rPr lang="pl-PL" altLang="pl-PL" b="1">
                      <a:solidFill>
                        <a:srgbClr val="FFFFFF"/>
                      </a:solidFill>
                      <a:latin typeface="Century Gothic" panose="020B0502020202020204" pitchFamily="34" charset="0"/>
                    </a:rPr>
                    <a:t>,</a:t>
                  </a:r>
                  <a:endParaRPr lang="en-US" altLang="pl-PL" b="1">
                    <a:solidFill>
                      <a:srgbClr val="FFFFFF"/>
                    </a:solidFill>
                    <a:latin typeface="Century Gothic" panose="020B0502020202020204" pitchFamily="34" charset="0"/>
                  </a:endParaRPr>
                </a:p>
                <a:p>
                  <a:pPr algn="ctr"/>
                  <a:r>
                    <a:rPr lang="pl-PL" altLang="pl-PL" b="1">
                      <a:solidFill>
                        <a:srgbClr val="FFFFFF"/>
                      </a:solidFill>
                      <a:latin typeface="Century Gothic" panose="020B0502020202020204" pitchFamily="34" charset="0"/>
                    </a:rPr>
                    <a:t>c</a:t>
                  </a:r>
                  <a:r>
                    <a:rPr lang="en-US" altLang="pl-PL" b="1" err="1">
                      <a:solidFill>
                        <a:srgbClr val="FFFFFF"/>
                      </a:solidFill>
                      <a:latin typeface="Century Gothic" panose="020B0502020202020204" pitchFamily="34" charset="0"/>
                    </a:rPr>
                    <a:t>ompetitive</a:t>
                  </a:r>
                  <a:r>
                    <a:rPr lang="en-US" altLang="pl-PL" b="1">
                      <a:solidFill>
                        <a:srgbClr val="FFFFFF"/>
                      </a:solidFill>
                      <a:latin typeface="Century Gothic" panose="020B0502020202020204" pitchFamily="34" charset="0"/>
                    </a:rPr>
                    <a:t>, demanding</a:t>
                  </a:r>
                  <a:r>
                    <a:rPr lang="pl-PL" altLang="pl-PL" b="1">
                      <a:solidFill>
                        <a:srgbClr val="FFFFFF"/>
                      </a:solidFill>
                      <a:latin typeface="Century Gothic" panose="020B0502020202020204" pitchFamily="34" charset="0"/>
                    </a:rPr>
                    <a:t>,</a:t>
                  </a:r>
                  <a:endParaRPr lang="en-US" altLang="pl-PL" b="1">
                    <a:solidFill>
                      <a:srgbClr val="FFFFFF"/>
                    </a:solidFill>
                    <a:latin typeface="Century Gothic" panose="020B0502020202020204" pitchFamily="34" charset="0"/>
                  </a:endParaRPr>
                </a:p>
                <a:p>
                  <a:pPr algn="ctr"/>
                  <a:r>
                    <a:rPr lang="pl-PL" altLang="pl-PL" b="1">
                      <a:solidFill>
                        <a:srgbClr val="FFFFFF"/>
                      </a:solidFill>
                      <a:latin typeface="Century Gothic" panose="020B0502020202020204" pitchFamily="34" charset="0"/>
                    </a:rPr>
                    <a:t>i</a:t>
                  </a:r>
                  <a:r>
                    <a:rPr lang="en-US" altLang="pl-PL" b="1" err="1">
                      <a:solidFill>
                        <a:srgbClr val="FFFFFF"/>
                      </a:solidFill>
                      <a:latin typeface="Century Gothic" panose="020B0502020202020204" pitchFamily="34" charset="0"/>
                    </a:rPr>
                    <a:t>ndependent</a:t>
                  </a:r>
                  <a:r>
                    <a:rPr lang="en-US" altLang="pl-PL" b="1">
                      <a:solidFill>
                        <a:srgbClr val="FFFFFF"/>
                      </a:solidFill>
                      <a:latin typeface="Century Gothic" panose="020B0502020202020204" pitchFamily="34" charset="0"/>
                    </a:rPr>
                    <a:t>, self-confident</a:t>
                  </a:r>
                </a:p>
              </p:txBody>
            </p:sp>
            <p:sp>
              <p:nvSpPr>
                <p:cNvPr id="15" name="Prostokąt 14"/>
                <p:cNvSpPr/>
                <p:nvPr/>
              </p:nvSpPr>
              <p:spPr>
                <a:xfrm>
                  <a:off x="6442079" y="2383063"/>
                  <a:ext cx="3994936" cy="923330"/>
                </a:xfrm>
                <a:prstGeom prst="rect">
                  <a:avLst/>
                </a:prstGeom>
              </p:spPr>
              <p:txBody>
                <a:bodyPr wrap="square">
                  <a:spAutoFit/>
                </a:bodyPr>
                <a:lstStyle/>
                <a:p>
                  <a:pPr lvl="0" algn="ctr">
                    <a:spcAft>
                      <a:spcPts val="0"/>
                    </a:spcAft>
                  </a:pPr>
                  <a:r>
                    <a:rPr lang="en-US" altLang="pl-PL">
                      <a:solidFill>
                        <a:schemeClr val="bg1">
                          <a:lumMod val="50000"/>
                        </a:schemeClr>
                      </a:solidFill>
                      <a:latin typeface="Century Gothic" panose="020B0502020202020204" pitchFamily="34" charset="0"/>
                    </a:rPr>
                    <a:t>Aggressive, blunt</a:t>
                  </a:r>
                  <a:r>
                    <a:rPr lang="pl-PL" altLang="pl-PL">
                      <a:solidFill>
                        <a:schemeClr val="bg1">
                          <a:lumMod val="50000"/>
                        </a:schemeClr>
                      </a:solidFill>
                      <a:latin typeface="Century Gothic" panose="020B0502020202020204" pitchFamily="34" charset="0"/>
                    </a:rPr>
                    <a:t>, </a:t>
                  </a:r>
                </a:p>
                <a:p>
                  <a:pPr lvl="0" algn="ctr">
                    <a:spcAft>
                      <a:spcPts val="0"/>
                    </a:spcAft>
                  </a:pPr>
                  <a:r>
                    <a:rPr lang="pl-PL" altLang="pl-PL">
                      <a:solidFill>
                        <a:schemeClr val="bg1">
                          <a:lumMod val="50000"/>
                        </a:schemeClr>
                      </a:solidFill>
                      <a:latin typeface="Century Gothic" panose="020B0502020202020204" pitchFamily="34" charset="0"/>
                    </a:rPr>
                    <a:t>s</a:t>
                  </a:r>
                  <a:r>
                    <a:rPr lang="en-US" altLang="pl-PL">
                      <a:solidFill>
                        <a:schemeClr val="bg1">
                          <a:lumMod val="50000"/>
                        </a:schemeClr>
                      </a:solidFill>
                      <a:latin typeface="Century Gothic" panose="020B0502020202020204" pitchFamily="34" charset="0"/>
                    </a:rPr>
                    <a:t>elf-</a:t>
                  </a:r>
                  <a:r>
                    <a:rPr lang="en-US" altLang="pl-PL" err="1">
                      <a:solidFill>
                        <a:schemeClr val="bg1">
                          <a:lumMod val="50000"/>
                        </a:schemeClr>
                      </a:solidFill>
                      <a:latin typeface="Century Gothic" panose="020B0502020202020204" pitchFamily="34" charset="0"/>
                    </a:rPr>
                    <a:t>centred</a:t>
                  </a:r>
                  <a:r>
                    <a:rPr lang="pl-PL" altLang="pl-PL">
                      <a:solidFill>
                        <a:schemeClr val="bg1">
                          <a:lumMod val="50000"/>
                        </a:schemeClr>
                      </a:solidFill>
                      <a:latin typeface="Century Gothic" panose="020B0502020202020204" pitchFamily="34" charset="0"/>
                    </a:rPr>
                    <a:t>, </a:t>
                  </a:r>
                  <a:r>
                    <a:rPr lang="en-NZ" altLang="pl-PL">
                      <a:solidFill>
                        <a:schemeClr val="bg1">
                          <a:lumMod val="50000"/>
                        </a:schemeClr>
                      </a:solidFill>
                      <a:latin typeface="Century Gothic" panose="020B0502020202020204" pitchFamily="34" charset="0"/>
                    </a:rPr>
                    <a:t>o</a:t>
                  </a:r>
                  <a:r>
                    <a:rPr lang="en-US" altLang="pl-PL" err="1">
                      <a:solidFill>
                        <a:schemeClr val="bg1">
                          <a:lumMod val="50000"/>
                        </a:schemeClr>
                      </a:solidFill>
                      <a:latin typeface="Century Gothic" panose="020B0502020202020204" pitchFamily="34" charset="0"/>
                    </a:rPr>
                    <a:t>ver</a:t>
                  </a:r>
                  <a:r>
                    <a:rPr lang="en-US" altLang="pl-PL">
                      <a:solidFill>
                        <a:schemeClr val="bg1">
                          <a:lumMod val="50000"/>
                        </a:schemeClr>
                      </a:solidFill>
                      <a:latin typeface="Century Gothic" panose="020B0502020202020204" pitchFamily="34" charset="0"/>
                    </a:rPr>
                    <a:t>-bearing</a:t>
                  </a:r>
                  <a:r>
                    <a:rPr lang="pl-PL" altLang="pl-PL">
                      <a:solidFill>
                        <a:schemeClr val="bg1">
                          <a:lumMod val="50000"/>
                        </a:schemeClr>
                      </a:solidFill>
                      <a:latin typeface="Century Gothic" panose="020B0502020202020204" pitchFamily="34" charset="0"/>
                    </a:rPr>
                    <a:t>,</a:t>
                  </a:r>
                  <a:endParaRPr lang="en-US" altLang="pl-PL">
                    <a:solidFill>
                      <a:schemeClr val="bg1">
                        <a:lumMod val="50000"/>
                      </a:schemeClr>
                    </a:solidFill>
                    <a:latin typeface="Century Gothic" panose="020B0502020202020204" pitchFamily="34" charset="0"/>
                  </a:endParaRPr>
                </a:p>
                <a:p>
                  <a:pPr lvl="0" algn="ctr">
                    <a:spcAft>
                      <a:spcPts val="0"/>
                    </a:spcAft>
                  </a:pPr>
                  <a:r>
                    <a:rPr lang="pl-PL" altLang="pl-PL">
                      <a:solidFill>
                        <a:schemeClr val="bg1">
                          <a:lumMod val="50000"/>
                        </a:schemeClr>
                      </a:solidFill>
                      <a:latin typeface="Century Gothic" panose="020B0502020202020204" pitchFamily="34" charset="0"/>
                    </a:rPr>
                    <a:t>e</a:t>
                  </a:r>
                  <a:r>
                    <a:rPr lang="en-US" altLang="pl-PL" err="1">
                      <a:solidFill>
                        <a:schemeClr val="bg1">
                          <a:lumMod val="50000"/>
                        </a:schemeClr>
                      </a:solidFill>
                      <a:latin typeface="Century Gothic" panose="020B0502020202020204" pitchFamily="34" charset="0"/>
                    </a:rPr>
                    <a:t>xceeds</a:t>
                  </a:r>
                  <a:r>
                    <a:rPr lang="en-US" altLang="pl-PL">
                      <a:solidFill>
                        <a:schemeClr val="bg1">
                          <a:lumMod val="50000"/>
                        </a:schemeClr>
                      </a:solidFill>
                      <a:latin typeface="Century Gothic" panose="020B0502020202020204" pitchFamily="34" charset="0"/>
                    </a:rPr>
                    <a:t> authority</a:t>
                  </a:r>
                </a:p>
              </p:txBody>
            </p:sp>
          </p:grpSp>
          <p:grpSp>
            <p:nvGrpSpPr>
              <p:cNvPr id="22" name="Grupa 21"/>
              <p:cNvGrpSpPr/>
              <p:nvPr/>
            </p:nvGrpSpPr>
            <p:grpSpPr>
              <a:xfrm>
                <a:off x="1629250" y="3662126"/>
                <a:ext cx="4360069" cy="2403856"/>
                <a:chOff x="1629250" y="3662126"/>
                <a:chExt cx="4360069" cy="2403856"/>
              </a:xfrm>
            </p:grpSpPr>
            <p:sp>
              <p:nvSpPr>
                <p:cNvPr id="9" name="Prostokąt zaokrąglony 8"/>
                <p:cNvSpPr/>
                <p:nvPr/>
              </p:nvSpPr>
              <p:spPr>
                <a:xfrm>
                  <a:off x="1629251" y="3662126"/>
                  <a:ext cx="4345664" cy="2403856"/>
                </a:xfrm>
                <a:prstGeom prst="roundRect">
                  <a:avLst/>
                </a:prstGeom>
                <a:ln w="1905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152000" tIns="45720" rIns="91440" bIns="45720" numCol="1" spcCol="0" rtlCol="0" fromWordArt="0" anchor="ctr" anchorCtr="0" forceAA="0" compatLnSpc="1">
                  <a:prstTxWarp prst="textNoShape">
                    <a:avLst/>
                  </a:prstTxWarp>
                  <a:noAutofit/>
                </a:bodyPr>
                <a:lstStyle/>
                <a:p>
                  <a:pPr defTabSz="1066800">
                    <a:lnSpc>
                      <a:spcPct val="90000"/>
                    </a:lnSpc>
                    <a:spcBef>
                      <a:spcPct val="0"/>
                    </a:spcBef>
                    <a:spcAft>
                      <a:spcPct val="35000"/>
                    </a:spcAft>
                  </a:pPr>
                  <a:endParaRPr lang="pl-PL" sz="2000">
                    <a:solidFill>
                      <a:schemeClr val="tx1"/>
                    </a:solidFill>
                    <a:latin typeface="Century Gothic" panose="020B0502020202020204" pitchFamily="34" charset="0"/>
                  </a:endParaRPr>
                </a:p>
              </p:txBody>
            </p:sp>
            <p:sp>
              <p:nvSpPr>
                <p:cNvPr id="16" name="Prostokąt z rogami zaokrąglonymi z jednej strony 15"/>
                <p:cNvSpPr/>
                <p:nvPr/>
              </p:nvSpPr>
              <p:spPr>
                <a:xfrm>
                  <a:off x="1629250" y="3662126"/>
                  <a:ext cx="4360069" cy="1267120"/>
                </a:xfrm>
                <a:prstGeom prst="round2SameRect">
                  <a:avLst>
                    <a:gd name="adj1" fmla="val 30472"/>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2000" bIns="72000" rtlCol="0" anchor="ctr"/>
                <a:lstStyle/>
                <a:p>
                  <a:pPr lvl="0" algn="ctr">
                    <a:spcAft>
                      <a:spcPts val="0"/>
                    </a:spcAft>
                  </a:pPr>
                  <a:r>
                    <a:rPr lang="pl-PL" altLang="pl-PL" sz="2000" b="1">
                      <a:solidFill>
                        <a:srgbClr val="FFFFFF"/>
                      </a:solidFill>
                      <a:latin typeface="Century Gothic" panose="020B0502020202020204" pitchFamily="34" charset="0"/>
                    </a:rPr>
                    <a:t>S</a:t>
                  </a:r>
                </a:p>
                <a:p>
                  <a:pPr lvl="0" algn="ctr">
                    <a:spcAft>
                      <a:spcPts val="0"/>
                    </a:spcAft>
                  </a:pPr>
                  <a:r>
                    <a:rPr lang="en-US" altLang="pl-PL" b="1">
                      <a:solidFill>
                        <a:srgbClr val="FFFFFF"/>
                      </a:solidFill>
                      <a:latin typeface="Century Gothic" panose="020B0502020202020204" pitchFamily="34" charset="0"/>
                    </a:rPr>
                    <a:t>Calm, steady</a:t>
                  </a:r>
                  <a:r>
                    <a:rPr lang="pl-PL" altLang="pl-PL" b="1">
                      <a:solidFill>
                        <a:srgbClr val="FFFFFF"/>
                      </a:solidFill>
                      <a:latin typeface="Century Gothic" panose="020B0502020202020204" pitchFamily="34" charset="0"/>
                    </a:rPr>
                    <a:t>,c</a:t>
                  </a:r>
                  <a:r>
                    <a:rPr lang="en-US" altLang="pl-PL" b="1" err="1">
                      <a:solidFill>
                        <a:srgbClr val="FFFFFF"/>
                      </a:solidFill>
                      <a:latin typeface="Century Gothic" panose="020B0502020202020204" pitchFamily="34" charset="0"/>
                    </a:rPr>
                    <a:t>areful</a:t>
                  </a:r>
                  <a:r>
                    <a:rPr lang="en-US" altLang="pl-PL" b="1">
                      <a:solidFill>
                        <a:srgbClr val="FFFFFF"/>
                      </a:solidFill>
                      <a:latin typeface="Century Gothic" panose="020B0502020202020204" pitchFamily="34" charset="0"/>
                    </a:rPr>
                    <a:t>, patient</a:t>
                  </a:r>
                  <a:r>
                    <a:rPr lang="pl-PL" altLang="pl-PL" b="1">
                      <a:solidFill>
                        <a:srgbClr val="FFFFFF"/>
                      </a:solidFill>
                      <a:latin typeface="Century Gothic" panose="020B0502020202020204" pitchFamily="34" charset="0"/>
                    </a:rPr>
                    <a:t>,</a:t>
                  </a:r>
                  <a:endParaRPr lang="en-US" altLang="pl-PL" b="1">
                    <a:solidFill>
                      <a:srgbClr val="FFFFFF"/>
                    </a:solidFill>
                    <a:latin typeface="Century Gothic" panose="020B0502020202020204" pitchFamily="34" charset="0"/>
                  </a:endParaRPr>
                </a:p>
                <a:p>
                  <a:pPr lvl="0" algn="ctr">
                    <a:spcAft>
                      <a:spcPts val="0"/>
                    </a:spcAft>
                  </a:pPr>
                  <a:r>
                    <a:rPr lang="pl-PL" altLang="pl-PL" b="1">
                      <a:solidFill>
                        <a:srgbClr val="FFFFFF"/>
                      </a:solidFill>
                      <a:latin typeface="Century Gothic" panose="020B0502020202020204" pitchFamily="34" charset="0"/>
                    </a:rPr>
                    <a:t>g</a:t>
                  </a:r>
                  <a:r>
                    <a:rPr lang="en-US" altLang="pl-PL" b="1" err="1">
                      <a:solidFill>
                        <a:srgbClr val="FFFFFF"/>
                      </a:solidFill>
                      <a:latin typeface="Century Gothic" panose="020B0502020202020204" pitchFamily="34" charset="0"/>
                    </a:rPr>
                    <a:t>ood</a:t>
                  </a:r>
                  <a:r>
                    <a:rPr lang="en-US" altLang="pl-PL" b="1">
                      <a:solidFill>
                        <a:srgbClr val="FFFFFF"/>
                      </a:solidFill>
                      <a:latin typeface="Century Gothic" panose="020B0502020202020204" pitchFamily="34" charset="0"/>
                    </a:rPr>
                    <a:t> listener, </a:t>
                  </a:r>
                  <a:r>
                    <a:rPr lang="pl-PL" altLang="pl-PL" b="1">
                      <a:solidFill>
                        <a:srgbClr val="FFFFFF"/>
                      </a:solidFill>
                      <a:latin typeface="Century Gothic" panose="020B0502020202020204" pitchFamily="34" charset="0"/>
                    </a:rPr>
                    <a:t>m</a:t>
                  </a:r>
                  <a:r>
                    <a:rPr lang="en-US" altLang="pl-PL" b="1" err="1">
                      <a:solidFill>
                        <a:srgbClr val="FFFFFF"/>
                      </a:solidFill>
                      <a:latin typeface="Century Gothic" panose="020B0502020202020204" pitchFamily="34" charset="0"/>
                    </a:rPr>
                    <a:t>odest</a:t>
                  </a:r>
                  <a:r>
                    <a:rPr lang="pl-PL" altLang="pl-PL" b="1">
                      <a:solidFill>
                        <a:srgbClr val="FFFFFF"/>
                      </a:solidFill>
                      <a:latin typeface="Century Gothic" panose="020B0502020202020204" pitchFamily="34" charset="0"/>
                    </a:rPr>
                    <a:t>,</a:t>
                  </a:r>
                  <a:endParaRPr lang="en-US" altLang="pl-PL" b="1">
                    <a:solidFill>
                      <a:srgbClr val="FFFFFF"/>
                    </a:solidFill>
                    <a:latin typeface="Century Gothic" panose="020B0502020202020204" pitchFamily="34" charset="0"/>
                  </a:endParaRPr>
                </a:p>
                <a:p>
                  <a:pPr lvl="0" algn="ctr">
                    <a:spcAft>
                      <a:spcPts val="0"/>
                    </a:spcAft>
                  </a:pPr>
                  <a:r>
                    <a:rPr lang="pl-PL" altLang="pl-PL" b="1">
                      <a:solidFill>
                        <a:srgbClr val="FFFFFF"/>
                      </a:solidFill>
                      <a:latin typeface="Century Gothic" panose="020B0502020202020204" pitchFamily="34" charset="0"/>
                    </a:rPr>
                    <a:t>t</a:t>
                  </a:r>
                  <a:r>
                    <a:rPr lang="en-US" altLang="pl-PL" b="1" err="1">
                      <a:solidFill>
                        <a:srgbClr val="FFFFFF"/>
                      </a:solidFill>
                      <a:latin typeface="Century Gothic" panose="020B0502020202020204" pitchFamily="34" charset="0"/>
                    </a:rPr>
                    <a:t>rustworthy</a:t>
                  </a:r>
                  <a:endParaRPr lang="en-US" altLang="pl-PL" b="1">
                    <a:solidFill>
                      <a:srgbClr val="FFFFFF"/>
                    </a:solidFill>
                    <a:latin typeface="Century Gothic" panose="020B0502020202020204" pitchFamily="34" charset="0"/>
                  </a:endParaRPr>
                </a:p>
              </p:txBody>
            </p:sp>
            <p:sp>
              <p:nvSpPr>
                <p:cNvPr id="18" name="Prostokąt 17"/>
                <p:cNvSpPr/>
                <p:nvPr/>
              </p:nvSpPr>
              <p:spPr>
                <a:xfrm>
                  <a:off x="1804615" y="5023813"/>
                  <a:ext cx="3994936" cy="923330"/>
                </a:xfrm>
                <a:prstGeom prst="rect">
                  <a:avLst/>
                </a:prstGeom>
              </p:spPr>
              <p:txBody>
                <a:bodyPr wrap="square">
                  <a:spAutoFit/>
                </a:bodyPr>
                <a:lstStyle/>
                <a:p>
                  <a:pPr lvl="0" algn="ctr">
                    <a:spcAft>
                      <a:spcPts val="0"/>
                    </a:spcAft>
                  </a:pPr>
                  <a:r>
                    <a:rPr lang="en-US" altLang="pl-PL">
                      <a:solidFill>
                        <a:schemeClr val="bg1">
                          <a:lumMod val="50000"/>
                        </a:schemeClr>
                      </a:solidFill>
                      <a:latin typeface="Century Gothic" panose="020B0502020202020204" pitchFamily="34" charset="0"/>
                    </a:rPr>
                    <a:t>Resists new ideas</a:t>
                  </a:r>
                  <a:r>
                    <a:rPr lang="pl-PL" altLang="pl-PL">
                      <a:solidFill>
                        <a:schemeClr val="bg1">
                          <a:lumMod val="50000"/>
                        </a:schemeClr>
                      </a:solidFill>
                      <a:latin typeface="Century Gothic" panose="020B0502020202020204" pitchFamily="34" charset="0"/>
                    </a:rPr>
                    <a:t>,</a:t>
                  </a:r>
                  <a:endParaRPr lang="en-US" altLang="pl-PL">
                    <a:solidFill>
                      <a:schemeClr val="bg1">
                        <a:lumMod val="50000"/>
                      </a:schemeClr>
                    </a:solidFill>
                    <a:latin typeface="Century Gothic" panose="020B0502020202020204" pitchFamily="34" charset="0"/>
                  </a:endParaRPr>
                </a:p>
                <a:p>
                  <a:pPr lvl="0" algn="ctr">
                    <a:spcAft>
                      <a:spcPts val="0"/>
                    </a:spcAft>
                  </a:pPr>
                  <a:r>
                    <a:rPr lang="en-NZ" altLang="pl-PL">
                      <a:solidFill>
                        <a:schemeClr val="bg1">
                          <a:lumMod val="50000"/>
                        </a:schemeClr>
                      </a:solidFill>
                      <a:latin typeface="Century Gothic" panose="020B0502020202020204" pitchFamily="34" charset="0"/>
                    </a:rPr>
                    <a:t>withdrawn</a:t>
                  </a:r>
                  <a:r>
                    <a:rPr lang="pl-PL" altLang="pl-PL">
                      <a:solidFill>
                        <a:schemeClr val="bg1">
                          <a:lumMod val="50000"/>
                        </a:schemeClr>
                      </a:solidFill>
                      <a:latin typeface="Century Gothic" panose="020B0502020202020204" pitchFamily="34" charset="0"/>
                    </a:rPr>
                    <a:t>, s</a:t>
                  </a:r>
                  <a:r>
                    <a:rPr lang="en-US" altLang="pl-PL" err="1">
                      <a:solidFill>
                        <a:schemeClr val="bg1">
                          <a:lumMod val="50000"/>
                        </a:schemeClr>
                      </a:solidFill>
                      <a:latin typeface="Century Gothic" panose="020B0502020202020204" pitchFamily="34" charset="0"/>
                    </a:rPr>
                    <a:t>tubborn</a:t>
                  </a:r>
                  <a:r>
                    <a:rPr lang="pl-PL" altLang="pl-PL">
                      <a:solidFill>
                        <a:schemeClr val="bg1">
                          <a:lumMod val="50000"/>
                        </a:schemeClr>
                      </a:solidFill>
                      <a:latin typeface="Century Gothic" panose="020B0502020202020204" pitchFamily="34" charset="0"/>
                    </a:rPr>
                    <a:t>,</a:t>
                  </a:r>
                  <a:endParaRPr lang="en-US" altLang="pl-PL">
                    <a:solidFill>
                      <a:schemeClr val="bg1">
                        <a:lumMod val="50000"/>
                      </a:schemeClr>
                    </a:solidFill>
                    <a:latin typeface="Century Gothic" panose="020B0502020202020204" pitchFamily="34" charset="0"/>
                  </a:endParaRPr>
                </a:p>
                <a:p>
                  <a:pPr lvl="0" algn="ctr">
                    <a:spcAft>
                      <a:spcPts val="0"/>
                    </a:spcAft>
                  </a:pPr>
                  <a:r>
                    <a:rPr lang="pl-PL" altLang="pl-PL">
                      <a:solidFill>
                        <a:schemeClr val="bg1">
                          <a:lumMod val="50000"/>
                        </a:schemeClr>
                      </a:solidFill>
                      <a:latin typeface="Century Gothic" panose="020B0502020202020204" pitchFamily="34" charset="0"/>
                    </a:rPr>
                    <a:t>d</a:t>
                  </a:r>
                  <a:r>
                    <a:rPr lang="en-US" altLang="pl-PL" err="1">
                      <a:solidFill>
                        <a:schemeClr val="bg1">
                          <a:lumMod val="50000"/>
                        </a:schemeClr>
                      </a:solidFill>
                      <a:latin typeface="Century Gothic" panose="020B0502020202020204" pitchFamily="34" charset="0"/>
                    </a:rPr>
                    <a:t>oes</a:t>
                  </a:r>
                  <a:r>
                    <a:rPr lang="en-US" altLang="pl-PL">
                      <a:solidFill>
                        <a:schemeClr val="bg1">
                          <a:lumMod val="50000"/>
                        </a:schemeClr>
                      </a:solidFill>
                      <a:latin typeface="Century Gothic" panose="020B0502020202020204" pitchFamily="34" charset="0"/>
                    </a:rPr>
                    <a:t> not seek change</a:t>
                  </a:r>
                </a:p>
              </p:txBody>
            </p:sp>
          </p:grpSp>
          <p:grpSp>
            <p:nvGrpSpPr>
              <p:cNvPr id="23" name="Grupa 22"/>
              <p:cNvGrpSpPr/>
              <p:nvPr/>
            </p:nvGrpSpPr>
            <p:grpSpPr>
              <a:xfrm>
                <a:off x="6248399" y="3653569"/>
                <a:ext cx="4367214" cy="2412413"/>
                <a:chOff x="6248399" y="3653569"/>
                <a:chExt cx="4367214" cy="2412413"/>
              </a:xfrm>
            </p:grpSpPr>
            <p:sp>
              <p:nvSpPr>
                <p:cNvPr id="10" name="Prostokąt zaokrąglony 9"/>
                <p:cNvSpPr/>
                <p:nvPr/>
              </p:nvSpPr>
              <p:spPr>
                <a:xfrm>
                  <a:off x="6257689" y="3662126"/>
                  <a:ext cx="4345664" cy="2403856"/>
                </a:xfrm>
                <a:prstGeom prst="roundRect">
                  <a:avLst/>
                </a:prstGeom>
                <a:ln w="1905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152000" tIns="45720" rIns="91440" bIns="45720" numCol="1" spcCol="0" rtlCol="0" fromWordArt="0" anchor="ctr" anchorCtr="0" forceAA="0" compatLnSpc="1">
                  <a:prstTxWarp prst="textNoShape">
                    <a:avLst/>
                  </a:prstTxWarp>
                  <a:noAutofit/>
                </a:bodyPr>
                <a:lstStyle/>
                <a:p>
                  <a:pPr defTabSz="1066800">
                    <a:lnSpc>
                      <a:spcPct val="90000"/>
                    </a:lnSpc>
                    <a:spcBef>
                      <a:spcPct val="0"/>
                    </a:spcBef>
                    <a:spcAft>
                      <a:spcPct val="35000"/>
                    </a:spcAft>
                  </a:pPr>
                  <a:endParaRPr lang="pl-PL" sz="2000">
                    <a:solidFill>
                      <a:schemeClr val="tx1"/>
                    </a:solidFill>
                    <a:latin typeface="Century Gothic" panose="020B0502020202020204" pitchFamily="34" charset="0"/>
                  </a:endParaRPr>
                </a:p>
              </p:txBody>
            </p:sp>
            <p:sp>
              <p:nvSpPr>
                <p:cNvPr id="17" name="Prostokąt z rogami zaokrąglonymi z jednej strony 16"/>
                <p:cNvSpPr/>
                <p:nvPr/>
              </p:nvSpPr>
              <p:spPr>
                <a:xfrm>
                  <a:off x="6248399" y="3653569"/>
                  <a:ext cx="4367214" cy="1267120"/>
                </a:xfrm>
                <a:prstGeom prst="round2SameRect">
                  <a:avLst>
                    <a:gd name="adj1" fmla="val 30472"/>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2000" bIns="72000" rtlCol="0" anchor="ctr"/>
                <a:lstStyle/>
                <a:p>
                  <a:pPr algn="ctr"/>
                  <a:r>
                    <a:rPr lang="pl-PL" altLang="pl-PL" sz="2000" b="1">
                      <a:solidFill>
                        <a:srgbClr val="FFFFFF"/>
                      </a:solidFill>
                      <a:latin typeface="Century Gothic" panose="020B0502020202020204" pitchFamily="34" charset="0"/>
                    </a:rPr>
                    <a:t>I</a:t>
                  </a:r>
                </a:p>
                <a:p>
                  <a:pPr algn="ctr"/>
                  <a:r>
                    <a:rPr lang="en-US" altLang="pl-PL" b="1">
                      <a:solidFill>
                        <a:srgbClr val="FFFFFF"/>
                      </a:solidFill>
                      <a:latin typeface="Century Gothic" panose="020B0502020202020204" pitchFamily="34" charset="0"/>
                    </a:rPr>
                    <a:t>Sociable</a:t>
                  </a:r>
                  <a:r>
                    <a:rPr lang="pl-PL" altLang="pl-PL" b="1">
                      <a:solidFill>
                        <a:srgbClr val="FFFFFF"/>
                      </a:solidFill>
                      <a:latin typeface="Century Gothic" panose="020B0502020202020204" pitchFamily="34" charset="0"/>
                    </a:rPr>
                    <a:t>, t</a:t>
                  </a:r>
                  <a:r>
                    <a:rPr lang="en-US" altLang="pl-PL" b="1" err="1">
                      <a:solidFill>
                        <a:srgbClr val="FFFFFF"/>
                      </a:solidFill>
                      <a:latin typeface="Century Gothic" panose="020B0502020202020204" pitchFamily="34" charset="0"/>
                    </a:rPr>
                    <a:t>alkative</a:t>
                  </a:r>
                  <a:r>
                    <a:rPr lang="en-US" altLang="pl-PL" b="1">
                      <a:solidFill>
                        <a:srgbClr val="FFFFFF"/>
                      </a:solidFill>
                      <a:latin typeface="Century Gothic" panose="020B0502020202020204" pitchFamily="34" charset="0"/>
                    </a:rPr>
                    <a:t>, open</a:t>
                  </a:r>
                  <a:r>
                    <a:rPr lang="pl-PL" altLang="pl-PL" b="1">
                      <a:solidFill>
                        <a:srgbClr val="FFFFFF"/>
                      </a:solidFill>
                      <a:latin typeface="Century Gothic" panose="020B0502020202020204" pitchFamily="34" charset="0"/>
                    </a:rPr>
                    <a:t>,</a:t>
                  </a:r>
                  <a:endParaRPr lang="en-US" altLang="pl-PL" b="1">
                    <a:solidFill>
                      <a:srgbClr val="FFFFFF"/>
                    </a:solidFill>
                    <a:latin typeface="Century Gothic" panose="020B0502020202020204" pitchFamily="34" charset="0"/>
                  </a:endParaRPr>
                </a:p>
                <a:p>
                  <a:pPr algn="ctr"/>
                  <a:r>
                    <a:rPr lang="pl-PL" altLang="pl-PL" b="1">
                      <a:solidFill>
                        <a:srgbClr val="FFFFFF"/>
                      </a:solidFill>
                      <a:latin typeface="Century Gothic" panose="020B0502020202020204" pitchFamily="34" charset="0"/>
                    </a:rPr>
                    <a:t>e</a:t>
                  </a:r>
                  <a:r>
                    <a:rPr lang="en-US" altLang="pl-PL" b="1" err="1">
                      <a:solidFill>
                        <a:srgbClr val="FFFFFF"/>
                      </a:solidFill>
                      <a:latin typeface="Century Gothic" panose="020B0502020202020204" pitchFamily="34" charset="0"/>
                    </a:rPr>
                    <a:t>nthusiastic</a:t>
                  </a:r>
                  <a:r>
                    <a:rPr lang="en-US" altLang="pl-PL" b="1">
                      <a:solidFill>
                        <a:srgbClr val="FFFFFF"/>
                      </a:solidFill>
                      <a:latin typeface="Century Gothic" panose="020B0502020202020204" pitchFamily="34" charset="0"/>
                    </a:rPr>
                    <a:t>, energetic</a:t>
                  </a:r>
                  <a:r>
                    <a:rPr lang="pl-PL" altLang="pl-PL" b="1">
                      <a:solidFill>
                        <a:srgbClr val="FFFFFF"/>
                      </a:solidFill>
                      <a:latin typeface="Century Gothic" panose="020B0502020202020204" pitchFamily="34" charset="0"/>
                    </a:rPr>
                    <a:t>,</a:t>
                  </a:r>
                  <a:endParaRPr lang="en-US" altLang="pl-PL" b="1">
                    <a:solidFill>
                      <a:srgbClr val="FFFFFF"/>
                    </a:solidFill>
                    <a:latin typeface="Century Gothic" panose="020B0502020202020204" pitchFamily="34" charset="0"/>
                  </a:endParaRPr>
                </a:p>
                <a:p>
                  <a:pPr algn="ctr"/>
                  <a:r>
                    <a:rPr lang="pl-PL" altLang="pl-PL" b="1">
                      <a:solidFill>
                        <a:srgbClr val="FFFFFF"/>
                      </a:solidFill>
                      <a:latin typeface="Century Gothic" panose="020B0502020202020204" pitchFamily="34" charset="0"/>
                    </a:rPr>
                    <a:t>p</a:t>
                  </a:r>
                  <a:r>
                    <a:rPr lang="en-US" altLang="pl-PL" b="1" err="1">
                      <a:solidFill>
                        <a:srgbClr val="FFFFFF"/>
                      </a:solidFill>
                      <a:latin typeface="Century Gothic" panose="020B0502020202020204" pitchFamily="34" charset="0"/>
                    </a:rPr>
                    <a:t>ersuasive</a:t>
                  </a:r>
                  <a:endParaRPr lang="en-US" altLang="pl-PL" b="1">
                    <a:solidFill>
                      <a:srgbClr val="FFFFFF"/>
                    </a:solidFill>
                    <a:latin typeface="Century Gothic" panose="020B0502020202020204" pitchFamily="34" charset="0"/>
                  </a:endParaRPr>
                </a:p>
              </p:txBody>
            </p:sp>
            <p:sp>
              <p:nvSpPr>
                <p:cNvPr id="19" name="Prostokąt 18"/>
                <p:cNvSpPr/>
                <p:nvPr/>
              </p:nvSpPr>
              <p:spPr>
                <a:xfrm>
                  <a:off x="6340858" y="5023813"/>
                  <a:ext cx="4179326" cy="923330"/>
                </a:xfrm>
                <a:prstGeom prst="rect">
                  <a:avLst/>
                </a:prstGeom>
              </p:spPr>
              <p:txBody>
                <a:bodyPr wrap="square">
                  <a:spAutoFit/>
                </a:bodyPr>
                <a:lstStyle/>
                <a:p>
                  <a:pPr lvl="0" algn="ctr">
                    <a:spcAft>
                      <a:spcPts val="0"/>
                    </a:spcAft>
                  </a:pPr>
                  <a:r>
                    <a:rPr lang="en-US" altLang="pl-PL">
                      <a:solidFill>
                        <a:schemeClr val="bg1">
                          <a:lumMod val="50000"/>
                        </a:schemeClr>
                      </a:solidFill>
                      <a:latin typeface="Century Gothic" panose="020B0502020202020204" pitchFamily="34" charset="0"/>
                    </a:rPr>
                    <a:t>Flamboyant, frantic</a:t>
                  </a:r>
                  <a:r>
                    <a:rPr lang="pl-PL" altLang="pl-PL">
                      <a:solidFill>
                        <a:schemeClr val="bg1">
                          <a:lumMod val="50000"/>
                        </a:schemeClr>
                      </a:solidFill>
                      <a:latin typeface="Century Gothic" panose="020B0502020202020204" pitchFamily="34" charset="0"/>
                    </a:rPr>
                    <a:t>,</a:t>
                  </a:r>
                  <a:endParaRPr lang="en-US" altLang="pl-PL">
                    <a:solidFill>
                      <a:schemeClr val="bg1">
                        <a:lumMod val="50000"/>
                      </a:schemeClr>
                    </a:solidFill>
                    <a:latin typeface="Century Gothic" panose="020B0502020202020204" pitchFamily="34" charset="0"/>
                  </a:endParaRPr>
                </a:p>
                <a:p>
                  <a:pPr lvl="0" algn="ctr">
                    <a:spcAft>
                      <a:spcPts val="0"/>
                    </a:spcAft>
                  </a:pPr>
                  <a:r>
                    <a:rPr lang="pl-PL" altLang="pl-PL">
                      <a:solidFill>
                        <a:schemeClr val="bg1">
                          <a:lumMod val="50000"/>
                        </a:schemeClr>
                      </a:solidFill>
                      <a:latin typeface="Century Gothic" panose="020B0502020202020204" pitchFamily="34" charset="0"/>
                    </a:rPr>
                    <a:t>c</a:t>
                  </a:r>
                  <a:r>
                    <a:rPr lang="en-US" altLang="pl-PL" err="1">
                      <a:solidFill>
                        <a:schemeClr val="bg1">
                          <a:lumMod val="50000"/>
                        </a:schemeClr>
                      </a:solidFill>
                      <a:latin typeface="Century Gothic" panose="020B0502020202020204" pitchFamily="34" charset="0"/>
                    </a:rPr>
                    <a:t>areless</a:t>
                  </a:r>
                  <a:r>
                    <a:rPr lang="en-US" altLang="pl-PL">
                      <a:solidFill>
                        <a:schemeClr val="bg1">
                          <a:lumMod val="50000"/>
                        </a:schemeClr>
                      </a:solidFill>
                      <a:latin typeface="Century Gothic" panose="020B0502020202020204" pitchFamily="34" charset="0"/>
                    </a:rPr>
                    <a:t>, indiscreet</a:t>
                  </a:r>
                  <a:r>
                    <a:rPr lang="pl-PL" altLang="pl-PL">
                      <a:solidFill>
                        <a:schemeClr val="bg1">
                          <a:lumMod val="50000"/>
                        </a:schemeClr>
                      </a:solidFill>
                      <a:latin typeface="Century Gothic" panose="020B0502020202020204" pitchFamily="34" charset="0"/>
                    </a:rPr>
                    <a:t>,</a:t>
                  </a:r>
                  <a:endParaRPr lang="en-US" altLang="pl-PL">
                    <a:solidFill>
                      <a:schemeClr val="bg1">
                        <a:lumMod val="50000"/>
                      </a:schemeClr>
                    </a:solidFill>
                    <a:latin typeface="Century Gothic" panose="020B0502020202020204" pitchFamily="34" charset="0"/>
                  </a:endParaRPr>
                </a:p>
                <a:p>
                  <a:pPr lvl="0" algn="ctr">
                    <a:spcAft>
                      <a:spcPts val="0"/>
                    </a:spcAft>
                  </a:pPr>
                  <a:r>
                    <a:rPr lang="en-US" altLang="pl-PL">
                      <a:solidFill>
                        <a:schemeClr val="bg1">
                          <a:lumMod val="50000"/>
                        </a:schemeClr>
                      </a:solidFill>
                      <a:latin typeface="Century Gothic" panose="020B0502020202020204" pitchFamily="34" charset="0"/>
                    </a:rPr>
                    <a:t>excitable, hasty</a:t>
                  </a:r>
                  <a:r>
                    <a:rPr lang="pl-PL" altLang="pl-PL">
                      <a:solidFill>
                        <a:schemeClr val="bg1">
                          <a:lumMod val="50000"/>
                        </a:schemeClr>
                      </a:solidFill>
                      <a:latin typeface="Century Gothic" panose="020B0502020202020204" pitchFamily="34" charset="0"/>
                    </a:rPr>
                    <a:t>, l</a:t>
                  </a:r>
                  <a:r>
                    <a:rPr lang="en-US" altLang="pl-PL" err="1">
                      <a:solidFill>
                        <a:schemeClr val="bg1">
                          <a:lumMod val="50000"/>
                        </a:schemeClr>
                      </a:solidFill>
                      <a:latin typeface="Century Gothic" panose="020B0502020202020204" pitchFamily="34" charset="0"/>
                    </a:rPr>
                    <a:t>oses</a:t>
                  </a:r>
                  <a:r>
                    <a:rPr lang="en-US" altLang="pl-PL">
                      <a:solidFill>
                        <a:schemeClr val="bg1">
                          <a:lumMod val="50000"/>
                        </a:schemeClr>
                      </a:solidFill>
                      <a:latin typeface="Century Gothic" panose="020B0502020202020204" pitchFamily="34" charset="0"/>
                    </a:rPr>
                    <a:t> sense of time</a:t>
                  </a:r>
                </a:p>
              </p:txBody>
            </p:sp>
          </p:grpSp>
        </p:grpSp>
      </p:grpSp>
      <p:sp>
        <p:nvSpPr>
          <p:cNvPr id="24" name="Symbol zastępczy numeru slajdu 23"/>
          <p:cNvSpPr>
            <a:spLocks noGrp="1"/>
          </p:cNvSpPr>
          <p:nvPr>
            <p:ph type="sldNum" sz="quarter" idx="12"/>
          </p:nvPr>
        </p:nvSpPr>
        <p:spPr/>
        <p:txBody>
          <a:bodyPr/>
          <a:lstStyle/>
          <a:p>
            <a:fld id="{DEAEEF22-A4DB-45E7-8C91-9889C89BF273}" type="slidenum">
              <a:rPr lang="pl-PL" smtClean="0"/>
              <a:t>39</a:t>
            </a:fld>
            <a:endParaRPr lang="pl-PL"/>
          </a:p>
        </p:txBody>
      </p:sp>
      <p:sp>
        <p:nvSpPr>
          <p:cNvPr id="27" name="Rectangle 26"/>
          <p:cNvSpPr/>
          <p:nvPr/>
        </p:nvSpPr>
        <p:spPr>
          <a:xfrm>
            <a:off x="232603" y="-303757"/>
            <a:ext cx="11666483" cy="74255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4794693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ltLang="pl-PL" b="1">
                <a:solidFill>
                  <a:schemeClr val="accent1"/>
                </a:solidFill>
              </a:rPr>
              <a:t>Objectives </a:t>
            </a:r>
            <a:r>
              <a:rPr lang="en-NZ" altLang="pl-PL"/>
              <a:t>and Course Outcomes</a:t>
            </a:r>
            <a:endParaRPr lang="pl-PL"/>
          </a:p>
        </p:txBody>
      </p:sp>
      <p:grpSp>
        <p:nvGrpSpPr>
          <p:cNvPr id="34" name="Grupa 33"/>
          <p:cNvGrpSpPr/>
          <p:nvPr/>
        </p:nvGrpSpPr>
        <p:grpSpPr>
          <a:xfrm>
            <a:off x="1149977" y="806419"/>
            <a:ext cx="7580361" cy="1946891"/>
            <a:chOff x="1110136" y="1244861"/>
            <a:chExt cx="9962119" cy="1863573"/>
          </a:xfrm>
        </p:grpSpPr>
        <p:sp>
          <p:nvSpPr>
            <p:cNvPr id="13" name="Prostokąt zaokrąglony 12"/>
            <p:cNvSpPr/>
            <p:nvPr/>
          </p:nvSpPr>
          <p:spPr>
            <a:xfrm>
              <a:off x="1119744" y="1244861"/>
              <a:ext cx="9952511" cy="1862134"/>
            </a:xfrm>
            <a:prstGeom prst="roundRect">
              <a:avLst>
                <a:gd name="adj" fmla="val 15195"/>
              </a:avLst>
            </a:prstGeom>
            <a:ln w="1905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152000" tIns="45720" rIns="91440" bIns="45720" numCol="1" spcCol="0" rtlCol="0" fromWordArt="0" anchor="ctr" anchorCtr="0" forceAA="0" compatLnSpc="1">
              <a:prstTxWarp prst="textNoShape">
                <a:avLst/>
              </a:prstTxWarp>
              <a:noAutofit/>
            </a:bodyPr>
            <a:lstStyle/>
            <a:p>
              <a:pPr>
                <a:defRPr/>
              </a:pPr>
              <a:r>
                <a:rPr lang="en-NZ" sz="2000" dirty="0">
                  <a:latin typeface="Century Gothic" panose="020B0502020202020204" pitchFamily="34" charset="0"/>
                </a:rPr>
                <a:t>To gain an understanding of how the </a:t>
              </a:r>
              <a:r>
                <a:rPr lang="en-NZ" sz="2000" b="1" dirty="0">
                  <a:solidFill>
                    <a:schemeClr val="accent1"/>
                  </a:solidFill>
                  <a:latin typeface="Century Gothic" panose="020B0502020202020204" pitchFamily="34" charset="0"/>
                </a:rPr>
                <a:t>Extended DISC®</a:t>
              </a:r>
              <a:r>
                <a:rPr lang="en-NZ" sz="2000" b="1" baseline="30000" dirty="0">
                  <a:solidFill>
                    <a:schemeClr val="accent1"/>
                  </a:solidFill>
                  <a:latin typeface="Century Gothic" panose="020B0502020202020204" pitchFamily="34" charset="0"/>
                </a:rPr>
                <a:t> </a:t>
              </a:r>
              <a:r>
                <a:rPr lang="en-NZ" sz="2000" b="1" dirty="0">
                  <a:solidFill>
                    <a:schemeClr val="accent1"/>
                  </a:solidFill>
                  <a:latin typeface="Century Gothic" panose="020B0502020202020204" pitchFamily="34" charset="0"/>
                </a:rPr>
                <a:t>System </a:t>
              </a:r>
              <a:r>
                <a:rPr lang="en-NZ" sz="2000" dirty="0">
                  <a:latin typeface="Century Gothic" panose="020B0502020202020204" pitchFamily="34" charset="0"/>
                </a:rPr>
                <a:t>evolved, gain some insight into</a:t>
              </a:r>
              <a:r>
                <a:rPr lang="en-NZ" sz="2000" b="1" dirty="0">
                  <a:solidFill>
                    <a:schemeClr val="accent1"/>
                  </a:solidFill>
                  <a:latin typeface="Century Gothic" panose="020B0502020202020204" pitchFamily="34" charset="0"/>
                </a:rPr>
                <a:t> Human Behaviour</a:t>
              </a:r>
              <a:r>
                <a:rPr lang="en-NZ" sz="2000" dirty="0">
                  <a:latin typeface="Century Gothic" panose="020B0502020202020204" pitchFamily="34" charset="0"/>
                </a:rPr>
                <a:t>, learn about the four main Extended DISC® Behavioural Styles and the difference between </a:t>
              </a:r>
              <a:r>
                <a:rPr lang="en-NZ" sz="2000" b="1" dirty="0">
                  <a:solidFill>
                    <a:schemeClr val="accent1"/>
                  </a:solidFill>
                  <a:latin typeface="Century Gothic" panose="020B0502020202020204" pitchFamily="34" charset="0"/>
                </a:rPr>
                <a:t>natural and adapted </a:t>
              </a:r>
              <a:r>
                <a:rPr lang="en-NZ" sz="2000" dirty="0">
                  <a:latin typeface="Century Gothic" panose="020B0502020202020204" pitchFamily="34" charset="0"/>
                </a:rPr>
                <a:t>behaviours. </a:t>
              </a:r>
            </a:p>
          </p:txBody>
        </p:sp>
        <p:sp>
          <p:nvSpPr>
            <p:cNvPr id="32" name="Dowolny kształt 31"/>
            <p:cNvSpPr/>
            <p:nvPr/>
          </p:nvSpPr>
          <p:spPr>
            <a:xfrm>
              <a:off x="1110136" y="1246300"/>
              <a:ext cx="1075213" cy="1862134"/>
            </a:xfrm>
            <a:custGeom>
              <a:avLst/>
              <a:gdLst>
                <a:gd name="connsiteX0" fmla="*/ 275278 w 1075212"/>
                <a:gd name="connsiteY0" fmla="*/ 0 h 1651632"/>
                <a:gd name="connsiteX1" fmla="*/ 1075212 w 1075212"/>
                <a:gd name="connsiteY1" fmla="*/ 0 h 1651632"/>
                <a:gd name="connsiteX2" fmla="*/ 1075212 w 1075212"/>
                <a:gd name="connsiteY2" fmla="*/ 1651632 h 1651632"/>
                <a:gd name="connsiteX3" fmla="*/ 275278 w 1075212"/>
                <a:gd name="connsiteY3" fmla="*/ 1651632 h 1651632"/>
                <a:gd name="connsiteX4" fmla="*/ 0 w 1075212"/>
                <a:gd name="connsiteY4" fmla="*/ 1376354 h 1651632"/>
                <a:gd name="connsiteX5" fmla="*/ 0 w 1075212"/>
                <a:gd name="connsiteY5" fmla="*/ 275278 h 1651632"/>
                <a:gd name="connsiteX6" fmla="*/ 275278 w 1075212"/>
                <a:gd name="connsiteY6" fmla="*/ 0 h 1651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5212" h="1651632">
                  <a:moveTo>
                    <a:pt x="275278" y="0"/>
                  </a:moveTo>
                  <a:lnTo>
                    <a:pt x="1075212" y="0"/>
                  </a:lnTo>
                  <a:lnTo>
                    <a:pt x="1075212" y="1651632"/>
                  </a:lnTo>
                  <a:lnTo>
                    <a:pt x="275278" y="1651632"/>
                  </a:lnTo>
                  <a:cubicBezTo>
                    <a:pt x="123246" y="1651632"/>
                    <a:pt x="0" y="1528386"/>
                    <a:pt x="0" y="1376354"/>
                  </a:cubicBezTo>
                  <a:lnTo>
                    <a:pt x="0" y="275278"/>
                  </a:lnTo>
                  <a:cubicBezTo>
                    <a:pt x="0" y="123246"/>
                    <a:pt x="123246" y="0"/>
                    <a:pt x="275278"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24" name="Freeform 40"/>
            <p:cNvSpPr>
              <a:spLocks noEditPoints="1"/>
            </p:cNvSpPr>
            <p:nvPr/>
          </p:nvSpPr>
          <p:spPr bwMode="auto">
            <a:xfrm>
              <a:off x="1288839" y="1780484"/>
              <a:ext cx="737022" cy="576901"/>
            </a:xfrm>
            <a:custGeom>
              <a:avLst/>
              <a:gdLst>
                <a:gd name="T0" fmla="*/ 372 w 419"/>
                <a:gd name="T1" fmla="*/ 188 h 491"/>
                <a:gd name="T2" fmla="*/ 379 w 419"/>
                <a:gd name="T3" fmla="*/ 158 h 491"/>
                <a:gd name="T4" fmla="*/ 338 w 419"/>
                <a:gd name="T5" fmla="*/ 55 h 491"/>
                <a:gd name="T6" fmla="*/ 0 w 419"/>
                <a:gd name="T7" fmla="*/ 167 h 491"/>
                <a:gd name="T8" fmla="*/ 80 w 419"/>
                <a:gd name="T9" fmla="*/ 310 h 491"/>
                <a:gd name="T10" fmla="*/ 74 w 419"/>
                <a:gd name="T11" fmla="*/ 460 h 491"/>
                <a:gd name="T12" fmla="*/ 256 w 419"/>
                <a:gd name="T13" fmla="*/ 484 h 491"/>
                <a:gd name="T14" fmla="*/ 262 w 419"/>
                <a:gd name="T15" fmla="*/ 396 h 491"/>
                <a:gd name="T16" fmla="*/ 347 w 419"/>
                <a:gd name="T17" fmla="*/ 413 h 491"/>
                <a:gd name="T18" fmla="*/ 379 w 419"/>
                <a:gd name="T19" fmla="*/ 364 h 491"/>
                <a:gd name="T20" fmla="*/ 384 w 419"/>
                <a:gd name="T21" fmla="*/ 348 h 491"/>
                <a:gd name="T22" fmla="*/ 386 w 419"/>
                <a:gd name="T23" fmla="*/ 330 h 491"/>
                <a:gd name="T24" fmla="*/ 390 w 419"/>
                <a:gd name="T25" fmla="*/ 305 h 491"/>
                <a:gd name="T26" fmla="*/ 390 w 419"/>
                <a:gd name="T27" fmla="*/ 294 h 491"/>
                <a:gd name="T28" fmla="*/ 419 w 419"/>
                <a:gd name="T29" fmla="*/ 272 h 491"/>
                <a:gd name="T30" fmla="*/ 405 w 419"/>
                <a:gd name="T31" fmla="*/ 281 h 491"/>
                <a:gd name="T32" fmla="*/ 381 w 419"/>
                <a:gd name="T33" fmla="*/ 290 h 491"/>
                <a:gd name="T34" fmla="*/ 382 w 419"/>
                <a:gd name="T35" fmla="*/ 310 h 491"/>
                <a:gd name="T36" fmla="*/ 377 w 419"/>
                <a:gd name="T37" fmla="*/ 325 h 491"/>
                <a:gd name="T38" fmla="*/ 378 w 419"/>
                <a:gd name="T39" fmla="*/ 338 h 491"/>
                <a:gd name="T40" fmla="*/ 369 w 419"/>
                <a:gd name="T41" fmla="*/ 357 h 491"/>
                <a:gd name="T42" fmla="*/ 369 w 419"/>
                <a:gd name="T43" fmla="*/ 389 h 491"/>
                <a:gd name="T44" fmla="*/ 345 w 419"/>
                <a:gd name="T45" fmla="*/ 404 h 491"/>
                <a:gd name="T46" fmla="*/ 256 w 419"/>
                <a:gd name="T47" fmla="*/ 387 h 491"/>
                <a:gd name="T48" fmla="*/ 83 w 419"/>
                <a:gd name="T49" fmla="*/ 454 h 491"/>
                <a:gd name="T50" fmla="*/ 68 w 419"/>
                <a:gd name="T51" fmla="*/ 282 h 491"/>
                <a:gd name="T52" fmla="*/ 47 w 419"/>
                <a:gd name="T53" fmla="*/ 56 h 491"/>
                <a:gd name="T54" fmla="*/ 331 w 419"/>
                <a:gd name="T55" fmla="*/ 61 h 491"/>
                <a:gd name="T56" fmla="*/ 370 w 419"/>
                <a:gd name="T57" fmla="*/ 158 h 491"/>
                <a:gd name="T58" fmla="*/ 363 w 419"/>
                <a:gd name="T59" fmla="*/ 189 h 491"/>
                <a:gd name="T60" fmla="*/ 409 w 419"/>
                <a:gd name="T61" fmla="*/ 273 h 491"/>
                <a:gd name="T62" fmla="*/ 283 w 419"/>
                <a:gd name="T63" fmla="*/ 74 h 491"/>
                <a:gd name="T64" fmla="*/ 52 w 419"/>
                <a:gd name="T65" fmla="*/ 163 h 491"/>
                <a:gd name="T66" fmla="*/ 96 w 419"/>
                <a:gd name="T67" fmla="*/ 249 h 491"/>
                <a:gd name="T68" fmla="*/ 160 w 419"/>
                <a:gd name="T69" fmla="*/ 240 h 491"/>
                <a:gd name="T70" fmla="*/ 200 w 419"/>
                <a:gd name="T71" fmla="*/ 201 h 491"/>
                <a:gd name="T72" fmla="*/ 240 w 419"/>
                <a:gd name="T73" fmla="*/ 179 h 491"/>
                <a:gd name="T74" fmla="*/ 321 w 419"/>
                <a:gd name="T75" fmla="*/ 137 h 491"/>
                <a:gd name="T76" fmla="*/ 260 w 419"/>
                <a:gd name="T77" fmla="*/ 170 h 491"/>
                <a:gd name="T78" fmla="*/ 232 w 419"/>
                <a:gd name="T79" fmla="*/ 173 h 491"/>
                <a:gd name="T80" fmla="*/ 195 w 419"/>
                <a:gd name="T81" fmla="*/ 189 h 491"/>
                <a:gd name="T82" fmla="*/ 189 w 419"/>
                <a:gd name="T83" fmla="*/ 196 h 491"/>
                <a:gd name="T84" fmla="*/ 156 w 419"/>
                <a:gd name="T85" fmla="*/ 231 h 491"/>
                <a:gd name="T86" fmla="*/ 132 w 419"/>
                <a:gd name="T87" fmla="*/ 257 h 491"/>
                <a:gd name="T88" fmla="*/ 89 w 419"/>
                <a:gd name="T89" fmla="*/ 214 h 491"/>
                <a:gd name="T90" fmla="*/ 61 w 419"/>
                <a:gd name="T91" fmla="*/ 163 h 491"/>
                <a:gd name="T92" fmla="*/ 277 w 419"/>
                <a:gd name="T93" fmla="*/ 82 h 491"/>
                <a:gd name="T94" fmla="*/ 260 w 419"/>
                <a:gd name="T95" fmla="*/ 170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9" h="491">
                  <a:moveTo>
                    <a:pt x="407" y="250"/>
                  </a:moveTo>
                  <a:cubicBezTo>
                    <a:pt x="396" y="233"/>
                    <a:pt x="374" y="197"/>
                    <a:pt x="372" y="188"/>
                  </a:cubicBezTo>
                  <a:cubicBezTo>
                    <a:pt x="373" y="187"/>
                    <a:pt x="373" y="185"/>
                    <a:pt x="374" y="183"/>
                  </a:cubicBezTo>
                  <a:cubicBezTo>
                    <a:pt x="376" y="176"/>
                    <a:pt x="379" y="166"/>
                    <a:pt x="379" y="158"/>
                  </a:cubicBezTo>
                  <a:cubicBezTo>
                    <a:pt x="379" y="146"/>
                    <a:pt x="377" y="129"/>
                    <a:pt x="374" y="118"/>
                  </a:cubicBezTo>
                  <a:cubicBezTo>
                    <a:pt x="373" y="112"/>
                    <a:pt x="364" y="83"/>
                    <a:pt x="338" y="55"/>
                  </a:cubicBezTo>
                  <a:cubicBezTo>
                    <a:pt x="303" y="18"/>
                    <a:pt x="255" y="0"/>
                    <a:pt x="193" y="0"/>
                  </a:cubicBezTo>
                  <a:cubicBezTo>
                    <a:pt x="65" y="0"/>
                    <a:pt x="0" y="56"/>
                    <a:pt x="0" y="167"/>
                  </a:cubicBezTo>
                  <a:cubicBezTo>
                    <a:pt x="0" y="231"/>
                    <a:pt x="37" y="266"/>
                    <a:pt x="61" y="288"/>
                  </a:cubicBezTo>
                  <a:cubicBezTo>
                    <a:pt x="70" y="297"/>
                    <a:pt x="78" y="304"/>
                    <a:pt x="80" y="310"/>
                  </a:cubicBezTo>
                  <a:cubicBezTo>
                    <a:pt x="97" y="376"/>
                    <a:pt x="82" y="429"/>
                    <a:pt x="72" y="454"/>
                  </a:cubicBezTo>
                  <a:cubicBezTo>
                    <a:pt x="71" y="456"/>
                    <a:pt x="72" y="459"/>
                    <a:pt x="74" y="460"/>
                  </a:cubicBezTo>
                  <a:cubicBezTo>
                    <a:pt x="112" y="480"/>
                    <a:pt x="154" y="491"/>
                    <a:pt x="197" y="491"/>
                  </a:cubicBezTo>
                  <a:cubicBezTo>
                    <a:pt x="217" y="491"/>
                    <a:pt x="236" y="489"/>
                    <a:pt x="256" y="484"/>
                  </a:cubicBezTo>
                  <a:cubicBezTo>
                    <a:pt x="258" y="484"/>
                    <a:pt x="259" y="482"/>
                    <a:pt x="259" y="480"/>
                  </a:cubicBezTo>
                  <a:cubicBezTo>
                    <a:pt x="259" y="438"/>
                    <a:pt x="260" y="406"/>
                    <a:pt x="262" y="396"/>
                  </a:cubicBezTo>
                  <a:cubicBezTo>
                    <a:pt x="280" y="401"/>
                    <a:pt x="335" y="413"/>
                    <a:pt x="345" y="413"/>
                  </a:cubicBezTo>
                  <a:cubicBezTo>
                    <a:pt x="346" y="413"/>
                    <a:pt x="347" y="413"/>
                    <a:pt x="347" y="413"/>
                  </a:cubicBezTo>
                  <a:cubicBezTo>
                    <a:pt x="355" y="413"/>
                    <a:pt x="374" y="413"/>
                    <a:pt x="378" y="391"/>
                  </a:cubicBezTo>
                  <a:cubicBezTo>
                    <a:pt x="381" y="380"/>
                    <a:pt x="380" y="370"/>
                    <a:pt x="379" y="364"/>
                  </a:cubicBezTo>
                  <a:cubicBezTo>
                    <a:pt x="379" y="362"/>
                    <a:pt x="378" y="360"/>
                    <a:pt x="378" y="360"/>
                  </a:cubicBezTo>
                  <a:cubicBezTo>
                    <a:pt x="379" y="356"/>
                    <a:pt x="382" y="352"/>
                    <a:pt x="384" y="348"/>
                  </a:cubicBezTo>
                  <a:cubicBezTo>
                    <a:pt x="386" y="344"/>
                    <a:pt x="387" y="342"/>
                    <a:pt x="388" y="339"/>
                  </a:cubicBezTo>
                  <a:cubicBezTo>
                    <a:pt x="388" y="337"/>
                    <a:pt x="387" y="333"/>
                    <a:pt x="386" y="330"/>
                  </a:cubicBezTo>
                  <a:cubicBezTo>
                    <a:pt x="389" y="327"/>
                    <a:pt x="393" y="323"/>
                    <a:pt x="394" y="319"/>
                  </a:cubicBezTo>
                  <a:cubicBezTo>
                    <a:pt x="394" y="315"/>
                    <a:pt x="392" y="310"/>
                    <a:pt x="390" y="305"/>
                  </a:cubicBezTo>
                  <a:cubicBezTo>
                    <a:pt x="390" y="305"/>
                    <a:pt x="390" y="305"/>
                    <a:pt x="390" y="304"/>
                  </a:cubicBezTo>
                  <a:cubicBezTo>
                    <a:pt x="390" y="303"/>
                    <a:pt x="390" y="299"/>
                    <a:pt x="390" y="294"/>
                  </a:cubicBezTo>
                  <a:cubicBezTo>
                    <a:pt x="396" y="293"/>
                    <a:pt x="406" y="291"/>
                    <a:pt x="409" y="289"/>
                  </a:cubicBezTo>
                  <a:cubicBezTo>
                    <a:pt x="415" y="286"/>
                    <a:pt x="419" y="277"/>
                    <a:pt x="419" y="272"/>
                  </a:cubicBezTo>
                  <a:cubicBezTo>
                    <a:pt x="419" y="270"/>
                    <a:pt x="418" y="270"/>
                    <a:pt x="407" y="250"/>
                  </a:cubicBezTo>
                  <a:close/>
                  <a:moveTo>
                    <a:pt x="405" y="281"/>
                  </a:moveTo>
                  <a:cubicBezTo>
                    <a:pt x="403" y="282"/>
                    <a:pt x="393" y="284"/>
                    <a:pt x="385" y="286"/>
                  </a:cubicBezTo>
                  <a:cubicBezTo>
                    <a:pt x="383" y="286"/>
                    <a:pt x="381" y="288"/>
                    <a:pt x="381" y="290"/>
                  </a:cubicBezTo>
                  <a:cubicBezTo>
                    <a:pt x="380" y="305"/>
                    <a:pt x="380" y="306"/>
                    <a:pt x="380" y="307"/>
                  </a:cubicBezTo>
                  <a:cubicBezTo>
                    <a:pt x="381" y="308"/>
                    <a:pt x="381" y="308"/>
                    <a:pt x="382" y="310"/>
                  </a:cubicBezTo>
                  <a:cubicBezTo>
                    <a:pt x="384" y="314"/>
                    <a:pt x="385" y="316"/>
                    <a:pt x="385" y="317"/>
                  </a:cubicBezTo>
                  <a:cubicBezTo>
                    <a:pt x="384" y="319"/>
                    <a:pt x="381" y="322"/>
                    <a:pt x="377" y="325"/>
                  </a:cubicBezTo>
                  <a:cubicBezTo>
                    <a:pt x="376" y="326"/>
                    <a:pt x="375" y="329"/>
                    <a:pt x="376" y="331"/>
                  </a:cubicBezTo>
                  <a:cubicBezTo>
                    <a:pt x="377" y="334"/>
                    <a:pt x="378" y="337"/>
                    <a:pt x="378" y="338"/>
                  </a:cubicBezTo>
                  <a:cubicBezTo>
                    <a:pt x="378" y="339"/>
                    <a:pt x="377" y="342"/>
                    <a:pt x="375" y="344"/>
                  </a:cubicBezTo>
                  <a:cubicBezTo>
                    <a:pt x="373" y="348"/>
                    <a:pt x="371" y="353"/>
                    <a:pt x="369" y="357"/>
                  </a:cubicBezTo>
                  <a:cubicBezTo>
                    <a:pt x="369" y="359"/>
                    <a:pt x="369" y="362"/>
                    <a:pt x="369" y="365"/>
                  </a:cubicBezTo>
                  <a:cubicBezTo>
                    <a:pt x="370" y="371"/>
                    <a:pt x="371" y="379"/>
                    <a:pt x="369" y="389"/>
                  </a:cubicBezTo>
                  <a:cubicBezTo>
                    <a:pt x="367" y="401"/>
                    <a:pt x="359" y="404"/>
                    <a:pt x="347" y="404"/>
                  </a:cubicBezTo>
                  <a:cubicBezTo>
                    <a:pt x="347" y="404"/>
                    <a:pt x="346" y="404"/>
                    <a:pt x="345" y="404"/>
                  </a:cubicBezTo>
                  <a:cubicBezTo>
                    <a:pt x="335" y="403"/>
                    <a:pt x="271" y="389"/>
                    <a:pt x="261" y="386"/>
                  </a:cubicBezTo>
                  <a:cubicBezTo>
                    <a:pt x="259" y="386"/>
                    <a:pt x="257" y="386"/>
                    <a:pt x="256" y="387"/>
                  </a:cubicBezTo>
                  <a:cubicBezTo>
                    <a:pt x="250" y="394"/>
                    <a:pt x="249" y="449"/>
                    <a:pt x="250" y="476"/>
                  </a:cubicBezTo>
                  <a:cubicBezTo>
                    <a:pt x="193" y="488"/>
                    <a:pt x="133" y="480"/>
                    <a:pt x="83" y="454"/>
                  </a:cubicBezTo>
                  <a:cubicBezTo>
                    <a:pt x="93" y="426"/>
                    <a:pt x="105" y="373"/>
                    <a:pt x="89" y="307"/>
                  </a:cubicBezTo>
                  <a:cubicBezTo>
                    <a:pt x="87" y="299"/>
                    <a:pt x="79" y="292"/>
                    <a:pt x="68" y="282"/>
                  </a:cubicBezTo>
                  <a:cubicBezTo>
                    <a:pt x="44" y="260"/>
                    <a:pt x="9" y="227"/>
                    <a:pt x="9" y="167"/>
                  </a:cubicBezTo>
                  <a:cubicBezTo>
                    <a:pt x="9" y="119"/>
                    <a:pt x="22" y="82"/>
                    <a:pt x="47" y="56"/>
                  </a:cubicBezTo>
                  <a:cubicBezTo>
                    <a:pt x="78" y="25"/>
                    <a:pt x="127" y="9"/>
                    <a:pt x="193" y="9"/>
                  </a:cubicBezTo>
                  <a:cubicBezTo>
                    <a:pt x="252" y="9"/>
                    <a:pt x="298" y="27"/>
                    <a:pt x="331" y="61"/>
                  </a:cubicBezTo>
                  <a:cubicBezTo>
                    <a:pt x="357" y="88"/>
                    <a:pt x="364" y="117"/>
                    <a:pt x="365" y="120"/>
                  </a:cubicBezTo>
                  <a:cubicBezTo>
                    <a:pt x="367" y="130"/>
                    <a:pt x="370" y="147"/>
                    <a:pt x="370" y="158"/>
                  </a:cubicBezTo>
                  <a:cubicBezTo>
                    <a:pt x="370" y="165"/>
                    <a:pt x="367" y="174"/>
                    <a:pt x="365" y="180"/>
                  </a:cubicBezTo>
                  <a:cubicBezTo>
                    <a:pt x="363" y="185"/>
                    <a:pt x="363" y="187"/>
                    <a:pt x="363" y="189"/>
                  </a:cubicBezTo>
                  <a:cubicBezTo>
                    <a:pt x="364" y="198"/>
                    <a:pt x="380" y="224"/>
                    <a:pt x="399" y="255"/>
                  </a:cubicBezTo>
                  <a:cubicBezTo>
                    <a:pt x="403" y="263"/>
                    <a:pt x="408" y="271"/>
                    <a:pt x="409" y="273"/>
                  </a:cubicBezTo>
                  <a:cubicBezTo>
                    <a:pt x="409" y="275"/>
                    <a:pt x="406" y="280"/>
                    <a:pt x="405" y="281"/>
                  </a:cubicBezTo>
                  <a:close/>
                  <a:moveTo>
                    <a:pt x="283" y="74"/>
                  </a:moveTo>
                  <a:cubicBezTo>
                    <a:pt x="257" y="54"/>
                    <a:pt x="225" y="43"/>
                    <a:pt x="192" y="43"/>
                  </a:cubicBezTo>
                  <a:cubicBezTo>
                    <a:pt x="103" y="43"/>
                    <a:pt x="52" y="87"/>
                    <a:pt x="52" y="163"/>
                  </a:cubicBezTo>
                  <a:cubicBezTo>
                    <a:pt x="52" y="204"/>
                    <a:pt x="70" y="215"/>
                    <a:pt x="80" y="218"/>
                  </a:cubicBezTo>
                  <a:cubicBezTo>
                    <a:pt x="82" y="228"/>
                    <a:pt x="90" y="242"/>
                    <a:pt x="96" y="249"/>
                  </a:cubicBezTo>
                  <a:cubicBezTo>
                    <a:pt x="107" y="260"/>
                    <a:pt x="120" y="266"/>
                    <a:pt x="132" y="266"/>
                  </a:cubicBezTo>
                  <a:cubicBezTo>
                    <a:pt x="146" y="266"/>
                    <a:pt x="156" y="257"/>
                    <a:pt x="160" y="240"/>
                  </a:cubicBezTo>
                  <a:cubicBezTo>
                    <a:pt x="176" y="239"/>
                    <a:pt x="188" y="228"/>
                    <a:pt x="194" y="218"/>
                  </a:cubicBezTo>
                  <a:cubicBezTo>
                    <a:pt x="198" y="212"/>
                    <a:pt x="200" y="206"/>
                    <a:pt x="200" y="201"/>
                  </a:cubicBezTo>
                  <a:cubicBezTo>
                    <a:pt x="203" y="202"/>
                    <a:pt x="206" y="202"/>
                    <a:pt x="208" y="202"/>
                  </a:cubicBezTo>
                  <a:cubicBezTo>
                    <a:pt x="224" y="202"/>
                    <a:pt x="236" y="190"/>
                    <a:pt x="240" y="179"/>
                  </a:cubicBezTo>
                  <a:cubicBezTo>
                    <a:pt x="248" y="179"/>
                    <a:pt x="254" y="179"/>
                    <a:pt x="260" y="179"/>
                  </a:cubicBezTo>
                  <a:cubicBezTo>
                    <a:pt x="286" y="179"/>
                    <a:pt x="321" y="175"/>
                    <a:pt x="321" y="137"/>
                  </a:cubicBezTo>
                  <a:cubicBezTo>
                    <a:pt x="321" y="116"/>
                    <a:pt x="307" y="93"/>
                    <a:pt x="283" y="74"/>
                  </a:cubicBezTo>
                  <a:close/>
                  <a:moveTo>
                    <a:pt x="260" y="170"/>
                  </a:moveTo>
                  <a:cubicBezTo>
                    <a:pt x="254" y="170"/>
                    <a:pt x="246" y="170"/>
                    <a:pt x="237" y="169"/>
                  </a:cubicBezTo>
                  <a:cubicBezTo>
                    <a:pt x="234" y="169"/>
                    <a:pt x="232" y="171"/>
                    <a:pt x="232" y="173"/>
                  </a:cubicBezTo>
                  <a:cubicBezTo>
                    <a:pt x="231" y="181"/>
                    <a:pt x="222" y="192"/>
                    <a:pt x="208" y="192"/>
                  </a:cubicBezTo>
                  <a:cubicBezTo>
                    <a:pt x="204" y="192"/>
                    <a:pt x="200" y="191"/>
                    <a:pt x="195" y="189"/>
                  </a:cubicBezTo>
                  <a:cubicBezTo>
                    <a:pt x="194" y="189"/>
                    <a:pt x="191" y="189"/>
                    <a:pt x="190" y="190"/>
                  </a:cubicBezTo>
                  <a:cubicBezTo>
                    <a:pt x="189" y="192"/>
                    <a:pt x="188" y="194"/>
                    <a:pt x="189" y="196"/>
                  </a:cubicBezTo>
                  <a:cubicBezTo>
                    <a:pt x="191" y="200"/>
                    <a:pt x="190" y="206"/>
                    <a:pt x="186" y="213"/>
                  </a:cubicBezTo>
                  <a:cubicBezTo>
                    <a:pt x="180" y="222"/>
                    <a:pt x="169" y="231"/>
                    <a:pt x="156" y="231"/>
                  </a:cubicBezTo>
                  <a:cubicBezTo>
                    <a:pt x="154" y="231"/>
                    <a:pt x="152" y="233"/>
                    <a:pt x="152" y="235"/>
                  </a:cubicBezTo>
                  <a:cubicBezTo>
                    <a:pt x="150" y="245"/>
                    <a:pt x="145" y="257"/>
                    <a:pt x="132" y="257"/>
                  </a:cubicBezTo>
                  <a:cubicBezTo>
                    <a:pt x="123" y="257"/>
                    <a:pt x="112" y="251"/>
                    <a:pt x="103" y="242"/>
                  </a:cubicBezTo>
                  <a:cubicBezTo>
                    <a:pt x="97" y="236"/>
                    <a:pt x="89" y="221"/>
                    <a:pt x="89" y="214"/>
                  </a:cubicBezTo>
                  <a:cubicBezTo>
                    <a:pt x="89" y="211"/>
                    <a:pt x="87" y="209"/>
                    <a:pt x="85" y="209"/>
                  </a:cubicBezTo>
                  <a:cubicBezTo>
                    <a:pt x="80" y="208"/>
                    <a:pt x="61" y="203"/>
                    <a:pt x="61" y="163"/>
                  </a:cubicBezTo>
                  <a:cubicBezTo>
                    <a:pt x="61" y="122"/>
                    <a:pt x="78" y="53"/>
                    <a:pt x="192" y="53"/>
                  </a:cubicBezTo>
                  <a:cubicBezTo>
                    <a:pt x="223" y="53"/>
                    <a:pt x="253" y="63"/>
                    <a:pt x="277" y="82"/>
                  </a:cubicBezTo>
                  <a:cubicBezTo>
                    <a:pt x="299" y="98"/>
                    <a:pt x="312" y="119"/>
                    <a:pt x="312" y="137"/>
                  </a:cubicBezTo>
                  <a:cubicBezTo>
                    <a:pt x="312" y="160"/>
                    <a:pt x="297" y="170"/>
                    <a:pt x="260" y="170"/>
                  </a:cubicBezTo>
                  <a:close/>
                </a:path>
              </a:pathLst>
            </a:custGeom>
            <a:solidFill>
              <a:schemeClr val="bg1"/>
            </a:solidFill>
            <a:ln w="12700" cap="rnd">
              <a:solidFill>
                <a:schemeClr val="bg1"/>
              </a:solid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828000" tIns="45720" rIns="91440" bIns="45720" numCol="1" spcCol="0" rtlCol="0" fromWordArt="0" anchor="ctr" anchorCtr="0" forceAA="0" compatLnSpc="1">
              <a:prstTxWarp prst="textNoShape">
                <a:avLst/>
              </a:prstTxWarp>
              <a:noAutofit/>
            </a:bodyPr>
            <a:lstStyle/>
            <a:p>
              <a:endParaRPr lang="en-US" sz="2000">
                <a:latin typeface="Century Gothic" panose="020B0502020202020204" pitchFamily="34" charset="0"/>
              </a:endParaRPr>
            </a:p>
          </p:txBody>
        </p:sp>
      </p:grpSp>
      <p:grpSp>
        <p:nvGrpSpPr>
          <p:cNvPr id="35" name="Grupa 34"/>
          <p:cNvGrpSpPr/>
          <p:nvPr/>
        </p:nvGrpSpPr>
        <p:grpSpPr>
          <a:xfrm>
            <a:off x="1156757" y="2902200"/>
            <a:ext cx="7022769" cy="1731309"/>
            <a:chOff x="1119744" y="3769792"/>
            <a:chExt cx="9952511" cy="1657217"/>
          </a:xfrm>
        </p:grpSpPr>
        <p:sp>
          <p:nvSpPr>
            <p:cNvPr id="17" name="Prostokąt zaokrąglony 16"/>
            <p:cNvSpPr/>
            <p:nvPr/>
          </p:nvSpPr>
          <p:spPr>
            <a:xfrm>
              <a:off x="1119744" y="3769792"/>
              <a:ext cx="9952511" cy="1651632"/>
            </a:xfrm>
            <a:prstGeom prst="roundRect">
              <a:avLst/>
            </a:prstGeom>
            <a:ln w="1905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152000" tIns="45720" rIns="91440" bIns="45720" numCol="1" spcCol="0" rtlCol="0" fromWordArt="0" anchor="ctr" anchorCtr="0" forceAA="0" compatLnSpc="1">
              <a:prstTxWarp prst="textNoShape">
                <a:avLst/>
              </a:prstTxWarp>
              <a:noAutofit/>
            </a:bodyPr>
            <a:lstStyle/>
            <a:p>
              <a:r>
                <a:rPr lang="en-US" sz="2000" dirty="0">
                  <a:latin typeface="Century Gothic" panose="020B0502020202020204" pitchFamily="34" charset="0"/>
                </a:rPr>
                <a:t>To feel sufficiently prepared to </a:t>
              </a:r>
              <a:r>
                <a:rPr lang="en-US" sz="2000" b="1" dirty="0">
                  <a:solidFill>
                    <a:schemeClr val="accent1"/>
                  </a:solidFill>
                  <a:latin typeface="Century Gothic" panose="020B0502020202020204" pitchFamily="34" charset="0"/>
                </a:rPr>
                <a:t>independently administer</a:t>
              </a:r>
              <a:r>
                <a:rPr lang="en-US" sz="2000" dirty="0">
                  <a:latin typeface="Century Gothic" panose="020B0502020202020204" pitchFamily="34" charset="0"/>
                </a:rPr>
                <a:t> and </a:t>
              </a:r>
              <a:r>
                <a:rPr lang="en-US" sz="2000" b="1" dirty="0">
                  <a:solidFill>
                    <a:schemeClr val="accent1"/>
                  </a:solidFill>
                  <a:latin typeface="Century Gothic" panose="020B0502020202020204" pitchFamily="34" charset="0"/>
                </a:rPr>
                <a:t>interpret</a:t>
              </a:r>
              <a:r>
                <a:rPr lang="en-US" sz="2000" dirty="0">
                  <a:latin typeface="Century Gothic" panose="020B0502020202020204" pitchFamily="34" charset="0"/>
                </a:rPr>
                <a:t> Extended DISC® profiles and conduct debriefs.</a:t>
              </a:r>
            </a:p>
          </p:txBody>
        </p:sp>
        <p:sp>
          <p:nvSpPr>
            <p:cNvPr id="33" name="Dowolny kształt 32"/>
            <p:cNvSpPr/>
            <p:nvPr/>
          </p:nvSpPr>
          <p:spPr>
            <a:xfrm>
              <a:off x="1119744" y="3775377"/>
              <a:ext cx="1075212" cy="1651632"/>
            </a:xfrm>
            <a:custGeom>
              <a:avLst/>
              <a:gdLst>
                <a:gd name="connsiteX0" fmla="*/ 275278 w 1075212"/>
                <a:gd name="connsiteY0" fmla="*/ 0 h 1651632"/>
                <a:gd name="connsiteX1" fmla="*/ 1075212 w 1075212"/>
                <a:gd name="connsiteY1" fmla="*/ 0 h 1651632"/>
                <a:gd name="connsiteX2" fmla="*/ 1075212 w 1075212"/>
                <a:gd name="connsiteY2" fmla="*/ 1651632 h 1651632"/>
                <a:gd name="connsiteX3" fmla="*/ 275278 w 1075212"/>
                <a:gd name="connsiteY3" fmla="*/ 1651632 h 1651632"/>
                <a:gd name="connsiteX4" fmla="*/ 0 w 1075212"/>
                <a:gd name="connsiteY4" fmla="*/ 1376354 h 1651632"/>
                <a:gd name="connsiteX5" fmla="*/ 0 w 1075212"/>
                <a:gd name="connsiteY5" fmla="*/ 275278 h 1651632"/>
                <a:gd name="connsiteX6" fmla="*/ 275278 w 1075212"/>
                <a:gd name="connsiteY6" fmla="*/ 0 h 1651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5212" h="1651632">
                  <a:moveTo>
                    <a:pt x="275278" y="0"/>
                  </a:moveTo>
                  <a:lnTo>
                    <a:pt x="1075212" y="0"/>
                  </a:lnTo>
                  <a:lnTo>
                    <a:pt x="1075212" y="1651632"/>
                  </a:lnTo>
                  <a:lnTo>
                    <a:pt x="275278" y="1651632"/>
                  </a:lnTo>
                  <a:cubicBezTo>
                    <a:pt x="123246" y="1651632"/>
                    <a:pt x="0" y="1528386"/>
                    <a:pt x="0" y="1376354"/>
                  </a:cubicBezTo>
                  <a:lnTo>
                    <a:pt x="0" y="275278"/>
                  </a:lnTo>
                  <a:cubicBezTo>
                    <a:pt x="0" y="123246"/>
                    <a:pt x="123246" y="0"/>
                    <a:pt x="275278"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22" name="Freeform 151"/>
            <p:cNvSpPr>
              <a:spLocks noEditPoints="1"/>
            </p:cNvSpPr>
            <p:nvPr/>
          </p:nvSpPr>
          <p:spPr bwMode="auto">
            <a:xfrm>
              <a:off x="1395299" y="4320074"/>
              <a:ext cx="543928" cy="551068"/>
            </a:xfrm>
            <a:custGeom>
              <a:avLst/>
              <a:gdLst>
                <a:gd name="T0" fmla="*/ 341 w 392"/>
                <a:gd name="T1" fmla="*/ 317 h 620"/>
                <a:gd name="T2" fmla="*/ 175 w 392"/>
                <a:gd name="T3" fmla="*/ 482 h 620"/>
                <a:gd name="T4" fmla="*/ 170 w 392"/>
                <a:gd name="T5" fmla="*/ 479 h 620"/>
                <a:gd name="T6" fmla="*/ 76 w 392"/>
                <a:gd name="T7" fmla="*/ 374 h 620"/>
                <a:gd name="T8" fmla="*/ 175 w 392"/>
                <a:gd name="T9" fmla="*/ 462 h 620"/>
                <a:gd name="T10" fmla="*/ 341 w 392"/>
                <a:gd name="T11" fmla="*/ 305 h 620"/>
                <a:gd name="T12" fmla="*/ 392 w 392"/>
                <a:gd name="T13" fmla="*/ 585 h 620"/>
                <a:gd name="T14" fmla="*/ 35 w 392"/>
                <a:gd name="T15" fmla="*/ 620 h 620"/>
                <a:gd name="T16" fmla="*/ 0 w 392"/>
                <a:gd name="T17" fmla="*/ 143 h 620"/>
                <a:gd name="T18" fmla="*/ 70 w 392"/>
                <a:gd name="T19" fmla="*/ 107 h 620"/>
                <a:gd name="T20" fmla="*/ 105 w 392"/>
                <a:gd name="T21" fmla="*/ 66 h 620"/>
                <a:gd name="T22" fmla="*/ 133 w 392"/>
                <a:gd name="T23" fmla="*/ 48 h 620"/>
                <a:gd name="T24" fmla="*/ 218 w 392"/>
                <a:gd name="T25" fmla="*/ 0 h 620"/>
                <a:gd name="T26" fmla="*/ 267 w 392"/>
                <a:gd name="T27" fmla="*/ 66 h 620"/>
                <a:gd name="T28" fmla="*/ 330 w 392"/>
                <a:gd name="T29" fmla="*/ 102 h 620"/>
                <a:gd name="T30" fmla="*/ 357 w 392"/>
                <a:gd name="T31" fmla="*/ 107 h 620"/>
                <a:gd name="T32" fmla="*/ 86 w 392"/>
                <a:gd name="T33" fmla="*/ 129 h 620"/>
                <a:gd name="T34" fmla="*/ 294 w 392"/>
                <a:gd name="T35" fmla="*/ 148 h 620"/>
                <a:gd name="T36" fmla="*/ 314 w 392"/>
                <a:gd name="T37" fmla="*/ 102 h 620"/>
                <a:gd name="T38" fmla="*/ 259 w 392"/>
                <a:gd name="T39" fmla="*/ 82 h 620"/>
                <a:gd name="T40" fmla="*/ 251 w 392"/>
                <a:gd name="T41" fmla="*/ 48 h 620"/>
                <a:gd name="T42" fmla="*/ 182 w 392"/>
                <a:gd name="T43" fmla="*/ 16 h 620"/>
                <a:gd name="T44" fmla="*/ 149 w 392"/>
                <a:gd name="T45" fmla="*/ 74 h 620"/>
                <a:gd name="T46" fmla="*/ 105 w 392"/>
                <a:gd name="T47" fmla="*/ 82 h 620"/>
                <a:gd name="T48" fmla="*/ 86 w 392"/>
                <a:gd name="T49" fmla="*/ 129 h 620"/>
                <a:gd name="T50" fmla="*/ 357 w 392"/>
                <a:gd name="T51" fmla="*/ 123 h 620"/>
                <a:gd name="T52" fmla="*/ 330 w 392"/>
                <a:gd name="T53" fmla="*/ 129 h 620"/>
                <a:gd name="T54" fmla="*/ 105 w 392"/>
                <a:gd name="T55" fmla="*/ 164 h 620"/>
                <a:gd name="T56" fmla="*/ 70 w 392"/>
                <a:gd name="T57" fmla="*/ 123 h 620"/>
                <a:gd name="T58" fmla="*/ 16 w 392"/>
                <a:gd name="T59" fmla="*/ 143 h 620"/>
                <a:gd name="T60" fmla="*/ 35 w 392"/>
                <a:gd name="T61" fmla="*/ 604 h 620"/>
                <a:gd name="T62" fmla="*/ 376 w 392"/>
                <a:gd name="T63" fmla="*/ 585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2" h="620">
                  <a:moveTo>
                    <a:pt x="341" y="305"/>
                  </a:moveTo>
                  <a:cubicBezTo>
                    <a:pt x="345" y="308"/>
                    <a:pt x="345" y="313"/>
                    <a:pt x="341" y="317"/>
                  </a:cubicBezTo>
                  <a:cubicBezTo>
                    <a:pt x="181" y="479"/>
                    <a:pt x="181" y="479"/>
                    <a:pt x="181" y="479"/>
                  </a:cubicBezTo>
                  <a:cubicBezTo>
                    <a:pt x="180" y="481"/>
                    <a:pt x="178" y="482"/>
                    <a:pt x="175" y="482"/>
                  </a:cubicBezTo>
                  <a:cubicBezTo>
                    <a:pt x="175" y="482"/>
                    <a:pt x="175" y="482"/>
                    <a:pt x="175" y="482"/>
                  </a:cubicBezTo>
                  <a:cubicBezTo>
                    <a:pt x="173" y="482"/>
                    <a:pt x="171" y="481"/>
                    <a:pt x="170" y="479"/>
                  </a:cubicBezTo>
                  <a:cubicBezTo>
                    <a:pt x="76" y="385"/>
                    <a:pt x="76" y="385"/>
                    <a:pt x="76" y="385"/>
                  </a:cubicBezTo>
                  <a:cubicBezTo>
                    <a:pt x="73" y="382"/>
                    <a:pt x="73" y="377"/>
                    <a:pt x="76" y="374"/>
                  </a:cubicBezTo>
                  <a:cubicBezTo>
                    <a:pt x="79" y="371"/>
                    <a:pt x="84" y="371"/>
                    <a:pt x="87" y="374"/>
                  </a:cubicBezTo>
                  <a:cubicBezTo>
                    <a:pt x="175" y="462"/>
                    <a:pt x="175" y="462"/>
                    <a:pt x="175" y="462"/>
                  </a:cubicBezTo>
                  <a:cubicBezTo>
                    <a:pt x="330" y="305"/>
                    <a:pt x="330" y="305"/>
                    <a:pt x="330" y="305"/>
                  </a:cubicBezTo>
                  <a:cubicBezTo>
                    <a:pt x="333" y="302"/>
                    <a:pt x="338" y="302"/>
                    <a:pt x="341" y="305"/>
                  </a:cubicBezTo>
                  <a:close/>
                  <a:moveTo>
                    <a:pt x="392" y="143"/>
                  </a:moveTo>
                  <a:cubicBezTo>
                    <a:pt x="392" y="585"/>
                    <a:pt x="392" y="585"/>
                    <a:pt x="392" y="585"/>
                  </a:cubicBezTo>
                  <a:cubicBezTo>
                    <a:pt x="392" y="604"/>
                    <a:pt x="376" y="620"/>
                    <a:pt x="357" y="620"/>
                  </a:cubicBezTo>
                  <a:cubicBezTo>
                    <a:pt x="35" y="620"/>
                    <a:pt x="35" y="620"/>
                    <a:pt x="35" y="620"/>
                  </a:cubicBezTo>
                  <a:cubicBezTo>
                    <a:pt x="16" y="620"/>
                    <a:pt x="0" y="604"/>
                    <a:pt x="0" y="585"/>
                  </a:cubicBezTo>
                  <a:cubicBezTo>
                    <a:pt x="0" y="143"/>
                    <a:pt x="0" y="143"/>
                    <a:pt x="0" y="143"/>
                  </a:cubicBezTo>
                  <a:cubicBezTo>
                    <a:pt x="0" y="123"/>
                    <a:pt x="16" y="107"/>
                    <a:pt x="35" y="107"/>
                  </a:cubicBezTo>
                  <a:cubicBezTo>
                    <a:pt x="70" y="107"/>
                    <a:pt x="70" y="107"/>
                    <a:pt x="70" y="107"/>
                  </a:cubicBezTo>
                  <a:cubicBezTo>
                    <a:pt x="70" y="102"/>
                    <a:pt x="70" y="102"/>
                    <a:pt x="70" y="102"/>
                  </a:cubicBezTo>
                  <a:cubicBezTo>
                    <a:pt x="70" y="82"/>
                    <a:pt x="86" y="66"/>
                    <a:pt x="105" y="66"/>
                  </a:cubicBezTo>
                  <a:cubicBezTo>
                    <a:pt x="133" y="66"/>
                    <a:pt x="133" y="66"/>
                    <a:pt x="133" y="66"/>
                  </a:cubicBezTo>
                  <a:cubicBezTo>
                    <a:pt x="133" y="48"/>
                    <a:pt x="133" y="48"/>
                    <a:pt x="133" y="48"/>
                  </a:cubicBezTo>
                  <a:cubicBezTo>
                    <a:pt x="133" y="22"/>
                    <a:pt x="155" y="0"/>
                    <a:pt x="182" y="0"/>
                  </a:cubicBezTo>
                  <a:cubicBezTo>
                    <a:pt x="218" y="0"/>
                    <a:pt x="218" y="0"/>
                    <a:pt x="218" y="0"/>
                  </a:cubicBezTo>
                  <a:cubicBezTo>
                    <a:pt x="245" y="0"/>
                    <a:pt x="267" y="22"/>
                    <a:pt x="267" y="48"/>
                  </a:cubicBezTo>
                  <a:cubicBezTo>
                    <a:pt x="267" y="66"/>
                    <a:pt x="267" y="66"/>
                    <a:pt x="267" y="66"/>
                  </a:cubicBezTo>
                  <a:cubicBezTo>
                    <a:pt x="294" y="66"/>
                    <a:pt x="294" y="66"/>
                    <a:pt x="294" y="66"/>
                  </a:cubicBezTo>
                  <a:cubicBezTo>
                    <a:pt x="314" y="66"/>
                    <a:pt x="330" y="82"/>
                    <a:pt x="330" y="102"/>
                  </a:cubicBezTo>
                  <a:cubicBezTo>
                    <a:pt x="330" y="107"/>
                    <a:pt x="330" y="107"/>
                    <a:pt x="330" y="107"/>
                  </a:cubicBezTo>
                  <a:cubicBezTo>
                    <a:pt x="357" y="107"/>
                    <a:pt x="357" y="107"/>
                    <a:pt x="357" y="107"/>
                  </a:cubicBezTo>
                  <a:cubicBezTo>
                    <a:pt x="376" y="107"/>
                    <a:pt x="392" y="123"/>
                    <a:pt x="392" y="143"/>
                  </a:cubicBezTo>
                  <a:close/>
                  <a:moveTo>
                    <a:pt x="86" y="129"/>
                  </a:moveTo>
                  <a:cubicBezTo>
                    <a:pt x="86" y="139"/>
                    <a:pt x="95" y="148"/>
                    <a:pt x="105" y="148"/>
                  </a:cubicBezTo>
                  <a:cubicBezTo>
                    <a:pt x="294" y="148"/>
                    <a:pt x="294" y="148"/>
                    <a:pt x="294" y="148"/>
                  </a:cubicBezTo>
                  <a:cubicBezTo>
                    <a:pt x="305" y="148"/>
                    <a:pt x="314" y="139"/>
                    <a:pt x="314" y="129"/>
                  </a:cubicBezTo>
                  <a:cubicBezTo>
                    <a:pt x="314" y="102"/>
                    <a:pt x="314" y="102"/>
                    <a:pt x="314" y="102"/>
                  </a:cubicBezTo>
                  <a:cubicBezTo>
                    <a:pt x="314" y="91"/>
                    <a:pt x="305" y="82"/>
                    <a:pt x="294" y="82"/>
                  </a:cubicBezTo>
                  <a:cubicBezTo>
                    <a:pt x="259" y="82"/>
                    <a:pt x="259" y="82"/>
                    <a:pt x="259" y="82"/>
                  </a:cubicBezTo>
                  <a:cubicBezTo>
                    <a:pt x="254" y="82"/>
                    <a:pt x="251" y="79"/>
                    <a:pt x="251" y="74"/>
                  </a:cubicBezTo>
                  <a:cubicBezTo>
                    <a:pt x="251" y="48"/>
                    <a:pt x="251" y="48"/>
                    <a:pt x="251" y="48"/>
                  </a:cubicBezTo>
                  <a:cubicBezTo>
                    <a:pt x="251" y="30"/>
                    <a:pt x="236" y="16"/>
                    <a:pt x="218" y="16"/>
                  </a:cubicBezTo>
                  <a:cubicBezTo>
                    <a:pt x="182" y="16"/>
                    <a:pt x="182" y="16"/>
                    <a:pt x="182" y="16"/>
                  </a:cubicBezTo>
                  <a:cubicBezTo>
                    <a:pt x="164" y="16"/>
                    <a:pt x="149" y="30"/>
                    <a:pt x="149" y="48"/>
                  </a:cubicBezTo>
                  <a:cubicBezTo>
                    <a:pt x="149" y="74"/>
                    <a:pt x="149" y="74"/>
                    <a:pt x="149" y="74"/>
                  </a:cubicBezTo>
                  <a:cubicBezTo>
                    <a:pt x="149" y="79"/>
                    <a:pt x="146" y="82"/>
                    <a:pt x="141" y="82"/>
                  </a:cubicBezTo>
                  <a:cubicBezTo>
                    <a:pt x="105" y="82"/>
                    <a:pt x="105" y="82"/>
                    <a:pt x="105" y="82"/>
                  </a:cubicBezTo>
                  <a:cubicBezTo>
                    <a:pt x="95" y="82"/>
                    <a:pt x="86" y="91"/>
                    <a:pt x="86" y="102"/>
                  </a:cubicBezTo>
                  <a:lnTo>
                    <a:pt x="86" y="129"/>
                  </a:lnTo>
                  <a:close/>
                  <a:moveTo>
                    <a:pt x="376" y="143"/>
                  </a:moveTo>
                  <a:cubicBezTo>
                    <a:pt x="376" y="132"/>
                    <a:pt x="368" y="123"/>
                    <a:pt x="357" y="123"/>
                  </a:cubicBezTo>
                  <a:cubicBezTo>
                    <a:pt x="330" y="123"/>
                    <a:pt x="330" y="123"/>
                    <a:pt x="330" y="123"/>
                  </a:cubicBezTo>
                  <a:cubicBezTo>
                    <a:pt x="330" y="129"/>
                    <a:pt x="330" y="129"/>
                    <a:pt x="330" y="129"/>
                  </a:cubicBezTo>
                  <a:cubicBezTo>
                    <a:pt x="330" y="148"/>
                    <a:pt x="314" y="164"/>
                    <a:pt x="294" y="164"/>
                  </a:cubicBezTo>
                  <a:cubicBezTo>
                    <a:pt x="105" y="164"/>
                    <a:pt x="105" y="164"/>
                    <a:pt x="105" y="164"/>
                  </a:cubicBezTo>
                  <a:cubicBezTo>
                    <a:pt x="86" y="164"/>
                    <a:pt x="70" y="148"/>
                    <a:pt x="70" y="129"/>
                  </a:cubicBezTo>
                  <a:cubicBezTo>
                    <a:pt x="70" y="123"/>
                    <a:pt x="70" y="123"/>
                    <a:pt x="70" y="123"/>
                  </a:cubicBezTo>
                  <a:cubicBezTo>
                    <a:pt x="35" y="123"/>
                    <a:pt x="35" y="123"/>
                    <a:pt x="35" y="123"/>
                  </a:cubicBezTo>
                  <a:cubicBezTo>
                    <a:pt x="24" y="123"/>
                    <a:pt x="16" y="132"/>
                    <a:pt x="16" y="143"/>
                  </a:cubicBezTo>
                  <a:cubicBezTo>
                    <a:pt x="16" y="585"/>
                    <a:pt x="16" y="585"/>
                    <a:pt x="16" y="585"/>
                  </a:cubicBezTo>
                  <a:cubicBezTo>
                    <a:pt x="16" y="596"/>
                    <a:pt x="24" y="604"/>
                    <a:pt x="35" y="604"/>
                  </a:cubicBezTo>
                  <a:cubicBezTo>
                    <a:pt x="357" y="604"/>
                    <a:pt x="357" y="604"/>
                    <a:pt x="357" y="604"/>
                  </a:cubicBezTo>
                  <a:cubicBezTo>
                    <a:pt x="368" y="604"/>
                    <a:pt x="376" y="596"/>
                    <a:pt x="376" y="585"/>
                  </a:cubicBezTo>
                  <a:lnTo>
                    <a:pt x="376" y="143"/>
                  </a:lnTo>
                  <a:close/>
                </a:path>
              </a:pathLst>
            </a:custGeom>
            <a:solidFill>
              <a:schemeClr val="bg1"/>
            </a:solidFill>
            <a:ln w="12700" cap="rnd">
              <a:solidFill>
                <a:schemeClr val="bg1"/>
              </a:solid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828000" tIns="45720" rIns="91440" bIns="45720" numCol="1" spcCol="0" rtlCol="0" fromWordArt="0" anchor="ctr" anchorCtr="0" forceAA="0" compatLnSpc="1">
              <a:prstTxWarp prst="textNoShape">
                <a:avLst/>
              </a:prstTxWarp>
              <a:noAutofit/>
            </a:bodyPr>
            <a:lstStyle/>
            <a:p>
              <a:endParaRPr lang="en-US" sz="2000">
                <a:latin typeface="Century Gothic" panose="020B0502020202020204" pitchFamily="34" charset="0"/>
              </a:endParaRPr>
            </a:p>
          </p:txBody>
        </p:sp>
      </p:grpSp>
      <p:cxnSp>
        <p:nvCxnSpPr>
          <p:cNvPr id="38" name="Łącznik prosty 37"/>
          <p:cNvCxnSpPr/>
          <p:nvPr/>
        </p:nvCxnSpPr>
        <p:spPr>
          <a:xfrm>
            <a:off x="-859141" y="3764937"/>
            <a:ext cx="121601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0" name="Łącznik prosty 39"/>
          <p:cNvCxnSpPr>
            <a:cxnSpLocks/>
          </p:cNvCxnSpPr>
          <p:nvPr/>
        </p:nvCxnSpPr>
        <p:spPr>
          <a:xfrm flipV="1">
            <a:off x="364808" y="1667336"/>
            <a:ext cx="11542" cy="1968357"/>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2" name="Łącznik prosty 41"/>
          <p:cNvCxnSpPr>
            <a:cxnSpLocks/>
          </p:cNvCxnSpPr>
          <p:nvPr/>
        </p:nvCxnSpPr>
        <p:spPr>
          <a:xfrm>
            <a:off x="364808" y="1667336"/>
            <a:ext cx="785169"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36" name="Obraz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8341740" y="1743217"/>
            <a:ext cx="3685160" cy="3760186"/>
          </a:xfrm>
          <a:prstGeom prst="rect">
            <a:avLst/>
          </a:prstGeom>
          <a:ln>
            <a:noFill/>
          </a:ln>
        </p:spPr>
      </p:pic>
      <p:cxnSp>
        <p:nvCxnSpPr>
          <p:cNvPr id="43" name="Łącznik prosty 42"/>
          <p:cNvCxnSpPr/>
          <p:nvPr/>
        </p:nvCxnSpPr>
        <p:spPr>
          <a:xfrm flipV="1">
            <a:off x="364808" y="3625386"/>
            <a:ext cx="0" cy="1782433"/>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4" name="Łącznik prosty 43"/>
          <p:cNvCxnSpPr/>
          <p:nvPr/>
        </p:nvCxnSpPr>
        <p:spPr>
          <a:xfrm>
            <a:off x="356871" y="5398047"/>
            <a:ext cx="799886"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 name="Symbol zastępczy numeru slajdu 2"/>
          <p:cNvSpPr>
            <a:spLocks noGrp="1"/>
          </p:cNvSpPr>
          <p:nvPr>
            <p:ph type="sldNum" sz="quarter" idx="12"/>
          </p:nvPr>
        </p:nvSpPr>
        <p:spPr/>
        <p:txBody>
          <a:bodyPr/>
          <a:lstStyle/>
          <a:p>
            <a:fld id="{DEAEEF22-A4DB-45E7-8C91-9889C89BF273}" type="slidenum">
              <a:rPr lang="pl-PL" smtClean="0"/>
              <a:t>4</a:t>
            </a:fld>
            <a:endParaRPr lang="pl-PL"/>
          </a:p>
        </p:txBody>
      </p:sp>
      <p:grpSp>
        <p:nvGrpSpPr>
          <p:cNvPr id="20" name="Grupa 34"/>
          <p:cNvGrpSpPr/>
          <p:nvPr/>
        </p:nvGrpSpPr>
        <p:grpSpPr>
          <a:xfrm>
            <a:off x="1156757" y="4811289"/>
            <a:ext cx="7573581" cy="1150590"/>
            <a:chOff x="1119743" y="3769792"/>
            <a:chExt cx="10733110" cy="1657217"/>
          </a:xfrm>
        </p:grpSpPr>
        <p:sp>
          <p:nvSpPr>
            <p:cNvPr id="21" name="Prostokąt zaokrąglony 16"/>
            <p:cNvSpPr/>
            <p:nvPr/>
          </p:nvSpPr>
          <p:spPr>
            <a:xfrm>
              <a:off x="1119743" y="3769792"/>
              <a:ext cx="10733110" cy="1651631"/>
            </a:xfrm>
            <a:prstGeom prst="roundRect">
              <a:avLst/>
            </a:prstGeom>
            <a:ln w="1905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152000" tIns="45720" rIns="91440" bIns="45720" numCol="1" spcCol="0" rtlCol="0" fromWordArt="0" anchor="ctr" anchorCtr="0" forceAA="0" compatLnSpc="1">
              <a:prstTxWarp prst="textNoShape">
                <a:avLst/>
              </a:prstTxWarp>
              <a:noAutofit/>
            </a:bodyPr>
            <a:lstStyle/>
            <a:p>
              <a:pPr lvl="0" defTabSz="1066800">
                <a:lnSpc>
                  <a:spcPct val="90000"/>
                </a:lnSpc>
                <a:spcBef>
                  <a:spcPct val="0"/>
                </a:spcBef>
                <a:spcAft>
                  <a:spcPct val="35000"/>
                </a:spcAft>
              </a:pPr>
              <a:r>
                <a:rPr lang="en-US" sz="2000" dirty="0">
                  <a:latin typeface="Century Gothic" panose="020B0502020202020204" pitchFamily="34" charset="0"/>
                </a:rPr>
                <a:t>To gain a basic understanding of the </a:t>
              </a:r>
              <a:r>
                <a:rPr lang="en-US" sz="2000" b="1" dirty="0" err="1">
                  <a:solidFill>
                    <a:schemeClr val="accent1"/>
                  </a:solidFill>
                  <a:latin typeface="Century Gothic" panose="020B0502020202020204" pitchFamily="34" charset="0"/>
                </a:rPr>
                <a:t>FinxS</a:t>
              </a:r>
              <a:r>
                <a:rPr lang="en-US" sz="2000" b="1" dirty="0">
                  <a:solidFill>
                    <a:schemeClr val="accent1"/>
                  </a:solidFill>
                  <a:latin typeface="Century Gothic" panose="020B0502020202020204" pitchFamily="34" charset="0"/>
                </a:rPr>
                <a:t> System.</a:t>
              </a:r>
              <a:br>
                <a:rPr lang="en-US" sz="2000" b="1" dirty="0">
                  <a:solidFill>
                    <a:schemeClr val="accent1"/>
                  </a:solidFill>
                  <a:latin typeface="Century Gothic" panose="020B0502020202020204" pitchFamily="34" charset="0"/>
                </a:rPr>
              </a:br>
              <a:r>
                <a:rPr lang="en-US" sz="1400" dirty="0">
                  <a:latin typeface="Century Gothic" panose="020B0502020202020204" pitchFamily="34" charset="0"/>
                </a:rPr>
                <a:t>(A separate session to be arranged after this training)</a:t>
              </a:r>
              <a:endParaRPr lang="en-US" sz="2000" dirty="0">
                <a:latin typeface="Century Gothic" panose="020B0502020202020204" pitchFamily="34" charset="0"/>
              </a:endParaRPr>
            </a:p>
          </p:txBody>
        </p:sp>
        <p:sp>
          <p:nvSpPr>
            <p:cNvPr id="23" name="Dowolny kształt 32"/>
            <p:cNvSpPr/>
            <p:nvPr/>
          </p:nvSpPr>
          <p:spPr>
            <a:xfrm>
              <a:off x="1119744" y="3775377"/>
              <a:ext cx="1075212" cy="1651632"/>
            </a:xfrm>
            <a:custGeom>
              <a:avLst/>
              <a:gdLst>
                <a:gd name="connsiteX0" fmla="*/ 275278 w 1075212"/>
                <a:gd name="connsiteY0" fmla="*/ 0 h 1651632"/>
                <a:gd name="connsiteX1" fmla="*/ 1075212 w 1075212"/>
                <a:gd name="connsiteY1" fmla="*/ 0 h 1651632"/>
                <a:gd name="connsiteX2" fmla="*/ 1075212 w 1075212"/>
                <a:gd name="connsiteY2" fmla="*/ 1651632 h 1651632"/>
                <a:gd name="connsiteX3" fmla="*/ 275278 w 1075212"/>
                <a:gd name="connsiteY3" fmla="*/ 1651632 h 1651632"/>
                <a:gd name="connsiteX4" fmla="*/ 0 w 1075212"/>
                <a:gd name="connsiteY4" fmla="*/ 1376354 h 1651632"/>
                <a:gd name="connsiteX5" fmla="*/ 0 w 1075212"/>
                <a:gd name="connsiteY5" fmla="*/ 275278 h 1651632"/>
                <a:gd name="connsiteX6" fmla="*/ 275278 w 1075212"/>
                <a:gd name="connsiteY6" fmla="*/ 0 h 1651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5212" h="1651632">
                  <a:moveTo>
                    <a:pt x="275278" y="0"/>
                  </a:moveTo>
                  <a:lnTo>
                    <a:pt x="1075212" y="0"/>
                  </a:lnTo>
                  <a:lnTo>
                    <a:pt x="1075212" y="1651632"/>
                  </a:lnTo>
                  <a:lnTo>
                    <a:pt x="275278" y="1651632"/>
                  </a:lnTo>
                  <a:cubicBezTo>
                    <a:pt x="123246" y="1651632"/>
                    <a:pt x="0" y="1528386"/>
                    <a:pt x="0" y="1376354"/>
                  </a:cubicBezTo>
                  <a:lnTo>
                    <a:pt x="0" y="275278"/>
                  </a:lnTo>
                  <a:cubicBezTo>
                    <a:pt x="0" y="123246"/>
                    <a:pt x="123246" y="0"/>
                    <a:pt x="275278"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grpSp>
      <p:cxnSp>
        <p:nvCxnSpPr>
          <p:cNvPr id="37" name="Łącznik prosty 41"/>
          <p:cNvCxnSpPr/>
          <p:nvPr/>
        </p:nvCxnSpPr>
        <p:spPr>
          <a:xfrm>
            <a:off x="376350" y="3764937"/>
            <a:ext cx="780407"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7" name="Graphic 6" descr="Programmer female outline">
            <a:extLst>
              <a:ext uri="{FF2B5EF4-FFF2-40B4-BE49-F238E27FC236}">
                <a16:creationId xmlns:a16="http://schemas.microsoft.com/office/drawing/2014/main" id="{68584F39-E726-7692-979A-AE6F9DAED42F}"/>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200626" y="5010605"/>
            <a:ext cx="748079" cy="748079"/>
          </a:xfrm>
          <a:prstGeom prst="rect">
            <a:avLst/>
          </a:prstGeom>
        </p:spPr>
      </p:pic>
    </p:spTree>
    <p:extLst>
      <p:ext uri="{BB962C8B-B14F-4D97-AF65-F5344CB8AC3E}">
        <p14:creationId xmlns:p14="http://schemas.microsoft.com/office/powerpoint/2010/main" val="3196470381"/>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750"/>
                                </p:stCondLst>
                                <p:childTnLst>
                                  <p:par>
                                    <p:cTn id="5" presetID="2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par>
                              <p:cTn id="8" fill="hold">
                                <p:stCondLst>
                                  <p:cond delay="1250"/>
                                </p:stCondLst>
                                <p:childTnLst>
                                  <p:par>
                                    <p:cTn id="9" presetID="22" presetClass="entr" presetSubtype="4"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down)">
                                          <p:cBhvr>
                                            <p:cTn id="11" dur="500"/>
                                            <p:tgtEl>
                                              <p:spTgt spid="40"/>
                                            </p:tgtEl>
                                          </p:cBhvr>
                                        </p:animEffect>
                                      </p:childTnLst>
                                    </p:cTn>
                                  </p:par>
                                </p:childTnLst>
                              </p:cTn>
                            </p:par>
                            <p:par>
                              <p:cTn id="12" fill="hold">
                                <p:stCondLst>
                                  <p:cond delay="1750"/>
                                </p:stCondLst>
                                <p:childTnLst>
                                  <p:par>
                                    <p:cTn id="13" presetID="22" presetClass="entr" presetSubtype="8"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wipe(left)">
                                          <p:cBhvr>
                                            <p:cTn id="15" dur="500"/>
                                            <p:tgtEl>
                                              <p:spTgt spid="42"/>
                                            </p:tgtEl>
                                          </p:cBhvr>
                                        </p:animEffect>
                                      </p:childTnLst>
                                    </p:cTn>
                                  </p:par>
                                </p:childTnLst>
                              </p:cTn>
                            </p:par>
                            <p:par>
                              <p:cTn id="16" fill="hold">
                                <p:stCondLst>
                                  <p:cond delay="2250"/>
                                </p:stCondLst>
                                <p:childTnLst>
                                  <p:par>
                                    <p:cTn id="17" presetID="2" presetClass="entr" presetSubtype="4" fill="hold" nodeType="afterEffect" p14:presetBounceEnd="53333">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14:bounceEnd="53333">
                                          <p:cBhvr additive="base">
                                            <p:cTn id="19" dur="750" fill="hold"/>
                                            <p:tgtEl>
                                              <p:spTgt spid="34"/>
                                            </p:tgtEl>
                                            <p:attrNameLst>
                                              <p:attrName>ppt_x</p:attrName>
                                            </p:attrNameLst>
                                          </p:cBhvr>
                                          <p:tavLst>
                                            <p:tav tm="0">
                                              <p:val>
                                                <p:strVal val="#ppt_x"/>
                                              </p:val>
                                            </p:tav>
                                            <p:tav tm="100000">
                                              <p:val>
                                                <p:strVal val="#ppt_x"/>
                                              </p:val>
                                            </p:tav>
                                          </p:tavLst>
                                        </p:anim>
                                        <p:anim calcmode="lin" valueType="num" p14:bounceEnd="53333">
                                          <p:cBhvr additive="base">
                                            <p:cTn id="20" dur="750" fill="hold"/>
                                            <p:tgtEl>
                                              <p:spTgt spid="34"/>
                                            </p:tgtEl>
                                            <p:attrNameLst>
                                              <p:attrName>ppt_y</p:attrName>
                                            </p:attrNameLst>
                                          </p:cBhvr>
                                          <p:tavLst>
                                            <p:tav tm="0">
                                              <p:val>
                                                <p:strVal val="1+#ppt_h/2"/>
                                              </p:val>
                                            </p:tav>
                                            <p:tav tm="100000">
                                              <p:val>
                                                <p:strVal val="#ppt_y"/>
                                              </p:val>
                                            </p:tav>
                                          </p:tavLst>
                                        </p:anim>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left)">
                                          <p:cBhvr>
                                            <p:cTn id="24" dur="500"/>
                                            <p:tgtEl>
                                              <p:spTgt spid="37"/>
                                            </p:tgtEl>
                                          </p:cBhvr>
                                        </p:animEffect>
                                      </p:childTnLst>
                                    </p:cTn>
                                  </p:par>
                                </p:childTnLst>
                              </p:cTn>
                            </p:par>
                            <p:par>
                              <p:cTn id="25" fill="hold">
                                <p:stCondLst>
                                  <p:cond delay="3500"/>
                                </p:stCondLst>
                                <p:childTnLst>
                                  <p:par>
                                    <p:cTn id="26" presetID="2" presetClass="entr" presetSubtype="4" fill="hold" nodeType="afterEffect" p14:presetBounceEnd="53333">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14:bounceEnd="53333">
                                          <p:cBhvr additive="base">
                                            <p:cTn id="28" dur="750" fill="hold"/>
                                            <p:tgtEl>
                                              <p:spTgt spid="35"/>
                                            </p:tgtEl>
                                            <p:attrNameLst>
                                              <p:attrName>ppt_x</p:attrName>
                                            </p:attrNameLst>
                                          </p:cBhvr>
                                          <p:tavLst>
                                            <p:tav tm="0">
                                              <p:val>
                                                <p:strVal val="#ppt_x"/>
                                              </p:val>
                                            </p:tav>
                                            <p:tav tm="100000">
                                              <p:val>
                                                <p:strVal val="#ppt_x"/>
                                              </p:val>
                                            </p:tav>
                                          </p:tavLst>
                                        </p:anim>
                                        <p:anim calcmode="lin" valueType="num" p14:bounceEnd="53333">
                                          <p:cBhvr additive="base">
                                            <p:cTn id="29" dur="750" fill="hold"/>
                                            <p:tgtEl>
                                              <p:spTgt spid="35"/>
                                            </p:tgtEl>
                                            <p:attrNameLst>
                                              <p:attrName>ppt_y</p:attrName>
                                            </p:attrNameLst>
                                          </p:cBhvr>
                                          <p:tavLst>
                                            <p:tav tm="0">
                                              <p:val>
                                                <p:strVal val="1+#ppt_h/2"/>
                                              </p:val>
                                            </p:tav>
                                            <p:tav tm="100000">
                                              <p:val>
                                                <p:strVal val="#ppt_y"/>
                                              </p:val>
                                            </p:tav>
                                          </p:tavLst>
                                        </p:anim>
                                      </p:childTnLst>
                                    </p:cTn>
                                  </p:par>
                                </p:childTnLst>
                              </p:cTn>
                            </p:par>
                            <p:par>
                              <p:cTn id="30" fill="hold">
                                <p:stCondLst>
                                  <p:cond delay="4250"/>
                                </p:stCondLst>
                                <p:childTnLst>
                                  <p:par>
                                    <p:cTn id="31" presetID="22" presetClass="entr" presetSubtype="1" fill="hold"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wipe(up)">
                                          <p:cBhvr>
                                            <p:cTn id="33" dur="500"/>
                                            <p:tgtEl>
                                              <p:spTgt spid="43"/>
                                            </p:tgtEl>
                                          </p:cBhvr>
                                        </p:animEffect>
                                      </p:childTnLst>
                                    </p:cTn>
                                  </p:par>
                                </p:childTnLst>
                              </p:cTn>
                            </p:par>
                            <p:par>
                              <p:cTn id="34" fill="hold">
                                <p:stCondLst>
                                  <p:cond delay="4750"/>
                                </p:stCondLst>
                                <p:childTnLst>
                                  <p:par>
                                    <p:cTn id="35" presetID="22" presetClass="entr" presetSubtype="8"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left)">
                                          <p:cBhvr>
                                            <p:cTn id="37" dur="500"/>
                                            <p:tgtEl>
                                              <p:spTgt spid="44"/>
                                            </p:tgtEl>
                                          </p:cBhvr>
                                        </p:animEffect>
                                      </p:childTnLst>
                                    </p:cTn>
                                  </p:par>
                                </p:childTnLst>
                              </p:cTn>
                            </p:par>
                            <p:par>
                              <p:cTn id="38" fill="hold">
                                <p:stCondLst>
                                  <p:cond delay="5250"/>
                                </p:stCondLst>
                                <p:childTnLst>
                                  <p:par>
                                    <p:cTn id="39" presetID="2" presetClass="entr" presetSubtype="4" fill="hold" nodeType="afterEffect" p14:presetBounceEnd="53333">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14:bounceEnd="53333">
                                          <p:cBhvr additive="base">
                                            <p:cTn id="41" dur="750" fill="hold"/>
                                            <p:tgtEl>
                                              <p:spTgt spid="20"/>
                                            </p:tgtEl>
                                            <p:attrNameLst>
                                              <p:attrName>ppt_x</p:attrName>
                                            </p:attrNameLst>
                                          </p:cBhvr>
                                          <p:tavLst>
                                            <p:tav tm="0">
                                              <p:val>
                                                <p:strVal val="#ppt_x"/>
                                              </p:val>
                                            </p:tav>
                                            <p:tav tm="100000">
                                              <p:val>
                                                <p:strVal val="#ppt_x"/>
                                              </p:val>
                                            </p:tav>
                                          </p:tavLst>
                                        </p:anim>
                                        <p:anim calcmode="lin" valueType="num" p14:bounceEnd="53333">
                                          <p:cBhvr additive="base">
                                            <p:cTn id="42" dur="750" fill="hold"/>
                                            <p:tgtEl>
                                              <p:spTgt spid="20"/>
                                            </p:tgtEl>
                                            <p:attrNameLst>
                                              <p:attrName>ppt_y</p:attrName>
                                            </p:attrNameLst>
                                          </p:cBhvr>
                                          <p:tavLst>
                                            <p:tav tm="0">
                                              <p:val>
                                                <p:strVal val="1+#ppt_h/2"/>
                                              </p:val>
                                            </p:tav>
                                            <p:tav tm="100000">
                                              <p:val>
                                                <p:strVal val="#ppt_y"/>
                                              </p:val>
                                            </p:tav>
                                          </p:tavLst>
                                        </p:anim>
                                      </p:childTnLst>
                                    </p:cTn>
                                  </p:par>
                                </p:childTnLst>
                              </p:cTn>
                            </p:par>
                            <p:par>
                              <p:cTn id="43" fill="hold">
                                <p:stCondLst>
                                  <p:cond delay="6000"/>
                                </p:stCondLst>
                                <p:childTnLst>
                                  <p:par>
                                    <p:cTn id="44" presetID="2" presetClass="entr" presetSubtype="2" fill="hold" nodeType="afterEffect" p14:presetBounceEnd="53333">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14:bounceEnd="53333">
                                          <p:cBhvr additive="base">
                                            <p:cTn id="46" dur="750" fill="hold"/>
                                            <p:tgtEl>
                                              <p:spTgt spid="36"/>
                                            </p:tgtEl>
                                            <p:attrNameLst>
                                              <p:attrName>ppt_x</p:attrName>
                                            </p:attrNameLst>
                                          </p:cBhvr>
                                          <p:tavLst>
                                            <p:tav tm="0">
                                              <p:val>
                                                <p:strVal val="1+#ppt_w/2"/>
                                              </p:val>
                                            </p:tav>
                                            <p:tav tm="100000">
                                              <p:val>
                                                <p:strVal val="#ppt_x"/>
                                              </p:val>
                                            </p:tav>
                                          </p:tavLst>
                                        </p:anim>
                                        <p:anim calcmode="lin" valueType="num" p14:bounceEnd="53333">
                                          <p:cBhvr additive="base">
                                            <p:cTn id="47" dur="75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750"/>
                                </p:stCondLst>
                                <p:childTnLst>
                                  <p:par>
                                    <p:cTn id="5" presetID="2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par>
                              <p:cTn id="8" fill="hold">
                                <p:stCondLst>
                                  <p:cond delay="1250"/>
                                </p:stCondLst>
                                <p:childTnLst>
                                  <p:par>
                                    <p:cTn id="9" presetID="22" presetClass="entr" presetSubtype="4"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down)">
                                          <p:cBhvr>
                                            <p:cTn id="11" dur="500"/>
                                            <p:tgtEl>
                                              <p:spTgt spid="40"/>
                                            </p:tgtEl>
                                          </p:cBhvr>
                                        </p:animEffect>
                                      </p:childTnLst>
                                    </p:cTn>
                                  </p:par>
                                </p:childTnLst>
                              </p:cTn>
                            </p:par>
                            <p:par>
                              <p:cTn id="12" fill="hold">
                                <p:stCondLst>
                                  <p:cond delay="1750"/>
                                </p:stCondLst>
                                <p:childTnLst>
                                  <p:par>
                                    <p:cTn id="13" presetID="22" presetClass="entr" presetSubtype="8"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wipe(left)">
                                          <p:cBhvr>
                                            <p:cTn id="15" dur="500"/>
                                            <p:tgtEl>
                                              <p:spTgt spid="42"/>
                                            </p:tgtEl>
                                          </p:cBhvr>
                                        </p:animEffect>
                                      </p:childTnLst>
                                    </p:cTn>
                                  </p:par>
                                </p:childTnLst>
                              </p:cTn>
                            </p:par>
                            <p:par>
                              <p:cTn id="16" fill="hold">
                                <p:stCondLst>
                                  <p:cond delay="2250"/>
                                </p:stCondLst>
                                <p:childTnLst>
                                  <p:par>
                                    <p:cTn id="17" presetID="2" presetClass="entr" presetSubtype="4"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750" fill="hold"/>
                                            <p:tgtEl>
                                              <p:spTgt spid="34"/>
                                            </p:tgtEl>
                                            <p:attrNameLst>
                                              <p:attrName>ppt_x</p:attrName>
                                            </p:attrNameLst>
                                          </p:cBhvr>
                                          <p:tavLst>
                                            <p:tav tm="0">
                                              <p:val>
                                                <p:strVal val="#ppt_x"/>
                                              </p:val>
                                            </p:tav>
                                            <p:tav tm="100000">
                                              <p:val>
                                                <p:strVal val="#ppt_x"/>
                                              </p:val>
                                            </p:tav>
                                          </p:tavLst>
                                        </p:anim>
                                        <p:anim calcmode="lin" valueType="num">
                                          <p:cBhvr additive="base">
                                            <p:cTn id="20" dur="750" fill="hold"/>
                                            <p:tgtEl>
                                              <p:spTgt spid="34"/>
                                            </p:tgtEl>
                                            <p:attrNameLst>
                                              <p:attrName>ppt_y</p:attrName>
                                            </p:attrNameLst>
                                          </p:cBhvr>
                                          <p:tavLst>
                                            <p:tav tm="0">
                                              <p:val>
                                                <p:strVal val="1+#ppt_h/2"/>
                                              </p:val>
                                            </p:tav>
                                            <p:tav tm="100000">
                                              <p:val>
                                                <p:strVal val="#ppt_y"/>
                                              </p:val>
                                            </p:tav>
                                          </p:tavLst>
                                        </p:anim>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left)">
                                          <p:cBhvr>
                                            <p:cTn id="24" dur="500"/>
                                            <p:tgtEl>
                                              <p:spTgt spid="37"/>
                                            </p:tgtEl>
                                          </p:cBhvr>
                                        </p:animEffect>
                                      </p:childTnLst>
                                    </p:cTn>
                                  </p:par>
                                </p:childTnLst>
                              </p:cTn>
                            </p:par>
                            <p:par>
                              <p:cTn id="25" fill="hold">
                                <p:stCondLst>
                                  <p:cond delay="3500"/>
                                </p:stCondLst>
                                <p:childTnLst>
                                  <p:par>
                                    <p:cTn id="26" presetID="2" presetClass="entr" presetSubtype="4"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additive="base">
                                            <p:cTn id="28" dur="750" fill="hold"/>
                                            <p:tgtEl>
                                              <p:spTgt spid="35"/>
                                            </p:tgtEl>
                                            <p:attrNameLst>
                                              <p:attrName>ppt_x</p:attrName>
                                            </p:attrNameLst>
                                          </p:cBhvr>
                                          <p:tavLst>
                                            <p:tav tm="0">
                                              <p:val>
                                                <p:strVal val="#ppt_x"/>
                                              </p:val>
                                            </p:tav>
                                            <p:tav tm="100000">
                                              <p:val>
                                                <p:strVal val="#ppt_x"/>
                                              </p:val>
                                            </p:tav>
                                          </p:tavLst>
                                        </p:anim>
                                        <p:anim calcmode="lin" valueType="num">
                                          <p:cBhvr additive="base">
                                            <p:cTn id="29" dur="750" fill="hold"/>
                                            <p:tgtEl>
                                              <p:spTgt spid="35"/>
                                            </p:tgtEl>
                                            <p:attrNameLst>
                                              <p:attrName>ppt_y</p:attrName>
                                            </p:attrNameLst>
                                          </p:cBhvr>
                                          <p:tavLst>
                                            <p:tav tm="0">
                                              <p:val>
                                                <p:strVal val="1+#ppt_h/2"/>
                                              </p:val>
                                            </p:tav>
                                            <p:tav tm="100000">
                                              <p:val>
                                                <p:strVal val="#ppt_y"/>
                                              </p:val>
                                            </p:tav>
                                          </p:tavLst>
                                        </p:anim>
                                      </p:childTnLst>
                                    </p:cTn>
                                  </p:par>
                                </p:childTnLst>
                              </p:cTn>
                            </p:par>
                            <p:par>
                              <p:cTn id="30" fill="hold">
                                <p:stCondLst>
                                  <p:cond delay="4250"/>
                                </p:stCondLst>
                                <p:childTnLst>
                                  <p:par>
                                    <p:cTn id="31" presetID="22" presetClass="entr" presetSubtype="1" fill="hold"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wipe(up)">
                                          <p:cBhvr>
                                            <p:cTn id="33" dur="500"/>
                                            <p:tgtEl>
                                              <p:spTgt spid="43"/>
                                            </p:tgtEl>
                                          </p:cBhvr>
                                        </p:animEffect>
                                      </p:childTnLst>
                                    </p:cTn>
                                  </p:par>
                                </p:childTnLst>
                              </p:cTn>
                            </p:par>
                            <p:par>
                              <p:cTn id="34" fill="hold">
                                <p:stCondLst>
                                  <p:cond delay="4750"/>
                                </p:stCondLst>
                                <p:childTnLst>
                                  <p:par>
                                    <p:cTn id="35" presetID="22" presetClass="entr" presetSubtype="8"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left)">
                                          <p:cBhvr>
                                            <p:cTn id="37" dur="500"/>
                                            <p:tgtEl>
                                              <p:spTgt spid="44"/>
                                            </p:tgtEl>
                                          </p:cBhvr>
                                        </p:animEffect>
                                      </p:childTnLst>
                                    </p:cTn>
                                  </p:par>
                                </p:childTnLst>
                              </p:cTn>
                            </p:par>
                            <p:par>
                              <p:cTn id="38" fill="hold">
                                <p:stCondLst>
                                  <p:cond delay="5250"/>
                                </p:stCondLst>
                                <p:childTnLst>
                                  <p:par>
                                    <p:cTn id="39" presetID="2" presetClass="entr" presetSubtype="4"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750" fill="hold"/>
                                            <p:tgtEl>
                                              <p:spTgt spid="20"/>
                                            </p:tgtEl>
                                            <p:attrNameLst>
                                              <p:attrName>ppt_x</p:attrName>
                                            </p:attrNameLst>
                                          </p:cBhvr>
                                          <p:tavLst>
                                            <p:tav tm="0">
                                              <p:val>
                                                <p:strVal val="#ppt_x"/>
                                              </p:val>
                                            </p:tav>
                                            <p:tav tm="100000">
                                              <p:val>
                                                <p:strVal val="#ppt_x"/>
                                              </p:val>
                                            </p:tav>
                                          </p:tavLst>
                                        </p:anim>
                                        <p:anim calcmode="lin" valueType="num">
                                          <p:cBhvr additive="base">
                                            <p:cTn id="42" dur="750" fill="hold"/>
                                            <p:tgtEl>
                                              <p:spTgt spid="20"/>
                                            </p:tgtEl>
                                            <p:attrNameLst>
                                              <p:attrName>ppt_y</p:attrName>
                                            </p:attrNameLst>
                                          </p:cBhvr>
                                          <p:tavLst>
                                            <p:tav tm="0">
                                              <p:val>
                                                <p:strVal val="1+#ppt_h/2"/>
                                              </p:val>
                                            </p:tav>
                                            <p:tav tm="100000">
                                              <p:val>
                                                <p:strVal val="#ppt_y"/>
                                              </p:val>
                                            </p:tav>
                                          </p:tavLst>
                                        </p:anim>
                                      </p:childTnLst>
                                    </p:cTn>
                                  </p:par>
                                </p:childTnLst>
                              </p:cTn>
                            </p:par>
                            <p:par>
                              <p:cTn id="43" fill="hold">
                                <p:stCondLst>
                                  <p:cond delay="6000"/>
                                </p:stCondLst>
                                <p:childTnLst>
                                  <p:par>
                                    <p:cTn id="44" presetID="2" presetClass="entr" presetSubtype="2" fill="hold" nodeType="after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additive="base">
                                            <p:cTn id="46" dur="750" fill="hold"/>
                                            <p:tgtEl>
                                              <p:spTgt spid="36"/>
                                            </p:tgtEl>
                                            <p:attrNameLst>
                                              <p:attrName>ppt_x</p:attrName>
                                            </p:attrNameLst>
                                          </p:cBhvr>
                                          <p:tavLst>
                                            <p:tav tm="0">
                                              <p:val>
                                                <p:strVal val="1+#ppt_w/2"/>
                                              </p:val>
                                            </p:tav>
                                            <p:tav tm="100000">
                                              <p:val>
                                                <p:strVal val="#ppt_x"/>
                                              </p:val>
                                            </p:tav>
                                          </p:tavLst>
                                        </p:anim>
                                        <p:anim calcmode="lin" valueType="num">
                                          <p:cBhvr additive="base">
                                            <p:cTn id="47" dur="75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351580"/>
          </a:xfrm>
        </p:spPr>
        <p:txBody>
          <a:bodyPr/>
          <a:lstStyle/>
          <a:p>
            <a:r>
              <a:rPr lang="en-NZ" altLang="pl-PL" b="1">
                <a:solidFill>
                  <a:schemeClr val="accent1"/>
                </a:solidFill>
              </a:rPr>
              <a:t>Styles</a:t>
            </a:r>
            <a:r>
              <a:rPr lang="en-NZ" altLang="pl-PL" b="1"/>
              <a:t> – </a:t>
            </a:r>
            <a:r>
              <a:rPr lang="en-NZ" altLang="pl-PL"/>
              <a:t>Questions each style asks</a:t>
            </a:r>
            <a:endParaRPr lang="pl-PL"/>
          </a:p>
        </p:txBody>
      </p:sp>
      <p:sp>
        <p:nvSpPr>
          <p:cNvPr id="24" name="Symbol zastępczy numeru slajdu 23"/>
          <p:cNvSpPr>
            <a:spLocks noGrp="1"/>
          </p:cNvSpPr>
          <p:nvPr>
            <p:ph type="sldNum" sz="quarter" idx="12"/>
          </p:nvPr>
        </p:nvSpPr>
        <p:spPr/>
        <p:txBody>
          <a:bodyPr/>
          <a:lstStyle/>
          <a:p>
            <a:fld id="{DEAEEF22-A4DB-45E7-8C91-9889C89BF273}" type="slidenum">
              <a:rPr lang="pl-PL" smtClean="0"/>
              <a:t>40</a:t>
            </a:fld>
            <a:endParaRPr lang="pl-PL"/>
          </a:p>
        </p:txBody>
      </p:sp>
      <p:grpSp>
        <p:nvGrpSpPr>
          <p:cNvPr id="4" name="Group 3"/>
          <p:cNvGrpSpPr/>
          <p:nvPr/>
        </p:nvGrpSpPr>
        <p:grpSpPr>
          <a:xfrm>
            <a:off x="1217579" y="1159403"/>
            <a:ext cx="9994461" cy="5225521"/>
            <a:chOff x="1217579" y="1159403"/>
            <a:chExt cx="9994461" cy="5225521"/>
          </a:xfrm>
        </p:grpSpPr>
        <p:sp>
          <p:nvSpPr>
            <p:cNvPr id="13" name="Rectangle 12">
              <a:extLst>
                <a:ext uri="{FF2B5EF4-FFF2-40B4-BE49-F238E27FC236}">
                  <a16:creationId xmlns:a16="http://schemas.microsoft.com/office/drawing/2014/main" id="{E3326B3B-789C-4C90-96A8-266659B5C230}"/>
                </a:ext>
              </a:extLst>
            </p:cNvPr>
            <p:cNvSpPr/>
            <p:nvPr/>
          </p:nvSpPr>
          <p:spPr>
            <a:xfrm>
              <a:off x="8167747" y="2835357"/>
              <a:ext cx="2317660" cy="1052092"/>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sz="1705"/>
            </a:p>
          </p:txBody>
        </p:sp>
        <p:pic>
          <p:nvPicPr>
            <p:cNvPr id="12" name="Picture 11">
              <a:extLst>
                <a:ext uri="{FF2B5EF4-FFF2-40B4-BE49-F238E27FC236}">
                  <a16:creationId xmlns:a16="http://schemas.microsoft.com/office/drawing/2014/main" id="{BBA127B5-9CA3-43F8-BE15-6631FA313C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7076" y="1470863"/>
              <a:ext cx="3904225" cy="3929765"/>
            </a:xfrm>
            <a:prstGeom prst="rect">
              <a:avLst/>
            </a:prstGeom>
          </p:spPr>
        </p:pic>
        <p:sp>
          <p:nvSpPr>
            <p:cNvPr id="14" name="Rectangle 13">
              <a:extLst>
                <a:ext uri="{FF2B5EF4-FFF2-40B4-BE49-F238E27FC236}">
                  <a16:creationId xmlns:a16="http://schemas.microsoft.com/office/drawing/2014/main" id="{254C72A8-66FC-4CD6-B3C8-4AD81F6DB4CF}"/>
                </a:ext>
              </a:extLst>
            </p:cNvPr>
            <p:cNvSpPr/>
            <p:nvPr/>
          </p:nvSpPr>
          <p:spPr>
            <a:xfrm>
              <a:off x="1973846" y="2818619"/>
              <a:ext cx="1978325" cy="1052092"/>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sz="1705"/>
            </a:p>
          </p:txBody>
        </p:sp>
        <p:sp>
          <p:nvSpPr>
            <p:cNvPr id="16" name="Text Box 57">
              <a:extLst>
                <a:ext uri="{FF2B5EF4-FFF2-40B4-BE49-F238E27FC236}">
                  <a16:creationId xmlns:a16="http://schemas.microsoft.com/office/drawing/2014/main" id="{57420CBB-9602-4A15-8575-3DAB67A8DC1C}"/>
                </a:ext>
              </a:extLst>
            </p:cNvPr>
            <p:cNvSpPr txBox="1">
              <a:spLocks noChangeArrowheads="1"/>
            </p:cNvSpPr>
            <p:nvPr/>
          </p:nvSpPr>
          <p:spPr bwMode="auto">
            <a:xfrm rot="5400000">
              <a:off x="3596646" y="1222015"/>
              <a:ext cx="711050" cy="3904259"/>
            </a:xfrm>
            <a:prstGeom prst="rect">
              <a:avLst/>
            </a:prstGeom>
            <a:noFill/>
            <a:ln w="25400">
              <a:noFill/>
              <a:miter lim="800000"/>
              <a:headEnd/>
              <a:tailEnd/>
            </a:ln>
          </p:spPr>
          <p:txBody>
            <a:bodyPr vert="vert270" wrap="square" lIns="92181" tIns="46090" rIns="92181" bIns="46090">
              <a:spAutoFit/>
            </a:bodyPr>
            <a:lstStyle/>
            <a:p>
              <a:pPr defTabSz="917361">
                <a:spcBef>
                  <a:spcPct val="50000"/>
                </a:spcBef>
                <a:defRPr/>
              </a:pPr>
              <a:r>
                <a:rPr lang="en-US" sz="3411" b="1">
                  <a:solidFill>
                    <a:schemeClr val="bg2">
                      <a:lumMod val="50000"/>
                    </a:schemeClr>
                  </a:solidFill>
                  <a:latin typeface="Century Gothic" panose="020B0502020202020204" pitchFamily="34" charset="0"/>
                </a:rPr>
                <a:t>The Past</a:t>
              </a:r>
            </a:p>
          </p:txBody>
        </p:sp>
        <p:sp>
          <p:nvSpPr>
            <p:cNvPr id="17" name="Text Box 57">
              <a:extLst>
                <a:ext uri="{FF2B5EF4-FFF2-40B4-BE49-F238E27FC236}">
                  <a16:creationId xmlns:a16="http://schemas.microsoft.com/office/drawing/2014/main" id="{A9793506-5595-481F-A6F0-091EAAA1C8F9}"/>
                </a:ext>
              </a:extLst>
            </p:cNvPr>
            <p:cNvSpPr txBox="1">
              <a:spLocks noChangeArrowheads="1"/>
            </p:cNvSpPr>
            <p:nvPr/>
          </p:nvSpPr>
          <p:spPr bwMode="auto">
            <a:xfrm rot="5400000">
              <a:off x="3713288" y="1663395"/>
              <a:ext cx="477769" cy="3904261"/>
            </a:xfrm>
            <a:prstGeom prst="rect">
              <a:avLst/>
            </a:prstGeom>
            <a:noFill/>
            <a:ln w="25400">
              <a:noFill/>
              <a:miter lim="800000"/>
              <a:headEnd/>
              <a:tailEnd/>
            </a:ln>
          </p:spPr>
          <p:txBody>
            <a:bodyPr vert="vert270" wrap="square" lIns="92175" tIns="46088" rIns="92175" bIns="46088">
              <a:spAutoFit/>
            </a:bodyPr>
            <a:lstStyle/>
            <a:p>
              <a:pPr defTabSz="917361">
                <a:spcBef>
                  <a:spcPct val="50000"/>
                </a:spcBef>
                <a:defRPr/>
              </a:pPr>
              <a:r>
                <a:rPr lang="en-US" sz="1895" b="1">
                  <a:solidFill>
                    <a:schemeClr val="bg2">
                      <a:lumMod val="50000"/>
                    </a:schemeClr>
                  </a:solidFill>
                </a:rPr>
                <a:t>How things are</a:t>
              </a:r>
            </a:p>
          </p:txBody>
        </p:sp>
        <p:sp>
          <p:nvSpPr>
            <p:cNvPr id="18" name="Text Box 57">
              <a:extLst>
                <a:ext uri="{FF2B5EF4-FFF2-40B4-BE49-F238E27FC236}">
                  <a16:creationId xmlns:a16="http://schemas.microsoft.com/office/drawing/2014/main" id="{94E6FCAC-3F6A-4CCB-AB70-19E8920C07A1}"/>
                </a:ext>
              </a:extLst>
            </p:cNvPr>
            <p:cNvSpPr txBox="1">
              <a:spLocks noChangeArrowheads="1"/>
            </p:cNvSpPr>
            <p:nvPr/>
          </p:nvSpPr>
          <p:spPr bwMode="auto">
            <a:xfrm rot="16200000">
              <a:off x="8941978" y="2322788"/>
              <a:ext cx="652753" cy="2434105"/>
            </a:xfrm>
            <a:prstGeom prst="rect">
              <a:avLst/>
            </a:prstGeom>
            <a:noFill/>
            <a:ln w="25400">
              <a:noFill/>
              <a:miter lim="800000"/>
              <a:headEnd/>
              <a:tailEnd/>
            </a:ln>
            <a:scene3d>
              <a:camera prst="orthographicFront">
                <a:rot lat="20999999" lon="0" rev="0"/>
              </a:camera>
              <a:lightRig rig="threePt" dir="t"/>
            </a:scene3d>
          </p:spPr>
          <p:txBody>
            <a:bodyPr vert="vert" wrap="square" lIns="92175" tIns="46088" rIns="92175" bIns="46088">
              <a:spAutoFit/>
            </a:bodyPr>
            <a:lstStyle/>
            <a:p>
              <a:pPr defTabSz="917361">
                <a:spcBef>
                  <a:spcPct val="50000"/>
                </a:spcBef>
                <a:defRPr/>
              </a:pPr>
              <a:r>
                <a:rPr lang="en-US" sz="3032" b="1">
                  <a:solidFill>
                    <a:srgbClr val="0000FF"/>
                  </a:solidFill>
                  <a:effectLst>
                    <a:outerShdw blurRad="38100" dist="38100" dir="2700000" algn="tl">
                      <a:srgbClr val="000000"/>
                    </a:outerShdw>
                  </a:effectLst>
                  <a:latin typeface="Century Gothic" panose="020B0502020202020204" pitchFamily="34" charset="0"/>
                </a:rPr>
                <a:t> </a:t>
              </a:r>
              <a:r>
                <a:rPr lang="en-US" sz="1705" b="1">
                  <a:solidFill>
                    <a:schemeClr val="bg2">
                      <a:lumMod val="50000"/>
                    </a:schemeClr>
                  </a:solidFill>
                  <a:latin typeface="Century Gothic" panose="020B0502020202020204" pitchFamily="34" charset="0"/>
                </a:rPr>
                <a:t>How things could be</a:t>
              </a:r>
            </a:p>
          </p:txBody>
        </p:sp>
        <p:sp>
          <p:nvSpPr>
            <p:cNvPr id="19" name="Text Box 57">
              <a:extLst>
                <a:ext uri="{FF2B5EF4-FFF2-40B4-BE49-F238E27FC236}">
                  <a16:creationId xmlns:a16="http://schemas.microsoft.com/office/drawing/2014/main" id="{B3ADDE8A-4946-460A-9ED3-5208223E32F8}"/>
                </a:ext>
              </a:extLst>
            </p:cNvPr>
            <p:cNvSpPr txBox="1">
              <a:spLocks noChangeArrowheads="1"/>
            </p:cNvSpPr>
            <p:nvPr/>
          </p:nvSpPr>
          <p:spPr bwMode="auto">
            <a:xfrm>
              <a:off x="6653829" y="1660674"/>
              <a:ext cx="2424363" cy="501333"/>
            </a:xfrm>
            <a:prstGeom prst="rect">
              <a:avLst/>
            </a:prstGeom>
            <a:noFill/>
            <a:ln w="25400">
              <a:noFill/>
              <a:miter lim="800000"/>
              <a:headEnd/>
              <a:tailEnd/>
            </a:ln>
          </p:spPr>
          <p:txBody>
            <a:bodyPr lIns="92181" tIns="46090" rIns="92181" bIns="46090">
              <a:spAutoFit/>
            </a:bodyPr>
            <a:lstStyle/>
            <a:p>
              <a:pPr defTabSz="917361">
                <a:spcBef>
                  <a:spcPct val="50000"/>
                </a:spcBef>
                <a:defRPr/>
              </a:pPr>
              <a:r>
                <a:rPr lang="en-US" sz="2653" b="1">
                  <a:solidFill>
                    <a:srgbClr val="0000FF"/>
                  </a:solidFill>
                  <a:effectLst>
                    <a:outerShdw blurRad="38100" dist="38100" dir="2700000" algn="tl">
                      <a:srgbClr val="000000"/>
                    </a:outerShdw>
                  </a:effectLst>
                  <a:latin typeface="Century Gothic" panose="020B0502020202020204" pitchFamily="34" charset="0"/>
                </a:rPr>
                <a:t> </a:t>
              </a:r>
              <a:r>
                <a:rPr lang="en-US" sz="2653" b="1">
                  <a:solidFill>
                    <a:srgbClr val="FF0000"/>
                  </a:solidFill>
                  <a:latin typeface="Century Gothic" panose="020B0502020202020204" pitchFamily="34" charset="0"/>
                </a:rPr>
                <a:t>WHAT</a:t>
              </a:r>
            </a:p>
          </p:txBody>
        </p:sp>
        <p:sp>
          <p:nvSpPr>
            <p:cNvPr id="20" name="Text Box 57">
              <a:extLst>
                <a:ext uri="{FF2B5EF4-FFF2-40B4-BE49-F238E27FC236}">
                  <a16:creationId xmlns:a16="http://schemas.microsoft.com/office/drawing/2014/main" id="{FE82A769-FC0C-4B8C-B52A-056D277E0A56}"/>
                </a:ext>
              </a:extLst>
            </p:cNvPr>
            <p:cNvSpPr txBox="1">
              <a:spLocks noChangeArrowheads="1"/>
            </p:cNvSpPr>
            <p:nvPr/>
          </p:nvSpPr>
          <p:spPr bwMode="auto">
            <a:xfrm>
              <a:off x="6769626" y="4636594"/>
              <a:ext cx="2424363" cy="501333"/>
            </a:xfrm>
            <a:prstGeom prst="rect">
              <a:avLst/>
            </a:prstGeom>
            <a:noFill/>
            <a:ln w="25400">
              <a:noFill/>
              <a:miter lim="800000"/>
              <a:headEnd/>
              <a:tailEnd/>
            </a:ln>
          </p:spPr>
          <p:txBody>
            <a:bodyPr lIns="92181" tIns="46090" rIns="92181" bIns="46090">
              <a:spAutoFit/>
            </a:bodyPr>
            <a:lstStyle/>
            <a:p>
              <a:pPr defTabSz="917361">
                <a:spcBef>
                  <a:spcPct val="50000"/>
                </a:spcBef>
                <a:defRPr/>
              </a:pPr>
              <a:r>
                <a:rPr lang="en-US" sz="2653" b="1">
                  <a:solidFill>
                    <a:srgbClr val="FFC000"/>
                  </a:solidFill>
                  <a:latin typeface="Century Gothic" panose="020B0502020202020204" pitchFamily="34" charset="0"/>
                </a:rPr>
                <a:t>WHO</a:t>
              </a:r>
            </a:p>
          </p:txBody>
        </p:sp>
        <p:sp>
          <p:nvSpPr>
            <p:cNvPr id="21" name="Text Box 57">
              <a:extLst>
                <a:ext uri="{FF2B5EF4-FFF2-40B4-BE49-F238E27FC236}">
                  <a16:creationId xmlns:a16="http://schemas.microsoft.com/office/drawing/2014/main" id="{5A115569-5AAF-4D1A-82A2-33CF6459DC1B}"/>
                </a:ext>
              </a:extLst>
            </p:cNvPr>
            <p:cNvSpPr txBox="1">
              <a:spLocks noChangeArrowheads="1"/>
            </p:cNvSpPr>
            <p:nvPr/>
          </p:nvSpPr>
          <p:spPr bwMode="auto">
            <a:xfrm>
              <a:off x="4345263" y="1678871"/>
              <a:ext cx="2424363" cy="501333"/>
            </a:xfrm>
            <a:prstGeom prst="rect">
              <a:avLst/>
            </a:prstGeom>
            <a:noFill/>
            <a:ln w="25400">
              <a:noFill/>
              <a:miter lim="800000"/>
              <a:headEnd/>
              <a:tailEnd/>
            </a:ln>
          </p:spPr>
          <p:txBody>
            <a:bodyPr lIns="92181" tIns="46090" rIns="92181" bIns="46090">
              <a:spAutoFit/>
            </a:bodyPr>
            <a:lstStyle/>
            <a:p>
              <a:pPr defTabSz="917361">
                <a:spcBef>
                  <a:spcPct val="50000"/>
                </a:spcBef>
                <a:defRPr/>
              </a:pPr>
              <a:r>
                <a:rPr lang="en-US" sz="2653" b="1">
                  <a:solidFill>
                    <a:srgbClr val="0070C0"/>
                  </a:solidFill>
                  <a:latin typeface="Century Gothic" panose="020B0502020202020204" pitchFamily="34" charset="0"/>
                </a:rPr>
                <a:t>WHY</a:t>
              </a:r>
            </a:p>
          </p:txBody>
        </p:sp>
        <p:sp>
          <p:nvSpPr>
            <p:cNvPr id="22" name="Text Box 57">
              <a:extLst>
                <a:ext uri="{FF2B5EF4-FFF2-40B4-BE49-F238E27FC236}">
                  <a16:creationId xmlns:a16="http://schemas.microsoft.com/office/drawing/2014/main" id="{C6D8A775-B0DE-452D-8229-A147238AA143}"/>
                </a:ext>
              </a:extLst>
            </p:cNvPr>
            <p:cNvSpPr txBox="1">
              <a:spLocks noChangeArrowheads="1"/>
            </p:cNvSpPr>
            <p:nvPr/>
          </p:nvSpPr>
          <p:spPr bwMode="auto">
            <a:xfrm>
              <a:off x="4345262" y="4616806"/>
              <a:ext cx="2424363" cy="501333"/>
            </a:xfrm>
            <a:prstGeom prst="rect">
              <a:avLst/>
            </a:prstGeom>
            <a:noFill/>
            <a:ln w="25400">
              <a:noFill/>
              <a:miter lim="800000"/>
              <a:headEnd/>
              <a:tailEnd/>
            </a:ln>
          </p:spPr>
          <p:txBody>
            <a:bodyPr lIns="92181" tIns="46090" rIns="92181" bIns="46090">
              <a:spAutoFit/>
            </a:bodyPr>
            <a:lstStyle/>
            <a:p>
              <a:pPr defTabSz="917361">
                <a:spcBef>
                  <a:spcPct val="50000"/>
                </a:spcBef>
                <a:defRPr/>
              </a:pPr>
              <a:r>
                <a:rPr lang="en-US" sz="2653" b="1">
                  <a:solidFill>
                    <a:srgbClr val="00B050"/>
                  </a:solidFill>
                  <a:latin typeface="Century Gothic" panose="020B0502020202020204" pitchFamily="34" charset="0"/>
                </a:rPr>
                <a:t>HOW</a:t>
              </a:r>
            </a:p>
          </p:txBody>
        </p:sp>
        <p:sp>
          <p:nvSpPr>
            <p:cNvPr id="23" name="Text Box 8">
              <a:extLst>
                <a:ext uri="{FF2B5EF4-FFF2-40B4-BE49-F238E27FC236}">
                  <a16:creationId xmlns:a16="http://schemas.microsoft.com/office/drawing/2014/main" id="{68F250D4-C42D-4B1F-8C59-64232DAE85D1}"/>
                </a:ext>
              </a:extLst>
            </p:cNvPr>
            <p:cNvSpPr txBox="1">
              <a:spLocks noChangeArrowheads="1"/>
            </p:cNvSpPr>
            <p:nvPr/>
          </p:nvSpPr>
          <p:spPr bwMode="auto">
            <a:xfrm>
              <a:off x="8257617" y="1164995"/>
              <a:ext cx="2021474" cy="501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lIns="92118" tIns="46059" rIns="92118" bIns="46059">
              <a:spAutoFit/>
            </a:bodyPr>
            <a:lstStyle>
              <a:lvl1pPr marL="612775" indent="-612775" defTabSz="979488">
                <a:tabLst>
                  <a:tab pos="1633538" algn="l"/>
                </a:tabLst>
                <a:defRPr sz="2400" baseline="30000">
                  <a:solidFill>
                    <a:schemeClr val="tx1"/>
                  </a:solidFill>
                  <a:latin typeface="Verdana" pitchFamily="34" charset="0"/>
                </a:defRPr>
              </a:lvl1pPr>
              <a:lvl2pPr marL="742950" indent="-285750" defTabSz="979488">
                <a:tabLst>
                  <a:tab pos="1633538" algn="l"/>
                </a:tabLst>
                <a:defRPr sz="2400" baseline="30000">
                  <a:solidFill>
                    <a:schemeClr val="tx1"/>
                  </a:solidFill>
                  <a:latin typeface="Verdana" pitchFamily="34" charset="0"/>
                </a:defRPr>
              </a:lvl2pPr>
              <a:lvl3pPr marL="1143000" indent="-228600" defTabSz="979488">
                <a:tabLst>
                  <a:tab pos="1633538" algn="l"/>
                </a:tabLst>
                <a:defRPr sz="2400" baseline="30000">
                  <a:solidFill>
                    <a:schemeClr val="tx1"/>
                  </a:solidFill>
                  <a:latin typeface="Verdana" pitchFamily="34" charset="0"/>
                </a:defRPr>
              </a:lvl3pPr>
              <a:lvl4pPr marL="1600200" indent="-228600" defTabSz="979488">
                <a:tabLst>
                  <a:tab pos="1633538" algn="l"/>
                </a:tabLst>
                <a:defRPr sz="2400" baseline="30000">
                  <a:solidFill>
                    <a:schemeClr val="tx1"/>
                  </a:solidFill>
                  <a:latin typeface="Verdana" pitchFamily="34" charset="0"/>
                </a:defRPr>
              </a:lvl4pPr>
              <a:lvl5pPr marL="2057400" indent="-228600" defTabSz="979488">
                <a:tabLst>
                  <a:tab pos="1633538" algn="l"/>
                </a:tabLst>
                <a:defRPr sz="2400" baseline="30000">
                  <a:solidFill>
                    <a:schemeClr val="tx1"/>
                  </a:solidFill>
                  <a:latin typeface="Verdana" pitchFamily="34" charset="0"/>
                </a:defRPr>
              </a:lvl5pPr>
              <a:lvl6pPr marL="2514600" indent="-228600" algn="ctr" defTabSz="979488" eaLnBrk="0" fontAlgn="base" hangingPunct="0">
                <a:spcBef>
                  <a:spcPct val="0"/>
                </a:spcBef>
                <a:spcAft>
                  <a:spcPct val="0"/>
                </a:spcAft>
                <a:tabLst>
                  <a:tab pos="1633538" algn="l"/>
                </a:tabLst>
                <a:defRPr sz="2400" baseline="30000">
                  <a:solidFill>
                    <a:schemeClr val="tx1"/>
                  </a:solidFill>
                  <a:latin typeface="Verdana" pitchFamily="34" charset="0"/>
                </a:defRPr>
              </a:lvl6pPr>
              <a:lvl7pPr marL="2971800" indent="-228600" algn="ctr" defTabSz="979488" eaLnBrk="0" fontAlgn="base" hangingPunct="0">
                <a:spcBef>
                  <a:spcPct val="0"/>
                </a:spcBef>
                <a:spcAft>
                  <a:spcPct val="0"/>
                </a:spcAft>
                <a:tabLst>
                  <a:tab pos="1633538" algn="l"/>
                </a:tabLst>
                <a:defRPr sz="2400" baseline="30000">
                  <a:solidFill>
                    <a:schemeClr val="tx1"/>
                  </a:solidFill>
                  <a:latin typeface="Verdana" pitchFamily="34" charset="0"/>
                </a:defRPr>
              </a:lvl7pPr>
              <a:lvl8pPr marL="3429000" indent="-228600" algn="ctr" defTabSz="979488" eaLnBrk="0" fontAlgn="base" hangingPunct="0">
                <a:spcBef>
                  <a:spcPct val="0"/>
                </a:spcBef>
                <a:spcAft>
                  <a:spcPct val="0"/>
                </a:spcAft>
                <a:tabLst>
                  <a:tab pos="1633538" algn="l"/>
                </a:tabLst>
                <a:defRPr sz="2400" baseline="30000">
                  <a:solidFill>
                    <a:schemeClr val="tx1"/>
                  </a:solidFill>
                  <a:latin typeface="Verdana" pitchFamily="34" charset="0"/>
                </a:defRPr>
              </a:lvl8pPr>
              <a:lvl9pPr marL="3886200" indent="-228600" algn="ctr" defTabSz="979488" eaLnBrk="0" fontAlgn="base" hangingPunct="0">
                <a:spcBef>
                  <a:spcPct val="0"/>
                </a:spcBef>
                <a:spcAft>
                  <a:spcPct val="0"/>
                </a:spcAft>
                <a:tabLst>
                  <a:tab pos="1633538" algn="l"/>
                </a:tabLst>
                <a:defRPr sz="2400" baseline="30000">
                  <a:solidFill>
                    <a:schemeClr val="tx1"/>
                  </a:solidFill>
                  <a:latin typeface="Verdana" pitchFamily="34" charset="0"/>
                </a:defRPr>
              </a:lvl9pPr>
            </a:lstStyle>
            <a:p>
              <a:pPr algn="ctr" eaLnBrk="1" hangingPunct="1">
                <a:spcBef>
                  <a:spcPct val="50000"/>
                </a:spcBef>
                <a:defRPr/>
              </a:pPr>
              <a:r>
                <a:rPr lang="en-US" sz="2653" b="1" baseline="0" dirty="0">
                  <a:solidFill>
                    <a:srgbClr val="C00000"/>
                  </a:solidFill>
                  <a:latin typeface="Century Gothic" panose="020B0502020202020204" pitchFamily="34" charset="0"/>
                </a:rPr>
                <a:t>Tells Others</a:t>
              </a:r>
            </a:p>
          </p:txBody>
        </p:sp>
        <p:sp>
          <p:nvSpPr>
            <p:cNvPr id="33" name="Text Box 11">
              <a:extLst>
                <a:ext uri="{FF2B5EF4-FFF2-40B4-BE49-F238E27FC236}">
                  <a16:creationId xmlns:a16="http://schemas.microsoft.com/office/drawing/2014/main" id="{8DD7D4D7-8025-4F17-8D32-A6ECAD61B257}"/>
                </a:ext>
              </a:extLst>
            </p:cNvPr>
            <p:cNvSpPr txBox="1">
              <a:spLocks noChangeArrowheads="1"/>
            </p:cNvSpPr>
            <p:nvPr/>
          </p:nvSpPr>
          <p:spPr bwMode="auto">
            <a:xfrm>
              <a:off x="8257618" y="5298060"/>
              <a:ext cx="2954422" cy="501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lIns="92118" tIns="46059" rIns="92118" bIns="46059">
              <a:spAutoFit/>
            </a:bodyPr>
            <a:lstStyle>
              <a:lvl1pPr marL="612775" indent="-612775" defTabSz="979488">
                <a:tabLst>
                  <a:tab pos="1633538" algn="l"/>
                </a:tabLst>
                <a:defRPr sz="2400" baseline="30000">
                  <a:solidFill>
                    <a:schemeClr val="tx1"/>
                  </a:solidFill>
                  <a:latin typeface="Verdana" pitchFamily="34" charset="0"/>
                </a:defRPr>
              </a:lvl1pPr>
              <a:lvl2pPr marL="742950" indent="-285750" defTabSz="979488">
                <a:tabLst>
                  <a:tab pos="1633538" algn="l"/>
                </a:tabLst>
                <a:defRPr sz="2400" baseline="30000">
                  <a:solidFill>
                    <a:schemeClr val="tx1"/>
                  </a:solidFill>
                  <a:latin typeface="Verdana" pitchFamily="34" charset="0"/>
                </a:defRPr>
              </a:lvl2pPr>
              <a:lvl3pPr marL="1143000" indent="-228600" defTabSz="979488">
                <a:tabLst>
                  <a:tab pos="1633538" algn="l"/>
                </a:tabLst>
                <a:defRPr sz="2400" baseline="30000">
                  <a:solidFill>
                    <a:schemeClr val="tx1"/>
                  </a:solidFill>
                  <a:latin typeface="Verdana" pitchFamily="34" charset="0"/>
                </a:defRPr>
              </a:lvl3pPr>
              <a:lvl4pPr marL="1600200" indent="-228600" defTabSz="979488">
                <a:tabLst>
                  <a:tab pos="1633538" algn="l"/>
                </a:tabLst>
                <a:defRPr sz="2400" baseline="30000">
                  <a:solidFill>
                    <a:schemeClr val="tx1"/>
                  </a:solidFill>
                  <a:latin typeface="Verdana" pitchFamily="34" charset="0"/>
                </a:defRPr>
              </a:lvl4pPr>
              <a:lvl5pPr marL="2057400" indent="-228600" defTabSz="979488">
                <a:tabLst>
                  <a:tab pos="1633538" algn="l"/>
                </a:tabLst>
                <a:defRPr sz="2400" baseline="30000">
                  <a:solidFill>
                    <a:schemeClr val="tx1"/>
                  </a:solidFill>
                  <a:latin typeface="Verdana" pitchFamily="34" charset="0"/>
                </a:defRPr>
              </a:lvl5pPr>
              <a:lvl6pPr marL="2514600" indent="-228600" algn="ctr" defTabSz="979488" eaLnBrk="0" fontAlgn="base" hangingPunct="0">
                <a:spcBef>
                  <a:spcPct val="0"/>
                </a:spcBef>
                <a:spcAft>
                  <a:spcPct val="0"/>
                </a:spcAft>
                <a:tabLst>
                  <a:tab pos="1633538" algn="l"/>
                </a:tabLst>
                <a:defRPr sz="2400" baseline="30000">
                  <a:solidFill>
                    <a:schemeClr val="tx1"/>
                  </a:solidFill>
                  <a:latin typeface="Verdana" pitchFamily="34" charset="0"/>
                </a:defRPr>
              </a:lvl6pPr>
              <a:lvl7pPr marL="2971800" indent="-228600" algn="ctr" defTabSz="979488" eaLnBrk="0" fontAlgn="base" hangingPunct="0">
                <a:spcBef>
                  <a:spcPct val="0"/>
                </a:spcBef>
                <a:spcAft>
                  <a:spcPct val="0"/>
                </a:spcAft>
                <a:tabLst>
                  <a:tab pos="1633538" algn="l"/>
                </a:tabLst>
                <a:defRPr sz="2400" baseline="30000">
                  <a:solidFill>
                    <a:schemeClr val="tx1"/>
                  </a:solidFill>
                  <a:latin typeface="Verdana" pitchFamily="34" charset="0"/>
                </a:defRPr>
              </a:lvl7pPr>
              <a:lvl8pPr marL="3429000" indent="-228600" algn="ctr" defTabSz="979488" eaLnBrk="0" fontAlgn="base" hangingPunct="0">
                <a:spcBef>
                  <a:spcPct val="0"/>
                </a:spcBef>
                <a:spcAft>
                  <a:spcPct val="0"/>
                </a:spcAft>
                <a:tabLst>
                  <a:tab pos="1633538" algn="l"/>
                </a:tabLst>
                <a:defRPr sz="2400" baseline="30000">
                  <a:solidFill>
                    <a:schemeClr val="tx1"/>
                  </a:solidFill>
                  <a:latin typeface="Verdana" pitchFamily="34" charset="0"/>
                </a:defRPr>
              </a:lvl8pPr>
              <a:lvl9pPr marL="3886200" indent="-228600" algn="ctr" defTabSz="979488" eaLnBrk="0" fontAlgn="base" hangingPunct="0">
                <a:spcBef>
                  <a:spcPct val="0"/>
                </a:spcBef>
                <a:spcAft>
                  <a:spcPct val="0"/>
                </a:spcAft>
                <a:tabLst>
                  <a:tab pos="1633538" algn="l"/>
                </a:tabLst>
                <a:defRPr sz="2400" baseline="30000">
                  <a:solidFill>
                    <a:schemeClr val="tx1"/>
                  </a:solidFill>
                  <a:latin typeface="Verdana" pitchFamily="34" charset="0"/>
                </a:defRPr>
              </a:lvl9pPr>
            </a:lstStyle>
            <a:p>
              <a:pPr algn="ctr" eaLnBrk="1" hangingPunct="1">
                <a:spcBef>
                  <a:spcPct val="50000"/>
                </a:spcBef>
                <a:defRPr/>
              </a:pPr>
              <a:r>
                <a:rPr lang="en-US" sz="2653" b="1" baseline="0" dirty="0">
                  <a:solidFill>
                    <a:srgbClr val="FFC000"/>
                  </a:solidFill>
                  <a:latin typeface="Century Gothic" panose="020B0502020202020204" pitchFamily="34" charset="0"/>
                </a:rPr>
                <a:t>Relates</a:t>
              </a:r>
              <a:r>
                <a:rPr lang="en-US" sz="2653" b="1" baseline="0" dirty="0">
                  <a:solidFill>
                    <a:srgbClr val="FFC000"/>
                  </a:solidFill>
                  <a:effectLst>
                    <a:outerShdw blurRad="38100" dist="38100" dir="2700000" algn="tl">
                      <a:srgbClr val="000000">
                        <a:alpha val="43137"/>
                      </a:srgbClr>
                    </a:outerShdw>
                  </a:effectLst>
                  <a:latin typeface="Century Gothic" panose="020B0502020202020204" pitchFamily="34" charset="0"/>
                </a:rPr>
                <a:t> </a:t>
              </a:r>
              <a:r>
                <a:rPr lang="en-US" sz="2653" b="1" baseline="0" dirty="0">
                  <a:solidFill>
                    <a:srgbClr val="FFC000"/>
                  </a:solidFill>
                  <a:latin typeface="Century Gothic" panose="020B0502020202020204" pitchFamily="34" charset="0"/>
                </a:rPr>
                <a:t>to Others</a:t>
              </a:r>
            </a:p>
          </p:txBody>
        </p:sp>
        <p:sp>
          <p:nvSpPr>
            <p:cNvPr id="34" name="Text Box 11">
              <a:extLst>
                <a:ext uri="{FF2B5EF4-FFF2-40B4-BE49-F238E27FC236}">
                  <a16:creationId xmlns:a16="http://schemas.microsoft.com/office/drawing/2014/main" id="{0F524DAC-0CA5-4152-BE27-E7FECA8ADA87}"/>
                </a:ext>
              </a:extLst>
            </p:cNvPr>
            <p:cNvSpPr txBox="1">
              <a:spLocks noChangeArrowheads="1"/>
            </p:cNvSpPr>
            <p:nvPr/>
          </p:nvSpPr>
          <p:spPr bwMode="auto">
            <a:xfrm>
              <a:off x="1408636" y="5067148"/>
              <a:ext cx="2533518" cy="131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square" lIns="92118" tIns="46059" rIns="92118" bIns="46059">
              <a:spAutoFit/>
            </a:bodyPr>
            <a:lstStyle>
              <a:lvl1pPr defTabSz="979488">
                <a:tabLst>
                  <a:tab pos="1633538" algn="l"/>
                </a:tabLst>
                <a:defRPr sz="2400" baseline="30000">
                  <a:solidFill>
                    <a:schemeClr val="tx1"/>
                  </a:solidFill>
                  <a:latin typeface="Verdana" pitchFamily="34" charset="0"/>
                </a:defRPr>
              </a:lvl1pPr>
              <a:lvl2pPr marL="742950" indent="-285750" defTabSz="979488">
                <a:tabLst>
                  <a:tab pos="1633538" algn="l"/>
                </a:tabLst>
                <a:defRPr sz="2400" baseline="30000">
                  <a:solidFill>
                    <a:schemeClr val="tx1"/>
                  </a:solidFill>
                  <a:latin typeface="Verdana" pitchFamily="34" charset="0"/>
                </a:defRPr>
              </a:lvl2pPr>
              <a:lvl3pPr marL="1143000" indent="-228600" defTabSz="979488">
                <a:tabLst>
                  <a:tab pos="1633538" algn="l"/>
                </a:tabLst>
                <a:defRPr sz="2400" baseline="30000">
                  <a:solidFill>
                    <a:schemeClr val="tx1"/>
                  </a:solidFill>
                  <a:latin typeface="Verdana" pitchFamily="34" charset="0"/>
                </a:defRPr>
              </a:lvl3pPr>
              <a:lvl4pPr marL="1600200" indent="-228600" defTabSz="979488">
                <a:tabLst>
                  <a:tab pos="1633538" algn="l"/>
                </a:tabLst>
                <a:defRPr sz="2400" baseline="30000">
                  <a:solidFill>
                    <a:schemeClr val="tx1"/>
                  </a:solidFill>
                  <a:latin typeface="Verdana" pitchFamily="34" charset="0"/>
                </a:defRPr>
              </a:lvl4pPr>
              <a:lvl5pPr marL="2057400" indent="-228600" defTabSz="979488">
                <a:tabLst>
                  <a:tab pos="1633538" algn="l"/>
                </a:tabLst>
                <a:defRPr sz="2400" baseline="30000">
                  <a:solidFill>
                    <a:schemeClr val="tx1"/>
                  </a:solidFill>
                  <a:latin typeface="Verdana" pitchFamily="34" charset="0"/>
                </a:defRPr>
              </a:lvl5pPr>
              <a:lvl6pPr marL="2514600" indent="-228600" algn="ctr" defTabSz="979488" eaLnBrk="0" fontAlgn="base" hangingPunct="0">
                <a:spcBef>
                  <a:spcPct val="0"/>
                </a:spcBef>
                <a:spcAft>
                  <a:spcPct val="0"/>
                </a:spcAft>
                <a:tabLst>
                  <a:tab pos="1633538" algn="l"/>
                </a:tabLst>
                <a:defRPr sz="2400" baseline="30000">
                  <a:solidFill>
                    <a:schemeClr val="tx1"/>
                  </a:solidFill>
                  <a:latin typeface="Verdana" pitchFamily="34" charset="0"/>
                </a:defRPr>
              </a:lvl6pPr>
              <a:lvl7pPr marL="2971800" indent="-228600" algn="ctr" defTabSz="979488" eaLnBrk="0" fontAlgn="base" hangingPunct="0">
                <a:spcBef>
                  <a:spcPct val="0"/>
                </a:spcBef>
                <a:spcAft>
                  <a:spcPct val="0"/>
                </a:spcAft>
                <a:tabLst>
                  <a:tab pos="1633538" algn="l"/>
                </a:tabLst>
                <a:defRPr sz="2400" baseline="30000">
                  <a:solidFill>
                    <a:schemeClr val="tx1"/>
                  </a:solidFill>
                  <a:latin typeface="Verdana" pitchFamily="34" charset="0"/>
                </a:defRPr>
              </a:lvl7pPr>
              <a:lvl8pPr marL="3429000" indent="-228600" algn="ctr" defTabSz="979488" eaLnBrk="0" fontAlgn="base" hangingPunct="0">
                <a:spcBef>
                  <a:spcPct val="0"/>
                </a:spcBef>
                <a:spcAft>
                  <a:spcPct val="0"/>
                </a:spcAft>
                <a:tabLst>
                  <a:tab pos="1633538" algn="l"/>
                </a:tabLst>
                <a:defRPr sz="2400" baseline="30000">
                  <a:solidFill>
                    <a:schemeClr val="tx1"/>
                  </a:solidFill>
                  <a:latin typeface="Verdana" pitchFamily="34" charset="0"/>
                </a:defRPr>
              </a:lvl8pPr>
              <a:lvl9pPr marL="3886200" indent="-228600" algn="ctr" defTabSz="979488" eaLnBrk="0" fontAlgn="base" hangingPunct="0">
                <a:spcBef>
                  <a:spcPct val="0"/>
                </a:spcBef>
                <a:spcAft>
                  <a:spcPct val="0"/>
                </a:spcAft>
                <a:tabLst>
                  <a:tab pos="1633538" algn="l"/>
                </a:tabLst>
                <a:defRPr sz="2400" baseline="30000">
                  <a:solidFill>
                    <a:schemeClr val="tx1"/>
                  </a:solidFill>
                  <a:latin typeface="Verdana" pitchFamily="34" charset="0"/>
                </a:defRPr>
              </a:lvl9pPr>
            </a:lstStyle>
            <a:p>
              <a:pPr algn="ctr" eaLnBrk="1" hangingPunct="1">
                <a:spcBef>
                  <a:spcPct val="50000"/>
                </a:spcBef>
                <a:defRPr/>
              </a:pPr>
              <a:r>
                <a:rPr lang="pl-PL" sz="2653" b="1" baseline="0" dirty="0">
                  <a:solidFill>
                    <a:srgbClr val="008A3E"/>
                  </a:solidFill>
                  <a:latin typeface="Century Gothic" panose="020B0502020202020204" pitchFamily="34" charset="0"/>
                </a:rPr>
                <a:t>Accept</a:t>
              </a:r>
              <a:r>
                <a:rPr lang="en-NZ" sz="2653" b="1" baseline="0" dirty="0">
                  <a:solidFill>
                    <a:srgbClr val="008A3E"/>
                  </a:solidFill>
                  <a:latin typeface="Century Gothic" panose="020B0502020202020204" pitchFamily="34" charset="0"/>
                </a:rPr>
                <a:t>s </a:t>
              </a:r>
              <a:r>
                <a:rPr lang="en-US" sz="2653" b="1" baseline="0" dirty="0">
                  <a:solidFill>
                    <a:srgbClr val="008A3E"/>
                  </a:solidFill>
                  <a:latin typeface="Century Gothic" panose="020B0502020202020204" pitchFamily="34" charset="0"/>
                </a:rPr>
                <a:t>Others </a:t>
              </a:r>
              <a:br>
                <a:rPr lang="en-US" sz="2653" b="1" baseline="0" dirty="0">
                  <a:solidFill>
                    <a:srgbClr val="008A3E"/>
                  </a:solidFill>
                  <a:latin typeface="Century Gothic" panose="020B0502020202020204" pitchFamily="34" charset="0"/>
                </a:rPr>
              </a:br>
              <a:r>
                <a:rPr lang="en-US" sz="2653" b="1" baseline="0" dirty="0">
                  <a:solidFill>
                    <a:srgbClr val="008A3E"/>
                  </a:solidFill>
                  <a:latin typeface="Century Gothic" panose="020B0502020202020204" pitchFamily="34" charset="0"/>
                </a:rPr>
                <a:t>(or not)</a:t>
              </a:r>
            </a:p>
          </p:txBody>
        </p:sp>
        <p:sp>
          <p:nvSpPr>
            <p:cNvPr id="35" name="Text Box 8">
              <a:extLst>
                <a:ext uri="{FF2B5EF4-FFF2-40B4-BE49-F238E27FC236}">
                  <a16:creationId xmlns:a16="http://schemas.microsoft.com/office/drawing/2014/main" id="{51E84CB6-2090-4F19-9711-B8142C0B4873}"/>
                </a:ext>
              </a:extLst>
            </p:cNvPr>
            <p:cNvSpPr txBox="1">
              <a:spLocks noChangeArrowheads="1"/>
            </p:cNvSpPr>
            <p:nvPr/>
          </p:nvSpPr>
          <p:spPr bwMode="auto">
            <a:xfrm>
              <a:off x="1217579" y="1159403"/>
              <a:ext cx="2781297" cy="501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lIns="92118" tIns="46059" rIns="92118" bIns="46059">
              <a:spAutoFit/>
            </a:bodyPr>
            <a:lstStyle>
              <a:lvl1pPr marL="612775" indent="-612775" defTabSz="979488">
                <a:tabLst>
                  <a:tab pos="1633538" algn="l"/>
                </a:tabLst>
                <a:defRPr sz="2400" baseline="30000">
                  <a:solidFill>
                    <a:schemeClr val="tx1"/>
                  </a:solidFill>
                  <a:latin typeface="Verdana" pitchFamily="34" charset="0"/>
                </a:defRPr>
              </a:lvl1pPr>
              <a:lvl2pPr marL="742950" indent="-285750" defTabSz="979488">
                <a:tabLst>
                  <a:tab pos="1633538" algn="l"/>
                </a:tabLst>
                <a:defRPr sz="2400" baseline="30000">
                  <a:solidFill>
                    <a:schemeClr val="tx1"/>
                  </a:solidFill>
                  <a:latin typeface="Verdana" pitchFamily="34" charset="0"/>
                </a:defRPr>
              </a:lvl2pPr>
              <a:lvl3pPr marL="1143000" indent="-228600" defTabSz="979488">
                <a:tabLst>
                  <a:tab pos="1633538" algn="l"/>
                </a:tabLst>
                <a:defRPr sz="2400" baseline="30000">
                  <a:solidFill>
                    <a:schemeClr val="tx1"/>
                  </a:solidFill>
                  <a:latin typeface="Verdana" pitchFamily="34" charset="0"/>
                </a:defRPr>
              </a:lvl3pPr>
              <a:lvl4pPr marL="1600200" indent="-228600" defTabSz="979488">
                <a:tabLst>
                  <a:tab pos="1633538" algn="l"/>
                </a:tabLst>
                <a:defRPr sz="2400" baseline="30000">
                  <a:solidFill>
                    <a:schemeClr val="tx1"/>
                  </a:solidFill>
                  <a:latin typeface="Verdana" pitchFamily="34" charset="0"/>
                </a:defRPr>
              </a:lvl4pPr>
              <a:lvl5pPr marL="2057400" indent="-228600" defTabSz="979488">
                <a:tabLst>
                  <a:tab pos="1633538" algn="l"/>
                </a:tabLst>
                <a:defRPr sz="2400" baseline="30000">
                  <a:solidFill>
                    <a:schemeClr val="tx1"/>
                  </a:solidFill>
                  <a:latin typeface="Verdana" pitchFamily="34" charset="0"/>
                </a:defRPr>
              </a:lvl5pPr>
              <a:lvl6pPr marL="2514600" indent="-228600" algn="ctr" defTabSz="979488" eaLnBrk="0" fontAlgn="base" hangingPunct="0">
                <a:spcBef>
                  <a:spcPct val="0"/>
                </a:spcBef>
                <a:spcAft>
                  <a:spcPct val="0"/>
                </a:spcAft>
                <a:tabLst>
                  <a:tab pos="1633538" algn="l"/>
                </a:tabLst>
                <a:defRPr sz="2400" baseline="30000">
                  <a:solidFill>
                    <a:schemeClr val="tx1"/>
                  </a:solidFill>
                  <a:latin typeface="Verdana" pitchFamily="34" charset="0"/>
                </a:defRPr>
              </a:lvl6pPr>
              <a:lvl7pPr marL="2971800" indent="-228600" algn="ctr" defTabSz="979488" eaLnBrk="0" fontAlgn="base" hangingPunct="0">
                <a:spcBef>
                  <a:spcPct val="0"/>
                </a:spcBef>
                <a:spcAft>
                  <a:spcPct val="0"/>
                </a:spcAft>
                <a:tabLst>
                  <a:tab pos="1633538" algn="l"/>
                </a:tabLst>
                <a:defRPr sz="2400" baseline="30000">
                  <a:solidFill>
                    <a:schemeClr val="tx1"/>
                  </a:solidFill>
                  <a:latin typeface="Verdana" pitchFamily="34" charset="0"/>
                </a:defRPr>
              </a:lvl7pPr>
              <a:lvl8pPr marL="3429000" indent="-228600" algn="ctr" defTabSz="979488" eaLnBrk="0" fontAlgn="base" hangingPunct="0">
                <a:spcBef>
                  <a:spcPct val="0"/>
                </a:spcBef>
                <a:spcAft>
                  <a:spcPct val="0"/>
                </a:spcAft>
                <a:tabLst>
                  <a:tab pos="1633538" algn="l"/>
                </a:tabLst>
                <a:defRPr sz="2400" baseline="30000">
                  <a:solidFill>
                    <a:schemeClr val="tx1"/>
                  </a:solidFill>
                  <a:latin typeface="Verdana" pitchFamily="34" charset="0"/>
                </a:defRPr>
              </a:lvl8pPr>
              <a:lvl9pPr marL="3886200" indent="-228600" algn="ctr" defTabSz="979488" eaLnBrk="0" fontAlgn="base" hangingPunct="0">
                <a:spcBef>
                  <a:spcPct val="0"/>
                </a:spcBef>
                <a:spcAft>
                  <a:spcPct val="0"/>
                </a:spcAft>
                <a:tabLst>
                  <a:tab pos="1633538" algn="l"/>
                </a:tabLst>
                <a:defRPr sz="2400" baseline="30000">
                  <a:solidFill>
                    <a:schemeClr val="tx1"/>
                  </a:solidFill>
                  <a:latin typeface="Verdana" pitchFamily="34" charset="0"/>
                </a:defRPr>
              </a:lvl9pPr>
            </a:lstStyle>
            <a:p>
              <a:pPr algn="ctr" eaLnBrk="1" hangingPunct="1">
                <a:spcBef>
                  <a:spcPct val="50000"/>
                </a:spcBef>
                <a:defRPr/>
              </a:pPr>
              <a:r>
                <a:rPr lang="pl-PL" sz="2653" b="1" baseline="0" dirty="0">
                  <a:solidFill>
                    <a:srgbClr val="0070C0"/>
                  </a:solidFill>
                  <a:latin typeface="Century Gothic" panose="020B0502020202020204" pitchFamily="34" charset="0"/>
                </a:rPr>
                <a:t>Assess</a:t>
              </a:r>
              <a:r>
                <a:rPr lang="en-NZ" sz="2653" b="1" baseline="0" dirty="0">
                  <a:solidFill>
                    <a:srgbClr val="0070C0"/>
                  </a:solidFill>
                  <a:latin typeface="Century Gothic" panose="020B0502020202020204" pitchFamily="34" charset="0"/>
                </a:rPr>
                <a:t>es</a:t>
              </a:r>
              <a:r>
                <a:rPr lang="en-US" sz="2653" b="1" baseline="0" dirty="0">
                  <a:solidFill>
                    <a:srgbClr val="0000FF"/>
                  </a:solidFill>
                  <a:latin typeface="Century Gothic" panose="020B0502020202020204" pitchFamily="34" charset="0"/>
                </a:rPr>
                <a:t> </a:t>
              </a:r>
              <a:r>
                <a:rPr lang="en-US" sz="2653" b="1" baseline="0" dirty="0">
                  <a:solidFill>
                    <a:srgbClr val="0070C0"/>
                  </a:solidFill>
                  <a:latin typeface="Century Gothic" panose="020B0502020202020204" pitchFamily="34" charset="0"/>
                </a:rPr>
                <a:t>Others</a:t>
              </a:r>
            </a:p>
          </p:txBody>
        </p:sp>
        <p:cxnSp>
          <p:nvCxnSpPr>
            <p:cNvPr id="36" name="Straight Arrow Connector 35">
              <a:extLst>
                <a:ext uri="{FF2B5EF4-FFF2-40B4-BE49-F238E27FC236}">
                  <a16:creationId xmlns:a16="http://schemas.microsoft.com/office/drawing/2014/main" id="{EF5A12EE-397D-4000-975D-519F11D2A317}"/>
                </a:ext>
              </a:extLst>
            </p:cNvPr>
            <p:cNvCxnSpPr>
              <a:cxnSpLocks/>
            </p:cNvCxnSpPr>
            <p:nvPr/>
          </p:nvCxnSpPr>
          <p:spPr>
            <a:xfrm>
              <a:off x="6099188" y="1911340"/>
              <a:ext cx="0" cy="2956132"/>
            </a:xfrm>
            <a:prstGeom prst="straightConnector1">
              <a:avLst/>
            </a:prstGeom>
            <a:ln w="571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0BFDA22E-4882-4B05-BF42-95DFC60B360C}"/>
                </a:ext>
              </a:extLst>
            </p:cNvPr>
            <p:cNvCxnSpPr>
              <a:cxnSpLocks/>
            </p:cNvCxnSpPr>
            <p:nvPr/>
          </p:nvCxnSpPr>
          <p:spPr>
            <a:xfrm>
              <a:off x="4444736" y="3435745"/>
              <a:ext cx="3207434" cy="0"/>
            </a:xfrm>
            <a:prstGeom prst="straightConnector1">
              <a:avLst/>
            </a:prstGeom>
            <a:ln w="571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5" name="Text Box 57">
              <a:extLst>
                <a:ext uri="{FF2B5EF4-FFF2-40B4-BE49-F238E27FC236}">
                  <a16:creationId xmlns:a16="http://schemas.microsoft.com/office/drawing/2014/main" id="{F856BE2D-FB88-495C-A2C3-F887A6855B2A}"/>
                </a:ext>
              </a:extLst>
            </p:cNvPr>
            <p:cNvSpPr txBox="1">
              <a:spLocks noChangeArrowheads="1"/>
            </p:cNvSpPr>
            <p:nvPr/>
          </p:nvSpPr>
          <p:spPr bwMode="auto">
            <a:xfrm rot="16200000">
              <a:off x="8951704" y="1932213"/>
              <a:ext cx="711050" cy="2507105"/>
            </a:xfrm>
            <a:prstGeom prst="rect">
              <a:avLst/>
            </a:prstGeom>
            <a:noFill/>
            <a:ln w="25400">
              <a:noFill/>
              <a:miter lim="800000"/>
              <a:headEnd/>
              <a:tailEnd/>
            </a:ln>
            <a:scene3d>
              <a:camera prst="orthographicFront">
                <a:rot lat="20999999" lon="0" rev="0"/>
              </a:camera>
              <a:lightRig rig="threePt" dir="t"/>
            </a:scene3d>
          </p:spPr>
          <p:txBody>
            <a:bodyPr vert="vert" wrap="square" lIns="92181" tIns="46090" rIns="92181" bIns="46090">
              <a:spAutoFit/>
            </a:bodyPr>
            <a:lstStyle/>
            <a:p>
              <a:pPr defTabSz="917361">
                <a:spcBef>
                  <a:spcPct val="50000"/>
                </a:spcBef>
                <a:defRPr/>
              </a:pPr>
              <a:r>
                <a:rPr lang="en-US" sz="3411" b="1">
                  <a:solidFill>
                    <a:srgbClr val="0000FF"/>
                  </a:solidFill>
                  <a:effectLst>
                    <a:outerShdw blurRad="38100" dist="38100" dir="2700000" algn="tl">
                      <a:srgbClr val="000000"/>
                    </a:outerShdw>
                  </a:effectLst>
                  <a:latin typeface="Century Gothic" panose="020B0502020202020204" pitchFamily="34" charset="0"/>
                </a:rPr>
                <a:t> </a:t>
              </a:r>
              <a:r>
                <a:rPr lang="en-US" sz="3411" b="1">
                  <a:solidFill>
                    <a:schemeClr val="bg2">
                      <a:lumMod val="50000"/>
                    </a:schemeClr>
                  </a:solidFill>
                  <a:latin typeface="Century Gothic" panose="020B0502020202020204" pitchFamily="34" charset="0"/>
                </a:rPr>
                <a:t>The Future</a:t>
              </a:r>
            </a:p>
          </p:txBody>
        </p:sp>
      </p:grpSp>
      <p:sp>
        <p:nvSpPr>
          <p:cNvPr id="25" name="Rectangle 24"/>
          <p:cNvSpPr/>
          <p:nvPr/>
        </p:nvSpPr>
        <p:spPr>
          <a:xfrm>
            <a:off x="265946" y="-368114"/>
            <a:ext cx="11666483" cy="74255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8834021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406980"/>
          </a:xfrm>
        </p:spPr>
        <p:txBody>
          <a:bodyPr/>
          <a:lstStyle/>
          <a:p>
            <a:r>
              <a:rPr lang="en-NZ" altLang="pl-PL" b="1">
                <a:solidFill>
                  <a:schemeClr val="accent1"/>
                </a:solidFill>
              </a:rPr>
              <a:t>Styles</a:t>
            </a:r>
            <a:r>
              <a:rPr lang="en-NZ" altLang="pl-PL" b="1"/>
              <a:t> – </a:t>
            </a:r>
            <a:r>
              <a:rPr lang="en-NZ" altLang="pl-PL"/>
              <a:t>How styles perceive styles</a:t>
            </a:r>
            <a:endParaRPr lang="pl-PL"/>
          </a:p>
        </p:txBody>
      </p:sp>
      <p:sp>
        <p:nvSpPr>
          <p:cNvPr id="24" name="Symbol zastępczy numeru slajdu 23"/>
          <p:cNvSpPr>
            <a:spLocks noGrp="1"/>
          </p:cNvSpPr>
          <p:nvPr>
            <p:ph type="sldNum" sz="quarter" idx="12"/>
          </p:nvPr>
        </p:nvSpPr>
        <p:spPr/>
        <p:txBody>
          <a:bodyPr/>
          <a:lstStyle/>
          <a:p>
            <a:fld id="{DEAEEF22-A4DB-45E7-8C91-9889C89BF273}" type="slidenum">
              <a:rPr lang="pl-PL" smtClean="0"/>
              <a:t>41</a:t>
            </a:fld>
            <a:endParaRPr lang="pl-PL"/>
          </a:p>
        </p:txBody>
      </p:sp>
      <p:graphicFrame>
        <p:nvGraphicFramePr>
          <p:cNvPr id="57" name="Group 40">
            <a:extLst>
              <a:ext uri="{FF2B5EF4-FFF2-40B4-BE49-F238E27FC236}">
                <a16:creationId xmlns:a16="http://schemas.microsoft.com/office/drawing/2014/main" id="{EC5AFC17-554B-451F-8B38-F9F94465FFA2}"/>
              </a:ext>
            </a:extLst>
          </p:cNvPr>
          <p:cNvGraphicFramePr>
            <a:graphicFrameLocks noGrp="1"/>
          </p:cNvGraphicFramePr>
          <p:nvPr>
            <p:extLst>
              <p:ext uri="{D42A27DB-BD31-4B8C-83A1-F6EECF244321}">
                <p14:modId xmlns:p14="http://schemas.microsoft.com/office/powerpoint/2010/main" val="1120550235"/>
              </p:ext>
            </p:extLst>
          </p:nvPr>
        </p:nvGraphicFramePr>
        <p:xfrm>
          <a:off x="1737520" y="1160225"/>
          <a:ext cx="8716961" cy="5018089"/>
        </p:xfrm>
        <a:graphic>
          <a:graphicData uri="http://schemas.openxmlformats.org/drawingml/2006/table">
            <a:tbl>
              <a:tblPr/>
              <a:tblGrid>
                <a:gridCol w="2378075">
                  <a:extLst>
                    <a:ext uri="{9D8B030D-6E8A-4147-A177-3AD203B41FA5}">
                      <a16:colId xmlns:a16="http://schemas.microsoft.com/office/drawing/2014/main" val="20000"/>
                    </a:ext>
                  </a:extLst>
                </a:gridCol>
                <a:gridCol w="2016124">
                  <a:extLst>
                    <a:ext uri="{9D8B030D-6E8A-4147-A177-3AD203B41FA5}">
                      <a16:colId xmlns:a16="http://schemas.microsoft.com/office/drawing/2014/main" val="20001"/>
                    </a:ext>
                  </a:extLst>
                </a:gridCol>
                <a:gridCol w="2089150">
                  <a:extLst>
                    <a:ext uri="{9D8B030D-6E8A-4147-A177-3AD203B41FA5}">
                      <a16:colId xmlns:a16="http://schemas.microsoft.com/office/drawing/2014/main" val="20002"/>
                    </a:ext>
                  </a:extLst>
                </a:gridCol>
                <a:gridCol w="2233612">
                  <a:extLst>
                    <a:ext uri="{9D8B030D-6E8A-4147-A177-3AD203B41FA5}">
                      <a16:colId xmlns:a16="http://schemas.microsoft.com/office/drawing/2014/main" val="20003"/>
                    </a:ext>
                  </a:extLst>
                </a:gridCol>
              </a:tblGrid>
              <a:tr h="1171237">
                <a:tc>
                  <a:txBody>
                    <a:bodyPr/>
                    <a:lstStyle/>
                    <a:p>
                      <a:pPr marL="0" marR="0" lvl="0" indent="0" algn="l" defTabSz="1905000" rtl="0" eaLnBrk="1" fontAlgn="base" latinLnBrk="0" hangingPunct="1">
                        <a:lnSpc>
                          <a:spcPct val="100000"/>
                        </a:lnSpc>
                        <a:spcBef>
                          <a:spcPct val="40000"/>
                        </a:spcBef>
                        <a:spcAft>
                          <a:spcPct val="0"/>
                        </a:spcAft>
                        <a:buClr>
                          <a:srgbClr val="D0005F"/>
                        </a:buClr>
                        <a:buSzTx/>
                        <a:buFont typeface="Wingdings" pitchFamily="2" charset="2"/>
                        <a:buNone/>
                        <a:tabLst>
                          <a:tab pos="193675" algn="l"/>
                        </a:tabLst>
                      </a:pPr>
                      <a:r>
                        <a:rPr kumimoji="1" lang="en-US" sz="1300" b="1" i="0" u="none" strike="noStrike" cap="none" normalizeH="0" baseline="0">
                          <a:ln>
                            <a:noFill/>
                          </a:ln>
                          <a:solidFill>
                            <a:schemeClr val="tx1"/>
                          </a:solidFill>
                          <a:effectLst/>
                          <a:latin typeface="Century Gothic" panose="020B0502020202020204" pitchFamily="34" charset="0"/>
                        </a:rPr>
                        <a:t>+ </a:t>
                      </a:r>
                      <a:r>
                        <a:rPr kumimoji="1" lang="en-US" sz="1300" b="0" i="0" u="none" strike="noStrike" cap="none" normalizeH="0" baseline="0">
                          <a:ln>
                            <a:noFill/>
                          </a:ln>
                          <a:solidFill>
                            <a:schemeClr val="tx1"/>
                          </a:solidFill>
                          <a:effectLst/>
                          <a:latin typeface="Century Gothic" panose="020B0502020202020204" pitchFamily="34" charset="0"/>
                        </a:rPr>
                        <a:t>Same wavelength</a:t>
                      </a:r>
                      <a:br>
                        <a:rPr kumimoji="1" lang="pl-PL" sz="1300" b="0" i="0" u="none" strike="noStrike" cap="none" normalizeH="0" baseline="0">
                          <a:ln>
                            <a:noFill/>
                          </a:ln>
                          <a:solidFill>
                            <a:schemeClr val="tx1"/>
                          </a:solidFill>
                          <a:effectLst/>
                          <a:latin typeface="Century Gothic" panose="020B0502020202020204" pitchFamily="34" charset="0"/>
                        </a:rPr>
                      </a:br>
                      <a:r>
                        <a:rPr kumimoji="1" lang="en-NZ" sz="1300" b="0" i="0" u="none" strike="noStrike" cap="none" normalizeH="0" baseline="0">
                          <a:ln>
                            <a:noFill/>
                          </a:ln>
                          <a:solidFill>
                            <a:schemeClr val="tx1"/>
                          </a:solidFill>
                          <a:effectLst/>
                          <a:latin typeface="Century Gothic" panose="020B0502020202020204" pitchFamily="34" charset="0"/>
                        </a:rPr>
                        <a:t>    </a:t>
                      </a:r>
                      <a:r>
                        <a:rPr kumimoji="1" lang="en-US" sz="1300" b="0" i="0" u="none" strike="noStrike" cap="none" normalizeH="0" baseline="0">
                          <a:ln>
                            <a:noFill/>
                          </a:ln>
                          <a:solidFill>
                            <a:schemeClr val="tx1"/>
                          </a:solidFill>
                          <a:effectLst/>
                          <a:latin typeface="Century Gothic" panose="020B0502020202020204" pitchFamily="34" charset="0"/>
                        </a:rPr>
                        <a:t>(if no overlapping</a:t>
                      </a:r>
                      <a:br>
                        <a:rPr kumimoji="1" lang="pl-PL" sz="1300" b="0" i="0" u="none" strike="noStrike" cap="none" normalizeH="0" baseline="0">
                          <a:ln>
                            <a:noFill/>
                          </a:ln>
                          <a:solidFill>
                            <a:schemeClr val="tx1"/>
                          </a:solidFill>
                          <a:effectLst/>
                          <a:latin typeface="Century Gothic" panose="020B0502020202020204" pitchFamily="34" charset="0"/>
                        </a:rPr>
                      </a:br>
                      <a:r>
                        <a:rPr kumimoji="1" lang="en-NZ" sz="1300" b="0" i="0" u="none" strike="noStrike" cap="none" normalizeH="0" baseline="0">
                          <a:ln>
                            <a:noFill/>
                          </a:ln>
                          <a:solidFill>
                            <a:schemeClr val="tx1"/>
                          </a:solidFill>
                          <a:effectLst/>
                          <a:latin typeface="Century Gothic" panose="020B0502020202020204" pitchFamily="34" charset="0"/>
                        </a:rPr>
                        <a:t>    </a:t>
                      </a:r>
                      <a:r>
                        <a:rPr kumimoji="1" lang="en-US" sz="1300" b="0" i="0" u="none" strike="noStrike" cap="none" normalizeH="0" baseline="0">
                          <a:ln>
                            <a:noFill/>
                          </a:ln>
                          <a:solidFill>
                            <a:schemeClr val="tx1"/>
                          </a:solidFill>
                          <a:effectLst/>
                          <a:latin typeface="Century Gothic" panose="020B0502020202020204" pitchFamily="34" charset="0"/>
                        </a:rPr>
                        <a:t>responsibilities)</a:t>
                      </a:r>
                    </a:p>
                  </a:txBody>
                  <a:tcPr marL="89988" marR="89988" marT="46782" marB="4678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Presentation</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Influence</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 </a:t>
                      </a:r>
                      <a:r>
                        <a:rPr kumimoji="1" lang="en-US" sz="1300" b="0" i="0" u="none" strike="noStrike" cap="none" normalizeH="0" baseline="0">
                          <a:ln>
                            <a:noFill/>
                          </a:ln>
                          <a:solidFill>
                            <a:schemeClr val="tx1"/>
                          </a:solidFill>
                          <a:effectLst/>
                          <a:latin typeface="Century Gothic" panose="020B0502020202020204" pitchFamily="34" charset="0"/>
                        </a:rPr>
                        <a:t> Makes a lot of fuss</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Butterfly</a:t>
                      </a:r>
                    </a:p>
                  </a:txBody>
                  <a:tcPr marL="89988" marR="89988" marT="46782" marB="4678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Reliable</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Peaceful</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  </a:t>
                      </a:r>
                      <a:r>
                        <a:rPr kumimoji="1" lang="en-US" sz="1300" b="0" i="0" u="none" strike="noStrike" cap="none" normalizeH="0" baseline="0">
                          <a:ln>
                            <a:noFill/>
                          </a:ln>
                          <a:solidFill>
                            <a:schemeClr val="tx1"/>
                          </a:solidFill>
                          <a:effectLst/>
                          <a:latin typeface="Century Gothic" panose="020B0502020202020204" pitchFamily="34" charset="0"/>
                        </a:rPr>
                        <a:t>Resists change</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 </a:t>
                      </a:r>
                      <a:r>
                        <a:rPr kumimoji="1" lang="en-US" sz="1300" b="0" i="0" u="none" strike="noStrike" cap="none" normalizeH="0" baseline="0">
                          <a:ln>
                            <a:noFill/>
                          </a:ln>
                          <a:solidFill>
                            <a:schemeClr val="tx1"/>
                          </a:solidFill>
                          <a:effectLst/>
                          <a:latin typeface="Century Gothic" panose="020B0502020202020204" pitchFamily="34" charset="0"/>
                        </a:rPr>
                        <a:t> Slow, unimaginative</a:t>
                      </a:r>
                    </a:p>
                  </a:txBody>
                  <a:tcPr marL="89988" marR="89988" marT="46782" marB="4678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Expertise</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Professional skills</a:t>
                      </a:r>
                    </a:p>
                    <a:p>
                      <a:pPr marL="0" marR="0" lvl="0" indent="0" algn="l" defTabSz="914400" rtl="0" eaLnBrk="1" fontAlgn="base" latinLnBrk="0" hangingPunct="1">
                        <a:lnSpc>
                          <a:spcPct val="100000"/>
                        </a:lnSpc>
                        <a:spcBef>
                          <a:spcPct val="40000"/>
                        </a:spcBef>
                        <a:spcAft>
                          <a:spcPct val="0"/>
                        </a:spcAft>
                        <a:buClr>
                          <a:srgbClr val="D0005F"/>
                        </a:buClr>
                        <a:buSzTx/>
                        <a:buFontTx/>
                        <a:buChar char="-"/>
                        <a:tabLst/>
                      </a:pPr>
                      <a:r>
                        <a:rPr kumimoji="1" lang="en-US" sz="1300" b="0" i="0" u="none" strike="noStrike" cap="none" normalizeH="0" baseline="0">
                          <a:ln>
                            <a:noFill/>
                          </a:ln>
                          <a:solidFill>
                            <a:schemeClr val="tx1"/>
                          </a:solidFill>
                          <a:effectLst/>
                          <a:latin typeface="Century Gothic" panose="020B0502020202020204" pitchFamily="34" charset="0"/>
                        </a:rPr>
                        <a:t>Focuses on nitty gritty</a:t>
                      </a:r>
                    </a:p>
                    <a:p>
                      <a:pPr marL="0" marR="0" lvl="0" indent="0" algn="l" defTabSz="914400" rtl="0" eaLnBrk="1" fontAlgn="base" latinLnBrk="0" hangingPunct="1">
                        <a:lnSpc>
                          <a:spcPct val="100000"/>
                        </a:lnSpc>
                        <a:spcBef>
                          <a:spcPct val="40000"/>
                        </a:spcBef>
                        <a:spcAft>
                          <a:spcPct val="0"/>
                        </a:spcAft>
                        <a:buClr>
                          <a:srgbClr val="D0005F"/>
                        </a:buClr>
                        <a:buSzTx/>
                        <a:buFontTx/>
                        <a:buNone/>
                        <a:tabLst/>
                      </a:pPr>
                      <a:r>
                        <a:rPr kumimoji="1" lang="en-US" sz="1300" b="1" i="0" u="none" strike="noStrike" cap="none" normalizeH="0" baseline="0">
                          <a:ln>
                            <a:noFill/>
                          </a:ln>
                          <a:solidFill>
                            <a:schemeClr val="tx1"/>
                          </a:solidFill>
                          <a:effectLst/>
                          <a:latin typeface="Century Gothic" panose="020B0502020202020204" pitchFamily="34" charset="0"/>
                        </a:rPr>
                        <a:t>-  </a:t>
                      </a:r>
                      <a:r>
                        <a:rPr kumimoji="1" lang="en-US" sz="1300" b="0" i="0" u="none" strike="noStrike" cap="none" normalizeH="0" baseline="0">
                          <a:ln>
                            <a:noFill/>
                          </a:ln>
                          <a:solidFill>
                            <a:schemeClr val="tx1"/>
                          </a:solidFill>
                          <a:effectLst/>
                          <a:latin typeface="Century Gothic" panose="020B0502020202020204" pitchFamily="34" charset="0"/>
                        </a:rPr>
                        <a:t>Non-enterprising</a:t>
                      </a:r>
                    </a:p>
                  </a:txBody>
                  <a:tcPr marL="89988" marR="89988" marT="46782" marB="4678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01155">
                <a:tc>
                  <a:txBody>
                    <a:bodyPr/>
                    <a:lstStyle/>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tab pos="193675" algn="l"/>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Results-oriented</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tab pos="193675" algn="l"/>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Holds direction</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tab pos="193675" algn="l"/>
                        </a:tabLst>
                      </a:pPr>
                      <a:r>
                        <a:rPr kumimoji="1" lang="en-US" sz="1300" b="1" i="0" u="none" strike="noStrike" cap="none" normalizeH="0" baseline="0">
                          <a:ln>
                            <a:noFill/>
                          </a:ln>
                          <a:solidFill>
                            <a:schemeClr val="tx1"/>
                          </a:solidFill>
                          <a:effectLst/>
                          <a:latin typeface="Century Gothic" panose="020B0502020202020204" pitchFamily="34" charset="0"/>
                        </a:rPr>
                        <a:t>- </a:t>
                      </a:r>
                      <a:r>
                        <a:rPr kumimoji="1" lang="en-US" sz="1300" b="0" i="0" u="none" strike="noStrike" cap="none" normalizeH="0" baseline="0">
                          <a:ln>
                            <a:noFill/>
                          </a:ln>
                          <a:solidFill>
                            <a:schemeClr val="tx1"/>
                          </a:solidFill>
                          <a:effectLst/>
                          <a:latin typeface="Century Gothic" panose="020B0502020202020204" pitchFamily="34" charset="0"/>
                        </a:rPr>
                        <a:t> Doesn’t</a:t>
                      </a:r>
                      <a:r>
                        <a:rPr kumimoji="1" lang="en-NZ" sz="1300" b="0" i="0" u="none" strike="noStrike" cap="none" normalizeH="0" baseline="0">
                          <a:ln>
                            <a:noFill/>
                          </a:ln>
                          <a:solidFill>
                            <a:schemeClr val="tx1"/>
                          </a:solidFill>
                          <a:effectLst/>
                          <a:latin typeface="Century Gothic" panose="020B0502020202020204" pitchFamily="34" charset="0"/>
                        </a:rPr>
                        <a:t> </a:t>
                      </a:r>
                      <a:r>
                        <a:rPr kumimoji="1" lang="en-US" sz="1300" b="0" i="0" u="none" strike="noStrike" cap="none" normalizeH="0" baseline="0">
                          <a:ln>
                            <a:noFill/>
                          </a:ln>
                          <a:solidFill>
                            <a:schemeClr val="tx1"/>
                          </a:solidFill>
                          <a:effectLst/>
                          <a:latin typeface="Century Gothic" panose="020B0502020202020204" pitchFamily="34" charset="0"/>
                        </a:rPr>
                        <a:t>understand people</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tab pos="193675" algn="l"/>
                        </a:tabLst>
                      </a:pPr>
                      <a:r>
                        <a:rPr kumimoji="1" lang="en-US" sz="1300" b="1" i="0" u="none" strike="noStrike" cap="none" normalizeH="0" baseline="0">
                          <a:ln>
                            <a:noFill/>
                          </a:ln>
                          <a:solidFill>
                            <a:schemeClr val="tx1"/>
                          </a:solidFill>
                          <a:effectLst/>
                          <a:latin typeface="Century Gothic" panose="020B0502020202020204" pitchFamily="34" charset="0"/>
                        </a:rPr>
                        <a:t>-  </a:t>
                      </a:r>
                      <a:r>
                        <a:rPr kumimoji="1" lang="en-US" sz="1300" b="0" i="0" u="none" strike="noStrike" cap="none" normalizeH="0" baseline="0">
                          <a:ln>
                            <a:noFill/>
                          </a:ln>
                          <a:solidFill>
                            <a:schemeClr val="tx1"/>
                          </a:solidFill>
                          <a:effectLst/>
                          <a:latin typeface="Century Gothic" panose="020B0502020202020204" pitchFamily="34" charset="0"/>
                        </a:rPr>
                        <a:t>Uncooperative</a:t>
                      </a:r>
                    </a:p>
                  </a:txBody>
                  <a:tcPr marL="89988" marR="89988" marT="46782" marB="4678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Humane</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Nice person</a:t>
                      </a:r>
                    </a:p>
                  </a:txBody>
                  <a:tcPr marL="89988" marR="89988" marT="46782" marB="4678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Reliable</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Sustainable</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 </a:t>
                      </a:r>
                      <a:r>
                        <a:rPr kumimoji="1" lang="en-US" sz="1300" b="0" i="0" u="none" strike="noStrike" cap="none" normalizeH="0" baseline="0">
                          <a:ln>
                            <a:noFill/>
                          </a:ln>
                          <a:solidFill>
                            <a:schemeClr val="tx1"/>
                          </a:solidFill>
                          <a:effectLst/>
                          <a:latin typeface="Century Gothic" panose="020B0502020202020204" pitchFamily="34" charset="0"/>
                        </a:rPr>
                        <a:t> Depresses</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Spoils the fun</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Distant</a:t>
                      </a:r>
                    </a:p>
                  </a:txBody>
                  <a:tcPr marL="89988" marR="89988" marT="46782" marB="4678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Accuracy</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Amount of knowledge</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 </a:t>
                      </a:r>
                      <a:r>
                        <a:rPr kumimoji="1" lang="en-US" sz="1300" b="0" i="0" u="none" strike="noStrike" cap="none" normalizeH="0" baseline="0">
                          <a:ln>
                            <a:noFill/>
                          </a:ln>
                          <a:solidFill>
                            <a:schemeClr val="tx1"/>
                          </a:solidFill>
                          <a:effectLst/>
                          <a:latin typeface="Century Gothic" panose="020B0502020202020204" pitchFamily="34" charset="0"/>
                        </a:rPr>
                        <a:t> Boring, cold</a:t>
                      </a:r>
                    </a:p>
                  </a:txBody>
                  <a:tcPr marL="89988" marR="89988" marT="46782" marB="4678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321907">
                <a:tc>
                  <a:txBody>
                    <a:bodyPr/>
                    <a:lstStyle/>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Courage</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Ability to take risks</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Inconsiderate</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Disturbs</a:t>
                      </a:r>
                    </a:p>
                  </a:txBody>
                  <a:tcPr marL="89988" marR="89988" marT="46782" marB="4678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282575" marR="0" lvl="0" indent="-282575"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Takes care of</a:t>
                      </a:r>
                      <a:br>
                        <a:rPr kumimoji="1" lang="pl-PL" sz="1300" b="0" i="0" u="none" strike="noStrike" cap="none" normalizeH="0" baseline="0">
                          <a:ln>
                            <a:noFill/>
                          </a:ln>
                          <a:solidFill>
                            <a:schemeClr val="tx1"/>
                          </a:solidFill>
                          <a:effectLst/>
                          <a:latin typeface="Century Gothic" panose="020B0502020202020204" pitchFamily="34" charset="0"/>
                        </a:rPr>
                      </a:br>
                      <a:r>
                        <a:rPr kumimoji="1" lang="en-US" sz="1300" b="0" i="0" u="none" strike="noStrike" cap="none" normalizeH="0" baseline="0">
                          <a:ln>
                            <a:noFill/>
                          </a:ln>
                          <a:solidFill>
                            <a:schemeClr val="tx1"/>
                          </a:solidFill>
                          <a:effectLst/>
                          <a:latin typeface="Century Gothic" panose="020B0502020202020204" pitchFamily="34" charset="0"/>
                        </a:rPr>
                        <a:t>talking</a:t>
                      </a:r>
                    </a:p>
                    <a:p>
                      <a:pPr marL="282575" marR="0" lvl="0" indent="-282575"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Presents well</a:t>
                      </a:r>
                    </a:p>
                    <a:p>
                      <a:pPr marL="282575" marR="0" lvl="0" indent="-282575"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  </a:t>
                      </a:r>
                      <a:r>
                        <a:rPr kumimoji="1" lang="en-US" sz="1300" b="0" i="0" u="none" strike="noStrike" cap="none" normalizeH="0" baseline="0">
                          <a:ln>
                            <a:noFill/>
                          </a:ln>
                          <a:solidFill>
                            <a:schemeClr val="tx1"/>
                          </a:solidFill>
                          <a:effectLst/>
                          <a:latin typeface="Century Gothic" panose="020B0502020202020204" pitchFamily="34" charset="0"/>
                        </a:rPr>
                        <a:t>Unreliable</a:t>
                      </a:r>
                    </a:p>
                    <a:p>
                      <a:pPr marL="282575" marR="0" lvl="0" indent="-282575"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  </a:t>
                      </a:r>
                      <a:r>
                        <a:rPr kumimoji="1" lang="en-US" sz="1300" b="0" i="0" u="none" strike="noStrike" cap="none" normalizeH="0" baseline="0">
                          <a:ln>
                            <a:noFill/>
                          </a:ln>
                          <a:solidFill>
                            <a:schemeClr val="tx1"/>
                          </a:solidFill>
                          <a:effectLst/>
                          <a:latin typeface="Century Gothic" panose="020B0502020202020204" pitchFamily="34" charset="0"/>
                        </a:rPr>
                        <a:t>High flyer</a:t>
                      </a:r>
                    </a:p>
                  </a:txBody>
                  <a:tcPr marL="89988" marR="89988" marT="46782" marB="4678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Reasonable</a:t>
                      </a:r>
                    </a:p>
                  </a:txBody>
                  <a:tcPr marL="89988" marR="89988" marT="46782" marB="4678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Good team-mate</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 </a:t>
                      </a:r>
                      <a:r>
                        <a:rPr kumimoji="1" lang="en-US" sz="1300" b="0" i="0" u="none" strike="noStrike" cap="none" normalizeH="0" baseline="0">
                          <a:ln>
                            <a:noFill/>
                          </a:ln>
                          <a:solidFill>
                            <a:schemeClr val="tx1"/>
                          </a:solidFill>
                          <a:effectLst/>
                          <a:latin typeface="Century Gothic" panose="020B0502020202020204" pitchFamily="34" charset="0"/>
                        </a:rPr>
                        <a:t> Cold, sober</a:t>
                      </a:r>
                    </a:p>
                  </a:txBody>
                  <a:tcPr marL="89988" marR="89988" marT="46782" marB="4678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788">
                <a:tc>
                  <a:txBody>
                    <a:bodyPr/>
                    <a:lstStyle/>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Clear opinion</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Responsible</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0" i="0" u="none" strike="noStrike" cap="none" normalizeH="0" baseline="0">
                          <a:ln>
                            <a:noFill/>
                          </a:ln>
                          <a:solidFill>
                            <a:schemeClr val="tx1"/>
                          </a:solidFill>
                          <a:effectLst/>
                          <a:latin typeface="Century Gothic" panose="020B0502020202020204" pitchFamily="34" charset="0"/>
                        </a:rPr>
                        <a:t>-  Autocrat </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Full of steam</a:t>
                      </a:r>
                    </a:p>
                  </a:txBody>
                  <a:tcPr marL="89988" marR="89988" marT="46782" marB="4678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Social skills</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Sympathetic</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Rambler</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 </a:t>
                      </a:r>
                      <a:r>
                        <a:rPr kumimoji="1" lang="en-US" sz="1300" b="0" i="0" u="none" strike="noStrike" cap="none" normalizeH="0" baseline="0">
                          <a:ln>
                            <a:noFill/>
                          </a:ln>
                          <a:solidFill>
                            <a:schemeClr val="tx1"/>
                          </a:solidFill>
                          <a:effectLst/>
                          <a:latin typeface="Century Gothic" panose="020B0502020202020204" pitchFamily="34" charset="0"/>
                        </a:rPr>
                        <a:t> Superficial</a:t>
                      </a:r>
                    </a:p>
                  </a:txBody>
                  <a:tcPr marL="89988" marR="89988" marT="46782" marB="4678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Not a threat</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Neutral</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Committee-minded</a:t>
                      </a:r>
                    </a:p>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Not sharp enough</a:t>
                      </a:r>
                    </a:p>
                  </a:txBody>
                  <a:tcPr marL="89988" marR="89988" marT="46782" marB="4678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40000"/>
                        </a:spcBef>
                        <a:spcAft>
                          <a:spcPct val="0"/>
                        </a:spcAft>
                        <a:buClr>
                          <a:srgbClr val="D0005F"/>
                        </a:buClr>
                        <a:buSzTx/>
                        <a:buFont typeface="Wingdings" pitchFamily="2" charset="2"/>
                        <a:buNone/>
                        <a:tabLst/>
                      </a:pPr>
                      <a:r>
                        <a:rPr kumimoji="1" lang="en-US" sz="1300" b="1" i="0" u="none" strike="noStrike" cap="none" normalizeH="0" baseline="0">
                          <a:ln>
                            <a:noFill/>
                          </a:ln>
                          <a:solidFill>
                            <a:schemeClr val="tx1"/>
                          </a:solidFill>
                          <a:effectLst/>
                          <a:latin typeface="Century Gothic" panose="020B0502020202020204" pitchFamily="34" charset="0"/>
                        </a:rPr>
                        <a:t>+</a:t>
                      </a:r>
                      <a:r>
                        <a:rPr kumimoji="1" lang="en-US" sz="1300" b="0" i="0" u="none" strike="noStrike" cap="none" normalizeH="0" baseline="0">
                          <a:ln>
                            <a:noFill/>
                          </a:ln>
                          <a:solidFill>
                            <a:schemeClr val="tx1"/>
                          </a:solidFill>
                          <a:effectLst/>
                          <a:latin typeface="Century Gothic" panose="020B0502020202020204" pitchFamily="34" charset="0"/>
                        </a:rPr>
                        <a:t> Doesn’t disturb </a:t>
                      </a:r>
                    </a:p>
                  </a:txBody>
                  <a:tcPr marL="89988" marR="89988" marT="46782" marB="4678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58" name="Rectangle 29">
            <a:extLst>
              <a:ext uri="{FF2B5EF4-FFF2-40B4-BE49-F238E27FC236}">
                <a16:creationId xmlns:a16="http://schemas.microsoft.com/office/drawing/2014/main" id="{B191B8B2-3A87-4150-AEE8-682CF30FEE00}"/>
              </a:ext>
            </a:extLst>
          </p:cNvPr>
          <p:cNvSpPr>
            <a:spLocks noChangeArrowheads="1"/>
          </p:cNvSpPr>
          <p:nvPr/>
        </p:nvSpPr>
        <p:spPr bwMode="auto">
          <a:xfrm>
            <a:off x="1111399" y="1356382"/>
            <a:ext cx="455612" cy="571500"/>
          </a:xfrm>
          <a:prstGeom prst="rect">
            <a:avLst/>
          </a:prstGeom>
          <a:noFill/>
          <a:ln w="9525">
            <a:noFill/>
            <a:miter lim="800000"/>
            <a:headEnd/>
            <a:tailEnd/>
          </a:ln>
        </p:spPr>
        <p:txBody>
          <a:bodyPr wrap="none" lIns="91048" tIns="45518" rIns="91048" bIns="45518" anchor="ctr"/>
          <a:lstStyle/>
          <a:p>
            <a:pPr>
              <a:defRPr/>
            </a:pPr>
            <a:r>
              <a:rPr lang="en-US" sz="3600" b="1" baseline="0">
                <a:solidFill>
                  <a:srgbClr val="FF0000"/>
                </a:solidFill>
                <a:latin typeface="Century Gothic" panose="020B0502020202020204" pitchFamily="34" charset="0"/>
              </a:rPr>
              <a:t>D</a:t>
            </a:r>
          </a:p>
        </p:txBody>
      </p:sp>
      <p:sp>
        <p:nvSpPr>
          <p:cNvPr id="59" name="Rectangle 30">
            <a:extLst>
              <a:ext uri="{FF2B5EF4-FFF2-40B4-BE49-F238E27FC236}">
                <a16:creationId xmlns:a16="http://schemas.microsoft.com/office/drawing/2014/main" id="{B5945E98-BD5E-4878-B005-DA55E9A7C397}"/>
              </a:ext>
            </a:extLst>
          </p:cNvPr>
          <p:cNvSpPr>
            <a:spLocks noChangeArrowheads="1"/>
          </p:cNvSpPr>
          <p:nvPr/>
        </p:nvSpPr>
        <p:spPr bwMode="auto">
          <a:xfrm>
            <a:off x="1153603" y="2753382"/>
            <a:ext cx="455612" cy="514350"/>
          </a:xfrm>
          <a:prstGeom prst="rect">
            <a:avLst/>
          </a:prstGeom>
          <a:noFill/>
          <a:ln w="9525">
            <a:noFill/>
            <a:miter lim="800000"/>
            <a:headEnd/>
            <a:tailEnd/>
          </a:ln>
        </p:spPr>
        <p:txBody>
          <a:bodyPr wrap="none" lIns="91048" tIns="45518" rIns="91048" bIns="45518" anchor="ctr"/>
          <a:lstStyle/>
          <a:p>
            <a:pPr>
              <a:defRPr/>
            </a:pPr>
            <a:r>
              <a:rPr lang="en-US" sz="3600" b="1" baseline="0">
                <a:solidFill>
                  <a:srgbClr val="FFCC00"/>
                </a:solidFill>
                <a:latin typeface="Century Gothic" panose="020B0502020202020204" pitchFamily="34" charset="0"/>
              </a:rPr>
              <a:t>I</a:t>
            </a:r>
          </a:p>
        </p:txBody>
      </p:sp>
      <p:sp>
        <p:nvSpPr>
          <p:cNvPr id="60" name="Rectangle 31">
            <a:extLst>
              <a:ext uri="{FF2B5EF4-FFF2-40B4-BE49-F238E27FC236}">
                <a16:creationId xmlns:a16="http://schemas.microsoft.com/office/drawing/2014/main" id="{FCED9A86-73AC-4577-8824-4D0C9DF1C742}"/>
              </a:ext>
            </a:extLst>
          </p:cNvPr>
          <p:cNvSpPr>
            <a:spLocks noChangeArrowheads="1"/>
          </p:cNvSpPr>
          <p:nvPr/>
        </p:nvSpPr>
        <p:spPr bwMode="auto">
          <a:xfrm>
            <a:off x="1153603" y="4023382"/>
            <a:ext cx="455612" cy="514350"/>
          </a:xfrm>
          <a:prstGeom prst="rect">
            <a:avLst/>
          </a:prstGeom>
          <a:noFill/>
          <a:ln w="9525">
            <a:noFill/>
            <a:miter lim="800000"/>
            <a:headEnd/>
            <a:tailEnd/>
          </a:ln>
        </p:spPr>
        <p:txBody>
          <a:bodyPr wrap="none" lIns="91048" tIns="45518" rIns="91048" bIns="45518" anchor="ctr"/>
          <a:lstStyle/>
          <a:p>
            <a:pPr>
              <a:defRPr/>
            </a:pPr>
            <a:r>
              <a:rPr lang="en-US" sz="3600" b="1" baseline="0">
                <a:solidFill>
                  <a:srgbClr val="00B050"/>
                </a:solidFill>
                <a:latin typeface="Century Gothic" panose="020B0502020202020204" pitchFamily="34" charset="0"/>
              </a:rPr>
              <a:t>S</a:t>
            </a:r>
          </a:p>
        </p:txBody>
      </p:sp>
      <p:sp>
        <p:nvSpPr>
          <p:cNvPr id="61" name="Rectangle 32">
            <a:extLst>
              <a:ext uri="{FF2B5EF4-FFF2-40B4-BE49-F238E27FC236}">
                <a16:creationId xmlns:a16="http://schemas.microsoft.com/office/drawing/2014/main" id="{E4D12091-E6CD-4658-8E75-0B79CF3CFEFA}"/>
              </a:ext>
            </a:extLst>
          </p:cNvPr>
          <p:cNvSpPr>
            <a:spLocks noChangeArrowheads="1"/>
          </p:cNvSpPr>
          <p:nvPr/>
        </p:nvSpPr>
        <p:spPr bwMode="auto">
          <a:xfrm>
            <a:off x="1111399" y="5318782"/>
            <a:ext cx="455612" cy="571500"/>
          </a:xfrm>
          <a:prstGeom prst="rect">
            <a:avLst/>
          </a:prstGeom>
          <a:noFill/>
          <a:ln w="9525">
            <a:noFill/>
            <a:miter lim="800000"/>
            <a:headEnd/>
            <a:tailEnd/>
          </a:ln>
        </p:spPr>
        <p:txBody>
          <a:bodyPr wrap="none" lIns="91048" tIns="45518" rIns="91048" bIns="45518" anchor="ctr"/>
          <a:lstStyle/>
          <a:p>
            <a:pPr>
              <a:defRPr/>
            </a:pPr>
            <a:r>
              <a:rPr lang="en-US" sz="3600" b="1" baseline="0">
                <a:solidFill>
                  <a:schemeClr val="accent2"/>
                </a:solidFill>
                <a:latin typeface="Century Gothic" panose="020B0502020202020204" pitchFamily="34" charset="0"/>
              </a:rPr>
              <a:t>C</a:t>
            </a:r>
          </a:p>
        </p:txBody>
      </p:sp>
      <p:sp>
        <p:nvSpPr>
          <p:cNvPr id="62" name="Rectangle 33">
            <a:extLst>
              <a:ext uri="{FF2B5EF4-FFF2-40B4-BE49-F238E27FC236}">
                <a16:creationId xmlns:a16="http://schemas.microsoft.com/office/drawing/2014/main" id="{DF225FA3-FC8F-4F14-B2B4-B54F161C3383}"/>
              </a:ext>
            </a:extLst>
          </p:cNvPr>
          <p:cNvSpPr>
            <a:spLocks noChangeArrowheads="1"/>
          </p:cNvSpPr>
          <p:nvPr/>
        </p:nvSpPr>
        <p:spPr bwMode="auto">
          <a:xfrm>
            <a:off x="2693055" y="638262"/>
            <a:ext cx="457200" cy="571500"/>
          </a:xfrm>
          <a:prstGeom prst="rect">
            <a:avLst/>
          </a:prstGeom>
          <a:noFill/>
          <a:ln w="9525">
            <a:noFill/>
            <a:miter lim="800000"/>
            <a:headEnd/>
            <a:tailEnd/>
          </a:ln>
        </p:spPr>
        <p:txBody>
          <a:bodyPr wrap="none" lIns="91048" tIns="45518" rIns="91048" bIns="45518" anchor="ctr"/>
          <a:lstStyle/>
          <a:p>
            <a:pPr>
              <a:defRPr/>
            </a:pPr>
            <a:r>
              <a:rPr lang="en-US" sz="3600" b="1" baseline="0">
                <a:solidFill>
                  <a:srgbClr val="FF0000"/>
                </a:solidFill>
                <a:latin typeface="Century Gothic" panose="020B0502020202020204" pitchFamily="34" charset="0"/>
              </a:rPr>
              <a:t>D</a:t>
            </a:r>
          </a:p>
        </p:txBody>
      </p:sp>
      <p:sp>
        <p:nvSpPr>
          <p:cNvPr id="63" name="Rectangle 34">
            <a:extLst>
              <a:ext uri="{FF2B5EF4-FFF2-40B4-BE49-F238E27FC236}">
                <a16:creationId xmlns:a16="http://schemas.microsoft.com/office/drawing/2014/main" id="{8BE13FD0-0241-45D9-8A2D-A7E4A0B29DE2}"/>
              </a:ext>
            </a:extLst>
          </p:cNvPr>
          <p:cNvSpPr>
            <a:spLocks noChangeArrowheads="1"/>
          </p:cNvSpPr>
          <p:nvPr/>
        </p:nvSpPr>
        <p:spPr bwMode="auto">
          <a:xfrm>
            <a:off x="4940955" y="657312"/>
            <a:ext cx="457200" cy="514350"/>
          </a:xfrm>
          <a:prstGeom prst="rect">
            <a:avLst/>
          </a:prstGeom>
          <a:noFill/>
          <a:ln w="9525">
            <a:noFill/>
            <a:miter lim="800000"/>
            <a:headEnd/>
            <a:tailEnd/>
          </a:ln>
        </p:spPr>
        <p:txBody>
          <a:bodyPr wrap="none" lIns="91048" tIns="45518" rIns="91048" bIns="45518" anchor="ctr"/>
          <a:lstStyle/>
          <a:p>
            <a:pPr>
              <a:defRPr/>
            </a:pPr>
            <a:r>
              <a:rPr lang="en-US" sz="3600" b="1" baseline="0">
                <a:solidFill>
                  <a:srgbClr val="FFCC00"/>
                </a:solidFill>
                <a:latin typeface="Century Gothic" panose="020B0502020202020204" pitchFamily="34" charset="0"/>
              </a:rPr>
              <a:t>I</a:t>
            </a:r>
          </a:p>
        </p:txBody>
      </p:sp>
      <p:sp>
        <p:nvSpPr>
          <p:cNvPr id="64" name="Rectangle 35">
            <a:extLst>
              <a:ext uri="{FF2B5EF4-FFF2-40B4-BE49-F238E27FC236}">
                <a16:creationId xmlns:a16="http://schemas.microsoft.com/office/drawing/2014/main" id="{11E5956C-8174-46A4-81CB-C31CE56953C9}"/>
              </a:ext>
            </a:extLst>
          </p:cNvPr>
          <p:cNvSpPr>
            <a:spLocks noChangeArrowheads="1"/>
          </p:cNvSpPr>
          <p:nvPr/>
        </p:nvSpPr>
        <p:spPr bwMode="auto">
          <a:xfrm>
            <a:off x="7007880" y="657312"/>
            <a:ext cx="457200" cy="514350"/>
          </a:xfrm>
          <a:prstGeom prst="rect">
            <a:avLst/>
          </a:prstGeom>
          <a:noFill/>
          <a:ln w="9525">
            <a:noFill/>
            <a:miter lim="800000"/>
            <a:headEnd/>
            <a:tailEnd/>
          </a:ln>
        </p:spPr>
        <p:txBody>
          <a:bodyPr wrap="none" lIns="91048" tIns="45518" rIns="91048" bIns="45518" anchor="ctr"/>
          <a:lstStyle/>
          <a:p>
            <a:pPr>
              <a:defRPr/>
            </a:pPr>
            <a:r>
              <a:rPr lang="en-US" sz="3600" b="1" baseline="0">
                <a:solidFill>
                  <a:srgbClr val="00B050"/>
                </a:solidFill>
                <a:latin typeface="Century Gothic" panose="020B0502020202020204" pitchFamily="34" charset="0"/>
              </a:rPr>
              <a:t>S</a:t>
            </a:r>
          </a:p>
        </p:txBody>
      </p:sp>
      <p:sp>
        <p:nvSpPr>
          <p:cNvPr id="65" name="Rectangle 36">
            <a:extLst>
              <a:ext uri="{FF2B5EF4-FFF2-40B4-BE49-F238E27FC236}">
                <a16:creationId xmlns:a16="http://schemas.microsoft.com/office/drawing/2014/main" id="{BC0150F9-7BFE-4346-BEC5-7A09CB01F9E2}"/>
              </a:ext>
            </a:extLst>
          </p:cNvPr>
          <p:cNvSpPr>
            <a:spLocks noChangeArrowheads="1"/>
          </p:cNvSpPr>
          <p:nvPr/>
        </p:nvSpPr>
        <p:spPr bwMode="auto">
          <a:xfrm>
            <a:off x="9055755" y="638262"/>
            <a:ext cx="457200" cy="571500"/>
          </a:xfrm>
          <a:prstGeom prst="rect">
            <a:avLst/>
          </a:prstGeom>
          <a:noFill/>
          <a:ln w="9525">
            <a:noFill/>
            <a:miter lim="800000"/>
            <a:headEnd/>
            <a:tailEnd/>
          </a:ln>
        </p:spPr>
        <p:txBody>
          <a:bodyPr wrap="none" lIns="91048" tIns="45518" rIns="91048" bIns="45518" anchor="ctr"/>
          <a:lstStyle/>
          <a:p>
            <a:pPr>
              <a:defRPr/>
            </a:pPr>
            <a:r>
              <a:rPr lang="en-US" sz="3600" b="1" baseline="0">
                <a:solidFill>
                  <a:schemeClr val="accent2"/>
                </a:solidFill>
                <a:latin typeface="Century Gothic" panose="020B0502020202020204" pitchFamily="34" charset="0"/>
              </a:rPr>
              <a:t>C</a:t>
            </a:r>
          </a:p>
        </p:txBody>
      </p:sp>
      <p:sp>
        <p:nvSpPr>
          <p:cNvPr id="13" name="Prostokąt zaokrąglony 7">
            <a:extLst>
              <a:ext uri="{FF2B5EF4-FFF2-40B4-BE49-F238E27FC236}">
                <a16:creationId xmlns:a16="http://schemas.microsoft.com/office/drawing/2014/main" id="{CA76B59D-5BEC-47C8-87B6-2196FE697709}"/>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dirty="0">
                <a:solidFill>
                  <a:schemeClr val="bg1"/>
                </a:solidFill>
                <a:latin typeface="Century Gothic" panose="020B0502020202020204" pitchFamily="34" charset="0"/>
              </a:rPr>
              <a:t>       See Page 15 of the Workbook</a:t>
            </a:r>
            <a:endParaRPr lang="en-US" sz="1100" b="1" dirty="0">
              <a:solidFill>
                <a:schemeClr val="bg1"/>
              </a:solidFill>
              <a:latin typeface="Century Gothic" panose="020B0502020202020204" pitchFamily="34" charset="0"/>
            </a:endParaRPr>
          </a:p>
        </p:txBody>
      </p:sp>
      <p:pic>
        <p:nvPicPr>
          <p:cNvPr id="14" name="Graphic 13" descr="Closed book with solid fill">
            <a:extLst>
              <a:ext uri="{FF2B5EF4-FFF2-40B4-BE49-F238E27FC236}">
                <a16:creationId xmlns:a16="http://schemas.microsoft.com/office/drawing/2014/main" id="{ABF38F34-922F-48F8-A6EF-ED48A1FDF99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53912" y="256991"/>
            <a:ext cx="228376" cy="227084"/>
          </a:xfrm>
          <a:prstGeom prst="rect">
            <a:avLst/>
          </a:prstGeom>
        </p:spPr>
      </p:pic>
    </p:spTree>
    <p:extLst>
      <p:ext uri="{BB962C8B-B14F-4D97-AF65-F5344CB8AC3E}">
        <p14:creationId xmlns:p14="http://schemas.microsoft.com/office/powerpoint/2010/main" val="270543012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14:bounceEnd="53333">
                                          <p:cBhvr additive="base">
                                            <p:cTn id="7" dur="1250" fill="hold"/>
                                            <p:tgtEl>
                                              <p:spTgt spid="13"/>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250" fill="hold"/>
                                            <p:tgtEl>
                                              <p:spTgt spid="13"/>
                                            </p:tgtEl>
                                            <p:attrNameLst>
                                              <p:attrName>ppt_x</p:attrName>
                                            </p:attrNameLst>
                                          </p:cBhvr>
                                          <p:tavLst>
                                            <p:tav tm="0">
                                              <p:val>
                                                <p:strVal val="0-#ppt_w/2"/>
                                              </p:val>
                                            </p:tav>
                                            <p:tav tm="100000">
                                              <p:val>
                                                <p:strVal val="#ppt_x"/>
                                              </p:val>
                                            </p:tav>
                                          </p:tavLst>
                                        </p:anim>
                                        <p:anim calcmode="lin" valueType="num">
                                          <p:cBhvr additive="base">
                                            <p:cTn id="8" dur="12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21292" y="247047"/>
            <a:ext cx="11549415" cy="351580"/>
          </a:xfrm>
        </p:spPr>
        <p:txBody>
          <a:bodyPr/>
          <a:lstStyle/>
          <a:p>
            <a:r>
              <a:rPr lang="en-NZ" altLang="pl-PL" b="1" dirty="0">
                <a:solidFill>
                  <a:schemeClr val="accent1"/>
                </a:solidFill>
              </a:rPr>
              <a:t>Styles</a:t>
            </a:r>
            <a:r>
              <a:rPr lang="en-NZ" altLang="pl-PL" b="1" dirty="0"/>
              <a:t> - </a:t>
            </a:r>
            <a:r>
              <a:rPr lang="en-NZ" altLang="pl-PL" dirty="0"/>
              <a:t>How they filter</a:t>
            </a:r>
            <a:endParaRPr lang="pl-PL" dirty="0"/>
          </a:p>
        </p:txBody>
      </p:sp>
      <p:sp>
        <p:nvSpPr>
          <p:cNvPr id="24" name="Symbol zastępczy numeru slajdu 23"/>
          <p:cNvSpPr>
            <a:spLocks noGrp="1"/>
          </p:cNvSpPr>
          <p:nvPr>
            <p:ph type="sldNum" sz="quarter" idx="12"/>
          </p:nvPr>
        </p:nvSpPr>
        <p:spPr/>
        <p:txBody>
          <a:bodyPr/>
          <a:lstStyle/>
          <a:p>
            <a:fld id="{DEAEEF22-A4DB-45E7-8C91-9889C89BF273}" type="slidenum">
              <a:rPr lang="pl-PL" smtClean="0"/>
              <a:t>42</a:t>
            </a:fld>
            <a:endParaRPr lang="pl-PL"/>
          </a:p>
        </p:txBody>
      </p:sp>
      <p:grpSp>
        <p:nvGrpSpPr>
          <p:cNvPr id="25" name="Grupa 4">
            <a:extLst>
              <a:ext uri="{FF2B5EF4-FFF2-40B4-BE49-F238E27FC236}">
                <a16:creationId xmlns:a16="http://schemas.microsoft.com/office/drawing/2014/main" id="{242FFB14-F59C-4749-B9BF-1409F386EF39}"/>
              </a:ext>
            </a:extLst>
          </p:cNvPr>
          <p:cNvGrpSpPr/>
          <p:nvPr/>
        </p:nvGrpSpPr>
        <p:grpSpPr>
          <a:xfrm>
            <a:off x="-214666" y="1005903"/>
            <a:ext cx="4281450" cy="461665"/>
            <a:chOff x="6096000" y="4628233"/>
            <a:chExt cx="6428442" cy="461665"/>
          </a:xfrm>
          <a:solidFill>
            <a:schemeClr val="bg1">
              <a:lumMod val="50000"/>
            </a:schemeClr>
          </a:solidFill>
        </p:grpSpPr>
        <p:sp>
          <p:nvSpPr>
            <p:cNvPr id="26" name="Prostokąt zaokrąglony 5">
              <a:extLst>
                <a:ext uri="{FF2B5EF4-FFF2-40B4-BE49-F238E27FC236}">
                  <a16:creationId xmlns:a16="http://schemas.microsoft.com/office/drawing/2014/main" id="{AF802A0F-46FC-4315-8339-6F3AE2251AB3}"/>
                </a:ext>
              </a:extLst>
            </p:cNvPr>
            <p:cNvSpPr/>
            <p:nvPr/>
          </p:nvSpPr>
          <p:spPr>
            <a:xfrm>
              <a:off x="6096000" y="4628233"/>
              <a:ext cx="6428442" cy="46166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l-PL"/>
            </a:p>
          </p:txBody>
        </p:sp>
        <p:sp>
          <p:nvSpPr>
            <p:cNvPr id="27" name="TextBox 91">
              <a:extLst>
                <a:ext uri="{FF2B5EF4-FFF2-40B4-BE49-F238E27FC236}">
                  <a16:creationId xmlns:a16="http://schemas.microsoft.com/office/drawing/2014/main" id="{054D43C6-84AA-4550-8191-DD70AA96B625}"/>
                </a:ext>
              </a:extLst>
            </p:cNvPr>
            <p:cNvSpPr txBox="1"/>
            <p:nvPr/>
          </p:nvSpPr>
          <p:spPr>
            <a:xfrm>
              <a:off x="6188807" y="4628233"/>
              <a:ext cx="6154333" cy="461665"/>
            </a:xfrm>
            <a:prstGeom prst="rect">
              <a:avLst/>
            </a:prstGeom>
            <a:grpFill/>
          </p:spPr>
          <p:txBody>
            <a:bodyPr wrap="square" rtlCol="0">
              <a:spAutoFit/>
            </a:bodyPr>
            <a:lstStyle/>
            <a:p>
              <a:pPr algn="r"/>
              <a:r>
                <a:rPr lang="en-NZ" sz="2400" b="1">
                  <a:solidFill>
                    <a:schemeClr val="bg1"/>
                  </a:solidFill>
                </a:rPr>
                <a:t>Boss says “Good Job”</a:t>
              </a:r>
              <a:endParaRPr lang="en-US" sz="2400" b="1">
                <a:solidFill>
                  <a:schemeClr val="bg1"/>
                </a:solidFill>
              </a:endParaRPr>
            </a:p>
          </p:txBody>
        </p:sp>
      </p:grpSp>
      <p:grpSp>
        <p:nvGrpSpPr>
          <p:cNvPr id="3" name="Group 2"/>
          <p:cNvGrpSpPr/>
          <p:nvPr/>
        </p:nvGrpSpPr>
        <p:grpSpPr>
          <a:xfrm>
            <a:off x="1531842" y="1340464"/>
            <a:ext cx="9128316" cy="5066260"/>
            <a:chOff x="1566621" y="1025144"/>
            <a:chExt cx="9128316" cy="5066260"/>
          </a:xfrm>
        </p:grpSpPr>
        <p:sp>
          <p:nvSpPr>
            <p:cNvPr id="12" name="Strzałka w cztery strony 2"/>
            <p:cNvSpPr/>
            <p:nvPr/>
          </p:nvSpPr>
          <p:spPr>
            <a:xfrm>
              <a:off x="1566621" y="1025144"/>
              <a:ext cx="9128316" cy="5066260"/>
            </a:xfrm>
            <a:prstGeom prst="quadArrow">
              <a:avLst>
                <a:gd name="adj1" fmla="val 577"/>
                <a:gd name="adj2" fmla="val 1929"/>
                <a:gd name="adj3" fmla="val 3814"/>
              </a:avLst>
            </a:prstGeom>
            <a:solidFill>
              <a:schemeClr val="bg1">
                <a:lumMod val="50000"/>
              </a:schemeClr>
            </a:solidFill>
            <a:ln>
              <a:noFill/>
            </a:ln>
            <a:effectLst/>
          </p:spPr>
          <p:style>
            <a:lnRef idx="0">
              <a:scrgbClr r="0" g="0" b="0"/>
            </a:lnRef>
            <a:fillRef idx="1">
              <a:scrgbClr r="0" g="0" b="0"/>
            </a:fillRef>
            <a:effectRef idx="2">
              <a:scrgbClr r="0" g="0" b="0"/>
            </a:effectRef>
            <a:fontRef idx="minor">
              <a:schemeClr val="dk1">
                <a:hueOff val="0"/>
                <a:satOff val="0"/>
                <a:lumOff val="0"/>
                <a:alphaOff val="0"/>
              </a:schemeClr>
            </a:fontRef>
          </p:style>
          <p:txBody>
            <a:bodyPr/>
            <a:lstStyle/>
            <a:p>
              <a:endParaRPr lang="en-NZ"/>
            </a:p>
          </p:txBody>
        </p:sp>
        <p:sp>
          <p:nvSpPr>
            <p:cNvPr id="18" name="Prostokąt z rogami zaokrąglonymi z jednej strony 11"/>
            <p:cNvSpPr/>
            <p:nvPr/>
          </p:nvSpPr>
          <p:spPr>
            <a:xfrm>
              <a:off x="1951265" y="1509063"/>
              <a:ext cx="3960000" cy="187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2000" bIns="72000" rtlCol="0" anchor="ctr"/>
            <a:lstStyle/>
            <a:p>
              <a:pPr lvl="0" algn="ctr">
                <a:spcAft>
                  <a:spcPts val="0"/>
                </a:spcAft>
              </a:pPr>
              <a:r>
                <a:rPr lang="pl-PL" altLang="pl-PL" sz="2000" b="1">
                  <a:solidFill>
                    <a:schemeClr val="bg1"/>
                  </a:solidFill>
                </a:rPr>
                <a:t>C</a:t>
              </a:r>
            </a:p>
            <a:p>
              <a:pPr algn="ctr"/>
              <a:r>
                <a:rPr lang="en-NZ">
                  <a:solidFill>
                    <a:schemeClr val="bg1"/>
                  </a:solidFill>
                  <a:latin typeface="Century Gothic" panose="020B0502020202020204" pitchFamily="34" charset="0"/>
                </a:rPr>
                <a:t>C wonders what the boss really meant, then analyses it, thinking there may be a catch.</a:t>
              </a:r>
            </a:p>
          </p:txBody>
        </p:sp>
        <p:sp>
          <p:nvSpPr>
            <p:cNvPr id="22" name="Prostokąt z rogami zaokrąglonymi z jednej strony 13"/>
            <p:cNvSpPr/>
            <p:nvPr/>
          </p:nvSpPr>
          <p:spPr>
            <a:xfrm>
              <a:off x="6320749" y="1509063"/>
              <a:ext cx="3960000" cy="187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2000" bIns="72000" rtlCol="0" anchor="ctr"/>
            <a:lstStyle/>
            <a:p>
              <a:pPr algn="ctr"/>
              <a:r>
                <a:rPr lang="pl-PL" altLang="pl-PL" sz="2000" b="1">
                  <a:solidFill>
                    <a:schemeClr val="bg1"/>
                  </a:solidFill>
                </a:rPr>
                <a:t>D</a:t>
              </a:r>
            </a:p>
            <a:p>
              <a:pPr algn="ctr"/>
              <a:r>
                <a:rPr lang="en-NZ">
                  <a:solidFill>
                    <a:schemeClr val="bg1"/>
                  </a:solidFill>
                  <a:latin typeface="Century Gothic" panose="020B0502020202020204" pitchFamily="34" charset="0"/>
                </a:rPr>
                <a:t>The high D ego thinks: </a:t>
              </a:r>
              <a:br>
                <a:rPr lang="en-NZ">
                  <a:solidFill>
                    <a:schemeClr val="bg1"/>
                  </a:solidFill>
                  <a:latin typeface="Century Gothic" panose="020B0502020202020204" pitchFamily="34" charset="0"/>
                </a:rPr>
              </a:br>
              <a:r>
                <a:rPr lang="en-NZ">
                  <a:solidFill>
                    <a:schemeClr val="bg1"/>
                  </a:solidFill>
                  <a:latin typeface="Century Gothic" panose="020B0502020202020204" pitchFamily="34" charset="0"/>
                </a:rPr>
                <a:t>"I know. I planned it that way. What else did you expect?"</a:t>
              </a:r>
            </a:p>
          </p:txBody>
        </p:sp>
        <p:sp>
          <p:nvSpPr>
            <p:cNvPr id="35" name="Prostokąt z rogami zaokrąglonymi z jednej strony 15"/>
            <p:cNvSpPr/>
            <p:nvPr/>
          </p:nvSpPr>
          <p:spPr>
            <a:xfrm>
              <a:off x="1951265" y="3698049"/>
              <a:ext cx="3960000" cy="1872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2000" bIns="72000" rtlCol="0" anchor="ctr"/>
            <a:lstStyle/>
            <a:p>
              <a:pPr lvl="0" algn="ctr">
                <a:spcAft>
                  <a:spcPts val="0"/>
                </a:spcAft>
              </a:pPr>
              <a:r>
                <a:rPr lang="pl-PL" altLang="pl-PL" sz="2000" b="1">
                  <a:solidFill>
                    <a:schemeClr val="bg1"/>
                  </a:solidFill>
                </a:rPr>
                <a:t>S</a:t>
              </a:r>
            </a:p>
            <a:p>
              <a:pPr algn="ctr"/>
              <a:r>
                <a:rPr lang="en-NZ">
                  <a:solidFill>
                    <a:schemeClr val="bg1"/>
                  </a:solidFill>
                  <a:latin typeface="Century Gothic" panose="020B0502020202020204" pitchFamily="34" charset="0"/>
                </a:rPr>
                <a:t>S says calmly: "Thank you” and thinks: "I am happy they said it privately".</a:t>
              </a:r>
            </a:p>
          </p:txBody>
        </p:sp>
        <p:sp>
          <p:nvSpPr>
            <p:cNvPr id="39" name="Prostokąt z rogami zaokrąglonymi z jednej strony 16"/>
            <p:cNvSpPr/>
            <p:nvPr/>
          </p:nvSpPr>
          <p:spPr>
            <a:xfrm>
              <a:off x="6320749" y="3722732"/>
              <a:ext cx="3960000" cy="187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2000" bIns="72000" rtlCol="0" anchor="ctr"/>
            <a:lstStyle/>
            <a:p>
              <a:pPr algn="ctr"/>
              <a:r>
                <a:rPr lang="pl-PL" altLang="pl-PL" sz="2000" b="1">
                  <a:solidFill>
                    <a:srgbClr val="FFFFFF"/>
                  </a:solidFill>
                </a:rPr>
                <a:t>I</a:t>
              </a:r>
            </a:p>
            <a:p>
              <a:pPr algn="ctr"/>
              <a:r>
                <a:rPr lang="en-NZ">
                  <a:solidFill>
                    <a:schemeClr val="bg1"/>
                  </a:solidFill>
                  <a:latin typeface="Century Gothic" panose="020B0502020202020204" pitchFamily="34" charset="0"/>
                </a:rPr>
                <a:t>I says “Oh, did you like that? Let’s get a cup of coffee and I’ll tell you how I did it."</a:t>
              </a:r>
            </a:p>
          </p:txBody>
        </p:sp>
      </p:grpSp>
      <p:sp>
        <p:nvSpPr>
          <p:cNvPr id="13" name="Rectangle 12"/>
          <p:cNvSpPr/>
          <p:nvPr/>
        </p:nvSpPr>
        <p:spPr>
          <a:xfrm>
            <a:off x="-341017" y="819804"/>
            <a:ext cx="12888000" cy="594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3696516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3333">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3333">
                                          <p:cBhvr additive="base">
                                            <p:cTn id="7" dur="1250" fill="hold"/>
                                            <p:tgtEl>
                                              <p:spTgt spid="25"/>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250" fill="hold"/>
                                            <p:tgtEl>
                                              <p:spTgt spid="25"/>
                                            </p:tgtEl>
                                            <p:attrNameLst>
                                              <p:attrName>ppt_x</p:attrName>
                                            </p:attrNameLst>
                                          </p:cBhvr>
                                          <p:tavLst>
                                            <p:tav tm="0">
                                              <p:val>
                                                <p:strVal val="0-#ppt_w/2"/>
                                              </p:val>
                                            </p:tav>
                                            <p:tav tm="100000">
                                              <p:val>
                                                <p:strVal val="#ppt_x"/>
                                              </p:val>
                                            </p:tav>
                                          </p:tavLst>
                                        </p:anim>
                                        <p:anim calcmode="lin" valueType="num">
                                          <p:cBhvr additive="base">
                                            <p:cTn id="8" dur="125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406980"/>
          </a:xfrm>
        </p:spPr>
        <p:txBody>
          <a:bodyPr/>
          <a:lstStyle/>
          <a:p>
            <a:r>
              <a:rPr lang="en-NZ" altLang="pl-PL" b="1">
                <a:solidFill>
                  <a:schemeClr val="accent1"/>
                </a:solidFill>
              </a:rPr>
              <a:t>Styles</a:t>
            </a:r>
            <a:r>
              <a:rPr lang="en-NZ" altLang="pl-PL" b="1"/>
              <a:t> - </a:t>
            </a:r>
            <a:r>
              <a:rPr lang="en-NZ" altLang="pl-PL"/>
              <a:t>How they Filter</a:t>
            </a:r>
            <a:endParaRPr lang="pl-PL"/>
          </a:p>
        </p:txBody>
      </p:sp>
      <p:sp>
        <p:nvSpPr>
          <p:cNvPr id="24" name="Symbol zastępczy numeru slajdu 23"/>
          <p:cNvSpPr>
            <a:spLocks noGrp="1"/>
          </p:cNvSpPr>
          <p:nvPr>
            <p:ph type="sldNum" sz="quarter" idx="12"/>
          </p:nvPr>
        </p:nvSpPr>
        <p:spPr/>
        <p:txBody>
          <a:bodyPr/>
          <a:lstStyle/>
          <a:p>
            <a:fld id="{DEAEEF22-A4DB-45E7-8C91-9889C89BF273}" type="slidenum">
              <a:rPr lang="pl-PL" smtClean="0"/>
              <a:t>43</a:t>
            </a:fld>
            <a:endParaRPr lang="pl-PL"/>
          </a:p>
        </p:txBody>
      </p:sp>
      <p:grpSp>
        <p:nvGrpSpPr>
          <p:cNvPr id="25" name="Grupa 4">
            <a:extLst>
              <a:ext uri="{FF2B5EF4-FFF2-40B4-BE49-F238E27FC236}">
                <a16:creationId xmlns:a16="http://schemas.microsoft.com/office/drawing/2014/main" id="{242FFB14-F59C-4749-B9BF-1409F386EF39}"/>
              </a:ext>
            </a:extLst>
          </p:cNvPr>
          <p:cNvGrpSpPr/>
          <p:nvPr/>
        </p:nvGrpSpPr>
        <p:grpSpPr>
          <a:xfrm>
            <a:off x="-240343" y="1048026"/>
            <a:ext cx="8264114" cy="499266"/>
            <a:chOff x="6096000" y="4568054"/>
            <a:chExt cx="10459724" cy="499266"/>
          </a:xfrm>
          <a:solidFill>
            <a:schemeClr val="bg1">
              <a:lumMod val="50000"/>
            </a:schemeClr>
          </a:solidFill>
        </p:grpSpPr>
        <p:sp>
          <p:nvSpPr>
            <p:cNvPr id="26" name="Prostokąt zaokrąglony 5">
              <a:extLst>
                <a:ext uri="{FF2B5EF4-FFF2-40B4-BE49-F238E27FC236}">
                  <a16:creationId xmlns:a16="http://schemas.microsoft.com/office/drawing/2014/main" id="{AF802A0F-46FC-4315-8339-6F3AE2251AB3}"/>
                </a:ext>
              </a:extLst>
            </p:cNvPr>
            <p:cNvSpPr/>
            <p:nvPr/>
          </p:nvSpPr>
          <p:spPr>
            <a:xfrm>
              <a:off x="6096000" y="4605655"/>
              <a:ext cx="10439769" cy="46166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l-PL"/>
            </a:p>
          </p:txBody>
        </p:sp>
        <p:sp>
          <p:nvSpPr>
            <p:cNvPr id="27" name="TextBox 91">
              <a:extLst>
                <a:ext uri="{FF2B5EF4-FFF2-40B4-BE49-F238E27FC236}">
                  <a16:creationId xmlns:a16="http://schemas.microsoft.com/office/drawing/2014/main" id="{054D43C6-84AA-4550-8191-DD70AA96B625}"/>
                </a:ext>
              </a:extLst>
            </p:cNvPr>
            <p:cNvSpPr txBox="1"/>
            <p:nvPr/>
          </p:nvSpPr>
          <p:spPr>
            <a:xfrm>
              <a:off x="6530757" y="4568054"/>
              <a:ext cx="10024967" cy="461665"/>
            </a:xfrm>
            <a:prstGeom prst="rect">
              <a:avLst/>
            </a:prstGeom>
            <a:noFill/>
          </p:spPr>
          <p:txBody>
            <a:bodyPr wrap="square" rtlCol="0">
              <a:spAutoFit/>
            </a:bodyPr>
            <a:lstStyle/>
            <a:p>
              <a:r>
                <a:rPr lang="en-NZ" sz="2400" b="1">
                  <a:solidFill>
                    <a:schemeClr val="bg1"/>
                  </a:solidFill>
                </a:rPr>
                <a:t>Boss says </a:t>
              </a:r>
              <a:r>
                <a:rPr lang="en-US" sz="2400" b="1">
                  <a:solidFill>
                    <a:schemeClr val="bg1"/>
                  </a:solidFill>
                  <a:latin typeface="Century Gothic" panose="020B0502020202020204" pitchFamily="34" charset="0"/>
                </a:rPr>
                <a:t>“I need to see you right after the meeting”</a:t>
              </a:r>
            </a:p>
          </p:txBody>
        </p:sp>
      </p:grpSp>
      <p:grpSp>
        <p:nvGrpSpPr>
          <p:cNvPr id="5" name="Group 4"/>
          <p:cNvGrpSpPr/>
          <p:nvPr/>
        </p:nvGrpSpPr>
        <p:grpSpPr>
          <a:xfrm>
            <a:off x="1531842" y="1353084"/>
            <a:ext cx="9128316" cy="5066260"/>
            <a:chOff x="1573883" y="1364197"/>
            <a:chExt cx="9128316" cy="5066260"/>
          </a:xfrm>
        </p:grpSpPr>
        <p:grpSp>
          <p:nvGrpSpPr>
            <p:cNvPr id="3" name="Group 2"/>
            <p:cNvGrpSpPr/>
            <p:nvPr/>
          </p:nvGrpSpPr>
          <p:grpSpPr>
            <a:xfrm>
              <a:off x="1988867" y="1831725"/>
              <a:ext cx="8306678" cy="4131762"/>
              <a:chOff x="2018989" y="1705597"/>
              <a:chExt cx="8306678" cy="4131762"/>
            </a:xfrm>
          </p:grpSpPr>
          <p:sp>
            <p:nvSpPr>
              <p:cNvPr id="16" name="Prostokąt z rogami zaokrąglonymi z jednej strony 11"/>
              <p:cNvSpPr/>
              <p:nvPr/>
            </p:nvSpPr>
            <p:spPr>
              <a:xfrm>
                <a:off x="2018989" y="1705597"/>
                <a:ext cx="3960000" cy="1872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2000" bIns="72000" rtlCol="0" anchor="ctr"/>
              <a:lstStyle/>
              <a:p>
                <a:pPr algn="ctr"/>
                <a:r>
                  <a:rPr lang="en-US" sz="1600">
                    <a:solidFill>
                      <a:schemeClr val="bg1"/>
                    </a:solidFill>
                    <a:latin typeface="Century Gothic" panose="020B0502020202020204" pitchFamily="34" charset="0"/>
                  </a:rPr>
                  <a:t>The high C immediately starts to investigate every project they have worked on recently to find out what might have gone wrong, so they can justify why they did it that way.</a:t>
                </a:r>
              </a:p>
            </p:txBody>
          </p:sp>
          <p:sp>
            <p:nvSpPr>
              <p:cNvPr id="17" name="Prostokąt z rogami zaokrąglonymi z jednej strony 13"/>
              <p:cNvSpPr/>
              <p:nvPr/>
            </p:nvSpPr>
            <p:spPr>
              <a:xfrm>
                <a:off x="6365667" y="1714021"/>
                <a:ext cx="3960000" cy="18720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2000" bIns="72000" rtlCol="0" anchor="ctr"/>
              <a:lstStyle/>
              <a:p>
                <a:pPr algn="ctr"/>
                <a:r>
                  <a:rPr lang="en-NZ">
                    <a:solidFill>
                      <a:schemeClr val="bg1"/>
                    </a:solidFill>
                    <a:latin typeface="Century Gothic" panose="020B0502020202020204" pitchFamily="34" charset="0"/>
                  </a:rPr>
                  <a:t>The high D says "It must be a promotion. Pretty good! Great news!"</a:t>
                </a:r>
              </a:p>
            </p:txBody>
          </p:sp>
          <p:sp>
            <p:nvSpPr>
              <p:cNvPr id="18" name="Prostokąt z rogami zaokrąglonymi z jednej strony 15"/>
              <p:cNvSpPr/>
              <p:nvPr/>
            </p:nvSpPr>
            <p:spPr>
              <a:xfrm>
                <a:off x="2018989" y="3965359"/>
                <a:ext cx="3960000" cy="1872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2000" bIns="72000" rtlCol="0" anchor="ctr"/>
              <a:lstStyle/>
              <a:p>
                <a:pPr algn="ctr"/>
                <a:r>
                  <a:rPr lang="en-NZ">
                    <a:solidFill>
                      <a:schemeClr val="bg1"/>
                    </a:solidFill>
                    <a:latin typeface="Century Gothic" panose="020B0502020202020204" pitchFamily="34" charset="0"/>
                  </a:rPr>
                  <a:t>The high S says "Damn it! Someone must have screwed something up and I’ll have to stay after work to fix it."</a:t>
                </a:r>
              </a:p>
            </p:txBody>
          </p:sp>
          <p:sp>
            <p:nvSpPr>
              <p:cNvPr id="19" name="Prostokąt z rogami zaokrąglonymi z jednej strony 16"/>
              <p:cNvSpPr/>
              <p:nvPr/>
            </p:nvSpPr>
            <p:spPr>
              <a:xfrm>
                <a:off x="6365667" y="3965359"/>
                <a:ext cx="3960000" cy="187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2000" bIns="72000" rtlCol="0" anchor="ctr"/>
              <a:lstStyle/>
              <a:p>
                <a:pPr algn="ctr"/>
                <a:r>
                  <a:rPr lang="en-NZ">
                    <a:solidFill>
                      <a:schemeClr val="bg1"/>
                    </a:solidFill>
                    <a:latin typeface="Century Gothic" panose="020B0502020202020204" pitchFamily="34" charset="0"/>
                  </a:rPr>
                  <a:t>The high I says "I bet they want to do an article about me and put my picture on the cover. I’m glad I’m wearing this new suit today."</a:t>
                </a:r>
              </a:p>
            </p:txBody>
          </p:sp>
        </p:grpSp>
        <p:sp>
          <p:nvSpPr>
            <p:cNvPr id="14" name="Strzałka w cztery strony 2"/>
            <p:cNvSpPr/>
            <p:nvPr/>
          </p:nvSpPr>
          <p:spPr>
            <a:xfrm>
              <a:off x="1573883" y="1364197"/>
              <a:ext cx="9128316" cy="5066260"/>
            </a:xfrm>
            <a:prstGeom prst="quadArrow">
              <a:avLst>
                <a:gd name="adj1" fmla="val 577"/>
                <a:gd name="adj2" fmla="val 1929"/>
                <a:gd name="adj3" fmla="val 3814"/>
              </a:avLst>
            </a:prstGeom>
            <a:solidFill>
              <a:schemeClr val="bg1">
                <a:lumMod val="50000"/>
              </a:schemeClr>
            </a:solidFill>
            <a:ln>
              <a:noFill/>
            </a:ln>
            <a:effectLst/>
          </p:spPr>
          <p:style>
            <a:lnRef idx="0">
              <a:scrgbClr r="0" g="0" b="0"/>
            </a:lnRef>
            <a:fillRef idx="1">
              <a:scrgbClr r="0" g="0" b="0"/>
            </a:fillRef>
            <a:effectRef idx="2">
              <a:scrgbClr r="0" g="0" b="0"/>
            </a:effectRef>
            <a:fontRef idx="minor">
              <a:schemeClr val="dk1">
                <a:hueOff val="0"/>
                <a:satOff val="0"/>
                <a:lumOff val="0"/>
                <a:alphaOff val="0"/>
              </a:schemeClr>
            </a:fontRef>
          </p:style>
          <p:txBody>
            <a:bodyPr/>
            <a:lstStyle/>
            <a:p>
              <a:endParaRPr lang="en-NZ"/>
            </a:p>
          </p:txBody>
        </p:sp>
      </p:grpSp>
      <p:sp>
        <p:nvSpPr>
          <p:cNvPr id="21" name="Rectangle 20"/>
          <p:cNvSpPr/>
          <p:nvPr/>
        </p:nvSpPr>
        <p:spPr>
          <a:xfrm>
            <a:off x="-348000" y="916214"/>
            <a:ext cx="12888000" cy="594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7168648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3333">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53333">
                                          <p:cBhvr additive="base">
                                            <p:cTn id="7" dur="1250" fill="hold"/>
                                            <p:tgtEl>
                                              <p:spTgt spid="25"/>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250" fill="hold"/>
                                            <p:tgtEl>
                                              <p:spTgt spid="25"/>
                                            </p:tgtEl>
                                            <p:attrNameLst>
                                              <p:attrName>ppt_x</p:attrName>
                                            </p:attrNameLst>
                                          </p:cBhvr>
                                          <p:tavLst>
                                            <p:tav tm="0">
                                              <p:val>
                                                <p:strVal val="0-#ppt_w/2"/>
                                              </p:val>
                                            </p:tav>
                                            <p:tav tm="100000">
                                              <p:val>
                                                <p:strVal val="#ppt_x"/>
                                              </p:val>
                                            </p:tav>
                                          </p:tavLst>
                                        </p:anim>
                                        <p:anim calcmode="lin" valueType="num">
                                          <p:cBhvr additive="base">
                                            <p:cTn id="8" dur="125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1109" y="231282"/>
            <a:ext cx="11549415" cy="628579"/>
          </a:xfrm>
        </p:spPr>
        <p:txBody>
          <a:bodyPr/>
          <a:lstStyle/>
          <a:p>
            <a:r>
              <a:rPr lang="en-NZ" b="1">
                <a:solidFill>
                  <a:srgbClr val="ED0C6D"/>
                </a:solidFill>
              </a:rPr>
              <a:t>Exercise 2: </a:t>
            </a:r>
            <a:r>
              <a:rPr lang="en-NZ"/>
              <a:t>Famous People On The Axes</a:t>
            </a:r>
            <a:br>
              <a:rPr lang="en-NZ"/>
            </a:br>
            <a:endParaRPr lang="en-GB"/>
          </a:p>
        </p:txBody>
      </p:sp>
      <p:sp>
        <p:nvSpPr>
          <p:cNvPr id="3" name="Slide Number Placeholder 2"/>
          <p:cNvSpPr>
            <a:spLocks noGrp="1"/>
          </p:cNvSpPr>
          <p:nvPr>
            <p:ph type="sldNum" sz="quarter" idx="12"/>
          </p:nvPr>
        </p:nvSpPr>
        <p:spPr/>
        <p:txBody>
          <a:bodyPr/>
          <a:lstStyle/>
          <a:p>
            <a:fld id="{DEAEEF22-A4DB-45E7-8C91-9889C89BF273}" type="slidenum">
              <a:rPr lang="pl-PL" smtClean="0"/>
              <a:t>44</a:t>
            </a:fld>
            <a:endParaRPr lang="pl-PL"/>
          </a:p>
        </p:txBody>
      </p:sp>
      <p:grpSp>
        <p:nvGrpSpPr>
          <p:cNvPr id="11" name="Group 10"/>
          <p:cNvGrpSpPr/>
          <p:nvPr/>
        </p:nvGrpSpPr>
        <p:grpSpPr>
          <a:xfrm>
            <a:off x="9381845" y="904850"/>
            <a:ext cx="1006119" cy="5426062"/>
            <a:chOff x="9381845" y="904850"/>
            <a:chExt cx="1006119" cy="5426062"/>
          </a:xfrm>
        </p:grpSpPr>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81845" y="5447876"/>
              <a:ext cx="945392" cy="8830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388699" y="4237593"/>
              <a:ext cx="931684" cy="9963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388699" y="1948619"/>
              <a:ext cx="964125" cy="964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388699" y="904850"/>
              <a:ext cx="931684" cy="8737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88699" y="3145669"/>
              <a:ext cx="999265" cy="8758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7" name="Strzałka w cztery strony 2"/>
          <p:cNvSpPr/>
          <p:nvPr/>
        </p:nvSpPr>
        <p:spPr>
          <a:xfrm>
            <a:off x="3078306" y="1126794"/>
            <a:ext cx="6035388" cy="4604413"/>
          </a:xfrm>
          <a:prstGeom prst="quadArrow">
            <a:avLst>
              <a:gd name="adj1" fmla="val 577"/>
              <a:gd name="adj2" fmla="val 1929"/>
              <a:gd name="adj3" fmla="val 3814"/>
            </a:avLst>
          </a:prstGeom>
          <a:solidFill>
            <a:schemeClr val="bg1">
              <a:lumMod val="50000"/>
            </a:schemeClr>
          </a:solidFill>
          <a:ln>
            <a:noFill/>
          </a:ln>
          <a:effectLst/>
        </p:spPr>
        <p:style>
          <a:lnRef idx="0">
            <a:scrgbClr r="0" g="0" b="0"/>
          </a:lnRef>
          <a:fillRef idx="1">
            <a:scrgbClr r="0" g="0" b="0"/>
          </a:fillRef>
          <a:effectRef idx="2">
            <a:scrgbClr r="0" g="0" b="0"/>
          </a:effectRef>
          <a:fontRef idx="minor">
            <a:schemeClr val="dk1">
              <a:hueOff val="0"/>
              <a:satOff val="0"/>
              <a:lumOff val="0"/>
              <a:alphaOff val="0"/>
            </a:schemeClr>
          </a:fontRef>
        </p:style>
        <p:txBody>
          <a:bodyPr/>
          <a:lstStyle/>
          <a:p>
            <a:endParaRPr lang="en-NZ"/>
          </a:p>
        </p:txBody>
      </p:sp>
      <p:grpSp>
        <p:nvGrpSpPr>
          <p:cNvPr id="28" name="Grupa 32"/>
          <p:cNvGrpSpPr/>
          <p:nvPr/>
        </p:nvGrpSpPr>
        <p:grpSpPr>
          <a:xfrm>
            <a:off x="6286700" y="1467204"/>
            <a:ext cx="1659020" cy="1862048"/>
            <a:chOff x="7424337" y="2517191"/>
            <a:chExt cx="1742129" cy="1955328"/>
          </a:xfrm>
        </p:grpSpPr>
        <p:sp>
          <p:nvSpPr>
            <p:cNvPr id="29" name="Elipsa 34"/>
            <p:cNvSpPr/>
            <p:nvPr/>
          </p:nvSpPr>
          <p:spPr>
            <a:xfrm>
              <a:off x="7424337" y="2590541"/>
              <a:ext cx="1742129" cy="17421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3600"/>
            </a:p>
          </p:txBody>
        </p:sp>
        <p:sp>
          <p:nvSpPr>
            <p:cNvPr id="30" name="pole tekstowe 35"/>
            <p:cNvSpPr txBox="1"/>
            <p:nvPr/>
          </p:nvSpPr>
          <p:spPr>
            <a:xfrm>
              <a:off x="7716936" y="2517191"/>
              <a:ext cx="1197210" cy="1955328"/>
            </a:xfrm>
            <a:prstGeom prst="rect">
              <a:avLst/>
            </a:prstGeom>
            <a:noFill/>
          </p:spPr>
          <p:txBody>
            <a:bodyPr wrap="square" rtlCol="0">
              <a:spAutoFit/>
            </a:bodyPr>
            <a:lstStyle/>
            <a:p>
              <a:pPr algn="ctr"/>
              <a:r>
                <a:rPr lang="pl-PL" sz="11500" b="1">
                  <a:solidFill>
                    <a:schemeClr val="bg1"/>
                  </a:solidFill>
                </a:rPr>
                <a:t>D</a:t>
              </a:r>
            </a:p>
          </p:txBody>
        </p:sp>
      </p:grpSp>
      <p:grpSp>
        <p:nvGrpSpPr>
          <p:cNvPr id="31" name="Grupa 36"/>
          <p:cNvGrpSpPr/>
          <p:nvPr/>
        </p:nvGrpSpPr>
        <p:grpSpPr>
          <a:xfrm>
            <a:off x="4247267" y="3516552"/>
            <a:ext cx="1659020" cy="1862048"/>
            <a:chOff x="3332335" y="4050382"/>
            <a:chExt cx="1071890" cy="1203065"/>
          </a:xfrm>
        </p:grpSpPr>
        <p:sp>
          <p:nvSpPr>
            <p:cNvPr id="32" name="Elipsa 37"/>
            <p:cNvSpPr/>
            <p:nvPr/>
          </p:nvSpPr>
          <p:spPr>
            <a:xfrm>
              <a:off x="3332335" y="4100212"/>
              <a:ext cx="1071890" cy="10718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3600"/>
            </a:p>
          </p:txBody>
        </p:sp>
        <p:sp>
          <p:nvSpPr>
            <p:cNvPr id="33" name="pole tekstowe 38"/>
            <p:cNvSpPr txBox="1"/>
            <p:nvPr/>
          </p:nvSpPr>
          <p:spPr>
            <a:xfrm>
              <a:off x="3499974" y="4050382"/>
              <a:ext cx="736614" cy="1203065"/>
            </a:xfrm>
            <a:prstGeom prst="rect">
              <a:avLst/>
            </a:prstGeom>
            <a:noFill/>
          </p:spPr>
          <p:txBody>
            <a:bodyPr wrap="square" rtlCol="0">
              <a:spAutoFit/>
            </a:bodyPr>
            <a:lstStyle/>
            <a:p>
              <a:pPr algn="ctr"/>
              <a:r>
                <a:rPr lang="pl-PL" sz="11500" b="1">
                  <a:solidFill>
                    <a:schemeClr val="bg1"/>
                  </a:solidFill>
                </a:rPr>
                <a:t>S</a:t>
              </a:r>
            </a:p>
          </p:txBody>
        </p:sp>
      </p:grpSp>
      <p:grpSp>
        <p:nvGrpSpPr>
          <p:cNvPr id="34" name="Grupa 40"/>
          <p:cNvGrpSpPr/>
          <p:nvPr/>
        </p:nvGrpSpPr>
        <p:grpSpPr>
          <a:xfrm>
            <a:off x="6293669" y="3502425"/>
            <a:ext cx="1659020" cy="1862048"/>
            <a:chOff x="8081194" y="4407641"/>
            <a:chExt cx="1071890" cy="1203065"/>
          </a:xfrm>
        </p:grpSpPr>
        <p:sp>
          <p:nvSpPr>
            <p:cNvPr id="35" name="Elipsa 41"/>
            <p:cNvSpPr/>
            <p:nvPr/>
          </p:nvSpPr>
          <p:spPr>
            <a:xfrm>
              <a:off x="8081194" y="4473229"/>
              <a:ext cx="1071890" cy="107189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3600"/>
            </a:p>
          </p:txBody>
        </p:sp>
        <p:sp>
          <p:nvSpPr>
            <p:cNvPr id="36" name="pole tekstowe 42"/>
            <p:cNvSpPr txBox="1"/>
            <p:nvPr/>
          </p:nvSpPr>
          <p:spPr>
            <a:xfrm>
              <a:off x="8248832" y="4407641"/>
              <a:ext cx="736614" cy="1203065"/>
            </a:xfrm>
            <a:prstGeom prst="rect">
              <a:avLst/>
            </a:prstGeom>
            <a:noFill/>
          </p:spPr>
          <p:txBody>
            <a:bodyPr wrap="square" rtlCol="0">
              <a:spAutoFit/>
            </a:bodyPr>
            <a:lstStyle/>
            <a:p>
              <a:pPr algn="ctr"/>
              <a:r>
                <a:rPr lang="pl-PL" sz="11500" b="1">
                  <a:solidFill>
                    <a:schemeClr val="bg1"/>
                  </a:solidFill>
                </a:rPr>
                <a:t>I</a:t>
              </a:r>
            </a:p>
          </p:txBody>
        </p:sp>
      </p:grpSp>
      <p:grpSp>
        <p:nvGrpSpPr>
          <p:cNvPr id="37" name="Grupa 44"/>
          <p:cNvGrpSpPr/>
          <p:nvPr/>
        </p:nvGrpSpPr>
        <p:grpSpPr>
          <a:xfrm>
            <a:off x="4247267" y="1467204"/>
            <a:ext cx="1659020" cy="1862048"/>
            <a:chOff x="2505863" y="1011491"/>
            <a:chExt cx="1071890" cy="1203066"/>
          </a:xfrm>
        </p:grpSpPr>
        <p:sp>
          <p:nvSpPr>
            <p:cNvPr id="38" name="Elipsa 45"/>
            <p:cNvSpPr/>
            <p:nvPr/>
          </p:nvSpPr>
          <p:spPr>
            <a:xfrm>
              <a:off x="2505863" y="1056606"/>
              <a:ext cx="1071890" cy="10718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3600"/>
            </a:p>
          </p:txBody>
        </p:sp>
        <p:sp>
          <p:nvSpPr>
            <p:cNvPr id="39" name="pole tekstowe 46"/>
            <p:cNvSpPr txBox="1"/>
            <p:nvPr/>
          </p:nvSpPr>
          <p:spPr>
            <a:xfrm>
              <a:off x="2638467" y="1011491"/>
              <a:ext cx="736614" cy="1203066"/>
            </a:xfrm>
            <a:prstGeom prst="rect">
              <a:avLst/>
            </a:prstGeom>
            <a:noFill/>
          </p:spPr>
          <p:txBody>
            <a:bodyPr wrap="square" rtlCol="0">
              <a:spAutoFit/>
            </a:bodyPr>
            <a:lstStyle/>
            <a:p>
              <a:pPr algn="ctr"/>
              <a:r>
                <a:rPr lang="pl-PL" sz="11500" b="1">
                  <a:solidFill>
                    <a:schemeClr val="bg1"/>
                  </a:solidFill>
                </a:rPr>
                <a:t>C</a:t>
              </a:r>
            </a:p>
          </p:txBody>
        </p:sp>
      </p:grpSp>
      <p:grpSp>
        <p:nvGrpSpPr>
          <p:cNvPr id="24" name="Group 23"/>
          <p:cNvGrpSpPr/>
          <p:nvPr/>
        </p:nvGrpSpPr>
        <p:grpSpPr>
          <a:xfrm>
            <a:off x="603554" y="904850"/>
            <a:ext cx="1308101" cy="1002532"/>
            <a:chOff x="939800" y="783673"/>
            <a:chExt cx="1308101" cy="1002532"/>
          </a:xfrm>
        </p:grpSpPr>
        <p:pic>
          <p:nvPicPr>
            <p:cNvPr id="25" name="Picture 24"/>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257605" y="783673"/>
              <a:ext cx="990296" cy="990296"/>
            </a:xfrm>
            <a:prstGeom prst="rect">
              <a:avLst/>
            </a:prstGeom>
          </p:spPr>
        </p:pic>
        <p:sp>
          <p:nvSpPr>
            <p:cNvPr id="26" name="Oval 25"/>
            <p:cNvSpPr/>
            <p:nvPr/>
          </p:nvSpPr>
          <p:spPr>
            <a:xfrm>
              <a:off x="939800" y="1740486"/>
              <a:ext cx="1308101"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0" name="Prostokąt zaokrąglony 7">
            <a:extLst>
              <a:ext uri="{FF2B5EF4-FFF2-40B4-BE49-F238E27FC236}">
                <a16:creationId xmlns:a16="http://schemas.microsoft.com/office/drawing/2014/main" id="{CD4AE246-4FD8-46A5-9183-82BFB8A77587}"/>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Turn to Page 16 of your Workbook</a:t>
            </a:r>
            <a:endParaRPr lang="en-US" sz="1100" b="1">
              <a:solidFill>
                <a:schemeClr val="bg1"/>
              </a:solidFill>
              <a:latin typeface="Century Gothic" panose="020B0502020202020204" pitchFamily="34" charset="0"/>
            </a:endParaRPr>
          </a:p>
        </p:txBody>
      </p:sp>
      <p:pic>
        <p:nvPicPr>
          <p:cNvPr id="41" name="Graphic 40" descr="Closed book with solid fill">
            <a:extLst>
              <a:ext uri="{FF2B5EF4-FFF2-40B4-BE49-F238E27FC236}">
                <a16:creationId xmlns:a16="http://schemas.microsoft.com/office/drawing/2014/main" id="{40D7AC84-6059-4188-8190-0ADBCBDA996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453912" y="256991"/>
            <a:ext cx="228376" cy="227084"/>
          </a:xfrm>
          <a:prstGeom prst="rect">
            <a:avLst/>
          </a:prstGeom>
        </p:spPr>
      </p:pic>
    </p:spTree>
    <p:extLst>
      <p:ext uri="{BB962C8B-B14F-4D97-AF65-F5344CB8AC3E}">
        <p14:creationId xmlns:p14="http://schemas.microsoft.com/office/powerpoint/2010/main" val="174808147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14:bounceEnd="53333">
                                          <p:cBhvr additive="base">
                                            <p:cTn id="7" dur="1250" fill="hold"/>
                                            <p:tgtEl>
                                              <p:spTgt spid="40"/>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8"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250" fill="hold"/>
                                            <p:tgtEl>
                                              <p:spTgt spid="24"/>
                                            </p:tgtEl>
                                            <p:attrNameLst>
                                              <p:attrName>ppt_x</p:attrName>
                                            </p:attrNameLst>
                                          </p:cBhvr>
                                          <p:tavLst>
                                            <p:tav tm="0">
                                              <p:val>
                                                <p:strVal val="0-#ppt_w/2"/>
                                              </p:val>
                                            </p:tav>
                                            <p:tav tm="100000">
                                              <p:val>
                                                <p:strVal val="#ppt_x"/>
                                              </p:val>
                                            </p:tav>
                                          </p:tavLst>
                                        </p:anim>
                                        <p:anim calcmode="lin" valueType="num">
                                          <p:cBhvr additive="base">
                                            <p:cTn id="13" dur="25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6" presetClass="entr" presetSubtype="32"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circle(out)">
                                          <p:cBhvr>
                                            <p:cTn id="17" dur="1500"/>
                                            <p:tgtEl>
                                              <p:spTgt spid="27"/>
                                            </p:tgtEl>
                                          </p:cBhvr>
                                        </p:animEffect>
                                      </p:childTnLst>
                                    </p:cTn>
                                  </p:par>
                                </p:childTnLst>
                              </p:cTn>
                            </p:par>
                            <p:par>
                              <p:cTn id="18" fill="hold">
                                <p:stCondLst>
                                  <p:cond delay="3000"/>
                                </p:stCondLst>
                                <p:childTnLst>
                                  <p:par>
                                    <p:cTn id="19" presetID="31" presetClass="entr" presetSubtype="0"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p:cTn id="21" dur="500" fill="hold"/>
                                            <p:tgtEl>
                                              <p:spTgt spid="28"/>
                                            </p:tgtEl>
                                            <p:attrNameLst>
                                              <p:attrName>ppt_w</p:attrName>
                                            </p:attrNameLst>
                                          </p:cBhvr>
                                          <p:tavLst>
                                            <p:tav tm="0">
                                              <p:val>
                                                <p:fltVal val="0"/>
                                              </p:val>
                                            </p:tav>
                                            <p:tav tm="100000">
                                              <p:val>
                                                <p:strVal val="#ppt_w"/>
                                              </p:val>
                                            </p:tav>
                                          </p:tavLst>
                                        </p:anim>
                                        <p:anim calcmode="lin" valueType="num">
                                          <p:cBhvr>
                                            <p:cTn id="22" dur="500" fill="hold"/>
                                            <p:tgtEl>
                                              <p:spTgt spid="28"/>
                                            </p:tgtEl>
                                            <p:attrNameLst>
                                              <p:attrName>ppt_h</p:attrName>
                                            </p:attrNameLst>
                                          </p:cBhvr>
                                          <p:tavLst>
                                            <p:tav tm="0">
                                              <p:val>
                                                <p:fltVal val="0"/>
                                              </p:val>
                                            </p:tav>
                                            <p:tav tm="100000">
                                              <p:val>
                                                <p:strVal val="#ppt_h"/>
                                              </p:val>
                                            </p:tav>
                                          </p:tavLst>
                                        </p:anim>
                                        <p:anim calcmode="lin" valueType="num">
                                          <p:cBhvr>
                                            <p:cTn id="23" dur="500" fill="hold"/>
                                            <p:tgtEl>
                                              <p:spTgt spid="28"/>
                                            </p:tgtEl>
                                            <p:attrNameLst>
                                              <p:attrName>style.rotation</p:attrName>
                                            </p:attrNameLst>
                                          </p:cBhvr>
                                          <p:tavLst>
                                            <p:tav tm="0">
                                              <p:val>
                                                <p:fltVal val="90"/>
                                              </p:val>
                                            </p:tav>
                                            <p:tav tm="100000">
                                              <p:val>
                                                <p:fltVal val="0"/>
                                              </p:val>
                                            </p:tav>
                                          </p:tavLst>
                                        </p:anim>
                                        <p:animEffect transition="in" filter="fade">
                                          <p:cBhvr>
                                            <p:cTn id="24" dur="500"/>
                                            <p:tgtEl>
                                              <p:spTgt spid="28"/>
                                            </p:tgtEl>
                                          </p:cBhvr>
                                        </p:animEffect>
                                      </p:childTnLst>
                                    </p:cTn>
                                  </p:par>
                                </p:childTnLst>
                              </p:cTn>
                            </p:par>
                            <p:par>
                              <p:cTn id="25" fill="hold">
                                <p:stCondLst>
                                  <p:cond delay="3500"/>
                                </p:stCondLst>
                                <p:childTnLst>
                                  <p:par>
                                    <p:cTn id="26" presetID="31" presetClass="entr" presetSubtype="0"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fltVal val="0"/>
                                              </p:val>
                                            </p:tav>
                                            <p:tav tm="100000">
                                              <p:val>
                                                <p:strVal val="#ppt_w"/>
                                              </p:val>
                                            </p:tav>
                                          </p:tavLst>
                                        </p:anim>
                                        <p:anim calcmode="lin" valueType="num">
                                          <p:cBhvr>
                                            <p:cTn id="29" dur="500" fill="hold"/>
                                            <p:tgtEl>
                                              <p:spTgt spid="34"/>
                                            </p:tgtEl>
                                            <p:attrNameLst>
                                              <p:attrName>ppt_h</p:attrName>
                                            </p:attrNameLst>
                                          </p:cBhvr>
                                          <p:tavLst>
                                            <p:tav tm="0">
                                              <p:val>
                                                <p:fltVal val="0"/>
                                              </p:val>
                                            </p:tav>
                                            <p:tav tm="100000">
                                              <p:val>
                                                <p:strVal val="#ppt_h"/>
                                              </p:val>
                                            </p:tav>
                                          </p:tavLst>
                                        </p:anim>
                                        <p:anim calcmode="lin" valueType="num">
                                          <p:cBhvr>
                                            <p:cTn id="30" dur="500" fill="hold"/>
                                            <p:tgtEl>
                                              <p:spTgt spid="34"/>
                                            </p:tgtEl>
                                            <p:attrNameLst>
                                              <p:attrName>style.rotation</p:attrName>
                                            </p:attrNameLst>
                                          </p:cBhvr>
                                          <p:tavLst>
                                            <p:tav tm="0">
                                              <p:val>
                                                <p:fltVal val="90"/>
                                              </p:val>
                                            </p:tav>
                                            <p:tav tm="100000">
                                              <p:val>
                                                <p:fltVal val="0"/>
                                              </p:val>
                                            </p:tav>
                                          </p:tavLst>
                                        </p:anim>
                                        <p:animEffect transition="in" filter="fade">
                                          <p:cBhvr>
                                            <p:cTn id="31" dur="500"/>
                                            <p:tgtEl>
                                              <p:spTgt spid="34"/>
                                            </p:tgtEl>
                                          </p:cBhvr>
                                        </p:animEffect>
                                      </p:childTnLst>
                                    </p:cTn>
                                  </p:par>
                                </p:childTnLst>
                              </p:cTn>
                            </p:par>
                            <p:par>
                              <p:cTn id="32" fill="hold">
                                <p:stCondLst>
                                  <p:cond delay="4000"/>
                                </p:stCondLst>
                                <p:childTnLst>
                                  <p:par>
                                    <p:cTn id="33" presetID="31" presetClass="entr" presetSubtype="0"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500" fill="hold"/>
                                            <p:tgtEl>
                                              <p:spTgt spid="31"/>
                                            </p:tgtEl>
                                            <p:attrNameLst>
                                              <p:attrName>ppt_w</p:attrName>
                                            </p:attrNameLst>
                                          </p:cBhvr>
                                          <p:tavLst>
                                            <p:tav tm="0">
                                              <p:val>
                                                <p:fltVal val="0"/>
                                              </p:val>
                                            </p:tav>
                                            <p:tav tm="100000">
                                              <p:val>
                                                <p:strVal val="#ppt_w"/>
                                              </p:val>
                                            </p:tav>
                                          </p:tavLst>
                                        </p:anim>
                                        <p:anim calcmode="lin" valueType="num">
                                          <p:cBhvr>
                                            <p:cTn id="36" dur="500" fill="hold"/>
                                            <p:tgtEl>
                                              <p:spTgt spid="31"/>
                                            </p:tgtEl>
                                            <p:attrNameLst>
                                              <p:attrName>ppt_h</p:attrName>
                                            </p:attrNameLst>
                                          </p:cBhvr>
                                          <p:tavLst>
                                            <p:tav tm="0">
                                              <p:val>
                                                <p:fltVal val="0"/>
                                              </p:val>
                                            </p:tav>
                                            <p:tav tm="100000">
                                              <p:val>
                                                <p:strVal val="#ppt_h"/>
                                              </p:val>
                                            </p:tav>
                                          </p:tavLst>
                                        </p:anim>
                                        <p:anim calcmode="lin" valueType="num">
                                          <p:cBhvr>
                                            <p:cTn id="37" dur="500" fill="hold"/>
                                            <p:tgtEl>
                                              <p:spTgt spid="31"/>
                                            </p:tgtEl>
                                            <p:attrNameLst>
                                              <p:attrName>style.rotation</p:attrName>
                                            </p:attrNameLst>
                                          </p:cBhvr>
                                          <p:tavLst>
                                            <p:tav tm="0">
                                              <p:val>
                                                <p:fltVal val="90"/>
                                              </p:val>
                                            </p:tav>
                                            <p:tav tm="100000">
                                              <p:val>
                                                <p:fltVal val="0"/>
                                              </p:val>
                                            </p:tav>
                                          </p:tavLst>
                                        </p:anim>
                                        <p:animEffect transition="in" filter="fade">
                                          <p:cBhvr>
                                            <p:cTn id="38" dur="500"/>
                                            <p:tgtEl>
                                              <p:spTgt spid="31"/>
                                            </p:tgtEl>
                                          </p:cBhvr>
                                        </p:animEffect>
                                      </p:childTnLst>
                                    </p:cTn>
                                  </p:par>
                                </p:childTnLst>
                              </p:cTn>
                            </p:par>
                            <p:par>
                              <p:cTn id="39" fill="hold">
                                <p:stCondLst>
                                  <p:cond delay="4500"/>
                                </p:stCondLst>
                                <p:childTnLst>
                                  <p:par>
                                    <p:cTn id="40" presetID="31" presetClass="entr" presetSubtype="0" fill="hold" nodeType="after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p:cTn id="42" dur="500" fill="hold"/>
                                            <p:tgtEl>
                                              <p:spTgt spid="37"/>
                                            </p:tgtEl>
                                            <p:attrNameLst>
                                              <p:attrName>ppt_w</p:attrName>
                                            </p:attrNameLst>
                                          </p:cBhvr>
                                          <p:tavLst>
                                            <p:tav tm="0">
                                              <p:val>
                                                <p:fltVal val="0"/>
                                              </p:val>
                                            </p:tav>
                                            <p:tav tm="100000">
                                              <p:val>
                                                <p:strVal val="#ppt_w"/>
                                              </p:val>
                                            </p:tav>
                                          </p:tavLst>
                                        </p:anim>
                                        <p:anim calcmode="lin" valueType="num">
                                          <p:cBhvr>
                                            <p:cTn id="43" dur="500" fill="hold"/>
                                            <p:tgtEl>
                                              <p:spTgt spid="37"/>
                                            </p:tgtEl>
                                            <p:attrNameLst>
                                              <p:attrName>ppt_h</p:attrName>
                                            </p:attrNameLst>
                                          </p:cBhvr>
                                          <p:tavLst>
                                            <p:tav tm="0">
                                              <p:val>
                                                <p:fltVal val="0"/>
                                              </p:val>
                                            </p:tav>
                                            <p:tav tm="100000">
                                              <p:val>
                                                <p:strVal val="#ppt_h"/>
                                              </p:val>
                                            </p:tav>
                                          </p:tavLst>
                                        </p:anim>
                                        <p:anim calcmode="lin" valueType="num">
                                          <p:cBhvr>
                                            <p:cTn id="44" dur="500" fill="hold"/>
                                            <p:tgtEl>
                                              <p:spTgt spid="37"/>
                                            </p:tgtEl>
                                            <p:attrNameLst>
                                              <p:attrName>style.rotation</p:attrName>
                                            </p:attrNameLst>
                                          </p:cBhvr>
                                          <p:tavLst>
                                            <p:tav tm="0">
                                              <p:val>
                                                <p:fltVal val="90"/>
                                              </p:val>
                                            </p:tav>
                                            <p:tav tm="100000">
                                              <p:val>
                                                <p:fltVal val="0"/>
                                              </p:val>
                                            </p:tav>
                                          </p:tavLst>
                                        </p:anim>
                                        <p:animEffect transition="in" filter="fade">
                                          <p:cBhvr>
                                            <p:cTn id="45" dur="500"/>
                                            <p:tgtEl>
                                              <p:spTgt spid="37"/>
                                            </p:tgtEl>
                                          </p:cBhvr>
                                        </p:animEffect>
                                      </p:childTnLst>
                                    </p:cTn>
                                  </p:par>
                                </p:childTnLst>
                              </p:cTn>
                            </p:par>
                            <p:par>
                              <p:cTn id="46" fill="hold">
                                <p:stCondLst>
                                  <p:cond delay="5000"/>
                                </p:stCondLst>
                                <p:childTnLst>
                                  <p:par>
                                    <p:cTn id="47" presetID="22" presetClass="entr" presetSubtype="1"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up)">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250" fill="hold"/>
                                            <p:tgtEl>
                                              <p:spTgt spid="40"/>
                                            </p:tgtEl>
                                            <p:attrNameLst>
                                              <p:attrName>ppt_x</p:attrName>
                                            </p:attrNameLst>
                                          </p:cBhvr>
                                          <p:tavLst>
                                            <p:tav tm="0">
                                              <p:val>
                                                <p:strVal val="0-#ppt_w/2"/>
                                              </p:val>
                                            </p:tav>
                                            <p:tav tm="100000">
                                              <p:val>
                                                <p:strVal val="#ppt_x"/>
                                              </p:val>
                                            </p:tav>
                                          </p:tavLst>
                                        </p:anim>
                                        <p:anim calcmode="lin" valueType="num">
                                          <p:cBhvr additive="base">
                                            <p:cTn id="8" dur="1250" fill="hold"/>
                                            <p:tgtEl>
                                              <p:spTgt spid="40"/>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8"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250" fill="hold"/>
                                            <p:tgtEl>
                                              <p:spTgt spid="24"/>
                                            </p:tgtEl>
                                            <p:attrNameLst>
                                              <p:attrName>ppt_x</p:attrName>
                                            </p:attrNameLst>
                                          </p:cBhvr>
                                          <p:tavLst>
                                            <p:tav tm="0">
                                              <p:val>
                                                <p:strVal val="0-#ppt_w/2"/>
                                              </p:val>
                                            </p:tav>
                                            <p:tav tm="100000">
                                              <p:val>
                                                <p:strVal val="#ppt_x"/>
                                              </p:val>
                                            </p:tav>
                                          </p:tavLst>
                                        </p:anim>
                                        <p:anim calcmode="lin" valueType="num">
                                          <p:cBhvr additive="base">
                                            <p:cTn id="13" dur="25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6" presetClass="entr" presetSubtype="32"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circle(out)">
                                          <p:cBhvr>
                                            <p:cTn id="17" dur="1500"/>
                                            <p:tgtEl>
                                              <p:spTgt spid="27"/>
                                            </p:tgtEl>
                                          </p:cBhvr>
                                        </p:animEffect>
                                      </p:childTnLst>
                                    </p:cTn>
                                  </p:par>
                                </p:childTnLst>
                              </p:cTn>
                            </p:par>
                            <p:par>
                              <p:cTn id="18" fill="hold">
                                <p:stCondLst>
                                  <p:cond delay="3000"/>
                                </p:stCondLst>
                                <p:childTnLst>
                                  <p:par>
                                    <p:cTn id="19" presetID="31" presetClass="entr" presetSubtype="0"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p:cTn id="21" dur="500" fill="hold"/>
                                            <p:tgtEl>
                                              <p:spTgt spid="28"/>
                                            </p:tgtEl>
                                            <p:attrNameLst>
                                              <p:attrName>ppt_w</p:attrName>
                                            </p:attrNameLst>
                                          </p:cBhvr>
                                          <p:tavLst>
                                            <p:tav tm="0">
                                              <p:val>
                                                <p:fltVal val="0"/>
                                              </p:val>
                                            </p:tav>
                                            <p:tav tm="100000">
                                              <p:val>
                                                <p:strVal val="#ppt_w"/>
                                              </p:val>
                                            </p:tav>
                                          </p:tavLst>
                                        </p:anim>
                                        <p:anim calcmode="lin" valueType="num">
                                          <p:cBhvr>
                                            <p:cTn id="22" dur="500" fill="hold"/>
                                            <p:tgtEl>
                                              <p:spTgt spid="28"/>
                                            </p:tgtEl>
                                            <p:attrNameLst>
                                              <p:attrName>ppt_h</p:attrName>
                                            </p:attrNameLst>
                                          </p:cBhvr>
                                          <p:tavLst>
                                            <p:tav tm="0">
                                              <p:val>
                                                <p:fltVal val="0"/>
                                              </p:val>
                                            </p:tav>
                                            <p:tav tm="100000">
                                              <p:val>
                                                <p:strVal val="#ppt_h"/>
                                              </p:val>
                                            </p:tav>
                                          </p:tavLst>
                                        </p:anim>
                                        <p:anim calcmode="lin" valueType="num">
                                          <p:cBhvr>
                                            <p:cTn id="23" dur="500" fill="hold"/>
                                            <p:tgtEl>
                                              <p:spTgt spid="28"/>
                                            </p:tgtEl>
                                            <p:attrNameLst>
                                              <p:attrName>style.rotation</p:attrName>
                                            </p:attrNameLst>
                                          </p:cBhvr>
                                          <p:tavLst>
                                            <p:tav tm="0">
                                              <p:val>
                                                <p:fltVal val="90"/>
                                              </p:val>
                                            </p:tav>
                                            <p:tav tm="100000">
                                              <p:val>
                                                <p:fltVal val="0"/>
                                              </p:val>
                                            </p:tav>
                                          </p:tavLst>
                                        </p:anim>
                                        <p:animEffect transition="in" filter="fade">
                                          <p:cBhvr>
                                            <p:cTn id="24" dur="500"/>
                                            <p:tgtEl>
                                              <p:spTgt spid="28"/>
                                            </p:tgtEl>
                                          </p:cBhvr>
                                        </p:animEffect>
                                      </p:childTnLst>
                                    </p:cTn>
                                  </p:par>
                                </p:childTnLst>
                              </p:cTn>
                            </p:par>
                            <p:par>
                              <p:cTn id="25" fill="hold">
                                <p:stCondLst>
                                  <p:cond delay="3500"/>
                                </p:stCondLst>
                                <p:childTnLst>
                                  <p:par>
                                    <p:cTn id="26" presetID="31" presetClass="entr" presetSubtype="0"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fltVal val="0"/>
                                              </p:val>
                                            </p:tav>
                                            <p:tav tm="100000">
                                              <p:val>
                                                <p:strVal val="#ppt_w"/>
                                              </p:val>
                                            </p:tav>
                                          </p:tavLst>
                                        </p:anim>
                                        <p:anim calcmode="lin" valueType="num">
                                          <p:cBhvr>
                                            <p:cTn id="29" dur="500" fill="hold"/>
                                            <p:tgtEl>
                                              <p:spTgt spid="34"/>
                                            </p:tgtEl>
                                            <p:attrNameLst>
                                              <p:attrName>ppt_h</p:attrName>
                                            </p:attrNameLst>
                                          </p:cBhvr>
                                          <p:tavLst>
                                            <p:tav tm="0">
                                              <p:val>
                                                <p:fltVal val="0"/>
                                              </p:val>
                                            </p:tav>
                                            <p:tav tm="100000">
                                              <p:val>
                                                <p:strVal val="#ppt_h"/>
                                              </p:val>
                                            </p:tav>
                                          </p:tavLst>
                                        </p:anim>
                                        <p:anim calcmode="lin" valueType="num">
                                          <p:cBhvr>
                                            <p:cTn id="30" dur="500" fill="hold"/>
                                            <p:tgtEl>
                                              <p:spTgt spid="34"/>
                                            </p:tgtEl>
                                            <p:attrNameLst>
                                              <p:attrName>style.rotation</p:attrName>
                                            </p:attrNameLst>
                                          </p:cBhvr>
                                          <p:tavLst>
                                            <p:tav tm="0">
                                              <p:val>
                                                <p:fltVal val="90"/>
                                              </p:val>
                                            </p:tav>
                                            <p:tav tm="100000">
                                              <p:val>
                                                <p:fltVal val="0"/>
                                              </p:val>
                                            </p:tav>
                                          </p:tavLst>
                                        </p:anim>
                                        <p:animEffect transition="in" filter="fade">
                                          <p:cBhvr>
                                            <p:cTn id="31" dur="500"/>
                                            <p:tgtEl>
                                              <p:spTgt spid="34"/>
                                            </p:tgtEl>
                                          </p:cBhvr>
                                        </p:animEffect>
                                      </p:childTnLst>
                                    </p:cTn>
                                  </p:par>
                                </p:childTnLst>
                              </p:cTn>
                            </p:par>
                            <p:par>
                              <p:cTn id="32" fill="hold">
                                <p:stCondLst>
                                  <p:cond delay="4000"/>
                                </p:stCondLst>
                                <p:childTnLst>
                                  <p:par>
                                    <p:cTn id="33" presetID="31" presetClass="entr" presetSubtype="0"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500" fill="hold"/>
                                            <p:tgtEl>
                                              <p:spTgt spid="31"/>
                                            </p:tgtEl>
                                            <p:attrNameLst>
                                              <p:attrName>ppt_w</p:attrName>
                                            </p:attrNameLst>
                                          </p:cBhvr>
                                          <p:tavLst>
                                            <p:tav tm="0">
                                              <p:val>
                                                <p:fltVal val="0"/>
                                              </p:val>
                                            </p:tav>
                                            <p:tav tm="100000">
                                              <p:val>
                                                <p:strVal val="#ppt_w"/>
                                              </p:val>
                                            </p:tav>
                                          </p:tavLst>
                                        </p:anim>
                                        <p:anim calcmode="lin" valueType="num">
                                          <p:cBhvr>
                                            <p:cTn id="36" dur="500" fill="hold"/>
                                            <p:tgtEl>
                                              <p:spTgt spid="31"/>
                                            </p:tgtEl>
                                            <p:attrNameLst>
                                              <p:attrName>ppt_h</p:attrName>
                                            </p:attrNameLst>
                                          </p:cBhvr>
                                          <p:tavLst>
                                            <p:tav tm="0">
                                              <p:val>
                                                <p:fltVal val="0"/>
                                              </p:val>
                                            </p:tav>
                                            <p:tav tm="100000">
                                              <p:val>
                                                <p:strVal val="#ppt_h"/>
                                              </p:val>
                                            </p:tav>
                                          </p:tavLst>
                                        </p:anim>
                                        <p:anim calcmode="lin" valueType="num">
                                          <p:cBhvr>
                                            <p:cTn id="37" dur="500" fill="hold"/>
                                            <p:tgtEl>
                                              <p:spTgt spid="31"/>
                                            </p:tgtEl>
                                            <p:attrNameLst>
                                              <p:attrName>style.rotation</p:attrName>
                                            </p:attrNameLst>
                                          </p:cBhvr>
                                          <p:tavLst>
                                            <p:tav tm="0">
                                              <p:val>
                                                <p:fltVal val="90"/>
                                              </p:val>
                                            </p:tav>
                                            <p:tav tm="100000">
                                              <p:val>
                                                <p:fltVal val="0"/>
                                              </p:val>
                                            </p:tav>
                                          </p:tavLst>
                                        </p:anim>
                                        <p:animEffect transition="in" filter="fade">
                                          <p:cBhvr>
                                            <p:cTn id="38" dur="500"/>
                                            <p:tgtEl>
                                              <p:spTgt spid="31"/>
                                            </p:tgtEl>
                                          </p:cBhvr>
                                        </p:animEffect>
                                      </p:childTnLst>
                                    </p:cTn>
                                  </p:par>
                                </p:childTnLst>
                              </p:cTn>
                            </p:par>
                            <p:par>
                              <p:cTn id="39" fill="hold">
                                <p:stCondLst>
                                  <p:cond delay="4500"/>
                                </p:stCondLst>
                                <p:childTnLst>
                                  <p:par>
                                    <p:cTn id="40" presetID="31" presetClass="entr" presetSubtype="0" fill="hold" nodeType="after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p:cTn id="42" dur="500" fill="hold"/>
                                            <p:tgtEl>
                                              <p:spTgt spid="37"/>
                                            </p:tgtEl>
                                            <p:attrNameLst>
                                              <p:attrName>ppt_w</p:attrName>
                                            </p:attrNameLst>
                                          </p:cBhvr>
                                          <p:tavLst>
                                            <p:tav tm="0">
                                              <p:val>
                                                <p:fltVal val="0"/>
                                              </p:val>
                                            </p:tav>
                                            <p:tav tm="100000">
                                              <p:val>
                                                <p:strVal val="#ppt_w"/>
                                              </p:val>
                                            </p:tav>
                                          </p:tavLst>
                                        </p:anim>
                                        <p:anim calcmode="lin" valueType="num">
                                          <p:cBhvr>
                                            <p:cTn id="43" dur="500" fill="hold"/>
                                            <p:tgtEl>
                                              <p:spTgt spid="37"/>
                                            </p:tgtEl>
                                            <p:attrNameLst>
                                              <p:attrName>ppt_h</p:attrName>
                                            </p:attrNameLst>
                                          </p:cBhvr>
                                          <p:tavLst>
                                            <p:tav tm="0">
                                              <p:val>
                                                <p:fltVal val="0"/>
                                              </p:val>
                                            </p:tav>
                                            <p:tav tm="100000">
                                              <p:val>
                                                <p:strVal val="#ppt_h"/>
                                              </p:val>
                                            </p:tav>
                                          </p:tavLst>
                                        </p:anim>
                                        <p:anim calcmode="lin" valueType="num">
                                          <p:cBhvr>
                                            <p:cTn id="44" dur="500" fill="hold"/>
                                            <p:tgtEl>
                                              <p:spTgt spid="37"/>
                                            </p:tgtEl>
                                            <p:attrNameLst>
                                              <p:attrName>style.rotation</p:attrName>
                                            </p:attrNameLst>
                                          </p:cBhvr>
                                          <p:tavLst>
                                            <p:tav tm="0">
                                              <p:val>
                                                <p:fltVal val="90"/>
                                              </p:val>
                                            </p:tav>
                                            <p:tav tm="100000">
                                              <p:val>
                                                <p:fltVal val="0"/>
                                              </p:val>
                                            </p:tav>
                                          </p:tavLst>
                                        </p:anim>
                                        <p:animEffect transition="in" filter="fade">
                                          <p:cBhvr>
                                            <p:cTn id="45" dur="500"/>
                                            <p:tgtEl>
                                              <p:spTgt spid="37"/>
                                            </p:tgtEl>
                                          </p:cBhvr>
                                        </p:animEffect>
                                      </p:childTnLst>
                                    </p:cTn>
                                  </p:par>
                                </p:childTnLst>
                              </p:cTn>
                            </p:par>
                            <p:par>
                              <p:cTn id="46" fill="hold">
                                <p:stCondLst>
                                  <p:cond delay="5000"/>
                                </p:stCondLst>
                                <p:childTnLst>
                                  <p:par>
                                    <p:cTn id="47" presetID="22" presetClass="entr" presetSubtype="1"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up)">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1109" y="231282"/>
            <a:ext cx="11549415" cy="628579"/>
          </a:xfrm>
        </p:spPr>
        <p:txBody>
          <a:bodyPr/>
          <a:lstStyle/>
          <a:p>
            <a:r>
              <a:rPr lang="en-NZ" b="1">
                <a:solidFill>
                  <a:srgbClr val="ED0C6D"/>
                </a:solidFill>
              </a:rPr>
              <a:t>Exercise 3: </a:t>
            </a:r>
            <a:r>
              <a:rPr lang="en-NZ"/>
              <a:t>Label The Axes and Adjectives</a:t>
            </a:r>
            <a:br>
              <a:rPr lang="en-NZ"/>
            </a:br>
            <a:endParaRPr lang="en-GB"/>
          </a:p>
        </p:txBody>
      </p:sp>
      <p:sp>
        <p:nvSpPr>
          <p:cNvPr id="3" name="Slide Number Placeholder 2"/>
          <p:cNvSpPr>
            <a:spLocks noGrp="1"/>
          </p:cNvSpPr>
          <p:nvPr>
            <p:ph type="sldNum" sz="quarter" idx="12"/>
          </p:nvPr>
        </p:nvSpPr>
        <p:spPr/>
        <p:txBody>
          <a:bodyPr/>
          <a:lstStyle/>
          <a:p>
            <a:fld id="{DEAEEF22-A4DB-45E7-8C91-9889C89BF273}" type="slidenum">
              <a:rPr lang="pl-PL" smtClean="0"/>
              <a:t>45</a:t>
            </a:fld>
            <a:endParaRPr lang="pl-PL"/>
          </a:p>
        </p:txBody>
      </p:sp>
      <p:sp>
        <p:nvSpPr>
          <p:cNvPr id="6" name="Strzałka w cztery strony 2"/>
          <p:cNvSpPr/>
          <p:nvPr/>
        </p:nvSpPr>
        <p:spPr>
          <a:xfrm>
            <a:off x="3078306" y="1498269"/>
            <a:ext cx="6035388" cy="4604413"/>
          </a:xfrm>
          <a:prstGeom prst="quadArrow">
            <a:avLst>
              <a:gd name="adj1" fmla="val 577"/>
              <a:gd name="adj2" fmla="val 1929"/>
              <a:gd name="adj3" fmla="val 3814"/>
            </a:avLst>
          </a:prstGeom>
          <a:solidFill>
            <a:schemeClr val="bg1">
              <a:lumMod val="50000"/>
            </a:schemeClr>
          </a:solidFill>
          <a:ln>
            <a:noFill/>
          </a:ln>
          <a:effectLst/>
        </p:spPr>
        <p:style>
          <a:lnRef idx="0">
            <a:scrgbClr r="0" g="0" b="0"/>
          </a:lnRef>
          <a:fillRef idx="1">
            <a:scrgbClr r="0" g="0" b="0"/>
          </a:fillRef>
          <a:effectRef idx="2">
            <a:scrgbClr r="0" g="0" b="0"/>
          </a:effectRef>
          <a:fontRef idx="minor">
            <a:schemeClr val="dk1">
              <a:hueOff val="0"/>
              <a:satOff val="0"/>
              <a:lumOff val="0"/>
              <a:alphaOff val="0"/>
            </a:schemeClr>
          </a:fontRef>
        </p:style>
        <p:txBody>
          <a:bodyPr/>
          <a:lstStyle/>
          <a:p>
            <a:endParaRPr lang="en-NZ"/>
          </a:p>
        </p:txBody>
      </p:sp>
      <p:grpSp>
        <p:nvGrpSpPr>
          <p:cNvPr id="11" name="Grupa 32"/>
          <p:cNvGrpSpPr/>
          <p:nvPr/>
        </p:nvGrpSpPr>
        <p:grpSpPr>
          <a:xfrm>
            <a:off x="6286700" y="1838679"/>
            <a:ext cx="1659020" cy="1862048"/>
            <a:chOff x="7424337" y="2517191"/>
            <a:chExt cx="1742129" cy="1955328"/>
          </a:xfrm>
        </p:grpSpPr>
        <p:sp>
          <p:nvSpPr>
            <p:cNvPr id="12" name="Elipsa 34"/>
            <p:cNvSpPr/>
            <p:nvPr/>
          </p:nvSpPr>
          <p:spPr>
            <a:xfrm>
              <a:off x="7424337" y="2590541"/>
              <a:ext cx="1742129" cy="17421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3600"/>
            </a:p>
          </p:txBody>
        </p:sp>
        <p:sp>
          <p:nvSpPr>
            <p:cNvPr id="13" name="pole tekstowe 35"/>
            <p:cNvSpPr txBox="1"/>
            <p:nvPr/>
          </p:nvSpPr>
          <p:spPr>
            <a:xfrm>
              <a:off x="7716936" y="2517191"/>
              <a:ext cx="1197210" cy="1955328"/>
            </a:xfrm>
            <a:prstGeom prst="rect">
              <a:avLst/>
            </a:prstGeom>
            <a:noFill/>
          </p:spPr>
          <p:txBody>
            <a:bodyPr wrap="square" rtlCol="0">
              <a:spAutoFit/>
            </a:bodyPr>
            <a:lstStyle/>
            <a:p>
              <a:pPr algn="ctr"/>
              <a:r>
                <a:rPr lang="pl-PL" sz="11500" b="1">
                  <a:solidFill>
                    <a:schemeClr val="bg1"/>
                  </a:solidFill>
                </a:rPr>
                <a:t>D</a:t>
              </a:r>
            </a:p>
          </p:txBody>
        </p:sp>
      </p:grpSp>
      <p:grpSp>
        <p:nvGrpSpPr>
          <p:cNvPr id="14" name="Grupa 36"/>
          <p:cNvGrpSpPr/>
          <p:nvPr/>
        </p:nvGrpSpPr>
        <p:grpSpPr>
          <a:xfrm>
            <a:off x="4247267" y="3888027"/>
            <a:ext cx="1659020" cy="1862048"/>
            <a:chOff x="3332335" y="4050382"/>
            <a:chExt cx="1071890" cy="1203065"/>
          </a:xfrm>
        </p:grpSpPr>
        <p:sp>
          <p:nvSpPr>
            <p:cNvPr id="15" name="Elipsa 37"/>
            <p:cNvSpPr/>
            <p:nvPr/>
          </p:nvSpPr>
          <p:spPr>
            <a:xfrm>
              <a:off x="3332335" y="4100212"/>
              <a:ext cx="1071890" cy="10718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3600"/>
            </a:p>
          </p:txBody>
        </p:sp>
        <p:sp>
          <p:nvSpPr>
            <p:cNvPr id="16" name="pole tekstowe 38"/>
            <p:cNvSpPr txBox="1"/>
            <p:nvPr/>
          </p:nvSpPr>
          <p:spPr>
            <a:xfrm>
              <a:off x="3499974" y="4050382"/>
              <a:ext cx="736614" cy="1203065"/>
            </a:xfrm>
            <a:prstGeom prst="rect">
              <a:avLst/>
            </a:prstGeom>
            <a:noFill/>
          </p:spPr>
          <p:txBody>
            <a:bodyPr wrap="square" rtlCol="0">
              <a:spAutoFit/>
            </a:bodyPr>
            <a:lstStyle/>
            <a:p>
              <a:pPr algn="ctr"/>
              <a:r>
                <a:rPr lang="pl-PL" sz="11500" b="1">
                  <a:solidFill>
                    <a:schemeClr val="bg1"/>
                  </a:solidFill>
                </a:rPr>
                <a:t>S</a:t>
              </a:r>
            </a:p>
          </p:txBody>
        </p:sp>
      </p:grpSp>
      <p:grpSp>
        <p:nvGrpSpPr>
          <p:cNvPr id="17" name="Grupa 40"/>
          <p:cNvGrpSpPr/>
          <p:nvPr/>
        </p:nvGrpSpPr>
        <p:grpSpPr>
          <a:xfrm>
            <a:off x="6293669" y="3873900"/>
            <a:ext cx="1659020" cy="1862048"/>
            <a:chOff x="8081194" y="4407641"/>
            <a:chExt cx="1071890" cy="1203065"/>
          </a:xfrm>
        </p:grpSpPr>
        <p:sp>
          <p:nvSpPr>
            <p:cNvPr id="18" name="Elipsa 41"/>
            <p:cNvSpPr/>
            <p:nvPr/>
          </p:nvSpPr>
          <p:spPr>
            <a:xfrm>
              <a:off x="8081194" y="4473229"/>
              <a:ext cx="1071890" cy="107189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3600"/>
            </a:p>
          </p:txBody>
        </p:sp>
        <p:sp>
          <p:nvSpPr>
            <p:cNvPr id="19" name="pole tekstowe 42"/>
            <p:cNvSpPr txBox="1"/>
            <p:nvPr/>
          </p:nvSpPr>
          <p:spPr>
            <a:xfrm>
              <a:off x="8248832" y="4407641"/>
              <a:ext cx="736614" cy="1203065"/>
            </a:xfrm>
            <a:prstGeom prst="rect">
              <a:avLst/>
            </a:prstGeom>
            <a:noFill/>
          </p:spPr>
          <p:txBody>
            <a:bodyPr wrap="square" rtlCol="0">
              <a:spAutoFit/>
            </a:bodyPr>
            <a:lstStyle/>
            <a:p>
              <a:pPr algn="ctr"/>
              <a:r>
                <a:rPr lang="pl-PL" sz="11500" b="1">
                  <a:solidFill>
                    <a:schemeClr val="bg1"/>
                  </a:solidFill>
                </a:rPr>
                <a:t>I</a:t>
              </a:r>
            </a:p>
          </p:txBody>
        </p:sp>
      </p:grpSp>
      <p:grpSp>
        <p:nvGrpSpPr>
          <p:cNvPr id="20" name="Grupa 44"/>
          <p:cNvGrpSpPr/>
          <p:nvPr/>
        </p:nvGrpSpPr>
        <p:grpSpPr>
          <a:xfrm>
            <a:off x="4247267" y="1838679"/>
            <a:ext cx="1659020" cy="1862048"/>
            <a:chOff x="2505863" y="1011491"/>
            <a:chExt cx="1071890" cy="1203066"/>
          </a:xfrm>
        </p:grpSpPr>
        <p:sp>
          <p:nvSpPr>
            <p:cNvPr id="21" name="Elipsa 45"/>
            <p:cNvSpPr/>
            <p:nvPr/>
          </p:nvSpPr>
          <p:spPr>
            <a:xfrm>
              <a:off x="2505863" y="1056606"/>
              <a:ext cx="1071890" cy="10718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3600"/>
            </a:p>
          </p:txBody>
        </p:sp>
        <p:sp>
          <p:nvSpPr>
            <p:cNvPr id="22" name="pole tekstowe 46"/>
            <p:cNvSpPr txBox="1"/>
            <p:nvPr/>
          </p:nvSpPr>
          <p:spPr>
            <a:xfrm>
              <a:off x="2638467" y="1011491"/>
              <a:ext cx="736614" cy="1203066"/>
            </a:xfrm>
            <a:prstGeom prst="rect">
              <a:avLst/>
            </a:prstGeom>
            <a:noFill/>
          </p:spPr>
          <p:txBody>
            <a:bodyPr wrap="square" rtlCol="0">
              <a:spAutoFit/>
            </a:bodyPr>
            <a:lstStyle/>
            <a:p>
              <a:pPr algn="ctr"/>
              <a:r>
                <a:rPr lang="pl-PL" sz="11500" b="1">
                  <a:solidFill>
                    <a:schemeClr val="bg1"/>
                  </a:solidFill>
                </a:rPr>
                <a:t>C</a:t>
              </a:r>
            </a:p>
          </p:txBody>
        </p:sp>
      </p:grpSp>
      <p:sp>
        <p:nvSpPr>
          <p:cNvPr id="23" name="TextBox 22"/>
          <p:cNvSpPr txBox="1"/>
          <p:nvPr/>
        </p:nvSpPr>
        <p:spPr>
          <a:xfrm>
            <a:off x="1729030" y="936696"/>
            <a:ext cx="8733940" cy="461008"/>
          </a:xfrm>
          <a:prstGeom prst="rect">
            <a:avLst/>
          </a:prstGeom>
          <a:noFill/>
        </p:spPr>
        <p:txBody>
          <a:bodyPr wrap="square" lIns="90794" tIns="45395" rIns="90794" bIns="45395" rtlCol="0">
            <a:spAutoFit/>
          </a:bodyPr>
          <a:lstStyle/>
          <a:p>
            <a:pPr algn="ctr"/>
            <a:r>
              <a:rPr lang="en-NZ" sz="2400" b="1" dirty="0">
                <a:latin typeface="Century Gothic" panose="020B0502020202020204" pitchFamily="34" charset="0"/>
              </a:rPr>
              <a:t>Fill in the labels of your Extended DISC® 4Quadrant Model</a:t>
            </a:r>
          </a:p>
        </p:txBody>
      </p:sp>
      <p:grpSp>
        <p:nvGrpSpPr>
          <p:cNvPr id="24" name="Group 23"/>
          <p:cNvGrpSpPr/>
          <p:nvPr/>
        </p:nvGrpSpPr>
        <p:grpSpPr>
          <a:xfrm>
            <a:off x="603554" y="951777"/>
            <a:ext cx="1308101" cy="1002532"/>
            <a:chOff x="939800" y="783673"/>
            <a:chExt cx="1308101" cy="1002532"/>
          </a:xfrm>
        </p:grpSpPr>
        <p:pic>
          <p:nvPicPr>
            <p:cNvPr id="25" name="Picture 24"/>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257605" y="783673"/>
              <a:ext cx="990296" cy="990296"/>
            </a:xfrm>
            <a:prstGeom prst="rect">
              <a:avLst/>
            </a:prstGeom>
          </p:spPr>
        </p:pic>
        <p:sp>
          <p:nvSpPr>
            <p:cNvPr id="26" name="Oval 25"/>
            <p:cNvSpPr/>
            <p:nvPr/>
          </p:nvSpPr>
          <p:spPr>
            <a:xfrm>
              <a:off x="939800" y="1740486"/>
              <a:ext cx="1308101"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7" name="Prostokąt zaokrąglony 7">
            <a:extLst>
              <a:ext uri="{FF2B5EF4-FFF2-40B4-BE49-F238E27FC236}">
                <a16:creationId xmlns:a16="http://schemas.microsoft.com/office/drawing/2014/main" id="{7CEFBA0A-EA0D-47AD-93EB-5A00D8664C03}"/>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Turn to Page 17 of your Workbook</a:t>
            </a:r>
            <a:endParaRPr lang="en-US" sz="1100" b="1">
              <a:solidFill>
                <a:schemeClr val="bg1"/>
              </a:solidFill>
              <a:latin typeface="Century Gothic" panose="020B0502020202020204" pitchFamily="34" charset="0"/>
            </a:endParaRPr>
          </a:p>
        </p:txBody>
      </p:sp>
      <p:pic>
        <p:nvPicPr>
          <p:cNvPr id="28" name="Graphic 27" descr="Closed book with solid fill">
            <a:extLst>
              <a:ext uri="{FF2B5EF4-FFF2-40B4-BE49-F238E27FC236}">
                <a16:creationId xmlns:a16="http://schemas.microsoft.com/office/drawing/2014/main" id="{E96017C3-4914-44BB-BCBC-70A20E63480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453912" y="256991"/>
            <a:ext cx="228376" cy="227084"/>
          </a:xfrm>
          <a:prstGeom prst="rect">
            <a:avLst/>
          </a:prstGeom>
        </p:spPr>
      </p:pic>
    </p:spTree>
    <p:extLst>
      <p:ext uri="{BB962C8B-B14F-4D97-AF65-F5344CB8AC3E}">
        <p14:creationId xmlns:p14="http://schemas.microsoft.com/office/powerpoint/2010/main" val="3678362581"/>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53333">
                                          <p:cBhvr additive="base">
                                            <p:cTn id="7" dur="1250" fill="hold"/>
                                            <p:tgtEl>
                                              <p:spTgt spid="27"/>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2"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0-#ppt_w/2"/>
                                              </p:val>
                                            </p:tav>
                                            <p:tav tm="100000">
                                              <p:val>
                                                <p:strVal val="#ppt_x"/>
                                              </p:val>
                                            </p:tav>
                                          </p:tavLst>
                                        </p:anim>
                                        <p:anim calcmode="lin" valueType="num">
                                          <p:cBhvr additive="base">
                                            <p:cTn id="17" dur="500" fill="hold"/>
                                            <p:tgtEl>
                                              <p:spTgt spid="23"/>
                                            </p:tgtEl>
                                            <p:attrNameLst>
                                              <p:attrName>ppt_y</p:attrName>
                                            </p:attrNameLst>
                                          </p:cBhvr>
                                          <p:tavLst>
                                            <p:tav tm="0">
                                              <p:val>
                                                <p:strVal val="#ppt_y"/>
                                              </p:val>
                                            </p:tav>
                                            <p:tav tm="100000">
                                              <p:val>
                                                <p:strVal val="#ppt_y"/>
                                              </p:val>
                                            </p:tav>
                                          </p:tavLst>
                                        </p:anim>
                                      </p:childTnLst>
                                    </p:cTn>
                                  </p:par>
                                </p:childTnLst>
                              </p:cTn>
                            </p:par>
                            <p:par>
                              <p:cTn id="18" fill="hold">
                                <p:stCondLst>
                                  <p:cond delay="1750"/>
                                </p:stCondLst>
                                <p:childTnLst>
                                  <p:par>
                                    <p:cTn id="19" presetID="6" presetClass="entr" presetSubtype="32"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circle(out)">
                                          <p:cBhvr>
                                            <p:cTn id="21" dur="1500"/>
                                            <p:tgtEl>
                                              <p:spTgt spid="6"/>
                                            </p:tgtEl>
                                          </p:cBhvr>
                                        </p:animEffect>
                                      </p:childTnLst>
                                    </p:cTn>
                                  </p:par>
                                </p:childTnLst>
                              </p:cTn>
                            </p:par>
                            <p:par>
                              <p:cTn id="22" fill="hold">
                                <p:stCondLst>
                                  <p:cond delay="3250"/>
                                </p:stCondLst>
                                <p:childTnLst>
                                  <p:par>
                                    <p:cTn id="23" presetID="31"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 calcmode="lin" valueType="num">
                                          <p:cBhvr>
                                            <p:cTn id="27" dur="500" fill="hold"/>
                                            <p:tgtEl>
                                              <p:spTgt spid="11"/>
                                            </p:tgtEl>
                                            <p:attrNameLst>
                                              <p:attrName>style.rotation</p:attrName>
                                            </p:attrNameLst>
                                          </p:cBhvr>
                                          <p:tavLst>
                                            <p:tav tm="0">
                                              <p:val>
                                                <p:fltVal val="90"/>
                                              </p:val>
                                            </p:tav>
                                            <p:tav tm="100000">
                                              <p:val>
                                                <p:fltVal val="0"/>
                                              </p:val>
                                            </p:tav>
                                          </p:tavLst>
                                        </p:anim>
                                        <p:animEffect transition="in" filter="fade">
                                          <p:cBhvr>
                                            <p:cTn id="28" dur="500"/>
                                            <p:tgtEl>
                                              <p:spTgt spid="11"/>
                                            </p:tgtEl>
                                          </p:cBhvr>
                                        </p:animEffect>
                                      </p:childTnLst>
                                    </p:cTn>
                                  </p:par>
                                </p:childTnLst>
                              </p:cTn>
                            </p:par>
                            <p:par>
                              <p:cTn id="29" fill="hold">
                                <p:stCondLst>
                                  <p:cond delay="3750"/>
                                </p:stCondLst>
                                <p:childTnLst>
                                  <p:par>
                                    <p:cTn id="30" presetID="31" presetClass="entr" presetSubtype="0"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 calcmode="lin" valueType="num">
                                          <p:cBhvr>
                                            <p:cTn id="34" dur="500" fill="hold"/>
                                            <p:tgtEl>
                                              <p:spTgt spid="17"/>
                                            </p:tgtEl>
                                            <p:attrNameLst>
                                              <p:attrName>style.rotation</p:attrName>
                                            </p:attrNameLst>
                                          </p:cBhvr>
                                          <p:tavLst>
                                            <p:tav tm="0">
                                              <p:val>
                                                <p:fltVal val="90"/>
                                              </p:val>
                                            </p:tav>
                                            <p:tav tm="100000">
                                              <p:val>
                                                <p:fltVal val="0"/>
                                              </p:val>
                                            </p:tav>
                                          </p:tavLst>
                                        </p:anim>
                                        <p:animEffect transition="in" filter="fade">
                                          <p:cBhvr>
                                            <p:cTn id="35" dur="500"/>
                                            <p:tgtEl>
                                              <p:spTgt spid="17"/>
                                            </p:tgtEl>
                                          </p:cBhvr>
                                        </p:animEffect>
                                      </p:childTnLst>
                                    </p:cTn>
                                  </p:par>
                                </p:childTnLst>
                              </p:cTn>
                            </p:par>
                            <p:par>
                              <p:cTn id="36" fill="hold">
                                <p:stCondLst>
                                  <p:cond delay="4250"/>
                                </p:stCondLst>
                                <p:childTnLst>
                                  <p:par>
                                    <p:cTn id="37" presetID="31" presetClass="entr" presetSubtype="0"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 calcmode="lin" valueType="num">
                                          <p:cBhvr>
                                            <p:cTn id="41" dur="500" fill="hold"/>
                                            <p:tgtEl>
                                              <p:spTgt spid="14"/>
                                            </p:tgtEl>
                                            <p:attrNameLst>
                                              <p:attrName>style.rotation</p:attrName>
                                            </p:attrNameLst>
                                          </p:cBhvr>
                                          <p:tavLst>
                                            <p:tav tm="0">
                                              <p:val>
                                                <p:fltVal val="90"/>
                                              </p:val>
                                            </p:tav>
                                            <p:tav tm="100000">
                                              <p:val>
                                                <p:fltVal val="0"/>
                                              </p:val>
                                            </p:tav>
                                          </p:tavLst>
                                        </p:anim>
                                        <p:animEffect transition="in" filter="fade">
                                          <p:cBhvr>
                                            <p:cTn id="42" dur="500"/>
                                            <p:tgtEl>
                                              <p:spTgt spid="14"/>
                                            </p:tgtEl>
                                          </p:cBhvr>
                                        </p:animEffect>
                                      </p:childTnLst>
                                    </p:cTn>
                                  </p:par>
                                </p:childTnLst>
                              </p:cTn>
                            </p:par>
                            <p:par>
                              <p:cTn id="43" fill="hold">
                                <p:stCondLst>
                                  <p:cond delay="4750"/>
                                </p:stCondLst>
                                <p:childTnLst>
                                  <p:par>
                                    <p:cTn id="44" presetID="31" presetClass="entr" presetSubtype="0"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 calcmode="lin" valueType="num">
                                          <p:cBhvr>
                                            <p:cTn id="48" dur="500" fill="hold"/>
                                            <p:tgtEl>
                                              <p:spTgt spid="20"/>
                                            </p:tgtEl>
                                            <p:attrNameLst>
                                              <p:attrName>style.rotation</p:attrName>
                                            </p:attrNameLst>
                                          </p:cBhvr>
                                          <p:tavLst>
                                            <p:tav tm="0">
                                              <p:val>
                                                <p:fltVal val="90"/>
                                              </p:val>
                                            </p:tav>
                                            <p:tav tm="100000">
                                              <p:val>
                                                <p:fltVal val="0"/>
                                              </p:val>
                                            </p:tav>
                                          </p:tavLst>
                                        </p:anim>
                                        <p:animEffect transition="in" filter="fade">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250" fill="hold"/>
                                            <p:tgtEl>
                                              <p:spTgt spid="27"/>
                                            </p:tgtEl>
                                            <p:attrNameLst>
                                              <p:attrName>ppt_x</p:attrName>
                                            </p:attrNameLst>
                                          </p:cBhvr>
                                          <p:tavLst>
                                            <p:tav tm="0">
                                              <p:val>
                                                <p:strVal val="0-#ppt_w/2"/>
                                              </p:val>
                                            </p:tav>
                                            <p:tav tm="100000">
                                              <p:val>
                                                <p:strVal val="#ppt_x"/>
                                              </p:val>
                                            </p:tav>
                                          </p:tavLst>
                                        </p:anim>
                                        <p:anim calcmode="lin" valueType="num">
                                          <p:cBhvr additive="base">
                                            <p:cTn id="8" dur="125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2"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0-#ppt_w/2"/>
                                              </p:val>
                                            </p:tav>
                                            <p:tav tm="100000">
                                              <p:val>
                                                <p:strVal val="#ppt_x"/>
                                              </p:val>
                                            </p:tav>
                                          </p:tavLst>
                                        </p:anim>
                                        <p:anim calcmode="lin" valueType="num">
                                          <p:cBhvr additive="base">
                                            <p:cTn id="17" dur="500" fill="hold"/>
                                            <p:tgtEl>
                                              <p:spTgt spid="23"/>
                                            </p:tgtEl>
                                            <p:attrNameLst>
                                              <p:attrName>ppt_y</p:attrName>
                                            </p:attrNameLst>
                                          </p:cBhvr>
                                          <p:tavLst>
                                            <p:tav tm="0">
                                              <p:val>
                                                <p:strVal val="#ppt_y"/>
                                              </p:val>
                                            </p:tav>
                                            <p:tav tm="100000">
                                              <p:val>
                                                <p:strVal val="#ppt_y"/>
                                              </p:val>
                                            </p:tav>
                                          </p:tavLst>
                                        </p:anim>
                                      </p:childTnLst>
                                    </p:cTn>
                                  </p:par>
                                </p:childTnLst>
                              </p:cTn>
                            </p:par>
                            <p:par>
                              <p:cTn id="18" fill="hold">
                                <p:stCondLst>
                                  <p:cond delay="1750"/>
                                </p:stCondLst>
                                <p:childTnLst>
                                  <p:par>
                                    <p:cTn id="19" presetID="6" presetClass="entr" presetSubtype="32"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circle(out)">
                                          <p:cBhvr>
                                            <p:cTn id="21" dur="1500"/>
                                            <p:tgtEl>
                                              <p:spTgt spid="6"/>
                                            </p:tgtEl>
                                          </p:cBhvr>
                                        </p:animEffect>
                                      </p:childTnLst>
                                    </p:cTn>
                                  </p:par>
                                </p:childTnLst>
                              </p:cTn>
                            </p:par>
                            <p:par>
                              <p:cTn id="22" fill="hold">
                                <p:stCondLst>
                                  <p:cond delay="3250"/>
                                </p:stCondLst>
                                <p:childTnLst>
                                  <p:par>
                                    <p:cTn id="23" presetID="31"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 calcmode="lin" valueType="num">
                                          <p:cBhvr>
                                            <p:cTn id="27" dur="500" fill="hold"/>
                                            <p:tgtEl>
                                              <p:spTgt spid="11"/>
                                            </p:tgtEl>
                                            <p:attrNameLst>
                                              <p:attrName>style.rotation</p:attrName>
                                            </p:attrNameLst>
                                          </p:cBhvr>
                                          <p:tavLst>
                                            <p:tav tm="0">
                                              <p:val>
                                                <p:fltVal val="90"/>
                                              </p:val>
                                            </p:tav>
                                            <p:tav tm="100000">
                                              <p:val>
                                                <p:fltVal val="0"/>
                                              </p:val>
                                            </p:tav>
                                          </p:tavLst>
                                        </p:anim>
                                        <p:animEffect transition="in" filter="fade">
                                          <p:cBhvr>
                                            <p:cTn id="28" dur="500"/>
                                            <p:tgtEl>
                                              <p:spTgt spid="11"/>
                                            </p:tgtEl>
                                          </p:cBhvr>
                                        </p:animEffect>
                                      </p:childTnLst>
                                    </p:cTn>
                                  </p:par>
                                </p:childTnLst>
                              </p:cTn>
                            </p:par>
                            <p:par>
                              <p:cTn id="29" fill="hold">
                                <p:stCondLst>
                                  <p:cond delay="3750"/>
                                </p:stCondLst>
                                <p:childTnLst>
                                  <p:par>
                                    <p:cTn id="30" presetID="31" presetClass="entr" presetSubtype="0"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 calcmode="lin" valueType="num">
                                          <p:cBhvr>
                                            <p:cTn id="34" dur="500" fill="hold"/>
                                            <p:tgtEl>
                                              <p:spTgt spid="17"/>
                                            </p:tgtEl>
                                            <p:attrNameLst>
                                              <p:attrName>style.rotation</p:attrName>
                                            </p:attrNameLst>
                                          </p:cBhvr>
                                          <p:tavLst>
                                            <p:tav tm="0">
                                              <p:val>
                                                <p:fltVal val="90"/>
                                              </p:val>
                                            </p:tav>
                                            <p:tav tm="100000">
                                              <p:val>
                                                <p:fltVal val="0"/>
                                              </p:val>
                                            </p:tav>
                                          </p:tavLst>
                                        </p:anim>
                                        <p:animEffect transition="in" filter="fade">
                                          <p:cBhvr>
                                            <p:cTn id="35" dur="500"/>
                                            <p:tgtEl>
                                              <p:spTgt spid="17"/>
                                            </p:tgtEl>
                                          </p:cBhvr>
                                        </p:animEffect>
                                      </p:childTnLst>
                                    </p:cTn>
                                  </p:par>
                                </p:childTnLst>
                              </p:cTn>
                            </p:par>
                            <p:par>
                              <p:cTn id="36" fill="hold">
                                <p:stCondLst>
                                  <p:cond delay="4250"/>
                                </p:stCondLst>
                                <p:childTnLst>
                                  <p:par>
                                    <p:cTn id="37" presetID="31" presetClass="entr" presetSubtype="0"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 calcmode="lin" valueType="num">
                                          <p:cBhvr>
                                            <p:cTn id="41" dur="500" fill="hold"/>
                                            <p:tgtEl>
                                              <p:spTgt spid="14"/>
                                            </p:tgtEl>
                                            <p:attrNameLst>
                                              <p:attrName>style.rotation</p:attrName>
                                            </p:attrNameLst>
                                          </p:cBhvr>
                                          <p:tavLst>
                                            <p:tav tm="0">
                                              <p:val>
                                                <p:fltVal val="90"/>
                                              </p:val>
                                            </p:tav>
                                            <p:tav tm="100000">
                                              <p:val>
                                                <p:fltVal val="0"/>
                                              </p:val>
                                            </p:tav>
                                          </p:tavLst>
                                        </p:anim>
                                        <p:animEffect transition="in" filter="fade">
                                          <p:cBhvr>
                                            <p:cTn id="42" dur="500"/>
                                            <p:tgtEl>
                                              <p:spTgt spid="14"/>
                                            </p:tgtEl>
                                          </p:cBhvr>
                                        </p:animEffect>
                                      </p:childTnLst>
                                    </p:cTn>
                                  </p:par>
                                </p:childTnLst>
                              </p:cTn>
                            </p:par>
                            <p:par>
                              <p:cTn id="43" fill="hold">
                                <p:stCondLst>
                                  <p:cond delay="4750"/>
                                </p:stCondLst>
                                <p:childTnLst>
                                  <p:par>
                                    <p:cTn id="44" presetID="31" presetClass="entr" presetSubtype="0"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anim calcmode="lin" valueType="num">
                                          <p:cBhvr>
                                            <p:cTn id="48" dur="500" fill="hold"/>
                                            <p:tgtEl>
                                              <p:spTgt spid="20"/>
                                            </p:tgtEl>
                                            <p:attrNameLst>
                                              <p:attrName>style.rotation</p:attrName>
                                            </p:attrNameLst>
                                          </p:cBhvr>
                                          <p:tavLst>
                                            <p:tav tm="0">
                                              <p:val>
                                                <p:fltVal val="90"/>
                                              </p:val>
                                            </p:tav>
                                            <p:tav tm="100000">
                                              <p:val>
                                                <p:fltVal val="0"/>
                                              </p:val>
                                            </p:tav>
                                          </p:tavLst>
                                        </p:anim>
                                        <p:animEffect transition="in" filter="fade">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animBg="1"/>
        </p:bldLst>
      </p:timing>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1109" y="231282"/>
            <a:ext cx="11549415" cy="351580"/>
          </a:xfrm>
        </p:spPr>
        <p:txBody>
          <a:bodyPr/>
          <a:lstStyle/>
          <a:p>
            <a:r>
              <a:rPr lang="en-NZ" b="1">
                <a:solidFill>
                  <a:srgbClr val="ED0C6D"/>
                </a:solidFill>
              </a:rPr>
              <a:t>Exercise 3: </a:t>
            </a:r>
            <a:r>
              <a:rPr lang="en-NZ"/>
              <a:t>Label The Axes and Adjectives </a:t>
            </a:r>
            <a:r>
              <a:rPr lang="en-NZ" b="1"/>
              <a:t>(Answers)</a:t>
            </a:r>
            <a:endParaRPr lang="en-GB" b="1"/>
          </a:p>
        </p:txBody>
      </p:sp>
      <p:sp>
        <p:nvSpPr>
          <p:cNvPr id="3" name="Slide Number Placeholder 2"/>
          <p:cNvSpPr>
            <a:spLocks noGrp="1"/>
          </p:cNvSpPr>
          <p:nvPr>
            <p:ph type="sldNum" sz="quarter" idx="12"/>
          </p:nvPr>
        </p:nvSpPr>
        <p:spPr/>
        <p:txBody>
          <a:bodyPr/>
          <a:lstStyle/>
          <a:p>
            <a:fld id="{DEAEEF22-A4DB-45E7-8C91-9889C89BF273}" type="slidenum">
              <a:rPr lang="pl-PL" smtClean="0"/>
              <a:t>46</a:t>
            </a:fld>
            <a:endParaRPr lang="pl-PL"/>
          </a:p>
        </p:txBody>
      </p:sp>
      <p:sp>
        <p:nvSpPr>
          <p:cNvPr id="26" name="Strzałka w cztery strony 2"/>
          <p:cNvSpPr/>
          <p:nvPr/>
        </p:nvSpPr>
        <p:spPr>
          <a:xfrm>
            <a:off x="3123071" y="1160490"/>
            <a:ext cx="6035388" cy="4604413"/>
          </a:xfrm>
          <a:prstGeom prst="quadArrow">
            <a:avLst>
              <a:gd name="adj1" fmla="val 577"/>
              <a:gd name="adj2" fmla="val 1929"/>
              <a:gd name="adj3" fmla="val 3814"/>
            </a:avLst>
          </a:prstGeom>
          <a:solidFill>
            <a:schemeClr val="bg1">
              <a:lumMod val="50000"/>
            </a:schemeClr>
          </a:solidFill>
          <a:ln>
            <a:noFill/>
          </a:ln>
          <a:effectLst/>
        </p:spPr>
        <p:style>
          <a:lnRef idx="0">
            <a:scrgbClr r="0" g="0" b="0"/>
          </a:lnRef>
          <a:fillRef idx="1">
            <a:scrgbClr r="0" g="0" b="0"/>
          </a:fillRef>
          <a:effectRef idx="2">
            <a:scrgbClr r="0" g="0" b="0"/>
          </a:effectRef>
          <a:fontRef idx="minor">
            <a:schemeClr val="dk1">
              <a:hueOff val="0"/>
              <a:satOff val="0"/>
              <a:lumOff val="0"/>
              <a:alphaOff val="0"/>
            </a:schemeClr>
          </a:fontRef>
        </p:style>
        <p:txBody>
          <a:bodyPr/>
          <a:lstStyle/>
          <a:p>
            <a:endParaRPr lang="en-NZ"/>
          </a:p>
        </p:txBody>
      </p:sp>
      <p:grpSp>
        <p:nvGrpSpPr>
          <p:cNvPr id="29" name="Grupa 32"/>
          <p:cNvGrpSpPr/>
          <p:nvPr/>
        </p:nvGrpSpPr>
        <p:grpSpPr>
          <a:xfrm>
            <a:off x="6331465" y="1500900"/>
            <a:ext cx="1659020" cy="1862048"/>
            <a:chOff x="7424337" y="2517191"/>
            <a:chExt cx="1742129" cy="1955328"/>
          </a:xfrm>
        </p:grpSpPr>
        <p:sp>
          <p:nvSpPr>
            <p:cNvPr id="30" name="Elipsa 34"/>
            <p:cNvSpPr/>
            <p:nvPr/>
          </p:nvSpPr>
          <p:spPr>
            <a:xfrm>
              <a:off x="7424337" y="2590541"/>
              <a:ext cx="1742129" cy="17421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3600"/>
            </a:p>
          </p:txBody>
        </p:sp>
        <p:sp>
          <p:nvSpPr>
            <p:cNvPr id="31" name="pole tekstowe 35"/>
            <p:cNvSpPr txBox="1"/>
            <p:nvPr/>
          </p:nvSpPr>
          <p:spPr>
            <a:xfrm>
              <a:off x="7716936" y="2517191"/>
              <a:ext cx="1197210" cy="1955328"/>
            </a:xfrm>
            <a:prstGeom prst="rect">
              <a:avLst/>
            </a:prstGeom>
            <a:noFill/>
          </p:spPr>
          <p:txBody>
            <a:bodyPr wrap="square" rtlCol="0">
              <a:spAutoFit/>
            </a:bodyPr>
            <a:lstStyle/>
            <a:p>
              <a:pPr algn="ctr"/>
              <a:r>
                <a:rPr lang="pl-PL" sz="11500" b="1">
                  <a:solidFill>
                    <a:schemeClr val="bg1"/>
                  </a:solidFill>
                </a:rPr>
                <a:t>D</a:t>
              </a:r>
            </a:p>
          </p:txBody>
        </p:sp>
      </p:grpSp>
      <p:grpSp>
        <p:nvGrpSpPr>
          <p:cNvPr id="32" name="Grupa 36"/>
          <p:cNvGrpSpPr/>
          <p:nvPr/>
        </p:nvGrpSpPr>
        <p:grpSpPr>
          <a:xfrm>
            <a:off x="4292032" y="3550248"/>
            <a:ext cx="1659020" cy="1862048"/>
            <a:chOff x="3332335" y="4050382"/>
            <a:chExt cx="1071890" cy="1203065"/>
          </a:xfrm>
        </p:grpSpPr>
        <p:sp>
          <p:nvSpPr>
            <p:cNvPr id="33" name="Elipsa 37"/>
            <p:cNvSpPr/>
            <p:nvPr/>
          </p:nvSpPr>
          <p:spPr>
            <a:xfrm>
              <a:off x="3332335" y="4100212"/>
              <a:ext cx="1071890" cy="10718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3600"/>
            </a:p>
          </p:txBody>
        </p:sp>
        <p:sp>
          <p:nvSpPr>
            <p:cNvPr id="34" name="pole tekstowe 38"/>
            <p:cNvSpPr txBox="1"/>
            <p:nvPr/>
          </p:nvSpPr>
          <p:spPr>
            <a:xfrm>
              <a:off x="3499974" y="4050382"/>
              <a:ext cx="736614" cy="1203065"/>
            </a:xfrm>
            <a:prstGeom prst="rect">
              <a:avLst/>
            </a:prstGeom>
            <a:noFill/>
          </p:spPr>
          <p:txBody>
            <a:bodyPr wrap="square" rtlCol="0">
              <a:spAutoFit/>
            </a:bodyPr>
            <a:lstStyle/>
            <a:p>
              <a:pPr algn="ctr"/>
              <a:r>
                <a:rPr lang="pl-PL" sz="11500" b="1">
                  <a:solidFill>
                    <a:schemeClr val="bg1"/>
                  </a:solidFill>
                </a:rPr>
                <a:t>S</a:t>
              </a:r>
            </a:p>
          </p:txBody>
        </p:sp>
      </p:grpSp>
      <p:grpSp>
        <p:nvGrpSpPr>
          <p:cNvPr id="35" name="Grupa 40"/>
          <p:cNvGrpSpPr/>
          <p:nvPr/>
        </p:nvGrpSpPr>
        <p:grpSpPr>
          <a:xfrm>
            <a:off x="6338434" y="3536121"/>
            <a:ext cx="1659020" cy="1862048"/>
            <a:chOff x="8081194" y="4407641"/>
            <a:chExt cx="1071890" cy="1203065"/>
          </a:xfrm>
        </p:grpSpPr>
        <p:sp>
          <p:nvSpPr>
            <p:cNvPr id="36" name="Elipsa 41"/>
            <p:cNvSpPr/>
            <p:nvPr/>
          </p:nvSpPr>
          <p:spPr>
            <a:xfrm>
              <a:off x="8081194" y="4473229"/>
              <a:ext cx="1071890" cy="107189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3600"/>
            </a:p>
          </p:txBody>
        </p:sp>
        <p:sp>
          <p:nvSpPr>
            <p:cNvPr id="37" name="pole tekstowe 42"/>
            <p:cNvSpPr txBox="1"/>
            <p:nvPr/>
          </p:nvSpPr>
          <p:spPr>
            <a:xfrm>
              <a:off x="8248832" y="4407641"/>
              <a:ext cx="736614" cy="1203065"/>
            </a:xfrm>
            <a:prstGeom prst="rect">
              <a:avLst/>
            </a:prstGeom>
            <a:noFill/>
          </p:spPr>
          <p:txBody>
            <a:bodyPr wrap="square" rtlCol="0">
              <a:spAutoFit/>
            </a:bodyPr>
            <a:lstStyle/>
            <a:p>
              <a:pPr algn="ctr"/>
              <a:r>
                <a:rPr lang="pl-PL" sz="11500" b="1">
                  <a:solidFill>
                    <a:schemeClr val="bg1"/>
                  </a:solidFill>
                </a:rPr>
                <a:t>I</a:t>
              </a:r>
            </a:p>
          </p:txBody>
        </p:sp>
      </p:grpSp>
      <p:grpSp>
        <p:nvGrpSpPr>
          <p:cNvPr id="38" name="Grupa 44"/>
          <p:cNvGrpSpPr/>
          <p:nvPr/>
        </p:nvGrpSpPr>
        <p:grpSpPr>
          <a:xfrm>
            <a:off x="4292032" y="1500900"/>
            <a:ext cx="1659020" cy="1862048"/>
            <a:chOff x="2505863" y="1011491"/>
            <a:chExt cx="1071890" cy="1203066"/>
          </a:xfrm>
        </p:grpSpPr>
        <p:sp>
          <p:nvSpPr>
            <p:cNvPr id="39" name="Elipsa 45"/>
            <p:cNvSpPr/>
            <p:nvPr/>
          </p:nvSpPr>
          <p:spPr>
            <a:xfrm>
              <a:off x="2505863" y="1056606"/>
              <a:ext cx="1071890" cy="10718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3600"/>
            </a:p>
          </p:txBody>
        </p:sp>
        <p:sp>
          <p:nvSpPr>
            <p:cNvPr id="40" name="pole tekstowe 46"/>
            <p:cNvSpPr txBox="1"/>
            <p:nvPr/>
          </p:nvSpPr>
          <p:spPr>
            <a:xfrm>
              <a:off x="2638467" y="1011491"/>
              <a:ext cx="736614" cy="1203066"/>
            </a:xfrm>
            <a:prstGeom prst="rect">
              <a:avLst/>
            </a:prstGeom>
            <a:noFill/>
          </p:spPr>
          <p:txBody>
            <a:bodyPr wrap="square" rtlCol="0">
              <a:spAutoFit/>
            </a:bodyPr>
            <a:lstStyle/>
            <a:p>
              <a:pPr algn="ctr"/>
              <a:r>
                <a:rPr lang="pl-PL" sz="11500" b="1">
                  <a:solidFill>
                    <a:schemeClr val="bg1"/>
                  </a:solidFill>
                </a:rPr>
                <a:t>C</a:t>
              </a:r>
            </a:p>
          </p:txBody>
        </p:sp>
      </p:grpSp>
      <p:sp>
        <p:nvSpPr>
          <p:cNvPr id="43" name="TextBox 24"/>
          <p:cNvSpPr txBox="1"/>
          <p:nvPr/>
        </p:nvSpPr>
        <p:spPr>
          <a:xfrm>
            <a:off x="5145141" y="5780281"/>
            <a:ext cx="1991246" cy="366935"/>
          </a:xfrm>
          <a:prstGeom prst="rect">
            <a:avLst/>
          </a:prstGeom>
          <a:noFill/>
        </p:spPr>
        <p:txBody>
          <a:bodyPr wrap="none" lIns="89056" tIns="44533" rIns="89056" bIns="44533">
            <a:spAutoFit/>
          </a:bodyPr>
          <a:lstStyle/>
          <a:p>
            <a:pPr algn="r" defTabSz="1219170">
              <a:defRPr/>
            </a:pPr>
            <a:r>
              <a:rPr lang="en-NZ" b="1">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rPr>
              <a:t>People / </a:t>
            </a:r>
            <a:r>
              <a:rPr lang="pl-PL" b="1">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rPr>
              <a:t>Feeling</a:t>
            </a:r>
            <a:endParaRPr lang="en-US" b="1">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endParaRPr>
          </a:p>
        </p:txBody>
      </p:sp>
      <p:sp>
        <p:nvSpPr>
          <p:cNvPr id="44" name="TextBox 18"/>
          <p:cNvSpPr txBox="1">
            <a:spLocks noChangeArrowheads="1"/>
          </p:cNvSpPr>
          <p:nvPr/>
        </p:nvSpPr>
        <p:spPr bwMode="auto">
          <a:xfrm>
            <a:off x="5238065" y="710784"/>
            <a:ext cx="1806900" cy="366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056" tIns="44533" rIns="89056" bIns="44533">
            <a:spAutoFit/>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defTabSz="1219170"/>
            <a:r>
              <a:rPr lang="en-NZ" altLang="pl-PL" sz="1800" b="1">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rPr>
              <a:t>Task / </a:t>
            </a:r>
            <a:r>
              <a:rPr lang="pl-PL" altLang="pl-PL" sz="1800" b="1">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rPr>
              <a:t>Thinking</a:t>
            </a:r>
            <a:endParaRPr lang="en-US" altLang="pl-PL" sz="1800" b="1">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endParaRPr>
          </a:p>
        </p:txBody>
      </p:sp>
      <p:sp>
        <p:nvSpPr>
          <p:cNvPr id="46" name="Text Box 9"/>
          <p:cNvSpPr txBox="1">
            <a:spLocks noChangeArrowheads="1"/>
          </p:cNvSpPr>
          <p:nvPr/>
        </p:nvSpPr>
        <p:spPr bwMode="auto">
          <a:xfrm>
            <a:off x="7737992" y="1453092"/>
            <a:ext cx="2520280" cy="744892"/>
          </a:xfrm>
          <a:prstGeom prst="rect">
            <a:avLst/>
          </a:prstGeom>
          <a:solidFill>
            <a:srgbClr val="FF0000"/>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wrap="square" lIns="97608" tIns="48804" rIns="97608" bIns="48804">
            <a:spAutoFit/>
          </a:bodyPr>
          <a:lstStyle>
            <a:lvl1pPr defTabSz="977900">
              <a:tabLst>
                <a:tab pos="1631950" algn="l"/>
              </a:tabLst>
              <a:defRPr sz="2400" baseline="30000">
                <a:solidFill>
                  <a:schemeClr val="tx1"/>
                </a:solidFill>
                <a:latin typeface="Verdana" pitchFamily="34" charset="0"/>
              </a:defRPr>
            </a:lvl1pPr>
            <a:lvl2pPr marL="742950" indent="-285750" defTabSz="977900">
              <a:tabLst>
                <a:tab pos="1631950" algn="l"/>
              </a:tabLst>
              <a:defRPr sz="2400" baseline="30000">
                <a:solidFill>
                  <a:schemeClr val="tx1"/>
                </a:solidFill>
                <a:latin typeface="Verdana" pitchFamily="34" charset="0"/>
              </a:defRPr>
            </a:lvl2pPr>
            <a:lvl3pPr marL="1143000" indent="-228600" defTabSz="977900">
              <a:tabLst>
                <a:tab pos="1631950" algn="l"/>
              </a:tabLst>
              <a:defRPr sz="2400" baseline="30000">
                <a:solidFill>
                  <a:schemeClr val="tx1"/>
                </a:solidFill>
                <a:latin typeface="Verdana" pitchFamily="34" charset="0"/>
              </a:defRPr>
            </a:lvl3pPr>
            <a:lvl4pPr marL="1600200" indent="-228600" defTabSz="977900">
              <a:tabLst>
                <a:tab pos="1631950" algn="l"/>
              </a:tabLst>
              <a:defRPr sz="2400" baseline="30000">
                <a:solidFill>
                  <a:schemeClr val="tx1"/>
                </a:solidFill>
                <a:latin typeface="Verdana" pitchFamily="34" charset="0"/>
              </a:defRPr>
            </a:lvl4pPr>
            <a:lvl5pPr marL="2057400" indent="-228600" defTabSz="977900">
              <a:tabLst>
                <a:tab pos="1631950" algn="l"/>
              </a:tabLst>
              <a:defRPr sz="2400" baseline="30000">
                <a:solidFill>
                  <a:schemeClr val="tx1"/>
                </a:solidFill>
                <a:latin typeface="Verdana" pitchFamily="34" charset="0"/>
              </a:defRPr>
            </a:lvl5pPr>
            <a:lvl6pPr marL="2514600" indent="-228600" algn="ctr" defTabSz="977900" eaLnBrk="0" fontAlgn="base" hangingPunct="0">
              <a:spcBef>
                <a:spcPct val="0"/>
              </a:spcBef>
              <a:spcAft>
                <a:spcPct val="0"/>
              </a:spcAft>
              <a:tabLst>
                <a:tab pos="1631950" algn="l"/>
              </a:tabLst>
              <a:defRPr sz="2400" baseline="30000">
                <a:solidFill>
                  <a:schemeClr val="tx1"/>
                </a:solidFill>
                <a:latin typeface="Verdana" pitchFamily="34" charset="0"/>
              </a:defRPr>
            </a:lvl6pPr>
            <a:lvl7pPr marL="2971800" indent="-228600" algn="ctr" defTabSz="977900" eaLnBrk="0" fontAlgn="base" hangingPunct="0">
              <a:spcBef>
                <a:spcPct val="0"/>
              </a:spcBef>
              <a:spcAft>
                <a:spcPct val="0"/>
              </a:spcAft>
              <a:tabLst>
                <a:tab pos="1631950" algn="l"/>
              </a:tabLst>
              <a:defRPr sz="2400" baseline="30000">
                <a:solidFill>
                  <a:schemeClr val="tx1"/>
                </a:solidFill>
                <a:latin typeface="Verdana" pitchFamily="34" charset="0"/>
              </a:defRPr>
            </a:lvl7pPr>
            <a:lvl8pPr marL="3429000" indent="-228600" algn="ctr" defTabSz="977900" eaLnBrk="0" fontAlgn="base" hangingPunct="0">
              <a:spcBef>
                <a:spcPct val="0"/>
              </a:spcBef>
              <a:spcAft>
                <a:spcPct val="0"/>
              </a:spcAft>
              <a:tabLst>
                <a:tab pos="1631950" algn="l"/>
              </a:tabLst>
              <a:defRPr sz="2400" baseline="30000">
                <a:solidFill>
                  <a:schemeClr val="tx1"/>
                </a:solidFill>
                <a:latin typeface="Verdana" pitchFamily="34" charset="0"/>
              </a:defRPr>
            </a:lvl8pPr>
            <a:lvl9pPr marL="3886200" indent="-228600" algn="ctr" defTabSz="977900" eaLnBrk="0" fontAlgn="base" hangingPunct="0">
              <a:spcBef>
                <a:spcPct val="0"/>
              </a:spcBef>
              <a:spcAft>
                <a:spcPct val="0"/>
              </a:spcAft>
              <a:tabLst>
                <a:tab pos="1631950" algn="l"/>
              </a:tabLst>
              <a:defRPr sz="2400" baseline="30000">
                <a:solidFill>
                  <a:schemeClr val="tx1"/>
                </a:solidFill>
                <a:latin typeface="Verdana" pitchFamily="34" charset="0"/>
              </a:defRPr>
            </a:lvl9pPr>
          </a:lstStyle>
          <a:p>
            <a:pPr algn="l" eaLnBrk="1" hangingPunct="1">
              <a:spcBef>
                <a:spcPct val="50000"/>
              </a:spcBef>
              <a:defRPr/>
            </a:pPr>
            <a:r>
              <a:rPr lang="en-US" sz="1400" b="1" baseline="0">
                <a:solidFill>
                  <a:schemeClr val="bg1"/>
                </a:solidFill>
                <a:latin typeface="Century Gothic" panose="020B0502020202020204" pitchFamily="34" charset="0"/>
              </a:rPr>
              <a:t>Strong-willed, decisive independent, demanding,</a:t>
            </a:r>
            <a:br>
              <a:rPr lang="en-US" sz="1400" b="1" baseline="0">
                <a:solidFill>
                  <a:schemeClr val="bg1"/>
                </a:solidFill>
                <a:latin typeface="Century Gothic" panose="020B0502020202020204" pitchFamily="34" charset="0"/>
              </a:rPr>
            </a:br>
            <a:r>
              <a:rPr lang="en-US" sz="1400" b="1" baseline="0">
                <a:solidFill>
                  <a:schemeClr val="bg1"/>
                </a:solidFill>
                <a:latin typeface="Century Gothic" panose="020B0502020202020204" pitchFamily="34" charset="0"/>
              </a:rPr>
              <a:t>tough, competitive </a:t>
            </a:r>
            <a:endParaRPr lang="en-US" sz="1400" b="1">
              <a:solidFill>
                <a:schemeClr val="bg1"/>
              </a:solidFill>
              <a:latin typeface="Century Gothic" panose="020B0502020202020204" pitchFamily="34" charset="0"/>
            </a:endParaRPr>
          </a:p>
        </p:txBody>
      </p:sp>
      <p:sp>
        <p:nvSpPr>
          <p:cNvPr id="47" name="TextBox 46"/>
          <p:cNvSpPr txBox="1"/>
          <p:nvPr/>
        </p:nvSpPr>
        <p:spPr>
          <a:xfrm>
            <a:off x="7825942" y="4614510"/>
            <a:ext cx="2520280" cy="738658"/>
          </a:xfrm>
          <a:prstGeom prst="rect">
            <a:avLst/>
          </a:prstGeom>
          <a:solidFill>
            <a:schemeClr val="accent4"/>
          </a:solidFill>
        </p:spPr>
        <p:txBody>
          <a:bodyPr wrap="square" lIns="91434" tIns="45717" rIns="91434" bIns="45717">
            <a:spAutoFit/>
          </a:bodyPr>
          <a:lstStyle/>
          <a:p>
            <a:pPr algn="l">
              <a:spcBef>
                <a:spcPct val="50000"/>
              </a:spcBef>
              <a:defRPr/>
            </a:pPr>
            <a:r>
              <a:rPr lang="en-US" sz="1400" b="1">
                <a:solidFill>
                  <a:schemeClr val="bg1"/>
                </a:solidFill>
                <a:latin typeface="Century Gothic" panose="020B0502020202020204" pitchFamily="34" charset="0"/>
              </a:rPr>
              <a:t>enthusiastic , inspiring, </a:t>
            </a:r>
            <a:br>
              <a:rPr lang="en-US" sz="1400" b="1">
                <a:solidFill>
                  <a:schemeClr val="bg1"/>
                </a:solidFill>
                <a:latin typeface="Century Gothic" panose="020B0502020202020204" pitchFamily="34" charset="0"/>
              </a:rPr>
            </a:br>
            <a:r>
              <a:rPr lang="en-US" sz="1400" b="1">
                <a:solidFill>
                  <a:schemeClr val="bg1"/>
                </a:solidFill>
                <a:latin typeface="Century Gothic" panose="020B0502020202020204" pitchFamily="34" charset="0"/>
              </a:rPr>
              <a:t>energetic, persuasive</a:t>
            </a:r>
            <a:br>
              <a:rPr lang="en-US" sz="1400" b="1">
                <a:solidFill>
                  <a:schemeClr val="bg1"/>
                </a:solidFill>
                <a:latin typeface="Century Gothic" panose="020B0502020202020204" pitchFamily="34" charset="0"/>
              </a:rPr>
            </a:br>
            <a:r>
              <a:rPr lang="en-US" sz="1400" b="1">
                <a:solidFill>
                  <a:schemeClr val="bg1"/>
                </a:solidFill>
                <a:latin typeface="Century Gothic" panose="020B0502020202020204" pitchFamily="34" charset="0"/>
              </a:rPr>
              <a:t>social, talkative, open</a:t>
            </a:r>
          </a:p>
        </p:txBody>
      </p:sp>
      <p:sp>
        <p:nvSpPr>
          <p:cNvPr id="48" name="Text Box 11"/>
          <p:cNvSpPr txBox="1">
            <a:spLocks noChangeArrowheads="1"/>
          </p:cNvSpPr>
          <p:nvPr/>
        </p:nvSpPr>
        <p:spPr bwMode="auto">
          <a:xfrm>
            <a:off x="1845778" y="4627438"/>
            <a:ext cx="2694713" cy="744892"/>
          </a:xfrm>
          <a:prstGeom prst="rect">
            <a:avLst/>
          </a:prstGeom>
          <a:solidFill>
            <a:schemeClr val="accent3"/>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wrap="square" lIns="97608" tIns="48804" rIns="97608" bIns="48804">
            <a:spAutoFit/>
          </a:bodyPr>
          <a:lstStyle>
            <a:lvl1pPr defTabSz="977900">
              <a:tabLst>
                <a:tab pos="1631950" algn="l"/>
              </a:tabLst>
              <a:defRPr sz="2400" baseline="30000">
                <a:solidFill>
                  <a:schemeClr val="tx1"/>
                </a:solidFill>
                <a:latin typeface="Verdana" pitchFamily="34" charset="0"/>
              </a:defRPr>
            </a:lvl1pPr>
            <a:lvl2pPr marL="742950" indent="-285750" defTabSz="977900">
              <a:tabLst>
                <a:tab pos="1631950" algn="l"/>
              </a:tabLst>
              <a:defRPr sz="2400" baseline="30000">
                <a:solidFill>
                  <a:schemeClr val="tx1"/>
                </a:solidFill>
                <a:latin typeface="Verdana" pitchFamily="34" charset="0"/>
              </a:defRPr>
            </a:lvl2pPr>
            <a:lvl3pPr marL="1143000" indent="-228600" defTabSz="977900">
              <a:tabLst>
                <a:tab pos="1631950" algn="l"/>
              </a:tabLst>
              <a:defRPr sz="2400" baseline="30000">
                <a:solidFill>
                  <a:schemeClr val="tx1"/>
                </a:solidFill>
                <a:latin typeface="Verdana" pitchFamily="34" charset="0"/>
              </a:defRPr>
            </a:lvl3pPr>
            <a:lvl4pPr marL="1600200" indent="-228600" defTabSz="977900">
              <a:tabLst>
                <a:tab pos="1631950" algn="l"/>
              </a:tabLst>
              <a:defRPr sz="2400" baseline="30000">
                <a:solidFill>
                  <a:schemeClr val="tx1"/>
                </a:solidFill>
                <a:latin typeface="Verdana" pitchFamily="34" charset="0"/>
              </a:defRPr>
            </a:lvl4pPr>
            <a:lvl5pPr marL="2057400" indent="-228600" defTabSz="977900">
              <a:tabLst>
                <a:tab pos="1631950" algn="l"/>
              </a:tabLst>
              <a:defRPr sz="2400" baseline="30000">
                <a:solidFill>
                  <a:schemeClr val="tx1"/>
                </a:solidFill>
                <a:latin typeface="Verdana" pitchFamily="34" charset="0"/>
              </a:defRPr>
            </a:lvl5pPr>
            <a:lvl6pPr marL="2514600" indent="-228600" algn="ctr" defTabSz="977900" eaLnBrk="0" fontAlgn="base" hangingPunct="0">
              <a:spcBef>
                <a:spcPct val="0"/>
              </a:spcBef>
              <a:spcAft>
                <a:spcPct val="0"/>
              </a:spcAft>
              <a:tabLst>
                <a:tab pos="1631950" algn="l"/>
              </a:tabLst>
              <a:defRPr sz="2400" baseline="30000">
                <a:solidFill>
                  <a:schemeClr val="tx1"/>
                </a:solidFill>
                <a:latin typeface="Verdana" pitchFamily="34" charset="0"/>
              </a:defRPr>
            </a:lvl6pPr>
            <a:lvl7pPr marL="2971800" indent="-228600" algn="ctr" defTabSz="977900" eaLnBrk="0" fontAlgn="base" hangingPunct="0">
              <a:spcBef>
                <a:spcPct val="0"/>
              </a:spcBef>
              <a:spcAft>
                <a:spcPct val="0"/>
              </a:spcAft>
              <a:tabLst>
                <a:tab pos="1631950" algn="l"/>
              </a:tabLst>
              <a:defRPr sz="2400" baseline="30000">
                <a:solidFill>
                  <a:schemeClr val="tx1"/>
                </a:solidFill>
                <a:latin typeface="Verdana" pitchFamily="34" charset="0"/>
              </a:defRPr>
            </a:lvl7pPr>
            <a:lvl8pPr marL="3429000" indent="-228600" algn="ctr" defTabSz="977900" eaLnBrk="0" fontAlgn="base" hangingPunct="0">
              <a:spcBef>
                <a:spcPct val="0"/>
              </a:spcBef>
              <a:spcAft>
                <a:spcPct val="0"/>
              </a:spcAft>
              <a:tabLst>
                <a:tab pos="1631950" algn="l"/>
              </a:tabLst>
              <a:defRPr sz="2400" baseline="30000">
                <a:solidFill>
                  <a:schemeClr val="tx1"/>
                </a:solidFill>
                <a:latin typeface="Verdana" pitchFamily="34" charset="0"/>
              </a:defRPr>
            </a:lvl8pPr>
            <a:lvl9pPr marL="3886200" indent="-228600" algn="ctr" defTabSz="977900" eaLnBrk="0" fontAlgn="base" hangingPunct="0">
              <a:spcBef>
                <a:spcPct val="0"/>
              </a:spcBef>
              <a:spcAft>
                <a:spcPct val="0"/>
              </a:spcAft>
              <a:tabLst>
                <a:tab pos="1631950" algn="l"/>
              </a:tabLst>
              <a:defRPr sz="2400" baseline="30000">
                <a:solidFill>
                  <a:schemeClr val="tx1"/>
                </a:solidFill>
                <a:latin typeface="Verdana" pitchFamily="34" charset="0"/>
              </a:defRPr>
            </a:lvl9pPr>
          </a:lstStyle>
          <a:p>
            <a:pPr algn="r" eaLnBrk="1" hangingPunct="1">
              <a:spcBef>
                <a:spcPct val="50000"/>
              </a:spcBef>
              <a:defRPr/>
            </a:pPr>
            <a:r>
              <a:rPr lang="en-US" sz="1400" b="1" baseline="0">
                <a:solidFill>
                  <a:schemeClr val="bg1"/>
                </a:solidFill>
                <a:latin typeface="Century Gothic" panose="020B0502020202020204" pitchFamily="34" charset="0"/>
              </a:rPr>
              <a:t>trustworthy, steady, calm,</a:t>
            </a:r>
            <a:br>
              <a:rPr lang="en-US" sz="1400" b="1" baseline="0">
                <a:solidFill>
                  <a:schemeClr val="bg1"/>
                </a:solidFill>
                <a:latin typeface="Century Gothic" panose="020B0502020202020204" pitchFamily="34" charset="0"/>
              </a:rPr>
            </a:br>
            <a:r>
              <a:rPr lang="en-US" sz="1400" b="1" baseline="0">
                <a:solidFill>
                  <a:schemeClr val="bg1"/>
                </a:solidFill>
                <a:latin typeface="Century Gothic" panose="020B0502020202020204" pitchFamily="34" charset="0"/>
              </a:rPr>
              <a:t>careful, patient, modest,</a:t>
            </a:r>
            <a:br>
              <a:rPr lang="en-US" sz="1400" b="1" baseline="0">
                <a:solidFill>
                  <a:schemeClr val="bg1"/>
                </a:solidFill>
                <a:latin typeface="Century Gothic" panose="020B0502020202020204" pitchFamily="34" charset="0"/>
              </a:rPr>
            </a:br>
            <a:r>
              <a:rPr lang="en-US" sz="1400" b="1" baseline="0">
                <a:solidFill>
                  <a:schemeClr val="bg1"/>
                </a:solidFill>
                <a:latin typeface="Century Gothic" panose="020B0502020202020204" pitchFamily="34" charset="0"/>
              </a:rPr>
              <a:t> friendly, good listener</a:t>
            </a:r>
          </a:p>
        </p:txBody>
      </p:sp>
      <p:sp>
        <p:nvSpPr>
          <p:cNvPr id="49" name="Text Box 12"/>
          <p:cNvSpPr txBox="1">
            <a:spLocks noChangeArrowheads="1"/>
          </p:cNvSpPr>
          <p:nvPr/>
        </p:nvSpPr>
        <p:spPr bwMode="auto">
          <a:xfrm>
            <a:off x="1825877" y="1453092"/>
            <a:ext cx="2826211" cy="744892"/>
          </a:xfrm>
          <a:prstGeom prst="rect">
            <a:avLst/>
          </a:prstGeom>
          <a:solidFill>
            <a:srgbClr val="0070C0"/>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wrap="square" lIns="97608" tIns="48804" rIns="97608" bIns="48804">
            <a:spAutoFit/>
          </a:bodyPr>
          <a:lstStyle>
            <a:lvl1pPr defTabSz="977900">
              <a:tabLst>
                <a:tab pos="1631950" algn="l"/>
              </a:tabLst>
              <a:defRPr sz="2400" baseline="30000">
                <a:solidFill>
                  <a:schemeClr val="tx1"/>
                </a:solidFill>
                <a:latin typeface="Verdana" pitchFamily="34" charset="0"/>
              </a:defRPr>
            </a:lvl1pPr>
            <a:lvl2pPr marL="742950" indent="-285750" defTabSz="977900">
              <a:tabLst>
                <a:tab pos="1631950" algn="l"/>
              </a:tabLst>
              <a:defRPr sz="2400" baseline="30000">
                <a:solidFill>
                  <a:schemeClr val="tx1"/>
                </a:solidFill>
                <a:latin typeface="Verdana" pitchFamily="34" charset="0"/>
              </a:defRPr>
            </a:lvl2pPr>
            <a:lvl3pPr marL="1143000" indent="-228600" defTabSz="977900">
              <a:tabLst>
                <a:tab pos="1631950" algn="l"/>
              </a:tabLst>
              <a:defRPr sz="2400" baseline="30000">
                <a:solidFill>
                  <a:schemeClr val="tx1"/>
                </a:solidFill>
                <a:latin typeface="Verdana" pitchFamily="34" charset="0"/>
              </a:defRPr>
            </a:lvl3pPr>
            <a:lvl4pPr marL="1600200" indent="-228600" defTabSz="977900">
              <a:tabLst>
                <a:tab pos="1631950" algn="l"/>
              </a:tabLst>
              <a:defRPr sz="2400" baseline="30000">
                <a:solidFill>
                  <a:schemeClr val="tx1"/>
                </a:solidFill>
                <a:latin typeface="Verdana" pitchFamily="34" charset="0"/>
              </a:defRPr>
            </a:lvl4pPr>
            <a:lvl5pPr marL="2057400" indent="-228600" defTabSz="977900">
              <a:tabLst>
                <a:tab pos="1631950" algn="l"/>
              </a:tabLst>
              <a:defRPr sz="2400" baseline="30000">
                <a:solidFill>
                  <a:schemeClr val="tx1"/>
                </a:solidFill>
                <a:latin typeface="Verdana" pitchFamily="34" charset="0"/>
              </a:defRPr>
            </a:lvl5pPr>
            <a:lvl6pPr marL="2514600" indent="-228600" algn="ctr" defTabSz="977900" eaLnBrk="0" fontAlgn="base" hangingPunct="0">
              <a:spcBef>
                <a:spcPct val="0"/>
              </a:spcBef>
              <a:spcAft>
                <a:spcPct val="0"/>
              </a:spcAft>
              <a:tabLst>
                <a:tab pos="1631950" algn="l"/>
              </a:tabLst>
              <a:defRPr sz="2400" baseline="30000">
                <a:solidFill>
                  <a:schemeClr val="tx1"/>
                </a:solidFill>
                <a:latin typeface="Verdana" pitchFamily="34" charset="0"/>
              </a:defRPr>
            </a:lvl6pPr>
            <a:lvl7pPr marL="2971800" indent="-228600" algn="ctr" defTabSz="977900" eaLnBrk="0" fontAlgn="base" hangingPunct="0">
              <a:spcBef>
                <a:spcPct val="0"/>
              </a:spcBef>
              <a:spcAft>
                <a:spcPct val="0"/>
              </a:spcAft>
              <a:tabLst>
                <a:tab pos="1631950" algn="l"/>
              </a:tabLst>
              <a:defRPr sz="2400" baseline="30000">
                <a:solidFill>
                  <a:schemeClr val="tx1"/>
                </a:solidFill>
                <a:latin typeface="Verdana" pitchFamily="34" charset="0"/>
              </a:defRPr>
            </a:lvl7pPr>
            <a:lvl8pPr marL="3429000" indent="-228600" algn="ctr" defTabSz="977900" eaLnBrk="0" fontAlgn="base" hangingPunct="0">
              <a:spcBef>
                <a:spcPct val="0"/>
              </a:spcBef>
              <a:spcAft>
                <a:spcPct val="0"/>
              </a:spcAft>
              <a:tabLst>
                <a:tab pos="1631950" algn="l"/>
              </a:tabLst>
              <a:defRPr sz="2400" baseline="30000">
                <a:solidFill>
                  <a:schemeClr val="tx1"/>
                </a:solidFill>
                <a:latin typeface="Verdana" pitchFamily="34" charset="0"/>
              </a:defRPr>
            </a:lvl8pPr>
            <a:lvl9pPr marL="3886200" indent="-228600" algn="ctr" defTabSz="977900" eaLnBrk="0" fontAlgn="base" hangingPunct="0">
              <a:spcBef>
                <a:spcPct val="0"/>
              </a:spcBef>
              <a:spcAft>
                <a:spcPct val="0"/>
              </a:spcAft>
              <a:tabLst>
                <a:tab pos="1631950" algn="l"/>
              </a:tabLst>
              <a:defRPr sz="2400" baseline="30000">
                <a:solidFill>
                  <a:schemeClr val="tx1"/>
                </a:solidFill>
                <a:latin typeface="Verdana" pitchFamily="34" charset="0"/>
              </a:defRPr>
            </a:lvl9pPr>
          </a:lstStyle>
          <a:p>
            <a:pPr algn="r" eaLnBrk="1" hangingPunct="1">
              <a:spcBef>
                <a:spcPct val="50000"/>
              </a:spcBef>
              <a:defRPr/>
            </a:pPr>
            <a:r>
              <a:rPr lang="en-US" sz="1400" b="1" baseline="0">
                <a:solidFill>
                  <a:schemeClr val="bg1"/>
                </a:solidFill>
                <a:latin typeface="Century Gothic" panose="020B0502020202020204" pitchFamily="34" charset="0"/>
              </a:rPr>
              <a:t>disciplined, precise, formal</a:t>
            </a:r>
            <a:br>
              <a:rPr lang="en-US" sz="1400" b="1" baseline="0">
                <a:solidFill>
                  <a:schemeClr val="bg1"/>
                </a:solidFill>
                <a:latin typeface="Century Gothic" panose="020B0502020202020204" pitchFamily="34" charset="0"/>
              </a:rPr>
            </a:br>
            <a:r>
              <a:rPr lang="en-US" sz="1400" b="1" baseline="0">
                <a:solidFill>
                  <a:schemeClr val="bg1"/>
                </a:solidFill>
                <a:latin typeface="Century Gothic" panose="020B0502020202020204" pitchFamily="34" charset="0"/>
              </a:rPr>
              <a:t>follows rules, logical, </a:t>
            </a:r>
            <a:br>
              <a:rPr lang="en-US" sz="1400" b="1" baseline="0">
                <a:solidFill>
                  <a:schemeClr val="bg1"/>
                </a:solidFill>
                <a:latin typeface="Century Gothic" panose="020B0502020202020204" pitchFamily="34" charset="0"/>
              </a:rPr>
            </a:br>
            <a:r>
              <a:rPr lang="en-US" sz="1400" b="1" baseline="0">
                <a:solidFill>
                  <a:schemeClr val="bg1"/>
                </a:solidFill>
                <a:latin typeface="Century Gothic" panose="020B0502020202020204" pitchFamily="34" charset="0"/>
              </a:rPr>
              <a:t>careful, reserved </a:t>
            </a:r>
          </a:p>
        </p:txBody>
      </p:sp>
      <p:sp>
        <p:nvSpPr>
          <p:cNvPr id="45" name="TextBox 20">
            <a:extLst>
              <a:ext uri="{FF2B5EF4-FFF2-40B4-BE49-F238E27FC236}">
                <a16:creationId xmlns:a16="http://schemas.microsoft.com/office/drawing/2014/main" id="{BB23E12B-11A9-46C1-B812-0BC4843EC444}"/>
              </a:ext>
            </a:extLst>
          </p:cNvPr>
          <p:cNvSpPr txBox="1"/>
          <p:nvPr/>
        </p:nvSpPr>
        <p:spPr>
          <a:xfrm>
            <a:off x="8190820" y="2638171"/>
            <a:ext cx="1780161" cy="828600"/>
          </a:xfrm>
          <a:prstGeom prst="rect">
            <a:avLst/>
          </a:prstGeom>
          <a:noFill/>
        </p:spPr>
        <p:txBody>
          <a:bodyPr wrap="square" lIns="89056" tIns="44533" rIns="89056" bIns="44533" anchor="t">
            <a:spAutoFit/>
          </a:bodyPr>
          <a:lstStyle/>
          <a:p>
            <a:pPr defTabSz="1219170">
              <a:defRPr/>
            </a:pPr>
            <a:r>
              <a:rPr lang="en-NZ" sz="1600" b="1" dirty="0">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rPr>
              <a:t>Fast-Paced</a:t>
            </a:r>
            <a:endParaRPr lang="en-US"/>
          </a:p>
          <a:p>
            <a:pPr defTabSz="1219170">
              <a:defRPr/>
            </a:pPr>
            <a:r>
              <a:rPr lang="pl-PL" sz="1600" b="1" dirty="0" err="1">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rPr>
              <a:t>Intuition</a:t>
            </a:r>
          </a:p>
          <a:p>
            <a:pPr defTabSz="1219170">
              <a:defRPr/>
            </a:pPr>
            <a:r>
              <a:rPr lang="en-US" altLang="pl-PL" sz="1600" b="1" dirty="0">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rPr>
              <a:t>6th</a:t>
            </a:r>
            <a:r>
              <a:rPr lang="pl-PL" altLang="pl-PL" sz="1600" b="1" dirty="0">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rPr>
              <a:t> </a:t>
            </a:r>
            <a:r>
              <a:rPr lang="pl-PL" altLang="pl-PL" sz="1600" b="1" dirty="0" err="1">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rPr>
              <a:t>sense</a:t>
            </a:r>
            <a:endParaRPr lang="en-US" altLang="pl-PL" sz="1600" b="1" dirty="0" err="1">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endParaRPr>
          </a:p>
        </p:txBody>
      </p:sp>
      <p:sp>
        <p:nvSpPr>
          <p:cNvPr id="50" name="TextBox 22">
            <a:extLst>
              <a:ext uri="{FF2B5EF4-FFF2-40B4-BE49-F238E27FC236}">
                <a16:creationId xmlns:a16="http://schemas.microsoft.com/office/drawing/2014/main" id="{697D46EA-CD71-4100-9BF9-F3EC4FBF009A}"/>
              </a:ext>
            </a:extLst>
          </p:cNvPr>
          <p:cNvSpPr txBox="1"/>
          <p:nvPr/>
        </p:nvSpPr>
        <p:spPr>
          <a:xfrm>
            <a:off x="688497" y="2660332"/>
            <a:ext cx="2072259" cy="828600"/>
          </a:xfrm>
          <a:prstGeom prst="rect">
            <a:avLst/>
          </a:prstGeom>
          <a:noFill/>
        </p:spPr>
        <p:txBody>
          <a:bodyPr wrap="square" lIns="89056" tIns="44533" rIns="89056" bIns="44533" anchor="t">
            <a:spAutoFit/>
          </a:bodyPr>
          <a:lstStyle/>
          <a:p>
            <a:pPr algn="r" defTabSz="1219170">
              <a:defRPr/>
            </a:pPr>
            <a:r>
              <a:rPr lang="en-NZ" sz="1600" b="1" dirty="0">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rPr>
              <a:t>Reserved-Paced</a:t>
            </a:r>
            <a:endParaRPr lang="en-US" dirty="0"/>
          </a:p>
          <a:p>
            <a:pPr algn="r" defTabSz="1219170">
              <a:defRPr/>
            </a:pPr>
            <a:r>
              <a:rPr lang="pl-PL" sz="1600" b="1" dirty="0" err="1">
                <a:solidFill>
                  <a:schemeClr val="bg2">
                    <a:lumMod val="25000"/>
                  </a:schemeClr>
                </a:solidFill>
                <a:latin typeface="Century Gothic" panose="020B0502020202020204" pitchFamily="34" charset="0"/>
                <a:ea typeface="Open Sans" panose="020B0606030504020204" pitchFamily="34" charset="0"/>
                <a:cs typeface="Open Sans" panose="020B0606030504020204" pitchFamily="34" charset="0"/>
              </a:rPr>
              <a:t>Sensing</a:t>
            </a:r>
          </a:p>
          <a:p>
            <a:pPr algn="r" defTabSz="1219170">
              <a:defRPr/>
            </a:pPr>
            <a:r>
              <a:rPr lang="en-US" altLang="pl-PL" sz="1600" b="1" dirty="0">
                <a:solidFill>
                  <a:schemeClr val="bg2">
                    <a:lumMod val="25000"/>
                  </a:schemeClr>
                </a:solidFill>
                <a:latin typeface="Century Gothic"/>
                <a:ea typeface="Open Sans"/>
                <a:cs typeface="Open Sans"/>
              </a:rPr>
              <a:t>5 </a:t>
            </a:r>
            <a:r>
              <a:rPr lang="pl-PL" altLang="pl-PL" sz="1600" b="1" dirty="0" err="1">
                <a:solidFill>
                  <a:schemeClr val="bg2">
                    <a:lumMod val="25000"/>
                  </a:schemeClr>
                </a:solidFill>
                <a:latin typeface="Century Gothic"/>
                <a:ea typeface="Open Sans"/>
                <a:cs typeface="Open Sans"/>
              </a:rPr>
              <a:t>senses</a:t>
            </a:r>
            <a:endParaRPr lang="en-US" altLang="pl-PL" sz="1600" b="1" dirty="0" err="1">
              <a:solidFill>
                <a:schemeClr val="bg2">
                  <a:lumMod val="25000"/>
                </a:schemeClr>
              </a:solidFill>
              <a:latin typeface="Century Gothic"/>
              <a:ea typeface="Open Sans"/>
              <a:cs typeface="Open Sans"/>
            </a:endParaRPr>
          </a:p>
        </p:txBody>
      </p:sp>
    </p:spTree>
    <p:extLst>
      <p:ext uri="{BB962C8B-B14F-4D97-AF65-F5344CB8AC3E}">
        <p14:creationId xmlns:p14="http://schemas.microsoft.com/office/powerpoint/2010/main" val="1059630341"/>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circle(out)">
                                          <p:cBhvr>
                                            <p:cTn id="7" dur="1000"/>
                                            <p:tgtEl>
                                              <p:spTgt spid="26"/>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500"/>
                                            <p:tgtEl>
                                              <p:spTgt spid="4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500"/>
                                            <p:tgtEl>
                                              <p:spTgt spid="43"/>
                                            </p:tgtEl>
                                          </p:cBhvr>
                                        </p:animEffect>
                                      </p:childTnLst>
                                    </p:cTn>
                                  </p:par>
                                </p:childTnLst>
                              </p:cTn>
                            </p:par>
                            <p:par>
                              <p:cTn id="15" fill="hold">
                                <p:stCondLst>
                                  <p:cond delay="1500"/>
                                </p:stCondLst>
                                <p:childTnLst>
                                  <p:par>
                                    <p:cTn id="16" presetID="2" presetClass="entr" presetSubtype="2" fill="hold" nodeType="afterEffect" p14:presetBounceEnd="44000">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14:bounceEnd="44000">
                                          <p:cBhvr additive="base">
                                            <p:cTn id="18" dur="500" fill="hold"/>
                                            <p:tgtEl>
                                              <p:spTgt spid="29"/>
                                            </p:tgtEl>
                                            <p:attrNameLst>
                                              <p:attrName>ppt_x</p:attrName>
                                            </p:attrNameLst>
                                          </p:cBhvr>
                                          <p:tavLst>
                                            <p:tav tm="0">
                                              <p:val>
                                                <p:strVal val="1+#ppt_w/2"/>
                                              </p:val>
                                            </p:tav>
                                            <p:tav tm="100000">
                                              <p:val>
                                                <p:strVal val="#ppt_x"/>
                                              </p:val>
                                            </p:tav>
                                          </p:tavLst>
                                        </p:anim>
                                        <p:anim calcmode="lin" valueType="num" p14:bounceEnd="44000">
                                          <p:cBhvr additive="base">
                                            <p:cTn id="19" dur="500" fill="hold"/>
                                            <p:tgtEl>
                                              <p:spTgt spid="29"/>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8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500" fill="hold"/>
                                            <p:tgtEl>
                                              <p:spTgt spid="46"/>
                                            </p:tgtEl>
                                            <p:attrNameLst>
                                              <p:attrName>ppt_x</p:attrName>
                                            </p:attrNameLst>
                                          </p:cBhvr>
                                          <p:tavLst>
                                            <p:tav tm="0">
                                              <p:val>
                                                <p:strVal val="1+#ppt_w/2"/>
                                              </p:val>
                                            </p:tav>
                                            <p:tav tm="100000">
                                              <p:val>
                                                <p:strVal val="#ppt_x"/>
                                              </p:val>
                                            </p:tav>
                                          </p:tavLst>
                                        </p:anim>
                                        <p:anim calcmode="lin" valueType="num">
                                          <p:cBhvr additive="base">
                                            <p:cTn id="23" dur="500" fill="hold"/>
                                            <p:tgtEl>
                                              <p:spTgt spid="46"/>
                                            </p:tgtEl>
                                            <p:attrNameLst>
                                              <p:attrName>ppt_y</p:attrName>
                                            </p:attrNameLst>
                                          </p:cBhvr>
                                          <p:tavLst>
                                            <p:tav tm="0">
                                              <p:val>
                                                <p:strVal val="#ppt_y"/>
                                              </p:val>
                                            </p:tav>
                                            <p:tav tm="100000">
                                              <p:val>
                                                <p:strVal val="#ppt_y"/>
                                              </p:val>
                                            </p:tav>
                                          </p:tavLst>
                                        </p:anim>
                                      </p:childTnLst>
                                    </p:cTn>
                                  </p:par>
                                </p:childTnLst>
                              </p:cTn>
                            </p:par>
                            <p:par>
                              <p:cTn id="24" fill="hold">
                                <p:stCondLst>
                                  <p:cond delay="2080"/>
                                </p:stCondLst>
                                <p:childTnLst>
                                  <p:par>
                                    <p:cTn id="25" presetID="2" presetClass="entr" presetSubtype="4"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ppt_x"/>
                                              </p:val>
                                            </p:tav>
                                            <p:tav tm="100000">
                                              <p:val>
                                                <p:strVal val="#ppt_x"/>
                                              </p:val>
                                            </p:tav>
                                          </p:tavLst>
                                        </p:anim>
                                        <p:anim calcmode="lin" valueType="num">
                                          <p:cBhvr additive="base">
                                            <p:cTn id="28" dur="500" fill="hold"/>
                                            <p:tgtEl>
                                              <p:spTgt spid="3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8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500" fill="hold"/>
                                            <p:tgtEl>
                                              <p:spTgt spid="47"/>
                                            </p:tgtEl>
                                            <p:attrNameLst>
                                              <p:attrName>ppt_x</p:attrName>
                                            </p:attrNameLst>
                                          </p:cBhvr>
                                          <p:tavLst>
                                            <p:tav tm="0">
                                              <p:val>
                                                <p:strVal val="#ppt_x"/>
                                              </p:val>
                                            </p:tav>
                                            <p:tav tm="100000">
                                              <p:val>
                                                <p:strVal val="#ppt_x"/>
                                              </p:val>
                                            </p:tav>
                                          </p:tavLst>
                                        </p:anim>
                                        <p:anim calcmode="lin" valueType="num">
                                          <p:cBhvr additive="base">
                                            <p:cTn id="32" dur="500" fill="hold"/>
                                            <p:tgtEl>
                                              <p:spTgt spid="47"/>
                                            </p:tgtEl>
                                            <p:attrNameLst>
                                              <p:attrName>ppt_y</p:attrName>
                                            </p:attrNameLst>
                                          </p:cBhvr>
                                          <p:tavLst>
                                            <p:tav tm="0">
                                              <p:val>
                                                <p:strVal val="1+#ppt_h/2"/>
                                              </p:val>
                                            </p:tav>
                                            <p:tav tm="100000">
                                              <p:val>
                                                <p:strVal val="#ppt_y"/>
                                              </p:val>
                                            </p:tav>
                                          </p:tavLst>
                                        </p:anim>
                                      </p:childTnLst>
                                    </p:cTn>
                                  </p:par>
                                </p:childTnLst>
                              </p:cTn>
                            </p:par>
                            <p:par>
                              <p:cTn id="33" fill="hold">
                                <p:stCondLst>
                                  <p:cond delay="2660"/>
                                </p:stCondLst>
                                <p:childTnLst>
                                  <p:par>
                                    <p:cTn id="34" presetID="2" presetClass="entr" presetSubtype="8"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fill="hold"/>
                                            <p:tgtEl>
                                              <p:spTgt spid="32"/>
                                            </p:tgtEl>
                                            <p:attrNameLst>
                                              <p:attrName>ppt_x</p:attrName>
                                            </p:attrNameLst>
                                          </p:cBhvr>
                                          <p:tavLst>
                                            <p:tav tm="0">
                                              <p:val>
                                                <p:strVal val="0-#ppt_w/2"/>
                                              </p:val>
                                            </p:tav>
                                            <p:tav tm="100000">
                                              <p:val>
                                                <p:strVal val="#ppt_x"/>
                                              </p:val>
                                            </p:tav>
                                          </p:tavLst>
                                        </p:anim>
                                        <p:anim calcmode="lin" valueType="num">
                                          <p:cBhvr additive="base">
                                            <p:cTn id="37" dur="500" fill="hold"/>
                                            <p:tgtEl>
                                              <p:spTgt spid="32"/>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8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fill="hold"/>
                                            <p:tgtEl>
                                              <p:spTgt spid="48"/>
                                            </p:tgtEl>
                                            <p:attrNameLst>
                                              <p:attrName>ppt_x</p:attrName>
                                            </p:attrNameLst>
                                          </p:cBhvr>
                                          <p:tavLst>
                                            <p:tav tm="0">
                                              <p:val>
                                                <p:strVal val="0-#ppt_w/2"/>
                                              </p:val>
                                            </p:tav>
                                            <p:tav tm="100000">
                                              <p:val>
                                                <p:strVal val="#ppt_x"/>
                                              </p:val>
                                            </p:tav>
                                          </p:tavLst>
                                        </p:anim>
                                        <p:anim calcmode="lin" valueType="num">
                                          <p:cBhvr additive="base">
                                            <p:cTn id="41" dur="500" fill="hold"/>
                                            <p:tgtEl>
                                              <p:spTgt spid="48"/>
                                            </p:tgtEl>
                                            <p:attrNameLst>
                                              <p:attrName>ppt_y</p:attrName>
                                            </p:attrNameLst>
                                          </p:cBhvr>
                                          <p:tavLst>
                                            <p:tav tm="0">
                                              <p:val>
                                                <p:strVal val="#ppt_y"/>
                                              </p:val>
                                            </p:tav>
                                            <p:tav tm="100000">
                                              <p:val>
                                                <p:strVal val="#ppt_y"/>
                                              </p:val>
                                            </p:tav>
                                          </p:tavLst>
                                        </p:anim>
                                      </p:childTnLst>
                                    </p:cTn>
                                  </p:par>
                                </p:childTnLst>
                              </p:cTn>
                            </p:par>
                            <p:par>
                              <p:cTn id="42" fill="hold">
                                <p:stCondLst>
                                  <p:cond delay="3240"/>
                                </p:stCondLst>
                                <p:childTnLst>
                                  <p:par>
                                    <p:cTn id="43" presetID="2" presetClass="entr" presetSubtype="4"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additive="base">
                                            <p:cTn id="45" dur="500" fill="hold"/>
                                            <p:tgtEl>
                                              <p:spTgt spid="38"/>
                                            </p:tgtEl>
                                            <p:attrNameLst>
                                              <p:attrName>ppt_x</p:attrName>
                                            </p:attrNameLst>
                                          </p:cBhvr>
                                          <p:tavLst>
                                            <p:tav tm="0">
                                              <p:val>
                                                <p:strVal val="#ppt_x"/>
                                              </p:val>
                                            </p:tav>
                                            <p:tav tm="100000">
                                              <p:val>
                                                <p:strVal val="#ppt_x"/>
                                              </p:val>
                                            </p:tav>
                                          </p:tavLst>
                                        </p:anim>
                                        <p:anim calcmode="lin" valueType="num">
                                          <p:cBhvr additive="base">
                                            <p:cTn id="46" dur="500" fill="hold"/>
                                            <p:tgtEl>
                                              <p:spTgt spid="38"/>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8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500" fill="hold"/>
                                            <p:tgtEl>
                                              <p:spTgt spid="49"/>
                                            </p:tgtEl>
                                            <p:attrNameLst>
                                              <p:attrName>ppt_x</p:attrName>
                                            </p:attrNameLst>
                                          </p:cBhvr>
                                          <p:tavLst>
                                            <p:tav tm="0">
                                              <p:val>
                                                <p:strVal val="#ppt_x"/>
                                              </p:val>
                                            </p:tav>
                                            <p:tav tm="100000">
                                              <p:val>
                                                <p:strVal val="#ppt_x"/>
                                              </p:val>
                                            </p:tav>
                                          </p:tavLst>
                                        </p:anim>
                                        <p:anim calcmode="lin" valueType="num">
                                          <p:cBhvr additive="base">
                                            <p:cTn id="50" dur="500" fill="hold"/>
                                            <p:tgtEl>
                                              <p:spTgt spid="49"/>
                                            </p:tgtEl>
                                            <p:attrNameLst>
                                              <p:attrName>ppt_y</p:attrName>
                                            </p:attrNameLst>
                                          </p:cBhvr>
                                          <p:tavLst>
                                            <p:tav tm="0">
                                              <p:val>
                                                <p:strVal val="1+#ppt_h/2"/>
                                              </p:val>
                                            </p:tav>
                                            <p:tav tm="100000">
                                              <p:val>
                                                <p:strVal val="#ppt_y"/>
                                              </p:val>
                                            </p:tav>
                                          </p:tavLst>
                                        </p:anim>
                                      </p:childTnLst>
                                    </p:cTn>
                                  </p:par>
                                </p:childTnLst>
                              </p:cTn>
                            </p:par>
                            <p:par>
                              <p:cTn id="51" fill="hold">
                                <p:stCondLst>
                                  <p:cond delay="3820"/>
                                </p:stCondLst>
                                <p:childTnLst>
                                  <p:par>
                                    <p:cTn id="52" presetID="10" presetClass="entr" presetSubtype="0" fill="hold" grpId="0" nodeType="after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500"/>
                                            <p:tgtEl>
                                              <p:spTgt spid="5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6" grpId="0" animBg="1"/>
          <p:bldP spid="47" grpId="0" animBg="1"/>
          <p:bldP spid="48" grpId="0" animBg="1"/>
          <p:bldP spid="49" grpId="0" animBg="1"/>
          <p:bldP spid="45" grpId="0"/>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circle(out)">
                                          <p:cBhvr>
                                            <p:cTn id="7" dur="1000"/>
                                            <p:tgtEl>
                                              <p:spTgt spid="26"/>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500"/>
                                            <p:tgtEl>
                                              <p:spTgt spid="4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500"/>
                                            <p:tgtEl>
                                              <p:spTgt spid="43"/>
                                            </p:tgtEl>
                                          </p:cBhvr>
                                        </p:animEffect>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500" fill="hold"/>
                                            <p:tgtEl>
                                              <p:spTgt spid="29"/>
                                            </p:tgtEl>
                                            <p:attrNameLst>
                                              <p:attrName>ppt_x</p:attrName>
                                            </p:attrNameLst>
                                          </p:cBhvr>
                                          <p:tavLst>
                                            <p:tav tm="0">
                                              <p:val>
                                                <p:strVal val="1+#ppt_w/2"/>
                                              </p:val>
                                            </p:tav>
                                            <p:tav tm="100000">
                                              <p:val>
                                                <p:strVal val="#ppt_x"/>
                                              </p:val>
                                            </p:tav>
                                          </p:tavLst>
                                        </p:anim>
                                        <p:anim calcmode="lin" valueType="num">
                                          <p:cBhvr additive="base">
                                            <p:cTn id="19" dur="500" fill="hold"/>
                                            <p:tgtEl>
                                              <p:spTgt spid="29"/>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8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500" fill="hold"/>
                                            <p:tgtEl>
                                              <p:spTgt spid="46"/>
                                            </p:tgtEl>
                                            <p:attrNameLst>
                                              <p:attrName>ppt_x</p:attrName>
                                            </p:attrNameLst>
                                          </p:cBhvr>
                                          <p:tavLst>
                                            <p:tav tm="0">
                                              <p:val>
                                                <p:strVal val="1+#ppt_w/2"/>
                                              </p:val>
                                            </p:tav>
                                            <p:tav tm="100000">
                                              <p:val>
                                                <p:strVal val="#ppt_x"/>
                                              </p:val>
                                            </p:tav>
                                          </p:tavLst>
                                        </p:anim>
                                        <p:anim calcmode="lin" valueType="num">
                                          <p:cBhvr additive="base">
                                            <p:cTn id="23" dur="500" fill="hold"/>
                                            <p:tgtEl>
                                              <p:spTgt spid="46"/>
                                            </p:tgtEl>
                                            <p:attrNameLst>
                                              <p:attrName>ppt_y</p:attrName>
                                            </p:attrNameLst>
                                          </p:cBhvr>
                                          <p:tavLst>
                                            <p:tav tm="0">
                                              <p:val>
                                                <p:strVal val="#ppt_y"/>
                                              </p:val>
                                            </p:tav>
                                            <p:tav tm="100000">
                                              <p:val>
                                                <p:strVal val="#ppt_y"/>
                                              </p:val>
                                            </p:tav>
                                          </p:tavLst>
                                        </p:anim>
                                      </p:childTnLst>
                                    </p:cTn>
                                  </p:par>
                                </p:childTnLst>
                              </p:cTn>
                            </p:par>
                            <p:par>
                              <p:cTn id="24" fill="hold">
                                <p:stCondLst>
                                  <p:cond delay="2080"/>
                                </p:stCondLst>
                                <p:childTnLst>
                                  <p:par>
                                    <p:cTn id="25" presetID="2" presetClass="entr" presetSubtype="4"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ppt_x"/>
                                              </p:val>
                                            </p:tav>
                                            <p:tav tm="100000">
                                              <p:val>
                                                <p:strVal val="#ppt_x"/>
                                              </p:val>
                                            </p:tav>
                                          </p:tavLst>
                                        </p:anim>
                                        <p:anim calcmode="lin" valueType="num">
                                          <p:cBhvr additive="base">
                                            <p:cTn id="28" dur="500" fill="hold"/>
                                            <p:tgtEl>
                                              <p:spTgt spid="3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8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500" fill="hold"/>
                                            <p:tgtEl>
                                              <p:spTgt spid="47"/>
                                            </p:tgtEl>
                                            <p:attrNameLst>
                                              <p:attrName>ppt_x</p:attrName>
                                            </p:attrNameLst>
                                          </p:cBhvr>
                                          <p:tavLst>
                                            <p:tav tm="0">
                                              <p:val>
                                                <p:strVal val="#ppt_x"/>
                                              </p:val>
                                            </p:tav>
                                            <p:tav tm="100000">
                                              <p:val>
                                                <p:strVal val="#ppt_x"/>
                                              </p:val>
                                            </p:tav>
                                          </p:tavLst>
                                        </p:anim>
                                        <p:anim calcmode="lin" valueType="num">
                                          <p:cBhvr additive="base">
                                            <p:cTn id="32" dur="500" fill="hold"/>
                                            <p:tgtEl>
                                              <p:spTgt spid="47"/>
                                            </p:tgtEl>
                                            <p:attrNameLst>
                                              <p:attrName>ppt_y</p:attrName>
                                            </p:attrNameLst>
                                          </p:cBhvr>
                                          <p:tavLst>
                                            <p:tav tm="0">
                                              <p:val>
                                                <p:strVal val="1+#ppt_h/2"/>
                                              </p:val>
                                            </p:tav>
                                            <p:tav tm="100000">
                                              <p:val>
                                                <p:strVal val="#ppt_y"/>
                                              </p:val>
                                            </p:tav>
                                          </p:tavLst>
                                        </p:anim>
                                      </p:childTnLst>
                                    </p:cTn>
                                  </p:par>
                                </p:childTnLst>
                              </p:cTn>
                            </p:par>
                            <p:par>
                              <p:cTn id="33" fill="hold">
                                <p:stCondLst>
                                  <p:cond delay="2660"/>
                                </p:stCondLst>
                                <p:childTnLst>
                                  <p:par>
                                    <p:cTn id="34" presetID="2" presetClass="entr" presetSubtype="8"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fill="hold"/>
                                            <p:tgtEl>
                                              <p:spTgt spid="32"/>
                                            </p:tgtEl>
                                            <p:attrNameLst>
                                              <p:attrName>ppt_x</p:attrName>
                                            </p:attrNameLst>
                                          </p:cBhvr>
                                          <p:tavLst>
                                            <p:tav tm="0">
                                              <p:val>
                                                <p:strVal val="0-#ppt_w/2"/>
                                              </p:val>
                                            </p:tav>
                                            <p:tav tm="100000">
                                              <p:val>
                                                <p:strVal val="#ppt_x"/>
                                              </p:val>
                                            </p:tav>
                                          </p:tavLst>
                                        </p:anim>
                                        <p:anim calcmode="lin" valueType="num">
                                          <p:cBhvr additive="base">
                                            <p:cTn id="37" dur="500" fill="hold"/>
                                            <p:tgtEl>
                                              <p:spTgt spid="32"/>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8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fill="hold"/>
                                            <p:tgtEl>
                                              <p:spTgt spid="48"/>
                                            </p:tgtEl>
                                            <p:attrNameLst>
                                              <p:attrName>ppt_x</p:attrName>
                                            </p:attrNameLst>
                                          </p:cBhvr>
                                          <p:tavLst>
                                            <p:tav tm="0">
                                              <p:val>
                                                <p:strVal val="0-#ppt_w/2"/>
                                              </p:val>
                                            </p:tav>
                                            <p:tav tm="100000">
                                              <p:val>
                                                <p:strVal val="#ppt_x"/>
                                              </p:val>
                                            </p:tav>
                                          </p:tavLst>
                                        </p:anim>
                                        <p:anim calcmode="lin" valueType="num">
                                          <p:cBhvr additive="base">
                                            <p:cTn id="41" dur="500" fill="hold"/>
                                            <p:tgtEl>
                                              <p:spTgt spid="48"/>
                                            </p:tgtEl>
                                            <p:attrNameLst>
                                              <p:attrName>ppt_y</p:attrName>
                                            </p:attrNameLst>
                                          </p:cBhvr>
                                          <p:tavLst>
                                            <p:tav tm="0">
                                              <p:val>
                                                <p:strVal val="#ppt_y"/>
                                              </p:val>
                                            </p:tav>
                                            <p:tav tm="100000">
                                              <p:val>
                                                <p:strVal val="#ppt_y"/>
                                              </p:val>
                                            </p:tav>
                                          </p:tavLst>
                                        </p:anim>
                                      </p:childTnLst>
                                    </p:cTn>
                                  </p:par>
                                </p:childTnLst>
                              </p:cTn>
                            </p:par>
                            <p:par>
                              <p:cTn id="42" fill="hold">
                                <p:stCondLst>
                                  <p:cond delay="3240"/>
                                </p:stCondLst>
                                <p:childTnLst>
                                  <p:par>
                                    <p:cTn id="43" presetID="2" presetClass="entr" presetSubtype="4"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additive="base">
                                            <p:cTn id="45" dur="500" fill="hold"/>
                                            <p:tgtEl>
                                              <p:spTgt spid="38"/>
                                            </p:tgtEl>
                                            <p:attrNameLst>
                                              <p:attrName>ppt_x</p:attrName>
                                            </p:attrNameLst>
                                          </p:cBhvr>
                                          <p:tavLst>
                                            <p:tav tm="0">
                                              <p:val>
                                                <p:strVal val="#ppt_x"/>
                                              </p:val>
                                            </p:tav>
                                            <p:tav tm="100000">
                                              <p:val>
                                                <p:strVal val="#ppt_x"/>
                                              </p:val>
                                            </p:tav>
                                          </p:tavLst>
                                        </p:anim>
                                        <p:anim calcmode="lin" valueType="num">
                                          <p:cBhvr additive="base">
                                            <p:cTn id="46" dur="500" fill="hold"/>
                                            <p:tgtEl>
                                              <p:spTgt spid="38"/>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8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500" fill="hold"/>
                                            <p:tgtEl>
                                              <p:spTgt spid="49"/>
                                            </p:tgtEl>
                                            <p:attrNameLst>
                                              <p:attrName>ppt_x</p:attrName>
                                            </p:attrNameLst>
                                          </p:cBhvr>
                                          <p:tavLst>
                                            <p:tav tm="0">
                                              <p:val>
                                                <p:strVal val="#ppt_x"/>
                                              </p:val>
                                            </p:tav>
                                            <p:tav tm="100000">
                                              <p:val>
                                                <p:strVal val="#ppt_x"/>
                                              </p:val>
                                            </p:tav>
                                          </p:tavLst>
                                        </p:anim>
                                        <p:anim calcmode="lin" valueType="num">
                                          <p:cBhvr additive="base">
                                            <p:cTn id="50" dur="500" fill="hold"/>
                                            <p:tgtEl>
                                              <p:spTgt spid="49"/>
                                            </p:tgtEl>
                                            <p:attrNameLst>
                                              <p:attrName>ppt_y</p:attrName>
                                            </p:attrNameLst>
                                          </p:cBhvr>
                                          <p:tavLst>
                                            <p:tav tm="0">
                                              <p:val>
                                                <p:strVal val="1+#ppt_h/2"/>
                                              </p:val>
                                            </p:tav>
                                            <p:tav tm="100000">
                                              <p:val>
                                                <p:strVal val="#ppt_y"/>
                                              </p:val>
                                            </p:tav>
                                          </p:tavLst>
                                        </p:anim>
                                      </p:childTnLst>
                                    </p:cTn>
                                  </p:par>
                                </p:childTnLst>
                              </p:cTn>
                            </p:par>
                            <p:par>
                              <p:cTn id="51" fill="hold">
                                <p:stCondLst>
                                  <p:cond delay="3820"/>
                                </p:stCondLst>
                                <p:childTnLst>
                                  <p:par>
                                    <p:cTn id="52" presetID="10" presetClass="entr" presetSubtype="0" fill="hold" grpId="0" nodeType="after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500"/>
                                            <p:tgtEl>
                                              <p:spTgt spid="5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6" grpId="0" animBg="1"/>
          <p:bldP spid="47" grpId="0" animBg="1"/>
          <p:bldP spid="48" grpId="0" animBg="1"/>
          <p:bldP spid="49" grpId="0" animBg="1"/>
          <p:bldP spid="45" grpId="0"/>
          <p:bldP spid="50" grpId="0"/>
        </p:bldLst>
      </p:timing>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a:off x="9277321" y="2509715"/>
            <a:ext cx="1827325" cy="3601597"/>
            <a:chOff x="1496446" y="2508917"/>
            <a:chExt cx="1827325" cy="3601597"/>
          </a:xfrm>
          <a:solidFill>
            <a:schemeClr val="accent2"/>
          </a:solidFill>
        </p:grpSpPr>
        <p:sp>
          <p:nvSpPr>
            <p:cNvPr id="36" name="Rectangle 35"/>
            <p:cNvSpPr/>
            <p:nvPr/>
          </p:nvSpPr>
          <p:spPr>
            <a:xfrm>
              <a:off x="1496446" y="2508917"/>
              <a:ext cx="1827325" cy="36015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TextBox 36"/>
            <p:cNvSpPr txBox="1"/>
            <p:nvPr/>
          </p:nvSpPr>
          <p:spPr>
            <a:xfrm>
              <a:off x="1713261" y="3048000"/>
              <a:ext cx="1363768" cy="1815882"/>
            </a:xfrm>
            <a:prstGeom prst="rect">
              <a:avLst/>
            </a:prstGeom>
            <a:grpFill/>
          </p:spPr>
          <p:txBody>
            <a:bodyPr wrap="square" rtlCol="0">
              <a:spAutoFit/>
            </a:bodyPr>
            <a:lstStyle/>
            <a:p>
              <a:r>
                <a:rPr lang="en-NZ" sz="2800" b="1">
                  <a:solidFill>
                    <a:schemeClr val="bg1"/>
                  </a:solidFill>
                  <a:latin typeface="Century Gothic" panose="020B0502020202020204" pitchFamily="34" charset="0"/>
                </a:rPr>
                <a:t>Do</a:t>
              </a:r>
            </a:p>
            <a:p>
              <a:br>
                <a:rPr lang="en-NZ" sz="2800" b="1">
                  <a:solidFill>
                    <a:schemeClr val="bg1"/>
                  </a:solidFill>
                  <a:latin typeface="Century Gothic" panose="020B0502020202020204" pitchFamily="34" charset="0"/>
                </a:rPr>
              </a:br>
              <a:endParaRPr lang="en-NZ" sz="2800" b="1">
                <a:solidFill>
                  <a:schemeClr val="bg1"/>
                </a:solidFill>
                <a:latin typeface="Century Gothic" panose="020B0502020202020204" pitchFamily="34" charset="0"/>
              </a:endParaRPr>
            </a:p>
            <a:p>
              <a:r>
                <a:rPr lang="en-NZ" sz="2800" b="1">
                  <a:solidFill>
                    <a:schemeClr val="bg1"/>
                  </a:solidFill>
                  <a:latin typeface="Century Gothic" panose="020B0502020202020204" pitchFamily="34" charset="0"/>
                </a:rPr>
                <a:t>Don’t</a:t>
              </a:r>
              <a:endParaRPr lang="en-GB" sz="2800" b="1">
                <a:solidFill>
                  <a:schemeClr val="bg1"/>
                </a:solidFill>
                <a:latin typeface="Century Gothic" panose="020B0502020202020204" pitchFamily="34" charset="0"/>
              </a:endParaRPr>
            </a:p>
          </p:txBody>
        </p:sp>
      </p:grpSp>
      <p:grpSp>
        <p:nvGrpSpPr>
          <p:cNvPr id="32" name="Group 31"/>
          <p:cNvGrpSpPr/>
          <p:nvPr/>
        </p:nvGrpSpPr>
        <p:grpSpPr>
          <a:xfrm>
            <a:off x="6731455" y="2508916"/>
            <a:ext cx="1827325" cy="3601597"/>
            <a:chOff x="1496446" y="2508917"/>
            <a:chExt cx="1827325" cy="3601597"/>
          </a:xfrm>
          <a:solidFill>
            <a:schemeClr val="accent3"/>
          </a:solidFill>
        </p:grpSpPr>
        <p:sp>
          <p:nvSpPr>
            <p:cNvPr id="33" name="Rectangle 32"/>
            <p:cNvSpPr/>
            <p:nvPr/>
          </p:nvSpPr>
          <p:spPr>
            <a:xfrm>
              <a:off x="1496446" y="2508917"/>
              <a:ext cx="1827325" cy="36015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TextBox 33"/>
            <p:cNvSpPr txBox="1"/>
            <p:nvPr/>
          </p:nvSpPr>
          <p:spPr>
            <a:xfrm>
              <a:off x="1713261" y="3048000"/>
              <a:ext cx="1363768" cy="1815882"/>
            </a:xfrm>
            <a:prstGeom prst="rect">
              <a:avLst/>
            </a:prstGeom>
            <a:grpFill/>
          </p:spPr>
          <p:txBody>
            <a:bodyPr wrap="square" rtlCol="0">
              <a:spAutoFit/>
            </a:bodyPr>
            <a:lstStyle/>
            <a:p>
              <a:r>
                <a:rPr lang="en-NZ" sz="2800" b="1">
                  <a:solidFill>
                    <a:schemeClr val="bg1"/>
                  </a:solidFill>
                  <a:latin typeface="Century Gothic" panose="020B0502020202020204" pitchFamily="34" charset="0"/>
                </a:rPr>
                <a:t>Do</a:t>
              </a:r>
            </a:p>
            <a:p>
              <a:br>
                <a:rPr lang="en-NZ" sz="2800" b="1">
                  <a:solidFill>
                    <a:schemeClr val="bg1"/>
                  </a:solidFill>
                  <a:latin typeface="Century Gothic" panose="020B0502020202020204" pitchFamily="34" charset="0"/>
                </a:rPr>
              </a:br>
              <a:endParaRPr lang="en-NZ" sz="2800" b="1">
                <a:solidFill>
                  <a:schemeClr val="bg1"/>
                </a:solidFill>
                <a:latin typeface="Century Gothic" panose="020B0502020202020204" pitchFamily="34" charset="0"/>
              </a:endParaRPr>
            </a:p>
            <a:p>
              <a:r>
                <a:rPr lang="en-NZ" sz="2800" b="1">
                  <a:solidFill>
                    <a:schemeClr val="bg1"/>
                  </a:solidFill>
                  <a:latin typeface="Century Gothic" panose="020B0502020202020204" pitchFamily="34" charset="0"/>
                </a:rPr>
                <a:t>Don’t</a:t>
              </a:r>
              <a:endParaRPr lang="en-GB" sz="2800" b="1">
                <a:solidFill>
                  <a:schemeClr val="bg1"/>
                </a:solidFill>
                <a:latin typeface="Century Gothic" panose="020B0502020202020204" pitchFamily="34" charset="0"/>
              </a:endParaRPr>
            </a:p>
          </p:txBody>
        </p:sp>
      </p:grpSp>
      <p:grpSp>
        <p:nvGrpSpPr>
          <p:cNvPr id="7" name="Group 6"/>
          <p:cNvGrpSpPr/>
          <p:nvPr/>
        </p:nvGrpSpPr>
        <p:grpSpPr>
          <a:xfrm>
            <a:off x="1496446" y="2508917"/>
            <a:ext cx="1827325" cy="3601597"/>
            <a:chOff x="1496446" y="2508917"/>
            <a:chExt cx="1827325" cy="3601597"/>
          </a:xfrm>
        </p:grpSpPr>
        <p:sp>
          <p:nvSpPr>
            <p:cNvPr id="5" name="Rectangle 4"/>
            <p:cNvSpPr/>
            <p:nvPr/>
          </p:nvSpPr>
          <p:spPr>
            <a:xfrm>
              <a:off x="1496446" y="2508917"/>
              <a:ext cx="1827325" cy="360159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1713261" y="3048000"/>
              <a:ext cx="1363768" cy="1815882"/>
            </a:xfrm>
            <a:prstGeom prst="rect">
              <a:avLst/>
            </a:prstGeom>
            <a:noFill/>
          </p:spPr>
          <p:txBody>
            <a:bodyPr wrap="square" rtlCol="0">
              <a:spAutoFit/>
            </a:bodyPr>
            <a:lstStyle/>
            <a:p>
              <a:r>
                <a:rPr lang="en-NZ" sz="2800" b="1">
                  <a:solidFill>
                    <a:schemeClr val="bg1"/>
                  </a:solidFill>
                  <a:latin typeface="Century Gothic" panose="020B0502020202020204" pitchFamily="34" charset="0"/>
                </a:rPr>
                <a:t>Do</a:t>
              </a:r>
            </a:p>
            <a:p>
              <a:br>
                <a:rPr lang="en-NZ" sz="2800" b="1">
                  <a:solidFill>
                    <a:schemeClr val="bg1"/>
                  </a:solidFill>
                  <a:latin typeface="Century Gothic" panose="020B0502020202020204" pitchFamily="34" charset="0"/>
                </a:rPr>
              </a:br>
              <a:endParaRPr lang="en-NZ" sz="2800" b="1">
                <a:solidFill>
                  <a:schemeClr val="bg1"/>
                </a:solidFill>
                <a:latin typeface="Century Gothic" panose="020B0502020202020204" pitchFamily="34" charset="0"/>
              </a:endParaRPr>
            </a:p>
            <a:p>
              <a:r>
                <a:rPr lang="en-NZ" sz="2800" b="1">
                  <a:solidFill>
                    <a:schemeClr val="bg1"/>
                  </a:solidFill>
                  <a:latin typeface="Century Gothic" panose="020B0502020202020204" pitchFamily="34" charset="0"/>
                </a:rPr>
                <a:t>Don’t</a:t>
              </a:r>
              <a:endParaRPr lang="en-GB" sz="2800" b="1">
                <a:solidFill>
                  <a:schemeClr val="bg1"/>
                </a:solidFill>
                <a:latin typeface="Century Gothic" panose="020B0502020202020204" pitchFamily="34" charset="0"/>
              </a:endParaRPr>
            </a:p>
          </p:txBody>
        </p:sp>
      </p:grpSp>
      <p:grpSp>
        <p:nvGrpSpPr>
          <p:cNvPr id="29" name="Group 28"/>
          <p:cNvGrpSpPr/>
          <p:nvPr/>
        </p:nvGrpSpPr>
        <p:grpSpPr>
          <a:xfrm>
            <a:off x="4205008" y="2509715"/>
            <a:ext cx="1827325" cy="3601597"/>
            <a:chOff x="1496446" y="2508917"/>
            <a:chExt cx="1827325" cy="3601597"/>
          </a:xfrm>
          <a:solidFill>
            <a:schemeClr val="accent4"/>
          </a:solidFill>
        </p:grpSpPr>
        <p:sp>
          <p:nvSpPr>
            <p:cNvPr id="30" name="Rectangle 29"/>
            <p:cNvSpPr/>
            <p:nvPr/>
          </p:nvSpPr>
          <p:spPr>
            <a:xfrm>
              <a:off x="1496446" y="2508917"/>
              <a:ext cx="1827325" cy="36015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TextBox 30"/>
            <p:cNvSpPr txBox="1"/>
            <p:nvPr/>
          </p:nvSpPr>
          <p:spPr>
            <a:xfrm>
              <a:off x="1713261" y="3048000"/>
              <a:ext cx="1363768" cy="1815882"/>
            </a:xfrm>
            <a:prstGeom prst="rect">
              <a:avLst/>
            </a:prstGeom>
            <a:grpFill/>
          </p:spPr>
          <p:txBody>
            <a:bodyPr wrap="square" rtlCol="0">
              <a:spAutoFit/>
            </a:bodyPr>
            <a:lstStyle/>
            <a:p>
              <a:r>
                <a:rPr lang="en-NZ" sz="2800" b="1">
                  <a:solidFill>
                    <a:schemeClr val="bg1"/>
                  </a:solidFill>
                  <a:latin typeface="Century Gothic" panose="020B0502020202020204" pitchFamily="34" charset="0"/>
                </a:rPr>
                <a:t>Do</a:t>
              </a:r>
            </a:p>
            <a:p>
              <a:br>
                <a:rPr lang="en-NZ" sz="2800" b="1">
                  <a:solidFill>
                    <a:schemeClr val="bg1"/>
                  </a:solidFill>
                  <a:latin typeface="Century Gothic" panose="020B0502020202020204" pitchFamily="34" charset="0"/>
                </a:rPr>
              </a:br>
              <a:endParaRPr lang="en-NZ" sz="2800" b="1">
                <a:solidFill>
                  <a:schemeClr val="bg1"/>
                </a:solidFill>
                <a:latin typeface="Century Gothic" panose="020B0502020202020204" pitchFamily="34" charset="0"/>
              </a:endParaRPr>
            </a:p>
            <a:p>
              <a:r>
                <a:rPr lang="en-NZ" sz="2800" b="1">
                  <a:solidFill>
                    <a:schemeClr val="bg1"/>
                  </a:solidFill>
                  <a:latin typeface="Century Gothic" panose="020B0502020202020204" pitchFamily="34" charset="0"/>
                </a:rPr>
                <a:t>Don’t</a:t>
              </a:r>
              <a:endParaRPr lang="en-GB" sz="2800" b="1">
                <a:solidFill>
                  <a:schemeClr val="bg1"/>
                </a:solidFill>
                <a:latin typeface="Century Gothic" panose="020B0502020202020204" pitchFamily="34" charset="0"/>
              </a:endParaRPr>
            </a:p>
          </p:txBody>
        </p:sp>
      </p:grpSp>
      <p:sp>
        <p:nvSpPr>
          <p:cNvPr id="2" name="Title 1"/>
          <p:cNvSpPr>
            <a:spLocks noGrp="1"/>
          </p:cNvSpPr>
          <p:nvPr>
            <p:ph type="title"/>
          </p:nvPr>
        </p:nvSpPr>
        <p:spPr>
          <a:xfrm>
            <a:off x="271109" y="231282"/>
            <a:ext cx="11549415" cy="351580"/>
          </a:xfrm>
        </p:spPr>
        <p:txBody>
          <a:bodyPr/>
          <a:lstStyle/>
          <a:p>
            <a:r>
              <a:rPr lang="en-NZ" b="1">
                <a:solidFill>
                  <a:srgbClr val="ED0C6D"/>
                </a:solidFill>
              </a:rPr>
              <a:t>Exercise 4: </a:t>
            </a:r>
            <a:r>
              <a:rPr lang="en-NZ"/>
              <a:t>(Group) Styles Dos and Don’ts</a:t>
            </a:r>
            <a:endParaRPr lang="en-GB"/>
          </a:p>
        </p:txBody>
      </p:sp>
      <p:sp>
        <p:nvSpPr>
          <p:cNvPr id="3" name="Slide Number Placeholder 2"/>
          <p:cNvSpPr>
            <a:spLocks noGrp="1"/>
          </p:cNvSpPr>
          <p:nvPr>
            <p:ph type="sldNum" sz="quarter" idx="12"/>
          </p:nvPr>
        </p:nvSpPr>
        <p:spPr/>
        <p:txBody>
          <a:bodyPr/>
          <a:lstStyle/>
          <a:p>
            <a:fld id="{DEAEEF22-A4DB-45E7-8C91-9889C89BF273}" type="slidenum">
              <a:rPr lang="pl-PL" smtClean="0"/>
              <a:t>47</a:t>
            </a:fld>
            <a:endParaRPr lang="pl-PL"/>
          </a:p>
        </p:txBody>
      </p:sp>
      <p:grpSp>
        <p:nvGrpSpPr>
          <p:cNvPr id="10" name="Grupa 54"/>
          <p:cNvGrpSpPr/>
          <p:nvPr/>
        </p:nvGrpSpPr>
        <p:grpSpPr>
          <a:xfrm>
            <a:off x="8930569" y="1836277"/>
            <a:ext cx="935395" cy="980318"/>
            <a:chOff x="2480170" y="1044739"/>
            <a:chExt cx="1071890" cy="1123368"/>
          </a:xfrm>
        </p:grpSpPr>
        <p:sp>
          <p:nvSpPr>
            <p:cNvPr id="11" name="Elipsa 44"/>
            <p:cNvSpPr/>
            <p:nvPr/>
          </p:nvSpPr>
          <p:spPr>
            <a:xfrm>
              <a:off x="2480170" y="1044739"/>
              <a:ext cx="1071890" cy="10718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2" name="pole tekstowe 45"/>
            <p:cNvSpPr txBox="1"/>
            <p:nvPr/>
          </p:nvSpPr>
          <p:spPr>
            <a:xfrm>
              <a:off x="2789451" y="1060111"/>
              <a:ext cx="736614" cy="1107996"/>
            </a:xfrm>
            <a:prstGeom prst="rect">
              <a:avLst/>
            </a:prstGeom>
            <a:noFill/>
          </p:spPr>
          <p:txBody>
            <a:bodyPr wrap="square" rtlCol="0">
              <a:spAutoFit/>
            </a:bodyPr>
            <a:lstStyle/>
            <a:p>
              <a:pPr algn="ctr"/>
              <a:r>
                <a:rPr lang="pl-PL" sz="6600" b="1">
                  <a:solidFill>
                    <a:schemeClr val="bg1"/>
                  </a:solidFill>
                </a:rPr>
                <a:t>C</a:t>
              </a:r>
            </a:p>
          </p:txBody>
        </p:sp>
        <p:sp>
          <p:nvSpPr>
            <p:cNvPr id="13" name="Freeform 10"/>
            <p:cNvSpPr>
              <a:spLocks noEditPoints="1"/>
            </p:cNvSpPr>
            <p:nvPr/>
          </p:nvSpPr>
          <p:spPr bwMode="auto">
            <a:xfrm>
              <a:off x="2584860" y="1204852"/>
              <a:ext cx="493106" cy="743011"/>
            </a:xfrm>
            <a:custGeom>
              <a:avLst/>
              <a:gdLst>
                <a:gd name="T0" fmla="*/ 1613 w 2226"/>
                <a:gd name="T1" fmla="*/ 1038 h 3356"/>
                <a:gd name="T2" fmla="*/ 1263 w 2226"/>
                <a:gd name="T3" fmla="*/ 850 h 3356"/>
                <a:gd name="T4" fmla="*/ 933 w 2226"/>
                <a:gd name="T5" fmla="*/ 214 h 3356"/>
                <a:gd name="T6" fmla="*/ 668 w 2226"/>
                <a:gd name="T7" fmla="*/ 185 h 3356"/>
                <a:gd name="T8" fmla="*/ 15 w 2226"/>
                <a:gd name="T9" fmla="*/ 940 h 3356"/>
                <a:gd name="T10" fmla="*/ 324 w 2226"/>
                <a:gd name="T11" fmla="*/ 1359 h 3356"/>
                <a:gd name="T12" fmla="*/ 1098 w 2226"/>
                <a:gd name="T13" fmla="*/ 2807 h 3356"/>
                <a:gd name="T14" fmla="*/ 968 w 2226"/>
                <a:gd name="T15" fmla="*/ 3177 h 3356"/>
                <a:gd name="T16" fmla="*/ 508 w 2226"/>
                <a:gd name="T17" fmla="*/ 3297 h 3356"/>
                <a:gd name="T18" fmla="*/ 989 w 2226"/>
                <a:gd name="T19" fmla="*/ 3257 h 3356"/>
                <a:gd name="T20" fmla="*/ 1470 w 2226"/>
                <a:gd name="T21" fmla="*/ 3269 h 3356"/>
                <a:gd name="T22" fmla="*/ 1621 w 2226"/>
                <a:gd name="T23" fmla="*/ 3259 h 3356"/>
                <a:gd name="T24" fmla="*/ 1177 w 2226"/>
                <a:gd name="T25" fmla="*/ 2817 h 3356"/>
                <a:gd name="T26" fmla="*/ 1609 w 2226"/>
                <a:gd name="T27" fmla="*/ 2723 h 3356"/>
                <a:gd name="T28" fmla="*/ 2010 w 2226"/>
                <a:gd name="T29" fmla="*/ 3063 h 3356"/>
                <a:gd name="T30" fmla="*/ 2153 w 2226"/>
                <a:gd name="T31" fmla="*/ 1970 h 3356"/>
                <a:gd name="T32" fmla="*/ 2103 w 2226"/>
                <a:gd name="T33" fmla="*/ 2668 h 3356"/>
                <a:gd name="T34" fmla="*/ 2097 w 2226"/>
                <a:gd name="T35" fmla="*/ 2673 h 3356"/>
                <a:gd name="T36" fmla="*/ 1795 w 2226"/>
                <a:gd name="T37" fmla="*/ 2572 h 3356"/>
                <a:gd name="T38" fmla="*/ 1727 w 2226"/>
                <a:gd name="T39" fmla="*/ 2530 h 3356"/>
                <a:gd name="T40" fmla="*/ 1376 w 2226"/>
                <a:gd name="T41" fmla="*/ 2263 h 3356"/>
                <a:gd name="T42" fmla="*/ 879 w 2226"/>
                <a:gd name="T43" fmla="*/ 1238 h 3356"/>
                <a:gd name="T44" fmla="*/ 1231 w 2226"/>
                <a:gd name="T45" fmla="*/ 941 h 3356"/>
                <a:gd name="T46" fmla="*/ 1571 w 2226"/>
                <a:gd name="T47" fmla="*/ 1105 h 3356"/>
                <a:gd name="T48" fmla="*/ 2011 w 2226"/>
                <a:gd name="T49" fmla="*/ 1749 h 3356"/>
                <a:gd name="T50" fmla="*/ 2076 w 2226"/>
                <a:gd name="T51" fmla="*/ 1987 h 3356"/>
                <a:gd name="T52" fmla="*/ 850 w 2226"/>
                <a:gd name="T53" fmla="*/ 1162 h 3356"/>
                <a:gd name="T54" fmla="*/ 871 w 2226"/>
                <a:gd name="T55" fmla="*/ 1156 h 3356"/>
                <a:gd name="T56" fmla="*/ 869 w 2226"/>
                <a:gd name="T57" fmla="*/ 1157 h 3356"/>
                <a:gd name="T58" fmla="*/ 806 w 2226"/>
                <a:gd name="T59" fmla="*/ 120 h 3356"/>
                <a:gd name="T60" fmla="*/ 806 w 2226"/>
                <a:gd name="T61" fmla="*/ 120 h 3356"/>
                <a:gd name="T62" fmla="*/ 201 w 2226"/>
                <a:gd name="T63" fmla="*/ 863 h 3356"/>
                <a:gd name="T64" fmla="*/ 1199 w 2226"/>
                <a:gd name="T65" fmla="*/ 717 h 3356"/>
                <a:gd name="T66" fmla="*/ 1182 w 2226"/>
                <a:gd name="T67" fmla="*/ 841 h 3356"/>
                <a:gd name="T68" fmla="*/ 1180 w 2226"/>
                <a:gd name="T69" fmla="*/ 849 h 3356"/>
                <a:gd name="T70" fmla="*/ 1164 w 2226"/>
                <a:gd name="T71" fmla="*/ 894 h 3356"/>
                <a:gd name="T72" fmla="*/ 1158 w 2226"/>
                <a:gd name="T73" fmla="*/ 908 h 3356"/>
                <a:gd name="T74" fmla="*/ 1159 w 2226"/>
                <a:gd name="T75" fmla="*/ 908 h 3356"/>
                <a:gd name="T76" fmla="*/ 1157 w 2226"/>
                <a:gd name="T77" fmla="*/ 909 h 3356"/>
                <a:gd name="T78" fmla="*/ 1153 w 2226"/>
                <a:gd name="T79" fmla="*/ 917 h 3356"/>
                <a:gd name="T80" fmla="*/ 871 w 2226"/>
                <a:gd name="T81" fmla="*/ 1156 h 3356"/>
                <a:gd name="T82" fmla="*/ 868 w 2226"/>
                <a:gd name="T83" fmla="*/ 1157 h 3356"/>
                <a:gd name="T84" fmla="*/ 857 w 2226"/>
                <a:gd name="T85" fmla="*/ 1161 h 3356"/>
                <a:gd name="T86" fmla="*/ 852 w 2226"/>
                <a:gd name="T87" fmla="*/ 1161 h 3356"/>
                <a:gd name="T88" fmla="*/ 837 w 2226"/>
                <a:gd name="T89" fmla="*/ 1165 h 3356"/>
                <a:gd name="T90" fmla="*/ 792 w 2226"/>
                <a:gd name="T91" fmla="*/ 1172 h 3356"/>
                <a:gd name="T92" fmla="*/ 475 w 2226"/>
                <a:gd name="T93" fmla="*/ 1090 h 3356"/>
                <a:gd name="T94" fmla="*/ 414 w 2226"/>
                <a:gd name="T95" fmla="*/ 2090 h 3356"/>
                <a:gd name="T96" fmla="*/ 495 w 2226"/>
                <a:gd name="T97" fmla="*/ 1197 h 3356"/>
                <a:gd name="T98" fmla="*/ 800 w 2226"/>
                <a:gd name="T99" fmla="*/ 1253 h 3356"/>
                <a:gd name="T100" fmla="*/ 1009 w 2226"/>
                <a:gd name="T101" fmla="*/ 1986 h 3356"/>
                <a:gd name="T102" fmla="*/ 1470 w 2226"/>
                <a:gd name="T103" fmla="*/ 2700 h 3356"/>
                <a:gd name="T104" fmla="*/ 2061 w 2226"/>
                <a:gd name="T105" fmla="*/ 2753 h 3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26" h="3356">
                  <a:moveTo>
                    <a:pt x="2153" y="1970"/>
                  </a:moveTo>
                  <a:cubicBezTo>
                    <a:pt x="2108" y="1761"/>
                    <a:pt x="2039" y="1574"/>
                    <a:pt x="1949" y="1416"/>
                  </a:cubicBezTo>
                  <a:cubicBezTo>
                    <a:pt x="1857" y="1254"/>
                    <a:pt x="1745" y="1128"/>
                    <a:pt x="1615" y="1039"/>
                  </a:cubicBezTo>
                  <a:cubicBezTo>
                    <a:pt x="1615" y="1039"/>
                    <a:pt x="1614" y="1038"/>
                    <a:pt x="1613" y="1038"/>
                  </a:cubicBezTo>
                  <a:cubicBezTo>
                    <a:pt x="1602" y="1029"/>
                    <a:pt x="1591" y="1020"/>
                    <a:pt x="1580" y="1011"/>
                  </a:cubicBezTo>
                  <a:cubicBezTo>
                    <a:pt x="1483" y="936"/>
                    <a:pt x="1374" y="881"/>
                    <a:pt x="1263" y="850"/>
                  </a:cubicBezTo>
                  <a:cubicBezTo>
                    <a:pt x="1263" y="850"/>
                    <a:pt x="1263" y="850"/>
                    <a:pt x="1263" y="850"/>
                  </a:cubicBezTo>
                  <a:cubicBezTo>
                    <a:pt x="1263" y="850"/>
                    <a:pt x="1263" y="850"/>
                    <a:pt x="1263" y="850"/>
                  </a:cubicBezTo>
                  <a:cubicBezTo>
                    <a:pt x="1263" y="850"/>
                    <a:pt x="1263" y="850"/>
                    <a:pt x="1263" y="850"/>
                  </a:cubicBezTo>
                  <a:cubicBezTo>
                    <a:pt x="1275" y="807"/>
                    <a:pt x="1280" y="763"/>
                    <a:pt x="1280" y="717"/>
                  </a:cubicBezTo>
                  <a:cubicBezTo>
                    <a:pt x="1280" y="487"/>
                    <a:pt x="1135" y="291"/>
                    <a:pt x="933" y="214"/>
                  </a:cubicBezTo>
                  <a:cubicBezTo>
                    <a:pt x="933" y="214"/>
                    <a:pt x="933" y="214"/>
                    <a:pt x="933" y="214"/>
                  </a:cubicBezTo>
                  <a:cubicBezTo>
                    <a:pt x="852" y="27"/>
                    <a:pt x="852" y="27"/>
                    <a:pt x="852" y="27"/>
                  </a:cubicBezTo>
                  <a:cubicBezTo>
                    <a:pt x="846" y="13"/>
                    <a:pt x="833" y="4"/>
                    <a:pt x="818" y="2"/>
                  </a:cubicBezTo>
                  <a:cubicBezTo>
                    <a:pt x="794" y="0"/>
                    <a:pt x="778" y="19"/>
                    <a:pt x="767" y="36"/>
                  </a:cubicBezTo>
                  <a:cubicBezTo>
                    <a:pt x="668" y="185"/>
                    <a:pt x="668" y="185"/>
                    <a:pt x="668" y="185"/>
                  </a:cubicBezTo>
                  <a:cubicBezTo>
                    <a:pt x="668" y="185"/>
                    <a:pt x="668" y="185"/>
                    <a:pt x="668" y="185"/>
                  </a:cubicBezTo>
                  <a:cubicBezTo>
                    <a:pt x="424" y="217"/>
                    <a:pt x="231" y="415"/>
                    <a:pt x="205" y="662"/>
                  </a:cubicBezTo>
                  <a:cubicBezTo>
                    <a:pt x="171" y="670"/>
                    <a:pt x="89" y="696"/>
                    <a:pt x="42" y="765"/>
                  </a:cubicBezTo>
                  <a:cubicBezTo>
                    <a:pt x="9" y="813"/>
                    <a:pt x="0" y="872"/>
                    <a:pt x="15" y="940"/>
                  </a:cubicBezTo>
                  <a:cubicBezTo>
                    <a:pt x="23" y="977"/>
                    <a:pt x="23" y="977"/>
                    <a:pt x="23" y="977"/>
                  </a:cubicBezTo>
                  <a:cubicBezTo>
                    <a:pt x="249" y="936"/>
                    <a:pt x="249" y="936"/>
                    <a:pt x="249" y="936"/>
                  </a:cubicBezTo>
                  <a:cubicBezTo>
                    <a:pt x="288" y="1023"/>
                    <a:pt x="350" y="1099"/>
                    <a:pt x="427" y="1154"/>
                  </a:cubicBezTo>
                  <a:cubicBezTo>
                    <a:pt x="385" y="1216"/>
                    <a:pt x="350" y="1284"/>
                    <a:pt x="324" y="1359"/>
                  </a:cubicBezTo>
                  <a:cubicBezTo>
                    <a:pt x="240" y="1595"/>
                    <a:pt x="245" y="1864"/>
                    <a:pt x="339" y="2118"/>
                  </a:cubicBezTo>
                  <a:cubicBezTo>
                    <a:pt x="416" y="2325"/>
                    <a:pt x="544" y="2502"/>
                    <a:pt x="708" y="2629"/>
                  </a:cubicBezTo>
                  <a:cubicBezTo>
                    <a:pt x="827" y="2720"/>
                    <a:pt x="962" y="2782"/>
                    <a:pt x="1098" y="2807"/>
                  </a:cubicBezTo>
                  <a:cubicBezTo>
                    <a:pt x="1098" y="2807"/>
                    <a:pt x="1098" y="2807"/>
                    <a:pt x="1098" y="2807"/>
                  </a:cubicBezTo>
                  <a:cubicBezTo>
                    <a:pt x="1082" y="2889"/>
                    <a:pt x="1066" y="2971"/>
                    <a:pt x="1051" y="3053"/>
                  </a:cubicBezTo>
                  <a:cubicBezTo>
                    <a:pt x="1043" y="3094"/>
                    <a:pt x="1035" y="3136"/>
                    <a:pt x="1027" y="3177"/>
                  </a:cubicBezTo>
                  <a:cubicBezTo>
                    <a:pt x="1027" y="3177"/>
                    <a:pt x="1027" y="3177"/>
                    <a:pt x="1026" y="3177"/>
                  </a:cubicBezTo>
                  <a:cubicBezTo>
                    <a:pt x="1007" y="3177"/>
                    <a:pt x="987" y="3177"/>
                    <a:pt x="968" y="3177"/>
                  </a:cubicBezTo>
                  <a:cubicBezTo>
                    <a:pt x="879" y="3177"/>
                    <a:pt x="790" y="3177"/>
                    <a:pt x="701" y="3177"/>
                  </a:cubicBezTo>
                  <a:cubicBezTo>
                    <a:pt x="676" y="3177"/>
                    <a:pt x="651" y="3175"/>
                    <a:pt x="626" y="3179"/>
                  </a:cubicBezTo>
                  <a:cubicBezTo>
                    <a:pt x="587" y="3185"/>
                    <a:pt x="553" y="3220"/>
                    <a:pt x="523" y="3242"/>
                  </a:cubicBezTo>
                  <a:cubicBezTo>
                    <a:pt x="505" y="3255"/>
                    <a:pt x="496" y="3276"/>
                    <a:pt x="508" y="3297"/>
                  </a:cubicBezTo>
                  <a:cubicBezTo>
                    <a:pt x="519" y="3314"/>
                    <a:pt x="546" y="3325"/>
                    <a:pt x="563" y="3312"/>
                  </a:cubicBezTo>
                  <a:cubicBezTo>
                    <a:pt x="591" y="3291"/>
                    <a:pt x="622" y="3257"/>
                    <a:pt x="657" y="3257"/>
                  </a:cubicBezTo>
                  <a:cubicBezTo>
                    <a:pt x="707" y="3257"/>
                    <a:pt x="757" y="3257"/>
                    <a:pt x="806" y="3257"/>
                  </a:cubicBezTo>
                  <a:cubicBezTo>
                    <a:pt x="867" y="3257"/>
                    <a:pt x="928" y="3257"/>
                    <a:pt x="989" y="3257"/>
                  </a:cubicBezTo>
                  <a:cubicBezTo>
                    <a:pt x="1004" y="3257"/>
                    <a:pt x="1020" y="3257"/>
                    <a:pt x="1036" y="3256"/>
                  </a:cubicBezTo>
                  <a:cubicBezTo>
                    <a:pt x="1038" y="3256"/>
                    <a:pt x="1041" y="3256"/>
                    <a:pt x="1043" y="3256"/>
                  </a:cubicBezTo>
                  <a:cubicBezTo>
                    <a:pt x="1139" y="3259"/>
                    <a:pt x="1236" y="3262"/>
                    <a:pt x="1332" y="3265"/>
                  </a:cubicBezTo>
                  <a:cubicBezTo>
                    <a:pt x="1378" y="3266"/>
                    <a:pt x="1424" y="3267"/>
                    <a:pt x="1470" y="3269"/>
                  </a:cubicBezTo>
                  <a:cubicBezTo>
                    <a:pt x="1484" y="3269"/>
                    <a:pt x="1495" y="3272"/>
                    <a:pt x="1506" y="3280"/>
                  </a:cubicBezTo>
                  <a:cubicBezTo>
                    <a:pt x="1529" y="3294"/>
                    <a:pt x="1552" y="3309"/>
                    <a:pt x="1575" y="3324"/>
                  </a:cubicBezTo>
                  <a:cubicBezTo>
                    <a:pt x="1577" y="3325"/>
                    <a:pt x="1579" y="3327"/>
                    <a:pt x="1581" y="3328"/>
                  </a:cubicBezTo>
                  <a:cubicBezTo>
                    <a:pt x="1624" y="3356"/>
                    <a:pt x="1665" y="3287"/>
                    <a:pt x="1621" y="3259"/>
                  </a:cubicBezTo>
                  <a:cubicBezTo>
                    <a:pt x="1578" y="3231"/>
                    <a:pt x="1532" y="3191"/>
                    <a:pt x="1479" y="3189"/>
                  </a:cubicBezTo>
                  <a:cubicBezTo>
                    <a:pt x="1442" y="3188"/>
                    <a:pt x="1405" y="3187"/>
                    <a:pt x="1369" y="3186"/>
                  </a:cubicBezTo>
                  <a:cubicBezTo>
                    <a:pt x="1282" y="3183"/>
                    <a:pt x="1195" y="3180"/>
                    <a:pt x="1108" y="3178"/>
                  </a:cubicBezTo>
                  <a:cubicBezTo>
                    <a:pt x="1131" y="3058"/>
                    <a:pt x="1154" y="2937"/>
                    <a:pt x="1177" y="2817"/>
                  </a:cubicBezTo>
                  <a:cubicBezTo>
                    <a:pt x="1177" y="2817"/>
                    <a:pt x="1177" y="2817"/>
                    <a:pt x="1177" y="2817"/>
                  </a:cubicBezTo>
                  <a:cubicBezTo>
                    <a:pt x="1199" y="2821"/>
                    <a:pt x="1220" y="2820"/>
                    <a:pt x="1241" y="2820"/>
                  </a:cubicBezTo>
                  <a:cubicBezTo>
                    <a:pt x="1330" y="2820"/>
                    <a:pt x="1416" y="2805"/>
                    <a:pt x="1498" y="2775"/>
                  </a:cubicBezTo>
                  <a:cubicBezTo>
                    <a:pt x="1536" y="2760"/>
                    <a:pt x="1573" y="2743"/>
                    <a:pt x="1609" y="2723"/>
                  </a:cubicBezTo>
                  <a:cubicBezTo>
                    <a:pt x="1918" y="3077"/>
                    <a:pt x="1918" y="3077"/>
                    <a:pt x="1918" y="3077"/>
                  </a:cubicBezTo>
                  <a:cubicBezTo>
                    <a:pt x="1930" y="3090"/>
                    <a:pt x="1945" y="3097"/>
                    <a:pt x="1960" y="3097"/>
                  </a:cubicBezTo>
                  <a:cubicBezTo>
                    <a:pt x="1963" y="3097"/>
                    <a:pt x="1966" y="3096"/>
                    <a:pt x="1968" y="3096"/>
                  </a:cubicBezTo>
                  <a:cubicBezTo>
                    <a:pt x="1987" y="3093"/>
                    <a:pt x="2002" y="3081"/>
                    <a:pt x="2010" y="3063"/>
                  </a:cubicBezTo>
                  <a:cubicBezTo>
                    <a:pt x="2156" y="2736"/>
                    <a:pt x="2156" y="2736"/>
                    <a:pt x="2156" y="2736"/>
                  </a:cubicBezTo>
                  <a:cubicBezTo>
                    <a:pt x="2156" y="2736"/>
                    <a:pt x="2156" y="2736"/>
                    <a:pt x="2156" y="2736"/>
                  </a:cubicBezTo>
                  <a:cubicBezTo>
                    <a:pt x="2158" y="2733"/>
                    <a:pt x="2158" y="2733"/>
                    <a:pt x="2158" y="2733"/>
                  </a:cubicBezTo>
                  <a:cubicBezTo>
                    <a:pt x="2226" y="2643"/>
                    <a:pt x="2223" y="2294"/>
                    <a:pt x="2153" y="1970"/>
                  </a:cubicBezTo>
                  <a:close/>
                  <a:moveTo>
                    <a:pt x="2076" y="1987"/>
                  </a:moveTo>
                  <a:cubicBezTo>
                    <a:pt x="2148" y="2319"/>
                    <a:pt x="2133" y="2589"/>
                    <a:pt x="2103" y="2668"/>
                  </a:cubicBezTo>
                  <a:cubicBezTo>
                    <a:pt x="2103" y="2668"/>
                    <a:pt x="2103" y="2668"/>
                    <a:pt x="2103" y="2668"/>
                  </a:cubicBezTo>
                  <a:cubicBezTo>
                    <a:pt x="2103" y="2668"/>
                    <a:pt x="2103" y="2668"/>
                    <a:pt x="2103" y="2668"/>
                  </a:cubicBezTo>
                  <a:cubicBezTo>
                    <a:pt x="2103" y="2668"/>
                    <a:pt x="2103" y="2668"/>
                    <a:pt x="2103" y="2668"/>
                  </a:cubicBezTo>
                  <a:cubicBezTo>
                    <a:pt x="2100" y="2667"/>
                    <a:pt x="2100" y="2667"/>
                    <a:pt x="2100" y="2667"/>
                  </a:cubicBezTo>
                  <a:cubicBezTo>
                    <a:pt x="2097" y="2673"/>
                    <a:pt x="2097" y="2673"/>
                    <a:pt x="2097" y="2673"/>
                  </a:cubicBezTo>
                  <a:cubicBezTo>
                    <a:pt x="2097" y="2673"/>
                    <a:pt x="2097" y="2673"/>
                    <a:pt x="2097" y="2673"/>
                  </a:cubicBezTo>
                  <a:cubicBezTo>
                    <a:pt x="2093" y="2673"/>
                    <a:pt x="2090" y="2673"/>
                    <a:pt x="2086" y="2673"/>
                  </a:cubicBezTo>
                  <a:cubicBezTo>
                    <a:pt x="2082" y="2673"/>
                    <a:pt x="2078" y="2673"/>
                    <a:pt x="2074" y="2673"/>
                  </a:cubicBezTo>
                  <a:cubicBezTo>
                    <a:pt x="2002" y="2673"/>
                    <a:pt x="1909" y="2640"/>
                    <a:pt x="1795" y="2572"/>
                  </a:cubicBezTo>
                  <a:cubicBezTo>
                    <a:pt x="1795" y="2572"/>
                    <a:pt x="1795" y="2572"/>
                    <a:pt x="1795" y="2572"/>
                  </a:cubicBezTo>
                  <a:cubicBezTo>
                    <a:pt x="1795" y="2572"/>
                    <a:pt x="1795" y="2572"/>
                    <a:pt x="1795" y="2572"/>
                  </a:cubicBezTo>
                  <a:cubicBezTo>
                    <a:pt x="1794" y="2572"/>
                    <a:pt x="1794" y="2572"/>
                    <a:pt x="1794" y="2572"/>
                  </a:cubicBezTo>
                  <a:cubicBezTo>
                    <a:pt x="1773" y="2560"/>
                    <a:pt x="1750" y="2546"/>
                    <a:pt x="1727" y="2530"/>
                  </a:cubicBezTo>
                  <a:cubicBezTo>
                    <a:pt x="1727" y="2530"/>
                    <a:pt x="1727" y="2530"/>
                    <a:pt x="1727" y="2530"/>
                  </a:cubicBezTo>
                  <a:cubicBezTo>
                    <a:pt x="1726" y="2530"/>
                    <a:pt x="1726" y="2529"/>
                    <a:pt x="1725" y="2529"/>
                  </a:cubicBezTo>
                  <a:cubicBezTo>
                    <a:pt x="1725" y="2529"/>
                    <a:pt x="1725" y="2529"/>
                    <a:pt x="1725" y="2529"/>
                  </a:cubicBezTo>
                  <a:cubicBezTo>
                    <a:pt x="1625" y="2465"/>
                    <a:pt x="1510" y="2376"/>
                    <a:pt x="1379" y="2265"/>
                  </a:cubicBezTo>
                  <a:cubicBezTo>
                    <a:pt x="1376" y="2263"/>
                    <a:pt x="1376" y="2263"/>
                    <a:pt x="1376" y="2263"/>
                  </a:cubicBezTo>
                  <a:cubicBezTo>
                    <a:pt x="1372" y="2261"/>
                    <a:pt x="1372" y="2261"/>
                    <a:pt x="1372" y="2261"/>
                  </a:cubicBezTo>
                  <a:cubicBezTo>
                    <a:pt x="1108" y="2117"/>
                    <a:pt x="984" y="1779"/>
                    <a:pt x="926" y="1522"/>
                  </a:cubicBezTo>
                  <a:cubicBezTo>
                    <a:pt x="903" y="1420"/>
                    <a:pt x="887" y="1322"/>
                    <a:pt x="879" y="1238"/>
                  </a:cubicBezTo>
                  <a:cubicBezTo>
                    <a:pt x="879" y="1238"/>
                    <a:pt x="879" y="1238"/>
                    <a:pt x="879" y="1238"/>
                  </a:cubicBezTo>
                  <a:cubicBezTo>
                    <a:pt x="1036" y="1196"/>
                    <a:pt x="1164" y="1086"/>
                    <a:pt x="1230" y="941"/>
                  </a:cubicBezTo>
                  <a:cubicBezTo>
                    <a:pt x="1231" y="941"/>
                    <a:pt x="1231" y="941"/>
                    <a:pt x="1231" y="941"/>
                  </a:cubicBezTo>
                  <a:cubicBezTo>
                    <a:pt x="1231" y="941"/>
                    <a:pt x="1231" y="941"/>
                    <a:pt x="1231" y="941"/>
                  </a:cubicBezTo>
                  <a:cubicBezTo>
                    <a:pt x="1231" y="941"/>
                    <a:pt x="1231" y="941"/>
                    <a:pt x="1231" y="941"/>
                  </a:cubicBezTo>
                  <a:cubicBezTo>
                    <a:pt x="1231" y="941"/>
                    <a:pt x="1231" y="941"/>
                    <a:pt x="1231" y="941"/>
                  </a:cubicBezTo>
                  <a:cubicBezTo>
                    <a:pt x="1231" y="941"/>
                    <a:pt x="1231" y="941"/>
                    <a:pt x="1231" y="941"/>
                  </a:cubicBezTo>
                  <a:cubicBezTo>
                    <a:pt x="1312" y="968"/>
                    <a:pt x="1403" y="1010"/>
                    <a:pt x="1505" y="1066"/>
                  </a:cubicBezTo>
                  <a:cubicBezTo>
                    <a:pt x="1527" y="1078"/>
                    <a:pt x="1549" y="1091"/>
                    <a:pt x="1571" y="1105"/>
                  </a:cubicBezTo>
                  <a:cubicBezTo>
                    <a:pt x="1571" y="1105"/>
                    <a:pt x="1571" y="1105"/>
                    <a:pt x="1571" y="1105"/>
                  </a:cubicBezTo>
                  <a:cubicBezTo>
                    <a:pt x="1571" y="1105"/>
                    <a:pt x="1571" y="1105"/>
                    <a:pt x="1571" y="1105"/>
                  </a:cubicBezTo>
                  <a:cubicBezTo>
                    <a:pt x="1571" y="1105"/>
                    <a:pt x="1572" y="1106"/>
                    <a:pt x="1572" y="1106"/>
                  </a:cubicBezTo>
                  <a:cubicBezTo>
                    <a:pt x="1800" y="1262"/>
                    <a:pt x="1931" y="1524"/>
                    <a:pt x="2011" y="1749"/>
                  </a:cubicBezTo>
                  <a:cubicBezTo>
                    <a:pt x="2011" y="1749"/>
                    <a:pt x="2011" y="1749"/>
                    <a:pt x="2011" y="1749"/>
                  </a:cubicBezTo>
                  <a:cubicBezTo>
                    <a:pt x="2011" y="1749"/>
                    <a:pt x="2011" y="1749"/>
                    <a:pt x="2011" y="1749"/>
                  </a:cubicBezTo>
                  <a:cubicBezTo>
                    <a:pt x="2011" y="1749"/>
                    <a:pt x="2011" y="1749"/>
                    <a:pt x="2011" y="1749"/>
                  </a:cubicBezTo>
                  <a:cubicBezTo>
                    <a:pt x="2039" y="1837"/>
                    <a:pt x="2061" y="1919"/>
                    <a:pt x="2076" y="1987"/>
                  </a:cubicBezTo>
                  <a:close/>
                  <a:moveTo>
                    <a:pt x="837" y="1165"/>
                  </a:moveTo>
                  <a:cubicBezTo>
                    <a:pt x="842" y="1164"/>
                    <a:pt x="846" y="1163"/>
                    <a:pt x="850" y="1162"/>
                  </a:cubicBezTo>
                  <a:cubicBezTo>
                    <a:pt x="850" y="1162"/>
                    <a:pt x="850" y="1162"/>
                    <a:pt x="850" y="1162"/>
                  </a:cubicBezTo>
                  <a:cubicBezTo>
                    <a:pt x="850" y="1162"/>
                    <a:pt x="850" y="1162"/>
                    <a:pt x="850" y="1162"/>
                  </a:cubicBezTo>
                  <a:cubicBezTo>
                    <a:pt x="846" y="1164"/>
                    <a:pt x="842" y="1164"/>
                    <a:pt x="837" y="1165"/>
                  </a:cubicBezTo>
                  <a:close/>
                  <a:moveTo>
                    <a:pt x="871" y="1156"/>
                  </a:moveTo>
                  <a:cubicBezTo>
                    <a:pt x="871" y="1156"/>
                    <a:pt x="871" y="1156"/>
                    <a:pt x="871" y="1156"/>
                  </a:cubicBezTo>
                  <a:cubicBezTo>
                    <a:pt x="871" y="1156"/>
                    <a:pt x="871" y="1156"/>
                    <a:pt x="871" y="1156"/>
                  </a:cubicBezTo>
                  <a:cubicBezTo>
                    <a:pt x="871" y="1156"/>
                    <a:pt x="871" y="1156"/>
                    <a:pt x="871" y="1156"/>
                  </a:cubicBezTo>
                  <a:close/>
                  <a:moveTo>
                    <a:pt x="871" y="1156"/>
                  </a:moveTo>
                  <a:cubicBezTo>
                    <a:pt x="870" y="1157"/>
                    <a:pt x="870" y="1157"/>
                    <a:pt x="869" y="1157"/>
                  </a:cubicBezTo>
                  <a:cubicBezTo>
                    <a:pt x="869" y="1157"/>
                    <a:pt x="869" y="1157"/>
                    <a:pt x="869" y="1157"/>
                  </a:cubicBezTo>
                  <a:cubicBezTo>
                    <a:pt x="869" y="1157"/>
                    <a:pt x="869" y="1157"/>
                    <a:pt x="869" y="1157"/>
                  </a:cubicBezTo>
                  <a:cubicBezTo>
                    <a:pt x="869" y="1157"/>
                    <a:pt x="870" y="1157"/>
                    <a:pt x="871" y="1156"/>
                  </a:cubicBezTo>
                  <a:cubicBezTo>
                    <a:pt x="871" y="1156"/>
                    <a:pt x="871" y="1156"/>
                    <a:pt x="871" y="1156"/>
                  </a:cubicBezTo>
                  <a:close/>
                  <a:moveTo>
                    <a:pt x="806" y="120"/>
                  </a:moveTo>
                  <a:cubicBezTo>
                    <a:pt x="834" y="185"/>
                    <a:pt x="834" y="185"/>
                    <a:pt x="834" y="185"/>
                  </a:cubicBezTo>
                  <a:cubicBezTo>
                    <a:pt x="834" y="185"/>
                    <a:pt x="834" y="185"/>
                    <a:pt x="834" y="185"/>
                  </a:cubicBezTo>
                  <a:cubicBezTo>
                    <a:pt x="812" y="181"/>
                    <a:pt x="790" y="179"/>
                    <a:pt x="767" y="178"/>
                  </a:cubicBezTo>
                  <a:lnTo>
                    <a:pt x="806" y="120"/>
                  </a:lnTo>
                  <a:close/>
                  <a:moveTo>
                    <a:pt x="88" y="884"/>
                  </a:moveTo>
                  <a:cubicBezTo>
                    <a:pt x="87" y="855"/>
                    <a:pt x="94" y="831"/>
                    <a:pt x="108" y="810"/>
                  </a:cubicBezTo>
                  <a:cubicBezTo>
                    <a:pt x="129" y="778"/>
                    <a:pt x="164" y="760"/>
                    <a:pt x="192" y="749"/>
                  </a:cubicBezTo>
                  <a:cubicBezTo>
                    <a:pt x="201" y="863"/>
                    <a:pt x="201" y="863"/>
                    <a:pt x="201" y="863"/>
                  </a:cubicBezTo>
                  <a:lnTo>
                    <a:pt x="88" y="884"/>
                  </a:lnTo>
                  <a:close/>
                  <a:moveTo>
                    <a:pt x="283" y="717"/>
                  </a:moveTo>
                  <a:cubicBezTo>
                    <a:pt x="283" y="464"/>
                    <a:pt x="488" y="258"/>
                    <a:pt x="741" y="258"/>
                  </a:cubicBezTo>
                  <a:cubicBezTo>
                    <a:pt x="994" y="258"/>
                    <a:pt x="1199" y="464"/>
                    <a:pt x="1199" y="717"/>
                  </a:cubicBezTo>
                  <a:cubicBezTo>
                    <a:pt x="1199" y="757"/>
                    <a:pt x="1194" y="795"/>
                    <a:pt x="1185" y="832"/>
                  </a:cubicBezTo>
                  <a:cubicBezTo>
                    <a:pt x="1185" y="832"/>
                    <a:pt x="1184" y="833"/>
                    <a:pt x="1184" y="833"/>
                  </a:cubicBezTo>
                  <a:cubicBezTo>
                    <a:pt x="1184" y="834"/>
                    <a:pt x="1184" y="834"/>
                    <a:pt x="1184" y="835"/>
                  </a:cubicBezTo>
                  <a:cubicBezTo>
                    <a:pt x="1183" y="837"/>
                    <a:pt x="1183" y="839"/>
                    <a:pt x="1182" y="841"/>
                  </a:cubicBezTo>
                  <a:cubicBezTo>
                    <a:pt x="1182" y="841"/>
                    <a:pt x="1182" y="841"/>
                    <a:pt x="1182" y="841"/>
                  </a:cubicBezTo>
                  <a:cubicBezTo>
                    <a:pt x="1181" y="844"/>
                    <a:pt x="1181" y="846"/>
                    <a:pt x="1180" y="848"/>
                  </a:cubicBezTo>
                  <a:cubicBezTo>
                    <a:pt x="1180" y="848"/>
                    <a:pt x="1180" y="848"/>
                    <a:pt x="1180" y="848"/>
                  </a:cubicBezTo>
                  <a:cubicBezTo>
                    <a:pt x="1180" y="848"/>
                    <a:pt x="1180" y="848"/>
                    <a:pt x="1180" y="849"/>
                  </a:cubicBezTo>
                  <a:cubicBezTo>
                    <a:pt x="1179" y="850"/>
                    <a:pt x="1179" y="852"/>
                    <a:pt x="1179" y="853"/>
                  </a:cubicBezTo>
                  <a:cubicBezTo>
                    <a:pt x="1178" y="855"/>
                    <a:pt x="1178" y="856"/>
                    <a:pt x="1177" y="858"/>
                  </a:cubicBezTo>
                  <a:cubicBezTo>
                    <a:pt x="1173" y="869"/>
                    <a:pt x="1169" y="881"/>
                    <a:pt x="1165" y="892"/>
                  </a:cubicBezTo>
                  <a:cubicBezTo>
                    <a:pt x="1164" y="893"/>
                    <a:pt x="1164" y="893"/>
                    <a:pt x="1164" y="894"/>
                  </a:cubicBezTo>
                  <a:cubicBezTo>
                    <a:pt x="1163" y="895"/>
                    <a:pt x="1163" y="895"/>
                    <a:pt x="1163" y="896"/>
                  </a:cubicBezTo>
                  <a:cubicBezTo>
                    <a:pt x="1161" y="900"/>
                    <a:pt x="1160" y="904"/>
                    <a:pt x="1158" y="908"/>
                  </a:cubicBezTo>
                  <a:cubicBezTo>
                    <a:pt x="1158" y="908"/>
                    <a:pt x="1158" y="908"/>
                    <a:pt x="1158" y="908"/>
                  </a:cubicBezTo>
                  <a:cubicBezTo>
                    <a:pt x="1158" y="908"/>
                    <a:pt x="1158" y="908"/>
                    <a:pt x="1158" y="908"/>
                  </a:cubicBezTo>
                  <a:cubicBezTo>
                    <a:pt x="1158" y="908"/>
                    <a:pt x="1158" y="908"/>
                    <a:pt x="1158" y="908"/>
                  </a:cubicBezTo>
                  <a:cubicBezTo>
                    <a:pt x="1158" y="908"/>
                    <a:pt x="1159" y="908"/>
                    <a:pt x="1159" y="908"/>
                  </a:cubicBezTo>
                  <a:cubicBezTo>
                    <a:pt x="1159" y="908"/>
                    <a:pt x="1159" y="908"/>
                    <a:pt x="1159" y="908"/>
                  </a:cubicBezTo>
                  <a:cubicBezTo>
                    <a:pt x="1159" y="908"/>
                    <a:pt x="1159" y="908"/>
                    <a:pt x="1159" y="908"/>
                  </a:cubicBezTo>
                  <a:cubicBezTo>
                    <a:pt x="1159" y="908"/>
                    <a:pt x="1158" y="909"/>
                    <a:pt x="1158" y="909"/>
                  </a:cubicBezTo>
                  <a:cubicBezTo>
                    <a:pt x="1158" y="909"/>
                    <a:pt x="1158" y="909"/>
                    <a:pt x="1158" y="909"/>
                  </a:cubicBezTo>
                  <a:cubicBezTo>
                    <a:pt x="1158" y="909"/>
                    <a:pt x="1158" y="909"/>
                    <a:pt x="1158" y="909"/>
                  </a:cubicBezTo>
                  <a:cubicBezTo>
                    <a:pt x="1157" y="909"/>
                    <a:pt x="1157" y="909"/>
                    <a:pt x="1157" y="909"/>
                  </a:cubicBezTo>
                  <a:cubicBezTo>
                    <a:pt x="1157" y="909"/>
                    <a:pt x="1157" y="909"/>
                    <a:pt x="1157" y="909"/>
                  </a:cubicBezTo>
                  <a:cubicBezTo>
                    <a:pt x="1158" y="909"/>
                    <a:pt x="1158" y="909"/>
                    <a:pt x="1158" y="909"/>
                  </a:cubicBezTo>
                  <a:cubicBezTo>
                    <a:pt x="1157" y="911"/>
                    <a:pt x="1155" y="914"/>
                    <a:pt x="1154" y="916"/>
                  </a:cubicBezTo>
                  <a:cubicBezTo>
                    <a:pt x="1154" y="917"/>
                    <a:pt x="1153" y="917"/>
                    <a:pt x="1153" y="917"/>
                  </a:cubicBezTo>
                  <a:cubicBezTo>
                    <a:pt x="1098" y="1032"/>
                    <a:pt x="995" y="1119"/>
                    <a:pt x="871" y="1156"/>
                  </a:cubicBezTo>
                  <a:cubicBezTo>
                    <a:pt x="871" y="1156"/>
                    <a:pt x="871" y="1156"/>
                    <a:pt x="871" y="1156"/>
                  </a:cubicBezTo>
                  <a:cubicBezTo>
                    <a:pt x="871" y="1156"/>
                    <a:pt x="871" y="1156"/>
                    <a:pt x="871" y="1156"/>
                  </a:cubicBezTo>
                  <a:cubicBezTo>
                    <a:pt x="871" y="1156"/>
                    <a:pt x="871" y="1156"/>
                    <a:pt x="871" y="1156"/>
                  </a:cubicBezTo>
                  <a:cubicBezTo>
                    <a:pt x="871" y="1156"/>
                    <a:pt x="871" y="1156"/>
                    <a:pt x="871" y="1156"/>
                  </a:cubicBezTo>
                  <a:cubicBezTo>
                    <a:pt x="871" y="1156"/>
                    <a:pt x="871" y="1156"/>
                    <a:pt x="871" y="1156"/>
                  </a:cubicBezTo>
                  <a:cubicBezTo>
                    <a:pt x="870" y="1157"/>
                    <a:pt x="869" y="1157"/>
                    <a:pt x="869" y="1157"/>
                  </a:cubicBezTo>
                  <a:cubicBezTo>
                    <a:pt x="868" y="1157"/>
                    <a:pt x="868" y="1157"/>
                    <a:pt x="868" y="1157"/>
                  </a:cubicBezTo>
                  <a:cubicBezTo>
                    <a:pt x="866" y="1158"/>
                    <a:pt x="864" y="1158"/>
                    <a:pt x="862" y="1159"/>
                  </a:cubicBezTo>
                  <a:cubicBezTo>
                    <a:pt x="862" y="1159"/>
                    <a:pt x="862" y="1159"/>
                    <a:pt x="862" y="1159"/>
                  </a:cubicBezTo>
                  <a:cubicBezTo>
                    <a:pt x="862" y="1159"/>
                    <a:pt x="862" y="1159"/>
                    <a:pt x="862" y="1159"/>
                  </a:cubicBezTo>
                  <a:cubicBezTo>
                    <a:pt x="860" y="1160"/>
                    <a:pt x="859" y="1160"/>
                    <a:pt x="857" y="1161"/>
                  </a:cubicBezTo>
                  <a:cubicBezTo>
                    <a:pt x="856" y="1161"/>
                    <a:pt x="855" y="1161"/>
                    <a:pt x="855" y="1161"/>
                  </a:cubicBezTo>
                  <a:cubicBezTo>
                    <a:pt x="855" y="1161"/>
                    <a:pt x="855" y="1161"/>
                    <a:pt x="855" y="1161"/>
                  </a:cubicBezTo>
                  <a:cubicBezTo>
                    <a:pt x="854" y="1161"/>
                    <a:pt x="854" y="1161"/>
                    <a:pt x="854" y="1161"/>
                  </a:cubicBezTo>
                  <a:cubicBezTo>
                    <a:pt x="853" y="1161"/>
                    <a:pt x="853" y="1161"/>
                    <a:pt x="852" y="1161"/>
                  </a:cubicBezTo>
                  <a:cubicBezTo>
                    <a:pt x="852" y="1161"/>
                    <a:pt x="852" y="1161"/>
                    <a:pt x="852" y="1161"/>
                  </a:cubicBezTo>
                  <a:cubicBezTo>
                    <a:pt x="851" y="1161"/>
                    <a:pt x="851" y="1162"/>
                    <a:pt x="850" y="1162"/>
                  </a:cubicBezTo>
                  <a:cubicBezTo>
                    <a:pt x="846" y="1163"/>
                    <a:pt x="842" y="1164"/>
                    <a:pt x="837" y="1165"/>
                  </a:cubicBezTo>
                  <a:cubicBezTo>
                    <a:pt x="837" y="1165"/>
                    <a:pt x="837" y="1165"/>
                    <a:pt x="837" y="1165"/>
                  </a:cubicBezTo>
                  <a:cubicBezTo>
                    <a:pt x="837" y="1165"/>
                    <a:pt x="837" y="1165"/>
                    <a:pt x="836" y="1165"/>
                  </a:cubicBezTo>
                  <a:cubicBezTo>
                    <a:pt x="836" y="1165"/>
                    <a:pt x="836" y="1165"/>
                    <a:pt x="836" y="1165"/>
                  </a:cubicBezTo>
                  <a:cubicBezTo>
                    <a:pt x="835" y="1165"/>
                    <a:pt x="834" y="1165"/>
                    <a:pt x="832" y="1166"/>
                  </a:cubicBezTo>
                  <a:cubicBezTo>
                    <a:pt x="819" y="1168"/>
                    <a:pt x="806" y="1171"/>
                    <a:pt x="792" y="1172"/>
                  </a:cubicBezTo>
                  <a:cubicBezTo>
                    <a:pt x="775" y="1174"/>
                    <a:pt x="758" y="1175"/>
                    <a:pt x="741" y="1175"/>
                  </a:cubicBezTo>
                  <a:cubicBezTo>
                    <a:pt x="671" y="1175"/>
                    <a:pt x="604" y="1159"/>
                    <a:pt x="545" y="1131"/>
                  </a:cubicBezTo>
                  <a:cubicBezTo>
                    <a:pt x="533" y="1125"/>
                    <a:pt x="521" y="1119"/>
                    <a:pt x="509" y="1112"/>
                  </a:cubicBezTo>
                  <a:cubicBezTo>
                    <a:pt x="497" y="1105"/>
                    <a:pt x="486" y="1098"/>
                    <a:pt x="475" y="1090"/>
                  </a:cubicBezTo>
                  <a:cubicBezTo>
                    <a:pt x="359" y="1007"/>
                    <a:pt x="283" y="870"/>
                    <a:pt x="283" y="717"/>
                  </a:cubicBezTo>
                  <a:close/>
                  <a:moveTo>
                    <a:pt x="1470" y="2700"/>
                  </a:moveTo>
                  <a:cubicBezTo>
                    <a:pt x="1397" y="2727"/>
                    <a:pt x="1320" y="2741"/>
                    <a:pt x="1242" y="2741"/>
                  </a:cubicBezTo>
                  <a:cubicBezTo>
                    <a:pt x="891" y="2741"/>
                    <a:pt x="558" y="2479"/>
                    <a:pt x="414" y="2090"/>
                  </a:cubicBezTo>
                  <a:cubicBezTo>
                    <a:pt x="327" y="1854"/>
                    <a:pt x="322" y="1604"/>
                    <a:pt x="399" y="1386"/>
                  </a:cubicBezTo>
                  <a:cubicBezTo>
                    <a:pt x="424" y="1316"/>
                    <a:pt x="456" y="1253"/>
                    <a:pt x="495" y="1197"/>
                  </a:cubicBezTo>
                  <a:cubicBezTo>
                    <a:pt x="495" y="1197"/>
                    <a:pt x="495" y="1197"/>
                    <a:pt x="495" y="1197"/>
                  </a:cubicBezTo>
                  <a:cubicBezTo>
                    <a:pt x="495" y="1197"/>
                    <a:pt x="495" y="1197"/>
                    <a:pt x="495" y="1197"/>
                  </a:cubicBezTo>
                  <a:cubicBezTo>
                    <a:pt x="495" y="1197"/>
                    <a:pt x="495" y="1197"/>
                    <a:pt x="495" y="1197"/>
                  </a:cubicBezTo>
                  <a:cubicBezTo>
                    <a:pt x="569" y="1233"/>
                    <a:pt x="652" y="1256"/>
                    <a:pt x="741" y="1256"/>
                  </a:cubicBezTo>
                  <a:cubicBezTo>
                    <a:pt x="761" y="1256"/>
                    <a:pt x="781" y="1253"/>
                    <a:pt x="800" y="1253"/>
                  </a:cubicBezTo>
                  <a:cubicBezTo>
                    <a:pt x="800" y="1253"/>
                    <a:pt x="800" y="1253"/>
                    <a:pt x="800" y="1253"/>
                  </a:cubicBezTo>
                  <a:cubicBezTo>
                    <a:pt x="800" y="1253"/>
                    <a:pt x="800" y="1253"/>
                    <a:pt x="800" y="1253"/>
                  </a:cubicBezTo>
                  <a:cubicBezTo>
                    <a:pt x="800" y="1253"/>
                    <a:pt x="800" y="1253"/>
                    <a:pt x="800" y="1253"/>
                  </a:cubicBezTo>
                  <a:cubicBezTo>
                    <a:pt x="810" y="1337"/>
                    <a:pt x="825" y="1435"/>
                    <a:pt x="848" y="1537"/>
                  </a:cubicBezTo>
                  <a:cubicBezTo>
                    <a:pt x="886" y="1710"/>
                    <a:pt x="941" y="1861"/>
                    <a:pt x="1009" y="1986"/>
                  </a:cubicBezTo>
                  <a:cubicBezTo>
                    <a:pt x="1094" y="2143"/>
                    <a:pt x="1203" y="2258"/>
                    <a:pt x="1330" y="2329"/>
                  </a:cubicBezTo>
                  <a:cubicBezTo>
                    <a:pt x="1456" y="2435"/>
                    <a:pt x="1567" y="2521"/>
                    <a:pt x="1666" y="2586"/>
                  </a:cubicBezTo>
                  <a:cubicBezTo>
                    <a:pt x="1666" y="2586"/>
                    <a:pt x="1666" y="2586"/>
                    <a:pt x="1666" y="2586"/>
                  </a:cubicBezTo>
                  <a:cubicBezTo>
                    <a:pt x="1608" y="2635"/>
                    <a:pt x="1542" y="2674"/>
                    <a:pt x="1470" y="2700"/>
                  </a:cubicBezTo>
                  <a:close/>
                  <a:moveTo>
                    <a:pt x="1953" y="2995"/>
                  </a:moveTo>
                  <a:cubicBezTo>
                    <a:pt x="1677" y="2679"/>
                    <a:pt x="1677" y="2679"/>
                    <a:pt x="1677" y="2679"/>
                  </a:cubicBezTo>
                  <a:cubicBezTo>
                    <a:pt x="1697" y="2664"/>
                    <a:pt x="1717" y="2648"/>
                    <a:pt x="1736" y="2631"/>
                  </a:cubicBezTo>
                  <a:cubicBezTo>
                    <a:pt x="1867" y="2710"/>
                    <a:pt x="1974" y="2749"/>
                    <a:pt x="2061" y="2753"/>
                  </a:cubicBezTo>
                  <a:lnTo>
                    <a:pt x="1953" y="299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a:p>
          </p:txBody>
        </p:sp>
      </p:grpSp>
      <p:grpSp>
        <p:nvGrpSpPr>
          <p:cNvPr id="14" name="Grupa 35"/>
          <p:cNvGrpSpPr/>
          <p:nvPr/>
        </p:nvGrpSpPr>
        <p:grpSpPr>
          <a:xfrm>
            <a:off x="1250119" y="1910551"/>
            <a:ext cx="926284" cy="926284"/>
            <a:chOff x="6949929" y="1423660"/>
            <a:chExt cx="1742129" cy="1742129"/>
          </a:xfrm>
        </p:grpSpPr>
        <p:grpSp>
          <p:nvGrpSpPr>
            <p:cNvPr id="15" name="Grupa 27"/>
            <p:cNvGrpSpPr/>
            <p:nvPr/>
          </p:nvGrpSpPr>
          <p:grpSpPr>
            <a:xfrm>
              <a:off x="6949929" y="1423660"/>
              <a:ext cx="1742129" cy="1742129"/>
              <a:chOff x="7424335" y="2590541"/>
              <a:chExt cx="1742129" cy="1742129"/>
            </a:xfrm>
          </p:grpSpPr>
          <p:sp>
            <p:nvSpPr>
              <p:cNvPr id="17" name="Elipsa 28"/>
              <p:cNvSpPr/>
              <p:nvPr/>
            </p:nvSpPr>
            <p:spPr>
              <a:xfrm>
                <a:off x="7424335" y="2590541"/>
                <a:ext cx="1742129" cy="17421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8" name="pole tekstowe 29"/>
              <p:cNvSpPr txBox="1"/>
              <p:nvPr/>
            </p:nvSpPr>
            <p:spPr>
              <a:xfrm>
                <a:off x="7968688" y="2607935"/>
                <a:ext cx="1197210" cy="1107996"/>
              </a:xfrm>
              <a:prstGeom prst="rect">
                <a:avLst/>
              </a:prstGeom>
              <a:noFill/>
            </p:spPr>
            <p:txBody>
              <a:bodyPr wrap="square" rtlCol="0">
                <a:spAutoFit/>
              </a:bodyPr>
              <a:lstStyle/>
              <a:p>
                <a:pPr algn="ctr"/>
                <a:r>
                  <a:rPr lang="pl-PL" sz="6600" b="1">
                    <a:solidFill>
                      <a:schemeClr val="bg1"/>
                    </a:solidFill>
                  </a:rPr>
                  <a:t>D</a:t>
                </a:r>
              </a:p>
            </p:txBody>
          </p:sp>
        </p:grpSp>
        <p:sp>
          <p:nvSpPr>
            <p:cNvPr id="16" name="Freeform 6"/>
            <p:cNvSpPr>
              <a:spLocks noEditPoints="1"/>
            </p:cNvSpPr>
            <p:nvPr/>
          </p:nvSpPr>
          <p:spPr bwMode="auto">
            <a:xfrm>
              <a:off x="7119845" y="1778837"/>
              <a:ext cx="823182" cy="1052520"/>
            </a:xfrm>
            <a:custGeom>
              <a:avLst/>
              <a:gdLst>
                <a:gd name="T0" fmla="*/ 1580 w 2344"/>
                <a:gd name="T1" fmla="*/ 2513 h 2995"/>
                <a:gd name="T2" fmla="*/ 1920 w 2344"/>
                <a:gd name="T3" fmla="*/ 2381 h 2995"/>
                <a:gd name="T4" fmla="*/ 2153 w 2344"/>
                <a:gd name="T5" fmla="*/ 2520 h 2995"/>
                <a:gd name="T6" fmla="*/ 2341 w 2344"/>
                <a:gd name="T7" fmla="*/ 2456 h 2995"/>
                <a:gd name="T8" fmla="*/ 1454 w 2344"/>
                <a:gd name="T9" fmla="*/ 928 h 2995"/>
                <a:gd name="T10" fmla="*/ 1148 w 2344"/>
                <a:gd name="T11" fmla="*/ 699 h 2995"/>
                <a:gd name="T12" fmla="*/ 1098 w 2344"/>
                <a:gd name="T13" fmla="*/ 389 h 2995"/>
                <a:gd name="T14" fmla="*/ 368 w 2344"/>
                <a:gd name="T15" fmla="*/ 200 h 2995"/>
                <a:gd name="T16" fmla="*/ 11 w 2344"/>
                <a:gd name="T17" fmla="*/ 531 h 2995"/>
                <a:gd name="T18" fmla="*/ 38 w 2344"/>
                <a:gd name="T19" fmla="*/ 540 h 2995"/>
                <a:gd name="T20" fmla="*/ 470 w 2344"/>
                <a:gd name="T21" fmla="*/ 697 h 2995"/>
                <a:gd name="T22" fmla="*/ 1178 w 2344"/>
                <a:gd name="T23" fmla="*/ 2385 h 2995"/>
                <a:gd name="T24" fmla="*/ 725 w 2344"/>
                <a:gd name="T25" fmla="*/ 2724 h 2995"/>
                <a:gd name="T26" fmla="*/ 755 w 2344"/>
                <a:gd name="T27" fmla="*/ 2773 h 2995"/>
                <a:gd name="T28" fmla="*/ 1098 w 2344"/>
                <a:gd name="T29" fmla="*/ 2654 h 2995"/>
                <a:gd name="T30" fmla="*/ 908 w 2344"/>
                <a:gd name="T31" fmla="*/ 2716 h 2995"/>
                <a:gd name="T32" fmla="*/ 791 w 2344"/>
                <a:gd name="T33" fmla="*/ 2994 h 2995"/>
                <a:gd name="T34" fmla="*/ 830 w 2344"/>
                <a:gd name="T35" fmla="*/ 2968 h 2995"/>
                <a:gd name="T36" fmla="*/ 1205 w 2344"/>
                <a:gd name="T37" fmla="*/ 2925 h 2995"/>
                <a:gd name="T38" fmla="*/ 1238 w 2344"/>
                <a:gd name="T39" fmla="*/ 2962 h 2995"/>
                <a:gd name="T40" fmla="*/ 1160 w 2344"/>
                <a:gd name="T41" fmla="*/ 2686 h 2995"/>
                <a:gd name="T42" fmla="*/ 1572 w 2344"/>
                <a:gd name="T43" fmla="*/ 2512 h 2995"/>
                <a:gd name="T44" fmla="*/ 386 w 2344"/>
                <a:gd name="T45" fmla="*/ 389 h 2995"/>
                <a:gd name="T46" fmla="*/ 448 w 2344"/>
                <a:gd name="T47" fmla="*/ 200 h 2995"/>
                <a:gd name="T48" fmla="*/ 1030 w 2344"/>
                <a:gd name="T49" fmla="*/ 389 h 2995"/>
                <a:gd name="T50" fmla="*/ 998 w 2344"/>
                <a:gd name="T51" fmla="*/ 561 h 2995"/>
                <a:gd name="T52" fmla="*/ 823 w 2344"/>
                <a:gd name="T53" fmla="*/ 865 h 2995"/>
                <a:gd name="T54" fmla="*/ 787 w 2344"/>
                <a:gd name="T55" fmla="*/ 851 h 2995"/>
                <a:gd name="T56" fmla="*/ 551 w 2344"/>
                <a:gd name="T57" fmla="*/ 911 h 2995"/>
                <a:gd name="T58" fmla="*/ 456 w 2344"/>
                <a:gd name="T59" fmla="*/ 958 h 2995"/>
                <a:gd name="T60" fmla="*/ 530 w 2344"/>
                <a:gd name="T61" fmla="*/ 657 h 2995"/>
                <a:gd name="T62" fmla="*/ 388 w 2344"/>
                <a:gd name="T63" fmla="*/ 424 h 2995"/>
                <a:gd name="T64" fmla="*/ 1396 w 2344"/>
                <a:gd name="T65" fmla="*/ 961 h 2995"/>
                <a:gd name="T66" fmla="*/ 2153 w 2344"/>
                <a:gd name="T67" fmla="*/ 2453 h 2995"/>
                <a:gd name="T68" fmla="*/ 1984 w 2344"/>
                <a:gd name="T69" fmla="*/ 2356 h 2995"/>
                <a:gd name="T70" fmla="*/ 1963 w 2344"/>
                <a:gd name="T71" fmla="*/ 2317 h 2995"/>
                <a:gd name="T72" fmla="*/ 1925 w 2344"/>
                <a:gd name="T73" fmla="*/ 2296 h 2995"/>
                <a:gd name="T74" fmla="*/ 1788 w 2344"/>
                <a:gd name="T75" fmla="*/ 2322 h 2995"/>
                <a:gd name="T76" fmla="*/ 1492 w 2344"/>
                <a:gd name="T77" fmla="*/ 2109 h 2995"/>
                <a:gd name="T78" fmla="*/ 1396 w 2344"/>
                <a:gd name="T79" fmla="*/ 2128 h 2995"/>
                <a:gd name="T80" fmla="*/ 851 w 2344"/>
                <a:gd name="T81" fmla="*/ 940 h 2995"/>
                <a:gd name="T82" fmla="*/ 1009 w 2344"/>
                <a:gd name="T83" fmla="*/ 798 h 2995"/>
                <a:gd name="T84" fmla="*/ 1131 w 2344"/>
                <a:gd name="T85" fmla="*/ 765 h 2995"/>
                <a:gd name="T86" fmla="*/ 1148 w 2344"/>
                <a:gd name="T87" fmla="*/ 766 h 2995"/>
                <a:gd name="T88" fmla="*/ 1394 w 2344"/>
                <a:gd name="T89" fmla="*/ 959 h 2995"/>
                <a:gd name="T90" fmla="*/ 477 w 2344"/>
                <a:gd name="T91" fmla="*/ 1027 h 2995"/>
                <a:gd name="T92" fmla="*/ 616 w 2344"/>
                <a:gd name="T93" fmla="*/ 928 h 2995"/>
                <a:gd name="T94" fmla="*/ 736 w 2344"/>
                <a:gd name="T95" fmla="*/ 894 h 2995"/>
                <a:gd name="T96" fmla="*/ 718 w 2344"/>
                <a:gd name="T97" fmla="*/ 1486 h 2995"/>
                <a:gd name="T98" fmla="*/ 1465 w 2344"/>
                <a:gd name="T99" fmla="*/ 2185 h 2995"/>
                <a:gd name="T100" fmla="*/ 1578 w 2344"/>
                <a:gd name="T101" fmla="*/ 2444 h 2995"/>
                <a:gd name="T102" fmla="*/ 441 w 2344"/>
                <a:gd name="T103" fmla="*/ 1024 h 2995"/>
                <a:gd name="T104" fmla="*/ 337 w 2344"/>
                <a:gd name="T105" fmla="*/ 270 h 2995"/>
                <a:gd name="T106" fmla="*/ 321 w 2344"/>
                <a:gd name="T107" fmla="*/ 436 h 2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44" h="2995">
                  <a:moveTo>
                    <a:pt x="1572" y="2512"/>
                  </a:moveTo>
                  <a:cubicBezTo>
                    <a:pt x="1575" y="2512"/>
                    <a:pt x="1578" y="2513"/>
                    <a:pt x="1580" y="2513"/>
                  </a:cubicBezTo>
                  <a:cubicBezTo>
                    <a:pt x="1585" y="2513"/>
                    <a:pt x="1589" y="2512"/>
                    <a:pt x="1593" y="2510"/>
                  </a:cubicBezTo>
                  <a:cubicBezTo>
                    <a:pt x="1920" y="2381"/>
                    <a:pt x="1920" y="2381"/>
                    <a:pt x="1920" y="2381"/>
                  </a:cubicBezTo>
                  <a:cubicBezTo>
                    <a:pt x="1952" y="2435"/>
                    <a:pt x="2023" y="2520"/>
                    <a:pt x="2153" y="2520"/>
                  </a:cubicBezTo>
                  <a:cubicBezTo>
                    <a:pt x="2153" y="2520"/>
                    <a:pt x="2153" y="2520"/>
                    <a:pt x="2153" y="2520"/>
                  </a:cubicBezTo>
                  <a:cubicBezTo>
                    <a:pt x="2206" y="2520"/>
                    <a:pt x="2263" y="2506"/>
                    <a:pt x="2323" y="2477"/>
                  </a:cubicBezTo>
                  <a:cubicBezTo>
                    <a:pt x="2332" y="2472"/>
                    <a:pt x="2338" y="2465"/>
                    <a:pt x="2341" y="2456"/>
                  </a:cubicBezTo>
                  <a:cubicBezTo>
                    <a:pt x="2344" y="2447"/>
                    <a:pt x="2342" y="2437"/>
                    <a:pt x="2338" y="2429"/>
                  </a:cubicBezTo>
                  <a:cubicBezTo>
                    <a:pt x="1454" y="928"/>
                    <a:pt x="1454" y="928"/>
                    <a:pt x="1454" y="928"/>
                  </a:cubicBezTo>
                  <a:cubicBezTo>
                    <a:pt x="1445" y="909"/>
                    <a:pt x="1343" y="718"/>
                    <a:pt x="1155" y="699"/>
                  </a:cubicBezTo>
                  <a:cubicBezTo>
                    <a:pt x="1153" y="699"/>
                    <a:pt x="1150" y="699"/>
                    <a:pt x="1148" y="699"/>
                  </a:cubicBezTo>
                  <a:cubicBezTo>
                    <a:pt x="1065" y="544"/>
                    <a:pt x="1065" y="544"/>
                    <a:pt x="1065" y="544"/>
                  </a:cubicBezTo>
                  <a:cubicBezTo>
                    <a:pt x="1087" y="495"/>
                    <a:pt x="1098" y="443"/>
                    <a:pt x="1098" y="389"/>
                  </a:cubicBezTo>
                  <a:cubicBezTo>
                    <a:pt x="1098" y="174"/>
                    <a:pt x="923" y="0"/>
                    <a:pt x="708" y="0"/>
                  </a:cubicBezTo>
                  <a:cubicBezTo>
                    <a:pt x="562" y="0"/>
                    <a:pt x="434" y="81"/>
                    <a:pt x="368" y="200"/>
                  </a:cubicBezTo>
                  <a:cubicBezTo>
                    <a:pt x="140" y="212"/>
                    <a:pt x="10" y="319"/>
                    <a:pt x="0" y="505"/>
                  </a:cubicBezTo>
                  <a:cubicBezTo>
                    <a:pt x="0" y="515"/>
                    <a:pt x="4" y="525"/>
                    <a:pt x="11" y="531"/>
                  </a:cubicBezTo>
                  <a:cubicBezTo>
                    <a:pt x="18" y="537"/>
                    <a:pt x="26" y="540"/>
                    <a:pt x="34" y="540"/>
                  </a:cubicBezTo>
                  <a:cubicBezTo>
                    <a:pt x="36" y="540"/>
                    <a:pt x="37" y="540"/>
                    <a:pt x="38" y="540"/>
                  </a:cubicBezTo>
                  <a:cubicBezTo>
                    <a:pt x="336" y="502"/>
                    <a:pt x="336" y="502"/>
                    <a:pt x="336" y="502"/>
                  </a:cubicBezTo>
                  <a:cubicBezTo>
                    <a:pt x="359" y="579"/>
                    <a:pt x="405" y="647"/>
                    <a:pt x="470" y="697"/>
                  </a:cubicBezTo>
                  <a:cubicBezTo>
                    <a:pt x="372" y="938"/>
                    <a:pt x="253" y="1377"/>
                    <a:pt x="455" y="1779"/>
                  </a:cubicBezTo>
                  <a:cubicBezTo>
                    <a:pt x="585" y="2038"/>
                    <a:pt x="828" y="2241"/>
                    <a:pt x="1178" y="2385"/>
                  </a:cubicBezTo>
                  <a:cubicBezTo>
                    <a:pt x="1118" y="2589"/>
                    <a:pt x="1118" y="2589"/>
                    <a:pt x="1118" y="2589"/>
                  </a:cubicBezTo>
                  <a:cubicBezTo>
                    <a:pt x="1001" y="2557"/>
                    <a:pt x="807" y="2552"/>
                    <a:pt x="725" y="2724"/>
                  </a:cubicBezTo>
                  <a:cubicBezTo>
                    <a:pt x="717" y="2741"/>
                    <a:pt x="724" y="2761"/>
                    <a:pt x="741" y="2769"/>
                  </a:cubicBezTo>
                  <a:cubicBezTo>
                    <a:pt x="746" y="2772"/>
                    <a:pt x="751" y="2773"/>
                    <a:pt x="755" y="2773"/>
                  </a:cubicBezTo>
                  <a:cubicBezTo>
                    <a:pt x="768" y="2773"/>
                    <a:pt x="780" y="2766"/>
                    <a:pt x="786" y="2754"/>
                  </a:cubicBezTo>
                  <a:cubicBezTo>
                    <a:pt x="856" y="2607"/>
                    <a:pt x="1029" y="2636"/>
                    <a:pt x="1098" y="2654"/>
                  </a:cubicBezTo>
                  <a:cubicBezTo>
                    <a:pt x="1094" y="2669"/>
                    <a:pt x="1094" y="2669"/>
                    <a:pt x="1094" y="2669"/>
                  </a:cubicBezTo>
                  <a:cubicBezTo>
                    <a:pt x="1053" y="2667"/>
                    <a:pt x="978" y="2670"/>
                    <a:pt x="908" y="2716"/>
                  </a:cubicBezTo>
                  <a:cubicBezTo>
                    <a:pt x="835" y="2764"/>
                    <a:pt x="787" y="2844"/>
                    <a:pt x="764" y="2954"/>
                  </a:cubicBezTo>
                  <a:cubicBezTo>
                    <a:pt x="761" y="2972"/>
                    <a:pt x="772" y="2990"/>
                    <a:pt x="791" y="2994"/>
                  </a:cubicBezTo>
                  <a:cubicBezTo>
                    <a:pt x="793" y="2994"/>
                    <a:pt x="795" y="2995"/>
                    <a:pt x="797" y="2995"/>
                  </a:cubicBezTo>
                  <a:cubicBezTo>
                    <a:pt x="813" y="2995"/>
                    <a:pt x="827" y="2984"/>
                    <a:pt x="830" y="2968"/>
                  </a:cubicBezTo>
                  <a:cubicBezTo>
                    <a:pt x="885" y="2700"/>
                    <a:pt x="1098" y="2736"/>
                    <a:pt x="1111" y="2739"/>
                  </a:cubicBezTo>
                  <a:cubicBezTo>
                    <a:pt x="1117" y="2740"/>
                    <a:pt x="1217" y="2768"/>
                    <a:pt x="1205" y="2925"/>
                  </a:cubicBezTo>
                  <a:cubicBezTo>
                    <a:pt x="1203" y="2944"/>
                    <a:pt x="1217" y="2960"/>
                    <a:pt x="1236" y="2962"/>
                  </a:cubicBezTo>
                  <a:cubicBezTo>
                    <a:pt x="1237" y="2962"/>
                    <a:pt x="1238" y="2962"/>
                    <a:pt x="1238" y="2962"/>
                  </a:cubicBezTo>
                  <a:cubicBezTo>
                    <a:pt x="1256" y="2962"/>
                    <a:pt x="1271" y="2948"/>
                    <a:pt x="1272" y="2931"/>
                  </a:cubicBezTo>
                  <a:cubicBezTo>
                    <a:pt x="1283" y="2787"/>
                    <a:pt x="1216" y="2714"/>
                    <a:pt x="1160" y="2686"/>
                  </a:cubicBezTo>
                  <a:cubicBezTo>
                    <a:pt x="1241" y="2410"/>
                    <a:pt x="1241" y="2410"/>
                    <a:pt x="1241" y="2410"/>
                  </a:cubicBezTo>
                  <a:cubicBezTo>
                    <a:pt x="1343" y="2449"/>
                    <a:pt x="1453" y="2483"/>
                    <a:pt x="1572" y="2512"/>
                  </a:cubicBezTo>
                  <a:close/>
                  <a:moveTo>
                    <a:pt x="388" y="424"/>
                  </a:moveTo>
                  <a:cubicBezTo>
                    <a:pt x="387" y="412"/>
                    <a:pt x="386" y="401"/>
                    <a:pt x="386" y="389"/>
                  </a:cubicBezTo>
                  <a:cubicBezTo>
                    <a:pt x="386" y="345"/>
                    <a:pt x="395" y="304"/>
                    <a:pt x="410" y="266"/>
                  </a:cubicBezTo>
                  <a:cubicBezTo>
                    <a:pt x="420" y="242"/>
                    <a:pt x="433" y="220"/>
                    <a:pt x="448" y="200"/>
                  </a:cubicBezTo>
                  <a:cubicBezTo>
                    <a:pt x="507" y="119"/>
                    <a:pt x="601" y="67"/>
                    <a:pt x="708" y="67"/>
                  </a:cubicBezTo>
                  <a:cubicBezTo>
                    <a:pt x="886" y="67"/>
                    <a:pt x="1030" y="211"/>
                    <a:pt x="1030" y="389"/>
                  </a:cubicBezTo>
                  <a:cubicBezTo>
                    <a:pt x="1030" y="438"/>
                    <a:pt x="1019" y="486"/>
                    <a:pt x="998" y="530"/>
                  </a:cubicBezTo>
                  <a:cubicBezTo>
                    <a:pt x="993" y="540"/>
                    <a:pt x="993" y="551"/>
                    <a:pt x="998" y="561"/>
                  </a:cubicBezTo>
                  <a:cubicBezTo>
                    <a:pt x="1074" y="704"/>
                    <a:pt x="1074" y="704"/>
                    <a:pt x="1074" y="704"/>
                  </a:cubicBezTo>
                  <a:cubicBezTo>
                    <a:pt x="997" y="719"/>
                    <a:pt x="902" y="767"/>
                    <a:pt x="823" y="865"/>
                  </a:cubicBezTo>
                  <a:cubicBezTo>
                    <a:pt x="822" y="866"/>
                    <a:pt x="821" y="867"/>
                    <a:pt x="820" y="868"/>
                  </a:cubicBezTo>
                  <a:cubicBezTo>
                    <a:pt x="805" y="864"/>
                    <a:pt x="793" y="858"/>
                    <a:pt x="787" y="851"/>
                  </a:cubicBezTo>
                  <a:cubicBezTo>
                    <a:pt x="755" y="813"/>
                    <a:pt x="700" y="796"/>
                    <a:pt x="650" y="808"/>
                  </a:cubicBezTo>
                  <a:cubicBezTo>
                    <a:pt x="600" y="819"/>
                    <a:pt x="564" y="857"/>
                    <a:pt x="551" y="911"/>
                  </a:cubicBezTo>
                  <a:cubicBezTo>
                    <a:pt x="546" y="929"/>
                    <a:pt x="538" y="941"/>
                    <a:pt x="525" y="948"/>
                  </a:cubicBezTo>
                  <a:cubicBezTo>
                    <a:pt x="504" y="961"/>
                    <a:pt x="475" y="960"/>
                    <a:pt x="456" y="958"/>
                  </a:cubicBezTo>
                  <a:cubicBezTo>
                    <a:pt x="481" y="856"/>
                    <a:pt x="513" y="767"/>
                    <a:pt x="542" y="698"/>
                  </a:cubicBezTo>
                  <a:cubicBezTo>
                    <a:pt x="549" y="683"/>
                    <a:pt x="543" y="666"/>
                    <a:pt x="530" y="657"/>
                  </a:cubicBezTo>
                  <a:cubicBezTo>
                    <a:pt x="469" y="617"/>
                    <a:pt x="425" y="558"/>
                    <a:pt x="403" y="491"/>
                  </a:cubicBezTo>
                  <a:cubicBezTo>
                    <a:pt x="396" y="470"/>
                    <a:pt x="391" y="447"/>
                    <a:pt x="388" y="424"/>
                  </a:cubicBezTo>
                  <a:close/>
                  <a:moveTo>
                    <a:pt x="1394" y="959"/>
                  </a:moveTo>
                  <a:cubicBezTo>
                    <a:pt x="1395" y="960"/>
                    <a:pt x="1395" y="960"/>
                    <a:pt x="1396" y="961"/>
                  </a:cubicBezTo>
                  <a:cubicBezTo>
                    <a:pt x="2260" y="2431"/>
                    <a:pt x="2260" y="2431"/>
                    <a:pt x="2260" y="2431"/>
                  </a:cubicBezTo>
                  <a:cubicBezTo>
                    <a:pt x="2222" y="2445"/>
                    <a:pt x="2186" y="2453"/>
                    <a:pt x="2153" y="2453"/>
                  </a:cubicBezTo>
                  <a:cubicBezTo>
                    <a:pt x="2153" y="2453"/>
                    <a:pt x="2153" y="2453"/>
                    <a:pt x="2153" y="2453"/>
                  </a:cubicBezTo>
                  <a:cubicBezTo>
                    <a:pt x="2063" y="2453"/>
                    <a:pt x="2010" y="2396"/>
                    <a:pt x="1984" y="2356"/>
                  </a:cubicBezTo>
                  <a:cubicBezTo>
                    <a:pt x="1976" y="2344"/>
                    <a:pt x="1971" y="2334"/>
                    <a:pt x="1967" y="2327"/>
                  </a:cubicBezTo>
                  <a:cubicBezTo>
                    <a:pt x="1965" y="2322"/>
                    <a:pt x="1963" y="2318"/>
                    <a:pt x="1963" y="2317"/>
                  </a:cubicBezTo>
                  <a:cubicBezTo>
                    <a:pt x="1958" y="2304"/>
                    <a:pt x="1945" y="2295"/>
                    <a:pt x="1931" y="2295"/>
                  </a:cubicBezTo>
                  <a:cubicBezTo>
                    <a:pt x="1929" y="2295"/>
                    <a:pt x="1927" y="2296"/>
                    <a:pt x="1925" y="2296"/>
                  </a:cubicBezTo>
                  <a:cubicBezTo>
                    <a:pt x="1924" y="2296"/>
                    <a:pt x="1922" y="2297"/>
                    <a:pt x="1920" y="2297"/>
                  </a:cubicBezTo>
                  <a:cubicBezTo>
                    <a:pt x="1874" y="2314"/>
                    <a:pt x="1830" y="2322"/>
                    <a:pt x="1788" y="2322"/>
                  </a:cubicBezTo>
                  <a:cubicBezTo>
                    <a:pt x="1593" y="2322"/>
                    <a:pt x="1516" y="2137"/>
                    <a:pt x="1513" y="2129"/>
                  </a:cubicBezTo>
                  <a:cubicBezTo>
                    <a:pt x="1509" y="2120"/>
                    <a:pt x="1502" y="2113"/>
                    <a:pt x="1492" y="2109"/>
                  </a:cubicBezTo>
                  <a:cubicBezTo>
                    <a:pt x="1483" y="2106"/>
                    <a:pt x="1473" y="2107"/>
                    <a:pt x="1464" y="2112"/>
                  </a:cubicBezTo>
                  <a:cubicBezTo>
                    <a:pt x="1447" y="2122"/>
                    <a:pt x="1424" y="2128"/>
                    <a:pt x="1396" y="2128"/>
                  </a:cubicBezTo>
                  <a:cubicBezTo>
                    <a:pt x="1205" y="2128"/>
                    <a:pt x="876" y="1894"/>
                    <a:pt x="784" y="1471"/>
                  </a:cubicBezTo>
                  <a:cubicBezTo>
                    <a:pt x="726" y="1209"/>
                    <a:pt x="784" y="1041"/>
                    <a:pt x="851" y="940"/>
                  </a:cubicBezTo>
                  <a:cubicBezTo>
                    <a:pt x="859" y="928"/>
                    <a:pt x="867" y="918"/>
                    <a:pt x="875" y="908"/>
                  </a:cubicBezTo>
                  <a:cubicBezTo>
                    <a:pt x="917" y="856"/>
                    <a:pt x="964" y="820"/>
                    <a:pt x="1009" y="798"/>
                  </a:cubicBezTo>
                  <a:cubicBezTo>
                    <a:pt x="1045" y="780"/>
                    <a:pt x="1079" y="770"/>
                    <a:pt x="1108" y="767"/>
                  </a:cubicBezTo>
                  <a:cubicBezTo>
                    <a:pt x="1116" y="766"/>
                    <a:pt x="1124" y="765"/>
                    <a:pt x="1131" y="765"/>
                  </a:cubicBezTo>
                  <a:cubicBezTo>
                    <a:pt x="1136" y="765"/>
                    <a:pt x="1141" y="765"/>
                    <a:pt x="1146" y="766"/>
                  </a:cubicBezTo>
                  <a:cubicBezTo>
                    <a:pt x="1147" y="766"/>
                    <a:pt x="1147" y="766"/>
                    <a:pt x="1148" y="766"/>
                  </a:cubicBezTo>
                  <a:cubicBezTo>
                    <a:pt x="1162" y="767"/>
                    <a:pt x="1175" y="770"/>
                    <a:pt x="1188" y="774"/>
                  </a:cubicBezTo>
                  <a:cubicBezTo>
                    <a:pt x="1320" y="812"/>
                    <a:pt x="1394" y="957"/>
                    <a:pt x="1394" y="959"/>
                  </a:cubicBezTo>
                  <a:close/>
                  <a:moveTo>
                    <a:pt x="441" y="1024"/>
                  </a:moveTo>
                  <a:cubicBezTo>
                    <a:pt x="450" y="1025"/>
                    <a:pt x="463" y="1027"/>
                    <a:pt x="477" y="1027"/>
                  </a:cubicBezTo>
                  <a:cubicBezTo>
                    <a:pt x="502" y="1027"/>
                    <a:pt x="532" y="1022"/>
                    <a:pt x="559" y="1007"/>
                  </a:cubicBezTo>
                  <a:cubicBezTo>
                    <a:pt x="588" y="990"/>
                    <a:pt x="607" y="962"/>
                    <a:pt x="616" y="928"/>
                  </a:cubicBezTo>
                  <a:cubicBezTo>
                    <a:pt x="624" y="898"/>
                    <a:pt x="641" y="879"/>
                    <a:pt x="665" y="873"/>
                  </a:cubicBezTo>
                  <a:cubicBezTo>
                    <a:pt x="690" y="867"/>
                    <a:pt x="720" y="876"/>
                    <a:pt x="736" y="894"/>
                  </a:cubicBezTo>
                  <a:cubicBezTo>
                    <a:pt x="747" y="908"/>
                    <a:pt x="763" y="918"/>
                    <a:pt x="781" y="926"/>
                  </a:cubicBezTo>
                  <a:cubicBezTo>
                    <a:pt x="712" y="1040"/>
                    <a:pt x="660" y="1219"/>
                    <a:pt x="718" y="1486"/>
                  </a:cubicBezTo>
                  <a:cubicBezTo>
                    <a:pt x="819" y="1949"/>
                    <a:pt x="1177" y="2195"/>
                    <a:pt x="1396" y="2195"/>
                  </a:cubicBezTo>
                  <a:cubicBezTo>
                    <a:pt x="1422" y="2195"/>
                    <a:pt x="1445" y="2192"/>
                    <a:pt x="1465" y="2185"/>
                  </a:cubicBezTo>
                  <a:cubicBezTo>
                    <a:pt x="1496" y="2243"/>
                    <a:pt x="1577" y="2359"/>
                    <a:pt x="1729" y="2384"/>
                  </a:cubicBezTo>
                  <a:cubicBezTo>
                    <a:pt x="1578" y="2444"/>
                    <a:pt x="1578" y="2444"/>
                    <a:pt x="1578" y="2444"/>
                  </a:cubicBezTo>
                  <a:cubicBezTo>
                    <a:pt x="1037" y="2309"/>
                    <a:pt x="680" y="2075"/>
                    <a:pt x="515" y="1749"/>
                  </a:cubicBezTo>
                  <a:cubicBezTo>
                    <a:pt x="392" y="1503"/>
                    <a:pt x="397" y="1241"/>
                    <a:pt x="441" y="1024"/>
                  </a:cubicBezTo>
                  <a:close/>
                  <a:moveTo>
                    <a:pt x="73" y="468"/>
                  </a:moveTo>
                  <a:cubicBezTo>
                    <a:pt x="99" y="331"/>
                    <a:pt x="217" y="283"/>
                    <a:pt x="337" y="270"/>
                  </a:cubicBezTo>
                  <a:cubicBezTo>
                    <a:pt x="325" y="308"/>
                    <a:pt x="319" y="347"/>
                    <a:pt x="319" y="389"/>
                  </a:cubicBezTo>
                  <a:cubicBezTo>
                    <a:pt x="319" y="405"/>
                    <a:pt x="320" y="421"/>
                    <a:pt x="321" y="436"/>
                  </a:cubicBezTo>
                  <a:lnTo>
                    <a:pt x="73" y="46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a:p>
          </p:txBody>
        </p:sp>
      </p:grpSp>
      <p:grpSp>
        <p:nvGrpSpPr>
          <p:cNvPr id="19" name="Grupa 56"/>
          <p:cNvGrpSpPr/>
          <p:nvPr/>
        </p:nvGrpSpPr>
        <p:grpSpPr>
          <a:xfrm>
            <a:off x="3810170" y="1879873"/>
            <a:ext cx="946315" cy="987639"/>
            <a:chOff x="8081194" y="4473229"/>
            <a:chExt cx="1071890" cy="1118698"/>
          </a:xfrm>
        </p:grpSpPr>
        <p:sp>
          <p:nvSpPr>
            <p:cNvPr id="20" name="Elipsa 49"/>
            <p:cNvSpPr/>
            <p:nvPr/>
          </p:nvSpPr>
          <p:spPr>
            <a:xfrm>
              <a:off x="8081194" y="4473229"/>
              <a:ext cx="1071890" cy="107189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1" name="pole tekstowe 50"/>
            <p:cNvSpPr txBox="1"/>
            <p:nvPr/>
          </p:nvSpPr>
          <p:spPr>
            <a:xfrm>
              <a:off x="8394795" y="4483931"/>
              <a:ext cx="736614" cy="1107996"/>
            </a:xfrm>
            <a:prstGeom prst="rect">
              <a:avLst/>
            </a:prstGeom>
            <a:noFill/>
          </p:spPr>
          <p:txBody>
            <a:bodyPr wrap="square" rtlCol="0">
              <a:spAutoFit/>
            </a:bodyPr>
            <a:lstStyle/>
            <a:p>
              <a:pPr algn="ctr"/>
              <a:r>
                <a:rPr lang="pl-PL" sz="6600" b="1">
                  <a:solidFill>
                    <a:schemeClr val="bg1"/>
                  </a:solidFill>
                </a:rPr>
                <a:t>I</a:t>
              </a:r>
            </a:p>
          </p:txBody>
        </p:sp>
        <p:sp>
          <p:nvSpPr>
            <p:cNvPr id="22" name="Freeform 7"/>
            <p:cNvSpPr>
              <a:spLocks noEditPoints="1"/>
            </p:cNvSpPr>
            <p:nvPr/>
          </p:nvSpPr>
          <p:spPr bwMode="auto">
            <a:xfrm>
              <a:off x="8251833" y="4657611"/>
              <a:ext cx="553189" cy="642881"/>
            </a:xfrm>
            <a:custGeom>
              <a:avLst/>
              <a:gdLst>
                <a:gd name="T0" fmla="*/ 851 w 2306"/>
                <a:gd name="T1" fmla="*/ 2640 h 2681"/>
                <a:gd name="T2" fmla="*/ 919 w 2306"/>
                <a:gd name="T3" fmla="*/ 2559 h 2681"/>
                <a:gd name="T4" fmla="*/ 1006 w 2306"/>
                <a:gd name="T5" fmla="*/ 2492 h 2681"/>
                <a:gd name="T6" fmla="*/ 1039 w 2306"/>
                <a:gd name="T7" fmla="*/ 2261 h 2681"/>
                <a:gd name="T8" fmla="*/ 1762 w 2306"/>
                <a:gd name="T9" fmla="*/ 2660 h 2681"/>
                <a:gd name="T10" fmla="*/ 2298 w 2306"/>
                <a:gd name="T11" fmla="*/ 2528 h 2681"/>
                <a:gd name="T12" fmla="*/ 1733 w 2306"/>
                <a:gd name="T13" fmla="*/ 2105 h 2681"/>
                <a:gd name="T14" fmla="*/ 2295 w 2306"/>
                <a:gd name="T15" fmla="*/ 1900 h 2681"/>
                <a:gd name="T16" fmla="*/ 964 w 2306"/>
                <a:gd name="T17" fmla="*/ 495 h 2681"/>
                <a:gd name="T18" fmla="*/ 1212 w 2306"/>
                <a:gd name="T19" fmla="*/ 1 h 2681"/>
                <a:gd name="T20" fmla="*/ 770 w 2306"/>
                <a:gd name="T21" fmla="*/ 249 h 2681"/>
                <a:gd name="T22" fmla="*/ 232 w 2306"/>
                <a:gd name="T23" fmla="*/ 467 h 2681"/>
                <a:gd name="T24" fmla="*/ 123 w 2306"/>
                <a:gd name="T25" fmla="*/ 932 h 2681"/>
                <a:gd name="T26" fmla="*/ 289 w 2306"/>
                <a:gd name="T27" fmla="*/ 1156 h 2681"/>
                <a:gd name="T28" fmla="*/ 445 w 2306"/>
                <a:gd name="T29" fmla="*/ 1032 h 2681"/>
                <a:gd name="T30" fmla="*/ 546 w 2306"/>
                <a:gd name="T31" fmla="*/ 1646 h 2681"/>
                <a:gd name="T32" fmla="*/ 606 w 2306"/>
                <a:gd name="T33" fmla="*/ 1733 h 2681"/>
                <a:gd name="T34" fmla="*/ 731 w 2306"/>
                <a:gd name="T35" fmla="*/ 2256 h 2681"/>
                <a:gd name="T36" fmla="*/ 719 w 2306"/>
                <a:gd name="T37" fmla="*/ 2492 h 2681"/>
                <a:gd name="T38" fmla="*/ 616 w 2306"/>
                <a:gd name="T39" fmla="*/ 2674 h 2681"/>
                <a:gd name="T40" fmla="*/ 809 w 2306"/>
                <a:gd name="T41" fmla="*/ 383 h 2681"/>
                <a:gd name="T42" fmla="*/ 963 w 2306"/>
                <a:gd name="T43" fmla="*/ 785 h 2681"/>
                <a:gd name="T44" fmla="*/ 500 w 2306"/>
                <a:gd name="T45" fmla="*/ 939 h 2681"/>
                <a:gd name="T46" fmla="*/ 298 w 2306"/>
                <a:gd name="T47" fmla="*/ 481 h 2681"/>
                <a:gd name="T48" fmla="*/ 809 w 2306"/>
                <a:gd name="T49" fmla="*/ 383 h 2681"/>
                <a:gd name="T50" fmla="*/ 523 w 2306"/>
                <a:gd name="T51" fmla="*/ 1034 h 2681"/>
                <a:gd name="T52" fmla="*/ 941 w 2306"/>
                <a:gd name="T53" fmla="*/ 849 h 2681"/>
                <a:gd name="T54" fmla="*/ 1211 w 2306"/>
                <a:gd name="T55" fmla="*/ 1006 h 2681"/>
                <a:gd name="T56" fmla="*/ 1595 w 2306"/>
                <a:gd name="T57" fmla="*/ 1439 h 2681"/>
                <a:gd name="T58" fmla="*/ 689 w 2306"/>
                <a:gd name="T59" fmla="*/ 1615 h 2681"/>
                <a:gd name="T60" fmla="*/ 622 w 2306"/>
                <a:gd name="T61" fmla="*/ 1605 h 2681"/>
                <a:gd name="T62" fmla="*/ 677 w 2306"/>
                <a:gd name="T63" fmla="*/ 1682 h 2681"/>
                <a:gd name="T64" fmla="*/ 1600 w 2306"/>
                <a:gd name="T65" fmla="*/ 1516 h 2681"/>
                <a:gd name="T66" fmla="*/ 1919 w 2306"/>
                <a:gd name="T67" fmla="*/ 1621 h 2681"/>
                <a:gd name="T68" fmla="*/ 1648 w 2306"/>
                <a:gd name="T69" fmla="*/ 1776 h 2681"/>
                <a:gd name="T70" fmla="*/ 825 w 2306"/>
                <a:gd name="T71" fmla="*/ 1838 h 2681"/>
                <a:gd name="T72" fmla="*/ 675 w 2306"/>
                <a:gd name="T73" fmla="*/ 1704 h 2681"/>
                <a:gd name="T74" fmla="*/ 1579 w 2306"/>
                <a:gd name="T75" fmla="*/ 2051 h 2681"/>
                <a:gd name="T76" fmla="*/ 1497 w 2306"/>
                <a:gd name="T77" fmla="*/ 2053 h 2681"/>
                <a:gd name="T78" fmla="*/ 1139 w 2306"/>
                <a:gd name="T79" fmla="*/ 1938 h 2681"/>
                <a:gd name="T80" fmla="*/ 1673 w 2306"/>
                <a:gd name="T81" fmla="*/ 1840 h 2681"/>
                <a:gd name="T82" fmla="*/ 1579 w 2306"/>
                <a:gd name="T83" fmla="*/ 2051 h 2681"/>
                <a:gd name="T84" fmla="*/ 1416 w 2306"/>
                <a:gd name="T85" fmla="*/ 2119 h 2681"/>
                <a:gd name="T86" fmla="*/ 985 w 2306"/>
                <a:gd name="T87" fmla="*/ 2192 h 2681"/>
                <a:gd name="T88" fmla="*/ 885 w 2306"/>
                <a:gd name="T89" fmla="*/ 2343 h 2681"/>
                <a:gd name="T90" fmla="*/ 799 w 2306"/>
                <a:gd name="T91" fmla="*/ 2069 h 2681"/>
                <a:gd name="T92" fmla="*/ 1808 w 2306"/>
                <a:gd name="T93" fmla="*/ 2609 h 2681"/>
                <a:gd name="T94" fmla="*/ 1628 w 2306"/>
                <a:gd name="T95" fmla="*/ 2116 h 2681"/>
                <a:gd name="T96" fmla="*/ 1210 w 2306"/>
                <a:gd name="T97" fmla="*/ 87 h 2681"/>
                <a:gd name="T98" fmla="*/ 923 w 2306"/>
                <a:gd name="T99" fmla="*/ 432 h 2681"/>
                <a:gd name="T100" fmla="*/ 1190 w 2306"/>
                <a:gd name="T101" fmla="*/ 130 h 2681"/>
                <a:gd name="T102" fmla="*/ 296 w 2306"/>
                <a:gd name="T103" fmla="*/ 945 h 2681"/>
                <a:gd name="T104" fmla="*/ 182 w 2306"/>
                <a:gd name="T105" fmla="*/ 898 h 2681"/>
                <a:gd name="T106" fmla="*/ 436 w 2306"/>
                <a:gd name="T107" fmla="*/ 964 h 2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06" h="2681">
                  <a:moveTo>
                    <a:pt x="720" y="2559"/>
                  </a:moveTo>
                  <a:cubicBezTo>
                    <a:pt x="851" y="2559"/>
                    <a:pt x="851" y="2559"/>
                    <a:pt x="851" y="2559"/>
                  </a:cubicBezTo>
                  <a:cubicBezTo>
                    <a:pt x="851" y="2640"/>
                    <a:pt x="851" y="2640"/>
                    <a:pt x="851" y="2640"/>
                  </a:cubicBezTo>
                  <a:cubicBezTo>
                    <a:pt x="851" y="2659"/>
                    <a:pt x="866" y="2674"/>
                    <a:pt x="885" y="2674"/>
                  </a:cubicBezTo>
                  <a:cubicBezTo>
                    <a:pt x="904" y="2674"/>
                    <a:pt x="919" y="2659"/>
                    <a:pt x="919" y="2640"/>
                  </a:cubicBezTo>
                  <a:cubicBezTo>
                    <a:pt x="919" y="2559"/>
                    <a:pt x="919" y="2559"/>
                    <a:pt x="919" y="2559"/>
                  </a:cubicBezTo>
                  <a:cubicBezTo>
                    <a:pt x="1006" y="2559"/>
                    <a:pt x="1006" y="2559"/>
                    <a:pt x="1006" y="2559"/>
                  </a:cubicBezTo>
                  <a:cubicBezTo>
                    <a:pt x="1024" y="2559"/>
                    <a:pt x="1039" y="2544"/>
                    <a:pt x="1039" y="2526"/>
                  </a:cubicBezTo>
                  <a:cubicBezTo>
                    <a:pt x="1039" y="2507"/>
                    <a:pt x="1024" y="2492"/>
                    <a:pt x="1006" y="2492"/>
                  </a:cubicBezTo>
                  <a:cubicBezTo>
                    <a:pt x="919" y="2492"/>
                    <a:pt x="919" y="2492"/>
                    <a:pt x="919" y="2492"/>
                  </a:cubicBezTo>
                  <a:cubicBezTo>
                    <a:pt x="919" y="2406"/>
                    <a:pt x="919" y="2406"/>
                    <a:pt x="919" y="2406"/>
                  </a:cubicBezTo>
                  <a:cubicBezTo>
                    <a:pt x="986" y="2391"/>
                    <a:pt x="1037" y="2333"/>
                    <a:pt x="1039" y="2261"/>
                  </a:cubicBezTo>
                  <a:cubicBezTo>
                    <a:pt x="1074" y="2268"/>
                    <a:pt x="1109" y="2272"/>
                    <a:pt x="1145" y="2272"/>
                  </a:cubicBezTo>
                  <a:cubicBezTo>
                    <a:pt x="1245" y="2272"/>
                    <a:pt x="1339" y="2244"/>
                    <a:pt x="1420" y="2196"/>
                  </a:cubicBezTo>
                  <a:cubicBezTo>
                    <a:pt x="1762" y="2660"/>
                    <a:pt x="1762" y="2660"/>
                    <a:pt x="1762" y="2660"/>
                  </a:cubicBezTo>
                  <a:cubicBezTo>
                    <a:pt x="1768" y="2668"/>
                    <a:pt x="1776" y="2672"/>
                    <a:pt x="1784" y="2674"/>
                  </a:cubicBezTo>
                  <a:cubicBezTo>
                    <a:pt x="1790" y="2675"/>
                    <a:pt x="1836" y="2681"/>
                    <a:pt x="1899" y="2681"/>
                  </a:cubicBezTo>
                  <a:cubicBezTo>
                    <a:pt x="2020" y="2681"/>
                    <a:pt x="2205" y="2658"/>
                    <a:pt x="2298" y="2528"/>
                  </a:cubicBezTo>
                  <a:cubicBezTo>
                    <a:pt x="2304" y="2521"/>
                    <a:pt x="2306" y="2512"/>
                    <a:pt x="2304" y="2503"/>
                  </a:cubicBezTo>
                  <a:cubicBezTo>
                    <a:pt x="2303" y="2494"/>
                    <a:pt x="2298" y="2486"/>
                    <a:pt x="2290" y="2481"/>
                  </a:cubicBezTo>
                  <a:cubicBezTo>
                    <a:pt x="1733" y="2105"/>
                    <a:pt x="1733" y="2105"/>
                    <a:pt x="1733" y="2105"/>
                  </a:cubicBezTo>
                  <a:cubicBezTo>
                    <a:pt x="2040" y="2064"/>
                    <a:pt x="2273" y="1960"/>
                    <a:pt x="2285" y="1954"/>
                  </a:cubicBezTo>
                  <a:cubicBezTo>
                    <a:pt x="2295" y="1950"/>
                    <a:pt x="2302" y="1941"/>
                    <a:pt x="2304" y="1930"/>
                  </a:cubicBezTo>
                  <a:cubicBezTo>
                    <a:pt x="2306" y="1919"/>
                    <a:pt x="2303" y="1908"/>
                    <a:pt x="2295" y="1900"/>
                  </a:cubicBezTo>
                  <a:cubicBezTo>
                    <a:pt x="2264" y="1867"/>
                    <a:pt x="1644" y="1223"/>
                    <a:pt x="1208" y="921"/>
                  </a:cubicBezTo>
                  <a:cubicBezTo>
                    <a:pt x="1200" y="874"/>
                    <a:pt x="1183" y="828"/>
                    <a:pt x="1155" y="786"/>
                  </a:cubicBezTo>
                  <a:cubicBezTo>
                    <a:pt x="964" y="495"/>
                    <a:pt x="964" y="495"/>
                    <a:pt x="964" y="495"/>
                  </a:cubicBezTo>
                  <a:cubicBezTo>
                    <a:pt x="1140" y="465"/>
                    <a:pt x="1232" y="331"/>
                    <a:pt x="1237" y="324"/>
                  </a:cubicBezTo>
                  <a:cubicBezTo>
                    <a:pt x="1287" y="245"/>
                    <a:pt x="1294" y="83"/>
                    <a:pt x="1261" y="28"/>
                  </a:cubicBezTo>
                  <a:cubicBezTo>
                    <a:pt x="1244" y="1"/>
                    <a:pt x="1221" y="0"/>
                    <a:pt x="1212" y="1"/>
                  </a:cubicBezTo>
                  <a:cubicBezTo>
                    <a:pt x="1181" y="4"/>
                    <a:pt x="1155" y="35"/>
                    <a:pt x="1127" y="105"/>
                  </a:cubicBezTo>
                  <a:cubicBezTo>
                    <a:pt x="1047" y="304"/>
                    <a:pt x="783" y="251"/>
                    <a:pt x="772" y="249"/>
                  </a:cubicBezTo>
                  <a:cubicBezTo>
                    <a:pt x="771" y="249"/>
                    <a:pt x="770" y="249"/>
                    <a:pt x="770" y="249"/>
                  </a:cubicBezTo>
                  <a:cubicBezTo>
                    <a:pt x="713" y="210"/>
                    <a:pt x="645" y="188"/>
                    <a:pt x="573" y="188"/>
                  </a:cubicBezTo>
                  <a:cubicBezTo>
                    <a:pt x="505" y="188"/>
                    <a:pt x="439" y="208"/>
                    <a:pt x="382" y="246"/>
                  </a:cubicBezTo>
                  <a:cubicBezTo>
                    <a:pt x="304" y="297"/>
                    <a:pt x="250" y="376"/>
                    <a:pt x="232" y="467"/>
                  </a:cubicBezTo>
                  <a:cubicBezTo>
                    <a:pt x="229" y="481"/>
                    <a:pt x="227" y="495"/>
                    <a:pt x="226" y="509"/>
                  </a:cubicBezTo>
                  <a:cubicBezTo>
                    <a:pt x="185" y="536"/>
                    <a:pt x="0" y="678"/>
                    <a:pt x="122" y="929"/>
                  </a:cubicBezTo>
                  <a:cubicBezTo>
                    <a:pt x="122" y="930"/>
                    <a:pt x="123" y="931"/>
                    <a:pt x="123" y="932"/>
                  </a:cubicBezTo>
                  <a:cubicBezTo>
                    <a:pt x="250" y="1141"/>
                    <a:pt x="250" y="1141"/>
                    <a:pt x="250" y="1141"/>
                  </a:cubicBezTo>
                  <a:cubicBezTo>
                    <a:pt x="257" y="1151"/>
                    <a:pt x="268" y="1157"/>
                    <a:pt x="279" y="1157"/>
                  </a:cubicBezTo>
                  <a:cubicBezTo>
                    <a:pt x="283" y="1157"/>
                    <a:pt x="286" y="1157"/>
                    <a:pt x="289" y="1156"/>
                  </a:cubicBezTo>
                  <a:cubicBezTo>
                    <a:pt x="294" y="1154"/>
                    <a:pt x="340" y="1139"/>
                    <a:pt x="364" y="1088"/>
                  </a:cubicBezTo>
                  <a:cubicBezTo>
                    <a:pt x="375" y="1067"/>
                    <a:pt x="380" y="1044"/>
                    <a:pt x="380" y="1018"/>
                  </a:cubicBezTo>
                  <a:cubicBezTo>
                    <a:pt x="398" y="1026"/>
                    <a:pt x="420" y="1032"/>
                    <a:pt x="445" y="1032"/>
                  </a:cubicBezTo>
                  <a:cubicBezTo>
                    <a:pt x="445" y="1032"/>
                    <a:pt x="445" y="1032"/>
                    <a:pt x="445" y="1032"/>
                  </a:cubicBezTo>
                  <a:cubicBezTo>
                    <a:pt x="447" y="1032"/>
                    <a:pt x="448" y="1032"/>
                    <a:pt x="450" y="1032"/>
                  </a:cubicBezTo>
                  <a:cubicBezTo>
                    <a:pt x="373" y="1219"/>
                    <a:pt x="409" y="1440"/>
                    <a:pt x="546" y="1646"/>
                  </a:cubicBezTo>
                  <a:cubicBezTo>
                    <a:pt x="547" y="1648"/>
                    <a:pt x="548" y="1649"/>
                    <a:pt x="549" y="1651"/>
                  </a:cubicBezTo>
                  <a:cubicBezTo>
                    <a:pt x="567" y="1677"/>
                    <a:pt x="586" y="1702"/>
                    <a:pt x="606" y="1728"/>
                  </a:cubicBezTo>
                  <a:cubicBezTo>
                    <a:pt x="606" y="1730"/>
                    <a:pt x="606" y="1732"/>
                    <a:pt x="606" y="1733"/>
                  </a:cubicBezTo>
                  <a:cubicBezTo>
                    <a:pt x="606" y="1859"/>
                    <a:pt x="650" y="1981"/>
                    <a:pt x="731" y="2077"/>
                  </a:cubicBezTo>
                  <a:cubicBezTo>
                    <a:pt x="731" y="2078"/>
                    <a:pt x="731" y="2078"/>
                    <a:pt x="731" y="2079"/>
                  </a:cubicBezTo>
                  <a:cubicBezTo>
                    <a:pt x="731" y="2256"/>
                    <a:pt x="731" y="2256"/>
                    <a:pt x="731" y="2256"/>
                  </a:cubicBezTo>
                  <a:cubicBezTo>
                    <a:pt x="731" y="2329"/>
                    <a:pt x="782" y="2391"/>
                    <a:pt x="851" y="2406"/>
                  </a:cubicBezTo>
                  <a:cubicBezTo>
                    <a:pt x="851" y="2492"/>
                    <a:pt x="851" y="2492"/>
                    <a:pt x="851" y="2492"/>
                  </a:cubicBezTo>
                  <a:cubicBezTo>
                    <a:pt x="719" y="2492"/>
                    <a:pt x="719" y="2492"/>
                    <a:pt x="719" y="2492"/>
                  </a:cubicBezTo>
                  <a:cubicBezTo>
                    <a:pt x="718" y="2492"/>
                    <a:pt x="717" y="2492"/>
                    <a:pt x="716" y="2492"/>
                  </a:cubicBezTo>
                  <a:cubicBezTo>
                    <a:pt x="670" y="2496"/>
                    <a:pt x="582" y="2531"/>
                    <a:pt x="582" y="2640"/>
                  </a:cubicBezTo>
                  <a:cubicBezTo>
                    <a:pt x="582" y="2659"/>
                    <a:pt x="597" y="2674"/>
                    <a:pt x="616" y="2674"/>
                  </a:cubicBezTo>
                  <a:cubicBezTo>
                    <a:pt x="634" y="2674"/>
                    <a:pt x="649" y="2659"/>
                    <a:pt x="649" y="2640"/>
                  </a:cubicBezTo>
                  <a:cubicBezTo>
                    <a:pt x="649" y="2571"/>
                    <a:pt x="706" y="2561"/>
                    <a:pt x="720" y="2559"/>
                  </a:cubicBezTo>
                  <a:close/>
                  <a:moveTo>
                    <a:pt x="809" y="383"/>
                  </a:moveTo>
                  <a:cubicBezTo>
                    <a:pt x="1099" y="823"/>
                    <a:pt x="1099" y="823"/>
                    <a:pt x="1099" y="823"/>
                  </a:cubicBezTo>
                  <a:cubicBezTo>
                    <a:pt x="1108" y="836"/>
                    <a:pt x="1115" y="850"/>
                    <a:pt x="1121" y="865"/>
                  </a:cubicBezTo>
                  <a:cubicBezTo>
                    <a:pt x="1063" y="829"/>
                    <a:pt x="1010" y="801"/>
                    <a:pt x="963" y="785"/>
                  </a:cubicBezTo>
                  <a:cubicBezTo>
                    <a:pt x="919" y="769"/>
                    <a:pt x="874" y="761"/>
                    <a:pt x="829" y="761"/>
                  </a:cubicBezTo>
                  <a:cubicBezTo>
                    <a:pt x="705" y="761"/>
                    <a:pt x="592" y="820"/>
                    <a:pt x="514" y="920"/>
                  </a:cubicBezTo>
                  <a:cubicBezTo>
                    <a:pt x="509" y="926"/>
                    <a:pt x="505" y="933"/>
                    <a:pt x="500" y="939"/>
                  </a:cubicBezTo>
                  <a:cubicBezTo>
                    <a:pt x="338" y="693"/>
                    <a:pt x="338" y="693"/>
                    <a:pt x="338" y="693"/>
                  </a:cubicBezTo>
                  <a:cubicBezTo>
                    <a:pt x="307" y="646"/>
                    <a:pt x="292" y="592"/>
                    <a:pt x="292" y="538"/>
                  </a:cubicBezTo>
                  <a:cubicBezTo>
                    <a:pt x="292" y="519"/>
                    <a:pt x="294" y="500"/>
                    <a:pt x="298" y="481"/>
                  </a:cubicBezTo>
                  <a:cubicBezTo>
                    <a:pt x="313" y="407"/>
                    <a:pt x="356" y="343"/>
                    <a:pt x="419" y="302"/>
                  </a:cubicBezTo>
                  <a:cubicBezTo>
                    <a:pt x="465" y="272"/>
                    <a:pt x="518" y="256"/>
                    <a:pt x="573" y="256"/>
                  </a:cubicBezTo>
                  <a:cubicBezTo>
                    <a:pt x="669" y="256"/>
                    <a:pt x="757" y="303"/>
                    <a:pt x="809" y="383"/>
                  </a:cubicBezTo>
                  <a:close/>
                  <a:moveTo>
                    <a:pt x="507" y="1072"/>
                  </a:moveTo>
                  <a:cubicBezTo>
                    <a:pt x="510" y="1063"/>
                    <a:pt x="513" y="1055"/>
                    <a:pt x="517" y="1047"/>
                  </a:cubicBezTo>
                  <a:cubicBezTo>
                    <a:pt x="519" y="1042"/>
                    <a:pt x="521" y="1038"/>
                    <a:pt x="523" y="1034"/>
                  </a:cubicBezTo>
                  <a:cubicBezTo>
                    <a:pt x="528" y="1023"/>
                    <a:pt x="534" y="1011"/>
                    <a:pt x="541" y="1000"/>
                  </a:cubicBezTo>
                  <a:cubicBezTo>
                    <a:pt x="605" y="893"/>
                    <a:pt x="712" y="829"/>
                    <a:pt x="829" y="829"/>
                  </a:cubicBezTo>
                  <a:cubicBezTo>
                    <a:pt x="866" y="829"/>
                    <a:pt x="904" y="836"/>
                    <a:pt x="941" y="849"/>
                  </a:cubicBezTo>
                  <a:cubicBezTo>
                    <a:pt x="998" y="869"/>
                    <a:pt x="1068" y="908"/>
                    <a:pt x="1144" y="960"/>
                  </a:cubicBezTo>
                  <a:cubicBezTo>
                    <a:pt x="1156" y="967"/>
                    <a:pt x="1167" y="975"/>
                    <a:pt x="1179" y="983"/>
                  </a:cubicBezTo>
                  <a:cubicBezTo>
                    <a:pt x="1190" y="991"/>
                    <a:pt x="1200" y="998"/>
                    <a:pt x="1211" y="1006"/>
                  </a:cubicBezTo>
                  <a:cubicBezTo>
                    <a:pt x="1355" y="1110"/>
                    <a:pt x="1517" y="1248"/>
                    <a:pt x="1669" y="1387"/>
                  </a:cubicBezTo>
                  <a:cubicBezTo>
                    <a:pt x="1662" y="1393"/>
                    <a:pt x="1654" y="1399"/>
                    <a:pt x="1646" y="1405"/>
                  </a:cubicBezTo>
                  <a:cubicBezTo>
                    <a:pt x="1629" y="1417"/>
                    <a:pt x="1612" y="1428"/>
                    <a:pt x="1595" y="1439"/>
                  </a:cubicBezTo>
                  <a:cubicBezTo>
                    <a:pt x="1586" y="1445"/>
                    <a:pt x="1577" y="1451"/>
                    <a:pt x="1567" y="1457"/>
                  </a:cubicBezTo>
                  <a:cubicBezTo>
                    <a:pt x="1557" y="1463"/>
                    <a:pt x="1547" y="1468"/>
                    <a:pt x="1538" y="1473"/>
                  </a:cubicBezTo>
                  <a:cubicBezTo>
                    <a:pt x="1217" y="1651"/>
                    <a:pt x="861" y="1637"/>
                    <a:pt x="689" y="1615"/>
                  </a:cubicBezTo>
                  <a:cubicBezTo>
                    <a:pt x="680" y="1614"/>
                    <a:pt x="672" y="1613"/>
                    <a:pt x="664" y="1612"/>
                  </a:cubicBezTo>
                  <a:cubicBezTo>
                    <a:pt x="661" y="1611"/>
                    <a:pt x="658" y="1611"/>
                    <a:pt x="655" y="1610"/>
                  </a:cubicBezTo>
                  <a:cubicBezTo>
                    <a:pt x="643" y="1608"/>
                    <a:pt x="631" y="1607"/>
                    <a:pt x="622" y="1605"/>
                  </a:cubicBezTo>
                  <a:cubicBezTo>
                    <a:pt x="611" y="1603"/>
                    <a:pt x="603" y="1601"/>
                    <a:pt x="597" y="1600"/>
                  </a:cubicBezTo>
                  <a:cubicBezTo>
                    <a:pt x="480" y="1421"/>
                    <a:pt x="447" y="1232"/>
                    <a:pt x="507" y="1072"/>
                  </a:cubicBezTo>
                  <a:close/>
                  <a:moveTo>
                    <a:pt x="677" y="1682"/>
                  </a:moveTo>
                  <a:cubicBezTo>
                    <a:pt x="733" y="1690"/>
                    <a:pt x="809" y="1697"/>
                    <a:pt x="897" y="1697"/>
                  </a:cubicBezTo>
                  <a:cubicBezTo>
                    <a:pt x="1088" y="1697"/>
                    <a:pt x="1337" y="1664"/>
                    <a:pt x="1571" y="1533"/>
                  </a:cubicBezTo>
                  <a:cubicBezTo>
                    <a:pt x="1581" y="1527"/>
                    <a:pt x="1591" y="1522"/>
                    <a:pt x="1600" y="1516"/>
                  </a:cubicBezTo>
                  <a:cubicBezTo>
                    <a:pt x="1610" y="1510"/>
                    <a:pt x="1620" y="1504"/>
                    <a:pt x="1629" y="1498"/>
                  </a:cubicBezTo>
                  <a:cubicBezTo>
                    <a:pt x="1660" y="1478"/>
                    <a:pt x="1690" y="1457"/>
                    <a:pt x="1720" y="1433"/>
                  </a:cubicBezTo>
                  <a:cubicBezTo>
                    <a:pt x="1790" y="1498"/>
                    <a:pt x="1858" y="1561"/>
                    <a:pt x="1919" y="1621"/>
                  </a:cubicBezTo>
                  <a:cubicBezTo>
                    <a:pt x="1909" y="1629"/>
                    <a:pt x="1898" y="1638"/>
                    <a:pt x="1887" y="1645"/>
                  </a:cubicBezTo>
                  <a:cubicBezTo>
                    <a:pt x="1821" y="1693"/>
                    <a:pt x="1752" y="1731"/>
                    <a:pt x="1683" y="1762"/>
                  </a:cubicBezTo>
                  <a:cubicBezTo>
                    <a:pt x="1671" y="1767"/>
                    <a:pt x="1659" y="1771"/>
                    <a:pt x="1648" y="1776"/>
                  </a:cubicBezTo>
                  <a:cubicBezTo>
                    <a:pt x="1636" y="1781"/>
                    <a:pt x="1624" y="1785"/>
                    <a:pt x="1613" y="1790"/>
                  </a:cubicBezTo>
                  <a:cubicBezTo>
                    <a:pt x="1325" y="1893"/>
                    <a:pt x="1040" y="1872"/>
                    <a:pt x="905" y="1852"/>
                  </a:cubicBezTo>
                  <a:cubicBezTo>
                    <a:pt x="856" y="1845"/>
                    <a:pt x="827" y="1838"/>
                    <a:pt x="825" y="1838"/>
                  </a:cubicBezTo>
                  <a:cubicBezTo>
                    <a:pt x="821" y="1837"/>
                    <a:pt x="816" y="1837"/>
                    <a:pt x="812" y="1838"/>
                  </a:cubicBezTo>
                  <a:cubicBezTo>
                    <a:pt x="771" y="1805"/>
                    <a:pt x="732" y="1769"/>
                    <a:pt x="696" y="1729"/>
                  </a:cubicBezTo>
                  <a:cubicBezTo>
                    <a:pt x="689" y="1721"/>
                    <a:pt x="682" y="1712"/>
                    <a:pt x="675" y="1704"/>
                  </a:cubicBezTo>
                  <a:cubicBezTo>
                    <a:pt x="668" y="1696"/>
                    <a:pt x="661" y="1687"/>
                    <a:pt x="654" y="1679"/>
                  </a:cubicBezTo>
                  <a:cubicBezTo>
                    <a:pt x="661" y="1680"/>
                    <a:pt x="669" y="1681"/>
                    <a:pt x="677" y="1682"/>
                  </a:cubicBezTo>
                  <a:close/>
                  <a:moveTo>
                    <a:pt x="1579" y="2051"/>
                  </a:moveTo>
                  <a:cubicBezTo>
                    <a:pt x="1565" y="2052"/>
                    <a:pt x="1550" y="2053"/>
                    <a:pt x="1536" y="2053"/>
                  </a:cubicBezTo>
                  <a:cubicBezTo>
                    <a:pt x="1523" y="2053"/>
                    <a:pt x="1510" y="2053"/>
                    <a:pt x="1497" y="2053"/>
                  </a:cubicBezTo>
                  <a:cubicBezTo>
                    <a:pt x="1497" y="2053"/>
                    <a:pt x="1497" y="2053"/>
                    <a:pt x="1497" y="2053"/>
                  </a:cubicBezTo>
                  <a:cubicBezTo>
                    <a:pt x="1495" y="2053"/>
                    <a:pt x="1493" y="2053"/>
                    <a:pt x="1490" y="2053"/>
                  </a:cubicBezTo>
                  <a:cubicBezTo>
                    <a:pt x="1283" y="2052"/>
                    <a:pt x="1101" y="2010"/>
                    <a:pt x="947" y="1927"/>
                  </a:cubicBezTo>
                  <a:cubicBezTo>
                    <a:pt x="1000" y="1933"/>
                    <a:pt x="1065" y="1938"/>
                    <a:pt x="1139" y="1938"/>
                  </a:cubicBezTo>
                  <a:cubicBezTo>
                    <a:pt x="1272" y="1938"/>
                    <a:pt x="1432" y="1922"/>
                    <a:pt x="1596" y="1868"/>
                  </a:cubicBezTo>
                  <a:cubicBezTo>
                    <a:pt x="1609" y="1864"/>
                    <a:pt x="1622" y="1859"/>
                    <a:pt x="1635" y="1855"/>
                  </a:cubicBezTo>
                  <a:cubicBezTo>
                    <a:pt x="1648" y="1850"/>
                    <a:pt x="1660" y="1845"/>
                    <a:pt x="1673" y="1840"/>
                  </a:cubicBezTo>
                  <a:cubicBezTo>
                    <a:pt x="1773" y="1800"/>
                    <a:pt x="1874" y="1744"/>
                    <a:pt x="1969" y="1668"/>
                  </a:cubicBezTo>
                  <a:cubicBezTo>
                    <a:pt x="2079" y="1776"/>
                    <a:pt x="2167" y="1865"/>
                    <a:pt x="2212" y="1911"/>
                  </a:cubicBezTo>
                  <a:cubicBezTo>
                    <a:pt x="2114" y="1950"/>
                    <a:pt x="1864" y="2036"/>
                    <a:pt x="1579" y="2051"/>
                  </a:cubicBezTo>
                  <a:close/>
                  <a:moveTo>
                    <a:pt x="791" y="2044"/>
                  </a:moveTo>
                  <a:cubicBezTo>
                    <a:pt x="732" y="1977"/>
                    <a:pt x="694" y="1896"/>
                    <a:pt x="680" y="1810"/>
                  </a:cubicBezTo>
                  <a:cubicBezTo>
                    <a:pt x="868" y="1999"/>
                    <a:pt x="1115" y="2103"/>
                    <a:pt x="1416" y="2119"/>
                  </a:cubicBezTo>
                  <a:cubicBezTo>
                    <a:pt x="1339" y="2173"/>
                    <a:pt x="1246" y="2204"/>
                    <a:pt x="1145" y="2204"/>
                  </a:cubicBezTo>
                  <a:cubicBezTo>
                    <a:pt x="1101" y="2204"/>
                    <a:pt x="1057" y="2198"/>
                    <a:pt x="1015" y="2186"/>
                  </a:cubicBezTo>
                  <a:cubicBezTo>
                    <a:pt x="1005" y="2183"/>
                    <a:pt x="994" y="2185"/>
                    <a:pt x="985" y="2192"/>
                  </a:cubicBezTo>
                  <a:cubicBezTo>
                    <a:pt x="977" y="2198"/>
                    <a:pt x="972" y="2208"/>
                    <a:pt x="972" y="2219"/>
                  </a:cubicBezTo>
                  <a:cubicBezTo>
                    <a:pt x="972" y="2256"/>
                    <a:pt x="972" y="2256"/>
                    <a:pt x="972" y="2256"/>
                  </a:cubicBezTo>
                  <a:cubicBezTo>
                    <a:pt x="972" y="2304"/>
                    <a:pt x="933" y="2343"/>
                    <a:pt x="885" y="2343"/>
                  </a:cubicBezTo>
                  <a:cubicBezTo>
                    <a:pt x="837" y="2343"/>
                    <a:pt x="798" y="2304"/>
                    <a:pt x="798" y="2256"/>
                  </a:cubicBezTo>
                  <a:cubicBezTo>
                    <a:pt x="798" y="2079"/>
                    <a:pt x="798" y="2079"/>
                    <a:pt x="798" y="2079"/>
                  </a:cubicBezTo>
                  <a:cubicBezTo>
                    <a:pt x="798" y="2075"/>
                    <a:pt x="798" y="2072"/>
                    <a:pt x="799" y="2069"/>
                  </a:cubicBezTo>
                  <a:cubicBezTo>
                    <a:pt x="800" y="2060"/>
                    <a:pt x="797" y="2051"/>
                    <a:pt x="791" y="2044"/>
                  </a:cubicBezTo>
                  <a:close/>
                  <a:moveTo>
                    <a:pt x="2221" y="2515"/>
                  </a:moveTo>
                  <a:cubicBezTo>
                    <a:pt x="2105" y="2632"/>
                    <a:pt x="1867" y="2615"/>
                    <a:pt x="1808" y="2609"/>
                  </a:cubicBezTo>
                  <a:cubicBezTo>
                    <a:pt x="1476" y="2158"/>
                    <a:pt x="1476" y="2158"/>
                    <a:pt x="1476" y="2158"/>
                  </a:cubicBezTo>
                  <a:cubicBezTo>
                    <a:pt x="1491" y="2146"/>
                    <a:pt x="1505" y="2134"/>
                    <a:pt x="1519" y="2121"/>
                  </a:cubicBezTo>
                  <a:cubicBezTo>
                    <a:pt x="1556" y="2120"/>
                    <a:pt x="1592" y="2118"/>
                    <a:pt x="1628" y="2116"/>
                  </a:cubicBezTo>
                  <a:lnTo>
                    <a:pt x="2221" y="2515"/>
                  </a:lnTo>
                  <a:close/>
                  <a:moveTo>
                    <a:pt x="1190" y="130"/>
                  </a:moveTo>
                  <a:cubicBezTo>
                    <a:pt x="1198" y="110"/>
                    <a:pt x="1205" y="96"/>
                    <a:pt x="1210" y="87"/>
                  </a:cubicBezTo>
                  <a:cubicBezTo>
                    <a:pt x="1218" y="134"/>
                    <a:pt x="1213" y="236"/>
                    <a:pt x="1180" y="288"/>
                  </a:cubicBezTo>
                  <a:cubicBezTo>
                    <a:pt x="1180" y="289"/>
                    <a:pt x="1090" y="417"/>
                    <a:pt x="926" y="432"/>
                  </a:cubicBezTo>
                  <a:cubicBezTo>
                    <a:pt x="925" y="432"/>
                    <a:pt x="924" y="432"/>
                    <a:pt x="923" y="432"/>
                  </a:cubicBezTo>
                  <a:cubicBezTo>
                    <a:pt x="866" y="346"/>
                    <a:pt x="866" y="346"/>
                    <a:pt x="866" y="346"/>
                  </a:cubicBezTo>
                  <a:cubicBezTo>
                    <a:pt x="861" y="338"/>
                    <a:pt x="856" y="331"/>
                    <a:pt x="850" y="325"/>
                  </a:cubicBezTo>
                  <a:cubicBezTo>
                    <a:pt x="971" y="326"/>
                    <a:pt x="1127" y="286"/>
                    <a:pt x="1190" y="130"/>
                  </a:cubicBezTo>
                  <a:close/>
                  <a:moveTo>
                    <a:pt x="356" y="914"/>
                  </a:moveTo>
                  <a:cubicBezTo>
                    <a:pt x="346" y="900"/>
                    <a:pt x="328" y="895"/>
                    <a:pt x="312" y="903"/>
                  </a:cubicBezTo>
                  <a:cubicBezTo>
                    <a:pt x="297" y="911"/>
                    <a:pt x="290" y="929"/>
                    <a:pt x="296" y="945"/>
                  </a:cubicBezTo>
                  <a:cubicBezTo>
                    <a:pt x="314" y="992"/>
                    <a:pt x="317" y="1031"/>
                    <a:pt x="304" y="1058"/>
                  </a:cubicBezTo>
                  <a:cubicBezTo>
                    <a:pt x="300" y="1066"/>
                    <a:pt x="295" y="1072"/>
                    <a:pt x="290" y="1077"/>
                  </a:cubicBezTo>
                  <a:cubicBezTo>
                    <a:pt x="182" y="898"/>
                    <a:pt x="182" y="898"/>
                    <a:pt x="182" y="898"/>
                  </a:cubicBezTo>
                  <a:cubicBezTo>
                    <a:pt x="105" y="739"/>
                    <a:pt x="179" y="638"/>
                    <a:pt x="229" y="592"/>
                  </a:cubicBezTo>
                  <a:cubicBezTo>
                    <a:pt x="236" y="640"/>
                    <a:pt x="254" y="687"/>
                    <a:pt x="282" y="730"/>
                  </a:cubicBezTo>
                  <a:cubicBezTo>
                    <a:pt x="436" y="964"/>
                    <a:pt x="436" y="964"/>
                    <a:pt x="436" y="964"/>
                  </a:cubicBezTo>
                  <a:cubicBezTo>
                    <a:pt x="387" y="959"/>
                    <a:pt x="356" y="914"/>
                    <a:pt x="356" y="91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a:p>
          </p:txBody>
        </p:sp>
      </p:grpSp>
      <p:grpSp>
        <p:nvGrpSpPr>
          <p:cNvPr id="23" name="Grupa 55"/>
          <p:cNvGrpSpPr/>
          <p:nvPr/>
        </p:nvGrpSpPr>
        <p:grpSpPr>
          <a:xfrm>
            <a:off x="6370160" y="1889321"/>
            <a:ext cx="935395" cy="976242"/>
            <a:chOff x="3306643" y="4121666"/>
            <a:chExt cx="1071890" cy="1118698"/>
          </a:xfrm>
        </p:grpSpPr>
        <p:sp>
          <p:nvSpPr>
            <p:cNvPr id="24" name="Elipsa 39"/>
            <p:cNvSpPr/>
            <p:nvPr/>
          </p:nvSpPr>
          <p:spPr>
            <a:xfrm>
              <a:off x="3306643" y="4121666"/>
              <a:ext cx="1071890" cy="10718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5" name="pole tekstowe 40"/>
            <p:cNvSpPr txBox="1"/>
            <p:nvPr/>
          </p:nvSpPr>
          <p:spPr>
            <a:xfrm>
              <a:off x="3605031" y="4132368"/>
              <a:ext cx="736614" cy="1107996"/>
            </a:xfrm>
            <a:prstGeom prst="rect">
              <a:avLst/>
            </a:prstGeom>
            <a:noFill/>
          </p:spPr>
          <p:txBody>
            <a:bodyPr wrap="square" rtlCol="0">
              <a:spAutoFit/>
            </a:bodyPr>
            <a:lstStyle/>
            <a:p>
              <a:pPr algn="ctr"/>
              <a:r>
                <a:rPr lang="pl-PL" sz="6600" b="1">
                  <a:solidFill>
                    <a:schemeClr val="bg1"/>
                  </a:solidFill>
                </a:rPr>
                <a:t>S</a:t>
              </a:r>
            </a:p>
          </p:txBody>
        </p:sp>
        <p:sp>
          <p:nvSpPr>
            <p:cNvPr id="26" name="Freeform 5"/>
            <p:cNvSpPr>
              <a:spLocks noEditPoints="1"/>
            </p:cNvSpPr>
            <p:nvPr/>
          </p:nvSpPr>
          <p:spPr bwMode="auto">
            <a:xfrm>
              <a:off x="3516416" y="4330904"/>
              <a:ext cx="525502" cy="632112"/>
            </a:xfrm>
            <a:custGeom>
              <a:avLst/>
              <a:gdLst>
                <a:gd name="T0" fmla="*/ 627 w 2410"/>
                <a:gd name="T1" fmla="*/ 2565 h 2895"/>
                <a:gd name="T2" fmla="*/ 789 w 2410"/>
                <a:gd name="T3" fmla="*/ 2723 h 2895"/>
                <a:gd name="T4" fmla="*/ 612 w 2410"/>
                <a:gd name="T5" fmla="*/ 2895 h 2895"/>
                <a:gd name="T6" fmla="*/ 1172 w 2410"/>
                <a:gd name="T7" fmla="*/ 2840 h 2895"/>
                <a:gd name="T8" fmla="*/ 913 w 2410"/>
                <a:gd name="T9" fmla="*/ 2699 h 2895"/>
                <a:gd name="T10" fmla="*/ 981 w 2410"/>
                <a:gd name="T11" fmla="*/ 2598 h 2895"/>
                <a:gd name="T12" fmla="*/ 2408 w 2410"/>
                <a:gd name="T13" fmla="*/ 1959 h 2895"/>
                <a:gd name="T14" fmla="*/ 2348 w 2410"/>
                <a:gd name="T15" fmla="*/ 1732 h 2895"/>
                <a:gd name="T16" fmla="*/ 1926 w 2410"/>
                <a:gd name="T17" fmla="*/ 1458 h 2895"/>
                <a:gd name="T18" fmla="*/ 739 w 2410"/>
                <a:gd name="T19" fmla="*/ 106 h 2895"/>
                <a:gd name="T20" fmla="*/ 1 w 2410"/>
                <a:gd name="T21" fmla="*/ 416 h 2895"/>
                <a:gd name="T22" fmla="*/ 264 w 2410"/>
                <a:gd name="T23" fmla="*/ 454 h 2895"/>
                <a:gd name="T24" fmla="*/ 36 w 2410"/>
                <a:gd name="T25" fmla="*/ 1537 h 2895"/>
                <a:gd name="T26" fmla="*/ 735 w 2410"/>
                <a:gd name="T27" fmla="*/ 2348 h 2895"/>
                <a:gd name="T28" fmla="*/ 2130 w 2410"/>
                <a:gd name="T29" fmla="*/ 1802 h 2895"/>
                <a:gd name="T30" fmla="*/ 1980 w 2410"/>
                <a:gd name="T31" fmla="*/ 1779 h 2895"/>
                <a:gd name="T32" fmla="*/ 1600 w 2410"/>
                <a:gd name="T33" fmla="*/ 1850 h 2895"/>
                <a:gd name="T34" fmla="*/ 917 w 2410"/>
                <a:gd name="T35" fmla="*/ 1787 h 2895"/>
                <a:gd name="T36" fmla="*/ 1590 w 2410"/>
                <a:gd name="T37" fmla="*/ 1625 h 2895"/>
                <a:gd name="T38" fmla="*/ 1831 w 2410"/>
                <a:gd name="T39" fmla="*/ 1621 h 2895"/>
                <a:gd name="T40" fmla="*/ 2160 w 2410"/>
                <a:gd name="T41" fmla="*/ 1800 h 2895"/>
                <a:gd name="T42" fmla="*/ 1867 w 2410"/>
                <a:gd name="T43" fmla="*/ 1503 h 2895"/>
                <a:gd name="T44" fmla="*/ 1605 w 2410"/>
                <a:gd name="T45" fmla="*/ 1559 h 2895"/>
                <a:gd name="T46" fmla="*/ 1545 w 2410"/>
                <a:gd name="T47" fmla="*/ 1568 h 2895"/>
                <a:gd name="T48" fmla="*/ 1164 w 2410"/>
                <a:gd name="T49" fmla="*/ 1627 h 2895"/>
                <a:gd name="T50" fmla="*/ 900 w 2410"/>
                <a:gd name="T51" fmla="*/ 1719 h 2895"/>
                <a:gd name="T52" fmla="*/ 786 w 2410"/>
                <a:gd name="T53" fmla="*/ 1692 h 2895"/>
                <a:gd name="T54" fmla="*/ 735 w 2410"/>
                <a:gd name="T55" fmla="*/ 978 h 2895"/>
                <a:gd name="T56" fmla="*/ 991 w 2410"/>
                <a:gd name="T57" fmla="*/ 1009 h 2895"/>
                <a:gd name="T58" fmla="*/ 1226 w 2410"/>
                <a:gd name="T59" fmla="*/ 1141 h 2895"/>
                <a:gd name="T60" fmla="*/ 616 w 2410"/>
                <a:gd name="T61" fmla="*/ 998 h 2895"/>
                <a:gd name="T62" fmla="*/ 1371 w 2410"/>
                <a:gd name="T63" fmla="*/ 2005 h 2895"/>
                <a:gd name="T64" fmla="*/ 2009 w 2410"/>
                <a:gd name="T65" fmla="*/ 1850 h 2895"/>
                <a:gd name="T66" fmla="*/ 2145 w 2410"/>
                <a:gd name="T67" fmla="*/ 1869 h 2895"/>
                <a:gd name="T68" fmla="*/ 943 w 2410"/>
                <a:gd name="T69" fmla="*/ 2252 h 2895"/>
                <a:gd name="T70" fmla="*/ 616 w 2410"/>
                <a:gd name="T71" fmla="*/ 998 h 2895"/>
                <a:gd name="T72" fmla="*/ 962 w 2410"/>
                <a:gd name="T73" fmla="*/ 2317 h 2895"/>
                <a:gd name="T74" fmla="*/ 316 w 2410"/>
                <a:gd name="T75" fmla="*/ 409 h 2895"/>
                <a:gd name="T76" fmla="*/ 513 w 2410"/>
                <a:gd name="T77" fmla="*/ 68 h 2895"/>
                <a:gd name="T78" fmla="*/ 316 w 2410"/>
                <a:gd name="T79" fmla="*/ 409 h 2895"/>
                <a:gd name="T80" fmla="*/ 218 w 2410"/>
                <a:gd name="T81" fmla="*/ 295 h 2895"/>
                <a:gd name="T82" fmla="*/ 349 w 2410"/>
                <a:gd name="T83" fmla="*/ 891 h 2895"/>
                <a:gd name="T84" fmla="*/ 807 w 2410"/>
                <a:gd name="T85" fmla="*/ 313 h 2895"/>
                <a:gd name="T86" fmla="*/ 706 w 2410"/>
                <a:gd name="T87" fmla="*/ 917 h 2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10" h="2895">
                  <a:moveTo>
                    <a:pt x="912" y="2581"/>
                  </a:moveTo>
                  <a:cubicBezTo>
                    <a:pt x="847" y="2677"/>
                    <a:pt x="847" y="2677"/>
                    <a:pt x="847" y="2677"/>
                  </a:cubicBezTo>
                  <a:cubicBezTo>
                    <a:pt x="627" y="2565"/>
                    <a:pt x="627" y="2565"/>
                    <a:pt x="627" y="2565"/>
                  </a:cubicBezTo>
                  <a:cubicBezTo>
                    <a:pt x="610" y="2556"/>
                    <a:pt x="590" y="2563"/>
                    <a:pt x="581" y="2579"/>
                  </a:cubicBezTo>
                  <a:cubicBezTo>
                    <a:pt x="573" y="2596"/>
                    <a:pt x="580" y="2616"/>
                    <a:pt x="596" y="2625"/>
                  </a:cubicBezTo>
                  <a:cubicBezTo>
                    <a:pt x="789" y="2723"/>
                    <a:pt x="789" y="2723"/>
                    <a:pt x="789" y="2723"/>
                  </a:cubicBezTo>
                  <a:cubicBezTo>
                    <a:pt x="595" y="2832"/>
                    <a:pt x="595" y="2832"/>
                    <a:pt x="595" y="2832"/>
                  </a:cubicBezTo>
                  <a:cubicBezTo>
                    <a:pt x="579" y="2841"/>
                    <a:pt x="573" y="2862"/>
                    <a:pt x="582" y="2878"/>
                  </a:cubicBezTo>
                  <a:cubicBezTo>
                    <a:pt x="588" y="2889"/>
                    <a:pt x="600" y="2895"/>
                    <a:pt x="612" y="2895"/>
                  </a:cubicBezTo>
                  <a:cubicBezTo>
                    <a:pt x="617" y="2895"/>
                    <a:pt x="623" y="2894"/>
                    <a:pt x="628" y="2891"/>
                  </a:cubicBezTo>
                  <a:cubicBezTo>
                    <a:pt x="868" y="2757"/>
                    <a:pt x="868" y="2757"/>
                    <a:pt x="868" y="2757"/>
                  </a:cubicBezTo>
                  <a:cubicBezTo>
                    <a:pt x="1172" y="2840"/>
                    <a:pt x="1172" y="2840"/>
                    <a:pt x="1172" y="2840"/>
                  </a:cubicBezTo>
                  <a:cubicBezTo>
                    <a:pt x="1190" y="2845"/>
                    <a:pt x="1208" y="2834"/>
                    <a:pt x="1213" y="2817"/>
                  </a:cubicBezTo>
                  <a:cubicBezTo>
                    <a:pt x="1218" y="2799"/>
                    <a:pt x="1208" y="2780"/>
                    <a:pt x="1190" y="2775"/>
                  </a:cubicBezTo>
                  <a:cubicBezTo>
                    <a:pt x="913" y="2699"/>
                    <a:pt x="913" y="2699"/>
                    <a:pt x="913" y="2699"/>
                  </a:cubicBezTo>
                  <a:cubicBezTo>
                    <a:pt x="981" y="2599"/>
                    <a:pt x="981" y="2599"/>
                    <a:pt x="981" y="2599"/>
                  </a:cubicBezTo>
                  <a:cubicBezTo>
                    <a:pt x="981" y="2599"/>
                    <a:pt x="981" y="2599"/>
                    <a:pt x="981" y="2598"/>
                  </a:cubicBezTo>
                  <a:cubicBezTo>
                    <a:pt x="981" y="2598"/>
                    <a:pt x="981" y="2598"/>
                    <a:pt x="981" y="2598"/>
                  </a:cubicBezTo>
                  <a:cubicBezTo>
                    <a:pt x="1206" y="2260"/>
                    <a:pt x="1206" y="2260"/>
                    <a:pt x="1206" y="2260"/>
                  </a:cubicBezTo>
                  <a:cubicBezTo>
                    <a:pt x="2382" y="1987"/>
                    <a:pt x="2382" y="1987"/>
                    <a:pt x="2382" y="1987"/>
                  </a:cubicBezTo>
                  <a:cubicBezTo>
                    <a:pt x="2396" y="1984"/>
                    <a:pt x="2406" y="1973"/>
                    <a:pt x="2408" y="1959"/>
                  </a:cubicBezTo>
                  <a:cubicBezTo>
                    <a:pt x="2410" y="1945"/>
                    <a:pt x="2403" y="1932"/>
                    <a:pt x="2391" y="1925"/>
                  </a:cubicBezTo>
                  <a:cubicBezTo>
                    <a:pt x="2243" y="1845"/>
                    <a:pt x="2243" y="1845"/>
                    <a:pt x="2243" y="1845"/>
                  </a:cubicBezTo>
                  <a:cubicBezTo>
                    <a:pt x="2290" y="1823"/>
                    <a:pt x="2326" y="1785"/>
                    <a:pt x="2348" y="1732"/>
                  </a:cubicBezTo>
                  <a:cubicBezTo>
                    <a:pt x="2355" y="1716"/>
                    <a:pt x="2349" y="1698"/>
                    <a:pt x="2334" y="1689"/>
                  </a:cubicBezTo>
                  <a:cubicBezTo>
                    <a:pt x="1934" y="1463"/>
                    <a:pt x="1934" y="1463"/>
                    <a:pt x="1934" y="1463"/>
                  </a:cubicBezTo>
                  <a:cubicBezTo>
                    <a:pt x="1931" y="1461"/>
                    <a:pt x="1929" y="1459"/>
                    <a:pt x="1926" y="1458"/>
                  </a:cubicBezTo>
                  <a:cubicBezTo>
                    <a:pt x="1925" y="1458"/>
                    <a:pt x="1924" y="1458"/>
                    <a:pt x="1924" y="1458"/>
                  </a:cubicBezTo>
                  <a:cubicBezTo>
                    <a:pt x="1049" y="964"/>
                    <a:pt x="1049" y="964"/>
                    <a:pt x="1049" y="964"/>
                  </a:cubicBezTo>
                  <a:cubicBezTo>
                    <a:pt x="1005" y="358"/>
                    <a:pt x="759" y="124"/>
                    <a:pt x="739" y="106"/>
                  </a:cubicBezTo>
                  <a:cubicBezTo>
                    <a:pt x="685" y="41"/>
                    <a:pt x="604" y="0"/>
                    <a:pt x="513" y="0"/>
                  </a:cubicBezTo>
                  <a:cubicBezTo>
                    <a:pt x="395" y="0"/>
                    <a:pt x="293" y="70"/>
                    <a:pt x="246" y="170"/>
                  </a:cubicBezTo>
                  <a:cubicBezTo>
                    <a:pt x="161" y="188"/>
                    <a:pt x="21" y="256"/>
                    <a:pt x="1" y="416"/>
                  </a:cubicBezTo>
                  <a:cubicBezTo>
                    <a:pt x="0" y="425"/>
                    <a:pt x="3" y="435"/>
                    <a:pt x="9" y="442"/>
                  </a:cubicBezTo>
                  <a:cubicBezTo>
                    <a:pt x="15" y="449"/>
                    <a:pt x="25" y="454"/>
                    <a:pt x="34" y="454"/>
                  </a:cubicBezTo>
                  <a:cubicBezTo>
                    <a:pt x="264" y="454"/>
                    <a:pt x="264" y="454"/>
                    <a:pt x="264" y="454"/>
                  </a:cubicBezTo>
                  <a:cubicBezTo>
                    <a:pt x="296" y="503"/>
                    <a:pt x="342" y="542"/>
                    <a:pt x="396" y="566"/>
                  </a:cubicBezTo>
                  <a:cubicBezTo>
                    <a:pt x="393" y="609"/>
                    <a:pt x="376" y="716"/>
                    <a:pt x="291" y="856"/>
                  </a:cubicBezTo>
                  <a:cubicBezTo>
                    <a:pt x="202" y="1002"/>
                    <a:pt x="36" y="1275"/>
                    <a:pt x="36" y="1537"/>
                  </a:cubicBezTo>
                  <a:cubicBezTo>
                    <a:pt x="36" y="1543"/>
                    <a:pt x="37" y="1549"/>
                    <a:pt x="40" y="1553"/>
                  </a:cubicBezTo>
                  <a:cubicBezTo>
                    <a:pt x="37" y="1579"/>
                    <a:pt x="36" y="1606"/>
                    <a:pt x="36" y="1632"/>
                  </a:cubicBezTo>
                  <a:cubicBezTo>
                    <a:pt x="36" y="2021"/>
                    <a:pt x="348" y="2339"/>
                    <a:pt x="735" y="2348"/>
                  </a:cubicBezTo>
                  <a:lnTo>
                    <a:pt x="912" y="2581"/>
                  </a:lnTo>
                  <a:close/>
                  <a:moveTo>
                    <a:pt x="2160" y="1800"/>
                  </a:moveTo>
                  <a:cubicBezTo>
                    <a:pt x="2150" y="1801"/>
                    <a:pt x="2140" y="1802"/>
                    <a:pt x="2130" y="1802"/>
                  </a:cubicBezTo>
                  <a:cubicBezTo>
                    <a:pt x="2115" y="1802"/>
                    <a:pt x="2100" y="1800"/>
                    <a:pt x="2086" y="1798"/>
                  </a:cubicBezTo>
                  <a:cubicBezTo>
                    <a:pt x="2041" y="1792"/>
                    <a:pt x="2007" y="1778"/>
                    <a:pt x="2007" y="1778"/>
                  </a:cubicBezTo>
                  <a:cubicBezTo>
                    <a:pt x="1998" y="1774"/>
                    <a:pt x="1988" y="1775"/>
                    <a:pt x="1980" y="1779"/>
                  </a:cubicBezTo>
                  <a:cubicBezTo>
                    <a:pt x="1973" y="1782"/>
                    <a:pt x="1968" y="1787"/>
                    <a:pt x="1964" y="1793"/>
                  </a:cubicBezTo>
                  <a:cubicBezTo>
                    <a:pt x="1930" y="1859"/>
                    <a:pt x="1872" y="1890"/>
                    <a:pt x="1786" y="1890"/>
                  </a:cubicBezTo>
                  <a:cubicBezTo>
                    <a:pt x="1692" y="1890"/>
                    <a:pt x="1601" y="1850"/>
                    <a:pt x="1600" y="1850"/>
                  </a:cubicBezTo>
                  <a:cubicBezTo>
                    <a:pt x="1583" y="1842"/>
                    <a:pt x="1564" y="1849"/>
                    <a:pt x="1556" y="1866"/>
                  </a:cubicBezTo>
                  <a:cubicBezTo>
                    <a:pt x="1534" y="1911"/>
                    <a:pt x="1465" y="1938"/>
                    <a:pt x="1371" y="1938"/>
                  </a:cubicBezTo>
                  <a:cubicBezTo>
                    <a:pt x="1232" y="1938"/>
                    <a:pt x="1070" y="1883"/>
                    <a:pt x="917" y="1787"/>
                  </a:cubicBezTo>
                  <a:cubicBezTo>
                    <a:pt x="920" y="1787"/>
                    <a:pt x="923" y="1787"/>
                    <a:pt x="927" y="1787"/>
                  </a:cubicBezTo>
                  <a:cubicBezTo>
                    <a:pt x="1035" y="1787"/>
                    <a:pt x="1120" y="1757"/>
                    <a:pt x="1163" y="1700"/>
                  </a:cubicBezTo>
                  <a:cubicBezTo>
                    <a:pt x="1283" y="1746"/>
                    <a:pt x="1489" y="1776"/>
                    <a:pt x="1590" y="1625"/>
                  </a:cubicBezTo>
                  <a:cubicBezTo>
                    <a:pt x="1630" y="1638"/>
                    <a:pt x="1681" y="1647"/>
                    <a:pt x="1732" y="1644"/>
                  </a:cubicBezTo>
                  <a:cubicBezTo>
                    <a:pt x="1751" y="1643"/>
                    <a:pt x="1769" y="1641"/>
                    <a:pt x="1788" y="1636"/>
                  </a:cubicBezTo>
                  <a:cubicBezTo>
                    <a:pt x="1803" y="1633"/>
                    <a:pt x="1817" y="1628"/>
                    <a:pt x="1831" y="1621"/>
                  </a:cubicBezTo>
                  <a:cubicBezTo>
                    <a:pt x="1868" y="1605"/>
                    <a:pt x="1901" y="1577"/>
                    <a:pt x="1926" y="1536"/>
                  </a:cubicBezTo>
                  <a:cubicBezTo>
                    <a:pt x="2272" y="1732"/>
                    <a:pt x="2272" y="1732"/>
                    <a:pt x="2272" y="1732"/>
                  </a:cubicBezTo>
                  <a:cubicBezTo>
                    <a:pt x="2247" y="1771"/>
                    <a:pt x="2210" y="1794"/>
                    <a:pt x="2160" y="1800"/>
                  </a:cubicBezTo>
                  <a:close/>
                  <a:moveTo>
                    <a:pt x="1863" y="1500"/>
                  </a:moveTo>
                  <a:cubicBezTo>
                    <a:pt x="1869" y="1499"/>
                    <a:pt x="1869" y="1499"/>
                    <a:pt x="1869" y="1499"/>
                  </a:cubicBezTo>
                  <a:cubicBezTo>
                    <a:pt x="1869" y="1500"/>
                    <a:pt x="1868" y="1502"/>
                    <a:pt x="1867" y="1503"/>
                  </a:cubicBezTo>
                  <a:cubicBezTo>
                    <a:pt x="1837" y="1550"/>
                    <a:pt x="1792" y="1570"/>
                    <a:pt x="1747" y="1576"/>
                  </a:cubicBezTo>
                  <a:cubicBezTo>
                    <a:pt x="1722" y="1579"/>
                    <a:pt x="1697" y="1578"/>
                    <a:pt x="1674" y="1575"/>
                  </a:cubicBezTo>
                  <a:cubicBezTo>
                    <a:pt x="1646" y="1571"/>
                    <a:pt x="1621" y="1564"/>
                    <a:pt x="1605" y="1559"/>
                  </a:cubicBezTo>
                  <a:cubicBezTo>
                    <a:pt x="1595" y="1556"/>
                    <a:pt x="1589" y="1553"/>
                    <a:pt x="1588" y="1553"/>
                  </a:cubicBezTo>
                  <a:cubicBezTo>
                    <a:pt x="1579" y="1549"/>
                    <a:pt x="1570" y="1549"/>
                    <a:pt x="1562" y="1552"/>
                  </a:cubicBezTo>
                  <a:cubicBezTo>
                    <a:pt x="1555" y="1555"/>
                    <a:pt x="1549" y="1561"/>
                    <a:pt x="1545" y="1568"/>
                  </a:cubicBezTo>
                  <a:cubicBezTo>
                    <a:pt x="1544" y="1570"/>
                    <a:pt x="1543" y="1571"/>
                    <a:pt x="1542" y="1573"/>
                  </a:cubicBezTo>
                  <a:cubicBezTo>
                    <a:pt x="1469" y="1705"/>
                    <a:pt x="1302" y="1674"/>
                    <a:pt x="1217" y="1647"/>
                  </a:cubicBezTo>
                  <a:cubicBezTo>
                    <a:pt x="1187" y="1637"/>
                    <a:pt x="1167" y="1629"/>
                    <a:pt x="1164" y="1627"/>
                  </a:cubicBezTo>
                  <a:cubicBezTo>
                    <a:pt x="1147" y="1620"/>
                    <a:pt x="1127" y="1627"/>
                    <a:pt x="1119" y="1643"/>
                  </a:cubicBezTo>
                  <a:cubicBezTo>
                    <a:pt x="1114" y="1655"/>
                    <a:pt x="1105" y="1665"/>
                    <a:pt x="1094" y="1675"/>
                  </a:cubicBezTo>
                  <a:cubicBezTo>
                    <a:pt x="1056" y="1707"/>
                    <a:pt x="986" y="1723"/>
                    <a:pt x="900" y="1719"/>
                  </a:cubicBezTo>
                  <a:cubicBezTo>
                    <a:pt x="871" y="1717"/>
                    <a:pt x="840" y="1714"/>
                    <a:pt x="808" y="1708"/>
                  </a:cubicBezTo>
                  <a:cubicBezTo>
                    <a:pt x="807" y="1708"/>
                    <a:pt x="806" y="1708"/>
                    <a:pt x="805" y="1707"/>
                  </a:cubicBezTo>
                  <a:cubicBezTo>
                    <a:pt x="798" y="1702"/>
                    <a:pt x="792" y="1698"/>
                    <a:pt x="786" y="1692"/>
                  </a:cubicBezTo>
                  <a:cubicBezTo>
                    <a:pt x="601" y="1540"/>
                    <a:pt x="576" y="1373"/>
                    <a:pt x="588" y="1258"/>
                  </a:cubicBezTo>
                  <a:cubicBezTo>
                    <a:pt x="601" y="1131"/>
                    <a:pt x="666" y="1022"/>
                    <a:pt x="725" y="984"/>
                  </a:cubicBezTo>
                  <a:cubicBezTo>
                    <a:pt x="728" y="982"/>
                    <a:pt x="731" y="980"/>
                    <a:pt x="735" y="978"/>
                  </a:cubicBezTo>
                  <a:cubicBezTo>
                    <a:pt x="761" y="964"/>
                    <a:pt x="792" y="957"/>
                    <a:pt x="824" y="957"/>
                  </a:cubicBezTo>
                  <a:cubicBezTo>
                    <a:pt x="897" y="957"/>
                    <a:pt x="962" y="992"/>
                    <a:pt x="984" y="1004"/>
                  </a:cubicBezTo>
                  <a:cubicBezTo>
                    <a:pt x="989" y="1007"/>
                    <a:pt x="991" y="1009"/>
                    <a:pt x="991" y="1009"/>
                  </a:cubicBezTo>
                  <a:cubicBezTo>
                    <a:pt x="992" y="1009"/>
                    <a:pt x="993" y="1010"/>
                    <a:pt x="994" y="1010"/>
                  </a:cubicBezTo>
                  <a:cubicBezTo>
                    <a:pt x="1034" y="1033"/>
                    <a:pt x="1034" y="1033"/>
                    <a:pt x="1034" y="1033"/>
                  </a:cubicBezTo>
                  <a:cubicBezTo>
                    <a:pt x="1226" y="1141"/>
                    <a:pt x="1226" y="1141"/>
                    <a:pt x="1226" y="1141"/>
                  </a:cubicBezTo>
                  <a:cubicBezTo>
                    <a:pt x="1319" y="1194"/>
                    <a:pt x="1319" y="1194"/>
                    <a:pt x="1319" y="1194"/>
                  </a:cubicBezTo>
                  <a:lnTo>
                    <a:pt x="1863" y="1500"/>
                  </a:lnTo>
                  <a:close/>
                  <a:moveTo>
                    <a:pt x="616" y="998"/>
                  </a:moveTo>
                  <a:cubicBezTo>
                    <a:pt x="570" y="1059"/>
                    <a:pt x="531" y="1148"/>
                    <a:pt x="520" y="1251"/>
                  </a:cubicBezTo>
                  <a:cubicBezTo>
                    <a:pt x="501" y="1436"/>
                    <a:pt x="580" y="1611"/>
                    <a:pt x="743" y="1745"/>
                  </a:cubicBezTo>
                  <a:cubicBezTo>
                    <a:pt x="942" y="1908"/>
                    <a:pt x="1176" y="2005"/>
                    <a:pt x="1371" y="2005"/>
                  </a:cubicBezTo>
                  <a:cubicBezTo>
                    <a:pt x="1476" y="2005"/>
                    <a:pt x="1558" y="1975"/>
                    <a:pt x="1600" y="1922"/>
                  </a:cubicBezTo>
                  <a:cubicBezTo>
                    <a:pt x="1637" y="1936"/>
                    <a:pt x="1709" y="1958"/>
                    <a:pt x="1786" y="1958"/>
                  </a:cubicBezTo>
                  <a:cubicBezTo>
                    <a:pt x="1885" y="1958"/>
                    <a:pt x="1961" y="1921"/>
                    <a:pt x="2009" y="1850"/>
                  </a:cubicBezTo>
                  <a:cubicBezTo>
                    <a:pt x="2036" y="1858"/>
                    <a:pt x="2081" y="1869"/>
                    <a:pt x="2130" y="1869"/>
                  </a:cubicBezTo>
                  <a:cubicBezTo>
                    <a:pt x="2130" y="1869"/>
                    <a:pt x="2130" y="1869"/>
                    <a:pt x="2130" y="1869"/>
                  </a:cubicBezTo>
                  <a:cubicBezTo>
                    <a:pt x="2135" y="1869"/>
                    <a:pt x="2140" y="1869"/>
                    <a:pt x="2145" y="1869"/>
                  </a:cubicBezTo>
                  <a:cubicBezTo>
                    <a:pt x="2280" y="1942"/>
                    <a:pt x="2280" y="1942"/>
                    <a:pt x="2280" y="1942"/>
                  </a:cubicBezTo>
                  <a:cubicBezTo>
                    <a:pt x="945" y="2252"/>
                    <a:pt x="945" y="2252"/>
                    <a:pt x="945" y="2252"/>
                  </a:cubicBezTo>
                  <a:cubicBezTo>
                    <a:pt x="945" y="2252"/>
                    <a:pt x="944" y="2252"/>
                    <a:pt x="943" y="2252"/>
                  </a:cubicBezTo>
                  <a:cubicBezTo>
                    <a:pt x="881" y="2271"/>
                    <a:pt x="817" y="2281"/>
                    <a:pt x="752" y="2281"/>
                  </a:cubicBezTo>
                  <a:cubicBezTo>
                    <a:pt x="394" y="2281"/>
                    <a:pt x="103" y="1990"/>
                    <a:pt x="103" y="1632"/>
                  </a:cubicBezTo>
                  <a:cubicBezTo>
                    <a:pt x="103" y="1321"/>
                    <a:pt x="323" y="1060"/>
                    <a:pt x="616" y="998"/>
                  </a:cubicBezTo>
                  <a:close/>
                  <a:moveTo>
                    <a:pt x="951" y="2522"/>
                  </a:moveTo>
                  <a:cubicBezTo>
                    <a:pt x="817" y="2345"/>
                    <a:pt x="817" y="2345"/>
                    <a:pt x="817" y="2345"/>
                  </a:cubicBezTo>
                  <a:cubicBezTo>
                    <a:pt x="866" y="2341"/>
                    <a:pt x="915" y="2331"/>
                    <a:pt x="962" y="2317"/>
                  </a:cubicBezTo>
                  <a:cubicBezTo>
                    <a:pt x="1110" y="2283"/>
                    <a:pt x="1110" y="2283"/>
                    <a:pt x="1110" y="2283"/>
                  </a:cubicBezTo>
                  <a:lnTo>
                    <a:pt x="951" y="2522"/>
                  </a:lnTo>
                  <a:close/>
                  <a:moveTo>
                    <a:pt x="316" y="409"/>
                  </a:moveTo>
                  <a:cubicBezTo>
                    <a:pt x="297" y="376"/>
                    <a:pt x="285" y="337"/>
                    <a:pt x="285" y="295"/>
                  </a:cubicBezTo>
                  <a:cubicBezTo>
                    <a:pt x="285" y="264"/>
                    <a:pt x="292" y="233"/>
                    <a:pt x="304" y="206"/>
                  </a:cubicBezTo>
                  <a:cubicBezTo>
                    <a:pt x="338" y="125"/>
                    <a:pt x="419" y="68"/>
                    <a:pt x="513" y="68"/>
                  </a:cubicBezTo>
                  <a:cubicBezTo>
                    <a:pt x="638" y="68"/>
                    <a:pt x="740" y="170"/>
                    <a:pt x="740" y="295"/>
                  </a:cubicBezTo>
                  <a:cubicBezTo>
                    <a:pt x="740" y="421"/>
                    <a:pt x="638" y="523"/>
                    <a:pt x="513" y="523"/>
                  </a:cubicBezTo>
                  <a:cubicBezTo>
                    <a:pt x="429" y="523"/>
                    <a:pt x="356" y="477"/>
                    <a:pt x="316" y="409"/>
                  </a:cubicBezTo>
                  <a:close/>
                  <a:moveTo>
                    <a:pt x="76" y="386"/>
                  </a:moveTo>
                  <a:cubicBezTo>
                    <a:pt x="102" y="303"/>
                    <a:pt x="173" y="265"/>
                    <a:pt x="222" y="247"/>
                  </a:cubicBezTo>
                  <a:cubicBezTo>
                    <a:pt x="220" y="263"/>
                    <a:pt x="218" y="279"/>
                    <a:pt x="218" y="295"/>
                  </a:cubicBezTo>
                  <a:cubicBezTo>
                    <a:pt x="218" y="327"/>
                    <a:pt x="223" y="357"/>
                    <a:pt x="232" y="386"/>
                  </a:cubicBezTo>
                  <a:lnTo>
                    <a:pt x="76" y="386"/>
                  </a:lnTo>
                  <a:close/>
                  <a:moveTo>
                    <a:pt x="349" y="891"/>
                  </a:moveTo>
                  <a:cubicBezTo>
                    <a:pt x="432" y="754"/>
                    <a:pt x="455" y="644"/>
                    <a:pt x="462" y="585"/>
                  </a:cubicBezTo>
                  <a:cubicBezTo>
                    <a:pt x="478" y="588"/>
                    <a:pt x="495" y="590"/>
                    <a:pt x="513" y="590"/>
                  </a:cubicBezTo>
                  <a:cubicBezTo>
                    <a:pt x="670" y="590"/>
                    <a:pt x="798" y="467"/>
                    <a:pt x="807" y="313"/>
                  </a:cubicBezTo>
                  <a:cubicBezTo>
                    <a:pt x="874" y="434"/>
                    <a:pt x="951" y="631"/>
                    <a:pt x="978" y="925"/>
                  </a:cubicBezTo>
                  <a:cubicBezTo>
                    <a:pt x="940" y="908"/>
                    <a:pt x="885" y="890"/>
                    <a:pt x="824" y="890"/>
                  </a:cubicBezTo>
                  <a:cubicBezTo>
                    <a:pt x="781" y="890"/>
                    <a:pt x="742" y="899"/>
                    <a:pt x="706" y="917"/>
                  </a:cubicBezTo>
                  <a:cubicBezTo>
                    <a:pt x="495" y="931"/>
                    <a:pt x="308" y="1036"/>
                    <a:pt x="186" y="1194"/>
                  </a:cubicBezTo>
                  <a:cubicBezTo>
                    <a:pt x="238" y="1073"/>
                    <a:pt x="304" y="965"/>
                    <a:pt x="349" y="89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a:p>
          </p:txBody>
        </p:sp>
      </p:grpSp>
      <p:sp>
        <p:nvSpPr>
          <p:cNvPr id="27" name="TextBox 26"/>
          <p:cNvSpPr txBox="1"/>
          <p:nvPr/>
        </p:nvSpPr>
        <p:spPr>
          <a:xfrm>
            <a:off x="1292187" y="842849"/>
            <a:ext cx="10252273" cy="830340"/>
          </a:xfrm>
          <a:prstGeom prst="rect">
            <a:avLst/>
          </a:prstGeom>
          <a:noFill/>
        </p:spPr>
        <p:txBody>
          <a:bodyPr wrap="square" lIns="90794" tIns="45395" rIns="90794" bIns="45395" rtlCol="0">
            <a:spAutoFit/>
          </a:bodyPr>
          <a:lstStyle/>
          <a:p>
            <a:pPr algn="ctr">
              <a:spcBef>
                <a:spcPts val="0"/>
              </a:spcBef>
            </a:pPr>
            <a:r>
              <a:rPr lang="en-NZ" sz="2800" b="1">
                <a:solidFill>
                  <a:srgbClr val="ED0C6D"/>
                </a:solidFill>
                <a:latin typeface="Century Gothic" panose="020B0502020202020204" pitchFamily="34" charset="0"/>
              </a:rPr>
              <a:t>Write suggestions for approaching each style</a:t>
            </a:r>
            <a:r>
              <a:rPr lang="en-NZ" sz="2400" b="1">
                <a:solidFill>
                  <a:srgbClr val="ED0C6D"/>
                </a:solidFill>
                <a:latin typeface="Century Gothic" panose="020B0502020202020204" pitchFamily="34" charset="0"/>
              </a:rPr>
              <a:t>. </a:t>
            </a:r>
          </a:p>
          <a:p>
            <a:pPr algn="ctr">
              <a:spcBef>
                <a:spcPts val="0"/>
              </a:spcBef>
            </a:pPr>
            <a:r>
              <a:rPr lang="en-NZ" sz="2000" b="1">
                <a:latin typeface="Century Gothic" panose="020B0502020202020204" pitchFamily="34" charset="0"/>
              </a:rPr>
              <a:t>Try to create 4 for each.</a:t>
            </a:r>
          </a:p>
        </p:txBody>
      </p:sp>
      <p:grpSp>
        <p:nvGrpSpPr>
          <p:cNvPr id="38" name="Group 37"/>
          <p:cNvGrpSpPr/>
          <p:nvPr/>
        </p:nvGrpSpPr>
        <p:grpSpPr>
          <a:xfrm>
            <a:off x="1126963" y="654117"/>
            <a:ext cx="1172596" cy="898681"/>
            <a:chOff x="939800" y="783673"/>
            <a:chExt cx="1308101" cy="1002532"/>
          </a:xfrm>
        </p:grpSpPr>
        <p:pic>
          <p:nvPicPr>
            <p:cNvPr id="39" name="Picture 38"/>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257605" y="783673"/>
              <a:ext cx="990296" cy="990296"/>
            </a:xfrm>
            <a:prstGeom prst="rect">
              <a:avLst/>
            </a:prstGeom>
          </p:spPr>
        </p:pic>
        <p:sp>
          <p:nvSpPr>
            <p:cNvPr id="40" name="Oval 39"/>
            <p:cNvSpPr/>
            <p:nvPr/>
          </p:nvSpPr>
          <p:spPr>
            <a:xfrm>
              <a:off x="939800" y="1740486"/>
              <a:ext cx="1308101"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1" name="Prostokąt zaokrąglony 7">
            <a:extLst>
              <a:ext uri="{FF2B5EF4-FFF2-40B4-BE49-F238E27FC236}">
                <a16:creationId xmlns:a16="http://schemas.microsoft.com/office/drawing/2014/main" id="{DAF57436-F556-431D-A011-32ABBF6549DC}"/>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Turn to Page 18 of your Workbook</a:t>
            </a:r>
            <a:endParaRPr lang="en-US" sz="1100" b="1">
              <a:solidFill>
                <a:schemeClr val="bg1"/>
              </a:solidFill>
              <a:latin typeface="Century Gothic" panose="020B0502020202020204" pitchFamily="34" charset="0"/>
            </a:endParaRPr>
          </a:p>
        </p:txBody>
      </p:sp>
      <p:pic>
        <p:nvPicPr>
          <p:cNvPr id="42" name="Graphic 41" descr="Closed book with solid fill">
            <a:extLst>
              <a:ext uri="{FF2B5EF4-FFF2-40B4-BE49-F238E27FC236}">
                <a16:creationId xmlns:a16="http://schemas.microsoft.com/office/drawing/2014/main" id="{A985044C-A4C1-4141-803F-8E94BCDCC9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453912" y="256991"/>
            <a:ext cx="228376" cy="227084"/>
          </a:xfrm>
          <a:prstGeom prst="rect">
            <a:avLst/>
          </a:prstGeom>
        </p:spPr>
      </p:pic>
    </p:spTree>
    <p:extLst>
      <p:ext uri="{BB962C8B-B14F-4D97-AF65-F5344CB8AC3E}">
        <p14:creationId xmlns:p14="http://schemas.microsoft.com/office/powerpoint/2010/main" val="366440067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53333">
                                          <p:cBhvr additive="base">
                                            <p:cTn id="7" dur="1250" fill="hold"/>
                                            <p:tgtEl>
                                              <p:spTgt spid="41"/>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2"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1+#ppt_w/2"/>
                                              </p:val>
                                            </p:tav>
                                            <p:tav tm="100000">
                                              <p:val>
                                                <p:strVal val="#ppt_x"/>
                                              </p:val>
                                            </p:tav>
                                          </p:tavLst>
                                        </p:anim>
                                        <p:anim calcmode="lin" valueType="num">
                                          <p:cBhvr additive="base">
                                            <p:cTn id="13" dur="500" fill="hold"/>
                                            <p:tgtEl>
                                              <p:spTgt spid="38"/>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0-#ppt_w/2"/>
                                              </p:val>
                                            </p:tav>
                                            <p:tav tm="100000">
                                              <p:val>
                                                <p:strVal val="#ppt_x"/>
                                              </p:val>
                                            </p:tav>
                                          </p:tavLst>
                                        </p:anim>
                                        <p:anim calcmode="lin" valueType="num">
                                          <p:cBhvr additive="base">
                                            <p:cTn id="17" dur="500" fill="hold"/>
                                            <p:tgtEl>
                                              <p:spTgt spid="27"/>
                                            </p:tgtEl>
                                            <p:attrNameLst>
                                              <p:attrName>ppt_y</p:attrName>
                                            </p:attrNameLst>
                                          </p:cBhvr>
                                          <p:tavLst>
                                            <p:tav tm="0">
                                              <p:val>
                                                <p:strVal val="#ppt_y"/>
                                              </p:val>
                                            </p:tav>
                                            <p:tav tm="100000">
                                              <p:val>
                                                <p:strVal val="#ppt_y"/>
                                              </p:val>
                                            </p:tav>
                                          </p:tavLst>
                                        </p:anim>
                                      </p:childTnLst>
                                    </p:cTn>
                                  </p:par>
                                </p:childTnLst>
                              </p:cTn>
                            </p:par>
                            <p:par>
                              <p:cTn id="18" fill="hold">
                                <p:stCondLst>
                                  <p:cond delay="1750"/>
                                </p:stCondLst>
                                <p:childTnLst>
                                  <p:par>
                                    <p:cTn id="19" presetID="2" presetClass="entr" presetSubtype="2" fill="hold" nodeType="afterEffect" p14:presetBounceEnd="53333">
                                      <p:stCondLst>
                                        <p:cond delay="500"/>
                                      </p:stCondLst>
                                      <p:childTnLst>
                                        <p:set>
                                          <p:cBhvr>
                                            <p:cTn id="20" dur="1" fill="hold">
                                              <p:stCondLst>
                                                <p:cond delay="0"/>
                                              </p:stCondLst>
                                            </p:cTn>
                                            <p:tgtEl>
                                              <p:spTgt spid="14"/>
                                            </p:tgtEl>
                                            <p:attrNameLst>
                                              <p:attrName>style.visibility</p:attrName>
                                            </p:attrNameLst>
                                          </p:cBhvr>
                                          <p:to>
                                            <p:strVal val="visible"/>
                                          </p:to>
                                        </p:set>
                                        <p:anim calcmode="lin" valueType="num" p14:bounceEnd="53333">
                                          <p:cBhvr additive="base">
                                            <p:cTn id="21" dur="1000" fill="hold"/>
                                            <p:tgtEl>
                                              <p:spTgt spid="14"/>
                                            </p:tgtEl>
                                            <p:attrNameLst>
                                              <p:attrName>ppt_x</p:attrName>
                                            </p:attrNameLst>
                                          </p:cBhvr>
                                          <p:tavLst>
                                            <p:tav tm="0">
                                              <p:val>
                                                <p:strVal val="1+#ppt_w/2"/>
                                              </p:val>
                                            </p:tav>
                                            <p:tav tm="100000">
                                              <p:val>
                                                <p:strVal val="#ppt_x"/>
                                              </p:val>
                                            </p:tav>
                                          </p:tavLst>
                                        </p:anim>
                                        <p:anim calcmode="lin" valueType="num" p14:bounceEnd="53333">
                                          <p:cBhvr additive="base">
                                            <p:cTn id="22" dur="1000" fill="hold"/>
                                            <p:tgtEl>
                                              <p:spTgt spid="14"/>
                                            </p:tgtEl>
                                            <p:attrNameLst>
                                              <p:attrName>ppt_y</p:attrName>
                                            </p:attrNameLst>
                                          </p:cBhvr>
                                          <p:tavLst>
                                            <p:tav tm="0">
                                              <p:val>
                                                <p:strVal val="#ppt_y"/>
                                              </p:val>
                                            </p:tav>
                                            <p:tav tm="100000">
                                              <p:val>
                                                <p:strVal val="#ppt_y"/>
                                              </p:val>
                                            </p:tav>
                                          </p:tavLst>
                                        </p:anim>
                                      </p:childTnLst>
                                    </p:cTn>
                                  </p:par>
                                  <p:par>
                                    <p:cTn id="23" presetID="2" presetClass="entr" presetSubtype="4" fill="hold" nodeType="withEffect">
                                      <p:stCondLst>
                                        <p:cond delay="50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750" fill="hold"/>
                                            <p:tgtEl>
                                              <p:spTgt spid="7"/>
                                            </p:tgtEl>
                                            <p:attrNameLst>
                                              <p:attrName>ppt_x</p:attrName>
                                            </p:attrNameLst>
                                          </p:cBhvr>
                                          <p:tavLst>
                                            <p:tav tm="0">
                                              <p:val>
                                                <p:strVal val="#ppt_x"/>
                                              </p:val>
                                            </p:tav>
                                            <p:tav tm="100000">
                                              <p:val>
                                                <p:strVal val="#ppt_x"/>
                                              </p:val>
                                            </p:tav>
                                          </p:tavLst>
                                        </p:anim>
                                        <p:anim calcmode="lin" valueType="num">
                                          <p:cBhvr additive="base">
                                            <p:cTn id="26" dur="75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3250"/>
                                </p:stCondLst>
                                <p:childTnLst>
                                  <p:par>
                                    <p:cTn id="28" presetID="2" presetClass="entr" presetSubtype="2" fill="hold" nodeType="afterEffect" p14:presetBounceEnd="53333">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14:bounceEnd="53333">
                                          <p:cBhvr additive="base">
                                            <p:cTn id="30" dur="1000" fill="hold"/>
                                            <p:tgtEl>
                                              <p:spTgt spid="19"/>
                                            </p:tgtEl>
                                            <p:attrNameLst>
                                              <p:attrName>ppt_x</p:attrName>
                                            </p:attrNameLst>
                                          </p:cBhvr>
                                          <p:tavLst>
                                            <p:tav tm="0">
                                              <p:val>
                                                <p:strVal val="1+#ppt_w/2"/>
                                              </p:val>
                                            </p:tav>
                                            <p:tav tm="100000">
                                              <p:val>
                                                <p:strVal val="#ppt_x"/>
                                              </p:val>
                                            </p:tav>
                                          </p:tavLst>
                                        </p:anim>
                                        <p:anim calcmode="lin" valueType="num" p14:bounceEnd="53333">
                                          <p:cBhvr additive="base">
                                            <p:cTn id="31" dur="1000" fill="hold"/>
                                            <p:tgtEl>
                                              <p:spTgt spid="19"/>
                                            </p:tgtEl>
                                            <p:attrNameLst>
                                              <p:attrName>ppt_y</p:attrName>
                                            </p:attrNameLst>
                                          </p:cBhvr>
                                          <p:tavLst>
                                            <p:tav tm="0">
                                              <p:val>
                                                <p:strVal val="#ppt_y"/>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750" fill="hold"/>
                                            <p:tgtEl>
                                              <p:spTgt spid="29"/>
                                            </p:tgtEl>
                                            <p:attrNameLst>
                                              <p:attrName>ppt_x</p:attrName>
                                            </p:attrNameLst>
                                          </p:cBhvr>
                                          <p:tavLst>
                                            <p:tav tm="0">
                                              <p:val>
                                                <p:strVal val="#ppt_x"/>
                                              </p:val>
                                            </p:tav>
                                            <p:tav tm="100000">
                                              <p:val>
                                                <p:strVal val="#ppt_x"/>
                                              </p:val>
                                            </p:tav>
                                          </p:tavLst>
                                        </p:anim>
                                        <p:anim calcmode="lin" valueType="num">
                                          <p:cBhvr additive="base">
                                            <p:cTn id="35" dur="750" fill="hold"/>
                                            <p:tgtEl>
                                              <p:spTgt spid="29"/>
                                            </p:tgtEl>
                                            <p:attrNameLst>
                                              <p:attrName>ppt_y</p:attrName>
                                            </p:attrNameLst>
                                          </p:cBhvr>
                                          <p:tavLst>
                                            <p:tav tm="0">
                                              <p:val>
                                                <p:strVal val="1+#ppt_h/2"/>
                                              </p:val>
                                            </p:tav>
                                            <p:tav tm="100000">
                                              <p:val>
                                                <p:strVal val="#ppt_y"/>
                                              </p:val>
                                            </p:tav>
                                          </p:tavLst>
                                        </p:anim>
                                      </p:childTnLst>
                                    </p:cTn>
                                  </p:par>
                                </p:childTnLst>
                              </p:cTn>
                            </p:par>
                            <p:par>
                              <p:cTn id="36" fill="hold">
                                <p:stCondLst>
                                  <p:cond delay="4250"/>
                                </p:stCondLst>
                                <p:childTnLst>
                                  <p:par>
                                    <p:cTn id="37" presetID="2" presetClass="entr" presetSubtype="8" fill="hold" nodeType="afterEffect" p14:presetBounceEnd="53333">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14:bounceEnd="53333">
                                          <p:cBhvr additive="base">
                                            <p:cTn id="39" dur="1250" fill="hold"/>
                                            <p:tgtEl>
                                              <p:spTgt spid="23"/>
                                            </p:tgtEl>
                                            <p:attrNameLst>
                                              <p:attrName>ppt_x</p:attrName>
                                            </p:attrNameLst>
                                          </p:cBhvr>
                                          <p:tavLst>
                                            <p:tav tm="0">
                                              <p:val>
                                                <p:strVal val="0-#ppt_w/2"/>
                                              </p:val>
                                            </p:tav>
                                            <p:tav tm="100000">
                                              <p:val>
                                                <p:strVal val="#ppt_x"/>
                                              </p:val>
                                            </p:tav>
                                          </p:tavLst>
                                        </p:anim>
                                        <p:anim calcmode="lin" valueType="num" p14:bounceEnd="53333">
                                          <p:cBhvr additive="base">
                                            <p:cTn id="40" dur="1250" fill="hold"/>
                                            <p:tgtEl>
                                              <p:spTgt spid="23"/>
                                            </p:tgtEl>
                                            <p:attrNameLst>
                                              <p:attrName>ppt_y</p:attrName>
                                            </p:attrNameLst>
                                          </p:cBhvr>
                                          <p:tavLst>
                                            <p:tav tm="0">
                                              <p:val>
                                                <p:strVal val="#ppt_y"/>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750" fill="hold"/>
                                            <p:tgtEl>
                                              <p:spTgt spid="32"/>
                                            </p:tgtEl>
                                            <p:attrNameLst>
                                              <p:attrName>ppt_x</p:attrName>
                                            </p:attrNameLst>
                                          </p:cBhvr>
                                          <p:tavLst>
                                            <p:tav tm="0">
                                              <p:val>
                                                <p:strVal val="#ppt_x"/>
                                              </p:val>
                                            </p:tav>
                                            <p:tav tm="100000">
                                              <p:val>
                                                <p:strVal val="#ppt_x"/>
                                              </p:val>
                                            </p:tav>
                                          </p:tavLst>
                                        </p:anim>
                                        <p:anim calcmode="lin" valueType="num">
                                          <p:cBhvr additive="base">
                                            <p:cTn id="44" dur="750" fill="hold"/>
                                            <p:tgtEl>
                                              <p:spTgt spid="32"/>
                                            </p:tgtEl>
                                            <p:attrNameLst>
                                              <p:attrName>ppt_y</p:attrName>
                                            </p:attrNameLst>
                                          </p:cBhvr>
                                          <p:tavLst>
                                            <p:tav tm="0">
                                              <p:val>
                                                <p:strVal val="1+#ppt_h/2"/>
                                              </p:val>
                                            </p:tav>
                                            <p:tav tm="100000">
                                              <p:val>
                                                <p:strVal val="#ppt_y"/>
                                              </p:val>
                                            </p:tav>
                                          </p:tavLst>
                                        </p:anim>
                                      </p:childTnLst>
                                    </p:cTn>
                                  </p:par>
                                </p:childTnLst>
                              </p:cTn>
                            </p:par>
                            <p:par>
                              <p:cTn id="45" fill="hold">
                                <p:stCondLst>
                                  <p:cond delay="5500"/>
                                </p:stCondLst>
                                <p:childTnLst>
                                  <p:par>
                                    <p:cTn id="46" presetID="2" presetClass="entr" presetSubtype="8" fill="hold" nodeType="afterEffect" p14:presetBounceEnd="53333">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14:bounceEnd="53333">
                                          <p:cBhvr additive="base">
                                            <p:cTn id="48" dur="1000" fill="hold"/>
                                            <p:tgtEl>
                                              <p:spTgt spid="10"/>
                                            </p:tgtEl>
                                            <p:attrNameLst>
                                              <p:attrName>ppt_x</p:attrName>
                                            </p:attrNameLst>
                                          </p:cBhvr>
                                          <p:tavLst>
                                            <p:tav tm="0">
                                              <p:val>
                                                <p:strVal val="0-#ppt_w/2"/>
                                              </p:val>
                                            </p:tav>
                                            <p:tav tm="100000">
                                              <p:val>
                                                <p:strVal val="#ppt_x"/>
                                              </p:val>
                                            </p:tav>
                                          </p:tavLst>
                                        </p:anim>
                                        <p:anim calcmode="lin" valueType="num" p14:bounceEnd="53333">
                                          <p:cBhvr additive="base">
                                            <p:cTn id="49" dur="1000" fill="hold"/>
                                            <p:tgtEl>
                                              <p:spTgt spid="10"/>
                                            </p:tgtEl>
                                            <p:attrNameLst>
                                              <p:attrName>ppt_y</p:attrName>
                                            </p:attrNameLst>
                                          </p:cBhvr>
                                          <p:tavLst>
                                            <p:tav tm="0">
                                              <p:val>
                                                <p:strVal val="#ppt_y"/>
                                              </p:val>
                                            </p:tav>
                                            <p:tav tm="100000">
                                              <p:val>
                                                <p:strVal val="#ppt_y"/>
                                              </p:val>
                                            </p:tav>
                                          </p:tavLst>
                                        </p:anim>
                                      </p:childTnLst>
                                    </p:cTn>
                                  </p:par>
                                  <p:par>
                                    <p:cTn id="50" presetID="2" presetClass="entr" presetSubtype="4" fill="hold" nodeType="with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750" fill="hold"/>
                                            <p:tgtEl>
                                              <p:spTgt spid="35"/>
                                            </p:tgtEl>
                                            <p:attrNameLst>
                                              <p:attrName>ppt_x</p:attrName>
                                            </p:attrNameLst>
                                          </p:cBhvr>
                                          <p:tavLst>
                                            <p:tav tm="0">
                                              <p:val>
                                                <p:strVal val="#ppt_x"/>
                                              </p:val>
                                            </p:tav>
                                            <p:tav tm="100000">
                                              <p:val>
                                                <p:strVal val="#ppt_x"/>
                                              </p:val>
                                            </p:tav>
                                          </p:tavLst>
                                        </p:anim>
                                        <p:anim calcmode="lin" valueType="num">
                                          <p:cBhvr additive="base">
                                            <p:cTn id="53" dur="75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250" fill="hold"/>
                                            <p:tgtEl>
                                              <p:spTgt spid="41"/>
                                            </p:tgtEl>
                                            <p:attrNameLst>
                                              <p:attrName>ppt_x</p:attrName>
                                            </p:attrNameLst>
                                          </p:cBhvr>
                                          <p:tavLst>
                                            <p:tav tm="0">
                                              <p:val>
                                                <p:strVal val="0-#ppt_w/2"/>
                                              </p:val>
                                            </p:tav>
                                            <p:tav tm="100000">
                                              <p:val>
                                                <p:strVal val="#ppt_x"/>
                                              </p:val>
                                            </p:tav>
                                          </p:tavLst>
                                        </p:anim>
                                        <p:anim calcmode="lin" valueType="num">
                                          <p:cBhvr additive="base">
                                            <p:cTn id="8" dur="125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2"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1+#ppt_w/2"/>
                                              </p:val>
                                            </p:tav>
                                            <p:tav tm="100000">
                                              <p:val>
                                                <p:strVal val="#ppt_x"/>
                                              </p:val>
                                            </p:tav>
                                          </p:tavLst>
                                        </p:anim>
                                        <p:anim calcmode="lin" valueType="num">
                                          <p:cBhvr additive="base">
                                            <p:cTn id="13" dur="500" fill="hold"/>
                                            <p:tgtEl>
                                              <p:spTgt spid="38"/>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0-#ppt_w/2"/>
                                              </p:val>
                                            </p:tav>
                                            <p:tav tm="100000">
                                              <p:val>
                                                <p:strVal val="#ppt_x"/>
                                              </p:val>
                                            </p:tav>
                                          </p:tavLst>
                                        </p:anim>
                                        <p:anim calcmode="lin" valueType="num">
                                          <p:cBhvr additive="base">
                                            <p:cTn id="17" dur="500" fill="hold"/>
                                            <p:tgtEl>
                                              <p:spTgt spid="27"/>
                                            </p:tgtEl>
                                            <p:attrNameLst>
                                              <p:attrName>ppt_y</p:attrName>
                                            </p:attrNameLst>
                                          </p:cBhvr>
                                          <p:tavLst>
                                            <p:tav tm="0">
                                              <p:val>
                                                <p:strVal val="#ppt_y"/>
                                              </p:val>
                                            </p:tav>
                                            <p:tav tm="100000">
                                              <p:val>
                                                <p:strVal val="#ppt_y"/>
                                              </p:val>
                                            </p:tav>
                                          </p:tavLst>
                                        </p:anim>
                                      </p:childTnLst>
                                    </p:cTn>
                                  </p:par>
                                </p:childTnLst>
                              </p:cTn>
                            </p:par>
                            <p:par>
                              <p:cTn id="18" fill="hold">
                                <p:stCondLst>
                                  <p:cond delay="1750"/>
                                </p:stCondLst>
                                <p:childTnLst>
                                  <p:par>
                                    <p:cTn id="19" presetID="2" presetClass="entr" presetSubtype="2" fill="hold" nodeType="afterEffect">
                                      <p:stCondLst>
                                        <p:cond delay="50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1000" fill="hold"/>
                                            <p:tgtEl>
                                              <p:spTgt spid="14"/>
                                            </p:tgtEl>
                                            <p:attrNameLst>
                                              <p:attrName>ppt_x</p:attrName>
                                            </p:attrNameLst>
                                          </p:cBhvr>
                                          <p:tavLst>
                                            <p:tav tm="0">
                                              <p:val>
                                                <p:strVal val="1+#ppt_w/2"/>
                                              </p:val>
                                            </p:tav>
                                            <p:tav tm="100000">
                                              <p:val>
                                                <p:strVal val="#ppt_x"/>
                                              </p:val>
                                            </p:tav>
                                          </p:tavLst>
                                        </p:anim>
                                        <p:anim calcmode="lin" valueType="num">
                                          <p:cBhvr additive="base">
                                            <p:cTn id="22" dur="1000" fill="hold"/>
                                            <p:tgtEl>
                                              <p:spTgt spid="14"/>
                                            </p:tgtEl>
                                            <p:attrNameLst>
                                              <p:attrName>ppt_y</p:attrName>
                                            </p:attrNameLst>
                                          </p:cBhvr>
                                          <p:tavLst>
                                            <p:tav tm="0">
                                              <p:val>
                                                <p:strVal val="#ppt_y"/>
                                              </p:val>
                                            </p:tav>
                                            <p:tav tm="100000">
                                              <p:val>
                                                <p:strVal val="#ppt_y"/>
                                              </p:val>
                                            </p:tav>
                                          </p:tavLst>
                                        </p:anim>
                                      </p:childTnLst>
                                    </p:cTn>
                                  </p:par>
                                  <p:par>
                                    <p:cTn id="23" presetID="2" presetClass="entr" presetSubtype="4" fill="hold" nodeType="withEffect">
                                      <p:stCondLst>
                                        <p:cond delay="50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750" fill="hold"/>
                                            <p:tgtEl>
                                              <p:spTgt spid="7"/>
                                            </p:tgtEl>
                                            <p:attrNameLst>
                                              <p:attrName>ppt_x</p:attrName>
                                            </p:attrNameLst>
                                          </p:cBhvr>
                                          <p:tavLst>
                                            <p:tav tm="0">
                                              <p:val>
                                                <p:strVal val="#ppt_x"/>
                                              </p:val>
                                            </p:tav>
                                            <p:tav tm="100000">
                                              <p:val>
                                                <p:strVal val="#ppt_x"/>
                                              </p:val>
                                            </p:tav>
                                          </p:tavLst>
                                        </p:anim>
                                        <p:anim calcmode="lin" valueType="num">
                                          <p:cBhvr additive="base">
                                            <p:cTn id="26" dur="75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3250"/>
                                </p:stCondLst>
                                <p:childTnLst>
                                  <p:par>
                                    <p:cTn id="28" presetID="2" presetClass="entr" presetSubtype="2"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1000" fill="hold"/>
                                            <p:tgtEl>
                                              <p:spTgt spid="19"/>
                                            </p:tgtEl>
                                            <p:attrNameLst>
                                              <p:attrName>ppt_x</p:attrName>
                                            </p:attrNameLst>
                                          </p:cBhvr>
                                          <p:tavLst>
                                            <p:tav tm="0">
                                              <p:val>
                                                <p:strVal val="1+#ppt_w/2"/>
                                              </p:val>
                                            </p:tav>
                                            <p:tav tm="100000">
                                              <p:val>
                                                <p:strVal val="#ppt_x"/>
                                              </p:val>
                                            </p:tav>
                                          </p:tavLst>
                                        </p:anim>
                                        <p:anim calcmode="lin" valueType="num">
                                          <p:cBhvr additive="base">
                                            <p:cTn id="31" dur="1000" fill="hold"/>
                                            <p:tgtEl>
                                              <p:spTgt spid="19"/>
                                            </p:tgtEl>
                                            <p:attrNameLst>
                                              <p:attrName>ppt_y</p:attrName>
                                            </p:attrNameLst>
                                          </p:cBhvr>
                                          <p:tavLst>
                                            <p:tav tm="0">
                                              <p:val>
                                                <p:strVal val="#ppt_y"/>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750" fill="hold"/>
                                            <p:tgtEl>
                                              <p:spTgt spid="29"/>
                                            </p:tgtEl>
                                            <p:attrNameLst>
                                              <p:attrName>ppt_x</p:attrName>
                                            </p:attrNameLst>
                                          </p:cBhvr>
                                          <p:tavLst>
                                            <p:tav tm="0">
                                              <p:val>
                                                <p:strVal val="#ppt_x"/>
                                              </p:val>
                                            </p:tav>
                                            <p:tav tm="100000">
                                              <p:val>
                                                <p:strVal val="#ppt_x"/>
                                              </p:val>
                                            </p:tav>
                                          </p:tavLst>
                                        </p:anim>
                                        <p:anim calcmode="lin" valueType="num">
                                          <p:cBhvr additive="base">
                                            <p:cTn id="35" dur="750" fill="hold"/>
                                            <p:tgtEl>
                                              <p:spTgt spid="29"/>
                                            </p:tgtEl>
                                            <p:attrNameLst>
                                              <p:attrName>ppt_y</p:attrName>
                                            </p:attrNameLst>
                                          </p:cBhvr>
                                          <p:tavLst>
                                            <p:tav tm="0">
                                              <p:val>
                                                <p:strVal val="1+#ppt_h/2"/>
                                              </p:val>
                                            </p:tav>
                                            <p:tav tm="100000">
                                              <p:val>
                                                <p:strVal val="#ppt_y"/>
                                              </p:val>
                                            </p:tav>
                                          </p:tavLst>
                                        </p:anim>
                                      </p:childTnLst>
                                    </p:cTn>
                                  </p:par>
                                </p:childTnLst>
                              </p:cTn>
                            </p:par>
                            <p:par>
                              <p:cTn id="36" fill="hold">
                                <p:stCondLst>
                                  <p:cond delay="4250"/>
                                </p:stCondLst>
                                <p:childTnLst>
                                  <p:par>
                                    <p:cTn id="37" presetID="2" presetClass="entr" presetSubtype="8"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1250" fill="hold"/>
                                            <p:tgtEl>
                                              <p:spTgt spid="23"/>
                                            </p:tgtEl>
                                            <p:attrNameLst>
                                              <p:attrName>ppt_x</p:attrName>
                                            </p:attrNameLst>
                                          </p:cBhvr>
                                          <p:tavLst>
                                            <p:tav tm="0">
                                              <p:val>
                                                <p:strVal val="0-#ppt_w/2"/>
                                              </p:val>
                                            </p:tav>
                                            <p:tav tm="100000">
                                              <p:val>
                                                <p:strVal val="#ppt_x"/>
                                              </p:val>
                                            </p:tav>
                                          </p:tavLst>
                                        </p:anim>
                                        <p:anim calcmode="lin" valueType="num">
                                          <p:cBhvr additive="base">
                                            <p:cTn id="40" dur="1250" fill="hold"/>
                                            <p:tgtEl>
                                              <p:spTgt spid="23"/>
                                            </p:tgtEl>
                                            <p:attrNameLst>
                                              <p:attrName>ppt_y</p:attrName>
                                            </p:attrNameLst>
                                          </p:cBhvr>
                                          <p:tavLst>
                                            <p:tav tm="0">
                                              <p:val>
                                                <p:strVal val="#ppt_y"/>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750" fill="hold"/>
                                            <p:tgtEl>
                                              <p:spTgt spid="32"/>
                                            </p:tgtEl>
                                            <p:attrNameLst>
                                              <p:attrName>ppt_x</p:attrName>
                                            </p:attrNameLst>
                                          </p:cBhvr>
                                          <p:tavLst>
                                            <p:tav tm="0">
                                              <p:val>
                                                <p:strVal val="#ppt_x"/>
                                              </p:val>
                                            </p:tav>
                                            <p:tav tm="100000">
                                              <p:val>
                                                <p:strVal val="#ppt_x"/>
                                              </p:val>
                                            </p:tav>
                                          </p:tavLst>
                                        </p:anim>
                                        <p:anim calcmode="lin" valueType="num">
                                          <p:cBhvr additive="base">
                                            <p:cTn id="44" dur="750" fill="hold"/>
                                            <p:tgtEl>
                                              <p:spTgt spid="32"/>
                                            </p:tgtEl>
                                            <p:attrNameLst>
                                              <p:attrName>ppt_y</p:attrName>
                                            </p:attrNameLst>
                                          </p:cBhvr>
                                          <p:tavLst>
                                            <p:tav tm="0">
                                              <p:val>
                                                <p:strVal val="1+#ppt_h/2"/>
                                              </p:val>
                                            </p:tav>
                                            <p:tav tm="100000">
                                              <p:val>
                                                <p:strVal val="#ppt_y"/>
                                              </p:val>
                                            </p:tav>
                                          </p:tavLst>
                                        </p:anim>
                                      </p:childTnLst>
                                    </p:cTn>
                                  </p:par>
                                </p:childTnLst>
                              </p:cTn>
                            </p:par>
                            <p:par>
                              <p:cTn id="45" fill="hold">
                                <p:stCondLst>
                                  <p:cond delay="5500"/>
                                </p:stCondLst>
                                <p:childTnLst>
                                  <p:par>
                                    <p:cTn id="46" presetID="2" presetClass="entr" presetSubtype="8"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1000" fill="hold"/>
                                            <p:tgtEl>
                                              <p:spTgt spid="10"/>
                                            </p:tgtEl>
                                            <p:attrNameLst>
                                              <p:attrName>ppt_x</p:attrName>
                                            </p:attrNameLst>
                                          </p:cBhvr>
                                          <p:tavLst>
                                            <p:tav tm="0">
                                              <p:val>
                                                <p:strVal val="0-#ppt_w/2"/>
                                              </p:val>
                                            </p:tav>
                                            <p:tav tm="100000">
                                              <p:val>
                                                <p:strVal val="#ppt_x"/>
                                              </p:val>
                                            </p:tav>
                                          </p:tavLst>
                                        </p:anim>
                                        <p:anim calcmode="lin" valueType="num">
                                          <p:cBhvr additive="base">
                                            <p:cTn id="49" dur="1000" fill="hold"/>
                                            <p:tgtEl>
                                              <p:spTgt spid="10"/>
                                            </p:tgtEl>
                                            <p:attrNameLst>
                                              <p:attrName>ppt_y</p:attrName>
                                            </p:attrNameLst>
                                          </p:cBhvr>
                                          <p:tavLst>
                                            <p:tav tm="0">
                                              <p:val>
                                                <p:strVal val="#ppt_y"/>
                                              </p:val>
                                            </p:tav>
                                            <p:tav tm="100000">
                                              <p:val>
                                                <p:strVal val="#ppt_y"/>
                                              </p:val>
                                            </p:tav>
                                          </p:tavLst>
                                        </p:anim>
                                      </p:childTnLst>
                                    </p:cTn>
                                  </p:par>
                                  <p:par>
                                    <p:cTn id="50" presetID="2" presetClass="entr" presetSubtype="4" fill="hold" nodeType="with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750" fill="hold"/>
                                            <p:tgtEl>
                                              <p:spTgt spid="35"/>
                                            </p:tgtEl>
                                            <p:attrNameLst>
                                              <p:attrName>ppt_x</p:attrName>
                                            </p:attrNameLst>
                                          </p:cBhvr>
                                          <p:tavLst>
                                            <p:tav tm="0">
                                              <p:val>
                                                <p:strVal val="#ppt_x"/>
                                              </p:val>
                                            </p:tav>
                                            <p:tav tm="100000">
                                              <p:val>
                                                <p:strVal val="#ppt_x"/>
                                              </p:val>
                                            </p:tav>
                                          </p:tavLst>
                                        </p:anim>
                                        <p:anim calcmode="lin" valueType="num">
                                          <p:cBhvr additive="base">
                                            <p:cTn id="53" dur="75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1" grpId="0" animBg="1"/>
        </p:bldLst>
      </p:timing>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p:cNvGrpSpPr/>
          <p:nvPr/>
        </p:nvGrpSpPr>
        <p:grpSpPr>
          <a:xfrm>
            <a:off x="1748956" y="1770822"/>
            <a:ext cx="3600000" cy="4572000"/>
            <a:chOff x="253202" y="852876"/>
            <a:chExt cx="1995397" cy="4547254"/>
          </a:xfrm>
        </p:grpSpPr>
        <p:sp>
          <p:nvSpPr>
            <p:cNvPr id="28" name="Rectangle 27"/>
            <p:cNvSpPr/>
            <p:nvPr/>
          </p:nvSpPr>
          <p:spPr>
            <a:xfrm>
              <a:off x="253202" y="852876"/>
              <a:ext cx="1995397" cy="4547254"/>
            </a:xfrm>
            <a:prstGeom prst="rect">
              <a:avLst/>
            </a:prstGeom>
            <a:solidFill>
              <a:schemeClr val="accent5"/>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a:lstStyle/>
            <a:p>
              <a:endParaRPr lang="en-NZ"/>
            </a:p>
          </p:txBody>
        </p:sp>
        <p:sp>
          <p:nvSpPr>
            <p:cNvPr id="29" name="Rectangle 28"/>
            <p:cNvSpPr/>
            <p:nvPr/>
          </p:nvSpPr>
          <p:spPr>
            <a:xfrm>
              <a:off x="253202" y="852876"/>
              <a:ext cx="1995397" cy="4547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288938" rIns="142240" bIns="142240" numCol="1" spcCol="1270" anchor="t" anchorCtr="0">
              <a:noAutofit/>
            </a:bodyPr>
            <a:lstStyle/>
            <a:p>
              <a:pPr marL="228600" lvl="1" indent="-228600" algn="l" defTabSz="889000">
                <a:lnSpc>
                  <a:spcPct val="90000"/>
                </a:lnSpc>
                <a:spcBef>
                  <a:spcPct val="0"/>
                </a:spcBef>
                <a:spcAft>
                  <a:spcPct val="15000"/>
                </a:spcAft>
                <a:buChar char="••"/>
              </a:pPr>
              <a:r>
                <a:rPr lang="en-NZ" sz="2800" kern="1200"/>
                <a:t>Do</a:t>
              </a:r>
              <a:endParaRPr lang="en-GB" sz="1200" kern="1200"/>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Set an agenda</a:t>
              </a:r>
              <a:endParaRPr lang="en-GB" sz="1600" kern="1200"/>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Be direct</a:t>
              </a:r>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Give immediate feedback</a:t>
              </a:r>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Concentrate on the subject</a:t>
              </a:r>
            </a:p>
            <a:p>
              <a:pPr marL="114300" lvl="1" indent="-114300" algn="l" defTabSz="533400">
                <a:lnSpc>
                  <a:spcPct val="90000"/>
                </a:lnSpc>
                <a:spcBef>
                  <a:spcPct val="0"/>
                </a:spcBef>
                <a:spcAft>
                  <a:spcPct val="15000"/>
                </a:spcAft>
                <a:buChar char="••"/>
              </a:pPr>
              <a:r>
                <a:rPr lang="en-US" sz="1600" kern="1200">
                  <a:latin typeface="Century Gothic" panose="020B0502020202020204" pitchFamily="34" charset="0"/>
                </a:rPr>
                <a:t>Act quickly</a:t>
              </a:r>
              <a:endParaRPr lang="en-NZ" sz="1600" kern="1200">
                <a:latin typeface="Century Gothic" panose="020B0502020202020204" pitchFamily="34" charset="0"/>
              </a:endParaRPr>
            </a:p>
            <a:p>
              <a:pPr marL="114300" lvl="1" indent="-114300" algn="l" defTabSz="533400">
                <a:lnSpc>
                  <a:spcPct val="90000"/>
                </a:lnSpc>
                <a:spcBef>
                  <a:spcPct val="0"/>
                </a:spcBef>
                <a:spcAft>
                  <a:spcPct val="15000"/>
                </a:spcAft>
                <a:buChar char="••"/>
              </a:pPr>
              <a:r>
                <a:rPr lang="en-US" sz="1600" kern="1200">
                  <a:latin typeface="Century Gothic" panose="020B0502020202020204" pitchFamily="34" charset="0"/>
                </a:rPr>
                <a:t>Provide alternatives</a:t>
              </a:r>
            </a:p>
            <a:p>
              <a:pPr marL="114300" lvl="1" indent="-114300" algn="l" defTabSz="533400">
                <a:lnSpc>
                  <a:spcPct val="90000"/>
                </a:lnSpc>
                <a:spcBef>
                  <a:spcPct val="0"/>
                </a:spcBef>
                <a:spcAft>
                  <a:spcPct val="15000"/>
                </a:spcAft>
                <a:buChar char="••"/>
              </a:pPr>
              <a:r>
                <a:rPr lang="en-US" sz="1600" kern="1200">
                  <a:latin typeface="Century Gothic" panose="020B0502020202020204" pitchFamily="34" charset="0"/>
                </a:rPr>
                <a:t>Show interest</a:t>
              </a:r>
              <a:br>
                <a:rPr lang="en-US" sz="1600" kern="1200">
                  <a:latin typeface="Century Gothic" panose="020B0502020202020204" pitchFamily="34" charset="0"/>
                </a:rPr>
              </a:br>
              <a:endParaRPr lang="en-US" sz="1600" kern="1200">
                <a:latin typeface="Century Gothic" panose="020B0502020202020204" pitchFamily="34" charset="0"/>
              </a:endParaRPr>
            </a:p>
            <a:p>
              <a:pPr marL="228600" lvl="1" indent="-228600" algn="l" defTabSz="889000">
                <a:lnSpc>
                  <a:spcPct val="90000"/>
                </a:lnSpc>
                <a:spcBef>
                  <a:spcPct val="0"/>
                </a:spcBef>
                <a:spcAft>
                  <a:spcPct val="15000"/>
                </a:spcAft>
                <a:buChar char="••"/>
              </a:pPr>
              <a:r>
                <a:rPr lang="en-NZ" sz="2800" kern="1200"/>
                <a:t>Don’t</a:t>
              </a:r>
              <a:endParaRPr lang="en-GB" sz="2800" kern="1200"/>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Provide too much information</a:t>
              </a:r>
              <a:endParaRPr lang="en-GB" sz="1600" kern="1200"/>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Talk too much</a:t>
              </a:r>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Lose focus</a:t>
              </a:r>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Take issues personally</a:t>
              </a:r>
            </a:p>
            <a:p>
              <a:pPr marL="114300" lvl="1" indent="-114300" algn="l" defTabSz="533400">
                <a:lnSpc>
                  <a:spcPct val="90000"/>
                </a:lnSpc>
                <a:spcBef>
                  <a:spcPct val="0"/>
                </a:spcBef>
                <a:spcAft>
                  <a:spcPct val="15000"/>
                </a:spcAft>
                <a:buChar char="••"/>
              </a:pPr>
              <a:r>
                <a:rPr lang="en-US" sz="1600" kern="1200">
                  <a:latin typeface="Century Gothic" panose="020B0502020202020204" pitchFamily="34" charset="0"/>
                </a:rPr>
                <a:t>Slow down</a:t>
              </a:r>
              <a:endParaRPr lang="en-NZ" sz="1600" kern="1200">
                <a:latin typeface="Century Gothic" panose="020B0502020202020204" pitchFamily="34" charset="0"/>
              </a:endParaRPr>
            </a:p>
          </p:txBody>
        </p:sp>
      </p:grpSp>
      <p:grpSp>
        <p:nvGrpSpPr>
          <p:cNvPr id="30" name="Group 29"/>
          <p:cNvGrpSpPr/>
          <p:nvPr/>
        </p:nvGrpSpPr>
        <p:grpSpPr>
          <a:xfrm>
            <a:off x="6693706" y="1770822"/>
            <a:ext cx="3600000" cy="4572000"/>
            <a:chOff x="2815622" y="842893"/>
            <a:chExt cx="1996704" cy="4547254"/>
          </a:xfrm>
        </p:grpSpPr>
        <p:sp>
          <p:nvSpPr>
            <p:cNvPr id="31" name="Rectangle 30"/>
            <p:cNvSpPr/>
            <p:nvPr/>
          </p:nvSpPr>
          <p:spPr>
            <a:xfrm>
              <a:off x="2815622" y="842893"/>
              <a:ext cx="1996703" cy="4547254"/>
            </a:xfrm>
            <a:prstGeom prst="rect">
              <a:avLst/>
            </a:prstGeom>
            <a:solidFill>
              <a:schemeClr val="accent4"/>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a:lstStyle/>
            <a:p>
              <a:endParaRPr lang="en-NZ"/>
            </a:p>
          </p:txBody>
        </p:sp>
        <p:sp>
          <p:nvSpPr>
            <p:cNvPr id="32" name="Rectangle 31"/>
            <p:cNvSpPr/>
            <p:nvPr/>
          </p:nvSpPr>
          <p:spPr>
            <a:xfrm>
              <a:off x="2815623" y="842893"/>
              <a:ext cx="1996703" cy="4547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288938" rIns="142240" bIns="142240" numCol="1" spcCol="1270" anchor="t" anchorCtr="0">
              <a:noAutofit/>
            </a:bodyPr>
            <a:lstStyle/>
            <a:p>
              <a:pPr marL="228600" lvl="1" indent="-228600" algn="l" defTabSz="889000">
                <a:lnSpc>
                  <a:spcPct val="90000"/>
                </a:lnSpc>
                <a:spcBef>
                  <a:spcPct val="0"/>
                </a:spcBef>
                <a:spcAft>
                  <a:spcPct val="15000"/>
                </a:spcAft>
                <a:buChar char="••"/>
              </a:pPr>
              <a:r>
                <a:rPr lang="en-NZ" sz="2800" kern="1200"/>
                <a:t>Do</a:t>
              </a:r>
              <a:endParaRPr lang="en-GB" sz="1600" kern="1200"/>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Maintain a positive atmosphere</a:t>
              </a:r>
              <a:endParaRPr lang="en-GB" sz="1600" kern="1200"/>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Take time to chat</a:t>
              </a:r>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Be more enthusiastic</a:t>
              </a:r>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Focus on the people aspect</a:t>
              </a:r>
            </a:p>
            <a:p>
              <a:pPr marL="114300" lvl="1" indent="-114300" algn="l" defTabSz="533400">
                <a:lnSpc>
                  <a:spcPct val="90000"/>
                </a:lnSpc>
                <a:spcBef>
                  <a:spcPct val="0"/>
                </a:spcBef>
                <a:spcAft>
                  <a:spcPct val="15000"/>
                </a:spcAft>
                <a:buChar char="••"/>
              </a:pPr>
              <a:r>
                <a:rPr lang="en-US" sz="1600" kern="1200">
                  <a:latin typeface="Century Gothic" panose="020B0502020202020204" pitchFamily="34" charset="0"/>
                </a:rPr>
                <a:t>Focus on the big picture</a:t>
              </a:r>
              <a:br>
                <a:rPr lang="en-US" sz="1600" kern="1200">
                  <a:latin typeface="Century Gothic" panose="020B0502020202020204" pitchFamily="34" charset="0"/>
                </a:rPr>
              </a:br>
              <a:br>
                <a:rPr lang="en-US" sz="1600" kern="1200">
                  <a:latin typeface="Century Gothic" panose="020B0502020202020204" pitchFamily="34" charset="0"/>
                </a:rPr>
              </a:br>
              <a:endParaRPr lang="en-NZ" sz="1600" kern="1200">
                <a:latin typeface="Century Gothic" panose="020B0502020202020204" pitchFamily="34" charset="0"/>
              </a:endParaRPr>
            </a:p>
            <a:p>
              <a:pPr marL="228600" lvl="1" indent="-228600" algn="l" defTabSz="889000">
                <a:lnSpc>
                  <a:spcPct val="90000"/>
                </a:lnSpc>
                <a:spcBef>
                  <a:spcPct val="0"/>
                </a:spcBef>
                <a:spcAft>
                  <a:spcPct val="15000"/>
                </a:spcAft>
                <a:buChar char="••"/>
              </a:pPr>
              <a:r>
                <a:rPr lang="en-NZ" sz="2800" kern="1200"/>
                <a:t>Don’t</a:t>
              </a:r>
              <a:endParaRPr lang="en-GB" sz="2800" kern="1200"/>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Talk about too many details</a:t>
              </a:r>
              <a:endParaRPr lang="en-GB" sz="1600" kern="1200"/>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Fail to socialise</a:t>
              </a:r>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Bring up negative issues</a:t>
              </a:r>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Be too practical</a:t>
              </a:r>
            </a:p>
            <a:p>
              <a:pPr marL="114300" lvl="1" indent="-114300" algn="l" defTabSz="533400">
                <a:lnSpc>
                  <a:spcPct val="90000"/>
                </a:lnSpc>
                <a:spcBef>
                  <a:spcPct val="0"/>
                </a:spcBef>
                <a:spcAft>
                  <a:spcPct val="15000"/>
                </a:spcAft>
                <a:buChar char="••"/>
              </a:pPr>
              <a:r>
                <a:rPr lang="en-US" sz="1600" kern="1200">
                  <a:latin typeface="Century Gothic" panose="020B0502020202020204" pitchFamily="34" charset="0"/>
                </a:rPr>
                <a:t>Set too many restrictions</a:t>
              </a:r>
            </a:p>
            <a:p>
              <a:pPr marL="114300" lvl="1" indent="-114300" algn="l" defTabSz="533400">
                <a:lnSpc>
                  <a:spcPct val="90000"/>
                </a:lnSpc>
                <a:spcBef>
                  <a:spcPct val="0"/>
                </a:spcBef>
                <a:spcAft>
                  <a:spcPct val="15000"/>
                </a:spcAft>
                <a:buChar char="••"/>
              </a:pPr>
              <a:r>
                <a:rPr lang="en-US" sz="1600" kern="1200">
                  <a:latin typeface="Century Gothic" panose="020B0502020202020204" pitchFamily="34" charset="0"/>
                </a:rPr>
                <a:t>Isolate them</a:t>
              </a:r>
              <a:endParaRPr lang="en-NZ" sz="1600" kern="1200">
                <a:latin typeface="Century Gothic" panose="020B0502020202020204" pitchFamily="34" charset="0"/>
              </a:endParaRPr>
            </a:p>
          </p:txBody>
        </p:sp>
      </p:grpSp>
      <p:sp>
        <p:nvSpPr>
          <p:cNvPr id="2" name="Title 1"/>
          <p:cNvSpPr>
            <a:spLocks noGrp="1"/>
          </p:cNvSpPr>
          <p:nvPr>
            <p:ph type="title"/>
          </p:nvPr>
        </p:nvSpPr>
        <p:spPr>
          <a:xfrm>
            <a:off x="271109" y="231282"/>
            <a:ext cx="11549415" cy="351580"/>
          </a:xfrm>
        </p:spPr>
        <p:txBody>
          <a:bodyPr/>
          <a:lstStyle/>
          <a:p>
            <a:r>
              <a:rPr lang="en-NZ" b="1">
                <a:solidFill>
                  <a:srgbClr val="ED0C6D"/>
                </a:solidFill>
              </a:rPr>
              <a:t>Exercise 4: </a:t>
            </a:r>
            <a:r>
              <a:rPr lang="en-NZ"/>
              <a:t>(Group) Styles Dos and Don’ts </a:t>
            </a:r>
            <a:r>
              <a:rPr lang="en-NZ" b="1"/>
              <a:t>Answers</a:t>
            </a:r>
            <a:endParaRPr lang="en-GB" b="1"/>
          </a:p>
        </p:txBody>
      </p:sp>
      <p:sp>
        <p:nvSpPr>
          <p:cNvPr id="3" name="Slide Number Placeholder 2"/>
          <p:cNvSpPr>
            <a:spLocks noGrp="1"/>
          </p:cNvSpPr>
          <p:nvPr>
            <p:ph type="sldNum" sz="quarter" idx="12"/>
          </p:nvPr>
        </p:nvSpPr>
        <p:spPr/>
        <p:txBody>
          <a:bodyPr/>
          <a:lstStyle/>
          <a:p>
            <a:fld id="{DEAEEF22-A4DB-45E7-8C91-9889C89BF273}" type="slidenum">
              <a:rPr lang="pl-PL" smtClean="0"/>
              <a:t>48</a:t>
            </a:fld>
            <a:endParaRPr lang="pl-PL"/>
          </a:p>
        </p:txBody>
      </p:sp>
      <p:grpSp>
        <p:nvGrpSpPr>
          <p:cNvPr id="39" name="Grupa 35"/>
          <p:cNvGrpSpPr/>
          <p:nvPr/>
        </p:nvGrpSpPr>
        <p:grpSpPr>
          <a:xfrm>
            <a:off x="1451257" y="903553"/>
            <a:ext cx="1071890" cy="1071890"/>
            <a:chOff x="6949929" y="1423660"/>
            <a:chExt cx="1742129" cy="1742129"/>
          </a:xfrm>
        </p:grpSpPr>
        <p:grpSp>
          <p:nvGrpSpPr>
            <p:cNvPr id="40" name="Grupa 27"/>
            <p:cNvGrpSpPr/>
            <p:nvPr/>
          </p:nvGrpSpPr>
          <p:grpSpPr>
            <a:xfrm>
              <a:off x="6949929" y="1423660"/>
              <a:ext cx="1742129" cy="1742129"/>
              <a:chOff x="7424335" y="2590541"/>
              <a:chExt cx="1742129" cy="1742129"/>
            </a:xfrm>
          </p:grpSpPr>
          <p:sp>
            <p:nvSpPr>
              <p:cNvPr id="42" name="Elipsa 28"/>
              <p:cNvSpPr/>
              <p:nvPr/>
            </p:nvSpPr>
            <p:spPr>
              <a:xfrm>
                <a:off x="7424335" y="2590541"/>
                <a:ext cx="1742129" cy="17421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3" name="pole tekstowe 29"/>
              <p:cNvSpPr txBox="1"/>
              <p:nvPr/>
            </p:nvSpPr>
            <p:spPr>
              <a:xfrm>
                <a:off x="7968688" y="2607935"/>
                <a:ext cx="1197210" cy="1107996"/>
              </a:xfrm>
              <a:prstGeom prst="rect">
                <a:avLst/>
              </a:prstGeom>
              <a:noFill/>
            </p:spPr>
            <p:txBody>
              <a:bodyPr wrap="square" rtlCol="0">
                <a:spAutoFit/>
              </a:bodyPr>
              <a:lstStyle/>
              <a:p>
                <a:pPr algn="ctr"/>
                <a:r>
                  <a:rPr lang="pl-PL" sz="6600" b="1">
                    <a:solidFill>
                      <a:schemeClr val="bg1"/>
                    </a:solidFill>
                  </a:rPr>
                  <a:t>D</a:t>
                </a:r>
              </a:p>
            </p:txBody>
          </p:sp>
        </p:grpSp>
        <p:sp>
          <p:nvSpPr>
            <p:cNvPr id="41" name="Freeform 6"/>
            <p:cNvSpPr>
              <a:spLocks noEditPoints="1"/>
            </p:cNvSpPr>
            <p:nvPr/>
          </p:nvSpPr>
          <p:spPr bwMode="auto">
            <a:xfrm>
              <a:off x="7119845" y="1778837"/>
              <a:ext cx="823182" cy="1052520"/>
            </a:xfrm>
            <a:custGeom>
              <a:avLst/>
              <a:gdLst>
                <a:gd name="T0" fmla="*/ 1580 w 2344"/>
                <a:gd name="T1" fmla="*/ 2513 h 2995"/>
                <a:gd name="T2" fmla="*/ 1920 w 2344"/>
                <a:gd name="T3" fmla="*/ 2381 h 2995"/>
                <a:gd name="T4" fmla="*/ 2153 w 2344"/>
                <a:gd name="T5" fmla="*/ 2520 h 2995"/>
                <a:gd name="T6" fmla="*/ 2341 w 2344"/>
                <a:gd name="T7" fmla="*/ 2456 h 2995"/>
                <a:gd name="T8" fmla="*/ 1454 w 2344"/>
                <a:gd name="T9" fmla="*/ 928 h 2995"/>
                <a:gd name="T10" fmla="*/ 1148 w 2344"/>
                <a:gd name="T11" fmla="*/ 699 h 2995"/>
                <a:gd name="T12" fmla="*/ 1098 w 2344"/>
                <a:gd name="T13" fmla="*/ 389 h 2995"/>
                <a:gd name="T14" fmla="*/ 368 w 2344"/>
                <a:gd name="T15" fmla="*/ 200 h 2995"/>
                <a:gd name="T16" fmla="*/ 11 w 2344"/>
                <a:gd name="T17" fmla="*/ 531 h 2995"/>
                <a:gd name="T18" fmla="*/ 38 w 2344"/>
                <a:gd name="T19" fmla="*/ 540 h 2995"/>
                <a:gd name="T20" fmla="*/ 470 w 2344"/>
                <a:gd name="T21" fmla="*/ 697 h 2995"/>
                <a:gd name="T22" fmla="*/ 1178 w 2344"/>
                <a:gd name="T23" fmla="*/ 2385 h 2995"/>
                <a:gd name="T24" fmla="*/ 725 w 2344"/>
                <a:gd name="T25" fmla="*/ 2724 h 2995"/>
                <a:gd name="T26" fmla="*/ 755 w 2344"/>
                <a:gd name="T27" fmla="*/ 2773 h 2995"/>
                <a:gd name="T28" fmla="*/ 1098 w 2344"/>
                <a:gd name="T29" fmla="*/ 2654 h 2995"/>
                <a:gd name="T30" fmla="*/ 908 w 2344"/>
                <a:gd name="T31" fmla="*/ 2716 h 2995"/>
                <a:gd name="T32" fmla="*/ 791 w 2344"/>
                <a:gd name="T33" fmla="*/ 2994 h 2995"/>
                <a:gd name="T34" fmla="*/ 830 w 2344"/>
                <a:gd name="T35" fmla="*/ 2968 h 2995"/>
                <a:gd name="T36" fmla="*/ 1205 w 2344"/>
                <a:gd name="T37" fmla="*/ 2925 h 2995"/>
                <a:gd name="T38" fmla="*/ 1238 w 2344"/>
                <a:gd name="T39" fmla="*/ 2962 h 2995"/>
                <a:gd name="T40" fmla="*/ 1160 w 2344"/>
                <a:gd name="T41" fmla="*/ 2686 h 2995"/>
                <a:gd name="T42" fmla="*/ 1572 w 2344"/>
                <a:gd name="T43" fmla="*/ 2512 h 2995"/>
                <a:gd name="T44" fmla="*/ 386 w 2344"/>
                <a:gd name="T45" fmla="*/ 389 h 2995"/>
                <a:gd name="T46" fmla="*/ 448 w 2344"/>
                <a:gd name="T47" fmla="*/ 200 h 2995"/>
                <a:gd name="T48" fmla="*/ 1030 w 2344"/>
                <a:gd name="T49" fmla="*/ 389 h 2995"/>
                <a:gd name="T50" fmla="*/ 998 w 2344"/>
                <a:gd name="T51" fmla="*/ 561 h 2995"/>
                <a:gd name="T52" fmla="*/ 823 w 2344"/>
                <a:gd name="T53" fmla="*/ 865 h 2995"/>
                <a:gd name="T54" fmla="*/ 787 w 2344"/>
                <a:gd name="T55" fmla="*/ 851 h 2995"/>
                <a:gd name="T56" fmla="*/ 551 w 2344"/>
                <a:gd name="T57" fmla="*/ 911 h 2995"/>
                <a:gd name="T58" fmla="*/ 456 w 2344"/>
                <a:gd name="T59" fmla="*/ 958 h 2995"/>
                <a:gd name="T60" fmla="*/ 530 w 2344"/>
                <a:gd name="T61" fmla="*/ 657 h 2995"/>
                <a:gd name="T62" fmla="*/ 388 w 2344"/>
                <a:gd name="T63" fmla="*/ 424 h 2995"/>
                <a:gd name="T64" fmla="*/ 1396 w 2344"/>
                <a:gd name="T65" fmla="*/ 961 h 2995"/>
                <a:gd name="T66" fmla="*/ 2153 w 2344"/>
                <a:gd name="T67" fmla="*/ 2453 h 2995"/>
                <a:gd name="T68" fmla="*/ 1984 w 2344"/>
                <a:gd name="T69" fmla="*/ 2356 h 2995"/>
                <a:gd name="T70" fmla="*/ 1963 w 2344"/>
                <a:gd name="T71" fmla="*/ 2317 h 2995"/>
                <a:gd name="T72" fmla="*/ 1925 w 2344"/>
                <a:gd name="T73" fmla="*/ 2296 h 2995"/>
                <a:gd name="T74" fmla="*/ 1788 w 2344"/>
                <a:gd name="T75" fmla="*/ 2322 h 2995"/>
                <a:gd name="T76" fmla="*/ 1492 w 2344"/>
                <a:gd name="T77" fmla="*/ 2109 h 2995"/>
                <a:gd name="T78" fmla="*/ 1396 w 2344"/>
                <a:gd name="T79" fmla="*/ 2128 h 2995"/>
                <a:gd name="T80" fmla="*/ 851 w 2344"/>
                <a:gd name="T81" fmla="*/ 940 h 2995"/>
                <a:gd name="T82" fmla="*/ 1009 w 2344"/>
                <a:gd name="T83" fmla="*/ 798 h 2995"/>
                <a:gd name="T84" fmla="*/ 1131 w 2344"/>
                <a:gd name="T85" fmla="*/ 765 h 2995"/>
                <a:gd name="T86" fmla="*/ 1148 w 2344"/>
                <a:gd name="T87" fmla="*/ 766 h 2995"/>
                <a:gd name="T88" fmla="*/ 1394 w 2344"/>
                <a:gd name="T89" fmla="*/ 959 h 2995"/>
                <a:gd name="T90" fmla="*/ 477 w 2344"/>
                <a:gd name="T91" fmla="*/ 1027 h 2995"/>
                <a:gd name="T92" fmla="*/ 616 w 2344"/>
                <a:gd name="T93" fmla="*/ 928 h 2995"/>
                <a:gd name="T94" fmla="*/ 736 w 2344"/>
                <a:gd name="T95" fmla="*/ 894 h 2995"/>
                <a:gd name="T96" fmla="*/ 718 w 2344"/>
                <a:gd name="T97" fmla="*/ 1486 h 2995"/>
                <a:gd name="T98" fmla="*/ 1465 w 2344"/>
                <a:gd name="T99" fmla="*/ 2185 h 2995"/>
                <a:gd name="T100" fmla="*/ 1578 w 2344"/>
                <a:gd name="T101" fmla="*/ 2444 h 2995"/>
                <a:gd name="T102" fmla="*/ 441 w 2344"/>
                <a:gd name="T103" fmla="*/ 1024 h 2995"/>
                <a:gd name="T104" fmla="*/ 337 w 2344"/>
                <a:gd name="T105" fmla="*/ 270 h 2995"/>
                <a:gd name="T106" fmla="*/ 321 w 2344"/>
                <a:gd name="T107" fmla="*/ 436 h 2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44" h="2995">
                  <a:moveTo>
                    <a:pt x="1572" y="2512"/>
                  </a:moveTo>
                  <a:cubicBezTo>
                    <a:pt x="1575" y="2512"/>
                    <a:pt x="1578" y="2513"/>
                    <a:pt x="1580" y="2513"/>
                  </a:cubicBezTo>
                  <a:cubicBezTo>
                    <a:pt x="1585" y="2513"/>
                    <a:pt x="1589" y="2512"/>
                    <a:pt x="1593" y="2510"/>
                  </a:cubicBezTo>
                  <a:cubicBezTo>
                    <a:pt x="1920" y="2381"/>
                    <a:pt x="1920" y="2381"/>
                    <a:pt x="1920" y="2381"/>
                  </a:cubicBezTo>
                  <a:cubicBezTo>
                    <a:pt x="1952" y="2435"/>
                    <a:pt x="2023" y="2520"/>
                    <a:pt x="2153" y="2520"/>
                  </a:cubicBezTo>
                  <a:cubicBezTo>
                    <a:pt x="2153" y="2520"/>
                    <a:pt x="2153" y="2520"/>
                    <a:pt x="2153" y="2520"/>
                  </a:cubicBezTo>
                  <a:cubicBezTo>
                    <a:pt x="2206" y="2520"/>
                    <a:pt x="2263" y="2506"/>
                    <a:pt x="2323" y="2477"/>
                  </a:cubicBezTo>
                  <a:cubicBezTo>
                    <a:pt x="2332" y="2472"/>
                    <a:pt x="2338" y="2465"/>
                    <a:pt x="2341" y="2456"/>
                  </a:cubicBezTo>
                  <a:cubicBezTo>
                    <a:pt x="2344" y="2447"/>
                    <a:pt x="2342" y="2437"/>
                    <a:pt x="2338" y="2429"/>
                  </a:cubicBezTo>
                  <a:cubicBezTo>
                    <a:pt x="1454" y="928"/>
                    <a:pt x="1454" y="928"/>
                    <a:pt x="1454" y="928"/>
                  </a:cubicBezTo>
                  <a:cubicBezTo>
                    <a:pt x="1445" y="909"/>
                    <a:pt x="1343" y="718"/>
                    <a:pt x="1155" y="699"/>
                  </a:cubicBezTo>
                  <a:cubicBezTo>
                    <a:pt x="1153" y="699"/>
                    <a:pt x="1150" y="699"/>
                    <a:pt x="1148" y="699"/>
                  </a:cubicBezTo>
                  <a:cubicBezTo>
                    <a:pt x="1065" y="544"/>
                    <a:pt x="1065" y="544"/>
                    <a:pt x="1065" y="544"/>
                  </a:cubicBezTo>
                  <a:cubicBezTo>
                    <a:pt x="1087" y="495"/>
                    <a:pt x="1098" y="443"/>
                    <a:pt x="1098" y="389"/>
                  </a:cubicBezTo>
                  <a:cubicBezTo>
                    <a:pt x="1098" y="174"/>
                    <a:pt x="923" y="0"/>
                    <a:pt x="708" y="0"/>
                  </a:cubicBezTo>
                  <a:cubicBezTo>
                    <a:pt x="562" y="0"/>
                    <a:pt x="434" y="81"/>
                    <a:pt x="368" y="200"/>
                  </a:cubicBezTo>
                  <a:cubicBezTo>
                    <a:pt x="140" y="212"/>
                    <a:pt x="10" y="319"/>
                    <a:pt x="0" y="505"/>
                  </a:cubicBezTo>
                  <a:cubicBezTo>
                    <a:pt x="0" y="515"/>
                    <a:pt x="4" y="525"/>
                    <a:pt x="11" y="531"/>
                  </a:cubicBezTo>
                  <a:cubicBezTo>
                    <a:pt x="18" y="537"/>
                    <a:pt x="26" y="540"/>
                    <a:pt x="34" y="540"/>
                  </a:cubicBezTo>
                  <a:cubicBezTo>
                    <a:pt x="36" y="540"/>
                    <a:pt x="37" y="540"/>
                    <a:pt x="38" y="540"/>
                  </a:cubicBezTo>
                  <a:cubicBezTo>
                    <a:pt x="336" y="502"/>
                    <a:pt x="336" y="502"/>
                    <a:pt x="336" y="502"/>
                  </a:cubicBezTo>
                  <a:cubicBezTo>
                    <a:pt x="359" y="579"/>
                    <a:pt x="405" y="647"/>
                    <a:pt x="470" y="697"/>
                  </a:cubicBezTo>
                  <a:cubicBezTo>
                    <a:pt x="372" y="938"/>
                    <a:pt x="253" y="1377"/>
                    <a:pt x="455" y="1779"/>
                  </a:cubicBezTo>
                  <a:cubicBezTo>
                    <a:pt x="585" y="2038"/>
                    <a:pt x="828" y="2241"/>
                    <a:pt x="1178" y="2385"/>
                  </a:cubicBezTo>
                  <a:cubicBezTo>
                    <a:pt x="1118" y="2589"/>
                    <a:pt x="1118" y="2589"/>
                    <a:pt x="1118" y="2589"/>
                  </a:cubicBezTo>
                  <a:cubicBezTo>
                    <a:pt x="1001" y="2557"/>
                    <a:pt x="807" y="2552"/>
                    <a:pt x="725" y="2724"/>
                  </a:cubicBezTo>
                  <a:cubicBezTo>
                    <a:pt x="717" y="2741"/>
                    <a:pt x="724" y="2761"/>
                    <a:pt x="741" y="2769"/>
                  </a:cubicBezTo>
                  <a:cubicBezTo>
                    <a:pt x="746" y="2772"/>
                    <a:pt x="751" y="2773"/>
                    <a:pt x="755" y="2773"/>
                  </a:cubicBezTo>
                  <a:cubicBezTo>
                    <a:pt x="768" y="2773"/>
                    <a:pt x="780" y="2766"/>
                    <a:pt x="786" y="2754"/>
                  </a:cubicBezTo>
                  <a:cubicBezTo>
                    <a:pt x="856" y="2607"/>
                    <a:pt x="1029" y="2636"/>
                    <a:pt x="1098" y="2654"/>
                  </a:cubicBezTo>
                  <a:cubicBezTo>
                    <a:pt x="1094" y="2669"/>
                    <a:pt x="1094" y="2669"/>
                    <a:pt x="1094" y="2669"/>
                  </a:cubicBezTo>
                  <a:cubicBezTo>
                    <a:pt x="1053" y="2667"/>
                    <a:pt x="978" y="2670"/>
                    <a:pt x="908" y="2716"/>
                  </a:cubicBezTo>
                  <a:cubicBezTo>
                    <a:pt x="835" y="2764"/>
                    <a:pt x="787" y="2844"/>
                    <a:pt x="764" y="2954"/>
                  </a:cubicBezTo>
                  <a:cubicBezTo>
                    <a:pt x="761" y="2972"/>
                    <a:pt x="772" y="2990"/>
                    <a:pt x="791" y="2994"/>
                  </a:cubicBezTo>
                  <a:cubicBezTo>
                    <a:pt x="793" y="2994"/>
                    <a:pt x="795" y="2995"/>
                    <a:pt x="797" y="2995"/>
                  </a:cubicBezTo>
                  <a:cubicBezTo>
                    <a:pt x="813" y="2995"/>
                    <a:pt x="827" y="2984"/>
                    <a:pt x="830" y="2968"/>
                  </a:cubicBezTo>
                  <a:cubicBezTo>
                    <a:pt x="885" y="2700"/>
                    <a:pt x="1098" y="2736"/>
                    <a:pt x="1111" y="2739"/>
                  </a:cubicBezTo>
                  <a:cubicBezTo>
                    <a:pt x="1117" y="2740"/>
                    <a:pt x="1217" y="2768"/>
                    <a:pt x="1205" y="2925"/>
                  </a:cubicBezTo>
                  <a:cubicBezTo>
                    <a:pt x="1203" y="2944"/>
                    <a:pt x="1217" y="2960"/>
                    <a:pt x="1236" y="2962"/>
                  </a:cubicBezTo>
                  <a:cubicBezTo>
                    <a:pt x="1237" y="2962"/>
                    <a:pt x="1238" y="2962"/>
                    <a:pt x="1238" y="2962"/>
                  </a:cubicBezTo>
                  <a:cubicBezTo>
                    <a:pt x="1256" y="2962"/>
                    <a:pt x="1271" y="2948"/>
                    <a:pt x="1272" y="2931"/>
                  </a:cubicBezTo>
                  <a:cubicBezTo>
                    <a:pt x="1283" y="2787"/>
                    <a:pt x="1216" y="2714"/>
                    <a:pt x="1160" y="2686"/>
                  </a:cubicBezTo>
                  <a:cubicBezTo>
                    <a:pt x="1241" y="2410"/>
                    <a:pt x="1241" y="2410"/>
                    <a:pt x="1241" y="2410"/>
                  </a:cubicBezTo>
                  <a:cubicBezTo>
                    <a:pt x="1343" y="2449"/>
                    <a:pt x="1453" y="2483"/>
                    <a:pt x="1572" y="2512"/>
                  </a:cubicBezTo>
                  <a:close/>
                  <a:moveTo>
                    <a:pt x="388" y="424"/>
                  </a:moveTo>
                  <a:cubicBezTo>
                    <a:pt x="387" y="412"/>
                    <a:pt x="386" y="401"/>
                    <a:pt x="386" y="389"/>
                  </a:cubicBezTo>
                  <a:cubicBezTo>
                    <a:pt x="386" y="345"/>
                    <a:pt x="395" y="304"/>
                    <a:pt x="410" y="266"/>
                  </a:cubicBezTo>
                  <a:cubicBezTo>
                    <a:pt x="420" y="242"/>
                    <a:pt x="433" y="220"/>
                    <a:pt x="448" y="200"/>
                  </a:cubicBezTo>
                  <a:cubicBezTo>
                    <a:pt x="507" y="119"/>
                    <a:pt x="601" y="67"/>
                    <a:pt x="708" y="67"/>
                  </a:cubicBezTo>
                  <a:cubicBezTo>
                    <a:pt x="886" y="67"/>
                    <a:pt x="1030" y="211"/>
                    <a:pt x="1030" y="389"/>
                  </a:cubicBezTo>
                  <a:cubicBezTo>
                    <a:pt x="1030" y="438"/>
                    <a:pt x="1019" y="486"/>
                    <a:pt x="998" y="530"/>
                  </a:cubicBezTo>
                  <a:cubicBezTo>
                    <a:pt x="993" y="540"/>
                    <a:pt x="993" y="551"/>
                    <a:pt x="998" y="561"/>
                  </a:cubicBezTo>
                  <a:cubicBezTo>
                    <a:pt x="1074" y="704"/>
                    <a:pt x="1074" y="704"/>
                    <a:pt x="1074" y="704"/>
                  </a:cubicBezTo>
                  <a:cubicBezTo>
                    <a:pt x="997" y="719"/>
                    <a:pt x="902" y="767"/>
                    <a:pt x="823" y="865"/>
                  </a:cubicBezTo>
                  <a:cubicBezTo>
                    <a:pt x="822" y="866"/>
                    <a:pt x="821" y="867"/>
                    <a:pt x="820" y="868"/>
                  </a:cubicBezTo>
                  <a:cubicBezTo>
                    <a:pt x="805" y="864"/>
                    <a:pt x="793" y="858"/>
                    <a:pt x="787" y="851"/>
                  </a:cubicBezTo>
                  <a:cubicBezTo>
                    <a:pt x="755" y="813"/>
                    <a:pt x="700" y="796"/>
                    <a:pt x="650" y="808"/>
                  </a:cubicBezTo>
                  <a:cubicBezTo>
                    <a:pt x="600" y="819"/>
                    <a:pt x="564" y="857"/>
                    <a:pt x="551" y="911"/>
                  </a:cubicBezTo>
                  <a:cubicBezTo>
                    <a:pt x="546" y="929"/>
                    <a:pt x="538" y="941"/>
                    <a:pt x="525" y="948"/>
                  </a:cubicBezTo>
                  <a:cubicBezTo>
                    <a:pt x="504" y="961"/>
                    <a:pt x="475" y="960"/>
                    <a:pt x="456" y="958"/>
                  </a:cubicBezTo>
                  <a:cubicBezTo>
                    <a:pt x="481" y="856"/>
                    <a:pt x="513" y="767"/>
                    <a:pt x="542" y="698"/>
                  </a:cubicBezTo>
                  <a:cubicBezTo>
                    <a:pt x="549" y="683"/>
                    <a:pt x="543" y="666"/>
                    <a:pt x="530" y="657"/>
                  </a:cubicBezTo>
                  <a:cubicBezTo>
                    <a:pt x="469" y="617"/>
                    <a:pt x="425" y="558"/>
                    <a:pt x="403" y="491"/>
                  </a:cubicBezTo>
                  <a:cubicBezTo>
                    <a:pt x="396" y="470"/>
                    <a:pt x="391" y="447"/>
                    <a:pt x="388" y="424"/>
                  </a:cubicBezTo>
                  <a:close/>
                  <a:moveTo>
                    <a:pt x="1394" y="959"/>
                  </a:moveTo>
                  <a:cubicBezTo>
                    <a:pt x="1395" y="960"/>
                    <a:pt x="1395" y="960"/>
                    <a:pt x="1396" y="961"/>
                  </a:cubicBezTo>
                  <a:cubicBezTo>
                    <a:pt x="2260" y="2431"/>
                    <a:pt x="2260" y="2431"/>
                    <a:pt x="2260" y="2431"/>
                  </a:cubicBezTo>
                  <a:cubicBezTo>
                    <a:pt x="2222" y="2445"/>
                    <a:pt x="2186" y="2453"/>
                    <a:pt x="2153" y="2453"/>
                  </a:cubicBezTo>
                  <a:cubicBezTo>
                    <a:pt x="2153" y="2453"/>
                    <a:pt x="2153" y="2453"/>
                    <a:pt x="2153" y="2453"/>
                  </a:cubicBezTo>
                  <a:cubicBezTo>
                    <a:pt x="2063" y="2453"/>
                    <a:pt x="2010" y="2396"/>
                    <a:pt x="1984" y="2356"/>
                  </a:cubicBezTo>
                  <a:cubicBezTo>
                    <a:pt x="1976" y="2344"/>
                    <a:pt x="1971" y="2334"/>
                    <a:pt x="1967" y="2327"/>
                  </a:cubicBezTo>
                  <a:cubicBezTo>
                    <a:pt x="1965" y="2322"/>
                    <a:pt x="1963" y="2318"/>
                    <a:pt x="1963" y="2317"/>
                  </a:cubicBezTo>
                  <a:cubicBezTo>
                    <a:pt x="1958" y="2304"/>
                    <a:pt x="1945" y="2295"/>
                    <a:pt x="1931" y="2295"/>
                  </a:cubicBezTo>
                  <a:cubicBezTo>
                    <a:pt x="1929" y="2295"/>
                    <a:pt x="1927" y="2296"/>
                    <a:pt x="1925" y="2296"/>
                  </a:cubicBezTo>
                  <a:cubicBezTo>
                    <a:pt x="1924" y="2296"/>
                    <a:pt x="1922" y="2297"/>
                    <a:pt x="1920" y="2297"/>
                  </a:cubicBezTo>
                  <a:cubicBezTo>
                    <a:pt x="1874" y="2314"/>
                    <a:pt x="1830" y="2322"/>
                    <a:pt x="1788" y="2322"/>
                  </a:cubicBezTo>
                  <a:cubicBezTo>
                    <a:pt x="1593" y="2322"/>
                    <a:pt x="1516" y="2137"/>
                    <a:pt x="1513" y="2129"/>
                  </a:cubicBezTo>
                  <a:cubicBezTo>
                    <a:pt x="1509" y="2120"/>
                    <a:pt x="1502" y="2113"/>
                    <a:pt x="1492" y="2109"/>
                  </a:cubicBezTo>
                  <a:cubicBezTo>
                    <a:pt x="1483" y="2106"/>
                    <a:pt x="1473" y="2107"/>
                    <a:pt x="1464" y="2112"/>
                  </a:cubicBezTo>
                  <a:cubicBezTo>
                    <a:pt x="1447" y="2122"/>
                    <a:pt x="1424" y="2128"/>
                    <a:pt x="1396" y="2128"/>
                  </a:cubicBezTo>
                  <a:cubicBezTo>
                    <a:pt x="1205" y="2128"/>
                    <a:pt x="876" y="1894"/>
                    <a:pt x="784" y="1471"/>
                  </a:cubicBezTo>
                  <a:cubicBezTo>
                    <a:pt x="726" y="1209"/>
                    <a:pt x="784" y="1041"/>
                    <a:pt x="851" y="940"/>
                  </a:cubicBezTo>
                  <a:cubicBezTo>
                    <a:pt x="859" y="928"/>
                    <a:pt x="867" y="918"/>
                    <a:pt x="875" y="908"/>
                  </a:cubicBezTo>
                  <a:cubicBezTo>
                    <a:pt x="917" y="856"/>
                    <a:pt x="964" y="820"/>
                    <a:pt x="1009" y="798"/>
                  </a:cubicBezTo>
                  <a:cubicBezTo>
                    <a:pt x="1045" y="780"/>
                    <a:pt x="1079" y="770"/>
                    <a:pt x="1108" y="767"/>
                  </a:cubicBezTo>
                  <a:cubicBezTo>
                    <a:pt x="1116" y="766"/>
                    <a:pt x="1124" y="765"/>
                    <a:pt x="1131" y="765"/>
                  </a:cubicBezTo>
                  <a:cubicBezTo>
                    <a:pt x="1136" y="765"/>
                    <a:pt x="1141" y="765"/>
                    <a:pt x="1146" y="766"/>
                  </a:cubicBezTo>
                  <a:cubicBezTo>
                    <a:pt x="1147" y="766"/>
                    <a:pt x="1147" y="766"/>
                    <a:pt x="1148" y="766"/>
                  </a:cubicBezTo>
                  <a:cubicBezTo>
                    <a:pt x="1162" y="767"/>
                    <a:pt x="1175" y="770"/>
                    <a:pt x="1188" y="774"/>
                  </a:cubicBezTo>
                  <a:cubicBezTo>
                    <a:pt x="1320" y="812"/>
                    <a:pt x="1394" y="957"/>
                    <a:pt x="1394" y="959"/>
                  </a:cubicBezTo>
                  <a:close/>
                  <a:moveTo>
                    <a:pt x="441" y="1024"/>
                  </a:moveTo>
                  <a:cubicBezTo>
                    <a:pt x="450" y="1025"/>
                    <a:pt x="463" y="1027"/>
                    <a:pt x="477" y="1027"/>
                  </a:cubicBezTo>
                  <a:cubicBezTo>
                    <a:pt x="502" y="1027"/>
                    <a:pt x="532" y="1022"/>
                    <a:pt x="559" y="1007"/>
                  </a:cubicBezTo>
                  <a:cubicBezTo>
                    <a:pt x="588" y="990"/>
                    <a:pt x="607" y="962"/>
                    <a:pt x="616" y="928"/>
                  </a:cubicBezTo>
                  <a:cubicBezTo>
                    <a:pt x="624" y="898"/>
                    <a:pt x="641" y="879"/>
                    <a:pt x="665" y="873"/>
                  </a:cubicBezTo>
                  <a:cubicBezTo>
                    <a:pt x="690" y="867"/>
                    <a:pt x="720" y="876"/>
                    <a:pt x="736" y="894"/>
                  </a:cubicBezTo>
                  <a:cubicBezTo>
                    <a:pt x="747" y="908"/>
                    <a:pt x="763" y="918"/>
                    <a:pt x="781" y="926"/>
                  </a:cubicBezTo>
                  <a:cubicBezTo>
                    <a:pt x="712" y="1040"/>
                    <a:pt x="660" y="1219"/>
                    <a:pt x="718" y="1486"/>
                  </a:cubicBezTo>
                  <a:cubicBezTo>
                    <a:pt x="819" y="1949"/>
                    <a:pt x="1177" y="2195"/>
                    <a:pt x="1396" y="2195"/>
                  </a:cubicBezTo>
                  <a:cubicBezTo>
                    <a:pt x="1422" y="2195"/>
                    <a:pt x="1445" y="2192"/>
                    <a:pt x="1465" y="2185"/>
                  </a:cubicBezTo>
                  <a:cubicBezTo>
                    <a:pt x="1496" y="2243"/>
                    <a:pt x="1577" y="2359"/>
                    <a:pt x="1729" y="2384"/>
                  </a:cubicBezTo>
                  <a:cubicBezTo>
                    <a:pt x="1578" y="2444"/>
                    <a:pt x="1578" y="2444"/>
                    <a:pt x="1578" y="2444"/>
                  </a:cubicBezTo>
                  <a:cubicBezTo>
                    <a:pt x="1037" y="2309"/>
                    <a:pt x="680" y="2075"/>
                    <a:pt x="515" y="1749"/>
                  </a:cubicBezTo>
                  <a:cubicBezTo>
                    <a:pt x="392" y="1503"/>
                    <a:pt x="397" y="1241"/>
                    <a:pt x="441" y="1024"/>
                  </a:cubicBezTo>
                  <a:close/>
                  <a:moveTo>
                    <a:pt x="73" y="468"/>
                  </a:moveTo>
                  <a:cubicBezTo>
                    <a:pt x="99" y="331"/>
                    <a:pt x="217" y="283"/>
                    <a:pt x="337" y="270"/>
                  </a:cubicBezTo>
                  <a:cubicBezTo>
                    <a:pt x="325" y="308"/>
                    <a:pt x="319" y="347"/>
                    <a:pt x="319" y="389"/>
                  </a:cubicBezTo>
                  <a:cubicBezTo>
                    <a:pt x="319" y="405"/>
                    <a:pt x="320" y="421"/>
                    <a:pt x="321" y="436"/>
                  </a:cubicBezTo>
                  <a:lnTo>
                    <a:pt x="73" y="46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a:p>
          </p:txBody>
        </p:sp>
      </p:grpSp>
      <p:grpSp>
        <p:nvGrpSpPr>
          <p:cNvPr id="19" name="Grupa 56"/>
          <p:cNvGrpSpPr/>
          <p:nvPr/>
        </p:nvGrpSpPr>
        <p:grpSpPr>
          <a:xfrm>
            <a:off x="6325359" y="918925"/>
            <a:ext cx="1071890" cy="1118698"/>
            <a:chOff x="8081194" y="4473229"/>
            <a:chExt cx="1071890" cy="1118698"/>
          </a:xfrm>
        </p:grpSpPr>
        <p:sp>
          <p:nvSpPr>
            <p:cNvPr id="20" name="Elipsa 49"/>
            <p:cNvSpPr/>
            <p:nvPr/>
          </p:nvSpPr>
          <p:spPr>
            <a:xfrm>
              <a:off x="8081194" y="4473229"/>
              <a:ext cx="1071890" cy="107189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1" name="pole tekstowe 50"/>
            <p:cNvSpPr txBox="1"/>
            <p:nvPr/>
          </p:nvSpPr>
          <p:spPr>
            <a:xfrm>
              <a:off x="8394795" y="4483931"/>
              <a:ext cx="736614" cy="1107996"/>
            </a:xfrm>
            <a:prstGeom prst="rect">
              <a:avLst/>
            </a:prstGeom>
            <a:noFill/>
          </p:spPr>
          <p:txBody>
            <a:bodyPr wrap="square" rtlCol="0">
              <a:spAutoFit/>
            </a:bodyPr>
            <a:lstStyle/>
            <a:p>
              <a:pPr algn="ctr"/>
              <a:r>
                <a:rPr lang="pl-PL" sz="6600" b="1">
                  <a:solidFill>
                    <a:schemeClr val="bg1"/>
                  </a:solidFill>
                </a:rPr>
                <a:t>I</a:t>
              </a:r>
            </a:p>
          </p:txBody>
        </p:sp>
        <p:sp>
          <p:nvSpPr>
            <p:cNvPr id="22" name="Freeform 7"/>
            <p:cNvSpPr>
              <a:spLocks noEditPoints="1"/>
            </p:cNvSpPr>
            <p:nvPr/>
          </p:nvSpPr>
          <p:spPr bwMode="auto">
            <a:xfrm>
              <a:off x="8251833" y="4657611"/>
              <a:ext cx="553189" cy="642881"/>
            </a:xfrm>
            <a:custGeom>
              <a:avLst/>
              <a:gdLst>
                <a:gd name="T0" fmla="*/ 851 w 2306"/>
                <a:gd name="T1" fmla="*/ 2640 h 2681"/>
                <a:gd name="T2" fmla="*/ 919 w 2306"/>
                <a:gd name="T3" fmla="*/ 2559 h 2681"/>
                <a:gd name="T4" fmla="*/ 1006 w 2306"/>
                <a:gd name="T5" fmla="*/ 2492 h 2681"/>
                <a:gd name="T6" fmla="*/ 1039 w 2306"/>
                <a:gd name="T7" fmla="*/ 2261 h 2681"/>
                <a:gd name="T8" fmla="*/ 1762 w 2306"/>
                <a:gd name="T9" fmla="*/ 2660 h 2681"/>
                <a:gd name="T10" fmla="*/ 2298 w 2306"/>
                <a:gd name="T11" fmla="*/ 2528 h 2681"/>
                <a:gd name="T12" fmla="*/ 1733 w 2306"/>
                <a:gd name="T13" fmla="*/ 2105 h 2681"/>
                <a:gd name="T14" fmla="*/ 2295 w 2306"/>
                <a:gd name="T15" fmla="*/ 1900 h 2681"/>
                <a:gd name="T16" fmla="*/ 964 w 2306"/>
                <a:gd name="T17" fmla="*/ 495 h 2681"/>
                <a:gd name="T18" fmla="*/ 1212 w 2306"/>
                <a:gd name="T19" fmla="*/ 1 h 2681"/>
                <a:gd name="T20" fmla="*/ 770 w 2306"/>
                <a:gd name="T21" fmla="*/ 249 h 2681"/>
                <a:gd name="T22" fmla="*/ 232 w 2306"/>
                <a:gd name="T23" fmla="*/ 467 h 2681"/>
                <a:gd name="T24" fmla="*/ 123 w 2306"/>
                <a:gd name="T25" fmla="*/ 932 h 2681"/>
                <a:gd name="T26" fmla="*/ 289 w 2306"/>
                <a:gd name="T27" fmla="*/ 1156 h 2681"/>
                <a:gd name="T28" fmla="*/ 445 w 2306"/>
                <a:gd name="T29" fmla="*/ 1032 h 2681"/>
                <a:gd name="T30" fmla="*/ 546 w 2306"/>
                <a:gd name="T31" fmla="*/ 1646 h 2681"/>
                <a:gd name="T32" fmla="*/ 606 w 2306"/>
                <a:gd name="T33" fmla="*/ 1733 h 2681"/>
                <a:gd name="T34" fmla="*/ 731 w 2306"/>
                <a:gd name="T35" fmla="*/ 2256 h 2681"/>
                <a:gd name="T36" fmla="*/ 719 w 2306"/>
                <a:gd name="T37" fmla="*/ 2492 h 2681"/>
                <a:gd name="T38" fmla="*/ 616 w 2306"/>
                <a:gd name="T39" fmla="*/ 2674 h 2681"/>
                <a:gd name="T40" fmla="*/ 809 w 2306"/>
                <a:gd name="T41" fmla="*/ 383 h 2681"/>
                <a:gd name="T42" fmla="*/ 963 w 2306"/>
                <a:gd name="T43" fmla="*/ 785 h 2681"/>
                <a:gd name="T44" fmla="*/ 500 w 2306"/>
                <a:gd name="T45" fmla="*/ 939 h 2681"/>
                <a:gd name="T46" fmla="*/ 298 w 2306"/>
                <a:gd name="T47" fmla="*/ 481 h 2681"/>
                <a:gd name="T48" fmla="*/ 809 w 2306"/>
                <a:gd name="T49" fmla="*/ 383 h 2681"/>
                <a:gd name="T50" fmla="*/ 523 w 2306"/>
                <a:gd name="T51" fmla="*/ 1034 h 2681"/>
                <a:gd name="T52" fmla="*/ 941 w 2306"/>
                <a:gd name="T53" fmla="*/ 849 h 2681"/>
                <a:gd name="T54" fmla="*/ 1211 w 2306"/>
                <a:gd name="T55" fmla="*/ 1006 h 2681"/>
                <a:gd name="T56" fmla="*/ 1595 w 2306"/>
                <a:gd name="T57" fmla="*/ 1439 h 2681"/>
                <a:gd name="T58" fmla="*/ 689 w 2306"/>
                <a:gd name="T59" fmla="*/ 1615 h 2681"/>
                <a:gd name="T60" fmla="*/ 622 w 2306"/>
                <a:gd name="T61" fmla="*/ 1605 h 2681"/>
                <a:gd name="T62" fmla="*/ 677 w 2306"/>
                <a:gd name="T63" fmla="*/ 1682 h 2681"/>
                <a:gd name="T64" fmla="*/ 1600 w 2306"/>
                <a:gd name="T65" fmla="*/ 1516 h 2681"/>
                <a:gd name="T66" fmla="*/ 1919 w 2306"/>
                <a:gd name="T67" fmla="*/ 1621 h 2681"/>
                <a:gd name="T68" fmla="*/ 1648 w 2306"/>
                <a:gd name="T69" fmla="*/ 1776 h 2681"/>
                <a:gd name="T70" fmla="*/ 825 w 2306"/>
                <a:gd name="T71" fmla="*/ 1838 h 2681"/>
                <a:gd name="T72" fmla="*/ 675 w 2306"/>
                <a:gd name="T73" fmla="*/ 1704 h 2681"/>
                <a:gd name="T74" fmla="*/ 1579 w 2306"/>
                <a:gd name="T75" fmla="*/ 2051 h 2681"/>
                <a:gd name="T76" fmla="*/ 1497 w 2306"/>
                <a:gd name="T77" fmla="*/ 2053 h 2681"/>
                <a:gd name="T78" fmla="*/ 1139 w 2306"/>
                <a:gd name="T79" fmla="*/ 1938 h 2681"/>
                <a:gd name="T80" fmla="*/ 1673 w 2306"/>
                <a:gd name="T81" fmla="*/ 1840 h 2681"/>
                <a:gd name="T82" fmla="*/ 1579 w 2306"/>
                <a:gd name="T83" fmla="*/ 2051 h 2681"/>
                <a:gd name="T84" fmla="*/ 1416 w 2306"/>
                <a:gd name="T85" fmla="*/ 2119 h 2681"/>
                <a:gd name="T86" fmla="*/ 985 w 2306"/>
                <a:gd name="T87" fmla="*/ 2192 h 2681"/>
                <a:gd name="T88" fmla="*/ 885 w 2306"/>
                <a:gd name="T89" fmla="*/ 2343 h 2681"/>
                <a:gd name="T90" fmla="*/ 799 w 2306"/>
                <a:gd name="T91" fmla="*/ 2069 h 2681"/>
                <a:gd name="T92" fmla="*/ 1808 w 2306"/>
                <a:gd name="T93" fmla="*/ 2609 h 2681"/>
                <a:gd name="T94" fmla="*/ 1628 w 2306"/>
                <a:gd name="T95" fmla="*/ 2116 h 2681"/>
                <a:gd name="T96" fmla="*/ 1210 w 2306"/>
                <a:gd name="T97" fmla="*/ 87 h 2681"/>
                <a:gd name="T98" fmla="*/ 923 w 2306"/>
                <a:gd name="T99" fmla="*/ 432 h 2681"/>
                <a:gd name="T100" fmla="*/ 1190 w 2306"/>
                <a:gd name="T101" fmla="*/ 130 h 2681"/>
                <a:gd name="T102" fmla="*/ 296 w 2306"/>
                <a:gd name="T103" fmla="*/ 945 h 2681"/>
                <a:gd name="T104" fmla="*/ 182 w 2306"/>
                <a:gd name="T105" fmla="*/ 898 h 2681"/>
                <a:gd name="T106" fmla="*/ 436 w 2306"/>
                <a:gd name="T107" fmla="*/ 964 h 2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06" h="2681">
                  <a:moveTo>
                    <a:pt x="720" y="2559"/>
                  </a:moveTo>
                  <a:cubicBezTo>
                    <a:pt x="851" y="2559"/>
                    <a:pt x="851" y="2559"/>
                    <a:pt x="851" y="2559"/>
                  </a:cubicBezTo>
                  <a:cubicBezTo>
                    <a:pt x="851" y="2640"/>
                    <a:pt x="851" y="2640"/>
                    <a:pt x="851" y="2640"/>
                  </a:cubicBezTo>
                  <a:cubicBezTo>
                    <a:pt x="851" y="2659"/>
                    <a:pt x="866" y="2674"/>
                    <a:pt x="885" y="2674"/>
                  </a:cubicBezTo>
                  <a:cubicBezTo>
                    <a:pt x="904" y="2674"/>
                    <a:pt x="919" y="2659"/>
                    <a:pt x="919" y="2640"/>
                  </a:cubicBezTo>
                  <a:cubicBezTo>
                    <a:pt x="919" y="2559"/>
                    <a:pt x="919" y="2559"/>
                    <a:pt x="919" y="2559"/>
                  </a:cubicBezTo>
                  <a:cubicBezTo>
                    <a:pt x="1006" y="2559"/>
                    <a:pt x="1006" y="2559"/>
                    <a:pt x="1006" y="2559"/>
                  </a:cubicBezTo>
                  <a:cubicBezTo>
                    <a:pt x="1024" y="2559"/>
                    <a:pt x="1039" y="2544"/>
                    <a:pt x="1039" y="2526"/>
                  </a:cubicBezTo>
                  <a:cubicBezTo>
                    <a:pt x="1039" y="2507"/>
                    <a:pt x="1024" y="2492"/>
                    <a:pt x="1006" y="2492"/>
                  </a:cubicBezTo>
                  <a:cubicBezTo>
                    <a:pt x="919" y="2492"/>
                    <a:pt x="919" y="2492"/>
                    <a:pt x="919" y="2492"/>
                  </a:cubicBezTo>
                  <a:cubicBezTo>
                    <a:pt x="919" y="2406"/>
                    <a:pt x="919" y="2406"/>
                    <a:pt x="919" y="2406"/>
                  </a:cubicBezTo>
                  <a:cubicBezTo>
                    <a:pt x="986" y="2391"/>
                    <a:pt x="1037" y="2333"/>
                    <a:pt x="1039" y="2261"/>
                  </a:cubicBezTo>
                  <a:cubicBezTo>
                    <a:pt x="1074" y="2268"/>
                    <a:pt x="1109" y="2272"/>
                    <a:pt x="1145" y="2272"/>
                  </a:cubicBezTo>
                  <a:cubicBezTo>
                    <a:pt x="1245" y="2272"/>
                    <a:pt x="1339" y="2244"/>
                    <a:pt x="1420" y="2196"/>
                  </a:cubicBezTo>
                  <a:cubicBezTo>
                    <a:pt x="1762" y="2660"/>
                    <a:pt x="1762" y="2660"/>
                    <a:pt x="1762" y="2660"/>
                  </a:cubicBezTo>
                  <a:cubicBezTo>
                    <a:pt x="1768" y="2668"/>
                    <a:pt x="1776" y="2672"/>
                    <a:pt x="1784" y="2674"/>
                  </a:cubicBezTo>
                  <a:cubicBezTo>
                    <a:pt x="1790" y="2675"/>
                    <a:pt x="1836" y="2681"/>
                    <a:pt x="1899" y="2681"/>
                  </a:cubicBezTo>
                  <a:cubicBezTo>
                    <a:pt x="2020" y="2681"/>
                    <a:pt x="2205" y="2658"/>
                    <a:pt x="2298" y="2528"/>
                  </a:cubicBezTo>
                  <a:cubicBezTo>
                    <a:pt x="2304" y="2521"/>
                    <a:pt x="2306" y="2512"/>
                    <a:pt x="2304" y="2503"/>
                  </a:cubicBezTo>
                  <a:cubicBezTo>
                    <a:pt x="2303" y="2494"/>
                    <a:pt x="2298" y="2486"/>
                    <a:pt x="2290" y="2481"/>
                  </a:cubicBezTo>
                  <a:cubicBezTo>
                    <a:pt x="1733" y="2105"/>
                    <a:pt x="1733" y="2105"/>
                    <a:pt x="1733" y="2105"/>
                  </a:cubicBezTo>
                  <a:cubicBezTo>
                    <a:pt x="2040" y="2064"/>
                    <a:pt x="2273" y="1960"/>
                    <a:pt x="2285" y="1954"/>
                  </a:cubicBezTo>
                  <a:cubicBezTo>
                    <a:pt x="2295" y="1950"/>
                    <a:pt x="2302" y="1941"/>
                    <a:pt x="2304" y="1930"/>
                  </a:cubicBezTo>
                  <a:cubicBezTo>
                    <a:pt x="2306" y="1919"/>
                    <a:pt x="2303" y="1908"/>
                    <a:pt x="2295" y="1900"/>
                  </a:cubicBezTo>
                  <a:cubicBezTo>
                    <a:pt x="2264" y="1867"/>
                    <a:pt x="1644" y="1223"/>
                    <a:pt x="1208" y="921"/>
                  </a:cubicBezTo>
                  <a:cubicBezTo>
                    <a:pt x="1200" y="874"/>
                    <a:pt x="1183" y="828"/>
                    <a:pt x="1155" y="786"/>
                  </a:cubicBezTo>
                  <a:cubicBezTo>
                    <a:pt x="964" y="495"/>
                    <a:pt x="964" y="495"/>
                    <a:pt x="964" y="495"/>
                  </a:cubicBezTo>
                  <a:cubicBezTo>
                    <a:pt x="1140" y="465"/>
                    <a:pt x="1232" y="331"/>
                    <a:pt x="1237" y="324"/>
                  </a:cubicBezTo>
                  <a:cubicBezTo>
                    <a:pt x="1287" y="245"/>
                    <a:pt x="1294" y="83"/>
                    <a:pt x="1261" y="28"/>
                  </a:cubicBezTo>
                  <a:cubicBezTo>
                    <a:pt x="1244" y="1"/>
                    <a:pt x="1221" y="0"/>
                    <a:pt x="1212" y="1"/>
                  </a:cubicBezTo>
                  <a:cubicBezTo>
                    <a:pt x="1181" y="4"/>
                    <a:pt x="1155" y="35"/>
                    <a:pt x="1127" y="105"/>
                  </a:cubicBezTo>
                  <a:cubicBezTo>
                    <a:pt x="1047" y="304"/>
                    <a:pt x="783" y="251"/>
                    <a:pt x="772" y="249"/>
                  </a:cubicBezTo>
                  <a:cubicBezTo>
                    <a:pt x="771" y="249"/>
                    <a:pt x="770" y="249"/>
                    <a:pt x="770" y="249"/>
                  </a:cubicBezTo>
                  <a:cubicBezTo>
                    <a:pt x="713" y="210"/>
                    <a:pt x="645" y="188"/>
                    <a:pt x="573" y="188"/>
                  </a:cubicBezTo>
                  <a:cubicBezTo>
                    <a:pt x="505" y="188"/>
                    <a:pt x="439" y="208"/>
                    <a:pt x="382" y="246"/>
                  </a:cubicBezTo>
                  <a:cubicBezTo>
                    <a:pt x="304" y="297"/>
                    <a:pt x="250" y="376"/>
                    <a:pt x="232" y="467"/>
                  </a:cubicBezTo>
                  <a:cubicBezTo>
                    <a:pt x="229" y="481"/>
                    <a:pt x="227" y="495"/>
                    <a:pt x="226" y="509"/>
                  </a:cubicBezTo>
                  <a:cubicBezTo>
                    <a:pt x="185" y="536"/>
                    <a:pt x="0" y="678"/>
                    <a:pt x="122" y="929"/>
                  </a:cubicBezTo>
                  <a:cubicBezTo>
                    <a:pt x="122" y="930"/>
                    <a:pt x="123" y="931"/>
                    <a:pt x="123" y="932"/>
                  </a:cubicBezTo>
                  <a:cubicBezTo>
                    <a:pt x="250" y="1141"/>
                    <a:pt x="250" y="1141"/>
                    <a:pt x="250" y="1141"/>
                  </a:cubicBezTo>
                  <a:cubicBezTo>
                    <a:pt x="257" y="1151"/>
                    <a:pt x="268" y="1157"/>
                    <a:pt x="279" y="1157"/>
                  </a:cubicBezTo>
                  <a:cubicBezTo>
                    <a:pt x="283" y="1157"/>
                    <a:pt x="286" y="1157"/>
                    <a:pt x="289" y="1156"/>
                  </a:cubicBezTo>
                  <a:cubicBezTo>
                    <a:pt x="294" y="1154"/>
                    <a:pt x="340" y="1139"/>
                    <a:pt x="364" y="1088"/>
                  </a:cubicBezTo>
                  <a:cubicBezTo>
                    <a:pt x="375" y="1067"/>
                    <a:pt x="380" y="1044"/>
                    <a:pt x="380" y="1018"/>
                  </a:cubicBezTo>
                  <a:cubicBezTo>
                    <a:pt x="398" y="1026"/>
                    <a:pt x="420" y="1032"/>
                    <a:pt x="445" y="1032"/>
                  </a:cubicBezTo>
                  <a:cubicBezTo>
                    <a:pt x="445" y="1032"/>
                    <a:pt x="445" y="1032"/>
                    <a:pt x="445" y="1032"/>
                  </a:cubicBezTo>
                  <a:cubicBezTo>
                    <a:pt x="447" y="1032"/>
                    <a:pt x="448" y="1032"/>
                    <a:pt x="450" y="1032"/>
                  </a:cubicBezTo>
                  <a:cubicBezTo>
                    <a:pt x="373" y="1219"/>
                    <a:pt x="409" y="1440"/>
                    <a:pt x="546" y="1646"/>
                  </a:cubicBezTo>
                  <a:cubicBezTo>
                    <a:pt x="547" y="1648"/>
                    <a:pt x="548" y="1649"/>
                    <a:pt x="549" y="1651"/>
                  </a:cubicBezTo>
                  <a:cubicBezTo>
                    <a:pt x="567" y="1677"/>
                    <a:pt x="586" y="1702"/>
                    <a:pt x="606" y="1728"/>
                  </a:cubicBezTo>
                  <a:cubicBezTo>
                    <a:pt x="606" y="1730"/>
                    <a:pt x="606" y="1732"/>
                    <a:pt x="606" y="1733"/>
                  </a:cubicBezTo>
                  <a:cubicBezTo>
                    <a:pt x="606" y="1859"/>
                    <a:pt x="650" y="1981"/>
                    <a:pt x="731" y="2077"/>
                  </a:cubicBezTo>
                  <a:cubicBezTo>
                    <a:pt x="731" y="2078"/>
                    <a:pt x="731" y="2078"/>
                    <a:pt x="731" y="2079"/>
                  </a:cubicBezTo>
                  <a:cubicBezTo>
                    <a:pt x="731" y="2256"/>
                    <a:pt x="731" y="2256"/>
                    <a:pt x="731" y="2256"/>
                  </a:cubicBezTo>
                  <a:cubicBezTo>
                    <a:pt x="731" y="2329"/>
                    <a:pt x="782" y="2391"/>
                    <a:pt x="851" y="2406"/>
                  </a:cubicBezTo>
                  <a:cubicBezTo>
                    <a:pt x="851" y="2492"/>
                    <a:pt x="851" y="2492"/>
                    <a:pt x="851" y="2492"/>
                  </a:cubicBezTo>
                  <a:cubicBezTo>
                    <a:pt x="719" y="2492"/>
                    <a:pt x="719" y="2492"/>
                    <a:pt x="719" y="2492"/>
                  </a:cubicBezTo>
                  <a:cubicBezTo>
                    <a:pt x="718" y="2492"/>
                    <a:pt x="717" y="2492"/>
                    <a:pt x="716" y="2492"/>
                  </a:cubicBezTo>
                  <a:cubicBezTo>
                    <a:pt x="670" y="2496"/>
                    <a:pt x="582" y="2531"/>
                    <a:pt x="582" y="2640"/>
                  </a:cubicBezTo>
                  <a:cubicBezTo>
                    <a:pt x="582" y="2659"/>
                    <a:pt x="597" y="2674"/>
                    <a:pt x="616" y="2674"/>
                  </a:cubicBezTo>
                  <a:cubicBezTo>
                    <a:pt x="634" y="2674"/>
                    <a:pt x="649" y="2659"/>
                    <a:pt x="649" y="2640"/>
                  </a:cubicBezTo>
                  <a:cubicBezTo>
                    <a:pt x="649" y="2571"/>
                    <a:pt x="706" y="2561"/>
                    <a:pt x="720" y="2559"/>
                  </a:cubicBezTo>
                  <a:close/>
                  <a:moveTo>
                    <a:pt x="809" y="383"/>
                  </a:moveTo>
                  <a:cubicBezTo>
                    <a:pt x="1099" y="823"/>
                    <a:pt x="1099" y="823"/>
                    <a:pt x="1099" y="823"/>
                  </a:cubicBezTo>
                  <a:cubicBezTo>
                    <a:pt x="1108" y="836"/>
                    <a:pt x="1115" y="850"/>
                    <a:pt x="1121" y="865"/>
                  </a:cubicBezTo>
                  <a:cubicBezTo>
                    <a:pt x="1063" y="829"/>
                    <a:pt x="1010" y="801"/>
                    <a:pt x="963" y="785"/>
                  </a:cubicBezTo>
                  <a:cubicBezTo>
                    <a:pt x="919" y="769"/>
                    <a:pt x="874" y="761"/>
                    <a:pt x="829" y="761"/>
                  </a:cubicBezTo>
                  <a:cubicBezTo>
                    <a:pt x="705" y="761"/>
                    <a:pt x="592" y="820"/>
                    <a:pt x="514" y="920"/>
                  </a:cubicBezTo>
                  <a:cubicBezTo>
                    <a:pt x="509" y="926"/>
                    <a:pt x="505" y="933"/>
                    <a:pt x="500" y="939"/>
                  </a:cubicBezTo>
                  <a:cubicBezTo>
                    <a:pt x="338" y="693"/>
                    <a:pt x="338" y="693"/>
                    <a:pt x="338" y="693"/>
                  </a:cubicBezTo>
                  <a:cubicBezTo>
                    <a:pt x="307" y="646"/>
                    <a:pt x="292" y="592"/>
                    <a:pt x="292" y="538"/>
                  </a:cubicBezTo>
                  <a:cubicBezTo>
                    <a:pt x="292" y="519"/>
                    <a:pt x="294" y="500"/>
                    <a:pt x="298" y="481"/>
                  </a:cubicBezTo>
                  <a:cubicBezTo>
                    <a:pt x="313" y="407"/>
                    <a:pt x="356" y="343"/>
                    <a:pt x="419" y="302"/>
                  </a:cubicBezTo>
                  <a:cubicBezTo>
                    <a:pt x="465" y="272"/>
                    <a:pt x="518" y="256"/>
                    <a:pt x="573" y="256"/>
                  </a:cubicBezTo>
                  <a:cubicBezTo>
                    <a:pt x="669" y="256"/>
                    <a:pt x="757" y="303"/>
                    <a:pt x="809" y="383"/>
                  </a:cubicBezTo>
                  <a:close/>
                  <a:moveTo>
                    <a:pt x="507" y="1072"/>
                  </a:moveTo>
                  <a:cubicBezTo>
                    <a:pt x="510" y="1063"/>
                    <a:pt x="513" y="1055"/>
                    <a:pt x="517" y="1047"/>
                  </a:cubicBezTo>
                  <a:cubicBezTo>
                    <a:pt x="519" y="1042"/>
                    <a:pt x="521" y="1038"/>
                    <a:pt x="523" y="1034"/>
                  </a:cubicBezTo>
                  <a:cubicBezTo>
                    <a:pt x="528" y="1023"/>
                    <a:pt x="534" y="1011"/>
                    <a:pt x="541" y="1000"/>
                  </a:cubicBezTo>
                  <a:cubicBezTo>
                    <a:pt x="605" y="893"/>
                    <a:pt x="712" y="829"/>
                    <a:pt x="829" y="829"/>
                  </a:cubicBezTo>
                  <a:cubicBezTo>
                    <a:pt x="866" y="829"/>
                    <a:pt x="904" y="836"/>
                    <a:pt x="941" y="849"/>
                  </a:cubicBezTo>
                  <a:cubicBezTo>
                    <a:pt x="998" y="869"/>
                    <a:pt x="1068" y="908"/>
                    <a:pt x="1144" y="960"/>
                  </a:cubicBezTo>
                  <a:cubicBezTo>
                    <a:pt x="1156" y="967"/>
                    <a:pt x="1167" y="975"/>
                    <a:pt x="1179" y="983"/>
                  </a:cubicBezTo>
                  <a:cubicBezTo>
                    <a:pt x="1190" y="991"/>
                    <a:pt x="1200" y="998"/>
                    <a:pt x="1211" y="1006"/>
                  </a:cubicBezTo>
                  <a:cubicBezTo>
                    <a:pt x="1355" y="1110"/>
                    <a:pt x="1517" y="1248"/>
                    <a:pt x="1669" y="1387"/>
                  </a:cubicBezTo>
                  <a:cubicBezTo>
                    <a:pt x="1662" y="1393"/>
                    <a:pt x="1654" y="1399"/>
                    <a:pt x="1646" y="1405"/>
                  </a:cubicBezTo>
                  <a:cubicBezTo>
                    <a:pt x="1629" y="1417"/>
                    <a:pt x="1612" y="1428"/>
                    <a:pt x="1595" y="1439"/>
                  </a:cubicBezTo>
                  <a:cubicBezTo>
                    <a:pt x="1586" y="1445"/>
                    <a:pt x="1577" y="1451"/>
                    <a:pt x="1567" y="1457"/>
                  </a:cubicBezTo>
                  <a:cubicBezTo>
                    <a:pt x="1557" y="1463"/>
                    <a:pt x="1547" y="1468"/>
                    <a:pt x="1538" y="1473"/>
                  </a:cubicBezTo>
                  <a:cubicBezTo>
                    <a:pt x="1217" y="1651"/>
                    <a:pt x="861" y="1637"/>
                    <a:pt x="689" y="1615"/>
                  </a:cubicBezTo>
                  <a:cubicBezTo>
                    <a:pt x="680" y="1614"/>
                    <a:pt x="672" y="1613"/>
                    <a:pt x="664" y="1612"/>
                  </a:cubicBezTo>
                  <a:cubicBezTo>
                    <a:pt x="661" y="1611"/>
                    <a:pt x="658" y="1611"/>
                    <a:pt x="655" y="1610"/>
                  </a:cubicBezTo>
                  <a:cubicBezTo>
                    <a:pt x="643" y="1608"/>
                    <a:pt x="631" y="1607"/>
                    <a:pt x="622" y="1605"/>
                  </a:cubicBezTo>
                  <a:cubicBezTo>
                    <a:pt x="611" y="1603"/>
                    <a:pt x="603" y="1601"/>
                    <a:pt x="597" y="1600"/>
                  </a:cubicBezTo>
                  <a:cubicBezTo>
                    <a:pt x="480" y="1421"/>
                    <a:pt x="447" y="1232"/>
                    <a:pt x="507" y="1072"/>
                  </a:cubicBezTo>
                  <a:close/>
                  <a:moveTo>
                    <a:pt x="677" y="1682"/>
                  </a:moveTo>
                  <a:cubicBezTo>
                    <a:pt x="733" y="1690"/>
                    <a:pt x="809" y="1697"/>
                    <a:pt x="897" y="1697"/>
                  </a:cubicBezTo>
                  <a:cubicBezTo>
                    <a:pt x="1088" y="1697"/>
                    <a:pt x="1337" y="1664"/>
                    <a:pt x="1571" y="1533"/>
                  </a:cubicBezTo>
                  <a:cubicBezTo>
                    <a:pt x="1581" y="1527"/>
                    <a:pt x="1591" y="1522"/>
                    <a:pt x="1600" y="1516"/>
                  </a:cubicBezTo>
                  <a:cubicBezTo>
                    <a:pt x="1610" y="1510"/>
                    <a:pt x="1620" y="1504"/>
                    <a:pt x="1629" y="1498"/>
                  </a:cubicBezTo>
                  <a:cubicBezTo>
                    <a:pt x="1660" y="1478"/>
                    <a:pt x="1690" y="1457"/>
                    <a:pt x="1720" y="1433"/>
                  </a:cubicBezTo>
                  <a:cubicBezTo>
                    <a:pt x="1790" y="1498"/>
                    <a:pt x="1858" y="1561"/>
                    <a:pt x="1919" y="1621"/>
                  </a:cubicBezTo>
                  <a:cubicBezTo>
                    <a:pt x="1909" y="1629"/>
                    <a:pt x="1898" y="1638"/>
                    <a:pt x="1887" y="1645"/>
                  </a:cubicBezTo>
                  <a:cubicBezTo>
                    <a:pt x="1821" y="1693"/>
                    <a:pt x="1752" y="1731"/>
                    <a:pt x="1683" y="1762"/>
                  </a:cubicBezTo>
                  <a:cubicBezTo>
                    <a:pt x="1671" y="1767"/>
                    <a:pt x="1659" y="1771"/>
                    <a:pt x="1648" y="1776"/>
                  </a:cubicBezTo>
                  <a:cubicBezTo>
                    <a:pt x="1636" y="1781"/>
                    <a:pt x="1624" y="1785"/>
                    <a:pt x="1613" y="1790"/>
                  </a:cubicBezTo>
                  <a:cubicBezTo>
                    <a:pt x="1325" y="1893"/>
                    <a:pt x="1040" y="1872"/>
                    <a:pt x="905" y="1852"/>
                  </a:cubicBezTo>
                  <a:cubicBezTo>
                    <a:pt x="856" y="1845"/>
                    <a:pt x="827" y="1838"/>
                    <a:pt x="825" y="1838"/>
                  </a:cubicBezTo>
                  <a:cubicBezTo>
                    <a:pt x="821" y="1837"/>
                    <a:pt x="816" y="1837"/>
                    <a:pt x="812" y="1838"/>
                  </a:cubicBezTo>
                  <a:cubicBezTo>
                    <a:pt x="771" y="1805"/>
                    <a:pt x="732" y="1769"/>
                    <a:pt x="696" y="1729"/>
                  </a:cubicBezTo>
                  <a:cubicBezTo>
                    <a:pt x="689" y="1721"/>
                    <a:pt x="682" y="1712"/>
                    <a:pt x="675" y="1704"/>
                  </a:cubicBezTo>
                  <a:cubicBezTo>
                    <a:pt x="668" y="1696"/>
                    <a:pt x="661" y="1687"/>
                    <a:pt x="654" y="1679"/>
                  </a:cubicBezTo>
                  <a:cubicBezTo>
                    <a:pt x="661" y="1680"/>
                    <a:pt x="669" y="1681"/>
                    <a:pt x="677" y="1682"/>
                  </a:cubicBezTo>
                  <a:close/>
                  <a:moveTo>
                    <a:pt x="1579" y="2051"/>
                  </a:moveTo>
                  <a:cubicBezTo>
                    <a:pt x="1565" y="2052"/>
                    <a:pt x="1550" y="2053"/>
                    <a:pt x="1536" y="2053"/>
                  </a:cubicBezTo>
                  <a:cubicBezTo>
                    <a:pt x="1523" y="2053"/>
                    <a:pt x="1510" y="2053"/>
                    <a:pt x="1497" y="2053"/>
                  </a:cubicBezTo>
                  <a:cubicBezTo>
                    <a:pt x="1497" y="2053"/>
                    <a:pt x="1497" y="2053"/>
                    <a:pt x="1497" y="2053"/>
                  </a:cubicBezTo>
                  <a:cubicBezTo>
                    <a:pt x="1495" y="2053"/>
                    <a:pt x="1493" y="2053"/>
                    <a:pt x="1490" y="2053"/>
                  </a:cubicBezTo>
                  <a:cubicBezTo>
                    <a:pt x="1283" y="2052"/>
                    <a:pt x="1101" y="2010"/>
                    <a:pt x="947" y="1927"/>
                  </a:cubicBezTo>
                  <a:cubicBezTo>
                    <a:pt x="1000" y="1933"/>
                    <a:pt x="1065" y="1938"/>
                    <a:pt x="1139" y="1938"/>
                  </a:cubicBezTo>
                  <a:cubicBezTo>
                    <a:pt x="1272" y="1938"/>
                    <a:pt x="1432" y="1922"/>
                    <a:pt x="1596" y="1868"/>
                  </a:cubicBezTo>
                  <a:cubicBezTo>
                    <a:pt x="1609" y="1864"/>
                    <a:pt x="1622" y="1859"/>
                    <a:pt x="1635" y="1855"/>
                  </a:cubicBezTo>
                  <a:cubicBezTo>
                    <a:pt x="1648" y="1850"/>
                    <a:pt x="1660" y="1845"/>
                    <a:pt x="1673" y="1840"/>
                  </a:cubicBezTo>
                  <a:cubicBezTo>
                    <a:pt x="1773" y="1800"/>
                    <a:pt x="1874" y="1744"/>
                    <a:pt x="1969" y="1668"/>
                  </a:cubicBezTo>
                  <a:cubicBezTo>
                    <a:pt x="2079" y="1776"/>
                    <a:pt x="2167" y="1865"/>
                    <a:pt x="2212" y="1911"/>
                  </a:cubicBezTo>
                  <a:cubicBezTo>
                    <a:pt x="2114" y="1950"/>
                    <a:pt x="1864" y="2036"/>
                    <a:pt x="1579" y="2051"/>
                  </a:cubicBezTo>
                  <a:close/>
                  <a:moveTo>
                    <a:pt x="791" y="2044"/>
                  </a:moveTo>
                  <a:cubicBezTo>
                    <a:pt x="732" y="1977"/>
                    <a:pt x="694" y="1896"/>
                    <a:pt x="680" y="1810"/>
                  </a:cubicBezTo>
                  <a:cubicBezTo>
                    <a:pt x="868" y="1999"/>
                    <a:pt x="1115" y="2103"/>
                    <a:pt x="1416" y="2119"/>
                  </a:cubicBezTo>
                  <a:cubicBezTo>
                    <a:pt x="1339" y="2173"/>
                    <a:pt x="1246" y="2204"/>
                    <a:pt x="1145" y="2204"/>
                  </a:cubicBezTo>
                  <a:cubicBezTo>
                    <a:pt x="1101" y="2204"/>
                    <a:pt x="1057" y="2198"/>
                    <a:pt x="1015" y="2186"/>
                  </a:cubicBezTo>
                  <a:cubicBezTo>
                    <a:pt x="1005" y="2183"/>
                    <a:pt x="994" y="2185"/>
                    <a:pt x="985" y="2192"/>
                  </a:cubicBezTo>
                  <a:cubicBezTo>
                    <a:pt x="977" y="2198"/>
                    <a:pt x="972" y="2208"/>
                    <a:pt x="972" y="2219"/>
                  </a:cubicBezTo>
                  <a:cubicBezTo>
                    <a:pt x="972" y="2256"/>
                    <a:pt x="972" y="2256"/>
                    <a:pt x="972" y="2256"/>
                  </a:cubicBezTo>
                  <a:cubicBezTo>
                    <a:pt x="972" y="2304"/>
                    <a:pt x="933" y="2343"/>
                    <a:pt x="885" y="2343"/>
                  </a:cubicBezTo>
                  <a:cubicBezTo>
                    <a:pt x="837" y="2343"/>
                    <a:pt x="798" y="2304"/>
                    <a:pt x="798" y="2256"/>
                  </a:cubicBezTo>
                  <a:cubicBezTo>
                    <a:pt x="798" y="2079"/>
                    <a:pt x="798" y="2079"/>
                    <a:pt x="798" y="2079"/>
                  </a:cubicBezTo>
                  <a:cubicBezTo>
                    <a:pt x="798" y="2075"/>
                    <a:pt x="798" y="2072"/>
                    <a:pt x="799" y="2069"/>
                  </a:cubicBezTo>
                  <a:cubicBezTo>
                    <a:pt x="800" y="2060"/>
                    <a:pt x="797" y="2051"/>
                    <a:pt x="791" y="2044"/>
                  </a:cubicBezTo>
                  <a:close/>
                  <a:moveTo>
                    <a:pt x="2221" y="2515"/>
                  </a:moveTo>
                  <a:cubicBezTo>
                    <a:pt x="2105" y="2632"/>
                    <a:pt x="1867" y="2615"/>
                    <a:pt x="1808" y="2609"/>
                  </a:cubicBezTo>
                  <a:cubicBezTo>
                    <a:pt x="1476" y="2158"/>
                    <a:pt x="1476" y="2158"/>
                    <a:pt x="1476" y="2158"/>
                  </a:cubicBezTo>
                  <a:cubicBezTo>
                    <a:pt x="1491" y="2146"/>
                    <a:pt x="1505" y="2134"/>
                    <a:pt x="1519" y="2121"/>
                  </a:cubicBezTo>
                  <a:cubicBezTo>
                    <a:pt x="1556" y="2120"/>
                    <a:pt x="1592" y="2118"/>
                    <a:pt x="1628" y="2116"/>
                  </a:cubicBezTo>
                  <a:lnTo>
                    <a:pt x="2221" y="2515"/>
                  </a:lnTo>
                  <a:close/>
                  <a:moveTo>
                    <a:pt x="1190" y="130"/>
                  </a:moveTo>
                  <a:cubicBezTo>
                    <a:pt x="1198" y="110"/>
                    <a:pt x="1205" y="96"/>
                    <a:pt x="1210" y="87"/>
                  </a:cubicBezTo>
                  <a:cubicBezTo>
                    <a:pt x="1218" y="134"/>
                    <a:pt x="1213" y="236"/>
                    <a:pt x="1180" y="288"/>
                  </a:cubicBezTo>
                  <a:cubicBezTo>
                    <a:pt x="1180" y="289"/>
                    <a:pt x="1090" y="417"/>
                    <a:pt x="926" y="432"/>
                  </a:cubicBezTo>
                  <a:cubicBezTo>
                    <a:pt x="925" y="432"/>
                    <a:pt x="924" y="432"/>
                    <a:pt x="923" y="432"/>
                  </a:cubicBezTo>
                  <a:cubicBezTo>
                    <a:pt x="866" y="346"/>
                    <a:pt x="866" y="346"/>
                    <a:pt x="866" y="346"/>
                  </a:cubicBezTo>
                  <a:cubicBezTo>
                    <a:pt x="861" y="338"/>
                    <a:pt x="856" y="331"/>
                    <a:pt x="850" y="325"/>
                  </a:cubicBezTo>
                  <a:cubicBezTo>
                    <a:pt x="971" y="326"/>
                    <a:pt x="1127" y="286"/>
                    <a:pt x="1190" y="130"/>
                  </a:cubicBezTo>
                  <a:close/>
                  <a:moveTo>
                    <a:pt x="356" y="914"/>
                  </a:moveTo>
                  <a:cubicBezTo>
                    <a:pt x="346" y="900"/>
                    <a:pt x="328" y="895"/>
                    <a:pt x="312" y="903"/>
                  </a:cubicBezTo>
                  <a:cubicBezTo>
                    <a:pt x="297" y="911"/>
                    <a:pt x="290" y="929"/>
                    <a:pt x="296" y="945"/>
                  </a:cubicBezTo>
                  <a:cubicBezTo>
                    <a:pt x="314" y="992"/>
                    <a:pt x="317" y="1031"/>
                    <a:pt x="304" y="1058"/>
                  </a:cubicBezTo>
                  <a:cubicBezTo>
                    <a:pt x="300" y="1066"/>
                    <a:pt x="295" y="1072"/>
                    <a:pt x="290" y="1077"/>
                  </a:cubicBezTo>
                  <a:cubicBezTo>
                    <a:pt x="182" y="898"/>
                    <a:pt x="182" y="898"/>
                    <a:pt x="182" y="898"/>
                  </a:cubicBezTo>
                  <a:cubicBezTo>
                    <a:pt x="105" y="739"/>
                    <a:pt x="179" y="638"/>
                    <a:pt x="229" y="592"/>
                  </a:cubicBezTo>
                  <a:cubicBezTo>
                    <a:pt x="236" y="640"/>
                    <a:pt x="254" y="687"/>
                    <a:pt x="282" y="730"/>
                  </a:cubicBezTo>
                  <a:cubicBezTo>
                    <a:pt x="436" y="964"/>
                    <a:pt x="436" y="964"/>
                    <a:pt x="436" y="964"/>
                  </a:cubicBezTo>
                  <a:cubicBezTo>
                    <a:pt x="387" y="959"/>
                    <a:pt x="356" y="914"/>
                    <a:pt x="356" y="91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a:p>
          </p:txBody>
        </p:sp>
      </p:grpSp>
    </p:spTree>
    <p:extLst>
      <p:ext uri="{BB962C8B-B14F-4D97-AF65-F5344CB8AC3E}">
        <p14:creationId xmlns:p14="http://schemas.microsoft.com/office/powerpoint/2010/main" val="121026138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53333">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53333">
                                          <p:cBhvr additive="base">
                                            <p:cTn id="7" dur="1000" fill="hold"/>
                                            <p:tgtEl>
                                              <p:spTgt spid="39"/>
                                            </p:tgtEl>
                                            <p:attrNameLst>
                                              <p:attrName>ppt_x</p:attrName>
                                            </p:attrNameLst>
                                          </p:cBhvr>
                                          <p:tavLst>
                                            <p:tav tm="0">
                                              <p:val>
                                                <p:strVal val="1+#ppt_w/2"/>
                                              </p:val>
                                            </p:tav>
                                            <p:tav tm="100000">
                                              <p:val>
                                                <p:strVal val="#ppt_x"/>
                                              </p:val>
                                            </p:tav>
                                          </p:tavLst>
                                        </p:anim>
                                        <p:anim calcmode="lin" valueType="num" p14:bounceEnd="53333">
                                          <p:cBhvr additive="base">
                                            <p:cTn id="8" dur="10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750" fill="hold"/>
                                            <p:tgtEl>
                                              <p:spTgt spid="27"/>
                                            </p:tgtEl>
                                            <p:attrNameLst>
                                              <p:attrName>ppt_x</p:attrName>
                                            </p:attrNameLst>
                                          </p:cBhvr>
                                          <p:tavLst>
                                            <p:tav tm="0">
                                              <p:val>
                                                <p:strVal val="#ppt_x"/>
                                              </p:val>
                                            </p:tav>
                                            <p:tav tm="100000">
                                              <p:val>
                                                <p:strVal val="#ppt_x"/>
                                              </p:val>
                                            </p:tav>
                                          </p:tavLst>
                                        </p:anim>
                                        <p:anim calcmode="lin" valueType="num">
                                          <p:cBhvr additive="base">
                                            <p:cTn id="12" dur="750" fill="hold"/>
                                            <p:tgtEl>
                                              <p:spTgt spid="2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2" fill="hold" nodeType="afterEffect" p14:presetBounceEnd="53333">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14:bounceEnd="53333">
                                          <p:cBhvr additive="base">
                                            <p:cTn id="16" dur="1000" fill="hold"/>
                                            <p:tgtEl>
                                              <p:spTgt spid="19"/>
                                            </p:tgtEl>
                                            <p:attrNameLst>
                                              <p:attrName>ppt_x</p:attrName>
                                            </p:attrNameLst>
                                          </p:cBhvr>
                                          <p:tavLst>
                                            <p:tav tm="0">
                                              <p:val>
                                                <p:strVal val="1+#ppt_w/2"/>
                                              </p:val>
                                            </p:tav>
                                            <p:tav tm="100000">
                                              <p:val>
                                                <p:strVal val="#ppt_x"/>
                                              </p:val>
                                            </p:tav>
                                          </p:tavLst>
                                        </p:anim>
                                        <p:anim calcmode="lin" valueType="num" p14:bounceEnd="53333">
                                          <p:cBhvr additive="base">
                                            <p:cTn id="17" dur="1000" fill="hold"/>
                                            <p:tgtEl>
                                              <p:spTgt spid="19"/>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750" fill="hold"/>
                                            <p:tgtEl>
                                              <p:spTgt spid="30"/>
                                            </p:tgtEl>
                                            <p:attrNameLst>
                                              <p:attrName>ppt_x</p:attrName>
                                            </p:attrNameLst>
                                          </p:cBhvr>
                                          <p:tavLst>
                                            <p:tav tm="0">
                                              <p:val>
                                                <p:strVal val="#ppt_x"/>
                                              </p:val>
                                            </p:tav>
                                            <p:tav tm="100000">
                                              <p:val>
                                                <p:strVal val="#ppt_x"/>
                                              </p:val>
                                            </p:tav>
                                          </p:tavLst>
                                        </p:anim>
                                        <p:anim calcmode="lin" valueType="num">
                                          <p:cBhvr additive="base">
                                            <p:cTn id="21" dur="75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1000" fill="hold"/>
                                            <p:tgtEl>
                                              <p:spTgt spid="39"/>
                                            </p:tgtEl>
                                            <p:attrNameLst>
                                              <p:attrName>ppt_x</p:attrName>
                                            </p:attrNameLst>
                                          </p:cBhvr>
                                          <p:tavLst>
                                            <p:tav tm="0">
                                              <p:val>
                                                <p:strVal val="1+#ppt_w/2"/>
                                              </p:val>
                                            </p:tav>
                                            <p:tav tm="100000">
                                              <p:val>
                                                <p:strVal val="#ppt_x"/>
                                              </p:val>
                                            </p:tav>
                                          </p:tavLst>
                                        </p:anim>
                                        <p:anim calcmode="lin" valueType="num">
                                          <p:cBhvr additive="base">
                                            <p:cTn id="8" dur="10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750" fill="hold"/>
                                            <p:tgtEl>
                                              <p:spTgt spid="27"/>
                                            </p:tgtEl>
                                            <p:attrNameLst>
                                              <p:attrName>ppt_x</p:attrName>
                                            </p:attrNameLst>
                                          </p:cBhvr>
                                          <p:tavLst>
                                            <p:tav tm="0">
                                              <p:val>
                                                <p:strVal val="#ppt_x"/>
                                              </p:val>
                                            </p:tav>
                                            <p:tav tm="100000">
                                              <p:val>
                                                <p:strVal val="#ppt_x"/>
                                              </p:val>
                                            </p:tav>
                                          </p:tavLst>
                                        </p:anim>
                                        <p:anim calcmode="lin" valueType="num">
                                          <p:cBhvr additive="base">
                                            <p:cTn id="12" dur="750" fill="hold"/>
                                            <p:tgtEl>
                                              <p:spTgt spid="2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1000" fill="hold"/>
                                            <p:tgtEl>
                                              <p:spTgt spid="19"/>
                                            </p:tgtEl>
                                            <p:attrNameLst>
                                              <p:attrName>ppt_x</p:attrName>
                                            </p:attrNameLst>
                                          </p:cBhvr>
                                          <p:tavLst>
                                            <p:tav tm="0">
                                              <p:val>
                                                <p:strVal val="1+#ppt_w/2"/>
                                              </p:val>
                                            </p:tav>
                                            <p:tav tm="100000">
                                              <p:val>
                                                <p:strVal val="#ppt_x"/>
                                              </p:val>
                                            </p:tav>
                                          </p:tavLst>
                                        </p:anim>
                                        <p:anim calcmode="lin" valueType="num">
                                          <p:cBhvr additive="base">
                                            <p:cTn id="17" dur="1000" fill="hold"/>
                                            <p:tgtEl>
                                              <p:spTgt spid="19"/>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750" fill="hold"/>
                                            <p:tgtEl>
                                              <p:spTgt spid="30"/>
                                            </p:tgtEl>
                                            <p:attrNameLst>
                                              <p:attrName>ppt_x</p:attrName>
                                            </p:attrNameLst>
                                          </p:cBhvr>
                                          <p:tavLst>
                                            <p:tav tm="0">
                                              <p:val>
                                                <p:strVal val="#ppt_x"/>
                                              </p:val>
                                            </p:tav>
                                            <p:tav tm="100000">
                                              <p:val>
                                                <p:strVal val="#ppt_x"/>
                                              </p:val>
                                            </p:tav>
                                          </p:tavLst>
                                        </p:anim>
                                        <p:anim calcmode="lin" valueType="num">
                                          <p:cBhvr additive="base">
                                            <p:cTn id="21" dur="75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p:cNvGrpSpPr/>
          <p:nvPr/>
        </p:nvGrpSpPr>
        <p:grpSpPr>
          <a:xfrm>
            <a:off x="6844911" y="1580821"/>
            <a:ext cx="3816000" cy="4716000"/>
            <a:chOff x="7943785" y="809906"/>
            <a:chExt cx="1994222" cy="4547254"/>
          </a:xfrm>
        </p:grpSpPr>
        <p:sp>
          <p:nvSpPr>
            <p:cNvPr id="37" name="Rectangle 36"/>
            <p:cNvSpPr/>
            <p:nvPr/>
          </p:nvSpPr>
          <p:spPr>
            <a:xfrm>
              <a:off x="7943785" y="809906"/>
              <a:ext cx="1994222" cy="4547254"/>
            </a:xfrm>
            <a:prstGeom prst="rect">
              <a:avLst/>
            </a:prstGeom>
            <a:solidFill>
              <a:schemeClr val="accent2"/>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a:lstStyle/>
            <a:p>
              <a:endParaRPr lang="en-NZ"/>
            </a:p>
          </p:txBody>
        </p:sp>
        <p:sp>
          <p:nvSpPr>
            <p:cNvPr id="38" name="Rectangle 37"/>
            <p:cNvSpPr/>
            <p:nvPr/>
          </p:nvSpPr>
          <p:spPr>
            <a:xfrm>
              <a:off x="7943785" y="809906"/>
              <a:ext cx="1994222" cy="452989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288938" rIns="142240" bIns="142240" numCol="1" spcCol="1270" anchor="t" anchorCtr="0">
              <a:noAutofit/>
            </a:bodyPr>
            <a:lstStyle/>
            <a:p>
              <a:pPr marL="228600" lvl="1" indent="-228600" algn="l" defTabSz="889000">
                <a:lnSpc>
                  <a:spcPct val="90000"/>
                </a:lnSpc>
                <a:spcBef>
                  <a:spcPct val="0"/>
                </a:spcBef>
                <a:spcAft>
                  <a:spcPct val="15000"/>
                </a:spcAft>
                <a:buChar char="••"/>
              </a:pPr>
              <a:r>
                <a:rPr lang="en-NZ" sz="2800" kern="1200"/>
                <a:t>Do</a:t>
              </a:r>
              <a:endParaRPr lang="en-GB" sz="2800" kern="1200"/>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Listen carefully</a:t>
              </a:r>
              <a:endParaRPr lang="en-GB" sz="1600" kern="1200"/>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Answer questions calmly and carefully</a:t>
              </a:r>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Be thorough - include all the details</a:t>
              </a:r>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Slow down your speech</a:t>
              </a:r>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Assess key issues &amp; focus on them</a:t>
              </a:r>
              <a:br>
                <a:rPr lang="en-NZ" sz="1600" kern="1200">
                  <a:latin typeface="Century Gothic" panose="020B0502020202020204" pitchFamily="34" charset="0"/>
                </a:rPr>
              </a:br>
              <a:endParaRPr lang="en-NZ" sz="1600" kern="1200">
                <a:latin typeface="Century Gothic" panose="020B0502020202020204" pitchFamily="34" charset="0"/>
              </a:endParaRPr>
            </a:p>
            <a:p>
              <a:pPr marL="228600" lvl="1" indent="-228600" algn="l" defTabSz="889000">
                <a:lnSpc>
                  <a:spcPct val="90000"/>
                </a:lnSpc>
                <a:spcBef>
                  <a:spcPct val="0"/>
                </a:spcBef>
                <a:spcAft>
                  <a:spcPct val="15000"/>
                </a:spcAft>
                <a:buChar char="••"/>
              </a:pPr>
              <a:r>
                <a:rPr lang="en-NZ" sz="2800" kern="1200"/>
                <a:t>Don’t</a:t>
              </a:r>
              <a:endParaRPr lang="en-GB" sz="2800" kern="1200"/>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Move too fast</a:t>
              </a:r>
              <a:endParaRPr lang="en-GB" sz="1600" kern="1200"/>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Expect decisions right away</a:t>
              </a:r>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Spend too much time on small talk</a:t>
              </a:r>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Lose patience in providing </a:t>
              </a:r>
              <a:br>
                <a:rPr lang="en-NZ" sz="1600" kern="1200">
                  <a:latin typeface="Century Gothic" panose="020B0502020202020204" pitchFamily="34" charset="0"/>
                </a:rPr>
              </a:br>
              <a:r>
                <a:rPr lang="en-NZ" sz="1600" kern="1200">
                  <a:latin typeface="Century Gothic" panose="020B0502020202020204" pitchFamily="34" charset="0"/>
                </a:rPr>
                <a:t>correct &amp; thorough information</a:t>
              </a:r>
            </a:p>
          </p:txBody>
        </p:sp>
      </p:grpSp>
      <p:grpSp>
        <p:nvGrpSpPr>
          <p:cNvPr id="33" name="Group 32"/>
          <p:cNvGrpSpPr/>
          <p:nvPr/>
        </p:nvGrpSpPr>
        <p:grpSpPr>
          <a:xfrm>
            <a:off x="1805080" y="1618317"/>
            <a:ext cx="3816000" cy="4696421"/>
            <a:chOff x="5416955" y="817893"/>
            <a:chExt cx="1995642" cy="4547254"/>
          </a:xfrm>
        </p:grpSpPr>
        <p:sp>
          <p:nvSpPr>
            <p:cNvPr id="34" name="Rectangle 33"/>
            <p:cNvSpPr/>
            <p:nvPr/>
          </p:nvSpPr>
          <p:spPr>
            <a:xfrm>
              <a:off x="5416955" y="817893"/>
              <a:ext cx="1995642" cy="4547254"/>
            </a:xfrm>
            <a:prstGeom prst="rect">
              <a:avLst/>
            </a:prstGeom>
            <a:solidFill>
              <a:schemeClr val="accent3"/>
            </a:solid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a:lstStyle/>
            <a:p>
              <a:endParaRPr lang="en-NZ"/>
            </a:p>
          </p:txBody>
        </p:sp>
        <p:sp>
          <p:nvSpPr>
            <p:cNvPr id="35" name="Rectangle 34"/>
            <p:cNvSpPr/>
            <p:nvPr/>
          </p:nvSpPr>
          <p:spPr>
            <a:xfrm>
              <a:off x="5416955" y="817893"/>
              <a:ext cx="1995642" cy="45472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2240" tIns="288938" rIns="142240" bIns="142240" numCol="1" spcCol="1270" anchor="t" anchorCtr="0">
              <a:noAutofit/>
            </a:bodyPr>
            <a:lstStyle/>
            <a:p>
              <a:pPr marL="228600" lvl="1" indent="-228600" algn="l" defTabSz="889000">
                <a:lnSpc>
                  <a:spcPct val="90000"/>
                </a:lnSpc>
                <a:spcBef>
                  <a:spcPct val="0"/>
                </a:spcBef>
                <a:spcAft>
                  <a:spcPct val="15000"/>
                </a:spcAft>
                <a:buChar char="••"/>
              </a:pPr>
              <a:r>
                <a:rPr lang="en-NZ" sz="2800" kern="1200"/>
                <a:t>Do</a:t>
              </a:r>
              <a:endParaRPr lang="en-GB" sz="2800" kern="1200"/>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Proceed in a logical order</a:t>
              </a:r>
              <a:endParaRPr lang="en-GB" sz="1600" kern="1200"/>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Ask specific questions to find out true needs</a:t>
              </a:r>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Provide support</a:t>
              </a:r>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Provide precedents to reduce uncertainty</a:t>
              </a:r>
            </a:p>
            <a:p>
              <a:pPr marL="114300" lvl="1" indent="-114300" algn="l" defTabSz="533400">
                <a:lnSpc>
                  <a:spcPct val="90000"/>
                </a:lnSpc>
                <a:spcBef>
                  <a:spcPct val="0"/>
                </a:spcBef>
                <a:spcAft>
                  <a:spcPct val="15000"/>
                </a:spcAft>
                <a:buChar char="••"/>
              </a:pPr>
              <a:r>
                <a:rPr lang="en-US" sz="1600" kern="1200">
                  <a:latin typeface="Century Gothic" panose="020B0502020202020204" pitchFamily="34" charset="0"/>
                </a:rPr>
                <a:t>Remember fairness</a:t>
              </a:r>
              <a:br>
                <a:rPr lang="en-US" sz="1600" kern="1200">
                  <a:latin typeface="Century Gothic" panose="020B0502020202020204" pitchFamily="34" charset="0"/>
                </a:rPr>
              </a:br>
              <a:endParaRPr lang="en-US" sz="1600" kern="1200">
                <a:latin typeface="Century Gothic" panose="020B0502020202020204" pitchFamily="34" charset="0"/>
              </a:endParaRPr>
            </a:p>
            <a:p>
              <a:pPr marL="228600" lvl="1" indent="-228600" algn="l" defTabSz="889000">
                <a:lnSpc>
                  <a:spcPct val="90000"/>
                </a:lnSpc>
                <a:spcBef>
                  <a:spcPct val="0"/>
                </a:spcBef>
                <a:spcAft>
                  <a:spcPct val="15000"/>
                </a:spcAft>
                <a:buChar char="••"/>
              </a:pPr>
              <a:r>
                <a:rPr lang="en-NZ" sz="2800" kern="1200"/>
                <a:t>Don’t</a:t>
              </a:r>
              <a:endParaRPr lang="en-GB" sz="2800" kern="1200"/>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Make unexpected changes</a:t>
              </a:r>
              <a:endParaRPr lang="en-GB" sz="1600" kern="1200"/>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Forget to provide enough information</a:t>
              </a:r>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Move too fast</a:t>
              </a:r>
            </a:p>
            <a:p>
              <a:pPr marL="114300" lvl="1" indent="-114300" algn="l" defTabSz="533400">
                <a:lnSpc>
                  <a:spcPct val="90000"/>
                </a:lnSpc>
                <a:spcBef>
                  <a:spcPct val="0"/>
                </a:spcBef>
                <a:spcAft>
                  <a:spcPct val="15000"/>
                </a:spcAft>
                <a:buChar char="••"/>
              </a:pPr>
              <a:r>
                <a:rPr lang="en-NZ" sz="1600" kern="1200">
                  <a:latin typeface="Century Gothic" panose="020B0502020202020204" pitchFamily="34" charset="0"/>
                </a:rPr>
                <a:t>Be impatient</a:t>
              </a:r>
            </a:p>
            <a:p>
              <a:pPr marL="114300" lvl="1" indent="-114300" algn="l" defTabSz="533400">
                <a:lnSpc>
                  <a:spcPct val="90000"/>
                </a:lnSpc>
                <a:spcBef>
                  <a:spcPct val="0"/>
                </a:spcBef>
                <a:spcAft>
                  <a:spcPct val="15000"/>
                </a:spcAft>
                <a:buChar char="••"/>
              </a:pPr>
              <a:r>
                <a:rPr lang="en-US" sz="1600" kern="1200">
                  <a:latin typeface="Century Gothic" panose="020B0502020202020204" pitchFamily="34" charset="0"/>
                </a:rPr>
                <a:t>Be unreliable</a:t>
              </a:r>
              <a:endParaRPr lang="en-NZ" sz="1600" kern="1200">
                <a:latin typeface="Century Gothic" panose="020B0502020202020204" pitchFamily="34" charset="0"/>
              </a:endParaRPr>
            </a:p>
          </p:txBody>
        </p:sp>
      </p:grpSp>
      <p:sp>
        <p:nvSpPr>
          <p:cNvPr id="2" name="Title 1"/>
          <p:cNvSpPr>
            <a:spLocks noGrp="1"/>
          </p:cNvSpPr>
          <p:nvPr>
            <p:ph type="title"/>
          </p:nvPr>
        </p:nvSpPr>
        <p:spPr>
          <a:xfrm>
            <a:off x="271109" y="231282"/>
            <a:ext cx="11549415" cy="351580"/>
          </a:xfrm>
        </p:spPr>
        <p:txBody>
          <a:bodyPr/>
          <a:lstStyle/>
          <a:p>
            <a:r>
              <a:rPr lang="en-NZ" b="1">
                <a:solidFill>
                  <a:srgbClr val="ED0C6D"/>
                </a:solidFill>
              </a:rPr>
              <a:t>Exercise 4: </a:t>
            </a:r>
            <a:r>
              <a:rPr lang="en-NZ"/>
              <a:t>(Group) Styles Dos and Don’ts </a:t>
            </a:r>
            <a:r>
              <a:rPr lang="en-NZ" b="1"/>
              <a:t>Answers</a:t>
            </a:r>
            <a:endParaRPr lang="en-GB" b="1"/>
          </a:p>
        </p:txBody>
      </p:sp>
      <p:sp>
        <p:nvSpPr>
          <p:cNvPr id="3" name="Slide Number Placeholder 2"/>
          <p:cNvSpPr>
            <a:spLocks noGrp="1"/>
          </p:cNvSpPr>
          <p:nvPr>
            <p:ph type="sldNum" sz="quarter" idx="12"/>
          </p:nvPr>
        </p:nvSpPr>
        <p:spPr/>
        <p:txBody>
          <a:bodyPr/>
          <a:lstStyle/>
          <a:p>
            <a:fld id="{DEAEEF22-A4DB-45E7-8C91-9889C89BF273}" type="slidenum">
              <a:rPr lang="pl-PL" smtClean="0"/>
              <a:t>49</a:t>
            </a:fld>
            <a:endParaRPr lang="pl-PL"/>
          </a:p>
        </p:txBody>
      </p:sp>
      <p:grpSp>
        <p:nvGrpSpPr>
          <p:cNvPr id="10" name="Grupa 54"/>
          <p:cNvGrpSpPr/>
          <p:nvPr/>
        </p:nvGrpSpPr>
        <p:grpSpPr>
          <a:xfrm>
            <a:off x="6535630" y="804783"/>
            <a:ext cx="1071890" cy="1123368"/>
            <a:chOff x="2480170" y="1044739"/>
            <a:chExt cx="1071890" cy="1123368"/>
          </a:xfrm>
        </p:grpSpPr>
        <p:sp>
          <p:nvSpPr>
            <p:cNvPr id="11" name="Elipsa 44"/>
            <p:cNvSpPr/>
            <p:nvPr/>
          </p:nvSpPr>
          <p:spPr>
            <a:xfrm>
              <a:off x="2480170" y="1044739"/>
              <a:ext cx="1071890" cy="10718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2" name="pole tekstowe 45"/>
            <p:cNvSpPr txBox="1"/>
            <p:nvPr/>
          </p:nvSpPr>
          <p:spPr>
            <a:xfrm>
              <a:off x="2789451" y="1060111"/>
              <a:ext cx="736614" cy="1107996"/>
            </a:xfrm>
            <a:prstGeom prst="rect">
              <a:avLst/>
            </a:prstGeom>
            <a:noFill/>
          </p:spPr>
          <p:txBody>
            <a:bodyPr wrap="square" rtlCol="0">
              <a:spAutoFit/>
            </a:bodyPr>
            <a:lstStyle/>
            <a:p>
              <a:pPr algn="ctr"/>
              <a:r>
                <a:rPr lang="pl-PL" sz="6600" b="1">
                  <a:solidFill>
                    <a:schemeClr val="bg1"/>
                  </a:solidFill>
                </a:rPr>
                <a:t>C</a:t>
              </a:r>
            </a:p>
          </p:txBody>
        </p:sp>
        <p:sp>
          <p:nvSpPr>
            <p:cNvPr id="13" name="Freeform 10"/>
            <p:cNvSpPr>
              <a:spLocks noEditPoints="1"/>
            </p:cNvSpPr>
            <p:nvPr/>
          </p:nvSpPr>
          <p:spPr bwMode="auto">
            <a:xfrm>
              <a:off x="2584860" y="1204852"/>
              <a:ext cx="493106" cy="743011"/>
            </a:xfrm>
            <a:custGeom>
              <a:avLst/>
              <a:gdLst>
                <a:gd name="T0" fmla="*/ 1613 w 2226"/>
                <a:gd name="T1" fmla="*/ 1038 h 3356"/>
                <a:gd name="T2" fmla="*/ 1263 w 2226"/>
                <a:gd name="T3" fmla="*/ 850 h 3356"/>
                <a:gd name="T4" fmla="*/ 933 w 2226"/>
                <a:gd name="T5" fmla="*/ 214 h 3356"/>
                <a:gd name="T6" fmla="*/ 668 w 2226"/>
                <a:gd name="T7" fmla="*/ 185 h 3356"/>
                <a:gd name="T8" fmla="*/ 15 w 2226"/>
                <a:gd name="T9" fmla="*/ 940 h 3356"/>
                <a:gd name="T10" fmla="*/ 324 w 2226"/>
                <a:gd name="T11" fmla="*/ 1359 h 3356"/>
                <a:gd name="T12" fmla="*/ 1098 w 2226"/>
                <a:gd name="T13" fmla="*/ 2807 h 3356"/>
                <a:gd name="T14" fmla="*/ 968 w 2226"/>
                <a:gd name="T15" fmla="*/ 3177 h 3356"/>
                <a:gd name="T16" fmla="*/ 508 w 2226"/>
                <a:gd name="T17" fmla="*/ 3297 h 3356"/>
                <a:gd name="T18" fmla="*/ 989 w 2226"/>
                <a:gd name="T19" fmla="*/ 3257 h 3356"/>
                <a:gd name="T20" fmla="*/ 1470 w 2226"/>
                <a:gd name="T21" fmla="*/ 3269 h 3356"/>
                <a:gd name="T22" fmla="*/ 1621 w 2226"/>
                <a:gd name="T23" fmla="*/ 3259 h 3356"/>
                <a:gd name="T24" fmla="*/ 1177 w 2226"/>
                <a:gd name="T25" fmla="*/ 2817 h 3356"/>
                <a:gd name="T26" fmla="*/ 1609 w 2226"/>
                <a:gd name="T27" fmla="*/ 2723 h 3356"/>
                <a:gd name="T28" fmla="*/ 2010 w 2226"/>
                <a:gd name="T29" fmla="*/ 3063 h 3356"/>
                <a:gd name="T30" fmla="*/ 2153 w 2226"/>
                <a:gd name="T31" fmla="*/ 1970 h 3356"/>
                <a:gd name="T32" fmla="*/ 2103 w 2226"/>
                <a:gd name="T33" fmla="*/ 2668 h 3356"/>
                <a:gd name="T34" fmla="*/ 2097 w 2226"/>
                <a:gd name="T35" fmla="*/ 2673 h 3356"/>
                <a:gd name="T36" fmla="*/ 1795 w 2226"/>
                <a:gd name="T37" fmla="*/ 2572 h 3356"/>
                <a:gd name="T38" fmla="*/ 1727 w 2226"/>
                <a:gd name="T39" fmla="*/ 2530 h 3356"/>
                <a:gd name="T40" fmla="*/ 1376 w 2226"/>
                <a:gd name="T41" fmla="*/ 2263 h 3356"/>
                <a:gd name="T42" fmla="*/ 879 w 2226"/>
                <a:gd name="T43" fmla="*/ 1238 h 3356"/>
                <a:gd name="T44" fmla="*/ 1231 w 2226"/>
                <a:gd name="T45" fmla="*/ 941 h 3356"/>
                <a:gd name="T46" fmla="*/ 1571 w 2226"/>
                <a:gd name="T47" fmla="*/ 1105 h 3356"/>
                <a:gd name="T48" fmla="*/ 2011 w 2226"/>
                <a:gd name="T49" fmla="*/ 1749 h 3356"/>
                <a:gd name="T50" fmla="*/ 2076 w 2226"/>
                <a:gd name="T51" fmla="*/ 1987 h 3356"/>
                <a:gd name="T52" fmla="*/ 850 w 2226"/>
                <a:gd name="T53" fmla="*/ 1162 h 3356"/>
                <a:gd name="T54" fmla="*/ 871 w 2226"/>
                <a:gd name="T55" fmla="*/ 1156 h 3356"/>
                <a:gd name="T56" fmla="*/ 869 w 2226"/>
                <a:gd name="T57" fmla="*/ 1157 h 3356"/>
                <a:gd name="T58" fmla="*/ 806 w 2226"/>
                <a:gd name="T59" fmla="*/ 120 h 3356"/>
                <a:gd name="T60" fmla="*/ 806 w 2226"/>
                <a:gd name="T61" fmla="*/ 120 h 3356"/>
                <a:gd name="T62" fmla="*/ 201 w 2226"/>
                <a:gd name="T63" fmla="*/ 863 h 3356"/>
                <a:gd name="T64" fmla="*/ 1199 w 2226"/>
                <a:gd name="T65" fmla="*/ 717 h 3356"/>
                <a:gd name="T66" fmla="*/ 1182 w 2226"/>
                <a:gd name="T67" fmla="*/ 841 h 3356"/>
                <a:gd name="T68" fmla="*/ 1180 w 2226"/>
                <a:gd name="T69" fmla="*/ 849 h 3356"/>
                <a:gd name="T70" fmla="*/ 1164 w 2226"/>
                <a:gd name="T71" fmla="*/ 894 h 3356"/>
                <a:gd name="T72" fmla="*/ 1158 w 2226"/>
                <a:gd name="T73" fmla="*/ 908 h 3356"/>
                <a:gd name="T74" fmla="*/ 1159 w 2226"/>
                <a:gd name="T75" fmla="*/ 908 h 3356"/>
                <a:gd name="T76" fmla="*/ 1157 w 2226"/>
                <a:gd name="T77" fmla="*/ 909 h 3356"/>
                <a:gd name="T78" fmla="*/ 1153 w 2226"/>
                <a:gd name="T79" fmla="*/ 917 h 3356"/>
                <a:gd name="T80" fmla="*/ 871 w 2226"/>
                <a:gd name="T81" fmla="*/ 1156 h 3356"/>
                <a:gd name="T82" fmla="*/ 868 w 2226"/>
                <a:gd name="T83" fmla="*/ 1157 h 3356"/>
                <a:gd name="T84" fmla="*/ 857 w 2226"/>
                <a:gd name="T85" fmla="*/ 1161 h 3356"/>
                <a:gd name="T86" fmla="*/ 852 w 2226"/>
                <a:gd name="T87" fmla="*/ 1161 h 3356"/>
                <a:gd name="T88" fmla="*/ 837 w 2226"/>
                <a:gd name="T89" fmla="*/ 1165 h 3356"/>
                <a:gd name="T90" fmla="*/ 792 w 2226"/>
                <a:gd name="T91" fmla="*/ 1172 h 3356"/>
                <a:gd name="T92" fmla="*/ 475 w 2226"/>
                <a:gd name="T93" fmla="*/ 1090 h 3356"/>
                <a:gd name="T94" fmla="*/ 414 w 2226"/>
                <a:gd name="T95" fmla="*/ 2090 h 3356"/>
                <a:gd name="T96" fmla="*/ 495 w 2226"/>
                <a:gd name="T97" fmla="*/ 1197 h 3356"/>
                <a:gd name="T98" fmla="*/ 800 w 2226"/>
                <a:gd name="T99" fmla="*/ 1253 h 3356"/>
                <a:gd name="T100" fmla="*/ 1009 w 2226"/>
                <a:gd name="T101" fmla="*/ 1986 h 3356"/>
                <a:gd name="T102" fmla="*/ 1470 w 2226"/>
                <a:gd name="T103" fmla="*/ 2700 h 3356"/>
                <a:gd name="T104" fmla="*/ 2061 w 2226"/>
                <a:gd name="T105" fmla="*/ 2753 h 3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26" h="3356">
                  <a:moveTo>
                    <a:pt x="2153" y="1970"/>
                  </a:moveTo>
                  <a:cubicBezTo>
                    <a:pt x="2108" y="1761"/>
                    <a:pt x="2039" y="1574"/>
                    <a:pt x="1949" y="1416"/>
                  </a:cubicBezTo>
                  <a:cubicBezTo>
                    <a:pt x="1857" y="1254"/>
                    <a:pt x="1745" y="1128"/>
                    <a:pt x="1615" y="1039"/>
                  </a:cubicBezTo>
                  <a:cubicBezTo>
                    <a:pt x="1615" y="1039"/>
                    <a:pt x="1614" y="1038"/>
                    <a:pt x="1613" y="1038"/>
                  </a:cubicBezTo>
                  <a:cubicBezTo>
                    <a:pt x="1602" y="1029"/>
                    <a:pt x="1591" y="1020"/>
                    <a:pt x="1580" y="1011"/>
                  </a:cubicBezTo>
                  <a:cubicBezTo>
                    <a:pt x="1483" y="936"/>
                    <a:pt x="1374" y="881"/>
                    <a:pt x="1263" y="850"/>
                  </a:cubicBezTo>
                  <a:cubicBezTo>
                    <a:pt x="1263" y="850"/>
                    <a:pt x="1263" y="850"/>
                    <a:pt x="1263" y="850"/>
                  </a:cubicBezTo>
                  <a:cubicBezTo>
                    <a:pt x="1263" y="850"/>
                    <a:pt x="1263" y="850"/>
                    <a:pt x="1263" y="850"/>
                  </a:cubicBezTo>
                  <a:cubicBezTo>
                    <a:pt x="1263" y="850"/>
                    <a:pt x="1263" y="850"/>
                    <a:pt x="1263" y="850"/>
                  </a:cubicBezTo>
                  <a:cubicBezTo>
                    <a:pt x="1275" y="807"/>
                    <a:pt x="1280" y="763"/>
                    <a:pt x="1280" y="717"/>
                  </a:cubicBezTo>
                  <a:cubicBezTo>
                    <a:pt x="1280" y="487"/>
                    <a:pt x="1135" y="291"/>
                    <a:pt x="933" y="214"/>
                  </a:cubicBezTo>
                  <a:cubicBezTo>
                    <a:pt x="933" y="214"/>
                    <a:pt x="933" y="214"/>
                    <a:pt x="933" y="214"/>
                  </a:cubicBezTo>
                  <a:cubicBezTo>
                    <a:pt x="852" y="27"/>
                    <a:pt x="852" y="27"/>
                    <a:pt x="852" y="27"/>
                  </a:cubicBezTo>
                  <a:cubicBezTo>
                    <a:pt x="846" y="13"/>
                    <a:pt x="833" y="4"/>
                    <a:pt x="818" y="2"/>
                  </a:cubicBezTo>
                  <a:cubicBezTo>
                    <a:pt x="794" y="0"/>
                    <a:pt x="778" y="19"/>
                    <a:pt x="767" y="36"/>
                  </a:cubicBezTo>
                  <a:cubicBezTo>
                    <a:pt x="668" y="185"/>
                    <a:pt x="668" y="185"/>
                    <a:pt x="668" y="185"/>
                  </a:cubicBezTo>
                  <a:cubicBezTo>
                    <a:pt x="668" y="185"/>
                    <a:pt x="668" y="185"/>
                    <a:pt x="668" y="185"/>
                  </a:cubicBezTo>
                  <a:cubicBezTo>
                    <a:pt x="424" y="217"/>
                    <a:pt x="231" y="415"/>
                    <a:pt x="205" y="662"/>
                  </a:cubicBezTo>
                  <a:cubicBezTo>
                    <a:pt x="171" y="670"/>
                    <a:pt x="89" y="696"/>
                    <a:pt x="42" y="765"/>
                  </a:cubicBezTo>
                  <a:cubicBezTo>
                    <a:pt x="9" y="813"/>
                    <a:pt x="0" y="872"/>
                    <a:pt x="15" y="940"/>
                  </a:cubicBezTo>
                  <a:cubicBezTo>
                    <a:pt x="23" y="977"/>
                    <a:pt x="23" y="977"/>
                    <a:pt x="23" y="977"/>
                  </a:cubicBezTo>
                  <a:cubicBezTo>
                    <a:pt x="249" y="936"/>
                    <a:pt x="249" y="936"/>
                    <a:pt x="249" y="936"/>
                  </a:cubicBezTo>
                  <a:cubicBezTo>
                    <a:pt x="288" y="1023"/>
                    <a:pt x="350" y="1099"/>
                    <a:pt x="427" y="1154"/>
                  </a:cubicBezTo>
                  <a:cubicBezTo>
                    <a:pt x="385" y="1216"/>
                    <a:pt x="350" y="1284"/>
                    <a:pt x="324" y="1359"/>
                  </a:cubicBezTo>
                  <a:cubicBezTo>
                    <a:pt x="240" y="1595"/>
                    <a:pt x="245" y="1864"/>
                    <a:pt x="339" y="2118"/>
                  </a:cubicBezTo>
                  <a:cubicBezTo>
                    <a:pt x="416" y="2325"/>
                    <a:pt x="544" y="2502"/>
                    <a:pt x="708" y="2629"/>
                  </a:cubicBezTo>
                  <a:cubicBezTo>
                    <a:pt x="827" y="2720"/>
                    <a:pt x="962" y="2782"/>
                    <a:pt x="1098" y="2807"/>
                  </a:cubicBezTo>
                  <a:cubicBezTo>
                    <a:pt x="1098" y="2807"/>
                    <a:pt x="1098" y="2807"/>
                    <a:pt x="1098" y="2807"/>
                  </a:cubicBezTo>
                  <a:cubicBezTo>
                    <a:pt x="1082" y="2889"/>
                    <a:pt x="1066" y="2971"/>
                    <a:pt x="1051" y="3053"/>
                  </a:cubicBezTo>
                  <a:cubicBezTo>
                    <a:pt x="1043" y="3094"/>
                    <a:pt x="1035" y="3136"/>
                    <a:pt x="1027" y="3177"/>
                  </a:cubicBezTo>
                  <a:cubicBezTo>
                    <a:pt x="1027" y="3177"/>
                    <a:pt x="1027" y="3177"/>
                    <a:pt x="1026" y="3177"/>
                  </a:cubicBezTo>
                  <a:cubicBezTo>
                    <a:pt x="1007" y="3177"/>
                    <a:pt x="987" y="3177"/>
                    <a:pt x="968" y="3177"/>
                  </a:cubicBezTo>
                  <a:cubicBezTo>
                    <a:pt x="879" y="3177"/>
                    <a:pt x="790" y="3177"/>
                    <a:pt x="701" y="3177"/>
                  </a:cubicBezTo>
                  <a:cubicBezTo>
                    <a:pt x="676" y="3177"/>
                    <a:pt x="651" y="3175"/>
                    <a:pt x="626" y="3179"/>
                  </a:cubicBezTo>
                  <a:cubicBezTo>
                    <a:pt x="587" y="3185"/>
                    <a:pt x="553" y="3220"/>
                    <a:pt x="523" y="3242"/>
                  </a:cubicBezTo>
                  <a:cubicBezTo>
                    <a:pt x="505" y="3255"/>
                    <a:pt x="496" y="3276"/>
                    <a:pt x="508" y="3297"/>
                  </a:cubicBezTo>
                  <a:cubicBezTo>
                    <a:pt x="519" y="3314"/>
                    <a:pt x="546" y="3325"/>
                    <a:pt x="563" y="3312"/>
                  </a:cubicBezTo>
                  <a:cubicBezTo>
                    <a:pt x="591" y="3291"/>
                    <a:pt x="622" y="3257"/>
                    <a:pt x="657" y="3257"/>
                  </a:cubicBezTo>
                  <a:cubicBezTo>
                    <a:pt x="707" y="3257"/>
                    <a:pt x="757" y="3257"/>
                    <a:pt x="806" y="3257"/>
                  </a:cubicBezTo>
                  <a:cubicBezTo>
                    <a:pt x="867" y="3257"/>
                    <a:pt x="928" y="3257"/>
                    <a:pt x="989" y="3257"/>
                  </a:cubicBezTo>
                  <a:cubicBezTo>
                    <a:pt x="1004" y="3257"/>
                    <a:pt x="1020" y="3257"/>
                    <a:pt x="1036" y="3256"/>
                  </a:cubicBezTo>
                  <a:cubicBezTo>
                    <a:pt x="1038" y="3256"/>
                    <a:pt x="1041" y="3256"/>
                    <a:pt x="1043" y="3256"/>
                  </a:cubicBezTo>
                  <a:cubicBezTo>
                    <a:pt x="1139" y="3259"/>
                    <a:pt x="1236" y="3262"/>
                    <a:pt x="1332" y="3265"/>
                  </a:cubicBezTo>
                  <a:cubicBezTo>
                    <a:pt x="1378" y="3266"/>
                    <a:pt x="1424" y="3267"/>
                    <a:pt x="1470" y="3269"/>
                  </a:cubicBezTo>
                  <a:cubicBezTo>
                    <a:pt x="1484" y="3269"/>
                    <a:pt x="1495" y="3272"/>
                    <a:pt x="1506" y="3280"/>
                  </a:cubicBezTo>
                  <a:cubicBezTo>
                    <a:pt x="1529" y="3294"/>
                    <a:pt x="1552" y="3309"/>
                    <a:pt x="1575" y="3324"/>
                  </a:cubicBezTo>
                  <a:cubicBezTo>
                    <a:pt x="1577" y="3325"/>
                    <a:pt x="1579" y="3327"/>
                    <a:pt x="1581" y="3328"/>
                  </a:cubicBezTo>
                  <a:cubicBezTo>
                    <a:pt x="1624" y="3356"/>
                    <a:pt x="1665" y="3287"/>
                    <a:pt x="1621" y="3259"/>
                  </a:cubicBezTo>
                  <a:cubicBezTo>
                    <a:pt x="1578" y="3231"/>
                    <a:pt x="1532" y="3191"/>
                    <a:pt x="1479" y="3189"/>
                  </a:cubicBezTo>
                  <a:cubicBezTo>
                    <a:pt x="1442" y="3188"/>
                    <a:pt x="1405" y="3187"/>
                    <a:pt x="1369" y="3186"/>
                  </a:cubicBezTo>
                  <a:cubicBezTo>
                    <a:pt x="1282" y="3183"/>
                    <a:pt x="1195" y="3180"/>
                    <a:pt x="1108" y="3178"/>
                  </a:cubicBezTo>
                  <a:cubicBezTo>
                    <a:pt x="1131" y="3058"/>
                    <a:pt x="1154" y="2937"/>
                    <a:pt x="1177" y="2817"/>
                  </a:cubicBezTo>
                  <a:cubicBezTo>
                    <a:pt x="1177" y="2817"/>
                    <a:pt x="1177" y="2817"/>
                    <a:pt x="1177" y="2817"/>
                  </a:cubicBezTo>
                  <a:cubicBezTo>
                    <a:pt x="1199" y="2821"/>
                    <a:pt x="1220" y="2820"/>
                    <a:pt x="1241" y="2820"/>
                  </a:cubicBezTo>
                  <a:cubicBezTo>
                    <a:pt x="1330" y="2820"/>
                    <a:pt x="1416" y="2805"/>
                    <a:pt x="1498" y="2775"/>
                  </a:cubicBezTo>
                  <a:cubicBezTo>
                    <a:pt x="1536" y="2760"/>
                    <a:pt x="1573" y="2743"/>
                    <a:pt x="1609" y="2723"/>
                  </a:cubicBezTo>
                  <a:cubicBezTo>
                    <a:pt x="1918" y="3077"/>
                    <a:pt x="1918" y="3077"/>
                    <a:pt x="1918" y="3077"/>
                  </a:cubicBezTo>
                  <a:cubicBezTo>
                    <a:pt x="1930" y="3090"/>
                    <a:pt x="1945" y="3097"/>
                    <a:pt x="1960" y="3097"/>
                  </a:cubicBezTo>
                  <a:cubicBezTo>
                    <a:pt x="1963" y="3097"/>
                    <a:pt x="1966" y="3096"/>
                    <a:pt x="1968" y="3096"/>
                  </a:cubicBezTo>
                  <a:cubicBezTo>
                    <a:pt x="1987" y="3093"/>
                    <a:pt x="2002" y="3081"/>
                    <a:pt x="2010" y="3063"/>
                  </a:cubicBezTo>
                  <a:cubicBezTo>
                    <a:pt x="2156" y="2736"/>
                    <a:pt x="2156" y="2736"/>
                    <a:pt x="2156" y="2736"/>
                  </a:cubicBezTo>
                  <a:cubicBezTo>
                    <a:pt x="2156" y="2736"/>
                    <a:pt x="2156" y="2736"/>
                    <a:pt x="2156" y="2736"/>
                  </a:cubicBezTo>
                  <a:cubicBezTo>
                    <a:pt x="2158" y="2733"/>
                    <a:pt x="2158" y="2733"/>
                    <a:pt x="2158" y="2733"/>
                  </a:cubicBezTo>
                  <a:cubicBezTo>
                    <a:pt x="2226" y="2643"/>
                    <a:pt x="2223" y="2294"/>
                    <a:pt x="2153" y="1970"/>
                  </a:cubicBezTo>
                  <a:close/>
                  <a:moveTo>
                    <a:pt x="2076" y="1987"/>
                  </a:moveTo>
                  <a:cubicBezTo>
                    <a:pt x="2148" y="2319"/>
                    <a:pt x="2133" y="2589"/>
                    <a:pt x="2103" y="2668"/>
                  </a:cubicBezTo>
                  <a:cubicBezTo>
                    <a:pt x="2103" y="2668"/>
                    <a:pt x="2103" y="2668"/>
                    <a:pt x="2103" y="2668"/>
                  </a:cubicBezTo>
                  <a:cubicBezTo>
                    <a:pt x="2103" y="2668"/>
                    <a:pt x="2103" y="2668"/>
                    <a:pt x="2103" y="2668"/>
                  </a:cubicBezTo>
                  <a:cubicBezTo>
                    <a:pt x="2103" y="2668"/>
                    <a:pt x="2103" y="2668"/>
                    <a:pt x="2103" y="2668"/>
                  </a:cubicBezTo>
                  <a:cubicBezTo>
                    <a:pt x="2100" y="2667"/>
                    <a:pt x="2100" y="2667"/>
                    <a:pt x="2100" y="2667"/>
                  </a:cubicBezTo>
                  <a:cubicBezTo>
                    <a:pt x="2097" y="2673"/>
                    <a:pt x="2097" y="2673"/>
                    <a:pt x="2097" y="2673"/>
                  </a:cubicBezTo>
                  <a:cubicBezTo>
                    <a:pt x="2097" y="2673"/>
                    <a:pt x="2097" y="2673"/>
                    <a:pt x="2097" y="2673"/>
                  </a:cubicBezTo>
                  <a:cubicBezTo>
                    <a:pt x="2093" y="2673"/>
                    <a:pt x="2090" y="2673"/>
                    <a:pt x="2086" y="2673"/>
                  </a:cubicBezTo>
                  <a:cubicBezTo>
                    <a:pt x="2082" y="2673"/>
                    <a:pt x="2078" y="2673"/>
                    <a:pt x="2074" y="2673"/>
                  </a:cubicBezTo>
                  <a:cubicBezTo>
                    <a:pt x="2002" y="2673"/>
                    <a:pt x="1909" y="2640"/>
                    <a:pt x="1795" y="2572"/>
                  </a:cubicBezTo>
                  <a:cubicBezTo>
                    <a:pt x="1795" y="2572"/>
                    <a:pt x="1795" y="2572"/>
                    <a:pt x="1795" y="2572"/>
                  </a:cubicBezTo>
                  <a:cubicBezTo>
                    <a:pt x="1795" y="2572"/>
                    <a:pt x="1795" y="2572"/>
                    <a:pt x="1795" y="2572"/>
                  </a:cubicBezTo>
                  <a:cubicBezTo>
                    <a:pt x="1794" y="2572"/>
                    <a:pt x="1794" y="2572"/>
                    <a:pt x="1794" y="2572"/>
                  </a:cubicBezTo>
                  <a:cubicBezTo>
                    <a:pt x="1773" y="2560"/>
                    <a:pt x="1750" y="2546"/>
                    <a:pt x="1727" y="2530"/>
                  </a:cubicBezTo>
                  <a:cubicBezTo>
                    <a:pt x="1727" y="2530"/>
                    <a:pt x="1727" y="2530"/>
                    <a:pt x="1727" y="2530"/>
                  </a:cubicBezTo>
                  <a:cubicBezTo>
                    <a:pt x="1726" y="2530"/>
                    <a:pt x="1726" y="2529"/>
                    <a:pt x="1725" y="2529"/>
                  </a:cubicBezTo>
                  <a:cubicBezTo>
                    <a:pt x="1725" y="2529"/>
                    <a:pt x="1725" y="2529"/>
                    <a:pt x="1725" y="2529"/>
                  </a:cubicBezTo>
                  <a:cubicBezTo>
                    <a:pt x="1625" y="2465"/>
                    <a:pt x="1510" y="2376"/>
                    <a:pt x="1379" y="2265"/>
                  </a:cubicBezTo>
                  <a:cubicBezTo>
                    <a:pt x="1376" y="2263"/>
                    <a:pt x="1376" y="2263"/>
                    <a:pt x="1376" y="2263"/>
                  </a:cubicBezTo>
                  <a:cubicBezTo>
                    <a:pt x="1372" y="2261"/>
                    <a:pt x="1372" y="2261"/>
                    <a:pt x="1372" y="2261"/>
                  </a:cubicBezTo>
                  <a:cubicBezTo>
                    <a:pt x="1108" y="2117"/>
                    <a:pt x="984" y="1779"/>
                    <a:pt x="926" y="1522"/>
                  </a:cubicBezTo>
                  <a:cubicBezTo>
                    <a:pt x="903" y="1420"/>
                    <a:pt x="887" y="1322"/>
                    <a:pt x="879" y="1238"/>
                  </a:cubicBezTo>
                  <a:cubicBezTo>
                    <a:pt x="879" y="1238"/>
                    <a:pt x="879" y="1238"/>
                    <a:pt x="879" y="1238"/>
                  </a:cubicBezTo>
                  <a:cubicBezTo>
                    <a:pt x="1036" y="1196"/>
                    <a:pt x="1164" y="1086"/>
                    <a:pt x="1230" y="941"/>
                  </a:cubicBezTo>
                  <a:cubicBezTo>
                    <a:pt x="1231" y="941"/>
                    <a:pt x="1231" y="941"/>
                    <a:pt x="1231" y="941"/>
                  </a:cubicBezTo>
                  <a:cubicBezTo>
                    <a:pt x="1231" y="941"/>
                    <a:pt x="1231" y="941"/>
                    <a:pt x="1231" y="941"/>
                  </a:cubicBezTo>
                  <a:cubicBezTo>
                    <a:pt x="1231" y="941"/>
                    <a:pt x="1231" y="941"/>
                    <a:pt x="1231" y="941"/>
                  </a:cubicBezTo>
                  <a:cubicBezTo>
                    <a:pt x="1231" y="941"/>
                    <a:pt x="1231" y="941"/>
                    <a:pt x="1231" y="941"/>
                  </a:cubicBezTo>
                  <a:cubicBezTo>
                    <a:pt x="1231" y="941"/>
                    <a:pt x="1231" y="941"/>
                    <a:pt x="1231" y="941"/>
                  </a:cubicBezTo>
                  <a:cubicBezTo>
                    <a:pt x="1312" y="968"/>
                    <a:pt x="1403" y="1010"/>
                    <a:pt x="1505" y="1066"/>
                  </a:cubicBezTo>
                  <a:cubicBezTo>
                    <a:pt x="1527" y="1078"/>
                    <a:pt x="1549" y="1091"/>
                    <a:pt x="1571" y="1105"/>
                  </a:cubicBezTo>
                  <a:cubicBezTo>
                    <a:pt x="1571" y="1105"/>
                    <a:pt x="1571" y="1105"/>
                    <a:pt x="1571" y="1105"/>
                  </a:cubicBezTo>
                  <a:cubicBezTo>
                    <a:pt x="1571" y="1105"/>
                    <a:pt x="1571" y="1105"/>
                    <a:pt x="1571" y="1105"/>
                  </a:cubicBezTo>
                  <a:cubicBezTo>
                    <a:pt x="1571" y="1105"/>
                    <a:pt x="1572" y="1106"/>
                    <a:pt x="1572" y="1106"/>
                  </a:cubicBezTo>
                  <a:cubicBezTo>
                    <a:pt x="1800" y="1262"/>
                    <a:pt x="1931" y="1524"/>
                    <a:pt x="2011" y="1749"/>
                  </a:cubicBezTo>
                  <a:cubicBezTo>
                    <a:pt x="2011" y="1749"/>
                    <a:pt x="2011" y="1749"/>
                    <a:pt x="2011" y="1749"/>
                  </a:cubicBezTo>
                  <a:cubicBezTo>
                    <a:pt x="2011" y="1749"/>
                    <a:pt x="2011" y="1749"/>
                    <a:pt x="2011" y="1749"/>
                  </a:cubicBezTo>
                  <a:cubicBezTo>
                    <a:pt x="2011" y="1749"/>
                    <a:pt x="2011" y="1749"/>
                    <a:pt x="2011" y="1749"/>
                  </a:cubicBezTo>
                  <a:cubicBezTo>
                    <a:pt x="2039" y="1837"/>
                    <a:pt x="2061" y="1919"/>
                    <a:pt x="2076" y="1987"/>
                  </a:cubicBezTo>
                  <a:close/>
                  <a:moveTo>
                    <a:pt x="837" y="1165"/>
                  </a:moveTo>
                  <a:cubicBezTo>
                    <a:pt x="842" y="1164"/>
                    <a:pt x="846" y="1163"/>
                    <a:pt x="850" y="1162"/>
                  </a:cubicBezTo>
                  <a:cubicBezTo>
                    <a:pt x="850" y="1162"/>
                    <a:pt x="850" y="1162"/>
                    <a:pt x="850" y="1162"/>
                  </a:cubicBezTo>
                  <a:cubicBezTo>
                    <a:pt x="850" y="1162"/>
                    <a:pt x="850" y="1162"/>
                    <a:pt x="850" y="1162"/>
                  </a:cubicBezTo>
                  <a:cubicBezTo>
                    <a:pt x="846" y="1164"/>
                    <a:pt x="842" y="1164"/>
                    <a:pt x="837" y="1165"/>
                  </a:cubicBezTo>
                  <a:close/>
                  <a:moveTo>
                    <a:pt x="871" y="1156"/>
                  </a:moveTo>
                  <a:cubicBezTo>
                    <a:pt x="871" y="1156"/>
                    <a:pt x="871" y="1156"/>
                    <a:pt x="871" y="1156"/>
                  </a:cubicBezTo>
                  <a:cubicBezTo>
                    <a:pt x="871" y="1156"/>
                    <a:pt x="871" y="1156"/>
                    <a:pt x="871" y="1156"/>
                  </a:cubicBezTo>
                  <a:cubicBezTo>
                    <a:pt x="871" y="1156"/>
                    <a:pt x="871" y="1156"/>
                    <a:pt x="871" y="1156"/>
                  </a:cubicBezTo>
                  <a:close/>
                  <a:moveTo>
                    <a:pt x="871" y="1156"/>
                  </a:moveTo>
                  <a:cubicBezTo>
                    <a:pt x="870" y="1157"/>
                    <a:pt x="870" y="1157"/>
                    <a:pt x="869" y="1157"/>
                  </a:cubicBezTo>
                  <a:cubicBezTo>
                    <a:pt x="869" y="1157"/>
                    <a:pt x="869" y="1157"/>
                    <a:pt x="869" y="1157"/>
                  </a:cubicBezTo>
                  <a:cubicBezTo>
                    <a:pt x="869" y="1157"/>
                    <a:pt x="869" y="1157"/>
                    <a:pt x="869" y="1157"/>
                  </a:cubicBezTo>
                  <a:cubicBezTo>
                    <a:pt x="869" y="1157"/>
                    <a:pt x="870" y="1157"/>
                    <a:pt x="871" y="1156"/>
                  </a:cubicBezTo>
                  <a:cubicBezTo>
                    <a:pt x="871" y="1156"/>
                    <a:pt x="871" y="1156"/>
                    <a:pt x="871" y="1156"/>
                  </a:cubicBezTo>
                  <a:close/>
                  <a:moveTo>
                    <a:pt x="806" y="120"/>
                  </a:moveTo>
                  <a:cubicBezTo>
                    <a:pt x="834" y="185"/>
                    <a:pt x="834" y="185"/>
                    <a:pt x="834" y="185"/>
                  </a:cubicBezTo>
                  <a:cubicBezTo>
                    <a:pt x="834" y="185"/>
                    <a:pt x="834" y="185"/>
                    <a:pt x="834" y="185"/>
                  </a:cubicBezTo>
                  <a:cubicBezTo>
                    <a:pt x="812" y="181"/>
                    <a:pt x="790" y="179"/>
                    <a:pt x="767" y="178"/>
                  </a:cubicBezTo>
                  <a:lnTo>
                    <a:pt x="806" y="120"/>
                  </a:lnTo>
                  <a:close/>
                  <a:moveTo>
                    <a:pt x="88" y="884"/>
                  </a:moveTo>
                  <a:cubicBezTo>
                    <a:pt x="87" y="855"/>
                    <a:pt x="94" y="831"/>
                    <a:pt x="108" y="810"/>
                  </a:cubicBezTo>
                  <a:cubicBezTo>
                    <a:pt x="129" y="778"/>
                    <a:pt x="164" y="760"/>
                    <a:pt x="192" y="749"/>
                  </a:cubicBezTo>
                  <a:cubicBezTo>
                    <a:pt x="201" y="863"/>
                    <a:pt x="201" y="863"/>
                    <a:pt x="201" y="863"/>
                  </a:cubicBezTo>
                  <a:lnTo>
                    <a:pt x="88" y="884"/>
                  </a:lnTo>
                  <a:close/>
                  <a:moveTo>
                    <a:pt x="283" y="717"/>
                  </a:moveTo>
                  <a:cubicBezTo>
                    <a:pt x="283" y="464"/>
                    <a:pt x="488" y="258"/>
                    <a:pt x="741" y="258"/>
                  </a:cubicBezTo>
                  <a:cubicBezTo>
                    <a:pt x="994" y="258"/>
                    <a:pt x="1199" y="464"/>
                    <a:pt x="1199" y="717"/>
                  </a:cubicBezTo>
                  <a:cubicBezTo>
                    <a:pt x="1199" y="757"/>
                    <a:pt x="1194" y="795"/>
                    <a:pt x="1185" y="832"/>
                  </a:cubicBezTo>
                  <a:cubicBezTo>
                    <a:pt x="1185" y="832"/>
                    <a:pt x="1184" y="833"/>
                    <a:pt x="1184" y="833"/>
                  </a:cubicBezTo>
                  <a:cubicBezTo>
                    <a:pt x="1184" y="834"/>
                    <a:pt x="1184" y="834"/>
                    <a:pt x="1184" y="835"/>
                  </a:cubicBezTo>
                  <a:cubicBezTo>
                    <a:pt x="1183" y="837"/>
                    <a:pt x="1183" y="839"/>
                    <a:pt x="1182" y="841"/>
                  </a:cubicBezTo>
                  <a:cubicBezTo>
                    <a:pt x="1182" y="841"/>
                    <a:pt x="1182" y="841"/>
                    <a:pt x="1182" y="841"/>
                  </a:cubicBezTo>
                  <a:cubicBezTo>
                    <a:pt x="1181" y="844"/>
                    <a:pt x="1181" y="846"/>
                    <a:pt x="1180" y="848"/>
                  </a:cubicBezTo>
                  <a:cubicBezTo>
                    <a:pt x="1180" y="848"/>
                    <a:pt x="1180" y="848"/>
                    <a:pt x="1180" y="848"/>
                  </a:cubicBezTo>
                  <a:cubicBezTo>
                    <a:pt x="1180" y="848"/>
                    <a:pt x="1180" y="848"/>
                    <a:pt x="1180" y="849"/>
                  </a:cubicBezTo>
                  <a:cubicBezTo>
                    <a:pt x="1179" y="850"/>
                    <a:pt x="1179" y="852"/>
                    <a:pt x="1179" y="853"/>
                  </a:cubicBezTo>
                  <a:cubicBezTo>
                    <a:pt x="1178" y="855"/>
                    <a:pt x="1178" y="856"/>
                    <a:pt x="1177" y="858"/>
                  </a:cubicBezTo>
                  <a:cubicBezTo>
                    <a:pt x="1173" y="869"/>
                    <a:pt x="1169" y="881"/>
                    <a:pt x="1165" y="892"/>
                  </a:cubicBezTo>
                  <a:cubicBezTo>
                    <a:pt x="1164" y="893"/>
                    <a:pt x="1164" y="893"/>
                    <a:pt x="1164" y="894"/>
                  </a:cubicBezTo>
                  <a:cubicBezTo>
                    <a:pt x="1163" y="895"/>
                    <a:pt x="1163" y="895"/>
                    <a:pt x="1163" y="896"/>
                  </a:cubicBezTo>
                  <a:cubicBezTo>
                    <a:pt x="1161" y="900"/>
                    <a:pt x="1160" y="904"/>
                    <a:pt x="1158" y="908"/>
                  </a:cubicBezTo>
                  <a:cubicBezTo>
                    <a:pt x="1158" y="908"/>
                    <a:pt x="1158" y="908"/>
                    <a:pt x="1158" y="908"/>
                  </a:cubicBezTo>
                  <a:cubicBezTo>
                    <a:pt x="1158" y="908"/>
                    <a:pt x="1158" y="908"/>
                    <a:pt x="1158" y="908"/>
                  </a:cubicBezTo>
                  <a:cubicBezTo>
                    <a:pt x="1158" y="908"/>
                    <a:pt x="1158" y="908"/>
                    <a:pt x="1158" y="908"/>
                  </a:cubicBezTo>
                  <a:cubicBezTo>
                    <a:pt x="1158" y="908"/>
                    <a:pt x="1159" y="908"/>
                    <a:pt x="1159" y="908"/>
                  </a:cubicBezTo>
                  <a:cubicBezTo>
                    <a:pt x="1159" y="908"/>
                    <a:pt x="1159" y="908"/>
                    <a:pt x="1159" y="908"/>
                  </a:cubicBezTo>
                  <a:cubicBezTo>
                    <a:pt x="1159" y="908"/>
                    <a:pt x="1159" y="908"/>
                    <a:pt x="1159" y="908"/>
                  </a:cubicBezTo>
                  <a:cubicBezTo>
                    <a:pt x="1159" y="908"/>
                    <a:pt x="1158" y="909"/>
                    <a:pt x="1158" y="909"/>
                  </a:cubicBezTo>
                  <a:cubicBezTo>
                    <a:pt x="1158" y="909"/>
                    <a:pt x="1158" y="909"/>
                    <a:pt x="1158" y="909"/>
                  </a:cubicBezTo>
                  <a:cubicBezTo>
                    <a:pt x="1158" y="909"/>
                    <a:pt x="1158" y="909"/>
                    <a:pt x="1158" y="909"/>
                  </a:cubicBezTo>
                  <a:cubicBezTo>
                    <a:pt x="1157" y="909"/>
                    <a:pt x="1157" y="909"/>
                    <a:pt x="1157" y="909"/>
                  </a:cubicBezTo>
                  <a:cubicBezTo>
                    <a:pt x="1157" y="909"/>
                    <a:pt x="1157" y="909"/>
                    <a:pt x="1157" y="909"/>
                  </a:cubicBezTo>
                  <a:cubicBezTo>
                    <a:pt x="1158" y="909"/>
                    <a:pt x="1158" y="909"/>
                    <a:pt x="1158" y="909"/>
                  </a:cubicBezTo>
                  <a:cubicBezTo>
                    <a:pt x="1157" y="911"/>
                    <a:pt x="1155" y="914"/>
                    <a:pt x="1154" y="916"/>
                  </a:cubicBezTo>
                  <a:cubicBezTo>
                    <a:pt x="1154" y="917"/>
                    <a:pt x="1153" y="917"/>
                    <a:pt x="1153" y="917"/>
                  </a:cubicBezTo>
                  <a:cubicBezTo>
                    <a:pt x="1098" y="1032"/>
                    <a:pt x="995" y="1119"/>
                    <a:pt x="871" y="1156"/>
                  </a:cubicBezTo>
                  <a:cubicBezTo>
                    <a:pt x="871" y="1156"/>
                    <a:pt x="871" y="1156"/>
                    <a:pt x="871" y="1156"/>
                  </a:cubicBezTo>
                  <a:cubicBezTo>
                    <a:pt x="871" y="1156"/>
                    <a:pt x="871" y="1156"/>
                    <a:pt x="871" y="1156"/>
                  </a:cubicBezTo>
                  <a:cubicBezTo>
                    <a:pt x="871" y="1156"/>
                    <a:pt x="871" y="1156"/>
                    <a:pt x="871" y="1156"/>
                  </a:cubicBezTo>
                  <a:cubicBezTo>
                    <a:pt x="871" y="1156"/>
                    <a:pt x="871" y="1156"/>
                    <a:pt x="871" y="1156"/>
                  </a:cubicBezTo>
                  <a:cubicBezTo>
                    <a:pt x="871" y="1156"/>
                    <a:pt x="871" y="1156"/>
                    <a:pt x="871" y="1156"/>
                  </a:cubicBezTo>
                  <a:cubicBezTo>
                    <a:pt x="870" y="1157"/>
                    <a:pt x="869" y="1157"/>
                    <a:pt x="869" y="1157"/>
                  </a:cubicBezTo>
                  <a:cubicBezTo>
                    <a:pt x="868" y="1157"/>
                    <a:pt x="868" y="1157"/>
                    <a:pt x="868" y="1157"/>
                  </a:cubicBezTo>
                  <a:cubicBezTo>
                    <a:pt x="866" y="1158"/>
                    <a:pt x="864" y="1158"/>
                    <a:pt x="862" y="1159"/>
                  </a:cubicBezTo>
                  <a:cubicBezTo>
                    <a:pt x="862" y="1159"/>
                    <a:pt x="862" y="1159"/>
                    <a:pt x="862" y="1159"/>
                  </a:cubicBezTo>
                  <a:cubicBezTo>
                    <a:pt x="862" y="1159"/>
                    <a:pt x="862" y="1159"/>
                    <a:pt x="862" y="1159"/>
                  </a:cubicBezTo>
                  <a:cubicBezTo>
                    <a:pt x="860" y="1160"/>
                    <a:pt x="859" y="1160"/>
                    <a:pt x="857" y="1161"/>
                  </a:cubicBezTo>
                  <a:cubicBezTo>
                    <a:pt x="856" y="1161"/>
                    <a:pt x="855" y="1161"/>
                    <a:pt x="855" y="1161"/>
                  </a:cubicBezTo>
                  <a:cubicBezTo>
                    <a:pt x="855" y="1161"/>
                    <a:pt x="855" y="1161"/>
                    <a:pt x="855" y="1161"/>
                  </a:cubicBezTo>
                  <a:cubicBezTo>
                    <a:pt x="854" y="1161"/>
                    <a:pt x="854" y="1161"/>
                    <a:pt x="854" y="1161"/>
                  </a:cubicBezTo>
                  <a:cubicBezTo>
                    <a:pt x="853" y="1161"/>
                    <a:pt x="853" y="1161"/>
                    <a:pt x="852" y="1161"/>
                  </a:cubicBezTo>
                  <a:cubicBezTo>
                    <a:pt x="852" y="1161"/>
                    <a:pt x="852" y="1161"/>
                    <a:pt x="852" y="1161"/>
                  </a:cubicBezTo>
                  <a:cubicBezTo>
                    <a:pt x="851" y="1161"/>
                    <a:pt x="851" y="1162"/>
                    <a:pt x="850" y="1162"/>
                  </a:cubicBezTo>
                  <a:cubicBezTo>
                    <a:pt x="846" y="1163"/>
                    <a:pt x="842" y="1164"/>
                    <a:pt x="837" y="1165"/>
                  </a:cubicBezTo>
                  <a:cubicBezTo>
                    <a:pt x="837" y="1165"/>
                    <a:pt x="837" y="1165"/>
                    <a:pt x="837" y="1165"/>
                  </a:cubicBezTo>
                  <a:cubicBezTo>
                    <a:pt x="837" y="1165"/>
                    <a:pt x="837" y="1165"/>
                    <a:pt x="836" y="1165"/>
                  </a:cubicBezTo>
                  <a:cubicBezTo>
                    <a:pt x="836" y="1165"/>
                    <a:pt x="836" y="1165"/>
                    <a:pt x="836" y="1165"/>
                  </a:cubicBezTo>
                  <a:cubicBezTo>
                    <a:pt x="835" y="1165"/>
                    <a:pt x="834" y="1165"/>
                    <a:pt x="832" y="1166"/>
                  </a:cubicBezTo>
                  <a:cubicBezTo>
                    <a:pt x="819" y="1168"/>
                    <a:pt x="806" y="1171"/>
                    <a:pt x="792" y="1172"/>
                  </a:cubicBezTo>
                  <a:cubicBezTo>
                    <a:pt x="775" y="1174"/>
                    <a:pt x="758" y="1175"/>
                    <a:pt x="741" y="1175"/>
                  </a:cubicBezTo>
                  <a:cubicBezTo>
                    <a:pt x="671" y="1175"/>
                    <a:pt x="604" y="1159"/>
                    <a:pt x="545" y="1131"/>
                  </a:cubicBezTo>
                  <a:cubicBezTo>
                    <a:pt x="533" y="1125"/>
                    <a:pt x="521" y="1119"/>
                    <a:pt x="509" y="1112"/>
                  </a:cubicBezTo>
                  <a:cubicBezTo>
                    <a:pt x="497" y="1105"/>
                    <a:pt x="486" y="1098"/>
                    <a:pt x="475" y="1090"/>
                  </a:cubicBezTo>
                  <a:cubicBezTo>
                    <a:pt x="359" y="1007"/>
                    <a:pt x="283" y="870"/>
                    <a:pt x="283" y="717"/>
                  </a:cubicBezTo>
                  <a:close/>
                  <a:moveTo>
                    <a:pt x="1470" y="2700"/>
                  </a:moveTo>
                  <a:cubicBezTo>
                    <a:pt x="1397" y="2727"/>
                    <a:pt x="1320" y="2741"/>
                    <a:pt x="1242" y="2741"/>
                  </a:cubicBezTo>
                  <a:cubicBezTo>
                    <a:pt x="891" y="2741"/>
                    <a:pt x="558" y="2479"/>
                    <a:pt x="414" y="2090"/>
                  </a:cubicBezTo>
                  <a:cubicBezTo>
                    <a:pt x="327" y="1854"/>
                    <a:pt x="322" y="1604"/>
                    <a:pt x="399" y="1386"/>
                  </a:cubicBezTo>
                  <a:cubicBezTo>
                    <a:pt x="424" y="1316"/>
                    <a:pt x="456" y="1253"/>
                    <a:pt x="495" y="1197"/>
                  </a:cubicBezTo>
                  <a:cubicBezTo>
                    <a:pt x="495" y="1197"/>
                    <a:pt x="495" y="1197"/>
                    <a:pt x="495" y="1197"/>
                  </a:cubicBezTo>
                  <a:cubicBezTo>
                    <a:pt x="495" y="1197"/>
                    <a:pt x="495" y="1197"/>
                    <a:pt x="495" y="1197"/>
                  </a:cubicBezTo>
                  <a:cubicBezTo>
                    <a:pt x="495" y="1197"/>
                    <a:pt x="495" y="1197"/>
                    <a:pt x="495" y="1197"/>
                  </a:cubicBezTo>
                  <a:cubicBezTo>
                    <a:pt x="569" y="1233"/>
                    <a:pt x="652" y="1256"/>
                    <a:pt x="741" y="1256"/>
                  </a:cubicBezTo>
                  <a:cubicBezTo>
                    <a:pt x="761" y="1256"/>
                    <a:pt x="781" y="1253"/>
                    <a:pt x="800" y="1253"/>
                  </a:cubicBezTo>
                  <a:cubicBezTo>
                    <a:pt x="800" y="1253"/>
                    <a:pt x="800" y="1253"/>
                    <a:pt x="800" y="1253"/>
                  </a:cubicBezTo>
                  <a:cubicBezTo>
                    <a:pt x="800" y="1253"/>
                    <a:pt x="800" y="1253"/>
                    <a:pt x="800" y="1253"/>
                  </a:cubicBezTo>
                  <a:cubicBezTo>
                    <a:pt x="800" y="1253"/>
                    <a:pt x="800" y="1253"/>
                    <a:pt x="800" y="1253"/>
                  </a:cubicBezTo>
                  <a:cubicBezTo>
                    <a:pt x="810" y="1337"/>
                    <a:pt x="825" y="1435"/>
                    <a:pt x="848" y="1537"/>
                  </a:cubicBezTo>
                  <a:cubicBezTo>
                    <a:pt x="886" y="1710"/>
                    <a:pt x="941" y="1861"/>
                    <a:pt x="1009" y="1986"/>
                  </a:cubicBezTo>
                  <a:cubicBezTo>
                    <a:pt x="1094" y="2143"/>
                    <a:pt x="1203" y="2258"/>
                    <a:pt x="1330" y="2329"/>
                  </a:cubicBezTo>
                  <a:cubicBezTo>
                    <a:pt x="1456" y="2435"/>
                    <a:pt x="1567" y="2521"/>
                    <a:pt x="1666" y="2586"/>
                  </a:cubicBezTo>
                  <a:cubicBezTo>
                    <a:pt x="1666" y="2586"/>
                    <a:pt x="1666" y="2586"/>
                    <a:pt x="1666" y="2586"/>
                  </a:cubicBezTo>
                  <a:cubicBezTo>
                    <a:pt x="1608" y="2635"/>
                    <a:pt x="1542" y="2674"/>
                    <a:pt x="1470" y="2700"/>
                  </a:cubicBezTo>
                  <a:close/>
                  <a:moveTo>
                    <a:pt x="1953" y="2995"/>
                  </a:moveTo>
                  <a:cubicBezTo>
                    <a:pt x="1677" y="2679"/>
                    <a:pt x="1677" y="2679"/>
                    <a:pt x="1677" y="2679"/>
                  </a:cubicBezTo>
                  <a:cubicBezTo>
                    <a:pt x="1697" y="2664"/>
                    <a:pt x="1717" y="2648"/>
                    <a:pt x="1736" y="2631"/>
                  </a:cubicBezTo>
                  <a:cubicBezTo>
                    <a:pt x="1867" y="2710"/>
                    <a:pt x="1974" y="2749"/>
                    <a:pt x="2061" y="2753"/>
                  </a:cubicBezTo>
                  <a:lnTo>
                    <a:pt x="1953" y="299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a:p>
          </p:txBody>
        </p:sp>
      </p:grpSp>
      <p:grpSp>
        <p:nvGrpSpPr>
          <p:cNvPr id="23" name="Grupa 55"/>
          <p:cNvGrpSpPr/>
          <p:nvPr/>
        </p:nvGrpSpPr>
        <p:grpSpPr>
          <a:xfrm>
            <a:off x="1506692" y="794081"/>
            <a:ext cx="1071890" cy="1118698"/>
            <a:chOff x="3306643" y="4121666"/>
            <a:chExt cx="1071890" cy="1118698"/>
          </a:xfrm>
        </p:grpSpPr>
        <p:sp>
          <p:nvSpPr>
            <p:cNvPr id="24" name="Elipsa 39"/>
            <p:cNvSpPr/>
            <p:nvPr/>
          </p:nvSpPr>
          <p:spPr>
            <a:xfrm>
              <a:off x="3306643" y="4121666"/>
              <a:ext cx="1071890" cy="10718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5" name="pole tekstowe 40"/>
            <p:cNvSpPr txBox="1"/>
            <p:nvPr/>
          </p:nvSpPr>
          <p:spPr>
            <a:xfrm>
              <a:off x="3605031" y="4132368"/>
              <a:ext cx="736614" cy="1107996"/>
            </a:xfrm>
            <a:prstGeom prst="rect">
              <a:avLst/>
            </a:prstGeom>
            <a:noFill/>
          </p:spPr>
          <p:txBody>
            <a:bodyPr wrap="square" rtlCol="0">
              <a:spAutoFit/>
            </a:bodyPr>
            <a:lstStyle/>
            <a:p>
              <a:pPr algn="ctr"/>
              <a:r>
                <a:rPr lang="pl-PL" sz="6600" b="1">
                  <a:solidFill>
                    <a:schemeClr val="bg1"/>
                  </a:solidFill>
                </a:rPr>
                <a:t>S</a:t>
              </a:r>
            </a:p>
          </p:txBody>
        </p:sp>
        <p:sp>
          <p:nvSpPr>
            <p:cNvPr id="26" name="Freeform 5"/>
            <p:cNvSpPr>
              <a:spLocks noEditPoints="1"/>
            </p:cNvSpPr>
            <p:nvPr/>
          </p:nvSpPr>
          <p:spPr bwMode="auto">
            <a:xfrm>
              <a:off x="3516416" y="4330904"/>
              <a:ext cx="525502" cy="632112"/>
            </a:xfrm>
            <a:custGeom>
              <a:avLst/>
              <a:gdLst>
                <a:gd name="T0" fmla="*/ 627 w 2410"/>
                <a:gd name="T1" fmla="*/ 2565 h 2895"/>
                <a:gd name="T2" fmla="*/ 789 w 2410"/>
                <a:gd name="T3" fmla="*/ 2723 h 2895"/>
                <a:gd name="T4" fmla="*/ 612 w 2410"/>
                <a:gd name="T5" fmla="*/ 2895 h 2895"/>
                <a:gd name="T6" fmla="*/ 1172 w 2410"/>
                <a:gd name="T7" fmla="*/ 2840 h 2895"/>
                <a:gd name="T8" fmla="*/ 913 w 2410"/>
                <a:gd name="T9" fmla="*/ 2699 h 2895"/>
                <a:gd name="T10" fmla="*/ 981 w 2410"/>
                <a:gd name="T11" fmla="*/ 2598 h 2895"/>
                <a:gd name="T12" fmla="*/ 2408 w 2410"/>
                <a:gd name="T13" fmla="*/ 1959 h 2895"/>
                <a:gd name="T14" fmla="*/ 2348 w 2410"/>
                <a:gd name="T15" fmla="*/ 1732 h 2895"/>
                <a:gd name="T16" fmla="*/ 1926 w 2410"/>
                <a:gd name="T17" fmla="*/ 1458 h 2895"/>
                <a:gd name="T18" fmla="*/ 739 w 2410"/>
                <a:gd name="T19" fmla="*/ 106 h 2895"/>
                <a:gd name="T20" fmla="*/ 1 w 2410"/>
                <a:gd name="T21" fmla="*/ 416 h 2895"/>
                <a:gd name="T22" fmla="*/ 264 w 2410"/>
                <a:gd name="T23" fmla="*/ 454 h 2895"/>
                <a:gd name="T24" fmla="*/ 36 w 2410"/>
                <a:gd name="T25" fmla="*/ 1537 h 2895"/>
                <a:gd name="T26" fmla="*/ 735 w 2410"/>
                <a:gd name="T27" fmla="*/ 2348 h 2895"/>
                <a:gd name="T28" fmla="*/ 2130 w 2410"/>
                <a:gd name="T29" fmla="*/ 1802 h 2895"/>
                <a:gd name="T30" fmla="*/ 1980 w 2410"/>
                <a:gd name="T31" fmla="*/ 1779 h 2895"/>
                <a:gd name="T32" fmla="*/ 1600 w 2410"/>
                <a:gd name="T33" fmla="*/ 1850 h 2895"/>
                <a:gd name="T34" fmla="*/ 917 w 2410"/>
                <a:gd name="T35" fmla="*/ 1787 h 2895"/>
                <a:gd name="T36" fmla="*/ 1590 w 2410"/>
                <a:gd name="T37" fmla="*/ 1625 h 2895"/>
                <a:gd name="T38" fmla="*/ 1831 w 2410"/>
                <a:gd name="T39" fmla="*/ 1621 h 2895"/>
                <a:gd name="T40" fmla="*/ 2160 w 2410"/>
                <a:gd name="T41" fmla="*/ 1800 h 2895"/>
                <a:gd name="T42" fmla="*/ 1867 w 2410"/>
                <a:gd name="T43" fmla="*/ 1503 h 2895"/>
                <a:gd name="T44" fmla="*/ 1605 w 2410"/>
                <a:gd name="T45" fmla="*/ 1559 h 2895"/>
                <a:gd name="T46" fmla="*/ 1545 w 2410"/>
                <a:gd name="T47" fmla="*/ 1568 h 2895"/>
                <a:gd name="T48" fmla="*/ 1164 w 2410"/>
                <a:gd name="T49" fmla="*/ 1627 h 2895"/>
                <a:gd name="T50" fmla="*/ 900 w 2410"/>
                <a:gd name="T51" fmla="*/ 1719 h 2895"/>
                <a:gd name="T52" fmla="*/ 786 w 2410"/>
                <a:gd name="T53" fmla="*/ 1692 h 2895"/>
                <a:gd name="T54" fmla="*/ 735 w 2410"/>
                <a:gd name="T55" fmla="*/ 978 h 2895"/>
                <a:gd name="T56" fmla="*/ 991 w 2410"/>
                <a:gd name="T57" fmla="*/ 1009 h 2895"/>
                <a:gd name="T58" fmla="*/ 1226 w 2410"/>
                <a:gd name="T59" fmla="*/ 1141 h 2895"/>
                <a:gd name="T60" fmla="*/ 616 w 2410"/>
                <a:gd name="T61" fmla="*/ 998 h 2895"/>
                <a:gd name="T62" fmla="*/ 1371 w 2410"/>
                <a:gd name="T63" fmla="*/ 2005 h 2895"/>
                <a:gd name="T64" fmla="*/ 2009 w 2410"/>
                <a:gd name="T65" fmla="*/ 1850 h 2895"/>
                <a:gd name="T66" fmla="*/ 2145 w 2410"/>
                <a:gd name="T67" fmla="*/ 1869 h 2895"/>
                <a:gd name="T68" fmla="*/ 943 w 2410"/>
                <a:gd name="T69" fmla="*/ 2252 h 2895"/>
                <a:gd name="T70" fmla="*/ 616 w 2410"/>
                <a:gd name="T71" fmla="*/ 998 h 2895"/>
                <a:gd name="T72" fmla="*/ 962 w 2410"/>
                <a:gd name="T73" fmla="*/ 2317 h 2895"/>
                <a:gd name="T74" fmla="*/ 316 w 2410"/>
                <a:gd name="T75" fmla="*/ 409 h 2895"/>
                <a:gd name="T76" fmla="*/ 513 w 2410"/>
                <a:gd name="T77" fmla="*/ 68 h 2895"/>
                <a:gd name="T78" fmla="*/ 316 w 2410"/>
                <a:gd name="T79" fmla="*/ 409 h 2895"/>
                <a:gd name="T80" fmla="*/ 218 w 2410"/>
                <a:gd name="T81" fmla="*/ 295 h 2895"/>
                <a:gd name="T82" fmla="*/ 349 w 2410"/>
                <a:gd name="T83" fmla="*/ 891 h 2895"/>
                <a:gd name="T84" fmla="*/ 807 w 2410"/>
                <a:gd name="T85" fmla="*/ 313 h 2895"/>
                <a:gd name="T86" fmla="*/ 706 w 2410"/>
                <a:gd name="T87" fmla="*/ 917 h 2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10" h="2895">
                  <a:moveTo>
                    <a:pt x="912" y="2581"/>
                  </a:moveTo>
                  <a:cubicBezTo>
                    <a:pt x="847" y="2677"/>
                    <a:pt x="847" y="2677"/>
                    <a:pt x="847" y="2677"/>
                  </a:cubicBezTo>
                  <a:cubicBezTo>
                    <a:pt x="627" y="2565"/>
                    <a:pt x="627" y="2565"/>
                    <a:pt x="627" y="2565"/>
                  </a:cubicBezTo>
                  <a:cubicBezTo>
                    <a:pt x="610" y="2556"/>
                    <a:pt x="590" y="2563"/>
                    <a:pt x="581" y="2579"/>
                  </a:cubicBezTo>
                  <a:cubicBezTo>
                    <a:pt x="573" y="2596"/>
                    <a:pt x="580" y="2616"/>
                    <a:pt x="596" y="2625"/>
                  </a:cubicBezTo>
                  <a:cubicBezTo>
                    <a:pt x="789" y="2723"/>
                    <a:pt x="789" y="2723"/>
                    <a:pt x="789" y="2723"/>
                  </a:cubicBezTo>
                  <a:cubicBezTo>
                    <a:pt x="595" y="2832"/>
                    <a:pt x="595" y="2832"/>
                    <a:pt x="595" y="2832"/>
                  </a:cubicBezTo>
                  <a:cubicBezTo>
                    <a:pt x="579" y="2841"/>
                    <a:pt x="573" y="2862"/>
                    <a:pt x="582" y="2878"/>
                  </a:cubicBezTo>
                  <a:cubicBezTo>
                    <a:pt x="588" y="2889"/>
                    <a:pt x="600" y="2895"/>
                    <a:pt x="612" y="2895"/>
                  </a:cubicBezTo>
                  <a:cubicBezTo>
                    <a:pt x="617" y="2895"/>
                    <a:pt x="623" y="2894"/>
                    <a:pt x="628" y="2891"/>
                  </a:cubicBezTo>
                  <a:cubicBezTo>
                    <a:pt x="868" y="2757"/>
                    <a:pt x="868" y="2757"/>
                    <a:pt x="868" y="2757"/>
                  </a:cubicBezTo>
                  <a:cubicBezTo>
                    <a:pt x="1172" y="2840"/>
                    <a:pt x="1172" y="2840"/>
                    <a:pt x="1172" y="2840"/>
                  </a:cubicBezTo>
                  <a:cubicBezTo>
                    <a:pt x="1190" y="2845"/>
                    <a:pt x="1208" y="2834"/>
                    <a:pt x="1213" y="2817"/>
                  </a:cubicBezTo>
                  <a:cubicBezTo>
                    <a:pt x="1218" y="2799"/>
                    <a:pt x="1208" y="2780"/>
                    <a:pt x="1190" y="2775"/>
                  </a:cubicBezTo>
                  <a:cubicBezTo>
                    <a:pt x="913" y="2699"/>
                    <a:pt x="913" y="2699"/>
                    <a:pt x="913" y="2699"/>
                  </a:cubicBezTo>
                  <a:cubicBezTo>
                    <a:pt x="981" y="2599"/>
                    <a:pt x="981" y="2599"/>
                    <a:pt x="981" y="2599"/>
                  </a:cubicBezTo>
                  <a:cubicBezTo>
                    <a:pt x="981" y="2599"/>
                    <a:pt x="981" y="2599"/>
                    <a:pt x="981" y="2598"/>
                  </a:cubicBezTo>
                  <a:cubicBezTo>
                    <a:pt x="981" y="2598"/>
                    <a:pt x="981" y="2598"/>
                    <a:pt x="981" y="2598"/>
                  </a:cubicBezTo>
                  <a:cubicBezTo>
                    <a:pt x="1206" y="2260"/>
                    <a:pt x="1206" y="2260"/>
                    <a:pt x="1206" y="2260"/>
                  </a:cubicBezTo>
                  <a:cubicBezTo>
                    <a:pt x="2382" y="1987"/>
                    <a:pt x="2382" y="1987"/>
                    <a:pt x="2382" y="1987"/>
                  </a:cubicBezTo>
                  <a:cubicBezTo>
                    <a:pt x="2396" y="1984"/>
                    <a:pt x="2406" y="1973"/>
                    <a:pt x="2408" y="1959"/>
                  </a:cubicBezTo>
                  <a:cubicBezTo>
                    <a:pt x="2410" y="1945"/>
                    <a:pt x="2403" y="1932"/>
                    <a:pt x="2391" y="1925"/>
                  </a:cubicBezTo>
                  <a:cubicBezTo>
                    <a:pt x="2243" y="1845"/>
                    <a:pt x="2243" y="1845"/>
                    <a:pt x="2243" y="1845"/>
                  </a:cubicBezTo>
                  <a:cubicBezTo>
                    <a:pt x="2290" y="1823"/>
                    <a:pt x="2326" y="1785"/>
                    <a:pt x="2348" y="1732"/>
                  </a:cubicBezTo>
                  <a:cubicBezTo>
                    <a:pt x="2355" y="1716"/>
                    <a:pt x="2349" y="1698"/>
                    <a:pt x="2334" y="1689"/>
                  </a:cubicBezTo>
                  <a:cubicBezTo>
                    <a:pt x="1934" y="1463"/>
                    <a:pt x="1934" y="1463"/>
                    <a:pt x="1934" y="1463"/>
                  </a:cubicBezTo>
                  <a:cubicBezTo>
                    <a:pt x="1931" y="1461"/>
                    <a:pt x="1929" y="1459"/>
                    <a:pt x="1926" y="1458"/>
                  </a:cubicBezTo>
                  <a:cubicBezTo>
                    <a:pt x="1925" y="1458"/>
                    <a:pt x="1924" y="1458"/>
                    <a:pt x="1924" y="1458"/>
                  </a:cubicBezTo>
                  <a:cubicBezTo>
                    <a:pt x="1049" y="964"/>
                    <a:pt x="1049" y="964"/>
                    <a:pt x="1049" y="964"/>
                  </a:cubicBezTo>
                  <a:cubicBezTo>
                    <a:pt x="1005" y="358"/>
                    <a:pt x="759" y="124"/>
                    <a:pt x="739" y="106"/>
                  </a:cubicBezTo>
                  <a:cubicBezTo>
                    <a:pt x="685" y="41"/>
                    <a:pt x="604" y="0"/>
                    <a:pt x="513" y="0"/>
                  </a:cubicBezTo>
                  <a:cubicBezTo>
                    <a:pt x="395" y="0"/>
                    <a:pt x="293" y="70"/>
                    <a:pt x="246" y="170"/>
                  </a:cubicBezTo>
                  <a:cubicBezTo>
                    <a:pt x="161" y="188"/>
                    <a:pt x="21" y="256"/>
                    <a:pt x="1" y="416"/>
                  </a:cubicBezTo>
                  <a:cubicBezTo>
                    <a:pt x="0" y="425"/>
                    <a:pt x="3" y="435"/>
                    <a:pt x="9" y="442"/>
                  </a:cubicBezTo>
                  <a:cubicBezTo>
                    <a:pt x="15" y="449"/>
                    <a:pt x="25" y="454"/>
                    <a:pt x="34" y="454"/>
                  </a:cubicBezTo>
                  <a:cubicBezTo>
                    <a:pt x="264" y="454"/>
                    <a:pt x="264" y="454"/>
                    <a:pt x="264" y="454"/>
                  </a:cubicBezTo>
                  <a:cubicBezTo>
                    <a:pt x="296" y="503"/>
                    <a:pt x="342" y="542"/>
                    <a:pt x="396" y="566"/>
                  </a:cubicBezTo>
                  <a:cubicBezTo>
                    <a:pt x="393" y="609"/>
                    <a:pt x="376" y="716"/>
                    <a:pt x="291" y="856"/>
                  </a:cubicBezTo>
                  <a:cubicBezTo>
                    <a:pt x="202" y="1002"/>
                    <a:pt x="36" y="1275"/>
                    <a:pt x="36" y="1537"/>
                  </a:cubicBezTo>
                  <a:cubicBezTo>
                    <a:pt x="36" y="1543"/>
                    <a:pt x="37" y="1549"/>
                    <a:pt x="40" y="1553"/>
                  </a:cubicBezTo>
                  <a:cubicBezTo>
                    <a:pt x="37" y="1579"/>
                    <a:pt x="36" y="1606"/>
                    <a:pt x="36" y="1632"/>
                  </a:cubicBezTo>
                  <a:cubicBezTo>
                    <a:pt x="36" y="2021"/>
                    <a:pt x="348" y="2339"/>
                    <a:pt x="735" y="2348"/>
                  </a:cubicBezTo>
                  <a:lnTo>
                    <a:pt x="912" y="2581"/>
                  </a:lnTo>
                  <a:close/>
                  <a:moveTo>
                    <a:pt x="2160" y="1800"/>
                  </a:moveTo>
                  <a:cubicBezTo>
                    <a:pt x="2150" y="1801"/>
                    <a:pt x="2140" y="1802"/>
                    <a:pt x="2130" y="1802"/>
                  </a:cubicBezTo>
                  <a:cubicBezTo>
                    <a:pt x="2115" y="1802"/>
                    <a:pt x="2100" y="1800"/>
                    <a:pt x="2086" y="1798"/>
                  </a:cubicBezTo>
                  <a:cubicBezTo>
                    <a:pt x="2041" y="1792"/>
                    <a:pt x="2007" y="1778"/>
                    <a:pt x="2007" y="1778"/>
                  </a:cubicBezTo>
                  <a:cubicBezTo>
                    <a:pt x="1998" y="1774"/>
                    <a:pt x="1988" y="1775"/>
                    <a:pt x="1980" y="1779"/>
                  </a:cubicBezTo>
                  <a:cubicBezTo>
                    <a:pt x="1973" y="1782"/>
                    <a:pt x="1968" y="1787"/>
                    <a:pt x="1964" y="1793"/>
                  </a:cubicBezTo>
                  <a:cubicBezTo>
                    <a:pt x="1930" y="1859"/>
                    <a:pt x="1872" y="1890"/>
                    <a:pt x="1786" y="1890"/>
                  </a:cubicBezTo>
                  <a:cubicBezTo>
                    <a:pt x="1692" y="1890"/>
                    <a:pt x="1601" y="1850"/>
                    <a:pt x="1600" y="1850"/>
                  </a:cubicBezTo>
                  <a:cubicBezTo>
                    <a:pt x="1583" y="1842"/>
                    <a:pt x="1564" y="1849"/>
                    <a:pt x="1556" y="1866"/>
                  </a:cubicBezTo>
                  <a:cubicBezTo>
                    <a:pt x="1534" y="1911"/>
                    <a:pt x="1465" y="1938"/>
                    <a:pt x="1371" y="1938"/>
                  </a:cubicBezTo>
                  <a:cubicBezTo>
                    <a:pt x="1232" y="1938"/>
                    <a:pt x="1070" y="1883"/>
                    <a:pt x="917" y="1787"/>
                  </a:cubicBezTo>
                  <a:cubicBezTo>
                    <a:pt x="920" y="1787"/>
                    <a:pt x="923" y="1787"/>
                    <a:pt x="927" y="1787"/>
                  </a:cubicBezTo>
                  <a:cubicBezTo>
                    <a:pt x="1035" y="1787"/>
                    <a:pt x="1120" y="1757"/>
                    <a:pt x="1163" y="1700"/>
                  </a:cubicBezTo>
                  <a:cubicBezTo>
                    <a:pt x="1283" y="1746"/>
                    <a:pt x="1489" y="1776"/>
                    <a:pt x="1590" y="1625"/>
                  </a:cubicBezTo>
                  <a:cubicBezTo>
                    <a:pt x="1630" y="1638"/>
                    <a:pt x="1681" y="1647"/>
                    <a:pt x="1732" y="1644"/>
                  </a:cubicBezTo>
                  <a:cubicBezTo>
                    <a:pt x="1751" y="1643"/>
                    <a:pt x="1769" y="1641"/>
                    <a:pt x="1788" y="1636"/>
                  </a:cubicBezTo>
                  <a:cubicBezTo>
                    <a:pt x="1803" y="1633"/>
                    <a:pt x="1817" y="1628"/>
                    <a:pt x="1831" y="1621"/>
                  </a:cubicBezTo>
                  <a:cubicBezTo>
                    <a:pt x="1868" y="1605"/>
                    <a:pt x="1901" y="1577"/>
                    <a:pt x="1926" y="1536"/>
                  </a:cubicBezTo>
                  <a:cubicBezTo>
                    <a:pt x="2272" y="1732"/>
                    <a:pt x="2272" y="1732"/>
                    <a:pt x="2272" y="1732"/>
                  </a:cubicBezTo>
                  <a:cubicBezTo>
                    <a:pt x="2247" y="1771"/>
                    <a:pt x="2210" y="1794"/>
                    <a:pt x="2160" y="1800"/>
                  </a:cubicBezTo>
                  <a:close/>
                  <a:moveTo>
                    <a:pt x="1863" y="1500"/>
                  </a:moveTo>
                  <a:cubicBezTo>
                    <a:pt x="1869" y="1499"/>
                    <a:pt x="1869" y="1499"/>
                    <a:pt x="1869" y="1499"/>
                  </a:cubicBezTo>
                  <a:cubicBezTo>
                    <a:pt x="1869" y="1500"/>
                    <a:pt x="1868" y="1502"/>
                    <a:pt x="1867" y="1503"/>
                  </a:cubicBezTo>
                  <a:cubicBezTo>
                    <a:pt x="1837" y="1550"/>
                    <a:pt x="1792" y="1570"/>
                    <a:pt x="1747" y="1576"/>
                  </a:cubicBezTo>
                  <a:cubicBezTo>
                    <a:pt x="1722" y="1579"/>
                    <a:pt x="1697" y="1578"/>
                    <a:pt x="1674" y="1575"/>
                  </a:cubicBezTo>
                  <a:cubicBezTo>
                    <a:pt x="1646" y="1571"/>
                    <a:pt x="1621" y="1564"/>
                    <a:pt x="1605" y="1559"/>
                  </a:cubicBezTo>
                  <a:cubicBezTo>
                    <a:pt x="1595" y="1556"/>
                    <a:pt x="1589" y="1553"/>
                    <a:pt x="1588" y="1553"/>
                  </a:cubicBezTo>
                  <a:cubicBezTo>
                    <a:pt x="1579" y="1549"/>
                    <a:pt x="1570" y="1549"/>
                    <a:pt x="1562" y="1552"/>
                  </a:cubicBezTo>
                  <a:cubicBezTo>
                    <a:pt x="1555" y="1555"/>
                    <a:pt x="1549" y="1561"/>
                    <a:pt x="1545" y="1568"/>
                  </a:cubicBezTo>
                  <a:cubicBezTo>
                    <a:pt x="1544" y="1570"/>
                    <a:pt x="1543" y="1571"/>
                    <a:pt x="1542" y="1573"/>
                  </a:cubicBezTo>
                  <a:cubicBezTo>
                    <a:pt x="1469" y="1705"/>
                    <a:pt x="1302" y="1674"/>
                    <a:pt x="1217" y="1647"/>
                  </a:cubicBezTo>
                  <a:cubicBezTo>
                    <a:pt x="1187" y="1637"/>
                    <a:pt x="1167" y="1629"/>
                    <a:pt x="1164" y="1627"/>
                  </a:cubicBezTo>
                  <a:cubicBezTo>
                    <a:pt x="1147" y="1620"/>
                    <a:pt x="1127" y="1627"/>
                    <a:pt x="1119" y="1643"/>
                  </a:cubicBezTo>
                  <a:cubicBezTo>
                    <a:pt x="1114" y="1655"/>
                    <a:pt x="1105" y="1665"/>
                    <a:pt x="1094" y="1675"/>
                  </a:cubicBezTo>
                  <a:cubicBezTo>
                    <a:pt x="1056" y="1707"/>
                    <a:pt x="986" y="1723"/>
                    <a:pt x="900" y="1719"/>
                  </a:cubicBezTo>
                  <a:cubicBezTo>
                    <a:pt x="871" y="1717"/>
                    <a:pt x="840" y="1714"/>
                    <a:pt x="808" y="1708"/>
                  </a:cubicBezTo>
                  <a:cubicBezTo>
                    <a:pt x="807" y="1708"/>
                    <a:pt x="806" y="1708"/>
                    <a:pt x="805" y="1707"/>
                  </a:cubicBezTo>
                  <a:cubicBezTo>
                    <a:pt x="798" y="1702"/>
                    <a:pt x="792" y="1698"/>
                    <a:pt x="786" y="1692"/>
                  </a:cubicBezTo>
                  <a:cubicBezTo>
                    <a:pt x="601" y="1540"/>
                    <a:pt x="576" y="1373"/>
                    <a:pt x="588" y="1258"/>
                  </a:cubicBezTo>
                  <a:cubicBezTo>
                    <a:pt x="601" y="1131"/>
                    <a:pt x="666" y="1022"/>
                    <a:pt x="725" y="984"/>
                  </a:cubicBezTo>
                  <a:cubicBezTo>
                    <a:pt x="728" y="982"/>
                    <a:pt x="731" y="980"/>
                    <a:pt x="735" y="978"/>
                  </a:cubicBezTo>
                  <a:cubicBezTo>
                    <a:pt x="761" y="964"/>
                    <a:pt x="792" y="957"/>
                    <a:pt x="824" y="957"/>
                  </a:cubicBezTo>
                  <a:cubicBezTo>
                    <a:pt x="897" y="957"/>
                    <a:pt x="962" y="992"/>
                    <a:pt x="984" y="1004"/>
                  </a:cubicBezTo>
                  <a:cubicBezTo>
                    <a:pt x="989" y="1007"/>
                    <a:pt x="991" y="1009"/>
                    <a:pt x="991" y="1009"/>
                  </a:cubicBezTo>
                  <a:cubicBezTo>
                    <a:pt x="992" y="1009"/>
                    <a:pt x="993" y="1010"/>
                    <a:pt x="994" y="1010"/>
                  </a:cubicBezTo>
                  <a:cubicBezTo>
                    <a:pt x="1034" y="1033"/>
                    <a:pt x="1034" y="1033"/>
                    <a:pt x="1034" y="1033"/>
                  </a:cubicBezTo>
                  <a:cubicBezTo>
                    <a:pt x="1226" y="1141"/>
                    <a:pt x="1226" y="1141"/>
                    <a:pt x="1226" y="1141"/>
                  </a:cubicBezTo>
                  <a:cubicBezTo>
                    <a:pt x="1319" y="1194"/>
                    <a:pt x="1319" y="1194"/>
                    <a:pt x="1319" y="1194"/>
                  </a:cubicBezTo>
                  <a:lnTo>
                    <a:pt x="1863" y="1500"/>
                  </a:lnTo>
                  <a:close/>
                  <a:moveTo>
                    <a:pt x="616" y="998"/>
                  </a:moveTo>
                  <a:cubicBezTo>
                    <a:pt x="570" y="1059"/>
                    <a:pt x="531" y="1148"/>
                    <a:pt x="520" y="1251"/>
                  </a:cubicBezTo>
                  <a:cubicBezTo>
                    <a:pt x="501" y="1436"/>
                    <a:pt x="580" y="1611"/>
                    <a:pt x="743" y="1745"/>
                  </a:cubicBezTo>
                  <a:cubicBezTo>
                    <a:pt x="942" y="1908"/>
                    <a:pt x="1176" y="2005"/>
                    <a:pt x="1371" y="2005"/>
                  </a:cubicBezTo>
                  <a:cubicBezTo>
                    <a:pt x="1476" y="2005"/>
                    <a:pt x="1558" y="1975"/>
                    <a:pt x="1600" y="1922"/>
                  </a:cubicBezTo>
                  <a:cubicBezTo>
                    <a:pt x="1637" y="1936"/>
                    <a:pt x="1709" y="1958"/>
                    <a:pt x="1786" y="1958"/>
                  </a:cubicBezTo>
                  <a:cubicBezTo>
                    <a:pt x="1885" y="1958"/>
                    <a:pt x="1961" y="1921"/>
                    <a:pt x="2009" y="1850"/>
                  </a:cubicBezTo>
                  <a:cubicBezTo>
                    <a:pt x="2036" y="1858"/>
                    <a:pt x="2081" y="1869"/>
                    <a:pt x="2130" y="1869"/>
                  </a:cubicBezTo>
                  <a:cubicBezTo>
                    <a:pt x="2130" y="1869"/>
                    <a:pt x="2130" y="1869"/>
                    <a:pt x="2130" y="1869"/>
                  </a:cubicBezTo>
                  <a:cubicBezTo>
                    <a:pt x="2135" y="1869"/>
                    <a:pt x="2140" y="1869"/>
                    <a:pt x="2145" y="1869"/>
                  </a:cubicBezTo>
                  <a:cubicBezTo>
                    <a:pt x="2280" y="1942"/>
                    <a:pt x="2280" y="1942"/>
                    <a:pt x="2280" y="1942"/>
                  </a:cubicBezTo>
                  <a:cubicBezTo>
                    <a:pt x="945" y="2252"/>
                    <a:pt x="945" y="2252"/>
                    <a:pt x="945" y="2252"/>
                  </a:cubicBezTo>
                  <a:cubicBezTo>
                    <a:pt x="945" y="2252"/>
                    <a:pt x="944" y="2252"/>
                    <a:pt x="943" y="2252"/>
                  </a:cubicBezTo>
                  <a:cubicBezTo>
                    <a:pt x="881" y="2271"/>
                    <a:pt x="817" y="2281"/>
                    <a:pt x="752" y="2281"/>
                  </a:cubicBezTo>
                  <a:cubicBezTo>
                    <a:pt x="394" y="2281"/>
                    <a:pt x="103" y="1990"/>
                    <a:pt x="103" y="1632"/>
                  </a:cubicBezTo>
                  <a:cubicBezTo>
                    <a:pt x="103" y="1321"/>
                    <a:pt x="323" y="1060"/>
                    <a:pt x="616" y="998"/>
                  </a:cubicBezTo>
                  <a:close/>
                  <a:moveTo>
                    <a:pt x="951" y="2522"/>
                  </a:moveTo>
                  <a:cubicBezTo>
                    <a:pt x="817" y="2345"/>
                    <a:pt x="817" y="2345"/>
                    <a:pt x="817" y="2345"/>
                  </a:cubicBezTo>
                  <a:cubicBezTo>
                    <a:pt x="866" y="2341"/>
                    <a:pt x="915" y="2331"/>
                    <a:pt x="962" y="2317"/>
                  </a:cubicBezTo>
                  <a:cubicBezTo>
                    <a:pt x="1110" y="2283"/>
                    <a:pt x="1110" y="2283"/>
                    <a:pt x="1110" y="2283"/>
                  </a:cubicBezTo>
                  <a:lnTo>
                    <a:pt x="951" y="2522"/>
                  </a:lnTo>
                  <a:close/>
                  <a:moveTo>
                    <a:pt x="316" y="409"/>
                  </a:moveTo>
                  <a:cubicBezTo>
                    <a:pt x="297" y="376"/>
                    <a:pt x="285" y="337"/>
                    <a:pt x="285" y="295"/>
                  </a:cubicBezTo>
                  <a:cubicBezTo>
                    <a:pt x="285" y="264"/>
                    <a:pt x="292" y="233"/>
                    <a:pt x="304" y="206"/>
                  </a:cubicBezTo>
                  <a:cubicBezTo>
                    <a:pt x="338" y="125"/>
                    <a:pt x="419" y="68"/>
                    <a:pt x="513" y="68"/>
                  </a:cubicBezTo>
                  <a:cubicBezTo>
                    <a:pt x="638" y="68"/>
                    <a:pt x="740" y="170"/>
                    <a:pt x="740" y="295"/>
                  </a:cubicBezTo>
                  <a:cubicBezTo>
                    <a:pt x="740" y="421"/>
                    <a:pt x="638" y="523"/>
                    <a:pt x="513" y="523"/>
                  </a:cubicBezTo>
                  <a:cubicBezTo>
                    <a:pt x="429" y="523"/>
                    <a:pt x="356" y="477"/>
                    <a:pt x="316" y="409"/>
                  </a:cubicBezTo>
                  <a:close/>
                  <a:moveTo>
                    <a:pt x="76" y="386"/>
                  </a:moveTo>
                  <a:cubicBezTo>
                    <a:pt x="102" y="303"/>
                    <a:pt x="173" y="265"/>
                    <a:pt x="222" y="247"/>
                  </a:cubicBezTo>
                  <a:cubicBezTo>
                    <a:pt x="220" y="263"/>
                    <a:pt x="218" y="279"/>
                    <a:pt x="218" y="295"/>
                  </a:cubicBezTo>
                  <a:cubicBezTo>
                    <a:pt x="218" y="327"/>
                    <a:pt x="223" y="357"/>
                    <a:pt x="232" y="386"/>
                  </a:cubicBezTo>
                  <a:lnTo>
                    <a:pt x="76" y="386"/>
                  </a:lnTo>
                  <a:close/>
                  <a:moveTo>
                    <a:pt x="349" y="891"/>
                  </a:moveTo>
                  <a:cubicBezTo>
                    <a:pt x="432" y="754"/>
                    <a:pt x="455" y="644"/>
                    <a:pt x="462" y="585"/>
                  </a:cubicBezTo>
                  <a:cubicBezTo>
                    <a:pt x="478" y="588"/>
                    <a:pt x="495" y="590"/>
                    <a:pt x="513" y="590"/>
                  </a:cubicBezTo>
                  <a:cubicBezTo>
                    <a:pt x="670" y="590"/>
                    <a:pt x="798" y="467"/>
                    <a:pt x="807" y="313"/>
                  </a:cubicBezTo>
                  <a:cubicBezTo>
                    <a:pt x="874" y="434"/>
                    <a:pt x="951" y="631"/>
                    <a:pt x="978" y="925"/>
                  </a:cubicBezTo>
                  <a:cubicBezTo>
                    <a:pt x="940" y="908"/>
                    <a:pt x="885" y="890"/>
                    <a:pt x="824" y="890"/>
                  </a:cubicBezTo>
                  <a:cubicBezTo>
                    <a:pt x="781" y="890"/>
                    <a:pt x="742" y="899"/>
                    <a:pt x="706" y="917"/>
                  </a:cubicBezTo>
                  <a:cubicBezTo>
                    <a:pt x="495" y="931"/>
                    <a:pt x="308" y="1036"/>
                    <a:pt x="186" y="1194"/>
                  </a:cubicBezTo>
                  <a:cubicBezTo>
                    <a:pt x="238" y="1073"/>
                    <a:pt x="304" y="965"/>
                    <a:pt x="349" y="89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a:p>
          </p:txBody>
        </p:sp>
      </p:grpSp>
    </p:spTree>
    <p:extLst>
      <p:ext uri="{BB962C8B-B14F-4D97-AF65-F5344CB8AC3E}">
        <p14:creationId xmlns:p14="http://schemas.microsoft.com/office/powerpoint/2010/main" val="285707391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3333">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14:bounceEnd="53333">
                                          <p:cBhvr additive="base">
                                            <p:cTn id="7" dur="1000" fill="hold"/>
                                            <p:tgtEl>
                                              <p:spTgt spid="23"/>
                                            </p:tgtEl>
                                            <p:attrNameLst>
                                              <p:attrName>ppt_x</p:attrName>
                                            </p:attrNameLst>
                                          </p:cBhvr>
                                          <p:tavLst>
                                            <p:tav tm="0">
                                              <p:val>
                                                <p:strVal val="0-#ppt_w/2"/>
                                              </p:val>
                                            </p:tav>
                                            <p:tav tm="100000">
                                              <p:val>
                                                <p:strVal val="#ppt_x"/>
                                              </p:val>
                                            </p:tav>
                                          </p:tavLst>
                                        </p:anim>
                                        <p:anim calcmode="lin" valueType="num" p14:bounceEnd="53333">
                                          <p:cBhvr additive="base">
                                            <p:cTn id="8" dur="10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750" fill="hold"/>
                                            <p:tgtEl>
                                              <p:spTgt spid="33"/>
                                            </p:tgtEl>
                                            <p:attrNameLst>
                                              <p:attrName>ppt_x</p:attrName>
                                            </p:attrNameLst>
                                          </p:cBhvr>
                                          <p:tavLst>
                                            <p:tav tm="0">
                                              <p:val>
                                                <p:strVal val="#ppt_x"/>
                                              </p:val>
                                            </p:tav>
                                            <p:tav tm="100000">
                                              <p:val>
                                                <p:strVal val="#ppt_x"/>
                                              </p:val>
                                            </p:tav>
                                          </p:tavLst>
                                        </p:anim>
                                        <p:anim calcmode="lin" valueType="num">
                                          <p:cBhvr additive="base">
                                            <p:cTn id="12" dur="750" fill="hold"/>
                                            <p:tgtEl>
                                              <p:spTgt spid="3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8" fill="hold" nodeType="afterEffect" p14:presetBounceEnd="53333">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3333">
                                          <p:cBhvr additive="base">
                                            <p:cTn id="16" dur="1000" fill="hold"/>
                                            <p:tgtEl>
                                              <p:spTgt spid="10"/>
                                            </p:tgtEl>
                                            <p:attrNameLst>
                                              <p:attrName>ppt_x</p:attrName>
                                            </p:attrNameLst>
                                          </p:cBhvr>
                                          <p:tavLst>
                                            <p:tav tm="0">
                                              <p:val>
                                                <p:strVal val="0-#ppt_w/2"/>
                                              </p:val>
                                            </p:tav>
                                            <p:tav tm="100000">
                                              <p:val>
                                                <p:strVal val="#ppt_x"/>
                                              </p:val>
                                            </p:tav>
                                          </p:tavLst>
                                        </p:anim>
                                        <p:anim calcmode="lin" valueType="num" p14:bounceEnd="53333">
                                          <p:cBhvr additive="base">
                                            <p:cTn id="17" dur="100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additive="base">
                                            <p:cTn id="20" dur="750" fill="hold"/>
                                            <p:tgtEl>
                                              <p:spTgt spid="36"/>
                                            </p:tgtEl>
                                            <p:attrNameLst>
                                              <p:attrName>ppt_x</p:attrName>
                                            </p:attrNameLst>
                                          </p:cBhvr>
                                          <p:tavLst>
                                            <p:tav tm="0">
                                              <p:val>
                                                <p:strVal val="#ppt_x"/>
                                              </p:val>
                                            </p:tav>
                                            <p:tav tm="100000">
                                              <p:val>
                                                <p:strVal val="#ppt_x"/>
                                              </p:val>
                                            </p:tav>
                                          </p:tavLst>
                                        </p:anim>
                                        <p:anim calcmode="lin" valueType="num">
                                          <p:cBhvr additive="base">
                                            <p:cTn id="21" dur="75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0-#ppt_w/2"/>
                                              </p:val>
                                            </p:tav>
                                            <p:tav tm="100000">
                                              <p:val>
                                                <p:strVal val="#ppt_x"/>
                                              </p:val>
                                            </p:tav>
                                          </p:tavLst>
                                        </p:anim>
                                        <p:anim calcmode="lin" valueType="num">
                                          <p:cBhvr additive="base">
                                            <p:cTn id="8" dur="10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750" fill="hold"/>
                                            <p:tgtEl>
                                              <p:spTgt spid="33"/>
                                            </p:tgtEl>
                                            <p:attrNameLst>
                                              <p:attrName>ppt_x</p:attrName>
                                            </p:attrNameLst>
                                          </p:cBhvr>
                                          <p:tavLst>
                                            <p:tav tm="0">
                                              <p:val>
                                                <p:strVal val="#ppt_x"/>
                                              </p:val>
                                            </p:tav>
                                            <p:tav tm="100000">
                                              <p:val>
                                                <p:strVal val="#ppt_x"/>
                                              </p:val>
                                            </p:tav>
                                          </p:tavLst>
                                        </p:anim>
                                        <p:anim calcmode="lin" valueType="num">
                                          <p:cBhvr additive="base">
                                            <p:cTn id="12" dur="750" fill="hold"/>
                                            <p:tgtEl>
                                              <p:spTgt spid="3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1000" fill="hold"/>
                                            <p:tgtEl>
                                              <p:spTgt spid="10"/>
                                            </p:tgtEl>
                                            <p:attrNameLst>
                                              <p:attrName>ppt_x</p:attrName>
                                            </p:attrNameLst>
                                          </p:cBhvr>
                                          <p:tavLst>
                                            <p:tav tm="0">
                                              <p:val>
                                                <p:strVal val="0-#ppt_w/2"/>
                                              </p:val>
                                            </p:tav>
                                            <p:tav tm="100000">
                                              <p:val>
                                                <p:strVal val="#ppt_x"/>
                                              </p:val>
                                            </p:tav>
                                          </p:tavLst>
                                        </p:anim>
                                        <p:anim calcmode="lin" valueType="num">
                                          <p:cBhvr additive="base">
                                            <p:cTn id="17" dur="100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6"/>
                                            </p:tgtEl>
                                            <p:attrNameLst>
                                              <p:attrName>style.visibility</p:attrName>
                                            </p:attrNameLst>
                                          </p:cBhvr>
                                          <p:to>
                                            <p:strVal val="visible"/>
                                          </p:to>
                                        </p:set>
                                        <p:anim calcmode="lin" valueType="num">
                                          <p:cBhvr additive="base">
                                            <p:cTn id="20" dur="750" fill="hold"/>
                                            <p:tgtEl>
                                              <p:spTgt spid="36"/>
                                            </p:tgtEl>
                                            <p:attrNameLst>
                                              <p:attrName>ppt_x</p:attrName>
                                            </p:attrNameLst>
                                          </p:cBhvr>
                                          <p:tavLst>
                                            <p:tav tm="0">
                                              <p:val>
                                                <p:strVal val="#ppt_x"/>
                                              </p:val>
                                            </p:tav>
                                            <p:tav tm="100000">
                                              <p:val>
                                                <p:strVal val="#ppt_x"/>
                                              </p:val>
                                            </p:tav>
                                          </p:tavLst>
                                        </p:anim>
                                        <p:anim calcmode="lin" valueType="num">
                                          <p:cBhvr additive="base">
                                            <p:cTn id="21" dur="75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7679E4A-C14D-4962-A28E-DEC82F9400F7}"/>
              </a:ext>
            </a:extLst>
          </p:cNvPr>
          <p:cNvSpPr>
            <a:spLocks noGrp="1"/>
          </p:cNvSpPr>
          <p:nvPr>
            <p:ph type="sldNum" sz="quarter" idx="12"/>
          </p:nvPr>
        </p:nvSpPr>
        <p:spPr/>
        <p:txBody>
          <a:bodyPr/>
          <a:lstStyle/>
          <a:p>
            <a:fld id="{DEAEEF22-A4DB-45E7-8C91-9889C89BF273}" type="slidenum">
              <a:rPr lang="pl-PL" smtClean="0"/>
              <a:t>5</a:t>
            </a:fld>
            <a:endParaRPr lang="pl-PL"/>
          </a:p>
        </p:txBody>
      </p:sp>
      <p:sp>
        <p:nvSpPr>
          <p:cNvPr id="4" name="Tytuł 1">
            <a:extLst>
              <a:ext uri="{FF2B5EF4-FFF2-40B4-BE49-F238E27FC236}">
                <a16:creationId xmlns:a16="http://schemas.microsoft.com/office/drawing/2014/main" id="{7D8E4AF8-5EEC-4A3C-9582-421569509026}"/>
              </a:ext>
            </a:extLst>
          </p:cNvPr>
          <p:cNvSpPr txBox="1">
            <a:spLocks/>
          </p:cNvSpPr>
          <p:nvPr/>
        </p:nvSpPr>
        <p:spPr>
          <a:xfrm>
            <a:off x="321292" y="230972"/>
            <a:ext cx="11549415" cy="351580"/>
          </a:xfrm>
          <a:prstGeom prst="rect">
            <a:avLst/>
          </a:prstGeom>
          <a:noFill/>
        </p:spPr>
        <p:txBody>
          <a:bodyPr wrap="square" lIns="73859" tIns="36930" rIns="73859" bIns="36930">
            <a:spAutoFit/>
          </a:bodyPr>
          <a:lstStyle>
            <a:lvl1pPr algn="l" defTabSz="914400" rtl="0" eaLnBrk="1" latinLnBrk="0" hangingPunct="1">
              <a:lnSpc>
                <a:spcPct val="90000"/>
              </a:lnSpc>
              <a:spcBef>
                <a:spcPct val="0"/>
              </a:spcBef>
              <a:buNone/>
              <a:defRPr lang="pl-PL" sz="2000" kern="800" spc="-40">
                <a:solidFill>
                  <a:schemeClr val="tx1"/>
                </a:solidFill>
                <a:latin typeface="Century Gothic" panose="020B0502020202020204" pitchFamily="34" charset="0"/>
                <a:ea typeface="+mj-ea"/>
                <a:cs typeface="+mj-cs"/>
              </a:defRPr>
            </a:lvl1pPr>
          </a:lstStyle>
          <a:p>
            <a:r>
              <a:rPr lang="en-NZ" altLang="pl-PL" b="1" dirty="0">
                <a:solidFill>
                  <a:schemeClr val="accent1"/>
                </a:solidFill>
              </a:rPr>
              <a:t>Extended DISC® </a:t>
            </a:r>
            <a:r>
              <a:rPr lang="en-NZ" altLang="pl-PL" dirty="0"/>
              <a:t>Level One Support Material</a:t>
            </a:r>
            <a:endParaRPr lang="en-NZ" dirty="0"/>
          </a:p>
        </p:txBody>
      </p:sp>
      <p:cxnSp>
        <p:nvCxnSpPr>
          <p:cNvPr id="6" name="Łącznik prosty 4">
            <a:extLst>
              <a:ext uri="{FF2B5EF4-FFF2-40B4-BE49-F238E27FC236}">
                <a16:creationId xmlns:a16="http://schemas.microsoft.com/office/drawing/2014/main" id="{06C932A2-3FD9-4D60-B930-9E8E98456712}"/>
              </a:ext>
            </a:extLst>
          </p:cNvPr>
          <p:cNvCxnSpPr/>
          <p:nvPr/>
        </p:nvCxnSpPr>
        <p:spPr>
          <a:xfrm flipV="1">
            <a:off x="900680" y="1573748"/>
            <a:ext cx="0" cy="2833983"/>
          </a:xfrm>
          <a:prstGeom prst="line">
            <a:avLst/>
          </a:prstGeom>
          <a:ln w="19050">
            <a:solidFill>
              <a:srgbClr val="F43084"/>
            </a:solidFill>
          </a:ln>
        </p:spPr>
        <p:style>
          <a:lnRef idx="1">
            <a:schemeClr val="accent1"/>
          </a:lnRef>
          <a:fillRef idx="0">
            <a:schemeClr val="accent1"/>
          </a:fillRef>
          <a:effectRef idx="0">
            <a:schemeClr val="accent1"/>
          </a:effectRef>
          <a:fontRef idx="minor">
            <a:schemeClr val="tx1"/>
          </a:fontRef>
        </p:style>
      </p:cxnSp>
      <p:cxnSp>
        <p:nvCxnSpPr>
          <p:cNvPr id="7" name="Łącznik prosty 6">
            <a:extLst>
              <a:ext uri="{FF2B5EF4-FFF2-40B4-BE49-F238E27FC236}">
                <a16:creationId xmlns:a16="http://schemas.microsoft.com/office/drawing/2014/main" id="{29ED07CC-4D88-4110-AB18-A85FC50BC76D}"/>
              </a:ext>
            </a:extLst>
          </p:cNvPr>
          <p:cNvCxnSpPr/>
          <p:nvPr/>
        </p:nvCxnSpPr>
        <p:spPr>
          <a:xfrm>
            <a:off x="905440" y="1582057"/>
            <a:ext cx="11403469" cy="0"/>
          </a:xfrm>
          <a:prstGeom prst="line">
            <a:avLst/>
          </a:prstGeom>
          <a:ln w="19050">
            <a:solidFill>
              <a:srgbClr val="F43084"/>
            </a:solidFill>
          </a:ln>
        </p:spPr>
        <p:style>
          <a:lnRef idx="1">
            <a:schemeClr val="accent1"/>
          </a:lnRef>
          <a:fillRef idx="0">
            <a:schemeClr val="accent1"/>
          </a:fillRef>
          <a:effectRef idx="0">
            <a:schemeClr val="accent1"/>
          </a:effectRef>
          <a:fontRef idx="minor">
            <a:schemeClr val="tx1"/>
          </a:fontRef>
        </p:style>
      </p:cxnSp>
      <p:cxnSp>
        <p:nvCxnSpPr>
          <p:cNvPr id="8" name="Łącznik prosty 7">
            <a:extLst>
              <a:ext uri="{FF2B5EF4-FFF2-40B4-BE49-F238E27FC236}">
                <a16:creationId xmlns:a16="http://schemas.microsoft.com/office/drawing/2014/main" id="{96045B52-3C79-45E0-909C-D31288FC754E}"/>
              </a:ext>
            </a:extLst>
          </p:cNvPr>
          <p:cNvCxnSpPr/>
          <p:nvPr/>
        </p:nvCxnSpPr>
        <p:spPr>
          <a:xfrm>
            <a:off x="4004412" y="1582057"/>
            <a:ext cx="0" cy="556770"/>
          </a:xfrm>
          <a:prstGeom prst="line">
            <a:avLst/>
          </a:prstGeom>
          <a:ln w="19050">
            <a:solidFill>
              <a:srgbClr val="F43084"/>
            </a:solidFill>
          </a:ln>
        </p:spPr>
        <p:style>
          <a:lnRef idx="1">
            <a:schemeClr val="accent1"/>
          </a:lnRef>
          <a:fillRef idx="0">
            <a:schemeClr val="accent1"/>
          </a:fillRef>
          <a:effectRef idx="0">
            <a:schemeClr val="accent1"/>
          </a:effectRef>
          <a:fontRef idx="minor">
            <a:schemeClr val="tx1"/>
          </a:fontRef>
        </p:style>
      </p:cxnSp>
      <p:cxnSp>
        <p:nvCxnSpPr>
          <p:cNvPr id="9" name="Łącznik prosty 22">
            <a:extLst>
              <a:ext uri="{FF2B5EF4-FFF2-40B4-BE49-F238E27FC236}">
                <a16:creationId xmlns:a16="http://schemas.microsoft.com/office/drawing/2014/main" id="{D346B579-A6C6-4CFC-8FB4-01941DA2C78B}"/>
              </a:ext>
            </a:extLst>
          </p:cNvPr>
          <p:cNvCxnSpPr/>
          <p:nvPr/>
        </p:nvCxnSpPr>
        <p:spPr>
          <a:xfrm>
            <a:off x="9075592" y="1582057"/>
            <a:ext cx="0" cy="556770"/>
          </a:xfrm>
          <a:prstGeom prst="line">
            <a:avLst/>
          </a:prstGeom>
          <a:ln w="19050">
            <a:solidFill>
              <a:srgbClr val="F43084"/>
            </a:solidFill>
          </a:ln>
        </p:spPr>
        <p:style>
          <a:lnRef idx="1">
            <a:schemeClr val="accent1"/>
          </a:lnRef>
          <a:fillRef idx="0">
            <a:schemeClr val="accent1"/>
          </a:fillRef>
          <a:effectRef idx="0">
            <a:schemeClr val="accent1"/>
          </a:effectRef>
          <a:fontRef idx="minor">
            <a:schemeClr val="tx1"/>
          </a:fontRef>
        </p:style>
      </p:cxnSp>
      <p:grpSp>
        <p:nvGrpSpPr>
          <p:cNvPr id="10" name="Grupa 28">
            <a:extLst>
              <a:ext uri="{FF2B5EF4-FFF2-40B4-BE49-F238E27FC236}">
                <a16:creationId xmlns:a16="http://schemas.microsoft.com/office/drawing/2014/main" id="{AA3ED1D6-E153-4179-B331-364E3150824E}"/>
              </a:ext>
            </a:extLst>
          </p:cNvPr>
          <p:cNvGrpSpPr/>
          <p:nvPr/>
        </p:nvGrpSpPr>
        <p:grpSpPr>
          <a:xfrm>
            <a:off x="1798041" y="2138827"/>
            <a:ext cx="4412781" cy="3134310"/>
            <a:chOff x="2153729" y="2138827"/>
            <a:chExt cx="3946337" cy="3134310"/>
          </a:xfrm>
        </p:grpSpPr>
        <p:sp>
          <p:nvSpPr>
            <p:cNvPr id="11" name="Prostokąt z rogami zaokrąglonymi z jednej strony 23">
              <a:extLst>
                <a:ext uri="{FF2B5EF4-FFF2-40B4-BE49-F238E27FC236}">
                  <a16:creationId xmlns:a16="http://schemas.microsoft.com/office/drawing/2014/main" id="{A174DF30-6877-4176-B8C3-C48BEEC3BF63}"/>
                </a:ext>
              </a:extLst>
            </p:cNvPr>
            <p:cNvSpPr/>
            <p:nvPr/>
          </p:nvSpPr>
          <p:spPr>
            <a:xfrm>
              <a:off x="2169270" y="2138827"/>
              <a:ext cx="3926730" cy="1125870"/>
            </a:xfrm>
            <a:prstGeom prst="round2SameRect">
              <a:avLst>
                <a:gd name="adj1" fmla="val 36125"/>
                <a:gd name="adj2" fmla="val 0"/>
              </a:avLst>
            </a:prstGeom>
            <a:solidFill>
              <a:srgbClr val="ED0C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2" name="Rectangle 37">
              <a:extLst>
                <a:ext uri="{FF2B5EF4-FFF2-40B4-BE49-F238E27FC236}">
                  <a16:creationId xmlns:a16="http://schemas.microsoft.com/office/drawing/2014/main" id="{2E934F2F-BBD1-4137-8CE3-8A3A79D758C2}"/>
                </a:ext>
              </a:extLst>
            </p:cNvPr>
            <p:cNvSpPr/>
            <p:nvPr/>
          </p:nvSpPr>
          <p:spPr>
            <a:xfrm>
              <a:off x="2153729" y="3245188"/>
              <a:ext cx="3946336" cy="1900101"/>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182880" rIns="182880" bIns="182880" numCol="1" spcCol="1270" anchor="t" anchorCtr="0">
              <a:noAutofit/>
            </a:bodyPr>
            <a:lstStyle/>
            <a:p>
              <a:pPr defTabSz="666734">
                <a:lnSpc>
                  <a:spcPct val="90000"/>
                </a:lnSpc>
                <a:spcBef>
                  <a:spcPct val="0"/>
                </a:spcBef>
              </a:pPr>
              <a:r>
                <a:rPr lang="en-NZ" altLang="pl-PL" sz="1600">
                  <a:solidFill>
                    <a:schemeClr val="tx1"/>
                  </a:solidFill>
                  <a:latin typeface="Century Gothic" panose="020B0502020202020204" pitchFamily="34" charset="0"/>
                </a:rPr>
                <a:t>Your course workbook contains images from slides, exercises, notes, and extra information.</a:t>
              </a:r>
            </a:p>
            <a:p>
              <a:pPr defTabSz="666734">
                <a:lnSpc>
                  <a:spcPct val="90000"/>
                </a:lnSpc>
                <a:spcBef>
                  <a:spcPct val="0"/>
                </a:spcBef>
              </a:pPr>
              <a:endParaRPr lang="en-NZ" altLang="pl-PL" sz="1600">
                <a:solidFill>
                  <a:schemeClr val="tx1"/>
                </a:solidFill>
                <a:latin typeface="Century Gothic" panose="020B0502020202020204" pitchFamily="34" charset="0"/>
              </a:endParaRPr>
            </a:p>
            <a:p>
              <a:pPr defTabSz="666734">
                <a:lnSpc>
                  <a:spcPct val="90000"/>
                </a:lnSpc>
                <a:spcBef>
                  <a:spcPct val="0"/>
                </a:spcBef>
              </a:pPr>
              <a:r>
                <a:rPr lang="en-NZ" altLang="pl-PL" sz="1600">
                  <a:solidFill>
                    <a:schemeClr val="tx1"/>
                  </a:solidFill>
                  <a:latin typeface="Century Gothic" panose="020B0502020202020204" pitchFamily="34" charset="0"/>
                </a:rPr>
                <a:t>You will see the workbook icon, as shown above, appear on some slides instructing you to turn to a specific page in your workbook.</a:t>
              </a:r>
              <a:endParaRPr lang="pl-PL" altLang="pl-PL" sz="1400">
                <a:solidFill>
                  <a:schemeClr val="tx1"/>
                </a:solidFill>
                <a:latin typeface="Century Gothic" panose="020B0502020202020204" pitchFamily="34" charset="0"/>
              </a:endParaRPr>
            </a:p>
          </p:txBody>
        </p:sp>
        <p:sp>
          <p:nvSpPr>
            <p:cNvPr id="13" name="Prostokąt zaokrąglony 12">
              <a:extLst>
                <a:ext uri="{FF2B5EF4-FFF2-40B4-BE49-F238E27FC236}">
                  <a16:creationId xmlns:a16="http://schemas.microsoft.com/office/drawing/2014/main" id="{37E83769-A5B6-4E60-8BBD-544E131B0E0E}"/>
                </a:ext>
              </a:extLst>
            </p:cNvPr>
            <p:cNvSpPr/>
            <p:nvPr/>
          </p:nvSpPr>
          <p:spPr>
            <a:xfrm>
              <a:off x="2169270" y="2138827"/>
              <a:ext cx="3930796" cy="3134310"/>
            </a:xfrm>
            <a:prstGeom prst="roundRect">
              <a:avLst>
                <a:gd name="adj" fmla="val 13070"/>
              </a:avLst>
            </a:prstGeom>
            <a:ln w="19050" cap="rnd">
              <a:solidFill>
                <a:srgbClr val="F43084"/>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l-PL"/>
            </a:p>
          </p:txBody>
        </p:sp>
      </p:grpSp>
      <p:sp>
        <p:nvSpPr>
          <p:cNvPr id="14" name="Rectangle 39">
            <a:extLst>
              <a:ext uri="{FF2B5EF4-FFF2-40B4-BE49-F238E27FC236}">
                <a16:creationId xmlns:a16="http://schemas.microsoft.com/office/drawing/2014/main" id="{8289EADE-43D8-4155-8B1D-E384C3949B15}"/>
              </a:ext>
            </a:extLst>
          </p:cNvPr>
          <p:cNvSpPr/>
          <p:nvPr/>
        </p:nvSpPr>
        <p:spPr>
          <a:xfrm>
            <a:off x="2545261" y="2277363"/>
            <a:ext cx="2935717" cy="553998"/>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91440" rIns="182880" bIns="182880" numCol="1" spcCol="1270" anchor="ctr" anchorCtr="0">
            <a:spAutoFit/>
          </a:bodyPr>
          <a:lstStyle/>
          <a:p>
            <a:pPr algn="ctr" defTabSz="666734">
              <a:lnSpc>
                <a:spcPct val="90000"/>
              </a:lnSpc>
              <a:spcBef>
                <a:spcPct val="0"/>
              </a:spcBef>
              <a:spcAft>
                <a:spcPts val="200"/>
              </a:spcAft>
            </a:pPr>
            <a:r>
              <a:rPr lang="en-NZ" sz="2000" b="1">
                <a:solidFill>
                  <a:schemeClr val="bg1"/>
                </a:solidFill>
                <a:latin typeface="Century Gothic" panose="020B0502020202020204" pitchFamily="34" charset="0"/>
              </a:rPr>
              <a:t>Course Workbook</a:t>
            </a:r>
            <a:endParaRPr lang="pl-PL" sz="2000" b="1">
              <a:solidFill>
                <a:schemeClr val="bg1"/>
              </a:solidFill>
              <a:latin typeface="Century Gothic" panose="020B0502020202020204" pitchFamily="34" charset="0"/>
            </a:endParaRPr>
          </a:p>
        </p:txBody>
      </p:sp>
      <p:grpSp>
        <p:nvGrpSpPr>
          <p:cNvPr id="16" name="Grupa 24">
            <a:extLst>
              <a:ext uri="{FF2B5EF4-FFF2-40B4-BE49-F238E27FC236}">
                <a16:creationId xmlns:a16="http://schemas.microsoft.com/office/drawing/2014/main" id="{2D074FD4-6305-41F6-9E86-06BE03EDF44B}"/>
              </a:ext>
            </a:extLst>
          </p:cNvPr>
          <p:cNvGrpSpPr/>
          <p:nvPr/>
        </p:nvGrpSpPr>
        <p:grpSpPr>
          <a:xfrm>
            <a:off x="6816099" y="2132865"/>
            <a:ext cx="4522005" cy="3246527"/>
            <a:chOff x="6846309" y="2138827"/>
            <a:chExt cx="4522005" cy="3615795"/>
          </a:xfrm>
        </p:grpSpPr>
        <p:sp>
          <p:nvSpPr>
            <p:cNvPr id="17" name="Prostokąt zaokrąglony 19">
              <a:extLst>
                <a:ext uri="{FF2B5EF4-FFF2-40B4-BE49-F238E27FC236}">
                  <a16:creationId xmlns:a16="http://schemas.microsoft.com/office/drawing/2014/main" id="{211643B3-2154-48D3-A3C3-018C9EC9A7DC}"/>
                </a:ext>
              </a:extLst>
            </p:cNvPr>
            <p:cNvSpPr/>
            <p:nvPr/>
          </p:nvSpPr>
          <p:spPr>
            <a:xfrm>
              <a:off x="6875336" y="2138827"/>
              <a:ext cx="4405893" cy="3512674"/>
            </a:xfrm>
            <a:prstGeom prst="roundRect">
              <a:avLst>
                <a:gd name="adj" fmla="val 12234"/>
              </a:avLst>
            </a:prstGeom>
            <a:solidFill>
              <a:schemeClr val="bg1"/>
            </a:solidFill>
            <a:ln w="1905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endParaRPr lang="pl-PL" sz="1600">
                <a:latin typeface="Century Gothic" panose="020B0502020202020204" pitchFamily="34" charset="0"/>
              </a:endParaRPr>
            </a:p>
          </p:txBody>
        </p:sp>
        <p:sp>
          <p:nvSpPr>
            <p:cNvPr id="18" name="Prostokąt z rogami zaokrąglonymi z jednej strony 16">
              <a:extLst>
                <a:ext uri="{FF2B5EF4-FFF2-40B4-BE49-F238E27FC236}">
                  <a16:creationId xmlns:a16="http://schemas.microsoft.com/office/drawing/2014/main" id="{2A083C5E-17C2-426A-83D3-AB39B4BA73C6}"/>
                </a:ext>
              </a:extLst>
            </p:cNvPr>
            <p:cNvSpPr/>
            <p:nvPr/>
          </p:nvSpPr>
          <p:spPr>
            <a:xfrm>
              <a:off x="6875335" y="2138827"/>
              <a:ext cx="4405893" cy="1260566"/>
            </a:xfrm>
            <a:prstGeom prst="round2SameRect">
              <a:avLst>
                <a:gd name="adj1" fmla="val 35171"/>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19" name="Rectangle 37">
              <a:extLst>
                <a:ext uri="{FF2B5EF4-FFF2-40B4-BE49-F238E27FC236}">
                  <a16:creationId xmlns:a16="http://schemas.microsoft.com/office/drawing/2014/main" id="{85E9A182-EC27-401F-B2E8-6AD38F1E3FD8}"/>
                </a:ext>
              </a:extLst>
            </p:cNvPr>
            <p:cNvSpPr/>
            <p:nvPr/>
          </p:nvSpPr>
          <p:spPr>
            <a:xfrm>
              <a:off x="6846309" y="3245188"/>
              <a:ext cx="4522005" cy="2509434"/>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182880" rIns="182880" bIns="182880" numCol="1" spcCol="1270" anchor="t" anchorCtr="0">
              <a:noAutofit/>
            </a:bodyPr>
            <a:lstStyle/>
            <a:p>
              <a:pPr defTabSz="666734">
                <a:lnSpc>
                  <a:spcPct val="90000"/>
                </a:lnSpc>
                <a:spcBef>
                  <a:spcPct val="0"/>
                </a:spcBef>
              </a:pPr>
              <a:endParaRPr lang="pl-PL" altLang="pl-PL" sz="2000">
                <a:solidFill>
                  <a:schemeClr val="bg1">
                    <a:lumMod val="65000"/>
                  </a:schemeClr>
                </a:solidFill>
                <a:latin typeface="Century Gothic" panose="020B0502020202020204" pitchFamily="34" charset="0"/>
              </a:endParaRPr>
            </a:p>
          </p:txBody>
        </p:sp>
        <p:sp>
          <p:nvSpPr>
            <p:cNvPr id="20" name="Rectangle 39">
              <a:extLst>
                <a:ext uri="{FF2B5EF4-FFF2-40B4-BE49-F238E27FC236}">
                  <a16:creationId xmlns:a16="http://schemas.microsoft.com/office/drawing/2014/main" id="{93957EE8-9C9A-4E11-89FD-02DA9F65E48D}"/>
                </a:ext>
              </a:extLst>
            </p:cNvPr>
            <p:cNvSpPr/>
            <p:nvPr/>
          </p:nvSpPr>
          <p:spPr>
            <a:xfrm>
              <a:off x="7608146" y="2206934"/>
              <a:ext cx="2935717" cy="553998"/>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91440" rIns="182880" bIns="182880" numCol="1" spcCol="1270" anchor="ctr" anchorCtr="0">
              <a:spAutoFit/>
            </a:bodyPr>
            <a:lstStyle/>
            <a:p>
              <a:pPr algn="ctr" defTabSz="666734">
                <a:lnSpc>
                  <a:spcPct val="90000"/>
                </a:lnSpc>
                <a:spcBef>
                  <a:spcPct val="0"/>
                </a:spcBef>
                <a:spcAft>
                  <a:spcPts val="200"/>
                </a:spcAft>
              </a:pPr>
              <a:r>
                <a:rPr lang="en-NZ" sz="2000" b="1">
                  <a:solidFill>
                    <a:schemeClr val="bg1"/>
                  </a:solidFill>
                  <a:latin typeface="Century Gothic" panose="020B0502020202020204" pitchFamily="34" charset="0"/>
                </a:rPr>
                <a:t>Debrief Slides</a:t>
              </a:r>
              <a:endParaRPr lang="en-US" sz="2000" b="1">
                <a:solidFill>
                  <a:schemeClr val="bg1"/>
                </a:solidFill>
                <a:latin typeface="Century Gothic" panose="020B0502020202020204" pitchFamily="34" charset="0"/>
              </a:endParaRPr>
            </a:p>
          </p:txBody>
        </p:sp>
      </p:grpSp>
      <p:cxnSp>
        <p:nvCxnSpPr>
          <p:cNvPr id="22" name="Łącznik prosty 2">
            <a:extLst>
              <a:ext uri="{FF2B5EF4-FFF2-40B4-BE49-F238E27FC236}">
                <a16:creationId xmlns:a16="http://schemas.microsoft.com/office/drawing/2014/main" id="{53B0C942-6E8F-4763-B22E-F0CD0CB96814}"/>
              </a:ext>
            </a:extLst>
          </p:cNvPr>
          <p:cNvCxnSpPr/>
          <p:nvPr/>
        </p:nvCxnSpPr>
        <p:spPr>
          <a:xfrm flipH="1">
            <a:off x="-3009088" y="4408764"/>
            <a:ext cx="3895243" cy="0"/>
          </a:xfrm>
          <a:prstGeom prst="line">
            <a:avLst/>
          </a:prstGeom>
          <a:ln w="19050" cap="rnd">
            <a:solidFill>
              <a:srgbClr val="F43084"/>
            </a:solidFill>
            <a:round/>
          </a:ln>
        </p:spPr>
        <p:style>
          <a:lnRef idx="1">
            <a:schemeClr val="accent1"/>
          </a:lnRef>
          <a:fillRef idx="0">
            <a:schemeClr val="accent1"/>
          </a:fillRef>
          <a:effectRef idx="0">
            <a:schemeClr val="accent1"/>
          </a:effectRef>
          <a:fontRef idx="minor">
            <a:schemeClr val="tx1"/>
          </a:fontRef>
        </p:style>
      </p:cxnSp>
      <p:pic>
        <p:nvPicPr>
          <p:cNvPr id="24" name="Graphic 23" descr="Closed book with solid fill">
            <a:extLst>
              <a:ext uri="{FF2B5EF4-FFF2-40B4-BE49-F238E27FC236}">
                <a16:creationId xmlns:a16="http://schemas.microsoft.com/office/drawing/2014/main" id="{FA1EA917-A4F6-4592-BB1C-3945DDB2B8C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07789" y="2633152"/>
            <a:ext cx="593246" cy="593246"/>
          </a:xfrm>
          <a:prstGeom prst="rect">
            <a:avLst/>
          </a:prstGeom>
        </p:spPr>
      </p:pic>
      <p:pic>
        <p:nvPicPr>
          <p:cNvPr id="26" name="Graphic 25" descr="Projector screen with solid fill">
            <a:extLst>
              <a:ext uri="{FF2B5EF4-FFF2-40B4-BE49-F238E27FC236}">
                <a16:creationId xmlns:a16="http://schemas.microsoft.com/office/drawing/2014/main" id="{4EB604BA-53F4-4471-B5EB-675895B63EB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763153" y="2633152"/>
            <a:ext cx="624877" cy="624877"/>
          </a:xfrm>
          <a:prstGeom prst="rect">
            <a:avLst/>
          </a:prstGeom>
        </p:spPr>
      </p:pic>
      <p:sp>
        <p:nvSpPr>
          <p:cNvPr id="29" name="Rectangle 37">
            <a:extLst>
              <a:ext uri="{FF2B5EF4-FFF2-40B4-BE49-F238E27FC236}">
                <a16:creationId xmlns:a16="http://schemas.microsoft.com/office/drawing/2014/main" id="{4502834C-73D0-434B-8E50-2057704C1BEB}"/>
              </a:ext>
            </a:extLst>
          </p:cNvPr>
          <p:cNvSpPr/>
          <p:nvPr/>
        </p:nvSpPr>
        <p:spPr>
          <a:xfrm>
            <a:off x="6838238" y="3264694"/>
            <a:ext cx="4412780" cy="1900101"/>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182880" rIns="182880" bIns="182880" numCol="1" spcCol="1270" anchor="t" anchorCtr="0">
            <a:noAutofit/>
          </a:bodyPr>
          <a:lstStyle/>
          <a:p>
            <a:pPr defTabSz="666734">
              <a:lnSpc>
                <a:spcPct val="90000"/>
              </a:lnSpc>
              <a:spcBef>
                <a:spcPct val="0"/>
              </a:spcBef>
            </a:pPr>
            <a:r>
              <a:rPr lang="en-NZ" altLang="pl-PL" sz="1600">
                <a:solidFill>
                  <a:schemeClr val="tx1"/>
                </a:solidFill>
                <a:latin typeface="Century Gothic" panose="020B0502020202020204" pitchFamily="34" charset="0"/>
              </a:rPr>
              <a:t>Debrief Slides are available to you to help with debriefing reports with clients.</a:t>
            </a:r>
          </a:p>
          <a:p>
            <a:pPr defTabSz="666734">
              <a:lnSpc>
                <a:spcPct val="90000"/>
              </a:lnSpc>
              <a:spcBef>
                <a:spcPct val="0"/>
              </a:spcBef>
            </a:pPr>
            <a:endParaRPr lang="en-NZ" altLang="pl-PL" sz="1600">
              <a:solidFill>
                <a:schemeClr val="tx1"/>
              </a:solidFill>
              <a:latin typeface="Century Gothic" panose="020B0502020202020204" pitchFamily="34" charset="0"/>
            </a:endParaRPr>
          </a:p>
          <a:p>
            <a:pPr defTabSz="666734">
              <a:lnSpc>
                <a:spcPct val="90000"/>
              </a:lnSpc>
              <a:spcBef>
                <a:spcPct val="0"/>
              </a:spcBef>
            </a:pPr>
            <a:r>
              <a:rPr lang="en-NZ" altLang="pl-PL" sz="1600">
                <a:solidFill>
                  <a:schemeClr val="tx1"/>
                </a:solidFill>
                <a:latin typeface="Century Gothic" panose="020B0502020202020204" pitchFamily="34" charset="0"/>
              </a:rPr>
              <a:t>These are great for coaching or consulting situations when an in-depth debrief is required. Please request these slides from your trainer. </a:t>
            </a:r>
            <a:endParaRPr lang="pl-PL" altLang="pl-PL" sz="1400">
              <a:solidFill>
                <a:schemeClr val="tx1"/>
              </a:solidFill>
              <a:latin typeface="Century Gothic" panose="020B0502020202020204" pitchFamily="34" charset="0"/>
            </a:endParaRPr>
          </a:p>
        </p:txBody>
      </p:sp>
    </p:spTree>
    <p:extLst>
      <p:ext uri="{BB962C8B-B14F-4D97-AF65-F5344CB8AC3E}">
        <p14:creationId xmlns:p14="http://schemas.microsoft.com/office/powerpoint/2010/main" val="25706469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1109" y="231282"/>
            <a:ext cx="11549415" cy="406980"/>
          </a:xfrm>
        </p:spPr>
        <p:txBody>
          <a:bodyPr/>
          <a:lstStyle/>
          <a:p>
            <a:r>
              <a:rPr lang="en-US" b="1">
                <a:solidFill>
                  <a:srgbClr val="ED0C6D"/>
                </a:solidFill>
              </a:rPr>
              <a:t>Exercise 5: </a:t>
            </a:r>
            <a:r>
              <a:rPr lang="en-US"/>
              <a:t>The Styles and Larry’s Issues</a:t>
            </a:r>
            <a:endParaRPr lang="en-GB"/>
          </a:p>
        </p:txBody>
      </p:sp>
      <p:sp>
        <p:nvSpPr>
          <p:cNvPr id="3" name="Slide Number Placeholder 2"/>
          <p:cNvSpPr>
            <a:spLocks noGrp="1"/>
          </p:cNvSpPr>
          <p:nvPr>
            <p:ph type="sldNum" sz="quarter" idx="12"/>
          </p:nvPr>
        </p:nvSpPr>
        <p:spPr/>
        <p:txBody>
          <a:bodyPr/>
          <a:lstStyle/>
          <a:p>
            <a:fld id="{DEAEEF22-A4DB-45E7-8C91-9889C89BF273}" type="slidenum">
              <a:rPr lang="pl-PL" smtClean="0"/>
              <a:t>50</a:t>
            </a:fld>
            <a:endParaRPr lang="pl-PL"/>
          </a:p>
        </p:txBody>
      </p:sp>
      <p:sp>
        <p:nvSpPr>
          <p:cNvPr id="4" name="Text Box 2"/>
          <p:cNvSpPr txBox="1">
            <a:spLocks noChangeArrowheads="1"/>
          </p:cNvSpPr>
          <p:nvPr/>
        </p:nvSpPr>
        <p:spPr bwMode="auto">
          <a:xfrm>
            <a:off x="1734740" y="2214018"/>
            <a:ext cx="6316605" cy="2861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702" tIns="45352" rIns="90702" bIns="45352">
            <a:spAutoFit/>
          </a:bodyPr>
          <a:lstStyle>
            <a:lvl1pPr eaLnBrk="0" hangingPunct="0">
              <a:tabLst>
                <a:tab pos="1436688" algn="l"/>
              </a:tabLst>
              <a:defRPr>
                <a:solidFill>
                  <a:schemeClr val="tx1"/>
                </a:solidFill>
                <a:latin typeface="Arial" charset="0"/>
                <a:cs typeface="Arial" charset="0"/>
              </a:defRPr>
            </a:lvl1pPr>
            <a:lvl2pPr marL="742950" indent="-285750" eaLnBrk="0" hangingPunct="0">
              <a:tabLst>
                <a:tab pos="1436688" algn="l"/>
              </a:tabLst>
              <a:defRPr>
                <a:solidFill>
                  <a:schemeClr val="tx1"/>
                </a:solidFill>
                <a:latin typeface="Arial" charset="0"/>
                <a:cs typeface="Arial" charset="0"/>
              </a:defRPr>
            </a:lvl2pPr>
            <a:lvl3pPr marL="1143000" indent="-228600" eaLnBrk="0" hangingPunct="0">
              <a:tabLst>
                <a:tab pos="1436688" algn="l"/>
              </a:tabLst>
              <a:defRPr>
                <a:solidFill>
                  <a:schemeClr val="tx1"/>
                </a:solidFill>
                <a:latin typeface="Arial" charset="0"/>
                <a:cs typeface="Arial" charset="0"/>
              </a:defRPr>
            </a:lvl3pPr>
            <a:lvl4pPr marL="1600200" indent="-228600" eaLnBrk="0" hangingPunct="0">
              <a:tabLst>
                <a:tab pos="1436688" algn="l"/>
              </a:tabLst>
              <a:defRPr>
                <a:solidFill>
                  <a:schemeClr val="tx1"/>
                </a:solidFill>
                <a:latin typeface="Arial" charset="0"/>
                <a:cs typeface="Arial" charset="0"/>
              </a:defRPr>
            </a:lvl4pPr>
            <a:lvl5pPr marL="2057400" indent="-228600" eaLnBrk="0" hangingPunct="0">
              <a:tabLst>
                <a:tab pos="1436688" algn="l"/>
              </a:tabLst>
              <a:defRPr>
                <a:solidFill>
                  <a:schemeClr val="tx1"/>
                </a:solidFill>
                <a:latin typeface="Arial" charset="0"/>
                <a:cs typeface="Arial" charset="0"/>
              </a:defRPr>
            </a:lvl5pPr>
            <a:lvl6pPr marL="2514600" indent="-228600" eaLnBrk="0" fontAlgn="base" hangingPunct="0">
              <a:spcBef>
                <a:spcPct val="0"/>
              </a:spcBef>
              <a:spcAft>
                <a:spcPct val="0"/>
              </a:spcAft>
              <a:tabLst>
                <a:tab pos="1436688" algn="l"/>
              </a:tabLst>
              <a:defRPr>
                <a:solidFill>
                  <a:schemeClr val="tx1"/>
                </a:solidFill>
                <a:latin typeface="Arial" charset="0"/>
                <a:cs typeface="Arial" charset="0"/>
              </a:defRPr>
            </a:lvl6pPr>
            <a:lvl7pPr marL="2971800" indent="-228600" eaLnBrk="0" fontAlgn="base" hangingPunct="0">
              <a:spcBef>
                <a:spcPct val="0"/>
              </a:spcBef>
              <a:spcAft>
                <a:spcPct val="0"/>
              </a:spcAft>
              <a:tabLst>
                <a:tab pos="1436688" algn="l"/>
              </a:tabLst>
              <a:defRPr>
                <a:solidFill>
                  <a:schemeClr val="tx1"/>
                </a:solidFill>
                <a:latin typeface="Arial" charset="0"/>
                <a:cs typeface="Arial" charset="0"/>
              </a:defRPr>
            </a:lvl7pPr>
            <a:lvl8pPr marL="3429000" indent="-228600" eaLnBrk="0" fontAlgn="base" hangingPunct="0">
              <a:spcBef>
                <a:spcPct val="0"/>
              </a:spcBef>
              <a:spcAft>
                <a:spcPct val="0"/>
              </a:spcAft>
              <a:tabLst>
                <a:tab pos="1436688" algn="l"/>
              </a:tabLst>
              <a:defRPr>
                <a:solidFill>
                  <a:schemeClr val="tx1"/>
                </a:solidFill>
                <a:latin typeface="Arial" charset="0"/>
                <a:cs typeface="Arial" charset="0"/>
              </a:defRPr>
            </a:lvl8pPr>
            <a:lvl9pPr marL="3886200" indent="-228600" eaLnBrk="0" fontAlgn="base" hangingPunct="0">
              <a:spcBef>
                <a:spcPct val="0"/>
              </a:spcBef>
              <a:spcAft>
                <a:spcPct val="0"/>
              </a:spcAft>
              <a:tabLst>
                <a:tab pos="1436688" algn="l"/>
              </a:tabLst>
              <a:defRPr>
                <a:solidFill>
                  <a:schemeClr val="tx1"/>
                </a:solidFill>
                <a:latin typeface="Arial" charset="0"/>
                <a:cs typeface="Arial" charset="0"/>
              </a:defRPr>
            </a:lvl9pPr>
          </a:lstStyle>
          <a:p>
            <a:pPr algn="l" eaLnBrk="1" hangingPunct="1">
              <a:spcBef>
                <a:spcPts val="2400"/>
              </a:spcBef>
            </a:pPr>
            <a:r>
              <a:rPr lang="en-US" sz="2000">
                <a:latin typeface="Century Gothic" panose="020B0502020202020204" pitchFamily="34" charset="0"/>
              </a:rPr>
              <a:t>You are </a:t>
            </a:r>
            <a:r>
              <a:rPr lang="en-US" sz="2000" b="1">
                <a:latin typeface="Century Gothic" panose="020B0502020202020204" pitchFamily="34" charset="0"/>
              </a:rPr>
              <a:t>Larry’s </a:t>
            </a:r>
            <a:r>
              <a:rPr lang="en-US" sz="2000">
                <a:latin typeface="Century Gothic" panose="020B0502020202020204" pitchFamily="34" charset="0"/>
              </a:rPr>
              <a:t>supervisor. Other employees have complained to you about his behaviour. </a:t>
            </a:r>
            <a:br>
              <a:rPr lang="en-US" sz="2000">
                <a:latin typeface="Century Gothic" panose="020B0502020202020204" pitchFamily="34" charset="0"/>
              </a:rPr>
            </a:br>
            <a:br>
              <a:rPr lang="en-US" sz="2000">
                <a:latin typeface="Century Gothic" panose="020B0502020202020204" pitchFamily="34" charset="0"/>
              </a:rPr>
            </a:br>
            <a:r>
              <a:rPr lang="en-US" sz="2000">
                <a:latin typeface="Century Gothic" panose="020B0502020202020204" pitchFamily="34" charset="0"/>
              </a:rPr>
              <a:t>He is not the supervisor of the employees but needs their co-operation to perform his duties. </a:t>
            </a:r>
            <a:br>
              <a:rPr lang="en-US" sz="2000">
                <a:latin typeface="Century Gothic" panose="020B0502020202020204" pitchFamily="34" charset="0"/>
              </a:rPr>
            </a:br>
            <a:br>
              <a:rPr lang="en-US" sz="2000">
                <a:latin typeface="Century Gothic" panose="020B0502020202020204" pitchFamily="34" charset="0"/>
              </a:rPr>
            </a:br>
            <a:r>
              <a:rPr lang="en-US" sz="2000">
                <a:latin typeface="Century Gothic" panose="020B0502020202020204" pitchFamily="34" charset="0"/>
              </a:rPr>
              <a:t>All involved are important to the </a:t>
            </a:r>
            <a:r>
              <a:rPr lang="en-US" sz="2000" err="1">
                <a:latin typeface="Century Gothic" panose="020B0502020202020204" pitchFamily="34" charset="0"/>
              </a:rPr>
              <a:t>organisation</a:t>
            </a:r>
            <a:r>
              <a:rPr lang="en-US" sz="2000">
                <a:latin typeface="Century Gothic" panose="020B0502020202020204" pitchFamily="34" charset="0"/>
              </a:rPr>
              <a:t>. </a:t>
            </a:r>
            <a:br>
              <a:rPr lang="en-US" sz="2000">
                <a:latin typeface="Century Gothic" panose="020B0502020202020204" pitchFamily="34" charset="0"/>
              </a:rPr>
            </a:br>
            <a:r>
              <a:rPr lang="en-US" sz="2000">
                <a:latin typeface="Century Gothic" panose="020B0502020202020204" pitchFamily="34" charset="0"/>
              </a:rPr>
              <a:t>You would like to resolve the situation before it gets any worse.</a:t>
            </a:r>
            <a:endParaRPr lang="en-US" sz="1100">
              <a:latin typeface="Century Gothic" panose="020B0502020202020204" pitchFamily="34" charset="0"/>
            </a:endParaRPr>
          </a:p>
        </p:txBody>
      </p:sp>
      <p:sp>
        <p:nvSpPr>
          <p:cNvPr id="6" name="Rectangle 13"/>
          <p:cNvSpPr>
            <a:spLocks noChangeArrowheads="1"/>
          </p:cNvSpPr>
          <p:nvPr/>
        </p:nvSpPr>
        <p:spPr bwMode="auto">
          <a:xfrm>
            <a:off x="8746708" y="1446118"/>
            <a:ext cx="261257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sz="2800" b="1">
                <a:solidFill>
                  <a:srgbClr val="000000"/>
                </a:solidFill>
                <a:latin typeface="Century Gothic" panose="020B0502020202020204" pitchFamily="34" charset="0"/>
              </a:rPr>
              <a:t>Larry 100% D</a:t>
            </a:r>
          </a:p>
        </p:txBody>
      </p:sp>
      <p:sp>
        <p:nvSpPr>
          <p:cNvPr id="8" name="TextBox 7"/>
          <p:cNvSpPr txBox="1"/>
          <p:nvPr/>
        </p:nvSpPr>
        <p:spPr>
          <a:xfrm>
            <a:off x="1734740" y="1030945"/>
            <a:ext cx="8697416" cy="830346"/>
          </a:xfrm>
          <a:prstGeom prst="rect">
            <a:avLst/>
          </a:prstGeom>
          <a:noFill/>
        </p:spPr>
        <p:txBody>
          <a:bodyPr wrap="square" lIns="90799" tIns="45398" rIns="90799" bIns="45398" rtlCol="0">
            <a:spAutoFit/>
          </a:bodyPr>
          <a:lstStyle/>
          <a:p>
            <a:pPr algn="l"/>
            <a:r>
              <a:rPr lang="en-NZ" sz="2400" b="1" baseline="0">
                <a:solidFill>
                  <a:srgbClr val="ED0C6D"/>
                </a:solidFill>
                <a:latin typeface="Century Gothic" panose="020B0502020202020204" pitchFamily="34" charset="0"/>
              </a:rPr>
              <a:t>Look At The Questions Regarding Larry’s </a:t>
            </a:r>
            <a:br>
              <a:rPr lang="en-NZ" sz="2400" b="1" baseline="0">
                <a:solidFill>
                  <a:srgbClr val="ED0C6D"/>
                </a:solidFill>
                <a:latin typeface="Century Gothic" panose="020B0502020202020204" pitchFamily="34" charset="0"/>
              </a:rPr>
            </a:br>
            <a:r>
              <a:rPr lang="en-NZ" sz="2400" b="1" baseline="0">
                <a:solidFill>
                  <a:srgbClr val="ED0C6D"/>
                </a:solidFill>
                <a:latin typeface="Century Gothic" panose="020B0502020202020204" pitchFamily="34" charset="0"/>
              </a:rPr>
              <a:t>Relationship With Other Employees</a:t>
            </a:r>
          </a:p>
        </p:txBody>
      </p:sp>
      <p:grpSp>
        <p:nvGrpSpPr>
          <p:cNvPr id="40" name="Group 39"/>
          <p:cNvGrpSpPr/>
          <p:nvPr/>
        </p:nvGrpSpPr>
        <p:grpSpPr>
          <a:xfrm>
            <a:off x="9184267" y="2045755"/>
            <a:ext cx="1744019" cy="3594167"/>
            <a:chOff x="9184267" y="2045755"/>
            <a:chExt cx="1744019" cy="3594167"/>
          </a:xfrm>
        </p:grpSpPr>
        <p:grpSp>
          <p:nvGrpSpPr>
            <p:cNvPr id="14" name="Grupa 15"/>
            <p:cNvGrpSpPr/>
            <p:nvPr/>
          </p:nvGrpSpPr>
          <p:grpSpPr>
            <a:xfrm>
              <a:off x="9184267" y="2045755"/>
              <a:ext cx="1744019" cy="3594167"/>
              <a:chOff x="3134998" y="1517736"/>
              <a:chExt cx="2019850" cy="4162613"/>
            </a:xfrm>
          </p:grpSpPr>
          <p:sp>
            <p:nvSpPr>
              <p:cNvPr id="15"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400"/>
              </a:p>
            </p:txBody>
          </p:sp>
          <p:sp>
            <p:nvSpPr>
              <p:cNvPr id="17"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400"/>
              </a:p>
            </p:txBody>
          </p:sp>
          <p:sp>
            <p:nvSpPr>
              <p:cNvPr id="18"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400"/>
              </a:p>
            </p:txBody>
          </p:sp>
          <p:grpSp>
            <p:nvGrpSpPr>
              <p:cNvPr id="19" name="Grupa 20"/>
              <p:cNvGrpSpPr/>
              <p:nvPr/>
            </p:nvGrpSpPr>
            <p:grpSpPr>
              <a:xfrm>
                <a:off x="3134998" y="1517736"/>
                <a:ext cx="2019850" cy="4162612"/>
                <a:chOff x="3636165" y="1814460"/>
                <a:chExt cx="1696621" cy="3496486"/>
              </a:xfrm>
            </p:grpSpPr>
            <p:grpSp>
              <p:nvGrpSpPr>
                <p:cNvPr id="20" name="Group 28"/>
                <p:cNvGrpSpPr>
                  <a:grpSpLocks/>
                </p:cNvGrpSpPr>
                <p:nvPr/>
              </p:nvGrpSpPr>
              <p:grpSpPr bwMode="auto">
                <a:xfrm>
                  <a:off x="3636165" y="1819139"/>
                  <a:ext cx="1696621" cy="3491807"/>
                  <a:chOff x="1684" y="1082"/>
                  <a:chExt cx="2391" cy="3083"/>
                </a:xfrm>
              </p:grpSpPr>
              <p:sp>
                <p:nvSpPr>
                  <p:cNvPr id="25"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400"/>
                  </a:p>
                </p:txBody>
              </p:sp>
              <p:sp>
                <p:nvSpPr>
                  <p:cNvPr id="26"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sz="1400"/>
                  </a:p>
                </p:txBody>
              </p:sp>
            </p:grpSp>
            <p:sp>
              <p:nvSpPr>
                <p:cNvPr id="21"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sz="1400"/>
                </a:p>
              </p:txBody>
            </p:sp>
            <p:sp>
              <p:nvSpPr>
                <p:cNvPr id="22"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sz="1400"/>
                </a:p>
              </p:txBody>
            </p:sp>
            <p:sp>
              <p:nvSpPr>
                <p:cNvPr id="23"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sz="1400"/>
                </a:p>
              </p:txBody>
            </p:sp>
            <p:sp>
              <p:nvSpPr>
                <p:cNvPr id="24"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sz="1400"/>
                </a:p>
              </p:txBody>
            </p:sp>
          </p:grpSp>
        </p:grpSp>
        <p:cxnSp>
          <p:nvCxnSpPr>
            <p:cNvPr id="32" name="Straight Connector 31"/>
            <p:cNvCxnSpPr/>
            <p:nvPr/>
          </p:nvCxnSpPr>
          <p:spPr>
            <a:xfrm>
              <a:off x="9532127" y="2441275"/>
              <a:ext cx="344878" cy="1940944"/>
            </a:xfrm>
            <a:prstGeom prst="line">
              <a:avLst/>
            </a:prstGeom>
          </p:spPr>
          <p:style>
            <a:lnRef idx="3">
              <a:schemeClr val="dk1"/>
            </a:lnRef>
            <a:fillRef idx="0">
              <a:schemeClr val="dk1"/>
            </a:fillRef>
            <a:effectRef idx="2">
              <a:schemeClr val="dk1"/>
            </a:effectRef>
            <a:fontRef idx="minor">
              <a:schemeClr val="tx1"/>
            </a:fontRef>
          </p:style>
        </p:cxnSp>
        <p:cxnSp>
          <p:nvCxnSpPr>
            <p:cNvPr id="33" name="Straight Connector 32"/>
            <p:cNvCxnSpPr/>
            <p:nvPr/>
          </p:nvCxnSpPr>
          <p:spPr>
            <a:xfrm flipH="1">
              <a:off x="9877006" y="4352026"/>
              <a:ext cx="353920" cy="30193"/>
            </a:xfrm>
            <a:prstGeom prst="line">
              <a:avLst/>
            </a:prstGeom>
          </p:spPr>
          <p:style>
            <a:lnRef idx="3">
              <a:schemeClr val="dk1"/>
            </a:lnRef>
            <a:fillRef idx="0">
              <a:schemeClr val="dk1"/>
            </a:fillRef>
            <a:effectRef idx="2">
              <a:schemeClr val="dk1"/>
            </a:effectRef>
            <a:fontRef idx="minor">
              <a:schemeClr val="tx1"/>
            </a:fontRef>
          </p:style>
        </p:cxnSp>
        <p:cxnSp>
          <p:nvCxnSpPr>
            <p:cNvPr id="38" name="Straight Connector 37"/>
            <p:cNvCxnSpPr/>
            <p:nvPr/>
          </p:nvCxnSpPr>
          <p:spPr>
            <a:xfrm flipH="1">
              <a:off x="10221565" y="4098131"/>
              <a:ext cx="353920" cy="253895"/>
            </a:xfrm>
            <a:prstGeom prst="line">
              <a:avLst/>
            </a:prstGeom>
          </p:spPr>
          <p:style>
            <a:lnRef idx="3">
              <a:schemeClr val="dk1"/>
            </a:lnRef>
            <a:fillRef idx="0">
              <a:schemeClr val="dk1"/>
            </a:fillRef>
            <a:effectRef idx="2">
              <a:schemeClr val="dk1"/>
            </a:effectRef>
            <a:fontRef idx="minor">
              <a:schemeClr val="tx1"/>
            </a:fontRef>
          </p:style>
        </p:cxnSp>
      </p:grpSp>
      <p:grpSp>
        <p:nvGrpSpPr>
          <p:cNvPr id="27" name="Group 26"/>
          <p:cNvGrpSpPr/>
          <p:nvPr/>
        </p:nvGrpSpPr>
        <p:grpSpPr>
          <a:xfrm>
            <a:off x="285749" y="1030945"/>
            <a:ext cx="1308101" cy="1002532"/>
            <a:chOff x="939800" y="783673"/>
            <a:chExt cx="1308101" cy="1002532"/>
          </a:xfrm>
        </p:grpSpPr>
        <p:pic>
          <p:nvPicPr>
            <p:cNvPr id="28" name="Picture 27"/>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257605" y="783673"/>
              <a:ext cx="990296" cy="990296"/>
            </a:xfrm>
            <a:prstGeom prst="rect">
              <a:avLst/>
            </a:prstGeom>
          </p:spPr>
        </p:pic>
        <p:sp>
          <p:nvSpPr>
            <p:cNvPr id="29" name="Oval 28"/>
            <p:cNvSpPr/>
            <p:nvPr/>
          </p:nvSpPr>
          <p:spPr>
            <a:xfrm>
              <a:off x="939800" y="1740486"/>
              <a:ext cx="1308101"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0" name="Prostokąt zaokrąglony 7">
            <a:extLst>
              <a:ext uri="{FF2B5EF4-FFF2-40B4-BE49-F238E27FC236}">
                <a16:creationId xmlns:a16="http://schemas.microsoft.com/office/drawing/2014/main" id="{1387171F-0D94-442E-ABFD-BFA68C370EAA}"/>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Turn to Page 19 of your Workbook</a:t>
            </a:r>
            <a:endParaRPr lang="en-US" sz="1100" b="1">
              <a:solidFill>
                <a:schemeClr val="bg1"/>
              </a:solidFill>
              <a:latin typeface="Century Gothic" panose="020B0502020202020204" pitchFamily="34" charset="0"/>
            </a:endParaRPr>
          </a:p>
        </p:txBody>
      </p:sp>
      <p:pic>
        <p:nvPicPr>
          <p:cNvPr id="31" name="Graphic 30" descr="Closed book with solid fill">
            <a:extLst>
              <a:ext uri="{FF2B5EF4-FFF2-40B4-BE49-F238E27FC236}">
                <a16:creationId xmlns:a16="http://schemas.microsoft.com/office/drawing/2014/main" id="{26D32A47-5940-44F2-938A-0D4DB7C82E0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453912" y="256991"/>
            <a:ext cx="228376" cy="227084"/>
          </a:xfrm>
          <a:prstGeom prst="rect">
            <a:avLst/>
          </a:prstGeom>
        </p:spPr>
      </p:pic>
    </p:spTree>
    <p:extLst>
      <p:ext uri="{BB962C8B-B14F-4D97-AF65-F5344CB8AC3E}">
        <p14:creationId xmlns:p14="http://schemas.microsoft.com/office/powerpoint/2010/main" val="336920641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3333">
                                          <p:cBhvr additive="base">
                                            <p:cTn id="7" dur="1250" fill="hold"/>
                                            <p:tgtEl>
                                              <p:spTgt spid="30"/>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750"/>
                                </p:stCondLst>
                                <p:childTnLst>
                                  <p:par>
                                    <p:cTn id="19" presetID="10" presetClass="entr" presetSubtype="0" fill="hold" grpId="0" nodeType="afterEffect">
                                      <p:stCondLst>
                                        <p:cond delay="5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nodeType="withEffect">
                                      <p:stCondLst>
                                        <p:cond delay="50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500"/>
                                            <p:tgtEl>
                                              <p:spTgt spid="40"/>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1250" fill="hold"/>
                                            <p:tgtEl>
                                              <p:spTgt spid="30"/>
                                            </p:tgtEl>
                                            <p:attrNameLst>
                                              <p:attrName>ppt_x</p:attrName>
                                            </p:attrNameLst>
                                          </p:cBhvr>
                                          <p:tavLst>
                                            <p:tav tm="0">
                                              <p:val>
                                                <p:strVal val="0-#ppt_w/2"/>
                                              </p:val>
                                            </p:tav>
                                            <p:tav tm="100000">
                                              <p:val>
                                                <p:strVal val="#ppt_x"/>
                                              </p:val>
                                            </p:tav>
                                          </p:tavLst>
                                        </p:anim>
                                        <p:anim calcmode="lin" valueType="num">
                                          <p:cBhvr additive="base">
                                            <p:cTn id="8" dur="125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750"/>
                                </p:stCondLst>
                                <p:childTnLst>
                                  <p:par>
                                    <p:cTn id="19" presetID="10" presetClass="entr" presetSubtype="0" fill="hold" grpId="0" nodeType="afterEffect">
                                      <p:stCondLst>
                                        <p:cond delay="5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nodeType="withEffect">
                                      <p:stCondLst>
                                        <p:cond delay="50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500"/>
                                            <p:tgtEl>
                                              <p:spTgt spid="40"/>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30" grpId="0" animBg="1"/>
        </p:bldLst>
      </p:timing>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1109" y="231282"/>
            <a:ext cx="11549415" cy="406980"/>
          </a:xfrm>
        </p:spPr>
        <p:txBody>
          <a:bodyPr/>
          <a:lstStyle/>
          <a:p>
            <a:r>
              <a:rPr lang="en-US" b="1">
                <a:solidFill>
                  <a:srgbClr val="ED0C6D"/>
                </a:solidFill>
              </a:rPr>
              <a:t>Exercise 5: </a:t>
            </a:r>
            <a:r>
              <a:rPr lang="en-US"/>
              <a:t>The Styles and Larry’s Issues (Answers)</a:t>
            </a:r>
            <a:endParaRPr lang="en-GB"/>
          </a:p>
        </p:txBody>
      </p:sp>
      <p:sp>
        <p:nvSpPr>
          <p:cNvPr id="3" name="Slide Number Placeholder 2"/>
          <p:cNvSpPr>
            <a:spLocks noGrp="1"/>
          </p:cNvSpPr>
          <p:nvPr>
            <p:ph type="sldNum" sz="quarter" idx="12"/>
          </p:nvPr>
        </p:nvSpPr>
        <p:spPr/>
        <p:txBody>
          <a:bodyPr/>
          <a:lstStyle/>
          <a:p>
            <a:fld id="{DEAEEF22-A4DB-45E7-8C91-9889C89BF273}" type="slidenum">
              <a:rPr lang="pl-PL" smtClean="0"/>
              <a:t>51</a:t>
            </a:fld>
            <a:endParaRPr lang="pl-PL"/>
          </a:p>
        </p:txBody>
      </p:sp>
      <p:sp>
        <p:nvSpPr>
          <p:cNvPr id="10" name="Text Box 2"/>
          <p:cNvSpPr txBox="1">
            <a:spLocks noChangeArrowheads="1"/>
          </p:cNvSpPr>
          <p:nvPr/>
        </p:nvSpPr>
        <p:spPr bwMode="auto">
          <a:xfrm>
            <a:off x="1523492" y="942304"/>
            <a:ext cx="9145016" cy="6631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702" tIns="45352" rIns="90702" bIns="45352" numCol="2" spcCol="288000">
            <a:spAutoFit/>
          </a:bodyPr>
          <a:lstStyle>
            <a:lvl1pPr eaLnBrk="0" hangingPunct="0">
              <a:tabLst>
                <a:tab pos="1436688" algn="l"/>
              </a:tabLst>
              <a:defRPr>
                <a:solidFill>
                  <a:schemeClr val="tx1"/>
                </a:solidFill>
                <a:latin typeface="Arial" charset="0"/>
                <a:cs typeface="Arial" charset="0"/>
              </a:defRPr>
            </a:lvl1pPr>
            <a:lvl2pPr marL="742950" indent="-285750" eaLnBrk="0" hangingPunct="0">
              <a:tabLst>
                <a:tab pos="1436688" algn="l"/>
              </a:tabLst>
              <a:defRPr>
                <a:solidFill>
                  <a:schemeClr val="tx1"/>
                </a:solidFill>
                <a:latin typeface="Arial" charset="0"/>
                <a:cs typeface="Arial" charset="0"/>
              </a:defRPr>
            </a:lvl2pPr>
            <a:lvl3pPr marL="1143000" indent="-228600" eaLnBrk="0" hangingPunct="0">
              <a:tabLst>
                <a:tab pos="1436688" algn="l"/>
              </a:tabLst>
              <a:defRPr>
                <a:solidFill>
                  <a:schemeClr val="tx1"/>
                </a:solidFill>
                <a:latin typeface="Arial" charset="0"/>
                <a:cs typeface="Arial" charset="0"/>
              </a:defRPr>
            </a:lvl3pPr>
            <a:lvl4pPr marL="1600200" indent="-228600" eaLnBrk="0" hangingPunct="0">
              <a:tabLst>
                <a:tab pos="1436688" algn="l"/>
              </a:tabLst>
              <a:defRPr>
                <a:solidFill>
                  <a:schemeClr val="tx1"/>
                </a:solidFill>
                <a:latin typeface="Arial" charset="0"/>
                <a:cs typeface="Arial" charset="0"/>
              </a:defRPr>
            </a:lvl4pPr>
            <a:lvl5pPr marL="2057400" indent="-228600" eaLnBrk="0" hangingPunct="0">
              <a:tabLst>
                <a:tab pos="1436688" algn="l"/>
              </a:tabLst>
              <a:defRPr>
                <a:solidFill>
                  <a:schemeClr val="tx1"/>
                </a:solidFill>
                <a:latin typeface="Arial" charset="0"/>
                <a:cs typeface="Arial" charset="0"/>
              </a:defRPr>
            </a:lvl5pPr>
            <a:lvl6pPr marL="2514600" indent="-228600" eaLnBrk="0" fontAlgn="base" hangingPunct="0">
              <a:spcBef>
                <a:spcPct val="0"/>
              </a:spcBef>
              <a:spcAft>
                <a:spcPct val="0"/>
              </a:spcAft>
              <a:tabLst>
                <a:tab pos="1436688" algn="l"/>
              </a:tabLst>
              <a:defRPr>
                <a:solidFill>
                  <a:schemeClr val="tx1"/>
                </a:solidFill>
                <a:latin typeface="Arial" charset="0"/>
                <a:cs typeface="Arial" charset="0"/>
              </a:defRPr>
            </a:lvl6pPr>
            <a:lvl7pPr marL="2971800" indent="-228600" eaLnBrk="0" fontAlgn="base" hangingPunct="0">
              <a:spcBef>
                <a:spcPct val="0"/>
              </a:spcBef>
              <a:spcAft>
                <a:spcPct val="0"/>
              </a:spcAft>
              <a:tabLst>
                <a:tab pos="1436688" algn="l"/>
              </a:tabLst>
              <a:defRPr>
                <a:solidFill>
                  <a:schemeClr val="tx1"/>
                </a:solidFill>
                <a:latin typeface="Arial" charset="0"/>
                <a:cs typeface="Arial" charset="0"/>
              </a:defRPr>
            </a:lvl7pPr>
            <a:lvl8pPr marL="3429000" indent="-228600" eaLnBrk="0" fontAlgn="base" hangingPunct="0">
              <a:spcBef>
                <a:spcPct val="0"/>
              </a:spcBef>
              <a:spcAft>
                <a:spcPct val="0"/>
              </a:spcAft>
              <a:tabLst>
                <a:tab pos="1436688" algn="l"/>
              </a:tabLst>
              <a:defRPr>
                <a:solidFill>
                  <a:schemeClr val="tx1"/>
                </a:solidFill>
                <a:latin typeface="Arial" charset="0"/>
                <a:cs typeface="Arial" charset="0"/>
              </a:defRPr>
            </a:lvl8pPr>
            <a:lvl9pPr marL="3886200" indent="-228600" eaLnBrk="0" fontAlgn="base" hangingPunct="0">
              <a:spcBef>
                <a:spcPct val="0"/>
              </a:spcBef>
              <a:spcAft>
                <a:spcPct val="0"/>
              </a:spcAft>
              <a:tabLst>
                <a:tab pos="1436688" algn="l"/>
              </a:tabLst>
              <a:defRPr>
                <a:solidFill>
                  <a:schemeClr val="tx1"/>
                </a:solidFill>
                <a:latin typeface="Arial" charset="0"/>
                <a:cs typeface="Arial" charset="0"/>
              </a:defRPr>
            </a:lvl9pPr>
          </a:lstStyle>
          <a:p>
            <a:pPr marL="95250" lvl="1" indent="0" algn="l" defTabSz="955675" eaLnBrk="1" hangingPunct="1">
              <a:spcBef>
                <a:spcPts val="600"/>
              </a:spcBef>
              <a:tabLst/>
            </a:pPr>
            <a:r>
              <a:rPr lang="en-US" sz="1600" b="1" dirty="0">
                <a:solidFill>
                  <a:srgbClr val="ED0C6D"/>
                </a:solidFill>
                <a:latin typeface="Century Gothic" panose="020B0502020202020204" pitchFamily="34" charset="0"/>
              </a:rPr>
              <a:t>How might others see Larry and why?</a:t>
            </a:r>
            <a:br>
              <a:rPr lang="en-US" sz="1600" b="1" dirty="0">
                <a:solidFill>
                  <a:srgbClr val="ED0C6D"/>
                </a:solidFill>
                <a:latin typeface="Century Gothic" panose="020B0502020202020204" pitchFamily="34" charset="0"/>
              </a:rPr>
            </a:br>
            <a:br>
              <a:rPr lang="en-US" sz="1600" b="1" dirty="0">
                <a:latin typeface="Century Gothic" panose="020B0502020202020204" pitchFamily="34" charset="0"/>
              </a:rPr>
            </a:br>
            <a:r>
              <a:rPr lang="en-US" sz="1600" dirty="0">
                <a:latin typeface="Century Gothic" panose="020B0502020202020204" pitchFamily="34" charset="0"/>
              </a:rPr>
              <a:t>He might be seen as blunt because…</a:t>
            </a:r>
          </a:p>
          <a:p>
            <a:pPr marL="438150" lvl="1" indent="-342900" algn="l" defTabSz="955675" eaLnBrk="1" hangingPunct="1">
              <a:spcBef>
                <a:spcPts val="600"/>
              </a:spcBef>
              <a:buFont typeface="Arial" panose="020B0604020202020204" pitchFamily="34" charset="0"/>
              <a:buChar char="•"/>
              <a:tabLst/>
            </a:pPr>
            <a:r>
              <a:rPr lang="en-US" sz="1600" dirty="0">
                <a:latin typeface="Century Gothic" panose="020B0502020202020204" pitchFamily="34" charset="0"/>
              </a:rPr>
              <a:t>D-styles state opinion as fact.</a:t>
            </a:r>
          </a:p>
          <a:p>
            <a:pPr marL="438150" lvl="1" indent="-342900" algn="l" defTabSz="955675" eaLnBrk="1" hangingPunct="1">
              <a:spcBef>
                <a:spcPts val="600"/>
              </a:spcBef>
              <a:buFont typeface="Arial" panose="020B0604020202020204" pitchFamily="34" charset="0"/>
              <a:buChar char="•"/>
              <a:tabLst/>
            </a:pPr>
            <a:r>
              <a:rPr lang="en-US" sz="1600" dirty="0">
                <a:latin typeface="Century Gothic" panose="020B0502020202020204" pitchFamily="34" charset="0"/>
              </a:rPr>
              <a:t>His focus is on the task not people.</a:t>
            </a:r>
          </a:p>
          <a:p>
            <a:pPr marL="438150" lvl="1" indent="-342900" algn="l" defTabSz="955675" eaLnBrk="1" hangingPunct="1">
              <a:spcBef>
                <a:spcPts val="600"/>
              </a:spcBef>
              <a:buFont typeface="Arial" panose="020B0604020202020204" pitchFamily="34" charset="0"/>
              <a:buChar char="•"/>
              <a:tabLst/>
            </a:pPr>
            <a:r>
              <a:rPr lang="en-US" sz="1600" dirty="0">
                <a:latin typeface="Century Gothic" panose="020B0502020202020204" pitchFamily="34" charset="0"/>
              </a:rPr>
              <a:t>D-styles talk and don’t listen.</a:t>
            </a:r>
          </a:p>
          <a:p>
            <a:pPr marL="95250" lvl="1" indent="0" algn="l" defTabSz="955675" eaLnBrk="1" hangingPunct="1">
              <a:spcBef>
                <a:spcPts val="600"/>
              </a:spcBef>
              <a:tabLst/>
            </a:pPr>
            <a:endParaRPr lang="en-US" sz="1600" dirty="0">
              <a:latin typeface="Century Gothic" panose="020B0502020202020204" pitchFamily="34" charset="0"/>
            </a:endParaRPr>
          </a:p>
          <a:p>
            <a:pPr marL="95250" lvl="1" indent="0" algn="l" defTabSz="955675" eaLnBrk="1" hangingPunct="1">
              <a:spcBef>
                <a:spcPts val="600"/>
              </a:spcBef>
              <a:tabLst/>
            </a:pPr>
            <a:r>
              <a:rPr lang="en-NZ" sz="1600" b="1" dirty="0">
                <a:solidFill>
                  <a:srgbClr val="ED0C6D"/>
                </a:solidFill>
                <a:latin typeface="Century Gothic" panose="020B0502020202020204" pitchFamily="34" charset="0"/>
              </a:rPr>
              <a:t>What might Larry be thinking about the complaints made about him?</a:t>
            </a:r>
            <a:endParaRPr lang="en-US" sz="1600" dirty="0">
              <a:solidFill>
                <a:srgbClr val="ED0C6D"/>
              </a:solidFill>
              <a:latin typeface="Century Gothic" panose="020B0502020202020204" pitchFamily="34" charset="0"/>
            </a:endParaRPr>
          </a:p>
          <a:p>
            <a:pPr marL="438150" lvl="1" indent="-342900" algn="l" defTabSz="955675" eaLnBrk="1" hangingPunct="1">
              <a:spcBef>
                <a:spcPts val="600"/>
              </a:spcBef>
              <a:buFont typeface="Arial" panose="020B0604020202020204" pitchFamily="34" charset="0"/>
              <a:buChar char="•"/>
              <a:tabLst/>
            </a:pPr>
            <a:r>
              <a:rPr lang="en-US" sz="1600" dirty="0">
                <a:latin typeface="Century Gothic" panose="020B0502020202020204" pitchFamily="34" charset="0"/>
              </a:rPr>
              <a:t>The others need to toughen up.</a:t>
            </a:r>
          </a:p>
          <a:p>
            <a:pPr marL="438150" lvl="1" indent="-342900" algn="l" defTabSz="955675" eaLnBrk="1" hangingPunct="1">
              <a:spcBef>
                <a:spcPts val="600"/>
              </a:spcBef>
              <a:buFont typeface="Arial" panose="020B0604020202020204" pitchFamily="34" charset="0"/>
              <a:buChar char="•"/>
              <a:tabLst/>
            </a:pPr>
            <a:r>
              <a:rPr lang="en-US" sz="1600" dirty="0">
                <a:latin typeface="Century Gothic" panose="020B0502020202020204" pitchFamily="34" charset="0"/>
              </a:rPr>
              <a:t>The others are moving too slowly and </a:t>
            </a:r>
            <a:br>
              <a:rPr lang="en-US" sz="1600" dirty="0">
                <a:latin typeface="Century Gothic" panose="020B0502020202020204" pitchFamily="34" charset="0"/>
              </a:rPr>
            </a:br>
            <a:r>
              <a:rPr lang="en-US" sz="1600" dirty="0">
                <a:latin typeface="Century Gothic" panose="020B0502020202020204" pitchFamily="34" charset="0"/>
              </a:rPr>
              <a:t>need a hurry up.</a:t>
            </a:r>
          </a:p>
          <a:p>
            <a:pPr marL="438150" lvl="1" indent="-342900" algn="l" defTabSz="955675" eaLnBrk="1" hangingPunct="1">
              <a:spcBef>
                <a:spcPts val="600"/>
              </a:spcBef>
              <a:buFont typeface="Arial" panose="020B0604020202020204" pitchFamily="34" charset="0"/>
              <a:buChar char="•"/>
              <a:tabLst/>
            </a:pPr>
            <a:r>
              <a:rPr lang="en-US" sz="1600" dirty="0">
                <a:latin typeface="Century Gothic" panose="020B0502020202020204" pitchFamily="34" charset="0"/>
              </a:rPr>
              <a:t>He doesn’t really care that they are complaining.</a:t>
            </a:r>
            <a:endParaRPr lang="en-US" sz="1600" b="1" dirty="0">
              <a:solidFill>
                <a:srgbClr val="FF33CC"/>
              </a:solidFill>
              <a:latin typeface="Century Gothic" panose="020B0502020202020204" pitchFamily="34" charset="0"/>
            </a:endParaRPr>
          </a:p>
          <a:p>
            <a:pPr marL="95250" lvl="1" indent="0" algn="l" defTabSz="182563" eaLnBrk="1" hangingPunct="1">
              <a:spcBef>
                <a:spcPts val="600"/>
              </a:spcBef>
              <a:tabLst/>
            </a:pPr>
            <a:endParaRPr lang="en-US" sz="1600" b="1" dirty="0">
              <a:solidFill>
                <a:srgbClr val="FF33CC"/>
              </a:solidFill>
              <a:latin typeface="Century Gothic" panose="020B0502020202020204" pitchFamily="34" charset="0"/>
            </a:endParaRPr>
          </a:p>
          <a:p>
            <a:pPr marL="95250" lvl="1" indent="0" algn="l" defTabSz="182563" eaLnBrk="1" hangingPunct="1">
              <a:spcBef>
                <a:spcPts val="600"/>
              </a:spcBef>
              <a:tabLst/>
            </a:pPr>
            <a:endParaRPr lang="en-US" sz="1600" b="1" dirty="0">
              <a:solidFill>
                <a:srgbClr val="FF33CC"/>
              </a:solidFill>
              <a:latin typeface="Century Gothic" panose="020B0502020202020204" pitchFamily="34" charset="0"/>
            </a:endParaRPr>
          </a:p>
          <a:p>
            <a:pPr marL="95250" lvl="1" indent="0" algn="l" defTabSz="182563" eaLnBrk="1" hangingPunct="1">
              <a:spcBef>
                <a:spcPts val="600"/>
              </a:spcBef>
              <a:tabLst/>
            </a:pPr>
            <a:endParaRPr lang="en-US" sz="1600" b="1" dirty="0">
              <a:solidFill>
                <a:srgbClr val="FF33CC"/>
              </a:solidFill>
              <a:latin typeface="Century Gothic" panose="020B0502020202020204" pitchFamily="34" charset="0"/>
            </a:endParaRPr>
          </a:p>
          <a:p>
            <a:pPr marL="95250" lvl="1" indent="0" algn="l" defTabSz="182563" eaLnBrk="1" hangingPunct="1">
              <a:spcBef>
                <a:spcPts val="600"/>
              </a:spcBef>
              <a:tabLst/>
            </a:pPr>
            <a:endParaRPr lang="en-US" sz="1600" b="1" dirty="0">
              <a:solidFill>
                <a:srgbClr val="FF33CC"/>
              </a:solidFill>
              <a:latin typeface="Century Gothic" panose="020B0502020202020204" pitchFamily="34" charset="0"/>
            </a:endParaRPr>
          </a:p>
          <a:p>
            <a:pPr marL="95250" lvl="1" indent="0" algn="l" defTabSz="182563" eaLnBrk="1" hangingPunct="1">
              <a:spcBef>
                <a:spcPts val="600"/>
              </a:spcBef>
              <a:tabLst/>
            </a:pPr>
            <a:endParaRPr lang="en-US" sz="1600" b="1" dirty="0">
              <a:solidFill>
                <a:srgbClr val="FF33CC"/>
              </a:solidFill>
              <a:latin typeface="Century Gothic" panose="020B0502020202020204" pitchFamily="34" charset="0"/>
            </a:endParaRPr>
          </a:p>
          <a:p>
            <a:pPr marL="95250" lvl="1" indent="0" algn="l" defTabSz="182563" eaLnBrk="1" hangingPunct="1">
              <a:spcBef>
                <a:spcPts val="600"/>
              </a:spcBef>
              <a:tabLst/>
            </a:pPr>
            <a:endParaRPr lang="en-US" sz="1600" b="1" dirty="0">
              <a:solidFill>
                <a:srgbClr val="FF33CC"/>
              </a:solidFill>
              <a:latin typeface="Century Gothic" panose="020B0502020202020204" pitchFamily="34" charset="0"/>
            </a:endParaRPr>
          </a:p>
          <a:p>
            <a:pPr marL="95250" lvl="1" indent="0" algn="l" defTabSz="182563" eaLnBrk="1" hangingPunct="1">
              <a:spcBef>
                <a:spcPts val="600"/>
              </a:spcBef>
              <a:tabLst/>
            </a:pPr>
            <a:endParaRPr lang="en-US" sz="1600" b="1" dirty="0">
              <a:solidFill>
                <a:srgbClr val="FF33CC"/>
              </a:solidFill>
              <a:latin typeface="Century Gothic" panose="020B0502020202020204" pitchFamily="34" charset="0"/>
            </a:endParaRPr>
          </a:p>
          <a:p>
            <a:pPr marL="95250" lvl="1" indent="0" algn="l" defTabSz="182563" eaLnBrk="1" hangingPunct="1">
              <a:spcBef>
                <a:spcPts val="600"/>
              </a:spcBef>
              <a:tabLst/>
            </a:pPr>
            <a:r>
              <a:rPr lang="en-US" sz="1600" b="1" dirty="0">
                <a:solidFill>
                  <a:srgbClr val="ED0C6D"/>
                </a:solidFill>
                <a:latin typeface="Century Gothic" panose="020B0502020202020204" pitchFamily="34" charset="0"/>
              </a:rPr>
              <a:t>How could you work to resolve this issue?</a:t>
            </a:r>
          </a:p>
          <a:p>
            <a:pPr marL="438150" lvl="1" indent="-342900" algn="l" defTabSz="955675" eaLnBrk="1" hangingPunct="1">
              <a:spcBef>
                <a:spcPts val="600"/>
              </a:spcBef>
              <a:buFont typeface="Arial" panose="020B0604020202020204" pitchFamily="34" charset="0"/>
              <a:buChar char="•"/>
              <a:tabLst/>
            </a:pPr>
            <a:r>
              <a:rPr lang="en-US" sz="1600" dirty="0">
                <a:latin typeface="Century Gothic" panose="020B0502020202020204" pitchFamily="34" charset="0"/>
              </a:rPr>
              <a:t>In-house training – an understanding of </a:t>
            </a:r>
            <a:r>
              <a:rPr lang="en-US" sz="1600" dirty="0" err="1">
                <a:latin typeface="Century Gothic" panose="020B0502020202020204" pitchFamily="34" charset="0"/>
              </a:rPr>
              <a:t>behavioural</a:t>
            </a:r>
            <a:r>
              <a:rPr lang="en-US" sz="1600" dirty="0">
                <a:latin typeface="Century Gothic" panose="020B0502020202020204" pitchFamily="34" charset="0"/>
              </a:rPr>
              <a:t> styles to improve </a:t>
            </a:r>
            <a:br>
              <a:rPr lang="en-US" sz="1600" dirty="0">
                <a:latin typeface="Century Gothic" panose="020B0502020202020204" pitchFamily="34" charset="0"/>
              </a:rPr>
            </a:br>
            <a:r>
              <a:rPr lang="en-US" sz="1600" dirty="0">
                <a:latin typeface="Century Gothic" panose="020B0502020202020204" pitchFamily="34" charset="0"/>
              </a:rPr>
              <a:t>empathy and help with effective communication.</a:t>
            </a:r>
          </a:p>
          <a:p>
            <a:pPr marL="438150" lvl="1" indent="-342900" algn="l" defTabSz="955675" eaLnBrk="1" hangingPunct="1">
              <a:spcBef>
                <a:spcPts val="600"/>
              </a:spcBef>
              <a:buFont typeface="Arial" panose="020B0604020202020204" pitchFamily="34" charset="0"/>
              <a:buChar char="•"/>
              <a:tabLst/>
            </a:pPr>
            <a:r>
              <a:rPr lang="en-US" sz="1600" dirty="0">
                <a:latin typeface="Century Gothic" panose="020B0502020202020204" pitchFamily="34" charset="0"/>
              </a:rPr>
              <a:t>Encourage Larry to see that people can help him achieve his goals.</a:t>
            </a:r>
          </a:p>
          <a:p>
            <a:pPr marL="95250" algn="l" defTabSz="955675" eaLnBrk="1" hangingPunct="1">
              <a:spcBef>
                <a:spcPts val="600"/>
              </a:spcBef>
              <a:buFontTx/>
              <a:buChar char="-"/>
              <a:tabLst/>
            </a:pPr>
            <a:endParaRPr lang="en-US" sz="1100" dirty="0">
              <a:solidFill>
                <a:srgbClr val="3333FF"/>
              </a:solidFill>
              <a:latin typeface="Century Gothic" panose="020B0502020202020204" pitchFamily="34" charset="0"/>
            </a:endParaRPr>
          </a:p>
        </p:txBody>
      </p:sp>
      <p:sp>
        <p:nvSpPr>
          <p:cNvPr id="11" name="Rectangle 13"/>
          <p:cNvSpPr>
            <a:spLocks noChangeArrowheads="1"/>
          </p:cNvSpPr>
          <p:nvPr/>
        </p:nvSpPr>
        <p:spPr bwMode="auto">
          <a:xfrm>
            <a:off x="6934480" y="3623233"/>
            <a:ext cx="261257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sz="2000" b="1">
                <a:solidFill>
                  <a:srgbClr val="000000"/>
                </a:solidFill>
                <a:latin typeface="Century Gothic" panose="020B0502020202020204" pitchFamily="34" charset="0"/>
              </a:rPr>
              <a:t>Larry 100% D</a:t>
            </a:r>
          </a:p>
        </p:txBody>
      </p:sp>
      <p:grpSp>
        <p:nvGrpSpPr>
          <p:cNvPr id="12" name="Group 11"/>
          <p:cNvGrpSpPr/>
          <p:nvPr/>
        </p:nvGrpSpPr>
        <p:grpSpPr>
          <a:xfrm>
            <a:off x="9064737" y="3351156"/>
            <a:ext cx="1214258" cy="2386986"/>
            <a:chOff x="9184267" y="2045755"/>
            <a:chExt cx="1744019" cy="3594167"/>
          </a:xfrm>
        </p:grpSpPr>
        <p:grpSp>
          <p:nvGrpSpPr>
            <p:cNvPr id="13" name="Grupa 15"/>
            <p:cNvGrpSpPr/>
            <p:nvPr/>
          </p:nvGrpSpPr>
          <p:grpSpPr>
            <a:xfrm>
              <a:off x="9184267" y="2045755"/>
              <a:ext cx="1744019" cy="3594167"/>
              <a:chOff x="3134998" y="1517736"/>
              <a:chExt cx="2019850" cy="4162613"/>
            </a:xfrm>
          </p:grpSpPr>
          <p:sp>
            <p:nvSpPr>
              <p:cNvPr id="17"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400"/>
              </a:p>
            </p:txBody>
          </p:sp>
          <p:sp>
            <p:nvSpPr>
              <p:cNvPr id="18"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400"/>
              </a:p>
            </p:txBody>
          </p:sp>
          <p:sp>
            <p:nvSpPr>
              <p:cNvPr id="19"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400"/>
              </a:p>
            </p:txBody>
          </p:sp>
          <p:grpSp>
            <p:nvGrpSpPr>
              <p:cNvPr id="20" name="Grupa 20"/>
              <p:cNvGrpSpPr/>
              <p:nvPr/>
            </p:nvGrpSpPr>
            <p:grpSpPr>
              <a:xfrm>
                <a:off x="3134998" y="1517736"/>
                <a:ext cx="2019850" cy="4162612"/>
                <a:chOff x="3636165" y="1814460"/>
                <a:chExt cx="1696621" cy="3496486"/>
              </a:xfrm>
            </p:grpSpPr>
            <p:grpSp>
              <p:nvGrpSpPr>
                <p:cNvPr id="21" name="Group 28"/>
                <p:cNvGrpSpPr>
                  <a:grpSpLocks/>
                </p:cNvGrpSpPr>
                <p:nvPr/>
              </p:nvGrpSpPr>
              <p:grpSpPr bwMode="auto">
                <a:xfrm>
                  <a:off x="3636165" y="1819139"/>
                  <a:ext cx="1696621" cy="3491807"/>
                  <a:chOff x="1684" y="1082"/>
                  <a:chExt cx="2391" cy="3083"/>
                </a:xfrm>
              </p:grpSpPr>
              <p:sp>
                <p:nvSpPr>
                  <p:cNvPr id="26"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400"/>
                  </a:p>
                </p:txBody>
              </p:sp>
              <p:sp>
                <p:nvSpPr>
                  <p:cNvPr id="27"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sz="1400"/>
                  </a:p>
                </p:txBody>
              </p:sp>
            </p:grpSp>
            <p:sp>
              <p:nvSpPr>
                <p:cNvPr id="22"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sz="1400"/>
                </a:p>
              </p:txBody>
            </p:sp>
            <p:sp>
              <p:nvSpPr>
                <p:cNvPr id="23"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sz="1400"/>
                </a:p>
              </p:txBody>
            </p:sp>
            <p:sp>
              <p:nvSpPr>
                <p:cNvPr id="24"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sz="1400"/>
                </a:p>
              </p:txBody>
            </p:sp>
            <p:sp>
              <p:nvSpPr>
                <p:cNvPr id="25"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sz="1400"/>
                </a:p>
              </p:txBody>
            </p:sp>
          </p:grpSp>
        </p:grpSp>
        <p:cxnSp>
          <p:nvCxnSpPr>
            <p:cNvPr id="14" name="Straight Connector 13"/>
            <p:cNvCxnSpPr/>
            <p:nvPr/>
          </p:nvCxnSpPr>
          <p:spPr>
            <a:xfrm>
              <a:off x="9532127" y="2441275"/>
              <a:ext cx="344878" cy="1940944"/>
            </a:xfrm>
            <a:prstGeom prst="line">
              <a:avLst/>
            </a:prstGeom>
          </p:spPr>
          <p:style>
            <a:lnRef idx="3">
              <a:schemeClr val="dk1"/>
            </a:lnRef>
            <a:fillRef idx="0">
              <a:schemeClr val="dk1"/>
            </a:fillRef>
            <a:effectRef idx="2">
              <a:schemeClr val="dk1"/>
            </a:effectRef>
            <a:fontRef idx="minor">
              <a:schemeClr val="tx1"/>
            </a:fontRef>
          </p:style>
        </p:cxnSp>
        <p:cxnSp>
          <p:nvCxnSpPr>
            <p:cNvPr id="15" name="Straight Connector 14"/>
            <p:cNvCxnSpPr/>
            <p:nvPr/>
          </p:nvCxnSpPr>
          <p:spPr>
            <a:xfrm flipH="1">
              <a:off x="9877006" y="4352026"/>
              <a:ext cx="353920" cy="30193"/>
            </a:xfrm>
            <a:prstGeom prst="line">
              <a:avLst/>
            </a:prstGeom>
          </p:spPr>
          <p:style>
            <a:lnRef idx="3">
              <a:schemeClr val="dk1"/>
            </a:lnRef>
            <a:fillRef idx="0">
              <a:schemeClr val="dk1"/>
            </a:fillRef>
            <a:effectRef idx="2">
              <a:schemeClr val="dk1"/>
            </a:effectRef>
            <a:fontRef idx="minor">
              <a:schemeClr val="tx1"/>
            </a:fontRef>
          </p:style>
        </p:cxnSp>
        <p:cxnSp>
          <p:nvCxnSpPr>
            <p:cNvPr id="16" name="Straight Connector 15"/>
            <p:cNvCxnSpPr/>
            <p:nvPr/>
          </p:nvCxnSpPr>
          <p:spPr>
            <a:xfrm flipH="1">
              <a:off x="10221565" y="4098131"/>
              <a:ext cx="353920" cy="253895"/>
            </a:xfrm>
            <a:prstGeom prst="line">
              <a:avLst/>
            </a:prstGeom>
          </p:spPr>
          <p:style>
            <a:lnRef idx="3">
              <a:schemeClr val="dk1"/>
            </a:lnRef>
            <a:fillRef idx="0">
              <a:schemeClr val="dk1"/>
            </a:fillRef>
            <a:effectRef idx="2">
              <a:schemeClr val="dk1"/>
            </a:effectRef>
            <a:fontRef idx="minor">
              <a:schemeClr val="tx1"/>
            </a:fontRef>
          </p:style>
        </p:cxnSp>
      </p:grpSp>
      <p:grpSp>
        <p:nvGrpSpPr>
          <p:cNvPr id="28" name="Group 27"/>
          <p:cNvGrpSpPr/>
          <p:nvPr/>
        </p:nvGrpSpPr>
        <p:grpSpPr>
          <a:xfrm>
            <a:off x="158902" y="942304"/>
            <a:ext cx="1308101" cy="1002532"/>
            <a:chOff x="939800" y="783673"/>
            <a:chExt cx="1308101" cy="1002532"/>
          </a:xfrm>
        </p:grpSpPr>
        <p:pic>
          <p:nvPicPr>
            <p:cNvPr id="29" name="Picture 28"/>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257605" y="783673"/>
              <a:ext cx="990296" cy="990296"/>
            </a:xfrm>
            <a:prstGeom prst="rect">
              <a:avLst/>
            </a:prstGeom>
          </p:spPr>
        </p:pic>
        <p:sp>
          <p:nvSpPr>
            <p:cNvPr id="30" name="Oval 29"/>
            <p:cNvSpPr/>
            <p:nvPr/>
          </p:nvSpPr>
          <p:spPr>
            <a:xfrm>
              <a:off x="939800" y="1740486"/>
              <a:ext cx="1308101"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08027791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p:cTn id="13" dur="750" fill="hold"/>
                                        <p:tgtEl>
                                          <p:spTgt spid="10">
                                            <p:txEl>
                                              <p:pRg st="0" end="0"/>
                                            </p:txEl>
                                          </p:spTgt>
                                        </p:tgtEl>
                                        <p:attrNameLst>
                                          <p:attrName>ppt_w</p:attrName>
                                        </p:attrNameLst>
                                      </p:cBhvr>
                                      <p:tavLst>
                                        <p:tav tm="0">
                                          <p:val>
                                            <p:fltVal val="0"/>
                                          </p:val>
                                        </p:tav>
                                        <p:tav tm="100000">
                                          <p:val>
                                            <p:strVal val="#ppt_w"/>
                                          </p:val>
                                        </p:tav>
                                      </p:tavLst>
                                    </p:anim>
                                    <p:anim calcmode="lin" valueType="num">
                                      <p:cBhvr>
                                        <p:cTn id="14" dur="750" fill="hold"/>
                                        <p:tgtEl>
                                          <p:spTgt spid="10">
                                            <p:txEl>
                                              <p:pRg st="0" end="0"/>
                                            </p:txEl>
                                          </p:spTgt>
                                        </p:tgtEl>
                                        <p:attrNameLst>
                                          <p:attrName>ppt_h</p:attrName>
                                        </p:attrNameLst>
                                      </p:cBhvr>
                                      <p:tavLst>
                                        <p:tav tm="0">
                                          <p:val>
                                            <p:fltVal val="0"/>
                                          </p:val>
                                        </p:tav>
                                        <p:tav tm="100000">
                                          <p:val>
                                            <p:strVal val="#ppt_h"/>
                                          </p:val>
                                        </p:tav>
                                      </p:tavLst>
                                    </p:anim>
                                    <p:animEffect transition="in" filter="fade">
                                      <p:cBhvr>
                                        <p:cTn id="15" dur="750"/>
                                        <p:tgtEl>
                                          <p:spTgt spid="10">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10">
                                            <p:txEl>
                                              <p:pRg st="1" end="1"/>
                                            </p:txEl>
                                          </p:spTgt>
                                        </p:tgtEl>
                                        <p:attrNameLst>
                                          <p:attrName>style.visibility</p:attrName>
                                        </p:attrNameLst>
                                      </p:cBhvr>
                                      <p:to>
                                        <p:strVal val="visible"/>
                                      </p:to>
                                    </p:set>
                                    <p:anim calcmode="lin" valueType="num">
                                      <p:cBhvr>
                                        <p:cTn id="20" dur="500" fill="hold"/>
                                        <p:tgtEl>
                                          <p:spTgt spid="10">
                                            <p:txEl>
                                              <p:pRg st="1" end="1"/>
                                            </p:txEl>
                                          </p:spTgt>
                                        </p:tgtEl>
                                        <p:attrNameLst>
                                          <p:attrName>ppt_w</p:attrName>
                                        </p:attrNameLst>
                                      </p:cBhvr>
                                      <p:tavLst>
                                        <p:tav tm="0">
                                          <p:val>
                                            <p:fltVal val="0"/>
                                          </p:val>
                                        </p:tav>
                                        <p:tav tm="100000">
                                          <p:val>
                                            <p:strVal val="#ppt_w"/>
                                          </p:val>
                                        </p:tav>
                                      </p:tavLst>
                                    </p:anim>
                                    <p:anim calcmode="lin" valueType="num">
                                      <p:cBhvr>
                                        <p:cTn id="21" dur="500" fill="hold"/>
                                        <p:tgtEl>
                                          <p:spTgt spid="10">
                                            <p:txEl>
                                              <p:pRg st="1" end="1"/>
                                            </p:txEl>
                                          </p:spTgt>
                                        </p:tgtEl>
                                        <p:attrNameLst>
                                          <p:attrName>ppt_h</p:attrName>
                                        </p:attrNameLst>
                                      </p:cBhvr>
                                      <p:tavLst>
                                        <p:tav tm="0">
                                          <p:val>
                                            <p:fltVal val="0"/>
                                          </p:val>
                                        </p:tav>
                                        <p:tav tm="100000">
                                          <p:val>
                                            <p:strVal val="#ppt_h"/>
                                          </p:val>
                                        </p:tav>
                                      </p:tavLst>
                                    </p:anim>
                                    <p:animEffect transition="in" filter="fade">
                                      <p:cBhvr>
                                        <p:cTn id="22" dur="500"/>
                                        <p:tgtEl>
                                          <p:spTgt spid="10">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10">
                                            <p:txEl>
                                              <p:pRg st="2" end="2"/>
                                            </p:txEl>
                                          </p:spTgt>
                                        </p:tgtEl>
                                        <p:attrNameLst>
                                          <p:attrName>style.visibility</p:attrName>
                                        </p:attrNameLst>
                                      </p:cBhvr>
                                      <p:to>
                                        <p:strVal val="visible"/>
                                      </p:to>
                                    </p:set>
                                    <p:anim calcmode="lin" valueType="num">
                                      <p:cBhvr>
                                        <p:cTn id="27" dur="500" fill="hold"/>
                                        <p:tgtEl>
                                          <p:spTgt spid="10">
                                            <p:txEl>
                                              <p:pRg st="2" end="2"/>
                                            </p:txEl>
                                          </p:spTgt>
                                        </p:tgtEl>
                                        <p:attrNameLst>
                                          <p:attrName>ppt_w</p:attrName>
                                        </p:attrNameLst>
                                      </p:cBhvr>
                                      <p:tavLst>
                                        <p:tav tm="0">
                                          <p:val>
                                            <p:fltVal val="0"/>
                                          </p:val>
                                        </p:tav>
                                        <p:tav tm="100000">
                                          <p:val>
                                            <p:strVal val="#ppt_w"/>
                                          </p:val>
                                        </p:tav>
                                      </p:tavLst>
                                    </p:anim>
                                    <p:anim calcmode="lin" valueType="num">
                                      <p:cBhvr>
                                        <p:cTn id="28" dur="500" fill="hold"/>
                                        <p:tgtEl>
                                          <p:spTgt spid="10">
                                            <p:txEl>
                                              <p:pRg st="2" end="2"/>
                                            </p:txEl>
                                          </p:spTgt>
                                        </p:tgtEl>
                                        <p:attrNameLst>
                                          <p:attrName>ppt_h</p:attrName>
                                        </p:attrNameLst>
                                      </p:cBhvr>
                                      <p:tavLst>
                                        <p:tav tm="0">
                                          <p:val>
                                            <p:fltVal val="0"/>
                                          </p:val>
                                        </p:tav>
                                        <p:tav tm="100000">
                                          <p:val>
                                            <p:strVal val="#ppt_h"/>
                                          </p:val>
                                        </p:tav>
                                      </p:tavLst>
                                    </p:anim>
                                    <p:animEffect transition="in" filter="fade">
                                      <p:cBhvr>
                                        <p:cTn id="29" dur="500"/>
                                        <p:tgtEl>
                                          <p:spTgt spid="10">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10">
                                            <p:txEl>
                                              <p:pRg st="3" end="3"/>
                                            </p:txEl>
                                          </p:spTgt>
                                        </p:tgtEl>
                                        <p:attrNameLst>
                                          <p:attrName>style.visibility</p:attrName>
                                        </p:attrNameLst>
                                      </p:cBhvr>
                                      <p:to>
                                        <p:strVal val="visible"/>
                                      </p:to>
                                    </p:set>
                                    <p:anim calcmode="lin" valueType="num">
                                      <p:cBhvr>
                                        <p:cTn id="34" dur="500" fill="hold"/>
                                        <p:tgtEl>
                                          <p:spTgt spid="10">
                                            <p:txEl>
                                              <p:pRg st="3" end="3"/>
                                            </p:txEl>
                                          </p:spTgt>
                                        </p:tgtEl>
                                        <p:attrNameLst>
                                          <p:attrName>ppt_w</p:attrName>
                                        </p:attrNameLst>
                                      </p:cBhvr>
                                      <p:tavLst>
                                        <p:tav tm="0">
                                          <p:val>
                                            <p:fltVal val="0"/>
                                          </p:val>
                                        </p:tav>
                                        <p:tav tm="100000">
                                          <p:val>
                                            <p:strVal val="#ppt_w"/>
                                          </p:val>
                                        </p:tav>
                                      </p:tavLst>
                                    </p:anim>
                                    <p:anim calcmode="lin" valueType="num">
                                      <p:cBhvr>
                                        <p:cTn id="35" dur="500" fill="hold"/>
                                        <p:tgtEl>
                                          <p:spTgt spid="10">
                                            <p:txEl>
                                              <p:pRg st="3" end="3"/>
                                            </p:txEl>
                                          </p:spTgt>
                                        </p:tgtEl>
                                        <p:attrNameLst>
                                          <p:attrName>ppt_h</p:attrName>
                                        </p:attrNameLst>
                                      </p:cBhvr>
                                      <p:tavLst>
                                        <p:tav tm="0">
                                          <p:val>
                                            <p:fltVal val="0"/>
                                          </p:val>
                                        </p:tav>
                                        <p:tav tm="100000">
                                          <p:val>
                                            <p:strVal val="#ppt_h"/>
                                          </p:val>
                                        </p:tav>
                                      </p:tavLst>
                                    </p:anim>
                                    <p:animEffect transition="in" filter="fade">
                                      <p:cBhvr>
                                        <p:cTn id="36" dur="500"/>
                                        <p:tgtEl>
                                          <p:spTgt spid="10">
                                            <p:txEl>
                                              <p:pRg st="3" end="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10">
                                            <p:txEl>
                                              <p:pRg st="5" end="5"/>
                                            </p:txEl>
                                          </p:spTgt>
                                        </p:tgtEl>
                                        <p:attrNameLst>
                                          <p:attrName>style.visibility</p:attrName>
                                        </p:attrNameLst>
                                      </p:cBhvr>
                                      <p:to>
                                        <p:strVal val="visible"/>
                                      </p:to>
                                    </p:set>
                                    <p:anim calcmode="lin" valueType="num">
                                      <p:cBhvr>
                                        <p:cTn id="41" dur="500" fill="hold"/>
                                        <p:tgtEl>
                                          <p:spTgt spid="10">
                                            <p:txEl>
                                              <p:pRg st="5" end="5"/>
                                            </p:txEl>
                                          </p:spTgt>
                                        </p:tgtEl>
                                        <p:attrNameLst>
                                          <p:attrName>ppt_w</p:attrName>
                                        </p:attrNameLst>
                                      </p:cBhvr>
                                      <p:tavLst>
                                        <p:tav tm="0">
                                          <p:val>
                                            <p:fltVal val="0"/>
                                          </p:val>
                                        </p:tav>
                                        <p:tav tm="100000">
                                          <p:val>
                                            <p:strVal val="#ppt_w"/>
                                          </p:val>
                                        </p:tav>
                                      </p:tavLst>
                                    </p:anim>
                                    <p:anim calcmode="lin" valueType="num">
                                      <p:cBhvr>
                                        <p:cTn id="42" dur="500" fill="hold"/>
                                        <p:tgtEl>
                                          <p:spTgt spid="10">
                                            <p:txEl>
                                              <p:pRg st="5" end="5"/>
                                            </p:txEl>
                                          </p:spTgt>
                                        </p:tgtEl>
                                        <p:attrNameLst>
                                          <p:attrName>ppt_h</p:attrName>
                                        </p:attrNameLst>
                                      </p:cBhvr>
                                      <p:tavLst>
                                        <p:tav tm="0">
                                          <p:val>
                                            <p:fltVal val="0"/>
                                          </p:val>
                                        </p:tav>
                                        <p:tav tm="100000">
                                          <p:val>
                                            <p:strVal val="#ppt_h"/>
                                          </p:val>
                                        </p:tav>
                                      </p:tavLst>
                                    </p:anim>
                                    <p:animEffect transition="in" filter="fade">
                                      <p:cBhvr>
                                        <p:cTn id="43" dur="500"/>
                                        <p:tgtEl>
                                          <p:spTgt spid="10">
                                            <p:txEl>
                                              <p:pRg st="5" end="5"/>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nodeType="clickEffect">
                                  <p:stCondLst>
                                    <p:cond delay="0"/>
                                  </p:stCondLst>
                                  <p:childTnLst>
                                    <p:set>
                                      <p:cBhvr>
                                        <p:cTn id="47" dur="1" fill="hold">
                                          <p:stCondLst>
                                            <p:cond delay="0"/>
                                          </p:stCondLst>
                                        </p:cTn>
                                        <p:tgtEl>
                                          <p:spTgt spid="10">
                                            <p:txEl>
                                              <p:pRg st="6" end="6"/>
                                            </p:txEl>
                                          </p:spTgt>
                                        </p:tgtEl>
                                        <p:attrNameLst>
                                          <p:attrName>style.visibility</p:attrName>
                                        </p:attrNameLst>
                                      </p:cBhvr>
                                      <p:to>
                                        <p:strVal val="visible"/>
                                      </p:to>
                                    </p:set>
                                    <p:anim calcmode="lin" valueType="num">
                                      <p:cBhvr>
                                        <p:cTn id="48" dur="500" fill="hold"/>
                                        <p:tgtEl>
                                          <p:spTgt spid="10">
                                            <p:txEl>
                                              <p:pRg st="6" end="6"/>
                                            </p:txEl>
                                          </p:spTgt>
                                        </p:tgtEl>
                                        <p:attrNameLst>
                                          <p:attrName>ppt_w</p:attrName>
                                        </p:attrNameLst>
                                      </p:cBhvr>
                                      <p:tavLst>
                                        <p:tav tm="0">
                                          <p:val>
                                            <p:fltVal val="0"/>
                                          </p:val>
                                        </p:tav>
                                        <p:tav tm="100000">
                                          <p:val>
                                            <p:strVal val="#ppt_w"/>
                                          </p:val>
                                        </p:tav>
                                      </p:tavLst>
                                    </p:anim>
                                    <p:anim calcmode="lin" valueType="num">
                                      <p:cBhvr>
                                        <p:cTn id="49" dur="500" fill="hold"/>
                                        <p:tgtEl>
                                          <p:spTgt spid="10">
                                            <p:txEl>
                                              <p:pRg st="6" end="6"/>
                                            </p:txEl>
                                          </p:spTgt>
                                        </p:tgtEl>
                                        <p:attrNameLst>
                                          <p:attrName>ppt_h</p:attrName>
                                        </p:attrNameLst>
                                      </p:cBhvr>
                                      <p:tavLst>
                                        <p:tav tm="0">
                                          <p:val>
                                            <p:fltVal val="0"/>
                                          </p:val>
                                        </p:tav>
                                        <p:tav tm="100000">
                                          <p:val>
                                            <p:strVal val="#ppt_h"/>
                                          </p:val>
                                        </p:tav>
                                      </p:tavLst>
                                    </p:anim>
                                    <p:animEffect transition="in" filter="fade">
                                      <p:cBhvr>
                                        <p:cTn id="50" dur="500"/>
                                        <p:tgtEl>
                                          <p:spTgt spid="10">
                                            <p:txEl>
                                              <p:pRg st="6" end="6"/>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nodeType="clickEffect">
                                  <p:stCondLst>
                                    <p:cond delay="0"/>
                                  </p:stCondLst>
                                  <p:childTnLst>
                                    <p:set>
                                      <p:cBhvr>
                                        <p:cTn id="54" dur="1" fill="hold">
                                          <p:stCondLst>
                                            <p:cond delay="0"/>
                                          </p:stCondLst>
                                        </p:cTn>
                                        <p:tgtEl>
                                          <p:spTgt spid="10">
                                            <p:txEl>
                                              <p:pRg st="7" end="7"/>
                                            </p:txEl>
                                          </p:spTgt>
                                        </p:tgtEl>
                                        <p:attrNameLst>
                                          <p:attrName>style.visibility</p:attrName>
                                        </p:attrNameLst>
                                      </p:cBhvr>
                                      <p:to>
                                        <p:strVal val="visible"/>
                                      </p:to>
                                    </p:set>
                                    <p:anim calcmode="lin" valueType="num">
                                      <p:cBhvr>
                                        <p:cTn id="55" dur="500" fill="hold"/>
                                        <p:tgtEl>
                                          <p:spTgt spid="10">
                                            <p:txEl>
                                              <p:pRg st="7" end="7"/>
                                            </p:txEl>
                                          </p:spTgt>
                                        </p:tgtEl>
                                        <p:attrNameLst>
                                          <p:attrName>ppt_w</p:attrName>
                                        </p:attrNameLst>
                                      </p:cBhvr>
                                      <p:tavLst>
                                        <p:tav tm="0">
                                          <p:val>
                                            <p:fltVal val="0"/>
                                          </p:val>
                                        </p:tav>
                                        <p:tav tm="100000">
                                          <p:val>
                                            <p:strVal val="#ppt_w"/>
                                          </p:val>
                                        </p:tav>
                                      </p:tavLst>
                                    </p:anim>
                                    <p:anim calcmode="lin" valueType="num">
                                      <p:cBhvr>
                                        <p:cTn id="56" dur="500" fill="hold"/>
                                        <p:tgtEl>
                                          <p:spTgt spid="10">
                                            <p:txEl>
                                              <p:pRg st="7" end="7"/>
                                            </p:txEl>
                                          </p:spTgt>
                                        </p:tgtEl>
                                        <p:attrNameLst>
                                          <p:attrName>ppt_h</p:attrName>
                                        </p:attrNameLst>
                                      </p:cBhvr>
                                      <p:tavLst>
                                        <p:tav tm="0">
                                          <p:val>
                                            <p:fltVal val="0"/>
                                          </p:val>
                                        </p:tav>
                                        <p:tav tm="100000">
                                          <p:val>
                                            <p:strVal val="#ppt_h"/>
                                          </p:val>
                                        </p:tav>
                                      </p:tavLst>
                                    </p:anim>
                                    <p:animEffect transition="in" filter="fade">
                                      <p:cBhvr>
                                        <p:cTn id="57" dur="500"/>
                                        <p:tgtEl>
                                          <p:spTgt spid="10">
                                            <p:txEl>
                                              <p:pRg st="7" end="7"/>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nodeType="clickEffect">
                                  <p:stCondLst>
                                    <p:cond delay="0"/>
                                  </p:stCondLst>
                                  <p:childTnLst>
                                    <p:set>
                                      <p:cBhvr>
                                        <p:cTn id="61" dur="1" fill="hold">
                                          <p:stCondLst>
                                            <p:cond delay="0"/>
                                          </p:stCondLst>
                                        </p:cTn>
                                        <p:tgtEl>
                                          <p:spTgt spid="10">
                                            <p:txEl>
                                              <p:pRg st="8" end="8"/>
                                            </p:txEl>
                                          </p:spTgt>
                                        </p:tgtEl>
                                        <p:attrNameLst>
                                          <p:attrName>style.visibility</p:attrName>
                                        </p:attrNameLst>
                                      </p:cBhvr>
                                      <p:to>
                                        <p:strVal val="visible"/>
                                      </p:to>
                                    </p:set>
                                    <p:anim calcmode="lin" valueType="num">
                                      <p:cBhvr>
                                        <p:cTn id="62" dur="500" fill="hold"/>
                                        <p:tgtEl>
                                          <p:spTgt spid="10">
                                            <p:txEl>
                                              <p:pRg st="8" end="8"/>
                                            </p:txEl>
                                          </p:spTgt>
                                        </p:tgtEl>
                                        <p:attrNameLst>
                                          <p:attrName>ppt_w</p:attrName>
                                        </p:attrNameLst>
                                      </p:cBhvr>
                                      <p:tavLst>
                                        <p:tav tm="0">
                                          <p:val>
                                            <p:fltVal val="0"/>
                                          </p:val>
                                        </p:tav>
                                        <p:tav tm="100000">
                                          <p:val>
                                            <p:strVal val="#ppt_w"/>
                                          </p:val>
                                        </p:tav>
                                      </p:tavLst>
                                    </p:anim>
                                    <p:anim calcmode="lin" valueType="num">
                                      <p:cBhvr>
                                        <p:cTn id="63" dur="500" fill="hold"/>
                                        <p:tgtEl>
                                          <p:spTgt spid="10">
                                            <p:txEl>
                                              <p:pRg st="8" end="8"/>
                                            </p:txEl>
                                          </p:spTgt>
                                        </p:tgtEl>
                                        <p:attrNameLst>
                                          <p:attrName>ppt_h</p:attrName>
                                        </p:attrNameLst>
                                      </p:cBhvr>
                                      <p:tavLst>
                                        <p:tav tm="0">
                                          <p:val>
                                            <p:fltVal val="0"/>
                                          </p:val>
                                        </p:tav>
                                        <p:tav tm="100000">
                                          <p:val>
                                            <p:strVal val="#ppt_h"/>
                                          </p:val>
                                        </p:tav>
                                      </p:tavLst>
                                    </p:anim>
                                    <p:animEffect transition="in" filter="fade">
                                      <p:cBhvr>
                                        <p:cTn id="64" dur="500"/>
                                        <p:tgtEl>
                                          <p:spTgt spid="10">
                                            <p:txEl>
                                              <p:pRg st="8" end="8"/>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nodeType="clickEffect">
                                  <p:stCondLst>
                                    <p:cond delay="0"/>
                                  </p:stCondLst>
                                  <p:childTnLst>
                                    <p:set>
                                      <p:cBhvr>
                                        <p:cTn id="68" dur="1" fill="hold">
                                          <p:stCondLst>
                                            <p:cond delay="0"/>
                                          </p:stCondLst>
                                        </p:cTn>
                                        <p:tgtEl>
                                          <p:spTgt spid="10">
                                            <p:txEl>
                                              <p:pRg st="16" end="16"/>
                                            </p:txEl>
                                          </p:spTgt>
                                        </p:tgtEl>
                                        <p:attrNameLst>
                                          <p:attrName>style.visibility</p:attrName>
                                        </p:attrNameLst>
                                      </p:cBhvr>
                                      <p:to>
                                        <p:strVal val="visible"/>
                                      </p:to>
                                    </p:set>
                                    <p:anim calcmode="lin" valueType="num">
                                      <p:cBhvr>
                                        <p:cTn id="69" dur="500" fill="hold"/>
                                        <p:tgtEl>
                                          <p:spTgt spid="10">
                                            <p:txEl>
                                              <p:pRg st="16" end="16"/>
                                            </p:txEl>
                                          </p:spTgt>
                                        </p:tgtEl>
                                        <p:attrNameLst>
                                          <p:attrName>ppt_w</p:attrName>
                                        </p:attrNameLst>
                                      </p:cBhvr>
                                      <p:tavLst>
                                        <p:tav tm="0">
                                          <p:val>
                                            <p:fltVal val="0"/>
                                          </p:val>
                                        </p:tav>
                                        <p:tav tm="100000">
                                          <p:val>
                                            <p:strVal val="#ppt_w"/>
                                          </p:val>
                                        </p:tav>
                                      </p:tavLst>
                                    </p:anim>
                                    <p:anim calcmode="lin" valueType="num">
                                      <p:cBhvr>
                                        <p:cTn id="70" dur="500" fill="hold"/>
                                        <p:tgtEl>
                                          <p:spTgt spid="10">
                                            <p:txEl>
                                              <p:pRg st="16" end="16"/>
                                            </p:txEl>
                                          </p:spTgt>
                                        </p:tgtEl>
                                        <p:attrNameLst>
                                          <p:attrName>ppt_h</p:attrName>
                                        </p:attrNameLst>
                                      </p:cBhvr>
                                      <p:tavLst>
                                        <p:tav tm="0">
                                          <p:val>
                                            <p:fltVal val="0"/>
                                          </p:val>
                                        </p:tav>
                                        <p:tav tm="100000">
                                          <p:val>
                                            <p:strVal val="#ppt_h"/>
                                          </p:val>
                                        </p:tav>
                                      </p:tavLst>
                                    </p:anim>
                                    <p:animEffect transition="in" filter="fade">
                                      <p:cBhvr>
                                        <p:cTn id="71" dur="500"/>
                                        <p:tgtEl>
                                          <p:spTgt spid="10">
                                            <p:txEl>
                                              <p:pRg st="16" end="16"/>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nodeType="clickEffect">
                                  <p:stCondLst>
                                    <p:cond delay="0"/>
                                  </p:stCondLst>
                                  <p:childTnLst>
                                    <p:set>
                                      <p:cBhvr>
                                        <p:cTn id="75" dur="1" fill="hold">
                                          <p:stCondLst>
                                            <p:cond delay="0"/>
                                          </p:stCondLst>
                                        </p:cTn>
                                        <p:tgtEl>
                                          <p:spTgt spid="10">
                                            <p:txEl>
                                              <p:pRg st="17" end="17"/>
                                            </p:txEl>
                                          </p:spTgt>
                                        </p:tgtEl>
                                        <p:attrNameLst>
                                          <p:attrName>style.visibility</p:attrName>
                                        </p:attrNameLst>
                                      </p:cBhvr>
                                      <p:to>
                                        <p:strVal val="visible"/>
                                      </p:to>
                                    </p:set>
                                    <p:anim calcmode="lin" valueType="num">
                                      <p:cBhvr>
                                        <p:cTn id="76" dur="500" fill="hold"/>
                                        <p:tgtEl>
                                          <p:spTgt spid="10">
                                            <p:txEl>
                                              <p:pRg st="17" end="17"/>
                                            </p:txEl>
                                          </p:spTgt>
                                        </p:tgtEl>
                                        <p:attrNameLst>
                                          <p:attrName>ppt_w</p:attrName>
                                        </p:attrNameLst>
                                      </p:cBhvr>
                                      <p:tavLst>
                                        <p:tav tm="0">
                                          <p:val>
                                            <p:fltVal val="0"/>
                                          </p:val>
                                        </p:tav>
                                        <p:tav tm="100000">
                                          <p:val>
                                            <p:strVal val="#ppt_w"/>
                                          </p:val>
                                        </p:tav>
                                      </p:tavLst>
                                    </p:anim>
                                    <p:anim calcmode="lin" valueType="num">
                                      <p:cBhvr>
                                        <p:cTn id="77" dur="500" fill="hold"/>
                                        <p:tgtEl>
                                          <p:spTgt spid="10">
                                            <p:txEl>
                                              <p:pRg st="17" end="17"/>
                                            </p:txEl>
                                          </p:spTgt>
                                        </p:tgtEl>
                                        <p:attrNameLst>
                                          <p:attrName>ppt_h</p:attrName>
                                        </p:attrNameLst>
                                      </p:cBhvr>
                                      <p:tavLst>
                                        <p:tav tm="0">
                                          <p:val>
                                            <p:fltVal val="0"/>
                                          </p:val>
                                        </p:tav>
                                        <p:tav tm="100000">
                                          <p:val>
                                            <p:strVal val="#ppt_h"/>
                                          </p:val>
                                        </p:tav>
                                      </p:tavLst>
                                    </p:anim>
                                    <p:animEffect transition="in" filter="fade">
                                      <p:cBhvr>
                                        <p:cTn id="78" dur="500"/>
                                        <p:tgtEl>
                                          <p:spTgt spid="10">
                                            <p:txEl>
                                              <p:pRg st="17" end="17"/>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53" presetClass="entr" presetSubtype="16" fill="hold" nodeType="clickEffect">
                                  <p:stCondLst>
                                    <p:cond delay="0"/>
                                  </p:stCondLst>
                                  <p:childTnLst>
                                    <p:set>
                                      <p:cBhvr>
                                        <p:cTn id="82" dur="1" fill="hold">
                                          <p:stCondLst>
                                            <p:cond delay="0"/>
                                          </p:stCondLst>
                                        </p:cTn>
                                        <p:tgtEl>
                                          <p:spTgt spid="10">
                                            <p:txEl>
                                              <p:pRg st="18" end="18"/>
                                            </p:txEl>
                                          </p:spTgt>
                                        </p:tgtEl>
                                        <p:attrNameLst>
                                          <p:attrName>style.visibility</p:attrName>
                                        </p:attrNameLst>
                                      </p:cBhvr>
                                      <p:to>
                                        <p:strVal val="visible"/>
                                      </p:to>
                                    </p:set>
                                    <p:anim calcmode="lin" valueType="num">
                                      <p:cBhvr>
                                        <p:cTn id="83" dur="500" fill="hold"/>
                                        <p:tgtEl>
                                          <p:spTgt spid="10">
                                            <p:txEl>
                                              <p:pRg st="18" end="18"/>
                                            </p:txEl>
                                          </p:spTgt>
                                        </p:tgtEl>
                                        <p:attrNameLst>
                                          <p:attrName>ppt_w</p:attrName>
                                        </p:attrNameLst>
                                      </p:cBhvr>
                                      <p:tavLst>
                                        <p:tav tm="0">
                                          <p:val>
                                            <p:fltVal val="0"/>
                                          </p:val>
                                        </p:tav>
                                        <p:tav tm="100000">
                                          <p:val>
                                            <p:strVal val="#ppt_w"/>
                                          </p:val>
                                        </p:tav>
                                      </p:tavLst>
                                    </p:anim>
                                    <p:anim calcmode="lin" valueType="num">
                                      <p:cBhvr>
                                        <p:cTn id="84" dur="500" fill="hold"/>
                                        <p:tgtEl>
                                          <p:spTgt spid="10">
                                            <p:txEl>
                                              <p:pRg st="18" end="18"/>
                                            </p:txEl>
                                          </p:spTgt>
                                        </p:tgtEl>
                                        <p:attrNameLst>
                                          <p:attrName>ppt_h</p:attrName>
                                        </p:attrNameLst>
                                      </p:cBhvr>
                                      <p:tavLst>
                                        <p:tav tm="0">
                                          <p:val>
                                            <p:fltVal val="0"/>
                                          </p:val>
                                        </p:tav>
                                        <p:tav tm="100000">
                                          <p:val>
                                            <p:strVal val="#ppt_h"/>
                                          </p:val>
                                        </p:tav>
                                      </p:tavLst>
                                    </p:anim>
                                    <p:animEffect transition="in" filter="fade">
                                      <p:cBhvr>
                                        <p:cTn id="85" dur="500"/>
                                        <p:tgtEl>
                                          <p:spTgt spid="10">
                                            <p:txEl>
                                              <p:pRg st="18" end="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1"/>
          <p:cNvSpPr>
            <a:spLocks noGrp="1"/>
          </p:cNvSpPr>
          <p:nvPr>
            <p:ph type="body" sz="quarter" idx="10"/>
          </p:nvPr>
        </p:nvSpPr>
        <p:spPr>
          <a:xfrm>
            <a:off x="4684359" y="2933206"/>
            <a:ext cx="8281987" cy="858982"/>
          </a:xfrm>
        </p:spPr>
        <p:txBody>
          <a:bodyPr>
            <a:noAutofit/>
          </a:bodyPr>
          <a:lstStyle/>
          <a:p>
            <a:r>
              <a:rPr lang="en-NZ" sz="4000" b="1">
                <a:solidFill>
                  <a:schemeClr val="accent1"/>
                </a:solidFill>
              </a:rPr>
              <a:t>The Styles: </a:t>
            </a:r>
            <a:br>
              <a:rPr lang="en-NZ" sz="4000" b="1">
                <a:solidFill>
                  <a:schemeClr val="accent1"/>
                </a:solidFill>
              </a:rPr>
            </a:br>
            <a:r>
              <a:rPr lang="en-NZ" sz="4000" b="1">
                <a:solidFill>
                  <a:schemeClr val="accent1"/>
                </a:solidFill>
              </a:rPr>
              <a:t>Pressure, Stress and Fears</a:t>
            </a:r>
            <a:endParaRPr lang="pl-PL" sz="4000" b="1">
              <a:solidFill>
                <a:schemeClr val="accent1"/>
              </a:solidFill>
            </a:endParaRPr>
          </a:p>
        </p:txBody>
      </p:sp>
      <p:sp>
        <p:nvSpPr>
          <p:cNvPr id="3" name="Symbol zastępczy tekstu 2"/>
          <p:cNvSpPr>
            <a:spLocks noGrp="1"/>
          </p:cNvSpPr>
          <p:nvPr>
            <p:ph type="body" sz="quarter" idx="11"/>
          </p:nvPr>
        </p:nvSpPr>
        <p:spPr>
          <a:xfrm>
            <a:off x="4658980" y="4036199"/>
            <a:ext cx="4307220" cy="707979"/>
          </a:xfrm>
        </p:spPr>
        <p:txBody>
          <a:bodyPr>
            <a:normAutofit/>
          </a:bodyPr>
          <a:lstStyle/>
          <a:p>
            <a:r>
              <a:rPr lang="pl-PL" sz="4000" b="0" dirty="0">
                <a:solidFill>
                  <a:schemeClr val="accent6">
                    <a:lumMod val="50000"/>
                  </a:schemeClr>
                </a:solidFill>
              </a:rPr>
              <a:t>Extended DISC®</a:t>
            </a:r>
          </a:p>
        </p:txBody>
      </p:sp>
    </p:spTree>
    <p:extLst>
      <p:ext uri="{BB962C8B-B14F-4D97-AF65-F5344CB8AC3E}">
        <p14:creationId xmlns:p14="http://schemas.microsoft.com/office/powerpoint/2010/main" val="2875568900"/>
      </p:ext>
    </p:extLst>
  </p:cSld>
  <p:clrMapOvr>
    <a:masterClrMapping/>
  </p:clrMapOvr>
  <mc:AlternateContent xmlns:mc="http://schemas.openxmlformats.org/markup-compatibility/2006" xmlns:p14="http://schemas.microsoft.com/office/powerpoint/2010/main">
    <mc:Choice Requires="p14">
      <p:transition spd="slow" p14:dur="20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b="1">
                <a:solidFill>
                  <a:srgbClr val="ED0C6D"/>
                </a:solidFill>
              </a:rPr>
              <a:t>The Styles: </a:t>
            </a:r>
            <a:r>
              <a:rPr lang="en-NZ"/>
              <a:t>Pressure, Stress and Fears</a:t>
            </a:r>
            <a:endParaRPr lang="en-GB"/>
          </a:p>
        </p:txBody>
      </p:sp>
      <p:sp>
        <p:nvSpPr>
          <p:cNvPr id="4" name="Slide Number Placeholder 3"/>
          <p:cNvSpPr>
            <a:spLocks noGrp="1"/>
          </p:cNvSpPr>
          <p:nvPr>
            <p:ph type="sldNum" sz="quarter" idx="12"/>
          </p:nvPr>
        </p:nvSpPr>
        <p:spPr/>
        <p:txBody>
          <a:bodyPr/>
          <a:lstStyle/>
          <a:p>
            <a:fld id="{DEAEEF22-A4DB-45E7-8C91-9889C89BF273}" type="slidenum">
              <a:rPr lang="pl-PL" smtClean="0"/>
              <a:t>53</a:t>
            </a:fld>
            <a:endParaRPr lang="pl-PL"/>
          </a:p>
        </p:txBody>
      </p:sp>
      <p:pic>
        <p:nvPicPr>
          <p:cNvPr id="7" name="Obraz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1719" y="826963"/>
            <a:ext cx="3908563" cy="5204074"/>
          </a:xfrm>
          <a:prstGeom prst="rect">
            <a:avLst/>
          </a:prstGeom>
          <a:noFill/>
          <a:ln>
            <a:noFill/>
          </a:ln>
        </p:spPr>
      </p:pic>
      <p:sp>
        <p:nvSpPr>
          <p:cNvPr id="8" name="Objaśnienie owalne 13"/>
          <p:cNvSpPr/>
          <p:nvPr/>
        </p:nvSpPr>
        <p:spPr>
          <a:xfrm>
            <a:off x="1818042" y="1070338"/>
            <a:ext cx="3340031" cy="2376000"/>
          </a:xfrm>
          <a:prstGeom prst="wedgeEllipseCallout">
            <a:avLst>
              <a:gd name="adj1" fmla="val 57201"/>
              <a:gd name="adj2" fmla="val 10359"/>
            </a:avLst>
          </a:prstGeom>
          <a:noFill/>
          <a:ln w="19050">
            <a:solidFill>
              <a:srgbClr val="ED0C6D"/>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285750" indent="-285750">
              <a:buFont typeface="Arial" panose="020B0604020202020204" pitchFamily="34" charset="0"/>
              <a:buChar char="•"/>
            </a:pPr>
            <a:r>
              <a:rPr lang="en-US">
                <a:solidFill>
                  <a:schemeClr val="tx1"/>
                </a:solidFill>
                <a:latin typeface="Century Gothic" panose="020B0502020202020204" pitchFamily="34" charset="0"/>
              </a:rPr>
              <a:t>Source of </a:t>
            </a:r>
            <a:r>
              <a:rPr lang="en-US" b="1">
                <a:solidFill>
                  <a:srgbClr val="ED0C6D"/>
                </a:solidFill>
                <a:latin typeface="Century Gothic" panose="020B0502020202020204" pitchFamily="34" charset="0"/>
              </a:rPr>
              <a:t>pressure</a:t>
            </a:r>
            <a:r>
              <a:rPr lang="en-US">
                <a:solidFill>
                  <a:schemeClr val="tx1"/>
                </a:solidFill>
                <a:latin typeface="Century Gothic" panose="020B0502020202020204" pitchFamily="34" charset="0"/>
              </a:rPr>
              <a:t> will depend on the </a:t>
            </a:r>
            <a:r>
              <a:rPr lang="en-US" b="1">
                <a:solidFill>
                  <a:srgbClr val="ED0C6D"/>
                </a:solidFill>
                <a:latin typeface="Century Gothic" panose="020B0502020202020204" pitchFamily="34" charset="0"/>
              </a:rPr>
              <a:t>DISC Style.</a:t>
            </a:r>
          </a:p>
          <a:p>
            <a:pPr marL="285750" indent="-285750">
              <a:buFont typeface="Arial" panose="020B0604020202020204" pitchFamily="34" charset="0"/>
              <a:buChar char="•"/>
            </a:pPr>
            <a:r>
              <a:rPr lang="en-US">
                <a:solidFill>
                  <a:schemeClr val="tx1"/>
                </a:solidFill>
                <a:latin typeface="Century Gothic" panose="020B0502020202020204" pitchFamily="34" charset="0"/>
              </a:rPr>
              <a:t>It’s often a </a:t>
            </a:r>
            <a:r>
              <a:rPr lang="en-US" b="1">
                <a:solidFill>
                  <a:srgbClr val="ED0C6D"/>
                </a:solidFill>
                <a:latin typeface="Century Gothic" panose="020B0502020202020204" pitchFamily="34" charset="0"/>
              </a:rPr>
              <a:t>short-term</a:t>
            </a:r>
            <a:r>
              <a:rPr lang="en-US">
                <a:solidFill>
                  <a:srgbClr val="ED0C6D"/>
                </a:solidFill>
                <a:latin typeface="Century Gothic" panose="020B0502020202020204" pitchFamily="34" charset="0"/>
              </a:rPr>
              <a:t> </a:t>
            </a:r>
            <a:r>
              <a:rPr lang="en-US">
                <a:solidFill>
                  <a:schemeClr val="tx1"/>
                </a:solidFill>
                <a:latin typeface="Century Gothic" panose="020B0502020202020204" pitchFamily="34" charset="0"/>
              </a:rPr>
              <a:t>effect.</a:t>
            </a:r>
          </a:p>
        </p:txBody>
      </p:sp>
      <p:sp>
        <p:nvSpPr>
          <p:cNvPr id="11" name="Objaśnienie owalne 13"/>
          <p:cNvSpPr/>
          <p:nvPr/>
        </p:nvSpPr>
        <p:spPr>
          <a:xfrm flipH="1">
            <a:off x="7801448" y="3184888"/>
            <a:ext cx="3472566" cy="2376000"/>
          </a:xfrm>
          <a:prstGeom prst="wedgeEllipseCallout">
            <a:avLst>
              <a:gd name="adj1" fmla="val 57201"/>
              <a:gd name="adj2" fmla="val 10359"/>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b="1">
                <a:solidFill>
                  <a:srgbClr val="ED0C6D"/>
                </a:solidFill>
                <a:latin typeface="Century Gothic" panose="020B0502020202020204" pitchFamily="34" charset="0"/>
              </a:rPr>
              <a:t>Stress</a:t>
            </a:r>
            <a:r>
              <a:rPr lang="en-US">
                <a:solidFill>
                  <a:schemeClr val="tx1"/>
                </a:solidFill>
                <a:latin typeface="Century Gothic" panose="020B0502020202020204" pitchFamily="34" charset="0"/>
              </a:rPr>
              <a:t> is a </a:t>
            </a:r>
            <a:r>
              <a:rPr lang="en-US" b="1">
                <a:solidFill>
                  <a:srgbClr val="ED0C6D"/>
                </a:solidFill>
                <a:latin typeface="Century Gothic" panose="020B0502020202020204" pitchFamily="34" charset="0"/>
              </a:rPr>
              <a:t>reflection of a change</a:t>
            </a:r>
            <a:r>
              <a:rPr lang="en-US">
                <a:solidFill>
                  <a:srgbClr val="ED0C6D"/>
                </a:solidFill>
                <a:latin typeface="Century Gothic" panose="020B0502020202020204" pitchFamily="34" charset="0"/>
              </a:rPr>
              <a:t> </a:t>
            </a:r>
            <a:r>
              <a:rPr lang="en-US">
                <a:solidFill>
                  <a:schemeClr val="tx1"/>
                </a:solidFill>
                <a:latin typeface="Century Gothic" panose="020B0502020202020204" pitchFamily="34" charset="0"/>
              </a:rPr>
              <a:t>in the environment and the </a:t>
            </a:r>
            <a:r>
              <a:rPr lang="en-US" b="1">
                <a:solidFill>
                  <a:srgbClr val="ED0C6D"/>
                </a:solidFill>
                <a:latin typeface="Century Gothic" panose="020B0502020202020204" pitchFamily="34" charset="0"/>
              </a:rPr>
              <a:t>adjustment</a:t>
            </a:r>
            <a:r>
              <a:rPr lang="en-US">
                <a:solidFill>
                  <a:schemeClr val="tx1"/>
                </a:solidFill>
                <a:latin typeface="Century Gothic" panose="020B0502020202020204" pitchFamily="34" charset="0"/>
              </a:rPr>
              <a:t> it causes.</a:t>
            </a:r>
          </a:p>
        </p:txBody>
      </p:sp>
      <p:sp>
        <p:nvSpPr>
          <p:cNvPr id="9" name="Prostokąt zaokrąglony 7">
            <a:extLst>
              <a:ext uri="{FF2B5EF4-FFF2-40B4-BE49-F238E27FC236}">
                <a16:creationId xmlns:a16="http://schemas.microsoft.com/office/drawing/2014/main" id="{4F6B759A-D0E4-40F0-BE58-BC6A1E3E3AEA}"/>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dirty="0">
                <a:solidFill>
                  <a:schemeClr val="bg1"/>
                </a:solidFill>
                <a:latin typeface="Century Gothic" panose="020B0502020202020204" pitchFamily="34" charset="0"/>
              </a:rPr>
              <a:t>       See Page 20 of your Workbook</a:t>
            </a:r>
            <a:endParaRPr lang="en-US" sz="1100" b="1" dirty="0">
              <a:solidFill>
                <a:schemeClr val="bg1"/>
              </a:solidFill>
              <a:latin typeface="Century Gothic" panose="020B0502020202020204" pitchFamily="34" charset="0"/>
            </a:endParaRPr>
          </a:p>
        </p:txBody>
      </p:sp>
      <p:pic>
        <p:nvPicPr>
          <p:cNvPr id="10" name="Graphic 9" descr="Closed book with solid fill">
            <a:extLst>
              <a:ext uri="{FF2B5EF4-FFF2-40B4-BE49-F238E27FC236}">
                <a16:creationId xmlns:a16="http://schemas.microsoft.com/office/drawing/2014/main" id="{351AD314-0731-40A5-B698-BD715EFC497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453912" y="256991"/>
            <a:ext cx="228376" cy="227084"/>
          </a:xfrm>
          <a:prstGeom prst="rect">
            <a:avLst/>
          </a:prstGeom>
        </p:spPr>
      </p:pic>
    </p:spTree>
    <p:extLst>
      <p:ext uri="{BB962C8B-B14F-4D97-AF65-F5344CB8AC3E}">
        <p14:creationId xmlns:p14="http://schemas.microsoft.com/office/powerpoint/2010/main" val="2755942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53333">
                                          <p:cBhvr additive="base">
                                            <p:cTn id="7" dur="1250" fill="hold"/>
                                            <p:tgtEl>
                                              <p:spTgt spid="9"/>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53" presetClass="entr" presetSubtype="16"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175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500" fill="hold"/>
                                            <p:tgtEl>
                                              <p:spTgt spid="8"/>
                                            </p:tgtEl>
                                            <p:attrNameLst>
                                              <p:attrName>ppt_w</p:attrName>
                                            </p:attrNameLst>
                                          </p:cBhvr>
                                          <p:tavLst>
                                            <p:tav tm="0">
                                              <p:val>
                                                <p:fltVal val="0"/>
                                              </p:val>
                                            </p:tav>
                                            <p:tav tm="100000">
                                              <p:val>
                                                <p:strVal val="#ppt_w"/>
                                              </p:val>
                                            </p:tav>
                                          </p:tavLst>
                                        </p:anim>
                                        <p:anim calcmode="lin" valueType="num">
                                          <p:cBhvr>
                                            <p:cTn id="19" dur="1500" fill="hold"/>
                                            <p:tgtEl>
                                              <p:spTgt spid="8"/>
                                            </p:tgtEl>
                                            <p:attrNameLst>
                                              <p:attrName>ppt_h</p:attrName>
                                            </p:attrNameLst>
                                          </p:cBhvr>
                                          <p:tavLst>
                                            <p:tav tm="0">
                                              <p:val>
                                                <p:fltVal val="0"/>
                                              </p:val>
                                            </p:tav>
                                            <p:tav tm="100000">
                                              <p:val>
                                                <p:strVal val="#ppt_h"/>
                                              </p:val>
                                            </p:tav>
                                          </p:tavLst>
                                        </p:anim>
                                        <p:animEffect transition="in" filter="fade">
                                          <p:cBhvr>
                                            <p:cTn id="20" dur="1500"/>
                                            <p:tgtEl>
                                              <p:spTgt spid="8"/>
                                            </p:tgtEl>
                                          </p:cBhvr>
                                        </p:animEffect>
                                      </p:childTnLst>
                                    </p:cTn>
                                  </p:par>
                                </p:childTnLst>
                              </p:cTn>
                            </p:par>
                            <p:par>
                              <p:cTn id="21" fill="hold">
                                <p:stCondLst>
                                  <p:cond delay="3250"/>
                                </p:stCondLst>
                                <p:childTnLst>
                                  <p:par>
                                    <p:cTn id="22" presetID="53" presetClass="entr" presetSubtype="16" fill="hold" grpId="0" nodeType="afterEffect">
                                      <p:stCondLst>
                                        <p:cond delay="500"/>
                                      </p:stCondLst>
                                      <p:childTnLst>
                                        <p:set>
                                          <p:cBhvr>
                                            <p:cTn id="23" dur="1" fill="hold">
                                              <p:stCondLst>
                                                <p:cond delay="0"/>
                                              </p:stCondLst>
                                            </p:cTn>
                                            <p:tgtEl>
                                              <p:spTgt spid="11"/>
                                            </p:tgtEl>
                                            <p:attrNameLst>
                                              <p:attrName>style.visibility</p:attrName>
                                            </p:attrNameLst>
                                          </p:cBhvr>
                                          <p:to>
                                            <p:strVal val="visible"/>
                                          </p:to>
                                        </p:set>
                                        <p:anim calcmode="lin" valueType="num">
                                          <p:cBhvr>
                                            <p:cTn id="24" dur="1500" fill="hold"/>
                                            <p:tgtEl>
                                              <p:spTgt spid="11"/>
                                            </p:tgtEl>
                                            <p:attrNameLst>
                                              <p:attrName>ppt_w</p:attrName>
                                            </p:attrNameLst>
                                          </p:cBhvr>
                                          <p:tavLst>
                                            <p:tav tm="0">
                                              <p:val>
                                                <p:fltVal val="0"/>
                                              </p:val>
                                            </p:tav>
                                            <p:tav tm="100000">
                                              <p:val>
                                                <p:strVal val="#ppt_w"/>
                                              </p:val>
                                            </p:tav>
                                          </p:tavLst>
                                        </p:anim>
                                        <p:anim calcmode="lin" valueType="num">
                                          <p:cBhvr>
                                            <p:cTn id="25" dur="1500" fill="hold"/>
                                            <p:tgtEl>
                                              <p:spTgt spid="11"/>
                                            </p:tgtEl>
                                            <p:attrNameLst>
                                              <p:attrName>ppt_h</p:attrName>
                                            </p:attrNameLst>
                                          </p:cBhvr>
                                          <p:tavLst>
                                            <p:tav tm="0">
                                              <p:val>
                                                <p:fltVal val="0"/>
                                              </p:val>
                                            </p:tav>
                                            <p:tav tm="100000">
                                              <p:val>
                                                <p:strVal val="#ppt_h"/>
                                              </p:val>
                                            </p:tav>
                                          </p:tavLst>
                                        </p:anim>
                                        <p:animEffect transition="in" filter="fade">
                                          <p:cBhvr>
                                            <p:cTn id="26"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250" fill="hold"/>
                                            <p:tgtEl>
                                              <p:spTgt spid="9"/>
                                            </p:tgtEl>
                                            <p:attrNameLst>
                                              <p:attrName>ppt_x</p:attrName>
                                            </p:attrNameLst>
                                          </p:cBhvr>
                                          <p:tavLst>
                                            <p:tav tm="0">
                                              <p:val>
                                                <p:strVal val="0-#ppt_w/2"/>
                                              </p:val>
                                            </p:tav>
                                            <p:tav tm="100000">
                                              <p:val>
                                                <p:strVal val="#ppt_x"/>
                                              </p:val>
                                            </p:tav>
                                          </p:tavLst>
                                        </p:anim>
                                        <p:anim calcmode="lin" valueType="num">
                                          <p:cBhvr additive="base">
                                            <p:cTn id="8" dur="125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53" presetClass="entr" presetSubtype="16"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175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500" fill="hold"/>
                                            <p:tgtEl>
                                              <p:spTgt spid="8"/>
                                            </p:tgtEl>
                                            <p:attrNameLst>
                                              <p:attrName>ppt_w</p:attrName>
                                            </p:attrNameLst>
                                          </p:cBhvr>
                                          <p:tavLst>
                                            <p:tav tm="0">
                                              <p:val>
                                                <p:fltVal val="0"/>
                                              </p:val>
                                            </p:tav>
                                            <p:tav tm="100000">
                                              <p:val>
                                                <p:strVal val="#ppt_w"/>
                                              </p:val>
                                            </p:tav>
                                          </p:tavLst>
                                        </p:anim>
                                        <p:anim calcmode="lin" valueType="num">
                                          <p:cBhvr>
                                            <p:cTn id="19" dur="1500" fill="hold"/>
                                            <p:tgtEl>
                                              <p:spTgt spid="8"/>
                                            </p:tgtEl>
                                            <p:attrNameLst>
                                              <p:attrName>ppt_h</p:attrName>
                                            </p:attrNameLst>
                                          </p:cBhvr>
                                          <p:tavLst>
                                            <p:tav tm="0">
                                              <p:val>
                                                <p:fltVal val="0"/>
                                              </p:val>
                                            </p:tav>
                                            <p:tav tm="100000">
                                              <p:val>
                                                <p:strVal val="#ppt_h"/>
                                              </p:val>
                                            </p:tav>
                                          </p:tavLst>
                                        </p:anim>
                                        <p:animEffect transition="in" filter="fade">
                                          <p:cBhvr>
                                            <p:cTn id="20" dur="1500"/>
                                            <p:tgtEl>
                                              <p:spTgt spid="8"/>
                                            </p:tgtEl>
                                          </p:cBhvr>
                                        </p:animEffect>
                                      </p:childTnLst>
                                    </p:cTn>
                                  </p:par>
                                </p:childTnLst>
                              </p:cTn>
                            </p:par>
                            <p:par>
                              <p:cTn id="21" fill="hold">
                                <p:stCondLst>
                                  <p:cond delay="3250"/>
                                </p:stCondLst>
                                <p:childTnLst>
                                  <p:par>
                                    <p:cTn id="22" presetID="53" presetClass="entr" presetSubtype="16" fill="hold" grpId="0" nodeType="afterEffect">
                                      <p:stCondLst>
                                        <p:cond delay="500"/>
                                      </p:stCondLst>
                                      <p:childTnLst>
                                        <p:set>
                                          <p:cBhvr>
                                            <p:cTn id="23" dur="1" fill="hold">
                                              <p:stCondLst>
                                                <p:cond delay="0"/>
                                              </p:stCondLst>
                                            </p:cTn>
                                            <p:tgtEl>
                                              <p:spTgt spid="11"/>
                                            </p:tgtEl>
                                            <p:attrNameLst>
                                              <p:attrName>style.visibility</p:attrName>
                                            </p:attrNameLst>
                                          </p:cBhvr>
                                          <p:to>
                                            <p:strVal val="visible"/>
                                          </p:to>
                                        </p:set>
                                        <p:anim calcmode="lin" valueType="num">
                                          <p:cBhvr>
                                            <p:cTn id="24" dur="1500" fill="hold"/>
                                            <p:tgtEl>
                                              <p:spTgt spid="11"/>
                                            </p:tgtEl>
                                            <p:attrNameLst>
                                              <p:attrName>ppt_w</p:attrName>
                                            </p:attrNameLst>
                                          </p:cBhvr>
                                          <p:tavLst>
                                            <p:tav tm="0">
                                              <p:val>
                                                <p:fltVal val="0"/>
                                              </p:val>
                                            </p:tav>
                                            <p:tav tm="100000">
                                              <p:val>
                                                <p:strVal val="#ppt_w"/>
                                              </p:val>
                                            </p:tav>
                                          </p:tavLst>
                                        </p:anim>
                                        <p:anim calcmode="lin" valueType="num">
                                          <p:cBhvr>
                                            <p:cTn id="25" dur="1500" fill="hold"/>
                                            <p:tgtEl>
                                              <p:spTgt spid="11"/>
                                            </p:tgtEl>
                                            <p:attrNameLst>
                                              <p:attrName>ppt_h</p:attrName>
                                            </p:attrNameLst>
                                          </p:cBhvr>
                                          <p:tavLst>
                                            <p:tav tm="0">
                                              <p:val>
                                                <p:fltVal val="0"/>
                                              </p:val>
                                            </p:tav>
                                            <p:tav tm="100000">
                                              <p:val>
                                                <p:strVal val="#ppt_h"/>
                                              </p:val>
                                            </p:tav>
                                          </p:tavLst>
                                        </p:anim>
                                        <p:animEffect transition="in" filter="fade">
                                          <p:cBhvr>
                                            <p:cTn id="26"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9" grpId="0" animBg="1"/>
        </p:bldLst>
      </p:timing>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1109" y="231282"/>
            <a:ext cx="11549415" cy="406980"/>
          </a:xfrm>
        </p:spPr>
        <p:txBody>
          <a:bodyPr/>
          <a:lstStyle/>
          <a:p>
            <a:r>
              <a:rPr lang="en-NZ" b="1">
                <a:solidFill>
                  <a:srgbClr val="ED0C6D"/>
                </a:solidFill>
              </a:rPr>
              <a:t>Stress: </a:t>
            </a:r>
            <a:r>
              <a:rPr lang="en-US"/>
              <a:t>Response to Pressure and Stress</a:t>
            </a:r>
            <a:endParaRPr lang="en-GB"/>
          </a:p>
        </p:txBody>
      </p:sp>
      <p:sp>
        <p:nvSpPr>
          <p:cNvPr id="3" name="Slide Number Placeholder 2"/>
          <p:cNvSpPr>
            <a:spLocks noGrp="1"/>
          </p:cNvSpPr>
          <p:nvPr>
            <p:ph type="sldNum" sz="quarter" idx="12"/>
          </p:nvPr>
        </p:nvSpPr>
        <p:spPr/>
        <p:txBody>
          <a:bodyPr/>
          <a:lstStyle/>
          <a:p>
            <a:fld id="{DEAEEF22-A4DB-45E7-8C91-9889C89BF273}" type="slidenum">
              <a:rPr lang="pl-PL" smtClean="0"/>
              <a:t>54</a:t>
            </a:fld>
            <a:endParaRPr lang="pl-PL"/>
          </a:p>
        </p:txBody>
      </p:sp>
      <p:grpSp>
        <p:nvGrpSpPr>
          <p:cNvPr id="27" name="Group 26"/>
          <p:cNvGrpSpPr/>
          <p:nvPr/>
        </p:nvGrpSpPr>
        <p:grpSpPr>
          <a:xfrm>
            <a:off x="882542" y="1011218"/>
            <a:ext cx="10440432" cy="4772992"/>
            <a:chOff x="882542" y="1011218"/>
            <a:chExt cx="10440432" cy="4772992"/>
          </a:xfrm>
        </p:grpSpPr>
        <p:grpSp>
          <p:nvGrpSpPr>
            <p:cNvPr id="9" name="Group 8"/>
            <p:cNvGrpSpPr/>
            <p:nvPr/>
          </p:nvGrpSpPr>
          <p:grpSpPr>
            <a:xfrm>
              <a:off x="1446909" y="1011218"/>
              <a:ext cx="9283848" cy="4772992"/>
              <a:chOff x="1481686" y="1076716"/>
              <a:chExt cx="9283848" cy="4772992"/>
            </a:xfrm>
          </p:grpSpPr>
          <p:sp>
            <p:nvSpPr>
              <p:cNvPr id="4" name="Strzałka w cztery strony 2"/>
              <p:cNvSpPr/>
              <p:nvPr/>
            </p:nvSpPr>
            <p:spPr>
              <a:xfrm>
                <a:off x="1481686" y="1076716"/>
                <a:ext cx="9283848" cy="4772992"/>
              </a:xfrm>
              <a:prstGeom prst="quadArrow">
                <a:avLst>
                  <a:gd name="adj1" fmla="val 577"/>
                  <a:gd name="adj2" fmla="val 1929"/>
                  <a:gd name="adj3" fmla="val 3814"/>
                </a:avLst>
              </a:prstGeom>
              <a:solidFill>
                <a:schemeClr val="bg1">
                  <a:lumMod val="50000"/>
                </a:schemeClr>
              </a:solidFill>
              <a:ln>
                <a:noFill/>
              </a:ln>
              <a:effectLst/>
            </p:spPr>
            <p:style>
              <a:lnRef idx="0">
                <a:scrgbClr r="0" g="0" b="0"/>
              </a:lnRef>
              <a:fillRef idx="1">
                <a:scrgbClr r="0" g="0" b="0"/>
              </a:fillRef>
              <a:effectRef idx="2">
                <a:scrgbClr r="0" g="0" b="0"/>
              </a:effectRef>
              <a:fontRef idx="minor">
                <a:schemeClr val="dk1">
                  <a:hueOff val="0"/>
                  <a:satOff val="0"/>
                  <a:lumOff val="0"/>
                  <a:alphaOff val="0"/>
                </a:schemeClr>
              </a:fontRef>
            </p:style>
            <p:txBody>
              <a:bodyPr/>
              <a:lstStyle/>
              <a:p>
                <a:endParaRPr lang="en-NZ"/>
              </a:p>
            </p:txBody>
          </p:sp>
          <p:sp>
            <p:nvSpPr>
              <p:cNvPr id="5" name="Prostokąt z rogami zaokrąglonymi z jednej strony 11"/>
              <p:cNvSpPr/>
              <p:nvPr/>
            </p:nvSpPr>
            <p:spPr>
              <a:xfrm>
                <a:off x="1691457" y="1869927"/>
                <a:ext cx="4248000" cy="1368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2000" bIns="72000" rtlCol="0" anchor="ctr"/>
              <a:lstStyle/>
              <a:p>
                <a:pPr marL="360000" indent="-285750">
                  <a:buFont typeface="Arial" panose="020B0604020202020204" pitchFamily="34" charset="0"/>
                  <a:buChar char="•"/>
                </a:pPr>
                <a:r>
                  <a:rPr lang="en-US" sz="2000">
                    <a:solidFill>
                      <a:schemeClr val="bg1"/>
                    </a:solidFill>
                    <a:latin typeface="Century Gothic" panose="020B0502020202020204" pitchFamily="34" charset="0"/>
                  </a:rPr>
                  <a:t>Under pressure – overly critical</a:t>
                </a:r>
              </a:p>
              <a:p>
                <a:pPr marL="360000" indent="-285750">
                  <a:buFont typeface="Arial" panose="020B0604020202020204" pitchFamily="34" charset="0"/>
                  <a:buChar char="•"/>
                </a:pPr>
                <a:r>
                  <a:rPr lang="en-US" sz="2000">
                    <a:solidFill>
                      <a:schemeClr val="bg1"/>
                    </a:solidFill>
                    <a:latin typeface="Century Gothic" panose="020B0502020202020204" pitchFamily="34" charset="0"/>
                  </a:rPr>
                  <a:t>Fear – criticism of work</a:t>
                </a:r>
              </a:p>
            </p:txBody>
          </p:sp>
          <p:sp>
            <p:nvSpPr>
              <p:cNvPr id="6" name="Prostokąt z rogami zaokrąglonymi z jednej strony 13"/>
              <p:cNvSpPr/>
              <p:nvPr/>
            </p:nvSpPr>
            <p:spPr>
              <a:xfrm>
                <a:off x="6320370" y="1879743"/>
                <a:ext cx="4248000" cy="1358184"/>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2000" bIns="72000" rtlCol="0" anchor="ctr"/>
              <a:lstStyle/>
              <a:p>
                <a:pPr marL="360000" indent="-285750">
                  <a:buFont typeface="Arial" panose="020B0604020202020204" pitchFamily="34" charset="0"/>
                  <a:buChar char="•"/>
                </a:pPr>
                <a:r>
                  <a:rPr lang="en-NZ" sz="2000">
                    <a:solidFill>
                      <a:schemeClr val="bg1"/>
                    </a:solidFill>
                    <a:latin typeface="Century Gothic" panose="020B0502020202020204" pitchFamily="34" charset="0"/>
                  </a:rPr>
                  <a:t>Under pressure – lack of concern</a:t>
                </a:r>
              </a:p>
              <a:p>
                <a:pPr marL="360000" indent="-285750">
                  <a:buFont typeface="Arial" panose="020B0604020202020204" pitchFamily="34" charset="0"/>
                  <a:buChar char="•"/>
                </a:pPr>
                <a:r>
                  <a:rPr lang="en-NZ" sz="2000">
                    <a:solidFill>
                      <a:schemeClr val="bg1"/>
                    </a:solidFill>
                    <a:latin typeface="Century Gothic" panose="020B0502020202020204" pitchFamily="34" charset="0"/>
                  </a:rPr>
                  <a:t>Fear – loss of control</a:t>
                </a:r>
              </a:p>
            </p:txBody>
          </p:sp>
          <p:sp>
            <p:nvSpPr>
              <p:cNvPr id="7" name="Prostokąt z rogami zaokrąglonymi z jednej strony 15"/>
              <p:cNvSpPr/>
              <p:nvPr/>
            </p:nvSpPr>
            <p:spPr>
              <a:xfrm>
                <a:off x="1691457" y="3736105"/>
                <a:ext cx="4248000" cy="13680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2000" bIns="72000" rtlCol="0" anchor="ctr"/>
              <a:lstStyle/>
              <a:p>
                <a:pPr marL="360000" indent="-285750">
                  <a:buFont typeface="Arial" panose="020B0604020202020204" pitchFamily="34" charset="0"/>
                  <a:buChar char="•"/>
                </a:pPr>
                <a:r>
                  <a:rPr lang="en-NZ" sz="2000">
                    <a:solidFill>
                      <a:schemeClr val="bg1"/>
                    </a:solidFill>
                    <a:latin typeface="Century Gothic" panose="020B0502020202020204" pitchFamily="34" charset="0"/>
                  </a:rPr>
                  <a:t>Under pressure – too willing</a:t>
                </a:r>
              </a:p>
              <a:p>
                <a:pPr marL="360000" indent="-285750">
                  <a:buFont typeface="Arial" panose="020B0604020202020204" pitchFamily="34" charset="0"/>
                  <a:buChar char="•"/>
                </a:pPr>
                <a:r>
                  <a:rPr lang="en-NZ" sz="2000">
                    <a:solidFill>
                      <a:schemeClr val="bg1"/>
                    </a:solidFill>
                    <a:latin typeface="Century Gothic" panose="020B0502020202020204" pitchFamily="34" charset="0"/>
                  </a:rPr>
                  <a:t>Fear – loss of stability</a:t>
                </a:r>
              </a:p>
            </p:txBody>
          </p:sp>
          <p:sp>
            <p:nvSpPr>
              <p:cNvPr id="8" name="Prostokąt z rogami zaokrąglonymi z jednej strony 16"/>
              <p:cNvSpPr/>
              <p:nvPr/>
            </p:nvSpPr>
            <p:spPr>
              <a:xfrm>
                <a:off x="6320370" y="3736105"/>
                <a:ext cx="4248000" cy="1368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2000" bIns="72000" rtlCol="0" anchor="ctr"/>
              <a:lstStyle/>
              <a:p>
                <a:pPr marL="360000" indent="-285750">
                  <a:buFont typeface="Arial" panose="020B0604020202020204" pitchFamily="34" charset="0"/>
                  <a:buChar char="•"/>
                </a:pPr>
                <a:r>
                  <a:rPr lang="en-US" altLang="en-US" sz="2000">
                    <a:solidFill>
                      <a:schemeClr val="bg1"/>
                    </a:solidFill>
                    <a:latin typeface="Century Gothic" panose="020B0502020202020204" pitchFamily="34" charset="0"/>
                  </a:rPr>
                  <a:t>Under pressure – </a:t>
                </a:r>
                <a:r>
                  <a:rPr lang="en-US" altLang="en-US" sz="2000" err="1">
                    <a:solidFill>
                      <a:schemeClr val="bg1"/>
                    </a:solidFill>
                    <a:latin typeface="Century Gothic" panose="020B0502020202020204" pitchFamily="34" charset="0"/>
                  </a:rPr>
                  <a:t>disorganised</a:t>
                </a:r>
                <a:endParaRPr lang="en-US" altLang="en-US" sz="2000">
                  <a:solidFill>
                    <a:schemeClr val="bg1"/>
                  </a:solidFill>
                  <a:latin typeface="Century Gothic" panose="020B0502020202020204" pitchFamily="34" charset="0"/>
                </a:endParaRPr>
              </a:p>
              <a:p>
                <a:pPr marL="360000" indent="-285750">
                  <a:buFont typeface="Arial" panose="020B0604020202020204" pitchFamily="34" charset="0"/>
                  <a:buChar char="•"/>
                </a:pPr>
                <a:r>
                  <a:rPr lang="en-US" altLang="en-US" sz="2000">
                    <a:solidFill>
                      <a:schemeClr val="bg1"/>
                    </a:solidFill>
                    <a:latin typeface="Century Gothic" panose="020B0502020202020204" pitchFamily="34" charset="0"/>
                  </a:rPr>
                  <a:t>Fear – social rejection</a:t>
                </a:r>
              </a:p>
            </p:txBody>
          </p:sp>
        </p:grpSp>
        <p:grpSp>
          <p:nvGrpSpPr>
            <p:cNvPr id="10" name="Grupa 47"/>
            <p:cNvGrpSpPr/>
            <p:nvPr/>
          </p:nvGrpSpPr>
          <p:grpSpPr>
            <a:xfrm>
              <a:off x="10176000" y="1064082"/>
              <a:ext cx="1071890" cy="1071890"/>
              <a:chOff x="6949929" y="1396139"/>
              <a:chExt cx="1742129" cy="1742129"/>
            </a:xfrm>
          </p:grpSpPr>
          <p:grpSp>
            <p:nvGrpSpPr>
              <p:cNvPr id="11" name="Grupa 48"/>
              <p:cNvGrpSpPr/>
              <p:nvPr/>
            </p:nvGrpSpPr>
            <p:grpSpPr>
              <a:xfrm>
                <a:off x="6949929" y="1396139"/>
                <a:ext cx="1742129" cy="1742129"/>
                <a:chOff x="7424335" y="2563020"/>
                <a:chExt cx="1742129" cy="1742129"/>
              </a:xfrm>
            </p:grpSpPr>
            <p:sp>
              <p:nvSpPr>
                <p:cNvPr id="13" name="Elipsa 63"/>
                <p:cNvSpPr/>
                <p:nvPr/>
              </p:nvSpPr>
              <p:spPr>
                <a:xfrm>
                  <a:off x="7424335" y="2563020"/>
                  <a:ext cx="1742129" cy="17421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4" name="pole tekstowe 64"/>
                <p:cNvSpPr txBox="1"/>
                <p:nvPr/>
              </p:nvSpPr>
              <p:spPr>
                <a:xfrm>
                  <a:off x="7968688" y="2580414"/>
                  <a:ext cx="1197209" cy="1107996"/>
                </a:xfrm>
                <a:prstGeom prst="rect">
                  <a:avLst/>
                </a:prstGeom>
                <a:noFill/>
              </p:spPr>
              <p:txBody>
                <a:bodyPr wrap="square" rtlCol="0">
                  <a:spAutoFit/>
                </a:bodyPr>
                <a:lstStyle/>
                <a:p>
                  <a:pPr algn="ctr"/>
                  <a:r>
                    <a:rPr lang="pl-PL" sz="6600" b="1">
                      <a:solidFill>
                        <a:schemeClr val="bg1"/>
                      </a:solidFill>
                    </a:rPr>
                    <a:t>D</a:t>
                  </a:r>
                </a:p>
              </p:txBody>
            </p:sp>
          </p:grpSp>
          <p:sp>
            <p:nvSpPr>
              <p:cNvPr id="12" name="Freeform 6"/>
              <p:cNvSpPr>
                <a:spLocks noEditPoints="1"/>
              </p:cNvSpPr>
              <p:nvPr/>
            </p:nvSpPr>
            <p:spPr bwMode="auto">
              <a:xfrm>
                <a:off x="7119845" y="1751316"/>
                <a:ext cx="823182" cy="1052520"/>
              </a:xfrm>
              <a:custGeom>
                <a:avLst/>
                <a:gdLst>
                  <a:gd name="T0" fmla="*/ 1580 w 2344"/>
                  <a:gd name="T1" fmla="*/ 2513 h 2995"/>
                  <a:gd name="T2" fmla="*/ 1920 w 2344"/>
                  <a:gd name="T3" fmla="*/ 2381 h 2995"/>
                  <a:gd name="T4" fmla="*/ 2153 w 2344"/>
                  <a:gd name="T5" fmla="*/ 2520 h 2995"/>
                  <a:gd name="T6" fmla="*/ 2341 w 2344"/>
                  <a:gd name="T7" fmla="*/ 2456 h 2995"/>
                  <a:gd name="T8" fmla="*/ 1454 w 2344"/>
                  <a:gd name="T9" fmla="*/ 928 h 2995"/>
                  <a:gd name="T10" fmla="*/ 1148 w 2344"/>
                  <a:gd name="T11" fmla="*/ 699 h 2995"/>
                  <a:gd name="T12" fmla="*/ 1098 w 2344"/>
                  <a:gd name="T13" fmla="*/ 389 h 2995"/>
                  <a:gd name="T14" fmla="*/ 368 w 2344"/>
                  <a:gd name="T15" fmla="*/ 200 h 2995"/>
                  <a:gd name="T16" fmla="*/ 11 w 2344"/>
                  <a:gd name="T17" fmla="*/ 531 h 2995"/>
                  <a:gd name="T18" fmla="*/ 38 w 2344"/>
                  <a:gd name="T19" fmla="*/ 540 h 2995"/>
                  <a:gd name="T20" fmla="*/ 470 w 2344"/>
                  <a:gd name="T21" fmla="*/ 697 h 2995"/>
                  <a:gd name="T22" fmla="*/ 1178 w 2344"/>
                  <a:gd name="T23" fmla="*/ 2385 h 2995"/>
                  <a:gd name="T24" fmla="*/ 725 w 2344"/>
                  <a:gd name="T25" fmla="*/ 2724 h 2995"/>
                  <a:gd name="T26" fmla="*/ 755 w 2344"/>
                  <a:gd name="T27" fmla="*/ 2773 h 2995"/>
                  <a:gd name="T28" fmla="*/ 1098 w 2344"/>
                  <a:gd name="T29" fmla="*/ 2654 h 2995"/>
                  <a:gd name="T30" fmla="*/ 908 w 2344"/>
                  <a:gd name="T31" fmla="*/ 2716 h 2995"/>
                  <a:gd name="T32" fmla="*/ 791 w 2344"/>
                  <a:gd name="T33" fmla="*/ 2994 h 2995"/>
                  <a:gd name="T34" fmla="*/ 830 w 2344"/>
                  <a:gd name="T35" fmla="*/ 2968 h 2995"/>
                  <a:gd name="T36" fmla="*/ 1205 w 2344"/>
                  <a:gd name="T37" fmla="*/ 2925 h 2995"/>
                  <a:gd name="T38" fmla="*/ 1238 w 2344"/>
                  <a:gd name="T39" fmla="*/ 2962 h 2995"/>
                  <a:gd name="T40" fmla="*/ 1160 w 2344"/>
                  <a:gd name="T41" fmla="*/ 2686 h 2995"/>
                  <a:gd name="T42" fmla="*/ 1572 w 2344"/>
                  <a:gd name="T43" fmla="*/ 2512 h 2995"/>
                  <a:gd name="T44" fmla="*/ 386 w 2344"/>
                  <a:gd name="T45" fmla="*/ 389 h 2995"/>
                  <a:gd name="T46" fmla="*/ 448 w 2344"/>
                  <a:gd name="T47" fmla="*/ 200 h 2995"/>
                  <a:gd name="T48" fmla="*/ 1030 w 2344"/>
                  <a:gd name="T49" fmla="*/ 389 h 2995"/>
                  <a:gd name="T50" fmla="*/ 998 w 2344"/>
                  <a:gd name="T51" fmla="*/ 561 h 2995"/>
                  <a:gd name="T52" fmla="*/ 823 w 2344"/>
                  <a:gd name="T53" fmla="*/ 865 h 2995"/>
                  <a:gd name="T54" fmla="*/ 787 w 2344"/>
                  <a:gd name="T55" fmla="*/ 851 h 2995"/>
                  <a:gd name="T56" fmla="*/ 551 w 2344"/>
                  <a:gd name="T57" fmla="*/ 911 h 2995"/>
                  <a:gd name="T58" fmla="*/ 456 w 2344"/>
                  <a:gd name="T59" fmla="*/ 958 h 2995"/>
                  <a:gd name="T60" fmla="*/ 530 w 2344"/>
                  <a:gd name="T61" fmla="*/ 657 h 2995"/>
                  <a:gd name="T62" fmla="*/ 388 w 2344"/>
                  <a:gd name="T63" fmla="*/ 424 h 2995"/>
                  <a:gd name="T64" fmla="*/ 1396 w 2344"/>
                  <a:gd name="T65" fmla="*/ 961 h 2995"/>
                  <a:gd name="T66" fmla="*/ 2153 w 2344"/>
                  <a:gd name="T67" fmla="*/ 2453 h 2995"/>
                  <a:gd name="T68" fmla="*/ 1984 w 2344"/>
                  <a:gd name="T69" fmla="*/ 2356 h 2995"/>
                  <a:gd name="T70" fmla="*/ 1963 w 2344"/>
                  <a:gd name="T71" fmla="*/ 2317 h 2995"/>
                  <a:gd name="T72" fmla="*/ 1925 w 2344"/>
                  <a:gd name="T73" fmla="*/ 2296 h 2995"/>
                  <a:gd name="T74" fmla="*/ 1788 w 2344"/>
                  <a:gd name="T75" fmla="*/ 2322 h 2995"/>
                  <a:gd name="T76" fmla="*/ 1492 w 2344"/>
                  <a:gd name="T77" fmla="*/ 2109 h 2995"/>
                  <a:gd name="T78" fmla="*/ 1396 w 2344"/>
                  <a:gd name="T79" fmla="*/ 2128 h 2995"/>
                  <a:gd name="T80" fmla="*/ 851 w 2344"/>
                  <a:gd name="T81" fmla="*/ 940 h 2995"/>
                  <a:gd name="T82" fmla="*/ 1009 w 2344"/>
                  <a:gd name="T83" fmla="*/ 798 h 2995"/>
                  <a:gd name="T84" fmla="*/ 1131 w 2344"/>
                  <a:gd name="T85" fmla="*/ 765 h 2995"/>
                  <a:gd name="T86" fmla="*/ 1148 w 2344"/>
                  <a:gd name="T87" fmla="*/ 766 h 2995"/>
                  <a:gd name="T88" fmla="*/ 1394 w 2344"/>
                  <a:gd name="T89" fmla="*/ 959 h 2995"/>
                  <a:gd name="T90" fmla="*/ 477 w 2344"/>
                  <a:gd name="T91" fmla="*/ 1027 h 2995"/>
                  <a:gd name="T92" fmla="*/ 616 w 2344"/>
                  <a:gd name="T93" fmla="*/ 928 h 2995"/>
                  <a:gd name="T94" fmla="*/ 736 w 2344"/>
                  <a:gd name="T95" fmla="*/ 894 h 2995"/>
                  <a:gd name="T96" fmla="*/ 718 w 2344"/>
                  <a:gd name="T97" fmla="*/ 1486 h 2995"/>
                  <a:gd name="T98" fmla="*/ 1465 w 2344"/>
                  <a:gd name="T99" fmla="*/ 2185 h 2995"/>
                  <a:gd name="T100" fmla="*/ 1578 w 2344"/>
                  <a:gd name="T101" fmla="*/ 2444 h 2995"/>
                  <a:gd name="T102" fmla="*/ 441 w 2344"/>
                  <a:gd name="T103" fmla="*/ 1024 h 2995"/>
                  <a:gd name="T104" fmla="*/ 337 w 2344"/>
                  <a:gd name="T105" fmla="*/ 270 h 2995"/>
                  <a:gd name="T106" fmla="*/ 321 w 2344"/>
                  <a:gd name="T107" fmla="*/ 436 h 2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44" h="2995">
                    <a:moveTo>
                      <a:pt x="1572" y="2512"/>
                    </a:moveTo>
                    <a:cubicBezTo>
                      <a:pt x="1575" y="2512"/>
                      <a:pt x="1578" y="2513"/>
                      <a:pt x="1580" y="2513"/>
                    </a:cubicBezTo>
                    <a:cubicBezTo>
                      <a:pt x="1585" y="2513"/>
                      <a:pt x="1589" y="2512"/>
                      <a:pt x="1593" y="2510"/>
                    </a:cubicBezTo>
                    <a:cubicBezTo>
                      <a:pt x="1920" y="2381"/>
                      <a:pt x="1920" y="2381"/>
                      <a:pt x="1920" y="2381"/>
                    </a:cubicBezTo>
                    <a:cubicBezTo>
                      <a:pt x="1952" y="2435"/>
                      <a:pt x="2023" y="2520"/>
                      <a:pt x="2153" y="2520"/>
                    </a:cubicBezTo>
                    <a:cubicBezTo>
                      <a:pt x="2153" y="2520"/>
                      <a:pt x="2153" y="2520"/>
                      <a:pt x="2153" y="2520"/>
                    </a:cubicBezTo>
                    <a:cubicBezTo>
                      <a:pt x="2206" y="2520"/>
                      <a:pt x="2263" y="2506"/>
                      <a:pt x="2323" y="2477"/>
                    </a:cubicBezTo>
                    <a:cubicBezTo>
                      <a:pt x="2332" y="2472"/>
                      <a:pt x="2338" y="2465"/>
                      <a:pt x="2341" y="2456"/>
                    </a:cubicBezTo>
                    <a:cubicBezTo>
                      <a:pt x="2344" y="2447"/>
                      <a:pt x="2342" y="2437"/>
                      <a:pt x="2338" y="2429"/>
                    </a:cubicBezTo>
                    <a:cubicBezTo>
                      <a:pt x="1454" y="928"/>
                      <a:pt x="1454" y="928"/>
                      <a:pt x="1454" y="928"/>
                    </a:cubicBezTo>
                    <a:cubicBezTo>
                      <a:pt x="1445" y="909"/>
                      <a:pt x="1343" y="718"/>
                      <a:pt x="1155" y="699"/>
                    </a:cubicBezTo>
                    <a:cubicBezTo>
                      <a:pt x="1153" y="699"/>
                      <a:pt x="1150" y="699"/>
                      <a:pt x="1148" y="699"/>
                    </a:cubicBezTo>
                    <a:cubicBezTo>
                      <a:pt x="1065" y="544"/>
                      <a:pt x="1065" y="544"/>
                      <a:pt x="1065" y="544"/>
                    </a:cubicBezTo>
                    <a:cubicBezTo>
                      <a:pt x="1087" y="495"/>
                      <a:pt x="1098" y="443"/>
                      <a:pt x="1098" y="389"/>
                    </a:cubicBezTo>
                    <a:cubicBezTo>
                      <a:pt x="1098" y="174"/>
                      <a:pt x="923" y="0"/>
                      <a:pt x="708" y="0"/>
                    </a:cubicBezTo>
                    <a:cubicBezTo>
                      <a:pt x="562" y="0"/>
                      <a:pt x="434" y="81"/>
                      <a:pt x="368" y="200"/>
                    </a:cubicBezTo>
                    <a:cubicBezTo>
                      <a:pt x="140" y="212"/>
                      <a:pt x="10" y="319"/>
                      <a:pt x="0" y="505"/>
                    </a:cubicBezTo>
                    <a:cubicBezTo>
                      <a:pt x="0" y="515"/>
                      <a:pt x="4" y="525"/>
                      <a:pt x="11" y="531"/>
                    </a:cubicBezTo>
                    <a:cubicBezTo>
                      <a:pt x="18" y="537"/>
                      <a:pt x="26" y="540"/>
                      <a:pt x="34" y="540"/>
                    </a:cubicBezTo>
                    <a:cubicBezTo>
                      <a:pt x="36" y="540"/>
                      <a:pt x="37" y="540"/>
                      <a:pt x="38" y="540"/>
                    </a:cubicBezTo>
                    <a:cubicBezTo>
                      <a:pt x="336" y="502"/>
                      <a:pt x="336" y="502"/>
                      <a:pt x="336" y="502"/>
                    </a:cubicBezTo>
                    <a:cubicBezTo>
                      <a:pt x="359" y="579"/>
                      <a:pt x="405" y="647"/>
                      <a:pt x="470" y="697"/>
                    </a:cubicBezTo>
                    <a:cubicBezTo>
                      <a:pt x="372" y="938"/>
                      <a:pt x="253" y="1377"/>
                      <a:pt x="455" y="1779"/>
                    </a:cubicBezTo>
                    <a:cubicBezTo>
                      <a:pt x="585" y="2038"/>
                      <a:pt x="828" y="2241"/>
                      <a:pt x="1178" y="2385"/>
                    </a:cubicBezTo>
                    <a:cubicBezTo>
                      <a:pt x="1118" y="2589"/>
                      <a:pt x="1118" y="2589"/>
                      <a:pt x="1118" y="2589"/>
                    </a:cubicBezTo>
                    <a:cubicBezTo>
                      <a:pt x="1001" y="2557"/>
                      <a:pt x="807" y="2552"/>
                      <a:pt x="725" y="2724"/>
                    </a:cubicBezTo>
                    <a:cubicBezTo>
                      <a:pt x="717" y="2741"/>
                      <a:pt x="724" y="2761"/>
                      <a:pt x="741" y="2769"/>
                    </a:cubicBezTo>
                    <a:cubicBezTo>
                      <a:pt x="746" y="2772"/>
                      <a:pt x="751" y="2773"/>
                      <a:pt x="755" y="2773"/>
                    </a:cubicBezTo>
                    <a:cubicBezTo>
                      <a:pt x="768" y="2773"/>
                      <a:pt x="780" y="2766"/>
                      <a:pt x="786" y="2754"/>
                    </a:cubicBezTo>
                    <a:cubicBezTo>
                      <a:pt x="856" y="2607"/>
                      <a:pt x="1029" y="2636"/>
                      <a:pt x="1098" y="2654"/>
                    </a:cubicBezTo>
                    <a:cubicBezTo>
                      <a:pt x="1094" y="2669"/>
                      <a:pt x="1094" y="2669"/>
                      <a:pt x="1094" y="2669"/>
                    </a:cubicBezTo>
                    <a:cubicBezTo>
                      <a:pt x="1053" y="2667"/>
                      <a:pt x="978" y="2670"/>
                      <a:pt x="908" y="2716"/>
                    </a:cubicBezTo>
                    <a:cubicBezTo>
                      <a:pt x="835" y="2764"/>
                      <a:pt x="787" y="2844"/>
                      <a:pt x="764" y="2954"/>
                    </a:cubicBezTo>
                    <a:cubicBezTo>
                      <a:pt x="761" y="2972"/>
                      <a:pt x="772" y="2990"/>
                      <a:pt x="791" y="2994"/>
                    </a:cubicBezTo>
                    <a:cubicBezTo>
                      <a:pt x="793" y="2994"/>
                      <a:pt x="795" y="2995"/>
                      <a:pt x="797" y="2995"/>
                    </a:cubicBezTo>
                    <a:cubicBezTo>
                      <a:pt x="813" y="2995"/>
                      <a:pt x="827" y="2984"/>
                      <a:pt x="830" y="2968"/>
                    </a:cubicBezTo>
                    <a:cubicBezTo>
                      <a:pt x="885" y="2700"/>
                      <a:pt x="1098" y="2736"/>
                      <a:pt x="1111" y="2739"/>
                    </a:cubicBezTo>
                    <a:cubicBezTo>
                      <a:pt x="1117" y="2740"/>
                      <a:pt x="1217" y="2768"/>
                      <a:pt x="1205" y="2925"/>
                    </a:cubicBezTo>
                    <a:cubicBezTo>
                      <a:pt x="1203" y="2944"/>
                      <a:pt x="1217" y="2960"/>
                      <a:pt x="1236" y="2962"/>
                    </a:cubicBezTo>
                    <a:cubicBezTo>
                      <a:pt x="1237" y="2962"/>
                      <a:pt x="1238" y="2962"/>
                      <a:pt x="1238" y="2962"/>
                    </a:cubicBezTo>
                    <a:cubicBezTo>
                      <a:pt x="1256" y="2962"/>
                      <a:pt x="1271" y="2948"/>
                      <a:pt x="1272" y="2931"/>
                    </a:cubicBezTo>
                    <a:cubicBezTo>
                      <a:pt x="1283" y="2787"/>
                      <a:pt x="1216" y="2714"/>
                      <a:pt x="1160" y="2686"/>
                    </a:cubicBezTo>
                    <a:cubicBezTo>
                      <a:pt x="1241" y="2410"/>
                      <a:pt x="1241" y="2410"/>
                      <a:pt x="1241" y="2410"/>
                    </a:cubicBezTo>
                    <a:cubicBezTo>
                      <a:pt x="1343" y="2449"/>
                      <a:pt x="1453" y="2483"/>
                      <a:pt x="1572" y="2512"/>
                    </a:cubicBezTo>
                    <a:close/>
                    <a:moveTo>
                      <a:pt x="388" y="424"/>
                    </a:moveTo>
                    <a:cubicBezTo>
                      <a:pt x="387" y="412"/>
                      <a:pt x="386" y="401"/>
                      <a:pt x="386" y="389"/>
                    </a:cubicBezTo>
                    <a:cubicBezTo>
                      <a:pt x="386" y="345"/>
                      <a:pt x="395" y="304"/>
                      <a:pt x="410" y="266"/>
                    </a:cubicBezTo>
                    <a:cubicBezTo>
                      <a:pt x="420" y="242"/>
                      <a:pt x="433" y="220"/>
                      <a:pt x="448" y="200"/>
                    </a:cubicBezTo>
                    <a:cubicBezTo>
                      <a:pt x="507" y="119"/>
                      <a:pt x="601" y="67"/>
                      <a:pt x="708" y="67"/>
                    </a:cubicBezTo>
                    <a:cubicBezTo>
                      <a:pt x="886" y="67"/>
                      <a:pt x="1030" y="211"/>
                      <a:pt x="1030" y="389"/>
                    </a:cubicBezTo>
                    <a:cubicBezTo>
                      <a:pt x="1030" y="438"/>
                      <a:pt x="1019" y="486"/>
                      <a:pt x="998" y="530"/>
                    </a:cubicBezTo>
                    <a:cubicBezTo>
                      <a:pt x="993" y="540"/>
                      <a:pt x="993" y="551"/>
                      <a:pt x="998" y="561"/>
                    </a:cubicBezTo>
                    <a:cubicBezTo>
                      <a:pt x="1074" y="704"/>
                      <a:pt x="1074" y="704"/>
                      <a:pt x="1074" y="704"/>
                    </a:cubicBezTo>
                    <a:cubicBezTo>
                      <a:pt x="997" y="719"/>
                      <a:pt x="902" y="767"/>
                      <a:pt x="823" y="865"/>
                    </a:cubicBezTo>
                    <a:cubicBezTo>
                      <a:pt x="822" y="866"/>
                      <a:pt x="821" y="867"/>
                      <a:pt x="820" y="868"/>
                    </a:cubicBezTo>
                    <a:cubicBezTo>
                      <a:pt x="805" y="864"/>
                      <a:pt x="793" y="858"/>
                      <a:pt x="787" y="851"/>
                    </a:cubicBezTo>
                    <a:cubicBezTo>
                      <a:pt x="755" y="813"/>
                      <a:pt x="700" y="796"/>
                      <a:pt x="650" y="808"/>
                    </a:cubicBezTo>
                    <a:cubicBezTo>
                      <a:pt x="600" y="819"/>
                      <a:pt x="564" y="857"/>
                      <a:pt x="551" y="911"/>
                    </a:cubicBezTo>
                    <a:cubicBezTo>
                      <a:pt x="546" y="929"/>
                      <a:pt x="538" y="941"/>
                      <a:pt x="525" y="948"/>
                    </a:cubicBezTo>
                    <a:cubicBezTo>
                      <a:pt x="504" y="961"/>
                      <a:pt x="475" y="960"/>
                      <a:pt x="456" y="958"/>
                    </a:cubicBezTo>
                    <a:cubicBezTo>
                      <a:pt x="481" y="856"/>
                      <a:pt x="513" y="767"/>
                      <a:pt x="542" y="698"/>
                    </a:cubicBezTo>
                    <a:cubicBezTo>
                      <a:pt x="549" y="683"/>
                      <a:pt x="543" y="666"/>
                      <a:pt x="530" y="657"/>
                    </a:cubicBezTo>
                    <a:cubicBezTo>
                      <a:pt x="469" y="617"/>
                      <a:pt x="425" y="558"/>
                      <a:pt x="403" y="491"/>
                    </a:cubicBezTo>
                    <a:cubicBezTo>
                      <a:pt x="396" y="470"/>
                      <a:pt x="391" y="447"/>
                      <a:pt x="388" y="424"/>
                    </a:cubicBezTo>
                    <a:close/>
                    <a:moveTo>
                      <a:pt x="1394" y="959"/>
                    </a:moveTo>
                    <a:cubicBezTo>
                      <a:pt x="1395" y="960"/>
                      <a:pt x="1395" y="960"/>
                      <a:pt x="1396" y="961"/>
                    </a:cubicBezTo>
                    <a:cubicBezTo>
                      <a:pt x="2260" y="2431"/>
                      <a:pt x="2260" y="2431"/>
                      <a:pt x="2260" y="2431"/>
                    </a:cubicBezTo>
                    <a:cubicBezTo>
                      <a:pt x="2222" y="2445"/>
                      <a:pt x="2186" y="2453"/>
                      <a:pt x="2153" y="2453"/>
                    </a:cubicBezTo>
                    <a:cubicBezTo>
                      <a:pt x="2153" y="2453"/>
                      <a:pt x="2153" y="2453"/>
                      <a:pt x="2153" y="2453"/>
                    </a:cubicBezTo>
                    <a:cubicBezTo>
                      <a:pt x="2063" y="2453"/>
                      <a:pt x="2010" y="2396"/>
                      <a:pt x="1984" y="2356"/>
                    </a:cubicBezTo>
                    <a:cubicBezTo>
                      <a:pt x="1976" y="2344"/>
                      <a:pt x="1971" y="2334"/>
                      <a:pt x="1967" y="2327"/>
                    </a:cubicBezTo>
                    <a:cubicBezTo>
                      <a:pt x="1965" y="2322"/>
                      <a:pt x="1963" y="2318"/>
                      <a:pt x="1963" y="2317"/>
                    </a:cubicBezTo>
                    <a:cubicBezTo>
                      <a:pt x="1958" y="2304"/>
                      <a:pt x="1945" y="2295"/>
                      <a:pt x="1931" y="2295"/>
                    </a:cubicBezTo>
                    <a:cubicBezTo>
                      <a:pt x="1929" y="2295"/>
                      <a:pt x="1927" y="2296"/>
                      <a:pt x="1925" y="2296"/>
                    </a:cubicBezTo>
                    <a:cubicBezTo>
                      <a:pt x="1924" y="2296"/>
                      <a:pt x="1922" y="2297"/>
                      <a:pt x="1920" y="2297"/>
                    </a:cubicBezTo>
                    <a:cubicBezTo>
                      <a:pt x="1874" y="2314"/>
                      <a:pt x="1830" y="2322"/>
                      <a:pt x="1788" y="2322"/>
                    </a:cubicBezTo>
                    <a:cubicBezTo>
                      <a:pt x="1593" y="2322"/>
                      <a:pt x="1516" y="2137"/>
                      <a:pt x="1513" y="2129"/>
                    </a:cubicBezTo>
                    <a:cubicBezTo>
                      <a:pt x="1509" y="2120"/>
                      <a:pt x="1502" y="2113"/>
                      <a:pt x="1492" y="2109"/>
                    </a:cubicBezTo>
                    <a:cubicBezTo>
                      <a:pt x="1483" y="2106"/>
                      <a:pt x="1473" y="2107"/>
                      <a:pt x="1464" y="2112"/>
                    </a:cubicBezTo>
                    <a:cubicBezTo>
                      <a:pt x="1447" y="2122"/>
                      <a:pt x="1424" y="2128"/>
                      <a:pt x="1396" y="2128"/>
                    </a:cubicBezTo>
                    <a:cubicBezTo>
                      <a:pt x="1205" y="2128"/>
                      <a:pt x="876" y="1894"/>
                      <a:pt x="784" y="1471"/>
                    </a:cubicBezTo>
                    <a:cubicBezTo>
                      <a:pt x="726" y="1209"/>
                      <a:pt x="784" y="1041"/>
                      <a:pt x="851" y="940"/>
                    </a:cubicBezTo>
                    <a:cubicBezTo>
                      <a:pt x="859" y="928"/>
                      <a:pt x="867" y="918"/>
                      <a:pt x="875" y="908"/>
                    </a:cubicBezTo>
                    <a:cubicBezTo>
                      <a:pt x="917" y="856"/>
                      <a:pt x="964" y="820"/>
                      <a:pt x="1009" y="798"/>
                    </a:cubicBezTo>
                    <a:cubicBezTo>
                      <a:pt x="1045" y="780"/>
                      <a:pt x="1079" y="770"/>
                      <a:pt x="1108" y="767"/>
                    </a:cubicBezTo>
                    <a:cubicBezTo>
                      <a:pt x="1116" y="766"/>
                      <a:pt x="1124" y="765"/>
                      <a:pt x="1131" y="765"/>
                    </a:cubicBezTo>
                    <a:cubicBezTo>
                      <a:pt x="1136" y="765"/>
                      <a:pt x="1141" y="765"/>
                      <a:pt x="1146" y="766"/>
                    </a:cubicBezTo>
                    <a:cubicBezTo>
                      <a:pt x="1147" y="766"/>
                      <a:pt x="1147" y="766"/>
                      <a:pt x="1148" y="766"/>
                    </a:cubicBezTo>
                    <a:cubicBezTo>
                      <a:pt x="1162" y="767"/>
                      <a:pt x="1175" y="770"/>
                      <a:pt x="1188" y="774"/>
                    </a:cubicBezTo>
                    <a:cubicBezTo>
                      <a:pt x="1320" y="812"/>
                      <a:pt x="1394" y="957"/>
                      <a:pt x="1394" y="959"/>
                    </a:cubicBezTo>
                    <a:close/>
                    <a:moveTo>
                      <a:pt x="441" y="1024"/>
                    </a:moveTo>
                    <a:cubicBezTo>
                      <a:pt x="450" y="1025"/>
                      <a:pt x="463" y="1027"/>
                      <a:pt x="477" y="1027"/>
                    </a:cubicBezTo>
                    <a:cubicBezTo>
                      <a:pt x="502" y="1027"/>
                      <a:pt x="532" y="1022"/>
                      <a:pt x="559" y="1007"/>
                    </a:cubicBezTo>
                    <a:cubicBezTo>
                      <a:pt x="588" y="990"/>
                      <a:pt x="607" y="962"/>
                      <a:pt x="616" y="928"/>
                    </a:cubicBezTo>
                    <a:cubicBezTo>
                      <a:pt x="624" y="898"/>
                      <a:pt x="641" y="879"/>
                      <a:pt x="665" y="873"/>
                    </a:cubicBezTo>
                    <a:cubicBezTo>
                      <a:pt x="690" y="867"/>
                      <a:pt x="720" y="876"/>
                      <a:pt x="736" y="894"/>
                    </a:cubicBezTo>
                    <a:cubicBezTo>
                      <a:pt x="747" y="908"/>
                      <a:pt x="763" y="918"/>
                      <a:pt x="781" y="926"/>
                    </a:cubicBezTo>
                    <a:cubicBezTo>
                      <a:pt x="712" y="1040"/>
                      <a:pt x="660" y="1219"/>
                      <a:pt x="718" y="1486"/>
                    </a:cubicBezTo>
                    <a:cubicBezTo>
                      <a:pt x="819" y="1949"/>
                      <a:pt x="1177" y="2195"/>
                      <a:pt x="1396" y="2195"/>
                    </a:cubicBezTo>
                    <a:cubicBezTo>
                      <a:pt x="1422" y="2195"/>
                      <a:pt x="1445" y="2192"/>
                      <a:pt x="1465" y="2185"/>
                    </a:cubicBezTo>
                    <a:cubicBezTo>
                      <a:pt x="1496" y="2243"/>
                      <a:pt x="1577" y="2359"/>
                      <a:pt x="1729" y="2384"/>
                    </a:cubicBezTo>
                    <a:cubicBezTo>
                      <a:pt x="1578" y="2444"/>
                      <a:pt x="1578" y="2444"/>
                      <a:pt x="1578" y="2444"/>
                    </a:cubicBezTo>
                    <a:cubicBezTo>
                      <a:pt x="1037" y="2309"/>
                      <a:pt x="680" y="2075"/>
                      <a:pt x="515" y="1749"/>
                    </a:cubicBezTo>
                    <a:cubicBezTo>
                      <a:pt x="392" y="1503"/>
                      <a:pt x="397" y="1241"/>
                      <a:pt x="441" y="1024"/>
                    </a:cubicBezTo>
                    <a:close/>
                    <a:moveTo>
                      <a:pt x="73" y="468"/>
                    </a:moveTo>
                    <a:cubicBezTo>
                      <a:pt x="99" y="331"/>
                      <a:pt x="217" y="283"/>
                      <a:pt x="337" y="270"/>
                    </a:cubicBezTo>
                    <a:cubicBezTo>
                      <a:pt x="325" y="308"/>
                      <a:pt x="319" y="347"/>
                      <a:pt x="319" y="389"/>
                    </a:cubicBezTo>
                    <a:cubicBezTo>
                      <a:pt x="319" y="405"/>
                      <a:pt x="320" y="421"/>
                      <a:pt x="321" y="436"/>
                    </a:cubicBezTo>
                    <a:lnTo>
                      <a:pt x="73" y="46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a:p>
            </p:txBody>
          </p:sp>
        </p:grpSp>
        <p:grpSp>
          <p:nvGrpSpPr>
            <p:cNvPr id="15" name="Grupa 70"/>
            <p:cNvGrpSpPr/>
            <p:nvPr/>
          </p:nvGrpSpPr>
          <p:grpSpPr>
            <a:xfrm>
              <a:off x="10251084" y="4432450"/>
              <a:ext cx="1071890" cy="1118698"/>
              <a:chOff x="8081194" y="4473229"/>
              <a:chExt cx="1071890" cy="1118698"/>
            </a:xfrm>
          </p:grpSpPr>
          <p:sp>
            <p:nvSpPr>
              <p:cNvPr id="16" name="Elipsa 71"/>
              <p:cNvSpPr/>
              <p:nvPr/>
            </p:nvSpPr>
            <p:spPr>
              <a:xfrm>
                <a:off x="8081194" y="4473229"/>
                <a:ext cx="1071890" cy="107189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7" name="pole tekstowe 72"/>
              <p:cNvSpPr txBox="1"/>
              <p:nvPr/>
            </p:nvSpPr>
            <p:spPr>
              <a:xfrm>
                <a:off x="8394795" y="4483931"/>
                <a:ext cx="736614" cy="1107996"/>
              </a:xfrm>
              <a:prstGeom prst="rect">
                <a:avLst/>
              </a:prstGeom>
              <a:noFill/>
            </p:spPr>
            <p:txBody>
              <a:bodyPr wrap="square" rtlCol="0">
                <a:spAutoFit/>
              </a:bodyPr>
              <a:lstStyle/>
              <a:p>
                <a:pPr algn="ctr"/>
                <a:r>
                  <a:rPr lang="pl-PL" sz="6600" b="1">
                    <a:solidFill>
                      <a:schemeClr val="bg1"/>
                    </a:solidFill>
                  </a:rPr>
                  <a:t>I</a:t>
                </a:r>
              </a:p>
            </p:txBody>
          </p:sp>
          <p:sp>
            <p:nvSpPr>
              <p:cNvPr id="18" name="Freeform 7"/>
              <p:cNvSpPr>
                <a:spLocks noEditPoints="1"/>
              </p:cNvSpPr>
              <p:nvPr/>
            </p:nvSpPr>
            <p:spPr bwMode="auto">
              <a:xfrm>
                <a:off x="8251833" y="4657611"/>
                <a:ext cx="553189" cy="642881"/>
              </a:xfrm>
              <a:custGeom>
                <a:avLst/>
                <a:gdLst>
                  <a:gd name="T0" fmla="*/ 851 w 2306"/>
                  <a:gd name="T1" fmla="*/ 2640 h 2681"/>
                  <a:gd name="T2" fmla="*/ 919 w 2306"/>
                  <a:gd name="T3" fmla="*/ 2559 h 2681"/>
                  <a:gd name="T4" fmla="*/ 1006 w 2306"/>
                  <a:gd name="T5" fmla="*/ 2492 h 2681"/>
                  <a:gd name="T6" fmla="*/ 1039 w 2306"/>
                  <a:gd name="T7" fmla="*/ 2261 h 2681"/>
                  <a:gd name="T8" fmla="*/ 1762 w 2306"/>
                  <a:gd name="T9" fmla="*/ 2660 h 2681"/>
                  <a:gd name="T10" fmla="*/ 2298 w 2306"/>
                  <a:gd name="T11" fmla="*/ 2528 h 2681"/>
                  <a:gd name="T12" fmla="*/ 1733 w 2306"/>
                  <a:gd name="T13" fmla="*/ 2105 h 2681"/>
                  <a:gd name="T14" fmla="*/ 2295 w 2306"/>
                  <a:gd name="T15" fmla="*/ 1900 h 2681"/>
                  <a:gd name="T16" fmla="*/ 964 w 2306"/>
                  <a:gd name="T17" fmla="*/ 495 h 2681"/>
                  <a:gd name="T18" fmla="*/ 1212 w 2306"/>
                  <a:gd name="T19" fmla="*/ 1 h 2681"/>
                  <a:gd name="T20" fmla="*/ 770 w 2306"/>
                  <a:gd name="T21" fmla="*/ 249 h 2681"/>
                  <a:gd name="T22" fmla="*/ 232 w 2306"/>
                  <a:gd name="T23" fmla="*/ 467 h 2681"/>
                  <a:gd name="T24" fmla="*/ 123 w 2306"/>
                  <a:gd name="T25" fmla="*/ 932 h 2681"/>
                  <a:gd name="T26" fmla="*/ 289 w 2306"/>
                  <a:gd name="T27" fmla="*/ 1156 h 2681"/>
                  <a:gd name="T28" fmla="*/ 445 w 2306"/>
                  <a:gd name="T29" fmla="*/ 1032 h 2681"/>
                  <a:gd name="T30" fmla="*/ 546 w 2306"/>
                  <a:gd name="T31" fmla="*/ 1646 h 2681"/>
                  <a:gd name="T32" fmla="*/ 606 w 2306"/>
                  <a:gd name="T33" fmla="*/ 1733 h 2681"/>
                  <a:gd name="T34" fmla="*/ 731 w 2306"/>
                  <a:gd name="T35" fmla="*/ 2256 h 2681"/>
                  <a:gd name="T36" fmla="*/ 719 w 2306"/>
                  <a:gd name="T37" fmla="*/ 2492 h 2681"/>
                  <a:gd name="T38" fmla="*/ 616 w 2306"/>
                  <a:gd name="T39" fmla="*/ 2674 h 2681"/>
                  <a:gd name="T40" fmla="*/ 809 w 2306"/>
                  <a:gd name="T41" fmla="*/ 383 h 2681"/>
                  <a:gd name="T42" fmla="*/ 963 w 2306"/>
                  <a:gd name="T43" fmla="*/ 785 h 2681"/>
                  <a:gd name="T44" fmla="*/ 500 w 2306"/>
                  <a:gd name="T45" fmla="*/ 939 h 2681"/>
                  <a:gd name="T46" fmla="*/ 298 w 2306"/>
                  <a:gd name="T47" fmla="*/ 481 h 2681"/>
                  <a:gd name="T48" fmla="*/ 809 w 2306"/>
                  <a:gd name="T49" fmla="*/ 383 h 2681"/>
                  <a:gd name="T50" fmla="*/ 523 w 2306"/>
                  <a:gd name="T51" fmla="*/ 1034 h 2681"/>
                  <a:gd name="T52" fmla="*/ 941 w 2306"/>
                  <a:gd name="T53" fmla="*/ 849 h 2681"/>
                  <a:gd name="T54" fmla="*/ 1211 w 2306"/>
                  <a:gd name="T55" fmla="*/ 1006 h 2681"/>
                  <a:gd name="T56" fmla="*/ 1595 w 2306"/>
                  <a:gd name="T57" fmla="*/ 1439 h 2681"/>
                  <a:gd name="T58" fmla="*/ 689 w 2306"/>
                  <a:gd name="T59" fmla="*/ 1615 h 2681"/>
                  <a:gd name="T60" fmla="*/ 622 w 2306"/>
                  <a:gd name="T61" fmla="*/ 1605 h 2681"/>
                  <a:gd name="T62" fmla="*/ 677 w 2306"/>
                  <a:gd name="T63" fmla="*/ 1682 h 2681"/>
                  <a:gd name="T64" fmla="*/ 1600 w 2306"/>
                  <a:gd name="T65" fmla="*/ 1516 h 2681"/>
                  <a:gd name="T66" fmla="*/ 1919 w 2306"/>
                  <a:gd name="T67" fmla="*/ 1621 h 2681"/>
                  <a:gd name="T68" fmla="*/ 1648 w 2306"/>
                  <a:gd name="T69" fmla="*/ 1776 h 2681"/>
                  <a:gd name="T70" fmla="*/ 825 w 2306"/>
                  <a:gd name="T71" fmla="*/ 1838 h 2681"/>
                  <a:gd name="T72" fmla="*/ 675 w 2306"/>
                  <a:gd name="T73" fmla="*/ 1704 h 2681"/>
                  <a:gd name="T74" fmla="*/ 1579 w 2306"/>
                  <a:gd name="T75" fmla="*/ 2051 h 2681"/>
                  <a:gd name="T76" fmla="*/ 1497 w 2306"/>
                  <a:gd name="T77" fmla="*/ 2053 h 2681"/>
                  <a:gd name="T78" fmla="*/ 1139 w 2306"/>
                  <a:gd name="T79" fmla="*/ 1938 h 2681"/>
                  <a:gd name="T80" fmla="*/ 1673 w 2306"/>
                  <a:gd name="T81" fmla="*/ 1840 h 2681"/>
                  <a:gd name="T82" fmla="*/ 1579 w 2306"/>
                  <a:gd name="T83" fmla="*/ 2051 h 2681"/>
                  <a:gd name="T84" fmla="*/ 1416 w 2306"/>
                  <a:gd name="T85" fmla="*/ 2119 h 2681"/>
                  <a:gd name="T86" fmla="*/ 985 w 2306"/>
                  <a:gd name="T87" fmla="*/ 2192 h 2681"/>
                  <a:gd name="T88" fmla="*/ 885 w 2306"/>
                  <a:gd name="T89" fmla="*/ 2343 h 2681"/>
                  <a:gd name="T90" fmla="*/ 799 w 2306"/>
                  <a:gd name="T91" fmla="*/ 2069 h 2681"/>
                  <a:gd name="T92" fmla="*/ 1808 w 2306"/>
                  <a:gd name="T93" fmla="*/ 2609 h 2681"/>
                  <a:gd name="T94" fmla="*/ 1628 w 2306"/>
                  <a:gd name="T95" fmla="*/ 2116 h 2681"/>
                  <a:gd name="T96" fmla="*/ 1210 w 2306"/>
                  <a:gd name="T97" fmla="*/ 87 h 2681"/>
                  <a:gd name="T98" fmla="*/ 923 w 2306"/>
                  <a:gd name="T99" fmla="*/ 432 h 2681"/>
                  <a:gd name="T100" fmla="*/ 1190 w 2306"/>
                  <a:gd name="T101" fmla="*/ 130 h 2681"/>
                  <a:gd name="T102" fmla="*/ 296 w 2306"/>
                  <a:gd name="T103" fmla="*/ 945 h 2681"/>
                  <a:gd name="T104" fmla="*/ 182 w 2306"/>
                  <a:gd name="T105" fmla="*/ 898 h 2681"/>
                  <a:gd name="T106" fmla="*/ 436 w 2306"/>
                  <a:gd name="T107" fmla="*/ 964 h 2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06" h="2681">
                    <a:moveTo>
                      <a:pt x="720" y="2559"/>
                    </a:moveTo>
                    <a:cubicBezTo>
                      <a:pt x="851" y="2559"/>
                      <a:pt x="851" y="2559"/>
                      <a:pt x="851" y="2559"/>
                    </a:cubicBezTo>
                    <a:cubicBezTo>
                      <a:pt x="851" y="2640"/>
                      <a:pt x="851" y="2640"/>
                      <a:pt x="851" y="2640"/>
                    </a:cubicBezTo>
                    <a:cubicBezTo>
                      <a:pt x="851" y="2659"/>
                      <a:pt x="866" y="2674"/>
                      <a:pt x="885" y="2674"/>
                    </a:cubicBezTo>
                    <a:cubicBezTo>
                      <a:pt x="904" y="2674"/>
                      <a:pt x="919" y="2659"/>
                      <a:pt x="919" y="2640"/>
                    </a:cubicBezTo>
                    <a:cubicBezTo>
                      <a:pt x="919" y="2559"/>
                      <a:pt x="919" y="2559"/>
                      <a:pt x="919" y="2559"/>
                    </a:cubicBezTo>
                    <a:cubicBezTo>
                      <a:pt x="1006" y="2559"/>
                      <a:pt x="1006" y="2559"/>
                      <a:pt x="1006" y="2559"/>
                    </a:cubicBezTo>
                    <a:cubicBezTo>
                      <a:pt x="1024" y="2559"/>
                      <a:pt x="1039" y="2544"/>
                      <a:pt x="1039" y="2526"/>
                    </a:cubicBezTo>
                    <a:cubicBezTo>
                      <a:pt x="1039" y="2507"/>
                      <a:pt x="1024" y="2492"/>
                      <a:pt x="1006" y="2492"/>
                    </a:cubicBezTo>
                    <a:cubicBezTo>
                      <a:pt x="919" y="2492"/>
                      <a:pt x="919" y="2492"/>
                      <a:pt x="919" y="2492"/>
                    </a:cubicBezTo>
                    <a:cubicBezTo>
                      <a:pt x="919" y="2406"/>
                      <a:pt x="919" y="2406"/>
                      <a:pt x="919" y="2406"/>
                    </a:cubicBezTo>
                    <a:cubicBezTo>
                      <a:pt x="986" y="2391"/>
                      <a:pt x="1037" y="2333"/>
                      <a:pt x="1039" y="2261"/>
                    </a:cubicBezTo>
                    <a:cubicBezTo>
                      <a:pt x="1074" y="2268"/>
                      <a:pt x="1109" y="2272"/>
                      <a:pt x="1145" y="2272"/>
                    </a:cubicBezTo>
                    <a:cubicBezTo>
                      <a:pt x="1245" y="2272"/>
                      <a:pt x="1339" y="2244"/>
                      <a:pt x="1420" y="2196"/>
                    </a:cubicBezTo>
                    <a:cubicBezTo>
                      <a:pt x="1762" y="2660"/>
                      <a:pt x="1762" y="2660"/>
                      <a:pt x="1762" y="2660"/>
                    </a:cubicBezTo>
                    <a:cubicBezTo>
                      <a:pt x="1768" y="2668"/>
                      <a:pt x="1776" y="2672"/>
                      <a:pt x="1784" y="2674"/>
                    </a:cubicBezTo>
                    <a:cubicBezTo>
                      <a:pt x="1790" y="2675"/>
                      <a:pt x="1836" y="2681"/>
                      <a:pt x="1899" y="2681"/>
                    </a:cubicBezTo>
                    <a:cubicBezTo>
                      <a:pt x="2020" y="2681"/>
                      <a:pt x="2205" y="2658"/>
                      <a:pt x="2298" y="2528"/>
                    </a:cubicBezTo>
                    <a:cubicBezTo>
                      <a:pt x="2304" y="2521"/>
                      <a:pt x="2306" y="2512"/>
                      <a:pt x="2304" y="2503"/>
                    </a:cubicBezTo>
                    <a:cubicBezTo>
                      <a:pt x="2303" y="2494"/>
                      <a:pt x="2298" y="2486"/>
                      <a:pt x="2290" y="2481"/>
                    </a:cubicBezTo>
                    <a:cubicBezTo>
                      <a:pt x="1733" y="2105"/>
                      <a:pt x="1733" y="2105"/>
                      <a:pt x="1733" y="2105"/>
                    </a:cubicBezTo>
                    <a:cubicBezTo>
                      <a:pt x="2040" y="2064"/>
                      <a:pt x="2273" y="1960"/>
                      <a:pt x="2285" y="1954"/>
                    </a:cubicBezTo>
                    <a:cubicBezTo>
                      <a:pt x="2295" y="1950"/>
                      <a:pt x="2302" y="1941"/>
                      <a:pt x="2304" y="1930"/>
                    </a:cubicBezTo>
                    <a:cubicBezTo>
                      <a:pt x="2306" y="1919"/>
                      <a:pt x="2303" y="1908"/>
                      <a:pt x="2295" y="1900"/>
                    </a:cubicBezTo>
                    <a:cubicBezTo>
                      <a:pt x="2264" y="1867"/>
                      <a:pt x="1644" y="1223"/>
                      <a:pt x="1208" y="921"/>
                    </a:cubicBezTo>
                    <a:cubicBezTo>
                      <a:pt x="1200" y="874"/>
                      <a:pt x="1183" y="828"/>
                      <a:pt x="1155" y="786"/>
                    </a:cubicBezTo>
                    <a:cubicBezTo>
                      <a:pt x="964" y="495"/>
                      <a:pt x="964" y="495"/>
                      <a:pt x="964" y="495"/>
                    </a:cubicBezTo>
                    <a:cubicBezTo>
                      <a:pt x="1140" y="465"/>
                      <a:pt x="1232" y="331"/>
                      <a:pt x="1237" y="324"/>
                    </a:cubicBezTo>
                    <a:cubicBezTo>
                      <a:pt x="1287" y="245"/>
                      <a:pt x="1294" y="83"/>
                      <a:pt x="1261" y="28"/>
                    </a:cubicBezTo>
                    <a:cubicBezTo>
                      <a:pt x="1244" y="1"/>
                      <a:pt x="1221" y="0"/>
                      <a:pt x="1212" y="1"/>
                    </a:cubicBezTo>
                    <a:cubicBezTo>
                      <a:pt x="1181" y="4"/>
                      <a:pt x="1155" y="35"/>
                      <a:pt x="1127" y="105"/>
                    </a:cubicBezTo>
                    <a:cubicBezTo>
                      <a:pt x="1047" y="304"/>
                      <a:pt x="783" y="251"/>
                      <a:pt x="772" y="249"/>
                    </a:cubicBezTo>
                    <a:cubicBezTo>
                      <a:pt x="771" y="249"/>
                      <a:pt x="770" y="249"/>
                      <a:pt x="770" y="249"/>
                    </a:cubicBezTo>
                    <a:cubicBezTo>
                      <a:pt x="713" y="210"/>
                      <a:pt x="645" y="188"/>
                      <a:pt x="573" y="188"/>
                    </a:cubicBezTo>
                    <a:cubicBezTo>
                      <a:pt x="505" y="188"/>
                      <a:pt x="439" y="208"/>
                      <a:pt x="382" y="246"/>
                    </a:cubicBezTo>
                    <a:cubicBezTo>
                      <a:pt x="304" y="297"/>
                      <a:pt x="250" y="376"/>
                      <a:pt x="232" y="467"/>
                    </a:cubicBezTo>
                    <a:cubicBezTo>
                      <a:pt x="229" y="481"/>
                      <a:pt x="227" y="495"/>
                      <a:pt x="226" y="509"/>
                    </a:cubicBezTo>
                    <a:cubicBezTo>
                      <a:pt x="185" y="536"/>
                      <a:pt x="0" y="678"/>
                      <a:pt x="122" y="929"/>
                    </a:cubicBezTo>
                    <a:cubicBezTo>
                      <a:pt x="122" y="930"/>
                      <a:pt x="123" y="931"/>
                      <a:pt x="123" y="932"/>
                    </a:cubicBezTo>
                    <a:cubicBezTo>
                      <a:pt x="250" y="1141"/>
                      <a:pt x="250" y="1141"/>
                      <a:pt x="250" y="1141"/>
                    </a:cubicBezTo>
                    <a:cubicBezTo>
                      <a:pt x="257" y="1151"/>
                      <a:pt x="268" y="1157"/>
                      <a:pt x="279" y="1157"/>
                    </a:cubicBezTo>
                    <a:cubicBezTo>
                      <a:pt x="283" y="1157"/>
                      <a:pt x="286" y="1157"/>
                      <a:pt x="289" y="1156"/>
                    </a:cubicBezTo>
                    <a:cubicBezTo>
                      <a:pt x="294" y="1154"/>
                      <a:pt x="340" y="1139"/>
                      <a:pt x="364" y="1088"/>
                    </a:cubicBezTo>
                    <a:cubicBezTo>
                      <a:pt x="375" y="1067"/>
                      <a:pt x="380" y="1044"/>
                      <a:pt x="380" y="1018"/>
                    </a:cubicBezTo>
                    <a:cubicBezTo>
                      <a:pt x="398" y="1026"/>
                      <a:pt x="420" y="1032"/>
                      <a:pt x="445" y="1032"/>
                    </a:cubicBezTo>
                    <a:cubicBezTo>
                      <a:pt x="445" y="1032"/>
                      <a:pt x="445" y="1032"/>
                      <a:pt x="445" y="1032"/>
                    </a:cubicBezTo>
                    <a:cubicBezTo>
                      <a:pt x="447" y="1032"/>
                      <a:pt x="448" y="1032"/>
                      <a:pt x="450" y="1032"/>
                    </a:cubicBezTo>
                    <a:cubicBezTo>
                      <a:pt x="373" y="1219"/>
                      <a:pt x="409" y="1440"/>
                      <a:pt x="546" y="1646"/>
                    </a:cubicBezTo>
                    <a:cubicBezTo>
                      <a:pt x="547" y="1648"/>
                      <a:pt x="548" y="1649"/>
                      <a:pt x="549" y="1651"/>
                    </a:cubicBezTo>
                    <a:cubicBezTo>
                      <a:pt x="567" y="1677"/>
                      <a:pt x="586" y="1702"/>
                      <a:pt x="606" y="1728"/>
                    </a:cubicBezTo>
                    <a:cubicBezTo>
                      <a:pt x="606" y="1730"/>
                      <a:pt x="606" y="1732"/>
                      <a:pt x="606" y="1733"/>
                    </a:cubicBezTo>
                    <a:cubicBezTo>
                      <a:pt x="606" y="1859"/>
                      <a:pt x="650" y="1981"/>
                      <a:pt x="731" y="2077"/>
                    </a:cubicBezTo>
                    <a:cubicBezTo>
                      <a:pt x="731" y="2078"/>
                      <a:pt x="731" y="2078"/>
                      <a:pt x="731" y="2079"/>
                    </a:cubicBezTo>
                    <a:cubicBezTo>
                      <a:pt x="731" y="2256"/>
                      <a:pt x="731" y="2256"/>
                      <a:pt x="731" y="2256"/>
                    </a:cubicBezTo>
                    <a:cubicBezTo>
                      <a:pt x="731" y="2329"/>
                      <a:pt x="782" y="2391"/>
                      <a:pt x="851" y="2406"/>
                    </a:cubicBezTo>
                    <a:cubicBezTo>
                      <a:pt x="851" y="2492"/>
                      <a:pt x="851" y="2492"/>
                      <a:pt x="851" y="2492"/>
                    </a:cubicBezTo>
                    <a:cubicBezTo>
                      <a:pt x="719" y="2492"/>
                      <a:pt x="719" y="2492"/>
                      <a:pt x="719" y="2492"/>
                    </a:cubicBezTo>
                    <a:cubicBezTo>
                      <a:pt x="718" y="2492"/>
                      <a:pt x="717" y="2492"/>
                      <a:pt x="716" y="2492"/>
                    </a:cubicBezTo>
                    <a:cubicBezTo>
                      <a:pt x="670" y="2496"/>
                      <a:pt x="582" y="2531"/>
                      <a:pt x="582" y="2640"/>
                    </a:cubicBezTo>
                    <a:cubicBezTo>
                      <a:pt x="582" y="2659"/>
                      <a:pt x="597" y="2674"/>
                      <a:pt x="616" y="2674"/>
                    </a:cubicBezTo>
                    <a:cubicBezTo>
                      <a:pt x="634" y="2674"/>
                      <a:pt x="649" y="2659"/>
                      <a:pt x="649" y="2640"/>
                    </a:cubicBezTo>
                    <a:cubicBezTo>
                      <a:pt x="649" y="2571"/>
                      <a:pt x="706" y="2561"/>
                      <a:pt x="720" y="2559"/>
                    </a:cubicBezTo>
                    <a:close/>
                    <a:moveTo>
                      <a:pt x="809" y="383"/>
                    </a:moveTo>
                    <a:cubicBezTo>
                      <a:pt x="1099" y="823"/>
                      <a:pt x="1099" y="823"/>
                      <a:pt x="1099" y="823"/>
                    </a:cubicBezTo>
                    <a:cubicBezTo>
                      <a:pt x="1108" y="836"/>
                      <a:pt x="1115" y="850"/>
                      <a:pt x="1121" y="865"/>
                    </a:cubicBezTo>
                    <a:cubicBezTo>
                      <a:pt x="1063" y="829"/>
                      <a:pt x="1010" y="801"/>
                      <a:pt x="963" y="785"/>
                    </a:cubicBezTo>
                    <a:cubicBezTo>
                      <a:pt x="919" y="769"/>
                      <a:pt x="874" y="761"/>
                      <a:pt x="829" y="761"/>
                    </a:cubicBezTo>
                    <a:cubicBezTo>
                      <a:pt x="705" y="761"/>
                      <a:pt x="592" y="820"/>
                      <a:pt x="514" y="920"/>
                    </a:cubicBezTo>
                    <a:cubicBezTo>
                      <a:pt x="509" y="926"/>
                      <a:pt x="505" y="933"/>
                      <a:pt x="500" y="939"/>
                    </a:cubicBezTo>
                    <a:cubicBezTo>
                      <a:pt x="338" y="693"/>
                      <a:pt x="338" y="693"/>
                      <a:pt x="338" y="693"/>
                    </a:cubicBezTo>
                    <a:cubicBezTo>
                      <a:pt x="307" y="646"/>
                      <a:pt x="292" y="592"/>
                      <a:pt x="292" y="538"/>
                    </a:cubicBezTo>
                    <a:cubicBezTo>
                      <a:pt x="292" y="519"/>
                      <a:pt x="294" y="500"/>
                      <a:pt x="298" y="481"/>
                    </a:cubicBezTo>
                    <a:cubicBezTo>
                      <a:pt x="313" y="407"/>
                      <a:pt x="356" y="343"/>
                      <a:pt x="419" y="302"/>
                    </a:cubicBezTo>
                    <a:cubicBezTo>
                      <a:pt x="465" y="272"/>
                      <a:pt x="518" y="256"/>
                      <a:pt x="573" y="256"/>
                    </a:cubicBezTo>
                    <a:cubicBezTo>
                      <a:pt x="669" y="256"/>
                      <a:pt x="757" y="303"/>
                      <a:pt x="809" y="383"/>
                    </a:cubicBezTo>
                    <a:close/>
                    <a:moveTo>
                      <a:pt x="507" y="1072"/>
                    </a:moveTo>
                    <a:cubicBezTo>
                      <a:pt x="510" y="1063"/>
                      <a:pt x="513" y="1055"/>
                      <a:pt x="517" y="1047"/>
                    </a:cubicBezTo>
                    <a:cubicBezTo>
                      <a:pt x="519" y="1042"/>
                      <a:pt x="521" y="1038"/>
                      <a:pt x="523" y="1034"/>
                    </a:cubicBezTo>
                    <a:cubicBezTo>
                      <a:pt x="528" y="1023"/>
                      <a:pt x="534" y="1011"/>
                      <a:pt x="541" y="1000"/>
                    </a:cubicBezTo>
                    <a:cubicBezTo>
                      <a:pt x="605" y="893"/>
                      <a:pt x="712" y="829"/>
                      <a:pt x="829" y="829"/>
                    </a:cubicBezTo>
                    <a:cubicBezTo>
                      <a:pt x="866" y="829"/>
                      <a:pt x="904" y="836"/>
                      <a:pt x="941" y="849"/>
                    </a:cubicBezTo>
                    <a:cubicBezTo>
                      <a:pt x="998" y="869"/>
                      <a:pt x="1068" y="908"/>
                      <a:pt x="1144" y="960"/>
                    </a:cubicBezTo>
                    <a:cubicBezTo>
                      <a:pt x="1156" y="967"/>
                      <a:pt x="1167" y="975"/>
                      <a:pt x="1179" y="983"/>
                    </a:cubicBezTo>
                    <a:cubicBezTo>
                      <a:pt x="1190" y="991"/>
                      <a:pt x="1200" y="998"/>
                      <a:pt x="1211" y="1006"/>
                    </a:cubicBezTo>
                    <a:cubicBezTo>
                      <a:pt x="1355" y="1110"/>
                      <a:pt x="1517" y="1248"/>
                      <a:pt x="1669" y="1387"/>
                    </a:cubicBezTo>
                    <a:cubicBezTo>
                      <a:pt x="1662" y="1393"/>
                      <a:pt x="1654" y="1399"/>
                      <a:pt x="1646" y="1405"/>
                    </a:cubicBezTo>
                    <a:cubicBezTo>
                      <a:pt x="1629" y="1417"/>
                      <a:pt x="1612" y="1428"/>
                      <a:pt x="1595" y="1439"/>
                    </a:cubicBezTo>
                    <a:cubicBezTo>
                      <a:pt x="1586" y="1445"/>
                      <a:pt x="1577" y="1451"/>
                      <a:pt x="1567" y="1457"/>
                    </a:cubicBezTo>
                    <a:cubicBezTo>
                      <a:pt x="1557" y="1463"/>
                      <a:pt x="1547" y="1468"/>
                      <a:pt x="1538" y="1473"/>
                    </a:cubicBezTo>
                    <a:cubicBezTo>
                      <a:pt x="1217" y="1651"/>
                      <a:pt x="861" y="1637"/>
                      <a:pt x="689" y="1615"/>
                    </a:cubicBezTo>
                    <a:cubicBezTo>
                      <a:pt x="680" y="1614"/>
                      <a:pt x="672" y="1613"/>
                      <a:pt x="664" y="1612"/>
                    </a:cubicBezTo>
                    <a:cubicBezTo>
                      <a:pt x="661" y="1611"/>
                      <a:pt x="658" y="1611"/>
                      <a:pt x="655" y="1610"/>
                    </a:cubicBezTo>
                    <a:cubicBezTo>
                      <a:pt x="643" y="1608"/>
                      <a:pt x="631" y="1607"/>
                      <a:pt x="622" y="1605"/>
                    </a:cubicBezTo>
                    <a:cubicBezTo>
                      <a:pt x="611" y="1603"/>
                      <a:pt x="603" y="1601"/>
                      <a:pt x="597" y="1600"/>
                    </a:cubicBezTo>
                    <a:cubicBezTo>
                      <a:pt x="480" y="1421"/>
                      <a:pt x="447" y="1232"/>
                      <a:pt x="507" y="1072"/>
                    </a:cubicBezTo>
                    <a:close/>
                    <a:moveTo>
                      <a:pt x="677" y="1682"/>
                    </a:moveTo>
                    <a:cubicBezTo>
                      <a:pt x="733" y="1690"/>
                      <a:pt x="809" y="1697"/>
                      <a:pt x="897" y="1697"/>
                    </a:cubicBezTo>
                    <a:cubicBezTo>
                      <a:pt x="1088" y="1697"/>
                      <a:pt x="1337" y="1664"/>
                      <a:pt x="1571" y="1533"/>
                    </a:cubicBezTo>
                    <a:cubicBezTo>
                      <a:pt x="1581" y="1527"/>
                      <a:pt x="1591" y="1522"/>
                      <a:pt x="1600" y="1516"/>
                    </a:cubicBezTo>
                    <a:cubicBezTo>
                      <a:pt x="1610" y="1510"/>
                      <a:pt x="1620" y="1504"/>
                      <a:pt x="1629" y="1498"/>
                    </a:cubicBezTo>
                    <a:cubicBezTo>
                      <a:pt x="1660" y="1478"/>
                      <a:pt x="1690" y="1457"/>
                      <a:pt x="1720" y="1433"/>
                    </a:cubicBezTo>
                    <a:cubicBezTo>
                      <a:pt x="1790" y="1498"/>
                      <a:pt x="1858" y="1561"/>
                      <a:pt x="1919" y="1621"/>
                    </a:cubicBezTo>
                    <a:cubicBezTo>
                      <a:pt x="1909" y="1629"/>
                      <a:pt x="1898" y="1638"/>
                      <a:pt x="1887" y="1645"/>
                    </a:cubicBezTo>
                    <a:cubicBezTo>
                      <a:pt x="1821" y="1693"/>
                      <a:pt x="1752" y="1731"/>
                      <a:pt x="1683" y="1762"/>
                    </a:cubicBezTo>
                    <a:cubicBezTo>
                      <a:pt x="1671" y="1767"/>
                      <a:pt x="1659" y="1771"/>
                      <a:pt x="1648" y="1776"/>
                    </a:cubicBezTo>
                    <a:cubicBezTo>
                      <a:pt x="1636" y="1781"/>
                      <a:pt x="1624" y="1785"/>
                      <a:pt x="1613" y="1790"/>
                    </a:cubicBezTo>
                    <a:cubicBezTo>
                      <a:pt x="1325" y="1893"/>
                      <a:pt x="1040" y="1872"/>
                      <a:pt x="905" y="1852"/>
                    </a:cubicBezTo>
                    <a:cubicBezTo>
                      <a:pt x="856" y="1845"/>
                      <a:pt x="827" y="1838"/>
                      <a:pt x="825" y="1838"/>
                    </a:cubicBezTo>
                    <a:cubicBezTo>
                      <a:pt x="821" y="1837"/>
                      <a:pt x="816" y="1837"/>
                      <a:pt x="812" y="1838"/>
                    </a:cubicBezTo>
                    <a:cubicBezTo>
                      <a:pt x="771" y="1805"/>
                      <a:pt x="732" y="1769"/>
                      <a:pt x="696" y="1729"/>
                    </a:cubicBezTo>
                    <a:cubicBezTo>
                      <a:pt x="689" y="1721"/>
                      <a:pt x="682" y="1712"/>
                      <a:pt x="675" y="1704"/>
                    </a:cubicBezTo>
                    <a:cubicBezTo>
                      <a:pt x="668" y="1696"/>
                      <a:pt x="661" y="1687"/>
                      <a:pt x="654" y="1679"/>
                    </a:cubicBezTo>
                    <a:cubicBezTo>
                      <a:pt x="661" y="1680"/>
                      <a:pt x="669" y="1681"/>
                      <a:pt x="677" y="1682"/>
                    </a:cubicBezTo>
                    <a:close/>
                    <a:moveTo>
                      <a:pt x="1579" y="2051"/>
                    </a:moveTo>
                    <a:cubicBezTo>
                      <a:pt x="1565" y="2052"/>
                      <a:pt x="1550" y="2053"/>
                      <a:pt x="1536" y="2053"/>
                    </a:cubicBezTo>
                    <a:cubicBezTo>
                      <a:pt x="1523" y="2053"/>
                      <a:pt x="1510" y="2053"/>
                      <a:pt x="1497" y="2053"/>
                    </a:cubicBezTo>
                    <a:cubicBezTo>
                      <a:pt x="1497" y="2053"/>
                      <a:pt x="1497" y="2053"/>
                      <a:pt x="1497" y="2053"/>
                    </a:cubicBezTo>
                    <a:cubicBezTo>
                      <a:pt x="1495" y="2053"/>
                      <a:pt x="1493" y="2053"/>
                      <a:pt x="1490" y="2053"/>
                    </a:cubicBezTo>
                    <a:cubicBezTo>
                      <a:pt x="1283" y="2052"/>
                      <a:pt x="1101" y="2010"/>
                      <a:pt x="947" y="1927"/>
                    </a:cubicBezTo>
                    <a:cubicBezTo>
                      <a:pt x="1000" y="1933"/>
                      <a:pt x="1065" y="1938"/>
                      <a:pt x="1139" y="1938"/>
                    </a:cubicBezTo>
                    <a:cubicBezTo>
                      <a:pt x="1272" y="1938"/>
                      <a:pt x="1432" y="1922"/>
                      <a:pt x="1596" y="1868"/>
                    </a:cubicBezTo>
                    <a:cubicBezTo>
                      <a:pt x="1609" y="1864"/>
                      <a:pt x="1622" y="1859"/>
                      <a:pt x="1635" y="1855"/>
                    </a:cubicBezTo>
                    <a:cubicBezTo>
                      <a:pt x="1648" y="1850"/>
                      <a:pt x="1660" y="1845"/>
                      <a:pt x="1673" y="1840"/>
                    </a:cubicBezTo>
                    <a:cubicBezTo>
                      <a:pt x="1773" y="1800"/>
                      <a:pt x="1874" y="1744"/>
                      <a:pt x="1969" y="1668"/>
                    </a:cubicBezTo>
                    <a:cubicBezTo>
                      <a:pt x="2079" y="1776"/>
                      <a:pt x="2167" y="1865"/>
                      <a:pt x="2212" y="1911"/>
                    </a:cubicBezTo>
                    <a:cubicBezTo>
                      <a:pt x="2114" y="1950"/>
                      <a:pt x="1864" y="2036"/>
                      <a:pt x="1579" y="2051"/>
                    </a:cubicBezTo>
                    <a:close/>
                    <a:moveTo>
                      <a:pt x="791" y="2044"/>
                    </a:moveTo>
                    <a:cubicBezTo>
                      <a:pt x="732" y="1977"/>
                      <a:pt x="694" y="1896"/>
                      <a:pt x="680" y="1810"/>
                    </a:cubicBezTo>
                    <a:cubicBezTo>
                      <a:pt x="868" y="1999"/>
                      <a:pt x="1115" y="2103"/>
                      <a:pt x="1416" y="2119"/>
                    </a:cubicBezTo>
                    <a:cubicBezTo>
                      <a:pt x="1339" y="2173"/>
                      <a:pt x="1246" y="2204"/>
                      <a:pt x="1145" y="2204"/>
                    </a:cubicBezTo>
                    <a:cubicBezTo>
                      <a:pt x="1101" y="2204"/>
                      <a:pt x="1057" y="2198"/>
                      <a:pt x="1015" y="2186"/>
                    </a:cubicBezTo>
                    <a:cubicBezTo>
                      <a:pt x="1005" y="2183"/>
                      <a:pt x="994" y="2185"/>
                      <a:pt x="985" y="2192"/>
                    </a:cubicBezTo>
                    <a:cubicBezTo>
                      <a:pt x="977" y="2198"/>
                      <a:pt x="972" y="2208"/>
                      <a:pt x="972" y="2219"/>
                    </a:cubicBezTo>
                    <a:cubicBezTo>
                      <a:pt x="972" y="2256"/>
                      <a:pt x="972" y="2256"/>
                      <a:pt x="972" y="2256"/>
                    </a:cubicBezTo>
                    <a:cubicBezTo>
                      <a:pt x="972" y="2304"/>
                      <a:pt x="933" y="2343"/>
                      <a:pt x="885" y="2343"/>
                    </a:cubicBezTo>
                    <a:cubicBezTo>
                      <a:pt x="837" y="2343"/>
                      <a:pt x="798" y="2304"/>
                      <a:pt x="798" y="2256"/>
                    </a:cubicBezTo>
                    <a:cubicBezTo>
                      <a:pt x="798" y="2079"/>
                      <a:pt x="798" y="2079"/>
                      <a:pt x="798" y="2079"/>
                    </a:cubicBezTo>
                    <a:cubicBezTo>
                      <a:pt x="798" y="2075"/>
                      <a:pt x="798" y="2072"/>
                      <a:pt x="799" y="2069"/>
                    </a:cubicBezTo>
                    <a:cubicBezTo>
                      <a:pt x="800" y="2060"/>
                      <a:pt x="797" y="2051"/>
                      <a:pt x="791" y="2044"/>
                    </a:cubicBezTo>
                    <a:close/>
                    <a:moveTo>
                      <a:pt x="2221" y="2515"/>
                    </a:moveTo>
                    <a:cubicBezTo>
                      <a:pt x="2105" y="2632"/>
                      <a:pt x="1867" y="2615"/>
                      <a:pt x="1808" y="2609"/>
                    </a:cubicBezTo>
                    <a:cubicBezTo>
                      <a:pt x="1476" y="2158"/>
                      <a:pt x="1476" y="2158"/>
                      <a:pt x="1476" y="2158"/>
                    </a:cubicBezTo>
                    <a:cubicBezTo>
                      <a:pt x="1491" y="2146"/>
                      <a:pt x="1505" y="2134"/>
                      <a:pt x="1519" y="2121"/>
                    </a:cubicBezTo>
                    <a:cubicBezTo>
                      <a:pt x="1556" y="2120"/>
                      <a:pt x="1592" y="2118"/>
                      <a:pt x="1628" y="2116"/>
                    </a:cubicBezTo>
                    <a:lnTo>
                      <a:pt x="2221" y="2515"/>
                    </a:lnTo>
                    <a:close/>
                    <a:moveTo>
                      <a:pt x="1190" y="130"/>
                    </a:moveTo>
                    <a:cubicBezTo>
                      <a:pt x="1198" y="110"/>
                      <a:pt x="1205" y="96"/>
                      <a:pt x="1210" y="87"/>
                    </a:cubicBezTo>
                    <a:cubicBezTo>
                      <a:pt x="1218" y="134"/>
                      <a:pt x="1213" y="236"/>
                      <a:pt x="1180" y="288"/>
                    </a:cubicBezTo>
                    <a:cubicBezTo>
                      <a:pt x="1180" y="289"/>
                      <a:pt x="1090" y="417"/>
                      <a:pt x="926" y="432"/>
                    </a:cubicBezTo>
                    <a:cubicBezTo>
                      <a:pt x="925" y="432"/>
                      <a:pt x="924" y="432"/>
                      <a:pt x="923" y="432"/>
                    </a:cubicBezTo>
                    <a:cubicBezTo>
                      <a:pt x="866" y="346"/>
                      <a:pt x="866" y="346"/>
                      <a:pt x="866" y="346"/>
                    </a:cubicBezTo>
                    <a:cubicBezTo>
                      <a:pt x="861" y="338"/>
                      <a:pt x="856" y="331"/>
                      <a:pt x="850" y="325"/>
                    </a:cubicBezTo>
                    <a:cubicBezTo>
                      <a:pt x="971" y="326"/>
                      <a:pt x="1127" y="286"/>
                      <a:pt x="1190" y="130"/>
                    </a:cubicBezTo>
                    <a:close/>
                    <a:moveTo>
                      <a:pt x="356" y="914"/>
                    </a:moveTo>
                    <a:cubicBezTo>
                      <a:pt x="346" y="900"/>
                      <a:pt x="328" y="895"/>
                      <a:pt x="312" y="903"/>
                    </a:cubicBezTo>
                    <a:cubicBezTo>
                      <a:pt x="297" y="911"/>
                      <a:pt x="290" y="929"/>
                      <a:pt x="296" y="945"/>
                    </a:cubicBezTo>
                    <a:cubicBezTo>
                      <a:pt x="314" y="992"/>
                      <a:pt x="317" y="1031"/>
                      <a:pt x="304" y="1058"/>
                    </a:cubicBezTo>
                    <a:cubicBezTo>
                      <a:pt x="300" y="1066"/>
                      <a:pt x="295" y="1072"/>
                      <a:pt x="290" y="1077"/>
                    </a:cubicBezTo>
                    <a:cubicBezTo>
                      <a:pt x="182" y="898"/>
                      <a:pt x="182" y="898"/>
                      <a:pt x="182" y="898"/>
                    </a:cubicBezTo>
                    <a:cubicBezTo>
                      <a:pt x="105" y="739"/>
                      <a:pt x="179" y="638"/>
                      <a:pt x="229" y="592"/>
                    </a:cubicBezTo>
                    <a:cubicBezTo>
                      <a:pt x="236" y="640"/>
                      <a:pt x="254" y="687"/>
                      <a:pt x="282" y="730"/>
                    </a:cubicBezTo>
                    <a:cubicBezTo>
                      <a:pt x="436" y="964"/>
                      <a:pt x="436" y="964"/>
                      <a:pt x="436" y="964"/>
                    </a:cubicBezTo>
                    <a:cubicBezTo>
                      <a:pt x="387" y="959"/>
                      <a:pt x="356" y="914"/>
                      <a:pt x="356" y="91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a:p>
            </p:txBody>
          </p:sp>
        </p:grpSp>
        <p:grpSp>
          <p:nvGrpSpPr>
            <p:cNvPr id="19" name="Grupa 65"/>
            <p:cNvGrpSpPr/>
            <p:nvPr/>
          </p:nvGrpSpPr>
          <p:grpSpPr>
            <a:xfrm>
              <a:off x="882542" y="4479258"/>
              <a:ext cx="1071890" cy="1118698"/>
              <a:chOff x="3306643" y="4121666"/>
              <a:chExt cx="1071890" cy="1118698"/>
            </a:xfrm>
          </p:grpSpPr>
          <p:sp>
            <p:nvSpPr>
              <p:cNvPr id="20" name="Elipsa 66"/>
              <p:cNvSpPr/>
              <p:nvPr/>
            </p:nvSpPr>
            <p:spPr>
              <a:xfrm>
                <a:off x="3306643" y="4121666"/>
                <a:ext cx="1071890" cy="10718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1" name="pole tekstowe 67"/>
              <p:cNvSpPr txBox="1"/>
              <p:nvPr/>
            </p:nvSpPr>
            <p:spPr>
              <a:xfrm>
                <a:off x="3605031" y="4132368"/>
                <a:ext cx="736614" cy="1107996"/>
              </a:xfrm>
              <a:prstGeom prst="rect">
                <a:avLst/>
              </a:prstGeom>
              <a:noFill/>
            </p:spPr>
            <p:txBody>
              <a:bodyPr wrap="square" rtlCol="0">
                <a:spAutoFit/>
              </a:bodyPr>
              <a:lstStyle/>
              <a:p>
                <a:pPr algn="ctr"/>
                <a:r>
                  <a:rPr lang="pl-PL" sz="6600" b="1">
                    <a:solidFill>
                      <a:schemeClr val="bg1"/>
                    </a:solidFill>
                  </a:rPr>
                  <a:t>S</a:t>
                </a:r>
              </a:p>
            </p:txBody>
          </p:sp>
          <p:sp>
            <p:nvSpPr>
              <p:cNvPr id="22" name="Freeform 5"/>
              <p:cNvSpPr>
                <a:spLocks noEditPoints="1"/>
              </p:cNvSpPr>
              <p:nvPr/>
            </p:nvSpPr>
            <p:spPr bwMode="auto">
              <a:xfrm>
                <a:off x="3516416" y="4330904"/>
                <a:ext cx="525502" cy="632112"/>
              </a:xfrm>
              <a:custGeom>
                <a:avLst/>
                <a:gdLst>
                  <a:gd name="T0" fmla="*/ 627 w 2410"/>
                  <a:gd name="T1" fmla="*/ 2565 h 2895"/>
                  <a:gd name="T2" fmla="*/ 789 w 2410"/>
                  <a:gd name="T3" fmla="*/ 2723 h 2895"/>
                  <a:gd name="T4" fmla="*/ 612 w 2410"/>
                  <a:gd name="T5" fmla="*/ 2895 h 2895"/>
                  <a:gd name="T6" fmla="*/ 1172 w 2410"/>
                  <a:gd name="T7" fmla="*/ 2840 h 2895"/>
                  <a:gd name="T8" fmla="*/ 913 w 2410"/>
                  <a:gd name="T9" fmla="*/ 2699 h 2895"/>
                  <a:gd name="T10" fmla="*/ 981 w 2410"/>
                  <a:gd name="T11" fmla="*/ 2598 h 2895"/>
                  <a:gd name="T12" fmla="*/ 2408 w 2410"/>
                  <a:gd name="T13" fmla="*/ 1959 h 2895"/>
                  <a:gd name="T14" fmla="*/ 2348 w 2410"/>
                  <a:gd name="T15" fmla="*/ 1732 h 2895"/>
                  <a:gd name="T16" fmla="*/ 1926 w 2410"/>
                  <a:gd name="T17" fmla="*/ 1458 h 2895"/>
                  <a:gd name="T18" fmla="*/ 739 w 2410"/>
                  <a:gd name="T19" fmla="*/ 106 h 2895"/>
                  <a:gd name="T20" fmla="*/ 1 w 2410"/>
                  <a:gd name="T21" fmla="*/ 416 h 2895"/>
                  <a:gd name="T22" fmla="*/ 264 w 2410"/>
                  <a:gd name="T23" fmla="*/ 454 h 2895"/>
                  <a:gd name="T24" fmla="*/ 36 w 2410"/>
                  <a:gd name="T25" fmla="*/ 1537 h 2895"/>
                  <a:gd name="T26" fmla="*/ 735 w 2410"/>
                  <a:gd name="T27" fmla="*/ 2348 h 2895"/>
                  <a:gd name="T28" fmla="*/ 2130 w 2410"/>
                  <a:gd name="T29" fmla="*/ 1802 h 2895"/>
                  <a:gd name="T30" fmla="*/ 1980 w 2410"/>
                  <a:gd name="T31" fmla="*/ 1779 h 2895"/>
                  <a:gd name="T32" fmla="*/ 1600 w 2410"/>
                  <a:gd name="T33" fmla="*/ 1850 h 2895"/>
                  <a:gd name="T34" fmla="*/ 917 w 2410"/>
                  <a:gd name="T35" fmla="*/ 1787 h 2895"/>
                  <a:gd name="T36" fmla="*/ 1590 w 2410"/>
                  <a:gd name="T37" fmla="*/ 1625 h 2895"/>
                  <a:gd name="T38" fmla="*/ 1831 w 2410"/>
                  <a:gd name="T39" fmla="*/ 1621 h 2895"/>
                  <a:gd name="T40" fmla="*/ 2160 w 2410"/>
                  <a:gd name="T41" fmla="*/ 1800 h 2895"/>
                  <a:gd name="T42" fmla="*/ 1867 w 2410"/>
                  <a:gd name="T43" fmla="*/ 1503 h 2895"/>
                  <a:gd name="T44" fmla="*/ 1605 w 2410"/>
                  <a:gd name="T45" fmla="*/ 1559 h 2895"/>
                  <a:gd name="T46" fmla="*/ 1545 w 2410"/>
                  <a:gd name="T47" fmla="*/ 1568 h 2895"/>
                  <a:gd name="T48" fmla="*/ 1164 w 2410"/>
                  <a:gd name="T49" fmla="*/ 1627 h 2895"/>
                  <a:gd name="T50" fmla="*/ 900 w 2410"/>
                  <a:gd name="T51" fmla="*/ 1719 h 2895"/>
                  <a:gd name="T52" fmla="*/ 786 w 2410"/>
                  <a:gd name="T53" fmla="*/ 1692 h 2895"/>
                  <a:gd name="T54" fmla="*/ 735 w 2410"/>
                  <a:gd name="T55" fmla="*/ 978 h 2895"/>
                  <a:gd name="T56" fmla="*/ 991 w 2410"/>
                  <a:gd name="T57" fmla="*/ 1009 h 2895"/>
                  <a:gd name="T58" fmla="*/ 1226 w 2410"/>
                  <a:gd name="T59" fmla="*/ 1141 h 2895"/>
                  <a:gd name="T60" fmla="*/ 616 w 2410"/>
                  <a:gd name="T61" fmla="*/ 998 h 2895"/>
                  <a:gd name="T62" fmla="*/ 1371 w 2410"/>
                  <a:gd name="T63" fmla="*/ 2005 h 2895"/>
                  <a:gd name="T64" fmla="*/ 2009 w 2410"/>
                  <a:gd name="T65" fmla="*/ 1850 h 2895"/>
                  <a:gd name="T66" fmla="*/ 2145 w 2410"/>
                  <a:gd name="T67" fmla="*/ 1869 h 2895"/>
                  <a:gd name="T68" fmla="*/ 943 w 2410"/>
                  <a:gd name="T69" fmla="*/ 2252 h 2895"/>
                  <a:gd name="T70" fmla="*/ 616 w 2410"/>
                  <a:gd name="T71" fmla="*/ 998 h 2895"/>
                  <a:gd name="T72" fmla="*/ 962 w 2410"/>
                  <a:gd name="T73" fmla="*/ 2317 h 2895"/>
                  <a:gd name="T74" fmla="*/ 316 w 2410"/>
                  <a:gd name="T75" fmla="*/ 409 h 2895"/>
                  <a:gd name="T76" fmla="*/ 513 w 2410"/>
                  <a:gd name="T77" fmla="*/ 68 h 2895"/>
                  <a:gd name="T78" fmla="*/ 316 w 2410"/>
                  <a:gd name="T79" fmla="*/ 409 h 2895"/>
                  <a:gd name="T80" fmla="*/ 218 w 2410"/>
                  <a:gd name="T81" fmla="*/ 295 h 2895"/>
                  <a:gd name="T82" fmla="*/ 349 w 2410"/>
                  <a:gd name="T83" fmla="*/ 891 h 2895"/>
                  <a:gd name="T84" fmla="*/ 807 w 2410"/>
                  <a:gd name="T85" fmla="*/ 313 h 2895"/>
                  <a:gd name="T86" fmla="*/ 706 w 2410"/>
                  <a:gd name="T87" fmla="*/ 917 h 2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10" h="2895">
                    <a:moveTo>
                      <a:pt x="912" y="2581"/>
                    </a:moveTo>
                    <a:cubicBezTo>
                      <a:pt x="847" y="2677"/>
                      <a:pt x="847" y="2677"/>
                      <a:pt x="847" y="2677"/>
                    </a:cubicBezTo>
                    <a:cubicBezTo>
                      <a:pt x="627" y="2565"/>
                      <a:pt x="627" y="2565"/>
                      <a:pt x="627" y="2565"/>
                    </a:cubicBezTo>
                    <a:cubicBezTo>
                      <a:pt x="610" y="2556"/>
                      <a:pt x="590" y="2563"/>
                      <a:pt x="581" y="2579"/>
                    </a:cubicBezTo>
                    <a:cubicBezTo>
                      <a:pt x="573" y="2596"/>
                      <a:pt x="580" y="2616"/>
                      <a:pt x="596" y="2625"/>
                    </a:cubicBezTo>
                    <a:cubicBezTo>
                      <a:pt x="789" y="2723"/>
                      <a:pt x="789" y="2723"/>
                      <a:pt x="789" y="2723"/>
                    </a:cubicBezTo>
                    <a:cubicBezTo>
                      <a:pt x="595" y="2832"/>
                      <a:pt x="595" y="2832"/>
                      <a:pt x="595" y="2832"/>
                    </a:cubicBezTo>
                    <a:cubicBezTo>
                      <a:pt x="579" y="2841"/>
                      <a:pt x="573" y="2862"/>
                      <a:pt x="582" y="2878"/>
                    </a:cubicBezTo>
                    <a:cubicBezTo>
                      <a:pt x="588" y="2889"/>
                      <a:pt x="600" y="2895"/>
                      <a:pt x="612" y="2895"/>
                    </a:cubicBezTo>
                    <a:cubicBezTo>
                      <a:pt x="617" y="2895"/>
                      <a:pt x="623" y="2894"/>
                      <a:pt x="628" y="2891"/>
                    </a:cubicBezTo>
                    <a:cubicBezTo>
                      <a:pt x="868" y="2757"/>
                      <a:pt x="868" y="2757"/>
                      <a:pt x="868" y="2757"/>
                    </a:cubicBezTo>
                    <a:cubicBezTo>
                      <a:pt x="1172" y="2840"/>
                      <a:pt x="1172" y="2840"/>
                      <a:pt x="1172" y="2840"/>
                    </a:cubicBezTo>
                    <a:cubicBezTo>
                      <a:pt x="1190" y="2845"/>
                      <a:pt x="1208" y="2834"/>
                      <a:pt x="1213" y="2817"/>
                    </a:cubicBezTo>
                    <a:cubicBezTo>
                      <a:pt x="1218" y="2799"/>
                      <a:pt x="1208" y="2780"/>
                      <a:pt x="1190" y="2775"/>
                    </a:cubicBezTo>
                    <a:cubicBezTo>
                      <a:pt x="913" y="2699"/>
                      <a:pt x="913" y="2699"/>
                      <a:pt x="913" y="2699"/>
                    </a:cubicBezTo>
                    <a:cubicBezTo>
                      <a:pt x="981" y="2599"/>
                      <a:pt x="981" y="2599"/>
                      <a:pt x="981" y="2599"/>
                    </a:cubicBezTo>
                    <a:cubicBezTo>
                      <a:pt x="981" y="2599"/>
                      <a:pt x="981" y="2599"/>
                      <a:pt x="981" y="2598"/>
                    </a:cubicBezTo>
                    <a:cubicBezTo>
                      <a:pt x="981" y="2598"/>
                      <a:pt x="981" y="2598"/>
                      <a:pt x="981" y="2598"/>
                    </a:cubicBezTo>
                    <a:cubicBezTo>
                      <a:pt x="1206" y="2260"/>
                      <a:pt x="1206" y="2260"/>
                      <a:pt x="1206" y="2260"/>
                    </a:cubicBezTo>
                    <a:cubicBezTo>
                      <a:pt x="2382" y="1987"/>
                      <a:pt x="2382" y="1987"/>
                      <a:pt x="2382" y="1987"/>
                    </a:cubicBezTo>
                    <a:cubicBezTo>
                      <a:pt x="2396" y="1984"/>
                      <a:pt x="2406" y="1973"/>
                      <a:pt x="2408" y="1959"/>
                    </a:cubicBezTo>
                    <a:cubicBezTo>
                      <a:pt x="2410" y="1945"/>
                      <a:pt x="2403" y="1932"/>
                      <a:pt x="2391" y="1925"/>
                    </a:cubicBezTo>
                    <a:cubicBezTo>
                      <a:pt x="2243" y="1845"/>
                      <a:pt x="2243" y="1845"/>
                      <a:pt x="2243" y="1845"/>
                    </a:cubicBezTo>
                    <a:cubicBezTo>
                      <a:pt x="2290" y="1823"/>
                      <a:pt x="2326" y="1785"/>
                      <a:pt x="2348" y="1732"/>
                    </a:cubicBezTo>
                    <a:cubicBezTo>
                      <a:pt x="2355" y="1716"/>
                      <a:pt x="2349" y="1698"/>
                      <a:pt x="2334" y="1689"/>
                    </a:cubicBezTo>
                    <a:cubicBezTo>
                      <a:pt x="1934" y="1463"/>
                      <a:pt x="1934" y="1463"/>
                      <a:pt x="1934" y="1463"/>
                    </a:cubicBezTo>
                    <a:cubicBezTo>
                      <a:pt x="1931" y="1461"/>
                      <a:pt x="1929" y="1459"/>
                      <a:pt x="1926" y="1458"/>
                    </a:cubicBezTo>
                    <a:cubicBezTo>
                      <a:pt x="1925" y="1458"/>
                      <a:pt x="1924" y="1458"/>
                      <a:pt x="1924" y="1458"/>
                    </a:cubicBezTo>
                    <a:cubicBezTo>
                      <a:pt x="1049" y="964"/>
                      <a:pt x="1049" y="964"/>
                      <a:pt x="1049" y="964"/>
                    </a:cubicBezTo>
                    <a:cubicBezTo>
                      <a:pt x="1005" y="358"/>
                      <a:pt x="759" y="124"/>
                      <a:pt x="739" y="106"/>
                    </a:cubicBezTo>
                    <a:cubicBezTo>
                      <a:pt x="685" y="41"/>
                      <a:pt x="604" y="0"/>
                      <a:pt x="513" y="0"/>
                    </a:cubicBezTo>
                    <a:cubicBezTo>
                      <a:pt x="395" y="0"/>
                      <a:pt x="293" y="70"/>
                      <a:pt x="246" y="170"/>
                    </a:cubicBezTo>
                    <a:cubicBezTo>
                      <a:pt x="161" y="188"/>
                      <a:pt x="21" y="256"/>
                      <a:pt x="1" y="416"/>
                    </a:cubicBezTo>
                    <a:cubicBezTo>
                      <a:pt x="0" y="425"/>
                      <a:pt x="3" y="435"/>
                      <a:pt x="9" y="442"/>
                    </a:cubicBezTo>
                    <a:cubicBezTo>
                      <a:pt x="15" y="449"/>
                      <a:pt x="25" y="454"/>
                      <a:pt x="34" y="454"/>
                    </a:cubicBezTo>
                    <a:cubicBezTo>
                      <a:pt x="264" y="454"/>
                      <a:pt x="264" y="454"/>
                      <a:pt x="264" y="454"/>
                    </a:cubicBezTo>
                    <a:cubicBezTo>
                      <a:pt x="296" y="503"/>
                      <a:pt x="342" y="542"/>
                      <a:pt x="396" y="566"/>
                    </a:cubicBezTo>
                    <a:cubicBezTo>
                      <a:pt x="393" y="609"/>
                      <a:pt x="376" y="716"/>
                      <a:pt x="291" y="856"/>
                    </a:cubicBezTo>
                    <a:cubicBezTo>
                      <a:pt x="202" y="1002"/>
                      <a:pt x="36" y="1275"/>
                      <a:pt x="36" y="1537"/>
                    </a:cubicBezTo>
                    <a:cubicBezTo>
                      <a:pt x="36" y="1543"/>
                      <a:pt x="37" y="1549"/>
                      <a:pt x="40" y="1553"/>
                    </a:cubicBezTo>
                    <a:cubicBezTo>
                      <a:pt x="37" y="1579"/>
                      <a:pt x="36" y="1606"/>
                      <a:pt x="36" y="1632"/>
                    </a:cubicBezTo>
                    <a:cubicBezTo>
                      <a:pt x="36" y="2021"/>
                      <a:pt x="348" y="2339"/>
                      <a:pt x="735" y="2348"/>
                    </a:cubicBezTo>
                    <a:lnTo>
                      <a:pt x="912" y="2581"/>
                    </a:lnTo>
                    <a:close/>
                    <a:moveTo>
                      <a:pt x="2160" y="1800"/>
                    </a:moveTo>
                    <a:cubicBezTo>
                      <a:pt x="2150" y="1801"/>
                      <a:pt x="2140" y="1802"/>
                      <a:pt x="2130" y="1802"/>
                    </a:cubicBezTo>
                    <a:cubicBezTo>
                      <a:pt x="2115" y="1802"/>
                      <a:pt x="2100" y="1800"/>
                      <a:pt x="2086" y="1798"/>
                    </a:cubicBezTo>
                    <a:cubicBezTo>
                      <a:pt x="2041" y="1792"/>
                      <a:pt x="2007" y="1778"/>
                      <a:pt x="2007" y="1778"/>
                    </a:cubicBezTo>
                    <a:cubicBezTo>
                      <a:pt x="1998" y="1774"/>
                      <a:pt x="1988" y="1775"/>
                      <a:pt x="1980" y="1779"/>
                    </a:cubicBezTo>
                    <a:cubicBezTo>
                      <a:pt x="1973" y="1782"/>
                      <a:pt x="1968" y="1787"/>
                      <a:pt x="1964" y="1793"/>
                    </a:cubicBezTo>
                    <a:cubicBezTo>
                      <a:pt x="1930" y="1859"/>
                      <a:pt x="1872" y="1890"/>
                      <a:pt x="1786" y="1890"/>
                    </a:cubicBezTo>
                    <a:cubicBezTo>
                      <a:pt x="1692" y="1890"/>
                      <a:pt x="1601" y="1850"/>
                      <a:pt x="1600" y="1850"/>
                    </a:cubicBezTo>
                    <a:cubicBezTo>
                      <a:pt x="1583" y="1842"/>
                      <a:pt x="1564" y="1849"/>
                      <a:pt x="1556" y="1866"/>
                    </a:cubicBezTo>
                    <a:cubicBezTo>
                      <a:pt x="1534" y="1911"/>
                      <a:pt x="1465" y="1938"/>
                      <a:pt x="1371" y="1938"/>
                    </a:cubicBezTo>
                    <a:cubicBezTo>
                      <a:pt x="1232" y="1938"/>
                      <a:pt x="1070" y="1883"/>
                      <a:pt x="917" y="1787"/>
                    </a:cubicBezTo>
                    <a:cubicBezTo>
                      <a:pt x="920" y="1787"/>
                      <a:pt x="923" y="1787"/>
                      <a:pt x="927" y="1787"/>
                    </a:cubicBezTo>
                    <a:cubicBezTo>
                      <a:pt x="1035" y="1787"/>
                      <a:pt x="1120" y="1757"/>
                      <a:pt x="1163" y="1700"/>
                    </a:cubicBezTo>
                    <a:cubicBezTo>
                      <a:pt x="1283" y="1746"/>
                      <a:pt x="1489" y="1776"/>
                      <a:pt x="1590" y="1625"/>
                    </a:cubicBezTo>
                    <a:cubicBezTo>
                      <a:pt x="1630" y="1638"/>
                      <a:pt x="1681" y="1647"/>
                      <a:pt x="1732" y="1644"/>
                    </a:cubicBezTo>
                    <a:cubicBezTo>
                      <a:pt x="1751" y="1643"/>
                      <a:pt x="1769" y="1641"/>
                      <a:pt x="1788" y="1636"/>
                    </a:cubicBezTo>
                    <a:cubicBezTo>
                      <a:pt x="1803" y="1633"/>
                      <a:pt x="1817" y="1628"/>
                      <a:pt x="1831" y="1621"/>
                    </a:cubicBezTo>
                    <a:cubicBezTo>
                      <a:pt x="1868" y="1605"/>
                      <a:pt x="1901" y="1577"/>
                      <a:pt x="1926" y="1536"/>
                    </a:cubicBezTo>
                    <a:cubicBezTo>
                      <a:pt x="2272" y="1732"/>
                      <a:pt x="2272" y="1732"/>
                      <a:pt x="2272" y="1732"/>
                    </a:cubicBezTo>
                    <a:cubicBezTo>
                      <a:pt x="2247" y="1771"/>
                      <a:pt x="2210" y="1794"/>
                      <a:pt x="2160" y="1800"/>
                    </a:cubicBezTo>
                    <a:close/>
                    <a:moveTo>
                      <a:pt x="1863" y="1500"/>
                    </a:moveTo>
                    <a:cubicBezTo>
                      <a:pt x="1869" y="1499"/>
                      <a:pt x="1869" y="1499"/>
                      <a:pt x="1869" y="1499"/>
                    </a:cubicBezTo>
                    <a:cubicBezTo>
                      <a:pt x="1869" y="1500"/>
                      <a:pt x="1868" y="1502"/>
                      <a:pt x="1867" y="1503"/>
                    </a:cubicBezTo>
                    <a:cubicBezTo>
                      <a:pt x="1837" y="1550"/>
                      <a:pt x="1792" y="1570"/>
                      <a:pt x="1747" y="1576"/>
                    </a:cubicBezTo>
                    <a:cubicBezTo>
                      <a:pt x="1722" y="1579"/>
                      <a:pt x="1697" y="1578"/>
                      <a:pt x="1674" y="1575"/>
                    </a:cubicBezTo>
                    <a:cubicBezTo>
                      <a:pt x="1646" y="1571"/>
                      <a:pt x="1621" y="1564"/>
                      <a:pt x="1605" y="1559"/>
                    </a:cubicBezTo>
                    <a:cubicBezTo>
                      <a:pt x="1595" y="1556"/>
                      <a:pt x="1589" y="1553"/>
                      <a:pt x="1588" y="1553"/>
                    </a:cubicBezTo>
                    <a:cubicBezTo>
                      <a:pt x="1579" y="1549"/>
                      <a:pt x="1570" y="1549"/>
                      <a:pt x="1562" y="1552"/>
                    </a:cubicBezTo>
                    <a:cubicBezTo>
                      <a:pt x="1555" y="1555"/>
                      <a:pt x="1549" y="1561"/>
                      <a:pt x="1545" y="1568"/>
                    </a:cubicBezTo>
                    <a:cubicBezTo>
                      <a:pt x="1544" y="1570"/>
                      <a:pt x="1543" y="1571"/>
                      <a:pt x="1542" y="1573"/>
                    </a:cubicBezTo>
                    <a:cubicBezTo>
                      <a:pt x="1469" y="1705"/>
                      <a:pt x="1302" y="1674"/>
                      <a:pt x="1217" y="1647"/>
                    </a:cubicBezTo>
                    <a:cubicBezTo>
                      <a:pt x="1187" y="1637"/>
                      <a:pt x="1167" y="1629"/>
                      <a:pt x="1164" y="1627"/>
                    </a:cubicBezTo>
                    <a:cubicBezTo>
                      <a:pt x="1147" y="1620"/>
                      <a:pt x="1127" y="1627"/>
                      <a:pt x="1119" y="1643"/>
                    </a:cubicBezTo>
                    <a:cubicBezTo>
                      <a:pt x="1114" y="1655"/>
                      <a:pt x="1105" y="1665"/>
                      <a:pt x="1094" y="1675"/>
                    </a:cubicBezTo>
                    <a:cubicBezTo>
                      <a:pt x="1056" y="1707"/>
                      <a:pt x="986" y="1723"/>
                      <a:pt x="900" y="1719"/>
                    </a:cubicBezTo>
                    <a:cubicBezTo>
                      <a:pt x="871" y="1717"/>
                      <a:pt x="840" y="1714"/>
                      <a:pt x="808" y="1708"/>
                    </a:cubicBezTo>
                    <a:cubicBezTo>
                      <a:pt x="807" y="1708"/>
                      <a:pt x="806" y="1708"/>
                      <a:pt x="805" y="1707"/>
                    </a:cubicBezTo>
                    <a:cubicBezTo>
                      <a:pt x="798" y="1702"/>
                      <a:pt x="792" y="1698"/>
                      <a:pt x="786" y="1692"/>
                    </a:cubicBezTo>
                    <a:cubicBezTo>
                      <a:pt x="601" y="1540"/>
                      <a:pt x="576" y="1373"/>
                      <a:pt x="588" y="1258"/>
                    </a:cubicBezTo>
                    <a:cubicBezTo>
                      <a:pt x="601" y="1131"/>
                      <a:pt x="666" y="1022"/>
                      <a:pt x="725" y="984"/>
                    </a:cubicBezTo>
                    <a:cubicBezTo>
                      <a:pt x="728" y="982"/>
                      <a:pt x="731" y="980"/>
                      <a:pt x="735" y="978"/>
                    </a:cubicBezTo>
                    <a:cubicBezTo>
                      <a:pt x="761" y="964"/>
                      <a:pt x="792" y="957"/>
                      <a:pt x="824" y="957"/>
                    </a:cubicBezTo>
                    <a:cubicBezTo>
                      <a:pt x="897" y="957"/>
                      <a:pt x="962" y="992"/>
                      <a:pt x="984" y="1004"/>
                    </a:cubicBezTo>
                    <a:cubicBezTo>
                      <a:pt x="989" y="1007"/>
                      <a:pt x="991" y="1009"/>
                      <a:pt x="991" y="1009"/>
                    </a:cubicBezTo>
                    <a:cubicBezTo>
                      <a:pt x="992" y="1009"/>
                      <a:pt x="993" y="1010"/>
                      <a:pt x="994" y="1010"/>
                    </a:cubicBezTo>
                    <a:cubicBezTo>
                      <a:pt x="1034" y="1033"/>
                      <a:pt x="1034" y="1033"/>
                      <a:pt x="1034" y="1033"/>
                    </a:cubicBezTo>
                    <a:cubicBezTo>
                      <a:pt x="1226" y="1141"/>
                      <a:pt x="1226" y="1141"/>
                      <a:pt x="1226" y="1141"/>
                    </a:cubicBezTo>
                    <a:cubicBezTo>
                      <a:pt x="1319" y="1194"/>
                      <a:pt x="1319" y="1194"/>
                      <a:pt x="1319" y="1194"/>
                    </a:cubicBezTo>
                    <a:lnTo>
                      <a:pt x="1863" y="1500"/>
                    </a:lnTo>
                    <a:close/>
                    <a:moveTo>
                      <a:pt x="616" y="998"/>
                    </a:moveTo>
                    <a:cubicBezTo>
                      <a:pt x="570" y="1059"/>
                      <a:pt x="531" y="1148"/>
                      <a:pt x="520" y="1251"/>
                    </a:cubicBezTo>
                    <a:cubicBezTo>
                      <a:pt x="501" y="1436"/>
                      <a:pt x="580" y="1611"/>
                      <a:pt x="743" y="1745"/>
                    </a:cubicBezTo>
                    <a:cubicBezTo>
                      <a:pt x="942" y="1908"/>
                      <a:pt x="1176" y="2005"/>
                      <a:pt x="1371" y="2005"/>
                    </a:cubicBezTo>
                    <a:cubicBezTo>
                      <a:pt x="1476" y="2005"/>
                      <a:pt x="1558" y="1975"/>
                      <a:pt x="1600" y="1922"/>
                    </a:cubicBezTo>
                    <a:cubicBezTo>
                      <a:pt x="1637" y="1936"/>
                      <a:pt x="1709" y="1958"/>
                      <a:pt x="1786" y="1958"/>
                    </a:cubicBezTo>
                    <a:cubicBezTo>
                      <a:pt x="1885" y="1958"/>
                      <a:pt x="1961" y="1921"/>
                      <a:pt x="2009" y="1850"/>
                    </a:cubicBezTo>
                    <a:cubicBezTo>
                      <a:pt x="2036" y="1858"/>
                      <a:pt x="2081" y="1869"/>
                      <a:pt x="2130" y="1869"/>
                    </a:cubicBezTo>
                    <a:cubicBezTo>
                      <a:pt x="2130" y="1869"/>
                      <a:pt x="2130" y="1869"/>
                      <a:pt x="2130" y="1869"/>
                    </a:cubicBezTo>
                    <a:cubicBezTo>
                      <a:pt x="2135" y="1869"/>
                      <a:pt x="2140" y="1869"/>
                      <a:pt x="2145" y="1869"/>
                    </a:cubicBezTo>
                    <a:cubicBezTo>
                      <a:pt x="2280" y="1942"/>
                      <a:pt x="2280" y="1942"/>
                      <a:pt x="2280" y="1942"/>
                    </a:cubicBezTo>
                    <a:cubicBezTo>
                      <a:pt x="945" y="2252"/>
                      <a:pt x="945" y="2252"/>
                      <a:pt x="945" y="2252"/>
                    </a:cubicBezTo>
                    <a:cubicBezTo>
                      <a:pt x="945" y="2252"/>
                      <a:pt x="944" y="2252"/>
                      <a:pt x="943" y="2252"/>
                    </a:cubicBezTo>
                    <a:cubicBezTo>
                      <a:pt x="881" y="2271"/>
                      <a:pt x="817" y="2281"/>
                      <a:pt x="752" y="2281"/>
                    </a:cubicBezTo>
                    <a:cubicBezTo>
                      <a:pt x="394" y="2281"/>
                      <a:pt x="103" y="1990"/>
                      <a:pt x="103" y="1632"/>
                    </a:cubicBezTo>
                    <a:cubicBezTo>
                      <a:pt x="103" y="1321"/>
                      <a:pt x="323" y="1060"/>
                      <a:pt x="616" y="998"/>
                    </a:cubicBezTo>
                    <a:close/>
                    <a:moveTo>
                      <a:pt x="951" y="2522"/>
                    </a:moveTo>
                    <a:cubicBezTo>
                      <a:pt x="817" y="2345"/>
                      <a:pt x="817" y="2345"/>
                      <a:pt x="817" y="2345"/>
                    </a:cubicBezTo>
                    <a:cubicBezTo>
                      <a:pt x="866" y="2341"/>
                      <a:pt x="915" y="2331"/>
                      <a:pt x="962" y="2317"/>
                    </a:cubicBezTo>
                    <a:cubicBezTo>
                      <a:pt x="1110" y="2283"/>
                      <a:pt x="1110" y="2283"/>
                      <a:pt x="1110" y="2283"/>
                    </a:cubicBezTo>
                    <a:lnTo>
                      <a:pt x="951" y="2522"/>
                    </a:lnTo>
                    <a:close/>
                    <a:moveTo>
                      <a:pt x="316" y="409"/>
                    </a:moveTo>
                    <a:cubicBezTo>
                      <a:pt x="297" y="376"/>
                      <a:pt x="285" y="337"/>
                      <a:pt x="285" y="295"/>
                    </a:cubicBezTo>
                    <a:cubicBezTo>
                      <a:pt x="285" y="264"/>
                      <a:pt x="292" y="233"/>
                      <a:pt x="304" y="206"/>
                    </a:cubicBezTo>
                    <a:cubicBezTo>
                      <a:pt x="338" y="125"/>
                      <a:pt x="419" y="68"/>
                      <a:pt x="513" y="68"/>
                    </a:cubicBezTo>
                    <a:cubicBezTo>
                      <a:pt x="638" y="68"/>
                      <a:pt x="740" y="170"/>
                      <a:pt x="740" y="295"/>
                    </a:cubicBezTo>
                    <a:cubicBezTo>
                      <a:pt x="740" y="421"/>
                      <a:pt x="638" y="523"/>
                      <a:pt x="513" y="523"/>
                    </a:cubicBezTo>
                    <a:cubicBezTo>
                      <a:pt x="429" y="523"/>
                      <a:pt x="356" y="477"/>
                      <a:pt x="316" y="409"/>
                    </a:cubicBezTo>
                    <a:close/>
                    <a:moveTo>
                      <a:pt x="76" y="386"/>
                    </a:moveTo>
                    <a:cubicBezTo>
                      <a:pt x="102" y="303"/>
                      <a:pt x="173" y="265"/>
                      <a:pt x="222" y="247"/>
                    </a:cubicBezTo>
                    <a:cubicBezTo>
                      <a:pt x="220" y="263"/>
                      <a:pt x="218" y="279"/>
                      <a:pt x="218" y="295"/>
                    </a:cubicBezTo>
                    <a:cubicBezTo>
                      <a:pt x="218" y="327"/>
                      <a:pt x="223" y="357"/>
                      <a:pt x="232" y="386"/>
                    </a:cubicBezTo>
                    <a:lnTo>
                      <a:pt x="76" y="386"/>
                    </a:lnTo>
                    <a:close/>
                    <a:moveTo>
                      <a:pt x="349" y="891"/>
                    </a:moveTo>
                    <a:cubicBezTo>
                      <a:pt x="432" y="754"/>
                      <a:pt x="455" y="644"/>
                      <a:pt x="462" y="585"/>
                    </a:cubicBezTo>
                    <a:cubicBezTo>
                      <a:pt x="478" y="588"/>
                      <a:pt x="495" y="590"/>
                      <a:pt x="513" y="590"/>
                    </a:cubicBezTo>
                    <a:cubicBezTo>
                      <a:pt x="670" y="590"/>
                      <a:pt x="798" y="467"/>
                      <a:pt x="807" y="313"/>
                    </a:cubicBezTo>
                    <a:cubicBezTo>
                      <a:pt x="874" y="434"/>
                      <a:pt x="951" y="631"/>
                      <a:pt x="978" y="925"/>
                    </a:cubicBezTo>
                    <a:cubicBezTo>
                      <a:pt x="940" y="908"/>
                      <a:pt x="885" y="890"/>
                      <a:pt x="824" y="890"/>
                    </a:cubicBezTo>
                    <a:cubicBezTo>
                      <a:pt x="781" y="890"/>
                      <a:pt x="742" y="899"/>
                      <a:pt x="706" y="917"/>
                    </a:cubicBezTo>
                    <a:cubicBezTo>
                      <a:pt x="495" y="931"/>
                      <a:pt x="308" y="1036"/>
                      <a:pt x="186" y="1194"/>
                    </a:cubicBezTo>
                    <a:cubicBezTo>
                      <a:pt x="238" y="1073"/>
                      <a:pt x="304" y="965"/>
                      <a:pt x="349" y="89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a:p>
            </p:txBody>
          </p:sp>
        </p:grpSp>
        <p:grpSp>
          <p:nvGrpSpPr>
            <p:cNvPr id="23" name="Grupa 75"/>
            <p:cNvGrpSpPr/>
            <p:nvPr/>
          </p:nvGrpSpPr>
          <p:grpSpPr>
            <a:xfrm>
              <a:off x="882542" y="1061658"/>
              <a:ext cx="1071890" cy="1123368"/>
              <a:chOff x="2480170" y="1044739"/>
              <a:chExt cx="1071890" cy="1123368"/>
            </a:xfrm>
          </p:grpSpPr>
          <p:sp>
            <p:nvSpPr>
              <p:cNvPr id="24" name="Elipsa 76"/>
              <p:cNvSpPr/>
              <p:nvPr/>
            </p:nvSpPr>
            <p:spPr>
              <a:xfrm>
                <a:off x="2480170" y="1044739"/>
                <a:ext cx="1071890" cy="10718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5" name="pole tekstowe 78"/>
              <p:cNvSpPr txBox="1"/>
              <p:nvPr/>
            </p:nvSpPr>
            <p:spPr>
              <a:xfrm>
                <a:off x="2789451" y="1060111"/>
                <a:ext cx="736614" cy="1107996"/>
              </a:xfrm>
              <a:prstGeom prst="rect">
                <a:avLst/>
              </a:prstGeom>
              <a:noFill/>
            </p:spPr>
            <p:txBody>
              <a:bodyPr wrap="square" rtlCol="0">
                <a:spAutoFit/>
              </a:bodyPr>
              <a:lstStyle/>
              <a:p>
                <a:pPr algn="ctr"/>
                <a:r>
                  <a:rPr lang="pl-PL" sz="6600" b="1">
                    <a:solidFill>
                      <a:schemeClr val="bg1"/>
                    </a:solidFill>
                  </a:rPr>
                  <a:t>C</a:t>
                </a:r>
              </a:p>
            </p:txBody>
          </p:sp>
          <p:sp>
            <p:nvSpPr>
              <p:cNvPr id="26" name="Freeform 10"/>
              <p:cNvSpPr>
                <a:spLocks noEditPoints="1"/>
              </p:cNvSpPr>
              <p:nvPr/>
            </p:nvSpPr>
            <p:spPr bwMode="auto">
              <a:xfrm>
                <a:off x="2584860" y="1204852"/>
                <a:ext cx="493106" cy="743011"/>
              </a:xfrm>
              <a:custGeom>
                <a:avLst/>
                <a:gdLst>
                  <a:gd name="T0" fmla="*/ 1613 w 2226"/>
                  <a:gd name="T1" fmla="*/ 1038 h 3356"/>
                  <a:gd name="T2" fmla="*/ 1263 w 2226"/>
                  <a:gd name="T3" fmla="*/ 850 h 3356"/>
                  <a:gd name="T4" fmla="*/ 933 w 2226"/>
                  <a:gd name="T5" fmla="*/ 214 h 3356"/>
                  <a:gd name="T6" fmla="*/ 668 w 2226"/>
                  <a:gd name="T7" fmla="*/ 185 h 3356"/>
                  <a:gd name="T8" fmla="*/ 15 w 2226"/>
                  <a:gd name="T9" fmla="*/ 940 h 3356"/>
                  <a:gd name="T10" fmla="*/ 324 w 2226"/>
                  <a:gd name="T11" fmla="*/ 1359 h 3356"/>
                  <a:gd name="T12" fmla="*/ 1098 w 2226"/>
                  <a:gd name="T13" fmla="*/ 2807 h 3356"/>
                  <a:gd name="T14" fmla="*/ 968 w 2226"/>
                  <a:gd name="T15" fmla="*/ 3177 h 3356"/>
                  <a:gd name="T16" fmla="*/ 508 w 2226"/>
                  <a:gd name="T17" fmla="*/ 3297 h 3356"/>
                  <a:gd name="T18" fmla="*/ 989 w 2226"/>
                  <a:gd name="T19" fmla="*/ 3257 h 3356"/>
                  <a:gd name="T20" fmla="*/ 1470 w 2226"/>
                  <a:gd name="T21" fmla="*/ 3269 h 3356"/>
                  <a:gd name="T22" fmla="*/ 1621 w 2226"/>
                  <a:gd name="T23" fmla="*/ 3259 h 3356"/>
                  <a:gd name="T24" fmla="*/ 1177 w 2226"/>
                  <a:gd name="T25" fmla="*/ 2817 h 3356"/>
                  <a:gd name="T26" fmla="*/ 1609 w 2226"/>
                  <a:gd name="T27" fmla="*/ 2723 h 3356"/>
                  <a:gd name="T28" fmla="*/ 2010 w 2226"/>
                  <a:gd name="T29" fmla="*/ 3063 h 3356"/>
                  <a:gd name="T30" fmla="*/ 2153 w 2226"/>
                  <a:gd name="T31" fmla="*/ 1970 h 3356"/>
                  <a:gd name="T32" fmla="*/ 2103 w 2226"/>
                  <a:gd name="T33" fmla="*/ 2668 h 3356"/>
                  <a:gd name="T34" fmla="*/ 2097 w 2226"/>
                  <a:gd name="T35" fmla="*/ 2673 h 3356"/>
                  <a:gd name="T36" fmla="*/ 1795 w 2226"/>
                  <a:gd name="T37" fmla="*/ 2572 h 3356"/>
                  <a:gd name="T38" fmla="*/ 1727 w 2226"/>
                  <a:gd name="T39" fmla="*/ 2530 h 3356"/>
                  <a:gd name="T40" fmla="*/ 1376 w 2226"/>
                  <a:gd name="T41" fmla="*/ 2263 h 3356"/>
                  <a:gd name="T42" fmla="*/ 879 w 2226"/>
                  <a:gd name="T43" fmla="*/ 1238 h 3356"/>
                  <a:gd name="T44" fmla="*/ 1231 w 2226"/>
                  <a:gd name="T45" fmla="*/ 941 h 3356"/>
                  <a:gd name="T46" fmla="*/ 1571 w 2226"/>
                  <a:gd name="T47" fmla="*/ 1105 h 3356"/>
                  <a:gd name="T48" fmla="*/ 2011 w 2226"/>
                  <a:gd name="T49" fmla="*/ 1749 h 3356"/>
                  <a:gd name="T50" fmla="*/ 2076 w 2226"/>
                  <a:gd name="T51" fmla="*/ 1987 h 3356"/>
                  <a:gd name="T52" fmla="*/ 850 w 2226"/>
                  <a:gd name="T53" fmla="*/ 1162 h 3356"/>
                  <a:gd name="T54" fmla="*/ 871 w 2226"/>
                  <a:gd name="T55" fmla="*/ 1156 h 3356"/>
                  <a:gd name="T56" fmla="*/ 869 w 2226"/>
                  <a:gd name="T57" fmla="*/ 1157 h 3356"/>
                  <a:gd name="T58" fmla="*/ 806 w 2226"/>
                  <a:gd name="T59" fmla="*/ 120 h 3356"/>
                  <a:gd name="T60" fmla="*/ 806 w 2226"/>
                  <a:gd name="T61" fmla="*/ 120 h 3356"/>
                  <a:gd name="T62" fmla="*/ 201 w 2226"/>
                  <a:gd name="T63" fmla="*/ 863 h 3356"/>
                  <a:gd name="T64" fmla="*/ 1199 w 2226"/>
                  <a:gd name="T65" fmla="*/ 717 h 3356"/>
                  <a:gd name="T66" fmla="*/ 1182 w 2226"/>
                  <a:gd name="T67" fmla="*/ 841 h 3356"/>
                  <a:gd name="T68" fmla="*/ 1180 w 2226"/>
                  <a:gd name="T69" fmla="*/ 849 h 3356"/>
                  <a:gd name="T70" fmla="*/ 1164 w 2226"/>
                  <a:gd name="T71" fmla="*/ 894 h 3356"/>
                  <a:gd name="T72" fmla="*/ 1158 w 2226"/>
                  <a:gd name="T73" fmla="*/ 908 h 3356"/>
                  <a:gd name="T74" fmla="*/ 1159 w 2226"/>
                  <a:gd name="T75" fmla="*/ 908 h 3356"/>
                  <a:gd name="T76" fmla="*/ 1157 w 2226"/>
                  <a:gd name="T77" fmla="*/ 909 h 3356"/>
                  <a:gd name="T78" fmla="*/ 1153 w 2226"/>
                  <a:gd name="T79" fmla="*/ 917 h 3356"/>
                  <a:gd name="T80" fmla="*/ 871 w 2226"/>
                  <a:gd name="T81" fmla="*/ 1156 h 3356"/>
                  <a:gd name="T82" fmla="*/ 868 w 2226"/>
                  <a:gd name="T83" fmla="*/ 1157 h 3356"/>
                  <a:gd name="T84" fmla="*/ 857 w 2226"/>
                  <a:gd name="T85" fmla="*/ 1161 h 3356"/>
                  <a:gd name="T86" fmla="*/ 852 w 2226"/>
                  <a:gd name="T87" fmla="*/ 1161 h 3356"/>
                  <a:gd name="T88" fmla="*/ 837 w 2226"/>
                  <a:gd name="T89" fmla="*/ 1165 h 3356"/>
                  <a:gd name="T90" fmla="*/ 792 w 2226"/>
                  <a:gd name="T91" fmla="*/ 1172 h 3356"/>
                  <a:gd name="T92" fmla="*/ 475 w 2226"/>
                  <a:gd name="T93" fmla="*/ 1090 h 3356"/>
                  <a:gd name="T94" fmla="*/ 414 w 2226"/>
                  <a:gd name="T95" fmla="*/ 2090 h 3356"/>
                  <a:gd name="T96" fmla="*/ 495 w 2226"/>
                  <a:gd name="T97" fmla="*/ 1197 h 3356"/>
                  <a:gd name="T98" fmla="*/ 800 w 2226"/>
                  <a:gd name="T99" fmla="*/ 1253 h 3356"/>
                  <a:gd name="T100" fmla="*/ 1009 w 2226"/>
                  <a:gd name="T101" fmla="*/ 1986 h 3356"/>
                  <a:gd name="T102" fmla="*/ 1470 w 2226"/>
                  <a:gd name="T103" fmla="*/ 2700 h 3356"/>
                  <a:gd name="T104" fmla="*/ 2061 w 2226"/>
                  <a:gd name="T105" fmla="*/ 2753 h 3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26" h="3356">
                    <a:moveTo>
                      <a:pt x="2153" y="1970"/>
                    </a:moveTo>
                    <a:cubicBezTo>
                      <a:pt x="2108" y="1761"/>
                      <a:pt x="2039" y="1574"/>
                      <a:pt x="1949" y="1416"/>
                    </a:cubicBezTo>
                    <a:cubicBezTo>
                      <a:pt x="1857" y="1254"/>
                      <a:pt x="1745" y="1128"/>
                      <a:pt x="1615" y="1039"/>
                    </a:cubicBezTo>
                    <a:cubicBezTo>
                      <a:pt x="1615" y="1039"/>
                      <a:pt x="1614" y="1038"/>
                      <a:pt x="1613" y="1038"/>
                    </a:cubicBezTo>
                    <a:cubicBezTo>
                      <a:pt x="1602" y="1029"/>
                      <a:pt x="1591" y="1020"/>
                      <a:pt x="1580" y="1011"/>
                    </a:cubicBezTo>
                    <a:cubicBezTo>
                      <a:pt x="1483" y="936"/>
                      <a:pt x="1374" y="881"/>
                      <a:pt x="1263" y="850"/>
                    </a:cubicBezTo>
                    <a:cubicBezTo>
                      <a:pt x="1263" y="850"/>
                      <a:pt x="1263" y="850"/>
                      <a:pt x="1263" y="850"/>
                    </a:cubicBezTo>
                    <a:cubicBezTo>
                      <a:pt x="1263" y="850"/>
                      <a:pt x="1263" y="850"/>
                      <a:pt x="1263" y="850"/>
                    </a:cubicBezTo>
                    <a:cubicBezTo>
                      <a:pt x="1263" y="850"/>
                      <a:pt x="1263" y="850"/>
                      <a:pt x="1263" y="850"/>
                    </a:cubicBezTo>
                    <a:cubicBezTo>
                      <a:pt x="1275" y="807"/>
                      <a:pt x="1280" y="763"/>
                      <a:pt x="1280" y="717"/>
                    </a:cubicBezTo>
                    <a:cubicBezTo>
                      <a:pt x="1280" y="487"/>
                      <a:pt x="1135" y="291"/>
                      <a:pt x="933" y="214"/>
                    </a:cubicBezTo>
                    <a:cubicBezTo>
                      <a:pt x="933" y="214"/>
                      <a:pt x="933" y="214"/>
                      <a:pt x="933" y="214"/>
                    </a:cubicBezTo>
                    <a:cubicBezTo>
                      <a:pt x="852" y="27"/>
                      <a:pt x="852" y="27"/>
                      <a:pt x="852" y="27"/>
                    </a:cubicBezTo>
                    <a:cubicBezTo>
                      <a:pt x="846" y="13"/>
                      <a:pt x="833" y="4"/>
                      <a:pt x="818" y="2"/>
                    </a:cubicBezTo>
                    <a:cubicBezTo>
                      <a:pt x="794" y="0"/>
                      <a:pt x="778" y="19"/>
                      <a:pt x="767" y="36"/>
                    </a:cubicBezTo>
                    <a:cubicBezTo>
                      <a:pt x="668" y="185"/>
                      <a:pt x="668" y="185"/>
                      <a:pt x="668" y="185"/>
                    </a:cubicBezTo>
                    <a:cubicBezTo>
                      <a:pt x="668" y="185"/>
                      <a:pt x="668" y="185"/>
                      <a:pt x="668" y="185"/>
                    </a:cubicBezTo>
                    <a:cubicBezTo>
                      <a:pt x="424" y="217"/>
                      <a:pt x="231" y="415"/>
                      <a:pt x="205" y="662"/>
                    </a:cubicBezTo>
                    <a:cubicBezTo>
                      <a:pt x="171" y="670"/>
                      <a:pt x="89" y="696"/>
                      <a:pt x="42" y="765"/>
                    </a:cubicBezTo>
                    <a:cubicBezTo>
                      <a:pt x="9" y="813"/>
                      <a:pt x="0" y="872"/>
                      <a:pt x="15" y="940"/>
                    </a:cubicBezTo>
                    <a:cubicBezTo>
                      <a:pt x="23" y="977"/>
                      <a:pt x="23" y="977"/>
                      <a:pt x="23" y="977"/>
                    </a:cubicBezTo>
                    <a:cubicBezTo>
                      <a:pt x="249" y="936"/>
                      <a:pt x="249" y="936"/>
                      <a:pt x="249" y="936"/>
                    </a:cubicBezTo>
                    <a:cubicBezTo>
                      <a:pt x="288" y="1023"/>
                      <a:pt x="350" y="1099"/>
                      <a:pt x="427" y="1154"/>
                    </a:cubicBezTo>
                    <a:cubicBezTo>
                      <a:pt x="385" y="1216"/>
                      <a:pt x="350" y="1284"/>
                      <a:pt x="324" y="1359"/>
                    </a:cubicBezTo>
                    <a:cubicBezTo>
                      <a:pt x="240" y="1595"/>
                      <a:pt x="245" y="1864"/>
                      <a:pt x="339" y="2118"/>
                    </a:cubicBezTo>
                    <a:cubicBezTo>
                      <a:pt x="416" y="2325"/>
                      <a:pt x="544" y="2502"/>
                      <a:pt x="708" y="2629"/>
                    </a:cubicBezTo>
                    <a:cubicBezTo>
                      <a:pt x="827" y="2720"/>
                      <a:pt x="962" y="2782"/>
                      <a:pt x="1098" y="2807"/>
                    </a:cubicBezTo>
                    <a:cubicBezTo>
                      <a:pt x="1098" y="2807"/>
                      <a:pt x="1098" y="2807"/>
                      <a:pt x="1098" y="2807"/>
                    </a:cubicBezTo>
                    <a:cubicBezTo>
                      <a:pt x="1082" y="2889"/>
                      <a:pt x="1066" y="2971"/>
                      <a:pt x="1051" y="3053"/>
                    </a:cubicBezTo>
                    <a:cubicBezTo>
                      <a:pt x="1043" y="3094"/>
                      <a:pt x="1035" y="3136"/>
                      <a:pt x="1027" y="3177"/>
                    </a:cubicBezTo>
                    <a:cubicBezTo>
                      <a:pt x="1027" y="3177"/>
                      <a:pt x="1027" y="3177"/>
                      <a:pt x="1026" y="3177"/>
                    </a:cubicBezTo>
                    <a:cubicBezTo>
                      <a:pt x="1007" y="3177"/>
                      <a:pt x="987" y="3177"/>
                      <a:pt x="968" y="3177"/>
                    </a:cubicBezTo>
                    <a:cubicBezTo>
                      <a:pt x="879" y="3177"/>
                      <a:pt x="790" y="3177"/>
                      <a:pt x="701" y="3177"/>
                    </a:cubicBezTo>
                    <a:cubicBezTo>
                      <a:pt x="676" y="3177"/>
                      <a:pt x="651" y="3175"/>
                      <a:pt x="626" y="3179"/>
                    </a:cubicBezTo>
                    <a:cubicBezTo>
                      <a:pt x="587" y="3185"/>
                      <a:pt x="553" y="3220"/>
                      <a:pt x="523" y="3242"/>
                    </a:cubicBezTo>
                    <a:cubicBezTo>
                      <a:pt x="505" y="3255"/>
                      <a:pt x="496" y="3276"/>
                      <a:pt x="508" y="3297"/>
                    </a:cubicBezTo>
                    <a:cubicBezTo>
                      <a:pt x="519" y="3314"/>
                      <a:pt x="546" y="3325"/>
                      <a:pt x="563" y="3312"/>
                    </a:cubicBezTo>
                    <a:cubicBezTo>
                      <a:pt x="591" y="3291"/>
                      <a:pt x="622" y="3257"/>
                      <a:pt x="657" y="3257"/>
                    </a:cubicBezTo>
                    <a:cubicBezTo>
                      <a:pt x="707" y="3257"/>
                      <a:pt x="757" y="3257"/>
                      <a:pt x="806" y="3257"/>
                    </a:cubicBezTo>
                    <a:cubicBezTo>
                      <a:pt x="867" y="3257"/>
                      <a:pt x="928" y="3257"/>
                      <a:pt x="989" y="3257"/>
                    </a:cubicBezTo>
                    <a:cubicBezTo>
                      <a:pt x="1004" y="3257"/>
                      <a:pt x="1020" y="3257"/>
                      <a:pt x="1036" y="3256"/>
                    </a:cubicBezTo>
                    <a:cubicBezTo>
                      <a:pt x="1038" y="3256"/>
                      <a:pt x="1041" y="3256"/>
                      <a:pt x="1043" y="3256"/>
                    </a:cubicBezTo>
                    <a:cubicBezTo>
                      <a:pt x="1139" y="3259"/>
                      <a:pt x="1236" y="3262"/>
                      <a:pt x="1332" y="3265"/>
                    </a:cubicBezTo>
                    <a:cubicBezTo>
                      <a:pt x="1378" y="3266"/>
                      <a:pt x="1424" y="3267"/>
                      <a:pt x="1470" y="3269"/>
                    </a:cubicBezTo>
                    <a:cubicBezTo>
                      <a:pt x="1484" y="3269"/>
                      <a:pt x="1495" y="3272"/>
                      <a:pt x="1506" y="3280"/>
                    </a:cubicBezTo>
                    <a:cubicBezTo>
                      <a:pt x="1529" y="3294"/>
                      <a:pt x="1552" y="3309"/>
                      <a:pt x="1575" y="3324"/>
                    </a:cubicBezTo>
                    <a:cubicBezTo>
                      <a:pt x="1577" y="3325"/>
                      <a:pt x="1579" y="3327"/>
                      <a:pt x="1581" y="3328"/>
                    </a:cubicBezTo>
                    <a:cubicBezTo>
                      <a:pt x="1624" y="3356"/>
                      <a:pt x="1665" y="3287"/>
                      <a:pt x="1621" y="3259"/>
                    </a:cubicBezTo>
                    <a:cubicBezTo>
                      <a:pt x="1578" y="3231"/>
                      <a:pt x="1532" y="3191"/>
                      <a:pt x="1479" y="3189"/>
                    </a:cubicBezTo>
                    <a:cubicBezTo>
                      <a:pt x="1442" y="3188"/>
                      <a:pt x="1405" y="3187"/>
                      <a:pt x="1369" y="3186"/>
                    </a:cubicBezTo>
                    <a:cubicBezTo>
                      <a:pt x="1282" y="3183"/>
                      <a:pt x="1195" y="3180"/>
                      <a:pt x="1108" y="3178"/>
                    </a:cubicBezTo>
                    <a:cubicBezTo>
                      <a:pt x="1131" y="3058"/>
                      <a:pt x="1154" y="2937"/>
                      <a:pt x="1177" y="2817"/>
                    </a:cubicBezTo>
                    <a:cubicBezTo>
                      <a:pt x="1177" y="2817"/>
                      <a:pt x="1177" y="2817"/>
                      <a:pt x="1177" y="2817"/>
                    </a:cubicBezTo>
                    <a:cubicBezTo>
                      <a:pt x="1199" y="2821"/>
                      <a:pt x="1220" y="2820"/>
                      <a:pt x="1241" y="2820"/>
                    </a:cubicBezTo>
                    <a:cubicBezTo>
                      <a:pt x="1330" y="2820"/>
                      <a:pt x="1416" y="2805"/>
                      <a:pt x="1498" y="2775"/>
                    </a:cubicBezTo>
                    <a:cubicBezTo>
                      <a:pt x="1536" y="2760"/>
                      <a:pt x="1573" y="2743"/>
                      <a:pt x="1609" y="2723"/>
                    </a:cubicBezTo>
                    <a:cubicBezTo>
                      <a:pt x="1918" y="3077"/>
                      <a:pt x="1918" y="3077"/>
                      <a:pt x="1918" y="3077"/>
                    </a:cubicBezTo>
                    <a:cubicBezTo>
                      <a:pt x="1930" y="3090"/>
                      <a:pt x="1945" y="3097"/>
                      <a:pt x="1960" y="3097"/>
                    </a:cubicBezTo>
                    <a:cubicBezTo>
                      <a:pt x="1963" y="3097"/>
                      <a:pt x="1966" y="3096"/>
                      <a:pt x="1968" y="3096"/>
                    </a:cubicBezTo>
                    <a:cubicBezTo>
                      <a:pt x="1987" y="3093"/>
                      <a:pt x="2002" y="3081"/>
                      <a:pt x="2010" y="3063"/>
                    </a:cubicBezTo>
                    <a:cubicBezTo>
                      <a:pt x="2156" y="2736"/>
                      <a:pt x="2156" y="2736"/>
                      <a:pt x="2156" y="2736"/>
                    </a:cubicBezTo>
                    <a:cubicBezTo>
                      <a:pt x="2156" y="2736"/>
                      <a:pt x="2156" y="2736"/>
                      <a:pt x="2156" y="2736"/>
                    </a:cubicBezTo>
                    <a:cubicBezTo>
                      <a:pt x="2158" y="2733"/>
                      <a:pt x="2158" y="2733"/>
                      <a:pt x="2158" y="2733"/>
                    </a:cubicBezTo>
                    <a:cubicBezTo>
                      <a:pt x="2226" y="2643"/>
                      <a:pt x="2223" y="2294"/>
                      <a:pt x="2153" y="1970"/>
                    </a:cubicBezTo>
                    <a:close/>
                    <a:moveTo>
                      <a:pt x="2076" y="1987"/>
                    </a:moveTo>
                    <a:cubicBezTo>
                      <a:pt x="2148" y="2319"/>
                      <a:pt x="2133" y="2589"/>
                      <a:pt x="2103" y="2668"/>
                    </a:cubicBezTo>
                    <a:cubicBezTo>
                      <a:pt x="2103" y="2668"/>
                      <a:pt x="2103" y="2668"/>
                      <a:pt x="2103" y="2668"/>
                    </a:cubicBezTo>
                    <a:cubicBezTo>
                      <a:pt x="2103" y="2668"/>
                      <a:pt x="2103" y="2668"/>
                      <a:pt x="2103" y="2668"/>
                    </a:cubicBezTo>
                    <a:cubicBezTo>
                      <a:pt x="2103" y="2668"/>
                      <a:pt x="2103" y="2668"/>
                      <a:pt x="2103" y="2668"/>
                    </a:cubicBezTo>
                    <a:cubicBezTo>
                      <a:pt x="2100" y="2667"/>
                      <a:pt x="2100" y="2667"/>
                      <a:pt x="2100" y="2667"/>
                    </a:cubicBezTo>
                    <a:cubicBezTo>
                      <a:pt x="2097" y="2673"/>
                      <a:pt x="2097" y="2673"/>
                      <a:pt x="2097" y="2673"/>
                    </a:cubicBezTo>
                    <a:cubicBezTo>
                      <a:pt x="2097" y="2673"/>
                      <a:pt x="2097" y="2673"/>
                      <a:pt x="2097" y="2673"/>
                    </a:cubicBezTo>
                    <a:cubicBezTo>
                      <a:pt x="2093" y="2673"/>
                      <a:pt x="2090" y="2673"/>
                      <a:pt x="2086" y="2673"/>
                    </a:cubicBezTo>
                    <a:cubicBezTo>
                      <a:pt x="2082" y="2673"/>
                      <a:pt x="2078" y="2673"/>
                      <a:pt x="2074" y="2673"/>
                    </a:cubicBezTo>
                    <a:cubicBezTo>
                      <a:pt x="2002" y="2673"/>
                      <a:pt x="1909" y="2640"/>
                      <a:pt x="1795" y="2572"/>
                    </a:cubicBezTo>
                    <a:cubicBezTo>
                      <a:pt x="1795" y="2572"/>
                      <a:pt x="1795" y="2572"/>
                      <a:pt x="1795" y="2572"/>
                    </a:cubicBezTo>
                    <a:cubicBezTo>
                      <a:pt x="1795" y="2572"/>
                      <a:pt x="1795" y="2572"/>
                      <a:pt x="1795" y="2572"/>
                    </a:cubicBezTo>
                    <a:cubicBezTo>
                      <a:pt x="1794" y="2572"/>
                      <a:pt x="1794" y="2572"/>
                      <a:pt x="1794" y="2572"/>
                    </a:cubicBezTo>
                    <a:cubicBezTo>
                      <a:pt x="1773" y="2560"/>
                      <a:pt x="1750" y="2546"/>
                      <a:pt x="1727" y="2530"/>
                    </a:cubicBezTo>
                    <a:cubicBezTo>
                      <a:pt x="1727" y="2530"/>
                      <a:pt x="1727" y="2530"/>
                      <a:pt x="1727" y="2530"/>
                    </a:cubicBezTo>
                    <a:cubicBezTo>
                      <a:pt x="1726" y="2530"/>
                      <a:pt x="1726" y="2529"/>
                      <a:pt x="1725" y="2529"/>
                    </a:cubicBezTo>
                    <a:cubicBezTo>
                      <a:pt x="1725" y="2529"/>
                      <a:pt x="1725" y="2529"/>
                      <a:pt x="1725" y="2529"/>
                    </a:cubicBezTo>
                    <a:cubicBezTo>
                      <a:pt x="1625" y="2465"/>
                      <a:pt x="1510" y="2376"/>
                      <a:pt x="1379" y="2265"/>
                    </a:cubicBezTo>
                    <a:cubicBezTo>
                      <a:pt x="1376" y="2263"/>
                      <a:pt x="1376" y="2263"/>
                      <a:pt x="1376" y="2263"/>
                    </a:cubicBezTo>
                    <a:cubicBezTo>
                      <a:pt x="1372" y="2261"/>
                      <a:pt x="1372" y="2261"/>
                      <a:pt x="1372" y="2261"/>
                    </a:cubicBezTo>
                    <a:cubicBezTo>
                      <a:pt x="1108" y="2117"/>
                      <a:pt x="984" y="1779"/>
                      <a:pt x="926" y="1522"/>
                    </a:cubicBezTo>
                    <a:cubicBezTo>
                      <a:pt x="903" y="1420"/>
                      <a:pt x="887" y="1322"/>
                      <a:pt x="879" y="1238"/>
                    </a:cubicBezTo>
                    <a:cubicBezTo>
                      <a:pt x="879" y="1238"/>
                      <a:pt x="879" y="1238"/>
                      <a:pt x="879" y="1238"/>
                    </a:cubicBezTo>
                    <a:cubicBezTo>
                      <a:pt x="1036" y="1196"/>
                      <a:pt x="1164" y="1086"/>
                      <a:pt x="1230" y="941"/>
                    </a:cubicBezTo>
                    <a:cubicBezTo>
                      <a:pt x="1231" y="941"/>
                      <a:pt x="1231" y="941"/>
                      <a:pt x="1231" y="941"/>
                    </a:cubicBezTo>
                    <a:cubicBezTo>
                      <a:pt x="1231" y="941"/>
                      <a:pt x="1231" y="941"/>
                      <a:pt x="1231" y="941"/>
                    </a:cubicBezTo>
                    <a:cubicBezTo>
                      <a:pt x="1231" y="941"/>
                      <a:pt x="1231" y="941"/>
                      <a:pt x="1231" y="941"/>
                    </a:cubicBezTo>
                    <a:cubicBezTo>
                      <a:pt x="1231" y="941"/>
                      <a:pt x="1231" y="941"/>
                      <a:pt x="1231" y="941"/>
                    </a:cubicBezTo>
                    <a:cubicBezTo>
                      <a:pt x="1231" y="941"/>
                      <a:pt x="1231" y="941"/>
                      <a:pt x="1231" y="941"/>
                    </a:cubicBezTo>
                    <a:cubicBezTo>
                      <a:pt x="1312" y="968"/>
                      <a:pt x="1403" y="1010"/>
                      <a:pt x="1505" y="1066"/>
                    </a:cubicBezTo>
                    <a:cubicBezTo>
                      <a:pt x="1527" y="1078"/>
                      <a:pt x="1549" y="1091"/>
                      <a:pt x="1571" y="1105"/>
                    </a:cubicBezTo>
                    <a:cubicBezTo>
                      <a:pt x="1571" y="1105"/>
                      <a:pt x="1571" y="1105"/>
                      <a:pt x="1571" y="1105"/>
                    </a:cubicBezTo>
                    <a:cubicBezTo>
                      <a:pt x="1571" y="1105"/>
                      <a:pt x="1571" y="1105"/>
                      <a:pt x="1571" y="1105"/>
                    </a:cubicBezTo>
                    <a:cubicBezTo>
                      <a:pt x="1571" y="1105"/>
                      <a:pt x="1572" y="1106"/>
                      <a:pt x="1572" y="1106"/>
                    </a:cubicBezTo>
                    <a:cubicBezTo>
                      <a:pt x="1800" y="1262"/>
                      <a:pt x="1931" y="1524"/>
                      <a:pt x="2011" y="1749"/>
                    </a:cubicBezTo>
                    <a:cubicBezTo>
                      <a:pt x="2011" y="1749"/>
                      <a:pt x="2011" y="1749"/>
                      <a:pt x="2011" y="1749"/>
                    </a:cubicBezTo>
                    <a:cubicBezTo>
                      <a:pt x="2011" y="1749"/>
                      <a:pt x="2011" y="1749"/>
                      <a:pt x="2011" y="1749"/>
                    </a:cubicBezTo>
                    <a:cubicBezTo>
                      <a:pt x="2011" y="1749"/>
                      <a:pt x="2011" y="1749"/>
                      <a:pt x="2011" y="1749"/>
                    </a:cubicBezTo>
                    <a:cubicBezTo>
                      <a:pt x="2039" y="1837"/>
                      <a:pt x="2061" y="1919"/>
                      <a:pt x="2076" y="1987"/>
                    </a:cubicBezTo>
                    <a:close/>
                    <a:moveTo>
                      <a:pt x="837" y="1165"/>
                    </a:moveTo>
                    <a:cubicBezTo>
                      <a:pt x="842" y="1164"/>
                      <a:pt x="846" y="1163"/>
                      <a:pt x="850" y="1162"/>
                    </a:cubicBezTo>
                    <a:cubicBezTo>
                      <a:pt x="850" y="1162"/>
                      <a:pt x="850" y="1162"/>
                      <a:pt x="850" y="1162"/>
                    </a:cubicBezTo>
                    <a:cubicBezTo>
                      <a:pt x="850" y="1162"/>
                      <a:pt x="850" y="1162"/>
                      <a:pt x="850" y="1162"/>
                    </a:cubicBezTo>
                    <a:cubicBezTo>
                      <a:pt x="846" y="1164"/>
                      <a:pt x="842" y="1164"/>
                      <a:pt x="837" y="1165"/>
                    </a:cubicBezTo>
                    <a:close/>
                    <a:moveTo>
                      <a:pt x="871" y="1156"/>
                    </a:moveTo>
                    <a:cubicBezTo>
                      <a:pt x="871" y="1156"/>
                      <a:pt x="871" y="1156"/>
                      <a:pt x="871" y="1156"/>
                    </a:cubicBezTo>
                    <a:cubicBezTo>
                      <a:pt x="871" y="1156"/>
                      <a:pt x="871" y="1156"/>
                      <a:pt x="871" y="1156"/>
                    </a:cubicBezTo>
                    <a:cubicBezTo>
                      <a:pt x="871" y="1156"/>
                      <a:pt x="871" y="1156"/>
                      <a:pt x="871" y="1156"/>
                    </a:cubicBezTo>
                    <a:close/>
                    <a:moveTo>
                      <a:pt x="871" y="1156"/>
                    </a:moveTo>
                    <a:cubicBezTo>
                      <a:pt x="870" y="1157"/>
                      <a:pt x="870" y="1157"/>
                      <a:pt x="869" y="1157"/>
                    </a:cubicBezTo>
                    <a:cubicBezTo>
                      <a:pt x="869" y="1157"/>
                      <a:pt x="869" y="1157"/>
                      <a:pt x="869" y="1157"/>
                    </a:cubicBezTo>
                    <a:cubicBezTo>
                      <a:pt x="869" y="1157"/>
                      <a:pt x="869" y="1157"/>
                      <a:pt x="869" y="1157"/>
                    </a:cubicBezTo>
                    <a:cubicBezTo>
                      <a:pt x="869" y="1157"/>
                      <a:pt x="870" y="1157"/>
                      <a:pt x="871" y="1156"/>
                    </a:cubicBezTo>
                    <a:cubicBezTo>
                      <a:pt x="871" y="1156"/>
                      <a:pt x="871" y="1156"/>
                      <a:pt x="871" y="1156"/>
                    </a:cubicBezTo>
                    <a:close/>
                    <a:moveTo>
                      <a:pt x="806" y="120"/>
                    </a:moveTo>
                    <a:cubicBezTo>
                      <a:pt x="834" y="185"/>
                      <a:pt x="834" y="185"/>
                      <a:pt x="834" y="185"/>
                    </a:cubicBezTo>
                    <a:cubicBezTo>
                      <a:pt x="834" y="185"/>
                      <a:pt x="834" y="185"/>
                      <a:pt x="834" y="185"/>
                    </a:cubicBezTo>
                    <a:cubicBezTo>
                      <a:pt x="812" y="181"/>
                      <a:pt x="790" y="179"/>
                      <a:pt x="767" y="178"/>
                    </a:cubicBezTo>
                    <a:lnTo>
                      <a:pt x="806" y="120"/>
                    </a:lnTo>
                    <a:close/>
                    <a:moveTo>
                      <a:pt x="88" y="884"/>
                    </a:moveTo>
                    <a:cubicBezTo>
                      <a:pt x="87" y="855"/>
                      <a:pt x="94" y="831"/>
                      <a:pt x="108" y="810"/>
                    </a:cubicBezTo>
                    <a:cubicBezTo>
                      <a:pt x="129" y="778"/>
                      <a:pt x="164" y="760"/>
                      <a:pt x="192" y="749"/>
                    </a:cubicBezTo>
                    <a:cubicBezTo>
                      <a:pt x="201" y="863"/>
                      <a:pt x="201" y="863"/>
                      <a:pt x="201" y="863"/>
                    </a:cubicBezTo>
                    <a:lnTo>
                      <a:pt x="88" y="884"/>
                    </a:lnTo>
                    <a:close/>
                    <a:moveTo>
                      <a:pt x="283" y="717"/>
                    </a:moveTo>
                    <a:cubicBezTo>
                      <a:pt x="283" y="464"/>
                      <a:pt x="488" y="258"/>
                      <a:pt x="741" y="258"/>
                    </a:cubicBezTo>
                    <a:cubicBezTo>
                      <a:pt x="994" y="258"/>
                      <a:pt x="1199" y="464"/>
                      <a:pt x="1199" y="717"/>
                    </a:cubicBezTo>
                    <a:cubicBezTo>
                      <a:pt x="1199" y="757"/>
                      <a:pt x="1194" y="795"/>
                      <a:pt x="1185" y="832"/>
                    </a:cubicBezTo>
                    <a:cubicBezTo>
                      <a:pt x="1185" y="832"/>
                      <a:pt x="1184" y="833"/>
                      <a:pt x="1184" y="833"/>
                    </a:cubicBezTo>
                    <a:cubicBezTo>
                      <a:pt x="1184" y="834"/>
                      <a:pt x="1184" y="834"/>
                      <a:pt x="1184" y="835"/>
                    </a:cubicBezTo>
                    <a:cubicBezTo>
                      <a:pt x="1183" y="837"/>
                      <a:pt x="1183" y="839"/>
                      <a:pt x="1182" y="841"/>
                    </a:cubicBezTo>
                    <a:cubicBezTo>
                      <a:pt x="1182" y="841"/>
                      <a:pt x="1182" y="841"/>
                      <a:pt x="1182" y="841"/>
                    </a:cubicBezTo>
                    <a:cubicBezTo>
                      <a:pt x="1181" y="844"/>
                      <a:pt x="1181" y="846"/>
                      <a:pt x="1180" y="848"/>
                    </a:cubicBezTo>
                    <a:cubicBezTo>
                      <a:pt x="1180" y="848"/>
                      <a:pt x="1180" y="848"/>
                      <a:pt x="1180" y="848"/>
                    </a:cubicBezTo>
                    <a:cubicBezTo>
                      <a:pt x="1180" y="848"/>
                      <a:pt x="1180" y="848"/>
                      <a:pt x="1180" y="849"/>
                    </a:cubicBezTo>
                    <a:cubicBezTo>
                      <a:pt x="1179" y="850"/>
                      <a:pt x="1179" y="852"/>
                      <a:pt x="1179" y="853"/>
                    </a:cubicBezTo>
                    <a:cubicBezTo>
                      <a:pt x="1178" y="855"/>
                      <a:pt x="1178" y="856"/>
                      <a:pt x="1177" y="858"/>
                    </a:cubicBezTo>
                    <a:cubicBezTo>
                      <a:pt x="1173" y="869"/>
                      <a:pt x="1169" y="881"/>
                      <a:pt x="1165" y="892"/>
                    </a:cubicBezTo>
                    <a:cubicBezTo>
                      <a:pt x="1164" y="893"/>
                      <a:pt x="1164" y="893"/>
                      <a:pt x="1164" y="894"/>
                    </a:cubicBezTo>
                    <a:cubicBezTo>
                      <a:pt x="1163" y="895"/>
                      <a:pt x="1163" y="895"/>
                      <a:pt x="1163" y="896"/>
                    </a:cubicBezTo>
                    <a:cubicBezTo>
                      <a:pt x="1161" y="900"/>
                      <a:pt x="1160" y="904"/>
                      <a:pt x="1158" y="908"/>
                    </a:cubicBezTo>
                    <a:cubicBezTo>
                      <a:pt x="1158" y="908"/>
                      <a:pt x="1158" y="908"/>
                      <a:pt x="1158" y="908"/>
                    </a:cubicBezTo>
                    <a:cubicBezTo>
                      <a:pt x="1158" y="908"/>
                      <a:pt x="1158" y="908"/>
                      <a:pt x="1158" y="908"/>
                    </a:cubicBezTo>
                    <a:cubicBezTo>
                      <a:pt x="1158" y="908"/>
                      <a:pt x="1158" y="908"/>
                      <a:pt x="1158" y="908"/>
                    </a:cubicBezTo>
                    <a:cubicBezTo>
                      <a:pt x="1158" y="908"/>
                      <a:pt x="1159" y="908"/>
                      <a:pt x="1159" y="908"/>
                    </a:cubicBezTo>
                    <a:cubicBezTo>
                      <a:pt x="1159" y="908"/>
                      <a:pt x="1159" y="908"/>
                      <a:pt x="1159" y="908"/>
                    </a:cubicBezTo>
                    <a:cubicBezTo>
                      <a:pt x="1159" y="908"/>
                      <a:pt x="1159" y="908"/>
                      <a:pt x="1159" y="908"/>
                    </a:cubicBezTo>
                    <a:cubicBezTo>
                      <a:pt x="1159" y="908"/>
                      <a:pt x="1158" y="909"/>
                      <a:pt x="1158" y="909"/>
                    </a:cubicBezTo>
                    <a:cubicBezTo>
                      <a:pt x="1158" y="909"/>
                      <a:pt x="1158" y="909"/>
                      <a:pt x="1158" y="909"/>
                    </a:cubicBezTo>
                    <a:cubicBezTo>
                      <a:pt x="1158" y="909"/>
                      <a:pt x="1158" y="909"/>
                      <a:pt x="1158" y="909"/>
                    </a:cubicBezTo>
                    <a:cubicBezTo>
                      <a:pt x="1157" y="909"/>
                      <a:pt x="1157" y="909"/>
                      <a:pt x="1157" y="909"/>
                    </a:cubicBezTo>
                    <a:cubicBezTo>
                      <a:pt x="1157" y="909"/>
                      <a:pt x="1157" y="909"/>
                      <a:pt x="1157" y="909"/>
                    </a:cubicBezTo>
                    <a:cubicBezTo>
                      <a:pt x="1158" y="909"/>
                      <a:pt x="1158" y="909"/>
                      <a:pt x="1158" y="909"/>
                    </a:cubicBezTo>
                    <a:cubicBezTo>
                      <a:pt x="1157" y="911"/>
                      <a:pt x="1155" y="914"/>
                      <a:pt x="1154" y="916"/>
                    </a:cubicBezTo>
                    <a:cubicBezTo>
                      <a:pt x="1154" y="917"/>
                      <a:pt x="1153" y="917"/>
                      <a:pt x="1153" y="917"/>
                    </a:cubicBezTo>
                    <a:cubicBezTo>
                      <a:pt x="1098" y="1032"/>
                      <a:pt x="995" y="1119"/>
                      <a:pt x="871" y="1156"/>
                    </a:cubicBezTo>
                    <a:cubicBezTo>
                      <a:pt x="871" y="1156"/>
                      <a:pt x="871" y="1156"/>
                      <a:pt x="871" y="1156"/>
                    </a:cubicBezTo>
                    <a:cubicBezTo>
                      <a:pt x="871" y="1156"/>
                      <a:pt x="871" y="1156"/>
                      <a:pt x="871" y="1156"/>
                    </a:cubicBezTo>
                    <a:cubicBezTo>
                      <a:pt x="871" y="1156"/>
                      <a:pt x="871" y="1156"/>
                      <a:pt x="871" y="1156"/>
                    </a:cubicBezTo>
                    <a:cubicBezTo>
                      <a:pt x="871" y="1156"/>
                      <a:pt x="871" y="1156"/>
                      <a:pt x="871" y="1156"/>
                    </a:cubicBezTo>
                    <a:cubicBezTo>
                      <a:pt x="871" y="1156"/>
                      <a:pt x="871" y="1156"/>
                      <a:pt x="871" y="1156"/>
                    </a:cubicBezTo>
                    <a:cubicBezTo>
                      <a:pt x="870" y="1157"/>
                      <a:pt x="869" y="1157"/>
                      <a:pt x="869" y="1157"/>
                    </a:cubicBezTo>
                    <a:cubicBezTo>
                      <a:pt x="868" y="1157"/>
                      <a:pt x="868" y="1157"/>
                      <a:pt x="868" y="1157"/>
                    </a:cubicBezTo>
                    <a:cubicBezTo>
                      <a:pt x="866" y="1158"/>
                      <a:pt x="864" y="1158"/>
                      <a:pt x="862" y="1159"/>
                    </a:cubicBezTo>
                    <a:cubicBezTo>
                      <a:pt x="862" y="1159"/>
                      <a:pt x="862" y="1159"/>
                      <a:pt x="862" y="1159"/>
                    </a:cubicBezTo>
                    <a:cubicBezTo>
                      <a:pt x="862" y="1159"/>
                      <a:pt x="862" y="1159"/>
                      <a:pt x="862" y="1159"/>
                    </a:cubicBezTo>
                    <a:cubicBezTo>
                      <a:pt x="860" y="1160"/>
                      <a:pt x="859" y="1160"/>
                      <a:pt x="857" y="1161"/>
                    </a:cubicBezTo>
                    <a:cubicBezTo>
                      <a:pt x="856" y="1161"/>
                      <a:pt x="855" y="1161"/>
                      <a:pt x="855" y="1161"/>
                    </a:cubicBezTo>
                    <a:cubicBezTo>
                      <a:pt x="855" y="1161"/>
                      <a:pt x="855" y="1161"/>
                      <a:pt x="855" y="1161"/>
                    </a:cubicBezTo>
                    <a:cubicBezTo>
                      <a:pt x="854" y="1161"/>
                      <a:pt x="854" y="1161"/>
                      <a:pt x="854" y="1161"/>
                    </a:cubicBezTo>
                    <a:cubicBezTo>
                      <a:pt x="853" y="1161"/>
                      <a:pt x="853" y="1161"/>
                      <a:pt x="852" y="1161"/>
                    </a:cubicBezTo>
                    <a:cubicBezTo>
                      <a:pt x="852" y="1161"/>
                      <a:pt x="852" y="1161"/>
                      <a:pt x="852" y="1161"/>
                    </a:cubicBezTo>
                    <a:cubicBezTo>
                      <a:pt x="851" y="1161"/>
                      <a:pt x="851" y="1162"/>
                      <a:pt x="850" y="1162"/>
                    </a:cubicBezTo>
                    <a:cubicBezTo>
                      <a:pt x="846" y="1163"/>
                      <a:pt x="842" y="1164"/>
                      <a:pt x="837" y="1165"/>
                    </a:cubicBezTo>
                    <a:cubicBezTo>
                      <a:pt x="837" y="1165"/>
                      <a:pt x="837" y="1165"/>
                      <a:pt x="837" y="1165"/>
                    </a:cubicBezTo>
                    <a:cubicBezTo>
                      <a:pt x="837" y="1165"/>
                      <a:pt x="837" y="1165"/>
                      <a:pt x="836" y="1165"/>
                    </a:cubicBezTo>
                    <a:cubicBezTo>
                      <a:pt x="836" y="1165"/>
                      <a:pt x="836" y="1165"/>
                      <a:pt x="836" y="1165"/>
                    </a:cubicBezTo>
                    <a:cubicBezTo>
                      <a:pt x="835" y="1165"/>
                      <a:pt x="834" y="1165"/>
                      <a:pt x="832" y="1166"/>
                    </a:cubicBezTo>
                    <a:cubicBezTo>
                      <a:pt x="819" y="1168"/>
                      <a:pt x="806" y="1171"/>
                      <a:pt x="792" y="1172"/>
                    </a:cubicBezTo>
                    <a:cubicBezTo>
                      <a:pt x="775" y="1174"/>
                      <a:pt x="758" y="1175"/>
                      <a:pt x="741" y="1175"/>
                    </a:cubicBezTo>
                    <a:cubicBezTo>
                      <a:pt x="671" y="1175"/>
                      <a:pt x="604" y="1159"/>
                      <a:pt x="545" y="1131"/>
                    </a:cubicBezTo>
                    <a:cubicBezTo>
                      <a:pt x="533" y="1125"/>
                      <a:pt x="521" y="1119"/>
                      <a:pt x="509" y="1112"/>
                    </a:cubicBezTo>
                    <a:cubicBezTo>
                      <a:pt x="497" y="1105"/>
                      <a:pt x="486" y="1098"/>
                      <a:pt x="475" y="1090"/>
                    </a:cubicBezTo>
                    <a:cubicBezTo>
                      <a:pt x="359" y="1007"/>
                      <a:pt x="283" y="870"/>
                      <a:pt x="283" y="717"/>
                    </a:cubicBezTo>
                    <a:close/>
                    <a:moveTo>
                      <a:pt x="1470" y="2700"/>
                    </a:moveTo>
                    <a:cubicBezTo>
                      <a:pt x="1397" y="2727"/>
                      <a:pt x="1320" y="2741"/>
                      <a:pt x="1242" y="2741"/>
                    </a:cubicBezTo>
                    <a:cubicBezTo>
                      <a:pt x="891" y="2741"/>
                      <a:pt x="558" y="2479"/>
                      <a:pt x="414" y="2090"/>
                    </a:cubicBezTo>
                    <a:cubicBezTo>
                      <a:pt x="327" y="1854"/>
                      <a:pt x="322" y="1604"/>
                      <a:pt x="399" y="1386"/>
                    </a:cubicBezTo>
                    <a:cubicBezTo>
                      <a:pt x="424" y="1316"/>
                      <a:pt x="456" y="1253"/>
                      <a:pt x="495" y="1197"/>
                    </a:cubicBezTo>
                    <a:cubicBezTo>
                      <a:pt x="495" y="1197"/>
                      <a:pt x="495" y="1197"/>
                      <a:pt x="495" y="1197"/>
                    </a:cubicBezTo>
                    <a:cubicBezTo>
                      <a:pt x="495" y="1197"/>
                      <a:pt x="495" y="1197"/>
                      <a:pt x="495" y="1197"/>
                    </a:cubicBezTo>
                    <a:cubicBezTo>
                      <a:pt x="495" y="1197"/>
                      <a:pt x="495" y="1197"/>
                      <a:pt x="495" y="1197"/>
                    </a:cubicBezTo>
                    <a:cubicBezTo>
                      <a:pt x="569" y="1233"/>
                      <a:pt x="652" y="1256"/>
                      <a:pt x="741" y="1256"/>
                    </a:cubicBezTo>
                    <a:cubicBezTo>
                      <a:pt x="761" y="1256"/>
                      <a:pt x="781" y="1253"/>
                      <a:pt x="800" y="1253"/>
                    </a:cubicBezTo>
                    <a:cubicBezTo>
                      <a:pt x="800" y="1253"/>
                      <a:pt x="800" y="1253"/>
                      <a:pt x="800" y="1253"/>
                    </a:cubicBezTo>
                    <a:cubicBezTo>
                      <a:pt x="800" y="1253"/>
                      <a:pt x="800" y="1253"/>
                      <a:pt x="800" y="1253"/>
                    </a:cubicBezTo>
                    <a:cubicBezTo>
                      <a:pt x="800" y="1253"/>
                      <a:pt x="800" y="1253"/>
                      <a:pt x="800" y="1253"/>
                    </a:cubicBezTo>
                    <a:cubicBezTo>
                      <a:pt x="810" y="1337"/>
                      <a:pt x="825" y="1435"/>
                      <a:pt x="848" y="1537"/>
                    </a:cubicBezTo>
                    <a:cubicBezTo>
                      <a:pt x="886" y="1710"/>
                      <a:pt x="941" y="1861"/>
                      <a:pt x="1009" y="1986"/>
                    </a:cubicBezTo>
                    <a:cubicBezTo>
                      <a:pt x="1094" y="2143"/>
                      <a:pt x="1203" y="2258"/>
                      <a:pt x="1330" y="2329"/>
                    </a:cubicBezTo>
                    <a:cubicBezTo>
                      <a:pt x="1456" y="2435"/>
                      <a:pt x="1567" y="2521"/>
                      <a:pt x="1666" y="2586"/>
                    </a:cubicBezTo>
                    <a:cubicBezTo>
                      <a:pt x="1666" y="2586"/>
                      <a:pt x="1666" y="2586"/>
                      <a:pt x="1666" y="2586"/>
                    </a:cubicBezTo>
                    <a:cubicBezTo>
                      <a:pt x="1608" y="2635"/>
                      <a:pt x="1542" y="2674"/>
                      <a:pt x="1470" y="2700"/>
                    </a:cubicBezTo>
                    <a:close/>
                    <a:moveTo>
                      <a:pt x="1953" y="2995"/>
                    </a:moveTo>
                    <a:cubicBezTo>
                      <a:pt x="1677" y="2679"/>
                      <a:pt x="1677" y="2679"/>
                      <a:pt x="1677" y="2679"/>
                    </a:cubicBezTo>
                    <a:cubicBezTo>
                      <a:pt x="1697" y="2664"/>
                      <a:pt x="1717" y="2648"/>
                      <a:pt x="1736" y="2631"/>
                    </a:cubicBezTo>
                    <a:cubicBezTo>
                      <a:pt x="1867" y="2710"/>
                      <a:pt x="1974" y="2749"/>
                      <a:pt x="2061" y="2753"/>
                    </a:cubicBezTo>
                    <a:lnTo>
                      <a:pt x="1953" y="299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a:p>
            </p:txBody>
          </p:sp>
        </p:grpSp>
      </p:grpSp>
    </p:spTree>
    <p:extLst>
      <p:ext uri="{BB962C8B-B14F-4D97-AF65-F5344CB8AC3E}">
        <p14:creationId xmlns:p14="http://schemas.microsoft.com/office/powerpoint/2010/main" val="208153710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351580"/>
          </a:xfrm>
        </p:spPr>
        <p:txBody>
          <a:bodyPr/>
          <a:lstStyle/>
          <a:p>
            <a:r>
              <a:rPr lang="pl-PL" b="1">
                <a:solidFill>
                  <a:schemeClr val="accent1"/>
                </a:solidFill>
              </a:rPr>
              <a:t>The Four Quadrant Model –</a:t>
            </a:r>
            <a:r>
              <a:rPr lang="pl-PL"/>
              <a:t> stress reaction</a:t>
            </a:r>
            <a:r>
              <a:rPr lang="en-NZ"/>
              <a:t>s</a:t>
            </a:r>
            <a:endParaRPr lang="pl-PL"/>
          </a:p>
        </p:txBody>
      </p:sp>
      <p:sp>
        <p:nvSpPr>
          <p:cNvPr id="3" name="Strzałka w cztery strony 2"/>
          <p:cNvSpPr/>
          <p:nvPr/>
        </p:nvSpPr>
        <p:spPr>
          <a:xfrm>
            <a:off x="1566621" y="1025144"/>
            <a:ext cx="9128316" cy="5066260"/>
          </a:xfrm>
          <a:prstGeom prst="quadArrow">
            <a:avLst>
              <a:gd name="adj1" fmla="val 577"/>
              <a:gd name="adj2" fmla="val 1929"/>
              <a:gd name="adj3" fmla="val 3814"/>
            </a:avLst>
          </a:prstGeom>
          <a:solidFill>
            <a:schemeClr val="bg1">
              <a:lumMod val="50000"/>
            </a:schemeClr>
          </a:solidFill>
          <a:ln>
            <a:noFill/>
          </a:ln>
          <a:effectLst/>
        </p:spPr>
        <p:style>
          <a:lnRef idx="0">
            <a:scrgbClr r="0" g="0" b="0"/>
          </a:lnRef>
          <a:fillRef idx="1">
            <a:scrgbClr r="0" g="0" b="0"/>
          </a:fillRef>
          <a:effectRef idx="2">
            <a:scrgbClr r="0" g="0" b="0"/>
          </a:effectRef>
          <a:fontRef idx="minor">
            <a:schemeClr val="dk1">
              <a:hueOff val="0"/>
              <a:satOff val="0"/>
              <a:lumOff val="0"/>
              <a:alphaOff val="0"/>
            </a:schemeClr>
          </a:fontRef>
        </p:style>
        <p:txBody>
          <a:bodyPr/>
          <a:lstStyle/>
          <a:p>
            <a:endParaRPr lang="en-NZ"/>
          </a:p>
        </p:txBody>
      </p:sp>
      <p:sp>
        <p:nvSpPr>
          <p:cNvPr id="4" name="TextBox 20"/>
          <p:cNvSpPr txBox="1"/>
          <p:nvPr/>
        </p:nvSpPr>
        <p:spPr>
          <a:xfrm>
            <a:off x="10709450" y="3359601"/>
            <a:ext cx="1085549" cy="366935"/>
          </a:xfrm>
          <a:prstGeom prst="rect">
            <a:avLst/>
          </a:prstGeom>
          <a:noFill/>
        </p:spPr>
        <p:txBody>
          <a:bodyPr wrap="none" lIns="89056" tIns="44533" rIns="89056" bIns="44533">
            <a:spAutoFit/>
          </a:bodyPr>
          <a:lstStyle/>
          <a:p>
            <a:pPr defTabSz="1219170">
              <a:defRPr/>
            </a:pPr>
            <a:r>
              <a:rPr lang="pl-PL" err="1">
                <a:solidFill>
                  <a:schemeClr val="bg1">
                    <a:lumMod val="50000"/>
                  </a:schemeClr>
                </a:solidFill>
                <a:latin typeface="Century Gothic" panose="020B0502020202020204" pitchFamily="34" charset="0"/>
                <a:ea typeface="Open Sans" panose="020B0606030504020204" pitchFamily="34" charset="0"/>
                <a:cs typeface="Open Sans" panose="020B0606030504020204" pitchFamily="34" charset="0"/>
              </a:rPr>
              <a:t>Intuition</a:t>
            </a:r>
            <a:endParaRPr lang="pl-PL">
              <a:solidFill>
                <a:schemeClr val="bg1">
                  <a:lumMod val="50000"/>
                </a:schemeClr>
              </a:solidFill>
              <a:latin typeface="Century Gothic" panose="020B0502020202020204" pitchFamily="34" charset="0"/>
              <a:ea typeface="Open Sans" panose="020B0606030504020204" pitchFamily="34" charset="0"/>
              <a:cs typeface="Open Sans" panose="020B0606030504020204" pitchFamily="34" charset="0"/>
            </a:endParaRPr>
          </a:p>
        </p:txBody>
      </p:sp>
      <p:sp>
        <p:nvSpPr>
          <p:cNvPr id="5" name="TextBox 22"/>
          <p:cNvSpPr txBox="1"/>
          <p:nvPr/>
        </p:nvSpPr>
        <p:spPr>
          <a:xfrm>
            <a:off x="531656" y="3357169"/>
            <a:ext cx="1013413" cy="366935"/>
          </a:xfrm>
          <a:prstGeom prst="rect">
            <a:avLst/>
          </a:prstGeom>
          <a:noFill/>
        </p:spPr>
        <p:txBody>
          <a:bodyPr wrap="none" lIns="89056" tIns="44533" rIns="89056" bIns="44533">
            <a:spAutoFit/>
          </a:bodyPr>
          <a:lstStyle/>
          <a:p>
            <a:pPr algn="r" defTabSz="1219170">
              <a:defRPr/>
            </a:pPr>
            <a:r>
              <a:rPr lang="pl-PL" err="1">
                <a:solidFill>
                  <a:schemeClr val="bg1">
                    <a:lumMod val="50000"/>
                  </a:schemeClr>
                </a:solidFill>
                <a:latin typeface="Century Gothic" panose="020B0502020202020204" pitchFamily="34" charset="0"/>
                <a:ea typeface="Open Sans" panose="020B0606030504020204" pitchFamily="34" charset="0"/>
                <a:cs typeface="Open Sans" panose="020B0606030504020204" pitchFamily="34" charset="0"/>
              </a:rPr>
              <a:t>Sensing</a:t>
            </a:r>
            <a:endParaRPr lang="pl-PL">
              <a:solidFill>
                <a:schemeClr val="bg1">
                  <a:lumMod val="50000"/>
                </a:schemeClr>
              </a:solidFill>
              <a:latin typeface="Century Gothic" panose="020B0502020202020204" pitchFamily="34" charset="0"/>
              <a:ea typeface="Open Sans" panose="020B0606030504020204" pitchFamily="34" charset="0"/>
              <a:cs typeface="Open Sans" panose="020B0606030504020204" pitchFamily="34" charset="0"/>
            </a:endParaRPr>
          </a:p>
        </p:txBody>
      </p:sp>
      <p:sp>
        <p:nvSpPr>
          <p:cNvPr id="6" name="TextBox 24"/>
          <p:cNvSpPr txBox="1"/>
          <p:nvPr/>
        </p:nvSpPr>
        <p:spPr>
          <a:xfrm>
            <a:off x="5584544" y="6065982"/>
            <a:ext cx="982956" cy="366935"/>
          </a:xfrm>
          <a:prstGeom prst="rect">
            <a:avLst/>
          </a:prstGeom>
          <a:noFill/>
        </p:spPr>
        <p:txBody>
          <a:bodyPr wrap="none" lIns="89056" tIns="44533" rIns="89056" bIns="44533">
            <a:spAutoFit/>
          </a:bodyPr>
          <a:lstStyle/>
          <a:p>
            <a:pPr algn="r" defTabSz="1219170">
              <a:defRPr/>
            </a:pPr>
            <a:r>
              <a:rPr lang="pl-PL" err="1">
                <a:solidFill>
                  <a:schemeClr val="bg1">
                    <a:lumMod val="50000"/>
                  </a:schemeClr>
                </a:solidFill>
                <a:latin typeface="Century Gothic" panose="020B0502020202020204" pitchFamily="34" charset="0"/>
                <a:ea typeface="Open Sans" panose="020B0606030504020204" pitchFamily="34" charset="0"/>
                <a:cs typeface="Open Sans" panose="020B0606030504020204" pitchFamily="34" charset="0"/>
              </a:rPr>
              <a:t>Feeling</a:t>
            </a:r>
            <a:endParaRPr lang="en-US">
              <a:solidFill>
                <a:schemeClr val="bg1">
                  <a:lumMod val="50000"/>
                </a:schemeClr>
              </a:solidFill>
              <a:latin typeface="Century Gothic" panose="020B0502020202020204" pitchFamily="34" charset="0"/>
              <a:ea typeface="Open Sans" panose="020B0606030504020204" pitchFamily="34" charset="0"/>
              <a:cs typeface="Open Sans" panose="020B0606030504020204" pitchFamily="34" charset="0"/>
            </a:endParaRPr>
          </a:p>
        </p:txBody>
      </p:sp>
      <p:sp>
        <p:nvSpPr>
          <p:cNvPr id="7" name="TextBox 18"/>
          <p:cNvSpPr txBox="1">
            <a:spLocks noChangeArrowheads="1"/>
          </p:cNvSpPr>
          <p:nvPr/>
        </p:nvSpPr>
        <p:spPr bwMode="auto">
          <a:xfrm>
            <a:off x="5537499" y="693176"/>
            <a:ext cx="1095167" cy="366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056" tIns="44533" rIns="89056" bIns="44533">
            <a:spAutoFit/>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defTabSz="1219170"/>
            <a:r>
              <a:rPr lang="pl-PL" altLang="pl-PL" sz="1800" err="1">
                <a:solidFill>
                  <a:schemeClr val="bg1">
                    <a:lumMod val="50000"/>
                  </a:schemeClr>
                </a:solidFill>
                <a:latin typeface="Century Gothic" panose="020B0502020202020204" pitchFamily="34" charset="0"/>
                <a:ea typeface="Open Sans" panose="020B0606030504020204" pitchFamily="34" charset="0"/>
                <a:cs typeface="Open Sans" panose="020B0606030504020204" pitchFamily="34" charset="0"/>
              </a:rPr>
              <a:t>Thinking</a:t>
            </a:r>
            <a:endParaRPr lang="en-US" altLang="pl-PL" sz="1800">
              <a:solidFill>
                <a:schemeClr val="bg1">
                  <a:lumMod val="50000"/>
                </a:schemeClr>
              </a:solidFill>
              <a:latin typeface="Century Gothic" panose="020B0502020202020204" pitchFamily="34" charset="0"/>
              <a:ea typeface="Open Sans" panose="020B0606030504020204" pitchFamily="34" charset="0"/>
              <a:cs typeface="Open Sans" panose="020B0606030504020204" pitchFamily="34" charset="0"/>
            </a:endParaRPr>
          </a:p>
        </p:txBody>
      </p:sp>
      <p:sp>
        <p:nvSpPr>
          <p:cNvPr id="42" name="Freeform 36"/>
          <p:cNvSpPr>
            <a:spLocks/>
          </p:cNvSpPr>
          <p:nvPr/>
        </p:nvSpPr>
        <p:spPr bwMode="auto">
          <a:xfrm>
            <a:off x="7180253" y="1091717"/>
            <a:ext cx="2527324" cy="1951241"/>
          </a:xfrm>
          <a:custGeom>
            <a:avLst/>
            <a:gdLst>
              <a:gd name="T0" fmla="*/ 0 w 720"/>
              <a:gd name="T1" fmla="*/ 2147483647 h 968"/>
              <a:gd name="T2" fmla="*/ 2147483647 w 720"/>
              <a:gd name="T3" fmla="*/ 2147483647 h 968"/>
              <a:gd name="T4" fmla="*/ 2147483647 w 720"/>
              <a:gd name="T5" fmla="*/ 2147483647 h 968"/>
              <a:gd name="T6" fmla="*/ 0 60000 65536"/>
              <a:gd name="T7" fmla="*/ 0 60000 65536"/>
              <a:gd name="T8" fmla="*/ 0 60000 65536"/>
              <a:gd name="T9" fmla="*/ 0 w 720"/>
              <a:gd name="T10" fmla="*/ 0 h 968"/>
              <a:gd name="T11" fmla="*/ 720 w 720"/>
              <a:gd name="T12" fmla="*/ 968 h 968"/>
            </a:gdLst>
            <a:ahLst/>
            <a:cxnLst>
              <a:cxn ang="T6">
                <a:pos x="T0" y="T1"/>
              </a:cxn>
              <a:cxn ang="T7">
                <a:pos x="T2" y="T3"/>
              </a:cxn>
              <a:cxn ang="T8">
                <a:pos x="T4" y="T5"/>
              </a:cxn>
            </a:cxnLst>
            <a:rect l="T9" t="T10" r="T11" b="T12"/>
            <a:pathLst>
              <a:path w="720" h="968">
                <a:moveTo>
                  <a:pt x="0" y="968"/>
                </a:moveTo>
                <a:cubicBezTo>
                  <a:pt x="132" y="492"/>
                  <a:pt x="264" y="16"/>
                  <a:pt x="384" y="8"/>
                </a:cubicBezTo>
                <a:cubicBezTo>
                  <a:pt x="504" y="0"/>
                  <a:pt x="612" y="460"/>
                  <a:pt x="720" y="920"/>
                </a:cubicBezTo>
              </a:path>
            </a:pathLst>
          </a:cu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lIns="85341" tIns="42670" rIns="85341" bIns="42670" anchor="ctr"/>
          <a:lstStyle/>
          <a:p>
            <a:endParaRPr lang="pl-PL"/>
          </a:p>
        </p:txBody>
      </p:sp>
      <p:sp>
        <p:nvSpPr>
          <p:cNvPr id="43" name="Freeform 37"/>
          <p:cNvSpPr>
            <a:spLocks/>
          </p:cNvSpPr>
          <p:nvPr/>
        </p:nvSpPr>
        <p:spPr bwMode="auto">
          <a:xfrm>
            <a:off x="7113588" y="4095183"/>
            <a:ext cx="2695040" cy="1774601"/>
          </a:xfrm>
          <a:custGeom>
            <a:avLst/>
            <a:gdLst>
              <a:gd name="T0" fmla="*/ 0 w 1104"/>
              <a:gd name="T1" fmla="*/ 2147483647 h 936"/>
              <a:gd name="T2" fmla="*/ 2147483647 w 1104"/>
              <a:gd name="T3" fmla="*/ 2147483647 h 936"/>
              <a:gd name="T4" fmla="*/ 2147483647 w 1104"/>
              <a:gd name="T5" fmla="*/ 2147483647 h 936"/>
              <a:gd name="T6" fmla="*/ 2147483647 w 1104"/>
              <a:gd name="T7" fmla="*/ 2147483647 h 936"/>
              <a:gd name="T8" fmla="*/ 2147483647 w 1104"/>
              <a:gd name="T9" fmla="*/ 2147483647 h 936"/>
              <a:gd name="T10" fmla="*/ 2147483647 w 1104"/>
              <a:gd name="T11" fmla="*/ 2147483647 h 936"/>
              <a:gd name="T12" fmla="*/ 2147483647 w 1104"/>
              <a:gd name="T13" fmla="*/ 2147483647 h 936"/>
              <a:gd name="T14" fmla="*/ 2147483647 w 1104"/>
              <a:gd name="T15" fmla="*/ 2147483647 h 936"/>
              <a:gd name="T16" fmla="*/ 0 60000 65536"/>
              <a:gd name="T17" fmla="*/ 0 60000 65536"/>
              <a:gd name="T18" fmla="*/ 0 60000 65536"/>
              <a:gd name="T19" fmla="*/ 0 60000 65536"/>
              <a:gd name="T20" fmla="*/ 0 60000 65536"/>
              <a:gd name="T21" fmla="*/ 0 60000 65536"/>
              <a:gd name="T22" fmla="*/ 0 60000 65536"/>
              <a:gd name="T23" fmla="*/ 0 60000 65536"/>
              <a:gd name="T24" fmla="*/ 0 w 1104"/>
              <a:gd name="T25" fmla="*/ 0 h 936"/>
              <a:gd name="T26" fmla="*/ 1104 w 1104"/>
              <a:gd name="T27" fmla="*/ 936 h 9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04" h="936">
                <a:moveTo>
                  <a:pt x="0" y="872"/>
                </a:moveTo>
                <a:cubicBezTo>
                  <a:pt x="44" y="436"/>
                  <a:pt x="88" y="0"/>
                  <a:pt x="144" y="8"/>
                </a:cubicBezTo>
                <a:cubicBezTo>
                  <a:pt x="200" y="16"/>
                  <a:pt x="272" y="920"/>
                  <a:pt x="336" y="920"/>
                </a:cubicBezTo>
                <a:cubicBezTo>
                  <a:pt x="400" y="920"/>
                  <a:pt x="464" y="16"/>
                  <a:pt x="528" y="8"/>
                </a:cubicBezTo>
                <a:cubicBezTo>
                  <a:pt x="592" y="0"/>
                  <a:pt x="664" y="864"/>
                  <a:pt x="720" y="872"/>
                </a:cubicBezTo>
                <a:cubicBezTo>
                  <a:pt x="776" y="880"/>
                  <a:pt x="824" y="64"/>
                  <a:pt x="864" y="56"/>
                </a:cubicBezTo>
                <a:cubicBezTo>
                  <a:pt x="904" y="48"/>
                  <a:pt x="920" y="712"/>
                  <a:pt x="960" y="824"/>
                </a:cubicBezTo>
                <a:cubicBezTo>
                  <a:pt x="1000" y="936"/>
                  <a:pt x="1080" y="744"/>
                  <a:pt x="1104" y="728"/>
                </a:cubicBezTo>
              </a:path>
            </a:pathLst>
          </a:custGeom>
          <a:noFill/>
          <a:ln w="25400">
            <a:solidFill>
              <a:schemeClr val="accent4"/>
            </a:solidFill>
            <a:round/>
            <a:headEnd/>
            <a:tailEnd/>
          </a:ln>
          <a:extLst>
            <a:ext uri="{909E8E84-426E-40DD-AFC4-6F175D3DCCD1}">
              <a14:hiddenFill xmlns:a14="http://schemas.microsoft.com/office/drawing/2010/main">
                <a:solidFill>
                  <a:srgbClr val="FFFFFF"/>
                </a:solidFill>
              </a14:hiddenFill>
            </a:ext>
          </a:extLst>
        </p:spPr>
        <p:txBody>
          <a:bodyPr wrap="none" lIns="85341" tIns="42670" rIns="85341" bIns="42670" anchor="ctr"/>
          <a:lstStyle/>
          <a:p>
            <a:endParaRPr lang="pl-PL"/>
          </a:p>
        </p:txBody>
      </p:sp>
      <p:sp>
        <p:nvSpPr>
          <p:cNvPr id="44" name="Freeform 43"/>
          <p:cNvSpPr>
            <a:spLocks/>
          </p:cNvSpPr>
          <p:nvPr/>
        </p:nvSpPr>
        <p:spPr bwMode="auto">
          <a:xfrm>
            <a:off x="2666401" y="4095183"/>
            <a:ext cx="2760964" cy="1839121"/>
          </a:xfrm>
          <a:custGeom>
            <a:avLst/>
            <a:gdLst>
              <a:gd name="T0" fmla="*/ 0 w 1344"/>
              <a:gd name="T1" fmla="*/ 2147483647 h 776"/>
              <a:gd name="T2" fmla="*/ 2147483647 w 1344"/>
              <a:gd name="T3" fmla="*/ 2147483647 h 776"/>
              <a:gd name="T4" fmla="*/ 2147483647 w 1344"/>
              <a:gd name="T5" fmla="*/ 2147483647 h 776"/>
              <a:gd name="T6" fmla="*/ 2147483647 w 1344"/>
              <a:gd name="T7" fmla="*/ 2147483647 h 776"/>
              <a:gd name="T8" fmla="*/ 0 60000 65536"/>
              <a:gd name="T9" fmla="*/ 0 60000 65536"/>
              <a:gd name="T10" fmla="*/ 0 60000 65536"/>
              <a:gd name="T11" fmla="*/ 0 60000 65536"/>
              <a:gd name="T12" fmla="*/ 0 w 1344"/>
              <a:gd name="T13" fmla="*/ 0 h 776"/>
              <a:gd name="T14" fmla="*/ 1344 w 1344"/>
              <a:gd name="T15" fmla="*/ 776 h 776"/>
            </a:gdLst>
            <a:ahLst/>
            <a:cxnLst>
              <a:cxn ang="T8">
                <a:pos x="T0" y="T1"/>
              </a:cxn>
              <a:cxn ang="T9">
                <a:pos x="T2" y="T3"/>
              </a:cxn>
              <a:cxn ang="T10">
                <a:pos x="T4" y="T5"/>
              </a:cxn>
              <a:cxn ang="T11">
                <a:pos x="T6" y="T7"/>
              </a:cxn>
            </a:cxnLst>
            <a:rect l="T12" t="T13" r="T14" b="T15"/>
            <a:pathLst>
              <a:path w="1344" h="776">
                <a:moveTo>
                  <a:pt x="0" y="776"/>
                </a:moveTo>
                <a:cubicBezTo>
                  <a:pt x="120" y="768"/>
                  <a:pt x="240" y="760"/>
                  <a:pt x="336" y="632"/>
                </a:cubicBezTo>
                <a:cubicBezTo>
                  <a:pt x="432" y="504"/>
                  <a:pt x="408" y="16"/>
                  <a:pt x="576" y="8"/>
                </a:cubicBezTo>
                <a:cubicBezTo>
                  <a:pt x="744" y="0"/>
                  <a:pt x="1216" y="488"/>
                  <a:pt x="1344" y="584"/>
                </a:cubicBezTo>
              </a:path>
            </a:pathLst>
          </a:custGeom>
          <a:noFill/>
          <a:ln w="25400">
            <a:solidFill>
              <a:srgbClr val="008000"/>
            </a:solidFill>
            <a:round/>
            <a:headEnd/>
            <a:tailEnd/>
          </a:ln>
          <a:extLst>
            <a:ext uri="{909E8E84-426E-40DD-AFC4-6F175D3DCCD1}">
              <a14:hiddenFill xmlns:a14="http://schemas.microsoft.com/office/drawing/2010/main">
                <a:solidFill>
                  <a:srgbClr val="FFFFFF"/>
                </a:solidFill>
              </a14:hiddenFill>
            </a:ext>
          </a:extLst>
        </p:spPr>
        <p:txBody>
          <a:bodyPr wrap="none" lIns="85341" tIns="42670" rIns="85341" bIns="42670" anchor="ctr"/>
          <a:lstStyle/>
          <a:p>
            <a:endParaRPr lang="pl-PL"/>
          </a:p>
        </p:txBody>
      </p:sp>
      <p:sp>
        <p:nvSpPr>
          <p:cNvPr id="47" name="Freeform 42"/>
          <p:cNvSpPr>
            <a:spLocks/>
          </p:cNvSpPr>
          <p:nvPr/>
        </p:nvSpPr>
        <p:spPr bwMode="auto">
          <a:xfrm>
            <a:off x="2648012" y="2010991"/>
            <a:ext cx="2779353" cy="610220"/>
          </a:xfrm>
          <a:custGeom>
            <a:avLst/>
            <a:gdLst>
              <a:gd name="T0" fmla="*/ 0 w 2112"/>
              <a:gd name="T1" fmla="*/ 0 h 640"/>
              <a:gd name="T2" fmla="*/ 2147483647 w 2112"/>
              <a:gd name="T3" fmla="*/ 2147483647 h 640"/>
              <a:gd name="T4" fmla="*/ 2147483647 w 2112"/>
              <a:gd name="T5" fmla="*/ 2147483647 h 640"/>
              <a:gd name="T6" fmla="*/ 2147483647 w 2112"/>
              <a:gd name="T7" fmla="*/ 2147483647 h 640"/>
              <a:gd name="T8" fmla="*/ 0 60000 65536"/>
              <a:gd name="T9" fmla="*/ 0 60000 65536"/>
              <a:gd name="T10" fmla="*/ 0 60000 65536"/>
              <a:gd name="T11" fmla="*/ 0 60000 65536"/>
              <a:gd name="T12" fmla="*/ 0 w 2112"/>
              <a:gd name="T13" fmla="*/ 0 h 640"/>
              <a:gd name="T14" fmla="*/ 2112 w 2112"/>
              <a:gd name="T15" fmla="*/ 640 h 640"/>
            </a:gdLst>
            <a:ahLst/>
            <a:cxnLst>
              <a:cxn ang="T8">
                <a:pos x="T0" y="T1"/>
              </a:cxn>
              <a:cxn ang="T9">
                <a:pos x="T2" y="T3"/>
              </a:cxn>
              <a:cxn ang="T10">
                <a:pos x="T4" y="T5"/>
              </a:cxn>
              <a:cxn ang="T11">
                <a:pos x="T6" y="T7"/>
              </a:cxn>
            </a:cxnLst>
            <a:rect l="T12" t="T13" r="T14" b="T15"/>
            <a:pathLst>
              <a:path w="2112" h="640">
                <a:moveTo>
                  <a:pt x="0" y="0"/>
                </a:moveTo>
                <a:cubicBezTo>
                  <a:pt x="328" y="48"/>
                  <a:pt x="656" y="96"/>
                  <a:pt x="864" y="192"/>
                </a:cubicBezTo>
                <a:cubicBezTo>
                  <a:pt x="1072" y="288"/>
                  <a:pt x="1040" y="512"/>
                  <a:pt x="1248" y="576"/>
                </a:cubicBezTo>
                <a:cubicBezTo>
                  <a:pt x="1456" y="640"/>
                  <a:pt x="1968" y="576"/>
                  <a:pt x="2112" y="576"/>
                </a:cubicBezTo>
              </a:path>
            </a:pathLst>
          </a:custGeom>
          <a:noFill/>
          <a:ln w="254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lIns="85341" tIns="42670" rIns="85341" bIns="42670" anchor="ctr"/>
          <a:lstStyle/>
          <a:p>
            <a:endParaRPr lang="pl-PL"/>
          </a:p>
        </p:txBody>
      </p:sp>
      <p:grpSp>
        <p:nvGrpSpPr>
          <p:cNvPr id="48" name="Grupa 47"/>
          <p:cNvGrpSpPr/>
          <p:nvPr/>
        </p:nvGrpSpPr>
        <p:grpSpPr>
          <a:xfrm>
            <a:off x="10176000" y="1081015"/>
            <a:ext cx="1071890" cy="1071890"/>
            <a:chOff x="6949929" y="1423660"/>
            <a:chExt cx="1742129" cy="1742129"/>
          </a:xfrm>
        </p:grpSpPr>
        <p:grpSp>
          <p:nvGrpSpPr>
            <p:cNvPr id="49" name="Grupa 48"/>
            <p:cNvGrpSpPr/>
            <p:nvPr/>
          </p:nvGrpSpPr>
          <p:grpSpPr>
            <a:xfrm>
              <a:off x="6949929" y="1423660"/>
              <a:ext cx="1742129" cy="1742129"/>
              <a:chOff x="7424335" y="2590541"/>
              <a:chExt cx="1742129" cy="1742129"/>
            </a:xfrm>
          </p:grpSpPr>
          <p:sp>
            <p:nvSpPr>
              <p:cNvPr id="64" name="Elipsa 63"/>
              <p:cNvSpPr/>
              <p:nvPr/>
            </p:nvSpPr>
            <p:spPr>
              <a:xfrm>
                <a:off x="7424335" y="2590541"/>
                <a:ext cx="1742129" cy="17421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5" name="pole tekstowe 64"/>
              <p:cNvSpPr txBox="1"/>
              <p:nvPr/>
            </p:nvSpPr>
            <p:spPr>
              <a:xfrm>
                <a:off x="7968688" y="2607935"/>
                <a:ext cx="1197209" cy="1107996"/>
              </a:xfrm>
              <a:prstGeom prst="rect">
                <a:avLst/>
              </a:prstGeom>
              <a:noFill/>
            </p:spPr>
            <p:txBody>
              <a:bodyPr wrap="square" rtlCol="0">
                <a:spAutoFit/>
              </a:bodyPr>
              <a:lstStyle/>
              <a:p>
                <a:pPr algn="ctr"/>
                <a:r>
                  <a:rPr lang="pl-PL" sz="6600" b="1">
                    <a:solidFill>
                      <a:schemeClr val="bg1"/>
                    </a:solidFill>
                  </a:rPr>
                  <a:t>D</a:t>
                </a:r>
              </a:p>
            </p:txBody>
          </p:sp>
        </p:grpSp>
        <p:sp>
          <p:nvSpPr>
            <p:cNvPr id="63" name="Freeform 6"/>
            <p:cNvSpPr>
              <a:spLocks noEditPoints="1"/>
            </p:cNvSpPr>
            <p:nvPr/>
          </p:nvSpPr>
          <p:spPr bwMode="auto">
            <a:xfrm>
              <a:off x="7119845" y="1778837"/>
              <a:ext cx="823182" cy="1052520"/>
            </a:xfrm>
            <a:custGeom>
              <a:avLst/>
              <a:gdLst>
                <a:gd name="T0" fmla="*/ 1580 w 2344"/>
                <a:gd name="T1" fmla="*/ 2513 h 2995"/>
                <a:gd name="T2" fmla="*/ 1920 w 2344"/>
                <a:gd name="T3" fmla="*/ 2381 h 2995"/>
                <a:gd name="T4" fmla="*/ 2153 w 2344"/>
                <a:gd name="T5" fmla="*/ 2520 h 2995"/>
                <a:gd name="T6" fmla="*/ 2341 w 2344"/>
                <a:gd name="T7" fmla="*/ 2456 h 2995"/>
                <a:gd name="T8" fmla="*/ 1454 w 2344"/>
                <a:gd name="T9" fmla="*/ 928 h 2995"/>
                <a:gd name="T10" fmla="*/ 1148 w 2344"/>
                <a:gd name="T11" fmla="*/ 699 h 2995"/>
                <a:gd name="T12" fmla="*/ 1098 w 2344"/>
                <a:gd name="T13" fmla="*/ 389 h 2995"/>
                <a:gd name="T14" fmla="*/ 368 w 2344"/>
                <a:gd name="T15" fmla="*/ 200 h 2995"/>
                <a:gd name="T16" fmla="*/ 11 w 2344"/>
                <a:gd name="T17" fmla="*/ 531 h 2995"/>
                <a:gd name="T18" fmla="*/ 38 w 2344"/>
                <a:gd name="T19" fmla="*/ 540 h 2995"/>
                <a:gd name="T20" fmla="*/ 470 w 2344"/>
                <a:gd name="T21" fmla="*/ 697 h 2995"/>
                <a:gd name="T22" fmla="*/ 1178 w 2344"/>
                <a:gd name="T23" fmla="*/ 2385 h 2995"/>
                <a:gd name="T24" fmla="*/ 725 w 2344"/>
                <a:gd name="T25" fmla="*/ 2724 h 2995"/>
                <a:gd name="T26" fmla="*/ 755 w 2344"/>
                <a:gd name="T27" fmla="*/ 2773 h 2995"/>
                <a:gd name="T28" fmla="*/ 1098 w 2344"/>
                <a:gd name="T29" fmla="*/ 2654 h 2995"/>
                <a:gd name="T30" fmla="*/ 908 w 2344"/>
                <a:gd name="T31" fmla="*/ 2716 h 2995"/>
                <a:gd name="T32" fmla="*/ 791 w 2344"/>
                <a:gd name="T33" fmla="*/ 2994 h 2995"/>
                <a:gd name="T34" fmla="*/ 830 w 2344"/>
                <a:gd name="T35" fmla="*/ 2968 h 2995"/>
                <a:gd name="T36" fmla="*/ 1205 w 2344"/>
                <a:gd name="T37" fmla="*/ 2925 h 2995"/>
                <a:gd name="T38" fmla="*/ 1238 w 2344"/>
                <a:gd name="T39" fmla="*/ 2962 h 2995"/>
                <a:gd name="T40" fmla="*/ 1160 w 2344"/>
                <a:gd name="T41" fmla="*/ 2686 h 2995"/>
                <a:gd name="T42" fmla="*/ 1572 w 2344"/>
                <a:gd name="T43" fmla="*/ 2512 h 2995"/>
                <a:gd name="T44" fmla="*/ 386 w 2344"/>
                <a:gd name="T45" fmla="*/ 389 h 2995"/>
                <a:gd name="T46" fmla="*/ 448 w 2344"/>
                <a:gd name="T47" fmla="*/ 200 h 2995"/>
                <a:gd name="T48" fmla="*/ 1030 w 2344"/>
                <a:gd name="T49" fmla="*/ 389 h 2995"/>
                <a:gd name="T50" fmla="*/ 998 w 2344"/>
                <a:gd name="T51" fmla="*/ 561 h 2995"/>
                <a:gd name="T52" fmla="*/ 823 w 2344"/>
                <a:gd name="T53" fmla="*/ 865 h 2995"/>
                <a:gd name="T54" fmla="*/ 787 w 2344"/>
                <a:gd name="T55" fmla="*/ 851 h 2995"/>
                <a:gd name="T56" fmla="*/ 551 w 2344"/>
                <a:gd name="T57" fmla="*/ 911 h 2995"/>
                <a:gd name="T58" fmla="*/ 456 w 2344"/>
                <a:gd name="T59" fmla="*/ 958 h 2995"/>
                <a:gd name="T60" fmla="*/ 530 w 2344"/>
                <a:gd name="T61" fmla="*/ 657 h 2995"/>
                <a:gd name="T62" fmla="*/ 388 w 2344"/>
                <a:gd name="T63" fmla="*/ 424 h 2995"/>
                <a:gd name="T64" fmla="*/ 1396 w 2344"/>
                <a:gd name="T65" fmla="*/ 961 h 2995"/>
                <a:gd name="T66" fmla="*/ 2153 w 2344"/>
                <a:gd name="T67" fmla="*/ 2453 h 2995"/>
                <a:gd name="T68" fmla="*/ 1984 w 2344"/>
                <a:gd name="T69" fmla="*/ 2356 h 2995"/>
                <a:gd name="T70" fmla="*/ 1963 w 2344"/>
                <a:gd name="T71" fmla="*/ 2317 h 2995"/>
                <a:gd name="T72" fmla="*/ 1925 w 2344"/>
                <a:gd name="T73" fmla="*/ 2296 h 2995"/>
                <a:gd name="T74" fmla="*/ 1788 w 2344"/>
                <a:gd name="T75" fmla="*/ 2322 h 2995"/>
                <a:gd name="T76" fmla="*/ 1492 w 2344"/>
                <a:gd name="T77" fmla="*/ 2109 h 2995"/>
                <a:gd name="T78" fmla="*/ 1396 w 2344"/>
                <a:gd name="T79" fmla="*/ 2128 h 2995"/>
                <a:gd name="T80" fmla="*/ 851 w 2344"/>
                <a:gd name="T81" fmla="*/ 940 h 2995"/>
                <a:gd name="T82" fmla="*/ 1009 w 2344"/>
                <a:gd name="T83" fmla="*/ 798 h 2995"/>
                <a:gd name="T84" fmla="*/ 1131 w 2344"/>
                <a:gd name="T85" fmla="*/ 765 h 2995"/>
                <a:gd name="T86" fmla="*/ 1148 w 2344"/>
                <a:gd name="T87" fmla="*/ 766 h 2995"/>
                <a:gd name="T88" fmla="*/ 1394 w 2344"/>
                <a:gd name="T89" fmla="*/ 959 h 2995"/>
                <a:gd name="T90" fmla="*/ 477 w 2344"/>
                <a:gd name="T91" fmla="*/ 1027 h 2995"/>
                <a:gd name="T92" fmla="*/ 616 w 2344"/>
                <a:gd name="T93" fmla="*/ 928 h 2995"/>
                <a:gd name="T94" fmla="*/ 736 w 2344"/>
                <a:gd name="T95" fmla="*/ 894 h 2995"/>
                <a:gd name="T96" fmla="*/ 718 w 2344"/>
                <a:gd name="T97" fmla="*/ 1486 h 2995"/>
                <a:gd name="T98" fmla="*/ 1465 w 2344"/>
                <a:gd name="T99" fmla="*/ 2185 h 2995"/>
                <a:gd name="T100" fmla="*/ 1578 w 2344"/>
                <a:gd name="T101" fmla="*/ 2444 h 2995"/>
                <a:gd name="T102" fmla="*/ 441 w 2344"/>
                <a:gd name="T103" fmla="*/ 1024 h 2995"/>
                <a:gd name="T104" fmla="*/ 337 w 2344"/>
                <a:gd name="T105" fmla="*/ 270 h 2995"/>
                <a:gd name="T106" fmla="*/ 321 w 2344"/>
                <a:gd name="T107" fmla="*/ 436 h 2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44" h="2995">
                  <a:moveTo>
                    <a:pt x="1572" y="2512"/>
                  </a:moveTo>
                  <a:cubicBezTo>
                    <a:pt x="1575" y="2512"/>
                    <a:pt x="1578" y="2513"/>
                    <a:pt x="1580" y="2513"/>
                  </a:cubicBezTo>
                  <a:cubicBezTo>
                    <a:pt x="1585" y="2513"/>
                    <a:pt x="1589" y="2512"/>
                    <a:pt x="1593" y="2510"/>
                  </a:cubicBezTo>
                  <a:cubicBezTo>
                    <a:pt x="1920" y="2381"/>
                    <a:pt x="1920" y="2381"/>
                    <a:pt x="1920" y="2381"/>
                  </a:cubicBezTo>
                  <a:cubicBezTo>
                    <a:pt x="1952" y="2435"/>
                    <a:pt x="2023" y="2520"/>
                    <a:pt x="2153" y="2520"/>
                  </a:cubicBezTo>
                  <a:cubicBezTo>
                    <a:pt x="2153" y="2520"/>
                    <a:pt x="2153" y="2520"/>
                    <a:pt x="2153" y="2520"/>
                  </a:cubicBezTo>
                  <a:cubicBezTo>
                    <a:pt x="2206" y="2520"/>
                    <a:pt x="2263" y="2506"/>
                    <a:pt x="2323" y="2477"/>
                  </a:cubicBezTo>
                  <a:cubicBezTo>
                    <a:pt x="2332" y="2472"/>
                    <a:pt x="2338" y="2465"/>
                    <a:pt x="2341" y="2456"/>
                  </a:cubicBezTo>
                  <a:cubicBezTo>
                    <a:pt x="2344" y="2447"/>
                    <a:pt x="2342" y="2437"/>
                    <a:pt x="2338" y="2429"/>
                  </a:cubicBezTo>
                  <a:cubicBezTo>
                    <a:pt x="1454" y="928"/>
                    <a:pt x="1454" y="928"/>
                    <a:pt x="1454" y="928"/>
                  </a:cubicBezTo>
                  <a:cubicBezTo>
                    <a:pt x="1445" y="909"/>
                    <a:pt x="1343" y="718"/>
                    <a:pt x="1155" y="699"/>
                  </a:cubicBezTo>
                  <a:cubicBezTo>
                    <a:pt x="1153" y="699"/>
                    <a:pt x="1150" y="699"/>
                    <a:pt x="1148" y="699"/>
                  </a:cubicBezTo>
                  <a:cubicBezTo>
                    <a:pt x="1065" y="544"/>
                    <a:pt x="1065" y="544"/>
                    <a:pt x="1065" y="544"/>
                  </a:cubicBezTo>
                  <a:cubicBezTo>
                    <a:pt x="1087" y="495"/>
                    <a:pt x="1098" y="443"/>
                    <a:pt x="1098" y="389"/>
                  </a:cubicBezTo>
                  <a:cubicBezTo>
                    <a:pt x="1098" y="174"/>
                    <a:pt x="923" y="0"/>
                    <a:pt x="708" y="0"/>
                  </a:cubicBezTo>
                  <a:cubicBezTo>
                    <a:pt x="562" y="0"/>
                    <a:pt x="434" y="81"/>
                    <a:pt x="368" y="200"/>
                  </a:cubicBezTo>
                  <a:cubicBezTo>
                    <a:pt x="140" y="212"/>
                    <a:pt x="10" y="319"/>
                    <a:pt x="0" y="505"/>
                  </a:cubicBezTo>
                  <a:cubicBezTo>
                    <a:pt x="0" y="515"/>
                    <a:pt x="4" y="525"/>
                    <a:pt x="11" y="531"/>
                  </a:cubicBezTo>
                  <a:cubicBezTo>
                    <a:pt x="18" y="537"/>
                    <a:pt x="26" y="540"/>
                    <a:pt x="34" y="540"/>
                  </a:cubicBezTo>
                  <a:cubicBezTo>
                    <a:pt x="36" y="540"/>
                    <a:pt x="37" y="540"/>
                    <a:pt x="38" y="540"/>
                  </a:cubicBezTo>
                  <a:cubicBezTo>
                    <a:pt x="336" y="502"/>
                    <a:pt x="336" y="502"/>
                    <a:pt x="336" y="502"/>
                  </a:cubicBezTo>
                  <a:cubicBezTo>
                    <a:pt x="359" y="579"/>
                    <a:pt x="405" y="647"/>
                    <a:pt x="470" y="697"/>
                  </a:cubicBezTo>
                  <a:cubicBezTo>
                    <a:pt x="372" y="938"/>
                    <a:pt x="253" y="1377"/>
                    <a:pt x="455" y="1779"/>
                  </a:cubicBezTo>
                  <a:cubicBezTo>
                    <a:pt x="585" y="2038"/>
                    <a:pt x="828" y="2241"/>
                    <a:pt x="1178" y="2385"/>
                  </a:cubicBezTo>
                  <a:cubicBezTo>
                    <a:pt x="1118" y="2589"/>
                    <a:pt x="1118" y="2589"/>
                    <a:pt x="1118" y="2589"/>
                  </a:cubicBezTo>
                  <a:cubicBezTo>
                    <a:pt x="1001" y="2557"/>
                    <a:pt x="807" y="2552"/>
                    <a:pt x="725" y="2724"/>
                  </a:cubicBezTo>
                  <a:cubicBezTo>
                    <a:pt x="717" y="2741"/>
                    <a:pt x="724" y="2761"/>
                    <a:pt x="741" y="2769"/>
                  </a:cubicBezTo>
                  <a:cubicBezTo>
                    <a:pt x="746" y="2772"/>
                    <a:pt x="751" y="2773"/>
                    <a:pt x="755" y="2773"/>
                  </a:cubicBezTo>
                  <a:cubicBezTo>
                    <a:pt x="768" y="2773"/>
                    <a:pt x="780" y="2766"/>
                    <a:pt x="786" y="2754"/>
                  </a:cubicBezTo>
                  <a:cubicBezTo>
                    <a:pt x="856" y="2607"/>
                    <a:pt x="1029" y="2636"/>
                    <a:pt x="1098" y="2654"/>
                  </a:cubicBezTo>
                  <a:cubicBezTo>
                    <a:pt x="1094" y="2669"/>
                    <a:pt x="1094" y="2669"/>
                    <a:pt x="1094" y="2669"/>
                  </a:cubicBezTo>
                  <a:cubicBezTo>
                    <a:pt x="1053" y="2667"/>
                    <a:pt x="978" y="2670"/>
                    <a:pt x="908" y="2716"/>
                  </a:cubicBezTo>
                  <a:cubicBezTo>
                    <a:pt x="835" y="2764"/>
                    <a:pt x="787" y="2844"/>
                    <a:pt x="764" y="2954"/>
                  </a:cubicBezTo>
                  <a:cubicBezTo>
                    <a:pt x="761" y="2972"/>
                    <a:pt x="772" y="2990"/>
                    <a:pt x="791" y="2994"/>
                  </a:cubicBezTo>
                  <a:cubicBezTo>
                    <a:pt x="793" y="2994"/>
                    <a:pt x="795" y="2995"/>
                    <a:pt x="797" y="2995"/>
                  </a:cubicBezTo>
                  <a:cubicBezTo>
                    <a:pt x="813" y="2995"/>
                    <a:pt x="827" y="2984"/>
                    <a:pt x="830" y="2968"/>
                  </a:cubicBezTo>
                  <a:cubicBezTo>
                    <a:pt x="885" y="2700"/>
                    <a:pt x="1098" y="2736"/>
                    <a:pt x="1111" y="2739"/>
                  </a:cubicBezTo>
                  <a:cubicBezTo>
                    <a:pt x="1117" y="2740"/>
                    <a:pt x="1217" y="2768"/>
                    <a:pt x="1205" y="2925"/>
                  </a:cubicBezTo>
                  <a:cubicBezTo>
                    <a:pt x="1203" y="2944"/>
                    <a:pt x="1217" y="2960"/>
                    <a:pt x="1236" y="2962"/>
                  </a:cubicBezTo>
                  <a:cubicBezTo>
                    <a:pt x="1237" y="2962"/>
                    <a:pt x="1238" y="2962"/>
                    <a:pt x="1238" y="2962"/>
                  </a:cubicBezTo>
                  <a:cubicBezTo>
                    <a:pt x="1256" y="2962"/>
                    <a:pt x="1271" y="2948"/>
                    <a:pt x="1272" y="2931"/>
                  </a:cubicBezTo>
                  <a:cubicBezTo>
                    <a:pt x="1283" y="2787"/>
                    <a:pt x="1216" y="2714"/>
                    <a:pt x="1160" y="2686"/>
                  </a:cubicBezTo>
                  <a:cubicBezTo>
                    <a:pt x="1241" y="2410"/>
                    <a:pt x="1241" y="2410"/>
                    <a:pt x="1241" y="2410"/>
                  </a:cubicBezTo>
                  <a:cubicBezTo>
                    <a:pt x="1343" y="2449"/>
                    <a:pt x="1453" y="2483"/>
                    <a:pt x="1572" y="2512"/>
                  </a:cubicBezTo>
                  <a:close/>
                  <a:moveTo>
                    <a:pt x="388" y="424"/>
                  </a:moveTo>
                  <a:cubicBezTo>
                    <a:pt x="387" y="412"/>
                    <a:pt x="386" y="401"/>
                    <a:pt x="386" y="389"/>
                  </a:cubicBezTo>
                  <a:cubicBezTo>
                    <a:pt x="386" y="345"/>
                    <a:pt x="395" y="304"/>
                    <a:pt x="410" y="266"/>
                  </a:cubicBezTo>
                  <a:cubicBezTo>
                    <a:pt x="420" y="242"/>
                    <a:pt x="433" y="220"/>
                    <a:pt x="448" y="200"/>
                  </a:cubicBezTo>
                  <a:cubicBezTo>
                    <a:pt x="507" y="119"/>
                    <a:pt x="601" y="67"/>
                    <a:pt x="708" y="67"/>
                  </a:cubicBezTo>
                  <a:cubicBezTo>
                    <a:pt x="886" y="67"/>
                    <a:pt x="1030" y="211"/>
                    <a:pt x="1030" y="389"/>
                  </a:cubicBezTo>
                  <a:cubicBezTo>
                    <a:pt x="1030" y="438"/>
                    <a:pt x="1019" y="486"/>
                    <a:pt x="998" y="530"/>
                  </a:cubicBezTo>
                  <a:cubicBezTo>
                    <a:pt x="993" y="540"/>
                    <a:pt x="993" y="551"/>
                    <a:pt x="998" y="561"/>
                  </a:cubicBezTo>
                  <a:cubicBezTo>
                    <a:pt x="1074" y="704"/>
                    <a:pt x="1074" y="704"/>
                    <a:pt x="1074" y="704"/>
                  </a:cubicBezTo>
                  <a:cubicBezTo>
                    <a:pt x="997" y="719"/>
                    <a:pt x="902" y="767"/>
                    <a:pt x="823" y="865"/>
                  </a:cubicBezTo>
                  <a:cubicBezTo>
                    <a:pt x="822" y="866"/>
                    <a:pt x="821" y="867"/>
                    <a:pt x="820" y="868"/>
                  </a:cubicBezTo>
                  <a:cubicBezTo>
                    <a:pt x="805" y="864"/>
                    <a:pt x="793" y="858"/>
                    <a:pt x="787" y="851"/>
                  </a:cubicBezTo>
                  <a:cubicBezTo>
                    <a:pt x="755" y="813"/>
                    <a:pt x="700" y="796"/>
                    <a:pt x="650" y="808"/>
                  </a:cubicBezTo>
                  <a:cubicBezTo>
                    <a:pt x="600" y="819"/>
                    <a:pt x="564" y="857"/>
                    <a:pt x="551" y="911"/>
                  </a:cubicBezTo>
                  <a:cubicBezTo>
                    <a:pt x="546" y="929"/>
                    <a:pt x="538" y="941"/>
                    <a:pt x="525" y="948"/>
                  </a:cubicBezTo>
                  <a:cubicBezTo>
                    <a:pt x="504" y="961"/>
                    <a:pt x="475" y="960"/>
                    <a:pt x="456" y="958"/>
                  </a:cubicBezTo>
                  <a:cubicBezTo>
                    <a:pt x="481" y="856"/>
                    <a:pt x="513" y="767"/>
                    <a:pt x="542" y="698"/>
                  </a:cubicBezTo>
                  <a:cubicBezTo>
                    <a:pt x="549" y="683"/>
                    <a:pt x="543" y="666"/>
                    <a:pt x="530" y="657"/>
                  </a:cubicBezTo>
                  <a:cubicBezTo>
                    <a:pt x="469" y="617"/>
                    <a:pt x="425" y="558"/>
                    <a:pt x="403" y="491"/>
                  </a:cubicBezTo>
                  <a:cubicBezTo>
                    <a:pt x="396" y="470"/>
                    <a:pt x="391" y="447"/>
                    <a:pt x="388" y="424"/>
                  </a:cubicBezTo>
                  <a:close/>
                  <a:moveTo>
                    <a:pt x="1394" y="959"/>
                  </a:moveTo>
                  <a:cubicBezTo>
                    <a:pt x="1395" y="960"/>
                    <a:pt x="1395" y="960"/>
                    <a:pt x="1396" y="961"/>
                  </a:cubicBezTo>
                  <a:cubicBezTo>
                    <a:pt x="2260" y="2431"/>
                    <a:pt x="2260" y="2431"/>
                    <a:pt x="2260" y="2431"/>
                  </a:cubicBezTo>
                  <a:cubicBezTo>
                    <a:pt x="2222" y="2445"/>
                    <a:pt x="2186" y="2453"/>
                    <a:pt x="2153" y="2453"/>
                  </a:cubicBezTo>
                  <a:cubicBezTo>
                    <a:pt x="2153" y="2453"/>
                    <a:pt x="2153" y="2453"/>
                    <a:pt x="2153" y="2453"/>
                  </a:cubicBezTo>
                  <a:cubicBezTo>
                    <a:pt x="2063" y="2453"/>
                    <a:pt x="2010" y="2396"/>
                    <a:pt x="1984" y="2356"/>
                  </a:cubicBezTo>
                  <a:cubicBezTo>
                    <a:pt x="1976" y="2344"/>
                    <a:pt x="1971" y="2334"/>
                    <a:pt x="1967" y="2327"/>
                  </a:cubicBezTo>
                  <a:cubicBezTo>
                    <a:pt x="1965" y="2322"/>
                    <a:pt x="1963" y="2318"/>
                    <a:pt x="1963" y="2317"/>
                  </a:cubicBezTo>
                  <a:cubicBezTo>
                    <a:pt x="1958" y="2304"/>
                    <a:pt x="1945" y="2295"/>
                    <a:pt x="1931" y="2295"/>
                  </a:cubicBezTo>
                  <a:cubicBezTo>
                    <a:pt x="1929" y="2295"/>
                    <a:pt x="1927" y="2296"/>
                    <a:pt x="1925" y="2296"/>
                  </a:cubicBezTo>
                  <a:cubicBezTo>
                    <a:pt x="1924" y="2296"/>
                    <a:pt x="1922" y="2297"/>
                    <a:pt x="1920" y="2297"/>
                  </a:cubicBezTo>
                  <a:cubicBezTo>
                    <a:pt x="1874" y="2314"/>
                    <a:pt x="1830" y="2322"/>
                    <a:pt x="1788" y="2322"/>
                  </a:cubicBezTo>
                  <a:cubicBezTo>
                    <a:pt x="1593" y="2322"/>
                    <a:pt x="1516" y="2137"/>
                    <a:pt x="1513" y="2129"/>
                  </a:cubicBezTo>
                  <a:cubicBezTo>
                    <a:pt x="1509" y="2120"/>
                    <a:pt x="1502" y="2113"/>
                    <a:pt x="1492" y="2109"/>
                  </a:cubicBezTo>
                  <a:cubicBezTo>
                    <a:pt x="1483" y="2106"/>
                    <a:pt x="1473" y="2107"/>
                    <a:pt x="1464" y="2112"/>
                  </a:cubicBezTo>
                  <a:cubicBezTo>
                    <a:pt x="1447" y="2122"/>
                    <a:pt x="1424" y="2128"/>
                    <a:pt x="1396" y="2128"/>
                  </a:cubicBezTo>
                  <a:cubicBezTo>
                    <a:pt x="1205" y="2128"/>
                    <a:pt x="876" y="1894"/>
                    <a:pt x="784" y="1471"/>
                  </a:cubicBezTo>
                  <a:cubicBezTo>
                    <a:pt x="726" y="1209"/>
                    <a:pt x="784" y="1041"/>
                    <a:pt x="851" y="940"/>
                  </a:cubicBezTo>
                  <a:cubicBezTo>
                    <a:pt x="859" y="928"/>
                    <a:pt x="867" y="918"/>
                    <a:pt x="875" y="908"/>
                  </a:cubicBezTo>
                  <a:cubicBezTo>
                    <a:pt x="917" y="856"/>
                    <a:pt x="964" y="820"/>
                    <a:pt x="1009" y="798"/>
                  </a:cubicBezTo>
                  <a:cubicBezTo>
                    <a:pt x="1045" y="780"/>
                    <a:pt x="1079" y="770"/>
                    <a:pt x="1108" y="767"/>
                  </a:cubicBezTo>
                  <a:cubicBezTo>
                    <a:pt x="1116" y="766"/>
                    <a:pt x="1124" y="765"/>
                    <a:pt x="1131" y="765"/>
                  </a:cubicBezTo>
                  <a:cubicBezTo>
                    <a:pt x="1136" y="765"/>
                    <a:pt x="1141" y="765"/>
                    <a:pt x="1146" y="766"/>
                  </a:cubicBezTo>
                  <a:cubicBezTo>
                    <a:pt x="1147" y="766"/>
                    <a:pt x="1147" y="766"/>
                    <a:pt x="1148" y="766"/>
                  </a:cubicBezTo>
                  <a:cubicBezTo>
                    <a:pt x="1162" y="767"/>
                    <a:pt x="1175" y="770"/>
                    <a:pt x="1188" y="774"/>
                  </a:cubicBezTo>
                  <a:cubicBezTo>
                    <a:pt x="1320" y="812"/>
                    <a:pt x="1394" y="957"/>
                    <a:pt x="1394" y="959"/>
                  </a:cubicBezTo>
                  <a:close/>
                  <a:moveTo>
                    <a:pt x="441" y="1024"/>
                  </a:moveTo>
                  <a:cubicBezTo>
                    <a:pt x="450" y="1025"/>
                    <a:pt x="463" y="1027"/>
                    <a:pt x="477" y="1027"/>
                  </a:cubicBezTo>
                  <a:cubicBezTo>
                    <a:pt x="502" y="1027"/>
                    <a:pt x="532" y="1022"/>
                    <a:pt x="559" y="1007"/>
                  </a:cubicBezTo>
                  <a:cubicBezTo>
                    <a:pt x="588" y="990"/>
                    <a:pt x="607" y="962"/>
                    <a:pt x="616" y="928"/>
                  </a:cubicBezTo>
                  <a:cubicBezTo>
                    <a:pt x="624" y="898"/>
                    <a:pt x="641" y="879"/>
                    <a:pt x="665" y="873"/>
                  </a:cubicBezTo>
                  <a:cubicBezTo>
                    <a:pt x="690" y="867"/>
                    <a:pt x="720" y="876"/>
                    <a:pt x="736" y="894"/>
                  </a:cubicBezTo>
                  <a:cubicBezTo>
                    <a:pt x="747" y="908"/>
                    <a:pt x="763" y="918"/>
                    <a:pt x="781" y="926"/>
                  </a:cubicBezTo>
                  <a:cubicBezTo>
                    <a:pt x="712" y="1040"/>
                    <a:pt x="660" y="1219"/>
                    <a:pt x="718" y="1486"/>
                  </a:cubicBezTo>
                  <a:cubicBezTo>
                    <a:pt x="819" y="1949"/>
                    <a:pt x="1177" y="2195"/>
                    <a:pt x="1396" y="2195"/>
                  </a:cubicBezTo>
                  <a:cubicBezTo>
                    <a:pt x="1422" y="2195"/>
                    <a:pt x="1445" y="2192"/>
                    <a:pt x="1465" y="2185"/>
                  </a:cubicBezTo>
                  <a:cubicBezTo>
                    <a:pt x="1496" y="2243"/>
                    <a:pt x="1577" y="2359"/>
                    <a:pt x="1729" y="2384"/>
                  </a:cubicBezTo>
                  <a:cubicBezTo>
                    <a:pt x="1578" y="2444"/>
                    <a:pt x="1578" y="2444"/>
                    <a:pt x="1578" y="2444"/>
                  </a:cubicBezTo>
                  <a:cubicBezTo>
                    <a:pt x="1037" y="2309"/>
                    <a:pt x="680" y="2075"/>
                    <a:pt x="515" y="1749"/>
                  </a:cubicBezTo>
                  <a:cubicBezTo>
                    <a:pt x="392" y="1503"/>
                    <a:pt x="397" y="1241"/>
                    <a:pt x="441" y="1024"/>
                  </a:cubicBezTo>
                  <a:close/>
                  <a:moveTo>
                    <a:pt x="73" y="468"/>
                  </a:moveTo>
                  <a:cubicBezTo>
                    <a:pt x="99" y="331"/>
                    <a:pt x="217" y="283"/>
                    <a:pt x="337" y="270"/>
                  </a:cubicBezTo>
                  <a:cubicBezTo>
                    <a:pt x="325" y="308"/>
                    <a:pt x="319" y="347"/>
                    <a:pt x="319" y="389"/>
                  </a:cubicBezTo>
                  <a:cubicBezTo>
                    <a:pt x="319" y="405"/>
                    <a:pt x="320" y="421"/>
                    <a:pt x="321" y="436"/>
                  </a:cubicBezTo>
                  <a:lnTo>
                    <a:pt x="73" y="46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a:p>
          </p:txBody>
        </p:sp>
      </p:grpSp>
      <p:grpSp>
        <p:nvGrpSpPr>
          <p:cNvPr id="66" name="Grupa 65"/>
          <p:cNvGrpSpPr/>
          <p:nvPr/>
        </p:nvGrpSpPr>
        <p:grpSpPr>
          <a:xfrm>
            <a:off x="1120099" y="4121666"/>
            <a:ext cx="1071890" cy="1118698"/>
            <a:chOff x="3306643" y="4121666"/>
            <a:chExt cx="1071890" cy="1118698"/>
          </a:xfrm>
        </p:grpSpPr>
        <p:sp>
          <p:nvSpPr>
            <p:cNvPr id="67" name="Elipsa 66"/>
            <p:cNvSpPr/>
            <p:nvPr/>
          </p:nvSpPr>
          <p:spPr>
            <a:xfrm>
              <a:off x="3306643" y="4121666"/>
              <a:ext cx="1071890" cy="10718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8" name="pole tekstowe 67"/>
            <p:cNvSpPr txBox="1"/>
            <p:nvPr/>
          </p:nvSpPr>
          <p:spPr>
            <a:xfrm>
              <a:off x="3605031" y="4132368"/>
              <a:ext cx="736614" cy="1107996"/>
            </a:xfrm>
            <a:prstGeom prst="rect">
              <a:avLst/>
            </a:prstGeom>
            <a:noFill/>
          </p:spPr>
          <p:txBody>
            <a:bodyPr wrap="square" rtlCol="0">
              <a:spAutoFit/>
            </a:bodyPr>
            <a:lstStyle/>
            <a:p>
              <a:pPr algn="ctr"/>
              <a:r>
                <a:rPr lang="pl-PL" sz="6600" b="1">
                  <a:solidFill>
                    <a:schemeClr val="bg1"/>
                  </a:solidFill>
                </a:rPr>
                <a:t>S</a:t>
              </a:r>
            </a:p>
          </p:txBody>
        </p:sp>
        <p:sp>
          <p:nvSpPr>
            <p:cNvPr id="69" name="Freeform 5"/>
            <p:cNvSpPr>
              <a:spLocks noEditPoints="1"/>
            </p:cNvSpPr>
            <p:nvPr/>
          </p:nvSpPr>
          <p:spPr bwMode="auto">
            <a:xfrm>
              <a:off x="3516416" y="4330904"/>
              <a:ext cx="525502" cy="632112"/>
            </a:xfrm>
            <a:custGeom>
              <a:avLst/>
              <a:gdLst>
                <a:gd name="T0" fmla="*/ 627 w 2410"/>
                <a:gd name="T1" fmla="*/ 2565 h 2895"/>
                <a:gd name="T2" fmla="*/ 789 w 2410"/>
                <a:gd name="T3" fmla="*/ 2723 h 2895"/>
                <a:gd name="T4" fmla="*/ 612 w 2410"/>
                <a:gd name="T5" fmla="*/ 2895 h 2895"/>
                <a:gd name="T6" fmla="*/ 1172 w 2410"/>
                <a:gd name="T7" fmla="*/ 2840 h 2895"/>
                <a:gd name="T8" fmla="*/ 913 w 2410"/>
                <a:gd name="T9" fmla="*/ 2699 h 2895"/>
                <a:gd name="T10" fmla="*/ 981 w 2410"/>
                <a:gd name="T11" fmla="*/ 2598 h 2895"/>
                <a:gd name="T12" fmla="*/ 2408 w 2410"/>
                <a:gd name="T13" fmla="*/ 1959 h 2895"/>
                <a:gd name="T14" fmla="*/ 2348 w 2410"/>
                <a:gd name="T15" fmla="*/ 1732 h 2895"/>
                <a:gd name="T16" fmla="*/ 1926 w 2410"/>
                <a:gd name="T17" fmla="*/ 1458 h 2895"/>
                <a:gd name="T18" fmla="*/ 739 w 2410"/>
                <a:gd name="T19" fmla="*/ 106 h 2895"/>
                <a:gd name="T20" fmla="*/ 1 w 2410"/>
                <a:gd name="T21" fmla="*/ 416 h 2895"/>
                <a:gd name="T22" fmla="*/ 264 w 2410"/>
                <a:gd name="T23" fmla="*/ 454 h 2895"/>
                <a:gd name="T24" fmla="*/ 36 w 2410"/>
                <a:gd name="T25" fmla="*/ 1537 h 2895"/>
                <a:gd name="T26" fmla="*/ 735 w 2410"/>
                <a:gd name="T27" fmla="*/ 2348 h 2895"/>
                <a:gd name="T28" fmla="*/ 2130 w 2410"/>
                <a:gd name="T29" fmla="*/ 1802 h 2895"/>
                <a:gd name="T30" fmla="*/ 1980 w 2410"/>
                <a:gd name="T31" fmla="*/ 1779 h 2895"/>
                <a:gd name="T32" fmla="*/ 1600 w 2410"/>
                <a:gd name="T33" fmla="*/ 1850 h 2895"/>
                <a:gd name="T34" fmla="*/ 917 w 2410"/>
                <a:gd name="T35" fmla="*/ 1787 h 2895"/>
                <a:gd name="T36" fmla="*/ 1590 w 2410"/>
                <a:gd name="T37" fmla="*/ 1625 h 2895"/>
                <a:gd name="T38" fmla="*/ 1831 w 2410"/>
                <a:gd name="T39" fmla="*/ 1621 h 2895"/>
                <a:gd name="T40" fmla="*/ 2160 w 2410"/>
                <a:gd name="T41" fmla="*/ 1800 h 2895"/>
                <a:gd name="T42" fmla="*/ 1867 w 2410"/>
                <a:gd name="T43" fmla="*/ 1503 h 2895"/>
                <a:gd name="T44" fmla="*/ 1605 w 2410"/>
                <a:gd name="T45" fmla="*/ 1559 h 2895"/>
                <a:gd name="T46" fmla="*/ 1545 w 2410"/>
                <a:gd name="T47" fmla="*/ 1568 h 2895"/>
                <a:gd name="T48" fmla="*/ 1164 w 2410"/>
                <a:gd name="T49" fmla="*/ 1627 h 2895"/>
                <a:gd name="T50" fmla="*/ 900 w 2410"/>
                <a:gd name="T51" fmla="*/ 1719 h 2895"/>
                <a:gd name="T52" fmla="*/ 786 w 2410"/>
                <a:gd name="T53" fmla="*/ 1692 h 2895"/>
                <a:gd name="T54" fmla="*/ 735 w 2410"/>
                <a:gd name="T55" fmla="*/ 978 h 2895"/>
                <a:gd name="T56" fmla="*/ 991 w 2410"/>
                <a:gd name="T57" fmla="*/ 1009 h 2895"/>
                <a:gd name="T58" fmla="*/ 1226 w 2410"/>
                <a:gd name="T59" fmla="*/ 1141 h 2895"/>
                <a:gd name="T60" fmla="*/ 616 w 2410"/>
                <a:gd name="T61" fmla="*/ 998 h 2895"/>
                <a:gd name="T62" fmla="*/ 1371 w 2410"/>
                <a:gd name="T63" fmla="*/ 2005 h 2895"/>
                <a:gd name="T64" fmla="*/ 2009 w 2410"/>
                <a:gd name="T65" fmla="*/ 1850 h 2895"/>
                <a:gd name="T66" fmla="*/ 2145 w 2410"/>
                <a:gd name="T67" fmla="*/ 1869 h 2895"/>
                <a:gd name="T68" fmla="*/ 943 w 2410"/>
                <a:gd name="T69" fmla="*/ 2252 h 2895"/>
                <a:gd name="T70" fmla="*/ 616 w 2410"/>
                <a:gd name="T71" fmla="*/ 998 h 2895"/>
                <a:gd name="T72" fmla="*/ 962 w 2410"/>
                <a:gd name="T73" fmla="*/ 2317 h 2895"/>
                <a:gd name="T74" fmla="*/ 316 w 2410"/>
                <a:gd name="T75" fmla="*/ 409 h 2895"/>
                <a:gd name="T76" fmla="*/ 513 w 2410"/>
                <a:gd name="T77" fmla="*/ 68 h 2895"/>
                <a:gd name="T78" fmla="*/ 316 w 2410"/>
                <a:gd name="T79" fmla="*/ 409 h 2895"/>
                <a:gd name="T80" fmla="*/ 218 w 2410"/>
                <a:gd name="T81" fmla="*/ 295 h 2895"/>
                <a:gd name="T82" fmla="*/ 349 w 2410"/>
                <a:gd name="T83" fmla="*/ 891 h 2895"/>
                <a:gd name="T84" fmla="*/ 807 w 2410"/>
                <a:gd name="T85" fmla="*/ 313 h 2895"/>
                <a:gd name="T86" fmla="*/ 706 w 2410"/>
                <a:gd name="T87" fmla="*/ 917 h 2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10" h="2895">
                  <a:moveTo>
                    <a:pt x="912" y="2581"/>
                  </a:moveTo>
                  <a:cubicBezTo>
                    <a:pt x="847" y="2677"/>
                    <a:pt x="847" y="2677"/>
                    <a:pt x="847" y="2677"/>
                  </a:cubicBezTo>
                  <a:cubicBezTo>
                    <a:pt x="627" y="2565"/>
                    <a:pt x="627" y="2565"/>
                    <a:pt x="627" y="2565"/>
                  </a:cubicBezTo>
                  <a:cubicBezTo>
                    <a:pt x="610" y="2556"/>
                    <a:pt x="590" y="2563"/>
                    <a:pt x="581" y="2579"/>
                  </a:cubicBezTo>
                  <a:cubicBezTo>
                    <a:pt x="573" y="2596"/>
                    <a:pt x="580" y="2616"/>
                    <a:pt x="596" y="2625"/>
                  </a:cubicBezTo>
                  <a:cubicBezTo>
                    <a:pt x="789" y="2723"/>
                    <a:pt x="789" y="2723"/>
                    <a:pt x="789" y="2723"/>
                  </a:cubicBezTo>
                  <a:cubicBezTo>
                    <a:pt x="595" y="2832"/>
                    <a:pt x="595" y="2832"/>
                    <a:pt x="595" y="2832"/>
                  </a:cubicBezTo>
                  <a:cubicBezTo>
                    <a:pt x="579" y="2841"/>
                    <a:pt x="573" y="2862"/>
                    <a:pt x="582" y="2878"/>
                  </a:cubicBezTo>
                  <a:cubicBezTo>
                    <a:pt x="588" y="2889"/>
                    <a:pt x="600" y="2895"/>
                    <a:pt x="612" y="2895"/>
                  </a:cubicBezTo>
                  <a:cubicBezTo>
                    <a:pt x="617" y="2895"/>
                    <a:pt x="623" y="2894"/>
                    <a:pt x="628" y="2891"/>
                  </a:cubicBezTo>
                  <a:cubicBezTo>
                    <a:pt x="868" y="2757"/>
                    <a:pt x="868" y="2757"/>
                    <a:pt x="868" y="2757"/>
                  </a:cubicBezTo>
                  <a:cubicBezTo>
                    <a:pt x="1172" y="2840"/>
                    <a:pt x="1172" y="2840"/>
                    <a:pt x="1172" y="2840"/>
                  </a:cubicBezTo>
                  <a:cubicBezTo>
                    <a:pt x="1190" y="2845"/>
                    <a:pt x="1208" y="2834"/>
                    <a:pt x="1213" y="2817"/>
                  </a:cubicBezTo>
                  <a:cubicBezTo>
                    <a:pt x="1218" y="2799"/>
                    <a:pt x="1208" y="2780"/>
                    <a:pt x="1190" y="2775"/>
                  </a:cubicBezTo>
                  <a:cubicBezTo>
                    <a:pt x="913" y="2699"/>
                    <a:pt x="913" y="2699"/>
                    <a:pt x="913" y="2699"/>
                  </a:cubicBezTo>
                  <a:cubicBezTo>
                    <a:pt x="981" y="2599"/>
                    <a:pt x="981" y="2599"/>
                    <a:pt x="981" y="2599"/>
                  </a:cubicBezTo>
                  <a:cubicBezTo>
                    <a:pt x="981" y="2599"/>
                    <a:pt x="981" y="2599"/>
                    <a:pt x="981" y="2598"/>
                  </a:cubicBezTo>
                  <a:cubicBezTo>
                    <a:pt x="981" y="2598"/>
                    <a:pt x="981" y="2598"/>
                    <a:pt x="981" y="2598"/>
                  </a:cubicBezTo>
                  <a:cubicBezTo>
                    <a:pt x="1206" y="2260"/>
                    <a:pt x="1206" y="2260"/>
                    <a:pt x="1206" y="2260"/>
                  </a:cubicBezTo>
                  <a:cubicBezTo>
                    <a:pt x="2382" y="1987"/>
                    <a:pt x="2382" y="1987"/>
                    <a:pt x="2382" y="1987"/>
                  </a:cubicBezTo>
                  <a:cubicBezTo>
                    <a:pt x="2396" y="1984"/>
                    <a:pt x="2406" y="1973"/>
                    <a:pt x="2408" y="1959"/>
                  </a:cubicBezTo>
                  <a:cubicBezTo>
                    <a:pt x="2410" y="1945"/>
                    <a:pt x="2403" y="1932"/>
                    <a:pt x="2391" y="1925"/>
                  </a:cubicBezTo>
                  <a:cubicBezTo>
                    <a:pt x="2243" y="1845"/>
                    <a:pt x="2243" y="1845"/>
                    <a:pt x="2243" y="1845"/>
                  </a:cubicBezTo>
                  <a:cubicBezTo>
                    <a:pt x="2290" y="1823"/>
                    <a:pt x="2326" y="1785"/>
                    <a:pt x="2348" y="1732"/>
                  </a:cubicBezTo>
                  <a:cubicBezTo>
                    <a:pt x="2355" y="1716"/>
                    <a:pt x="2349" y="1698"/>
                    <a:pt x="2334" y="1689"/>
                  </a:cubicBezTo>
                  <a:cubicBezTo>
                    <a:pt x="1934" y="1463"/>
                    <a:pt x="1934" y="1463"/>
                    <a:pt x="1934" y="1463"/>
                  </a:cubicBezTo>
                  <a:cubicBezTo>
                    <a:pt x="1931" y="1461"/>
                    <a:pt x="1929" y="1459"/>
                    <a:pt x="1926" y="1458"/>
                  </a:cubicBezTo>
                  <a:cubicBezTo>
                    <a:pt x="1925" y="1458"/>
                    <a:pt x="1924" y="1458"/>
                    <a:pt x="1924" y="1458"/>
                  </a:cubicBezTo>
                  <a:cubicBezTo>
                    <a:pt x="1049" y="964"/>
                    <a:pt x="1049" y="964"/>
                    <a:pt x="1049" y="964"/>
                  </a:cubicBezTo>
                  <a:cubicBezTo>
                    <a:pt x="1005" y="358"/>
                    <a:pt x="759" y="124"/>
                    <a:pt x="739" y="106"/>
                  </a:cubicBezTo>
                  <a:cubicBezTo>
                    <a:pt x="685" y="41"/>
                    <a:pt x="604" y="0"/>
                    <a:pt x="513" y="0"/>
                  </a:cubicBezTo>
                  <a:cubicBezTo>
                    <a:pt x="395" y="0"/>
                    <a:pt x="293" y="70"/>
                    <a:pt x="246" y="170"/>
                  </a:cubicBezTo>
                  <a:cubicBezTo>
                    <a:pt x="161" y="188"/>
                    <a:pt x="21" y="256"/>
                    <a:pt x="1" y="416"/>
                  </a:cubicBezTo>
                  <a:cubicBezTo>
                    <a:pt x="0" y="425"/>
                    <a:pt x="3" y="435"/>
                    <a:pt x="9" y="442"/>
                  </a:cubicBezTo>
                  <a:cubicBezTo>
                    <a:pt x="15" y="449"/>
                    <a:pt x="25" y="454"/>
                    <a:pt x="34" y="454"/>
                  </a:cubicBezTo>
                  <a:cubicBezTo>
                    <a:pt x="264" y="454"/>
                    <a:pt x="264" y="454"/>
                    <a:pt x="264" y="454"/>
                  </a:cubicBezTo>
                  <a:cubicBezTo>
                    <a:pt x="296" y="503"/>
                    <a:pt x="342" y="542"/>
                    <a:pt x="396" y="566"/>
                  </a:cubicBezTo>
                  <a:cubicBezTo>
                    <a:pt x="393" y="609"/>
                    <a:pt x="376" y="716"/>
                    <a:pt x="291" y="856"/>
                  </a:cubicBezTo>
                  <a:cubicBezTo>
                    <a:pt x="202" y="1002"/>
                    <a:pt x="36" y="1275"/>
                    <a:pt x="36" y="1537"/>
                  </a:cubicBezTo>
                  <a:cubicBezTo>
                    <a:pt x="36" y="1543"/>
                    <a:pt x="37" y="1549"/>
                    <a:pt x="40" y="1553"/>
                  </a:cubicBezTo>
                  <a:cubicBezTo>
                    <a:pt x="37" y="1579"/>
                    <a:pt x="36" y="1606"/>
                    <a:pt x="36" y="1632"/>
                  </a:cubicBezTo>
                  <a:cubicBezTo>
                    <a:pt x="36" y="2021"/>
                    <a:pt x="348" y="2339"/>
                    <a:pt x="735" y="2348"/>
                  </a:cubicBezTo>
                  <a:lnTo>
                    <a:pt x="912" y="2581"/>
                  </a:lnTo>
                  <a:close/>
                  <a:moveTo>
                    <a:pt x="2160" y="1800"/>
                  </a:moveTo>
                  <a:cubicBezTo>
                    <a:pt x="2150" y="1801"/>
                    <a:pt x="2140" y="1802"/>
                    <a:pt x="2130" y="1802"/>
                  </a:cubicBezTo>
                  <a:cubicBezTo>
                    <a:pt x="2115" y="1802"/>
                    <a:pt x="2100" y="1800"/>
                    <a:pt x="2086" y="1798"/>
                  </a:cubicBezTo>
                  <a:cubicBezTo>
                    <a:pt x="2041" y="1792"/>
                    <a:pt x="2007" y="1778"/>
                    <a:pt x="2007" y="1778"/>
                  </a:cubicBezTo>
                  <a:cubicBezTo>
                    <a:pt x="1998" y="1774"/>
                    <a:pt x="1988" y="1775"/>
                    <a:pt x="1980" y="1779"/>
                  </a:cubicBezTo>
                  <a:cubicBezTo>
                    <a:pt x="1973" y="1782"/>
                    <a:pt x="1968" y="1787"/>
                    <a:pt x="1964" y="1793"/>
                  </a:cubicBezTo>
                  <a:cubicBezTo>
                    <a:pt x="1930" y="1859"/>
                    <a:pt x="1872" y="1890"/>
                    <a:pt x="1786" y="1890"/>
                  </a:cubicBezTo>
                  <a:cubicBezTo>
                    <a:pt x="1692" y="1890"/>
                    <a:pt x="1601" y="1850"/>
                    <a:pt x="1600" y="1850"/>
                  </a:cubicBezTo>
                  <a:cubicBezTo>
                    <a:pt x="1583" y="1842"/>
                    <a:pt x="1564" y="1849"/>
                    <a:pt x="1556" y="1866"/>
                  </a:cubicBezTo>
                  <a:cubicBezTo>
                    <a:pt x="1534" y="1911"/>
                    <a:pt x="1465" y="1938"/>
                    <a:pt x="1371" y="1938"/>
                  </a:cubicBezTo>
                  <a:cubicBezTo>
                    <a:pt x="1232" y="1938"/>
                    <a:pt x="1070" y="1883"/>
                    <a:pt x="917" y="1787"/>
                  </a:cubicBezTo>
                  <a:cubicBezTo>
                    <a:pt x="920" y="1787"/>
                    <a:pt x="923" y="1787"/>
                    <a:pt x="927" y="1787"/>
                  </a:cubicBezTo>
                  <a:cubicBezTo>
                    <a:pt x="1035" y="1787"/>
                    <a:pt x="1120" y="1757"/>
                    <a:pt x="1163" y="1700"/>
                  </a:cubicBezTo>
                  <a:cubicBezTo>
                    <a:pt x="1283" y="1746"/>
                    <a:pt x="1489" y="1776"/>
                    <a:pt x="1590" y="1625"/>
                  </a:cubicBezTo>
                  <a:cubicBezTo>
                    <a:pt x="1630" y="1638"/>
                    <a:pt x="1681" y="1647"/>
                    <a:pt x="1732" y="1644"/>
                  </a:cubicBezTo>
                  <a:cubicBezTo>
                    <a:pt x="1751" y="1643"/>
                    <a:pt x="1769" y="1641"/>
                    <a:pt x="1788" y="1636"/>
                  </a:cubicBezTo>
                  <a:cubicBezTo>
                    <a:pt x="1803" y="1633"/>
                    <a:pt x="1817" y="1628"/>
                    <a:pt x="1831" y="1621"/>
                  </a:cubicBezTo>
                  <a:cubicBezTo>
                    <a:pt x="1868" y="1605"/>
                    <a:pt x="1901" y="1577"/>
                    <a:pt x="1926" y="1536"/>
                  </a:cubicBezTo>
                  <a:cubicBezTo>
                    <a:pt x="2272" y="1732"/>
                    <a:pt x="2272" y="1732"/>
                    <a:pt x="2272" y="1732"/>
                  </a:cubicBezTo>
                  <a:cubicBezTo>
                    <a:pt x="2247" y="1771"/>
                    <a:pt x="2210" y="1794"/>
                    <a:pt x="2160" y="1800"/>
                  </a:cubicBezTo>
                  <a:close/>
                  <a:moveTo>
                    <a:pt x="1863" y="1500"/>
                  </a:moveTo>
                  <a:cubicBezTo>
                    <a:pt x="1869" y="1499"/>
                    <a:pt x="1869" y="1499"/>
                    <a:pt x="1869" y="1499"/>
                  </a:cubicBezTo>
                  <a:cubicBezTo>
                    <a:pt x="1869" y="1500"/>
                    <a:pt x="1868" y="1502"/>
                    <a:pt x="1867" y="1503"/>
                  </a:cubicBezTo>
                  <a:cubicBezTo>
                    <a:pt x="1837" y="1550"/>
                    <a:pt x="1792" y="1570"/>
                    <a:pt x="1747" y="1576"/>
                  </a:cubicBezTo>
                  <a:cubicBezTo>
                    <a:pt x="1722" y="1579"/>
                    <a:pt x="1697" y="1578"/>
                    <a:pt x="1674" y="1575"/>
                  </a:cubicBezTo>
                  <a:cubicBezTo>
                    <a:pt x="1646" y="1571"/>
                    <a:pt x="1621" y="1564"/>
                    <a:pt x="1605" y="1559"/>
                  </a:cubicBezTo>
                  <a:cubicBezTo>
                    <a:pt x="1595" y="1556"/>
                    <a:pt x="1589" y="1553"/>
                    <a:pt x="1588" y="1553"/>
                  </a:cubicBezTo>
                  <a:cubicBezTo>
                    <a:pt x="1579" y="1549"/>
                    <a:pt x="1570" y="1549"/>
                    <a:pt x="1562" y="1552"/>
                  </a:cubicBezTo>
                  <a:cubicBezTo>
                    <a:pt x="1555" y="1555"/>
                    <a:pt x="1549" y="1561"/>
                    <a:pt x="1545" y="1568"/>
                  </a:cubicBezTo>
                  <a:cubicBezTo>
                    <a:pt x="1544" y="1570"/>
                    <a:pt x="1543" y="1571"/>
                    <a:pt x="1542" y="1573"/>
                  </a:cubicBezTo>
                  <a:cubicBezTo>
                    <a:pt x="1469" y="1705"/>
                    <a:pt x="1302" y="1674"/>
                    <a:pt x="1217" y="1647"/>
                  </a:cubicBezTo>
                  <a:cubicBezTo>
                    <a:pt x="1187" y="1637"/>
                    <a:pt x="1167" y="1629"/>
                    <a:pt x="1164" y="1627"/>
                  </a:cubicBezTo>
                  <a:cubicBezTo>
                    <a:pt x="1147" y="1620"/>
                    <a:pt x="1127" y="1627"/>
                    <a:pt x="1119" y="1643"/>
                  </a:cubicBezTo>
                  <a:cubicBezTo>
                    <a:pt x="1114" y="1655"/>
                    <a:pt x="1105" y="1665"/>
                    <a:pt x="1094" y="1675"/>
                  </a:cubicBezTo>
                  <a:cubicBezTo>
                    <a:pt x="1056" y="1707"/>
                    <a:pt x="986" y="1723"/>
                    <a:pt x="900" y="1719"/>
                  </a:cubicBezTo>
                  <a:cubicBezTo>
                    <a:pt x="871" y="1717"/>
                    <a:pt x="840" y="1714"/>
                    <a:pt x="808" y="1708"/>
                  </a:cubicBezTo>
                  <a:cubicBezTo>
                    <a:pt x="807" y="1708"/>
                    <a:pt x="806" y="1708"/>
                    <a:pt x="805" y="1707"/>
                  </a:cubicBezTo>
                  <a:cubicBezTo>
                    <a:pt x="798" y="1702"/>
                    <a:pt x="792" y="1698"/>
                    <a:pt x="786" y="1692"/>
                  </a:cubicBezTo>
                  <a:cubicBezTo>
                    <a:pt x="601" y="1540"/>
                    <a:pt x="576" y="1373"/>
                    <a:pt x="588" y="1258"/>
                  </a:cubicBezTo>
                  <a:cubicBezTo>
                    <a:pt x="601" y="1131"/>
                    <a:pt x="666" y="1022"/>
                    <a:pt x="725" y="984"/>
                  </a:cubicBezTo>
                  <a:cubicBezTo>
                    <a:pt x="728" y="982"/>
                    <a:pt x="731" y="980"/>
                    <a:pt x="735" y="978"/>
                  </a:cubicBezTo>
                  <a:cubicBezTo>
                    <a:pt x="761" y="964"/>
                    <a:pt x="792" y="957"/>
                    <a:pt x="824" y="957"/>
                  </a:cubicBezTo>
                  <a:cubicBezTo>
                    <a:pt x="897" y="957"/>
                    <a:pt x="962" y="992"/>
                    <a:pt x="984" y="1004"/>
                  </a:cubicBezTo>
                  <a:cubicBezTo>
                    <a:pt x="989" y="1007"/>
                    <a:pt x="991" y="1009"/>
                    <a:pt x="991" y="1009"/>
                  </a:cubicBezTo>
                  <a:cubicBezTo>
                    <a:pt x="992" y="1009"/>
                    <a:pt x="993" y="1010"/>
                    <a:pt x="994" y="1010"/>
                  </a:cubicBezTo>
                  <a:cubicBezTo>
                    <a:pt x="1034" y="1033"/>
                    <a:pt x="1034" y="1033"/>
                    <a:pt x="1034" y="1033"/>
                  </a:cubicBezTo>
                  <a:cubicBezTo>
                    <a:pt x="1226" y="1141"/>
                    <a:pt x="1226" y="1141"/>
                    <a:pt x="1226" y="1141"/>
                  </a:cubicBezTo>
                  <a:cubicBezTo>
                    <a:pt x="1319" y="1194"/>
                    <a:pt x="1319" y="1194"/>
                    <a:pt x="1319" y="1194"/>
                  </a:cubicBezTo>
                  <a:lnTo>
                    <a:pt x="1863" y="1500"/>
                  </a:lnTo>
                  <a:close/>
                  <a:moveTo>
                    <a:pt x="616" y="998"/>
                  </a:moveTo>
                  <a:cubicBezTo>
                    <a:pt x="570" y="1059"/>
                    <a:pt x="531" y="1148"/>
                    <a:pt x="520" y="1251"/>
                  </a:cubicBezTo>
                  <a:cubicBezTo>
                    <a:pt x="501" y="1436"/>
                    <a:pt x="580" y="1611"/>
                    <a:pt x="743" y="1745"/>
                  </a:cubicBezTo>
                  <a:cubicBezTo>
                    <a:pt x="942" y="1908"/>
                    <a:pt x="1176" y="2005"/>
                    <a:pt x="1371" y="2005"/>
                  </a:cubicBezTo>
                  <a:cubicBezTo>
                    <a:pt x="1476" y="2005"/>
                    <a:pt x="1558" y="1975"/>
                    <a:pt x="1600" y="1922"/>
                  </a:cubicBezTo>
                  <a:cubicBezTo>
                    <a:pt x="1637" y="1936"/>
                    <a:pt x="1709" y="1958"/>
                    <a:pt x="1786" y="1958"/>
                  </a:cubicBezTo>
                  <a:cubicBezTo>
                    <a:pt x="1885" y="1958"/>
                    <a:pt x="1961" y="1921"/>
                    <a:pt x="2009" y="1850"/>
                  </a:cubicBezTo>
                  <a:cubicBezTo>
                    <a:pt x="2036" y="1858"/>
                    <a:pt x="2081" y="1869"/>
                    <a:pt x="2130" y="1869"/>
                  </a:cubicBezTo>
                  <a:cubicBezTo>
                    <a:pt x="2130" y="1869"/>
                    <a:pt x="2130" y="1869"/>
                    <a:pt x="2130" y="1869"/>
                  </a:cubicBezTo>
                  <a:cubicBezTo>
                    <a:pt x="2135" y="1869"/>
                    <a:pt x="2140" y="1869"/>
                    <a:pt x="2145" y="1869"/>
                  </a:cubicBezTo>
                  <a:cubicBezTo>
                    <a:pt x="2280" y="1942"/>
                    <a:pt x="2280" y="1942"/>
                    <a:pt x="2280" y="1942"/>
                  </a:cubicBezTo>
                  <a:cubicBezTo>
                    <a:pt x="945" y="2252"/>
                    <a:pt x="945" y="2252"/>
                    <a:pt x="945" y="2252"/>
                  </a:cubicBezTo>
                  <a:cubicBezTo>
                    <a:pt x="945" y="2252"/>
                    <a:pt x="944" y="2252"/>
                    <a:pt x="943" y="2252"/>
                  </a:cubicBezTo>
                  <a:cubicBezTo>
                    <a:pt x="881" y="2271"/>
                    <a:pt x="817" y="2281"/>
                    <a:pt x="752" y="2281"/>
                  </a:cubicBezTo>
                  <a:cubicBezTo>
                    <a:pt x="394" y="2281"/>
                    <a:pt x="103" y="1990"/>
                    <a:pt x="103" y="1632"/>
                  </a:cubicBezTo>
                  <a:cubicBezTo>
                    <a:pt x="103" y="1321"/>
                    <a:pt x="323" y="1060"/>
                    <a:pt x="616" y="998"/>
                  </a:cubicBezTo>
                  <a:close/>
                  <a:moveTo>
                    <a:pt x="951" y="2522"/>
                  </a:moveTo>
                  <a:cubicBezTo>
                    <a:pt x="817" y="2345"/>
                    <a:pt x="817" y="2345"/>
                    <a:pt x="817" y="2345"/>
                  </a:cubicBezTo>
                  <a:cubicBezTo>
                    <a:pt x="866" y="2341"/>
                    <a:pt x="915" y="2331"/>
                    <a:pt x="962" y="2317"/>
                  </a:cubicBezTo>
                  <a:cubicBezTo>
                    <a:pt x="1110" y="2283"/>
                    <a:pt x="1110" y="2283"/>
                    <a:pt x="1110" y="2283"/>
                  </a:cubicBezTo>
                  <a:lnTo>
                    <a:pt x="951" y="2522"/>
                  </a:lnTo>
                  <a:close/>
                  <a:moveTo>
                    <a:pt x="316" y="409"/>
                  </a:moveTo>
                  <a:cubicBezTo>
                    <a:pt x="297" y="376"/>
                    <a:pt x="285" y="337"/>
                    <a:pt x="285" y="295"/>
                  </a:cubicBezTo>
                  <a:cubicBezTo>
                    <a:pt x="285" y="264"/>
                    <a:pt x="292" y="233"/>
                    <a:pt x="304" y="206"/>
                  </a:cubicBezTo>
                  <a:cubicBezTo>
                    <a:pt x="338" y="125"/>
                    <a:pt x="419" y="68"/>
                    <a:pt x="513" y="68"/>
                  </a:cubicBezTo>
                  <a:cubicBezTo>
                    <a:pt x="638" y="68"/>
                    <a:pt x="740" y="170"/>
                    <a:pt x="740" y="295"/>
                  </a:cubicBezTo>
                  <a:cubicBezTo>
                    <a:pt x="740" y="421"/>
                    <a:pt x="638" y="523"/>
                    <a:pt x="513" y="523"/>
                  </a:cubicBezTo>
                  <a:cubicBezTo>
                    <a:pt x="429" y="523"/>
                    <a:pt x="356" y="477"/>
                    <a:pt x="316" y="409"/>
                  </a:cubicBezTo>
                  <a:close/>
                  <a:moveTo>
                    <a:pt x="76" y="386"/>
                  </a:moveTo>
                  <a:cubicBezTo>
                    <a:pt x="102" y="303"/>
                    <a:pt x="173" y="265"/>
                    <a:pt x="222" y="247"/>
                  </a:cubicBezTo>
                  <a:cubicBezTo>
                    <a:pt x="220" y="263"/>
                    <a:pt x="218" y="279"/>
                    <a:pt x="218" y="295"/>
                  </a:cubicBezTo>
                  <a:cubicBezTo>
                    <a:pt x="218" y="327"/>
                    <a:pt x="223" y="357"/>
                    <a:pt x="232" y="386"/>
                  </a:cubicBezTo>
                  <a:lnTo>
                    <a:pt x="76" y="386"/>
                  </a:lnTo>
                  <a:close/>
                  <a:moveTo>
                    <a:pt x="349" y="891"/>
                  </a:moveTo>
                  <a:cubicBezTo>
                    <a:pt x="432" y="754"/>
                    <a:pt x="455" y="644"/>
                    <a:pt x="462" y="585"/>
                  </a:cubicBezTo>
                  <a:cubicBezTo>
                    <a:pt x="478" y="588"/>
                    <a:pt x="495" y="590"/>
                    <a:pt x="513" y="590"/>
                  </a:cubicBezTo>
                  <a:cubicBezTo>
                    <a:pt x="670" y="590"/>
                    <a:pt x="798" y="467"/>
                    <a:pt x="807" y="313"/>
                  </a:cubicBezTo>
                  <a:cubicBezTo>
                    <a:pt x="874" y="434"/>
                    <a:pt x="951" y="631"/>
                    <a:pt x="978" y="925"/>
                  </a:cubicBezTo>
                  <a:cubicBezTo>
                    <a:pt x="940" y="908"/>
                    <a:pt x="885" y="890"/>
                    <a:pt x="824" y="890"/>
                  </a:cubicBezTo>
                  <a:cubicBezTo>
                    <a:pt x="781" y="890"/>
                    <a:pt x="742" y="899"/>
                    <a:pt x="706" y="917"/>
                  </a:cubicBezTo>
                  <a:cubicBezTo>
                    <a:pt x="495" y="931"/>
                    <a:pt x="308" y="1036"/>
                    <a:pt x="186" y="1194"/>
                  </a:cubicBezTo>
                  <a:cubicBezTo>
                    <a:pt x="238" y="1073"/>
                    <a:pt x="304" y="965"/>
                    <a:pt x="349" y="89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a:p>
          </p:txBody>
        </p:sp>
      </p:grpSp>
      <p:grpSp>
        <p:nvGrpSpPr>
          <p:cNvPr id="71" name="Grupa 70"/>
          <p:cNvGrpSpPr/>
          <p:nvPr/>
        </p:nvGrpSpPr>
        <p:grpSpPr>
          <a:xfrm>
            <a:off x="10176000" y="4121666"/>
            <a:ext cx="1071890" cy="1118698"/>
            <a:chOff x="8081194" y="4473229"/>
            <a:chExt cx="1071890" cy="1118698"/>
          </a:xfrm>
        </p:grpSpPr>
        <p:sp>
          <p:nvSpPr>
            <p:cNvPr id="72" name="Elipsa 71"/>
            <p:cNvSpPr/>
            <p:nvPr/>
          </p:nvSpPr>
          <p:spPr>
            <a:xfrm>
              <a:off x="8081194" y="4473229"/>
              <a:ext cx="1071890" cy="107189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73" name="pole tekstowe 72"/>
            <p:cNvSpPr txBox="1"/>
            <p:nvPr/>
          </p:nvSpPr>
          <p:spPr>
            <a:xfrm>
              <a:off x="8394795" y="4483931"/>
              <a:ext cx="736614" cy="1107996"/>
            </a:xfrm>
            <a:prstGeom prst="rect">
              <a:avLst/>
            </a:prstGeom>
            <a:noFill/>
          </p:spPr>
          <p:txBody>
            <a:bodyPr wrap="square" rtlCol="0">
              <a:spAutoFit/>
            </a:bodyPr>
            <a:lstStyle/>
            <a:p>
              <a:pPr algn="ctr"/>
              <a:r>
                <a:rPr lang="pl-PL" sz="6600" b="1">
                  <a:solidFill>
                    <a:schemeClr val="bg1"/>
                  </a:solidFill>
                </a:rPr>
                <a:t>I</a:t>
              </a:r>
            </a:p>
          </p:txBody>
        </p:sp>
        <p:sp>
          <p:nvSpPr>
            <p:cNvPr id="74" name="Freeform 7"/>
            <p:cNvSpPr>
              <a:spLocks noEditPoints="1"/>
            </p:cNvSpPr>
            <p:nvPr/>
          </p:nvSpPr>
          <p:spPr bwMode="auto">
            <a:xfrm>
              <a:off x="8251833" y="4657611"/>
              <a:ext cx="553189" cy="642881"/>
            </a:xfrm>
            <a:custGeom>
              <a:avLst/>
              <a:gdLst>
                <a:gd name="T0" fmla="*/ 851 w 2306"/>
                <a:gd name="T1" fmla="*/ 2640 h 2681"/>
                <a:gd name="T2" fmla="*/ 919 w 2306"/>
                <a:gd name="T3" fmla="*/ 2559 h 2681"/>
                <a:gd name="T4" fmla="*/ 1006 w 2306"/>
                <a:gd name="T5" fmla="*/ 2492 h 2681"/>
                <a:gd name="T6" fmla="*/ 1039 w 2306"/>
                <a:gd name="T7" fmla="*/ 2261 h 2681"/>
                <a:gd name="T8" fmla="*/ 1762 w 2306"/>
                <a:gd name="T9" fmla="*/ 2660 h 2681"/>
                <a:gd name="T10" fmla="*/ 2298 w 2306"/>
                <a:gd name="T11" fmla="*/ 2528 h 2681"/>
                <a:gd name="T12" fmla="*/ 1733 w 2306"/>
                <a:gd name="T13" fmla="*/ 2105 h 2681"/>
                <a:gd name="T14" fmla="*/ 2295 w 2306"/>
                <a:gd name="T15" fmla="*/ 1900 h 2681"/>
                <a:gd name="T16" fmla="*/ 964 w 2306"/>
                <a:gd name="T17" fmla="*/ 495 h 2681"/>
                <a:gd name="T18" fmla="*/ 1212 w 2306"/>
                <a:gd name="T19" fmla="*/ 1 h 2681"/>
                <a:gd name="T20" fmla="*/ 770 w 2306"/>
                <a:gd name="T21" fmla="*/ 249 h 2681"/>
                <a:gd name="T22" fmla="*/ 232 w 2306"/>
                <a:gd name="T23" fmla="*/ 467 h 2681"/>
                <a:gd name="T24" fmla="*/ 123 w 2306"/>
                <a:gd name="T25" fmla="*/ 932 h 2681"/>
                <a:gd name="T26" fmla="*/ 289 w 2306"/>
                <a:gd name="T27" fmla="*/ 1156 h 2681"/>
                <a:gd name="T28" fmla="*/ 445 w 2306"/>
                <a:gd name="T29" fmla="*/ 1032 h 2681"/>
                <a:gd name="T30" fmla="*/ 546 w 2306"/>
                <a:gd name="T31" fmla="*/ 1646 h 2681"/>
                <a:gd name="T32" fmla="*/ 606 w 2306"/>
                <a:gd name="T33" fmla="*/ 1733 h 2681"/>
                <a:gd name="T34" fmla="*/ 731 w 2306"/>
                <a:gd name="T35" fmla="*/ 2256 h 2681"/>
                <a:gd name="T36" fmla="*/ 719 w 2306"/>
                <a:gd name="T37" fmla="*/ 2492 h 2681"/>
                <a:gd name="T38" fmla="*/ 616 w 2306"/>
                <a:gd name="T39" fmla="*/ 2674 h 2681"/>
                <a:gd name="T40" fmla="*/ 809 w 2306"/>
                <a:gd name="T41" fmla="*/ 383 h 2681"/>
                <a:gd name="T42" fmla="*/ 963 w 2306"/>
                <a:gd name="T43" fmla="*/ 785 h 2681"/>
                <a:gd name="T44" fmla="*/ 500 w 2306"/>
                <a:gd name="T45" fmla="*/ 939 h 2681"/>
                <a:gd name="T46" fmla="*/ 298 w 2306"/>
                <a:gd name="T47" fmla="*/ 481 h 2681"/>
                <a:gd name="T48" fmla="*/ 809 w 2306"/>
                <a:gd name="T49" fmla="*/ 383 h 2681"/>
                <a:gd name="T50" fmla="*/ 523 w 2306"/>
                <a:gd name="T51" fmla="*/ 1034 h 2681"/>
                <a:gd name="T52" fmla="*/ 941 w 2306"/>
                <a:gd name="T53" fmla="*/ 849 h 2681"/>
                <a:gd name="T54" fmla="*/ 1211 w 2306"/>
                <a:gd name="T55" fmla="*/ 1006 h 2681"/>
                <a:gd name="T56" fmla="*/ 1595 w 2306"/>
                <a:gd name="T57" fmla="*/ 1439 h 2681"/>
                <a:gd name="T58" fmla="*/ 689 w 2306"/>
                <a:gd name="T59" fmla="*/ 1615 h 2681"/>
                <a:gd name="T60" fmla="*/ 622 w 2306"/>
                <a:gd name="T61" fmla="*/ 1605 h 2681"/>
                <a:gd name="T62" fmla="*/ 677 w 2306"/>
                <a:gd name="T63" fmla="*/ 1682 h 2681"/>
                <a:gd name="T64" fmla="*/ 1600 w 2306"/>
                <a:gd name="T65" fmla="*/ 1516 h 2681"/>
                <a:gd name="T66" fmla="*/ 1919 w 2306"/>
                <a:gd name="T67" fmla="*/ 1621 h 2681"/>
                <a:gd name="T68" fmla="*/ 1648 w 2306"/>
                <a:gd name="T69" fmla="*/ 1776 h 2681"/>
                <a:gd name="T70" fmla="*/ 825 w 2306"/>
                <a:gd name="T71" fmla="*/ 1838 h 2681"/>
                <a:gd name="T72" fmla="*/ 675 w 2306"/>
                <a:gd name="T73" fmla="*/ 1704 h 2681"/>
                <a:gd name="T74" fmla="*/ 1579 w 2306"/>
                <a:gd name="T75" fmla="*/ 2051 h 2681"/>
                <a:gd name="T76" fmla="*/ 1497 w 2306"/>
                <a:gd name="T77" fmla="*/ 2053 h 2681"/>
                <a:gd name="T78" fmla="*/ 1139 w 2306"/>
                <a:gd name="T79" fmla="*/ 1938 h 2681"/>
                <a:gd name="T80" fmla="*/ 1673 w 2306"/>
                <a:gd name="T81" fmla="*/ 1840 h 2681"/>
                <a:gd name="T82" fmla="*/ 1579 w 2306"/>
                <a:gd name="T83" fmla="*/ 2051 h 2681"/>
                <a:gd name="T84" fmla="*/ 1416 w 2306"/>
                <a:gd name="T85" fmla="*/ 2119 h 2681"/>
                <a:gd name="T86" fmla="*/ 985 w 2306"/>
                <a:gd name="T87" fmla="*/ 2192 h 2681"/>
                <a:gd name="T88" fmla="*/ 885 w 2306"/>
                <a:gd name="T89" fmla="*/ 2343 h 2681"/>
                <a:gd name="T90" fmla="*/ 799 w 2306"/>
                <a:gd name="T91" fmla="*/ 2069 h 2681"/>
                <a:gd name="T92" fmla="*/ 1808 w 2306"/>
                <a:gd name="T93" fmla="*/ 2609 h 2681"/>
                <a:gd name="T94" fmla="*/ 1628 w 2306"/>
                <a:gd name="T95" fmla="*/ 2116 h 2681"/>
                <a:gd name="T96" fmla="*/ 1210 w 2306"/>
                <a:gd name="T97" fmla="*/ 87 h 2681"/>
                <a:gd name="T98" fmla="*/ 923 w 2306"/>
                <a:gd name="T99" fmla="*/ 432 h 2681"/>
                <a:gd name="T100" fmla="*/ 1190 w 2306"/>
                <a:gd name="T101" fmla="*/ 130 h 2681"/>
                <a:gd name="T102" fmla="*/ 296 w 2306"/>
                <a:gd name="T103" fmla="*/ 945 h 2681"/>
                <a:gd name="T104" fmla="*/ 182 w 2306"/>
                <a:gd name="T105" fmla="*/ 898 h 2681"/>
                <a:gd name="T106" fmla="*/ 436 w 2306"/>
                <a:gd name="T107" fmla="*/ 964 h 2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06" h="2681">
                  <a:moveTo>
                    <a:pt x="720" y="2559"/>
                  </a:moveTo>
                  <a:cubicBezTo>
                    <a:pt x="851" y="2559"/>
                    <a:pt x="851" y="2559"/>
                    <a:pt x="851" y="2559"/>
                  </a:cubicBezTo>
                  <a:cubicBezTo>
                    <a:pt x="851" y="2640"/>
                    <a:pt x="851" y="2640"/>
                    <a:pt x="851" y="2640"/>
                  </a:cubicBezTo>
                  <a:cubicBezTo>
                    <a:pt x="851" y="2659"/>
                    <a:pt x="866" y="2674"/>
                    <a:pt x="885" y="2674"/>
                  </a:cubicBezTo>
                  <a:cubicBezTo>
                    <a:pt x="904" y="2674"/>
                    <a:pt x="919" y="2659"/>
                    <a:pt x="919" y="2640"/>
                  </a:cubicBezTo>
                  <a:cubicBezTo>
                    <a:pt x="919" y="2559"/>
                    <a:pt x="919" y="2559"/>
                    <a:pt x="919" y="2559"/>
                  </a:cubicBezTo>
                  <a:cubicBezTo>
                    <a:pt x="1006" y="2559"/>
                    <a:pt x="1006" y="2559"/>
                    <a:pt x="1006" y="2559"/>
                  </a:cubicBezTo>
                  <a:cubicBezTo>
                    <a:pt x="1024" y="2559"/>
                    <a:pt x="1039" y="2544"/>
                    <a:pt x="1039" y="2526"/>
                  </a:cubicBezTo>
                  <a:cubicBezTo>
                    <a:pt x="1039" y="2507"/>
                    <a:pt x="1024" y="2492"/>
                    <a:pt x="1006" y="2492"/>
                  </a:cubicBezTo>
                  <a:cubicBezTo>
                    <a:pt x="919" y="2492"/>
                    <a:pt x="919" y="2492"/>
                    <a:pt x="919" y="2492"/>
                  </a:cubicBezTo>
                  <a:cubicBezTo>
                    <a:pt x="919" y="2406"/>
                    <a:pt x="919" y="2406"/>
                    <a:pt x="919" y="2406"/>
                  </a:cubicBezTo>
                  <a:cubicBezTo>
                    <a:pt x="986" y="2391"/>
                    <a:pt x="1037" y="2333"/>
                    <a:pt x="1039" y="2261"/>
                  </a:cubicBezTo>
                  <a:cubicBezTo>
                    <a:pt x="1074" y="2268"/>
                    <a:pt x="1109" y="2272"/>
                    <a:pt x="1145" y="2272"/>
                  </a:cubicBezTo>
                  <a:cubicBezTo>
                    <a:pt x="1245" y="2272"/>
                    <a:pt x="1339" y="2244"/>
                    <a:pt x="1420" y="2196"/>
                  </a:cubicBezTo>
                  <a:cubicBezTo>
                    <a:pt x="1762" y="2660"/>
                    <a:pt x="1762" y="2660"/>
                    <a:pt x="1762" y="2660"/>
                  </a:cubicBezTo>
                  <a:cubicBezTo>
                    <a:pt x="1768" y="2668"/>
                    <a:pt x="1776" y="2672"/>
                    <a:pt x="1784" y="2674"/>
                  </a:cubicBezTo>
                  <a:cubicBezTo>
                    <a:pt x="1790" y="2675"/>
                    <a:pt x="1836" y="2681"/>
                    <a:pt x="1899" y="2681"/>
                  </a:cubicBezTo>
                  <a:cubicBezTo>
                    <a:pt x="2020" y="2681"/>
                    <a:pt x="2205" y="2658"/>
                    <a:pt x="2298" y="2528"/>
                  </a:cubicBezTo>
                  <a:cubicBezTo>
                    <a:pt x="2304" y="2521"/>
                    <a:pt x="2306" y="2512"/>
                    <a:pt x="2304" y="2503"/>
                  </a:cubicBezTo>
                  <a:cubicBezTo>
                    <a:pt x="2303" y="2494"/>
                    <a:pt x="2298" y="2486"/>
                    <a:pt x="2290" y="2481"/>
                  </a:cubicBezTo>
                  <a:cubicBezTo>
                    <a:pt x="1733" y="2105"/>
                    <a:pt x="1733" y="2105"/>
                    <a:pt x="1733" y="2105"/>
                  </a:cubicBezTo>
                  <a:cubicBezTo>
                    <a:pt x="2040" y="2064"/>
                    <a:pt x="2273" y="1960"/>
                    <a:pt x="2285" y="1954"/>
                  </a:cubicBezTo>
                  <a:cubicBezTo>
                    <a:pt x="2295" y="1950"/>
                    <a:pt x="2302" y="1941"/>
                    <a:pt x="2304" y="1930"/>
                  </a:cubicBezTo>
                  <a:cubicBezTo>
                    <a:pt x="2306" y="1919"/>
                    <a:pt x="2303" y="1908"/>
                    <a:pt x="2295" y="1900"/>
                  </a:cubicBezTo>
                  <a:cubicBezTo>
                    <a:pt x="2264" y="1867"/>
                    <a:pt x="1644" y="1223"/>
                    <a:pt x="1208" y="921"/>
                  </a:cubicBezTo>
                  <a:cubicBezTo>
                    <a:pt x="1200" y="874"/>
                    <a:pt x="1183" y="828"/>
                    <a:pt x="1155" y="786"/>
                  </a:cubicBezTo>
                  <a:cubicBezTo>
                    <a:pt x="964" y="495"/>
                    <a:pt x="964" y="495"/>
                    <a:pt x="964" y="495"/>
                  </a:cubicBezTo>
                  <a:cubicBezTo>
                    <a:pt x="1140" y="465"/>
                    <a:pt x="1232" y="331"/>
                    <a:pt x="1237" y="324"/>
                  </a:cubicBezTo>
                  <a:cubicBezTo>
                    <a:pt x="1287" y="245"/>
                    <a:pt x="1294" y="83"/>
                    <a:pt x="1261" y="28"/>
                  </a:cubicBezTo>
                  <a:cubicBezTo>
                    <a:pt x="1244" y="1"/>
                    <a:pt x="1221" y="0"/>
                    <a:pt x="1212" y="1"/>
                  </a:cubicBezTo>
                  <a:cubicBezTo>
                    <a:pt x="1181" y="4"/>
                    <a:pt x="1155" y="35"/>
                    <a:pt x="1127" y="105"/>
                  </a:cubicBezTo>
                  <a:cubicBezTo>
                    <a:pt x="1047" y="304"/>
                    <a:pt x="783" y="251"/>
                    <a:pt x="772" y="249"/>
                  </a:cubicBezTo>
                  <a:cubicBezTo>
                    <a:pt x="771" y="249"/>
                    <a:pt x="770" y="249"/>
                    <a:pt x="770" y="249"/>
                  </a:cubicBezTo>
                  <a:cubicBezTo>
                    <a:pt x="713" y="210"/>
                    <a:pt x="645" y="188"/>
                    <a:pt x="573" y="188"/>
                  </a:cubicBezTo>
                  <a:cubicBezTo>
                    <a:pt x="505" y="188"/>
                    <a:pt x="439" y="208"/>
                    <a:pt x="382" y="246"/>
                  </a:cubicBezTo>
                  <a:cubicBezTo>
                    <a:pt x="304" y="297"/>
                    <a:pt x="250" y="376"/>
                    <a:pt x="232" y="467"/>
                  </a:cubicBezTo>
                  <a:cubicBezTo>
                    <a:pt x="229" y="481"/>
                    <a:pt x="227" y="495"/>
                    <a:pt x="226" y="509"/>
                  </a:cubicBezTo>
                  <a:cubicBezTo>
                    <a:pt x="185" y="536"/>
                    <a:pt x="0" y="678"/>
                    <a:pt x="122" y="929"/>
                  </a:cubicBezTo>
                  <a:cubicBezTo>
                    <a:pt x="122" y="930"/>
                    <a:pt x="123" y="931"/>
                    <a:pt x="123" y="932"/>
                  </a:cubicBezTo>
                  <a:cubicBezTo>
                    <a:pt x="250" y="1141"/>
                    <a:pt x="250" y="1141"/>
                    <a:pt x="250" y="1141"/>
                  </a:cubicBezTo>
                  <a:cubicBezTo>
                    <a:pt x="257" y="1151"/>
                    <a:pt x="268" y="1157"/>
                    <a:pt x="279" y="1157"/>
                  </a:cubicBezTo>
                  <a:cubicBezTo>
                    <a:pt x="283" y="1157"/>
                    <a:pt x="286" y="1157"/>
                    <a:pt x="289" y="1156"/>
                  </a:cubicBezTo>
                  <a:cubicBezTo>
                    <a:pt x="294" y="1154"/>
                    <a:pt x="340" y="1139"/>
                    <a:pt x="364" y="1088"/>
                  </a:cubicBezTo>
                  <a:cubicBezTo>
                    <a:pt x="375" y="1067"/>
                    <a:pt x="380" y="1044"/>
                    <a:pt x="380" y="1018"/>
                  </a:cubicBezTo>
                  <a:cubicBezTo>
                    <a:pt x="398" y="1026"/>
                    <a:pt x="420" y="1032"/>
                    <a:pt x="445" y="1032"/>
                  </a:cubicBezTo>
                  <a:cubicBezTo>
                    <a:pt x="445" y="1032"/>
                    <a:pt x="445" y="1032"/>
                    <a:pt x="445" y="1032"/>
                  </a:cubicBezTo>
                  <a:cubicBezTo>
                    <a:pt x="447" y="1032"/>
                    <a:pt x="448" y="1032"/>
                    <a:pt x="450" y="1032"/>
                  </a:cubicBezTo>
                  <a:cubicBezTo>
                    <a:pt x="373" y="1219"/>
                    <a:pt x="409" y="1440"/>
                    <a:pt x="546" y="1646"/>
                  </a:cubicBezTo>
                  <a:cubicBezTo>
                    <a:pt x="547" y="1648"/>
                    <a:pt x="548" y="1649"/>
                    <a:pt x="549" y="1651"/>
                  </a:cubicBezTo>
                  <a:cubicBezTo>
                    <a:pt x="567" y="1677"/>
                    <a:pt x="586" y="1702"/>
                    <a:pt x="606" y="1728"/>
                  </a:cubicBezTo>
                  <a:cubicBezTo>
                    <a:pt x="606" y="1730"/>
                    <a:pt x="606" y="1732"/>
                    <a:pt x="606" y="1733"/>
                  </a:cubicBezTo>
                  <a:cubicBezTo>
                    <a:pt x="606" y="1859"/>
                    <a:pt x="650" y="1981"/>
                    <a:pt x="731" y="2077"/>
                  </a:cubicBezTo>
                  <a:cubicBezTo>
                    <a:pt x="731" y="2078"/>
                    <a:pt x="731" y="2078"/>
                    <a:pt x="731" y="2079"/>
                  </a:cubicBezTo>
                  <a:cubicBezTo>
                    <a:pt x="731" y="2256"/>
                    <a:pt x="731" y="2256"/>
                    <a:pt x="731" y="2256"/>
                  </a:cubicBezTo>
                  <a:cubicBezTo>
                    <a:pt x="731" y="2329"/>
                    <a:pt x="782" y="2391"/>
                    <a:pt x="851" y="2406"/>
                  </a:cubicBezTo>
                  <a:cubicBezTo>
                    <a:pt x="851" y="2492"/>
                    <a:pt x="851" y="2492"/>
                    <a:pt x="851" y="2492"/>
                  </a:cubicBezTo>
                  <a:cubicBezTo>
                    <a:pt x="719" y="2492"/>
                    <a:pt x="719" y="2492"/>
                    <a:pt x="719" y="2492"/>
                  </a:cubicBezTo>
                  <a:cubicBezTo>
                    <a:pt x="718" y="2492"/>
                    <a:pt x="717" y="2492"/>
                    <a:pt x="716" y="2492"/>
                  </a:cubicBezTo>
                  <a:cubicBezTo>
                    <a:pt x="670" y="2496"/>
                    <a:pt x="582" y="2531"/>
                    <a:pt x="582" y="2640"/>
                  </a:cubicBezTo>
                  <a:cubicBezTo>
                    <a:pt x="582" y="2659"/>
                    <a:pt x="597" y="2674"/>
                    <a:pt x="616" y="2674"/>
                  </a:cubicBezTo>
                  <a:cubicBezTo>
                    <a:pt x="634" y="2674"/>
                    <a:pt x="649" y="2659"/>
                    <a:pt x="649" y="2640"/>
                  </a:cubicBezTo>
                  <a:cubicBezTo>
                    <a:pt x="649" y="2571"/>
                    <a:pt x="706" y="2561"/>
                    <a:pt x="720" y="2559"/>
                  </a:cubicBezTo>
                  <a:close/>
                  <a:moveTo>
                    <a:pt x="809" y="383"/>
                  </a:moveTo>
                  <a:cubicBezTo>
                    <a:pt x="1099" y="823"/>
                    <a:pt x="1099" y="823"/>
                    <a:pt x="1099" y="823"/>
                  </a:cubicBezTo>
                  <a:cubicBezTo>
                    <a:pt x="1108" y="836"/>
                    <a:pt x="1115" y="850"/>
                    <a:pt x="1121" y="865"/>
                  </a:cubicBezTo>
                  <a:cubicBezTo>
                    <a:pt x="1063" y="829"/>
                    <a:pt x="1010" y="801"/>
                    <a:pt x="963" y="785"/>
                  </a:cubicBezTo>
                  <a:cubicBezTo>
                    <a:pt x="919" y="769"/>
                    <a:pt x="874" y="761"/>
                    <a:pt x="829" y="761"/>
                  </a:cubicBezTo>
                  <a:cubicBezTo>
                    <a:pt x="705" y="761"/>
                    <a:pt x="592" y="820"/>
                    <a:pt x="514" y="920"/>
                  </a:cubicBezTo>
                  <a:cubicBezTo>
                    <a:pt x="509" y="926"/>
                    <a:pt x="505" y="933"/>
                    <a:pt x="500" y="939"/>
                  </a:cubicBezTo>
                  <a:cubicBezTo>
                    <a:pt x="338" y="693"/>
                    <a:pt x="338" y="693"/>
                    <a:pt x="338" y="693"/>
                  </a:cubicBezTo>
                  <a:cubicBezTo>
                    <a:pt x="307" y="646"/>
                    <a:pt x="292" y="592"/>
                    <a:pt x="292" y="538"/>
                  </a:cubicBezTo>
                  <a:cubicBezTo>
                    <a:pt x="292" y="519"/>
                    <a:pt x="294" y="500"/>
                    <a:pt x="298" y="481"/>
                  </a:cubicBezTo>
                  <a:cubicBezTo>
                    <a:pt x="313" y="407"/>
                    <a:pt x="356" y="343"/>
                    <a:pt x="419" y="302"/>
                  </a:cubicBezTo>
                  <a:cubicBezTo>
                    <a:pt x="465" y="272"/>
                    <a:pt x="518" y="256"/>
                    <a:pt x="573" y="256"/>
                  </a:cubicBezTo>
                  <a:cubicBezTo>
                    <a:pt x="669" y="256"/>
                    <a:pt x="757" y="303"/>
                    <a:pt x="809" y="383"/>
                  </a:cubicBezTo>
                  <a:close/>
                  <a:moveTo>
                    <a:pt x="507" y="1072"/>
                  </a:moveTo>
                  <a:cubicBezTo>
                    <a:pt x="510" y="1063"/>
                    <a:pt x="513" y="1055"/>
                    <a:pt x="517" y="1047"/>
                  </a:cubicBezTo>
                  <a:cubicBezTo>
                    <a:pt x="519" y="1042"/>
                    <a:pt x="521" y="1038"/>
                    <a:pt x="523" y="1034"/>
                  </a:cubicBezTo>
                  <a:cubicBezTo>
                    <a:pt x="528" y="1023"/>
                    <a:pt x="534" y="1011"/>
                    <a:pt x="541" y="1000"/>
                  </a:cubicBezTo>
                  <a:cubicBezTo>
                    <a:pt x="605" y="893"/>
                    <a:pt x="712" y="829"/>
                    <a:pt x="829" y="829"/>
                  </a:cubicBezTo>
                  <a:cubicBezTo>
                    <a:pt x="866" y="829"/>
                    <a:pt x="904" y="836"/>
                    <a:pt x="941" y="849"/>
                  </a:cubicBezTo>
                  <a:cubicBezTo>
                    <a:pt x="998" y="869"/>
                    <a:pt x="1068" y="908"/>
                    <a:pt x="1144" y="960"/>
                  </a:cubicBezTo>
                  <a:cubicBezTo>
                    <a:pt x="1156" y="967"/>
                    <a:pt x="1167" y="975"/>
                    <a:pt x="1179" y="983"/>
                  </a:cubicBezTo>
                  <a:cubicBezTo>
                    <a:pt x="1190" y="991"/>
                    <a:pt x="1200" y="998"/>
                    <a:pt x="1211" y="1006"/>
                  </a:cubicBezTo>
                  <a:cubicBezTo>
                    <a:pt x="1355" y="1110"/>
                    <a:pt x="1517" y="1248"/>
                    <a:pt x="1669" y="1387"/>
                  </a:cubicBezTo>
                  <a:cubicBezTo>
                    <a:pt x="1662" y="1393"/>
                    <a:pt x="1654" y="1399"/>
                    <a:pt x="1646" y="1405"/>
                  </a:cubicBezTo>
                  <a:cubicBezTo>
                    <a:pt x="1629" y="1417"/>
                    <a:pt x="1612" y="1428"/>
                    <a:pt x="1595" y="1439"/>
                  </a:cubicBezTo>
                  <a:cubicBezTo>
                    <a:pt x="1586" y="1445"/>
                    <a:pt x="1577" y="1451"/>
                    <a:pt x="1567" y="1457"/>
                  </a:cubicBezTo>
                  <a:cubicBezTo>
                    <a:pt x="1557" y="1463"/>
                    <a:pt x="1547" y="1468"/>
                    <a:pt x="1538" y="1473"/>
                  </a:cubicBezTo>
                  <a:cubicBezTo>
                    <a:pt x="1217" y="1651"/>
                    <a:pt x="861" y="1637"/>
                    <a:pt x="689" y="1615"/>
                  </a:cubicBezTo>
                  <a:cubicBezTo>
                    <a:pt x="680" y="1614"/>
                    <a:pt x="672" y="1613"/>
                    <a:pt x="664" y="1612"/>
                  </a:cubicBezTo>
                  <a:cubicBezTo>
                    <a:pt x="661" y="1611"/>
                    <a:pt x="658" y="1611"/>
                    <a:pt x="655" y="1610"/>
                  </a:cubicBezTo>
                  <a:cubicBezTo>
                    <a:pt x="643" y="1608"/>
                    <a:pt x="631" y="1607"/>
                    <a:pt x="622" y="1605"/>
                  </a:cubicBezTo>
                  <a:cubicBezTo>
                    <a:pt x="611" y="1603"/>
                    <a:pt x="603" y="1601"/>
                    <a:pt x="597" y="1600"/>
                  </a:cubicBezTo>
                  <a:cubicBezTo>
                    <a:pt x="480" y="1421"/>
                    <a:pt x="447" y="1232"/>
                    <a:pt x="507" y="1072"/>
                  </a:cubicBezTo>
                  <a:close/>
                  <a:moveTo>
                    <a:pt x="677" y="1682"/>
                  </a:moveTo>
                  <a:cubicBezTo>
                    <a:pt x="733" y="1690"/>
                    <a:pt x="809" y="1697"/>
                    <a:pt x="897" y="1697"/>
                  </a:cubicBezTo>
                  <a:cubicBezTo>
                    <a:pt x="1088" y="1697"/>
                    <a:pt x="1337" y="1664"/>
                    <a:pt x="1571" y="1533"/>
                  </a:cubicBezTo>
                  <a:cubicBezTo>
                    <a:pt x="1581" y="1527"/>
                    <a:pt x="1591" y="1522"/>
                    <a:pt x="1600" y="1516"/>
                  </a:cubicBezTo>
                  <a:cubicBezTo>
                    <a:pt x="1610" y="1510"/>
                    <a:pt x="1620" y="1504"/>
                    <a:pt x="1629" y="1498"/>
                  </a:cubicBezTo>
                  <a:cubicBezTo>
                    <a:pt x="1660" y="1478"/>
                    <a:pt x="1690" y="1457"/>
                    <a:pt x="1720" y="1433"/>
                  </a:cubicBezTo>
                  <a:cubicBezTo>
                    <a:pt x="1790" y="1498"/>
                    <a:pt x="1858" y="1561"/>
                    <a:pt x="1919" y="1621"/>
                  </a:cubicBezTo>
                  <a:cubicBezTo>
                    <a:pt x="1909" y="1629"/>
                    <a:pt x="1898" y="1638"/>
                    <a:pt x="1887" y="1645"/>
                  </a:cubicBezTo>
                  <a:cubicBezTo>
                    <a:pt x="1821" y="1693"/>
                    <a:pt x="1752" y="1731"/>
                    <a:pt x="1683" y="1762"/>
                  </a:cubicBezTo>
                  <a:cubicBezTo>
                    <a:pt x="1671" y="1767"/>
                    <a:pt x="1659" y="1771"/>
                    <a:pt x="1648" y="1776"/>
                  </a:cubicBezTo>
                  <a:cubicBezTo>
                    <a:pt x="1636" y="1781"/>
                    <a:pt x="1624" y="1785"/>
                    <a:pt x="1613" y="1790"/>
                  </a:cubicBezTo>
                  <a:cubicBezTo>
                    <a:pt x="1325" y="1893"/>
                    <a:pt x="1040" y="1872"/>
                    <a:pt x="905" y="1852"/>
                  </a:cubicBezTo>
                  <a:cubicBezTo>
                    <a:pt x="856" y="1845"/>
                    <a:pt x="827" y="1838"/>
                    <a:pt x="825" y="1838"/>
                  </a:cubicBezTo>
                  <a:cubicBezTo>
                    <a:pt x="821" y="1837"/>
                    <a:pt x="816" y="1837"/>
                    <a:pt x="812" y="1838"/>
                  </a:cubicBezTo>
                  <a:cubicBezTo>
                    <a:pt x="771" y="1805"/>
                    <a:pt x="732" y="1769"/>
                    <a:pt x="696" y="1729"/>
                  </a:cubicBezTo>
                  <a:cubicBezTo>
                    <a:pt x="689" y="1721"/>
                    <a:pt x="682" y="1712"/>
                    <a:pt x="675" y="1704"/>
                  </a:cubicBezTo>
                  <a:cubicBezTo>
                    <a:pt x="668" y="1696"/>
                    <a:pt x="661" y="1687"/>
                    <a:pt x="654" y="1679"/>
                  </a:cubicBezTo>
                  <a:cubicBezTo>
                    <a:pt x="661" y="1680"/>
                    <a:pt x="669" y="1681"/>
                    <a:pt x="677" y="1682"/>
                  </a:cubicBezTo>
                  <a:close/>
                  <a:moveTo>
                    <a:pt x="1579" y="2051"/>
                  </a:moveTo>
                  <a:cubicBezTo>
                    <a:pt x="1565" y="2052"/>
                    <a:pt x="1550" y="2053"/>
                    <a:pt x="1536" y="2053"/>
                  </a:cubicBezTo>
                  <a:cubicBezTo>
                    <a:pt x="1523" y="2053"/>
                    <a:pt x="1510" y="2053"/>
                    <a:pt x="1497" y="2053"/>
                  </a:cubicBezTo>
                  <a:cubicBezTo>
                    <a:pt x="1497" y="2053"/>
                    <a:pt x="1497" y="2053"/>
                    <a:pt x="1497" y="2053"/>
                  </a:cubicBezTo>
                  <a:cubicBezTo>
                    <a:pt x="1495" y="2053"/>
                    <a:pt x="1493" y="2053"/>
                    <a:pt x="1490" y="2053"/>
                  </a:cubicBezTo>
                  <a:cubicBezTo>
                    <a:pt x="1283" y="2052"/>
                    <a:pt x="1101" y="2010"/>
                    <a:pt x="947" y="1927"/>
                  </a:cubicBezTo>
                  <a:cubicBezTo>
                    <a:pt x="1000" y="1933"/>
                    <a:pt x="1065" y="1938"/>
                    <a:pt x="1139" y="1938"/>
                  </a:cubicBezTo>
                  <a:cubicBezTo>
                    <a:pt x="1272" y="1938"/>
                    <a:pt x="1432" y="1922"/>
                    <a:pt x="1596" y="1868"/>
                  </a:cubicBezTo>
                  <a:cubicBezTo>
                    <a:pt x="1609" y="1864"/>
                    <a:pt x="1622" y="1859"/>
                    <a:pt x="1635" y="1855"/>
                  </a:cubicBezTo>
                  <a:cubicBezTo>
                    <a:pt x="1648" y="1850"/>
                    <a:pt x="1660" y="1845"/>
                    <a:pt x="1673" y="1840"/>
                  </a:cubicBezTo>
                  <a:cubicBezTo>
                    <a:pt x="1773" y="1800"/>
                    <a:pt x="1874" y="1744"/>
                    <a:pt x="1969" y="1668"/>
                  </a:cubicBezTo>
                  <a:cubicBezTo>
                    <a:pt x="2079" y="1776"/>
                    <a:pt x="2167" y="1865"/>
                    <a:pt x="2212" y="1911"/>
                  </a:cubicBezTo>
                  <a:cubicBezTo>
                    <a:pt x="2114" y="1950"/>
                    <a:pt x="1864" y="2036"/>
                    <a:pt x="1579" y="2051"/>
                  </a:cubicBezTo>
                  <a:close/>
                  <a:moveTo>
                    <a:pt x="791" y="2044"/>
                  </a:moveTo>
                  <a:cubicBezTo>
                    <a:pt x="732" y="1977"/>
                    <a:pt x="694" y="1896"/>
                    <a:pt x="680" y="1810"/>
                  </a:cubicBezTo>
                  <a:cubicBezTo>
                    <a:pt x="868" y="1999"/>
                    <a:pt x="1115" y="2103"/>
                    <a:pt x="1416" y="2119"/>
                  </a:cubicBezTo>
                  <a:cubicBezTo>
                    <a:pt x="1339" y="2173"/>
                    <a:pt x="1246" y="2204"/>
                    <a:pt x="1145" y="2204"/>
                  </a:cubicBezTo>
                  <a:cubicBezTo>
                    <a:pt x="1101" y="2204"/>
                    <a:pt x="1057" y="2198"/>
                    <a:pt x="1015" y="2186"/>
                  </a:cubicBezTo>
                  <a:cubicBezTo>
                    <a:pt x="1005" y="2183"/>
                    <a:pt x="994" y="2185"/>
                    <a:pt x="985" y="2192"/>
                  </a:cubicBezTo>
                  <a:cubicBezTo>
                    <a:pt x="977" y="2198"/>
                    <a:pt x="972" y="2208"/>
                    <a:pt x="972" y="2219"/>
                  </a:cubicBezTo>
                  <a:cubicBezTo>
                    <a:pt x="972" y="2256"/>
                    <a:pt x="972" y="2256"/>
                    <a:pt x="972" y="2256"/>
                  </a:cubicBezTo>
                  <a:cubicBezTo>
                    <a:pt x="972" y="2304"/>
                    <a:pt x="933" y="2343"/>
                    <a:pt x="885" y="2343"/>
                  </a:cubicBezTo>
                  <a:cubicBezTo>
                    <a:pt x="837" y="2343"/>
                    <a:pt x="798" y="2304"/>
                    <a:pt x="798" y="2256"/>
                  </a:cubicBezTo>
                  <a:cubicBezTo>
                    <a:pt x="798" y="2079"/>
                    <a:pt x="798" y="2079"/>
                    <a:pt x="798" y="2079"/>
                  </a:cubicBezTo>
                  <a:cubicBezTo>
                    <a:pt x="798" y="2075"/>
                    <a:pt x="798" y="2072"/>
                    <a:pt x="799" y="2069"/>
                  </a:cubicBezTo>
                  <a:cubicBezTo>
                    <a:pt x="800" y="2060"/>
                    <a:pt x="797" y="2051"/>
                    <a:pt x="791" y="2044"/>
                  </a:cubicBezTo>
                  <a:close/>
                  <a:moveTo>
                    <a:pt x="2221" y="2515"/>
                  </a:moveTo>
                  <a:cubicBezTo>
                    <a:pt x="2105" y="2632"/>
                    <a:pt x="1867" y="2615"/>
                    <a:pt x="1808" y="2609"/>
                  </a:cubicBezTo>
                  <a:cubicBezTo>
                    <a:pt x="1476" y="2158"/>
                    <a:pt x="1476" y="2158"/>
                    <a:pt x="1476" y="2158"/>
                  </a:cubicBezTo>
                  <a:cubicBezTo>
                    <a:pt x="1491" y="2146"/>
                    <a:pt x="1505" y="2134"/>
                    <a:pt x="1519" y="2121"/>
                  </a:cubicBezTo>
                  <a:cubicBezTo>
                    <a:pt x="1556" y="2120"/>
                    <a:pt x="1592" y="2118"/>
                    <a:pt x="1628" y="2116"/>
                  </a:cubicBezTo>
                  <a:lnTo>
                    <a:pt x="2221" y="2515"/>
                  </a:lnTo>
                  <a:close/>
                  <a:moveTo>
                    <a:pt x="1190" y="130"/>
                  </a:moveTo>
                  <a:cubicBezTo>
                    <a:pt x="1198" y="110"/>
                    <a:pt x="1205" y="96"/>
                    <a:pt x="1210" y="87"/>
                  </a:cubicBezTo>
                  <a:cubicBezTo>
                    <a:pt x="1218" y="134"/>
                    <a:pt x="1213" y="236"/>
                    <a:pt x="1180" y="288"/>
                  </a:cubicBezTo>
                  <a:cubicBezTo>
                    <a:pt x="1180" y="289"/>
                    <a:pt x="1090" y="417"/>
                    <a:pt x="926" y="432"/>
                  </a:cubicBezTo>
                  <a:cubicBezTo>
                    <a:pt x="925" y="432"/>
                    <a:pt x="924" y="432"/>
                    <a:pt x="923" y="432"/>
                  </a:cubicBezTo>
                  <a:cubicBezTo>
                    <a:pt x="866" y="346"/>
                    <a:pt x="866" y="346"/>
                    <a:pt x="866" y="346"/>
                  </a:cubicBezTo>
                  <a:cubicBezTo>
                    <a:pt x="861" y="338"/>
                    <a:pt x="856" y="331"/>
                    <a:pt x="850" y="325"/>
                  </a:cubicBezTo>
                  <a:cubicBezTo>
                    <a:pt x="971" y="326"/>
                    <a:pt x="1127" y="286"/>
                    <a:pt x="1190" y="130"/>
                  </a:cubicBezTo>
                  <a:close/>
                  <a:moveTo>
                    <a:pt x="356" y="914"/>
                  </a:moveTo>
                  <a:cubicBezTo>
                    <a:pt x="346" y="900"/>
                    <a:pt x="328" y="895"/>
                    <a:pt x="312" y="903"/>
                  </a:cubicBezTo>
                  <a:cubicBezTo>
                    <a:pt x="297" y="911"/>
                    <a:pt x="290" y="929"/>
                    <a:pt x="296" y="945"/>
                  </a:cubicBezTo>
                  <a:cubicBezTo>
                    <a:pt x="314" y="992"/>
                    <a:pt x="317" y="1031"/>
                    <a:pt x="304" y="1058"/>
                  </a:cubicBezTo>
                  <a:cubicBezTo>
                    <a:pt x="300" y="1066"/>
                    <a:pt x="295" y="1072"/>
                    <a:pt x="290" y="1077"/>
                  </a:cubicBezTo>
                  <a:cubicBezTo>
                    <a:pt x="182" y="898"/>
                    <a:pt x="182" y="898"/>
                    <a:pt x="182" y="898"/>
                  </a:cubicBezTo>
                  <a:cubicBezTo>
                    <a:pt x="105" y="739"/>
                    <a:pt x="179" y="638"/>
                    <a:pt x="229" y="592"/>
                  </a:cubicBezTo>
                  <a:cubicBezTo>
                    <a:pt x="236" y="640"/>
                    <a:pt x="254" y="687"/>
                    <a:pt x="282" y="730"/>
                  </a:cubicBezTo>
                  <a:cubicBezTo>
                    <a:pt x="436" y="964"/>
                    <a:pt x="436" y="964"/>
                    <a:pt x="436" y="964"/>
                  </a:cubicBezTo>
                  <a:cubicBezTo>
                    <a:pt x="387" y="959"/>
                    <a:pt x="356" y="914"/>
                    <a:pt x="356" y="91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a:p>
          </p:txBody>
        </p:sp>
      </p:grpSp>
      <p:grpSp>
        <p:nvGrpSpPr>
          <p:cNvPr id="76" name="Grupa 75"/>
          <p:cNvGrpSpPr/>
          <p:nvPr/>
        </p:nvGrpSpPr>
        <p:grpSpPr>
          <a:xfrm>
            <a:off x="1120099" y="1081015"/>
            <a:ext cx="1071890" cy="1123368"/>
            <a:chOff x="2480170" y="1044739"/>
            <a:chExt cx="1071890" cy="1123368"/>
          </a:xfrm>
        </p:grpSpPr>
        <p:sp>
          <p:nvSpPr>
            <p:cNvPr id="77" name="Elipsa 76"/>
            <p:cNvSpPr/>
            <p:nvPr/>
          </p:nvSpPr>
          <p:spPr>
            <a:xfrm>
              <a:off x="2480170" y="1044739"/>
              <a:ext cx="1071890" cy="10718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79" name="pole tekstowe 78"/>
            <p:cNvSpPr txBox="1"/>
            <p:nvPr/>
          </p:nvSpPr>
          <p:spPr>
            <a:xfrm>
              <a:off x="2789451" y="1060111"/>
              <a:ext cx="736614" cy="1107996"/>
            </a:xfrm>
            <a:prstGeom prst="rect">
              <a:avLst/>
            </a:prstGeom>
            <a:noFill/>
          </p:spPr>
          <p:txBody>
            <a:bodyPr wrap="square" rtlCol="0">
              <a:spAutoFit/>
            </a:bodyPr>
            <a:lstStyle/>
            <a:p>
              <a:pPr algn="ctr"/>
              <a:r>
                <a:rPr lang="pl-PL" sz="6600" b="1">
                  <a:solidFill>
                    <a:schemeClr val="bg1"/>
                  </a:solidFill>
                </a:rPr>
                <a:t>C</a:t>
              </a:r>
            </a:p>
          </p:txBody>
        </p:sp>
        <p:sp>
          <p:nvSpPr>
            <p:cNvPr id="80" name="Freeform 10"/>
            <p:cNvSpPr>
              <a:spLocks noEditPoints="1"/>
            </p:cNvSpPr>
            <p:nvPr/>
          </p:nvSpPr>
          <p:spPr bwMode="auto">
            <a:xfrm>
              <a:off x="2584860" y="1204852"/>
              <a:ext cx="493106" cy="743011"/>
            </a:xfrm>
            <a:custGeom>
              <a:avLst/>
              <a:gdLst>
                <a:gd name="T0" fmla="*/ 1613 w 2226"/>
                <a:gd name="T1" fmla="*/ 1038 h 3356"/>
                <a:gd name="T2" fmla="*/ 1263 w 2226"/>
                <a:gd name="T3" fmla="*/ 850 h 3356"/>
                <a:gd name="T4" fmla="*/ 933 w 2226"/>
                <a:gd name="T5" fmla="*/ 214 h 3356"/>
                <a:gd name="T6" fmla="*/ 668 w 2226"/>
                <a:gd name="T7" fmla="*/ 185 h 3356"/>
                <a:gd name="T8" fmla="*/ 15 w 2226"/>
                <a:gd name="T9" fmla="*/ 940 h 3356"/>
                <a:gd name="T10" fmla="*/ 324 w 2226"/>
                <a:gd name="T11" fmla="*/ 1359 h 3356"/>
                <a:gd name="T12" fmla="*/ 1098 w 2226"/>
                <a:gd name="T13" fmla="*/ 2807 h 3356"/>
                <a:gd name="T14" fmla="*/ 968 w 2226"/>
                <a:gd name="T15" fmla="*/ 3177 h 3356"/>
                <a:gd name="T16" fmla="*/ 508 w 2226"/>
                <a:gd name="T17" fmla="*/ 3297 h 3356"/>
                <a:gd name="T18" fmla="*/ 989 w 2226"/>
                <a:gd name="T19" fmla="*/ 3257 h 3356"/>
                <a:gd name="T20" fmla="*/ 1470 w 2226"/>
                <a:gd name="T21" fmla="*/ 3269 h 3356"/>
                <a:gd name="T22" fmla="*/ 1621 w 2226"/>
                <a:gd name="T23" fmla="*/ 3259 h 3356"/>
                <a:gd name="T24" fmla="*/ 1177 w 2226"/>
                <a:gd name="T25" fmla="*/ 2817 h 3356"/>
                <a:gd name="T26" fmla="*/ 1609 w 2226"/>
                <a:gd name="T27" fmla="*/ 2723 h 3356"/>
                <a:gd name="T28" fmla="*/ 2010 w 2226"/>
                <a:gd name="T29" fmla="*/ 3063 h 3356"/>
                <a:gd name="T30" fmla="*/ 2153 w 2226"/>
                <a:gd name="T31" fmla="*/ 1970 h 3356"/>
                <a:gd name="T32" fmla="*/ 2103 w 2226"/>
                <a:gd name="T33" fmla="*/ 2668 h 3356"/>
                <a:gd name="T34" fmla="*/ 2097 w 2226"/>
                <a:gd name="T35" fmla="*/ 2673 h 3356"/>
                <a:gd name="T36" fmla="*/ 1795 w 2226"/>
                <a:gd name="T37" fmla="*/ 2572 h 3356"/>
                <a:gd name="T38" fmla="*/ 1727 w 2226"/>
                <a:gd name="T39" fmla="*/ 2530 h 3356"/>
                <a:gd name="T40" fmla="*/ 1376 w 2226"/>
                <a:gd name="T41" fmla="*/ 2263 h 3356"/>
                <a:gd name="T42" fmla="*/ 879 w 2226"/>
                <a:gd name="T43" fmla="*/ 1238 h 3356"/>
                <a:gd name="T44" fmla="*/ 1231 w 2226"/>
                <a:gd name="T45" fmla="*/ 941 h 3356"/>
                <a:gd name="T46" fmla="*/ 1571 w 2226"/>
                <a:gd name="T47" fmla="*/ 1105 h 3356"/>
                <a:gd name="T48" fmla="*/ 2011 w 2226"/>
                <a:gd name="T49" fmla="*/ 1749 h 3356"/>
                <a:gd name="T50" fmla="*/ 2076 w 2226"/>
                <a:gd name="T51" fmla="*/ 1987 h 3356"/>
                <a:gd name="T52" fmla="*/ 850 w 2226"/>
                <a:gd name="T53" fmla="*/ 1162 h 3356"/>
                <a:gd name="T54" fmla="*/ 871 w 2226"/>
                <a:gd name="T55" fmla="*/ 1156 h 3356"/>
                <a:gd name="T56" fmla="*/ 869 w 2226"/>
                <a:gd name="T57" fmla="*/ 1157 h 3356"/>
                <a:gd name="T58" fmla="*/ 806 w 2226"/>
                <a:gd name="T59" fmla="*/ 120 h 3356"/>
                <a:gd name="T60" fmla="*/ 806 w 2226"/>
                <a:gd name="T61" fmla="*/ 120 h 3356"/>
                <a:gd name="T62" fmla="*/ 201 w 2226"/>
                <a:gd name="T63" fmla="*/ 863 h 3356"/>
                <a:gd name="T64" fmla="*/ 1199 w 2226"/>
                <a:gd name="T65" fmla="*/ 717 h 3356"/>
                <a:gd name="T66" fmla="*/ 1182 w 2226"/>
                <a:gd name="T67" fmla="*/ 841 h 3356"/>
                <a:gd name="T68" fmla="*/ 1180 w 2226"/>
                <a:gd name="T69" fmla="*/ 849 h 3356"/>
                <a:gd name="T70" fmla="*/ 1164 w 2226"/>
                <a:gd name="T71" fmla="*/ 894 h 3356"/>
                <a:gd name="T72" fmla="*/ 1158 w 2226"/>
                <a:gd name="T73" fmla="*/ 908 h 3356"/>
                <a:gd name="T74" fmla="*/ 1159 w 2226"/>
                <a:gd name="T75" fmla="*/ 908 h 3356"/>
                <a:gd name="T76" fmla="*/ 1157 w 2226"/>
                <a:gd name="T77" fmla="*/ 909 h 3356"/>
                <a:gd name="T78" fmla="*/ 1153 w 2226"/>
                <a:gd name="T79" fmla="*/ 917 h 3356"/>
                <a:gd name="T80" fmla="*/ 871 w 2226"/>
                <a:gd name="T81" fmla="*/ 1156 h 3356"/>
                <a:gd name="T82" fmla="*/ 868 w 2226"/>
                <a:gd name="T83" fmla="*/ 1157 h 3356"/>
                <a:gd name="T84" fmla="*/ 857 w 2226"/>
                <a:gd name="T85" fmla="*/ 1161 h 3356"/>
                <a:gd name="T86" fmla="*/ 852 w 2226"/>
                <a:gd name="T87" fmla="*/ 1161 h 3356"/>
                <a:gd name="T88" fmla="*/ 837 w 2226"/>
                <a:gd name="T89" fmla="*/ 1165 h 3356"/>
                <a:gd name="T90" fmla="*/ 792 w 2226"/>
                <a:gd name="T91" fmla="*/ 1172 h 3356"/>
                <a:gd name="T92" fmla="*/ 475 w 2226"/>
                <a:gd name="T93" fmla="*/ 1090 h 3356"/>
                <a:gd name="T94" fmla="*/ 414 w 2226"/>
                <a:gd name="T95" fmla="*/ 2090 h 3356"/>
                <a:gd name="T96" fmla="*/ 495 w 2226"/>
                <a:gd name="T97" fmla="*/ 1197 h 3356"/>
                <a:gd name="T98" fmla="*/ 800 w 2226"/>
                <a:gd name="T99" fmla="*/ 1253 h 3356"/>
                <a:gd name="T100" fmla="*/ 1009 w 2226"/>
                <a:gd name="T101" fmla="*/ 1986 h 3356"/>
                <a:gd name="T102" fmla="*/ 1470 w 2226"/>
                <a:gd name="T103" fmla="*/ 2700 h 3356"/>
                <a:gd name="T104" fmla="*/ 2061 w 2226"/>
                <a:gd name="T105" fmla="*/ 2753 h 3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26" h="3356">
                  <a:moveTo>
                    <a:pt x="2153" y="1970"/>
                  </a:moveTo>
                  <a:cubicBezTo>
                    <a:pt x="2108" y="1761"/>
                    <a:pt x="2039" y="1574"/>
                    <a:pt x="1949" y="1416"/>
                  </a:cubicBezTo>
                  <a:cubicBezTo>
                    <a:pt x="1857" y="1254"/>
                    <a:pt x="1745" y="1128"/>
                    <a:pt x="1615" y="1039"/>
                  </a:cubicBezTo>
                  <a:cubicBezTo>
                    <a:pt x="1615" y="1039"/>
                    <a:pt x="1614" y="1038"/>
                    <a:pt x="1613" y="1038"/>
                  </a:cubicBezTo>
                  <a:cubicBezTo>
                    <a:pt x="1602" y="1029"/>
                    <a:pt x="1591" y="1020"/>
                    <a:pt x="1580" y="1011"/>
                  </a:cubicBezTo>
                  <a:cubicBezTo>
                    <a:pt x="1483" y="936"/>
                    <a:pt x="1374" y="881"/>
                    <a:pt x="1263" y="850"/>
                  </a:cubicBezTo>
                  <a:cubicBezTo>
                    <a:pt x="1263" y="850"/>
                    <a:pt x="1263" y="850"/>
                    <a:pt x="1263" y="850"/>
                  </a:cubicBezTo>
                  <a:cubicBezTo>
                    <a:pt x="1263" y="850"/>
                    <a:pt x="1263" y="850"/>
                    <a:pt x="1263" y="850"/>
                  </a:cubicBezTo>
                  <a:cubicBezTo>
                    <a:pt x="1263" y="850"/>
                    <a:pt x="1263" y="850"/>
                    <a:pt x="1263" y="850"/>
                  </a:cubicBezTo>
                  <a:cubicBezTo>
                    <a:pt x="1275" y="807"/>
                    <a:pt x="1280" y="763"/>
                    <a:pt x="1280" y="717"/>
                  </a:cubicBezTo>
                  <a:cubicBezTo>
                    <a:pt x="1280" y="487"/>
                    <a:pt x="1135" y="291"/>
                    <a:pt x="933" y="214"/>
                  </a:cubicBezTo>
                  <a:cubicBezTo>
                    <a:pt x="933" y="214"/>
                    <a:pt x="933" y="214"/>
                    <a:pt x="933" y="214"/>
                  </a:cubicBezTo>
                  <a:cubicBezTo>
                    <a:pt x="852" y="27"/>
                    <a:pt x="852" y="27"/>
                    <a:pt x="852" y="27"/>
                  </a:cubicBezTo>
                  <a:cubicBezTo>
                    <a:pt x="846" y="13"/>
                    <a:pt x="833" y="4"/>
                    <a:pt x="818" y="2"/>
                  </a:cubicBezTo>
                  <a:cubicBezTo>
                    <a:pt x="794" y="0"/>
                    <a:pt x="778" y="19"/>
                    <a:pt x="767" y="36"/>
                  </a:cubicBezTo>
                  <a:cubicBezTo>
                    <a:pt x="668" y="185"/>
                    <a:pt x="668" y="185"/>
                    <a:pt x="668" y="185"/>
                  </a:cubicBezTo>
                  <a:cubicBezTo>
                    <a:pt x="668" y="185"/>
                    <a:pt x="668" y="185"/>
                    <a:pt x="668" y="185"/>
                  </a:cubicBezTo>
                  <a:cubicBezTo>
                    <a:pt x="424" y="217"/>
                    <a:pt x="231" y="415"/>
                    <a:pt x="205" y="662"/>
                  </a:cubicBezTo>
                  <a:cubicBezTo>
                    <a:pt x="171" y="670"/>
                    <a:pt x="89" y="696"/>
                    <a:pt x="42" y="765"/>
                  </a:cubicBezTo>
                  <a:cubicBezTo>
                    <a:pt x="9" y="813"/>
                    <a:pt x="0" y="872"/>
                    <a:pt x="15" y="940"/>
                  </a:cubicBezTo>
                  <a:cubicBezTo>
                    <a:pt x="23" y="977"/>
                    <a:pt x="23" y="977"/>
                    <a:pt x="23" y="977"/>
                  </a:cubicBezTo>
                  <a:cubicBezTo>
                    <a:pt x="249" y="936"/>
                    <a:pt x="249" y="936"/>
                    <a:pt x="249" y="936"/>
                  </a:cubicBezTo>
                  <a:cubicBezTo>
                    <a:pt x="288" y="1023"/>
                    <a:pt x="350" y="1099"/>
                    <a:pt x="427" y="1154"/>
                  </a:cubicBezTo>
                  <a:cubicBezTo>
                    <a:pt x="385" y="1216"/>
                    <a:pt x="350" y="1284"/>
                    <a:pt x="324" y="1359"/>
                  </a:cubicBezTo>
                  <a:cubicBezTo>
                    <a:pt x="240" y="1595"/>
                    <a:pt x="245" y="1864"/>
                    <a:pt x="339" y="2118"/>
                  </a:cubicBezTo>
                  <a:cubicBezTo>
                    <a:pt x="416" y="2325"/>
                    <a:pt x="544" y="2502"/>
                    <a:pt x="708" y="2629"/>
                  </a:cubicBezTo>
                  <a:cubicBezTo>
                    <a:pt x="827" y="2720"/>
                    <a:pt x="962" y="2782"/>
                    <a:pt x="1098" y="2807"/>
                  </a:cubicBezTo>
                  <a:cubicBezTo>
                    <a:pt x="1098" y="2807"/>
                    <a:pt x="1098" y="2807"/>
                    <a:pt x="1098" y="2807"/>
                  </a:cubicBezTo>
                  <a:cubicBezTo>
                    <a:pt x="1082" y="2889"/>
                    <a:pt x="1066" y="2971"/>
                    <a:pt x="1051" y="3053"/>
                  </a:cubicBezTo>
                  <a:cubicBezTo>
                    <a:pt x="1043" y="3094"/>
                    <a:pt x="1035" y="3136"/>
                    <a:pt x="1027" y="3177"/>
                  </a:cubicBezTo>
                  <a:cubicBezTo>
                    <a:pt x="1027" y="3177"/>
                    <a:pt x="1027" y="3177"/>
                    <a:pt x="1026" y="3177"/>
                  </a:cubicBezTo>
                  <a:cubicBezTo>
                    <a:pt x="1007" y="3177"/>
                    <a:pt x="987" y="3177"/>
                    <a:pt x="968" y="3177"/>
                  </a:cubicBezTo>
                  <a:cubicBezTo>
                    <a:pt x="879" y="3177"/>
                    <a:pt x="790" y="3177"/>
                    <a:pt x="701" y="3177"/>
                  </a:cubicBezTo>
                  <a:cubicBezTo>
                    <a:pt x="676" y="3177"/>
                    <a:pt x="651" y="3175"/>
                    <a:pt x="626" y="3179"/>
                  </a:cubicBezTo>
                  <a:cubicBezTo>
                    <a:pt x="587" y="3185"/>
                    <a:pt x="553" y="3220"/>
                    <a:pt x="523" y="3242"/>
                  </a:cubicBezTo>
                  <a:cubicBezTo>
                    <a:pt x="505" y="3255"/>
                    <a:pt x="496" y="3276"/>
                    <a:pt x="508" y="3297"/>
                  </a:cubicBezTo>
                  <a:cubicBezTo>
                    <a:pt x="519" y="3314"/>
                    <a:pt x="546" y="3325"/>
                    <a:pt x="563" y="3312"/>
                  </a:cubicBezTo>
                  <a:cubicBezTo>
                    <a:pt x="591" y="3291"/>
                    <a:pt x="622" y="3257"/>
                    <a:pt x="657" y="3257"/>
                  </a:cubicBezTo>
                  <a:cubicBezTo>
                    <a:pt x="707" y="3257"/>
                    <a:pt x="757" y="3257"/>
                    <a:pt x="806" y="3257"/>
                  </a:cubicBezTo>
                  <a:cubicBezTo>
                    <a:pt x="867" y="3257"/>
                    <a:pt x="928" y="3257"/>
                    <a:pt x="989" y="3257"/>
                  </a:cubicBezTo>
                  <a:cubicBezTo>
                    <a:pt x="1004" y="3257"/>
                    <a:pt x="1020" y="3257"/>
                    <a:pt x="1036" y="3256"/>
                  </a:cubicBezTo>
                  <a:cubicBezTo>
                    <a:pt x="1038" y="3256"/>
                    <a:pt x="1041" y="3256"/>
                    <a:pt x="1043" y="3256"/>
                  </a:cubicBezTo>
                  <a:cubicBezTo>
                    <a:pt x="1139" y="3259"/>
                    <a:pt x="1236" y="3262"/>
                    <a:pt x="1332" y="3265"/>
                  </a:cubicBezTo>
                  <a:cubicBezTo>
                    <a:pt x="1378" y="3266"/>
                    <a:pt x="1424" y="3267"/>
                    <a:pt x="1470" y="3269"/>
                  </a:cubicBezTo>
                  <a:cubicBezTo>
                    <a:pt x="1484" y="3269"/>
                    <a:pt x="1495" y="3272"/>
                    <a:pt x="1506" y="3280"/>
                  </a:cubicBezTo>
                  <a:cubicBezTo>
                    <a:pt x="1529" y="3294"/>
                    <a:pt x="1552" y="3309"/>
                    <a:pt x="1575" y="3324"/>
                  </a:cubicBezTo>
                  <a:cubicBezTo>
                    <a:pt x="1577" y="3325"/>
                    <a:pt x="1579" y="3327"/>
                    <a:pt x="1581" y="3328"/>
                  </a:cubicBezTo>
                  <a:cubicBezTo>
                    <a:pt x="1624" y="3356"/>
                    <a:pt x="1665" y="3287"/>
                    <a:pt x="1621" y="3259"/>
                  </a:cubicBezTo>
                  <a:cubicBezTo>
                    <a:pt x="1578" y="3231"/>
                    <a:pt x="1532" y="3191"/>
                    <a:pt x="1479" y="3189"/>
                  </a:cubicBezTo>
                  <a:cubicBezTo>
                    <a:pt x="1442" y="3188"/>
                    <a:pt x="1405" y="3187"/>
                    <a:pt x="1369" y="3186"/>
                  </a:cubicBezTo>
                  <a:cubicBezTo>
                    <a:pt x="1282" y="3183"/>
                    <a:pt x="1195" y="3180"/>
                    <a:pt x="1108" y="3178"/>
                  </a:cubicBezTo>
                  <a:cubicBezTo>
                    <a:pt x="1131" y="3058"/>
                    <a:pt x="1154" y="2937"/>
                    <a:pt x="1177" y="2817"/>
                  </a:cubicBezTo>
                  <a:cubicBezTo>
                    <a:pt x="1177" y="2817"/>
                    <a:pt x="1177" y="2817"/>
                    <a:pt x="1177" y="2817"/>
                  </a:cubicBezTo>
                  <a:cubicBezTo>
                    <a:pt x="1199" y="2821"/>
                    <a:pt x="1220" y="2820"/>
                    <a:pt x="1241" y="2820"/>
                  </a:cubicBezTo>
                  <a:cubicBezTo>
                    <a:pt x="1330" y="2820"/>
                    <a:pt x="1416" y="2805"/>
                    <a:pt x="1498" y="2775"/>
                  </a:cubicBezTo>
                  <a:cubicBezTo>
                    <a:pt x="1536" y="2760"/>
                    <a:pt x="1573" y="2743"/>
                    <a:pt x="1609" y="2723"/>
                  </a:cubicBezTo>
                  <a:cubicBezTo>
                    <a:pt x="1918" y="3077"/>
                    <a:pt x="1918" y="3077"/>
                    <a:pt x="1918" y="3077"/>
                  </a:cubicBezTo>
                  <a:cubicBezTo>
                    <a:pt x="1930" y="3090"/>
                    <a:pt x="1945" y="3097"/>
                    <a:pt x="1960" y="3097"/>
                  </a:cubicBezTo>
                  <a:cubicBezTo>
                    <a:pt x="1963" y="3097"/>
                    <a:pt x="1966" y="3096"/>
                    <a:pt x="1968" y="3096"/>
                  </a:cubicBezTo>
                  <a:cubicBezTo>
                    <a:pt x="1987" y="3093"/>
                    <a:pt x="2002" y="3081"/>
                    <a:pt x="2010" y="3063"/>
                  </a:cubicBezTo>
                  <a:cubicBezTo>
                    <a:pt x="2156" y="2736"/>
                    <a:pt x="2156" y="2736"/>
                    <a:pt x="2156" y="2736"/>
                  </a:cubicBezTo>
                  <a:cubicBezTo>
                    <a:pt x="2156" y="2736"/>
                    <a:pt x="2156" y="2736"/>
                    <a:pt x="2156" y="2736"/>
                  </a:cubicBezTo>
                  <a:cubicBezTo>
                    <a:pt x="2158" y="2733"/>
                    <a:pt x="2158" y="2733"/>
                    <a:pt x="2158" y="2733"/>
                  </a:cubicBezTo>
                  <a:cubicBezTo>
                    <a:pt x="2226" y="2643"/>
                    <a:pt x="2223" y="2294"/>
                    <a:pt x="2153" y="1970"/>
                  </a:cubicBezTo>
                  <a:close/>
                  <a:moveTo>
                    <a:pt x="2076" y="1987"/>
                  </a:moveTo>
                  <a:cubicBezTo>
                    <a:pt x="2148" y="2319"/>
                    <a:pt x="2133" y="2589"/>
                    <a:pt x="2103" y="2668"/>
                  </a:cubicBezTo>
                  <a:cubicBezTo>
                    <a:pt x="2103" y="2668"/>
                    <a:pt x="2103" y="2668"/>
                    <a:pt x="2103" y="2668"/>
                  </a:cubicBezTo>
                  <a:cubicBezTo>
                    <a:pt x="2103" y="2668"/>
                    <a:pt x="2103" y="2668"/>
                    <a:pt x="2103" y="2668"/>
                  </a:cubicBezTo>
                  <a:cubicBezTo>
                    <a:pt x="2103" y="2668"/>
                    <a:pt x="2103" y="2668"/>
                    <a:pt x="2103" y="2668"/>
                  </a:cubicBezTo>
                  <a:cubicBezTo>
                    <a:pt x="2100" y="2667"/>
                    <a:pt x="2100" y="2667"/>
                    <a:pt x="2100" y="2667"/>
                  </a:cubicBezTo>
                  <a:cubicBezTo>
                    <a:pt x="2097" y="2673"/>
                    <a:pt x="2097" y="2673"/>
                    <a:pt x="2097" y="2673"/>
                  </a:cubicBezTo>
                  <a:cubicBezTo>
                    <a:pt x="2097" y="2673"/>
                    <a:pt x="2097" y="2673"/>
                    <a:pt x="2097" y="2673"/>
                  </a:cubicBezTo>
                  <a:cubicBezTo>
                    <a:pt x="2093" y="2673"/>
                    <a:pt x="2090" y="2673"/>
                    <a:pt x="2086" y="2673"/>
                  </a:cubicBezTo>
                  <a:cubicBezTo>
                    <a:pt x="2082" y="2673"/>
                    <a:pt x="2078" y="2673"/>
                    <a:pt x="2074" y="2673"/>
                  </a:cubicBezTo>
                  <a:cubicBezTo>
                    <a:pt x="2002" y="2673"/>
                    <a:pt x="1909" y="2640"/>
                    <a:pt x="1795" y="2572"/>
                  </a:cubicBezTo>
                  <a:cubicBezTo>
                    <a:pt x="1795" y="2572"/>
                    <a:pt x="1795" y="2572"/>
                    <a:pt x="1795" y="2572"/>
                  </a:cubicBezTo>
                  <a:cubicBezTo>
                    <a:pt x="1795" y="2572"/>
                    <a:pt x="1795" y="2572"/>
                    <a:pt x="1795" y="2572"/>
                  </a:cubicBezTo>
                  <a:cubicBezTo>
                    <a:pt x="1794" y="2572"/>
                    <a:pt x="1794" y="2572"/>
                    <a:pt x="1794" y="2572"/>
                  </a:cubicBezTo>
                  <a:cubicBezTo>
                    <a:pt x="1773" y="2560"/>
                    <a:pt x="1750" y="2546"/>
                    <a:pt x="1727" y="2530"/>
                  </a:cubicBezTo>
                  <a:cubicBezTo>
                    <a:pt x="1727" y="2530"/>
                    <a:pt x="1727" y="2530"/>
                    <a:pt x="1727" y="2530"/>
                  </a:cubicBezTo>
                  <a:cubicBezTo>
                    <a:pt x="1726" y="2530"/>
                    <a:pt x="1726" y="2529"/>
                    <a:pt x="1725" y="2529"/>
                  </a:cubicBezTo>
                  <a:cubicBezTo>
                    <a:pt x="1725" y="2529"/>
                    <a:pt x="1725" y="2529"/>
                    <a:pt x="1725" y="2529"/>
                  </a:cubicBezTo>
                  <a:cubicBezTo>
                    <a:pt x="1625" y="2465"/>
                    <a:pt x="1510" y="2376"/>
                    <a:pt x="1379" y="2265"/>
                  </a:cubicBezTo>
                  <a:cubicBezTo>
                    <a:pt x="1376" y="2263"/>
                    <a:pt x="1376" y="2263"/>
                    <a:pt x="1376" y="2263"/>
                  </a:cubicBezTo>
                  <a:cubicBezTo>
                    <a:pt x="1372" y="2261"/>
                    <a:pt x="1372" y="2261"/>
                    <a:pt x="1372" y="2261"/>
                  </a:cubicBezTo>
                  <a:cubicBezTo>
                    <a:pt x="1108" y="2117"/>
                    <a:pt x="984" y="1779"/>
                    <a:pt x="926" y="1522"/>
                  </a:cubicBezTo>
                  <a:cubicBezTo>
                    <a:pt x="903" y="1420"/>
                    <a:pt x="887" y="1322"/>
                    <a:pt x="879" y="1238"/>
                  </a:cubicBezTo>
                  <a:cubicBezTo>
                    <a:pt x="879" y="1238"/>
                    <a:pt x="879" y="1238"/>
                    <a:pt x="879" y="1238"/>
                  </a:cubicBezTo>
                  <a:cubicBezTo>
                    <a:pt x="1036" y="1196"/>
                    <a:pt x="1164" y="1086"/>
                    <a:pt x="1230" y="941"/>
                  </a:cubicBezTo>
                  <a:cubicBezTo>
                    <a:pt x="1231" y="941"/>
                    <a:pt x="1231" y="941"/>
                    <a:pt x="1231" y="941"/>
                  </a:cubicBezTo>
                  <a:cubicBezTo>
                    <a:pt x="1231" y="941"/>
                    <a:pt x="1231" y="941"/>
                    <a:pt x="1231" y="941"/>
                  </a:cubicBezTo>
                  <a:cubicBezTo>
                    <a:pt x="1231" y="941"/>
                    <a:pt x="1231" y="941"/>
                    <a:pt x="1231" y="941"/>
                  </a:cubicBezTo>
                  <a:cubicBezTo>
                    <a:pt x="1231" y="941"/>
                    <a:pt x="1231" y="941"/>
                    <a:pt x="1231" y="941"/>
                  </a:cubicBezTo>
                  <a:cubicBezTo>
                    <a:pt x="1231" y="941"/>
                    <a:pt x="1231" y="941"/>
                    <a:pt x="1231" y="941"/>
                  </a:cubicBezTo>
                  <a:cubicBezTo>
                    <a:pt x="1312" y="968"/>
                    <a:pt x="1403" y="1010"/>
                    <a:pt x="1505" y="1066"/>
                  </a:cubicBezTo>
                  <a:cubicBezTo>
                    <a:pt x="1527" y="1078"/>
                    <a:pt x="1549" y="1091"/>
                    <a:pt x="1571" y="1105"/>
                  </a:cubicBezTo>
                  <a:cubicBezTo>
                    <a:pt x="1571" y="1105"/>
                    <a:pt x="1571" y="1105"/>
                    <a:pt x="1571" y="1105"/>
                  </a:cubicBezTo>
                  <a:cubicBezTo>
                    <a:pt x="1571" y="1105"/>
                    <a:pt x="1571" y="1105"/>
                    <a:pt x="1571" y="1105"/>
                  </a:cubicBezTo>
                  <a:cubicBezTo>
                    <a:pt x="1571" y="1105"/>
                    <a:pt x="1572" y="1106"/>
                    <a:pt x="1572" y="1106"/>
                  </a:cubicBezTo>
                  <a:cubicBezTo>
                    <a:pt x="1800" y="1262"/>
                    <a:pt x="1931" y="1524"/>
                    <a:pt x="2011" y="1749"/>
                  </a:cubicBezTo>
                  <a:cubicBezTo>
                    <a:pt x="2011" y="1749"/>
                    <a:pt x="2011" y="1749"/>
                    <a:pt x="2011" y="1749"/>
                  </a:cubicBezTo>
                  <a:cubicBezTo>
                    <a:pt x="2011" y="1749"/>
                    <a:pt x="2011" y="1749"/>
                    <a:pt x="2011" y="1749"/>
                  </a:cubicBezTo>
                  <a:cubicBezTo>
                    <a:pt x="2011" y="1749"/>
                    <a:pt x="2011" y="1749"/>
                    <a:pt x="2011" y="1749"/>
                  </a:cubicBezTo>
                  <a:cubicBezTo>
                    <a:pt x="2039" y="1837"/>
                    <a:pt x="2061" y="1919"/>
                    <a:pt x="2076" y="1987"/>
                  </a:cubicBezTo>
                  <a:close/>
                  <a:moveTo>
                    <a:pt x="837" y="1165"/>
                  </a:moveTo>
                  <a:cubicBezTo>
                    <a:pt x="842" y="1164"/>
                    <a:pt x="846" y="1163"/>
                    <a:pt x="850" y="1162"/>
                  </a:cubicBezTo>
                  <a:cubicBezTo>
                    <a:pt x="850" y="1162"/>
                    <a:pt x="850" y="1162"/>
                    <a:pt x="850" y="1162"/>
                  </a:cubicBezTo>
                  <a:cubicBezTo>
                    <a:pt x="850" y="1162"/>
                    <a:pt x="850" y="1162"/>
                    <a:pt x="850" y="1162"/>
                  </a:cubicBezTo>
                  <a:cubicBezTo>
                    <a:pt x="846" y="1164"/>
                    <a:pt x="842" y="1164"/>
                    <a:pt x="837" y="1165"/>
                  </a:cubicBezTo>
                  <a:close/>
                  <a:moveTo>
                    <a:pt x="871" y="1156"/>
                  </a:moveTo>
                  <a:cubicBezTo>
                    <a:pt x="871" y="1156"/>
                    <a:pt x="871" y="1156"/>
                    <a:pt x="871" y="1156"/>
                  </a:cubicBezTo>
                  <a:cubicBezTo>
                    <a:pt x="871" y="1156"/>
                    <a:pt x="871" y="1156"/>
                    <a:pt x="871" y="1156"/>
                  </a:cubicBezTo>
                  <a:cubicBezTo>
                    <a:pt x="871" y="1156"/>
                    <a:pt x="871" y="1156"/>
                    <a:pt x="871" y="1156"/>
                  </a:cubicBezTo>
                  <a:close/>
                  <a:moveTo>
                    <a:pt x="871" y="1156"/>
                  </a:moveTo>
                  <a:cubicBezTo>
                    <a:pt x="870" y="1157"/>
                    <a:pt x="870" y="1157"/>
                    <a:pt x="869" y="1157"/>
                  </a:cubicBezTo>
                  <a:cubicBezTo>
                    <a:pt x="869" y="1157"/>
                    <a:pt x="869" y="1157"/>
                    <a:pt x="869" y="1157"/>
                  </a:cubicBezTo>
                  <a:cubicBezTo>
                    <a:pt x="869" y="1157"/>
                    <a:pt x="869" y="1157"/>
                    <a:pt x="869" y="1157"/>
                  </a:cubicBezTo>
                  <a:cubicBezTo>
                    <a:pt x="869" y="1157"/>
                    <a:pt x="870" y="1157"/>
                    <a:pt x="871" y="1156"/>
                  </a:cubicBezTo>
                  <a:cubicBezTo>
                    <a:pt x="871" y="1156"/>
                    <a:pt x="871" y="1156"/>
                    <a:pt x="871" y="1156"/>
                  </a:cubicBezTo>
                  <a:close/>
                  <a:moveTo>
                    <a:pt x="806" y="120"/>
                  </a:moveTo>
                  <a:cubicBezTo>
                    <a:pt x="834" y="185"/>
                    <a:pt x="834" y="185"/>
                    <a:pt x="834" y="185"/>
                  </a:cubicBezTo>
                  <a:cubicBezTo>
                    <a:pt x="834" y="185"/>
                    <a:pt x="834" y="185"/>
                    <a:pt x="834" y="185"/>
                  </a:cubicBezTo>
                  <a:cubicBezTo>
                    <a:pt x="812" y="181"/>
                    <a:pt x="790" y="179"/>
                    <a:pt x="767" y="178"/>
                  </a:cubicBezTo>
                  <a:lnTo>
                    <a:pt x="806" y="120"/>
                  </a:lnTo>
                  <a:close/>
                  <a:moveTo>
                    <a:pt x="88" y="884"/>
                  </a:moveTo>
                  <a:cubicBezTo>
                    <a:pt x="87" y="855"/>
                    <a:pt x="94" y="831"/>
                    <a:pt x="108" y="810"/>
                  </a:cubicBezTo>
                  <a:cubicBezTo>
                    <a:pt x="129" y="778"/>
                    <a:pt x="164" y="760"/>
                    <a:pt x="192" y="749"/>
                  </a:cubicBezTo>
                  <a:cubicBezTo>
                    <a:pt x="201" y="863"/>
                    <a:pt x="201" y="863"/>
                    <a:pt x="201" y="863"/>
                  </a:cubicBezTo>
                  <a:lnTo>
                    <a:pt x="88" y="884"/>
                  </a:lnTo>
                  <a:close/>
                  <a:moveTo>
                    <a:pt x="283" y="717"/>
                  </a:moveTo>
                  <a:cubicBezTo>
                    <a:pt x="283" y="464"/>
                    <a:pt x="488" y="258"/>
                    <a:pt x="741" y="258"/>
                  </a:cubicBezTo>
                  <a:cubicBezTo>
                    <a:pt x="994" y="258"/>
                    <a:pt x="1199" y="464"/>
                    <a:pt x="1199" y="717"/>
                  </a:cubicBezTo>
                  <a:cubicBezTo>
                    <a:pt x="1199" y="757"/>
                    <a:pt x="1194" y="795"/>
                    <a:pt x="1185" y="832"/>
                  </a:cubicBezTo>
                  <a:cubicBezTo>
                    <a:pt x="1185" y="832"/>
                    <a:pt x="1184" y="833"/>
                    <a:pt x="1184" y="833"/>
                  </a:cubicBezTo>
                  <a:cubicBezTo>
                    <a:pt x="1184" y="834"/>
                    <a:pt x="1184" y="834"/>
                    <a:pt x="1184" y="835"/>
                  </a:cubicBezTo>
                  <a:cubicBezTo>
                    <a:pt x="1183" y="837"/>
                    <a:pt x="1183" y="839"/>
                    <a:pt x="1182" y="841"/>
                  </a:cubicBezTo>
                  <a:cubicBezTo>
                    <a:pt x="1182" y="841"/>
                    <a:pt x="1182" y="841"/>
                    <a:pt x="1182" y="841"/>
                  </a:cubicBezTo>
                  <a:cubicBezTo>
                    <a:pt x="1181" y="844"/>
                    <a:pt x="1181" y="846"/>
                    <a:pt x="1180" y="848"/>
                  </a:cubicBezTo>
                  <a:cubicBezTo>
                    <a:pt x="1180" y="848"/>
                    <a:pt x="1180" y="848"/>
                    <a:pt x="1180" y="848"/>
                  </a:cubicBezTo>
                  <a:cubicBezTo>
                    <a:pt x="1180" y="848"/>
                    <a:pt x="1180" y="848"/>
                    <a:pt x="1180" y="849"/>
                  </a:cubicBezTo>
                  <a:cubicBezTo>
                    <a:pt x="1179" y="850"/>
                    <a:pt x="1179" y="852"/>
                    <a:pt x="1179" y="853"/>
                  </a:cubicBezTo>
                  <a:cubicBezTo>
                    <a:pt x="1178" y="855"/>
                    <a:pt x="1178" y="856"/>
                    <a:pt x="1177" y="858"/>
                  </a:cubicBezTo>
                  <a:cubicBezTo>
                    <a:pt x="1173" y="869"/>
                    <a:pt x="1169" y="881"/>
                    <a:pt x="1165" y="892"/>
                  </a:cubicBezTo>
                  <a:cubicBezTo>
                    <a:pt x="1164" y="893"/>
                    <a:pt x="1164" y="893"/>
                    <a:pt x="1164" y="894"/>
                  </a:cubicBezTo>
                  <a:cubicBezTo>
                    <a:pt x="1163" y="895"/>
                    <a:pt x="1163" y="895"/>
                    <a:pt x="1163" y="896"/>
                  </a:cubicBezTo>
                  <a:cubicBezTo>
                    <a:pt x="1161" y="900"/>
                    <a:pt x="1160" y="904"/>
                    <a:pt x="1158" y="908"/>
                  </a:cubicBezTo>
                  <a:cubicBezTo>
                    <a:pt x="1158" y="908"/>
                    <a:pt x="1158" y="908"/>
                    <a:pt x="1158" y="908"/>
                  </a:cubicBezTo>
                  <a:cubicBezTo>
                    <a:pt x="1158" y="908"/>
                    <a:pt x="1158" y="908"/>
                    <a:pt x="1158" y="908"/>
                  </a:cubicBezTo>
                  <a:cubicBezTo>
                    <a:pt x="1158" y="908"/>
                    <a:pt x="1158" y="908"/>
                    <a:pt x="1158" y="908"/>
                  </a:cubicBezTo>
                  <a:cubicBezTo>
                    <a:pt x="1158" y="908"/>
                    <a:pt x="1159" y="908"/>
                    <a:pt x="1159" y="908"/>
                  </a:cubicBezTo>
                  <a:cubicBezTo>
                    <a:pt x="1159" y="908"/>
                    <a:pt x="1159" y="908"/>
                    <a:pt x="1159" y="908"/>
                  </a:cubicBezTo>
                  <a:cubicBezTo>
                    <a:pt x="1159" y="908"/>
                    <a:pt x="1159" y="908"/>
                    <a:pt x="1159" y="908"/>
                  </a:cubicBezTo>
                  <a:cubicBezTo>
                    <a:pt x="1159" y="908"/>
                    <a:pt x="1158" y="909"/>
                    <a:pt x="1158" y="909"/>
                  </a:cubicBezTo>
                  <a:cubicBezTo>
                    <a:pt x="1158" y="909"/>
                    <a:pt x="1158" y="909"/>
                    <a:pt x="1158" y="909"/>
                  </a:cubicBezTo>
                  <a:cubicBezTo>
                    <a:pt x="1158" y="909"/>
                    <a:pt x="1158" y="909"/>
                    <a:pt x="1158" y="909"/>
                  </a:cubicBezTo>
                  <a:cubicBezTo>
                    <a:pt x="1157" y="909"/>
                    <a:pt x="1157" y="909"/>
                    <a:pt x="1157" y="909"/>
                  </a:cubicBezTo>
                  <a:cubicBezTo>
                    <a:pt x="1157" y="909"/>
                    <a:pt x="1157" y="909"/>
                    <a:pt x="1157" y="909"/>
                  </a:cubicBezTo>
                  <a:cubicBezTo>
                    <a:pt x="1158" y="909"/>
                    <a:pt x="1158" y="909"/>
                    <a:pt x="1158" y="909"/>
                  </a:cubicBezTo>
                  <a:cubicBezTo>
                    <a:pt x="1157" y="911"/>
                    <a:pt x="1155" y="914"/>
                    <a:pt x="1154" y="916"/>
                  </a:cubicBezTo>
                  <a:cubicBezTo>
                    <a:pt x="1154" y="917"/>
                    <a:pt x="1153" y="917"/>
                    <a:pt x="1153" y="917"/>
                  </a:cubicBezTo>
                  <a:cubicBezTo>
                    <a:pt x="1098" y="1032"/>
                    <a:pt x="995" y="1119"/>
                    <a:pt x="871" y="1156"/>
                  </a:cubicBezTo>
                  <a:cubicBezTo>
                    <a:pt x="871" y="1156"/>
                    <a:pt x="871" y="1156"/>
                    <a:pt x="871" y="1156"/>
                  </a:cubicBezTo>
                  <a:cubicBezTo>
                    <a:pt x="871" y="1156"/>
                    <a:pt x="871" y="1156"/>
                    <a:pt x="871" y="1156"/>
                  </a:cubicBezTo>
                  <a:cubicBezTo>
                    <a:pt x="871" y="1156"/>
                    <a:pt x="871" y="1156"/>
                    <a:pt x="871" y="1156"/>
                  </a:cubicBezTo>
                  <a:cubicBezTo>
                    <a:pt x="871" y="1156"/>
                    <a:pt x="871" y="1156"/>
                    <a:pt x="871" y="1156"/>
                  </a:cubicBezTo>
                  <a:cubicBezTo>
                    <a:pt x="871" y="1156"/>
                    <a:pt x="871" y="1156"/>
                    <a:pt x="871" y="1156"/>
                  </a:cubicBezTo>
                  <a:cubicBezTo>
                    <a:pt x="870" y="1157"/>
                    <a:pt x="869" y="1157"/>
                    <a:pt x="869" y="1157"/>
                  </a:cubicBezTo>
                  <a:cubicBezTo>
                    <a:pt x="868" y="1157"/>
                    <a:pt x="868" y="1157"/>
                    <a:pt x="868" y="1157"/>
                  </a:cubicBezTo>
                  <a:cubicBezTo>
                    <a:pt x="866" y="1158"/>
                    <a:pt x="864" y="1158"/>
                    <a:pt x="862" y="1159"/>
                  </a:cubicBezTo>
                  <a:cubicBezTo>
                    <a:pt x="862" y="1159"/>
                    <a:pt x="862" y="1159"/>
                    <a:pt x="862" y="1159"/>
                  </a:cubicBezTo>
                  <a:cubicBezTo>
                    <a:pt x="862" y="1159"/>
                    <a:pt x="862" y="1159"/>
                    <a:pt x="862" y="1159"/>
                  </a:cubicBezTo>
                  <a:cubicBezTo>
                    <a:pt x="860" y="1160"/>
                    <a:pt x="859" y="1160"/>
                    <a:pt x="857" y="1161"/>
                  </a:cubicBezTo>
                  <a:cubicBezTo>
                    <a:pt x="856" y="1161"/>
                    <a:pt x="855" y="1161"/>
                    <a:pt x="855" y="1161"/>
                  </a:cubicBezTo>
                  <a:cubicBezTo>
                    <a:pt x="855" y="1161"/>
                    <a:pt x="855" y="1161"/>
                    <a:pt x="855" y="1161"/>
                  </a:cubicBezTo>
                  <a:cubicBezTo>
                    <a:pt x="854" y="1161"/>
                    <a:pt x="854" y="1161"/>
                    <a:pt x="854" y="1161"/>
                  </a:cubicBezTo>
                  <a:cubicBezTo>
                    <a:pt x="853" y="1161"/>
                    <a:pt x="853" y="1161"/>
                    <a:pt x="852" y="1161"/>
                  </a:cubicBezTo>
                  <a:cubicBezTo>
                    <a:pt x="852" y="1161"/>
                    <a:pt x="852" y="1161"/>
                    <a:pt x="852" y="1161"/>
                  </a:cubicBezTo>
                  <a:cubicBezTo>
                    <a:pt x="851" y="1161"/>
                    <a:pt x="851" y="1162"/>
                    <a:pt x="850" y="1162"/>
                  </a:cubicBezTo>
                  <a:cubicBezTo>
                    <a:pt x="846" y="1163"/>
                    <a:pt x="842" y="1164"/>
                    <a:pt x="837" y="1165"/>
                  </a:cubicBezTo>
                  <a:cubicBezTo>
                    <a:pt x="837" y="1165"/>
                    <a:pt x="837" y="1165"/>
                    <a:pt x="837" y="1165"/>
                  </a:cubicBezTo>
                  <a:cubicBezTo>
                    <a:pt x="837" y="1165"/>
                    <a:pt x="837" y="1165"/>
                    <a:pt x="836" y="1165"/>
                  </a:cubicBezTo>
                  <a:cubicBezTo>
                    <a:pt x="836" y="1165"/>
                    <a:pt x="836" y="1165"/>
                    <a:pt x="836" y="1165"/>
                  </a:cubicBezTo>
                  <a:cubicBezTo>
                    <a:pt x="835" y="1165"/>
                    <a:pt x="834" y="1165"/>
                    <a:pt x="832" y="1166"/>
                  </a:cubicBezTo>
                  <a:cubicBezTo>
                    <a:pt x="819" y="1168"/>
                    <a:pt x="806" y="1171"/>
                    <a:pt x="792" y="1172"/>
                  </a:cubicBezTo>
                  <a:cubicBezTo>
                    <a:pt x="775" y="1174"/>
                    <a:pt x="758" y="1175"/>
                    <a:pt x="741" y="1175"/>
                  </a:cubicBezTo>
                  <a:cubicBezTo>
                    <a:pt x="671" y="1175"/>
                    <a:pt x="604" y="1159"/>
                    <a:pt x="545" y="1131"/>
                  </a:cubicBezTo>
                  <a:cubicBezTo>
                    <a:pt x="533" y="1125"/>
                    <a:pt x="521" y="1119"/>
                    <a:pt x="509" y="1112"/>
                  </a:cubicBezTo>
                  <a:cubicBezTo>
                    <a:pt x="497" y="1105"/>
                    <a:pt x="486" y="1098"/>
                    <a:pt x="475" y="1090"/>
                  </a:cubicBezTo>
                  <a:cubicBezTo>
                    <a:pt x="359" y="1007"/>
                    <a:pt x="283" y="870"/>
                    <a:pt x="283" y="717"/>
                  </a:cubicBezTo>
                  <a:close/>
                  <a:moveTo>
                    <a:pt x="1470" y="2700"/>
                  </a:moveTo>
                  <a:cubicBezTo>
                    <a:pt x="1397" y="2727"/>
                    <a:pt x="1320" y="2741"/>
                    <a:pt x="1242" y="2741"/>
                  </a:cubicBezTo>
                  <a:cubicBezTo>
                    <a:pt x="891" y="2741"/>
                    <a:pt x="558" y="2479"/>
                    <a:pt x="414" y="2090"/>
                  </a:cubicBezTo>
                  <a:cubicBezTo>
                    <a:pt x="327" y="1854"/>
                    <a:pt x="322" y="1604"/>
                    <a:pt x="399" y="1386"/>
                  </a:cubicBezTo>
                  <a:cubicBezTo>
                    <a:pt x="424" y="1316"/>
                    <a:pt x="456" y="1253"/>
                    <a:pt x="495" y="1197"/>
                  </a:cubicBezTo>
                  <a:cubicBezTo>
                    <a:pt x="495" y="1197"/>
                    <a:pt x="495" y="1197"/>
                    <a:pt x="495" y="1197"/>
                  </a:cubicBezTo>
                  <a:cubicBezTo>
                    <a:pt x="495" y="1197"/>
                    <a:pt x="495" y="1197"/>
                    <a:pt x="495" y="1197"/>
                  </a:cubicBezTo>
                  <a:cubicBezTo>
                    <a:pt x="495" y="1197"/>
                    <a:pt x="495" y="1197"/>
                    <a:pt x="495" y="1197"/>
                  </a:cubicBezTo>
                  <a:cubicBezTo>
                    <a:pt x="569" y="1233"/>
                    <a:pt x="652" y="1256"/>
                    <a:pt x="741" y="1256"/>
                  </a:cubicBezTo>
                  <a:cubicBezTo>
                    <a:pt x="761" y="1256"/>
                    <a:pt x="781" y="1253"/>
                    <a:pt x="800" y="1253"/>
                  </a:cubicBezTo>
                  <a:cubicBezTo>
                    <a:pt x="800" y="1253"/>
                    <a:pt x="800" y="1253"/>
                    <a:pt x="800" y="1253"/>
                  </a:cubicBezTo>
                  <a:cubicBezTo>
                    <a:pt x="800" y="1253"/>
                    <a:pt x="800" y="1253"/>
                    <a:pt x="800" y="1253"/>
                  </a:cubicBezTo>
                  <a:cubicBezTo>
                    <a:pt x="800" y="1253"/>
                    <a:pt x="800" y="1253"/>
                    <a:pt x="800" y="1253"/>
                  </a:cubicBezTo>
                  <a:cubicBezTo>
                    <a:pt x="810" y="1337"/>
                    <a:pt x="825" y="1435"/>
                    <a:pt x="848" y="1537"/>
                  </a:cubicBezTo>
                  <a:cubicBezTo>
                    <a:pt x="886" y="1710"/>
                    <a:pt x="941" y="1861"/>
                    <a:pt x="1009" y="1986"/>
                  </a:cubicBezTo>
                  <a:cubicBezTo>
                    <a:pt x="1094" y="2143"/>
                    <a:pt x="1203" y="2258"/>
                    <a:pt x="1330" y="2329"/>
                  </a:cubicBezTo>
                  <a:cubicBezTo>
                    <a:pt x="1456" y="2435"/>
                    <a:pt x="1567" y="2521"/>
                    <a:pt x="1666" y="2586"/>
                  </a:cubicBezTo>
                  <a:cubicBezTo>
                    <a:pt x="1666" y="2586"/>
                    <a:pt x="1666" y="2586"/>
                    <a:pt x="1666" y="2586"/>
                  </a:cubicBezTo>
                  <a:cubicBezTo>
                    <a:pt x="1608" y="2635"/>
                    <a:pt x="1542" y="2674"/>
                    <a:pt x="1470" y="2700"/>
                  </a:cubicBezTo>
                  <a:close/>
                  <a:moveTo>
                    <a:pt x="1953" y="2995"/>
                  </a:moveTo>
                  <a:cubicBezTo>
                    <a:pt x="1677" y="2679"/>
                    <a:pt x="1677" y="2679"/>
                    <a:pt x="1677" y="2679"/>
                  </a:cubicBezTo>
                  <a:cubicBezTo>
                    <a:pt x="1697" y="2664"/>
                    <a:pt x="1717" y="2648"/>
                    <a:pt x="1736" y="2631"/>
                  </a:cubicBezTo>
                  <a:cubicBezTo>
                    <a:pt x="1867" y="2710"/>
                    <a:pt x="1974" y="2749"/>
                    <a:pt x="2061" y="2753"/>
                  </a:cubicBezTo>
                  <a:lnTo>
                    <a:pt x="1953" y="299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a:p>
          </p:txBody>
        </p:sp>
      </p:grpSp>
      <p:sp>
        <p:nvSpPr>
          <p:cNvPr id="8" name="Symbol zastępczy numeru slajdu 7"/>
          <p:cNvSpPr>
            <a:spLocks noGrp="1"/>
          </p:cNvSpPr>
          <p:nvPr>
            <p:ph type="sldNum" sz="quarter" idx="12"/>
          </p:nvPr>
        </p:nvSpPr>
        <p:spPr/>
        <p:txBody>
          <a:bodyPr/>
          <a:lstStyle/>
          <a:p>
            <a:fld id="{DEAEEF22-A4DB-45E7-8C91-9889C89BF273}" type="slidenum">
              <a:rPr lang="pl-PL" smtClean="0"/>
              <a:t>55</a:t>
            </a:fld>
            <a:endParaRPr lang="pl-PL"/>
          </a:p>
        </p:txBody>
      </p:sp>
    </p:spTree>
    <p:extLst>
      <p:ext uri="{BB962C8B-B14F-4D97-AF65-F5344CB8AC3E}">
        <p14:creationId xmlns:p14="http://schemas.microsoft.com/office/powerpoint/2010/main" val="154930566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1250"/>
                                </p:stCondLst>
                                <p:childTnLst>
                                  <p:par>
                                    <p:cTn id="22" presetID="2" presetClass="entr" presetSubtype="2" fill="hold" nodeType="afterEffect" p14:presetBounceEnd="53333">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14:bounceEnd="53333">
                                          <p:cBhvr additive="base">
                                            <p:cTn id="24" dur="1000" fill="hold"/>
                                            <p:tgtEl>
                                              <p:spTgt spid="48"/>
                                            </p:tgtEl>
                                            <p:attrNameLst>
                                              <p:attrName>ppt_x</p:attrName>
                                            </p:attrNameLst>
                                          </p:cBhvr>
                                          <p:tavLst>
                                            <p:tav tm="0">
                                              <p:val>
                                                <p:strVal val="1+#ppt_w/2"/>
                                              </p:val>
                                            </p:tav>
                                            <p:tav tm="100000">
                                              <p:val>
                                                <p:strVal val="#ppt_x"/>
                                              </p:val>
                                            </p:tav>
                                          </p:tavLst>
                                        </p:anim>
                                        <p:anim calcmode="lin" valueType="num" p14:bounceEnd="53333">
                                          <p:cBhvr additive="base">
                                            <p:cTn id="25" dur="10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wipe(left)">
                                          <p:cBhvr>
                                            <p:cTn id="30" dur="750"/>
                                            <p:tgtEl>
                                              <p:spTgt spid="42"/>
                                            </p:tgtEl>
                                          </p:cBhvr>
                                        </p:animEffect>
                                      </p:childTnLst>
                                    </p:cTn>
                                  </p:par>
                                </p:childTnLst>
                              </p:cTn>
                            </p:par>
                            <p:par>
                              <p:cTn id="31" fill="hold">
                                <p:stCondLst>
                                  <p:cond delay="750"/>
                                </p:stCondLst>
                                <p:childTnLst>
                                  <p:par>
                                    <p:cTn id="32" presetID="2" presetClass="entr" presetSubtype="2" fill="hold" nodeType="afterEffect" p14:presetBounceEnd="53333">
                                      <p:stCondLst>
                                        <p:cond delay="0"/>
                                      </p:stCondLst>
                                      <p:childTnLst>
                                        <p:set>
                                          <p:cBhvr>
                                            <p:cTn id="33" dur="1" fill="hold">
                                              <p:stCondLst>
                                                <p:cond delay="0"/>
                                              </p:stCondLst>
                                            </p:cTn>
                                            <p:tgtEl>
                                              <p:spTgt spid="71"/>
                                            </p:tgtEl>
                                            <p:attrNameLst>
                                              <p:attrName>style.visibility</p:attrName>
                                            </p:attrNameLst>
                                          </p:cBhvr>
                                          <p:to>
                                            <p:strVal val="visible"/>
                                          </p:to>
                                        </p:set>
                                        <p:anim calcmode="lin" valueType="num" p14:bounceEnd="53333">
                                          <p:cBhvr additive="base">
                                            <p:cTn id="34" dur="1000" fill="hold"/>
                                            <p:tgtEl>
                                              <p:spTgt spid="71"/>
                                            </p:tgtEl>
                                            <p:attrNameLst>
                                              <p:attrName>ppt_x</p:attrName>
                                            </p:attrNameLst>
                                          </p:cBhvr>
                                          <p:tavLst>
                                            <p:tav tm="0">
                                              <p:val>
                                                <p:strVal val="1+#ppt_w/2"/>
                                              </p:val>
                                            </p:tav>
                                            <p:tav tm="100000">
                                              <p:val>
                                                <p:strVal val="#ppt_x"/>
                                              </p:val>
                                            </p:tav>
                                          </p:tavLst>
                                        </p:anim>
                                        <p:anim calcmode="lin" valueType="num" p14:bounceEnd="53333">
                                          <p:cBhvr additive="base">
                                            <p:cTn id="35" dur="10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wipe(left)">
                                          <p:cBhvr>
                                            <p:cTn id="40" dur="1250"/>
                                            <p:tgtEl>
                                              <p:spTgt spid="43"/>
                                            </p:tgtEl>
                                          </p:cBhvr>
                                        </p:animEffect>
                                      </p:childTnLst>
                                    </p:cTn>
                                  </p:par>
                                </p:childTnLst>
                              </p:cTn>
                            </p:par>
                            <p:par>
                              <p:cTn id="41" fill="hold">
                                <p:stCondLst>
                                  <p:cond delay="1250"/>
                                </p:stCondLst>
                                <p:childTnLst>
                                  <p:par>
                                    <p:cTn id="42" presetID="2" presetClass="entr" presetSubtype="8" fill="hold" nodeType="afterEffect" p14:presetBounceEnd="53333">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14:bounceEnd="53333">
                                          <p:cBhvr additive="base">
                                            <p:cTn id="44" dur="1250" fill="hold"/>
                                            <p:tgtEl>
                                              <p:spTgt spid="66"/>
                                            </p:tgtEl>
                                            <p:attrNameLst>
                                              <p:attrName>ppt_x</p:attrName>
                                            </p:attrNameLst>
                                          </p:cBhvr>
                                          <p:tavLst>
                                            <p:tav tm="0">
                                              <p:val>
                                                <p:strVal val="0-#ppt_w/2"/>
                                              </p:val>
                                            </p:tav>
                                            <p:tav tm="100000">
                                              <p:val>
                                                <p:strVal val="#ppt_x"/>
                                              </p:val>
                                            </p:tav>
                                          </p:tavLst>
                                        </p:anim>
                                        <p:anim calcmode="lin" valueType="num" p14:bounceEnd="53333">
                                          <p:cBhvr additive="base">
                                            <p:cTn id="45" dur="1250" fill="hold"/>
                                            <p:tgtEl>
                                              <p:spTgt spid="66"/>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wipe(left)">
                                          <p:cBhvr>
                                            <p:cTn id="50" dur="750"/>
                                            <p:tgtEl>
                                              <p:spTgt spid="44"/>
                                            </p:tgtEl>
                                          </p:cBhvr>
                                        </p:animEffect>
                                      </p:childTnLst>
                                    </p:cTn>
                                  </p:par>
                                </p:childTnLst>
                              </p:cTn>
                            </p:par>
                            <p:par>
                              <p:cTn id="51" fill="hold">
                                <p:stCondLst>
                                  <p:cond delay="750"/>
                                </p:stCondLst>
                                <p:childTnLst>
                                  <p:par>
                                    <p:cTn id="52" presetID="2" presetClass="entr" presetSubtype="8" fill="hold" nodeType="afterEffect" p14:presetBounceEnd="53333">
                                      <p:stCondLst>
                                        <p:cond delay="0"/>
                                      </p:stCondLst>
                                      <p:childTnLst>
                                        <p:set>
                                          <p:cBhvr>
                                            <p:cTn id="53" dur="1" fill="hold">
                                              <p:stCondLst>
                                                <p:cond delay="0"/>
                                              </p:stCondLst>
                                            </p:cTn>
                                            <p:tgtEl>
                                              <p:spTgt spid="76"/>
                                            </p:tgtEl>
                                            <p:attrNameLst>
                                              <p:attrName>style.visibility</p:attrName>
                                            </p:attrNameLst>
                                          </p:cBhvr>
                                          <p:to>
                                            <p:strVal val="visible"/>
                                          </p:to>
                                        </p:set>
                                        <p:anim calcmode="lin" valueType="num" p14:bounceEnd="53333">
                                          <p:cBhvr additive="base">
                                            <p:cTn id="54" dur="1000" fill="hold"/>
                                            <p:tgtEl>
                                              <p:spTgt spid="76"/>
                                            </p:tgtEl>
                                            <p:attrNameLst>
                                              <p:attrName>ppt_x</p:attrName>
                                            </p:attrNameLst>
                                          </p:cBhvr>
                                          <p:tavLst>
                                            <p:tav tm="0">
                                              <p:val>
                                                <p:strVal val="0-#ppt_w/2"/>
                                              </p:val>
                                            </p:tav>
                                            <p:tav tm="100000">
                                              <p:val>
                                                <p:strVal val="#ppt_x"/>
                                              </p:val>
                                            </p:tav>
                                          </p:tavLst>
                                        </p:anim>
                                        <p:anim calcmode="lin" valueType="num" p14:bounceEnd="53333">
                                          <p:cBhvr additive="base">
                                            <p:cTn id="55" dur="1000" fill="hold"/>
                                            <p:tgtEl>
                                              <p:spTgt spid="76"/>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wipe(left)">
                                          <p:cBhvr>
                                            <p:cTn id="60" dur="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42" grpId="0" animBg="1"/>
          <p:bldP spid="43" grpId="0" animBg="1"/>
          <p:bldP spid="44" grpId="0" animBg="1"/>
          <p:bldP spid="4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750"/>
                                            <p:tgtEl>
                                              <p:spTgt spid="3"/>
                                            </p:tgtEl>
                                          </p:cBhvr>
                                        </p:animEffect>
                                      </p:childTnLst>
                                    </p:cTn>
                                  </p:par>
                                </p:childTnLst>
                              </p:cTn>
                            </p:par>
                            <p:par>
                              <p:cTn id="8" fill="hold">
                                <p:stCondLst>
                                  <p:cond delay="75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1250"/>
                                </p:stCondLst>
                                <p:childTnLst>
                                  <p:par>
                                    <p:cTn id="22" presetID="2" presetClass="entr" presetSubtype="2"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additive="base">
                                            <p:cTn id="24" dur="1000" fill="hold"/>
                                            <p:tgtEl>
                                              <p:spTgt spid="48"/>
                                            </p:tgtEl>
                                            <p:attrNameLst>
                                              <p:attrName>ppt_x</p:attrName>
                                            </p:attrNameLst>
                                          </p:cBhvr>
                                          <p:tavLst>
                                            <p:tav tm="0">
                                              <p:val>
                                                <p:strVal val="1+#ppt_w/2"/>
                                              </p:val>
                                            </p:tav>
                                            <p:tav tm="100000">
                                              <p:val>
                                                <p:strVal val="#ppt_x"/>
                                              </p:val>
                                            </p:tav>
                                          </p:tavLst>
                                        </p:anim>
                                        <p:anim calcmode="lin" valueType="num">
                                          <p:cBhvr additive="base">
                                            <p:cTn id="25" dur="10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wipe(left)">
                                          <p:cBhvr>
                                            <p:cTn id="30" dur="750"/>
                                            <p:tgtEl>
                                              <p:spTgt spid="42"/>
                                            </p:tgtEl>
                                          </p:cBhvr>
                                        </p:animEffect>
                                      </p:childTnLst>
                                    </p:cTn>
                                  </p:par>
                                </p:childTnLst>
                              </p:cTn>
                            </p:par>
                            <p:par>
                              <p:cTn id="31" fill="hold">
                                <p:stCondLst>
                                  <p:cond delay="750"/>
                                </p:stCondLst>
                                <p:childTnLst>
                                  <p:par>
                                    <p:cTn id="32" presetID="2" presetClass="entr" presetSubtype="2" fill="hold" nodeType="afterEffect">
                                      <p:stCondLst>
                                        <p:cond delay="0"/>
                                      </p:stCondLst>
                                      <p:childTnLst>
                                        <p:set>
                                          <p:cBhvr>
                                            <p:cTn id="33" dur="1" fill="hold">
                                              <p:stCondLst>
                                                <p:cond delay="0"/>
                                              </p:stCondLst>
                                            </p:cTn>
                                            <p:tgtEl>
                                              <p:spTgt spid="71"/>
                                            </p:tgtEl>
                                            <p:attrNameLst>
                                              <p:attrName>style.visibility</p:attrName>
                                            </p:attrNameLst>
                                          </p:cBhvr>
                                          <p:to>
                                            <p:strVal val="visible"/>
                                          </p:to>
                                        </p:set>
                                        <p:anim calcmode="lin" valueType="num">
                                          <p:cBhvr additive="base">
                                            <p:cTn id="34" dur="1000" fill="hold"/>
                                            <p:tgtEl>
                                              <p:spTgt spid="71"/>
                                            </p:tgtEl>
                                            <p:attrNameLst>
                                              <p:attrName>ppt_x</p:attrName>
                                            </p:attrNameLst>
                                          </p:cBhvr>
                                          <p:tavLst>
                                            <p:tav tm="0">
                                              <p:val>
                                                <p:strVal val="1+#ppt_w/2"/>
                                              </p:val>
                                            </p:tav>
                                            <p:tav tm="100000">
                                              <p:val>
                                                <p:strVal val="#ppt_x"/>
                                              </p:val>
                                            </p:tav>
                                          </p:tavLst>
                                        </p:anim>
                                        <p:anim calcmode="lin" valueType="num">
                                          <p:cBhvr additive="base">
                                            <p:cTn id="35" dur="10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wipe(left)">
                                          <p:cBhvr>
                                            <p:cTn id="40" dur="1250"/>
                                            <p:tgtEl>
                                              <p:spTgt spid="43"/>
                                            </p:tgtEl>
                                          </p:cBhvr>
                                        </p:animEffect>
                                      </p:childTnLst>
                                    </p:cTn>
                                  </p:par>
                                </p:childTnLst>
                              </p:cTn>
                            </p:par>
                            <p:par>
                              <p:cTn id="41" fill="hold">
                                <p:stCondLst>
                                  <p:cond delay="1250"/>
                                </p:stCondLst>
                                <p:childTnLst>
                                  <p:par>
                                    <p:cTn id="42" presetID="2" presetClass="entr" presetSubtype="8" fill="hold" nodeType="after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1250" fill="hold"/>
                                            <p:tgtEl>
                                              <p:spTgt spid="66"/>
                                            </p:tgtEl>
                                            <p:attrNameLst>
                                              <p:attrName>ppt_x</p:attrName>
                                            </p:attrNameLst>
                                          </p:cBhvr>
                                          <p:tavLst>
                                            <p:tav tm="0">
                                              <p:val>
                                                <p:strVal val="0-#ppt_w/2"/>
                                              </p:val>
                                            </p:tav>
                                            <p:tav tm="100000">
                                              <p:val>
                                                <p:strVal val="#ppt_x"/>
                                              </p:val>
                                            </p:tav>
                                          </p:tavLst>
                                        </p:anim>
                                        <p:anim calcmode="lin" valueType="num">
                                          <p:cBhvr additive="base">
                                            <p:cTn id="45" dur="1250" fill="hold"/>
                                            <p:tgtEl>
                                              <p:spTgt spid="66"/>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wipe(left)">
                                          <p:cBhvr>
                                            <p:cTn id="50" dur="750"/>
                                            <p:tgtEl>
                                              <p:spTgt spid="44"/>
                                            </p:tgtEl>
                                          </p:cBhvr>
                                        </p:animEffect>
                                      </p:childTnLst>
                                    </p:cTn>
                                  </p:par>
                                </p:childTnLst>
                              </p:cTn>
                            </p:par>
                            <p:par>
                              <p:cTn id="51" fill="hold">
                                <p:stCondLst>
                                  <p:cond delay="750"/>
                                </p:stCondLst>
                                <p:childTnLst>
                                  <p:par>
                                    <p:cTn id="52" presetID="2" presetClass="entr" presetSubtype="8" fill="hold" nodeType="afterEffect">
                                      <p:stCondLst>
                                        <p:cond delay="0"/>
                                      </p:stCondLst>
                                      <p:childTnLst>
                                        <p:set>
                                          <p:cBhvr>
                                            <p:cTn id="53" dur="1" fill="hold">
                                              <p:stCondLst>
                                                <p:cond delay="0"/>
                                              </p:stCondLst>
                                            </p:cTn>
                                            <p:tgtEl>
                                              <p:spTgt spid="76"/>
                                            </p:tgtEl>
                                            <p:attrNameLst>
                                              <p:attrName>style.visibility</p:attrName>
                                            </p:attrNameLst>
                                          </p:cBhvr>
                                          <p:to>
                                            <p:strVal val="visible"/>
                                          </p:to>
                                        </p:set>
                                        <p:anim calcmode="lin" valueType="num">
                                          <p:cBhvr additive="base">
                                            <p:cTn id="54" dur="1000" fill="hold"/>
                                            <p:tgtEl>
                                              <p:spTgt spid="76"/>
                                            </p:tgtEl>
                                            <p:attrNameLst>
                                              <p:attrName>ppt_x</p:attrName>
                                            </p:attrNameLst>
                                          </p:cBhvr>
                                          <p:tavLst>
                                            <p:tav tm="0">
                                              <p:val>
                                                <p:strVal val="0-#ppt_w/2"/>
                                              </p:val>
                                            </p:tav>
                                            <p:tav tm="100000">
                                              <p:val>
                                                <p:strVal val="#ppt_x"/>
                                              </p:val>
                                            </p:tav>
                                          </p:tavLst>
                                        </p:anim>
                                        <p:anim calcmode="lin" valueType="num">
                                          <p:cBhvr additive="base">
                                            <p:cTn id="55" dur="1000" fill="hold"/>
                                            <p:tgtEl>
                                              <p:spTgt spid="76"/>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wipe(left)">
                                          <p:cBhvr>
                                            <p:cTn id="60" dur="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42" grpId="0" animBg="1"/>
          <p:bldP spid="43" grpId="0" animBg="1"/>
          <p:bldP spid="44" grpId="0" animBg="1"/>
          <p:bldP spid="47" grpId="0" animBg="1"/>
        </p:bldLst>
      </p:timing>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b="1">
                <a:solidFill>
                  <a:srgbClr val="ED0C6D"/>
                </a:solidFill>
              </a:rPr>
              <a:t>Stress: </a:t>
            </a:r>
            <a:r>
              <a:rPr lang="en-US"/>
              <a:t>DISC Styles and Stress</a:t>
            </a:r>
            <a:endParaRPr lang="en-GB"/>
          </a:p>
        </p:txBody>
      </p:sp>
      <p:sp>
        <p:nvSpPr>
          <p:cNvPr id="3" name="Slide Number Placeholder 2"/>
          <p:cNvSpPr>
            <a:spLocks noGrp="1"/>
          </p:cNvSpPr>
          <p:nvPr>
            <p:ph type="sldNum" sz="quarter" idx="12"/>
          </p:nvPr>
        </p:nvSpPr>
        <p:spPr/>
        <p:txBody>
          <a:bodyPr/>
          <a:lstStyle/>
          <a:p>
            <a:fld id="{DEAEEF22-A4DB-45E7-8C91-9889C89BF273}" type="slidenum">
              <a:rPr lang="pl-PL" smtClean="0"/>
              <a:t>56</a:t>
            </a:fld>
            <a:endParaRPr lang="pl-PL"/>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2948" y="2286000"/>
            <a:ext cx="8194396" cy="4292313"/>
          </a:xfrm>
          <a:prstGeom prst="rect">
            <a:avLst/>
          </a:prstGeom>
        </p:spPr>
      </p:pic>
      <p:pic>
        <p:nvPicPr>
          <p:cNvPr id="5"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3332743" y="2876550"/>
            <a:ext cx="4972905" cy="2217955"/>
          </a:xfrm>
          <a:prstGeom prst="rect">
            <a:avLst/>
          </a:prstGeom>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1630803" y="836315"/>
            <a:ext cx="8930394" cy="1076562"/>
          </a:xfrm>
          <a:prstGeom prst="rect">
            <a:avLst/>
          </a:prstGeom>
        </p:spPr>
        <p:txBody>
          <a:bodyPr wrap="square" lIns="90794" tIns="45395" rIns="90794" bIns="45395">
            <a:spAutoFit/>
          </a:bodyPr>
          <a:lstStyle/>
          <a:p>
            <a:pPr algn="l"/>
            <a:r>
              <a:rPr lang="en-NZ" sz="1600" b="1" baseline="0">
                <a:solidFill>
                  <a:srgbClr val="ED0C6D"/>
                </a:solidFill>
                <a:latin typeface="Century Gothic" panose="020B0502020202020204" pitchFamily="34" charset="0"/>
              </a:rPr>
              <a:t>In your reports: </a:t>
            </a:r>
            <a:r>
              <a:rPr lang="en-NZ" sz="1600" baseline="0">
                <a:solidFill>
                  <a:prstClr val="black"/>
                </a:solidFill>
                <a:latin typeface="Century Gothic" panose="020B0502020202020204" pitchFamily="34" charset="0"/>
              </a:rPr>
              <a:t>Under stress or pressure we can revert back to our natural behavioural style because it is the style that requires the least amount of energy. </a:t>
            </a:r>
            <a:br>
              <a:rPr lang="en-NZ" sz="1600" baseline="0">
                <a:solidFill>
                  <a:prstClr val="black"/>
                </a:solidFill>
                <a:latin typeface="Century Gothic" panose="020B0502020202020204" pitchFamily="34" charset="0"/>
              </a:rPr>
            </a:br>
            <a:br>
              <a:rPr lang="en-NZ" sz="1600" baseline="0">
                <a:solidFill>
                  <a:prstClr val="black"/>
                </a:solidFill>
                <a:latin typeface="Century Gothic" panose="020B0502020202020204" pitchFamily="34" charset="0"/>
              </a:rPr>
            </a:br>
            <a:r>
              <a:rPr lang="en-NZ" sz="1600" baseline="0">
                <a:solidFill>
                  <a:prstClr val="black"/>
                </a:solidFill>
                <a:latin typeface="Century Gothic" panose="020B0502020202020204" pitchFamily="34" charset="0"/>
              </a:rPr>
              <a:t>Below are some indicators that may or may not become apparent when under stress:</a:t>
            </a:r>
            <a:endParaRPr lang="en-NZ" sz="1600">
              <a:solidFill>
                <a:prstClr val="black">
                  <a:lumMod val="75000"/>
                  <a:lumOff val="25000"/>
                </a:prstClr>
              </a:solidFill>
              <a:latin typeface="Century Gothic" panose="020B0502020202020204" pitchFamily="34" charset="0"/>
            </a:endParaRPr>
          </a:p>
        </p:txBody>
      </p:sp>
    </p:spTree>
    <p:extLst>
      <p:ext uri="{BB962C8B-B14F-4D97-AF65-F5344CB8AC3E}">
        <p14:creationId xmlns:p14="http://schemas.microsoft.com/office/powerpoint/2010/main" val="108986280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659618" y="3355113"/>
            <a:ext cx="8281987" cy="707979"/>
          </a:xfrm>
        </p:spPr>
        <p:txBody>
          <a:bodyPr>
            <a:normAutofit/>
          </a:bodyPr>
          <a:lstStyle/>
          <a:p>
            <a:r>
              <a:rPr lang="en-NZ" b="1">
                <a:solidFill>
                  <a:schemeClr val="accent1"/>
                </a:solidFill>
                <a:latin typeface="Century Gothic" panose="020B0502020202020204" pitchFamily="34" charset="0"/>
              </a:rPr>
              <a:t>The Combination Styles</a:t>
            </a:r>
            <a:endParaRPr lang="en-GB" b="1">
              <a:solidFill>
                <a:schemeClr val="accent1"/>
              </a:solidFill>
              <a:latin typeface="Century Gothic" panose="020B0502020202020204" pitchFamily="34" charset="0"/>
            </a:endParaRPr>
          </a:p>
        </p:txBody>
      </p:sp>
      <p:sp>
        <p:nvSpPr>
          <p:cNvPr id="5" name="Text Placeholder 4"/>
          <p:cNvSpPr>
            <a:spLocks noGrp="1"/>
          </p:cNvSpPr>
          <p:nvPr>
            <p:ph type="body" sz="quarter" idx="11"/>
          </p:nvPr>
        </p:nvSpPr>
        <p:spPr>
          <a:xfrm>
            <a:off x="4670855" y="4057970"/>
            <a:ext cx="4307220" cy="707979"/>
          </a:xfrm>
        </p:spPr>
        <p:txBody>
          <a:bodyPr>
            <a:normAutofit/>
          </a:bodyPr>
          <a:lstStyle/>
          <a:p>
            <a:r>
              <a:rPr lang="en-NZ" sz="4000" b="0" dirty="0">
                <a:solidFill>
                  <a:schemeClr val="accent6">
                    <a:lumMod val="50000"/>
                  </a:schemeClr>
                </a:solidFill>
                <a:latin typeface="Century Gothic" panose="020B0502020202020204" pitchFamily="34" charset="0"/>
              </a:rPr>
              <a:t>Extended DISC®</a:t>
            </a:r>
            <a:endParaRPr lang="en-GB" sz="4000" b="0" dirty="0">
              <a:solidFill>
                <a:schemeClr val="accent6">
                  <a:lumMod val="50000"/>
                </a:schemeClr>
              </a:solidFill>
              <a:latin typeface="Century Gothic" panose="020B0502020202020204" pitchFamily="34" charset="0"/>
            </a:endParaRPr>
          </a:p>
        </p:txBody>
      </p:sp>
      <p:sp>
        <p:nvSpPr>
          <p:cNvPr id="3" name="Slide Number Placeholder 2"/>
          <p:cNvSpPr>
            <a:spLocks noGrp="1"/>
          </p:cNvSpPr>
          <p:nvPr>
            <p:ph type="sldNum" sz="quarter" idx="4294967295"/>
          </p:nvPr>
        </p:nvSpPr>
        <p:spPr>
          <a:xfrm>
            <a:off x="11036300" y="6262688"/>
            <a:ext cx="1155700" cy="365125"/>
          </a:xfrm>
        </p:spPr>
        <p:txBody>
          <a:bodyPr/>
          <a:lstStyle/>
          <a:p>
            <a:fld id="{DEAEEF22-A4DB-45E7-8C91-9889C89BF273}" type="slidenum">
              <a:rPr lang="pl-PL" smtClean="0"/>
              <a:t>57</a:t>
            </a:fld>
            <a:endParaRPr lang="pl-PL"/>
          </a:p>
        </p:txBody>
      </p:sp>
    </p:spTree>
    <p:extLst>
      <p:ext uri="{BB962C8B-B14F-4D97-AF65-F5344CB8AC3E}">
        <p14:creationId xmlns:p14="http://schemas.microsoft.com/office/powerpoint/2010/main" val="1982909397"/>
      </p:ext>
    </p:extLst>
  </p:cSld>
  <p:clrMapOvr>
    <a:masterClrMapping/>
  </p:clrMapOvr>
  <mc:AlternateContent xmlns:mc="http://schemas.openxmlformats.org/markup-compatibility/2006" xmlns:p14="http://schemas.microsoft.com/office/powerpoint/2010/main">
    <mc:Choice Requires="p14">
      <p:transition spd="slow" p14:dur="20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NZ" b="1">
                <a:solidFill>
                  <a:srgbClr val="ED0C6D"/>
                </a:solidFill>
              </a:rPr>
              <a:t>Combination Styles: </a:t>
            </a:r>
            <a:r>
              <a:rPr lang="en-NZ"/>
              <a:t>Overview</a:t>
            </a:r>
            <a:endParaRPr lang="en-GB"/>
          </a:p>
        </p:txBody>
      </p:sp>
      <p:sp>
        <p:nvSpPr>
          <p:cNvPr id="4" name="Slide Number Placeholder 3"/>
          <p:cNvSpPr>
            <a:spLocks noGrp="1"/>
          </p:cNvSpPr>
          <p:nvPr>
            <p:ph type="sldNum" sz="quarter" idx="12"/>
          </p:nvPr>
        </p:nvSpPr>
        <p:spPr/>
        <p:txBody>
          <a:bodyPr/>
          <a:lstStyle/>
          <a:p>
            <a:fld id="{DEAEEF22-A4DB-45E7-8C91-9889C89BF273}" type="slidenum">
              <a:rPr lang="pl-PL" smtClean="0"/>
              <a:t>58</a:t>
            </a:fld>
            <a:endParaRPr lang="pl-PL"/>
          </a:p>
        </p:txBody>
      </p:sp>
      <p:grpSp>
        <p:nvGrpSpPr>
          <p:cNvPr id="8" name="Grupa 33"/>
          <p:cNvGrpSpPr/>
          <p:nvPr/>
        </p:nvGrpSpPr>
        <p:grpSpPr>
          <a:xfrm>
            <a:off x="1178255" y="1785200"/>
            <a:ext cx="7163485" cy="1384741"/>
            <a:chOff x="1119744" y="1571011"/>
            <a:chExt cx="10151931" cy="1325481"/>
          </a:xfrm>
        </p:grpSpPr>
        <p:sp>
          <p:nvSpPr>
            <p:cNvPr id="9" name="Prostokąt zaokrąglony 12"/>
            <p:cNvSpPr/>
            <p:nvPr/>
          </p:nvSpPr>
          <p:spPr>
            <a:xfrm>
              <a:off x="1119744" y="1571011"/>
              <a:ext cx="10151931" cy="1325481"/>
            </a:xfrm>
            <a:prstGeom prst="roundRect">
              <a:avLst/>
            </a:prstGeom>
            <a:ln w="1905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152000" tIns="45720" rIns="91440" bIns="45720" numCol="1" spcCol="0" rtlCol="0" fromWordArt="0" anchor="ctr" anchorCtr="0" forceAA="0" compatLnSpc="1">
              <a:prstTxWarp prst="textNoShape">
                <a:avLst/>
              </a:prstTxWarp>
              <a:noAutofit/>
            </a:bodyPr>
            <a:lstStyle/>
            <a:p>
              <a:r>
                <a:rPr lang="en-US" sz="2000">
                  <a:latin typeface="Century Gothic" panose="020B0502020202020204" pitchFamily="34" charset="0"/>
                </a:rPr>
                <a:t>People are usually a combination of </a:t>
              </a:r>
              <a:r>
                <a:rPr lang="en-US" sz="2000" b="1">
                  <a:solidFill>
                    <a:srgbClr val="ED0C6D"/>
                  </a:solidFill>
                  <a:latin typeface="Century Gothic" panose="020B0502020202020204" pitchFamily="34" charset="0"/>
                </a:rPr>
                <a:t>2-3 styles</a:t>
              </a:r>
            </a:p>
          </p:txBody>
        </p:sp>
        <p:sp>
          <p:nvSpPr>
            <p:cNvPr id="10" name="Dowolny kształt 31"/>
            <p:cNvSpPr/>
            <p:nvPr/>
          </p:nvSpPr>
          <p:spPr>
            <a:xfrm>
              <a:off x="1119744" y="1571012"/>
              <a:ext cx="1075213" cy="1323739"/>
            </a:xfrm>
            <a:custGeom>
              <a:avLst/>
              <a:gdLst>
                <a:gd name="connsiteX0" fmla="*/ 275278 w 1075212"/>
                <a:gd name="connsiteY0" fmla="*/ 0 h 1651632"/>
                <a:gd name="connsiteX1" fmla="*/ 1075212 w 1075212"/>
                <a:gd name="connsiteY1" fmla="*/ 0 h 1651632"/>
                <a:gd name="connsiteX2" fmla="*/ 1075212 w 1075212"/>
                <a:gd name="connsiteY2" fmla="*/ 1651632 h 1651632"/>
                <a:gd name="connsiteX3" fmla="*/ 275278 w 1075212"/>
                <a:gd name="connsiteY3" fmla="*/ 1651632 h 1651632"/>
                <a:gd name="connsiteX4" fmla="*/ 0 w 1075212"/>
                <a:gd name="connsiteY4" fmla="*/ 1376354 h 1651632"/>
                <a:gd name="connsiteX5" fmla="*/ 0 w 1075212"/>
                <a:gd name="connsiteY5" fmla="*/ 275278 h 1651632"/>
                <a:gd name="connsiteX6" fmla="*/ 275278 w 1075212"/>
                <a:gd name="connsiteY6" fmla="*/ 0 h 1651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5212" h="1651632">
                  <a:moveTo>
                    <a:pt x="275278" y="0"/>
                  </a:moveTo>
                  <a:lnTo>
                    <a:pt x="1075212" y="0"/>
                  </a:lnTo>
                  <a:lnTo>
                    <a:pt x="1075212" y="1651632"/>
                  </a:lnTo>
                  <a:lnTo>
                    <a:pt x="275278" y="1651632"/>
                  </a:lnTo>
                  <a:cubicBezTo>
                    <a:pt x="123246" y="1651632"/>
                    <a:pt x="0" y="1528386"/>
                    <a:pt x="0" y="1376354"/>
                  </a:cubicBezTo>
                  <a:lnTo>
                    <a:pt x="0" y="275278"/>
                  </a:lnTo>
                  <a:cubicBezTo>
                    <a:pt x="0" y="123246"/>
                    <a:pt x="123246" y="0"/>
                    <a:pt x="275278"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11" name="Freeform 40"/>
            <p:cNvSpPr>
              <a:spLocks noEditPoints="1"/>
            </p:cNvSpPr>
            <p:nvPr/>
          </p:nvSpPr>
          <p:spPr bwMode="auto">
            <a:xfrm>
              <a:off x="1288839" y="1944430"/>
              <a:ext cx="737022" cy="576901"/>
            </a:xfrm>
            <a:custGeom>
              <a:avLst/>
              <a:gdLst>
                <a:gd name="T0" fmla="*/ 372 w 419"/>
                <a:gd name="T1" fmla="*/ 188 h 491"/>
                <a:gd name="T2" fmla="*/ 379 w 419"/>
                <a:gd name="T3" fmla="*/ 158 h 491"/>
                <a:gd name="T4" fmla="*/ 338 w 419"/>
                <a:gd name="T5" fmla="*/ 55 h 491"/>
                <a:gd name="T6" fmla="*/ 0 w 419"/>
                <a:gd name="T7" fmla="*/ 167 h 491"/>
                <a:gd name="T8" fmla="*/ 80 w 419"/>
                <a:gd name="T9" fmla="*/ 310 h 491"/>
                <a:gd name="T10" fmla="*/ 74 w 419"/>
                <a:gd name="T11" fmla="*/ 460 h 491"/>
                <a:gd name="T12" fmla="*/ 256 w 419"/>
                <a:gd name="T13" fmla="*/ 484 h 491"/>
                <a:gd name="T14" fmla="*/ 262 w 419"/>
                <a:gd name="T15" fmla="*/ 396 h 491"/>
                <a:gd name="T16" fmla="*/ 347 w 419"/>
                <a:gd name="T17" fmla="*/ 413 h 491"/>
                <a:gd name="T18" fmla="*/ 379 w 419"/>
                <a:gd name="T19" fmla="*/ 364 h 491"/>
                <a:gd name="T20" fmla="*/ 384 w 419"/>
                <a:gd name="T21" fmla="*/ 348 h 491"/>
                <a:gd name="T22" fmla="*/ 386 w 419"/>
                <a:gd name="T23" fmla="*/ 330 h 491"/>
                <a:gd name="T24" fmla="*/ 390 w 419"/>
                <a:gd name="T25" fmla="*/ 305 h 491"/>
                <a:gd name="T26" fmla="*/ 390 w 419"/>
                <a:gd name="T27" fmla="*/ 294 h 491"/>
                <a:gd name="T28" fmla="*/ 419 w 419"/>
                <a:gd name="T29" fmla="*/ 272 h 491"/>
                <a:gd name="T30" fmla="*/ 405 w 419"/>
                <a:gd name="T31" fmla="*/ 281 h 491"/>
                <a:gd name="T32" fmla="*/ 381 w 419"/>
                <a:gd name="T33" fmla="*/ 290 h 491"/>
                <a:gd name="T34" fmla="*/ 382 w 419"/>
                <a:gd name="T35" fmla="*/ 310 h 491"/>
                <a:gd name="T36" fmla="*/ 377 w 419"/>
                <a:gd name="T37" fmla="*/ 325 h 491"/>
                <a:gd name="T38" fmla="*/ 378 w 419"/>
                <a:gd name="T39" fmla="*/ 338 h 491"/>
                <a:gd name="T40" fmla="*/ 369 w 419"/>
                <a:gd name="T41" fmla="*/ 357 h 491"/>
                <a:gd name="T42" fmla="*/ 369 w 419"/>
                <a:gd name="T43" fmla="*/ 389 h 491"/>
                <a:gd name="T44" fmla="*/ 345 w 419"/>
                <a:gd name="T45" fmla="*/ 404 h 491"/>
                <a:gd name="T46" fmla="*/ 256 w 419"/>
                <a:gd name="T47" fmla="*/ 387 h 491"/>
                <a:gd name="T48" fmla="*/ 83 w 419"/>
                <a:gd name="T49" fmla="*/ 454 h 491"/>
                <a:gd name="T50" fmla="*/ 68 w 419"/>
                <a:gd name="T51" fmla="*/ 282 h 491"/>
                <a:gd name="T52" fmla="*/ 47 w 419"/>
                <a:gd name="T53" fmla="*/ 56 h 491"/>
                <a:gd name="T54" fmla="*/ 331 w 419"/>
                <a:gd name="T55" fmla="*/ 61 h 491"/>
                <a:gd name="T56" fmla="*/ 370 w 419"/>
                <a:gd name="T57" fmla="*/ 158 h 491"/>
                <a:gd name="T58" fmla="*/ 363 w 419"/>
                <a:gd name="T59" fmla="*/ 189 h 491"/>
                <a:gd name="T60" fmla="*/ 409 w 419"/>
                <a:gd name="T61" fmla="*/ 273 h 491"/>
                <a:gd name="T62" fmla="*/ 283 w 419"/>
                <a:gd name="T63" fmla="*/ 74 h 491"/>
                <a:gd name="T64" fmla="*/ 52 w 419"/>
                <a:gd name="T65" fmla="*/ 163 h 491"/>
                <a:gd name="T66" fmla="*/ 96 w 419"/>
                <a:gd name="T67" fmla="*/ 249 h 491"/>
                <a:gd name="T68" fmla="*/ 160 w 419"/>
                <a:gd name="T69" fmla="*/ 240 h 491"/>
                <a:gd name="T70" fmla="*/ 200 w 419"/>
                <a:gd name="T71" fmla="*/ 201 h 491"/>
                <a:gd name="T72" fmla="*/ 240 w 419"/>
                <a:gd name="T73" fmla="*/ 179 h 491"/>
                <a:gd name="T74" fmla="*/ 321 w 419"/>
                <a:gd name="T75" fmla="*/ 137 h 491"/>
                <a:gd name="T76" fmla="*/ 260 w 419"/>
                <a:gd name="T77" fmla="*/ 170 h 491"/>
                <a:gd name="T78" fmla="*/ 232 w 419"/>
                <a:gd name="T79" fmla="*/ 173 h 491"/>
                <a:gd name="T80" fmla="*/ 195 w 419"/>
                <a:gd name="T81" fmla="*/ 189 h 491"/>
                <a:gd name="T82" fmla="*/ 189 w 419"/>
                <a:gd name="T83" fmla="*/ 196 h 491"/>
                <a:gd name="T84" fmla="*/ 156 w 419"/>
                <a:gd name="T85" fmla="*/ 231 h 491"/>
                <a:gd name="T86" fmla="*/ 132 w 419"/>
                <a:gd name="T87" fmla="*/ 257 h 491"/>
                <a:gd name="T88" fmla="*/ 89 w 419"/>
                <a:gd name="T89" fmla="*/ 214 h 491"/>
                <a:gd name="T90" fmla="*/ 61 w 419"/>
                <a:gd name="T91" fmla="*/ 163 h 491"/>
                <a:gd name="T92" fmla="*/ 277 w 419"/>
                <a:gd name="T93" fmla="*/ 82 h 491"/>
                <a:gd name="T94" fmla="*/ 260 w 419"/>
                <a:gd name="T95" fmla="*/ 170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19" h="491">
                  <a:moveTo>
                    <a:pt x="407" y="250"/>
                  </a:moveTo>
                  <a:cubicBezTo>
                    <a:pt x="396" y="233"/>
                    <a:pt x="374" y="197"/>
                    <a:pt x="372" y="188"/>
                  </a:cubicBezTo>
                  <a:cubicBezTo>
                    <a:pt x="373" y="187"/>
                    <a:pt x="373" y="185"/>
                    <a:pt x="374" y="183"/>
                  </a:cubicBezTo>
                  <a:cubicBezTo>
                    <a:pt x="376" y="176"/>
                    <a:pt x="379" y="166"/>
                    <a:pt x="379" y="158"/>
                  </a:cubicBezTo>
                  <a:cubicBezTo>
                    <a:pt x="379" y="146"/>
                    <a:pt x="377" y="129"/>
                    <a:pt x="374" y="118"/>
                  </a:cubicBezTo>
                  <a:cubicBezTo>
                    <a:pt x="373" y="112"/>
                    <a:pt x="364" y="83"/>
                    <a:pt x="338" y="55"/>
                  </a:cubicBezTo>
                  <a:cubicBezTo>
                    <a:pt x="303" y="18"/>
                    <a:pt x="255" y="0"/>
                    <a:pt x="193" y="0"/>
                  </a:cubicBezTo>
                  <a:cubicBezTo>
                    <a:pt x="65" y="0"/>
                    <a:pt x="0" y="56"/>
                    <a:pt x="0" y="167"/>
                  </a:cubicBezTo>
                  <a:cubicBezTo>
                    <a:pt x="0" y="231"/>
                    <a:pt x="37" y="266"/>
                    <a:pt x="61" y="288"/>
                  </a:cubicBezTo>
                  <a:cubicBezTo>
                    <a:pt x="70" y="297"/>
                    <a:pt x="78" y="304"/>
                    <a:pt x="80" y="310"/>
                  </a:cubicBezTo>
                  <a:cubicBezTo>
                    <a:pt x="97" y="376"/>
                    <a:pt x="82" y="429"/>
                    <a:pt x="72" y="454"/>
                  </a:cubicBezTo>
                  <a:cubicBezTo>
                    <a:pt x="71" y="456"/>
                    <a:pt x="72" y="459"/>
                    <a:pt x="74" y="460"/>
                  </a:cubicBezTo>
                  <a:cubicBezTo>
                    <a:pt x="112" y="480"/>
                    <a:pt x="154" y="491"/>
                    <a:pt x="197" y="491"/>
                  </a:cubicBezTo>
                  <a:cubicBezTo>
                    <a:pt x="217" y="491"/>
                    <a:pt x="236" y="489"/>
                    <a:pt x="256" y="484"/>
                  </a:cubicBezTo>
                  <a:cubicBezTo>
                    <a:pt x="258" y="484"/>
                    <a:pt x="259" y="482"/>
                    <a:pt x="259" y="480"/>
                  </a:cubicBezTo>
                  <a:cubicBezTo>
                    <a:pt x="259" y="438"/>
                    <a:pt x="260" y="406"/>
                    <a:pt x="262" y="396"/>
                  </a:cubicBezTo>
                  <a:cubicBezTo>
                    <a:pt x="280" y="401"/>
                    <a:pt x="335" y="413"/>
                    <a:pt x="345" y="413"/>
                  </a:cubicBezTo>
                  <a:cubicBezTo>
                    <a:pt x="346" y="413"/>
                    <a:pt x="347" y="413"/>
                    <a:pt x="347" y="413"/>
                  </a:cubicBezTo>
                  <a:cubicBezTo>
                    <a:pt x="355" y="413"/>
                    <a:pt x="374" y="413"/>
                    <a:pt x="378" y="391"/>
                  </a:cubicBezTo>
                  <a:cubicBezTo>
                    <a:pt x="381" y="380"/>
                    <a:pt x="380" y="370"/>
                    <a:pt x="379" y="364"/>
                  </a:cubicBezTo>
                  <a:cubicBezTo>
                    <a:pt x="379" y="362"/>
                    <a:pt x="378" y="360"/>
                    <a:pt x="378" y="360"/>
                  </a:cubicBezTo>
                  <a:cubicBezTo>
                    <a:pt x="379" y="356"/>
                    <a:pt x="382" y="352"/>
                    <a:pt x="384" y="348"/>
                  </a:cubicBezTo>
                  <a:cubicBezTo>
                    <a:pt x="386" y="344"/>
                    <a:pt x="387" y="342"/>
                    <a:pt x="388" y="339"/>
                  </a:cubicBezTo>
                  <a:cubicBezTo>
                    <a:pt x="388" y="337"/>
                    <a:pt x="387" y="333"/>
                    <a:pt x="386" y="330"/>
                  </a:cubicBezTo>
                  <a:cubicBezTo>
                    <a:pt x="389" y="327"/>
                    <a:pt x="393" y="323"/>
                    <a:pt x="394" y="319"/>
                  </a:cubicBezTo>
                  <a:cubicBezTo>
                    <a:pt x="394" y="315"/>
                    <a:pt x="392" y="310"/>
                    <a:pt x="390" y="305"/>
                  </a:cubicBezTo>
                  <a:cubicBezTo>
                    <a:pt x="390" y="305"/>
                    <a:pt x="390" y="305"/>
                    <a:pt x="390" y="304"/>
                  </a:cubicBezTo>
                  <a:cubicBezTo>
                    <a:pt x="390" y="303"/>
                    <a:pt x="390" y="299"/>
                    <a:pt x="390" y="294"/>
                  </a:cubicBezTo>
                  <a:cubicBezTo>
                    <a:pt x="396" y="293"/>
                    <a:pt x="406" y="291"/>
                    <a:pt x="409" y="289"/>
                  </a:cubicBezTo>
                  <a:cubicBezTo>
                    <a:pt x="415" y="286"/>
                    <a:pt x="419" y="277"/>
                    <a:pt x="419" y="272"/>
                  </a:cubicBezTo>
                  <a:cubicBezTo>
                    <a:pt x="419" y="270"/>
                    <a:pt x="418" y="270"/>
                    <a:pt x="407" y="250"/>
                  </a:cubicBezTo>
                  <a:close/>
                  <a:moveTo>
                    <a:pt x="405" y="281"/>
                  </a:moveTo>
                  <a:cubicBezTo>
                    <a:pt x="403" y="282"/>
                    <a:pt x="393" y="284"/>
                    <a:pt x="385" y="286"/>
                  </a:cubicBezTo>
                  <a:cubicBezTo>
                    <a:pt x="383" y="286"/>
                    <a:pt x="381" y="288"/>
                    <a:pt x="381" y="290"/>
                  </a:cubicBezTo>
                  <a:cubicBezTo>
                    <a:pt x="380" y="305"/>
                    <a:pt x="380" y="306"/>
                    <a:pt x="380" y="307"/>
                  </a:cubicBezTo>
                  <a:cubicBezTo>
                    <a:pt x="381" y="308"/>
                    <a:pt x="381" y="308"/>
                    <a:pt x="382" y="310"/>
                  </a:cubicBezTo>
                  <a:cubicBezTo>
                    <a:pt x="384" y="314"/>
                    <a:pt x="385" y="316"/>
                    <a:pt x="385" y="317"/>
                  </a:cubicBezTo>
                  <a:cubicBezTo>
                    <a:pt x="384" y="319"/>
                    <a:pt x="381" y="322"/>
                    <a:pt x="377" y="325"/>
                  </a:cubicBezTo>
                  <a:cubicBezTo>
                    <a:pt x="376" y="326"/>
                    <a:pt x="375" y="329"/>
                    <a:pt x="376" y="331"/>
                  </a:cubicBezTo>
                  <a:cubicBezTo>
                    <a:pt x="377" y="334"/>
                    <a:pt x="378" y="337"/>
                    <a:pt x="378" y="338"/>
                  </a:cubicBezTo>
                  <a:cubicBezTo>
                    <a:pt x="378" y="339"/>
                    <a:pt x="377" y="342"/>
                    <a:pt x="375" y="344"/>
                  </a:cubicBezTo>
                  <a:cubicBezTo>
                    <a:pt x="373" y="348"/>
                    <a:pt x="371" y="353"/>
                    <a:pt x="369" y="357"/>
                  </a:cubicBezTo>
                  <a:cubicBezTo>
                    <a:pt x="369" y="359"/>
                    <a:pt x="369" y="362"/>
                    <a:pt x="369" y="365"/>
                  </a:cubicBezTo>
                  <a:cubicBezTo>
                    <a:pt x="370" y="371"/>
                    <a:pt x="371" y="379"/>
                    <a:pt x="369" y="389"/>
                  </a:cubicBezTo>
                  <a:cubicBezTo>
                    <a:pt x="367" y="401"/>
                    <a:pt x="359" y="404"/>
                    <a:pt x="347" y="404"/>
                  </a:cubicBezTo>
                  <a:cubicBezTo>
                    <a:pt x="347" y="404"/>
                    <a:pt x="346" y="404"/>
                    <a:pt x="345" y="404"/>
                  </a:cubicBezTo>
                  <a:cubicBezTo>
                    <a:pt x="335" y="403"/>
                    <a:pt x="271" y="389"/>
                    <a:pt x="261" y="386"/>
                  </a:cubicBezTo>
                  <a:cubicBezTo>
                    <a:pt x="259" y="386"/>
                    <a:pt x="257" y="386"/>
                    <a:pt x="256" y="387"/>
                  </a:cubicBezTo>
                  <a:cubicBezTo>
                    <a:pt x="250" y="394"/>
                    <a:pt x="249" y="449"/>
                    <a:pt x="250" y="476"/>
                  </a:cubicBezTo>
                  <a:cubicBezTo>
                    <a:pt x="193" y="488"/>
                    <a:pt x="133" y="480"/>
                    <a:pt x="83" y="454"/>
                  </a:cubicBezTo>
                  <a:cubicBezTo>
                    <a:pt x="93" y="426"/>
                    <a:pt x="105" y="373"/>
                    <a:pt x="89" y="307"/>
                  </a:cubicBezTo>
                  <a:cubicBezTo>
                    <a:pt x="87" y="299"/>
                    <a:pt x="79" y="292"/>
                    <a:pt x="68" y="282"/>
                  </a:cubicBezTo>
                  <a:cubicBezTo>
                    <a:pt x="44" y="260"/>
                    <a:pt x="9" y="227"/>
                    <a:pt x="9" y="167"/>
                  </a:cubicBezTo>
                  <a:cubicBezTo>
                    <a:pt x="9" y="119"/>
                    <a:pt x="22" y="82"/>
                    <a:pt x="47" y="56"/>
                  </a:cubicBezTo>
                  <a:cubicBezTo>
                    <a:pt x="78" y="25"/>
                    <a:pt x="127" y="9"/>
                    <a:pt x="193" y="9"/>
                  </a:cubicBezTo>
                  <a:cubicBezTo>
                    <a:pt x="252" y="9"/>
                    <a:pt x="298" y="27"/>
                    <a:pt x="331" y="61"/>
                  </a:cubicBezTo>
                  <a:cubicBezTo>
                    <a:pt x="357" y="88"/>
                    <a:pt x="364" y="117"/>
                    <a:pt x="365" y="120"/>
                  </a:cubicBezTo>
                  <a:cubicBezTo>
                    <a:pt x="367" y="130"/>
                    <a:pt x="370" y="147"/>
                    <a:pt x="370" y="158"/>
                  </a:cubicBezTo>
                  <a:cubicBezTo>
                    <a:pt x="370" y="165"/>
                    <a:pt x="367" y="174"/>
                    <a:pt x="365" y="180"/>
                  </a:cubicBezTo>
                  <a:cubicBezTo>
                    <a:pt x="363" y="185"/>
                    <a:pt x="363" y="187"/>
                    <a:pt x="363" y="189"/>
                  </a:cubicBezTo>
                  <a:cubicBezTo>
                    <a:pt x="364" y="198"/>
                    <a:pt x="380" y="224"/>
                    <a:pt x="399" y="255"/>
                  </a:cubicBezTo>
                  <a:cubicBezTo>
                    <a:pt x="403" y="263"/>
                    <a:pt x="408" y="271"/>
                    <a:pt x="409" y="273"/>
                  </a:cubicBezTo>
                  <a:cubicBezTo>
                    <a:pt x="409" y="275"/>
                    <a:pt x="406" y="280"/>
                    <a:pt x="405" y="281"/>
                  </a:cubicBezTo>
                  <a:close/>
                  <a:moveTo>
                    <a:pt x="283" y="74"/>
                  </a:moveTo>
                  <a:cubicBezTo>
                    <a:pt x="257" y="54"/>
                    <a:pt x="225" y="43"/>
                    <a:pt x="192" y="43"/>
                  </a:cubicBezTo>
                  <a:cubicBezTo>
                    <a:pt x="103" y="43"/>
                    <a:pt x="52" y="87"/>
                    <a:pt x="52" y="163"/>
                  </a:cubicBezTo>
                  <a:cubicBezTo>
                    <a:pt x="52" y="204"/>
                    <a:pt x="70" y="215"/>
                    <a:pt x="80" y="218"/>
                  </a:cubicBezTo>
                  <a:cubicBezTo>
                    <a:pt x="82" y="228"/>
                    <a:pt x="90" y="242"/>
                    <a:pt x="96" y="249"/>
                  </a:cubicBezTo>
                  <a:cubicBezTo>
                    <a:pt x="107" y="260"/>
                    <a:pt x="120" y="266"/>
                    <a:pt x="132" y="266"/>
                  </a:cubicBezTo>
                  <a:cubicBezTo>
                    <a:pt x="146" y="266"/>
                    <a:pt x="156" y="257"/>
                    <a:pt x="160" y="240"/>
                  </a:cubicBezTo>
                  <a:cubicBezTo>
                    <a:pt x="176" y="239"/>
                    <a:pt x="188" y="228"/>
                    <a:pt x="194" y="218"/>
                  </a:cubicBezTo>
                  <a:cubicBezTo>
                    <a:pt x="198" y="212"/>
                    <a:pt x="200" y="206"/>
                    <a:pt x="200" y="201"/>
                  </a:cubicBezTo>
                  <a:cubicBezTo>
                    <a:pt x="203" y="202"/>
                    <a:pt x="206" y="202"/>
                    <a:pt x="208" y="202"/>
                  </a:cubicBezTo>
                  <a:cubicBezTo>
                    <a:pt x="224" y="202"/>
                    <a:pt x="236" y="190"/>
                    <a:pt x="240" y="179"/>
                  </a:cubicBezTo>
                  <a:cubicBezTo>
                    <a:pt x="248" y="179"/>
                    <a:pt x="254" y="179"/>
                    <a:pt x="260" y="179"/>
                  </a:cubicBezTo>
                  <a:cubicBezTo>
                    <a:pt x="286" y="179"/>
                    <a:pt x="321" y="175"/>
                    <a:pt x="321" y="137"/>
                  </a:cubicBezTo>
                  <a:cubicBezTo>
                    <a:pt x="321" y="116"/>
                    <a:pt x="307" y="93"/>
                    <a:pt x="283" y="74"/>
                  </a:cubicBezTo>
                  <a:close/>
                  <a:moveTo>
                    <a:pt x="260" y="170"/>
                  </a:moveTo>
                  <a:cubicBezTo>
                    <a:pt x="254" y="170"/>
                    <a:pt x="246" y="170"/>
                    <a:pt x="237" y="169"/>
                  </a:cubicBezTo>
                  <a:cubicBezTo>
                    <a:pt x="234" y="169"/>
                    <a:pt x="232" y="171"/>
                    <a:pt x="232" y="173"/>
                  </a:cubicBezTo>
                  <a:cubicBezTo>
                    <a:pt x="231" y="181"/>
                    <a:pt x="222" y="192"/>
                    <a:pt x="208" y="192"/>
                  </a:cubicBezTo>
                  <a:cubicBezTo>
                    <a:pt x="204" y="192"/>
                    <a:pt x="200" y="191"/>
                    <a:pt x="195" y="189"/>
                  </a:cubicBezTo>
                  <a:cubicBezTo>
                    <a:pt x="194" y="189"/>
                    <a:pt x="191" y="189"/>
                    <a:pt x="190" y="190"/>
                  </a:cubicBezTo>
                  <a:cubicBezTo>
                    <a:pt x="189" y="192"/>
                    <a:pt x="188" y="194"/>
                    <a:pt x="189" y="196"/>
                  </a:cubicBezTo>
                  <a:cubicBezTo>
                    <a:pt x="191" y="200"/>
                    <a:pt x="190" y="206"/>
                    <a:pt x="186" y="213"/>
                  </a:cubicBezTo>
                  <a:cubicBezTo>
                    <a:pt x="180" y="222"/>
                    <a:pt x="169" y="231"/>
                    <a:pt x="156" y="231"/>
                  </a:cubicBezTo>
                  <a:cubicBezTo>
                    <a:pt x="154" y="231"/>
                    <a:pt x="152" y="233"/>
                    <a:pt x="152" y="235"/>
                  </a:cubicBezTo>
                  <a:cubicBezTo>
                    <a:pt x="150" y="245"/>
                    <a:pt x="145" y="257"/>
                    <a:pt x="132" y="257"/>
                  </a:cubicBezTo>
                  <a:cubicBezTo>
                    <a:pt x="123" y="257"/>
                    <a:pt x="112" y="251"/>
                    <a:pt x="103" y="242"/>
                  </a:cubicBezTo>
                  <a:cubicBezTo>
                    <a:pt x="97" y="236"/>
                    <a:pt x="89" y="221"/>
                    <a:pt x="89" y="214"/>
                  </a:cubicBezTo>
                  <a:cubicBezTo>
                    <a:pt x="89" y="211"/>
                    <a:pt x="87" y="209"/>
                    <a:pt x="85" y="209"/>
                  </a:cubicBezTo>
                  <a:cubicBezTo>
                    <a:pt x="80" y="208"/>
                    <a:pt x="61" y="203"/>
                    <a:pt x="61" y="163"/>
                  </a:cubicBezTo>
                  <a:cubicBezTo>
                    <a:pt x="61" y="122"/>
                    <a:pt x="78" y="53"/>
                    <a:pt x="192" y="53"/>
                  </a:cubicBezTo>
                  <a:cubicBezTo>
                    <a:pt x="223" y="53"/>
                    <a:pt x="253" y="63"/>
                    <a:pt x="277" y="82"/>
                  </a:cubicBezTo>
                  <a:cubicBezTo>
                    <a:pt x="299" y="98"/>
                    <a:pt x="312" y="119"/>
                    <a:pt x="312" y="137"/>
                  </a:cubicBezTo>
                  <a:cubicBezTo>
                    <a:pt x="312" y="160"/>
                    <a:pt x="297" y="170"/>
                    <a:pt x="260" y="170"/>
                  </a:cubicBezTo>
                  <a:close/>
                </a:path>
              </a:pathLst>
            </a:custGeom>
            <a:solidFill>
              <a:schemeClr val="bg1"/>
            </a:solidFill>
            <a:ln w="12700" cap="rnd">
              <a:solidFill>
                <a:schemeClr val="bg1"/>
              </a:solid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828000" tIns="45720" rIns="91440" bIns="45720" numCol="1" spcCol="0" rtlCol="0" fromWordArt="0" anchor="ctr" anchorCtr="0" forceAA="0" compatLnSpc="1">
              <a:prstTxWarp prst="textNoShape">
                <a:avLst/>
              </a:prstTxWarp>
              <a:noAutofit/>
            </a:bodyPr>
            <a:lstStyle/>
            <a:p>
              <a:endParaRPr lang="en-US" sz="2000">
                <a:latin typeface="Century Gothic" panose="020B0502020202020204" pitchFamily="34" charset="0"/>
              </a:endParaRPr>
            </a:p>
          </p:txBody>
        </p:sp>
      </p:grpSp>
      <p:grpSp>
        <p:nvGrpSpPr>
          <p:cNvPr id="12" name="Grupa 34"/>
          <p:cNvGrpSpPr/>
          <p:nvPr/>
        </p:nvGrpSpPr>
        <p:grpSpPr>
          <a:xfrm>
            <a:off x="1178255" y="4092889"/>
            <a:ext cx="7022769" cy="1386000"/>
            <a:chOff x="1119744" y="3769792"/>
            <a:chExt cx="9952511" cy="1657217"/>
          </a:xfrm>
        </p:grpSpPr>
        <p:sp>
          <p:nvSpPr>
            <p:cNvPr id="13" name="Prostokąt zaokrąglony 16"/>
            <p:cNvSpPr/>
            <p:nvPr/>
          </p:nvSpPr>
          <p:spPr>
            <a:xfrm>
              <a:off x="1119744" y="3769792"/>
              <a:ext cx="9952511" cy="1651632"/>
            </a:xfrm>
            <a:prstGeom prst="roundRect">
              <a:avLst/>
            </a:prstGeom>
            <a:ln w="1905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152000" tIns="45720" rIns="91440" bIns="45720" numCol="1" spcCol="0" rtlCol="0" fromWordArt="0" anchor="ctr" anchorCtr="0" forceAA="0" compatLnSpc="1">
              <a:prstTxWarp prst="textNoShape">
                <a:avLst/>
              </a:prstTxWarp>
              <a:noAutofit/>
            </a:bodyPr>
            <a:lstStyle/>
            <a:p>
              <a:pPr>
                <a:spcAft>
                  <a:spcPts val="1200"/>
                </a:spcAft>
                <a:tabLst>
                  <a:tab pos="809625" algn="l"/>
                </a:tabLst>
              </a:pPr>
              <a:r>
                <a:rPr lang="en-NZ" sz="2000" b="1">
                  <a:solidFill>
                    <a:srgbClr val="ED0C6D"/>
                  </a:solidFill>
                  <a:latin typeface="Century Gothic" panose="020B0502020202020204" pitchFamily="34" charset="0"/>
                </a:rPr>
                <a:t>Under 1%</a:t>
              </a:r>
              <a:r>
                <a:rPr lang="en-NZ" sz="2000">
                  <a:latin typeface="Century Gothic" panose="020B0502020202020204" pitchFamily="34" charset="0"/>
                </a:rPr>
                <a:t> of people are only 1 style (.04%)</a:t>
              </a:r>
            </a:p>
          </p:txBody>
        </p:sp>
        <p:sp>
          <p:nvSpPr>
            <p:cNvPr id="14" name="Dowolny kształt 32"/>
            <p:cNvSpPr/>
            <p:nvPr/>
          </p:nvSpPr>
          <p:spPr>
            <a:xfrm>
              <a:off x="1119744" y="3775377"/>
              <a:ext cx="1075212" cy="1651632"/>
            </a:xfrm>
            <a:custGeom>
              <a:avLst/>
              <a:gdLst>
                <a:gd name="connsiteX0" fmla="*/ 275278 w 1075212"/>
                <a:gd name="connsiteY0" fmla="*/ 0 h 1651632"/>
                <a:gd name="connsiteX1" fmla="*/ 1075212 w 1075212"/>
                <a:gd name="connsiteY1" fmla="*/ 0 h 1651632"/>
                <a:gd name="connsiteX2" fmla="*/ 1075212 w 1075212"/>
                <a:gd name="connsiteY2" fmla="*/ 1651632 h 1651632"/>
                <a:gd name="connsiteX3" fmla="*/ 275278 w 1075212"/>
                <a:gd name="connsiteY3" fmla="*/ 1651632 h 1651632"/>
                <a:gd name="connsiteX4" fmla="*/ 0 w 1075212"/>
                <a:gd name="connsiteY4" fmla="*/ 1376354 h 1651632"/>
                <a:gd name="connsiteX5" fmla="*/ 0 w 1075212"/>
                <a:gd name="connsiteY5" fmla="*/ 275278 h 1651632"/>
                <a:gd name="connsiteX6" fmla="*/ 275278 w 1075212"/>
                <a:gd name="connsiteY6" fmla="*/ 0 h 1651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5212" h="1651632">
                  <a:moveTo>
                    <a:pt x="275278" y="0"/>
                  </a:moveTo>
                  <a:lnTo>
                    <a:pt x="1075212" y="0"/>
                  </a:lnTo>
                  <a:lnTo>
                    <a:pt x="1075212" y="1651632"/>
                  </a:lnTo>
                  <a:lnTo>
                    <a:pt x="275278" y="1651632"/>
                  </a:lnTo>
                  <a:cubicBezTo>
                    <a:pt x="123246" y="1651632"/>
                    <a:pt x="0" y="1528386"/>
                    <a:pt x="0" y="1376354"/>
                  </a:cubicBezTo>
                  <a:lnTo>
                    <a:pt x="0" y="275278"/>
                  </a:lnTo>
                  <a:cubicBezTo>
                    <a:pt x="0" y="123246"/>
                    <a:pt x="123246" y="0"/>
                    <a:pt x="275278"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15" name="Freeform 151"/>
            <p:cNvSpPr>
              <a:spLocks noEditPoints="1"/>
            </p:cNvSpPr>
            <p:nvPr/>
          </p:nvSpPr>
          <p:spPr bwMode="auto">
            <a:xfrm>
              <a:off x="1395299" y="4255062"/>
              <a:ext cx="543928" cy="681090"/>
            </a:xfrm>
            <a:custGeom>
              <a:avLst/>
              <a:gdLst>
                <a:gd name="T0" fmla="*/ 341 w 392"/>
                <a:gd name="T1" fmla="*/ 317 h 620"/>
                <a:gd name="T2" fmla="*/ 175 w 392"/>
                <a:gd name="T3" fmla="*/ 482 h 620"/>
                <a:gd name="T4" fmla="*/ 170 w 392"/>
                <a:gd name="T5" fmla="*/ 479 h 620"/>
                <a:gd name="T6" fmla="*/ 76 w 392"/>
                <a:gd name="T7" fmla="*/ 374 h 620"/>
                <a:gd name="T8" fmla="*/ 175 w 392"/>
                <a:gd name="T9" fmla="*/ 462 h 620"/>
                <a:gd name="T10" fmla="*/ 341 w 392"/>
                <a:gd name="T11" fmla="*/ 305 h 620"/>
                <a:gd name="T12" fmla="*/ 392 w 392"/>
                <a:gd name="T13" fmla="*/ 585 h 620"/>
                <a:gd name="T14" fmla="*/ 35 w 392"/>
                <a:gd name="T15" fmla="*/ 620 h 620"/>
                <a:gd name="T16" fmla="*/ 0 w 392"/>
                <a:gd name="T17" fmla="*/ 143 h 620"/>
                <a:gd name="T18" fmla="*/ 70 w 392"/>
                <a:gd name="T19" fmla="*/ 107 h 620"/>
                <a:gd name="T20" fmla="*/ 105 w 392"/>
                <a:gd name="T21" fmla="*/ 66 h 620"/>
                <a:gd name="T22" fmla="*/ 133 w 392"/>
                <a:gd name="T23" fmla="*/ 48 h 620"/>
                <a:gd name="T24" fmla="*/ 218 w 392"/>
                <a:gd name="T25" fmla="*/ 0 h 620"/>
                <a:gd name="T26" fmla="*/ 267 w 392"/>
                <a:gd name="T27" fmla="*/ 66 h 620"/>
                <a:gd name="T28" fmla="*/ 330 w 392"/>
                <a:gd name="T29" fmla="*/ 102 h 620"/>
                <a:gd name="T30" fmla="*/ 357 w 392"/>
                <a:gd name="T31" fmla="*/ 107 h 620"/>
                <a:gd name="T32" fmla="*/ 86 w 392"/>
                <a:gd name="T33" fmla="*/ 129 h 620"/>
                <a:gd name="T34" fmla="*/ 294 w 392"/>
                <a:gd name="T35" fmla="*/ 148 h 620"/>
                <a:gd name="T36" fmla="*/ 314 w 392"/>
                <a:gd name="T37" fmla="*/ 102 h 620"/>
                <a:gd name="T38" fmla="*/ 259 w 392"/>
                <a:gd name="T39" fmla="*/ 82 h 620"/>
                <a:gd name="T40" fmla="*/ 251 w 392"/>
                <a:gd name="T41" fmla="*/ 48 h 620"/>
                <a:gd name="T42" fmla="*/ 182 w 392"/>
                <a:gd name="T43" fmla="*/ 16 h 620"/>
                <a:gd name="T44" fmla="*/ 149 w 392"/>
                <a:gd name="T45" fmla="*/ 74 h 620"/>
                <a:gd name="T46" fmla="*/ 105 w 392"/>
                <a:gd name="T47" fmla="*/ 82 h 620"/>
                <a:gd name="T48" fmla="*/ 86 w 392"/>
                <a:gd name="T49" fmla="*/ 129 h 620"/>
                <a:gd name="T50" fmla="*/ 357 w 392"/>
                <a:gd name="T51" fmla="*/ 123 h 620"/>
                <a:gd name="T52" fmla="*/ 330 w 392"/>
                <a:gd name="T53" fmla="*/ 129 h 620"/>
                <a:gd name="T54" fmla="*/ 105 w 392"/>
                <a:gd name="T55" fmla="*/ 164 h 620"/>
                <a:gd name="T56" fmla="*/ 70 w 392"/>
                <a:gd name="T57" fmla="*/ 123 h 620"/>
                <a:gd name="T58" fmla="*/ 16 w 392"/>
                <a:gd name="T59" fmla="*/ 143 h 620"/>
                <a:gd name="T60" fmla="*/ 35 w 392"/>
                <a:gd name="T61" fmla="*/ 604 h 620"/>
                <a:gd name="T62" fmla="*/ 376 w 392"/>
                <a:gd name="T63" fmla="*/ 585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2" h="620">
                  <a:moveTo>
                    <a:pt x="341" y="305"/>
                  </a:moveTo>
                  <a:cubicBezTo>
                    <a:pt x="345" y="308"/>
                    <a:pt x="345" y="313"/>
                    <a:pt x="341" y="317"/>
                  </a:cubicBezTo>
                  <a:cubicBezTo>
                    <a:pt x="181" y="479"/>
                    <a:pt x="181" y="479"/>
                    <a:pt x="181" y="479"/>
                  </a:cubicBezTo>
                  <a:cubicBezTo>
                    <a:pt x="180" y="481"/>
                    <a:pt x="178" y="482"/>
                    <a:pt x="175" y="482"/>
                  </a:cubicBezTo>
                  <a:cubicBezTo>
                    <a:pt x="175" y="482"/>
                    <a:pt x="175" y="482"/>
                    <a:pt x="175" y="482"/>
                  </a:cubicBezTo>
                  <a:cubicBezTo>
                    <a:pt x="173" y="482"/>
                    <a:pt x="171" y="481"/>
                    <a:pt x="170" y="479"/>
                  </a:cubicBezTo>
                  <a:cubicBezTo>
                    <a:pt x="76" y="385"/>
                    <a:pt x="76" y="385"/>
                    <a:pt x="76" y="385"/>
                  </a:cubicBezTo>
                  <a:cubicBezTo>
                    <a:pt x="73" y="382"/>
                    <a:pt x="73" y="377"/>
                    <a:pt x="76" y="374"/>
                  </a:cubicBezTo>
                  <a:cubicBezTo>
                    <a:pt x="79" y="371"/>
                    <a:pt x="84" y="371"/>
                    <a:pt x="87" y="374"/>
                  </a:cubicBezTo>
                  <a:cubicBezTo>
                    <a:pt x="175" y="462"/>
                    <a:pt x="175" y="462"/>
                    <a:pt x="175" y="462"/>
                  </a:cubicBezTo>
                  <a:cubicBezTo>
                    <a:pt x="330" y="305"/>
                    <a:pt x="330" y="305"/>
                    <a:pt x="330" y="305"/>
                  </a:cubicBezTo>
                  <a:cubicBezTo>
                    <a:pt x="333" y="302"/>
                    <a:pt x="338" y="302"/>
                    <a:pt x="341" y="305"/>
                  </a:cubicBezTo>
                  <a:close/>
                  <a:moveTo>
                    <a:pt x="392" y="143"/>
                  </a:moveTo>
                  <a:cubicBezTo>
                    <a:pt x="392" y="585"/>
                    <a:pt x="392" y="585"/>
                    <a:pt x="392" y="585"/>
                  </a:cubicBezTo>
                  <a:cubicBezTo>
                    <a:pt x="392" y="604"/>
                    <a:pt x="376" y="620"/>
                    <a:pt x="357" y="620"/>
                  </a:cubicBezTo>
                  <a:cubicBezTo>
                    <a:pt x="35" y="620"/>
                    <a:pt x="35" y="620"/>
                    <a:pt x="35" y="620"/>
                  </a:cubicBezTo>
                  <a:cubicBezTo>
                    <a:pt x="16" y="620"/>
                    <a:pt x="0" y="604"/>
                    <a:pt x="0" y="585"/>
                  </a:cubicBezTo>
                  <a:cubicBezTo>
                    <a:pt x="0" y="143"/>
                    <a:pt x="0" y="143"/>
                    <a:pt x="0" y="143"/>
                  </a:cubicBezTo>
                  <a:cubicBezTo>
                    <a:pt x="0" y="123"/>
                    <a:pt x="16" y="107"/>
                    <a:pt x="35" y="107"/>
                  </a:cubicBezTo>
                  <a:cubicBezTo>
                    <a:pt x="70" y="107"/>
                    <a:pt x="70" y="107"/>
                    <a:pt x="70" y="107"/>
                  </a:cubicBezTo>
                  <a:cubicBezTo>
                    <a:pt x="70" y="102"/>
                    <a:pt x="70" y="102"/>
                    <a:pt x="70" y="102"/>
                  </a:cubicBezTo>
                  <a:cubicBezTo>
                    <a:pt x="70" y="82"/>
                    <a:pt x="86" y="66"/>
                    <a:pt x="105" y="66"/>
                  </a:cubicBezTo>
                  <a:cubicBezTo>
                    <a:pt x="133" y="66"/>
                    <a:pt x="133" y="66"/>
                    <a:pt x="133" y="66"/>
                  </a:cubicBezTo>
                  <a:cubicBezTo>
                    <a:pt x="133" y="48"/>
                    <a:pt x="133" y="48"/>
                    <a:pt x="133" y="48"/>
                  </a:cubicBezTo>
                  <a:cubicBezTo>
                    <a:pt x="133" y="22"/>
                    <a:pt x="155" y="0"/>
                    <a:pt x="182" y="0"/>
                  </a:cubicBezTo>
                  <a:cubicBezTo>
                    <a:pt x="218" y="0"/>
                    <a:pt x="218" y="0"/>
                    <a:pt x="218" y="0"/>
                  </a:cubicBezTo>
                  <a:cubicBezTo>
                    <a:pt x="245" y="0"/>
                    <a:pt x="267" y="22"/>
                    <a:pt x="267" y="48"/>
                  </a:cubicBezTo>
                  <a:cubicBezTo>
                    <a:pt x="267" y="66"/>
                    <a:pt x="267" y="66"/>
                    <a:pt x="267" y="66"/>
                  </a:cubicBezTo>
                  <a:cubicBezTo>
                    <a:pt x="294" y="66"/>
                    <a:pt x="294" y="66"/>
                    <a:pt x="294" y="66"/>
                  </a:cubicBezTo>
                  <a:cubicBezTo>
                    <a:pt x="314" y="66"/>
                    <a:pt x="330" y="82"/>
                    <a:pt x="330" y="102"/>
                  </a:cubicBezTo>
                  <a:cubicBezTo>
                    <a:pt x="330" y="107"/>
                    <a:pt x="330" y="107"/>
                    <a:pt x="330" y="107"/>
                  </a:cubicBezTo>
                  <a:cubicBezTo>
                    <a:pt x="357" y="107"/>
                    <a:pt x="357" y="107"/>
                    <a:pt x="357" y="107"/>
                  </a:cubicBezTo>
                  <a:cubicBezTo>
                    <a:pt x="376" y="107"/>
                    <a:pt x="392" y="123"/>
                    <a:pt x="392" y="143"/>
                  </a:cubicBezTo>
                  <a:close/>
                  <a:moveTo>
                    <a:pt x="86" y="129"/>
                  </a:moveTo>
                  <a:cubicBezTo>
                    <a:pt x="86" y="139"/>
                    <a:pt x="95" y="148"/>
                    <a:pt x="105" y="148"/>
                  </a:cubicBezTo>
                  <a:cubicBezTo>
                    <a:pt x="294" y="148"/>
                    <a:pt x="294" y="148"/>
                    <a:pt x="294" y="148"/>
                  </a:cubicBezTo>
                  <a:cubicBezTo>
                    <a:pt x="305" y="148"/>
                    <a:pt x="314" y="139"/>
                    <a:pt x="314" y="129"/>
                  </a:cubicBezTo>
                  <a:cubicBezTo>
                    <a:pt x="314" y="102"/>
                    <a:pt x="314" y="102"/>
                    <a:pt x="314" y="102"/>
                  </a:cubicBezTo>
                  <a:cubicBezTo>
                    <a:pt x="314" y="91"/>
                    <a:pt x="305" y="82"/>
                    <a:pt x="294" y="82"/>
                  </a:cubicBezTo>
                  <a:cubicBezTo>
                    <a:pt x="259" y="82"/>
                    <a:pt x="259" y="82"/>
                    <a:pt x="259" y="82"/>
                  </a:cubicBezTo>
                  <a:cubicBezTo>
                    <a:pt x="254" y="82"/>
                    <a:pt x="251" y="79"/>
                    <a:pt x="251" y="74"/>
                  </a:cubicBezTo>
                  <a:cubicBezTo>
                    <a:pt x="251" y="48"/>
                    <a:pt x="251" y="48"/>
                    <a:pt x="251" y="48"/>
                  </a:cubicBezTo>
                  <a:cubicBezTo>
                    <a:pt x="251" y="30"/>
                    <a:pt x="236" y="16"/>
                    <a:pt x="218" y="16"/>
                  </a:cubicBezTo>
                  <a:cubicBezTo>
                    <a:pt x="182" y="16"/>
                    <a:pt x="182" y="16"/>
                    <a:pt x="182" y="16"/>
                  </a:cubicBezTo>
                  <a:cubicBezTo>
                    <a:pt x="164" y="16"/>
                    <a:pt x="149" y="30"/>
                    <a:pt x="149" y="48"/>
                  </a:cubicBezTo>
                  <a:cubicBezTo>
                    <a:pt x="149" y="74"/>
                    <a:pt x="149" y="74"/>
                    <a:pt x="149" y="74"/>
                  </a:cubicBezTo>
                  <a:cubicBezTo>
                    <a:pt x="149" y="79"/>
                    <a:pt x="146" y="82"/>
                    <a:pt x="141" y="82"/>
                  </a:cubicBezTo>
                  <a:cubicBezTo>
                    <a:pt x="105" y="82"/>
                    <a:pt x="105" y="82"/>
                    <a:pt x="105" y="82"/>
                  </a:cubicBezTo>
                  <a:cubicBezTo>
                    <a:pt x="95" y="82"/>
                    <a:pt x="86" y="91"/>
                    <a:pt x="86" y="102"/>
                  </a:cubicBezTo>
                  <a:lnTo>
                    <a:pt x="86" y="129"/>
                  </a:lnTo>
                  <a:close/>
                  <a:moveTo>
                    <a:pt x="376" y="143"/>
                  </a:moveTo>
                  <a:cubicBezTo>
                    <a:pt x="376" y="132"/>
                    <a:pt x="368" y="123"/>
                    <a:pt x="357" y="123"/>
                  </a:cubicBezTo>
                  <a:cubicBezTo>
                    <a:pt x="330" y="123"/>
                    <a:pt x="330" y="123"/>
                    <a:pt x="330" y="123"/>
                  </a:cubicBezTo>
                  <a:cubicBezTo>
                    <a:pt x="330" y="129"/>
                    <a:pt x="330" y="129"/>
                    <a:pt x="330" y="129"/>
                  </a:cubicBezTo>
                  <a:cubicBezTo>
                    <a:pt x="330" y="148"/>
                    <a:pt x="314" y="164"/>
                    <a:pt x="294" y="164"/>
                  </a:cubicBezTo>
                  <a:cubicBezTo>
                    <a:pt x="105" y="164"/>
                    <a:pt x="105" y="164"/>
                    <a:pt x="105" y="164"/>
                  </a:cubicBezTo>
                  <a:cubicBezTo>
                    <a:pt x="86" y="164"/>
                    <a:pt x="70" y="148"/>
                    <a:pt x="70" y="129"/>
                  </a:cubicBezTo>
                  <a:cubicBezTo>
                    <a:pt x="70" y="123"/>
                    <a:pt x="70" y="123"/>
                    <a:pt x="70" y="123"/>
                  </a:cubicBezTo>
                  <a:cubicBezTo>
                    <a:pt x="35" y="123"/>
                    <a:pt x="35" y="123"/>
                    <a:pt x="35" y="123"/>
                  </a:cubicBezTo>
                  <a:cubicBezTo>
                    <a:pt x="24" y="123"/>
                    <a:pt x="16" y="132"/>
                    <a:pt x="16" y="143"/>
                  </a:cubicBezTo>
                  <a:cubicBezTo>
                    <a:pt x="16" y="585"/>
                    <a:pt x="16" y="585"/>
                    <a:pt x="16" y="585"/>
                  </a:cubicBezTo>
                  <a:cubicBezTo>
                    <a:pt x="16" y="596"/>
                    <a:pt x="24" y="604"/>
                    <a:pt x="35" y="604"/>
                  </a:cubicBezTo>
                  <a:cubicBezTo>
                    <a:pt x="357" y="604"/>
                    <a:pt x="357" y="604"/>
                    <a:pt x="357" y="604"/>
                  </a:cubicBezTo>
                  <a:cubicBezTo>
                    <a:pt x="368" y="604"/>
                    <a:pt x="376" y="596"/>
                    <a:pt x="376" y="585"/>
                  </a:cubicBezTo>
                  <a:lnTo>
                    <a:pt x="376" y="143"/>
                  </a:lnTo>
                  <a:close/>
                </a:path>
              </a:pathLst>
            </a:custGeom>
            <a:solidFill>
              <a:schemeClr val="bg1"/>
            </a:solidFill>
            <a:ln w="12700" cap="rnd">
              <a:solidFill>
                <a:schemeClr val="bg1"/>
              </a:solid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828000" tIns="45720" rIns="91440" bIns="45720" numCol="1" spcCol="0" rtlCol="0" fromWordArt="0" anchor="ctr" anchorCtr="0" forceAA="0" compatLnSpc="1">
              <a:prstTxWarp prst="textNoShape">
                <a:avLst/>
              </a:prstTxWarp>
              <a:noAutofit/>
            </a:bodyPr>
            <a:lstStyle/>
            <a:p>
              <a:endParaRPr lang="en-US" sz="2000">
                <a:latin typeface="Century Gothic" panose="020B0502020202020204" pitchFamily="34" charset="0"/>
              </a:endParaRPr>
            </a:p>
          </p:txBody>
        </p:sp>
      </p:grpSp>
      <p:cxnSp>
        <p:nvCxnSpPr>
          <p:cNvPr id="16" name="Łącznik prosty 39"/>
          <p:cNvCxnSpPr/>
          <p:nvPr/>
        </p:nvCxnSpPr>
        <p:spPr>
          <a:xfrm flipV="1">
            <a:off x="364808" y="2477571"/>
            <a:ext cx="0" cy="115812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 name="Łącznik prosty 41"/>
          <p:cNvCxnSpPr/>
          <p:nvPr/>
        </p:nvCxnSpPr>
        <p:spPr>
          <a:xfrm>
            <a:off x="360047" y="2477571"/>
            <a:ext cx="81820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9" name="Łącznik prosty 42"/>
          <p:cNvCxnSpPr/>
          <p:nvPr/>
        </p:nvCxnSpPr>
        <p:spPr>
          <a:xfrm flipV="1">
            <a:off x="364808" y="3627767"/>
            <a:ext cx="0" cy="115812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0" name="Łącznik prosty 43"/>
          <p:cNvCxnSpPr/>
          <p:nvPr/>
        </p:nvCxnSpPr>
        <p:spPr>
          <a:xfrm>
            <a:off x="360047" y="4785889"/>
            <a:ext cx="81820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21" name="Łącznik prosty 37"/>
          <p:cNvCxnSpPr/>
          <p:nvPr/>
        </p:nvCxnSpPr>
        <p:spPr>
          <a:xfrm>
            <a:off x="-846442" y="3623310"/>
            <a:ext cx="1216012"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22" name="Obraz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5665" y="2261323"/>
            <a:ext cx="2998482" cy="2723974"/>
          </a:xfrm>
          <a:prstGeom prst="rect">
            <a:avLst/>
          </a:prstGeom>
        </p:spPr>
      </p:pic>
    </p:spTree>
    <p:extLst>
      <p:ext uri="{BB962C8B-B14F-4D97-AF65-F5344CB8AC3E}">
        <p14:creationId xmlns:p14="http://schemas.microsoft.com/office/powerpoint/2010/main" val="267145090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1500"/>
                                </p:stCondLst>
                                <p:childTnLst>
                                  <p:par>
                                    <p:cTn id="17" presetID="2" presetClass="entr" presetSubtype="4" fill="hold" nodeType="afterEffect" p14:presetBounceEnd="53333">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14:bounceEnd="53333">
                                          <p:cBhvr additive="base">
                                            <p:cTn id="19" dur="750" fill="hold"/>
                                            <p:tgtEl>
                                              <p:spTgt spid="8"/>
                                            </p:tgtEl>
                                            <p:attrNameLst>
                                              <p:attrName>ppt_x</p:attrName>
                                            </p:attrNameLst>
                                          </p:cBhvr>
                                          <p:tavLst>
                                            <p:tav tm="0">
                                              <p:val>
                                                <p:strVal val="#ppt_x"/>
                                              </p:val>
                                            </p:tav>
                                            <p:tav tm="100000">
                                              <p:val>
                                                <p:strVal val="#ppt_x"/>
                                              </p:val>
                                            </p:tav>
                                          </p:tavLst>
                                        </p:anim>
                                        <p:anim calcmode="lin" valueType="num" p14:bounceEnd="53333">
                                          <p:cBhvr additive="base">
                                            <p:cTn id="20" dur="750" fill="hold"/>
                                            <p:tgtEl>
                                              <p:spTgt spid="8"/>
                                            </p:tgtEl>
                                            <p:attrNameLst>
                                              <p:attrName>ppt_y</p:attrName>
                                            </p:attrNameLst>
                                          </p:cBhvr>
                                          <p:tavLst>
                                            <p:tav tm="0">
                                              <p:val>
                                                <p:strVal val="1+#ppt_h/2"/>
                                              </p:val>
                                            </p:tav>
                                            <p:tav tm="100000">
                                              <p:val>
                                                <p:strVal val="#ppt_y"/>
                                              </p:val>
                                            </p:tav>
                                          </p:tavLst>
                                        </p:anim>
                                      </p:childTnLst>
                                    </p:cTn>
                                  </p:par>
                                </p:childTnLst>
                              </p:cTn>
                            </p:par>
                            <p:par>
                              <p:cTn id="21" fill="hold">
                                <p:stCondLst>
                                  <p:cond delay="2250"/>
                                </p:stCondLst>
                                <p:childTnLst>
                                  <p:par>
                                    <p:cTn id="22" presetID="22" presetClass="entr" presetSubtype="1"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up)">
                                          <p:cBhvr>
                                            <p:cTn id="24" dur="500"/>
                                            <p:tgtEl>
                                              <p:spTgt spid="19"/>
                                            </p:tgtEl>
                                          </p:cBhvr>
                                        </p:animEffect>
                                      </p:childTnLst>
                                    </p:cTn>
                                  </p:par>
                                </p:childTnLst>
                              </p:cTn>
                            </p:par>
                            <p:par>
                              <p:cTn id="25" fill="hold">
                                <p:stCondLst>
                                  <p:cond delay="2750"/>
                                </p:stCondLst>
                                <p:childTnLst>
                                  <p:par>
                                    <p:cTn id="26" presetID="22" presetClass="entr" presetSubtype="8"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childTnLst>
                              </p:cTn>
                            </p:par>
                            <p:par>
                              <p:cTn id="29" fill="hold">
                                <p:stCondLst>
                                  <p:cond delay="3250"/>
                                </p:stCondLst>
                                <p:childTnLst>
                                  <p:par>
                                    <p:cTn id="30" presetID="2" presetClass="entr" presetSubtype="4" fill="hold" nodeType="afterEffect" p14:presetBounceEnd="53333">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14:bounceEnd="53333">
                                          <p:cBhvr additive="base">
                                            <p:cTn id="32" dur="750" fill="hold"/>
                                            <p:tgtEl>
                                              <p:spTgt spid="12"/>
                                            </p:tgtEl>
                                            <p:attrNameLst>
                                              <p:attrName>ppt_x</p:attrName>
                                            </p:attrNameLst>
                                          </p:cBhvr>
                                          <p:tavLst>
                                            <p:tav tm="0">
                                              <p:val>
                                                <p:strVal val="#ppt_x"/>
                                              </p:val>
                                            </p:tav>
                                            <p:tav tm="100000">
                                              <p:val>
                                                <p:strVal val="#ppt_x"/>
                                              </p:val>
                                            </p:tav>
                                          </p:tavLst>
                                        </p:anim>
                                        <p:anim calcmode="lin" valueType="num" p14:bounceEnd="53333">
                                          <p:cBhvr additive="base">
                                            <p:cTn id="33" dur="750" fill="hold"/>
                                            <p:tgtEl>
                                              <p:spTgt spid="12"/>
                                            </p:tgtEl>
                                            <p:attrNameLst>
                                              <p:attrName>ppt_y</p:attrName>
                                            </p:attrNameLst>
                                          </p:cBhvr>
                                          <p:tavLst>
                                            <p:tav tm="0">
                                              <p:val>
                                                <p:strVal val="1+#ppt_h/2"/>
                                              </p:val>
                                            </p:tav>
                                            <p:tav tm="100000">
                                              <p:val>
                                                <p:strVal val="#ppt_y"/>
                                              </p:val>
                                            </p:tav>
                                          </p:tavLst>
                                        </p:anim>
                                      </p:childTnLst>
                                    </p:cTn>
                                  </p:par>
                                  <p:par>
                                    <p:cTn id="34" presetID="2" presetClass="entr" presetSubtype="2" fill="hold" nodeType="withEffect" p14:presetBounceEnd="53333">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14:bounceEnd="53333">
                                          <p:cBhvr additive="base">
                                            <p:cTn id="36" dur="1500" fill="hold"/>
                                            <p:tgtEl>
                                              <p:spTgt spid="22"/>
                                            </p:tgtEl>
                                            <p:attrNameLst>
                                              <p:attrName>ppt_x</p:attrName>
                                            </p:attrNameLst>
                                          </p:cBhvr>
                                          <p:tavLst>
                                            <p:tav tm="0">
                                              <p:val>
                                                <p:strVal val="1+#ppt_w/2"/>
                                              </p:val>
                                            </p:tav>
                                            <p:tav tm="100000">
                                              <p:val>
                                                <p:strVal val="#ppt_x"/>
                                              </p:val>
                                            </p:tav>
                                          </p:tavLst>
                                        </p:anim>
                                        <p:anim calcmode="lin" valueType="num" p14:bounceEnd="53333">
                                          <p:cBhvr additive="base">
                                            <p:cTn id="37" dur="1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750" fill="hold"/>
                                            <p:tgtEl>
                                              <p:spTgt spid="8"/>
                                            </p:tgtEl>
                                            <p:attrNameLst>
                                              <p:attrName>ppt_x</p:attrName>
                                            </p:attrNameLst>
                                          </p:cBhvr>
                                          <p:tavLst>
                                            <p:tav tm="0">
                                              <p:val>
                                                <p:strVal val="#ppt_x"/>
                                              </p:val>
                                            </p:tav>
                                            <p:tav tm="100000">
                                              <p:val>
                                                <p:strVal val="#ppt_x"/>
                                              </p:val>
                                            </p:tav>
                                          </p:tavLst>
                                        </p:anim>
                                        <p:anim calcmode="lin" valueType="num">
                                          <p:cBhvr additive="base">
                                            <p:cTn id="20" dur="750" fill="hold"/>
                                            <p:tgtEl>
                                              <p:spTgt spid="8"/>
                                            </p:tgtEl>
                                            <p:attrNameLst>
                                              <p:attrName>ppt_y</p:attrName>
                                            </p:attrNameLst>
                                          </p:cBhvr>
                                          <p:tavLst>
                                            <p:tav tm="0">
                                              <p:val>
                                                <p:strVal val="1+#ppt_h/2"/>
                                              </p:val>
                                            </p:tav>
                                            <p:tav tm="100000">
                                              <p:val>
                                                <p:strVal val="#ppt_y"/>
                                              </p:val>
                                            </p:tav>
                                          </p:tavLst>
                                        </p:anim>
                                      </p:childTnLst>
                                    </p:cTn>
                                  </p:par>
                                </p:childTnLst>
                              </p:cTn>
                            </p:par>
                            <p:par>
                              <p:cTn id="21" fill="hold">
                                <p:stCondLst>
                                  <p:cond delay="2250"/>
                                </p:stCondLst>
                                <p:childTnLst>
                                  <p:par>
                                    <p:cTn id="22" presetID="22" presetClass="entr" presetSubtype="1"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up)">
                                          <p:cBhvr>
                                            <p:cTn id="24" dur="500"/>
                                            <p:tgtEl>
                                              <p:spTgt spid="19"/>
                                            </p:tgtEl>
                                          </p:cBhvr>
                                        </p:animEffect>
                                      </p:childTnLst>
                                    </p:cTn>
                                  </p:par>
                                </p:childTnLst>
                              </p:cTn>
                            </p:par>
                            <p:par>
                              <p:cTn id="25" fill="hold">
                                <p:stCondLst>
                                  <p:cond delay="2750"/>
                                </p:stCondLst>
                                <p:childTnLst>
                                  <p:par>
                                    <p:cTn id="26" presetID="22" presetClass="entr" presetSubtype="8"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childTnLst>
                              </p:cTn>
                            </p:par>
                            <p:par>
                              <p:cTn id="29" fill="hold">
                                <p:stCondLst>
                                  <p:cond delay="3250"/>
                                </p:stCondLst>
                                <p:childTnLst>
                                  <p:par>
                                    <p:cTn id="30" presetID="2" presetClass="entr" presetSubtype="4"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750" fill="hold"/>
                                            <p:tgtEl>
                                              <p:spTgt spid="12"/>
                                            </p:tgtEl>
                                            <p:attrNameLst>
                                              <p:attrName>ppt_x</p:attrName>
                                            </p:attrNameLst>
                                          </p:cBhvr>
                                          <p:tavLst>
                                            <p:tav tm="0">
                                              <p:val>
                                                <p:strVal val="#ppt_x"/>
                                              </p:val>
                                            </p:tav>
                                            <p:tav tm="100000">
                                              <p:val>
                                                <p:strVal val="#ppt_x"/>
                                              </p:val>
                                            </p:tav>
                                          </p:tavLst>
                                        </p:anim>
                                        <p:anim calcmode="lin" valueType="num">
                                          <p:cBhvr additive="base">
                                            <p:cTn id="33" dur="750" fill="hold"/>
                                            <p:tgtEl>
                                              <p:spTgt spid="12"/>
                                            </p:tgtEl>
                                            <p:attrNameLst>
                                              <p:attrName>ppt_y</p:attrName>
                                            </p:attrNameLst>
                                          </p:cBhvr>
                                          <p:tavLst>
                                            <p:tav tm="0">
                                              <p:val>
                                                <p:strVal val="1+#ppt_h/2"/>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1500" fill="hold"/>
                                            <p:tgtEl>
                                              <p:spTgt spid="22"/>
                                            </p:tgtEl>
                                            <p:attrNameLst>
                                              <p:attrName>ppt_x</p:attrName>
                                            </p:attrNameLst>
                                          </p:cBhvr>
                                          <p:tavLst>
                                            <p:tav tm="0">
                                              <p:val>
                                                <p:strVal val="1+#ppt_w/2"/>
                                              </p:val>
                                            </p:tav>
                                            <p:tav tm="100000">
                                              <p:val>
                                                <p:strVal val="#ppt_x"/>
                                              </p:val>
                                            </p:tav>
                                          </p:tavLst>
                                        </p:anim>
                                        <p:anim calcmode="lin" valueType="num">
                                          <p:cBhvr additive="base">
                                            <p:cTn id="37" dur="1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DEAEEF22-A4DB-45E7-8C91-9889C89BF273}" type="slidenum">
              <a:rPr lang="pl-PL" smtClean="0"/>
              <a:t>59</a:t>
            </a:fld>
            <a:endParaRPr lang="pl-PL"/>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2954" y="239486"/>
            <a:ext cx="8226093" cy="6430255"/>
          </a:xfrm>
          <a:prstGeom prst="rect">
            <a:avLst/>
          </a:prstGeom>
        </p:spPr>
      </p:pic>
      <p:sp>
        <p:nvSpPr>
          <p:cNvPr id="4" name="Prostokąt zaokrąglony 7">
            <a:extLst>
              <a:ext uri="{FF2B5EF4-FFF2-40B4-BE49-F238E27FC236}">
                <a16:creationId xmlns:a16="http://schemas.microsoft.com/office/drawing/2014/main" id="{FEF2AA93-C762-415C-AC28-87CDB495AA31}"/>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Turn to Page 22 of your Workbook</a:t>
            </a:r>
            <a:endParaRPr lang="en-US" sz="1100" b="1">
              <a:solidFill>
                <a:schemeClr val="bg1"/>
              </a:solidFill>
              <a:latin typeface="Century Gothic" panose="020B0502020202020204" pitchFamily="34" charset="0"/>
            </a:endParaRPr>
          </a:p>
        </p:txBody>
      </p:sp>
      <p:pic>
        <p:nvPicPr>
          <p:cNvPr id="5" name="Graphic 4" descr="Closed book with solid fill">
            <a:extLst>
              <a:ext uri="{FF2B5EF4-FFF2-40B4-BE49-F238E27FC236}">
                <a16:creationId xmlns:a16="http://schemas.microsoft.com/office/drawing/2014/main" id="{9993C49F-3117-4405-8F0D-F195B34552C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453912" y="256991"/>
            <a:ext cx="228376" cy="227084"/>
          </a:xfrm>
          <a:prstGeom prst="rect">
            <a:avLst/>
          </a:prstGeom>
        </p:spPr>
      </p:pic>
    </p:spTree>
    <p:extLst>
      <p:ext uri="{BB962C8B-B14F-4D97-AF65-F5344CB8AC3E}">
        <p14:creationId xmlns:p14="http://schemas.microsoft.com/office/powerpoint/2010/main" val="339940753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3333">
                                          <p:cBhvr additive="base">
                                            <p:cTn id="7" dur="1250" fill="hold"/>
                                            <p:tgtEl>
                                              <p:spTgt spid="4"/>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250" fill="hold"/>
                                            <p:tgtEl>
                                              <p:spTgt spid="4"/>
                                            </p:tgtEl>
                                            <p:attrNameLst>
                                              <p:attrName>ppt_x</p:attrName>
                                            </p:attrNameLst>
                                          </p:cBhvr>
                                          <p:tavLst>
                                            <p:tav tm="0">
                                              <p:val>
                                                <p:strVal val="0-#ppt_w/2"/>
                                              </p:val>
                                            </p:tav>
                                            <p:tav tm="100000">
                                              <p:val>
                                                <p:strVal val="#ppt_x"/>
                                              </p:val>
                                            </p:tav>
                                          </p:tavLst>
                                        </p:anim>
                                        <p:anim calcmode="lin" valueType="num">
                                          <p:cBhvr additive="base">
                                            <p:cTn id="8" dur="12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mapa_pp.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304" y="344925"/>
            <a:ext cx="8644116" cy="4630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oup 1029"/>
          <p:cNvGrpSpPr>
            <a:grpSpLocks/>
          </p:cNvGrpSpPr>
          <p:nvPr/>
        </p:nvGrpSpPr>
        <p:grpSpPr bwMode="auto">
          <a:xfrm>
            <a:off x="9118905" y="1069650"/>
            <a:ext cx="1553477" cy="1590663"/>
            <a:chOff x="3216" y="1104"/>
            <a:chExt cx="1989" cy="1886"/>
          </a:xfrm>
        </p:grpSpPr>
        <p:pic>
          <p:nvPicPr>
            <p:cNvPr id="10" name="Picture 4" descr="sticker.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16" y="1104"/>
              <a:ext cx="1983" cy="1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5"/>
            <p:cNvSpPr txBox="1">
              <a:spLocks noChangeArrowheads="1"/>
            </p:cNvSpPr>
            <p:nvPr/>
          </p:nvSpPr>
          <p:spPr bwMode="auto">
            <a:xfrm rot="20712812">
              <a:off x="3313" y="1736"/>
              <a:ext cx="1892" cy="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defTabSz="457200" fontAlgn="base">
                <a:spcBef>
                  <a:spcPct val="0"/>
                </a:spcBef>
                <a:spcAft>
                  <a:spcPct val="0"/>
                </a:spcAft>
              </a:pPr>
              <a:r>
                <a:rPr lang="pl-PL" altLang="pl-PL" sz="1400" dirty="0">
                  <a:solidFill>
                    <a:srgbClr val="DF0072"/>
                  </a:solidFill>
                  <a:latin typeface="Century Gothic" panose="020B0502020202020204" pitchFamily="34" charset="0"/>
                </a:rPr>
                <a:t>since </a:t>
              </a:r>
              <a:r>
                <a:rPr lang="en-NZ" altLang="pl-PL" sz="1400" dirty="0">
                  <a:solidFill>
                    <a:srgbClr val="DF0072"/>
                  </a:solidFill>
                  <a:latin typeface="Century Gothic" panose="020B0502020202020204" pitchFamily="34" charset="0"/>
                </a:rPr>
                <a:t>1996</a:t>
              </a:r>
              <a:r>
                <a:rPr lang="pl-PL" altLang="pl-PL" sz="1400" dirty="0">
                  <a:solidFill>
                    <a:srgbClr val="DF0072"/>
                  </a:solidFill>
                  <a:latin typeface="Century Gothic" panose="020B0502020202020204" pitchFamily="34" charset="0"/>
                </a:rPr>
                <a:t> </a:t>
              </a:r>
            </a:p>
            <a:p>
              <a:pPr algn="ctr" defTabSz="457200" fontAlgn="base">
                <a:spcBef>
                  <a:spcPct val="0"/>
                </a:spcBef>
                <a:spcAft>
                  <a:spcPct val="0"/>
                </a:spcAft>
              </a:pPr>
              <a:r>
                <a:rPr lang="en-NZ" altLang="pl-PL" sz="1400" dirty="0">
                  <a:solidFill>
                    <a:srgbClr val="DF0072"/>
                  </a:solidFill>
                  <a:latin typeface="Century Gothic" panose="020B0502020202020204" pitchFamily="34" charset="0"/>
                </a:rPr>
                <a:t>i</a:t>
              </a:r>
              <a:r>
                <a:rPr lang="pl-PL" altLang="pl-PL" sz="1400" dirty="0">
                  <a:solidFill>
                    <a:srgbClr val="DF0072"/>
                  </a:solidFill>
                  <a:latin typeface="Century Gothic" panose="020B0502020202020204" pitchFamily="34" charset="0"/>
                </a:rPr>
                <a:t>n </a:t>
              </a:r>
              <a:r>
                <a:rPr lang="en-NZ" altLang="pl-PL" sz="1200" dirty="0">
                  <a:solidFill>
                    <a:srgbClr val="DF0072"/>
                  </a:solidFill>
                  <a:latin typeface="Century Gothic" panose="020B0502020202020204" pitchFamily="34" charset="0"/>
                </a:rPr>
                <a:t>AUSTRALASIA</a:t>
              </a:r>
              <a:endParaRPr lang="pl-PL" altLang="pl-PL" sz="1400" dirty="0">
                <a:solidFill>
                  <a:srgbClr val="DF0072"/>
                </a:solidFill>
                <a:latin typeface="Century Gothic" panose="020B0502020202020204" pitchFamily="34" charset="0"/>
              </a:endParaRPr>
            </a:p>
          </p:txBody>
        </p:sp>
      </p:grpSp>
      <p:cxnSp>
        <p:nvCxnSpPr>
          <p:cNvPr id="6" name="Łącznik prosty 5"/>
          <p:cNvCxnSpPr/>
          <p:nvPr/>
        </p:nvCxnSpPr>
        <p:spPr>
          <a:xfrm flipH="1">
            <a:off x="-753585" y="4408764"/>
            <a:ext cx="4316766" cy="0"/>
          </a:xfrm>
          <a:prstGeom prst="line">
            <a:avLst/>
          </a:prstGeom>
          <a:ln w="19050" cap="rnd">
            <a:solidFill>
              <a:srgbClr val="ED0C6D"/>
            </a:solidFill>
            <a:round/>
          </a:ln>
        </p:spPr>
        <p:style>
          <a:lnRef idx="1">
            <a:schemeClr val="accent1"/>
          </a:lnRef>
          <a:fillRef idx="0">
            <a:schemeClr val="accent1"/>
          </a:fillRef>
          <a:effectRef idx="0">
            <a:schemeClr val="accent1"/>
          </a:effectRef>
          <a:fontRef idx="minor">
            <a:schemeClr val="tx1"/>
          </a:fontRef>
        </p:style>
      </p:cxnSp>
      <p:sp>
        <p:nvSpPr>
          <p:cNvPr id="8" name="TextBox 204"/>
          <p:cNvSpPr txBox="1"/>
          <p:nvPr/>
        </p:nvSpPr>
        <p:spPr>
          <a:xfrm>
            <a:off x="3216275" y="4691753"/>
            <a:ext cx="8772288" cy="1508105"/>
          </a:xfrm>
          <a:prstGeom prst="rect">
            <a:avLst/>
          </a:prstGeom>
          <a:noFill/>
        </p:spPr>
        <p:txBody>
          <a:bodyPr wrap="square" lIns="201168" tIns="137160" rIns="640080" bIns="137160" rtlCol="0">
            <a:spAutoFit/>
          </a:bodyPr>
          <a:lstStyle/>
          <a:p>
            <a:pPr lvl="1"/>
            <a:r>
              <a:rPr lang="pl-PL" altLang="pl-PL" sz="2800" kern="800" spc="-40" dirty="0">
                <a:latin typeface="Century Gothic" panose="020B0502020202020204" pitchFamily="34" charset="0"/>
                <a:ea typeface="+mj-ea"/>
                <a:cs typeface="+mj-cs"/>
              </a:rPr>
              <a:t>Extended DISC® </a:t>
            </a:r>
          </a:p>
          <a:p>
            <a:pPr lvl="1"/>
            <a:r>
              <a:rPr lang="en-US" altLang="pl-PL" sz="2600" kern="800" spc="-40" dirty="0">
                <a:latin typeface="Century Gothic" panose="020B0502020202020204" pitchFamily="34" charset="0"/>
                <a:ea typeface="+mj-ea"/>
                <a:cs typeface="+mj-cs"/>
              </a:rPr>
              <a:t>is used in more than 40 countries around the</a:t>
            </a:r>
            <a:r>
              <a:rPr lang="pl-PL" altLang="pl-PL" sz="2600" kern="800" spc="-40" dirty="0">
                <a:latin typeface="Century Gothic" panose="020B0502020202020204" pitchFamily="34" charset="0"/>
                <a:ea typeface="+mj-ea"/>
                <a:cs typeface="+mj-cs"/>
              </a:rPr>
              <a:t> </a:t>
            </a:r>
            <a:r>
              <a:rPr lang="en-US" altLang="pl-PL" sz="2600" kern="800" spc="-40" dirty="0">
                <a:latin typeface="Century Gothic" panose="020B0502020202020204" pitchFamily="34" charset="0"/>
                <a:ea typeface="+mj-ea"/>
                <a:cs typeface="+mj-cs"/>
              </a:rPr>
              <a:t>world.</a:t>
            </a:r>
            <a:endParaRPr lang="pl-PL" altLang="pl-PL" sz="2600" kern="800" spc="-40" dirty="0">
              <a:latin typeface="Century Gothic" panose="020B0502020202020204" pitchFamily="34" charset="0"/>
              <a:ea typeface="+mj-ea"/>
              <a:cs typeface="+mj-cs"/>
            </a:endParaRPr>
          </a:p>
        </p:txBody>
      </p:sp>
      <p:cxnSp>
        <p:nvCxnSpPr>
          <p:cNvPr id="18" name="Łącznik prosty 17"/>
          <p:cNvCxnSpPr/>
          <p:nvPr/>
        </p:nvCxnSpPr>
        <p:spPr>
          <a:xfrm>
            <a:off x="3563181" y="4408764"/>
            <a:ext cx="0" cy="2563536"/>
          </a:xfrm>
          <a:prstGeom prst="line">
            <a:avLst/>
          </a:prstGeom>
          <a:ln w="19050" cap="rnd">
            <a:solidFill>
              <a:srgbClr val="ED0C6D"/>
            </a:solidFill>
            <a:round/>
          </a:ln>
        </p:spPr>
        <p:style>
          <a:lnRef idx="1">
            <a:schemeClr val="accent1"/>
          </a:lnRef>
          <a:fillRef idx="0">
            <a:schemeClr val="accent1"/>
          </a:fillRef>
          <a:effectRef idx="0">
            <a:schemeClr val="accent1"/>
          </a:effectRef>
          <a:fontRef idx="minor">
            <a:schemeClr val="tx1"/>
          </a:fontRef>
        </p:style>
      </p:cxnSp>
      <p:sp>
        <p:nvSpPr>
          <p:cNvPr id="2" name="Symbol zastępczy numeru slajdu 1"/>
          <p:cNvSpPr>
            <a:spLocks noGrp="1"/>
          </p:cNvSpPr>
          <p:nvPr>
            <p:ph type="sldNum" sz="quarter" idx="12"/>
          </p:nvPr>
        </p:nvSpPr>
        <p:spPr/>
        <p:txBody>
          <a:bodyPr/>
          <a:lstStyle/>
          <a:p>
            <a:fld id="{DEAEEF22-A4DB-45E7-8C91-9889C89BF273}" type="slidenum">
              <a:rPr lang="pl-PL" smtClean="0"/>
              <a:t>6</a:t>
            </a:fld>
            <a:endParaRPr lang="pl-PL"/>
          </a:p>
        </p:txBody>
      </p:sp>
    </p:spTree>
    <p:extLst>
      <p:ext uri="{BB962C8B-B14F-4D97-AF65-F5344CB8AC3E}">
        <p14:creationId xmlns:p14="http://schemas.microsoft.com/office/powerpoint/2010/main" val="184606662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6" presetClass="entr" presetSubtype="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435">
                                          <p:stCondLst>
                                            <p:cond delay="0"/>
                                          </p:stCondLst>
                                        </p:cTn>
                                        <p:tgtEl>
                                          <p:spTgt spid="9"/>
                                        </p:tgtEl>
                                      </p:cBhvr>
                                    </p:animEffect>
                                    <p:anim calcmode="lin" valueType="num">
                                      <p:cBhvr>
                                        <p:cTn id="26" dur="1367"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7" dur="498"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8" dur="498" tmFilter="0, 0; 0.125,0.2665; 0.25,0.4; 0.375,0.465; 0.5,0.5;  0.625,0.535; 0.75,0.6; 0.875,0.7335; 1,1">
                                          <p:stCondLst>
                                            <p:cond delay="498"/>
                                          </p:stCondLst>
                                        </p:cTn>
                                        <p:tgtEl>
                                          <p:spTgt spid="9"/>
                                        </p:tgtEl>
                                        <p:attrNameLst>
                                          <p:attrName>ppt_y</p:attrName>
                                        </p:attrNameLst>
                                      </p:cBhvr>
                                      <p:tavLst>
                                        <p:tav tm="0" fmla="#ppt_y-sin(pi*$)/9">
                                          <p:val>
                                            <p:fltVal val="0"/>
                                          </p:val>
                                        </p:tav>
                                        <p:tav tm="100000">
                                          <p:val>
                                            <p:fltVal val="1"/>
                                          </p:val>
                                        </p:tav>
                                      </p:tavLst>
                                    </p:anim>
                                    <p:anim calcmode="lin" valueType="num">
                                      <p:cBhvr>
                                        <p:cTn id="29" dur="249" tmFilter="0, 0; 0.125,0.2665; 0.25,0.4; 0.375,0.465; 0.5,0.5;  0.625,0.535; 0.75,0.6; 0.875,0.7335; 1,1">
                                          <p:stCondLst>
                                            <p:cond delay="993"/>
                                          </p:stCondLst>
                                        </p:cTn>
                                        <p:tgtEl>
                                          <p:spTgt spid="9"/>
                                        </p:tgtEl>
                                        <p:attrNameLst>
                                          <p:attrName>ppt_y</p:attrName>
                                        </p:attrNameLst>
                                      </p:cBhvr>
                                      <p:tavLst>
                                        <p:tav tm="0" fmla="#ppt_y-sin(pi*$)/27">
                                          <p:val>
                                            <p:fltVal val="0"/>
                                          </p:val>
                                        </p:tav>
                                        <p:tav tm="100000">
                                          <p:val>
                                            <p:fltVal val="1"/>
                                          </p:val>
                                        </p:tav>
                                      </p:tavLst>
                                    </p:anim>
                                    <p:anim calcmode="lin" valueType="num">
                                      <p:cBhvr>
                                        <p:cTn id="30" dur="123" tmFilter="0, 0; 0.125,0.2665; 0.25,0.4; 0.375,0.465; 0.5,0.5;  0.625,0.535; 0.75,0.6; 0.875,0.7335; 1,1">
                                          <p:stCondLst>
                                            <p:cond delay="1242"/>
                                          </p:stCondLst>
                                        </p:cTn>
                                        <p:tgtEl>
                                          <p:spTgt spid="9"/>
                                        </p:tgtEl>
                                        <p:attrNameLst>
                                          <p:attrName>ppt_y</p:attrName>
                                        </p:attrNameLst>
                                      </p:cBhvr>
                                      <p:tavLst>
                                        <p:tav tm="0" fmla="#ppt_y-sin(pi*$)/81">
                                          <p:val>
                                            <p:fltVal val="0"/>
                                          </p:val>
                                        </p:tav>
                                        <p:tav tm="100000">
                                          <p:val>
                                            <p:fltVal val="1"/>
                                          </p:val>
                                        </p:tav>
                                      </p:tavLst>
                                    </p:anim>
                                    <p:animScale>
                                      <p:cBhvr>
                                        <p:cTn id="31" dur="20">
                                          <p:stCondLst>
                                            <p:cond delay="487"/>
                                          </p:stCondLst>
                                        </p:cTn>
                                        <p:tgtEl>
                                          <p:spTgt spid="9"/>
                                        </p:tgtEl>
                                      </p:cBhvr>
                                      <p:to x="100000" y="60000"/>
                                    </p:animScale>
                                    <p:animScale>
                                      <p:cBhvr>
                                        <p:cTn id="32" dur="124" decel="50000">
                                          <p:stCondLst>
                                            <p:cond delay="507"/>
                                          </p:stCondLst>
                                        </p:cTn>
                                        <p:tgtEl>
                                          <p:spTgt spid="9"/>
                                        </p:tgtEl>
                                      </p:cBhvr>
                                      <p:to x="100000" y="100000"/>
                                    </p:animScale>
                                    <p:animScale>
                                      <p:cBhvr>
                                        <p:cTn id="33" dur="20">
                                          <p:stCondLst>
                                            <p:cond delay="984"/>
                                          </p:stCondLst>
                                        </p:cTn>
                                        <p:tgtEl>
                                          <p:spTgt spid="9"/>
                                        </p:tgtEl>
                                      </p:cBhvr>
                                      <p:to x="100000" y="80000"/>
                                    </p:animScale>
                                    <p:animScale>
                                      <p:cBhvr>
                                        <p:cTn id="34" dur="124" decel="50000">
                                          <p:stCondLst>
                                            <p:cond delay="1004"/>
                                          </p:stCondLst>
                                        </p:cTn>
                                        <p:tgtEl>
                                          <p:spTgt spid="9"/>
                                        </p:tgtEl>
                                      </p:cBhvr>
                                      <p:to x="100000" y="100000"/>
                                    </p:animScale>
                                    <p:animScale>
                                      <p:cBhvr>
                                        <p:cTn id="35" dur="20">
                                          <p:stCondLst>
                                            <p:cond delay="1231"/>
                                          </p:stCondLst>
                                        </p:cTn>
                                        <p:tgtEl>
                                          <p:spTgt spid="9"/>
                                        </p:tgtEl>
                                      </p:cBhvr>
                                      <p:to x="100000" y="90000"/>
                                    </p:animScale>
                                    <p:animScale>
                                      <p:cBhvr>
                                        <p:cTn id="36" dur="124" decel="50000">
                                          <p:stCondLst>
                                            <p:cond delay="1251"/>
                                          </p:stCondLst>
                                        </p:cTn>
                                        <p:tgtEl>
                                          <p:spTgt spid="9"/>
                                        </p:tgtEl>
                                      </p:cBhvr>
                                      <p:to x="100000" y="100000"/>
                                    </p:animScale>
                                    <p:animScale>
                                      <p:cBhvr>
                                        <p:cTn id="37" dur="20">
                                          <p:stCondLst>
                                            <p:cond delay="1356"/>
                                          </p:stCondLst>
                                        </p:cTn>
                                        <p:tgtEl>
                                          <p:spTgt spid="9"/>
                                        </p:tgtEl>
                                      </p:cBhvr>
                                      <p:to x="100000" y="95000"/>
                                    </p:animScale>
                                    <p:animScale>
                                      <p:cBhvr>
                                        <p:cTn id="38" dur="124" decel="50000">
                                          <p:stCondLst>
                                            <p:cond delay="1376"/>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en-NZ" b="1">
                <a:solidFill>
                  <a:srgbClr val="ED0C6D"/>
                </a:solidFill>
              </a:rPr>
              <a:t>Combination Styles: </a:t>
            </a:r>
            <a:r>
              <a:rPr lang="en-NZ"/>
              <a:t>IS combination example</a:t>
            </a:r>
            <a:endParaRPr lang="pl-PL"/>
          </a:p>
        </p:txBody>
      </p:sp>
      <p:grpSp>
        <p:nvGrpSpPr>
          <p:cNvPr id="23" name="Grupa 22"/>
          <p:cNvGrpSpPr/>
          <p:nvPr/>
        </p:nvGrpSpPr>
        <p:grpSpPr>
          <a:xfrm>
            <a:off x="609349" y="1148606"/>
            <a:ext cx="1937875" cy="4890988"/>
            <a:chOff x="3396125" y="1529671"/>
            <a:chExt cx="1715667" cy="4330159"/>
          </a:xfrm>
        </p:grpSpPr>
        <p:sp>
          <p:nvSpPr>
            <p:cNvPr id="6" name="Rectangle 15"/>
            <p:cNvSpPr>
              <a:spLocks noChangeArrowheads="1"/>
            </p:cNvSpPr>
            <p:nvPr/>
          </p:nvSpPr>
          <p:spPr bwMode="auto">
            <a:xfrm>
              <a:off x="3406380" y="3187591"/>
              <a:ext cx="1690235" cy="760919"/>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latin typeface="Century Gothic" panose="020B0502020202020204" pitchFamily="34" charset="0"/>
              </a:endParaRPr>
            </a:p>
          </p:txBody>
        </p:sp>
        <p:sp>
          <p:nvSpPr>
            <p:cNvPr id="7" name="Rectangle 12"/>
            <p:cNvSpPr>
              <a:spLocks noChangeArrowheads="1"/>
            </p:cNvSpPr>
            <p:nvPr/>
          </p:nvSpPr>
          <p:spPr bwMode="auto">
            <a:xfrm>
              <a:off x="3406380" y="5017707"/>
              <a:ext cx="1690235" cy="293239"/>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latin typeface="Century Gothic" panose="020B0502020202020204" pitchFamily="34" charset="0"/>
              </a:endParaRPr>
            </a:p>
          </p:txBody>
        </p:sp>
        <p:sp>
          <p:nvSpPr>
            <p:cNvPr id="8" name="Rectangle 4"/>
            <p:cNvSpPr>
              <a:spLocks noChangeArrowheads="1"/>
            </p:cNvSpPr>
            <p:nvPr/>
          </p:nvSpPr>
          <p:spPr bwMode="auto">
            <a:xfrm>
              <a:off x="3396125" y="5411700"/>
              <a:ext cx="1715667" cy="448130"/>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pl-PL" sz="1100" b="1">
                  <a:solidFill>
                    <a:srgbClr val="5F5F5F"/>
                  </a:solidFill>
                  <a:latin typeface="Century Gothic" panose="020B0502020202020204" pitchFamily="34" charset="0"/>
                  <a:ea typeface="ＭＳ Ｐゴシック" pitchFamily="-112" charset="-128"/>
                  <a:cs typeface="ＭＳ Ｐゴシック" pitchFamily="-112" charset="-128"/>
                </a:rPr>
                <a:t>00</a:t>
              </a:r>
              <a:r>
                <a:rPr lang="en-US" sz="1100" b="1">
                  <a:solidFill>
                    <a:srgbClr val="5F5F5F"/>
                  </a:solidFill>
                  <a:latin typeface="Century Gothic" panose="020B0502020202020204" pitchFamily="34" charset="0"/>
                  <a:ea typeface="ＭＳ Ｐゴシック" pitchFamily="-112" charset="-128"/>
                  <a:cs typeface="ＭＳ Ｐゴシック" pitchFamily="-112" charset="-128"/>
                </a:rPr>
                <a:t>   </a:t>
              </a:r>
              <a:r>
                <a:rPr lang="en-NZ" sz="1100" b="1">
                  <a:solidFill>
                    <a:srgbClr val="5F5F5F"/>
                  </a:solidFill>
                  <a:latin typeface="Century Gothic" panose="020B0502020202020204" pitchFamily="34" charset="0"/>
                  <a:ea typeface="ＭＳ Ｐゴシック" pitchFamily="-112" charset="-128"/>
                  <a:cs typeface="ＭＳ Ｐゴシック" pitchFamily="-112" charset="-128"/>
                </a:rPr>
                <a:t>60</a:t>
              </a:r>
              <a:r>
                <a:rPr lang="en-US" sz="1100" b="1">
                  <a:solidFill>
                    <a:srgbClr val="5F5F5F"/>
                  </a:solidFill>
                  <a:latin typeface="Century Gothic" panose="020B0502020202020204" pitchFamily="34" charset="0"/>
                  <a:ea typeface="ＭＳ Ｐゴシック" pitchFamily="-112" charset="-128"/>
                  <a:cs typeface="ＭＳ Ｐゴシック" pitchFamily="-112" charset="-128"/>
                </a:rPr>
                <a:t>  </a:t>
              </a:r>
              <a:r>
                <a:rPr lang="pl-PL" sz="1100" b="1">
                  <a:solidFill>
                    <a:srgbClr val="5F5F5F"/>
                  </a:solidFill>
                  <a:latin typeface="Century Gothic" panose="020B0502020202020204" pitchFamily="34" charset="0"/>
                  <a:ea typeface="ＭＳ Ｐゴシック" pitchFamily="-112" charset="-128"/>
                  <a:cs typeface="ＭＳ Ｐゴシック" pitchFamily="-112" charset="-128"/>
                </a:rPr>
                <a:t> </a:t>
              </a:r>
              <a:r>
                <a:rPr lang="en-NZ" sz="1100" b="1">
                  <a:solidFill>
                    <a:srgbClr val="5F5F5F"/>
                  </a:solidFill>
                  <a:latin typeface="Century Gothic" panose="020B0502020202020204" pitchFamily="34" charset="0"/>
                  <a:ea typeface="ＭＳ Ｐゴシック" pitchFamily="-112" charset="-128"/>
                  <a:cs typeface="ＭＳ Ｐゴシック" pitchFamily="-112" charset="-128"/>
                </a:rPr>
                <a:t>40</a:t>
              </a:r>
              <a:r>
                <a:rPr lang="en-US" sz="1100" b="1">
                  <a:solidFill>
                    <a:srgbClr val="5F5F5F"/>
                  </a:solidFill>
                  <a:latin typeface="Century Gothic" panose="020B0502020202020204" pitchFamily="34" charset="0"/>
                  <a:ea typeface="ＭＳ Ｐゴシック" pitchFamily="-112" charset="-128"/>
                  <a:cs typeface="ＭＳ Ｐゴシック" pitchFamily="-112" charset="-128"/>
                </a:rPr>
                <a:t>  </a:t>
              </a:r>
              <a:r>
                <a:rPr lang="pl-PL" sz="1100" b="1">
                  <a:solidFill>
                    <a:srgbClr val="5F5F5F"/>
                  </a:solidFill>
                  <a:latin typeface="Century Gothic" panose="020B0502020202020204" pitchFamily="34" charset="0"/>
                  <a:ea typeface="ＭＳ Ｐゴシック" pitchFamily="-112" charset="-128"/>
                  <a:cs typeface="ＭＳ Ｐゴシック" pitchFamily="-112" charset="-128"/>
                </a:rPr>
                <a:t> </a:t>
              </a:r>
              <a:r>
                <a:rPr lang="en-NZ" sz="1100" b="1">
                  <a:solidFill>
                    <a:srgbClr val="5F5F5F"/>
                  </a:solidFill>
                  <a:latin typeface="Century Gothic" panose="020B0502020202020204" pitchFamily="34" charset="0"/>
                  <a:ea typeface="ＭＳ Ｐゴシック" pitchFamily="-112" charset="-128"/>
                  <a:cs typeface="ＭＳ Ｐゴシック" pitchFamily="-112" charset="-128"/>
                </a:rPr>
                <a:t>00</a:t>
              </a:r>
              <a:endParaRPr lang="en-US" sz="1100" b="1">
                <a:solidFill>
                  <a:srgbClr val="5F5F5F"/>
                </a:solidFill>
                <a:latin typeface="Century Gothic" panose="020B0502020202020204" pitchFamily="34" charset="0"/>
                <a:ea typeface="ＭＳ Ｐゴシック" pitchFamily="-112" charset="-128"/>
                <a:cs typeface="ＭＳ Ｐゴシック" pitchFamily="-112" charset="-128"/>
              </a:endParaRPr>
            </a:p>
            <a:p>
              <a:pPr algn="ctr" eaLnBrk="1" hangingPunct="1">
                <a:defRPr/>
              </a:pPr>
              <a:r>
                <a:rPr lang="en-NZ" sz="1100" b="1">
                  <a:solidFill>
                    <a:srgbClr val="5F5F5F"/>
                  </a:solidFill>
                  <a:latin typeface="Century Gothic" panose="020B0502020202020204" pitchFamily="34" charset="0"/>
                  <a:ea typeface="ＭＳ Ｐゴシック" pitchFamily="-112" charset="-128"/>
                  <a:cs typeface="ＭＳ Ｐゴシック" pitchFamily="-112" charset="-128"/>
                </a:rPr>
                <a:t>3</a:t>
              </a:r>
              <a:r>
                <a:rPr lang="en-US" sz="1100" b="1">
                  <a:solidFill>
                    <a:srgbClr val="5F5F5F"/>
                  </a:solidFill>
                  <a:latin typeface="Century Gothic" panose="020B0502020202020204" pitchFamily="34" charset="0"/>
                  <a:ea typeface="ＭＳ Ｐゴシック" pitchFamily="-112" charset="-128"/>
                  <a:cs typeface="ＭＳ Ｐゴシック" pitchFamily="-112" charset="-128"/>
                </a:rPr>
                <a:t>0 </a:t>
              </a:r>
              <a:r>
                <a:rPr lang="pl-PL" sz="1100" b="1">
                  <a:solidFill>
                    <a:srgbClr val="5F5F5F"/>
                  </a:solidFill>
                  <a:latin typeface="Century Gothic" panose="020B0502020202020204" pitchFamily="34" charset="0"/>
                  <a:ea typeface="ＭＳ Ｐゴシック" pitchFamily="-112" charset="-128"/>
                  <a:cs typeface="ＭＳ Ｐゴシック" pitchFamily="-112" charset="-128"/>
                </a:rPr>
                <a:t> </a:t>
              </a:r>
              <a:r>
                <a:rPr lang="en-US" sz="1100" b="1">
                  <a:solidFill>
                    <a:srgbClr val="5F5F5F"/>
                  </a:solidFill>
                  <a:latin typeface="Century Gothic" panose="020B0502020202020204" pitchFamily="34" charset="0"/>
                  <a:ea typeface="ＭＳ Ｐゴシック" pitchFamily="-112" charset="-128"/>
                  <a:cs typeface="ＭＳ Ｐゴシック" pitchFamily="-112" charset="-128"/>
                </a:rPr>
                <a:t> </a:t>
              </a:r>
              <a:r>
                <a:rPr lang="en-NZ" sz="1100" b="1">
                  <a:solidFill>
                    <a:srgbClr val="5F5F5F"/>
                  </a:solidFill>
                  <a:latin typeface="Century Gothic" panose="020B0502020202020204" pitchFamily="34" charset="0"/>
                  <a:ea typeface="ＭＳ Ｐゴシック" pitchFamily="-112" charset="-128"/>
                  <a:cs typeface="ＭＳ Ｐゴシック" pitchFamily="-112" charset="-128"/>
                </a:rPr>
                <a:t>0</a:t>
              </a:r>
              <a:r>
                <a:rPr lang="pl-PL" sz="1100" b="1">
                  <a:solidFill>
                    <a:srgbClr val="5F5F5F"/>
                  </a:solidFill>
                  <a:latin typeface="Century Gothic" panose="020B0502020202020204" pitchFamily="34" charset="0"/>
                  <a:ea typeface="ＭＳ Ｐゴシック" pitchFamily="-112" charset="-128"/>
                  <a:cs typeface="ＭＳ Ｐゴシック" pitchFamily="-112" charset="-128"/>
                </a:rPr>
                <a:t>0</a:t>
              </a:r>
              <a:r>
                <a:rPr lang="en-US" sz="1100" b="1">
                  <a:solidFill>
                    <a:srgbClr val="5F5F5F"/>
                  </a:solidFill>
                  <a:latin typeface="Century Gothic" panose="020B0502020202020204" pitchFamily="34" charset="0"/>
                  <a:ea typeface="ＭＳ Ｐゴシック" pitchFamily="-112" charset="-128"/>
                  <a:cs typeface="ＭＳ Ｐゴシック" pitchFamily="-112" charset="-128"/>
                </a:rPr>
                <a:t>   </a:t>
              </a:r>
              <a:r>
                <a:rPr lang="pl-PL" sz="1100" b="1">
                  <a:solidFill>
                    <a:srgbClr val="5F5F5F"/>
                  </a:solidFill>
                  <a:latin typeface="Century Gothic" panose="020B0502020202020204" pitchFamily="34" charset="0"/>
                  <a:ea typeface="ＭＳ Ｐゴシック" pitchFamily="-112" charset="-128"/>
                  <a:cs typeface="ＭＳ Ｐゴシック" pitchFamily="-112" charset="-128"/>
                </a:rPr>
                <a:t>0</a:t>
              </a:r>
              <a:r>
                <a:rPr lang="en-US" sz="1100" b="1">
                  <a:solidFill>
                    <a:srgbClr val="5F5F5F"/>
                  </a:solidFill>
                  <a:latin typeface="Century Gothic" panose="020B0502020202020204" pitchFamily="34" charset="0"/>
                  <a:ea typeface="ＭＳ Ｐゴシック" pitchFamily="-112" charset="-128"/>
                  <a:cs typeface="ＭＳ Ｐゴシック" pitchFamily="-112" charset="-128"/>
                </a:rPr>
                <a:t>0  </a:t>
              </a:r>
              <a:r>
                <a:rPr lang="pl-PL" sz="1100" b="1">
                  <a:solidFill>
                    <a:srgbClr val="5F5F5F"/>
                  </a:solidFill>
                  <a:latin typeface="Century Gothic" panose="020B0502020202020204" pitchFamily="34" charset="0"/>
                  <a:ea typeface="ＭＳ Ｐゴシック" pitchFamily="-112" charset="-128"/>
                  <a:cs typeface="ＭＳ Ｐゴシック" pitchFamily="-112" charset="-128"/>
                </a:rPr>
                <a:t> </a:t>
              </a:r>
              <a:r>
                <a:rPr lang="en-NZ" sz="1100" b="1">
                  <a:solidFill>
                    <a:srgbClr val="5F5F5F"/>
                  </a:solidFill>
                  <a:latin typeface="Century Gothic" panose="020B0502020202020204" pitchFamily="34" charset="0"/>
                  <a:ea typeface="ＭＳ Ｐゴシック" pitchFamily="-112" charset="-128"/>
                  <a:cs typeface="ＭＳ Ｐゴシック" pitchFamily="-112" charset="-128"/>
                </a:rPr>
                <a:t>70</a:t>
              </a:r>
              <a:endParaRPr lang="en-US" sz="1100" b="1">
                <a:solidFill>
                  <a:srgbClr val="5F5F5F"/>
                </a:solidFill>
                <a:latin typeface="Century Gothic" panose="020B0502020202020204" pitchFamily="34" charset="0"/>
                <a:ea typeface="ＭＳ Ｐゴシック" pitchFamily="-112" charset="-128"/>
                <a:cs typeface="ＭＳ Ｐゴシック" pitchFamily="-112" charset="-128"/>
              </a:endParaRPr>
            </a:p>
          </p:txBody>
        </p:sp>
        <p:sp>
          <p:nvSpPr>
            <p:cNvPr id="9" name="Rectangle 13"/>
            <p:cNvSpPr>
              <a:spLocks noChangeArrowheads="1"/>
            </p:cNvSpPr>
            <p:nvPr/>
          </p:nvSpPr>
          <p:spPr bwMode="auto">
            <a:xfrm>
              <a:off x="3406380" y="1817636"/>
              <a:ext cx="1690235" cy="302262"/>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latin typeface="Century Gothic" panose="020B0502020202020204" pitchFamily="34" charset="0"/>
              </a:endParaRPr>
            </a:p>
          </p:txBody>
        </p:sp>
        <p:sp>
          <p:nvSpPr>
            <p:cNvPr id="14" name="Text Box 43"/>
            <p:cNvSpPr txBox="1">
              <a:spLocks noChangeArrowheads="1"/>
            </p:cNvSpPr>
            <p:nvPr/>
          </p:nvSpPr>
          <p:spPr bwMode="auto">
            <a:xfrm>
              <a:off x="3406380" y="1529671"/>
              <a:ext cx="1690235" cy="305270"/>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Century Gothic" panose="020B0502020202020204" pitchFamily="34" charset="0"/>
                  <a:ea typeface="ＭＳ Ｐゴシック" pitchFamily="-112" charset="-128"/>
                  <a:cs typeface="ＭＳ Ｐゴシック" pitchFamily="-112" charset="-128"/>
                </a:rPr>
                <a:t>   </a:t>
              </a:r>
              <a:r>
                <a:rPr lang="en-US" sz="1300" b="1">
                  <a:solidFill>
                    <a:srgbClr val="5F5F5F"/>
                  </a:solidFill>
                  <a:latin typeface="Century Gothic" panose="020B0502020202020204" pitchFamily="34" charset="0"/>
                  <a:ea typeface="ＭＳ Ｐゴシック" pitchFamily="-112" charset="-128"/>
                  <a:cs typeface="ＭＳ Ｐゴシック" pitchFamily="-112" charset="-128"/>
                </a:rPr>
                <a:t>D </a:t>
              </a:r>
              <a:r>
                <a:rPr lang="pl-PL"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en-US" sz="1300" b="1">
                  <a:solidFill>
                    <a:srgbClr val="5F5F5F"/>
                  </a:solidFill>
                  <a:latin typeface="Century Gothic" panose="020B0502020202020204" pitchFamily="34" charset="0"/>
                  <a:ea typeface="ＭＳ Ｐゴシック" pitchFamily="-112" charset="-128"/>
                  <a:cs typeface="ＭＳ Ｐゴシック" pitchFamily="-112" charset="-128"/>
                </a:rPr>
                <a:t>  I </a:t>
              </a:r>
              <a:r>
                <a:rPr lang="pl-PL"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en-US"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pl-PL"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en-US"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pl-PL"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en-US" sz="1300" b="1">
                  <a:solidFill>
                    <a:srgbClr val="5F5F5F"/>
                  </a:solidFill>
                  <a:latin typeface="Century Gothic" panose="020B0502020202020204" pitchFamily="34" charset="0"/>
                  <a:ea typeface="ＭＳ Ｐゴシック" pitchFamily="-112" charset="-128"/>
                  <a:cs typeface="ＭＳ Ｐゴシック" pitchFamily="-112" charset="-128"/>
                </a:rPr>
                <a:t>S </a:t>
              </a:r>
              <a:r>
                <a:rPr lang="pl-PL"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en-US"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pl-PL"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en-US" sz="1300" b="1">
                  <a:solidFill>
                    <a:srgbClr val="5F5F5F"/>
                  </a:solidFill>
                  <a:latin typeface="Century Gothic" panose="020B0502020202020204" pitchFamily="34" charset="0"/>
                  <a:ea typeface="ＭＳ Ｐゴシック" pitchFamily="-112" charset="-128"/>
                  <a:cs typeface="ＭＳ Ｐゴシック" pitchFamily="-112" charset="-128"/>
                </a:rPr>
                <a:t> C</a:t>
              </a:r>
              <a:r>
                <a:rPr lang="pl-PL" sz="1300" b="1">
                  <a:solidFill>
                    <a:srgbClr val="5F5F5F"/>
                  </a:solidFill>
                  <a:latin typeface="Century Gothic" panose="020B0502020202020204" pitchFamily="34" charset="0"/>
                  <a:ea typeface="ＭＳ Ｐゴシック" pitchFamily="-112" charset="-128"/>
                  <a:cs typeface="ＭＳ Ｐゴシック" pitchFamily="-112" charset="-128"/>
                </a:rPr>
                <a:t>  </a:t>
              </a:r>
              <a:endParaRPr lang="en-US" sz="1300" b="1">
                <a:solidFill>
                  <a:srgbClr val="5F5F5F"/>
                </a:solidFill>
                <a:latin typeface="Century Gothic" panose="020B0502020202020204" pitchFamily="34" charset="0"/>
                <a:ea typeface="ＭＳ Ｐゴシック" pitchFamily="-112" charset="-128"/>
                <a:cs typeface="ＭＳ Ｐゴシック" pitchFamily="-112" charset="-128"/>
              </a:endParaRPr>
            </a:p>
          </p:txBody>
        </p:sp>
        <p:grpSp>
          <p:nvGrpSpPr>
            <p:cNvPr id="15" name="Grupa 14"/>
            <p:cNvGrpSpPr/>
            <p:nvPr/>
          </p:nvGrpSpPr>
          <p:grpSpPr>
            <a:xfrm>
              <a:off x="3406380" y="1814460"/>
              <a:ext cx="1696621" cy="3496486"/>
              <a:chOff x="3636165" y="1814460"/>
              <a:chExt cx="1696621" cy="3496486"/>
            </a:xfrm>
          </p:grpSpPr>
          <p:grpSp>
            <p:nvGrpSpPr>
              <p:cNvPr id="16" name="Group 28"/>
              <p:cNvGrpSpPr>
                <a:grpSpLocks/>
              </p:cNvGrpSpPr>
              <p:nvPr/>
            </p:nvGrpSpPr>
            <p:grpSpPr bwMode="auto">
              <a:xfrm>
                <a:off x="3636165" y="1819139"/>
                <a:ext cx="1696621" cy="3491807"/>
                <a:chOff x="1684" y="1082"/>
                <a:chExt cx="2391" cy="3083"/>
              </a:xfrm>
            </p:grpSpPr>
            <p:sp>
              <p:nvSpPr>
                <p:cNvPr id="21"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latin typeface="Century Gothic" panose="020B0502020202020204" pitchFamily="34" charset="0"/>
                  </a:endParaRPr>
                </a:p>
              </p:txBody>
            </p:sp>
            <p:sp>
              <p:nvSpPr>
                <p:cNvPr id="22"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grpSp>
          <p:sp>
            <p:nvSpPr>
              <p:cNvPr id="17"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sp>
            <p:nvSpPr>
              <p:cNvPr id="18"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sp>
            <p:nvSpPr>
              <p:cNvPr id="19"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sp>
            <p:nvSpPr>
              <p:cNvPr id="20"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grpSp>
      </p:grpSp>
      <p:sp>
        <p:nvSpPr>
          <p:cNvPr id="36" name="Text Box 42"/>
          <p:cNvSpPr txBox="1">
            <a:spLocks noChangeArrowheads="1"/>
          </p:cNvSpPr>
          <p:nvPr/>
        </p:nvSpPr>
        <p:spPr bwMode="auto">
          <a:xfrm>
            <a:off x="8282624" y="728258"/>
            <a:ext cx="2666488" cy="404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lIns="32466" tIns="16234" rIns="32466" bIns="16234" anchor="ctr"/>
          <a:lstStyle>
            <a:lvl1pPr defTabSz="709613">
              <a:defRPr>
                <a:solidFill>
                  <a:schemeClr val="tx1"/>
                </a:solidFill>
                <a:latin typeface="Arial" panose="020B0604020202020204" pitchFamily="34" charset="0"/>
                <a:ea typeface="ＭＳ Ｐゴシック" panose="020B0600070205080204" pitchFamily="34" charset="-128"/>
              </a:defRPr>
            </a:lvl1pPr>
            <a:lvl2pPr marL="742950" indent="-285750" defTabSz="709613">
              <a:defRPr>
                <a:solidFill>
                  <a:schemeClr val="tx1"/>
                </a:solidFill>
                <a:latin typeface="Arial" panose="020B0604020202020204" pitchFamily="34" charset="0"/>
                <a:ea typeface="ＭＳ Ｐゴシック" panose="020B0600070205080204" pitchFamily="34" charset="-128"/>
              </a:defRPr>
            </a:lvl2pPr>
            <a:lvl3pPr marL="1143000" indent="-228600" defTabSz="709613">
              <a:defRPr>
                <a:solidFill>
                  <a:schemeClr val="tx1"/>
                </a:solidFill>
                <a:latin typeface="Arial" panose="020B0604020202020204" pitchFamily="34" charset="0"/>
                <a:ea typeface="ＭＳ Ｐゴシック" panose="020B0600070205080204" pitchFamily="34" charset="-128"/>
              </a:defRPr>
            </a:lvl3pPr>
            <a:lvl4pPr marL="1600200" indent="-228600" defTabSz="709613">
              <a:defRPr>
                <a:solidFill>
                  <a:schemeClr val="tx1"/>
                </a:solidFill>
                <a:latin typeface="Arial" panose="020B0604020202020204" pitchFamily="34" charset="0"/>
                <a:ea typeface="ＭＳ Ｐゴシック" panose="020B0600070205080204" pitchFamily="34" charset="-128"/>
              </a:defRPr>
            </a:lvl4pPr>
            <a:lvl5pPr marL="2057400" indent="-228600" defTabSz="709613">
              <a:defRPr>
                <a:solidFill>
                  <a:schemeClr val="tx1"/>
                </a:solidFill>
                <a:latin typeface="Arial" panose="020B0604020202020204" pitchFamily="34" charset="0"/>
                <a:ea typeface="ＭＳ Ｐゴシック" panose="020B0600070205080204" pitchFamily="34" charset="-128"/>
              </a:defRPr>
            </a:lvl5pPr>
            <a:lvl6pPr marL="2514600" indent="-228600" defTabSz="70961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70961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70961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70961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pl-PL" altLang="pl-PL" sz="2400" b="1" err="1">
                <a:solidFill>
                  <a:schemeClr val="accent1"/>
                </a:solidFill>
                <a:latin typeface="Century Gothic" panose="020B0502020202020204" pitchFamily="34" charset="0"/>
                <a:ea typeface="Open Sans" panose="020B0606030504020204" pitchFamily="34" charset="0"/>
                <a:cs typeface="Open Sans" panose="020B0606030504020204" pitchFamily="34" charset="0"/>
              </a:rPr>
              <a:t>Your</a:t>
            </a:r>
            <a:r>
              <a:rPr lang="pl-PL" altLang="pl-PL" sz="2400" b="1">
                <a:solidFill>
                  <a:schemeClr val="accent1"/>
                </a:solidFill>
                <a:latin typeface="Century Gothic" panose="020B0502020202020204" pitchFamily="34" charset="0"/>
                <a:ea typeface="Open Sans" panose="020B0606030504020204" pitchFamily="34" charset="0"/>
                <a:cs typeface="Open Sans" panose="020B0606030504020204" pitchFamily="34" charset="0"/>
              </a:rPr>
              <a:t> DISC style </a:t>
            </a:r>
            <a:r>
              <a:rPr lang="pl-PL" altLang="pl-PL" sz="2400" err="1">
                <a:latin typeface="Century Gothic" panose="020B0502020202020204" pitchFamily="34" charset="0"/>
                <a:ea typeface="Open Sans" panose="020B0606030504020204" pitchFamily="34" charset="0"/>
                <a:cs typeface="Open Sans" panose="020B0606030504020204" pitchFamily="34" charset="0"/>
              </a:rPr>
              <a:t>is</a:t>
            </a:r>
            <a:r>
              <a:rPr lang="pl-PL" altLang="pl-PL" sz="2400">
                <a:latin typeface="Century Gothic" panose="020B0502020202020204" pitchFamily="34" charset="0"/>
                <a:ea typeface="Open Sans" panose="020B0606030504020204" pitchFamily="34" charset="0"/>
                <a:cs typeface="Open Sans" panose="020B0606030504020204" pitchFamily="34" charset="0"/>
              </a:rPr>
              <a:t>:</a:t>
            </a:r>
            <a:endParaRPr lang="en-US" altLang="pl-PL" sz="2400">
              <a:latin typeface="Century Gothic" panose="020B0502020202020204" pitchFamily="34" charset="0"/>
              <a:ea typeface="Open Sans" panose="020B0606030504020204" pitchFamily="34" charset="0"/>
              <a:cs typeface="Open Sans" panose="020B0606030504020204" pitchFamily="34" charset="0"/>
            </a:endParaRPr>
          </a:p>
        </p:txBody>
      </p:sp>
      <p:grpSp>
        <p:nvGrpSpPr>
          <p:cNvPr id="59" name="Grupa 58"/>
          <p:cNvGrpSpPr/>
          <p:nvPr/>
        </p:nvGrpSpPr>
        <p:grpSpPr>
          <a:xfrm>
            <a:off x="1003168" y="1898085"/>
            <a:ext cx="1146462" cy="2128708"/>
            <a:chOff x="5785508" y="1732985"/>
            <a:chExt cx="1146462" cy="2128708"/>
          </a:xfrm>
        </p:grpSpPr>
        <p:sp>
          <p:nvSpPr>
            <p:cNvPr id="54" name="Line 35"/>
            <p:cNvSpPr>
              <a:spLocks noChangeShapeType="1"/>
            </p:cNvSpPr>
            <p:nvPr/>
          </p:nvSpPr>
          <p:spPr bwMode="auto">
            <a:xfrm flipV="1">
              <a:off x="5785508" y="1732985"/>
              <a:ext cx="365800" cy="212870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sp>
          <p:nvSpPr>
            <p:cNvPr id="55" name="Line 36"/>
            <p:cNvSpPr>
              <a:spLocks noChangeShapeType="1"/>
            </p:cNvSpPr>
            <p:nvPr/>
          </p:nvSpPr>
          <p:spPr bwMode="auto">
            <a:xfrm flipH="1" flipV="1">
              <a:off x="6157887" y="1732985"/>
              <a:ext cx="381351" cy="16005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sp>
          <p:nvSpPr>
            <p:cNvPr id="56" name="Line 37"/>
            <p:cNvSpPr>
              <a:spLocks noChangeShapeType="1"/>
            </p:cNvSpPr>
            <p:nvPr/>
          </p:nvSpPr>
          <p:spPr bwMode="auto">
            <a:xfrm>
              <a:off x="6539239" y="1893035"/>
              <a:ext cx="392731" cy="170200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grpSp>
      <p:sp>
        <p:nvSpPr>
          <p:cNvPr id="60" name="Prostokąt zaokrąglony 59"/>
          <p:cNvSpPr/>
          <p:nvPr/>
        </p:nvSpPr>
        <p:spPr>
          <a:xfrm>
            <a:off x="-189186" y="736336"/>
            <a:ext cx="5468757" cy="312826"/>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gn="r"/>
            <a:r>
              <a:rPr lang="pl-PL" sz="2000" b="1">
                <a:latin typeface="Century Gothic" panose="020B0502020202020204" pitchFamily="34" charset="0"/>
              </a:rPr>
              <a:t>Interpretation </a:t>
            </a:r>
            <a:r>
              <a:rPr lang="en-NZ" sz="2000" b="1">
                <a:latin typeface="Century Gothic" panose="020B0502020202020204" pitchFamily="34" charset="0"/>
              </a:rPr>
              <a:t>of </a:t>
            </a:r>
            <a:r>
              <a:rPr lang="pl-PL" sz="2000" b="1">
                <a:latin typeface="Century Gothic" panose="020B0502020202020204" pitchFamily="34" charset="0"/>
              </a:rPr>
              <a:t>profile II - NATURAL</a:t>
            </a:r>
          </a:p>
        </p:txBody>
      </p:sp>
      <p:sp>
        <p:nvSpPr>
          <p:cNvPr id="3" name="Symbol zastępczy numeru slajdu 2"/>
          <p:cNvSpPr>
            <a:spLocks noGrp="1"/>
          </p:cNvSpPr>
          <p:nvPr>
            <p:ph type="sldNum" sz="quarter" idx="12"/>
          </p:nvPr>
        </p:nvSpPr>
        <p:spPr/>
        <p:txBody>
          <a:bodyPr/>
          <a:lstStyle/>
          <a:p>
            <a:fld id="{DEAEEF22-A4DB-45E7-8C91-9889C89BF273}" type="slidenum">
              <a:rPr lang="pl-PL" smtClean="0"/>
              <a:t>60</a:t>
            </a:fld>
            <a:endParaRPr lang="pl-PL"/>
          </a:p>
        </p:txBody>
      </p:sp>
      <p:sp>
        <p:nvSpPr>
          <p:cNvPr id="67" name="Elipsa 61"/>
          <p:cNvSpPr/>
          <p:nvPr/>
        </p:nvSpPr>
        <p:spPr>
          <a:xfrm>
            <a:off x="8291604" y="1799531"/>
            <a:ext cx="2731035" cy="273103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grpSp>
        <p:nvGrpSpPr>
          <p:cNvPr id="68" name="Grupa 62"/>
          <p:cNvGrpSpPr/>
          <p:nvPr/>
        </p:nvGrpSpPr>
        <p:grpSpPr>
          <a:xfrm>
            <a:off x="8045807" y="1617948"/>
            <a:ext cx="1843532" cy="1843529"/>
            <a:chOff x="7557443" y="2723647"/>
            <a:chExt cx="1475919" cy="1475917"/>
          </a:xfrm>
        </p:grpSpPr>
        <p:sp>
          <p:nvSpPr>
            <p:cNvPr id="69" name="Elipsa 63"/>
            <p:cNvSpPr/>
            <p:nvPr/>
          </p:nvSpPr>
          <p:spPr>
            <a:xfrm>
              <a:off x="7557443" y="2723647"/>
              <a:ext cx="1475919" cy="1475917"/>
            </a:xfrm>
            <a:prstGeom prst="ellipse">
              <a:avLst/>
            </a:prstGeom>
            <a:gradFill flip="none" rotWithShape="1">
              <a:gsLst>
                <a:gs pos="81000">
                  <a:schemeClr val="accent3"/>
                </a:gs>
                <a:gs pos="29000">
                  <a:schemeClr val="accent4"/>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76" name="pole tekstowe 64"/>
            <p:cNvSpPr txBox="1"/>
            <p:nvPr/>
          </p:nvSpPr>
          <p:spPr>
            <a:xfrm>
              <a:off x="7583481" y="2826070"/>
              <a:ext cx="1409789" cy="1133458"/>
            </a:xfrm>
            <a:prstGeom prst="rect">
              <a:avLst/>
            </a:prstGeom>
            <a:noFill/>
          </p:spPr>
          <p:txBody>
            <a:bodyPr wrap="square" rtlCol="0">
              <a:spAutoFit/>
            </a:bodyPr>
            <a:lstStyle/>
            <a:p>
              <a:pPr algn="ctr"/>
              <a:r>
                <a:rPr lang="en-NZ" sz="6600" b="1">
                  <a:solidFill>
                    <a:schemeClr val="bg1"/>
                  </a:solidFill>
                  <a:latin typeface="Century Gothic" panose="020B0502020202020204" pitchFamily="34" charset="0"/>
                </a:rPr>
                <a:t>IS</a:t>
              </a:r>
            </a:p>
            <a:p>
              <a:pPr algn="ctr"/>
              <a:r>
                <a:rPr lang="en-NZ" sz="2000" b="1">
                  <a:solidFill>
                    <a:schemeClr val="bg1"/>
                  </a:solidFill>
                  <a:latin typeface="Century Gothic" panose="020B0502020202020204" pitchFamily="34" charset="0"/>
                </a:rPr>
                <a:t>60% I 40% S</a:t>
              </a:r>
              <a:endParaRPr lang="pl-PL" sz="8000" b="1">
                <a:solidFill>
                  <a:schemeClr val="bg1"/>
                </a:solidFill>
                <a:latin typeface="Century Gothic" panose="020B0502020202020204" pitchFamily="34" charset="0"/>
              </a:endParaRPr>
            </a:p>
          </p:txBody>
        </p:sp>
      </p:grpSp>
      <p:grpSp>
        <p:nvGrpSpPr>
          <p:cNvPr id="81" name="Grupa 70"/>
          <p:cNvGrpSpPr/>
          <p:nvPr/>
        </p:nvGrpSpPr>
        <p:grpSpPr>
          <a:xfrm>
            <a:off x="9765438" y="3861681"/>
            <a:ext cx="941238" cy="982341"/>
            <a:chOff x="8081194" y="4473229"/>
            <a:chExt cx="1071890" cy="1118698"/>
          </a:xfrm>
        </p:grpSpPr>
        <p:sp>
          <p:nvSpPr>
            <p:cNvPr id="82" name="Elipsa 71"/>
            <p:cNvSpPr/>
            <p:nvPr/>
          </p:nvSpPr>
          <p:spPr>
            <a:xfrm>
              <a:off x="8081194" y="4473229"/>
              <a:ext cx="1071890" cy="107189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83" name="pole tekstowe 72"/>
            <p:cNvSpPr txBox="1"/>
            <p:nvPr/>
          </p:nvSpPr>
          <p:spPr>
            <a:xfrm>
              <a:off x="8394795" y="4483931"/>
              <a:ext cx="736614" cy="1107996"/>
            </a:xfrm>
            <a:prstGeom prst="rect">
              <a:avLst/>
            </a:prstGeom>
            <a:noFill/>
          </p:spPr>
          <p:txBody>
            <a:bodyPr wrap="square" rtlCol="0">
              <a:spAutoFit/>
            </a:bodyPr>
            <a:lstStyle/>
            <a:p>
              <a:pPr algn="ctr"/>
              <a:r>
                <a:rPr lang="pl-PL" sz="6600" b="1">
                  <a:solidFill>
                    <a:schemeClr val="bg1"/>
                  </a:solidFill>
                </a:rPr>
                <a:t>I</a:t>
              </a:r>
            </a:p>
          </p:txBody>
        </p:sp>
        <p:sp>
          <p:nvSpPr>
            <p:cNvPr id="84" name="Freeform 7"/>
            <p:cNvSpPr>
              <a:spLocks noEditPoints="1"/>
            </p:cNvSpPr>
            <p:nvPr/>
          </p:nvSpPr>
          <p:spPr bwMode="auto">
            <a:xfrm>
              <a:off x="8251833" y="4657611"/>
              <a:ext cx="553189" cy="642881"/>
            </a:xfrm>
            <a:custGeom>
              <a:avLst/>
              <a:gdLst>
                <a:gd name="T0" fmla="*/ 851 w 2306"/>
                <a:gd name="T1" fmla="*/ 2640 h 2681"/>
                <a:gd name="T2" fmla="*/ 919 w 2306"/>
                <a:gd name="T3" fmla="*/ 2559 h 2681"/>
                <a:gd name="T4" fmla="*/ 1006 w 2306"/>
                <a:gd name="T5" fmla="*/ 2492 h 2681"/>
                <a:gd name="T6" fmla="*/ 1039 w 2306"/>
                <a:gd name="T7" fmla="*/ 2261 h 2681"/>
                <a:gd name="T8" fmla="*/ 1762 w 2306"/>
                <a:gd name="T9" fmla="*/ 2660 h 2681"/>
                <a:gd name="T10" fmla="*/ 2298 w 2306"/>
                <a:gd name="T11" fmla="*/ 2528 h 2681"/>
                <a:gd name="T12" fmla="*/ 1733 w 2306"/>
                <a:gd name="T13" fmla="*/ 2105 h 2681"/>
                <a:gd name="T14" fmla="*/ 2295 w 2306"/>
                <a:gd name="T15" fmla="*/ 1900 h 2681"/>
                <a:gd name="T16" fmla="*/ 964 w 2306"/>
                <a:gd name="T17" fmla="*/ 495 h 2681"/>
                <a:gd name="T18" fmla="*/ 1212 w 2306"/>
                <a:gd name="T19" fmla="*/ 1 h 2681"/>
                <a:gd name="T20" fmla="*/ 770 w 2306"/>
                <a:gd name="T21" fmla="*/ 249 h 2681"/>
                <a:gd name="T22" fmla="*/ 232 w 2306"/>
                <a:gd name="T23" fmla="*/ 467 h 2681"/>
                <a:gd name="T24" fmla="*/ 123 w 2306"/>
                <a:gd name="T25" fmla="*/ 932 h 2681"/>
                <a:gd name="T26" fmla="*/ 289 w 2306"/>
                <a:gd name="T27" fmla="*/ 1156 h 2681"/>
                <a:gd name="T28" fmla="*/ 445 w 2306"/>
                <a:gd name="T29" fmla="*/ 1032 h 2681"/>
                <a:gd name="T30" fmla="*/ 546 w 2306"/>
                <a:gd name="T31" fmla="*/ 1646 h 2681"/>
                <a:gd name="T32" fmla="*/ 606 w 2306"/>
                <a:gd name="T33" fmla="*/ 1733 h 2681"/>
                <a:gd name="T34" fmla="*/ 731 w 2306"/>
                <a:gd name="T35" fmla="*/ 2256 h 2681"/>
                <a:gd name="T36" fmla="*/ 719 w 2306"/>
                <a:gd name="T37" fmla="*/ 2492 h 2681"/>
                <a:gd name="T38" fmla="*/ 616 w 2306"/>
                <a:gd name="T39" fmla="*/ 2674 h 2681"/>
                <a:gd name="T40" fmla="*/ 809 w 2306"/>
                <a:gd name="T41" fmla="*/ 383 h 2681"/>
                <a:gd name="T42" fmla="*/ 963 w 2306"/>
                <a:gd name="T43" fmla="*/ 785 h 2681"/>
                <a:gd name="T44" fmla="*/ 500 w 2306"/>
                <a:gd name="T45" fmla="*/ 939 h 2681"/>
                <a:gd name="T46" fmla="*/ 298 w 2306"/>
                <a:gd name="T47" fmla="*/ 481 h 2681"/>
                <a:gd name="T48" fmla="*/ 809 w 2306"/>
                <a:gd name="T49" fmla="*/ 383 h 2681"/>
                <a:gd name="T50" fmla="*/ 523 w 2306"/>
                <a:gd name="T51" fmla="*/ 1034 h 2681"/>
                <a:gd name="T52" fmla="*/ 941 w 2306"/>
                <a:gd name="T53" fmla="*/ 849 h 2681"/>
                <a:gd name="T54" fmla="*/ 1211 w 2306"/>
                <a:gd name="T55" fmla="*/ 1006 h 2681"/>
                <a:gd name="T56" fmla="*/ 1595 w 2306"/>
                <a:gd name="T57" fmla="*/ 1439 h 2681"/>
                <a:gd name="T58" fmla="*/ 689 w 2306"/>
                <a:gd name="T59" fmla="*/ 1615 h 2681"/>
                <a:gd name="T60" fmla="*/ 622 w 2306"/>
                <a:gd name="T61" fmla="*/ 1605 h 2681"/>
                <a:gd name="T62" fmla="*/ 677 w 2306"/>
                <a:gd name="T63" fmla="*/ 1682 h 2681"/>
                <a:gd name="T64" fmla="*/ 1600 w 2306"/>
                <a:gd name="T65" fmla="*/ 1516 h 2681"/>
                <a:gd name="T66" fmla="*/ 1919 w 2306"/>
                <a:gd name="T67" fmla="*/ 1621 h 2681"/>
                <a:gd name="T68" fmla="*/ 1648 w 2306"/>
                <a:gd name="T69" fmla="*/ 1776 h 2681"/>
                <a:gd name="T70" fmla="*/ 825 w 2306"/>
                <a:gd name="T71" fmla="*/ 1838 h 2681"/>
                <a:gd name="T72" fmla="*/ 675 w 2306"/>
                <a:gd name="T73" fmla="*/ 1704 h 2681"/>
                <a:gd name="T74" fmla="*/ 1579 w 2306"/>
                <a:gd name="T75" fmla="*/ 2051 h 2681"/>
                <a:gd name="T76" fmla="*/ 1497 w 2306"/>
                <a:gd name="T77" fmla="*/ 2053 h 2681"/>
                <a:gd name="T78" fmla="*/ 1139 w 2306"/>
                <a:gd name="T79" fmla="*/ 1938 h 2681"/>
                <a:gd name="T80" fmla="*/ 1673 w 2306"/>
                <a:gd name="T81" fmla="*/ 1840 h 2681"/>
                <a:gd name="T82" fmla="*/ 1579 w 2306"/>
                <a:gd name="T83" fmla="*/ 2051 h 2681"/>
                <a:gd name="T84" fmla="*/ 1416 w 2306"/>
                <a:gd name="T85" fmla="*/ 2119 h 2681"/>
                <a:gd name="T86" fmla="*/ 985 w 2306"/>
                <a:gd name="T87" fmla="*/ 2192 h 2681"/>
                <a:gd name="T88" fmla="*/ 885 w 2306"/>
                <a:gd name="T89" fmla="*/ 2343 h 2681"/>
                <a:gd name="T90" fmla="*/ 799 w 2306"/>
                <a:gd name="T91" fmla="*/ 2069 h 2681"/>
                <a:gd name="T92" fmla="*/ 1808 w 2306"/>
                <a:gd name="T93" fmla="*/ 2609 h 2681"/>
                <a:gd name="T94" fmla="*/ 1628 w 2306"/>
                <a:gd name="T95" fmla="*/ 2116 h 2681"/>
                <a:gd name="T96" fmla="*/ 1210 w 2306"/>
                <a:gd name="T97" fmla="*/ 87 h 2681"/>
                <a:gd name="T98" fmla="*/ 923 w 2306"/>
                <a:gd name="T99" fmla="*/ 432 h 2681"/>
                <a:gd name="T100" fmla="*/ 1190 w 2306"/>
                <a:gd name="T101" fmla="*/ 130 h 2681"/>
                <a:gd name="T102" fmla="*/ 296 w 2306"/>
                <a:gd name="T103" fmla="*/ 945 h 2681"/>
                <a:gd name="T104" fmla="*/ 182 w 2306"/>
                <a:gd name="T105" fmla="*/ 898 h 2681"/>
                <a:gd name="T106" fmla="*/ 436 w 2306"/>
                <a:gd name="T107" fmla="*/ 964 h 2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06" h="2681">
                  <a:moveTo>
                    <a:pt x="720" y="2559"/>
                  </a:moveTo>
                  <a:cubicBezTo>
                    <a:pt x="851" y="2559"/>
                    <a:pt x="851" y="2559"/>
                    <a:pt x="851" y="2559"/>
                  </a:cubicBezTo>
                  <a:cubicBezTo>
                    <a:pt x="851" y="2640"/>
                    <a:pt x="851" y="2640"/>
                    <a:pt x="851" y="2640"/>
                  </a:cubicBezTo>
                  <a:cubicBezTo>
                    <a:pt x="851" y="2659"/>
                    <a:pt x="866" y="2674"/>
                    <a:pt x="885" y="2674"/>
                  </a:cubicBezTo>
                  <a:cubicBezTo>
                    <a:pt x="904" y="2674"/>
                    <a:pt x="919" y="2659"/>
                    <a:pt x="919" y="2640"/>
                  </a:cubicBezTo>
                  <a:cubicBezTo>
                    <a:pt x="919" y="2559"/>
                    <a:pt x="919" y="2559"/>
                    <a:pt x="919" y="2559"/>
                  </a:cubicBezTo>
                  <a:cubicBezTo>
                    <a:pt x="1006" y="2559"/>
                    <a:pt x="1006" y="2559"/>
                    <a:pt x="1006" y="2559"/>
                  </a:cubicBezTo>
                  <a:cubicBezTo>
                    <a:pt x="1024" y="2559"/>
                    <a:pt x="1039" y="2544"/>
                    <a:pt x="1039" y="2526"/>
                  </a:cubicBezTo>
                  <a:cubicBezTo>
                    <a:pt x="1039" y="2507"/>
                    <a:pt x="1024" y="2492"/>
                    <a:pt x="1006" y="2492"/>
                  </a:cubicBezTo>
                  <a:cubicBezTo>
                    <a:pt x="919" y="2492"/>
                    <a:pt x="919" y="2492"/>
                    <a:pt x="919" y="2492"/>
                  </a:cubicBezTo>
                  <a:cubicBezTo>
                    <a:pt x="919" y="2406"/>
                    <a:pt x="919" y="2406"/>
                    <a:pt x="919" y="2406"/>
                  </a:cubicBezTo>
                  <a:cubicBezTo>
                    <a:pt x="986" y="2391"/>
                    <a:pt x="1037" y="2333"/>
                    <a:pt x="1039" y="2261"/>
                  </a:cubicBezTo>
                  <a:cubicBezTo>
                    <a:pt x="1074" y="2268"/>
                    <a:pt x="1109" y="2272"/>
                    <a:pt x="1145" y="2272"/>
                  </a:cubicBezTo>
                  <a:cubicBezTo>
                    <a:pt x="1245" y="2272"/>
                    <a:pt x="1339" y="2244"/>
                    <a:pt x="1420" y="2196"/>
                  </a:cubicBezTo>
                  <a:cubicBezTo>
                    <a:pt x="1762" y="2660"/>
                    <a:pt x="1762" y="2660"/>
                    <a:pt x="1762" y="2660"/>
                  </a:cubicBezTo>
                  <a:cubicBezTo>
                    <a:pt x="1768" y="2668"/>
                    <a:pt x="1776" y="2672"/>
                    <a:pt x="1784" y="2674"/>
                  </a:cubicBezTo>
                  <a:cubicBezTo>
                    <a:pt x="1790" y="2675"/>
                    <a:pt x="1836" y="2681"/>
                    <a:pt x="1899" y="2681"/>
                  </a:cubicBezTo>
                  <a:cubicBezTo>
                    <a:pt x="2020" y="2681"/>
                    <a:pt x="2205" y="2658"/>
                    <a:pt x="2298" y="2528"/>
                  </a:cubicBezTo>
                  <a:cubicBezTo>
                    <a:pt x="2304" y="2521"/>
                    <a:pt x="2306" y="2512"/>
                    <a:pt x="2304" y="2503"/>
                  </a:cubicBezTo>
                  <a:cubicBezTo>
                    <a:pt x="2303" y="2494"/>
                    <a:pt x="2298" y="2486"/>
                    <a:pt x="2290" y="2481"/>
                  </a:cubicBezTo>
                  <a:cubicBezTo>
                    <a:pt x="1733" y="2105"/>
                    <a:pt x="1733" y="2105"/>
                    <a:pt x="1733" y="2105"/>
                  </a:cubicBezTo>
                  <a:cubicBezTo>
                    <a:pt x="2040" y="2064"/>
                    <a:pt x="2273" y="1960"/>
                    <a:pt x="2285" y="1954"/>
                  </a:cubicBezTo>
                  <a:cubicBezTo>
                    <a:pt x="2295" y="1950"/>
                    <a:pt x="2302" y="1941"/>
                    <a:pt x="2304" y="1930"/>
                  </a:cubicBezTo>
                  <a:cubicBezTo>
                    <a:pt x="2306" y="1919"/>
                    <a:pt x="2303" y="1908"/>
                    <a:pt x="2295" y="1900"/>
                  </a:cubicBezTo>
                  <a:cubicBezTo>
                    <a:pt x="2264" y="1867"/>
                    <a:pt x="1644" y="1223"/>
                    <a:pt x="1208" y="921"/>
                  </a:cubicBezTo>
                  <a:cubicBezTo>
                    <a:pt x="1200" y="874"/>
                    <a:pt x="1183" y="828"/>
                    <a:pt x="1155" y="786"/>
                  </a:cubicBezTo>
                  <a:cubicBezTo>
                    <a:pt x="964" y="495"/>
                    <a:pt x="964" y="495"/>
                    <a:pt x="964" y="495"/>
                  </a:cubicBezTo>
                  <a:cubicBezTo>
                    <a:pt x="1140" y="465"/>
                    <a:pt x="1232" y="331"/>
                    <a:pt x="1237" y="324"/>
                  </a:cubicBezTo>
                  <a:cubicBezTo>
                    <a:pt x="1287" y="245"/>
                    <a:pt x="1294" y="83"/>
                    <a:pt x="1261" y="28"/>
                  </a:cubicBezTo>
                  <a:cubicBezTo>
                    <a:pt x="1244" y="1"/>
                    <a:pt x="1221" y="0"/>
                    <a:pt x="1212" y="1"/>
                  </a:cubicBezTo>
                  <a:cubicBezTo>
                    <a:pt x="1181" y="4"/>
                    <a:pt x="1155" y="35"/>
                    <a:pt x="1127" y="105"/>
                  </a:cubicBezTo>
                  <a:cubicBezTo>
                    <a:pt x="1047" y="304"/>
                    <a:pt x="783" y="251"/>
                    <a:pt x="772" y="249"/>
                  </a:cubicBezTo>
                  <a:cubicBezTo>
                    <a:pt x="771" y="249"/>
                    <a:pt x="770" y="249"/>
                    <a:pt x="770" y="249"/>
                  </a:cubicBezTo>
                  <a:cubicBezTo>
                    <a:pt x="713" y="210"/>
                    <a:pt x="645" y="188"/>
                    <a:pt x="573" y="188"/>
                  </a:cubicBezTo>
                  <a:cubicBezTo>
                    <a:pt x="505" y="188"/>
                    <a:pt x="439" y="208"/>
                    <a:pt x="382" y="246"/>
                  </a:cubicBezTo>
                  <a:cubicBezTo>
                    <a:pt x="304" y="297"/>
                    <a:pt x="250" y="376"/>
                    <a:pt x="232" y="467"/>
                  </a:cubicBezTo>
                  <a:cubicBezTo>
                    <a:pt x="229" y="481"/>
                    <a:pt x="227" y="495"/>
                    <a:pt x="226" y="509"/>
                  </a:cubicBezTo>
                  <a:cubicBezTo>
                    <a:pt x="185" y="536"/>
                    <a:pt x="0" y="678"/>
                    <a:pt x="122" y="929"/>
                  </a:cubicBezTo>
                  <a:cubicBezTo>
                    <a:pt x="122" y="930"/>
                    <a:pt x="123" y="931"/>
                    <a:pt x="123" y="932"/>
                  </a:cubicBezTo>
                  <a:cubicBezTo>
                    <a:pt x="250" y="1141"/>
                    <a:pt x="250" y="1141"/>
                    <a:pt x="250" y="1141"/>
                  </a:cubicBezTo>
                  <a:cubicBezTo>
                    <a:pt x="257" y="1151"/>
                    <a:pt x="268" y="1157"/>
                    <a:pt x="279" y="1157"/>
                  </a:cubicBezTo>
                  <a:cubicBezTo>
                    <a:pt x="283" y="1157"/>
                    <a:pt x="286" y="1157"/>
                    <a:pt x="289" y="1156"/>
                  </a:cubicBezTo>
                  <a:cubicBezTo>
                    <a:pt x="294" y="1154"/>
                    <a:pt x="340" y="1139"/>
                    <a:pt x="364" y="1088"/>
                  </a:cubicBezTo>
                  <a:cubicBezTo>
                    <a:pt x="375" y="1067"/>
                    <a:pt x="380" y="1044"/>
                    <a:pt x="380" y="1018"/>
                  </a:cubicBezTo>
                  <a:cubicBezTo>
                    <a:pt x="398" y="1026"/>
                    <a:pt x="420" y="1032"/>
                    <a:pt x="445" y="1032"/>
                  </a:cubicBezTo>
                  <a:cubicBezTo>
                    <a:pt x="445" y="1032"/>
                    <a:pt x="445" y="1032"/>
                    <a:pt x="445" y="1032"/>
                  </a:cubicBezTo>
                  <a:cubicBezTo>
                    <a:pt x="447" y="1032"/>
                    <a:pt x="448" y="1032"/>
                    <a:pt x="450" y="1032"/>
                  </a:cubicBezTo>
                  <a:cubicBezTo>
                    <a:pt x="373" y="1219"/>
                    <a:pt x="409" y="1440"/>
                    <a:pt x="546" y="1646"/>
                  </a:cubicBezTo>
                  <a:cubicBezTo>
                    <a:pt x="547" y="1648"/>
                    <a:pt x="548" y="1649"/>
                    <a:pt x="549" y="1651"/>
                  </a:cubicBezTo>
                  <a:cubicBezTo>
                    <a:pt x="567" y="1677"/>
                    <a:pt x="586" y="1702"/>
                    <a:pt x="606" y="1728"/>
                  </a:cubicBezTo>
                  <a:cubicBezTo>
                    <a:pt x="606" y="1730"/>
                    <a:pt x="606" y="1732"/>
                    <a:pt x="606" y="1733"/>
                  </a:cubicBezTo>
                  <a:cubicBezTo>
                    <a:pt x="606" y="1859"/>
                    <a:pt x="650" y="1981"/>
                    <a:pt x="731" y="2077"/>
                  </a:cubicBezTo>
                  <a:cubicBezTo>
                    <a:pt x="731" y="2078"/>
                    <a:pt x="731" y="2078"/>
                    <a:pt x="731" y="2079"/>
                  </a:cubicBezTo>
                  <a:cubicBezTo>
                    <a:pt x="731" y="2256"/>
                    <a:pt x="731" y="2256"/>
                    <a:pt x="731" y="2256"/>
                  </a:cubicBezTo>
                  <a:cubicBezTo>
                    <a:pt x="731" y="2329"/>
                    <a:pt x="782" y="2391"/>
                    <a:pt x="851" y="2406"/>
                  </a:cubicBezTo>
                  <a:cubicBezTo>
                    <a:pt x="851" y="2492"/>
                    <a:pt x="851" y="2492"/>
                    <a:pt x="851" y="2492"/>
                  </a:cubicBezTo>
                  <a:cubicBezTo>
                    <a:pt x="719" y="2492"/>
                    <a:pt x="719" y="2492"/>
                    <a:pt x="719" y="2492"/>
                  </a:cubicBezTo>
                  <a:cubicBezTo>
                    <a:pt x="718" y="2492"/>
                    <a:pt x="717" y="2492"/>
                    <a:pt x="716" y="2492"/>
                  </a:cubicBezTo>
                  <a:cubicBezTo>
                    <a:pt x="670" y="2496"/>
                    <a:pt x="582" y="2531"/>
                    <a:pt x="582" y="2640"/>
                  </a:cubicBezTo>
                  <a:cubicBezTo>
                    <a:pt x="582" y="2659"/>
                    <a:pt x="597" y="2674"/>
                    <a:pt x="616" y="2674"/>
                  </a:cubicBezTo>
                  <a:cubicBezTo>
                    <a:pt x="634" y="2674"/>
                    <a:pt x="649" y="2659"/>
                    <a:pt x="649" y="2640"/>
                  </a:cubicBezTo>
                  <a:cubicBezTo>
                    <a:pt x="649" y="2571"/>
                    <a:pt x="706" y="2561"/>
                    <a:pt x="720" y="2559"/>
                  </a:cubicBezTo>
                  <a:close/>
                  <a:moveTo>
                    <a:pt x="809" y="383"/>
                  </a:moveTo>
                  <a:cubicBezTo>
                    <a:pt x="1099" y="823"/>
                    <a:pt x="1099" y="823"/>
                    <a:pt x="1099" y="823"/>
                  </a:cubicBezTo>
                  <a:cubicBezTo>
                    <a:pt x="1108" y="836"/>
                    <a:pt x="1115" y="850"/>
                    <a:pt x="1121" y="865"/>
                  </a:cubicBezTo>
                  <a:cubicBezTo>
                    <a:pt x="1063" y="829"/>
                    <a:pt x="1010" y="801"/>
                    <a:pt x="963" y="785"/>
                  </a:cubicBezTo>
                  <a:cubicBezTo>
                    <a:pt x="919" y="769"/>
                    <a:pt x="874" y="761"/>
                    <a:pt x="829" y="761"/>
                  </a:cubicBezTo>
                  <a:cubicBezTo>
                    <a:pt x="705" y="761"/>
                    <a:pt x="592" y="820"/>
                    <a:pt x="514" y="920"/>
                  </a:cubicBezTo>
                  <a:cubicBezTo>
                    <a:pt x="509" y="926"/>
                    <a:pt x="505" y="933"/>
                    <a:pt x="500" y="939"/>
                  </a:cubicBezTo>
                  <a:cubicBezTo>
                    <a:pt x="338" y="693"/>
                    <a:pt x="338" y="693"/>
                    <a:pt x="338" y="693"/>
                  </a:cubicBezTo>
                  <a:cubicBezTo>
                    <a:pt x="307" y="646"/>
                    <a:pt x="292" y="592"/>
                    <a:pt x="292" y="538"/>
                  </a:cubicBezTo>
                  <a:cubicBezTo>
                    <a:pt x="292" y="519"/>
                    <a:pt x="294" y="500"/>
                    <a:pt x="298" y="481"/>
                  </a:cubicBezTo>
                  <a:cubicBezTo>
                    <a:pt x="313" y="407"/>
                    <a:pt x="356" y="343"/>
                    <a:pt x="419" y="302"/>
                  </a:cubicBezTo>
                  <a:cubicBezTo>
                    <a:pt x="465" y="272"/>
                    <a:pt x="518" y="256"/>
                    <a:pt x="573" y="256"/>
                  </a:cubicBezTo>
                  <a:cubicBezTo>
                    <a:pt x="669" y="256"/>
                    <a:pt x="757" y="303"/>
                    <a:pt x="809" y="383"/>
                  </a:cubicBezTo>
                  <a:close/>
                  <a:moveTo>
                    <a:pt x="507" y="1072"/>
                  </a:moveTo>
                  <a:cubicBezTo>
                    <a:pt x="510" y="1063"/>
                    <a:pt x="513" y="1055"/>
                    <a:pt x="517" y="1047"/>
                  </a:cubicBezTo>
                  <a:cubicBezTo>
                    <a:pt x="519" y="1042"/>
                    <a:pt x="521" y="1038"/>
                    <a:pt x="523" y="1034"/>
                  </a:cubicBezTo>
                  <a:cubicBezTo>
                    <a:pt x="528" y="1023"/>
                    <a:pt x="534" y="1011"/>
                    <a:pt x="541" y="1000"/>
                  </a:cubicBezTo>
                  <a:cubicBezTo>
                    <a:pt x="605" y="893"/>
                    <a:pt x="712" y="829"/>
                    <a:pt x="829" y="829"/>
                  </a:cubicBezTo>
                  <a:cubicBezTo>
                    <a:pt x="866" y="829"/>
                    <a:pt x="904" y="836"/>
                    <a:pt x="941" y="849"/>
                  </a:cubicBezTo>
                  <a:cubicBezTo>
                    <a:pt x="998" y="869"/>
                    <a:pt x="1068" y="908"/>
                    <a:pt x="1144" y="960"/>
                  </a:cubicBezTo>
                  <a:cubicBezTo>
                    <a:pt x="1156" y="967"/>
                    <a:pt x="1167" y="975"/>
                    <a:pt x="1179" y="983"/>
                  </a:cubicBezTo>
                  <a:cubicBezTo>
                    <a:pt x="1190" y="991"/>
                    <a:pt x="1200" y="998"/>
                    <a:pt x="1211" y="1006"/>
                  </a:cubicBezTo>
                  <a:cubicBezTo>
                    <a:pt x="1355" y="1110"/>
                    <a:pt x="1517" y="1248"/>
                    <a:pt x="1669" y="1387"/>
                  </a:cubicBezTo>
                  <a:cubicBezTo>
                    <a:pt x="1662" y="1393"/>
                    <a:pt x="1654" y="1399"/>
                    <a:pt x="1646" y="1405"/>
                  </a:cubicBezTo>
                  <a:cubicBezTo>
                    <a:pt x="1629" y="1417"/>
                    <a:pt x="1612" y="1428"/>
                    <a:pt x="1595" y="1439"/>
                  </a:cubicBezTo>
                  <a:cubicBezTo>
                    <a:pt x="1586" y="1445"/>
                    <a:pt x="1577" y="1451"/>
                    <a:pt x="1567" y="1457"/>
                  </a:cubicBezTo>
                  <a:cubicBezTo>
                    <a:pt x="1557" y="1463"/>
                    <a:pt x="1547" y="1468"/>
                    <a:pt x="1538" y="1473"/>
                  </a:cubicBezTo>
                  <a:cubicBezTo>
                    <a:pt x="1217" y="1651"/>
                    <a:pt x="861" y="1637"/>
                    <a:pt x="689" y="1615"/>
                  </a:cubicBezTo>
                  <a:cubicBezTo>
                    <a:pt x="680" y="1614"/>
                    <a:pt x="672" y="1613"/>
                    <a:pt x="664" y="1612"/>
                  </a:cubicBezTo>
                  <a:cubicBezTo>
                    <a:pt x="661" y="1611"/>
                    <a:pt x="658" y="1611"/>
                    <a:pt x="655" y="1610"/>
                  </a:cubicBezTo>
                  <a:cubicBezTo>
                    <a:pt x="643" y="1608"/>
                    <a:pt x="631" y="1607"/>
                    <a:pt x="622" y="1605"/>
                  </a:cubicBezTo>
                  <a:cubicBezTo>
                    <a:pt x="611" y="1603"/>
                    <a:pt x="603" y="1601"/>
                    <a:pt x="597" y="1600"/>
                  </a:cubicBezTo>
                  <a:cubicBezTo>
                    <a:pt x="480" y="1421"/>
                    <a:pt x="447" y="1232"/>
                    <a:pt x="507" y="1072"/>
                  </a:cubicBezTo>
                  <a:close/>
                  <a:moveTo>
                    <a:pt x="677" y="1682"/>
                  </a:moveTo>
                  <a:cubicBezTo>
                    <a:pt x="733" y="1690"/>
                    <a:pt x="809" y="1697"/>
                    <a:pt x="897" y="1697"/>
                  </a:cubicBezTo>
                  <a:cubicBezTo>
                    <a:pt x="1088" y="1697"/>
                    <a:pt x="1337" y="1664"/>
                    <a:pt x="1571" y="1533"/>
                  </a:cubicBezTo>
                  <a:cubicBezTo>
                    <a:pt x="1581" y="1527"/>
                    <a:pt x="1591" y="1522"/>
                    <a:pt x="1600" y="1516"/>
                  </a:cubicBezTo>
                  <a:cubicBezTo>
                    <a:pt x="1610" y="1510"/>
                    <a:pt x="1620" y="1504"/>
                    <a:pt x="1629" y="1498"/>
                  </a:cubicBezTo>
                  <a:cubicBezTo>
                    <a:pt x="1660" y="1478"/>
                    <a:pt x="1690" y="1457"/>
                    <a:pt x="1720" y="1433"/>
                  </a:cubicBezTo>
                  <a:cubicBezTo>
                    <a:pt x="1790" y="1498"/>
                    <a:pt x="1858" y="1561"/>
                    <a:pt x="1919" y="1621"/>
                  </a:cubicBezTo>
                  <a:cubicBezTo>
                    <a:pt x="1909" y="1629"/>
                    <a:pt x="1898" y="1638"/>
                    <a:pt x="1887" y="1645"/>
                  </a:cubicBezTo>
                  <a:cubicBezTo>
                    <a:pt x="1821" y="1693"/>
                    <a:pt x="1752" y="1731"/>
                    <a:pt x="1683" y="1762"/>
                  </a:cubicBezTo>
                  <a:cubicBezTo>
                    <a:pt x="1671" y="1767"/>
                    <a:pt x="1659" y="1771"/>
                    <a:pt x="1648" y="1776"/>
                  </a:cubicBezTo>
                  <a:cubicBezTo>
                    <a:pt x="1636" y="1781"/>
                    <a:pt x="1624" y="1785"/>
                    <a:pt x="1613" y="1790"/>
                  </a:cubicBezTo>
                  <a:cubicBezTo>
                    <a:pt x="1325" y="1893"/>
                    <a:pt x="1040" y="1872"/>
                    <a:pt x="905" y="1852"/>
                  </a:cubicBezTo>
                  <a:cubicBezTo>
                    <a:pt x="856" y="1845"/>
                    <a:pt x="827" y="1838"/>
                    <a:pt x="825" y="1838"/>
                  </a:cubicBezTo>
                  <a:cubicBezTo>
                    <a:pt x="821" y="1837"/>
                    <a:pt x="816" y="1837"/>
                    <a:pt x="812" y="1838"/>
                  </a:cubicBezTo>
                  <a:cubicBezTo>
                    <a:pt x="771" y="1805"/>
                    <a:pt x="732" y="1769"/>
                    <a:pt x="696" y="1729"/>
                  </a:cubicBezTo>
                  <a:cubicBezTo>
                    <a:pt x="689" y="1721"/>
                    <a:pt x="682" y="1712"/>
                    <a:pt x="675" y="1704"/>
                  </a:cubicBezTo>
                  <a:cubicBezTo>
                    <a:pt x="668" y="1696"/>
                    <a:pt x="661" y="1687"/>
                    <a:pt x="654" y="1679"/>
                  </a:cubicBezTo>
                  <a:cubicBezTo>
                    <a:pt x="661" y="1680"/>
                    <a:pt x="669" y="1681"/>
                    <a:pt x="677" y="1682"/>
                  </a:cubicBezTo>
                  <a:close/>
                  <a:moveTo>
                    <a:pt x="1579" y="2051"/>
                  </a:moveTo>
                  <a:cubicBezTo>
                    <a:pt x="1565" y="2052"/>
                    <a:pt x="1550" y="2053"/>
                    <a:pt x="1536" y="2053"/>
                  </a:cubicBezTo>
                  <a:cubicBezTo>
                    <a:pt x="1523" y="2053"/>
                    <a:pt x="1510" y="2053"/>
                    <a:pt x="1497" y="2053"/>
                  </a:cubicBezTo>
                  <a:cubicBezTo>
                    <a:pt x="1497" y="2053"/>
                    <a:pt x="1497" y="2053"/>
                    <a:pt x="1497" y="2053"/>
                  </a:cubicBezTo>
                  <a:cubicBezTo>
                    <a:pt x="1495" y="2053"/>
                    <a:pt x="1493" y="2053"/>
                    <a:pt x="1490" y="2053"/>
                  </a:cubicBezTo>
                  <a:cubicBezTo>
                    <a:pt x="1283" y="2052"/>
                    <a:pt x="1101" y="2010"/>
                    <a:pt x="947" y="1927"/>
                  </a:cubicBezTo>
                  <a:cubicBezTo>
                    <a:pt x="1000" y="1933"/>
                    <a:pt x="1065" y="1938"/>
                    <a:pt x="1139" y="1938"/>
                  </a:cubicBezTo>
                  <a:cubicBezTo>
                    <a:pt x="1272" y="1938"/>
                    <a:pt x="1432" y="1922"/>
                    <a:pt x="1596" y="1868"/>
                  </a:cubicBezTo>
                  <a:cubicBezTo>
                    <a:pt x="1609" y="1864"/>
                    <a:pt x="1622" y="1859"/>
                    <a:pt x="1635" y="1855"/>
                  </a:cubicBezTo>
                  <a:cubicBezTo>
                    <a:pt x="1648" y="1850"/>
                    <a:pt x="1660" y="1845"/>
                    <a:pt x="1673" y="1840"/>
                  </a:cubicBezTo>
                  <a:cubicBezTo>
                    <a:pt x="1773" y="1800"/>
                    <a:pt x="1874" y="1744"/>
                    <a:pt x="1969" y="1668"/>
                  </a:cubicBezTo>
                  <a:cubicBezTo>
                    <a:pt x="2079" y="1776"/>
                    <a:pt x="2167" y="1865"/>
                    <a:pt x="2212" y="1911"/>
                  </a:cubicBezTo>
                  <a:cubicBezTo>
                    <a:pt x="2114" y="1950"/>
                    <a:pt x="1864" y="2036"/>
                    <a:pt x="1579" y="2051"/>
                  </a:cubicBezTo>
                  <a:close/>
                  <a:moveTo>
                    <a:pt x="791" y="2044"/>
                  </a:moveTo>
                  <a:cubicBezTo>
                    <a:pt x="732" y="1977"/>
                    <a:pt x="694" y="1896"/>
                    <a:pt x="680" y="1810"/>
                  </a:cubicBezTo>
                  <a:cubicBezTo>
                    <a:pt x="868" y="1999"/>
                    <a:pt x="1115" y="2103"/>
                    <a:pt x="1416" y="2119"/>
                  </a:cubicBezTo>
                  <a:cubicBezTo>
                    <a:pt x="1339" y="2173"/>
                    <a:pt x="1246" y="2204"/>
                    <a:pt x="1145" y="2204"/>
                  </a:cubicBezTo>
                  <a:cubicBezTo>
                    <a:pt x="1101" y="2204"/>
                    <a:pt x="1057" y="2198"/>
                    <a:pt x="1015" y="2186"/>
                  </a:cubicBezTo>
                  <a:cubicBezTo>
                    <a:pt x="1005" y="2183"/>
                    <a:pt x="994" y="2185"/>
                    <a:pt x="985" y="2192"/>
                  </a:cubicBezTo>
                  <a:cubicBezTo>
                    <a:pt x="977" y="2198"/>
                    <a:pt x="972" y="2208"/>
                    <a:pt x="972" y="2219"/>
                  </a:cubicBezTo>
                  <a:cubicBezTo>
                    <a:pt x="972" y="2256"/>
                    <a:pt x="972" y="2256"/>
                    <a:pt x="972" y="2256"/>
                  </a:cubicBezTo>
                  <a:cubicBezTo>
                    <a:pt x="972" y="2304"/>
                    <a:pt x="933" y="2343"/>
                    <a:pt x="885" y="2343"/>
                  </a:cubicBezTo>
                  <a:cubicBezTo>
                    <a:pt x="837" y="2343"/>
                    <a:pt x="798" y="2304"/>
                    <a:pt x="798" y="2256"/>
                  </a:cubicBezTo>
                  <a:cubicBezTo>
                    <a:pt x="798" y="2079"/>
                    <a:pt x="798" y="2079"/>
                    <a:pt x="798" y="2079"/>
                  </a:cubicBezTo>
                  <a:cubicBezTo>
                    <a:pt x="798" y="2075"/>
                    <a:pt x="798" y="2072"/>
                    <a:pt x="799" y="2069"/>
                  </a:cubicBezTo>
                  <a:cubicBezTo>
                    <a:pt x="800" y="2060"/>
                    <a:pt x="797" y="2051"/>
                    <a:pt x="791" y="2044"/>
                  </a:cubicBezTo>
                  <a:close/>
                  <a:moveTo>
                    <a:pt x="2221" y="2515"/>
                  </a:moveTo>
                  <a:cubicBezTo>
                    <a:pt x="2105" y="2632"/>
                    <a:pt x="1867" y="2615"/>
                    <a:pt x="1808" y="2609"/>
                  </a:cubicBezTo>
                  <a:cubicBezTo>
                    <a:pt x="1476" y="2158"/>
                    <a:pt x="1476" y="2158"/>
                    <a:pt x="1476" y="2158"/>
                  </a:cubicBezTo>
                  <a:cubicBezTo>
                    <a:pt x="1491" y="2146"/>
                    <a:pt x="1505" y="2134"/>
                    <a:pt x="1519" y="2121"/>
                  </a:cubicBezTo>
                  <a:cubicBezTo>
                    <a:pt x="1556" y="2120"/>
                    <a:pt x="1592" y="2118"/>
                    <a:pt x="1628" y="2116"/>
                  </a:cubicBezTo>
                  <a:lnTo>
                    <a:pt x="2221" y="2515"/>
                  </a:lnTo>
                  <a:close/>
                  <a:moveTo>
                    <a:pt x="1190" y="130"/>
                  </a:moveTo>
                  <a:cubicBezTo>
                    <a:pt x="1198" y="110"/>
                    <a:pt x="1205" y="96"/>
                    <a:pt x="1210" y="87"/>
                  </a:cubicBezTo>
                  <a:cubicBezTo>
                    <a:pt x="1218" y="134"/>
                    <a:pt x="1213" y="236"/>
                    <a:pt x="1180" y="288"/>
                  </a:cubicBezTo>
                  <a:cubicBezTo>
                    <a:pt x="1180" y="289"/>
                    <a:pt x="1090" y="417"/>
                    <a:pt x="926" y="432"/>
                  </a:cubicBezTo>
                  <a:cubicBezTo>
                    <a:pt x="925" y="432"/>
                    <a:pt x="924" y="432"/>
                    <a:pt x="923" y="432"/>
                  </a:cubicBezTo>
                  <a:cubicBezTo>
                    <a:pt x="866" y="346"/>
                    <a:pt x="866" y="346"/>
                    <a:pt x="866" y="346"/>
                  </a:cubicBezTo>
                  <a:cubicBezTo>
                    <a:pt x="861" y="338"/>
                    <a:pt x="856" y="331"/>
                    <a:pt x="850" y="325"/>
                  </a:cubicBezTo>
                  <a:cubicBezTo>
                    <a:pt x="971" y="326"/>
                    <a:pt x="1127" y="286"/>
                    <a:pt x="1190" y="130"/>
                  </a:cubicBezTo>
                  <a:close/>
                  <a:moveTo>
                    <a:pt x="356" y="914"/>
                  </a:moveTo>
                  <a:cubicBezTo>
                    <a:pt x="346" y="900"/>
                    <a:pt x="328" y="895"/>
                    <a:pt x="312" y="903"/>
                  </a:cubicBezTo>
                  <a:cubicBezTo>
                    <a:pt x="297" y="911"/>
                    <a:pt x="290" y="929"/>
                    <a:pt x="296" y="945"/>
                  </a:cubicBezTo>
                  <a:cubicBezTo>
                    <a:pt x="314" y="992"/>
                    <a:pt x="317" y="1031"/>
                    <a:pt x="304" y="1058"/>
                  </a:cubicBezTo>
                  <a:cubicBezTo>
                    <a:pt x="300" y="1066"/>
                    <a:pt x="295" y="1072"/>
                    <a:pt x="290" y="1077"/>
                  </a:cubicBezTo>
                  <a:cubicBezTo>
                    <a:pt x="182" y="898"/>
                    <a:pt x="182" y="898"/>
                    <a:pt x="182" y="898"/>
                  </a:cubicBezTo>
                  <a:cubicBezTo>
                    <a:pt x="105" y="739"/>
                    <a:pt x="179" y="638"/>
                    <a:pt x="229" y="592"/>
                  </a:cubicBezTo>
                  <a:cubicBezTo>
                    <a:pt x="236" y="640"/>
                    <a:pt x="254" y="687"/>
                    <a:pt x="282" y="730"/>
                  </a:cubicBezTo>
                  <a:cubicBezTo>
                    <a:pt x="436" y="964"/>
                    <a:pt x="436" y="964"/>
                    <a:pt x="436" y="964"/>
                  </a:cubicBezTo>
                  <a:cubicBezTo>
                    <a:pt x="387" y="959"/>
                    <a:pt x="356" y="914"/>
                    <a:pt x="356" y="91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a:p>
          </p:txBody>
        </p:sp>
      </p:grpSp>
      <p:grpSp>
        <p:nvGrpSpPr>
          <p:cNvPr id="85" name="Grupa 65"/>
          <p:cNvGrpSpPr/>
          <p:nvPr/>
        </p:nvGrpSpPr>
        <p:grpSpPr>
          <a:xfrm>
            <a:off x="10486694" y="3013670"/>
            <a:ext cx="936520" cy="977417"/>
            <a:chOff x="3306643" y="4121666"/>
            <a:chExt cx="1071890" cy="1118698"/>
          </a:xfrm>
        </p:grpSpPr>
        <p:sp>
          <p:nvSpPr>
            <p:cNvPr id="86" name="Elipsa 66"/>
            <p:cNvSpPr/>
            <p:nvPr/>
          </p:nvSpPr>
          <p:spPr>
            <a:xfrm>
              <a:off x="3306643" y="4121666"/>
              <a:ext cx="1071890" cy="10718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87" name="pole tekstowe 67"/>
            <p:cNvSpPr txBox="1"/>
            <p:nvPr/>
          </p:nvSpPr>
          <p:spPr>
            <a:xfrm>
              <a:off x="3605031" y="4132368"/>
              <a:ext cx="736614" cy="1107996"/>
            </a:xfrm>
            <a:prstGeom prst="rect">
              <a:avLst/>
            </a:prstGeom>
            <a:noFill/>
          </p:spPr>
          <p:txBody>
            <a:bodyPr wrap="square" rtlCol="0">
              <a:spAutoFit/>
            </a:bodyPr>
            <a:lstStyle/>
            <a:p>
              <a:pPr algn="ctr"/>
              <a:r>
                <a:rPr lang="pl-PL" sz="6600" b="1">
                  <a:solidFill>
                    <a:schemeClr val="bg1"/>
                  </a:solidFill>
                </a:rPr>
                <a:t>S</a:t>
              </a:r>
            </a:p>
          </p:txBody>
        </p:sp>
        <p:sp>
          <p:nvSpPr>
            <p:cNvPr id="88" name="Freeform 5"/>
            <p:cNvSpPr>
              <a:spLocks noEditPoints="1"/>
            </p:cNvSpPr>
            <p:nvPr/>
          </p:nvSpPr>
          <p:spPr bwMode="auto">
            <a:xfrm>
              <a:off x="3516416" y="4330904"/>
              <a:ext cx="525502" cy="632112"/>
            </a:xfrm>
            <a:custGeom>
              <a:avLst/>
              <a:gdLst>
                <a:gd name="T0" fmla="*/ 627 w 2410"/>
                <a:gd name="T1" fmla="*/ 2565 h 2895"/>
                <a:gd name="T2" fmla="*/ 789 w 2410"/>
                <a:gd name="T3" fmla="*/ 2723 h 2895"/>
                <a:gd name="T4" fmla="*/ 612 w 2410"/>
                <a:gd name="T5" fmla="*/ 2895 h 2895"/>
                <a:gd name="T6" fmla="*/ 1172 w 2410"/>
                <a:gd name="T7" fmla="*/ 2840 h 2895"/>
                <a:gd name="T8" fmla="*/ 913 w 2410"/>
                <a:gd name="T9" fmla="*/ 2699 h 2895"/>
                <a:gd name="T10" fmla="*/ 981 w 2410"/>
                <a:gd name="T11" fmla="*/ 2598 h 2895"/>
                <a:gd name="T12" fmla="*/ 2408 w 2410"/>
                <a:gd name="T13" fmla="*/ 1959 h 2895"/>
                <a:gd name="T14" fmla="*/ 2348 w 2410"/>
                <a:gd name="T15" fmla="*/ 1732 h 2895"/>
                <a:gd name="T16" fmla="*/ 1926 w 2410"/>
                <a:gd name="T17" fmla="*/ 1458 h 2895"/>
                <a:gd name="T18" fmla="*/ 739 w 2410"/>
                <a:gd name="T19" fmla="*/ 106 h 2895"/>
                <a:gd name="T20" fmla="*/ 1 w 2410"/>
                <a:gd name="T21" fmla="*/ 416 h 2895"/>
                <a:gd name="T22" fmla="*/ 264 w 2410"/>
                <a:gd name="T23" fmla="*/ 454 h 2895"/>
                <a:gd name="T24" fmla="*/ 36 w 2410"/>
                <a:gd name="T25" fmla="*/ 1537 h 2895"/>
                <a:gd name="T26" fmla="*/ 735 w 2410"/>
                <a:gd name="T27" fmla="*/ 2348 h 2895"/>
                <a:gd name="T28" fmla="*/ 2130 w 2410"/>
                <a:gd name="T29" fmla="*/ 1802 h 2895"/>
                <a:gd name="T30" fmla="*/ 1980 w 2410"/>
                <a:gd name="T31" fmla="*/ 1779 h 2895"/>
                <a:gd name="T32" fmla="*/ 1600 w 2410"/>
                <a:gd name="T33" fmla="*/ 1850 h 2895"/>
                <a:gd name="T34" fmla="*/ 917 w 2410"/>
                <a:gd name="T35" fmla="*/ 1787 h 2895"/>
                <a:gd name="T36" fmla="*/ 1590 w 2410"/>
                <a:gd name="T37" fmla="*/ 1625 h 2895"/>
                <a:gd name="T38" fmla="*/ 1831 w 2410"/>
                <a:gd name="T39" fmla="*/ 1621 h 2895"/>
                <a:gd name="T40" fmla="*/ 2160 w 2410"/>
                <a:gd name="T41" fmla="*/ 1800 h 2895"/>
                <a:gd name="T42" fmla="*/ 1867 w 2410"/>
                <a:gd name="T43" fmla="*/ 1503 h 2895"/>
                <a:gd name="T44" fmla="*/ 1605 w 2410"/>
                <a:gd name="T45" fmla="*/ 1559 h 2895"/>
                <a:gd name="T46" fmla="*/ 1545 w 2410"/>
                <a:gd name="T47" fmla="*/ 1568 h 2895"/>
                <a:gd name="T48" fmla="*/ 1164 w 2410"/>
                <a:gd name="T49" fmla="*/ 1627 h 2895"/>
                <a:gd name="T50" fmla="*/ 900 w 2410"/>
                <a:gd name="T51" fmla="*/ 1719 h 2895"/>
                <a:gd name="T52" fmla="*/ 786 w 2410"/>
                <a:gd name="T53" fmla="*/ 1692 h 2895"/>
                <a:gd name="T54" fmla="*/ 735 w 2410"/>
                <a:gd name="T55" fmla="*/ 978 h 2895"/>
                <a:gd name="T56" fmla="*/ 991 w 2410"/>
                <a:gd name="T57" fmla="*/ 1009 h 2895"/>
                <a:gd name="T58" fmla="*/ 1226 w 2410"/>
                <a:gd name="T59" fmla="*/ 1141 h 2895"/>
                <a:gd name="T60" fmla="*/ 616 w 2410"/>
                <a:gd name="T61" fmla="*/ 998 h 2895"/>
                <a:gd name="T62" fmla="*/ 1371 w 2410"/>
                <a:gd name="T63" fmla="*/ 2005 h 2895"/>
                <a:gd name="T64" fmla="*/ 2009 w 2410"/>
                <a:gd name="T65" fmla="*/ 1850 h 2895"/>
                <a:gd name="T66" fmla="*/ 2145 w 2410"/>
                <a:gd name="T67" fmla="*/ 1869 h 2895"/>
                <a:gd name="T68" fmla="*/ 943 w 2410"/>
                <a:gd name="T69" fmla="*/ 2252 h 2895"/>
                <a:gd name="T70" fmla="*/ 616 w 2410"/>
                <a:gd name="T71" fmla="*/ 998 h 2895"/>
                <a:gd name="T72" fmla="*/ 962 w 2410"/>
                <a:gd name="T73" fmla="*/ 2317 h 2895"/>
                <a:gd name="T74" fmla="*/ 316 w 2410"/>
                <a:gd name="T75" fmla="*/ 409 h 2895"/>
                <a:gd name="T76" fmla="*/ 513 w 2410"/>
                <a:gd name="T77" fmla="*/ 68 h 2895"/>
                <a:gd name="T78" fmla="*/ 316 w 2410"/>
                <a:gd name="T79" fmla="*/ 409 h 2895"/>
                <a:gd name="T80" fmla="*/ 218 w 2410"/>
                <a:gd name="T81" fmla="*/ 295 h 2895"/>
                <a:gd name="T82" fmla="*/ 349 w 2410"/>
                <a:gd name="T83" fmla="*/ 891 h 2895"/>
                <a:gd name="T84" fmla="*/ 807 w 2410"/>
                <a:gd name="T85" fmla="*/ 313 h 2895"/>
                <a:gd name="T86" fmla="*/ 706 w 2410"/>
                <a:gd name="T87" fmla="*/ 917 h 2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10" h="2895">
                  <a:moveTo>
                    <a:pt x="912" y="2581"/>
                  </a:moveTo>
                  <a:cubicBezTo>
                    <a:pt x="847" y="2677"/>
                    <a:pt x="847" y="2677"/>
                    <a:pt x="847" y="2677"/>
                  </a:cubicBezTo>
                  <a:cubicBezTo>
                    <a:pt x="627" y="2565"/>
                    <a:pt x="627" y="2565"/>
                    <a:pt x="627" y="2565"/>
                  </a:cubicBezTo>
                  <a:cubicBezTo>
                    <a:pt x="610" y="2556"/>
                    <a:pt x="590" y="2563"/>
                    <a:pt x="581" y="2579"/>
                  </a:cubicBezTo>
                  <a:cubicBezTo>
                    <a:pt x="573" y="2596"/>
                    <a:pt x="580" y="2616"/>
                    <a:pt x="596" y="2625"/>
                  </a:cubicBezTo>
                  <a:cubicBezTo>
                    <a:pt x="789" y="2723"/>
                    <a:pt x="789" y="2723"/>
                    <a:pt x="789" y="2723"/>
                  </a:cubicBezTo>
                  <a:cubicBezTo>
                    <a:pt x="595" y="2832"/>
                    <a:pt x="595" y="2832"/>
                    <a:pt x="595" y="2832"/>
                  </a:cubicBezTo>
                  <a:cubicBezTo>
                    <a:pt x="579" y="2841"/>
                    <a:pt x="573" y="2862"/>
                    <a:pt x="582" y="2878"/>
                  </a:cubicBezTo>
                  <a:cubicBezTo>
                    <a:pt x="588" y="2889"/>
                    <a:pt x="600" y="2895"/>
                    <a:pt x="612" y="2895"/>
                  </a:cubicBezTo>
                  <a:cubicBezTo>
                    <a:pt x="617" y="2895"/>
                    <a:pt x="623" y="2894"/>
                    <a:pt x="628" y="2891"/>
                  </a:cubicBezTo>
                  <a:cubicBezTo>
                    <a:pt x="868" y="2757"/>
                    <a:pt x="868" y="2757"/>
                    <a:pt x="868" y="2757"/>
                  </a:cubicBezTo>
                  <a:cubicBezTo>
                    <a:pt x="1172" y="2840"/>
                    <a:pt x="1172" y="2840"/>
                    <a:pt x="1172" y="2840"/>
                  </a:cubicBezTo>
                  <a:cubicBezTo>
                    <a:pt x="1190" y="2845"/>
                    <a:pt x="1208" y="2834"/>
                    <a:pt x="1213" y="2817"/>
                  </a:cubicBezTo>
                  <a:cubicBezTo>
                    <a:pt x="1218" y="2799"/>
                    <a:pt x="1208" y="2780"/>
                    <a:pt x="1190" y="2775"/>
                  </a:cubicBezTo>
                  <a:cubicBezTo>
                    <a:pt x="913" y="2699"/>
                    <a:pt x="913" y="2699"/>
                    <a:pt x="913" y="2699"/>
                  </a:cubicBezTo>
                  <a:cubicBezTo>
                    <a:pt x="981" y="2599"/>
                    <a:pt x="981" y="2599"/>
                    <a:pt x="981" y="2599"/>
                  </a:cubicBezTo>
                  <a:cubicBezTo>
                    <a:pt x="981" y="2599"/>
                    <a:pt x="981" y="2599"/>
                    <a:pt x="981" y="2598"/>
                  </a:cubicBezTo>
                  <a:cubicBezTo>
                    <a:pt x="981" y="2598"/>
                    <a:pt x="981" y="2598"/>
                    <a:pt x="981" y="2598"/>
                  </a:cubicBezTo>
                  <a:cubicBezTo>
                    <a:pt x="1206" y="2260"/>
                    <a:pt x="1206" y="2260"/>
                    <a:pt x="1206" y="2260"/>
                  </a:cubicBezTo>
                  <a:cubicBezTo>
                    <a:pt x="2382" y="1987"/>
                    <a:pt x="2382" y="1987"/>
                    <a:pt x="2382" y="1987"/>
                  </a:cubicBezTo>
                  <a:cubicBezTo>
                    <a:pt x="2396" y="1984"/>
                    <a:pt x="2406" y="1973"/>
                    <a:pt x="2408" y="1959"/>
                  </a:cubicBezTo>
                  <a:cubicBezTo>
                    <a:pt x="2410" y="1945"/>
                    <a:pt x="2403" y="1932"/>
                    <a:pt x="2391" y="1925"/>
                  </a:cubicBezTo>
                  <a:cubicBezTo>
                    <a:pt x="2243" y="1845"/>
                    <a:pt x="2243" y="1845"/>
                    <a:pt x="2243" y="1845"/>
                  </a:cubicBezTo>
                  <a:cubicBezTo>
                    <a:pt x="2290" y="1823"/>
                    <a:pt x="2326" y="1785"/>
                    <a:pt x="2348" y="1732"/>
                  </a:cubicBezTo>
                  <a:cubicBezTo>
                    <a:pt x="2355" y="1716"/>
                    <a:pt x="2349" y="1698"/>
                    <a:pt x="2334" y="1689"/>
                  </a:cubicBezTo>
                  <a:cubicBezTo>
                    <a:pt x="1934" y="1463"/>
                    <a:pt x="1934" y="1463"/>
                    <a:pt x="1934" y="1463"/>
                  </a:cubicBezTo>
                  <a:cubicBezTo>
                    <a:pt x="1931" y="1461"/>
                    <a:pt x="1929" y="1459"/>
                    <a:pt x="1926" y="1458"/>
                  </a:cubicBezTo>
                  <a:cubicBezTo>
                    <a:pt x="1925" y="1458"/>
                    <a:pt x="1924" y="1458"/>
                    <a:pt x="1924" y="1458"/>
                  </a:cubicBezTo>
                  <a:cubicBezTo>
                    <a:pt x="1049" y="964"/>
                    <a:pt x="1049" y="964"/>
                    <a:pt x="1049" y="964"/>
                  </a:cubicBezTo>
                  <a:cubicBezTo>
                    <a:pt x="1005" y="358"/>
                    <a:pt x="759" y="124"/>
                    <a:pt x="739" y="106"/>
                  </a:cubicBezTo>
                  <a:cubicBezTo>
                    <a:pt x="685" y="41"/>
                    <a:pt x="604" y="0"/>
                    <a:pt x="513" y="0"/>
                  </a:cubicBezTo>
                  <a:cubicBezTo>
                    <a:pt x="395" y="0"/>
                    <a:pt x="293" y="70"/>
                    <a:pt x="246" y="170"/>
                  </a:cubicBezTo>
                  <a:cubicBezTo>
                    <a:pt x="161" y="188"/>
                    <a:pt x="21" y="256"/>
                    <a:pt x="1" y="416"/>
                  </a:cubicBezTo>
                  <a:cubicBezTo>
                    <a:pt x="0" y="425"/>
                    <a:pt x="3" y="435"/>
                    <a:pt x="9" y="442"/>
                  </a:cubicBezTo>
                  <a:cubicBezTo>
                    <a:pt x="15" y="449"/>
                    <a:pt x="25" y="454"/>
                    <a:pt x="34" y="454"/>
                  </a:cubicBezTo>
                  <a:cubicBezTo>
                    <a:pt x="264" y="454"/>
                    <a:pt x="264" y="454"/>
                    <a:pt x="264" y="454"/>
                  </a:cubicBezTo>
                  <a:cubicBezTo>
                    <a:pt x="296" y="503"/>
                    <a:pt x="342" y="542"/>
                    <a:pt x="396" y="566"/>
                  </a:cubicBezTo>
                  <a:cubicBezTo>
                    <a:pt x="393" y="609"/>
                    <a:pt x="376" y="716"/>
                    <a:pt x="291" y="856"/>
                  </a:cubicBezTo>
                  <a:cubicBezTo>
                    <a:pt x="202" y="1002"/>
                    <a:pt x="36" y="1275"/>
                    <a:pt x="36" y="1537"/>
                  </a:cubicBezTo>
                  <a:cubicBezTo>
                    <a:pt x="36" y="1543"/>
                    <a:pt x="37" y="1549"/>
                    <a:pt x="40" y="1553"/>
                  </a:cubicBezTo>
                  <a:cubicBezTo>
                    <a:pt x="37" y="1579"/>
                    <a:pt x="36" y="1606"/>
                    <a:pt x="36" y="1632"/>
                  </a:cubicBezTo>
                  <a:cubicBezTo>
                    <a:pt x="36" y="2021"/>
                    <a:pt x="348" y="2339"/>
                    <a:pt x="735" y="2348"/>
                  </a:cubicBezTo>
                  <a:lnTo>
                    <a:pt x="912" y="2581"/>
                  </a:lnTo>
                  <a:close/>
                  <a:moveTo>
                    <a:pt x="2160" y="1800"/>
                  </a:moveTo>
                  <a:cubicBezTo>
                    <a:pt x="2150" y="1801"/>
                    <a:pt x="2140" y="1802"/>
                    <a:pt x="2130" y="1802"/>
                  </a:cubicBezTo>
                  <a:cubicBezTo>
                    <a:pt x="2115" y="1802"/>
                    <a:pt x="2100" y="1800"/>
                    <a:pt x="2086" y="1798"/>
                  </a:cubicBezTo>
                  <a:cubicBezTo>
                    <a:pt x="2041" y="1792"/>
                    <a:pt x="2007" y="1778"/>
                    <a:pt x="2007" y="1778"/>
                  </a:cubicBezTo>
                  <a:cubicBezTo>
                    <a:pt x="1998" y="1774"/>
                    <a:pt x="1988" y="1775"/>
                    <a:pt x="1980" y="1779"/>
                  </a:cubicBezTo>
                  <a:cubicBezTo>
                    <a:pt x="1973" y="1782"/>
                    <a:pt x="1968" y="1787"/>
                    <a:pt x="1964" y="1793"/>
                  </a:cubicBezTo>
                  <a:cubicBezTo>
                    <a:pt x="1930" y="1859"/>
                    <a:pt x="1872" y="1890"/>
                    <a:pt x="1786" y="1890"/>
                  </a:cubicBezTo>
                  <a:cubicBezTo>
                    <a:pt x="1692" y="1890"/>
                    <a:pt x="1601" y="1850"/>
                    <a:pt x="1600" y="1850"/>
                  </a:cubicBezTo>
                  <a:cubicBezTo>
                    <a:pt x="1583" y="1842"/>
                    <a:pt x="1564" y="1849"/>
                    <a:pt x="1556" y="1866"/>
                  </a:cubicBezTo>
                  <a:cubicBezTo>
                    <a:pt x="1534" y="1911"/>
                    <a:pt x="1465" y="1938"/>
                    <a:pt x="1371" y="1938"/>
                  </a:cubicBezTo>
                  <a:cubicBezTo>
                    <a:pt x="1232" y="1938"/>
                    <a:pt x="1070" y="1883"/>
                    <a:pt x="917" y="1787"/>
                  </a:cubicBezTo>
                  <a:cubicBezTo>
                    <a:pt x="920" y="1787"/>
                    <a:pt x="923" y="1787"/>
                    <a:pt x="927" y="1787"/>
                  </a:cubicBezTo>
                  <a:cubicBezTo>
                    <a:pt x="1035" y="1787"/>
                    <a:pt x="1120" y="1757"/>
                    <a:pt x="1163" y="1700"/>
                  </a:cubicBezTo>
                  <a:cubicBezTo>
                    <a:pt x="1283" y="1746"/>
                    <a:pt x="1489" y="1776"/>
                    <a:pt x="1590" y="1625"/>
                  </a:cubicBezTo>
                  <a:cubicBezTo>
                    <a:pt x="1630" y="1638"/>
                    <a:pt x="1681" y="1647"/>
                    <a:pt x="1732" y="1644"/>
                  </a:cubicBezTo>
                  <a:cubicBezTo>
                    <a:pt x="1751" y="1643"/>
                    <a:pt x="1769" y="1641"/>
                    <a:pt x="1788" y="1636"/>
                  </a:cubicBezTo>
                  <a:cubicBezTo>
                    <a:pt x="1803" y="1633"/>
                    <a:pt x="1817" y="1628"/>
                    <a:pt x="1831" y="1621"/>
                  </a:cubicBezTo>
                  <a:cubicBezTo>
                    <a:pt x="1868" y="1605"/>
                    <a:pt x="1901" y="1577"/>
                    <a:pt x="1926" y="1536"/>
                  </a:cubicBezTo>
                  <a:cubicBezTo>
                    <a:pt x="2272" y="1732"/>
                    <a:pt x="2272" y="1732"/>
                    <a:pt x="2272" y="1732"/>
                  </a:cubicBezTo>
                  <a:cubicBezTo>
                    <a:pt x="2247" y="1771"/>
                    <a:pt x="2210" y="1794"/>
                    <a:pt x="2160" y="1800"/>
                  </a:cubicBezTo>
                  <a:close/>
                  <a:moveTo>
                    <a:pt x="1863" y="1500"/>
                  </a:moveTo>
                  <a:cubicBezTo>
                    <a:pt x="1869" y="1499"/>
                    <a:pt x="1869" y="1499"/>
                    <a:pt x="1869" y="1499"/>
                  </a:cubicBezTo>
                  <a:cubicBezTo>
                    <a:pt x="1869" y="1500"/>
                    <a:pt x="1868" y="1502"/>
                    <a:pt x="1867" y="1503"/>
                  </a:cubicBezTo>
                  <a:cubicBezTo>
                    <a:pt x="1837" y="1550"/>
                    <a:pt x="1792" y="1570"/>
                    <a:pt x="1747" y="1576"/>
                  </a:cubicBezTo>
                  <a:cubicBezTo>
                    <a:pt x="1722" y="1579"/>
                    <a:pt x="1697" y="1578"/>
                    <a:pt x="1674" y="1575"/>
                  </a:cubicBezTo>
                  <a:cubicBezTo>
                    <a:pt x="1646" y="1571"/>
                    <a:pt x="1621" y="1564"/>
                    <a:pt x="1605" y="1559"/>
                  </a:cubicBezTo>
                  <a:cubicBezTo>
                    <a:pt x="1595" y="1556"/>
                    <a:pt x="1589" y="1553"/>
                    <a:pt x="1588" y="1553"/>
                  </a:cubicBezTo>
                  <a:cubicBezTo>
                    <a:pt x="1579" y="1549"/>
                    <a:pt x="1570" y="1549"/>
                    <a:pt x="1562" y="1552"/>
                  </a:cubicBezTo>
                  <a:cubicBezTo>
                    <a:pt x="1555" y="1555"/>
                    <a:pt x="1549" y="1561"/>
                    <a:pt x="1545" y="1568"/>
                  </a:cubicBezTo>
                  <a:cubicBezTo>
                    <a:pt x="1544" y="1570"/>
                    <a:pt x="1543" y="1571"/>
                    <a:pt x="1542" y="1573"/>
                  </a:cubicBezTo>
                  <a:cubicBezTo>
                    <a:pt x="1469" y="1705"/>
                    <a:pt x="1302" y="1674"/>
                    <a:pt x="1217" y="1647"/>
                  </a:cubicBezTo>
                  <a:cubicBezTo>
                    <a:pt x="1187" y="1637"/>
                    <a:pt x="1167" y="1629"/>
                    <a:pt x="1164" y="1627"/>
                  </a:cubicBezTo>
                  <a:cubicBezTo>
                    <a:pt x="1147" y="1620"/>
                    <a:pt x="1127" y="1627"/>
                    <a:pt x="1119" y="1643"/>
                  </a:cubicBezTo>
                  <a:cubicBezTo>
                    <a:pt x="1114" y="1655"/>
                    <a:pt x="1105" y="1665"/>
                    <a:pt x="1094" y="1675"/>
                  </a:cubicBezTo>
                  <a:cubicBezTo>
                    <a:pt x="1056" y="1707"/>
                    <a:pt x="986" y="1723"/>
                    <a:pt x="900" y="1719"/>
                  </a:cubicBezTo>
                  <a:cubicBezTo>
                    <a:pt x="871" y="1717"/>
                    <a:pt x="840" y="1714"/>
                    <a:pt x="808" y="1708"/>
                  </a:cubicBezTo>
                  <a:cubicBezTo>
                    <a:pt x="807" y="1708"/>
                    <a:pt x="806" y="1708"/>
                    <a:pt x="805" y="1707"/>
                  </a:cubicBezTo>
                  <a:cubicBezTo>
                    <a:pt x="798" y="1702"/>
                    <a:pt x="792" y="1698"/>
                    <a:pt x="786" y="1692"/>
                  </a:cubicBezTo>
                  <a:cubicBezTo>
                    <a:pt x="601" y="1540"/>
                    <a:pt x="576" y="1373"/>
                    <a:pt x="588" y="1258"/>
                  </a:cubicBezTo>
                  <a:cubicBezTo>
                    <a:pt x="601" y="1131"/>
                    <a:pt x="666" y="1022"/>
                    <a:pt x="725" y="984"/>
                  </a:cubicBezTo>
                  <a:cubicBezTo>
                    <a:pt x="728" y="982"/>
                    <a:pt x="731" y="980"/>
                    <a:pt x="735" y="978"/>
                  </a:cubicBezTo>
                  <a:cubicBezTo>
                    <a:pt x="761" y="964"/>
                    <a:pt x="792" y="957"/>
                    <a:pt x="824" y="957"/>
                  </a:cubicBezTo>
                  <a:cubicBezTo>
                    <a:pt x="897" y="957"/>
                    <a:pt x="962" y="992"/>
                    <a:pt x="984" y="1004"/>
                  </a:cubicBezTo>
                  <a:cubicBezTo>
                    <a:pt x="989" y="1007"/>
                    <a:pt x="991" y="1009"/>
                    <a:pt x="991" y="1009"/>
                  </a:cubicBezTo>
                  <a:cubicBezTo>
                    <a:pt x="992" y="1009"/>
                    <a:pt x="993" y="1010"/>
                    <a:pt x="994" y="1010"/>
                  </a:cubicBezTo>
                  <a:cubicBezTo>
                    <a:pt x="1034" y="1033"/>
                    <a:pt x="1034" y="1033"/>
                    <a:pt x="1034" y="1033"/>
                  </a:cubicBezTo>
                  <a:cubicBezTo>
                    <a:pt x="1226" y="1141"/>
                    <a:pt x="1226" y="1141"/>
                    <a:pt x="1226" y="1141"/>
                  </a:cubicBezTo>
                  <a:cubicBezTo>
                    <a:pt x="1319" y="1194"/>
                    <a:pt x="1319" y="1194"/>
                    <a:pt x="1319" y="1194"/>
                  </a:cubicBezTo>
                  <a:lnTo>
                    <a:pt x="1863" y="1500"/>
                  </a:lnTo>
                  <a:close/>
                  <a:moveTo>
                    <a:pt x="616" y="998"/>
                  </a:moveTo>
                  <a:cubicBezTo>
                    <a:pt x="570" y="1059"/>
                    <a:pt x="531" y="1148"/>
                    <a:pt x="520" y="1251"/>
                  </a:cubicBezTo>
                  <a:cubicBezTo>
                    <a:pt x="501" y="1436"/>
                    <a:pt x="580" y="1611"/>
                    <a:pt x="743" y="1745"/>
                  </a:cubicBezTo>
                  <a:cubicBezTo>
                    <a:pt x="942" y="1908"/>
                    <a:pt x="1176" y="2005"/>
                    <a:pt x="1371" y="2005"/>
                  </a:cubicBezTo>
                  <a:cubicBezTo>
                    <a:pt x="1476" y="2005"/>
                    <a:pt x="1558" y="1975"/>
                    <a:pt x="1600" y="1922"/>
                  </a:cubicBezTo>
                  <a:cubicBezTo>
                    <a:pt x="1637" y="1936"/>
                    <a:pt x="1709" y="1958"/>
                    <a:pt x="1786" y="1958"/>
                  </a:cubicBezTo>
                  <a:cubicBezTo>
                    <a:pt x="1885" y="1958"/>
                    <a:pt x="1961" y="1921"/>
                    <a:pt x="2009" y="1850"/>
                  </a:cubicBezTo>
                  <a:cubicBezTo>
                    <a:pt x="2036" y="1858"/>
                    <a:pt x="2081" y="1869"/>
                    <a:pt x="2130" y="1869"/>
                  </a:cubicBezTo>
                  <a:cubicBezTo>
                    <a:pt x="2130" y="1869"/>
                    <a:pt x="2130" y="1869"/>
                    <a:pt x="2130" y="1869"/>
                  </a:cubicBezTo>
                  <a:cubicBezTo>
                    <a:pt x="2135" y="1869"/>
                    <a:pt x="2140" y="1869"/>
                    <a:pt x="2145" y="1869"/>
                  </a:cubicBezTo>
                  <a:cubicBezTo>
                    <a:pt x="2280" y="1942"/>
                    <a:pt x="2280" y="1942"/>
                    <a:pt x="2280" y="1942"/>
                  </a:cubicBezTo>
                  <a:cubicBezTo>
                    <a:pt x="945" y="2252"/>
                    <a:pt x="945" y="2252"/>
                    <a:pt x="945" y="2252"/>
                  </a:cubicBezTo>
                  <a:cubicBezTo>
                    <a:pt x="945" y="2252"/>
                    <a:pt x="944" y="2252"/>
                    <a:pt x="943" y="2252"/>
                  </a:cubicBezTo>
                  <a:cubicBezTo>
                    <a:pt x="881" y="2271"/>
                    <a:pt x="817" y="2281"/>
                    <a:pt x="752" y="2281"/>
                  </a:cubicBezTo>
                  <a:cubicBezTo>
                    <a:pt x="394" y="2281"/>
                    <a:pt x="103" y="1990"/>
                    <a:pt x="103" y="1632"/>
                  </a:cubicBezTo>
                  <a:cubicBezTo>
                    <a:pt x="103" y="1321"/>
                    <a:pt x="323" y="1060"/>
                    <a:pt x="616" y="998"/>
                  </a:cubicBezTo>
                  <a:close/>
                  <a:moveTo>
                    <a:pt x="951" y="2522"/>
                  </a:moveTo>
                  <a:cubicBezTo>
                    <a:pt x="817" y="2345"/>
                    <a:pt x="817" y="2345"/>
                    <a:pt x="817" y="2345"/>
                  </a:cubicBezTo>
                  <a:cubicBezTo>
                    <a:pt x="866" y="2341"/>
                    <a:pt x="915" y="2331"/>
                    <a:pt x="962" y="2317"/>
                  </a:cubicBezTo>
                  <a:cubicBezTo>
                    <a:pt x="1110" y="2283"/>
                    <a:pt x="1110" y="2283"/>
                    <a:pt x="1110" y="2283"/>
                  </a:cubicBezTo>
                  <a:lnTo>
                    <a:pt x="951" y="2522"/>
                  </a:lnTo>
                  <a:close/>
                  <a:moveTo>
                    <a:pt x="316" y="409"/>
                  </a:moveTo>
                  <a:cubicBezTo>
                    <a:pt x="297" y="376"/>
                    <a:pt x="285" y="337"/>
                    <a:pt x="285" y="295"/>
                  </a:cubicBezTo>
                  <a:cubicBezTo>
                    <a:pt x="285" y="264"/>
                    <a:pt x="292" y="233"/>
                    <a:pt x="304" y="206"/>
                  </a:cubicBezTo>
                  <a:cubicBezTo>
                    <a:pt x="338" y="125"/>
                    <a:pt x="419" y="68"/>
                    <a:pt x="513" y="68"/>
                  </a:cubicBezTo>
                  <a:cubicBezTo>
                    <a:pt x="638" y="68"/>
                    <a:pt x="740" y="170"/>
                    <a:pt x="740" y="295"/>
                  </a:cubicBezTo>
                  <a:cubicBezTo>
                    <a:pt x="740" y="421"/>
                    <a:pt x="638" y="523"/>
                    <a:pt x="513" y="523"/>
                  </a:cubicBezTo>
                  <a:cubicBezTo>
                    <a:pt x="429" y="523"/>
                    <a:pt x="356" y="477"/>
                    <a:pt x="316" y="409"/>
                  </a:cubicBezTo>
                  <a:close/>
                  <a:moveTo>
                    <a:pt x="76" y="386"/>
                  </a:moveTo>
                  <a:cubicBezTo>
                    <a:pt x="102" y="303"/>
                    <a:pt x="173" y="265"/>
                    <a:pt x="222" y="247"/>
                  </a:cubicBezTo>
                  <a:cubicBezTo>
                    <a:pt x="220" y="263"/>
                    <a:pt x="218" y="279"/>
                    <a:pt x="218" y="295"/>
                  </a:cubicBezTo>
                  <a:cubicBezTo>
                    <a:pt x="218" y="327"/>
                    <a:pt x="223" y="357"/>
                    <a:pt x="232" y="386"/>
                  </a:cubicBezTo>
                  <a:lnTo>
                    <a:pt x="76" y="386"/>
                  </a:lnTo>
                  <a:close/>
                  <a:moveTo>
                    <a:pt x="349" y="891"/>
                  </a:moveTo>
                  <a:cubicBezTo>
                    <a:pt x="432" y="754"/>
                    <a:pt x="455" y="644"/>
                    <a:pt x="462" y="585"/>
                  </a:cubicBezTo>
                  <a:cubicBezTo>
                    <a:pt x="478" y="588"/>
                    <a:pt x="495" y="590"/>
                    <a:pt x="513" y="590"/>
                  </a:cubicBezTo>
                  <a:cubicBezTo>
                    <a:pt x="670" y="590"/>
                    <a:pt x="798" y="467"/>
                    <a:pt x="807" y="313"/>
                  </a:cubicBezTo>
                  <a:cubicBezTo>
                    <a:pt x="874" y="434"/>
                    <a:pt x="951" y="631"/>
                    <a:pt x="978" y="925"/>
                  </a:cubicBezTo>
                  <a:cubicBezTo>
                    <a:pt x="940" y="908"/>
                    <a:pt x="885" y="890"/>
                    <a:pt x="824" y="890"/>
                  </a:cubicBezTo>
                  <a:cubicBezTo>
                    <a:pt x="781" y="890"/>
                    <a:pt x="742" y="899"/>
                    <a:pt x="706" y="917"/>
                  </a:cubicBezTo>
                  <a:cubicBezTo>
                    <a:pt x="495" y="931"/>
                    <a:pt x="308" y="1036"/>
                    <a:pt x="186" y="1194"/>
                  </a:cubicBezTo>
                  <a:cubicBezTo>
                    <a:pt x="238" y="1073"/>
                    <a:pt x="304" y="965"/>
                    <a:pt x="349" y="89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a:p>
          </p:txBody>
        </p:sp>
      </p:grpSp>
      <p:sp>
        <p:nvSpPr>
          <p:cNvPr id="10" name="Rectangle 9"/>
          <p:cNvSpPr/>
          <p:nvPr/>
        </p:nvSpPr>
        <p:spPr>
          <a:xfrm>
            <a:off x="3178628" y="1998948"/>
            <a:ext cx="4201886" cy="3016210"/>
          </a:xfrm>
          <a:prstGeom prst="rect">
            <a:avLst/>
          </a:prstGeom>
        </p:spPr>
        <p:txBody>
          <a:bodyPr wrap="square">
            <a:spAutoFit/>
          </a:bodyPr>
          <a:lstStyle/>
          <a:p>
            <a:pPr algn="ctr"/>
            <a:r>
              <a:rPr lang="en-NZ" sz="2000" b="1">
                <a:solidFill>
                  <a:prstClr val="black"/>
                </a:solidFill>
                <a:latin typeface="Century Gothic" panose="020B0502020202020204" pitchFamily="34" charset="0"/>
              </a:rPr>
              <a:t>The attributes and adjectives the report generates are dependent on the ratios of the percentages of their styles.</a:t>
            </a:r>
            <a:br>
              <a:rPr lang="en-NZ" sz="2000" b="1">
                <a:solidFill>
                  <a:prstClr val="black"/>
                </a:solidFill>
                <a:latin typeface="Century Gothic" panose="020B0502020202020204" pitchFamily="34" charset="0"/>
              </a:rPr>
            </a:br>
            <a:endParaRPr lang="en-NZ" sz="2000" b="1">
              <a:solidFill>
                <a:prstClr val="black"/>
              </a:solidFill>
              <a:latin typeface="Century Gothic" panose="020B0502020202020204" pitchFamily="34" charset="0"/>
            </a:endParaRPr>
          </a:p>
          <a:p>
            <a:pPr algn="ctr"/>
            <a:r>
              <a:rPr lang="en-NZ" b="1">
                <a:solidFill>
                  <a:schemeClr val="accent3">
                    <a:lumMod val="50000"/>
                  </a:schemeClr>
                </a:solidFill>
                <a:latin typeface="Century Gothic" panose="020B0502020202020204" pitchFamily="34" charset="0"/>
              </a:rPr>
              <a:t>Pleasant, calm, </a:t>
            </a:r>
            <a:r>
              <a:rPr lang="en-NZ" b="1">
                <a:solidFill>
                  <a:srgbClr val="92D050"/>
                </a:solidFill>
                <a:latin typeface="Century Gothic" panose="020B0502020202020204" pitchFamily="34" charset="0"/>
              </a:rPr>
              <a:t>well-mannered, </a:t>
            </a:r>
            <a:r>
              <a:rPr lang="en-NZ" b="1">
                <a:solidFill>
                  <a:schemeClr val="accent3">
                    <a:lumMod val="50000"/>
                  </a:schemeClr>
                </a:solidFill>
                <a:latin typeface="Century Gothic" panose="020B0502020202020204" pitchFamily="34" charset="0"/>
              </a:rPr>
              <a:t>thorough, </a:t>
            </a:r>
            <a:r>
              <a:rPr lang="en-NZ" b="1">
                <a:solidFill>
                  <a:srgbClr val="FFC000"/>
                </a:solidFill>
                <a:latin typeface="Century Gothic" panose="020B0502020202020204" pitchFamily="34" charset="0"/>
              </a:rPr>
              <a:t>independent, emotional, </a:t>
            </a:r>
            <a:r>
              <a:rPr lang="en-NZ" b="1">
                <a:solidFill>
                  <a:schemeClr val="accent3">
                    <a:lumMod val="50000"/>
                  </a:schemeClr>
                </a:solidFill>
                <a:latin typeface="Century Gothic" panose="020B0502020202020204" pitchFamily="34" charset="0"/>
              </a:rPr>
              <a:t>undemanding, </a:t>
            </a:r>
            <a:r>
              <a:rPr lang="en-NZ" b="1">
                <a:solidFill>
                  <a:srgbClr val="FFC000"/>
                </a:solidFill>
                <a:latin typeface="Century Gothic" panose="020B0502020202020204" pitchFamily="34" charset="0"/>
              </a:rPr>
              <a:t>sociable, adjustable, open, </a:t>
            </a:r>
            <a:r>
              <a:rPr lang="en-NZ" b="1">
                <a:solidFill>
                  <a:srgbClr val="92D050"/>
                </a:solidFill>
                <a:latin typeface="Century Gothic" panose="020B0502020202020204" pitchFamily="34" charset="0"/>
              </a:rPr>
              <a:t>communicative, </a:t>
            </a:r>
            <a:r>
              <a:rPr lang="en-NZ" b="1">
                <a:solidFill>
                  <a:schemeClr val="accent3">
                    <a:lumMod val="50000"/>
                  </a:schemeClr>
                </a:solidFill>
                <a:latin typeface="Century Gothic" panose="020B0502020202020204" pitchFamily="34" charset="0"/>
              </a:rPr>
              <a:t>easy to approach, kind</a:t>
            </a:r>
          </a:p>
        </p:txBody>
      </p:sp>
      <p:sp>
        <p:nvSpPr>
          <p:cNvPr id="37" name="Rectangle 36"/>
          <p:cNvSpPr/>
          <p:nvPr/>
        </p:nvSpPr>
        <p:spPr>
          <a:xfrm>
            <a:off x="-318997" y="472966"/>
            <a:ext cx="11880000" cy="58647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5021503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14:bounceEnd="53333">
                                          <p:cBhvr additive="base">
                                            <p:cTn id="7" dur="1000" fill="hold"/>
                                            <p:tgtEl>
                                              <p:spTgt spid="60"/>
                                            </p:tgtEl>
                                            <p:attrNameLst>
                                              <p:attrName>ppt_x</p:attrName>
                                            </p:attrNameLst>
                                          </p:cBhvr>
                                          <p:tavLst>
                                            <p:tav tm="0">
                                              <p:val>
                                                <p:strVal val="0-#ppt_w/2"/>
                                              </p:val>
                                            </p:tav>
                                            <p:tav tm="100000">
                                              <p:val>
                                                <p:strVal val="#ppt_x"/>
                                              </p:val>
                                            </p:tav>
                                          </p:tavLst>
                                        </p:anim>
                                        <p:anim calcmode="lin" valueType="num" p14:bounceEnd="53333">
                                          <p:cBhvr additive="base">
                                            <p:cTn id="8" dur="1000" fill="hold"/>
                                            <p:tgtEl>
                                              <p:spTgt spid="6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750"/>
                                            <p:tgtEl>
                                              <p:spTgt spid="23"/>
                                            </p:tgtEl>
                                          </p:cBhvr>
                                        </p:animEffect>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wipe(left)">
                                          <p:cBhvr>
                                            <p:cTn id="16" dur="750"/>
                                            <p:tgtEl>
                                              <p:spTgt spid="59"/>
                                            </p:tgtEl>
                                          </p:cBhvr>
                                        </p:animEffect>
                                      </p:childTnLst>
                                    </p:cTn>
                                  </p:par>
                                </p:childTnLst>
                              </p:cTn>
                            </p:par>
                            <p:par>
                              <p:cTn id="17" fill="hold">
                                <p:stCondLst>
                                  <p:cond delay="3000"/>
                                </p:stCondLst>
                                <p:childTnLst>
                                  <p:par>
                                    <p:cTn id="18" presetID="2" presetClass="entr" presetSubtype="1" fill="hold" grpId="0" nodeType="afterEffect" p14:presetBounceEnd="53333">
                                      <p:stCondLst>
                                        <p:cond delay="250"/>
                                      </p:stCondLst>
                                      <p:childTnLst>
                                        <p:set>
                                          <p:cBhvr>
                                            <p:cTn id="19" dur="1" fill="hold">
                                              <p:stCondLst>
                                                <p:cond delay="0"/>
                                              </p:stCondLst>
                                            </p:cTn>
                                            <p:tgtEl>
                                              <p:spTgt spid="36"/>
                                            </p:tgtEl>
                                            <p:attrNameLst>
                                              <p:attrName>style.visibility</p:attrName>
                                            </p:attrNameLst>
                                          </p:cBhvr>
                                          <p:to>
                                            <p:strVal val="visible"/>
                                          </p:to>
                                        </p:set>
                                        <p:anim calcmode="lin" valueType="num" p14:bounceEnd="53333">
                                          <p:cBhvr additive="base">
                                            <p:cTn id="20" dur="750" fill="hold"/>
                                            <p:tgtEl>
                                              <p:spTgt spid="36"/>
                                            </p:tgtEl>
                                            <p:attrNameLst>
                                              <p:attrName>ppt_x</p:attrName>
                                            </p:attrNameLst>
                                          </p:cBhvr>
                                          <p:tavLst>
                                            <p:tav tm="0">
                                              <p:val>
                                                <p:strVal val="#ppt_x"/>
                                              </p:val>
                                            </p:tav>
                                            <p:tav tm="100000">
                                              <p:val>
                                                <p:strVal val="#ppt_x"/>
                                              </p:val>
                                            </p:tav>
                                          </p:tavLst>
                                        </p:anim>
                                        <p:anim calcmode="lin" valueType="num" p14:bounceEnd="53333">
                                          <p:cBhvr additive="base">
                                            <p:cTn id="21" dur="750" fill="hold"/>
                                            <p:tgtEl>
                                              <p:spTgt spid="36"/>
                                            </p:tgtEl>
                                            <p:attrNameLst>
                                              <p:attrName>ppt_y</p:attrName>
                                            </p:attrNameLst>
                                          </p:cBhvr>
                                          <p:tavLst>
                                            <p:tav tm="0">
                                              <p:val>
                                                <p:strVal val="0-#ppt_h/2"/>
                                              </p:val>
                                            </p:tav>
                                            <p:tav tm="100000">
                                              <p:val>
                                                <p:strVal val="#ppt_y"/>
                                              </p:val>
                                            </p:tav>
                                          </p:tavLst>
                                        </p:anim>
                                      </p:childTnLst>
                                    </p:cTn>
                                  </p:par>
                                </p:childTnLst>
                              </p:cTn>
                            </p:par>
                            <p:par>
                              <p:cTn id="22" fill="hold">
                                <p:stCondLst>
                                  <p:cond delay="4000"/>
                                </p:stCondLst>
                                <p:childTnLst>
                                  <p:par>
                                    <p:cTn id="23" presetID="2" presetClass="entr" presetSubtype="2" fill="hold" grpId="0" nodeType="afterEffect" p14:presetBounceEnd="53333">
                                      <p:stCondLst>
                                        <p:cond delay="0"/>
                                      </p:stCondLst>
                                      <p:childTnLst>
                                        <p:set>
                                          <p:cBhvr>
                                            <p:cTn id="24" dur="1" fill="hold">
                                              <p:stCondLst>
                                                <p:cond delay="0"/>
                                              </p:stCondLst>
                                            </p:cTn>
                                            <p:tgtEl>
                                              <p:spTgt spid="67"/>
                                            </p:tgtEl>
                                            <p:attrNameLst>
                                              <p:attrName>style.visibility</p:attrName>
                                            </p:attrNameLst>
                                          </p:cBhvr>
                                          <p:to>
                                            <p:strVal val="visible"/>
                                          </p:to>
                                        </p:set>
                                        <p:anim calcmode="lin" valueType="num" p14:bounceEnd="53333">
                                          <p:cBhvr additive="base">
                                            <p:cTn id="25" dur="1250" fill="hold"/>
                                            <p:tgtEl>
                                              <p:spTgt spid="67"/>
                                            </p:tgtEl>
                                            <p:attrNameLst>
                                              <p:attrName>ppt_x</p:attrName>
                                            </p:attrNameLst>
                                          </p:cBhvr>
                                          <p:tavLst>
                                            <p:tav tm="0">
                                              <p:val>
                                                <p:strVal val="1+#ppt_w/2"/>
                                              </p:val>
                                            </p:tav>
                                            <p:tav tm="100000">
                                              <p:val>
                                                <p:strVal val="#ppt_x"/>
                                              </p:val>
                                            </p:tav>
                                          </p:tavLst>
                                        </p:anim>
                                        <p:anim calcmode="lin" valueType="num" p14:bounceEnd="53333">
                                          <p:cBhvr additive="base">
                                            <p:cTn id="26" dur="1250" fill="hold"/>
                                            <p:tgtEl>
                                              <p:spTgt spid="67"/>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14:presetBounceEnd="53333">
                                      <p:stCondLst>
                                        <p:cond delay="250"/>
                                      </p:stCondLst>
                                      <p:childTnLst>
                                        <p:set>
                                          <p:cBhvr>
                                            <p:cTn id="28" dur="1" fill="hold">
                                              <p:stCondLst>
                                                <p:cond delay="0"/>
                                              </p:stCondLst>
                                            </p:cTn>
                                            <p:tgtEl>
                                              <p:spTgt spid="68"/>
                                            </p:tgtEl>
                                            <p:attrNameLst>
                                              <p:attrName>style.visibility</p:attrName>
                                            </p:attrNameLst>
                                          </p:cBhvr>
                                          <p:to>
                                            <p:strVal val="visible"/>
                                          </p:to>
                                        </p:set>
                                        <p:anim calcmode="lin" valueType="num" p14:bounceEnd="53333">
                                          <p:cBhvr additive="base">
                                            <p:cTn id="29" dur="1250" fill="hold"/>
                                            <p:tgtEl>
                                              <p:spTgt spid="68"/>
                                            </p:tgtEl>
                                            <p:attrNameLst>
                                              <p:attrName>ppt_x</p:attrName>
                                            </p:attrNameLst>
                                          </p:cBhvr>
                                          <p:tavLst>
                                            <p:tav tm="0">
                                              <p:val>
                                                <p:strVal val="1+#ppt_w/2"/>
                                              </p:val>
                                            </p:tav>
                                            <p:tav tm="100000">
                                              <p:val>
                                                <p:strVal val="#ppt_x"/>
                                              </p:val>
                                            </p:tav>
                                          </p:tavLst>
                                        </p:anim>
                                        <p:anim calcmode="lin" valueType="num" p14:bounceEnd="53333">
                                          <p:cBhvr additive="base">
                                            <p:cTn id="30" dur="1250" fill="hold"/>
                                            <p:tgtEl>
                                              <p:spTgt spid="68"/>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14:presetBounceEnd="53333">
                                      <p:stCondLst>
                                        <p:cond delay="250"/>
                                      </p:stCondLst>
                                      <p:childTnLst>
                                        <p:set>
                                          <p:cBhvr>
                                            <p:cTn id="32" dur="1" fill="hold">
                                              <p:stCondLst>
                                                <p:cond delay="0"/>
                                              </p:stCondLst>
                                            </p:cTn>
                                            <p:tgtEl>
                                              <p:spTgt spid="81"/>
                                            </p:tgtEl>
                                            <p:attrNameLst>
                                              <p:attrName>style.visibility</p:attrName>
                                            </p:attrNameLst>
                                          </p:cBhvr>
                                          <p:to>
                                            <p:strVal val="visible"/>
                                          </p:to>
                                        </p:set>
                                        <p:anim calcmode="lin" valueType="num" p14:bounceEnd="53333">
                                          <p:cBhvr additive="base">
                                            <p:cTn id="33" dur="1000" fill="hold"/>
                                            <p:tgtEl>
                                              <p:spTgt spid="81"/>
                                            </p:tgtEl>
                                            <p:attrNameLst>
                                              <p:attrName>ppt_x</p:attrName>
                                            </p:attrNameLst>
                                          </p:cBhvr>
                                          <p:tavLst>
                                            <p:tav tm="0">
                                              <p:val>
                                                <p:strVal val="1+#ppt_w/2"/>
                                              </p:val>
                                            </p:tav>
                                            <p:tav tm="100000">
                                              <p:val>
                                                <p:strVal val="#ppt_x"/>
                                              </p:val>
                                            </p:tav>
                                          </p:tavLst>
                                        </p:anim>
                                        <p:anim calcmode="lin" valueType="num" p14:bounceEnd="53333">
                                          <p:cBhvr additive="base">
                                            <p:cTn id="34" dur="1000" fill="hold"/>
                                            <p:tgtEl>
                                              <p:spTgt spid="81"/>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14:presetBounceEnd="53333">
                                      <p:stCondLst>
                                        <p:cond delay="250"/>
                                      </p:stCondLst>
                                      <p:childTnLst>
                                        <p:set>
                                          <p:cBhvr>
                                            <p:cTn id="36" dur="1" fill="hold">
                                              <p:stCondLst>
                                                <p:cond delay="0"/>
                                              </p:stCondLst>
                                            </p:cTn>
                                            <p:tgtEl>
                                              <p:spTgt spid="85"/>
                                            </p:tgtEl>
                                            <p:attrNameLst>
                                              <p:attrName>style.visibility</p:attrName>
                                            </p:attrNameLst>
                                          </p:cBhvr>
                                          <p:to>
                                            <p:strVal val="visible"/>
                                          </p:to>
                                        </p:set>
                                        <p:anim calcmode="lin" valueType="num" p14:bounceEnd="53333">
                                          <p:cBhvr additive="base">
                                            <p:cTn id="37" dur="1000" fill="hold"/>
                                            <p:tgtEl>
                                              <p:spTgt spid="85"/>
                                            </p:tgtEl>
                                            <p:attrNameLst>
                                              <p:attrName>ppt_x</p:attrName>
                                            </p:attrNameLst>
                                          </p:cBhvr>
                                          <p:tavLst>
                                            <p:tav tm="0">
                                              <p:val>
                                                <p:strVal val="1+#ppt_w/2"/>
                                              </p:val>
                                            </p:tav>
                                            <p:tav tm="100000">
                                              <p:val>
                                                <p:strVal val="#ppt_x"/>
                                              </p:val>
                                            </p:tav>
                                          </p:tavLst>
                                        </p:anim>
                                        <p:anim calcmode="lin" valueType="num" p14:bounceEnd="53333">
                                          <p:cBhvr additive="base">
                                            <p:cTn id="38" dur="1000" fill="hold"/>
                                            <p:tgtEl>
                                              <p:spTgt spid="85"/>
                                            </p:tgtEl>
                                            <p:attrNameLst>
                                              <p:attrName>ppt_y</p:attrName>
                                            </p:attrNameLst>
                                          </p:cBhvr>
                                          <p:tavLst>
                                            <p:tav tm="0">
                                              <p:val>
                                                <p:strVal val="#ppt_y"/>
                                              </p:val>
                                            </p:tav>
                                            <p:tav tm="100000">
                                              <p:val>
                                                <p:strVal val="#ppt_y"/>
                                              </p:val>
                                            </p:tav>
                                          </p:tavLst>
                                        </p:anim>
                                      </p:childTnLst>
                                    </p:cTn>
                                  </p:par>
                                </p:childTnLst>
                              </p:cTn>
                            </p:par>
                            <p:par>
                              <p:cTn id="39" fill="hold">
                                <p:stCondLst>
                                  <p:cond delay="5500"/>
                                </p:stCondLst>
                                <p:childTnLst>
                                  <p:par>
                                    <p:cTn id="40" presetID="10" presetClass="entr" presetSubtype="0"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60" grpId="0" animBg="1"/>
          <p:bldP spid="67" grpId="0" animBg="1"/>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1000" fill="hold"/>
                                            <p:tgtEl>
                                              <p:spTgt spid="60"/>
                                            </p:tgtEl>
                                            <p:attrNameLst>
                                              <p:attrName>ppt_x</p:attrName>
                                            </p:attrNameLst>
                                          </p:cBhvr>
                                          <p:tavLst>
                                            <p:tav tm="0">
                                              <p:val>
                                                <p:strVal val="0-#ppt_w/2"/>
                                              </p:val>
                                            </p:tav>
                                            <p:tav tm="100000">
                                              <p:val>
                                                <p:strVal val="#ppt_x"/>
                                              </p:val>
                                            </p:tav>
                                          </p:tavLst>
                                        </p:anim>
                                        <p:anim calcmode="lin" valueType="num">
                                          <p:cBhvr additive="base">
                                            <p:cTn id="8" dur="1000" fill="hold"/>
                                            <p:tgtEl>
                                              <p:spTgt spid="6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750"/>
                                            <p:tgtEl>
                                              <p:spTgt spid="23"/>
                                            </p:tgtEl>
                                          </p:cBhvr>
                                        </p:animEffect>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wipe(left)">
                                          <p:cBhvr>
                                            <p:cTn id="16" dur="750"/>
                                            <p:tgtEl>
                                              <p:spTgt spid="59"/>
                                            </p:tgtEl>
                                          </p:cBhvr>
                                        </p:animEffect>
                                      </p:childTnLst>
                                    </p:cTn>
                                  </p:par>
                                </p:childTnLst>
                              </p:cTn>
                            </p:par>
                            <p:par>
                              <p:cTn id="17" fill="hold">
                                <p:stCondLst>
                                  <p:cond delay="3000"/>
                                </p:stCondLst>
                                <p:childTnLst>
                                  <p:par>
                                    <p:cTn id="18" presetID="2" presetClass="entr" presetSubtype="1" fill="hold" grpId="0" nodeType="afterEffect">
                                      <p:stCondLst>
                                        <p:cond delay="250"/>
                                      </p:stCondLst>
                                      <p:childTnLst>
                                        <p:set>
                                          <p:cBhvr>
                                            <p:cTn id="19" dur="1" fill="hold">
                                              <p:stCondLst>
                                                <p:cond delay="0"/>
                                              </p:stCondLst>
                                            </p:cTn>
                                            <p:tgtEl>
                                              <p:spTgt spid="36"/>
                                            </p:tgtEl>
                                            <p:attrNameLst>
                                              <p:attrName>style.visibility</p:attrName>
                                            </p:attrNameLst>
                                          </p:cBhvr>
                                          <p:to>
                                            <p:strVal val="visible"/>
                                          </p:to>
                                        </p:set>
                                        <p:anim calcmode="lin" valueType="num">
                                          <p:cBhvr additive="base">
                                            <p:cTn id="20" dur="750" fill="hold"/>
                                            <p:tgtEl>
                                              <p:spTgt spid="36"/>
                                            </p:tgtEl>
                                            <p:attrNameLst>
                                              <p:attrName>ppt_x</p:attrName>
                                            </p:attrNameLst>
                                          </p:cBhvr>
                                          <p:tavLst>
                                            <p:tav tm="0">
                                              <p:val>
                                                <p:strVal val="#ppt_x"/>
                                              </p:val>
                                            </p:tav>
                                            <p:tav tm="100000">
                                              <p:val>
                                                <p:strVal val="#ppt_x"/>
                                              </p:val>
                                            </p:tav>
                                          </p:tavLst>
                                        </p:anim>
                                        <p:anim calcmode="lin" valueType="num">
                                          <p:cBhvr additive="base">
                                            <p:cTn id="21" dur="750" fill="hold"/>
                                            <p:tgtEl>
                                              <p:spTgt spid="36"/>
                                            </p:tgtEl>
                                            <p:attrNameLst>
                                              <p:attrName>ppt_y</p:attrName>
                                            </p:attrNameLst>
                                          </p:cBhvr>
                                          <p:tavLst>
                                            <p:tav tm="0">
                                              <p:val>
                                                <p:strVal val="0-#ppt_h/2"/>
                                              </p:val>
                                            </p:tav>
                                            <p:tav tm="100000">
                                              <p:val>
                                                <p:strVal val="#ppt_y"/>
                                              </p:val>
                                            </p:tav>
                                          </p:tavLst>
                                        </p:anim>
                                      </p:childTnLst>
                                    </p:cTn>
                                  </p:par>
                                </p:childTnLst>
                              </p:cTn>
                            </p:par>
                            <p:par>
                              <p:cTn id="22" fill="hold">
                                <p:stCondLst>
                                  <p:cond delay="4000"/>
                                </p:stCondLst>
                                <p:childTnLst>
                                  <p:par>
                                    <p:cTn id="23" presetID="2" presetClass="entr" presetSubtype="2" fill="hold" grpId="0" nodeType="afterEffect">
                                      <p:stCondLst>
                                        <p:cond delay="0"/>
                                      </p:stCondLst>
                                      <p:childTnLst>
                                        <p:set>
                                          <p:cBhvr>
                                            <p:cTn id="24" dur="1" fill="hold">
                                              <p:stCondLst>
                                                <p:cond delay="0"/>
                                              </p:stCondLst>
                                            </p:cTn>
                                            <p:tgtEl>
                                              <p:spTgt spid="67"/>
                                            </p:tgtEl>
                                            <p:attrNameLst>
                                              <p:attrName>style.visibility</p:attrName>
                                            </p:attrNameLst>
                                          </p:cBhvr>
                                          <p:to>
                                            <p:strVal val="visible"/>
                                          </p:to>
                                        </p:set>
                                        <p:anim calcmode="lin" valueType="num">
                                          <p:cBhvr additive="base">
                                            <p:cTn id="25" dur="1250" fill="hold"/>
                                            <p:tgtEl>
                                              <p:spTgt spid="67"/>
                                            </p:tgtEl>
                                            <p:attrNameLst>
                                              <p:attrName>ppt_x</p:attrName>
                                            </p:attrNameLst>
                                          </p:cBhvr>
                                          <p:tavLst>
                                            <p:tav tm="0">
                                              <p:val>
                                                <p:strVal val="1+#ppt_w/2"/>
                                              </p:val>
                                            </p:tav>
                                            <p:tav tm="100000">
                                              <p:val>
                                                <p:strVal val="#ppt_x"/>
                                              </p:val>
                                            </p:tav>
                                          </p:tavLst>
                                        </p:anim>
                                        <p:anim calcmode="lin" valueType="num">
                                          <p:cBhvr additive="base">
                                            <p:cTn id="26" dur="1250" fill="hold"/>
                                            <p:tgtEl>
                                              <p:spTgt spid="67"/>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250"/>
                                      </p:stCondLst>
                                      <p:childTnLst>
                                        <p:set>
                                          <p:cBhvr>
                                            <p:cTn id="28" dur="1" fill="hold">
                                              <p:stCondLst>
                                                <p:cond delay="0"/>
                                              </p:stCondLst>
                                            </p:cTn>
                                            <p:tgtEl>
                                              <p:spTgt spid="68"/>
                                            </p:tgtEl>
                                            <p:attrNameLst>
                                              <p:attrName>style.visibility</p:attrName>
                                            </p:attrNameLst>
                                          </p:cBhvr>
                                          <p:to>
                                            <p:strVal val="visible"/>
                                          </p:to>
                                        </p:set>
                                        <p:anim calcmode="lin" valueType="num">
                                          <p:cBhvr additive="base">
                                            <p:cTn id="29" dur="1250" fill="hold"/>
                                            <p:tgtEl>
                                              <p:spTgt spid="68"/>
                                            </p:tgtEl>
                                            <p:attrNameLst>
                                              <p:attrName>ppt_x</p:attrName>
                                            </p:attrNameLst>
                                          </p:cBhvr>
                                          <p:tavLst>
                                            <p:tav tm="0">
                                              <p:val>
                                                <p:strVal val="1+#ppt_w/2"/>
                                              </p:val>
                                            </p:tav>
                                            <p:tav tm="100000">
                                              <p:val>
                                                <p:strVal val="#ppt_x"/>
                                              </p:val>
                                            </p:tav>
                                          </p:tavLst>
                                        </p:anim>
                                        <p:anim calcmode="lin" valueType="num">
                                          <p:cBhvr additive="base">
                                            <p:cTn id="30" dur="1250" fill="hold"/>
                                            <p:tgtEl>
                                              <p:spTgt spid="68"/>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250"/>
                                      </p:stCondLst>
                                      <p:childTnLst>
                                        <p:set>
                                          <p:cBhvr>
                                            <p:cTn id="32" dur="1" fill="hold">
                                              <p:stCondLst>
                                                <p:cond delay="0"/>
                                              </p:stCondLst>
                                            </p:cTn>
                                            <p:tgtEl>
                                              <p:spTgt spid="81"/>
                                            </p:tgtEl>
                                            <p:attrNameLst>
                                              <p:attrName>style.visibility</p:attrName>
                                            </p:attrNameLst>
                                          </p:cBhvr>
                                          <p:to>
                                            <p:strVal val="visible"/>
                                          </p:to>
                                        </p:set>
                                        <p:anim calcmode="lin" valueType="num">
                                          <p:cBhvr additive="base">
                                            <p:cTn id="33" dur="1000" fill="hold"/>
                                            <p:tgtEl>
                                              <p:spTgt spid="81"/>
                                            </p:tgtEl>
                                            <p:attrNameLst>
                                              <p:attrName>ppt_x</p:attrName>
                                            </p:attrNameLst>
                                          </p:cBhvr>
                                          <p:tavLst>
                                            <p:tav tm="0">
                                              <p:val>
                                                <p:strVal val="1+#ppt_w/2"/>
                                              </p:val>
                                            </p:tav>
                                            <p:tav tm="100000">
                                              <p:val>
                                                <p:strVal val="#ppt_x"/>
                                              </p:val>
                                            </p:tav>
                                          </p:tavLst>
                                        </p:anim>
                                        <p:anim calcmode="lin" valueType="num">
                                          <p:cBhvr additive="base">
                                            <p:cTn id="34" dur="1000" fill="hold"/>
                                            <p:tgtEl>
                                              <p:spTgt spid="81"/>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250"/>
                                      </p:stCondLst>
                                      <p:childTnLst>
                                        <p:set>
                                          <p:cBhvr>
                                            <p:cTn id="36" dur="1" fill="hold">
                                              <p:stCondLst>
                                                <p:cond delay="0"/>
                                              </p:stCondLst>
                                            </p:cTn>
                                            <p:tgtEl>
                                              <p:spTgt spid="85"/>
                                            </p:tgtEl>
                                            <p:attrNameLst>
                                              <p:attrName>style.visibility</p:attrName>
                                            </p:attrNameLst>
                                          </p:cBhvr>
                                          <p:to>
                                            <p:strVal val="visible"/>
                                          </p:to>
                                        </p:set>
                                        <p:anim calcmode="lin" valueType="num">
                                          <p:cBhvr additive="base">
                                            <p:cTn id="37" dur="1000" fill="hold"/>
                                            <p:tgtEl>
                                              <p:spTgt spid="85"/>
                                            </p:tgtEl>
                                            <p:attrNameLst>
                                              <p:attrName>ppt_x</p:attrName>
                                            </p:attrNameLst>
                                          </p:cBhvr>
                                          <p:tavLst>
                                            <p:tav tm="0">
                                              <p:val>
                                                <p:strVal val="1+#ppt_w/2"/>
                                              </p:val>
                                            </p:tav>
                                            <p:tav tm="100000">
                                              <p:val>
                                                <p:strVal val="#ppt_x"/>
                                              </p:val>
                                            </p:tav>
                                          </p:tavLst>
                                        </p:anim>
                                        <p:anim calcmode="lin" valueType="num">
                                          <p:cBhvr additive="base">
                                            <p:cTn id="38" dur="1000" fill="hold"/>
                                            <p:tgtEl>
                                              <p:spTgt spid="85"/>
                                            </p:tgtEl>
                                            <p:attrNameLst>
                                              <p:attrName>ppt_y</p:attrName>
                                            </p:attrNameLst>
                                          </p:cBhvr>
                                          <p:tavLst>
                                            <p:tav tm="0">
                                              <p:val>
                                                <p:strVal val="#ppt_y"/>
                                              </p:val>
                                            </p:tav>
                                            <p:tav tm="100000">
                                              <p:val>
                                                <p:strVal val="#ppt_y"/>
                                              </p:val>
                                            </p:tav>
                                          </p:tavLst>
                                        </p:anim>
                                      </p:childTnLst>
                                    </p:cTn>
                                  </p:par>
                                </p:childTnLst>
                              </p:cTn>
                            </p:par>
                            <p:par>
                              <p:cTn id="39" fill="hold">
                                <p:stCondLst>
                                  <p:cond delay="5500"/>
                                </p:stCondLst>
                                <p:childTnLst>
                                  <p:par>
                                    <p:cTn id="40" presetID="10" presetClass="entr" presetSubtype="0"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60" grpId="0" animBg="1"/>
          <p:bldP spid="67" grpId="0" animBg="1"/>
          <p:bldP spid="10" grpId="0"/>
        </p:bldLst>
      </p:timing>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027"/>
          <p:cNvSpPr>
            <a:spLocks noChangeArrowheads="1"/>
          </p:cNvSpPr>
          <p:nvPr/>
        </p:nvSpPr>
        <p:spPr bwMode="auto">
          <a:xfrm>
            <a:off x="984738" y="1120825"/>
            <a:ext cx="11207262" cy="4403558"/>
          </a:xfrm>
          <a:prstGeom prst="rect">
            <a:avLst/>
          </a:prstGeom>
          <a:noFill/>
          <a:ln w="12700">
            <a:noFill/>
            <a:miter lim="800000"/>
            <a:headEnd/>
            <a:tailEnd/>
          </a:ln>
        </p:spPr>
        <p:txBody>
          <a:bodyPr lIns="89897" tIns="44164" rIns="89897" bIns="44164"/>
          <a:lstStyle/>
          <a:p>
            <a:pPr marL="379440" indent="-379440" algn="l">
              <a:defRPr/>
            </a:pPr>
            <a:r>
              <a:rPr lang="en-US" sz="2200" b="1" baseline="0">
                <a:solidFill>
                  <a:srgbClr val="ED0C6D"/>
                </a:solidFill>
                <a:latin typeface="Century Gothic" panose="020B0502020202020204" pitchFamily="34" charset="0"/>
              </a:rPr>
              <a:t>Matt</a:t>
            </a:r>
          </a:p>
          <a:p>
            <a:pPr marL="379440" indent="-379440" algn="l">
              <a:defRPr/>
            </a:pPr>
            <a:endParaRPr lang="en-US" sz="2200" b="1" baseline="0">
              <a:solidFill>
                <a:srgbClr val="333399"/>
              </a:solidFill>
              <a:effectLst>
                <a:outerShdw blurRad="38100" dist="38100" dir="2700000" algn="tl">
                  <a:srgbClr val="000000"/>
                </a:outerShdw>
              </a:effectLst>
              <a:latin typeface="Century Gothic" panose="020B0502020202020204" pitchFamily="34" charset="0"/>
            </a:endParaRPr>
          </a:p>
          <a:p>
            <a:pPr marL="342900" indent="-342900" algn="l">
              <a:buClr>
                <a:srgbClr val="D0005F"/>
              </a:buClr>
              <a:buFont typeface="Arial" panose="020B0604020202020204" pitchFamily="34" charset="0"/>
              <a:buChar char="•"/>
              <a:defRPr/>
            </a:pPr>
            <a:r>
              <a:rPr kumimoji="1" lang="en-US" sz="2200" baseline="0">
                <a:solidFill>
                  <a:srgbClr val="000000"/>
                </a:solidFill>
                <a:effectLst>
                  <a:outerShdw blurRad="38100" dist="38100" dir="2700000" algn="tl">
                    <a:srgbClr val="FFFFFF"/>
                  </a:outerShdw>
                </a:effectLst>
                <a:latin typeface="Century Gothic" panose="020B0502020202020204" pitchFamily="34" charset="0"/>
              </a:rPr>
              <a:t>Matt is shy and quiet but a very decisive regional manager.</a:t>
            </a:r>
          </a:p>
          <a:p>
            <a:pPr marL="342900" indent="-342900" algn="l">
              <a:buClr>
                <a:srgbClr val="D0005F"/>
              </a:buClr>
              <a:buFont typeface="Arial" panose="020B0604020202020204" pitchFamily="34" charset="0"/>
              <a:buChar char="•"/>
              <a:defRPr/>
            </a:pPr>
            <a:r>
              <a:rPr kumimoji="1" lang="en-US" sz="2200" baseline="0">
                <a:solidFill>
                  <a:srgbClr val="000000"/>
                </a:solidFill>
                <a:effectLst>
                  <a:outerShdw blurRad="38100" dist="38100" dir="2700000" algn="tl">
                    <a:srgbClr val="FFFFFF"/>
                  </a:outerShdw>
                </a:effectLst>
                <a:latin typeface="Century Gothic" panose="020B0502020202020204" pitchFamily="34" charset="0"/>
              </a:rPr>
              <a:t>He values a fair and polite supervisor.</a:t>
            </a:r>
          </a:p>
          <a:p>
            <a:pPr marL="342900" indent="-342900" algn="l">
              <a:buClr>
                <a:srgbClr val="D0005F"/>
              </a:buClr>
              <a:buFont typeface="Arial" panose="020B0604020202020204" pitchFamily="34" charset="0"/>
              <a:buChar char="•"/>
              <a:defRPr/>
            </a:pPr>
            <a:r>
              <a:rPr kumimoji="1" lang="en-US" sz="2200" baseline="0">
                <a:solidFill>
                  <a:srgbClr val="000000"/>
                </a:solidFill>
                <a:effectLst>
                  <a:outerShdw blurRad="38100" dist="38100" dir="2700000" algn="tl">
                    <a:srgbClr val="FFFFFF"/>
                  </a:outerShdw>
                </a:effectLst>
                <a:latin typeface="Century Gothic" panose="020B0502020202020204" pitchFamily="34" charset="0"/>
              </a:rPr>
              <a:t>He is very successful.</a:t>
            </a:r>
          </a:p>
          <a:p>
            <a:pPr marL="342900" indent="-342900" algn="l">
              <a:buClr>
                <a:srgbClr val="D0005F"/>
              </a:buClr>
              <a:buFont typeface="Arial" panose="020B0604020202020204" pitchFamily="34" charset="0"/>
              <a:buChar char="•"/>
              <a:defRPr/>
            </a:pPr>
            <a:r>
              <a:rPr kumimoji="1" lang="en-US" sz="2200" baseline="0">
                <a:solidFill>
                  <a:srgbClr val="000000"/>
                </a:solidFill>
                <a:effectLst>
                  <a:outerShdw blurRad="38100" dist="38100" dir="2700000" algn="tl">
                    <a:srgbClr val="FFFFFF"/>
                  </a:outerShdw>
                </a:effectLst>
                <a:latin typeface="Century Gothic" panose="020B0502020202020204" pitchFamily="34" charset="0"/>
              </a:rPr>
              <a:t>He doesn’t want to join public sales promotion meetings, especially </a:t>
            </a:r>
            <a:br>
              <a:rPr kumimoji="1" lang="en-US" sz="2200" baseline="0">
                <a:solidFill>
                  <a:srgbClr val="000000"/>
                </a:solidFill>
                <a:effectLst>
                  <a:outerShdw blurRad="38100" dist="38100" dir="2700000" algn="tl">
                    <a:srgbClr val="FFFFFF"/>
                  </a:outerShdw>
                </a:effectLst>
                <a:latin typeface="Century Gothic" panose="020B0502020202020204" pitchFamily="34" charset="0"/>
              </a:rPr>
            </a:br>
            <a:r>
              <a:rPr kumimoji="1" lang="en-US" sz="2200" baseline="0">
                <a:solidFill>
                  <a:srgbClr val="000000"/>
                </a:solidFill>
                <a:effectLst>
                  <a:outerShdw blurRad="38100" dist="38100" dir="2700000" algn="tl">
                    <a:srgbClr val="FFFFFF"/>
                  </a:outerShdw>
                </a:effectLst>
                <a:latin typeface="Century Gothic" panose="020B0502020202020204" pitchFamily="34" charset="0"/>
              </a:rPr>
              <a:t>if </a:t>
            </a:r>
            <a:r>
              <a:rPr kumimoji="1" lang="en-US" sz="2200">
                <a:solidFill>
                  <a:srgbClr val="000000"/>
                </a:solidFill>
                <a:effectLst>
                  <a:outerShdw blurRad="38100" dist="38100" dir="2700000" algn="tl">
                    <a:srgbClr val="FFFFFF"/>
                  </a:outerShdw>
                </a:effectLst>
                <a:latin typeface="Century Gothic" panose="020B0502020202020204" pitchFamily="34" charset="0"/>
              </a:rPr>
              <a:t> </a:t>
            </a:r>
            <a:r>
              <a:rPr kumimoji="1" lang="en-US" sz="2200" baseline="0">
                <a:solidFill>
                  <a:srgbClr val="000000"/>
                </a:solidFill>
                <a:effectLst>
                  <a:outerShdw blurRad="38100" dist="38100" dir="2700000" algn="tl">
                    <a:srgbClr val="FFFFFF"/>
                  </a:outerShdw>
                </a:effectLst>
                <a:latin typeface="Century Gothic" panose="020B0502020202020204" pitchFamily="34" charset="0"/>
              </a:rPr>
              <a:t>he has to meet new people in new places.</a:t>
            </a:r>
          </a:p>
          <a:p>
            <a:pPr marL="342900" indent="-342900" algn="l">
              <a:buClr>
                <a:srgbClr val="D0005F"/>
              </a:buClr>
              <a:buFont typeface="Arial" panose="020B0604020202020204" pitchFamily="34" charset="0"/>
              <a:buChar char="•"/>
              <a:defRPr/>
            </a:pPr>
            <a:r>
              <a:rPr kumimoji="1" lang="en-US" sz="2200" baseline="0">
                <a:solidFill>
                  <a:srgbClr val="000000"/>
                </a:solidFill>
                <a:effectLst>
                  <a:outerShdw blurRad="38100" dist="38100" dir="2700000" algn="tl">
                    <a:srgbClr val="FFFFFF"/>
                  </a:outerShdw>
                </a:effectLst>
                <a:latin typeface="Century Gothic" panose="020B0502020202020204" pitchFamily="34" charset="0"/>
              </a:rPr>
              <a:t>He is an electronic technician by training.</a:t>
            </a:r>
          </a:p>
          <a:p>
            <a:pPr marL="342900" indent="-342900" algn="l">
              <a:buClr>
                <a:srgbClr val="D0005F"/>
              </a:buClr>
              <a:buFont typeface="Arial" panose="020B0604020202020204" pitchFamily="34" charset="0"/>
              <a:buChar char="•"/>
              <a:defRPr/>
            </a:pPr>
            <a:r>
              <a:rPr kumimoji="1" lang="en-US" sz="2200" baseline="0">
                <a:solidFill>
                  <a:srgbClr val="000000"/>
                </a:solidFill>
                <a:effectLst>
                  <a:outerShdw blurRad="38100" dist="38100" dir="2700000" algn="tl">
                    <a:srgbClr val="FFFFFF"/>
                  </a:outerShdw>
                </a:effectLst>
                <a:latin typeface="Century Gothic" panose="020B0502020202020204" pitchFamily="34" charset="0"/>
              </a:rPr>
              <a:t>He is happiest when he can manage his region on his own.</a:t>
            </a:r>
          </a:p>
          <a:p>
            <a:pPr marL="342900" indent="-342900" algn="l">
              <a:buClr>
                <a:srgbClr val="D0005F"/>
              </a:buClr>
              <a:buFont typeface="Arial" panose="020B0604020202020204" pitchFamily="34" charset="0"/>
              <a:buChar char="•"/>
              <a:defRPr/>
            </a:pPr>
            <a:r>
              <a:rPr kumimoji="1" lang="en-US" sz="2200" baseline="0">
                <a:solidFill>
                  <a:srgbClr val="000000"/>
                </a:solidFill>
                <a:effectLst>
                  <a:outerShdw blurRad="38100" dist="38100" dir="2700000" algn="tl">
                    <a:srgbClr val="FFFFFF"/>
                  </a:outerShdw>
                </a:effectLst>
                <a:latin typeface="Century Gothic" panose="020B0502020202020204" pitchFamily="34" charset="0"/>
              </a:rPr>
              <a:t>He may need support in times of change.</a:t>
            </a:r>
          </a:p>
          <a:p>
            <a:pPr marL="342900" indent="-342900" algn="l">
              <a:buClr>
                <a:srgbClr val="D0005F"/>
              </a:buClr>
              <a:buFont typeface="Arial" panose="020B0604020202020204" pitchFamily="34" charset="0"/>
              <a:buChar char="•"/>
              <a:defRPr/>
            </a:pPr>
            <a:r>
              <a:rPr kumimoji="1" lang="en-US" sz="2200" baseline="0">
                <a:solidFill>
                  <a:srgbClr val="000000"/>
                </a:solidFill>
                <a:effectLst>
                  <a:outerShdw blurRad="38100" dist="38100" dir="2700000" algn="tl">
                    <a:srgbClr val="FFFFFF"/>
                  </a:outerShdw>
                </a:effectLst>
                <a:latin typeface="Century Gothic" panose="020B0502020202020204" pitchFamily="34" charset="0"/>
              </a:rPr>
              <a:t>He likes the challenge his job gives him.</a:t>
            </a:r>
            <a:endParaRPr lang="en-US" sz="2200" baseline="0">
              <a:solidFill>
                <a:srgbClr val="000000"/>
              </a:solidFill>
              <a:effectLst>
                <a:outerShdw blurRad="38100" dist="38100" dir="2700000" algn="tl">
                  <a:srgbClr val="FFFFFF"/>
                </a:outerShdw>
              </a:effectLst>
              <a:latin typeface="Century Gothic" panose="020B0502020202020204" pitchFamily="34" charset="0"/>
            </a:endParaRPr>
          </a:p>
        </p:txBody>
      </p:sp>
      <p:sp>
        <p:nvSpPr>
          <p:cNvPr id="6" name="Rectangle 1029"/>
          <p:cNvSpPr>
            <a:spLocks noChangeArrowheads="1"/>
          </p:cNvSpPr>
          <p:nvPr/>
        </p:nvSpPr>
        <p:spPr bwMode="auto">
          <a:xfrm>
            <a:off x="2454638" y="1478144"/>
            <a:ext cx="318805" cy="425175"/>
          </a:xfrm>
          <a:prstGeom prst="rect">
            <a:avLst/>
          </a:prstGeom>
          <a:noFill/>
          <a:ln w="12700">
            <a:noFill/>
            <a:miter lim="800000"/>
            <a:headEnd/>
            <a:tailEnd/>
          </a:ln>
        </p:spPr>
        <p:txBody>
          <a:bodyPr wrap="none" lIns="85132" tIns="42571" rIns="85132" bIns="42571" anchor="ctr">
            <a:spAutoFit/>
          </a:bodyPr>
          <a:lstStyle/>
          <a:p>
            <a:pPr>
              <a:spcBef>
                <a:spcPct val="20000"/>
              </a:spcBef>
              <a:defRPr/>
            </a:pPr>
            <a:r>
              <a:rPr kumimoji="1" lang="en-US" sz="2200" b="1" baseline="0">
                <a:solidFill>
                  <a:schemeClr val="accent3"/>
                </a:solidFill>
                <a:latin typeface="Century Gothic" panose="020B0502020202020204" pitchFamily="34" charset="0"/>
              </a:rPr>
              <a:t>S</a:t>
            </a:r>
          </a:p>
        </p:txBody>
      </p:sp>
      <p:sp>
        <p:nvSpPr>
          <p:cNvPr id="7" name="Rectangle 1030"/>
          <p:cNvSpPr>
            <a:spLocks noChangeArrowheads="1"/>
          </p:cNvSpPr>
          <p:nvPr/>
        </p:nvSpPr>
        <p:spPr bwMode="auto">
          <a:xfrm>
            <a:off x="3847210" y="1508400"/>
            <a:ext cx="391172" cy="425175"/>
          </a:xfrm>
          <a:prstGeom prst="rect">
            <a:avLst/>
          </a:prstGeom>
          <a:noFill/>
          <a:ln w="12700">
            <a:noFill/>
            <a:miter lim="800000"/>
            <a:headEnd/>
            <a:tailEnd/>
          </a:ln>
        </p:spPr>
        <p:txBody>
          <a:bodyPr wrap="none" lIns="85132" tIns="42571" rIns="85132" bIns="42571" anchor="ctr">
            <a:spAutoFit/>
          </a:bodyPr>
          <a:lstStyle/>
          <a:p>
            <a:pPr>
              <a:spcBef>
                <a:spcPct val="20000"/>
              </a:spcBef>
              <a:defRPr/>
            </a:pPr>
            <a:r>
              <a:rPr kumimoji="1" lang="en-US" sz="2200" b="1" baseline="0">
                <a:solidFill>
                  <a:srgbClr val="0070C0"/>
                </a:solidFill>
                <a:latin typeface="Century Gothic" panose="020B0502020202020204" pitchFamily="34" charset="0"/>
              </a:rPr>
              <a:t>C</a:t>
            </a:r>
          </a:p>
        </p:txBody>
      </p:sp>
      <p:sp>
        <p:nvSpPr>
          <p:cNvPr id="8" name="Rectangle 1031"/>
          <p:cNvSpPr>
            <a:spLocks noChangeArrowheads="1"/>
          </p:cNvSpPr>
          <p:nvPr/>
        </p:nvSpPr>
        <p:spPr bwMode="auto">
          <a:xfrm>
            <a:off x="5911728" y="1488349"/>
            <a:ext cx="380622" cy="430275"/>
          </a:xfrm>
          <a:prstGeom prst="rect">
            <a:avLst/>
          </a:prstGeom>
          <a:noFill/>
          <a:ln w="12700">
            <a:noFill/>
            <a:miter lim="800000"/>
            <a:headEnd/>
            <a:tailEnd/>
          </a:ln>
        </p:spPr>
        <p:txBody>
          <a:bodyPr wrap="none" lIns="90839" tIns="45417" rIns="90839" bIns="45417" anchor="ctr">
            <a:spAutoFit/>
          </a:bodyPr>
          <a:lstStyle/>
          <a:p>
            <a:pPr>
              <a:spcBef>
                <a:spcPct val="20000"/>
              </a:spcBef>
              <a:defRPr/>
            </a:pPr>
            <a:r>
              <a:rPr kumimoji="1" lang="en-US" sz="2200" b="1" baseline="0">
                <a:solidFill>
                  <a:srgbClr val="FF0000"/>
                </a:solidFill>
                <a:latin typeface="Century Gothic" panose="020B0502020202020204" pitchFamily="34" charset="0"/>
              </a:rPr>
              <a:t>D</a:t>
            </a:r>
          </a:p>
        </p:txBody>
      </p:sp>
      <p:sp>
        <p:nvSpPr>
          <p:cNvPr id="9" name="Rectangle 1032"/>
          <p:cNvSpPr>
            <a:spLocks noChangeArrowheads="1"/>
          </p:cNvSpPr>
          <p:nvPr/>
        </p:nvSpPr>
        <p:spPr bwMode="auto">
          <a:xfrm>
            <a:off x="6504617" y="2132315"/>
            <a:ext cx="330928" cy="430275"/>
          </a:xfrm>
          <a:prstGeom prst="rect">
            <a:avLst/>
          </a:prstGeom>
          <a:noFill/>
          <a:ln w="12700">
            <a:noFill/>
            <a:miter lim="800000"/>
            <a:headEnd/>
            <a:tailEnd/>
          </a:ln>
        </p:spPr>
        <p:txBody>
          <a:bodyPr wrap="none" lIns="90839" tIns="45417" rIns="90839" bIns="45417" anchor="ctr">
            <a:spAutoFit/>
          </a:bodyPr>
          <a:lstStyle/>
          <a:p>
            <a:pPr>
              <a:spcBef>
                <a:spcPct val="20000"/>
              </a:spcBef>
              <a:defRPr/>
            </a:pPr>
            <a:r>
              <a:rPr kumimoji="1" lang="en-US" sz="2200" b="1" baseline="0">
                <a:solidFill>
                  <a:schemeClr val="accent3"/>
                </a:solidFill>
                <a:latin typeface="Century Gothic" panose="020B0502020202020204" pitchFamily="34" charset="0"/>
              </a:rPr>
              <a:t>S</a:t>
            </a:r>
          </a:p>
        </p:txBody>
      </p:sp>
      <p:grpSp>
        <p:nvGrpSpPr>
          <p:cNvPr id="10" name="Group 1033"/>
          <p:cNvGrpSpPr>
            <a:grpSpLocks/>
          </p:cNvGrpSpPr>
          <p:nvPr/>
        </p:nvGrpSpPr>
        <p:grpSpPr bwMode="auto">
          <a:xfrm>
            <a:off x="3153508" y="2604720"/>
            <a:ext cx="609600" cy="151898"/>
            <a:chOff x="336" y="2688"/>
            <a:chExt cx="288" cy="96"/>
          </a:xfrm>
        </p:grpSpPr>
        <p:sp>
          <p:nvSpPr>
            <p:cNvPr id="11" name="Line 1034"/>
            <p:cNvSpPr>
              <a:spLocks noChangeShapeType="1"/>
            </p:cNvSpPr>
            <p:nvPr/>
          </p:nvSpPr>
          <p:spPr bwMode="auto">
            <a:xfrm>
              <a:off x="336" y="2688"/>
              <a:ext cx="288" cy="96"/>
            </a:xfrm>
            <a:prstGeom prst="line">
              <a:avLst/>
            </a:prstGeom>
            <a:noFill/>
            <a:ln w="28575">
              <a:solidFill>
                <a:srgbClr val="D0005F"/>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12" name="Line 1035"/>
            <p:cNvSpPr>
              <a:spLocks noChangeShapeType="1"/>
            </p:cNvSpPr>
            <p:nvPr/>
          </p:nvSpPr>
          <p:spPr bwMode="auto">
            <a:xfrm flipV="1">
              <a:off x="336" y="2688"/>
              <a:ext cx="288" cy="96"/>
            </a:xfrm>
            <a:prstGeom prst="line">
              <a:avLst/>
            </a:prstGeom>
            <a:noFill/>
            <a:ln w="28575">
              <a:solidFill>
                <a:srgbClr val="D0005F"/>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grpSp>
      <p:sp>
        <p:nvSpPr>
          <p:cNvPr id="14" name="Rectangle 1037"/>
          <p:cNvSpPr>
            <a:spLocks noChangeArrowheads="1"/>
          </p:cNvSpPr>
          <p:nvPr/>
        </p:nvSpPr>
        <p:spPr bwMode="auto">
          <a:xfrm>
            <a:off x="8478366" y="3147144"/>
            <a:ext cx="390769" cy="423862"/>
          </a:xfrm>
          <a:prstGeom prst="rect">
            <a:avLst/>
          </a:prstGeom>
          <a:noFill/>
          <a:ln w="12700">
            <a:noFill/>
            <a:miter lim="800000"/>
            <a:headEnd/>
            <a:tailEnd/>
          </a:ln>
        </p:spPr>
        <p:txBody>
          <a:bodyPr wrap="none" lIns="85132" tIns="42571" rIns="85132" bIns="42571" anchor="ctr">
            <a:spAutoFit/>
          </a:bodyPr>
          <a:lstStyle/>
          <a:p>
            <a:pPr>
              <a:spcBef>
                <a:spcPct val="20000"/>
              </a:spcBef>
              <a:defRPr/>
            </a:pPr>
            <a:r>
              <a:rPr kumimoji="1" lang="en-US" sz="2200" b="1" baseline="0">
                <a:solidFill>
                  <a:srgbClr val="0070C0"/>
                </a:solidFill>
                <a:latin typeface="Century Gothic" panose="020B0502020202020204" pitchFamily="34" charset="0"/>
              </a:rPr>
              <a:t>C</a:t>
            </a:r>
          </a:p>
        </p:txBody>
      </p:sp>
      <p:sp>
        <p:nvSpPr>
          <p:cNvPr id="15" name="Rectangle 1038"/>
          <p:cNvSpPr>
            <a:spLocks noChangeArrowheads="1"/>
          </p:cNvSpPr>
          <p:nvPr/>
        </p:nvSpPr>
        <p:spPr bwMode="auto">
          <a:xfrm>
            <a:off x="8146213" y="3147144"/>
            <a:ext cx="318476" cy="423862"/>
          </a:xfrm>
          <a:prstGeom prst="rect">
            <a:avLst/>
          </a:prstGeom>
          <a:noFill/>
          <a:ln w="12700">
            <a:noFill/>
            <a:miter lim="800000"/>
            <a:headEnd/>
            <a:tailEnd/>
          </a:ln>
        </p:spPr>
        <p:txBody>
          <a:bodyPr wrap="none" lIns="85132" tIns="42571" rIns="85132" bIns="42571" anchor="ctr">
            <a:spAutoFit/>
          </a:bodyPr>
          <a:lstStyle/>
          <a:p>
            <a:pPr>
              <a:spcBef>
                <a:spcPct val="20000"/>
              </a:spcBef>
              <a:defRPr/>
            </a:pPr>
            <a:r>
              <a:rPr kumimoji="1" lang="en-US" sz="2200" b="1" baseline="0">
                <a:solidFill>
                  <a:schemeClr val="accent3"/>
                </a:solidFill>
                <a:latin typeface="Century Gothic" panose="020B0502020202020204" pitchFamily="34" charset="0"/>
              </a:rPr>
              <a:t>S</a:t>
            </a:r>
          </a:p>
        </p:txBody>
      </p:sp>
      <p:grpSp>
        <p:nvGrpSpPr>
          <p:cNvPr id="16" name="Group 1039"/>
          <p:cNvGrpSpPr>
            <a:grpSpLocks/>
          </p:cNvGrpSpPr>
          <p:nvPr/>
        </p:nvGrpSpPr>
        <p:grpSpPr bwMode="auto">
          <a:xfrm>
            <a:off x="3591658" y="3619132"/>
            <a:ext cx="609600" cy="151899"/>
            <a:chOff x="336" y="2688"/>
            <a:chExt cx="288" cy="96"/>
          </a:xfrm>
        </p:grpSpPr>
        <p:sp>
          <p:nvSpPr>
            <p:cNvPr id="17" name="Line 1040"/>
            <p:cNvSpPr>
              <a:spLocks noChangeShapeType="1"/>
            </p:cNvSpPr>
            <p:nvPr/>
          </p:nvSpPr>
          <p:spPr bwMode="auto">
            <a:xfrm>
              <a:off x="336" y="2688"/>
              <a:ext cx="288" cy="96"/>
            </a:xfrm>
            <a:prstGeom prst="line">
              <a:avLst/>
            </a:prstGeom>
            <a:noFill/>
            <a:ln w="28575">
              <a:solidFill>
                <a:srgbClr val="D0005F"/>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18" name="Line 1041"/>
            <p:cNvSpPr>
              <a:spLocks noChangeShapeType="1"/>
            </p:cNvSpPr>
            <p:nvPr/>
          </p:nvSpPr>
          <p:spPr bwMode="auto">
            <a:xfrm flipV="1">
              <a:off x="336" y="2688"/>
              <a:ext cx="288" cy="96"/>
            </a:xfrm>
            <a:prstGeom prst="line">
              <a:avLst/>
            </a:prstGeom>
            <a:noFill/>
            <a:ln w="28575">
              <a:solidFill>
                <a:srgbClr val="D0005F"/>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grpSp>
      <p:grpSp>
        <p:nvGrpSpPr>
          <p:cNvPr id="19" name="Group 1042"/>
          <p:cNvGrpSpPr>
            <a:grpSpLocks/>
          </p:cNvGrpSpPr>
          <p:nvPr/>
        </p:nvGrpSpPr>
        <p:grpSpPr bwMode="auto">
          <a:xfrm>
            <a:off x="9383616" y="3819001"/>
            <a:ext cx="840184" cy="423773"/>
            <a:chOff x="4289" y="3139"/>
            <a:chExt cx="484" cy="267"/>
          </a:xfrm>
        </p:grpSpPr>
        <p:sp>
          <p:nvSpPr>
            <p:cNvPr id="20" name="Rectangle 1043"/>
            <p:cNvSpPr>
              <a:spLocks noChangeArrowheads="1"/>
            </p:cNvSpPr>
            <p:nvPr/>
          </p:nvSpPr>
          <p:spPr bwMode="auto">
            <a:xfrm>
              <a:off x="4674" y="3139"/>
              <a:ext cx="99" cy="267"/>
            </a:xfrm>
            <a:prstGeom prst="rect">
              <a:avLst/>
            </a:prstGeom>
            <a:noFill/>
            <a:ln w="12700">
              <a:noFill/>
              <a:miter lim="800000"/>
              <a:headEnd/>
              <a:tailEnd/>
            </a:ln>
          </p:spPr>
          <p:txBody>
            <a:bodyPr wrap="none" lIns="85132" tIns="42571" rIns="85132" bIns="42571" anchor="ctr">
              <a:spAutoFit/>
            </a:bodyPr>
            <a:lstStyle/>
            <a:p>
              <a:pPr>
                <a:spcBef>
                  <a:spcPct val="20000"/>
                </a:spcBef>
                <a:defRPr/>
              </a:pPr>
              <a:endParaRPr kumimoji="1" lang="en-US" sz="2200" b="1" baseline="0">
                <a:solidFill>
                  <a:srgbClr val="333399"/>
                </a:solidFill>
                <a:effectLst>
                  <a:outerShdw blurRad="38100" dist="38100" dir="2700000" algn="tl">
                    <a:srgbClr val="000000"/>
                  </a:outerShdw>
                </a:effectLst>
                <a:latin typeface="Century Gothic" panose="020B0502020202020204" pitchFamily="34" charset="0"/>
              </a:endParaRPr>
            </a:p>
          </p:txBody>
        </p:sp>
        <p:sp>
          <p:nvSpPr>
            <p:cNvPr id="21" name="Rectangle 1044"/>
            <p:cNvSpPr>
              <a:spLocks noChangeArrowheads="1"/>
            </p:cNvSpPr>
            <p:nvPr/>
          </p:nvSpPr>
          <p:spPr bwMode="auto">
            <a:xfrm>
              <a:off x="4289" y="3139"/>
              <a:ext cx="213" cy="267"/>
            </a:xfrm>
            <a:prstGeom prst="rect">
              <a:avLst/>
            </a:prstGeom>
            <a:noFill/>
            <a:ln w="12700">
              <a:noFill/>
              <a:miter lim="800000"/>
              <a:headEnd/>
              <a:tailEnd/>
            </a:ln>
          </p:spPr>
          <p:txBody>
            <a:bodyPr wrap="none" lIns="85132" tIns="42571" rIns="85132" bIns="42571" anchor="ctr">
              <a:spAutoFit/>
            </a:bodyPr>
            <a:lstStyle/>
            <a:p>
              <a:pPr>
                <a:spcBef>
                  <a:spcPct val="20000"/>
                </a:spcBef>
                <a:defRPr/>
              </a:pPr>
              <a:r>
                <a:rPr kumimoji="1" lang="en-US" sz="2200" b="1" baseline="0">
                  <a:solidFill>
                    <a:srgbClr val="FF0000"/>
                  </a:solidFill>
                  <a:latin typeface="Century Gothic" panose="020B0502020202020204" pitchFamily="34" charset="0"/>
                </a:rPr>
                <a:t>D</a:t>
              </a:r>
            </a:p>
          </p:txBody>
        </p:sp>
      </p:grpSp>
      <p:sp>
        <p:nvSpPr>
          <p:cNvPr id="23" name="Rectangle 1046"/>
          <p:cNvSpPr>
            <a:spLocks noChangeArrowheads="1"/>
          </p:cNvSpPr>
          <p:nvPr/>
        </p:nvSpPr>
        <p:spPr bwMode="auto">
          <a:xfrm>
            <a:off x="7400911" y="4151033"/>
            <a:ext cx="391468" cy="423863"/>
          </a:xfrm>
          <a:prstGeom prst="rect">
            <a:avLst/>
          </a:prstGeom>
          <a:noFill/>
          <a:ln w="12700">
            <a:noFill/>
            <a:miter lim="800000"/>
            <a:headEnd/>
            <a:tailEnd/>
          </a:ln>
        </p:spPr>
        <p:txBody>
          <a:bodyPr wrap="none" lIns="85132" tIns="42571" rIns="85132" bIns="42571" anchor="ctr">
            <a:spAutoFit/>
          </a:bodyPr>
          <a:lstStyle/>
          <a:p>
            <a:pPr>
              <a:spcBef>
                <a:spcPct val="20000"/>
              </a:spcBef>
              <a:defRPr/>
            </a:pPr>
            <a:r>
              <a:rPr kumimoji="1" lang="en-US" sz="2200" b="1" baseline="0">
                <a:solidFill>
                  <a:srgbClr val="0070C0"/>
                </a:solidFill>
                <a:latin typeface="Century Gothic" panose="020B0502020202020204" pitchFamily="34" charset="0"/>
              </a:rPr>
              <a:t>C</a:t>
            </a:r>
          </a:p>
        </p:txBody>
      </p:sp>
      <p:sp>
        <p:nvSpPr>
          <p:cNvPr id="24" name="Rectangle 1047"/>
          <p:cNvSpPr>
            <a:spLocks noChangeArrowheads="1"/>
          </p:cNvSpPr>
          <p:nvPr/>
        </p:nvSpPr>
        <p:spPr bwMode="auto">
          <a:xfrm>
            <a:off x="7081864" y="4151033"/>
            <a:ext cx="319047" cy="423863"/>
          </a:xfrm>
          <a:prstGeom prst="rect">
            <a:avLst/>
          </a:prstGeom>
          <a:noFill/>
          <a:ln w="12700">
            <a:noFill/>
            <a:miter lim="800000"/>
            <a:headEnd/>
            <a:tailEnd/>
          </a:ln>
        </p:spPr>
        <p:txBody>
          <a:bodyPr wrap="none" lIns="85132" tIns="42571" rIns="85132" bIns="42571" anchor="ctr">
            <a:spAutoFit/>
          </a:bodyPr>
          <a:lstStyle/>
          <a:p>
            <a:pPr>
              <a:spcBef>
                <a:spcPct val="20000"/>
              </a:spcBef>
              <a:defRPr/>
            </a:pPr>
            <a:r>
              <a:rPr kumimoji="1" lang="en-US" sz="2200" b="1" baseline="0">
                <a:solidFill>
                  <a:schemeClr val="accent3"/>
                </a:solidFill>
                <a:latin typeface="Century Gothic" panose="020B0502020202020204" pitchFamily="34" charset="0"/>
              </a:rPr>
              <a:t>S</a:t>
            </a:r>
          </a:p>
        </p:txBody>
      </p:sp>
      <p:grpSp>
        <p:nvGrpSpPr>
          <p:cNvPr id="25" name="Group 1048"/>
          <p:cNvGrpSpPr>
            <a:grpSpLocks/>
          </p:cNvGrpSpPr>
          <p:nvPr/>
        </p:nvGrpSpPr>
        <p:grpSpPr bwMode="auto">
          <a:xfrm>
            <a:off x="3359916" y="4633545"/>
            <a:ext cx="609600" cy="151899"/>
            <a:chOff x="1892" y="1933"/>
            <a:chExt cx="312" cy="96"/>
          </a:xfrm>
        </p:grpSpPr>
        <p:sp>
          <p:nvSpPr>
            <p:cNvPr id="26" name="Line 1049"/>
            <p:cNvSpPr>
              <a:spLocks noChangeShapeType="1"/>
            </p:cNvSpPr>
            <p:nvPr/>
          </p:nvSpPr>
          <p:spPr bwMode="auto">
            <a:xfrm>
              <a:off x="1892" y="1933"/>
              <a:ext cx="312" cy="96"/>
            </a:xfrm>
            <a:prstGeom prst="line">
              <a:avLst/>
            </a:prstGeom>
            <a:noFill/>
            <a:ln w="28575">
              <a:solidFill>
                <a:srgbClr val="D0005F"/>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sp>
          <p:nvSpPr>
            <p:cNvPr id="27" name="Line 1050"/>
            <p:cNvSpPr>
              <a:spLocks noChangeShapeType="1"/>
            </p:cNvSpPr>
            <p:nvPr/>
          </p:nvSpPr>
          <p:spPr bwMode="auto">
            <a:xfrm flipV="1">
              <a:off x="1892" y="1933"/>
              <a:ext cx="312" cy="96"/>
            </a:xfrm>
            <a:prstGeom prst="line">
              <a:avLst/>
            </a:prstGeom>
            <a:noFill/>
            <a:ln w="28575">
              <a:solidFill>
                <a:srgbClr val="D0005F"/>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grpSp>
      <p:sp>
        <p:nvSpPr>
          <p:cNvPr id="2" name="Title 1"/>
          <p:cNvSpPr>
            <a:spLocks noGrp="1"/>
          </p:cNvSpPr>
          <p:nvPr>
            <p:ph type="title"/>
          </p:nvPr>
        </p:nvSpPr>
        <p:spPr/>
        <p:txBody>
          <a:bodyPr/>
          <a:lstStyle/>
          <a:p>
            <a:r>
              <a:rPr lang="en-NZ" b="1">
                <a:solidFill>
                  <a:srgbClr val="ED0C6D"/>
                </a:solidFill>
              </a:rPr>
              <a:t>Combination Styles: </a:t>
            </a:r>
            <a:r>
              <a:rPr lang="en-NZ"/>
              <a:t>Group Discussion</a:t>
            </a:r>
            <a:endParaRPr lang="en-GB"/>
          </a:p>
        </p:txBody>
      </p:sp>
      <p:sp>
        <p:nvSpPr>
          <p:cNvPr id="28" name="Freeform 34"/>
          <p:cNvSpPr>
            <a:spLocks noEditPoints="1"/>
          </p:cNvSpPr>
          <p:nvPr/>
        </p:nvSpPr>
        <p:spPr bwMode="auto">
          <a:xfrm>
            <a:off x="4905738" y="193033"/>
            <a:ext cx="825174" cy="618528"/>
          </a:xfrm>
          <a:custGeom>
            <a:avLst/>
            <a:gdLst>
              <a:gd name="T0" fmla="*/ 419 w 486"/>
              <a:gd name="T1" fmla="*/ 279 h 364"/>
              <a:gd name="T2" fmla="*/ 390 w 486"/>
              <a:gd name="T3" fmla="*/ 171 h 364"/>
              <a:gd name="T4" fmla="*/ 363 w 486"/>
              <a:gd name="T5" fmla="*/ 279 h 364"/>
              <a:gd name="T6" fmla="*/ 295 w 486"/>
              <a:gd name="T7" fmla="*/ 359 h 364"/>
              <a:gd name="T8" fmla="*/ 481 w 486"/>
              <a:gd name="T9" fmla="*/ 364 h 364"/>
              <a:gd name="T10" fmla="*/ 434 w 486"/>
              <a:gd name="T11" fmla="*/ 312 h 364"/>
              <a:gd name="T12" fmla="*/ 390 w 486"/>
              <a:gd name="T13" fmla="*/ 181 h 364"/>
              <a:gd name="T14" fmla="*/ 390 w 486"/>
              <a:gd name="T15" fmla="*/ 283 h 364"/>
              <a:gd name="T16" fmla="*/ 305 w 486"/>
              <a:gd name="T17" fmla="*/ 355 h 364"/>
              <a:gd name="T18" fmla="*/ 351 w 486"/>
              <a:gd name="T19" fmla="*/ 320 h 364"/>
              <a:gd name="T20" fmla="*/ 390 w 486"/>
              <a:gd name="T21" fmla="*/ 292 h 364"/>
              <a:gd name="T22" fmla="*/ 431 w 486"/>
              <a:gd name="T23" fmla="*/ 321 h 364"/>
              <a:gd name="T24" fmla="*/ 476 w 486"/>
              <a:gd name="T25" fmla="*/ 355 h 364"/>
              <a:gd name="T26" fmla="*/ 322 w 486"/>
              <a:gd name="T27" fmla="*/ 216 h 364"/>
              <a:gd name="T28" fmla="*/ 327 w 486"/>
              <a:gd name="T29" fmla="*/ 215 h 364"/>
              <a:gd name="T30" fmla="*/ 321 w 486"/>
              <a:gd name="T31" fmla="*/ 177 h 364"/>
              <a:gd name="T32" fmla="*/ 297 w 486"/>
              <a:gd name="T33" fmla="*/ 37 h 364"/>
              <a:gd name="T34" fmla="*/ 204 w 486"/>
              <a:gd name="T35" fmla="*/ 0 h 364"/>
              <a:gd name="T36" fmla="*/ 171 w 486"/>
              <a:gd name="T37" fmla="*/ 137 h 364"/>
              <a:gd name="T38" fmla="*/ 154 w 486"/>
              <a:gd name="T39" fmla="*/ 189 h 364"/>
              <a:gd name="T40" fmla="*/ 208 w 486"/>
              <a:gd name="T41" fmla="*/ 143 h 364"/>
              <a:gd name="T42" fmla="*/ 289 w 486"/>
              <a:gd name="T43" fmla="*/ 179 h 364"/>
              <a:gd name="T44" fmla="*/ 293 w 486"/>
              <a:gd name="T45" fmla="*/ 170 h 364"/>
              <a:gd name="T46" fmla="*/ 227 w 486"/>
              <a:gd name="T47" fmla="*/ 130 h 364"/>
              <a:gd name="T48" fmla="*/ 205 w 486"/>
              <a:gd name="T49" fmla="*/ 133 h 364"/>
              <a:gd name="T50" fmla="*/ 200 w 486"/>
              <a:gd name="T51" fmla="*/ 139 h 364"/>
              <a:gd name="T52" fmla="*/ 181 w 486"/>
              <a:gd name="T53" fmla="*/ 134 h 364"/>
              <a:gd name="T54" fmla="*/ 178 w 486"/>
              <a:gd name="T55" fmla="*/ 129 h 364"/>
              <a:gd name="T56" fmla="*/ 204 w 486"/>
              <a:gd name="T57" fmla="*/ 9 h 364"/>
              <a:gd name="T58" fmla="*/ 276 w 486"/>
              <a:gd name="T59" fmla="*/ 49 h 364"/>
              <a:gd name="T60" fmla="*/ 369 w 486"/>
              <a:gd name="T61" fmla="*/ 108 h 364"/>
              <a:gd name="T62" fmla="*/ 311 w 486"/>
              <a:gd name="T63" fmla="*/ 173 h 364"/>
              <a:gd name="T64" fmla="*/ 297 w 486"/>
              <a:gd name="T65" fmla="*/ 173 h 364"/>
              <a:gd name="T66" fmla="*/ 139 w 486"/>
              <a:gd name="T67" fmla="*/ 312 h 364"/>
              <a:gd name="T68" fmla="*/ 142 w 486"/>
              <a:gd name="T69" fmla="*/ 232 h 364"/>
              <a:gd name="T70" fmla="*/ 49 w 486"/>
              <a:gd name="T71" fmla="*/ 232 h 364"/>
              <a:gd name="T72" fmla="*/ 54 w 486"/>
              <a:gd name="T73" fmla="*/ 311 h 364"/>
              <a:gd name="T74" fmla="*/ 5 w 486"/>
              <a:gd name="T75" fmla="*/ 364 h 364"/>
              <a:gd name="T76" fmla="*/ 191 w 486"/>
              <a:gd name="T77" fmla="*/ 359 h 364"/>
              <a:gd name="T78" fmla="*/ 59 w 486"/>
              <a:gd name="T79" fmla="*/ 232 h 364"/>
              <a:gd name="T80" fmla="*/ 132 w 486"/>
              <a:gd name="T81" fmla="*/ 232 h 364"/>
              <a:gd name="T82" fmla="*/ 59 w 486"/>
              <a:gd name="T83" fmla="*/ 232 h 364"/>
              <a:gd name="T84" fmla="*/ 56 w 486"/>
              <a:gd name="T85" fmla="*/ 320 h 364"/>
              <a:gd name="T86" fmla="*/ 77 w 486"/>
              <a:gd name="T87" fmla="*/ 286 h 364"/>
              <a:gd name="T88" fmla="*/ 115 w 486"/>
              <a:gd name="T89" fmla="*/ 286 h 364"/>
              <a:gd name="T90" fmla="*/ 137 w 486"/>
              <a:gd name="T91" fmla="*/ 321 h 364"/>
              <a:gd name="T92" fmla="*/ 10 w 486"/>
              <a:gd name="T93" fmla="*/ 355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6" h="364">
                <a:moveTo>
                  <a:pt x="434" y="312"/>
                </a:moveTo>
                <a:cubicBezTo>
                  <a:pt x="423" y="309"/>
                  <a:pt x="419" y="290"/>
                  <a:pt x="419" y="279"/>
                </a:cubicBezTo>
                <a:cubicBezTo>
                  <a:pt x="429" y="267"/>
                  <a:pt x="437" y="250"/>
                  <a:pt x="437" y="232"/>
                </a:cubicBezTo>
                <a:cubicBezTo>
                  <a:pt x="437" y="195"/>
                  <a:pt x="419" y="171"/>
                  <a:pt x="390" y="171"/>
                </a:cubicBezTo>
                <a:cubicBezTo>
                  <a:pt x="362" y="171"/>
                  <a:pt x="344" y="195"/>
                  <a:pt x="344" y="232"/>
                </a:cubicBezTo>
                <a:cubicBezTo>
                  <a:pt x="344" y="251"/>
                  <a:pt x="352" y="268"/>
                  <a:pt x="363" y="279"/>
                </a:cubicBezTo>
                <a:cubicBezTo>
                  <a:pt x="362" y="293"/>
                  <a:pt x="358" y="308"/>
                  <a:pt x="348" y="311"/>
                </a:cubicBezTo>
                <a:cubicBezTo>
                  <a:pt x="304" y="320"/>
                  <a:pt x="295" y="342"/>
                  <a:pt x="295" y="359"/>
                </a:cubicBezTo>
                <a:cubicBezTo>
                  <a:pt x="295" y="362"/>
                  <a:pt x="297" y="364"/>
                  <a:pt x="300" y="364"/>
                </a:cubicBezTo>
                <a:cubicBezTo>
                  <a:pt x="481" y="364"/>
                  <a:pt x="481" y="364"/>
                  <a:pt x="481" y="364"/>
                </a:cubicBezTo>
                <a:cubicBezTo>
                  <a:pt x="483" y="364"/>
                  <a:pt x="486" y="362"/>
                  <a:pt x="486" y="359"/>
                </a:cubicBezTo>
                <a:cubicBezTo>
                  <a:pt x="486" y="343"/>
                  <a:pt x="477" y="321"/>
                  <a:pt x="434" y="312"/>
                </a:cubicBezTo>
                <a:close/>
                <a:moveTo>
                  <a:pt x="354" y="232"/>
                </a:moveTo>
                <a:cubicBezTo>
                  <a:pt x="354" y="185"/>
                  <a:pt x="382" y="181"/>
                  <a:pt x="390" y="181"/>
                </a:cubicBezTo>
                <a:cubicBezTo>
                  <a:pt x="399" y="181"/>
                  <a:pt x="427" y="185"/>
                  <a:pt x="427" y="232"/>
                </a:cubicBezTo>
                <a:cubicBezTo>
                  <a:pt x="427" y="261"/>
                  <a:pt x="408" y="283"/>
                  <a:pt x="390" y="283"/>
                </a:cubicBezTo>
                <a:cubicBezTo>
                  <a:pt x="373" y="283"/>
                  <a:pt x="354" y="261"/>
                  <a:pt x="354" y="232"/>
                </a:cubicBezTo>
                <a:close/>
                <a:moveTo>
                  <a:pt x="305" y="355"/>
                </a:moveTo>
                <a:cubicBezTo>
                  <a:pt x="307" y="338"/>
                  <a:pt x="323" y="326"/>
                  <a:pt x="351" y="320"/>
                </a:cubicBezTo>
                <a:cubicBezTo>
                  <a:pt x="351" y="320"/>
                  <a:pt x="351" y="320"/>
                  <a:pt x="351" y="320"/>
                </a:cubicBezTo>
                <a:cubicBezTo>
                  <a:pt x="364" y="316"/>
                  <a:pt x="370" y="301"/>
                  <a:pt x="372" y="286"/>
                </a:cubicBezTo>
                <a:cubicBezTo>
                  <a:pt x="377" y="290"/>
                  <a:pt x="384" y="292"/>
                  <a:pt x="390" y="292"/>
                </a:cubicBezTo>
                <a:cubicBezTo>
                  <a:pt x="397" y="292"/>
                  <a:pt x="404" y="290"/>
                  <a:pt x="410" y="286"/>
                </a:cubicBezTo>
                <a:cubicBezTo>
                  <a:pt x="412" y="302"/>
                  <a:pt x="418" y="317"/>
                  <a:pt x="431" y="321"/>
                </a:cubicBezTo>
                <a:cubicBezTo>
                  <a:pt x="431" y="321"/>
                  <a:pt x="431" y="321"/>
                  <a:pt x="432" y="321"/>
                </a:cubicBezTo>
                <a:cubicBezTo>
                  <a:pt x="459" y="326"/>
                  <a:pt x="474" y="338"/>
                  <a:pt x="476" y="355"/>
                </a:cubicBezTo>
                <a:lnTo>
                  <a:pt x="305" y="355"/>
                </a:lnTo>
                <a:close/>
                <a:moveTo>
                  <a:pt x="322" y="216"/>
                </a:moveTo>
                <a:cubicBezTo>
                  <a:pt x="323" y="216"/>
                  <a:pt x="323" y="216"/>
                  <a:pt x="324" y="216"/>
                </a:cubicBezTo>
                <a:cubicBezTo>
                  <a:pt x="325" y="216"/>
                  <a:pt x="327" y="216"/>
                  <a:pt x="327" y="215"/>
                </a:cubicBezTo>
                <a:cubicBezTo>
                  <a:pt x="329" y="214"/>
                  <a:pt x="330" y="212"/>
                  <a:pt x="329" y="210"/>
                </a:cubicBezTo>
                <a:cubicBezTo>
                  <a:pt x="329" y="210"/>
                  <a:pt x="322" y="195"/>
                  <a:pt x="321" y="177"/>
                </a:cubicBezTo>
                <a:cubicBezTo>
                  <a:pt x="355" y="168"/>
                  <a:pt x="378" y="140"/>
                  <a:pt x="378" y="108"/>
                </a:cubicBezTo>
                <a:cubicBezTo>
                  <a:pt x="378" y="69"/>
                  <a:pt x="342" y="37"/>
                  <a:pt x="297" y="37"/>
                </a:cubicBezTo>
                <a:cubicBezTo>
                  <a:pt x="290" y="37"/>
                  <a:pt x="283" y="37"/>
                  <a:pt x="277" y="39"/>
                </a:cubicBezTo>
                <a:cubicBezTo>
                  <a:pt x="263" y="15"/>
                  <a:pt x="235" y="0"/>
                  <a:pt x="204" y="0"/>
                </a:cubicBezTo>
                <a:cubicBezTo>
                  <a:pt x="159" y="0"/>
                  <a:pt x="123" y="32"/>
                  <a:pt x="123" y="71"/>
                </a:cubicBezTo>
                <a:cubicBezTo>
                  <a:pt x="123" y="100"/>
                  <a:pt x="142" y="125"/>
                  <a:pt x="171" y="137"/>
                </a:cubicBezTo>
                <a:cubicBezTo>
                  <a:pt x="170" y="163"/>
                  <a:pt x="154" y="183"/>
                  <a:pt x="154" y="183"/>
                </a:cubicBezTo>
                <a:cubicBezTo>
                  <a:pt x="153" y="185"/>
                  <a:pt x="153" y="188"/>
                  <a:pt x="154" y="189"/>
                </a:cubicBezTo>
                <a:cubicBezTo>
                  <a:pt x="156" y="191"/>
                  <a:pt x="158" y="191"/>
                  <a:pt x="160" y="191"/>
                </a:cubicBezTo>
                <a:cubicBezTo>
                  <a:pt x="185" y="179"/>
                  <a:pt x="201" y="164"/>
                  <a:pt x="208" y="143"/>
                </a:cubicBezTo>
                <a:cubicBezTo>
                  <a:pt x="214" y="142"/>
                  <a:pt x="219" y="142"/>
                  <a:pt x="224" y="141"/>
                </a:cubicBezTo>
                <a:cubicBezTo>
                  <a:pt x="237" y="163"/>
                  <a:pt x="261" y="177"/>
                  <a:pt x="289" y="179"/>
                </a:cubicBezTo>
                <a:cubicBezTo>
                  <a:pt x="296" y="193"/>
                  <a:pt x="306" y="205"/>
                  <a:pt x="322" y="216"/>
                </a:cubicBezTo>
                <a:close/>
                <a:moveTo>
                  <a:pt x="293" y="170"/>
                </a:moveTo>
                <a:cubicBezTo>
                  <a:pt x="266" y="169"/>
                  <a:pt x="242" y="155"/>
                  <a:pt x="231" y="133"/>
                </a:cubicBezTo>
                <a:cubicBezTo>
                  <a:pt x="230" y="131"/>
                  <a:pt x="228" y="130"/>
                  <a:pt x="227" y="130"/>
                </a:cubicBezTo>
                <a:cubicBezTo>
                  <a:pt x="226" y="130"/>
                  <a:pt x="226" y="130"/>
                  <a:pt x="225" y="131"/>
                </a:cubicBezTo>
                <a:cubicBezTo>
                  <a:pt x="219" y="132"/>
                  <a:pt x="212" y="133"/>
                  <a:pt x="205" y="133"/>
                </a:cubicBezTo>
                <a:cubicBezTo>
                  <a:pt x="202" y="133"/>
                  <a:pt x="201" y="135"/>
                  <a:pt x="200" y="137"/>
                </a:cubicBezTo>
                <a:cubicBezTo>
                  <a:pt x="200" y="138"/>
                  <a:pt x="200" y="138"/>
                  <a:pt x="200" y="139"/>
                </a:cubicBezTo>
                <a:cubicBezTo>
                  <a:pt x="195" y="154"/>
                  <a:pt x="185" y="165"/>
                  <a:pt x="170" y="175"/>
                </a:cubicBezTo>
                <a:cubicBezTo>
                  <a:pt x="175" y="165"/>
                  <a:pt x="180" y="150"/>
                  <a:pt x="181" y="134"/>
                </a:cubicBezTo>
                <a:cubicBezTo>
                  <a:pt x="181" y="134"/>
                  <a:pt x="181" y="134"/>
                  <a:pt x="181" y="134"/>
                </a:cubicBezTo>
                <a:cubicBezTo>
                  <a:pt x="181" y="132"/>
                  <a:pt x="180" y="130"/>
                  <a:pt x="178" y="129"/>
                </a:cubicBezTo>
                <a:cubicBezTo>
                  <a:pt x="150" y="120"/>
                  <a:pt x="132" y="97"/>
                  <a:pt x="132" y="71"/>
                </a:cubicBezTo>
                <a:cubicBezTo>
                  <a:pt x="132" y="37"/>
                  <a:pt x="164" y="9"/>
                  <a:pt x="204" y="9"/>
                </a:cubicBezTo>
                <a:cubicBezTo>
                  <a:pt x="233" y="9"/>
                  <a:pt x="259" y="24"/>
                  <a:pt x="270" y="47"/>
                </a:cubicBezTo>
                <a:cubicBezTo>
                  <a:pt x="271" y="48"/>
                  <a:pt x="273" y="49"/>
                  <a:pt x="276" y="49"/>
                </a:cubicBezTo>
                <a:cubicBezTo>
                  <a:pt x="282" y="47"/>
                  <a:pt x="290" y="46"/>
                  <a:pt x="297" y="46"/>
                </a:cubicBezTo>
                <a:cubicBezTo>
                  <a:pt x="337" y="46"/>
                  <a:pt x="369" y="74"/>
                  <a:pt x="369" y="108"/>
                </a:cubicBezTo>
                <a:cubicBezTo>
                  <a:pt x="369" y="137"/>
                  <a:pt x="347" y="162"/>
                  <a:pt x="315" y="169"/>
                </a:cubicBezTo>
                <a:cubicBezTo>
                  <a:pt x="313" y="169"/>
                  <a:pt x="311" y="171"/>
                  <a:pt x="311" y="173"/>
                </a:cubicBezTo>
                <a:cubicBezTo>
                  <a:pt x="311" y="183"/>
                  <a:pt x="313" y="191"/>
                  <a:pt x="315" y="198"/>
                </a:cubicBezTo>
                <a:cubicBezTo>
                  <a:pt x="306" y="190"/>
                  <a:pt x="301" y="182"/>
                  <a:pt x="297" y="173"/>
                </a:cubicBezTo>
                <a:cubicBezTo>
                  <a:pt x="296" y="171"/>
                  <a:pt x="295" y="170"/>
                  <a:pt x="293" y="170"/>
                </a:cubicBezTo>
                <a:close/>
                <a:moveTo>
                  <a:pt x="139" y="312"/>
                </a:moveTo>
                <a:cubicBezTo>
                  <a:pt x="128" y="309"/>
                  <a:pt x="124" y="290"/>
                  <a:pt x="124" y="279"/>
                </a:cubicBezTo>
                <a:cubicBezTo>
                  <a:pt x="135" y="267"/>
                  <a:pt x="142" y="250"/>
                  <a:pt x="142" y="232"/>
                </a:cubicBezTo>
                <a:cubicBezTo>
                  <a:pt x="142" y="195"/>
                  <a:pt x="124" y="171"/>
                  <a:pt x="96" y="171"/>
                </a:cubicBezTo>
                <a:cubicBezTo>
                  <a:pt x="67" y="171"/>
                  <a:pt x="49" y="195"/>
                  <a:pt x="49" y="232"/>
                </a:cubicBezTo>
                <a:cubicBezTo>
                  <a:pt x="49" y="251"/>
                  <a:pt x="57" y="268"/>
                  <a:pt x="68" y="279"/>
                </a:cubicBezTo>
                <a:cubicBezTo>
                  <a:pt x="67" y="293"/>
                  <a:pt x="63" y="308"/>
                  <a:pt x="54" y="311"/>
                </a:cubicBezTo>
                <a:cubicBezTo>
                  <a:pt x="10" y="320"/>
                  <a:pt x="0" y="342"/>
                  <a:pt x="0" y="359"/>
                </a:cubicBezTo>
                <a:cubicBezTo>
                  <a:pt x="0" y="362"/>
                  <a:pt x="3" y="364"/>
                  <a:pt x="5" y="364"/>
                </a:cubicBezTo>
                <a:cubicBezTo>
                  <a:pt x="186" y="364"/>
                  <a:pt x="186" y="364"/>
                  <a:pt x="186" y="364"/>
                </a:cubicBezTo>
                <a:cubicBezTo>
                  <a:pt x="189" y="364"/>
                  <a:pt x="191" y="362"/>
                  <a:pt x="191" y="359"/>
                </a:cubicBezTo>
                <a:cubicBezTo>
                  <a:pt x="191" y="343"/>
                  <a:pt x="182" y="321"/>
                  <a:pt x="139" y="312"/>
                </a:cubicBezTo>
                <a:close/>
                <a:moveTo>
                  <a:pt x="59" y="232"/>
                </a:moveTo>
                <a:cubicBezTo>
                  <a:pt x="59" y="185"/>
                  <a:pt x="87" y="181"/>
                  <a:pt x="96" y="181"/>
                </a:cubicBezTo>
                <a:cubicBezTo>
                  <a:pt x="104" y="181"/>
                  <a:pt x="132" y="185"/>
                  <a:pt x="132" y="232"/>
                </a:cubicBezTo>
                <a:cubicBezTo>
                  <a:pt x="132" y="261"/>
                  <a:pt x="113" y="283"/>
                  <a:pt x="96" y="283"/>
                </a:cubicBezTo>
                <a:cubicBezTo>
                  <a:pt x="78" y="283"/>
                  <a:pt x="59" y="261"/>
                  <a:pt x="59" y="232"/>
                </a:cubicBezTo>
                <a:close/>
                <a:moveTo>
                  <a:pt x="10" y="355"/>
                </a:moveTo>
                <a:cubicBezTo>
                  <a:pt x="12" y="338"/>
                  <a:pt x="28" y="326"/>
                  <a:pt x="56" y="320"/>
                </a:cubicBezTo>
                <a:cubicBezTo>
                  <a:pt x="56" y="320"/>
                  <a:pt x="56" y="320"/>
                  <a:pt x="56" y="320"/>
                </a:cubicBezTo>
                <a:cubicBezTo>
                  <a:pt x="69" y="316"/>
                  <a:pt x="75" y="301"/>
                  <a:pt x="77" y="286"/>
                </a:cubicBezTo>
                <a:cubicBezTo>
                  <a:pt x="83" y="290"/>
                  <a:pt x="89" y="292"/>
                  <a:pt x="96" y="292"/>
                </a:cubicBezTo>
                <a:cubicBezTo>
                  <a:pt x="102" y="292"/>
                  <a:pt x="109" y="290"/>
                  <a:pt x="115" y="286"/>
                </a:cubicBezTo>
                <a:cubicBezTo>
                  <a:pt x="117" y="302"/>
                  <a:pt x="123" y="317"/>
                  <a:pt x="136" y="321"/>
                </a:cubicBezTo>
                <a:cubicBezTo>
                  <a:pt x="137" y="321"/>
                  <a:pt x="137" y="321"/>
                  <a:pt x="137" y="321"/>
                </a:cubicBezTo>
                <a:cubicBezTo>
                  <a:pt x="164" y="326"/>
                  <a:pt x="179" y="338"/>
                  <a:pt x="181" y="355"/>
                </a:cubicBezTo>
                <a:lnTo>
                  <a:pt x="10" y="355"/>
                </a:lnTo>
                <a:close/>
              </a:path>
            </a:pathLst>
          </a:custGeom>
          <a:solidFill>
            <a:srgbClr val="ED0C6D"/>
          </a:solidFill>
          <a:ln>
            <a:solidFill>
              <a:srgbClr val="ED0C6D"/>
            </a:solidFill>
          </a:ln>
        </p:spPr>
        <p:txBody>
          <a:bodyPr vert="horz" wrap="square" lIns="68580" tIns="34290" rIns="68580" bIns="34290" numCol="1" anchor="t" anchorCtr="0" compatLnSpc="1">
            <a:prstTxWarp prst="textNoShape">
              <a:avLst/>
            </a:prstTxWarp>
          </a:bodyPr>
          <a:lstStyle/>
          <a:p>
            <a:endParaRPr lang="en-US"/>
          </a:p>
        </p:txBody>
      </p:sp>
    </p:spTree>
    <p:extLst>
      <p:ext uri="{BB962C8B-B14F-4D97-AF65-F5344CB8AC3E}">
        <p14:creationId xmlns:p14="http://schemas.microsoft.com/office/powerpoint/2010/main" val="257290828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750" tmFilter="0, 0; .2, .5; .8, .5; 1, 0"/>
                                        <p:tgtEl>
                                          <p:spTgt spid="28"/>
                                        </p:tgtEl>
                                      </p:cBhvr>
                                    </p:animEffect>
                                    <p:animScale>
                                      <p:cBhvr>
                                        <p:cTn id="7" dur="375" autoRev="1" fill="hold"/>
                                        <p:tgtEl>
                                          <p:spTgt spid="28"/>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down)">
                                      <p:cBhvr>
                                        <p:cTn id="41" dur="500"/>
                                        <p:tgtEl>
                                          <p:spTgt spid="16"/>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19"/>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nodeType="click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down)">
                                      <p:cBhvr>
                                        <p:cTn id="50" dur="500"/>
                                        <p:tgtEl>
                                          <p:spTgt spid="25"/>
                                        </p:tgtEl>
                                      </p:cBhvr>
                                    </p:animEffec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4" grpId="0"/>
      <p:bldP spid="15" grpId="0"/>
      <p:bldP spid="23" grpId="0"/>
      <p:bldP spid="24" grpId="0"/>
      <p:bldP spid="28"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026"/>
          <p:cNvSpPr>
            <a:spLocks noChangeArrowheads="1"/>
          </p:cNvSpPr>
          <p:nvPr/>
        </p:nvSpPr>
        <p:spPr bwMode="auto">
          <a:xfrm>
            <a:off x="484784" y="1199607"/>
            <a:ext cx="11416324" cy="3830553"/>
          </a:xfrm>
          <a:prstGeom prst="rect">
            <a:avLst/>
          </a:prstGeom>
          <a:noFill/>
          <a:ln w="12700">
            <a:noFill/>
            <a:miter lim="800000"/>
            <a:headEnd/>
            <a:tailEnd/>
          </a:ln>
        </p:spPr>
        <p:txBody>
          <a:bodyPr lIns="89897" tIns="44164" rIns="89897" bIns="44164"/>
          <a:lstStyle/>
          <a:p>
            <a:pPr marL="358878" indent="-358878" algn="l">
              <a:defRPr/>
            </a:pPr>
            <a:r>
              <a:rPr lang="en-US" sz="2200" b="1" baseline="0">
                <a:solidFill>
                  <a:srgbClr val="ED0C6D"/>
                </a:solidFill>
                <a:latin typeface="Century Gothic" panose="020B0502020202020204" pitchFamily="34" charset="0"/>
              </a:rPr>
              <a:t>Romeo</a:t>
            </a:r>
          </a:p>
          <a:p>
            <a:pPr marL="358878" indent="-358878" algn="l">
              <a:defRPr/>
            </a:pPr>
            <a:endParaRPr lang="en-US" altLang="zh-CN" sz="2200" baseline="0">
              <a:solidFill>
                <a:srgbClr val="000000"/>
              </a:solidFill>
              <a:effectLst>
                <a:outerShdw blurRad="38100" dist="38100" dir="2700000" algn="tl">
                  <a:srgbClr val="FFFFFF"/>
                </a:outerShdw>
              </a:effectLst>
              <a:latin typeface="Century Gothic" panose="020B0502020202020204" pitchFamily="34" charset="0"/>
              <a:ea typeface="SimSun" pitchFamily="2" charset="-122"/>
            </a:endParaRPr>
          </a:p>
          <a:p>
            <a:pPr marL="342900" indent="-342900" algn="l">
              <a:buClr>
                <a:srgbClr val="D0005F"/>
              </a:buClr>
              <a:buFont typeface="Arial" panose="020B0604020202020204" pitchFamily="34" charset="0"/>
              <a:buChar char="•"/>
              <a:defRPr/>
            </a:pPr>
            <a:r>
              <a:rPr lang="en-US" altLang="zh-CN" sz="2200" baseline="0">
                <a:solidFill>
                  <a:srgbClr val="000000"/>
                </a:solidFill>
                <a:effectLst>
                  <a:outerShdw blurRad="38100" dist="38100" dir="2700000" algn="tl">
                    <a:srgbClr val="FFFFFF"/>
                  </a:outerShdw>
                </a:effectLst>
                <a:latin typeface="Century Gothic" panose="020B0502020202020204" pitchFamily="34" charset="0"/>
                <a:ea typeface="SimSun" pitchFamily="2" charset="-122"/>
              </a:rPr>
              <a:t>Romeo is strong and results-focused and, when he so desires, a friendly entrepreneur. </a:t>
            </a:r>
          </a:p>
          <a:p>
            <a:pPr marL="342900" indent="-342900" algn="l">
              <a:buClr>
                <a:srgbClr val="D0005F"/>
              </a:buClr>
              <a:buFont typeface="Arial" panose="020B0604020202020204" pitchFamily="34" charset="0"/>
              <a:buChar char="•"/>
              <a:defRPr/>
            </a:pPr>
            <a:r>
              <a:rPr lang="en-US" altLang="zh-CN" sz="2200" baseline="0">
                <a:solidFill>
                  <a:srgbClr val="000000"/>
                </a:solidFill>
                <a:effectLst>
                  <a:outerShdw blurRad="38100" dist="38100" dir="2700000" algn="tl">
                    <a:srgbClr val="FFFFFF"/>
                  </a:outerShdw>
                </a:effectLst>
                <a:latin typeface="Century Gothic" panose="020B0502020202020204" pitchFamily="34" charset="0"/>
                <a:ea typeface="SimSun" pitchFamily="2" charset="-122"/>
              </a:rPr>
              <a:t>He tries his best to get everyone to focus their efforts to achieve his goals. </a:t>
            </a:r>
          </a:p>
          <a:p>
            <a:pPr marL="342900" indent="-342900" algn="l">
              <a:buClr>
                <a:srgbClr val="D0005F"/>
              </a:buClr>
              <a:buFont typeface="Arial" panose="020B0604020202020204" pitchFamily="34" charset="0"/>
              <a:buChar char="•"/>
              <a:defRPr/>
            </a:pPr>
            <a:r>
              <a:rPr lang="en-US" altLang="zh-CN" sz="2200" baseline="0">
                <a:solidFill>
                  <a:srgbClr val="000000"/>
                </a:solidFill>
                <a:effectLst>
                  <a:outerShdw blurRad="38100" dist="38100" dir="2700000" algn="tl">
                    <a:srgbClr val="FFFFFF"/>
                  </a:outerShdw>
                </a:effectLst>
                <a:latin typeface="Century Gothic" panose="020B0502020202020204" pitchFamily="34" charset="0"/>
                <a:ea typeface="SimSun" pitchFamily="2" charset="-122"/>
              </a:rPr>
              <a:t>He is not good </a:t>
            </a:r>
            <a:r>
              <a:rPr lang="en-US" altLang="zh-CN" sz="2200">
                <a:solidFill>
                  <a:srgbClr val="000000"/>
                </a:solidFill>
                <a:effectLst>
                  <a:outerShdw blurRad="38100" dist="38100" dir="2700000" algn="tl">
                    <a:srgbClr val="FFFFFF"/>
                  </a:outerShdw>
                </a:effectLst>
                <a:latin typeface="Century Gothic" panose="020B0502020202020204" pitchFamily="34" charset="0"/>
                <a:ea typeface="SimSun" pitchFamily="2" charset="-122"/>
              </a:rPr>
              <a:t>at</a:t>
            </a:r>
            <a:r>
              <a:rPr lang="en-US" altLang="zh-CN" sz="2200" baseline="0">
                <a:solidFill>
                  <a:srgbClr val="000000"/>
                </a:solidFill>
                <a:effectLst>
                  <a:outerShdw blurRad="38100" dist="38100" dir="2700000" algn="tl">
                    <a:srgbClr val="FFFFFF"/>
                  </a:outerShdw>
                </a:effectLst>
                <a:latin typeface="Century Gothic" panose="020B0502020202020204" pitchFamily="34" charset="0"/>
                <a:ea typeface="SimSun" pitchFamily="2" charset="-122"/>
              </a:rPr>
              <a:t> taking care of administrative routines, although he is able to </a:t>
            </a:r>
            <a:r>
              <a:rPr lang="en-US" altLang="zh-CN" sz="2200" baseline="0" err="1">
                <a:solidFill>
                  <a:srgbClr val="000000"/>
                </a:solidFill>
                <a:effectLst>
                  <a:outerShdw blurRad="38100" dist="38100" dir="2700000" algn="tl">
                    <a:srgbClr val="FFFFFF"/>
                  </a:outerShdw>
                </a:effectLst>
                <a:latin typeface="Century Gothic" panose="020B0502020202020204" pitchFamily="34" charset="0"/>
                <a:ea typeface="SimSun" pitchFamily="2" charset="-122"/>
              </a:rPr>
              <a:t>organise</a:t>
            </a:r>
            <a:r>
              <a:rPr lang="en-US" altLang="zh-CN" sz="2200" baseline="0">
                <a:solidFill>
                  <a:srgbClr val="000000"/>
                </a:solidFill>
                <a:effectLst>
                  <a:outerShdw blurRad="38100" dist="38100" dir="2700000" algn="tl">
                    <a:srgbClr val="FFFFFF"/>
                  </a:outerShdw>
                </a:effectLst>
                <a:latin typeface="Century Gothic" panose="020B0502020202020204" pitchFamily="34" charset="0"/>
                <a:ea typeface="SimSun" pitchFamily="2" charset="-122"/>
              </a:rPr>
              <a:t> others’ activities. </a:t>
            </a:r>
          </a:p>
          <a:p>
            <a:pPr marL="342900" indent="-342900" algn="l">
              <a:buClr>
                <a:srgbClr val="D0005F"/>
              </a:buClr>
              <a:buFont typeface="Arial" panose="020B0604020202020204" pitchFamily="34" charset="0"/>
              <a:buChar char="•"/>
              <a:defRPr/>
            </a:pPr>
            <a:r>
              <a:rPr lang="en-US" altLang="zh-CN" sz="2200" baseline="0">
                <a:solidFill>
                  <a:srgbClr val="000000"/>
                </a:solidFill>
                <a:effectLst>
                  <a:outerShdw blurRad="38100" dist="38100" dir="2700000" algn="tl">
                    <a:srgbClr val="FFFFFF"/>
                  </a:outerShdw>
                </a:effectLst>
                <a:latin typeface="Century Gothic" panose="020B0502020202020204" pitchFamily="34" charset="0"/>
                <a:ea typeface="SimSun" pitchFamily="2" charset="-122"/>
              </a:rPr>
              <a:t>Romeo took a big risk in leaving his job to start up his own company in a very competitive field.</a:t>
            </a:r>
            <a:endParaRPr lang="en-US" sz="2200" baseline="0">
              <a:solidFill>
                <a:srgbClr val="000000"/>
              </a:solidFill>
              <a:effectLst>
                <a:outerShdw blurRad="38100" dist="38100" dir="2700000" algn="tl">
                  <a:srgbClr val="FFFFFF"/>
                </a:outerShdw>
              </a:effectLst>
              <a:latin typeface="Century Gothic" panose="020B0502020202020204" pitchFamily="34" charset="0"/>
            </a:endParaRPr>
          </a:p>
        </p:txBody>
      </p:sp>
      <p:sp>
        <p:nvSpPr>
          <p:cNvPr id="4" name="Rectangle 1027"/>
          <p:cNvSpPr>
            <a:spLocks noChangeArrowheads="1"/>
          </p:cNvSpPr>
          <p:nvPr/>
        </p:nvSpPr>
        <p:spPr bwMode="auto">
          <a:xfrm>
            <a:off x="3944477" y="1537170"/>
            <a:ext cx="380622" cy="430275"/>
          </a:xfrm>
          <a:prstGeom prst="rect">
            <a:avLst/>
          </a:prstGeom>
          <a:noFill/>
          <a:ln w="12700">
            <a:noFill/>
            <a:miter lim="800000"/>
            <a:headEnd/>
            <a:tailEnd/>
          </a:ln>
        </p:spPr>
        <p:txBody>
          <a:bodyPr wrap="none" lIns="90839" tIns="45417" rIns="90839" bIns="45417" anchor="ctr">
            <a:spAutoFit/>
          </a:bodyPr>
          <a:lstStyle/>
          <a:p>
            <a:pPr>
              <a:spcBef>
                <a:spcPct val="20000"/>
              </a:spcBef>
              <a:defRPr/>
            </a:pPr>
            <a:r>
              <a:rPr kumimoji="1" lang="en-US" sz="2200" b="1" baseline="0">
                <a:solidFill>
                  <a:srgbClr val="FF0000"/>
                </a:solidFill>
                <a:latin typeface="Century Gothic" panose="020B0502020202020204" pitchFamily="34" charset="0"/>
              </a:rPr>
              <a:t>D</a:t>
            </a:r>
          </a:p>
        </p:txBody>
      </p:sp>
      <p:sp>
        <p:nvSpPr>
          <p:cNvPr id="5" name="Rectangle 1028"/>
          <p:cNvSpPr>
            <a:spLocks noChangeArrowheads="1"/>
          </p:cNvSpPr>
          <p:nvPr/>
        </p:nvSpPr>
        <p:spPr bwMode="auto">
          <a:xfrm>
            <a:off x="2839667" y="2196400"/>
            <a:ext cx="459169" cy="430275"/>
          </a:xfrm>
          <a:prstGeom prst="rect">
            <a:avLst/>
          </a:prstGeom>
          <a:noFill/>
          <a:ln w="12700">
            <a:noFill/>
            <a:miter lim="800000"/>
            <a:headEnd/>
            <a:tailEnd/>
          </a:ln>
        </p:spPr>
        <p:txBody>
          <a:bodyPr wrap="none" lIns="90839" tIns="45417" rIns="90839" bIns="45417" anchor="ctr">
            <a:spAutoFit/>
          </a:bodyPr>
          <a:lstStyle/>
          <a:p>
            <a:pPr>
              <a:spcBef>
                <a:spcPct val="20000"/>
              </a:spcBef>
              <a:defRPr/>
            </a:pPr>
            <a:r>
              <a:rPr kumimoji="1" lang="en-US" sz="2200" b="1" baseline="0">
                <a:solidFill>
                  <a:srgbClr val="FF0000"/>
                </a:solidFill>
                <a:latin typeface="Century Gothic" panose="020B0502020202020204" pitchFamily="34" charset="0"/>
              </a:rPr>
              <a:t>D</a:t>
            </a:r>
            <a:r>
              <a:rPr kumimoji="1" lang="en-US" sz="2200" b="1" baseline="0">
                <a:solidFill>
                  <a:schemeClr val="accent4"/>
                </a:solidFill>
                <a:latin typeface="Century Gothic" panose="020B0502020202020204" pitchFamily="34" charset="0"/>
              </a:rPr>
              <a:t>I</a:t>
            </a:r>
          </a:p>
        </p:txBody>
      </p:sp>
      <p:sp>
        <p:nvSpPr>
          <p:cNvPr id="6" name="Rectangle 1029"/>
          <p:cNvSpPr>
            <a:spLocks noChangeArrowheads="1"/>
          </p:cNvSpPr>
          <p:nvPr/>
        </p:nvSpPr>
        <p:spPr bwMode="auto">
          <a:xfrm>
            <a:off x="10749302" y="2532313"/>
            <a:ext cx="380622" cy="430275"/>
          </a:xfrm>
          <a:prstGeom prst="rect">
            <a:avLst/>
          </a:prstGeom>
          <a:noFill/>
          <a:ln w="12700">
            <a:noFill/>
            <a:miter lim="800000"/>
            <a:headEnd/>
            <a:tailEnd/>
          </a:ln>
        </p:spPr>
        <p:txBody>
          <a:bodyPr wrap="none" lIns="90839" tIns="45417" rIns="90839" bIns="45417" anchor="ctr">
            <a:spAutoFit/>
          </a:bodyPr>
          <a:lstStyle/>
          <a:p>
            <a:pPr>
              <a:spcBef>
                <a:spcPct val="20000"/>
              </a:spcBef>
              <a:defRPr/>
            </a:pPr>
            <a:r>
              <a:rPr kumimoji="1" lang="en-US" sz="2200" b="1" baseline="0">
                <a:solidFill>
                  <a:srgbClr val="FF0000"/>
                </a:solidFill>
                <a:latin typeface="Century Gothic" panose="020B0502020202020204" pitchFamily="34" charset="0"/>
              </a:rPr>
              <a:t>D</a:t>
            </a:r>
          </a:p>
        </p:txBody>
      </p:sp>
      <p:grpSp>
        <p:nvGrpSpPr>
          <p:cNvPr id="7" name="Group 1030"/>
          <p:cNvGrpSpPr>
            <a:grpSpLocks/>
          </p:cNvGrpSpPr>
          <p:nvPr/>
        </p:nvGrpSpPr>
        <p:grpSpPr bwMode="auto">
          <a:xfrm>
            <a:off x="4846208" y="3199363"/>
            <a:ext cx="802763" cy="423862"/>
            <a:chOff x="2440" y="3395"/>
            <a:chExt cx="379" cy="266"/>
          </a:xfrm>
        </p:grpSpPr>
        <p:sp>
          <p:nvSpPr>
            <p:cNvPr id="8" name="Rectangle 1031"/>
            <p:cNvSpPr>
              <a:spLocks noChangeArrowheads="1"/>
            </p:cNvSpPr>
            <p:nvPr/>
          </p:nvSpPr>
          <p:spPr bwMode="auto">
            <a:xfrm>
              <a:off x="2645" y="3395"/>
              <a:ext cx="174" cy="266"/>
            </a:xfrm>
            <a:prstGeom prst="rect">
              <a:avLst/>
            </a:prstGeom>
            <a:noFill/>
            <a:ln w="12700">
              <a:noFill/>
              <a:miter lim="800000"/>
              <a:headEnd/>
              <a:tailEnd/>
            </a:ln>
          </p:spPr>
          <p:txBody>
            <a:bodyPr wrap="none" lIns="85132" tIns="42571" rIns="85132" bIns="42571" anchor="ctr">
              <a:spAutoFit/>
            </a:bodyPr>
            <a:lstStyle/>
            <a:p>
              <a:pPr>
                <a:spcBef>
                  <a:spcPct val="20000"/>
                </a:spcBef>
                <a:defRPr/>
              </a:pPr>
              <a:r>
                <a:rPr kumimoji="1" lang="en-US" sz="2200" b="1" baseline="0">
                  <a:solidFill>
                    <a:schemeClr val="accent5"/>
                  </a:solidFill>
                  <a:latin typeface="Century Gothic" panose="020B0502020202020204" pitchFamily="34" charset="0"/>
                </a:rPr>
                <a:t>D</a:t>
              </a:r>
            </a:p>
          </p:txBody>
        </p:sp>
        <p:sp>
          <p:nvSpPr>
            <p:cNvPr id="9" name="Rectangle 1032"/>
            <p:cNvSpPr>
              <a:spLocks noChangeArrowheads="1"/>
            </p:cNvSpPr>
            <p:nvPr/>
          </p:nvSpPr>
          <p:spPr bwMode="auto">
            <a:xfrm>
              <a:off x="2440" y="3395"/>
              <a:ext cx="118" cy="266"/>
            </a:xfrm>
            <a:prstGeom prst="rect">
              <a:avLst/>
            </a:prstGeom>
            <a:noFill/>
            <a:ln w="12700">
              <a:noFill/>
              <a:miter lim="800000"/>
              <a:headEnd/>
              <a:tailEnd/>
            </a:ln>
          </p:spPr>
          <p:txBody>
            <a:bodyPr wrap="none" lIns="85132" tIns="42571" rIns="85132" bIns="42571" anchor="ctr">
              <a:spAutoFit/>
            </a:bodyPr>
            <a:lstStyle/>
            <a:p>
              <a:pPr>
                <a:spcBef>
                  <a:spcPct val="20000"/>
                </a:spcBef>
                <a:defRPr/>
              </a:pPr>
              <a:r>
                <a:rPr kumimoji="1" lang="en-US" sz="2200" b="1" baseline="0">
                  <a:solidFill>
                    <a:schemeClr val="accent4"/>
                  </a:solidFill>
                  <a:latin typeface="Century Gothic" panose="020B0502020202020204" pitchFamily="34" charset="0"/>
                </a:rPr>
                <a:t>I</a:t>
              </a:r>
            </a:p>
          </p:txBody>
        </p:sp>
      </p:grpSp>
      <p:sp>
        <p:nvSpPr>
          <p:cNvPr id="10" name="Rectangle 1033"/>
          <p:cNvSpPr>
            <a:spLocks noChangeArrowheads="1"/>
          </p:cNvSpPr>
          <p:nvPr/>
        </p:nvSpPr>
        <p:spPr bwMode="auto">
          <a:xfrm>
            <a:off x="3298836" y="3881574"/>
            <a:ext cx="380622" cy="430275"/>
          </a:xfrm>
          <a:prstGeom prst="rect">
            <a:avLst/>
          </a:prstGeom>
          <a:noFill/>
          <a:ln w="12700">
            <a:noFill/>
            <a:miter lim="800000"/>
            <a:headEnd/>
            <a:tailEnd/>
          </a:ln>
        </p:spPr>
        <p:txBody>
          <a:bodyPr wrap="none" lIns="90839" tIns="45417" rIns="90839" bIns="45417" anchor="ctr">
            <a:spAutoFit/>
          </a:bodyPr>
          <a:lstStyle/>
          <a:p>
            <a:pPr>
              <a:spcBef>
                <a:spcPct val="20000"/>
              </a:spcBef>
              <a:defRPr/>
            </a:pPr>
            <a:r>
              <a:rPr kumimoji="1" lang="en-US" sz="2200" b="1" baseline="0">
                <a:solidFill>
                  <a:schemeClr val="accent5"/>
                </a:solidFill>
                <a:latin typeface="Century Gothic" panose="020B0502020202020204" pitchFamily="34" charset="0"/>
              </a:rPr>
              <a:t>D</a:t>
            </a:r>
          </a:p>
        </p:txBody>
      </p:sp>
      <p:sp>
        <p:nvSpPr>
          <p:cNvPr id="13" name="Title 1"/>
          <p:cNvSpPr txBox="1">
            <a:spLocks/>
          </p:cNvSpPr>
          <p:nvPr/>
        </p:nvSpPr>
        <p:spPr>
          <a:xfrm>
            <a:off x="351693" y="192399"/>
            <a:ext cx="11549415" cy="351580"/>
          </a:xfrm>
          <a:prstGeom prst="rect">
            <a:avLst/>
          </a:prstGeom>
          <a:noFill/>
        </p:spPr>
        <p:txBody>
          <a:bodyPr wrap="square" lIns="73859" tIns="36930" rIns="73859" bIns="36930">
            <a:spAutoFit/>
          </a:bodyPr>
          <a:lstStyle>
            <a:lvl1pPr algn="l" defTabSz="914400" rtl="0" eaLnBrk="1" latinLnBrk="0" hangingPunct="1">
              <a:lnSpc>
                <a:spcPct val="90000"/>
              </a:lnSpc>
              <a:spcBef>
                <a:spcPct val="0"/>
              </a:spcBef>
              <a:buNone/>
              <a:defRPr lang="pl-PL" sz="2400" kern="800" spc="-40">
                <a:solidFill>
                  <a:schemeClr val="tx1"/>
                </a:solidFill>
                <a:latin typeface="Century Gothic" panose="020B0502020202020204" pitchFamily="34" charset="0"/>
                <a:ea typeface="+mj-ea"/>
                <a:cs typeface="+mj-cs"/>
              </a:defRPr>
            </a:lvl1pPr>
          </a:lstStyle>
          <a:p>
            <a:r>
              <a:rPr lang="en-NZ" sz="2000" b="1">
                <a:solidFill>
                  <a:srgbClr val="ED0C6D"/>
                </a:solidFill>
              </a:rPr>
              <a:t>Combination Styles: </a:t>
            </a:r>
            <a:r>
              <a:rPr lang="en-NZ" sz="2000"/>
              <a:t>Group Discussion</a:t>
            </a:r>
            <a:endParaRPr lang="en-GB" sz="2000"/>
          </a:p>
        </p:txBody>
      </p:sp>
      <p:sp>
        <p:nvSpPr>
          <p:cNvPr id="12" name="Freeform 34"/>
          <p:cNvSpPr>
            <a:spLocks noEditPoints="1"/>
          </p:cNvSpPr>
          <p:nvPr/>
        </p:nvSpPr>
        <p:spPr bwMode="auto">
          <a:xfrm>
            <a:off x="5052108" y="86625"/>
            <a:ext cx="825174" cy="618528"/>
          </a:xfrm>
          <a:custGeom>
            <a:avLst/>
            <a:gdLst>
              <a:gd name="T0" fmla="*/ 419 w 486"/>
              <a:gd name="T1" fmla="*/ 279 h 364"/>
              <a:gd name="T2" fmla="*/ 390 w 486"/>
              <a:gd name="T3" fmla="*/ 171 h 364"/>
              <a:gd name="T4" fmla="*/ 363 w 486"/>
              <a:gd name="T5" fmla="*/ 279 h 364"/>
              <a:gd name="T6" fmla="*/ 295 w 486"/>
              <a:gd name="T7" fmla="*/ 359 h 364"/>
              <a:gd name="T8" fmla="*/ 481 w 486"/>
              <a:gd name="T9" fmla="*/ 364 h 364"/>
              <a:gd name="T10" fmla="*/ 434 w 486"/>
              <a:gd name="T11" fmla="*/ 312 h 364"/>
              <a:gd name="T12" fmla="*/ 390 w 486"/>
              <a:gd name="T13" fmla="*/ 181 h 364"/>
              <a:gd name="T14" fmla="*/ 390 w 486"/>
              <a:gd name="T15" fmla="*/ 283 h 364"/>
              <a:gd name="T16" fmla="*/ 305 w 486"/>
              <a:gd name="T17" fmla="*/ 355 h 364"/>
              <a:gd name="T18" fmla="*/ 351 w 486"/>
              <a:gd name="T19" fmla="*/ 320 h 364"/>
              <a:gd name="T20" fmla="*/ 390 w 486"/>
              <a:gd name="T21" fmla="*/ 292 h 364"/>
              <a:gd name="T22" fmla="*/ 431 w 486"/>
              <a:gd name="T23" fmla="*/ 321 h 364"/>
              <a:gd name="T24" fmla="*/ 476 w 486"/>
              <a:gd name="T25" fmla="*/ 355 h 364"/>
              <a:gd name="T26" fmla="*/ 322 w 486"/>
              <a:gd name="T27" fmla="*/ 216 h 364"/>
              <a:gd name="T28" fmla="*/ 327 w 486"/>
              <a:gd name="T29" fmla="*/ 215 h 364"/>
              <a:gd name="T30" fmla="*/ 321 w 486"/>
              <a:gd name="T31" fmla="*/ 177 h 364"/>
              <a:gd name="T32" fmla="*/ 297 w 486"/>
              <a:gd name="T33" fmla="*/ 37 h 364"/>
              <a:gd name="T34" fmla="*/ 204 w 486"/>
              <a:gd name="T35" fmla="*/ 0 h 364"/>
              <a:gd name="T36" fmla="*/ 171 w 486"/>
              <a:gd name="T37" fmla="*/ 137 h 364"/>
              <a:gd name="T38" fmla="*/ 154 w 486"/>
              <a:gd name="T39" fmla="*/ 189 h 364"/>
              <a:gd name="T40" fmla="*/ 208 w 486"/>
              <a:gd name="T41" fmla="*/ 143 h 364"/>
              <a:gd name="T42" fmla="*/ 289 w 486"/>
              <a:gd name="T43" fmla="*/ 179 h 364"/>
              <a:gd name="T44" fmla="*/ 293 w 486"/>
              <a:gd name="T45" fmla="*/ 170 h 364"/>
              <a:gd name="T46" fmla="*/ 227 w 486"/>
              <a:gd name="T47" fmla="*/ 130 h 364"/>
              <a:gd name="T48" fmla="*/ 205 w 486"/>
              <a:gd name="T49" fmla="*/ 133 h 364"/>
              <a:gd name="T50" fmla="*/ 200 w 486"/>
              <a:gd name="T51" fmla="*/ 139 h 364"/>
              <a:gd name="T52" fmla="*/ 181 w 486"/>
              <a:gd name="T53" fmla="*/ 134 h 364"/>
              <a:gd name="T54" fmla="*/ 178 w 486"/>
              <a:gd name="T55" fmla="*/ 129 h 364"/>
              <a:gd name="T56" fmla="*/ 204 w 486"/>
              <a:gd name="T57" fmla="*/ 9 h 364"/>
              <a:gd name="T58" fmla="*/ 276 w 486"/>
              <a:gd name="T59" fmla="*/ 49 h 364"/>
              <a:gd name="T60" fmla="*/ 369 w 486"/>
              <a:gd name="T61" fmla="*/ 108 h 364"/>
              <a:gd name="T62" fmla="*/ 311 w 486"/>
              <a:gd name="T63" fmla="*/ 173 h 364"/>
              <a:gd name="T64" fmla="*/ 297 w 486"/>
              <a:gd name="T65" fmla="*/ 173 h 364"/>
              <a:gd name="T66" fmla="*/ 139 w 486"/>
              <a:gd name="T67" fmla="*/ 312 h 364"/>
              <a:gd name="T68" fmla="*/ 142 w 486"/>
              <a:gd name="T69" fmla="*/ 232 h 364"/>
              <a:gd name="T70" fmla="*/ 49 w 486"/>
              <a:gd name="T71" fmla="*/ 232 h 364"/>
              <a:gd name="T72" fmla="*/ 54 w 486"/>
              <a:gd name="T73" fmla="*/ 311 h 364"/>
              <a:gd name="T74" fmla="*/ 5 w 486"/>
              <a:gd name="T75" fmla="*/ 364 h 364"/>
              <a:gd name="T76" fmla="*/ 191 w 486"/>
              <a:gd name="T77" fmla="*/ 359 h 364"/>
              <a:gd name="T78" fmla="*/ 59 w 486"/>
              <a:gd name="T79" fmla="*/ 232 h 364"/>
              <a:gd name="T80" fmla="*/ 132 w 486"/>
              <a:gd name="T81" fmla="*/ 232 h 364"/>
              <a:gd name="T82" fmla="*/ 59 w 486"/>
              <a:gd name="T83" fmla="*/ 232 h 364"/>
              <a:gd name="T84" fmla="*/ 56 w 486"/>
              <a:gd name="T85" fmla="*/ 320 h 364"/>
              <a:gd name="T86" fmla="*/ 77 w 486"/>
              <a:gd name="T87" fmla="*/ 286 h 364"/>
              <a:gd name="T88" fmla="*/ 115 w 486"/>
              <a:gd name="T89" fmla="*/ 286 h 364"/>
              <a:gd name="T90" fmla="*/ 137 w 486"/>
              <a:gd name="T91" fmla="*/ 321 h 364"/>
              <a:gd name="T92" fmla="*/ 10 w 486"/>
              <a:gd name="T93" fmla="*/ 355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6" h="364">
                <a:moveTo>
                  <a:pt x="434" y="312"/>
                </a:moveTo>
                <a:cubicBezTo>
                  <a:pt x="423" y="309"/>
                  <a:pt x="419" y="290"/>
                  <a:pt x="419" y="279"/>
                </a:cubicBezTo>
                <a:cubicBezTo>
                  <a:pt x="429" y="267"/>
                  <a:pt x="437" y="250"/>
                  <a:pt x="437" y="232"/>
                </a:cubicBezTo>
                <a:cubicBezTo>
                  <a:pt x="437" y="195"/>
                  <a:pt x="419" y="171"/>
                  <a:pt x="390" y="171"/>
                </a:cubicBezTo>
                <a:cubicBezTo>
                  <a:pt x="362" y="171"/>
                  <a:pt x="344" y="195"/>
                  <a:pt x="344" y="232"/>
                </a:cubicBezTo>
                <a:cubicBezTo>
                  <a:pt x="344" y="251"/>
                  <a:pt x="352" y="268"/>
                  <a:pt x="363" y="279"/>
                </a:cubicBezTo>
                <a:cubicBezTo>
                  <a:pt x="362" y="293"/>
                  <a:pt x="358" y="308"/>
                  <a:pt x="348" y="311"/>
                </a:cubicBezTo>
                <a:cubicBezTo>
                  <a:pt x="304" y="320"/>
                  <a:pt x="295" y="342"/>
                  <a:pt x="295" y="359"/>
                </a:cubicBezTo>
                <a:cubicBezTo>
                  <a:pt x="295" y="362"/>
                  <a:pt x="297" y="364"/>
                  <a:pt x="300" y="364"/>
                </a:cubicBezTo>
                <a:cubicBezTo>
                  <a:pt x="481" y="364"/>
                  <a:pt x="481" y="364"/>
                  <a:pt x="481" y="364"/>
                </a:cubicBezTo>
                <a:cubicBezTo>
                  <a:pt x="483" y="364"/>
                  <a:pt x="486" y="362"/>
                  <a:pt x="486" y="359"/>
                </a:cubicBezTo>
                <a:cubicBezTo>
                  <a:pt x="486" y="343"/>
                  <a:pt x="477" y="321"/>
                  <a:pt x="434" y="312"/>
                </a:cubicBezTo>
                <a:close/>
                <a:moveTo>
                  <a:pt x="354" y="232"/>
                </a:moveTo>
                <a:cubicBezTo>
                  <a:pt x="354" y="185"/>
                  <a:pt x="382" y="181"/>
                  <a:pt x="390" y="181"/>
                </a:cubicBezTo>
                <a:cubicBezTo>
                  <a:pt x="399" y="181"/>
                  <a:pt x="427" y="185"/>
                  <a:pt x="427" y="232"/>
                </a:cubicBezTo>
                <a:cubicBezTo>
                  <a:pt x="427" y="261"/>
                  <a:pt x="408" y="283"/>
                  <a:pt x="390" y="283"/>
                </a:cubicBezTo>
                <a:cubicBezTo>
                  <a:pt x="373" y="283"/>
                  <a:pt x="354" y="261"/>
                  <a:pt x="354" y="232"/>
                </a:cubicBezTo>
                <a:close/>
                <a:moveTo>
                  <a:pt x="305" y="355"/>
                </a:moveTo>
                <a:cubicBezTo>
                  <a:pt x="307" y="338"/>
                  <a:pt x="323" y="326"/>
                  <a:pt x="351" y="320"/>
                </a:cubicBezTo>
                <a:cubicBezTo>
                  <a:pt x="351" y="320"/>
                  <a:pt x="351" y="320"/>
                  <a:pt x="351" y="320"/>
                </a:cubicBezTo>
                <a:cubicBezTo>
                  <a:pt x="364" y="316"/>
                  <a:pt x="370" y="301"/>
                  <a:pt x="372" y="286"/>
                </a:cubicBezTo>
                <a:cubicBezTo>
                  <a:pt x="377" y="290"/>
                  <a:pt x="384" y="292"/>
                  <a:pt x="390" y="292"/>
                </a:cubicBezTo>
                <a:cubicBezTo>
                  <a:pt x="397" y="292"/>
                  <a:pt x="404" y="290"/>
                  <a:pt x="410" y="286"/>
                </a:cubicBezTo>
                <a:cubicBezTo>
                  <a:pt x="412" y="302"/>
                  <a:pt x="418" y="317"/>
                  <a:pt x="431" y="321"/>
                </a:cubicBezTo>
                <a:cubicBezTo>
                  <a:pt x="431" y="321"/>
                  <a:pt x="431" y="321"/>
                  <a:pt x="432" y="321"/>
                </a:cubicBezTo>
                <a:cubicBezTo>
                  <a:pt x="459" y="326"/>
                  <a:pt x="474" y="338"/>
                  <a:pt x="476" y="355"/>
                </a:cubicBezTo>
                <a:lnTo>
                  <a:pt x="305" y="355"/>
                </a:lnTo>
                <a:close/>
                <a:moveTo>
                  <a:pt x="322" y="216"/>
                </a:moveTo>
                <a:cubicBezTo>
                  <a:pt x="323" y="216"/>
                  <a:pt x="323" y="216"/>
                  <a:pt x="324" y="216"/>
                </a:cubicBezTo>
                <a:cubicBezTo>
                  <a:pt x="325" y="216"/>
                  <a:pt x="327" y="216"/>
                  <a:pt x="327" y="215"/>
                </a:cubicBezTo>
                <a:cubicBezTo>
                  <a:pt x="329" y="214"/>
                  <a:pt x="330" y="212"/>
                  <a:pt x="329" y="210"/>
                </a:cubicBezTo>
                <a:cubicBezTo>
                  <a:pt x="329" y="210"/>
                  <a:pt x="322" y="195"/>
                  <a:pt x="321" y="177"/>
                </a:cubicBezTo>
                <a:cubicBezTo>
                  <a:pt x="355" y="168"/>
                  <a:pt x="378" y="140"/>
                  <a:pt x="378" y="108"/>
                </a:cubicBezTo>
                <a:cubicBezTo>
                  <a:pt x="378" y="69"/>
                  <a:pt x="342" y="37"/>
                  <a:pt x="297" y="37"/>
                </a:cubicBezTo>
                <a:cubicBezTo>
                  <a:pt x="290" y="37"/>
                  <a:pt x="283" y="37"/>
                  <a:pt x="277" y="39"/>
                </a:cubicBezTo>
                <a:cubicBezTo>
                  <a:pt x="263" y="15"/>
                  <a:pt x="235" y="0"/>
                  <a:pt x="204" y="0"/>
                </a:cubicBezTo>
                <a:cubicBezTo>
                  <a:pt x="159" y="0"/>
                  <a:pt x="123" y="32"/>
                  <a:pt x="123" y="71"/>
                </a:cubicBezTo>
                <a:cubicBezTo>
                  <a:pt x="123" y="100"/>
                  <a:pt x="142" y="125"/>
                  <a:pt x="171" y="137"/>
                </a:cubicBezTo>
                <a:cubicBezTo>
                  <a:pt x="170" y="163"/>
                  <a:pt x="154" y="183"/>
                  <a:pt x="154" y="183"/>
                </a:cubicBezTo>
                <a:cubicBezTo>
                  <a:pt x="153" y="185"/>
                  <a:pt x="153" y="188"/>
                  <a:pt x="154" y="189"/>
                </a:cubicBezTo>
                <a:cubicBezTo>
                  <a:pt x="156" y="191"/>
                  <a:pt x="158" y="191"/>
                  <a:pt x="160" y="191"/>
                </a:cubicBezTo>
                <a:cubicBezTo>
                  <a:pt x="185" y="179"/>
                  <a:pt x="201" y="164"/>
                  <a:pt x="208" y="143"/>
                </a:cubicBezTo>
                <a:cubicBezTo>
                  <a:pt x="214" y="142"/>
                  <a:pt x="219" y="142"/>
                  <a:pt x="224" y="141"/>
                </a:cubicBezTo>
                <a:cubicBezTo>
                  <a:pt x="237" y="163"/>
                  <a:pt x="261" y="177"/>
                  <a:pt x="289" y="179"/>
                </a:cubicBezTo>
                <a:cubicBezTo>
                  <a:pt x="296" y="193"/>
                  <a:pt x="306" y="205"/>
                  <a:pt x="322" y="216"/>
                </a:cubicBezTo>
                <a:close/>
                <a:moveTo>
                  <a:pt x="293" y="170"/>
                </a:moveTo>
                <a:cubicBezTo>
                  <a:pt x="266" y="169"/>
                  <a:pt x="242" y="155"/>
                  <a:pt x="231" y="133"/>
                </a:cubicBezTo>
                <a:cubicBezTo>
                  <a:pt x="230" y="131"/>
                  <a:pt x="228" y="130"/>
                  <a:pt x="227" y="130"/>
                </a:cubicBezTo>
                <a:cubicBezTo>
                  <a:pt x="226" y="130"/>
                  <a:pt x="226" y="130"/>
                  <a:pt x="225" y="131"/>
                </a:cubicBezTo>
                <a:cubicBezTo>
                  <a:pt x="219" y="132"/>
                  <a:pt x="212" y="133"/>
                  <a:pt x="205" y="133"/>
                </a:cubicBezTo>
                <a:cubicBezTo>
                  <a:pt x="202" y="133"/>
                  <a:pt x="201" y="135"/>
                  <a:pt x="200" y="137"/>
                </a:cubicBezTo>
                <a:cubicBezTo>
                  <a:pt x="200" y="138"/>
                  <a:pt x="200" y="138"/>
                  <a:pt x="200" y="139"/>
                </a:cubicBezTo>
                <a:cubicBezTo>
                  <a:pt x="195" y="154"/>
                  <a:pt x="185" y="165"/>
                  <a:pt x="170" y="175"/>
                </a:cubicBezTo>
                <a:cubicBezTo>
                  <a:pt x="175" y="165"/>
                  <a:pt x="180" y="150"/>
                  <a:pt x="181" y="134"/>
                </a:cubicBezTo>
                <a:cubicBezTo>
                  <a:pt x="181" y="134"/>
                  <a:pt x="181" y="134"/>
                  <a:pt x="181" y="134"/>
                </a:cubicBezTo>
                <a:cubicBezTo>
                  <a:pt x="181" y="132"/>
                  <a:pt x="180" y="130"/>
                  <a:pt x="178" y="129"/>
                </a:cubicBezTo>
                <a:cubicBezTo>
                  <a:pt x="150" y="120"/>
                  <a:pt x="132" y="97"/>
                  <a:pt x="132" y="71"/>
                </a:cubicBezTo>
                <a:cubicBezTo>
                  <a:pt x="132" y="37"/>
                  <a:pt x="164" y="9"/>
                  <a:pt x="204" y="9"/>
                </a:cubicBezTo>
                <a:cubicBezTo>
                  <a:pt x="233" y="9"/>
                  <a:pt x="259" y="24"/>
                  <a:pt x="270" y="47"/>
                </a:cubicBezTo>
                <a:cubicBezTo>
                  <a:pt x="271" y="48"/>
                  <a:pt x="273" y="49"/>
                  <a:pt x="276" y="49"/>
                </a:cubicBezTo>
                <a:cubicBezTo>
                  <a:pt x="282" y="47"/>
                  <a:pt x="290" y="46"/>
                  <a:pt x="297" y="46"/>
                </a:cubicBezTo>
                <a:cubicBezTo>
                  <a:pt x="337" y="46"/>
                  <a:pt x="369" y="74"/>
                  <a:pt x="369" y="108"/>
                </a:cubicBezTo>
                <a:cubicBezTo>
                  <a:pt x="369" y="137"/>
                  <a:pt x="347" y="162"/>
                  <a:pt x="315" y="169"/>
                </a:cubicBezTo>
                <a:cubicBezTo>
                  <a:pt x="313" y="169"/>
                  <a:pt x="311" y="171"/>
                  <a:pt x="311" y="173"/>
                </a:cubicBezTo>
                <a:cubicBezTo>
                  <a:pt x="311" y="183"/>
                  <a:pt x="313" y="191"/>
                  <a:pt x="315" y="198"/>
                </a:cubicBezTo>
                <a:cubicBezTo>
                  <a:pt x="306" y="190"/>
                  <a:pt x="301" y="182"/>
                  <a:pt x="297" y="173"/>
                </a:cubicBezTo>
                <a:cubicBezTo>
                  <a:pt x="296" y="171"/>
                  <a:pt x="295" y="170"/>
                  <a:pt x="293" y="170"/>
                </a:cubicBezTo>
                <a:close/>
                <a:moveTo>
                  <a:pt x="139" y="312"/>
                </a:moveTo>
                <a:cubicBezTo>
                  <a:pt x="128" y="309"/>
                  <a:pt x="124" y="290"/>
                  <a:pt x="124" y="279"/>
                </a:cubicBezTo>
                <a:cubicBezTo>
                  <a:pt x="135" y="267"/>
                  <a:pt x="142" y="250"/>
                  <a:pt x="142" y="232"/>
                </a:cubicBezTo>
                <a:cubicBezTo>
                  <a:pt x="142" y="195"/>
                  <a:pt x="124" y="171"/>
                  <a:pt x="96" y="171"/>
                </a:cubicBezTo>
                <a:cubicBezTo>
                  <a:pt x="67" y="171"/>
                  <a:pt x="49" y="195"/>
                  <a:pt x="49" y="232"/>
                </a:cubicBezTo>
                <a:cubicBezTo>
                  <a:pt x="49" y="251"/>
                  <a:pt x="57" y="268"/>
                  <a:pt x="68" y="279"/>
                </a:cubicBezTo>
                <a:cubicBezTo>
                  <a:pt x="67" y="293"/>
                  <a:pt x="63" y="308"/>
                  <a:pt x="54" y="311"/>
                </a:cubicBezTo>
                <a:cubicBezTo>
                  <a:pt x="10" y="320"/>
                  <a:pt x="0" y="342"/>
                  <a:pt x="0" y="359"/>
                </a:cubicBezTo>
                <a:cubicBezTo>
                  <a:pt x="0" y="362"/>
                  <a:pt x="3" y="364"/>
                  <a:pt x="5" y="364"/>
                </a:cubicBezTo>
                <a:cubicBezTo>
                  <a:pt x="186" y="364"/>
                  <a:pt x="186" y="364"/>
                  <a:pt x="186" y="364"/>
                </a:cubicBezTo>
                <a:cubicBezTo>
                  <a:pt x="189" y="364"/>
                  <a:pt x="191" y="362"/>
                  <a:pt x="191" y="359"/>
                </a:cubicBezTo>
                <a:cubicBezTo>
                  <a:pt x="191" y="343"/>
                  <a:pt x="182" y="321"/>
                  <a:pt x="139" y="312"/>
                </a:cubicBezTo>
                <a:close/>
                <a:moveTo>
                  <a:pt x="59" y="232"/>
                </a:moveTo>
                <a:cubicBezTo>
                  <a:pt x="59" y="185"/>
                  <a:pt x="87" y="181"/>
                  <a:pt x="96" y="181"/>
                </a:cubicBezTo>
                <a:cubicBezTo>
                  <a:pt x="104" y="181"/>
                  <a:pt x="132" y="185"/>
                  <a:pt x="132" y="232"/>
                </a:cubicBezTo>
                <a:cubicBezTo>
                  <a:pt x="132" y="261"/>
                  <a:pt x="113" y="283"/>
                  <a:pt x="96" y="283"/>
                </a:cubicBezTo>
                <a:cubicBezTo>
                  <a:pt x="78" y="283"/>
                  <a:pt x="59" y="261"/>
                  <a:pt x="59" y="232"/>
                </a:cubicBezTo>
                <a:close/>
                <a:moveTo>
                  <a:pt x="10" y="355"/>
                </a:moveTo>
                <a:cubicBezTo>
                  <a:pt x="12" y="338"/>
                  <a:pt x="28" y="326"/>
                  <a:pt x="56" y="320"/>
                </a:cubicBezTo>
                <a:cubicBezTo>
                  <a:pt x="56" y="320"/>
                  <a:pt x="56" y="320"/>
                  <a:pt x="56" y="320"/>
                </a:cubicBezTo>
                <a:cubicBezTo>
                  <a:pt x="69" y="316"/>
                  <a:pt x="75" y="301"/>
                  <a:pt x="77" y="286"/>
                </a:cubicBezTo>
                <a:cubicBezTo>
                  <a:pt x="83" y="290"/>
                  <a:pt x="89" y="292"/>
                  <a:pt x="96" y="292"/>
                </a:cubicBezTo>
                <a:cubicBezTo>
                  <a:pt x="102" y="292"/>
                  <a:pt x="109" y="290"/>
                  <a:pt x="115" y="286"/>
                </a:cubicBezTo>
                <a:cubicBezTo>
                  <a:pt x="117" y="302"/>
                  <a:pt x="123" y="317"/>
                  <a:pt x="136" y="321"/>
                </a:cubicBezTo>
                <a:cubicBezTo>
                  <a:pt x="137" y="321"/>
                  <a:pt x="137" y="321"/>
                  <a:pt x="137" y="321"/>
                </a:cubicBezTo>
                <a:cubicBezTo>
                  <a:pt x="164" y="326"/>
                  <a:pt x="179" y="338"/>
                  <a:pt x="181" y="355"/>
                </a:cubicBezTo>
                <a:lnTo>
                  <a:pt x="10" y="355"/>
                </a:lnTo>
                <a:close/>
              </a:path>
            </a:pathLst>
          </a:custGeom>
          <a:solidFill>
            <a:srgbClr val="ED0C6D"/>
          </a:solidFill>
          <a:ln>
            <a:solidFill>
              <a:srgbClr val="ED0C6D"/>
            </a:solidFill>
          </a:ln>
        </p:spPr>
        <p:txBody>
          <a:bodyPr vert="horz" wrap="square" lIns="68580" tIns="34290" rIns="68580" bIns="34290" numCol="1" anchor="t" anchorCtr="0" compatLnSpc="1">
            <a:prstTxWarp prst="textNoShape">
              <a:avLst/>
            </a:prstTxWarp>
          </a:bodyPr>
          <a:lstStyle/>
          <a:p>
            <a:endParaRPr lang="en-US"/>
          </a:p>
        </p:txBody>
      </p:sp>
    </p:spTree>
    <p:extLst>
      <p:ext uri="{BB962C8B-B14F-4D97-AF65-F5344CB8AC3E}">
        <p14:creationId xmlns:p14="http://schemas.microsoft.com/office/powerpoint/2010/main" val="324123362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750" tmFilter="0, 0; .2, .5; .8, .5; 1, 0"/>
                                        <p:tgtEl>
                                          <p:spTgt spid="12"/>
                                        </p:tgtEl>
                                      </p:cBhvr>
                                    </p:animEffect>
                                    <p:animScale>
                                      <p:cBhvr>
                                        <p:cTn id="7" dur="375" autoRev="1" fill="hold"/>
                                        <p:tgtEl>
                                          <p:spTgt spid="12"/>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0" grpId="0"/>
      <p:bldP spid="12"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1"/>
          <p:cNvSpPr>
            <a:spLocks noGrp="1"/>
          </p:cNvSpPr>
          <p:nvPr>
            <p:ph type="body" sz="quarter" idx="10"/>
          </p:nvPr>
        </p:nvSpPr>
        <p:spPr/>
        <p:txBody>
          <a:bodyPr/>
          <a:lstStyle/>
          <a:p>
            <a:r>
              <a:rPr lang="pl-PL" b="1" err="1">
                <a:solidFill>
                  <a:schemeClr val="accent1"/>
                </a:solidFill>
              </a:rPr>
              <a:t>Individual</a:t>
            </a:r>
            <a:r>
              <a:rPr lang="pl-PL" b="1">
                <a:solidFill>
                  <a:schemeClr val="accent1"/>
                </a:solidFill>
              </a:rPr>
              <a:t> </a:t>
            </a:r>
            <a:r>
              <a:rPr lang="pl-PL" b="1" err="1">
                <a:solidFill>
                  <a:schemeClr val="accent1"/>
                </a:solidFill>
              </a:rPr>
              <a:t>reports</a:t>
            </a:r>
            <a:endParaRPr lang="pl-PL" b="1">
              <a:solidFill>
                <a:schemeClr val="accent1"/>
              </a:solidFill>
            </a:endParaRPr>
          </a:p>
        </p:txBody>
      </p:sp>
      <p:sp>
        <p:nvSpPr>
          <p:cNvPr id="3" name="Symbol zastępczy tekstu 2"/>
          <p:cNvSpPr>
            <a:spLocks noGrp="1"/>
          </p:cNvSpPr>
          <p:nvPr>
            <p:ph type="body" sz="quarter" idx="11"/>
          </p:nvPr>
        </p:nvSpPr>
        <p:spPr/>
        <p:txBody>
          <a:bodyPr>
            <a:normAutofit/>
          </a:bodyPr>
          <a:lstStyle/>
          <a:p>
            <a:r>
              <a:rPr lang="pl-PL" sz="4000" b="0" dirty="0">
                <a:solidFill>
                  <a:schemeClr val="accent6">
                    <a:lumMod val="50000"/>
                  </a:schemeClr>
                </a:solidFill>
              </a:rPr>
              <a:t>Extended DISC®</a:t>
            </a:r>
          </a:p>
        </p:txBody>
      </p:sp>
    </p:spTree>
    <p:extLst>
      <p:ext uri="{BB962C8B-B14F-4D97-AF65-F5344CB8AC3E}">
        <p14:creationId xmlns:p14="http://schemas.microsoft.com/office/powerpoint/2010/main" val="91360277"/>
      </p:ext>
    </p:extLst>
  </p:cSld>
  <p:clrMapOvr>
    <a:masterClrMapping/>
  </p:clrMapOvr>
  <mc:AlternateContent xmlns:mc="http://schemas.openxmlformats.org/markup-compatibility/2006" xmlns:p14="http://schemas.microsoft.com/office/powerpoint/2010/main">
    <mc:Choice Requires="p14">
      <p:transition spd="slow" p14:dur="20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351580"/>
          </a:xfrm>
        </p:spPr>
        <p:txBody>
          <a:bodyPr/>
          <a:lstStyle/>
          <a:p>
            <a:r>
              <a:rPr lang="pl-PL" altLang="pl-PL" dirty="0"/>
              <a:t>Extended DISC® </a:t>
            </a:r>
            <a:r>
              <a:rPr lang="en-NZ" altLang="pl-PL" b="1" dirty="0">
                <a:solidFill>
                  <a:schemeClr val="accent1"/>
                </a:solidFill>
              </a:rPr>
              <a:t>Behavioural Assessment</a:t>
            </a:r>
            <a:endParaRPr lang="pl-PL" dirty="0"/>
          </a:p>
        </p:txBody>
      </p:sp>
      <p:cxnSp>
        <p:nvCxnSpPr>
          <p:cNvPr id="3" name="Łącznik prosty 2"/>
          <p:cNvCxnSpPr/>
          <p:nvPr/>
        </p:nvCxnSpPr>
        <p:spPr>
          <a:xfrm flipH="1">
            <a:off x="-3009900" y="4408764"/>
            <a:ext cx="3895243" cy="0"/>
          </a:xfrm>
          <a:prstGeom prst="line">
            <a:avLst/>
          </a:prstGeom>
          <a:ln w="1905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5" name="Łącznik prosty 4"/>
          <p:cNvCxnSpPr/>
          <p:nvPr/>
        </p:nvCxnSpPr>
        <p:spPr>
          <a:xfrm flipV="1">
            <a:off x="899886" y="1573711"/>
            <a:ext cx="0" cy="2833983"/>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Łącznik prosty 6"/>
          <p:cNvCxnSpPr/>
          <p:nvPr/>
        </p:nvCxnSpPr>
        <p:spPr>
          <a:xfrm>
            <a:off x="904645" y="1582057"/>
            <a:ext cx="11403469"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Łącznik prosty 7"/>
          <p:cNvCxnSpPr/>
          <p:nvPr/>
        </p:nvCxnSpPr>
        <p:spPr>
          <a:xfrm>
            <a:off x="4003618" y="1582057"/>
            <a:ext cx="0" cy="55677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Łącznik prosty 22"/>
          <p:cNvCxnSpPr/>
          <p:nvPr/>
        </p:nvCxnSpPr>
        <p:spPr>
          <a:xfrm>
            <a:off x="9074798" y="1582057"/>
            <a:ext cx="0" cy="55677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0" name="Grupa 29"/>
          <p:cNvGrpSpPr/>
          <p:nvPr/>
        </p:nvGrpSpPr>
        <p:grpSpPr>
          <a:xfrm>
            <a:off x="7101630" y="2131935"/>
            <a:ext cx="3946337" cy="3013354"/>
            <a:chOff x="7101630" y="2131935"/>
            <a:chExt cx="3946337" cy="3013354"/>
          </a:xfrm>
        </p:grpSpPr>
        <p:sp>
          <p:nvSpPr>
            <p:cNvPr id="25" name="Prostokąt z rogami zaokrąglonymi z jednej strony 24"/>
            <p:cNvSpPr/>
            <p:nvPr/>
          </p:nvSpPr>
          <p:spPr>
            <a:xfrm>
              <a:off x="7119204" y="2138827"/>
              <a:ext cx="3926730" cy="1125870"/>
            </a:xfrm>
            <a:prstGeom prst="round2SameRect">
              <a:avLst>
                <a:gd name="adj1" fmla="val 36125"/>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9" name="Rectangle 37"/>
            <p:cNvSpPr/>
            <p:nvPr/>
          </p:nvSpPr>
          <p:spPr>
            <a:xfrm>
              <a:off x="7101630" y="3245188"/>
              <a:ext cx="3946336" cy="1900101"/>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182880" rIns="182880" bIns="182880" numCol="1" spcCol="1270" anchor="t" anchorCtr="0">
              <a:noAutofit/>
            </a:bodyPr>
            <a:lstStyle/>
            <a:p>
              <a:pPr defTabSz="666734">
                <a:lnSpc>
                  <a:spcPct val="90000"/>
                </a:lnSpc>
                <a:spcBef>
                  <a:spcPct val="0"/>
                </a:spcBef>
              </a:pPr>
              <a:r>
                <a:rPr lang="en-US" altLang="pl-PL" sz="2000" b="1">
                  <a:solidFill>
                    <a:schemeClr val="accent1"/>
                  </a:solidFill>
                  <a:latin typeface="Century Gothic" panose="020B0502020202020204" pitchFamily="34" charset="0"/>
                </a:rPr>
                <a:t>It measures the natural (spontaneous) reactions </a:t>
              </a:r>
              <a:r>
                <a:rPr lang="en-US" altLang="pl-PL" sz="2000">
                  <a:solidFill>
                    <a:schemeClr val="tx1"/>
                  </a:solidFill>
                  <a:latin typeface="Century Gothic" panose="020B0502020202020204" pitchFamily="34" charset="0"/>
                </a:rPr>
                <a:t>of the respondent to external stimulators.</a:t>
              </a:r>
              <a:endParaRPr lang="pl-PL" altLang="pl-PL" sz="2000" b="1">
                <a:solidFill>
                  <a:schemeClr val="accent1"/>
                </a:solidFill>
                <a:latin typeface="Century Gothic" panose="020B0502020202020204" pitchFamily="34" charset="0"/>
              </a:endParaRPr>
            </a:p>
          </p:txBody>
        </p:sp>
        <p:sp>
          <p:nvSpPr>
            <p:cNvPr id="20" name="Rectangle 39"/>
            <p:cNvSpPr/>
            <p:nvPr/>
          </p:nvSpPr>
          <p:spPr>
            <a:xfrm>
              <a:off x="7644968" y="2131935"/>
              <a:ext cx="2935717" cy="830997"/>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91440" rIns="182880" bIns="182880" numCol="1" spcCol="1270" anchor="ctr" anchorCtr="0">
              <a:spAutoFit/>
            </a:bodyPr>
            <a:lstStyle/>
            <a:p>
              <a:pPr algn="ctr" defTabSz="666734">
                <a:lnSpc>
                  <a:spcPct val="90000"/>
                </a:lnSpc>
                <a:spcBef>
                  <a:spcPct val="0"/>
                </a:spcBef>
                <a:spcAft>
                  <a:spcPts val="200"/>
                </a:spcAft>
              </a:pPr>
              <a:r>
                <a:rPr lang="pl-PL" sz="2000" b="1" err="1">
                  <a:solidFill>
                    <a:schemeClr val="bg1"/>
                  </a:solidFill>
                  <a:latin typeface="Century Gothic" panose="020B0502020202020204" pitchFamily="34" charset="0"/>
                </a:rPr>
                <a:t>What</a:t>
              </a:r>
              <a:r>
                <a:rPr lang="pl-PL" sz="2000" b="1">
                  <a:solidFill>
                    <a:schemeClr val="bg1"/>
                  </a:solidFill>
                  <a:latin typeface="Century Gothic" panose="020B0502020202020204" pitchFamily="34" charset="0"/>
                </a:rPr>
                <a:t> </a:t>
              </a:r>
              <a:r>
                <a:rPr lang="pl-PL" sz="2000" b="1" err="1">
                  <a:solidFill>
                    <a:schemeClr val="bg1"/>
                  </a:solidFill>
                  <a:latin typeface="Century Gothic" panose="020B0502020202020204" pitchFamily="34" charset="0"/>
                </a:rPr>
                <a:t>does</a:t>
              </a:r>
              <a:r>
                <a:rPr lang="pl-PL" sz="2000" b="1">
                  <a:solidFill>
                    <a:schemeClr val="bg1"/>
                  </a:solidFill>
                  <a:latin typeface="Century Gothic" panose="020B0502020202020204" pitchFamily="34" charset="0"/>
                </a:rPr>
                <a:t> </a:t>
              </a:r>
              <a:r>
                <a:rPr lang="pl-PL" sz="2000" b="1" err="1">
                  <a:solidFill>
                    <a:schemeClr val="bg1"/>
                  </a:solidFill>
                  <a:latin typeface="Century Gothic" panose="020B0502020202020204" pitchFamily="34" charset="0"/>
                </a:rPr>
                <a:t>it</a:t>
              </a:r>
              <a:r>
                <a:rPr lang="pl-PL" sz="2000" b="1">
                  <a:solidFill>
                    <a:schemeClr val="bg1"/>
                  </a:solidFill>
                  <a:latin typeface="Century Gothic" panose="020B0502020202020204" pitchFamily="34" charset="0"/>
                </a:rPr>
                <a:t> </a:t>
              </a:r>
              <a:r>
                <a:rPr lang="pl-PL" sz="2000" b="1" err="1">
                  <a:solidFill>
                    <a:schemeClr val="bg1"/>
                  </a:solidFill>
                  <a:latin typeface="Century Gothic" panose="020B0502020202020204" pitchFamily="34" charset="0"/>
                </a:rPr>
                <a:t>measure</a:t>
              </a:r>
              <a:r>
                <a:rPr lang="pl-PL" sz="2000" b="1">
                  <a:solidFill>
                    <a:schemeClr val="bg1"/>
                  </a:solidFill>
                  <a:latin typeface="Century Gothic" panose="020B0502020202020204" pitchFamily="34" charset="0"/>
                </a:rPr>
                <a:t>?</a:t>
              </a:r>
            </a:p>
          </p:txBody>
        </p:sp>
        <p:sp>
          <p:nvSpPr>
            <p:cNvPr id="21" name="Prostokąt zaokrąglony 20"/>
            <p:cNvSpPr/>
            <p:nvPr/>
          </p:nvSpPr>
          <p:spPr>
            <a:xfrm>
              <a:off x="7117171" y="2138827"/>
              <a:ext cx="3930796" cy="2591486"/>
            </a:xfrm>
            <a:prstGeom prst="roundRect">
              <a:avLst>
                <a:gd name="adj" fmla="val 15911"/>
              </a:avLst>
            </a:prstGeom>
            <a:ln w="1905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l-PL"/>
            </a:p>
          </p:txBody>
        </p:sp>
        <p:sp>
          <p:nvSpPr>
            <p:cNvPr id="27" name="Freeform 107"/>
            <p:cNvSpPr>
              <a:spLocks noEditPoints="1"/>
            </p:cNvSpPr>
            <p:nvPr/>
          </p:nvSpPr>
          <p:spPr bwMode="auto">
            <a:xfrm>
              <a:off x="8928440" y="2833878"/>
              <a:ext cx="368770" cy="366453"/>
            </a:xfrm>
            <a:custGeom>
              <a:avLst/>
              <a:gdLst>
                <a:gd name="T0" fmla="*/ 591 w 610"/>
                <a:gd name="T1" fmla="*/ 523 h 606"/>
                <a:gd name="T2" fmla="*/ 463 w 610"/>
                <a:gd name="T3" fmla="*/ 395 h 606"/>
                <a:gd name="T4" fmla="*/ 432 w 610"/>
                <a:gd name="T5" fmla="*/ 74 h 606"/>
                <a:gd name="T6" fmla="*/ 253 w 610"/>
                <a:gd name="T7" fmla="*/ 0 h 606"/>
                <a:gd name="T8" fmla="*/ 74 w 610"/>
                <a:gd name="T9" fmla="*/ 74 h 606"/>
                <a:gd name="T10" fmla="*/ 0 w 610"/>
                <a:gd name="T11" fmla="*/ 253 h 606"/>
                <a:gd name="T12" fmla="*/ 74 w 610"/>
                <a:gd name="T13" fmla="*/ 433 h 606"/>
                <a:gd name="T14" fmla="*/ 253 w 610"/>
                <a:gd name="T15" fmla="*/ 507 h 606"/>
                <a:gd name="T16" fmla="*/ 395 w 610"/>
                <a:gd name="T17" fmla="*/ 464 h 606"/>
                <a:gd name="T18" fmla="*/ 522 w 610"/>
                <a:gd name="T19" fmla="*/ 591 h 606"/>
                <a:gd name="T20" fmla="*/ 557 w 610"/>
                <a:gd name="T21" fmla="*/ 606 h 606"/>
                <a:gd name="T22" fmla="*/ 591 w 610"/>
                <a:gd name="T23" fmla="*/ 591 h 606"/>
                <a:gd name="T24" fmla="*/ 591 w 610"/>
                <a:gd name="T25" fmla="*/ 523 h 606"/>
                <a:gd name="T26" fmla="*/ 84 w 610"/>
                <a:gd name="T27" fmla="*/ 423 h 606"/>
                <a:gd name="T28" fmla="*/ 14 w 610"/>
                <a:gd name="T29" fmla="*/ 253 h 606"/>
                <a:gd name="T30" fmla="*/ 84 w 610"/>
                <a:gd name="T31" fmla="*/ 84 h 606"/>
                <a:gd name="T32" fmla="*/ 253 w 610"/>
                <a:gd name="T33" fmla="*/ 14 h 606"/>
                <a:gd name="T34" fmla="*/ 422 w 610"/>
                <a:gd name="T35" fmla="*/ 84 h 606"/>
                <a:gd name="T36" fmla="*/ 449 w 610"/>
                <a:gd name="T37" fmla="*/ 391 h 606"/>
                <a:gd name="T38" fmla="*/ 448 w 610"/>
                <a:gd name="T39" fmla="*/ 392 h 606"/>
                <a:gd name="T40" fmla="*/ 422 w 610"/>
                <a:gd name="T41" fmla="*/ 423 h 606"/>
                <a:gd name="T42" fmla="*/ 392 w 610"/>
                <a:gd name="T43" fmla="*/ 448 h 606"/>
                <a:gd name="T44" fmla="*/ 391 w 610"/>
                <a:gd name="T45" fmla="*/ 449 h 606"/>
                <a:gd name="T46" fmla="*/ 253 w 610"/>
                <a:gd name="T47" fmla="*/ 493 h 606"/>
                <a:gd name="T48" fmla="*/ 84 w 610"/>
                <a:gd name="T49" fmla="*/ 423 h 606"/>
                <a:gd name="T50" fmla="*/ 581 w 610"/>
                <a:gd name="T51" fmla="*/ 581 h 606"/>
                <a:gd name="T52" fmla="*/ 532 w 610"/>
                <a:gd name="T53" fmla="*/ 581 h 606"/>
                <a:gd name="T54" fmla="*/ 406 w 610"/>
                <a:gd name="T55" fmla="*/ 455 h 606"/>
                <a:gd name="T56" fmla="*/ 432 w 610"/>
                <a:gd name="T57" fmla="*/ 433 h 606"/>
                <a:gd name="T58" fmla="*/ 455 w 610"/>
                <a:gd name="T59" fmla="*/ 406 h 606"/>
                <a:gd name="T60" fmla="*/ 581 w 610"/>
                <a:gd name="T61" fmla="*/ 533 h 606"/>
                <a:gd name="T62" fmla="*/ 581 w 610"/>
                <a:gd name="T63" fmla="*/ 581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0" h="606">
                  <a:moveTo>
                    <a:pt x="591" y="523"/>
                  </a:moveTo>
                  <a:cubicBezTo>
                    <a:pt x="463" y="395"/>
                    <a:pt x="463" y="395"/>
                    <a:pt x="463" y="395"/>
                  </a:cubicBezTo>
                  <a:cubicBezTo>
                    <a:pt x="530" y="296"/>
                    <a:pt x="519" y="161"/>
                    <a:pt x="432" y="74"/>
                  </a:cubicBezTo>
                  <a:cubicBezTo>
                    <a:pt x="384" y="26"/>
                    <a:pt x="321" y="0"/>
                    <a:pt x="253" y="0"/>
                  </a:cubicBezTo>
                  <a:cubicBezTo>
                    <a:pt x="185" y="0"/>
                    <a:pt x="122" y="26"/>
                    <a:pt x="74" y="74"/>
                  </a:cubicBezTo>
                  <a:cubicBezTo>
                    <a:pt x="26" y="122"/>
                    <a:pt x="0" y="186"/>
                    <a:pt x="0" y="253"/>
                  </a:cubicBezTo>
                  <a:cubicBezTo>
                    <a:pt x="0" y="321"/>
                    <a:pt x="26" y="385"/>
                    <a:pt x="74" y="433"/>
                  </a:cubicBezTo>
                  <a:cubicBezTo>
                    <a:pt x="122" y="480"/>
                    <a:pt x="185" y="507"/>
                    <a:pt x="253" y="507"/>
                  </a:cubicBezTo>
                  <a:cubicBezTo>
                    <a:pt x="304" y="507"/>
                    <a:pt x="353" y="492"/>
                    <a:pt x="395" y="464"/>
                  </a:cubicBezTo>
                  <a:cubicBezTo>
                    <a:pt x="522" y="591"/>
                    <a:pt x="522" y="591"/>
                    <a:pt x="522" y="591"/>
                  </a:cubicBezTo>
                  <a:cubicBezTo>
                    <a:pt x="532" y="601"/>
                    <a:pt x="544" y="606"/>
                    <a:pt x="557" y="606"/>
                  </a:cubicBezTo>
                  <a:cubicBezTo>
                    <a:pt x="569" y="606"/>
                    <a:pt x="582" y="601"/>
                    <a:pt x="591" y="591"/>
                  </a:cubicBezTo>
                  <a:cubicBezTo>
                    <a:pt x="610" y="572"/>
                    <a:pt x="610" y="542"/>
                    <a:pt x="591" y="523"/>
                  </a:cubicBezTo>
                  <a:close/>
                  <a:moveTo>
                    <a:pt x="84" y="423"/>
                  </a:moveTo>
                  <a:cubicBezTo>
                    <a:pt x="39" y="377"/>
                    <a:pt x="14" y="317"/>
                    <a:pt x="14" y="253"/>
                  </a:cubicBezTo>
                  <a:cubicBezTo>
                    <a:pt x="14" y="189"/>
                    <a:pt x="39" y="129"/>
                    <a:pt x="84" y="84"/>
                  </a:cubicBezTo>
                  <a:cubicBezTo>
                    <a:pt x="129" y="39"/>
                    <a:pt x="189" y="14"/>
                    <a:pt x="253" y="14"/>
                  </a:cubicBezTo>
                  <a:cubicBezTo>
                    <a:pt x="317" y="14"/>
                    <a:pt x="377" y="39"/>
                    <a:pt x="422" y="84"/>
                  </a:cubicBezTo>
                  <a:cubicBezTo>
                    <a:pt x="506" y="168"/>
                    <a:pt x="514" y="298"/>
                    <a:pt x="449" y="391"/>
                  </a:cubicBezTo>
                  <a:cubicBezTo>
                    <a:pt x="448" y="392"/>
                    <a:pt x="448" y="392"/>
                    <a:pt x="448" y="392"/>
                  </a:cubicBezTo>
                  <a:cubicBezTo>
                    <a:pt x="440" y="403"/>
                    <a:pt x="432" y="413"/>
                    <a:pt x="422" y="423"/>
                  </a:cubicBezTo>
                  <a:cubicBezTo>
                    <a:pt x="413" y="432"/>
                    <a:pt x="403" y="441"/>
                    <a:pt x="392" y="448"/>
                  </a:cubicBezTo>
                  <a:cubicBezTo>
                    <a:pt x="392" y="448"/>
                    <a:pt x="391" y="449"/>
                    <a:pt x="391" y="449"/>
                  </a:cubicBezTo>
                  <a:cubicBezTo>
                    <a:pt x="351" y="477"/>
                    <a:pt x="303" y="493"/>
                    <a:pt x="253" y="493"/>
                  </a:cubicBezTo>
                  <a:cubicBezTo>
                    <a:pt x="189" y="493"/>
                    <a:pt x="129" y="468"/>
                    <a:pt x="84" y="423"/>
                  </a:cubicBezTo>
                  <a:close/>
                  <a:moveTo>
                    <a:pt x="581" y="581"/>
                  </a:moveTo>
                  <a:cubicBezTo>
                    <a:pt x="568" y="595"/>
                    <a:pt x="546" y="595"/>
                    <a:pt x="532" y="581"/>
                  </a:cubicBezTo>
                  <a:cubicBezTo>
                    <a:pt x="406" y="455"/>
                    <a:pt x="406" y="455"/>
                    <a:pt x="406" y="455"/>
                  </a:cubicBezTo>
                  <a:cubicBezTo>
                    <a:pt x="415" y="448"/>
                    <a:pt x="424" y="441"/>
                    <a:pt x="432" y="433"/>
                  </a:cubicBezTo>
                  <a:cubicBezTo>
                    <a:pt x="440" y="424"/>
                    <a:pt x="448" y="415"/>
                    <a:pt x="455" y="406"/>
                  </a:cubicBezTo>
                  <a:cubicBezTo>
                    <a:pt x="581" y="533"/>
                    <a:pt x="581" y="533"/>
                    <a:pt x="581" y="533"/>
                  </a:cubicBezTo>
                  <a:cubicBezTo>
                    <a:pt x="595" y="546"/>
                    <a:pt x="595" y="568"/>
                    <a:pt x="581" y="581"/>
                  </a:cubicBezTo>
                  <a:close/>
                </a:path>
              </a:pathLst>
            </a:custGeom>
            <a:solidFill>
              <a:schemeClr val="bg1"/>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grpSp>
      <p:grpSp>
        <p:nvGrpSpPr>
          <p:cNvPr id="29" name="Grupa 28"/>
          <p:cNvGrpSpPr/>
          <p:nvPr/>
        </p:nvGrpSpPr>
        <p:grpSpPr>
          <a:xfrm>
            <a:off x="1797228" y="2138827"/>
            <a:ext cx="4412781" cy="3134310"/>
            <a:chOff x="2153729" y="2138827"/>
            <a:chExt cx="3946337" cy="3134310"/>
          </a:xfrm>
        </p:grpSpPr>
        <p:sp>
          <p:nvSpPr>
            <p:cNvPr id="24" name="Prostokąt z rogami zaokrąglonymi z jednej strony 23"/>
            <p:cNvSpPr/>
            <p:nvPr/>
          </p:nvSpPr>
          <p:spPr>
            <a:xfrm>
              <a:off x="2169270" y="2138827"/>
              <a:ext cx="3926730" cy="1125870"/>
            </a:xfrm>
            <a:prstGeom prst="round2SameRect">
              <a:avLst>
                <a:gd name="adj1" fmla="val 36125"/>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Rectangle 37"/>
            <p:cNvSpPr/>
            <p:nvPr/>
          </p:nvSpPr>
          <p:spPr>
            <a:xfrm>
              <a:off x="2153729" y="3245188"/>
              <a:ext cx="3946336" cy="1900101"/>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182880" rIns="182880" bIns="182880" numCol="1" spcCol="1270" anchor="t" anchorCtr="0">
              <a:noAutofit/>
            </a:bodyPr>
            <a:lstStyle/>
            <a:p>
              <a:pPr defTabSz="666734">
                <a:lnSpc>
                  <a:spcPct val="90000"/>
                </a:lnSpc>
                <a:spcBef>
                  <a:spcPct val="0"/>
                </a:spcBef>
              </a:pPr>
              <a:r>
                <a:rPr lang="en-US" sz="2000" dirty="0">
                  <a:solidFill>
                    <a:schemeClr val="tx1"/>
                  </a:solidFill>
                  <a:latin typeface="Century Gothic" panose="020B0502020202020204" pitchFamily="34" charset="0"/>
                </a:rPr>
                <a:t>Extended DISC® provides an easy to learn framework to help us make necessary adjustments at </a:t>
              </a:r>
              <a:r>
                <a:rPr lang="en-US" sz="2000" b="1" dirty="0">
                  <a:solidFill>
                    <a:schemeClr val="accent1"/>
                  </a:solidFill>
                  <a:latin typeface="Century Gothic" panose="020B0502020202020204" pitchFamily="34" charset="0"/>
                </a:rPr>
                <a:t>individual, team </a:t>
              </a:r>
              <a:r>
                <a:rPr lang="en-US" sz="2000" dirty="0">
                  <a:solidFill>
                    <a:schemeClr val="tx1"/>
                  </a:solidFill>
                  <a:latin typeface="Century Gothic" panose="020B0502020202020204" pitchFamily="34" charset="0"/>
                </a:rPr>
                <a:t>and </a:t>
              </a:r>
              <a:r>
                <a:rPr lang="en-US" sz="2000" b="1" dirty="0" err="1">
                  <a:solidFill>
                    <a:schemeClr val="accent1"/>
                  </a:solidFill>
                  <a:latin typeface="Century Gothic" panose="020B0502020202020204" pitchFamily="34" charset="0"/>
                </a:rPr>
                <a:t>organisational</a:t>
              </a:r>
              <a:r>
                <a:rPr lang="en-US" sz="2000" dirty="0">
                  <a:solidFill>
                    <a:schemeClr val="tx1"/>
                  </a:solidFill>
                  <a:latin typeface="Century Gothic" panose="020B0502020202020204" pitchFamily="34" charset="0"/>
                </a:rPr>
                <a:t> levels to achieve our objectives.</a:t>
              </a:r>
              <a:r>
                <a:rPr lang="pl-PL" altLang="pl-PL" sz="2000" dirty="0">
                  <a:solidFill>
                    <a:schemeClr val="tx1"/>
                  </a:solidFill>
                  <a:latin typeface="Century Gothic" panose="020B0502020202020204" pitchFamily="34" charset="0"/>
                </a:rPr>
                <a:t> </a:t>
              </a:r>
              <a:endParaRPr lang="en-US" sz="2000" dirty="0">
                <a:solidFill>
                  <a:schemeClr val="tx1"/>
                </a:solidFill>
                <a:latin typeface="Century Gothic" panose="020B0502020202020204" pitchFamily="34" charset="0"/>
              </a:endParaRPr>
            </a:p>
          </p:txBody>
        </p:sp>
        <p:sp>
          <p:nvSpPr>
            <p:cNvPr id="12" name="Rectangle 39"/>
            <p:cNvSpPr/>
            <p:nvPr/>
          </p:nvSpPr>
          <p:spPr>
            <a:xfrm>
              <a:off x="2697067" y="2206934"/>
              <a:ext cx="2935717" cy="553998"/>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91440" rIns="182880" bIns="182880" numCol="1" spcCol="1270" anchor="ctr" anchorCtr="0">
              <a:spAutoFit/>
            </a:bodyPr>
            <a:lstStyle/>
            <a:p>
              <a:pPr algn="ctr" defTabSz="666734">
                <a:lnSpc>
                  <a:spcPct val="90000"/>
                </a:lnSpc>
                <a:spcBef>
                  <a:spcPct val="0"/>
                </a:spcBef>
                <a:spcAft>
                  <a:spcPts val="200"/>
                </a:spcAft>
              </a:pPr>
              <a:r>
                <a:rPr lang="pl-PL" sz="2000" b="1" err="1">
                  <a:solidFill>
                    <a:schemeClr val="bg1"/>
                  </a:solidFill>
                  <a:latin typeface="Century Gothic" panose="020B0502020202020204" pitchFamily="34" charset="0"/>
                </a:rPr>
                <a:t>What</a:t>
              </a:r>
              <a:r>
                <a:rPr lang="pl-PL" sz="2000" b="1">
                  <a:solidFill>
                    <a:schemeClr val="bg1"/>
                  </a:solidFill>
                  <a:latin typeface="Century Gothic" panose="020B0502020202020204" pitchFamily="34" charset="0"/>
                </a:rPr>
                <a:t> </a:t>
              </a:r>
              <a:r>
                <a:rPr lang="pl-PL" sz="2000" b="1" err="1">
                  <a:solidFill>
                    <a:schemeClr val="bg1"/>
                  </a:solidFill>
                  <a:latin typeface="Century Gothic" panose="020B0502020202020204" pitchFamily="34" charset="0"/>
                </a:rPr>
                <a:t>is</a:t>
              </a:r>
              <a:r>
                <a:rPr lang="pl-PL" sz="2000" b="1">
                  <a:solidFill>
                    <a:schemeClr val="bg1"/>
                  </a:solidFill>
                  <a:latin typeface="Century Gothic" panose="020B0502020202020204" pitchFamily="34" charset="0"/>
                </a:rPr>
                <a:t> </a:t>
              </a:r>
              <a:r>
                <a:rPr lang="pl-PL" sz="2000" b="1" err="1">
                  <a:solidFill>
                    <a:schemeClr val="bg1"/>
                  </a:solidFill>
                  <a:latin typeface="Century Gothic" panose="020B0502020202020204" pitchFamily="34" charset="0"/>
                </a:rPr>
                <a:t>it</a:t>
              </a:r>
              <a:r>
                <a:rPr lang="pl-PL" sz="2000" b="1">
                  <a:solidFill>
                    <a:schemeClr val="bg1"/>
                  </a:solidFill>
                  <a:latin typeface="Century Gothic" panose="020B0502020202020204" pitchFamily="34" charset="0"/>
                </a:rPr>
                <a:t>?</a:t>
              </a:r>
              <a:endParaRPr lang="en-US" sz="2000" b="1">
                <a:solidFill>
                  <a:schemeClr val="bg1"/>
                </a:solidFill>
                <a:latin typeface="Century Gothic" panose="020B0502020202020204" pitchFamily="34" charset="0"/>
              </a:endParaRPr>
            </a:p>
          </p:txBody>
        </p:sp>
        <p:sp>
          <p:nvSpPr>
            <p:cNvPr id="13" name="Prostokąt zaokrąglony 12"/>
            <p:cNvSpPr/>
            <p:nvPr/>
          </p:nvSpPr>
          <p:spPr>
            <a:xfrm>
              <a:off x="2169270" y="2138827"/>
              <a:ext cx="3930796" cy="3134310"/>
            </a:xfrm>
            <a:prstGeom prst="roundRect">
              <a:avLst>
                <a:gd name="adj" fmla="val 13070"/>
              </a:avLst>
            </a:prstGeom>
            <a:ln w="19050"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l-PL"/>
            </a:p>
          </p:txBody>
        </p:sp>
        <p:sp>
          <p:nvSpPr>
            <p:cNvPr id="28" name="Freeform 142"/>
            <p:cNvSpPr>
              <a:spLocks noEditPoints="1"/>
            </p:cNvSpPr>
            <p:nvPr/>
          </p:nvSpPr>
          <p:spPr bwMode="auto">
            <a:xfrm>
              <a:off x="4042375" y="2688419"/>
              <a:ext cx="245099" cy="445472"/>
            </a:xfrm>
            <a:custGeom>
              <a:avLst/>
              <a:gdLst>
                <a:gd name="T0" fmla="*/ 162 w 317"/>
                <a:gd name="T1" fmla="*/ 455 h 575"/>
                <a:gd name="T2" fmla="*/ 155 w 317"/>
                <a:gd name="T3" fmla="*/ 448 h 575"/>
                <a:gd name="T4" fmla="*/ 155 w 317"/>
                <a:gd name="T5" fmla="*/ 398 h 575"/>
                <a:gd name="T6" fmla="*/ 220 w 317"/>
                <a:gd name="T7" fmla="*/ 301 h 575"/>
                <a:gd name="T8" fmla="*/ 303 w 317"/>
                <a:gd name="T9" fmla="*/ 159 h 575"/>
                <a:gd name="T10" fmla="*/ 158 w 317"/>
                <a:gd name="T11" fmla="*/ 14 h 575"/>
                <a:gd name="T12" fmla="*/ 14 w 317"/>
                <a:gd name="T13" fmla="*/ 159 h 575"/>
                <a:gd name="T14" fmla="*/ 7 w 317"/>
                <a:gd name="T15" fmla="*/ 166 h 575"/>
                <a:gd name="T16" fmla="*/ 0 w 317"/>
                <a:gd name="T17" fmla="*/ 159 h 575"/>
                <a:gd name="T18" fmla="*/ 158 w 317"/>
                <a:gd name="T19" fmla="*/ 0 h 575"/>
                <a:gd name="T20" fmla="*/ 317 w 317"/>
                <a:gd name="T21" fmla="*/ 159 h 575"/>
                <a:gd name="T22" fmla="*/ 229 w 317"/>
                <a:gd name="T23" fmla="*/ 311 h 575"/>
                <a:gd name="T24" fmla="*/ 169 w 317"/>
                <a:gd name="T25" fmla="*/ 398 h 575"/>
                <a:gd name="T26" fmla="*/ 169 w 317"/>
                <a:gd name="T27" fmla="*/ 448 h 575"/>
                <a:gd name="T28" fmla="*/ 162 w 317"/>
                <a:gd name="T29" fmla="*/ 455 h 575"/>
                <a:gd name="T30" fmla="*/ 195 w 317"/>
                <a:gd name="T31" fmla="*/ 542 h 575"/>
                <a:gd name="T32" fmla="*/ 162 w 317"/>
                <a:gd name="T33" fmla="*/ 510 h 575"/>
                <a:gd name="T34" fmla="*/ 129 w 317"/>
                <a:gd name="T35" fmla="*/ 542 h 575"/>
                <a:gd name="T36" fmla="*/ 162 w 317"/>
                <a:gd name="T37" fmla="*/ 575 h 575"/>
                <a:gd name="T38" fmla="*/ 195 w 317"/>
                <a:gd name="T39" fmla="*/ 542 h 575"/>
                <a:gd name="T40" fmla="*/ 181 w 317"/>
                <a:gd name="T41" fmla="*/ 542 h 575"/>
                <a:gd name="T42" fmla="*/ 162 w 317"/>
                <a:gd name="T43" fmla="*/ 561 h 575"/>
                <a:gd name="T44" fmla="*/ 143 w 317"/>
                <a:gd name="T45" fmla="*/ 542 h 575"/>
                <a:gd name="T46" fmla="*/ 162 w 317"/>
                <a:gd name="T47" fmla="*/ 524 h 575"/>
                <a:gd name="T48" fmla="*/ 181 w 317"/>
                <a:gd name="T49" fmla="*/ 542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17" h="575">
                  <a:moveTo>
                    <a:pt x="162" y="455"/>
                  </a:moveTo>
                  <a:cubicBezTo>
                    <a:pt x="158" y="455"/>
                    <a:pt x="155" y="452"/>
                    <a:pt x="155" y="448"/>
                  </a:cubicBezTo>
                  <a:cubicBezTo>
                    <a:pt x="155" y="398"/>
                    <a:pt x="155" y="398"/>
                    <a:pt x="155" y="398"/>
                  </a:cubicBezTo>
                  <a:cubicBezTo>
                    <a:pt x="155" y="358"/>
                    <a:pt x="186" y="330"/>
                    <a:pt x="220" y="301"/>
                  </a:cubicBezTo>
                  <a:cubicBezTo>
                    <a:pt x="261" y="264"/>
                    <a:pt x="303" y="227"/>
                    <a:pt x="303" y="159"/>
                  </a:cubicBezTo>
                  <a:cubicBezTo>
                    <a:pt x="303" y="79"/>
                    <a:pt x="238" y="14"/>
                    <a:pt x="158" y="14"/>
                  </a:cubicBezTo>
                  <a:cubicBezTo>
                    <a:pt x="79" y="14"/>
                    <a:pt x="14" y="79"/>
                    <a:pt x="14" y="159"/>
                  </a:cubicBezTo>
                  <a:cubicBezTo>
                    <a:pt x="14" y="163"/>
                    <a:pt x="10" y="166"/>
                    <a:pt x="7" y="166"/>
                  </a:cubicBezTo>
                  <a:cubicBezTo>
                    <a:pt x="3" y="166"/>
                    <a:pt x="0" y="163"/>
                    <a:pt x="0" y="159"/>
                  </a:cubicBezTo>
                  <a:cubicBezTo>
                    <a:pt x="0" y="71"/>
                    <a:pt x="71" y="0"/>
                    <a:pt x="158" y="0"/>
                  </a:cubicBezTo>
                  <a:cubicBezTo>
                    <a:pt x="246" y="0"/>
                    <a:pt x="317" y="71"/>
                    <a:pt x="317" y="159"/>
                  </a:cubicBezTo>
                  <a:cubicBezTo>
                    <a:pt x="317" y="233"/>
                    <a:pt x="270" y="275"/>
                    <a:pt x="229" y="311"/>
                  </a:cubicBezTo>
                  <a:cubicBezTo>
                    <a:pt x="197" y="339"/>
                    <a:pt x="169" y="364"/>
                    <a:pt x="169" y="398"/>
                  </a:cubicBezTo>
                  <a:cubicBezTo>
                    <a:pt x="169" y="448"/>
                    <a:pt x="169" y="448"/>
                    <a:pt x="169" y="448"/>
                  </a:cubicBezTo>
                  <a:cubicBezTo>
                    <a:pt x="169" y="452"/>
                    <a:pt x="166" y="455"/>
                    <a:pt x="162" y="455"/>
                  </a:cubicBezTo>
                  <a:close/>
                  <a:moveTo>
                    <a:pt x="195" y="542"/>
                  </a:moveTo>
                  <a:cubicBezTo>
                    <a:pt x="195" y="524"/>
                    <a:pt x="180" y="510"/>
                    <a:pt x="162" y="510"/>
                  </a:cubicBezTo>
                  <a:cubicBezTo>
                    <a:pt x="144" y="510"/>
                    <a:pt x="129" y="524"/>
                    <a:pt x="129" y="542"/>
                  </a:cubicBezTo>
                  <a:cubicBezTo>
                    <a:pt x="129" y="560"/>
                    <a:pt x="144" y="575"/>
                    <a:pt x="162" y="575"/>
                  </a:cubicBezTo>
                  <a:cubicBezTo>
                    <a:pt x="180" y="575"/>
                    <a:pt x="195" y="560"/>
                    <a:pt x="195" y="542"/>
                  </a:cubicBezTo>
                  <a:close/>
                  <a:moveTo>
                    <a:pt x="181" y="542"/>
                  </a:moveTo>
                  <a:cubicBezTo>
                    <a:pt x="181" y="553"/>
                    <a:pt x="172" y="561"/>
                    <a:pt x="162" y="561"/>
                  </a:cubicBezTo>
                  <a:cubicBezTo>
                    <a:pt x="152" y="561"/>
                    <a:pt x="143" y="553"/>
                    <a:pt x="143" y="542"/>
                  </a:cubicBezTo>
                  <a:cubicBezTo>
                    <a:pt x="143" y="532"/>
                    <a:pt x="152" y="524"/>
                    <a:pt x="162" y="524"/>
                  </a:cubicBezTo>
                  <a:cubicBezTo>
                    <a:pt x="172" y="524"/>
                    <a:pt x="181" y="532"/>
                    <a:pt x="181" y="542"/>
                  </a:cubicBezTo>
                  <a:close/>
                </a:path>
              </a:pathLst>
            </a:custGeom>
            <a:solidFill>
              <a:schemeClr val="bg1"/>
            </a:solidFill>
            <a:ln w="19050">
              <a:solidFill>
                <a:schemeClr val="bg1"/>
              </a:solidFill>
            </a:ln>
          </p:spPr>
          <p:txBody>
            <a:bodyPr vert="horz" wrap="square" lIns="91440" tIns="45720" rIns="91440" bIns="45720" numCol="1" anchor="t" anchorCtr="0" compatLnSpc="1">
              <a:prstTxWarp prst="textNoShape">
                <a:avLst/>
              </a:prstTxWarp>
            </a:bodyPr>
            <a:lstStyle/>
            <a:p>
              <a:endParaRPr lang="en-US"/>
            </a:p>
          </p:txBody>
        </p:sp>
      </p:grpSp>
      <p:sp>
        <p:nvSpPr>
          <p:cNvPr id="31" name="Freeform 36"/>
          <p:cNvSpPr>
            <a:spLocks noChangeAspect="1"/>
          </p:cNvSpPr>
          <p:nvPr/>
        </p:nvSpPr>
        <p:spPr>
          <a:xfrm>
            <a:off x="5426423" y="5694927"/>
            <a:ext cx="1567172" cy="853590"/>
          </a:xfrm>
          <a:custGeom>
            <a:avLst/>
            <a:gdLst>
              <a:gd name="connsiteX0" fmla="*/ 615355 w 1512168"/>
              <a:gd name="connsiteY0" fmla="*/ 0 h 823631"/>
              <a:gd name="connsiteX1" fmla="*/ 946487 w 1512168"/>
              <a:gd name="connsiteY1" fmla="*/ 176061 h 823631"/>
              <a:gd name="connsiteX2" fmla="*/ 971165 w 1512168"/>
              <a:gd name="connsiteY2" fmla="*/ 221528 h 823631"/>
              <a:gd name="connsiteX3" fmla="*/ 1012673 w 1512168"/>
              <a:gd name="connsiteY3" fmla="*/ 198998 h 823631"/>
              <a:gd name="connsiteX4" fmla="*/ 1112273 w 1512168"/>
              <a:gd name="connsiteY4" fmla="*/ 178890 h 823631"/>
              <a:gd name="connsiteX5" fmla="*/ 1368153 w 1512168"/>
              <a:gd name="connsiteY5" fmla="*/ 434770 h 823631"/>
              <a:gd name="connsiteX6" fmla="*/ 1359228 w 1512168"/>
              <a:gd name="connsiteY6" fmla="*/ 478978 h 823631"/>
              <a:gd name="connsiteX7" fmla="*/ 1405590 w 1512168"/>
              <a:gd name="connsiteY7" fmla="*/ 488338 h 823631"/>
              <a:gd name="connsiteX8" fmla="*/ 1512168 w 1512168"/>
              <a:gd name="connsiteY8" fmla="*/ 649128 h 823631"/>
              <a:gd name="connsiteX9" fmla="*/ 1337665 w 1512168"/>
              <a:gd name="connsiteY9" fmla="*/ 823631 h 823631"/>
              <a:gd name="connsiteX10" fmla="*/ 246511 w 1512168"/>
              <a:gd name="connsiteY10" fmla="*/ 823631 h 823631"/>
              <a:gd name="connsiteX11" fmla="*/ 241041 w 1512168"/>
              <a:gd name="connsiteY11" fmla="*/ 822527 h 823631"/>
              <a:gd name="connsiteX12" fmla="*/ 230088 w 1512168"/>
              <a:gd name="connsiteY12" fmla="*/ 823631 h 823631"/>
              <a:gd name="connsiteX13" fmla="*/ 0 w 1512168"/>
              <a:gd name="connsiteY13" fmla="*/ 593543 h 823631"/>
              <a:gd name="connsiteX14" fmla="*/ 183717 w 1512168"/>
              <a:gd name="connsiteY14" fmla="*/ 368130 h 823631"/>
              <a:gd name="connsiteX15" fmla="*/ 219533 w 1512168"/>
              <a:gd name="connsiteY15" fmla="*/ 364519 h 823631"/>
              <a:gd name="connsiteX16" fmla="*/ 224137 w 1512168"/>
              <a:gd name="connsiteY16" fmla="*/ 318852 h 823631"/>
              <a:gd name="connsiteX17" fmla="*/ 615355 w 1512168"/>
              <a:gd name="connsiteY17" fmla="*/ 0 h 823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12168" h="823631">
                <a:moveTo>
                  <a:pt x="615355" y="0"/>
                </a:moveTo>
                <a:cubicBezTo>
                  <a:pt x="753195" y="0"/>
                  <a:pt x="874724" y="69839"/>
                  <a:pt x="946487" y="176061"/>
                </a:cubicBezTo>
                <a:lnTo>
                  <a:pt x="971165" y="221528"/>
                </a:lnTo>
                <a:lnTo>
                  <a:pt x="1012673" y="198998"/>
                </a:lnTo>
                <a:cubicBezTo>
                  <a:pt x="1043286" y="186050"/>
                  <a:pt x="1076944" y="178890"/>
                  <a:pt x="1112273" y="178890"/>
                </a:cubicBezTo>
                <a:cubicBezTo>
                  <a:pt x="1253592" y="178890"/>
                  <a:pt x="1368153" y="293451"/>
                  <a:pt x="1368153" y="434770"/>
                </a:cubicBezTo>
                <a:lnTo>
                  <a:pt x="1359228" y="478978"/>
                </a:lnTo>
                <a:lnTo>
                  <a:pt x="1405590" y="488338"/>
                </a:lnTo>
                <a:cubicBezTo>
                  <a:pt x="1468221" y="514830"/>
                  <a:pt x="1512168" y="576847"/>
                  <a:pt x="1512168" y="649128"/>
                </a:cubicBezTo>
                <a:cubicBezTo>
                  <a:pt x="1512168" y="745503"/>
                  <a:pt x="1434040" y="823631"/>
                  <a:pt x="1337665" y="823631"/>
                </a:cubicBezTo>
                <a:lnTo>
                  <a:pt x="246511" y="823631"/>
                </a:lnTo>
                <a:lnTo>
                  <a:pt x="241041" y="822527"/>
                </a:lnTo>
                <a:lnTo>
                  <a:pt x="230088" y="823631"/>
                </a:lnTo>
                <a:cubicBezTo>
                  <a:pt x="103014" y="823631"/>
                  <a:pt x="0" y="720617"/>
                  <a:pt x="0" y="593543"/>
                </a:cubicBezTo>
                <a:cubicBezTo>
                  <a:pt x="0" y="482353"/>
                  <a:pt x="78870" y="389585"/>
                  <a:pt x="183717" y="368130"/>
                </a:cubicBezTo>
                <a:lnTo>
                  <a:pt x="219533" y="364519"/>
                </a:lnTo>
                <a:lnTo>
                  <a:pt x="224137" y="318852"/>
                </a:lnTo>
                <a:cubicBezTo>
                  <a:pt x="261373" y="136884"/>
                  <a:pt x="422379" y="0"/>
                  <a:pt x="615355" y="0"/>
                </a:cubicBezTo>
                <a:close/>
              </a:path>
            </a:pathLst>
          </a:custGeom>
          <a:solidFill>
            <a:srgbClr val="7F7F7F">
              <a:alpha val="14902"/>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Freeform 42"/>
          <p:cNvSpPr>
            <a:spLocks noChangeAspect="1"/>
          </p:cNvSpPr>
          <p:nvPr/>
        </p:nvSpPr>
        <p:spPr>
          <a:xfrm>
            <a:off x="8485531" y="5095578"/>
            <a:ext cx="1254589" cy="683335"/>
          </a:xfrm>
          <a:custGeom>
            <a:avLst/>
            <a:gdLst>
              <a:gd name="connsiteX0" fmla="*/ 615355 w 1512168"/>
              <a:gd name="connsiteY0" fmla="*/ 0 h 823631"/>
              <a:gd name="connsiteX1" fmla="*/ 946487 w 1512168"/>
              <a:gd name="connsiteY1" fmla="*/ 176061 h 823631"/>
              <a:gd name="connsiteX2" fmla="*/ 971165 w 1512168"/>
              <a:gd name="connsiteY2" fmla="*/ 221528 h 823631"/>
              <a:gd name="connsiteX3" fmla="*/ 1012673 w 1512168"/>
              <a:gd name="connsiteY3" fmla="*/ 198998 h 823631"/>
              <a:gd name="connsiteX4" fmla="*/ 1112273 w 1512168"/>
              <a:gd name="connsiteY4" fmla="*/ 178890 h 823631"/>
              <a:gd name="connsiteX5" fmla="*/ 1368153 w 1512168"/>
              <a:gd name="connsiteY5" fmla="*/ 434770 h 823631"/>
              <a:gd name="connsiteX6" fmla="*/ 1359228 w 1512168"/>
              <a:gd name="connsiteY6" fmla="*/ 478978 h 823631"/>
              <a:gd name="connsiteX7" fmla="*/ 1405590 w 1512168"/>
              <a:gd name="connsiteY7" fmla="*/ 488338 h 823631"/>
              <a:gd name="connsiteX8" fmla="*/ 1512168 w 1512168"/>
              <a:gd name="connsiteY8" fmla="*/ 649128 h 823631"/>
              <a:gd name="connsiteX9" fmla="*/ 1337665 w 1512168"/>
              <a:gd name="connsiteY9" fmla="*/ 823631 h 823631"/>
              <a:gd name="connsiteX10" fmla="*/ 246511 w 1512168"/>
              <a:gd name="connsiteY10" fmla="*/ 823631 h 823631"/>
              <a:gd name="connsiteX11" fmla="*/ 241041 w 1512168"/>
              <a:gd name="connsiteY11" fmla="*/ 822527 h 823631"/>
              <a:gd name="connsiteX12" fmla="*/ 230088 w 1512168"/>
              <a:gd name="connsiteY12" fmla="*/ 823631 h 823631"/>
              <a:gd name="connsiteX13" fmla="*/ 0 w 1512168"/>
              <a:gd name="connsiteY13" fmla="*/ 593543 h 823631"/>
              <a:gd name="connsiteX14" fmla="*/ 183717 w 1512168"/>
              <a:gd name="connsiteY14" fmla="*/ 368130 h 823631"/>
              <a:gd name="connsiteX15" fmla="*/ 219533 w 1512168"/>
              <a:gd name="connsiteY15" fmla="*/ 364519 h 823631"/>
              <a:gd name="connsiteX16" fmla="*/ 224137 w 1512168"/>
              <a:gd name="connsiteY16" fmla="*/ 318852 h 823631"/>
              <a:gd name="connsiteX17" fmla="*/ 615355 w 1512168"/>
              <a:gd name="connsiteY17" fmla="*/ 0 h 823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12168" h="823631">
                <a:moveTo>
                  <a:pt x="615355" y="0"/>
                </a:moveTo>
                <a:cubicBezTo>
                  <a:pt x="753195" y="0"/>
                  <a:pt x="874724" y="69839"/>
                  <a:pt x="946487" y="176061"/>
                </a:cubicBezTo>
                <a:lnTo>
                  <a:pt x="971165" y="221528"/>
                </a:lnTo>
                <a:lnTo>
                  <a:pt x="1012673" y="198998"/>
                </a:lnTo>
                <a:cubicBezTo>
                  <a:pt x="1043286" y="186050"/>
                  <a:pt x="1076944" y="178890"/>
                  <a:pt x="1112273" y="178890"/>
                </a:cubicBezTo>
                <a:cubicBezTo>
                  <a:pt x="1253592" y="178890"/>
                  <a:pt x="1368153" y="293451"/>
                  <a:pt x="1368153" y="434770"/>
                </a:cubicBezTo>
                <a:lnTo>
                  <a:pt x="1359228" y="478978"/>
                </a:lnTo>
                <a:lnTo>
                  <a:pt x="1405590" y="488338"/>
                </a:lnTo>
                <a:cubicBezTo>
                  <a:pt x="1468221" y="514830"/>
                  <a:pt x="1512168" y="576847"/>
                  <a:pt x="1512168" y="649128"/>
                </a:cubicBezTo>
                <a:cubicBezTo>
                  <a:pt x="1512168" y="745503"/>
                  <a:pt x="1434040" y="823631"/>
                  <a:pt x="1337665" y="823631"/>
                </a:cubicBezTo>
                <a:lnTo>
                  <a:pt x="246511" y="823631"/>
                </a:lnTo>
                <a:lnTo>
                  <a:pt x="241041" y="822527"/>
                </a:lnTo>
                <a:lnTo>
                  <a:pt x="230088" y="823631"/>
                </a:lnTo>
                <a:cubicBezTo>
                  <a:pt x="103014" y="823631"/>
                  <a:pt x="0" y="720617"/>
                  <a:pt x="0" y="593543"/>
                </a:cubicBezTo>
                <a:cubicBezTo>
                  <a:pt x="0" y="482353"/>
                  <a:pt x="78870" y="389585"/>
                  <a:pt x="183717" y="368130"/>
                </a:cubicBezTo>
                <a:lnTo>
                  <a:pt x="219533" y="364519"/>
                </a:lnTo>
                <a:lnTo>
                  <a:pt x="224137" y="318852"/>
                </a:lnTo>
                <a:cubicBezTo>
                  <a:pt x="261373" y="136884"/>
                  <a:pt x="422379" y="0"/>
                  <a:pt x="615355" y="0"/>
                </a:cubicBezTo>
                <a:close/>
              </a:path>
            </a:pathLst>
          </a:custGeom>
          <a:solidFill>
            <a:srgbClr val="7F7F7F">
              <a:alpha val="14902"/>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Symbol zastępczy numeru slajdu 3"/>
          <p:cNvSpPr>
            <a:spLocks noGrp="1"/>
          </p:cNvSpPr>
          <p:nvPr>
            <p:ph type="sldNum" sz="quarter" idx="12"/>
          </p:nvPr>
        </p:nvSpPr>
        <p:spPr/>
        <p:txBody>
          <a:bodyPr/>
          <a:lstStyle/>
          <a:p>
            <a:fld id="{DEAEEF22-A4DB-45E7-8C91-9889C89BF273}" type="slidenum">
              <a:rPr lang="pl-PL" smtClean="0"/>
              <a:t>64</a:t>
            </a:fld>
            <a:endParaRPr lang="pl-PL"/>
          </a:p>
        </p:txBody>
      </p:sp>
      <p:sp>
        <p:nvSpPr>
          <p:cNvPr id="26" name="Prostokąt zaokrąglony 7">
            <a:extLst>
              <a:ext uri="{FF2B5EF4-FFF2-40B4-BE49-F238E27FC236}">
                <a16:creationId xmlns:a16="http://schemas.microsoft.com/office/drawing/2014/main" id="{303CFB93-C056-4C08-A6C3-662F2D80F7EB}"/>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dirty="0">
                <a:solidFill>
                  <a:schemeClr val="bg1"/>
                </a:solidFill>
                <a:latin typeface="Century Gothic" panose="020B0502020202020204" pitchFamily="34" charset="0"/>
              </a:rPr>
              <a:t>       See Page 23 of your Workbook</a:t>
            </a:r>
            <a:endParaRPr lang="en-US" sz="1100" b="1" dirty="0">
              <a:solidFill>
                <a:schemeClr val="bg1"/>
              </a:solidFill>
              <a:latin typeface="Century Gothic" panose="020B0502020202020204" pitchFamily="34" charset="0"/>
            </a:endParaRPr>
          </a:p>
        </p:txBody>
      </p:sp>
      <p:pic>
        <p:nvPicPr>
          <p:cNvPr id="33" name="Graphic 32" descr="Closed book with solid fill">
            <a:extLst>
              <a:ext uri="{FF2B5EF4-FFF2-40B4-BE49-F238E27FC236}">
                <a16:creationId xmlns:a16="http://schemas.microsoft.com/office/drawing/2014/main" id="{E8F173D6-234D-4FCA-AB96-10CB67521FB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53912" y="256991"/>
            <a:ext cx="228376" cy="227084"/>
          </a:xfrm>
          <a:prstGeom prst="rect">
            <a:avLst/>
          </a:prstGeom>
        </p:spPr>
      </p:pic>
    </p:spTree>
    <p:extLst>
      <p:ext uri="{BB962C8B-B14F-4D97-AF65-F5344CB8AC3E}">
        <p14:creationId xmlns:p14="http://schemas.microsoft.com/office/powerpoint/2010/main" val="249664089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53333">
                                          <p:cBhvr additive="base">
                                            <p:cTn id="7" dur="1250" fill="hold"/>
                                            <p:tgtEl>
                                              <p:spTgt spid="26"/>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26"/>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250"/>
                                </p:stCondLst>
                                <p:childTnLst>
                                  <p:par>
                                    <p:cTn id="13" presetID="22"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par>
                                    <p:cTn id="16" presetID="22" presetClass="entr" presetSubtype="8" fill="hold" nodeType="withEffect">
                                      <p:stCondLst>
                                        <p:cond delay="50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1000"/>
                                            <p:tgtEl>
                                              <p:spTgt spid="7"/>
                                            </p:tgtEl>
                                          </p:cBhvr>
                                        </p:animEffect>
                                      </p:childTnLst>
                                    </p:cTn>
                                  </p:par>
                                  <p:par>
                                    <p:cTn id="19" presetID="22" presetClass="entr" presetSubtype="1" fill="hold" nodeType="withEffect">
                                      <p:stCondLst>
                                        <p:cond delay="125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500"/>
                                            <p:tgtEl>
                                              <p:spTgt spid="8"/>
                                            </p:tgtEl>
                                          </p:cBhvr>
                                        </p:animEffect>
                                      </p:childTnLst>
                                    </p:cTn>
                                  </p:par>
                                  <p:par>
                                    <p:cTn id="22" presetID="10" presetClass="entr" presetSubtype="0" fill="hold" nodeType="withEffect">
                                      <p:stCondLst>
                                        <p:cond delay="175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childTnLst>
                                    </p:cTn>
                                  </p:par>
                                  <p:par>
                                    <p:cTn id="25" presetID="22" presetClass="entr" presetSubtype="1" fill="hold" nodeType="withEffect">
                                      <p:stCondLst>
                                        <p:cond delay="2250"/>
                                      </p:stCondLst>
                                      <p:childTnLst>
                                        <p:set>
                                          <p:cBhvr>
                                            <p:cTn id="26" dur="1" fill="hold">
                                              <p:stCondLst>
                                                <p:cond delay="0"/>
                                              </p:stCondLst>
                                            </p:cTn>
                                            <p:tgtEl>
                                              <p:spTgt spid="23"/>
                                            </p:tgtEl>
                                            <p:attrNameLst>
                                              <p:attrName>style.visibility</p:attrName>
                                            </p:attrNameLst>
                                          </p:cBhvr>
                                          <p:to>
                                            <p:strVal val="visible"/>
                                          </p:to>
                                        </p:set>
                                        <p:animEffect transition="in" filter="wipe(up)">
                                          <p:cBhvr>
                                            <p:cTn id="27" dur="500"/>
                                            <p:tgtEl>
                                              <p:spTgt spid="23"/>
                                            </p:tgtEl>
                                          </p:cBhvr>
                                        </p:animEffect>
                                      </p:childTnLst>
                                    </p:cTn>
                                  </p:par>
                                  <p:par>
                                    <p:cTn id="28" presetID="10" presetClass="entr" presetSubtype="0" fill="hold" nodeType="withEffect">
                                      <p:stCondLst>
                                        <p:cond delay="275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 presetClass="path" presetSubtype="0" repeatCount="indefinite" fill="hold" grpId="1" nodeType="withEffect">
                                      <p:stCondLst>
                                        <p:cond delay="0"/>
                                      </p:stCondLst>
                                      <p:childTnLst>
                                        <p:animMotion origin="layout" path="M -4.79167E-6 -2.59259E-6 C 0.05495 -2.59259E-6 0.10053 0.00139 0.10053 0.00324 C 0.10053 0.0051 0.05495 0.00672 -4.79167E-6 0.00672 C -0.05572 0.00672 -0.10052 0.0051 -0.10052 0.00324 C -0.10052 0.00139 -0.05572 -2.59259E-6 -4.79167E-6 -2.59259E-6 Z " pathEditMode="relative" rAng="0" ptsTypes="AAAAA">
                                          <p:cBhvr>
                                            <p:cTn id="35" dur="9500" fill="hold"/>
                                            <p:tgtEl>
                                              <p:spTgt spid="31"/>
                                            </p:tgtEl>
                                            <p:attrNameLst>
                                              <p:attrName>ppt_x</p:attrName>
                                              <p:attrName>ppt_y</p:attrName>
                                            </p:attrNameLst>
                                          </p:cBhvr>
                                          <p:rCtr x="0" y="324"/>
                                        </p:animMotion>
                                      </p:childTnLst>
                                    </p:cTn>
                                  </p:par>
                                  <p:par>
                                    <p:cTn id="36" presetID="10" presetClass="entr" presetSubtype="0" fill="hold" grpId="0" nodeType="with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childTnLst>
                                    </p:cTn>
                                  </p:par>
                                  <p:par>
                                    <p:cTn id="39" presetID="1" presetClass="path" presetSubtype="0" repeatCount="indefinite" fill="hold" grpId="1" nodeType="withEffect">
                                      <p:stCondLst>
                                        <p:cond delay="250"/>
                                      </p:stCondLst>
                                      <p:childTnLst>
                                        <p:animMotion origin="layout" path="M 4.16667E-6 -4.07407E-6 C 0.06901 -4.07407E-6 0.125 0.00139 0.125 0.00324 C 0.125 0.0051 0.06901 0.00672 4.16667E-6 0.00672 C -0.06901 0.00672 -0.125 0.0051 -0.125 0.00324 C -0.125 0.00139 -0.06901 -4.07407E-6 4.16667E-6 -4.07407E-6 Z " pathEditMode="relative" rAng="0" ptsTypes="AAAAA">
                                          <p:cBhvr>
                                            <p:cTn id="40" dur="11000" fill="hold"/>
                                            <p:tgtEl>
                                              <p:spTgt spid="32"/>
                                            </p:tgtEl>
                                            <p:attrNameLst>
                                              <p:attrName>ppt_x</p:attrName>
                                              <p:attrName>ppt_y</p:attrName>
                                            </p:attrNameLst>
                                          </p:cBhvr>
                                          <p:rCtr x="0" y="32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2" grpId="0" animBg="1"/>
          <p:bldP spid="32" grpId="1" animBg="1"/>
          <p:bldP spid="2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1250" fill="hold"/>
                                            <p:tgtEl>
                                              <p:spTgt spid="26"/>
                                            </p:tgtEl>
                                            <p:attrNameLst>
                                              <p:attrName>ppt_x</p:attrName>
                                            </p:attrNameLst>
                                          </p:cBhvr>
                                          <p:tavLst>
                                            <p:tav tm="0">
                                              <p:val>
                                                <p:strVal val="0-#ppt_w/2"/>
                                              </p:val>
                                            </p:tav>
                                            <p:tav tm="100000">
                                              <p:val>
                                                <p:strVal val="#ppt_x"/>
                                              </p:val>
                                            </p:tav>
                                          </p:tavLst>
                                        </p:anim>
                                        <p:anim calcmode="lin" valueType="num">
                                          <p:cBhvr additive="base">
                                            <p:cTn id="8" dur="1250" fill="hold"/>
                                            <p:tgtEl>
                                              <p:spTgt spid="26"/>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250"/>
                                </p:stCondLst>
                                <p:childTnLst>
                                  <p:par>
                                    <p:cTn id="13" presetID="22"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par>
                                    <p:cTn id="16" presetID="22" presetClass="entr" presetSubtype="8" fill="hold" nodeType="withEffect">
                                      <p:stCondLst>
                                        <p:cond delay="50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1000"/>
                                            <p:tgtEl>
                                              <p:spTgt spid="7"/>
                                            </p:tgtEl>
                                          </p:cBhvr>
                                        </p:animEffect>
                                      </p:childTnLst>
                                    </p:cTn>
                                  </p:par>
                                  <p:par>
                                    <p:cTn id="19" presetID="22" presetClass="entr" presetSubtype="1" fill="hold" nodeType="withEffect">
                                      <p:stCondLst>
                                        <p:cond delay="125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500"/>
                                            <p:tgtEl>
                                              <p:spTgt spid="8"/>
                                            </p:tgtEl>
                                          </p:cBhvr>
                                        </p:animEffect>
                                      </p:childTnLst>
                                    </p:cTn>
                                  </p:par>
                                  <p:par>
                                    <p:cTn id="22" presetID="10" presetClass="entr" presetSubtype="0" fill="hold" nodeType="withEffect">
                                      <p:stCondLst>
                                        <p:cond delay="175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childTnLst>
                                    </p:cTn>
                                  </p:par>
                                  <p:par>
                                    <p:cTn id="25" presetID="22" presetClass="entr" presetSubtype="1" fill="hold" nodeType="withEffect">
                                      <p:stCondLst>
                                        <p:cond delay="2250"/>
                                      </p:stCondLst>
                                      <p:childTnLst>
                                        <p:set>
                                          <p:cBhvr>
                                            <p:cTn id="26" dur="1" fill="hold">
                                              <p:stCondLst>
                                                <p:cond delay="0"/>
                                              </p:stCondLst>
                                            </p:cTn>
                                            <p:tgtEl>
                                              <p:spTgt spid="23"/>
                                            </p:tgtEl>
                                            <p:attrNameLst>
                                              <p:attrName>style.visibility</p:attrName>
                                            </p:attrNameLst>
                                          </p:cBhvr>
                                          <p:to>
                                            <p:strVal val="visible"/>
                                          </p:to>
                                        </p:set>
                                        <p:animEffect transition="in" filter="wipe(up)">
                                          <p:cBhvr>
                                            <p:cTn id="27" dur="500"/>
                                            <p:tgtEl>
                                              <p:spTgt spid="23"/>
                                            </p:tgtEl>
                                          </p:cBhvr>
                                        </p:animEffect>
                                      </p:childTnLst>
                                    </p:cTn>
                                  </p:par>
                                  <p:par>
                                    <p:cTn id="28" presetID="10" presetClass="entr" presetSubtype="0" fill="hold" nodeType="withEffect">
                                      <p:stCondLst>
                                        <p:cond delay="275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500"/>
                                            <p:tgtEl>
                                              <p:spTgt spid="31"/>
                                            </p:tgtEl>
                                          </p:cBhvr>
                                        </p:animEffect>
                                      </p:childTnLst>
                                    </p:cTn>
                                  </p:par>
                                  <p:par>
                                    <p:cTn id="34" presetID="1" presetClass="path" presetSubtype="0" repeatCount="indefinite" fill="hold" grpId="1" nodeType="withEffect">
                                      <p:stCondLst>
                                        <p:cond delay="0"/>
                                      </p:stCondLst>
                                      <p:childTnLst>
                                        <p:animMotion origin="layout" path="M -4.79167E-6 -2.59259E-6 C 0.05495 -2.59259E-6 0.10053 0.00139 0.10053 0.00324 C 0.10053 0.0051 0.05495 0.00672 -4.79167E-6 0.00672 C -0.05572 0.00672 -0.10052 0.0051 -0.10052 0.00324 C -0.10052 0.00139 -0.05572 -2.59259E-6 -4.79167E-6 -2.59259E-6 Z " pathEditMode="relative" rAng="0" ptsTypes="AAAAA">
                                          <p:cBhvr>
                                            <p:cTn id="35" dur="9500" fill="hold"/>
                                            <p:tgtEl>
                                              <p:spTgt spid="31"/>
                                            </p:tgtEl>
                                            <p:attrNameLst>
                                              <p:attrName>ppt_x</p:attrName>
                                              <p:attrName>ppt_y</p:attrName>
                                            </p:attrNameLst>
                                          </p:cBhvr>
                                          <p:rCtr x="0" y="324"/>
                                        </p:animMotion>
                                      </p:childTnLst>
                                    </p:cTn>
                                  </p:par>
                                  <p:par>
                                    <p:cTn id="36" presetID="10" presetClass="entr" presetSubtype="0" fill="hold" grpId="0" nodeType="with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childTnLst>
                                    </p:cTn>
                                  </p:par>
                                  <p:par>
                                    <p:cTn id="39" presetID="1" presetClass="path" presetSubtype="0" repeatCount="indefinite" fill="hold" grpId="1" nodeType="withEffect">
                                      <p:stCondLst>
                                        <p:cond delay="250"/>
                                      </p:stCondLst>
                                      <p:childTnLst>
                                        <p:animMotion origin="layout" path="M 4.16667E-6 -4.07407E-6 C 0.06901 -4.07407E-6 0.125 0.00139 0.125 0.00324 C 0.125 0.0051 0.06901 0.00672 4.16667E-6 0.00672 C -0.06901 0.00672 -0.125 0.0051 -0.125 0.00324 C -0.125 0.00139 -0.06901 -4.07407E-6 4.16667E-6 -4.07407E-6 Z " pathEditMode="relative" rAng="0" ptsTypes="AAAAA">
                                          <p:cBhvr>
                                            <p:cTn id="40" dur="11000" fill="hold"/>
                                            <p:tgtEl>
                                              <p:spTgt spid="32"/>
                                            </p:tgtEl>
                                            <p:attrNameLst>
                                              <p:attrName>ppt_x</p:attrName>
                                              <p:attrName>ppt_y</p:attrName>
                                            </p:attrNameLst>
                                          </p:cBhvr>
                                          <p:rCtr x="0" y="32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2" grpId="0" animBg="1"/>
          <p:bldP spid="32" grpId="1" animBg="1"/>
          <p:bldP spid="26" grpId="0" animBg="1"/>
        </p:bldLst>
      </p:timing>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36"/>
          <p:cNvSpPr>
            <a:spLocks noChangeAspect="1"/>
          </p:cNvSpPr>
          <p:nvPr/>
        </p:nvSpPr>
        <p:spPr>
          <a:xfrm>
            <a:off x="3382727" y="5754622"/>
            <a:ext cx="1309098" cy="713025"/>
          </a:xfrm>
          <a:custGeom>
            <a:avLst/>
            <a:gdLst>
              <a:gd name="connsiteX0" fmla="*/ 615355 w 1512168"/>
              <a:gd name="connsiteY0" fmla="*/ 0 h 823631"/>
              <a:gd name="connsiteX1" fmla="*/ 946487 w 1512168"/>
              <a:gd name="connsiteY1" fmla="*/ 176061 h 823631"/>
              <a:gd name="connsiteX2" fmla="*/ 971165 w 1512168"/>
              <a:gd name="connsiteY2" fmla="*/ 221528 h 823631"/>
              <a:gd name="connsiteX3" fmla="*/ 1012673 w 1512168"/>
              <a:gd name="connsiteY3" fmla="*/ 198998 h 823631"/>
              <a:gd name="connsiteX4" fmla="*/ 1112273 w 1512168"/>
              <a:gd name="connsiteY4" fmla="*/ 178890 h 823631"/>
              <a:gd name="connsiteX5" fmla="*/ 1368153 w 1512168"/>
              <a:gd name="connsiteY5" fmla="*/ 434770 h 823631"/>
              <a:gd name="connsiteX6" fmla="*/ 1359228 w 1512168"/>
              <a:gd name="connsiteY6" fmla="*/ 478978 h 823631"/>
              <a:gd name="connsiteX7" fmla="*/ 1405590 w 1512168"/>
              <a:gd name="connsiteY7" fmla="*/ 488338 h 823631"/>
              <a:gd name="connsiteX8" fmla="*/ 1512168 w 1512168"/>
              <a:gd name="connsiteY8" fmla="*/ 649128 h 823631"/>
              <a:gd name="connsiteX9" fmla="*/ 1337665 w 1512168"/>
              <a:gd name="connsiteY9" fmla="*/ 823631 h 823631"/>
              <a:gd name="connsiteX10" fmla="*/ 246511 w 1512168"/>
              <a:gd name="connsiteY10" fmla="*/ 823631 h 823631"/>
              <a:gd name="connsiteX11" fmla="*/ 241041 w 1512168"/>
              <a:gd name="connsiteY11" fmla="*/ 822527 h 823631"/>
              <a:gd name="connsiteX12" fmla="*/ 230088 w 1512168"/>
              <a:gd name="connsiteY12" fmla="*/ 823631 h 823631"/>
              <a:gd name="connsiteX13" fmla="*/ 0 w 1512168"/>
              <a:gd name="connsiteY13" fmla="*/ 593543 h 823631"/>
              <a:gd name="connsiteX14" fmla="*/ 183717 w 1512168"/>
              <a:gd name="connsiteY14" fmla="*/ 368130 h 823631"/>
              <a:gd name="connsiteX15" fmla="*/ 219533 w 1512168"/>
              <a:gd name="connsiteY15" fmla="*/ 364519 h 823631"/>
              <a:gd name="connsiteX16" fmla="*/ 224137 w 1512168"/>
              <a:gd name="connsiteY16" fmla="*/ 318852 h 823631"/>
              <a:gd name="connsiteX17" fmla="*/ 615355 w 1512168"/>
              <a:gd name="connsiteY17" fmla="*/ 0 h 823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12168" h="823631">
                <a:moveTo>
                  <a:pt x="615355" y="0"/>
                </a:moveTo>
                <a:cubicBezTo>
                  <a:pt x="753195" y="0"/>
                  <a:pt x="874724" y="69839"/>
                  <a:pt x="946487" y="176061"/>
                </a:cubicBezTo>
                <a:lnTo>
                  <a:pt x="971165" y="221528"/>
                </a:lnTo>
                <a:lnTo>
                  <a:pt x="1012673" y="198998"/>
                </a:lnTo>
                <a:cubicBezTo>
                  <a:pt x="1043286" y="186050"/>
                  <a:pt x="1076944" y="178890"/>
                  <a:pt x="1112273" y="178890"/>
                </a:cubicBezTo>
                <a:cubicBezTo>
                  <a:pt x="1253592" y="178890"/>
                  <a:pt x="1368153" y="293451"/>
                  <a:pt x="1368153" y="434770"/>
                </a:cubicBezTo>
                <a:lnTo>
                  <a:pt x="1359228" y="478978"/>
                </a:lnTo>
                <a:lnTo>
                  <a:pt x="1405590" y="488338"/>
                </a:lnTo>
                <a:cubicBezTo>
                  <a:pt x="1468221" y="514830"/>
                  <a:pt x="1512168" y="576847"/>
                  <a:pt x="1512168" y="649128"/>
                </a:cubicBezTo>
                <a:cubicBezTo>
                  <a:pt x="1512168" y="745503"/>
                  <a:pt x="1434040" y="823631"/>
                  <a:pt x="1337665" y="823631"/>
                </a:cubicBezTo>
                <a:lnTo>
                  <a:pt x="246511" y="823631"/>
                </a:lnTo>
                <a:lnTo>
                  <a:pt x="241041" y="822527"/>
                </a:lnTo>
                <a:lnTo>
                  <a:pt x="230088" y="823631"/>
                </a:lnTo>
                <a:cubicBezTo>
                  <a:pt x="103014" y="823631"/>
                  <a:pt x="0" y="720617"/>
                  <a:pt x="0" y="593543"/>
                </a:cubicBezTo>
                <a:cubicBezTo>
                  <a:pt x="0" y="482353"/>
                  <a:pt x="78870" y="389585"/>
                  <a:pt x="183717" y="368130"/>
                </a:cubicBezTo>
                <a:lnTo>
                  <a:pt x="219533" y="364519"/>
                </a:lnTo>
                <a:lnTo>
                  <a:pt x="224137" y="318852"/>
                </a:lnTo>
                <a:cubicBezTo>
                  <a:pt x="261373" y="136884"/>
                  <a:pt x="422379" y="0"/>
                  <a:pt x="615355" y="0"/>
                </a:cubicBezTo>
                <a:close/>
              </a:path>
            </a:pathLst>
          </a:custGeom>
          <a:solidFill>
            <a:srgbClr val="7F7F7F">
              <a:alpha val="14902"/>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Freeform 42"/>
          <p:cNvSpPr>
            <a:spLocks noChangeAspect="1"/>
          </p:cNvSpPr>
          <p:nvPr/>
        </p:nvSpPr>
        <p:spPr>
          <a:xfrm>
            <a:off x="7157528" y="313336"/>
            <a:ext cx="1162346" cy="633093"/>
          </a:xfrm>
          <a:custGeom>
            <a:avLst/>
            <a:gdLst>
              <a:gd name="connsiteX0" fmla="*/ 615355 w 1512168"/>
              <a:gd name="connsiteY0" fmla="*/ 0 h 823631"/>
              <a:gd name="connsiteX1" fmla="*/ 946487 w 1512168"/>
              <a:gd name="connsiteY1" fmla="*/ 176061 h 823631"/>
              <a:gd name="connsiteX2" fmla="*/ 971165 w 1512168"/>
              <a:gd name="connsiteY2" fmla="*/ 221528 h 823631"/>
              <a:gd name="connsiteX3" fmla="*/ 1012673 w 1512168"/>
              <a:gd name="connsiteY3" fmla="*/ 198998 h 823631"/>
              <a:gd name="connsiteX4" fmla="*/ 1112273 w 1512168"/>
              <a:gd name="connsiteY4" fmla="*/ 178890 h 823631"/>
              <a:gd name="connsiteX5" fmla="*/ 1368153 w 1512168"/>
              <a:gd name="connsiteY5" fmla="*/ 434770 h 823631"/>
              <a:gd name="connsiteX6" fmla="*/ 1359228 w 1512168"/>
              <a:gd name="connsiteY6" fmla="*/ 478978 h 823631"/>
              <a:gd name="connsiteX7" fmla="*/ 1405590 w 1512168"/>
              <a:gd name="connsiteY7" fmla="*/ 488338 h 823631"/>
              <a:gd name="connsiteX8" fmla="*/ 1512168 w 1512168"/>
              <a:gd name="connsiteY8" fmla="*/ 649128 h 823631"/>
              <a:gd name="connsiteX9" fmla="*/ 1337665 w 1512168"/>
              <a:gd name="connsiteY9" fmla="*/ 823631 h 823631"/>
              <a:gd name="connsiteX10" fmla="*/ 246511 w 1512168"/>
              <a:gd name="connsiteY10" fmla="*/ 823631 h 823631"/>
              <a:gd name="connsiteX11" fmla="*/ 241041 w 1512168"/>
              <a:gd name="connsiteY11" fmla="*/ 822527 h 823631"/>
              <a:gd name="connsiteX12" fmla="*/ 230088 w 1512168"/>
              <a:gd name="connsiteY12" fmla="*/ 823631 h 823631"/>
              <a:gd name="connsiteX13" fmla="*/ 0 w 1512168"/>
              <a:gd name="connsiteY13" fmla="*/ 593543 h 823631"/>
              <a:gd name="connsiteX14" fmla="*/ 183717 w 1512168"/>
              <a:gd name="connsiteY14" fmla="*/ 368130 h 823631"/>
              <a:gd name="connsiteX15" fmla="*/ 219533 w 1512168"/>
              <a:gd name="connsiteY15" fmla="*/ 364519 h 823631"/>
              <a:gd name="connsiteX16" fmla="*/ 224137 w 1512168"/>
              <a:gd name="connsiteY16" fmla="*/ 318852 h 823631"/>
              <a:gd name="connsiteX17" fmla="*/ 615355 w 1512168"/>
              <a:gd name="connsiteY17" fmla="*/ 0 h 823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12168" h="823631">
                <a:moveTo>
                  <a:pt x="615355" y="0"/>
                </a:moveTo>
                <a:cubicBezTo>
                  <a:pt x="753195" y="0"/>
                  <a:pt x="874724" y="69839"/>
                  <a:pt x="946487" y="176061"/>
                </a:cubicBezTo>
                <a:lnTo>
                  <a:pt x="971165" y="221528"/>
                </a:lnTo>
                <a:lnTo>
                  <a:pt x="1012673" y="198998"/>
                </a:lnTo>
                <a:cubicBezTo>
                  <a:pt x="1043286" y="186050"/>
                  <a:pt x="1076944" y="178890"/>
                  <a:pt x="1112273" y="178890"/>
                </a:cubicBezTo>
                <a:cubicBezTo>
                  <a:pt x="1253592" y="178890"/>
                  <a:pt x="1368153" y="293451"/>
                  <a:pt x="1368153" y="434770"/>
                </a:cubicBezTo>
                <a:lnTo>
                  <a:pt x="1359228" y="478978"/>
                </a:lnTo>
                <a:lnTo>
                  <a:pt x="1405590" y="488338"/>
                </a:lnTo>
                <a:cubicBezTo>
                  <a:pt x="1468221" y="514830"/>
                  <a:pt x="1512168" y="576847"/>
                  <a:pt x="1512168" y="649128"/>
                </a:cubicBezTo>
                <a:cubicBezTo>
                  <a:pt x="1512168" y="745503"/>
                  <a:pt x="1434040" y="823631"/>
                  <a:pt x="1337665" y="823631"/>
                </a:cubicBezTo>
                <a:lnTo>
                  <a:pt x="246511" y="823631"/>
                </a:lnTo>
                <a:lnTo>
                  <a:pt x="241041" y="822527"/>
                </a:lnTo>
                <a:lnTo>
                  <a:pt x="230088" y="823631"/>
                </a:lnTo>
                <a:cubicBezTo>
                  <a:pt x="103014" y="823631"/>
                  <a:pt x="0" y="720617"/>
                  <a:pt x="0" y="593543"/>
                </a:cubicBezTo>
                <a:cubicBezTo>
                  <a:pt x="0" y="482353"/>
                  <a:pt x="78870" y="389585"/>
                  <a:pt x="183717" y="368130"/>
                </a:cubicBezTo>
                <a:lnTo>
                  <a:pt x="219533" y="364519"/>
                </a:lnTo>
                <a:lnTo>
                  <a:pt x="224137" y="318852"/>
                </a:lnTo>
                <a:cubicBezTo>
                  <a:pt x="261373" y="136884"/>
                  <a:pt x="422379" y="0"/>
                  <a:pt x="615355" y="0"/>
                </a:cubicBezTo>
                <a:close/>
              </a:path>
            </a:pathLst>
          </a:custGeom>
          <a:solidFill>
            <a:srgbClr val="7F7F7F">
              <a:alpha val="14902"/>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ytuł 1"/>
          <p:cNvSpPr>
            <a:spLocks noGrp="1"/>
          </p:cNvSpPr>
          <p:nvPr>
            <p:ph type="title"/>
          </p:nvPr>
        </p:nvSpPr>
        <p:spPr/>
        <p:txBody>
          <a:bodyPr/>
          <a:lstStyle/>
          <a:p>
            <a:r>
              <a:rPr lang="pl-PL" altLang="pl-PL" dirty="0"/>
              <a:t>Extended DISC® </a:t>
            </a:r>
            <a:r>
              <a:rPr lang="en-NZ" altLang="pl-PL" b="1" dirty="0">
                <a:solidFill>
                  <a:schemeClr val="accent1"/>
                </a:solidFill>
              </a:rPr>
              <a:t>Behavioural Assessment</a:t>
            </a:r>
            <a:endParaRPr lang="pl-PL" dirty="0"/>
          </a:p>
        </p:txBody>
      </p:sp>
      <p:cxnSp>
        <p:nvCxnSpPr>
          <p:cNvPr id="3" name="Łącznik prosty 2"/>
          <p:cNvCxnSpPr/>
          <p:nvPr/>
        </p:nvCxnSpPr>
        <p:spPr>
          <a:xfrm flipV="1">
            <a:off x="-1228955" y="1582057"/>
            <a:ext cx="10299930" cy="1"/>
          </a:xfrm>
          <a:prstGeom prst="line">
            <a:avLst/>
          </a:prstGeom>
          <a:ln w="1905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4" name="Łącznik prosty 13"/>
          <p:cNvCxnSpPr/>
          <p:nvPr/>
        </p:nvCxnSpPr>
        <p:spPr>
          <a:xfrm>
            <a:off x="4129452" y="1582057"/>
            <a:ext cx="0" cy="55677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Łącznik prosty 14"/>
          <p:cNvCxnSpPr/>
          <p:nvPr/>
        </p:nvCxnSpPr>
        <p:spPr>
          <a:xfrm>
            <a:off x="9074798" y="1582057"/>
            <a:ext cx="0" cy="556770"/>
          </a:xfrm>
          <a:prstGeom prst="line">
            <a:avLst/>
          </a:prstGeom>
          <a:ln w="19050" cap="rnd">
            <a:solidFill>
              <a:schemeClr val="accent1"/>
            </a:solidFill>
            <a:round/>
          </a:ln>
        </p:spPr>
        <p:style>
          <a:lnRef idx="1">
            <a:schemeClr val="accent1"/>
          </a:lnRef>
          <a:fillRef idx="0">
            <a:schemeClr val="accent1"/>
          </a:fillRef>
          <a:effectRef idx="0">
            <a:schemeClr val="accent1"/>
          </a:effectRef>
          <a:fontRef idx="minor">
            <a:schemeClr val="tx1"/>
          </a:fontRef>
        </p:style>
      </p:cxnSp>
      <p:grpSp>
        <p:nvGrpSpPr>
          <p:cNvPr id="24" name="Grupa 23"/>
          <p:cNvGrpSpPr/>
          <p:nvPr/>
        </p:nvGrpSpPr>
        <p:grpSpPr>
          <a:xfrm>
            <a:off x="2153729" y="2068435"/>
            <a:ext cx="3946337" cy="3379865"/>
            <a:chOff x="2153729" y="2068435"/>
            <a:chExt cx="3946337" cy="3379865"/>
          </a:xfrm>
        </p:grpSpPr>
        <p:sp>
          <p:nvSpPr>
            <p:cNvPr id="5" name="Prostokąt z rogami zaokrąglonymi z jednej strony 4"/>
            <p:cNvSpPr/>
            <p:nvPr/>
          </p:nvSpPr>
          <p:spPr>
            <a:xfrm>
              <a:off x="2169270" y="2138827"/>
              <a:ext cx="3926730" cy="1246982"/>
            </a:xfrm>
            <a:prstGeom prst="round2SameRect">
              <a:avLst>
                <a:gd name="adj1" fmla="val 29357"/>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6" name="Rectangle 37"/>
            <p:cNvSpPr/>
            <p:nvPr/>
          </p:nvSpPr>
          <p:spPr>
            <a:xfrm>
              <a:off x="2153729" y="3245188"/>
              <a:ext cx="3946336" cy="1900101"/>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182880" rIns="182880" bIns="182880" numCol="1" spcCol="1270" anchor="t" anchorCtr="0">
              <a:noAutofit/>
            </a:bodyPr>
            <a:lstStyle/>
            <a:p>
              <a:pPr defTabSz="666734">
                <a:lnSpc>
                  <a:spcPct val="90000"/>
                </a:lnSpc>
                <a:spcBef>
                  <a:spcPct val="0"/>
                </a:spcBef>
              </a:pPr>
              <a:r>
                <a:rPr lang="en-US" altLang="pl-PL" sz="2000" dirty="0">
                  <a:solidFill>
                    <a:schemeClr val="tx1"/>
                  </a:solidFill>
                  <a:latin typeface="Century Gothic" panose="020B0502020202020204" pitchFamily="34" charset="0"/>
                </a:rPr>
                <a:t>Extended DISC® </a:t>
              </a:r>
              <a:r>
                <a:rPr lang="en-US" altLang="pl-PL" sz="2000" dirty="0" err="1">
                  <a:solidFill>
                    <a:schemeClr val="tx1"/>
                  </a:solidFill>
                  <a:latin typeface="Century Gothic" panose="020B0502020202020204" pitchFamily="34" charset="0"/>
                </a:rPr>
                <a:t>Behavioural</a:t>
              </a:r>
              <a:r>
                <a:rPr lang="en-US" altLang="pl-PL" sz="2000" dirty="0">
                  <a:solidFill>
                    <a:schemeClr val="tx1"/>
                  </a:solidFill>
                  <a:latin typeface="Century Gothic" panose="020B0502020202020204" pitchFamily="34" charset="0"/>
                </a:rPr>
                <a:t> Assessment is a self-assessment tool for measuring a person's natural </a:t>
              </a:r>
              <a:r>
                <a:rPr lang="en-US" altLang="pl-PL" sz="2000" dirty="0" err="1">
                  <a:solidFill>
                    <a:schemeClr val="tx1"/>
                  </a:solidFill>
                  <a:latin typeface="Century Gothic" panose="020B0502020202020204" pitchFamily="34" charset="0"/>
                </a:rPr>
                <a:t>behavioural</a:t>
              </a:r>
              <a:r>
                <a:rPr lang="en-US" altLang="pl-PL" sz="2000" dirty="0">
                  <a:solidFill>
                    <a:schemeClr val="tx1"/>
                  </a:solidFill>
                  <a:latin typeface="Century Gothic" panose="020B0502020202020204" pitchFamily="34" charset="0"/>
                </a:rPr>
                <a:t> style – </a:t>
              </a:r>
              <a:r>
                <a:rPr lang="en-US" altLang="pl-PL" sz="2000" b="1" dirty="0">
                  <a:solidFill>
                    <a:schemeClr val="bg1">
                      <a:lumMod val="65000"/>
                    </a:schemeClr>
                  </a:solidFill>
                  <a:latin typeface="Century Gothic" panose="020B0502020202020204" pitchFamily="34" charset="0"/>
                </a:rPr>
                <a:t>it is not for full personality analysis.</a:t>
              </a:r>
            </a:p>
            <a:p>
              <a:pPr defTabSz="666734">
                <a:lnSpc>
                  <a:spcPct val="90000"/>
                </a:lnSpc>
                <a:spcBef>
                  <a:spcPct val="0"/>
                </a:spcBef>
              </a:pPr>
              <a:endParaRPr lang="pl-PL" altLang="pl-PL" sz="2000" dirty="0">
                <a:solidFill>
                  <a:schemeClr val="tx1"/>
                </a:solidFill>
                <a:latin typeface="Century Gothic" panose="020B0502020202020204" pitchFamily="34" charset="0"/>
              </a:endParaRPr>
            </a:p>
          </p:txBody>
        </p:sp>
        <p:sp>
          <p:nvSpPr>
            <p:cNvPr id="7" name="Rectangle 39"/>
            <p:cNvSpPr/>
            <p:nvPr/>
          </p:nvSpPr>
          <p:spPr>
            <a:xfrm>
              <a:off x="2697067" y="2068435"/>
              <a:ext cx="2935717" cy="830997"/>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91440" rIns="182880" bIns="182880" numCol="1" spcCol="1270" anchor="ctr" anchorCtr="0">
              <a:spAutoFit/>
            </a:bodyPr>
            <a:lstStyle/>
            <a:p>
              <a:pPr algn="ctr" defTabSz="666734">
                <a:lnSpc>
                  <a:spcPct val="90000"/>
                </a:lnSpc>
                <a:spcBef>
                  <a:spcPct val="0"/>
                </a:spcBef>
                <a:spcAft>
                  <a:spcPts val="200"/>
                </a:spcAft>
              </a:pPr>
              <a:r>
                <a:rPr lang="pl-PL" sz="2000" b="1">
                  <a:solidFill>
                    <a:schemeClr val="bg1"/>
                  </a:solidFill>
                  <a:latin typeface="Century Gothic" panose="020B0502020202020204" pitchFamily="34" charset="0"/>
                </a:rPr>
                <a:t>What doesn’t</a:t>
              </a:r>
              <a:r>
                <a:rPr lang="en-NZ" sz="2000" b="1">
                  <a:solidFill>
                    <a:schemeClr val="bg1"/>
                  </a:solidFill>
                  <a:latin typeface="Century Gothic" panose="020B0502020202020204" pitchFamily="34" charset="0"/>
                </a:rPr>
                <a:t> it</a:t>
              </a:r>
              <a:r>
                <a:rPr lang="pl-PL" sz="2000" b="1">
                  <a:solidFill>
                    <a:schemeClr val="bg1"/>
                  </a:solidFill>
                  <a:latin typeface="Century Gothic" panose="020B0502020202020204" pitchFamily="34" charset="0"/>
                </a:rPr>
                <a:t> measure?</a:t>
              </a:r>
              <a:endParaRPr lang="en-US" sz="2000" b="1">
                <a:solidFill>
                  <a:schemeClr val="bg1"/>
                </a:solidFill>
                <a:latin typeface="Century Gothic" panose="020B0502020202020204" pitchFamily="34" charset="0"/>
              </a:endParaRPr>
            </a:p>
          </p:txBody>
        </p:sp>
        <p:sp>
          <p:nvSpPr>
            <p:cNvPr id="8" name="Prostokąt zaokrąglony 7"/>
            <p:cNvSpPr/>
            <p:nvPr/>
          </p:nvSpPr>
          <p:spPr>
            <a:xfrm>
              <a:off x="2169270" y="2138827"/>
              <a:ext cx="3930796" cy="3309473"/>
            </a:xfrm>
            <a:prstGeom prst="roundRect">
              <a:avLst>
                <a:gd name="adj" fmla="val 13070"/>
              </a:avLst>
            </a:prstGeom>
            <a:ln w="1905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l-PL">
                <a:latin typeface="Century Gothic" panose="020B0502020202020204" pitchFamily="34" charset="0"/>
              </a:endParaRPr>
            </a:p>
          </p:txBody>
        </p:sp>
        <p:sp>
          <p:nvSpPr>
            <p:cNvPr id="22" name="Freeform 134"/>
            <p:cNvSpPr>
              <a:spLocks noEditPoints="1"/>
            </p:cNvSpPr>
            <p:nvPr/>
          </p:nvSpPr>
          <p:spPr bwMode="auto">
            <a:xfrm>
              <a:off x="3856351" y="2758844"/>
              <a:ext cx="556633" cy="527776"/>
            </a:xfrm>
            <a:custGeom>
              <a:avLst/>
              <a:gdLst>
                <a:gd name="T0" fmla="*/ 63 w 574"/>
                <a:gd name="T1" fmla="*/ 361 h 605"/>
                <a:gd name="T2" fmla="*/ 56 w 574"/>
                <a:gd name="T3" fmla="*/ 239 h 605"/>
                <a:gd name="T4" fmla="*/ 49 w 574"/>
                <a:gd name="T5" fmla="*/ 361 h 605"/>
                <a:gd name="T6" fmla="*/ 0 w 574"/>
                <a:gd name="T7" fmla="*/ 368 h 605"/>
                <a:gd name="T8" fmla="*/ 7 w 574"/>
                <a:gd name="T9" fmla="*/ 484 h 605"/>
                <a:gd name="T10" fmla="*/ 49 w 574"/>
                <a:gd name="T11" fmla="*/ 598 h 605"/>
                <a:gd name="T12" fmla="*/ 63 w 574"/>
                <a:gd name="T13" fmla="*/ 598 h 605"/>
                <a:gd name="T14" fmla="*/ 105 w 574"/>
                <a:gd name="T15" fmla="*/ 484 h 605"/>
                <a:gd name="T16" fmla="*/ 112 w 574"/>
                <a:gd name="T17" fmla="*/ 368 h 605"/>
                <a:gd name="T18" fmla="*/ 98 w 574"/>
                <a:gd name="T19" fmla="*/ 470 h 605"/>
                <a:gd name="T20" fmla="*/ 14 w 574"/>
                <a:gd name="T21" fmla="*/ 375 h 605"/>
                <a:gd name="T22" fmla="*/ 98 w 574"/>
                <a:gd name="T23" fmla="*/ 470 h 605"/>
                <a:gd name="T24" fmla="*/ 217 w 574"/>
                <a:gd name="T25" fmla="*/ 224 h 605"/>
                <a:gd name="T26" fmla="*/ 210 w 574"/>
                <a:gd name="T27" fmla="*/ 103 h 605"/>
                <a:gd name="T28" fmla="*/ 203 w 574"/>
                <a:gd name="T29" fmla="*/ 224 h 605"/>
                <a:gd name="T30" fmla="*/ 154 w 574"/>
                <a:gd name="T31" fmla="*/ 231 h 605"/>
                <a:gd name="T32" fmla="*/ 161 w 574"/>
                <a:gd name="T33" fmla="*/ 348 h 605"/>
                <a:gd name="T34" fmla="*/ 203 w 574"/>
                <a:gd name="T35" fmla="*/ 462 h 605"/>
                <a:gd name="T36" fmla="*/ 217 w 574"/>
                <a:gd name="T37" fmla="*/ 462 h 605"/>
                <a:gd name="T38" fmla="*/ 259 w 574"/>
                <a:gd name="T39" fmla="*/ 348 h 605"/>
                <a:gd name="T40" fmla="*/ 266 w 574"/>
                <a:gd name="T41" fmla="*/ 231 h 605"/>
                <a:gd name="T42" fmla="*/ 252 w 574"/>
                <a:gd name="T43" fmla="*/ 334 h 605"/>
                <a:gd name="T44" fmla="*/ 168 w 574"/>
                <a:gd name="T45" fmla="*/ 238 h 605"/>
                <a:gd name="T46" fmla="*/ 252 w 574"/>
                <a:gd name="T47" fmla="*/ 334 h 605"/>
                <a:gd name="T48" fmla="*/ 371 w 574"/>
                <a:gd name="T49" fmla="*/ 279 h 605"/>
                <a:gd name="T50" fmla="*/ 364 w 574"/>
                <a:gd name="T51" fmla="*/ 158 h 605"/>
                <a:gd name="T52" fmla="*/ 357 w 574"/>
                <a:gd name="T53" fmla="*/ 279 h 605"/>
                <a:gd name="T54" fmla="*/ 308 w 574"/>
                <a:gd name="T55" fmla="*/ 286 h 605"/>
                <a:gd name="T56" fmla="*/ 315 w 574"/>
                <a:gd name="T57" fmla="*/ 402 h 605"/>
                <a:gd name="T58" fmla="*/ 357 w 574"/>
                <a:gd name="T59" fmla="*/ 516 h 605"/>
                <a:gd name="T60" fmla="*/ 371 w 574"/>
                <a:gd name="T61" fmla="*/ 516 h 605"/>
                <a:gd name="T62" fmla="*/ 413 w 574"/>
                <a:gd name="T63" fmla="*/ 402 h 605"/>
                <a:gd name="T64" fmla="*/ 420 w 574"/>
                <a:gd name="T65" fmla="*/ 286 h 605"/>
                <a:gd name="T66" fmla="*/ 406 w 574"/>
                <a:gd name="T67" fmla="*/ 388 h 605"/>
                <a:gd name="T68" fmla="*/ 322 w 574"/>
                <a:gd name="T69" fmla="*/ 293 h 605"/>
                <a:gd name="T70" fmla="*/ 406 w 574"/>
                <a:gd name="T71" fmla="*/ 388 h 605"/>
                <a:gd name="T72" fmla="*/ 525 w 574"/>
                <a:gd name="T73" fmla="*/ 121 h 605"/>
                <a:gd name="T74" fmla="*/ 518 w 574"/>
                <a:gd name="T75" fmla="*/ 0 h 605"/>
                <a:gd name="T76" fmla="*/ 511 w 574"/>
                <a:gd name="T77" fmla="*/ 121 h 605"/>
                <a:gd name="T78" fmla="*/ 462 w 574"/>
                <a:gd name="T79" fmla="*/ 128 h 605"/>
                <a:gd name="T80" fmla="*/ 469 w 574"/>
                <a:gd name="T81" fmla="*/ 245 h 605"/>
                <a:gd name="T82" fmla="*/ 511 w 574"/>
                <a:gd name="T83" fmla="*/ 359 h 605"/>
                <a:gd name="T84" fmla="*/ 525 w 574"/>
                <a:gd name="T85" fmla="*/ 359 h 605"/>
                <a:gd name="T86" fmla="*/ 567 w 574"/>
                <a:gd name="T87" fmla="*/ 245 h 605"/>
                <a:gd name="T88" fmla="*/ 574 w 574"/>
                <a:gd name="T89" fmla="*/ 128 h 605"/>
                <a:gd name="T90" fmla="*/ 560 w 574"/>
                <a:gd name="T91" fmla="*/ 231 h 605"/>
                <a:gd name="T92" fmla="*/ 476 w 574"/>
                <a:gd name="T93" fmla="*/ 135 h 605"/>
                <a:gd name="T94" fmla="*/ 560 w 574"/>
                <a:gd name="T95" fmla="*/ 231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4" h="605">
                  <a:moveTo>
                    <a:pt x="105" y="361"/>
                  </a:moveTo>
                  <a:cubicBezTo>
                    <a:pt x="63" y="361"/>
                    <a:pt x="63" y="361"/>
                    <a:pt x="63" y="361"/>
                  </a:cubicBezTo>
                  <a:cubicBezTo>
                    <a:pt x="63" y="246"/>
                    <a:pt x="63" y="246"/>
                    <a:pt x="63" y="246"/>
                  </a:cubicBezTo>
                  <a:cubicBezTo>
                    <a:pt x="63" y="243"/>
                    <a:pt x="60" y="239"/>
                    <a:pt x="56" y="239"/>
                  </a:cubicBezTo>
                  <a:cubicBezTo>
                    <a:pt x="52" y="239"/>
                    <a:pt x="49" y="243"/>
                    <a:pt x="49" y="246"/>
                  </a:cubicBezTo>
                  <a:cubicBezTo>
                    <a:pt x="49" y="361"/>
                    <a:pt x="49" y="361"/>
                    <a:pt x="49" y="361"/>
                  </a:cubicBezTo>
                  <a:cubicBezTo>
                    <a:pt x="7" y="361"/>
                    <a:pt x="7" y="361"/>
                    <a:pt x="7" y="361"/>
                  </a:cubicBezTo>
                  <a:cubicBezTo>
                    <a:pt x="3" y="361"/>
                    <a:pt x="0" y="364"/>
                    <a:pt x="0" y="368"/>
                  </a:cubicBezTo>
                  <a:cubicBezTo>
                    <a:pt x="0" y="477"/>
                    <a:pt x="0" y="477"/>
                    <a:pt x="0" y="477"/>
                  </a:cubicBezTo>
                  <a:cubicBezTo>
                    <a:pt x="0" y="481"/>
                    <a:pt x="3" y="484"/>
                    <a:pt x="7" y="484"/>
                  </a:cubicBezTo>
                  <a:cubicBezTo>
                    <a:pt x="49" y="484"/>
                    <a:pt x="49" y="484"/>
                    <a:pt x="49" y="484"/>
                  </a:cubicBezTo>
                  <a:cubicBezTo>
                    <a:pt x="49" y="598"/>
                    <a:pt x="49" y="598"/>
                    <a:pt x="49" y="598"/>
                  </a:cubicBezTo>
                  <a:cubicBezTo>
                    <a:pt x="49" y="602"/>
                    <a:pt x="52" y="605"/>
                    <a:pt x="56" y="605"/>
                  </a:cubicBezTo>
                  <a:cubicBezTo>
                    <a:pt x="60" y="605"/>
                    <a:pt x="63" y="602"/>
                    <a:pt x="63" y="598"/>
                  </a:cubicBezTo>
                  <a:cubicBezTo>
                    <a:pt x="63" y="484"/>
                    <a:pt x="63" y="484"/>
                    <a:pt x="63" y="484"/>
                  </a:cubicBezTo>
                  <a:cubicBezTo>
                    <a:pt x="105" y="484"/>
                    <a:pt x="105" y="484"/>
                    <a:pt x="105" y="484"/>
                  </a:cubicBezTo>
                  <a:cubicBezTo>
                    <a:pt x="109" y="484"/>
                    <a:pt x="112" y="481"/>
                    <a:pt x="112" y="477"/>
                  </a:cubicBezTo>
                  <a:cubicBezTo>
                    <a:pt x="112" y="368"/>
                    <a:pt x="112" y="368"/>
                    <a:pt x="112" y="368"/>
                  </a:cubicBezTo>
                  <a:cubicBezTo>
                    <a:pt x="112" y="364"/>
                    <a:pt x="109" y="361"/>
                    <a:pt x="105" y="361"/>
                  </a:cubicBezTo>
                  <a:close/>
                  <a:moveTo>
                    <a:pt x="98" y="470"/>
                  </a:moveTo>
                  <a:cubicBezTo>
                    <a:pt x="14" y="470"/>
                    <a:pt x="14" y="470"/>
                    <a:pt x="14" y="470"/>
                  </a:cubicBezTo>
                  <a:cubicBezTo>
                    <a:pt x="14" y="375"/>
                    <a:pt x="14" y="375"/>
                    <a:pt x="14" y="375"/>
                  </a:cubicBezTo>
                  <a:cubicBezTo>
                    <a:pt x="98" y="375"/>
                    <a:pt x="98" y="375"/>
                    <a:pt x="98" y="375"/>
                  </a:cubicBezTo>
                  <a:lnTo>
                    <a:pt x="98" y="470"/>
                  </a:lnTo>
                  <a:close/>
                  <a:moveTo>
                    <a:pt x="259" y="224"/>
                  </a:moveTo>
                  <a:cubicBezTo>
                    <a:pt x="217" y="224"/>
                    <a:pt x="217" y="224"/>
                    <a:pt x="217" y="224"/>
                  </a:cubicBezTo>
                  <a:cubicBezTo>
                    <a:pt x="217" y="110"/>
                    <a:pt x="217" y="110"/>
                    <a:pt x="217" y="110"/>
                  </a:cubicBezTo>
                  <a:cubicBezTo>
                    <a:pt x="217" y="106"/>
                    <a:pt x="214" y="103"/>
                    <a:pt x="210" y="103"/>
                  </a:cubicBezTo>
                  <a:cubicBezTo>
                    <a:pt x="206" y="103"/>
                    <a:pt x="203" y="106"/>
                    <a:pt x="203" y="110"/>
                  </a:cubicBezTo>
                  <a:cubicBezTo>
                    <a:pt x="203" y="224"/>
                    <a:pt x="203" y="224"/>
                    <a:pt x="203" y="224"/>
                  </a:cubicBezTo>
                  <a:cubicBezTo>
                    <a:pt x="161" y="224"/>
                    <a:pt x="161" y="224"/>
                    <a:pt x="161" y="224"/>
                  </a:cubicBezTo>
                  <a:cubicBezTo>
                    <a:pt x="157" y="224"/>
                    <a:pt x="154" y="227"/>
                    <a:pt x="154" y="231"/>
                  </a:cubicBezTo>
                  <a:cubicBezTo>
                    <a:pt x="154" y="341"/>
                    <a:pt x="154" y="341"/>
                    <a:pt x="154" y="341"/>
                  </a:cubicBezTo>
                  <a:cubicBezTo>
                    <a:pt x="154" y="344"/>
                    <a:pt x="157" y="348"/>
                    <a:pt x="161" y="348"/>
                  </a:cubicBezTo>
                  <a:cubicBezTo>
                    <a:pt x="203" y="348"/>
                    <a:pt x="203" y="348"/>
                    <a:pt x="203" y="348"/>
                  </a:cubicBezTo>
                  <a:cubicBezTo>
                    <a:pt x="203" y="462"/>
                    <a:pt x="203" y="462"/>
                    <a:pt x="203" y="462"/>
                  </a:cubicBezTo>
                  <a:cubicBezTo>
                    <a:pt x="203" y="466"/>
                    <a:pt x="206" y="469"/>
                    <a:pt x="210" y="469"/>
                  </a:cubicBezTo>
                  <a:cubicBezTo>
                    <a:pt x="214" y="469"/>
                    <a:pt x="217" y="466"/>
                    <a:pt x="217" y="462"/>
                  </a:cubicBezTo>
                  <a:cubicBezTo>
                    <a:pt x="217" y="348"/>
                    <a:pt x="217" y="348"/>
                    <a:pt x="217" y="348"/>
                  </a:cubicBezTo>
                  <a:cubicBezTo>
                    <a:pt x="259" y="348"/>
                    <a:pt x="259" y="348"/>
                    <a:pt x="259" y="348"/>
                  </a:cubicBezTo>
                  <a:cubicBezTo>
                    <a:pt x="263" y="348"/>
                    <a:pt x="266" y="344"/>
                    <a:pt x="266" y="341"/>
                  </a:cubicBezTo>
                  <a:cubicBezTo>
                    <a:pt x="266" y="231"/>
                    <a:pt x="266" y="231"/>
                    <a:pt x="266" y="231"/>
                  </a:cubicBezTo>
                  <a:cubicBezTo>
                    <a:pt x="266" y="227"/>
                    <a:pt x="263" y="224"/>
                    <a:pt x="259" y="224"/>
                  </a:cubicBezTo>
                  <a:close/>
                  <a:moveTo>
                    <a:pt x="252" y="334"/>
                  </a:moveTo>
                  <a:cubicBezTo>
                    <a:pt x="168" y="334"/>
                    <a:pt x="168" y="334"/>
                    <a:pt x="168" y="334"/>
                  </a:cubicBezTo>
                  <a:cubicBezTo>
                    <a:pt x="168" y="238"/>
                    <a:pt x="168" y="238"/>
                    <a:pt x="168" y="238"/>
                  </a:cubicBezTo>
                  <a:cubicBezTo>
                    <a:pt x="252" y="238"/>
                    <a:pt x="252" y="238"/>
                    <a:pt x="252" y="238"/>
                  </a:cubicBezTo>
                  <a:lnTo>
                    <a:pt x="252" y="334"/>
                  </a:lnTo>
                  <a:close/>
                  <a:moveTo>
                    <a:pt x="413" y="279"/>
                  </a:moveTo>
                  <a:cubicBezTo>
                    <a:pt x="371" y="279"/>
                    <a:pt x="371" y="279"/>
                    <a:pt x="371" y="279"/>
                  </a:cubicBezTo>
                  <a:cubicBezTo>
                    <a:pt x="371" y="165"/>
                    <a:pt x="371" y="165"/>
                    <a:pt x="371" y="165"/>
                  </a:cubicBezTo>
                  <a:cubicBezTo>
                    <a:pt x="371" y="161"/>
                    <a:pt x="368" y="158"/>
                    <a:pt x="364" y="158"/>
                  </a:cubicBezTo>
                  <a:cubicBezTo>
                    <a:pt x="360" y="158"/>
                    <a:pt x="357" y="161"/>
                    <a:pt x="357" y="165"/>
                  </a:cubicBezTo>
                  <a:cubicBezTo>
                    <a:pt x="357" y="279"/>
                    <a:pt x="357" y="279"/>
                    <a:pt x="357" y="279"/>
                  </a:cubicBezTo>
                  <a:cubicBezTo>
                    <a:pt x="315" y="279"/>
                    <a:pt x="315" y="279"/>
                    <a:pt x="315" y="279"/>
                  </a:cubicBezTo>
                  <a:cubicBezTo>
                    <a:pt x="311" y="279"/>
                    <a:pt x="308" y="282"/>
                    <a:pt x="308" y="286"/>
                  </a:cubicBezTo>
                  <a:cubicBezTo>
                    <a:pt x="308" y="395"/>
                    <a:pt x="308" y="395"/>
                    <a:pt x="308" y="395"/>
                  </a:cubicBezTo>
                  <a:cubicBezTo>
                    <a:pt x="308" y="399"/>
                    <a:pt x="311" y="402"/>
                    <a:pt x="315" y="402"/>
                  </a:cubicBezTo>
                  <a:cubicBezTo>
                    <a:pt x="357" y="402"/>
                    <a:pt x="357" y="402"/>
                    <a:pt x="357" y="402"/>
                  </a:cubicBezTo>
                  <a:cubicBezTo>
                    <a:pt x="357" y="516"/>
                    <a:pt x="357" y="516"/>
                    <a:pt x="357" y="516"/>
                  </a:cubicBezTo>
                  <a:cubicBezTo>
                    <a:pt x="357" y="520"/>
                    <a:pt x="360" y="523"/>
                    <a:pt x="364" y="523"/>
                  </a:cubicBezTo>
                  <a:cubicBezTo>
                    <a:pt x="368" y="523"/>
                    <a:pt x="371" y="520"/>
                    <a:pt x="371" y="516"/>
                  </a:cubicBezTo>
                  <a:cubicBezTo>
                    <a:pt x="371" y="402"/>
                    <a:pt x="371" y="402"/>
                    <a:pt x="371" y="402"/>
                  </a:cubicBezTo>
                  <a:cubicBezTo>
                    <a:pt x="413" y="402"/>
                    <a:pt x="413" y="402"/>
                    <a:pt x="413" y="402"/>
                  </a:cubicBezTo>
                  <a:cubicBezTo>
                    <a:pt x="417" y="402"/>
                    <a:pt x="420" y="399"/>
                    <a:pt x="420" y="395"/>
                  </a:cubicBezTo>
                  <a:cubicBezTo>
                    <a:pt x="420" y="286"/>
                    <a:pt x="420" y="286"/>
                    <a:pt x="420" y="286"/>
                  </a:cubicBezTo>
                  <a:cubicBezTo>
                    <a:pt x="420" y="282"/>
                    <a:pt x="417" y="279"/>
                    <a:pt x="413" y="279"/>
                  </a:cubicBezTo>
                  <a:close/>
                  <a:moveTo>
                    <a:pt x="406" y="388"/>
                  </a:moveTo>
                  <a:cubicBezTo>
                    <a:pt x="322" y="388"/>
                    <a:pt x="322" y="388"/>
                    <a:pt x="322" y="388"/>
                  </a:cubicBezTo>
                  <a:cubicBezTo>
                    <a:pt x="322" y="293"/>
                    <a:pt x="322" y="293"/>
                    <a:pt x="322" y="293"/>
                  </a:cubicBezTo>
                  <a:cubicBezTo>
                    <a:pt x="406" y="293"/>
                    <a:pt x="406" y="293"/>
                    <a:pt x="406" y="293"/>
                  </a:cubicBezTo>
                  <a:lnTo>
                    <a:pt x="406" y="388"/>
                  </a:lnTo>
                  <a:close/>
                  <a:moveTo>
                    <a:pt x="567" y="121"/>
                  </a:moveTo>
                  <a:cubicBezTo>
                    <a:pt x="525" y="121"/>
                    <a:pt x="525" y="121"/>
                    <a:pt x="525" y="121"/>
                  </a:cubicBezTo>
                  <a:cubicBezTo>
                    <a:pt x="525" y="7"/>
                    <a:pt x="525" y="7"/>
                    <a:pt x="525" y="7"/>
                  </a:cubicBezTo>
                  <a:cubicBezTo>
                    <a:pt x="525" y="3"/>
                    <a:pt x="522" y="0"/>
                    <a:pt x="518" y="0"/>
                  </a:cubicBezTo>
                  <a:cubicBezTo>
                    <a:pt x="514" y="0"/>
                    <a:pt x="511" y="3"/>
                    <a:pt x="511" y="7"/>
                  </a:cubicBezTo>
                  <a:cubicBezTo>
                    <a:pt x="511" y="121"/>
                    <a:pt x="511" y="121"/>
                    <a:pt x="511" y="121"/>
                  </a:cubicBezTo>
                  <a:cubicBezTo>
                    <a:pt x="469" y="121"/>
                    <a:pt x="469" y="121"/>
                    <a:pt x="469" y="121"/>
                  </a:cubicBezTo>
                  <a:cubicBezTo>
                    <a:pt x="465" y="121"/>
                    <a:pt x="462" y="125"/>
                    <a:pt x="462" y="128"/>
                  </a:cubicBezTo>
                  <a:cubicBezTo>
                    <a:pt x="462" y="238"/>
                    <a:pt x="462" y="238"/>
                    <a:pt x="462" y="238"/>
                  </a:cubicBezTo>
                  <a:cubicBezTo>
                    <a:pt x="462" y="241"/>
                    <a:pt x="465" y="245"/>
                    <a:pt x="469" y="245"/>
                  </a:cubicBezTo>
                  <a:cubicBezTo>
                    <a:pt x="511" y="245"/>
                    <a:pt x="511" y="245"/>
                    <a:pt x="511" y="245"/>
                  </a:cubicBezTo>
                  <a:cubicBezTo>
                    <a:pt x="511" y="359"/>
                    <a:pt x="511" y="359"/>
                    <a:pt x="511" y="359"/>
                  </a:cubicBezTo>
                  <a:cubicBezTo>
                    <a:pt x="511" y="363"/>
                    <a:pt x="514" y="366"/>
                    <a:pt x="518" y="366"/>
                  </a:cubicBezTo>
                  <a:cubicBezTo>
                    <a:pt x="522" y="366"/>
                    <a:pt x="525" y="363"/>
                    <a:pt x="525" y="359"/>
                  </a:cubicBezTo>
                  <a:cubicBezTo>
                    <a:pt x="525" y="245"/>
                    <a:pt x="525" y="245"/>
                    <a:pt x="525" y="245"/>
                  </a:cubicBezTo>
                  <a:cubicBezTo>
                    <a:pt x="567" y="245"/>
                    <a:pt x="567" y="245"/>
                    <a:pt x="567" y="245"/>
                  </a:cubicBezTo>
                  <a:cubicBezTo>
                    <a:pt x="571" y="245"/>
                    <a:pt x="574" y="241"/>
                    <a:pt x="574" y="238"/>
                  </a:cubicBezTo>
                  <a:cubicBezTo>
                    <a:pt x="574" y="128"/>
                    <a:pt x="574" y="128"/>
                    <a:pt x="574" y="128"/>
                  </a:cubicBezTo>
                  <a:cubicBezTo>
                    <a:pt x="574" y="125"/>
                    <a:pt x="571" y="121"/>
                    <a:pt x="567" y="121"/>
                  </a:cubicBezTo>
                  <a:close/>
                  <a:moveTo>
                    <a:pt x="560" y="231"/>
                  </a:moveTo>
                  <a:cubicBezTo>
                    <a:pt x="476" y="231"/>
                    <a:pt x="476" y="231"/>
                    <a:pt x="476" y="231"/>
                  </a:cubicBezTo>
                  <a:cubicBezTo>
                    <a:pt x="476" y="135"/>
                    <a:pt x="476" y="135"/>
                    <a:pt x="476" y="135"/>
                  </a:cubicBezTo>
                  <a:cubicBezTo>
                    <a:pt x="560" y="135"/>
                    <a:pt x="560" y="135"/>
                    <a:pt x="560" y="135"/>
                  </a:cubicBezTo>
                  <a:lnTo>
                    <a:pt x="560" y="231"/>
                  </a:lnTo>
                  <a:close/>
                </a:path>
              </a:pathLst>
            </a:custGeom>
            <a:solidFill>
              <a:schemeClr val="bg1"/>
            </a:solidFill>
            <a:ln w="12700">
              <a:solidFill>
                <a:schemeClr val="bg1"/>
              </a:solidFill>
            </a:ln>
          </p:spPr>
          <p:txBody>
            <a:bodyPr vert="horz" wrap="square" lIns="91440" tIns="45720" rIns="91440" bIns="45720" numCol="1" anchor="t" anchorCtr="0" compatLnSpc="1">
              <a:prstTxWarp prst="textNoShape">
                <a:avLst/>
              </a:prstTxWarp>
            </a:bodyPr>
            <a:lstStyle/>
            <a:p>
              <a:endParaRPr lang="en-US">
                <a:latin typeface="Century Gothic" panose="020B0502020202020204" pitchFamily="34" charset="0"/>
              </a:endParaRPr>
            </a:p>
          </p:txBody>
        </p:sp>
      </p:grpSp>
      <p:grpSp>
        <p:nvGrpSpPr>
          <p:cNvPr id="25" name="Grupa 24"/>
          <p:cNvGrpSpPr/>
          <p:nvPr/>
        </p:nvGrpSpPr>
        <p:grpSpPr>
          <a:xfrm>
            <a:off x="6846310" y="2138827"/>
            <a:ext cx="4409520" cy="3615795"/>
            <a:chOff x="6846309" y="2138827"/>
            <a:chExt cx="4522005" cy="3615795"/>
          </a:xfrm>
        </p:grpSpPr>
        <p:sp>
          <p:nvSpPr>
            <p:cNvPr id="20" name="Prostokąt zaokrąglony 19"/>
            <p:cNvSpPr/>
            <p:nvPr/>
          </p:nvSpPr>
          <p:spPr>
            <a:xfrm>
              <a:off x="6875336" y="2138827"/>
              <a:ext cx="4405893" cy="3512674"/>
            </a:xfrm>
            <a:prstGeom prst="roundRect">
              <a:avLst>
                <a:gd name="adj" fmla="val 12234"/>
              </a:avLst>
            </a:prstGeom>
            <a:solidFill>
              <a:schemeClr val="bg1"/>
            </a:solidFill>
            <a:ln w="1905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l-PL">
                <a:latin typeface="Century Gothic" panose="020B0502020202020204" pitchFamily="34" charset="0"/>
              </a:endParaRPr>
            </a:p>
          </p:txBody>
        </p:sp>
        <p:sp>
          <p:nvSpPr>
            <p:cNvPr id="17" name="Prostokąt z rogami zaokrąglonymi z jednej strony 16"/>
            <p:cNvSpPr/>
            <p:nvPr/>
          </p:nvSpPr>
          <p:spPr>
            <a:xfrm>
              <a:off x="6875335" y="2138827"/>
              <a:ext cx="4405893" cy="1246982"/>
            </a:xfrm>
            <a:prstGeom prst="round2SameRect">
              <a:avLst>
                <a:gd name="adj1" fmla="val 35171"/>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18" name="Rectangle 37"/>
            <p:cNvSpPr/>
            <p:nvPr/>
          </p:nvSpPr>
          <p:spPr>
            <a:xfrm>
              <a:off x="6846309" y="3245188"/>
              <a:ext cx="4522005" cy="2509434"/>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182880" rIns="182880" bIns="182880" numCol="1" spcCol="1270" anchor="t" anchorCtr="0">
              <a:noAutofit/>
            </a:bodyPr>
            <a:lstStyle/>
            <a:p>
              <a:pPr defTabSz="666734">
                <a:lnSpc>
                  <a:spcPct val="90000"/>
                </a:lnSpc>
                <a:spcBef>
                  <a:spcPct val="0"/>
                </a:spcBef>
              </a:pPr>
              <a:r>
                <a:rPr lang="pl-PL" altLang="pl-PL" sz="2000">
                  <a:solidFill>
                    <a:schemeClr val="tx1"/>
                  </a:solidFill>
                  <a:latin typeface="Century Gothic" panose="020B0502020202020204" pitchFamily="34" charset="0"/>
                </a:rPr>
                <a:t>It does </a:t>
              </a:r>
              <a:r>
                <a:rPr lang="pl-PL" altLang="pl-PL" sz="2000" b="1">
                  <a:solidFill>
                    <a:schemeClr val="bg1">
                      <a:lumMod val="65000"/>
                    </a:schemeClr>
                  </a:solidFill>
                  <a:latin typeface="Century Gothic" panose="020B0502020202020204" pitchFamily="34" charset="0"/>
                </a:rPr>
                <a:t>not classify </a:t>
              </a:r>
              <a:r>
                <a:rPr lang="pl-PL" altLang="pl-PL" sz="2000">
                  <a:solidFill>
                    <a:schemeClr val="tx1"/>
                  </a:solidFill>
                  <a:latin typeface="Century Gothic" panose="020B0502020202020204" pitchFamily="34" charset="0"/>
                </a:rPr>
                <a:t>people into </a:t>
              </a:r>
              <a:r>
                <a:rPr lang="en-US" altLang="pl-PL" sz="2000" b="1">
                  <a:solidFill>
                    <a:schemeClr val="bg1">
                      <a:lumMod val="65000"/>
                    </a:schemeClr>
                  </a:solidFill>
                  <a:latin typeface="Century Gothic" panose="020B0502020202020204" pitchFamily="34" charset="0"/>
                </a:rPr>
                <a:t>categories of good or bad or more or less intelligent</a:t>
              </a:r>
              <a:r>
                <a:rPr lang="pl-PL" altLang="pl-PL" sz="2000" b="1">
                  <a:solidFill>
                    <a:schemeClr val="bg1">
                      <a:lumMod val="65000"/>
                    </a:schemeClr>
                  </a:solidFill>
                  <a:latin typeface="Century Gothic" panose="020B0502020202020204" pitchFamily="34" charset="0"/>
                </a:rPr>
                <a:t>. </a:t>
              </a:r>
              <a:br>
                <a:rPr lang="pl-PL" altLang="pl-PL" sz="2000" b="1">
                  <a:solidFill>
                    <a:schemeClr val="bg1">
                      <a:lumMod val="65000"/>
                    </a:schemeClr>
                  </a:solidFill>
                  <a:latin typeface="Century Gothic" panose="020B0502020202020204" pitchFamily="34" charset="0"/>
                </a:rPr>
              </a:br>
              <a:r>
                <a:rPr lang="en-NZ" altLang="pl-PL" sz="2000">
                  <a:solidFill>
                    <a:schemeClr val="tx1"/>
                  </a:solidFill>
                  <a:latin typeface="Century Gothic" panose="020B0502020202020204" pitchFamily="34" charset="0"/>
                </a:rPr>
                <a:t>It is </a:t>
              </a:r>
              <a:r>
                <a:rPr lang="en-NZ" altLang="pl-PL" sz="2000" b="1">
                  <a:solidFill>
                    <a:schemeClr val="bg1">
                      <a:lumMod val="65000"/>
                    </a:schemeClr>
                  </a:solidFill>
                  <a:latin typeface="Century Gothic" panose="020B0502020202020204" pitchFamily="34" charset="0"/>
                </a:rPr>
                <a:t>not</a:t>
              </a:r>
              <a:r>
                <a:rPr lang="en-NZ" altLang="pl-PL" sz="2000">
                  <a:solidFill>
                    <a:schemeClr val="tx1"/>
                  </a:solidFill>
                  <a:latin typeface="Century Gothic" panose="020B0502020202020204" pitchFamily="34" charset="0"/>
                </a:rPr>
                <a:t> a test that a person can </a:t>
              </a:r>
              <a:r>
                <a:rPr lang="en-NZ" altLang="pl-PL" sz="2000" b="1">
                  <a:solidFill>
                    <a:schemeClr val="bg1">
                      <a:lumMod val="65000"/>
                    </a:schemeClr>
                  </a:solidFill>
                  <a:latin typeface="Century Gothic" panose="020B0502020202020204" pitchFamily="34" charset="0"/>
                </a:rPr>
                <a:t>pass or fail.</a:t>
              </a:r>
            </a:p>
            <a:p>
              <a:pPr defTabSz="666734">
                <a:lnSpc>
                  <a:spcPct val="90000"/>
                </a:lnSpc>
                <a:spcBef>
                  <a:spcPct val="0"/>
                </a:spcBef>
              </a:pPr>
              <a:r>
                <a:rPr lang="en-NZ" altLang="pl-PL" sz="2000">
                  <a:solidFill>
                    <a:schemeClr val="tx1"/>
                  </a:solidFill>
                  <a:latin typeface="Century Gothic" panose="020B0502020202020204" pitchFamily="34" charset="0"/>
                </a:rPr>
                <a:t>It </a:t>
              </a:r>
              <a:r>
                <a:rPr lang="en-NZ" altLang="pl-PL" sz="2000" b="1">
                  <a:solidFill>
                    <a:schemeClr val="bg1">
                      <a:lumMod val="65000"/>
                    </a:schemeClr>
                  </a:solidFill>
                  <a:latin typeface="Century Gothic" panose="020B0502020202020204" pitchFamily="34" charset="0"/>
                </a:rPr>
                <a:t>does not limit </a:t>
              </a:r>
              <a:r>
                <a:rPr lang="en-NZ" altLang="pl-PL" sz="2000">
                  <a:solidFill>
                    <a:schemeClr val="tx1"/>
                  </a:solidFill>
                  <a:latin typeface="Century Gothic" panose="020B0502020202020204" pitchFamily="34" charset="0"/>
                </a:rPr>
                <a:t>a person’s possibilities to develop.</a:t>
              </a:r>
              <a:endParaRPr lang="pl-PL" altLang="pl-PL" sz="2000">
                <a:solidFill>
                  <a:schemeClr val="bg1">
                    <a:lumMod val="65000"/>
                  </a:schemeClr>
                </a:solidFill>
                <a:latin typeface="Century Gothic" panose="020B0502020202020204" pitchFamily="34" charset="0"/>
              </a:endParaRPr>
            </a:p>
          </p:txBody>
        </p:sp>
        <p:sp>
          <p:nvSpPr>
            <p:cNvPr id="19" name="Rectangle 39"/>
            <p:cNvSpPr/>
            <p:nvPr/>
          </p:nvSpPr>
          <p:spPr>
            <a:xfrm>
              <a:off x="7608146" y="2206934"/>
              <a:ext cx="2935717" cy="553998"/>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91440" rIns="182880" bIns="182880" numCol="1" spcCol="1270" anchor="ctr" anchorCtr="0">
              <a:spAutoFit/>
            </a:bodyPr>
            <a:lstStyle/>
            <a:p>
              <a:pPr algn="ctr" defTabSz="666734">
                <a:lnSpc>
                  <a:spcPct val="90000"/>
                </a:lnSpc>
                <a:spcBef>
                  <a:spcPct val="0"/>
                </a:spcBef>
                <a:spcAft>
                  <a:spcPts val="200"/>
                </a:spcAft>
              </a:pPr>
              <a:r>
                <a:rPr lang="pl-PL" sz="2000" b="1">
                  <a:solidFill>
                    <a:schemeClr val="bg1"/>
                  </a:solidFill>
                  <a:latin typeface="Century Gothic" panose="020B0502020202020204" pitchFamily="34" charset="0"/>
                </a:rPr>
                <a:t>What isn’t </a:t>
              </a:r>
              <a:r>
                <a:rPr lang="en-NZ" sz="2000" b="1">
                  <a:solidFill>
                    <a:schemeClr val="bg1"/>
                  </a:solidFill>
                  <a:latin typeface="Century Gothic" panose="020B0502020202020204" pitchFamily="34" charset="0"/>
                </a:rPr>
                <a:t>it </a:t>
              </a:r>
              <a:r>
                <a:rPr lang="pl-PL" sz="2000" b="1">
                  <a:solidFill>
                    <a:schemeClr val="bg1"/>
                  </a:solidFill>
                  <a:latin typeface="Century Gothic" panose="020B0502020202020204" pitchFamily="34" charset="0"/>
                </a:rPr>
                <a:t>doing?</a:t>
              </a:r>
              <a:endParaRPr lang="en-US" sz="2000" b="1">
                <a:solidFill>
                  <a:schemeClr val="bg1"/>
                </a:solidFill>
                <a:latin typeface="Century Gothic" panose="020B0502020202020204" pitchFamily="34" charset="0"/>
              </a:endParaRPr>
            </a:p>
          </p:txBody>
        </p:sp>
        <p:sp>
          <p:nvSpPr>
            <p:cNvPr id="23" name="Freeform 136"/>
            <p:cNvSpPr>
              <a:spLocks/>
            </p:cNvSpPr>
            <p:nvPr/>
          </p:nvSpPr>
          <p:spPr bwMode="auto">
            <a:xfrm>
              <a:off x="8894559" y="2728376"/>
              <a:ext cx="360478" cy="360857"/>
            </a:xfrm>
            <a:custGeom>
              <a:avLst/>
              <a:gdLst>
                <a:gd name="T0" fmla="*/ 464 w 466"/>
                <a:gd name="T1" fmla="*/ 453 h 465"/>
                <a:gd name="T2" fmla="*/ 464 w 466"/>
                <a:gd name="T3" fmla="*/ 463 h 465"/>
                <a:gd name="T4" fmla="*/ 459 w 466"/>
                <a:gd name="T5" fmla="*/ 465 h 465"/>
                <a:gd name="T6" fmla="*/ 454 w 466"/>
                <a:gd name="T7" fmla="*/ 463 h 465"/>
                <a:gd name="T8" fmla="*/ 233 w 466"/>
                <a:gd name="T9" fmla="*/ 243 h 465"/>
                <a:gd name="T10" fmla="*/ 13 w 466"/>
                <a:gd name="T11" fmla="*/ 463 h 465"/>
                <a:gd name="T12" fmla="*/ 8 w 466"/>
                <a:gd name="T13" fmla="*/ 465 h 465"/>
                <a:gd name="T14" fmla="*/ 3 w 466"/>
                <a:gd name="T15" fmla="*/ 463 h 465"/>
                <a:gd name="T16" fmla="*/ 3 w 466"/>
                <a:gd name="T17" fmla="*/ 453 h 465"/>
                <a:gd name="T18" fmla="*/ 223 w 466"/>
                <a:gd name="T19" fmla="*/ 233 h 465"/>
                <a:gd name="T20" fmla="*/ 3 w 466"/>
                <a:gd name="T21" fmla="*/ 12 h 465"/>
                <a:gd name="T22" fmla="*/ 3 w 466"/>
                <a:gd name="T23" fmla="*/ 2 h 465"/>
                <a:gd name="T24" fmla="*/ 13 w 466"/>
                <a:gd name="T25" fmla="*/ 2 h 465"/>
                <a:gd name="T26" fmla="*/ 233 w 466"/>
                <a:gd name="T27" fmla="*/ 223 h 465"/>
                <a:gd name="T28" fmla="*/ 454 w 466"/>
                <a:gd name="T29" fmla="*/ 2 h 465"/>
                <a:gd name="T30" fmla="*/ 464 w 466"/>
                <a:gd name="T31" fmla="*/ 2 h 465"/>
                <a:gd name="T32" fmla="*/ 464 w 466"/>
                <a:gd name="T33" fmla="*/ 12 h 465"/>
                <a:gd name="T34" fmla="*/ 243 w 466"/>
                <a:gd name="T35" fmla="*/ 233 h 465"/>
                <a:gd name="T36" fmla="*/ 464 w 466"/>
                <a:gd name="T37" fmla="*/ 45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6" h="465">
                  <a:moveTo>
                    <a:pt x="464" y="453"/>
                  </a:moveTo>
                  <a:cubicBezTo>
                    <a:pt x="466" y="456"/>
                    <a:pt x="466" y="460"/>
                    <a:pt x="464" y="463"/>
                  </a:cubicBezTo>
                  <a:cubicBezTo>
                    <a:pt x="462" y="464"/>
                    <a:pt x="460" y="465"/>
                    <a:pt x="459" y="465"/>
                  </a:cubicBezTo>
                  <a:cubicBezTo>
                    <a:pt x="457" y="465"/>
                    <a:pt x="455" y="464"/>
                    <a:pt x="454" y="463"/>
                  </a:cubicBezTo>
                  <a:cubicBezTo>
                    <a:pt x="233" y="243"/>
                    <a:pt x="233" y="243"/>
                    <a:pt x="233" y="243"/>
                  </a:cubicBezTo>
                  <a:cubicBezTo>
                    <a:pt x="13" y="463"/>
                    <a:pt x="13" y="463"/>
                    <a:pt x="13" y="463"/>
                  </a:cubicBezTo>
                  <a:cubicBezTo>
                    <a:pt x="12" y="464"/>
                    <a:pt x="10" y="465"/>
                    <a:pt x="8" y="465"/>
                  </a:cubicBezTo>
                  <a:cubicBezTo>
                    <a:pt x="6" y="465"/>
                    <a:pt x="4" y="464"/>
                    <a:pt x="3" y="463"/>
                  </a:cubicBezTo>
                  <a:cubicBezTo>
                    <a:pt x="0" y="460"/>
                    <a:pt x="0" y="456"/>
                    <a:pt x="3" y="453"/>
                  </a:cubicBezTo>
                  <a:cubicBezTo>
                    <a:pt x="223" y="233"/>
                    <a:pt x="223" y="233"/>
                    <a:pt x="223" y="233"/>
                  </a:cubicBezTo>
                  <a:cubicBezTo>
                    <a:pt x="3" y="12"/>
                    <a:pt x="3" y="12"/>
                    <a:pt x="3" y="12"/>
                  </a:cubicBezTo>
                  <a:cubicBezTo>
                    <a:pt x="0" y="10"/>
                    <a:pt x="0" y="5"/>
                    <a:pt x="3" y="2"/>
                  </a:cubicBezTo>
                  <a:cubicBezTo>
                    <a:pt x="6" y="0"/>
                    <a:pt x="10" y="0"/>
                    <a:pt x="13" y="2"/>
                  </a:cubicBezTo>
                  <a:cubicBezTo>
                    <a:pt x="233" y="223"/>
                    <a:pt x="233" y="223"/>
                    <a:pt x="233" y="223"/>
                  </a:cubicBezTo>
                  <a:cubicBezTo>
                    <a:pt x="454" y="2"/>
                    <a:pt x="454" y="2"/>
                    <a:pt x="454" y="2"/>
                  </a:cubicBezTo>
                  <a:cubicBezTo>
                    <a:pt x="456" y="0"/>
                    <a:pt x="461" y="0"/>
                    <a:pt x="464" y="2"/>
                  </a:cubicBezTo>
                  <a:cubicBezTo>
                    <a:pt x="466" y="5"/>
                    <a:pt x="466" y="10"/>
                    <a:pt x="464" y="12"/>
                  </a:cubicBezTo>
                  <a:cubicBezTo>
                    <a:pt x="243" y="233"/>
                    <a:pt x="243" y="233"/>
                    <a:pt x="243" y="233"/>
                  </a:cubicBezTo>
                  <a:lnTo>
                    <a:pt x="464" y="453"/>
                  </a:lnTo>
                  <a:close/>
                </a:path>
              </a:pathLst>
            </a:custGeom>
            <a:solidFill>
              <a:schemeClr val="bg1"/>
            </a:solidFill>
            <a:ln w="19050">
              <a:solidFill>
                <a:schemeClr val="bg1"/>
              </a:solidFill>
            </a:ln>
          </p:spPr>
          <p:txBody>
            <a:bodyPr vert="horz" wrap="square" lIns="91440" tIns="45720" rIns="91440" bIns="45720" numCol="1" anchor="t" anchorCtr="0" compatLnSpc="1">
              <a:prstTxWarp prst="textNoShape">
                <a:avLst/>
              </a:prstTxWarp>
            </a:bodyPr>
            <a:lstStyle/>
            <a:p>
              <a:endParaRPr lang="en-US">
                <a:latin typeface="Century Gothic" panose="020B0502020202020204" pitchFamily="34" charset="0"/>
              </a:endParaRPr>
            </a:p>
          </p:txBody>
        </p:sp>
      </p:grpSp>
      <p:sp>
        <p:nvSpPr>
          <p:cNvPr id="4" name="Symbol zastępczy numeru slajdu 3"/>
          <p:cNvSpPr>
            <a:spLocks noGrp="1"/>
          </p:cNvSpPr>
          <p:nvPr>
            <p:ph type="sldNum" sz="quarter" idx="12"/>
          </p:nvPr>
        </p:nvSpPr>
        <p:spPr/>
        <p:txBody>
          <a:bodyPr/>
          <a:lstStyle/>
          <a:p>
            <a:fld id="{DEAEEF22-A4DB-45E7-8C91-9889C89BF273}" type="slidenum">
              <a:rPr lang="pl-PL" smtClean="0"/>
              <a:t>65</a:t>
            </a:fld>
            <a:endParaRPr lang="pl-PL"/>
          </a:p>
        </p:txBody>
      </p:sp>
    </p:spTree>
    <p:extLst>
      <p:ext uri="{BB962C8B-B14F-4D97-AF65-F5344CB8AC3E}">
        <p14:creationId xmlns:p14="http://schemas.microsoft.com/office/powerpoint/2010/main" val="258445315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par>
                                <p:cTn id="12" presetID="10" presetClass="entr" presetSubtype="0" fill="hold" nodeType="withEffect">
                                  <p:stCondLst>
                                    <p:cond delay="50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childTnLst>
                                </p:cTn>
                              </p:par>
                              <p:par>
                                <p:cTn id="15" presetID="22" presetClass="entr" presetSubtype="1" fill="hold" nodeType="withEffect">
                                  <p:stCondLst>
                                    <p:cond delay="100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500"/>
                                        <p:tgtEl>
                                          <p:spTgt spid="15"/>
                                        </p:tgtEl>
                                      </p:cBhvr>
                                    </p:animEffect>
                                  </p:childTnLst>
                                </p:cTn>
                              </p:par>
                              <p:par>
                                <p:cTn id="18" presetID="10" presetClass="entr" presetSubtype="0" fill="hold" nodeType="withEffect">
                                  <p:stCondLst>
                                    <p:cond delay="150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500"/>
                                        <p:tgtEl>
                                          <p:spTgt spid="2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par>
                                <p:cTn id="24" presetID="1" presetClass="path" presetSubtype="0" repeatCount="indefinite" fill="hold" grpId="1" nodeType="withEffect">
                                  <p:stCondLst>
                                    <p:cond delay="0"/>
                                  </p:stCondLst>
                                  <p:childTnLst>
                                    <p:animMotion origin="layout" path="M 0.16888 -2.22222E-6 C 0.31602 -2.22222E-6 0.43828 0.00209 0.43828 0.00509 C 0.43828 0.00787 0.31602 0.01065 0.16888 0.01065 C 0.0194 0.01065 -0.10052 0.00787 -0.10052 0.00509 C -0.10052 0.00209 0.0194 -2.22222E-6 0.16888 -2.22222E-6 Z " pathEditMode="relative" rAng="0" ptsTypes="AAAAA">
                                      <p:cBhvr>
                                        <p:cTn id="25" dur="23000" fill="hold"/>
                                        <p:tgtEl>
                                          <p:spTgt spid="26"/>
                                        </p:tgtEl>
                                        <p:attrNameLst>
                                          <p:attrName>ppt_x</p:attrName>
                                          <p:attrName>ppt_y</p:attrName>
                                        </p:attrNameLst>
                                      </p:cBhvr>
                                      <p:rCtr x="0" y="532"/>
                                    </p:animMotion>
                                  </p:childTnLst>
                                </p:cTn>
                              </p:par>
                              <p:par>
                                <p:cTn id="26" presetID="10" presetClass="entr" presetSubtype="0"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 presetClass="path" presetSubtype="0" repeatCount="indefinite" fill="hold" grpId="1" nodeType="withEffect">
                                  <p:stCondLst>
                                    <p:cond delay="0"/>
                                  </p:stCondLst>
                                  <p:childTnLst>
                                    <p:animMotion origin="layout" path="M 4.375E-6 3.33333E-6 C 0.06901 3.33333E-6 0.125 0.00139 0.125 0.00324 C 0.125 0.00509 0.06901 0.00671 4.375E-6 0.00671 C -0.06901 0.00671 -0.125 0.00509 -0.125 0.00324 C -0.125 0.00139 -0.06901 3.33333E-6 4.375E-6 3.33333E-6 Z " pathEditMode="relative" rAng="0" ptsTypes="AAAAA">
                                      <p:cBhvr>
                                        <p:cTn id="30" dur="12000" fill="hold"/>
                                        <p:tgtEl>
                                          <p:spTgt spid="27"/>
                                        </p:tgtEl>
                                        <p:attrNameLst>
                                          <p:attrName>ppt_x</p:attrName>
                                          <p:attrName>ppt_y</p:attrName>
                                        </p:attrNameLst>
                                      </p:cBhvr>
                                      <p:rCtr x="0" y="32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7" grpId="0" animBg="1"/>
      <p:bldP spid="27" grpId="1"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351580"/>
          </a:xfrm>
        </p:spPr>
        <p:txBody>
          <a:bodyPr/>
          <a:lstStyle/>
          <a:p>
            <a:r>
              <a:rPr lang="pl-PL" dirty="0"/>
              <a:t>Extended DISC® </a:t>
            </a:r>
            <a:r>
              <a:rPr lang="en-NZ" b="1" dirty="0">
                <a:solidFill>
                  <a:schemeClr val="accent1"/>
                </a:solidFill>
              </a:rPr>
              <a:t>Behavioural Assessment</a:t>
            </a:r>
            <a:endParaRPr lang="pl-PL" dirty="0"/>
          </a:p>
        </p:txBody>
      </p:sp>
      <p:grpSp>
        <p:nvGrpSpPr>
          <p:cNvPr id="3" name="Grupa 2"/>
          <p:cNvGrpSpPr/>
          <p:nvPr/>
        </p:nvGrpSpPr>
        <p:grpSpPr>
          <a:xfrm>
            <a:off x="-647700" y="1182744"/>
            <a:ext cx="4361236" cy="461665"/>
            <a:chOff x="6096000" y="4628233"/>
            <a:chExt cx="6428442" cy="461665"/>
          </a:xfrm>
          <a:solidFill>
            <a:schemeClr val="accent1"/>
          </a:solidFill>
        </p:grpSpPr>
        <p:sp>
          <p:nvSpPr>
            <p:cNvPr id="4" name="Prostokąt zaokrąglony 3"/>
            <p:cNvSpPr/>
            <p:nvPr/>
          </p:nvSpPr>
          <p:spPr>
            <a:xfrm>
              <a:off x="6096000" y="4628233"/>
              <a:ext cx="6428442" cy="46166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l-PL"/>
            </a:p>
          </p:txBody>
        </p:sp>
        <p:sp>
          <p:nvSpPr>
            <p:cNvPr id="5" name="TextBox 91"/>
            <p:cNvSpPr txBox="1"/>
            <p:nvPr/>
          </p:nvSpPr>
          <p:spPr>
            <a:xfrm>
              <a:off x="6188805" y="4628233"/>
              <a:ext cx="6154335" cy="461665"/>
            </a:xfrm>
            <a:prstGeom prst="rect">
              <a:avLst/>
            </a:prstGeom>
            <a:grpFill/>
          </p:spPr>
          <p:txBody>
            <a:bodyPr wrap="square" rtlCol="0">
              <a:spAutoFit/>
            </a:bodyPr>
            <a:lstStyle/>
            <a:p>
              <a:pPr algn="r"/>
              <a:r>
                <a:rPr lang="pl-PL" sz="2400" b="1" err="1">
                  <a:solidFill>
                    <a:schemeClr val="bg1"/>
                  </a:solidFill>
                  <a:latin typeface="Century Gothic" panose="020B0502020202020204" pitchFamily="34" charset="0"/>
                </a:rPr>
                <a:t>Key</a:t>
              </a:r>
              <a:r>
                <a:rPr lang="pl-PL" sz="2400" b="1">
                  <a:solidFill>
                    <a:schemeClr val="bg1"/>
                  </a:solidFill>
                  <a:latin typeface="Century Gothic" panose="020B0502020202020204" pitchFamily="34" charset="0"/>
                </a:rPr>
                <a:t> </a:t>
              </a:r>
              <a:r>
                <a:rPr lang="pl-PL" sz="2400" b="1" err="1">
                  <a:solidFill>
                    <a:schemeClr val="bg1"/>
                  </a:solidFill>
                  <a:latin typeface="Century Gothic" panose="020B0502020202020204" pitchFamily="34" charset="0"/>
                </a:rPr>
                <a:t>rules</a:t>
              </a:r>
              <a:r>
                <a:rPr lang="pl-PL" sz="2400" b="1">
                  <a:solidFill>
                    <a:schemeClr val="bg1"/>
                  </a:solidFill>
                  <a:latin typeface="Century Gothic" panose="020B0502020202020204" pitchFamily="34" charset="0"/>
                </a:rPr>
                <a:t> </a:t>
              </a:r>
              <a:endParaRPr lang="en-US" sz="2400" b="1">
                <a:solidFill>
                  <a:schemeClr val="bg1"/>
                </a:solidFill>
                <a:latin typeface="Century Gothic" panose="020B0502020202020204" pitchFamily="34" charset="0"/>
              </a:endParaRPr>
            </a:p>
          </p:txBody>
        </p:sp>
      </p:grpSp>
      <p:grpSp>
        <p:nvGrpSpPr>
          <p:cNvPr id="57" name="Grupa 56"/>
          <p:cNvGrpSpPr/>
          <p:nvPr/>
        </p:nvGrpSpPr>
        <p:grpSpPr>
          <a:xfrm>
            <a:off x="276224" y="1907541"/>
            <a:ext cx="5580000" cy="1044000"/>
            <a:chOff x="616783" y="2277747"/>
            <a:chExt cx="5411785" cy="451507"/>
          </a:xfrm>
        </p:grpSpPr>
        <p:sp>
          <p:nvSpPr>
            <p:cNvPr id="27" name="Prostokąt zaokrąglony 26"/>
            <p:cNvSpPr/>
            <p:nvPr/>
          </p:nvSpPr>
          <p:spPr>
            <a:xfrm>
              <a:off x="616783" y="2277748"/>
              <a:ext cx="5328958" cy="451506"/>
            </a:xfrm>
            <a:prstGeom prst="roundRect">
              <a:avLst/>
            </a:prstGeom>
            <a:noFill/>
            <a:ln w="19050">
              <a:solidFill>
                <a:schemeClr val="bg1">
                  <a:lumMod val="6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00100">
                <a:lnSpc>
                  <a:spcPct val="90000"/>
                </a:lnSpc>
                <a:spcBef>
                  <a:spcPct val="0"/>
                </a:spcBef>
                <a:spcAft>
                  <a:spcPct val="35000"/>
                </a:spcAft>
              </a:pPr>
              <a:endParaRPr lang="pl-PL">
                <a:solidFill>
                  <a:schemeClr val="tx1"/>
                </a:solidFill>
                <a:latin typeface="Century Gothic" panose="020B0502020202020204" pitchFamily="34" charset="0"/>
              </a:endParaRPr>
            </a:p>
          </p:txBody>
        </p:sp>
        <p:sp>
          <p:nvSpPr>
            <p:cNvPr id="11" name="Rectangle 33"/>
            <p:cNvSpPr>
              <a:spLocks noChangeArrowheads="1"/>
            </p:cNvSpPr>
            <p:nvPr/>
          </p:nvSpPr>
          <p:spPr bwMode="auto">
            <a:xfrm>
              <a:off x="1110870" y="2381823"/>
              <a:ext cx="4917698" cy="278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67" tIns="44537" rIns="89067" bIns="44537" anchor="ctr">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nSpc>
                  <a:spcPct val="90000"/>
                </a:lnSpc>
              </a:pPr>
              <a:r>
                <a:rPr lang="en-US" altLang="pl-PL" sz="2000">
                  <a:solidFill>
                    <a:srgbClr val="39393B"/>
                  </a:solidFill>
                  <a:latin typeface="Century Gothic" panose="020B0502020202020204" pitchFamily="34" charset="0"/>
                </a:rPr>
                <a:t>Completing the questionnaire should be </a:t>
              </a:r>
              <a:r>
                <a:rPr lang="en-US" altLang="pl-PL" sz="2000" b="1">
                  <a:solidFill>
                    <a:schemeClr val="accent1"/>
                  </a:solidFill>
                  <a:latin typeface="Century Gothic" panose="020B0502020202020204" pitchFamily="34" charset="0"/>
                </a:rPr>
                <a:t>voluntary</a:t>
              </a:r>
              <a:r>
                <a:rPr lang="en-US" altLang="pl-PL" sz="2000">
                  <a:solidFill>
                    <a:srgbClr val="39393B"/>
                  </a:solidFill>
                  <a:latin typeface="Century Gothic" panose="020B0502020202020204" pitchFamily="34" charset="0"/>
                </a:rPr>
                <a:t>.</a:t>
              </a:r>
              <a:endParaRPr lang="pl-PL" altLang="pl-PL" sz="2000" b="1">
                <a:solidFill>
                  <a:schemeClr val="accent1"/>
                </a:solidFill>
                <a:latin typeface="Century Gothic" panose="020B0502020202020204" pitchFamily="34" charset="0"/>
              </a:endParaRPr>
            </a:p>
          </p:txBody>
        </p:sp>
        <p:sp>
          <p:nvSpPr>
            <p:cNvPr id="50" name="Prostokąt z rogami zaokrąglonymi z jednej strony 49"/>
            <p:cNvSpPr/>
            <p:nvPr/>
          </p:nvSpPr>
          <p:spPr>
            <a:xfrm rot="16200000">
              <a:off x="616783" y="2277747"/>
              <a:ext cx="447930" cy="447930"/>
            </a:xfrm>
            <a:prstGeom prst="round2Same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0" rtlCol="0" anchor="ctr"/>
            <a:lstStyle/>
            <a:p>
              <a:pPr algn="ctr"/>
              <a:r>
                <a:rPr lang="pl-PL" sz="2800" b="1">
                  <a:latin typeface="Century Gothic" panose="020B0502020202020204" pitchFamily="34" charset="0"/>
                </a:rPr>
                <a:t>1</a:t>
              </a:r>
            </a:p>
          </p:txBody>
        </p:sp>
      </p:grpSp>
      <p:grpSp>
        <p:nvGrpSpPr>
          <p:cNvPr id="59" name="Grupa 58"/>
          <p:cNvGrpSpPr/>
          <p:nvPr/>
        </p:nvGrpSpPr>
        <p:grpSpPr>
          <a:xfrm>
            <a:off x="233523" y="3750043"/>
            <a:ext cx="5580000" cy="1044000"/>
            <a:chOff x="616783" y="3853345"/>
            <a:chExt cx="5465801" cy="1421234"/>
          </a:xfrm>
        </p:grpSpPr>
        <p:sp>
          <p:nvSpPr>
            <p:cNvPr id="10" name="Rectangle 32"/>
            <p:cNvSpPr>
              <a:spLocks noChangeArrowheads="1"/>
            </p:cNvSpPr>
            <p:nvPr/>
          </p:nvSpPr>
          <p:spPr bwMode="auto">
            <a:xfrm>
              <a:off x="1110870" y="3874261"/>
              <a:ext cx="4971714" cy="1379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67" tIns="44537" rIns="89067" bIns="44537" anchor="ctr">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US" altLang="pl-PL" sz="2000" dirty="0">
                  <a:solidFill>
                    <a:srgbClr val="39393B"/>
                  </a:solidFill>
                  <a:latin typeface="Century Gothic" panose="020B0502020202020204" pitchFamily="34" charset="0"/>
                </a:rPr>
                <a:t>The results of the analysis </a:t>
              </a:r>
              <a:r>
                <a:rPr lang="en-US" altLang="pl-PL" sz="2000" b="1" dirty="0">
                  <a:solidFill>
                    <a:schemeClr val="accent1"/>
                  </a:solidFill>
                  <a:latin typeface="Century Gothic" panose="020B0502020202020204" pitchFamily="34" charset="0"/>
                </a:rPr>
                <a:t>should NOT be the only source of information</a:t>
              </a:r>
              <a:r>
                <a:rPr lang="en-US" altLang="pl-PL" sz="2000" dirty="0">
                  <a:solidFill>
                    <a:srgbClr val="39393B"/>
                  </a:solidFill>
                  <a:latin typeface="Century Gothic" panose="020B0502020202020204" pitchFamily="34" charset="0"/>
                </a:rPr>
                <a:t> used when making decisions.</a:t>
              </a:r>
              <a:endParaRPr lang="pl-PL" altLang="pl-PL" sz="2000" dirty="0">
                <a:solidFill>
                  <a:srgbClr val="39393B"/>
                </a:solidFill>
                <a:latin typeface="Century Gothic" panose="020B0502020202020204" pitchFamily="34" charset="0"/>
              </a:endParaRPr>
            </a:p>
          </p:txBody>
        </p:sp>
        <p:sp>
          <p:nvSpPr>
            <p:cNvPr id="30" name="Prostokąt zaokrąglony 29"/>
            <p:cNvSpPr/>
            <p:nvPr/>
          </p:nvSpPr>
          <p:spPr>
            <a:xfrm>
              <a:off x="630056" y="3853345"/>
              <a:ext cx="5452528" cy="1413773"/>
            </a:xfrm>
            <a:prstGeom prst="roundRect">
              <a:avLst/>
            </a:prstGeom>
            <a:noFill/>
            <a:ln w="19050">
              <a:solidFill>
                <a:schemeClr val="bg1">
                  <a:lumMod val="6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00100">
                <a:lnSpc>
                  <a:spcPct val="90000"/>
                </a:lnSpc>
                <a:spcBef>
                  <a:spcPct val="0"/>
                </a:spcBef>
                <a:spcAft>
                  <a:spcPct val="35000"/>
                </a:spcAft>
              </a:pPr>
              <a:endParaRPr lang="pl-PL">
                <a:solidFill>
                  <a:schemeClr val="tx1"/>
                </a:solidFill>
                <a:latin typeface="Century Gothic" panose="020B0502020202020204" pitchFamily="34" charset="0"/>
              </a:endParaRPr>
            </a:p>
          </p:txBody>
        </p:sp>
        <p:sp>
          <p:nvSpPr>
            <p:cNvPr id="52" name="Prostokąt z rogami zaokrąglonymi z jednej strony 51"/>
            <p:cNvSpPr/>
            <p:nvPr/>
          </p:nvSpPr>
          <p:spPr>
            <a:xfrm rot="16200000">
              <a:off x="130131" y="4339997"/>
              <a:ext cx="1421234" cy="447930"/>
            </a:xfrm>
            <a:prstGeom prst="round2SameRect">
              <a:avLst>
                <a:gd name="adj1" fmla="val 37801"/>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NZ" sz="2800" b="1">
                  <a:latin typeface="Century Gothic" panose="020B0502020202020204" pitchFamily="34" charset="0"/>
                </a:rPr>
                <a:t>2</a:t>
              </a:r>
              <a:endParaRPr lang="pl-PL" sz="2800" b="1">
                <a:latin typeface="Century Gothic" panose="020B0502020202020204" pitchFamily="34" charset="0"/>
              </a:endParaRPr>
            </a:p>
          </p:txBody>
        </p:sp>
      </p:grpSp>
      <p:grpSp>
        <p:nvGrpSpPr>
          <p:cNvPr id="60" name="Grupa 59"/>
          <p:cNvGrpSpPr/>
          <p:nvPr/>
        </p:nvGrpSpPr>
        <p:grpSpPr>
          <a:xfrm>
            <a:off x="6282404" y="2648275"/>
            <a:ext cx="5580000" cy="1026747"/>
            <a:chOff x="6694685" y="1943023"/>
            <a:chExt cx="5331355" cy="1257300"/>
          </a:xfrm>
        </p:grpSpPr>
        <p:sp>
          <p:nvSpPr>
            <p:cNvPr id="6" name="Rectangle 28"/>
            <p:cNvSpPr>
              <a:spLocks noChangeArrowheads="1"/>
            </p:cNvSpPr>
            <p:nvPr/>
          </p:nvSpPr>
          <p:spPr bwMode="auto">
            <a:xfrm>
              <a:off x="7225812" y="2011849"/>
              <a:ext cx="4777938" cy="1127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67" tIns="44537" rIns="89067" bIns="44537">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nSpc>
                  <a:spcPct val="90000"/>
                </a:lnSpc>
              </a:pPr>
              <a:r>
                <a:rPr lang="en-US" altLang="pl-PL" sz="2000" b="1" dirty="0">
                  <a:solidFill>
                    <a:schemeClr val="accent1"/>
                  </a:solidFill>
                  <a:latin typeface="Century Gothic" panose="020B0502020202020204" pitchFamily="34" charset="0"/>
                </a:rPr>
                <a:t>We recommend feedback </a:t>
              </a:r>
              <a:r>
                <a:rPr lang="en-US" altLang="pl-PL" sz="2000" dirty="0">
                  <a:latin typeface="Century Gothic" panose="020B0502020202020204" pitchFamily="34" charset="0"/>
                </a:rPr>
                <a:t>from a certified practitioner or participation in an Extended DISC® workshop.</a:t>
              </a:r>
              <a:endParaRPr lang="pl-PL" altLang="pl-PL" sz="2000" dirty="0">
                <a:latin typeface="Century Gothic" panose="020B0502020202020204" pitchFamily="34" charset="0"/>
              </a:endParaRPr>
            </a:p>
          </p:txBody>
        </p:sp>
        <p:sp>
          <p:nvSpPr>
            <p:cNvPr id="32" name="Prostokąt zaokrąglony 31"/>
            <p:cNvSpPr/>
            <p:nvPr/>
          </p:nvSpPr>
          <p:spPr>
            <a:xfrm>
              <a:off x="6698040" y="1943023"/>
              <a:ext cx="5328000" cy="1257300"/>
            </a:xfrm>
            <a:prstGeom prst="roundRect">
              <a:avLst/>
            </a:prstGeom>
            <a:noFill/>
            <a:ln w="19050">
              <a:solidFill>
                <a:schemeClr val="bg1">
                  <a:lumMod val="6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00100">
                <a:lnSpc>
                  <a:spcPct val="90000"/>
                </a:lnSpc>
                <a:spcBef>
                  <a:spcPct val="0"/>
                </a:spcBef>
                <a:spcAft>
                  <a:spcPct val="35000"/>
                </a:spcAft>
              </a:pPr>
              <a:endParaRPr lang="pl-PL">
                <a:solidFill>
                  <a:schemeClr val="tx1"/>
                </a:solidFill>
                <a:latin typeface="Century Gothic" panose="020B0502020202020204" pitchFamily="34" charset="0"/>
              </a:endParaRPr>
            </a:p>
          </p:txBody>
        </p:sp>
        <p:sp>
          <p:nvSpPr>
            <p:cNvPr id="53" name="Prostokąt z rogami zaokrąglonymi z jednej strony 52"/>
            <p:cNvSpPr/>
            <p:nvPr/>
          </p:nvSpPr>
          <p:spPr>
            <a:xfrm rot="16200000">
              <a:off x="6290000" y="2347708"/>
              <a:ext cx="1257300" cy="447930"/>
            </a:xfrm>
            <a:prstGeom prst="round2SameRect">
              <a:avLst>
                <a:gd name="adj1" fmla="val 36068"/>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NZ" sz="2800" b="1">
                  <a:latin typeface="Century Gothic" panose="020B0502020202020204" pitchFamily="34" charset="0"/>
                </a:rPr>
                <a:t>3</a:t>
              </a:r>
              <a:endParaRPr lang="pl-PL" sz="2800" b="1">
                <a:latin typeface="Century Gothic" panose="020B0502020202020204" pitchFamily="34" charset="0"/>
              </a:endParaRPr>
            </a:p>
          </p:txBody>
        </p:sp>
      </p:grpSp>
      <p:grpSp>
        <p:nvGrpSpPr>
          <p:cNvPr id="61" name="Grupa 60"/>
          <p:cNvGrpSpPr/>
          <p:nvPr/>
        </p:nvGrpSpPr>
        <p:grpSpPr>
          <a:xfrm>
            <a:off x="6285915" y="4794044"/>
            <a:ext cx="5580000" cy="1044000"/>
            <a:chOff x="6694685" y="3421642"/>
            <a:chExt cx="5331355" cy="1082724"/>
          </a:xfrm>
        </p:grpSpPr>
        <p:sp>
          <p:nvSpPr>
            <p:cNvPr id="8" name="Rectangle 30"/>
            <p:cNvSpPr>
              <a:spLocks noChangeArrowheads="1"/>
            </p:cNvSpPr>
            <p:nvPr/>
          </p:nvSpPr>
          <p:spPr bwMode="auto">
            <a:xfrm>
              <a:off x="7225812" y="3474077"/>
              <a:ext cx="4597888" cy="955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67" tIns="44537" rIns="89067" bIns="44537">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nSpc>
                  <a:spcPct val="90000"/>
                </a:lnSpc>
              </a:pPr>
              <a:r>
                <a:rPr lang="en-US" altLang="pl-PL" sz="2000">
                  <a:solidFill>
                    <a:srgbClr val="39393B"/>
                  </a:solidFill>
                  <a:latin typeface="Century Gothic" panose="020B0502020202020204" pitchFamily="34" charset="0"/>
                </a:rPr>
                <a:t>The report is a </a:t>
              </a:r>
              <a:r>
                <a:rPr lang="en-US" altLang="pl-PL" sz="2000" b="1">
                  <a:solidFill>
                    <a:schemeClr val="accent1"/>
                  </a:solidFill>
                  <a:latin typeface="Century Gothic" panose="020B0502020202020204" pitchFamily="34" charset="0"/>
                </a:rPr>
                <a:t>personal document</a:t>
              </a:r>
              <a:r>
                <a:rPr lang="en-US" altLang="pl-PL" sz="2000">
                  <a:solidFill>
                    <a:srgbClr val="39393B"/>
                  </a:solidFill>
                  <a:latin typeface="Century Gothic" panose="020B0502020202020204" pitchFamily="34" charset="0"/>
                </a:rPr>
                <a:t> and </a:t>
              </a:r>
              <a:r>
                <a:rPr lang="en-NZ" altLang="pl-PL" sz="2000">
                  <a:solidFill>
                    <a:srgbClr val="39393B"/>
                  </a:solidFill>
                  <a:latin typeface="Century Gothic" panose="020B0502020202020204" pitchFamily="34" charset="0"/>
                </a:rPr>
                <a:t>should be treated as private and confidential.</a:t>
              </a:r>
              <a:endParaRPr lang="pl-PL" altLang="pl-PL" sz="2000" b="1">
                <a:solidFill>
                  <a:schemeClr val="accent1"/>
                </a:solidFill>
                <a:latin typeface="Century Gothic" panose="020B0502020202020204" pitchFamily="34" charset="0"/>
              </a:endParaRPr>
            </a:p>
          </p:txBody>
        </p:sp>
        <p:sp>
          <p:nvSpPr>
            <p:cNvPr id="34" name="Prostokąt zaokrąglony 33"/>
            <p:cNvSpPr/>
            <p:nvPr/>
          </p:nvSpPr>
          <p:spPr>
            <a:xfrm>
              <a:off x="6698040" y="3424817"/>
              <a:ext cx="5328000" cy="1079549"/>
            </a:xfrm>
            <a:prstGeom prst="roundRect">
              <a:avLst/>
            </a:prstGeom>
            <a:noFill/>
            <a:ln w="19050">
              <a:solidFill>
                <a:schemeClr val="bg1">
                  <a:lumMod val="6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00100">
                <a:lnSpc>
                  <a:spcPct val="90000"/>
                </a:lnSpc>
                <a:spcBef>
                  <a:spcPct val="0"/>
                </a:spcBef>
                <a:spcAft>
                  <a:spcPct val="35000"/>
                </a:spcAft>
              </a:pPr>
              <a:endParaRPr lang="pl-PL">
                <a:solidFill>
                  <a:schemeClr val="tx1"/>
                </a:solidFill>
                <a:latin typeface="Century Gothic" panose="020B0502020202020204" pitchFamily="34" charset="0"/>
              </a:endParaRPr>
            </a:p>
          </p:txBody>
        </p:sp>
        <p:sp>
          <p:nvSpPr>
            <p:cNvPr id="54" name="Prostokąt z rogami zaokrąglonymi z jednej strony 53"/>
            <p:cNvSpPr/>
            <p:nvPr/>
          </p:nvSpPr>
          <p:spPr>
            <a:xfrm rot="16200000">
              <a:off x="6377288" y="3739039"/>
              <a:ext cx="1082724" cy="447930"/>
            </a:xfrm>
            <a:prstGeom prst="round2SameRect">
              <a:avLst>
                <a:gd name="adj1" fmla="val 36391"/>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NZ" sz="2800" b="1">
                  <a:latin typeface="Century Gothic" panose="020B0502020202020204" pitchFamily="34" charset="0"/>
                </a:rPr>
                <a:t>4</a:t>
              </a:r>
              <a:endParaRPr lang="pl-PL" sz="2800" b="1">
                <a:latin typeface="Century Gothic" panose="020B0502020202020204" pitchFamily="34" charset="0"/>
              </a:endParaRPr>
            </a:p>
          </p:txBody>
        </p:sp>
      </p:grpSp>
      <p:sp>
        <p:nvSpPr>
          <p:cNvPr id="13" name="Symbol zastępczy numeru slajdu 12"/>
          <p:cNvSpPr>
            <a:spLocks noGrp="1"/>
          </p:cNvSpPr>
          <p:nvPr>
            <p:ph type="sldNum" sz="quarter" idx="12"/>
          </p:nvPr>
        </p:nvSpPr>
        <p:spPr/>
        <p:txBody>
          <a:bodyPr/>
          <a:lstStyle/>
          <a:p>
            <a:fld id="{DEAEEF22-A4DB-45E7-8C91-9889C89BF273}" type="slidenum">
              <a:rPr lang="pl-PL" smtClean="0"/>
              <a:t>66</a:t>
            </a:fld>
            <a:endParaRPr lang="pl-PL"/>
          </a:p>
        </p:txBody>
      </p:sp>
    </p:spTree>
    <p:extLst>
      <p:ext uri="{BB962C8B-B14F-4D97-AF65-F5344CB8AC3E}">
        <p14:creationId xmlns:p14="http://schemas.microsoft.com/office/powerpoint/2010/main" val="111757455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3333">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3333">
                                          <p:cBhvr additive="base">
                                            <p:cTn id="7" dur="1250" fill="hold"/>
                                            <p:tgtEl>
                                              <p:spTgt spid="3"/>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14:presetBounceEnd="53333">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14:bounceEnd="53333">
                                          <p:cBhvr additive="base">
                                            <p:cTn id="13" dur="1250" fill="hold"/>
                                            <p:tgtEl>
                                              <p:spTgt spid="57"/>
                                            </p:tgtEl>
                                            <p:attrNameLst>
                                              <p:attrName>ppt_x</p:attrName>
                                            </p:attrNameLst>
                                          </p:cBhvr>
                                          <p:tavLst>
                                            <p:tav tm="0">
                                              <p:val>
                                                <p:strVal val="0-#ppt_w/2"/>
                                              </p:val>
                                            </p:tav>
                                            <p:tav tm="100000">
                                              <p:val>
                                                <p:strVal val="#ppt_x"/>
                                              </p:val>
                                            </p:tav>
                                          </p:tavLst>
                                        </p:anim>
                                        <p:anim calcmode="lin" valueType="num" p14:bounceEnd="53333">
                                          <p:cBhvr additive="base">
                                            <p:cTn id="14" dur="1250" fill="hold"/>
                                            <p:tgtEl>
                                              <p:spTgt spid="5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14:presetBounceEnd="53333">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14:bounceEnd="53333">
                                          <p:cBhvr additive="base">
                                            <p:cTn id="19" dur="1250" fill="hold"/>
                                            <p:tgtEl>
                                              <p:spTgt spid="59"/>
                                            </p:tgtEl>
                                            <p:attrNameLst>
                                              <p:attrName>ppt_x</p:attrName>
                                            </p:attrNameLst>
                                          </p:cBhvr>
                                          <p:tavLst>
                                            <p:tav tm="0">
                                              <p:val>
                                                <p:strVal val="0-#ppt_w/2"/>
                                              </p:val>
                                            </p:tav>
                                            <p:tav tm="100000">
                                              <p:val>
                                                <p:strVal val="#ppt_x"/>
                                              </p:val>
                                            </p:tav>
                                          </p:tavLst>
                                        </p:anim>
                                        <p:anim calcmode="lin" valueType="num" p14:bounceEnd="53333">
                                          <p:cBhvr additive="base">
                                            <p:cTn id="20" dur="1250" fill="hold"/>
                                            <p:tgtEl>
                                              <p:spTgt spid="5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14:presetBounceEnd="53333">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14:bounceEnd="53333">
                                          <p:cBhvr additive="base">
                                            <p:cTn id="25" dur="1250" fill="hold"/>
                                            <p:tgtEl>
                                              <p:spTgt spid="60"/>
                                            </p:tgtEl>
                                            <p:attrNameLst>
                                              <p:attrName>ppt_x</p:attrName>
                                            </p:attrNameLst>
                                          </p:cBhvr>
                                          <p:tavLst>
                                            <p:tav tm="0">
                                              <p:val>
                                                <p:strVal val="1+#ppt_w/2"/>
                                              </p:val>
                                            </p:tav>
                                            <p:tav tm="100000">
                                              <p:val>
                                                <p:strVal val="#ppt_x"/>
                                              </p:val>
                                            </p:tav>
                                          </p:tavLst>
                                        </p:anim>
                                        <p:anim calcmode="lin" valueType="num" p14:bounceEnd="53333">
                                          <p:cBhvr additive="base">
                                            <p:cTn id="26" dur="1250" fill="hold"/>
                                            <p:tgtEl>
                                              <p:spTgt spid="6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14:presetBounceEnd="53333">
                                      <p:stCondLst>
                                        <p:cond delay="0"/>
                                      </p:stCondLst>
                                      <p:childTnLst>
                                        <p:set>
                                          <p:cBhvr>
                                            <p:cTn id="30" dur="1" fill="hold">
                                              <p:stCondLst>
                                                <p:cond delay="0"/>
                                              </p:stCondLst>
                                            </p:cTn>
                                            <p:tgtEl>
                                              <p:spTgt spid="61"/>
                                            </p:tgtEl>
                                            <p:attrNameLst>
                                              <p:attrName>style.visibility</p:attrName>
                                            </p:attrNameLst>
                                          </p:cBhvr>
                                          <p:to>
                                            <p:strVal val="visible"/>
                                          </p:to>
                                        </p:set>
                                        <p:anim calcmode="lin" valueType="num" p14:bounceEnd="53333">
                                          <p:cBhvr additive="base">
                                            <p:cTn id="31" dur="1250" fill="hold"/>
                                            <p:tgtEl>
                                              <p:spTgt spid="61"/>
                                            </p:tgtEl>
                                            <p:attrNameLst>
                                              <p:attrName>ppt_x</p:attrName>
                                            </p:attrNameLst>
                                          </p:cBhvr>
                                          <p:tavLst>
                                            <p:tav tm="0">
                                              <p:val>
                                                <p:strVal val="1+#ppt_w/2"/>
                                              </p:val>
                                            </p:tav>
                                            <p:tav tm="100000">
                                              <p:val>
                                                <p:strVal val="#ppt_x"/>
                                              </p:val>
                                            </p:tav>
                                          </p:tavLst>
                                        </p:anim>
                                        <p:anim calcmode="lin" valueType="num" p14:bounceEnd="53333">
                                          <p:cBhvr additive="base">
                                            <p:cTn id="32" dur="125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250" fill="hold"/>
                                            <p:tgtEl>
                                              <p:spTgt spid="3"/>
                                            </p:tgtEl>
                                            <p:attrNameLst>
                                              <p:attrName>ppt_x</p:attrName>
                                            </p:attrNameLst>
                                          </p:cBhvr>
                                          <p:tavLst>
                                            <p:tav tm="0">
                                              <p:val>
                                                <p:strVal val="0-#ppt_w/2"/>
                                              </p:val>
                                            </p:tav>
                                            <p:tav tm="100000">
                                              <p:val>
                                                <p:strVal val="#ppt_x"/>
                                              </p:val>
                                            </p:tav>
                                          </p:tavLst>
                                        </p:anim>
                                        <p:anim calcmode="lin" valueType="num">
                                          <p:cBhvr additive="base">
                                            <p:cTn id="8" dur="125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1250" fill="hold"/>
                                            <p:tgtEl>
                                              <p:spTgt spid="57"/>
                                            </p:tgtEl>
                                            <p:attrNameLst>
                                              <p:attrName>ppt_x</p:attrName>
                                            </p:attrNameLst>
                                          </p:cBhvr>
                                          <p:tavLst>
                                            <p:tav tm="0">
                                              <p:val>
                                                <p:strVal val="0-#ppt_w/2"/>
                                              </p:val>
                                            </p:tav>
                                            <p:tav tm="100000">
                                              <p:val>
                                                <p:strVal val="#ppt_x"/>
                                              </p:val>
                                            </p:tav>
                                          </p:tavLst>
                                        </p:anim>
                                        <p:anim calcmode="lin" valueType="num">
                                          <p:cBhvr additive="base">
                                            <p:cTn id="14" dur="1250" fill="hold"/>
                                            <p:tgtEl>
                                              <p:spTgt spid="5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1250" fill="hold"/>
                                            <p:tgtEl>
                                              <p:spTgt spid="59"/>
                                            </p:tgtEl>
                                            <p:attrNameLst>
                                              <p:attrName>ppt_x</p:attrName>
                                            </p:attrNameLst>
                                          </p:cBhvr>
                                          <p:tavLst>
                                            <p:tav tm="0">
                                              <p:val>
                                                <p:strVal val="0-#ppt_w/2"/>
                                              </p:val>
                                            </p:tav>
                                            <p:tav tm="100000">
                                              <p:val>
                                                <p:strVal val="#ppt_x"/>
                                              </p:val>
                                            </p:tav>
                                          </p:tavLst>
                                        </p:anim>
                                        <p:anim calcmode="lin" valueType="num">
                                          <p:cBhvr additive="base">
                                            <p:cTn id="20" dur="1250" fill="hold"/>
                                            <p:tgtEl>
                                              <p:spTgt spid="5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additive="base">
                                            <p:cTn id="25" dur="1250" fill="hold"/>
                                            <p:tgtEl>
                                              <p:spTgt spid="60"/>
                                            </p:tgtEl>
                                            <p:attrNameLst>
                                              <p:attrName>ppt_x</p:attrName>
                                            </p:attrNameLst>
                                          </p:cBhvr>
                                          <p:tavLst>
                                            <p:tav tm="0">
                                              <p:val>
                                                <p:strVal val="1+#ppt_w/2"/>
                                              </p:val>
                                            </p:tav>
                                            <p:tav tm="100000">
                                              <p:val>
                                                <p:strVal val="#ppt_x"/>
                                              </p:val>
                                            </p:tav>
                                          </p:tavLst>
                                        </p:anim>
                                        <p:anim calcmode="lin" valueType="num">
                                          <p:cBhvr additive="base">
                                            <p:cTn id="26" dur="1250" fill="hold"/>
                                            <p:tgtEl>
                                              <p:spTgt spid="6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61"/>
                                            </p:tgtEl>
                                            <p:attrNameLst>
                                              <p:attrName>style.visibility</p:attrName>
                                            </p:attrNameLst>
                                          </p:cBhvr>
                                          <p:to>
                                            <p:strVal val="visible"/>
                                          </p:to>
                                        </p:set>
                                        <p:anim calcmode="lin" valueType="num">
                                          <p:cBhvr additive="base">
                                            <p:cTn id="31" dur="1250" fill="hold"/>
                                            <p:tgtEl>
                                              <p:spTgt spid="61"/>
                                            </p:tgtEl>
                                            <p:attrNameLst>
                                              <p:attrName>ppt_x</p:attrName>
                                            </p:attrNameLst>
                                          </p:cBhvr>
                                          <p:tavLst>
                                            <p:tav tm="0">
                                              <p:val>
                                                <p:strVal val="1+#ppt_w/2"/>
                                              </p:val>
                                            </p:tav>
                                            <p:tav tm="100000">
                                              <p:val>
                                                <p:strVal val="#ppt_x"/>
                                              </p:val>
                                            </p:tav>
                                          </p:tavLst>
                                        </p:anim>
                                        <p:anim calcmode="lin" valueType="num">
                                          <p:cBhvr additive="base">
                                            <p:cTn id="32" dur="125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351580"/>
          </a:xfrm>
        </p:spPr>
        <p:txBody>
          <a:bodyPr/>
          <a:lstStyle/>
          <a:p>
            <a:r>
              <a:rPr lang="pl-PL" dirty="0"/>
              <a:t>Extended DISC® </a:t>
            </a:r>
            <a:r>
              <a:rPr lang="en-NZ" b="1" dirty="0">
                <a:solidFill>
                  <a:schemeClr val="accent1"/>
                </a:solidFill>
              </a:rPr>
              <a:t>Behavioural Assessment</a:t>
            </a:r>
            <a:endParaRPr lang="pl-PL" dirty="0"/>
          </a:p>
        </p:txBody>
      </p:sp>
      <p:grpSp>
        <p:nvGrpSpPr>
          <p:cNvPr id="3" name="Grupa 2"/>
          <p:cNvGrpSpPr/>
          <p:nvPr/>
        </p:nvGrpSpPr>
        <p:grpSpPr>
          <a:xfrm>
            <a:off x="-647700" y="806226"/>
            <a:ext cx="5321300" cy="461665"/>
            <a:chOff x="6096000" y="4628233"/>
            <a:chExt cx="6428442" cy="461665"/>
          </a:xfrm>
          <a:solidFill>
            <a:schemeClr val="accent1"/>
          </a:solidFill>
        </p:grpSpPr>
        <p:sp>
          <p:nvSpPr>
            <p:cNvPr id="4" name="Prostokąt zaokrąglony 3"/>
            <p:cNvSpPr/>
            <p:nvPr/>
          </p:nvSpPr>
          <p:spPr>
            <a:xfrm>
              <a:off x="6096000" y="4628233"/>
              <a:ext cx="6428442" cy="46166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l-PL">
                <a:latin typeface="Century Gothic" panose="020B0502020202020204" pitchFamily="34" charset="0"/>
              </a:endParaRPr>
            </a:p>
          </p:txBody>
        </p:sp>
        <p:sp>
          <p:nvSpPr>
            <p:cNvPr id="5" name="TextBox 91"/>
            <p:cNvSpPr txBox="1"/>
            <p:nvPr/>
          </p:nvSpPr>
          <p:spPr>
            <a:xfrm>
              <a:off x="6188805" y="4628233"/>
              <a:ext cx="6154335" cy="461665"/>
            </a:xfrm>
            <a:prstGeom prst="rect">
              <a:avLst/>
            </a:prstGeom>
            <a:grpFill/>
          </p:spPr>
          <p:txBody>
            <a:bodyPr wrap="square" rtlCol="0">
              <a:spAutoFit/>
            </a:bodyPr>
            <a:lstStyle/>
            <a:p>
              <a:pPr algn="r"/>
              <a:r>
                <a:rPr lang="en-NZ" sz="2400" b="1">
                  <a:solidFill>
                    <a:schemeClr val="bg1"/>
                  </a:solidFill>
                  <a:latin typeface="Century Gothic" panose="020B0502020202020204" pitchFamily="34" charset="0"/>
                </a:rPr>
                <a:t>Instructions to Candidates</a:t>
              </a:r>
              <a:endParaRPr lang="en-US" sz="2400" b="1">
                <a:solidFill>
                  <a:schemeClr val="bg1"/>
                </a:solidFill>
                <a:latin typeface="Century Gothic" panose="020B0502020202020204" pitchFamily="34" charset="0"/>
              </a:endParaRPr>
            </a:p>
          </p:txBody>
        </p:sp>
      </p:grpSp>
      <p:grpSp>
        <p:nvGrpSpPr>
          <p:cNvPr id="13" name="Grupa 12"/>
          <p:cNvGrpSpPr/>
          <p:nvPr/>
        </p:nvGrpSpPr>
        <p:grpSpPr>
          <a:xfrm>
            <a:off x="704758" y="1445573"/>
            <a:ext cx="4168291" cy="821022"/>
            <a:chOff x="4432014" y="1769778"/>
            <a:chExt cx="4168291" cy="821022"/>
          </a:xfrm>
        </p:grpSpPr>
        <p:sp>
          <p:nvSpPr>
            <p:cNvPr id="27" name="Prostokąt zaokrąglony 26"/>
            <p:cNvSpPr/>
            <p:nvPr/>
          </p:nvSpPr>
          <p:spPr>
            <a:xfrm>
              <a:off x="4432014" y="1769778"/>
              <a:ext cx="4127785" cy="821022"/>
            </a:xfrm>
            <a:prstGeom prst="roundRect">
              <a:avLst/>
            </a:prstGeom>
            <a:noFill/>
            <a:ln w="19050">
              <a:solidFill>
                <a:schemeClr val="bg1">
                  <a:lumMod val="6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00100">
                <a:lnSpc>
                  <a:spcPct val="90000"/>
                </a:lnSpc>
                <a:spcBef>
                  <a:spcPct val="0"/>
                </a:spcBef>
                <a:spcAft>
                  <a:spcPct val="35000"/>
                </a:spcAft>
              </a:pPr>
              <a:endParaRPr lang="pl-PL">
                <a:solidFill>
                  <a:schemeClr val="tx1"/>
                </a:solidFill>
                <a:latin typeface="Century Gothic" panose="020B0502020202020204" pitchFamily="34" charset="0"/>
              </a:endParaRPr>
            </a:p>
          </p:txBody>
        </p:sp>
        <p:sp>
          <p:nvSpPr>
            <p:cNvPr id="11" name="Rectangle 33"/>
            <p:cNvSpPr>
              <a:spLocks noChangeArrowheads="1"/>
            </p:cNvSpPr>
            <p:nvPr/>
          </p:nvSpPr>
          <p:spPr bwMode="auto">
            <a:xfrm>
              <a:off x="5178886" y="1996817"/>
              <a:ext cx="3421419" cy="366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67" tIns="44537" rIns="89067" bIns="44537">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nSpc>
                  <a:spcPct val="90000"/>
                </a:lnSpc>
              </a:pPr>
              <a:r>
                <a:rPr lang="en-NZ" sz="2000">
                  <a:solidFill>
                    <a:srgbClr val="39393B"/>
                  </a:solidFill>
                  <a:latin typeface="Century Gothic" panose="020B0502020202020204" pitchFamily="34" charset="0"/>
                </a:rPr>
                <a:t>Use n</a:t>
              </a:r>
              <a:r>
                <a:rPr lang="pl-PL" sz="2000">
                  <a:solidFill>
                    <a:srgbClr val="39393B"/>
                  </a:solidFill>
                  <a:latin typeface="Century Gothic" panose="020B0502020202020204" pitchFamily="34" charset="0"/>
                </a:rPr>
                <a:t>ative language</a:t>
              </a:r>
            </a:p>
          </p:txBody>
        </p:sp>
        <p:sp>
          <p:nvSpPr>
            <p:cNvPr id="58" name="Prostokąt z rogami zaokrąglonymi z jednej strony 57"/>
            <p:cNvSpPr/>
            <p:nvPr/>
          </p:nvSpPr>
          <p:spPr>
            <a:xfrm rot="16200000">
              <a:off x="4337635" y="1870660"/>
              <a:ext cx="814520" cy="625760"/>
            </a:xfrm>
            <a:prstGeom prst="round2Same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0" rtlCol="0" anchor="ctr"/>
            <a:lstStyle/>
            <a:p>
              <a:pPr algn="ctr"/>
              <a:endParaRPr lang="pl-PL" sz="2800" b="1">
                <a:latin typeface="Century Gothic" panose="020B0502020202020204" pitchFamily="34" charset="0"/>
              </a:endParaRPr>
            </a:p>
          </p:txBody>
        </p:sp>
        <p:sp>
          <p:nvSpPr>
            <p:cNvPr id="67" name="Freeform 91"/>
            <p:cNvSpPr>
              <a:spLocks noEditPoints="1"/>
            </p:cNvSpPr>
            <p:nvPr/>
          </p:nvSpPr>
          <p:spPr bwMode="auto">
            <a:xfrm>
              <a:off x="4540016" y="1968500"/>
              <a:ext cx="409758" cy="409554"/>
            </a:xfrm>
            <a:custGeom>
              <a:avLst/>
              <a:gdLst>
                <a:gd name="T0" fmla="*/ 730 w 730"/>
                <a:gd name="T1" fmla="*/ 364 h 729"/>
                <a:gd name="T2" fmla="*/ 677 w 730"/>
                <a:gd name="T3" fmla="*/ 176 h 729"/>
                <a:gd name="T4" fmla="*/ 53 w 730"/>
                <a:gd name="T5" fmla="*/ 176 h 729"/>
                <a:gd name="T6" fmla="*/ 0 w 730"/>
                <a:gd name="T7" fmla="*/ 364 h 729"/>
                <a:gd name="T8" fmla="*/ 53 w 730"/>
                <a:gd name="T9" fmla="*/ 553 h 729"/>
                <a:gd name="T10" fmla="*/ 677 w 730"/>
                <a:gd name="T11" fmla="*/ 553 h 729"/>
                <a:gd name="T12" fmla="*/ 14 w 730"/>
                <a:gd name="T13" fmla="*/ 371 h 729"/>
                <a:gd name="T14" fmla="*/ 191 w 730"/>
                <a:gd name="T15" fmla="*/ 541 h 729"/>
                <a:gd name="T16" fmla="*/ 14 w 730"/>
                <a:gd name="T17" fmla="*/ 371 h 729"/>
                <a:gd name="T18" fmla="*/ 191 w 730"/>
                <a:gd name="T19" fmla="*/ 187 h 729"/>
                <a:gd name="T20" fmla="*/ 14 w 730"/>
                <a:gd name="T21" fmla="*/ 357 h 729"/>
                <a:gd name="T22" fmla="*/ 716 w 730"/>
                <a:gd name="T23" fmla="*/ 357 h 729"/>
                <a:gd name="T24" fmla="*/ 539 w 730"/>
                <a:gd name="T25" fmla="*/ 187 h 729"/>
                <a:gd name="T26" fmla="*/ 716 w 730"/>
                <a:gd name="T27" fmla="*/ 357 h 729"/>
                <a:gd name="T28" fmla="*/ 372 w 730"/>
                <a:gd name="T29" fmla="*/ 357 h 729"/>
                <a:gd name="T30" fmla="*/ 525 w 730"/>
                <a:gd name="T31" fmla="*/ 187 h 729"/>
                <a:gd name="T32" fmla="*/ 372 w 730"/>
                <a:gd name="T33" fmla="*/ 173 h 729"/>
                <a:gd name="T34" fmla="*/ 520 w 730"/>
                <a:gd name="T35" fmla="*/ 173 h 729"/>
                <a:gd name="T36" fmla="*/ 358 w 730"/>
                <a:gd name="T37" fmla="*/ 173 h 729"/>
                <a:gd name="T38" fmla="*/ 358 w 730"/>
                <a:gd name="T39" fmla="*/ 14 h 729"/>
                <a:gd name="T40" fmla="*/ 358 w 730"/>
                <a:gd name="T41" fmla="*/ 187 h 729"/>
                <a:gd name="T42" fmla="*/ 180 w 730"/>
                <a:gd name="T43" fmla="*/ 357 h 729"/>
                <a:gd name="T44" fmla="*/ 358 w 730"/>
                <a:gd name="T45" fmla="*/ 187 h 729"/>
                <a:gd name="T46" fmla="*/ 358 w 730"/>
                <a:gd name="T47" fmla="*/ 371 h 729"/>
                <a:gd name="T48" fmla="*/ 205 w 730"/>
                <a:gd name="T49" fmla="*/ 541 h 729"/>
                <a:gd name="T50" fmla="*/ 358 w 730"/>
                <a:gd name="T51" fmla="*/ 555 h 729"/>
                <a:gd name="T52" fmla="*/ 210 w 730"/>
                <a:gd name="T53" fmla="*/ 555 h 729"/>
                <a:gd name="T54" fmla="*/ 372 w 730"/>
                <a:gd name="T55" fmla="*/ 555 h 729"/>
                <a:gd name="T56" fmla="*/ 372 w 730"/>
                <a:gd name="T57" fmla="*/ 715 h 729"/>
                <a:gd name="T58" fmla="*/ 372 w 730"/>
                <a:gd name="T59" fmla="*/ 541 h 729"/>
                <a:gd name="T60" fmla="*/ 550 w 730"/>
                <a:gd name="T61" fmla="*/ 371 h 729"/>
                <a:gd name="T62" fmla="*/ 372 w 730"/>
                <a:gd name="T63" fmla="*/ 541 h 729"/>
                <a:gd name="T64" fmla="*/ 716 w 730"/>
                <a:gd name="T65" fmla="*/ 371 h 729"/>
                <a:gd name="T66" fmla="*/ 539 w 730"/>
                <a:gd name="T67" fmla="*/ 541 h 729"/>
                <a:gd name="T68" fmla="*/ 659 w 730"/>
                <a:gd name="T69" fmla="*/ 173 h 729"/>
                <a:gd name="T70" fmla="*/ 507 w 730"/>
                <a:gd name="T71" fmla="*/ 108 h 729"/>
                <a:gd name="T72" fmla="*/ 659 w 730"/>
                <a:gd name="T73" fmla="*/ 173 h 729"/>
                <a:gd name="T74" fmla="*/ 223 w 730"/>
                <a:gd name="T75" fmla="*/ 108 h 729"/>
                <a:gd name="T76" fmla="*/ 71 w 730"/>
                <a:gd name="T77" fmla="*/ 173 h 729"/>
                <a:gd name="T78" fmla="*/ 71 w 730"/>
                <a:gd name="T79" fmla="*/ 555 h 729"/>
                <a:gd name="T80" fmla="*/ 223 w 730"/>
                <a:gd name="T81" fmla="*/ 621 h 729"/>
                <a:gd name="T82" fmla="*/ 71 w 730"/>
                <a:gd name="T83" fmla="*/ 555 h 729"/>
                <a:gd name="T84" fmla="*/ 507 w 730"/>
                <a:gd name="T85" fmla="*/ 621 h 729"/>
                <a:gd name="T86" fmla="*/ 659 w 730"/>
                <a:gd name="T87" fmla="*/ 55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30" h="729">
                  <a:moveTo>
                    <a:pt x="678" y="551"/>
                  </a:moveTo>
                  <a:cubicBezTo>
                    <a:pt x="711" y="496"/>
                    <a:pt x="730" y="432"/>
                    <a:pt x="730" y="364"/>
                  </a:cubicBezTo>
                  <a:cubicBezTo>
                    <a:pt x="730" y="296"/>
                    <a:pt x="711" y="233"/>
                    <a:pt x="678" y="178"/>
                  </a:cubicBezTo>
                  <a:cubicBezTo>
                    <a:pt x="678" y="177"/>
                    <a:pt x="678" y="177"/>
                    <a:pt x="677" y="176"/>
                  </a:cubicBezTo>
                  <a:cubicBezTo>
                    <a:pt x="613" y="70"/>
                    <a:pt x="497" y="0"/>
                    <a:pt x="365" y="0"/>
                  </a:cubicBezTo>
                  <a:cubicBezTo>
                    <a:pt x="233" y="0"/>
                    <a:pt x="117" y="70"/>
                    <a:pt x="53" y="176"/>
                  </a:cubicBezTo>
                  <a:cubicBezTo>
                    <a:pt x="52" y="177"/>
                    <a:pt x="52" y="177"/>
                    <a:pt x="51" y="178"/>
                  </a:cubicBezTo>
                  <a:cubicBezTo>
                    <a:pt x="19" y="233"/>
                    <a:pt x="0" y="296"/>
                    <a:pt x="0" y="364"/>
                  </a:cubicBezTo>
                  <a:cubicBezTo>
                    <a:pt x="0" y="432"/>
                    <a:pt x="19" y="496"/>
                    <a:pt x="51" y="551"/>
                  </a:cubicBezTo>
                  <a:cubicBezTo>
                    <a:pt x="52" y="552"/>
                    <a:pt x="52" y="552"/>
                    <a:pt x="53" y="553"/>
                  </a:cubicBezTo>
                  <a:cubicBezTo>
                    <a:pt x="117" y="658"/>
                    <a:pt x="233" y="729"/>
                    <a:pt x="365" y="729"/>
                  </a:cubicBezTo>
                  <a:cubicBezTo>
                    <a:pt x="497" y="729"/>
                    <a:pt x="613" y="658"/>
                    <a:pt x="677" y="553"/>
                  </a:cubicBezTo>
                  <a:cubicBezTo>
                    <a:pt x="678" y="552"/>
                    <a:pt x="678" y="552"/>
                    <a:pt x="678" y="551"/>
                  </a:cubicBezTo>
                  <a:close/>
                  <a:moveTo>
                    <a:pt x="14" y="371"/>
                  </a:moveTo>
                  <a:cubicBezTo>
                    <a:pt x="166" y="371"/>
                    <a:pt x="166" y="371"/>
                    <a:pt x="166" y="371"/>
                  </a:cubicBezTo>
                  <a:cubicBezTo>
                    <a:pt x="166" y="432"/>
                    <a:pt x="175" y="490"/>
                    <a:pt x="191" y="541"/>
                  </a:cubicBezTo>
                  <a:cubicBezTo>
                    <a:pt x="62" y="541"/>
                    <a:pt x="62" y="541"/>
                    <a:pt x="62" y="541"/>
                  </a:cubicBezTo>
                  <a:cubicBezTo>
                    <a:pt x="33" y="491"/>
                    <a:pt x="15" y="433"/>
                    <a:pt x="14" y="371"/>
                  </a:cubicBezTo>
                  <a:close/>
                  <a:moveTo>
                    <a:pt x="62" y="187"/>
                  </a:moveTo>
                  <a:cubicBezTo>
                    <a:pt x="191" y="187"/>
                    <a:pt x="191" y="187"/>
                    <a:pt x="191" y="187"/>
                  </a:cubicBezTo>
                  <a:cubicBezTo>
                    <a:pt x="175" y="239"/>
                    <a:pt x="166" y="297"/>
                    <a:pt x="166" y="357"/>
                  </a:cubicBezTo>
                  <a:cubicBezTo>
                    <a:pt x="14" y="357"/>
                    <a:pt x="14" y="357"/>
                    <a:pt x="14" y="357"/>
                  </a:cubicBezTo>
                  <a:cubicBezTo>
                    <a:pt x="15" y="296"/>
                    <a:pt x="33" y="238"/>
                    <a:pt x="62" y="187"/>
                  </a:cubicBezTo>
                  <a:close/>
                  <a:moveTo>
                    <a:pt x="716" y="357"/>
                  </a:moveTo>
                  <a:cubicBezTo>
                    <a:pt x="564" y="357"/>
                    <a:pt x="564" y="357"/>
                    <a:pt x="564" y="357"/>
                  </a:cubicBezTo>
                  <a:cubicBezTo>
                    <a:pt x="563" y="297"/>
                    <a:pt x="555" y="239"/>
                    <a:pt x="539" y="187"/>
                  </a:cubicBezTo>
                  <a:cubicBezTo>
                    <a:pt x="668" y="187"/>
                    <a:pt x="668" y="187"/>
                    <a:pt x="668" y="187"/>
                  </a:cubicBezTo>
                  <a:cubicBezTo>
                    <a:pt x="697" y="238"/>
                    <a:pt x="714" y="296"/>
                    <a:pt x="716" y="357"/>
                  </a:cubicBezTo>
                  <a:close/>
                  <a:moveTo>
                    <a:pt x="550" y="357"/>
                  </a:moveTo>
                  <a:cubicBezTo>
                    <a:pt x="372" y="357"/>
                    <a:pt x="372" y="357"/>
                    <a:pt x="372" y="357"/>
                  </a:cubicBezTo>
                  <a:cubicBezTo>
                    <a:pt x="372" y="187"/>
                    <a:pt x="372" y="187"/>
                    <a:pt x="372" y="187"/>
                  </a:cubicBezTo>
                  <a:cubicBezTo>
                    <a:pt x="525" y="187"/>
                    <a:pt x="525" y="187"/>
                    <a:pt x="525" y="187"/>
                  </a:cubicBezTo>
                  <a:cubicBezTo>
                    <a:pt x="540" y="238"/>
                    <a:pt x="549" y="296"/>
                    <a:pt x="550" y="357"/>
                  </a:cubicBezTo>
                  <a:close/>
                  <a:moveTo>
                    <a:pt x="372" y="173"/>
                  </a:moveTo>
                  <a:cubicBezTo>
                    <a:pt x="372" y="14"/>
                    <a:pt x="372" y="14"/>
                    <a:pt x="372" y="14"/>
                  </a:cubicBezTo>
                  <a:cubicBezTo>
                    <a:pt x="434" y="18"/>
                    <a:pt x="488" y="81"/>
                    <a:pt x="520" y="173"/>
                  </a:cubicBezTo>
                  <a:lnTo>
                    <a:pt x="372" y="173"/>
                  </a:lnTo>
                  <a:close/>
                  <a:moveTo>
                    <a:pt x="358" y="173"/>
                  </a:moveTo>
                  <a:cubicBezTo>
                    <a:pt x="210" y="173"/>
                    <a:pt x="210" y="173"/>
                    <a:pt x="210" y="173"/>
                  </a:cubicBezTo>
                  <a:cubicBezTo>
                    <a:pt x="241" y="81"/>
                    <a:pt x="296" y="18"/>
                    <a:pt x="358" y="14"/>
                  </a:cubicBezTo>
                  <a:lnTo>
                    <a:pt x="358" y="173"/>
                  </a:lnTo>
                  <a:close/>
                  <a:moveTo>
                    <a:pt x="358" y="187"/>
                  </a:moveTo>
                  <a:cubicBezTo>
                    <a:pt x="358" y="357"/>
                    <a:pt x="358" y="357"/>
                    <a:pt x="358" y="357"/>
                  </a:cubicBezTo>
                  <a:cubicBezTo>
                    <a:pt x="180" y="357"/>
                    <a:pt x="180" y="357"/>
                    <a:pt x="180" y="357"/>
                  </a:cubicBezTo>
                  <a:cubicBezTo>
                    <a:pt x="180" y="296"/>
                    <a:pt x="190" y="238"/>
                    <a:pt x="205" y="187"/>
                  </a:cubicBezTo>
                  <a:lnTo>
                    <a:pt x="358" y="187"/>
                  </a:lnTo>
                  <a:close/>
                  <a:moveTo>
                    <a:pt x="180" y="371"/>
                  </a:moveTo>
                  <a:cubicBezTo>
                    <a:pt x="358" y="371"/>
                    <a:pt x="358" y="371"/>
                    <a:pt x="358" y="371"/>
                  </a:cubicBezTo>
                  <a:cubicBezTo>
                    <a:pt x="358" y="541"/>
                    <a:pt x="358" y="541"/>
                    <a:pt x="358" y="541"/>
                  </a:cubicBezTo>
                  <a:cubicBezTo>
                    <a:pt x="205" y="541"/>
                    <a:pt x="205" y="541"/>
                    <a:pt x="205" y="541"/>
                  </a:cubicBezTo>
                  <a:cubicBezTo>
                    <a:pt x="190" y="491"/>
                    <a:pt x="180" y="433"/>
                    <a:pt x="180" y="371"/>
                  </a:cubicBezTo>
                  <a:close/>
                  <a:moveTo>
                    <a:pt x="358" y="555"/>
                  </a:moveTo>
                  <a:cubicBezTo>
                    <a:pt x="358" y="715"/>
                    <a:pt x="358" y="715"/>
                    <a:pt x="358" y="715"/>
                  </a:cubicBezTo>
                  <a:cubicBezTo>
                    <a:pt x="296" y="710"/>
                    <a:pt x="241" y="648"/>
                    <a:pt x="210" y="555"/>
                  </a:cubicBezTo>
                  <a:lnTo>
                    <a:pt x="358" y="555"/>
                  </a:lnTo>
                  <a:close/>
                  <a:moveTo>
                    <a:pt x="372" y="555"/>
                  </a:moveTo>
                  <a:cubicBezTo>
                    <a:pt x="520" y="555"/>
                    <a:pt x="520" y="555"/>
                    <a:pt x="520" y="555"/>
                  </a:cubicBezTo>
                  <a:cubicBezTo>
                    <a:pt x="488" y="648"/>
                    <a:pt x="434" y="710"/>
                    <a:pt x="372" y="715"/>
                  </a:cubicBezTo>
                  <a:lnTo>
                    <a:pt x="372" y="555"/>
                  </a:lnTo>
                  <a:close/>
                  <a:moveTo>
                    <a:pt x="372" y="541"/>
                  </a:moveTo>
                  <a:cubicBezTo>
                    <a:pt x="372" y="371"/>
                    <a:pt x="372" y="371"/>
                    <a:pt x="372" y="371"/>
                  </a:cubicBezTo>
                  <a:cubicBezTo>
                    <a:pt x="550" y="371"/>
                    <a:pt x="550" y="371"/>
                    <a:pt x="550" y="371"/>
                  </a:cubicBezTo>
                  <a:cubicBezTo>
                    <a:pt x="549" y="433"/>
                    <a:pt x="540" y="491"/>
                    <a:pt x="525" y="541"/>
                  </a:cubicBezTo>
                  <a:lnTo>
                    <a:pt x="372" y="541"/>
                  </a:lnTo>
                  <a:close/>
                  <a:moveTo>
                    <a:pt x="564" y="371"/>
                  </a:moveTo>
                  <a:cubicBezTo>
                    <a:pt x="716" y="371"/>
                    <a:pt x="716" y="371"/>
                    <a:pt x="716" y="371"/>
                  </a:cubicBezTo>
                  <a:cubicBezTo>
                    <a:pt x="714" y="433"/>
                    <a:pt x="697" y="491"/>
                    <a:pt x="668" y="541"/>
                  </a:cubicBezTo>
                  <a:cubicBezTo>
                    <a:pt x="539" y="541"/>
                    <a:pt x="539" y="541"/>
                    <a:pt x="539" y="541"/>
                  </a:cubicBezTo>
                  <a:cubicBezTo>
                    <a:pt x="555" y="490"/>
                    <a:pt x="563" y="432"/>
                    <a:pt x="564" y="371"/>
                  </a:cubicBezTo>
                  <a:close/>
                  <a:moveTo>
                    <a:pt x="659" y="173"/>
                  </a:moveTo>
                  <a:cubicBezTo>
                    <a:pt x="535" y="173"/>
                    <a:pt x="535" y="173"/>
                    <a:pt x="535" y="173"/>
                  </a:cubicBezTo>
                  <a:cubicBezTo>
                    <a:pt x="527" y="150"/>
                    <a:pt x="518" y="128"/>
                    <a:pt x="507" y="108"/>
                  </a:cubicBezTo>
                  <a:cubicBezTo>
                    <a:pt x="485" y="68"/>
                    <a:pt x="459" y="38"/>
                    <a:pt x="431" y="20"/>
                  </a:cubicBezTo>
                  <a:cubicBezTo>
                    <a:pt x="526" y="38"/>
                    <a:pt x="608" y="95"/>
                    <a:pt x="659" y="173"/>
                  </a:cubicBezTo>
                  <a:close/>
                  <a:moveTo>
                    <a:pt x="299" y="20"/>
                  </a:moveTo>
                  <a:cubicBezTo>
                    <a:pt x="270" y="38"/>
                    <a:pt x="244" y="68"/>
                    <a:pt x="223" y="108"/>
                  </a:cubicBezTo>
                  <a:cubicBezTo>
                    <a:pt x="212" y="128"/>
                    <a:pt x="203" y="150"/>
                    <a:pt x="195" y="173"/>
                  </a:cubicBezTo>
                  <a:cubicBezTo>
                    <a:pt x="71" y="173"/>
                    <a:pt x="71" y="173"/>
                    <a:pt x="71" y="173"/>
                  </a:cubicBezTo>
                  <a:cubicBezTo>
                    <a:pt x="122" y="95"/>
                    <a:pt x="204" y="38"/>
                    <a:pt x="299" y="20"/>
                  </a:cubicBezTo>
                  <a:close/>
                  <a:moveTo>
                    <a:pt x="71" y="555"/>
                  </a:moveTo>
                  <a:cubicBezTo>
                    <a:pt x="195" y="555"/>
                    <a:pt x="195" y="555"/>
                    <a:pt x="195" y="555"/>
                  </a:cubicBezTo>
                  <a:cubicBezTo>
                    <a:pt x="203" y="579"/>
                    <a:pt x="212" y="601"/>
                    <a:pt x="223" y="621"/>
                  </a:cubicBezTo>
                  <a:cubicBezTo>
                    <a:pt x="244" y="661"/>
                    <a:pt x="270" y="691"/>
                    <a:pt x="299" y="709"/>
                  </a:cubicBezTo>
                  <a:cubicBezTo>
                    <a:pt x="204" y="691"/>
                    <a:pt x="122" y="634"/>
                    <a:pt x="71" y="555"/>
                  </a:cubicBezTo>
                  <a:close/>
                  <a:moveTo>
                    <a:pt x="431" y="709"/>
                  </a:moveTo>
                  <a:cubicBezTo>
                    <a:pt x="459" y="691"/>
                    <a:pt x="485" y="661"/>
                    <a:pt x="507" y="621"/>
                  </a:cubicBezTo>
                  <a:cubicBezTo>
                    <a:pt x="518" y="601"/>
                    <a:pt x="527" y="579"/>
                    <a:pt x="535" y="555"/>
                  </a:cubicBezTo>
                  <a:cubicBezTo>
                    <a:pt x="659" y="555"/>
                    <a:pt x="659" y="555"/>
                    <a:pt x="659" y="555"/>
                  </a:cubicBezTo>
                  <a:cubicBezTo>
                    <a:pt x="608" y="634"/>
                    <a:pt x="526" y="691"/>
                    <a:pt x="431" y="709"/>
                  </a:cubicBezTo>
                  <a:close/>
                </a:path>
              </a:pathLst>
            </a:custGeom>
            <a:solidFill>
              <a:schemeClr val="bg1"/>
            </a:solidFill>
            <a:ln w="12700">
              <a:solidFill>
                <a:schemeClr val="bg1"/>
              </a:solidFill>
            </a:ln>
          </p:spPr>
          <p:txBody>
            <a:bodyPr vert="horz" wrap="square" lIns="91440" tIns="45720" rIns="91440" bIns="45720" numCol="1" anchor="t" anchorCtr="0" compatLnSpc="1">
              <a:prstTxWarp prst="textNoShape">
                <a:avLst/>
              </a:prstTxWarp>
            </a:bodyPr>
            <a:lstStyle/>
            <a:p>
              <a:endParaRPr lang="en-US">
                <a:latin typeface="Century Gothic" panose="020B0502020202020204" pitchFamily="34" charset="0"/>
              </a:endParaRPr>
            </a:p>
          </p:txBody>
        </p:sp>
      </p:grpSp>
      <p:grpSp>
        <p:nvGrpSpPr>
          <p:cNvPr id="14" name="Grupa 13"/>
          <p:cNvGrpSpPr/>
          <p:nvPr/>
        </p:nvGrpSpPr>
        <p:grpSpPr>
          <a:xfrm>
            <a:off x="1066732" y="2375711"/>
            <a:ext cx="4168291" cy="821022"/>
            <a:chOff x="4432014" y="2780062"/>
            <a:chExt cx="4168291" cy="821022"/>
          </a:xfrm>
        </p:grpSpPr>
        <p:sp>
          <p:nvSpPr>
            <p:cNvPr id="36" name="Rectangle 33"/>
            <p:cNvSpPr>
              <a:spLocks noChangeArrowheads="1"/>
            </p:cNvSpPr>
            <p:nvPr/>
          </p:nvSpPr>
          <p:spPr bwMode="auto">
            <a:xfrm>
              <a:off x="5178886" y="2991713"/>
              <a:ext cx="3421419" cy="397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67" tIns="44537" rIns="89067" bIns="44537">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pl-PL" sz="2000">
                  <a:solidFill>
                    <a:srgbClr val="39393B"/>
                  </a:solidFill>
                  <a:latin typeface="Century Gothic" panose="020B0502020202020204" pitchFamily="34" charset="0"/>
                </a:rPr>
                <a:t>First </a:t>
              </a:r>
              <a:r>
                <a:rPr lang="pl-PL" sz="2000" err="1">
                  <a:solidFill>
                    <a:srgbClr val="39393B"/>
                  </a:solidFill>
                  <a:latin typeface="Century Gothic" panose="020B0502020202020204" pitchFamily="34" charset="0"/>
                </a:rPr>
                <a:t>impression</a:t>
              </a:r>
              <a:r>
                <a:rPr lang="pl-PL" sz="2000">
                  <a:solidFill>
                    <a:srgbClr val="39393B"/>
                  </a:solidFill>
                  <a:latin typeface="Century Gothic" panose="020B0502020202020204" pitchFamily="34" charset="0"/>
                </a:rPr>
                <a:t> - </a:t>
              </a:r>
              <a:r>
                <a:rPr lang="pl-PL" sz="2000" err="1">
                  <a:solidFill>
                    <a:srgbClr val="39393B"/>
                  </a:solidFill>
                  <a:latin typeface="Century Gothic" panose="020B0502020202020204" pitchFamily="34" charset="0"/>
                </a:rPr>
                <a:t>time</a:t>
              </a:r>
              <a:endParaRPr lang="pl-PL" sz="2000">
                <a:solidFill>
                  <a:srgbClr val="39393B"/>
                </a:solidFill>
                <a:latin typeface="Century Gothic" panose="020B0502020202020204" pitchFamily="34" charset="0"/>
              </a:endParaRPr>
            </a:p>
          </p:txBody>
        </p:sp>
        <p:sp>
          <p:nvSpPr>
            <p:cNvPr id="59" name="Prostokąt zaokrąglony 58"/>
            <p:cNvSpPr/>
            <p:nvPr/>
          </p:nvSpPr>
          <p:spPr>
            <a:xfrm>
              <a:off x="4432014" y="2780062"/>
              <a:ext cx="4127785" cy="821022"/>
            </a:xfrm>
            <a:prstGeom prst="roundRect">
              <a:avLst/>
            </a:prstGeom>
            <a:noFill/>
            <a:ln w="19050">
              <a:solidFill>
                <a:schemeClr val="bg1">
                  <a:lumMod val="6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00100">
                <a:lnSpc>
                  <a:spcPct val="90000"/>
                </a:lnSpc>
                <a:spcBef>
                  <a:spcPct val="0"/>
                </a:spcBef>
                <a:spcAft>
                  <a:spcPct val="35000"/>
                </a:spcAft>
              </a:pPr>
              <a:endParaRPr lang="pl-PL">
                <a:solidFill>
                  <a:schemeClr val="tx1"/>
                </a:solidFill>
                <a:latin typeface="Century Gothic" panose="020B0502020202020204" pitchFamily="34" charset="0"/>
              </a:endParaRPr>
            </a:p>
          </p:txBody>
        </p:sp>
        <p:sp>
          <p:nvSpPr>
            <p:cNvPr id="60" name="Prostokąt z rogami zaokrąglonymi z jednej strony 59"/>
            <p:cNvSpPr/>
            <p:nvPr/>
          </p:nvSpPr>
          <p:spPr>
            <a:xfrm rot="16200000">
              <a:off x="4337635" y="2880944"/>
              <a:ext cx="814520" cy="625760"/>
            </a:xfrm>
            <a:prstGeom prst="round2Same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0" rtlCol="0" anchor="ctr"/>
            <a:lstStyle/>
            <a:p>
              <a:pPr algn="ctr"/>
              <a:endParaRPr lang="pl-PL" sz="2800" b="1">
                <a:latin typeface="Century Gothic" panose="020B0502020202020204" pitchFamily="34" charset="0"/>
              </a:endParaRPr>
            </a:p>
          </p:txBody>
        </p:sp>
        <p:sp>
          <p:nvSpPr>
            <p:cNvPr id="68" name="Freeform 98"/>
            <p:cNvSpPr>
              <a:spLocks noEditPoints="1"/>
            </p:cNvSpPr>
            <p:nvPr/>
          </p:nvSpPr>
          <p:spPr bwMode="auto">
            <a:xfrm>
              <a:off x="4540480" y="3000667"/>
              <a:ext cx="408830" cy="409470"/>
            </a:xfrm>
            <a:custGeom>
              <a:avLst/>
              <a:gdLst>
                <a:gd name="T0" fmla="*/ 486 w 714"/>
                <a:gd name="T1" fmla="*/ 214 h 715"/>
                <a:gd name="T2" fmla="*/ 375 w 714"/>
                <a:gd name="T3" fmla="*/ 329 h 715"/>
                <a:gd name="T4" fmla="*/ 357 w 714"/>
                <a:gd name="T5" fmla="*/ 324 h 715"/>
                <a:gd name="T6" fmla="*/ 342 w 714"/>
                <a:gd name="T7" fmla="*/ 327 h 715"/>
                <a:gd name="T8" fmla="*/ 183 w 714"/>
                <a:gd name="T9" fmla="*/ 124 h 715"/>
                <a:gd name="T10" fmla="*/ 173 w 714"/>
                <a:gd name="T11" fmla="*/ 123 h 715"/>
                <a:gd name="T12" fmla="*/ 172 w 714"/>
                <a:gd name="T13" fmla="*/ 133 h 715"/>
                <a:gd name="T14" fmla="*/ 331 w 714"/>
                <a:gd name="T15" fmla="*/ 336 h 715"/>
                <a:gd name="T16" fmla="*/ 323 w 714"/>
                <a:gd name="T17" fmla="*/ 358 h 715"/>
                <a:gd name="T18" fmla="*/ 357 w 714"/>
                <a:gd name="T19" fmla="*/ 391 h 715"/>
                <a:gd name="T20" fmla="*/ 390 w 714"/>
                <a:gd name="T21" fmla="*/ 358 h 715"/>
                <a:gd name="T22" fmla="*/ 385 w 714"/>
                <a:gd name="T23" fmla="*/ 339 h 715"/>
                <a:gd name="T24" fmla="*/ 496 w 714"/>
                <a:gd name="T25" fmla="*/ 223 h 715"/>
                <a:gd name="T26" fmla="*/ 496 w 714"/>
                <a:gd name="T27" fmla="*/ 213 h 715"/>
                <a:gd name="T28" fmla="*/ 486 w 714"/>
                <a:gd name="T29" fmla="*/ 214 h 715"/>
                <a:gd name="T30" fmla="*/ 357 w 714"/>
                <a:gd name="T31" fmla="*/ 377 h 715"/>
                <a:gd name="T32" fmla="*/ 337 w 714"/>
                <a:gd name="T33" fmla="*/ 358 h 715"/>
                <a:gd name="T34" fmla="*/ 357 w 714"/>
                <a:gd name="T35" fmla="*/ 338 h 715"/>
                <a:gd name="T36" fmla="*/ 376 w 714"/>
                <a:gd name="T37" fmla="*/ 358 h 715"/>
                <a:gd name="T38" fmla="*/ 357 w 714"/>
                <a:gd name="T39" fmla="*/ 377 h 715"/>
                <a:gd name="T40" fmla="*/ 714 w 714"/>
                <a:gd name="T41" fmla="*/ 358 h 715"/>
                <a:gd name="T42" fmla="*/ 714 w 714"/>
                <a:gd name="T43" fmla="*/ 358 h 715"/>
                <a:gd name="T44" fmla="*/ 357 w 714"/>
                <a:gd name="T45" fmla="*/ 0 h 715"/>
                <a:gd name="T46" fmla="*/ 357 w 714"/>
                <a:gd name="T47" fmla="*/ 0 h 715"/>
                <a:gd name="T48" fmla="*/ 357 w 714"/>
                <a:gd name="T49" fmla="*/ 0 h 715"/>
                <a:gd name="T50" fmla="*/ 357 w 714"/>
                <a:gd name="T51" fmla="*/ 0 h 715"/>
                <a:gd name="T52" fmla="*/ 0 w 714"/>
                <a:gd name="T53" fmla="*/ 358 h 715"/>
                <a:gd name="T54" fmla="*/ 0 w 714"/>
                <a:gd name="T55" fmla="*/ 358 h 715"/>
                <a:gd name="T56" fmla="*/ 0 w 714"/>
                <a:gd name="T57" fmla="*/ 358 h 715"/>
                <a:gd name="T58" fmla="*/ 0 w 714"/>
                <a:gd name="T59" fmla="*/ 358 h 715"/>
                <a:gd name="T60" fmla="*/ 357 w 714"/>
                <a:gd name="T61" fmla="*/ 715 h 715"/>
                <a:gd name="T62" fmla="*/ 357 w 714"/>
                <a:gd name="T63" fmla="*/ 715 h 715"/>
                <a:gd name="T64" fmla="*/ 357 w 714"/>
                <a:gd name="T65" fmla="*/ 715 h 715"/>
                <a:gd name="T66" fmla="*/ 357 w 714"/>
                <a:gd name="T67" fmla="*/ 715 h 715"/>
                <a:gd name="T68" fmla="*/ 714 w 714"/>
                <a:gd name="T69" fmla="*/ 358 h 715"/>
                <a:gd name="T70" fmla="*/ 714 w 714"/>
                <a:gd name="T71" fmla="*/ 358 h 715"/>
                <a:gd name="T72" fmla="*/ 364 w 714"/>
                <a:gd name="T73" fmla="*/ 700 h 715"/>
                <a:gd name="T74" fmla="*/ 364 w 714"/>
                <a:gd name="T75" fmla="*/ 662 h 715"/>
                <a:gd name="T76" fmla="*/ 357 w 714"/>
                <a:gd name="T77" fmla="*/ 655 h 715"/>
                <a:gd name="T78" fmla="*/ 350 w 714"/>
                <a:gd name="T79" fmla="*/ 662 h 715"/>
                <a:gd name="T80" fmla="*/ 350 w 714"/>
                <a:gd name="T81" fmla="*/ 700 h 715"/>
                <a:gd name="T82" fmla="*/ 14 w 714"/>
                <a:gd name="T83" fmla="*/ 365 h 715"/>
                <a:gd name="T84" fmla="*/ 52 w 714"/>
                <a:gd name="T85" fmla="*/ 365 h 715"/>
                <a:gd name="T86" fmla="*/ 59 w 714"/>
                <a:gd name="T87" fmla="*/ 358 h 715"/>
                <a:gd name="T88" fmla="*/ 52 w 714"/>
                <a:gd name="T89" fmla="*/ 351 h 715"/>
                <a:gd name="T90" fmla="*/ 14 w 714"/>
                <a:gd name="T91" fmla="*/ 351 h 715"/>
                <a:gd name="T92" fmla="*/ 350 w 714"/>
                <a:gd name="T93" fmla="*/ 15 h 715"/>
                <a:gd name="T94" fmla="*/ 350 w 714"/>
                <a:gd name="T95" fmla="*/ 53 h 715"/>
                <a:gd name="T96" fmla="*/ 357 w 714"/>
                <a:gd name="T97" fmla="*/ 60 h 715"/>
                <a:gd name="T98" fmla="*/ 364 w 714"/>
                <a:gd name="T99" fmla="*/ 53 h 715"/>
                <a:gd name="T100" fmla="*/ 364 w 714"/>
                <a:gd name="T101" fmla="*/ 15 h 715"/>
                <a:gd name="T102" fmla="*/ 699 w 714"/>
                <a:gd name="T103" fmla="*/ 351 h 715"/>
                <a:gd name="T104" fmla="*/ 661 w 714"/>
                <a:gd name="T105" fmla="*/ 351 h 715"/>
                <a:gd name="T106" fmla="*/ 654 w 714"/>
                <a:gd name="T107" fmla="*/ 358 h 715"/>
                <a:gd name="T108" fmla="*/ 661 w 714"/>
                <a:gd name="T109" fmla="*/ 365 h 715"/>
                <a:gd name="T110" fmla="*/ 699 w 714"/>
                <a:gd name="T111" fmla="*/ 365 h 715"/>
                <a:gd name="T112" fmla="*/ 364 w 714"/>
                <a:gd name="T113" fmla="*/ 700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4" h="715">
                  <a:moveTo>
                    <a:pt x="486" y="214"/>
                  </a:moveTo>
                  <a:cubicBezTo>
                    <a:pt x="375" y="329"/>
                    <a:pt x="375" y="329"/>
                    <a:pt x="375" y="329"/>
                  </a:cubicBezTo>
                  <a:cubicBezTo>
                    <a:pt x="369" y="326"/>
                    <a:pt x="363" y="324"/>
                    <a:pt x="357" y="324"/>
                  </a:cubicBezTo>
                  <a:cubicBezTo>
                    <a:pt x="351" y="324"/>
                    <a:pt x="346" y="325"/>
                    <a:pt x="342" y="327"/>
                  </a:cubicBezTo>
                  <a:cubicBezTo>
                    <a:pt x="183" y="124"/>
                    <a:pt x="183" y="124"/>
                    <a:pt x="183" y="124"/>
                  </a:cubicBezTo>
                  <a:cubicBezTo>
                    <a:pt x="180" y="121"/>
                    <a:pt x="176" y="121"/>
                    <a:pt x="173" y="123"/>
                  </a:cubicBezTo>
                  <a:cubicBezTo>
                    <a:pt x="170" y="126"/>
                    <a:pt x="169" y="130"/>
                    <a:pt x="172" y="133"/>
                  </a:cubicBezTo>
                  <a:cubicBezTo>
                    <a:pt x="331" y="336"/>
                    <a:pt x="331" y="336"/>
                    <a:pt x="331" y="336"/>
                  </a:cubicBezTo>
                  <a:cubicBezTo>
                    <a:pt x="326" y="342"/>
                    <a:pt x="323" y="349"/>
                    <a:pt x="323" y="358"/>
                  </a:cubicBezTo>
                  <a:cubicBezTo>
                    <a:pt x="323" y="376"/>
                    <a:pt x="338" y="391"/>
                    <a:pt x="357" y="391"/>
                  </a:cubicBezTo>
                  <a:cubicBezTo>
                    <a:pt x="375" y="391"/>
                    <a:pt x="390" y="376"/>
                    <a:pt x="390" y="358"/>
                  </a:cubicBezTo>
                  <a:cubicBezTo>
                    <a:pt x="390" y="351"/>
                    <a:pt x="388" y="344"/>
                    <a:pt x="385" y="339"/>
                  </a:cubicBezTo>
                  <a:cubicBezTo>
                    <a:pt x="496" y="223"/>
                    <a:pt x="496" y="223"/>
                    <a:pt x="496" y="223"/>
                  </a:cubicBezTo>
                  <a:cubicBezTo>
                    <a:pt x="499" y="220"/>
                    <a:pt x="499" y="216"/>
                    <a:pt x="496" y="213"/>
                  </a:cubicBezTo>
                  <a:cubicBezTo>
                    <a:pt x="493" y="211"/>
                    <a:pt x="489" y="211"/>
                    <a:pt x="486" y="214"/>
                  </a:cubicBezTo>
                  <a:close/>
                  <a:moveTo>
                    <a:pt x="357" y="377"/>
                  </a:moveTo>
                  <a:cubicBezTo>
                    <a:pt x="346" y="377"/>
                    <a:pt x="337" y="368"/>
                    <a:pt x="337" y="358"/>
                  </a:cubicBezTo>
                  <a:cubicBezTo>
                    <a:pt x="337" y="347"/>
                    <a:pt x="346" y="338"/>
                    <a:pt x="357" y="338"/>
                  </a:cubicBezTo>
                  <a:cubicBezTo>
                    <a:pt x="368" y="338"/>
                    <a:pt x="376" y="347"/>
                    <a:pt x="376" y="358"/>
                  </a:cubicBezTo>
                  <a:cubicBezTo>
                    <a:pt x="376" y="368"/>
                    <a:pt x="368" y="377"/>
                    <a:pt x="357" y="377"/>
                  </a:cubicBezTo>
                  <a:close/>
                  <a:moveTo>
                    <a:pt x="714" y="358"/>
                  </a:moveTo>
                  <a:cubicBezTo>
                    <a:pt x="714" y="358"/>
                    <a:pt x="714" y="358"/>
                    <a:pt x="714" y="358"/>
                  </a:cubicBezTo>
                  <a:cubicBezTo>
                    <a:pt x="714" y="161"/>
                    <a:pt x="553" y="0"/>
                    <a:pt x="357" y="0"/>
                  </a:cubicBezTo>
                  <a:cubicBezTo>
                    <a:pt x="357" y="0"/>
                    <a:pt x="357" y="0"/>
                    <a:pt x="357" y="0"/>
                  </a:cubicBezTo>
                  <a:cubicBezTo>
                    <a:pt x="357" y="0"/>
                    <a:pt x="357" y="0"/>
                    <a:pt x="357" y="0"/>
                  </a:cubicBezTo>
                  <a:cubicBezTo>
                    <a:pt x="357" y="0"/>
                    <a:pt x="357" y="0"/>
                    <a:pt x="357" y="0"/>
                  </a:cubicBezTo>
                  <a:cubicBezTo>
                    <a:pt x="160" y="0"/>
                    <a:pt x="0" y="161"/>
                    <a:pt x="0" y="358"/>
                  </a:cubicBezTo>
                  <a:cubicBezTo>
                    <a:pt x="0" y="358"/>
                    <a:pt x="0" y="358"/>
                    <a:pt x="0" y="358"/>
                  </a:cubicBezTo>
                  <a:cubicBezTo>
                    <a:pt x="0" y="358"/>
                    <a:pt x="0" y="358"/>
                    <a:pt x="0" y="358"/>
                  </a:cubicBezTo>
                  <a:cubicBezTo>
                    <a:pt x="0" y="358"/>
                    <a:pt x="0" y="358"/>
                    <a:pt x="0" y="358"/>
                  </a:cubicBezTo>
                  <a:cubicBezTo>
                    <a:pt x="0" y="554"/>
                    <a:pt x="160" y="715"/>
                    <a:pt x="357" y="715"/>
                  </a:cubicBezTo>
                  <a:cubicBezTo>
                    <a:pt x="357" y="715"/>
                    <a:pt x="357" y="715"/>
                    <a:pt x="357" y="715"/>
                  </a:cubicBezTo>
                  <a:cubicBezTo>
                    <a:pt x="357" y="715"/>
                    <a:pt x="357" y="715"/>
                    <a:pt x="357" y="715"/>
                  </a:cubicBezTo>
                  <a:cubicBezTo>
                    <a:pt x="357" y="715"/>
                    <a:pt x="357" y="715"/>
                    <a:pt x="357" y="715"/>
                  </a:cubicBezTo>
                  <a:cubicBezTo>
                    <a:pt x="553" y="715"/>
                    <a:pt x="714" y="554"/>
                    <a:pt x="714" y="358"/>
                  </a:cubicBezTo>
                  <a:cubicBezTo>
                    <a:pt x="714" y="358"/>
                    <a:pt x="714" y="358"/>
                    <a:pt x="714" y="358"/>
                  </a:cubicBezTo>
                  <a:close/>
                  <a:moveTo>
                    <a:pt x="364" y="700"/>
                  </a:moveTo>
                  <a:cubicBezTo>
                    <a:pt x="364" y="662"/>
                    <a:pt x="364" y="662"/>
                    <a:pt x="364" y="662"/>
                  </a:cubicBezTo>
                  <a:cubicBezTo>
                    <a:pt x="364" y="658"/>
                    <a:pt x="360" y="655"/>
                    <a:pt x="357" y="655"/>
                  </a:cubicBezTo>
                  <a:cubicBezTo>
                    <a:pt x="353" y="655"/>
                    <a:pt x="350" y="658"/>
                    <a:pt x="350" y="662"/>
                  </a:cubicBezTo>
                  <a:cubicBezTo>
                    <a:pt x="350" y="700"/>
                    <a:pt x="350" y="700"/>
                    <a:pt x="350" y="700"/>
                  </a:cubicBezTo>
                  <a:cubicBezTo>
                    <a:pt x="166" y="697"/>
                    <a:pt x="17" y="548"/>
                    <a:pt x="14" y="365"/>
                  </a:cubicBezTo>
                  <a:cubicBezTo>
                    <a:pt x="52" y="365"/>
                    <a:pt x="52" y="365"/>
                    <a:pt x="52" y="365"/>
                  </a:cubicBezTo>
                  <a:cubicBezTo>
                    <a:pt x="56" y="365"/>
                    <a:pt x="59" y="361"/>
                    <a:pt x="59" y="358"/>
                  </a:cubicBezTo>
                  <a:cubicBezTo>
                    <a:pt x="59" y="354"/>
                    <a:pt x="56" y="351"/>
                    <a:pt x="52" y="351"/>
                  </a:cubicBezTo>
                  <a:cubicBezTo>
                    <a:pt x="14" y="351"/>
                    <a:pt x="14" y="351"/>
                    <a:pt x="14" y="351"/>
                  </a:cubicBezTo>
                  <a:cubicBezTo>
                    <a:pt x="17" y="167"/>
                    <a:pt x="166" y="18"/>
                    <a:pt x="350" y="15"/>
                  </a:cubicBezTo>
                  <a:cubicBezTo>
                    <a:pt x="350" y="53"/>
                    <a:pt x="350" y="53"/>
                    <a:pt x="350" y="53"/>
                  </a:cubicBezTo>
                  <a:cubicBezTo>
                    <a:pt x="350" y="57"/>
                    <a:pt x="353" y="60"/>
                    <a:pt x="357" y="60"/>
                  </a:cubicBezTo>
                  <a:cubicBezTo>
                    <a:pt x="360" y="60"/>
                    <a:pt x="364" y="57"/>
                    <a:pt x="364" y="53"/>
                  </a:cubicBezTo>
                  <a:cubicBezTo>
                    <a:pt x="364" y="15"/>
                    <a:pt x="364" y="15"/>
                    <a:pt x="364" y="15"/>
                  </a:cubicBezTo>
                  <a:cubicBezTo>
                    <a:pt x="547" y="18"/>
                    <a:pt x="696" y="167"/>
                    <a:pt x="699" y="351"/>
                  </a:cubicBezTo>
                  <a:cubicBezTo>
                    <a:pt x="661" y="351"/>
                    <a:pt x="661" y="351"/>
                    <a:pt x="661" y="351"/>
                  </a:cubicBezTo>
                  <a:cubicBezTo>
                    <a:pt x="657" y="351"/>
                    <a:pt x="654" y="354"/>
                    <a:pt x="654" y="358"/>
                  </a:cubicBezTo>
                  <a:cubicBezTo>
                    <a:pt x="654" y="361"/>
                    <a:pt x="657" y="365"/>
                    <a:pt x="661" y="365"/>
                  </a:cubicBezTo>
                  <a:cubicBezTo>
                    <a:pt x="699" y="365"/>
                    <a:pt x="699" y="365"/>
                    <a:pt x="699" y="365"/>
                  </a:cubicBezTo>
                  <a:cubicBezTo>
                    <a:pt x="696" y="548"/>
                    <a:pt x="547" y="697"/>
                    <a:pt x="364" y="700"/>
                  </a:cubicBezTo>
                  <a:close/>
                </a:path>
              </a:pathLst>
            </a:custGeom>
            <a:solidFill>
              <a:schemeClr val="bg1"/>
            </a:solidFill>
            <a:ln w="12700">
              <a:solidFill>
                <a:schemeClr val="bg1"/>
              </a:solidFill>
            </a:ln>
          </p:spPr>
          <p:txBody>
            <a:bodyPr vert="horz" wrap="square" lIns="91440" tIns="45720" rIns="91440" bIns="45720" numCol="1" anchor="t" anchorCtr="0" compatLnSpc="1">
              <a:prstTxWarp prst="textNoShape">
                <a:avLst/>
              </a:prstTxWarp>
            </a:bodyPr>
            <a:lstStyle/>
            <a:p>
              <a:endParaRPr lang="en-US">
                <a:latin typeface="Century Gothic" panose="020B0502020202020204" pitchFamily="34" charset="0"/>
              </a:endParaRPr>
            </a:p>
          </p:txBody>
        </p:sp>
      </p:grpSp>
      <p:grpSp>
        <p:nvGrpSpPr>
          <p:cNvPr id="15" name="Grupa 14"/>
          <p:cNvGrpSpPr/>
          <p:nvPr/>
        </p:nvGrpSpPr>
        <p:grpSpPr>
          <a:xfrm>
            <a:off x="704758" y="3288839"/>
            <a:ext cx="4168291" cy="821022"/>
            <a:chOff x="4432014" y="3809235"/>
            <a:chExt cx="4168291" cy="821022"/>
          </a:xfrm>
        </p:grpSpPr>
        <p:sp>
          <p:nvSpPr>
            <p:cNvPr id="50" name="Rectangle 33"/>
            <p:cNvSpPr>
              <a:spLocks noChangeArrowheads="1"/>
            </p:cNvSpPr>
            <p:nvPr/>
          </p:nvSpPr>
          <p:spPr bwMode="auto">
            <a:xfrm>
              <a:off x="5178886" y="4020886"/>
              <a:ext cx="3421419" cy="397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67" tIns="44537" rIns="89067" bIns="44537">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pl-PL" sz="2000" err="1">
                  <a:solidFill>
                    <a:srgbClr val="39393B"/>
                  </a:solidFill>
                  <a:latin typeface="Century Gothic" panose="020B0502020202020204" pitchFamily="34" charset="0"/>
                </a:rPr>
                <a:t>Controlled</a:t>
              </a:r>
              <a:r>
                <a:rPr lang="pl-PL" sz="2000">
                  <a:solidFill>
                    <a:srgbClr val="39393B"/>
                  </a:solidFill>
                  <a:latin typeface="Century Gothic" panose="020B0502020202020204" pitchFamily="34" charset="0"/>
                </a:rPr>
                <a:t> environment</a:t>
              </a:r>
            </a:p>
          </p:txBody>
        </p:sp>
        <p:sp>
          <p:nvSpPr>
            <p:cNvPr id="61" name="Prostokąt zaokrąglony 60"/>
            <p:cNvSpPr/>
            <p:nvPr/>
          </p:nvSpPr>
          <p:spPr>
            <a:xfrm>
              <a:off x="4432014" y="3809235"/>
              <a:ext cx="4127785" cy="821022"/>
            </a:xfrm>
            <a:prstGeom prst="roundRect">
              <a:avLst/>
            </a:prstGeom>
            <a:noFill/>
            <a:ln w="19050">
              <a:solidFill>
                <a:schemeClr val="bg1">
                  <a:lumMod val="6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00100">
                <a:lnSpc>
                  <a:spcPct val="90000"/>
                </a:lnSpc>
                <a:spcBef>
                  <a:spcPct val="0"/>
                </a:spcBef>
                <a:spcAft>
                  <a:spcPct val="35000"/>
                </a:spcAft>
              </a:pPr>
              <a:endParaRPr lang="pl-PL">
                <a:solidFill>
                  <a:schemeClr val="tx1"/>
                </a:solidFill>
                <a:latin typeface="Century Gothic" panose="020B0502020202020204" pitchFamily="34" charset="0"/>
              </a:endParaRPr>
            </a:p>
          </p:txBody>
        </p:sp>
        <p:sp>
          <p:nvSpPr>
            <p:cNvPr id="62" name="Prostokąt z rogami zaokrąglonymi z jednej strony 61"/>
            <p:cNvSpPr/>
            <p:nvPr/>
          </p:nvSpPr>
          <p:spPr>
            <a:xfrm rot="16200000">
              <a:off x="4337635" y="3910117"/>
              <a:ext cx="814520" cy="625760"/>
            </a:xfrm>
            <a:prstGeom prst="round2Same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0" rtlCol="0" anchor="ctr"/>
            <a:lstStyle/>
            <a:p>
              <a:pPr algn="ctr"/>
              <a:endParaRPr lang="pl-PL" sz="2800" b="1">
                <a:latin typeface="Century Gothic" panose="020B0502020202020204" pitchFamily="34" charset="0"/>
              </a:endParaRPr>
            </a:p>
          </p:txBody>
        </p:sp>
        <p:sp>
          <p:nvSpPr>
            <p:cNvPr id="69" name="Freeform 115"/>
            <p:cNvSpPr>
              <a:spLocks noEditPoints="1"/>
            </p:cNvSpPr>
            <p:nvPr/>
          </p:nvSpPr>
          <p:spPr bwMode="auto">
            <a:xfrm>
              <a:off x="4521399" y="3984876"/>
              <a:ext cx="446992" cy="433730"/>
            </a:xfrm>
            <a:custGeom>
              <a:avLst/>
              <a:gdLst>
                <a:gd name="T0" fmla="*/ 492 w 640"/>
                <a:gd name="T1" fmla="*/ 256 h 621"/>
                <a:gd name="T2" fmla="*/ 421 w 640"/>
                <a:gd name="T3" fmla="*/ 285 h 621"/>
                <a:gd name="T4" fmla="*/ 334 w 640"/>
                <a:gd name="T5" fmla="*/ 147 h 621"/>
                <a:gd name="T6" fmla="*/ 327 w 640"/>
                <a:gd name="T7" fmla="*/ 0 h 621"/>
                <a:gd name="T8" fmla="*/ 320 w 640"/>
                <a:gd name="T9" fmla="*/ 147 h 621"/>
                <a:gd name="T10" fmla="*/ 234 w 640"/>
                <a:gd name="T11" fmla="*/ 286 h 621"/>
                <a:gd name="T12" fmla="*/ 147 w 640"/>
                <a:gd name="T13" fmla="*/ 256 h 621"/>
                <a:gd name="T14" fmla="*/ 0 w 640"/>
                <a:gd name="T15" fmla="*/ 256 h 621"/>
                <a:gd name="T16" fmla="*/ 143 w 640"/>
                <a:gd name="T17" fmla="*/ 281 h 621"/>
                <a:gd name="T18" fmla="*/ 229 w 640"/>
                <a:gd name="T19" fmla="*/ 316 h 621"/>
                <a:gd name="T20" fmla="*/ 206 w 640"/>
                <a:gd name="T21" fmla="*/ 483 h 621"/>
                <a:gd name="T22" fmla="*/ 97 w 640"/>
                <a:gd name="T23" fmla="*/ 548 h 621"/>
                <a:gd name="T24" fmla="*/ 245 w 640"/>
                <a:gd name="T25" fmla="*/ 548 h 621"/>
                <a:gd name="T26" fmla="*/ 278 w 640"/>
                <a:gd name="T27" fmla="*/ 401 h 621"/>
                <a:gd name="T28" fmla="*/ 372 w 640"/>
                <a:gd name="T29" fmla="*/ 404 h 621"/>
                <a:gd name="T30" fmla="*/ 394 w 640"/>
                <a:gd name="T31" fmla="*/ 548 h 621"/>
                <a:gd name="T32" fmla="*/ 542 w 640"/>
                <a:gd name="T33" fmla="*/ 548 h 621"/>
                <a:gd name="T34" fmla="*/ 436 w 640"/>
                <a:gd name="T35" fmla="*/ 481 h 621"/>
                <a:gd name="T36" fmla="*/ 426 w 640"/>
                <a:gd name="T37" fmla="*/ 316 h 621"/>
                <a:gd name="T38" fmla="*/ 496 w 640"/>
                <a:gd name="T39" fmla="*/ 281 h 621"/>
                <a:gd name="T40" fmla="*/ 640 w 640"/>
                <a:gd name="T41" fmla="*/ 256 h 621"/>
                <a:gd name="T42" fmla="*/ 73 w 640"/>
                <a:gd name="T43" fmla="*/ 316 h 621"/>
                <a:gd name="T44" fmla="*/ 73 w 640"/>
                <a:gd name="T45" fmla="*/ 196 h 621"/>
                <a:gd name="T46" fmla="*/ 73 w 640"/>
                <a:gd name="T47" fmla="*/ 316 h 621"/>
                <a:gd name="T48" fmla="*/ 171 w 640"/>
                <a:gd name="T49" fmla="*/ 607 h 621"/>
                <a:gd name="T50" fmla="*/ 171 w 640"/>
                <a:gd name="T51" fmla="*/ 488 h 621"/>
                <a:gd name="T52" fmla="*/ 528 w 640"/>
                <a:gd name="T53" fmla="*/ 548 h 621"/>
                <a:gd name="T54" fmla="*/ 408 w 640"/>
                <a:gd name="T55" fmla="*/ 548 h 621"/>
                <a:gd name="T56" fmla="*/ 528 w 640"/>
                <a:gd name="T57" fmla="*/ 548 h 621"/>
                <a:gd name="T58" fmla="*/ 327 w 640"/>
                <a:gd name="T59" fmla="*/ 14 h 621"/>
                <a:gd name="T60" fmla="*/ 327 w 640"/>
                <a:gd name="T61" fmla="*/ 134 h 621"/>
                <a:gd name="T62" fmla="*/ 327 w 640"/>
                <a:gd name="T63" fmla="*/ 400 h 621"/>
                <a:gd name="T64" fmla="*/ 327 w 640"/>
                <a:gd name="T65" fmla="*/ 232 h 621"/>
                <a:gd name="T66" fmla="*/ 327 w 640"/>
                <a:gd name="T67" fmla="*/ 400 h 621"/>
                <a:gd name="T68" fmla="*/ 508 w 640"/>
                <a:gd name="T69" fmla="*/ 271 h 621"/>
                <a:gd name="T70" fmla="*/ 508 w 640"/>
                <a:gd name="T71" fmla="*/ 271 h 621"/>
                <a:gd name="T72" fmla="*/ 566 w 640"/>
                <a:gd name="T73" fmla="*/ 196 h 621"/>
                <a:gd name="T74" fmla="*/ 566 w 640"/>
                <a:gd name="T75" fmla="*/ 31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40" h="621">
                  <a:moveTo>
                    <a:pt x="566" y="182"/>
                  </a:moveTo>
                  <a:cubicBezTo>
                    <a:pt x="525" y="182"/>
                    <a:pt x="492" y="215"/>
                    <a:pt x="492" y="256"/>
                  </a:cubicBezTo>
                  <a:cubicBezTo>
                    <a:pt x="492" y="260"/>
                    <a:pt x="492" y="264"/>
                    <a:pt x="493" y="267"/>
                  </a:cubicBezTo>
                  <a:cubicBezTo>
                    <a:pt x="421" y="285"/>
                    <a:pt x="421" y="285"/>
                    <a:pt x="421" y="285"/>
                  </a:cubicBezTo>
                  <a:cubicBezTo>
                    <a:pt x="408" y="248"/>
                    <a:pt x="375" y="221"/>
                    <a:pt x="334" y="218"/>
                  </a:cubicBezTo>
                  <a:cubicBezTo>
                    <a:pt x="334" y="147"/>
                    <a:pt x="334" y="147"/>
                    <a:pt x="334" y="147"/>
                  </a:cubicBezTo>
                  <a:cubicBezTo>
                    <a:pt x="372" y="144"/>
                    <a:pt x="401" y="112"/>
                    <a:pt x="401" y="74"/>
                  </a:cubicBezTo>
                  <a:cubicBezTo>
                    <a:pt x="401" y="33"/>
                    <a:pt x="368" y="0"/>
                    <a:pt x="327" y="0"/>
                  </a:cubicBezTo>
                  <a:cubicBezTo>
                    <a:pt x="287" y="0"/>
                    <a:pt x="254" y="33"/>
                    <a:pt x="254" y="74"/>
                  </a:cubicBezTo>
                  <a:cubicBezTo>
                    <a:pt x="254" y="112"/>
                    <a:pt x="283" y="144"/>
                    <a:pt x="320" y="147"/>
                  </a:cubicBezTo>
                  <a:cubicBezTo>
                    <a:pt x="320" y="218"/>
                    <a:pt x="320" y="218"/>
                    <a:pt x="320" y="218"/>
                  </a:cubicBezTo>
                  <a:cubicBezTo>
                    <a:pt x="280" y="221"/>
                    <a:pt x="246" y="249"/>
                    <a:pt x="234" y="286"/>
                  </a:cubicBezTo>
                  <a:cubicBezTo>
                    <a:pt x="146" y="267"/>
                    <a:pt x="146" y="267"/>
                    <a:pt x="146" y="267"/>
                  </a:cubicBezTo>
                  <a:cubicBezTo>
                    <a:pt x="147" y="263"/>
                    <a:pt x="147" y="260"/>
                    <a:pt x="147" y="256"/>
                  </a:cubicBezTo>
                  <a:cubicBezTo>
                    <a:pt x="147" y="215"/>
                    <a:pt x="114" y="182"/>
                    <a:pt x="73" y="182"/>
                  </a:cubicBezTo>
                  <a:cubicBezTo>
                    <a:pt x="33" y="182"/>
                    <a:pt x="0" y="215"/>
                    <a:pt x="0" y="256"/>
                  </a:cubicBezTo>
                  <a:cubicBezTo>
                    <a:pt x="0" y="297"/>
                    <a:pt x="33" y="330"/>
                    <a:pt x="73" y="330"/>
                  </a:cubicBezTo>
                  <a:cubicBezTo>
                    <a:pt x="105" y="330"/>
                    <a:pt x="133" y="309"/>
                    <a:pt x="143" y="281"/>
                  </a:cubicBezTo>
                  <a:cubicBezTo>
                    <a:pt x="230" y="300"/>
                    <a:pt x="230" y="300"/>
                    <a:pt x="230" y="300"/>
                  </a:cubicBezTo>
                  <a:cubicBezTo>
                    <a:pt x="229" y="305"/>
                    <a:pt x="229" y="311"/>
                    <a:pt x="229" y="316"/>
                  </a:cubicBezTo>
                  <a:cubicBezTo>
                    <a:pt x="229" y="348"/>
                    <a:pt x="244" y="375"/>
                    <a:pt x="267" y="394"/>
                  </a:cubicBezTo>
                  <a:cubicBezTo>
                    <a:pt x="206" y="483"/>
                    <a:pt x="206" y="483"/>
                    <a:pt x="206" y="483"/>
                  </a:cubicBezTo>
                  <a:cubicBezTo>
                    <a:pt x="196" y="477"/>
                    <a:pt x="184" y="474"/>
                    <a:pt x="171" y="474"/>
                  </a:cubicBezTo>
                  <a:cubicBezTo>
                    <a:pt x="130" y="474"/>
                    <a:pt x="97" y="507"/>
                    <a:pt x="97" y="548"/>
                  </a:cubicBezTo>
                  <a:cubicBezTo>
                    <a:pt x="97" y="588"/>
                    <a:pt x="130" y="621"/>
                    <a:pt x="171" y="621"/>
                  </a:cubicBezTo>
                  <a:cubicBezTo>
                    <a:pt x="212" y="621"/>
                    <a:pt x="245" y="588"/>
                    <a:pt x="245" y="548"/>
                  </a:cubicBezTo>
                  <a:cubicBezTo>
                    <a:pt x="245" y="525"/>
                    <a:pt x="234" y="504"/>
                    <a:pt x="218" y="491"/>
                  </a:cubicBezTo>
                  <a:cubicBezTo>
                    <a:pt x="278" y="401"/>
                    <a:pt x="278" y="401"/>
                    <a:pt x="278" y="401"/>
                  </a:cubicBezTo>
                  <a:cubicBezTo>
                    <a:pt x="293" y="410"/>
                    <a:pt x="309" y="414"/>
                    <a:pt x="327" y="414"/>
                  </a:cubicBezTo>
                  <a:cubicBezTo>
                    <a:pt x="343" y="414"/>
                    <a:pt x="359" y="411"/>
                    <a:pt x="372" y="404"/>
                  </a:cubicBezTo>
                  <a:cubicBezTo>
                    <a:pt x="424" y="489"/>
                    <a:pt x="424" y="489"/>
                    <a:pt x="424" y="489"/>
                  </a:cubicBezTo>
                  <a:cubicBezTo>
                    <a:pt x="406" y="502"/>
                    <a:pt x="394" y="523"/>
                    <a:pt x="394" y="548"/>
                  </a:cubicBezTo>
                  <a:cubicBezTo>
                    <a:pt x="394" y="588"/>
                    <a:pt x="427" y="621"/>
                    <a:pt x="468" y="621"/>
                  </a:cubicBezTo>
                  <a:cubicBezTo>
                    <a:pt x="509" y="621"/>
                    <a:pt x="542" y="588"/>
                    <a:pt x="542" y="548"/>
                  </a:cubicBezTo>
                  <a:cubicBezTo>
                    <a:pt x="542" y="507"/>
                    <a:pt x="509" y="474"/>
                    <a:pt x="468" y="474"/>
                  </a:cubicBezTo>
                  <a:cubicBezTo>
                    <a:pt x="456" y="474"/>
                    <a:pt x="446" y="477"/>
                    <a:pt x="436" y="481"/>
                  </a:cubicBezTo>
                  <a:cubicBezTo>
                    <a:pt x="384" y="396"/>
                    <a:pt x="384" y="396"/>
                    <a:pt x="384" y="396"/>
                  </a:cubicBezTo>
                  <a:cubicBezTo>
                    <a:pt x="409" y="378"/>
                    <a:pt x="426" y="349"/>
                    <a:pt x="426" y="316"/>
                  </a:cubicBezTo>
                  <a:cubicBezTo>
                    <a:pt x="426" y="310"/>
                    <a:pt x="425" y="305"/>
                    <a:pt x="424" y="299"/>
                  </a:cubicBezTo>
                  <a:cubicBezTo>
                    <a:pt x="496" y="281"/>
                    <a:pt x="496" y="281"/>
                    <a:pt x="496" y="281"/>
                  </a:cubicBezTo>
                  <a:cubicBezTo>
                    <a:pt x="507" y="309"/>
                    <a:pt x="534" y="330"/>
                    <a:pt x="566" y="330"/>
                  </a:cubicBezTo>
                  <a:cubicBezTo>
                    <a:pt x="606" y="330"/>
                    <a:pt x="640" y="297"/>
                    <a:pt x="640" y="256"/>
                  </a:cubicBezTo>
                  <a:cubicBezTo>
                    <a:pt x="640" y="215"/>
                    <a:pt x="606" y="182"/>
                    <a:pt x="566" y="182"/>
                  </a:cubicBezTo>
                  <a:close/>
                  <a:moveTo>
                    <a:pt x="73" y="316"/>
                  </a:moveTo>
                  <a:cubicBezTo>
                    <a:pt x="40" y="316"/>
                    <a:pt x="14" y="289"/>
                    <a:pt x="14" y="256"/>
                  </a:cubicBezTo>
                  <a:cubicBezTo>
                    <a:pt x="14" y="223"/>
                    <a:pt x="40" y="196"/>
                    <a:pt x="73" y="196"/>
                  </a:cubicBezTo>
                  <a:cubicBezTo>
                    <a:pt x="106" y="196"/>
                    <a:pt x="133" y="223"/>
                    <a:pt x="133" y="256"/>
                  </a:cubicBezTo>
                  <a:cubicBezTo>
                    <a:pt x="133" y="289"/>
                    <a:pt x="106" y="316"/>
                    <a:pt x="73" y="316"/>
                  </a:cubicBezTo>
                  <a:close/>
                  <a:moveTo>
                    <a:pt x="231" y="548"/>
                  </a:moveTo>
                  <a:cubicBezTo>
                    <a:pt x="231" y="581"/>
                    <a:pt x="204" y="607"/>
                    <a:pt x="171" y="607"/>
                  </a:cubicBezTo>
                  <a:cubicBezTo>
                    <a:pt x="138" y="607"/>
                    <a:pt x="111" y="581"/>
                    <a:pt x="111" y="548"/>
                  </a:cubicBezTo>
                  <a:cubicBezTo>
                    <a:pt x="111" y="515"/>
                    <a:pt x="138" y="488"/>
                    <a:pt x="171" y="488"/>
                  </a:cubicBezTo>
                  <a:cubicBezTo>
                    <a:pt x="204" y="488"/>
                    <a:pt x="231" y="515"/>
                    <a:pt x="231" y="548"/>
                  </a:cubicBezTo>
                  <a:close/>
                  <a:moveTo>
                    <a:pt x="528" y="548"/>
                  </a:moveTo>
                  <a:cubicBezTo>
                    <a:pt x="528" y="581"/>
                    <a:pt x="501" y="607"/>
                    <a:pt x="468" y="607"/>
                  </a:cubicBezTo>
                  <a:cubicBezTo>
                    <a:pt x="435" y="607"/>
                    <a:pt x="408" y="581"/>
                    <a:pt x="408" y="548"/>
                  </a:cubicBezTo>
                  <a:cubicBezTo>
                    <a:pt x="408" y="515"/>
                    <a:pt x="435" y="488"/>
                    <a:pt x="468" y="488"/>
                  </a:cubicBezTo>
                  <a:cubicBezTo>
                    <a:pt x="501" y="488"/>
                    <a:pt x="528" y="515"/>
                    <a:pt x="528" y="548"/>
                  </a:cubicBezTo>
                  <a:close/>
                  <a:moveTo>
                    <a:pt x="268" y="74"/>
                  </a:moveTo>
                  <a:cubicBezTo>
                    <a:pt x="268" y="41"/>
                    <a:pt x="294" y="14"/>
                    <a:pt x="327" y="14"/>
                  </a:cubicBezTo>
                  <a:cubicBezTo>
                    <a:pt x="360" y="14"/>
                    <a:pt x="387" y="41"/>
                    <a:pt x="387" y="74"/>
                  </a:cubicBezTo>
                  <a:cubicBezTo>
                    <a:pt x="387" y="107"/>
                    <a:pt x="360" y="134"/>
                    <a:pt x="327" y="134"/>
                  </a:cubicBezTo>
                  <a:cubicBezTo>
                    <a:pt x="294" y="134"/>
                    <a:pt x="268" y="107"/>
                    <a:pt x="268" y="74"/>
                  </a:cubicBezTo>
                  <a:close/>
                  <a:moveTo>
                    <a:pt x="327" y="400"/>
                  </a:moveTo>
                  <a:cubicBezTo>
                    <a:pt x="281" y="400"/>
                    <a:pt x="243" y="363"/>
                    <a:pt x="243" y="316"/>
                  </a:cubicBezTo>
                  <a:cubicBezTo>
                    <a:pt x="243" y="270"/>
                    <a:pt x="281" y="232"/>
                    <a:pt x="327" y="232"/>
                  </a:cubicBezTo>
                  <a:cubicBezTo>
                    <a:pt x="374" y="232"/>
                    <a:pt x="412" y="270"/>
                    <a:pt x="412" y="316"/>
                  </a:cubicBezTo>
                  <a:cubicBezTo>
                    <a:pt x="412" y="363"/>
                    <a:pt x="374" y="400"/>
                    <a:pt x="327" y="400"/>
                  </a:cubicBezTo>
                  <a:close/>
                  <a:moveTo>
                    <a:pt x="566" y="316"/>
                  </a:moveTo>
                  <a:cubicBezTo>
                    <a:pt x="538" y="316"/>
                    <a:pt x="514" y="297"/>
                    <a:pt x="508" y="271"/>
                  </a:cubicBezTo>
                  <a:cubicBezTo>
                    <a:pt x="508" y="271"/>
                    <a:pt x="508" y="271"/>
                    <a:pt x="508" y="271"/>
                  </a:cubicBezTo>
                  <a:cubicBezTo>
                    <a:pt x="508" y="271"/>
                    <a:pt x="508" y="271"/>
                    <a:pt x="508" y="271"/>
                  </a:cubicBezTo>
                  <a:cubicBezTo>
                    <a:pt x="507" y="266"/>
                    <a:pt x="506" y="261"/>
                    <a:pt x="506" y="256"/>
                  </a:cubicBezTo>
                  <a:cubicBezTo>
                    <a:pt x="506" y="223"/>
                    <a:pt x="533" y="196"/>
                    <a:pt x="566" y="196"/>
                  </a:cubicBezTo>
                  <a:cubicBezTo>
                    <a:pt x="599" y="196"/>
                    <a:pt x="626" y="223"/>
                    <a:pt x="626" y="256"/>
                  </a:cubicBezTo>
                  <a:cubicBezTo>
                    <a:pt x="626" y="289"/>
                    <a:pt x="599" y="316"/>
                    <a:pt x="566" y="316"/>
                  </a:cubicBezTo>
                  <a:close/>
                </a:path>
              </a:pathLst>
            </a:custGeom>
            <a:solidFill>
              <a:schemeClr val="bg1"/>
            </a:solidFill>
            <a:ln w="12700">
              <a:solidFill>
                <a:schemeClr val="bg1"/>
              </a:solidFill>
            </a:ln>
          </p:spPr>
          <p:txBody>
            <a:bodyPr vert="horz" wrap="square" lIns="91440" tIns="45720" rIns="91440" bIns="45720" numCol="1" anchor="t" anchorCtr="0" compatLnSpc="1">
              <a:prstTxWarp prst="textNoShape">
                <a:avLst/>
              </a:prstTxWarp>
            </a:bodyPr>
            <a:lstStyle/>
            <a:p>
              <a:endParaRPr lang="en-US">
                <a:latin typeface="Century Gothic" panose="020B0502020202020204" pitchFamily="34" charset="0"/>
              </a:endParaRPr>
            </a:p>
          </p:txBody>
        </p:sp>
      </p:grpSp>
      <p:grpSp>
        <p:nvGrpSpPr>
          <p:cNvPr id="16" name="Grupa 15"/>
          <p:cNvGrpSpPr/>
          <p:nvPr/>
        </p:nvGrpSpPr>
        <p:grpSpPr>
          <a:xfrm>
            <a:off x="1066732" y="4239704"/>
            <a:ext cx="4168291" cy="821022"/>
            <a:chOff x="4432014" y="4838409"/>
            <a:chExt cx="4168291" cy="821022"/>
          </a:xfrm>
        </p:grpSpPr>
        <p:sp>
          <p:nvSpPr>
            <p:cNvPr id="53" name="Rectangle 33"/>
            <p:cNvSpPr>
              <a:spLocks noChangeArrowheads="1"/>
            </p:cNvSpPr>
            <p:nvPr/>
          </p:nvSpPr>
          <p:spPr bwMode="auto">
            <a:xfrm>
              <a:off x="5178886" y="5065449"/>
              <a:ext cx="3421419" cy="366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67" tIns="44537" rIns="89067" bIns="44537">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nSpc>
                  <a:spcPct val="90000"/>
                </a:lnSpc>
              </a:pPr>
              <a:r>
                <a:rPr lang="pl-PL" sz="2000">
                  <a:solidFill>
                    <a:srgbClr val="39393B"/>
                  </a:solidFill>
                  <a:latin typeface="Century Gothic" panose="020B0502020202020204" pitchFamily="34" charset="0"/>
                </a:rPr>
                <a:t>No interruption</a:t>
              </a:r>
              <a:r>
                <a:rPr lang="en-NZ" sz="2000">
                  <a:solidFill>
                    <a:srgbClr val="39393B"/>
                  </a:solidFill>
                  <a:latin typeface="Century Gothic" panose="020B0502020202020204" pitchFamily="34" charset="0"/>
                </a:rPr>
                <a:t>s</a:t>
              </a:r>
              <a:endParaRPr lang="pl-PL" sz="2000">
                <a:solidFill>
                  <a:srgbClr val="39393B"/>
                </a:solidFill>
                <a:latin typeface="Century Gothic" panose="020B0502020202020204" pitchFamily="34" charset="0"/>
              </a:endParaRPr>
            </a:p>
          </p:txBody>
        </p:sp>
        <p:sp>
          <p:nvSpPr>
            <p:cNvPr id="63" name="Prostokąt zaokrąglony 62"/>
            <p:cNvSpPr/>
            <p:nvPr/>
          </p:nvSpPr>
          <p:spPr>
            <a:xfrm>
              <a:off x="4432014" y="4838409"/>
              <a:ext cx="4127785" cy="821022"/>
            </a:xfrm>
            <a:prstGeom prst="roundRect">
              <a:avLst/>
            </a:prstGeom>
            <a:noFill/>
            <a:ln w="19050">
              <a:solidFill>
                <a:schemeClr val="bg1">
                  <a:lumMod val="6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00100">
                <a:lnSpc>
                  <a:spcPct val="90000"/>
                </a:lnSpc>
                <a:spcBef>
                  <a:spcPct val="0"/>
                </a:spcBef>
                <a:spcAft>
                  <a:spcPct val="35000"/>
                </a:spcAft>
              </a:pPr>
              <a:endParaRPr lang="pl-PL">
                <a:solidFill>
                  <a:schemeClr val="tx1"/>
                </a:solidFill>
                <a:latin typeface="Century Gothic" panose="020B0502020202020204" pitchFamily="34" charset="0"/>
              </a:endParaRPr>
            </a:p>
          </p:txBody>
        </p:sp>
        <p:sp>
          <p:nvSpPr>
            <p:cNvPr id="64" name="Prostokąt z rogami zaokrąglonymi z jednej strony 63"/>
            <p:cNvSpPr/>
            <p:nvPr/>
          </p:nvSpPr>
          <p:spPr>
            <a:xfrm rot="16200000">
              <a:off x="4337635" y="4939291"/>
              <a:ext cx="814520" cy="625760"/>
            </a:xfrm>
            <a:prstGeom prst="round2Same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0" rtlCol="0" anchor="ctr"/>
            <a:lstStyle/>
            <a:p>
              <a:pPr algn="ctr"/>
              <a:endParaRPr lang="pl-PL" sz="2800" b="1">
                <a:latin typeface="Century Gothic" panose="020B0502020202020204" pitchFamily="34" charset="0"/>
              </a:endParaRPr>
            </a:p>
          </p:txBody>
        </p:sp>
        <p:sp>
          <p:nvSpPr>
            <p:cNvPr id="70" name="Freeform 139"/>
            <p:cNvSpPr>
              <a:spLocks noEditPoints="1"/>
            </p:cNvSpPr>
            <p:nvPr/>
          </p:nvSpPr>
          <p:spPr bwMode="auto">
            <a:xfrm>
              <a:off x="4538398" y="5042206"/>
              <a:ext cx="412994" cy="413428"/>
            </a:xfrm>
            <a:custGeom>
              <a:avLst/>
              <a:gdLst>
                <a:gd name="T0" fmla="*/ 522 w 611"/>
                <a:gd name="T1" fmla="*/ 91 h 611"/>
                <a:gd name="T2" fmla="*/ 521 w 611"/>
                <a:gd name="T3" fmla="*/ 90 h 611"/>
                <a:gd name="T4" fmla="*/ 520 w 611"/>
                <a:gd name="T5" fmla="*/ 89 h 611"/>
                <a:gd name="T6" fmla="*/ 305 w 611"/>
                <a:gd name="T7" fmla="*/ 0 h 611"/>
                <a:gd name="T8" fmla="*/ 0 w 611"/>
                <a:gd name="T9" fmla="*/ 306 h 611"/>
                <a:gd name="T10" fmla="*/ 88 w 611"/>
                <a:gd name="T11" fmla="*/ 521 h 611"/>
                <a:gd name="T12" fmla="*/ 89 w 611"/>
                <a:gd name="T13" fmla="*/ 522 h 611"/>
                <a:gd name="T14" fmla="*/ 90 w 611"/>
                <a:gd name="T15" fmla="*/ 523 h 611"/>
                <a:gd name="T16" fmla="*/ 305 w 611"/>
                <a:gd name="T17" fmla="*/ 611 h 611"/>
                <a:gd name="T18" fmla="*/ 611 w 611"/>
                <a:gd name="T19" fmla="*/ 306 h 611"/>
                <a:gd name="T20" fmla="*/ 522 w 611"/>
                <a:gd name="T21" fmla="*/ 91 h 611"/>
                <a:gd name="T22" fmla="*/ 305 w 611"/>
                <a:gd name="T23" fmla="*/ 14 h 611"/>
                <a:gd name="T24" fmla="*/ 506 w 611"/>
                <a:gd name="T25" fmla="*/ 95 h 611"/>
                <a:gd name="T26" fmla="*/ 94 w 611"/>
                <a:gd name="T27" fmla="*/ 507 h 611"/>
                <a:gd name="T28" fmla="*/ 14 w 611"/>
                <a:gd name="T29" fmla="*/ 306 h 611"/>
                <a:gd name="T30" fmla="*/ 305 w 611"/>
                <a:gd name="T31" fmla="*/ 14 h 611"/>
                <a:gd name="T32" fmla="*/ 305 w 611"/>
                <a:gd name="T33" fmla="*/ 597 h 611"/>
                <a:gd name="T34" fmla="*/ 104 w 611"/>
                <a:gd name="T35" fmla="*/ 517 h 611"/>
                <a:gd name="T36" fmla="*/ 516 w 611"/>
                <a:gd name="T37" fmla="*/ 105 h 611"/>
                <a:gd name="T38" fmla="*/ 597 w 611"/>
                <a:gd name="T39" fmla="*/ 306 h 611"/>
                <a:gd name="T40" fmla="*/ 305 w 611"/>
                <a:gd name="T41" fmla="*/ 597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11" h="611">
                  <a:moveTo>
                    <a:pt x="522" y="91"/>
                  </a:moveTo>
                  <a:cubicBezTo>
                    <a:pt x="522" y="91"/>
                    <a:pt x="522" y="90"/>
                    <a:pt x="521" y="90"/>
                  </a:cubicBezTo>
                  <a:cubicBezTo>
                    <a:pt x="521" y="89"/>
                    <a:pt x="520" y="89"/>
                    <a:pt x="520" y="89"/>
                  </a:cubicBezTo>
                  <a:cubicBezTo>
                    <a:pt x="465" y="34"/>
                    <a:pt x="389" y="0"/>
                    <a:pt x="305" y="0"/>
                  </a:cubicBezTo>
                  <a:cubicBezTo>
                    <a:pt x="137" y="0"/>
                    <a:pt x="0" y="137"/>
                    <a:pt x="0" y="306"/>
                  </a:cubicBezTo>
                  <a:cubicBezTo>
                    <a:pt x="0" y="389"/>
                    <a:pt x="34" y="465"/>
                    <a:pt x="88" y="521"/>
                  </a:cubicBezTo>
                  <a:cubicBezTo>
                    <a:pt x="89" y="521"/>
                    <a:pt x="89" y="521"/>
                    <a:pt x="89" y="522"/>
                  </a:cubicBezTo>
                  <a:cubicBezTo>
                    <a:pt x="90" y="522"/>
                    <a:pt x="90" y="522"/>
                    <a:pt x="90" y="523"/>
                  </a:cubicBezTo>
                  <a:cubicBezTo>
                    <a:pt x="146" y="577"/>
                    <a:pt x="222" y="611"/>
                    <a:pt x="305" y="611"/>
                  </a:cubicBezTo>
                  <a:cubicBezTo>
                    <a:pt x="474" y="611"/>
                    <a:pt x="611" y="474"/>
                    <a:pt x="611" y="306"/>
                  </a:cubicBezTo>
                  <a:cubicBezTo>
                    <a:pt x="611" y="222"/>
                    <a:pt x="577" y="146"/>
                    <a:pt x="522" y="91"/>
                  </a:cubicBezTo>
                  <a:close/>
                  <a:moveTo>
                    <a:pt x="305" y="14"/>
                  </a:moveTo>
                  <a:cubicBezTo>
                    <a:pt x="383" y="14"/>
                    <a:pt x="454" y="45"/>
                    <a:pt x="506" y="95"/>
                  </a:cubicBezTo>
                  <a:cubicBezTo>
                    <a:pt x="94" y="507"/>
                    <a:pt x="94" y="507"/>
                    <a:pt x="94" y="507"/>
                  </a:cubicBezTo>
                  <a:cubicBezTo>
                    <a:pt x="44" y="454"/>
                    <a:pt x="14" y="384"/>
                    <a:pt x="14" y="306"/>
                  </a:cubicBezTo>
                  <a:cubicBezTo>
                    <a:pt x="14" y="145"/>
                    <a:pt x="145" y="14"/>
                    <a:pt x="305" y="14"/>
                  </a:cubicBezTo>
                  <a:close/>
                  <a:moveTo>
                    <a:pt x="305" y="597"/>
                  </a:moveTo>
                  <a:cubicBezTo>
                    <a:pt x="227" y="597"/>
                    <a:pt x="157" y="566"/>
                    <a:pt x="104" y="517"/>
                  </a:cubicBezTo>
                  <a:cubicBezTo>
                    <a:pt x="516" y="105"/>
                    <a:pt x="516" y="105"/>
                    <a:pt x="516" y="105"/>
                  </a:cubicBezTo>
                  <a:cubicBezTo>
                    <a:pt x="566" y="157"/>
                    <a:pt x="597" y="228"/>
                    <a:pt x="597" y="306"/>
                  </a:cubicBezTo>
                  <a:cubicBezTo>
                    <a:pt x="597" y="466"/>
                    <a:pt x="466" y="597"/>
                    <a:pt x="305" y="597"/>
                  </a:cubicBezTo>
                  <a:close/>
                </a:path>
              </a:pathLst>
            </a:custGeom>
            <a:solidFill>
              <a:schemeClr val="bg1"/>
            </a:solidFill>
            <a:ln w="12700">
              <a:solidFill>
                <a:schemeClr val="bg1"/>
              </a:solidFill>
            </a:ln>
          </p:spPr>
          <p:txBody>
            <a:bodyPr vert="horz" wrap="square" lIns="91440" tIns="45720" rIns="91440" bIns="45720" numCol="1" anchor="t" anchorCtr="0" compatLnSpc="1">
              <a:prstTxWarp prst="textNoShape">
                <a:avLst/>
              </a:prstTxWarp>
            </a:bodyPr>
            <a:lstStyle/>
            <a:p>
              <a:endParaRPr lang="en-US">
                <a:latin typeface="Century Gothic" panose="020B0502020202020204" pitchFamily="34" charset="0"/>
              </a:endParaRPr>
            </a:p>
          </p:txBody>
        </p:sp>
      </p:grpSp>
      <p:grpSp>
        <p:nvGrpSpPr>
          <p:cNvPr id="17" name="Grupa 16"/>
          <p:cNvGrpSpPr/>
          <p:nvPr/>
        </p:nvGrpSpPr>
        <p:grpSpPr>
          <a:xfrm>
            <a:off x="704758" y="5174490"/>
            <a:ext cx="4168291" cy="821022"/>
            <a:chOff x="4432014" y="5867583"/>
            <a:chExt cx="4168291" cy="821022"/>
          </a:xfrm>
        </p:grpSpPr>
        <p:sp>
          <p:nvSpPr>
            <p:cNvPr id="56" name="Rectangle 33"/>
            <p:cNvSpPr>
              <a:spLocks noChangeArrowheads="1"/>
            </p:cNvSpPr>
            <p:nvPr/>
          </p:nvSpPr>
          <p:spPr bwMode="auto">
            <a:xfrm>
              <a:off x="5178886" y="6094623"/>
              <a:ext cx="3421419" cy="366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67" tIns="44537" rIns="89067" bIns="44537">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nSpc>
                  <a:spcPct val="90000"/>
                </a:lnSpc>
              </a:pPr>
              <a:r>
                <a:rPr lang="pl-PL" sz="2000">
                  <a:solidFill>
                    <a:srgbClr val="39393B"/>
                  </a:solidFill>
                  <a:latin typeface="Century Gothic" panose="020B0502020202020204" pitchFamily="34" charset="0"/>
                </a:rPr>
                <a:t>Give instruction</a:t>
              </a:r>
              <a:r>
                <a:rPr lang="en-NZ" sz="2000">
                  <a:solidFill>
                    <a:srgbClr val="39393B"/>
                  </a:solidFill>
                  <a:latin typeface="Century Gothic" panose="020B0502020202020204" pitchFamily="34" charset="0"/>
                </a:rPr>
                <a:t>s</a:t>
              </a:r>
              <a:endParaRPr lang="pl-PL" sz="2000">
                <a:solidFill>
                  <a:srgbClr val="39393B"/>
                </a:solidFill>
                <a:latin typeface="Century Gothic" panose="020B0502020202020204" pitchFamily="34" charset="0"/>
              </a:endParaRPr>
            </a:p>
          </p:txBody>
        </p:sp>
        <p:sp>
          <p:nvSpPr>
            <p:cNvPr id="65" name="Prostokąt zaokrąglony 64"/>
            <p:cNvSpPr/>
            <p:nvPr/>
          </p:nvSpPr>
          <p:spPr>
            <a:xfrm>
              <a:off x="4432014" y="5867583"/>
              <a:ext cx="4127785" cy="821022"/>
            </a:xfrm>
            <a:prstGeom prst="roundRect">
              <a:avLst/>
            </a:prstGeom>
            <a:noFill/>
            <a:ln w="19050">
              <a:solidFill>
                <a:schemeClr val="bg1">
                  <a:lumMod val="6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00100">
                <a:lnSpc>
                  <a:spcPct val="90000"/>
                </a:lnSpc>
                <a:spcBef>
                  <a:spcPct val="0"/>
                </a:spcBef>
                <a:spcAft>
                  <a:spcPct val="35000"/>
                </a:spcAft>
              </a:pPr>
              <a:endParaRPr lang="pl-PL">
                <a:solidFill>
                  <a:schemeClr val="tx1"/>
                </a:solidFill>
                <a:latin typeface="Century Gothic" panose="020B0502020202020204" pitchFamily="34" charset="0"/>
              </a:endParaRPr>
            </a:p>
          </p:txBody>
        </p:sp>
        <p:sp>
          <p:nvSpPr>
            <p:cNvPr id="66" name="Prostokąt z rogami zaokrąglonymi z jednej strony 65"/>
            <p:cNvSpPr/>
            <p:nvPr/>
          </p:nvSpPr>
          <p:spPr>
            <a:xfrm rot="16200000">
              <a:off x="4337635" y="5968465"/>
              <a:ext cx="814520" cy="625760"/>
            </a:xfrm>
            <a:prstGeom prst="round2Same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0" rtlCol="0" anchor="ctr"/>
            <a:lstStyle/>
            <a:p>
              <a:pPr algn="ctr"/>
              <a:endParaRPr lang="pl-PL" sz="2800" b="1">
                <a:latin typeface="Century Gothic" panose="020B0502020202020204" pitchFamily="34" charset="0"/>
              </a:endParaRPr>
            </a:p>
          </p:txBody>
        </p:sp>
        <p:sp>
          <p:nvSpPr>
            <p:cNvPr id="71" name="Freeform 93"/>
            <p:cNvSpPr>
              <a:spLocks noEditPoints="1"/>
            </p:cNvSpPr>
            <p:nvPr/>
          </p:nvSpPr>
          <p:spPr bwMode="auto">
            <a:xfrm>
              <a:off x="4591442" y="6057901"/>
              <a:ext cx="339304" cy="440386"/>
            </a:xfrm>
            <a:custGeom>
              <a:avLst/>
              <a:gdLst>
                <a:gd name="T0" fmla="*/ 486 w 486"/>
                <a:gd name="T1" fmla="*/ 163 h 630"/>
                <a:gd name="T2" fmla="*/ 485 w 486"/>
                <a:gd name="T3" fmla="*/ 161 h 630"/>
                <a:gd name="T4" fmla="*/ 484 w 486"/>
                <a:gd name="T5" fmla="*/ 160 h 630"/>
                <a:gd name="T6" fmla="*/ 326 w 486"/>
                <a:gd name="T7" fmla="*/ 2 h 630"/>
                <a:gd name="T8" fmla="*/ 325 w 486"/>
                <a:gd name="T9" fmla="*/ 1 h 630"/>
                <a:gd name="T10" fmla="*/ 323 w 486"/>
                <a:gd name="T11" fmla="*/ 1 h 630"/>
                <a:gd name="T12" fmla="*/ 122 w 486"/>
                <a:gd name="T13" fmla="*/ 0 h 630"/>
                <a:gd name="T14" fmla="*/ 115 w 486"/>
                <a:gd name="T15" fmla="*/ 137 h 630"/>
                <a:gd name="T16" fmla="*/ 0 w 486"/>
                <a:gd name="T17" fmla="*/ 144 h 630"/>
                <a:gd name="T18" fmla="*/ 7 w 486"/>
                <a:gd name="T19" fmla="*/ 630 h 630"/>
                <a:gd name="T20" fmla="*/ 372 w 486"/>
                <a:gd name="T21" fmla="*/ 623 h 630"/>
                <a:gd name="T22" fmla="*/ 479 w 486"/>
                <a:gd name="T23" fmla="*/ 493 h 630"/>
                <a:gd name="T24" fmla="*/ 486 w 486"/>
                <a:gd name="T25" fmla="*/ 165 h 630"/>
                <a:gd name="T26" fmla="*/ 329 w 486"/>
                <a:gd name="T27" fmla="*/ 24 h 630"/>
                <a:gd name="T28" fmla="*/ 329 w 486"/>
                <a:gd name="T29" fmla="*/ 158 h 630"/>
                <a:gd name="T30" fmla="*/ 358 w 486"/>
                <a:gd name="T31" fmla="*/ 616 h 630"/>
                <a:gd name="T32" fmla="*/ 14 w 486"/>
                <a:gd name="T33" fmla="*/ 151 h 630"/>
                <a:gd name="T34" fmla="*/ 200 w 486"/>
                <a:gd name="T35" fmla="*/ 302 h 630"/>
                <a:gd name="T36" fmla="*/ 358 w 486"/>
                <a:gd name="T37" fmla="*/ 309 h 630"/>
                <a:gd name="T38" fmla="*/ 348 w 486"/>
                <a:gd name="T39" fmla="*/ 295 h 630"/>
                <a:gd name="T40" fmla="*/ 214 w 486"/>
                <a:gd name="T41" fmla="*/ 161 h 630"/>
                <a:gd name="T42" fmla="*/ 372 w 486"/>
                <a:gd name="T43" fmla="*/ 479 h 630"/>
                <a:gd name="T44" fmla="*/ 372 w 486"/>
                <a:gd name="T45" fmla="*/ 301 h 630"/>
                <a:gd name="T46" fmla="*/ 371 w 486"/>
                <a:gd name="T47" fmla="*/ 299 h 630"/>
                <a:gd name="T48" fmla="*/ 371 w 486"/>
                <a:gd name="T49" fmla="*/ 298 h 630"/>
                <a:gd name="T50" fmla="*/ 212 w 486"/>
                <a:gd name="T51" fmla="*/ 139 h 630"/>
                <a:gd name="T52" fmla="*/ 211 w 486"/>
                <a:gd name="T53" fmla="*/ 138 h 630"/>
                <a:gd name="T54" fmla="*/ 210 w 486"/>
                <a:gd name="T55" fmla="*/ 138 h 630"/>
                <a:gd name="T56" fmla="*/ 207 w 486"/>
                <a:gd name="T57" fmla="*/ 137 h 630"/>
                <a:gd name="T58" fmla="*/ 129 w 486"/>
                <a:gd name="T59" fmla="*/ 14 h 630"/>
                <a:gd name="T60" fmla="*/ 315 w 486"/>
                <a:gd name="T61" fmla="*/ 165 h 630"/>
                <a:gd name="T62" fmla="*/ 472 w 486"/>
                <a:gd name="T63" fmla="*/ 172 h 630"/>
                <a:gd name="T64" fmla="*/ 372 w 486"/>
                <a:gd name="T65" fmla="*/ 479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6" h="630">
                  <a:moveTo>
                    <a:pt x="486" y="164"/>
                  </a:moveTo>
                  <a:cubicBezTo>
                    <a:pt x="486" y="163"/>
                    <a:pt x="486" y="163"/>
                    <a:pt x="486" y="163"/>
                  </a:cubicBezTo>
                  <a:cubicBezTo>
                    <a:pt x="486" y="162"/>
                    <a:pt x="486" y="162"/>
                    <a:pt x="486" y="162"/>
                  </a:cubicBezTo>
                  <a:cubicBezTo>
                    <a:pt x="486" y="162"/>
                    <a:pt x="486" y="162"/>
                    <a:pt x="485" y="161"/>
                  </a:cubicBezTo>
                  <a:cubicBezTo>
                    <a:pt x="485" y="161"/>
                    <a:pt x="485" y="161"/>
                    <a:pt x="485" y="161"/>
                  </a:cubicBezTo>
                  <a:cubicBezTo>
                    <a:pt x="485" y="161"/>
                    <a:pt x="485" y="160"/>
                    <a:pt x="484" y="160"/>
                  </a:cubicBezTo>
                  <a:cubicBezTo>
                    <a:pt x="327" y="2"/>
                    <a:pt x="327" y="2"/>
                    <a:pt x="327" y="2"/>
                  </a:cubicBezTo>
                  <a:cubicBezTo>
                    <a:pt x="327" y="2"/>
                    <a:pt x="326" y="2"/>
                    <a:pt x="326" y="2"/>
                  </a:cubicBezTo>
                  <a:cubicBezTo>
                    <a:pt x="326" y="2"/>
                    <a:pt x="326" y="2"/>
                    <a:pt x="326" y="1"/>
                  </a:cubicBezTo>
                  <a:cubicBezTo>
                    <a:pt x="325" y="1"/>
                    <a:pt x="325" y="1"/>
                    <a:pt x="325" y="1"/>
                  </a:cubicBezTo>
                  <a:cubicBezTo>
                    <a:pt x="324" y="1"/>
                    <a:pt x="324" y="1"/>
                    <a:pt x="324" y="1"/>
                  </a:cubicBezTo>
                  <a:cubicBezTo>
                    <a:pt x="324" y="1"/>
                    <a:pt x="324" y="1"/>
                    <a:pt x="323" y="1"/>
                  </a:cubicBezTo>
                  <a:cubicBezTo>
                    <a:pt x="323" y="0"/>
                    <a:pt x="322" y="0"/>
                    <a:pt x="322" y="0"/>
                  </a:cubicBezTo>
                  <a:cubicBezTo>
                    <a:pt x="122" y="0"/>
                    <a:pt x="122" y="0"/>
                    <a:pt x="122" y="0"/>
                  </a:cubicBezTo>
                  <a:cubicBezTo>
                    <a:pt x="118" y="0"/>
                    <a:pt x="115" y="4"/>
                    <a:pt x="115" y="7"/>
                  </a:cubicBezTo>
                  <a:cubicBezTo>
                    <a:pt x="115" y="137"/>
                    <a:pt x="115" y="137"/>
                    <a:pt x="115" y="137"/>
                  </a:cubicBezTo>
                  <a:cubicBezTo>
                    <a:pt x="7" y="137"/>
                    <a:pt x="7" y="137"/>
                    <a:pt x="7" y="137"/>
                  </a:cubicBezTo>
                  <a:cubicBezTo>
                    <a:pt x="3" y="137"/>
                    <a:pt x="0" y="141"/>
                    <a:pt x="0" y="144"/>
                  </a:cubicBezTo>
                  <a:cubicBezTo>
                    <a:pt x="0" y="623"/>
                    <a:pt x="0" y="623"/>
                    <a:pt x="0" y="623"/>
                  </a:cubicBezTo>
                  <a:cubicBezTo>
                    <a:pt x="0" y="626"/>
                    <a:pt x="3" y="630"/>
                    <a:pt x="7" y="630"/>
                  </a:cubicBezTo>
                  <a:cubicBezTo>
                    <a:pt x="365" y="630"/>
                    <a:pt x="365" y="630"/>
                    <a:pt x="365" y="630"/>
                  </a:cubicBezTo>
                  <a:cubicBezTo>
                    <a:pt x="369" y="630"/>
                    <a:pt x="372" y="626"/>
                    <a:pt x="372" y="623"/>
                  </a:cubicBezTo>
                  <a:cubicBezTo>
                    <a:pt x="372" y="493"/>
                    <a:pt x="372" y="493"/>
                    <a:pt x="372" y="493"/>
                  </a:cubicBezTo>
                  <a:cubicBezTo>
                    <a:pt x="479" y="493"/>
                    <a:pt x="479" y="493"/>
                    <a:pt x="479" y="493"/>
                  </a:cubicBezTo>
                  <a:cubicBezTo>
                    <a:pt x="483" y="493"/>
                    <a:pt x="486" y="489"/>
                    <a:pt x="486" y="486"/>
                  </a:cubicBezTo>
                  <a:cubicBezTo>
                    <a:pt x="486" y="165"/>
                    <a:pt x="486" y="165"/>
                    <a:pt x="486" y="165"/>
                  </a:cubicBezTo>
                  <a:cubicBezTo>
                    <a:pt x="486" y="164"/>
                    <a:pt x="486" y="164"/>
                    <a:pt x="486" y="164"/>
                  </a:cubicBezTo>
                  <a:close/>
                  <a:moveTo>
                    <a:pt x="329" y="24"/>
                  </a:moveTo>
                  <a:cubicBezTo>
                    <a:pt x="463" y="158"/>
                    <a:pt x="463" y="158"/>
                    <a:pt x="463" y="158"/>
                  </a:cubicBezTo>
                  <a:cubicBezTo>
                    <a:pt x="329" y="158"/>
                    <a:pt x="329" y="158"/>
                    <a:pt x="329" y="158"/>
                  </a:cubicBezTo>
                  <a:lnTo>
                    <a:pt x="329" y="24"/>
                  </a:lnTo>
                  <a:close/>
                  <a:moveTo>
                    <a:pt x="358" y="616"/>
                  </a:moveTo>
                  <a:cubicBezTo>
                    <a:pt x="14" y="616"/>
                    <a:pt x="14" y="616"/>
                    <a:pt x="14" y="616"/>
                  </a:cubicBezTo>
                  <a:cubicBezTo>
                    <a:pt x="14" y="151"/>
                    <a:pt x="14" y="151"/>
                    <a:pt x="14" y="151"/>
                  </a:cubicBezTo>
                  <a:cubicBezTo>
                    <a:pt x="200" y="151"/>
                    <a:pt x="200" y="151"/>
                    <a:pt x="200" y="151"/>
                  </a:cubicBezTo>
                  <a:cubicBezTo>
                    <a:pt x="200" y="302"/>
                    <a:pt x="200" y="302"/>
                    <a:pt x="200" y="302"/>
                  </a:cubicBezTo>
                  <a:cubicBezTo>
                    <a:pt x="200" y="306"/>
                    <a:pt x="203" y="309"/>
                    <a:pt x="207" y="309"/>
                  </a:cubicBezTo>
                  <a:cubicBezTo>
                    <a:pt x="358" y="309"/>
                    <a:pt x="358" y="309"/>
                    <a:pt x="358" y="309"/>
                  </a:cubicBezTo>
                  <a:lnTo>
                    <a:pt x="358" y="616"/>
                  </a:lnTo>
                  <a:close/>
                  <a:moveTo>
                    <a:pt x="348" y="295"/>
                  </a:moveTo>
                  <a:cubicBezTo>
                    <a:pt x="214" y="295"/>
                    <a:pt x="214" y="295"/>
                    <a:pt x="214" y="295"/>
                  </a:cubicBezTo>
                  <a:cubicBezTo>
                    <a:pt x="214" y="161"/>
                    <a:pt x="214" y="161"/>
                    <a:pt x="214" y="161"/>
                  </a:cubicBezTo>
                  <a:lnTo>
                    <a:pt x="348" y="295"/>
                  </a:lnTo>
                  <a:close/>
                  <a:moveTo>
                    <a:pt x="372" y="479"/>
                  </a:moveTo>
                  <a:cubicBezTo>
                    <a:pt x="372" y="302"/>
                    <a:pt x="372" y="302"/>
                    <a:pt x="372" y="302"/>
                  </a:cubicBezTo>
                  <a:cubicBezTo>
                    <a:pt x="372" y="301"/>
                    <a:pt x="372" y="301"/>
                    <a:pt x="372" y="301"/>
                  </a:cubicBezTo>
                  <a:cubicBezTo>
                    <a:pt x="372" y="300"/>
                    <a:pt x="371" y="300"/>
                    <a:pt x="371" y="300"/>
                  </a:cubicBezTo>
                  <a:cubicBezTo>
                    <a:pt x="371" y="299"/>
                    <a:pt x="371" y="299"/>
                    <a:pt x="371" y="299"/>
                  </a:cubicBezTo>
                  <a:cubicBezTo>
                    <a:pt x="371" y="299"/>
                    <a:pt x="371" y="299"/>
                    <a:pt x="371" y="298"/>
                  </a:cubicBezTo>
                  <a:cubicBezTo>
                    <a:pt x="371" y="298"/>
                    <a:pt x="371" y="298"/>
                    <a:pt x="371" y="298"/>
                  </a:cubicBezTo>
                  <a:cubicBezTo>
                    <a:pt x="370" y="298"/>
                    <a:pt x="370" y="297"/>
                    <a:pt x="370" y="297"/>
                  </a:cubicBezTo>
                  <a:cubicBezTo>
                    <a:pt x="212" y="139"/>
                    <a:pt x="212" y="139"/>
                    <a:pt x="212" y="139"/>
                  </a:cubicBezTo>
                  <a:cubicBezTo>
                    <a:pt x="212" y="139"/>
                    <a:pt x="211" y="139"/>
                    <a:pt x="211" y="139"/>
                  </a:cubicBezTo>
                  <a:cubicBezTo>
                    <a:pt x="211" y="139"/>
                    <a:pt x="211" y="138"/>
                    <a:pt x="211" y="138"/>
                  </a:cubicBezTo>
                  <a:cubicBezTo>
                    <a:pt x="211" y="138"/>
                    <a:pt x="210" y="138"/>
                    <a:pt x="210" y="138"/>
                  </a:cubicBezTo>
                  <a:cubicBezTo>
                    <a:pt x="210" y="138"/>
                    <a:pt x="210" y="138"/>
                    <a:pt x="210" y="138"/>
                  </a:cubicBezTo>
                  <a:cubicBezTo>
                    <a:pt x="209" y="138"/>
                    <a:pt x="209" y="138"/>
                    <a:pt x="209" y="138"/>
                  </a:cubicBezTo>
                  <a:cubicBezTo>
                    <a:pt x="208" y="137"/>
                    <a:pt x="208" y="137"/>
                    <a:pt x="207" y="137"/>
                  </a:cubicBezTo>
                  <a:cubicBezTo>
                    <a:pt x="129" y="137"/>
                    <a:pt x="129" y="137"/>
                    <a:pt x="129" y="137"/>
                  </a:cubicBezTo>
                  <a:cubicBezTo>
                    <a:pt x="129" y="14"/>
                    <a:pt x="129" y="14"/>
                    <a:pt x="129" y="14"/>
                  </a:cubicBezTo>
                  <a:cubicBezTo>
                    <a:pt x="315" y="14"/>
                    <a:pt x="315" y="14"/>
                    <a:pt x="315" y="14"/>
                  </a:cubicBezTo>
                  <a:cubicBezTo>
                    <a:pt x="315" y="165"/>
                    <a:pt x="315" y="165"/>
                    <a:pt x="315" y="165"/>
                  </a:cubicBezTo>
                  <a:cubicBezTo>
                    <a:pt x="315" y="169"/>
                    <a:pt x="318" y="172"/>
                    <a:pt x="322" y="172"/>
                  </a:cubicBezTo>
                  <a:cubicBezTo>
                    <a:pt x="472" y="172"/>
                    <a:pt x="472" y="172"/>
                    <a:pt x="472" y="172"/>
                  </a:cubicBezTo>
                  <a:cubicBezTo>
                    <a:pt x="472" y="479"/>
                    <a:pt x="472" y="479"/>
                    <a:pt x="472" y="479"/>
                  </a:cubicBezTo>
                  <a:lnTo>
                    <a:pt x="372" y="479"/>
                  </a:lnTo>
                  <a:close/>
                </a:path>
              </a:pathLst>
            </a:custGeom>
            <a:solidFill>
              <a:schemeClr val="bg1"/>
            </a:solidFill>
            <a:ln w="12700">
              <a:solidFill>
                <a:schemeClr val="bg1"/>
              </a:solidFill>
            </a:ln>
          </p:spPr>
          <p:txBody>
            <a:bodyPr vert="horz" wrap="square" lIns="91440" tIns="45720" rIns="91440" bIns="45720" numCol="1" anchor="t" anchorCtr="0" compatLnSpc="1">
              <a:prstTxWarp prst="textNoShape">
                <a:avLst/>
              </a:prstTxWarp>
            </a:bodyPr>
            <a:lstStyle/>
            <a:p>
              <a:endParaRPr lang="en-US">
                <a:latin typeface="Century Gothic" panose="020B0502020202020204" pitchFamily="34" charset="0"/>
              </a:endParaRPr>
            </a:p>
          </p:txBody>
        </p:sp>
      </p:grpSp>
      <p:sp>
        <p:nvSpPr>
          <p:cNvPr id="6" name="Symbol zastępczy numeru slajdu 5"/>
          <p:cNvSpPr>
            <a:spLocks noGrp="1"/>
          </p:cNvSpPr>
          <p:nvPr>
            <p:ph type="sldNum" sz="quarter" idx="12"/>
          </p:nvPr>
        </p:nvSpPr>
        <p:spPr/>
        <p:txBody>
          <a:bodyPr/>
          <a:lstStyle/>
          <a:p>
            <a:fld id="{DEAEEF22-A4DB-45E7-8C91-9889C89BF273}" type="slidenum">
              <a:rPr lang="pl-PL" smtClean="0"/>
              <a:t>67</a:t>
            </a:fld>
            <a:endParaRPr lang="pl-PL"/>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938221" y="1082993"/>
            <a:ext cx="5131398" cy="4692014"/>
          </a:xfrm>
          <a:prstGeom prst="rect">
            <a:avLst/>
          </a:prstGeom>
        </p:spPr>
      </p:pic>
    </p:spTree>
    <p:extLst>
      <p:ext uri="{BB962C8B-B14F-4D97-AF65-F5344CB8AC3E}">
        <p14:creationId xmlns:p14="http://schemas.microsoft.com/office/powerpoint/2010/main" val="170579436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3333">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3333">
                                          <p:cBhvr additive="base">
                                            <p:cTn id="7" dur="1250" fill="hold"/>
                                            <p:tgtEl>
                                              <p:spTgt spid="3"/>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14:presetBounceEnd="53333">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14:bounceEnd="53333">
                                          <p:cBhvr additive="base">
                                            <p:cTn id="13" dur="1250" fill="hold"/>
                                            <p:tgtEl>
                                              <p:spTgt spid="13"/>
                                            </p:tgtEl>
                                            <p:attrNameLst>
                                              <p:attrName>ppt_x</p:attrName>
                                            </p:attrNameLst>
                                          </p:cBhvr>
                                          <p:tavLst>
                                            <p:tav tm="0">
                                              <p:val>
                                                <p:strVal val="0-#ppt_w/2"/>
                                              </p:val>
                                            </p:tav>
                                            <p:tav tm="100000">
                                              <p:val>
                                                <p:strVal val="#ppt_x"/>
                                              </p:val>
                                            </p:tav>
                                          </p:tavLst>
                                        </p:anim>
                                        <p:anim calcmode="lin" valueType="num" p14:bounceEnd="53333">
                                          <p:cBhvr additive="base">
                                            <p:cTn id="14" dur="12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14:presetBounceEnd="53333">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14:bounceEnd="53333">
                                          <p:cBhvr additive="base">
                                            <p:cTn id="19" dur="1250" fill="hold"/>
                                            <p:tgtEl>
                                              <p:spTgt spid="14"/>
                                            </p:tgtEl>
                                            <p:attrNameLst>
                                              <p:attrName>ppt_x</p:attrName>
                                            </p:attrNameLst>
                                          </p:cBhvr>
                                          <p:tavLst>
                                            <p:tav tm="0">
                                              <p:val>
                                                <p:strVal val="0-#ppt_w/2"/>
                                              </p:val>
                                            </p:tav>
                                            <p:tav tm="100000">
                                              <p:val>
                                                <p:strVal val="#ppt_x"/>
                                              </p:val>
                                            </p:tav>
                                          </p:tavLst>
                                        </p:anim>
                                        <p:anim calcmode="lin" valueType="num" p14:bounceEnd="53333">
                                          <p:cBhvr additive="base">
                                            <p:cTn id="20" dur="125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14:presetBounceEnd="53333">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14:bounceEnd="53333">
                                          <p:cBhvr additive="base">
                                            <p:cTn id="25" dur="1250" fill="hold"/>
                                            <p:tgtEl>
                                              <p:spTgt spid="15"/>
                                            </p:tgtEl>
                                            <p:attrNameLst>
                                              <p:attrName>ppt_x</p:attrName>
                                            </p:attrNameLst>
                                          </p:cBhvr>
                                          <p:tavLst>
                                            <p:tav tm="0">
                                              <p:val>
                                                <p:strVal val="0-#ppt_w/2"/>
                                              </p:val>
                                            </p:tav>
                                            <p:tav tm="100000">
                                              <p:val>
                                                <p:strVal val="#ppt_x"/>
                                              </p:val>
                                            </p:tav>
                                          </p:tavLst>
                                        </p:anim>
                                        <p:anim calcmode="lin" valueType="num" p14:bounceEnd="53333">
                                          <p:cBhvr additive="base">
                                            <p:cTn id="26" dur="125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14:presetBounceEnd="53333">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14:bounceEnd="53333">
                                          <p:cBhvr additive="base">
                                            <p:cTn id="31" dur="1250" fill="hold"/>
                                            <p:tgtEl>
                                              <p:spTgt spid="16"/>
                                            </p:tgtEl>
                                            <p:attrNameLst>
                                              <p:attrName>ppt_x</p:attrName>
                                            </p:attrNameLst>
                                          </p:cBhvr>
                                          <p:tavLst>
                                            <p:tav tm="0">
                                              <p:val>
                                                <p:strVal val="1+#ppt_w/2"/>
                                              </p:val>
                                            </p:tav>
                                            <p:tav tm="100000">
                                              <p:val>
                                                <p:strVal val="#ppt_x"/>
                                              </p:val>
                                            </p:tav>
                                          </p:tavLst>
                                        </p:anim>
                                        <p:anim calcmode="lin" valueType="num" p14:bounceEnd="53333">
                                          <p:cBhvr additive="base">
                                            <p:cTn id="32" dur="125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14:presetBounceEnd="53333">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14:bounceEnd="53333">
                                          <p:cBhvr additive="base">
                                            <p:cTn id="37" dur="1250" fill="hold"/>
                                            <p:tgtEl>
                                              <p:spTgt spid="17"/>
                                            </p:tgtEl>
                                            <p:attrNameLst>
                                              <p:attrName>ppt_x</p:attrName>
                                            </p:attrNameLst>
                                          </p:cBhvr>
                                          <p:tavLst>
                                            <p:tav tm="0">
                                              <p:val>
                                                <p:strVal val="1+#ppt_w/2"/>
                                              </p:val>
                                            </p:tav>
                                            <p:tav tm="100000">
                                              <p:val>
                                                <p:strVal val="#ppt_x"/>
                                              </p:val>
                                            </p:tav>
                                          </p:tavLst>
                                        </p:anim>
                                        <p:anim calcmode="lin" valueType="num" p14:bounceEnd="53333">
                                          <p:cBhvr additive="base">
                                            <p:cTn id="38" dur="1250" fill="hold"/>
                                            <p:tgtEl>
                                              <p:spTgt spid="17"/>
                                            </p:tgtEl>
                                            <p:attrNameLst>
                                              <p:attrName>ppt_y</p:attrName>
                                            </p:attrNameLst>
                                          </p:cBhvr>
                                          <p:tavLst>
                                            <p:tav tm="0">
                                              <p:val>
                                                <p:strVal val="#ppt_y"/>
                                              </p:val>
                                            </p:tav>
                                            <p:tav tm="100000">
                                              <p:val>
                                                <p:strVal val="#ppt_y"/>
                                              </p:val>
                                            </p:tav>
                                          </p:tavLst>
                                        </p:anim>
                                      </p:childTnLst>
                                    </p:cTn>
                                  </p:par>
                                </p:childTnLst>
                              </p:cTn>
                            </p:par>
                            <p:par>
                              <p:cTn id="39" fill="hold">
                                <p:stCondLst>
                                  <p:cond delay="1250"/>
                                </p:stCondLst>
                                <p:childTnLst>
                                  <p:par>
                                    <p:cTn id="40" presetID="2" presetClass="entr" presetSubtype="4"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ppt_x"/>
                                              </p:val>
                                            </p:tav>
                                            <p:tav tm="100000">
                                              <p:val>
                                                <p:strVal val="#ppt_x"/>
                                              </p:val>
                                            </p:tav>
                                          </p:tavLst>
                                        </p:anim>
                                        <p:anim calcmode="lin" valueType="num">
                                          <p:cBhvr additive="base">
                                            <p:cTn id="4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250" fill="hold"/>
                                            <p:tgtEl>
                                              <p:spTgt spid="3"/>
                                            </p:tgtEl>
                                            <p:attrNameLst>
                                              <p:attrName>ppt_x</p:attrName>
                                            </p:attrNameLst>
                                          </p:cBhvr>
                                          <p:tavLst>
                                            <p:tav tm="0">
                                              <p:val>
                                                <p:strVal val="0-#ppt_w/2"/>
                                              </p:val>
                                            </p:tav>
                                            <p:tav tm="100000">
                                              <p:val>
                                                <p:strVal val="#ppt_x"/>
                                              </p:val>
                                            </p:tav>
                                          </p:tavLst>
                                        </p:anim>
                                        <p:anim calcmode="lin" valueType="num">
                                          <p:cBhvr additive="base">
                                            <p:cTn id="8" dur="125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1250" fill="hold"/>
                                            <p:tgtEl>
                                              <p:spTgt spid="13"/>
                                            </p:tgtEl>
                                            <p:attrNameLst>
                                              <p:attrName>ppt_x</p:attrName>
                                            </p:attrNameLst>
                                          </p:cBhvr>
                                          <p:tavLst>
                                            <p:tav tm="0">
                                              <p:val>
                                                <p:strVal val="0-#ppt_w/2"/>
                                              </p:val>
                                            </p:tav>
                                            <p:tav tm="100000">
                                              <p:val>
                                                <p:strVal val="#ppt_x"/>
                                              </p:val>
                                            </p:tav>
                                          </p:tavLst>
                                        </p:anim>
                                        <p:anim calcmode="lin" valueType="num">
                                          <p:cBhvr additive="base">
                                            <p:cTn id="14" dur="12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250" fill="hold"/>
                                            <p:tgtEl>
                                              <p:spTgt spid="14"/>
                                            </p:tgtEl>
                                            <p:attrNameLst>
                                              <p:attrName>ppt_x</p:attrName>
                                            </p:attrNameLst>
                                          </p:cBhvr>
                                          <p:tavLst>
                                            <p:tav tm="0">
                                              <p:val>
                                                <p:strVal val="0-#ppt_w/2"/>
                                              </p:val>
                                            </p:tav>
                                            <p:tav tm="100000">
                                              <p:val>
                                                <p:strVal val="#ppt_x"/>
                                              </p:val>
                                            </p:tav>
                                          </p:tavLst>
                                        </p:anim>
                                        <p:anim calcmode="lin" valueType="num">
                                          <p:cBhvr additive="base">
                                            <p:cTn id="20" dur="125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1250" fill="hold"/>
                                            <p:tgtEl>
                                              <p:spTgt spid="15"/>
                                            </p:tgtEl>
                                            <p:attrNameLst>
                                              <p:attrName>ppt_x</p:attrName>
                                            </p:attrNameLst>
                                          </p:cBhvr>
                                          <p:tavLst>
                                            <p:tav tm="0">
                                              <p:val>
                                                <p:strVal val="0-#ppt_w/2"/>
                                              </p:val>
                                            </p:tav>
                                            <p:tav tm="100000">
                                              <p:val>
                                                <p:strVal val="#ppt_x"/>
                                              </p:val>
                                            </p:tav>
                                          </p:tavLst>
                                        </p:anim>
                                        <p:anim calcmode="lin" valueType="num">
                                          <p:cBhvr additive="base">
                                            <p:cTn id="26" dur="125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250" fill="hold"/>
                                            <p:tgtEl>
                                              <p:spTgt spid="16"/>
                                            </p:tgtEl>
                                            <p:attrNameLst>
                                              <p:attrName>ppt_x</p:attrName>
                                            </p:attrNameLst>
                                          </p:cBhvr>
                                          <p:tavLst>
                                            <p:tav tm="0">
                                              <p:val>
                                                <p:strVal val="1+#ppt_w/2"/>
                                              </p:val>
                                            </p:tav>
                                            <p:tav tm="100000">
                                              <p:val>
                                                <p:strVal val="#ppt_x"/>
                                              </p:val>
                                            </p:tav>
                                          </p:tavLst>
                                        </p:anim>
                                        <p:anim calcmode="lin" valueType="num">
                                          <p:cBhvr additive="base">
                                            <p:cTn id="32" dur="125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1250" fill="hold"/>
                                            <p:tgtEl>
                                              <p:spTgt spid="17"/>
                                            </p:tgtEl>
                                            <p:attrNameLst>
                                              <p:attrName>ppt_x</p:attrName>
                                            </p:attrNameLst>
                                          </p:cBhvr>
                                          <p:tavLst>
                                            <p:tav tm="0">
                                              <p:val>
                                                <p:strVal val="1+#ppt_w/2"/>
                                              </p:val>
                                            </p:tav>
                                            <p:tav tm="100000">
                                              <p:val>
                                                <p:strVal val="#ppt_x"/>
                                              </p:val>
                                            </p:tav>
                                          </p:tavLst>
                                        </p:anim>
                                        <p:anim calcmode="lin" valueType="num">
                                          <p:cBhvr additive="base">
                                            <p:cTn id="38" dur="1250" fill="hold"/>
                                            <p:tgtEl>
                                              <p:spTgt spid="17"/>
                                            </p:tgtEl>
                                            <p:attrNameLst>
                                              <p:attrName>ppt_y</p:attrName>
                                            </p:attrNameLst>
                                          </p:cBhvr>
                                          <p:tavLst>
                                            <p:tav tm="0">
                                              <p:val>
                                                <p:strVal val="#ppt_y"/>
                                              </p:val>
                                            </p:tav>
                                            <p:tav tm="100000">
                                              <p:val>
                                                <p:strVal val="#ppt_y"/>
                                              </p:val>
                                            </p:tav>
                                          </p:tavLst>
                                        </p:anim>
                                      </p:childTnLst>
                                    </p:cTn>
                                  </p:par>
                                </p:childTnLst>
                              </p:cTn>
                            </p:par>
                            <p:par>
                              <p:cTn id="39" fill="hold">
                                <p:stCondLst>
                                  <p:cond delay="1250"/>
                                </p:stCondLst>
                                <p:childTnLst>
                                  <p:par>
                                    <p:cTn id="40" presetID="2" presetClass="entr" presetSubtype="4"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ppt_x"/>
                                              </p:val>
                                            </p:tav>
                                            <p:tav tm="100000">
                                              <p:val>
                                                <p:strVal val="#ppt_x"/>
                                              </p:val>
                                            </p:tav>
                                          </p:tavLst>
                                        </p:anim>
                                        <p:anim calcmode="lin" valueType="num">
                                          <p:cBhvr additive="base">
                                            <p:cTn id="4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1"/>
          <p:cNvSpPr>
            <a:spLocks noGrp="1"/>
          </p:cNvSpPr>
          <p:nvPr>
            <p:ph type="body" sz="quarter" idx="10"/>
          </p:nvPr>
        </p:nvSpPr>
        <p:spPr>
          <a:xfrm>
            <a:off x="4683067" y="3336212"/>
            <a:ext cx="8281987" cy="707979"/>
          </a:xfrm>
        </p:spPr>
        <p:txBody>
          <a:bodyPr>
            <a:normAutofit/>
          </a:bodyPr>
          <a:lstStyle/>
          <a:p>
            <a:r>
              <a:rPr lang="en-NZ" b="1">
                <a:solidFill>
                  <a:schemeClr val="accent1"/>
                </a:solidFill>
              </a:rPr>
              <a:t>Debriefing </a:t>
            </a:r>
            <a:r>
              <a:rPr lang="pl-PL" b="1">
                <a:solidFill>
                  <a:schemeClr val="accent1"/>
                </a:solidFill>
              </a:rPr>
              <a:t>Profiles</a:t>
            </a:r>
          </a:p>
        </p:txBody>
      </p:sp>
      <p:sp>
        <p:nvSpPr>
          <p:cNvPr id="3" name="Symbol zastępczy tekstu 2"/>
          <p:cNvSpPr>
            <a:spLocks noGrp="1"/>
          </p:cNvSpPr>
          <p:nvPr>
            <p:ph type="body" sz="quarter" idx="11"/>
          </p:nvPr>
        </p:nvSpPr>
        <p:spPr>
          <a:xfrm>
            <a:off x="4693405" y="4037715"/>
            <a:ext cx="4307220" cy="707979"/>
          </a:xfrm>
        </p:spPr>
        <p:txBody>
          <a:bodyPr>
            <a:normAutofit/>
          </a:bodyPr>
          <a:lstStyle/>
          <a:p>
            <a:r>
              <a:rPr lang="pl-PL" sz="4000" b="0" dirty="0">
                <a:solidFill>
                  <a:schemeClr val="accent6">
                    <a:lumMod val="50000"/>
                  </a:schemeClr>
                </a:solidFill>
              </a:rPr>
              <a:t>Extended DISC®</a:t>
            </a:r>
          </a:p>
        </p:txBody>
      </p:sp>
    </p:spTree>
    <p:extLst>
      <p:ext uri="{BB962C8B-B14F-4D97-AF65-F5344CB8AC3E}">
        <p14:creationId xmlns:p14="http://schemas.microsoft.com/office/powerpoint/2010/main" val="426800012"/>
      </p:ext>
    </p:extLst>
  </p:cSld>
  <p:clrMapOvr>
    <a:masterClrMapping/>
  </p:clrMapOvr>
  <mc:AlternateContent xmlns:mc="http://schemas.openxmlformats.org/markup-compatibility/2006" xmlns:p14="http://schemas.microsoft.com/office/powerpoint/2010/main">
    <mc:Choice Requires="p14">
      <p:transition spd="slow" p14:dur="20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71109" y="231282"/>
            <a:ext cx="11549415" cy="351580"/>
          </a:xfrm>
        </p:spPr>
        <p:txBody>
          <a:bodyPr/>
          <a:lstStyle/>
          <a:p>
            <a:r>
              <a:rPr lang="en-NZ" b="1">
                <a:solidFill>
                  <a:srgbClr val="ED0C6D"/>
                </a:solidFill>
              </a:rPr>
              <a:t>Debriefing the Profiles: </a:t>
            </a:r>
            <a:r>
              <a:rPr lang="en-NZ"/>
              <a:t>The 5 Elements of Interpretation</a:t>
            </a:r>
            <a:endParaRPr lang="en-GB"/>
          </a:p>
        </p:txBody>
      </p:sp>
      <p:sp>
        <p:nvSpPr>
          <p:cNvPr id="4" name="Slide Number Placeholder 3"/>
          <p:cNvSpPr>
            <a:spLocks noGrp="1"/>
          </p:cNvSpPr>
          <p:nvPr>
            <p:ph type="sldNum" sz="quarter" idx="12"/>
          </p:nvPr>
        </p:nvSpPr>
        <p:spPr/>
        <p:txBody>
          <a:bodyPr/>
          <a:lstStyle/>
          <a:p>
            <a:fld id="{DEAEEF22-A4DB-45E7-8C91-9889C89BF273}" type="slidenum">
              <a:rPr lang="pl-PL" smtClean="0"/>
              <a:t>69</a:t>
            </a:fld>
            <a:endParaRPr lang="pl-PL"/>
          </a:p>
        </p:txBody>
      </p:sp>
      <p:graphicFrame>
        <p:nvGraphicFramePr>
          <p:cNvPr id="6" name="Diagram 5"/>
          <p:cNvGraphicFramePr/>
          <p:nvPr>
            <p:extLst>
              <p:ext uri="{D42A27DB-BD31-4B8C-83A1-F6EECF244321}">
                <p14:modId xmlns:p14="http://schemas.microsoft.com/office/powerpoint/2010/main" val="2815631572"/>
              </p:ext>
            </p:extLst>
          </p:nvPr>
        </p:nvGraphicFramePr>
        <p:xfrm>
          <a:off x="1219200" y="1303477"/>
          <a:ext cx="8940800" cy="11429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0" name="Diagram 9"/>
          <p:cNvGraphicFramePr/>
          <p:nvPr>
            <p:extLst>
              <p:ext uri="{D42A27DB-BD31-4B8C-83A1-F6EECF244321}">
                <p14:modId xmlns:p14="http://schemas.microsoft.com/office/powerpoint/2010/main" val="832860553"/>
              </p:ext>
            </p:extLst>
          </p:nvPr>
        </p:nvGraphicFramePr>
        <p:xfrm>
          <a:off x="1219200" y="2217877"/>
          <a:ext cx="8940800" cy="114299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1" name="Diagram 10"/>
          <p:cNvGraphicFramePr/>
          <p:nvPr>
            <p:extLst>
              <p:ext uri="{D42A27DB-BD31-4B8C-83A1-F6EECF244321}">
                <p14:modId xmlns:p14="http://schemas.microsoft.com/office/powerpoint/2010/main" val="1374011330"/>
              </p:ext>
            </p:extLst>
          </p:nvPr>
        </p:nvGraphicFramePr>
        <p:xfrm>
          <a:off x="1219200" y="3132277"/>
          <a:ext cx="8940800" cy="1142999"/>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2" name="Diagram 11"/>
          <p:cNvGraphicFramePr/>
          <p:nvPr>
            <p:extLst>
              <p:ext uri="{D42A27DB-BD31-4B8C-83A1-F6EECF244321}">
                <p14:modId xmlns:p14="http://schemas.microsoft.com/office/powerpoint/2010/main" val="1484970846"/>
              </p:ext>
            </p:extLst>
          </p:nvPr>
        </p:nvGraphicFramePr>
        <p:xfrm>
          <a:off x="1219200" y="4056202"/>
          <a:ext cx="8940800" cy="1142999"/>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13" name="Diagram 12"/>
          <p:cNvGraphicFramePr/>
          <p:nvPr>
            <p:extLst>
              <p:ext uri="{D42A27DB-BD31-4B8C-83A1-F6EECF244321}">
                <p14:modId xmlns:p14="http://schemas.microsoft.com/office/powerpoint/2010/main" val="3477202956"/>
              </p:ext>
            </p:extLst>
          </p:nvPr>
        </p:nvGraphicFramePr>
        <p:xfrm>
          <a:off x="1219200" y="4970602"/>
          <a:ext cx="8940800" cy="1142999"/>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Tree>
    <p:extLst>
      <p:ext uri="{BB962C8B-B14F-4D97-AF65-F5344CB8AC3E}">
        <p14:creationId xmlns:p14="http://schemas.microsoft.com/office/powerpoint/2010/main" val="363803530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anim calcmode="lin" valueType="num">
                                      <p:cBhvr>
                                        <p:cTn id="15" dur="500" fill="hold"/>
                                        <p:tgtEl>
                                          <p:spTgt spid="10"/>
                                        </p:tgtEl>
                                        <p:attrNameLst>
                                          <p:attrName>ppt_x</p:attrName>
                                        </p:attrNameLst>
                                      </p:cBhvr>
                                      <p:tavLst>
                                        <p:tav tm="0">
                                          <p:val>
                                            <p:strVal val="#ppt_x"/>
                                          </p:val>
                                        </p:tav>
                                        <p:tav tm="100000">
                                          <p:val>
                                            <p:strVal val="#ppt_x"/>
                                          </p:val>
                                        </p:tav>
                                      </p:tavLst>
                                    </p:anim>
                                    <p:anim calcmode="lin" valueType="num">
                                      <p:cBhvr>
                                        <p:cTn id="16" dur="5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anim calcmode="lin" valueType="num">
                                      <p:cBhvr>
                                        <p:cTn id="22" dur="500" fill="hold"/>
                                        <p:tgtEl>
                                          <p:spTgt spid="11"/>
                                        </p:tgtEl>
                                        <p:attrNameLst>
                                          <p:attrName>ppt_x</p:attrName>
                                        </p:attrNameLst>
                                      </p:cBhvr>
                                      <p:tavLst>
                                        <p:tav tm="0">
                                          <p:val>
                                            <p:strVal val="#ppt_x"/>
                                          </p:val>
                                        </p:tav>
                                        <p:tav tm="100000">
                                          <p:val>
                                            <p:strVal val="#ppt_x"/>
                                          </p:val>
                                        </p:tav>
                                      </p:tavLst>
                                    </p:anim>
                                    <p:anim calcmode="lin" valueType="num">
                                      <p:cBhvr>
                                        <p:cTn id="23"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anim calcmode="lin" valueType="num">
                                      <p:cBhvr>
                                        <p:cTn id="29" dur="500" fill="hold"/>
                                        <p:tgtEl>
                                          <p:spTgt spid="12"/>
                                        </p:tgtEl>
                                        <p:attrNameLst>
                                          <p:attrName>ppt_x</p:attrName>
                                        </p:attrNameLst>
                                      </p:cBhvr>
                                      <p:tavLst>
                                        <p:tav tm="0">
                                          <p:val>
                                            <p:strVal val="#ppt_x"/>
                                          </p:val>
                                        </p:tav>
                                        <p:tav tm="100000">
                                          <p:val>
                                            <p:strVal val="#ppt_x"/>
                                          </p:val>
                                        </p:tav>
                                      </p:tavLst>
                                    </p:anim>
                                    <p:anim calcmode="lin" valueType="num">
                                      <p:cBhvr>
                                        <p:cTn id="3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anim calcmode="lin" valueType="num">
                                      <p:cBhvr>
                                        <p:cTn id="36" dur="500" fill="hold"/>
                                        <p:tgtEl>
                                          <p:spTgt spid="13"/>
                                        </p:tgtEl>
                                        <p:attrNameLst>
                                          <p:attrName>ppt_x</p:attrName>
                                        </p:attrNameLst>
                                      </p:cBhvr>
                                      <p:tavLst>
                                        <p:tav tm="0">
                                          <p:val>
                                            <p:strVal val="#ppt_x"/>
                                          </p:val>
                                        </p:tav>
                                        <p:tav tm="100000">
                                          <p:val>
                                            <p:strVal val="#ppt_x"/>
                                          </p:val>
                                        </p:tav>
                                      </p:tavLst>
                                    </p:anim>
                                    <p:anim calcmode="lin" valueType="num">
                                      <p:cBhvr>
                                        <p:cTn id="37"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Graphic spid="10" grpId="0">
        <p:bldAsOne/>
      </p:bldGraphic>
      <p:bldGraphic spid="11" grpId="0">
        <p:bldAsOne/>
      </p:bldGraphic>
      <p:bldGraphic spid="12" grpId="0">
        <p:bldAsOne/>
      </p:bldGraphic>
      <p:bldGraphic spid="13"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41"/>
          <p:cNvSpPr>
            <a:spLocks noChangeAspect="1"/>
          </p:cNvSpPr>
          <p:nvPr/>
        </p:nvSpPr>
        <p:spPr>
          <a:xfrm>
            <a:off x="4588809" y="1165366"/>
            <a:ext cx="1507191" cy="820920"/>
          </a:xfrm>
          <a:custGeom>
            <a:avLst/>
            <a:gdLst>
              <a:gd name="connsiteX0" fmla="*/ 615355 w 1512168"/>
              <a:gd name="connsiteY0" fmla="*/ 0 h 823631"/>
              <a:gd name="connsiteX1" fmla="*/ 946487 w 1512168"/>
              <a:gd name="connsiteY1" fmla="*/ 176061 h 823631"/>
              <a:gd name="connsiteX2" fmla="*/ 971165 w 1512168"/>
              <a:gd name="connsiteY2" fmla="*/ 221528 h 823631"/>
              <a:gd name="connsiteX3" fmla="*/ 1012673 w 1512168"/>
              <a:gd name="connsiteY3" fmla="*/ 198998 h 823631"/>
              <a:gd name="connsiteX4" fmla="*/ 1112273 w 1512168"/>
              <a:gd name="connsiteY4" fmla="*/ 178890 h 823631"/>
              <a:gd name="connsiteX5" fmla="*/ 1368153 w 1512168"/>
              <a:gd name="connsiteY5" fmla="*/ 434770 h 823631"/>
              <a:gd name="connsiteX6" fmla="*/ 1359228 w 1512168"/>
              <a:gd name="connsiteY6" fmla="*/ 478978 h 823631"/>
              <a:gd name="connsiteX7" fmla="*/ 1405590 w 1512168"/>
              <a:gd name="connsiteY7" fmla="*/ 488338 h 823631"/>
              <a:gd name="connsiteX8" fmla="*/ 1512168 w 1512168"/>
              <a:gd name="connsiteY8" fmla="*/ 649128 h 823631"/>
              <a:gd name="connsiteX9" fmla="*/ 1337665 w 1512168"/>
              <a:gd name="connsiteY9" fmla="*/ 823631 h 823631"/>
              <a:gd name="connsiteX10" fmla="*/ 246511 w 1512168"/>
              <a:gd name="connsiteY10" fmla="*/ 823631 h 823631"/>
              <a:gd name="connsiteX11" fmla="*/ 241041 w 1512168"/>
              <a:gd name="connsiteY11" fmla="*/ 822527 h 823631"/>
              <a:gd name="connsiteX12" fmla="*/ 230088 w 1512168"/>
              <a:gd name="connsiteY12" fmla="*/ 823631 h 823631"/>
              <a:gd name="connsiteX13" fmla="*/ 0 w 1512168"/>
              <a:gd name="connsiteY13" fmla="*/ 593543 h 823631"/>
              <a:gd name="connsiteX14" fmla="*/ 183717 w 1512168"/>
              <a:gd name="connsiteY14" fmla="*/ 368130 h 823631"/>
              <a:gd name="connsiteX15" fmla="*/ 219533 w 1512168"/>
              <a:gd name="connsiteY15" fmla="*/ 364519 h 823631"/>
              <a:gd name="connsiteX16" fmla="*/ 224137 w 1512168"/>
              <a:gd name="connsiteY16" fmla="*/ 318852 h 823631"/>
              <a:gd name="connsiteX17" fmla="*/ 615355 w 1512168"/>
              <a:gd name="connsiteY17" fmla="*/ 0 h 823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12168" h="823631">
                <a:moveTo>
                  <a:pt x="615355" y="0"/>
                </a:moveTo>
                <a:cubicBezTo>
                  <a:pt x="753195" y="0"/>
                  <a:pt x="874724" y="69839"/>
                  <a:pt x="946487" y="176061"/>
                </a:cubicBezTo>
                <a:lnTo>
                  <a:pt x="971165" y="221528"/>
                </a:lnTo>
                <a:lnTo>
                  <a:pt x="1012673" y="198998"/>
                </a:lnTo>
                <a:cubicBezTo>
                  <a:pt x="1043286" y="186050"/>
                  <a:pt x="1076944" y="178890"/>
                  <a:pt x="1112273" y="178890"/>
                </a:cubicBezTo>
                <a:cubicBezTo>
                  <a:pt x="1253592" y="178890"/>
                  <a:pt x="1368153" y="293451"/>
                  <a:pt x="1368153" y="434770"/>
                </a:cubicBezTo>
                <a:lnTo>
                  <a:pt x="1359228" y="478978"/>
                </a:lnTo>
                <a:lnTo>
                  <a:pt x="1405590" y="488338"/>
                </a:lnTo>
                <a:cubicBezTo>
                  <a:pt x="1468221" y="514830"/>
                  <a:pt x="1512168" y="576847"/>
                  <a:pt x="1512168" y="649128"/>
                </a:cubicBezTo>
                <a:cubicBezTo>
                  <a:pt x="1512168" y="745503"/>
                  <a:pt x="1434040" y="823631"/>
                  <a:pt x="1337665" y="823631"/>
                </a:cubicBezTo>
                <a:lnTo>
                  <a:pt x="246511" y="823631"/>
                </a:lnTo>
                <a:lnTo>
                  <a:pt x="241041" y="822527"/>
                </a:lnTo>
                <a:lnTo>
                  <a:pt x="230088" y="823631"/>
                </a:lnTo>
                <a:cubicBezTo>
                  <a:pt x="103014" y="823631"/>
                  <a:pt x="0" y="720617"/>
                  <a:pt x="0" y="593543"/>
                </a:cubicBezTo>
                <a:cubicBezTo>
                  <a:pt x="0" y="482353"/>
                  <a:pt x="78870" y="389585"/>
                  <a:pt x="183717" y="368130"/>
                </a:cubicBezTo>
                <a:lnTo>
                  <a:pt x="219533" y="364519"/>
                </a:lnTo>
                <a:lnTo>
                  <a:pt x="224137" y="318852"/>
                </a:lnTo>
                <a:cubicBezTo>
                  <a:pt x="261373" y="136884"/>
                  <a:pt x="422379" y="0"/>
                  <a:pt x="615355" y="0"/>
                </a:cubicBezTo>
                <a:close/>
              </a:path>
            </a:pathLst>
          </a:custGeom>
          <a:solidFill>
            <a:srgbClr val="7F7F7F">
              <a:alpha val="14902"/>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Freeform 56"/>
          <p:cNvSpPr>
            <a:spLocks/>
          </p:cNvSpPr>
          <p:nvPr/>
        </p:nvSpPr>
        <p:spPr bwMode="auto">
          <a:xfrm>
            <a:off x="1257747" y="2642728"/>
            <a:ext cx="2183854" cy="3349688"/>
          </a:xfrm>
          <a:custGeom>
            <a:avLst/>
            <a:gdLst>
              <a:gd name="T0" fmla="*/ 161 w 195"/>
              <a:gd name="T1" fmla="*/ 278 h 278"/>
              <a:gd name="T2" fmla="*/ 127 w 195"/>
              <a:gd name="T3" fmla="*/ 153 h 278"/>
              <a:gd name="T4" fmla="*/ 193 w 195"/>
              <a:gd name="T5" fmla="*/ 83 h 278"/>
              <a:gd name="T6" fmla="*/ 193 w 195"/>
              <a:gd name="T7" fmla="*/ 82 h 278"/>
              <a:gd name="T8" fmla="*/ 125 w 195"/>
              <a:gd name="T9" fmla="*/ 130 h 278"/>
              <a:gd name="T10" fmla="*/ 153 w 195"/>
              <a:gd name="T11" fmla="*/ 37 h 278"/>
              <a:gd name="T12" fmla="*/ 152 w 195"/>
              <a:gd name="T13" fmla="*/ 36 h 278"/>
              <a:gd name="T14" fmla="*/ 115 w 195"/>
              <a:gd name="T15" fmla="*/ 116 h 278"/>
              <a:gd name="T16" fmla="*/ 56 w 195"/>
              <a:gd name="T17" fmla="*/ 0 h 278"/>
              <a:gd name="T18" fmla="*/ 56 w 195"/>
              <a:gd name="T19" fmla="*/ 1 h 278"/>
              <a:gd name="T20" fmla="*/ 112 w 195"/>
              <a:gd name="T21" fmla="*/ 151 h 278"/>
              <a:gd name="T22" fmla="*/ 1 w 195"/>
              <a:gd name="T23" fmla="*/ 45 h 278"/>
              <a:gd name="T24" fmla="*/ 1 w 195"/>
              <a:gd name="T25" fmla="*/ 46 h 278"/>
              <a:gd name="T26" fmla="*/ 111 w 195"/>
              <a:gd name="T27" fmla="*/ 175 h 278"/>
              <a:gd name="T28" fmla="*/ 74 w 195"/>
              <a:gd name="T29" fmla="*/ 278 h 278"/>
              <a:gd name="T30" fmla="*/ 161 w 195"/>
              <a:gd name="T31" fmla="*/ 27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278">
                <a:moveTo>
                  <a:pt x="161" y="278"/>
                </a:moveTo>
                <a:cubicBezTo>
                  <a:pt x="137" y="257"/>
                  <a:pt x="123" y="181"/>
                  <a:pt x="127" y="153"/>
                </a:cubicBezTo>
                <a:cubicBezTo>
                  <a:pt x="131" y="124"/>
                  <a:pt x="167" y="94"/>
                  <a:pt x="193" y="83"/>
                </a:cubicBezTo>
                <a:cubicBezTo>
                  <a:pt x="195" y="82"/>
                  <a:pt x="195" y="81"/>
                  <a:pt x="193" y="82"/>
                </a:cubicBezTo>
                <a:cubicBezTo>
                  <a:pt x="192" y="82"/>
                  <a:pt x="144" y="103"/>
                  <a:pt x="125" y="130"/>
                </a:cubicBezTo>
                <a:cubicBezTo>
                  <a:pt x="119" y="88"/>
                  <a:pt x="141" y="54"/>
                  <a:pt x="153" y="37"/>
                </a:cubicBezTo>
                <a:cubicBezTo>
                  <a:pt x="154" y="36"/>
                  <a:pt x="153" y="35"/>
                  <a:pt x="152" y="36"/>
                </a:cubicBezTo>
                <a:cubicBezTo>
                  <a:pt x="144" y="45"/>
                  <a:pt x="120" y="76"/>
                  <a:pt x="115" y="116"/>
                </a:cubicBezTo>
                <a:cubicBezTo>
                  <a:pt x="111" y="79"/>
                  <a:pt x="78" y="22"/>
                  <a:pt x="56" y="0"/>
                </a:cubicBezTo>
                <a:cubicBezTo>
                  <a:pt x="56" y="0"/>
                  <a:pt x="55" y="1"/>
                  <a:pt x="56" y="1"/>
                </a:cubicBezTo>
                <a:cubicBezTo>
                  <a:pt x="74" y="19"/>
                  <a:pt x="116" y="91"/>
                  <a:pt x="112" y="151"/>
                </a:cubicBezTo>
                <a:cubicBezTo>
                  <a:pt x="95" y="116"/>
                  <a:pt x="55" y="74"/>
                  <a:pt x="1" y="45"/>
                </a:cubicBezTo>
                <a:cubicBezTo>
                  <a:pt x="0" y="45"/>
                  <a:pt x="0" y="46"/>
                  <a:pt x="1" y="46"/>
                </a:cubicBezTo>
                <a:cubicBezTo>
                  <a:pt x="40" y="67"/>
                  <a:pt x="102" y="123"/>
                  <a:pt x="111" y="175"/>
                </a:cubicBezTo>
                <a:cubicBezTo>
                  <a:pt x="115" y="202"/>
                  <a:pt x="103" y="252"/>
                  <a:pt x="74" y="278"/>
                </a:cubicBezTo>
                <a:lnTo>
                  <a:pt x="161" y="278"/>
                </a:lnTo>
                <a:close/>
              </a:path>
            </a:pathLst>
          </a:custGeom>
          <a:solidFill>
            <a:srgbClr val="7F7F7F"/>
          </a:solidFill>
          <a:ln w="635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 name="Freeform 36"/>
          <p:cNvSpPr>
            <a:spLocks noChangeAspect="1"/>
          </p:cNvSpPr>
          <p:nvPr/>
        </p:nvSpPr>
        <p:spPr>
          <a:xfrm>
            <a:off x="552847" y="1050406"/>
            <a:ext cx="1567172" cy="853590"/>
          </a:xfrm>
          <a:custGeom>
            <a:avLst/>
            <a:gdLst>
              <a:gd name="connsiteX0" fmla="*/ 615355 w 1512168"/>
              <a:gd name="connsiteY0" fmla="*/ 0 h 823631"/>
              <a:gd name="connsiteX1" fmla="*/ 946487 w 1512168"/>
              <a:gd name="connsiteY1" fmla="*/ 176061 h 823631"/>
              <a:gd name="connsiteX2" fmla="*/ 971165 w 1512168"/>
              <a:gd name="connsiteY2" fmla="*/ 221528 h 823631"/>
              <a:gd name="connsiteX3" fmla="*/ 1012673 w 1512168"/>
              <a:gd name="connsiteY3" fmla="*/ 198998 h 823631"/>
              <a:gd name="connsiteX4" fmla="*/ 1112273 w 1512168"/>
              <a:gd name="connsiteY4" fmla="*/ 178890 h 823631"/>
              <a:gd name="connsiteX5" fmla="*/ 1368153 w 1512168"/>
              <a:gd name="connsiteY5" fmla="*/ 434770 h 823631"/>
              <a:gd name="connsiteX6" fmla="*/ 1359228 w 1512168"/>
              <a:gd name="connsiteY6" fmla="*/ 478978 h 823631"/>
              <a:gd name="connsiteX7" fmla="*/ 1405590 w 1512168"/>
              <a:gd name="connsiteY7" fmla="*/ 488338 h 823631"/>
              <a:gd name="connsiteX8" fmla="*/ 1512168 w 1512168"/>
              <a:gd name="connsiteY8" fmla="*/ 649128 h 823631"/>
              <a:gd name="connsiteX9" fmla="*/ 1337665 w 1512168"/>
              <a:gd name="connsiteY9" fmla="*/ 823631 h 823631"/>
              <a:gd name="connsiteX10" fmla="*/ 246511 w 1512168"/>
              <a:gd name="connsiteY10" fmla="*/ 823631 h 823631"/>
              <a:gd name="connsiteX11" fmla="*/ 241041 w 1512168"/>
              <a:gd name="connsiteY11" fmla="*/ 822527 h 823631"/>
              <a:gd name="connsiteX12" fmla="*/ 230088 w 1512168"/>
              <a:gd name="connsiteY12" fmla="*/ 823631 h 823631"/>
              <a:gd name="connsiteX13" fmla="*/ 0 w 1512168"/>
              <a:gd name="connsiteY13" fmla="*/ 593543 h 823631"/>
              <a:gd name="connsiteX14" fmla="*/ 183717 w 1512168"/>
              <a:gd name="connsiteY14" fmla="*/ 368130 h 823631"/>
              <a:gd name="connsiteX15" fmla="*/ 219533 w 1512168"/>
              <a:gd name="connsiteY15" fmla="*/ 364519 h 823631"/>
              <a:gd name="connsiteX16" fmla="*/ 224137 w 1512168"/>
              <a:gd name="connsiteY16" fmla="*/ 318852 h 823631"/>
              <a:gd name="connsiteX17" fmla="*/ 615355 w 1512168"/>
              <a:gd name="connsiteY17" fmla="*/ 0 h 823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12168" h="823631">
                <a:moveTo>
                  <a:pt x="615355" y="0"/>
                </a:moveTo>
                <a:cubicBezTo>
                  <a:pt x="753195" y="0"/>
                  <a:pt x="874724" y="69839"/>
                  <a:pt x="946487" y="176061"/>
                </a:cubicBezTo>
                <a:lnTo>
                  <a:pt x="971165" y="221528"/>
                </a:lnTo>
                <a:lnTo>
                  <a:pt x="1012673" y="198998"/>
                </a:lnTo>
                <a:cubicBezTo>
                  <a:pt x="1043286" y="186050"/>
                  <a:pt x="1076944" y="178890"/>
                  <a:pt x="1112273" y="178890"/>
                </a:cubicBezTo>
                <a:cubicBezTo>
                  <a:pt x="1253592" y="178890"/>
                  <a:pt x="1368153" y="293451"/>
                  <a:pt x="1368153" y="434770"/>
                </a:cubicBezTo>
                <a:lnTo>
                  <a:pt x="1359228" y="478978"/>
                </a:lnTo>
                <a:lnTo>
                  <a:pt x="1405590" y="488338"/>
                </a:lnTo>
                <a:cubicBezTo>
                  <a:pt x="1468221" y="514830"/>
                  <a:pt x="1512168" y="576847"/>
                  <a:pt x="1512168" y="649128"/>
                </a:cubicBezTo>
                <a:cubicBezTo>
                  <a:pt x="1512168" y="745503"/>
                  <a:pt x="1434040" y="823631"/>
                  <a:pt x="1337665" y="823631"/>
                </a:cubicBezTo>
                <a:lnTo>
                  <a:pt x="246511" y="823631"/>
                </a:lnTo>
                <a:lnTo>
                  <a:pt x="241041" y="822527"/>
                </a:lnTo>
                <a:lnTo>
                  <a:pt x="230088" y="823631"/>
                </a:lnTo>
                <a:cubicBezTo>
                  <a:pt x="103014" y="823631"/>
                  <a:pt x="0" y="720617"/>
                  <a:pt x="0" y="593543"/>
                </a:cubicBezTo>
                <a:cubicBezTo>
                  <a:pt x="0" y="482353"/>
                  <a:pt x="78870" y="389585"/>
                  <a:pt x="183717" y="368130"/>
                </a:cubicBezTo>
                <a:lnTo>
                  <a:pt x="219533" y="364519"/>
                </a:lnTo>
                <a:lnTo>
                  <a:pt x="224137" y="318852"/>
                </a:lnTo>
                <a:cubicBezTo>
                  <a:pt x="261373" y="136884"/>
                  <a:pt x="422379" y="0"/>
                  <a:pt x="615355" y="0"/>
                </a:cubicBezTo>
                <a:close/>
              </a:path>
            </a:pathLst>
          </a:custGeom>
          <a:solidFill>
            <a:srgbClr val="7F7F7F">
              <a:alpha val="14902"/>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Oval 50"/>
          <p:cNvSpPr>
            <a:spLocks noChangeArrowheads="1"/>
          </p:cNvSpPr>
          <p:nvPr/>
        </p:nvSpPr>
        <p:spPr bwMode="auto">
          <a:xfrm>
            <a:off x="1577216" y="3180684"/>
            <a:ext cx="1112789" cy="1132531"/>
          </a:xfrm>
          <a:prstGeom prst="ellipse">
            <a:avLst/>
          </a:prstGeom>
          <a:gradFill>
            <a:gsLst>
              <a:gs pos="1000">
                <a:schemeClr val="tx2"/>
              </a:gs>
              <a:gs pos="100000">
                <a:schemeClr val="accent1">
                  <a:alpha val="70000"/>
                </a:schemeClr>
              </a:gs>
            </a:gsLst>
            <a:lin ang="16200000" scaled="0"/>
          </a:gradFill>
          <a:ln w="635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5" name="Group 16"/>
          <p:cNvGrpSpPr/>
          <p:nvPr/>
        </p:nvGrpSpPr>
        <p:grpSpPr>
          <a:xfrm>
            <a:off x="516655" y="1653269"/>
            <a:ext cx="4274979" cy="2725466"/>
            <a:chOff x="576161" y="539158"/>
            <a:chExt cx="4106366" cy="2112446"/>
          </a:xfrm>
          <a:gradFill>
            <a:gsLst>
              <a:gs pos="0">
                <a:schemeClr val="tx2"/>
              </a:gs>
              <a:gs pos="100000">
                <a:schemeClr val="accent1"/>
              </a:gs>
            </a:gsLst>
            <a:lin ang="16200000" scaled="0"/>
          </a:gradFill>
        </p:grpSpPr>
        <p:sp>
          <p:nvSpPr>
            <p:cNvPr id="6" name="Oval 47"/>
            <p:cNvSpPr>
              <a:spLocks noChangeArrowheads="1"/>
            </p:cNvSpPr>
            <p:nvPr/>
          </p:nvSpPr>
          <p:spPr bwMode="auto">
            <a:xfrm>
              <a:off x="2137141" y="539158"/>
              <a:ext cx="1506737" cy="1371132"/>
            </a:xfrm>
            <a:prstGeom prst="ellipse">
              <a:avLst/>
            </a:prstGeom>
            <a:grpFill/>
            <a:ln w="635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 name="Oval 48"/>
            <p:cNvSpPr>
              <a:spLocks noChangeArrowheads="1"/>
            </p:cNvSpPr>
            <p:nvPr/>
          </p:nvSpPr>
          <p:spPr bwMode="auto">
            <a:xfrm>
              <a:off x="2296854" y="1367865"/>
              <a:ext cx="1392225" cy="1274700"/>
            </a:xfrm>
            <a:prstGeom prst="ellipse">
              <a:avLst/>
            </a:prstGeom>
            <a:grpFill/>
            <a:ln w="635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Oval 49"/>
            <p:cNvSpPr>
              <a:spLocks noChangeArrowheads="1"/>
            </p:cNvSpPr>
            <p:nvPr/>
          </p:nvSpPr>
          <p:spPr bwMode="auto">
            <a:xfrm>
              <a:off x="576161" y="1376904"/>
              <a:ext cx="1401266" cy="1274700"/>
            </a:xfrm>
            <a:prstGeom prst="ellipse">
              <a:avLst/>
            </a:prstGeom>
            <a:grpFill/>
            <a:ln w="635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Oval 49"/>
            <p:cNvSpPr>
              <a:spLocks noChangeArrowheads="1"/>
            </p:cNvSpPr>
            <p:nvPr/>
          </p:nvSpPr>
          <p:spPr bwMode="auto">
            <a:xfrm>
              <a:off x="3281261" y="910179"/>
              <a:ext cx="1401266" cy="1274700"/>
            </a:xfrm>
            <a:prstGeom prst="ellipse">
              <a:avLst/>
            </a:prstGeom>
            <a:grpFill/>
            <a:ln w="635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 name="Oval 49"/>
            <p:cNvSpPr>
              <a:spLocks noChangeArrowheads="1"/>
            </p:cNvSpPr>
            <p:nvPr/>
          </p:nvSpPr>
          <p:spPr bwMode="auto">
            <a:xfrm>
              <a:off x="971600" y="627534"/>
              <a:ext cx="1834502" cy="1671645"/>
            </a:xfrm>
            <a:prstGeom prst="ellipse">
              <a:avLst/>
            </a:prstGeom>
            <a:grpFill/>
            <a:ln w="635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1" name="Oval 50"/>
          <p:cNvSpPr>
            <a:spLocks noChangeArrowheads="1"/>
          </p:cNvSpPr>
          <p:nvPr/>
        </p:nvSpPr>
        <p:spPr bwMode="auto">
          <a:xfrm>
            <a:off x="556390" y="2376168"/>
            <a:ext cx="1341238" cy="1500924"/>
          </a:xfrm>
          <a:prstGeom prst="ellipse">
            <a:avLst/>
          </a:prstGeom>
          <a:gradFill>
            <a:gsLst>
              <a:gs pos="0">
                <a:schemeClr val="accent1"/>
              </a:gs>
              <a:gs pos="99000">
                <a:schemeClr val="accent1">
                  <a:alpha val="70000"/>
                </a:schemeClr>
              </a:gs>
            </a:gsLst>
            <a:lin ang="16200000" scaled="0"/>
          </a:gradFill>
          <a:ln w="635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Oval 51"/>
          <p:cNvSpPr>
            <a:spLocks noChangeArrowheads="1"/>
          </p:cNvSpPr>
          <p:nvPr/>
        </p:nvSpPr>
        <p:spPr bwMode="auto">
          <a:xfrm>
            <a:off x="1628720" y="1364073"/>
            <a:ext cx="1310052" cy="1412630"/>
          </a:xfrm>
          <a:prstGeom prst="ellipse">
            <a:avLst/>
          </a:prstGeom>
          <a:gradFill>
            <a:gsLst>
              <a:gs pos="0">
                <a:schemeClr val="accent1"/>
              </a:gs>
              <a:gs pos="99000">
                <a:schemeClr val="accent1">
                  <a:alpha val="70000"/>
                </a:schemeClr>
              </a:gs>
            </a:gsLst>
            <a:lin ang="16200000" scaled="0"/>
          </a:gradFill>
          <a:ln w="635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 name="Oval 52"/>
          <p:cNvSpPr>
            <a:spLocks noChangeArrowheads="1"/>
          </p:cNvSpPr>
          <p:nvPr/>
        </p:nvSpPr>
        <p:spPr bwMode="auto">
          <a:xfrm>
            <a:off x="3664406" y="3607615"/>
            <a:ext cx="842418" cy="855384"/>
          </a:xfrm>
          <a:prstGeom prst="ellipse">
            <a:avLst/>
          </a:prstGeom>
          <a:gradFill>
            <a:gsLst>
              <a:gs pos="1000">
                <a:schemeClr val="tx2"/>
              </a:gs>
              <a:gs pos="100000">
                <a:schemeClr val="accent1">
                  <a:alpha val="70000"/>
                </a:schemeClr>
              </a:gs>
            </a:gsLst>
            <a:lin ang="16200000" scaled="0"/>
          </a:gradFill>
          <a:ln w="635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 name="Oval 53"/>
          <p:cNvSpPr>
            <a:spLocks noChangeArrowheads="1"/>
          </p:cNvSpPr>
          <p:nvPr/>
        </p:nvSpPr>
        <p:spPr bwMode="auto">
          <a:xfrm>
            <a:off x="1580227" y="2281522"/>
            <a:ext cx="1165755" cy="1119796"/>
          </a:xfrm>
          <a:prstGeom prst="ellipse">
            <a:avLst/>
          </a:prstGeom>
          <a:gradFill>
            <a:gsLst>
              <a:gs pos="0">
                <a:schemeClr val="accent1"/>
              </a:gs>
              <a:gs pos="99000">
                <a:schemeClr val="accent1">
                  <a:alpha val="70000"/>
                </a:schemeClr>
              </a:gs>
            </a:gsLst>
            <a:lin ang="16200000" scaled="0"/>
          </a:gradFill>
          <a:ln w="635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 name="Oval 54"/>
          <p:cNvSpPr>
            <a:spLocks noChangeArrowheads="1"/>
          </p:cNvSpPr>
          <p:nvPr/>
        </p:nvSpPr>
        <p:spPr bwMode="auto">
          <a:xfrm>
            <a:off x="483162" y="3425619"/>
            <a:ext cx="873725" cy="841699"/>
          </a:xfrm>
          <a:prstGeom prst="ellipse">
            <a:avLst/>
          </a:prstGeom>
          <a:gradFill>
            <a:gsLst>
              <a:gs pos="0">
                <a:schemeClr val="accent1"/>
              </a:gs>
              <a:gs pos="100000">
                <a:schemeClr val="accent1">
                  <a:alpha val="70000"/>
                </a:schemeClr>
              </a:gs>
            </a:gsLst>
            <a:lin ang="16200000" scaled="0"/>
          </a:gradFill>
          <a:ln w="635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 name="Oval 51"/>
          <p:cNvSpPr>
            <a:spLocks noChangeArrowheads="1"/>
          </p:cNvSpPr>
          <p:nvPr/>
        </p:nvSpPr>
        <p:spPr bwMode="auto">
          <a:xfrm>
            <a:off x="2591349" y="1496174"/>
            <a:ext cx="1553920" cy="1638918"/>
          </a:xfrm>
          <a:prstGeom prst="ellipse">
            <a:avLst/>
          </a:prstGeom>
          <a:gradFill>
            <a:gsLst>
              <a:gs pos="0">
                <a:schemeClr val="accent1"/>
              </a:gs>
              <a:gs pos="99000">
                <a:schemeClr val="accent1">
                  <a:alpha val="70000"/>
                </a:schemeClr>
              </a:gs>
            </a:gsLst>
            <a:lin ang="16200000" scaled="0"/>
          </a:gradFill>
          <a:ln w="635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7" name="Oval 50"/>
          <p:cNvSpPr>
            <a:spLocks noChangeArrowheads="1"/>
          </p:cNvSpPr>
          <p:nvPr/>
        </p:nvSpPr>
        <p:spPr bwMode="auto">
          <a:xfrm>
            <a:off x="3720383" y="2862438"/>
            <a:ext cx="1112789" cy="1132531"/>
          </a:xfrm>
          <a:prstGeom prst="ellipse">
            <a:avLst/>
          </a:prstGeom>
          <a:gradFill>
            <a:gsLst>
              <a:gs pos="0">
                <a:schemeClr val="accent1"/>
              </a:gs>
              <a:gs pos="99000">
                <a:schemeClr val="accent1">
                  <a:alpha val="70000"/>
                </a:schemeClr>
              </a:gs>
            </a:gsLst>
            <a:lin ang="16200000" scaled="0"/>
          </a:gradFill>
          <a:ln w="635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 name="Oval 51"/>
          <p:cNvSpPr>
            <a:spLocks noChangeArrowheads="1"/>
          </p:cNvSpPr>
          <p:nvPr/>
        </p:nvSpPr>
        <p:spPr bwMode="auto">
          <a:xfrm>
            <a:off x="2459481" y="3000552"/>
            <a:ext cx="1477811" cy="1462446"/>
          </a:xfrm>
          <a:prstGeom prst="ellipse">
            <a:avLst/>
          </a:prstGeom>
          <a:gradFill>
            <a:gsLst>
              <a:gs pos="0">
                <a:schemeClr val="accent1"/>
              </a:gs>
              <a:gs pos="99000">
                <a:schemeClr val="accent1">
                  <a:alpha val="70000"/>
                </a:schemeClr>
              </a:gs>
            </a:gsLst>
            <a:lin ang="16200000" scaled="0"/>
          </a:gradFill>
          <a:ln w="6350" cap="flat">
            <a:noFill/>
            <a:prstDash val="solid"/>
            <a:miter lim="800000"/>
            <a:headEnd/>
            <a:tailEnd/>
          </a:ln>
        </p:spPr>
        <p:txBody>
          <a:bodyPr vert="horz" wrap="square" lIns="91440" tIns="45720" rIns="91440" bIns="45720" numCol="1" anchor="t" anchorCtr="0" compatLnSpc="1">
            <a:prstTxWarp prst="textNoShape">
              <a:avLst/>
            </a:prstTxWarp>
          </a:bodyPr>
          <a:lstStyle/>
          <a:p>
            <a:pPr algn="just"/>
            <a:endParaRPr lang="en-US"/>
          </a:p>
        </p:txBody>
      </p:sp>
      <p:sp>
        <p:nvSpPr>
          <p:cNvPr id="21" name="Freeform 42"/>
          <p:cNvSpPr>
            <a:spLocks noChangeAspect="1"/>
          </p:cNvSpPr>
          <p:nvPr/>
        </p:nvSpPr>
        <p:spPr>
          <a:xfrm>
            <a:off x="3375959" y="160884"/>
            <a:ext cx="1254589" cy="683335"/>
          </a:xfrm>
          <a:custGeom>
            <a:avLst/>
            <a:gdLst>
              <a:gd name="connsiteX0" fmla="*/ 615355 w 1512168"/>
              <a:gd name="connsiteY0" fmla="*/ 0 h 823631"/>
              <a:gd name="connsiteX1" fmla="*/ 946487 w 1512168"/>
              <a:gd name="connsiteY1" fmla="*/ 176061 h 823631"/>
              <a:gd name="connsiteX2" fmla="*/ 971165 w 1512168"/>
              <a:gd name="connsiteY2" fmla="*/ 221528 h 823631"/>
              <a:gd name="connsiteX3" fmla="*/ 1012673 w 1512168"/>
              <a:gd name="connsiteY3" fmla="*/ 198998 h 823631"/>
              <a:gd name="connsiteX4" fmla="*/ 1112273 w 1512168"/>
              <a:gd name="connsiteY4" fmla="*/ 178890 h 823631"/>
              <a:gd name="connsiteX5" fmla="*/ 1368153 w 1512168"/>
              <a:gd name="connsiteY5" fmla="*/ 434770 h 823631"/>
              <a:gd name="connsiteX6" fmla="*/ 1359228 w 1512168"/>
              <a:gd name="connsiteY6" fmla="*/ 478978 h 823631"/>
              <a:gd name="connsiteX7" fmla="*/ 1405590 w 1512168"/>
              <a:gd name="connsiteY7" fmla="*/ 488338 h 823631"/>
              <a:gd name="connsiteX8" fmla="*/ 1512168 w 1512168"/>
              <a:gd name="connsiteY8" fmla="*/ 649128 h 823631"/>
              <a:gd name="connsiteX9" fmla="*/ 1337665 w 1512168"/>
              <a:gd name="connsiteY9" fmla="*/ 823631 h 823631"/>
              <a:gd name="connsiteX10" fmla="*/ 246511 w 1512168"/>
              <a:gd name="connsiteY10" fmla="*/ 823631 h 823631"/>
              <a:gd name="connsiteX11" fmla="*/ 241041 w 1512168"/>
              <a:gd name="connsiteY11" fmla="*/ 822527 h 823631"/>
              <a:gd name="connsiteX12" fmla="*/ 230088 w 1512168"/>
              <a:gd name="connsiteY12" fmla="*/ 823631 h 823631"/>
              <a:gd name="connsiteX13" fmla="*/ 0 w 1512168"/>
              <a:gd name="connsiteY13" fmla="*/ 593543 h 823631"/>
              <a:gd name="connsiteX14" fmla="*/ 183717 w 1512168"/>
              <a:gd name="connsiteY14" fmla="*/ 368130 h 823631"/>
              <a:gd name="connsiteX15" fmla="*/ 219533 w 1512168"/>
              <a:gd name="connsiteY15" fmla="*/ 364519 h 823631"/>
              <a:gd name="connsiteX16" fmla="*/ 224137 w 1512168"/>
              <a:gd name="connsiteY16" fmla="*/ 318852 h 823631"/>
              <a:gd name="connsiteX17" fmla="*/ 615355 w 1512168"/>
              <a:gd name="connsiteY17" fmla="*/ 0 h 823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12168" h="823631">
                <a:moveTo>
                  <a:pt x="615355" y="0"/>
                </a:moveTo>
                <a:cubicBezTo>
                  <a:pt x="753195" y="0"/>
                  <a:pt x="874724" y="69839"/>
                  <a:pt x="946487" y="176061"/>
                </a:cubicBezTo>
                <a:lnTo>
                  <a:pt x="971165" y="221528"/>
                </a:lnTo>
                <a:lnTo>
                  <a:pt x="1012673" y="198998"/>
                </a:lnTo>
                <a:cubicBezTo>
                  <a:pt x="1043286" y="186050"/>
                  <a:pt x="1076944" y="178890"/>
                  <a:pt x="1112273" y="178890"/>
                </a:cubicBezTo>
                <a:cubicBezTo>
                  <a:pt x="1253592" y="178890"/>
                  <a:pt x="1368153" y="293451"/>
                  <a:pt x="1368153" y="434770"/>
                </a:cubicBezTo>
                <a:lnTo>
                  <a:pt x="1359228" y="478978"/>
                </a:lnTo>
                <a:lnTo>
                  <a:pt x="1405590" y="488338"/>
                </a:lnTo>
                <a:cubicBezTo>
                  <a:pt x="1468221" y="514830"/>
                  <a:pt x="1512168" y="576847"/>
                  <a:pt x="1512168" y="649128"/>
                </a:cubicBezTo>
                <a:cubicBezTo>
                  <a:pt x="1512168" y="745503"/>
                  <a:pt x="1434040" y="823631"/>
                  <a:pt x="1337665" y="823631"/>
                </a:cubicBezTo>
                <a:lnTo>
                  <a:pt x="246511" y="823631"/>
                </a:lnTo>
                <a:lnTo>
                  <a:pt x="241041" y="822527"/>
                </a:lnTo>
                <a:lnTo>
                  <a:pt x="230088" y="823631"/>
                </a:lnTo>
                <a:cubicBezTo>
                  <a:pt x="103014" y="823631"/>
                  <a:pt x="0" y="720617"/>
                  <a:pt x="0" y="593543"/>
                </a:cubicBezTo>
                <a:cubicBezTo>
                  <a:pt x="0" y="482353"/>
                  <a:pt x="78870" y="389585"/>
                  <a:pt x="183717" y="368130"/>
                </a:cubicBezTo>
                <a:lnTo>
                  <a:pt x="219533" y="364519"/>
                </a:lnTo>
                <a:lnTo>
                  <a:pt x="224137" y="318852"/>
                </a:lnTo>
                <a:cubicBezTo>
                  <a:pt x="261373" y="136884"/>
                  <a:pt x="422379" y="0"/>
                  <a:pt x="615355" y="0"/>
                </a:cubicBezTo>
                <a:close/>
              </a:path>
            </a:pathLst>
          </a:custGeom>
          <a:solidFill>
            <a:srgbClr val="7F7F7F">
              <a:alpha val="14902"/>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7" name="Łącznik prosty 26"/>
          <p:cNvCxnSpPr/>
          <p:nvPr/>
        </p:nvCxnSpPr>
        <p:spPr>
          <a:xfrm>
            <a:off x="6786481" y="443570"/>
            <a:ext cx="0" cy="1130232"/>
          </a:xfrm>
          <a:prstGeom prst="line">
            <a:avLst/>
          </a:prstGeom>
          <a:ln w="1905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cxnSp>
      <p:cxnSp>
        <p:nvCxnSpPr>
          <p:cNvPr id="28" name="Łącznik prosty 27"/>
          <p:cNvCxnSpPr/>
          <p:nvPr/>
        </p:nvCxnSpPr>
        <p:spPr>
          <a:xfrm>
            <a:off x="10332648" y="443570"/>
            <a:ext cx="0" cy="1130232"/>
          </a:xfrm>
          <a:prstGeom prst="line">
            <a:avLst/>
          </a:prstGeom>
          <a:ln w="1905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cxnSp>
      <p:grpSp>
        <p:nvGrpSpPr>
          <p:cNvPr id="30" name="Grupa 29"/>
          <p:cNvGrpSpPr/>
          <p:nvPr/>
        </p:nvGrpSpPr>
        <p:grpSpPr>
          <a:xfrm>
            <a:off x="8788971" y="1051235"/>
            <a:ext cx="3154580" cy="5049309"/>
            <a:chOff x="8805192" y="1576311"/>
            <a:chExt cx="3154580" cy="4034930"/>
          </a:xfrm>
        </p:grpSpPr>
        <p:sp>
          <p:nvSpPr>
            <p:cNvPr id="56" name="Dowolny kształt 55"/>
            <p:cNvSpPr/>
            <p:nvPr/>
          </p:nvSpPr>
          <p:spPr>
            <a:xfrm>
              <a:off x="8805192" y="1576311"/>
              <a:ext cx="3045474" cy="1044120"/>
            </a:xfrm>
            <a:custGeom>
              <a:avLst/>
              <a:gdLst>
                <a:gd name="connsiteX0" fmla="*/ 436875 w 3045474"/>
                <a:gd name="connsiteY0" fmla="*/ 0 h 1123126"/>
                <a:gd name="connsiteX1" fmla="*/ 2608599 w 3045474"/>
                <a:gd name="connsiteY1" fmla="*/ 0 h 1123126"/>
                <a:gd name="connsiteX2" fmla="*/ 3045474 w 3045474"/>
                <a:gd name="connsiteY2" fmla="*/ 436875 h 1123126"/>
                <a:gd name="connsiteX3" fmla="*/ 3045474 w 3045474"/>
                <a:gd name="connsiteY3" fmla="*/ 1123126 h 1123126"/>
                <a:gd name="connsiteX4" fmla="*/ 0 w 3045474"/>
                <a:gd name="connsiteY4" fmla="*/ 1123126 h 1123126"/>
                <a:gd name="connsiteX5" fmla="*/ 0 w 3045474"/>
                <a:gd name="connsiteY5" fmla="*/ 436875 h 1123126"/>
                <a:gd name="connsiteX6" fmla="*/ 436875 w 3045474"/>
                <a:gd name="connsiteY6" fmla="*/ 0 h 112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5474" h="1123126">
                  <a:moveTo>
                    <a:pt x="436875" y="0"/>
                  </a:moveTo>
                  <a:lnTo>
                    <a:pt x="2608599" y="0"/>
                  </a:lnTo>
                  <a:cubicBezTo>
                    <a:pt x="2849878" y="0"/>
                    <a:pt x="3045474" y="195596"/>
                    <a:pt x="3045474" y="436875"/>
                  </a:cubicBezTo>
                  <a:lnTo>
                    <a:pt x="3045474" y="1123126"/>
                  </a:lnTo>
                  <a:lnTo>
                    <a:pt x="0" y="1123126"/>
                  </a:lnTo>
                  <a:lnTo>
                    <a:pt x="0" y="436875"/>
                  </a:lnTo>
                  <a:cubicBezTo>
                    <a:pt x="0" y="195596"/>
                    <a:pt x="195596" y="0"/>
                    <a:pt x="436875"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600">
                <a:latin typeface="Century Gothic" panose="020B0502020202020204" pitchFamily="34" charset="0"/>
              </a:endParaRPr>
            </a:p>
          </p:txBody>
        </p:sp>
        <p:sp>
          <p:nvSpPr>
            <p:cNvPr id="23" name="Rectangle 38"/>
            <p:cNvSpPr/>
            <p:nvPr/>
          </p:nvSpPr>
          <p:spPr>
            <a:xfrm>
              <a:off x="8810311" y="2601236"/>
              <a:ext cx="3149461" cy="2496088"/>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182880" rIns="182880" bIns="182880" numCol="1" spcCol="1270" anchor="t" anchorCtr="0">
              <a:noAutofit/>
            </a:bodyPr>
            <a:lstStyle/>
            <a:p>
              <a:pPr marL="144000" indent="-144000" defTabSz="666734">
                <a:spcBef>
                  <a:spcPct val="0"/>
                </a:spcBef>
                <a:buFont typeface="Arial" panose="020B0604020202020204" pitchFamily="34" charset="0"/>
                <a:buChar char="•"/>
              </a:pPr>
              <a:r>
                <a:rPr lang="en-US" altLang="pl-PL" sz="1600" spc="-40">
                  <a:solidFill>
                    <a:schemeClr val="tx1"/>
                  </a:solidFill>
                  <a:latin typeface="Century Gothic" panose="020B0502020202020204" pitchFamily="34" charset="0"/>
                </a:rPr>
                <a:t> Comprehensive </a:t>
              </a:r>
              <a:r>
                <a:rPr lang="en-US" altLang="pl-PL" sz="1600" b="1" spc="-40">
                  <a:solidFill>
                    <a:schemeClr val="accent1"/>
                  </a:solidFill>
                  <a:latin typeface="Century Gothic" panose="020B0502020202020204" pitchFamily="34" charset="0"/>
                </a:rPr>
                <a:t>training &amp;  </a:t>
              </a:r>
              <a:br>
                <a:rPr lang="en-US" altLang="pl-PL" sz="1600" b="1" spc="-40">
                  <a:solidFill>
                    <a:schemeClr val="accent1"/>
                  </a:solidFill>
                  <a:latin typeface="Century Gothic" panose="020B0502020202020204" pitchFamily="34" charset="0"/>
                </a:rPr>
              </a:br>
              <a:r>
                <a:rPr lang="en-US" altLang="pl-PL" sz="1600" b="1" spc="-40">
                  <a:solidFill>
                    <a:schemeClr val="accent1"/>
                  </a:solidFill>
                  <a:latin typeface="Century Gothic" panose="020B0502020202020204" pitchFamily="34" charset="0"/>
                </a:rPr>
                <a:t> global certifications</a:t>
              </a:r>
              <a:endParaRPr lang="en-US" altLang="pl-PL" sz="1600" spc="-40">
                <a:solidFill>
                  <a:schemeClr val="tx1"/>
                </a:solidFill>
                <a:latin typeface="Century Gothic" panose="020B0502020202020204" pitchFamily="34" charset="0"/>
              </a:endParaRPr>
            </a:p>
            <a:p>
              <a:pPr marL="144000" indent="-144000" defTabSz="666734">
                <a:spcBef>
                  <a:spcPct val="0"/>
                </a:spcBef>
                <a:buFont typeface="Arial" panose="020B0604020202020204" pitchFamily="34" charset="0"/>
                <a:buChar char="•"/>
              </a:pPr>
              <a:r>
                <a:rPr lang="en-NZ" altLang="pl-PL" sz="1600" b="1" spc="-40">
                  <a:solidFill>
                    <a:schemeClr val="tx1"/>
                  </a:solidFill>
                  <a:latin typeface="Century Gothic" panose="020B0502020202020204" pitchFamily="34" charset="0"/>
                </a:rPr>
                <a:t> </a:t>
              </a:r>
              <a:r>
                <a:rPr lang="en-NZ" altLang="pl-PL" sz="1600" b="1" spc="-40">
                  <a:solidFill>
                    <a:srgbClr val="ED0C6D"/>
                  </a:solidFill>
                  <a:latin typeface="Century Gothic" panose="020B0502020202020204" pitchFamily="34" charset="0"/>
                </a:rPr>
                <a:t>Status level awards </a:t>
              </a:r>
              <a:r>
                <a:rPr lang="en-NZ" altLang="pl-PL" sz="1600" spc="-40">
                  <a:solidFill>
                    <a:schemeClr val="tx1"/>
                  </a:solidFill>
                  <a:latin typeface="Century Gothic" panose="020B0502020202020204" pitchFamily="34" charset="0"/>
                </a:rPr>
                <a:t>for your </a:t>
              </a:r>
              <a:br>
                <a:rPr lang="en-NZ" altLang="pl-PL" sz="1600" spc="-40">
                  <a:solidFill>
                    <a:schemeClr val="tx1"/>
                  </a:solidFill>
                  <a:latin typeface="Century Gothic" panose="020B0502020202020204" pitchFamily="34" charset="0"/>
                </a:rPr>
              </a:br>
              <a:r>
                <a:rPr lang="en-NZ" altLang="pl-PL" sz="1600" spc="-40">
                  <a:solidFill>
                    <a:schemeClr val="tx1"/>
                  </a:solidFill>
                  <a:latin typeface="Century Gothic" panose="020B0502020202020204" pitchFamily="34" charset="0"/>
                </a:rPr>
                <a:t> branding</a:t>
              </a:r>
            </a:p>
            <a:p>
              <a:pPr marL="144000" indent="-144000" defTabSz="666734">
                <a:spcBef>
                  <a:spcPct val="0"/>
                </a:spcBef>
                <a:buFont typeface="Arial" panose="020B0604020202020204" pitchFamily="34" charset="0"/>
                <a:buChar char="•"/>
              </a:pPr>
              <a:r>
                <a:rPr lang="en-NZ" altLang="pl-PL" sz="1600" b="1" spc="-40">
                  <a:solidFill>
                    <a:schemeClr val="tx1"/>
                  </a:solidFill>
                  <a:latin typeface="Century Gothic" panose="020B0502020202020204" pitchFamily="34" charset="0"/>
                </a:rPr>
                <a:t> </a:t>
              </a:r>
              <a:r>
                <a:rPr lang="en-NZ" altLang="pl-PL" sz="1600" b="1" spc="-40">
                  <a:solidFill>
                    <a:srgbClr val="ED0C6D"/>
                  </a:solidFill>
                  <a:latin typeface="Century Gothic" panose="020B0502020202020204" pitchFamily="34" charset="0"/>
                </a:rPr>
                <a:t>Validation studies </a:t>
              </a:r>
              <a:r>
                <a:rPr lang="en-NZ" altLang="pl-PL" sz="1600" spc="-40">
                  <a:solidFill>
                    <a:schemeClr val="tx1"/>
                  </a:solidFill>
                  <a:latin typeface="Century Gothic" panose="020B0502020202020204" pitchFamily="34" charset="0"/>
                </a:rPr>
                <a:t>every 2  </a:t>
              </a:r>
              <a:br>
                <a:rPr lang="en-NZ" altLang="pl-PL" sz="1600" spc="-40">
                  <a:solidFill>
                    <a:schemeClr val="tx1"/>
                  </a:solidFill>
                  <a:latin typeface="Century Gothic" panose="020B0502020202020204" pitchFamily="34" charset="0"/>
                </a:rPr>
              </a:br>
              <a:r>
                <a:rPr lang="en-NZ" altLang="pl-PL" sz="1600" spc="-40">
                  <a:solidFill>
                    <a:schemeClr val="tx1"/>
                  </a:solidFill>
                  <a:latin typeface="Century Gothic" panose="020B0502020202020204" pitchFamily="34" charset="0"/>
                </a:rPr>
                <a:t> years</a:t>
              </a:r>
            </a:p>
            <a:p>
              <a:pPr marL="144000" indent="-144000" defTabSz="666734">
                <a:spcBef>
                  <a:spcPct val="0"/>
                </a:spcBef>
                <a:buFont typeface="Arial" panose="020B0604020202020204" pitchFamily="34" charset="0"/>
                <a:buChar char="•"/>
              </a:pPr>
              <a:r>
                <a:rPr lang="en-NZ" altLang="pl-PL" sz="1600" b="1" spc="-40">
                  <a:solidFill>
                    <a:schemeClr val="tx1"/>
                  </a:solidFill>
                  <a:latin typeface="Century Gothic" panose="020B0502020202020204" pitchFamily="34" charset="0"/>
                </a:rPr>
                <a:t> </a:t>
              </a:r>
              <a:r>
                <a:rPr lang="en-NZ" altLang="pl-PL" sz="1600" b="1" spc="-40">
                  <a:solidFill>
                    <a:srgbClr val="ED0C6D"/>
                  </a:solidFill>
                  <a:latin typeface="Century Gothic" panose="020B0502020202020204" pitchFamily="34" charset="0"/>
                </a:rPr>
                <a:t>24/7 Access </a:t>
              </a:r>
              <a:r>
                <a:rPr lang="en-NZ" altLang="pl-PL" sz="1600" spc="-40">
                  <a:solidFill>
                    <a:schemeClr val="tx1"/>
                  </a:solidFill>
                  <a:latin typeface="Century Gothic" panose="020B0502020202020204" pitchFamily="34" charset="0"/>
                </a:rPr>
                <a:t>to your </a:t>
              </a:r>
              <a:br>
                <a:rPr lang="en-NZ" altLang="pl-PL" sz="1600" spc="-40">
                  <a:solidFill>
                    <a:schemeClr val="tx1"/>
                  </a:solidFill>
                  <a:latin typeface="Century Gothic" panose="020B0502020202020204" pitchFamily="34" charset="0"/>
                </a:rPr>
              </a:br>
              <a:r>
                <a:rPr lang="en-NZ" altLang="pl-PL" sz="1600" spc="-40">
                  <a:solidFill>
                    <a:schemeClr val="tx1"/>
                  </a:solidFill>
                  <a:latin typeface="Century Gothic" panose="020B0502020202020204" pitchFamily="34" charset="0"/>
                </a:rPr>
                <a:t> account</a:t>
              </a:r>
            </a:p>
            <a:p>
              <a:pPr marL="144000" indent="-144000" defTabSz="666734">
                <a:spcBef>
                  <a:spcPct val="0"/>
                </a:spcBef>
                <a:buFont typeface="Arial" panose="020B0604020202020204" pitchFamily="34" charset="0"/>
                <a:buChar char="•"/>
              </a:pPr>
              <a:r>
                <a:rPr lang="en-NZ" altLang="pl-PL" sz="1600" b="1" spc="-40">
                  <a:solidFill>
                    <a:schemeClr val="tx1"/>
                  </a:solidFill>
                  <a:latin typeface="Century Gothic" panose="020B0502020202020204" pitchFamily="34" charset="0"/>
                </a:rPr>
                <a:t> </a:t>
              </a:r>
              <a:r>
                <a:rPr lang="en-NZ" altLang="pl-PL" sz="1600" b="1" spc="-40">
                  <a:solidFill>
                    <a:srgbClr val="ED0C6D"/>
                  </a:solidFill>
                  <a:latin typeface="Century Gothic" panose="020B0502020202020204" pitchFamily="34" charset="0"/>
                </a:rPr>
                <a:t>VIP Resource Area </a:t>
              </a:r>
              <a:r>
                <a:rPr lang="en-NZ" altLang="pl-PL" sz="1600" spc="-40">
                  <a:solidFill>
                    <a:schemeClr val="tx1"/>
                  </a:solidFill>
                  <a:latin typeface="Century Gothic" panose="020B0502020202020204" pitchFamily="34" charset="0"/>
                </a:rPr>
                <a:t>– </a:t>
              </a:r>
              <a:br>
                <a:rPr lang="en-NZ" altLang="pl-PL" sz="1600" spc="-40">
                  <a:solidFill>
                    <a:schemeClr val="tx1"/>
                  </a:solidFill>
                  <a:latin typeface="Century Gothic" panose="020B0502020202020204" pitchFamily="34" charset="0"/>
                </a:rPr>
              </a:br>
              <a:r>
                <a:rPr lang="en-NZ" altLang="pl-PL" sz="1600" spc="-40">
                  <a:solidFill>
                    <a:schemeClr val="tx1"/>
                  </a:solidFill>
                  <a:latin typeface="Century Gothic" panose="020B0502020202020204" pitchFamily="34" charset="0"/>
                </a:rPr>
                <a:t> training material, </a:t>
              </a:r>
              <a:br>
                <a:rPr lang="en-NZ" altLang="pl-PL" sz="1600" spc="-40">
                  <a:solidFill>
                    <a:schemeClr val="tx1"/>
                  </a:solidFill>
                  <a:latin typeface="Century Gothic" panose="020B0502020202020204" pitchFamily="34" charset="0"/>
                </a:rPr>
              </a:br>
              <a:r>
                <a:rPr lang="en-NZ" altLang="pl-PL" sz="1600" spc="-40">
                  <a:solidFill>
                    <a:schemeClr val="tx1"/>
                  </a:solidFill>
                  <a:latin typeface="Century Gothic" panose="020B0502020202020204" pitchFamily="34" charset="0"/>
                </a:rPr>
                <a:t> PowerPoints &amp; handouts</a:t>
              </a:r>
            </a:p>
            <a:p>
              <a:pPr marL="144000" indent="-144000" defTabSz="666734">
                <a:spcBef>
                  <a:spcPct val="0"/>
                </a:spcBef>
                <a:buFont typeface="Arial" panose="020B0604020202020204" pitchFamily="34" charset="0"/>
                <a:buChar char="•"/>
              </a:pPr>
              <a:r>
                <a:rPr lang="en-NZ" altLang="pl-PL" sz="1600" b="1" spc="-40">
                  <a:solidFill>
                    <a:schemeClr val="tx1"/>
                  </a:solidFill>
                  <a:latin typeface="Century Gothic" panose="020B0502020202020204" pitchFamily="34" charset="0"/>
                </a:rPr>
                <a:t> </a:t>
              </a:r>
              <a:r>
                <a:rPr lang="en-NZ" altLang="pl-PL" sz="1600" b="1" spc="-40">
                  <a:solidFill>
                    <a:srgbClr val="ED0C6D"/>
                  </a:solidFill>
                  <a:latin typeface="Century Gothic" panose="020B0502020202020204" pitchFamily="34" charset="0"/>
                </a:rPr>
                <a:t>Facilitator Guides </a:t>
              </a:r>
              <a:r>
                <a:rPr lang="en-NZ" altLang="pl-PL" sz="1600" spc="-40">
                  <a:solidFill>
                    <a:schemeClr val="tx1"/>
                  </a:solidFill>
                  <a:latin typeface="Century Gothic" panose="020B0502020202020204" pitchFamily="34" charset="0"/>
                </a:rPr>
                <a:t>– </a:t>
              </a:r>
              <a:br>
                <a:rPr lang="en-NZ" altLang="pl-PL" sz="1600" spc="-40">
                  <a:solidFill>
                    <a:schemeClr val="tx1"/>
                  </a:solidFill>
                  <a:latin typeface="Century Gothic" panose="020B0502020202020204" pitchFamily="34" charset="0"/>
                </a:rPr>
              </a:br>
              <a:r>
                <a:rPr lang="en-NZ" altLang="pl-PL" sz="1600" spc="-40">
                  <a:solidFill>
                    <a:schemeClr val="tx1"/>
                  </a:solidFill>
                  <a:latin typeface="Century Gothic" panose="020B0502020202020204" pitchFamily="34" charset="0"/>
                </a:rPr>
                <a:t> includes scripts, slides and activities.</a:t>
              </a:r>
            </a:p>
            <a:p>
              <a:pPr defTabSz="666734">
                <a:spcBef>
                  <a:spcPct val="0"/>
                </a:spcBef>
              </a:pPr>
              <a:endParaRPr lang="en-NZ" altLang="pl-PL" sz="1600" spc="-40">
                <a:solidFill>
                  <a:schemeClr val="tx1"/>
                </a:solidFill>
                <a:latin typeface="Century Gothic" panose="020B0502020202020204" pitchFamily="34" charset="0"/>
              </a:endParaRPr>
            </a:p>
            <a:p>
              <a:pPr marL="144000" indent="-144000" defTabSz="666734">
                <a:spcBef>
                  <a:spcPct val="0"/>
                </a:spcBef>
                <a:buFont typeface="Arial" panose="020B0604020202020204" pitchFamily="34" charset="0"/>
                <a:buChar char="•"/>
              </a:pPr>
              <a:endParaRPr lang="en-NZ" altLang="pl-PL" sz="1600" spc="-40">
                <a:solidFill>
                  <a:schemeClr val="tx1"/>
                </a:solidFill>
                <a:latin typeface="Century Gothic" panose="020B0502020202020204" pitchFamily="34" charset="0"/>
              </a:endParaRPr>
            </a:p>
            <a:p>
              <a:pPr marL="144000" indent="-144000" defTabSz="666734">
                <a:spcBef>
                  <a:spcPct val="0"/>
                </a:spcBef>
                <a:buFont typeface="Arial" panose="020B0604020202020204" pitchFamily="34" charset="0"/>
                <a:buChar char="•"/>
              </a:pPr>
              <a:endParaRPr lang="en-US" altLang="pl-PL" sz="1600" b="1" spc="-40">
                <a:solidFill>
                  <a:schemeClr val="tx1"/>
                </a:solidFill>
                <a:latin typeface="Century Gothic" panose="020B0502020202020204" pitchFamily="34" charset="0"/>
              </a:endParaRPr>
            </a:p>
          </p:txBody>
        </p:sp>
        <p:sp>
          <p:nvSpPr>
            <p:cNvPr id="25" name="Rectangle 40"/>
            <p:cNvSpPr/>
            <p:nvPr/>
          </p:nvSpPr>
          <p:spPr>
            <a:xfrm>
              <a:off x="8996820" y="1664936"/>
              <a:ext cx="2704097" cy="420568"/>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91440" rIns="182880" bIns="182880" numCol="1" spcCol="1270" anchor="ctr" anchorCtr="0">
              <a:spAutoFit/>
            </a:bodyPr>
            <a:lstStyle/>
            <a:p>
              <a:pPr algn="ctr" defTabSz="666734">
                <a:lnSpc>
                  <a:spcPct val="90000"/>
                </a:lnSpc>
                <a:spcBef>
                  <a:spcPct val="0"/>
                </a:spcBef>
                <a:spcAft>
                  <a:spcPts val="200"/>
                </a:spcAft>
              </a:pPr>
              <a:r>
                <a:rPr lang="pl-PL" b="1">
                  <a:solidFill>
                    <a:schemeClr val="bg1"/>
                  </a:solidFill>
                  <a:latin typeface="Century Gothic" panose="020B0502020202020204" pitchFamily="34" charset="0"/>
                </a:rPr>
                <a:t>We </a:t>
              </a:r>
              <a:r>
                <a:rPr lang="en-NZ" b="1">
                  <a:solidFill>
                    <a:schemeClr val="bg1"/>
                  </a:solidFill>
                  <a:latin typeface="Century Gothic" panose="020B0502020202020204" pitchFamily="34" charset="0"/>
                </a:rPr>
                <a:t>provide</a:t>
              </a:r>
              <a:endParaRPr lang="en-US" b="1">
                <a:solidFill>
                  <a:schemeClr val="bg1"/>
                </a:solidFill>
                <a:latin typeface="Century Gothic" panose="020B0502020202020204" pitchFamily="34" charset="0"/>
              </a:endParaRPr>
            </a:p>
          </p:txBody>
        </p:sp>
        <p:sp>
          <p:nvSpPr>
            <p:cNvPr id="37" name="Prostokąt zaokrąglony 36"/>
            <p:cNvSpPr/>
            <p:nvPr/>
          </p:nvSpPr>
          <p:spPr>
            <a:xfrm>
              <a:off x="8810311" y="1586650"/>
              <a:ext cx="3045474" cy="4024591"/>
            </a:xfrm>
            <a:prstGeom prst="roundRect">
              <a:avLst/>
            </a:prstGeom>
            <a:ln w="1905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l-PL" sz="1600">
                <a:latin typeface="Century Gothic" panose="020B0502020202020204" pitchFamily="34" charset="0"/>
              </a:endParaRPr>
            </a:p>
          </p:txBody>
        </p:sp>
        <p:grpSp>
          <p:nvGrpSpPr>
            <p:cNvPr id="46" name="Grupa 45"/>
            <p:cNvGrpSpPr/>
            <p:nvPr/>
          </p:nvGrpSpPr>
          <p:grpSpPr>
            <a:xfrm>
              <a:off x="9955724" y="2082179"/>
              <a:ext cx="574604" cy="475724"/>
              <a:chOff x="1733550" y="-2019300"/>
              <a:chExt cx="1573213" cy="1620838"/>
            </a:xfrm>
            <a:solidFill>
              <a:schemeClr val="bg1"/>
            </a:solidFill>
          </p:grpSpPr>
          <p:sp>
            <p:nvSpPr>
              <p:cNvPr id="41" name="Freeform 5"/>
              <p:cNvSpPr>
                <a:spLocks noEditPoints="1"/>
              </p:cNvSpPr>
              <p:nvPr/>
            </p:nvSpPr>
            <p:spPr bwMode="auto">
              <a:xfrm>
                <a:off x="1733550" y="-1679575"/>
                <a:ext cx="957263" cy="1266825"/>
              </a:xfrm>
              <a:custGeom>
                <a:avLst/>
                <a:gdLst>
                  <a:gd name="T0" fmla="*/ 22 w 255"/>
                  <a:gd name="T1" fmla="*/ 22 h 336"/>
                  <a:gd name="T2" fmla="*/ 234 w 255"/>
                  <a:gd name="T3" fmla="*/ 146 h 336"/>
                  <a:gd name="T4" fmla="*/ 234 w 255"/>
                  <a:gd name="T5" fmla="*/ 315 h 336"/>
                  <a:gd name="T6" fmla="*/ 22 w 255"/>
                  <a:gd name="T7" fmla="*/ 190 h 336"/>
                  <a:gd name="T8" fmla="*/ 22 w 255"/>
                  <a:gd name="T9" fmla="*/ 22 h 336"/>
                  <a:gd name="T10" fmla="*/ 22 w 255"/>
                  <a:gd name="T11" fmla="*/ 0 h 336"/>
                  <a:gd name="T12" fmla="*/ 11 w 255"/>
                  <a:gd name="T13" fmla="*/ 3 h 336"/>
                  <a:gd name="T14" fmla="*/ 0 w 255"/>
                  <a:gd name="T15" fmla="*/ 22 h 336"/>
                  <a:gd name="T16" fmla="*/ 0 w 255"/>
                  <a:gd name="T17" fmla="*/ 190 h 336"/>
                  <a:gd name="T18" fmla="*/ 11 w 255"/>
                  <a:gd name="T19" fmla="*/ 209 h 336"/>
                  <a:gd name="T20" fmla="*/ 222 w 255"/>
                  <a:gd name="T21" fmla="*/ 333 h 336"/>
                  <a:gd name="T22" fmla="*/ 234 w 255"/>
                  <a:gd name="T23" fmla="*/ 336 h 336"/>
                  <a:gd name="T24" fmla="*/ 244 w 255"/>
                  <a:gd name="T25" fmla="*/ 333 h 336"/>
                  <a:gd name="T26" fmla="*/ 255 w 255"/>
                  <a:gd name="T27" fmla="*/ 315 h 336"/>
                  <a:gd name="T28" fmla="*/ 255 w 255"/>
                  <a:gd name="T29" fmla="*/ 146 h 336"/>
                  <a:gd name="T30" fmla="*/ 245 w 255"/>
                  <a:gd name="T31" fmla="*/ 128 h 336"/>
                  <a:gd name="T32" fmla="*/ 33 w 255"/>
                  <a:gd name="T33" fmla="*/ 3 h 336"/>
                  <a:gd name="T34" fmla="*/ 22 w 255"/>
                  <a:gd name="T35"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5" h="336">
                    <a:moveTo>
                      <a:pt x="22" y="22"/>
                    </a:moveTo>
                    <a:cubicBezTo>
                      <a:pt x="234" y="146"/>
                      <a:pt x="234" y="146"/>
                      <a:pt x="234" y="146"/>
                    </a:cubicBezTo>
                    <a:cubicBezTo>
                      <a:pt x="234" y="315"/>
                      <a:pt x="234" y="315"/>
                      <a:pt x="234" y="315"/>
                    </a:cubicBezTo>
                    <a:cubicBezTo>
                      <a:pt x="22" y="190"/>
                      <a:pt x="22" y="190"/>
                      <a:pt x="22" y="190"/>
                    </a:cubicBezTo>
                    <a:cubicBezTo>
                      <a:pt x="22" y="22"/>
                      <a:pt x="22" y="22"/>
                      <a:pt x="22" y="22"/>
                    </a:cubicBezTo>
                    <a:moveTo>
                      <a:pt x="22" y="0"/>
                    </a:moveTo>
                    <a:cubicBezTo>
                      <a:pt x="18" y="0"/>
                      <a:pt x="15" y="1"/>
                      <a:pt x="11" y="3"/>
                    </a:cubicBezTo>
                    <a:cubicBezTo>
                      <a:pt x="4" y="6"/>
                      <a:pt x="0" y="14"/>
                      <a:pt x="0" y="22"/>
                    </a:cubicBezTo>
                    <a:cubicBezTo>
                      <a:pt x="0" y="190"/>
                      <a:pt x="0" y="190"/>
                      <a:pt x="0" y="190"/>
                    </a:cubicBezTo>
                    <a:cubicBezTo>
                      <a:pt x="0" y="198"/>
                      <a:pt x="4" y="205"/>
                      <a:pt x="11" y="209"/>
                    </a:cubicBezTo>
                    <a:cubicBezTo>
                      <a:pt x="222" y="333"/>
                      <a:pt x="222" y="333"/>
                      <a:pt x="222" y="333"/>
                    </a:cubicBezTo>
                    <a:cubicBezTo>
                      <a:pt x="226" y="335"/>
                      <a:pt x="230" y="336"/>
                      <a:pt x="234" y="336"/>
                    </a:cubicBezTo>
                    <a:cubicBezTo>
                      <a:pt x="237" y="336"/>
                      <a:pt x="241" y="335"/>
                      <a:pt x="244" y="333"/>
                    </a:cubicBezTo>
                    <a:cubicBezTo>
                      <a:pt x="251" y="330"/>
                      <a:pt x="255" y="322"/>
                      <a:pt x="255" y="315"/>
                    </a:cubicBezTo>
                    <a:cubicBezTo>
                      <a:pt x="255" y="146"/>
                      <a:pt x="255" y="146"/>
                      <a:pt x="255" y="146"/>
                    </a:cubicBezTo>
                    <a:cubicBezTo>
                      <a:pt x="255" y="139"/>
                      <a:pt x="251" y="131"/>
                      <a:pt x="245" y="128"/>
                    </a:cubicBezTo>
                    <a:cubicBezTo>
                      <a:pt x="33" y="3"/>
                      <a:pt x="33" y="3"/>
                      <a:pt x="33" y="3"/>
                    </a:cubicBezTo>
                    <a:cubicBezTo>
                      <a:pt x="30" y="1"/>
                      <a:pt x="26" y="0"/>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sz="1600">
                  <a:latin typeface="Century Gothic" panose="020B0502020202020204" pitchFamily="34" charset="0"/>
                </a:endParaRPr>
              </a:p>
            </p:txBody>
          </p:sp>
          <p:sp>
            <p:nvSpPr>
              <p:cNvPr id="42" name="Freeform 6"/>
              <p:cNvSpPr>
                <a:spLocks noEditPoints="1"/>
              </p:cNvSpPr>
              <p:nvPr/>
            </p:nvSpPr>
            <p:spPr bwMode="auto">
              <a:xfrm>
                <a:off x="1820863" y="-1854200"/>
                <a:ext cx="1166813" cy="736600"/>
              </a:xfrm>
              <a:custGeom>
                <a:avLst/>
                <a:gdLst>
                  <a:gd name="T0" fmla="*/ 81 w 311"/>
                  <a:gd name="T1" fmla="*/ 22 h 195"/>
                  <a:gd name="T2" fmla="*/ 289 w 311"/>
                  <a:gd name="T3" fmla="*/ 135 h 195"/>
                  <a:gd name="T4" fmla="*/ 225 w 311"/>
                  <a:gd name="T5" fmla="*/ 173 h 195"/>
                  <a:gd name="T6" fmla="*/ 22 w 311"/>
                  <a:gd name="T7" fmla="*/ 54 h 195"/>
                  <a:gd name="T8" fmla="*/ 81 w 311"/>
                  <a:gd name="T9" fmla="*/ 22 h 195"/>
                  <a:gd name="T10" fmla="*/ 81 w 311"/>
                  <a:gd name="T11" fmla="*/ 0 h 195"/>
                  <a:gd name="T12" fmla="*/ 71 w 311"/>
                  <a:gd name="T13" fmla="*/ 2 h 195"/>
                  <a:gd name="T14" fmla="*/ 12 w 311"/>
                  <a:gd name="T15" fmla="*/ 34 h 195"/>
                  <a:gd name="T16" fmla="*/ 0 w 311"/>
                  <a:gd name="T17" fmla="*/ 53 h 195"/>
                  <a:gd name="T18" fmla="*/ 11 w 311"/>
                  <a:gd name="T19" fmla="*/ 72 h 195"/>
                  <a:gd name="T20" fmla="*/ 214 w 311"/>
                  <a:gd name="T21" fmla="*/ 192 h 195"/>
                  <a:gd name="T22" fmla="*/ 225 w 311"/>
                  <a:gd name="T23" fmla="*/ 195 h 195"/>
                  <a:gd name="T24" fmla="*/ 236 w 311"/>
                  <a:gd name="T25" fmla="*/ 192 h 195"/>
                  <a:gd name="T26" fmla="*/ 300 w 311"/>
                  <a:gd name="T27" fmla="*/ 154 h 195"/>
                  <a:gd name="T28" fmla="*/ 311 w 311"/>
                  <a:gd name="T29" fmla="*/ 135 h 195"/>
                  <a:gd name="T30" fmla="*/ 300 w 311"/>
                  <a:gd name="T31" fmla="*/ 116 h 195"/>
                  <a:gd name="T32" fmla="*/ 92 w 311"/>
                  <a:gd name="T33" fmla="*/ 2 h 195"/>
                  <a:gd name="T34" fmla="*/ 81 w 311"/>
                  <a:gd name="T35"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1" h="195">
                    <a:moveTo>
                      <a:pt x="81" y="22"/>
                    </a:moveTo>
                    <a:cubicBezTo>
                      <a:pt x="289" y="135"/>
                      <a:pt x="289" y="135"/>
                      <a:pt x="289" y="135"/>
                    </a:cubicBezTo>
                    <a:cubicBezTo>
                      <a:pt x="225" y="173"/>
                      <a:pt x="225" y="173"/>
                      <a:pt x="225" y="173"/>
                    </a:cubicBezTo>
                    <a:cubicBezTo>
                      <a:pt x="22" y="54"/>
                      <a:pt x="22" y="54"/>
                      <a:pt x="22" y="54"/>
                    </a:cubicBezTo>
                    <a:cubicBezTo>
                      <a:pt x="81" y="22"/>
                      <a:pt x="81" y="22"/>
                      <a:pt x="81" y="22"/>
                    </a:cubicBezTo>
                    <a:moveTo>
                      <a:pt x="81" y="0"/>
                    </a:moveTo>
                    <a:cubicBezTo>
                      <a:pt x="78" y="0"/>
                      <a:pt x="74" y="1"/>
                      <a:pt x="71" y="2"/>
                    </a:cubicBezTo>
                    <a:cubicBezTo>
                      <a:pt x="12" y="34"/>
                      <a:pt x="12" y="34"/>
                      <a:pt x="12" y="34"/>
                    </a:cubicBezTo>
                    <a:cubicBezTo>
                      <a:pt x="5" y="38"/>
                      <a:pt x="1" y="45"/>
                      <a:pt x="0" y="53"/>
                    </a:cubicBezTo>
                    <a:cubicBezTo>
                      <a:pt x="0" y="61"/>
                      <a:pt x="4" y="68"/>
                      <a:pt x="11" y="72"/>
                    </a:cubicBezTo>
                    <a:cubicBezTo>
                      <a:pt x="214" y="192"/>
                      <a:pt x="214" y="192"/>
                      <a:pt x="214" y="192"/>
                    </a:cubicBezTo>
                    <a:cubicBezTo>
                      <a:pt x="217" y="194"/>
                      <a:pt x="221" y="195"/>
                      <a:pt x="225" y="195"/>
                    </a:cubicBezTo>
                    <a:cubicBezTo>
                      <a:pt x="229" y="195"/>
                      <a:pt x="232" y="194"/>
                      <a:pt x="236" y="192"/>
                    </a:cubicBezTo>
                    <a:cubicBezTo>
                      <a:pt x="300" y="154"/>
                      <a:pt x="300" y="154"/>
                      <a:pt x="300" y="154"/>
                    </a:cubicBezTo>
                    <a:cubicBezTo>
                      <a:pt x="307" y="150"/>
                      <a:pt x="311" y="143"/>
                      <a:pt x="311" y="135"/>
                    </a:cubicBezTo>
                    <a:cubicBezTo>
                      <a:pt x="311" y="127"/>
                      <a:pt x="307" y="120"/>
                      <a:pt x="300" y="116"/>
                    </a:cubicBezTo>
                    <a:cubicBezTo>
                      <a:pt x="92" y="2"/>
                      <a:pt x="92" y="2"/>
                      <a:pt x="92" y="2"/>
                    </a:cubicBezTo>
                    <a:cubicBezTo>
                      <a:pt x="88" y="1"/>
                      <a:pt x="85" y="0"/>
                      <a:pt x="8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sz="1600">
                  <a:latin typeface="Century Gothic" panose="020B0502020202020204" pitchFamily="34" charset="0"/>
                </a:endParaRPr>
              </a:p>
            </p:txBody>
          </p:sp>
          <p:sp>
            <p:nvSpPr>
              <p:cNvPr id="43" name="Freeform 7"/>
              <p:cNvSpPr>
                <a:spLocks noEditPoints="1"/>
              </p:cNvSpPr>
              <p:nvPr/>
            </p:nvSpPr>
            <p:spPr bwMode="auto">
              <a:xfrm>
                <a:off x="2117725" y="-2019300"/>
                <a:ext cx="1141412" cy="708023"/>
              </a:xfrm>
              <a:custGeom>
                <a:avLst/>
                <a:gdLst>
                  <a:gd name="T0" fmla="*/ 82 w 304"/>
                  <a:gd name="T1" fmla="*/ 21 h 188"/>
                  <a:gd name="T2" fmla="*/ 282 w 304"/>
                  <a:gd name="T3" fmla="*/ 134 h 188"/>
                  <a:gd name="T4" fmla="*/ 228 w 304"/>
                  <a:gd name="T5" fmla="*/ 166 h 188"/>
                  <a:gd name="T6" fmla="*/ 22 w 304"/>
                  <a:gd name="T7" fmla="*/ 53 h 188"/>
                  <a:gd name="T8" fmla="*/ 82 w 304"/>
                  <a:gd name="T9" fmla="*/ 21 h 188"/>
                  <a:gd name="T10" fmla="*/ 82 w 304"/>
                  <a:gd name="T11" fmla="*/ 0 h 188"/>
                  <a:gd name="T12" fmla="*/ 71 w 304"/>
                  <a:gd name="T13" fmla="*/ 2 h 188"/>
                  <a:gd name="T14" fmla="*/ 12 w 304"/>
                  <a:gd name="T15" fmla="*/ 34 h 188"/>
                  <a:gd name="T16" fmla="*/ 0 w 304"/>
                  <a:gd name="T17" fmla="*/ 53 h 188"/>
                  <a:gd name="T18" fmla="*/ 12 w 304"/>
                  <a:gd name="T19" fmla="*/ 72 h 188"/>
                  <a:gd name="T20" fmla="*/ 217 w 304"/>
                  <a:gd name="T21" fmla="*/ 185 h 188"/>
                  <a:gd name="T22" fmla="*/ 228 w 304"/>
                  <a:gd name="T23" fmla="*/ 188 h 188"/>
                  <a:gd name="T24" fmla="*/ 239 w 304"/>
                  <a:gd name="T25" fmla="*/ 185 h 188"/>
                  <a:gd name="T26" fmla="*/ 293 w 304"/>
                  <a:gd name="T27" fmla="*/ 153 h 188"/>
                  <a:gd name="T28" fmla="*/ 304 w 304"/>
                  <a:gd name="T29" fmla="*/ 134 h 188"/>
                  <a:gd name="T30" fmla="*/ 293 w 304"/>
                  <a:gd name="T31" fmla="*/ 115 h 188"/>
                  <a:gd name="T32" fmla="*/ 92 w 304"/>
                  <a:gd name="T33" fmla="*/ 2 h 188"/>
                  <a:gd name="T34" fmla="*/ 82 w 304"/>
                  <a:gd name="T3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4" h="188">
                    <a:moveTo>
                      <a:pt x="82" y="21"/>
                    </a:moveTo>
                    <a:cubicBezTo>
                      <a:pt x="282" y="134"/>
                      <a:pt x="282" y="134"/>
                      <a:pt x="282" y="134"/>
                    </a:cubicBezTo>
                    <a:cubicBezTo>
                      <a:pt x="228" y="166"/>
                      <a:pt x="228" y="166"/>
                      <a:pt x="228" y="166"/>
                    </a:cubicBezTo>
                    <a:cubicBezTo>
                      <a:pt x="22" y="53"/>
                      <a:pt x="22" y="53"/>
                      <a:pt x="22" y="53"/>
                    </a:cubicBezTo>
                    <a:cubicBezTo>
                      <a:pt x="82" y="21"/>
                      <a:pt x="82" y="21"/>
                      <a:pt x="82" y="21"/>
                    </a:cubicBezTo>
                    <a:moveTo>
                      <a:pt x="82" y="0"/>
                    </a:moveTo>
                    <a:cubicBezTo>
                      <a:pt x="78" y="0"/>
                      <a:pt x="74" y="0"/>
                      <a:pt x="71" y="2"/>
                    </a:cubicBezTo>
                    <a:cubicBezTo>
                      <a:pt x="12" y="34"/>
                      <a:pt x="12" y="34"/>
                      <a:pt x="12" y="34"/>
                    </a:cubicBezTo>
                    <a:cubicBezTo>
                      <a:pt x="5" y="38"/>
                      <a:pt x="0" y="45"/>
                      <a:pt x="0" y="53"/>
                    </a:cubicBezTo>
                    <a:cubicBezTo>
                      <a:pt x="0" y="61"/>
                      <a:pt x="5" y="68"/>
                      <a:pt x="12" y="72"/>
                    </a:cubicBezTo>
                    <a:cubicBezTo>
                      <a:pt x="217" y="185"/>
                      <a:pt x="217" y="185"/>
                      <a:pt x="217" y="185"/>
                    </a:cubicBezTo>
                    <a:cubicBezTo>
                      <a:pt x="220" y="187"/>
                      <a:pt x="224" y="188"/>
                      <a:pt x="228" y="188"/>
                    </a:cubicBezTo>
                    <a:cubicBezTo>
                      <a:pt x="231" y="188"/>
                      <a:pt x="235" y="187"/>
                      <a:pt x="239" y="185"/>
                    </a:cubicBezTo>
                    <a:cubicBezTo>
                      <a:pt x="293" y="153"/>
                      <a:pt x="293" y="153"/>
                      <a:pt x="293" y="153"/>
                    </a:cubicBezTo>
                    <a:cubicBezTo>
                      <a:pt x="300" y="149"/>
                      <a:pt x="304" y="141"/>
                      <a:pt x="304" y="134"/>
                    </a:cubicBezTo>
                    <a:cubicBezTo>
                      <a:pt x="304" y="126"/>
                      <a:pt x="300" y="119"/>
                      <a:pt x="293" y="115"/>
                    </a:cubicBezTo>
                    <a:cubicBezTo>
                      <a:pt x="92" y="2"/>
                      <a:pt x="92" y="2"/>
                      <a:pt x="92" y="2"/>
                    </a:cubicBezTo>
                    <a:cubicBezTo>
                      <a:pt x="89" y="1"/>
                      <a:pt x="85" y="0"/>
                      <a:pt x="8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sz="1600">
                  <a:latin typeface="Century Gothic" panose="020B0502020202020204" pitchFamily="34" charset="0"/>
                </a:endParaRPr>
              </a:p>
            </p:txBody>
          </p:sp>
          <p:sp>
            <p:nvSpPr>
              <p:cNvPr id="44" name="Freeform 8"/>
              <p:cNvSpPr>
                <a:spLocks noEditPoints="1"/>
              </p:cNvSpPr>
              <p:nvPr/>
            </p:nvSpPr>
            <p:spPr bwMode="auto">
              <a:xfrm>
                <a:off x="2605088" y="-1517650"/>
                <a:ext cx="701675" cy="1119188"/>
              </a:xfrm>
              <a:custGeom>
                <a:avLst/>
                <a:gdLst>
                  <a:gd name="T0" fmla="*/ 166 w 187"/>
                  <a:gd name="T1" fmla="*/ 22 h 297"/>
                  <a:gd name="T2" fmla="*/ 166 w 187"/>
                  <a:gd name="T3" fmla="*/ 190 h 297"/>
                  <a:gd name="T4" fmla="*/ 22 w 187"/>
                  <a:gd name="T5" fmla="*/ 275 h 297"/>
                  <a:gd name="T6" fmla="*/ 22 w 187"/>
                  <a:gd name="T7" fmla="*/ 107 h 297"/>
                  <a:gd name="T8" fmla="*/ 77 w 187"/>
                  <a:gd name="T9" fmla="*/ 74 h 297"/>
                  <a:gd name="T10" fmla="*/ 77 w 187"/>
                  <a:gd name="T11" fmla="*/ 125 h 297"/>
                  <a:gd name="T12" fmla="*/ 108 w 187"/>
                  <a:gd name="T13" fmla="*/ 106 h 297"/>
                  <a:gd name="T14" fmla="*/ 108 w 187"/>
                  <a:gd name="T15" fmla="*/ 56 h 297"/>
                  <a:gd name="T16" fmla="*/ 166 w 187"/>
                  <a:gd name="T17" fmla="*/ 22 h 297"/>
                  <a:gd name="T18" fmla="*/ 166 w 187"/>
                  <a:gd name="T19" fmla="*/ 0 h 297"/>
                  <a:gd name="T20" fmla="*/ 155 w 187"/>
                  <a:gd name="T21" fmla="*/ 3 h 297"/>
                  <a:gd name="T22" fmla="*/ 97 w 187"/>
                  <a:gd name="T23" fmla="*/ 37 h 297"/>
                  <a:gd name="T24" fmla="*/ 86 w 187"/>
                  <a:gd name="T25" fmla="*/ 54 h 297"/>
                  <a:gd name="T26" fmla="*/ 77 w 187"/>
                  <a:gd name="T27" fmla="*/ 52 h 297"/>
                  <a:gd name="T28" fmla="*/ 66 w 187"/>
                  <a:gd name="T29" fmla="*/ 55 h 297"/>
                  <a:gd name="T30" fmla="*/ 11 w 187"/>
                  <a:gd name="T31" fmla="*/ 88 h 297"/>
                  <a:gd name="T32" fmla="*/ 0 w 187"/>
                  <a:gd name="T33" fmla="*/ 107 h 297"/>
                  <a:gd name="T34" fmla="*/ 0 w 187"/>
                  <a:gd name="T35" fmla="*/ 275 h 297"/>
                  <a:gd name="T36" fmla="*/ 11 w 187"/>
                  <a:gd name="T37" fmla="*/ 294 h 297"/>
                  <a:gd name="T38" fmla="*/ 22 w 187"/>
                  <a:gd name="T39" fmla="*/ 297 h 297"/>
                  <a:gd name="T40" fmla="*/ 33 w 187"/>
                  <a:gd name="T41" fmla="*/ 294 h 297"/>
                  <a:gd name="T42" fmla="*/ 177 w 187"/>
                  <a:gd name="T43" fmla="*/ 209 h 297"/>
                  <a:gd name="T44" fmla="*/ 187 w 187"/>
                  <a:gd name="T45" fmla="*/ 190 h 297"/>
                  <a:gd name="T46" fmla="*/ 187 w 187"/>
                  <a:gd name="T47" fmla="*/ 22 h 297"/>
                  <a:gd name="T48" fmla="*/ 176 w 187"/>
                  <a:gd name="T49" fmla="*/ 3 h 297"/>
                  <a:gd name="T50" fmla="*/ 166 w 187"/>
                  <a:gd name="T51"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7" h="297">
                    <a:moveTo>
                      <a:pt x="166" y="22"/>
                    </a:moveTo>
                    <a:cubicBezTo>
                      <a:pt x="166" y="190"/>
                      <a:pt x="166" y="190"/>
                      <a:pt x="166" y="190"/>
                    </a:cubicBezTo>
                    <a:cubicBezTo>
                      <a:pt x="22" y="275"/>
                      <a:pt x="22" y="275"/>
                      <a:pt x="22" y="275"/>
                    </a:cubicBezTo>
                    <a:cubicBezTo>
                      <a:pt x="22" y="107"/>
                      <a:pt x="22" y="107"/>
                      <a:pt x="22" y="107"/>
                    </a:cubicBezTo>
                    <a:cubicBezTo>
                      <a:pt x="77" y="74"/>
                      <a:pt x="77" y="74"/>
                      <a:pt x="77" y="74"/>
                    </a:cubicBezTo>
                    <a:cubicBezTo>
                      <a:pt x="77" y="125"/>
                      <a:pt x="77" y="125"/>
                      <a:pt x="77" y="125"/>
                    </a:cubicBezTo>
                    <a:cubicBezTo>
                      <a:pt x="108" y="106"/>
                      <a:pt x="108" y="106"/>
                      <a:pt x="108" y="106"/>
                    </a:cubicBezTo>
                    <a:cubicBezTo>
                      <a:pt x="108" y="56"/>
                      <a:pt x="108" y="56"/>
                      <a:pt x="108" y="56"/>
                    </a:cubicBezTo>
                    <a:cubicBezTo>
                      <a:pt x="166" y="22"/>
                      <a:pt x="166" y="22"/>
                      <a:pt x="166" y="22"/>
                    </a:cubicBezTo>
                    <a:moveTo>
                      <a:pt x="166" y="0"/>
                    </a:moveTo>
                    <a:cubicBezTo>
                      <a:pt x="162" y="0"/>
                      <a:pt x="158" y="1"/>
                      <a:pt x="155" y="3"/>
                    </a:cubicBezTo>
                    <a:cubicBezTo>
                      <a:pt x="97" y="37"/>
                      <a:pt x="97" y="37"/>
                      <a:pt x="97" y="37"/>
                    </a:cubicBezTo>
                    <a:cubicBezTo>
                      <a:pt x="91" y="41"/>
                      <a:pt x="87" y="47"/>
                      <a:pt x="86" y="54"/>
                    </a:cubicBezTo>
                    <a:cubicBezTo>
                      <a:pt x="83" y="53"/>
                      <a:pt x="80" y="52"/>
                      <a:pt x="77" y="52"/>
                    </a:cubicBezTo>
                    <a:cubicBezTo>
                      <a:pt x="73" y="52"/>
                      <a:pt x="70" y="53"/>
                      <a:pt x="66" y="55"/>
                    </a:cubicBezTo>
                    <a:cubicBezTo>
                      <a:pt x="11" y="88"/>
                      <a:pt x="11" y="88"/>
                      <a:pt x="11" y="88"/>
                    </a:cubicBezTo>
                    <a:cubicBezTo>
                      <a:pt x="4" y="92"/>
                      <a:pt x="0" y="99"/>
                      <a:pt x="0" y="107"/>
                    </a:cubicBezTo>
                    <a:cubicBezTo>
                      <a:pt x="0" y="275"/>
                      <a:pt x="0" y="275"/>
                      <a:pt x="0" y="275"/>
                    </a:cubicBezTo>
                    <a:cubicBezTo>
                      <a:pt x="0" y="283"/>
                      <a:pt x="5" y="290"/>
                      <a:pt x="11" y="294"/>
                    </a:cubicBezTo>
                    <a:cubicBezTo>
                      <a:pt x="15" y="296"/>
                      <a:pt x="18" y="297"/>
                      <a:pt x="22" y="297"/>
                    </a:cubicBezTo>
                    <a:cubicBezTo>
                      <a:pt x="26" y="297"/>
                      <a:pt x="30" y="296"/>
                      <a:pt x="33" y="294"/>
                    </a:cubicBezTo>
                    <a:cubicBezTo>
                      <a:pt x="177" y="209"/>
                      <a:pt x="177" y="209"/>
                      <a:pt x="177" y="209"/>
                    </a:cubicBezTo>
                    <a:cubicBezTo>
                      <a:pt x="183" y="205"/>
                      <a:pt x="187" y="198"/>
                      <a:pt x="187" y="190"/>
                    </a:cubicBezTo>
                    <a:cubicBezTo>
                      <a:pt x="187" y="22"/>
                      <a:pt x="187" y="22"/>
                      <a:pt x="187" y="22"/>
                    </a:cubicBezTo>
                    <a:cubicBezTo>
                      <a:pt x="187" y="14"/>
                      <a:pt x="183" y="7"/>
                      <a:pt x="176" y="3"/>
                    </a:cubicBezTo>
                    <a:cubicBezTo>
                      <a:pt x="173" y="1"/>
                      <a:pt x="169" y="0"/>
                      <a:pt x="16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pl-PL" sz="1600">
                  <a:latin typeface="Century Gothic" panose="020B0502020202020204" pitchFamily="34" charset="0"/>
                </a:endParaRPr>
              </a:p>
            </p:txBody>
          </p:sp>
        </p:grpSp>
      </p:grpSp>
      <p:grpSp>
        <p:nvGrpSpPr>
          <p:cNvPr id="26" name="Grupa 25"/>
          <p:cNvGrpSpPr/>
          <p:nvPr/>
        </p:nvGrpSpPr>
        <p:grpSpPr>
          <a:xfrm>
            <a:off x="5339820" y="1061574"/>
            <a:ext cx="3064523" cy="4525797"/>
            <a:chOff x="5256576" y="1586650"/>
            <a:chExt cx="3064523" cy="3968330"/>
          </a:xfrm>
        </p:grpSpPr>
        <p:sp>
          <p:nvSpPr>
            <p:cNvPr id="53" name="Dowolny kształt 52"/>
            <p:cNvSpPr/>
            <p:nvPr/>
          </p:nvSpPr>
          <p:spPr>
            <a:xfrm>
              <a:off x="5270913" y="1589393"/>
              <a:ext cx="3050186" cy="1123127"/>
            </a:xfrm>
            <a:custGeom>
              <a:avLst/>
              <a:gdLst>
                <a:gd name="connsiteX0" fmla="*/ 507589 w 3045474"/>
                <a:gd name="connsiteY0" fmla="*/ 0 h 1123127"/>
                <a:gd name="connsiteX1" fmla="*/ 2537885 w 3045474"/>
                <a:gd name="connsiteY1" fmla="*/ 0 h 1123127"/>
                <a:gd name="connsiteX2" fmla="*/ 3045474 w 3045474"/>
                <a:gd name="connsiteY2" fmla="*/ 507589 h 1123127"/>
                <a:gd name="connsiteX3" fmla="*/ 3045474 w 3045474"/>
                <a:gd name="connsiteY3" fmla="*/ 1123127 h 1123127"/>
                <a:gd name="connsiteX4" fmla="*/ 0 w 3045474"/>
                <a:gd name="connsiteY4" fmla="*/ 1123127 h 1123127"/>
                <a:gd name="connsiteX5" fmla="*/ 0 w 3045474"/>
                <a:gd name="connsiteY5" fmla="*/ 507589 h 1123127"/>
                <a:gd name="connsiteX6" fmla="*/ 507589 w 3045474"/>
                <a:gd name="connsiteY6" fmla="*/ 0 h 1123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45474" h="1123127">
                  <a:moveTo>
                    <a:pt x="507589" y="0"/>
                  </a:moveTo>
                  <a:lnTo>
                    <a:pt x="2537885" y="0"/>
                  </a:lnTo>
                  <a:cubicBezTo>
                    <a:pt x="2818219" y="0"/>
                    <a:pt x="3045474" y="227255"/>
                    <a:pt x="3045474" y="507589"/>
                  </a:cubicBezTo>
                  <a:lnTo>
                    <a:pt x="3045474" y="1123127"/>
                  </a:lnTo>
                  <a:lnTo>
                    <a:pt x="0" y="1123127"/>
                  </a:lnTo>
                  <a:lnTo>
                    <a:pt x="0" y="507589"/>
                  </a:lnTo>
                  <a:cubicBezTo>
                    <a:pt x="0" y="227255"/>
                    <a:pt x="227255" y="0"/>
                    <a:pt x="507589"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600">
                <a:latin typeface="Century Gothic" panose="020B0502020202020204" pitchFamily="34" charset="0"/>
              </a:endParaRPr>
            </a:p>
          </p:txBody>
        </p:sp>
        <p:sp>
          <p:nvSpPr>
            <p:cNvPr id="22" name="Rectangle 37"/>
            <p:cNvSpPr/>
            <p:nvPr/>
          </p:nvSpPr>
          <p:spPr>
            <a:xfrm>
              <a:off x="5256576" y="2620441"/>
              <a:ext cx="3059811" cy="2820602"/>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182880" rIns="182880" bIns="182880" numCol="1" spcCol="1270" anchor="t" anchorCtr="0">
              <a:noAutofit/>
            </a:bodyPr>
            <a:lstStyle/>
            <a:p>
              <a:pPr marL="144000" indent="-144000" defTabSz="666734">
                <a:spcBef>
                  <a:spcPct val="0"/>
                </a:spcBef>
                <a:buFont typeface="Arial" panose="020B0604020202020204" pitchFamily="34" charset="0"/>
                <a:buChar char="•"/>
              </a:pPr>
              <a:r>
                <a:rPr lang="en-NZ" altLang="pl-PL" sz="1600" spc="-40" dirty="0">
                  <a:solidFill>
                    <a:schemeClr val="tx1"/>
                  </a:solidFill>
                  <a:latin typeface="Century Gothic" panose="020B0502020202020204" pitchFamily="34" charset="0"/>
                </a:rPr>
                <a:t> Initial </a:t>
              </a:r>
              <a:r>
                <a:rPr lang="en-NZ" altLang="pl-PL" sz="1600" b="1" spc="-40" dirty="0">
                  <a:solidFill>
                    <a:schemeClr val="accent1"/>
                  </a:solidFill>
                  <a:latin typeface="Century Gothic" panose="020B0502020202020204" pitchFamily="34" charset="0"/>
                </a:rPr>
                <a:t>Debriefing Support</a:t>
              </a:r>
            </a:p>
            <a:p>
              <a:pPr marL="144000" indent="-144000" defTabSz="666734">
                <a:spcBef>
                  <a:spcPct val="0"/>
                </a:spcBef>
                <a:buFont typeface="Arial" panose="020B0604020202020204" pitchFamily="34" charset="0"/>
                <a:buChar char="•"/>
              </a:pPr>
              <a:r>
                <a:rPr lang="en-NZ" sz="1600" spc="-40" dirty="0">
                  <a:solidFill>
                    <a:schemeClr val="tx1"/>
                  </a:solidFill>
                  <a:latin typeface="Century Gothic" panose="020B0502020202020204" pitchFamily="34" charset="0"/>
                </a:rPr>
                <a:t> Local toll-free </a:t>
              </a:r>
              <a:r>
                <a:rPr lang="en-NZ" sz="1600" b="1" spc="-40" dirty="0">
                  <a:solidFill>
                    <a:schemeClr val="accent1"/>
                  </a:solidFill>
                  <a:latin typeface="Century Gothic" panose="020B0502020202020204" pitchFamily="34" charset="0"/>
                </a:rPr>
                <a:t>phone  </a:t>
              </a:r>
              <a:br>
                <a:rPr lang="en-NZ" sz="1600" b="1" spc="-40" dirty="0">
                  <a:solidFill>
                    <a:schemeClr val="accent1"/>
                  </a:solidFill>
                  <a:latin typeface="Century Gothic" panose="020B0502020202020204" pitchFamily="34" charset="0"/>
                </a:rPr>
              </a:br>
              <a:r>
                <a:rPr lang="en-NZ" sz="1600" b="1" spc="-40" dirty="0">
                  <a:solidFill>
                    <a:schemeClr val="accent1"/>
                  </a:solidFill>
                  <a:latin typeface="Century Gothic" panose="020B0502020202020204" pitchFamily="34" charset="0"/>
                </a:rPr>
                <a:t> support</a:t>
              </a:r>
            </a:p>
            <a:p>
              <a:pPr marL="144000" indent="-144000" defTabSz="666734">
                <a:spcBef>
                  <a:spcPct val="0"/>
                </a:spcBef>
                <a:buFont typeface="Arial" panose="020B0604020202020204" pitchFamily="34" charset="0"/>
                <a:buChar char="•"/>
              </a:pPr>
              <a:r>
                <a:rPr lang="en-NZ" sz="1600" spc="-40" dirty="0">
                  <a:solidFill>
                    <a:schemeClr val="tx1"/>
                  </a:solidFill>
                  <a:latin typeface="Century Gothic" panose="020B0502020202020204" pitchFamily="34" charset="0"/>
                </a:rPr>
                <a:t> Ongoing </a:t>
              </a:r>
              <a:r>
                <a:rPr lang="en-NZ" sz="1600" b="1" spc="-40" dirty="0">
                  <a:solidFill>
                    <a:schemeClr val="accent1"/>
                  </a:solidFill>
                  <a:latin typeface="Century Gothic" panose="020B0502020202020204" pitchFamily="34" charset="0"/>
                </a:rPr>
                <a:t>Account Support</a:t>
              </a:r>
            </a:p>
            <a:p>
              <a:pPr marL="144000" indent="-144000" defTabSz="666734">
                <a:spcBef>
                  <a:spcPct val="0"/>
                </a:spcBef>
                <a:buFont typeface="Arial" panose="020B0604020202020204" pitchFamily="34" charset="0"/>
                <a:buChar char="•"/>
              </a:pPr>
              <a:r>
                <a:rPr lang="en-NZ" sz="1600" b="1" spc="-40" dirty="0">
                  <a:solidFill>
                    <a:schemeClr val="tx1"/>
                  </a:solidFill>
                  <a:latin typeface="Century Gothic" panose="020B0502020202020204" pitchFamily="34" charset="0"/>
                </a:rPr>
                <a:t> </a:t>
              </a:r>
              <a:r>
                <a:rPr lang="en-NZ" sz="1600" b="1" spc="-40" dirty="0">
                  <a:solidFill>
                    <a:srgbClr val="ED0C6D"/>
                  </a:solidFill>
                  <a:latin typeface="Century Gothic" panose="020B0502020202020204" pitchFamily="34" charset="0"/>
                </a:rPr>
                <a:t>Ongoing blogs </a:t>
              </a:r>
              <a:r>
                <a:rPr lang="en-NZ" sz="1600" spc="-40" dirty="0">
                  <a:solidFill>
                    <a:schemeClr val="tx1"/>
                  </a:solidFill>
                  <a:latin typeface="Century Gothic" panose="020B0502020202020204" pitchFamily="34" charset="0"/>
                </a:rPr>
                <a:t>for</a:t>
              </a:r>
              <a:r>
                <a:rPr lang="en-NZ" sz="1600" b="1" spc="-40" dirty="0">
                  <a:solidFill>
                    <a:schemeClr val="tx1"/>
                  </a:solidFill>
                  <a:latin typeface="Century Gothic" panose="020B0502020202020204" pitchFamily="34" charset="0"/>
                </a:rPr>
                <a:t> </a:t>
              </a:r>
              <a:br>
                <a:rPr lang="en-NZ" sz="1600" b="1" spc="-40" dirty="0">
                  <a:solidFill>
                    <a:schemeClr val="tx1"/>
                  </a:solidFill>
                  <a:latin typeface="Century Gothic" panose="020B0502020202020204" pitchFamily="34" charset="0"/>
                </a:rPr>
              </a:br>
              <a:r>
                <a:rPr lang="en-NZ" sz="1600" b="1" spc="-40" dirty="0">
                  <a:solidFill>
                    <a:schemeClr val="tx1"/>
                  </a:solidFill>
                  <a:latin typeface="Century Gothic" panose="020B0502020202020204" pitchFamily="34" charset="0"/>
                </a:rPr>
                <a:t> </a:t>
              </a:r>
              <a:r>
                <a:rPr lang="en-NZ" sz="1600" spc="-40" dirty="0">
                  <a:solidFill>
                    <a:schemeClr val="tx1"/>
                  </a:solidFill>
                  <a:latin typeface="Century Gothic" panose="020B0502020202020204" pitchFamily="34" charset="0"/>
                </a:rPr>
                <a:t>assessment best practice</a:t>
              </a:r>
            </a:p>
            <a:p>
              <a:pPr marL="144000" indent="-144000" defTabSz="666734">
                <a:spcBef>
                  <a:spcPct val="0"/>
                </a:spcBef>
                <a:buFont typeface="Arial" panose="020B0604020202020204" pitchFamily="34" charset="0"/>
                <a:buChar char="•"/>
              </a:pPr>
              <a:endParaRPr lang="en-US" sz="1600" spc="-40" dirty="0">
                <a:solidFill>
                  <a:schemeClr val="tx1"/>
                </a:solidFill>
                <a:latin typeface="Century Gothic" panose="020B0502020202020204" pitchFamily="34" charset="0"/>
              </a:endParaRPr>
            </a:p>
          </p:txBody>
        </p:sp>
        <p:sp>
          <p:nvSpPr>
            <p:cNvPr id="24" name="Rectangle 39"/>
            <p:cNvSpPr/>
            <p:nvPr/>
          </p:nvSpPr>
          <p:spPr>
            <a:xfrm>
              <a:off x="5428754" y="1701020"/>
              <a:ext cx="2708337" cy="461471"/>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91440" rIns="182880" bIns="182880" numCol="1" spcCol="1270" anchor="ctr" anchorCtr="0">
              <a:spAutoFit/>
            </a:bodyPr>
            <a:lstStyle/>
            <a:p>
              <a:pPr algn="ctr" defTabSz="666734">
                <a:lnSpc>
                  <a:spcPct val="90000"/>
                </a:lnSpc>
                <a:spcBef>
                  <a:spcPct val="0"/>
                </a:spcBef>
                <a:spcAft>
                  <a:spcPts val="200"/>
                </a:spcAft>
              </a:pPr>
              <a:r>
                <a:rPr lang="pl-PL" b="1">
                  <a:solidFill>
                    <a:schemeClr val="bg1"/>
                  </a:solidFill>
                  <a:latin typeface="Century Gothic" panose="020B0502020202020204" pitchFamily="34" charset="0"/>
                </a:rPr>
                <a:t>We </a:t>
              </a:r>
              <a:r>
                <a:rPr lang="pl-PL" b="1" err="1">
                  <a:solidFill>
                    <a:schemeClr val="bg1"/>
                  </a:solidFill>
                  <a:latin typeface="Century Gothic" panose="020B0502020202020204" pitchFamily="34" charset="0"/>
                </a:rPr>
                <a:t>help</a:t>
              </a:r>
              <a:endParaRPr lang="en-US" b="1">
                <a:solidFill>
                  <a:schemeClr val="bg1"/>
                </a:solidFill>
                <a:latin typeface="Century Gothic" panose="020B0502020202020204" pitchFamily="34" charset="0"/>
              </a:endParaRPr>
            </a:p>
          </p:txBody>
        </p:sp>
        <p:sp>
          <p:nvSpPr>
            <p:cNvPr id="35" name="Prostokąt zaokrąglony 34"/>
            <p:cNvSpPr/>
            <p:nvPr/>
          </p:nvSpPr>
          <p:spPr>
            <a:xfrm>
              <a:off x="5270913" y="1586650"/>
              <a:ext cx="3045474" cy="3968330"/>
            </a:xfrm>
            <a:prstGeom prst="roundRect">
              <a:avLst>
                <a:gd name="adj" fmla="val 17840"/>
              </a:avLst>
            </a:prstGeom>
            <a:ln w="1905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l-PL" sz="1600">
                <a:latin typeface="Century Gothic" panose="020B0502020202020204" pitchFamily="34" charset="0"/>
              </a:endParaRPr>
            </a:p>
          </p:txBody>
        </p:sp>
        <p:sp>
          <p:nvSpPr>
            <p:cNvPr id="45" name="Freeform 9"/>
            <p:cNvSpPr>
              <a:spLocks noEditPoints="1"/>
            </p:cNvSpPr>
            <p:nvPr/>
          </p:nvSpPr>
          <p:spPr bwMode="auto">
            <a:xfrm>
              <a:off x="6465944" y="2140886"/>
              <a:ext cx="633955" cy="429398"/>
            </a:xfrm>
            <a:custGeom>
              <a:avLst/>
              <a:gdLst>
                <a:gd name="T0" fmla="*/ 452 w 621"/>
                <a:gd name="T1" fmla="*/ 40 h 419"/>
                <a:gd name="T2" fmla="*/ 317 w 621"/>
                <a:gd name="T3" fmla="*/ 23 h 419"/>
                <a:gd name="T4" fmla="*/ 197 w 621"/>
                <a:gd name="T5" fmla="*/ 31 h 419"/>
                <a:gd name="T6" fmla="*/ 22 w 621"/>
                <a:gd name="T7" fmla="*/ 91 h 419"/>
                <a:gd name="T8" fmla="*/ 63 w 621"/>
                <a:gd name="T9" fmla="*/ 215 h 419"/>
                <a:gd name="T10" fmla="*/ 56 w 621"/>
                <a:gd name="T11" fmla="*/ 291 h 419"/>
                <a:gd name="T12" fmla="*/ 77 w 621"/>
                <a:gd name="T13" fmla="*/ 330 h 419"/>
                <a:gd name="T14" fmla="*/ 123 w 621"/>
                <a:gd name="T15" fmla="*/ 348 h 419"/>
                <a:gd name="T16" fmla="*/ 165 w 621"/>
                <a:gd name="T17" fmla="*/ 381 h 419"/>
                <a:gd name="T18" fmla="*/ 186 w 621"/>
                <a:gd name="T19" fmla="*/ 388 h 419"/>
                <a:gd name="T20" fmla="*/ 251 w 621"/>
                <a:gd name="T21" fmla="*/ 392 h 419"/>
                <a:gd name="T22" fmla="*/ 303 w 621"/>
                <a:gd name="T23" fmla="*/ 419 h 419"/>
                <a:gd name="T24" fmla="*/ 346 w 621"/>
                <a:gd name="T25" fmla="*/ 397 h 419"/>
                <a:gd name="T26" fmla="*/ 413 w 621"/>
                <a:gd name="T27" fmla="*/ 398 h 419"/>
                <a:gd name="T28" fmla="*/ 439 w 621"/>
                <a:gd name="T29" fmla="*/ 382 h 419"/>
                <a:gd name="T30" fmla="*/ 480 w 621"/>
                <a:gd name="T31" fmla="*/ 333 h 419"/>
                <a:gd name="T32" fmla="*/ 527 w 621"/>
                <a:gd name="T33" fmla="*/ 291 h 419"/>
                <a:gd name="T34" fmla="*/ 524 w 621"/>
                <a:gd name="T35" fmla="*/ 243 h 419"/>
                <a:gd name="T36" fmla="*/ 83 w 621"/>
                <a:gd name="T37" fmla="*/ 278 h 419"/>
                <a:gd name="T38" fmla="*/ 71 w 621"/>
                <a:gd name="T39" fmla="*/ 276 h 419"/>
                <a:gd name="T40" fmla="*/ 127 w 621"/>
                <a:gd name="T41" fmla="*/ 188 h 419"/>
                <a:gd name="T42" fmla="*/ 83 w 621"/>
                <a:gd name="T43" fmla="*/ 278 h 419"/>
                <a:gd name="T44" fmla="*/ 111 w 621"/>
                <a:gd name="T45" fmla="*/ 329 h 419"/>
                <a:gd name="T46" fmla="*/ 97 w 621"/>
                <a:gd name="T47" fmla="*/ 295 h 419"/>
                <a:gd name="T48" fmla="*/ 170 w 621"/>
                <a:gd name="T49" fmla="*/ 222 h 419"/>
                <a:gd name="T50" fmla="*/ 199 w 621"/>
                <a:gd name="T51" fmla="*/ 241 h 419"/>
                <a:gd name="T52" fmla="*/ 157 w 621"/>
                <a:gd name="T53" fmla="*/ 356 h 419"/>
                <a:gd name="T54" fmla="*/ 208 w 621"/>
                <a:gd name="T55" fmla="*/ 273 h 419"/>
                <a:gd name="T56" fmla="*/ 226 w 621"/>
                <a:gd name="T57" fmla="*/ 303 h 419"/>
                <a:gd name="T58" fmla="*/ 221 w 621"/>
                <a:gd name="T59" fmla="*/ 387 h 419"/>
                <a:gd name="T60" fmla="*/ 199 w 621"/>
                <a:gd name="T61" fmla="*/ 365 h 419"/>
                <a:gd name="T62" fmla="*/ 243 w 621"/>
                <a:gd name="T63" fmla="*/ 332 h 419"/>
                <a:gd name="T64" fmla="*/ 478 w 621"/>
                <a:gd name="T65" fmla="*/ 312 h 419"/>
                <a:gd name="T66" fmla="*/ 396 w 621"/>
                <a:gd name="T67" fmla="*/ 238 h 419"/>
                <a:gd name="T68" fmla="*/ 386 w 621"/>
                <a:gd name="T69" fmla="*/ 234 h 419"/>
                <a:gd name="T70" fmla="*/ 373 w 621"/>
                <a:gd name="T71" fmla="*/ 259 h 419"/>
                <a:gd name="T72" fmla="*/ 454 w 621"/>
                <a:gd name="T73" fmla="*/ 336 h 419"/>
                <a:gd name="T74" fmla="*/ 424 w 621"/>
                <a:gd name="T75" fmla="*/ 357 h 419"/>
                <a:gd name="T76" fmla="*/ 349 w 621"/>
                <a:gd name="T77" fmla="*/ 286 h 419"/>
                <a:gd name="T78" fmla="*/ 334 w 621"/>
                <a:gd name="T79" fmla="*/ 305 h 419"/>
                <a:gd name="T80" fmla="*/ 397 w 621"/>
                <a:gd name="T81" fmla="*/ 362 h 419"/>
                <a:gd name="T82" fmla="*/ 370 w 621"/>
                <a:gd name="T83" fmla="*/ 389 h 419"/>
                <a:gd name="T84" fmla="*/ 318 w 621"/>
                <a:gd name="T85" fmla="*/ 337 h 419"/>
                <a:gd name="T86" fmla="*/ 303 w 621"/>
                <a:gd name="T87" fmla="*/ 357 h 419"/>
                <a:gd name="T88" fmla="*/ 291 w 621"/>
                <a:gd name="T89" fmla="*/ 397 h 419"/>
                <a:gd name="T90" fmla="*/ 266 w 621"/>
                <a:gd name="T91" fmla="*/ 377 h 419"/>
                <a:gd name="T92" fmla="*/ 248 w 621"/>
                <a:gd name="T93" fmla="*/ 309 h 419"/>
                <a:gd name="T94" fmla="*/ 231 w 621"/>
                <a:gd name="T95" fmla="*/ 261 h 419"/>
                <a:gd name="T96" fmla="*/ 221 w 621"/>
                <a:gd name="T97" fmla="*/ 242 h 419"/>
                <a:gd name="T98" fmla="*/ 169 w 621"/>
                <a:gd name="T99" fmla="*/ 199 h 419"/>
                <a:gd name="T100" fmla="*/ 150 w 621"/>
                <a:gd name="T101" fmla="*/ 176 h 419"/>
                <a:gd name="T102" fmla="*/ 86 w 621"/>
                <a:gd name="T103" fmla="*/ 194 h 419"/>
                <a:gd name="T104" fmla="*/ 41 w 621"/>
                <a:gd name="T105" fmla="*/ 108 h 419"/>
                <a:gd name="T106" fmla="*/ 185 w 621"/>
                <a:gd name="T107" fmla="*/ 56 h 419"/>
                <a:gd name="T108" fmla="*/ 280 w 621"/>
                <a:gd name="T109" fmla="*/ 40 h 419"/>
                <a:gd name="T110" fmla="*/ 303 w 621"/>
                <a:gd name="T111" fmla="*/ 137 h 419"/>
                <a:gd name="T112" fmla="*/ 500 w 621"/>
                <a:gd name="T113" fmla="*/ 288 h 419"/>
                <a:gd name="T114" fmla="*/ 507 w 621"/>
                <a:gd name="T115" fmla="*/ 224 h 419"/>
                <a:gd name="T116" fmla="*/ 460 w 621"/>
                <a:gd name="T117" fmla="*/ 211 h 419"/>
                <a:gd name="T118" fmla="*/ 248 w 621"/>
                <a:gd name="T119" fmla="*/ 119 h 419"/>
                <a:gd name="T120" fmla="*/ 458 w 621"/>
                <a:gd name="T121" fmla="*/ 68 h 419"/>
                <a:gd name="T122" fmla="*/ 589 w 621"/>
                <a:gd name="T123" fmla="*/ 10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21" h="419">
                  <a:moveTo>
                    <a:pt x="608" y="90"/>
                  </a:moveTo>
                  <a:cubicBezTo>
                    <a:pt x="552" y="25"/>
                    <a:pt x="552" y="25"/>
                    <a:pt x="552" y="25"/>
                  </a:cubicBezTo>
                  <a:cubicBezTo>
                    <a:pt x="534" y="3"/>
                    <a:pt x="501" y="0"/>
                    <a:pt x="479" y="19"/>
                  </a:cubicBezTo>
                  <a:cubicBezTo>
                    <a:pt x="452" y="40"/>
                    <a:pt x="452" y="40"/>
                    <a:pt x="452" y="40"/>
                  </a:cubicBezTo>
                  <a:cubicBezTo>
                    <a:pt x="452" y="40"/>
                    <a:pt x="452" y="40"/>
                    <a:pt x="452" y="40"/>
                  </a:cubicBezTo>
                  <a:cubicBezTo>
                    <a:pt x="433" y="34"/>
                    <a:pt x="368" y="14"/>
                    <a:pt x="334" y="19"/>
                  </a:cubicBezTo>
                  <a:cubicBezTo>
                    <a:pt x="329" y="19"/>
                    <a:pt x="323" y="21"/>
                    <a:pt x="317" y="23"/>
                  </a:cubicBezTo>
                  <a:cubicBezTo>
                    <a:pt x="317" y="23"/>
                    <a:pt x="317" y="23"/>
                    <a:pt x="317" y="23"/>
                  </a:cubicBezTo>
                  <a:cubicBezTo>
                    <a:pt x="316" y="23"/>
                    <a:pt x="316" y="23"/>
                    <a:pt x="316" y="23"/>
                  </a:cubicBezTo>
                  <a:cubicBezTo>
                    <a:pt x="267" y="8"/>
                    <a:pt x="244" y="17"/>
                    <a:pt x="225" y="25"/>
                  </a:cubicBezTo>
                  <a:cubicBezTo>
                    <a:pt x="224" y="25"/>
                    <a:pt x="224" y="25"/>
                    <a:pt x="224" y="25"/>
                  </a:cubicBezTo>
                  <a:cubicBezTo>
                    <a:pt x="215" y="28"/>
                    <a:pt x="207" y="32"/>
                    <a:pt x="197" y="31"/>
                  </a:cubicBezTo>
                  <a:cubicBezTo>
                    <a:pt x="184" y="31"/>
                    <a:pt x="184" y="31"/>
                    <a:pt x="184" y="31"/>
                  </a:cubicBezTo>
                  <a:cubicBezTo>
                    <a:pt x="154" y="31"/>
                    <a:pt x="145" y="31"/>
                    <a:pt x="140" y="27"/>
                  </a:cubicBezTo>
                  <a:cubicBezTo>
                    <a:pt x="112" y="7"/>
                    <a:pt x="89" y="8"/>
                    <a:pt x="68" y="30"/>
                  </a:cubicBezTo>
                  <a:cubicBezTo>
                    <a:pt x="22" y="91"/>
                    <a:pt x="22" y="91"/>
                    <a:pt x="22" y="91"/>
                  </a:cubicBezTo>
                  <a:cubicBezTo>
                    <a:pt x="0" y="116"/>
                    <a:pt x="16" y="150"/>
                    <a:pt x="24" y="163"/>
                  </a:cubicBezTo>
                  <a:cubicBezTo>
                    <a:pt x="47" y="203"/>
                    <a:pt x="47" y="203"/>
                    <a:pt x="47" y="203"/>
                  </a:cubicBezTo>
                  <a:cubicBezTo>
                    <a:pt x="48" y="205"/>
                    <a:pt x="48" y="205"/>
                    <a:pt x="48" y="205"/>
                  </a:cubicBezTo>
                  <a:cubicBezTo>
                    <a:pt x="53" y="209"/>
                    <a:pt x="58" y="212"/>
                    <a:pt x="63" y="215"/>
                  </a:cubicBezTo>
                  <a:cubicBezTo>
                    <a:pt x="64" y="215"/>
                    <a:pt x="64" y="215"/>
                    <a:pt x="64" y="215"/>
                  </a:cubicBezTo>
                  <a:cubicBezTo>
                    <a:pt x="45" y="234"/>
                    <a:pt x="45" y="234"/>
                    <a:pt x="45" y="234"/>
                  </a:cubicBezTo>
                  <a:cubicBezTo>
                    <a:pt x="32" y="246"/>
                    <a:pt x="32" y="267"/>
                    <a:pt x="45" y="280"/>
                  </a:cubicBezTo>
                  <a:cubicBezTo>
                    <a:pt x="56" y="291"/>
                    <a:pt x="56" y="291"/>
                    <a:pt x="56" y="291"/>
                  </a:cubicBezTo>
                  <a:cubicBezTo>
                    <a:pt x="59" y="294"/>
                    <a:pt x="63" y="297"/>
                    <a:pt x="68" y="299"/>
                  </a:cubicBezTo>
                  <a:cubicBezTo>
                    <a:pt x="68" y="299"/>
                    <a:pt x="68" y="299"/>
                    <a:pt x="68" y="299"/>
                  </a:cubicBezTo>
                  <a:cubicBezTo>
                    <a:pt x="68" y="299"/>
                    <a:pt x="68" y="299"/>
                    <a:pt x="68" y="299"/>
                  </a:cubicBezTo>
                  <a:cubicBezTo>
                    <a:pt x="66" y="310"/>
                    <a:pt x="69" y="322"/>
                    <a:pt x="77" y="330"/>
                  </a:cubicBezTo>
                  <a:cubicBezTo>
                    <a:pt x="88" y="341"/>
                    <a:pt x="88" y="341"/>
                    <a:pt x="88" y="341"/>
                  </a:cubicBezTo>
                  <a:cubicBezTo>
                    <a:pt x="94" y="347"/>
                    <a:pt x="102" y="351"/>
                    <a:pt x="111" y="351"/>
                  </a:cubicBezTo>
                  <a:cubicBezTo>
                    <a:pt x="115" y="351"/>
                    <a:pt x="119" y="350"/>
                    <a:pt x="123" y="348"/>
                  </a:cubicBezTo>
                  <a:cubicBezTo>
                    <a:pt x="123" y="348"/>
                    <a:pt x="123" y="348"/>
                    <a:pt x="123" y="348"/>
                  </a:cubicBezTo>
                  <a:cubicBezTo>
                    <a:pt x="123" y="349"/>
                    <a:pt x="123" y="349"/>
                    <a:pt x="123" y="349"/>
                  </a:cubicBezTo>
                  <a:cubicBezTo>
                    <a:pt x="125" y="353"/>
                    <a:pt x="127" y="356"/>
                    <a:pt x="131" y="360"/>
                  </a:cubicBezTo>
                  <a:cubicBezTo>
                    <a:pt x="142" y="371"/>
                    <a:pt x="142" y="371"/>
                    <a:pt x="142" y="371"/>
                  </a:cubicBezTo>
                  <a:cubicBezTo>
                    <a:pt x="148" y="377"/>
                    <a:pt x="156" y="381"/>
                    <a:pt x="165" y="381"/>
                  </a:cubicBezTo>
                  <a:cubicBezTo>
                    <a:pt x="170" y="381"/>
                    <a:pt x="174" y="379"/>
                    <a:pt x="179" y="377"/>
                  </a:cubicBezTo>
                  <a:cubicBezTo>
                    <a:pt x="179" y="377"/>
                    <a:pt x="179" y="377"/>
                    <a:pt x="179" y="377"/>
                  </a:cubicBezTo>
                  <a:cubicBezTo>
                    <a:pt x="180" y="378"/>
                    <a:pt x="180" y="378"/>
                    <a:pt x="180" y="378"/>
                  </a:cubicBezTo>
                  <a:cubicBezTo>
                    <a:pt x="181" y="381"/>
                    <a:pt x="183" y="385"/>
                    <a:pt x="186" y="388"/>
                  </a:cubicBezTo>
                  <a:cubicBezTo>
                    <a:pt x="198" y="399"/>
                    <a:pt x="198" y="399"/>
                    <a:pt x="198" y="399"/>
                  </a:cubicBezTo>
                  <a:cubicBezTo>
                    <a:pt x="204" y="405"/>
                    <a:pt x="212" y="409"/>
                    <a:pt x="221" y="409"/>
                  </a:cubicBezTo>
                  <a:cubicBezTo>
                    <a:pt x="229" y="409"/>
                    <a:pt x="237" y="405"/>
                    <a:pt x="243" y="399"/>
                  </a:cubicBezTo>
                  <a:cubicBezTo>
                    <a:pt x="251" y="392"/>
                    <a:pt x="251" y="392"/>
                    <a:pt x="251" y="392"/>
                  </a:cubicBezTo>
                  <a:cubicBezTo>
                    <a:pt x="266" y="405"/>
                    <a:pt x="266" y="405"/>
                    <a:pt x="266" y="405"/>
                  </a:cubicBezTo>
                  <a:cubicBezTo>
                    <a:pt x="271" y="410"/>
                    <a:pt x="277" y="413"/>
                    <a:pt x="283" y="415"/>
                  </a:cubicBezTo>
                  <a:cubicBezTo>
                    <a:pt x="284" y="415"/>
                    <a:pt x="284" y="415"/>
                    <a:pt x="284" y="415"/>
                  </a:cubicBezTo>
                  <a:cubicBezTo>
                    <a:pt x="290" y="418"/>
                    <a:pt x="296" y="419"/>
                    <a:pt x="303" y="419"/>
                  </a:cubicBezTo>
                  <a:cubicBezTo>
                    <a:pt x="314" y="419"/>
                    <a:pt x="325" y="415"/>
                    <a:pt x="333" y="406"/>
                  </a:cubicBezTo>
                  <a:cubicBezTo>
                    <a:pt x="337" y="403"/>
                    <a:pt x="339" y="398"/>
                    <a:pt x="341" y="393"/>
                  </a:cubicBezTo>
                  <a:cubicBezTo>
                    <a:pt x="342" y="392"/>
                    <a:pt x="342" y="392"/>
                    <a:pt x="342" y="392"/>
                  </a:cubicBezTo>
                  <a:cubicBezTo>
                    <a:pt x="346" y="397"/>
                    <a:pt x="346" y="397"/>
                    <a:pt x="346" y="397"/>
                  </a:cubicBezTo>
                  <a:cubicBezTo>
                    <a:pt x="351" y="401"/>
                    <a:pt x="357" y="405"/>
                    <a:pt x="363" y="407"/>
                  </a:cubicBezTo>
                  <a:cubicBezTo>
                    <a:pt x="364" y="407"/>
                    <a:pt x="364" y="407"/>
                    <a:pt x="364" y="407"/>
                  </a:cubicBezTo>
                  <a:cubicBezTo>
                    <a:pt x="370" y="410"/>
                    <a:pt x="376" y="411"/>
                    <a:pt x="383" y="411"/>
                  </a:cubicBezTo>
                  <a:cubicBezTo>
                    <a:pt x="394" y="411"/>
                    <a:pt x="405" y="407"/>
                    <a:pt x="413" y="398"/>
                  </a:cubicBezTo>
                  <a:cubicBezTo>
                    <a:pt x="418" y="393"/>
                    <a:pt x="422" y="386"/>
                    <a:pt x="423" y="379"/>
                  </a:cubicBezTo>
                  <a:cubicBezTo>
                    <a:pt x="423" y="379"/>
                    <a:pt x="423" y="379"/>
                    <a:pt x="423" y="379"/>
                  </a:cubicBezTo>
                  <a:cubicBezTo>
                    <a:pt x="424" y="379"/>
                    <a:pt x="424" y="379"/>
                    <a:pt x="424" y="379"/>
                  </a:cubicBezTo>
                  <a:cubicBezTo>
                    <a:pt x="429" y="381"/>
                    <a:pt x="434" y="382"/>
                    <a:pt x="439" y="382"/>
                  </a:cubicBezTo>
                  <a:cubicBezTo>
                    <a:pt x="451" y="382"/>
                    <a:pt x="462" y="377"/>
                    <a:pt x="469" y="369"/>
                  </a:cubicBezTo>
                  <a:cubicBezTo>
                    <a:pt x="477" y="361"/>
                    <a:pt x="481" y="350"/>
                    <a:pt x="480" y="339"/>
                  </a:cubicBezTo>
                  <a:cubicBezTo>
                    <a:pt x="480" y="337"/>
                    <a:pt x="480" y="336"/>
                    <a:pt x="480" y="334"/>
                  </a:cubicBezTo>
                  <a:cubicBezTo>
                    <a:pt x="480" y="333"/>
                    <a:pt x="480" y="333"/>
                    <a:pt x="480" y="333"/>
                  </a:cubicBezTo>
                  <a:cubicBezTo>
                    <a:pt x="481" y="333"/>
                    <a:pt x="481" y="333"/>
                    <a:pt x="481" y="333"/>
                  </a:cubicBezTo>
                  <a:cubicBezTo>
                    <a:pt x="483" y="333"/>
                    <a:pt x="485" y="334"/>
                    <a:pt x="487" y="333"/>
                  </a:cubicBezTo>
                  <a:cubicBezTo>
                    <a:pt x="498" y="333"/>
                    <a:pt x="509" y="328"/>
                    <a:pt x="516" y="320"/>
                  </a:cubicBezTo>
                  <a:cubicBezTo>
                    <a:pt x="524" y="312"/>
                    <a:pt x="528" y="302"/>
                    <a:pt x="527" y="291"/>
                  </a:cubicBezTo>
                  <a:cubicBezTo>
                    <a:pt x="527" y="280"/>
                    <a:pt x="522" y="270"/>
                    <a:pt x="514" y="262"/>
                  </a:cubicBezTo>
                  <a:cubicBezTo>
                    <a:pt x="505" y="253"/>
                    <a:pt x="505" y="253"/>
                    <a:pt x="505" y="253"/>
                  </a:cubicBezTo>
                  <a:cubicBezTo>
                    <a:pt x="506" y="253"/>
                    <a:pt x="506" y="253"/>
                    <a:pt x="506" y="253"/>
                  </a:cubicBezTo>
                  <a:cubicBezTo>
                    <a:pt x="512" y="251"/>
                    <a:pt x="518" y="247"/>
                    <a:pt x="524" y="243"/>
                  </a:cubicBezTo>
                  <a:cubicBezTo>
                    <a:pt x="600" y="166"/>
                    <a:pt x="600" y="166"/>
                    <a:pt x="600" y="166"/>
                  </a:cubicBezTo>
                  <a:cubicBezTo>
                    <a:pt x="610" y="157"/>
                    <a:pt x="617" y="144"/>
                    <a:pt x="619" y="130"/>
                  </a:cubicBezTo>
                  <a:cubicBezTo>
                    <a:pt x="621" y="115"/>
                    <a:pt x="616" y="100"/>
                    <a:pt x="608" y="90"/>
                  </a:cubicBezTo>
                  <a:moveTo>
                    <a:pt x="83" y="278"/>
                  </a:moveTo>
                  <a:cubicBezTo>
                    <a:pt x="83" y="278"/>
                    <a:pt x="83" y="278"/>
                    <a:pt x="83" y="278"/>
                  </a:cubicBezTo>
                  <a:cubicBezTo>
                    <a:pt x="82" y="278"/>
                    <a:pt x="80" y="279"/>
                    <a:pt x="79" y="279"/>
                  </a:cubicBezTo>
                  <a:cubicBezTo>
                    <a:pt x="79" y="279"/>
                    <a:pt x="79" y="279"/>
                    <a:pt x="79" y="279"/>
                  </a:cubicBezTo>
                  <a:cubicBezTo>
                    <a:pt x="76" y="279"/>
                    <a:pt x="73" y="278"/>
                    <a:pt x="71" y="276"/>
                  </a:cubicBezTo>
                  <a:cubicBezTo>
                    <a:pt x="60" y="264"/>
                    <a:pt x="60" y="264"/>
                    <a:pt x="60" y="264"/>
                  </a:cubicBezTo>
                  <a:cubicBezTo>
                    <a:pt x="56" y="260"/>
                    <a:pt x="56" y="254"/>
                    <a:pt x="60" y="250"/>
                  </a:cubicBezTo>
                  <a:cubicBezTo>
                    <a:pt x="120" y="191"/>
                    <a:pt x="120" y="191"/>
                    <a:pt x="120" y="191"/>
                  </a:cubicBezTo>
                  <a:cubicBezTo>
                    <a:pt x="122" y="189"/>
                    <a:pt x="124" y="188"/>
                    <a:pt x="127" y="188"/>
                  </a:cubicBezTo>
                  <a:cubicBezTo>
                    <a:pt x="130" y="188"/>
                    <a:pt x="133" y="189"/>
                    <a:pt x="135" y="191"/>
                  </a:cubicBezTo>
                  <a:cubicBezTo>
                    <a:pt x="146" y="202"/>
                    <a:pt x="146" y="202"/>
                    <a:pt x="146" y="202"/>
                  </a:cubicBezTo>
                  <a:cubicBezTo>
                    <a:pt x="149" y="206"/>
                    <a:pt x="150" y="210"/>
                    <a:pt x="148" y="214"/>
                  </a:cubicBezTo>
                  <a:lnTo>
                    <a:pt x="83" y="278"/>
                  </a:lnTo>
                  <a:close/>
                  <a:moveTo>
                    <a:pt x="118" y="326"/>
                  </a:moveTo>
                  <a:cubicBezTo>
                    <a:pt x="118" y="326"/>
                    <a:pt x="118" y="326"/>
                    <a:pt x="118" y="326"/>
                  </a:cubicBezTo>
                  <a:cubicBezTo>
                    <a:pt x="116" y="328"/>
                    <a:pt x="114" y="329"/>
                    <a:pt x="111" y="329"/>
                  </a:cubicBezTo>
                  <a:cubicBezTo>
                    <a:pt x="111" y="329"/>
                    <a:pt x="111" y="329"/>
                    <a:pt x="111" y="329"/>
                  </a:cubicBezTo>
                  <a:cubicBezTo>
                    <a:pt x="108" y="329"/>
                    <a:pt x="105" y="328"/>
                    <a:pt x="103" y="326"/>
                  </a:cubicBezTo>
                  <a:cubicBezTo>
                    <a:pt x="92" y="314"/>
                    <a:pt x="92" y="314"/>
                    <a:pt x="92" y="314"/>
                  </a:cubicBezTo>
                  <a:cubicBezTo>
                    <a:pt x="88" y="310"/>
                    <a:pt x="88" y="304"/>
                    <a:pt x="92" y="300"/>
                  </a:cubicBezTo>
                  <a:cubicBezTo>
                    <a:pt x="97" y="295"/>
                    <a:pt x="97" y="295"/>
                    <a:pt x="97" y="295"/>
                  </a:cubicBezTo>
                  <a:cubicBezTo>
                    <a:pt x="98" y="294"/>
                    <a:pt x="100" y="293"/>
                    <a:pt x="101" y="291"/>
                  </a:cubicBezTo>
                  <a:cubicBezTo>
                    <a:pt x="161" y="233"/>
                    <a:pt x="161" y="233"/>
                    <a:pt x="161" y="233"/>
                  </a:cubicBezTo>
                  <a:cubicBezTo>
                    <a:pt x="162" y="231"/>
                    <a:pt x="164" y="230"/>
                    <a:pt x="165" y="228"/>
                  </a:cubicBezTo>
                  <a:cubicBezTo>
                    <a:pt x="170" y="222"/>
                    <a:pt x="170" y="222"/>
                    <a:pt x="170" y="222"/>
                  </a:cubicBezTo>
                  <a:cubicBezTo>
                    <a:pt x="172" y="221"/>
                    <a:pt x="175" y="220"/>
                    <a:pt x="178" y="220"/>
                  </a:cubicBezTo>
                  <a:cubicBezTo>
                    <a:pt x="181" y="220"/>
                    <a:pt x="183" y="221"/>
                    <a:pt x="185" y="223"/>
                  </a:cubicBezTo>
                  <a:cubicBezTo>
                    <a:pt x="196" y="234"/>
                    <a:pt x="196" y="234"/>
                    <a:pt x="196" y="234"/>
                  </a:cubicBezTo>
                  <a:cubicBezTo>
                    <a:pt x="198" y="236"/>
                    <a:pt x="199" y="239"/>
                    <a:pt x="199" y="241"/>
                  </a:cubicBezTo>
                  <a:cubicBezTo>
                    <a:pt x="199" y="244"/>
                    <a:pt x="198" y="247"/>
                    <a:pt x="196" y="249"/>
                  </a:cubicBezTo>
                  <a:lnTo>
                    <a:pt x="118" y="326"/>
                  </a:lnTo>
                  <a:close/>
                  <a:moveTo>
                    <a:pt x="172" y="356"/>
                  </a:moveTo>
                  <a:cubicBezTo>
                    <a:pt x="168" y="360"/>
                    <a:pt x="161" y="360"/>
                    <a:pt x="157" y="356"/>
                  </a:cubicBezTo>
                  <a:cubicBezTo>
                    <a:pt x="146" y="344"/>
                    <a:pt x="146" y="344"/>
                    <a:pt x="146" y="344"/>
                  </a:cubicBezTo>
                  <a:cubicBezTo>
                    <a:pt x="142" y="340"/>
                    <a:pt x="142" y="334"/>
                    <a:pt x="146" y="330"/>
                  </a:cubicBezTo>
                  <a:cubicBezTo>
                    <a:pt x="200" y="276"/>
                    <a:pt x="200" y="276"/>
                    <a:pt x="200" y="276"/>
                  </a:cubicBezTo>
                  <a:cubicBezTo>
                    <a:pt x="202" y="274"/>
                    <a:pt x="205" y="273"/>
                    <a:pt x="208" y="273"/>
                  </a:cubicBezTo>
                  <a:cubicBezTo>
                    <a:pt x="208" y="273"/>
                    <a:pt x="208" y="273"/>
                    <a:pt x="208" y="273"/>
                  </a:cubicBezTo>
                  <a:cubicBezTo>
                    <a:pt x="210" y="273"/>
                    <a:pt x="213" y="274"/>
                    <a:pt x="215" y="276"/>
                  </a:cubicBezTo>
                  <a:cubicBezTo>
                    <a:pt x="226" y="288"/>
                    <a:pt x="226" y="288"/>
                    <a:pt x="226" y="288"/>
                  </a:cubicBezTo>
                  <a:cubicBezTo>
                    <a:pt x="230" y="292"/>
                    <a:pt x="230" y="298"/>
                    <a:pt x="226" y="303"/>
                  </a:cubicBezTo>
                  <a:lnTo>
                    <a:pt x="172" y="356"/>
                  </a:lnTo>
                  <a:close/>
                  <a:moveTo>
                    <a:pt x="254" y="358"/>
                  </a:moveTo>
                  <a:cubicBezTo>
                    <a:pt x="228" y="384"/>
                    <a:pt x="228" y="384"/>
                    <a:pt x="228" y="384"/>
                  </a:cubicBezTo>
                  <a:cubicBezTo>
                    <a:pt x="226" y="386"/>
                    <a:pt x="223" y="387"/>
                    <a:pt x="221" y="387"/>
                  </a:cubicBezTo>
                  <a:cubicBezTo>
                    <a:pt x="220" y="387"/>
                    <a:pt x="220" y="387"/>
                    <a:pt x="220" y="387"/>
                  </a:cubicBezTo>
                  <a:cubicBezTo>
                    <a:pt x="218" y="387"/>
                    <a:pt x="215" y="386"/>
                    <a:pt x="213" y="384"/>
                  </a:cubicBezTo>
                  <a:cubicBezTo>
                    <a:pt x="202" y="372"/>
                    <a:pt x="202" y="372"/>
                    <a:pt x="202" y="372"/>
                  </a:cubicBezTo>
                  <a:cubicBezTo>
                    <a:pt x="200" y="370"/>
                    <a:pt x="199" y="368"/>
                    <a:pt x="199" y="365"/>
                  </a:cubicBezTo>
                  <a:cubicBezTo>
                    <a:pt x="199" y="362"/>
                    <a:pt x="200" y="360"/>
                    <a:pt x="202" y="358"/>
                  </a:cubicBezTo>
                  <a:cubicBezTo>
                    <a:pt x="229" y="331"/>
                    <a:pt x="229" y="331"/>
                    <a:pt x="229" y="331"/>
                  </a:cubicBezTo>
                  <a:cubicBezTo>
                    <a:pt x="230" y="330"/>
                    <a:pt x="233" y="329"/>
                    <a:pt x="236" y="328"/>
                  </a:cubicBezTo>
                  <a:cubicBezTo>
                    <a:pt x="239" y="329"/>
                    <a:pt x="241" y="330"/>
                    <a:pt x="243" y="332"/>
                  </a:cubicBezTo>
                  <a:cubicBezTo>
                    <a:pt x="254" y="343"/>
                    <a:pt x="254" y="343"/>
                    <a:pt x="254" y="343"/>
                  </a:cubicBezTo>
                  <a:cubicBezTo>
                    <a:pt x="259" y="347"/>
                    <a:pt x="258" y="354"/>
                    <a:pt x="254" y="358"/>
                  </a:cubicBezTo>
                  <a:moveTo>
                    <a:pt x="494" y="304"/>
                  </a:moveTo>
                  <a:cubicBezTo>
                    <a:pt x="490" y="309"/>
                    <a:pt x="485" y="311"/>
                    <a:pt x="478" y="312"/>
                  </a:cubicBezTo>
                  <a:cubicBezTo>
                    <a:pt x="477" y="312"/>
                    <a:pt x="475" y="312"/>
                    <a:pt x="474" y="311"/>
                  </a:cubicBezTo>
                  <a:cubicBezTo>
                    <a:pt x="473" y="311"/>
                    <a:pt x="473" y="311"/>
                    <a:pt x="473" y="311"/>
                  </a:cubicBezTo>
                  <a:cubicBezTo>
                    <a:pt x="472" y="310"/>
                    <a:pt x="471" y="310"/>
                    <a:pt x="470" y="309"/>
                  </a:cubicBezTo>
                  <a:cubicBezTo>
                    <a:pt x="430" y="271"/>
                    <a:pt x="405" y="247"/>
                    <a:pt x="396" y="238"/>
                  </a:cubicBezTo>
                  <a:cubicBezTo>
                    <a:pt x="394" y="236"/>
                    <a:pt x="394" y="236"/>
                    <a:pt x="394" y="236"/>
                  </a:cubicBezTo>
                  <a:cubicBezTo>
                    <a:pt x="393" y="236"/>
                    <a:pt x="393" y="236"/>
                    <a:pt x="393" y="236"/>
                  </a:cubicBezTo>
                  <a:cubicBezTo>
                    <a:pt x="393" y="236"/>
                    <a:pt x="393" y="236"/>
                    <a:pt x="393" y="236"/>
                  </a:cubicBezTo>
                  <a:cubicBezTo>
                    <a:pt x="391" y="235"/>
                    <a:pt x="389" y="234"/>
                    <a:pt x="386" y="234"/>
                  </a:cubicBezTo>
                  <a:cubicBezTo>
                    <a:pt x="379" y="234"/>
                    <a:pt x="374" y="239"/>
                    <a:pt x="374" y="246"/>
                  </a:cubicBezTo>
                  <a:cubicBezTo>
                    <a:pt x="374" y="247"/>
                    <a:pt x="374" y="247"/>
                    <a:pt x="374" y="247"/>
                  </a:cubicBezTo>
                  <a:cubicBezTo>
                    <a:pt x="372" y="248"/>
                    <a:pt x="372" y="248"/>
                    <a:pt x="372" y="248"/>
                  </a:cubicBezTo>
                  <a:cubicBezTo>
                    <a:pt x="373" y="259"/>
                    <a:pt x="373" y="259"/>
                    <a:pt x="373" y="259"/>
                  </a:cubicBezTo>
                  <a:cubicBezTo>
                    <a:pt x="377" y="255"/>
                    <a:pt x="377" y="255"/>
                    <a:pt x="377" y="255"/>
                  </a:cubicBezTo>
                  <a:cubicBezTo>
                    <a:pt x="378" y="256"/>
                    <a:pt x="378" y="256"/>
                    <a:pt x="378" y="256"/>
                  </a:cubicBezTo>
                  <a:cubicBezTo>
                    <a:pt x="446" y="320"/>
                    <a:pt x="446" y="320"/>
                    <a:pt x="446" y="320"/>
                  </a:cubicBezTo>
                  <a:cubicBezTo>
                    <a:pt x="451" y="325"/>
                    <a:pt x="453" y="330"/>
                    <a:pt x="454" y="336"/>
                  </a:cubicBezTo>
                  <a:cubicBezTo>
                    <a:pt x="454" y="342"/>
                    <a:pt x="452" y="348"/>
                    <a:pt x="448" y="353"/>
                  </a:cubicBezTo>
                  <a:cubicBezTo>
                    <a:pt x="442" y="358"/>
                    <a:pt x="435" y="361"/>
                    <a:pt x="427" y="360"/>
                  </a:cubicBezTo>
                  <a:cubicBezTo>
                    <a:pt x="427" y="359"/>
                    <a:pt x="427" y="359"/>
                    <a:pt x="427" y="359"/>
                  </a:cubicBezTo>
                  <a:cubicBezTo>
                    <a:pt x="425" y="359"/>
                    <a:pt x="424" y="358"/>
                    <a:pt x="424" y="357"/>
                  </a:cubicBezTo>
                  <a:cubicBezTo>
                    <a:pt x="421" y="355"/>
                    <a:pt x="421" y="355"/>
                    <a:pt x="421" y="355"/>
                  </a:cubicBezTo>
                  <a:cubicBezTo>
                    <a:pt x="421" y="355"/>
                    <a:pt x="421" y="355"/>
                    <a:pt x="421" y="355"/>
                  </a:cubicBezTo>
                  <a:cubicBezTo>
                    <a:pt x="419" y="349"/>
                    <a:pt x="416" y="344"/>
                    <a:pt x="411" y="340"/>
                  </a:cubicBezTo>
                  <a:cubicBezTo>
                    <a:pt x="349" y="286"/>
                    <a:pt x="349" y="286"/>
                    <a:pt x="349" y="286"/>
                  </a:cubicBezTo>
                  <a:cubicBezTo>
                    <a:pt x="347" y="285"/>
                    <a:pt x="347" y="285"/>
                    <a:pt x="347" y="285"/>
                  </a:cubicBezTo>
                  <a:cubicBezTo>
                    <a:pt x="345" y="284"/>
                    <a:pt x="343" y="284"/>
                    <a:pt x="341" y="284"/>
                  </a:cubicBezTo>
                  <a:cubicBezTo>
                    <a:pt x="334" y="284"/>
                    <a:pt x="329" y="289"/>
                    <a:pt x="329" y="296"/>
                  </a:cubicBezTo>
                  <a:cubicBezTo>
                    <a:pt x="329" y="300"/>
                    <a:pt x="330" y="303"/>
                    <a:pt x="334" y="305"/>
                  </a:cubicBezTo>
                  <a:cubicBezTo>
                    <a:pt x="334" y="306"/>
                    <a:pt x="334" y="306"/>
                    <a:pt x="334" y="306"/>
                  </a:cubicBezTo>
                  <a:cubicBezTo>
                    <a:pt x="334" y="306"/>
                    <a:pt x="334" y="306"/>
                    <a:pt x="334" y="306"/>
                  </a:cubicBezTo>
                  <a:cubicBezTo>
                    <a:pt x="397" y="362"/>
                    <a:pt x="397" y="362"/>
                    <a:pt x="397" y="362"/>
                  </a:cubicBezTo>
                  <a:cubicBezTo>
                    <a:pt x="397" y="362"/>
                    <a:pt x="397" y="362"/>
                    <a:pt x="397" y="362"/>
                  </a:cubicBezTo>
                  <a:cubicBezTo>
                    <a:pt x="397" y="363"/>
                    <a:pt x="397" y="365"/>
                    <a:pt x="397" y="366"/>
                  </a:cubicBezTo>
                  <a:cubicBezTo>
                    <a:pt x="398" y="372"/>
                    <a:pt x="395" y="378"/>
                    <a:pt x="391" y="382"/>
                  </a:cubicBezTo>
                  <a:cubicBezTo>
                    <a:pt x="386" y="388"/>
                    <a:pt x="378" y="391"/>
                    <a:pt x="371" y="389"/>
                  </a:cubicBezTo>
                  <a:cubicBezTo>
                    <a:pt x="370" y="389"/>
                    <a:pt x="370" y="389"/>
                    <a:pt x="370" y="389"/>
                  </a:cubicBezTo>
                  <a:cubicBezTo>
                    <a:pt x="369" y="388"/>
                    <a:pt x="368" y="388"/>
                    <a:pt x="367" y="387"/>
                  </a:cubicBezTo>
                  <a:cubicBezTo>
                    <a:pt x="341" y="362"/>
                    <a:pt x="341" y="362"/>
                    <a:pt x="341" y="362"/>
                  </a:cubicBezTo>
                  <a:cubicBezTo>
                    <a:pt x="340" y="361"/>
                    <a:pt x="340" y="361"/>
                    <a:pt x="340" y="361"/>
                  </a:cubicBezTo>
                  <a:cubicBezTo>
                    <a:pt x="328" y="348"/>
                    <a:pt x="321" y="340"/>
                    <a:pt x="318" y="337"/>
                  </a:cubicBezTo>
                  <a:cubicBezTo>
                    <a:pt x="318" y="337"/>
                    <a:pt x="318" y="337"/>
                    <a:pt x="318" y="337"/>
                  </a:cubicBezTo>
                  <a:cubicBezTo>
                    <a:pt x="315" y="334"/>
                    <a:pt x="312" y="333"/>
                    <a:pt x="308" y="333"/>
                  </a:cubicBezTo>
                  <a:cubicBezTo>
                    <a:pt x="301" y="333"/>
                    <a:pt x="296" y="339"/>
                    <a:pt x="296" y="345"/>
                  </a:cubicBezTo>
                  <a:cubicBezTo>
                    <a:pt x="296" y="350"/>
                    <a:pt x="299" y="355"/>
                    <a:pt x="303" y="357"/>
                  </a:cubicBezTo>
                  <a:cubicBezTo>
                    <a:pt x="317" y="369"/>
                    <a:pt x="317" y="369"/>
                    <a:pt x="317" y="369"/>
                  </a:cubicBezTo>
                  <a:cubicBezTo>
                    <a:pt x="317" y="369"/>
                    <a:pt x="317" y="369"/>
                    <a:pt x="317" y="369"/>
                  </a:cubicBezTo>
                  <a:cubicBezTo>
                    <a:pt x="319" y="377"/>
                    <a:pt x="317" y="385"/>
                    <a:pt x="311" y="390"/>
                  </a:cubicBezTo>
                  <a:cubicBezTo>
                    <a:pt x="306" y="396"/>
                    <a:pt x="298" y="399"/>
                    <a:pt x="291" y="397"/>
                  </a:cubicBezTo>
                  <a:cubicBezTo>
                    <a:pt x="291" y="397"/>
                    <a:pt x="291" y="397"/>
                    <a:pt x="291" y="397"/>
                  </a:cubicBezTo>
                  <a:cubicBezTo>
                    <a:pt x="290" y="397"/>
                    <a:pt x="290" y="397"/>
                    <a:pt x="290" y="397"/>
                  </a:cubicBezTo>
                  <a:cubicBezTo>
                    <a:pt x="289" y="396"/>
                    <a:pt x="288" y="396"/>
                    <a:pt x="287" y="395"/>
                  </a:cubicBezTo>
                  <a:cubicBezTo>
                    <a:pt x="266" y="377"/>
                    <a:pt x="266" y="377"/>
                    <a:pt x="266" y="377"/>
                  </a:cubicBezTo>
                  <a:cubicBezTo>
                    <a:pt x="270" y="373"/>
                    <a:pt x="270" y="373"/>
                    <a:pt x="270" y="373"/>
                  </a:cubicBezTo>
                  <a:cubicBezTo>
                    <a:pt x="282" y="361"/>
                    <a:pt x="283" y="340"/>
                    <a:pt x="270" y="328"/>
                  </a:cubicBezTo>
                  <a:cubicBezTo>
                    <a:pt x="259" y="316"/>
                    <a:pt x="259" y="316"/>
                    <a:pt x="259" y="316"/>
                  </a:cubicBezTo>
                  <a:cubicBezTo>
                    <a:pt x="256" y="313"/>
                    <a:pt x="252" y="311"/>
                    <a:pt x="248" y="309"/>
                  </a:cubicBezTo>
                  <a:cubicBezTo>
                    <a:pt x="248" y="309"/>
                    <a:pt x="248" y="309"/>
                    <a:pt x="248" y="309"/>
                  </a:cubicBezTo>
                  <a:cubicBezTo>
                    <a:pt x="248" y="308"/>
                    <a:pt x="248" y="308"/>
                    <a:pt x="248" y="308"/>
                  </a:cubicBezTo>
                  <a:cubicBezTo>
                    <a:pt x="254" y="296"/>
                    <a:pt x="251" y="282"/>
                    <a:pt x="242" y="272"/>
                  </a:cubicBezTo>
                  <a:cubicBezTo>
                    <a:pt x="231" y="261"/>
                    <a:pt x="231" y="261"/>
                    <a:pt x="231" y="261"/>
                  </a:cubicBezTo>
                  <a:cubicBezTo>
                    <a:pt x="227" y="258"/>
                    <a:pt x="224" y="255"/>
                    <a:pt x="219" y="254"/>
                  </a:cubicBezTo>
                  <a:cubicBezTo>
                    <a:pt x="219" y="253"/>
                    <a:pt x="219" y="253"/>
                    <a:pt x="219" y="253"/>
                  </a:cubicBezTo>
                  <a:cubicBezTo>
                    <a:pt x="219" y="253"/>
                    <a:pt x="219" y="253"/>
                    <a:pt x="219" y="253"/>
                  </a:cubicBezTo>
                  <a:cubicBezTo>
                    <a:pt x="220" y="249"/>
                    <a:pt x="221" y="245"/>
                    <a:pt x="221" y="242"/>
                  </a:cubicBezTo>
                  <a:cubicBezTo>
                    <a:pt x="221" y="233"/>
                    <a:pt x="218" y="225"/>
                    <a:pt x="212" y="219"/>
                  </a:cubicBezTo>
                  <a:cubicBezTo>
                    <a:pt x="201" y="207"/>
                    <a:pt x="201" y="207"/>
                    <a:pt x="201" y="207"/>
                  </a:cubicBezTo>
                  <a:cubicBezTo>
                    <a:pt x="195" y="201"/>
                    <a:pt x="187" y="198"/>
                    <a:pt x="178" y="198"/>
                  </a:cubicBezTo>
                  <a:cubicBezTo>
                    <a:pt x="175" y="198"/>
                    <a:pt x="172" y="198"/>
                    <a:pt x="169" y="199"/>
                  </a:cubicBezTo>
                  <a:cubicBezTo>
                    <a:pt x="169" y="199"/>
                    <a:pt x="169" y="199"/>
                    <a:pt x="169" y="199"/>
                  </a:cubicBezTo>
                  <a:cubicBezTo>
                    <a:pt x="168" y="199"/>
                    <a:pt x="168" y="199"/>
                    <a:pt x="168" y="199"/>
                  </a:cubicBezTo>
                  <a:cubicBezTo>
                    <a:pt x="167" y="194"/>
                    <a:pt x="164" y="190"/>
                    <a:pt x="161" y="187"/>
                  </a:cubicBezTo>
                  <a:cubicBezTo>
                    <a:pt x="150" y="176"/>
                    <a:pt x="150" y="176"/>
                    <a:pt x="150" y="176"/>
                  </a:cubicBezTo>
                  <a:cubicBezTo>
                    <a:pt x="144" y="170"/>
                    <a:pt x="136" y="166"/>
                    <a:pt x="127" y="166"/>
                  </a:cubicBezTo>
                  <a:cubicBezTo>
                    <a:pt x="119" y="166"/>
                    <a:pt x="110" y="169"/>
                    <a:pt x="104" y="175"/>
                  </a:cubicBezTo>
                  <a:cubicBezTo>
                    <a:pt x="86" y="194"/>
                    <a:pt x="86" y="194"/>
                    <a:pt x="86" y="194"/>
                  </a:cubicBezTo>
                  <a:cubicBezTo>
                    <a:pt x="86" y="194"/>
                    <a:pt x="86" y="194"/>
                    <a:pt x="86" y="194"/>
                  </a:cubicBezTo>
                  <a:cubicBezTo>
                    <a:pt x="85" y="194"/>
                    <a:pt x="85" y="194"/>
                    <a:pt x="85" y="194"/>
                  </a:cubicBezTo>
                  <a:cubicBezTo>
                    <a:pt x="78" y="194"/>
                    <a:pt x="71" y="192"/>
                    <a:pt x="66" y="187"/>
                  </a:cubicBezTo>
                  <a:cubicBezTo>
                    <a:pt x="42" y="146"/>
                    <a:pt x="42" y="146"/>
                    <a:pt x="42" y="146"/>
                  </a:cubicBezTo>
                  <a:cubicBezTo>
                    <a:pt x="34" y="130"/>
                    <a:pt x="31" y="119"/>
                    <a:pt x="41" y="108"/>
                  </a:cubicBezTo>
                  <a:cubicBezTo>
                    <a:pt x="86" y="47"/>
                    <a:pt x="86" y="47"/>
                    <a:pt x="86" y="47"/>
                  </a:cubicBezTo>
                  <a:cubicBezTo>
                    <a:pt x="97" y="36"/>
                    <a:pt x="105" y="33"/>
                    <a:pt x="125" y="47"/>
                  </a:cubicBezTo>
                  <a:cubicBezTo>
                    <a:pt x="137" y="56"/>
                    <a:pt x="153" y="56"/>
                    <a:pt x="184" y="56"/>
                  </a:cubicBezTo>
                  <a:cubicBezTo>
                    <a:pt x="185" y="56"/>
                    <a:pt x="185" y="56"/>
                    <a:pt x="185" y="56"/>
                  </a:cubicBezTo>
                  <a:cubicBezTo>
                    <a:pt x="189" y="56"/>
                    <a:pt x="193" y="56"/>
                    <a:pt x="197" y="56"/>
                  </a:cubicBezTo>
                  <a:cubicBezTo>
                    <a:pt x="213" y="56"/>
                    <a:pt x="224" y="52"/>
                    <a:pt x="234" y="48"/>
                  </a:cubicBezTo>
                  <a:cubicBezTo>
                    <a:pt x="246" y="43"/>
                    <a:pt x="258" y="38"/>
                    <a:pt x="278" y="40"/>
                  </a:cubicBezTo>
                  <a:cubicBezTo>
                    <a:pt x="280" y="40"/>
                    <a:pt x="280" y="40"/>
                    <a:pt x="280" y="40"/>
                  </a:cubicBezTo>
                  <a:cubicBezTo>
                    <a:pt x="278" y="41"/>
                    <a:pt x="278" y="41"/>
                    <a:pt x="278" y="41"/>
                  </a:cubicBezTo>
                  <a:cubicBezTo>
                    <a:pt x="253" y="56"/>
                    <a:pt x="235" y="73"/>
                    <a:pt x="227" y="89"/>
                  </a:cubicBezTo>
                  <a:cubicBezTo>
                    <a:pt x="218" y="108"/>
                    <a:pt x="222" y="122"/>
                    <a:pt x="226" y="131"/>
                  </a:cubicBezTo>
                  <a:cubicBezTo>
                    <a:pt x="243" y="162"/>
                    <a:pt x="278" y="147"/>
                    <a:pt x="303" y="137"/>
                  </a:cubicBezTo>
                  <a:cubicBezTo>
                    <a:pt x="323" y="129"/>
                    <a:pt x="339" y="123"/>
                    <a:pt x="345" y="129"/>
                  </a:cubicBezTo>
                  <a:cubicBezTo>
                    <a:pt x="369" y="154"/>
                    <a:pt x="462" y="247"/>
                    <a:pt x="471" y="252"/>
                  </a:cubicBezTo>
                  <a:cubicBezTo>
                    <a:pt x="493" y="272"/>
                    <a:pt x="493" y="272"/>
                    <a:pt x="493" y="272"/>
                  </a:cubicBezTo>
                  <a:cubicBezTo>
                    <a:pt x="498" y="276"/>
                    <a:pt x="500" y="282"/>
                    <a:pt x="500" y="288"/>
                  </a:cubicBezTo>
                  <a:cubicBezTo>
                    <a:pt x="501" y="294"/>
                    <a:pt x="498" y="300"/>
                    <a:pt x="494" y="304"/>
                  </a:cubicBezTo>
                  <a:moveTo>
                    <a:pt x="594" y="127"/>
                  </a:moveTo>
                  <a:cubicBezTo>
                    <a:pt x="593" y="135"/>
                    <a:pt x="589" y="142"/>
                    <a:pt x="583" y="147"/>
                  </a:cubicBezTo>
                  <a:cubicBezTo>
                    <a:pt x="507" y="224"/>
                    <a:pt x="507" y="224"/>
                    <a:pt x="507" y="224"/>
                  </a:cubicBezTo>
                  <a:cubicBezTo>
                    <a:pt x="502" y="228"/>
                    <a:pt x="496" y="230"/>
                    <a:pt x="490" y="230"/>
                  </a:cubicBezTo>
                  <a:cubicBezTo>
                    <a:pt x="485" y="230"/>
                    <a:pt x="480" y="229"/>
                    <a:pt x="476" y="227"/>
                  </a:cubicBezTo>
                  <a:cubicBezTo>
                    <a:pt x="463" y="214"/>
                    <a:pt x="463" y="214"/>
                    <a:pt x="463" y="214"/>
                  </a:cubicBezTo>
                  <a:cubicBezTo>
                    <a:pt x="460" y="211"/>
                    <a:pt x="460" y="211"/>
                    <a:pt x="460" y="211"/>
                  </a:cubicBezTo>
                  <a:cubicBezTo>
                    <a:pt x="410" y="159"/>
                    <a:pt x="377" y="126"/>
                    <a:pt x="363" y="111"/>
                  </a:cubicBezTo>
                  <a:cubicBezTo>
                    <a:pt x="356" y="105"/>
                    <a:pt x="348" y="101"/>
                    <a:pt x="338" y="101"/>
                  </a:cubicBezTo>
                  <a:cubicBezTo>
                    <a:pt x="324" y="101"/>
                    <a:pt x="309" y="108"/>
                    <a:pt x="294" y="114"/>
                  </a:cubicBezTo>
                  <a:cubicBezTo>
                    <a:pt x="260" y="128"/>
                    <a:pt x="253" y="127"/>
                    <a:pt x="248" y="119"/>
                  </a:cubicBezTo>
                  <a:cubicBezTo>
                    <a:pt x="246" y="114"/>
                    <a:pt x="246" y="108"/>
                    <a:pt x="250" y="101"/>
                  </a:cubicBezTo>
                  <a:cubicBezTo>
                    <a:pt x="263" y="74"/>
                    <a:pt x="313" y="47"/>
                    <a:pt x="338" y="44"/>
                  </a:cubicBezTo>
                  <a:cubicBezTo>
                    <a:pt x="365" y="40"/>
                    <a:pt x="429" y="58"/>
                    <a:pt x="451" y="66"/>
                  </a:cubicBezTo>
                  <a:cubicBezTo>
                    <a:pt x="458" y="68"/>
                    <a:pt x="458" y="68"/>
                    <a:pt x="458" y="68"/>
                  </a:cubicBezTo>
                  <a:cubicBezTo>
                    <a:pt x="496" y="38"/>
                    <a:pt x="496" y="38"/>
                    <a:pt x="496" y="38"/>
                  </a:cubicBezTo>
                  <a:cubicBezTo>
                    <a:pt x="501" y="33"/>
                    <a:pt x="508" y="31"/>
                    <a:pt x="515" y="32"/>
                  </a:cubicBezTo>
                  <a:cubicBezTo>
                    <a:pt x="522" y="32"/>
                    <a:pt x="529" y="36"/>
                    <a:pt x="533" y="41"/>
                  </a:cubicBezTo>
                  <a:cubicBezTo>
                    <a:pt x="589" y="106"/>
                    <a:pt x="589" y="106"/>
                    <a:pt x="589" y="106"/>
                  </a:cubicBezTo>
                  <a:cubicBezTo>
                    <a:pt x="593" y="111"/>
                    <a:pt x="595" y="119"/>
                    <a:pt x="594" y="12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sz="1600">
                <a:latin typeface="Century Gothic" panose="020B0502020202020204" pitchFamily="34" charset="0"/>
              </a:endParaRPr>
            </a:p>
          </p:txBody>
        </p:sp>
      </p:grpSp>
      <p:cxnSp>
        <p:nvCxnSpPr>
          <p:cNvPr id="55" name="Łącznik prosty 54"/>
          <p:cNvCxnSpPr/>
          <p:nvPr/>
        </p:nvCxnSpPr>
        <p:spPr>
          <a:xfrm>
            <a:off x="3441601" y="-127000"/>
            <a:ext cx="0" cy="570570"/>
          </a:xfrm>
          <a:prstGeom prst="line">
            <a:avLst/>
          </a:prstGeom>
          <a:ln w="19050" cap="rnd">
            <a:solidFill>
              <a:srgbClr val="ED0C6D"/>
            </a:solidFill>
            <a:round/>
          </a:ln>
        </p:spPr>
        <p:style>
          <a:lnRef idx="1">
            <a:schemeClr val="accent1"/>
          </a:lnRef>
          <a:fillRef idx="0">
            <a:schemeClr val="accent1"/>
          </a:fillRef>
          <a:effectRef idx="0">
            <a:schemeClr val="accent1"/>
          </a:effectRef>
          <a:fontRef idx="minor">
            <a:schemeClr val="tx1"/>
          </a:fontRef>
        </p:style>
      </p:cxnSp>
      <p:cxnSp>
        <p:nvCxnSpPr>
          <p:cNvPr id="58" name="Łącznik prosty 57"/>
          <p:cNvCxnSpPr>
            <a:cxnSpLocks/>
          </p:cNvCxnSpPr>
          <p:nvPr/>
        </p:nvCxnSpPr>
        <p:spPr>
          <a:xfrm>
            <a:off x="3441601" y="444501"/>
            <a:ext cx="8750399" cy="0"/>
          </a:xfrm>
          <a:prstGeom prst="line">
            <a:avLst/>
          </a:prstGeom>
          <a:ln w="19050" cap="rnd">
            <a:solidFill>
              <a:srgbClr val="ED0C6D"/>
            </a:solidFill>
            <a:round/>
          </a:ln>
        </p:spPr>
        <p:style>
          <a:lnRef idx="1">
            <a:schemeClr val="accent1"/>
          </a:lnRef>
          <a:fillRef idx="0">
            <a:schemeClr val="accent1"/>
          </a:fillRef>
          <a:effectRef idx="0">
            <a:schemeClr val="accent1"/>
          </a:effectRef>
          <a:fontRef idx="minor">
            <a:schemeClr val="tx1"/>
          </a:fontRef>
        </p:style>
      </p:cxnSp>
      <p:sp>
        <p:nvSpPr>
          <p:cNvPr id="2" name="Symbol zastępczy numeru slajdu 1"/>
          <p:cNvSpPr>
            <a:spLocks noGrp="1"/>
          </p:cNvSpPr>
          <p:nvPr>
            <p:ph type="sldNum" sz="quarter" idx="12"/>
          </p:nvPr>
        </p:nvSpPr>
        <p:spPr/>
        <p:txBody>
          <a:bodyPr/>
          <a:lstStyle/>
          <a:p>
            <a:fld id="{DEAEEF22-A4DB-45E7-8C91-9889C89BF273}" type="slidenum">
              <a:rPr lang="pl-PL" smtClean="0"/>
              <a:t>7</a:t>
            </a:fld>
            <a:endParaRPr lang="pl-PL"/>
          </a:p>
        </p:txBody>
      </p:sp>
    </p:spTree>
    <p:extLst>
      <p:ext uri="{BB962C8B-B14F-4D97-AF65-F5344CB8AC3E}">
        <p14:creationId xmlns:p14="http://schemas.microsoft.com/office/powerpoint/2010/main" val="324227575"/>
      </p:ext>
    </p:extLst>
  </p:cSld>
  <p:clrMapOvr>
    <a:masterClrMapping/>
  </p:clrMapOvr>
  <mc:AlternateContent xmlns:mc="http://schemas.openxmlformats.org/markup-compatibility/2006" xmlns:p14="http://schemas.microsoft.com/office/powerpoint/2010/main">
    <mc:Choice Requires="p14">
      <p:transition spd="slow" p14:dur="1500">
        <p:pull dir="u"/>
      </p:transition>
    </mc:Choice>
    <mc:Fallback xmlns="">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up)">
                                      <p:cBhvr>
                                        <p:cTn id="7" dur="500"/>
                                        <p:tgtEl>
                                          <p:spTgt spid="5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wipe(left)">
                                      <p:cBhvr>
                                        <p:cTn id="11" dur="1000"/>
                                        <p:tgtEl>
                                          <p:spTgt spid="58"/>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down)">
                                      <p:cBhvr>
                                        <p:cTn id="14" dur="500"/>
                                        <p:tgtEl>
                                          <p:spTgt spid="19"/>
                                        </p:tgtEl>
                                      </p:cBhvr>
                                    </p:animEffect>
                                  </p:childTnLst>
                                </p:cTn>
                              </p:par>
                              <p:par>
                                <p:cTn id="15" presetID="10" presetClass="entr" presetSubtype="0" fill="hold" grpId="0" nodeType="withEffect">
                                  <p:stCondLst>
                                    <p:cond delay="1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nodeType="withEffect">
                                  <p:stCondLst>
                                    <p:cond delay="2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3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par>
                                <p:cTn id="24" presetID="10" presetClass="entr" presetSubtype="0" fill="hold" grpId="0" nodeType="withEffect">
                                  <p:stCondLst>
                                    <p:cond delay="4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10" presetClass="entr" presetSubtype="0" fill="hold" grpId="0" nodeType="withEffect">
                                  <p:stCondLst>
                                    <p:cond delay="6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par>
                                <p:cTn id="33" presetID="10" presetClass="entr" presetSubtype="0" fill="hold" grpId="0" nodeType="withEffect">
                                  <p:stCondLst>
                                    <p:cond delay="70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par>
                                <p:cTn id="36" presetID="10" presetClass="entr" presetSubtype="0" fill="hold" grpId="0" nodeType="withEffect">
                                  <p:stCondLst>
                                    <p:cond delay="80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par>
                                <p:cTn id="39" presetID="10" presetClass="entr" presetSubtype="0" fill="hold" grpId="0" nodeType="withEffect">
                                  <p:stCondLst>
                                    <p:cond delay="90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500"/>
                                        <p:tgtEl>
                                          <p:spTgt spid="3"/>
                                        </p:tgtEl>
                                      </p:cBhvr>
                                    </p:animEffect>
                                  </p:childTnLst>
                                </p:cTn>
                              </p:par>
                              <p:par>
                                <p:cTn id="48" presetID="1" presetClass="path" presetSubtype="0" repeatCount="indefinite" fill="hold" grpId="1" nodeType="withEffect">
                                  <p:stCondLst>
                                    <p:cond delay="0"/>
                                  </p:stCondLst>
                                  <p:childTnLst>
                                    <p:animMotion origin="layout" path="M 4.79167E-6 2.22222E-6 C 0.05494 2.22222E-6 0.10052 0.00139 0.10052 0.00324 C 0.10052 0.00509 0.05494 0.00671 4.79167E-6 0.00671 C -0.05573 0.00671 -0.10053 0.00509 -0.10053 0.00324 C -0.10053 0.00139 -0.05573 2.22222E-6 4.79167E-6 2.22222E-6 Z " pathEditMode="relative" rAng="0" ptsTypes="AAAAA">
                                      <p:cBhvr>
                                        <p:cTn id="49" dur="6500" fill="hold"/>
                                        <p:tgtEl>
                                          <p:spTgt spid="3"/>
                                        </p:tgtEl>
                                        <p:attrNameLst>
                                          <p:attrName>ppt_x</p:attrName>
                                          <p:attrName>ppt_y</p:attrName>
                                        </p:attrNameLst>
                                      </p:cBhvr>
                                      <p:rCtr x="0" y="324"/>
                                    </p:animMotion>
                                  </p:childTnLst>
                                </p:cTn>
                              </p:par>
                              <p:par>
                                <p:cTn id="50" presetID="10"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par>
                                <p:cTn id="53" presetID="1" presetClass="path" presetSubtype="0" repeatCount="indefinite" fill="hold" grpId="1" nodeType="withEffect">
                                  <p:stCondLst>
                                    <p:cond delay="250"/>
                                  </p:stCondLst>
                                  <p:childTnLst>
                                    <p:animMotion origin="layout" path="M 4.58333E-6 1.85185E-6 C 0.06901 1.85185E-6 0.125 0.00139 0.125 0.00324 C 0.125 0.00509 0.06901 0.00671 4.58333E-6 0.00671 C -0.06901 0.00671 -0.125 0.00509 -0.125 0.00324 C -0.125 0.00139 -0.06901 1.85185E-6 4.58333E-6 1.85185E-6 Z " pathEditMode="relative" rAng="0" ptsTypes="AAAAA">
                                      <p:cBhvr>
                                        <p:cTn id="54" dur="7800" fill="hold"/>
                                        <p:tgtEl>
                                          <p:spTgt spid="21"/>
                                        </p:tgtEl>
                                        <p:attrNameLst>
                                          <p:attrName>ppt_x</p:attrName>
                                          <p:attrName>ppt_y</p:attrName>
                                        </p:attrNameLst>
                                      </p:cBhvr>
                                      <p:rCtr x="0" y="324"/>
                                    </p:animMotion>
                                  </p:childTnLst>
                                </p:cTn>
                              </p:par>
                              <p:par>
                                <p:cTn id="55" presetID="10"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par>
                                <p:cTn id="58" presetID="1" presetClass="path" presetSubtype="0" repeatCount="indefinite" fill="hold" grpId="1" nodeType="withEffect">
                                  <p:stCondLst>
                                    <p:cond delay="0"/>
                                  </p:stCondLst>
                                  <p:childTnLst>
                                    <p:animMotion origin="layout" path="M -1.04167E-6 3.7037E-7 C 0.06901 3.7037E-7 0.125 0.00139 0.125 0.00324 C 0.125 0.00509 0.06901 0.00671 -1.04167E-6 0.00671 C -0.06901 0.00671 -0.125 0.00509 -0.125 0.00324 C -0.125 0.00139 -0.06901 3.7037E-7 -1.04167E-6 3.7037E-7 Z " pathEditMode="relative" rAng="0" ptsTypes="AAAAA">
                                      <p:cBhvr>
                                        <p:cTn id="59" dur="11000" fill="hold"/>
                                        <p:tgtEl>
                                          <p:spTgt spid="20"/>
                                        </p:tgtEl>
                                        <p:attrNameLst>
                                          <p:attrName>ppt_x</p:attrName>
                                          <p:attrName>ppt_y</p:attrName>
                                        </p:attrNameLst>
                                      </p:cBhvr>
                                      <p:rCtr x="0" y="324"/>
                                    </p:animMotion>
                                  </p:childTnLst>
                                </p:cTn>
                              </p:par>
                              <p:par>
                                <p:cTn id="60" presetID="22" presetClass="entr" presetSubtype="1" fill="hold" nodeType="withEffect">
                                  <p:stCondLst>
                                    <p:cond delay="750"/>
                                  </p:stCondLst>
                                  <p:childTnLst>
                                    <p:set>
                                      <p:cBhvr>
                                        <p:cTn id="61" dur="1" fill="hold">
                                          <p:stCondLst>
                                            <p:cond delay="0"/>
                                          </p:stCondLst>
                                        </p:cTn>
                                        <p:tgtEl>
                                          <p:spTgt spid="27"/>
                                        </p:tgtEl>
                                        <p:attrNameLst>
                                          <p:attrName>style.visibility</p:attrName>
                                        </p:attrNameLst>
                                      </p:cBhvr>
                                      <p:to>
                                        <p:strVal val="visible"/>
                                      </p:to>
                                    </p:set>
                                    <p:animEffect transition="in" filter="wipe(up)">
                                      <p:cBhvr>
                                        <p:cTn id="62" dur="500"/>
                                        <p:tgtEl>
                                          <p:spTgt spid="27"/>
                                        </p:tgtEl>
                                      </p:cBhvr>
                                    </p:animEffect>
                                  </p:childTnLst>
                                </p:cTn>
                              </p:par>
                              <p:par>
                                <p:cTn id="63" presetID="10" presetClass="entr" presetSubtype="0" fill="hold" nodeType="withEffect">
                                  <p:stCondLst>
                                    <p:cond delay="125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500"/>
                                        <p:tgtEl>
                                          <p:spTgt spid="26"/>
                                        </p:tgtEl>
                                      </p:cBhvr>
                                    </p:animEffect>
                                  </p:childTnLst>
                                </p:cTn>
                              </p:par>
                              <p:par>
                                <p:cTn id="66" presetID="22" presetClass="entr" presetSubtype="1" fill="hold" nodeType="withEffect">
                                  <p:stCondLst>
                                    <p:cond delay="1750"/>
                                  </p:stCondLst>
                                  <p:childTnLst>
                                    <p:set>
                                      <p:cBhvr>
                                        <p:cTn id="67" dur="1" fill="hold">
                                          <p:stCondLst>
                                            <p:cond delay="0"/>
                                          </p:stCondLst>
                                        </p:cTn>
                                        <p:tgtEl>
                                          <p:spTgt spid="28"/>
                                        </p:tgtEl>
                                        <p:attrNameLst>
                                          <p:attrName>style.visibility</p:attrName>
                                        </p:attrNameLst>
                                      </p:cBhvr>
                                      <p:to>
                                        <p:strVal val="visible"/>
                                      </p:to>
                                    </p:set>
                                    <p:animEffect transition="in" filter="wipe(up)">
                                      <p:cBhvr>
                                        <p:cTn id="68" dur="500"/>
                                        <p:tgtEl>
                                          <p:spTgt spid="28"/>
                                        </p:tgtEl>
                                      </p:cBhvr>
                                    </p:animEffect>
                                  </p:childTnLst>
                                </p:cTn>
                              </p:par>
                              <p:par>
                                <p:cTn id="69" presetID="10" presetClass="entr" presetSubtype="0" fill="hold" nodeType="withEffect">
                                  <p:stCondLst>
                                    <p:cond delay="225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19" grpId="0" animBg="1"/>
      <p:bldP spid="3" grpId="0" animBg="1"/>
      <p:bldP spid="3" grpId="1" animBg="1"/>
      <p:bldP spid="4" grpId="0" animBg="1"/>
      <p:bldP spid="11" grpId="0" animBg="1"/>
      <p:bldP spid="12" grpId="0" animBg="1"/>
      <p:bldP spid="13" grpId="0" animBg="1"/>
      <p:bldP spid="14" grpId="0" animBg="1"/>
      <p:bldP spid="15" grpId="0" animBg="1"/>
      <p:bldP spid="16" grpId="0" animBg="1"/>
      <p:bldP spid="17" grpId="0" animBg="1"/>
      <p:bldP spid="18" grpId="0" animBg="1"/>
      <p:bldP spid="21" grpId="0" animBg="1"/>
      <p:bldP spid="21" grpId="1"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1"/>
          <p:cNvSpPr>
            <a:spLocks noGrp="1"/>
          </p:cNvSpPr>
          <p:nvPr>
            <p:ph type="body" sz="quarter" idx="10"/>
          </p:nvPr>
        </p:nvSpPr>
        <p:spPr>
          <a:xfrm>
            <a:off x="4718694" y="2896824"/>
            <a:ext cx="8281987" cy="707979"/>
          </a:xfrm>
        </p:spPr>
        <p:txBody>
          <a:bodyPr>
            <a:noAutofit/>
          </a:bodyPr>
          <a:lstStyle/>
          <a:p>
            <a:r>
              <a:rPr lang="en-NZ" sz="4000" b="1">
                <a:solidFill>
                  <a:schemeClr val="accent1"/>
                </a:solidFill>
              </a:rPr>
              <a:t>Understanding the</a:t>
            </a:r>
            <a:br>
              <a:rPr lang="en-NZ" sz="4000" b="1">
                <a:solidFill>
                  <a:schemeClr val="accent1"/>
                </a:solidFill>
              </a:rPr>
            </a:br>
            <a:r>
              <a:rPr lang="en-NZ" sz="4000" b="1">
                <a:solidFill>
                  <a:schemeClr val="accent1"/>
                </a:solidFill>
              </a:rPr>
              <a:t>profile graphs</a:t>
            </a:r>
            <a:endParaRPr lang="pl-PL" sz="4000" b="1">
              <a:solidFill>
                <a:schemeClr val="accent1"/>
              </a:solidFill>
            </a:endParaRPr>
          </a:p>
        </p:txBody>
      </p:sp>
      <p:sp>
        <p:nvSpPr>
          <p:cNvPr id="3" name="Symbol zastępczy tekstu 2"/>
          <p:cNvSpPr>
            <a:spLocks noGrp="1"/>
          </p:cNvSpPr>
          <p:nvPr>
            <p:ph type="body" sz="quarter" idx="11"/>
          </p:nvPr>
        </p:nvSpPr>
        <p:spPr>
          <a:xfrm>
            <a:off x="4717155" y="4025840"/>
            <a:ext cx="4307220" cy="707979"/>
          </a:xfrm>
        </p:spPr>
        <p:txBody>
          <a:bodyPr>
            <a:normAutofit/>
          </a:bodyPr>
          <a:lstStyle/>
          <a:p>
            <a:r>
              <a:rPr lang="pl-PL" sz="4000" b="0" dirty="0">
                <a:solidFill>
                  <a:schemeClr val="accent6">
                    <a:lumMod val="50000"/>
                  </a:schemeClr>
                </a:solidFill>
              </a:rPr>
              <a:t>Extended DISC®</a:t>
            </a:r>
          </a:p>
        </p:txBody>
      </p:sp>
    </p:spTree>
    <p:extLst>
      <p:ext uri="{BB962C8B-B14F-4D97-AF65-F5344CB8AC3E}">
        <p14:creationId xmlns:p14="http://schemas.microsoft.com/office/powerpoint/2010/main" val="798027712"/>
      </p:ext>
    </p:extLst>
  </p:cSld>
  <p:clrMapOvr>
    <a:masterClrMapping/>
  </p:clrMapOvr>
  <mc:AlternateContent xmlns:mc="http://schemas.openxmlformats.org/markup-compatibility/2006" xmlns:p14="http://schemas.microsoft.com/office/powerpoint/2010/main">
    <mc:Choice Requires="p14">
      <p:transition spd="slow" p14:dur="20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Łącznik prosty 10"/>
          <p:cNvCxnSpPr>
            <a:cxnSpLocks/>
            <a:stCxn id="7" idx="2"/>
          </p:cNvCxnSpPr>
          <p:nvPr/>
        </p:nvCxnSpPr>
        <p:spPr>
          <a:xfrm>
            <a:off x="3253194" y="3232011"/>
            <a:ext cx="0" cy="68454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 name="Tytuł 1"/>
          <p:cNvSpPr>
            <a:spLocks noGrp="1"/>
          </p:cNvSpPr>
          <p:nvPr>
            <p:ph type="title"/>
          </p:nvPr>
        </p:nvSpPr>
        <p:spPr/>
        <p:txBody>
          <a:bodyPr/>
          <a:lstStyle/>
          <a:p>
            <a:r>
              <a:rPr lang="pl-PL" altLang="pl-PL" dirty="0"/>
              <a:t>Extended DISC® Profiles</a:t>
            </a:r>
            <a:r>
              <a:rPr lang="en-NZ" altLang="pl-PL" dirty="0"/>
              <a:t>: </a:t>
            </a:r>
            <a:r>
              <a:rPr lang="en-NZ" altLang="pl-PL" b="1" dirty="0">
                <a:solidFill>
                  <a:srgbClr val="ED0C6D"/>
                </a:solidFill>
              </a:rPr>
              <a:t>Overview</a:t>
            </a:r>
            <a:endParaRPr lang="pl-PL" dirty="0"/>
          </a:p>
        </p:txBody>
      </p:sp>
      <p:sp>
        <p:nvSpPr>
          <p:cNvPr id="4" name="Prostokąt zaokrąglony 3"/>
          <p:cNvSpPr/>
          <p:nvPr/>
        </p:nvSpPr>
        <p:spPr>
          <a:xfrm>
            <a:off x="6654423" y="829049"/>
            <a:ext cx="6428442" cy="312826"/>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lang="pl-PL" sz="2000" b="1">
                <a:latin typeface="Century Gothic" panose="020B0502020202020204" pitchFamily="34" charset="0"/>
              </a:rPr>
              <a:t>Profile II</a:t>
            </a:r>
          </a:p>
        </p:txBody>
      </p:sp>
      <p:sp>
        <p:nvSpPr>
          <p:cNvPr id="5" name="Prostokąt zaokrąglony 4"/>
          <p:cNvSpPr/>
          <p:nvPr/>
        </p:nvSpPr>
        <p:spPr>
          <a:xfrm>
            <a:off x="-878120" y="874019"/>
            <a:ext cx="6428442" cy="31282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pPr algn="r"/>
            <a:r>
              <a:rPr lang="pl-PL" sz="2000" b="1">
                <a:latin typeface="Century Gothic" panose="020B0502020202020204" pitchFamily="34" charset="0"/>
              </a:rPr>
              <a:t>Profile I</a:t>
            </a:r>
            <a:endParaRPr lang="en-US" sz="2000" b="1">
              <a:latin typeface="Century Gothic" panose="020B0502020202020204" pitchFamily="34" charset="0"/>
            </a:endParaRPr>
          </a:p>
        </p:txBody>
      </p:sp>
      <p:sp>
        <p:nvSpPr>
          <p:cNvPr id="6" name="Prostokąt zaokrąglony 5"/>
          <p:cNvSpPr/>
          <p:nvPr/>
        </p:nvSpPr>
        <p:spPr>
          <a:xfrm>
            <a:off x="694008" y="3916557"/>
            <a:ext cx="2893797" cy="1754598"/>
          </a:xfrm>
          <a:prstGeom prst="roundRect">
            <a:avLst/>
          </a:prstGeom>
          <a:solidFill>
            <a:schemeClr val="bg1"/>
          </a:solidFill>
          <a:ln w="1905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sz="2000" b="1">
                <a:solidFill>
                  <a:schemeClr val="accent6"/>
                </a:solidFill>
                <a:latin typeface="Century Gothic" panose="020B0502020202020204" pitchFamily="34" charset="0"/>
              </a:rPr>
              <a:t>Sense</a:t>
            </a:r>
            <a:r>
              <a:rPr lang="en-US" sz="2000">
                <a:latin typeface="Century Gothic" panose="020B0502020202020204" pitchFamily="34" charset="0"/>
              </a:rPr>
              <a:t> of how the respondent </a:t>
            </a:r>
            <a:r>
              <a:rPr lang="en-US" sz="2000" b="1">
                <a:solidFill>
                  <a:schemeClr val="accent6"/>
                </a:solidFill>
                <a:latin typeface="Century Gothic" panose="020B0502020202020204" pitchFamily="34" charset="0"/>
              </a:rPr>
              <a:t>wants or needs to adapt their </a:t>
            </a:r>
            <a:r>
              <a:rPr lang="en-US" sz="2000" b="1" err="1">
                <a:solidFill>
                  <a:schemeClr val="accent6"/>
                </a:solidFill>
                <a:latin typeface="Century Gothic" panose="020B0502020202020204" pitchFamily="34" charset="0"/>
              </a:rPr>
              <a:t>behaviour</a:t>
            </a:r>
            <a:r>
              <a:rPr lang="en-US" sz="2000">
                <a:latin typeface="Century Gothic" panose="020B0502020202020204" pitchFamily="34" charset="0"/>
              </a:rPr>
              <a:t> to their current environment</a:t>
            </a:r>
            <a:endParaRPr lang="pl-PL" sz="2000">
              <a:solidFill>
                <a:schemeClr val="tx1"/>
              </a:solidFill>
              <a:latin typeface="Century Gothic" panose="020B0502020202020204" pitchFamily="34" charset="0"/>
            </a:endParaRPr>
          </a:p>
        </p:txBody>
      </p:sp>
      <p:sp>
        <p:nvSpPr>
          <p:cNvPr id="7" name="Prostokąt zaokrąglony 6"/>
          <p:cNvSpPr/>
          <p:nvPr/>
        </p:nvSpPr>
        <p:spPr>
          <a:xfrm>
            <a:off x="913194" y="1504011"/>
            <a:ext cx="4680000" cy="1728000"/>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pPr algn="ctr"/>
            <a:r>
              <a:rPr lang="en-US" sz="2000" b="1">
                <a:latin typeface="Century Gothic" panose="020B0502020202020204" pitchFamily="34" charset="0"/>
              </a:rPr>
              <a:t>Conscious image of oneself</a:t>
            </a:r>
          </a:p>
        </p:txBody>
      </p:sp>
      <p:sp>
        <p:nvSpPr>
          <p:cNvPr id="8" name="Prostokąt zaokrąglony 7"/>
          <p:cNvSpPr/>
          <p:nvPr/>
        </p:nvSpPr>
        <p:spPr>
          <a:xfrm>
            <a:off x="8440626" y="3869987"/>
            <a:ext cx="2893797" cy="1754598"/>
          </a:xfrm>
          <a:prstGeom prst="roundRect">
            <a:avLst/>
          </a:prstGeom>
          <a:solidFill>
            <a:schemeClr val="bg1"/>
          </a:solidFill>
          <a:ln w="19050" cap="rnd">
            <a:solidFill>
              <a:srgbClr val="7F7F7F"/>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sz="2000" b="1">
                <a:solidFill>
                  <a:schemeClr val="accent6"/>
                </a:solidFill>
                <a:latin typeface="Century Gothic" panose="020B0502020202020204" pitchFamily="34" charset="0"/>
              </a:rPr>
              <a:t>A natural, uncontrolled </a:t>
            </a:r>
            <a:r>
              <a:rPr lang="en-US" sz="2000">
                <a:latin typeface="Century Gothic" panose="020B0502020202020204" pitchFamily="34" charset="0"/>
              </a:rPr>
              <a:t>image of oneself</a:t>
            </a:r>
          </a:p>
        </p:txBody>
      </p:sp>
      <p:sp>
        <p:nvSpPr>
          <p:cNvPr id="9" name="Prostokąt zaokrąglony 8"/>
          <p:cNvSpPr/>
          <p:nvPr/>
        </p:nvSpPr>
        <p:spPr>
          <a:xfrm>
            <a:off x="6654423" y="1504670"/>
            <a:ext cx="4680000" cy="1728000"/>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pPr algn="ctr"/>
            <a:r>
              <a:rPr lang="pl-PL" sz="2000" b="1" err="1">
                <a:latin typeface="Century Gothic" panose="020B0502020202020204" pitchFamily="34" charset="0"/>
              </a:rPr>
              <a:t>Spontaneous</a:t>
            </a:r>
            <a:r>
              <a:rPr lang="pl-PL" sz="2000" b="1">
                <a:latin typeface="Century Gothic" panose="020B0502020202020204" pitchFamily="34" charset="0"/>
              </a:rPr>
              <a:t> </a:t>
            </a:r>
            <a:r>
              <a:rPr lang="pl-PL" sz="2000" b="1" err="1">
                <a:latin typeface="Century Gothic" panose="020B0502020202020204" pitchFamily="34" charset="0"/>
              </a:rPr>
              <a:t>responses</a:t>
            </a:r>
            <a:endParaRPr lang="pl-PL" sz="2000" b="1">
              <a:latin typeface="Century Gothic" panose="020B0502020202020204" pitchFamily="34" charset="0"/>
            </a:endParaRPr>
          </a:p>
        </p:txBody>
      </p:sp>
      <p:cxnSp>
        <p:nvCxnSpPr>
          <p:cNvPr id="13" name="Łącznik prosty 12"/>
          <p:cNvCxnSpPr>
            <a:cxnSpLocks/>
          </p:cNvCxnSpPr>
          <p:nvPr/>
        </p:nvCxnSpPr>
        <p:spPr>
          <a:xfrm>
            <a:off x="8764972" y="3232011"/>
            <a:ext cx="0" cy="637976"/>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 name="Symbol zastępczy numeru slajdu 2"/>
          <p:cNvSpPr>
            <a:spLocks noGrp="1"/>
          </p:cNvSpPr>
          <p:nvPr>
            <p:ph type="sldNum" sz="quarter" idx="12"/>
          </p:nvPr>
        </p:nvSpPr>
        <p:spPr/>
        <p:txBody>
          <a:bodyPr/>
          <a:lstStyle/>
          <a:p>
            <a:fld id="{DEAEEF22-A4DB-45E7-8C91-9889C89BF273}" type="slidenum">
              <a:rPr lang="pl-PL" smtClean="0"/>
              <a:t>71</a:t>
            </a:fld>
            <a:endParaRPr lang="pl-PL"/>
          </a:p>
        </p:txBody>
      </p:sp>
      <p:grpSp>
        <p:nvGrpSpPr>
          <p:cNvPr id="10" name="Group 9">
            <a:extLst>
              <a:ext uri="{FF2B5EF4-FFF2-40B4-BE49-F238E27FC236}">
                <a16:creationId xmlns:a16="http://schemas.microsoft.com/office/drawing/2014/main" id="{9F40147C-E8D7-C0F4-EFCB-12BFDD3AA094}"/>
              </a:ext>
            </a:extLst>
          </p:cNvPr>
          <p:cNvGrpSpPr/>
          <p:nvPr/>
        </p:nvGrpSpPr>
        <p:grpSpPr>
          <a:xfrm>
            <a:off x="4027126" y="3289022"/>
            <a:ext cx="4239730" cy="3463952"/>
            <a:chOff x="4175896" y="3081083"/>
            <a:chExt cx="3409639" cy="3088043"/>
          </a:xfrm>
        </p:grpSpPr>
        <p:grpSp>
          <p:nvGrpSpPr>
            <p:cNvPr id="79" name="Group 78">
              <a:extLst>
                <a:ext uri="{FF2B5EF4-FFF2-40B4-BE49-F238E27FC236}">
                  <a16:creationId xmlns:a16="http://schemas.microsoft.com/office/drawing/2014/main" id="{5BAC7B33-A090-4C4A-BD66-56B5324FD75E}"/>
                </a:ext>
              </a:extLst>
            </p:cNvPr>
            <p:cNvGrpSpPr/>
            <p:nvPr/>
          </p:nvGrpSpPr>
          <p:grpSpPr>
            <a:xfrm>
              <a:off x="4175896" y="3081083"/>
              <a:ext cx="3409639" cy="3088043"/>
              <a:chOff x="3536778" y="1832927"/>
              <a:chExt cx="4759657" cy="4310728"/>
            </a:xfrm>
          </p:grpSpPr>
          <p:grpSp>
            <p:nvGrpSpPr>
              <p:cNvPr id="21" name="Grupa 106">
                <a:extLst>
                  <a:ext uri="{FF2B5EF4-FFF2-40B4-BE49-F238E27FC236}">
                    <a16:creationId xmlns:a16="http://schemas.microsoft.com/office/drawing/2014/main" id="{5A7AA9F9-7F80-47C9-B0C1-80F71E29E9CC}"/>
                  </a:ext>
                </a:extLst>
              </p:cNvPr>
              <p:cNvGrpSpPr/>
              <p:nvPr/>
            </p:nvGrpSpPr>
            <p:grpSpPr>
              <a:xfrm>
                <a:off x="3536778" y="1832927"/>
                <a:ext cx="1745553" cy="4310728"/>
                <a:chOff x="3393141" y="1650969"/>
                <a:chExt cx="1805904" cy="4459768"/>
              </a:xfrm>
            </p:grpSpPr>
            <p:grpSp>
              <p:nvGrpSpPr>
                <p:cNvPr id="22" name="Grupa 74">
                  <a:extLst>
                    <a:ext uri="{FF2B5EF4-FFF2-40B4-BE49-F238E27FC236}">
                      <a16:creationId xmlns:a16="http://schemas.microsoft.com/office/drawing/2014/main" id="{05CB49EB-101D-4002-B0AC-09B0FD124542}"/>
                    </a:ext>
                  </a:extLst>
                </p:cNvPr>
                <p:cNvGrpSpPr/>
                <p:nvPr/>
              </p:nvGrpSpPr>
              <p:grpSpPr>
                <a:xfrm>
                  <a:off x="3393141" y="1650969"/>
                  <a:ext cx="1804317" cy="3930521"/>
                  <a:chOff x="3544125" y="6096871"/>
                  <a:chExt cx="2019850" cy="4400038"/>
                </a:xfrm>
              </p:grpSpPr>
              <p:grpSp>
                <p:nvGrpSpPr>
                  <p:cNvPr id="24" name="Grupa 7">
                    <a:extLst>
                      <a:ext uri="{FF2B5EF4-FFF2-40B4-BE49-F238E27FC236}">
                        <a16:creationId xmlns:a16="http://schemas.microsoft.com/office/drawing/2014/main" id="{34AC2A7E-DE40-4AB4-9558-190E7E1DD57A}"/>
                      </a:ext>
                    </a:extLst>
                  </p:cNvPr>
                  <p:cNvGrpSpPr/>
                  <p:nvPr/>
                </p:nvGrpSpPr>
                <p:grpSpPr>
                  <a:xfrm>
                    <a:off x="3849141" y="6096871"/>
                    <a:ext cx="1382699" cy="159544"/>
                    <a:chOff x="3849141" y="6096871"/>
                    <a:chExt cx="1382699" cy="159544"/>
                  </a:xfrm>
                </p:grpSpPr>
                <p:sp>
                  <p:nvSpPr>
                    <p:cNvPr id="38" name="Prostokąt zaokrąglony 5">
                      <a:extLst>
                        <a:ext uri="{FF2B5EF4-FFF2-40B4-BE49-F238E27FC236}">
                          <a16:creationId xmlns:a16="http://schemas.microsoft.com/office/drawing/2014/main" id="{387B8F3D-E768-462C-A5FD-B4DBB35DA72D}"/>
                        </a:ext>
                      </a:extLst>
                    </p:cNvPr>
                    <p:cNvSpPr/>
                    <p:nvPr/>
                  </p:nvSpPr>
                  <p:spPr>
                    <a:xfrm>
                      <a:off x="3849141" y="6096872"/>
                      <a:ext cx="171450" cy="159543"/>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600" b="1">
                          <a:latin typeface="Century Gothic" panose="020B0502020202020204" pitchFamily="34" charset="0"/>
                        </a:rPr>
                        <a:t>D</a:t>
                      </a:r>
                      <a:endParaRPr lang="pl-PL" sz="600" b="1">
                        <a:latin typeface="Century Gothic" panose="020B0502020202020204" pitchFamily="34" charset="0"/>
                      </a:endParaRPr>
                    </a:p>
                  </p:txBody>
                </p:sp>
                <p:sp>
                  <p:nvSpPr>
                    <p:cNvPr id="39" name="Prostokąt zaokrąglony 43">
                      <a:extLst>
                        <a:ext uri="{FF2B5EF4-FFF2-40B4-BE49-F238E27FC236}">
                          <a16:creationId xmlns:a16="http://schemas.microsoft.com/office/drawing/2014/main" id="{26F02658-93F8-42D2-AF9D-8125DD5738D3}"/>
                        </a:ext>
                      </a:extLst>
                    </p:cNvPr>
                    <p:cNvSpPr/>
                    <p:nvPr/>
                  </p:nvSpPr>
                  <p:spPr>
                    <a:xfrm>
                      <a:off x="4257332" y="6096871"/>
                      <a:ext cx="171450" cy="15954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600" b="1">
                          <a:latin typeface="Century Gothic" panose="020B0502020202020204" pitchFamily="34" charset="0"/>
                        </a:rPr>
                        <a:t>I</a:t>
                      </a:r>
                      <a:endParaRPr lang="pl-PL" sz="600" b="1">
                        <a:latin typeface="Century Gothic" panose="020B0502020202020204" pitchFamily="34" charset="0"/>
                      </a:endParaRPr>
                    </a:p>
                  </p:txBody>
                </p:sp>
                <p:sp>
                  <p:nvSpPr>
                    <p:cNvPr id="40" name="Prostokąt zaokrąglony 44">
                      <a:extLst>
                        <a:ext uri="{FF2B5EF4-FFF2-40B4-BE49-F238E27FC236}">
                          <a16:creationId xmlns:a16="http://schemas.microsoft.com/office/drawing/2014/main" id="{6074A329-A97F-4716-9ED5-A4DE76872487}"/>
                        </a:ext>
                      </a:extLst>
                    </p:cNvPr>
                    <p:cNvSpPr/>
                    <p:nvPr/>
                  </p:nvSpPr>
                  <p:spPr>
                    <a:xfrm>
                      <a:off x="4653300" y="6096871"/>
                      <a:ext cx="171450" cy="15954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600" b="1">
                          <a:latin typeface="Century Gothic" panose="020B0502020202020204" pitchFamily="34" charset="0"/>
                        </a:rPr>
                        <a:t>S</a:t>
                      </a:r>
                      <a:endParaRPr lang="pl-PL" sz="600" b="1">
                        <a:latin typeface="Century Gothic" panose="020B0502020202020204" pitchFamily="34" charset="0"/>
                      </a:endParaRPr>
                    </a:p>
                  </p:txBody>
                </p:sp>
                <p:sp>
                  <p:nvSpPr>
                    <p:cNvPr id="41" name="Prostokąt zaokrąglony 45">
                      <a:extLst>
                        <a:ext uri="{FF2B5EF4-FFF2-40B4-BE49-F238E27FC236}">
                          <a16:creationId xmlns:a16="http://schemas.microsoft.com/office/drawing/2014/main" id="{089C33EC-A220-418D-905B-EFB10828104F}"/>
                        </a:ext>
                      </a:extLst>
                    </p:cNvPr>
                    <p:cNvSpPr/>
                    <p:nvPr/>
                  </p:nvSpPr>
                  <p:spPr>
                    <a:xfrm>
                      <a:off x="5060390" y="6096871"/>
                      <a:ext cx="171450" cy="15954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600" b="1">
                          <a:solidFill>
                            <a:schemeClr val="bg1"/>
                          </a:solidFill>
                          <a:latin typeface="Century Gothic" panose="020B0502020202020204" pitchFamily="34" charset="0"/>
                        </a:rPr>
                        <a:t>C</a:t>
                      </a:r>
                      <a:endParaRPr lang="pl-PL" sz="600" b="1">
                        <a:solidFill>
                          <a:schemeClr val="bg1"/>
                        </a:solidFill>
                        <a:latin typeface="Century Gothic" panose="020B0502020202020204" pitchFamily="34" charset="0"/>
                      </a:endParaRPr>
                    </a:p>
                  </p:txBody>
                </p:sp>
              </p:grpSp>
              <p:grpSp>
                <p:nvGrpSpPr>
                  <p:cNvPr id="25" name="Grupa 15">
                    <a:extLst>
                      <a:ext uri="{FF2B5EF4-FFF2-40B4-BE49-F238E27FC236}">
                        <a16:creationId xmlns:a16="http://schemas.microsoft.com/office/drawing/2014/main" id="{6B8B7C42-D18B-4FE7-95D2-9454EDE09396}"/>
                      </a:ext>
                    </a:extLst>
                  </p:cNvPr>
                  <p:cNvGrpSpPr/>
                  <p:nvPr/>
                </p:nvGrpSpPr>
                <p:grpSpPr>
                  <a:xfrm>
                    <a:off x="3544125" y="6334296"/>
                    <a:ext cx="2019850" cy="4162613"/>
                    <a:chOff x="3134998" y="1517736"/>
                    <a:chExt cx="2019850" cy="4162613"/>
                  </a:xfrm>
                </p:grpSpPr>
                <p:sp>
                  <p:nvSpPr>
                    <p:cNvPr id="26" name="Rectangle 13">
                      <a:extLst>
                        <a:ext uri="{FF2B5EF4-FFF2-40B4-BE49-F238E27FC236}">
                          <a16:creationId xmlns:a16="http://schemas.microsoft.com/office/drawing/2014/main" id="{10D4839E-E116-45A8-B869-E83328960A50}"/>
                        </a:ext>
                      </a:extLst>
                    </p:cNvPr>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400">
                        <a:latin typeface="Century Gothic" panose="020B0502020202020204" pitchFamily="34" charset="0"/>
                      </a:endParaRPr>
                    </a:p>
                  </p:txBody>
                </p:sp>
                <p:sp>
                  <p:nvSpPr>
                    <p:cNvPr id="28" name="Rectangle 15">
                      <a:extLst>
                        <a:ext uri="{FF2B5EF4-FFF2-40B4-BE49-F238E27FC236}">
                          <a16:creationId xmlns:a16="http://schemas.microsoft.com/office/drawing/2014/main" id="{C47F020E-DBFB-4C1C-8412-973E637CD3B9}"/>
                        </a:ext>
                      </a:extLst>
                    </p:cNvPr>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400">
                        <a:latin typeface="Century Gothic" panose="020B0502020202020204" pitchFamily="34" charset="0"/>
                      </a:endParaRPr>
                    </a:p>
                  </p:txBody>
                </p:sp>
                <p:sp>
                  <p:nvSpPr>
                    <p:cNvPr id="29" name="Rectangle 12">
                      <a:extLst>
                        <a:ext uri="{FF2B5EF4-FFF2-40B4-BE49-F238E27FC236}">
                          <a16:creationId xmlns:a16="http://schemas.microsoft.com/office/drawing/2014/main" id="{4A4DCB5F-31FC-4A29-8A02-E49A353AEA7C}"/>
                        </a:ext>
                      </a:extLst>
                    </p:cNvPr>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400">
                        <a:latin typeface="Century Gothic" panose="020B0502020202020204" pitchFamily="34" charset="0"/>
                      </a:endParaRPr>
                    </a:p>
                  </p:txBody>
                </p:sp>
                <p:grpSp>
                  <p:nvGrpSpPr>
                    <p:cNvPr id="30" name="Grupa 20">
                      <a:extLst>
                        <a:ext uri="{FF2B5EF4-FFF2-40B4-BE49-F238E27FC236}">
                          <a16:creationId xmlns:a16="http://schemas.microsoft.com/office/drawing/2014/main" id="{2CFCDEFF-2AC0-47EE-A80F-942723DFFC18}"/>
                        </a:ext>
                      </a:extLst>
                    </p:cNvPr>
                    <p:cNvGrpSpPr/>
                    <p:nvPr/>
                  </p:nvGrpSpPr>
                  <p:grpSpPr>
                    <a:xfrm>
                      <a:off x="3134998" y="1517736"/>
                      <a:ext cx="2019850" cy="4162612"/>
                      <a:chOff x="3636165" y="1814460"/>
                      <a:chExt cx="1696621" cy="3496486"/>
                    </a:xfrm>
                  </p:grpSpPr>
                  <p:grpSp>
                    <p:nvGrpSpPr>
                      <p:cNvPr id="31" name="Group 28">
                        <a:extLst>
                          <a:ext uri="{FF2B5EF4-FFF2-40B4-BE49-F238E27FC236}">
                            <a16:creationId xmlns:a16="http://schemas.microsoft.com/office/drawing/2014/main" id="{3B8F46BB-4043-4A93-9EBC-7FE23A2DA2CE}"/>
                          </a:ext>
                        </a:extLst>
                      </p:cNvPr>
                      <p:cNvGrpSpPr>
                        <a:grpSpLocks/>
                      </p:cNvGrpSpPr>
                      <p:nvPr/>
                    </p:nvGrpSpPr>
                    <p:grpSpPr bwMode="auto">
                      <a:xfrm>
                        <a:off x="3636165" y="1819139"/>
                        <a:ext cx="1696621" cy="3491807"/>
                        <a:chOff x="1684" y="1082"/>
                        <a:chExt cx="2391" cy="3083"/>
                      </a:xfrm>
                    </p:grpSpPr>
                    <p:sp>
                      <p:nvSpPr>
                        <p:cNvPr id="36" name="Rectangle 29">
                          <a:extLst>
                            <a:ext uri="{FF2B5EF4-FFF2-40B4-BE49-F238E27FC236}">
                              <a16:creationId xmlns:a16="http://schemas.microsoft.com/office/drawing/2014/main" id="{ED657DB1-4421-4D04-B315-11404992DC2E}"/>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400">
                            <a:latin typeface="Century Gothic" panose="020B0502020202020204" pitchFamily="34" charset="0"/>
                          </a:endParaRPr>
                        </a:p>
                      </p:txBody>
                    </p:sp>
                    <p:sp>
                      <p:nvSpPr>
                        <p:cNvPr id="37" name="Line 30">
                          <a:extLst>
                            <a:ext uri="{FF2B5EF4-FFF2-40B4-BE49-F238E27FC236}">
                              <a16:creationId xmlns:a16="http://schemas.microsoft.com/office/drawing/2014/main" id="{B2C7A18C-224C-49FD-8515-AC8FCA9BE1E7}"/>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sz="1400">
                            <a:latin typeface="Century Gothic" panose="020B0502020202020204" pitchFamily="34" charset="0"/>
                          </a:endParaRPr>
                        </a:p>
                      </p:txBody>
                    </p:sp>
                  </p:grpSp>
                  <p:sp>
                    <p:nvSpPr>
                      <p:cNvPr id="32" name="Line 31">
                        <a:extLst>
                          <a:ext uri="{FF2B5EF4-FFF2-40B4-BE49-F238E27FC236}">
                            <a16:creationId xmlns:a16="http://schemas.microsoft.com/office/drawing/2014/main" id="{06308661-4CA5-4EFC-89B1-E9E152545752}"/>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sz="1400">
                          <a:latin typeface="Century Gothic" panose="020B0502020202020204" pitchFamily="34" charset="0"/>
                        </a:endParaRPr>
                      </a:p>
                    </p:txBody>
                  </p:sp>
                  <p:sp>
                    <p:nvSpPr>
                      <p:cNvPr id="33" name="Line 32">
                        <a:extLst>
                          <a:ext uri="{FF2B5EF4-FFF2-40B4-BE49-F238E27FC236}">
                            <a16:creationId xmlns:a16="http://schemas.microsoft.com/office/drawing/2014/main" id="{27ED2502-E388-4788-8CDE-3DB61B5F89D3}"/>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sz="1400">
                          <a:latin typeface="Century Gothic" panose="020B0502020202020204" pitchFamily="34" charset="0"/>
                        </a:endParaRPr>
                      </a:p>
                    </p:txBody>
                  </p:sp>
                  <p:sp>
                    <p:nvSpPr>
                      <p:cNvPr id="34" name="Line 33">
                        <a:extLst>
                          <a:ext uri="{FF2B5EF4-FFF2-40B4-BE49-F238E27FC236}">
                            <a16:creationId xmlns:a16="http://schemas.microsoft.com/office/drawing/2014/main" id="{5D41C1F9-DA39-48D4-80E2-35BBC67A2C62}"/>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sz="1400">
                          <a:latin typeface="Century Gothic" panose="020B0502020202020204" pitchFamily="34" charset="0"/>
                        </a:endParaRPr>
                      </a:p>
                    </p:txBody>
                  </p:sp>
                  <p:sp>
                    <p:nvSpPr>
                      <p:cNvPr id="35" name="Line 34">
                        <a:extLst>
                          <a:ext uri="{FF2B5EF4-FFF2-40B4-BE49-F238E27FC236}">
                            <a16:creationId xmlns:a16="http://schemas.microsoft.com/office/drawing/2014/main" id="{86ED2296-9A4B-4000-A701-546158C393F5}"/>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sz="1400">
                          <a:latin typeface="Century Gothic" panose="020B0502020202020204" pitchFamily="34" charset="0"/>
                        </a:endParaRPr>
                      </a:p>
                    </p:txBody>
                  </p:sp>
                </p:grpSp>
              </p:grpSp>
            </p:grpSp>
            <p:sp>
              <p:nvSpPr>
                <p:cNvPr id="23" name="Rectangle 4">
                  <a:extLst>
                    <a:ext uri="{FF2B5EF4-FFF2-40B4-BE49-F238E27FC236}">
                      <a16:creationId xmlns:a16="http://schemas.microsoft.com/office/drawing/2014/main" id="{D4FB9ECC-C958-4AAF-8433-E90779285231}"/>
                    </a:ext>
                  </a:extLst>
                </p:cNvPr>
                <p:cNvSpPr>
                  <a:spLocks noChangeArrowheads="1"/>
                </p:cNvSpPr>
                <p:nvPr/>
              </p:nvSpPr>
              <p:spPr bwMode="auto">
                <a:xfrm>
                  <a:off x="3404505" y="5634006"/>
                  <a:ext cx="1794540" cy="476731"/>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pl-PL" sz="1050" b="1">
                      <a:solidFill>
                        <a:srgbClr val="5F5F5F"/>
                      </a:solidFill>
                      <a:latin typeface="Century Gothic" panose="020B0502020202020204" pitchFamily="34" charset="0"/>
                      <a:ea typeface="ＭＳ Ｐゴシック" pitchFamily="-112" charset="-128"/>
                      <a:cs typeface="ＭＳ Ｐゴシック" pitchFamily="-112" charset="-128"/>
                    </a:rPr>
                    <a:t>0</a:t>
                  </a:r>
                  <a:r>
                    <a:rPr lang="en-US" sz="1050" b="1">
                      <a:solidFill>
                        <a:srgbClr val="5F5F5F"/>
                      </a:solidFill>
                      <a:latin typeface="Century Gothic" panose="020B0502020202020204" pitchFamily="34" charset="0"/>
                      <a:ea typeface="ＭＳ Ｐゴシック" pitchFamily="-112" charset="-128"/>
                      <a:cs typeface="ＭＳ Ｐゴシック" pitchFamily="-112" charset="-128"/>
                    </a:rPr>
                    <a:t>0   </a:t>
                  </a:r>
                  <a:r>
                    <a:rPr lang="pl-PL" sz="1050" b="1">
                      <a:solidFill>
                        <a:srgbClr val="5F5F5F"/>
                      </a:solidFill>
                      <a:latin typeface="Century Gothic" panose="020B0502020202020204" pitchFamily="34" charset="0"/>
                      <a:ea typeface="ＭＳ Ｐゴシック" pitchFamily="-112" charset="-128"/>
                      <a:cs typeface="ＭＳ Ｐゴシック" pitchFamily="-112" charset="-128"/>
                    </a:rPr>
                    <a:t>15</a:t>
                  </a:r>
                  <a:r>
                    <a:rPr lang="en-US" sz="1050" b="1">
                      <a:solidFill>
                        <a:srgbClr val="5F5F5F"/>
                      </a:solidFill>
                      <a:latin typeface="Century Gothic" panose="020B0502020202020204" pitchFamily="34" charset="0"/>
                      <a:ea typeface="ＭＳ Ｐゴシック" pitchFamily="-112" charset="-128"/>
                      <a:cs typeface="ＭＳ Ｐゴシック" pitchFamily="-112" charset="-128"/>
                    </a:rPr>
                    <a:t>  </a:t>
                  </a:r>
                  <a:r>
                    <a:rPr lang="pl-PL" sz="1050" b="1">
                      <a:solidFill>
                        <a:srgbClr val="5F5F5F"/>
                      </a:solidFill>
                      <a:latin typeface="Century Gothic" panose="020B0502020202020204" pitchFamily="34" charset="0"/>
                      <a:ea typeface="ＭＳ Ｐゴシック" pitchFamily="-112" charset="-128"/>
                      <a:cs typeface="ＭＳ Ｐゴシック" pitchFamily="-112" charset="-128"/>
                    </a:rPr>
                    <a:t> 85</a:t>
                  </a:r>
                  <a:r>
                    <a:rPr lang="en-US" sz="1050" b="1">
                      <a:solidFill>
                        <a:srgbClr val="5F5F5F"/>
                      </a:solidFill>
                      <a:latin typeface="Century Gothic" panose="020B0502020202020204" pitchFamily="34" charset="0"/>
                      <a:ea typeface="ＭＳ Ｐゴシック" pitchFamily="-112" charset="-128"/>
                      <a:cs typeface="ＭＳ Ｐゴシック" pitchFamily="-112" charset="-128"/>
                    </a:rPr>
                    <a:t>  </a:t>
                  </a:r>
                  <a:r>
                    <a:rPr lang="pl-PL" sz="1050" b="1">
                      <a:solidFill>
                        <a:srgbClr val="5F5F5F"/>
                      </a:solidFill>
                      <a:latin typeface="Century Gothic" panose="020B0502020202020204" pitchFamily="34" charset="0"/>
                      <a:ea typeface="ＭＳ Ｐゴシック" pitchFamily="-112" charset="-128"/>
                      <a:cs typeface="ＭＳ Ｐゴシック" pitchFamily="-112" charset="-128"/>
                    </a:rPr>
                    <a:t> </a:t>
                  </a:r>
                  <a:r>
                    <a:rPr lang="en-US" sz="1050" b="1">
                      <a:solidFill>
                        <a:srgbClr val="5F5F5F"/>
                      </a:solidFill>
                      <a:latin typeface="Century Gothic" panose="020B0502020202020204" pitchFamily="34" charset="0"/>
                      <a:ea typeface="ＭＳ Ｐゴシック" pitchFamily="-112" charset="-128"/>
                      <a:cs typeface="ＭＳ Ｐゴシック" pitchFamily="-112" charset="-128"/>
                    </a:rPr>
                    <a:t>00</a:t>
                  </a:r>
                </a:p>
                <a:p>
                  <a:pPr algn="ctr" eaLnBrk="1" hangingPunct="1">
                    <a:defRPr/>
                  </a:pPr>
                  <a:r>
                    <a:rPr lang="pl-PL" sz="1050" b="1">
                      <a:solidFill>
                        <a:srgbClr val="5F5F5F"/>
                      </a:solidFill>
                      <a:latin typeface="Century Gothic" panose="020B0502020202020204" pitchFamily="34" charset="0"/>
                      <a:ea typeface="ＭＳ Ｐゴシック" pitchFamily="-112" charset="-128"/>
                      <a:cs typeface="ＭＳ Ｐゴシック" pitchFamily="-112" charset="-128"/>
                    </a:rPr>
                    <a:t>55</a:t>
                  </a:r>
                  <a:r>
                    <a:rPr lang="en-US" sz="1050" b="1">
                      <a:solidFill>
                        <a:srgbClr val="5F5F5F"/>
                      </a:solidFill>
                      <a:latin typeface="Century Gothic" panose="020B0502020202020204" pitchFamily="34" charset="0"/>
                      <a:ea typeface="ＭＳ Ｐゴシック" pitchFamily="-112" charset="-128"/>
                      <a:cs typeface="ＭＳ Ｐゴシック" pitchFamily="-112" charset="-128"/>
                    </a:rPr>
                    <a:t> </a:t>
                  </a:r>
                  <a:r>
                    <a:rPr lang="pl-PL" sz="1050" b="1">
                      <a:solidFill>
                        <a:srgbClr val="5F5F5F"/>
                      </a:solidFill>
                      <a:latin typeface="Century Gothic" panose="020B0502020202020204" pitchFamily="34" charset="0"/>
                      <a:ea typeface="ＭＳ Ｐゴシック" pitchFamily="-112" charset="-128"/>
                      <a:cs typeface="ＭＳ Ｐゴシック" pitchFamily="-112" charset="-128"/>
                    </a:rPr>
                    <a:t> </a:t>
                  </a:r>
                  <a:r>
                    <a:rPr lang="en-US" sz="1050" b="1">
                      <a:solidFill>
                        <a:srgbClr val="5F5F5F"/>
                      </a:solidFill>
                      <a:latin typeface="Century Gothic" panose="020B0502020202020204" pitchFamily="34" charset="0"/>
                      <a:ea typeface="ＭＳ Ｐゴシック" pitchFamily="-112" charset="-128"/>
                      <a:cs typeface="ＭＳ Ｐゴシック" pitchFamily="-112" charset="-128"/>
                    </a:rPr>
                    <a:t> 00   </a:t>
                  </a:r>
                  <a:r>
                    <a:rPr lang="pl-PL" sz="1050" b="1">
                      <a:solidFill>
                        <a:srgbClr val="5F5F5F"/>
                      </a:solidFill>
                      <a:latin typeface="Century Gothic" panose="020B0502020202020204" pitchFamily="34" charset="0"/>
                      <a:ea typeface="ＭＳ Ｐゴシック" pitchFamily="-112" charset="-128"/>
                      <a:cs typeface="ＭＳ Ｐゴシック" pitchFamily="-112" charset="-128"/>
                    </a:rPr>
                    <a:t>00</a:t>
                  </a:r>
                  <a:r>
                    <a:rPr lang="en-US" sz="1050" b="1">
                      <a:solidFill>
                        <a:srgbClr val="5F5F5F"/>
                      </a:solidFill>
                      <a:latin typeface="Century Gothic" panose="020B0502020202020204" pitchFamily="34" charset="0"/>
                      <a:ea typeface="ＭＳ Ｐゴシック" pitchFamily="-112" charset="-128"/>
                      <a:cs typeface="ＭＳ Ｐゴシック" pitchFamily="-112" charset="-128"/>
                    </a:rPr>
                    <a:t>  </a:t>
                  </a:r>
                  <a:r>
                    <a:rPr lang="pl-PL" sz="1050" b="1">
                      <a:solidFill>
                        <a:srgbClr val="5F5F5F"/>
                      </a:solidFill>
                      <a:latin typeface="Century Gothic" panose="020B0502020202020204" pitchFamily="34" charset="0"/>
                      <a:ea typeface="ＭＳ Ｐゴシック" pitchFamily="-112" charset="-128"/>
                      <a:cs typeface="ＭＳ Ｐゴシック" pitchFamily="-112" charset="-128"/>
                    </a:rPr>
                    <a:t> 45</a:t>
                  </a:r>
                  <a:endParaRPr lang="en-US" sz="1050" b="1">
                    <a:solidFill>
                      <a:srgbClr val="5F5F5F"/>
                    </a:solidFill>
                    <a:latin typeface="Century Gothic" panose="020B0502020202020204" pitchFamily="34" charset="0"/>
                    <a:ea typeface="ＭＳ Ｐゴシック" pitchFamily="-112" charset="-128"/>
                    <a:cs typeface="ＭＳ Ｐゴシック" pitchFamily="-112" charset="-128"/>
                  </a:endParaRPr>
                </a:p>
              </p:txBody>
            </p:sp>
          </p:grpSp>
          <p:grpSp>
            <p:nvGrpSpPr>
              <p:cNvPr id="42" name="Grupa 107">
                <a:extLst>
                  <a:ext uri="{FF2B5EF4-FFF2-40B4-BE49-F238E27FC236}">
                    <a16:creationId xmlns:a16="http://schemas.microsoft.com/office/drawing/2014/main" id="{F040912A-7731-47E6-9737-36092DD01008}"/>
                  </a:ext>
                </a:extLst>
              </p:cNvPr>
              <p:cNvGrpSpPr/>
              <p:nvPr/>
            </p:nvGrpSpPr>
            <p:grpSpPr>
              <a:xfrm>
                <a:off x="6542254" y="2037929"/>
                <a:ext cx="1754181" cy="4102520"/>
                <a:chOff x="6285982" y="1863059"/>
                <a:chExt cx="1814829" cy="4244360"/>
              </a:xfrm>
            </p:grpSpPr>
            <p:grpSp>
              <p:nvGrpSpPr>
                <p:cNvPr id="46" name="Grupa 77">
                  <a:extLst>
                    <a:ext uri="{FF2B5EF4-FFF2-40B4-BE49-F238E27FC236}">
                      <a16:creationId xmlns:a16="http://schemas.microsoft.com/office/drawing/2014/main" id="{FC5941F0-ACD5-46FE-80D0-3B856BD8A59B}"/>
                    </a:ext>
                  </a:extLst>
                </p:cNvPr>
                <p:cNvGrpSpPr/>
                <p:nvPr/>
              </p:nvGrpSpPr>
              <p:grpSpPr>
                <a:xfrm>
                  <a:off x="6296494" y="1863059"/>
                  <a:ext cx="1804317" cy="3718431"/>
                  <a:chOff x="3134998" y="1517736"/>
                  <a:chExt cx="2019850" cy="4162613"/>
                </a:xfrm>
              </p:grpSpPr>
              <p:sp>
                <p:nvSpPr>
                  <p:cNvPr id="47" name="Rectangle 15">
                    <a:extLst>
                      <a:ext uri="{FF2B5EF4-FFF2-40B4-BE49-F238E27FC236}">
                        <a16:creationId xmlns:a16="http://schemas.microsoft.com/office/drawing/2014/main" id="{059E270E-EA14-43E8-8EFB-BB144C512680}"/>
                      </a:ext>
                    </a:extLst>
                  </p:cNvPr>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400">
                      <a:latin typeface="Century Gothic" panose="020B0502020202020204" pitchFamily="34" charset="0"/>
                    </a:endParaRPr>
                  </a:p>
                </p:txBody>
              </p:sp>
              <p:sp>
                <p:nvSpPr>
                  <p:cNvPr id="48" name="Rectangle 12">
                    <a:extLst>
                      <a:ext uri="{FF2B5EF4-FFF2-40B4-BE49-F238E27FC236}">
                        <a16:creationId xmlns:a16="http://schemas.microsoft.com/office/drawing/2014/main" id="{0BA2361E-9965-4AA9-9329-CA00710239CA}"/>
                      </a:ext>
                    </a:extLst>
                  </p:cNvPr>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400">
                      <a:latin typeface="Century Gothic" panose="020B0502020202020204" pitchFamily="34" charset="0"/>
                    </a:endParaRPr>
                  </a:p>
                </p:txBody>
              </p:sp>
              <p:sp>
                <p:nvSpPr>
                  <p:cNvPr id="49" name="Rectangle 13">
                    <a:extLst>
                      <a:ext uri="{FF2B5EF4-FFF2-40B4-BE49-F238E27FC236}">
                        <a16:creationId xmlns:a16="http://schemas.microsoft.com/office/drawing/2014/main" id="{751FE6C4-E32C-4E06-A3C1-3FC4679BA336}"/>
                      </a:ext>
                    </a:extLst>
                  </p:cNvPr>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400">
                      <a:latin typeface="Century Gothic" panose="020B0502020202020204" pitchFamily="34" charset="0"/>
                    </a:endParaRPr>
                  </a:p>
                </p:txBody>
              </p:sp>
              <p:grpSp>
                <p:nvGrpSpPr>
                  <p:cNvPr id="51" name="Grupa 82">
                    <a:extLst>
                      <a:ext uri="{FF2B5EF4-FFF2-40B4-BE49-F238E27FC236}">
                        <a16:creationId xmlns:a16="http://schemas.microsoft.com/office/drawing/2014/main" id="{5C99CF93-DD66-4A80-BB72-039C18D2922C}"/>
                      </a:ext>
                    </a:extLst>
                  </p:cNvPr>
                  <p:cNvGrpSpPr/>
                  <p:nvPr/>
                </p:nvGrpSpPr>
                <p:grpSpPr>
                  <a:xfrm>
                    <a:off x="3134998" y="1517736"/>
                    <a:ext cx="2019850" cy="4162612"/>
                    <a:chOff x="3636165" y="1814460"/>
                    <a:chExt cx="1696621" cy="3496486"/>
                  </a:xfrm>
                </p:grpSpPr>
                <p:grpSp>
                  <p:nvGrpSpPr>
                    <p:cNvPr id="52" name="Group 28">
                      <a:extLst>
                        <a:ext uri="{FF2B5EF4-FFF2-40B4-BE49-F238E27FC236}">
                          <a16:creationId xmlns:a16="http://schemas.microsoft.com/office/drawing/2014/main" id="{67022AE6-5A35-451C-A85C-C5EFF6217D15}"/>
                        </a:ext>
                      </a:extLst>
                    </p:cNvPr>
                    <p:cNvGrpSpPr>
                      <a:grpSpLocks/>
                    </p:cNvGrpSpPr>
                    <p:nvPr/>
                  </p:nvGrpSpPr>
                  <p:grpSpPr bwMode="auto">
                    <a:xfrm>
                      <a:off x="3636165" y="1819139"/>
                      <a:ext cx="1696621" cy="3491807"/>
                      <a:chOff x="1684" y="1082"/>
                      <a:chExt cx="2391" cy="3083"/>
                    </a:xfrm>
                  </p:grpSpPr>
                  <p:sp>
                    <p:nvSpPr>
                      <p:cNvPr id="57" name="Rectangle 29">
                        <a:extLst>
                          <a:ext uri="{FF2B5EF4-FFF2-40B4-BE49-F238E27FC236}">
                            <a16:creationId xmlns:a16="http://schemas.microsoft.com/office/drawing/2014/main" id="{4F252715-94D6-4E14-9B88-B0ED7B4424B3}"/>
                          </a:ext>
                        </a:extLst>
                      </p:cNvPr>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400">
                          <a:latin typeface="Century Gothic" panose="020B0502020202020204" pitchFamily="34" charset="0"/>
                        </a:endParaRPr>
                      </a:p>
                    </p:txBody>
                  </p:sp>
                  <p:sp>
                    <p:nvSpPr>
                      <p:cNvPr id="58" name="Line 30">
                        <a:extLst>
                          <a:ext uri="{FF2B5EF4-FFF2-40B4-BE49-F238E27FC236}">
                            <a16:creationId xmlns:a16="http://schemas.microsoft.com/office/drawing/2014/main" id="{23681785-6598-4EB4-9059-7A54191CCF77}"/>
                          </a:ext>
                        </a:extLst>
                      </p:cNvPr>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sz="1400">
                          <a:latin typeface="Century Gothic" panose="020B0502020202020204" pitchFamily="34" charset="0"/>
                        </a:endParaRPr>
                      </a:p>
                    </p:txBody>
                  </p:sp>
                </p:grpSp>
                <p:sp>
                  <p:nvSpPr>
                    <p:cNvPr id="53" name="Line 31">
                      <a:extLst>
                        <a:ext uri="{FF2B5EF4-FFF2-40B4-BE49-F238E27FC236}">
                          <a16:creationId xmlns:a16="http://schemas.microsoft.com/office/drawing/2014/main" id="{CC54EC78-E646-420F-AED8-B297831CE9F4}"/>
                        </a:ext>
                      </a:extLst>
                    </p:cNvPr>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sz="1400">
                        <a:latin typeface="Century Gothic" panose="020B0502020202020204" pitchFamily="34" charset="0"/>
                      </a:endParaRPr>
                    </a:p>
                  </p:txBody>
                </p:sp>
                <p:sp>
                  <p:nvSpPr>
                    <p:cNvPr id="54" name="Line 32">
                      <a:extLst>
                        <a:ext uri="{FF2B5EF4-FFF2-40B4-BE49-F238E27FC236}">
                          <a16:creationId xmlns:a16="http://schemas.microsoft.com/office/drawing/2014/main" id="{0D5D6520-53ED-4986-BBFD-9CB87362B33A}"/>
                        </a:ext>
                      </a:extLst>
                    </p:cNvPr>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sz="1400">
                        <a:latin typeface="Century Gothic" panose="020B0502020202020204" pitchFamily="34" charset="0"/>
                      </a:endParaRPr>
                    </a:p>
                  </p:txBody>
                </p:sp>
                <p:sp>
                  <p:nvSpPr>
                    <p:cNvPr id="55" name="Line 33">
                      <a:extLst>
                        <a:ext uri="{FF2B5EF4-FFF2-40B4-BE49-F238E27FC236}">
                          <a16:creationId xmlns:a16="http://schemas.microsoft.com/office/drawing/2014/main" id="{F88ADDFD-53E3-40DF-AB04-63D6E04D8A72}"/>
                        </a:ext>
                      </a:extLst>
                    </p:cNvPr>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sz="1400">
                        <a:latin typeface="Century Gothic" panose="020B0502020202020204" pitchFamily="34" charset="0"/>
                      </a:endParaRPr>
                    </a:p>
                  </p:txBody>
                </p:sp>
                <p:sp>
                  <p:nvSpPr>
                    <p:cNvPr id="56" name="Line 34">
                      <a:extLst>
                        <a:ext uri="{FF2B5EF4-FFF2-40B4-BE49-F238E27FC236}">
                          <a16:creationId xmlns:a16="http://schemas.microsoft.com/office/drawing/2014/main" id="{08B2BA27-8A6A-4CDE-92E5-1E52B0FC0D83}"/>
                        </a:ext>
                      </a:extLst>
                    </p:cNvPr>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sz="1400">
                        <a:latin typeface="Century Gothic" panose="020B0502020202020204" pitchFamily="34" charset="0"/>
                      </a:endParaRPr>
                    </a:p>
                  </p:txBody>
                </p:sp>
              </p:grpSp>
            </p:grpSp>
            <p:sp>
              <p:nvSpPr>
                <p:cNvPr id="44" name="Rectangle 5">
                  <a:extLst>
                    <a:ext uri="{FF2B5EF4-FFF2-40B4-BE49-F238E27FC236}">
                      <a16:creationId xmlns:a16="http://schemas.microsoft.com/office/drawing/2014/main" id="{FE99B322-66E5-4620-B48B-56EF0E4BD242}"/>
                    </a:ext>
                  </a:extLst>
                </p:cNvPr>
                <p:cNvSpPr>
                  <a:spLocks noChangeArrowheads="1"/>
                </p:cNvSpPr>
                <p:nvPr/>
              </p:nvSpPr>
              <p:spPr bwMode="auto">
                <a:xfrm>
                  <a:off x="6285982" y="5630688"/>
                  <a:ext cx="1801989" cy="476731"/>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pl-PL" sz="1050" b="1">
                      <a:solidFill>
                        <a:srgbClr val="5F5F5F"/>
                      </a:solidFill>
                      <a:latin typeface="Century Gothic" panose="020B0502020202020204" pitchFamily="34" charset="0"/>
                      <a:ea typeface="ＭＳ Ｐゴシック" pitchFamily="-112" charset="-128"/>
                      <a:cs typeface="ＭＳ Ｐゴシック" pitchFamily="-112" charset="-128"/>
                    </a:rPr>
                    <a:t>00</a:t>
                  </a:r>
                  <a:r>
                    <a:rPr lang="en-US" sz="1050" b="1">
                      <a:solidFill>
                        <a:srgbClr val="5F5F5F"/>
                      </a:solidFill>
                      <a:latin typeface="Century Gothic" panose="020B0502020202020204" pitchFamily="34" charset="0"/>
                      <a:ea typeface="ＭＳ Ｐゴシック" pitchFamily="-112" charset="-128"/>
                      <a:cs typeface="ＭＳ Ｐゴシック" pitchFamily="-112" charset="-128"/>
                    </a:rPr>
                    <a:t>   </a:t>
                  </a:r>
                  <a:r>
                    <a:rPr lang="pl-PL" sz="1050" b="1">
                      <a:solidFill>
                        <a:srgbClr val="5F5F5F"/>
                      </a:solidFill>
                      <a:latin typeface="Century Gothic" panose="020B0502020202020204" pitchFamily="34" charset="0"/>
                      <a:ea typeface="ＭＳ Ｐゴシック" pitchFamily="-112" charset="-128"/>
                      <a:cs typeface="ＭＳ Ｐゴシック" pitchFamily="-112" charset="-128"/>
                    </a:rPr>
                    <a:t>45</a:t>
                  </a:r>
                  <a:r>
                    <a:rPr lang="en-US" sz="1050" b="1">
                      <a:solidFill>
                        <a:srgbClr val="5F5F5F"/>
                      </a:solidFill>
                      <a:latin typeface="Century Gothic" panose="020B0502020202020204" pitchFamily="34" charset="0"/>
                      <a:ea typeface="ＭＳ Ｐゴシック" pitchFamily="-112" charset="-128"/>
                      <a:cs typeface="ＭＳ Ｐゴシック" pitchFamily="-112" charset="-128"/>
                    </a:rPr>
                    <a:t>   </a:t>
                  </a:r>
                  <a:r>
                    <a:rPr lang="pl-PL" sz="1050" b="1">
                      <a:solidFill>
                        <a:srgbClr val="5F5F5F"/>
                      </a:solidFill>
                      <a:latin typeface="Century Gothic" panose="020B0502020202020204" pitchFamily="34" charset="0"/>
                      <a:ea typeface="ＭＳ Ｐゴシック" pitchFamily="-112" charset="-128"/>
                      <a:cs typeface="ＭＳ Ｐゴシック" pitchFamily="-112" charset="-128"/>
                    </a:rPr>
                    <a:t>35 </a:t>
                  </a:r>
                  <a:r>
                    <a:rPr lang="en-US" sz="1050" b="1">
                      <a:solidFill>
                        <a:srgbClr val="5F5F5F"/>
                      </a:solidFill>
                      <a:latin typeface="Century Gothic" panose="020B0502020202020204" pitchFamily="34" charset="0"/>
                      <a:ea typeface="ＭＳ Ｐゴシック" pitchFamily="-112" charset="-128"/>
                      <a:cs typeface="ＭＳ Ｐゴシック" pitchFamily="-112" charset="-128"/>
                    </a:rPr>
                    <a:t>  </a:t>
                  </a:r>
                  <a:r>
                    <a:rPr lang="pl-PL" sz="1050" b="1">
                      <a:solidFill>
                        <a:srgbClr val="5F5F5F"/>
                      </a:solidFill>
                      <a:latin typeface="Century Gothic" panose="020B0502020202020204" pitchFamily="34" charset="0"/>
                      <a:ea typeface="ＭＳ Ｐゴシック" pitchFamily="-112" charset="-128"/>
                      <a:cs typeface="ＭＳ Ｐゴシック" pitchFamily="-112" charset="-128"/>
                    </a:rPr>
                    <a:t>20</a:t>
                  </a:r>
                </a:p>
                <a:p>
                  <a:pPr algn="ctr" eaLnBrk="1" hangingPunct="1">
                    <a:defRPr/>
                  </a:pPr>
                  <a:r>
                    <a:rPr lang="pl-PL" sz="1050" b="1">
                      <a:solidFill>
                        <a:srgbClr val="5F5F5F"/>
                      </a:solidFill>
                      <a:latin typeface="Century Gothic" panose="020B0502020202020204" pitchFamily="34" charset="0"/>
                      <a:ea typeface="ＭＳ Ｐゴシック" pitchFamily="-112" charset="-128"/>
                      <a:cs typeface="ＭＳ Ｐゴシック" pitchFamily="-112" charset="-128"/>
                    </a:rPr>
                    <a:t>10</a:t>
                  </a:r>
                  <a:r>
                    <a:rPr lang="en-US" sz="1050" b="1">
                      <a:solidFill>
                        <a:srgbClr val="5F5F5F"/>
                      </a:solidFill>
                      <a:latin typeface="Century Gothic" panose="020B0502020202020204" pitchFamily="34" charset="0"/>
                      <a:ea typeface="ＭＳ Ｐゴシック" pitchFamily="-112" charset="-128"/>
                      <a:cs typeface="ＭＳ Ｐゴシック" pitchFamily="-112" charset="-128"/>
                    </a:rPr>
                    <a:t>0</a:t>
                  </a:r>
                  <a:r>
                    <a:rPr lang="pl-PL" sz="1050" b="1">
                      <a:solidFill>
                        <a:srgbClr val="5F5F5F"/>
                      </a:solidFill>
                      <a:latin typeface="Century Gothic" panose="020B0502020202020204" pitchFamily="34" charset="0"/>
                      <a:ea typeface="ＭＳ Ｐゴシック" pitchFamily="-112" charset="-128"/>
                      <a:cs typeface="ＭＳ Ｐゴシック" pitchFamily="-112" charset="-128"/>
                    </a:rPr>
                    <a:t> </a:t>
                  </a:r>
                  <a:r>
                    <a:rPr lang="en-US" sz="1050" b="1">
                      <a:solidFill>
                        <a:srgbClr val="5F5F5F"/>
                      </a:solidFill>
                      <a:latin typeface="Century Gothic" panose="020B0502020202020204" pitchFamily="34" charset="0"/>
                      <a:ea typeface="ＭＳ Ｐゴシック" pitchFamily="-112" charset="-128"/>
                      <a:cs typeface="ＭＳ Ｐゴシック" pitchFamily="-112" charset="-128"/>
                    </a:rPr>
                    <a:t>  00 </a:t>
                  </a:r>
                  <a:r>
                    <a:rPr lang="pl-PL" sz="1050" b="1">
                      <a:solidFill>
                        <a:srgbClr val="5F5F5F"/>
                      </a:solidFill>
                      <a:latin typeface="Century Gothic" panose="020B0502020202020204" pitchFamily="34" charset="0"/>
                      <a:ea typeface="ＭＳ Ｐゴシック" pitchFamily="-112" charset="-128"/>
                      <a:cs typeface="ＭＳ Ｐゴシック" pitchFamily="-112" charset="-128"/>
                    </a:rPr>
                    <a:t> 00</a:t>
                  </a:r>
                  <a:r>
                    <a:rPr lang="en-US" sz="1050" b="1">
                      <a:solidFill>
                        <a:srgbClr val="5F5F5F"/>
                      </a:solidFill>
                      <a:latin typeface="Century Gothic" panose="020B0502020202020204" pitchFamily="34" charset="0"/>
                      <a:ea typeface="ＭＳ Ｐゴシック" pitchFamily="-112" charset="-128"/>
                      <a:cs typeface="ＭＳ Ｐゴシック" pitchFamily="-112" charset="-128"/>
                    </a:rPr>
                    <a:t> </a:t>
                  </a:r>
                  <a:r>
                    <a:rPr lang="pl-PL" sz="1050" b="1">
                      <a:solidFill>
                        <a:srgbClr val="5F5F5F"/>
                      </a:solidFill>
                      <a:latin typeface="Century Gothic" panose="020B0502020202020204" pitchFamily="34" charset="0"/>
                      <a:ea typeface="ＭＳ Ｐゴシック" pitchFamily="-112" charset="-128"/>
                      <a:cs typeface="ＭＳ Ｐゴシック" pitchFamily="-112" charset="-128"/>
                    </a:rPr>
                    <a:t> </a:t>
                  </a:r>
                  <a:r>
                    <a:rPr lang="en-US" sz="1050" b="1">
                      <a:solidFill>
                        <a:srgbClr val="5F5F5F"/>
                      </a:solidFill>
                      <a:latin typeface="Century Gothic" panose="020B0502020202020204" pitchFamily="34" charset="0"/>
                      <a:ea typeface="ＭＳ Ｐゴシック" pitchFamily="-112" charset="-128"/>
                      <a:cs typeface="ＭＳ Ｐゴシック" pitchFamily="-112" charset="-128"/>
                    </a:rPr>
                    <a:t> </a:t>
                  </a:r>
                  <a:r>
                    <a:rPr lang="pl-PL" sz="1050" b="1">
                      <a:solidFill>
                        <a:srgbClr val="5F5F5F"/>
                      </a:solidFill>
                      <a:latin typeface="Century Gothic" panose="020B0502020202020204" pitchFamily="34" charset="0"/>
                      <a:ea typeface="ＭＳ Ｐゴシック" pitchFamily="-112" charset="-128"/>
                      <a:cs typeface="ＭＳ Ｐゴシック" pitchFamily="-112" charset="-128"/>
                    </a:rPr>
                    <a:t>0</a:t>
                  </a:r>
                  <a:r>
                    <a:rPr lang="en-US" sz="1050" b="1">
                      <a:solidFill>
                        <a:srgbClr val="5F5F5F"/>
                      </a:solidFill>
                      <a:latin typeface="Century Gothic" panose="020B0502020202020204" pitchFamily="34" charset="0"/>
                      <a:ea typeface="ＭＳ Ｐゴシック" pitchFamily="-112" charset="-128"/>
                      <a:cs typeface="ＭＳ Ｐゴシック" pitchFamily="-112" charset="-128"/>
                    </a:rPr>
                    <a:t>0</a:t>
                  </a:r>
                  <a:r>
                    <a:rPr lang="pl-PL" sz="1050" b="1">
                      <a:solidFill>
                        <a:srgbClr val="5F5F5F"/>
                      </a:solidFill>
                      <a:latin typeface="Century Gothic" panose="020B0502020202020204" pitchFamily="34" charset="0"/>
                      <a:ea typeface="ＭＳ Ｐゴシック" pitchFamily="-112" charset="-128"/>
                      <a:cs typeface="ＭＳ Ｐゴシック" pitchFamily="-112" charset="-128"/>
                    </a:rPr>
                    <a:t> </a:t>
                  </a:r>
                  <a:endParaRPr lang="en-US" sz="1050" b="1">
                    <a:solidFill>
                      <a:srgbClr val="5F5F5F"/>
                    </a:solidFill>
                    <a:latin typeface="Century Gothic" panose="020B0502020202020204" pitchFamily="34" charset="0"/>
                    <a:ea typeface="ＭＳ Ｐゴシック" pitchFamily="-112" charset="-128"/>
                    <a:cs typeface="ＭＳ Ｐゴシック" pitchFamily="-112" charset="-128"/>
                  </a:endParaRPr>
                </a:p>
              </p:txBody>
            </p:sp>
          </p:grpSp>
          <p:grpSp>
            <p:nvGrpSpPr>
              <p:cNvPr id="63" name="Grupa 101">
                <a:extLst>
                  <a:ext uri="{FF2B5EF4-FFF2-40B4-BE49-F238E27FC236}">
                    <a16:creationId xmlns:a16="http://schemas.microsoft.com/office/drawing/2014/main" id="{42F6F090-57AB-4B65-A095-82404C84C50A}"/>
                  </a:ext>
                </a:extLst>
              </p:cNvPr>
              <p:cNvGrpSpPr/>
              <p:nvPr/>
            </p:nvGrpSpPr>
            <p:grpSpPr>
              <a:xfrm>
                <a:off x="3828501" y="2499487"/>
                <a:ext cx="1142715" cy="2442857"/>
                <a:chOff x="3511185" y="2356245"/>
                <a:chExt cx="1407911" cy="3009782"/>
              </a:xfrm>
            </p:grpSpPr>
            <p:sp>
              <p:nvSpPr>
                <p:cNvPr id="64" name="Elipsa 8">
                  <a:extLst>
                    <a:ext uri="{FF2B5EF4-FFF2-40B4-BE49-F238E27FC236}">
                      <a16:creationId xmlns:a16="http://schemas.microsoft.com/office/drawing/2014/main" id="{D189B99C-6465-4268-93EA-2B3C70183D4E}"/>
                    </a:ext>
                  </a:extLst>
                </p:cNvPr>
                <p:cNvSpPr/>
                <p:nvPr/>
              </p:nvSpPr>
              <p:spPr>
                <a:xfrm>
                  <a:off x="3511185" y="5240615"/>
                  <a:ext cx="125412" cy="12541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400">
                    <a:latin typeface="Century Gothic" panose="020B0502020202020204" pitchFamily="34" charset="0"/>
                  </a:endParaRPr>
                </a:p>
              </p:txBody>
            </p:sp>
            <p:cxnSp>
              <p:nvCxnSpPr>
                <p:cNvPr id="66" name="Łącznik prosty 46">
                  <a:extLst>
                    <a:ext uri="{FF2B5EF4-FFF2-40B4-BE49-F238E27FC236}">
                      <a16:creationId xmlns:a16="http://schemas.microsoft.com/office/drawing/2014/main" id="{AC5E932C-7988-4F45-A512-4AC6EFC09F6F}"/>
                    </a:ext>
                  </a:extLst>
                </p:cNvPr>
                <p:cNvCxnSpPr>
                  <a:cxnSpLocks/>
                  <a:stCxn id="65" idx="7"/>
                </p:cNvCxnSpPr>
                <p:nvPr/>
              </p:nvCxnSpPr>
              <p:spPr>
                <a:xfrm flipV="1">
                  <a:off x="4029604" y="2436254"/>
                  <a:ext cx="364835" cy="85557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Elipsa 49">
                  <a:extLst>
                    <a:ext uri="{FF2B5EF4-FFF2-40B4-BE49-F238E27FC236}">
                      <a16:creationId xmlns:a16="http://schemas.microsoft.com/office/drawing/2014/main" id="{B9ABB4BB-005D-4879-A0B8-B9FCBBE243C3}"/>
                    </a:ext>
                  </a:extLst>
                </p:cNvPr>
                <p:cNvSpPr/>
                <p:nvPr/>
              </p:nvSpPr>
              <p:spPr>
                <a:xfrm>
                  <a:off x="4362780" y="2356245"/>
                  <a:ext cx="125412" cy="12541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400">
                    <a:latin typeface="Century Gothic" panose="020B0502020202020204" pitchFamily="34" charset="0"/>
                  </a:endParaRPr>
                </a:p>
              </p:txBody>
            </p:sp>
            <p:sp>
              <p:nvSpPr>
                <p:cNvPr id="68" name="Elipsa 50">
                  <a:extLst>
                    <a:ext uri="{FF2B5EF4-FFF2-40B4-BE49-F238E27FC236}">
                      <a16:creationId xmlns:a16="http://schemas.microsoft.com/office/drawing/2014/main" id="{2E8F31E8-67D8-4072-9965-CD365BF59706}"/>
                    </a:ext>
                  </a:extLst>
                </p:cNvPr>
                <p:cNvSpPr/>
                <p:nvPr/>
              </p:nvSpPr>
              <p:spPr>
                <a:xfrm>
                  <a:off x="4793684" y="4991806"/>
                  <a:ext cx="125412" cy="1254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400">
                    <a:latin typeface="Century Gothic" panose="020B0502020202020204" pitchFamily="34" charset="0"/>
                  </a:endParaRPr>
                </a:p>
              </p:txBody>
            </p:sp>
            <p:cxnSp>
              <p:nvCxnSpPr>
                <p:cNvPr id="69" name="Łącznik prosty 10">
                  <a:extLst>
                    <a:ext uri="{FF2B5EF4-FFF2-40B4-BE49-F238E27FC236}">
                      <a16:creationId xmlns:a16="http://schemas.microsoft.com/office/drawing/2014/main" id="{B02A393F-4F6E-4A40-9422-9143CE1EBF08}"/>
                    </a:ext>
                  </a:extLst>
                </p:cNvPr>
                <p:cNvCxnSpPr>
                  <a:stCxn id="64" idx="0"/>
                  <a:endCxn id="65" idx="4"/>
                </p:cNvCxnSpPr>
                <p:nvPr/>
              </p:nvCxnSpPr>
              <p:spPr>
                <a:xfrm flipV="1">
                  <a:off x="3573891" y="3398870"/>
                  <a:ext cx="411373" cy="184174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Łącznik prosty 59">
                  <a:extLst>
                    <a:ext uri="{FF2B5EF4-FFF2-40B4-BE49-F238E27FC236}">
                      <a16:creationId xmlns:a16="http://schemas.microsoft.com/office/drawing/2014/main" id="{B2A600F3-BFFD-482C-9498-4F6A41D7E914}"/>
                    </a:ext>
                  </a:extLst>
                </p:cNvPr>
                <p:cNvCxnSpPr>
                  <a:cxnSpLocks/>
                  <a:stCxn id="67" idx="4"/>
                  <a:endCxn id="68" idx="0"/>
                </p:cNvCxnSpPr>
                <p:nvPr/>
              </p:nvCxnSpPr>
              <p:spPr>
                <a:xfrm>
                  <a:off x="4425486" y="2481656"/>
                  <a:ext cx="430904" cy="251014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Elipsa 48">
                  <a:extLst>
                    <a:ext uri="{FF2B5EF4-FFF2-40B4-BE49-F238E27FC236}">
                      <a16:creationId xmlns:a16="http://schemas.microsoft.com/office/drawing/2014/main" id="{2A4099DB-C3A0-4FFB-8E47-699BFF66F22C}"/>
                    </a:ext>
                  </a:extLst>
                </p:cNvPr>
                <p:cNvSpPr/>
                <p:nvPr/>
              </p:nvSpPr>
              <p:spPr>
                <a:xfrm>
                  <a:off x="3922558" y="3273458"/>
                  <a:ext cx="125412" cy="12541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400">
                    <a:latin typeface="Century Gothic" panose="020B0502020202020204" pitchFamily="34" charset="0"/>
                  </a:endParaRPr>
                </a:p>
              </p:txBody>
            </p:sp>
          </p:grpSp>
          <p:grpSp>
            <p:nvGrpSpPr>
              <p:cNvPr id="71" name="Grupa 95">
                <a:extLst>
                  <a:ext uri="{FF2B5EF4-FFF2-40B4-BE49-F238E27FC236}">
                    <a16:creationId xmlns:a16="http://schemas.microsoft.com/office/drawing/2014/main" id="{E66C0CE6-B21C-43DB-BAB8-7E76C32427DE}"/>
                  </a:ext>
                </a:extLst>
              </p:cNvPr>
              <p:cNvGrpSpPr/>
              <p:nvPr/>
            </p:nvGrpSpPr>
            <p:grpSpPr>
              <a:xfrm>
                <a:off x="6848470" y="2267189"/>
                <a:ext cx="1138197" cy="2165052"/>
                <a:chOff x="6432566" y="2139220"/>
                <a:chExt cx="1402345" cy="2667509"/>
              </a:xfrm>
            </p:grpSpPr>
            <p:sp>
              <p:nvSpPr>
                <p:cNvPr id="72" name="Elipsa 63">
                  <a:extLst>
                    <a:ext uri="{FF2B5EF4-FFF2-40B4-BE49-F238E27FC236}">
                      <a16:creationId xmlns:a16="http://schemas.microsoft.com/office/drawing/2014/main" id="{7A89BB31-20DD-4152-8D06-A47BA6A580EB}"/>
                    </a:ext>
                  </a:extLst>
                </p:cNvPr>
                <p:cNvSpPr/>
                <p:nvPr/>
              </p:nvSpPr>
              <p:spPr>
                <a:xfrm>
                  <a:off x="6432566" y="4681317"/>
                  <a:ext cx="125412" cy="12541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400">
                    <a:latin typeface="Century Gothic" panose="020B0502020202020204" pitchFamily="34" charset="0"/>
                  </a:endParaRPr>
                </a:p>
              </p:txBody>
            </p:sp>
            <p:sp>
              <p:nvSpPr>
                <p:cNvPr id="73" name="Elipsa 65">
                  <a:extLst>
                    <a:ext uri="{FF2B5EF4-FFF2-40B4-BE49-F238E27FC236}">
                      <a16:creationId xmlns:a16="http://schemas.microsoft.com/office/drawing/2014/main" id="{65EE3191-B607-41CB-8483-1E58A8880033}"/>
                    </a:ext>
                  </a:extLst>
                </p:cNvPr>
                <p:cNvSpPr/>
                <p:nvPr/>
              </p:nvSpPr>
              <p:spPr>
                <a:xfrm>
                  <a:off x="6865201" y="2139220"/>
                  <a:ext cx="125412" cy="1254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400">
                    <a:latin typeface="Century Gothic" panose="020B0502020202020204" pitchFamily="34" charset="0"/>
                  </a:endParaRPr>
                </a:p>
              </p:txBody>
            </p:sp>
            <p:sp>
              <p:nvSpPr>
                <p:cNvPr id="74" name="Elipsa 66">
                  <a:extLst>
                    <a:ext uri="{FF2B5EF4-FFF2-40B4-BE49-F238E27FC236}">
                      <a16:creationId xmlns:a16="http://schemas.microsoft.com/office/drawing/2014/main" id="{03CC85A3-E491-4E27-AE68-05F5D7752CB7}"/>
                    </a:ext>
                  </a:extLst>
                </p:cNvPr>
                <p:cNvSpPr/>
                <p:nvPr/>
              </p:nvSpPr>
              <p:spPr>
                <a:xfrm>
                  <a:off x="7268625" y="2616257"/>
                  <a:ext cx="125412" cy="1254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400">
                    <a:latin typeface="Century Gothic" panose="020B0502020202020204" pitchFamily="34" charset="0"/>
                  </a:endParaRPr>
                </a:p>
              </p:txBody>
            </p:sp>
            <p:sp>
              <p:nvSpPr>
                <p:cNvPr id="75" name="Elipsa 67">
                  <a:extLst>
                    <a:ext uri="{FF2B5EF4-FFF2-40B4-BE49-F238E27FC236}">
                      <a16:creationId xmlns:a16="http://schemas.microsoft.com/office/drawing/2014/main" id="{5262B04C-0604-40E0-B868-9AA8E6E62DC8}"/>
                    </a:ext>
                  </a:extLst>
                </p:cNvPr>
                <p:cNvSpPr/>
                <p:nvPr/>
              </p:nvSpPr>
              <p:spPr>
                <a:xfrm>
                  <a:off x="7709499" y="3082665"/>
                  <a:ext cx="125412" cy="1254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sz="1400">
                    <a:latin typeface="Century Gothic" panose="020B0502020202020204" pitchFamily="34" charset="0"/>
                  </a:endParaRPr>
                </a:p>
              </p:txBody>
            </p:sp>
            <p:cxnSp>
              <p:nvCxnSpPr>
                <p:cNvPr id="76" name="Łącznik prosty 62">
                  <a:extLst>
                    <a:ext uri="{FF2B5EF4-FFF2-40B4-BE49-F238E27FC236}">
                      <a16:creationId xmlns:a16="http://schemas.microsoft.com/office/drawing/2014/main" id="{28AF030F-EB8A-439F-8148-88FD22285C46}"/>
                    </a:ext>
                  </a:extLst>
                </p:cNvPr>
                <p:cNvCxnSpPr>
                  <a:stCxn id="72" idx="0"/>
                  <a:endCxn id="73" idx="4"/>
                </p:cNvCxnSpPr>
                <p:nvPr/>
              </p:nvCxnSpPr>
              <p:spPr>
                <a:xfrm flipV="1">
                  <a:off x="6495272" y="2264632"/>
                  <a:ext cx="432635" cy="241668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Łącznik prosty 70">
                  <a:extLst>
                    <a:ext uri="{FF2B5EF4-FFF2-40B4-BE49-F238E27FC236}">
                      <a16:creationId xmlns:a16="http://schemas.microsoft.com/office/drawing/2014/main" id="{75FC3BE5-E04E-4F4D-A2BA-E2B98FAE9F8E}"/>
                    </a:ext>
                  </a:extLst>
                </p:cNvPr>
                <p:cNvCxnSpPr>
                  <a:stCxn id="73" idx="5"/>
                  <a:endCxn id="74" idx="1"/>
                </p:cNvCxnSpPr>
                <p:nvPr/>
              </p:nvCxnSpPr>
              <p:spPr>
                <a:xfrm>
                  <a:off x="6972247" y="2246266"/>
                  <a:ext cx="314744" cy="38835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Łącznik prosty 73">
                  <a:extLst>
                    <a:ext uri="{FF2B5EF4-FFF2-40B4-BE49-F238E27FC236}">
                      <a16:creationId xmlns:a16="http://schemas.microsoft.com/office/drawing/2014/main" id="{62D7D8B6-EF50-4C2B-8BD6-995FA1758062}"/>
                    </a:ext>
                  </a:extLst>
                </p:cNvPr>
                <p:cNvCxnSpPr>
                  <a:stCxn id="74" idx="5"/>
                  <a:endCxn id="75" idx="1"/>
                </p:cNvCxnSpPr>
                <p:nvPr/>
              </p:nvCxnSpPr>
              <p:spPr>
                <a:xfrm>
                  <a:off x="7375671" y="2723303"/>
                  <a:ext cx="352195" cy="37772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80" name="Prostokąt zaokrąglony 5">
              <a:extLst>
                <a:ext uri="{FF2B5EF4-FFF2-40B4-BE49-F238E27FC236}">
                  <a16:creationId xmlns:a16="http://schemas.microsoft.com/office/drawing/2014/main" id="{1D9CE78F-9871-FB68-1ADA-4A5DC606AFFA}"/>
                </a:ext>
              </a:extLst>
            </p:cNvPr>
            <p:cNvSpPr/>
            <p:nvPr/>
          </p:nvSpPr>
          <p:spPr>
            <a:xfrm>
              <a:off x="6526339" y="3095020"/>
              <a:ext cx="106048" cy="98683"/>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600" b="1">
                  <a:latin typeface="Century Gothic" panose="020B0502020202020204" pitchFamily="34" charset="0"/>
                </a:rPr>
                <a:t>D</a:t>
              </a:r>
              <a:endParaRPr lang="pl-PL" sz="600" b="1">
                <a:latin typeface="Century Gothic" panose="020B0502020202020204" pitchFamily="34" charset="0"/>
              </a:endParaRPr>
            </a:p>
          </p:txBody>
        </p:sp>
        <p:sp>
          <p:nvSpPr>
            <p:cNvPr id="81" name="Prostokąt zaokrąglony 43">
              <a:extLst>
                <a:ext uri="{FF2B5EF4-FFF2-40B4-BE49-F238E27FC236}">
                  <a16:creationId xmlns:a16="http://schemas.microsoft.com/office/drawing/2014/main" id="{6B376DB7-C55D-8FF5-595A-1C4FCD14687F}"/>
                </a:ext>
              </a:extLst>
            </p:cNvPr>
            <p:cNvSpPr/>
            <p:nvPr/>
          </p:nvSpPr>
          <p:spPr>
            <a:xfrm>
              <a:off x="6778820" y="3095019"/>
              <a:ext cx="106048" cy="9868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600" b="1">
                  <a:latin typeface="Century Gothic" panose="020B0502020202020204" pitchFamily="34" charset="0"/>
                </a:rPr>
                <a:t>I</a:t>
              </a:r>
              <a:endParaRPr lang="pl-PL" sz="600" b="1">
                <a:latin typeface="Century Gothic" panose="020B0502020202020204" pitchFamily="34" charset="0"/>
              </a:endParaRPr>
            </a:p>
          </p:txBody>
        </p:sp>
        <p:sp>
          <p:nvSpPr>
            <p:cNvPr id="82" name="Prostokąt zaokrąglony 44">
              <a:extLst>
                <a:ext uri="{FF2B5EF4-FFF2-40B4-BE49-F238E27FC236}">
                  <a16:creationId xmlns:a16="http://schemas.microsoft.com/office/drawing/2014/main" id="{DB6F252D-971F-A336-FE87-C66F2666DA90}"/>
                </a:ext>
              </a:extLst>
            </p:cNvPr>
            <p:cNvSpPr/>
            <p:nvPr/>
          </p:nvSpPr>
          <p:spPr>
            <a:xfrm>
              <a:off x="7023740" y="3095019"/>
              <a:ext cx="106048" cy="9868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600" b="1">
                  <a:latin typeface="Century Gothic" panose="020B0502020202020204" pitchFamily="34" charset="0"/>
                </a:rPr>
                <a:t>S</a:t>
              </a:r>
              <a:endParaRPr lang="pl-PL" sz="600" b="1">
                <a:latin typeface="Century Gothic" panose="020B0502020202020204" pitchFamily="34" charset="0"/>
              </a:endParaRPr>
            </a:p>
          </p:txBody>
        </p:sp>
        <p:sp>
          <p:nvSpPr>
            <p:cNvPr id="83" name="Prostokąt zaokrąglony 45">
              <a:extLst>
                <a:ext uri="{FF2B5EF4-FFF2-40B4-BE49-F238E27FC236}">
                  <a16:creationId xmlns:a16="http://schemas.microsoft.com/office/drawing/2014/main" id="{F028CD62-B338-825A-972C-D6FBAEBED648}"/>
                </a:ext>
              </a:extLst>
            </p:cNvPr>
            <p:cNvSpPr/>
            <p:nvPr/>
          </p:nvSpPr>
          <p:spPr>
            <a:xfrm>
              <a:off x="7275540" y="3095019"/>
              <a:ext cx="106048" cy="9868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600" b="1">
                  <a:solidFill>
                    <a:schemeClr val="bg1"/>
                  </a:solidFill>
                  <a:latin typeface="Century Gothic" panose="020B0502020202020204" pitchFamily="34" charset="0"/>
                </a:rPr>
                <a:t>C</a:t>
              </a:r>
              <a:endParaRPr lang="pl-PL" sz="600" b="1">
                <a:solidFill>
                  <a:schemeClr val="bg1"/>
                </a:solidFill>
                <a:latin typeface="Century Gothic" panose="020B0502020202020204" pitchFamily="34" charset="0"/>
              </a:endParaRPr>
            </a:p>
          </p:txBody>
        </p:sp>
      </p:grpSp>
      <p:sp>
        <p:nvSpPr>
          <p:cNvPr id="84" name="Prostokąt zaokrąglony 7">
            <a:extLst>
              <a:ext uri="{FF2B5EF4-FFF2-40B4-BE49-F238E27FC236}">
                <a16:creationId xmlns:a16="http://schemas.microsoft.com/office/drawing/2014/main" id="{B34F7A42-2DBF-BA50-A610-F13246A95E6F}"/>
              </a:ext>
            </a:extLst>
          </p:cNvPr>
          <p:cNvSpPr/>
          <p:nvPr/>
        </p:nvSpPr>
        <p:spPr>
          <a:xfrm>
            <a:off x="9434503" y="218505"/>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Go to Pages 24-25 of your Workbook</a:t>
            </a:r>
            <a:endParaRPr lang="en-US" sz="1100" b="1">
              <a:solidFill>
                <a:schemeClr val="bg1"/>
              </a:solidFill>
              <a:latin typeface="Century Gothic" panose="020B0502020202020204" pitchFamily="34" charset="0"/>
            </a:endParaRPr>
          </a:p>
        </p:txBody>
      </p:sp>
    </p:spTree>
    <p:extLst>
      <p:ext uri="{BB962C8B-B14F-4D97-AF65-F5344CB8AC3E}">
        <p14:creationId xmlns:p14="http://schemas.microsoft.com/office/powerpoint/2010/main" val="488331271"/>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3333">
                                          <p:cBhvr additive="base">
                                            <p:cTn id="7" dur="1000" fill="hold"/>
                                            <p:tgtEl>
                                              <p:spTgt spid="5"/>
                                            </p:tgtEl>
                                            <p:attrNameLst>
                                              <p:attrName>ppt_x</p:attrName>
                                            </p:attrNameLst>
                                          </p:cBhvr>
                                          <p:tavLst>
                                            <p:tav tm="0">
                                              <p:val>
                                                <p:strVal val="0-#ppt_w/2"/>
                                              </p:val>
                                            </p:tav>
                                            <p:tav tm="100000">
                                              <p:val>
                                                <p:strVal val="#ppt_x"/>
                                              </p:val>
                                            </p:tav>
                                          </p:tavLst>
                                        </p:anim>
                                        <p:anim calcmode="lin" valueType="num" p14:bounceEnd="53333">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14:presetBounceEnd="53333">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53333">
                                          <p:cBhvr additive="base">
                                            <p:cTn id="12" dur="1000" fill="hold"/>
                                            <p:tgtEl>
                                              <p:spTgt spid="4"/>
                                            </p:tgtEl>
                                            <p:attrNameLst>
                                              <p:attrName>ppt_x</p:attrName>
                                            </p:attrNameLst>
                                          </p:cBhvr>
                                          <p:tavLst>
                                            <p:tav tm="0">
                                              <p:val>
                                                <p:strVal val="1+#ppt_w/2"/>
                                              </p:val>
                                            </p:tav>
                                            <p:tav tm="100000">
                                              <p:val>
                                                <p:strVal val="#ppt_x"/>
                                              </p:val>
                                            </p:tav>
                                          </p:tavLst>
                                        </p:anim>
                                        <p:anim calcmode="lin" valueType="num" p14:bounceEnd="53333">
                                          <p:cBhvr additive="base">
                                            <p:cTn id="13" dur="10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grpId="0" nodeType="afterEffect" p14:presetBounceEnd="53333">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14:bounceEnd="53333">
                                          <p:cBhvr additive="base">
                                            <p:cTn id="17" dur="1250" fill="hold"/>
                                            <p:tgtEl>
                                              <p:spTgt spid="7"/>
                                            </p:tgtEl>
                                            <p:attrNameLst>
                                              <p:attrName>ppt_x</p:attrName>
                                            </p:attrNameLst>
                                          </p:cBhvr>
                                          <p:tavLst>
                                            <p:tav tm="0">
                                              <p:val>
                                                <p:strVal val="0-#ppt_w/2"/>
                                              </p:val>
                                            </p:tav>
                                            <p:tav tm="100000">
                                              <p:val>
                                                <p:strVal val="#ppt_x"/>
                                              </p:val>
                                            </p:tav>
                                          </p:tavLst>
                                        </p:anim>
                                        <p:anim calcmode="lin" valueType="num" p14:bounceEnd="53333">
                                          <p:cBhvr additive="base">
                                            <p:cTn id="18" dur="125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3250"/>
                                </p:stCondLst>
                                <p:childTnLst>
                                  <p:par>
                                    <p:cTn id="20" presetID="22" presetClass="entr" presetSubtype="1"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750"/>
                                            <p:tgtEl>
                                              <p:spTgt spid="11"/>
                                            </p:tgtEl>
                                          </p:cBhvr>
                                        </p:animEffect>
                                      </p:childTnLst>
                                    </p:cTn>
                                  </p:par>
                                </p:childTnLst>
                              </p:cTn>
                            </p:par>
                            <p:par>
                              <p:cTn id="23" fill="hold">
                                <p:stCondLst>
                                  <p:cond delay="40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childTnLst>
                                    </p:cTn>
                                  </p:par>
                                </p:childTnLst>
                              </p:cTn>
                            </p:par>
                            <p:par>
                              <p:cTn id="27" fill="hold">
                                <p:stCondLst>
                                  <p:cond delay="5000"/>
                                </p:stCondLst>
                                <p:childTnLst>
                                  <p:par>
                                    <p:cTn id="28" presetID="2" presetClass="entr" presetSubtype="8" fill="hold" grpId="0" nodeType="afterEffect" p14:presetBounceEnd="53333">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14:bounceEnd="53333">
                                          <p:cBhvr additive="base">
                                            <p:cTn id="30" dur="1250" fill="hold"/>
                                            <p:tgtEl>
                                              <p:spTgt spid="9"/>
                                            </p:tgtEl>
                                            <p:attrNameLst>
                                              <p:attrName>ppt_x</p:attrName>
                                            </p:attrNameLst>
                                          </p:cBhvr>
                                          <p:tavLst>
                                            <p:tav tm="0">
                                              <p:val>
                                                <p:strVal val="0-#ppt_w/2"/>
                                              </p:val>
                                            </p:tav>
                                            <p:tav tm="100000">
                                              <p:val>
                                                <p:strVal val="#ppt_x"/>
                                              </p:val>
                                            </p:tav>
                                          </p:tavLst>
                                        </p:anim>
                                        <p:anim calcmode="lin" valueType="num" p14:bounceEnd="53333">
                                          <p:cBhvr additive="base">
                                            <p:cTn id="31" dur="1250" fill="hold"/>
                                            <p:tgtEl>
                                              <p:spTgt spid="9"/>
                                            </p:tgtEl>
                                            <p:attrNameLst>
                                              <p:attrName>ppt_y</p:attrName>
                                            </p:attrNameLst>
                                          </p:cBhvr>
                                          <p:tavLst>
                                            <p:tav tm="0">
                                              <p:val>
                                                <p:strVal val="#ppt_y"/>
                                              </p:val>
                                            </p:tav>
                                            <p:tav tm="100000">
                                              <p:val>
                                                <p:strVal val="#ppt_y"/>
                                              </p:val>
                                            </p:tav>
                                          </p:tavLst>
                                        </p:anim>
                                      </p:childTnLst>
                                    </p:cTn>
                                  </p:par>
                                </p:childTnLst>
                              </p:cTn>
                            </p:par>
                            <p:par>
                              <p:cTn id="32" fill="hold">
                                <p:stCondLst>
                                  <p:cond delay="6250"/>
                                </p:stCondLst>
                                <p:childTnLst>
                                  <p:par>
                                    <p:cTn id="33" presetID="22" presetClass="entr" presetSubtype="1"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up)">
                                          <p:cBhvr>
                                            <p:cTn id="35" dur="750"/>
                                            <p:tgtEl>
                                              <p:spTgt spid="13"/>
                                            </p:tgtEl>
                                          </p:cBhvr>
                                        </p:animEffect>
                                      </p:childTnLst>
                                    </p:cTn>
                                  </p:par>
                                </p:childTnLst>
                              </p:cTn>
                            </p:par>
                            <p:par>
                              <p:cTn id="36" fill="hold">
                                <p:stCondLst>
                                  <p:cond delay="7000"/>
                                </p:stCondLst>
                                <p:childTnLst>
                                  <p:par>
                                    <p:cTn id="37" presetID="10"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1000"/>
                                            <p:tgtEl>
                                              <p:spTgt spid="8"/>
                                            </p:tgtEl>
                                          </p:cBhvr>
                                        </p:animEffect>
                                      </p:childTnLst>
                                    </p:cTn>
                                  </p:par>
                                </p:childTnLst>
                              </p:cTn>
                            </p:par>
                            <p:par>
                              <p:cTn id="40" fill="hold">
                                <p:stCondLst>
                                  <p:cond delay="8000"/>
                                </p:stCondLst>
                                <p:childTnLst>
                                  <p:par>
                                    <p:cTn id="41" presetID="2" presetClass="entr" presetSubtype="8" fill="hold" grpId="0" nodeType="afterEffect" p14:presetBounceEnd="53333">
                                      <p:stCondLst>
                                        <p:cond delay="0"/>
                                      </p:stCondLst>
                                      <p:childTnLst>
                                        <p:set>
                                          <p:cBhvr>
                                            <p:cTn id="42" dur="1" fill="hold">
                                              <p:stCondLst>
                                                <p:cond delay="0"/>
                                              </p:stCondLst>
                                            </p:cTn>
                                            <p:tgtEl>
                                              <p:spTgt spid="84"/>
                                            </p:tgtEl>
                                            <p:attrNameLst>
                                              <p:attrName>style.visibility</p:attrName>
                                            </p:attrNameLst>
                                          </p:cBhvr>
                                          <p:to>
                                            <p:strVal val="visible"/>
                                          </p:to>
                                        </p:set>
                                        <p:anim calcmode="lin" valueType="num" p14:bounceEnd="53333">
                                          <p:cBhvr additive="base">
                                            <p:cTn id="43" dur="1250" fill="hold"/>
                                            <p:tgtEl>
                                              <p:spTgt spid="84"/>
                                            </p:tgtEl>
                                            <p:attrNameLst>
                                              <p:attrName>ppt_x</p:attrName>
                                            </p:attrNameLst>
                                          </p:cBhvr>
                                          <p:tavLst>
                                            <p:tav tm="0">
                                              <p:val>
                                                <p:strVal val="0-#ppt_w/2"/>
                                              </p:val>
                                            </p:tav>
                                            <p:tav tm="100000">
                                              <p:val>
                                                <p:strVal val="#ppt_x"/>
                                              </p:val>
                                            </p:tav>
                                          </p:tavLst>
                                        </p:anim>
                                        <p:anim calcmode="lin" valueType="num" p14:bounceEnd="53333">
                                          <p:cBhvr additive="base">
                                            <p:cTn id="44" dur="125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8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1+#ppt_w/2"/>
                                              </p:val>
                                            </p:tav>
                                            <p:tav tm="100000">
                                              <p:val>
                                                <p:strVal val="#ppt_x"/>
                                              </p:val>
                                            </p:tav>
                                          </p:tavLst>
                                        </p:anim>
                                        <p:anim calcmode="lin" valueType="num">
                                          <p:cBhvr additive="base">
                                            <p:cTn id="13" dur="10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1250" fill="hold"/>
                                            <p:tgtEl>
                                              <p:spTgt spid="7"/>
                                            </p:tgtEl>
                                            <p:attrNameLst>
                                              <p:attrName>ppt_x</p:attrName>
                                            </p:attrNameLst>
                                          </p:cBhvr>
                                          <p:tavLst>
                                            <p:tav tm="0">
                                              <p:val>
                                                <p:strVal val="0-#ppt_w/2"/>
                                              </p:val>
                                            </p:tav>
                                            <p:tav tm="100000">
                                              <p:val>
                                                <p:strVal val="#ppt_x"/>
                                              </p:val>
                                            </p:tav>
                                          </p:tavLst>
                                        </p:anim>
                                        <p:anim calcmode="lin" valueType="num">
                                          <p:cBhvr additive="base">
                                            <p:cTn id="18" dur="125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3250"/>
                                </p:stCondLst>
                                <p:childTnLst>
                                  <p:par>
                                    <p:cTn id="20" presetID="22" presetClass="entr" presetSubtype="1"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750"/>
                                            <p:tgtEl>
                                              <p:spTgt spid="11"/>
                                            </p:tgtEl>
                                          </p:cBhvr>
                                        </p:animEffect>
                                      </p:childTnLst>
                                    </p:cTn>
                                  </p:par>
                                </p:childTnLst>
                              </p:cTn>
                            </p:par>
                            <p:par>
                              <p:cTn id="23" fill="hold">
                                <p:stCondLst>
                                  <p:cond delay="40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childTnLst>
                                    </p:cTn>
                                  </p:par>
                                </p:childTnLst>
                              </p:cTn>
                            </p:par>
                            <p:par>
                              <p:cTn id="27" fill="hold">
                                <p:stCondLst>
                                  <p:cond delay="5000"/>
                                </p:stCondLst>
                                <p:childTnLst>
                                  <p:par>
                                    <p:cTn id="28" presetID="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1250" fill="hold"/>
                                            <p:tgtEl>
                                              <p:spTgt spid="9"/>
                                            </p:tgtEl>
                                            <p:attrNameLst>
                                              <p:attrName>ppt_x</p:attrName>
                                            </p:attrNameLst>
                                          </p:cBhvr>
                                          <p:tavLst>
                                            <p:tav tm="0">
                                              <p:val>
                                                <p:strVal val="0-#ppt_w/2"/>
                                              </p:val>
                                            </p:tav>
                                            <p:tav tm="100000">
                                              <p:val>
                                                <p:strVal val="#ppt_x"/>
                                              </p:val>
                                            </p:tav>
                                          </p:tavLst>
                                        </p:anim>
                                        <p:anim calcmode="lin" valueType="num">
                                          <p:cBhvr additive="base">
                                            <p:cTn id="31" dur="1250" fill="hold"/>
                                            <p:tgtEl>
                                              <p:spTgt spid="9"/>
                                            </p:tgtEl>
                                            <p:attrNameLst>
                                              <p:attrName>ppt_y</p:attrName>
                                            </p:attrNameLst>
                                          </p:cBhvr>
                                          <p:tavLst>
                                            <p:tav tm="0">
                                              <p:val>
                                                <p:strVal val="#ppt_y"/>
                                              </p:val>
                                            </p:tav>
                                            <p:tav tm="100000">
                                              <p:val>
                                                <p:strVal val="#ppt_y"/>
                                              </p:val>
                                            </p:tav>
                                          </p:tavLst>
                                        </p:anim>
                                      </p:childTnLst>
                                    </p:cTn>
                                  </p:par>
                                </p:childTnLst>
                              </p:cTn>
                            </p:par>
                            <p:par>
                              <p:cTn id="32" fill="hold">
                                <p:stCondLst>
                                  <p:cond delay="6250"/>
                                </p:stCondLst>
                                <p:childTnLst>
                                  <p:par>
                                    <p:cTn id="33" presetID="22" presetClass="entr" presetSubtype="1"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up)">
                                          <p:cBhvr>
                                            <p:cTn id="35" dur="750"/>
                                            <p:tgtEl>
                                              <p:spTgt spid="13"/>
                                            </p:tgtEl>
                                          </p:cBhvr>
                                        </p:animEffect>
                                      </p:childTnLst>
                                    </p:cTn>
                                  </p:par>
                                </p:childTnLst>
                              </p:cTn>
                            </p:par>
                            <p:par>
                              <p:cTn id="36" fill="hold">
                                <p:stCondLst>
                                  <p:cond delay="7000"/>
                                </p:stCondLst>
                                <p:childTnLst>
                                  <p:par>
                                    <p:cTn id="37" presetID="10"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1000"/>
                                            <p:tgtEl>
                                              <p:spTgt spid="8"/>
                                            </p:tgtEl>
                                          </p:cBhvr>
                                        </p:animEffect>
                                      </p:childTnLst>
                                    </p:cTn>
                                  </p:par>
                                </p:childTnLst>
                              </p:cTn>
                            </p:par>
                            <p:par>
                              <p:cTn id="40" fill="hold">
                                <p:stCondLst>
                                  <p:cond delay="8000"/>
                                </p:stCondLst>
                                <p:childTnLst>
                                  <p:par>
                                    <p:cTn id="41" presetID="2" presetClass="entr" presetSubtype="8" fill="hold" grpId="0" nodeType="afterEffect">
                                      <p:stCondLst>
                                        <p:cond delay="0"/>
                                      </p:stCondLst>
                                      <p:childTnLst>
                                        <p:set>
                                          <p:cBhvr>
                                            <p:cTn id="42" dur="1" fill="hold">
                                              <p:stCondLst>
                                                <p:cond delay="0"/>
                                              </p:stCondLst>
                                            </p:cTn>
                                            <p:tgtEl>
                                              <p:spTgt spid="84"/>
                                            </p:tgtEl>
                                            <p:attrNameLst>
                                              <p:attrName>style.visibility</p:attrName>
                                            </p:attrNameLst>
                                          </p:cBhvr>
                                          <p:to>
                                            <p:strVal val="visible"/>
                                          </p:to>
                                        </p:set>
                                        <p:anim calcmode="lin" valueType="num">
                                          <p:cBhvr additive="base">
                                            <p:cTn id="43" dur="1250" fill="hold"/>
                                            <p:tgtEl>
                                              <p:spTgt spid="84"/>
                                            </p:tgtEl>
                                            <p:attrNameLst>
                                              <p:attrName>ppt_x</p:attrName>
                                            </p:attrNameLst>
                                          </p:cBhvr>
                                          <p:tavLst>
                                            <p:tav tm="0">
                                              <p:val>
                                                <p:strVal val="0-#ppt_w/2"/>
                                              </p:val>
                                            </p:tav>
                                            <p:tav tm="100000">
                                              <p:val>
                                                <p:strVal val="#ppt_x"/>
                                              </p:val>
                                            </p:tav>
                                          </p:tavLst>
                                        </p:anim>
                                        <p:anim calcmode="lin" valueType="num">
                                          <p:cBhvr additive="base">
                                            <p:cTn id="44" dur="125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84" grpId="0" animBg="1"/>
        </p:bldLst>
      </p:timing>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5" name="Łącznik prosty 74"/>
          <p:cNvCxnSpPr/>
          <p:nvPr/>
        </p:nvCxnSpPr>
        <p:spPr>
          <a:xfrm>
            <a:off x="6735746" y="3606532"/>
            <a:ext cx="1695156" cy="1"/>
          </a:xfrm>
          <a:prstGeom prst="line">
            <a:avLst/>
          </a:prstGeom>
          <a:ln w="57150">
            <a:solidFill>
              <a:schemeClr val="accent1"/>
            </a:solidFill>
          </a:ln>
        </p:spPr>
        <p:style>
          <a:lnRef idx="1">
            <a:schemeClr val="accent2"/>
          </a:lnRef>
          <a:fillRef idx="0">
            <a:schemeClr val="accent2"/>
          </a:fillRef>
          <a:effectRef idx="0">
            <a:schemeClr val="accent2"/>
          </a:effectRef>
          <a:fontRef idx="minor">
            <a:schemeClr val="tx1"/>
          </a:fontRef>
        </p:style>
      </p:cxnSp>
      <p:sp>
        <p:nvSpPr>
          <p:cNvPr id="68" name="Prostokąt 67"/>
          <p:cNvSpPr/>
          <p:nvPr/>
        </p:nvSpPr>
        <p:spPr>
          <a:xfrm>
            <a:off x="6719347" y="3953459"/>
            <a:ext cx="1706876" cy="1083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64" name="Prostokąt 63"/>
          <p:cNvSpPr/>
          <p:nvPr/>
        </p:nvSpPr>
        <p:spPr>
          <a:xfrm>
            <a:off x="6719347" y="2140881"/>
            <a:ext cx="1706876" cy="10765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2" name="Tytuł 1"/>
          <p:cNvSpPr>
            <a:spLocks noGrp="1"/>
          </p:cNvSpPr>
          <p:nvPr>
            <p:ph type="title"/>
          </p:nvPr>
        </p:nvSpPr>
        <p:spPr>
          <a:xfrm>
            <a:off x="271109" y="231282"/>
            <a:ext cx="11549415" cy="351580"/>
          </a:xfrm>
        </p:spPr>
        <p:txBody>
          <a:bodyPr/>
          <a:lstStyle/>
          <a:p>
            <a:r>
              <a:rPr lang="pl-PL" altLang="pl-PL" dirty="0"/>
              <a:t>Extended DISC® Profiles</a:t>
            </a:r>
            <a:r>
              <a:rPr lang="en-NZ" altLang="pl-PL" dirty="0"/>
              <a:t>: </a:t>
            </a:r>
            <a:r>
              <a:rPr lang="en-NZ" altLang="pl-PL" b="1" dirty="0">
                <a:solidFill>
                  <a:srgbClr val="ED0C6D"/>
                </a:solidFill>
              </a:rPr>
              <a:t>Zones</a:t>
            </a:r>
            <a:endParaRPr lang="pl-PL" b="1" dirty="0">
              <a:solidFill>
                <a:srgbClr val="ED0C6D"/>
              </a:solidFill>
            </a:endParaRPr>
          </a:p>
        </p:txBody>
      </p:sp>
      <p:sp>
        <p:nvSpPr>
          <p:cNvPr id="4" name="Prostokąt zaokrąglony 3"/>
          <p:cNvSpPr/>
          <p:nvPr/>
        </p:nvSpPr>
        <p:spPr>
          <a:xfrm>
            <a:off x="4446655" y="976947"/>
            <a:ext cx="6428442" cy="312826"/>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pPr algn="ctr"/>
            <a:r>
              <a:rPr lang="pl-PL" sz="2000" b="1">
                <a:latin typeface="Century Gothic" panose="020B0502020202020204" pitchFamily="34" charset="0"/>
              </a:rPr>
              <a:t>Profile II</a:t>
            </a:r>
          </a:p>
        </p:txBody>
      </p:sp>
      <p:sp>
        <p:nvSpPr>
          <p:cNvPr id="31" name="Rectangle 5"/>
          <p:cNvSpPr>
            <a:spLocks noChangeArrowheads="1"/>
          </p:cNvSpPr>
          <p:nvPr/>
        </p:nvSpPr>
        <p:spPr bwMode="auto">
          <a:xfrm>
            <a:off x="6715234" y="5451492"/>
            <a:ext cx="1715667" cy="448130"/>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en-US" sz="1100" b="1">
                <a:solidFill>
                  <a:srgbClr val="5F5F5F"/>
                </a:solidFill>
                <a:latin typeface="Century Gothic" panose="020B0502020202020204" pitchFamily="34" charset="0"/>
                <a:ea typeface="ＭＳ Ｐゴシック" pitchFamily="-112" charset="-128"/>
                <a:cs typeface="ＭＳ Ｐゴシック" pitchFamily="-112" charset="-128"/>
              </a:rPr>
              <a:t>70   30   00   00</a:t>
            </a:r>
            <a:endParaRPr lang="pl-PL" sz="1100" b="1">
              <a:solidFill>
                <a:srgbClr val="5F5F5F"/>
              </a:solidFill>
              <a:latin typeface="Century Gothic" panose="020B0502020202020204" pitchFamily="34" charset="0"/>
              <a:ea typeface="ＭＳ Ｐゴシック" pitchFamily="-112" charset="-128"/>
              <a:cs typeface="ＭＳ Ｐゴシック" pitchFamily="-112" charset="-128"/>
            </a:endParaRPr>
          </a:p>
          <a:p>
            <a:pPr algn="ctr" eaLnBrk="1" hangingPunct="1">
              <a:defRPr/>
            </a:pPr>
            <a:r>
              <a:rPr lang="en-US" sz="1100" b="1">
                <a:solidFill>
                  <a:srgbClr val="5F5F5F"/>
                </a:solidFill>
                <a:latin typeface="Century Gothic" panose="020B0502020202020204" pitchFamily="34" charset="0"/>
                <a:ea typeface="ＭＳ Ｐゴシック" pitchFamily="-112" charset="-128"/>
                <a:cs typeface="ＭＳ Ｐゴシック" pitchFamily="-112" charset="-128"/>
              </a:rPr>
              <a:t>00   00   60   40</a:t>
            </a:r>
          </a:p>
        </p:txBody>
      </p:sp>
      <p:sp>
        <p:nvSpPr>
          <p:cNvPr id="32" name="Rectangle 10"/>
          <p:cNvSpPr>
            <a:spLocks noChangeArrowheads="1"/>
          </p:cNvSpPr>
          <p:nvPr/>
        </p:nvSpPr>
        <p:spPr bwMode="auto">
          <a:xfrm>
            <a:off x="6742134" y="3227383"/>
            <a:ext cx="1682388" cy="760919"/>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pl-PL" altLang="pl-PL">
                <a:latin typeface="Century Gothic" panose="020B0502020202020204" pitchFamily="34" charset="0"/>
              </a:rPr>
              <a:t> </a:t>
            </a:r>
          </a:p>
        </p:txBody>
      </p:sp>
      <p:sp>
        <p:nvSpPr>
          <p:cNvPr id="33" name="Rectangle 11"/>
          <p:cNvSpPr>
            <a:spLocks noChangeArrowheads="1"/>
          </p:cNvSpPr>
          <p:nvPr/>
        </p:nvSpPr>
        <p:spPr bwMode="auto">
          <a:xfrm>
            <a:off x="6734044" y="1857428"/>
            <a:ext cx="1690477" cy="302262"/>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latin typeface="Century Gothic" panose="020B0502020202020204" pitchFamily="34" charset="0"/>
            </a:endParaRPr>
          </a:p>
        </p:txBody>
      </p:sp>
      <p:sp>
        <p:nvSpPr>
          <p:cNvPr id="34" name="Rectangle 14"/>
          <p:cNvSpPr>
            <a:spLocks noChangeArrowheads="1"/>
          </p:cNvSpPr>
          <p:nvPr/>
        </p:nvSpPr>
        <p:spPr bwMode="auto">
          <a:xfrm>
            <a:off x="6734044" y="5055995"/>
            <a:ext cx="1693927" cy="302262"/>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latin typeface="Century Gothic" panose="020B0502020202020204" pitchFamily="34" charset="0"/>
            </a:endParaRPr>
          </a:p>
        </p:txBody>
      </p:sp>
      <p:grpSp>
        <p:nvGrpSpPr>
          <p:cNvPr id="35" name="Group 16"/>
          <p:cNvGrpSpPr>
            <a:grpSpLocks/>
          </p:cNvGrpSpPr>
          <p:nvPr/>
        </p:nvGrpSpPr>
        <p:grpSpPr bwMode="auto">
          <a:xfrm>
            <a:off x="6735746" y="1550654"/>
            <a:ext cx="1695156" cy="3809107"/>
            <a:chOff x="1684" y="810"/>
            <a:chExt cx="2391" cy="3363"/>
          </a:xfrm>
        </p:grpSpPr>
        <p:grpSp>
          <p:nvGrpSpPr>
            <p:cNvPr id="36" name="Group 17"/>
            <p:cNvGrpSpPr>
              <a:grpSpLocks/>
            </p:cNvGrpSpPr>
            <p:nvPr/>
          </p:nvGrpSpPr>
          <p:grpSpPr bwMode="auto">
            <a:xfrm>
              <a:off x="1684" y="1082"/>
              <a:ext cx="2391" cy="3090"/>
              <a:chOff x="1684" y="1082"/>
              <a:chExt cx="2391" cy="3090"/>
            </a:xfrm>
          </p:grpSpPr>
          <p:sp>
            <p:nvSpPr>
              <p:cNvPr id="45" name="Rectangle 18"/>
              <p:cNvSpPr>
                <a:spLocks noChangeArrowheads="1"/>
              </p:cNvSpPr>
              <p:nvPr/>
            </p:nvSpPr>
            <p:spPr bwMode="auto">
              <a:xfrm>
                <a:off x="1684" y="1082"/>
                <a:ext cx="2382" cy="309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latin typeface="Century Gothic" panose="020B0502020202020204" pitchFamily="34" charset="0"/>
                </a:endParaRPr>
              </a:p>
            </p:txBody>
          </p:sp>
          <p:sp>
            <p:nvSpPr>
              <p:cNvPr id="46" name="Line 19"/>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grpSp>
        <p:sp>
          <p:nvSpPr>
            <p:cNvPr id="37" name="Line 20"/>
            <p:cNvSpPr>
              <a:spLocks noChangeShapeType="1"/>
            </p:cNvSpPr>
            <p:nvPr/>
          </p:nvSpPr>
          <p:spPr bwMode="auto">
            <a:xfrm flipH="1" flipV="1">
              <a:off x="2146" y="1073"/>
              <a:ext cx="17" cy="3100"/>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sp>
          <p:nvSpPr>
            <p:cNvPr id="38" name="Line 21"/>
            <p:cNvSpPr>
              <a:spLocks noChangeShapeType="1"/>
            </p:cNvSpPr>
            <p:nvPr/>
          </p:nvSpPr>
          <p:spPr bwMode="auto">
            <a:xfrm flipH="1" flipV="1">
              <a:off x="3586" y="1073"/>
              <a:ext cx="17" cy="3100"/>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sp>
          <p:nvSpPr>
            <p:cNvPr id="39" name="Line 22"/>
            <p:cNvSpPr>
              <a:spLocks noChangeShapeType="1"/>
            </p:cNvSpPr>
            <p:nvPr/>
          </p:nvSpPr>
          <p:spPr bwMode="auto">
            <a:xfrm flipH="1" flipV="1">
              <a:off x="3101" y="1073"/>
              <a:ext cx="17" cy="3100"/>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sp>
          <p:nvSpPr>
            <p:cNvPr id="40" name="Line 23"/>
            <p:cNvSpPr>
              <a:spLocks noChangeShapeType="1"/>
            </p:cNvSpPr>
            <p:nvPr/>
          </p:nvSpPr>
          <p:spPr bwMode="auto">
            <a:xfrm flipH="1" flipV="1">
              <a:off x="2616" y="1073"/>
              <a:ext cx="17" cy="3100"/>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sp>
          <p:nvSpPr>
            <p:cNvPr id="41" name="Rectangle 24"/>
            <p:cNvSpPr>
              <a:spLocks noChangeArrowheads="1"/>
            </p:cNvSpPr>
            <p:nvPr/>
          </p:nvSpPr>
          <p:spPr bwMode="auto">
            <a:xfrm>
              <a:off x="2017" y="810"/>
              <a:ext cx="235"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32466" tIns="16234" rIns="32466" bIns="16234"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100">
                <a:solidFill>
                  <a:srgbClr val="960469"/>
                </a:solidFill>
                <a:latin typeface="Century Gothic" panose="020B0502020202020204" pitchFamily="34" charset="0"/>
              </a:endParaRPr>
            </a:p>
          </p:txBody>
        </p:sp>
        <p:sp>
          <p:nvSpPr>
            <p:cNvPr id="42" name="Rectangle 25"/>
            <p:cNvSpPr>
              <a:spLocks noChangeArrowheads="1"/>
            </p:cNvSpPr>
            <p:nvPr/>
          </p:nvSpPr>
          <p:spPr bwMode="auto">
            <a:xfrm>
              <a:off x="2478" y="810"/>
              <a:ext cx="235"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32466" tIns="16234" rIns="32466" bIns="16234"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100">
                <a:solidFill>
                  <a:srgbClr val="960469"/>
                </a:solidFill>
                <a:latin typeface="Century Gothic" panose="020B0502020202020204" pitchFamily="34" charset="0"/>
              </a:endParaRPr>
            </a:p>
          </p:txBody>
        </p:sp>
        <p:sp>
          <p:nvSpPr>
            <p:cNvPr id="43" name="Rectangle 26"/>
            <p:cNvSpPr>
              <a:spLocks noChangeArrowheads="1"/>
            </p:cNvSpPr>
            <p:nvPr/>
          </p:nvSpPr>
          <p:spPr bwMode="auto">
            <a:xfrm>
              <a:off x="2957" y="810"/>
              <a:ext cx="236"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32466" tIns="16234" rIns="32466" bIns="16234"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100">
                <a:solidFill>
                  <a:srgbClr val="960469"/>
                </a:solidFill>
                <a:latin typeface="Century Gothic" panose="020B0502020202020204" pitchFamily="34" charset="0"/>
              </a:endParaRPr>
            </a:p>
          </p:txBody>
        </p:sp>
        <p:sp>
          <p:nvSpPr>
            <p:cNvPr id="44" name="Rectangle 27"/>
            <p:cNvSpPr>
              <a:spLocks noChangeArrowheads="1"/>
            </p:cNvSpPr>
            <p:nvPr/>
          </p:nvSpPr>
          <p:spPr bwMode="auto">
            <a:xfrm>
              <a:off x="3451" y="810"/>
              <a:ext cx="235"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32466" tIns="16234" rIns="32466" bIns="16234"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100">
                <a:solidFill>
                  <a:srgbClr val="960469"/>
                </a:solidFill>
                <a:latin typeface="Century Gothic" panose="020B0502020202020204" pitchFamily="34" charset="0"/>
              </a:endParaRPr>
            </a:p>
          </p:txBody>
        </p:sp>
      </p:grpSp>
      <p:grpSp>
        <p:nvGrpSpPr>
          <p:cNvPr id="61" name="Grupa 60"/>
          <p:cNvGrpSpPr/>
          <p:nvPr/>
        </p:nvGrpSpPr>
        <p:grpSpPr>
          <a:xfrm>
            <a:off x="7041958" y="2570225"/>
            <a:ext cx="1062219" cy="2159447"/>
            <a:chOff x="6979511" y="2549242"/>
            <a:chExt cx="1062219" cy="2159447"/>
          </a:xfrm>
        </p:grpSpPr>
        <p:sp>
          <p:nvSpPr>
            <p:cNvPr id="47" name="Line 38"/>
            <p:cNvSpPr>
              <a:spLocks noChangeShapeType="1"/>
            </p:cNvSpPr>
            <p:nvPr/>
          </p:nvSpPr>
          <p:spPr bwMode="auto">
            <a:xfrm>
              <a:off x="6979511" y="2549242"/>
              <a:ext cx="326724" cy="44813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sp>
          <p:nvSpPr>
            <p:cNvPr id="48" name="Line 39"/>
            <p:cNvSpPr>
              <a:spLocks noChangeShapeType="1"/>
            </p:cNvSpPr>
            <p:nvPr/>
          </p:nvSpPr>
          <p:spPr bwMode="auto">
            <a:xfrm>
              <a:off x="7306235" y="2997373"/>
              <a:ext cx="408771" cy="171131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sp>
          <p:nvSpPr>
            <p:cNvPr id="49" name="Line 40"/>
            <p:cNvSpPr>
              <a:spLocks noChangeShapeType="1"/>
            </p:cNvSpPr>
            <p:nvPr/>
          </p:nvSpPr>
          <p:spPr bwMode="auto">
            <a:xfrm flipV="1">
              <a:off x="7715006" y="4439510"/>
              <a:ext cx="326724" cy="269179"/>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grpSp>
      <p:sp>
        <p:nvSpPr>
          <p:cNvPr id="50" name="Text Box 43"/>
          <p:cNvSpPr txBox="1">
            <a:spLocks noChangeArrowheads="1"/>
          </p:cNvSpPr>
          <p:nvPr/>
        </p:nvSpPr>
        <p:spPr bwMode="auto">
          <a:xfrm>
            <a:off x="6742133" y="1550654"/>
            <a:ext cx="1682388" cy="305270"/>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Century Gothic" panose="020B0502020202020204" pitchFamily="34" charset="0"/>
                <a:ea typeface="ＭＳ Ｐゴシック" pitchFamily="-112" charset="-128"/>
                <a:cs typeface="ＭＳ Ｐゴシック" pitchFamily="-112" charset="-128"/>
              </a:rPr>
              <a:t>   </a:t>
            </a:r>
            <a:r>
              <a:rPr lang="en-US" sz="1300" b="1">
                <a:solidFill>
                  <a:srgbClr val="5F5F5F"/>
                </a:solidFill>
                <a:latin typeface="Century Gothic" panose="020B0502020202020204" pitchFamily="34" charset="0"/>
                <a:ea typeface="ＭＳ Ｐゴシック" pitchFamily="-112" charset="-128"/>
                <a:cs typeface="ＭＳ Ｐゴシック" pitchFamily="-112" charset="-128"/>
              </a:rPr>
              <a:t>D </a:t>
            </a:r>
            <a:r>
              <a:rPr lang="pl-PL"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en-US" sz="1300" b="1">
                <a:solidFill>
                  <a:srgbClr val="5F5F5F"/>
                </a:solidFill>
                <a:latin typeface="Century Gothic" panose="020B0502020202020204" pitchFamily="34" charset="0"/>
                <a:ea typeface="ＭＳ Ｐゴシック" pitchFamily="-112" charset="-128"/>
                <a:cs typeface="ＭＳ Ｐゴシック" pitchFamily="-112" charset="-128"/>
              </a:rPr>
              <a:t> I </a:t>
            </a:r>
            <a:r>
              <a:rPr lang="pl-PL"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en-US"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pl-PL"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en-US" sz="1300" b="1">
                <a:solidFill>
                  <a:srgbClr val="5F5F5F"/>
                </a:solidFill>
                <a:latin typeface="Century Gothic" panose="020B0502020202020204" pitchFamily="34" charset="0"/>
                <a:ea typeface="ＭＳ Ｐゴシック" pitchFamily="-112" charset="-128"/>
                <a:cs typeface="ＭＳ Ｐゴシック" pitchFamily="-112" charset="-128"/>
              </a:rPr>
              <a:t>S  </a:t>
            </a:r>
            <a:r>
              <a:rPr lang="pl-PL"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en-US" sz="1300" b="1">
                <a:solidFill>
                  <a:srgbClr val="5F5F5F"/>
                </a:solidFill>
                <a:latin typeface="Century Gothic" panose="020B0502020202020204" pitchFamily="34" charset="0"/>
                <a:ea typeface="ＭＳ Ｐゴシック" pitchFamily="-112" charset="-128"/>
                <a:cs typeface="ＭＳ Ｐゴシック" pitchFamily="-112" charset="-128"/>
              </a:rPr>
              <a:t> C</a:t>
            </a:r>
            <a:r>
              <a:rPr lang="pl-PL" sz="1300" b="1">
                <a:solidFill>
                  <a:srgbClr val="5F5F5F"/>
                </a:solidFill>
                <a:latin typeface="Century Gothic" panose="020B0502020202020204" pitchFamily="34" charset="0"/>
                <a:ea typeface="ＭＳ Ｐゴシック" pitchFamily="-112" charset="-128"/>
                <a:cs typeface="ＭＳ Ｐゴシック" pitchFamily="-112" charset="-128"/>
              </a:rPr>
              <a:t>  </a:t>
            </a:r>
            <a:endParaRPr lang="en-US" sz="1300" b="1">
              <a:solidFill>
                <a:srgbClr val="5F5F5F"/>
              </a:solidFill>
              <a:latin typeface="Century Gothic" panose="020B0502020202020204" pitchFamily="34" charset="0"/>
              <a:ea typeface="ＭＳ Ｐゴシック" pitchFamily="-112" charset="-128"/>
              <a:cs typeface="ＭＳ Ｐゴシック" pitchFamily="-112" charset="-128"/>
            </a:endParaRPr>
          </a:p>
        </p:txBody>
      </p:sp>
      <p:sp>
        <p:nvSpPr>
          <p:cNvPr id="53" name="Prostokąt 52"/>
          <p:cNvSpPr/>
          <p:nvPr/>
        </p:nvSpPr>
        <p:spPr>
          <a:xfrm>
            <a:off x="8519383" y="3450261"/>
            <a:ext cx="2557365" cy="307777"/>
          </a:xfrm>
          <a:prstGeom prst="rect">
            <a:avLst/>
          </a:prstGeom>
        </p:spPr>
        <p:txBody>
          <a:bodyPr wrap="square">
            <a:spAutoFit/>
          </a:bodyPr>
          <a:lstStyle/>
          <a:p>
            <a:pPr>
              <a:lnSpc>
                <a:spcPct val="70000"/>
              </a:lnSpc>
              <a:spcBef>
                <a:spcPct val="20000"/>
              </a:spcBef>
              <a:defRPr/>
            </a:pPr>
            <a:r>
              <a:rPr lang="pl-PL" altLang="pl-PL" sz="2000" err="1">
                <a:solidFill>
                  <a:srgbClr val="5F5F5F"/>
                </a:solidFill>
                <a:latin typeface="Century Gothic" panose="020B0502020202020204" pitchFamily="34" charset="0"/>
                <a:ea typeface="Open Sans" panose="020B0606030504020204" pitchFamily="34" charset="0"/>
                <a:cs typeface="Open Sans" panose="020B0606030504020204" pitchFamily="34" charset="0"/>
              </a:rPr>
              <a:t>Neutral</a:t>
            </a:r>
            <a:r>
              <a:rPr lang="pl-PL" altLang="pl-PL" sz="2000">
                <a:solidFill>
                  <a:srgbClr val="5F5F5F"/>
                </a:solidFill>
                <a:latin typeface="Century Gothic" panose="020B0502020202020204" pitchFamily="34" charset="0"/>
                <a:ea typeface="Open Sans" panose="020B0606030504020204" pitchFamily="34" charset="0"/>
                <a:cs typeface="Open Sans" panose="020B0606030504020204" pitchFamily="34" charset="0"/>
              </a:rPr>
              <a:t> </a:t>
            </a:r>
            <a:r>
              <a:rPr lang="pl-PL" altLang="pl-PL" sz="2000" b="1" err="1">
                <a:solidFill>
                  <a:schemeClr val="accent1"/>
                </a:solidFill>
                <a:latin typeface="Century Gothic" panose="020B0502020202020204" pitchFamily="34" charset="0"/>
                <a:ea typeface="Open Sans" panose="020B0606030504020204" pitchFamily="34" charset="0"/>
                <a:cs typeface="Open Sans" panose="020B0606030504020204" pitchFamily="34" charset="0"/>
              </a:rPr>
              <a:t>zone</a:t>
            </a:r>
            <a:endParaRPr lang="en-US" altLang="pl-PL" sz="2000" b="1">
              <a:solidFill>
                <a:schemeClr val="accent1"/>
              </a:solidFill>
              <a:latin typeface="Century Gothic" panose="020B0502020202020204" pitchFamily="34" charset="0"/>
              <a:ea typeface="Open Sans" panose="020B0606030504020204" pitchFamily="34" charset="0"/>
              <a:cs typeface="Open Sans" panose="020B0606030504020204" pitchFamily="34" charset="0"/>
            </a:endParaRPr>
          </a:p>
        </p:txBody>
      </p:sp>
      <p:sp>
        <p:nvSpPr>
          <p:cNvPr id="54" name="Prostokąt 53"/>
          <p:cNvSpPr/>
          <p:nvPr/>
        </p:nvSpPr>
        <p:spPr>
          <a:xfrm>
            <a:off x="8519383" y="1858735"/>
            <a:ext cx="2296700" cy="307777"/>
          </a:xfrm>
          <a:prstGeom prst="rect">
            <a:avLst/>
          </a:prstGeom>
        </p:spPr>
        <p:txBody>
          <a:bodyPr wrap="square">
            <a:spAutoFit/>
          </a:bodyPr>
          <a:lstStyle/>
          <a:p>
            <a:pPr>
              <a:lnSpc>
                <a:spcPct val="70000"/>
              </a:lnSpc>
              <a:spcBef>
                <a:spcPct val="20000"/>
              </a:spcBef>
              <a:defRPr/>
            </a:pPr>
            <a:r>
              <a:rPr lang="pl-PL" sz="2000">
                <a:solidFill>
                  <a:srgbClr val="5F5F5F"/>
                </a:solidFill>
                <a:latin typeface="Century Gothic" panose="020B0502020202020204" pitchFamily="34" charset="0"/>
                <a:ea typeface="Open Sans" panose="020B0606030504020204" pitchFamily="34" charset="0"/>
                <a:cs typeface="Open Sans" panose="020B0606030504020204" pitchFamily="34" charset="0"/>
              </a:rPr>
              <a:t>Upper </a:t>
            </a:r>
            <a:r>
              <a:rPr lang="pl-PL" sz="2000" b="1" err="1">
                <a:solidFill>
                  <a:schemeClr val="accent1"/>
                </a:solidFill>
                <a:latin typeface="Century Gothic" panose="020B0502020202020204" pitchFamily="34" charset="0"/>
                <a:ea typeface="Open Sans" panose="020B0606030504020204" pitchFamily="34" charset="0"/>
                <a:cs typeface="Open Sans" panose="020B0606030504020204" pitchFamily="34" charset="0"/>
              </a:rPr>
              <a:t>level</a:t>
            </a:r>
            <a:endParaRPr lang="en-US" sz="2000" b="1">
              <a:solidFill>
                <a:schemeClr val="accent1"/>
              </a:solidFill>
              <a:latin typeface="Century Gothic" panose="020B0502020202020204" pitchFamily="34" charset="0"/>
              <a:ea typeface="Open Sans" panose="020B0606030504020204" pitchFamily="34" charset="0"/>
              <a:cs typeface="Open Sans" panose="020B0606030504020204" pitchFamily="34" charset="0"/>
            </a:endParaRPr>
          </a:p>
        </p:txBody>
      </p:sp>
      <p:sp>
        <p:nvSpPr>
          <p:cNvPr id="55" name="Prostokąt 54"/>
          <p:cNvSpPr/>
          <p:nvPr/>
        </p:nvSpPr>
        <p:spPr>
          <a:xfrm>
            <a:off x="4303740" y="3227383"/>
            <a:ext cx="2384576" cy="307777"/>
          </a:xfrm>
          <a:prstGeom prst="rect">
            <a:avLst/>
          </a:prstGeom>
        </p:spPr>
        <p:txBody>
          <a:bodyPr wrap="square">
            <a:spAutoFit/>
          </a:bodyPr>
          <a:lstStyle/>
          <a:p>
            <a:pPr algn="r">
              <a:lnSpc>
                <a:spcPct val="70000"/>
              </a:lnSpc>
              <a:spcBef>
                <a:spcPct val="20000"/>
              </a:spcBef>
              <a:defRPr/>
            </a:pPr>
            <a:r>
              <a:rPr lang="en-NZ" altLang="pl-PL" sz="2000" b="1">
                <a:solidFill>
                  <a:schemeClr val="accent1"/>
                </a:solidFill>
                <a:latin typeface="Century Gothic" panose="020B0502020202020204" pitchFamily="34" charset="0"/>
                <a:ea typeface="Open Sans" panose="020B0606030504020204" pitchFamily="34" charset="0"/>
                <a:cs typeface="Open Sans" panose="020B0606030504020204" pitchFamily="34" charset="0"/>
              </a:rPr>
              <a:t>M</a:t>
            </a:r>
            <a:r>
              <a:rPr lang="pl-PL" altLang="pl-PL" sz="2000" b="1">
                <a:solidFill>
                  <a:schemeClr val="accent1"/>
                </a:solidFill>
                <a:latin typeface="Century Gothic" panose="020B0502020202020204" pitchFamily="34" charset="0"/>
                <a:ea typeface="Open Sans" panose="020B0606030504020204" pitchFamily="34" charset="0"/>
                <a:cs typeface="Open Sans" panose="020B0606030504020204" pitchFamily="34" charset="0"/>
              </a:rPr>
              <a:t>idline</a:t>
            </a:r>
            <a:endParaRPr lang="en-US" altLang="pl-PL" sz="2000" b="1">
              <a:solidFill>
                <a:schemeClr val="accent1"/>
              </a:solidFill>
              <a:latin typeface="Century Gothic" panose="020B0502020202020204" pitchFamily="34" charset="0"/>
              <a:ea typeface="Open Sans" panose="020B0606030504020204" pitchFamily="34" charset="0"/>
              <a:cs typeface="Open Sans" panose="020B0606030504020204" pitchFamily="34" charset="0"/>
            </a:endParaRPr>
          </a:p>
        </p:txBody>
      </p:sp>
      <p:sp>
        <p:nvSpPr>
          <p:cNvPr id="56" name="Prostokąt 55"/>
          <p:cNvSpPr/>
          <p:nvPr/>
        </p:nvSpPr>
        <p:spPr>
          <a:xfrm>
            <a:off x="4086089" y="5521956"/>
            <a:ext cx="2629145" cy="307777"/>
          </a:xfrm>
          <a:prstGeom prst="rect">
            <a:avLst/>
          </a:prstGeom>
        </p:spPr>
        <p:txBody>
          <a:bodyPr wrap="square">
            <a:spAutoFit/>
          </a:bodyPr>
          <a:lstStyle/>
          <a:p>
            <a:pPr algn="r">
              <a:lnSpc>
                <a:spcPct val="70000"/>
              </a:lnSpc>
              <a:spcBef>
                <a:spcPct val="20000"/>
              </a:spcBef>
              <a:defRPr/>
            </a:pPr>
            <a:r>
              <a:rPr lang="pl-PL" altLang="pl-PL" sz="2000" b="1">
                <a:solidFill>
                  <a:schemeClr val="accent1"/>
                </a:solidFill>
                <a:latin typeface="Century Gothic" panose="020B0502020202020204" pitchFamily="34" charset="0"/>
                <a:ea typeface="Open Sans" panose="020B0606030504020204" pitchFamily="34" charset="0"/>
                <a:cs typeface="Open Sans" panose="020B0606030504020204" pitchFamily="34" charset="0"/>
              </a:rPr>
              <a:t>Percentage</a:t>
            </a:r>
            <a:r>
              <a:rPr lang="en-NZ" altLang="pl-PL" sz="2000" b="1">
                <a:solidFill>
                  <a:schemeClr val="accent1"/>
                </a:solidFill>
                <a:latin typeface="Century Gothic" panose="020B0502020202020204" pitchFamily="34" charset="0"/>
                <a:ea typeface="Open Sans" panose="020B0606030504020204" pitchFamily="34" charset="0"/>
                <a:cs typeface="Open Sans" panose="020B0606030504020204" pitchFamily="34" charset="0"/>
              </a:rPr>
              <a:t>s</a:t>
            </a:r>
            <a:endParaRPr lang="en-US" altLang="pl-PL" sz="2000" b="1">
              <a:solidFill>
                <a:schemeClr val="accent1"/>
              </a:solidFill>
              <a:latin typeface="Century Gothic" panose="020B0502020202020204" pitchFamily="34" charset="0"/>
              <a:ea typeface="Open Sans" panose="020B0606030504020204" pitchFamily="34" charset="0"/>
              <a:cs typeface="Open Sans" panose="020B0606030504020204" pitchFamily="34" charset="0"/>
            </a:endParaRPr>
          </a:p>
        </p:txBody>
      </p:sp>
      <p:sp>
        <p:nvSpPr>
          <p:cNvPr id="57" name="Prostokąt 56"/>
          <p:cNvSpPr/>
          <p:nvPr/>
        </p:nvSpPr>
        <p:spPr>
          <a:xfrm>
            <a:off x="8519383" y="2468203"/>
            <a:ext cx="2730948" cy="307777"/>
          </a:xfrm>
          <a:prstGeom prst="rect">
            <a:avLst/>
          </a:prstGeom>
        </p:spPr>
        <p:txBody>
          <a:bodyPr wrap="square">
            <a:spAutoFit/>
          </a:bodyPr>
          <a:lstStyle/>
          <a:p>
            <a:pPr>
              <a:lnSpc>
                <a:spcPct val="70000"/>
              </a:lnSpc>
              <a:spcBef>
                <a:spcPct val="20000"/>
              </a:spcBef>
              <a:defRPr/>
            </a:pPr>
            <a:r>
              <a:rPr lang="pl-PL" altLang="pl-PL" sz="2000">
                <a:solidFill>
                  <a:srgbClr val="5F5F5F"/>
                </a:solidFill>
                <a:latin typeface="Century Gothic" panose="020B0502020202020204" pitchFamily="34" charset="0"/>
                <a:ea typeface="Open Sans" panose="020B0606030504020204" pitchFamily="34" charset="0"/>
                <a:cs typeface="Open Sans" panose="020B0606030504020204" pitchFamily="34" charset="0"/>
              </a:rPr>
              <a:t>Upper </a:t>
            </a:r>
            <a:r>
              <a:rPr lang="pl-PL" altLang="pl-PL" sz="2000" b="1" err="1">
                <a:solidFill>
                  <a:schemeClr val="accent1"/>
                </a:solidFill>
                <a:latin typeface="Century Gothic" panose="020B0502020202020204" pitchFamily="34" charset="0"/>
                <a:ea typeface="Open Sans" panose="020B0606030504020204" pitchFamily="34" charset="0"/>
                <a:cs typeface="Open Sans" panose="020B0606030504020204" pitchFamily="34" charset="0"/>
              </a:rPr>
              <a:t>normal</a:t>
            </a:r>
            <a:r>
              <a:rPr lang="pl-PL" altLang="pl-PL" sz="2000" b="1">
                <a:solidFill>
                  <a:schemeClr val="accent1"/>
                </a:solidFill>
                <a:latin typeface="Century Gothic" panose="020B0502020202020204" pitchFamily="34" charset="0"/>
                <a:ea typeface="Open Sans" panose="020B0606030504020204" pitchFamily="34" charset="0"/>
                <a:cs typeface="Open Sans" panose="020B0606030504020204" pitchFamily="34" charset="0"/>
              </a:rPr>
              <a:t> </a:t>
            </a:r>
            <a:r>
              <a:rPr lang="pl-PL" altLang="pl-PL" sz="2000" b="1" err="1">
                <a:solidFill>
                  <a:schemeClr val="accent1"/>
                </a:solidFill>
                <a:latin typeface="Century Gothic" panose="020B0502020202020204" pitchFamily="34" charset="0"/>
                <a:ea typeface="Open Sans" panose="020B0606030504020204" pitchFamily="34" charset="0"/>
                <a:cs typeface="Open Sans" panose="020B0606030504020204" pitchFamily="34" charset="0"/>
              </a:rPr>
              <a:t>level</a:t>
            </a:r>
            <a:endParaRPr lang="en-US" altLang="pl-PL" sz="2000" b="1">
              <a:solidFill>
                <a:schemeClr val="accent1"/>
              </a:solidFill>
              <a:latin typeface="Century Gothic" panose="020B0502020202020204" pitchFamily="34" charset="0"/>
              <a:ea typeface="Open Sans" panose="020B0606030504020204" pitchFamily="34" charset="0"/>
              <a:cs typeface="Open Sans" panose="020B0606030504020204" pitchFamily="34" charset="0"/>
            </a:endParaRPr>
          </a:p>
        </p:txBody>
      </p:sp>
      <p:sp>
        <p:nvSpPr>
          <p:cNvPr id="58" name="Prostokąt 57"/>
          <p:cNvSpPr/>
          <p:nvPr/>
        </p:nvSpPr>
        <p:spPr>
          <a:xfrm>
            <a:off x="8519383" y="4441193"/>
            <a:ext cx="2556593" cy="307777"/>
          </a:xfrm>
          <a:prstGeom prst="rect">
            <a:avLst/>
          </a:prstGeom>
        </p:spPr>
        <p:txBody>
          <a:bodyPr wrap="square">
            <a:spAutoFit/>
          </a:bodyPr>
          <a:lstStyle/>
          <a:p>
            <a:pPr>
              <a:lnSpc>
                <a:spcPct val="70000"/>
              </a:lnSpc>
              <a:spcBef>
                <a:spcPct val="20000"/>
              </a:spcBef>
              <a:defRPr/>
            </a:pPr>
            <a:r>
              <a:rPr lang="pl-PL" sz="2000">
                <a:solidFill>
                  <a:srgbClr val="5F5F5F"/>
                </a:solidFill>
                <a:latin typeface="Century Gothic" panose="020B0502020202020204" pitchFamily="34" charset="0"/>
                <a:ea typeface="Open Sans" panose="020B0606030504020204" pitchFamily="34" charset="0"/>
                <a:cs typeface="Open Sans" panose="020B0606030504020204" pitchFamily="34" charset="0"/>
              </a:rPr>
              <a:t>Lower </a:t>
            </a:r>
            <a:r>
              <a:rPr lang="pl-PL" sz="2000" b="1" err="1">
                <a:solidFill>
                  <a:schemeClr val="accent1"/>
                </a:solidFill>
                <a:latin typeface="Century Gothic" panose="020B0502020202020204" pitchFamily="34" charset="0"/>
                <a:ea typeface="Open Sans" panose="020B0606030504020204" pitchFamily="34" charset="0"/>
                <a:cs typeface="Open Sans" panose="020B0606030504020204" pitchFamily="34" charset="0"/>
              </a:rPr>
              <a:t>normal</a:t>
            </a:r>
            <a:r>
              <a:rPr lang="pl-PL" sz="2000" b="1">
                <a:solidFill>
                  <a:schemeClr val="accent1"/>
                </a:solidFill>
                <a:latin typeface="Century Gothic" panose="020B0502020202020204" pitchFamily="34" charset="0"/>
                <a:ea typeface="Open Sans" panose="020B0606030504020204" pitchFamily="34" charset="0"/>
                <a:cs typeface="Open Sans" panose="020B0606030504020204" pitchFamily="34" charset="0"/>
              </a:rPr>
              <a:t> </a:t>
            </a:r>
            <a:r>
              <a:rPr lang="pl-PL" sz="2000" b="1" err="1">
                <a:solidFill>
                  <a:schemeClr val="accent1"/>
                </a:solidFill>
                <a:latin typeface="Century Gothic" panose="020B0502020202020204" pitchFamily="34" charset="0"/>
                <a:ea typeface="Open Sans" panose="020B0606030504020204" pitchFamily="34" charset="0"/>
                <a:cs typeface="Open Sans" panose="020B0606030504020204" pitchFamily="34" charset="0"/>
              </a:rPr>
              <a:t>level</a:t>
            </a:r>
            <a:endParaRPr lang="en-US" sz="2000" b="1">
              <a:solidFill>
                <a:schemeClr val="accent1"/>
              </a:solidFill>
              <a:latin typeface="Century Gothic" panose="020B0502020202020204" pitchFamily="34" charset="0"/>
              <a:ea typeface="Open Sans" panose="020B0606030504020204" pitchFamily="34" charset="0"/>
              <a:cs typeface="Open Sans" panose="020B0606030504020204" pitchFamily="34" charset="0"/>
            </a:endParaRPr>
          </a:p>
        </p:txBody>
      </p:sp>
      <p:sp>
        <p:nvSpPr>
          <p:cNvPr id="59" name="Prostokąt 58"/>
          <p:cNvSpPr/>
          <p:nvPr/>
        </p:nvSpPr>
        <p:spPr>
          <a:xfrm>
            <a:off x="8519383" y="5050480"/>
            <a:ext cx="2730948" cy="307777"/>
          </a:xfrm>
          <a:prstGeom prst="rect">
            <a:avLst/>
          </a:prstGeom>
        </p:spPr>
        <p:txBody>
          <a:bodyPr wrap="square">
            <a:spAutoFit/>
          </a:bodyPr>
          <a:lstStyle/>
          <a:p>
            <a:pPr>
              <a:lnSpc>
                <a:spcPct val="70000"/>
              </a:lnSpc>
              <a:spcBef>
                <a:spcPct val="20000"/>
              </a:spcBef>
              <a:defRPr/>
            </a:pPr>
            <a:r>
              <a:rPr lang="pl-PL" sz="2000">
                <a:solidFill>
                  <a:srgbClr val="5F5F5F"/>
                </a:solidFill>
                <a:latin typeface="Century Gothic" panose="020B0502020202020204" pitchFamily="34" charset="0"/>
                <a:ea typeface="Open Sans" panose="020B0606030504020204" pitchFamily="34" charset="0"/>
                <a:cs typeface="Open Sans" panose="020B0606030504020204" pitchFamily="34" charset="0"/>
              </a:rPr>
              <a:t>Lower </a:t>
            </a:r>
            <a:r>
              <a:rPr lang="pl-PL" sz="2000" b="1" err="1">
                <a:solidFill>
                  <a:schemeClr val="accent1"/>
                </a:solidFill>
                <a:latin typeface="Century Gothic" panose="020B0502020202020204" pitchFamily="34" charset="0"/>
                <a:ea typeface="Open Sans" panose="020B0606030504020204" pitchFamily="34" charset="0"/>
                <a:cs typeface="Open Sans" panose="020B0606030504020204" pitchFamily="34" charset="0"/>
              </a:rPr>
              <a:t>level</a:t>
            </a:r>
            <a:endParaRPr lang="en-US" sz="2000" b="1">
              <a:solidFill>
                <a:schemeClr val="accent1"/>
              </a:solidFill>
              <a:latin typeface="Century Gothic" panose="020B0502020202020204" pitchFamily="34" charset="0"/>
              <a:ea typeface="Open Sans" panose="020B0606030504020204" pitchFamily="34" charset="0"/>
              <a:cs typeface="Open Sans" panose="020B0606030504020204" pitchFamily="34" charset="0"/>
            </a:endParaRPr>
          </a:p>
        </p:txBody>
      </p:sp>
      <p:sp>
        <p:nvSpPr>
          <p:cNvPr id="3" name="Symbol zastępczy numeru slajdu 2"/>
          <p:cNvSpPr>
            <a:spLocks noGrp="1"/>
          </p:cNvSpPr>
          <p:nvPr>
            <p:ph type="sldNum" sz="quarter" idx="12"/>
          </p:nvPr>
        </p:nvSpPr>
        <p:spPr/>
        <p:txBody>
          <a:bodyPr/>
          <a:lstStyle/>
          <a:p>
            <a:fld id="{DEAEEF22-A4DB-45E7-8C91-9889C89BF273}" type="slidenum">
              <a:rPr lang="pl-PL" smtClean="0"/>
              <a:t>72</a:t>
            </a:fld>
            <a:endParaRPr lang="pl-PL"/>
          </a:p>
        </p:txBody>
      </p:sp>
      <p:sp>
        <p:nvSpPr>
          <p:cNvPr id="5" name="Rectangle 4"/>
          <p:cNvSpPr/>
          <p:nvPr/>
        </p:nvSpPr>
        <p:spPr>
          <a:xfrm>
            <a:off x="4363277" y="1014610"/>
            <a:ext cx="6619032" cy="56121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Graphic 8" descr="Iceberg outline">
            <a:extLst>
              <a:ext uri="{FF2B5EF4-FFF2-40B4-BE49-F238E27FC236}">
                <a16:creationId xmlns:a16="http://schemas.microsoft.com/office/drawing/2014/main" id="{5DABFEA5-AA95-4651-A167-200465EFF09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15252" y="2051083"/>
            <a:ext cx="3400409" cy="3400409"/>
          </a:xfrm>
          <a:prstGeom prst="rect">
            <a:avLst/>
          </a:prstGeom>
        </p:spPr>
      </p:pic>
      <p:cxnSp>
        <p:nvCxnSpPr>
          <p:cNvPr id="11" name="Straight Connector 10">
            <a:extLst>
              <a:ext uri="{FF2B5EF4-FFF2-40B4-BE49-F238E27FC236}">
                <a16:creationId xmlns:a16="http://schemas.microsoft.com/office/drawing/2014/main" id="{EF3C690B-CCB9-44E4-A0C7-8CF3605563CE}"/>
              </a:ext>
            </a:extLst>
          </p:cNvPr>
          <p:cNvCxnSpPr/>
          <p:nvPr/>
        </p:nvCxnSpPr>
        <p:spPr>
          <a:xfrm>
            <a:off x="3523920" y="3604149"/>
            <a:ext cx="3447914" cy="0"/>
          </a:xfrm>
          <a:prstGeom prst="line">
            <a:avLst/>
          </a:prstGeom>
          <a:ln w="38100">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460098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3333">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3333">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53333">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500"/>
                                            <p:tgtEl>
                                              <p:spTgt spid="50"/>
                                            </p:tgtEl>
                                          </p:cBhvr>
                                        </p:animEffect>
                                      </p:childTnLst>
                                    </p:cTn>
                                  </p:par>
                                  <p:par>
                                    <p:cTn id="12" presetID="22" presetClass="entr" presetSubtype="4" fill="hold"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wipe(down)">
                                          <p:cBhvr>
                                            <p:cTn id="14" dur="500"/>
                                            <p:tgtEl>
                                              <p:spTgt spid="35"/>
                                            </p:tgtEl>
                                          </p:cBhvr>
                                        </p:animEffect>
                                      </p:childTnLst>
                                    </p:cTn>
                                  </p:par>
                                </p:childTnLst>
                              </p:cTn>
                            </p:par>
                            <p:par>
                              <p:cTn id="15" fill="hold">
                                <p:stCondLst>
                                  <p:cond delay="1000"/>
                                </p:stCondLst>
                                <p:childTnLst>
                                  <p:par>
                                    <p:cTn id="16" presetID="2" presetClass="entr" presetSubtype="2" fill="hold" grpId="0" nodeType="afterEffect" p14:presetBounceEnd="53333">
                                      <p:stCondLst>
                                        <p:cond delay="0"/>
                                      </p:stCondLst>
                                      <p:childTnLst>
                                        <p:set>
                                          <p:cBhvr>
                                            <p:cTn id="17" dur="1" fill="hold">
                                              <p:stCondLst>
                                                <p:cond delay="0"/>
                                              </p:stCondLst>
                                            </p:cTn>
                                            <p:tgtEl>
                                              <p:spTgt spid="54"/>
                                            </p:tgtEl>
                                            <p:attrNameLst>
                                              <p:attrName>style.visibility</p:attrName>
                                            </p:attrNameLst>
                                          </p:cBhvr>
                                          <p:to>
                                            <p:strVal val="visible"/>
                                          </p:to>
                                        </p:set>
                                        <p:anim calcmode="lin" valueType="num" p14:bounceEnd="53333">
                                          <p:cBhvr additive="base">
                                            <p:cTn id="18" dur="1000" fill="hold"/>
                                            <p:tgtEl>
                                              <p:spTgt spid="54"/>
                                            </p:tgtEl>
                                            <p:attrNameLst>
                                              <p:attrName>ppt_x</p:attrName>
                                            </p:attrNameLst>
                                          </p:cBhvr>
                                          <p:tavLst>
                                            <p:tav tm="0">
                                              <p:val>
                                                <p:strVal val="1+#ppt_w/2"/>
                                              </p:val>
                                            </p:tav>
                                            <p:tav tm="100000">
                                              <p:val>
                                                <p:strVal val="#ppt_x"/>
                                              </p:val>
                                            </p:tav>
                                          </p:tavLst>
                                        </p:anim>
                                        <p:anim calcmode="lin" valueType="num" p14:bounceEnd="53333">
                                          <p:cBhvr additive="base">
                                            <p:cTn id="19" dur="1000" fill="hold"/>
                                            <p:tgtEl>
                                              <p:spTgt spid="5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750"/>
                                            <p:tgtEl>
                                              <p:spTgt spid="33"/>
                                            </p:tgtEl>
                                          </p:cBhvr>
                                        </p:animEffect>
                                      </p:childTnLst>
                                    </p:cTn>
                                  </p:par>
                                </p:childTnLst>
                              </p:cTn>
                            </p:par>
                            <p:par>
                              <p:cTn id="24" fill="hold">
                                <p:stCondLst>
                                  <p:cond delay="2750"/>
                                </p:stCondLst>
                                <p:childTnLst>
                                  <p:par>
                                    <p:cTn id="25" presetID="2" presetClass="entr" presetSubtype="2" fill="hold" grpId="0" nodeType="afterEffect" p14:presetBounceEnd="53333">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14:bounceEnd="53333">
                                          <p:cBhvr additive="base">
                                            <p:cTn id="27" dur="1000" fill="hold"/>
                                            <p:tgtEl>
                                              <p:spTgt spid="57"/>
                                            </p:tgtEl>
                                            <p:attrNameLst>
                                              <p:attrName>ppt_x</p:attrName>
                                            </p:attrNameLst>
                                          </p:cBhvr>
                                          <p:tavLst>
                                            <p:tav tm="0">
                                              <p:val>
                                                <p:strVal val="1+#ppt_w/2"/>
                                              </p:val>
                                            </p:tav>
                                            <p:tav tm="100000">
                                              <p:val>
                                                <p:strVal val="#ppt_x"/>
                                              </p:val>
                                            </p:tav>
                                          </p:tavLst>
                                        </p:anim>
                                        <p:anim calcmode="lin" valueType="num" p14:bounceEnd="53333">
                                          <p:cBhvr additive="base">
                                            <p:cTn id="28" dur="1000" fill="hold"/>
                                            <p:tgtEl>
                                              <p:spTgt spid="57"/>
                                            </p:tgtEl>
                                            <p:attrNameLst>
                                              <p:attrName>ppt_y</p:attrName>
                                            </p:attrNameLst>
                                          </p:cBhvr>
                                          <p:tavLst>
                                            <p:tav tm="0">
                                              <p:val>
                                                <p:strVal val="#ppt_y"/>
                                              </p:val>
                                            </p:tav>
                                            <p:tav tm="100000">
                                              <p:val>
                                                <p:strVal val="#ppt_y"/>
                                              </p:val>
                                            </p:tav>
                                          </p:tavLst>
                                        </p:anim>
                                      </p:childTnLst>
                                    </p:cTn>
                                  </p:par>
                                </p:childTnLst>
                              </p:cTn>
                            </p:par>
                            <p:par>
                              <p:cTn id="29" fill="hold">
                                <p:stCondLst>
                                  <p:cond delay="3750"/>
                                </p:stCondLst>
                                <p:childTnLst>
                                  <p:par>
                                    <p:cTn id="30" presetID="27" presetClass="emph" presetSubtype="0" fill="remove" grpId="0" nodeType="afterEffect">
                                      <p:stCondLst>
                                        <p:cond delay="0"/>
                                      </p:stCondLst>
                                      <p:childTnLst>
                                        <p:animClr clrSpc="rgb" dir="cw">
                                          <p:cBhvr override="childStyle">
                                            <p:cTn id="31" dur="500" autoRev="1" fill="remove"/>
                                            <p:tgtEl>
                                              <p:spTgt spid="64"/>
                                            </p:tgtEl>
                                            <p:attrNameLst>
                                              <p:attrName>style.color</p:attrName>
                                            </p:attrNameLst>
                                          </p:cBhvr>
                                          <p:to>
                                            <a:srgbClr val="FFC000"/>
                                          </p:to>
                                        </p:animClr>
                                        <p:animClr clrSpc="rgb" dir="cw">
                                          <p:cBhvr>
                                            <p:cTn id="32" dur="500" autoRev="1" fill="remove"/>
                                            <p:tgtEl>
                                              <p:spTgt spid="64"/>
                                            </p:tgtEl>
                                            <p:attrNameLst>
                                              <p:attrName>fillcolor</p:attrName>
                                            </p:attrNameLst>
                                          </p:cBhvr>
                                          <p:to>
                                            <a:srgbClr val="FFC000"/>
                                          </p:to>
                                        </p:animClr>
                                        <p:set>
                                          <p:cBhvr>
                                            <p:cTn id="33" dur="500" autoRev="1" fill="remove"/>
                                            <p:tgtEl>
                                              <p:spTgt spid="64"/>
                                            </p:tgtEl>
                                            <p:attrNameLst>
                                              <p:attrName>fill.type</p:attrName>
                                            </p:attrNameLst>
                                          </p:cBhvr>
                                          <p:to>
                                            <p:strVal val="solid"/>
                                          </p:to>
                                        </p:set>
                                        <p:set>
                                          <p:cBhvr>
                                            <p:cTn id="34" dur="500" autoRev="1" fill="remove"/>
                                            <p:tgtEl>
                                              <p:spTgt spid="64"/>
                                            </p:tgtEl>
                                            <p:attrNameLst>
                                              <p:attrName>fill.on</p:attrName>
                                            </p:attrNameLst>
                                          </p:cBhvr>
                                          <p:to>
                                            <p:strVal val="true"/>
                                          </p:to>
                                        </p:set>
                                      </p:childTnLst>
                                    </p:cTn>
                                  </p:par>
                                </p:childTnLst>
                              </p:cTn>
                            </p:par>
                            <p:par>
                              <p:cTn id="35" fill="hold">
                                <p:stCondLst>
                                  <p:cond delay="4750"/>
                                </p:stCondLst>
                                <p:childTnLst>
                                  <p:par>
                                    <p:cTn id="36" presetID="2" presetClass="entr" presetSubtype="8" fill="hold" grpId="0" nodeType="afterEffect" p14:presetBounceEnd="53333">
                                      <p:stCondLst>
                                        <p:cond delay="0"/>
                                      </p:stCondLst>
                                      <p:childTnLst>
                                        <p:set>
                                          <p:cBhvr>
                                            <p:cTn id="37" dur="1" fill="hold">
                                              <p:stCondLst>
                                                <p:cond delay="0"/>
                                              </p:stCondLst>
                                            </p:cTn>
                                            <p:tgtEl>
                                              <p:spTgt spid="55"/>
                                            </p:tgtEl>
                                            <p:attrNameLst>
                                              <p:attrName>style.visibility</p:attrName>
                                            </p:attrNameLst>
                                          </p:cBhvr>
                                          <p:to>
                                            <p:strVal val="visible"/>
                                          </p:to>
                                        </p:set>
                                        <p:anim calcmode="lin" valueType="num" p14:bounceEnd="53333">
                                          <p:cBhvr additive="base">
                                            <p:cTn id="38" dur="1000" fill="hold"/>
                                            <p:tgtEl>
                                              <p:spTgt spid="55"/>
                                            </p:tgtEl>
                                            <p:attrNameLst>
                                              <p:attrName>ppt_x</p:attrName>
                                            </p:attrNameLst>
                                          </p:cBhvr>
                                          <p:tavLst>
                                            <p:tav tm="0">
                                              <p:val>
                                                <p:strVal val="0-#ppt_w/2"/>
                                              </p:val>
                                            </p:tav>
                                            <p:tav tm="100000">
                                              <p:val>
                                                <p:strVal val="#ppt_x"/>
                                              </p:val>
                                            </p:tav>
                                          </p:tavLst>
                                        </p:anim>
                                        <p:anim calcmode="lin" valueType="num" p14:bounceEnd="53333">
                                          <p:cBhvr additive="base">
                                            <p:cTn id="39" dur="1000" fill="hold"/>
                                            <p:tgtEl>
                                              <p:spTgt spid="55"/>
                                            </p:tgtEl>
                                            <p:attrNameLst>
                                              <p:attrName>ppt_y</p:attrName>
                                            </p:attrNameLst>
                                          </p:cBhvr>
                                          <p:tavLst>
                                            <p:tav tm="0">
                                              <p:val>
                                                <p:strVal val="#ppt_y"/>
                                              </p:val>
                                            </p:tav>
                                            <p:tav tm="100000">
                                              <p:val>
                                                <p:strVal val="#ppt_y"/>
                                              </p:val>
                                            </p:tav>
                                          </p:tavLst>
                                        </p:anim>
                                      </p:childTnLst>
                                    </p:cTn>
                                  </p:par>
                                </p:childTnLst>
                              </p:cTn>
                            </p:par>
                            <p:par>
                              <p:cTn id="40" fill="hold">
                                <p:stCondLst>
                                  <p:cond delay="5750"/>
                                </p:stCondLst>
                                <p:childTnLst>
                                  <p:par>
                                    <p:cTn id="41" presetID="22" presetClass="entr" presetSubtype="8" fill="hold" nodeType="after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wipe(left)">
                                          <p:cBhvr>
                                            <p:cTn id="43" dur="1000"/>
                                            <p:tgtEl>
                                              <p:spTgt spid="75"/>
                                            </p:tgtEl>
                                          </p:cBhvr>
                                        </p:animEffect>
                                      </p:childTnLst>
                                    </p:cTn>
                                  </p:par>
                                </p:childTnLst>
                              </p:cTn>
                            </p:par>
                            <p:par>
                              <p:cTn id="44" fill="hold">
                                <p:stCondLst>
                                  <p:cond delay="6750"/>
                                </p:stCondLst>
                                <p:childTnLst>
                                  <p:par>
                                    <p:cTn id="45" presetID="10" presetClass="exit" presetSubtype="0" fill="hold" nodeType="afterEffect">
                                      <p:stCondLst>
                                        <p:cond delay="0"/>
                                      </p:stCondLst>
                                      <p:childTnLst>
                                        <p:animEffect transition="out" filter="fade">
                                          <p:cBhvr>
                                            <p:cTn id="46" dur="750"/>
                                            <p:tgtEl>
                                              <p:spTgt spid="75"/>
                                            </p:tgtEl>
                                          </p:cBhvr>
                                        </p:animEffect>
                                        <p:set>
                                          <p:cBhvr>
                                            <p:cTn id="47" dur="1" fill="hold">
                                              <p:stCondLst>
                                                <p:cond delay="749"/>
                                              </p:stCondLst>
                                            </p:cTn>
                                            <p:tgtEl>
                                              <p:spTgt spid="75"/>
                                            </p:tgtEl>
                                            <p:attrNameLst>
                                              <p:attrName>style.visibility</p:attrName>
                                            </p:attrNameLst>
                                          </p:cBhvr>
                                          <p:to>
                                            <p:strVal val="hidden"/>
                                          </p:to>
                                        </p:set>
                                      </p:childTnLst>
                                    </p:cTn>
                                  </p:par>
                                </p:childTnLst>
                              </p:cTn>
                            </p:par>
                            <p:par>
                              <p:cTn id="48" fill="hold">
                                <p:stCondLst>
                                  <p:cond delay="7500"/>
                                </p:stCondLst>
                                <p:childTnLst>
                                  <p:par>
                                    <p:cTn id="49" presetID="2" presetClass="entr" presetSubtype="2" fill="hold" grpId="0" nodeType="afterEffect" p14:presetBounceEnd="53333">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14:bounceEnd="53333">
                                          <p:cBhvr additive="base">
                                            <p:cTn id="51" dur="1000" fill="hold"/>
                                            <p:tgtEl>
                                              <p:spTgt spid="53"/>
                                            </p:tgtEl>
                                            <p:attrNameLst>
                                              <p:attrName>ppt_x</p:attrName>
                                            </p:attrNameLst>
                                          </p:cBhvr>
                                          <p:tavLst>
                                            <p:tav tm="0">
                                              <p:val>
                                                <p:strVal val="1+#ppt_w/2"/>
                                              </p:val>
                                            </p:tav>
                                            <p:tav tm="100000">
                                              <p:val>
                                                <p:strVal val="#ppt_x"/>
                                              </p:val>
                                            </p:tav>
                                          </p:tavLst>
                                        </p:anim>
                                        <p:anim calcmode="lin" valueType="num" p14:bounceEnd="53333">
                                          <p:cBhvr additive="base">
                                            <p:cTn id="52" dur="1000" fill="hold"/>
                                            <p:tgtEl>
                                              <p:spTgt spid="53"/>
                                            </p:tgtEl>
                                            <p:attrNameLst>
                                              <p:attrName>ppt_y</p:attrName>
                                            </p:attrNameLst>
                                          </p:cBhvr>
                                          <p:tavLst>
                                            <p:tav tm="0">
                                              <p:val>
                                                <p:strVal val="#ppt_y"/>
                                              </p:val>
                                            </p:tav>
                                            <p:tav tm="100000">
                                              <p:val>
                                                <p:strVal val="#ppt_y"/>
                                              </p:val>
                                            </p:tav>
                                          </p:tavLst>
                                        </p:anim>
                                      </p:childTnLst>
                                    </p:cTn>
                                  </p:par>
                                </p:childTnLst>
                              </p:cTn>
                            </p:par>
                            <p:par>
                              <p:cTn id="53" fill="hold">
                                <p:stCondLst>
                                  <p:cond delay="8500"/>
                                </p:stCondLst>
                                <p:childTnLst>
                                  <p:par>
                                    <p:cTn id="54" presetID="10" presetClass="entr" presetSubtype="0"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750"/>
                                            <p:tgtEl>
                                              <p:spTgt spid="32"/>
                                            </p:tgtEl>
                                          </p:cBhvr>
                                        </p:animEffect>
                                      </p:childTnLst>
                                    </p:cTn>
                                  </p:par>
                                </p:childTnLst>
                              </p:cTn>
                            </p:par>
                            <p:par>
                              <p:cTn id="57" fill="hold">
                                <p:stCondLst>
                                  <p:cond delay="9250"/>
                                </p:stCondLst>
                                <p:childTnLst>
                                  <p:par>
                                    <p:cTn id="58" presetID="2" presetClass="entr" presetSubtype="2" fill="hold" grpId="0" nodeType="afterEffect" p14:presetBounceEnd="53333">
                                      <p:stCondLst>
                                        <p:cond delay="0"/>
                                      </p:stCondLst>
                                      <p:childTnLst>
                                        <p:set>
                                          <p:cBhvr>
                                            <p:cTn id="59" dur="1" fill="hold">
                                              <p:stCondLst>
                                                <p:cond delay="0"/>
                                              </p:stCondLst>
                                            </p:cTn>
                                            <p:tgtEl>
                                              <p:spTgt spid="58"/>
                                            </p:tgtEl>
                                            <p:attrNameLst>
                                              <p:attrName>style.visibility</p:attrName>
                                            </p:attrNameLst>
                                          </p:cBhvr>
                                          <p:to>
                                            <p:strVal val="visible"/>
                                          </p:to>
                                        </p:set>
                                        <p:anim calcmode="lin" valueType="num" p14:bounceEnd="53333">
                                          <p:cBhvr additive="base">
                                            <p:cTn id="60" dur="1000" fill="hold"/>
                                            <p:tgtEl>
                                              <p:spTgt spid="58"/>
                                            </p:tgtEl>
                                            <p:attrNameLst>
                                              <p:attrName>ppt_x</p:attrName>
                                            </p:attrNameLst>
                                          </p:cBhvr>
                                          <p:tavLst>
                                            <p:tav tm="0">
                                              <p:val>
                                                <p:strVal val="1+#ppt_w/2"/>
                                              </p:val>
                                            </p:tav>
                                            <p:tav tm="100000">
                                              <p:val>
                                                <p:strVal val="#ppt_x"/>
                                              </p:val>
                                            </p:tav>
                                          </p:tavLst>
                                        </p:anim>
                                        <p:anim calcmode="lin" valueType="num" p14:bounceEnd="53333">
                                          <p:cBhvr additive="base">
                                            <p:cTn id="61" dur="1000" fill="hold"/>
                                            <p:tgtEl>
                                              <p:spTgt spid="58"/>
                                            </p:tgtEl>
                                            <p:attrNameLst>
                                              <p:attrName>ppt_y</p:attrName>
                                            </p:attrNameLst>
                                          </p:cBhvr>
                                          <p:tavLst>
                                            <p:tav tm="0">
                                              <p:val>
                                                <p:strVal val="#ppt_y"/>
                                              </p:val>
                                            </p:tav>
                                            <p:tav tm="100000">
                                              <p:val>
                                                <p:strVal val="#ppt_y"/>
                                              </p:val>
                                            </p:tav>
                                          </p:tavLst>
                                        </p:anim>
                                      </p:childTnLst>
                                    </p:cTn>
                                  </p:par>
                                </p:childTnLst>
                              </p:cTn>
                            </p:par>
                            <p:par>
                              <p:cTn id="62" fill="hold">
                                <p:stCondLst>
                                  <p:cond delay="10250"/>
                                </p:stCondLst>
                                <p:childTnLst>
                                  <p:par>
                                    <p:cTn id="63" presetID="27" presetClass="emph" presetSubtype="0" fill="remove" grpId="0" nodeType="afterEffect">
                                      <p:stCondLst>
                                        <p:cond delay="0"/>
                                      </p:stCondLst>
                                      <p:childTnLst>
                                        <p:animClr clrSpc="rgb" dir="cw">
                                          <p:cBhvr override="childStyle">
                                            <p:cTn id="64" dur="500" autoRev="1" fill="remove"/>
                                            <p:tgtEl>
                                              <p:spTgt spid="68"/>
                                            </p:tgtEl>
                                            <p:attrNameLst>
                                              <p:attrName>style.color</p:attrName>
                                            </p:attrNameLst>
                                          </p:cBhvr>
                                          <p:to>
                                            <a:srgbClr val="FFC000"/>
                                          </p:to>
                                        </p:animClr>
                                        <p:animClr clrSpc="rgb" dir="cw">
                                          <p:cBhvr>
                                            <p:cTn id="65" dur="500" autoRev="1" fill="remove"/>
                                            <p:tgtEl>
                                              <p:spTgt spid="68"/>
                                            </p:tgtEl>
                                            <p:attrNameLst>
                                              <p:attrName>fillcolor</p:attrName>
                                            </p:attrNameLst>
                                          </p:cBhvr>
                                          <p:to>
                                            <a:srgbClr val="FFC000"/>
                                          </p:to>
                                        </p:animClr>
                                        <p:set>
                                          <p:cBhvr>
                                            <p:cTn id="66" dur="500" autoRev="1" fill="remove"/>
                                            <p:tgtEl>
                                              <p:spTgt spid="68"/>
                                            </p:tgtEl>
                                            <p:attrNameLst>
                                              <p:attrName>fill.type</p:attrName>
                                            </p:attrNameLst>
                                          </p:cBhvr>
                                          <p:to>
                                            <p:strVal val="solid"/>
                                          </p:to>
                                        </p:set>
                                        <p:set>
                                          <p:cBhvr>
                                            <p:cTn id="67" dur="500" autoRev="1" fill="remove"/>
                                            <p:tgtEl>
                                              <p:spTgt spid="68"/>
                                            </p:tgtEl>
                                            <p:attrNameLst>
                                              <p:attrName>fill.on</p:attrName>
                                            </p:attrNameLst>
                                          </p:cBhvr>
                                          <p:to>
                                            <p:strVal val="true"/>
                                          </p:to>
                                        </p:set>
                                      </p:childTnLst>
                                    </p:cTn>
                                  </p:par>
                                </p:childTnLst>
                              </p:cTn>
                            </p:par>
                            <p:par>
                              <p:cTn id="68" fill="hold">
                                <p:stCondLst>
                                  <p:cond delay="11250"/>
                                </p:stCondLst>
                                <p:childTnLst>
                                  <p:par>
                                    <p:cTn id="69" presetID="2" presetClass="entr" presetSubtype="2" fill="hold" grpId="0" nodeType="afterEffect" p14:presetBounceEnd="53333">
                                      <p:stCondLst>
                                        <p:cond delay="0"/>
                                      </p:stCondLst>
                                      <p:childTnLst>
                                        <p:set>
                                          <p:cBhvr>
                                            <p:cTn id="70" dur="1" fill="hold">
                                              <p:stCondLst>
                                                <p:cond delay="0"/>
                                              </p:stCondLst>
                                            </p:cTn>
                                            <p:tgtEl>
                                              <p:spTgt spid="59"/>
                                            </p:tgtEl>
                                            <p:attrNameLst>
                                              <p:attrName>style.visibility</p:attrName>
                                            </p:attrNameLst>
                                          </p:cBhvr>
                                          <p:to>
                                            <p:strVal val="visible"/>
                                          </p:to>
                                        </p:set>
                                        <p:anim calcmode="lin" valueType="num" p14:bounceEnd="53333">
                                          <p:cBhvr additive="base">
                                            <p:cTn id="71" dur="1000" fill="hold"/>
                                            <p:tgtEl>
                                              <p:spTgt spid="59"/>
                                            </p:tgtEl>
                                            <p:attrNameLst>
                                              <p:attrName>ppt_x</p:attrName>
                                            </p:attrNameLst>
                                          </p:cBhvr>
                                          <p:tavLst>
                                            <p:tav tm="0">
                                              <p:val>
                                                <p:strVal val="1+#ppt_w/2"/>
                                              </p:val>
                                            </p:tav>
                                            <p:tav tm="100000">
                                              <p:val>
                                                <p:strVal val="#ppt_x"/>
                                              </p:val>
                                            </p:tav>
                                          </p:tavLst>
                                        </p:anim>
                                        <p:anim calcmode="lin" valueType="num" p14:bounceEnd="53333">
                                          <p:cBhvr additive="base">
                                            <p:cTn id="72" dur="1000" fill="hold"/>
                                            <p:tgtEl>
                                              <p:spTgt spid="59"/>
                                            </p:tgtEl>
                                            <p:attrNameLst>
                                              <p:attrName>ppt_y</p:attrName>
                                            </p:attrNameLst>
                                          </p:cBhvr>
                                          <p:tavLst>
                                            <p:tav tm="0">
                                              <p:val>
                                                <p:strVal val="#ppt_y"/>
                                              </p:val>
                                            </p:tav>
                                            <p:tav tm="100000">
                                              <p:val>
                                                <p:strVal val="#ppt_y"/>
                                              </p:val>
                                            </p:tav>
                                          </p:tavLst>
                                        </p:anim>
                                      </p:childTnLst>
                                    </p:cTn>
                                  </p:par>
                                </p:childTnLst>
                              </p:cTn>
                            </p:par>
                            <p:par>
                              <p:cTn id="73" fill="hold">
                                <p:stCondLst>
                                  <p:cond delay="12250"/>
                                </p:stCondLst>
                                <p:childTnLst>
                                  <p:par>
                                    <p:cTn id="74" presetID="10" presetClass="entr" presetSubtype="0" fill="hold" grpId="0" nodeType="after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fade">
                                          <p:cBhvr>
                                            <p:cTn id="76" dur="750"/>
                                            <p:tgtEl>
                                              <p:spTgt spid="34"/>
                                            </p:tgtEl>
                                          </p:cBhvr>
                                        </p:animEffect>
                                      </p:childTnLst>
                                    </p:cTn>
                                  </p:par>
                                </p:childTnLst>
                              </p:cTn>
                            </p:par>
                            <p:par>
                              <p:cTn id="77" fill="hold">
                                <p:stCondLst>
                                  <p:cond delay="13000"/>
                                </p:stCondLst>
                                <p:childTnLst>
                                  <p:par>
                                    <p:cTn id="78" presetID="2" presetClass="entr" presetSubtype="8" fill="hold" grpId="0" nodeType="afterEffect" p14:presetBounceEnd="53333">
                                      <p:stCondLst>
                                        <p:cond delay="0"/>
                                      </p:stCondLst>
                                      <p:childTnLst>
                                        <p:set>
                                          <p:cBhvr>
                                            <p:cTn id="79" dur="1" fill="hold">
                                              <p:stCondLst>
                                                <p:cond delay="0"/>
                                              </p:stCondLst>
                                            </p:cTn>
                                            <p:tgtEl>
                                              <p:spTgt spid="56"/>
                                            </p:tgtEl>
                                            <p:attrNameLst>
                                              <p:attrName>style.visibility</p:attrName>
                                            </p:attrNameLst>
                                          </p:cBhvr>
                                          <p:to>
                                            <p:strVal val="visible"/>
                                          </p:to>
                                        </p:set>
                                        <p:anim calcmode="lin" valueType="num" p14:bounceEnd="53333">
                                          <p:cBhvr additive="base">
                                            <p:cTn id="80" dur="1000" fill="hold"/>
                                            <p:tgtEl>
                                              <p:spTgt spid="56"/>
                                            </p:tgtEl>
                                            <p:attrNameLst>
                                              <p:attrName>ppt_x</p:attrName>
                                            </p:attrNameLst>
                                          </p:cBhvr>
                                          <p:tavLst>
                                            <p:tav tm="0">
                                              <p:val>
                                                <p:strVal val="0-#ppt_w/2"/>
                                              </p:val>
                                            </p:tav>
                                            <p:tav tm="100000">
                                              <p:val>
                                                <p:strVal val="#ppt_x"/>
                                              </p:val>
                                            </p:tav>
                                          </p:tavLst>
                                        </p:anim>
                                        <p:anim calcmode="lin" valueType="num" p14:bounceEnd="53333">
                                          <p:cBhvr additive="base">
                                            <p:cTn id="81" dur="1000" fill="hold"/>
                                            <p:tgtEl>
                                              <p:spTgt spid="56"/>
                                            </p:tgtEl>
                                            <p:attrNameLst>
                                              <p:attrName>ppt_y</p:attrName>
                                            </p:attrNameLst>
                                          </p:cBhvr>
                                          <p:tavLst>
                                            <p:tav tm="0">
                                              <p:val>
                                                <p:strVal val="#ppt_y"/>
                                              </p:val>
                                            </p:tav>
                                            <p:tav tm="100000">
                                              <p:val>
                                                <p:strVal val="#ppt_y"/>
                                              </p:val>
                                            </p:tav>
                                          </p:tavLst>
                                        </p:anim>
                                      </p:childTnLst>
                                    </p:cTn>
                                  </p:par>
                                </p:childTnLst>
                              </p:cTn>
                            </p:par>
                            <p:par>
                              <p:cTn id="82" fill="hold">
                                <p:stCondLst>
                                  <p:cond delay="14000"/>
                                </p:stCondLst>
                                <p:childTnLst>
                                  <p:par>
                                    <p:cTn id="83" presetID="10" presetClass="entr" presetSubtype="0"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fade">
                                          <p:cBhvr>
                                            <p:cTn id="85" dur="750"/>
                                            <p:tgtEl>
                                              <p:spTgt spid="31"/>
                                            </p:tgtEl>
                                          </p:cBhvr>
                                        </p:animEffect>
                                      </p:childTnLst>
                                    </p:cTn>
                                  </p:par>
                                </p:childTnLst>
                              </p:cTn>
                            </p:par>
                            <p:par>
                              <p:cTn id="86" fill="hold">
                                <p:stCondLst>
                                  <p:cond delay="14750"/>
                                </p:stCondLst>
                                <p:childTnLst>
                                  <p:par>
                                    <p:cTn id="87" presetID="22" presetClass="entr" presetSubtype="8" fill="hold" nodeType="afterEffect">
                                      <p:stCondLst>
                                        <p:cond delay="0"/>
                                      </p:stCondLst>
                                      <p:childTnLst>
                                        <p:set>
                                          <p:cBhvr>
                                            <p:cTn id="88" dur="1" fill="hold">
                                              <p:stCondLst>
                                                <p:cond delay="0"/>
                                              </p:stCondLst>
                                            </p:cTn>
                                            <p:tgtEl>
                                              <p:spTgt spid="61"/>
                                            </p:tgtEl>
                                            <p:attrNameLst>
                                              <p:attrName>style.visibility</p:attrName>
                                            </p:attrNameLst>
                                          </p:cBhvr>
                                          <p:to>
                                            <p:strVal val="visible"/>
                                          </p:to>
                                        </p:set>
                                        <p:animEffect transition="in" filter="wipe(left)">
                                          <p:cBhvr>
                                            <p:cTn id="89" dur="75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4" grpId="0" animBg="1"/>
          <p:bldP spid="4" grpId="0" animBg="1"/>
          <p:bldP spid="31" grpId="0" animBg="1"/>
          <p:bldP spid="32" grpId="0" animBg="1"/>
          <p:bldP spid="33" grpId="0" animBg="1"/>
          <p:bldP spid="34" grpId="0" animBg="1"/>
          <p:bldP spid="50" grpId="0"/>
          <p:bldP spid="53" grpId="0"/>
          <p:bldP spid="54" grpId="0"/>
          <p:bldP spid="55" grpId="0"/>
          <p:bldP spid="56" grpId="0"/>
          <p:bldP spid="57" grpId="0"/>
          <p:bldP spid="58" grpId="0"/>
          <p:bldP spid="5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500"/>
                                            <p:tgtEl>
                                              <p:spTgt spid="50"/>
                                            </p:tgtEl>
                                          </p:cBhvr>
                                        </p:animEffect>
                                      </p:childTnLst>
                                    </p:cTn>
                                  </p:par>
                                  <p:par>
                                    <p:cTn id="12" presetID="22" presetClass="entr" presetSubtype="4" fill="hold" nodeType="with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wipe(down)">
                                          <p:cBhvr>
                                            <p:cTn id="14" dur="500"/>
                                            <p:tgtEl>
                                              <p:spTgt spid="35"/>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54"/>
                                            </p:tgtEl>
                                            <p:attrNameLst>
                                              <p:attrName>style.visibility</p:attrName>
                                            </p:attrNameLst>
                                          </p:cBhvr>
                                          <p:to>
                                            <p:strVal val="visible"/>
                                          </p:to>
                                        </p:set>
                                        <p:anim calcmode="lin" valueType="num">
                                          <p:cBhvr additive="base">
                                            <p:cTn id="18" dur="1000" fill="hold"/>
                                            <p:tgtEl>
                                              <p:spTgt spid="54"/>
                                            </p:tgtEl>
                                            <p:attrNameLst>
                                              <p:attrName>ppt_x</p:attrName>
                                            </p:attrNameLst>
                                          </p:cBhvr>
                                          <p:tavLst>
                                            <p:tav tm="0">
                                              <p:val>
                                                <p:strVal val="1+#ppt_w/2"/>
                                              </p:val>
                                            </p:tav>
                                            <p:tav tm="100000">
                                              <p:val>
                                                <p:strVal val="#ppt_x"/>
                                              </p:val>
                                            </p:tav>
                                          </p:tavLst>
                                        </p:anim>
                                        <p:anim calcmode="lin" valueType="num">
                                          <p:cBhvr additive="base">
                                            <p:cTn id="19" dur="1000" fill="hold"/>
                                            <p:tgtEl>
                                              <p:spTgt spid="5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750"/>
                                            <p:tgtEl>
                                              <p:spTgt spid="33"/>
                                            </p:tgtEl>
                                          </p:cBhvr>
                                        </p:animEffect>
                                      </p:childTnLst>
                                    </p:cTn>
                                  </p:par>
                                </p:childTnLst>
                              </p:cTn>
                            </p:par>
                            <p:par>
                              <p:cTn id="24" fill="hold">
                                <p:stCondLst>
                                  <p:cond delay="2750"/>
                                </p:stCondLst>
                                <p:childTnLst>
                                  <p:par>
                                    <p:cTn id="25" presetID="2" presetClass="entr" presetSubtype="2"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additive="base">
                                            <p:cTn id="27" dur="1000" fill="hold"/>
                                            <p:tgtEl>
                                              <p:spTgt spid="57"/>
                                            </p:tgtEl>
                                            <p:attrNameLst>
                                              <p:attrName>ppt_x</p:attrName>
                                            </p:attrNameLst>
                                          </p:cBhvr>
                                          <p:tavLst>
                                            <p:tav tm="0">
                                              <p:val>
                                                <p:strVal val="1+#ppt_w/2"/>
                                              </p:val>
                                            </p:tav>
                                            <p:tav tm="100000">
                                              <p:val>
                                                <p:strVal val="#ppt_x"/>
                                              </p:val>
                                            </p:tav>
                                          </p:tavLst>
                                        </p:anim>
                                        <p:anim calcmode="lin" valueType="num">
                                          <p:cBhvr additive="base">
                                            <p:cTn id="28" dur="1000" fill="hold"/>
                                            <p:tgtEl>
                                              <p:spTgt spid="57"/>
                                            </p:tgtEl>
                                            <p:attrNameLst>
                                              <p:attrName>ppt_y</p:attrName>
                                            </p:attrNameLst>
                                          </p:cBhvr>
                                          <p:tavLst>
                                            <p:tav tm="0">
                                              <p:val>
                                                <p:strVal val="#ppt_y"/>
                                              </p:val>
                                            </p:tav>
                                            <p:tav tm="100000">
                                              <p:val>
                                                <p:strVal val="#ppt_y"/>
                                              </p:val>
                                            </p:tav>
                                          </p:tavLst>
                                        </p:anim>
                                      </p:childTnLst>
                                    </p:cTn>
                                  </p:par>
                                </p:childTnLst>
                              </p:cTn>
                            </p:par>
                            <p:par>
                              <p:cTn id="29" fill="hold">
                                <p:stCondLst>
                                  <p:cond delay="3750"/>
                                </p:stCondLst>
                                <p:childTnLst>
                                  <p:par>
                                    <p:cTn id="30" presetID="27" presetClass="emph" presetSubtype="0" fill="remove" grpId="0" nodeType="afterEffect">
                                      <p:stCondLst>
                                        <p:cond delay="0"/>
                                      </p:stCondLst>
                                      <p:childTnLst>
                                        <p:animClr clrSpc="rgb" dir="cw">
                                          <p:cBhvr override="childStyle">
                                            <p:cTn id="31" dur="500" autoRev="1" fill="remove"/>
                                            <p:tgtEl>
                                              <p:spTgt spid="64"/>
                                            </p:tgtEl>
                                            <p:attrNameLst>
                                              <p:attrName>style.color</p:attrName>
                                            </p:attrNameLst>
                                          </p:cBhvr>
                                          <p:to>
                                            <a:srgbClr val="FFC000"/>
                                          </p:to>
                                        </p:animClr>
                                        <p:animClr clrSpc="rgb" dir="cw">
                                          <p:cBhvr>
                                            <p:cTn id="32" dur="500" autoRev="1" fill="remove"/>
                                            <p:tgtEl>
                                              <p:spTgt spid="64"/>
                                            </p:tgtEl>
                                            <p:attrNameLst>
                                              <p:attrName>fillcolor</p:attrName>
                                            </p:attrNameLst>
                                          </p:cBhvr>
                                          <p:to>
                                            <a:srgbClr val="FFC000"/>
                                          </p:to>
                                        </p:animClr>
                                        <p:set>
                                          <p:cBhvr>
                                            <p:cTn id="33" dur="500" autoRev="1" fill="remove"/>
                                            <p:tgtEl>
                                              <p:spTgt spid="64"/>
                                            </p:tgtEl>
                                            <p:attrNameLst>
                                              <p:attrName>fill.type</p:attrName>
                                            </p:attrNameLst>
                                          </p:cBhvr>
                                          <p:to>
                                            <p:strVal val="solid"/>
                                          </p:to>
                                        </p:set>
                                        <p:set>
                                          <p:cBhvr>
                                            <p:cTn id="34" dur="500" autoRev="1" fill="remove"/>
                                            <p:tgtEl>
                                              <p:spTgt spid="64"/>
                                            </p:tgtEl>
                                            <p:attrNameLst>
                                              <p:attrName>fill.on</p:attrName>
                                            </p:attrNameLst>
                                          </p:cBhvr>
                                          <p:to>
                                            <p:strVal val="true"/>
                                          </p:to>
                                        </p:set>
                                      </p:childTnLst>
                                    </p:cTn>
                                  </p:par>
                                </p:childTnLst>
                              </p:cTn>
                            </p:par>
                            <p:par>
                              <p:cTn id="35" fill="hold">
                                <p:stCondLst>
                                  <p:cond delay="4750"/>
                                </p:stCondLst>
                                <p:childTnLst>
                                  <p:par>
                                    <p:cTn id="36" presetID="2" presetClass="entr" presetSubtype="8"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 calcmode="lin" valueType="num">
                                          <p:cBhvr additive="base">
                                            <p:cTn id="38" dur="1000" fill="hold"/>
                                            <p:tgtEl>
                                              <p:spTgt spid="55"/>
                                            </p:tgtEl>
                                            <p:attrNameLst>
                                              <p:attrName>ppt_x</p:attrName>
                                            </p:attrNameLst>
                                          </p:cBhvr>
                                          <p:tavLst>
                                            <p:tav tm="0">
                                              <p:val>
                                                <p:strVal val="0-#ppt_w/2"/>
                                              </p:val>
                                            </p:tav>
                                            <p:tav tm="100000">
                                              <p:val>
                                                <p:strVal val="#ppt_x"/>
                                              </p:val>
                                            </p:tav>
                                          </p:tavLst>
                                        </p:anim>
                                        <p:anim calcmode="lin" valueType="num">
                                          <p:cBhvr additive="base">
                                            <p:cTn id="39" dur="1000" fill="hold"/>
                                            <p:tgtEl>
                                              <p:spTgt spid="55"/>
                                            </p:tgtEl>
                                            <p:attrNameLst>
                                              <p:attrName>ppt_y</p:attrName>
                                            </p:attrNameLst>
                                          </p:cBhvr>
                                          <p:tavLst>
                                            <p:tav tm="0">
                                              <p:val>
                                                <p:strVal val="#ppt_y"/>
                                              </p:val>
                                            </p:tav>
                                            <p:tav tm="100000">
                                              <p:val>
                                                <p:strVal val="#ppt_y"/>
                                              </p:val>
                                            </p:tav>
                                          </p:tavLst>
                                        </p:anim>
                                      </p:childTnLst>
                                    </p:cTn>
                                  </p:par>
                                </p:childTnLst>
                              </p:cTn>
                            </p:par>
                            <p:par>
                              <p:cTn id="40" fill="hold">
                                <p:stCondLst>
                                  <p:cond delay="5750"/>
                                </p:stCondLst>
                                <p:childTnLst>
                                  <p:par>
                                    <p:cTn id="41" presetID="22" presetClass="entr" presetSubtype="8" fill="hold" nodeType="after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wipe(left)">
                                          <p:cBhvr>
                                            <p:cTn id="43" dur="1000"/>
                                            <p:tgtEl>
                                              <p:spTgt spid="75"/>
                                            </p:tgtEl>
                                          </p:cBhvr>
                                        </p:animEffect>
                                      </p:childTnLst>
                                    </p:cTn>
                                  </p:par>
                                </p:childTnLst>
                              </p:cTn>
                            </p:par>
                            <p:par>
                              <p:cTn id="44" fill="hold">
                                <p:stCondLst>
                                  <p:cond delay="6750"/>
                                </p:stCondLst>
                                <p:childTnLst>
                                  <p:par>
                                    <p:cTn id="45" presetID="10" presetClass="exit" presetSubtype="0" fill="hold" nodeType="afterEffect">
                                      <p:stCondLst>
                                        <p:cond delay="0"/>
                                      </p:stCondLst>
                                      <p:childTnLst>
                                        <p:animEffect transition="out" filter="fade">
                                          <p:cBhvr>
                                            <p:cTn id="46" dur="750"/>
                                            <p:tgtEl>
                                              <p:spTgt spid="75"/>
                                            </p:tgtEl>
                                          </p:cBhvr>
                                        </p:animEffect>
                                        <p:set>
                                          <p:cBhvr>
                                            <p:cTn id="47" dur="1" fill="hold">
                                              <p:stCondLst>
                                                <p:cond delay="749"/>
                                              </p:stCondLst>
                                            </p:cTn>
                                            <p:tgtEl>
                                              <p:spTgt spid="75"/>
                                            </p:tgtEl>
                                            <p:attrNameLst>
                                              <p:attrName>style.visibility</p:attrName>
                                            </p:attrNameLst>
                                          </p:cBhvr>
                                          <p:to>
                                            <p:strVal val="hidden"/>
                                          </p:to>
                                        </p:set>
                                      </p:childTnLst>
                                    </p:cTn>
                                  </p:par>
                                </p:childTnLst>
                              </p:cTn>
                            </p:par>
                            <p:par>
                              <p:cTn id="48" fill="hold">
                                <p:stCondLst>
                                  <p:cond delay="7500"/>
                                </p:stCondLst>
                                <p:childTnLst>
                                  <p:par>
                                    <p:cTn id="49" presetID="2" presetClass="entr" presetSubtype="2"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additive="base">
                                            <p:cTn id="51" dur="1000" fill="hold"/>
                                            <p:tgtEl>
                                              <p:spTgt spid="53"/>
                                            </p:tgtEl>
                                            <p:attrNameLst>
                                              <p:attrName>ppt_x</p:attrName>
                                            </p:attrNameLst>
                                          </p:cBhvr>
                                          <p:tavLst>
                                            <p:tav tm="0">
                                              <p:val>
                                                <p:strVal val="1+#ppt_w/2"/>
                                              </p:val>
                                            </p:tav>
                                            <p:tav tm="100000">
                                              <p:val>
                                                <p:strVal val="#ppt_x"/>
                                              </p:val>
                                            </p:tav>
                                          </p:tavLst>
                                        </p:anim>
                                        <p:anim calcmode="lin" valueType="num">
                                          <p:cBhvr additive="base">
                                            <p:cTn id="52" dur="1000" fill="hold"/>
                                            <p:tgtEl>
                                              <p:spTgt spid="53"/>
                                            </p:tgtEl>
                                            <p:attrNameLst>
                                              <p:attrName>ppt_y</p:attrName>
                                            </p:attrNameLst>
                                          </p:cBhvr>
                                          <p:tavLst>
                                            <p:tav tm="0">
                                              <p:val>
                                                <p:strVal val="#ppt_y"/>
                                              </p:val>
                                            </p:tav>
                                            <p:tav tm="100000">
                                              <p:val>
                                                <p:strVal val="#ppt_y"/>
                                              </p:val>
                                            </p:tav>
                                          </p:tavLst>
                                        </p:anim>
                                      </p:childTnLst>
                                    </p:cTn>
                                  </p:par>
                                </p:childTnLst>
                              </p:cTn>
                            </p:par>
                            <p:par>
                              <p:cTn id="53" fill="hold">
                                <p:stCondLst>
                                  <p:cond delay="8500"/>
                                </p:stCondLst>
                                <p:childTnLst>
                                  <p:par>
                                    <p:cTn id="54" presetID="10" presetClass="entr" presetSubtype="0" fill="hold" grpId="0"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750"/>
                                            <p:tgtEl>
                                              <p:spTgt spid="32"/>
                                            </p:tgtEl>
                                          </p:cBhvr>
                                        </p:animEffect>
                                      </p:childTnLst>
                                    </p:cTn>
                                  </p:par>
                                </p:childTnLst>
                              </p:cTn>
                            </p:par>
                            <p:par>
                              <p:cTn id="57" fill="hold">
                                <p:stCondLst>
                                  <p:cond delay="9250"/>
                                </p:stCondLst>
                                <p:childTnLst>
                                  <p:par>
                                    <p:cTn id="58" presetID="2" presetClass="entr" presetSubtype="2" fill="hold" grpId="0" nodeType="afterEffect">
                                      <p:stCondLst>
                                        <p:cond delay="0"/>
                                      </p:stCondLst>
                                      <p:childTnLst>
                                        <p:set>
                                          <p:cBhvr>
                                            <p:cTn id="59" dur="1" fill="hold">
                                              <p:stCondLst>
                                                <p:cond delay="0"/>
                                              </p:stCondLst>
                                            </p:cTn>
                                            <p:tgtEl>
                                              <p:spTgt spid="58"/>
                                            </p:tgtEl>
                                            <p:attrNameLst>
                                              <p:attrName>style.visibility</p:attrName>
                                            </p:attrNameLst>
                                          </p:cBhvr>
                                          <p:to>
                                            <p:strVal val="visible"/>
                                          </p:to>
                                        </p:set>
                                        <p:anim calcmode="lin" valueType="num">
                                          <p:cBhvr additive="base">
                                            <p:cTn id="60" dur="1000" fill="hold"/>
                                            <p:tgtEl>
                                              <p:spTgt spid="58"/>
                                            </p:tgtEl>
                                            <p:attrNameLst>
                                              <p:attrName>ppt_x</p:attrName>
                                            </p:attrNameLst>
                                          </p:cBhvr>
                                          <p:tavLst>
                                            <p:tav tm="0">
                                              <p:val>
                                                <p:strVal val="1+#ppt_w/2"/>
                                              </p:val>
                                            </p:tav>
                                            <p:tav tm="100000">
                                              <p:val>
                                                <p:strVal val="#ppt_x"/>
                                              </p:val>
                                            </p:tav>
                                          </p:tavLst>
                                        </p:anim>
                                        <p:anim calcmode="lin" valueType="num">
                                          <p:cBhvr additive="base">
                                            <p:cTn id="61" dur="1000" fill="hold"/>
                                            <p:tgtEl>
                                              <p:spTgt spid="58"/>
                                            </p:tgtEl>
                                            <p:attrNameLst>
                                              <p:attrName>ppt_y</p:attrName>
                                            </p:attrNameLst>
                                          </p:cBhvr>
                                          <p:tavLst>
                                            <p:tav tm="0">
                                              <p:val>
                                                <p:strVal val="#ppt_y"/>
                                              </p:val>
                                            </p:tav>
                                            <p:tav tm="100000">
                                              <p:val>
                                                <p:strVal val="#ppt_y"/>
                                              </p:val>
                                            </p:tav>
                                          </p:tavLst>
                                        </p:anim>
                                      </p:childTnLst>
                                    </p:cTn>
                                  </p:par>
                                </p:childTnLst>
                              </p:cTn>
                            </p:par>
                            <p:par>
                              <p:cTn id="62" fill="hold">
                                <p:stCondLst>
                                  <p:cond delay="10250"/>
                                </p:stCondLst>
                                <p:childTnLst>
                                  <p:par>
                                    <p:cTn id="63" presetID="27" presetClass="emph" presetSubtype="0" fill="remove" grpId="0" nodeType="afterEffect">
                                      <p:stCondLst>
                                        <p:cond delay="0"/>
                                      </p:stCondLst>
                                      <p:childTnLst>
                                        <p:animClr clrSpc="rgb" dir="cw">
                                          <p:cBhvr override="childStyle">
                                            <p:cTn id="64" dur="500" autoRev="1" fill="remove"/>
                                            <p:tgtEl>
                                              <p:spTgt spid="68"/>
                                            </p:tgtEl>
                                            <p:attrNameLst>
                                              <p:attrName>style.color</p:attrName>
                                            </p:attrNameLst>
                                          </p:cBhvr>
                                          <p:to>
                                            <a:srgbClr val="FFC000"/>
                                          </p:to>
                                        </p:animClr>
                                        <p:animClr clrSpc="rgb" dir="cw">
                                          <p:cBhvr>
                                            <p:cTn id="65" dur="500" autoRev="1" fill="remove"/>
                                            <p:tgtEl>
                                              <p:spTgt spid="68"/>
                                            </p:tgtEl>
                                            <p:attrNameLst>
                                              <p:attrName>fillcolor</p:attrName>
                                            </p:attrNameLst>
                                          </p:cBhvr>
                                          <p:to>
                                            <a:srgbClr val="FFC000"/>
                                          </p:to>
                                        </p:animClr>
                                        <p:set>
                                          <p:cBhvr>
                                            <p:cTn id="66" dur="500" autoRev="1" fill="remove"/>
                                            <p:tgtEl>
                                              <p:spTgt spid="68"/>
                                            </p:tgtEl>
                                            <p:attrNameLst>
                                              <p:attrName>fill.type</p:attrName>
                                            </p:attrNameLst>
                                          </p:cBhvr>
                                          <p:to>
                                            <p:strVal val="solid"/>
                                          </p:to>
                                        </p:set>
                                        <p:set>
                                          <p:cBhvr>
                                            <p:cTn id="67" dur="500" autoRev="1" fill="remove"/>
                                            <p:tgtEl>
                                              <p:spTgt spid="68"/>
                                            </p:tgtEl>
                                            <p:attrNameLst>
                                              <p:attrName>fill.on</p:attrName>
                                            </p:attrNameLst>
                                          </p:cBhvr>
                                          <p:to>
                                            <p:strVal val="true"/>
                                          </p:to>
                                        </p:set>
                                      </p:childTnLst>
                                    </p:cTn>
                                  </p:par>
                                </p:childTnLst>
                              </p:cTn>
                            </p:par>
                            <p:par>
                              <p:cTn id="68" fill="hold">
                                <p:stCondLst>
                                  <p:cond delay="11250"/>
                                </p:stCondLst>
                                <p:childTnLst>
                                  <p:par>
                                    <p:cTn id="69" presetID="2" presetClass="entr" presetSubtype="2" fill="hold" grpId="0" nodeType="afterEffect">
                                      <p:stCondLst>
                                        <p:cond delay="0"/>
                                      </p:stCondLst>
                                      <p:childTnLst>
                                        <p:set>
                                          <p:cBhvr>
                                            <p:cTn id="70" dur="1" fill="hold">
                                              <p:stCondLst>
                                                <p:cond delay="0"/>
                                              </p:stCondLst>
                                            </p:cTn>
                                            <p:tgtEl>
                                              <p:spTgt spid="59"/>
                                            </p:tgtEl>
                                            <p:attrNameLst>
                                              <p:attrName>style.visibility</p:attrName>
                                            </p:attrNameLst>
                                          </p:cBhvr>
                                          <p:to>
                                            <p:strVal val="visible"/>
                                          </p:to>
                                        </p:set>
                                        <p:anim calcmode="lin" valueType="num">
                                          <p:cBhvr additive="base">
                                            <p:cTn id="71" dur="1000" fill="hold"/>
                                            <p:tgtEl>
                                              <p:spTgt spid="59"/>
                                            </p:tgtEl>
                                            <p:attrNameLst>
                                              <p:attrName>ppt_x</p:attrName>
                                            </p:attrNameLst>
                                          </p:cBhvr>
                                          <p:tavLst>
                                            <p:tav tm="0">
                                              <p:val>
                                                <p:strVal val="1+#ppt_w/2"/>
                                              </p:val>
                                            </p:tav>
                                            <p:tav tm="100000">
                                              <p:val>
                                                <p:strVal val="#ppt_x"/>
                                              </p:val>
                                            </p:tav>
                                          </p:tavLst>
                                        </p:anim>
                                        <p:anim calcmode="lin" valueType="num">
                                          <p:cBhvr additive="base">
                                            <p:cTn id="72" dur="1000" fill="hold"/>
                                            <p:tgtEl>
                                              <p:spTgt spid="59"/>
                                            </p:tgtEl>
                                            <p:attrNameLst>
                                              <p:attrName>ppt_y</p:attrName>
                                            </p:attrNameLst>
                                          </p:cBhvr>
                                          <p:tavLst>
                                            <p:tav tm="0">
                                              <p:val>
                                                <p:strVal val="#ppt_y"/>
                                              </p:val>
                                            </p:tav>
                                            <p:tav tm="100000">
                                              <p:val>
                                                <p:strVal val="#ppt_y"/>
                                              </p:val>
                                            </p:tav>
                                          </p:tavLst>
                                        </p:anim>
                                      </p:childTnLst>
                                    </p:cTn>
                                  </p:par>
                                </p:childTnLst>
                              </p:cTn>
                            </p:par>
                            <p:par>
                              <p:cTn id="73" fill="hold">
                                <p:stCondLst>
                                  <p:cond delay="12250"/>
                                </p:stCondLst>
                                <p:childTnLst>
                                  <p:par>
                                    <p:cTn id="74" presetID="10" presetClass="entr" presetSubtype="0" fill="hold" grpId="0" nodeType="after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fade">
                                          <p:cBhvr>
                                            <p:cTn id="76" dur="750"/>
                                            <p:tgtEl>
                                              <p:spTgt spid="34"/>
                                            </p:tgtEl>
                                          </p:cBhvr>
                                        </p:animEffect>
                                      </p:childTnLst>
                                    </p:cTn>
                                  </p:par>
                                </p:childTnLst>
                              </p:cTn>
                            </p:par>
                            <p:par>
                              <p:cTn id="77" fill="hold">
                                <p:stCondLst>
                                  <p:cond delay="13000"/>
                                </p:stCondLst>
                                <p:childTnLst>
                                  <p:par>
                                    <p:cTn id="78" presetID="2" presetClass="entr" presetSubtype="8" fill="hold" grpId="0" nodeType="afterEffect">
                                      <p:stCondLst>
                                        <p:cond delay="0"/>
                                      </p:stCondLst>
                                      <p:childTnLst>
                                        <p:set>
                                          <p:cBhvr>
                                            <p:cTn id="79" dur="1" fill="hold">
                                              <p:stCondLst>
                                                <p:cond delay="0"/>
                                              </p:stCondLst>
                                            </p:cTn>
                                            <p:tgtEl>
                                              <p:spTgt spid="56"/>
                                            </p:tgtEl>
                                            <p:attrNameLst>
                                              <p:attrName>style.visibility</p:attrName>
                                            </p:attrNameLst>
                                          </p:cBhvr>
                                          <p:to>
                                            <p:strVal val="visible"/>
                                          </p:to>
                                        </p:set>
                                        <p:anim calcmode="lin" valueType="num">
                                          <p:cBhvr additive="base">
                                            <p:cTn id="80" dur="1000" fill="hold"/>
                                            <p:tgtEl>
                                              <p:spTgt spid="56"/>
                                            </p:tgtEl>
                                            <p:attrNameLst>
                                              <p:attrName>ppt_x</p:attrName>
                                            </p:attrNameLst>
                                          </p:cBhvr>
                                          <p:tavLst>
                                            <p:tav tm="0">
                                              <p:val>
                                                <p:strVal val="0-#ppt_w/2"/>
                                              </p:val>
                                            </p:tav>
                                            <p:tav tm="100000">
                                              <p:val>
                                                <p:strVal val="#ppt_x"/>
                                              </p:val>
                                            </p:tav>
                                          </p:tavLst>
                                        </p:anim>
                                        <p:anim calcmode="lin" valueType="num">
                                          <p:cBhvr additive="base">
                                            <p:cTn id="81" dur="1000" fill="hold"/>
                                            <p:tgtEl>
                                              <p:spTgt spid="56"/>
                                            </p:tgtEl>
                                            <p:attrNameLst>
                                              <p:attrName>ppt_y</p:attrName>
                                            </p:attrNameLst>
                                          </p:cBhvr>
                                          <p:tavLst>
                                            <p:tav tm="0">
                                              <p:val>
                                                <p:strVal val="#ppt_y"/>
                                              </p:val>
                                            </p:tav>
                                            <p:tav tm="100000">
                                              <p:val>
                                                <p:strVal val="#ppt_y"/>
                                              </p:val>
                                            </p:tav>
                                          </p:tavLst>
                                        </p:anim>
                                      </p:childTnLst>
                                    </p:cTn>
                                  </p:par>
                                </p:childTnLst>
                              </p:cTn>
                            </p:par>
                            <p:par>
                              <p:cTn id="82" fill="hold">
                                <p:stCondLst>
                                  <p:cond delay="14000"/>
                                </p:stCondLst>
                                <p:childTnLst>
                                  <p:par>
                                    <p:cTn id="83" presetID="10" presetClass="entr" presetSubtype="0"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fade">
                                          <p:cBhvr>
                                            <p:cTn id="85" dur="750"/>
                                            <p:tgtEl>
                                              <p:spTgt spid="31"/>
                                            </p:tgtEl>
                                          </p:cBhvr>
                                        </p:animEffect>
                                      </p:childTnLst>
                                    </p:cTn>
                                  </p:par>
                                </p:childTnLst>
                              </p:cTn>
                            </p:par>
                            <p:par>
                              <p:cTn id="86" fill="hold">
                                <p:stCondLst>
                                  <p:cond delay="14750"/>
                                </p:stCondLst>
                                <p:childTnLst>
                                  <p:par>
                                    <p:cTn id="87" presetID="22" presetClass="entr" presetSubtype="8" fill="hold" nodeType="afterEffect">
                                      <p:stCondLst>
                                        <p:cond delay="0"/>
                                      </p:stCondLst>
                                      <p:childTnLst>
                                        <p:set>
                                          <p:cBhvr>
                                            <p:cTn id="88" dur="1" fill="hold">
                                              <p:stCondLst>
                                                <p:cond delay="0"/>
                                              </p:stCondLst>
                                            </p:cTn>
                                            <p:tgtEl>
                                              <p:spTgt spid="61"/>
                                            </p:tgtEl>
                                            <p:attrNameLst>
                                              <p:attrName>style.visibility</p:attrName>
                                            </p:attrNameLst>
                                          </p:cBhvr>
                                          <p:to>
                                            <p:strVal val="visible"/>
                                          </p:to>
                                        </p:set>
                                        <p:animEffect transition="in" filter="wipe(left)">
                                          <p:cBhvr>
                                            <p:cTn id="89" dur="75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4" grpId="0" animBg="1"/>
          <p:bldP spid="4" grpId="0" animBg="1"/>
          <p:bldP spid="31" grpId="0" animBg="1"/>
          <p:bldP spid="32" grpId="0" animBg="1"/>
          <p:bldP spid="33" grpId="0" animBg="1"/>
          <p:bldP spid="34" grpId="0" animBg="1"/>
          <p:bldP spid="50" grpId="0"/>
          <p:bldP spid="53" grpId="0"/>
          <p:bldP spid="54" grpId="0"/>
          <p:bldP spid="55" grpId="0"/>
          <p:bldP spid="56" grpId="0"/>
          <p:bldP spid="57" grpId="0"/>
          <p:bldP spid="58" grpId="0"/>
          <p:bldP spid="59" grpId="0"/>
        </p:bldLst>
      </p:timing>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7" name="Łącznik prosty 76"/>
          <p:cNvCxnSpPr/>
          <p:nvPr/>
        </p:nvCxnSpPr>
        <p:spPr>
          <a:xfrm>
            <a:off x="2908300" y="2058135"/>
            <a:ext cx="6876000"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8" name="Łącznik prosty 77"/>
          <p:cNvCxnSpPr/>
          <p:nvPr/>
        </p:nvCxnSpPr>
        <p:spPr>
          <a:xfrm>
            <a:off x="2908300" y="3021255"/>
            <a:ext cx="6876000"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9" name="Łącznik prosty 78"/>
          <p:cNvCxnSpPr/>
          <p:nvPr/>
        </p:nvCxnSpPr>
        <p:spPr>
          <a:xfrm>
            <a:off x="2908300" y="4148873"/>
            <a:ext cx="6876000"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0" name="Łącznik prosty 79"/>
          <p:cNvCxnSpPr/>
          <p:nvPr/>
        </p:nvCxnSpPr>
        <p:spPr>
          <a:xfrm>
            <a:off x="2908300" y="5368526"/>
            <a:ext cx="6876000"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 name="Tytuł 1"/>
          <p:cNvSpPr>
            <a:spLocks noGrp="1"/>
          </p:cNvSpPr>
          <p:nvPr>
            <p:ph type="title"/>
          </p:nvPr>
        </p:nvSpPr>
        <p:spPr/>
        <p:txBody>
          <a:bodyPr/>
          <a:lstStyle/>
          <a:p>
            <a:r>
              <a:rPr lang="pl-PL" altLang="pl-PL" dirty="0"/>
              <a:t>Extended DISC® </a:t>
            </a:r>
            <a:r>
              <a:rPr lang="pl-PL" altLang="pl-PL" b="1" dirty="0">
                <a:solidFill>
                  <a:schemeClr val="accent1"/>
                </a:solidFill>
              </a:rPr>
              <a:t>Profile</a:t>
            </a:r>
            <a:r>
              <a:rPr lang="en-NZ" altLang="pl-PL" b="1" dirty="0">
                <a:solidFill>
                  <a:schemeClr val="accent1"/>
                </a:solidFill>
              </a:rPr>
              <a:t> II</a:t>
            </a:r>
            <a:r>
              <a:rPr lang="en-NZ" altLang="pl-PL" dirty="0"/>
              <a:t>: Finding the Dominant Style</a:t>
            </a:r>
            <a:endParaRPr lang="pl-PL" dirty="0"/>
          </a:p>
        </p:txBody>
      </p:sp>
      <p:grpSp>
        <p:nvGrpSpPr>
          <p:cNvPr id="23" name="Grupa 22"/>
          <p:cNvGrpSpPr/>
          <p:nvPr/>
        </p:nvGrpSpPr>
        <p:grpSpPr>
          <a:xfrm>
            <a:off x="368049" y="1148606"/>
            <a:ext cx="1937875" cy="4890988"/>
            <a:chOff x="3396125" y="1529671"/>
            <a:chExt cx="1715667" cy="4330159"/>
          </a:xfrm>
        </p:grpSpPr>
        <p:sp>
          <p:nvSpPr>
            <p:cNvPr id="6" name="Rectangle 15"/>
            <p:cNvSpPr>
              <a:spLocks noChangeArrowheads="1"/>
            </p:cNvSpPr>
            <p:nvPr/>
          </p:nvSpPr>
          <p:spPr bwMode="auto">
            <a:xfrm>
              <a:off x="3406380" y="3187591"/>
              <a:ext cx="1690235" cy="760919"/>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latin typeface="Century Gothic" panose="020B0502020202020204" pitchFamily="34" charset="0"/>
              </a:endParaRPr>
            </a:p>
          </p:txBody>
        </p:sp>
        <p:sp>
          <p:nvSpPr>
            <p:cNvPr id="7" name="Rectangle 12"/>
            <p:cNvSpPr>
              <a:spLocks noChangeArrowheads="1"/>
            </p:cNvSpPr>
            <p:nvPr/>
          </p:nvSpPr>
          <p:spPr bwMode="auto">
            <a:xfrm>
              <a:off x="3406380" y="5017707"/>
              <a:ext cx="1690235" cy="293239"/>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latin typeface="Century Gothic" panose="020B0502020202020204" pitchFamily="34" charset="0"/>
              </a:endParaRPr>
            </a:p>
          </p:txBody>
        </p:sp>
        <p:sp>
          <p:nvSpPr>
            <p:cNvPr id="8" name="Rectangle 4"/>
            <p:cNvSpPr>
              <a:spLocks noChangeArrowheads="1"/>
            </p:cNvSpPr>
            <p:nvPr/>
          </p:nvSpPr>
          <p:spPr bwMode="auto">
            <a:xfrm>
              <a:off x="3396125" y="5411700"/>
              <a:ext cx="1715667" cy="448130"/>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pl-PL" sz="1100" b="1">
                  <a:solidFill>
                    <a:srgbClr val="5F5F5F"/>
                  </a:solidFill>
                  <a:latin typeface="Century Gothic" panose="020B0502020202020204" pitchFamily="34" charset="0"/>
                  <a:ea typeface="ＭＳ Ｐゴシック" pitchFamily="-112" charset="-128"/>
                  <a:cs typeface="ＭＳ Ｐゴシック" pitchFamily="-112" charset="-128"/>
                </a:rPr>
                <a:t>00</a:t>
              </a:r>
              <a:r>
                <a:rPr lang="en-US" sz="1100" b="1">
                  <a:solidFill>
                    <a:srgbClr val="5F5F5F"/>
                  </a:solidFill>
                  <a:latin typeface="Century Gothic" panose="020B0502020202020204" pitchFamily="34" charset="0"/>
                  <a:ea typeface="ＭＳ Ｐゴシック" pitchFamily="-112" charset="-128"/>
                  <a:cs typeface="ＭＳ Ｐゴシック" pitchFamily="-112" charset="-128"/>
                </a:rPr>
                <a:t>   </a:t>
              </a:r>
              <a:r>
                <a:rPr lang="pl-PL" sz="1100" b="1">
                  <a:solidFill>
                    <a:srgbClr val="5F5F5F"/>
                  </a:solidFill>
                  <a:latin typeface="Century Gothic" panose="020B0502020202020204" pitchFamily="34" charset="0"/>
                  <a:ea typeface="ＭＳ Ｐゴシック" pitchFamily="-112" charset="-128"/>
                  <a:cs typeface="ＭＳ Ｐゴシック" pitchFamily="-112" charset="-128"/>
                </a:rPr>
                <a:t>0</a:t>
              </a:r>
              <a:r>
                <a:rPr lang="en-US" sz="1100" b="1">
                  <a:solidFill>
                    <a:srgbClr val="5F5F5F"/>
                  </a:solidFill>
                  <a:latin typeface="Century Gothic" panose="020B0502020202020204" pitchFamily="34" charset="0"/>
                  <a:ea typeface="ＭＳ Ｐゴシック" pitchFamily="-112" charset="-128"/>
                  <a:cs typeface="ＭＳ Ｐゴシック" pitchFamily="-112" charset="-128"/>
                </a:rPr>
                <a:t>0  </a:t>
              </a:r>
              <a:r>
                <a:rPr lang="pl-PL" sz="1100" b="1">
                  <a:solidFill>
                    <a:srgbClr val="5F5F5F"/>
                  </a:solidFill>
                  <a:latin typeface="Century Gothic" panose="020B0502020202020204" pitchFamily="34" charset="0"/>
                  <a:ea typeface="ＭＳ Ｐゴシック" pitchFamily="-112" charset="-128"/>
                  <a:cs typeface="ＭＳ Ｐゴシック" pitchFamily="-112" charset="-128"/>
                </a:rPr>
                <a:t> 55</a:t>
              </a:r>
              <a:r>
                <a:rPr lang="en-US" sz="1100" b="1">
                  <a:solidFill>
                    <a:srgbClr val="5F5F5F"/>
                  </a:solidFill>
                  <a:latin typeface="Century Gothic" panose="020B0502020202020204" pitchFamily="34" charset="0"/>
                  <a:ea typeface="ＭＳ Ｐゴシック" pitchFamily="-112" charset="-128"/>
                  <a:cs typeface="ＭＳ Ｐゴシック" pitchFamily="-112" charset="-128"/>
                </a:rPr>
                <a:t>  </a:t>
              </a:r>
              <a:r>
                <a:rPr lang="pl-PL" sz="1100" b="1">
                  <a:solidFill>
                    <a:srgbClr val="5F5F5F"/>
                  </a:solidFill>
                  <a:latin typeface="Century Gothic" panose="020B0502020202020204" pitchFamily="34" charset="0"/>
                  <a:ea typeface="ＭＳ Ｐゴシック" pitchFamily="-112" charset="-128"/>
                  <a:cs typeface="ＭＳ Ｐゴシック" pitchFamily="-112" charset="-128"/>
                </a:rPr>
                <a:t> 45</a:t>
              </a:r>
              <a:endParaRPr lang="en-US" sz="1100" b="1">
                <a:solidFill>
                  <a:srgbClr val="5F5F5F"/>
                </a:solidFill>
                <a:latin typeface="Century Gothic" panose="020B0502020202020204" pitchFamily="34" charset="0"/>
                <a:ea typeface="ＭＳ Ｐゴシック" pitchFamily="-112" charset="-128"/>
                <a:cs typeface="ＭＳ Ｐゴシック" pitchFamily="-112" charset="-128"/>
              </a:endParaRPr>
            </a:p>
            <a:p>
              <a:pPr algn="ctr" eaLnBrk="1" hangingPunct="1">
                <a:defRPr/>
              </a:pPr>
              <a:r>
                <a:rPr lang="pl-PL" sz="1100" b="1">
                  <a:solidFill>
                    <a:srgbClr val="5F5F5F"/>
                  </a:solidFill>
                  <a:latin typeface="Century Gothic" panose="020B0502020202020204" pitchFamily="34" charset="0"/>
                  <a:ea typeface="ＭＳ Ｐゴシック" pitchFamily="-112" charset="-128"/>
                  <a:cs typeface="ＭＳ Ｐゴシック" pitchFamily="-112" charset="-128"/>
                </a:rPr>
                <a:t>1</a:t>
              </a:r>
              <a:r>
                <a:rPr lang="en-US" sz="1100" b="1">
                  <a:solidFill>
                    <a:srgbClr val="5F5F5F"/>
                  </a:solidFill>
                  <a:latin typeface="Century Gothic" panose="020B0502020202020204" pitchFamily="34" charset="0"/>
                  <a:ea typeface="ＭＳ Ｐゴシック" pitchFamily="-112" charset="-128"/>
                  <a:cs typeface="ＭＳ Ｐゴシック" pitchFamily="-112" charset="-128"/>
                </a:rPr>
                <a:t>0 </a:t>
              </a:r>
              <a:r>
                <a:rPr lang="pl-PL" sz="1100" b="1">
                  <a:solidFill>
                    <a:srgbClr val="5F5F5F"/>
                  </a:solidFill>
                  <a:latin typeface="Century Gothic" panose="020B0502020202020204" pitchFamily="34" charset="0"/>
                  <a:ea typeface="ＭＳ Ｐゴシック" pitchFamily="-112" charset="-128"/>
                  <a:cs typeface="ＭＳ Ｐゴシック" pitchFamily="-112" charset="-128"/>
                </a:rPr>
                <a:t> </a:t>
              </a:r>
              <a:r>
                <a:rPr lang="en-US" sz="1100" b="1">
                  <a:solidFill>
                    <a:srgbClr val="5F5F5F"/>
                  </a:solidFill>
                  <a:latin typeface="Century Gothic" panose="020B0502020202020204" pitchFamily="34" charset="0"/>
                  <a:ea typeface="ＭＳ Ｐゴシック" pitchFamily="-112" charset="-128"/>
                  <a:cs typeface="ＭＳ Ｐゴシック" pitchFamily="-112" charset="-128"/>
                </a:rPr>
                <a:t> </a:t>
              </a:r>
              <a:r>
                <a:rPr lang="pl-PL" sz="1100" b="1">
                  <a:solidFill>
                    <a:srgbClr val="5F5F5F"/>
                  </a:solidFill>
                  <a:latin typeface="Century Gothic" panose="020B0502020202020204" pitchFamily="34" charset="0"/>
                  <a:ea typeface="ＭＳ Ｐゴシック" pitchFamily="-112" charset="-128"/>
                  <a:cs typeface="ＭＳ Ｐゴシック" pitchFamily="-112" charset="-128"/>
                </a:rPr>
                <a:t>90</a:t>
              </a:r>
              <a:r>
                <a:rPr lang="en-US" sz="1100" b="1">
                  <a:solidFill>
                    <a:srgbClr val="5F5F5F"/>
                  </a:solidFill>
                  <a:latin typeface="Century Gothic" panose="020B0502020202020204" pitchFamily="34" charset="0"/>
                  <a:ea typeface="ＭＳ Ｐゴシック" pitchFamily="-112" charset="-128"/>
                  <a:cs typeface="ＭＳ Ｐゴシック" pitchFamily="-112" charset="-128"/>
                </a:rPr>
                <a:t>   </a:t>
              </a:r>
              <a:r>
                <a:rPr lang="pl-PL" sz="1100" b="1">
                  <a:solidFill>
                    <a:srgbClr val="5F5F5F"/>
                  </a:solidFill>
                  <a:latin typeface="Century Gothic" panose="020B0502020202020204" pitchFamily="34" charset="0"/>
                  <a:ea typeface="ＭＳ Ｐゴシック" pitchFamily="-112" charset="-128"/>
                  <a:cs typeface="ＭＳ Ｐゴシック" pitchFamily="-112" charset="-128"/>
                </a:rPr>
                <a:t>0</a:t>
              </a:r>
              <a:r>
                <a:rPr lang="en-US" sz="1100" b="1">
                  <a:solidFill>
                    <a:srgbClr val="5F5F5F"/>
                  </a:solidFill>
                  <a:latin typeface="Century Gothic" panose="020B0502020202020204" pitchFamily="34" charset="0"/>
                  <a:ea typeface="ＭＳ Ｐゴシック" pitchFamily="-112" charset="-128"/>
                  <a:cs typeface="ＭＳ Ｐゴシック" pitchFamily="-112" charset="-128"/>
                </a:rPr>
                <a:t>0  </a:t>
              </a:r>
              <a:r>
                <a:rPr lang="pl-PL" sz="1100" b="1">
                  <a:solidFill>
                    <a:srgbClr val="5F5F5F"/>
                  </a:solidFill>
                  <a:latin typeface="Century Gothic" panose="020B0502020202020204" pitchFamily="34" charset="0"/>
                  <a:ea typeface="ＭＳ Ｐゴシック" pitchFamily="-112" charset="-128"/>
                  <a:cs typeface="ＭＳ Ｐゴシック" pitchFamily="-112" charset="-128"/>
                </a:rPr>
                <a:t> 00</a:t>
              </a:r>
              <a:endParaRPr lang="en-US" sz="1100" b="1">
                <a:solidFill>
                  <a:srgbClr val="5F5F5F"/>
                </a:solidFill>
                <a:latin typeface="Century Gothic" panose="020B0502020202020204" pitchFamily="34" charset="0"/>
                <a:ea typeface="ＭＳ Ｐゴシック" pitchFamily="-112" charset="-128"/>
                <a:cs typeface="ＭＳ Ｐゴシック" pitchFamily="-112" charset="-128"/>
              </a:endParaRPr>
            </a:p>
          </p:txBody>
        </p:sp>
        <p:sp>
          <p:nvSpPr>
            <p:cNvPr id="9" name="Rectangle 13"/>
            <p:cNvSpPr>
              <a:spLocks noChangeArrowheads="1"/>
            </p:cNvSpPr>
            <p:nvPr/>
          </p:nvSpPr>
          <p:spPr bwMode="auto">
            <a:xfrm>
              <a:off x="3406380" y="1817636"/>
              <a:ext cx="1690235" cy="302262"/>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latin typeface="Century Gothic" panose="020B0502020202020204" pitchFamily="34" charset="0"/>
              </a:endParaRPr>
            </a:p>
          </p:txBody>
        </p:sp>
        <p:sp>
          <p:nvSpPr>
            <p:cNvPr id="14" name="Text Box 43"/>
            <p:cNvSpPr txBox="1">
              <a:spLocks noChangeArrowheads="1"/>
            </p:cNvSpPr>
            <p:nvPr/>
          </p:nvSpPr>
          <p:spPr bwMode="auto">
            <a:xfrm>
              <a:off x="3406380" y="1529671"/>
              <a:ext cx="1690235" cy="305270"/>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Century Gothic" panose="020B0502020202020204" pitchFamily="34" charset="0"/>
                  <a:ea typeface="ＭＳ Ｐゴシック" pitchFamily="-112" charset="-128"/>
                  <a:cs typeface="ＭＳ Ｐゴシック" pitchFamily="-112" charset="-128"/>
                </a:rPr>
                <a:t>   </a:t>
              </a:r>
              <a:r>
                <a:rPr lang="en-US" sz="1300" b="1">
                  <a:solidFill>
                    <a:srgbClr val="5F5F5F"/>
                  </a:solidFill>
                  <a:latin typeface="Century Gothic" panose="020B0502020202020204" pitchFamily="34" charset="0"/>
                  <a:ea typeface="ＭＳ Ｐゴシック" pitchFamily="-112" charset="-128"/>
                  <a:cs typeface="ＭＳ Ｐゴシック" pitchFamily="-112" charset="-128"/>
                </a:rPr>
                <a:t>D </a:t>
              </a:r>
              <a:r>
                <a:rPr lang="pl-PL"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en-US" sz="1300" b="1">
                  <a:solidFill>
                    <a:srgbClr val="5F5F5F"/>
                  </a:solidFill>
                  <a:latin typeface="Century Gothic" panose="020B0502020202020204" pitchFamily="34" charset="0"/>
                  <a:ea typeface="ＭＳ Ｐゴシック" pitchFamily="-112" charset="-128"/>
                  <a:cs typeface="ＭＳ Ｐゴシック" pitchFamily="-112" charset="-128"/>
                </a:rPr>
                <a:t>  I </a:t>
              </a:r>
              <a:r>
                <a:rPr lang="pl-PL"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en-US"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pl-PL"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en-US"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pl-PL"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en-US" sz="1300" b="1">
                  <a:solidFill>
                    <a:srgbClr val="5F5F5F"/>
                  </a:solidFill>
                  <a:latin typeface="Century Gothic" panose="020B0502020202020204" pitchFamily="34" charset="0"/>
                  <a:ea typeface="ＭＳ Ｐゴシック" pitchFamily="-112" charset="-128"/>
                  <a:cs typeface="ＭＳ Ｐゴシック" pitchFamily="-112" charset="-128"/>
                </a:rPr>
                <a:t>S </a:t>
              </a:r>
              <a:r>
                <a:rPr lang="pl-PL"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en-US"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pl-PL" sz="1300" b="1">
                  <a:solidFill>
                    <a:srgbClr val="5F5F5F"/>
                  </a:solidFill>
                  <a:latin typeface="Century Gothic" panose="020B0502020202020204" pitchFamily="34" charset="0"/>
                  <a:ea typeface="ＭＳ Ｐゴシック" pitchFamily="-112" charset="-128"/>
                  <a:cs typeface="ＭＳ Ｐゴシック" pitchFamily="-112" charset="-128"/>
                </a:rPr>
                <a:t>   </a:t>
              </a:r>
              <a:r>
                <a:rPr lang="en-US" sz="1300" b="1">
                  <a:solidFill>
                    <a:srgbClr val="5F5F5F"/>
                  </a:solidFill>
                  <a:latin typeface="Century Gothic" panose="020B0502020202020204" pitchFamily="34" charset="0"/>
                  <a:ea typeface="ＭＳ Ｐゴシック" pitchFamily="-112" charset="-128"/>
                  <a:cs typeface="ＭＳ Ｐゴシック" pitchFamily="-112" charset="-128"/>
                </a:rPr>
                <a:t> C</a:t>
              </a:r>
              <a:r>
                <a:rPr lang="pl-PL" sz="1300" b="1">
                  <a:solidFill>
                    <a:srgbClr val="5F5F5F"/>
                  </a:solidFill>
                  <a:latin typeface="Century Gothic" panose="020B0502020202020204" pitchFamily="34" charset="0"/>
                  <a:ea typeface="ＭＳ Ｐゴシック" pitchFamily="-112" charset="-128"/>
                  <a:cs typeface="ＭＳ Ｐゴシック" pitchFamily="-112" charset="-128"/>
                </a:rPr>
                <a:t>  </a:t>
              </a:r>
              <a:endParaRPr lang="en-US" sz="1300" b="1">
                <a:solidFill>
                  <a:srgbClr val="5F5F5F"/>
                </a:solidFill>
                <a:latin typeface="Century Gothic" panose="020B0502020202020204" pitchFamily="34" charset="0"/>
                <a:ea typeface="ＭＳ Ｐゴシック" pitchFamily="-112" charset="-128"/>
                <a:cs typeface="ＭＳ Ｐゴシック" pitchFamily="-112" charset="-128"/>
              </a:endParaRPr>
            </a:p>
          </p:txBody>
        </p:sp>
        <p:grpSp>
          <p:nvGrpSpPr>
            <p:cNvPr id="15" name="Grupa 14"/>
            <p:cNvGrpSpPr/>
            <p:nvPr/>
          </p:nvGrpSpPr>
          <p:grpSpPr>
            <a:xfrm>
              <a:off x="3406380" y="1814460"/>
              <a:ext cx="1696621" cy="3496486"/>
              <a:chOff x="3636165" y="1814460"/>
              <a:chExt cx="1696621" cy="3496486"/>
            </a:xfrm>
          </p:grpSpPr>
          <p:grpSp>
            <p:nvGrpSpPr>
              <p:cNvPr id="16" name="Group 28"/>
              <p:cNvGrpSpPr>
                <a:grpSpLocks/>
              </p:cNvGrpSpPr>
              <p:nvPr/>
            </p:nvGrpSpPr>
            <p:grpSpPr bwMode="auto">
              <a:xfrm>
                <a:off x="3636165" y="1819139"/>
                <a:ext cx="1696621" cy="3491807"/>
                <a:chOff x="1684" y="1082"/>
                <a:chExt cx="2391" cy="3083"/>
              </a:xfrm>
            </p:grpSpPr>
            <p:sp>
              <p:nvSpPr>
                <p:cNvPr id="21"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latin typeface="Century Gothic" panose="020B0502020202020204" pitchFamily="34" charset="0"/>
                  </a:endParaRPr>
                </a:p>
              </p:txBody>
            </p:sp>
            <p:sp>
              <p:nvSpPr>
                <p:cNvPr id="22"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grpSp>
          <p:sp>
            <p:nvSpPr>
              <p:cNvPr id="17"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sp>
            <p:nvSpPr>
              <p:cNvPr id="18"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sp>
            <p:nvSpPr>
              <p:cNvPr id="19"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sp>
            <p:nvSpPr>
              <p:cNvPr id="20"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grpSp>
      </p:grpSp>
      <p:sp>
        <p:nvSpPr>
          <p:cNvPr id="30" name="Rectangle 6"/>
          <p:cNvSpPr>
            <a:spLocks noChangeArrowheads="1"/>
          </p:cNvSpPr>
          <p:nvPr/>
        </p:nvSpPr>
        <p:spPr bwMode="auto">
          <a:xfrm>
            <a:off x="3081703" y="1442586"/>
            <a:ext cx="472308" cy="455499"/>
          </a:xfrm>
          <a:prstGeom prst="rect">
            <a:avLst/>
          </a:prstGeom>
          <a:noFill/>
          <a:ln w="12700">
            <a:noFill/>
            <a:miter lim="800000"/>
            <a:headEnd/>
            <a:tailEnd/>
          </a:ln>
          <a:effectLst/>
        </p:spPr>
        <p:txBody>
          <a:bodyPr wrap="square" lIns="85336" tIns="42667" rIns="85336" bIns="42667" anchor="ctr">
            <a:spAutoFit/>
          </a:bodyPr>
          <a:lstStyle/>
          <a:p>
            <a:pPr algn="r" eaLnBrk="1" hangingPunct="1">
              <a:spcBef>
                <a:spcPct val="20000"/>
              </a:spcBef>
              <a:defRPr/>
            </a:pPr>
            <a:r>
              <a:rPr kumimoji="1" lang="pl-PL" sz="2400" b="1">
                <a:solidFill>
                  <a:schemeClr val="accent3"/>
                </a:solidFill>
                <a:latin typeface="Century Gothic" panose="020B0502020202020204" pitchFamily="34" charset="0"/>
                <a:ea typeface="ＭＳ Ｐゴシック" pitchFamily="-112" charset="-128"/>
              </a:rPr>
              <a:t>S</a:t>
            </a:r>
            <a:endParaRPr kumimoji="1" lang="en-US" sz="2400" b="1">
              <a:solidFill>
                <a:schemeClr val="accent3"/>
              </a:solidFill>
              <a:latin typeface="Century Gothic" panose="020B0502020202020204" pitchFamily="34" charset="0"/>
              <a:ea typeface="ＭＳ Ｐゴシック" pitchFamily="-112" charset="-128"/>
            </a:endParaRPr>
          </a:p>
        </p:txBody>
      </p:sp>
      <p:sp>
        <p:nvSpPr>
          <p:cNvPr id="31" name="Rectangle 6"/>
          <p:cNvSpPr>
            <a:spLocks noChangeArrowheads="1"/>
          </p:cNvSpPr>
          <p:nvPr/>
        </p:nvSpPr>
        <p:spPr bwMode="auto">
          <a:xfrm>
            <a:off x="2610575" y="2270493"/>
            <a:ext cx="943435" cy="455499"/>
          </a:xfrm>
          <a:prstGeom prst="rect">
            <a:avLst/>
          </a:prstGeom>
          <a:noFill/>
          <a:ln w="12700">
            <a:noFill/>
            <a:miter lim="800000"/>
            <a:headEnd/>
            <a:tailEnd/>
          </a:ln>
          <a:effectLst/>
        </p:spPr>
        <p:txBody>
          <a:bodyPr wrap="square" lIns="85336" tIns="42667" rIns="85336" bIns="42667" anchor="ctr">
            <a:spAutoFit/>
          </a:bodyPr>
          <a:lstStyle/>
          <a:p>
            <a:pPr algn="r" eaLnBrk="1" hangingPunct="1">
              <a:spcBef>
                <a:spcPct val="20000"/>
              </a:spcBef>
              <a:defRPr/>
            </a:pPr>
            <a:r>
              <a:rPr kumimoji="1" lang="pl-PL" sz="2400" b="1">
                <a:solidFill>
                  <a:schemeClr val="accent3"/>
                </a:solidFill>
                <a:latin typeface="Century Gothic" panose="020B0502020202020204" pitchFamily="34" charset="0"/>
                <a:ea typeface="ＭＳ Ｐゴシック" pitchFamily="-112" charset="-128"/>
              </a:rPr>
              <a:t>S</a:t>
            </a:r>
            <a:r>
              <a:rPr kumimoji="1" lang="pl-PL" sz="2400" b="1">
                <a:solidFill>
                  <a:srgbClr val="D82674"/>
                </a:solidFill>
                <a:latin typeface="Century Gothic" panose="020B0502020202020204" pitchFamily="34" charset="0"/>
                <a:ea typeface="ＭＳ Ｐゴシック" pitchFamily="-112" charset="-128"/>
              </a:rPr>
              <a:t>  </a:t>
            </a:r>
            <a:r>
              <a:rPr kumimoji="1" lang="pl-PL" sz="2400" b="1">
                <a:solidFill>
                  <a:schemeClr val="accent2"/>
                </a:solidFill>
                <a:latin typeface="Century Gothic" panose="020B0502020202020204" pitchFamily="34" charset="0"/>
                <a:ea typeface="ＭＳ Ｐゴシック" pitchFamily="-112" charset="-128"/>
              </a:rPr>
              <a:t>C</a:t>
            </a:r>
            <a:endParaRPr kumimoji="1" lang="en-US" sz="2400" b="1">
              <a:solidFill>
                <a:schemeClr val="accent2"/>
              </a:solidFill>
              <a:latin typeface="Century Gothic" panose="020B0502020202020204" pitchFamily="34" charset="0"/>
              <a:ea typeface="ＭＳ Ｐゴシック" pitchFamily="-112" charset="-128"/>
            </a:endParaRPr>
          </a:p>
        </p:txBody>
      </p:sp>
      <p:grpSp>
        <p:nvGrpSpPr>
          <p:cNvPr id="61" name="Grupa 60"/>
          <p:cNvGrpSpPr/>
          <p:nvPr/>
        </p:nvGrpSpPr>
        <p:grpSpPr>
          <a:xfrm>
            <a:off x="2461177" y="3156634"/>
            <a:ext cx="1092833" cy="834339"/>
            <a:chOff x="3338499" y="2980984"/>
            <a:chExt cx="1092833" cy="834339"/>
          </a:xfrm>
        </p:grpSpPr>
        <p:sp>
          <p:nvSpPr>
            <p:cNvPr id="32" name="Rectangle 6"/>
            <p:cNvSpPr>
              <a:spLocks noChangeArrowheads="1"/>
            </p:cNvSpPr>
            <p:nvPr/>
          </p:nvSpPr>
          <p:spPr bwMode="auto">
            <a:xfrm>
              <a:off x="3390900" y="2980984"/>
              <a:ext cx="1040432" cy="455499"/>
            </a:xfrm>
            <a:prstGeom prst="rect">
              <a:avLst/>
            </a:prstGeom>
            <a:noFill/>
            <a:ln w="12700">
              <a:noFill/>
              <a:miter lim="800000"/>
              <a:headEnd/>
              <a:tailEnd/>
            </a:ln>
            <a:effectLst/>
          </p:spPr>
          <p:txBody>
            <a:bodyPr wrap="square" lIns="85336" tIns="42667" rIns="85336" bIns="42667" anchor="ctr">
              <a:spAutoFit/>
            </a:bodyPr>
            <a:lstStyle/>
            <a:p>
              <a:pPr algn="r" eaLnBrk="1" hangingPunct="1">
                <a:spcBef>
                  <a:spcPct val="20000"/>
                </a:spcBef>
                <a:defRPr/>
              </a:pPr>
              <a:r>
                <a:rPr kumimoji="1" lang="pl-PL" sz="2400" b="1">
                  <a:solidFill>
                    <a:schemeClr val="accent3"/>
                  </a:solidFill>
                  <a:latin typeface="Century Gothic" panose="020B0502020202020204" pitchFamily="34" charset="0"/>
                  <a:ea typeface="ＭＳ Ｐゴシック" pitchFamily="-112" charset="-128"/>
                </a:rPr>
                <a:t>55 S</a:t>
              </a:r>
              <a:endParaRPr kumimoji="1" lang="en-US" sz="2400" b="1">
                <a:solidFill>
                  <a:schemeClr val="accent3"/>
                </a:solidFill>
                <a:latin typeface="Century Gothic" panose="020B0502020202020204" pitchFamily="34" charset="0"/>
                <a:ea typeface="ＭＳ Ｐゴシック" pitchFamily="-112" charset="-128"/>
              </a:endParaRPr>
            </a:p>
          </p:txBody>
        </p:sp>
        <p:sp>
          <p:nvSpPr>
            <p:cNvPr id="33" name="Prostokąt 32"/>
            <p:cNvSpPr/>
            <p:nvPr/>
          </p:nvSpPr>
          <p:spPr>
            <a:xfrm>
              <a:off x="3338499" y="3353658"/>
              <a:ext cx="1092833" cy="461665"/>
            </a:xfrm>
            <a:prstGeom prst="rect">
              <a:avLst/>
            </a:prstGeom>
          </p:spPr>
          <p:txBody>
            <a:bodyPr wrap="square">
              <a:spAutoFit/>
            </a:bodyPr>
            <a:lstStyle/>
            <a:p>
              <a:pPr algn="r">
                <a:spcBef>
                  <a:spcPct val="20000"/>
                </a:spcBef>
                <a:defRPr/>
              </a:pPr>
              <a:r>
                <a:rPr kumimoji="1" lang="pl-PL" sz="2400" b="1">
                  <a:solidFill>
                    <a:schemeClr val="accent2"/>
                  </a:solidFill>
                  <a:latin typeface="Century Gothic" panose="020B0502020202020204" pitchFamily="34" charset="0"/>
                  <a:ea typeface="ＭＳ Ｐゴシック" pitchFamily="-112" charset="-128"/>
                </a:rPr>
                <a:t>45 C</a:t>
              </a:r>
              <a:endParaRPr kumimoji="1" lang="en-US" sz="2400" b="1">
                <a:solidFill>
                  <a:schemeClr val="accent2"/>
                </a:solidFill>
                <a:latin typeface="Century Gothic" panose="020B0502020202020204" pitchFamily="34" charset="0"/>
                <a:ea typeface="ＭＳ Ｐゴシック" pitchFamily="-112" charset="-128"/>
              </a:endParaRPr>
            </a:p>
          </p:txBody>
        </p:sp>
      </p:grpSp>
      <p:sp>
        <p:nvSpPr>
          <p:cNvPr id="34" name="Prostokąt 33"/>
          <p:cNvSpPr/>
          <p:nvPr/>
        </p:nvSpPr>
        <p:spPr>
          <a:xfrm>
            <a:off x="2094477" y="4326553"/>
            <a:ext cx="1459533" cy="904863"/>
          </a:xfrm>
          <a:prstGeom prst="rect">
            <a:avLst/>
          </a:prstGeom>
        </p:spPr>
        <p:txBody>
          <a:bodyPr wrap="square">
            <a:spAutoFit/>
          </a:bodyPr>
          <a:lstStyle/>
          <a:p>
            <a:pPr algn="r">
              <a:spcBef>
                <a:spcPct val="20000"/>
              </a:spcBef>
              <a:defRPr/>
            </a:pPr>
            <a:r>
              <a:rPr kumimoji="1" lang="pl-PL" sz="2400" b="1">
                <a:solidFill>
                  <a:schemeClr val="accent4"/>
                </a:solidFill>
                <a:latin typeface="Century Gothic" panose="020B0502020202020204" pitchFamily="34" charset="0"/>
                <a:ea typeface="ＭＳ Ｐゴシック" pitchFamily="-112" charset="-128"/>
              </a:rPr>
              <a:t>90 I</a:t>
            </a:r>
          </a:p>
          <a:p>
            <a:pPr algn="r">
              <a:spcBef>
                <a:spcPct val="20000"/>
              </a:spcBef>
              <a:defRPr/>
            </a:pPr>
            <a:r>
              <a:rPr kumimoji="1" lang="pl-PL" sz="2400" b="1">
                <a:solidFill>
                  <a:schemeClr val="accent4"/>
                </a:solidFill>
                <a:latin typeface="Century Gothic" panose="020B0502020202020204" pitchFamily="34" charset="0"/>
                <a:ea typeface="ＭＳ Ｐゴシック" pitchFamily="-112" charset="-128"/>
              </a:rPr>
              <a:t> </a:t>
            </a:r>
            <a:r>
              <a:rPr kumimoji="1" lang="pl-PL" sz="2400" b="1">
                <a:solidFill>
                  <a:schemeClr val="accent5"/>
                </a:solidFill>
                <a:latin typeface="Century Gothic" panose="020B0502020202020204" pitchFamily="34" charset="0"/>
                <a:ea typeface="ＭＳ Ｐゴシック" pitchFamily="-112" charset="-128"/>
              </a:rPr>
              <a:t>10 D</a:t>
            </a:r>
            <a:endParaRPr kumimoji="1" lang="en-US" sz="2400" b="1">
              <a:solidFill>
                <a:schemeClr val="accent5"/>
              </a:solidFill>
              <a:latin typeface="Century Gothic" panose="020B0502020202020204" pitchFamily="34" charset="0"/>
              <a:ea typeface="ＭＳ Ｐゴシック" pitchFamily="-112" charset="-128"/>
            </a:endParaRPr>
          </a:p>
        </p:txBody>
      </p:sp>
      <p:sp>
        <p:nvSpPr>
          <p:cNvPr id="36" name="Text Box 42"/>
          <p:cNvSpPr txBox="1">
            <a:spLocks noChangeArrowheads="1"/>
          </p:cNvSpPr>
          <p:nvPr/>
        </p:nvSpPr>
        <p:spPr bwMode="auto">
          <a:xfrm>
            <a:off x="8282624" y="1469260"/>
            <a:ext cx="2666488" cy="404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lIns="32466" tIns="16234" rIns="32466" bIns="16234" anchor="ctr"/>
          <a:lstStyle>
            <a:lvl1pPr defTabSz="709613">
              <a:defRPr>
                <a:solidFill>
                  <a:schemeClr val="tx1"/>
                </a:solidFill>
                <a:latin typeface="Arial" panose="020B0604020202020204" pitchFamily="34" charset="0"/>
                <a:ea typeface="ＭＳ Ｐゴシック" panose="020B0600070205080204" pitchFamily="34" charset="-128"/>
              </a:defRPr>
            </a:lvl1pPr>
            <a:lvl2pPr marL="742950" indent="-285750" defTabSz="709613">
              <a:defRPr>
                <a:solidFill>
                  <a:schemeClr val="tx1"/>
                </a:solidFill>
                <a:latin typeface="Arial" panose="020B0604020202020204" pitchFamily="34" charset="0"/>
                <a:ea typeface="ＭＳ Ｐゴシック" panose="020B0600070205080204" pitchFamily="34" charset="-128"/>
              </a:defRPr>
            </a:lvl2pPr>
            <a:lvl3pPr marL="1143000" indent="-228600" defTabSz="709613">
              <a:defRPr>
                <a:solidFill>
                  <a:schemeClr val="tx1"/>
                </a:solidFill>
                <a:latin typeface="Arial" panose="020B0604020202020204" pitchFamily="34" charset="0"/>
                <a:ea typeface="ＭＳ Ｐゴシック" panose="020B0600070205080204" pitchFamily="34" charset="-128"/>
              </a:defRPr>
            </a:lvl3pPr>
            <a:lvl4pPr marL="1600200" indent="-228600" defTabSz="709613">
              <a:defRPr>
                <a:solidFill>
                  <a:schemeClr val="tx1"/>
                </a:solidFill>
                <a:latin typeface="Arial" panose="020B0604020202020204" pitchFamily="34" charset="0"/>
                <a:ea typeface="ＭＳ Ｐゴシック" panose="020B0600070205080204" pitchFamily="34" charset="-128"/>
              </a:defRPr>
            </a:lvl4pPr>
            <a:lvl5pPr marL="2057400" indent="-228600" defTabSz="709613">
              <a:defRPr>
                <a:solidFill>
                  <a:schemeClr val="tx1"/>
                </a:solidFill>
                <a:latin typeface="Arial" panose="020B0604020202020204" pitchFamily="34" charset="0"/>
                <a:ea typeface="ＭＳ Ｐゴシック" panose="020B0600070205080204" pitchFamily="34" charset="-128"/>
              </a:defRPr>
            </a:lvl5pPr>
            <a:lvl6pPr marL="2514600" indent="-228600" defTabSz="70961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70961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70961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70961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pl-PL" altLang="pl-PL" sz="2400" b="1" err="1">
                <a:solidFill>
                  <a:schemeClr val="accent1"/>
                </a:solidFill>
                <a:latin typeface="Century Gothic" panose="020B0502020202020204" pitchFamily="34" charset="0"/>
                <a:ea typeface="Open Sans" panose="020B0606030504020204" pitchFamily="34" charset="0"/>
                <a:cs typeface="Open Sans" panose="020B0606030504020204" pitchFamily="34" charset="0"/>
              </a:rPr>
              <a:t>Your</a:t>
            </a:r>
            <a:r>
              <a:rPr lang="pl-PL" altLang="pl-PL" sz="2400" b="1">
                <a:solidFill>
                  <a:schemeClr val="accent1"/>
                </a:solidFill>
                <a:latin typeface="Century Gothic" panose="020B0502020202020204" pitchFamily="34" charset="0"/>
                <a:ea typeface="Open Sans" panose="020B0606030504020204" pitchFamily="34" charset="0"/>
                <a:cs typeface="Open Sans" panose="020B0606030504020204" pitchFamily="34" charset="0"/>
              </a:rPr>
              <a:t> DISC style </a:t>
            </a:r>
            <a:r>
              <a:rPr lang="pl-PL" altLang="pl-PL" sz="2400" err="1">
                <a:latin typeface="Century Gothic" panose="020B0502020202020204" pitchFamily="34" charset="0"/>
                <a:ea typeface="Open Sans" panose="020B0606030504020204" pitchFamily="34" charset="0"/>
                <a:cs typeface="Open Sans" panose="020B0606030504020204" pitchFamily="34" charset="0"/>
              </a:rPr>
              <a:t>is</a:t>
            </a:r>
            <a:r>
              <a:rPr lang="pl-PL" altLang="pl-PL" sz="2400">
                <a:latin typeface="Century Gothic" panose="020B0502020202020204" pitchFamily="34" charset="0"/>
                <a:ea typeface="Open Sans" panose="020B0606030504020204" pitchFamily="34" charset="0"/>
                <a:cs typeface="Open Sans" panose="020B0606030504020204" pitchFamily="34" charset="0"/>
              </a:rPr>
              <a:t>:</a:t>
            </a:r>
            <a:endParaRPr lang="en-US" altLang="pl-PL" sz="2400">
              <a:latin typeface="Century Gothic" panose="020B0502020202020204" pitchFamily="34" charset="0"/>
              <a:ea typeface="Open Sans" panose="020B0606030504020204" pitchFamily="34" charset="0"/>
              <a:cs typeface="Open Sans" panose="020B0606030504020204" pitchFamily="34" charset="0"/>
            </a:endParaRPr>
          </a:p>
        </p:txBody>
      </p:sp>
      <p:sp>
        <p:nvSpPr>
          <p:cNvPr id="37" name="pole tekstowe 36"/>
          <p:cNvSpPr txBox="1"/>
          <p:nvPr/>
        </p:nvSpPr>
        <p:spPr>
          <a:xfrm>
            <a:off x="3661487" y="3219860"/>
            <a:ext cx="3747941" cy="707886"/>
          </a:xfrm>
          <a:prstGeom prst="rect">
            <a:avLst/>
          </a:prstGeom>
          <a:noFill/>
          <a:ln>
            <a:noFill/>
          </a:ln>
        </p:spPr>
        <p:txBody>
          <a:bodyPr wrap="square" rtlCol="0">
            <a:spAutoFit/>
          </a:bodyPr>
          <a:lstStyle/>
          <a:p>
            <a:r>
              <a:rPr lang="en-NZ" sz="2000" b="1">
                <a:solidFill>
                  <a:srgbClr val="7F7F7F"/>
                </a:solidFill>
                <a:latin typeface="Century Gothic" panose="020B0502020202020204" pitchFamily="34" charset="0"/>
              </a:rPr>
              <a:t>The p</a:t>
            </a:r>
            <a:r>
              <a:rPr lang="pl-PL" sz="2000" b="1">
                <a:solidFill>
                  <a:srgbClr val="7F7F7F"/>
                </a:solidFill>
                <a:latin typeface="Century Gothic" panose="020B0502020202020204" pitchFamily="34" charset="0"/>
              </a:rPr>
              <a:t>ercentage layout of styles </a:t>
            </a:r>
            <a:r>
              <a:rPr lang="pl-PL" sz="2000">
                <a:latin typeface="Century Gothic" panose="020B0502020202020204" pitchFamily="34" charset="0"/>
              </a:rPr>
              <a:t>above the midline</a:t>
            </a:r>
          </a:p>
        </p:txBody>
      </p:sp>
      <p:sp>
        <p:nvSpPr>
          <p:cNvPr id="38" name="pole tekstowe 37"/>
          <p:cNvSpPr txBox="1"/>
          <p:nvPr/>
        </p:nvSpPr>
        <p:spPr>
          <a:xfrm>
            <a:off x="3661488" y="2298187"/>
            <a:ext cx="3833768" cy="400110"/>
          </a:xfrm>
          <a:prstGeom prst="rect">
            <a:avLst/>
          </a:prstGeom>
          <a:noFill/>
        </p:spPr>
        <p:txBody>
          <a:bodyPr wrap="square" rtlCol="0">
            <a:spAutoFit/>
          </a:bodyPr>
          <a:lstStyle/>
          <a:p>
            <a:r>
              <a:rPr lang="pl-PL" sz="2000" err="1">
                <a:latin typeface="Century Gothic" panose="020B0502020202020204" pitchFamily="34" charset="0"/>
              </a:rPr>
              <a:t>Styles</a:t>
            </a:r>
            <a:r>
              <a:rPr lang="pl-PL" sz="2000">
                <a:latin typeface="Century Gothic" panose="020B0502020202020204" pitchFamily="34" charset="0"/>
              </a:rPr>
              <a:t> </a:t>
            </a:r>
            <a:r>
              <a:rPr lang="pl-PL" sz="2000" b="1" err="1">
                <a:solidFill>
                  <a:srgbClr val="7F7F7F"/>
                </a:solidFill>
                <a:latin typeface="Century Gothic" panose="020B0502020202020204" pitchFamily="34" charset="0"/>
              </a:rPr>
              <a:t>above</a:t>
            </a:r>
            <a:r>
              <a:rPr lang="pl-PL" sz="2000" b="1">
                <a:solidFill>
                  <a:srgbClr val="7F7F7F"/>
                </a:solidFill>
                <a:latin typeface="Century Gothic" panose="020B0502020202020204" pitchFamily="34" charset="0"/>
              </a:rPr>
              <a:t> the </a:t>
            </a:r>
            <a:r>
              <a:rPr lang="pl-PL" sz="2000" b="1" err="1">
                <a:solidFill>
                  <a:srgbClr val="7F7F7F"/>
                </a:solidFill>
                <a:latin typeface="Century Gothic" panose="020B0502020202020204" pitchFamily="34" charset="0"/>
              </a:rPr>
              <a:t>midline</a:t>
            </a:r>
            <a:endParaRPr lang="pl-PL" sz="2000" b="1">
              <a:solidFill>
                <a:srgbClr val="7F7F7F"/>
              </a:solidFill>
              <a:latin typeface="Century Gothic" panose="020B0502020202020204" pitchFamily="34" charset="0"/>
            </a:endParaRPr>
          </a:p>
        </p:txBody>
      </p:sp>
      <p:sp>
        <p:nvSpPr>
          <p:cNvPr id="39" name="pole tekstowe 38"/>
          <p:cNvSpPr txBox="1"/>
          <p:nvPr/>
        </p:nvSpPr>
        <p:spPr>
          <a:xfrm>
            <a:off x="3613223" y="1470280"/>
            <a:ext cx="2276780" cy="400110"/>
          </a:xfrm>
          <a:prstGeom prst="rect">
            <a:avLst/>
          </a:prstGeom>
          <a:noFill/>
        </p:spPr>
        <p:txBody>
          <a:bodyPr wrap="square" rtlCol="0">
            <a:spAutoFit/>
          </a:bodyPr>
          <a:lstStyle/>
          <a:p>
            <a:r>
              <a:rPr lang="pl-PL" sz="2000" b="1">
                <a:solidFill>
                  <a:srgbClr val="7F7F7F"/>
                </a:solidFill>
                <a:latin typeface="Century Gothic" panose="020B0502020202020204" pitchFamily="34" charset="0"/>
              </a:rPr>
              <a:t>Dominant</a:t>
            </a:r>
            <a:r>
              <a:rPr lang="pl-PL" sz="2000">
                <a:latin typeface="Century Gothic" panose="020B0502020202020204" pitchFamily="34" charset="0"/>
              </a:rPr>
              <a:t> style</a:t>
            </a:r>
          </a:p>
        </p:txBody>
      </p:sp>
      <p:sp>
        <p:nvSpPr>
          <p:cNvPr id="40" name="pole tekstowe 39"/>
          <p:cNvSpPr txBox="1"/>
          <p:nvPr/>
        </p:nvSpPr>
        <p:spPr>
          <a:xfrm>
            <a:off x="3641847" y="4425041"/>
            <a:ext cx="4131000" cy="707886"/>
          </a:xfrm>
          <a:prstGeom prst="rect">
            <a:avLst/>
          </a:prstGeom>
          <a:noFill/>
        </p:spPr>
        <p:txBody>
          <a:bodyPr wrap="square" rtlCol="0">
            <a:spAutoFit/>
          </a:bodyPr>
          <a:lstStyle/>
          <a:p>
            <a:r>
              <a:rPr lang="en-US" sz="2000">
                <a:latin typeface="Century Gothic" panose="020B0502020202020204" pitchFamily="34" charset="0"/>
              </a:rPr>
              <a:t>Styles </a:t>
            </a:r>
            <a:r>
              <a:rPr lang="en-US" sz="2000" b="1">
                <a:solidFill>
                  <a:schemeClr val="accent6"/>
                </a:solidFill>
                <a:latin typeface="Century Gothic" panose="020B0502020202020204" pitchFamily="34" charset="0"/>
              </a:rPr>
              <a:t>under the midline</a:t>
            </a:r>
            <a:r>
              <a:rPr lang="en-US" sz="2000">
                <a:solidFill>
                  <a:schemeClr val="accent6"/>
                </a:solidFill>
                <a:latin typeface="Century Gothic" panose="020B0502020202020204" pitchFamily="34" charset="0"/>
              </a:rPr>
              <a:t> </a:t>
            </a:r>
            <a:r>
              <a:rPr lang="en-US" sz="2000">
                <a:latin typeface="Century Gothic" panose="020B0502020202020204" pitchFamily="34" charset="0"/>
              </a:rPr>
              <a:t>and the full percentage layout</a:t>
            </a:r>
          </a:p>
        </p:txBody>
      </p:sp>
      <p:grpSp>
        <p:nvGrpSpPr>
          <p:cNvPr id="59" name="Grupa 58"/>
          <p:cNvGrpSpPr/>
          <p:nvPr/>
        </p:nvGrpSpPr>
        <p:grpSpPr>
          <a:xfrm>
            <a:off x="761867" y="2058135"/>
            <a:ext cx="1146463" cy="2661049"/>
            <a:chOff x="5785507" y="1893035"/>
            <a:chExt cx="1146463" cy="2661049"/>
          </a:xfrm>
        </p:grpSpPr>
        <p:sp>
          <p:nvSpPr>
            <p:cNvPr id="54" name="Line 35"/>
            <p:cNvSpPr>
              <a:spLocks noChangeShapeType="1"/>
            </p:cNvSpPr>
            <p:nvPr/>
          </p:nvSpPr>
          <p:spPr bwMode="auto">
            <a:xfrm>
              <a:off x="5785507" y="3447033"/>
              <a:ext cx="397883" cy="1107051"/>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sp>
          <p:nvSpPr>
            <p:cNvPr id="55" name="Line 36"/>
            <p:cNvSpPr>
              <a:spLocks noChangeShapeType="1"/>
            </p:cNvSpPr>
            <p:nvPr/>
          </p:nvSpPr>
          <p:spPr bwMode="auto">
            <a:xfrm flipH="1">
              <a:off x="6183461" y="1893035"/>
              <a:ext cx="376722" cy="264853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sp>
          <p:nvSpPr>
            <p:cNvPr id="56" name="Line 37"/>
            <p:cNvSpPr>
              <a:spLocks noChangeShapeType="1"/>
            </p:cNvSpPr>
            <p:nvPr/>
          </p:nvSpPr>
          <p:spPr bwMode="auto">
            <a:xfrm>
              <a:off x="6569869" y="1893035"/>
              <a:ext cx="362101" cy="303801"/>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latin typeface="Century Gothic" panose="020B0502020202020204" pitchFamily="34" charset="0"/>
              </a:endParaRPr>
            </a:p>
          </p:txBody>
        </p:sp>
      </p:grpSp>
      <p:sp>
        <p:nvSpPr>
          <p:cNvPr id="60" name="Prostokąt zaokrąglony 59"/>
          <p:cNvSpPr/>
          <p:nvPr/>
        </p:nvSpPr>
        <p:spPr>
          <a:xfrm>
            <a:off x="-318997" y="736336"/>
            <a:ext cx="6428442" cy="312826"/>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gn="r"/>
            <a:r>
              <a:rPr lang="pl-PL" sz="2000" b="1">
                <a:latin typeface="Century Gothic" panose="020B0502020202020204" pitchFamily="34" charset="0"/>
              </a:rPr>
              <a:t>Interpretation </a:t>
            </a:r>
            <a:r>
              <a:rPr lang="en-NZ" sz="2000" b="1">
                <a:latin typeface="Century Gothic" panose="020B0502020202020204" pitchFamily="34" charset="0"/>
              </a:rPr>
              <a:t>of P</a:t>
            </a:r>
            <a:r>
              <a:rPr lang="pl-PL" sz="2000" b="1">
                <a:latin typeface="Century Gothic" panose="020B0502020202020204" pitchFamily="34" charset="0"/>
              </a:rPr>
              <a:t>rofile II - NATURAL</a:t>
            </a:r>
          </a:p>
        </p:txBody>
      </p:sp>
      <p:sp>
        <p:nvSpPr>
          <p:cNvPr id="62" name="Elipsa 61"/>
          <p:cNvSpPr/>
          <p:nvPr/>
        </p:nvSpPr>
        <p:spPr>
          <a:xfrm>
            <a:off x="8291604" y="2540533"/>
            <a:ext cx="2731035" cy="273103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grpSp>
        <p:nvGrpSpPr>
          <p:cNvPr id="63" name="Grupa 62"/>
          <p:cNvGrpSpPr/>
          <p:nvPr/>
        </p:nvGrpSpPr>
        <p:grpSpPr>
          <a:xfrm>
            <a:off x="8045807" y="2358949"/>
            <a:ext cx="1843532" cy="1843528"/>
            <a:chOff x="7557443" y="2723647"/>
            <a:chExt cx="1475919" cy="1475917"/>
          </a:xfrm>
        </p:grpSpPr>
        <p:sp>
          <p:nvSpPr>
            <p:cNvPr id="64" name="Elipsa 63"/>
            <p:cNvSpPr/>
            <p:nvPr/>
          </p:nvSpPr>
          <p:spPr>
            <a:xfrm>
              <a:off x="7557443" y="2723647"/>
              <a:ext cx="1475919" cy="1475917"/>
            </a:xfrm>
            <a:prstGeom prst="ellipse">
              <a:avLst/>
            </a:prstGeom>
            <a:gradFill flip="none" rotWithShape="1">
              <a:gsLst>
                <a:gs pos="27000">
                  <a:schemeClr val="accent3"/>
                </a:gs>
                <a:gs pos="73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65" name="pole tekstowe 64"/>
            <p:cNvSpPr txBox="1"/>
            <p:nvPr/>
          </p:nvSpPr>
          <p:spPr>
            <a:xfrm>
              <a:off x="7615441" y="2892136"/>
              <a:ext cx="1409789" cy="1158099"/>
            </a:xfrm>
            <a:prstGeom prst="rect">
              <a:avLst/>
            </a:prstGeom>
            <a:noFill/>
          </p:spPr>
          <p:txBody>
            <a:bodyPr wrap="square" rtlCol="0">
              <a:spAutoFit/>
            </a:bodyPr>
            <a:lstStyle/>
            <a:p>
              <a:pPr algn="ctr"/>
              <a:r>
                <a:rPr lang="pl-PL" sz="8800" b="1">
                  <a:solidFill>
                    <a:schemeClr val="bg1"/>
                  </a:solidFill>
                  <a:latin typeface="Century Gothic" panose="020B0502020202020204" pitchFamily="34" charset="0"/>
                </a:rPr>
                <a:t>SC</a:t>
              </a:r>
            </a:p>
          </p:txBody>
        </p:sp>
      </p:grpSp>
      <p:grpSp>
        <p:nvGrpSpPr>
          <p:cNvPr id="70" name="Grupa 69"/>
          <p:cNvGrpSpPr/>
          <p:nvPr/>
        </p:nvGrpSpPr>
        <p:grpSpPr>
          <a:xfrm>
            <a:off x="9839262" y="4558516"/>
            <a:ext cx="894636" cy="894636"/>
            <a:chOff x="9600984" y="2750861"/>
            <a:chExt cx="742227" cy="742227"/>
          </a:xfrm>
        </p:grpSpPr>
        <p:sp>
          <p:nvSpPr>
            <p:cNvPr id="71" name="Elipsa 70"/>
            <p:cNvSpPr/>
            <p:nvPr/>
          </p:nvSpPr>
          <p:spPr>
            <a:xfrm>
              <a:off x="9600984" y="2750861"/>
              <a:ext cx="742227" cy="74222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72" name="Freeform 5"/>
            <p:cNvSpPr>
              <a:spLocks noEditPoints="1"/>
            </p:cNvSpPr>
            <p:nvPr/>
          </p:nvSpPr>
          <p:spPr bwMode="auto">
            <a:xfrm>
              <a:off x="9797561" y="2857487"/>
              <a:ext cx="460070" cy="553405"/>
            </a:xfrm>
            <a:custGeom>
              <a:avLst/>
              <a:gdLst>
                <a:gd name="T0" fmla="*/ 627 w 2410"/>
                <a:gd name="T1" fmla="*/ 2565 h 2895"/>
                <a:gd name="T2" fmla="*/ 789 w 2410"/>
                <a:gd name="T3" fmla="*/ 2723 h 2895"/>
                <a:gd name="T4" fmla="*/ 612 w 2410"/>
                <a:gd name="T5" fmla="*/ 2895 h 2895"/>
                <a:gd name="T6" fmla="*/ 1172 w 2410"/>
                <a:gd name="T7" fmla="*/ 2840 h 2895"/>
                <a:gd name="T8" fmla="*/ 913 w 2410"/>
                <a:gd name="T9" fmla="*/ 2699 h 2895"/>
                <a:gd name="T10" fmla="*/ 981 w 2410"/>
                <a:gd name="T11" fmla="*/ 2598 h 2895"/>
                <a:gd name="T12" fmla="*/ 2408 w 2410"/>
                <a:gd name="T13" fmla="*/ 1959 h 2895"/>
                <a:gd name="T14" fmla="*/ 2348 w 2410"/>
                <a:gd name="T15" fmla="*/ 1732 h 2895"/>
                <a:gd name="T16" fmla="*/ 1926 w 2410"/>
                <a:gd name="T17" fmla="*/ 1458 h 2895"/>
                <a:gd name="T18" fmla="*/ 739 w 2410"/>
                <a:gd name="T19" fmla="*/ 106 h 2895"/>
                <a:gd name="T20" fmla="*/ 1 w 2410"/>
                <a:gd name="T21" fmla="*/ 416 h 2895"/>
                <a:gd name="T22" fmla="*/ 264 w 2410"/>
                <a:gd name="T23" fmla="*/ 454 h 2895"/>
                <a:gd name="T24" fmla="*/ 36 w 2410"/>
                <a:gd name="T25" fmla="*/ 1537 h 2895"/>
                <a:gd name="T26" fmla="*/ 735 w 2410"/>
                <a:gd name="T27" fmla="*/ 2348 h 2895"/>
                <a:gd name="T28" fmla="*/ 2130 w 2410"/>
                <a:gd name="T29" fmla="*/ 1802 h 2895"/>
                <a:gd name="T30" fmla="*/ 1980 w 2410"/>
                <a:gd name="T31" fmla="*/ 1779 h 2895"/>
                <a:gd name="T32" fmla="*/ 1600 w 2410"/>
                <a:gd name="T33" fmla="*/ 1850 h 2895"/>
                <a:gd name="T34" fmla="*/ 917 w 2410"/>
                <a:gd name="T35" fmla="*/ 1787 h 2895"/>
                <a:gd name="T36" fmla="*/ 1590 w 2410"/>
                <a:gd name="T37" fmla="*/ 1625 h 2895"/>
                <a:gd name="T38" fmla="*/ 1831 w 2410"/>
                <a:gd name="T39" fmla="*/ 1621 h 2895"/>
                <a:gd name="T40" fmla="*/ 2160 w 2410"/>
                <a:gd name="T41" fmla="*/ 1800 h 2895"/>
                <a:gd name="T42" fmla="*/ 1867 w 2410"/>
                <a:gd name="T43" fmla="*/ 1503 h 2895"/>
                <a:gd name="T44" fmla="*/ 1605 w 2410"/>
                <a:gd name="T45" fmla="*/ 1559 h 2895"/>
                <a:gd name="T46" fmla="*/ 1545 w 2410"/>
                <a:gd name="T47" fmla="*/ 1568 h 2895"/>
                <a:gd name="T48" fmla="*/ 1164 w 2410"/>
                <a:gd name="T49" fmla="*/ 1627 h 2895"/>
                <a:gd name="T50" fmla="*/ 900 w 2410"/>
                <a:gd name="T51" fmla="*/ 1719 h 2895"/>
                <a:gd name="T52" fmla="*/ 786 w 2410"/>
                <a:gd name="T53" fmla="*/ 1692 h 2895"/>
                <a:gd name="T54" fmla="*/ 735 w 2410"/>
                <a:gd name="T55" fmla="*/ 978 h 2895"/>
                <a:gd name="T56" fmla="*/ 991 w 2410"/>
                <a:gd name="T57" fmla="*/ 1009 h 2895"/>
                <a:gd name="T58" fmla="*/ 1226 w 2410"/>
                <a:gd name="T59" fmla="*/ 1141 h 2895"/>
                <a:gd name="T60" fmla="*/ 616 w 2410"/>
                <a:gd name="T61" fmla="*/ 998 h 2895"/>
                <a:gd name="T62" fmla="*/ 1371 w 2410"/>
                <a:gd name="T63" fmla="*/ 2005 h 2895"/>
                <a:gd name="T64" fmla="*/ 2009 w 2410"/>
                <a:gd name="T65" fmla="*/ 1850 h 2895"/>
                <a:gd name="T66" fmla="*/ 2145 w 2410"/>
                <a:gd name="T67" fmla="*/ 1869 h 2895"/>
                <a:gd name="T68" fmla="*/ 943 w 2410"/>
                <a:gd name="T69" fmla="*/ 2252 h 2895"/>
                <a:gd name="T70" fmla="*/ 616 w 2410"/>
                <a:gd name="T71" fmla="*/ 998 h 2895"/>
                <a:gd name="T72" fmla="*/ 962 w 2410"/>
                <a:gd name="T73" fmla="*/ 2317 h 2895"/>
                <a:gd name="T74" fmla="*/ 316 w 2410"/>
                <a:gd name="T75" fmla="*/ 409 h 2895"/>
                <a:gd name="T76" fmla="*/ 513 w 2410"/>
                <a:gd name="T77" fmla="*/ 68 h 2895"/>
                <a:gd name="T78" fmla="*/ 316 w 2410"/>
                <a:gd name="T79" fmla="*/ 409 h 2895"/>
                <a:gd name="T80" fmla="*/ 218 w 2410"/>
                <a:gd name="T81" fmla="*/ 295 h 2895"/>
                <a:gd name="T82" fmla="*/ 349 w 2410"/>
                <a:gd name="T83" fmla="*/ 891 h 2895"/>
                <a:gd name="T84" fmla="*/ 807 w 2410"/>
                <a:gd name="T85" fmla="*/ 313 h 2895"/>
                <a:gd name="T86" fmla="*/ 706 w 2410"/>
                <a:gd name="T87" fmla="*/ 917 h 2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10" h="2895">
                  <a:moveTo>
                    <a:pt x="912" y="2581"/>
                  </a:moveTo>
                  <a:cubicBezTo>
                    <a:pt x="847" y="2677"/>
                    <a:pt x="847" y="2677"/>
                    <a:pt x="847" y="2677"/>
                  </a:cubicBezTo>
                  <a:cubicBezTo>
                    <a:pt x="627" y="2565"/>
                    <a:pt x="627" y="2565"/>
                    <a:pt x="627" y="2565"/>
                  </a:cubicBezTo>
                  <a:cubicBezTo>
                    <a:pt x="610" y="2556"/>
                    <a:pt x="590" y="2563"/>
                    <a:pt x="581" y="2579"/>
                  </a:cubicBezTo>
                  <a:cubicBezTo>
                    <a:pt x="573" y="2596"/>
                    <a:pt x="580" y="2616"/>
                    <a:pt x="596" y="2625"/>
                  </a:cubicBezTo>
                  <a:cubicBezTo>
                    <a:pt x="789" y="2723"/>
                    <a:pt x="789" y="2723"/>
                    <a:pt x="789" y="2723"/>
                  </a:cubicBezTo>
                  <a:cubicBezTo>
                    <a:pt x="595" y="2832"/>
                    <a:pt x="595" y="2832"/>
                    <a:pt x="595" y="2832"/>
                  </a:cubicBezTo>
                  <a:cubicBezTo>
                    <a:pt x="579" y="2841"/>
                    <a:pt x="573" y="2862"/>
                    <a:pt x="582" y="2878"/>
                  </a:cubicBezTo>
                  <a:cubicBezTo>
                    <a:pt x="588" y="2889"/>
                    <a:pt x="600" y="2895"/>
                    <a:pt x="612" y="2895"/>
                  </a:cubicBezTo>
                  <a:cubicBezTo>
                    <a:pt x="617" y="2895"/>
                    <a:pt x="623" y="2894"/>
                    <a:pt x="628" y="2891"/>
                  </a:cubicBezTo>
                  <a:cubicBezTo>
                    <a:pt x="868" y="2757"/>
                    <a:pt x="868" y="2757"/>
                    <a:pt x="868" y="2757"/>
                  </a:cubicBezTo>
                  <a:cubicBezTo>
                    <a:pt x="1172" y="2840"/>
                    <a:pt x="1172" y="2840"/>
                    <a:pt x="1172" y="2840"/>
                  </a:cubicBezTo>
                  <a:cubicBezTo>
                    <a:pt x="1190" y="2845"/>
                    <a:pt x="1208" y="2834"/>
                    <a:pt x="1213" y="2817"/>
                  </a:cubicBezTo>
                  <a:cubicBezTo>
                    <a:pt x="1218" y="2799"/>
                    <a:pt x="1208" y="2780"/>
                    <a:pt x="1190" y="2775"/>
                  </a:cubicBezTo>
                  <a:cubicBezTo>
                    <a:pt x="913" y="2699"/>
                    <a:pt x="913" y="2699"/>
                    <a:pt x="913" y="2699"/>
                  </a:cubicBezTo>
                  <a:cubicBezTo>
                    <a:pt x="981" y="2599"/>
                    <a:pt x="981" y="2599"/>
                    <a:pt x="981" y="2599"/>
                  </a:cubicBezTo>
                  <a:cubicBezTo>
                    <a:pt x="981" y="2599"/>
                    <a:pt x="981" y="2599"/>
                    <a:pt x="981" y="2598"/>
                  </a:cubicBezTo>
                  <a:cubicBezTo>
                    <a:pt x="981" y="2598"/>
                    <a:pt x="981" y="2598"/>
                    <a:pt x="981" y="2598"/>
                  </a:cubicBezTo>
                  <a:cubicBezTo>
                    <a:pt x="1206" y="2260"/>
                    <a:pt x="1206" y="2260"/>
                    <a:pt x="1206" y="2260"/>
                  </a:cubicBezTo>
                  <a:cubicBezTo>
                    <a:pt x="2382" y="1987"/>
                    <a:pt x="2382" y="1987"/>
                    <a:pt x="2382" y="1987"/>
                  </a:cubicBezTo>
                  <a:cubicBezTo>
                    <a:pt x="2396" y="1984"/>
                    <a:pt x="2406" y="1973"/>
                    <a:pt x="2408" y="1959"/>
                  </a:cubicBezTo>
                  <a:cubicBezTo>
                    <a:pt x="2410" y="1945"/>
                    <a:pt x="2403" y="1932"/>
                    <a:pt x="2391" y="1925"/>
                  </a:cubicBezTo>
                  <a:cubicBezTo>
                    <a:pt x="2243" y="1845"/>
                    <a:pt x="2243" y="1845"/>
                    <a:pt x="2243" y="1845"/>
                  </a:cubicBezTo>
                  <a:cubicBezTo>
                    <a:pt x="2290" y="1823"/>
                    <a:pt x="2326" y="1785"/>
                    <a:pt x="2348" y="1732"/>
                  </a:cubicBezTo>
                  <a:cubicBezTo>
                    <a:pt x="2355" y="1716"/>
                    <a:pt x="2349" y="1698"/>
                    <a:pt x="2334" y="1689"/>
                  </a:cubicBezTo>
                  <a:cubicBezTo>
                    <a:pt x="1934" y="1463"/>
                    <a:pt x="1934" y="1463"/>
                    <a:pt x="1934" y="1463"/>
                  </a:cubicBezTo>
                  <a:cubicBezTo>
                    <a:pt x="1931" y="1461"/>
                    <a:pt x="1929" y="1459"/>
                    <a:pt x="1926" y="1458"/>
                  </a:cubicBezTo>
                  <a:cubicBezTo>
                    <a:pt x="1925" y="1458"/>
                    <a:pt x="1924" y="1458"/>
                    <a:pt x="1924" y="1458"/>
                  </a:cubicBezTo>
                  <a:cubicBezTo>
                    <a:pt x="1049" y="964"/>
                    <a:pt x="1049" y="964"/>
                    <a:pt x="1049" y="964"/>
                  </a:cubicBezTo>
                  <a:cubicBezTo>
                    <a:pt x="1005" y="358"/>
                    <a:pt x="759" y="124"/>
                    <a:pt x="739" y="106"/>
                  </a:cubicBezTo>
                  <a:cubicBezTo>
                    <a:pt x="685" y="41"/>
                    <a:pt x="604" y="0"/>
                    <a:pt x="513" y="0"/>
                  </a:cubicBezTo>
                  <a:cubicBezTo>
                    <a:pt x="395" y="0"/>
                    <a:pt x="293" y="70"/>
                    <a:pt x="246" y="170"/>
                  </a:cubicBezTo>
                  <a:cubicBezTo>
                    <a:pt x="161" y="188"/>
                    <a:pt x="21" y="256"/>
                    <a:pt x="1" y="416"/>
                  </a:cubicBezTo>
                  <a:cubicBezTo>
                    <a:pt x="0" y="425"/>
                    <a:pt x="3" y="435"/>
                    <a:pt x="9" y="442"/>
                  </a:cubicBezTo>
                  <a:cubicBezTo>
                    <a:pt x="15" y="449"/>
                    <a:pt x="25" y="454"/>
                    <a:pt x="34" y="454"/>
                  </a:cubicBezTo>
                  <a:cubicBezTo>
                    <a:pt x="264" y="454"/>
                    <a:pt x="264" y="454"/>
                    <a:pt x="264" y="454"/>
                  </a:cubicBezTo>
                  <a:cubicBezTo>
                    <a:pt x="296" y="503"/>
                    <a:pt x="342" y="542"/>
                    <a:pt x="396" y="566"/>
                  </a:cubicBezTo>
                  <a:cubicBezTo>
                    <a:pt x="393" y="609"/>
                    <a:pt x="376" y="716"/>
                    <a:pt x="291" y="856"/>
                  </a:cubicBezTo>
                  <a:cubicBezTo>
                    <a:pt x="202" y="1002"/>
                    <a:pt x="36" y="1275"/>
                    <a:pt x="36" y="1537"/>
                  </a:cubicBezTo>
                  <a:cubicBezTo>
                    <a:pt x="36" y="1543"/>
                    <a:pt x="37" y="1549"/>
                    <a:pt x="40" y="1553"/>
                  </a:cubicBezTo>
                  <a:cubicBezTo>
                    <a:pt x="37" y="1579"/>
                    <a:pt x="36" y="1606"/>
                    <a:pt x="36" y="1632"/>
                  </a:cubicBezTo>
                  <a:cubicBezTo>
                    <a:pt x="36" y="2021"/>
                    <a:pt x="348" y="2339"/>
                    <a:pt x="735" y="2348"/>
                  </a:cubicBezTo>
                  <a:lnTo>
                    <a:pt x="912" y="2581"/>
                  </a:lnTo>
                  <a:close/>
                  <a:moveTo>
                    <a:pt x="2160" y="1800"/>
                  </a:moveTo>
                  <a:cubicBezTo>
                    <a:pt x="2150" y="1801"/>
                    <a:pt x="2140" y="1802"/>
                    <a:pt x="2130" y="1802"/>
                  </a:cubicBezTo>
                  <a:cubicBezTo>
                    <a:pt x="2115" y="1802"/>
                    <a:pt x="2100" y="1800"/>
                    <a:pt x="2086" y="1798"/>
                  </a:cubicBezTo>
                  <a:cubicBezTo>
                    <a:pt x="2041" y="1792"/>
                    <a:pt x="2007" y="1778"/>
                    <a:pt x="2007" y="1778"/>
                  </a:cubicBezTo>
                  <a:cubicBezTo>
                    <a:pt x="1998" y="1774"/>
                    <a:pt x="1988" y="1775"/>
                    <a:pt x="1980" y="1779"/>
                  </a:cubicBezTo>
                  <a:cubicBezTo>
                    <a:pt x="1973" y="1782"/>
                    <a:pt x="1968" y="1787"/>
                    <a:pt x="1964" y="1793"/>
                  </a:cubicBezTo>
                  <a:cubicBezTo>
                    <a:pt x="1930" y="1859"/>
                    <a:pt x="1872" y="1890"/>
                    <a:pt x="1786" y="1890"/>
                  </a:cubicBezTo>
                  <a:cubicBezTo>
                    <a:pt x="1692" y="1890"/>
                    <a:pt x="1601" y="1850"/>
                    <a:pt x="1600" y="1850"/>
                  </a:cubicBezTo>
                  <a:cubicBezTo>
                    <a:pt x="1583" y="1842"/>
                    <a:pt x="1564" y="1849"/>
                    <a:pt x="1556" y="1866"/>
                  </a:cubicBezTo>
                  <a:cubicBezTo>
                    <a:pt x="1534" y="1911"/>
                    <a:pt x="1465" y="1938"/>
                    <a:pt x="1371" y="1938"/>
                  </a:cubicBezTo>
                  <a:cubicBezTo>
                    <a:pt x="1232" y="1938"/>
                    <a:pt x="1070" y="1883"/>
                    <a:pt x="917" y="1787"/>
                  </a:cubicBezTo>
                  <a:cubicBezTo>
                    <a:pt x="920" y="1787"/>
                    <a:pt x="923" y="1787"/>
                    <a:pt x="927" y="1787"/>
                  </a:cubicBezTo>
                  <a:cubicBezTo>
                    <a:pt x="1035" y="1787"/>
                    <a:pt x="1120" y="1757"/>
                    <a:pt x="1163" y="1700"/>
                  </a:cubicBezTo>
                  <a:cubicBezTo>
                    <a:pt x="1283" y="1746"/>
                    <a:pt x="1489" y="1776"/>
                    <a:pt x="1590" y="1625"/>
                  </a:cubicBezTo>
                  <a:cubicBezTo>
                    <a:pt x="1630" y="1638"/>
                    <a:pt x="1681" y="1647"/>
                    <a:pt x="1732" y="1644"/>
                  </a:cubicBezTo>
                  <a:cubicBezTo>
                    <a:pt x="1751" y="1643"/>
                    <a:pt x="1769" y="1641"/>
                    <a:pt x="1788" y="1636"/>
                  </a:cubicBezTo>
                  <a:cubicBezTo>
                    <a:pt x="1803" y="1633"/>
                    <a:pt x="1817" y="1628"/>
                    <a:pt x="1831" y="1621"/>
                  </a:cubicBezTo>
                  <a:cubicBezTo>
                    <a:pt x="1868" y="1605"/>
                    <a:pt x="1901" y="1577"/>
                    <a:pt x="1926" y="1536"/>
                  </a:cubicBezTo>
                  <a:cubicBezTo>
                    <a:pt x="2272" y="1732"/>
                    <a:pt x="2272" y="1732"/>
                    <a:pt x="2272" y="1732"/>
                  </a:cubicBezTo>
                  <a:cubicBezTo>
                    <a:pt x="2247" y="1771"/>
                    <a:pt x="2210" y="1794"/>
                    <a:pt x="2160" y="1800"/>
                  </a:cubicBezTo>
                  <a:close/>
                  <a:moveTo>
                    <a:pt x="1863" y="1500"/>
                  </a:moveTo>
                  <a:cubicBezTo>
                    <a:pt x="1869" y="1499"/>
                    <a:pt x="1869" y="1499"/>
                    <a:pt x="1869" y="1499"/>
                  </a:cubicBezTo>
                  <a:cubicBezTo>
                    <a:pt x="1869" y="1500"/>
                    <a:pt x="1868" y="1502"/>
                    <a:pt x="1867" y="1503"/>
                  </a:cubicBezTo>
                  <a:cubicBezTo>
                    <a:pt x="1837" y="1550"/>
                    <a:pt x="1792" y="1570"/>
                    <a:pt x="1747" y="1576"/>
                  </a:cubicBezTo>
                  <a:cubicBezTo>
                    <a:pt x="1722" y="1579"/>
                    <a:pt x="1697" y="1578"/>
                    <a:pt x="1674" y="1575"/>
                  </a:cubicBezTo>
                  <a:cubicBezTo>
                    <a:pt x="1646" y="1571"/>
                    <a:pt x="1621" y="1564"/>
                    <a:pt x="1605" y="1559"/>
                  </a:cubicBezTo>
                  <a:cubicBezTo>
                    <a:pt x="1595" y="1556"/>
                    <a:pt x="1589" y="1553"/>
                    <a:pt x="1588" y="1553"/>
                  </a:cubicBezTo>
                  <a:cubicBezTo>
                    <a:pt x="1579" y="1549"/>
                    <a:pt x="1570" y="1549"/>
                    <a:pt x="1562" y="1552"/>
                  </a:cubicBezTo>
                  <a:cubicBezTo>
                    <a:pt x="1555" y="1555"/>
                    <a:pt x="1549" y="1561"/>
                    <a:pt x="1545" y="1568"/>
                  </a:cubicBezTo>
                  <a:cubicBezTo>
                    <a:pt x="1544" y="1570"/>
                    <a:pt x="1543" y="1571"/>
                    <a:pt x="1542" y="1573"/>
                  </a:cubicBezTo>
                  <a:cubicBezTo>
                    <a:pt x="1469" y="1705"/>
                    <a:pt x="1302" y="1674"/>
                    <a:pt x="1217" y="1647"/>
                  </a:cubicBezTo>
                  <a:cubicBezTo>
                    <a:pt x="1187" y="1637"/>
                    <a:pt x="1167" y="1629"/>
                    <a:pt x="1164" y="1627"/>
                  </a:cubicBezTo>
                  <a:cubicBezTo>
                    <a:pt x="1147" y="1620"/>
                    <a:pt x="1127" y="1627"/>
                    <a:pt x="1119" y="1643"/>
                  </a:cubicBezTo>
                  <a:cubicBezTo>
                    <a:pt x="1114" y="1655"/>
                    <a:pt x="1105" y="1665"/>
                    <a:pt x="1094" y="1675"/>
                  </a:cubicBezTo>
                  <a:cubicBezTo>
                    <a:pt x="1056" y="1707"/>
                    <a:pt x="986" y="1723"/>
                    <a:pt x="900" y="1719"/>
                  </a:cubicBezTo>
                  <a:cubicBezTo>
                    <a:pt x="871" y="1717"/>
                    <a:pt x="840" y="1714"/>
                    <a:pt x="808" y="1708"/>
                  </a:cubicBezTo>
                  <a:cubicBezTo>
                    <a:pt x="807" y="1708"/>
                    <a:pt x="806" y="1708"/>
                    <a:pt x="805" y="1707"/>
                  </a:cubicBezTo>
                  <a:cubicBezTo>
                    <a:pt x="798" y="1702"/>
                    <a:pt x="792" y="1698"/>
                    <a:pt x="786" y="1692"/>
                  </a:cubicBezTo>
                  <a:cubicBezTo>
                    <a:pt x="601" y="1540"/>
                    <a:pt x="576" y="1373"/>
                    <a:pt x="588" y="1258"/>
                  </a:cubicBezTo>
                  <a:cubicBezTo>
                    <a:pt x="601" y="1131"/>
                    <a:pt x="666" y="1022"/>
                    <a:pt x="725" y="984"/>
                  </a:cubicBezTo>
                  <a:cubicBezTo>
                    <a:pt x="728" y="982"/>
                    <a:pt x="731" y="980"/>
                    <a:pt x="735" y="978"/>
                  </a:cubicBezTo>
                  <a:cubicBezTo>
                    <a:pt x="761" y="964"/>
                    <a:pt x="792" y="957"/>
                    <a:pt x="824" y="957"/>
                  </a:cubicBezTo>
                  <a:cubicBezTo>
                    <a:pt x="897" y="957"/>
                    <a:pt x="962" y="992"/>
                    <a:pt x="984" y="1004"/>
                  </a:cubicBezTo>
                  <a:cubicBezTo>
                    <a:pt x="989" y="1007"/>
                    <a:pt x="991" y="1009"/>
                    <a:pt x="991" y="1009"/>
                  </a:cubicBezTo>
                  <a:cubicBezTo>
                    <a:pt x="992" y="1009"/>
                    <a:pt x="993" y="1010"/>
                    <a:pt x="994" y="1010"/>
                  </a:cubicBezTo>
                  <a:cubicBezTo>
                    <a:pt x="1034" y="1033"/>
                    <a:pt x="1034" y="1033"/>
                    <a:pt x="1034" y="1033"/>
                  </a:cubicBezTo>
                  <a:cubicBezTo>
                    <a:pt x="1226" y="1141"/>
                    <a:pt x="1226" y="1141"/>
                    <a:pt x="1226" y="1141"/>
                  </a:cubicBezTo>
                  <a:cubicBezTo>
                    <a:pt x="1319" y="1194"/>
                    <a:pt x="1319" y="1194"/>
                    <a:pt x="1319" y="1194"/>
                  </a:cubicBezTo>
                  <a:lnTo>
                    <a:pt x="1863" y="1500"/>
                  </a:lnTo>
                  <a:close/>
                  <a:moveTo>
                    <a:pt x="616" y="998"/>
                  </a:moveTo>
                  <a:cubicBezTo>
                    <a:pt x="570" y="1059"/>
                    <a:pt x="531" y="1148"/>
                    <a:pt x="520" y="1251"/>
                  </a:cubicBezTo>
                  <a:cubicBezTo>
                    <a:pt x="501" y="1436"/>
                    <a:pt x="580" y="1611"/>
                    <a:pt x="743" y="1745"/>
                  </a:cubicBezTo>
                  <a:cubicBezTo>
                    <a:pt x="942" y="1908"/>
                    <a:pt x="1176" y="2005"/>
                    <a:pt x="1371" y="2005"/>
                  </a:cubicBezTo>
                  <a:cubicBezTo>
                    <a:pt x="1476" y="2005"/>
                    <a:pt x="1558" y="1975"/>
                    <a:pt x="1600" y="1922"/>
                  </a:cubicBezTo>
                  <a:cubicBezTo>
                    <a:pt x="1637" y="1936"/>
                    <a:pt x="1709" y="1958"/>
                    <a:pt x="1786" y="1958"/>
                  </a:cubicBezTo>
                  <a:cubicBezTo>
                    <a:pt x="1885" y="1958"/>
                    <a:pt x="1961" y="1921"/>
                    <a:pt x="2009" y="1850"/>
                  </a:cubicBezTo>
                  <a:cubicBezTo>
                    <a:pt x="2036" y="1858"/>
                    <a:pt x="2081" y="1869"/>
                    <a:pt x="2130" y="1869"/>
                  </a:cubicBezTo>
                  <a:cubicBezTo>
                    <a:pt x="2130" y="1869"/>
                    <a:pt x="2130" y="1869"/>
                    <a:pt x="2130" y="1869"/>
                  </a:cubicBezTo>
                  <a:cubicBezTo>
                    <a:pt x="2135" y="1869"/>
                    <a:pt x="2140" y="1869"/>
                    <a:pt x="2145" y="1869"/>
                  </a:cubicBezTo>
                  <a:cubicBezTo>
                    <a:pt x="2280" y="1942"/>
                    <a:pt x="2280" y="1942"/>
                    <a:pt x="2280" y="1942"/>
                  </a:cubicBezTo>
                  <a:cubicBezTo>
                    <a:pt x="945" y="2252"/>
                    <a:pt x="945" y="2252"/>
                    <a:pt x="945" y="2252"/>
                  </a:cubicBezTo>
                  <a:cubicBezTo>
                    <a:pt x="945" y="2252"/>
                    <a:pt x="944" y="2252"/>
                    <a:pt x="943" y="2252"/>
                  </a:cubicBezTo>
                  <a:cubicBezTo>
                    <a:pt x="881" y="2271"/>
                    <a:pt x="817" y="2281"/>
                    <a:pt x="752" y="2281"/>
                  </a:cubicBezTo>
                  <a:cubicBezTo>
                    <a:pt x="394" y="2281"/>
                    <a:pt x="103" y="1990"/>
                    <a:pt x="103" y="1632"/>
                  </a:cubicBezTo>
                  <a:cubicBezTo>
                    <a:pt x="103" y="1321"/>
                    <a:pt x="323" y="1060"/>
                    <a:pt x="616" y="998"/>
                  </a:cubicBezTo>
                  <a:close/>
                  <a:moveTo>
                    <a:pt x="951" y="2522"/>
                  </a:moveTo>
                  <a:cubicBezTo>
                    <a:pt x="817" y="2345"/>
                    <a:pt x="817" y="2345"/>
                    <a:pt x="817" y="2345"/>
                  </a:cubicBezTo>
                  <a:cubicBezTo>
                    <a:pt x="866" y="2341"/>
                    <a:pt x="915" y="2331"/>
                    <a:pt x="962" y="2317"/>
                  </a:cubicBezTo>
                  <a:cubicBezTo>
                    <a:pt x="1110" y="2283"/>
                    <a:pt x="1110" y="2283"/>
                    <a:pt x="1110" y="2283"/>
                  </a:cubicBezTo>
                  <a:lnTo>
                    <a:pt x="951" y="2522"/>
                  </a:lnTo>
                  <a:close/>
                  <a:moveTo>
                    <a:pt x="316" y="409"/>
                  </a:moveTo>
                  <a:cubicBezTo>
                    <a:pt x="297" y="376"/>
                    <a:pt x="285" y="337"/>
                    <a:pt x="285" y="295"/>
                  </a:cubicBezTo>
                  <a:cubicBezTo>
                    <a:pt x="285" y="264"/>
                    <a:pt x="292" y="233"/>
                    <a:pt x="304" y="206"/>
                  </a:cubicBezTo>
                  <a:cubicBezTo>
                    <a:pt x="338" y="125"/>
                    <a:pt x="419" y="68"/>
                    <a:pt x="513" y="68"/>
                  </a:cubicBezTo>
                  <a:cubicBezTo>
                    <a:pt x="638" y="68"/>
                    <a:pt x="740" y="170"/>
                    <a:pt x="740" y="295"/>
                  </a:cubicBezTo>
                  <a:cubicBezTo>
                    <a:pt x="740" y="421"/>
                    <a:pt x="638" y="523"/>
                    <a:pt x="513" y="523"/>
                  </a:cubicBezTo>
                  <a:cubicBezTo>
                    <a:pt x="429" y="523"/>
                    <a:pt x="356" y="477"/>
                    <a:pt x="316" y="409"/>
                  </a:cubicBezTo>
                  <a:close/>
                  <a:moveTo>
                    <a:pt x="76" y="386"/>
                  </a:moveTo>
                  <a:cubicBezTo>
                    <a:pt x="102" y="303"/>
                    <a:pt x="173" y="265"/>
                    <a:pt x="222" y="247"/>
                  </a:cubicBezTo>
                  <a:cubicBezTo>
                    <a:pt x="220" y="263"/>
                    <a:pt x="218" y="279"/>
                    <a:pt x="218" y="295"/>
                  </a:cubicBezTo>
                  <a:cubicBezTo>
                    <a:pt x="218" y="327"/>
                    <a:pt x="223" y="357"/>
                    <a:pt x="232" y="386"/>
                  </a:cubicBezTo>
                  <a:lnTo>
                    <a:pt x="76" y="386"/>
                  </a:lnTo>
                  <a:close/>
                  <a:moveTo>
                    <a:pt x="349" y="891"/>
                  </a:moveTo>
                  <a:cubicBezTo>
                    <a:pt x="432" y="754"/>
                    <a:pt x="455" y="644"/>
                    <a:pt x="462" y="585"/>
                  </a:cubicBezTo>
                  <a:cubicBezTo>
                    <a:pt x="478" y="588"/>
                    <a:pt x="495" y="590"/>
                    <a:pt x="513" y="590"/>
                  </a:cubicBezTo>
                  <a:cubicBezTo>
                    <a:pt x="670" y="590"/>
                    <a:pt x="798" y="467"/>
                    <a:pt x="807" y="313"/>
                  </a:cubicBezTo>
                  <a:cubicBezTo>
                    <a:pt x="874" y="434"/>
                    <a:pt x="951" y="631"/>
                    <a:pt x="978" y="925"/>
                  </a:cubicBezTo>
                  <a:cubicBezTo>
                    <a:pt x="940" y="908"/>
                    <a:pt x="885" y="890"/>
                    <a:pt x="824" y="890"/>
                  </a:cubicBezTo>
                  <a:cubicBezTo>
                    <a:pt x="781" y="890"/>
                    <a:pt x="742" y="899"/>
                    <a:pt x="706" y="917"/>
                  </a:cubicBezTo>
                  <a:cubicBezTo>
                    <a:pt x="495" y="931"/>
                    <a:pt x="308" y="1036"/>
                    <a:pt x="186" y="1194"/>
                  </a:cubicBezTo>
                  <a:cubicBezTo>
                    <a:pt x="238" y="1073"/>
                    <a:pt x="304" y="965"/>
                    <a:pt x="349" y="89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a:latin typeface="Century Gothic" panose="020B0502020202020204" pitchFamily="34" charset="0"/>
              </a:endParaRPr>
            </a:p>
          </p:txBody>
        </p:sp>
      </p:grpSp>
      <p:grpSp>
        <p:nvGrpSpPr>
          <p:cNvPr id="73" name="Grupa 72"/>
          <p:cNvGrpSpPr/>
          <p:nvPr/>
        </p:nvGrpSpPr>
        <p:grpSpPr>
          <a:xfrm>
            <a:off x="10612513" y="3708047"/>
            <a:ext cx="894636" cy="894636"/>
            <a:chOff x="9532917" y="2748507"/>
            <a:chExt cx="742227" cy="742227"/>
          </a:xfrm>
        </p:grpSpPr>
        <p:sp>
          <p:nvSpPr>
            <p:cNvPr id="74" name="Elipsa 73"/>
            <p:cNvSpPr/>
            <p:nvPr/>
          </p:nvSpPr>
          <p:spPr>
            <a:xfrm>
              <a:off x="9532917" y="2748507"/>
              <a:ext cx="742227" cy="7422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latin typeface="Century Gothic" panose="020B0502020202020204" pitchFamily="34" charset="0"/>
              </a:endParaRPr>
            </a:p>
          </p:txBody>
        </p:sp>
        <p:sp>
          <p:nvSpPr>
            <p:cNvPr id="75" name="Freeform 10"/>
            <p:cNvSpPr>
              <a:spLocks noEditPoints="1"/>
            </p:cNvSpPr>
            <p:nvPr/>
          </p:nvSpPr>
          <p:spPr bwMode="auto">
            <a:xfrm>
              <a:off x="9717629" y="2822576"/>
              <a:ext cx="385846" cy="581388"/>
            </a:xfrm>
            <a:custGeom>
              <a:avLst/>
              <a:gdLst>
                <a:gd name="T0" fmla="*/ 1613 w 2226"/>
                <a:gd name="T1" fmla="*/ 1038 h 3356"/>
                <a:gd name="T2" fmla="*/ 1263 w 2226"/>
                <a:gd name="T3" fmla="*/ 850 h 3356"/>
                <a:gd name="T4" fmla="*/ 933 w 2226"/>
                <a:gd name="T5" fmla="*/ 214 h 3356"/>
                <a:gd name="T6" fmla="*/ 668 w 2226"/>
                <a:gd name="T7" fmla="*/ 185 h 3356"/>
                <a:gd name="T8" fmla="*/ 15 w 2226"/>
                <a:gd name="T9" fmla="*/ 940 h 3356"/>
                <a:gd name="T10" fmla="*/ 324 w 2226"/>
                <a:gd name="T11" fmla="*/ 1359 h 3356"/>
                <a:gd name="T12" fmla="*/ 1098 w 2226"/>
                <a:gd name="T13" fmla="*/ 2807 h 3356"/>
                <a:gd name="T14" fmla="*/ 968 w 2226"/>
                <a:gd name="T15" fmla="*/ 3177 h 3356"/>
                <a:gd name="T16" fmla="*/ 508 w 2226"/>
                <a:gd name="T17" fmla="*/ 3297 h 3356"/>
                <a:gd name="T18" fmla="*/ 989 w 2226"/>
                <a:gd name="T19" fmla="*/ 3257 h 3356"/>
                <a:gd name="T20" fmla="*/ 1470 w 2226"/>
                <a:gd name="T21" fmla="*/ 3269 h 3356"/>
                <a:gd name="T22" fmla="*/ 1621 w 2226"/>
                <a:gd name="T23" fmla="*/ 3259 h 3356"/>
                <a:gd name="T24" fmla="*/ 1177 w 2226"/>
                <a:gd name="T25" fmla="*/ 2817 h 3356"/>
                <a:gd name="T26" fmla="*/ 1609 w 2226"/>
                <a:gd name="T27" fmla="*/ 2723 h 3356"/>
                <a:gd name="T28" fmla="*/ 2010 w 2226"/>
                <a:gd name="T29" fmla="*/ 3063 h 3356"/>
                <a:gd name="T30" fmla="*/ 2153 w 2226"/>
                <a:gd name="T31" fmla="*/ 1970 h 3356"/>
                <a:gd name="T32" fmla="*/ 2103 w 2226"/>
                <a:gd name="T33" fmla="*/ 2668 h 3356"/>
                <a:gd name="T34" fmla="*/ 2097 w 2226"/>
                <a:gd name="T35" fmla="*/ 2673 h 3356"/>
                <a:gd name="T36" fmla="*/ 1795 w 2226"/>
                <a:gd name="T37" fmla="*/ 2572 h 3356"/>
                <a:gd name="T38" fmla="*/ 1727 w 2226"/>
                <a:gd name="T39" fmla="*/ 2530 h 3356"/>
                <a:gd name="T40" fmla="*/ 1376 w 2226"/>
                <a:gd name="T41" fmla="*/ 2263 h 3356"/>
                <a:gd name="T42" fmla="*/ 879 w 2226"/>
                <a:gd name="T43" fmla="*/ 1238 h 3356"/>
                <a:gd name="T44" fmla="*/ 1231 w 2226"/>
                <a:gd name="T45" fmla="*/ 941 h 3356"/>
                <a:gd name="T46" fmla="*/ 1571 w 2226"/>
                <a:gd name="T47" fmla="*/ 1105 h 3356"/>
                <a:gd name="T48" fmla="*/ 2011 w 2226"/>
                <a:gd name="T49" fmla="*/ 1749 h 3356"/>
                <a:gd name="T50" fmla="*/ 2076 w 2226"/>
                <a:gd name="T51" fmla="*/ 1987 h 3356"/>
                <a:gd name="T52" fmla="*/ 850 w 2226"/>
                <a:gd name="T53" fmla="*/ 1162 h 3356"/>
                <a:gd name="T54" fmla="*/ 871 w 2226"/>
                <a:gd name="T55" fmla="*/ 1156 h 3356"/>
                <a:gd name="T56" fmla="*/ 869 w 2226"/>
                <a:gd name="T57" fmla="*/ 1157 h 3356"/>
                <a:gd name="T58" fmla="*/ 806 w 2226"/>
                <a:gd name="T59" fmla="*/ 120 h 3356"/>
                <a:gd name="T60" fmla="*/ 806 w 2226"/>
                <a:gd name="T61" fmla="*/ 120 h 3356"/>
                <a:gd name="T62" fmla="*/ 201 w 2226"/>
                <a:gd name="T63" fmla="*/ 863 h 3356"/>
                <a:gd name="T64" fmla="*/ 1199 w 2226"/>
                <a:gd name="T65" fmla="*/ 717 h 3356"/>
                <a:gd name="T66" fmla="*/ 1182 w 2226"/>
                <a:gd name="T67" fmla="*/ 841 h 3356"/>
                <a:gd name="T68" fmla="*/ 1180 w 2226"/>
                <a:gd name="T69" fmla="*/ 849 h 3356"/>
                <a:gd name="T70" fmla="*/ 1164 w 2226"/>
                <a:gd name="T71" fmla="*/ 894 h 3356"/>
                <a:gd name="T72" fmla="*/ 1158 w 2226"/>
                <a:gd name="T73" fmla="*/ 908 h 3356"/>
                <a:gd name="T74" fmla="*/ 1159 w 2226"/>
                <a:gd name="T75" fmla="*/ 908 h 3356"/>
                <a:gd name="T76" fmla="*/ 1157 w 2226"/>
                <a:gd name="T77" fmla="*/ 909 h 3356"/>
                <a:gd name="T78" fmla="*/ 1153 w 2226"/>
                <a:gd name="T79" fmla="*/ 917 h 3356"/>
                <a:gd name="T80" fmla="*/ 871 w 2226"/>
                <a:gd name="T81" fmla="*/ 1156 h 3356"/>
                <a:gd name="T82" fmla="*/ 868 w 2226"/>
                <a:gd name="T83" fmla="*/ 1157 h 3356"/>
                <a:gd name="T84" fmla="*/ 857 w 2226"/>
                <a:gd name="T85" fmla="*/ 1161 h 3356"/>
                <a:gd name="T86" fmla="*/ 852 w 2226"/>
                <a:gd name="T87" fmla="*/ 1161 h 3356"/>
                <a:gd name="T88" fmla="*/ 837 w 2226"/>
                <a:gd name="T89" fmla="*/ 1165 h 3356"/>
                <a:gd name="T90" fmla="*/ 792 w 2226"/>
                <a:gd name="T91" fmla="*/ 1172 h 3356"/>
                <a:gd name="T92" fmla="*/ 475 w 2226"/>
                <a:gd name="T93" fmla="*/ 1090 h 3356"/>
                <a:gd name="T94" fmla="*/ 414 w 2226"/>
                <a:gd name="T95" fmla="*/ 2090 h 3356"/>
                <a:gd name="T96" fmla="*/ 495 w 2226"/>
                <a:gd name="T97" fmla="*/ 1197 h 3356"/>
                <a:gd name="T98" fmla="*/ 800 w 2226"/>
                <a:gd name="T99" fmla="*/ 1253 h 3356"/>
                <a:gd name="T100" fmla="*/ 1009 w 2226"/>
                <a:gd name="T101" fmla="*/ 1986 h 3356"/>
                <a:gd name="T102" fmla="*/ 1470 w 2226"/>
                <a:gd name="T103" fmla="*/ 2700 h 3356"/>
                <a:gd name="T104" fmla="*/ 2061 w 2226"/>
                <a:gd name="T105" fmla="*/ 2753 h 3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26" h="3356">
                  <a:moveTo>
                    <a:pt x="2153" y="1970"/>
                  </a:moveTo>
                  <a:cubicBezTo>
                    <a:pt x="2108" y="1761"/>
                    <a:pt x="2039" y="1574"/>
                    <a:pt x="1949" y="1416"/>
                  </a:cubicBezTo>
                  <a:cubicBezTo>
                    <a:pt x="1857" y="1254"/>
                    <a:pt x="1745" y="1128"/>
                    <a:pt x="1615" y="1039"/>
                  </a:cubicBezTo>
                  <a:cubicBezTo>
                    <a:pt x="1615" y="1039"/>
                    <a:pt x="1614" y="1038"/>
                    <a:pt x="1613" y="1038"/>
                  </a:cubicBezTo>
                  <a:cubicBezTo>
                    <a:pt x="1602" y="1029"/>
                    <a:pt x="1591" y="1020"/>
                    <a:pt x="1580" y="1011"/>
                  </a:cubicBezTo>
                  <a:cubicBezTo>
                    <a:pt x="1483" y="936"/>
                    <a:pt x="1374" y="881"/>
                    <a:pt x="1263" y="850"/>
                  </a:cubicBezTo>
                  <a:cubicBezTo>
                    <a:pt x="1263" y="850"/>
                    <a:pt x="1263" y="850"/>
                    <a:pt x="1263" y="850"/>
                  </a:cubicBezTo>
                  <a:cubicBezTo>
                    <a:pt x="1263" y="850"/>
                    <a:pt x="1263" y="850"/>
                    <a:pt x="1263" y="850"/>
                  </a:cubicBezTo>
                  <a:cubicBezTo>
                    <a:pt x="1263" y="850"/>
                    <a:pt x="1263" y="850"/>
                    <a:pt x="1263" y="850"/>
                  </a:cubicBezTo>
                  <a:cubicBezTo>
                    <a:pt x="1275" y="807"/>
                    <a:pt x="1280" y="763"/>
                    <a:pt x="1280" y="717"/>
                  </a:cubicBezTo>
                  <a:cubicBezTo>
                    <a:pt x="1280" y="487"/>
                    <a:pt x="1135" y="291"/>
                    <a:pt x="933" y="214"/>
                  </a:cubicBezTo>
                  <a:cubicBezTo>
                    <a:pt x="933" y="214"/>
                    <a:pt x="933" y="214"/>
                    <a:pt x="933" y="214"/>
                  </a:cubicBezTo>
                  <a:cubicBezTo>
                    <a:pt x="852" y="27"/>
                    <a:pt x="852" y="27"/>
                    <a:pt x="852" y="27"/>
                  </a:cubicBezTo>
                  <a:cubicBezTo>
                    <a:pt x="846" y="13"/>
                    <a:pt x="833" y="4"/>
                    <a:pt x="818" y="2"/>
                  </a:cubicBezTo>
                  <a:cubicBezTo>
                    <a:pt x="794" y="0"/>
                    <a:pt x="778" y="19"/>
                    <a:pt x="767" y="36"/>
                  </a:cubicBezTo>
                  <a:cubicBezTo>
                    <a:pt x="668" y="185"/>
                    <a:pt x="668" y="185"/>
                    <a:pt x="668" y="185"/>
                  </a:cubicBezTo>
                  <a:cubicBezTo>
                    <a:pt x="668" y="185"/>
                    <a:pt x="668" y="185"/>
                    <a:pt x="668" y="185"/>
                  </a:cubicBezTo>
                  <a:cubicBezTo>
                    <a:pt x="424" y="217"/>
                    <a:pt x="231" y="415"/>
                    <a:pt x="205" y="662"/>
                  </a:cubicBezTo>
                  <a:cubicBezTo>
                    <a:pt x="171" y="670"/>
                    <a:pt x="89" y="696"/>
                    <a:pt x="42" y="765"/>
                  </a:cubicBezTo>
                  <a:cubicBezTo>
                    <a:pt x="9" y="813"/>
                    <a:pt x="0" y="872"/>
                    <a:pt x="15" y="940"/>
                  </a:cubicBezTo>
                  <a:cubicBezTo>
                    <a:pt x="23" y="977"/>
                    <a:pt x="23" y="977"/>
                    <a:pt x="23" y="977"/>
                  </a:cubicBezTo>
                  <a:cubicBezTo>
                    <a:pt x="249" y="936"/>
                    <a:pt x="249" y="936"/>
                    <a:pt x="249" y="936"/>
                  </a:cubicBezTo>
                  <a:cubicBezTo>
                    <a:pt x="288" y="1023"/>
                    <a:pt x="350" y="1099"/>
                    <a:pt x="427" y="1154"/>
                  </a:cubicBezTo>
                  <a:cubicBezTo>
                    <a:pt x="385" y="1216"/>
                    <a:pt x="350" y="1284"/>
                    <a:pt x="324" y="1359"/>
                  </a:cubicBezTo>
                  <a:cubicBezTo>
                    <a:pt x="240" y="1595"/>
                    <a:pt x="245" y="1864"/>
                    <a:pt x="339" y="2118"/>
                  </a:cubicBezTo>
                  <a:cubicBezTo>
                    <a:pt x="416" y="2325"/>
                    <a:pt x="544" y="2502"/>
                    <a:pt x="708" y="2629"/>
                  </a:cubicBezTo>
                  <a:cubicBezTo>
                    <a:pt x="827" y="2720"/>
                    <a:pt x="962" y="2782"/>
                    <a:pt x="1098" y="2807"/>
                  </a:cubicBezTo>
                  <a:cubicBezTo>
                    <a:pt x="1098" y="2807"/>
                    <a:pt x="1098" y="2807"/>
                    <a:pt x="1098" y="2807"/>
                  </a:cubicBezTo>
                  <a:cubicBezTo>
                    <a:pt x="1082" y="2889"/>
                    <a:pt x="1066" y="2971"/>
                    <a:pt x="1051" y="3053"/>
                  </a:cubicBezTo>
                  <a:cubicBezTo>
                    <a:pt x="1043" y="3094"/>
                    <a:pt x="1035" y="3136"/>
                    <a:pt x="1027" y="3177"/>
                  </a:cubicBezTo>
                  <a:cubicBezTo>
                    <a:pt x="1027" y="3177"/>
                    <a:pt x="1027" y="3177"/>
                    <a:pt x="1026" y="3177"/>
                  </a:cubicBezTo>
                  <a:cubicBezTo>
                    <a:pt x="1007" y="3177"/>
                    <a:pt x="987" y="3177"/>
                    <a:pt x="968" y="3177"/>
                  </a:cubicBezTo>
                  <a:cubicBezTo>
                    <a:pt x="879" y="3177"/>
                    <a:pt x="790" y="3177"/>
                    <a:pt x="701" y="3177"/>
                  </a:cubicBezTo>
                  <a:cubicBezTo>
                    <a:pt x="676" y="3177"/>
                    <a:pt x="651" y="3175"/>
                    <a:pt x="626" y="3179"/>
                  </a:cubicBezTo>
                  <a:cubicBezTo>
                    <a:pt x="587" y="3185"/>
                    <a:pt x="553" y="3220"/>
                    <a:pt x="523" y="3242"/>
                  </a:cubicBezTo>
                  <a:cubicBezTo>
                    <a:pt x="505" y="3255"/>
                    <a:pt x="496" y="3276"/>
                    <a:pt x="508" y="3297"/>
                  </a:cubicBezTo>
                  <a:cubicBezTo>
                    <a:pt x="519" y="3314"/>
                    <a:pt x="546" y="3325"/>
                    <a:pt x="563" y="3312"/>
                  </a:cubicBezTo>
                  <a:cubicBezTo>
                    <a:pt x="591" y="3291"/>
                    <a:pt x="622" y="3257"/>
                    <a:pt x="657" y="3257"/>
                  </a:cubicBezTo>
                  <a:cubicBezTo>
                    <a:pt x="707" y="3257"/>
                    <a:pt x="757" y="3257"/>
                    <a:pt x="806" y="3257"/>
                  </a:cubicBezTo>
                  <a:cubicBezTo>
                    <a:pt x="867" y="3257"/>
                    <a:pt x="928" y="3257"/>
                    <a:pt x="989" y="3257"/>
                  </a:cubicBezTo>
                  <a:cubicBezTo>
                    <a:pt x="1004" y="3257"/>
                    <a:pt x="1020" y="3257"/>
                    <a:pt x="1036" y="3256"/>
                  </a:cubicBezTo>
                  <a:cubicBezTo>
                    <a:pt x="1038" y="3256"/>
                    <a:pt x="1041" y="3256"/>
                    <a:pt x="1043" y="3256"/>
                  </a:cubicBezTo>
                  <a:cubicBezTo>
                    <a:pt x="1139" y="3259"/>
                    <a:pt x="1236" y="3262"/>
                    <a:pt x="1332" y="3265"/>
                  </a:cubicBezTo>
                  <a:cubicBezTo>
                    <a:pt x="1378" y="3266"/>
                    <a:pt x="1424" y="3267"/>
                    <a:pt x="1470" y="3269"/>
                  </a:cubicBezTo>
                  <a:cubicBezTo>
                    <a:pt x="1484" y="3269"/>
                    <a:pt x="1495" y="3272"/>
                    <a:pt x="1506" y="3280"/>
                  </a:cubicBezTo>
                  <a:cubicBezTo>
                    <a:pt x="1529" y="3294"/>
                    <a:pt x="1552" y="3309"/>
                    <a:pt x="1575" y="3324"/>
                  </a:cubicBezTo>
                  <a:cubicBezTo>
                    <a:pt x="1577" y="3325"/>
                    <a:pt x="1579" y="3327"/>
                    <a:pt x="1581" y="3328"/>
                  </a:cubicBezTo>
                  <a:cubicBezTo>
                    <a:pt x="1624" y="3356"/>
                    <a:pt x="1665" y="3287"/>
                    <a:pt x="1621" y="3259"/>
                  </a:cubicBezTo>
                  <a:cubicBezTo>
                    <a:pt x="1578" y="3231"/>
                    <a:pt x="1532" y="3191"/>
                    <a:pt x="1479" y="3189"/>
                  </a:cubicBezTo>
                  <a:cubicBezTo>
                    <a:pt x="1442" y="3188"/>
                    <a:pt x="1405" y="3187"/>
                    <a:pt x="1369" y="3186"/>
                  </a:cubicBezTo>
                  <a:cubicBezTo>
                    <a:pt x="1282" y="3183"/>
                    <a:pt x="1195" y="3180"/>
                    <a:pt x="1108" y="3178"/>
                  </a:cubicBezTo>
                  <a:cubicBezTo>
                    <a:pt x="1131" y="3058"/>
                    <a:pt x="1154" y="2937"/>
                    <a:pt x="1177" y="2817"/>
                  </a:cubicBezTo>
                  <a:cubicBezTo>
                    <a:pt x="1177" y="2817"/>
                    <a:pt x="1177" y="2817"/>
                    <a:pt x="1177" y="2817"/>
                  </a:cubicBezTo>
                  <a:cubicBezTo>
                    <a:pt x="1199" y="2821"/>
                    <a:pt x="1220" y="2820"/>
                    <a:pt x="1241" y="2820"/>
                  </a:cubicBezTo>
                  <a:cubicBezTo>
                    <a:pt x="1330" y="2820"/>
                    <a:pt x="1416" y="2805"/>
                    <a:pt x="1498" y="2775"/>
                  </a:cubicBezTo>
                  <a:cubicBezTo>
                    <a:pt x="1536" y="2760"/>
                    <a:pt x="1573" y="2743"/>
                    <a:pt x="1609" y="2723"/>
                  </a:cubicBezTo>
                  <a:cubicBezTo>
                    <a:pt x="1918" y="3077"/>
                    <a:pt x="1918" y="3077"/>
                    <a:pt x="1918" y="3077"/>
                  </a:cubicBezTo>
                  <a:cubicBezTo>
                    <a:pt x="1930" y="3090"/>
                    <a:pt x="1945" y="3097"/>
                    <a:pt x="1960" y="3097"/>
                  </a:cubicBezTo>
                  <a:cubicBezTo>
                    <a:pt x="1963" y="3097"/>
                    <a:pt x="1966" y="3096"/>
                    <a:pt x="1968" y="3096"/>
                  </a:cubicBezTo>
                  <a:cubicBezTo>
                    <a:pt x="1987" y="3093"/>
                    <a:pt x="2002" y="3081"/>
                    <a:pt x="2010" y="3063"/>
                  </a:cubicBezTo>
                  <a:cubicBezTo>
                    <a:pt x="2156" y="2736"/>
                    <a:pt x="2156" y="2736"/>
                    <a:pt x="2156" y="2736"/>
                  </a:cubicBezTo>
                  <a:cubicBezTo>
                    <a:pt x="2156" y="2736"/>
                    <a:pt x="2156" y="2736"/>
                    <a:pt x="2156" y="2736"/>
                  </a:cubicBezTo>
                  <a:cubicBezTo>
                    <a:pt x="2158" y="2733"/>
                    <a:pt x="2158" y="2733"/>
                    <a:pt x="2158" y="2733"/>
                  </a:cubicBezTo>
                  <a:cubicBezTo>
                    <a:pt x="2226" y="2643"/>
                    <a:pt x="2223" y="2294"/>
                    <a:pt x="2153" y="1970"/>
                  </a:cubicBezTo>
                  <a:close/>
                  <a:moveTo>
                    <a:pt x="2076" y="1987"/>
                  </a:moveTo>
                  <a:cubicBezTo>
                    <a:pt x="2148" y="2319"/>
                    <a:pt x="2133" y="2589"/>
                    <a:pt x="2103" y="2668"/>
                  </a:cubicBezTo>
                  <a:cubicBezTo>
                    <a:pt x="2103" y="2668"/>
                    <a:pt x="2103" y="2668"/>
                    <a:pt x="2103" y="2668"/>
                  </a:cubicBezTo>
                  <a:cubicBezTo>
                    <a:pt x="2103" y="2668"/>
                    <a:pt x="2103" y="2668"/>
                    <a:pt x="2103" y="2668"/>
                  </a:cubicBezTo>
                  <a:cubicBezTo>
                    <a:pt x="2103" y="2668"/>
                    <a:pt x="2103" y="2668"/>
                    <a:pt x="2103" y="2668"/>
                  </a:cubicBezTo>
                  <a:cubicBezTo>
                    <a:pt x="2100" y="2667"/>
                    <a:pt x="2100" y="2667"/>
                    <a:pt x="2100" y="2667"/>
                  </a:cubicBezTo>
                  <a:cubicBezTo>
                    <a:pt x="2097" y="2673"/>
                    <a:pt x="2097" y="2673"/>
                    <a:pt x="2097" y="2673"/>
                  </a:cubicBezTo>
                  <a:cubicBezTo>
                    <a:pt x="2097" y="2673"/>
                    <a:pt x="2097" y="2673"/>
                    <a:pt x="2097" y="2673"/>
                  </a:cubicBezTo>
                  <a:cubicBezTo>
                    <a:pt x="2093" y="2673"/>
                    <a:pt x="2090" y="2673"/>
                    <a:pt x="2086" y="2673"/>
                  </a:cubicBezTo>
                  <a:cubicBezTo>
                    <a:pt x="2082" y="2673"/>
                    <a:pt x="2078" y="2673"/>
                    <a:pt x="2074" y="2673"/>
                  </a:cubicBezTo>
                  <a:cubicBezTo>
                    <a:pt x="2002" y="2673"/>
                    <a:pt x="1909" y="2640"/>
                    <a:pt x="1795" y="2572"/>
                  </a:cubicBezTo>
                  <a:cubicBezTo>
                    <a:pt x="1795" y="2572"/>
                    <a:pt x="1795" y="2572"/>
                    <a:pt x="1795" y="2572"/>
                  </a:cubicBezTo>
                  <a:cubicBezTo>
                    <a:pt x="1795" y="2572"/>
                    <a:pt x="1795" y="2572"/>
                    <a:pt x="1795" y="2572"/>
                  </a:cubicBezTo>
                  <a:cubicBezTo>
                    <a:pt x="1794" y="2572"/>
                    <a:pt x="1794" y="2572"/>
                    <a:pt x="1794" y="2572"/>
                  </a:cubicBezTo>
                  <a:cubicBezTo>
                    <a:pt x="1773" y="2560"/>
                    <a:pt x="1750" y="2546"/>
                    <a:pt x="1727" y="2530"/>
                  </a:cubicBezTo>
                  <a:cubicBezTo>
                    <a:pt x="1727" y="2530"/>
                    <a:pt x="1727" y="2530"/>
                    <a:pt x="1727" y="2530"/>
                  </a:cubicBezTo>
                  <a:cubicBezTo>
                    <a:pt x="1726" y="2530"/>
                    <a:pt x="1726" y="2529"/>
                    <a:pt x="1725" y="2529"/>
                  </a:cubicBezTo>
                  <a:cubicBezTo>
                    <a:pt x="1725" y="2529"/>
                    <a:pt x="1725" y="2529"/>
                    <a:pt x="1725" y="2529"/>
                  </a:cubicBezTo>
                  <a:cubicBezTo>
                    <a:pt x="1625" y="2465"/>
                    <a:pt x="1510" y="2376"/>
                    <a:pt x="1379" y="2265"/>
                  </a:cubicBezTo>
                  <a:cubicBezTo>
                    <a:pt x="1376" y="2263"/>
                    <a:pt x="1376" y="2263"/>
                    <a:pt x="1376" y="2263"/>
                  </a:cubicBezTo>
                  <a:cubicBezTo>
                    <a:pt x="1372" y="2261"/>
                    <a:pt x="1372" y="2261"/>
                    <a:pt x="1372" y="2261"/>
                  </a:cubicBezTo>
                  <a:cubicBezTo>
                    <a:pt x="1108" y="2117"/>
                    <a:pt x="984" y="1779"/>
                    <a:pt x="926" y="1522"/>
                  </a:cubicBezTo>
                  <a:cubicBezTo>
                    <a:pt x="903" y="1420"/>
                    <a:pt x="887" y="1322"/>
                    <a:pt x="879" y="1238"/>
                  </a:cubicBezTo>
                  <a:cubicBezTo>
                    <a:pt x="879" y="1238"/>
                    <a:pt x="879" y="1238"/>
                    <a:pt x="879" y="1238"/>
                  </a:cubicBezTo>
                  <a:cubicBezTo>
                    <a:pt x="1036" y="1196"/>
                    <a:pt x="1164" y="1086"/>
                    <a:pt x="1230" y="941"/>
                  </a:cubicBezTo>
                  <a:cubicBezTo>
                    <a:pt x="1231" y="941"/>
                    <a:pt x="1231" y="941"/>
                    <a:pt x="1231" y="941"/>
                  </a:cubicBezTo>
                  <a:cubicBezTo>
                    <a:pt x="1231" y="941"/>
                    <a:pt x="1231" y="941"/>
                    <a:pt x="1231" y="941"/>
                  </a:cubicBezTo>
                  <a:cubicBezTo>
                    <a:pt x="1231" y="941"/>
                    <a:pt x="1231" y="941"/>
                    <a:pt x="1231" y="941"/>
                  </a:cubicBezTo>
                  <a:cubicBezTo>
                    <a:pt x="1231" y="941"/>
                    <a:pt x="1231" y="941"/>
                    <a:pt x="1231" y="941"/>
                  </a:cubicBezTo>
                  <a:cubicBezTo>
                    <a:pt x="1231" y="941"/>
                    <a:pt x="1231" y="941"/>
                    <a:pt x="1231" y="941"/>
                  </a:cubicBezTo>
                  <a:cubicBezTo>
                    <a:pt x="1312" y="968"/>
                    <a:pt x="1403" y="1010"/>
                    <a:pt x="1505" y="1066"/>
                  </a:cubicBezTo>
                  <a:cubicBezTo>
                    <a:pt x="1527" y="1078"/>
                    <a:pt x="1549" y="1091"/>
                    <a:pt x="1571" y="1105"/>
                  </a:cubicBezTo>
                  <a:cubicBezTo>
                    <a:pt x="1571" y="1105"/>
                    <a:pt x="1571" y="1105"/>
                    <a:pt x="1571" y="1105"/>
                  </a:cubicBezTo>
                  <a:cubicBezTo>
                    <a:pt x="1571" y="1105"/>
                    <a:pt x="1571" y="1105"/>
                    <a:pt x="1571" y="1105"/>
                  </a:cubicBezTo>
                  <a:cubicBezTo>
                    <a:pt x="1571" y="1105"/>
                    <a:pt x="1572" y="1106"/>
                    <a:pt x="1572" y="1106"/>
                  </a:cubicBezTo>
                  <a:cubicBezTo>
                    <a:pt x="1800" y="1262"/>
                    <a:pt x="1931" y="1524"/>
                    <a:pt x="2011" y="1749"/>
                  </a:cubicBezTo>
                  <a:cubicBezTo>
                    <a:pt x="2011" y="1749"/>
                    <a:pt x="2011" y="1749"/>
                    <a:pt x="2011" y="1749"/>
                  </a:cubicBezTo>
                  <a:cubicBezTo>
                    <a:pt x="2011" y="1749"/>
                    <a:pt x="2011" y="1749"/>
                    <a:pt x="2011" y="1749"/>
                  </a:cubicBezTo>
                  <a:cubicBezTo>
                    <a:pt x="2011" y="1749"/>
                    <a:pt x="2011" y="1749"/>
                    <a:pt x="2011" y="1749"/>
                  </a:cubicBezTo>
                  <a:cubicBezTo>
                    <a:pt x="2039" y="1837"/>
                    <a:pt x="2061" y="1919"/>
                    <a:pt x="2076" y="1987"/>
                  </a:cubicBezTo>
                  <a:close/>
                  <a:moveTo>
                    <a:pt x="837" y="1165"/>
                  </a:moveTo>
                  <a:cubicBezTo>
                    <a:pt x="842" y="1164"/>
                    <a:pt x="846" y="1163"/>
                    <a:pt x="850" y="1162"/>
                  </a:cubicBezTo>
                  <a:cubicBezTo>
                    <a:pt x="850" y="1162"/>
                    <a:pt x="850" y="1162"/>
                    <a:pt x="850" y="1162"/>
                  </a:cubicBezTo>
                  <a:cubicBezTo>
                    <a:pt x="850" y="1162"/>
                    <a:pt x="850" y="1162"/>
                    <a:pt x="850" y="1162"/>
                  </a:cubicBezTo>
                  <a:cubicBezTo>
                    <a:pt x="846" y="1164"/>
                    <a:pt x="842" y="1164"/>
                    <a:pt x="837" y="1165"/>
                  </a:cubicBezTo>
                  <a:close/>
                  <a:moveTo>
                    <a:pt x="871" y="1156"/>
                  </a:moveTo>
                  <a:cubicBezTo>
                    <a:pt x="871" y="1156"/>
                    <a:pt x="871" y="1156"/>
                    <a:pt x="871" y="1156"/>
                  </a:cubicBezTo>
                  <a:cubicBezTo>
                    <a:pt x="871" y="1156"/>
                    <a:pt x="871" y="1156"/>
                    <a:pt x="871" y="1156"/>
                  </a:cubicBezTo>
                  <a:cubicBezTo>
                    <a:pt x="871" y="1156"/>
                    <a:pt x="871" y="1156"/>
                    <a:pt x="871" y="1156"/>
                  </a:cubicBezTo>
                  <a:close/>
                  <a:moveTo>
                    <a:pt x="871" y="1156"/>
                  </a:moveTo>
                  <a:cubicBezTo>
                    <a:pt x="870" y="1157"/>
                    <a:pt x="870" y="1157"/>
                    <a:pt x="869" y="1157"/>
                  </a:cubicBezTo>
                  <a:cubicBezTo>
                    <a:pt x="869" y="1157"/>
                    <a:pt x="869" y="1157"/>
                    <a:pt x="869" y="1157"/>
                  </a:cubicBezTo>
                  <a:cubicBezTo>
                    <a:pt x="869" y="1157"/>
                    <a:pt x="869" y="1157"/>
                    <a:pt x="869" y="1157"/>
                  </a:cubicBezTo>
                  <a:cubicBezTo>
                    <a:pt x="869" y="1157"/>
                    <a:pt x="870" y="1157"/>
                    <a:pt x="871" y="1156"/>
                  </a:cubicBezTo>
                  <a:cubicBezTo>
                    <a:pt x="871" y="1156"/>
                    <a:pt x="871" y="1156"/>
                    <a:pt x="871" y="1156"/>
                  </a:cubicBezTo>
                  <a:close/>
                  <a:moveTo>
                    <a:pt x="806" y="120"/>
                  </a:moveTo>
                  <a:cubicBezTo>
                    <a:pt x="834" y="185"/>
                    <a:pt x="834" y="185"/>
                    <a:pt x="834" y="185"/>
                  </a:cubicBezTo>
                  <a:cubicBezTo>
                    <a:pt x="834" y="185"/>
                    <a:pt x="834" y="185"/>
                    <a:pt x="834" y="185"/>
                  </a:cubicBezTo>
                  <a:cubicBezTo>
                    <a:pt x="812" y="181"/>
                    <a:pt x="790" y="179"/>
                    <a:pt x="767" y="178"/>
                  </a:cubicBezTo>
                  <a:lnTo>
                    <a:pt x="806" y="120"/>
                  </a:lnTo>
                  <a:close/>
                  <a:moveTo>
                    <a:pt x="88" y="884"/>
                  </a:moveTo>
                  <a:cubicBezTo>
                    <a:pt x="87" y="855"/>
                    <a:pt x="94" y="831"/>
                    <a:pt x="108" y="810"/>
                  </a:cubicBezTo>
                  <a:cubicBezTo>
                    <a:pt x="129" y="778"/>
                    <a:pt x="164" y="760"/>
                    <a:pt x="192" y="749"/>
                  </a:cubicBezTo>
                  <a:cubicBezTo>
                    <a:pt x="201" y="863"/>
                    <a:pt x="201" y="863"/>
                    <a:pt x="201" y="863"/>
                  </a:cubicBezTo>
                  <a:lnTo>
                    <a:pt x="88" y="884"/>
                  </a:lnTo>
                  <a:close/>
                  <a:moveTo>
                    <a:pt x="283" y="717"/>
                  </a:moveTo>
                  <a:cubicBezTo>
                    <a:pt x="283" y="464"/>
                    <a:pt x="488" y="258"/>
                    <a:pt x="741" y="258"/>
                  </a:cubicBezTo>
                  <a:cubicBezTo>
                    <a:pt x="994" y="258"/>
                    <a:pt x="1199" y="464"/>
                    <a:pt x="1199" y="717"/>
                  </a:cubicBezTo>
                  <a:cubicBezTo>
                    <a:pt x="1199" y="757"/>
                    <a:pt x="1194" y="795"/>
                    <a:pt x="1185" y="832"/>
                  </a:cubicBezTo>
                  <a:cubicBezTo>
                    <a:pt x="1185" y="832"/>
                    <a:pt x="1184" y="833"/>
                    <a:pt x="1184" y="833"/>
                  </a:cubicBezTo>
                  <a:cubicBezTo>
                    <a:pt x="1184" y="834"/>
                    <a:pt x="1184" y="834"/>
                    <a:pt x="1184" y="835"/>
                  </a:cubicBezTo>
                  <a:cubicBezTo>
                    <a:pt x="1183" y="837"/>
                    <a:pt x="1183" y="839"/>
                    <a:pt x="1182" y="841"/>
                  </a:cubicBezTo>
                  <a:cubicBezTo>
                    <a:pt x="1182" y="841"/>
                    <a:pt x="1182" y="841"/>
                    <a:pt x="1182" y="841"/>
                  </a:cubicBezTo>
                  <a:cubicBezTo>
                    <a:pt x="1181" y="844"/>
                    <a:pt x="1181" y="846"/>
                    <a:pt x="1180" y="848"/>
                  </a:cubicBezTo>
                  <a:cubicBezTo>
                    <a:pt x="1180" y="848"/>
                    <a:pt x="1180" y="848"/>
                    <a:pt x="1180" y="848"/>
                  </a:cubicBezTo>
                  <a:cubicBezTo>
                    <a:pt x="1180" y="848"/>
                    <a:pt x="1180" y="848"/>
                    <a:pt x="1180" y="849"/>
                  </a:cubicBezTo>
                  <a:cubicBezTo>
                    <a:pt x="1179" y="850"/>
                    <a:pt x="1179" y="852"/>
                    <a:pt x="1179" y="853"/>
                  </a:cubicBezTo>
                  <a:cubicBezTo>
                    <a:pt x="1178" y="855"/>
                    <a:pt x="1178" y="856"/>
                    <a:pt x="1177" y="858"/>
                  </a:cubicBezTo>
                  <a:cubicBezTo>
                    <a:pt x="1173" y="869"/>
                    <a:pt x="1169" y="881"/>
                    <a:pt x="1165" y="892"/>
                  </a:cubicBezTo>
                  <a:cubicBezTo>
                    <a:pt x="1164" y="893"/>
                    <a:pt x="1164" y="893"/>
                    <a:pt x="1164" y="894"/>
                  </a:cubicBezTo>
                  <a:cubicBezTo>
                    <a:pt x="1163" y="895"/>
                    <a:pt x="1163" y="895"/>
                    <a:pt x="1163" y="896"/>
                  </a:cubicBezTo>
                  <a:cubicBezTo>
                    <a:pt x="1161" y="900"/>
                    <a:pt x="1160" y="904"/>
                    <a:pt x="1158" y="908"/>
                  </a:cubicBezTo>
                  <a:cubicBezTo>
                    <a:pt x="1158" y="908"/>
                    <a:pt x="1158" y="908"/>
                    <a:pt x="1158" y="908"/>
                  </a:cubicBezTo>
                  <a:cubicBezTo>
                    <a:pt x="1158" y="908"/>
                    <a:pt x="1158" y="908"/>
                    <a:pt x="1158" y="908"/>
                  </a:cubicBezTo>
                  <a:cubicBezTo>
                    <a:pt x="1158" y="908"/>
                    <a:pt x="1158" y="908"/>
                    <a:pt x="1158" y="908"/>
                  </a:cubicBezTo>
                  <a:cubicBezTo>
                    <a:pt x="1158" y="908"/>
                    <a:pt x="1159" y="908"/>
                    <a:pt x="1159" y="908"/>
                  </a:cubicBezTo>
                  <a:cubicBezTo>
                    <a:pt x="1159" y="908"/>
                    <a:pt x="1159" y="908"/>
                    <a:pt x="1159" y="908"/>
                  </a:cubicBezTo>
                  <a:cubicBezTo>
                    <a:pt x="1159" y="908"/>
                    <a:pt x="1159" y="908"/>
                    <a:pt x="1159" y="908"/>
                  </a:cubicBezTo>
                  <a:cubicBezTo>
                    <a:pt x="1159" y="908"/>
                    <a:pt x="1158" y="909"/>
                    <a:pt x="1158" y="909"/>
                  </a:cubicBezTo>
                  <a:cubicBezTo>
                    <a:pt x="1158" y="909"/>
                    <a:pt x="1158" y="909"/>
                    <a:pt x="1158" y="909"/>
                  </a:cubicBezTo>
                  <a:cubicBezTo>
                    <a:pt x="1158" y="909"/>
                    <a:pt x="1158" y="909"/>
                    <a:pt x="1158" y="909"/>
                  </a:cubicBezTo>
                  <a:cubicBezTo>
                    <a:pt x="1157" y="909"/>
                    <a:pt x="1157" y="909"/>
                    <a:pt x="1157" y="909"/>
                  </a:cubicBezTo>
                  <a:cubicBezTo>
                    <a:pt x="1157" y="909"/>
                    <a:pt x="1157" y="909"/>
                    <a:pt x="1157" y="909"/>
                  </a:cubicBezTo>
                  <a:cubicBezTo>
                    <a:pt x="1158" y="909"/>
                    <a:pt x="1158" y="909"/>
                    <a:pt x="1158" y="909"/>
                  </a:cubicBezTo>
                  <a:cubicBezTo>
                    <a:pt x="1157" y="911"/>
                    <a:pt x="1155" y="914"/>
                    <a:pt x="1154" y="916"/>
                  </a:cubicBezTo>
                  <a:cubicBezTo>
                    <a:pt x="1154" y="917"/>
                    <a:pt x="1153" y="917"/>
                    <a:pt x="1153" y="917"/>
                  </a:cubicBezTo>
                  <a:cubicBezTo>
                    <a:pt x="1098" y="1032"/>
                    <a:pt x="995" y="1119"/>
                    <a:pt x="871" y="1156"/>
                  </a:cubicBezTo>
                  <a:cubicBezTo>
                    <a:pt x="871" y="1156"/>
                    <a:pt x="871" y="1156"/>
                    <a:pt x="871" y="1156"/>
                  </a:cubicBezTo>
                  <a:cubicBezTo>
                    <a:pt x="871" y="1156"/>
                    <a:pt x="871" y="1156"/>
                    <a:pt x="871" y="1156"/>
                  </a:cubicBezTo>
                  <a:cubicBezTo>
                    <a:pt x="871" y="1156"/>
                    <a:pt x="871" y="1156"/>
                    <a:pt x="871" y="1156"/>
                  </a:cubicBezTo>
                  <a:cubicBezTo>
                    <a:pt x="871" y="1156"/>
                    <a:pt x="871" y="1156"/>
                    <a:pt x="871" y="1156"/>
                  </a:cubicBezTo>
                  <a:cubicBezTo>
                    <a:pt x="871" y="1156"/>
                    <a:pt x="871" y="1156"/>
                    <a:pt x="871" y="1156"/>
                  </a:cubicBezTo>
                  <a:cubicBezTo>
                    <a:pt x="870" y="1157"/>
                    <a:pt x="869" y="1157"/>
                    <a:pt x="869" y="1157"/>
                  </a:cubicBezTo>
                  <a:cubicBezTo>
                    <a:pt x="868" y="1157"/>
                    <a:pt x="868" y="1157"/>
                    <a:pt x="868" y="1157"/>
                  </a:cubicBezTo>
                  <a:cubicBezTo>
                    <a:pt x="866" y="1158"/>
                    <a:pt x="864" y="1158"/>
                    <a:pt x="862" y="1159"/>
                  </a:cubicBezTo>
                  <a:cubicBezTo>
                    <a:pt x="862" y="1159"/>
                    <a:pt x="862" y="1159"/>
                    <a:pt x="862" y="1159"/>
                  </a:cubicBezTo>
                  <a:cubicBezTo>
                    <a:pt x="862" y="1159"/>
                    <a:pt x="862" y="1159"/>
                    <a:pt x="862" y="1159"/>
                  </a:cubicBezTo>
                  <a:cubicBezTo>
                    <a:pt x="860" y="1160"/>
                    <a:pt x="859" y="1160"/>
                    <a:pt x="857" y="1161"/>
                  </a:cubicBezTo>
                  <a:cubicBezTo>
                    <a:pt x="856" y="1161"/>
                    <a:pt x="855" y="1161"/>
                    <a:pt x="855" y="1161"/>
                  </a:cubicBezTo>
                  <a:cubicBezTo>
                    <a:pt x="855" y="1161"/>
                    <a:pt x="855" y="1161"/>
                    <a:pt x="855" y="1161"/>
                  </a:cubicBezTo>
                  <a:cubicBezTo>
                    <a:pt x="854" y="1161"/>
                    <a:pt x="854" y="1161"/>
                    <a:pt x="854" y="1161"/>
                  </a:cubicBezTo>
                  <a:cubicBezTo>
                    <a:pt x="853" y="1161"/>
                    <a:pt x="853" y="1161"/>
                    <a:pt x="852" y="1161"/>
                  </a:cubicBezTo>
                  <a:cubicBezTo>
                    <a:pt x="852" y="1161"/>
                    <a:pt x="852" y="1161"/>
                    <a:pt x="852" y="1161"/>
                  </a:cubicBezTo>
                  <a:cubicBezTo>
                    <a:pt x="851" y="1161"/>
                    <a:pt x="851" y="1162"/>
                    <a:pt x="850" y="1162"/>
                  </a:cubicBezTo>
                  <a:cubicBezTo>
                    <a:pt x="846" y="1163"/>
                    <a:pt x="842" y="1164"/>
                    <a:pt x="837" y="1165"/>
                  </a:cubicBezTo>
                  <a:cubicBezTo>
                    <a:pt x="837" y="1165"/>
                    <a:pt x="837" y="1165"/>
                    <a:pt x="837" y="1165"/>
                  </a:cubicBezTo>
                  <a:cubicBezTo>
                    <a:pt x="837" y="1165"/>
                    <a:pt x="837" y="1165"/>
                    <a:pt x="836" y="1165"/>
                  </a:cubicBezTo>
                  <a:cubicBezTo>
                    <a:pt x="836" y="1165"/>
                    <a:pt x="836" y="1165"/>
                    <a:pt x="836" y="1165"/>
                  </a:cubicBezTo>
                  <a:cubicBezTo>
                    <a:pt x="835" y="1165"/>
                    <a:pt x="834" y="1165"/>
                    <a:pt x="832" y="1166"/>
                  </a:cubicBezTo>
                  <a:cubicBezTo>
                    <a:pt x="819" y="1168"/>
                    <a:pt x="806" y="1171"/>
                    <a:pt x="792" y="1172"/>
                  </a:cubicBezTo>
                  <a:cubicBezTo>
                    <a:pt x="775" y="1174"/>
                    <a:pt x="758" y="1175"/>
                    <a:pt x="741" y="1175"/>
                  </a:cubicBezTo>
                  <a:cubicBezTo>
                    <a:pt x="671" y="1175"/>
                    <a:pt x="604" y="1159"/>
                    <a:pt x="545" y="1131"/>
                  </a:cubicBezTo>
                  <a:cubicBezTo>
                    <a:pt x="533" y="1125"/>
                    <a:pt x="521" y="1119"/>
                    <a:pt x="509" y="1112"/>
                  </a:cubicBezTo>
                  <a:cubicBezTo>
                    <a:pt x="497" y="1105"/>
                    <a:pt x="486" y="1098"/>
                    <a:pt x="475" y="1090"/>
                  </a:cubicBezTo>
                  <a:cubicBezTo>
                    <a:pt x="359" y="1007"/>
                    <a:pt x="283" y="870"/>
                    <a:pt x="283" y="717"/>
                  </a:cubicBezTo>
                  <a:close/>
                  <a:moveTo>
                    <a:pt x="1470" y="2700"/>
                  </a:moveTo>
                  <a:cubicBezTo>
                    <a:pt x="1397" y="2727"/>
                    <a:pt x="1320" y="2741"/>
                    <a:pt x="1242" y="2741"/>
                  </a:cubicBezTo>
                  <a:cubicBezTo>
                    <a:pt x="891" y="2741"/>
                    <a:pt x="558" y="2479"/>
                    <a:pt x="414" y="2090"/>
                  </a:cubicBezTo>
                  <a:cubicBezTo>
                    <a:pt x="327" y="1854"/>
                    <a:pt x="322" y="1604"/>
                    <a:pt x="399" y="1386"/>
                  </a:cubicBezTo>
                  <a:cubicBezTo>
                    <a:pt x="424" y="1316"/>
                    <a:pt x="456" y="1253"/>
                    <a:pt x="495" y="1197"/>
                  </a:cubicBezTo>
                  <a:cubicBezTo>
                    <a:pt x="495" y="1197"/>
                    <a:pt x="495" y="1197"/>
                    <a:pt x="495" y="1197"/>
                  </a:cubicBezTo>
                  <a:cubicBezTo>
                    <a:pt x="495" y="1197"/>
                    <a:pt x="495" y="1197"/>
                    <a:pt x="495" y="1197"/>
                  </a:cubicBezTo>
                  <a:cubicBezTo>
                    <a:pt x="495" y="1197"/>
                    <a:pt x="495" y="1197"/>
                    <a:pt x="495" y="1197"/>
                  </a:cubicBezTo>
                  <a:cubicBezTo>
                    <a:pt x="569" y="1233"/>
                    <a:pt x="652" y="1256"/>
                    <a:pt x="741" y="1256"/>
                  </a:cubicBezTo>
                  <a:cubicBezTo>
                    <a:pt x="761" y="1256"/>
                    <a:pt x="781" y="1253"/>
                    <a:pt x="800" y="1253"/>
                  </a:cubicBezTo>
                  <a:cubicBezTo>
                    <a:pt x="800" y="1253"/>
                    <a:pt x="800" y="1253"/>
                    <a:pt x="800" y="1253"/>
                  </a:cubicBezTo>
                  <a:cubicBezTo>
                    <a:pt x="800" y="1253"/>
                    <a:pt x="800" y="1253"/>
                    <a:pt x="800" y="1253"/>
                  </a:cubicBezTo>
                  <a:cubicBezTo>
                    <a:pt x="800" y="1253"/>
                    <a:pt x="800" y="1253"/>
                    <a:pt x="800" y="1253"/>
                  </a:cubicBezTo>
                  <a:cubicBezTo>
                    <a:pt x="810" y="1337"/>
                    <a:pt x="825" y="1435"/>
                    <a:pt x="848" y="1537"/>
                  </a:cubicBezTo>
                  <a:cubicBezTo>
                    <a:pt x="886" y="1710"/>
                    <a:pt x="941" y="1861"/>
                    <a:pt x="1009" y="1986"/>
                  </a:cubicBezTo>
                  <a:cubicBezTo>
                    <a:pt x="1094" y="2143"/>
                    <a:pt x="1203" y="2258"/>
                    <a:pt x="1330" y="2329"/>
                  </a:cubicBezTo>
                  <a:cubicBezTo>
                    <a:pt x="1456" y="2435"/>
                    <a:pt x="1567" y="2521"/>
                    <a:pt x="1666" y="2586"/>
                  </a:cubicBezTo>
                  <a:cubicBezTo>
                    <a:pt x="1666" y="2586"/>
                    <a:pt x="1666" y="2586"/>
                    <a:pt x="1666" y="2586"/>
                  </a:cubicBezTo>
                  <a:cubicBezTo>
                    <a:pt x="1608" y="2635"/>
                    <a:pt x="1542" y="2674"/>
                    <a:pt x="1470" y="2700"/>
                  </a:cubicBezTo>
                  <a:close/>
                  <a:moveTo>
                    <a:pt x="1953" y="2995"/>
                  </a:moveTo>
                  <a:cubicBezTo>
                    <a:pt x="1677" y="2679"/>
                    <a:pt x="1677" y="2679"/>
                    <a:pt x="1677" y="2679"/>
                  </a:cubicBezTo>
                  <a:cubicBezTo>
                    <a:pt x="1697" y="2664"/>
                    <a:pt x="1717" y="2648"/>
                    <a:pt x="1736" y="2631"/>
                  </a:cubicBezTo>
                  <a:cubicBezTo>
                    <a:pt x="1867" y="2710"/>
                    <a:pt x="1974" y="2749"/>
                    <a:pt x="2061" y="2753"/>
                  </a:cubicBezTo>
                  <a:lnTo>
                    <a:pt x="1953" y="299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pl-PL">
                <a:latin typeface="Century Gothic" panose="020B0502020202020204" pitchFamily="34" charset="0"/>
              </a:endParaRPr>
            </a:p>
          </p:txBody>
        </p:sp>
      </p:grpSp>
      <p:sp>
        <p:nvSpPr>
          <p:cNvPr id="3" name="Symbol zastępczy numeru slajdu 2"/>
          <p:cNvSpPr>
            <a:spLocks noGrp="1"/>
          </p:cNvSpPr>
          <p:nvPr>
            <p:ph type="sldNum" sz="quarter" idx="12"/>
          </p:nvPr>
        </p:nvSpPr>
        <p:spPr/>
        <p:txBody>
          <a:bodyPr/>
          <a:lstStyle/>
          <a:p>
            <a:fld id="{DEAEEF22-A4DB-45E7-8C91-9889C89BF273}" type="slidenum">
              <a:rPr lang="pl-PL" smtClean="0"/>
              <a:t>73</a:t>
            </a:fld>
            <a:endParaRPr lang="pl-PL"/>
          </a:p>
        </p:txBody>
      </p:sp>
      <p:sp>
        <p:nvSpPr>
          <p:cNvPr id="4" name="Rectangle 3"/>
          <p:cNvSpPr/>
          <p:nvPr/>
        </p:nvSpPr>
        <p:spPr>
          <a:xfrm>
            <a:off x="3738830" y="5716428"/>
            <a:ext cx="6337374" cy="646331"/>
          </a:xfrm>
          <a:prstGeom prst="rect">
            <a:avLst/>
          </a:prstGeom>
        </p:spPr>
        <p:txBody>
          <a:bodyPr wrap="square">
            <a:spAutoFit/>
          </a:bodyPr>
          <a:lstStyle/>
          <a:p>
            <a:r>
              <a:rPr lang="en-NZ" b="1">
                <a:solidFill>
                  <a:srgbClr val="ED0C6D"/>
                </a:solidFill>
                <a:latin typeface="Century Gothic" panose="020B0502020202020204" pitchFamily="34" charset="0"/>
              </a:rPr>
              <a:t>TIP: </a:t>
            </a:r>
            <a:r>
              <a:rPr lang="en-NZ">
                <a:solidFill>
                  <a:prstClr val="black"/>
                </a:solidFill>
                <a:latin typeface="Century Gothic" panose="020B0502020202020204" pitchFamily="34" charset="0"/>
              </a:rPr>
              <a:t>If two dominant traits have the same percentage, then the more dominant trait is read in order of </a:t>
            </a:r>
            <a:r>
              <a:rPr lang="en-NZ" b="1">
                <a:solidFill>
                  <a:schemeClr val="accent5"/>
                </a:solidFill>
                <a:latin typeface="Century Gothic" panose="020B0502020202020204" pitchFamily="34" charset="0"/>
              </a:rPr>
              <a:t>D</a:t>
            </a:r>
            <a:r>
              <a:rPr lang="en-NZ">
                <a:solidFill>
                  <a:prstClr val="black"/>
                </a:solidFill>
                <a:latin typeface="Century Gothic" panose="020B0502020202020204" pitchFamily="34" charset="0"/>
              </a:rPr>
              <a:t> </a:t>
            </a:r>
            <a:r>
              <a:rPr lang="en-NZ" b="1">
                <a:solidFill>
                  <a:schemeClr val="accent4"/>
                </a:solidFill>
                <a:latin typeface="Century Gothic" panose="020B0502020202020204" pitchFamily="34" charset="0"/>
              </a:rPr>
              <a:t>I</a:t>
            </a:r>
            <a:r>
              <a:rPr lang="en-NZ">
                <a:solidFill>
                  <a:prstClr val="black"/>
                </a:solidFill>
                <a:latin typeface="Century Gothic" panose="020B0502020202020204" pitchFamily="34" charset="0"/>
              </a:rPr>
              <a:t> </a:t>
            </a:r>
            <a:r>
              <a:rPr lang="en-NZ" b="1">
                <a:solidFill>
                  <a:schemeClr val="accent3"/>
                </a:solidFill>
                <a:latin typeface="Century Gothic" panose="020B0502020202020204" pitchFamily="34" charset="0"/>
              </a:rPr>
              <a:t>S</a:t>
            </a:r>
            <a:r>
              <a:rPr lang="en-NZ">
                <a:solidFill>
                  <a:prstClr val="black"/>
                </a:solidFill>
                <a:latin typeface="Century Gothic" panose="020B0502020202020204" pitchFamily="34" charset="0"/>
              </a:rPr>
              <a:t> </a:t>
            </a:r>
            <a:r>
              <a:rPr lang="en-NZ" b="1">
                <a:solidFill>
                  <a:schemeClr val="accent2"/>
                </a:solidFill>
                <a:latin typeface="Century Gothic" panose="020B0502020202020204" pitchFamily="34" charset="0"/>
              </a:rPr>
              <a:t>C</a:t>
            </a:r>
          </a:p>
        </p:txBody>
      </p:sp>
      <p:sp>
        <p:nvSpPr>
          <p:cNvPr id="5" name="Oval 4"/>
          <p:cNvSpPr/>
          <p:nvPr/>
        </p:nvSpPr>
        <p:spPr>
          <a:xfrm>
            <a:off x="3082292" y="1381797"/>
            <a:ext cx="579196" cy="577075"/>
          </a:xfrm>
          <a:prstGeom prst="ellipse">
            <a:avLst/>
          </a:prstGeom>
          <a:noFill/>
          <a:ln w="19050">
            <a:solidFill>
              <a:srgbClr val="ED0C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entury Gothic" panose="020B0502020202020204" pitchFamily="34" charset="0"/>
            </a:endParaRPr>
          </a:p>
        </p:txBody>
      </p:sp>
      <p:cxnSp>
        <p:nvCxnSpPr>
          <p:cNvPr id="11" name="Straight Connector 10"/>
          <p:cNvCxnSpPr>
            <a:stCxn id="5" idx="2"/>
            <a:endCxn id="52" idx="7"/>
          </p:cNvCxnSpPr>
          <p:nvPr/>
        </p:nvCxnSpPr>
        <p:spPr>
          <a:xfrm flipH="1">
            <a:off x="1669842" y="1670335"/>
            <a:ext cx="1412450" cy="278765"/>
          </a:xfrm>
          <a:prstGeom prst="line">
            <a:avLst/>
          </a:prstGeom>
          <a:ln w="19050">
            <a:solidFill>
              <a:srgbClr val="ED0C6D"/>
            </a:solidFill>
          </a:ln>
        </p:spPr>
        <p:style>
          <a:lnRef idx="1">
            <a:schemeClr val="accent1"/>
          </a:lnRef>
          <a:fillRef idx="0">
            <a:schemeClr val="accent1"/>
          </a:fillRef>
          <a:effectRef idx="0">
            <a:schemeClr val="accent1"/>
          </a:effectRef>
          <a:fontRef idx="minor">
            <a:schemeClr val="tx1"/>
          </a:fontRef>
        </p:style>
      </p:cxnSp>
      <p:sp>
        <p:nvSpPr>
          <p:cNvPr id="52" name="Oval 51"/>
          <p:cNvSpPr/>
          <p:nvPr/>
        </p:nvSpPr>
        <p:spPr>
          <a:xfrm>
            <a:off x="1371413" y="1898085"/>
            <a:ext cx="349631" cy="348351"/>
          </a:xfrm>
          <a:prstGeom prst="ellipse">
            <a:avLst/>
          </a:prstGeom>
          <a:noFill/>
          <a:ln w="19050">
            <a:solidFill>
              <a:srgbClr val="ED0C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entury Gothic" panose="020B0502020202020204" pitchFamily="34" charset="0"/>
            </a:endParaRPr>
          </a:p>
        </p:txBody>
      </p:sp>
      <p:sp>
        <p:nvSpPr>
          <p:cNvPr id="53" name="Oval 52"/>
          <p:cNvSpPr/>
          <p:nvPr/>
        </p:nvSpPr>
        <p:spPr>
          <a:xfrm>
            <a:off x="2640926" y="3070878"/>
            <a:ext cx="1031272" cy="955915"/>
          </a:xfrm>
          <a:prstGeom prst="ellipse">
            <a:avLst/>
          </a:prstGeom>
          <a:noFill/>
          <a:ln w="19050">
            <a:solidFill>
              <a:srgbClr val="ED0C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entury Gothic" panose="020B0502020202020204" pitchFamily="34" charset="0"/>
            </a:endParaRPr>
          </a:p>
        </p:txBody>
      </p:sp>
      <p:cxnSp>
        <p:nvCxnSpPr>
          <p:cNvPr id="57" name="Straight Connector 56"/>
          <p:cNvCxnSpPr>
            <a:stCxn id="53" idx="3"/>
            <a:endCxn id="66" idx="7"/>
          </p:cNvCxnSpPr>
          <p:nvPr/>
        </p:nvCxnSpPr>
        <p:spPr>
          <a:xfrm flipH="1">
            <a:off x="1840349" y="3886802"/>
            <a:ext cx="951603" cy="1717342"/>
          </a:xfrm>
          <a:prstGeom prst="line">
            <a:avLst/>
          </a:prstGeom>
          <a:ln w="19050">
            <a:solidFill>
              <a:srgbClr val="ED0C6D"/>
            </a:solidFill>
          </a:ln>
        </p:spPr>
        <p:style>
          <a:lnRef idx="1">
            <a:schemeClr val="accent1"/>
          </a:lnRef>
          <a:fillRef idx="0">
            <a:schemeClr val="accent1"/>
          </a:fillRef>
          <a:effectRef idx="0">
            <a:schemeClr val="accent1"/>
          </a:effectRef>
          <a:fontRef idx="minor">
            <a:schemeClr val="tx1"/>
          </a:fontRef>
        </p:style>
      </p:cxnSp>
      <p:sp>
        <p:nvSpPr>
          <p:cNvPr id="58" name="Oval 57"/>
          <p:cNvSpPr/>
          <p:nvPr/>
        </p:nvSpPr>
        <p:spPr>
          <a:xfrm>
            <a:off x="1341832" y="5566833"/>
            <a:ext cx="255710" cy="254774"/>
          </a:xfrm>
          <a:prstGeom prst="ellipse">
            <a:avLst/>
          </a:prstGeom>
          <a:noFill/>
          <a:ln w="19050">
            <a:solidFill>
              <a:srgbClr val="ED0C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entury Gothic" panose="020B0502020202020204" pitchFamily="34" charset="0"/>
            </a:endParaRPr>
          </a:p>
        </p:txBody>
      </p:sp>
      <p:sp>
        <p:nvSpPr>
          <p:cNvPr id="66" name="Oval 65"/>
          <p:cNvSpPr/>
          <p:nvPr/>
        </p:nvSpPr>
        <p:spPr>
          <a:xfrm>
            <a:off x="1622087" y="5566833"/>
            <a:ext cx="255710" cy="254774"/>
          </a:xfrm>
          <a:prstGeom prst="ellipse">
            <a:avLst/>
          </a:prstGeom>
          <a:noFill/>
          <a:ln w="19050">
            <a:solidFill>
              <a:srgbClr val="ED0C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entury Gothic" panose="020B0502020202020204" pitchFamily="34" charset="0"/>
            </a:endParaRPr>
          </a:p>
        </p:txBody>
      </p:sp>
      <p:sp>
        <p:nvSpPr>
          <p:cNvPr id="67" name="Prostokąt zaokrąglony 7">
            <a:extLst>
              <a:ext uri="{FF2B5EF4-FFF2-40B4-BE49-F238E27FC236}">
                <a16:creationId xmlns:a16="http://schemas.microsoft.com/office/drawing/2014/main" id="{958C79F1-CF2E-4A89-9B1A-7373ED113B70}"/>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Turn to Page 27 of your Workbook</a:t>
            </a:r>
            <a:endParaRPr lang="en-US" sz="1100" b="1">
              <a:solidFill>
                <a:schemeClr val="bg1"/>
              </a:solidFill>
              <a:latin typeface="Century Gothic" panose="020B0502020202020204" pitchFamily="34" charset="0"/>
            </a:endParaRPr>
          </a:p>
        </p:txBody>
      </p:sp>
      <p:pic>
        <p:nvPicPr>
          <p:cNvPr id="68" name="Graphic 67" descr="Closed book with solid fill">
            <a:extLst>
              <a:ext uri="{FF2B5EF4-FFF2-40B4-BE49-F238E27FC236}">
                <a16:creationId xmlns:a16="http://schemas.microsoft.com/office/drawing/2014/main" id="{2430C1A8-7B70-427F-AA12-2821D914EAE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53912" y="256991"/>
            <a:ext cx="228376" cy="227084"/>
          </a:xfrm>
          <a:prstGeom prst="rect">
            <a:avLst/>
          </a:prstGeom>
        </p:spPr>
      </p:pic>
    </p:spTree>
    <p:extLst>
      <p:ext uri="{BB962C8B-B14F-4D97-AF65-F5344CB8AC3E}">
        <p14:creationId xmlns:p14="http://schemas.microsoft.com/office/powerpoint/2010/main" val="339526503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14:bounceEnd="53333">
                                          <p:cBhvr additive="base">
                                            <p:cTn id="7" dur="1250" fill="hold"/>
                                            <p:tgtEl>
                                              <p:spTgt spid="67"/>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67"/>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8" fill="hold" grpId="0" nodeType="afterEffect" p14:presetBounceEnd="53333">
                                      <p:stCondLst>
                                        <p:cond delay="0"/>
                                      </p:stCondLst>
                                      <p:childTnLst>
                                        <p:set>
                                          <p:cBhvr>
                                            <p:cTn id="11" dur="1" fill="hold">
                                              <p:stCondLst>
                                                <p:cond delay="0"/>
                                              </p:stCondLst>
                                            </p:cTn>
                                            <p:tgtEl>
                                              <p:spTgt spid="60"/>
                                            </p:tgtEl>
                                            <p:attrNameLst>
                                              <p:attrName>style.visibility</p:attrName>
                                            </p:attrNameLst>
                                          </p:cBhvr>
                                          <p:to>
                                            <p:strVal val="visible"/>
                                          </p:to>
                                        </p:set>
                                        <p:anim calcmode="lin" valueType="num" p14:bounceEnd="53333">
                                          <p:cBhvr additive="base">
                                            <p:cTn id="12" dur="1000" fill="hold"/>
                                            <p:tgtEl>
                                              <p:spTgt spid="60"/>
                                            </p:tgtEl>
                                            <p:attrNameLst>
                                              <p:attrName>ppt_x</p:attrName>
                                            </p:attrNameLst>
                                          </p:cBhvr>
                                          <p:tavLst>
                                            <p:tav tm="0">
                                              <p:val>
                                                <p:strVal val="0-#ppt_w/2"/>
                                              </p:val>
                                            </p:tav>
                                            <p:tav tm="100000">
                                              <p:val>
                                                <p:strVal val="#ppt_x"/>
                                              </p:val>
                                            </p:tav>
                                          </p:tavLst>
                                        </p:anim>
                                        <p:anim calcmode="lin" valueType="num" p14:bounceEnd="53333">
                                          <p:cBhvr additive="base">
                                            <p:cTn id="13" dur="1000" fill="hold"/>
                                            <p:tgtEl>
                                              <p:spTgt spid="60"/>
                                            </p:tgtEl>
                                            <p:attrNameLst>
                                              <p:attrName>ppt_y</p:attrName>
                                            </p:attrNameLst>
                                          </p:cBhvr>
                                          <p:tavLst>
                                            <p:tav tm="0">
                                              <p:val>
                                                <p:strVal val="#ppt_y"/>
                                              </p:val>
                                            </p:tav>
                                            <p:tav tm="100000">
                                              <p:val>
                                                <p:strVal val="#ppt_y"/>
                                              </p:val>
                                            </p:tav>
                                          </p:tavLst>
                                        </p:anim>
                                      </p:childTnLst>
                                    </p:cTn>
                                  </p:par>
                                </p:childTnLst>
                              </p:cTn>
                            </p:par>
                            <p:par>
                              <p:cTn id="14" fill="hold">
                                <p:stCondLst>
                                  <p:cond delay="2250"/>
                                </p:stCondLst>
                                <p:childTnLst>
                                  <p:par>
                                    <p:cTn id="15" presetID="22" presetClass="entr" presetSubtype="4"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750"/>
                                            <p:tgtEl>
                                              <p:spTgt spid="23"/>
                                            </p:tgtEl>
                                          </p:cBhvr>
                                        </p:animEffect>
                                      </p:childTnLst>
                                    </p:cTn>
                                  </p:par>
                                </p:childTnLst>
                              </p:cTn>
                            </p:par>
                            <p:par>
                              <p:cTn id="18" fill="hold">
                                <p:stCondLst>
                                  <p:cond delay="3000"/>
                                </p:stCondLst>
                                <p:childTnLst>
                                  <p:par>
                                    <p:cTn id="19" presetID="22" presetClass="entr" presetSubtype="8" fill="hold"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wipe(left)">
                                          <p:cBhvr>
                                            <p:cTn id="21" dur="750"/>
                                            <p:tgtEl>
                                              <p:spTgt spid="59"/>
                                            </p:tgtEl>
                                          </p:cBhvr>
                                        </p:animEffect>
                                      </p:childTnLst>
                                    </p:cTn>
                                  </p:par>
                                </p:childTnLst>
                              </p:cTn>
                            </p:par>
                            <p:par>
                              <p:cTn id="22" fill="hold">
                                <p:stCondLst>
                                  <p:cond delay="3750"/>
                                </p:stCondLst>
                                <p:childTnLst>
                                  <p:par>
                                    <p:cTn id="23" presetID="10" presetClass="entr" presetSubtype="0"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750"/>
                                            <p:tgtEl>
                                              <p:spTgt spid="39"/>
                                            </p:tgtEl>
                                          </p:cBhvr>
                                        </p:animEffect>
                                      </p:childTnLst>
                                    </p:cTn>
                                  </p:par>
                                </p:childTnLst>
                              </p:cTn>
                            </p:par>
                            <p:par>
                              <p:cTn id="26" fill="hold">
                                <p:stCondLst>
                                  <p:cond delay="4500"/>
                                </p:stCondLst>
                                <p:childTnLst>
                                  <p:par>
                                    <p:cTn id="27" presetID="12" presetClass="entr" presetSubtype="8"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p:tgtEl>
                                              <p:spTgt spid="30"/>
                                            </p:tgtEl>
                                            <p:attrNameLst>
                                              <p:attrName>ppt_x</p:attrName>
                                            </p:attrNameLst>
                                          </p:cBhvr>
                                          <p:tavLst>
                                            <p:tav tm="0">
                                              <p:val>
                                                <p:strVal val="#ppt_x-#ppt_w*1.125000"/>
                                              </p:val>
                                            </p:tav>
                                            <p:tav tm="100000">
                                              <p:val>
                                                <p:strVal val="#ppt_x"/>
                                              </p:val>
                                            </p:tav>
                                          </p:tavLst>
                                        </p:anim>
                                        <p:animEffect transition="in" filter="wipe(right)">
                                          <p:cBhvr>
                                            <p:cTn id="30" dur="500"/>
                                            <p:tgtEl>
                                              <p:spTgt spid="30"/>
                                            </p:tgtEl>
                                          </p:cBhvr>
                                        </p:animEffect>
                                      </p:childTnLst>
                                    </p:cTn>
                                  </p:par>
                                </p:childTnLst>
                              </p:cTn>
                            </p:par>
                            <p:par>
                              <p:cTn id="31" fill="hold">
                                <p:stCondLst>
                                  <p:cond delay="5000"/>
                                </p:stCondLst>
                                <p:childTnLst>
                                  <p:par>
                                    <p:cTn id="32" presetID="53" presetClass="entr" presetSubtype="16"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par>
                              <p:cTn id="37" fill="hold">
                                <p:stCondLst>
                                  <p:cond delay="5500"/>
                                </p:stCondLst>
                                <p:childTnLst>
                                  <p:par>
                                    <p:cTn id="38" presetID="22" presetClass="entr" presetSubtype="2"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right)">
                                          <p:cBhvr>
                                            <p:cTn id="40" dur="500"/>
                                            <p:tgtEl>
                                              <p:spTgt spid="11"/>
                                            </p:tgtEl>
                                          </p:cBhvr>
                                        </p:animEffect>
                                      </p:childTnLst>
                                    </p:cTn>
                                  </p:par>
                                </p:childTnLst>
                              </p:cTn>
                            </p:par>
                            <p:par>
                              <p:cTn id="41" fill="hold">
                                <p:stCondLst>
                                  <p:cond delay="6000"/>
                                </p:stCondLst>
                                <p:childTnLst>
                                  <p:par>
                                    <p:cTn id="42" presetID="53" presetClass="entr" presetSubtype="16" fill="hold" grpId="0" nodeType="after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p:cTn id="44" dur="500" fill="hold"/>
                                            <p:tgtEl>
                                              <p:spTgt spid="52"/>
                                            </p:tgtEl>
                                            <p:attrNameLst>
                                              <p:attrName>ppt_w</p:attrName>
                                            </p:attrNameLst>
                                          </p:cBhvr>
                                          <p:tavLst>
                                            <p:tav tm="0">
                                              <p:val>
                                                <p:fltVal val="0"/>
                                              </p:val>
                                            </p:tav>
                                            <p:tav tm="100000">
                                              <p:val>
                                                <p:strVal val="#ppt_w"/>
                                              </p:val>
                                            </p:tav>
                                          </p:tavLst>
                                        </p:anim>
                                        <p:anim calcmode="lin" valueType="num">
                                          <p:cBhvr>
                                            <p:cTn id="45" dur="500" fill="hold"/>
                                            <p:tgtEl>
                                              <p:spTgt spid="52"/>
                                            </p:tgtEl>
                                            <p:attrNameLst>
                                              <p:attrName>ppt_h</p:attrName>
                                            </p:attrNameLst>
                                          </p:cBhvr>
                                          <p:tavLst>
                                            <p:tav tm="0">
                                              <p:val>
                                                <p:fltVal val="0"/>
                                              </p:val>
                                            </p:tav>
                                            <p:tav tm="100000">
                                              <p:val>
                                                <p:strVal val="#ppt_h"/>
                                              </p:val>
                                            </p:tav>
                                          </p:tavLst>
                                        </p:anim>
                                        <p:animEffect transition="in" filter="fade">
                                          <p:cBhvr>
                                            <p:cTn id="46" dur="500"/>
                                            <p:tgtEl>
                                              <p:spTgt spid="52"/>
                                            </p:tgtEl>
                                          </p:cBhvr>
                                        </p:animEffect>
                                      </p:childTnLst>
                                    </p:cTn>
                                  </p:par>
                                  <p:par>
                                    <p:cTn id="47" presetID="22" presetClass="entr" presetSubtype="8" fill="hold" nodeType="withEffect">
                                      <p:stCondLst>
                                        <p:cond delay="0"/>
                                      </p:stCondLst>
                                      <p:childTnLst>
                                        <p:set>
                                          <p:cBhvr>
                                            <p:cTn id="48" dur="1" fill="hold">
                                              <p:stCondLst>
                                                <p:cond delay="0"/>
                                              </p:stCondLst>
                                            </p:cTn>
                                            <p:tgtEl>
                                              <p:spTgt spid="77"/>
                                            </p:tgtEl>
                                            <p:attrNameLst>
                                              <p:attrName>style.visibility</p:attrName>
                                            </p:attrNameLst>
                                          </p:cBhvr>
                                          <p:to>
                                            <p:strVal val="visible"/>
                                          </p:to>
                                        </p:set>
                                        <p:animEffect transition="in" filter="wipe(left)">
                                          <p:cBhvr>
                                            <p:cTn id="49" dur="500"/>
                                            <p:tgtEl>
                                              <p:spTgt spid="77"/>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fade">
                                          <p:cBhvr>
                                            <p:cTn id="54" dur="750"/>
                                            <p:tgtEl>
                                              <p:spTgt spid="38"/>
                                            </p:tgtEl>
                                          </p:cBhvr>
                                        </p:animEffect>
                                      </p:childTnLst>
                                    </p:cTn>
                                  </p:par>
                                </p:childTnLst>
                              </p:cTn>
                            </p:par>
                            <p:par>
                              <p:cTn id="55" fill="hold">
                                <p:stCondLst>
                                  <p:cond delay="750"/>
                                </p:stCondLst>
                                <p:childTnLst>
                                  <p:par>
                                    <p:cTn id="56" presetID="12" presetClass="entr" presetSubtype="8"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p:tgtEl>
                                              <p:spTgt spid="31"/>
                                            </p:tgtEl>
                                            <p:attrNameLst>
                                              <p:attrName>ppt_x</p:attrName>
                                            </p:attrNameLst>
                                          </p:cBhvr>
                                          <p:tavLst>
                                            <p:tav tm="0">
                                              <p:val>
                                                <p:strVal val="#ppt_x-#ppt_w*1.125000"/>
                                              </p:val>
                                            </p:tav>
                                            <p:tav tm="100000">
                                              <p:val>
                                                <p:strVal val="#ppt_x"/>
                                              </p:val>
                                            </p:tav>
                                          </p:tavLst>
                                        </p:anim>
                                        <p:animEffect transition="in" filter="wipe(right)">
                                          <p:cBhvr>
                                            <p:cTn id="59" dur="500"/>
                                            <p:tgtEl>
                                              <p:spTgt spid="31"/>
                                            </p:tgtEl>
                                          </p:cBhvr>
                                        </p:animEffect>
                                      </p:childTnLst>
                                    </p:cTn>
                                  </p:par>
                                  <p:par>
                                    <p:cTn id="60" presetID="22" presetClass="entr" presetSubtype="8" fill="hold" nodeType="withEffect">
                                      <p:stCondLst>
                                        <p:cond delay="0"/>
                                      </p:stCondLst>
                                      <p:childTnLst>
                                        <p:set>
                                          <p:cBhvr>
                                            <p:cTn id="61" dur="1" fill="hold">
                                              <p:stCondLst>
                                                <p:cond delay="0"/>
                                              </p:stCondLst>
                                            </p:cTn>
                                            <p:tgtEl>
                                              <p:spTgt spid="78"/>
                                            </p:tgtEl>
                                            <p:attrNameLst>
                                              <p:attrName>style.visibility</p:attrName>
                                            </p:attrNameLst>
                                          </p:cBhvr>
                                          <p:to>
                                            <p:strVal val="visible"/>
                                          </p:to>
                                        </p:set>
                                        <p:animEffect transition="in" filter="wipe(left)">
                                          <p:cBhvr>
                                            <p:cTn id="62" dur="500"/>
                                            <p:tgtEl>
                                              <p:spTgt spid="78"/>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750"/>
                                            <p:tgtEl>
                                              <p:spTgt spid="37"/>
                                            </p:tgtEl>
                                          </p:cBhvr>
                                        </p:animEffect>
                                      </p:childTnLst>
                                    </p:cTn>
                                  </p:par>
                                </p:childTnLst>
                              </p:cTn>
                            </p:par>
                            <p:par>
                              <p:cTn id="68" fill="hold">
                                <p:stCondLst>
                                  <p:cond delay="750"/>
                                </p:stCondLst>
                                <p:childTnLst>
                                  <p:par>
                                    <p:cTn id="69" presetID="12" presetClass="entr" presetSubtype="8" fill="hold" nodeType="afterEffect">
                                      <p:stCondLst>
                                        <p:cond delay="0"/>
                                      </p:stCondLst>
                                      <p:childTnLst>
                                        <p:set>
                                          <p:cBhvr>
                                            <p:cTn id="70" dur="1" fill="hold">
                                              <p:stCondLst>
                                                <p:cond delay="0"/>
                                              </p:stCondLst>
                                            </p:cTn>
                                            <p:tgtEl>
                                              <p:spTgt spid="61"/>
                                            </p:tgtEl>
                                            <p:attrNameLst>
                                              <p:attrName>style.visibility</p:attrName>
                                            </p:attrNameLst>
                                          </p:cBhvr>
                                          <p:to>
                                            <p:strVal val="visible"/>
                                          </p:to>
                                        </p:set>
                                        <p:anim calcmode="lin" valueType="num">
                                          <p:cBhvr additive="base">
                                            <p:cTn id="71" dur="500"/>
                                            <p:tgtEl>
                                              <p:spTgt spid="61"/>
                                            </p:tgtEl>
                                            <p:attrNameLst>
                                              <p:attrName>ppt_x</p:attrName>
                                            </p:attrNameLst>
                                          </p:cBhvr>
                                          <p:tavLst>
                                            <p:tav tm="0">
                                              <p:val>
                                                <p:strVal val="#ppt_x-#ppt_w*1.125000"/>
                                              </p:val>
                                            </p:tav>
                                            <p:tav tm="100000">
                                              <p:val>
                                                <p:strVal val="#ppt_x"/>
                                              </p:val>
                                            </p:tav>
                                          </p:tavLst>
                                        </p:anim>
                                        <p:animEffect transition="in" filter="wipe(right)">
                                          <p:cBhvr>
                                            <p:cTn id="72" dur="500"/>
                                            <p:tgtEl>
                                              <p:spTgt spid="61"/>
                                            </p:tgtEl>
                                          </p:cBhvr>
                                        </p:animEffect>
                                      </p:childTnLst>
                                    </p:cTn>
                                  </p:par>
                                </p:childTnLst>
                              </p:cTn>
                            </p:par>
                            <p:par>
                              <p:cTn id="73" fill="hold">
                                <p:stCondLst>
                                  <p:cond delay="1250"/>
                                </p:stCondLst>
                                <p:childTnLst>
                                  <p:par>
                                    <p:cTn id="74" presetID="53" presetClass="entr" presetSubtype="16" fill="hold" grpId="0" nodeType="afterEffect">
                                      <p:stCondLst>
                                        <p:cond delay="0"/>
                                      </p:stCondLst>
                                      <p:childTnLst>
                                        <p:set>
                                          <p:cBhvr>
                                            <p:cTn id="75" dur="1" fill="hold">
                                              <p:stCondLst>
                                                <p:cond delay="0"/>
                                              </p:stCondLst>
                                            </p:cTn>
                                            <p:tgtEl>
                                              <p:spTgt spid="53"/>
                                            </p:tgtEl>
                                            <p:attrNameLst>
                                              <p:attrName>style.visibility</p:attrName>
                                            </p:attrNameLst>
                                          </p:cBhvr>
                                          <p:to>
                                            <p:strVal val="visible"/>
                                          </p:to>
                                        </p:set>
                                        <p:anim calcmode="lin" valueType="num">
                                          <p:cBhvr>
                                            <p:cTn id="76" dur="500" fill="hold"/>
                                            <p:tgtEl>
                                              <p:spTgt spid="53"/>
                                            </p:tgtEl>
                                            <p:attrNameLst>
                                              <p:attrName>ppt_w</p:attrName>
                                            </p:attrNameLst>
                                          </p:cBhvr>
                                          <p:tavLst>
                                            <p:tav tm="0">
                                              <p:val>
                                                <p:fltVal val="0"/>
                                              </p:val>
                                            </p:tav>
                                            <p:tav tm="100000">
                                              <p:val>
                                                <p:strVal val="#ppt_w"/>
                                              </p:val>
                                            </p:tav>
                                          </p:tavLst>
                                        </p:anim>
                                        <p:anim calcmode="lin" valueType="num">
                                          <p:cBhvr>
                                            <p:cTn id="77" dur="500" fill="hold"/>
                                            <p:tgtEl>
                                              <p:spTgt spid="53"/>
                                            </p:tgtEl>
                                            <p:attrNameLst>
                                              <p:attrName>ppt_h</p:attrName>
                                            </p:attrNameLst>
                                          </p:cBhvr>
                                          <p:tavLst>
                                            <p:tav tm="0">
                                              <p:val>
                                                <p:fltVal val="0"/>
                                              </p:val>
                                            </p:tav>
                                            <p:tav tm="100000">
                                              <p:val>
                                                <p:strVal val="#ppt_h"/>
                                              </p:val>
                                            </p:tav>
                                          </p:tavLst>
                                        </p:anim>
                                        <p:animEffect transition="in" filter="fade">
                                          <p:cBhvr>
                                            <p:cTn id="78" dur="500"/>
                                            <p:tgtEl>
                                              <p:spTgt spid="53"/>
                                            </p:tgtEl>
                                          </p:cBhvr>
                                        </p:animEffect>
                                      </p:childTnLst>
                                    </p:cTn>
                                  </p:par>
                                </p:childTnLst>
                              </p:cTn>
                            </p:par>
                            <p:par>
                              <p:cTn id="79" fill="hold">
                                <p:stCondLst>
                                  <p:cond delay="1750"/>
                                </p:stCondLst>
                                <p:childTnLst>
                                  <p:par>
                                    <p:cTn id="80" presetID="22" presetClass="entr" presetSubtype="2" fill="hold" nodeType="after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wipe(right)">
                                          <p:cBhvr>
                                            <p:cTn id="82" dur="500"/>
                                            <p:tgtEl>
                                              <p:spTgt spid="57"/>
                                            </p:tgtEl>
                                          </p:cBhvr>
                                        </p:animEffect>
                                      </p:childTnLst>
                                    </p:cTn>
                                  </p:par>
                                </p:childTnLst>
                              </p:cTn>
                            </p:par>
                            <p:par>
                              <p:cTn id="83" fill="hold">
                                <p:stCondLst>
                                  <p:cond delay="2250"/>
                                </p:stCondLst>
                                <p:childTnLst>
                                  <p:par>
                                    <p:cTn id="84" presetID="53" presetClass="entr" presetSubtype="16" fill="hold" grpId="0" nodeType="afterEffect">
                                      <p:stCondLst>
                                        <p:cond delay="0"/>
                                      </p:stCondLst>
                                      <p:childTnLst>
                                        <p:set>
                                          <p:cBhvr>
                                            <p:cTn id="85" dur="1" fill="hold">
                                              <p:stCondLst>
                                                <p:cond delay="0"/>
                                              </p:stCondLst>
                                            </p:cTn>
                                            <p:tgtEl>
                                              <p:spTgt spid="58"/>
                                            </p:tgtEl>
                                            <p:attrNameLst>
                                              <p:attrName>style.visibility</p:attrName>
                                            </p:attrNameLst>
                                          </p:cBhvr>
                                          <p:to>
                                            <p:strVal val="visible"/>
                                          </p:to>
                                        </p:set>
                                        <p:anim calcmode="lin" valueType="num">
                                          <p:cBhvr>
                                            <p:cTn id="86" dur="500" fill="hold"/>
                                            <p:tgtEl>
                                              <p:spTgt spid="58"/>
                                            </p:tgtEl>
                                            <p:attrNameLst>
                                              <p:attrName>ppt_w</p:attrName>
                                            </p:attrNameLst>
                                          </p:cBhvr>
                                          <p:tavLst>
                                            <p:tav tm="0">
                                              <p:val>
                                                <p:fltVal val="0"/>
                                              </p:val>
                                            </p:tav>
                                            <p:tav tm="100000">
                                              <p:val>
                                                <p:strVal val="#ppt_w"/>
                                              </p:val>
                                            </p:tav>
                                          </p:tavLst>
                                        </p:anim>
                                        <p:anim calcmode="lin" valueType="num">
                                          <p:cBhvr>
                                            <p:cTn id="87" dur="500" fill="hold"/>
                                            <p:tgtEl>
                                              <p:spTgt spid="58"/>
                                            </p:tgtEl>
                                            <p:attrNameLst>
                                              <p:attrName>ppt_h</p:attrName>
                                            </p:attrNameLst>
                                          </p:cBhvr>
                                          <p:tavLst>
                                            <p:tav tm="0">
                                              <p:val>
                                                <p:fltVal val="0"/>
                                              </p:val>
                                            </p:tav>
                                            <p:tav tm="100000">
                                              <p:val>
                                                <p:strVal val="#ppt_h"/>
                                              </p:val>
                                            </p:tav>
                                          </p:tavLst>
                                        </p:anim>
                                        <p:animEffect transition="in" filter="fade">
                                          <p:cBhvr>
                                            <p:cTn id="88" dur="500"/>
                                            <p:tgtEl>
                                              <p:spTgt spid="58"/>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66"/>
                                            </p:tgtEl>
                                            <p:attrNameLst>
                                              <p:attrName>style.visibility</p:attrName>
                                            </p:attrNameLst>
                                          </p:cBhvr>
                                          <p:to>
                                            <p:strVal val="visible"/>
                                          </p:to>
                                        </p:set>
                                        <p:anim calcmode="lin" valueType="num">
                                          <p:cBhvr>
                                            <p:cTn id="91" dur="500" fill="hold"/>
                                            <p:tgtEl>
                                              <p:spTgt spid="66"/>
                                            </p:tgtEl>
                                            <p:attrNameLst>
                                              <p:attrName>ppt_w</p:attrName>
                                            </p:attrNameLst>
                                          </p:cBhvr>
                                          <p:tavLst>
                                            <p:tav tm="0">
                                              <p:val>
                                                <p:fltVal val="0"/>
                                              </p:val>
                                            </p:tav>
                                            <p:tav tm="100000">
                                              <p:val>
                                                <p:strVal val="#ppt_w"/>
                                              </p:val>
                                            </p:tav>
                                          </p:tavLst>
                                        </p:anim>
                                        <p:anim calcmode="lin" valueType="num">
                                          <p:cBhvr>
                                            <p:cTn id="92" dur="500" fill="hold"/>
                                            <p:tgtEl>
                                              <p:spTgt spid="66"/>
                                            </p:tgtEl>
                                            <p:attrNameLst>
                                              <p:attrName>ppt_h</p:attrName>
                                            </p:attrNameLst>
                                          </p:cBhvr>
                                          <p:tavLst>
                                            <p:tav tm="0">
                                              <p:val>
                                                <p:fltVal val="0"/>
                                              </p:val>
                                            </p:tav>
                                            <p:tav tm="100000">
                                              <p:val>
                                                <p:strVal val="#ppt_h"/>
                                              </p:val>
                                            </p:tav>
                                          </p:tavLst>
                                        </p:anim>
                                        <p:animEffect transition="in" filter="fade">
                                          <p:cBhvr>
                                            <p:cTn id="93" dur="500"/>
                                            <p:tgtEl>
                                              <p:spTgt spid="66"/>
                                            </p:tgtEl>
                                          </p:cBhvr>
                                        </p:animEffect>
                                      </p:childTnLst>
                                    </p:cTn>
                                  </p:par>
                                  <p:par>
                                    <p:cTn id="94" presetID="22" presetClass="entr" presetSubtype="8" fill="hold" nodeType="withEffect">
                                      <p:stCondLst>
                                        <p:cond delay="0"/>
                                      </p:stCondLst>
                                      <p:childTnLst>
                                        <p:set>
                                          <p:cBhvr>
                                            <p:cTn id="95" dur="1" fill="hold">
                                              <p:stCondLst>
                                                <p:cond delay="0"/>
                                              </p:stCondLst>
                                            </p:cTn>
                                            <p:tgtEl>
                                              <p:spTgt spid="79"/>
                                            </p:tgtEl>
                                            <p:attrNameLst>
                                              <p:attrName>style.visibility</p:attrName>
                                            </p:attrNameLst>
                                          </p:cBhvr>
                                          <p:to>
                                            <p:strVal val="visible"/>
                                          </p:to>
                                        </p:set>
                                        <p:animEffect transition="in" filter="wipe(left)">
                                          <p:cBhvr>
                                            <p:cTn id="96" dur="500"/>
                                            <p:tgtEl>
                                              <p:spTgt spid="79"/>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40"/>
                                            </p:tgtEl>
                                            <p:attrNameLst>
                                              <p:attrName>style.visibility</p:attrName>
                                            </p:attrNameLst>
                                          </p:cBhvr>
                                          <p:to>
                                            <p:strVal val="visible"/>
                                          </p:to>
                                        </p:set>
                                        <p:animEffect transition="in" filter="fade">
                                          <p:cBhvr>
                                            <p:cTn id="101" dur="750"/>
                                            <p:tgtEl>
                                              <p:spTgt spid="40"/>
                                            </p:tgtEl>
                                          </p:cBhvr>
                                        </p:animEffect>
                                      </p:childTnLst>
                                    </p:cTn>
                                  </p:par>
                                </p:childTnLst>
                              </p:cTn>
                            </p:par>
                            <p:par>
                              <p:cTn id="102" fill="hold">
                                <p:stCondLst>
                                  <p:cond delay="750"/>
                                </p:stCondLst>
                                <p:childTnLst>
                                  <p:par>
                                    <p:cTn id="103" presetID="12" presetClass="entr" presetSubtype="8" fill="hold" grpId="0" nodeType="afterEffect">
                                      <p:stCondLst>
                                        <p:cond delay="0"/>
                                      </p:stCondLst>
                                      <p:childTnLst>
                                        <p:set>
                                          <p:cBhvr>
                                            <p:cTn id="104" dur="1" fill="hold">
                                              <p:stCondLst>
                                                <p:cond delay="0"/>
                                              </p:stCondLst>
                                            </p:cTn>
                                            <p:tgtEl>
                                              <p:spTgt spid="34"/>
                                            </p:tgtEl>
                                            <p:attrNameLst>
                                              <p:attrName>style.visibility</p:attrName>
                                            </p:attrNameLst>
                                          </p:cBhvr>
                                          <p:to>
                                            <p:strVal val="visible"/>
                                          </p:to>
                                        </p:set>
                                        <p:anim calcmode="lin" valueType="num">
                                          <p:cBhvr additive="base">
                                            <p:cTn id="105" dur="500"/>
                                            <p:tgtEl>
                                              <p:spTgt spid="34"/>
                                            </p:tgtEl>
                                            <p:attrNameLst>
                                              <p:attrName>ppt_x</p:attrName>
                                            </p:attrNameLst>
                                          </p:cBhvr>
                                          <p:tavLst>
                                            <p:tav tm="0">
                                              <p:val>
                                                <p:strVal val="#ppt_x-#ppt_w*1.125000"/>
                                              </p:val>
                                            </p:tav>
                                            <p:tav tm="100000">
                                              <p:val>
                                                <p:strVal val="#ppt_x"/>
                                              </p:val>
                                            </p:tav>
                                          </p:tavLst>
                                        </p:anim>
                                        <p:animEffect transition="in" filter="wipe(right)">
                                          <p:cBhvr>
                                            <p:cTn id="106" dur="500"/>
                                            <p:tgtEl>
                                              <p:spTgt spid="34"/>
                                            </p:tgtEl>
                                          </p:cBhvr>
                                        </p:animEffect>
                                      </p:childTnLst>
                                    </p:cTn>
                                  </p:par>
                                  <p:par>
                                    <p:cTn id="107" presetID="22" presetClass="entr" presetSubtype="8" fill="hold" nodeType="withEffect">
                                      <p:stCondLst>
                                        <p:cond delay="0"/>
                                      </p:stCondLst>
                                      <p:childTnLst>
                                        <p:set>
                                          <p:cBhvr>
                                            <p:cTn id="108" dur="1" fill="hold">
                                              <p:stCondLst>
                                                <p:cond delay="0"/>
                                              </p:stCondLst>
                                            </p:cTn>
                                            <p:tgtEl>
                                              <p:spTgt spid="80"/>
                                            </p:tgtEl>
                                            <p:attrNameLst>
                                              <p:attrName>style.visibility</p:attrName>
                                            </p:attrNameLst>
                                          </p:cBhvr>
                                          <p:to>
                                            <p:strVal val="visible"/>
                                          </p:to>
                                        </p:set>
                                        <p:animEffect transition="in" filter="wipe(left)">
                                          <p:cBhvr>
                                            <p:cTn id="109" dur="500"/>
                                            <p:tgtEl>
                                              <p:spTgt spid="80"/>
                                            </p:tgtEl>
                                          </p:cBhvr>
                                        </p:animEffect>
                                      </p:childTnLst>
                                    </p:cTn>
                                  </p:par>
                                </p:childTnLst>
                              </p:cTn>
                            </p:par>
                          </p:childTnLst>
                        </p:cTn>
                      </p:par>
                      <p:par>
                        <p:cTn id="110" fill="hold">
                          <p:stCondLst>
                            <p:cond delay="indefinite"/>
                          </p:stCondLst>
                          <p:childTnLst>
                            <p:par>
                              <p:cTn id="111" fill="hold">
                                <p:stCondLst>
                                  <p:cond delay="0"/>
                                </p:stCondLst>
                                <p:childTnLst>
                                  <p:par>
                                    <p:cTn id="112" presetID="2" presetClass="entr" presetSubtype="1" fill="hold" grpId="0" nodeType="clickEffect" p14:presetBounceEnd="53333">
                                      <p:stCondLst>
                                        <p:cond delay="0"/>
                                      </p:stCondLst>
                                      <p:childTnLst>
                                        <p:set>
                                          <p:cBhvr>
                                            <p:cTn id="113" dur="1" fill="hold">
                                              <p:stCondLst>
                                                <p:cond delay="0"/>
                                              </p:stCondLst>
                                            </p:cTn>
                                            <p:tgtEl>
                                              <p:spTgt spid="36"/>
                                            </p:tgtEl>
                                            <p:attrNameLst>
                                              <p:attrName>style.visibility</p:attrName>
                                            </p:attrNameLst>
                                          </p:cBhvr>
                                          <p:to>
                                            <p:strVal val="visible"/>
                                          </p:to>
                                        </p:set>
                                        <p:anim calcmode="lin" valueType="num" p14:bounceEnd="53333">
                                          <p:cBhvr additive="base">
                                            <p:cTn id="114" dur="750" fill="hold"/>
                                            <p:tgtEl>
                                              <p:spTgt spid="36"/>
                                            </p:tgtEl>
                                            <p:attrNameLst>
                                              <p:attrName>ppt_x</p:attrName>
                                            </p:attrNameLst>
                                          </p:cBhvr>
                                          <p:tavLst>
                                            <p:tav tm="0">
                                              <p:val>
                                                <p:strVal val="#ppt_x"/>
                                              </p:val>
                                            </p:tav>
                                            <p:tav tm="100000">
                                              <p:val>
                                                <p:strVal val="#ppt_x"/>
                                              </p:val>
                                            </p:tav>
                                          </p:tavLst>
                                        </p:anim>
                                        <p:anim calcmode="lin" valueType="num" p14:bounceEnd="53333">
                                          <p:cBhvr additive="base">
                                            <p:cTn id="115" dur="750" fill="hold"/>
                                            <p:tgtEl>
                                              <p:spTgt spid="36"/>
                                            </p:tgtEl>
                                            <p:attrNameLst>
                                              <p:attrName>ppt_y</p:attrName>
                                            </p:attrNameLst>
                                          </p:cBhvr>
                                          <p:tavLst>
                                            <p:tav tm="0">
                                              <p:val>
                                                <p:strVal val="0-#ppt_h/2"/>
                                              </p:val>
                                            </p:tav>
                                            <p:tav tm="100000">
                                              <p:val>
                                                <p:strVal val="#ppt_y"/>
                                              </p:val>
                                            </p:tav>
                                          </p:tavLst>
                                        </p:anim>
                                      </p:childTnLst>
                                    </p:cTn>
                                  </p:par>
                                </p:childTnLst>
                              </p:cTn>
                            </p:par>
                            <p:par>
                              <p:cTn id="116" fill="hold">
                                <p:stCondLst>
                                  <p:cond delay="750"/>
                                </p:stCondLst>
                                <p:childTnLst>
                                  <p:par>
                                    <p:cTn id="117" presetID="2" presetClass="entr" presetSubtype="2" fill="hold" grpId="0" nodeType="afterEffect" p14:presetBounceEnd="53333">
                                      <p:stCondLst>
                                        <p:cond delay="0"/>
                                      </p:stCondLst>
                                      <p:childTnLst>
                                        <p:set>
                                          <p:cBhvr>
                                            <p:cTn id="118" dur="1" fill="hold">
                                              <p:stCondLst>
                                                <p:cond delay="0"/>
                                              </p:stCondLst>
                                            </p:cTn>
                                            <p:tgtEl>
                                              <p:spTgt spid="62"/>
                                            </p:tgtEl>
                                            <p:attrNameLst>
                                              <p:attrName>style.visibility</p:attrName>
                                            </p:attrNameLst>
                                          </p:cBhvr>
                                          <p:to>
                                            <p:strVal val="visible"/>
                                          </p:to>
                                        </p:set>
                                        <p:anim calcmode="lin" valueType="num" p14:bounceEnd="53333">
                                          <p:cBhvr additive="base">
                                            <p:cTn id="119" dur="1250" fill="hold"/>
                                            <p:tgtEl>
                                              <p:spTgt spid="62"/>
                                            </p:tgtEl>
                                            <p:attrNameLst>
                                              <p:attrName>ppt_x</p:attrName>
                                            </p:attrNameLst>
                                          </p:cBhvr>
                                          <p:tavLst>
                                            <p:tav tm="0">
                                              <p:val>
                                                <p:strVal val="1+#ppt_w/2"/>
                                              </p:val>
                                            </p:tav>
                                            <p:tav tm="100000">
                                              <p:val>
                                                <p:strVal val="#ppt_x"/>
                                              </p:val>
                                            </p:tav>
                                          </p:tavLst>
                                        </p:anim>
                                        <p:anim calcmode="lin" valueType="num" p14:bounceEnd="53333">
                                          <p:cBhvr additive="base">
                                            <p:cTn id="120" dur="1250" fill="hold"/>
                                            <p:tgtEl>
                                              <p:spTgt spid="62"/>
                                            </p:tgtEl>
                                            <p:attrNameLst>
                                              <p:attrName>ppt_y</p:attrName>
                                            </p:attrNameLst>
                                          </p:cBhvr>
                                          <p:tavLst>
                                            <p:tav tm="0">
                                              <p:val>
                                                <p:strVal val="#ppt_y"/>
                                              </p:val>
                                            </p:tav>
                                            <p:tav tm="100000">
                                              <p:val>
                                                <p:strVal val="#ppt_y"/>
                                              </p:val>
                                            </p:tav>
                                          </p:tavLst>
                                        </p:anim>
                                      </p:childTnLst>
                                    </p:cTn>
                                  </p:par>
                                  <p:par>
                                    <p:cTn id="121" presetID="2" presetClass="entr" presetSubtype="2" fill="hold" nodeType="withEffect" p14:presetBounceEnd="53333">
                                      <p:stCondLst>
                                        <p:cond delay="250"/>
                                      </p:stCondLst>
                                      <p:childTnLst>
                                        <p:set>
                                          <p:cBhvr>
                                            <p:cTn id="122" dur="1" fill="hold">
                                              <p:stCondLst>
                                                <p:cond delay="0"/>
                                              </p:stCondLst>
                                            </p:cTn>
                                            <p:tgtEl>
                                              <p:spTgt spid="63"/>
                                            </p:tgtEl>
                                            <p:attrNameLst>
                                              <p:attrName>style.visibility</p:attrName>
                                            </p:attrNameLst>
                                          </p:cBhvr>
                                          <p:to>
                                            <p:strVal val="visible"/>
                                          </p:to>
                                        </p:set>
                                        <p:anim calcmode="lin" valueType="num" p14:bounceEnd="53333">
                                          <p:cBhvr additive="base">
                                            <p:cTn id="123" dur="1250" fill="hold"/>
                                            <p:tgtEl>
                                              <p:spTgt spid="63"/>
                                            </p:tgtEl>
                                            <p:attrNameLst>
                                              <p:attrName>ppt_x</p:attrName>
                                            </p:attrNameLst>
                                          </p:cBhvr>
                                          <p:tavLst>
                                            <p:tav tm="0">
                                              <p:val>
                                                <p:strVal val="1+#ppt_w/2"/>
                                              </p:val>
                                            </p:tav>
                                            <p:tav tm="100000">
                                              <p:val>
                                                <p:strVal val="#ppt_x"/>
                                              </p:val>
                                            </p:tav>
                                          </p:tavLst>
                                        </p:anim>
                                        <p:anim calcmode="lin" valueType="num" p14:bounceEnd="53333">
                                          <p:cBhvr additive="base">
                                            <p:cTn id="124" dur="1250" fill="hold"/>
                                            <p:tgtEl>
                                              <p:spTgt spid="63"/>
                                            </p:tgtEl>
                                            <p:attrNameLst>
                                              <p:attrName>ppt_y</p:attrName>
                                            </p:attrNameLst>
                                          </p:cBhvr>
                                          <p:tavLst>
                                            <p:tav tm="0">
                                              <p:val>
                                                <p:strVal val="#ppt_y"/>
                                              </p:val>
                                            </p:tav>
                                            <p:tav tm="100000">
                                              <p:val>
                                                <p:strVal val="#ppt_y"/>
                                              </p:val>
                                            </p:tav>
                                          </p:tavLst>
                                        </p:anim>
                                      </p:childTnLst>
                                    </p:cTn>
                                  </p:par>
                                  <p:par>
                                    <p:cTn id="125" presetID="2" presetClass="entr" presetSubtype="2" fill="hold" nodeType="withEffect" p14:presetBounceEnd="53333">
                                      <p:stCondLst>
                                        <p:cond delay="500"/>
                                      </p:stCondLst>
                                      <p:childTnLst>
                                        <p:set>
                                          <p:cBhvr>
                                            <p:cTn id="126" dur="1" fill="hold">
                                              <p:stCondLst>
                                                <p:cond delay="0"/>
                                              </p:stCondLst>
                                            </p:cTn>
                                            <p:tgtEl>
                                              <p:spTgt spid="70"/>
                                            </p:tgtEl>
                                            <p:attrNameLst>
                                              <p:attrName>style.visibility</p:attrName>
                                            </p:attrNameLst>
                                          </p:cBhvr>
                                          <p:to>
                                            <p:strVal val="visible"/>
                                          </p:to>
                                        </p:set>
                                        <p:anim calcmode="lin" valueType="num" p14:bounceEnd="53333">
                                          <p:cBhvr additive="base">
                                            <p:cTn id="127" dur="1250" fill="hold"/>
                                            <p:tgtEl>
                                              <p:spTgt spid="70"/>
                                            </p:tgtEl>
                                            <p:attrNameLst>
                                              <p:attrName>ppt_x</p:attrName>
                                            </p:attrNameLst>
                                          </p:cBhvr>
                                          <p:tavLst>
                                            <p:tav tm="0">
                                              <p:val>
                                                <p:strVal val="1+#ppt_w/2"/>
                                              </p:val>
                                            </p:tav>
                                            <p:tav tm="100000">
                                              <p:val>
                                                <p:strVal val="#ppt_x"/>
                                              </p:val>
                                            </p:tav>
                                          </p:tavLst>
                                        </p:anim>
                                        <p:anim calcmode="lin" valueType="num" p14:bounceEnd="53333">
                                          <p:cBhvr additive="base">
                                            <p:cTn id="128" dur="1250" fill="hold"/>
                                            <p:tgtEl>
                                              <p:spTgt spid="70"/>
                                            </p:tgtEl>
                                            <p:attrNameLst>
                                              <p:attrName>ppt_y</p:attrName>
                                            </p:attrNameLst>
                                          </p:cBhvr>
                                          <p:tavLst>
                                            <p:tav tm="0">
                                              <p:val>
                                                <p:strVal val="#ppt_y"/>
                                              </p:val>
                                            </p:tav>
                                            <p:tav tm="100000">
                                              <p:val>
                                                <p:strVal val="#ppt_y"/>
                                              </p:val>
                                            </p:tav>
                                          </p:tavLst>
                                        </p:anim>
                                      </p:childTnLst>
                                    </p:cTn>
                                  </p:par>
                                  <p:par>
                                    <p:cTn id="129" presetID="2" presetClass="entr" presetSubtype="2" fill="hold" nodeType="withEffect" p14:presetBounceEnd="53333">
                                      <p:stCondLst>
                                        <p:cond delay="500"/>
                                      </p:stCondLst>
                                      <p:childTnLst>
                                        <p:set>
                                          <p:cBhvr>
                                            <p:cTn id="130" dur="1" fill="hold">
                                              <p:stCondLst>
                                                <p:cond delay="0"/>
                                              </p:stCondLst>
                                            </p:cTn>
                                            <p:tgtEl>
                                              <p:spTgt spid="73"/>
                                            </p:tgtEl>
                                            <p:attrNameLst>
                                              <p:attrName>style.visibility</p:attrName>
                                            </p:attrNameLst>
                                          </p:cBhvr>
                                          <p:to>
                                            <p:strVal val="visible"/>
                                          </p:to>
                                        </p:set>
                                        <p:anim calcmode="lin" valueType="num" p14:bounceEnd="53333">
                                          <p:cBhvr additive="base">
                                            <p:cTn id="131" dur="1250" fill="hold"/>
                                            <p:tgtEl>
                                              <p:spTgt spid="73"/>
                                            </p:tgtEl>
                                            <p:attrNameLst>
                                              <p:attrName>ppt_x</p:attrName>
                                            </p:attrNameLst>
                                          </p:cBhvr>
                                          <p:tavLst>
                                            <p:tav tm="0">
                                              <p:val>
                                                <p:strVal val="1+#ppt_w/2"/>
                                              </p:val>
                                            </p:tav>
                                            <p:tav tm="100000">
                                              <p:val>
                                                <p:strVal val="#ppt_x"/>
                                              </p:val>
                                            </p:tav>
                                          </p:tavLst>
                                        </p:anim>
                                        <p:anim calcmode="lin" valueType="num" p14:bounceEnd="53333">
                                          <p:cBhvr additive="base">
                                            <p:cTn id="132" dur="1250" fill="hold"/>
                                            <p:tgtEl>
                                              <p:spTgt spid="73"/>
                                            </p:tgtEl>
                                            <p:attrNameLst>
                                              <p:attrName>ppt_y</p:attrName>
                                            </p:attrNameLst>
                                          </p:cBhvr>
                                          <p:tavLst>
                                            <p:tav tm="0">
                                              <p:val>
                                                <p:strVal val="#ppt_y"/>
                                              </p:val>
                                            </p:tav>
                                            <p:tav tm="100000">
                                              <p:val>
                                                <p:strVal val="#ppt_y"/>
                                              </p:val>
                                            </p:tav>
                                          </p:tavLst>
                                        </p:anim>
                                      </p:childTnLst>
                                    </p:cTn>
                                  </p:par>
                                </p:childTnLst>
                              </p:cTn>
                            </p:par>
                            <p:par>
                              <p:cTn id="133" fill="hold">
                                <p:stCondLst>
                                  <p:cond delay="2500"/>
                                </p:stCondLst>
                                <p:childTnLst>
                                  <p:par>
                                    <p:cTn id="134" presetID="10" presetClass="entr" presetSubtype="0" fill="hold" grpId="0" nodeType="afterEffect">
                                      <p:stCondLst>
                                        <p:cond delay="0"/>
                                      </p:stCondLst>
                                      <p:childTnLst>
                                        <p:set>
                                          <p:cBhvr>
                                            <p:cTn id="135" dur="1" fill="hold">
                                              <p:stCondLst>
                                                <p:cond delay="0"/>
                                              </p:stCondLst>
                                            </p:cTn>
                                            <p:tgtEl>
                                              <p:spTgt spid="4"/>
                                            </p:tgtEl>
                                            <p:attrNameLst>
                                              <p:attrName>style.visibility</p:attrName>
                                            </p:attrNameLst>
                                          </p:cBhvr>
                                          <p:to>
                                            <p:strVal val="visible"/>
                                          </p:to>
                                        </p:set>
                                        <p:animEffect transition="in" filter="fade">
                                          <p:cBhvr>
                                            <p:cTn id="1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4" grpId="0"/>
          <p:bldP spid="36" grpId="0"/>
          <p:bldP spid="37" grpId="0"/>
          <p:bldP spid="38" grpId="0"/>
          <p:bldP spid="39" grpId="0"/>
          <p:bldP spid="40" grpId="0"/>
          <p:bldP spid="60" grpId="0" animBg="1"/>
          <p:bldP spid="62" grpId="0" animBg="1"/>
          <p:bldP spid="4" grpId="0"/>
          <p:bldP spid="5" grpId="0" animBg="1"/>
          <p:bldP spid="52" grpId="0" animBg="1"/>
          <p:bldP spid="53" grpId="0" animBg="1"/>
          <p:bldP spid="58" grpId="0" animBg="1"/>
          <p:bldP spid="66" grpId="0" animBg="1"/>
          <p:bldP spid="6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1250" fill="hold"/>
                                            <p:tgtEl>
                                              <p:spTgt spid="67"/>
                                            </p:tgtEl>
                                            <p:attrNameLst>
                                              <p:attrName>ppt_x</p:attrName>
                                            </p:attrNameLst>
                                          </p:cBhvr>
                                          <p:tavLst>
                                            <p:tav tm="0">
                                              <p:val>
                                                <p:strVal val="0-#ppt_w/2"/>
                                              </p:val>
                                            </p:tav>
                                            <p:tav tm="100000">
                                              <p:val>
                                                <p:strVal val="#ppt_x"/>
                                              </p:val>
                                            </p:tav>
                                          </p:tavLst>
                                        </p:anim>
                                        <p:anim calcmode="lin" valueType="num">
                                          <p:cBhvr additive="base">
                                            <p:cTn id="8" dur="1250" fill="hold"/>
                                            <p:tgtEl>
                                              <p:spTgt spid="67"/>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8"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 calcmode="lin" valueType="num">
                                          <p:cBhvr additive="base">
                                            <p:cTn id="12" dur="1000" fill="hold"/>
                                            <p:tgtEl>
                                              <p:spTgt spid="60"/>
                                            </p:tgtEl>
                                            <p:attrNameLst>
                                              <p:attrName>ppt_x</p:attrName>
                                            </p:attrNameLst>
                                          </p:cBhvr>
                                          <p:tavLst>
                                            <p:tav tm="0">
                                              <p:val>
                                                <p:strVal val="0-#ppt_w/2"/>
                                              </p:val>
                                            </p:tav>
                                            <p:tav tm="100000">
                                              <p:val>
                                                <p:strVal val="#ppt_x"/>
                                              </p:val>
                                            </p:tav>
                                          </p:tavLst>
                                        </p:anim>
                                        <p:anim calcmode="lin" valueType="num">
                                          <p:cBhvr additive="base">
                                            <p:cTn id="13" dur="1000" fill="hold"/>
                                            <p:tgtEl>
                                              <p:spTgt spid="60"/>
                                            </p:tgtEl>
                                            <p:attrNameLst>
                                              <p:attrName>ppt_y</p:attrName>
                                            </p:attrNameLst>
                                          </p:cBhvr>
                                          <p:tavLst>
                                            <p:tav tm="0">
                                              <p:val>
                                                <p:strVal val="#ppt_y"/>
                                              </p:val>
                                            </p:tav>
                                            <p:tav tm="100000">
                                              <p:val>
                                                <p:strVal val="#ppt_y"/>
                                              </p:val>
                                            </p:tav>
                                          </p:tavLst>
                                        </p:anim>
                                      </p:childTnLst>
                                    </p:cTn>
                                  </p:par>
                                </p:childTnLst>
                              </p:cTn>
                            </p:par>
                            <p:par>
                              <p:cTn id="14" fill="hold">
                                <p:stCondLst>
                                  <p:cond delay="2250"/>
                                </p:stCondLst>
                                <p:childTnLst>
                                  <p:par>
                                    <p:cTn id="15" presetID="22" presetClass="entr" presetSubtype="4"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750"/>
                                            <p:tgtEl>
                                              <p:spTgt spid="23"/>
                                            </p:tgtEl>
                                          </p:cBhvr>
                                        </p:animEffect>
                                      </p:childTnLst>
                                    </p:cTn>
                                  </p:par>
                                </p:childTnLst>
                              </p:cTn>
                            </p:par>
                            <p:par>
                              <p:cTn id="18" fill="hold">
                                <p:stCondLst>
                                  <p:cond delay="3000"/>
                                </p:stCondLst>
                                <p:childTnLst>
                                  <p:par>
                                    <p:cTn id="19" presetID="22" presetClass="entr" presetSubtype="8" fill="hold"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wipe(left)">
                                          <p:cBhvr>
                                            <p:cTn id="21" dur="750"/>
                                            <p:tgtEl>
                                              <p:spTgt spid="59"/>
                                            </p:tgtEl>
                                          </p:cBhvr>
                                        </p:animEffect>
                                      </p:childTnLst>
                                    </p:cTn>
                                  </p:par>
                                </p:childTnLst>
                              </p:cTn>
                            </p:par>
                            <p:par>
                              <p:cTn id="22" fill="hold">
                                <p:stCondLst>
                                  <p:cond delay="3750"/>
                                </p:stCondLst>
                                <p:childTnLst>
                                  <p:par>
                                    <p:cTn id="23" presetID="10" presetClass="entr" presetSubtype="0"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750"/>
                                            <p:tgtEl>
                                              <p:spTgt spid="39"/>
                                            </p:tgtEl>
                                          </p:cBhvr>
                                        </p:animEffect>
                                      </p:childTnLst>
                                    </p:cTn>
                                  </p:par>
                                </p:childTnLst>
                              </p:cTn>
                            </p:par>
                            <p:par>
                              <p:cTn id="26" fill="hold">
                                <p:stCondLst>
                                  <p:cond delay="4500"/>
                                </p:stCondLst>
                                <p:childTnLst>
                                  <p:par>
                                    <p:cTn id="27" presetID="12" presetClass="entr" presetSubtype="8"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p:tgtEl>
                                              <p:spTgt spid="30"/>
                                            </p:tgtEl>
                                            <p:attrNameLst>
                                              <p:attrName>ppt_x</p:attrName>
                                            </p:attrNameLst>
                                          </p:cBhvr>
                                          <p:tavLst>
                                            <p:tav tm="0">
                                              <p:val>
                                                <p:strVal val="#ppt_x-#ppt_w*1.125000"/>
                                              </p:val>
                                            </p:tav>
                                            <p:tav tm="100000">
                                              <p:val>
                                                <p:strVal val="#ppt_x"/>
                                              </p:val>
                                            </p:tav>
                                          </p:tavLst>
                                        </p:anim>
                                        <p:animEffect transition="in" filter="wipe(right)">
                                          <p:cBhvr>
                                            <p:cTn id="30" dur="500"/>
                                            <p:tgtEl>
                                              <p:spTgt spid="30"/>
                                            </p:tgtEl>
                                          </p:cBhvr>
                                        </p:animEffect>
                                      </p:childTnLst>
                                    </p:cTn>
                                  </p:par>
                                </p:childTnLst>
                              </p:cTn>
                            </p:par>
                            <p:par>
                              <p:cTn id="31" fill="hold">
                                <p:stCondLst>
                                  <p:cond delay="5000"/>
                                </p:stCondLst>
                                <p:childTnLst>
                                  <p:par>
                                    <p:cTn id="32" presetID="53" presetClass="entr" presetSubtype="16"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par>
                              <p:cTn id="37" fill="hold">
                                <p:stCondLst>
                                  <p:cond delay="5500"/>
                                </p:stCondLst>
                                <p:childTnLst>
                                  <p:par>
                                    <p:cTn id="38" presetID="22" presetClass="entr" presetSubtype="2"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right)">
                                          <p:cBhvr>
                                            <p:cTn id="40" dur="500"/>
                                            <p:tgtEl>
                                              <p:spTgt spid="11"/>
                                            </p:tgtEl>
                                          </p:cBhvr>
                                        </p:animEffect>
                                      </p:childTnLst>
                                    </p:cTn>
                                  </p:par>
                                </p:childTnLst>
                              </p:cTn>
                            </p:par>
                            <p:par>
                              <p:cTn id="41" fill="hold">
                                <p:stCondLst>
                                  <p:cond delay="6000"/>
                                </p:stCondLst>
                                <p:childTnLst>
                                  <p:par>
                                    <p:cTn id="42" presetID="53" presetClass="entr" presetSubtype="16" fill="hold" grpId="0" nodeType="after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p:cTn id="44" dur="500" fill="hold"/>
                                            <p:tgtEl>
                                              <p:spTgt spid="52"/>
                                            </p:tgtEl>
                                            <p:attrNameLst>
                                              <p:attrName>ppt_w</p:attrName>
                                            </p:attrNameLst>
                                          </p:cBhvr>
                                          <p:tavLst>
                                            <p:tav tm="0">
                                              <p:val>
                                                <p:fltVal val="0"/>
                                              </p:val>
                                            </p:tav>
                                            <p:tav tm="100000">
                                              <p:val>
                                                <p:strVal val="#ppt_w"/>
                                              </p:val>
                                            </p:tav>
                                          </p:tavLst>
                                        </p:anim>
                                        <p:anim calcmode="lin" valueType="num">
                                          <p:cBhvr>
                                            <p:cTn id="45" dur="500" fill="hold"/>
                                            <p:tgtEl>
                                              <p:spTgt spid="52"/>
                                            </p:tgtEl>
                                            <p:attrNameLst>
                                              <p:attrName>ppt_h</p:attrName>
                                            </p:attrNameLst>
                                          </p:cBhvr>
                                          <p:tavLst>
                                            <p:tav tm="0">
                                              <p:val>
                                                <p:fltVal val="0"/>
                                              </p:val>
                                            </p:tav>
                                            <p:tav tm="100000">
                                              <p:val>
                                                <p:strVal val="#ppt_h"/>
                                              </p:val>
                                            </p:tav>
                                          </p:tavLst>
                                        </p:anim>
                                        <p:animEffect transition="in" filter="fade">
                                          <p:cBhvr>
                                            <p:cTn id="46" dur="500"/>
                                            <p:tgtEl>
                                              <p:spTgt spid="52"/>
                                            </p:tgtEl>
                                          </p:cBhvr>
                                        </p:animEffect>
                                      </p:childTnLst>
                                    </p:cTn>
                                  </p:par>
                                  <p:par>
                                    <p:cTn id="47" presetID="22" presetClass="entr" presetSubtype="8" fill="hold" nodeType="withEffect">
                                      <p:stCondLst>
                                        <p:cond delay="0"/>
                                      </p:stCondLst>
                                      <p:childTnLst>
                                        <p:set>
                                          <p:cBhvr>
                                            <p:cTn id="48" dur="1" fill="hold">
                                              <p:stCondLst>
                                                <p:cond delay="0"/>
                                              </p:stCondLst>
                                            </p:cTn>
                                            <p:tgtEl>
                                              <p:spTgt spid="77"/>
                                            </p:tgtEl>
                                            <p:attrNameLst>
                                              <p:attrName>style.visibility</p:attrName>
                                            </p:attrNameLst>
                                          </p:cBhvr>
                                          <p:to>
                                            <p:strVal val="visible"/>
                                          </p:to>
                                        </p:set>
                                        <p:animEffect transition="in" filter="wipe(left)">
                                          <p:cBhvr>
                                            <p:cTn id="49" dur="500"/>
                                            <p:tgtEl>
                                              <p:spTgt spid="77"/>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fade">
                                          <p:cBhvr>
                                            <p:cTn id="54" dur="750"/>
                                            <p:tgtEl>
                                              <p:spTgt spid="38"/>
                                            </p:tgtEl>
                                          </p:cBhvr>
                                        </p:animEffect>
                                      </p:childTnLst>
                                    </p:cTn>
                                  </p:par>
                                </p:childTnLst>
                              </p:cTn>
                            </p:par>
                            <p:par>
                              <p:cTn id="55" fill="hold">
                                <p:stCondLst>
                                  <p:cond delay="750"/>
                                </p:stCondLst>
                                <p:childTnLst>
                                  <p:par>
                                    <p:cTn id="56" presetID="12" presetClass="entr" presetSubtype="8"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p:tgtEl>
                                              <p:spTgt spid="31"/>
                                            </p:tgtEl>
                                            <p:attrNameLst>
                                              <p:attrName>ppt_x</p:attrName>
                                            </p:attrNameLst>
                                          </p:cBhvr>
                                          <p:tavLst>
                                            <p:tav tm="0">
                                              <p:val>
                                                <p:strVal val="#ppt_x-#ppt_w*1.125000"/>
                                              </p:val>
                                            </p:tav>
                                            <p:tav tm="100000">
                                              <p:val>
                                                <p:strVal val="#ppt_x"/>
                                              </p:val>
                                            </p:tav>
                                          </p:tavLst>
                                        </p:anim>
                                        <p:animEffect transition="in" filter="wipe(right)">
                                          <p:cBhvr>
                                            <p:cTn id="59" dur="500"/>
                                            <p:tgtEl>
                                              <p:spTgt spid="31"/>
                                            </p:tgtEl>
                                          </p:cBhvr>
                                        </p:animEffect>
                                      </p:childTnLst>
                                    </p:cTn>
                                  </p:par>
                                  <p:par>
                                    <p:cTn id="60" presetID="22" presetClass="entr" presetSubtype="8" fill="hold" nodeType="withEffect">
                                      <p:stCondLst>
                                        <p:cond delay="0"/>
                                      </p:stCondLst>
                                      <p:childTnLst>
                                        <p:set>
                                          <p:cBhvr>
                                            <p:cTn id="61" dur="1" fill="hold">
                                              <p:stCondLst>
                                                <p:cond delay="0"/>
                                              </p:stCondLst>
                                            </p:cTn>
                                            <p:tgtEl>
                                              <p:spTgt spid="78"/>
                                            </p:tgtEl>
                                            <p:attrNameLst>
                                              <p:attrName>style.visibility</p:attrName>
                                            </p:attrNameLst>
                                          </p:cBhvr>
                                          <p:to>
                                            <p:strVal val="visible"/>
                                          </p:to>
                                        </p:set>
                                        <p:animEffect transition="in" filter="wipe(left)">
                                          <p:cBhvr>
                                            <p:cTn id="62" dur="500"/>
                                            <p:tgtEl>
                                              <p:spTgt spid="78"/>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750"/>
                                            <p:tgtEl>
                                              <p:spTgt spid="37"/>
                                            </p:tgtEl>
                                          </p:cBhvr>
                                        </p:animEffect>
                                      </p:childTnLst>
                                    </p:cTn>
                                  </p:par>
                                </p:childTnLst>
                              </p:cTn>
                            </p:par>
                            <p:par>
                              <p:cTn id="68" fill="hold">
                                <p:stCondLst>
                                  <p:cond delay="750"/>
                                </p:stCondLst>
                                <p:childTnLst>
                                  <p:par>
                                    <p:cTn id="69" presetID="12" presetClass="entr" presetSubtype="8" fill="hold" nodeType="afterEffect">
                                      <p:stCondLst>
                                        <p:cond delay="0"/>
                                      </p:stCondLst>
                                      <p:childTnLst>
                                        <p:set>
                                          <p:cBhvr>
                                            <p:cTn id="70" dur="1" fill="hold">
                                              <p:stCondLst>
                                                <p:cond delay="0"/>
                                              </p:stCondLst>
                                            </p:cTn>
                                            <p:tgtEl>
                                              <p:spTgt spid="61"/>
                                            </p:tgtEl>
                                            <p:attrNameLst>
                                              <p:attrName>style.visibility</p:attrName>
                                            </p:attrNameLst>
                                          </p:cBhvr>
                                          <p:to>
                                            <p:strVal val="visible"/>
                                          </p:to>
                                        </p:set>
                                        <p:anim calcmode="lin" valueType="num">
                                          <p:cBhvr additive="base">
                                            <p:cTn id="71" dur="500"/>
                                            <p:tgtEl>
                                              <p:spTgt spid="61"/>
                                            </p:tgtEl>
                                            <p:attrNameLst>
                                              <p:attrName>ppt_x</p:attrName>
                                            </p:attrNameLst>
                                          </p:cBhvr>
                                          <p:tavLst>
                                            <p:tav tm="0">
                                              <p:val>
                                                <p:strVal val="#ppt_x-#ppt_w*1.125000"/>
                                              </p:val>
                                            </p:tav>
                                            <p:tav tm="100000">
                                              <p:val>
                                                <p:strVal val="#ppt_x"/>
                                              </p:val>
                                            </p:tav>
                                          </p:tavLst>
                                        </p:anim>
                                        <p:animEffect transition="in" filter="wipe(right)">
                                          <p:cBhvr>
                                            <p:cTn id="72" dur="500"/>
                                            <p:tgtEl>
                                              <p:spTgt spid="61"/>
                                            </p:tgtEl>
                                          </p:cBhvr>
                                        </p:animEffect>
                                      </p:childTnLst>
                                    </p:cTn>
                                  </p:par>
                                </p:childTnLst>
                              </p:cTn>
                            </p:par>
                            <p:par>
                              <p:cTn id="73" fill="hold">
                                <p:stCondLst>
                                  <p:cond delay="1250"/>
                                </p:stCondLst>
                                <p:childTnLst>
                                  <p:par>
                                    <p:cTn id="74" presetID="53" presetClass="entr" presetSubtype="16" fill="hold" grpId="0" nodeType="afterEffect">
                                      <p:stCondLst>
                                        <p:cond delay="0"/>
                                      </p:stCondLst>
                                      <p:childTnLst>
                                        <p:set>
                                          <p:cBhvr>
                                            <p:cTn id="75" dur="1" fill="hold">
                                              <p:stCondLst>
                                                <p:cond delay="0"/>
                                              </p:stCondLst>
                                            </p:cTn>
                                            <p:tgtEl>
                                              <p:spTgt spid="53"/>
                                            </p:tgtEl>
                                            <p:attrNameLst>
                                              <p:attrName>style.visibility</p:attrName>
                                            </p:attrNameLst>
                                          </p:cBhvr>
                                          <p:to>
                                            <p:strVal val="visible"/>
                                          </p:to>
                                        </p:set>
                                        <p:anim calcmode="lin" valueType="num">
                                          <p:cBhvr>
                                            <p:cTn id="76" dur="500" fill="hold"/>
                                            <p:tgtEl>
                                              <p:spTgt spid="53"/>
                                            </p:tgtEl>
                                            <p:attrNameLst>
                                              <p:attrName>ppt_w</p:attrName>
                                            </p:attrNameLst>
                                          </p:cBhvr>
                                          <p:tavLst>
                                            <p:tav tm="0">
                                              <p:val>
                                                <p:fltVal val="0"/>
                                              </p:val>
                                            </p:tav>
                                            <p:tav tm="100000">
                                              <p:val>
                                                <p:strVal val="#ppt_w"/>
                                              </p:val>
                                            </p:tav>
                                          </p:tavLst>
                                        </p:anim>
                                        <p:anim calcmode="lin" valueType="num">
                                          <p:cBhvr>
                                            <p:cTn id="77" dur="500" fill="hold"/>
                                            <p:tgtEl>
                                              <p:spTgt spid="53"/>
                                            </p:tgtEl>
                                            <p:attrNameLst>
                                              <p:attrName>ppt_h</p:attrName>
                                            </p:attrNameLst>
                                          </p:cBhvr>
                                          <p:tavLst>
                                            <p:tav tm="0">
                                              <p:val>
                                                <p:fltVal val="0"/>
                                              </p:val>
                                            </p:tav>
                                            <p:tav tm="100000">
                                              <p:val>
                                                <p:strVal val="#ppt_h"/>
                                              </p:val>
                                            </p:tav>
                                          </p:tavLst>
                                        </p:anim>
                                        <p:animEffect transition="in" filter="fade">
                                          <p:cBhvr>
                                            <p:cTn id="78" dur="500"/>
                                            <p:tgtEl>
                                              <p:spTgt spid="53"/>
                                            </p:tgtEl>
                                          </p:cBhvr>
                                        </p:animEffect>
                                      </p:childTnLst>
                                    </p:cTn>
                                  </p:par>
                                </p:childTnLst>
                              </p:cTn>
                            </p:par>
                            <p:par>
                              <p:cTn id="79" fill="hold">
                                <p:stCondLst>
                                  <p:cond delay="1750"/>
                                </p:stCondLst>
                                <p:childTnLst>
                                  <p:par>
                                    <p:cTn id="80" presetID="22" presetClass="entr" presetSubtype="2" fill="hold" nodeType="after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wipe(right)">
                                          <p:cBhvr>
                                            <p:cTn id="82" dur="500"/>
                                            <p:tgtEl>
                                              <p:spTgt spid="57"/>
                                            </p:tgtEl>
                                          </p:cBhvr>
                                        </p:animEffect>
                                      </p:childTnLst>
                                    </p:cTn>
                                  </p:par>
                                </p:childTnLst>
                              </p:cTn>
                            </p:par>
                            <p:par>
                              <p:cTn id="83" fill="hold">
                                <p:stCondLst>
                                  <p:cond delay="2250"/>
                                </p:stCondLst>
                                <p:childTnLst>
                                  <p:par>
                                    <p:cTn id="84" presetID="53" presetClass="entr" presetSubtype="16" fill="hold" grpId="0" nodeType="afterEffect">
                                      <p:stCondLst>
                                        <p:cond delay="0"/>
                                      </p:stCondLst>
                                      <p:childTnLst>
                                        <p:set>
                                          <p:cBhvr>
                                            <p:cTn id="85" dur="1" fill="hold">
                                              <p:stCondLst>
                                                <p:cond delay="0"/>
                                              </p:stCondLst>
                                            </p:cTn>
                                            <p:tgtEl>
                                              <p:spTgt spid="58"/>
                                            </p:tgtEl>
                                            <p:attrNameLst>
                                              <p:attrName>style.visibility</p:attrName>
                                            </p:attrNameLst>
                                          </p:cBhvr>
                                          <p:to>
                                            <p:strVal val="visible"/>
                                          </p:to>
                                        </p:set>
                                        <p:anim calcmode="lin" valueType="num">
                                          <p:cBhvr>
                                            <p:cTn id="86" dur="500" fill="hold"/>
                                            <p:tgtEl>
                                              <p:spTgt spid="58"/>
                                            </p:tgtEl>
                                            <p:attrNameLst>
                                              <p:attrName>ppt_w</p:attrName>
                                            </p:attrNameLst>
                                          </p:cBhvr>
                                          <p:tavLst>
                                            <p:tav tm="0">
                                              <p:val>
                                                <p:fltVal val="0"/>
                                              </p:val>
                                            </p:tav>
                                            <p:tav tm="100000">
                                              <p:val>
                                                <p:strVal val="#ppt_w"/>
                                              </p:val>
                                            </p:tav>
                                          </p:tavLst>
                                        </p:anim>
                                        <p:anim calcmode="lin" valueType="num">
                                          <p:cBhvr>
                                            <p:cTn id="87" dur="500" fill="hold"/>
                                            <p:tgtEl>
                                              <p:spTgt spid="58"/>
                                            </p:tgtEl>
                                            <p:attrNameLst>
                                              <p:attrName>ppt_h</p:attrName>
                                            </p:attrNameLst>
                                          </p:cBhvr>
                                          <p:tavLst>
                                            <p:tav tm="0">
                                              <p:val>
                                                <p:fltVal val="0"/>
                                              </p:val>
                                            </p:tav>
                                            <p:tav tm="100000">
                                              <p:val>
                                                <p:strVal val="#ppt_h"/>
                                              </p:val>
                                            </p:tav>
                                          </p:tavLst>
                                        </p:anim>
                                        <p:animEffect transition="in" filter="fade">
                                          <p:cBhvr>
                                            <p:cTn id="88" dur="500"/>
                                            <p:tgtEl>
                                              <p:spTgt spid="58"/>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66"/>
                                            </p:tgtEl>
                                            <p:attrNameLst>
                                              <p:attrName>style.visibility</p:attrName>
                                            </p:attrNameLst>
                                          </p:cBhvr>
                                          <p:to>
                                            <p:strVal val="visible"/>
                                          </p:to>
                                        </p:set>
                                        <p:anim calcmode="lin" valueType="num">
                                          <p:cBhvr>
                                            <p:cTn id="91" dur="500" fill="hold"/>
                                            <p:tgtEl>
                                              <p:spTgt spid="66"/>
                                            </p:tgtEl>
                                            <p:attrNameLst>
                                              <p:attrName>ppt_w</p:attrName>
                                            </p:attrNameLst>
                                          </p:cBhvr>
                                          <p:tavLst>
                                            <p:tav tm="0">
                                              <p:val>
                                                <p:fltVal val="0"/>
                                              </p:val>
                                            </p:tav>
                                            <p:tav tm="100000">
                                              <p:val>
                                                <p:strVal val="#ppt_w"/>
                                              </p:val>
                                            </p:tav>
                                          </p:tavLst>
                                        </p:anim>
                                        <p:anim calcmode="lin" valueType="num">
                                          <p:cBhvr>
                                            <p:cTn id="92" dur="500" fill="hold"/>
                                            <p:tgtEl>
                                              <p:spTgt spid="66"/>
                                            </p:tgtEl>
                                            <p:attrNameLst>
                                              <p:attrName>ppt_h</p:attrName>
                                            </p:attrNameLst>
                                          </p:cBhvr>
                                          <p:tavLst>
                                            <p:tav tm="0">
                                              <p:val>
                                                <p:fltVal val="0"/>
                                              </p:val>
                                            </p:tav>
                                            <p:tav tm="100000">
                                              <p:val>
                                                <p:strVal val="#ppt_h"/>
                                              </p:val>
                                            </p:tav>
                                          </p:tavLst>
                                        </p:anim>
                                        <p:animEffect transition="in" filter="fade">
                                          <p:cBhvr>
                                            <p:cTn id="93" dur="500"/>
                                            <p:tgtEl>
                                              <p:spTgt spid="66"/>
                                            </p:tgtEl>
                                          </p:cBhvr>
                                        </p:animEffect>
                                      </p:childTnLst>
                                    </p:cTn>
                                  </p:par>
                                  <p:par>
                                    <p:cTn id="94" presetID="22" presetClass="entr" presetSubtype="8" fill="hold" nodeType="withEffect">
                                      <p:stCondLst>
                                        <p:cond delay="0"/>
                                      </p:stCondLst>
                                      <p:childTnLst>
                                        <p:set>
                                          <p:cBhvr>
                                            <p:cTn id="95" dur="1" fill="hold">
                                              <p:stCondLst>
                                                <p:cond delay="0"/>
                                              </p:stCondLst>
                                            </p:cTn>
                                            <p:tgtEl>
                                              <p:spTgt spid="79"/>
                                            </p:tgtEl>
                                            <p:attrNameLst>
                                              <p:attrName>style.visibility</p:attrName>
                                            </p:attrNameLst>
                                          </p:cBhvr>
                                          <p:to>
                                            <p:strVal val="visible"/>
                                          </p:to>
                                        </p:set>
                                        <p:animEffect transition="in" filter="wipe(left)">
                                          <p:cBhvr>
                                            <p:cTn id="96" dur="500"/>
                                            <p:tgtEl>
                                              <p:spTgt spid="79"/>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40"/>
                                            </p:tgtEl>
                                            <p:attrNameLst>
                                              <p:attrName>style.visibility</p:attrName>
                                            </p:attrNameLst>
                                          </p:cBhvr>
                                          <p:to>
                                            <p:strVal val="visible"/>
                                          </p:to>
                                        </p:set>
                                        <p:animEffect transition="in" filter="fade">
                                          <p:cBhvr>
                                            <p:cTn id="101" dur="750"/>
                                            <p:tgtEl>
                                              <p:spTgt spid="40"/>
                                            </p:tgtEl>
                                          </p:cBhvr>
                                        </p:animEffect>
                                      </p:childTnLst>
                                    </p:cTn>
                                  </p:par>
                                </p:childTnLst>
                              </p:cTn>
                            </p:par>
                            <p:par>
                              <p:cTn id="102" fill="hold">
                                <p:stCondLst>
                                  <p:cond delay="750"/>
                                </p:stCondLst>
                                <p:childTnLst>
                                  <p:par>
                                    <p:cTn id="103" presetID="12" presetClass="entr" presetSubtype="8" fill="hold" grpId="0" nodeType="afterEffect">
                                      <p:stCondLst>
                                        <p:cond delay="0"/>
                                      </p:stCondLst>
                                      <p:childTnLst>
                                        <p:set>
                                          <p:cBhvr>
                                            <p:cTn id="104" dur="1" fill="hold">
                                              <p:stCondLst>
                                                <p:cond delay="0"/>
                                              </p:stCondLst>
                                            </p:cTn>
                                            <p:tgtEl>
                                              <p:spTgt spid="34"/>
                                            </p:tgtEl>
                                            <p:attrNameLst>
                                              <p:attrName>style.visibility</p:attrName>
                                            </p:attrNameLst>
                                          </p:cBhvr>
                                          <p:to>
                                            <p:strVal val="visible"/>
                                          </p:to>
                                        </p:set>
                                        <p:anim calcmode="lin" valueType="num">
                                          <p:cBhvr additive="base">
                                            <p:cTn id="105" dur="500"/>
                                            <p:tgtEl>
                                              <p:spTgt spid="34"/>
                                            </p:tgtEl>
                                            <p:attrNameLst>
                                              <p:attrName>ppt_x</p:attrName>
                                            </p:attrNameLst>
                                          </p:cBhvr>
                                          <p:tavLst>
                                            <p:tav tm="0">
                                              <p:val>
                                                <p:strVal val="#ppt_x-#ppt_w*1.125000"/>
                                              </p:val>
                                            </p:tav>
                                            <p:tav tm="100000">
                                              <p:val>
                                                <p:strVal val="#ppt_x"/>
                                              </p:val>
                                            </p:tav>
                                          </p:tavLst>
                                        </p:anim>
                                        <p:animEffect transition="in" filter="wipe(right)">
                                          <p:cBhvr>
                                            <p:cTn id="106" dur="500"/>
                                            <p:tgtEl>
                                              <p:spTgt spid="34"/>
                                            </p:tgtEl>
                                          </p:cBhvr>
                                        </p:animEffect>
                                      </p:childTnLst>
                                    </p:cTn>
                                  </p:par>
                                  <p:par>
                                    <p:cTn id="107" presetID="22" presetClass="entr" presetSubtype="8" fill="hold" nodeType="withEffect">
                                      <p:stCondLst>
                                        <p:cond delay="0"/>
                                      </p:stCondLst>
                                      <p:childTnLst>
                                        <p:set>
                                          <p:cBhvr>
                                            <p:cTn id="108" dur="1" fill="hold">
                                              <p:stCondLst>
                                                <p:cond delay="0"/>
                                              </p:stCondLst>
                                            </p:cTn>
                                            <p:tgtEl>
                                              <p:spTgt spid="80"/>
                                            </p:tgtEl>
                                            <p:attrNameLst>
                                              <p:attrName>style.visibility</p:attrName>
                                            </p:attrNameLst>
                                          </p:cBhvr>
                                          <p:to>
                                            <p:strVal val="visible"/>
                                          </p:to>
                                        </p:set>
                                        <p:animEffect transition="in" filter="wipe(left)">
                                          <p:cBhvr>
                                            <p:cTn id="109" dur="500"/>
                                            <p:tgtEl>
                                              <p:spTgt spid="80"/>
                                            </p:tgtEl>
                                          </p:cBhvr>
                                        </p:animEffect>
                                      </p:childTnLst>
                                    </p:cTn>
                                  </p:par>
                                </p:childTnLst>
                              </p:cTn>
                            </p:par>
                          </p:childTnLst>
                        </p:cTn>
                      </p:par>
                      <p:par>
                        <p:cTn id="110" fill="hold">
                          <p:stCondLst>
                            <p:cond delay="indefinite"/>
                          </p:stCondLst>
                          <p:childTnLst>
                            <p:par>
                              <p:cTn id="111" fill="hold">
                                <p:stCondLst>
                                  <p:cond delay="0"/>
                                </p:stCondLst>
                                <p:childTnLst>
                                  <p:par>
                                    <p:cTn id="112" presetID="2" presetClass="entr" presetSubtype="1" fill="hold" grpId="0" nodeType="clickEffect">
                                      <p:stCondLst>
                                        <p:cond delay="0"/>
                                      </p:stCondLst>
                                      <p:childTnLst>
                                        <p:set>
                                          <p:cBhvr>
                                            <p:cTn id="113" dur="1" fill="hold">
                                              <p:stCondLst>
                                                <p:cond delay="0"/>
                                              </p:stCondLst>
                                            </p:cTn>
                                            <p:tgtEl>
                                              <p:spTgt spid="36"/>
                                            </p:tgtEl>
                                            <p:attrNameLst>
                                              <p:attrName>style.visibility</p:attrName>
                                            </p:attrNameLst>
                                          </p:cBhvr>
                                          <p:to>
                                            <p:strVal val="visible"/>
                                          </p:to>
                                        </p:set>
                                        <p:anim calcmode="lin" valueType="num">
                                          <p:cBhvr additive="base">
                                            <p:cTn id="114" dur="750" fill="hold"/>
                                            <p:tgtEl>
                                              <p:spTgt spid="36"/>
                                            </p:tgtEl>
                                            <p:attrNameLst>
                                              <p:attrName>ppt_x</p:attrName>
                                            </p:attrNameLst>
                                          </p:cBhvr>
                                          <p:tavLst>
                                            <p:tav tm="0">
                                              <p:val>
                                                <p:strVal val="#ppt_x"/>
                                              </p:val>
                                            </p:tav>
                                            <p:tav tm="100000">
                                              <p:val>
                                                <p:strVal val="#ppt_x"/>
                                              </p:val>
                                            </p:tav>
                                          </p:tavLst>
                                        </p:anim>
                                        <p:anim calcmode="lin" valueType="num">
                                          <p:cBhvr additive="base">
                                            <p:cTn id="115" dur="750" fill="hold"/>
                                            <p:tgtEl>
                                              <p:spTgt spid="36"/>
                                            </p:tgtEl>
                                            <p:attrNameLst>
                                              <p:attrName>ppt_y</p:attrName>
                                            </p:attrNameLst>
                                          </p:cBhvr>
                                          <p:tavLst>
                                            <p:tav tm="0">
                                              <p:val>
                                                <p:strVal val="0-#ppt_h/2"/>
                                              </p:val>
                                            </p:tav>
                                            <p:tav tm="100000">
                                              <p:val>
                                                <p:strVal val="#ppt_y"/>
                                              </p:val>
                                            </p:tav>
                                          </p:tavLst>
                                        </p:anim>
                                      </p:childTnLst>
                                    </p:cTn>
                                  </p:par>
                                </p:childTnLst>
                              </p:cTn>
                            </p:par>
                            <p:par>
                              <p:cTn id="116" fill="hold">
                                <p:stCondLst>
                                  <p:cond delay="750"/>
                                </p:stCondLst>
                                <p:childTnLst>
                                  <p:par>
                                    <p:cTn id="117" presetID="2" presetClass="entr" presetSubtype="2" fill="hold" grpId="0" nodeType="afterEffect">
                                      <p:stCondLst>
                                        <p:cond delay="0"/>
                                      </p:stCondLst>
                                      <p:childTnLst>
                                        <p:set>
                                          <p:cBhvr>
                                            <p:cTn id="118" dur="1" fill="hold">
                                              <p:stCondLst>
                                                <p:cond delay="0"/>
                                              </p:stCondLst>
                                            </p:cTn>
                                            <p:tgtEl>
                                              <p:spTgt spid="62"/>
                                            </p:tgtEl>
                                            <p:attrNameLst>
                                              <p:attrName>style.visibility</p:attrName>
                                            </p:attrNameLst>
                                          </p:cBhvr>
                                          <p:to>
                                            <p:strVal val="visible"/>
                                          </p:to>
                                        </p:set>
                                        <p:anim calcmode="lin" valueType="num">
                                          <p:cBhvr additive="base">
                                            <p:cTn id="119" dur="1250" fill="hold"/>
                                            <p:tgtEl>
                                              <p:spTgt spid="62"/>
                                            </p:tgtEl>
                                            <p:attrNameLst>
                                              <p:attrName>ppt_x</p:attrName>
                                            </p:attrNameLst>
                                          </p:cBhvr>
                                          <p:tavLst>
                                            <p:tav tm="0">
                                              <p:val>
                                                <p:strVal val="1+#ppt_w/2"/>
                                              </p:val>
                                            </p:tav>
                                            <p:tav tm="100000">
                                              <p:val>
                                                <p:strVal val="#ppt_x"/>
                                              </p:val>
                                            </p:tav>
                                          </p:tavLst>
                                        </p:anim>
                                        <p:anim calcmode="lin" valueType="num">
                                          <p:cBhvr additive="base">
                                            <p:cTn id="120" dur="1250" fill="hold"/>
                                            <p:tgtEl>
                                              <p:spTgt spid="62"/>
                                            </p:tgtEl>
                                            <p:attrNameLst>
                                              <p:attrName>ppt_y</p:attrName>
                                            </p:attrNameLst>
                                          </p:cBhvr>
                                          <p:tavLst>
                                            <p:tav tm="0">
                                              <p:val>
                                                <p:strVal val="#ppt_y"/>
                                              </p:val>
                                            </p:tav>
                                            <p:tav tm="100000">
                                              <p:val>
                                                <p:strVal val="#ppt_y"/>
                                              </p:val>
                                            </p:tav>
                                          </p:tavLst>
                                        </p:anim>
                                      </p:childTnLst>
                                    </p:cTn>
                                  </p:par>
                                  <p:par>
                                    <p:cTn id="121" presetID="2" presetClass="entr" presetSubtype="2" fill="hold" nodeType="withEffect">
                                      <p:stCondLst>
                                        <p:cond delay="250"/>
                                      </p:stCondLst>
                                      <p:childTnLst>
                                        <p:set>
                                          <p:cBhvr>
                                            <p:cTn id="122" dur="1" fill="hold">
                                              <p:stCondLst>
                                                <p:cond delay="0"/>
                                              </p:stCondLst>
                                            </p:cTn>
                                            <p:tgtEl>
                                              <p:spTgt spid="63"/>
                                            </p:tgtEl>
                                            <p:attrNameLst>
                                              <p:attrName>style.visibility</p:attrName>
                                            </p:attrNameLst>
                                          </p:cBhvr>
                                          <p:to>
                                            <p:strVal val="visible"/>
                                          </p:to>
                                        </p:set>
                                        <p:anim calcmode="lin" valueType="num">
                                          <p:cBhvr additive="base">
                                            <p:cTn id="123" dur="1250" fill="hold"/>
                                            <p:tgtEl>
                                              <p:spTgt spid="63"/>
                                            </p:tgtEl>
                                            <p:attrNameLst>
                                              <p:attrName>ppt_x</p:attrName>
                                            </p:attrNameLst>
                                          </p:cBhvr>
                                          <p:tavLst>
                                            <p:tav tm="0">
                                              <p:val>
                                                <p:strVal val="1+#ppt_w/2"/>
                                              </p:val>
                                            </p:tav>
                                            <p:tav tm="100000">
                                              <p:val>
                                                <p:strVal val="#ppt_x"/>
                                              </p:val>
                                            </p:tav>
                                          </p:tavLst>
                                        </p:anim>
                                        <p:anim calcmode="lin" valueType="num">
                                          <p:cBhvr additive="base">
                                            <p:cTn id="124" dur="1250" fill="hold"/>
                                            <p:tgtEl>
                                              <p:spTgt spid="63"/>
                                            </p:tgtEl>
                                            <p:attrNameLst>
                                              <p:attrName>ppt_y</p:attrName>
                                            </p:attrNameLst>
                                          </p:cBhvr>
                                          <p:tavLst>
                                            <p:tav tm="0">
                                              <p:val>
                                                <p:strVal val="#ppt_y"/>
                                              </p:val>
                                            </p:tav>
                                            <p:tav tm="100000">
                                              <p:val>
                                                <p:strVal val="#ppt_y"/>
                                              </p:val>
                                            </p:tav>
                                          </p:tavLst>
                                        </p:anim>
                                      </p:childTnLst>
                                    </p:cTn>
                                  </p:par>
                                  <p:par>
                                    <p:cTn id="125" presetID="2" presetClass="entr" presetSubtype="2" fill="hold" nodeType="withEffect">
                                      <p:stCondLst>
                                        <p:cond delay="500"/>
                                      </p:stCondLst>
                                      <p:childTnLst>
                                        <p:set>
                                          <p:cBhvr>
                                            <p:cTn id="126" dur="1" fill="hold">
                                              <p:stCondLst>
                                                <p:cond delay="0"/>
                                              </p:stCondLst>
                                            </p:cTn>
                                            <p:tgtEl>
                                              <p:spTgt spid="70"/>
                                            </p:tgtEl>
                                            <p:attrNameLst>
                                              <p:attrName>style.visibility</p:attrName>
                                            </p:attrNameLst>
                                          </p:cBhvr>
                                          <p:to>
                                            <p:strVal val="visible"/>
                                          </p:to>
                                        </p:set>
                                        <p:anim calcmode="lin" valueType="num">
                                          <p:cBhvr additive="base">
                                            <p:cTn id="127" dur="1250" fill="hold"/>
                                            <p:tgtEl>
                                              <p:spTgt spid="70"/>
                                            </p:tgtEl>
                                            <p:attrNameLst>
                                              <p:attrName>ppt_x</p:attrName>
                                            </p:attrNameLst>
                                          </p:cBhvr>
                                          <p:tavLst>
                                            <p:tav tm="0">
                                              <p:val>
                                                <p:strVal val="1+#ppt_w/2"/>
                                              </p:val>
                                            </p:tav>
                                            <p:tav tm="100000">
                                              <p:val>
                                                <p:strVal val="#ppt_x"/>
                                              </p:val>
                                            </p:tav>
                                          </p:tavLst>
                                        </p:anim>
                                        <p:anim calcmode="lin" valueType="num">
                                          <p:cBhvr additive="base">
                                            <p:cTn id="128" dur="1250" fill="hold"/>
                                            <p:tgtEl>
                                              <p:spTgt spid="70"/>
                                            </p:tgtEl>
                                            <p:attrNameLst>
                                              <p:attrName>ppt_y</p:attrName>
                                            </p:attrNameLst>
                                          </p:cBhvr>
                                          <p:tavLst>
                                            <p:tav tm="0">
                                              <p:val>
                                                <p:strVal val="#ppt_y"/>
                                              </p:val>
                                            </p:tav>
                                            <p:tav tm="100000">
                                              <p:val>
                                                <p:strVal val="#ppt_y"/>
                                              </p:val>
                                            </p:tav>
                                          </p:tavLst>
                                        </p:anim>
                                      </p:childTnLst>
                                    </p:cTn>
                                  </p:par>
                                  <p:par>
                                    <p:cTn id="129" presetID="2" presetClass="entr" presetSubtype="2" fill="hold" nodeType="withEffect">
                                      <p:stCondLst>
                                        <p:cond delay="500"/>
                                      </p:stCondLst>
                                      <p:childTnLst>
                                        <p:set>
                                          <p:cBhvr>
                                            <p:cTn id="130" dur="1" fill="hold">
                                              <p:stCondLst>
                                                <p:cond delay="0"/>
                                              </p:stCondLst>
                                            </p:cTn>
                                            <p:tgtEl>
                                              <p:spTgt spid="73"/>
                                            </p:tgtEl>
                                            <p:attrNameLst>
                                              <p:attrName>style.visibility</p:attrName>
                                            </p:attrNameLst>
                                          </p:cBhvr>
                                          <p:to>
                                            <p:strVal val="visible"/>
                                          </p:to>
                                        </p:set>
                                        <p:anim calcmode="lin" valueType="num">
                                          <p:cBhvr additive="base">
                                            <p:cTn id="131" dur="1250" fill="hold"/>
                                            <p:tgtEl>
                                              <p:spTgt spid="73"/>
                                            </p:tgtEl>
                                            <p:attrNameLst>
                                              <p:attrName>ppt_x</p:attrName>
                                            </p:attrNameLst>
                                          </p:cBhvr>
                                          <p:tavLst>
                                            <p:tav tm="0">
                                              <p:val>
                                                <p:strVal val="1+#ppt_w/2"/>
                                              </p:val>
                                            </p:tav>
                                            <p:tav tm="100000">
                                              <p:val>
                                                <p:strVal val="#ppt_x"/>
                                              </p:val>
                                            </p:tav>
                                          </p:tavLst>
                                        </p:anim>
                                        <p:anim calcmode="lin" valueType="num">
                                          <p:cBhvr additive="base">
                                            <p:cTn id="132" dur="1250" fill="hold"/>
                                            <p:tgtEl>
                                              <p:spTgt spid="73"/>
                                            </p:tgtEl>
                                            <p:attrNameLst>
                                              <p:attrName>ppt_y</p:attrName>
                                            </p:attrNameLst>
                                          </p:cBhvr>
                                          <p:tavLst>
                                            <p:tav tm="0">
                                              <p:val>
                                                <p:strVal val="#ppt_y"/>
                                              </p:val>
                                            </p:tav>
                                            <p:tav tm="100000">
                                              <p:val>
                                                <p:strVal val="#ppt_y"/>
                                              </p:val>
                                            </p:tav>
                                          </p:tavLst>
                                        </p:anim>
                                      </p:childTnLst>
                                    </p:cTn>
                                  </p:par>
                                </p:childTnLst>
                              </p:cTn>
                            </p:par>
                            <p:par>
                              <p:cTn id="133" fill="hold">
                                <p:stCondLst>
                                  <p:cond delay="2500"/>
                                </p:stCondLst>
                                <p:childTnLst>
                                  <p:par>
                                    <p:cTn id="134" presetID="10" presetClass="entr" presetSubtype="0" fill="hold" grpId="0" nodeType="afterEffect">
                                      <p:stCondLst>
                                        <p:cond delay="0"/>
                                      </p:stCondLst>
                                      <p:childTnLst>
                                        <p:set>
                                          <p:cBhvr>
                                            <p:cTn id="135" dur="1" fill="hold">
                                              <p:stCondLst>
                                                <p:cond delay="0"/>
                                              </p:stCondLst>
                                            </p:cTn>
                                            <p:tgtEl>
                                              <p:spTgt spid="4"/>
                                            </p:tgtEl>
                                            <p:attrNameLst>
                                              <p:attrName>style.visibility</p:attrName>
                                            </p:attrNameLst>
                                          </p:cBhvr>
                                          <p:to>
                                            <p:strVal val="visible"/>
                                          </p:to>
                                        </p:set>
                                        <p:animEffect transition="in" filter="fade">
                                          <p:cBhvr>
                                            <p:cTn id="1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4" grpId="0"/>
          <p:bldP spid="36" grpId="0"/>
          <p:bldP spid="37" grpId="0"/>
          <p:bldP spid="38" grpId="0"/>
          <p:bldP spid="39" grpId="0"/>
          <p:bldP spid="40" grpId="0"/>
          <p:bldP spid="60" grpId="0" animBg="1"/>
          <p:bldP spid="62" grpId="0" animBg="1"/>
          <p:bldP spid="4" grpId="0"/>
          <p:bldP spid="5" grpId="0" animBg="1"/>
          <p:bldP spid="52" grpId="0" animBg="1"/>
          <p:bldP spid="53" grpId="0" animBg="1"/>
          <p:bldP spid="58" grpId="0" animBg="1"/>
          <p:bldP spid="66" grpId="0" animBg="1"/>
          <p:bldP spid="67" grpId="0" animBg="1"/>
        </p:bldLst>
      </p:timing>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36"/>
          <p:cNvSpPr>
            <a:spLocks noChangeAspect="1"/>
          </p:cNvSpPr>
          <p:nvPr/>
        </p:nvSpPr>
        <p:spPr>
          <a:xfrm>
            <a:off x="3382727" y="5754622"/>
            <a:ext cx="1309098" cy="713025"/>
          </a:xfrm>
          <a:custGeom>
            <a:avLst/>
            <a:gdLst>
              <a:gd name="connsiteX0" fmla="*/ 615355 w 1512168"/>
              <a:gd name="connsiteY0" fmla="*/ 0 h 823631"/>
              <a:gd name="connsiteX1" fmla="*/ 946487 w 1512168"/>
              <a:gd name="connsiteY1" fmla="*/ 176061 h 823631"/>
              <a:gd name="connsiteX2" fmla="*/ 971165 w 1512168"/>
              <a:gd name="connsiteY2" fmla="*/ 221528 h 823631"/>
              <a:gd name="connsiteX3" fmla="*/ 1012673 w 1512168"/>
              <a:gd name="connsiteY3" fmla="*/ 198998 h 823631"/>
              <a:gd name="connsiteX4" fmla="*/ 1112273 w 1512168"/>
              <a:gd name="connsiteY4" fmla="*/ 178890 h 823631"/>
              <a:gd name="connsiteX5" fmla="*/ 1368153 w 1512168"/>
              <a:gd name="connsiteY5" fmla="*/ 434770 h 823631"/>
              <a:gd name="connsiteX6" fmla="*/ 1359228 w 1512168"/>
              <a:gd name="connsiteY6" fmla="*/ 478978 h 823631"/>
              <a:gd name="connsiteX7" fmla="*/ 1405590 w 1512168"/>
              <a:gd name="connsiteY7" fmla="*/ 488338 h 823631"/>
              <a:gd name="connsiteX8" fmla="*/ 1512168 w 1512168"/>
              <a:gd name="connsiteY8" fmla="*/ 649128 h 823631"/>
              <a:gd name="connsiteX9" fmla="*/ 1337665 w 1512168"/>
              <a:gd name="connsiteY9" fmla="*/ 823631 h 823631"/>
              <a:gd name="connsiteX10" fmla="*/ 246511 w 1512168"/>
              <a:gd name="connsiteY10" fmla="*/ 823631 h 823631"/>
              <a:gd name="connsiteX11" fmla="*/ 241041 w 1512168"/>
              <a:gd name="connsiteY11" fmla="*/ 822527 h 823631"/>
              <a:gd name="connsiteX12" fmla="*/ 230088 w 1512168"/>
              <a:gd name="connsiteY12" fmla="*/ 823631 h 823631"/>
              <a:gd name="connsiteX13" fmla="*/ 0 w 1512168"/>
              <a:gd name="connsiteY13" fmla="*/ 593543 h 823631"/>
              <a:gd name="connsiteX14" fmla="*/ 183717 w 1512168"/>
              <a:gd name="connsiteY14" fmla="*/ 368130 h 823631"/>
              <a:gd name="connsiteX15" fmla="*/ 219533 w 1512168"/>
              <a:gd name="connsiteY15" fmla="*/ 364519 h 823631"/>
              <a:gd name="connsiteX16" fmla="*/ 224137 w 1512168"/>
              <a:gd name="connsiteY16" fmla="*/ 318852 h 823631"/>
              <a:gd name="connsiteX17" fmla="*/ 615355 w 1512168"/>
              <a:gd name="connsiteY17" fmla="*/ 0 h 823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12168" h="823631">
                <a:moveTo>
                  <a:pt x="615355" y="0"/>
                </a:moveTo>
                <a:cubicBezTo>
                  <a:pt x="753195" y="0"/>
                  <a:pt x="874724" y="69839"/>
                  <a:pt x="946487" y="176061"/>
                </a:cubicBezTo>
                <a:lnTo>
                  <a:pt x="971165" y="221528"/>
                </a:lnTo>
                <a:lnTo>
                  <a:pt x="1012673" y="198998"/>
                </a:lnTo>
                <a:cubicBezTo>
                  <a:pt x="1043286" y="186050"/>
                  <a:pt x="1076944" y="178890"/>
                  <a:pt x="1112273" y="178890"/>
                </a:cubicBezTo>
                <a:cubicBezTo>
                  <a:pt x="1253592" y="178890"/>
                  <a:pt x="1368153" y="293451"/>
                  <a:pt x="1368153" y="434770"/>
                </a:cubicBezTo>
                <a:lnTo>
                  <a:pt x="1359228" y="478978"/>
                </a:lnTo>
                <a:lnTo>
                  <a:pt x="1405590" y="488338"/>
                </a:lnTo>
                <a:cubicBezTo>
                  <a:pt x="1468221" y="514830"/>
                  <a:pt x="1512168" y="576847"/>
                  <a:pt x="1512168" y="649128"/>
                </a:cubicBezTo>
                <a:cubicBezTo>
                  <a:pt x="1512168" y="745503"/>
                  <a:pt x="1434040" y="823631"/>
                  <a:pt x="1337665" y="823631"/>
                </a:cubicBezTo>
                <a:lnTo>
                  <a:pt x="246511" y="823631"/>
                </a:lnTo>
                <a:lnTo>
                  <a:pt x="241041" y="822527"/>
                </a:lnTo>
                <a:lnTo>
                  <a:pt x="230088" y="823631"/>
                </a:lnTo>
                <a:cubicBezTo>
                  <a:pt x="103014" y="823631"/>
                  <a:pt x="0" y="720617"/>
                  <a:pt x="0" y="593543"/>
                </a:cubicBezTo>
                <a:cubicBezTo>
                  <a:pt x="0" y="482353"/>
                  <a:pt x="78870" y="389585"/>
                  <a:pt x="183717" y="368130"/>
                </a:cubicBezTo>
                <a:lnTo>
                  <a:pt x="219533" y="364519"/>
                </a:lnTo>
                <a:lnTo>
                  <a:pt x="224137" y="318852"/>
                </a:lnTo>
                <a:cubicBezTo>
                  <a:pt x="261373" y="136884"/>
                  <a:pt x="422379" y="0"/>
                  <a:pt x="615355" y="0"/>
                </a:cubicBezTo>
                <a:close/>
              </a:path>
            </a:pathLst>
          </a:custGeom>
          <a:solidFill>
            <a:srgbClr val="7F7F7F">
              <a:alpha val="14902"/>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Freeform 42"/>
          <p:cNvSpPr>
            <a:spLocks noChangeAspect="1"/>
          </p:cNvSpPr>
          <p:nvPr/>
        </p:nvSpPr>
        <p:spPr>
          <a:xfrm>
            <a:off x="7157528" y="313336"/>
            <a:ext cx="1162346" cy="633093"/>
          </a:xfrm>
          <a:custGeom>
            <a:avLst/>
            <a:gdLst>
              <a:gd name="connsiteX0" fmla="*/ 615355 w 1512168"/>
              <a:gd name="connsiteY0" fmla="*/ 0 h 823631"/>
              <a:gd name="connsiteX1" fmla="*/ 946487 w 1512168"/>
              <a:gd name="connsiteY1" fmla="*/ 176061 h 823631"/>
              <a:gd name="connsiteX2" fmla="*/ 971165 w 1512168"/>
              <a:gd name="connsiteY2" fmla="*/ 221528 h 823631"/>
              <a:gd name="connsiteX3" fmla="*/ 1012673 w 1512168"/>
              <a:gd name="connsiteY3" fmla="*/ 198998 h 823631"/>
              <a:gd name="connsiteX4" fmla="*/ 1112273 w 1512168"/>
              <a:gd name="connsiteY4" fmla="*/ 178890 h 823631"/>
              <a:gd name="connsiteX5" fmla="*/ 1368153 w 1512168"/>
              <a:gd name="connsiteY5" fmla="*/ 434770 h 823631"/>
              <a:gd name="connsiteX6" fmla="*/ 1359228 w 1512168"/>
              <a:gd name="connsiteY6" fmla="*/ 478978 h 823631"/>
              <a:gd name="connsiteX7" fmla="*/ 1405590 w 1512168"/>
              <a:gd name="connsiteY7" fmla="*/ 488338 h 823631"/>
              <a:gd name="connsiteX8" fmla="*/ 1512168 w 1512168"/>
              <a:gd name="connsiteY8" fmla="*/ 649128 h 823631"/>
              <a:gd name="connsiteX9" fmla="*/ 1337665 w 1512168"/>
              <a:gd name="connsiteY9" fmla="*/ 823631 h 823631"/>
              <a:gd name="connsiteX10" fmla="*/ 246511 w 1512168"/>
              <a:gd name="connsiteY10" fmla="*/ 823631 h 823631"/>
              <a:gd name="connsiteX11" fmla="*/ 241041 w 1512168"/>
              <a:gd name="connsiteY11" fmla="*/ 822527 h 823631"/>
              <a:gd name="connsiteX12" fmla="*/ 230088 w 1512168"/>
              <a:gd name="connsiteY12" fmla="*/ 823631 h 823631"/>
              <a:gd name="connsiteX13" fmla="*/ 0 w 1512168"/>
              <a:gd name="connsiteY13" fmla="*/ 593543 h 823631"/>
              <a:gd name="connsiteX14" fmla="*/ 183717 w 1512168"/>
              <a:gd name="connsiteY14" fmla="*/ 368130 h 823631"/>
              <a:gd name="connsiteX15" fmla="*/ 219533 w 1512168"/>
              <a:gd name="connsiteY15" fmla="*/ 364519 h 823631"/>
              <a:gd name="connsiteX16" fmla="*/ 224137 w 1512168"/>
              <a:gd name="connsiteY16" fmla="*/ 318852 h 823631"/>
              <a:gd name="connsiteX17" fmla="*/ 615355 w 1512168"/>
              <a:gd name="connsiteY17" fmla="*/ 0 h 823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12168" h="823631">
                <a:moveTo>
                  <a:pt x="615355" y="0"/>
                </a:moveTo>
                <a:cubicBezTo>
                  <a:pt x="753195" y="0"/>
                  <a:pt x="874724" y="69839"/>
                  <a:pt x="946487" y="176061"/>
                </a:cubicBezTo>
                <a:lnTo>
                  <a:pt x="971165" y="221528"/>
                </a:lnTo>
                <a:lnTo>
                  <a:pt x="1012673" y="198998"/>
                </a:lnTo>
                <a:cubicBezTo>
                  <a:pt x="1043286" y="186050"/>
                  <a:pt x="1076944" y="178890"/>
                  <a:pt x="1112273" y="178890"/>
                </a:cubicBezTo>
                <a:cubicBezTo>
                  <a:pt x="1253592" y="178890"/>
                  <a:pt x="1368153" y="293451"/>
                  <a:pt x="1368153" y="434770"/>
                </a:cubicBezTo>
                <a:lnTo>
                  <a:pt x="1359228" y="478978"/>
                </a:lnTo>
                <a:lnTo>
                  <a:pt x="1405590" y="488338"/>
                </a:lnTo>
                <a:cubicBezTo>
                  <a:pt x="1468221" y="514830"/>
                  <a:pt x="1512168" y="576847"/>
                  <a:pt x="1512168" y="649128"/>
                </a:cubicBezTo>
                <a:cubicBezTo>
                  <a:pt x="1512168" y="745503"/>
                  <a:pt x="1434040" y="823631"/>
                  <a:pt x="1337665" y="823631"/>
                </a:cubicBezTo>
                <a:lnTo>
                  <a:pt x="246511" y="823631"/>
                </a:lnTo>
                <a:lnTo>
                  <a:pt x="241041" y="822527"/>
                </a:lnTo>
                <a:lnTo>
                  <a:pt x="230088" y="823631"/>
                </a:lnTo>
                <a:cubicBezTo>
                  <a:pt x="103014" y="823631"/>
                  <a:pt x="0" y="720617"/>
                  <a:pt x="0" y="593543"/>
                </a:cubicBezTo>
                <a:cubicBezTo>
                  <a:pt x="0" y="482353"/>
                  <a:pt x="78870" y="389585"/>
                  <a:pt x="183717" y="368130"/>
                </a:cubicBezTo>
                <a:lnTo>
                  <a:pt x="219533" y="364519"/>
                </a:lnTo>
                <a:lnTo>
                  <a:pt x="224137" y="318852"/>
                </a:lnTo>
                <a:cubicBezTo>
                  <a:pt x="261373" y="136884"/>
                  <a:pt x="422379" y="0"/>
                  <a:pt x="615355" y="0"/>
                </a:cubicBezTo>
                <a:close/>
              </a:path>
            </a:pathLst>
          </a:custGeom>
          <a:solidFill>
            <a:srgbClr val="7F7F7F">
              <a:alpha val="14902"/>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ytuł 1"/>
          <p:cNvSpPr>
            <a:spLocks noGrp="1"/>
          </p:cNvSpPr>
          <p:nvPr>
            <p:ph type="title"/>
          </p:nvPr>
        </p:nvSpPr>
        <p:spPr/>
        <p:txBody>
          <a:bodyPr/>
          <a:lstStyle/>
          <a:p>
            <a:r>
              <a:rPr lang="en-NZ" altLang="pl-PL"/>
              <a:t>Discussion Point</a:t>
            </a:r>
            <a:endParaRPr lang="pl-PL"/>
          </a:p>
        </p:txBody>
      </p:sp>
      <p:cxnSp>
        <p:nvCxnSpPr>
          <p:cNvPr id="3" name="Łącznik prosty 2"/>
          <p:cNvCxnSpPr/>
          <p:nvPr/>
        </p:nvCxnSpPr>
        <p:spPr>
          <a:xfrm flipV="1">
            <a:off x="-1228955" y="1582059"/>
            <a:ext cx="7324955" cy="1"/>
          </a:xfrm>
          <a:prstGeom prst="line">
            <a:avLst/>
          </a:prstGeom>
          <a:ln w="1905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15" name="Łącznik prosty 14"/>
          <p:cNvCxnSpPr/>
          <p:nvPr/>
        </p:nvCxnSpPr>
        <p:spPr>
          <a:xfrm>
            <a:off x="6101587" y="1582059"/>
            <a:ext cx="0" cy="556770"/>
          </a:xfrm>
          <a:prstGeom prst="line">
            <a:avLst/>
          </a:prstGeom>
          <a:ln w="19050" cap="rnd">
            <a:solidFill>
              <a:schemeClr val="accent1"/>
            </a:solidFill>
            <a:round/>
          </a:ln>
        </p:spPr>
        <p:style>
          <a:lnRef idx="1">
            <a:schemeClr val="accent1"/>
          </a:lnRef>
          <a:fillRef idx="0">
            <a:schemeClr val="accent1"/>
          </a:fillRef>
          <a:effectRef idx="0">
            <a:schemeClr val="accent1"/>
          </a:effectRef>
          <a:fontRef idx="minor">
            <a:schemeClr val="tx1"/>
          </a:fontRef>
        </p:style>
      </p:cxnSp>
      <p:grpSp>
        <p:nvGrpSpPr>
          <p:cNvPr id="25" name="Grupa 24"/>
          <p:cNvGrpSpPr/>
          <p:nvPr/>
        </p:nvGrpSpPr>
        <p:grpSpPr>
          <a:xfrm>
            <a:off x="3834998" y="2059982"/>
            <a:ext cx="4522005" cy="3615796"/>
            <a:chOff x="6846309" y="2138826"/>
            <a:chExt cx="4522005" cy="3615796"/>
          </a:xfrm>
        </p:grpSpPr>
        <p:sp>
          <p:nvSpPr>
            <p:cNvPr id="20" name="Prostokąt zaokrąglony 19"/>
            <p:cNvSpPr/>
            <p:nvPr/>
          </p:nvSpPr>
          <p:spPr>
            <a:xfrm>
              <a:off x="6875336" y="2138826"/>
              <a:ext cx="4405893" cy="2473917"/>
            </a:xfrm>
            <a:prstGeom prst="roundRect">
              <a:avLst>
                <a:gd name="adj" fmla="val 11624"/>
              </a:avLst>
            </a:prstGeom>
            <a:solidFill>
              <a:schemeClr val="bg1"/>
            </a:solidFill>
            <a:ln w="19050" cap="rnd">
              <a:solidFill>
                <a:schemeClr val="bg1">
                  <a:lumMod val="65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l-PL"/>
            </a:p>
          </p:txBody>
        </p:sp>
        <p:sp>
          <p:nvSpPr>
            <p:cNvPr id="17" name="Prostokąt z rogami zaokrąglonymi z jednej strony 16"/>
            <p:cNvSpPr/>
            <p:nvPr/>
          </p:nvSpPr>
          <p:spPr>
            <a:xfrm>
              <a:off x="6875336" y="2138827"/>
              <a:ext cx="4401336" cy="1246982"/>
            </a:xfrm>
            <a:prstGeom prst="round2SameRect">
              <a:avLst>
                <a:gd name="adj1" fmla="val 21612"/>
                <a:gd name="adj2" fmla="val 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8" name="Rectangle 37"/>
            <p:cNvSpPr/>
            <p:nvPr/>
          </p:nvSpPr>
          <p:spPr>
            <a:xfrm>
              <a:off x="6846309" y="3245188"/>
              <a:ext cx="4522005" cy="2509434"/>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182880" rIns="182880" bIns="182880" numCol="1" spcCol="1270" anchor="t" anchorCtr="0">
              <a:noAutofit/>
            </a:bodyPr>
            <a:lstStyle/>
            <a:p>
              <a:pPr algn="ctr" defTabSz="666734">
                <a:lnSpc>
                  <a:spcPct val="90000"/>
                </a:lnSpc>
                <a:spcBef>
                  <a:spcPct val="0"/>
                </a:spcBef>
              </a:pPr>
              <a:br>
                <a:rPr lang="en-NZ" altLang="pl-PL" sz="2000">
                  <a:solidFill>
                    <a:schemeClr val="tx1"/>
                  </a:solidFill>
                  <a:latin typeface="Century Gothic" panose="020B0502020202020204" pitchFamily="34" charset="0"/>
                </a:rPr>
              </a:br>
              <a:r>
                <a:rPr lang="en-NZ" altLang="pl-PL" sz="2000">
                  <a:solidFill>
                    <a:schemeClr val="tx1"/>
                  </a:solidFill>
                  <a:latin typeface="Century Gothic" panose="020B0502020202020204" pitchFamily="34" charset="0"/>
                </a:rPr>
                <a:t>What is your most dominant behavioural style?</a:t>
              </a:r>
              <a:endParaRPr lang="pl-PL" altLang="pl-PL" sz="2000" b="1">
                <a:solidFill>
                  <a:schemeClr val="bg1">
                    <a:lumMod val="65000"/>
                  </a:schemeClr>
                </a:solidFill>
                <a:latin typeface="Century Gothic" panose="020B0502020202020204" pitchFamily="34" charset="0"/>
              </a:endParaRPr>
            </a:p>
          </p:txBody>
        </p:sp>
        <p:sp>
          <p:nvSpPr>
            <p:cNvPr id="19" name="Rectangle 39"/>
            <p:cNvSpPr/>
            <p:nvPr/>
          </p:nvSpPr>
          <p:spPr>
            <a:xfrm>
              <a:off x="7608146" y="2206934"/>
              <a:ext cx="2935717" cy="553998"/>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91440" rIns="182880" bIns="182880" numCol="1" spcCol="1270" anchor="ctr" anchorCtr="0">
              <a:spAutoFit/>
            </a:bodyPr>
            <a:lstStyle/>
            <a:p>
              <a:pPr algn="ctr" defTabSz="666734">
                <a:lnSpc>
                  <a:spcPct val="90000"/>
                </a:lnSpc>
                <a:spcBef>
                  <a:spcPct val="0"/>
                </a:spcBef>
                <a:spcAft>
                  <a:spcPts val="200"/>
                </a:spcAft>
              </a:pPr>
              <a:r>
                <a:rPr lang="en-NZ" sz="2000" b="1">
                  <a:solidFill>
                    <a:schemeClr val="bg1"/>
                  </a:solidFill>
                </a:rPr>
                <a:t>DISCUSSION POINT</a:t>
              </a:r>
              <a:endParaRPr lang="en-US" sz="2000" b="1">
                <a:solidFill>
                  <a:schemeClr val="bg1"/>
                </a:solidFill>
              </a:endParaRPr>
            </a:p>
          </p:txBody>
        </p:sp>
      </p:grpSp>
      <p:sp>
        <p:nvSpPr>
          <p:cNvPr id="4" name="Symbol zastępczy numeru slajdu 3"/>
          <p:cNvSpPr>
            <a:spLocks noGrp="1"/>
          </p:cNvSpPr>
          <p:nvPr>
            <p:ph type="sldNum" sz="quarter" idx="12"/>
          </p:nvPr>
        </p:nvSpPr>
        <p:spPr/>
        <p:txBody>
          <a:bodyPr/>
          <a:lstStyle/>
          <a:p>
            <a:fld id="{DEAEEF22-A4DB-45E7-8C91-9889C89BF273}" type="slidenum">
              <a:rPr lang="pl-PL" smtClean="0"/>
              <a:t>74</a:t>
            </a:fld>
            <a:endParaRPr lang="pl-PL"/>
          </a:p>
        </p:txBody>
      </p:sp>
      <p:sp>
        <p:nvSpPr>
          <p:cNvPr id="28" name="Freeform 34"/>
          <p:cNvSpPr>
            <a:spLocks noEditPoints="1"/>
          </p:cNvSpPr>
          <p:nvPr/>
        </p:nvSpPr>
        <p:spPr bwMode="auto">
          <a:xfrm>
            <a:off x="5683413" y="2545240"/>
            <a:ext cx="825174" cy="618528"/>
          </a:xfrm>
          <a:custGeom>
            <a:avLst/>
            <a:gdLst>
              <a:gd name="T0" fmla="*/ 419 w 486"/>
              <a:gd name="T1" fmla="*/ 279 h 364"/>
              <a:gd name="T2" fmla="*/ 390 w 486"/>
              <a:gd name="T3" fmla="*/ 171 h 364"/>
              <a:gd name="T4" fmla="*/ 363 w 486"/>
              <a:gd name="T5" fmla="*/ 279 h 364"/>
              <a:gd name="T6" fmla="*/ 295 w 486"/>
              <a:gd name="T7" fmla="*/ 359 h 364"/>
              <a:gd name="T8" fmla="*/ 481 w 486"/>
              <a:gd name="T9" fmla="*/ 364 h 364"/>
              <a:gd name="T10" fmla="*/ 434 w 486"/>
              <a:gd name="T11" fmla="*/ 312 h 364"/>
              <a:gd name="T12" fmla="*/ 390 w 486"/>
              <a:gd name="T13" fmla="*/ 181 h 364"/>
              <a:gd name="T14" fmla="*/ 390 w 486"/>
              <a:gd name="T15" fmla="*/ 283 h 364"/>
              <a:gd name="T16" fmla="*/ 305 w 486"/>
              <a:gd name="T17" fmla="*/ 355 h 364"/>
              <a:gd name="T18" fmla="*/ 351 w 486"/>
              <a:gd name="T19" fmla="*/ 320 h 364"/>
              <a:gd name="T20" fmla="*/ 390 w 486"/>
              <a:gd name="T21" fmla="*/ 292 h 364"/>
              <a:gd name="T22" fmla="*/ 431 w 486"/>
              <a:gd name="T23" fmla="*/ 321 h 364"/>
              <a:gd name="T24" fmla="*/ 476 w 486"/>
              <a:gd name="T25" fmla="*/ 355 h 364"/>
              <a:gd name="T26" fmla="*/ 322 w 486"/>
              <a:gd name="T27" fmla="*/ 216 h 364"/>
              <a:gd name="T28" fmla="*/ 327 w 486"/>
              <a:gd name="T29" fmla="*/ 215 h 364"/>
              <a:gd name="T30" fmla="*/ 321 w 486"/>
              <a:gd name="T31" fmla="*/ 177 h 364"/>
              <a:gd name="T32" fmla="*/ 297 w 486"/>
              <a:gd name="T33" fmla="*/ 37 h 364"/>
              <a:gd name="T34" fmla="*/ 204 w 486"/>
              <a:gd name="T35" fmla="*/ 0 h 364"/>
              <a:gd name="T36" fmla="*/ 171 w 486"/>
              <a:gd name="T37" fmla="*/ 137 h 364"/>
              <a:gd name="T38" fmla="*/ 154 w 486"/>
              <a:gd name="T39" fmla="*/ 189 h 364"/>
              <a:gd name="T40" fmla="*/ 208 w 486"/>
              <a:gd name="T41" fmla="*/ 143 h 364"/>
              <a:gd name="T42" fmla="*/ 289 w 486"/>
              <a:gd name="T43" fmla="*/ 179 h 364"/>
              <a:gd name="T44" fmla="*/ 293 w 486"/>
              <a:gd name="T45" fmla="*/ 170 h 364"/>
              <a:gd name="T46" fmla="*/ 227 w 486"/>
              <a:gd name="T47" fmla="*/ 130 h 364"/>
              <a:gd name="T48" fmla="*/ 205 w 486"/>
              <a:gd name="T49" fmla="*/ 133 h 364"/>
              <a:gd name="T50" fmla="*/ 200 w 486"/>
              <a:gd name="T51" fmla="*/ 139 h 364"/>
              <a:gd name="T52" fmla="*/ 181 w 486"/>
              <a:gd name="T53" fmla="*/ 134 h 364"/>
              <a:gd name="T54" fmla="*/ 178 w 486"/>
              <a:gd name="T55" fmla="*/ 129 h 364"/>
              <a:gd name="T56" fmla="*/ 204 w 486"/>
              <a:gd name="T57" fmla="*/ 9 h 364"/>
              <a:gd name="T58" fmla="*/ 276 w 486"/>
              <a:gd name="T59" fmla="*/ 49 h 364"/>
              <a:gd name="T60" fmla="*/ 369 w 486"/>
              <a:gd name="T61" fmla="*/ 108 h 364"/>
              <a:gd name="T62" fmla="*/ 311 w 486"/>
              <a:gd name="T63" fmla="*/ 173 h 364"/>
              <a:gd name="T64" fmla="*/ 297 w 486"/>
              <a:gd name="T65" fmla="*/ 173 h 364"/>
              <a:gd name="T66" fmla="*/ 139 w 486"/>
              <a:gd name="T67" fmla="*/ 312 h 364"/>
              <a:gd name="T68" fmla="*/ 142 w 486"/>
              <a:gd name="T69" fmla="*/ 232 h 364"/>
              <a:gd name="T70" fmla="*/ 49 w 486"/>
              <a:gd name="T71" fmla="*/ 232 h 364"/>
              <a:gd name="T72" fmla="*/ 54 w 486"/>
              <a:gd name="T73" fmla="*/ 311 h 364"/>
              <a:gd name="T74" fmla="*/ 5 w 486"/>
              <a:gd name="T75" fmla="*/ 364 h 364"/>
              <a:gd name="T76" fmla="*/ 191 w 486"/>
              <a:gd name="T77" fmla="*/ 359 h 364"/>
              <a:gd name="T78" fmla="*/ 59 w 486"/>
              <a:gd name="T79" fmla="*/ 232 h 364"/>
              <a:gd name="T80" fmla="*/ 132 w 486"/>
              <a:gd name="T81" fmla="*/ 232 h 364"/>
              <a:gd name="T82" fmla="*/ 59 w 486"/>
              <a:gd name="T83" fmla="*/ 232 h 364"/>
              <a:gd name="T84" fmla="*/ 56 w 486"/>
              <a:gd name="T85" fmla="*/ 320 h 364"/>
              <a:gd name="T86" fmla="*/ 77 w 486"/>
              <a:gd name="T87" fmla="*/ 286 h 364"/>
              <a:gd name="T88" fmla="*/ 115 w 486"/>
              <a:gd name="T89" fmla="*/ 286 h 364"/>
              <a:gd name="T90" fmla="*/ 137 w 486"/>
              <a:gd name="T91" fmla="*/ 321 h 364"/>
              <a:gd name="T92" fmla="*/ 10 w 486"/>
              <a:gd name="T93" fmla="*/ 355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6" h="364">
                <a:moveTo>
                  <a:pt x="434" y="312"/>
                </a:moveTo>
                <a:cubicBezTo>
                  <a:pt x="423" y="309"/>
                  <a:pt x="419" y="290"/>
                  <a:pt x="419" y="279"/>
                </a:cubicBezTo>
                <a:cubicBezTo>
                  <a:pt x="429" y="267"/>
                  <a:pt x="437" y="250"/>
                  <a:pt x="437" y="232"/>
                </a:cubicBezTo>
                <a:cubicBezTo>
                  <a:pt x="437" y="195"/>
                  <a:pt x="419" y="171"/>
                  <a:pt x="390" y="171"/>
                </a:cubicBezTo>
                <a:cubicBezTo>
                  <a:pt x="362" y="171"/>
                  <a:pt x="344" y="195"/>
                  <a:pt x="344" y="232"/>
                </a:cubicBezTo>
                <a:cubicBezTo>
                  <a:pt x="344" y="251"/>
                  <a:pt x="352" y="268"/>
                  <a:pt x="363" y="279"/>
                </a:cubicBezTo>
                <a:cubicBezTo>
                  <a:pt x="362" y="293"/>
                  <a:pt x="358" y="308"/>
                  <a:pt x="348" y="311"/>
                </a:cubicBezTo>
                <a:cubicBezTo>
                  <a:pt x="304" y="320"/>
                  <a:pt x="295" y="342"/>
                  <a:pt x="295" y="359"/>
                </a:cubicBezTo>
                <a:cubicBezTo>
                  <a:pt x="295" y="362"/>
                  <a:pt x="297" y="364"/>
                  <a:pt x="300" y="364"/>
                </a:cubicBezTo>
                <a:cubicBezTo>
                  <a:pt x="481" y="364"/>
                  <a:pt x="481" y="364"/>
                  <a:pt x="481" y="364"/>
                </a:cubicBezTo>
                <a:cubicBezTo>
                  <a:pt x="483" y="364"/>
                  <a:pt x="486" y="362"/>
                  <a:pt x="486" y="359"/>
                </a:cubicBezTo>
                <a:cubicBezTo>
                  <a:pt x="486" y="343"/>
                  <a:pt x="477" y="321"/>
                  <a:pt x="434" y="312"/>
                </a:cubicBezTo>
                <a:close/>
                <a:moveTo>
                  <a:pt x="354" y="232"/>
                </a:moveTo>
                <a:cubicBezTo>
                  <a:pt x="354" y="185"/>
                  <a:pt x="382" y="181"/>
                  <a:pt x="390" y="181"/>
                </a:cubicBezTo>
                <a:cubicBezTo>
                  <a:pt x="399" y="181"/>
                  <a:pt x="427" y="185"/>
                  <a:pt x="427" y="232"/>
                </a:cubicBezTo>
                <a:cubicBezTo>
                  <a:pt x="427" y="261"/>
                  <a:pt x="408" y="283"/>
                  <a:pt x="390" y="283"/>
                </a:cubicBezTo>
                <a:cubicBezTo>
                  <a:pt x="373" y="283"/>
                  <a:pt x="354" y="261"/>
                  <a:pt x="354" y="232"/>
                </a:cubicBezTo>
                <a:close/>
                <a:moveTo>
                  <a:pt x="305" y="355"/>
                </a:moveTo>
                <a:cubicBezTo>
                  <a:pt x="307" y="338"/>
                  <a:pt x="323" y="326"/>
                  <a:pt x="351" y="320"/>
                </a:cubicBezTo>
                <a:cubicBezTo>
                  <a:pt x="351" y="320"/>
                  <a:pt x="351" y="320"/>
                  <a:pt x="351" y="320"/>
                </a:cubicBezTo>
                <a:cubicBezTo>
                  <a:pt x="364" y="316"/>
                  <a:pt x="370" y="301"/>
                  <a:pt x="372" y="286"/>
                </a:cubicBezTo>
                <a:cubicBezTo>
                  <a:pt x="377" y="290"/>
                  <a:pt x="384" y="292"/>
                  <a:pt x="390" y="292"/>
                </a:cubicBezTo>
                <a:cubicBezTo>
                  <a:pt x="397" y="292"/>
                  <a:pt x="404" y="290"/>
                  <a:pt x="410" y="286"/>
                </a:cubicBezTo>
                <a:cubicBezTo>
                  <a:pt x="412" y="302"/>
                  <a:pt x="418" y="317"/>
                  <a:pt x="431" y="321"/>
                </a:cubicBezTo>
                <a:cubicBezTo>
                  <a:pt x="431" y="321"/>
                  <a:pt x="431" y="321"/>
                  <a:pt x="432" y="321"/>
                </a:cubicBezTo>
                <a:cubicBezTo>
                  <a:pt x="459" y="326"/>
                  <a:pt x="474" y="338"/>
                  <a:pt x="476" y="355"/>
                </a:cubicBezTo>
                <a:lnTo>
                  <a:pt x="305" y="355"/>
                </a:lnTo>
                <a:close/>
                <a:moveTo>
                  <a:pt x="322" y="216"/>
                </a:moveTo>
                <a:cubicBezTo>
                  <a:pt x="323" y="216"/>
                  <a:pt x="323" y="216"/>
                  <a:pt x="324" y="216"/>
                </a:cubicBezTo>
                <a:cubicBezTo>
                  <a:pt x="325" y="216"/>
                  <a:pt x="327" y="216"/>
                  <a:pt x="327" y="215"/>
                </a:cubicBezTo>
                <a:cubicBezTo>
                  <a:pt x="329" y="214"/>
                  <a:pt x="330" y="212"/>
                  <a:pt x="329" y="210"/>
                </a:cubicBezTo>
                <a:cubicBezTo>
                  <a:pt x="329" y="210"/>
                  <a:pt x="322" y="195"/>
                  <a:pt x="321" y="177"/>
                </a:cubicBezTo>
                <a:cubicBezTo>
                  <a:pt x="355" y="168"/>
                  <a:pt x="378" y="140"/>
                  <a:pt x="378" y="108"/>
                </a:cubicBezTo>
                <a:cubicBezTo>
                  <a:pt x="378" y="69"/>
                  <a:pt x="342" y="37"/>
                  <a:pt x="297" y="37"/>
                </a:cubicBezTo>
                <a:cubicBezTo>
                  <a:pt x="290" y="37"/>
                  <a:pt x="283" y="37"/>
                  <a:pt x="277" y="39"/>
                </a:cubicBezTo>
                <a:cubicBezTo>
                  <a:pt x="263" y="15"/>
                  <a:pt x="235" y="0"/>
                  <a:pt x="204" y="0"/>
                </a:cubicBezTo>
                <a:cubicBezTo>
                  <a:pt x="159" y="0"/>
                  <a:pt x="123" y="32"/>
                  <a:pt x="123" y="71"/>
                </a:cubicBezTo>
                <a:cubicBezTo>
                  <a:pt x="123" y="100"/>
                  <a:pt x="142" y="125"/>
                  <a:pt x="171" y="137"/>
                </a:cubicBezTo>
                <a:cubicBezTo>
                  <a:pt x="170" y="163"/>
                  <a:pt x="154" y="183"/>
                  <a:pt x="154" y="183"/>
                </a:cubicBezTo>
                <a:cubicBezTo>
                  <a:pt x="153" y="185"/>
                  <a:pt x="153" y="188"/>
                  <a:pt x="154" y="189"/>
                </a:cubicBezTo>
                <a:cubicBezTo>
                  <a:pt x="156" y="191"/>
                  <a:pt x="158" y="191"/>
                  <a:pt x="160" y="191"/>
                </a:cubicBezTo>
                <a:cubicBezTo>
                  <a:pt x="185" y="179"/>
                  <a:pt x="201" y="164"/>
                  <a:pt x="208" y="143"/>
                </a:cubicBezTo>
                <a:cubicBezTo>
                  <a:pt x="214" y="142"/>
                  <a:pt x="219" y="142"/>
                  <a:pt x="224" y="141"/>
                </a:cubicBezTo>
                <a:cubicBezTo>
                  <a:pt x="237" y="163"/>
                  <a:pt x="261" y="177"/>
                  <a:pt x="289" y="179"/>
                </a:cubicBezTo>
                <a:cubicBezTo>
                  <a:pt x="296" y="193"/>
                  <a:pt x="306" y="205"/>
                  <a:pt x="322" y="216"/>
                </a:cubicBezTo>
                <a:close/>
                <a:moveTo>
                  <a:pt x="293" y="170"/>
                </a:moveTo>
                <a:cubicBezTo>
                  <a:pt x="266" y="169"/>
                  <a:pt x="242" y="155"/>
                  <a:pt x="231" y="133"/>
                </a:cubicBezTo>
                <a:cubicBezTo>
                  <a:pt x="230" y="131"/>
                  <a:pt x="228" y="130"/>
                  <a:pt x="227" y="130"/>
                </a:cubicBezTo>
                <a:cubicBezTo>
                  <a:pt x="226" y="130"/>
                  <a:pt x="226" y="130"/>
                  <a:pt x="225" y="131"/>
                </a:cubicBezTo>
                <a:cubicBezTo>
                  <a:pt x="219" y="132"/>
                  <a:pt x="212" y="133"/>
                  <a:pt x="205" y="133"/>
                </a:cubicBezTo>
                <a:cubicBezTo>
                  <a:pt x="202" y="133"/>
                  <a:pt x="201" y="135"/>
                  <a:pt x="200" y="137"/>
                </a:cubicBezTo>
                <a:cubicBezTo>
                  <a:pt x="200" y="138"/>
                  <a:pt x="200" y="138"/>
                  <a:pt x="200" y="139"/>
                </a:cubicBezTo>
                <a:cubicBezTo>
                  <a:pt x="195" y="154"/>
                  <a:pt x="185" y="165"/>
                  <a:pt x="170" y="175"/>
                </a:cubicBezTo>
                <a:cubicBezTo>
                  <a:pt x="175" y="165"/>
                  <a:pt x="180" y="150"/>
                  <a:pt x="181" y="134"/>
                </a:cubicBezTo>
                <a:cubicBezTo>
                  <a:pt x="181" y="134"/>
                  <a:pt x="181" y="134"/>
                  <a:pt x="181" y="134"/>
                </a:cubicBezTo>
                <a:cubicBezTo>
                  <a:pt x="181" y="132"/>
                  <a:pt x="180" y="130"/>
                  <a:pt x="178" y="129"/>
                </a:cubicBezTo>
                <a:cubicBezTo>
                  <a:pt x="150" y="120"/>
                  <a:pt x="132" y="97"/>
                  <a:pt x="132" y="71"/>
                </a:cubicBezTo>
                <a:cubicBezTo>
                  <a:pt x="132" y="37"/>
                  <a:pt x="164" y="9"/>
                  <a:pt x="204" y="9"/>
                </a:cubicBezTo>
                <a:cubicBezTo>
                  <a:pt x="233" y="9"/>
                  <a:pt x="259" y="24"/>
                  <a:pt x="270" y="47"/>
                </a:cubicBezTo>
                <a:cubicBezTo>
                  <a:pt x="271" y="48"/>
                  <a:pt x="273" y="49"/>
                  <a:pt x="276" y="49"/>
                </a:cubicBezTo>
                <a:cubicBezTo>
                  <a:pt x="282" y="47"/>
                  <a:pt x="290" y="46"/>
                  <a:pt x="297" y="46"/>
                </a:cubicBezTo>
                <a:cubicBezTo>
                  <a:pt x="337" y="46"/>
                  <a:pt x="369" y="74"/>
                  <a:pt x="369" y="108"/>
                </a:cubicBezTo>
                <a:cubicBezTo>
                  <a:pt x="369" y="137"/>
                  <a:pt x="347" y="162"/>
                  <a:pt x="315" y="169"/>
                </a:cubicBezTo>
                <a:cubicBezTo>
                  <a:pt x="313" y="169"/>
                  <a:pt x="311" y="171"/>
                  <a:pt x="311" y="173"/>
                </a:cubicBezTo>
                <a:cubicBezTo>
                  <a:pt x="311" y="183"/>
                  <a:pt x="313" y="191"/>
                  <a:pt x="315" y="198"/>
                </a:cubicBezTo>
                <a:cubicBezTo>
                  <a:pt x="306" y="190"/>
                  <a:pt x="301" y="182"/>
                  <a:pt x="297" y="173"/>
                </a:cubicBezTo>
                <a:cubicBezTo>
                  <a:pt x="296" y="171"/>
                  <a:pt x="295" y="170"/>
                  <a:pt x="293" y="170"/>
                </a:cubicBezTo>
                <a:close/>
                <a:moveTo>
                  <a:pt x="139" y="312"/>
                </a:moveTo>
                <a:cubicBezTo>
                  <a:pt x="128" y="309"/>
                  <a:pt x="124" y="290"/>
                  <a:pt x="124" y="279"/>
                </a:cubicBezTo>
                <a:cubicBezTo>
                  <a:pt x="135" y="267"/>
                  <a:pt x="142" y="250"/>
                  <a:pt x="142" y="232"/>
                </a:cubicBezTo>
                <a:cubicBezTo>
                  <a:pt x="142" y="195"/>
                  <a:pt x="124" y="171"/>
                  <a:pt x="96" y="171"/>
                </a:cubicBezTo>
                <a:cubicBezTo>
                  <a:pt x="67" y="171"/>
                  <a:pt x="49" y="195"/>
                  <a:pt x="49" y="232"/>
                </a:cubicBezTo>
                <a:cubicBezTo>
                  <a:pt x="49" y="251"/>
                  <a:pt x="57" y="268"/>
                  <a:pt x="68" y="279"/>
                </a:cubicBezTo>
                <a:cubicBezTo>
                  <a:pt x="67" y="293"/>
                  <a:pt x="63" y="308"/>
                  <a:pt x="54" y="311"/>
                </a:cubicBezTo>
                <a:cubicBezTo>
                  <a:pt x="10" y="320"/>
                  <a:pt x="0" y="342"/>
                  <a:pt x="0" y="359"/>
                </a:cubicBezTo>
                <a:cubicBezTo>
                  <a:pt x="0" y="362"/>
                  <a:pt x="3" y="364"/>
                  <a:pt x="5" y="364"/>
                </a:cubicBezTo>
                <a:cubicBezTo>
                  <a:pt x="186" y="364"/>
                  <a:pt x="186" y="364"/>
                  <a:pt x="186" y="364"/>
                </a:cubicBezTo>
                <a:cubicBezTo>
                  <a:pt x="189" y="364"/>
                  <a:pt x="191" y="362"/>
                  <a:pt x="191" y="359"/>
                </a:cubicBezTo>
                <a:cubicBezTo>
                  <a:pt x="191" y="343"/>
                  <a:pt x="182" y="321"/>
                  <a:pt x="139" y="312"/>
                </a:cubicBezTo>
                <a:close/>
                <a:moveTo>
                  <a:pt x="59" y="232"/>
                </a:moveTo>
                <a:cubicBezTo>
                  <a:pt x="59" y="185"/>
                  <a:pt x="87" y="181"/>
                  <a:pt x="96" y="181"/>
                </a:cubicBezTo>
                <a:cubicBezTo>
                  <a:pt x="104" y="181"/>
                  <a:pt x="132" y="185"/>
                  <a:pt x="132" y="232"/>
                </a:cubicBezTo>
                <a:cubicBezTo>
                  <a:pt x="132" y="261"/>
                  <a:pt x="113" y="283"/>
                  <a:pt x="96" y="283"/>
                </a:cubicBezTo>
                <a:cubicBezTo>
                  <a:pt x="78" y="283"/>
                  <a:pt x="59" y="261"/>
                  <a:pt x="59" y="232"/>
                </a:cubicBezTo>
                <a:close/>
                <a:moveTo>
                  <a:pt x="10" y="355"/>
                </a:moveTo>
                <a:cubicBezTo>
                  <a:pt x="12" y="338"/>
                  <a:pt x="28" y="326"/>
                  <a:pt x="56" y="320"/>
                </a:cubicBezTo>
                <a:cubicBezTo>
                  <a:pt x="56" y="320"/>
                  <a:pt x="56" y="320"/>
                  <a:pt x="56" y="320"/>
                </a:cubicBezTo>
                <a:cubicBezTo>
                  <a:pt x="69" y="316"/>
                  <a:pt x="75" y="301"/>
                  <a:pt x="77" y="286"/>
                </a:cubicBezTo>
                <a:cubicBezTo>
                  <a:pt x="83" y="290"/>
                  <a:pt x="89" y="292"/>
                  <a:pt x="96" y="292"/>
                </a:cubicBezTo>
                <a:cubicBezTo>
                  <a:pt x="102" y="292"/>
                  <a:pt x="109" y="290"/>
                  <a:pt x="115" y="286"/>
                </a:cubicBezTo>
                <a:cubicBezTo>
                  <a:pt x="117" y="302"/>
                  <a:pt x="123" y="317"/>
                  <a:pt x="136" y="321"/>
                </a:cubicBezTo>
                <a:cubicBezTo>
                  <a:pt x="137" y="321"/>
                  <a:pt x="137" y="321"/>
                  <a:pt x="137" y="321"/>
                </a:cubicBezTo>
                <a:cubicBezTo>
                  <a:pt x="164" y="326"/>
                  <a:pt x="179" y="338"/>
                  <a:pt x="181" y="355"/>
                </a:cubicBezTo>
                <a:lnTo>
                  <a:pt x="10" y="355"/>
                </a:lnTo>
                <a:close/>
              </a:path>
            </a:pathLst>
          </a:custGeom>
          <a:solidFill>
            <a:schemeClr val="bg1"/>
          </a:solidFill>
          <a:ln>
            <a:solidFill>
              <a:schemeClr val="bg1"/>
            </a:solidFill>
          </a:ln>
        </p:spPr>
        <p:txBody>
          <a:bodyPr vert="horz" wrap="square" lIns="68580" tIns="34290" rIns="68580" bIns="34290" numCol="1" anchor="t" anchorCtr="0" compatLnSpc="1">
            <a:prstTxWarp prst="textNoShape">
              <a:avLst/>
            </a:prstTxWarp>
          </a:bodyPr>
          <a:lstStyle/>
          <a:p>
            <a:endParaRPr lang="en-US"/>
          </a:p>
        </p:txBody>
      </p:sp>
    </p:spTree>
    <p:extLst>
      <p:ext uri="{BB962C8B-B14F-4D97-AF65-F5344CB8AC3E}">
        <p14:creationId xmlns:p14="http://schemas.microsoft.com/office/powerpoint/2010/main" val="379141546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down)">
                                      <p:cBhvr>
                                        <p:cTn id="10" dur="500"/>
                                        <p:tgtEl>
                                          <p:spTgt spid="28"/>
                                        </p:tgtEl>
                                      </p:cBhvr>
                                    </p:animEffect>
                                  </p:childTnLst>
                                </p:cTn>
                              </p:par>
                              <p:par>
                                <p:cTn id="11" presetID="22" presetClass="entr" presetSubtype="1" fill="hold" nodeType="withEffect">
                                  <p:stCondLst>
                                    <p:cond delay="1000"/>
                                  </p:stCondLst>
                                  <p:childTnLst>
                                    <p:set>
                                      <p:cBhvr>
                                        <p:cTn id="12" dur="1" fill="hold">
                                          <p:stCondLst>
                                            <p:cond delay="0"/>
                                          </p:stCondLst>
                                        </p:cTn>
                                        <p:tgtEl>
                                          <p:spTgt spid="15"/>
                                        </p:tgtEl>
                                        <p:attrNameLst>
                                          <p:attrName>style.visibility</p:attrName>
                                        </p:attrNameLst>
                                      </p:cBhvr>
                                      <p:to>
                                        <p:strVal val="visible"/>
                                      </p:to>
                                    </p:set>
                                    <p:animEffect transition="in" filter="wipe(up)">
                                      <p:cBhvr>
                                        <p:cTn id="13" dur="500"/>
                                        <p:tgtEl>
                                          <p:spTgt spid="15"/>
                                        </p:tgtEl>
                                      </p:cBhvr>
                                    </p:animEffect>
                                  </p:childTnLst>
                                </p:cTn>
                              </p:par>
                              <p:par>
                                <p:cTn id="14" presetID="10" presetClass="entr" presetSubtype="0" fill="hold" nodeType="withEffect">
                                  <p:stCondLst>
                                    <p:cond delay="150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 presetClass="path" presetSubtype="0" repeatCount="indefinite" fill="hold" grpId="1" nodeType="withEffect">
                                  <p:stCondLst>
                                    <p:cond delay="0"/>
                                  </p:stCondLst>
                                  <p:childTnLst>
                                    <p:animMotion origin="layout" path="M 0.16888 -2.22222E-6 C 0.31602 -2.22222E-6 0.43828 0.00209 0.43828 0.00509 C 0.43828 0.00787 0.31602 0.01065 0.16888 0.01065 C 0.0194 0.01065 -0.10052 0.00787 -0.10052 0.00509 C -0.10052 0.00209 0.0194 -2.22222E-6 0.16888 -2.22222E-6 Z " pathEditMode="relative" rAng="0" ptsTypes="AAAAA">
                                      <p:cBhvr>
                                        <p:cTn id="21" dur="23000" fill="hold"/>
                                        <p:tgtEl>
                                          <p:spTgt spid="26"/>
                                        </p:tgtEl>
                                        <p:attrNameLst>
                                          <p:attrName>ppt_x</p:attrName>
                                          <p:attrName>ppt_y</p:attrName>
                                        </p:attrNameLst>
                                      </p:cBhvr>
                                      <p:rCtr x="0" y="532"/>
                                    </p:animMotion>
                                  </p:childTnLst>
                                </p:cTn>
                              </p:par>
                              <p:par>
                                <p:cTn id="22" presetID="10" presetClass="entr" presetSubtype="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 presetClass="path" presetSubtype="0" repeatCount="indefinite" fill="hold" grpId="1" nodeType="withEffect">
                                  <p:stCondLst>
                                    <p:cond delay="0"/>
                                  </p:stCondLst>
                                  <p:childTnLst>
                                    <p:animMotion origin="layout" path="M 4.375E-6 3.33333E-6 C 0.06901 3.33333E-6 0.125 0.00139 0.125 0.00324 C 0.125 0.00509 0.06901 0.00671 4.375E-6 0.00671 C -0.06901 0.00671 -0.125 0.00509 -0.125 0.00324 C -0.125 0.00139 -0.06901 3.33333E-6 4.375E-6 3.33333E-6 Z " pathEditMode="relative" rAng="0" ptsTypes="AAAAA">
                                      <p:cBhvr>
                                        <p:cTn id="26" dur="12000" fill="hold"/>
                                        <p:tgtEl>
                                          <p:spTgt spid="27"/>
                                        </p:tgtEl>
                                        <p:attrNameLst>
                                          <p:attrName>ppt_x</p:attrName>
                                          <p:attrName>ppt_y</p:attrName>
                                        </p:attrNameLst>
                                      </p:cBhvr>
                                      <p:rCtr x="0" y="32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7" grpId="0" animBg="1"/>
      <p:bldP spid="27" grpId="1" animBg="1"/>
      <p:bldP spid="28"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upa 36"/>
          <p:cNvGrpSpPr/>
          <p:nvPr/>
        </p:nvGrpSpPr>
        <p:grpSpPr>
          <a:xfrm>
            <a:off x="2931639" y="1178691"/>
            <a:ext cx="2019850" cy="4501658"/>
            <a:chOff x="3134998" y="1178691"/>
            <a:chExt cx="2019850" cy="4501658"/>
          </a:xfrm>
        </p:grpSpPr>
        <p:sp>
          <p:nvSpPr>
            <p:cNvPr id="13"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4"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6"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7"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18" name="Grupa 17"/>
            <p:cNvGrpSpPr/>
            <p:nvPr/>
          </p:nvGrpSpPr>
          <p:grpSpPr>
            <a:xfrm>
              <a:off x="3134998" y="1517736"/>
              <a:ext cx="2019850" cy="4162612"/>
              <a:chOff x="3636165" y="1814460"/>
              <a:chExt cx="1696621" cy="3496486"/>
            </a:xfrm>
          </p:grpSpPr>
          <p:grpSp>
            <p:nvGrpSpPr>
              <p:cNvPr id="19" name="Group 28"/>
              <p:cNvGrpSpPr>
                <a:grpSpLocks/>
              </p:cNvGrpSpPr>
              <p:nvPr/>
            </p:nvGrpSpPr>
            <p:grpSpPr bwMode="auto">
              <a:xfrm>
                <a:off x="3636165" y="1819139"/>
                <a:ext cx="1696621" cy="3491807"/>
                <a:chOff x="1684" y="1082"/>
                <a:chExt cx="2391" cy="3083"/>
              </a:xfrm>
            </p:grpSpPr>
            <p:sp>
              <p:nvSpPr>
                <p:cNvPr id="24"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5"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20"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1"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2"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3"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97" name="Grupa 96"/>
          <p:cNvGrpSpPr/>
          <p:nvPr/>
        </p:nvGrpSpPr>
        <p:grpSpPr>
          <a:xfrm>
            <a:off x="5225765" y="1178691"/>
            <a:ext cx="2019850" cy="4501658"/>
            <a:chOff x="3134998" y="1178691"/>
            <a:chExt cx="2019850" cy="4501658"/>
          </a:xfrm>
        </p:grpSpPr>
        <p:sp>
          <p:nvSpPr>
            <p:cNvPr id="98"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99"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00"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01"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102" name="Grupa 101"/>
            <p:cNvGrpSpPr/>
            <p:nvPr/>
          </p:nvGrpSpPr>
          <p:grpSpPr>
            <a:xfrm>
              <a:off x="3134998" y="1517736"/>
              <a:ext cx="2019850" cy="4162612"/>
              <a:chOff x="3636165" y="1814460"/>
              <a:chExt cx="1696621" cy="3496486"/>
            </a:xfrm>
          </p:grpSpPr>
          <p:grpSp>
            <p:nvGrpSpPr>
              <p:cNvPr id="103" name="Group 28"/>
              <p:cNvGrpSpPr>
                <a:grpSpLocks/>
              </p:cNvGrpSpPr>
              <p:nvPr/>
            </p:nvGrpSpPr>
            <p:grpSpPr bwMode="auto">
              <a:xfrm>
                <a:off x="3636165" y="1819139"/>
                <a:ext cx="1696621" cy="3491807"/>
                <a:chOff x="1684" y="1082"/>
                <a:chExt cx="2391" cy="3083"/>
              </a:xfrm>
            </p:grpSpPr>
            <p:sp>
              <p:nvSpPr>
                <p:cNvPr id="108"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09"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104"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05"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06"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07"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110" name="Grupa 109"/>
          <p:cNvGrpSpPr/>
          <p:nvPr/>
        </p:nvGrpSpPr>
        <p:grpSpPr>
          <a:xfrm>
            <a:off x="9814016" y="1178691"/>
            <a:ext cx="2019850" cy="4501658"/>
            <a:chOff x="3134998" y="1178691"/>
            <a:chExt cx="2019850" cy="4501658"/>
          </a:xfrm>
        </p:grpSpPr>
        <p:sp>
          <p:nvSpPr>
            <p:cNvPr id="111"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12"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13"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14"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115" name="Grupa 114"/>
            <p:cNvGrpSpPr/>
            <p:nvPr/>
          </p:nvGrpSpPr>
          <p:grpSpPr>
            <a:xfrm>
              <a:off x="3134998" y="1517736"/>
              <a:ext cx="2019850" cy="4162612"/>
              <a:chOff x="3636165" y="1814460"/>
              <a:chExt cx="1696621" cy="3496486"/>
            </a:xfrm>
          </p:grpSpPr>
          <p:grpSp>
            <p:nvGrpSpPr>
              <p:cNvPr id="116" name="Group 28"/>
              <p:cNvGrpSpPr>
                <a:grpSpLocks/>
              </p:cNvGrpSpPr>
              <p:nvPr/>
            </p:nvGrpSpPr>
            <p:grpSpPr bwMode="auto">
              <a:xfrm>
                <a:off x="3636165" y="1819139"/>
                <a:ext cx="1696621" cy="3491807"/>
                <a:chOff x="1684" y="1082"/>
                <a:chExt cx="2391" cy="3083"/>
              </a:xfrm>
            </p:grpSpPr>
            <p:sp>
              <p:nvSpPr>
                <p:cNvPr id="121"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22"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117"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18"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19"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20"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149" name="Grupa 148"/>
          <p:cNvGrpSpPr/>
          <p:nvPr/>
        </p:nvGrpSpPr>
        <p:grpSpPr>
          <a:xfrm>
            <a:off x="7519891" y="1178691"/>
            <a:ext cx="2019850" cy="4501658"/>
            <a:chOff x="3134998" y="1178691"/>
            <a:chExt cx="2019850" cy="4501658"/>
          </a:xfrm>
        </p:grpSpPr>
        <p:sp>
          <p:nvSpPr>
            <p:cNvPr id="150"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51"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52"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53"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154" name="Grupa 153"/>
            <p:cNvGrpSpPr/>
            <p:nvPr/>
          </p:nvGrpSpPr>
          <p:grpSpPr>
            <a:xfrm>
              <a:off x="3134998" y="1517736"/>
              <a:ext cx="2019850" cy="4162612"/>
              <a:chOff x="3636165" y="1814460"/>
              <a:chExt cx="1696621" cy="3496486"/>
            </a:xfrm>
          </p:grpSpPr>
          <p:grpSp>
            <p:nvGrpSpPr>
              <p:cNvPr id="155" name="Group 28"/>
              <p:cNvGrpSpPr>
                <a:grpSpLocks/>
              </p:cNvGrpSpPr>
              <p:nvPr/>
            </p:nvGrpSpPr>
            <p:grpSpPr bwMode="auto">
              <a:xfrm>
                <a:off x="3636165" y="1819139"/>
                <a:ext cx="1696621" cy="3491807"/>
                <a:chOff x="1684" y="1082"/>
                <a:chExt cx="2391" cy="3083"/>
              </a:xfrm>
            </p:grpSpPr>
            <p:sp>
              <p:nvSpPr>
                <p:cNvPr id="160"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61"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156"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57"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58"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59"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sp>
        <p:nvSpPr>
          <p:cNvPr id="2" name="Tytuł 1"/>
          <p:cNvSpPr>
            <a:spLocks noGrp="1"/>
          </p:cNvSpPr>
          <p:nvPr>
            <p:ph type="title"/>
          </p:nvPr>
        </p:nvSpPr>
        <p:spPr/>
        <p:txBody>
          <a:bodyPr/>
          <a:lstStyle/>
          <a:p>
            <a:r>
              <a:rPr lang="en-NZ" altLang="pl-PL" dirty="0"/>
              <a:t>Discussion - </a:t>
            </a:r>
            <a:r>
              <a:rPr lang="pl-PL" altLang="pl-PL" dirty="0"/>
              <a:t>Extended DISC® </a:t>
            </a:r>
            <a:r>
              <a:rPr lang="pl-PL" altLang="pl-PL" b="1" dirty="0">
                <a:solidFill>
                  <a:schemeClr val="accent1"/>
                </a:solidFill>
              </a:rPr>
              <a:t>Profiles</a:t>
            </a:r>
            <a:r>
              <a:rPr lang="pl-PL" altLang="pl-PL" dirty="0"/>
              <a:t> </a:t>
            </a:r>
            <a:endParaRPr lang="pl-PL" dirty="0"/>
          </a:p>
        </p:txBody>
      </p:sp>
      <p:sp>
        <p:nvSpPr>
          <p:cNvPr id="3" name="Prostokąt zaokrąglony 2"/>
          <p:cNvSpPr/>
          <p:nvPr/>
        </p:nvSpPr>
        <p:spPr>
          <a:xfrm>
            <a:off x="-3582717" y="750850"/>
            <a:ext cx="6428442" cy="312826"/>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gn="r"/>
            <a:r>
              <a:rPr lang="pl-PL" sz="2000" b="1">
                <a:latin typeface="Century Gothic" panose="020B0502020202020204" pitchFamily="34" charset="0"/>
              </a:rPr>
              <a:t>Profile II </a:t>
            </a:r>
            <a:r>
              <a:rPr lang="pl-PL" sz="2000" b="1" err="1">
                <a:latin typeface="Century Gothic" panose="020B0502020202020204" pitchFamily="34" charset="0"/>
              </a:rPr>
              <a:t>examples</a:t>
            </a:r>
            <a:r>
              <a:rPr lang="pl-PL" sz="2000" b="1">
                <a:latin typeface="Century Gothic" panose="020B0502020202020204" pitchFamily="34" charset="0"/>
              </a:rPr>
              <a:t> </a:t>
            </a:r>
          </a:p>
        </p:txBody>
      </p:sp>
      <p:sp>
        <p:nvSpPr>
          <p:cNvPr id="4" name="Prostokąt 3"/>
          <p:cNvSpPr/>
          <p:nvPr/>
        </p:nvSpPr>
        <p:spPr>
          <a:xfrm>
            <a:off x="3322380" y="749202"/>
            <a:ext cx="1434436" cy="318549"/>
          </a:xfrm>
          <a:prstGeom prst="rect">
            <a:avLst/>
          </a:prstGeom>
        </p:spPr>
        <p:txBody>
          <a:bodyPr wrap="square">
            <a:spAutoFit/>
          </a:bodyPr>
          <a:lstStyle/>
          <a:p>
            <a:pPr>
              <a:lnSpc>
                <a:spcPct val="70000"/>
              </a:lnSpc>
              <a:spcBef>
                <a:spcPct val="20000"/>
              </a:spcBef>
              <a:defRPr/>
            </a:pPr>
            <a:r>
              <a:rPr kumimoji="1" lang="pl-PL" sz="2100" b="1">
                <a:solidFill>
                  <a:srgbClr val="D82674"/>
                </a:solidFill>
                <a:ea typeface="ＭＳ Ｐゴシック" pitchFamily="-112" charset="-128"/>
              </a:rPr>
              <a:t>Person A</a:t>
            </a:r>
            <a:endParaRPr kumimoji="1" lang="en-US" sz="2100" b="1">
              <a:solidFill>
                <a:srgbClr val="D82674"/>
              </a:solidFill>
              <a:ea typeface="ＭＳ Ｐゴシック" pitchFamily="-112" charset="-128"/>
            </a:endParaRPr>
          </a:p>
        </p:txBody>
      </p:sp>
      <p:sp>
        <p:nvSpPr>
          <p:cNvPr id="5" name="Prostokąt 4"/>
          <p:cNvSpPr/>
          <p:nvPr/>
        </p:nvSpPr>
        <p:spPr>
          <a:xfrm>
            <a:off x="5560763" y="749202"/>
            <a:ext cx="1562949" cy="318549"/>
          </a:xfrm>
          <a:prstGeom prst="rect">
            <a:avLst/>
          </a:prstGeom>
        </p:spPr>
        <p:txBody>
          <a:bodyPr wrap="square">
            <a:spAutoFit/>
          </a:bodyPr>
          <a:lstStyle/>
          <a:p>
            <a:pPr>
              <a:lnSpc>
                <a:spcPct val="70000"/>
              </a:lnSpc>
              <a:spcBef>
                <a:spcPct val="20000"/>
              </a:spcBef>
              <a:defRPr/>
            </a:pPr>
            <a:r>
              <a:rPr kumimoji="1" lang="pl-PL" sz="2100" b="1">
                <a:solidFill>
                  <a:srgbClr val="D82674"/>
                </a:solidFill>
                <a:ea typeface="ＭＳ Ｐゴシック" pitchFamily="-112" charset="-128"/>
              </a:rPr>
              <a:t>Person B</a:t>
            </a:r>
            <a:endParaRPr kumimoji="1" lang="en-US" sz="2100" b="1">
              <a:solidFill>
                <a:srgbClr val="D82674"/>
              </a:solidFill>
              <a:ea typeface="ＭＳ Ｐゴシック" pitchFamily="-112" charset="-128"/>
            </a:endParaRPr>
          </a:p>
        </p:txBody>
      </p:sp>
      <p:sp>
        <p:nvSpPr>
          <p:cNvPr id="6" name="Prostokąt 5"/>
          <p:cNvSpPr/>
          <p:nvPr/>
        </p:nvSpPr>
        <p:spPr>
          <a:xfrm>
            <a:off x="7776518" y="749202"/>
            <a:ext cx="1448649" cy="318549"/>
          </a:xfrm>
          <a:prstGeom prst="rect">
            <a:avLst/>
          </a:prstGeom>
        </p:spPr>
        <p:txBody>
          <a:bodyPr wrap="square">
            <a:spAutoFit/>
          </a:bodyPr>
          <a:lstStyle/>
          <a:p>
            <a:pPr>
              <a:lnSpc>
                <a:spcPct val="70000"/>
              </a:lnSpc>
              <a:spcBef>
                <a:spcPct val="20000"/>
              </a:spcBef>
              <a:defRPr/>
            </a:pPr>
            <a:r>
              <a:rPr kumimoji="1" lang="pl-PL" sz="2100" b="1">
                <a:solidFill>
                  <a:srgbClr val="D82674"/>
                </a:solidFill>
                <a:ea typeface="ＭＳ Ｐゴシック" pitchFamily="-112" charset="-128"/>
              </a:rPr>
              <a:t>Person C</a:t>
            </a:r>
            <a:endParaRPr kumimoji="1" lang="en-US" sz="2100" b="1">
              <a:solidFill>
                <a:srgbClr val="D82674"/>
              </a:solidFill>
              <a:ea typeface="ＭＳ Ｐゴシック" pitchFamily="-112" charset="-128"/>
            </a:endParaRPr>
          </a:p>
        </p:txBody>
      </p:sp>
      <p:sp>
        <p:nvSpPr>
          <p:cNvPr id="7" name="Prostokąt 6"/>
          <p:cNvSpPr/>
          <p:nvPr/>
        </p:nvSpPr>
        <p:spPr>
          <a:xfrm>
            <a:off x="10049424" y="749202"/>
            <a:ext cx="1542080" cy="318549"/>
          </a:xfrm>
          <a:prstGeom prst="rect">
            <a:avLst/>
          </a:prstGeom>
        </p:spPr>
        <p:txBody>
          <a:bodyPr wrap="square">
            <a:spAutoFit/>
          </a:bodyPr>
          <a:lstStyle/>
          <a:p>
            <a:pPr>
              <a:lnSpc>
                <a:spcPct val="70000"/>
              </a:lnSpc>
              <a:spcBef>
                <a:spcPct val="20000"/>
              </a:spcBef>
              <a:defRPr/>
            </a:pPr>
            <a:r>
              <a:rPr kumimoji="1" lang="pl-PL" sz="2100" b="1">
                <a:solidFill>
                  <a:srgbClr val="D82674"/>
                </a:solidFill>
                <a:ea typeface="ＭＳ Ｐゴシック" pitchFamily="-112" charset="-128"/>
              </a:rPr>
              <a:t>Person D</a:t>
            </a:r>
            <a:endParaRPr kumimoji="1" lang="en-US" sz="2100" b="1">
              <a:solidFill>
                <a:srgbClr val="D82674"/>
              </a:solidFill>
              <a:ea typeface="ＭＳ Ｐゴシック" pitchFamily="-112" charset="-128"/>
            </a:endParaRPr>
          </a:p>
        </p:txBody>
      </p:sp>
      <p:sp>
        <p:nvSpPr>
          <p:cNvPr id="77" name="Rectangle 4"/>
          <p:cNvSpPr>
            <a:spLocks noChangeArrowheads="1"/>
          </p:cNvSpPr>
          <p:nvPr/>
        </p:nvSpPr>
        <p:spPr bwMode="auto">
          <a:xfrm>
            <a:off x="2949942" y="5814340"/>
            <a:ext cx="2003883" cy="523412"/>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en-NZ" sz="1100" b="1">
                <a:solidFill>
                  <a:srgbClr val="5F5F5F"/>
                </a:solidFill>
                <a:ea typeface="ＭＳ Ｐゴシック" pitchFamily="-112" charset="-128"/>
                <a:cs typeface="ＭＳ Ｐゴシック" pitchFamily="-112" charset="-128"/>
              </a:rPr>
              <a:t>6</a:t>
            </a:r>
            <a:r>
              <a:rPr lang="en-US" sz="1100" b="1">
                <a:solidFill>
                  <a:srgbClr val="5F5F5F"/>
                </a:solidFill>
                <a:latin typeface="+mn-lt"/>
                <a:ea typeface="ＭＳ Ｐゴシック" pitchFamily="-112" charset="-128"/>
                <a:cs typeface="ＭＳ Ｐゴシック" pitchFamily="-112" charset="-128"/>
              </a:rPr>
              <a:t>0   </a:t>
            </a:r>
            <a:r>
              <a:rPr lang="en-NZ" sz="1100" b="1">
                <a:solidFill>
                  <a:srgbClr val="5F5F5F"/>
                </a:solidFill>
                <a:ea typeface="ＭＳ Ｐゴシック" pitchFamily="-112" charset="-128"/>
                <a:cs typeface="ＭＳ Ｐゴシック" pitchFamily="-112" charset="-128"/>
              </a:rPr>
              <a:t>4</a:t>
            </a:r>
            <a:r>
              <a:rPr lang="pl-PL" sz="1100" b="1">
                <a:solidFill>
                  <a:srgbClr val="5F5F5F"/>
                </a:solidFill>
                <a:latin typeface="+mn-lt"/>
                <a:ea typeface="ＭＳ Ｐゴシック" pitchFamily="-112" charset="-128"/>
                <a:cs typeface="ＭＳ Ｐゴシック" pitchFamily="-112" charset="-128"/>
              </a:rPr>
              <a:t>0</a:t>
            </a:r>
            <a:r>
              <a:rPr lang="en-US" sz="1100" b="1">
                <a:solidFill>
                  <a:srgbClr val="5F5F5F"/>
                </a:solidFill>
                <a:latin typeface="+mn-lt"/>
                <a:ea typeface="ＭＳ Ｐゴシック" pitchFamily="-112" charset="-128"/>
                <a:cs typeface="ＭＳ Ｐゴシック" pitchFamily="-112" charset="-128"/>
              </a:rPr>
              <a:t>  </a:t>
            </a:r>
            <a:r>
              <a:rPr lang="pl-PL" sz="1100" b="1">
                <a:solidFill>
                  <a:srgbClr val="5F5F5F"/>
                </a:solidFill>
                <a:latin typeface="+mn-lt"/>
                <a:ea typeface="ＭＳ Ｐゴシック" pitchFamily="-112" charset="-128"/>
                <a:cs typeface="ＭＳ Ｐゴシック" pitchFamily="-112" charset="-128"/>
              </a:rPr>
              <a:t> </a:t>
            </a:r>
            <a:r>
              <a:rPr lang="pl-PL" sz="1100" b="1">
                <a:solidFill>
                  <a:srgbClr val="5F5F5F"/>
                </a:solidFill>
                <a:ea typeface="ＭＳ Ｐゴシック" pitchFamily="-112" charset="-128"/>
                <a:cs typeface="ＭＳ Ｐゴシック" pitchFamily="-112" charset="-128"/>
              </a:rPr>
              <a:t>00</a:t>
            </a:r>
            <a:r>
              <a:rPr lang="en-US" sz="1100" b="1">
                <a:solidFill>
                  <a:srgbClr val="5F5F5F"/>
                </a:solidFill>
                <a:latin typeface="+mn-lt"/>
                <a:ea typeface="ＭＳ Ｐゴシック" pitchFamily="-112" charset="-128"/>
                <a:cs typeface="ＭＳ Ｐゴシック" pitchFamily="-112" charset="-128"/>
              </a:rPr>
              <a:t>  </a:t>
            </a:r>
            <a:r>
              <a:rPr lang="pl-PL" sz="1100" b="1">
                <a:solidFill>
                  <a:srgbClr val="5F5F5F"/>
                </a:solidFill>
                <a:latin typeface="+mn-lt"/>
                <a:ea typeface="ＭＳ Ｐゴシック" pitchFamily="-112" charset="-128"/>
                <a:cs typeface="ＭＳ Ｐゴシック" pitchFamily="-112" charset="-128"/>
              </a:rPr>
              <a:t> </a:t>
            </a:r>
            <a:r>
              <a:rPr lang="pl-PL" sz="1100" b="1">
                <a:solidFill>
                  <a:srgbClr val="5F5F5F"/>
                </a:solidFill>
                <a:ea typeface="ＭＳ Ｐゴシック" pitchFamily="-112" charset="-128"/>
                <a:cs typeface="ＭＳ Ｐゴシック" pitchFamily="-112" charset="-128"/>
              </a:rPr>
              <a:t>00</a:t>
            </a:r>
            <a:endParaRPr lang="en-US" sz="1100" b="1">
              <a:solidFill>
                <a:srgbClr val="5F5F5F"/>
              </a:solidFill>
              <a:latin typeface="+mn-lt"/>
              <a:ea typeface="ＭＳ Ｐゴシック" pitchFamily="-112" charset="-128"/>
              <a:cs typeface="ＭＳ Ｐゴシック" pitchFamily="-112" charset="-128"/>
            </a:endParaRPr>
          </a:p>
          <a:p>
            <a:pPr algn="ctr" eaLnBrk="1" hangingPunct="1">
              <a:defRPr/>
            </a:pPr>
            <a:r>
              <a:rPr lang="pl-PL" sz="1100" b="1">
                <a:solidFill>
                  <a:srgbClr val="5F5F5F"/>
                </a:solidFill>
                <a:ea typeface="ＭＳ Ｐゴシック" pitchFamily="-112" charset="-128"/>
                <a:cs typeface="ＭＳ Ｐゴシック" pitchFamily="-112" charset="-128"/>
              </a:rPr>
              <a:t>00</a:t>
            </a:r>
            <a:r>
              <a:rPr lang="en-US" sz="1100" b="1">
                <a:solidFill>
                  <a:srgbClr val="5F5F5F"/>
                </a:solidFill>
                <a:latin typeface="+mn-lt"/>
                <a:ea typeface="ＭＳ Ｐゴシック" pitchFamily="-112" charset="-128"/>
                <a:cs typeface="ＭＳ Ｐゴシック" pitchFamily="-112" charset="-128"/>
              </a:rPr>
              <a:t> </a:t>
            </a:r>
            <a:r>
              <a:rPr lang="pl-PL" sz="1100" b="1">
                <a:solidFill>
                  <a:srgbClr val="5F5F5F"/>
                </a:solidFill>
                <a:latin typeface="+mn-lt"/>
                <a:ea typeface="ＭＳ Ｐゴシック" pitchFamily="-112" charset="-128"/>
                <a:cs typeface="ＭＳ Ｐゴシック" pitchFamily="-112" charset="-128"/>
              </a:rPr>
              <a:t> </a:t>
            </a:r>
            <a:r>
              <a:rPr lang="en-US" sz="1100" b="1">
                <a:solidFill>
                  <a:srgbClr val="5F5F5F"/>
                </a:solidFill>
                <a:latin typeface="+mn-lt"/>
                <a:ea typeface="ＭＳ Ｐゴシック" pitchFamily="-112" charset="-128"/>
                <a:cs typeface="ＭＳ Ｐゴシック" pitchFamily="-112" charset="-128"/>
              </a:rPr>
              <a:t> </a:t>
            </a:r>
            <a:r>
              <a:rPr lang="pl-PL" sz="1100" b="1">
                <a:solidFill>
                  <a:srgbClr val="5F5F5F"/>
                </a:solidFill>
                <a:ea typeface="ＭＳ Ｐゴシック" pitchFamily="-112" charset="-128"/>
                <a:cs typeface="ＭＳ Ｐゴシック" pitchFamily="-112" charset="-128"/>
              </a:rPr>
              <a:t>0</a:t>
            </a:r>
            <a:r>
              <a:rPr lang="en-US" sz="1100" b="1">
                <a:solidFill>
                  <a:srgbClr val="5F5F5F"/>
                </a:solidFill>
                <a:latin typeface="+mn-lt"/>
                <a:ea typeface="ＭＳ Ｐゴシック" pitchFamily="-112" charset="-128"/>
                <a:cs typeface="ＭＳ Ｐゴシック" pitchFamily="-112" charset="-128"/>
              </a:rPr>
              <a:t>0   </a:t>
            </a:r>
            <a:r>
              <a:rPr lang="pl-PL" sz="1100" b="1">
                <a:solidFill>
                  <a:srgbClr val="5F5F5F"/>
                </a:solidFill>
                <a:ea typeface="ＭＳ Ｐゴシック" pitchFamily="-112" charset="-128"/>
                <a:cs typeface="ＭＳ Ｐゴシック" pitchFamily="-112" charset="-128"/>
              </a:rPr>
              <a:t>30</a:t>
            </a:r>
            <a:r>
              <a:rPr lang="en-US" sz="1100" b="1">
                <a:solidFill>
                  <a:srgbClr val="5F5F5F"/>
                </a:solidFill>
                <a:latin typeface="+mn-lt"/>
                <a:ea typeface="ＭＳ Ｐゴシック" pitchFamily="-112" charset="-128"/>
                <a:cs typeface="ＭＳ Ｐゴシック" pitchFamily="-112" charset="-128"/>
              </a:rPr>
              <a:t>  </a:t>
            </a:r>
            <a:r>
              <a:rPr lang="pl-PL" sz="1100" b="1">
                <a:solidFill>
                  <a:srgbClr val="5F5F5F"/>
                </a:solidFill>
                <a:latin typeface="+mn-lt"/>
                <a:ea typeface="ＭＳ Ｐゴシック" pitchFamily="-112" charset="-128"/>
                <a:cs typeface="ＭＳ Ｐゴシック" pitchFamily="-112" charset="-128"/>
              </a:rPr>
              <a:t> </a:t>
            </a:r>
            <a:r>
              <a:rPr lang="pl-PL" sz="1100" b="1">
                <a:solidFill>
                  <a:srgbClr val="5F5F5F"/>
                </a:solidFill>
                <a:ea typeface="ＭＳ Ｐゴシック" pitchFamily="-112" charset="-128"/>
                <a:cs typeface="ＭＳ Ｐゴシック" pitchFamily="-112" charset="-128"/>
              </a:rPr>
              <a:t>70</a:t>
            </a:r>
            <a:endParaRPr lang="en-US" sz="1100" b="1">
              <a:solidFill>
                <a:srgbClr val="5F5F5F"/>
              </a:solidFill>
              <a:latin typeface="+mn-lt"/>
              <a:ea typeface="ＭＳ Ｐゴシック" pitchFamily="-112" charset="-128"/>
              <a:cs typeface="ＭＳ Ｐゴシック" pitchFamily="-112" charset="-128"/>
            </a:endParaRPr>
          </a:p>
        </p:txBody>
      </p:sp>
      <p:grpSp>
        <p:nvGrpSpPr>
          <p:cNvPr id="78" name="Grupa 77"/>
          <p:cNvGrpSpPr/>
          <p:nvPr/>
        </p:nvGrpSpPr>
        <p:grpSpPr>
          <a:xfrm>
            <a:off x="3361048" y="2250723"/>
            <a:ext cx="1198379" cy="2000026"/>
            <a:chOff x="1037399" y="2735749"/>
            <a:chExt cx="1010940" cy="1687201"/>
          </a:xfrm>
        </p:grpSpPr>
        <p:sp>
          <p:nvSpPr>
            <p:cNvPr id="79" name="Line 35"/>
            <p:cNvSpPr>
              <a:spLocks noChangeShapeType="1"/>
            </p:cNvSpPr>
            <p:nvPr/>
          </p:nvSpPr>
          <p:spPr bwMode="auto">
            <a:xfrm>
              <a:off x="1037399" y="2735749"/>
              <a:ext cx="310609" cy="8977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0" name="Line 36"/>
            <p:cNvSpPr>
              <a:spLocks noChangeShapeType="1"/>
            </p:cNvSpPr>
            <p:nvPr/>
          </p:nvSpPr>
          <p:spPr bwMode="auto">
            <a:xfrm>
              <a:off x="1361193" y="2825527"/>
              <a:ext cx="358017" cy="1323553"/>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1" name="Line 37"/>
            <p:cNvSpPr>
              <a:spLocks noChangeShapeType="1"/>
            </p:cNvSpPr>
            <p:nvPr/>
          </p:nvSpPr>
          <p:spPr bwMode="auto">
            <a:xfrm>
              <a:off x="1725845" y="4152379"/>
              <a:ext cx="322494" cy="270571"/>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82" name="Rectangle 4"/>
          <p:cNvSpPr>
            <a:spLocks noChangeArrowheads="1"/>
          </p:cNvSpPr>
          <p:nvPr/>
        </p:nvSpPr>
        <p:spPr bwMode="auto">
          <a:xfrm>
            <a:off x="5241732" y="5820092"/>
            <a:ext cx="2003883" cy="523412"/>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en-NZ" sz="1100" b="1">
                <a:solidFill>
                  <a:srgbClr val="5F5F5F"/>
                </a:solidFill>
                <a:ea typeface="ＭＳ Ｐゴシック" pitchFamily="-112" charset="-128"/>
                <a:cs typeface="ＭＳ Ｐゴシック" pitchFamily="-112" charset="-128"/>
              </a:rPr>
              <a:t>0</a:t>
            </a:r>
            <a:r>
              <a:rPr lang="en-US" sz="1100" b="1">
                <a:solidFill>
                  <a:srgbClr val="5F5F5F"/>
                </a:solidFill>
                <a:latin typeface="+mn-lt"/>
                <a:ea typeface="ＭＳ Ｐゴシック" pitchFamily="-112" charset="-128"/>
                <a:cs typeface="ＭＳ Ｐゴシック" pitchFamily="-112" charset="-128"/>
              </a:rPr>
              <a:t>0   </a:t>
            </a:r>
            <a:r>
              <a:rPr lang="en-NZ" sz="1100" b="1">
                <a:solidFill>
                  <a:srgbClr val="5F5F5F"/>
                </a:solidFill>
                <a:ea typeface="ＭＳ Ｐゴシック" pitchFamily="-112" charset="-128"/>
                <a:cs typeface="ＭＳ Ｐゴシック" pitchFamily="-112" charset="-128"/>
              </a:rPr>
              <a:t>7</a:t>
            </a:r>
            <a:r>
              <a:rPr lang="pl-PL" sz="1100" b="1">
                <a:solidFill>
                  <a:srgbClr val="5F5F5F"/>
                </a:solidFill>
                <a:latin typeface="+mn-lt"/>
                <a:ea typeface="ＭＳ Ｐゴシック" pitchFamily="-112" charset="-128"/>
                <a:cs typeface="ＭＳ Ｐゴシック" pitchFamily="-112" charset="-128"/>
              </a:rPr>
              <a:t>0</a:t>
            </a:r>
            <a:r>
              <a:rPr lang="en-US" sz="1100" b="1">
                <a:solidFill>
                  <a:srgbClr val="5F5F5F"/>
                </a:solidFill>
                <a:latin typeface="+mn-lt"/>
                <a:ea typeface="ＭＳ Ｐゴシック" pitchFamily="-112" charset="-128"/>
                <a:cs typeface="ＭＳ Ｐゴシック" pitchFamily="-112" charset="-128"/>
              </a:rPr>
              <a:t>  </a:t>
            </a:r>
            <a:r>
              <a:rPr lang="pl-PL" sz="1100" b="1">
                <a:solidFill>
                  <a:srgbClr val="5F5F5F"/>
                </a:solidFill>
                <a:latin typeface="+mn-lt"/>
                <a:ea typeface="ＭＳ Ｐゴシック" pitchFamily="-112" charset="-128"/>
                <a:cs typeface="ＭＳ Ｐゴシック" pitchFamily="-112" charset="-128"/>
              </a:rPr>
              <a:t> </a:t>
            </a:r>
            <a:r>
              <a:rPr lang="pl-PL" sz="1100" b="1">
                <a:solidFill>
                  <a:srgbClr val="5F5F5F"/>
                </a:solidFill>
                <a:ea typeface="ＭＳ Ｐゴシック" pitchFamily="-112" charset="-128"/>
                <a:cs typeface="ＭＳ Ｐゴシック" pitchFamily="-112" charset="-128"/>
              </a:rPr>
              <a:t>00</a:t>
            </a:r>
            <a:r>
              <a:rPr lang="en-US" sz="1100" b="1">
                <a:solidFill>
                  <a:srgbClr val="5F5F5F"/>
                </a:solidFill>
                <a:latin typeface="+mn-lt"/>
                <a:ea typeface="ＭＳ Ｐゴシック" pitchFamily="-112" charset="-128"/>
                <a:cs typeface="ＭＳ Ｐゴシック" pitchFamily="-112" charset="-128"/>
              </a:rPr>
              <a:t>  </a:t>
            </a:r>
            <a:r>
              <a:rPr lang="pl-PL" sz="1100" b="1">
                <a:solidFill>
                  <a:srgbClr val="5F5F5F"/>
                </a:solidFill>
                <a:latin typeface="+mn-lt"/>
                <a:ea typeface="ＭＳ Ｐゴシック" pitchFamily="-112" charset="-128"/>
                <a:cs typeface="ＭＳ Ｐゴシック" pitchFamily="-112" charset="-128"/>
              </a:rPr>
              <a:t> </a:t>
            </a:r>
            <a:r>
              <a:rPr lang="en-NZ" sz="1100" b="1">
                <a:solidFill>
                  <a:srgbClr val="5F5F5F"/>
                </a:solidFill>
                <a:ea typeface="ＭＳ Ｐゴシック" pitchFamily="-112" charset="-128"/>
                <a:cs typeface="ＭＳ Ｐゴシック" pitchFamily="-112" charset="-128"/>
              </a:rPr>
              <a:t>3</a:t>
            </a:r>
            <a:r>
              <a:rPr lang="pl-PL" sz="1100" b="1">
                <a:solidFill>
                  <a:srgbClr val="5F5F5F"/>
                </a:solidFill>
                <a:ea typeface="ＭＳ Ｐゴシック" pitchFamily="-112" charset="-128"/>
                <a:cs typeface="ＭＳ Ｐゴシック" pitchFamily="-112" charset="-128"/>
              </a:rPr>
              <a:t>0</a:t>
            </a:r>
            <a:endParaRPr lang="en-US" sz="1100" b="1">
              <a:solidFill>
                <a:srgbClr val="5F5F5F"/>
              </a:solidFill>
              <a:latin typeface="+mn-lt"/>
              <a:ea typeface="ＭＳ Ｐゴシック" pitchFamily="-112" charset="-128"/>
              <a:cs typeface="ＭＳ Ｐゴシック" pitchFamily="-112" charset="-128"/>
            </a:endParaRPr>
          </a:p>
          <a:p>
            <a:pPr algn="ctr" eaLnBrk="1" hangingPunct="1">
              <a:defRPr/>
            </a:pPr>
            <a:r>
              <a:rPr lang="en-NZ" sz="1100" b="1">
                <a:solidFill>
                  <a:srgbClr val="5F5F5F"/>
                </a:solidFill>
                <a:ea typeface="ＭＳ Ｐゴシック" pitchFamily="-112" charset="-128"/>
                <a:cs typeface="ＭＳ Ｐゴシック" pitchFamily="-112" charset="-128"/>
              </a:rPr>
              <a:t>3</a:t>
            </a:r>
            <a:r>
              <a:rPr lang="pl-PL" sz="1100" b="1">
                <a:solidFill>
                  <a:srgbClr val="5F5F5F"/>
                </a:solidFill>
                <a:ea typeface="ＭＳ Ｐゴシック" pitchFamily="-112" charset="-128"/>
                <a:cs typeface="ＭＳ Ｐゴシック" pitchFamily="-112" charset="-128"/>
              </a:rPr>
              <a:t>0</a:t>
            </a:r>
            <a:r>
              <a:rPr lang="en-US" sz="1100" b="1">
                <a:solidFill>
                  <a:srgbClr val="5F5F5F"/>
                </a:solidFill>
                <a:latin typeface="+mn-lt"/>
                <a:ea typeface="ＭＳ Ｐゴシック" pitchFamily="-112" charset="-128"/>
                <a:cs typeface="ＭＳ Ｐゴシック" pitchFamily="-112" charset="-128"/>
              </a:rPr>
              <a:t> </a:t>
            </a:r>
            <a:r>
              <a:rPr lang="pl-PL" sz="1100" b="1">
                <a:solidFill>
                  <a:srgbClr val="5F5F5F"/>
                </a:solidFill>
                <a:latin typeface="+mn-lt"/>
                <a:ea typeface="ＭＳ Ｐゴシック" pitchFamily="-112" charset="-128"/>
                <a:cs typeface="ＭＳ Ｐゴシック" pitchFamily="-112" charset="-128"/>
              </a:rPr>
              <a:t> </a:t>
            </a:r>
            <a:r>
              <a:rPr lang="en-US" sz="1100" b="1">
                <a:solidFill>
                  <a:srgbClr val="5F5F5F"/>
                </a:solidFill>
                <a:latin typeface="+mn-lt"/>
                <a:ea typeface="ＭＳ Ｐゴシック" pitchFamily="-112" charset="-128"/>
                <a:cs typeface="ＭＳ Ｐゴシック" pitchFamily="-112" charset="-128"/>
              </a:rPr>
              <a:t> </a:t>
            </a:r>
            <a:r>
              <a:rPr lang="pl-PL" sz="1100" b="1">
                <a:solidFill>
                  <a:srgbClr val="5F5F5F"/>
                </a:solidFill>
                <a:ea typeface="ＭＳ Ｐゴシック" pitchFamily="-112" charset="-128"/>
                <a:cs typeface="ＭＳ Ｐゴシック" pitchFamily="-112" charset="-128"/>
              </a:rPr>
              <a:t>0</a:t>
            </a:r>
            <a:r>
              <a:rPr lang="en-US" sz="1100" b="1">
                <a:solidFill>
                  <a:srgbClr val="5F5F5F"/>
                </a:solidFill>
                <a:latin typeface="+mn-lt"/>
                <a:ea typeface="ＭＳ Ｐゴシック" pitchFamily="-112" charset="-128"/>
                <a:cs typeface="ＭＳ Ｐゴシック" pitchFamily="-112" charset="-128"/>
              </a:rPr>
              <a:t>0   </a:t>
            </a:r>
            <a:r>
              <a:rPr lang="en-NZ" sz="1100" b="1">
                <a:solidFill>
                  <a:srgbClr val="5F5F5F"/>
                </a:solidFill>
                <a:ea typeface="ＭＳ Ｐゴシック" pitchFamily="-112" charset="-128"/>
                <a:cs typeface="ＭＳ Ｐゴシック" pitchFamily="-112" charset="-128"/>
              </a:rPr>
              <a:t>70</a:t>
            </a:r>
            <a:r>
              <a:rPr lang="en-US" sz="1100" b="1">
                <a:solidFill>
                  <a:srgbClr val="5F5F5F"/>
                </a:solidFill>
                <a:latin typeface="+mn-lt"/>
                <a:ea typeface="ＭＳ Ｐゴシック" pitchFamily="-112" charset="-128"/>
                <a:cs typeface="ＭＳ Ｐゴシック" pitchFamily="-112" charset="-128"/>
              </a:rPr>
              <a:t>  </a:t>
            </a:r>
            <a:r>
              <a:rPr lang="pl-PL" sz="1100" b="1">
                <a:solidFill>
                  <a:srgbClr val="5F5F5F"/>
                </a:solidFill>
                <a:latin typeface="+mn-lt"/>
                <a:ea typeface="ＭＳ Ｐゴシック" pitchFamily="-112" charset="-128"/>
                <a:cs typeface="ＭＳ Ｐゴシック" pitchFamily="-112" charset="-128"/>
              </a:rPr>
              <a:t> </a:t>
            </a:r>
            <a:r>
              <a:rPr lang="en-NZ" sz="1100" b="1">
                <a:solidFill>
                  <a:srgbClr val="5F5F5F"/>
                </a:solidFill>
                <a:ea typeface="ＭＳ Ｐゴシック" pitchFamily="-112" charset="-128"/>
                <a:cs typeface="ＭＳ Ｐゴシック" pitchFamily="-112" charset="-128"/>
              </a:rPr>
              <a:t>00</a:t>
            </a:r>
            <a:endParaRPr lang="en-US" sz="1100" b="1">
              <a:solidFill>
                <a:srgbClr val="5F5F5F"/>
              </a:solidFill>
              <a:latin typeface="+mn-lt"/>
              <a:ea typeface="ＭＳ Ｐゴシック" pitchFamily="-112" charset="-128"/>
              <a:cs typeface="ＭＳ Ｐゴシック" pitchFamily="-112" charset="-128"/>
            </a:endParaRPr>
          </a:p>
        </p:txBody>
      </p:sp>
      <p:grpSp>
        <p:nvGrpSpPr>
          <p:cNvPr id="83" name="Grupa 82"/>
          <p:cNvGrpSpPr/>
          <p:nvPr/>
        </p:nvGrpSpPr>
        <p:grpSpPr>
          <a:xfrm>
            <a:off x="5628643" y="2148879"/>
            <a:ext cx="1217482" cy="2110311"/>
            <a:chOff x="3165399" y="2774289"/>
            <a:chExt cx="1027055" cy="1780238"/>
          </a:xfrm>
        </p:grpSpPr>
        <p:sp>
          <p:nvSpPr>
            <p:cNvPr id="84" name="Line 35"/>
            <p:cNvSpPr>
              <a:spLocks noChangeShapeType="1"/>
            </p:cNvSpPr>
            <p:nvPr/>
          </p:nvSpPr>
          <p:spPr bwMode="auto">
            <a:xfrm flipV="1">
              <a:off x="3165399" y="2774289"/>
              <a:ext cx="325251" cy="178023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5" name="Line 36"/>
            <p:cNvSpPr>
              <a:spLocks noChangeShapeType="1"/>
            </p:cNvSpPr>
            <p:nvPr/>
          </p:nvSpPr>
          <p:spPr bwMode="auto">
            <a:xfrm>
              <a:off x="3502350" y="2774290"/>
              <a:ext cx="317857" cy="137479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6" name="Line 37"/>
            <p:cNvSpPr>
              <a:spLocks noChangeShapeType="1"/>
            </p:cNvSpPr>
            <p:nvPr/>
          </p:nvSpPr>
          <p:spPr bwMode="auto">
            <a:xfrm flipV="1">
              <a:off x="3813192" y="3466859"/>
              <a:ext cx="379262" cy="67762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87" name="Rectangle 4"/>
          <p:cNvSpPr>
            <a:spLocks noChangeArrowheads="1"/>
          </p:cNvSpPr>
          <p:nvPr/>
        </p:nvSpPr>
        <p:spPr bwMode="auto">
          <a:xfrm>
            <a:off x="7535858" y="5820092"/>
            <a:ext cx="2003883" cy="523412"/>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en-NZ" sz="1100" b="1">
                <a:solidFill>
                  <a:srgbClr val="5F5F5F"/>
                </a:solidFill>
                <a:ea typeface="ＭＳ Ｐゴシック" pitchFamily="-112" charset="-128"/>
                <a:cs typeface="ＭＳ Ｐゴシック" pitchFamily="-112" charset="-128"/>
              </a:rPr>
              <a:t>8</a:t>
            </a:r>
            <a:r>
              <a:rPr lang="en-US" sz="1100" b="1">
                <a:solidFill>
                  <a:srgbClr val="5F5F5F"/>
                </a:solidFill>
                <a:latin typeface="+mn-lt"/>
                <a:ea typeface="ＭＳ Ｐゴシック" pitchFamily="-112" charset="-128"/>
                <a:cs typeface="ＭＳ Ｐゴシック" pitchFamily="-112" charset="-128"/>
              </a:rPr>
              <a:t>0   </a:t>
            </a:r>
            <a:r>
              <a:rPr lang="pl-PL" sz="1100" b="1">
                <a:solidFill>
                  <a:srgbClr val="5F5F5F"/>
                </a:solidFill>
                <a:ea typeface="ＭＳ Ｐゴシック" pitchFamily="-112" charset="-128"/>
                <a:cs typeface="ＭＳ Ｐゴシック" pitchFamily="-112" charset="-128"/>
              </a:rPr>
              <a:t>2</a:t>
            </a:r>
            <a:r>
              <a:rPr lang="pl-PL" sz="1100" b="1">
                <a:solidFill>
                  <a:srgbClr val="5F5F5F"/>
                </a:solidFill>
                <a:latin typeface="+mn-lt"/>
                <a:ea typeface="ＭＳ Ｐゴシック" pitchFamily="-112" charset="-128"/>
                <a:cs typeface="ＭＳ Ｐゴシック" pitchFamily="-112" charset="-128"/>
              </a:rPr>
              <a:t>0</a:t>
            </a:r>
            <a:r>
              <a:rPr lang="en-US" sz="1100" b="1">
                <a:solidFill>
                  <a:srgbClr val="5F5F5F"/>
                </a:solidFill>
                <a:latin typeface="+mn-lt"/>
                <a:ea typeface="ＭＳ Ｐゴシック" pitchFamily="-112" charset="-128"/>
                <a:cs typeface="ＭＳ Ｐゴシック" pitchFamily="-112" charset="-128"/>
              </a:rPr>
              <a:t>  </a:t>
            </a:r>
            <a:r>
              <a:rPr lang="pl-PL" sz="1100" b="1">
                <a:solidFill>
                  <a:srgbClr val="5F5F5F"/>
                </a:solidFill>
                <a:latin typeface="+mn-lt"/>
                <a:ea typeface="ＭＳ Ｐゴシック" pitchFamily="-112" charset="-128"/>
                <a:cs typeface="ＭＳ Ｐゴシック" pitchFamily="-112" charset="-128"/>
              </a:rPr>
              <a:t> </a:t>
            </a:r>
            <a:r>
              <a:rPr lang="pl-PL" sz="1100" b="1">
                <a:solidFill>
                  <a:srgbClr val="5F5F5F"/>
                </a:solidFill>
                <a:ea typeface="ＭＳ Ｐゴシック" pitchFamily="-112" charset="-128"/>
                <a:cs typeface="ＭＳ Ｐゴシック" pitchFamily="-112" charset="-128"/>
              </a:rPr>
              <a:t>00</a:t>
            </a:r>
            <a:r>
              <a:rPr lang="en-US" sz="1100" b="1">
                <a:solidFill>
                  <a:srgbClr val="5F5F5F"/>
                </a:solidFill>
                <a:latin typeface="+mn-lt"/>
                <a:ea typeface="ＭＳ Ｐゴシック" pitchFamily="-112" charset="-128"/>
                <a:cs typeface="ＭＳ Ｐゴシック" pitchFamily="-112" charset="-128"/>
              </a:rPr>
              <a:t>  </a:t>
            </a:r>
            <a:r>
              <a:rPr lang="pl-PL" sz="1100" b="1">
                <a:solidFill>
                  <a:srgbClr val="5F5F5F"/>
                </a:solidFill>
                <a:latin typeface="+mn-lt"/>
                <a:ea typeface="ＭＳ Ｐゴシック" pitchFamily="-112" charset="-128"/>
                <a:cs typeface="ＭＳ Ｐゴシック" pitchFamily="-112" charset="-128"/>
              </a:rPr>
              <a:t> </a:t>
            </a:r>
            <a:r>
              <a:rPr lang="pl-PL" sz="1100" b="1">
                <a:solidFill>
                  <a:srgbClr val="5F5F5F"/>
                </a:solidFill>
                <a:ea typeface="ＭＳ Ｐゴシック" pitchFamily="-112" charset="-128"/>
                <a:cs typeface="ＭＳ Ｐゴシック" pitchFamily="-112" charset="-128"/>
              </a:rPr>
              <a:t>00</a:t>
            </a:r>
            <a:endParaRPr lang="en-US" sz="1100" b="1">
              <a:solidFill>
                <a:srgbClr val="5F5F5F"/>
              </a:solidFill>
              <a:latin typeface="+mn-lt"/>
              <a:ea typeface="ＭＳ Ｐゴシック" pitchFamily="-112" charset="-128"/>
              <a:cs typeface="ＭＳ Ｐゴシック" pitchFamily="-112" charset="-128"/>
            </a:endParaRPr>
          </a:p>
          <a:p>
            <a:pPr algn="ctr" eaLnBrk="1" hangingPunct="1">
              <a:defRPr/>
            </a:pPr>
            <a:r>
              <a:rPr lang="pl-PL" sz="1100" b="1">
                <a:solidFill>
                  <a:srgbClr val="5F5F5F"/>
                </a:solidFill>
                <a:ea typeface="ＭＳ Ｐゴシック" pitchFamily="-112" charset="-128"/>
                <a:cs typeface="ＭＳ Ｐゴシック" pitchFamily="-112" charset="-128"/>
              </a:rPr>
              <a:t>00</a:t>
            </a:r>
            <a:r>
              <a:rPr lang="en-US" sz="1100" b="1">
                <a:solidFill>
                  <a:srgbClr val="5F5F5F"/>
                </a:solidFill>
                <a:latin typeface="+mn-lt"/>
                <a:ea typeface="ＭＳ Ｐゴシック" pitchFamily="-112" charset="-128"/>
                <a:cs typeface="ＭＳ Ｐゴシック" pitchFamily="-112" charset="-128"/>
              </a:rPr>
              <a:t> </a:t>
            </a:r>
            <a:r>
              <a:rPr lang="pl-PL" sz="1100" b="1">
                <a:solidFill>
                  <a:srgbClr val="5F5F5F"/>
                </a:solidFill>
                <a:latin typeface="+mn-lt"/>
                <a:ea typeface="ＭＳ Ｐゴシック" pitchFamily="-112" charset="-128"/>
                <a:cs typeface="ＭＳ Ｐゴシック" pitchFamily="-112" charset="-128"/>
              </a:rPr>
              <a:t> </a:t>
            </a:r>
            <a:r>
              <a:rPr lang="en-US" sz="1100" b="1">
                <a:solidFill>
                  <a:srgbClr val="5F5F5F"/>
                </a:solidFill>
                <a:latin typeface="+mn-lt"/>
                <a:ea typeface="ＭＳ Ｐゴシック" pitchFamily="-112" charset="-128"/>
                <a:cs typeface="ＭＳ Ｐゴシック" pitchFamily="-112" charset="-128"/>
              </a:rPr>
              <a:t> </a:t>
            </a:r>
            <a:r>
              <a:rPr lang="pl-PL" sz="1100" b="1">
                <a:solidFill>
                  <a:srgbClr val="5F5F5F"/>
                </a:solidFill>
                <a:ea typeface="ＭＳ Ｐゴシック" pitchFamily="-112" charset="-128"/>
                <a:cs typeface="ＭＳ Ｐゴシック" pitchFamily="-112" charset="-128"/>
              </a:rPr>
              <a:t>0</a:t>
            </a:r>
            <a:r>
              <a:rPr lang="en-US" sz="1100" b="1">
                <a:solidFill>
                  <a:srgbClr val="5F5F5F"/>
                </a:solidFill>
                <a:latin typeface="+mn-lt"/>
                <a:ea typeface="ＭＳ Ｐゴシック" pitchFamily="-112" charset="-128"/>
                <a:cs typeface="ＭＳ Ｐゴシック" pitchFamily="-112" charset="-128"/>
              </a:rPr>
              <a:t>0   </a:t>
            </a:r>
            <a:r>
              <a:rPr lang="pl-PL" sz="1100" b="1">
                <a:solidFill>
                  <a:srgbClr val="5F5F5F"/>
                </a:solidFill>
                <a:ea typeface="ＭＳ Ｐゴシック" pitchFamily="-112" charset="-128"/>
                <a:cs typeface="ＭＳ Ｐゴシック" pitchFamily="-112" charset="-128"/>
              </a:rPr>
              <a:t>90</a:t>
            </a:r>
            <a:r>
              <a:rPr lang="en-US" sz="1100" b="1">
                <a:solidFill>
                  <a:srgbClr val="5F5F5F"/>
                </a:solidFill>
                <a:latin typeface="+mn-lt"/>
                <a:ea typeface="ＭＳ Ｐゴシック" pitchFamily="-112" charset="-128"/>
                <a:cs typeface="ＭＳ Ｐゴシック" pitchFamily="-112" charset="-128"/>
              </a:rPr>
              <a:t>  </a:t>
            </a:r>
            <a:r>
              <a:rPr lang="pl-PL" sz="1100" b="1">
                <a:solidFill>
                  <a:srgbClr val="5F5F5F"/>
                </a:solidFill>
                <a:latin typeface="+mn-lt"/>
                <a:ea typeface="ＭＳ Ｐゴシック" pitchFamily="-112" charset="-128"/>
                <a:cs typeface="ＭＳ Ｐゴシック" pitchFamily="-112" charset="-128"/>
              </a:rPr>
              <a:t> </a:t>
            </a:r>
            <a:r>
              <a:rPr lang="pl-PL" sz="1100" b="1">
                <a:solidFill>
                  <a:srgbClr val="5F5F5F"/>
                </a:solidFill>
                <a:ea typeface="ＭＳ Ｐゴシック" pitchFamily="-112" charset="-128"/>
                <a:cs typeface="ＭＳ Ｐゴシック" pitchFamily="-112" charset="-128"/>
              </a:rPr>
              <a:t>10</a:t>
            </a:r>
            <a:endParaRPr lang="en-US" sz="1100" b="1">
              <a:solidFill>
                <a:srgbClr val="5F5F5F"/>
              </a:solidFill>
              <a:latin typeface="+mn-lt"/>
              <a:ea typeface="ＭＳ Ｐゴシック" pitchFamily="-112" charset="-128"/>
              <a:cs typeface="ＭＳ Ｐゴシック" pitchFamily="-112" charset="-128"/>
            </a:endParaRPr>
          </a:p>
        </p:txBody>
      </p:sp>
      <p:grpSp>
        <p:nvGrpSpPr>
          <p:cNvPr id="88" name="Grupa 87"/>
          <p:cNvGrpSpPr/>
          <p:nvPr/>
        </p:nvGrpSpPr>
        <p:grpSpPr>
          <a:xfrm>
            <a:off x="7922062" y="1775996"/>
            <a:ext cx="1213460" cy="2924999"/>
            <a:chOff x="5192508" y="2291337"/>
            <a:chExt cx="1023662" cy="2467498"/>
          </a:xfrm>
        </p:grpSpPr>
        <p:sp>
          <p:nvSpPr>
            <p:cNvPr id="89" name="Line 35"/>
            <p:cNvSpPr>
              <a:spLocks noChangeShapeType="1"/>
            </p:cNvSpPr>
            <p:nvPr/>
          </p:nvSpPr>
          <p:spPr bwMode="auto">
            <a:xfrm>
              <a:off x="5192508" y="2291337"/>
              <a:ext cx="335515" cy="116637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90" name="Line 36"/>
            <p:cNvSpPr>
              <a:spLocks noChangeShapeType="1"/>
            </p:cNvSpPr>
            <p:nvPr/>
          </p:nvSpPr>
          <p:spPr bwMode="auto">
            <a:xfrm>
              <a:off x="5530725" y="3435282"/>
              <a:ext cx="358017" cy="1323553"/>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91" name="Line 37"/>
            <p:cNvSpPr>
              <a:spLocks noChangeShapeType="1"/>
            </p:cNvSpPr>
            <p:nvPr/>
          </p:nvSpPr>
          <p:spPr bwMode="auto">
            <a:xfrm flipV="1">
              <a:off x="5885349" y="4024221"/>
              <a:ext cx="330821" cy="72382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92" name="Rectangle 4"/>
          <p:cNvSpPr>
            <a:spLocks noChangeArrowheads="1"/>
          </p:cNvSpPr>
          <p:nvPr/>
        </p:nvSpPr>
        <p:spPr bwMode="auto">
          <a:xfrm>
            <a:off x="9829983" y="5814340"/>
            <a:ext cx="2003883" cy="523412"/>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en-NZ" sz="1100" b="1">
                <a:solidFill>
                  <a:srgbClr val="5F5F5F"/>
                </a:solidFill>
                <a:ea typeface="ＭＳ Ｐゴシック" pitchFamily="-112" charset="-128"/>
                <a:cs typeface="ＭＳ Ｐゴシック" pitchFamily="-112" charset="-128"/>
              </a:rPr>
              <a:t>00</a:t>
            </a:r>
            <a:r>
              <a:rPr lang="en-US" sz="1100" b="1">
                <a:solidFill>
                  <a:srgbClr val="5F5F5F"/>
                </a:solidFill>
                <a:latin typeface="+mn-lt"/>
                <a:ea typeface="ＭＳ Ｐゴシック" pitchFamily="-112" charset="-128"/>
                <a:cs typeface="ＭＳ Ｐゴシック" pitchFamily="-112" charset="-128"/>
              </a:rPr>
              <a:t>   </a:t>
            </a:r>
            <a:r>
              <a:rPr lang="en-NZ" sz="1100" b="1">
                <a:solidFill>
                  <a:srgbClr val="5F5F5F"/>
                </a:solidFill>
                <a:ea typeface="ＭＳ Ｐゴシック" pitchFamily="-112" charset="-128"/>
                <a:cs typeface="ＭＳ Ｐゴシック" pitchFamily="-112" charset="-128"/>
              </a:rPr>
              <a:t>00</a:t>
            </a:r>
            <a:r>
              <a:rPr lang="en-US" sz="1100" b="1">
                <a:solidFill>
                  <a:srgbClr val="5F5F5F"/>
                </a:solidFill>
                <a:latin typeface="+mn-lt"/>
                <a:ea typeface="ＭＳ Ｐゴシック" pitchFamily="-112" charset="-128"/>
                <a:cs typeface="ＭＳ Ｐゴシック" pitchFamily="-112" charset="-128"/>
              </a:rPr>
              <a:t> </a:t>
            </a:r>
            <a:r>
              <a:rPr lang="pl-PL" sz="1100" b="1">
                <a:solidFill>
                  <a:srgbClr val="5F5F5F"/>
                </a:solidFill>
                <a:latin typeface="+mn-lt"/>
                <a:ea typeface="ＭＳ Ｐゴシック" pitchFamily="-112" charset="-128"/>
                <a:cs typeface="ＭＳ Ｐゴシック" pitchFamily="-112" charset="-128"/>
              </a:rPr>
              <a:t> </a:t>
            </a:r>
            <a:r>
              <a:rPr lang="en-NZ" sz="1100" b="1">
                <a:solidFill>
                  <a:srgbClr val="5F5F5F"/>
                </a:solidFill>
                <a:ea typeface="ＭＳ Ｐゴシック" pitchFamily="-112" charset="-128"/>
                <a:cs typeface="ＭＳ Ｐゴシック" pitchFamily="-112" charset="-128"/>
              </a:rPr>
              <a:t>15</a:t>
            </a:r>
            <a:r>
              <a:rPr lang="en-US" sz="1100" b="1">
                <a:solidFill>
                  <a:srgbClr val="5F5F5F"/>
                </a:solidFill>
                <a:latin typeface="+mn-lt"/>
                <a:ea typeface="ＭＳ Ｐゴシック" pitchFamily="-112" charset="-128"/>
                <a:cs typeface="ＭＳ Ｐゴシック" pitchFamily="-112" charset="-128"/>
              </a:rPr>
              <a:t>  </a:t>
            </a:r>
            <a:r>
              <a:rPr lang="pl-PL" sz="1100" b="1">
                <a:solidFill>
                  <a:srgbClr val="5F5F5F"/>
                </a:solidFill>
                <a:latin typeface="+mn-lt"/>
                <a:ea typeface="ＭＳ Ｐゴシック" pitchFamily="-112" charset="-128"/>
                <a:cs typeface="ＭＳ Ｐゴシック" pitchFamily="-112" charset="-128"/>
              </a:rPr>
              <a:t> </a:t>
            </a:r>
            <a:r>
              <a:rPr lang="en-NZ" sz="1100" b="1">
                <a:solidFill>
                  <a:srgbClr val="5F5F5F"/>
                </a:solidFill>
                <a:ea typeface="ＭＳ Ｐゴシック" pitchFamily="-112" charset="-128"/>
                <a:cs typeface="ＭＳ Ｐゴシック" pitchFamily="-112" charset="-128"/>
              </a:rPr>
              <a:t>85</a:t>
            </a:r>
            <a:endParaRPr lang="en-US" sz="1100" b="1">
              <a:solidFill>
                <a:srgbClr val="5F5F5F"/>
              </a:solidFill>
              <a:latin typeface="+mn-lt"/>
              <a:ea typeface="ＭＳ Ｐゴシック" pitchFamily="-112" charset="-128"/>
              <a:cs typeface="ＭＳ Ｐゴシック" pitchFamily="-112" charset="-128"/>
            </a:endParaRPr>
          </a:p>
          <a:p>
            <a:pPr algn="ctr" eaLnBrk="1" hangingPunct="1">
              <a:defRPr/>
            </a:pPr>
            <a:r>
              <a:rPr lang="en-NZ" sz="1100" b="1">
                <a:solidFill>
                  <a:srgbClr val="5F5F5F"/>
                </a:solidFill>
                <a:ea typeface="ＭＳ Ｐゴシック" pitchFamily="-112" charset="-128"/>
                <a:cs typeface="ＭＳ Ｐゴシック" pitchFamily="-112" charset="-128"/>
              </a:rPr>
              <a:t>15</a:t>
            </a:r>
            <a:r>
              <a:rPr lang="en-US" sz="1100" b="1">
                <a:solidFill>
                  <a:srgbClr val="5F5F5F"/>
                </a:solidFill>
                <a:latin typeface="+mn-lt"/>
                <a:ea typeface="ＭＳ Ｐゴシック" pitchFamily="-112" charset="-128"/>
                <a:cs typeface="ＭＳ Ｐゴシック" pitchFamily="-112" charset="-128"/>
              </a:rPr>
              <a:t> </a:t>
            </a:r>
            <a:r>
              <a:rPr lang="pl-PL" sz="1100" b="1">
                <a:solidFill>
                  <a:srgbClr val="5F5F5F"/>
                </a:solidFill>
                <a:latin typeface="+mn-lt"/>
                <a:ea typeface="ＭＳ Ｐゴシック" pitchFamily="-112" charset="-128"/>
                <a:cs typeface="ＭＳ Ｐゴシック" pitchFamily="-112" charset="-128"/>
              </a:rPr>
              <a:t> </a:t>
            </a:r>
            <a:r>
              <a:rPr lang="en-US" sz="1100" b="1">
                <a:solidFill>
                  <a:srgbClr val="5F5F5F"/>
                </a:solidFill>
                <a:latin typeface="+mn-lt"/>
                <a:ea typeface="ＭＳ Ｐゴシック" pitchFamily="-112" charset="-128"/>
                <a:cs typeface="ＭＳ Ｐゴシック" pitchFamily="-112" charset="-128"/>
              </a:rPr>
              <a:t> </a:t>
            </a:r>
            <a:r>
              <a:rPr lang="en-NZ" sz="1100" b="1">
                <a:solidFill>
                  <a:srgbClr val="5F5F5F"/>
                </a:solidFill>
                <a:ea typeface="ＭＳ Ｐゴシック" pitchFamily="-112" charset="-128"/>
                <a:cs typeface="ＭＳ Ｐゴシック" pitchFamily="-112" charset="-128"/>
              </a:rPr>
              <a:t>85  00</a:t>
            </a:r>
            <a:r>
              <a:rPr lang="en-US" sz="1100" b="1">
                <a:solidFill>
                  <a:srgbClr val="5F5F5F"/>
                </a:solidFill>
                <a:latin typeface="+mn-lt"/>
                <a:ea typeface="ＭＳ Ｐゴシック" pitchFamily="-112" charset="-128"/>
                <a:cs typeface="ＭＳ Ｐゴシック" pitchFamily="-112" charset="-128"/>
              </a:rPr>
              <a:t>  </a:t>
            </a:r>
            <a:r>
              <a:rPr lang="pl-PL" sz="1100" b="1">
                <a:solidFill>
                  <a:srgbClr val="5F5F5F"/>
                </a:solidFill>
                <a:latin typeface="+mn-lt"/>
                <a:ea typeface="ＭＳ Ｐゴシック" pitchFamily="-112" charset="-128"/>
                <a:cs typeface="ＭＳ Ｐゴシック" pitchFamily="-112" charset="-128"/>
              </a:rPr>
              <a:t> </a:t>
            </a:r>
            <a:r>
              <a:rPr lang="en-NZ" sz="1100" b="1">
                <a:solidFill>
                  <a:srgbClr val="5F5F5F"/>
                </a:solidFill>
                <a:latin typeface="+mn-lt"/>
                <a:ea typeface="ＭＳ Ｐゴシック" pitchFamily="-112" charset="-128"/>
                <a:cs typeface="ＭＳ Ｐゴシック" pitchFamily="-112" charset="-128"/>
              </a:rPr>
              <a:t>0</a:t>
            </a:r>
            <a:r>
              <a:rPr lang="pl-PL" sz="1100" b="1">
                <a:solidFill>
                  <a:srgbClr val="5F5F5F"/>
                </a:solidFill>
                <a:ea typeface="ＭＳ Ｐゴシック" pitchFamily="-112" charset="-128"/>
                <a:cs typeface="ＭＳ Ｐゴシック" pitchFamily="-112" charset="-128"/>
              </a:rPr>
              <a:t>0</a:t>
            </a:r>
            <a:endParaRPr lang="en-US" sz="1100" b="1">
              <a:solidFill>
                <a:srgbClr val="5F5F5F"/>
              </a:solidFill>
              <a:latin typeface="+mn-lt"/>
              <a:ea typeface="ＭＳ Ｐゴシック" pitchFamily="-112" charset="-128"/>
              <a:cs typeface="ＭＳ Ｐゴシック" pitchFamily="-112" charset="-128"/>
            </a:endParaRPr>
          </a:p>
        </p:txBody>
      </p:sp>
      <p:grpSp>
        <p:nvGrpSpPr>
          <p:cNvPr id="93" name="Grupa 92"/>
          <p:cNvGrpSpPr/>
          <p:nvPr/>
        </p:nvGrpSpPr>
        <p:grpSpPr>
          <a:xfrm>
            <a:off x="10216892" y="2220409"/>
            <a:ext cx="1217483" cy="2300791"/>
            <a:chOff x="7206083" y="2701112"/>
            <a:chExt cx="1027056" cy="1940923"/>
          </a:xfrm>
        </p:grpSpPr>
        <p:sp>
          <p:nvSpPr>
            <p:cNvPr id="94" name="Line 35"/>
            <p:cNvSpPr>
              <a:spLocks noChangeShapeType="1"/>
            </p:cNvSpPr>
            <p:nvPr/>
          </p:nvSpPr>
          <p:spPr bwMode="auto">
            <a:xfrm>
              <a:off x="7206083" y="4088299"/>
              <a:ext cx="336952" cy="55373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95" name="Line 36"/>
            <p:cNvSpPr>
              <a:spLocks noChangeShapeType="1"/>
            </p:cNvSpPr>
            <p:nvPr/>
          </p:nvSpPr>
          <p:spPr bwMode="auto">
            <a:xfrm flipV="1">
              <a:off x="7543035" y="3333339"/>
              <a:ext cx="339503" cy="1308694"/>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96" name="Line 37"/>
            <p:cNvSpPr>
              <a:spLocks noChangeShapeType="1"/>
            </p:cNvSpPr>
            <p:nvPr/>
          </p:nvSpPr>
          <p:spPr bwMode="auto">
            <a:xfrm flipV="1">
              <a:off x="7884518" y="2701112"/>
              <a:ext cx="348621" cy="632229"/>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8" name="Symbol zastępczy numeru slajdu 7"/>
          <p:cNvSpPr>
            <a:spLocks noGrp="1"/>
          </p:cNvSpPr>
          <p:nvPr>
            <p:ph type="sldNum" sz="quarter" idx="12"/>
          </p:nvPr>
        </p:nvSpPr>
        <p:spPr/>
        <p:txBody>
          <a:bodyPr/>
          <a:lstStyle/>
          <a:p>
            <a:fld id="{DEAEEF22-A4DB-45E7-8C91-9889C89BF273}" type="slidenum">
              <a:rPr lang="pl-PL" smtClean="0"/>
              <a:t>75</a:t>
            </a:fld>
            <a:endParaRPr lang="pl-PL"/>
          </a:p>
        </p:txBody>
      </p:sp>
      <p:sp>
        <p:nvSpPr>
          <p:cNvPr id="126" name="Freeform 34"/>
          <p:cNvSpPr>
            <a:spLocks noEditPoints="1"/>
          </p:cNvSpPr>
          <p:nvPr/>
        </p:nvSpPr>
        <p:spPr bwMode="auto">
          <a:xfrm>
            <a:off x="745556" y="1158016"/>
            <a:ext cx="691982" cy="518691"/>
          </a:xfrm>
          <a:custGeom>
            <a:avLst/>
            <a:gdLst>
              <a:gd name="T0" fmla="*/ 419 w 486"/>
              <a:gd name="T1" fmla="*/ 279 h 364"/>
              <a:gd name="T2" fmla="*/ 390 w 486"/>
              <a:gd name="T3" fmla="*/ 171 h 364"/>
              <a:gd name="T4" fmla="*/ 363 w 486"/>
              <a:gd name="T5" fmla="*/ 279 h 364"/>
              <a:gd name="T6" fmla="*/ 295 w 486"/>
              <a:gd name="T7" fmla="*/ 359 h 364"/>
              <a:gd name="T8" fmla="*/ 481 w 486"/>
              <a:gd name="T9" fmla="*/ 364 h 364"/>
              <a:gd name="T10" fmla="*/ 434 w 486"/>
              <a:gd name="T11" fmla="*/ 312 h 364"/>
              <a:gd name="T12" fmla="*/ 390 w 486"/>
              <a:gd name="T13" fmla="*/ 181 h 364"/>
              <a:gd name="T14" fmla="*/ 390 w 486"/>
              <a:gd name="T15" fmla="*/ 283 h 364"/>
              <a:gd name="T16" fmla="*/ 305 w 486"/>
              <a:gd name="T17" fmla="*/ 355 h 364"/>
              <a:gd name="T18" fmla="*/ 351 w 486"/>
              <a:gd name="T19" fmla="*/ 320 h 364"/>
              <a:gd name="T20" fmla="*/ 390 w 486"/>
              <a:gd name="T21" fmla="*/ 292 h 364"/>
              <a:gd name="T22" fmla="*/ 431 w 486"/>
              <a:gd name="T23" fmla="*/ 321 h 364"/>
              <a:gd name="T24" fmla="*/ 476 w 486"/>
              <a:gd name="T25" fmla="*/ 355 h 364"/>
              <a:gd name="T26" fmla="*/ 322 w 486"/>
              <a:gd name="T27" fmla="*/ 216 h 364"/>
              <a:gd name="T28" fmla="*/ 327 w 486"/>
              <a:gd name="T29" fmla="*/ 215 h 364"/>
              <a:gd name="T30" fmla="*/ 321 w 486"/>
              <a:gd name="T31" fmla="*/ 177 h 364"/>
              <a:gd name="T32" fmla="*/ 297 w 486"/>
              <a:gd name="T33" fmla="*/ 37 h 364"/>
              <a:gd name="T34" fmla="*/ 204 w 486"/>
              <a:gd name="T35" fmla="*/ 0 h 364"/>
              <a:gd name="T36" fmla="*/ 171 w 486"/>
              <a:gd name="T37" fmla="*/ 137 h 364"/>
              <a:gd name="T38" fmla="*/ 154 w 486"/>
              <a:gd name="T39" fmla="*/ 189 h 364"/>
              <a:gd name="T40" fmla="*/ 208 w 486"/>
              <a:gd name="T41" fmla="*/ 143 h 364"/>
              <a:gd name="T42" fmla="*/ 289 w 486"/>
              <a:gd name="T43" fmla="*/ 179 h 364"/>
              <a:gd name="T44" fmla="*/ 293 w 486"/>
              <a:gd name="T45" fmla="*/ 170 h 364"/>
              <a:gd name="T46" fmla="*/ 227 w 486"/>
              <a:gd name="T47" fmla="*/ 130 h 364"/>
              <a:gd name="T48" fmla="*/ 205 w 486"/>
              <a:gd name="T49" fmla="*/ 133 h 364"/>
              <a:gd name="T50" fmla="*/ 200 w 486"/>
              <a:gd name="T51" fmla="*/ 139 h 364"/>
              <a:gd name="T52" fmla="*/ 181 w 486"/>
              <a:gd name="T53" fmla="*/ 134 h 364"/>
              <a:gd name="T54" fmla="*/ 178 w 486"/>
              <a:gd name="T55" fmla="*/ 129 h 364"/>
              <a:gd name="T56" fmla="*/ 204 w 486"/>
              <a:gd name="T57" fmla="*/ 9 h 364"/>
              <a:gd name="T58" fmla="*/ 276 w 486"/>
              <a:gd name="T59" fmla="*/ 49 h 364"/>
              <a:gd name="T60" fmla="*/ 369 w 486"/>
              <a:gd name="T61" fmla="*/ 108 h 364"/>
              <a:gd name="T62" fmla="*/ 311 w 486"/>
              <a:gd name="T63" fmla="*/ 173 h 364"/>
              <a:gd name="T64" fmla="*/ 297 w 486"/>
              <a:gd name="T65" fmla="*/ 173 h 364"/>
              <a:gd name="T66" fmla="*/ 139 w 486"/>
              <a:gd name="T67" fmla="*/ 312 h 364"/>
              <a:gd name="T68" fmla="*/ 142 w 486"/>
              <a:gd name="T69" fmla="*/ 232 h 364"/>
              <a:gd name="T70" fmla="*/ 49 w 486"/>
              <a:gd name="T71" fmla="*/ 232 h 364"/>
              <a:gd name="T72" fmla="*/ 54 w 486"/>
              <a:gd name="T73" fmla="*/ 311 h 364"/>
              <a:gd name="T74" fmla="*/ 5 w 486"/>
              <a:gd name="T75" fmla="*/ 364 h 364"/>
              <a:gd name="T76" fmla="*/ 191 w 486"/>
              <a:gd name="T77" fmla="*/ 359 h 364"/>
              <a:gd name="T78" fmla="*/ 59 w 486"/>
              <a:gd name="T79" fmla="*/ 232 h 364"/>
              <a:gd name="T80" fmla="*/ 132 w 486"/>
              <a:gd name="T81" fmla="*/ 232 h 364"/>
              <a:gd name="T82" fmla="*/ 59 w 486"/>
              <a:gd name="T83" fmla="*/ 232 h 364"/>
              <a:gd name="T84" fmla="*/ 56 w 486"/>
              <a:gd name="T85" fmla="*/ 320 h 364"/>
              <a:gd name="T86" fmla="*/ 77 w 486"/>
              <a:gd name="T87" fmla="*/ 286 h 364"/>
              <a:gd name="T88" fmla="*/ 115 w 486"/>
              <a:gd name="T89" fmla="*/ 286 h 364"/>
              <a:gd name="T90" fmla="*/ 137 w 486"/>
              <a:gd name="T91" fmla="*/ 321 h 364"/>
              <a:gd name="T92" fmla="*/ 10 w 486"/>
              <a:gd name="T93" fmla="*/ 355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6" h="364">
                <a:moveTo>
                  <a:pt x="434" y="312"/>
                </a:moveTo>
                <a:cubicBezTo>
                  <a:pt x="423" y="309"/>
                  <a:pt x="419" y="290"/>
                  <a:pt x="419" y="279"/>
                </a:cubicBezTo>
                <a:cubicBezTo>
                  <a:pt x="429" y="267"/>
                  <a:pt x="437" y="250"/>
                  <a:pt x="437" y="232"/>
                </a:cubicBezTo>
                <a:cubicBezTo>
                  <a:pt x="437" y="195"/>
                  <a:pt x="419" y="171"/>
                  <a:pt x="390" y="171"/>
                </a:cubicBezTo>
                <a:cubicBezTo>
                  <a:pt x="362" y="171"/>
                  <a:pt x="344" y="195"/>
                  <a:pt x="344" y="232"/>
                </a:cubicBezTo>
                <a:cubicBezTo>
                  <a:pt x="344" y="251"/>
                  <a:pt x="352" y="268"/>
                  <a:pt x="363" y="279"/>
                </a:cubicBezTo>
                <a:cubicBezTo>
                  <a:pt x="362" y="293"/>
                  <a:pt x="358" y="308"/>
                  <a:pt x="348" y="311"/>
                </a:cubicBezTo>
                <a:cubicBezTo>
                  <a:pt x="304" y="320"/>
                  <a:pt x="295" y="342"/>
                  <a:pt x="295" y="359"/>
                </a:cubicBezTo>
                <a:cubicBezTo>
                  <a:pt x="295" y="362"/>
                  <a:pt x="297" y="364"/>
                  <a:pt x="300" y="364"/>
                </a:cubicBezTo>
                <a:cubicBezTo>
                  <a:pt x="481" y="364"/>
                  <a:pt x="481" y="364"/>
                  <a:pt x="481" y="364"/>
                </a:cubicBezTo>
                <a:cubicBezTo>
                  <a:pt x="483" y="364"/>
                  <a:pt x="486" y="362"/>
                  <a:pt x="486" y="359"/>
                </a:cubicBezTo>
                <a:cubicBezTo>
                  <a:pt x="486" y="343"/>
                  <a:pt x="477" y="321"/>
                  <a:pt x="434" y="312"/>
                </a:cubicBezTo>
                <a:close/>
                <a:moveTo>
                  <a:pt x="354" y="232"/>
                </a:moveTo>
                <a:cubicBezTo>
                  <a:pt x="354" y="185"/>
                  <a:pt x="382" y="181"/>
                  <a:pt x="390" y="181"/>
                </a:cubicBezTo>
                <a:cubicBezTo>
                  <a:pt x="399" y="181"/>
                  <a:pt x="427" y="185"/>
                  <a:pt x="427" y="232"/>
                </a:cubicBezTo>
                <a:cubicBezTo>
                  <a:pt x="427" y="261"/>
                  <a:pt x="408" y="283"/>
                  <a:pt x="390" y="283"/>
                </a:cubicBezTo>
                <a:cubicBezTo>
                  <a:pt x="373" y="283"/>
                  <a:pt x="354" y="261"/>
                  <a:pt x="354" y="232"/>
                </a:cubicBezTo>
                <a:close/>
                <a:moveTo>
                  <a:pt x="305" y="355"/>
                </a:moveTo>
                <a:cubicBezTo>
                  <a:pt x="307" y="338"/>
                  <a:pt x="323" y="326"/>
                  <a:pt x="351" y="320"/>
                </a:cubicBezTo>
                <a:cubicBezTo>
                  <a:pt x="351" y="320"/>
                  <a:pt x="351" y="320"/>
                  <a:pt x="351" y="320"/>
                </a:cubicBezTo>
                <a:cubicBezTo>
                  <a:pt x="364" y="316"/>
                  <a:pt x="370" y="301"/>
                  <a:pt x="372" y="286"/>
                </a:cubicBezTo>
                <a:cubicBezTo>
                  <a:pt x="377" y="290"/>
                  <a:pt x="384" y="292"/>
                  <a:pt x="390" y="292"/>
                </a:cubicBezTo>
                <a:cubicBezTo>
                  <a:pt x="397" y="292"/>
                  <a:pt x="404" y="290"/>
                  <a:pt x="410" y="286"/>
                </a:cubicBezTo>
                <a:cubicBezTo>
                  <a:pt x="412" y="302"/>
                  <a:pt x="418" y="317"/>
                  <a:pt x="431" y="321"/>
                </a:cubicBezTo>
                <a:cubicBezTo>
                  <a:pt x="431" y="321"/>
                  <a:pt x="431" y="321"/>
                  <a:pt x="432" y="321"/>
                </a:cubicBezTo>
                <a:cubicBezTo>
                  <a:pt x="459" y="326"/>
                  <a:pt x="474" y="338"/>
                  <a:pt x="476" y="355"/>
                </a:cubicBezTo>
                <a:lnTo>
                  <a:pt x="305" y="355"/>
                </a:lnTo>
                <a:close/>
                <a:moveTo>
                  <a:pt x="322" y="216"/>
                </a:moveTo>
                <a:cubicBezTo>
                  <a:pt x="323" y="216"/>
                  <a:pt x="323" y="216"/>
                  <a:pt x="324" y="216"/>
                </a:cubicBezTo>
                <a:cubicBezTo>
                  <a:pt x="325" y="216"/>
                  <a:pt x="327" y="216"/>
                  <a:pt x="327" y="215"/>
                </a:cubicBezTo>
                <a:cubicBezTo>
                  <a:pt x="329" y="214"/>
                  <a:pt x="330" y="212"/>
                  <a:pt x="329" y="210"/>
                </a:cubicBezTo>
                <a:cubicBezTo>
                  <a:pt x="329" y="210"/>
                  <a:pt x="322" y="195"/>
                  <a:pt x="321" y="177"/>
                </a:cubicBezTo>
                <a:cubicBezTo>
                  <a:pt x="355" y="168"/>
                  <a:pt x="378" y="140"/>
                  <a:pt x="378" y="108"/>
                </a:cubicBezTo>
                <a:cubicBezTo>
                  <a:pt x="378" y="69"/>
                  <a:pt x="342" y="37"/>
                  <a:pt x="297" y="37"/>
                </a:cubicBezTo>
                <a:cubicBezTo>
                  <a:pt x="290" y="37"/>
                  <a:pt x="283" y="37"/>
                  <a:pt x="277" y="39"/>
                </a:cubicBezTo>
                <a:cubicBezTo>
                  <a:pt x="263" y="15"/>
                  <a:pt x="235" y="0"/>
                  <a:pt x="204" y="0"/>
                </a:cubicBezTo>
                <a:cubicBezTo>
                  <a:pt x="159" y="0"/>
                  <a:pt x="123" y="32"/>
                  <a:pt x="123" y="71"/>
                </a:cubicBezTo>
                <a:cubicBezTo>
                  <a:pt x="123" y="100"/>
                  <a:pt x="142" y="125"/>
                  <a:pt x="171" y="137"/>
                </a:cubicBezTo>
                <a:cubicBezTo>
                  <a:pt x="170" y="163"/>
                  <a:pt x="154" y="183"/>
                  <a:pt x="154" y="183"/>
                </a:cubicBezTo>
                <a:cubicBezTo>
                  <a:pt x="153" y="185"/>
                  <a:pt x="153" y="188"/>
                  <a:pt x="154" y="189"/>
                </a:cubicBezTo>
                <a:cubicBezTo>
                  <a:pt x="156" y="191"/>
                  <a:pt x="158" y="191"/>
                  <a:pt x="160" y="191"/>
                </a:cubicBezTo>
                <a:cubicBezTo>
                  <a:pt x="185" y="179"/>
                  <a:pt x="201" y="164"/>
                  <a:pt x="208" y="143"/>
                </a:cubicBezTo>
                <a:cubicBezTo>
                  <a:pt x="214" y="142"/>
                  <a:pt x="219" y="142"/>
                  <a:pt x="224" y="141"/>
                </a:cubicBezTo>
                <a:cubicBezTo>
                  <a:pt x="237" y="163"/>
                  <a:pt x="261" y="177"/>
                  <a:pt x="289" y="179"/>
                </a:cubicBezTo>
                <a:cubicBezTo>
                  <a:pt x="296" y="193"/>
                  <a:pt x="306" y="205"/>
                  <a:pt x="322" y="216"/>
                </a:cubicBezTo>
                <a:close/>
                <a:moveTo>
                  <a:pt x="293" y="170"/>
                </a:moveTo>
                <a:cubicBezTo>
                  <a:pt x="266" y="169"/>
                  <a:pt x="242" y="155"/>
                  <a:pt x="231" y="133"/>
                </a:cubicBezTo>
                <a:cubicBezTo>
                  <a:pt x="230" y="131"/>
                  <a:pt x="228" y="130"/>
                  <a:pt x="227" y="130"/>
                </a:cubicBezTo>
                <a:cubicBezTo>
                  <a:pt x="226" y="130"/>
                  <a:pt x="226" y="130"/>
                  <a:pt x="225" y="131"/>
                </a:cubicBezTo>
                <a:cubicBezTo>
                  <a:pt x="219" y="132"/>
                  <a:pt x="212" y="133"/>
                  <a:pt x="205" y="133"/>
                </a:cubicBezTo>
                <a:cubicBezTo>
                  <a:pt x="202" y="133"/>
                  <a:pt x="201" y="135"/>
                  <a:pt x="200" y="137"/>
                </a:cubicBezTo>
                <a:cubicBezTo>
                  <a:pt x="200" y="138"/>
                  <a:pt x="200" y="138"/>
                  <a:pt x="200" y="139"/>
                </a:cubicBezTo>
                <a:cubicBezTo>
                  <a:pt x="195" y="154"/>
                  <a:pt x="185" y="165"/>
                  <a:pt x="170" y="175"/>
                </a:cubicBezTo>
                <a:cubicBezTo>
                  <a:pt x="175" y="165"/>
                  <a:pt x="180" y="150"/>
                  <a:pt x="181" y="134"/>
                </a:cubicBezTo>
                <a:cubicBezTo>
                  <a:pt x="181" y="134"/>
                  <a:pt x="181" y="134"/>
                  <a:pt x="181" y="134"/>
                </a:cubicBezTo>
                <a:cubicBezTo>
                  <a:pt x="181" y="132"/>
                  <a:pt x="180" y="130"/>
                  <a:pt x="178" y="129"/>
                </a:cubicBezTo>
                <a:cubicBezTo>
                  <a:pt x="150" y="120"/>
                  <a:pt x="132" y="97"/>
                  <a:pt x="132" y="71"/>
                </a:cubicBezTo>
                <a:cubicBezTo>
                  <a:pt x="132" y="37"/>
                  <a:pt x="164" y="9"/>
                  <a:pt x="204" y="9"/>
                </a:cubicBezTo>
                <a:cubicBezTo>
                  <a:pt x="233" y="9"/>
                  <a:pt x="259" y="24"/>
                  <a:pt x="270" y="47"/>
                </a:cubicBezTo>
                <a:cubicBezTo>
                  <a:pt x="271" y="48"/>
                  <a:pt x="273" y="49"/>
                  <a:pt x="276" y="49"/>
                </a:cubicBezTo>
                <a:cubicBezTo>
                  <a:pt x="282" y="47"/>
                  <a:pt x="290" y="46"/>
                  <a:pt x="297" y="46"/>
                </a:cubicBezTo>
                <a:cubicBezTo>
                  <a:pt x="337" y="46"/>
                  <a:pt x="369" y="74"/>
                  <a:pt x="369" y="108"/>
                </a:cubicBezTo>
                <a:cubicBezTo>
                  <a:pt x="369" y="137"/>
                  <a:pt x="347" y="162"/>
                  <a:pt x="315" y="169"/>
                </a:cubicBezTo>
                <a:cubicBezTo>
                  <a:pt x="313" y="169"/>
                  <a:pt x="311" y="171"/>
                  <a:pt x="311" y="173"/>
                </a:cubicBezTo>
                <a:cubicBezTo>
                  <a:pt x="311" y="183"/>
                  <a:pt x="313" y="191"/>
                  <a:pt x="315" y="198"/>
                </a:cubicBezTo>
                <a:cubicBezTo>
                  <a:pt x="306" y="190"/>
                  <a:pt x="301" y="182"/>
                  <a:pt x="297" y="173"/>
                </a:cubicBezTo>
                <a:cubicBezTo>
                  <a:pt x="296" y="171"/>
                  <a:pt x="295" y="170"/>
                  <a:pt x="293" y="170"/>
                </a:cubicBezTo>
                <a:close/>
                <a:moveTo>
                  <a:pt x="139" y="312"/>
                </a:moveTo>
                <a:cubicBezTo>
                  <a:pt x="128" y="309"/>
                  <a:pt x="124" y="290"/>
                  <a:pt x="124" y="279"/>
                </a:cubicBezTo>
                <a:cubicBezTo>
                  <a:pt x="135" y="267"/>
                  <a:pt x="142" y="250"/>
                  <a:pt x="142" y="232"/>
                </a:cubicBezTo>
                <a:cubicBezTo>
                  <a:pt x="142" y="195"/>
                  <a:pt x="124" y="171"/>
                  <a:pt x="96" y="171"/>
                </a:cubicBezTo>
                <a:cubicBezTo>
                  <a:pt x="67" y="171"/>
                  <a:pt x="49" y="195"/>
                  <a:pt x="49" y="232"/>
                </a:cubicBezTo>
                <a:cubicBezTo>
                  <a:pt x="49" y="251"/>
                  <a:pt x="57" y="268"/>
                  <a:pt x="68" y="279"/>
                </a:cubicBezTo>
                <a:cubicBezTo>
                  <a:pt x="67" y="293"/>
                  <a:pt x="63" y="308"/>
                  <a:pt x="54" y="311"/>
                </a:cubicBezTo>
                <a:cubicBezTo>
                  <a:pt x="10" y="320"/>
                  <a:pt x="0" y="342"/>
                  <a:pt x="0" y="359"/>
                </a:cubicBezTo>
                <a:cubicBezTo>
                  <a:pt x="0" y="362"/>
                  <a:pt x="3" y="364"/>
                  <a:pt x="5" y="364"/>
                </a:cubicBezTo>
                <a:cubicBezTo>
                  <a:pt x="186" y="364"/>
                  <a:pt x="186" y="364"/>
                  <a:pt x="186" y="364"/>
                </a:cubicBezTo>
                <a:cubicBezTo>
                  <a:pt x="189" y="364"/>
                  <a:pt x="191" y="362"/>
                  <a:pt x="191" y="359"/>
                </a:cubicBezTo>
                <a:cubicBezTo>
                  <a:pt x="191" y="343"/>
                  <a:pt x="182" y="321"/>
                  <a:pt x="139" y="312"/>
                </a:cubicBezTo>
                <a:close/>
                <a:moveTo>
                  <a:pt x="59" y="232"/>
                </a:moveTo>
                <a:cubicBezTo>
                  <a:pt x="59" y="185"/>
                  <a:pt x="87" y="181"/>
                  <a:pt x="96" y="181"/>
                </a:cubicBezTo>
                <a:cubicBezTo>
                  <a:pt x="104" y="181"/>
                  <a:pt x="132" y="185"/>
                  <a:pt x="132" y="232"/>
                </a:cubicBezTo>
                <a:cubicBezTo>
                  <a:pt x="132" y="261"/>
                  <a:pt x="113" y="283"/>
                  <a:pt x="96" y="283"/>
                </a:cubicBezTo>
                <a:cubicBezTo>
                  <a:pt x="78" y="283"/>
                  <a:pt x="59" y="261"/>
                  <a:pt x="59" y="232"/>
                </a:cubicBezTo>
                <a:close/>
                <a:moveTo>
                  <a:pt x="10" y="355"/>
                </a:moveTo>
                <a:cubicBezTo>
                  <a:pt x="12" y="338"/>
                  <a:pt x="28" y="326"/>
                  <a:pt x="56" y="320"/>
                </a:cubicBezTo>
                <a:cubicBezTo>
                  <a:pt x="56" y="320"/>
                  <a:pt x="56" y="320"/>
                  <a:pt x="56" y="320"/>
                </a:cubicBezTo>
                <a:cubicBezTo>
                  <a:pt x="69" y="316"/>
                  <a:pt x="75" y="301"/>
                  <a:pt x="77" y="286"/>
                </a:cubicBezTo>
                <a:cubicBezTo>
                  <a:pt x="83" y="290"/>
                  <a:pt x="89" y="292"/>
                  <a:pt x="96" y="292"/>
                </a:cubicBezTo>
                <a:cubicBezTo>
                  <a:pt x="102" y="292"/>
                  <a:pt x="109" y="290"/>
                  <a:pt x="115" y="286"/>
                </a:cubicBezTo>
                <a:cubicBezTo>
                  <a:pt x="117" y="302"/>
                  <a:pt x="123" y="317"/>
                  <a:pt x="136" y="321"/>
                </a:cubicBezTo>
                <a:cubicBezTo>
                  <a:pt x="137" y="321"/>
                  <a:pt x="137" y="321"/>
                  <a:pt x="137" y="321"/>
                </a:cubicBezTo>
                <a:cubicBezTo>
                  <a:pt x="164" y="326"/>
                  <a:pt x="179" y="338"/>
                  <a:pt x="181" y="355"/>
                </a:cubicBezTo>
                <a:lnTo>
                  <a:pt x="10" y="355"/>
                </a:lnTo>
                <a:close/>
              </a:path>
            </a:pathLst>
          </a:custGeom>
          <a:solidFill>
            <a:srgbClr val="ED0C6D"/>
          </a:solidFill>
          <a:ln>
            <a:solidFill>
              <a:srgbClr val="ED0C6D"/>
            </a:solidFill>
          </a:ln>
        </p:spPr>
        <p:txBody>
          <a:bodyPr vert="horz" wrap="square" lIns="68580" tIns="34290" rIns="68580" bIns="34290" numCol="1" anchor="t" anchorCtr="0" compatLnSpc="1">
            <a:prstTxWarp prst="textNoShape">
              <a:avLst/>
            </a:prstTxWarp>
          </a:bodyPr>
          <a:lstStyle/>
          <a:p>
            <a:endParaRPr lang="en-US"/>
          </a:p>
        </p:txBody>
      </p:sp>
    </p:spTree>
    <p:extLst>
      <p:ext uri="{BB962C8B-B14F-4D97-AF65-F5344CB8AC3E}">
        <p14:creationId xmlns:p14="http://schemas.microsoft.com/office/powerpoint/2010/main" val="17601453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126"/>
                                            </p:tgtEl>
                                          </p:cBhvr>
                                        </p:animEffect>
                                        <p:animScale>
                                          <p:cBhvr>
                                            <p:cTn id="7" dur="500" autoRev="1" fill="hold"/>
                                            <p:tgtEl>
                                              <p:spTgt spid="126"/>
                                            </p:tgtEl>
                                          </p:cBhvr>
                                          <p:by x="105000" y="105000"/>
                                        </p:animScale>
                                      </p:childTnLst>
                                    </p:cTn>
                                  </p:par>
                                </p:childTnLst>
                              </p:cTn>
                            </p:par>
                            <p:par>
                              <p:cTn id="8" fill="hold">
                                <p:stCondLst>
                                  <p:cond delay="1000"/>
                                </p:stCondLst>
                                <p:childTnLst>
                                  <p:par>
                                    <p:cTn id="9" presetID="2" presetClass="entr" presetSubtype="8" fill="hold" grpId="0" nodeType="afterEffect" p14:presetBounceEnd="53333">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53333">
                                          <p:cBhvr additive="base">
                                            <p:cTn id="11" dur="1000" fill="hold"/>
                                            <p:tgtEl>
                                              <p:spTgt spid="3"/>
                                            </p:tgtEl>
                                            <p:attrNameLst>
                                              <p:attrName>ppt_x</p:attrName>
                                            </p:attrNameLst>
                                          </p:cBhvr>
                                          <p:tavLst>
                                            <p:tav tm="0">
                                              <p:val>
                                                <p:strVal val="0-#ppt_w/2"/>
                                              </p:val>
                                            </p:tav>
                                            <p:tav tm="100000">
                                              <p:val>
                                                <p:strVal val="#ppt_x"/>
                                              </p:val>
                                            </p:tav>
                                          </p:tavLst>
                                        </p:anim>
                                        <p:anim calcmode="lin" valueType="num" p14:bounceEnd="53333">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 presetClass="entr" presetSubtype="1" fill="hold" grpId="0" nodeType="afterEffect" p14:presetBounceEnd="53333">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14:bounceEnd="53333">
                                          <p:cBhvr additive="base">
                                            <p:cTn id="16" dur="1000" fill="hold"/>
                                            <p:tgtEl>
                                              <p:spTgt spid="4"/>
                                            </p:tgtEl>
                                            <p:attrNameLst>
                                              <p:attrName>ppt_x</p:attrName>
                                            </p:attrNameLst>
                                          </p:cBhvr>
                                          <p:tavLst>
                                            <p:tav tm="0">
                                              <p:val>
                                                <p:strVal val="#ppt_x"/>
                                              </p:val>
                                            </p:tav>
                                            <p:tav tm="100000">
                                              <p:val>
                                                <p:strVal val="#ppt_x"/>
                                              </p:val>
                                            </p:tav>
                                          </p:tavLst>
                                        </p:anim>
                                        <p:anim calcmode="lin" valueType="num" p14:bounceEnd="53333">
                                          <p:cBhvr additive="base">
                                            <p:cTn id="17" dur="10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3000"/>
                                </p:stCondLst>
                                <p:childTnLst>
                                  <p:par>
                                    <p:cTn id="19" presetID="22" presetClass="entr" presetSubtype="4"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down)">
                                          <p:cBhvr>
                                            <p:cTn id="21" dur="500"/>
                                            <p:tgtEl>
                                              <p:spTgt spid="37"/>
                                            </p:tgtEl>
                                          </p:cBhvr>
                                        </p:animEffect>
                                      </p:childTnLst>
                                    </p:cTn>
                                  </p:par>
                                </p:childTnLst>
                              </p:cTn>
                            </p:par>
                            <p:par>
                              <p:cTn id="22" fill="hold">
                                <p:stCondLst>
                                  <p:cond delay="3500"/>
                                </p:stCondLst>
                                <p:childTnLst>
                                  <p:par>
                                    <p:cTn id="23" presetID="22" presetClass="entr" presetSubtype="8" fill="hold" nodeType="afterEffect">
                                      <p:stCondLst>
                                        <p:cond delay="0"/>
                                      </p:stCondLst>
                                      <p:childTnLst>
                                        <p:set>
                                          <p:cBhvr>
                                            <p:cTn id="24" dur="1" fill="hold">
                                              <p:stCondLst>
                                                <p:cond delay="0"/>
                                              </p:stCondLst>
                                            </p:cTn>
                                            <p:tgtEl>
                                              <p:spTgt spid="78"/>
                                            </p:tgtEl>
                                            <p:attrNameLst>
                                              <p:attrName>style.visibility</p:attrName>
                                            </p:attrNameLst>
                                          </p:cBhvr>
                                          <p:to>
                                            <p:strVal val="visible"/>
                                          </p:to>
                                        </p:set>
                                        <p:animEffect transition="in" filter="wipe(left)">
                                          <p:cBhvr>
                                            <p:cTn id="25" dur="500"/>
                                            <p:tgtEl>
                                              <p:spTgt spid="78"/>
                                            </p:tgtEl>
                                          </p:cBhvr>
                                        </p:animEffect>
                                      </p:childTnLst>
                                    </p:cTn>
                                  </p:par>
                                </p:childTnLst>
                              </p:cTn>
                            </p:par>
                            <p:par>
                              <p:cTn id="26" fill="hold">
                                <p:stCondLst>
                                  <p:cond delay="4000"/>
                                </p:stCondLst>
                                <p:childTnLst>
                                  <p:par>
                                    <p:cTn id="27" presetID="10" presetClass="entr" presetSubtype="0" fill="hold" grpId="0" nodeType="after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fade">
                                          <p:cBhvr>
                                            <p:cTn id="29" dur="500"/>
                                            <p:tgtEl>
                                              <p:spTgt spid="77"/>
                                            </p:tgtEl>
                                          </p:cBhvr>
                                        </p:animEffect>
                                      </p:childTnLst>
                                    </p:cTn>
                                  </p:par>
                                </p:childTnLst>
                              </p:cTn>
                            </p:par>
                            <p:par>
                              <p:cTn id="30" fill="hold">
                                <p:stCondLst>
                                  <p:cond delay="4500"/>
                                </p:stCondLst>
                                <p:childTnLst>
                                  <p:par>
                                    <p:cTn id="31" presetID="2" presetClass="entr" presetSubtype="1" fill="hold" grpId="0" nodeType="afterEffect" p14:presetBounceEnd="53333">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14:bounceEnd="53333">
                                          <p:cBhvr additive="base">
                                            <p:cTn id="33" dur="1000" fill="hold"/>
                                            <p:tgtEl>
                                              <p:spTgt spid="5"/>
                                            </p:tgtEl>
                                            <p:attrNameLst>
                                              <p:attrName>ppt_x</p:attrName>
                                            </p:attrNameLst>
                                          </p:cBhvr>
                                          <p:tavLst>
                                            <p:tav tm="0">
                                              <p:val>
                                                <p:strVal val="#ppt_x"/>
                                              </p:val>
                                            </p:tav>
                                            <p:tav tm="100000">
                                              <p:val>
                                                <p:strVal val="#ppt_x"/>
                                              </p:val>
                                            </p:tav>
                                          </p:tavLst>
                                        </p:anim>
                                        <p:anim calcmode="lin" valueType="num" p14:bounceEnd="53333">
                                          <p:cBhvr additive="base">
                                            <p:cTn id="34" dur="1000" fill="hold"/>
                                            <p:tgtEl>
                                              <p:spTgt spid="5"/>
                                            </p:tgtEl>
                                            <p:attrNameLst>
                                              <p:attrName>ppt_y</p:attrName>
                                            </p:attrNameLst>
                                          </p:cBhvr>
                                          <p:tavLst>
                                            <p:tav tm="0">
                                              <p:val>
                                                <p:strVal val="0-#ppt_h/2"/>
                                              </p:val>
                                            </p:tav>
                                            <p:tav tm="100000">
                                              <p:val>
                                                <p:strVal val="#ppt_y"/>
                                              </p:val>
                                            </p:tav>
                                          </p:tavLst>
                                        </p:anim>
                                      </p:childTnLst>
                                    </p:cTn>
                                  </p:par>
                                </p:childTnLst>
                              </p:cTn>
                            </p:par>
                            <p:par>
                              <p:cTn id="35" fill="hold">
                                <p:stCondLst>
                                  <p:cond delay="5500"/>
                                </p:stCondLst>
                                <p:childTnLst>
                                  <p:par>
                                    <p:cTn id="36" presetID="22" presetClass="entr" presetSubtype="4" fill="hold" nodeType="afterEffect">
                                      <p:stCondLst>
                                        <p:cond delay="0"/>
                                      </p:stCondLst>
                                      <p:childTnLst>
                                        <p:set>
                                          <p:cBhvr>
                                            <p:cTn id="37" dur="1" fill="hold">
                                              <p:stCondLst>
                                                <p:cond delay="0"/>
                                              </p:stCondLst>
                                            </p:cTn>
                                            <p:tgtEl>
                                              <p:spTgt spid="97"/>
                                            </p:tgtEl>
                                            <p:attrNameLst>
                                              <p:attrName>style.visibility</p:attrName>
                                            </p:attrNameLst>
                                          </p:cBhvr>
                                          <p:to>
                                            <p:strVal val="visible"/>
                                          </p:to>
                                        </p:set>
                                        <p:animEffect transition="in" filter="wipe(down)">
                                          <p:cBhvr>
                                            <p:cTn id="38" dur="500"/>
                                            <p:tgtEl>
                                              <p:spTgt spid="97"/>
                                            </p:tgtEl>
                                          </p:cBhvr>
                                        </p:animEffect>
                                      </p:childTnLst>
                                    </p:cTn>
                                  </p:par>
                                </p:childTnLst>
                              </p:cTn>
                            </p:par>
                            <p:par>
                              <p:cTn id="39" fill="hold">
                                <p:stCondLst>
                                  <p:cond delay="6000"/>
                                </p:stCondLst>
                                <p:childTnLst>
                                  <p:par>
                                    <p:cTn id="40" presetID="22" presetClass="entr" presetSubtype="8" fill="hold" nodeType="afterEffect">
                                      <p:stCondLst>
                                        <p:cond delay="0"/>
                                      </p:stCondLst>
                                      <p:childTnLst>
                                        <p:set>
                                          <p:cBhvr>
                                            <p:cTn id="41" dur="1" fill="hold">
                                              <p:stCondLst>
                                                <p:cond delay="0"/>
                                              </p:stCondLst>
                                            </p:cTn>
                                            <p:tgtEl>
                                              <p:spTgt spid="83"/>
                                            </p:tgtEl>
                                            <p:attrNameLst>
                                              <p:attrName>style.visibility</p:attrName>
                                            </p:attrNameLst>
                                          </p:cBhvr>
                                          <p:to>
                                            <p:strVal val="visible"/>
                                          </p:to>
                                        </p:set>
                                        <p:animEffect transition="in" filter="wipe(left)">
                                          <p:cBhvr>
                                            <p:cTn id="42" dur="500"/>
                                            <p:tgtEl>
                                              <p:spTgt spid="83"/>
                                            </p:tgtEl>
                                          </p:cBhvr>
                                        </p:animEffect>
                                      </p:childTnLst>
                                    </p:cTn>
                                  </p:par>
                                </p:childTnLst>
                              </p:cTn>
                            </p:par>
                            <p:par>
                              <p:cTn id="43" fill="hold">
                                <p:stCondLst>
                                  <p:cond delay="6500"/>
                                </p:stCondLst>
                                <p:childTnLst>
                                  <p:par>
                                    <p:cTn id="44" presetID="10" presetClass="entr" presetSubtype="0" fill="hold" grpId="0" nodeType="afterEffect">
                                      <p:stCondLst>
                                        <p:cond delay="0"/>
                                      </p:stCondLst>
                                      <p:childTnLst>
                                        <p:set>
                                          <p:cBhvr>
                                            <p:cTn id="45" dur="1" fill="hold">
                                              <p:stCondLst>
                                                <p:cond delay="0"/>
                                              </p:stCondLst>
                                            </p:cTn>
                                            <p:tgtEl>
                                              <p:spTgt spid="82"/>
                                            </p:tgtEl>
                                            <p:attrNameLst>
                                              <p:attrName>style.visibility</p:attrName>
                                            </p:attrNameLst>
                                          </p:cBhvr>
                                          <p:to>
                                            <p:strVal val="visible"/>
                                          </p:to>
                                        </p:set>
                                        <p:animEffect transition="in" filter="fade">
                                          <p:cBhvr>
                                            <p:cTn id="46" dur="500"/>
                                            <p:tgtEl>
                                              <p:spTgt spid="82"/>
                                            </p:tgtEl>
                                          </p:cBhvr>
                                        </p:animEffect>
                                      </p:childTnLst>
                                    </p:cTn>
                                  </p:par>
                                </p:childTnLst>
                              </p:cTn>
                            </p:par>
                            <p:par>
                              <p:cTn id="47" fill="hold">
                                <p:stCondLst>
                                  <p:cond delay="7000"/>
                                </p:stCondLst>
                                <p:childTnLst>
                                  <p:par>
                                    <p:cTn id="48" presetID="2" presetClass="entr" presetSubtype="1" fill="hold" grpId="0" nodeType="afterEffect" p14:presetBounceEnd="53333">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14:bounceEnd="53333">
                                          <p:cBhvr additive="base">
                                            <p:cTn id="50" dur="1000" fill="hold"/>
                                            <p:tgtEl>
                                              <p:spTgt spid="6"/>
                                            </p:tgtEl>
                                            <p:attrNameLst>
                                              <p:attrName>ppt_x</p:attrName>
                                            </p:attrNameLst>
                                          </p:cBhvr>
                                          <p:tavLst>
                                            <p:tav tm="0">
                                              <p:val>
                                                <p:strVal val="#ppt_x"/>
                                              </p:val>
                                            </p:tav>
                                            <p:tav tm="100000">
                                              <p:val>
                                                <p:strVal val="#ppt_x"/>
                                              </p:val>
                                            </p:tav>
                                          </p:tavLst>
                                        </p:anim>
                                        <p:anim calcmode="lin" valueType="num" p14:bounceEnd="53333">
                                          <p:cBhvr additive="base">
                                            <p:cTn id="51" dur="1000" fill="hold"/>
                                            <p:tgtEl>
                                              <p:spTgt spid="6"/>
                                            </p:tgtEl>
                                            <p:attrNameLst>
                                              <p:attrName>ppt_y</p:attrName>
                                            </p:attrNameLst>
                                          </p:cBhvr>
                                          <p:tavLst>
                                            <p:tav tm="0">
                                              <p:val>
                                                <p:strVal val="0-#ppt_h/2"/>
                                              </p:val>
                                            </p:tav>
                                            <p:tav tm="100000">
                                              <p:val>
                                                <p:strVal val="#ppt_y"/>
                                              </p:val>
                                            </p:tav>
                                          </p:tavLst>
                                        </p:anim>
                                      </p:childTnLst>
                                    </p:cTn>
                                  </p:par>
                                </p:childTnLst>
                              </p:cTn>
                            </p:par>
                            <p:par>
                              <p:cTn id="52" fill="hold">
                                <p:stCondLst>
                                  <p:cond delay="8000"/>
                                </p:stCondLst>
                                <p:childTnLst>
                                  <p:par>
                                    <p:cTn id="53" presetID="22" presetClass="entr" presetSubtype="4" fill="hold" nodeType="afterEffect">
                                      <p:stCondLst>
                                        <p:cond delay="0"/>
                                      </p:stCondLst>
                                      <p:childTnLst>
                                        <p:set>
                                          <p:cBhvr>
                                            <p:cTn id="54" dur="1" fill="hold">
                                              <p:stCondLst>
                                                <p:cond delay="0"/>
                                              </p:stCondLst>
                                            </p:cTn>
                                            <p:tgtEl>
                                              <p:spTgt spid="149"/>
                                            </p:tgtEl>
                                            <p:attrNameLst>
                                              <p:attrName>style.visibility</p:attrName>
                                            </p:attrNameLst>
                                          </p:cBhvr>
                                          <p:to>
                                            <p:strVal val="visible"/>
                                          </p:to>
                                        </p:set>
                                        <p:animEffect transition="in" filter="wipe(down)">
                                          <p:cBhvr>
                                            <p:cTn id="55" dur="500"/>
                                            <p:tgtEl>
                                              <p:spTgt spid="149"/>
                                            </p:tgtEl>
                                          </p:cBhvr>
                                        </p:animEffect>
                                      </p:childTnLst>
                                    </p:cTn>
                                  </p:par>
                                </p:childTnLst>
                              </p:cTn>
                            </p:par>
                            <p:par>
                              <p:cTn id="56" fill="hold">
                                <p:stCondLst>
                                  <p:cond delay="8500"/>
                                </p:stCondLst>
                                <p:childTnLst>
                                  <p:par>
                                    <p:cTn id="57" presetID="22" presetClass="entr" presetSubtype="8" fill="hold" nodeType="afterEffect">
                                      <p:stCondLst>
                                        <p:cond delay="0"/>
                                      </p:stCondLst>
                                      <p:childTnLst>
                                        <p:set>
                                          <p:cBhvr>
                                            <p:cTn id="58" dur="1" fill="hold">
                                              <p:stCondLst>
                                                <p:cond delay="0"/>
                                              </p:stCondLst>
                                            </p:cTn>
                                            <p:tgtEl>
                                              <p:spTgt spid="88"/>
                                            </p:tgtEl>
                                            <p:attrNameLst>
                                              <p:attrName>style.visibility</p:attrName>
                                            </p:attrNameLst>
                                          </p:cBhvr>
                                          <p:to>
                                            <p:strVal val="visible"/>
                                          </p:to>
                                        </p:set>
                                        <p:animEffect transition="in" filter="wipe(left)">
                                          <p:cBhvr>
                                            <p:cTn id="59" dur="500"/>
                                            <p:tgtEl>
                                              <p:spTgt spid="88"/>
                                            </p:tgtEl>
                                          </p:cBhvr>
                                        </p:animEffect>
                                      </p:childTnLst>
                                    </p:cTn>
                                  </p:par>
                                </p:childTnLst>
                              </p:cTn>
                            </p:par>
                            <p:par>
                              <p:cTn id="60" fill="hold">
                                <p:stCondLst>
                                  <p:cond delay="9000"/>
                                </p:stCondLst>
                                <p:childTnLst>
                                  <p:par>
                                    <p:cTn id="61" presetID="10" presetClass="entr" presetSubtype="0" fill="hold" grpId="0" nodeType="afterEffect">
                                      <p:stCondLst>
                                        <p:cond delay="0"/>
                                      </p:stCondLst>
                                      <p:childTnLst>
                                        <p:set>
                                          <p:cBhvr>
                                            <p:cTn id="62" dur="1" fill="hold">
                                              <p:stCondLst>
                                                <p:cond delay="0"/>
                                              </p:stCondLst>
                                            </p:cTn>
                                            <p:tgtEl>
                                              <p:spTgt spid="87"/>
                                            </p:tgtEl>
                                            <p:attrNameLst>
                                              <p:attrName>style.visibility</p:attrName>
                                            </p:attrNameLst>
                                          </p:cBhvr>
                                          <p:to>
                                            <p:strVal val="visible"/>
                                          </p:to>
                                        </p:set>
                                        <p:animEffect transition="in" filter="fade">
                                          <p:cBhvr>
                                            <p:cTn id="63" dur="500"/>
                                            <p:tgtEl>
                                              <p:spTgt spid="87"/>
                                            </p:tgtEl>
                                          </p:cBhvr>
                                        </p:animEffect>
                                      </p:childTnLst>
                                    </p:cTn>
                                  </p:par>
                                </p:childTnLst>
                              </p:cTn>
                            </p:par>
                            <p:par>
                              <p:cTn id="64" fill="hold">
                                <p:stCondLst>
                                  <p:cond delay="9500"/>
                                </p:stCondLst>
                                <p:childTnLst>
                                  <p:par>
                                    <p:cTn id="65" presetID="2" presetClass="entr" presetSubtype="1" fill="hold" grpId="0" nodeType="afterEffect" p14:presetBounceEnd="53333">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14:bounceEnd="53333">
                                          <p:cBhvr additive="base">
                                            <p:cTn id="67" dur="1000" fill="hold"/>
                                            <p:tgtEl>
                                              <p:spTgt spid="7"/>
                                            </p:tgtEl>
                                            <p:attrNameLst>
                                              <p:attrName>ppt_x</p:attrName>
                                            </p:attrNameLst>
                                          </p:cBhvr>
                                          <p:tavLst>
                                            <p:tav tm="0">
                                              <p:val>
                                                <p:strVal val="#ppt_x"/>
                                              </p:val>
                                            </p:tav>
                                            <p:tav tm="100000">
                                              <p:val>
                                                <p:strVal val="#ppt_x"/>
                                              </p:val>
                                            </p:tav>
                                          </p:tavLst>
                                        </p:anim>
                                        <p:anim calcmode="lin" valueType="num" p14:bounceEnd="53333">
                                          <p:cBhvr additive="base">
                                            <p:cTn id="68" dur="1000" fill="hold"/>
                                            <p:tgtEl>
                                              <p:spTgt spid="7"/>
                                            </p:tgtEl>
                                            <p:attrNameLst>
                                              <p:attrName>ppt_y</p:attrName>
                                            </p:attrNameLst>
                                          </p:cBhvr>
                                          <p:tavLst>
                                            <p:tav tm="0">
                                              <p:val>
                                                <p:strVal val="0-#ppt_h/2"/>
                                              </p:val>
                                            </p:tav>
                                            <p:tav tm="100000">
                                              <p:val>
                                                <p:strVal val="#ppt_y"/>
                                              </p:val>
                                            </p:tav>
                                          </p:tavLst>
                                        </p:anim>
                                      </p:childTnLst>
                                    </p:cTn>
                                  </p:par>
                                </p:childTnLst>
                              </p:cTn>
                            </p:par>
                            <p:par>
                              <p:cTn id="69" fill="hold">
                                <p:stCondLst>
                                  <p:cond delay="10500"/>
                                </p:stCondLst>
                                <p:childTnLst>
                                  <p:par>
                                    <p:cTn id="70" presetID="22" presetClass="entr" presetSubtype="4" fill="hold" nodeType="afterEffect">
                                      <p:stCondLst>
                                        <p:cond delay="0"/>
                                      </p:stCondLst>
                                      <p:childTnLst>
                                        <p:set>
                                          <p:cBhvr>
                                            <p:cTn id="71" dur="1" fill="hold">
                                              <p:stCondLst>
                                                <p:cond delay="0"/>
                                              </p:stCondLst>
                                            </p:cTn>
                                            <p:tgtEl>
                                              <p:spTgt spid="110"/>
                                            </p:tgtEl>
                                            <p:attrNameLst>
                                              <p:attrName>style.visibility</p:attrName>
                                            </p:attrNameLst>
                                          </p:cBhvr>
                                          <p:to>
                                            <p:strVal val="visible"/>
                                          </p:to>
                                        </p:set>
                                        <p:animEffect transition="in" filter="wipe(down)">
                                          <p:cBhvr>
                                            <p:cTn id="72" dur="500"/>
                                            <p:tgtEl>
                                              <p:spTgt spid="110"/>
                                            </p:tgtEl>
                                          </p:cBhvr>
                                        </p:animEffect>
                                      </p:childTnLst>
                                    </p:cTn>
                                  </p:par>
                                </p:childTnLst>
                              </p:cTn>
                            </p:par>
                            <p:par>
                              <p:cTn id="73" fill="hold">
                                <p:stCondLst>
                                  <p:cond delay="11000"/>
                                </p:stCondLst>
                                <p:childTnLst>
                                  <p:par>
                                    <p:cTn id="74" presetID="22" presetClass="entr" presetSubtype="8" fill="hold" nodeType="afterEffect">
                                      <p:stCondLst>
                                        <p:cond delay="0"/>
                                      </p:stCondLst>
                                      <p:childTnLst>
                                        <p:set>
                                          <p:cBhvr>
                                            <p:cTn id="75" dur="1" fill="hold">
                                              <p:stCondLst>
                                                <p:cond delay="0"/>
                                              </p:stCondLst>
                                            </p:cTn>
                                            <p:tgtEl>
                                              <p:spTgt spid="93"/>
                                            </p:tgtEl>
                                            <p:attrNameLst>
                                              <p:attrName>style.visibility</p:attrName>
                                            </p:attrNameLst>
                                          </p:cBhvr>
                                          <p:to>
                                            <p:strVal val="visible"/>
                                          </p:to>
                                        </p:set>
                                        <p:animEffect transition="in" filter="wipe(left)">
                                          <p:cBhvr>
                                            <p:cTn id="76" dur="500"/>
                                            <p:tgtEl>
                                              <p:spTgt spid="93"/>
                                            </p:tgtEl>
                                          </p:cBhvr>
                                        </p:animEffect>
                                      </p:childTnLst>
                                    </p:cTn>
                                  </p:par>
                                </p:childTnLst>
                              </p:cTn>
                            </p:par>
                            <p:par>
                              <p:cTn id="77" fill="hold">
                                <p:stCondLst>
                                  <p:cond delay="11500"/>
                                </p:stCondLst>
                                <p:childTnLst>
                                  <p:par>
                                    <p:cTn id="78" presetID="10" presetClass="entr" presetSubtype="0" fill="hold" grpId="0" nodeType="afterEffect">
                                      <p:stCondLst>
                                        <p:cond delay="0"/>
                                      </p:stCondLst>
                                      <p:childTnLst>
                                        <p:set>
                                          <p:cBhvr>
                                            <p:cTn id="79" dur="1" fill="hold">
                                              <p:stCondLst>
                                                <p:cond delay="0"/>
                                              </p:stCondLst>
                                            </p:cTn>
                                            <p:tgtEl>
                                              <p:spTgt spid="92"/>
                                            </p:tgtEl>
                                            <p:attrNameLst>
                                              <p:attrName>style.visibility</p:attrName>
                                            </p:attrNameLst>
                                          </p:cBhvr>
                                          <p:to>
                                            <p:strVal val="visible"/>
                                          </p:to>
                                        </p:set>
                                        <p:animEffect transition="in" filter="fade">
                                          <p:cBhvr>
                                            <p:cTn id="80"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77" grpId="0" animBg="1"/>
          <p:bldP spid="82" grpId="0" animBg="1"/>
          <p:bldP spid="87" grpId="0" animBg="1"/>
          <p:bldP spid="92" grpId="0" animBg="1"/>
          <p:bldP spid="12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126"/>
                                            </p:tgtEl>
                                          </p:cBhvr>
                                        </p:animEffect>
                                        <p:animScale>
                                          <p:cBhvr>
                                            <p:cTn id="7" dur="500" autoRev="1" fill="hold"/>
                                            <p:tgtEl>
                                              <p:spTgt spid="126"/>
                                            </p:tgtEl>
                                          </p:cBhvr>
                                          <p:by x="105000" y="105000"/>
                                        </p:animScale>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0-#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0" fill="hold"/>
                                            <p:tgtEl>
                                              <p:spTgt spid="4"/>
                                            </p:tgtEl>
                                            <p:attrNameLst>
                                              <p:attrName>ppt_x</p:attrName>
                                            </p:attrNameLst>
                                          </p:cBhvr>
                                          <p:tavLst>
                                            <p:tav tm="0">
                                              <p:val>
                                                <p:strVal val="#ppt_x"/>
                                              </p:val>
                                            </p:tav>
                                            <p:tav tm="100000">
                                              <p:val>
                                                <p:strVal val="#ppt_x"/>
                                              </p:val>
                                            </p:tav>
                                          </p:tavLst>
                                        </p:anim>
                                        <p:anim calcmode="lin" valueType="num">
                                          <p:cBhvr additive="base">
                                            <p:cTn id="17" dur="10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3000"/>
                                </p:stCondLst>
                                <p:childTnLst>
                                  <p:par>
                                    <p:cTn id="19" presetID="22" presetClass="entr" presetSubtype="4"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down)">
                                          <p:cBhvr>
                                            <p:cTn id="21" dur="500"/>
                                            <p:tgtEl>
                                              <p:spTgt spid="37"/>
                                            </p:tgtEl>
                                          </p:cBhvr>
                                        </p:animEffect>
                                      </p:childTnLst>
                                    </p:cTn>
                                  </p:par>
                                </p:childTnLst>
                              </p:cTn>
                            </p:par>
                            <p:par>
                              <p:cTn id="22" fill="hold">
                                <p:stCondLst>
                                  <p:cond delay="3500"/>
                                </p:stCondLst>
                                <p:childTnLst>
                                  <p:par>
                                    <p:cTn id="23" presetID="22" presetClass="entr" presetSubtype="8" fill="hold" nodeType="afterEffect">
                                      <p:stCondLst>
                                        <p:cond delay="0"/>
                                      </p:stCondLst>
                                      <p:childTnLst>
                                        <p:set>
                                          <p:cBhvr>
                                            <p:cTn id="24" dur="1" fill="hold">
                                              <p:stCondLst>
                                                <p:cond delay="0"/>
                                              </p:stCondLst>
                                            </p:cTn>
                                            <p:tgtEl>
                                              <p:spTgt spid="78"/>
                                            </p:tgtEl>
                                            <p:attrNameLst>
                                              <p:attrName>style.visibility</p:attrName>
                                            </p:attrNameLst>
                                          </p:cBhvr>
                                          <p:to>
                                            <p:strVal val="visible"/>
                                          </p:to>
                                        </p:set>
                                        <p:animEffect transition="in" filter="wipe(left)">
                                          <p:cBhvr>
                                            <p:cTn id="25" dur="500"/>
                                            <p:tgtEl>
                                              <p:spTgt spid="78"/>
                                            </p:tgtEl>
                                          </p:cBhvr>
                                        </p:animEffect>
                                      </p:childTnLst>
                                    </p:cTn>
                                  </p:par>
                                </p:childTnLst>
                              </p:cTn>
                            </p:par>
                            <p:par>
                              <p:cTn id="26" fill="hold">
                                <p:stCondLst>
                                  <p:cond delay="4000"/>
                                </p:stCondLst>
                                <p:childTnLst>
                                  <p:par>
                                    <p:cTn id="27" presetID="10" presetClass="entr" presetSubtype="0" fill="hold" grpId="0" nodeType="after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fade">
                                          <p:cBhvr>
                                            <p:cTn id="29" dur="500"/>
                                            <p:tgtEl>
                                              <p:spTgt spid="77"/>
                                            </p:tgtEl>
                                          </p:cBhvr>
                                        </p:animEffect>
                                      </p:childTnLst>
                                    </p:cTn>
                                  </p:par>
                                </p:childTnLst>
                              </p:cTn>
                            </p:par>
                            <p:par>
                              <p:cTn id="30" fill="hold">
                                <p:stCondLst>
                                  <p:cond delay="4500"/>
                                </p:stCondLst>
                                <p:childTnLst>
                                  <p:par>
                                    <p:cTn id="31" presetID="2" presetClass="entr" presetSubtype="1"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1000" fill="hold"/>
                                            <p:tgtEl>
                                              <p:spTgt spid="5"/>
                                            </p:tgtEl>
                                            <p:attrNameLst>
                                              <p:attrName>ppt_x</p:attrName>
                                            </p:attrNameLst>
                                          </p:cBhvr>
                                          <p:tavLst>
                                            <p:tav tm="0">
                                              <p:val>
                                                <p:strVal val="#ppt_x"/>
                                              </p:val>
                                            </p:tav>
                                            <p:tav tm="100000">
                                              <p:val>
                                                <p:strVal val="#ppt_x"/>
                                              </p:val>
                                            </p:tav>
                                          </p:tavLst>
                                        </p:anim>
                                        <p:anim calcmode="lin" valueType="num">
                                          <p:cBhvr additive="base">
                                            <p:cTn id="34" dur="1000" fill="hold"/>
                                            <p:tgtEl>
                                              <p:spTgt spid="5"/>
                                            </p:tgtEl>
                                            <p:attrNameLst>
                                              <p:attrName>ppt_y</p:attrName>
                                            </p:attrNameLst>
                                          </p:cBhvr>
                                          <p:tavLst>
                                            <p:tav tm="0">
                                              <p:val>
                                                <p:strVal val="0-#ppt_h/2"/>
                                              </p:val>
                                            </p:tav>
                                            <p:tav tm="100000">
                                              <p:val>
                                                <p:strVal val="#ppt_y"/>
                                              </p:val>
                                            </p:tav>
                                          </p:tavLst>
                                        </p:anim>
                                      </p:childTnLst>
                                    </p:cTn>
                                  </p:par>
                                </p:childTnLst>
                              </p:cTn>
                            </p:par>
                            <p:par>
                              <p:cTn id="35" fill="hold">
                                <p:stCondLst>
                                  <p:cond delay="5500"/>
                                </p:stCondLst>
                                <p:childTnLst>
                                  <p:par>
                                    <p:cTn id="36" presetID="22" presetClass="entr" presetSubtype="4" fill="hold" nodeType="afterEffect">
                                      <p:stCondLst>
                                        <p:cond delay="0"/>
                                      </p:stCondLst>
                                      <p:childTnLst>
                                        <p:set>
                                          <p:cBhvr>
                                            <p:cTn id="37" dur="1" fill="hold">
                                              <p:stCondLst>
                                                <p:cond delay="0"/>
                                              </p:stCondLst>
                                            </p:cTn>
                                            <p:tgtEl>
                                              <p:spTgt spid="97"/>
                                            </p:tgtEl>
                                            <p:attrNameLst>
                                              <p:attrName>style.visibility</p:attrName>
                                            </p:attrNameLst>
                                          </p:cBhvr>
                                          <p:to>
                                            <p:strVal val="visible"/>
                                          </p:to>
                                        </p:set>
                                        <p:animEffect transition="in" filter="wipe(down)">
                                          <p:cBhvr>
                                            <p:cTn id="38" dur="500"/>
                                            <p:tgtEl>
                                              <p:spTgt spid="97"/>
                                            </p:tgtEl>
                                          </p:cBhvr>
                                        </p:animEffect>
                                      </p:childTnLst>
                                    </p:cTn>
                                  </p:par>
                                </p:childTnLst>
                              </p:cTn>
                            </p:par>
                            <p:par>
                              <p:cTn id="39" fill="hold">
                                <p:stCondLst>
                                  <p:cond delay="6000"/>
                                </p:stCondLst>
                                <p:childTnLst>
                                  <p:par>
                                    <p:cTn id="40" presetID="22" presetClass="entr" presetSubtype="8" fill="hold" nodeType="afterEffect">
                                      <p:stCondLst>
                                        <p:cond delay="0"/>
                                      </p:stCondLst>
                                      <p:childTnLst>
                                        <p:set>
                                          <p:cBhvr>
                                            <p:cTn id="41" dur="1" fill="hold">
                                              <p:stCondLst>
                                                <p:cond delay="0"/>
                                              </p:stCondLst>
                                            </p:cTn>
                                            <p:tgtEl>
                                              <p:spTgt spid="83"/>
                                            </p:tgtEl>
                                            <p:attrNameLst>
                                              <p:attrName>style.visibility</p:attrName>
                                            </p:attrNameLst>
                                          </p:cBhvr>
                                          <p:to>
                                            <p:strVal val="visible"/>
                                          </p:to>
                                        </p:set>
                                        <p:animEffect transition="in" filter="wipe(left)">
                                          <p:cBhvr>
                                            <p:cTn id="42" dur="500"/>
                                            <p:tgtEl>
                                              <p:spTgt spid="83"/>
                                            </p:tgtEl>
                                          </p:cBhvr>
                                        </p:animEffect>
                                      </p:childTnLst>
                                    </p:cTn>
                                  </p:par>
                                </p:childTnLst>
                              </p:cTn>
                            </p:par>
                            <p:par>
                              <p:cTn id="43" fill="hold">
                                <p:stCondLst>
                                  <p:cond delay="6500"/>
                                </p:stCondLst>
                                <p:childTnLst>
                                  <p:par>
                                    <p:cTn id="44" presetID="10" presetClass="entr" presetSubtype="0" fill="hold" grpId="0" nodeType="afterEffect">
                                      <p:stCondLst>
                                        <p:cond delay="0"/>
                                      </p:stCondLst>
                                      <p:childTnLst>
                                        <p:set>
                                          <p:cBhvr>
                                            <p:cTn id="45" dur="1" fill="hold">
                                              <p:stCondLst>
                                                <p:cond delay="0"/>
                                              </p:stCondLst>
                                            </p:cTn>
                                            <p:tgtEl>
                                              <p:spTgt spid="82"/>
                                            </p:tgtEl>
                                            <p:attrNameLst>
                                              <p:attrName>style.visibility</p:attrName>
                                            </p:attrNameLst>
                                          </p:cBhvr>
                                          <p:to>
                                            <p:strVal val="visible"/>
                                          </p:to>
                                        </p:set>
                                        <p:animEffect transition="in" filter="fade">
                                          <p:cBhvr>
                                            <p:cTn id="46" dur="500"/>
                                            <p:tgtEl>
                                              <p:spTgt spid="82"/>
                                            </p:tgtEl>
                                          </p:cBhvr>
                                        </p:animEffect>
                                      </p:childTnLst>
                                    </p:cTn>
                                  </p:par>
                                </p:childTnLst>
                              </p:cTn>
                            </p:par>
                            <p:par>
                              <p:cTn id="47" fill="hold">
                                <p:stCondLst>
                                  <p:cond delay="7000"/>
                                </p:stCondLst>
                                <p:childTnLst>
                                  <p:par>
                                    <p:cTn id="48" presetID="2" presetClass="entr" presetSubtype="1"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additive="base">
                                            <p:cTn id="50" dur="1000" fill="hold"/>
                                            <p:tgtEl>
                                              <p:spTgt spid="6"/>
                                            </p:tgtEl>
                                            <p:attrNameLst>
                                              <p:attrName>ppt_x</p:attrName>
                                            </p:attrNameLst>
                                          </p:cBhvr>
                                          <p:tavLst>
                                            <p:tav tm="0">
                                              <p:val>
                                                <p:strVal val="#ppt_x"/>
                                              </p:val>
                                            </p:tav>
                                            <p:tav tm="100000">
                                              <p:val>
                                                <p:strVal val="#ppt_x"/>
                                              </p:val>
                                            </p:tav>
                                          </p:tavLst>
                                        </p:anim>
                                        <p:anim calcmode="lin" valueType="num">
                                          <p:cBhvr additive="base">
                                            <p:cTn id="51" dur="1000" fill="hold"/>
                                            <p:tgtEl>
                                              <p:spTgt spid="6"/>
                                            </p:tgtEl>
                                            <p:attrNameLst>
                                              <p:attrName>ppt_y</p:attrName>
                                            </p:attrNameLst>
                                          </p:cBhvr>
                                          <p:tavLst>
                                            <p:tav tm="0">
                                              <p:val>
                                                <p:strVal val="0-#ppt_h/2"/>
                                              </p:val>
                                            </p:tav>
                                            <p:tav tm="100000">
                                              <p:val>
                                                <p:strVal val="#ppt_y"/>
                                              </p:val>
                                            </p:tav>
                                          </p:tavLst>
                                        </p:anim>
                                      </p:childTnLst>
                                    </p:cTn>
                                  </p:par>
                                </p:childTnLst>
                              </p:cTn>
                            </p:par>
                            <p:par>
                              <p:cTn id="52" fill="hold">
                                <p:stCondLst>
                                  <p:cond delay="8000"/>
                                </p:stCondLst>
                                <p:childTnLst>
                                  <p:par>
                                    <p:cTn id="53" presetID="22" presetClass="entr" presetSubtype="4" fill="hold" nodeType="afterEffect">
                                      <p:stCondLst>
                                        <p:cond delay="0"/>
                                      </p:stCondLst>
                                      <p:childTnLst>
                                        <p:set>
                                          <p:cBhvr>
                                            <p:cTn id="54" dur="1" fill="hold">
                                              <p:stCondLst>
                                                <p:cond delay="0"/>
                                              </p:stCondLst>
                                            </p:cTn>
                                            <p:tgtEl>
                                              <p:spTgt spid="149"/>
                                            </p:tgtEl>
                                            <p:attrNameLst>
                                              <p:attrName>style.visibility</p:attrName>
                                            </p:attrNameLst>
                                          </p:cBhvr>
                                          <p:to>
                                            <p:strVal val="visible"/>
                                          </p:to>
                                        </p:set>
                                        <p:animEffect transition="in" filter="wipe(down)">
                                          <p:cBhvr>
                                            <p:cTn id="55" dur="500"/>
                                            <p:tgtEl>
                                              <p:spTgt spid="149"/>
                                            </p:tgtEl>
                                          </p:cBhvr>
                                        </p:animEffect>
                                      </p:childTnLst>
                                    </p:cTn>
                                  </p:par>
                                </p:childTnLst>
                              </p:cTn>
                            </p:par>
                            <p:par>
                              <p:cTn id="56" fill="hold">
                                <p:stCondLst>
                                  <p:cond delay="8500"/>
                                </p:stCondLst>
                                <p:childTnLst>
                                  <p:par>
                                    <p:cTn id="57" presetID="22" presetClass="entr" presetSubtype="8" fill="hold" nodeType="afterEffect">
                                      <p:stCondLst>
                                        <p:cond delay="0"/>
                                      </p:stCondLst>
                                      <p:childTnLst>
                                        <p:set>
                                          <p:cBhvr>
                                            <p:cTn id="58" dur="1" fill="hold">
                                              <p:stCondLst>
                                                <p:cond delay="0"/>
                                              </p:stCondLst>
                                            </p:cTn>
                                            <p:tgtEl>
                                              <p:spTgt spid="88"/>
                                            </p:tgtEl>
                                            <p:attrNameLst>
                                              <p:attrName>style.visibility</p:attrName>
                                            </p:attrNameLst>
                                          </p:cBhvr>
                                          <p:to>
                                            <p:strVal val="visible"/>
                                          </p:to>
                                        </p:set>
                                        <p:animEffect transition="in" filter="wipe(left)">
                                          <p:cBhvr>
                                            <p:cTn id="59" dur="500"/>
                                            <p:tgtEl>
                                              <p:spTgt spid="88"/>
                                            </p:tgtEl>
                                          </p:cBhvr>
                                        </p:animEffect>
                                      </p:childTnLst>
                                    </p:cTn>
                                  </p:par>
                                </p:childTnLst>
                              </p:cTn>
                            </p:par>
                            <p:par>
                              <p:cTn id="60" fill="hold">
                                <p:stCondLst>
                                  <p:cond delay="9000"/>
                                </p:stCondLst>
                                <p:childTnLst>
                                  <p:par>
                                    <p:cTn id="61" presetID="10" presetClass="entr" presetSubtype="0" fill="hold" grpId="0" nodeType="afterEffect">
                                      <p:stCondLst>
                                        <p:cond delay="0"/>
                                      </p:stCondLst>
                                      <p:childTnLst>
                                        <p:set>
                                          <p:cBhvr>
                                            <p:cTn id="62" dur="1" fill="hold">
                                              <p:stCondLst>
                                                <p:cond delay="0"/>
                                              </p:stCondLst>
                                            </p:cTn>
                                            <p:tgtEl>
                                              <p:spTgt spid="87"/>
                                            </p:tgtEl>
                                            <p:attrNameLst>
                                              <p:attrName>style.visibility</p:attrName>
                                            </p:attrNameLst>
                                          </p:cBhvr>
                                          <p:to>
                                            <p:strVal val="visible"/>
                                          </p:to>
                                        </p:set>
                                        <p:animEffect transition="in" filter="fade">
                                          <p:cBhvr>
                                            <p:cTn id="63" dur="500"/>
                                            <p:tgtEl>
                                              <p:spTgt spid="87"/>
                                            </p:tgtEl>
                                          </p:cBhvr>
                                        </p:animEffect>
                                      </p:childTnLst>
                                    </p:cTn>
                                  </p:par>
                                </p:childTnLst>
                              </p:cTn>
                            </p:par>
                            <p:par>
                              <p:cTn id="64" fill="hold">
                                <p:stCondLst>
                                  <p:cond delay="9500"/>
                                </p:stCondLst>
                                <p:childTnLst>
                                  <p:par>
                                    <p:cTn id="65" presetID="2" presetClass="entr" presetSubtype="1" fill="hold" grpId="0" nodeType="after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1000" fill="hold"/>
                                            <p:tgtEl>
                                              <p:spTgt spid="7"/>
                                            </p:tgtEl>
                                            <p:attrNameLst>
                                              <p:attrName>ppt_x</p:attrName>
                                            </p:attrNameLst>
                                          </p:cBhvr>
                                          <p:tavLst>
                                            <p:tav tm="0">
                                              <p:val>
                                                <p:strVal val="#ppt_x"/>
                                              </p:val>
                                            </p:tav>
                                            <p:tav tm="100000">
                                              <p:val>
                                                <p:strVal val="#ppt_x"/>
                                              </p:val>
                                            </p:tav>
                                          </p:tavLst>
                                        </p:anim>
                                        <p:anim calcmode="lin" valueType="num">
                                          <p:cBhvr additive="base">
                                            <p:cTn id="68" dur="1000" fill="hold"/>
                                            <p:tgtEl>
                                              <p:spTgt spid="7"/>
                                            </p:tgtEl>
                                            <p:attrNameLst>
                                              <p:attrName>ppt_y</p:attrName>
                                            </p:attrNameLst>
                                          </p:cBhvr>
                                          <p:tavLst>
                                            <p:tav tm="0">
                                              <p:val>
                                                <p:strVal val="0-#ppt_h/2"/>
                                              </p:val>
                                            </p:tav>
                                            <p:tav tm="100000">
                                              <p:val>
                                                <p:strVal val="#ppt_y"/>
                                              </p:val>
                                            </p:tav>
                                          </p:tavLst>
                                        </p:anim>
                                      </p:childTnLst>
                                    </p:cTn>
                                  </p:par>
                                </p:childTnLst>
                              </p:cTn>
                            </p:par>
                            <p:par>
                              <p:cTn id="69" fill="hold">
                                <p:stCondLst>
                                  <p:cond delay="10500"/>
                                </p:stCondLst>
                                <p:childTnLst>
                                  <p:par>
                                    <p:cTn id="70" presetID="22" presetClass="entr" presetSubtype="4" fill="hold" nodeType="afterEffect">
                                      <p:stCondLst>
                                        <p:cond delay="0"/>
                                      </p:stCondLst>
                                      <p:childTnLst>
                                        <p:set>
                                          <p:cBhvr>
                                            <p:cTn id="71" dur="1" fill="hold">
                                              <p:stCondLst>
                                                <p:cond delay="0"/>
                                              </p:stCondLst>
                                            </p:cTn>
                                            <p:tgtEl>
                                              <p:spTgt spid="110"/>
                                            </p:tgtEl>
                                            <p:attrNameLst>
                                              <p:attrName>style.visibility</p:attrName>
                                            </p:attrNameLst>
                                          </p:cBhvr>
                                          <p:to>
                                            <p:strVal val="visible"/>
                                          </p:to>
                                        </p:set>
                                        <p:animEffect transition="in" filter="wipe(down)">
                                          <p:cBhvr>
                                            <p:cTn id="72" dur="500"/>
                                            <p:tgtEl>
                                              <p:spTgt spid="110"/>
                                            </p:tgtEl>
                                          </p:cBhvr>
                                        </p:animEffect>
                                      </p:childTnLst>
                                    </p:cTn>
                                  </p:par>
                                </p:childTnLst>
                              </p:cTn>
                            </p:par>
                            <p:par>
                              <p:cTn id="73" fill="hold">
                                <p:stCondLst>
                                  <p:cond delay="11000"/>
                                </p:stCondLst>
                                <p:childTnLst>
                                  <p:par>
                                    <p:cTn id="74" presetID="22" presetClass="entr" presetSubtype="8" fill="hold" nodeType="afterEffect">
                                      <p:stCondLst>
                                        <p:cond delay="0"/>
                                      </p:stCondLst>
                                      <p:childTnLst>
                                        <p:set>
                                          <p:cBhvr>
                                            <p:cTn id="75" dur="1" fill="hold">
                                              <p:stCondLst>
                                                <p:cond delay="0"/>
                                              </p:stCondLst>
                                            </p:cTn>
                                            <p:tgtEl>
                                              <p:spTgt spid="93"/>
                                            </p:tgtEl>
                                            <p:attrNameLst>
                                              <p:attrName>style.visibility</p:attrName>
                                            </p:attrNameLst>
                                          </p:cBhvr>
                                          <p:to>
                                            <p:strVal val="visible"/>
                                          </p:to>
                                        </p:set>
                                        <p:animEffect transition="in" filter="wipe(left)">
                                          <p:cBhvr>
                                            <p:cTn id="76" dur="500"/>
                                            <p:tgtEl>
                                              <p:spTgt spid="93"/>
                                            </p:tgtEl>
                                          </p:cBhvr>
                                        </p:animEffect>
                                      </p:childTnLst>
                                    </p:cTn>
                                  </p:par>
                                </p:childTnLst>
                              </p:cTn>
                            </p:par>
                            <p:par>
                              <p:cTn id="77" fill="hold">
                                <p:stCondLst>
                                  <p:cond delay="11500"/>
                                </p:stCondLst>
                                <p:childTnLst>
                                  <p:par>
                                    <p:cTn id="78" presetID="10" presetClass="entr" presetSubtype="0" fill="hold" grpId="0" nodeType="afterEffect">
                                      <p:stCondLst>
                                        <p:cond delay="0"/>
                                      </p:stCondLst>
                                      <p:childTnLst>
                                        <p:set>
                                          <p:cBhvr>
                                            <p:cTn id="79" dur="1" fill="hold">
                                              <p:stCondLst>
                                                <p:cond delay="0"/>
                                              </p:stCondLst>
                                            </p:cTn>
                                            <p:tgtEl>
                                              <p:spTgt spid="92"/>
                                            </p:tgtEl>
                                            <p:attrNameLst>
                                              <p:attrName>style.visibility</p:attrName>
                                            </p:attrNameLst>
                                          </p:cBhvr>
                                          <p:to>
                                            <p:strVal val="visible"/>
                                          </p:to>
                                        </p:set>
                                        <p:animEffect transition="in" filter="fade">
                                          <p:cBhvr>
                                            <p:cTn id="80"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77" grpId="0" animBg="1"/>
          <p:bldP spid="82" grpId="0" animBg="1"/>
          <p:bldP spid="87" grpId="0" animBg="1"/>
          <p:bldP spid="92" grpId="0" animBg="1"/>
          <p:bldP spid="126" grpId="0" animBg="1"/>
        </p:bldLst>
      </p:timing>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292" y="230972"/>
            <a:ext cx="11549415" cy="351580"/>
          </a:xfrm>
        </p:spPr>
        <p:txBody>
          <a:bodyPr/>
          <a:lstStyle/>
          <a:p>
            <a:r>
              <a:rPr lang="en-NZ"/>
              <a:t>ELEMENT </a:t>
            </a:r>
            <a:r>
              <a:rPr lang="en-NZ" b="1">
                <a:solidFill>
                  <a:srgbClr val="ED0C6D"/>
                </a:solidFill>
              </a:rPr>
              <a:t>TWO</a:t>
            </a:r>
            <a:endParaRPr lang="en-GB" b="1">
              <a:solidFill>
                <a:srgbClr val="ED0C6D"/>
              </a:solidFill>
            </a:endParaRPr>
          </a:p>
        </p:txBody>
      </p:sp>
      <p:sp>
        <p:nvSpPr>
          <p:cNvPr id="3" name="Slide Number Placeholder 2"/>
          <p:cNvSpPr>
            <a:spLocks noGrp="1"/>
          </p:cNvSpPr>
          <p:nvPr>
            <p:ph type="sldNum" sz="quarter" idx="12"/>
          </p:nvPr>
        </p:nvSpPr>
        <p:spPr/>
        <p:txBody>
          <a:bodyPr/>
          <a:lstStyle/>
          <a:p>
            <a:fld id="{DEAEEF22-A4DB-45E7-8C91-9889C89BF273}" type="slidenum">
              <a:rPr lang="pl-PL" smtClean="0"/>
              <a:t>76</a:t>
            </a:fld>
            <a:endParaRPr lang="pl-PL"/>
          </a:p>
        </p:txBody>
      </p:sp>
      <p:graphicFrame>
        <p:nvGraphicFramePr>
          <p:cNvPr id="4" name="Diagram 3"/>
          <p:cNvGraphicFramePr/>
          <p:nvPr>
            <p:extLst>
              <p:ext uri="{D42A27DB-BD31-4B8C-83A1-F6EECF244321}">
                <p14:modId xmlns:p14="http://schemas.microsoft.com/office/powerpoint/2010/main" val="4123954650"/>
              </p:ext>
            </p:extLst>
          </p:nvPr>
        </p:nvGraphicFramePr>
        <p:xfrm>
          <a:off x="1219200" y="1303477"/>
          <a:ext cx="8940800" cy="11429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Diagram 4"/>
          <p:cNvGraphicFramePr/>
          <p:nvPr>
            <p:extLst>
              <p:ext uri="{D42A27DB-BD31-4B8C-83A1-F6EECF244321}">
                <p14:modId xmlns:p14="http://schemas.microsoft.com/office/powerpoint/2010/main" val="2936118563"/>
              </p:ext>
            </p:extLst>
          </p:nvPr>
        </p:nvGraphicFramePr>
        <p:xfrm>
          <a:off x="1219200" y="2217877"/>
          <a:ext cx="8940800" cy="114299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09451184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5" grpId="0">
        <p:bldAsOne/>
      </p:bldGraphic>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406980"/>
          </a:xfrm>
        </p:spPr>
        <p:txBody>
          <a:bodyPr/>
          <a:lstStyle/>
          <a:p>
            <a:r>
              <a:rPr lang="pl-PL" b="1">
                <a:solidFill>
                  <a:schemeClr val="accent1"/>
                </a:solidFill>
              </a:rPr>
              <a:t>Profile</a:t>
            </a:r>
            <a:r>
              <a:rPr lang="en-US" b="1">
                <a:solidFill>
                  <a:schemeClr val="accent1"/>
                </a:solidFill>
              </a:rPr>
              <a:t> I</a:t>
            </a:r>
            <a:r>
              <a:rPr lang="pl-PL" b="1">
                <a:solidFill>
                  <a:schemeClr val="accent1"/>
                </a:solidFill>
              </a:rPr>
              <a:t> </a:t>
            </a:r>
            <a:r>
              <a:rPr lang="pl-PL"/>
              <a:t>interpretation</a:t>
            </a:r>
            <a:r>
              <a:rPr lang="pl-PL" b="1">
                <a:solidFill>
                  <a:schemeClr val="accent1"/>
                </a:solidFill>
              </a:rPr>
              <a:t> – </a:t>
            </a:r>
            <a:r>
              <a:rPr lang="en-NZ" b="1">
                <a:solidFill>
                  <a:schemeClr val="accent1"/>
                </a:solidFill>
              </a:rPr>
              <a:t>Finding the Adjusted Style</a:t>
            </a:r>
            <a:endParaRPr lang="pl-PL" b="1">
              <a:solidFill>
                <a:schemeClr val="accent1"/>
              </a:solidFill>
            </a:endParaRPr>
          </a:p>
        </p:txBody>
      </p:sp>
      <p:sp>
        <p:nvSpPr>
          <p:cNvPr id="29" name="pole tekstowe 28"/>
          <p:cNvSpPr txBox="1"/>
          <p:nvPr/>
        </p:nvSpPr>
        <p:spPr>
          <a:xfrm>
            <a:off x="5786504" y="829139"/>
            <a:ext cx="6058996" cy="800219"/>
          </a:xfrm>
          <a:prstGeom prst="rect">
            <a:avLst/>
          </a:prstGeom>
          <a:noFill/>
        </p:spPr>
        <p:txBody>
          <a:bodyPr wrap="square" rtlCol="0">
            <a:spAutoFit/>
          </a:bodyPr>
          <a:lstStyle/>
          <a:p>
            <a:pPr algn="ctr"/>
            <a:r>
              <a:rPr lang="en-NZ" sz="2800" b="1">
                <a:latin typeface="Century Gothic" panose="020B0502020202020204" pitchFamily="34" charset="0"/>
                <a:ea typeface="Open Sans" panose="020B0606030504020204" pitchFamily="34" charset="0"/>
                <a:cs typeface="Open Sans" panose="020B0606030504020204" pitchFamily="34" charset="0"/>
              </a:rPr>
              <a:t>COMPARE Profile I with Profile II</a:t>
            </a:r>
            <a:endParaRPr lang="en-US" sz="2800" b="1">
              <a:latin typeface="Century Gothic" panose="020B0502020202020204" pitchFamily="34" charset="0"/>
              <a:ea typeface="Open Sans" panose="020B0606030504020204" pitchFamily="34" charset="0"/>
              <a:cs typeface="Open Sans" panose="020B0606030504020204" pitchFamily="34" charset="0"/>
            </a:endParaRPr>
          </a:p>
          <a:p>
            <a:endParaRPr lang="pl-PL">
              <a:latin typeface="+mj-lt"/>
            </a:endParaRPr>
          </a:p>
        </p:txBody>
      </p:sp>
      <p:sp>
        <p:nvSpPr>
          <p:cNvPr id="42" name="Prostokąt zaokrąglony 41"/>
          <p:cNvSpPr/>
          <p:nvPr/>
        </p:nvSpPr>
        <p:spPr>
          <a:xfrm>
            <a:off x="6973338" y="1431487"/>
            <a:ext cx="3403599" cy="696717"/>
          </a:xfrm>
          <a:prstGeom prst="round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2400">
                <a:solidFill>
                  <a:schemeClr val="tx1"/>
                </a:solidFill>
                <a:latin typeface="Century Gothic" panose="020B0502020202020204" pitchFamily="34" charset="0"/>
              </a:rPr>
              <a:t>Styles move </a:t>
            </a:r>
            <a:r>
              <a:rPr lang="pl-PL" sz="2400" b="1">
                <a:solidFill>
                  <a:schemeClr val="accent1"/>
                </a:solidFill>
                <a:latin typeface="Century Gothic" panose="020B0502020202020204" pitchFamily="34" charset="0"/>
              </a:rPr>
              <a:t>down</a:t>
            </a:r>
          </a:p>
        </p:txBody>
      </p:sp>
      <p:sp>
        <p:nvSpPr>
          <p:cNvPr id="43" name="pole tekstowe 42"/>
          <p:cNvSpPr txBox="1"/>
          <p:nvPr/>
        </p:nvSpPr>
        <p:spPr>
          <a:xfrm>
            <a:off x="6088828" y="2335033"/>
            <a:ext cx="5378824" cy="1015663"/>
          </a:xfrm>
          <a:prstGeom prst="rect">
            <a:avLst/>
          </a:prstGeom>
          <a:noFill/>
        </p:spPr>
        <p:txBody>
          <a:bodyPr wrap="square" rtlCol="0">
            <a:spAutoFit/>
          </a:bodyPr>
          <a:lstStyle/>
          <a:p>
            <a:pPr algn="ctr"/>
            <a:r>
              <a:rPr lang="en-NZ" sz="2000" b="1">
                <a:latin typeface="Century Gothic" panose="020B0502020202020204" pitchFamily="34" charset="0"/>
              </a:rPr>
              <a:t>De-emphasising </a:t>
            </a:r>
            <a:r>
              <a:rPr lang="en-NZ" sz="2000">
                <a:latin typeface="Century Gothic" panose="020B0502020202020204" pitchFamily="34" charset="0"/>
              </a:rPr>
              <a:t>styles - b</a:t>
            </a:r>
            <a:r>
              <a:rPr lang="pl-PL" sz="2000">
                <a:latin typeface="Century Gothic" panose="020B0502020202020204" pitchFamily="34" charset="0"/>
              </a:rPr>
              <a:t>ehavio</a:t>
            </a:r>
            <a:r>
              <a:rPr lang="en-NZ" sz="2000">
                <a:latin typeface="Century Gothic" panose="020B0502020202020204" pitchFamily="34" charset="0"/>
              </a:rPr>
              <a:t>u</a:t>
            </a:r>
            <a:r>
              <a:rPr lang="pl-PL" sz="2000">
                <a:latin typeface="Century Gothic" panose="020B0502020202020204" pitchFamily="34" charset="0"/>
              </a:rPr>
              <a:t>r not valued or motivated</a:t>
            </a:r>
            <a:r>
              <a:rPr lang="en-NZ" sz="2000">
                <a:latin typeface="Century Gothic" panose="020B0502020202020204" pitchFamily="34" charset="0"/>
              </a:rPr>
              <a:t> - suppression of behaviour</a:t>
            </a:r>
            <a:endParaRPr lang="pl-PL" sz="2000">
              <a:latin typeface="Century Gothic" panose="020B0502020202020204" pitchFamily="34" charset="0"/>
            </a:endParaRPr>
          </a:p>
        </p:txBody>
      </p:sp>
      <p:sp>
        <p:nvSpPr>
          <p:cNvPr id="44" name="Prostokąt zaokrąglony 43"/>
          <p:cNvSpPr/>
          <p:nvPr/>
        </p:nvSpPr>
        <p:spPr>
          <a:xfrm>
            <a:off x="6973339" y="3580074"/>
            <a:ext cx="3403599" cy="696717"/>
          </a:xfrm>
          <a:prstGeom prst="round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sz="2400">
                <a:solidFill>
                  <a:schemeClr val="tx1"/>
                </a:solidFill>
                <a:latin typeface="Century Gothic" panose="020B0502020202020204" pitchFamily="34" charset="0"/>
              </a:rPr>
              <a:t>Style</a:t>
            </a:r>
            <a:r>
              <a:rPr lang="en-NZ" sz="2400">
                <a:solidFill>
                  <a:schemeClr val="tx1"/>
                </a:solidFill>
                <a:latin typeface="Century Gothic" panose="020B0502020202020204" pitchFamily="34" charset="0"/>
              </a:rPr>
              <a:t>s</a:t>
            </a:r>
            <a:r>
              <a:rPr lang="pl-PL" sz="2400">
                <a:solidFill>
                  <a:schemeClr val="tx1"/>
                </a:solidFill>
                <a:latin typeface="Century Gothic" panose="020B0502020202020204" pitchFamily="34" charset="0"/>
              </a:rPr>
              <a:t> move </a:t>
            </a:r>
            <a:r>
              <a:rPr lang="pl-PL" sz="2400" b="1">
                <a:solidFill>
                  <a:schemeClr val="accent1"/>
                </a:solidFill>
                <a:latin typeface="Century Gothic" panose="020B0502020202020204" pitchFamily="34" charset="0"/>
              </a:rPr>
              <a:t>up</a:t>
            </a:r>
          </a:p>
        </p:txBody>
      </p:sp>
      <p:sp>
        <p:nvSpPr>
          <p:cNvPr id="45" name="pole tekstowe 44"/>
          <p:cNvSpPr txBox="1"/>
          <p:nvPr/>
        </p:nvSpPr>
        <p:spPr>
          <a:xfrm>
            <a:off x="6088828" y="4553316"/>
            <a:ext cx="5378824" cy="707886"/>
          </a:xfrm>
          <a:prstGeom prst="rect">
            <a:avLst/>
          </a:prstGeom>
          <a:noFill/>
        </p:spPr>
        <p:txBody>
          <a:bodyPr wrap="square" rtlCol="0">
            <a:spAutoFit/>
          </a:bodyPr>
          <a:lstStyle/>
          <a:p>
            <a:pPr algn="ctr"/>
            <a:r>
              <a:rPr lang="en-NZ" sz="2000" b="1">
                <a:latin typeface="Century Gothic" panose="020B0502020202020204" pitchFamily="34" charset="0"/>
              </a:rPr>
              <a:t>Emphasising styles </a:t>
            </a:r>
            <a:r>
              <a:rPr lang="en-NZ" sz="2000">
                <a:latin typeface="Century Gothic" panose="020B0502020202020204" pitchFamily="34" charset="0"/>
              </a:rPr>
              <a:t>– style ascending – feeling a need to emphasise this aspect</a:t>
            </a:r>
            <a:endParaRPr lang="pl-PL" sz="2000">
              <a:latin typeface="Century Gothic" panose="020B0502020202020204" pitchFamily="34" charset="0"/>
            </a:endParaRPr>
          </a:p>
        </p:txBody>
      </p:sp>
      <p:sp>
        <p:nvSpPr>
          <p:cNvPr id="40" name="Symbol zastępczy numeru slajdu 39"/>
          <p:cNvSpPr>
            <a:spLocks noGrp="1"/>
          </p:cNvSpPr>
          <p:nvPr>
            <p:ph type="sldNum" sz="quarter" idx="12"/>
          </p:nvPr>
        </p:nvSpPr>
        <p:spPr/>
        <p:txBody>
          <a:bodyPr/>
          <a:lstStyle/>
          <a:p>
            <a:fld id="{DEAEEF22-A4DB-45E7-8C91-9889C89BF273}" type="slidenum">
              <a:rPr lang="pl-PL" smtClean="0"/>
              <a:t>77</a:t>
            </a:fld>
            <a:endParaRPr lang="pl-PL"/>
          </a:p>
        </p:txBody>
      </p:sp>
      <p:grpSp>
        <p:nvGrpSpPr>
          <p:cNvPr id="41" name="Group 40"/>
          <p:cNvGrpSpPr/>
          <p:nvPr/>
        </p:nvGrpSpPr>
        <p:grpSpPr>
          <a:xfrm>
            <a:off x="629103" y="820229"/>
            <a:ext cx="2196531" cy="5463733"/>
            <a:chOff x="629103" y="874019"/>
            <a:chExt cx="2196531" cy="5463733"/>
          </a:xfrm>
        </p:grpSpPr>
        <p:grpSp>
          <p:nvGrpSpPr>
            <p:cNvPr id="3" name="Grupa 2"/>
            <p:cNvGrpSpPr/>
            <p:nvPr/>
          </p:nvGrpSpPr>
          <p:grpSpPr>
            <a:xfrm>
              <a:off x="629103" y="874019"/>
              <a:ext cx="2196531" cy="4895429"/>
              <a:chOff x="3134998" y="1178691"/>
              <a:chExt cx="2019850" cy="4501658"/>
            </a:xfrm>
          </p:grpSpPr>
          <p:sp>
            <p:nvSpPr>
              <p:cNvPr id="4"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5"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8" name="Grupa 7"/>
              <p:cNvGrpSpPr/>
              <p:nvPr/>
            </p:nvGrpSpPr>
            <p:grpSpPr>
              <a:xfrm>
                <a:off x="3134998" y="1517736"/>
                <a:ext cx="2019850" cy="4162612"/>
                <a:chOff x="3636165" y="1814460"/>
                <a:chExt cx="1696621" cy="3496486"/>
              </a:xfrm>
            </p:grpSpPr>
            <p:grpSp>
              <p:nvGrpSpPr>
                <p:cNvPr id="9" name="Group 28"/>
                <p:cNvGrpSpPr>
                  <a:grpSpLocks/>
                </p:cNvGrpSpPr>
                <p:nvPr/>
              </p:nvGrpSpPr>
              <p:grpSpPr bwMode="auto">
                <a:xfrm>
                  <a:off x="3636165" y="1819139"/>
                  <a:ext cx="1696621" cy="3491807"/>
                  <a:chOff x="1684" y="1082"/>
                  <a:chExt cx="2391" cy="3083"/>
                </a:xfrm>
              </p:grpSpPr>
              <p:sp>
                <p:nvSpPr>
                  <p:cNvPr id="14"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5"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10"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1"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2"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3"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sp>
          <p:nvSpPr>
            <p:cNvPr id="47" name="Rectangle 4"/>
            <p:cNvSpPr>
              <a:spLocks noChangeArrowheads="1"/>
            </p:cNvSpPr>
            <p:nvPr/>
          </p:nvSpPr>
          <p:spPr bwMode="auto">
            <a:xfrm>
              <a:off x="629103" y="5814340"/>
              <a:ext cx="2188263" cy="523412"/>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en-NZ" sz="1400" b="1">
                  <a:solidFill>
                    <a:srgbClr val="5F5F5F"/>
                  </a:solidFill>
                  <a:ea typeface="ＭＳ Ｐゴシック" pitchFamily="-112" charset="-128"/>
                  <a:cs typeface="ＭＳ Ｐゴシック" pitchFamily="-112" charset="-128"/>
                </a:rPr>
                <a:t>25</a:t>
              </a:r>
              <a:r>
                <a:rPr lang="en-US" sz="1400" b="1">
                  <a:solidFill>
                    <a:srgbClr val="5F5F5F"/>
                  </a:solidFill>
                  <a:ea typeface="ＭＳ Ｐゴシック" pitchFamily="-112" charset="-128"/>
                  <a:cs typeface="ＭＳ Ｐゴシック" pitchFamily="-112" charset="-128"/>
                </a:rPr>
                <a:t>   </a:t>
              </a:r>
              <a:r>
                <a:rPr lang="en-NZ" sz="1400" b="1">
                  <a:solidFill>
                    <a:srgbClr val="5F5F5F"/>
                  </a:solidFill>
                  <a:ea typeface="ＭＳ Ｐゴシック" pitchFamily="-112" charset="-128"/>
                  <a:cs typeface="ＭＳ Ｐゴシック" pitchFamily="-112" charset="-128"/>
                </a:rPr>
                <a:t>0</a:t>
              </a:r>
              <a:r>
                <a:rPr lang="pl-PL" sz="1400" b="1">
                  <a:solidFill>
                    <a:srgbClr val="5F5F5F"/>
                  </a:solidFill>
                  <a:ea typeface="ＭＳ Ｐゴシック" pitchFamily="-112" charset="-128"/>
                  <a:cs typeface="ＭＳ Ｐゴシック" pitchFamily="-112" charset="-128"/>
                </a:rPr>
                <a:t>0</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00</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a:t>
              </a:r>
              <a:r>
                <a:rPr lang="en-NZ" sz="1400" b="1">
                  <a:solidFill>
                    <a:srgbClr val="5F5F5F"/>
                  </a:solidFill>
                  <a:ea typeface="ＭＳ Ｐゴシック" pitchFamily="-112" charset="-128"/>
                  <a:cs typeface="ＭＳ Ｐゴシック" pitchFamily="-112" charset="-128"/>
                </a:rPr>
                <a:t>75</a:t>
              </a:r>
              <a:endParaRPr lang="en-US" sz="1400" b="1">
                <a:solidFill>
                  <a:srgbClr val="5F5F5F"/>
                </a:solidFill>
                <a:ea typeface="ＭＳ Ｐゴシック" pitchFamily="-112" charset="-128"/>
                <a:cs typeface="ＭＳ Ｐゴシック" pitchFamily="-112" charset="-128"/>
              </a:endParaRPr>
            </a:p>
            <a:p>
              <a:pPr algn="ctr" eaLnBrk="1" hangingPunct="1">
                <a:defRPr/>
              </a:pPr>
              <a:r>
                <a:rPr lang="pl-PL" sz="1400" b="1">
                  <a:solidFill>
                    <a:srgbClr val="5F5F5F"/>
                  </a:solidFill>
                  <a:ea typeface="ＭＳ Ｐゴシック" pitchFamily="-112" charset="-128"/>
                  <a:cs typeface="ＭＳ Ｐゴシック" pitchFamily="-112" charset="-128"/>
                </a:rPr>
                <a:t>00</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20   </a:t>
              </a:r>
              <a:r>
                <a:rPr lang="en-NZ" sz="1400" b="1">
                  <a:solidFill>
                    <a:srgbClr val="5F5F5F"/>
                  </a:solidFill>
                  <a:ea typeface="ＭＳ Ｐゴシック" pitchFamily="-112" charset="-128"/>
                  <a:cs typeface="ＭＳ Ｐゴシック" pitchFamily="-112" charset="-128"/>
                </a:rPr>
                <a:t>8</a:t>
              </a:r>
              <a:r>
                <a:rPr lang="pl-PL" sz="1400" b="1">
                  <a:solidFill>
                    <a:srgbClr val="5F5F5F"/>
                  </a:solidFill>
                  <a:ea typeface="ＭＳ Ｐゴシック" pitchFamily="-112" charset="-128"/>
                  <a:cs typeface="ＭＳ Ｐゴシック" pitchFamily="-112" charset="-128"/>
                </a:rPr>
                <a:t>0</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a:t>
              </a:r>
              <a:r>
                <a:rPr lang="en-NZ" sz="1400" b="1">
                  <a:solidFill>
                    <a:srgbClr val="5F5F5F"/>
                  </a:solidFill>
                  <a:ea typeface="ＭＳ Ｐゴシック" pitchFamily="-112" charset="-128"/>
                  <a:cs typeface="ＭＳ Ｐゴシック" pitchFamily="-112" charset="-128"/>
                </a:rPr>
                <a:t>0</a:t>
              </a:r>
              <a:r>
                <a:rPr lang="pl-PL" sz="1400" b="1">
                  <a:solidFill>
                    <a:srgbClr val="5F5F5F"/>
                  </a:solidFill>
                  <a:ea typeface="ＭＳ Ｐゴシック" pitchFamily="-112" charset="-128"/>
                  <a:cs typeface="ＭＳ Ｐゴシック" pitchFamily="-112" charset="-128"/>
                </a:rPr>
                <a:t>0</a:t>
              </a:r>
              <a:endParaRPr lang="en-US" sz="1400" b="1">
                <a:solidFill>
                  <a:srgbClr val="5F5F5F"/>
                </a:solidFill>
                <a:ea typeface="ＭＳ Ｐゴシック" pitchFamily="-112" charset="-128"/>
                <a:cs typeface="ＭＳ Ｐゴシック" pitchFamily="-112" charset="-128"/>
              </a:endParaRPr>
            </a:p>
          </p:txBody>
        </p:sp>
      </p:grpSp>
      <p:grpSp>
        <p:nvGrpSpPr>
          <p:cNvPr id="49" name="Group 48"/>
          <p:cNvGrpSpPr/>
          <p:nvPr/>
        </p:nvGrpSpPr>
        <p:grpSpPr>
          <a:xfrm>
            <a:off x="3133062" y="820229"/>
            <a:ext cx="2207172" cy="5463733"/>
            <a:chOff x="3133062" y="874019"/>
            <a:chExt cx="2207172" cy="5463733"/>
          </a:xfrm>
        </p:grpSpPr>
        <p:grpSp>
          <p:nvGrpSpPr>
            <p:cNvPr id="16" name="Grupa 15"/>
            <p:cNvGrpSpPr/>
            <p:nvPr/>
          </p:nvGrpSpPr>
          <p:grpSpPr>
            <a:xfrm>
              <a:off x="3143703" y="874019"/>
              <a:ext cx="2196531" cy="4895429"/>
              <a:chOff x="3134998" y="1178691"/>
              <a:chExt cx="2019850" cy="4501658"/>
            </a:xfrm>
          </p:grpSpPr>
          <p:sp>
            <p:nvSpPr>
              <p:cNvPr id="17"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8"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9"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0"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21" name="Grupa 20"/>
              <p:cNvGrpSpPr/>
              <p:nvPr/>
            </p:nvGrpSpPr>
            <p:grpSpPr>
              <a:xfrm>
                <a:off x="3134998" y="1517736"/>
                <a:ext cx="2019850" cy="4162612"/>
                <a:chOff x="3636165" y="1814460"/>
                <a:chExt cx="1696621" cy="3496486"/>
              </a:xfrm>
            </p:grpSpPr>
            <p:sp>
              <p:nvSpPr>
                <p:cNvPr id="26"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nvGrpSpPr>
                <p:cNvPr id="22" name="Group 28"/>
                <p:cNvGrpSpPr>
                  <a:grpSpLocks/>
                </p:cNvGrpSpPr>
                <p:nvPr/>
              </p:nvGrpSpPr>
              <p:grpSpPr bwMode="auto">
                <a:xfrm>
                  <a:off x="3636165" y="1819139"/>
                  <a:ext cx="1696621" cy="3491807"/>
                  <a:chOff x="1684" y="1082"/>
                  <a:chExt cx="2391" cy="3083"/>
                </a:xfrm>
              </p:grpSpPr>
              <p:sp>
                <p:nvSpPr>
                  <p:cNvPr id="27"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8"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23"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4"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5"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sp>
          <p:nvSpPr>
            <p:cNvPr id="48" name="Rectangle 4"/>
            <p:cNvSpPr>
              <a:spLocks noChangeArrowheads="1"/>
            </p:cNvSpPr>
            <p:nvPr/>
          </p:nvSpPr>
          <p:spPr bwMode="auto">
            <a:xfrm>
              <a:off x="3133062" y="5814340"/>
              <a:ext cx="2188263" cy="523412"/>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en-NZ" sz="1400" b="1">
                  <a:solidFill>
                    <a:srgbClr val="5F5F5F"/>
                  </a:solidFill>
                  <a:ea typeface="ＭＳ Ｐゴシック" pitchFamily="-112" charset="-128"/>
                  <a:cs typeface="ＭＳ Ｐゴシック" pitchFamily="-112" charset="-128"/>
                </a:rPr>
                <a:t>00</a:t>
              </a:r>
              <a:r>
                <a:rPr lang="en-US" sz="1400" b="1">
                  <a:solidFill>
                    <a:srgbClr val="5F5F5F"/>
                  </a:solidFill>
                  <a:ea typeface="ＭＳ Ｐゴシック" pitchFamily="-112" charset="-128"/>
                  <a:cs typeface="ＭＳ Ｐゴシック" pitchFamily="-112" charset="-128"/>
                </a:rPr>
                <a:t>   </a:t>
              </a:r>
              <a:r>
                <a:rPr lang="en-NZ" sz="1400" b="1">
                  <a:solidFill>
                    <a:srgbClr val="5F5F5F"/>
                  </a:solidFill>
                  <a:ea typeface="ＭＳ Ｐゴシック" pitchFamily="-112" charset="-128"/>
                  <a:cs typeface="ＭＳ Ｐゴシック" pitchFamily="-112" charset="-128"/>
                </a:rPr>
                <a:t>0</a:t>
              </a:r>
              <a:r>
                <a:rPr lang="pl-PL" sz="1400" b="1">
                  <a:solidFill>
                    <a:srgbClr val="5F5F5F"/>
                  </a:solidFill>
                  <a:ea typeface="ＭＳ Ｐゴシック" pitchFamily="-112" charset="-128"/>
                  <a:cs typeface="ＭＳ Ｐゴシック" pitchFamily="-112" charset="-128"/>
                </a:rPr>
                <a:t>0</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a:t>
              </a:r>
              <a:r>
                <a:rPr lang="en-NZ" sz="1400" b="1">
                  <a:solidFill>
                    <a:srgbClr val="5F5F5F"/>
                  </a:solidFill>
                  <a:ea typeface="ＭＳ Ｐゴシック" pitchFamily="-112" charset="-128"/>
                  <a:cs typeface="ＭＳ Ｐゴシック" pitchFamily="-112" charset="-128"/>
                </a:rPr>
                <a:t>7</a:t>
              </a:r>
              <a:r>
                <a:rPr lang="pl-PL" sz="1400" b="1">
                  <a:solidFill>
                    <a:srgbClr val="5F5F5F"/>
                  </a:solidFill>
                  <a:ea typeface="ＭＳ Ｐゴシック" pitchFamily="-112" charset="-128"/>
                  <a:cs typeface="ＭＳ Ｐゴシック" pitchFamily="-112" charset="-128"/>
                </a:rPr>
                <a:t>0</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a:t>
              </a:r>
              <a:r>
                <a:rPr lang="en-NZ" sz="1400" b="1">
                  <a:solidFill>
                    <a:srgbClr val="5F5F5F"/>
                  </a:solidFill>
                  <a:ea typeface="ＭＳ Ｐゴシック" pitchFamily="-112" charset="-128"/>
                  <a:cs typeface="ＭＳ Ｐゴシック" pitchFamily="-112" charset="-128"/>
                </a:rPr>
                <a:t>30</a:t>
              </a:r>
              <a:endParaRPr lang="en-US" sz="1400" b="1">
                <a:solidFill>
                  <a:srgbClr val="5F5F5F"/>
                </a:solidFill>
                <a:ea typeface="ＭＳ Ｐゴシック" pitchFamily="-112" charset="-128"/>
                <a:cs typeface="ＭＳ Ｐゴシック" pitchFamily="-112" charset="-128"/>
              </a:endParaRPr>
            </a:p>
            <a:p>
              <a:pPr algn="ctr" eaLnBrk="1" hangingPunct="1">
                <a:defRPr/>
              </a:pPr>
              <a:r>
                <a:rPr lang="en-NZ" sz="1400" b="1">
                  <a:solidFill>
                    <a:srgbClr val="5F5F5F"/>
                  </a:solidFill>
                  <a:ea typeface="ＭＳ Ｐゴシック" pitchFamily="-112" charset="-128"/>
                  <a:cs typeface="ＭＳ Ｐゴシック" pitchFamily="-112" charset="-128"/>
                </a:rPr>
                <a:t>2</a:t>
              </a:r>
              <a:r>
                <a:rPr lang="pl-PL" sz="1400" b="1">
                  <a:solidFill>
                    <a:srgbClr val="5F5F5F"/>
                  </a:solidFill>
                  <a:ea typeface="ＭＳ Ｐゴシック" pitchFamily="-112" charset="-128"/>
                  <a:cs typeface="ＭＳ Ｐゴシック" pitchFamily="-112" charset="-128"/>
                </a:rPr>
                <a:t>0</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80   </a:t>
              </a:r>
              <a:r>
                <a:rPr lang="en-NZ" sz="1400" b="1">
                  <a:solidFill>
                    <a:srgbClr val="5F5F5F"/>
                  </a:solidFill>
                  <a:ea typeface="ＭＳ Ｐゴシック" pitchFamily="-112" charset="-128"/>
                  <a:cs typeface="ＭＳ Ｐゴシック" pitchFamily="-112" charset="-128"/>
                </a:rPr>
                <a:t>0</a:t>
              </a:r>
              <a:r>
                <a:rPr lang="pl-PL" sz="1400" b="1">
                  <a:solidFill>
                    <a:srgbClr val="5F5F5F"/>
                  </a:solidFill>
                  <a:ea typeface="ＭＳ Ｐゴシック" pitchFamily="-112" charset="-128"/>
                  <a:cs typeface="ＭＳ Ｐゴシック" pitchFamily="-112" charset="-128"/>
                </a:rPr>
                <a:t>0</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a:t>
              </a:r>
              <a:r>
                <a:rPr lang="en-NZ" sz="1400" b="1">
                  <a:solidFill>
                    <a:srgbClr val="5F5F5F"/>
                  </a:solidFill>
                  <a:ea typeface="ＭＳ Ｐゴシック" pitchFamily="-112" charset="-128"/>
                  <a:cs typeface="ＭＳ Ｐゴシック" pitchFamily="-112" charset="-128"/>
                </a:rPr>
                <a:t>0</a:t>
              </a:r>
              <a:r>
                <a:rPr lang="pl-PL" sz="1400" b="1">
                  <a:solidFill>
                    <a:srgbClr val="5F5F5F"/>
                  </a:solidFill>
                  <a:ea typeface="ＭＳ Ｐゴシック" pitchFamily="-112" charset="-128"/>
                  <a:cs typeface="ＭＳ Ｐゴシック" pitchFamily="-112" charset="-128"/>
                </a:rPr>
                <a:t>0</a:t>
              </a:r>
              <a:endParaRPr lang="en-US" sz="1400" b="1">
                <a:solidFill>
                  <a:srgbClr val="5F5F5F"/>
                </a:solidFill>
                <a:ea typeface="ＭＳ Ｐゴシック" pitchFamily="-112" charset="-128"/>
                <a:cs typeface="ＭＳ Ｐゴシック" pitchFamily="-112" charset="-128"/>
              </a:endParaRPr>
            </a:p>
          </p:txBody>
        </p:sp>
      </p:grpSp>
      <p:grpSp>
        <p:nvGrpSpPr>
          <p:cNvPr id="34" name="Grupa 33"/>
          <p:cNvGrpSpPr/>
          <p:nvPr/>
        </p:nvGrpSpPr>
        <p:grpSpPr>
          <a:xfrm>
            <a:off x="3581820" y="1633714"/>
            <a:ext cx="1323977" cy="3389643"/>
            <a:chOff x="2797774" y="2583540"/>
            <a:chExt cx="1011058" cy="2588508"/>
          </a:xfrm>
        </p:grpSpPr>
        <p:sp>
          <p:nvSpPr>
            <p:cNvPr id="35" name="Line 35"/>
            <p:cNvSpPr>
              <a:spLocks noChangeShapeType="1"/>
            </p:cNvSpPr>
            <p:nvPr/>
          </p:nvSpPr>
          <p:spPr bwMode="auto">
            <a:xfrm>
              <a:off x="2797774" y="4107362"/>
              <a:ext cx="326426" cy="106468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6" name="Line 36"/>
            <p:cNvSpPr>
              <a:spLocks noChangeShapeType="1"/>
            </p:cNvSpPr>
            <p:nvPr/>
          </p:nvSpPr>
          <p:spPr bwMode="auto">
            <a:xfrm flipH="1">
              <a:off x="3129476" y="2583541"/>
              <a:ext cx="328036" cy="258850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7" name="Line 37"/>
            <p:cNvSpPr>
              <a:spLocks noChangeShapeType="1"/>
            </p:cNvSpPr>
            <p:nvPr/>
          </p:nvSpPr>
          <p:spPr bwMode="auto">
            <a:xfrm>
              <a:off x="3452972" y="2583540"/>
              <a:ext cx="355860" cy="71079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30" name="Grupa 29"/>
          <p:cNvGrpSpPr/>
          <p:nvPr/>
        </p:nvGrpSpPr>
        <p:grpSpPr>
          <a:xfrm>
            <a:off x="1099944" y="2001660"/>
            <a:ext cx="1281350" cy="2386429"/>
            <a:chOff x="780428" y="2774271"/>
            <a:chExt cx="998028" cy="1858761"/>
          </a:xfrm>
        </p:grpSpPr>
        <p:sp>
          <p:nvSpPr>
            <p:cNvPr id="31" name="Line 35"/>
            <p:cNvSpPr>
              <a:spLocks noChangeShapeType="1"/>
            </p:cNvSpPr>
            <p:nvPr/>
          </p:nvSpPr>
          <p:spPr bwMode="auto">
            <a:xfrm>
              <a:off x="780428" y="3269092"/>
              <a:ext cx="326426" cy="106468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2" name="Line 36"/>
            <p:cNvSpPr>
              <a:spLocks noChangeShapeType="1"/>
            </p:cNvSpPr>
            <p:nvPr/>
          </p:nvSpPr>
          <p:spPr bwMode="auto">
            <a:xfrm flipH="1" flipV="1">
              <a:off x="1111432" y="4333776"/>
              <a:ext cx="346476" cy="29925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3" name="Line 37"/>
            <p:cNvSpPr>
              <a:spLocks noChangeShapeType="1"/>
            </p:cNvSpPr>
            <p:nvPr/>
          </p:nvSpPr>
          <p:spPr bwMode="auto">
            <a:xfrm flipV="1">
              <a:off x="1449053" y="2774271"/>
              <a:ext cx="329403" cy="185876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50" name="Oval 49"/>
          <p:cNvSpPr/>
          <p:nvPr/>
        </p:nvSpPr>
        <p:spPr>
          <a:xfrm>
            <a:off x="2091846" y="5753470"/>
            <a:ext cx="299352" cy="299352"/>
          </a:xfrm>
          <a:prstGeom prst="ellipse">
            <a:avLst/>
          </a:prstGeom>
          <a:noFill/>
          <a:ln w="28575">
            <a:solidFill>
              <a:srgbClr val="F76A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NZ" sz="2000">
              <a:solidFill>
                <a:srgbClr val="FF0000"/>
              </a:solidFill>
              <a:latin typeface="Century Gothic" panose="020B0502020202020204" pitchFamily="34" charset="0"/>
            </a:endParaRPr>
          </a:p>
        </p:txBody>
      </p:sp>
      <p:sp>
        <p:nvSpPr>
          <p:cNvPr id="51" name="Oval 50"/>
          <p:cNvSpPr/>
          <p:nvPr/>
        </p:nvSpPr>
        <p:spPr>
          <a:xfrm>
            <a:off x="4572886" y="5760550"/>
            <a:ext cx="299352" cy="299352"/>
          </a:xfrm>
          <a:prstGeom prst="ellipse">
            <a:avLst/>
          </a:prstGeom>
          <a:noFill/>
          <a:ln w="28575">
            <a:solidFill>
              <a:srgbClr val="F76A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NZ" sz="2000">
              <a:solidFill>
                <a:srgbClr val="FF0000"/>
              </a:solidFill>
              <a:latin typeface="Century Gothic" panose="020B0502020202020204" pitchFamily="34" charset="0"/>
            </a:endParaRPr>
          </a:p>
        </p:txBody>
      </p:sp>
      <p:sp>
        <p:nvSpPr>
          <p:cNvPr id="52" name="Oval 51"/>
          <p:cNvSpPr/>
          <p:nvPr/>
        </p:nvSpPr>
        <p:spPr>
          <a:xfrm>
            <a:off x="4740198" y="2423336"/>
            <a:ext cx="299352" cy="299352"/>
          </a:xfrm>
          <a:prstGeom prst="ellipse">
            <a:avLst/>
          </a:prstGeom>
          <a:noFill/>
          <a:ln w="28575">
            <a:solidFill>
              <a:srgbClr val="F76A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NZ" sz="2000">
              <a:solidFill>
                <a:srgbClr val="FF0000"/>
              </a:solidFill>
              <a:latin typeface="Century Gothic" panose="020B0502020202020204" pitchFamily="34" charset="0"/>
            </a:endParaRPr>
          </a:p>
        </p:txBody>
      </p:sp>
      <p:sp>
        <p:nvSpPr>
          <p:cNvPr id="53" name="Oval 52"/>
          <p:cNvSpPr/>
          <p:nvPr/>
        </p:nvSpPr>
        <p:spPr>
          <a:xfrm>
            <a:off x="2241522" y="1851984"/>
            <a:ext cx="299352" cy="299352"/>
          </a:xfrm>
          <a:prstGeom prst="ellipse">
            <a:avLst/>
          </a:prstGeom>
          <a:noFill/>
          <a:ln w="28575">
            <a:solidFill>
              <a:srgbClr val="F76A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NZ" sz="2000">
              <a:solidFill>
                <a:srgbClr val="FF0000"/>
              </a:solidFill>
              <a:latin typeface="Century Gothic" panose="020B0502020202020204" pitchFamily="34" charset="0"/>
            </a:endParaRPr>
          </a:p>
        </p:txBody>
      </p:sp>
      <p:cxnSp>
        <p:nvCxnSpPr>
          <p:cNvPr id="54" name="Straight Connector 53"/>
          <p:cNvCxnSpPr>
            <a:cxnSpLocks/>
            <a:stCxn id="53" idx="6"/>
            <a:endCxn id="52" idx="2"/>
          </p:cNvCxnSpPr>
          <p:nvPr/>
        </p:nvCxnSpPr>
        <p:spPr>
          <a:xfrm>
            <a:off x="2540874" y="2001660"/>
            <a:ext cx="2199324" cy="571352"/>
          </a:xfrm>
          <a:prstGeom prst="line">
            <a:avLst/>
          </a:prstGeom>
          <a:ln w="19050">
            <a:solidFill>
              <a:srgbClr val="F76AA7"/>
            </a:solidFill>
            <a:prstDash val="dash"/>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endCxn id="35" idx="0"/>
          </p:cNvCxnSpPr>
          <p:nvPr/>
        </p:nvCxnSpPr>
        <p:spPr>
          <a:xfrm>
            <a:off x="1099944" y="2641538"/>
            <a:ext cx="2481876" cy="987616"/>
          </a:xfrm>
          <a:prstGeom prst="line">
            <a:avLst/>
          </a:prstGeom>
          <a:ln w="19050">
            <a:solidFill>
              <a:srgbClr val="F76AA7"/>
            </a:solidFill>
            <a:prstDash val="dash"/>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a:cxnSpLocks/>
            <a:endCxn id="37" idx="0"/>
          </p:cNvCxnSpPr>
          <p:nvPr/>
        </p:nvCxnSpPr>
        <p:spPr>
          <a:xfrm flipV="1">
            <a:off x="1980057" y="1633714"/>
            <a:ext cx="2459743" cy="2754374"/>
          </a:xfrm>
          <a:prstGeom prst="line">
            <a:avLst/>
          </a:prstGeom>
          <a:ln w="19050">
            <a:solidFill>
              <a:srgbClr val="F76AA7"/>
            </a:solidFill>
            <a:prstDash val="dash"/>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6088828" y="5822201"/>
            <a:ext cx="5378823" cy="400110"/>
          </a:xfrm>
          <a:prstGeom prst="rect">
            <a:avLst/>
          </a:prstGeom>
          <a:noFill/>
        </p:spPr>
        <p:txBody>
          <a:bodyPr wrap="square" rtlCol="0">
            <a:spAutoFit/>
          </a:bodyPr>
          <a:lstStyle/>
          <a:p>
            <a:pPr algn="ctr"/>
            <a:r>
              <a:rPr lang="en-NZ" sz="2000" b="1">
                <a:solidFill>
                  <a:srgbClr val="ED0C6D"/>
                </a:solidFill>
                <a:latin typeface="Century Gothic" panose="020B0502020202020204" pitchFamily="34" charset="0"/>
              </a:rPr>
              <a:t>**Note: Always check the percentages!</a:t>
            </a:r>
          </a:p>
        </p:txBody>
      </p:sp>
      <p:sp>
        <p:nvSpPr>
          <p:cNvPr id="38" name="Rectangle 37"/>
          <p:cNvSpPr/>
          <p:nvPr/>
        </p:nvSpPr>
        <p:spPr>
          <a:xfrm>
            <a:off x="5786504" y="615271"/>
            <a:ext cx="6058996" cy="59274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Rectangle 56"/>
          <p:cNvSpPr/>
          <p:nvPr/>
        </p:nvSpPr>
        <p:spPr>
          <a:xfrm>
            <a:off x="-30192" y="678335"/>
            <a:ext cx="6058996" cy="59274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Prostokąt zaokrąglony 7">
            <a:extLst>
              <a:ext uri="{FF2B5EF4-FFF2-40B4-BE49-F238E27FC236}">
                <a16:creationId xmlns:a16="http://schemas.microsoft.com/office/drawing/2014/main" id="{B8EBEDB8-3AC4-4494-944F-7A4A050437A5}"/>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Turn to Page 28 of your Workbook</a:t>
            </a:r>
            <a:endParaRPr lang="en-US" sz="1100" b="1">
              <a:solidFill>
                <a:schemeClr val="bg1"/>
              </a:solidFill>
              <a:latin typeface="Century Gothic" panose="020B0502020202020204" pitchFamily="34" charset="0"/>
            </a:endParaRPr>
          </a:p>
        </p:txBody>
      </p:sp>
      <p:pic>
        <p:nvPicPr>
          <p:cNvPr id="61" name="Graphic 60" descr="Closed book with solid fill">
            <a:extLst>
              <a:ext uri="{FF2B5EF4-FFF2-40B4-BE49-F238E27FC236}">
                <a16:creationId xmlns:a16="http://schemas.microsoft.com/office/drawing/2014/main" id="{DC4DCCB1-0931-4DC6-9D8D-612FE129632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53912" y="256991"/>
            <a:ext cx="228376" cy="227084"/>
          </a:xfrm>
          <a:prstGeom prst="rect">
            <a:avLst/>
          </a:prstGeom>
        </p:spPr>
      </p:pic>
    </p:spTree>
    <p:extLst>
      <p:ext uri="{BB962C8B-B14F-4D97-AF65-F5344CB8AC3E}">
        <p14:creationId xmlns:p14="http://schemas.microsoft.com/office/powerpoint/2010/main" val="51752383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14:bounceEnd="53333">
                                          <p:cBhvr additive="base">
                                            <p:cTn id="7" dur="1250" fill="hold"/>
                                            <p:tgtEl>
                                              <p:spTgt spid="59"/>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59"/>
                                            </p:tgtEl>
                                            <p:attrNameLst>
                                              <p:attrName>ppt_y</p:attrName>
                                            </p:attrNameLst>
                                          </p:cBhvr>
                                          <p:tavLst>
                                            <p:tav tm="0">
                                              <p:val>
                                                <p:strVal val="#ppt_y"/>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down)">
                                          <p:cBhvr>
                                            <p:cTn id="11" dur="500"/>
                                            <p:tgtEl>
                                              <p:spTgt spid="41"/>
                                            </p:tgtEl>
                                          </p:cBhvr>
                                        </p:animEffect>
                                      </p:childTnLst>
                                    </p:cTn>
                                  </p:par>
                                  <p:par>
                                    <p:cTn id="12" presetID="22" presetClass="entr" presetSubtype="4" fill="hold" nodeType="with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wipe(down)">
                                          <p:cBhvr>
                                            <p:cTn id="14" dur="500"/>
                                            <p:tgtEl>
                                              <p:spTgt spid="49"/>
                                            </p:tgtEl>
                                          </p:cBhvr>
                                        </p:animEffect>
                                      </p:childTnLst>
                                    </p:cTn>
                                  </p:par>
                                </p:childTnLst>
                              </p:cTn>
                            </p:par>
                            <p:par>
                              <p:cTn id="15" fill="hold">
                                <p:stCondLst>
                                  <p:cond delay="1250"/>
                                </p:stCondLst>
                                <p:childTnLst>
                                  <p:par>
                                    <p:cTn id="16" presetID="22" presetClass="entr" presetSubtype="8"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left)">
                                          <p:cBhvr>
                                            <p:cTn id="18" dur="500"/>
                                            <p:tgtEl>
                                              <p:spTgt spid="30"/>
                                            </p:tgtEl>
                                          </p:cBhvr>
                                        </p:animEffect>
                                      </p:childTnLst>
                                    </p:cTn>
                                  </p:par>
                                  <p:par>
                                    <p:cTn id="19" presetID="22" presetClass="entr" presetSubtype="8"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500"/>
                                            <p:tgtEl>
                                              <p:spTgt spid="34"/>
                                            </p:tgtEl>
                                          </p:cBhvr>
                                        </p:animEffect>
                                      </p:childTnLst>
                                    </p:cTn>
                                  </p:par>
                                </p:childTnLst>
                              </p:cTn>
                            </p:par>
                            <p:par>
                              <p:cTn id="22" fill="hold">
                                <p:stCondLst>
                                  <p:cond delay="1750"/>
                                </p:stCondLst>
                                <p:childTnLst>
                                  <p:par>
                                    <p:cTn id="23" presetID="10"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1000"/>
                                            <p:tgtEl>
                                              <p:spTgt spid="29"/>
                                            </p:tgtEl>
                                          </p:cBhvr>
                                        </p:animEffect>
                                      </p:childTnLst>
                                    </p:cTn>
                                  </p:par>
                                  <p:par>
                                    <p:cTn id="26" presetID="26" presetClass="emph" presetSubtype="0" repeatCount="2000" fill="hold" grpId="1" nodeType="withEffect">
                                      <p:stCondLst>
                                        <p:cond delay="0"/>
                                      </p:stCondLst>
                                      <p:childTnLst>
                                        <p:animEffect transition="out" filter="fade">
                                          <p:cBhvr>
                                            <p:cTn id="27" dur="1250" tmFilter="0, 0; .2, .5; .8, .5; 1, 0"/>
                                            <p:tgtEl>
                                              <p:spTgt spid="29"/>
                                            </p:tgtEl>
                                          </p:cBhvr>
                                        </p:animEffect>
                                        <p:animScale>
                                          <p:cBhvr>
                                            <p:cTn id="28" dur="625" autoRev="1" fill="hold"/>
                                            <p:tgtEl>
                                              <p:spTgt spid="29"/>
                                            </p:tgtEl>
                                          </p:cBhvr>
                                          <p:by x="105000" y="105000"/>
                                        </p:animScale>
                                      </p:childTnLst>
                                    </p:cTn>
                                  </p:par>
                                </p:childTnLst>
                              </p:cTn>
                            </p:par>
                            <p:par>
                              <p:cTn id="29" fill="hold">
                                <p:stCondLst>
                                  <p:cond delay="4250"/>
                                </p:stCondLst>
                                <p:childTnLst>
                                  <p:par>
                                    <p:cTn id="30" presetID="2" presetClass="entr" presetSubtype="2" fill="hold" grpId="0" nodeType="afterEffect" p14:presetBounceEnd="53333">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14:bounceEnd="53333">
                                          <p:cBhvr additive="base">
                                            <p:cTn id="32" dur="1250" fill="hold"/>
                                            <p:tgtEl>
                                              <p:spTgt spid="42"/>
                                            </p:tgtEl>
                                            <p:attrNameLst>
                                              <p:attrName>ppt_x</p:attrName>
                                            </p:attrNameLst>
                                          </p:cBhvr>
                                          <p:tavLst>
                                            <p:tav tm="0">
                                              <p:val>
                                                <p:strVal val="1+#ppt_w/2"/>
                                              </p:val>
                                            </p:tav>
                                            <p:tav tm="100000">
                                              <p:val>
                                                <p:strVal val="#ppt_x"/>
                                              </p:val>
                                            </p:tav>
                                          </p:tavLst>
                                        </p:anim>
                                        <p:anim calcmode="lin" valueType="num" p14:bounceEnd="53333">
                                          <p:cBhvr additive="base">
                                            <p:cTn id="33" dur="1250" fill="hold"/>
                                            <p:tgtEl>
                                              <p:spTgt spid="42"/>
                                            </p:tgtEl>
                                            <p:attrNameLst>
                                              <p:attrName>ppt_y</p:attrName>
                                            </p:attrNameLst>
                                          </p:cBhvr>
                                          <p:tavLst>
                                            <p:tav tm="0">
                                              <p:val>
                                                <p:strVal val="#ppt_y"/>
                                              </p:val>
                                            </p:tav>
                                            <p:tav tm="100000">
                                              <p:val>
                                                <p:strVal val="#ppt_y"/>
                                              </p:val>
                                            </p:tav>
                                          </p:tavLst>
                                        </p:anim>
                                      </p:childTnLst>
                                    </p:cTn>
                                  </p:par>
                                </p:childTnLst>
                              </p:cTn>
                            </p:par>
                            <p:par>
                              <p:cTn id="34" fill="hold">
                                <p:stCondLst>
                                  <p:cond delay="5500"/>
                                </p:stCondLst>
                                <p:childTnLst>
                                  <p:par>
                                    <p:cTn id="35" presetID="10" presetClass="entr" presetSubtype="0"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750"/>
                                            <p:tgtEl>
                                              <p:spTgt spid="43"/>
                                            </p:tgtEl>
                                          </p:cBhvr>
                                        </p:animEffect>
                                      </p:childTnLst>
                                    </p:cTn>
                                  </p:par>
                                  <p:par>
                                    <p:cTn id="38" presetID="22" presetClass="entr" presetSubtype="2" fill="hold" nodeType="with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right)">
                                          <p:cBhvr>
                                            <p:cTn id="40" dur="500"/>
                                            <p:tgtEl>
                                              <p:spTgt spid="58"/>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14:presetBounceEnd="53333">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14:bounceEnd="53333">
                                          <p:cBhvr additive="base">
                                            <p:cTn id="45" dur="1250" fill="hold"/>
                                            <p:tgtEl>
                                              <p:spTgt spid="44"/>
                                            </p:tgtEl>
                                            <p:attrNameLst>
                                              <p:attrName>ppt_x</p:attrName>
                                            </p:attrNameLst>
                                          </p:cBhvr>
                                          <p:tavLst>
                                            <p:tav tm="0">
                                              <p:val>
                                                <p:strVal val="1+#ppt_w/2"/>
                                              </p:val>
                                            </p:tav>
                                            <p:tav tm="100000">
                                              <p:val>
                                                <p:strVal val="#ppt_x"/>
                                              </p:val>
                                            </p:tav>
                                          </p:tavLst>
                                        </p:anim>
                                        <p:anim calcmode="lin" valueType="num" p14:bounceEnd="53333">
                                          <p:cBhvr additive="base">
                                            <p:cTn id="46" dur="1250" fill="hold"/>
                                            <p:tgtEl>
                                              <p:spTgt spid="44"/>
                                            </p:tgtEl>
                                            <p:attrNameLst>
                                              <p:attrName>ppt_y</p:attrName>
                                            </p:attrNameLst>
                                          </p:cBhvr>
                                          <p:tavLst>
                                            <p:tav tm="0">
                                              <p:val>
                                                <p:strVal val="#ppt_y"/>
                                              </p:val>
                                            </p:tav>
                                            <p:tav tm="100000">
                                              <p:val>
                                                <p:strVal val="#ppt_y"/>
                                              </p:val>
                                            </p:tav>
                                          </p:tavLst>
                                        </p:anim>
                                      </p:childTnLst>
                                    </p:cTn>
                                  </p:par>
                                </p:childTnLst>
                              </p:cTn>
                            </p:par>
                            <p:par>
                              <p:cTn id="47" fill="hold">
                                <p:stCondLst>
                                  <p:cond delay="1250"/>
                                </p:stCondLst>
                                <p:childTnLst>
                                  <p:par>
                                    <p:cTn id="48" presetID="10" presetClass="entr" presetSubtype="0" fill="hold" grpId="0"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750"/>
                                            <p:tgtEl>
                                              <p:spTgt spid="45"/>
                                            </p:tgtEl>
                                          </p:cBhvr>
                                        </p:animEffect>
                                      </p:childTnLst>
                                    </p:cTn>
                                  </p:par>
                                </p:childTnLst>
                              </p:cTn>
                            </p:par>
                            <p:par>
                              <p:cTn id="51" fill="hold">
                                <p:stCondLst>
                                  <p:cond delay="2000"/>
                                </p:stCondLst>
                                <p:childTnLst>
                                  <p:par>
                                    <p:cTn id="52" presetID="53" presetClass="entr" presetSubtype="16" fill="hold" grpId="0" nodeType="afterEffect">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cBhvr>
                                            <p:cTn id="54" dur="500" fill="hold"/>
                                            <p:tgtEl>
                                              <p:spTgt spid="52"/>
                                            </p:tgtEl>
                                            <p:attrNameLst>
                                              <p:attrName>ppt_w</p:attrName>
                                            </p:attrNameLst>
                                          </p:cBhvr>
                                          <p:tavLst>
                                            <p:tav tm="0">
                                              <p:val>
                                                <p:fltVal val="0"/>
                                              </p:val>
                                            </p:tav>
                                            <p:tav tm="100000">
                                              <p:val>
                                                <p:strVal val="#ppt_w"/>
                                              </p:val>
                                            </p:tav>
                                          </p:tavLst>
                                        </p:anim>
                                        <p:anim calcmode="lin" valueType="num">
                                          <p:cBhvr>
                                            <p:cTn id="55" dur="500" fill="hold"/>
                                            <p:tgtEl>
                                              <p:spTgt spid="52"/>
                                            </p:tgtEl>
                                            <p:attrNameLst>
                                              <p:attrName>ppt_h</p:attrName>
                                            </p:attrNameLst>
                                          </p:cBhvr>
                                          <p:tavLst>
                                            <p:tav tm="0">
                                              <p:val>
                                                <p:fltVal val="0"/>
                                              </p:val>
                                            </p:tav>
                                            <p:tav tm="100000">
                                              <p:val>
                                                <p:strVal val="#ppt_h"/>
                                              </p:val>
                                            </p:tav>
                                          </p:tavLst>
                                        </p:anim>
                                        <p:animEffect transition="in" filter="fade">
                                          <p:cBhvr>
                                            <p:cTn id="56" dur="500"/>
                                            <p:tgtEl>
                                              <p:spTgt spid="5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p:cTn id="59" dur="500" fill="hold"/>
                                            <p:tgtEl>
                                              <p:spTgt spid="51"/>
                                            </p:tgtEl>
                                            <p:attrNameLst>
                                              <p:attrName>ppt_w</p:attrName>
                                            </p:attrNameLst>
                                          </p:cBhvr>
                                          <p:tavLst>
                                            <p:tav tm="0">
                                              <p:val>
                                                <p:fltVal val="0"/>
                                              </p:val>
                                            </p:tav>
                                            <p:tav tm="100000">
                                              <p:val>
                                                <p:strVal val="#ppt_w"/>
                                              </p:val>
                                            </p:tav>
                                          </p:tavLst>
                                        </p:anim>
                                        <p:anim calcmode="lin" valueType="num">
                                          <p:cBhvr>
                                            <p:cTn id="60" dur="500" fill="hold"/>
                                            <p:tgtEl>
                                              <p:spTgt spid="51"/>
                                            </p:tgtEl>
                                            <p:attrNameLst>
                                              <p:attrName>ppt_h</p:attrName>
                                            </p:attrNameLst>
                                          </p:cBhvr>
                                          <p:tavLst>
                                            <p:tav tm="0">
                                              <p:val>
                                                <p:fltVal val="0"/>
                                              </p:val>
                                            </p:tav>
                                            <p:tav tm="100000">
                                              <p:val>
                                                <p:strVal val="#ppt_h"/>
                                              </p:val>
                                            </p:tav>
                                          </p:tavLst>
                                        </p:anim>
                                        <p:animEffect transition="in" filter="fade">
                                          <p:cBhvr>
                                            <p:cTn id="61" dur="500"/>
                                            <p:tgtEl>
                                              <p:spTgt spid="51"/>
                                            </p:tgtEl>
                                          </p:cBhvr>
                                        </p:animEffect>
                                      </p:childTnLst>
                                    </p:cTn>
                                  </p:par>
                                </p:childTnLst>
                              </p:cTn>
                            </p:par>
                            <p:par>
                              <p:cTn id="62" fill="hold">
                                <p:stCondLst>
                                  <p:cond delay="2500"/>
                                </p:stCondLst>
                                <p:childTnLst>
                                  <p:par>
                                    <p:cTn id="63" presetID="22" presetClass="entr" presetSubtype="2" fill="hold" nodeType="afterEffect">
                                      <p:stCondLst>
                                        <p:cond delay="0"/>
                                      </p:stCondLst>
                                      <p:childTnLst>
                                        <p:set>
                                          <p:cBhvr>
                                            <p:cTn id="64" dur="1" fill="hold">
                                              <p:stCondLst>
                                                <p:cond delay="0"/>
                                              </p:stCondLst>
                                            </p:cTn>
                                            <p:tgtEl>
                                              <p:spTgt spid="54"/>
                                            </p:tgtEl>
                                            <p:attrNameLst>
                                              <p:attrName>style.visibility</p:attrName>
                                            </p:attrNameLst>
                                          </p:cBhvr>
                                          <p:to>
                                            <p:strVal val="visible"/>
                                          </p:to>
                                        </p:set>
                                        <p:animEffect transition="in" filter="wipe(right)">
                                          <p:cBhvr>
                                            <p:cTn id="65" dur="500"/>
                                            <p:tgtEl>
                                              <p:spTgt spid="54"/>
                                            </p:tgtEl>
                                          </p:cBhvr>
                                        </p:animEffect>
                                      </p:childTnLst>
                                    </p:cTn>
                                  </p:par>
                                </p:childTnLst>
                              </p:cTn>
                            </p:par>
                            <p:par>
                              <p:cTn id="66" fill="hold">
                                <p:stCondLst>
                                  <p:cond delay="3000"/>
                                </p:stCondLst>
                                <p:childTnLst>
                                  <p:par>
                                    <p:cTn id="67" presetID="53" presetClass="entr" presetSubtype="16" fill="hold" grpId="0" nodeType="afterEffect">
                                      <p:stCondLst>
                                        <p:cond delay="0"/>
                                      </p:stCondLst>
                                      <p:childTnLst>
                                        <p:set>
                                          <p:cBhvr>
                                            <p:cTn id="68" dur="1" fill="hold">
                                              <p:stCondLst>
                                                <p:cond delay="0"/>
                                              </p:stCondLst>
                                            </p:cTn>
                                            <p:tgtEl>
                                              <p:spTgt spid="53"/>
                                            </p:tgtEl>
                                            <p:attrNameLst>
                                              <p:attrName>style.visibility</p:attrName>
                                            </p:attrNameLst>
                                          </p:cBhvr>
                                          <p:to>
                                            <p:strVal val="visible"/>
                                          </p:to>
                                        </p:set>
                                        <p:anim calcmode="lin" valueType="num">
                                          <p:cBhvr>
                                            <p:cTn id="69" dur="500" fill="hold"/>
                                            <p:tgtEl>
                                              <p:spTgt spid="53"/>
                                            </p:tgtEl>
                                            <p:attrNameLst>
                                              <p:attrName>ppt_w</p:attrName>
                                            </p:attrNameLst>
                                          </p:cBhvr>
                                          <p:tavLst>
                                            <p:tav tm="0">
                                              <p:val>
                                                <p:fltVal val="0"/>
                                              </p:val>
                                            </p:tav>
                                            <p:tav tm="100000">
                                              <p:val>
                                                <p:strVal val="#ppt_w"/>
                                              </p:val>
                                            </p:tav>
                                          </p:tavLst>
                                        </p:anim>
                                        <p:anim calcmode="lin" valueType="num">
                                          <p:cBhvr>
                                            <p:cTn id="70" dur="500" fill="hold"/>
                                            <p:tgtEl>
                                              <p:spTgt spid="53"/>
                                            </p:tgtEl>
                                            <p:attrNameLst>
                                              <p:attrName>ppt_h</p:attrName>
                                            </p:attrNameLst>
                                          </p:cBhvr>
                                          <p:tavLst>
                                            <p:tav tm="0">
                                              <p:val>
                                                <p:fltVal val="0"/>
                                              </p:val>
                                            </p:tav>
                                            <p:tav tm="100000">
                                              <p:val>
                                                <p:strVal val="#ppt_h"/>
                                              </p:val>
                                            </p:tav>
                                          </p:tavLst>
                                        </p:anim>
                                        <p:animEffect transition="in" filter="fade">
                                          <p:cBhvr>
                                            <p:cTn id="71" dur="500"/>
                                            <p:tgtEl>
                                              <p:spTgt spid="53"/>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50"/>
                                            </p:tgtEl>
                                            <p:attrNameLst>
                                              <p:attrName>style.visibility</p:attrName>
                                            </p:attrNameLst>
                                          </p:cBhvr>
                                          <p:to>
                                            <p:strVal val="visible"/>
                                          </p:to>
                                        </p:set>
                                        <p:anim calcmode="lin" valueType="num">
                                          <p:cBhvr>
                                            <p:cTn id="74" dur="500" fill="hold"/>
                                            <p:tgtEl>
                                              <p:spTgt spid="50"/>
                                            </p:tgtEl>
                                            <p:attrNameLst>
                                              <p:attrName>ppt_w</p:attrName>
                                            </p:attrNameLst>
                                          </p:cBhvr>
                                          <p:tavLst>
                                            <p:tav tm="0">
                                              <p:val>
                                                <p:fltVal val="0"/>
                                              </p:val>
                                            </p:tav>
                                            <p:tav tm="100000">
                                              <p:val>
                                                <p:strVal val="#ppt_w"/>
                                              </p:val>
                                            </p:tav>
                                          </p:tavLst>
                                        </p:anim>
                                        <p:anim calcmode="lin" valueType="num">
                                          <p:cBhvr>
                                            <p:cTn id="75" dur="500" fill="hold"/>
                                            <p:tgtEl>
                                              <p:spTgt spid="50"/>
                                            </p:tgtEl>
                                            <p:attrNameLst>
                                              <p:attrName>ppt_h</p:attrName>
                                            </p:attrNameLst>
                                          </p:cBhvr>
                                          <p:tavLst>
                                            <p:tav tm="0">
                                              <p:val>
                                                <p:fltVal val="0"/>
                                              </p:val>
                                            </p:tav>
                                            <p:tav tm="100000">
                                              <p:val>
                                                <p:strVal val="#ppt_h"/>
                                              </p:val>
                                            </p:tav>
                                          </p:tavLst>
                                        </p:anim>
                                        <p:animEffect transition="in" filter="fade">
                                          <p:cBhvr>
                                            <p:cTn id="76" dur="500"/>
                                            <p:tgtEl>
                                              <p:spTgt spid="50"/>
                                            </p:tgtEl>
                                          </p:cBhvr>
                                        </p:animEffect>
                                      </p:childTnLst>
                                    </p:cTn>
                                  </p:par>
                                </p:childTnLst>
                              </p:cTn>
                            </p:par>
                            <p:par>
                              <p:cTn id="77" fill="hold">
                                <p:stCondLst>
                                  <p:cond delay="3500"/>
                                </p:stCondLst>
                                <p:childTnLst>
                                  <p:par>
                                    <p:cTn id="78" presetID="22" presetClass="entr" presetSubtype="2" fill="hold" nodeType="afterEffect">
                                      <p:stCondLst>
                                        <p:cond delay="0"/>
                                      </p:stCondLst>
                                      <p:childTnLst>
                                        <p:set>
                                          <p:cBhvr>
                                            <p:cTn id="79" dur="1" fill="hold">
                                              <p:stCondLst>
                                                <p:cond delay="0"/>
                                              </p:stCondLst>
                                            </p:cTn>
                                            <p:tgtEl>
                                              <p:spTgt spid="56"/>
                                            </p:tgtEl>
                                            <p:attrNameLst>
                                              <p:attrName>style.visibility</p:attrName>
                                            </p:attrNameLst>
                                          </p:cBhvr>
                                          <p:to>
                                            <p:strVal val="visible"/>
                                          </p:to>
                                        </p:set>
                                        <p:animEffect transition="in" filter="wipe(right)">
                                          <p:cBhvr>
                                            <p:cTn id="80" dur="500"/>
                                            <p:tgtEl>
                                              <p:spTgt spid="56"/>
                                            </p:tgtEl>
                                          </p:cBhvr>
                                        </p:animEffect>
                                      </p:childTnLst>
                                    </p:cTn>
                                  </p:par>
                                </p:childTnLst>
                              </p:cTn>
                            </p:par>
                            <p:par>
                              <p:cTn id="81" fill="hold">
                                <p:stCondLst>
                                  <p:cond delay="4000"/>
                                </p:stCondLst>
                                <p:childTnLst>
                                  <p:par>
                                    <p:cTn id="82" presetID="2" presetClass="entr" presetSubtype="4" fill="hold" grpId="0" nodeType="afterEffect">
                                      <p:stCondLst>
                                        <p:cond delay="0"/>
                                      </p:stCondLst>
                                      <p:childTnLst>
                                        <p:set>
                                          <p:cBhvr>
                                            <p:cTn id="83" dur="1" fill="hold">
                                              <p:stCondLst>
                                                <p:cond delay="0"/>
                                              </p:stCondLst>
                                            </p:cTn>
                                            <p:tgtEl>
                                              <p:spTgt spid="60"/>
                                            </p:tgtEl>
                                            <p:attrNameLst>
                                              <p:attrName>style.visibility</p:attrName>
                                            </p:attrNameLst>
                                          </p:cBhvr>
                                          <p:to>
                                            <p:strVal val="visible"/>
                                          </p:to>
                                        </p:set>
                                        <p:anim calcmode="lin" valueType="num">
                                          <p:cBhvr additive="base">
                                            <p:cTn id="84" dur="500" fill="hold"/>
                                            <p:tgtEl>
                                              <p:spTgt spid="60"/>
                                            </p:tgtEl>
                                            <p:attrNameLst>
                                              <p:attrName>ppt_x</p:attrName>
                                            </p:attrNameLst>
                                          </p:cBhvr>
                                          <p:tavLst>
                                            <p:tav tm="0">
                                              <p:val>
                                                <p:strVal val="#ppt_x"/>
                                              </p:val>
                                            </p:tav>
                                            <p:tav tm="100000">
                                              <p:val>
                                                <p:strVal val="#ppt_x"/>
                                              </p:val>
                                            </p:tav>
                                          </p:tavLst>
                                        </p:anim>
                                        <p:anim calcmode="lin" valueType="num">
                                          <p:cBhvr additive="base">
                                            <p:cTn id="85"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P spid="42" grpId="0" animBg="1"/>
          <p:bldP spid="43" grpId="0"/>
          <p:bldP spid="44" grpId="0" animBg="1"/>
          <p:bldP spid="45" grpId="0"/>
          <p:bldP spid="50" grpId="0" animBg="1"/>
          <p:bldP spid="51" grpId="0" animBg="1"/>
          <p:bldP spid="52" grpId="0" animBg="1"/>
          <p:bldP spid="53" grpId="0" animBg="1"/>
          <p:bldP spid="60" grpId="0"/>
          <p:bldP spid="5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1250" fill="hold"/>
                                            <p:tgtEl>
                                              <p:spTgt spid="59"/>
                                            </p:tgtEl>
                                            <p:attrNameLst>
                                              <p:attrName>ppt_x</p:attrName>
                                            </p:attrNameLst>
                                          </p:cBhvr>
                                          <p:tavLst>
                                            <p:tav tm="0">
                                              <p:val>
                                                <p:strVal val="0-#ppt_w/2"/>
                                              </p:val>
                                            </p:tav>
                                            <p:tav tm="100000">
                                              <p:val>
                                                <p:strVal val="#ppt_x"/>
                                              </p:val>
                                            </p:tav>
                                          </p:tavLst>
                                        </p:anim>
                                        <p:anim calcmode="lin" valueType="num">
                                          <p:cBhvr additive="base">
                                            <p:cTn id="8" dur="1250" fill="hold"/>
                                            <p:tgtEl>
                                              <p:spTgt spid="59"/>
                                            </p:tgtEl>
                                            <p:attrNameLst>
                                              <p:attrName>ppt_y</p:attrName>
                                            </p:attrNameLst>
                                          </p:cBhvr>
                                          <p:tavLst>
                                            <p:tav tm="0">
                                              <p:val>
                                                <p:strVal val="#ppt_y"/>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down)">
                                          <p:cBhvr>
                                            <p:cTn id="11" dur="500"/>
                                            <p:tgtEl>
                                              <p:spTgt spid="41"/>
                                            </p:tgtEl>
                                          </p:cBhvr>
                                        </p:animEffect>
                                      </p:childTnLst>
                                    </p:cTn>
                                  </p:par>
                                  <p:par>
                                    <p:cTn id="12" presetID="22" presetClass="entr" presetSubtype="4" fill="hold" nodeType="with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wipe(down)">
                                          <p:cBhvr>
                                            <p:cTn id="14" dur="500"/>
                                            <p:tgtEl>
                                              <p:spTgt spid="49"/>
                                            </p:tgtEl>
                                          </p:cBhvr>
                                        </p:animEffect>
                                      </p:childTnLst>
                                    </p:cTn>
                                  </p:par>
                                </p:childTnLst>
                              </p:cTn>
                            </p:par>
                            <p:par>
                              <p:cTn id="15" fill="hold">
                                <p:stCondLst>
                                  <p:cond delay="1250"/>
                                </p:stCondLst>
                                <p:childTnLst>
                                  <p:par>
                                    <p:cTn id="16" presetID="22" presetClass="entr" presetSubtype="8"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left)">
                                          <p:cBhvr>
                                            <p:cTn id="18" dur="500"/>
                                            <p:tgtEl>
                                              <p:spTgt spid="30"/>
                                            </p:tgtEl>
                                          </p:cBhvr>
                                        </p:animEffect>
                                      </p:childTnLst>
                                    </p:cTn>
                                  </p:par>
                                  <p:par>
                                    <p:cTn id="19" presetID="22" presetClass="entr" presetSubtype="8"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500"/>
                                            <p:tgtEl>
                                              <p:spTgt spid="34"/>
                                            </p:tgtEl>
                                          </p:cBhvr>
                                        </p:animEffect>
                                      </p:childTnLst>
                                    </p:cTn>
                                  </p:par>
                                </p:childTnLst>
                              </p:cTn>
                            </p:par>
                            <p:par>
                              <p:cTn id="22" fill="hold">
                                <p:stCondLst>
                                  <p:cond delay="1750"/>
                                </p:stCondLst>
                                <p:childTnLst>
                                  <p:par>
                                    <p:cTn id="23" presetID="10"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1000"/>
                                            <p:tgtEl>
                                              <p:spTgt spid="29"/>
                                            </p:tgtEl>
                                          </p:cBhvr>
                                        </p:animEffect>
                                      </p:childTnLst>
                                    </p:cTn>
                                  </p:par>
                                  <p:par>
                                    <p:cTn id="26" presetID="26" presetClass="emph" presetSubtype="0" repeatCount="2000" fill="hold" grpId="1" nodeType="withEffect">
                                      <p:stCondLst>
                                        <p:cond delay="0"/>
                                      </p:stCondLst>
                                      <p:childTnLst>
                                        <p:animEffect transition="out" filter="fade">
                                          <p:cBhvr>
                                            <p:cTn id="27" dur="1250" tmFilter="0, 0; .2, .5; .8, .5; 1, 0"/>
                                            <p:tgtEl>
                                              <p:spTgt spid="29"/>
                                            </p:tgtEl>
                                          </p:cBhvr>
                                        </p:animEffect>
                                        <p:animScale>
                                          <p:cBhvr>
                                            <p:cTn id="28" dur="625" autoRev="1" fill="hold"/>
                                            <p:tgtEl>
                                              <p:spTgt spid="29"/>
                                            </p:tgtEl>
                                          </p:cBhvr>
                                          <p:by x="105000" y="105000"/>
                                        </p:animScale>
                                      </p:childTnLst>
                                    </p:cTn>
                                  </p:par>
                                </p:childTnLst>
                              </p:cTn>
                            </p:par>
                            <p:par>
                              <p:cTn id="29" fill="hold">
                                <p:stCondLst>
                                  <p:cond delay="4250"/>
                                </p:stCondLst>
                                <p:childTnLst>
                                  <p:par>
                                    <p:cTn id="30" presetID="2" presetClass="entr" presetSubtype="2"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1250" fill="hold"/>
                                            <p:tgtEl>
                                              <p:spTgt spid="42"/>
                                            </p:tgtEl>
                                            <p:attrNameLst>
                                              <p:attrName>ppt_x</p:attrName>
                                            </p:attrNameLst>
                                          </p:cBhvr>
                                          <p:tavLst>
                                            <p:tav tm="0">
                                              <p:val>
                                                <p:strVal val="1+#ppt_w/2"/>
                                              </p:val>
                                            </p:tav>
                                            <p:tav tm="100000">
                                              <p:val>
                                                <p:strVal val="#ppt_x"/>
                                              </p:val>
                                            </p:tav>
                                          </p:tavLst>
                                        </p:anim>
                                        <p:anim calcmode="lin" valueType="num">
                                          <p:cBhvr additive="base">
                                            <p:cTn id="33" dur="1250" fill="hold"/>
                                            <p:tgtEl>
                                              <p:spTgt spid="42"/>
                                            </p:tgtEl>
                                            <p:attrNameLst>
                                              <p:attrName>ppt_y</p:attrName>
                                            </p:attrNameLst>
                                          </p:cBhvr>
                                          <p:tavLst>
                                            <p:tav tm="0">
                                              <p:val>
                                                <p:strVal val="#ppt_y"/>
                                              </p:val>
                                            </p:tav>
                                            <p:tav tm="100000">
                                              <p:val>
                                                <p:strVal val="#ppt_y"/>
                                              </p:val>
                                            </p:tav>
                                          </p:tavLst>
                                        </p:anim>
                                      </p:childTnLst>
                                    </p:cTn>
                                  </p:par>
                                </p:childTnLst>
                              </p:cTn>
                            </p:par>
                            <p:par>
                              <p:cTn id="34" fill="hold">
                                <p:stCondLst>
                                  <p:cond delay="5500"/>
                                </p:stCondLst>
                                <p:childTnLst>
                                  <p:par>
                                    <p:cTn id="35" presetID="10" presetClass="entr" presetSubtype="0"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750"/>
                                            <p:tgtEl>
                                              <p:spTgt spid="43"/>
                                            </p:tgtEl>
                                          </p:cBhvr>
                                        </p:animEffect>
                                      </p:childTnLst>
                                    </p:cTn>
                                  </p:par>
                                  <p:par>
                                    <p:cTn id="38" presetID="22" presetClass="entr" presetSubtype="2" fill="hold" nodeType="with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right)">
                                          <p:cBhvr>
                                            <p:cTn id="40" dur="500"/>
                                            <p:tgtEl>
                                              <p:spTgt spid="58"/>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additive="base">
                                            <p:cTn id="45" dur="1250" fill="hold"/>
                                            <p:tgtEl>
                                              <p:spTgt spid="44"/>
                                            </p:tgtEl>
                                            <p:attrNameLst>
                                              <p:attrName>ppt_x</p:attrName>
                                            </p:attrNameLst>
                                          </p:cBhvr>
                                          <p:tavLst>
                                            <p:tav tm="0">
                                              <p:val>
                                                <p:strVal val="1+#ppt_w/2"/>
                                              </p:val>
                                            </p:tav>
                                            <p:tav tm="100000">
                                              <p:val>
                                                <p:strVal val="#ppt_x"/>
                                              </p:val>
                                            </p:tav>
                                          </p:tavLst>
                                        </p:anim>
                                        <p:anim calcmode="lin" valueType="num">
                                          <p:cBhvr additive="base">
                                            <p:cTn id="46" dur="1250" fill="hold"/>
                                            <p:tgtEl>
                                              <p:spTgt spid="44"/>
                                            </p:tgtEl>
                                            <p:attrNameLst>
                                              <p:attrName>ppt_y</p:attrName>
                                            </p:attrNameLst>
                                          </p:cBhvr>
                                          <p:tavLst>
                                            <p:tav tm="0">
                                              <p:val>
                                                <p:strVal val="#ppt_y"/>
                                              </p:val>
                                            </p:tav>
                                            <p:tav tm="100000">
                                              <p:val>
                                                <p:strVal val="#ppt_y"/>
                                              </p:val>
                                            </p:tav>
                                          </p:tavLst>
                                        </p:anim>
                                      </p:childTnLst>
                                    </p:cTn>
                                  </p:par>
                                </p:childTnLst>
                              </p:cTn>
                            </p:par>
                            <p:par>
                              <p:cTn id="47" fill="hold">
                                <p:stCondLst>
                                  <p:cond delay="1250"/>
                                </p:stCondLst>
                                <p:childTnLst>
                                  <p:par>
                                    <p:cTn id="48" presetID="10" presetClass="entr" presetSubtype="0" fill="hold" grpId="0"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750"/>
                                            <p:tgtEl>
                                              <p:spTgt spid="45"/>
                                            </p:tgtEl>
                                          </p:cBhvr>
                                        </p:animEffect>
                                      </p:childTnLst>
                                    </p:cTn>
                                  </p:par>
                                </p:childTnLst>
                              </p:cTn>
                            </p:par>
                            <p:par>
                              <p:cTn id="51" fill="hold">
                                <p:stCondLst>
                                  <p:cond delay="2000"/>
                                </p:stCondLst>
                                <p:childTnLst>
                                  <p:par>
                                    <p:cTn id="52" presetID="53" presetClass="entr" presetSubtype="16" fill="hold" grpId="0" nodeType="afterEffect">
                                      <p:stCondLst>
                                        <p:cond delay="0"/>
                                      </p:stCondLst>
                                      <p:childTnLst>
                                        <p:set>
                                          <p:cBhvr>
                                            <p:cTn id="53" dur="1" fill="hold">
                                              <p:stCondLst>
                                                <p:cond delay="0"/>
                                              </p:stCondLst>
                                            </p:cTn>
                                            <p:tgtEl>
                                              <p:spTgt spid="52"/>
                                            </p:tgtEl>
                                            <p:attrNameLst>
                                              <p:attrName>style.visibility</p:attrName>
                                            </p:attrNameLst>
                                          </p:cBhvr>
                                          <p:to>
                                            <p:strVal val="visible"/>
                                          </p:to>
                                        </p:set>
                                        <p:anim calcmode="lin" valueType="num">
                                          <p:cBhvr>
                                            <p:cTn id="54" dur="500" fill="hold"/>
                                            <p:tgtEl>
                                              <p:spTgt spid="52"/>
                                            </p:tgtEl>
                                            <p:attrNameLst>
                                              <p:attrName>ppt_w</p:attrName>
                                            </p:attrNameLst>
                                          </p:cBhvr>
                                          <p:tavLst>
                                            <p:tav tm="0">
                                              <p:val>
                                                <p:fltVal val="0"/>
                                              </p:val>
                                            </p:tav>
                                            <p:tav tm="100000">
                                              <p:val>
                                                <p:strVal val="#ppt_w"/>
                                              </p:val>
                                            </p:tav>
                                          </p:tavLst>
                                        </p:anim>
                                        <p:anim calcmode="lin" valueType="num">
                                          <p:cBhvr>
                                            <p:cTn id="55" dur="500" fill="hold"/>
                                            <p:tgtEl>
                                              <p:spTgt spid="52"/>
                                            </p:tgtEl>
                                            <p:attrNameLst>
                                              <p:attrName>ppt_h</p:attrName>
                                            </p:attrNameLst>
                                          </p:cBhvr>
                                          <p:tavLst>
                                            <p:tav tm="0">
                                              <p:val>
                                                <p:fltVal val="0"/>
                                              </p:val>
                                            </p:tav>
                                            <p:tav tm="100000">
                                              <p:val>
                                                <p:strVal val="#ppt_h"/>
                                              </p:val>
                                            </p:tav>
                                          </p:tavLst>
                                        </p:anim>
                                        <p:animEffect transition="in" filter="fade">
                                          <p:cBhvr>
                                            <p:cTn id="56" dur="500"/>
                                            <p:tgtEl>
                                              <p:spTgt spid="5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p:cTn id="59" dur="500" fill="hold"/>
                                            <p:tgtEl>
                                              <p:spTgt spid="51"/>
                                            </p:tgtEl>
                                            <p:attrNameLst>
                                              <p:attrName>ppt_w</p:attrName>
                                            </p:attrNameLst>
                                          </p:cBhvr>
                                          <p:tavLst>
                                            <p:tav tm="0">
                                              <p:val>
                                                <p:fltVal val="0"/>
                                              </p:val>
                                            </p:tav>
                                            <p:tav tm="100000">
                                              <p:val>
                                                <p:strVal val="#ppt_w"/>
                                              </p:val>
                                            </p:tav>
                                          </p:tavLst>
                                        </p:anim>
                                        <p:anim calcmode="lin" valueType="num">
                                          <p:cBhvr>
                                            <p:cTn id="60" dur="500" fill="hold"/>
                                            <p:tgtEl>
                                              <p:spTgt spid="51"/>
                                            </p:tgtEl>
                                            <p:attrNameLst>
                                              <p:attrName>ppt_h</p:attrName>
                                            </p:attrNameLst>
                                          </p:cBhvr>
                                          <p:tavLst>
                                            <p:tav tm="0">
                                              <p:val>
                                                <p:fltVal val="0"/>
                                              </p:val>
                                            </p:tav>
                                            <p:tav tm="100000">
                                              <p:val>
                                                <p:strVal val="#ppt_h"/>
                                              </p:val>
                                            </p:tav>
                                          </p:tavLst>
                                        </p:anim>
                                        <p:animEffect transition="in" filter="fade">
                                          <p:cBhvr>
                                            <p:cTn id="61" dur="500"/>
                                            <p:tgtEl>
                                              <p:spTgt spid="51"/>
                                            </p:tgtEl>
                                          </p:cBhvr>
                                        </p:animEffect>
                                      </p:childTnLst>
                                    </p:cTn>
                                  </p:par>
                                </p:childTnLst>
                              </p:cTn>
                            </p:par>
                            <p:par>
                              <p:cTn id="62" fill="hold">
                                <p:stCondLst>
                                  <p:cond delay="2500"/>
                                </p:stCondLst>
                                <p:childTnLst>
                                  <p:par>
                                    <p:cTn id="63" presetID="22" presetClass="entr" presetSubtype="2" fill="hold" nodeType="afterEffect">
                                      <p:stCondLst>
                                        <p:cond delay="0"/>
                                      </p:stCondLst>
                                      <p:childTnLst>
                                        <p:set>
                                          <p:cBhvr>
                                            <p:cTn id="64" dur="1" fill="hold">
                                              <p:stCondLst>
                                                <p:cond delay="0"/>
                                              </p:stCondLst>
                                            </p:cTn>
                                            <p:tgtEl>
                                              <p:spTgt spid="54"/>
                                            </p:tgtEl>
                                            <p:attrNameLst>
                                              <p:attrName>style.visibility</p:attrName>
                                            </p:attrNameLst>
                                          </p:cBhvr>
                                          <p:to>
                                            <p:strVal val="visible"/>
                                          </p:to>
                                        </p:set>
                                        <p:animEffect transition="in" filter="wipe(right)">
                                          <p:cBhvr>
                                            <p:cTn id="65" dur="500"/>
                                            <p:tgtEl>
                                              <p:spTgt spid="54"/>
                                            </p:tgtEl>
                                          </p:cBhvr>
                                        </p:animEffect>
                                      </p:childTnLst>
                                    </p:cTn>
                                  </p:par>
                                </p:childTnLst>
                              </p:cTn>
                            </p:par>
                            <p:par>
                              <p:cTn id="66" fill="hold">
                                <p:stCondLst>
                                  <p:cond delay="3000"/>
                                </p:stCondLst>
                                <p:childTnLst>
                                  <p:par>
                                    <p:cTn id="67" presetID="53" presetClass="entr" presetSubtype="16" fill="hold" grpId="0" nodeType="afterEffect">
                                      <p:stCondLst>
                                        <p:cond delay="0"/>
                                      </p:stCondLst>
                                      <p:childTnLst>
                                        <p:set>
                                          <p:cBhvr>
                                            <p:cTn id="68" dur="1" fill="hold">
                                              <p:stCondLst>
                                                <p:cond delay="0"/>
                                              </p:stCondLst>
                                            </p:cTn>
                                            <p:tgtEl>
                                              <p:spTgt spid="53"/>
                                            </p:tgtEl>
                                            <p:attrNameLst>
                                              <p:attrName>style.visibility</p:attrName>
                                            </p:attrNameLst>
                                          </p:cBhvr>
                                          <p:to>
                                            <p:strVal val="visible"/>
                                          </p:to>
                                        </p:set>
                                        <p:anim calcmode="lin" valueType="num">
                                          <p:cBhvr>
                                            <p:cTn id="69" dur="500" fill="hold"/>
                                            <p:tgtEl>
                                              <p:spTgt spid="53"/>
                                            </p:tgtEl>
                                            <p:attrNameLst>
                                              <p:attrName>ppt_w</p:attrName>
                                            </p:attrNameLst>
                                          </p:cBhvr>
                                          <p:tavLst>
                                            <p:tav tm="0">
                                              <p:val>
                                                <p:fltVal val="0"/>
                                              </p:val>
                                            </p:tav>
                                            <p:tav tm="100000">
                                              <p:val>
                                                <p:strVal val="#ppt_w"/>
                                              </p:val>
                                            </p:tav>
                                          </p:tavLst>
                                        </p:anim>
                                        <p:anim calcmode="lin" valueType="num">
                                          <p:cBhvr>
                                            <p:cTn id="70" dur="500" fill="hold"/>
                                            <p:tgtEl>
                                              <p:spTgt spid="53"/>
                                            </p:tgtEl>
                                            <p:attrNameLst>
                                              <p:attrName>ppt_h</p:attrName>
                                            </p:attrNameLst>
                                          </p:cBhvr>
                                          <p:tavLst>
                                            <p:tav tm="0">
                                              <p:val>
                                                <p:fltVal val="0"/>
                                              </p:val>
                                            </p:tav>
                                            <p:tav tm="100000">
                                              <p:val>
                                                <p:strVal val="#ppt_h"/>
                                              </p:val>
                                            </p:tav>
                                          </p:tavLst>
                                        </p:anim>
                                        <p:animEffect transition="in" filter="fade">
                                          <p:cBhvr>
                                            <p:cTn id="71" dur="500"/>
                                            <p:tgtEl>
                                              <p:spTgt spid="53"/>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50"/>
                                            </p:tgtEl>
                                            <p:attrNameLst>
                                              <p:attrName>style.visibility</p:attrName>
                                            </p:attrNameLst>
                                          </p:cBhvr>
                                          <p:to>
                                            <p:strVal val="visible"/>
                                          </p:to>
                                        </p:set>
                                        <p:anim calcmode="lin" valueType="num">
                                          <p:cBhvr>
                                            <p:cTn id="74" dur="500" fill="hold"/>
                                            <p:tgtEl>
                                              <p:spTgt spid="50"/>
                                            </p:tgtEl>
                                            <p:attrNameLst>
                                              <p:attrName>ppt_w</p:attrName>
                                            </p:attrNameLst>
                                          </p:cBhvr>
                                          <p:tavLst>
                                            <p:tav tm="0">
                                              <p:val>
                                                <p:fltVal val="0"/>
                                              </p:val>
                                            </p:tav>
                                            <p:tav tm="100000">
                                              <p:val>
                                                <p:strVal val="#ppt_w"/>
                                              </p:val>
                                            </p:tav>
                                          </p:tavLst>
                                        </p:anim>
                                        <p:anim calcmode="lin" valueType="num">
                                          <p:cBhvr>
                                            <p:cTn id="75" dur="500" fill="hold"/>
                                            <p:tgtEl>
                                              <p:spTgt spid="50"/>
                                            </p:tgtEl>
                                            <p:attrNameLst>
                                              <p:attrName>ppt_h</p:attrName>
                                            </p:attrNameLst>
                                          </p:cBhvr>
                                          <p:tavLst>
                                            <p:tav tm="0">
                                              <p:val>
                                                <p:fltVal val="0"/>
                                              </p:val>
                                            </p:tav>
                                            <p:tav tm="100000">
                                              <p:val>
                                                <p:strVal val="#ppt_h"/>
                                              </p:val>
                                            </p:tav>
                                          </p:tavLst>
                                        </p:anim>
                                        <p:animEffect transition="in" filter="fade">
                                          <p:cBhvr>
                                            <p:cTn id="76" dur="500"/>
                                            <p:tgtEl>
                                              <p:spTgt spid="50"/>
                                            </p:tgtEl>
                                          </p:cBhvr>
                                        </p:animEffect>
                                      </p:childTnLst>
                                    </p:cTn>
                                  </p:par>
                                </p:childTnLst>
                              </p:cTn>
                            </p:par>
                            <p:par>
                              <p:cTn id="77" fill="hold">
                                <p:stCondLst>
                                  <p:cond delay="3500"/>
                                </p:stCondLst>
                                <p:childTnLst>
                                  <p:par>
                                    <p:cTn id="78" presetID="22" presetClass="entr" presetSubtype="2" fill="hold" nodeType="afterEffect">
                                      <p:stCondLst>
                                        <p:cond delay="0"/>
                                      </p:stCondLst>
                                      <p:childTnLst>
                                        <p:set>
                                          <p:cBhvr>
                                            <p:cTn id="79" dur="1" fill="hold">
                                              <p:stCondLst>
                                                <p:cond delay="0"/>
                                              </p:stCondLst>
                                            </p:cTn>
                                            <p:tgtEl>
                                              <p:spTgt spid="56"/>
                                            </p:tgtEl>
                                            <p:attrNameLst>
                                              <p:attrName>style.visibility</p:attrName>
                                            </p:attrNameLst>
                                          </p:cBhvr>
                                          <p:to>
                                            <p:strVal val="visible"/>
                                          </p:to>
                                        </p:set>
                                        <p:animEffect transition="in" filter="wipe(right)">
                                          <p:cBhvr>
                                            <p:cTn id="80" dur="500"/>
                                            <p:tgtEl>
                                              <p:spTgt spid="56"/>
                                            </p:tgtEl>
                                          </p:cBhvr>
                                        </p:animEffect>
                                      </p:childTnLst>
                                    </p:cTn>
                                  </p:par>
                                </p:childTnLst>
                              </p:cTn>
                            </p:par>
                            <p:par>
                              <p:cTn id="81" fill="hold">
                                <p:stCondLst>
                                  <p:cond delay="4000"/>
                                </p:stCondLst>
                                <p:childTnLst>
                                  <p:par>
                                    <p:cTn id="82" presetID="2" presetClass="entr" presetSubtype="4" fill="hold" grpId="0" nodeType="afterEffect">
                                      <p:stCondLst>
                                        <p:cond delay="0"/>
                                      </p:stCondLst>
                                      <p:childTnLst>
                                        <p:set>
                                          <p:cBhvr>
                                            <p:cTn id="83" dur="1" fill="hold">
                                              <p:stCondLst>
                                                <p:cond delay="0"/>
                                              </p:stCondLst>
                                            </p:cTn>
                                            <p:tgtEl>
                                              <p:spTgt spid="60"/>
                                            </p:tgtEl>
                                            <p:attrNameLst>
                                              <p:attrName>style.visibility</p:attrName>
                                            </p:attrNameLst>
                                          </p:cBhvr>
                                          <p:to>
                                            <p:strVal val="visible"/>
                                          </p:to>
                                        </p:set>
                                        <p:anim calcmode="lin" valueType="num">
                                          <p:cBhvr additive="base">
                                            <p:cTn id="84" dur="500" fill="hold"/>
                                            <p:tgtEl>
                                              <p:spTgt spid="60"/>
                                            </p:tgtEl>
                                            <p:attrNameLst>
                                              <p:attrName>ppt_x</p:attrName>
                                            </p:attrNameLst>
                                          </p:cBhvr>
                                          <p:tavLst>
                                            <p:tav tm="0">
                                              <p:val>
                                                <p:strVal val="#ppt_x"/>
                                              </p:val>
                                            </p:tav>
                                            <p:tav tm="100000">
                                              <p:val>
                                                <p:strVal val="#ppt_x"/>
                                              </p:val>
                                            </p:tav>
                                          </p:tavLst>
                                        </p:anim>
                                        <p:anim calcmode="lin" valueType="num">
                                          <p:cBhvr additive="base">
                                            <p:cTn id="85"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P spid="42" grpId="0" animBg="1"/>
          <p:bldP spid="43" grpId="0"/>
          <p:bldP spid="44" grpId="0" animBg="1"/>
          <p:bldP spid="45" grpId="0"/>
          <p:bldP spid="50" grpId="0" animBg="1"/>
          <p:bldP spid="51" grpId="0" animBg="1"/>
          <p:bldP spid="52" grpId="0" animBg="1"/>
          <p:bldP spid="53" grpId="0" animBg="1"/>
          <p:bldP spid="60" grpId="0"/>
          <p:bldP spid="59" grpId="0" animBg="1"/>
        </p:bldLst>
      </p:timing>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406980"/>
          </a:xfrm>
        </p:spPr>
        <p:txBody>
          <a:bodyPr/>
          <a:lstStyle/>
          <a:p>
            <a:r>
              <a:rPr lang="pl-PL" b="1">
                <a:solidFill>
                  <a:schemeClr val="accent1"/>
                </a:solidFill>
              </a:rPr>
              <a:t>Profile</a:t>
            </a:r>
            <a:r>
              <a:rPr lang="en-US" b="1">
                <a:solidFill>
                  <a:schemeClr val="accent1"/>
                </a:solidFill>
              </a:rPr>
              <a:t> I</a:t>
            </a:r>
            <a:r>
              <a:rPr lang="pl-PL" b="1">
                <a:solidFill>
                  <a:schemeClr val="accent1"/>
                </a:solidFill>
              </a:rPr>
              <a:t> </a:t>
            </a:r>
            <a:r>
              <a:rPr lang="pl-PL"/>
              <a:t>interpretation</a:t>
            </a:r>
            <a:r>
              <a:rPr lang="pl-PL" b="1">
                <a:solidFill>
                  <a:schemeClr val="accent1"/>
                </a:solidFill>
              </a:rPr>
              <a:t> – </a:t>
            </a:r>
            <a:r>
              <a:rPr lang="en-NZ" b="1">
                <a:solidFill>
                  <a:schemeClr val="accent1"/>
                </a:solidFill>
              </a:rPr>
              <a:t>Finding the Adjusted Style</a:t>
            </a:r>
            <a:endParaRPr lang="pl-PL" b="1">
              <a:solidFill>
                <a:schemeClr val="accent1"/>
              </a:solidFill>
            </a:endParaRPr>
          </a:p>
        </p:txBody>
      </p:sp>
      <p:sp>
        <p:nvSpPr>
          <p:cNvPr id="40" name="Symbol zastępczy numeru slajdu 39"/>
          <p:cNvSpPr>
            <a:spLocks noGrp="1"/>
          </p:cNvSpPr>
          <p:nvPr>
            <p:ph type="sldNum" sz="quarter" idx="12"/>
          </p:nvPr>
        </p:nvSpPr>
        <p:spPr/>
        <p:txBody>
          <a:bodyPr/>
          <a:lstStyle/>
          <a:p>
            <a:fld id="{DEAEEF22-A4DB-45E7-8C91-9889C89BF273}" type="slidenum">
              <a:rPr lang="pl-PL" smtClean="0"/>
              <a:t>78</a:t>
            </a:fld>
            <a:endParaRPr lang="pl-PL"/>
          </a:p>
        </p:txBody>
      </p:sp>
      <p:grpSp>
        <p:nvGrpSpPr>
          <p:cNvPr id="41" name="Group 40"/>
          <p:cNvGrpSpPr/>
          <p:nvPr/>
        </p:nvGrpSpPr>
        <p:grpSpPr>
          <a:xfrm>
            <a:off x="629103" y="820229"/>
            <a:ext cx="2196531" cy="5463733"/>
            <a:chOff x="629103" y="874019"/>
            <a:chExt cx="2196531" cy="5463733"/>
          </a:xfrm>
        </p:grpSpPr>
        <p:grpSp>
          <p:nvGrpSpPr>
            <p:cNvPr id="3" name="Grupa 2"/>
            <p:cNvGrpSpPr/>
            <p:nvPr/>
          </p:nvGrpSpPr>
          <p:grpSpPr>
            <a:xfrm>
              <a:off x="629103" y="874019"/>
              <a:ext cx="2196531" cy="4895429"/>
              <a:chOff x="3134998" y="1178691"/>
              <a:chExt cx="2019850" cy="4501658"/>
            </a:xfrm>
          </p:grpSpPr>
          <p:sp>
            <p:nvSpPr>
              <p:cNvPr id="4"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5"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8" name="Grupa 7"/>
              <p:cNvGrpSpPr/>
              <p:nvPr/>
            </p:nvGrpSpPr>
            <p:grpSpPr>
              <a:xfrm>
                <a:off x="3134998" y="1517736"/>
                <a:ext cx="2019850" cy="4162612"/>
                <a:chOff x="3636165" y="1814460"/>
                <a:chExt cx="1696621" cy="3496486"/>
              </a:xfrm>
            </p:grpSpPr>
            <p:grpSp>
              <p:nvGrpSpPr>
                <p:cNvPr id="9" name="Group 28"/>
                <p:cNvGrpSpPr>
                  <a:grpSpLocks/>
                </p:cNvGrpSpPr>
                <p:nvPr/>
              </p:nvGrpSpPr>
              <p:grpSpPr bwMode="auto">
                <a:xfrm>
                  <a:off x="3636165" y="1819139"/>
                  <a:ext cx="1696621" cy="3491807"/>
                  <a:chOff x="1684" y="1082"/>
                  <a:chExt cx="2391" cy="3083"/>
                </a:xfrm>
              </p:grpSpPr>
              <p:sp>
                <p:nvSpPr>
                  <p:cNvPr id="14"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5"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10"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1"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2"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3"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sp>
          <p:nvSpPr>
            <p:cNvPr id="47" name="Rectangle 4"/>
            <p:cNvSpPr>
              <a:spLocks noChangeArrowheads="1"/>
            </p:cNvSpPr>
            <p:nvPr/>
          </p:nvSpPr>
          <p:spPr bwMode="auto">
            <a:xfrm>
              <a:off x="629103" y="5814340"/>
              <a:ext cx="2188263" cy="523412"/>
            </a:xfrm>
            <a:prstGeom prst="rect">
              <a:avLst/>
            </a:prstGeom>
            <a:noFill/>
            <a:ln w="12700">
              <a:solidFill>
                <a:srgbClr val="000000"/>
              </a:solidFill>
              <a:miter lim="800000"/>
              <a:headEnd/>
              <a:tailEnd/>
            </a:ln>
          </p:spPr>
          <p:txBody>
            <a:bodyPr wrap="none" lIns="32466" tIns="16234" rIns="32466" bIns="16234" anchor="ctr"/>
            <a:lstStyle/>
            <a:p>
              <a:pPr algn="ctr" eaLnBrk="1" hangingPunct="1">
                <a:defRPr/>
              </a:pPr>
              <a:r>
                <a:rPr lang="en-NZ" sz="1400" b="1">
                  <a:solidFill>
                    <a:srgbClr val="5F5F5F"/>
                  </a:solidFill>
                  <a:ea typeface="ＭＳ Ｐゴシック" pitchFamily="-112" charset="-128"/>
                  <a:cs typeface="ＭＳ Ｐゴシック" pitchFamily="-112" charset="-128"/>
                </a:rPr>
                <a:t>25</a:t>
              </a:r>
              <a:r>
                <a:rPr lang="en-US" sz="1400" b="1">
                  <a:solidFill>
                    <a:srgbClr val="5F5F5F"/>
                  </a:solidFill>
                  <a:ea typeface="ＭＳ Ｐゴシック" pitchFamily="-112" charset="-128"/>
                  <a:cs typeface="ＭＳ Ｐゴシック" pitchFamily="-112" charset="-128"/>
                </a:rPr>
                <a:t>   </a:t>
              </a:r>
              <a:r>
                <a:rPr lang="en-NZ" sz="1400" b="1">
                  <a:solidFill>
                    <a:srgbClr val="5F5F5F"/>
                  </a:solidFill>
                  <a:ea typeface="ＭＳ Ｐゴシック" pitchFamily="-112" charset="-128"/>
                  <a:cs typeface="ＭＳ Ｐゴシック" pitchFamily="-112" charset="-128"/>
                </a:rPr>
                <a:t>0</a:t>
              </a:r>
              <a:r>
                <a:rPr lang="pl-PL" sz="1400" b="1">
                  <a:solidFill>
                    <a:srgbClr val="5F5F5F"/>
                  </a:solidFill>
                  <a:ea typeface="ＭＳ Ｐゴシック" pitchFamily="-112" charset="-128"/>
                  <a:cs typeface="ＭＳ Ｐゴシック" pitchFamily="-112" charset="-128"/>
                </a:rPr>
                <a:t>0</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00</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a:t>
              </a:r>
              <a:r>
                <a:rPr lang="en-NZ" sz="1400" b="1">
                  <a:solidFill>
                    <a:srgbClr val="5F5F5F"/>
                  </a:solidFill>
                  <a:ea typeface="ＭＳ Ｐゴシック" pitchFamily="-112" charset="-128"/>
                  <a:cs typeface="ＭＳ Ｐゴシック" pitchFamily="-112" charset="-128"/>
                </a:rPr>
                <a:t>75</a:t>
              </a:r>
              <a:endParaRPr lang="en-US" sz="1400" b="1">
                <a:solidFill>
                  <a:srgbClr val="5F5F5F"/>
                </a:solidFill>
                <a:ea typeface="ＭＳ Ｐゴシック" pitchFamily="-112" charset="-128"/>
                <a:cs typeface="ＭＳ Ｐゴシック" pitchFamily="-112" charset="-128"/>
              </a:endParaRPr>
            </a:p>
            <a:p>
              <a:pPr algn="ctr" eaLnBrk="1" hangingPunct="1">
                <a:defRPr/>
              </a:pPr>
              <a:r>
                <a:rPr lang="pl-PL" sz="1400" b="1">
                  <a:solidFill>
                    <a:srgbClr val="5F5F5F"/>
                  </a:solidFill>
                  <a:ea typeface="ＭＳ Ｐゴシック" pitchFamily="-112" charset="-128"/>
                  <a:cs typeface="ＭＳ Ｐゴシック" pitchFamily="-112" charset="-128"/>
                </a:rPr>
                <a:t>00</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20   </a:t>
              </a:r>
              <a:r>
                <a:rPr lang="en-NZ" sz="1400" b="1">
                  <a:solidFill>
                    <a:srgbClr val="5F5F5F"/>
                  </a:solidFill>
                  <a:ea typeface="ＭＳ Ｐゴシック" pitchFamily="-112" charset="-128"/>
                  <a:cs typeface="ＭＳ Ｐゴシック" pitchFamily="-112" charset="-128"/>
                </a:rPr>
                <a:t>8</a:t>
              </a:r>
              <a:r>
                <a:rPr lang="pl-PL" sz="1400" b="1">
                  <a:solidFill>
                    <a:srgbClr val="5F5F5F"/>
                  </a:solidFill>
                  <a:ea typeface="ＭＳ Ｐゴシック" pitchFamily="-112" charset="-128"/>
                  <a:cs typeface="ＭＳ Ｐゴシック" pitchFamily="-112" charset="-128"/>
                </a:rPr>
                <a:t>0</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a:t>
              </a:r>
              <a:r>
                <a:rPr lang="en-NZ" sz="1400" b="1">
                  <a:solidFill>
                    <a:srgbClr val="5F5F5F"/>
                  </a:solidFill>
                  <a:ea typeface="ＭＳ Ｐゴシック" pitchFamily="-112" charset="-128"/>
                  <a:cs typeface="ＭＳ Ｐゴシック" pitchFamily="-112" charset="-128"/>
                </a:rPr>
                <a:t>0</a:t>
              </a:r>
              <a:r>
                <a:rPr lang="pl-PL" sz="1400" b="1">
                  <a:solidFill>
                    <a:srgbClr val="5F5F5F"/>
                  </a:solidFill>
                  <a:ea typeface="ＭＳ Ｐゴシック" pitchFamily="-112" charset="-128"/>
                  <a:cs typeface="ＭＳ Ｐゴシック" pitchFamily="-112" charset="-128"/>
                </a:rPr>
                <a:t>0</a:t>
              </a:r>
              <a:endParaRPr lang="en-US" sz="1400" b="1">
                <a:solidFill>
                  <a:srgbClr val="5F5F5F"/>
                </a:solidFill>
                <a:ea typeface="ＭＳ Ｐゴシック" pitchFamily="-112" charset="-128"/>
                <a:cs typeface="ＭＳ Ｐゴシック" pitchFamily="-112" charset="-128"/>
              </a:endParaRPr>
            </a:p>
          </p:txBody>
        </p:sp>
      </p:grpSp>
      <p:grpSp>
        <p:nvGrpSpPr>
          <p:cNvPr id="49" name="Group 48"/>
          <p:cNvGrpSpPr/>
          <p:nvPr/>
        </p:nvGrpSpPr>
        <p:grpSpPr>
          <a:xfrm>
            <a:off x="3133062" y="820229"/>
            <a:ext cx="2207172" cy="5463733"/>
            <a:chOff x="3133062" y="874019"/>
            <a:chExt cx="2207172" cy="5463733"/>
          </a:xfrm>
        </p:grpSpPr>
        <p:grpSp>
          <p:nvGrpSpPr>
            <p:cNvPr id="16" name="Grupa 15"/>
            <p:cNvGrpSpPr/>
            <p:nvPr/>
          </p:nvGrpSpPr>
          <p:grpSpPr>
            <a:xfrm>
              <a:off x="3143703" y="874019"/>
              <a:ext cx="2196531" cy="4895429"/>
              <a:chOff x="3134998" y="1178691"/>
              <a:chExt cx="2019850" cy="4501658"/>
            </a:xfrm>
          </p:grpSpPr>
          <p:sp>
            <p:nvSpPr>
              <p:cNvPr id="17"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8"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9"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0"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21" name="Grupa 20"/>
              <p:cNvGrpSpPr/>
              <p:nvPr/>
            </p:nvGrpSpPr>
            <p:grpSpPr>
              <a:xfrm>
                <a:off x="3134998" y="1517736"/>
                <a:ext cx="2019850" cy="4162612"/>
                <a:chOff x="3636165" y="1814460"/>
                <a:chExt cx="1696621" cy="3496486"/>
              </a:xfrm>
            </p:grpSpPr>
            <p:sp>
              <p:nvSpPr>
                <p:cNvPr id="26"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nvGrpSpPr>
                <p:cNvPr id="22" name="Group 28"/>
                <p:cNvGrpSpPr>
                  <a:grpSpLocks/>
                </p:cNvGrpSpPr>
                <p:nvPr/>
              </p:nvGrpSpPr>
              <p:grpSpPr bwMode="auto">
                <a:xfrm>
                  <a:off x="3636165" y="1819139"/>
                  <a:ext cx="1696621" cy="3491807"/>
                  <a:chOff x="1684" y="1082"/>
                  <a:chExt cx="2391" cy="3083"/>
                </a:xfrm>
              </p:grpSpPr>
              <p:sp>
                <p:nvSpPr>
                  <p:cNvPr id="27"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8"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23"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4"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5"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sp>
          <p:nvSpPr>
            <p:cNvPr id="48" name="Rectangle 4"/>
            <p:cNvSpPr>
              <a:spLocks noChangeArrowheads="1"/>
            </p:cNvSpPr>
            <p:nvPr/>
          </p:nvSpPr>
          <p:spPr bwMode="auto">
            <a:xfrm>
              <a:off x="3133062" y="5814340"/>
              <a:ext cx="2188263" cy="523412"/>
            </a:xfrm>
            <a:prstGeom prst="rect">
              <a:avLst/>
            </a:prstGeom>
            <a:noFill/>
            <a:ln w="12700">
              <a:solidFill>
                <a:srgbClr val="000000"/>
              </a:solidFill>
              <a:miter lim="800000"/>
              <a:headEnd/>
              <a:tailEnd/>
            </a:ln>
          </p:spPr>
          <p:txBody>
            <a:bodyPr wrap="none" lIns="32466" tIns="16234" rIns="32466" bIns="16234" anchor="ctr"/>
            <a:lstStyle/>
            <a:p>
              <a:pPr algn="ctr" eaLnBrk="1" hangingPunct="1">
                <a:defRPr/>
              </a:pPr>
              <a:r>
                <a:rPr lang="en-NZ" sz="1400" b="1">
                  <a:solidFill>
                    <a:srgbClr val="5F5F5F"/>
                  </a:solidFill>
                  <a:ea typeface="ＭＳ Ｐゴシック" pitchFamily="-112" charset="-128"/>
                  <a:cs typeface="ＭＳ Ｐゴシック" pitchFamily="-112" charset="-128"/>
                </a:rPr>
                <a:t>00</a:t>
              </a:r>
              <a:r>
                <a:rPr lang="en-US" sz="1400" b="1">
                  <a:solidFill>
                    <a:srgbClr val="5F5F5F"/>
                  </a:solidFill>
                  <a:ea typeface="ＭＳ Ｐゴシック" pitchFamily="-112" charset="-128"/>
                  <a:cs typeface="ＭＳ Ｐゴシック" pitchFamily="-112" charset="-128"/>
                </a:rPr>
                <a:t>   </a:t>
              </a:r>
              <a:r>
                <a:rPr lang="en-NZ" sz="1400" b="1">
                  <a:solidFill>
                    <a:srgbClr val="5F5F5F"/>
                  </a:solidFill>
                  <a:ea typeface="ＭＳ Ｐゴシック" pitchFamily="-112" charset="-128"/>
                  <a:cs typeface="ＭＳ Ｐゴシック" pitchFamily="-112" charset="-128"/>
                </a:rPr>
                <a:t>0</a:t>
              </a:r>
              <a:r>
                <a:rPr lang="pl-PL" sz="1400" b="1">
                  <a:solidFill>
                    <a:srgbClr val="5F5F5F"/>
                  </a:solidFill>
                  <a:ea typeface="ＭＳ Ｐゴシック" pitchFamily="-112" charset="-128"/>
                  <a:cs typeface="ＭＳ Ｐゴシック" pitchFamily="-112" charset="-128"/>
                </a:rPr>
                <a:t>0</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a:t>
              </a:r>
              <a:r>
                <a:rPr lang="en-NZ" sz="1400" b="1">
                  <a:solidFill>
                    <a:srgbClr val="5F5F5F"/>
                  </a:solidFill>
                  <a:ea typeface="ＭＳ Ｐゴシック" pitchFamily="-112" charset="-128"/>
                  <a:cs typeface="ＭＳ Ｐゴシック" pitchFamily="-112" charset="-128"/>
                </a:rPr>
                <a:t>7</a:t>
              </a:r>
              <a:r>
                <a:rPr lang="pl-PL" sz="1400" b="1">
                  <a:solidFill>
                    <a:srgbClr val="5F5F5F"/>
                  </a:solidFill>
                  <a:ea typeface="ＭＳ Ｐゴシック" pitchFamily="-112" charset="-128"/>
                  <a:cs typeface="ＭＳ Ｐゴシック" pitchFamily="-112" charset="-128"/>
                </a:rPr>
                <a:t>0</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a:t>
              </a:r>
              <a:r>
                <a:rPr lang="en-NZ" sz="1400" b="1">
                  <a:solidFill>
                    <a:srgbClr val="5F5F5F"/>
                  </a:solidFill>
                  <a:ea typeface="ＭＳ Ｐゴシック" pitchFamily="-112" charset="-128"/>
                  <a:cs typeface="ＭＳ Ｐゴシック" pitchFamily="-112" charset="-128"/>
                </a:rPr>
                <a:t>30</a:t>
              </a:r>
              <a:endParaRPr lang="en-US" sz="1400" b="1">
                <a:solidFill>
                  <a:srgbClr val="5F5F5F"/>
                </a:solidFill>
                <a:ea typeface="ＭＳ Ｐゴシック" pitchFamily="-112" charset="-128"/>
                <a:cs typeface="ＭＳ Ｐゴシック" pitchFamily="-112" charset="-128"/>
              </a:endParaRPr>
            </a:p>
            <a:p>
              <a:pPr algn="ctr" eaLnBrk="1" hangingPunct="1">
                <a:defRPr/>
              </a:pPr>
              <a:r>
                <a:rPr lang="en-NZ" sz="1400" b="1">
                  <a:solidFill>
                    <a:srgbClr val="5F5F5F"/>
                  </a:solidFill>
                  <a:ea typeface="ＭＳ Ｐゴシック" pitchFamily="-112" charset="-128"/>
                  <a:cs typeface="ＭＳ Ｐゴシック" pitchFamily="-112" charset="-128"/>
                </a:rPr>
                <a:t>2</a:t>
              </a:r>
              <a:r>
                <a:rPr lang="pl-PL" sz="1400" b="1">
                  <a:solidFill>
                    <a:srgbClr val="5F5F5F"/>
                  </a:solidFill>
                  <a:ea typeface="ＭＳ Ｐゴシック" pitchFamily="-112" charset="-128"/>
                  <a:cs typeface="ＭＳ Ｐゴシック" pitchFamily="-112" charset="-128"/>
                </a:rPr>
                <a:t>0</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a:t>
              </a:r>
              <a:r>
                <a:rPr lang="en-US" sz="1400" b="1">
                  <a:solidFill>
                    <a:srgbClr val="5F5F5F"/>
                  </a:solidFill>
                  <a:ea typeface="ＭＳ Ｐゴシック" pitchFamily="-112" charset="-128"/>
                  <a:cs typeface="ＭＳ Ｐゴシック" pitchFamily="-112" charset="-128"/>
                </a:rPr>
                <a:t> 80   </a:t>
              </a:r>
              <a:r>
                <a:rPr lang="en-NZ" sz="1400" b="1">
                  <a:solidFill>
                    <a:srgbClr val="5F5F5F"/>
                  </a:solidFill>
                  <a:ea typeface="ＭＳ Ｐゴシック" pitchFamily="-112" charset="-128"/>
                  <a:cs typeface="ＭＳ Ｐゴシック" pitchFamily="-112" charset="-128"/>
                </a:rPr>
                <a:t>0</a:t>
              </a:r>
              <a:r>
                <a:rPr lang="pl-PL" sz="1400" b="1">
                  <a:solidFill>
                    <a:srgbClr val="5F5F5F"/>
                  </a:solidFill>
                  <a:ea typeface="ＭＳ Ｐゴシック" pitchFamily="-112" charset="-128"/>
                  <a:cs typeface="ＭＳ Ｐゴシック" pitchFamily="-112" charset="-128"/>
                </a:rPr>
                <a:t>0</a:t>
              </a:r>
              <a:r>
                <a:rPr lang="en-US" sz="1400" b="1">
                  <a:solidFill>
                    <a:srgbClr val="5F5F5F"/>
                  </a:solidFill>
                  <a:ea typeface="ＭＳ Ｐゴシック" pitchFamily="-112" charset="-128"/>
                  <a:cs typeface="ＭＳ Ｐゴシック" pitchFamily="-112" charset="-128"/>
                </a:rPr>
                <a:t>  </a:t>
              </a:r>
              <a:r>
                <a:rPr lang="pl-PL" sz="1400" b="1">
                  <a:solidFill>
                    <a:srgbClr val="5F5F5F"/>
                  </a:solidFill>
                  <a:ea typeface="ＭＳ Ｐゴシック" pitchFamily="-112" charset="-128"/>
                  <a:cs typeface="ＭＳ Ｐゴシック" pitchFamily="-112" charset="-128"/>
                </a:rPr>
                <a:t> </a:t>
              </a:r>
              <a:r>
                <a:rPr lang="en-NZ" sz="1400" b="1">
                  <a:solidFill>
                    <a:srgbClr val="5F5F5F"/>
                  </a:solidFill>
                  <a:ea typeface="ＭＳ Ｐゴシック" pitchFamily="-112" charset="-128"/>
                  <a:cs typeface="ＭＳ Ｐゴシック" pitchFamily="-112" charset="-128"/>
                </a:rPr>
                <a:t>0</a:t>
              </a:r>
              <a:r>
                <a:rPr lang="pl-PL" sz="1400" b="1">
                  <a:solidFill>
                    <a:srgbClr val="5F5F5F"/>
                  </a:solidFill>
                  <a:ea typeface="ＭＳ Ｐゴシック" pitchFamily="-112" charset="-128"/>
                  <a:cs typeface="ＭＳ Ｐゴシック" pitchFamily="-112" charset="-128"/>
                </a:rPr>
                <a:t>0</a:t>
              </a:r>
              <a:endParaRPr lang="en-US" sz="1400" b="1">
                <a:solidFill>
                  <a:srgbClr val="5F5F5F"/>
                </a:solidFill>
                <a:ea typeface="ＭＳ Ｐゴシック" pitchFamily="-112" charset="-128"/>
                <a:cs typeface="ＭＳ Ｐゴシック" pitchFamily="-112" charset="-128"/>
              </a:endParaRPr>
            </a:p>
          </p:txBody>
        </p:sp>
      </p:grpSp>
      <p:grpSp>
        <p:nvGrpSpPr>
          <p:cNvPr id="34" name="Grupa 33"/>
          <p:cNvGrpSpPr/>
          <p:nvPr/>
        </p:nvGrpSpPr>
        <p:grpSpPr>
          <a:xfrm>
            <a:off x="3581820" y="1633714"/>
            <a:ext cx="1304171" cy="3389643"/>
            <a:chOff x="2797774" y="2583540"/>
            <a:chExt cx="995933" cy="2588508"/>
          </a:xfrm>
        </p:grpSpPr>
        <p:sp>
          <p:nvSpPr>
            <p:cNvPr id="35" name="Line 35"/>
            <p:cNvSpPr>
              <a:spLocks noChangeShapeType="1"/>
            </p:cNvSpPr>
            <p:nvPr/>
          </p:nvSpPr>
          <p:spPr bwMode="auto">
            <a:xfrm>
              <a:off x="2797774" y="4107362"/>
              <a:ext cx="326426" cy="106468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6" name="Line 36"/>
            <p:cNvSpPr>
              <a:spLocks noChangeShapeType="1"/>
            </p:cNvSpPr>
            <p:nvPr/>
          </p:nvSpPr>
          <p:spPr bwMode="auto">
            <a:xfrm flipH="1">
              <a:off x="3129476" y="2583541"/>
              <a:ext cx="328036" cy="258850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7" name="Line 37"/>
            <p:cNvSpPr>
              <a:spLocks noChangeShapeType="1"/>
            </p:cNvSpPr>
            <p:nvPr/>
          </p:nvSpPr>
          <p:spPr bwMode="auto">
            <a:xfrm>
              <a:off x="3452973" y="2583540"/>
              <a:ext cx="340734" cy="54700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30" name="Grupa 29"/>
          <p:cNvGrpSpPr/>
          <p:nvPr/>
        </p:nvGrpSpPr>
        <p:grpSpPr>
          <a:xfrm>
            <a:off x="1099944" y="2001660"/>
            <a:ext cx="1281350" cy="2386429"/>
            <a:chOff x="780428" y="2774271"/>
            <a:chExt cx="998028" cy="1858761"/>
          </a:xfrm>
        </p:grpSpPr>
        <p:sp>
          <p:nvSpPr>
            <p:cNvPr id="31" name="Line 35"/>
            <p:cNvSpPr>
              <a:spLocks noChangeShapeType="1"/>
            </p:cNvSpPr>
            <p:nvPr/>
          </p:nvSpPr>
          <p:spPr bwMode="auto">
            <a:xfrm>
              <a:off x="780428" y="3269092"/>
              <a:ext cx="326426" cy="106468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2" name="Line 36"/>
            <p:cNvSpPr>
              <a:spLocks noChangeShapeType="1"/>
            </p:cNvSpPr>
            <p:nvPr/>
          </p:nvSpPr>
          <p:spPr bwMode="auto">
            <a:xfrm flipH="1" flipV="1">
              <a:off x="1111432" y="4333776"/>
              <a:ext cx="346476" cy="29925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3" name="Line 37"/>
            <p:cNvSpPr>
              <a:spLocks noChangeShapeType="1"/>
            </p:cNvSpPr>
            <p:nvPr/>
          </p:nvSpPr>
          <p:spPr bwMode="auto">
            <a:xfrm flipV="1">
              <a:off x="1449053" y="2774271"/>
              <a:ext cx="329403" cy="185876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cxnSp>
        <p:nvCxnSpPr>
          <p:cNvPr id="58" name="Straight Connector 57"/>
          <p:cNvCxnSpPr/>
          <p:nvPr/>
        </p:nvCxnSpPr>
        <p:spPr>
          <a:xfrm>
            <a:off x="2426961" y="2001660"/>
            <a:ext cx="3884153" cy="96082"/>
          </a:xfrm>
          <a:prstGeom prst="line">
            <a:avLst/>
          </a:prstGeom>
          <a:ln w="19050">
            <a:solidFill>
              <a:srgbClr val="F76AA7"/>
            </a:solidFill>
            <a:prstDash val="dash"/>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6088828" y="5822201"/>
            <a:ext cx="5378823" cy="400110"/>
          </a:xfrm>
          <a:prstGeom prst="rect">
            <a:avLst/>
          </a:prstGeom>
          <a:noFill/>
        </p:spPr>
        <p:txBody>
          <a:bodyPr wrap="square" rtlCol="0">
            <a:spAutoFit/>
          </a:bodyPr>
          <a:lstStyle/>
          <a:p>
            <a:pPr algn="ctr"/>
            <a:r>
              <a:rPr lang="en-NZ" sz="2000" b="1">
                <a:solidFill>
                  <a:srgbClr val="ED0C6D"/>
                </a:solidFill>
                <a:latin typeface="Century Gothic" panose="020B0502020202020204" pitchFamily="34" charset="0"/>
              </a:rPr>
              <a:t>**Note: Always check the percentages!</a:t>
            </a:r>
          </a:p>
        </p:txBody>
      </p:sp>
      <p:sp>
        <p:nvSpPr>
          <p:cNvPr id="55" name="TextBox 54"/>
          <p:cNvSpPr txBox="1"/>
          <p:nvPr/>
        </p:nvSpPr>
        <p:spPr>
          <a:xfrm>
            <a:off x="6311114" y="1014644"/>
            <a:ext cx="5038204" cy="4807365"/>
          </a:xfrm>
          <a:prstGeom prst="roundRect">
            <a:avLst/>
          </a:prstGeom>
          <a:noFill/>
          <a:ln>
            <a:solidFill>
              <a:srgbClr val="ED0C6D"/>
            </a:solidFill>
          </a:ln>
        </p:spPr>
        <p:txBody>
          <a:bodyPr wrap="square" lIns="90754" tIns="142920" rIns="90754" bIns="45376" rtlCol="0">
            <a:spAutoFit/>
          </a:bodyPr>
          <a:lstStyle/>
          <a:p>
            <a:pPr algn="l">
              <a:spcAft>
                <a:spcPts val="600"/>
              </a:spcAft>
            </a:pPr>
            <a:r>
              <a:rPr lang="en-NZ" sz="2000" b="1" baseline="0">
                <a:solidFill>
                  <a:srgbClr val="ED0C6D"/>
                </a:solidFill>
                <a:latin typeface="Century Gothic" panose="020B0502020202020204" pitchFamily="34" charset="0"/>
              </a:rPr>
              <a:t>A possible analysis…</a:t>
            </a:r>
          </a:p>
          <a:p>
            <a:pPr>
              <a:spcAft>
                <a:spcPts val="600"/>
              </a:spcAft>
            </a:pPr>
            <a:r>
              <a:rPr lang="en-NZ" sz="1600">
                <a:solidFill>
                  <a:prstClr val="black"/>
                </a:solidFill>
                <a:latin typeface="Century Gothic" panose="020B0502020202020204" pitchFamily="34" charset="0"/>
              </a:rPr>
              <a:t>This person feels they have to be more precise, analytical and detailed (emphasising C). They are also trying to be more direct, decisive and demanding (emphasising D) than they might naturally be.</a:t>
            </a:r>
          </a:p>
          <a:p>
            <a:pPr>
              <a:spcAft>
                <a:spcPts val="600"/>
              </a:spcAft>
            </a:pPr>
            <a:br>
              <a:rPr lang="en-NZ" sz="1600">
                <a:solidFill>
                  <a:prstClr val="black"/>
                </a:solidFill>
                <a:latin typeface="Century Gothic" panose="020B0502020202020204" pitchFamily="34" charset="0"/>
              </a:rPr>
            </a:br>
            <a:r>
              <a:rPr lang="en-NZ" sz="1600">
                <a:solidFill>
                  <a:prstClr val="black"/>
                </a:solidFill>
                <a:latin typeface="Century Gothic" panose="020B0502020202020204" pitchFamily="34" charset="0"/>
              </a:rPr>
              <a:t>They may come across as more direct and less laid-back in their approach (de-emphasising  S).</a:t>
            </a:r>
            <a:br>
              <a:rPr lang="en-NZ" sz="1600">
                <a:solidFill>
                  <a:prstClr val="black"/>
                </a:solidFill>
                <a:latin typeface="Century Gothic" panose="020B0502020202020204" pitchFamily="34" charset="0"/>
              </a:rPr>
            </a:br>
            <a:br>
              <a:rPr lang="en-NZ" sz="1600">
                <a:solidFill>
                  <a:prstClr val="black"/>
                </a:solidFill>
                <a:latin typeface="Century Gothic" panose="020B0502020202020204" pitchFamily="34" charset="0"/>
              </a:rPr>
            </a:br>
            <a:r>
              <a:rPr lang="en-NZ" sz="1600">
                <a:solidFill>
                  <a:prstClr val="black"/>
                </a:solidFill>
                <a:latin typeface="Century Gothic" panose="020B0502020202020204" pitchFamily="34" charset="0"/>
              </a:rPr>
              <a:t>They also feel they have to be far more task- oriented (adjusting to 2 styles, both in task quadrants), therefore making them more distant from people issues.</a:t>
            </a:r>
          </a:p>
        </p:txBody>
      </p:sp>
      <p:cxnSp>
        <p:nvCxnSpPr>
          <p:cNvPr id="59" name="Straight Connector 58"/>
          <p:cNvCxnSpPr>
            <a:stCxn id="31" idx="0"/>
          </p:cNvCxnSpPr>
          <p:nvPr/>
        </p:nvCxnSpPr>
        <p:spPr>
          <a:xfrm>
            <a:off x="1099944" y="2636952"/>
            <a:ext cx="5211170" cy="0"/>
          </a:xfrm>
          <a:prstGeom prst="line">
            <a:avLst/>
          </a:prstGeom>
          <a:ln w="19050">
            <a:solidFill>
              <a:srgbClr val="F76AA7"/>
            </a:solidFill>
            <a:prstDash val="dash"/>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a:stCxn id="33" idx="0"/>
          </p:cNvCxnSpPr>
          <p:nvPr/>
        </p:nvCxnSpPr>
        <p:spPr>
          <a:xfrm flipV="1">
            <a:off x="1958379" y="3629154"/>
            <a:ext cx="4352735" cy="758934"/>
          </a:xfrm>
          <a:prstGeom prst="line">
            <a:avLst/>
          </a:prstGeom>
          <a:ln w="19050">
            <a:solidFill>
              <a:srgbClr val="F76AA7"/>
            </a:solidFill>
            <a:prstDash val="dash"/>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a:xfrm>
            <a:off x="-362151" y="687729"/>
            <a:ext cx="12701239" cy="59360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57551021"/>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750"/>
                                        <p:tgtEl>
                                          <p:spTgt spid="41"/>
                                        </p:tgtEl>
                                      </p:cBhvr>
                                    </p:animEffect>
                                  </p:childTnLst>
                                </p:cTn>
                              </p:par>
                              <p:par>
                                <p:cTn id="8" presetID="22" presetClass="entr" presetSubtype="4"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wipe(down)">
                                      <p:cBhvr>
                                        <p:cTn id="10" dur="750"/>
                                        <p:tgtEl>
                                          <p:spTgt spid="49"/>
                                        </p:tgtEl>
                                      </p:cBhvr>
                                    </p:animEffect>
                                  </p:childTnLst>
                                </p:cTn>
                              </p:par>
                              <p:par>
                                <p:cTn id="11" presetID="2" presetClass="entr" presetSubtype="2" fill="hold" grpId="0" nodeType="with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additive="base">
                                        <p:cTn id="13" dur="750" fill="hold"/>
                                        <p:tgtEl>
                                          <p:spTgt spid="55"/>
                                        </p:tgtEl>
                                        <p:attrNameLst>
                                          <p:attrName>ppt_x</p:attrName>
                                        </p:attrNameLst>
                                      </p:cBhvr>
                                      <p:tavLst>
                                        <p:tav tm="0">
                                          <p:val>
                                            <p:strVal val="1+#ppt_w/2"/>
                                          </p:val>
                                        </p:tav>
                                        <p:tav tm="100000">
                                          <p:val>
                                            <p:strVal val="#ppt_x"/>
                                          </p:val>
                                        </p:tav>
                                      </p:tavLst>
                                    </p:anim>
                                    <p:anim calcmode="lin" valueType="num">
                                      <p:cBhvr additive="base">
                                        <p:cTn id="14" dur="750" fill="hold"/>
                                        <p:tgtEl>
                                          <p:spTgt spid="55"/>
                                        </p:tgtEl>
                                        <p:attrNameLst>
                                          <p:attrName>ppt_y</p:attrName>
                                        </p:attrNameLst>
                                      </p:cBhvr>
                                      <p:tavLst>
                                        <p:tav tm="0">
                                          <p:val>
                                            <p:strVal val="#ppt_y"/>
                                          </p:val>
                                        </p:tav>
                                        <p:tav tm="100000">
                                          <p:val>
                                            <p:strVal val="#ppt_y"/>
                                          </p:val>
                                        </p:tav>
                                      </p:tavLst>
                                    </p:anim>
                                  </p:childTnLst>
                                </p:cTn>
                              </p:par>
                            </p:childTnLst>
                          </p:cTn>
                        </p:par>
                        <p:par>
                          <p:cTn id="15" fill="hold">
                            <p:stCondLst>
                              <p:cond delay="750"/>
                            </p:stCondLst>
                            <p:childTnLst>
                              <p:par>
                                <p:cTn id="16" presetID="22" presetClass="entr" presetSubtype="8"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left)">
                                      <p:cBhvr>
                                        <p:cTn id="18" dur="500"/>
                                        <p:tgtEl>
                                          <p:spTgt spid="30"/>
                                        </p:tgtEl>
                                      </p:cBhvr>
                                    </p:animEffect>
                                  </p:childTnLst>
                                </p:cTn>
                              </p:par>
                              <p:par>
                                <p:cTn id="19" presetID="22" presetClass="entr" presetSubtype="8"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left)">
                                      <p:cBhvr>
                                        <p:cTn id="21" dur="750"/>
                                        <p:tgtEl>
                                          <p:spTgt spid="34"/>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wipe(right)">
                                      <p:cBhvr>
                                        <p:cTn id="25" dur="750"/>
                                        <p:tgtEl>
                                          <p:spTgt spid="58"/>
                                        </p:tgtEl>
                                      </p:cBhvr>
                                    </p:animEffect>
                                  </p:childTnLst>
                                </p:cTn>
                              </p:par>
                            </p:childTnLst>
                          </p:cTn>
                        </p:par>
                        <p:par>
                          <p:cTn id="26" fill="hold">
                            <p:stCondLst>
                              <p:cond delay="2250"/>
                            </p:stCondLst>
                            <p:childTnLst>
                              <p:par>
                                <p:cTn id="27" presetID="22" presetClass="entr" presetSubtype="2" fill="hold" nodeType="after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wipe(right)">
                                      <p:cBhvr>
                                        <p:cTn id="29" dur="750"/>
                                        <p:tgtEl>
                                          <p:spTgt spid="59"/>
                                        </p:tgtEl>
                                      </p:cBhvr>
                                    </p:animEffect>
                                  </p:childTnLst>
                                </p:cTn>
                              </p:par>
                            </p:childTnLst>
                          </p:cTn>
                        </p:par>
                        <p:par>
                          <p:cTn id="30" fill="hold">
                            <p:stCondLst>
                              <p:cond delay="3000"/>
                            </p:stCondLst>
                            <p:childTnLst>
                              <p:par>
                                <p:cTn id="31" presetID="22" presetClass="entr" presetSubtype="2" fill="hold" nodeType="after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wipe(right)">
                                      <p:cBhvr>
                                        <p:cTn id="33" dur="750"/>
                                        <p:tgtEl>
                                          <p:spTgt spid="61"/>
                                        </p:tgtEl>
                                      </p:cBhvr>
                                    </p:animEffect>
                                  </p:childTnLst>
                                </p:cTn>
                              </p:par>
                            </p:childTnLst>
                          </p:cTn>
                        </p:par>
                        <p:par>
                          <p:cTn id="34" fill="hold">
                            <p:stCondLst>
                              <p:cond delay="3750"/>
                            </p:stCondLst>
                            <p:childTnLst>
                              <p:par>
                                <p:cTn id="35" presetID="2" presetClass="entr" presetSubtype="4" fill="hold" grpId="0" nodeType="after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additive="base">
                                        <p:cTn id="37" dur="500" fill="hold"/>
                                        <p:tgtEl>
                                          <p:spTgt spid="60"/>
                                        </p:tgtEl>
                                        <p:attrNameLst>
                                          <p:attrName>ppt_x</p:attrName>
                                        </p:attrNameLst>
                                      </p:cBhvr>
                                      <p:tavLst>
                                        <p:tav tm="0">
                                          <p:val>
                                            <p:strVal val="#ppt_x"/>
                                          </p:val>
                                        </p:tav>
                                        <p:tav tm="100000">
                                          <p:val>
                                            <p:strVal val="#ppt_x"/>
                                          </p:val>
                                        </p:tav>
                                      </p:tavLst>
                                    </p:anim>
                                    <p:anim calcmode="lin" valueType="num">
                                      <p:cBhvr additive="base">
                                        <p:cTn id="38"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55"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351580"/>
          </a:xfrm>
        </p:spPr>
        <p:txBody>
          <a:bodyPr/>
          <a:lstStyle/>
          <a:p>
            <a:r>
              <a:rPr lang="en-NZ" altLang="pl-PL"/>
              <a:t>Tips for </a:t>
            </a:r>
            <a:r>
              <a:rPr lang="en-NZ" altLang="pl-PL" b="1">
                <a:solidFill>
                  <a:schemeClr val="accent1"/>
                </a:solidFill>
              </a:rPr>
              <a:t>Adjustment</a:t>
            </a:r>
            <a:endParaRPr lang="pl-PL"/>
          </a:p>
        </p:txBody>
      </p:sp>
      <p:grpSp>
        <p:nvGrpSpPr>
          <p:cNvPr id="7" name="Grupa 6"/>
          <p:cNvGrpSpPr/>
          <p:nvPr/>
        </p:nvGrpSpPr>
        <p:grpSpPr>
          <a:xfrm>
            <a:off x="3093937" y="874019"/>
            <a:ext cx="2196531" cy="4895429"/>
            <a:chOff x="3134998" y="1178691"/>
            <a:chExt cx="2019850" cy="4501658"/>
          </a:xfrm>
        </p:grpSpPr>
        <p:sp>
          <p:nvSpPr>
            <p:cNvPr id="8"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9"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0"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1"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12" name="Grupa 11"/>
            <p:cNvGrpSpPr/>
            <p:nvPr/>
          </p:nvGrpSpPr>
          <p:grpSpPr>
            <a:xfrm>
              <a:off x="3134998" y="1517736"/>
              <a:ext cx="2019850" cy="4162612"/>
              <a:chOff x="3636165" y="1814460"/>
              <a:chExt cx="1696621" cy="3496486"/>
            </a:xfrm>
          </p:grpSpPr>
          <p:grpSp>
            <p:nvGrpSpPr>
              <p:cNvPr id="13" name="Group 28"/>
              <p:cNvGrpSpPr>
                <a:grpSpLocks/>
              </p:cNvGrpSpPr>
              <p:nvPr/>
            </p:nvGrpSpPr>
            <p:grpSpPr bwMode="auto">
              <a:xfrm>
                <a:off x="3636165" y="1819139"/>
                <a:ext cx="1696621" cy="3491807"/>
                <a:chOff x="1684" y="1082"/>
                <a:chExt cx="2391" cy="3083"/>
              </a:xfrm>
            </p:grpSpPr>
            <p:sp>
              <p:nvSpPr>
                <p:cNvPr id="18"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9"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14"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5"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6"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7"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sp>
        <p:nvSpPr>
          <p:cNvPr id="20" name="Prostokąt zaokrąglony 19"/>
          <p:cNvSpPr/>
          <p:nvPr/>
        </p:nvSpPr>
        <p:spPr>
          <a:xfrm>
            <a:off x="6096000" y="846161"/>
            <a:ext cx="7892669" cy="35549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lang="pl-PL" sz="2000" b="1">
                <a:latin typeface="Century Gothic" panose="020B0502020202020204" pitchFamily="34" charset="0"/>
              </a:rPr>
              <a:t>Stress Indication</a:t>
            </a:r>
            <a:r>
              <a:rPr lang="en-NZ" sz="2000" b="1">
                <a:latin typeface="Century Gothic" panose="020B0502020202020204" pitchFamily="34" charset="0"/>
              </a:rPr>
              <a:t> (S Drops Below the Midline)</a:t>
            </a:r>
            <a:endParaRPr lang="pl-PL" sz="2000" b="1">
              <a:latin typeface="Century Gothic" panose="020B0502020202020204" pitchFamily="34" charset="0"/>
            </a:endParaRPr>
          </a:p>
        </p:txBody>
      </p:sp>
      <p:sp>
        <p:nvSpPr>
          <p:cNvPr id="22" name="pole tekstowe 21"/>
          <p:cNvSpPr txBox="1"/>
          <p:nvPr/>
        </p:nvSpPr>
        <p:spPr>
          <a:xfrm>
            <a:off x="6095999" y="1437412"/>
            <a:ext cx="5724525" cy="523220"/>
          </a:xfrm>
          <a:prstGeom prst="rect">
            <a:avLst/>
          </a:prstGeom>
          <a:noFill/>
        </p:spPr>
        <p:txBody>
          <a:bodyPr wrap="square" rtlCol="0">
            <a:spAutoFit/>
          </a:bodyPr>
          <a:lstStyle/>
          <a:p>
            <a:r>
              <a:rPr lang="pl-PL" sz="2800">
                <a:latin typeface="Century Gothic" panose="020B0502020202020204" pitchFamily="34" charset="0"/>
              </a:rPr>
              <a:t>Key feeling – </a:t>
            </a:r>
            <a:r>
              <a:rPr kumimoji="1" lang="en-NZ" sz="2800" b="1">
                <a:solidFill>
                  <a:schemeClr val="accent1"/>
                </a:solidFill>
                <a:latin typeface="Century Gothic" panose="020B0502020202020204" pitchFamily="34" charset="0"/>
                <a:ea typeface="ＭＳ Ｐゴシック" pitchFamily="-112" charset="-128"/>
              </a:rPr>
              <a:t>A n</a:t>
            </a:r>
            <a:r>
              <a:rPr kumimoji="1" lang="pl-PL" sz="2800" b="1">
                <a:solidFill>
                  <a:schemeClr val="accent1"/>
                </a:solidFill>
                <a:latin typeface="Century Gothic" panose="020B0502020202020204" pitchFamily="34" charset="0"/>
                <a:ea typeface="ＭＳ Ｐゴシック" pitchFamily="-112" charset="-128"/>
              </a:rPr>
              <a:t>eed to adjust</a:t>
            </a:r>
            <a:endParaRPr kumimoji="1" lang="en-US" sz="2800" b="1">
              <a:solidFill>
                <a:schemeClr val="accent1"/>
              </a:solidFill>
              <a:latin typeface="Century Gothic" panose="020B0502020202020204" pitchFamily="34" charset="0"/>
              <a:ea typeface="ＭＳ Ｐゴシック" pitchFamily="-112" charset="-128"/>
            </a:endParaRPr>
          </a:p>
        </p:txBody>
      </p:sp>
      <p:sp>
        <p:nvSpPr>
          <p:cNvPr id="27" name="Prostokąt 26"/>
          <p:cNvSpPr/>
          <p:nvPr/>
        </p:nvSpPr>
        <p:spPr>
          <a:xfrm>
            <a:off x="6096000" y="2594909"/>
            <a:ext cx="5457371" cy="1569660"/>
          </a:xfrm>
          <a:prstGeom prst="rect">
            <a:avLst/>
          </a:prstGeom>
        </p:spPr>
        <p:txBody>
          <a:bodyPr wrap="square">
            <a:spAutoFit/>
          </a:bodyPr>
          <a:lstStyle/>
          <a:p>
            <a:pPr>
              <a:buClr>
                <a:schemeClr val="accent1"/>
              </a:buClr>
            </a:pPr>
            <a:r>
              <a:rPr lang="en-NZ" altLang="en-US" sz="2400" b="1">
                <a:solidFill>
                  <a:srgbClr val="5F5F5F"/>
                </a:solidFill>
                <a:latin typeface="Century Gothic" panose="020B0502020202020204" pitchFamily="34" charset="0"/>
                <a:ea typeface="Open Sans" panose="020B0606030504020204" pitchFamily="34" charset="0"/>
                <a:cs typeface="Open Sans" panose="020B0606030504020204" pitchFamily="34" charset="0"/>
              </a:rPr>
              <a:t>Discussion Points</a:t>
            </a:r>
          </a:p>
          <a:p>
            <a:pPr marL="342900" indent="-342900">
              <a:buClr>
                <a:schemeClr val="accent1"/>
              </a:buClr>
              <a:buFont typeface="Arial" panose="020B0604020202020204" pitchFamily="34" charset="0"/>
              <a:buChar char="•"/>
            </a:pPr>
            <a:r>
              <a:rPr lang="pl-PL"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Change in the enviro</a:t>
            </a:r>
            <a:r>
              <a:rPr lang="en-NZ"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n</a:t>
            </a:r>
            <a:r>
              <a:rPr lang="pl-PL"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ment</a:t>
            </a:r>
          </a:p>
          <a:p>
            <a:pPr marL="342900" indent="-342900">
              <a:buClr>
                <a:schemeClr val="accent1"/>
              </a:buClr>
              <a:buFont typeface="Arial" panose="020B0604020202020204" pitchFamily="34" charset="0"/>
              <a:buChar char="•"/>
            </a:pPr>
            <a:r>
              <a:rPr lang="pl-PL"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Instability</a:t>
            </a:r>
          </a:p>
          <a:p>
            <a:pPr marL="342900" indent="-342900">
              <a:buClr>
                <a:schemeClr val="accent1"/>
              </a:buClr>
              <a:buFont typeface="Arial" panose="020B0604020202020204" pitchFamily="34" charset="0"/>
              <a:buChar char="•"/>
            </a:pPr>
            <a:r>
              <a:rPr lang="pl-PL"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Restlessness</a:t>
            </a:r>
          </a:p>
        </p:txBody>
      </p:sp>
      <p:grpSp>
        <p:nvGrpSpPr>
          <p:cNvPr id="28" name="Grupa 27"/>
          <p:cNvGrpSpPr/>
          <p:nvPr/>
        </p:nvGrpSpPr>
        <p:grpSpPr>
          <a:xfrm>
            <a:off x="626509" y="874019"/>
            <a:ext cx="2196531" cy="4895429"/>
            <a:chOff x="3134998" y="1178691"/>
            <a:chExt cx="2019850" cy="4501658"/>
          </a:xfrm>
        </p:grpSpPr>
        <p:sp>
          <p:nvSpPr>
            <p:cNvPr id="29"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0"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1"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2"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33" name="Grupa 32"/>
            <p:cNvGrpSpPr/>
            <p:nvPr/>
          </p:nvGrpSpPr>
          <p:grpSpPr>
            <a:xfrm>
              <a:off x="3134998" y="1517736"/>
              <a:ext cx="2019850" cy="4162612"/>
              <a:chOff x="3636165" y="1814460"/>
              <a:chExt cx="1696621" cy="3496486"/>
            </a:xfrm>
          </p:grpSpPr>
          <p:grpSp>
            <p:nvGrpSpPr>
              <p:cNvPr id="34" name="Group 28"/>
              <p:cNvGrpSpPr>
                <a:grpSpLocks/>
              </p:cNvGrpSpPr>
              <p:nvPr/>
            </p:nvGrpSpPr>
            <p:grpSpPr bwMode="auto">
              <a:xfrm>
                <a:off x="3636165" y="1819139"/>
                <a:ext cx="1696621" cy="3491807"/>
                <a:chOff x="1684" y="1082"/>
                <a:chExt cx="2391" cy="3083"/>
              </a:xfrm>
            </p:grpSpPr>
            <p:sp>
              <p:nvSpPr>
                <p:cNvPr id="39"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40"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35"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6"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7"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8"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49" name="Grupa 48"/>
          <p:cNvGrpSpPr/>
          <p:nvPr/>
        </p:nvGrpSpPr>
        <p:grpSpPr>
          <a:xfrm>
            <a:off x="1064627" y="2653472"/>
            <a:ext cx="1323977" cy="1840031"/>
            <a:chOff x="763694" y="3340291"/>
            <a:chExt cx="1028530" cy="1429425"/>
          </a:xfrm>
        </p:grpSpPr>
        <p:sp>
          <p:nvSpPr>
            <p:cNvPr id="50" name="Line 35"/>
            <p:cNvSpPr>
              <a:spLocks noChangeShapeType="1"/>
            </p:cNvSpPr>
            <p:nvPr/>
          </p:nvSpPr>
          <p:spPr bwMode="auto">
            <a:xfrm flipV="1">
              <a:off x="763694" y="3341769"/>
              <a:ext cx="339221" cy="155047"/>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1" name="Line 36"/>
            <p:cNvSpPr>
              <a:spLocks noChangeShapeType="1"/>
            </p:cNvSpPr>
            <p:nvPr/>
          </p:nvSpPr>
          <p:spPr bwMode="auto">
            <a:xfrm flipH="1" flipV="1">
              <a:off x="1102103" y="3340291"/>
              <a:ext cx="341028" cy="1050373"/>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2" name="Line 37"/>
            <p:cNvSpPr>
              <a:spLocks noChangeShapeType="1"/>
            </p:cNvSpPr>
            <p:nvPr/>
          </p:nvSpPr>
          <p:spPr bwMode="auto">
            <a:xfrm>
              <a:off x="1443132" y="4390664"/>
              <a:ext cx="349092" cy="379052"/>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53" name="Grupa 52"/>
          <p:cNvGrpSpPr/>
          <p:nvPr/>
        </p:nvGrpSpPr>
        <p:grpSpPr>
          <a:xfrm>
            <a:off x="3532055" y="1689424"/>
            <a:ext cx="1301497" cy="2250770"/>
            <a:chOff x="2748188" y="2644300"/>
            <a:chExt cx="1011066" cy="1748507"/>
          </a:xfrm>
        </p:grpSpPr>
        <p:sp>
          <p:nvSpPr>
            <p:cNvPr id="55" name="Line 36"/>
            <p:cNvSpPr>
              <a:spLocks noChangeShapeType="1"/>
            </p:cNvSpPr>
            <p:nvPr/>
          </p:nvSpPr>
          <p:spPr bwMode="auto">
            <a:xfrm flipH="1">
              <a:off x="2748188" y="2644300"/>
              <a:ext cx="666242" cy="1691763"/>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6" name="Line 37"/>
            <p:cNvSpPr>
              <a:spLocks noChangeShapeType="1"/>
            </p:cNvSpPr>
            <p:nvPr/>
          </p:nvSpPr>
          <p:spPr bwMode="auto">
            <a:xfrm>
              <a:off x="3415433" y="2667378"/>
              <a:ext cx="343821" cy="1725429"/>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57" name="Line 6"/>
          <p:cNvSpPr>
            <a:spLocks noChangeShapeType="1"/>
          </p:cNvSpPr>
          <p:nvPr/>
        </p:nvSpPr>
        <p:spPr bwMode="auto">
          <a:xfrm flipH="1">
            <a:off x="1965275" y="1732779"/>
            <a:ext cx="2342512" cy="2221063"/>
          </a:xfrm>
          <a:custGeom>
            <a:avLst/>
            <a:gdLst>
              <a:gd name="connsiteX0" fmla="*/ 0 w 10000"/>
              <a:gd name="connsiteY0" fmla="*/ 0 h 10000"/>
              <a:gd name="connsiteX1" fmla="*/ 10000 w 10000"/>
              <a:gd name="connsiteY1" fmla="*/ 10000 h 10000"/>
              <a:gd name="connsiteX0" fmla="*/ 0 w 10000"/>
              <a:gd name="connsiteY0" fmla="*/ 0 h 8168"/>
              <a:gd name="connsiteX1" fmla="*/ 10000 w 10000"/>
              <a:gd name="connsiteY1" fmla="*/ 8168 h 8168"/>
              <a:gd name="connsiteX0" fmla="*/ 0 w 10000"/>
              <a:gd name="connsiteY0" fmla="*/ 0 h 10208"/>
              <a:gd name="connsiteX1" fmla="*/ 10000 w 10000"/>
              <a:gd name="connsiteY1" fmla="*/ 10208 h 10208"/>
            </a:gdLst>
            <a:ahLst/>
            <a:cxnLst>
              <a:cxn ang="0">
                <a:pos x="connsiteX0" y="connsiteY0"/>
              </a:cxn>
              <a:cxn ang="0">
                <a:pos x="connsiteX1" y="connsiteY1"/>
              </a:cxn>
            </a:cxnLst>
            <a:rect l="l" t="t" r="r" b="b"/>
            <a:pathLst>
              <a:path w="10000" h="10208">
                <a:moveTo>
                  <a:pt x="0" y="0"/>
                </a:moveTo>
                <a:cubicBezTo>
                  <a:pt x="3333" y="4081"/>
                  <a:pt x="6667" y="6127"/>
                  <a:pt x="10000" y="10208"/>
                </a:cubicBezTo>
              </a:path>
            </a:pathLst>
          </a:custGeom>
          <a:noFill/>
          <a:ln w="50800">
            <a:solidFill>
              <a:srgbClr val="F76AA7"/>
            </a:solidFill>
            <a:round/>
            <a:headEnd type="triangle"/>
            <a:tailEnd type="triangle" w="med" len="med"/>
          </a:ln>
          <a:effectLst/>
          <a:extLst>
            <a:ext uri="{909E8E84-426E-40DD-AFC4-6F175D3DCCD1}">
              <a14:hiddenFill xmlns:a14="http://schemas.microsoft.com/office/drawing/2010/main">
                <a:noFill/>
              </a14:hiddenFill>
            </a:ext>
          </a:extLst>
        </p:spPr>
        <p:txBody>
          <a:bodyPr wrap="square" lIns="85341" tIns="42670" rIns="85341" bIns="42670">
            <a:spAutoFit/>
          </a:bodyPr>
          <a:lstStyle/>
          <a:p>
            <a:endParaRPr lang="pl-PL"/>
          </a:p>
        </p:txBody>
      </p:sp>
      <p:sp>
        <p:nvSpPr>
          <p:cNvPr id="3" name="Symbol zastępczy numeru slajdu 2"/>
          <p:cNvSpPr>
            <a:spLocks noGrp="1"/>
          </p:cNvSpPr>
          <p:nvPr>
            <p:ph type="sldNum" sz="quarter" idx="12"/>
          </p:nvPr>
        </p:nvSpPr>
        <p:spPr/>
        <p:txBody>
          <a:bodyPr/>
          <a:lstStyle/>
          <a:p>
            <a:fld id="{DEAEEF22-A4DB-45E7-8C91-9889C89BF273}" type="slidenum">
              <a:rPr lang="pl-PL" smtClean="0"/>
              <a:t>79</a:t>
            </a:fld>
            <a:endParaRPr lang="pl-PL"/>
          </a:p>
        </p:txBody>
      </p:sp>
      <p:sp>
        <p:nvSpPr>
          <p:cNvPr id="4" name="Rectangle 3"/>
          <p:cNvSpPr/>
          <p:nvPr/>
        </p:nvSpPr>
        <p:spPr>
          <a:xfrm>
            <a:off x="-70622" y="391212"/>
            <a:ext cx="6095999" cy="59770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Prostokąt zaokrąglony 7">
            <a:extLst>
              <a:ext uri="{FF2B5EF4-FFF2-40B4-BE49-F238E27FC236}">
                <a16:creationId xmlns:a16="http://schemas.microsoft.com/office/drawing/2014/main" id="{19F2B539-6AA3-45EE-AD95-08678B23B220}"/>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Turn to Page 29 of your Workbook</a:t>
            </a:r>
            <a:endParaRPr lang="en-US" sz="1100" b="1">
              <a:solidFill>
                <a:schemeClr val="bg1"/>
              </a:solidFill>
              <a:latin typeface="Century Gothic" panose="020B0502020202020204" pitchFamily="34" charset="0"/>
            </a:endParaRPr>
          </a:p>
        </p:txBody>
      </p:sp>
      <p:pic>
        <p:nvPicPr>
          <p:cNvPr id="43" name="Graphic 42" descr="Closed book with solid fill">
            <a:extLst>
              <a:ext uri="{FF2B5EF4-FFF2-40B4-BE49-F238E27FC236}">
                <a16:creationId xmlns:a16="http://schemas.microsoft.com/office/drawing/2014/main" id="{E33E1214-1E9E-4F9A-9E82-F1CF02A57CB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53912" y="256991"/>
            <a:ext cx="228376" cy="227084"/>
          </a:xfrm>
          <a:prstGeom prst="rect">
            <a:avLst/>
          </a:prstGeom>
        </p:spPr>
      </p:pic>
    </p:spTree>
    <p:extLst>
      <p:ext uri="{BB962C8B-B14F-4D97-AF65-F5344CB8AC3E}">
        <p14:creationId xmlns:p14="http://schemas.microsoft.com/office/powerpoint/2010/main" val="2043345418"/>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53333">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3333">
                                          <p:cBhvr additive="base">
                                            <p:cTn id="7" dur="1000" fill="hold"/>
                                            <p:tgtEl>
                                              <p:spTgt spid="20"/>
                                            </p:tgtEl>
                                            <p:attrNameLst>
                                              <p:attrName>ppt_x</p:attrName>
                                            </p:attrNameLst>
                                          </p:cBhvr>
                                          <p:tavLst>
                                            <p:tav tm="0">
                                              <p:val>
                                                <p:strVal val="1+#ppt_w/2"/>
                                              </p:val>
                                            </p:tav>
                                            <p:tav tm="100000">
                                              <p:val>
                                                <p:strVal val="#ppt_x"/>
                                              </p:val>
                                            </p:tav>
                                          </p:tavLst>
                                        </p:anim>
                                        <p:anim calcmode="lin" valueType="num" p14:bounceEnd="53333">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par>
                                    <p:cTn id="13" presetID="2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down)">
                                          <p:cBhvr>
                                            <p:cTn id="15" dur="500"/>
                                            <p:tgtEl>
                                              <p:spTgt spid="2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left)">
                                          <p:cBhvr>
                                            <p:cTn id="19" dur="500"/>
                                            <p:tgtEl>
                                              <p:spTgt spid="4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left)">
                                          <p:cBhvr>
                                            <p:cTn id="23" dur="500"/>
                                            <p:tgtEl>
                                              <p:spTgt spid="53"/>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p:cTn id="27" dur="750" fill="hold"/>
                                            <p:tgtEl>
                                              <p:spTgt spid="57"/>
                                            </p:tgtEl>
                                            <p:attrNameLst>
                                              <p:attrName>ppt_w</p:attrName>
                                            </p:attrNameLst>
                                          </p:cBhvr>
                                          <p:tavLst>
                                            <p:tav tm="0">
                                              <p:val>
                                                <p:fltVal val="0"/>
                                              </p:val>
                                            </p:tav>
                                            <p:tav tm="100000">
                                              <p:val>
                                                <p:strVal val="#ppt_w"/>
                                              </p:val>
                                            </p:tav>
                                          </p:tavLst>
                                        </p:anim>
                                        <p:anim calcmode="lin" valueType="num">
                                          <p:cBhvr>
                                            <p:cTn id="28" dur="750" fill="hold"/>
                                            <p:tgtEl>
                                              <p:spTgt spid="57"/>
                                            </p:tgtEl>
                                            <p:attrNameLst>
                                              <p:attrName>ppt_h</p:attrName>
                                            </p:attrNameLst>
                                          </p:cBhvr>
                                          <p:tavLst>
                                            <p:tav tm="0">
                                              <p:val>
                                                <p:fltVal val="0"/>
                                              </p:val>
                                            </p:tav>
                                            <p:tav tm="100000">
                                              <p:val>
                                                <p:strVal val="#ppt_h"/>
                                              </p:val>
                                            </p:tav>
                                          </p:tavLst>
                                        </p:anim>
                                        <p:animEffect transition="in" filter="fade">
                                          <p:cBhvr>
                                            <p:cTn id="29" dur="750"/>
                                            <p:tgtEl>
                                              <p:spTgt spid="57"/>
                                            </p:tgtEl>
                                          </p:cBhvr>
                                        </p:animEffect>
                                      </p:childTnLst>
                                    </p:cTn>
                                  </p:par>
                                </p:childTnLst>
                              </p:cTn>
                            </p:par>
                            <p:par>
                              <p:cTn id="30" fill="hold">
                                <p:stCondLst>
                                  <p:cond delay="3250"/>
                                </p:stCondLst>
                                <p:childTnLst>
                                  <p:par>
                                    <p:cTn id="31" presetID="26" presetClass="emph" presetSubtype="0" fill="hold" grpId="1" nodeType="afterEffect">
                                      <p:stCondLst>
                                        <p:cond delay="0"/>
                                      </p:stCondLst>
                                      <p:childTnLst>
                                        <p:animEffect transition="out" filter="fade">
                                          <p:cBhvr>
                                            <p:cTn id="32" dur="500" tmFilter="0, 0; .2, .5; .8, .5; 1, 0"/>
                                            <p:tgtEl>
                                              <p:spTgt spid="57"/>
                                            </p:tgtEl>
                                          </p:cBhvr>
                                        </p:animEffect>
                                        <p:animScale>
                                          <p:cBhvr>
                                            <p:cTn id="33" dur="250" autoRev="1" fill="hold"/>
                                            <p:tgtEl>
                                              <p:spTgt spid="57"/>
                                            </p:tgtEl>
                                          </p:cBhvr>
                                          <p:by x="105000" y="105000"/>
                                        </p:animScale>
                                      </p:childTnLst>
                                    </p:cTn>
                                  </p:par>
                                </p:childTnLst>
                              </p:cTn>
                            </p:par>
                            <p:par>
                              <p:cTn id="34" fill="hold">
                                <p:stCondLst>
                                  <p:cond delay="375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childTnLst>
                                    </p:cTn>
                                  </p:par>
                                </p:childTnLst>
                              </p:cTn>
                            </p:par>
                            <p:par>
                              <p:cTn id="38" fill="hold">
                                <p:stCondLst>
                                  <p:cond delay="4750"/>
                                </p:stCondLst>
                                <p:childTnLst>
                                  <p:par>
                                    <p:cTn id="39" presetID="22" presetClass="entr" presetSubtype="8" fill="hold" grpId="0" nodeType="afterEffect">
                                      <p:stCondLst>
                                        <p:cond delay="0"/>
                                      </p:stCondLst>
                                      <p:childTnLst>
                                        <p:set>
                                          <p:cBhvr>
                                            <p:cTn id="40" dur="1" fill="hold">
                                              <p:stCondLst>
                                                <p:cond delay="0"/>
                                              </p:stCondLst>
                                            </p:cTn>
                                            <p:tgtEl>
                                              <p:spTgt spid="27">
                                                <p:txEl>
                                                  <p:pRg st="0" end="0"/>
                                                </p:txEl>
                                              </p:spTgt>
                                            </p:tgtEl>
                                            <p:attrNameLst>
                                              <p:attrName>style.visibility</p:attrName>
                                            </p:attrNameLst>
                                          </p:cBhvr>
                                          <p:to>
                                            <p:strVal val="visible"/>
                                          </p:to>
                                        </p:set>
                                        <p:animEffect transition="in" filter="wipe(left)">
                                          <p:cBhvr>
                                            <p:cTn id="41" dur="750"/>
                                            <p:tgtEl>
                                              <p:spTgt spid="27">
                                                <p:txEl>
                                                  <p:pRg st="0" end="0"/>
                                                </p:txEl>
                                              </p:spTgt>
                                            </p:tgtEl>
                                          </p:cBhvr>
                                        </p:animEffect>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27">
                                                <p:txEl>
                                                  <p:pRg st="1" end="1"/>
                                                </p:txEl>
                                              </p:spTgt>
                                            </p:tgtEl>
                                            <p:attrNameLst>
                                              <p:attrName>style.visibility</p:attrName>
                                            </p:attrNameLst>
                                          </p:cBhvr>
                                          <p:to>
                                            <p:strVal val="visible"/>
                                          </p:to>
                                        </p:set>
                                        <p:animEffect transition="in" filter="wipe(left)">
                                          <p:cBhvr>
                                            <p:cTn id="45" dur="750"/>
                                            <p:tgtEl>
                                              <p:spTgt spid="27">
                                                <p:txEl>
                                                  <p:pRg st="1" end="1"/>
                                                </p:txEl>
                                              </p:spTgt>
                                            </p:tgtEl>
                                          </p:cBhvr>
                                        </p:animEffect>
                                      </p:childTnLst>
                                    </p:cTn>
                                  </p:par>
                                </p:childTnLst>
                              </p:cTn>
                            </p:par>
                            <p:par>
                              <p:cTn id="46" fill="hold">
                                <p:stCondLst>
                                  <p:cond delay="6250"/>
                                </p:stCondLst>
                                <p:childTnLst>
                                  <p:par>
                                    <p:cTn id="47" presetID="22" presetClass="entr" presetSubtype="8" fill="hold" grpId="0" nodeType="afterEffect">
                                      <p:stCondLst>
                                        <p:cond delay="0"/>
                                      </p:stCondLst>
                                      <p:childTnLst>
                                        <p:set>
                                          <p:cBhvr>
                                            <p:cTn id="48" dur="1" fill="hold">
                                              <p:stCondLst>
                                                <p:cond delay="0"/>
                                              </p:stCondLst>
                                            </p:cTn>
                                            <p:tgtEl>
                                              <p:spTgt spid="27">
                                                <p:txEl>
                                                  <p:pRg st="2" end="2"/>
                                                </p:txEl>
                                              </p:spTgt>
                                            </p:tgtEl>
                                            <p:attrNameLst>
                                              <p:attrName>style.visibility</p:attrName>
                                            </p:attrNameLst>
                                          </p:cBhvr>
                                          <p:to>
                                            <p:strVal val="visible"/>
                                          </p:to>
                                        </p:set>
                                        <p:animEffect transition="in" filter="wipe(left)">
                                          <p:cBhvr>
                                            <p:cTn id="49" dur="750"/>
                                            <p:tgtEl>
                                              <p:spTgt spid="27">
                                                <p:txEl>
                                                  <p:pRg st="2" end="2"/>
                                                </p:txEl>
                                              </p:spTgt>
                                            </p:tgtEl>
                                          </p:cBhvr>
                                        </p:animEffect>
                                      </p:childTnLst>
                                    </p:cTn>
                                  </p:par>
                                </p:childTnLst>
                              </p:cTn>
                            </p:par>
                            <p:par>
                              <p:cTn id="50" fill="hold">
                                <p:stCondLst>
                                  <p:cond delay="7000"/>
                                </p:stCondLst>
                                <p:childTnLst>
                                  <p:par>
                                    <p:cTn id="51" presetID="22" presetClass="entr" presetSubtype="8" fill="hold" grpId="0" nodeType="afterEffect">
                                      <p:stCondLst>
                                        <p:cond delay="0"/>
                                      </p:stCondLst>
                                      <p:childTnLst>
                                        <p:set>
                                          <p:cBhvr>
                                            <p:cTn id="52" dur="1" fill="hold">
                                              <p:stCondLst>
                                                <p:cond delay="0"/>
                                              </p:stCondLst>
                                            </p:cTn>
                                            <p:tgtEl>
                                              <p:spTgt spid="27">
                                                <p:txEl>
                                                  <p:pRg st="3" end="3"/>
                                                </p:txEl>
                                              </p:spTgt>
                                            </p:tgtEl>
                                            <p:attrNameLst>
                                              <p:attrName>style.visibility</p:attrName>
                                            </p:attrNameLst>
                                          </p:cBhvr>
                                          <p:to>
                                            <p:strVal val="visible"/>
                                          </p:to>
                                        </p:set>
                                        <p:animEffect transition="in" filter="wipe(left)">
                                          <p:cBhvr>
                                            <p:cTn id="53" dur="750"/>
                                            <p:tgtEl>
                                              <p:spTgt spid="27">
                                                <p:txEl>
                                                  <p:pRg st="3" end="3"/>
                                                </p:txEl>
                                              </p:spTgt>
                                            </p:tgtEl>
                                          </p:cBhvr>
                                        </p:animEffect>
                                      </p:childTnLst>
                                    </p:cTn>
                                  </p:par>
                                </p:childTnLst>
                              </p:cTn>
                            </p:par>
                            <p:par>
                              <p:cTn id="54" fill="hold">
                                <p:stCondLst>
                                  <p:cond delay="7750"/>
                                </p:stCondLst>
                                <p:childTnLst>
                                  <p:par>
                                    <p:cTn id="55" presetID="2" presetClass="entr" presetSubtype="8" fill="hold" grpId="0" nodeType="afterEffect" p14:presetBounceEnd="53333">
                                      <p:stCondLst>
                                        <p:cond delay="0"/>
                                      </p:stCondLst>
                                      <p:childTnLst>
                                        <p:set>
                                          <p:cBhvr>
                                            <p:cTn id="56" dur="1" fill="hold">
                                              <p:stCondLst>
                                                <p:cond delay="0"/>
                                              </p:stCondLst>
                                            </p:cTn>
                                            <p:tgtEl>
                                              <p:spTgt spid="42"/>
                                            </p:tgtEl>
                                            <p:attrNameLst>
                                              <p:attrName>style.visibility</p:attrName>
                                            </p:attrNameLst>
                                          </p:cBhvr>
                                          <p:to>
                                            <p:strVal val="visible"/>
                                          </p:to>
                                        </p:set>
                                        <p:anim calcmode="lin" valueType="num" p14:bounceEnd="53333">
                                          <p:cBhvr additive="base">
                                            <p:cTn id="57" dur="1250" fill="hold"/>
                                            <p:tgtEl>
                                              <p:spTgt spid="42"/>
                                            </p:tgtEl>
                                            <p:attrNameLst>
                                              <p:attrName>ppt_x</p:attrName>
                                            </p:attrNameLst>
                                          </p:cBhvr>
                                          <p:tavLst>
                                            <p:tav tm="0">
                                              <p:val>
                                                <p:strVal val="0-#ppt_w/2"/>
                                              </p:val>
                                            </p:tav>
                                            <p:tav tm="100000">
                                              <p:val>
                                                <p:strVal val="#ppt_x"/>
                                              </p:val>
                                            </p:tav>
                                          </p:tavLst>
                                        </p:anim>
                                        <p:anim calcmode="lin" valueType="num" p14:bounceEnd="53333">
                                          <p:cBhvr additive="base">
                                            <p:cTn id="58" dur="125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27" grpId="0" build="p"/>
          <p:bldP spid="57" grpId="0" animBg="1"/>
          <p:bldP spid="57" grpId="1" animBg="1"/>
          <p:bldP spid="4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par>
                                    <p:cTn id="13" presetID="2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down)">
                                          <p:cBhvr>
                                            <p:cTn id="15" dur="500"/>
                                            <p:tgtEl>
                                              <p:spTgt spid="2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left)">
                                          <p:cBhvr>
                                            <p:cTn id="19" dur="500"/>
                                            <p:tgtEl>
                                              <p:spTgt spid="4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left)">
                                          <p:cBhvr>
                                            <p:cTn id="23" dur="500"/>
                                            <p:tgtEl>
                                              <p:spTgt spid="53"/>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p:cTn id="27" dur="750" fill="hold"/>
                                            <p:tgtEl>
                                              <p:spTgt spid="57"/>
                                            </p:tgtEl>
                                            <p:attrNameLst>
                                              <p:attrName>ppt_w</p:attrName>
                                            </p:attrNameLst>
                                          </p:cBhvr>
                                          <p:tavLst>
                                            <p:tav tm="0">
                                              <p:val>
                                                <p:fltVal val="0"/>
                                              </p:val>
                                            </p:tav>
                                            <p:tav tm="100000">
                                              <p:val>
                                                <p:strVal val="#ppt_w"/>
                                              </p:val>
                                            </p:tav>
                                          </p:tavLst>
                                        </p:anim>
                                        <p:anim calcmode="lin" valueType="num">
                                          <p:cBhvr>
                                            <p:cTn id="28" dur="750" fill="hold"/>
                                            <p:tgtEl>
                                              <p:spTgt spid="57"/>
                                            </p:tgtEl>
                                            <p:attrNameLst>
                                              <p:attrName>ppt_h</p:attrName>
                                            </p:attrNameLst>
                                          </p:cBhvr>
                                          <p:tavLst>
                                            <p:tav tm="0">
                                              <p:val>
                                                <p:fltVal val="0"/>
                                              </p:val>
                                            </p:tav>
                                            <p:tav tm="100000">
                                              <p:val>
                                                <p:strVal val="#ppt_h"/>
                                              </p:val>
                                            </p:tav>
                                          </p:tavLst>
                                        </p:anim>
                                        <p:animEffect transition="in" filter="fade">
                                          <p:cBhvr>
                                            <p:cTn id="29" dur="750"/>
                                            <p:tgtEl>
                                              <p:spTgt spid="57"/>
                                            </p:tgtEl>
                                          </p:cBhvr>
                                        </p:animEffect>
                                      </p:childTnLst>
                                    </p:cTn>
                                  </p:par>
                                </p:childTnLst>
                              </p:cTn>
                            </p:par>
                            <p:par>
                              <p:cTn id="30" fill="hold">
                                <p:stCondLst>
                                  <p:cond delay="3250"/>
                                </p:stCondLst>
                                <p:childTnLst>
                                  <p:par>
                                    <p:cTn id="31" presetID="26" presetClass="emph" presetSubtype="0" fill="hold" grpId="1" nodeType="afterEffect">
                                      <p:stCondLst>
                                        <p:cond delay="0"/>
                                      </p:stCondLst>
                                      <p:childTnLst>
                                        <p:animEffect transition="out" filter="fade">
                                          <p:cBhvr>
                                            <p:cTn id="32" dur="500" tmFilter="0, 0; .2, .5; .8, .5; 1, 0"/>
                                            <p:tgtEl>
                                              <p:spTgt spid="57"/>
                                            </p:tgtEl>
                                          </p:cBhvr>
                                        </p:animEffect>
                                        <p:animScale>
                                          <p:cBhvr>
                                            <p:cTn id="33" dur="250" autoRev="1" fill="hold"/>
                                            <p:tgtEl>
                                              <p:spTgt spid="57"/>
                                            </p:tgtEl>
                                          </p:cBhvr>
                                          <p:by x="105000" y="105000"/>
                                        </p:animScale>
                                      </p:childTnLst>
                                    </p:cTn>
                                  </p:par>
                                </p:childTnLst>
                              </p:cTn>
                            </p:par>
                            <p:par>
                              <p:cTn id="34" fill="hold">
                                <p:stCondLst>
                                  <p:cond delay="375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childTnLst>
                                    </p:cTn>
                                  </p:par>
                                </p:childTnLst>
                              </p:cTn>
                            </p:par>
                            <p:par>
                              <p:cTn id="38" fill="hold">
                                <p:stCondLst>
                                  <p:cond delay="4750"/>
                                </p:stCondLst>
                                <p:childTnLst>
                                  <p:par>
                                    <p:cTn id="39" presetID="22" presetClass="entr" presetSubtype="8" fill="hold" grpId="0" nodeType="afterEffect">
                                      <p:stCondLst>
                                        <p:cond delay="0"/>
                                      </p:stCondLst>
                                      <p:childTnLst>
                                        <p:set>
                                          <p:cBhvr>
                                            <p:cTn id="40" dur="1" fill="hold">
                                              <p:stCondLst>
                                                <p:cond delay="0"/>
                                              </p:stCondLst>
                                            </p:cTn>
                                            <p:tgtEl>
                                              <p:spTgt spid="27">
                                                <p:txEl>
                                                  <p:pRg st="0" end="0"/>
                                                </p:txEl>
                                              </p:spTgt>
                                            </p:tgtEl>
                                            <p:attrNameLst>
                                              <p:attrName>style.visibility</p:attrName>
                                            </p:attrNameLst>
                                          </p:cBhvr>
                                          <p:to>
                                            <p:strVal val="visible"/>
                                          </p:to>
                                        </p:set>
                                        <p:animEffect transition="in" filter="wipe(left)">
                                          <p:cBhvr>
                                            <p:cTn id="41" dur="750"/>
                                            <p:tgtEl>
                                              <p:spTgt spid="27">
                                                <p:txEl>
                                                  <p:pRg st="0" end="0"/>
                                                </p:txEl>
                                              </p:spTgt>
                                            </p:tgtEl>
                                          </p:cBhvr>
                                        </p:animEffect>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27">
                                                <p:txEl>
                                                  <p:pRg st="1" end="1"/>
                                                </p:txEl>
                                              </p:spTgt>
                                            </p:tgtEl>
                                            <p:attrNameLst>
                                              <p:attrName>style.visibility</p:attrName>
                                            </p:attrNameLst>
                                          </p:cBhvr>
                                          <p:to>
                                            <p:strVal val="visible"/>
                                          </p:to>
                                        </p:set>
                                        <p:animEffect transition="in" filter="wipe(left)">
                                          <p:cBhvr>
                                            <p:cTn id="45" dur="750"/>
                                            <p:tgtEl>
                                              <p:spTgt spid="27">
                                                <p:txEl>
                                                  <p:pRg st="1" end="1"/>
                                                </p:txEl>
                                              </p:spTgt>
                                            </p:tgtEl>
                                          </p:cBhvr>
                                        </p:animEffect>
                                      </p:childTnLst>
                                    </p:cTn>
                                  </p:par>
                                </p:childTnLst>
                              </p:cTn>
                            </p:par>
                            <p:par>
                              <p:cTn id="46" fill="hold">
                                <p:stCondLst>
                                  <p:cond delay="6250"/>
                                </p:stCondLst>
                                <p:childTnLst>
                                  <p:par>
                                    <p:cTn id="47" presetID="22" presetClass="entr" presetSubtype="8" fill="hold" grpId="0" nodeType="afterEffect">
                                      <p:stCondLst>
                                        <p:cond delay="0"/>
                                      </p:stCondLst>
                                      <p:childTnLst>
                                        <p:set>
                                          <p:cBhvr>
                                            <p:cTn id="48" dur="1" fill="hold">
                                              <p:stCondLst>
                                                <p:cond delay="0"/>
                                              </p:stCondLst>
                                            </p:cTn>
                                            <p:tgtEl>
                                              <p:spTgt spid="27">
                                                <p:txEl>
                                                  <p:pRg st="2" end="2"/>
                                                </p:txEl>
                                              </p:spTgt>
                                            </p:tgtEl>
                                            <p:attrNameLst>
                                              <p:attrName>style.visibility</p:attrName>
                                            </p:attrNameLst>
                                          </p:cBhvr>
                                          <p:to>
                                            <p:strVal val="visible"/>
                                          </p:to>
                                        </p:set>
                                        <p:animEffect transition="in" filter="wipe(left)">
                                          <p:cBhvr>
                                            <p:cTn id="49" dur="750"/>
                                            <p:tgtEl>
                                              <p:spTgt spid="27">
                                                <p:txEl>
                                                  <p:pRg st="2" end="2"/>
                                                </p:txEl>
                                              </p:spTgt>
                                            </p:tgtEl>
                                          </p:cBhvr>
                                        </p:animEffect>
                                      </p:childTnLst>
                                    </p:cTn>
                                  </p:par>
                                </p:childTnLst>
                              </p:cTn>
                            </p:par>
                            <p:par>
                              <p:cTn id="50" fill="hold">
                                <p:stCondLst>
                                  <p:cond delay="7000"/>
                                </p:stCondLst>
                                <p:childTnLst>
                                  <p:par>
                                    <p:cTn id="51" presetID="22" presetClass="entr" presetSubtype="8" fill="hold" grpId="0" nodeType="afterEffect">
                                      <p:stCondLst>
                                        <p:cond delay="0"/>
                                      </p:stCondLst>
                                      <p:childTnLst>
                                        <p:set>
                                          <p:cBhvr>
                                            <p:cTn id="52" dur="1" fill="hold">
                                              <p:stCondLst>
                                                <p:cond delay="0"/>
                                              </p:stCondLst>
                                            </p:cTn>
                                            <p:tgtEl>
                                              <p:spTgt spid="27">
                                                <p:txEl>
                                                  <p:pRg st="3" end="3"/>
                                                </p:txEl>
                                              </p:spTgt>
                                            </p:tgtEl>
                                            <p:attrNameLst>
                                              <p:attrName>style.visibility</p:attrName>
                                            </p:attrNameLst>
                                          </p:cBhvr>
                                          <p:to>
                                            <p:strVal val="visible"/>
                                          </p:to>
                                        </p:set>
                                        <p:animEffect transition="in" filter="wipe(left)">
                                          <p:cBhvr>
                                            <p:cTn id="53" dur="750"/>
                                            <p:tgtEl>
                                              <p:spTgt spid="27">
                                                <p:txEl>
                                                  <p:pRg st="3" end="3"/>
                                                </p:txEl>
                                              </p:spTgt>
                                            </p:tgtEl>
                                          </p:cBhvr>
                                        </p:animEffect>
                                      </p:childTnLst>
                                    </p:cTn>
                                  </p:par>
                                </p:childTnLst>
                              </p:cTn>
                            </p:par>
                            <p:par>
                              <p:cTn id="54" fill="hold">
                                <p:stCondLst>
                                  <p:cond delay="7750"/>
                                </p:stCondLst>
                                <p:childTnLst>
                                  <p:par>
                                    <p:cTn id="55" presetID="2" presetClass="entr" presetSubtype="8" fill="hold" grpId="0" nodeType="afterEffect">
                                      <p:stCondLst>
                                        <p:cond delay="0"/>
                                      </p:stCondLst>
                                      <p:childTnLst>
                                        <p:set>
                                          <p:cBhvr>
                                            <p:cTn id="56" dur="1" fill="hold">
                                              <p:stCondLst>
                                                <p:cond delay="0"/>
                                              </p:stCondLst>
                                            </p:cTn>
                                            <p:tgtEl>
                                              <p:spTgt spid="42"/>
                                            </p:tgtEl>
                                            <p:attrNameLst>
                                              <p:attrName>style.visibility</p:attrName>
                                            </p:attrNameLst>
                                          </p:cBhvr>
                                          <p:to>
                                            <p:strVal val="visible"/>
                                          </p:to>
                                        </p:set>
                                        <p:anim calcmode="lin" valueType="num">
                                          <p:cBhvr additive="base">
                                            <p:cTn id="57" dur="1250" fill="hold"/>
                                            <p:tgtEl>
                                              <p:spTgt spid="42"/>
                                            </p:tgtEl>
                                            <p:attrNameLst>
                                              <p:attrName>ppt_x</p:attrName>
                                            </p:attrNameLst>
                                          </p:cBhvr>
                                          <p:tavLst>
                                            <p:tav tm="0">
                                              <p:val>
                                                <p:strVal val="0-#ppt_w/2"/>
                                              </p:val>
                                            </p:tav>
                                            <p:tav tm="100000">
                                              <p:val>
                                                <p:strVal val="#ppt_x"/>
                                              </p:val>
                                            </p:tav>
                                          </p:tavLst>
                                        </p:anim>
                                        <p:anim calcmode="lin" valueType="num">
                                          <p:cBhvr additive="base">
                                            <p:cTn id="58" dur="125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27" grpId="0" build="p"/>
          <p:bldP spid="57" grpId="0" animBg="1"/>
          <p:bldP spid="57" grpId="1" animBg="1"/>
          <p:bldP spid="42"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en-NZ" altLang="pl-PL" b="1">
                <a:solidFill>
                  <a:schemeClr val="accent1"/>
                </a:solidFill>
              </a:rPr>
              <a:t>FinxS</a:t>
            </a:r>
            <a:r>
              <a:rPr lang="pl-PL" altLang="pl-PL" b="1">
                <a:solidFill>
                  <a:schemeClr val="accent1"/>
                </a:solidFill>
              </a:rPr>
              <a:t> </a:t>
            </a:r>
            <a:r>
              <a:rPr lang="en-NZ" altLang="pl-PL"/>
              <a:t>Online Platform</a:t>
            </a:r>
            <a:endParaRPr lang="pl-PL"/>
          </a:p>
        </p:txBody>
      </p:sp>
      <p:cxnSp>
        <p:nvCxnSpPr>
          <p:cNvPr id="38" name="Łącznik prosty 37"/>
          <p:cNvCxnSpPr/>
          <p:nvPr/>
        </p:nvCxnSpPr>
        <p:spPr>
          <a:xfrm>
            <a:off x="-846442" y="3623310"/>
            <a:ext cx="1216012"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0" name="Łącznik prosty 39"/>
          <p:cNvCxnSpPr/>
          <p:nvPr/>
        </p:nvCxnSpPr>
        <p:spPr>
          <a:xfrm flipV="1">
            <a:off x="364808" y="2477571"/>
            <a:ext cx="0" cy="115812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2" name="Łącznik prosty 41"/>
          <p:cNvCxnSpPr/>
          <p:nvPr/>
        </p:nvCxnSpPr>
        <p:spPr>
          <a:xfrm>
            <a:off x="360047" y="2477571"/>
            <a:ext cx="818207"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3" name="Łącznik prosty 42"/>
          <p:cNvCxnSpPr/>
          <p:nvPr/>
        </p:nvCxnSpPr>
        <p:spPr>
          <a:xfrm flipV="1">
            <a:off x="364808" y="3627767"/>
            <a:ext cx="0" cy="115812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4" name="Łącznik prosty 43"/>
          <p:cNvCxnSpPr/>
          <p:nvPr/>
        </p:nvCxnSpPr>
        <p:spPr>
          <a:xfrm>
            <a:off x="360047" y="4785889"/>
            <a:ext cx="81820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 name="Symbol zastępczy numeru slajdu 2"/>
          <p:cNvSpPr>
            <a:spLocks noGrp="1"/>
          </p:cNvSpPr>
          <p:nvPr>
            <p:ph type="sldNum" sz="quarter" idx="12"/>
          </p:nvPr>
        </p:nvSpPr>
        <p:spPr/>
        <p:txBody>
          <a:bodyPr/>
          <a:lstStyle/>
          <a:p>
            <a:fld id="{DEAEEF22-A4DB-45E7-8C91-9889C89BF273}" type="slidenum">
              <a:rPr lang="pl-PL" smtClean="0"/>
              <a:t>8</a:t>
            </a:fld>
            <a:endParaRPr lang="pl-PL"/>
          </a:p>
        </p:txBody>
      </p:sp>
      <p:grpSp>
        <p:nvGrpSpPr>
          <p:cNvPr id="4" name="Group 3"/>
          <p:cNvGrpSpPr/>
          <p:nvPr/>
        </p:nvGrpSpPr>
        <p:grpSpPr>
          <a:xfrm>
            <a:off x="1145225" y="817124"/>
            <a:ext cx="9901550" cy="5444780"/>
            <a:chOff x="1145225" y="817124"/>
            <a:chExt cx="9901550" cy="5444780"/>
          </a:xfrm>
        </p:grpSpPr>
        <p:sp>
          <p:nvSpPr>
            <p:cNvPr id="18" name="Rounded Rectangle 9">
              <a:extLst>
                <a:ext uri="{FF2B5EF4-FFF2-40B4-BE49-F238E27FC236}">
                  <a16:creationId xmlns:a16="http://schemas.microsoft.com/office/drawing/2014/main" id="{6E947820-01AA-4852-9E61-A7CFEA7D972F}"/>
                </a:ext>
              </a:extLst>
            </p:cNvPr>
            <p:cNvSpPr/>
            <p:nvPr/>
          </p:nvSpPr>
          <p:spPr>
            <a:xfrm>
              <a:off x="1145225" y="817124"/>
              <a:ext cx="9901550" cy="544478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b="1" dirty="0">
                <a:solidFill>
                  <a:schemeClr val="accent1"/>
                </a:solidFill>
              </a:endParaRPr>
            </a:p>
            <a:p>
              <a:pPr algn="ctr"/>
              <a:endParaRPr lang="en-NZ" b="1" dirty="0">
                <a:solidFill>
                  <a:schemeClr val="accent1"/>
                </a:solidFill>
              </a:endParaRPr>
            </a:p>
            <a:p>
              <a:pPr algn="ctr"/>
              <a:endParaRPr lang="en-NZ" b="1" dirty="0">
                <a:solidFill>
                  <a:schemeClr val="accent1"/>
                </a:solidFill>
              </a:endParaRPr>
            </a:p>
            <a:p>
              <a:pPr algn="ctr"/>
              <a:endParaRPr lang="en-NZ" b="1" dirty="0">
                <a:solidFill>
                  <a:schemeClr val="accent1"/>
                </a:solidFill>
              </a:endParaRPr>
            </a:p>
            <a:p>
              <a:pPr algn="ctr"/>
              <a:endParaRPr lang="en-NZ" b="1" dirty="0">
                <a:solidFill>
                  <a:schemeClr val="accent1"/>
                </a:solidFill>
              </a:endParaRPr>
            </a:p>
            <a:p>
              <a:pPr algn="ctr"/>
              <a:endParaRPr lang="en-NZ" b="1" dirty="0">
                <a:solidFill>
                  <a:schemeClr val="accent1"/>
                </a:solidFill>
                <a:latin typeface="Century Gothic" panose="020B0502020202020204" pitchFamily="34" charset="0"/>
              </a:endParaRPr>
            </a:p>
            <a:p>
              <a:pPr algn="ctr"/>
              <a:r>
                <a:rPr lang="en-NZ" b="1" dirty="0">
                  <a:solidFill>
                    <a:schemeClr val="accent1"/>
                  </a:solidFill>
                  <a:latin typeface="Century Gothic" panose="020B0502020202020204" pitchFamily="34" charset="0"/>
                </a:rPr>
                <a:t>The Extended DISC® System is powered  by the </a:t>
              </a:r>
              <a:r>
                <a:rPr lang="en-NZ" b="1" dirty="0" err="1">
                  <a:solidFill>
                    <a:schemeClr val="accent1"/>
                  </a:solidFill>
                  <a:latin typeface="Century Gothic" panose="020B0502020202020204" pitchFamily="34" charset="0"/>
                </a:rPr>
                <a:t>FinxS</a:t>
              </a:r>
              <a:r>
                <a:rPr lang="en-NZ" b="1" dirty="0">
                  <a:solidFill>
                    <a:schemeClr val="accent1"/>
                  </a:solidFill>
                  <a:latin typeface="Century Gothic" panose="020B0502020202020204" pitchFamily="34" charset="0"/>
                </a:rPr>
                <a:t>® Online Platform</a:t>
              </a:r>
              <a:endParaRPr lang="en-NZ" dirty="0">
                <a:solidFill>
                  <a:schemeClr val="accent1"/>
                </a:solidFill>
                <a:latin typeface="Century Gothic" panose="020B0502020202020204" pitchFamily="34" charset="0"/>
              </a:endParaRPr>
            </a:p>
            <a:p>
              <a:endParaRPr lang="en-NZ" dirty="0">
                <a:solidFill>
                  <a:schemeClr val="tx1"/>
                </a:solidFill>
                <a:latin typeface="Century Gothic" panose="020B0502020202020204" pitchFamily="34" charset="0"/>
              </a:endParaRPr>
            </a:p>
            <a:p>
              <a:pPr marL="285750" indent="-285750">
                <a:buFont typeface="Arial" panose="020B0604020202020204" pitchFamily="34" charset="0"/>
                <a:buChar char="•"/>
              </a:pPr>
              <a:r>
                <a:rPr lang="en-NZ" dirty="0">
                  <a:solidFill>
                    <a:schemeClr val="tx1"/>
                  </a:solidFill>
                  <a:latin typeface="Century Gothic" panose="020B0502020202020204" pitchFamily="34" charset="0"/>
                </a:rPr>
                <a:t>Brand reports and your answering interface</a:t>
              </a:r>
            </a:p>
            <a:p>
              <a:pPr marL="285750" indent="-285750">
                <a:buFont typeface="Arial" panose="020B0604020202020204" pitchFamily="34" charset="0"/>
                <a:buChar char="•"/>
              </a:pPr>
              <a:r>
                <a:rPr lang="en-NZ" dirty="0">
                  <a:solidFill>
                    <a:schemeClr val="tx1"/>
                  </a:solidFill>
                  <a:latin typeface="Century Gothic" panose="020B0502020202020204" pitchFamily="34" charset="0"/>
                </a:rPr>
                <a:t>Re-order results against different reports for no extra cost</a:t>
              </a:r>
            </a:p>
            <a:p>
              <a:pPr marL="285750" indent="-285750">
                <a:buFont typeface="Arial" panose="020B0604020202020204" pitchFamily="34" charset="0"/>
                <a:buChar char="•"/>
              </a:pPr>
              <a:r>
                <a:rPr lang="en-NZ" dirty="0">
                  <a:solidFill>
                    <a:schemeClr val="tx1"/>
                  </a:solidFill>
                  <a:latin typeface="Century Gothic" panose="020B0502020202020204" pitchFamily="34" charset="0"/>
                </a:rPr>
                <a:t>Choose from 20+ system reports </a:t>
              </a:r>
              <a:r>
                <a:rPr lang="en-NZ" i="1" dirty="0">
                  <a:solidFill>
                    <a:schemeClr val="tx1"/>
                  </a:solidFill>
                  <a:latin typeface="Century Gothic" panose="020B0502020202020204" pitchFamily="34" charset="0"/>
                </a:rPr>
                <a:t>or</a:t>
              </a:r>
            </a:p>
            <a:p>
              <a:pPr marL="285750" indent="-285750">
                <a:buFont typeface="Arial" panose="020B0604020202020204" pitchFamily="34" charset="0"/>
                <a:buChar char="•"/>
              </a:pPr>
              <a:r>
                <a:rPr lang="en-NZ" dirty="0">
                  <a:solidFill>
                    <a:schemeClr val="tx1"/>
                  </a:solidFill>
                  <a:latin typeface="Century Gothic" panose="020B0502020202020204" pitchFamily="34" charset="0"/>
                </a:rPr>
                <a:t>Customise report content with 1500 competencies to select from</a:t>
              </a:r>
            </a:p>
            <a:p>
              <a:pPr marL="285750" indent="-285750">
                <a:buFont typeface="Arial" panose="020B0604020202020204" pitchFamily="34" charset="0"/>
                <a:buChar char="•"/>
              </a:pPr>
              <a:r>
                <a:rPr lang="en-NZ" dirty="0">
                  <a:solidFill>
                    <a:schemeClr val="tx1"/>
                  </a:solidFill>
                  <a:latin typeface="Century Gothic" panose="020B0502020202020204" pitchFamily="34" charset="0"/>
                </a:rPr>
                <a:t>Administer the account yourselves </a:t>
              </a:r>
            </a:p>
            <a:p>
              <a:pPr marL="285750" indent="-285750">
                <a:buFont typeface="Arial" panose="020B0604020202020204" pitchFamily="34" charset="0"/>
                <a:buChar char="•"/>
              </a:pPr>
              <a:r>
                <a:rPr lang="en-NZ" dirty="0">
                  <a:solidFill>
                    <a:schemeClr val="tx1"/>
                  </a:solidFill>
                  <a:latin typeface="Century Gothic" panose="020B0502020202020204" pitchFamily="34" charset="0"/>
                </a:rPr>
                <a:t>Play with results on screen</a:t>
              </a:r>
            </a:p>
            <a:p>
              <a:pPr marL="285750" indent="-285750">
                <a:buFont typeface="Arial" panose="020B0604020202020204" pitchFamily="34" charset="0"/>
                <a:buChar char="•"/>
              </a:pPr>
              <a:r>
                <a:rPr lang="en-NZ" dirty="0">
                  <a:solidFill>
                    <a:schemeClr val="tx1"/>
                  </a:solidFill>
                  <a:latin typeface="Century Gothic" panose="020B0502020202020204" pitchFamily="34" charset="0"/>
                </a:rPr>
                <a:t>One platform, all results</a:t>
              </a:r>
            </a:p>
            <a:p>
              <a:pPr marL="285750" indent="-285750">
                <a:buFont typeface="Arial" panose="020B0604020202020204" pitchFamily="34" charset="0"/>
                <a:buChar char="•"/>
              </a:pPr>
              <a:r>
                <a:rPr lang="en-NZ" dirty="0">
                  <a:solidFill>
                    <a:schemeClr val="tx1"/>
                  </a:solidFill>
                  <a:latin typeface="Century Gothic" panose="020B0502020202020204" pitchFamily="34" charset="0"/>
                </a:rPr>
                <a:t>Combine reports</a:t>
              </a:r>
            </a:p>
            <a:p>
              <a:pPr marL="285750" indent="-285750">
                <a:buFont typeface="Arial" panose="020B0604020202020204" pitchFamily="34" charset="0"/>
                <a:buChar char="•"/>
              </a:pPr>
              <a:r>
                <a:rPr lang="en-NZ" dirty="0">
                  <a:solidFill>
                    <a:schemeClr val="tx1"/>
                  </a:solidFill>
                  <a:latin typeface="Century Gothic" panose="020B0502020202020204" pitchFamily="34" charset="0"/>
                </a:rPr>
                <a:t>Can be used at all levels (organisation, team and individual)</a:t>
              </a:r>
            </a:p>
          </p:txBody>
        </p:sp>
        <p:pic>
          <p:nvPicPr>
            <p:cNvPr id="5" name="Picture 4" descr="A close up of a sign&#10;&#10;Description automatically generated">
              <a:extLst>
                <a:ext uri="{FF2B5EF4-FFF2-40B4-BE49-F238E27FC236}">
                  <a16:creationId xmlns:a16="http://schemas.microsoft.com/office/drawing/2014/main" id="{E178A6A5-2AD2-4756-AA20-A9D9D1DE8DA5}"/>
                </a:ext>
              </a:extLst>
            </p:cNvPr>
            <p:cNvPicPr>
              <a:picLocks noChangeAspect="1"/>
            </p:cNvPicPr>
            <p:nvPr/>
          </p:nvPicPr>
          <p:blipFill>
            <a:blip r:embed="rId3"/>
            <a:stretch>
              <a:fillRect/>
            </a:stretch>
          </p:blipFill>
          <p:spPr>
            <a:xfrm>
              <a:off x="3427471" y="972460"/>
              <a:ext cx="5337059" cy="1700787"/>
            </a:xfrm>
            <a:prstGeom prst="rect">
              <a:avLst/>
            </a:prstGeom>
          </p:spPr>
        </p:pic>
      </p:grpSp>
    </p:spTree>
    <p:extLst>
      <p:ext uri="{BB962C8B-B14F-4D97-AF65-F5344CB8AC3E}">
        <p14:creationId xmlns:p14="http://schemas.microsoft.com/office/powerpoint/2010/main" val="4279000813"/>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down)">
                                      <p:cBhvr>
                                        <p:cTn id="11" dur="500"/>
                                        <p:tgtEl>
                                          <p:spTgt spid="4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wipe(left)">
                                      <p:cBhvr>
                                        <p:cTn id="15" dur="500"/>
                                        <p:tgtEl>
                                          <p:spTgt spid="42"/>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up)">
                                      <p:cBhvr>
                                        <p:cTn id="19" dur="500"/>
                                        <p:tgtEl>
                                          <p:spTgt spid="43"/>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left)">
                                      <p:cBhvr>
                                        <p:cTn id="23" dur="500"/>
                                        <p:tgtEl>
                                          <p:spTgt spid="44"/>
                                        </p:tgtEl>
                                      </p:cBhvr>
                                    </p:animEffect>
                                  </p:childTnLst>
                                </p:cTn>
                              </p:par>
                            </p:childTnLst>
                          </p:cTn>
                        </p:par>
                        <p:par>
                          <p:cTn id="24" fill="hold">
                            <p:stCondLst>
                              <p:cond delay="2500"/>
                            </p:stCondLst>
                            <p:childTnLst>
                              <p:par>
                                <p:cTn id="25" presetID="47"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351580"/>
          </a:xfrm>
        </p:spPr>
        <p:txBody>
          <a:bodyPr/>
          <a:lstStyle/>
          <a:p>
            <a:r>
              <a:rPr lang="en-NZ" altLang="pl-PL"/>
              <a:t>Tips for </a:t>
            </a:r>
            <a:r>
              <a:rPr lang="en-NZ" altLang="pl-PL" b="1">
                <a:solidFill>
                  <a:schemeClr val="accent1"/>
                </a:solidFill>
              </a:rPr>
              <a:t>Adjustment</a:t>
            </a:r>
            <a:endParaRPr lang="pl-PL"/>
          </a:p>
        </p:txBody>
      </p:sp>
      <p:grpSp>
        <p:nvGrpSpPr>
          <p:cNvPr id="7" name="Grupa 6"/>
          <p:cNvGrpSpPr/>
          <p:nvPr/>
        </p:nvGrpSpPr>
        <p:grpSpPr>
          <a:xfrm>
            <a:off x="3093937" y="874019"/>
            <a:ext cx="2196531" cy="4895429"/>
            <a:chOff x="3134998" y="1178691"/>
            <a:chExt cx="2019850" cy="4501658"/>
          </a:xfrm>
        </p:grpSpPr>
        <p:sp>
          <p:nvSpPr>
            <p:cNvPr id="8"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9"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0"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1"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12" name="Grupa 11"/>
            <p:cNvGrpSpPr/>
            <p:nvPr/>
          </p:nvGrpSpPr>
          <p:grpSpPr>
            <a:xfrm>
              <a:off x="3134998" y="1517736"/>
              <a:ext cx="2019850" cy="4162612"/>
              <a:chOff x="3636165" y="1814460"/>
              <a:chExt cx="1696621" cy="3496486"/>
            </a:xfrm>
          </p:grpSpPr>
          <p:grpSp>
            <p:nvGrpSpPr>
              <p:cNvPr id="13" name="Group 28"/>
              <p:cNvGrpSpPr>
                <a:grpSpLocks/>
              </p:cNvGrpSpPr>
              <p:nvPr/>
            </p:nvGrpSpPr>
            <p:grpSpPr bwMode="auto">
              <a:xfrm>
                <a:off x="3636165" y="1819139"/>
                <a:ext cx="1696621" cy="3491807"/>
                <a:chOff x="1684" y="1082"/>
                <a:chExt cx="2391" cy="3083"/>
              </a:xfrm>
            </p:grpSpPr>
            <p:sp>
              <p:nvSpPr>
                <p:cNvPr id="18"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9"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14"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5"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6"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7"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sp>
        <p:nvSpPr>
          <p:cNvPr id="20" name="Prostokąt zaokrąglony 19"/>
          <p:cNvSpPr/>
          <p:nvPr/>
        </p:nvSpPr>
        <p:spPr>
          <a:xfrm>
            <a:off x="6096000" y="846161"/>
            <a:ext cx="7892669" cy="35549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lang="en-NZ" sz="2000" b="1">
                <a:latin typeface="Century Gothic" panose="020B0502020202020204" pitchFamily="34" charset="0"/>
              </a:rPr>
              <a:t>C Drops Below the Line</a:t>
            </a:r>
            <a:endParaRPr lang="pl-PL" sz="2000" b="1">
              <a:latin typeface="Century Gothic" panose="020B0502020202020204" pitchFamily="34" charset="0"/>
            </a:endParaRPr>
          </a:p>
        </p:txBody>
      </p:sp>
      <p:sp>
        <p:nvSpPr>
          <p:cNvPr id="22" name="pole tekstowe 21"/>
          <p:cNvSpPr txBox="1"/>
          <p:nvPr/>
        </p:nvSpPr>
        <p:spPr>
          <a:xfrm>
            <a:off x="5827923" y="1437412"/>
            <a:ext cx="5992601" cy="954107"/>
          </a:xfrm>
          <a:prstGeom prst="rect">
            <a:avLst/>
          </a:prstGeom>
          <a:noFill/>
        </p:spPr>
        <p:txBody>
          <a:bodyPr wrap="square" rtlCol="0">
            <a:spAutoFit/>
          </a:bodyPr>
          <a:lstStyle/>
          <a:p>
            <a:r>
              <a:rPr lang="pl-PL" sz="2800">
                <a:latin typeface="Century Gothic" panose="020B0502020202020204" pitchFamily="34" charset="0"/>
              </a:rPr>
              <a:t>Key feeling – </a:t>
            </a:r>
            <a:r>
              <a:rPr kumimoji="1" lang="en-NZ" sz="2800" b="1">
                <a:solidFill>
                  <a:schemeClr val="accent1"/>
                </a:solidFill>
                <a:latin typeface="Century Gothic" panose="020B0502020202020204" pitchFamily="34" charset="0"/>
                <a:ea typeface="ＭＳ Ｐゴシック" pitchFamily="-112" charset="-128"/>
              </a:rPr>
              <a:t>A n</a:t>
            </a:r>
            <a:r>
              <a:rPr kumimoji="1" lang="pl-PL" sz="2800" b="1">
                <a:solidFill>
                  <a:schemeClr val="accent1"/>
                </a:solidFill>
                <a:latin typeface="Century Gothic" panose="020B0502020202020204" pitchFamily="34" charset="0"/>
                <a:ea typeface="ＭＳ Ｐゴシック" pitchFamily="-112" charset="-128"/>
              </a:rPr>
              <a:t>eed </a:t>
            </a:r>
            <a:r>
              <a:rPr kumimoji="1" lang="en-NZ" sz="2800" b="1">
                <a:solidFill>
                  <a:schemeClr val="accent1"/>
                </a:solidFill>
                <a:latin typeface="Century Gothic" panose="020B0502020202020204" pitchFamily="34" charset="0"/>
                <a:ea typeface="ＭＳ Ｐゴシック" pitchFamily="-112" charset="-128"/>
              </a:rPr>
              <a:t>for instruction</a:t>
            </a:r>
            <a:endParaRPr kumimoji="1" lang="en-US" sz="2800" b="1">
              <a:solidFill>
                <a:schemeClr val="accent1"/>
              </a:solidFill>
              <a:latin typeface="Century Gothic" panose="020B0502020202020204" pitchFamily="34" charset="0"/>
              <a:ea typeface="ＭＳ Ｐゴシック" pitchFamily="-112" charset="-128"/>
            </a:endParaRPr>
          </a:p>
        </p:txBody>
      </p:sp>
      <p:sp>
        <p:nvSpPr>
          <p:cNvPr id="27" name="Prostokąt 26"/>
          <p:cNvSpPr/>
          <p:nvPr/>
        </p:nvSpPr>
        <p:spPr>
          <a:xfrm>
            <a:off x="6096000" y="2594909"/>
            <a:ext cx="5457371" cy="1569660"/>
          </a:xfrm>
          <a:prstGeom prst="rect">
            <a:avLst/>
          </a:prstGeom>
        </p:spPr>
        <p:txBody>
          <a:bodyPr wrap="square">
            <a:spAutoFit/>
          </a:bodyPr>
          <a:lstStyle/>
          <a:p>
            <a:pPr>
              <a:buClr>
                <a:schemeClr val="accent1"/>
              </a:buClr>
            </a:pPr>
            <a:r>
              <a:rPr lang="en-NZ" altLang="en-US" sz="2400" b="1">
                <a:solidFill>
                  <a:srgbClr val="5F5F5F"/>
                </a:solidFill>
                <a:latin typeface="Century Gothic" panose="020B0502020202020204" pitchFamily="34" charset="0"/>
                <a:ea typeface="Open Sans" panose="020B0606030504020204" pitchFamily="34" charset="0"/>
                <a:cs typeface="Open Sans" panose="020B0606030504020204" pitchFamily="34" charset="0"/>
              </a:rPr>
              <a:t>Discussion Points</a:t>
            </a:r>
          </a:p>
          <a:p>
            <a:pPr marL="342900" indent="-342900">
              <a:buClr>
                <a:schemeClr val="accent1"/>
              </a:buClr>
              <a:buFont typeface="Arial" panose="020B0604020202020204" pitchFamily="34" charset="0"/>
              <a:buChar char="•"/>
            </a:pPr>
            <a:r>
              <a:rPr lang="en-NZ"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Extra support</a:t>
            </a:r>
          </a:p>
          <a:p>
            <a:pPr marL="342900" indent="-342900">
              <a:buClr>
                <a:schemeClr val="accent1"/>
              </a:buClr>
              <a:buFont typeface="Arial" panose="020B0604020202020204" pitchFamily="34" charset="0"/>
              <a:buChar char="•"/>
            </a:pPr>
            <a:r>
              <a:rPr lang="en-NZ"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Clearer Job Description</a:t>
            </a:r>
          </a:p>
          <a:p>
            <a:pPr marL="342900" indent="-342900">
              <a:buClr>
                <a:schemeClr val="accent1"/>
              </a:buClr>
              <a:buFont typeface="Arial" panose="020B0604020202020204" pitchFamily="34" charset="0"/>
              <a:buChar char="•"/>
            </a:pPr>
            <a:r>
              <a:rPr lang="en-NZ"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rPr>
              <a:t>Need for boundaries</a:t>
            </a:r>
            <a:endParaRPr lang="pl-PL" altLang="en-US" sz="2400">
              <a:solidFill>
                <a:srgbClr val="5F5F5F"/>
              </a:solidFill>
              <a:latin typeface="Century Gothic" panose="020B0502020202020204" pitchFamily="34" charset="0"/>
              <a:ea typeface="Open Sans" panose="020B0606030504020204" pitchFamily="34" charset="0"/>
              <a:cs typeface="Open Sans" panose="020B0606030504020204" pitchFamily="34" charset="0"/>
            </a:endParaRPr>
          </a:p>
        </p:txBody>
      </p:sp>
      <p:grpSp>
        <p:nvGrpSpPr>
          <p:cNvPr id="28" name="Grupa 27"/>
          <p:cNvGrpSpPr/>
          <p:nvPr/>
        </p:nvGrpSpPr>
        <p:grpSpPr>
          <a:xfrm>
            <a:off x="626509" y="874019"/>
            <a:ext cx="2196531" cy="4895429"/>
            <a:chOff x="3134998" y="1178691"/>
            <a:chExt cx="2019850" cy="4501658"/>
          </a:xfrm>
        </p:grpSpPr>
        <p:sp>
          <p:nvSpPr>
            <p:cNvPr id="29"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0"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1"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2"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33" name="Grupa 32"/>
            <p:cNvGrpSpPr/>
            <p:nvPr/>
          </p:nvGrpSpPr>
          <p:grpSpPr>
            <a:xfrm>
              <a:off x="3134998" y="1517736"/>
              <a:ext cx="2019850" cy="4162612"/>
              <a:chOff x="3636165" y="1814460"/>
              <a:chExt cx="1696621" cy="3496486"/>
            </a:xfrm>
          </p:grpSpPr>
          <p:grpSp>
            <p:nvGrpSpPr>
              <p:cNvPr id="34" name="Group 28"/>
              <p:cNvGrpSpPr>
                <a:grpSpLocks/>
              </p:cNvGrpSpPr>
              <p:nvPr/>
            </p:nvGrpSpPr>
            <p:grpSpPr bwMode="auto">
              <a:xfrm>
                <a:off x="3636165" y="1819139"/>
                <a:ext cx="1696621" cy="3491807"/>
                <a:chOff x="1684" y="1082"/>
                <a:chExt cx="2391" cy="3083"/>
              </a:xfrm>
            </p:grpSpPr>
            <p:sp>
              <p:nvSpPr>
                <p:cNvPr id="39"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40"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35"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6"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7"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8"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49" name="Grupa 48"/>
          <p:cNvGrpSpPr/>
          <p:nvPr/>
        </p:nvGrpSpPr>
        <p:grpSpPr>
          <a:xfrm>
            <a:off x="1051430" y="1960632"/>
            <a:ext cx="1337174" cy="2532872"/>
            <a:chOff x="753442" y="2802059"/>
            <a:chExt cx="1038782" cy="1967657"/>
          </a:xfrm>
        </p:grpSpPr>
        <p:sp>
          <p:nvSpPr>
            <p:cNvPr id="50" name="Line 35"/>
            <p:cNvSpPr>
              <a:spLocks noChangeShapeType="1"/>
            </p:cNvSpPr>
            <p:nvPr/>
          </p:nvSpPr>
          <p:spPr bwMode="auto">
            <a:xfrm>
              <a:off x="753442" y="2802059"/>
              <a:ext cx="335970" cy="1891701"/>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1" name="Line 36"/>
            <p:cNvSpPr>
              <a:spLocks noChangeShapeType="1"/>
            </p:cNvSpPr>
            <p:nvPr/>
          </p:nvSpPr>
          <p:spPr bwMode="auto">
            <a:xfrm flipH="1">
              <a:off x="1089409" y="4514183"/>
              <a:ext cx="345423" cy="179577"/>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2" name="Line 37"/>
            <p:cNvSpPr>
              <a:spLocks noChangeShapeType="1"/>
            </p:cNvSpPr>
            <p:nvPr/>
          </p:nvSpPr>
          <p:spPr bwMode="auto">
            <a:xfrm>
              <a:off x="1443132" y="4514183"/>
              <a:ext cx="349092" cy="255533"/>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57" name="Line 6"/>
          <p:cNvSpPr>
            <a:spLocks noChangeShapeType="1"/>
          </p:cNvSpPr>
          <p:nvPr/>
        </p:nvSpPr>
        <p:spPr bwMode="auto">
          <a:xfrm flipH="1">
            <a:off x="2388604" y="2152650"/>
            <a:ext cx="2342512" cy="2221063"/>
          </a:xfrm>
          <a:custGeom>
            <a:avLst/>
            <a:gdLst>
              <a:gd name="connsiteX0" fmla="*/ 0 w 10000"/>
              <a:gd name="connsiteY0" fmla="*/ 0 h 10000"/>
              <a:gd name="connsiteX1" fmla="*/ 10000 w 10000"/>
              <a:gd name="connsiteY1" fmla="*/ 10000 h 10000"/>
              <a:gd name="connsiteX0" fmla="*/ 0 w 10000"/>
              <a:gd name="connsiteY0" fmla="*/ 0 h 8168"/>
              <a:gd name="connsiteX1" fmla="*/ 10000 w 10000"/>
              <a:gd name="connsiteY1" fmla="*/ 8168 h 8168"/>
              <a:gd name="connsiteX0" fmla="*/ 0 w 10000"/>
              <a:gd name="connsiteY0" fmla="*/ 0 h 10208"/>
              <a:gd name="connsiteX1" fmla="*/ 10000 w 10000"/>
              <a:gd name="connsiteY1" fmla="*/ 10208 h 10208"/>
            </a:gdLst>
            <a:ahLst/>
            <a:cxnLst>
              <a:cxn ang="0">
                <a:pos x="connsiteX0" y="connsiteY0"/>
              </a:cxn>
              <a:cxn ang="0">
                <a:pos x="connsiteX1" y="connsiteY1"/>
              </a:cxn>
            </a:cxnLst>
            <a:rect l="l" t="t" r="r" b="b"/>
            <a:pathLst>
              <a:path w="10000" h="10208">
                <a:moveTo>
                  <a:pt x="0" y="0"/>
                </a:moveTo>
                <a:cubicBezTo>
                  <a:pt x="3333" y="4081"/>
                  <a:pt x="6667" y="6127"/>
                  <a:pt x="10000" y="10208"/>
                </a:cubicBezTo>
              </a:path>
            </a:pathLst>
          </a:custGeom>
          <a:noFill/>
          <a:ln w="50800">
            <a:solidFill>
              <a:srgbClr val="F76AA7"/>
            </a:solidFill>
            <a:round/>
            <a:headEnd type="triangle"/>
            <a:tailEnd type="triangle" w="med" len="med"/>
          </a:ln>
          <a:effectLst/>
          <a:extLst>
            <a:ext uri="{909E8E84-426E-40DD-AFC4-6F175D3DCCD1}">
              <a14:hiddenFill xmlns:a14="http://schemas.microsoft.com/office/drawing/2010/main">
                <a:noFill/>
              </a14:hiddenFill>
            </a:ext>
          </a:extLst>
        </p:spPr>
        <p:txBody>
          <a:bodyPr wrap="square" lIns="85341" tIns="42670" rIns="85341" bIns="42670">
            <a:spAutoFit/>
          </a:bodyPr>
          <a:lstStyle/>
          <a:p>
            <a:endParaRPr lang="pl-PL"/>
          </a:p>
        </p:txBody>
      </p:sp>
      <p:sp>
        <p:nvSpPr>
          <p:cNvPr id="3" name="Symbol zastępczy numeru slajdu 2"/>
          <p:cNvSpPr>
            <a:spLocks noGrp="1"/>
          </p:cNvSpPr>
          <p:nvPr>
            <p:ph type="sldNum" sz="quarter" idx="12"/>
          </p:nvPr>
        </p:nvSpPr>
        <p:spPr/>
        <p:txBody>
          <a:bodyPr/>
          <a:lstStyle/>
          <a:p>
            <a:fld id="{DEAEEF22-A4DB-45E7-8C91-9889C89BF273}" type="slidenum">
              <a:rPr lang="pl-PL" smtClean="0"/>
              <a:t>80</a:t>
            </a:fld>
            <a:endParaRPr lang="pl-PL"/>
          </a:p>
        </p:txBody>
      </p:sp>
      <p:grpSp>
        <p:nvGrpSpPr>
          <p:cNvPr id="4" name="Group 3"/>
          <p:cNvGrpSpPr/>
          <p:nvPr/>
        </p:nvGrpSpPr>
        <p:grpSpPr>
          <a:xfrm>
            <a:off x="3525455" y="1960632"/>
            <a:ext cx="1310768" cy="2721538"/>
            <a:chOff x="3525455" y="1960632"/>
            <a:chExt cx="1310768" cy="2721538"/>
          </a:xfrm>
        </p:grpSpPr>
        <p:grpSp>
          <p:nvGrpSpPr>
            <p:cNvPr id="53" name="Grupa 52"/>
            <p:cNvGrpSpPr/>
            <p:nvPr/>
          </p:nvGrpSpPr>
          <p:grpSpPr>
            <a:xfrm>
              <a:off x="3525455" y="1960632"/>
              <a:ext cx="866986" cy="2721538"/>
              <a:chOff x="2743062" y="2854987"/>
              <a:chExt cx="673517" cy="2114222"/>
            </a:xfrm>
          </p:grpSpPr>
          <p:sp>
            <p:nvSpPr>
              <p:cNvPr id="55" name="Line 36"/>
              <p:cNvSpPr>
                <a:spLocks noChangeShapeType="1"/>
              </p:cNvSpPr>
              <p:nvPr/>
            </p:nvSpPr>
            <p:spPr bwMode="auto">
              <a:xfrm flipH="1" flipV="1">
                <a:off x="2743062" y="2854987"/>
                <a:ext cx="330844" cy="2114222"/>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6" name="Line 37"/>
              <p:cNvSpPr>
                <a:spLocks noChangeShapeType="1"/>
              </p:cNvSpPr>
              <p:nvPr/>
            </p:nvSpPr>
            <p:spPr bwMode="auto">
              <a:xfrm flipV="1">
                <a:off x="3073906" y="3347723"/>
                <a:ext cx="342673" cy="1621485"/>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41" name="Line 37"/>
            <p:cNvSpPr>
              <a:spLocks noChangeShapeType="1"/>
            </p:cNvSpPr>
            <p:nvPr/>
          </p:nvSpPr>
          <p:spPr bwMode="auto">
            <a:xfrm flipV="1">
              <a:off x="4392440" y="2152650"/>
              <a:ext cx="443783" cy="442259"/>
            </a:xfrm>
            <a:prstGeom prst="line">
              <a:avLst/>
            </a:prstGeom>
            <a:noFill/>
            <a:ln w="25400" cap="rnd">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43" name="Rectangle 42"/>
          <p:cNvSpPr/>
          <p:nvPr/>
        </p:nvSpPr>
        <p:spPr>
          <a:xfrm>
            <a:off x="-78055" y="512418"/>
            <a:ext cx="6095999" cy="59770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Prostokąt zaokrąglony 7">
            <a:extLst>
              <a:ext uri="{FF2B5EF4-FFF2-40B4-BE49-F238E27FC236}">
                <a16:creationId xmlns:a16="http://schemas.microsoft.com/office/drawing/2014/main" id="{02035FDA-F8A2-4203-A030-0A5BE6D13524}"/>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Turn to Page 30 of your Workbook</a:t>
            </a:r>
            <a:endParaRPr lang="en-US" sz="1100" b="1">
              <a:solidFill>
                <a:schemeClr val="bg1"/>
              </a:solidFill>
              <a:latin typeface="Century Gothic" panose="020B0502020202020204" pitchFamily="34" charset="0"/>
            </a:endParaRPr>
          </a:p>
        </p:txBody>
      </p:sp>
      <p:pic>
        <p:nvPicPr>
          <p:cNvPr id="45" name="Graphic 44" descr="Closed book with solid fill">
            <a:extLst>
              <a:ext uri="{FF2B5EF4-FFF2-40B4-BE49-F238E27FC236}">
                <a16:creationId xmlns:a16="http://schemas.microsoft.com/office/drawing/2014/main" id="{59613058-8F11-47B3-8948-1C78E6372C0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53912" y="256991"/>
            <a:ext cx="228376" cy="227084"/>
          </a:xfrm>
          <a:prstGeom prst="rect">
            <a:avLst/>
          </a:prstGeom>
        </p:spPr>
      </p:pic>
    </p:spTree>
    <p:extLst>
      <p:ext uri="{BB962C8B-B14F-4D97-AF65-F5344CB8AC3E}">
        <p14:creationId xmlns:p14="http://schemas.microsoft.com/office/powerpoint/2010/main" val="416307241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53333">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53333">
                                          <p:cBhvr additive="base">
                                            <p:cTn id="7" dur="1000" fill="hold"/>
                                            <p:tgtEl>
                                              <p:spTgt spid="20"/>
                                            </p:tgtEl>
                                            <p:attrNameLst>
                                              <p:attrName>ppt_x</p:attrName>
                                            </p:attrNameLst>
                                          </p:cBhvr>
                                          <p:tavLst>
                                            <p:tav tm="0">
                                              <p:val>
                                                <p:strVal val="1+#ppt_w/2"/>
                                              </p:val>
                                            </p:tav>
                                            <p:tav tm="100000">
                                              <p:val>
                                                <p:strVal val="#ppt_x"/>
                                              </p:val>
                                            </p:tav>
                                          </p:tavLst>
                                        </p:anim>
                                        <p:anim calcmode="lin" valueType="num" p14:bounceEnd="53333">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par>
                                    <p:cTn id="13" presetID="2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down)">
                                          <p:cBhvr>
                                            <p:cTn id="15" dur="500"/>
                                            <p:tgtEl>
                                              <p:spTgt spid="2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left)">
                                          <p:cBhvr>
                                            <p:cTn id="19" dur="500"/>
                                            <p:tgtEl>
                                              <p:spTgt spid="4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p:cTn id="27" dur="750" fill="hold"/>
                                            <p:tgtEl>
                                              <p:spTgt spid="57"/>
                                            </p:tgtEl>
                                            <p:attrNameLst>
                                              <p:attrName>ppt_w</p:attrName>
                                            </p:attrNameLst>
                                          </p:cBhvr>
                                          <p:tavLst>
                                            <p:tav tm="0">
                                              <p:val>
                                                <p:fltVal val="0"/>
                                              </p:val>
                                            </p:tav>
                                            <p:tav tm="100000">
                                              <p:val>
                                                <p:strVal val="#ppt_w"/>
                                              </p:val>
                                            </p:tav>
                                          </p:tavLst>
                                        </p:anim>
                                        <p:anim calcmode="lin" valueType="num">
                                          <p:cBhvr>
                                            <p:cTn id="28" dur="750" fill="hold"/>
                                            <p:tgtEl>
                                              <p:spTgt spid="57"/>
                                            </p:tgtEl>
                                            <p:attrNameLst>
                                              <p:attrName>ppt_h</p:attrName>
                                            </p:attrNameLst>
                                          </p:cBhvr>
                                          <p:tavLst>
                                            <p:tav tm="0">
                                              <p:val>
                                                <p:fltVal val="0"/>
                                              </p:val>
                                            </p:tav>
                                            <p:tav tm="100000">
                                              <p:val>
                                                <p:strVal val="#ppt_h"/>
                                              </p:val>
                                            </p:tav>
                                          </p:tavLst>
                                        </p:anim>
                                        <p:animEffect transition="in" filter="fade">
                                          <p:cBhvr>
                                            <p:cTn id="29" dur="750"/>
                                            <p:tgtEl>
                                              <p:spTgt spid="57"/>
                                            </p:tgtEl>
                                          </p:cBhvr>
                                        </p:animEffect>
                                      </p:childTnLst>
                                    </p:cTn>
                                  </p:par>
                                </p:childTnLst>
                              </p:cTn>
                            </p:par>
                            <p:par>
                              <p:cTn id="30" fill="hold">
                                <p:stCondLst>
                                  <p:cond delay="3250"/>
                                </p:stCondLst>
                                <p:childTnLst>
                                  <p:par>
                                    <p:cTn id="31" presetID="26" presetClass="emph" presetSubtype="0" fill="hold" grpId="1" nodeType="afterEffect">
                                      <p:stCondLst>
                                        <p:cond delay="0"/>
                                      </p:stCondLst>
                                      <p:childTnLst>
                                        <p:animEffect transition="out" filter="fade">
                                          <p:cBhvr>
                                            <p:cTn id="32" dur="500" tmFilter="0, 0; .2, .5; .8, .5; 1, 0"/>
                                            <p:tgtEl>
                                              <p:spTgt spid="57"/>
                                            </p:tgtEl>
                                          </p:cBhvr>
                                        </p:animEffect>
                                        <p:animScale>
                                          <p:cBhvr>
                                            <p:cTn id="33" dur="250" autoRev="1" fill="hold"/>
                                            <p:tgtEl>
                                              <p:spTgt spid="57"/>
                                            </p:tgtEl>
                                          </p:cBhvr>
                                          <p:by x="105000" y="105000"/>
                                        </p:animScale>
                                      </p:childTnLst>
                                    </p:cTn>
                                  </p:par>
                                </p:childTnLst>
                              </p:cTn>
                            </p:par>
                            <p:par>
                              <p:cTn id="34" fill="hold">
                                <p:stCondLst>
                                  <p:cond delay="375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childTnLst>
                                    </p:cTn>
                                  </p:par>
                                </p:childTnLst>
                              </p:cTn>
                            </p:par>
                            <p:par>
                              <p:cTn id="38" fill="hold">
                                <p:stCondLst>
                                  <p:cond delay="4750"/>
                                </p:stCondLst>
                                <p:childTnLst>
                                  <p:par>
                                    <p:cTn id="39" presetID="22" presetClass="entr" presetSubtype="8" fill="hold" grpId="0" nodeType="afterEffect">
                                      <p:stCondLst>
                                        <p:cond delay="0"/>
                                      </p:stCondLst>
                                      <p:childTnLst>
                                        <p:set>
                                          <p:cBhvr>
                                            <p:cTn id="40" dur="1" fill="hold">
                                              <p:stCondLst>
                                                <p:cond delay="0"/>
                                              </p:stCondLst>
                                            </p:cTn>
                                            <p:tgtEl>
                                              <p:spTgt spid="27">
                                                <p:txEl>
                                                  <p:pRg st="0" end="0"/>
                                                </p:txEl>
                                              </p:spTgt>
                                            </p:tgtEl>
                                            <p:attrNameLst>
                                              <p:attrName>style.visibility</p:attrName>
                                            </p:attrNameLst>
                                          </p:cBhvr>
                                          <p:to>
                                            <p:strVal val="visible"/>
                                          </p:to>
                                        </p:set>
                                        <p:animEffect transition="in" filter="wipe(left)">
                                          <p:cBhvr>
                                            <p:cTn id="41" dur="750"/>
                                            <p:tgtEl>
                                              <p:spTgt spid="27">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7">
                                                <p:txEl>
                                                  <p:pRg st="1" end="1"/>
                                                </p:txEl>
                                              </p:spTgt>
                                            </p:tgtEl>
                                            <p:attrNameLst>
                                              <p:attrName>style.visibility</p:attrName>
                                            </p:attrNameLst>
                                          </p:cBhvr>
                                          <p:to>
                                            <p:strVal val="visible"/>
                                          </p:to>
                                        </p:set>
                                        <p:animEffect transition="in" filter="wipe(left)">
                                          <p:cBhvr>
                                            <p:cTn id="46" dur="750"/>
                                            <p:tgtEl>
                                              <p:spTgt spid="27">
                                                <p:txEl>
                                                  <p:pRg st="1" end="1"/>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7">
                                                <p:txEl>
                                                  <p:pRg st="2" end="2"/>
                                                </p:txEl>
                                              </p:spTgt>
                                            </p:tgtEl>
                                            <p:attrNameLst>
                                              <p:attrName>style.visibility</p:attrName>
                                            </p:attrNameLst>
                                          </p:cBhvr>
                                          <p:to>
                                            <p:strVal val="visible"/>
                                          </p:to>
                                        </p:set>
                                        <p:animEffect transition="in" filter="wipe(left)">
                                          <p:cBhvr>
                                            <p:cTn id="51" dur="750"/>
                                            <p:tgtEl>
                                              <p:spTgt spid="27">
                                                <p:txEl>
                                                  <p:pRg st="2" end="2"/>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7">
                                                <p:txEl>
                                                  <p:pRg st="3" end="3"/>
                                                </p:txEl>
                                              </p:spTgt>
                                            </p:tgtEl>
                                            <p:attrNameLst>
                                              <p:attrName>style.visibility</p:attrName>
                                            </p:attrNameLst>
                                          </p:cBhvr>
                                          <p:to>
                                            <p:strVal val="visible"/>
                                          </p:to>
                                        </p:set>
                                        <p:animEffect transition="in" filter="wipe(left)">
                                          <p:cBhvr>
                                            <p:cTn id="56" dur="750"/>
                                            <p:tgtEl>
                                              <p:spTgt spid="27">
                                                <p:txEl>
                                                  <p:pRg st="3" end="3"/>
                                                </p:txEl>
                                              </p:spTgt>
                                            </p:tgtEl>
                                          </p:cBhvr>
                                        </p:animEffect>
                                      </p:childTnLst>
                                    </p:cTn>
                                  </p:par>
                                </p:childTnLst>
                              </p:cTn>
                            </p:par>
                            <p:par>
                              <p:cTn id="57" fill="hold">
                                <p:stCondLst>
                                  <p:cond delay="750"/>
                                </p:stCondLst>
                                <p:childTnLst>
                                  <p:par>
                                    <p:cTn id="58" presetID="2" presetClass="entr" presetSubtype="8" fill="hold" grpId="0" nodeType="afterEffect" p14:presetBounceEnd="53333">
                                      <p:stCondLst>
                                        <p:cond delay="0"/>
                                      </p:stCondLst>
                                      <p:childTnLst>
                                        <p:set>
                                          <p:cBhvr>
                                            <p:cTn id="59" dur="1" fill="hold">
                                              <p:stCondLst>
                                                <p:cond delay="0"/>
                                              </p:stCondLst>
                                            </p:cTn>
                                            <p:tgtEl>
                                              <p:spTgt spid="44"/>
                                            </p:tgtEl>
                                            <p:attrNameLst>
                                              <p:attrName>style.visibility</p:attrName>
                                            </p:attrNameLst>
                                          </p:cBhvr>
                                          <p:to>
                                            <p:strVal val="visible"/>
                                          </p:to>
                                        </p:set>
                                        <p:anim calcmode="lin" valueType="num" p14:bounceEnd="53333">
                                          <p:cBhvr additive="base">
                                            <p:cTn id="60" dur="1250" fill="hold"/>
                                            <p:tgtEl>
                                              <p:spTgt spid="44"/>
                                            </p:tgtEl>
                                            <p:attrNameLst>
                                              <p:attrName>ppt_x</p:attrName>
                                            </p:attrNameLst>
                                          </p:cBhvr>
                                          <p:tavLst>
                                            <p:tav tm="0">
                                              <p:val>
                                                <p:strVal val="0-#ppt_w/2"/>
                                              </p:val>
                                            </p:tav>
                                            <p:tav tm="100000">
                                              <p:val>
                                                <p:strVal val="#ppt_x"/>
                                              </p:val>
                                            </p:tav>
                                          </p:tavLst>
                                        </p:anim>
                                        <p:anim calcmode="lin" valueType="num" p14:bounceEnd="53333">
                                          <p:cBhvr additive="base">
                                            <p:cTn id="61" dur="125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27" grpId="0" build="p"/>
          <p:bldP spid="57" grpId="0" animBg="1"/>
          <p:bldP spid="57" grpId="1" animBg="1"/>
          <p:bldP spid="4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par>
                                    <p:cTn id="13" presetID="2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down)">
                                          <p:cBhvr>
                                            <p:cTn id="15" dur="500"/>
                                            <p:tgtEl>
                                              <p:spTgt spid="2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left)">
                                          <p:cBhvr>
                                            <p:cTn id="19" dur="500"/>
                                            <p:tgtEl>
                                              <p:spTgt spid="4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p:cTn id="27" dur="750" fill="hold"/>
                                            <p:tgtEl>
                                              <p:spTgt spid="57"/>
                                            </p:tgtEl>
                                            <p:attrNameLst>
                                              <p:attrName>ppt_w</p:attrName>
                                            </p:attrNameLst>
                                          </p:cBhvr>
                                          <p:tavLst>
                                            <p:tav tm="0">
                                              <p:val>
                                                <p:fltVal val="0"/>
                                              </p:val>
                                            </p:tav>
                                            <p:tav tm="100000">
                                              <p:val>
                                                <p:strVal val="#ppt_w"/>
                                              </p:val>
                                            </p:tav>
                                          </p:tavLst>
                                        </p:anim>
                                        <p:anim calcmode="lin" valueType="num">
                                          <p:cBhvr>
                                            <p:cTn id="28" dur="750" fill="hold"/>
                                            <p:tgtEl>
                                              <p:spTgt spid="57"/>
                                            </p:tgtEl>
                                            <p:attrNameLst>
                                              <p:attrName>ppt_h</p:attrName>
                                            </p:attrNameLst>
                                          </p:cBhvr>
                                          <p:tavLst>
                                            <p:tav tm="0">
                                              <p:val>
                                                <p:fltVal val="0"/>
                                              </p:val>
                                            </p:tav>
                                            <p:tav tm="100000">
                                              <p:val>
                                                <p:strVal val="#ppt_h"/>
                                              </p:val>
                                            </p:tav>
                                          </p:tavLst>
                                        </p:anim>
                                        <p:animEffect transition="in" filter="fade">
                                          <p:cBhvr>
                                            <p:cTn id="29" dur="750"/>
                                            <p:tgtEl>
                                              <p:spTgt spid="57"/>
                                            </p:tgtEl>
                                          </p:cBhvr>
                                        </p:animEffect>
                                      </p:childTnLst>
                                    </p:cTn>
                                  </p:par>
                                </p:childTnLst>
                              </p:cTn>
                            </p:par>
                            <p:par>
                              <p:cTn id="30" fill="hold">
                                <p:stCondLst>
                                  <p:cond delay="3250"/>
                                </p:stCondLst>
                                <p:childTnLst>
                                  <p:par>
                                    <p:cTn id="31" presetID="26" presetClass="emph" presetSubtype="0" fill="hold" grpId="1" nodeType="afterEffect">
                                      <p:stCondLst>
                                        <p:cond delay="0"/>
                                      </p:stCondLst>
                                      <p:childTnLst>
                                        <p:animEffect transition="out" filter="fade">
                                          <p:cBhvr>
                                            <p:cTn id="32" dur="500" tmFilter="0, 0; .2, .5; .8, .5; 1, 0"/>
                                            <p:tgtEl>
                                              <p:spTgt spid="57"/>
                                            </p:tgtEl>
                                          </p:cBhvr>
                                        </p:animEffect>
                                        <p:animScale>
                                          <p:cBhvr>
                                            <p:cTn id="33" dur="250" autoRev="1" fill="hold"/>
                                            <p:tgtEl>
                                              <p:spTgt spid="57"/>
                                            </p:tgtEl>
                                          </p:cBhvr>
                                          <p:by x="105000" y="105000"/>
                                        </p:animScale>
                                      </p:childTnLst>
                                    </p:cTn>
                                  </p:par>
                                </p:childTnLst>
                              </p:cTn>
                            </p:par>
                            <p:par>
                              <p:cTn id="34" fill="hold">
                                <p:stCondLst>
                                  <p:cond delay="375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childTnLst>
                                    </p:cTn>
                                  </p:par>
                                </p:childTnLst>
                              </p:cTn>
                            </p:par>
                            <p:par>
                              <p:cTn id="38" fill="hold">
                                <p:stCondLst>
                                  <p:cond delay="4750"/>
                                </p:stCondLst>
                                <p:childTnLst>
                                  <p:par>
                                    <p:cTn id="39" presetID="22" presetClass="entr" presetSubtype="8" fill="hold" grpId="0" nodeType="afterEffect">
                                      <p:stCondLst>
                                        <p:cond delay="0"/>
                                      </p:stCondLst>
                                      <p:childTnLst>
                                        <p:set>
                                          <p:cBhvr>
                                            <p:cTn id="40" dur="1" fill="hold">
                                              <p:stCondLst>
                                                <p:cond delay="0"/>
                                              </p:stCondLst>
                                            </p:cTn>
                                            <p:tgtEl>
                                              <p:spTgt spid="27">
                                                <p:txEl>
                                                  <p:pRg st="0" end="0"/>
                                                </p:txEl>
                                              </p:spTgt>
                                            </p:tgtEl>
                                            <p:attrNameLst>
                                              <p:attrName>style.visibility</p:attrName>
                                            </p:attrNameLst>
                                          </p:cBhvr>
                                          <p:to>
                                            <p:strVal val="visible"/>
                                          </p:to>
                                        </p:set>
                                        <p:animEffect transition="in" filter="wipe(left)">
                                          <p:cBhvr>
                                            <p:cTn id="41" dur="750"/>
                                            <p:tgtEl>
                                              <p:spTgt spid="27">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7">
                                                <p:txEl>
                                                  <p:pRg st="1" end="1"/>
                                                </p:txEl>
                                              </p:spTgt>
                                            </p:tgtEl>
                                            <p:attrNameLst>
                                              <p:attrName>style.visibility</p:attrName>
                                            </p:attrNameLst>
                                          </p:cBhvr>
                                          <p:to>
                                            <p:strVal val="visible"/>
                                          </p:to>
                                        </p:set>
                                        <p:animEffect transition="in" filter="wipe(left)">
                                          <p:cBhvr>
                                            <p:cTn id="46" dur="750"/>
                                            <p:tgtEl>
                                              <p:spTgt spid="27">
                                                <p:txEl>
                                                  <p:pRg st="1" end="1"/>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7">
                                                <p:txEl>
                                                  <p:pRg st="2" end="2"/>
                                                </p:txEl>
                                              </p:spTgt>
                                            </p:tgtEl>
                                            <p:attrNameLst>
                                              <p:attrName>style.visibility</p:attrName>
                                            </p:attrNameLst>
                                          </p:cBhvr>
                                          <p:to>
                                            <p:strVal val="visible"/>
                                          </p:to>
                                        </p:set>
                                        <p:animEffect transition="in" filter="wipe(left)">
                                          <p:cBhvr>
                                            <p:cTn id="51" dur="750"/>
                                            <p:tgtEl>
                                              <p:spTgt spid="27">
                                                <p:txEl>
                                                  <p:pRg st="2" end="2"/>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7">
                                                <p:txEl>
                                                  <p:pRg st="3" end="3"/>
                                                </p:txEl>
                                              </p:spTgt>
                                            </p:tgtEl>
                                            <p:attrNameLst>
                                              <p:attrName>style.visibility</p:attrName>
                                            </p:attrNameLst>
                                          </p:cBhvr>
                                          <p:to>
                                            <p:strVal val="visible"/>
                                          </p:to>
                                        </p:set>
                                        <p:animEffect transition="in" filter="wipe(left)">
                                          <p:cBhvr>
                                            <p:cTn id="56" dur="750"/>
                                            <p:tgtEl>
                                              <p:spTgt spid="27">
                                                <p:txEl>
                                                  <p:pRg st="3" end="3"/>
                                                </p:txEl>
                                              </p:spTgt>
                                            </p:tgtEl>
                                          </p:cBhvr>
                                        </p:animEffect>
                                      </p:childTnLst>
                                    </p:cTn>
                                  </p:par>
                                </p:childTnLst>
                              </p:cTn>
                            </p:par>
                            <p:par>
                              <p:cTn id="57" fill="hold">
                                <p:stCondLst>
                                  <p:cond delay="750"/>
                                </p:stCondLst>
                                <p:childTnLst>
                                  <p:par>
                                    <p:cTn id="58" presetID="2" presetClass="entr" presetSubtype="8" fill="hold" grpId="0" nodeType="afterEffect">
                                      <p:stCondLst>
                                        <p:cond delay="0"/>
                                      </p:stCondLst>
                                      <p:childTnLst>
                                        <p:set>
                                          <p:cBhvr>
                                            <p:cTn id="59" dur="1" fill="hold">
                                              <p:stCondLst>
                                                <p:cond delay="0"/>
                                              </p:stCondLst>
                                            </p:cTn>
                                            <p:tgtEl>
                                              <p:spTgt spid="44"/>
                                            </p:tgtEl>
                                            <p:attrNameLst>
                                              <p:attrName>style.visibility</p:attrName>
                                            </p:attrNameLst>
                                          </p:cBhvr>
                                          <p:to>
                                            <p:strVal val="visible"/>
                                          </p:to>
                                        </p:set>
                                        <p:anim calcmode="lin" valueType="num">
                                          <p:cBhvr additive="base">
                                            <p:cTn id="60" dur="1250" fill="hold"/>
                                            <p:tgtEl>
                                              <p:spTgt spid="44"/>
                                            </p:tgtEl>
                                            <p:attrNameLst>
                                              <p:attrName>ppt_x</p:attrName>
                                            </p:attrNameLst>
                                          </p:cBhvr>
                                          <p:tavLst>
                                            <p:tav tm="0">
                                              <p:val>
                                                <p:strVal val="0-#ppt_w/2"/>
                                              </p:val>
                                            </p:tav>
                                            <p:tav tm="100000">
                                              <p:val>
                                                <p:strVal val="#ppt_x"/>
                                              </p:val>
                                            </p:tav>
                                          </p:tavLst>
                                        </p:anim>
                                        <p:anim calcmode="lin" valueType="num">
                                          <p:cBhvr additive="base">
                                            <p:cTn id="61" dur="125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27" grpId="0" build="p"/>
          <p:bldP spid="57" grpId="0" animBg="1"/>
          <p:bldP spid="57" grpId="1" animBg="1"/>
          <p:bldP spid="44" grpId="0" animBg="1"/>
        </p:bldLst>
      </p:timing>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351580"/>
          </a:xfrm>
        </p:spPr>
        <p:txBody>
          <a:bodyPr/>
          <a:lstStyle/>
          <a:p>
            <a:r>
              <a:rPr lang="en-NZ"/>
              <a:t>Discussion: </a:t>
            </a:r>
            <a:r>
              <a:rPr lang="pl-PL" b="1">
                <a:solidFill>
                  <a:schemeClr val="accent1"/>
                </a:solidFill>
              </a:rPr>
              <a:t>Profile I </a:t>
            </a:r>
            <a:r>
              <a:rPr lang="pl-PL"/>
              <a:t>example</a:t>
            </a:r>
            <a:endParaRPr lang="pl-PL" b="1">
              <a:solidFill>
                <a:schemeClr val="accent1"/>
              </a:solidFill>
            </a:endParaRPr>
          </a:p>
        </p:txBody>
      </p:sp>
      <p:grpSp>
        <p:nvGrpSpPr>
          <p:cNvPr id="3" name="Grupa 2"/>
          <p:cNvGrpSpPr/>
          <p:nvPr/>
        </p:nvGrpSpPr>
        <p:grpSpPr>
          <a:xfrm>
            <a:off x="3340834" y="1193940"/>
            <a:ext cx="2196531" cy="4895429"/>
            <a:chOff x="3134998" y="1178691"/>
            <a:chExt cx="2019850" cy="4501658"/>
          </a:xfrm>
        </p:grpSpPr>
        <p:sp>
          <p:nvSpPr>
            <p:cNvPr id="4"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5"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8" name="Grupa 7"/>
            <p:cNvGrpSpPr/>
            <p:nvPr/>
          </p:nvGrpSpPr>
          <p:grpSpPr>
            <a:xfrm>
              <a:off x="3134998" y="1517736"/>
              <a:ext cx="2019850" cy="4162612"/>
              <a:chOff x="3636165" y="1814460"/>
              <a:chExt cx="1696621" cy="3496486"/>
            </a:xfrm>
          </p:grpSpPr>
          <p:grpSp>
            <p:nvGrpSpPr>
              <p:cNvPr id="9" name="Group 28"/>
              <p:cNvGrpSpPr>
                <a:grpSpLocks/>
              </p:cNvGrpSpPr>
              <p:nvPr/>
            </p:nvGrpSpPr>
            <p:grpSpPr bwMode="auto">
              <a:xfrm>
                <a:off x="3636165" y="1819139"/>
                <a:ext cx="1696621" cy="3491807"/>
                <a:chOff x="1684" y="1082"/>
                <a:chExt cx="2391" cy="3083"/>
              </a:xfrm>
            </p:grpSpPr>
            <p:sp>
              <p:nvSpPr>
                <p:cNvPr id="14"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5"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10"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1"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2"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3"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16" name="Grupa 15"/>
          <p:cNvGrpSpPr/>
          <p:nvPr/>
        </p:nvGrpSpPr>
        <p:grpSpPr>
          <a:xfrm>
            <a:off x="6654423" y="1204219"/>
            <a:ext cx="2196531" cy="4895429"/>
            <a:chOff x="3134998" y="1178691"/>
            <a:chExt cx="2019850" cy="4501658"/>
          </a:xfrm>
        </p:grpSpPr>
        <p:sp>
          <p:nvSpPr>
            <p:cNvPr id="17"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8"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9"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0"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21" name="Grupa 20"/>
            <p:cNvGrpSpPr/>
            <p:nvPr/>
          </p:nvGrpSpPr>
          <p:grpSpPr>
            <a:xfrm>
              <a:off x="3134998" y="1517736"/>
              <a:ext cx="2019850" cy="4162612"/>
              <a:chOff x="3636165" y="1814460"/>
              <a:chExt cx="1696621" cy="3496486"/>
            </a:xfrm>
          </p:grpSpPr>
          <p:grpSp>
            <p:nvGrpSpPr>
              <p:cNvPr id="22" name="Group 28"/>
              <p:cNvGrpSpPr>
                <a:grpSpLocks/>
              </p:cNvGrpSpPr>
              <p:nvPr/>
            </p:nvGrpSpPr>
            <p:grpSpPr bwMode="auto">
              <a:xfrm>
                <a:off x="3636165" y="1819139"/>
                <a:ext cx="1696621" cy="3491807"/>
                <a:chOff x="1684" y="1082"/>
                <a:chExt cx="2391" cy="3083"/>
              </a:xfrm>
            </p:grpSpPr>
            <p:sp>
              <p:nvSpPr>
                <p:cNvPr id="27"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8"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23"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4"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5"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6"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sp>
        <p:nvSpPr>
          <p:cNvPr id="37" name="Prostokąt zaokrąglony 36"/>
          <p:cNvSpPr/>
          <p:nvPr/>
        </p:nvSpPr>
        <p:spPr>
          <a:xfrm>
            <a:off x="6654423" y="874019"/>
            <a:ext cx="6428442" cy="312826"/>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lang="pl-PL" sz="2000" b="1">
                <a:latin typeface="Century Gothic" panose="020B0502020202020204" pitchFamily="34" charset="0"/>
              </a:rPr>
              <a:t>Profile II</a:t>
            </a:r>
          </a:p>
        </p:txBody>
      </p:sp>
      <p:sp>
        <p:nvSpPr>
          <p:cNvPr id="38" name="Prostokąt zaokrąglony 37"/>
          <p:cNvSpPr/>
          <p:nvPr/>
        </p:nvSpPr>
        <p:spPr>
          <a:xfrm>
            <a:off x="-878120" y="873963"/>
            <a:ext cx="6428442" cy="31282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pPr algn="r"/>
            <a:r>
              <a:rPr lang="pl-PL" sz="2000" b="1">
                <a:latin typeface="Century Gothic" panose="020B0502020202020204" pitchFamily="34" charset="0"/>
              </a:rPr>
              <a:t>Profile I</a:t>
            </a:r>
            <a:endParaRPr lang="en-US" sz="2000" b="1">
              <a:latin typeface="Century Gothic" panose="020B0502020202020204" pitchFamily="34" charset="0"/>
            </a:endParaRPr>
          </a:p>
        </p:txBody>
      </p:sp>
      <p:grpSp>
        <p:nvGrpSpPr>
          <p:cNvPr id="41" name="Grupa 40"/>
          <p:cNvGrpSpPr/>
          <p:nvPr/>
        </p:nvGrpSpPr>
        <p:grpSpPr>
          <a:xfrm>
            <a:off x="3778952" y="2086612"/>
            <a:ext cx="1325840" cy="3072357"/>
            <a:chOff x="2958596" y="2524064"/>
            <a:chExt cx="1014088" cy="2349937"/>
          </a:xfrm>
        </p:grpSpPr>
        <p:sp>
          <p:nvSpPr>
            <p:cNvPr id="42" name="Line 35"/>
            <p:cNvSpPr>
              <a:spLocks noChangeShapeType="1"/>
            </p:cNvSpPr>
            <p:nvPr/>
          </p:nvSpPr>
          <p:spPr bwMode="auto">
            <a:xfrm>
              <a:off x="2958596" y="2524064"/>
              <a:ext cx="331340" cy="234509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3" name="Line 36"/>
            <p:cNvSpPr>
              <a:spLocks noChangeShapeType="1"/>
            </p:cNvSpPr>
            <p:nvPr/>
          </p:nvSpPr>
          <p:spPr bwMode="auto">
            <a:xfrm flipH="1">
              <a:off x="3278589" y="4288117"/>
              <a:ext cx="346982" cy="585884"/>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4" name="Line 37"/>
            <p:cNvSpPr>
              <a:spLocks noChangeShapeType="1"/>
            </p:cNvSpPr>
            <p:nvPr/>
          </p:nvSpPr>
          <p:spPr bwMode="auto">
            <a:xfrm>
              <a:off x="3625572" y="4288117"/>
              <a:ext cx="347112" cy="28515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45" name="Grupa 44"/>
          <p:cNvGrpSpPr/>
          <p:nvPr/>
        </p:nvGrpSpPr>
        <p:grpSpPr>
          <a:xfrm>
            <a:off x="7064329" y="2118967"/>
            <a:ext cx="1342285" cy="3284313"/>
            <a:chOff x="5058736" y="2556420"/>
            <a:chExt cx="1026666" cy="2512054"/>
          </a:xfrm>
        </p:grpSpPr>
        <p:sp>
          <p:nvSpPr>
            <p:cNvPr id="46" name="Line 35"/>
            <p:cNvSpPr>
              <a:spLocks noChangeShapeType="1"/>
            </p:cNvSpPr>
            <p:nvPr/>
          </p:nvSpPr>
          <p:spPr bwMode="auto">
            <a:xfrm>
              <a:off x="5058736" y="2556420"/>
              <a:ext cx="355933" cy="248006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7" name="Line 36"/>
            <p:cNvSpPr>
              <a:spLocks noChangeShapeType="1"/>
            </p:cNvSpPr>
            <p:nvPr/>
          </p:nvSpPr>
          <p:spPr bwMode="auto">
            <a:xfrm flipH="1">
              <a:off x="5414670" y="3216588"/>
              <a:ext cx="301686" cy="185188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8" name="Line 37"/>
            <p:cNvSpPr>
              <a:spLocks noChangeShapeType="1"/>
            </p:cNvSpPr>
            <p:nvPr/>
          </p:nvSpPr>
          <p:spPr bwMode="auto">
            <a:xfrm>
              <a:off x="5716356" y="3226166"/>
              <a:ext cx="369046" cy="562874"/>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29" name="Symbol zastępczy numeru slajdu 28"/>
          <p:cNvSpPr>
            <a:spLocks noGrp="1"/>
          </p:cNvSpPr>
          <p:nvPr>
            <p:ph type="sldNum" sz="quarter" idx="12"/>
          </p:nvPr>
        </p:nvSpPr>
        <p:spPr/>
        <p:txBody>
          <a:bodyPr/>
          <a:lstStyle/>
          <a:p>
            <a:fld id="{DEAEEF22-A4DB-45E7-8C91-9889C89BF273}" type="slidenum">
              <a:rPr lang="pl-PL" smtClean="0"/>
              <a:t>81</a:t>
            </a:fld>
            <a:endParaRPr lang="pl-PL"/>
          </a:p>
        </p:txBody>
      </p:sp>
      <p:cxnSp>
        <p:nvCxnSpPr>
          <p:cNvPr id="49" name="Straight Connector 48"/>
          <p:cNvCxnSpPr>
            <a:stCxn id="44" idx="0"/>
          </p:cNvCxnSpPr>
          <p:nvPr/>
        </p:nvCxnSpPr>
        <p:spPr>
          <a:xfrm flipV="1">
            <a:off x="4650971" y="3019208"/>
            <a:ext cx="3305495" cy="1373764"/>
          </a:xfrm>
          <a:prstGeom prst="line">
            <a:avLst/>
          </a:prstGeom>
          <a:ln w="19050">
            <a:solidFill>
              <a:srgbClr val="F76AA7"/>
            </a:solidFill>
            <a:prstDash val="dash"/>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44" idx="1"/>
          </p:cNvCxnSpPr>
          <p:nvPr/>
        </p:nvCxnSpPr>
        <p:spPr>
          <a:xfrm flipV="1">
            <a:off x="5104793" y="3719980"/>
            <a:ext cx="3261214" cy="1045810"/>
          </a:xfrm>
          <a:prstGeom prst="line">
            <a:avLst/>
          </a:prstGeom>
          <a:ln w="19050">
            <a:solidFill>
              <a:srgbClr val="F76AA7"/>
            </a:solidFill>
            <a:prstDash val="dash"/>
          </a:ln>
        </p:spPr>
        <p:style>
          <a:lnRef idx="1">
            <a:schemeClr val="accent1"/>
          </a:lnRef>
          <a:fillRef idx="0">
            <a:schemeClr val="accent1"/>
          </a:fillRef>
          <a:effectRef idx="0">
            <a:schemeClr val="accent1"/>
          </a:effectRef>
          <a:fontRef idx="minor">
            <a:schemeClr val="tx1"/>
          </a:fontRef>
        </p:style>
      </p:cxnSp>
      <p:sp>
        <p:nvSpPr>
          <p:cNvPr id="51" name="Freeform 34"/>
          <p:cNvSpPr>
            <a:spLocks noEditPoints="1"/>
          </p:cNvSpPr>
          <p:nvPr/>
        </p:nvSpPr>
        <p:spPr bwMode="auto">
          <a:xfrm>
            <a:off x="3747117" y="134336"/>
            <a:ext cx="691982" cy="518691"/>
          </a:xfrm>
          <a:custGeom>
            <a:avLst/>
            <a:gdLst>
              <a:gd name="T0" fmla="*/ 419 w 486"/>
              <a:gd name="T1" fmla="*/ 279 h 364"/>
              <a:gd name="T2" fmla="*/ 390 w 486"/>
              <a:gd name="T3" fmla="*/ 171 h 364"/>
              <a:gd name="T4" fmla="*/ 363 w 486"/>
              <a:gd name="T5" fmla="*/ 279 h 364"/>
              <a:gd name="T6" fmla="*/ 295 w 486"/>
              <a:gd name="T7" fmla="*/ 359 h 364"/>
              <a:gd name="T8" fmla="*/ 481 w 486"/>
              <a:gd name="T9" fmla="*/ 364 h 364"/>
              <a:gd name="T10" fmla="*/ 434 w 486"/>
              <a:gd name="T11" fmla="*/ 312 h 364"/>
              <a:gd name="T12" fmla="*/ 390 w 486"/>
              <a:gd name="T13" fmla="*/ 181 h 364"/>
              <a:gd name="T14" fmla="*/ 390 w 486"/>
              <a:gd name="T15" fmla="*/ 283 h 364"/>
              <a:gd name="T16" fmla="*/ 305 w 486"/>
              <a:gd name="T17" fmla="*/ 355 h 364"/>
              <a:gd name="T18" fmla="*/ 351 w 486"/>
              <a:gd name="T19" fmla="*/ 320 h 364"/>
              <a:gd name="T20" fmla="*/ 390 w 486"/>
              <a:gd name="T21" fmla="*/ 292 h 364"/>
              <a:gd name="T22" fmla="*/ 431 w 486"/>
              <a:gd name="T23" fmla="*/ 321 h 364"/>
              <a:gd name="T24" fmla="*/ 476 w 486"/>
              <a:gd name="T25" fmla="*/ 355 h 364"/>
              <a:gd name="T26" fmla="*/ 322 w 486"/>
              <a:gd name="T27" fmla="*/ 216 h 364"/>
              <a:gd name="T28" fmla="*/ 327 w 486"/>
              <a:gd name="T29" fmla="*/ 215 h 364"/>
              <a:gd name="T30" fmla="*/ 321 w 486"/>
              <a:gd name="T31" fmla="*/ 177 h 364"/>
              <a:gd name="T32" fmla="*/ 297 w 486"/>
              <a:gd name="T33" fmla="*/ 37 h 364"/>
              <a:gd name="T34" fmla="*/ 204 w 486"/>
              <a:gd name="T35" fmla="*/ 0 h 364"/>
              <a:gd name="T36" fmla="*/ 171 w 486"/>
              <a:gd name="T37" fmla="*/ 137 h 364"/>
              <a:gd name="T38" fmla="*/ 154 w 486"/>
              <a:gd name="T39" fmla="*/ 189 h 364"/>
              <a:gd name="T40" fmla="*/ 208 w 486"/>
              <a:gd name="T41" fmla="*/ 143 h 364"/>
              <a:gd name="T42" fmla="*/ 289 w 486"/>
              <a:gd name="T43" fmla="*/ 179 h 364"/>
              <a:gd name="T44" fmla="*/ 293 w 486"/>
              <a:gd name="T45" fmla="*/ 170 h 364"/>
              <a:gd name="T46" fmla="*/ 227 w 486"/>
              <a:gd name="T47" fmla="*/ 130 h 364"/>
              <a:gd name="T48" fmla="*/ 205 w 486"/>
              <a:gd name="T49" fmla="*/ 133 h 364"/>
              <a:gd name="T50" fmla="*/ 200 w 486"/>
              <a:gd name="T51" fmla="*/ 139 h 364"/>
              <a:gd name="T52" fmla="*/ 181 w 486"/>
              <a:gd name="T53" fmla="*/ 134 h 364"/>
              <a:gd name="T54" fmla="*/ 178 w 486"/>
              <a:gd name="T55" fmla="*/ 129 h 364"/>
              <a:gd name="T56" fmla="*/ 204 w 486"/>
              <a:gd name="T57" fmla="*/ 9 h 364"/>
              <a:gd name="T58" fmla="*/ 276 w 486"/>
              <a:gd name="T59" fmla="*/ 49 h 364"/>
              <a:gd name="T60" fmla="*/ 369 w 486"/>
              <a:gd name="T61" fmla="*/ 108 h 364"/>
              <a:gd name="T62" fmla="*/ 311 w 486"/>
              <a:gd name="T63" fmla="*/ 173 h 364"/>
              <a:gd name="T64" fmla="*/ 297 w 486"/>
              <a:gd name="T65" fmla="*/ 173 h 364"/>
              <a:gd name="T66" fmla="*/ 139 w 486"/>
              <a:gd name="T67" fmla="*/ 312 h 364"/>
              <a:gd name="T68" fmla="*/ 142 w 486"/>
              <a:gd name="T69" fmla="*/ 232 h 364"/>
              <a:gd name="T70" fmla="*/ 49 w 486"/>
              <a:gd name="T71" fmla="*/ 232 h 364"/>
              <a:gd name="T72" fmla="*/ 54 w 486"/>
              <a:gd name="T73" fmla="*/ 311 h 364"/>
              <a:gd name="T74" fmla="*/ 5 w 486"/>
              <a:gd name="T75" fmla="*/ 364 h 364"/>
              <a:gd name="T76" fmla="*/ 191 w 486"/>
              <a:gd name="T77" fmla="*/ 359 h 364"/>
              <a:gd name="T78" fmla="*/ 59 w 486"/>
              <a:gd name="T79" fmla="*/ 232 h 364"/>
              <a:gd name="T80" fmla="*/ 132 w 486"/>
              <a:gd name="T81" fmla="*/ 232 h 364"/>
              <a:gd name="T82" fmla="*/ 59 w 486"/>
              <a:gd name="T83" fmla="*/ 232 h 364"/>
              <a:gd name="T84" fmla="*/ 56 w 486"/>
              <a:gd name="T85" fmla="*/ 320 h 364"/>
              <a:gd name="T86" fmla="*/ 77 w 486"/>
              <a:gd name="T87" fmla="*/ 286 h 364"/>
              <a:gd name="T88" fmla="*/ 115 w 486"/>
              <a:gd name="T89" fmla="*/ 286 h 364"/>
              <a:gd name="T90" fmla="*/ 137 w 486"/>
              <a:gd name="T91" fmla="*/ 321 h 364"/>
              <a:gd name="T92" fmla="*/ 10 w 486"/>
              <a:gd name="T93" fmla="*/ 355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6" h="364">
                <a:moveTo>
                  <a:pt x="434" y="312"/>
                </a:moveTo>
                <a:cubicBezTo>
                  <a:pt x="423" y="309"/>
                  <a:pt x="419" y="290"/>
                  <a:pt x="419" y="279"/>
                </a:cubicBezTo>
                <a:cubicBezTo>
                  <a:pt x="429" y="267"/>
                  <a:pt x="437" y="250"/>
                  <a:pt x="437" y="232"/>
                </a:cubicBezTo>
                <a:cubicBezTo>
                  <a:pt x="437" y="195"/>
                  <a:pt x="419" y="171"/>
                  <a:pt x="390" y="171"/>
                </a:cubicBezTo>
                <a:cubicBezTo>
                  <a:pt x="362" y="171"/>
                  <a:pt x="344" y="195"/>
                  <a:pt x="344" y="232"/>
                </a:cubicBezTo>
                <a:cubicBezTo>
                  <a:pt x="344" y="251"/>
                  <a:pt x="352" y="268"/>
                  <a:pt x="363" y="279"/>
                </a:cubicBezTo>
                <a:cubicBezTo>
                  <a:pt x="362" y="293"/>
                  <a:pt x="358" y="308"/>
                  <a:pt x="348" y="311"/>
                </a:cubicBezTo>
                <a:cubicBezTo>
                  <a:pt x="304" y="320"/>
                  <a:pt x="295" y="342"/>
                  <a:pt x="295" y="359"/>
                </a:cubicBezTo>
                <a:cubicBezTo>
                  <a:pt x="295" y="362"/>
                  <a:pt x="297" y="364"/>
                  <a:pt x="300" y="364"/>
                </a:cubicBezTo>
                <a:cubicBezTo>
                  <a:pt x="481" y="364"/>
                  <a:pt x="481" y="364"/>
                  <a:pt x="481" y="364"/>
                </a:cubicBezTo>
                <a:cubicBezTo>
                  <a:pt x="483" y="364"/>
                  <a:pt x="486" y="362"/>
                  <a:pt x="486" y="359"/>
                </a:cubicBezTo>
                <a:cubicBezTo>
                  <a:pt x="486" y="343"/>
                  <a:pt x="477" y="321"/>
                  <a:pt x="434" y="312"/>
                </a:cubicBezTo>
                <a:close/>
                <a:moveTo>
                  <a:pt x="354" y="232"/>
                </a:moveTo>
                <a:cubicBezTo>
                  <a:pt x="354" y="185"/>
                  <a:pt x="382" y="181"/>
                  <a:pt x="390" y="181"/>
                </a:cubicBezTo>
                <a:cubicBezTo>
                  <a:pt x="399" y="181"/>
                  <a:pt x="427" y="185"/>
                  <a:pt x="427" y="232"/>
                </a:cubicBezTo>
                <a:cubicBezTo>
                  <a:pt x="427" y="261"/>
                  <a:pt x="408" y="283"/>
                  <a:pt x="390" y="283"/>
                </a:cubicBezTo>
                <a:cubicBezTo>
                  <a:pt x="373" y="283"/>
                  <a:pt x="354" y="261"/>
                  <a:pt x="354" y="232"/>
                </a:cubicBezTo>
                <a:close/>
                <a:moveTo>
                  <a:pt x="305" y="355"/>
                </a:moveTo>
                <a:cubicBezTo>
                  <a:pt x="307" y="338"/>
                  <a:pt x="323" y="326"/>
                  <a:pt x="351" y="320"/>
                </a:cubicBezTo>
                <a:cubicBezTo>
                  <a:pt x="351" y="320"/>
                  <a:pt x="351" y="320"/>
                  <a:pt x="351" y="320"/>
                </a:cubicBezTo>
                <a:cubicBezTo>
                  <a:pt x="364" y="316"/>
                  <a:pt x="370" y="301"/>
                  <a:pt x="372" y="286"/>
                </a:cubicBezTo>
                <a:cubicBezTo>
                  <a:pt x="377" y="290"/>
                  <a:pt x="384" y="292"/>
                  <a:pt x="390" y="292"/>
                </a:cubicBezTo>
                <a:cubicBezTo>
                  <a:pt x="397" y="292"/>
                  <a:pt x="404" y="290"/>
                  <a:pt x="410" y="286"/>
                </a:cubicBezTo>
                <a:cubicBezTo>
                  <a:pt x="412" y="302"/>
                  <a:pt x="418" y="317"/>
                  <a:pt x="431" y="321"/>
                </a:cubicBezTo>
                <a:cubicBezTo>
                  <a:pt x="431" y="321"/>
                  <a:pt x="431" y="321"/>
                  <a:pt x="432" y="321"/>
                </a:cubicBezTo>
                <a:cubicBezTo>
                  <a:pt x="459" y="326"/>
                  <a:pt x="474" y="338"/>
                  <a:pt x="476" y="355"/>
                </a:cubicBezTo>
                <a:lnTo>
                  <a:pt x="305" y="355"/>
                </a:lnTo>
                <a:close/>
                <a:moveTo>
                  <a:pt x="322" y="216"/>
                </a:moveTo>
                <a:cubicBezTo>
                  <a:pt x="323" y="216"/>
                  <a:pt x="323" y="216"/>
                  <a:pt x="324" y="216"/>
                </a:cubicBezTo>
                <a:cubicBezTo>
                  <a:pt x="325" y="216"/>
                  <a:pt x="327" y="216"/>
                  <a:pt x="327" y="215"/>
                </a:cubicBezTo>
                <a:cubicBezTo>
                  <a:pt x="329" y="214"/>
                  <a:pt x="330" y="212"/>
                  <a:pt x="329" y="210"/>
                </a:cubicBezTo>
                <a:cubicBezTo>
                  <a:pt x="329" y="210"/>
                  <a:pt x="322" y="195"/>
                  <a:pt x="321" y="177"/>
                </a:cubicBezTo>
                <a:cubicBezTo>
                  <a:pt x="355" y="168"/>
                  <a:pt x="378" y="140"/>
                  <a:pt x="378" y="108"/>
                </a:cubicBezTo>
                <a:cubicBezTo>
                  <a:pt x="378" y="69"/>
                  <a:pt x="342" y="37"/>
                  <a:pt x="297" y="37"/>
                </a:cubicBezTo>
                <a:cubicBezTo>
                  <a:pt x="290" y="37"/>
                  <a:pt x="283" y="37"/>
                  <a:pt x="277" y="39"/>
                </a:cubicBezTo>
                <a:cubicBezTo>
                  <a:pt x="263" y="15"/>
                  <a:pt x="235" y="0"/>
                  <a:pt x="204" y="0"/>
                </a:cubicBezTo>
                <a:cubicBezTo>
                  <a:pt x="159" y="0"/>
                  <a:pt x="123" y="32"/>
                  <a:pt x="123" y="71"/>
                </a:cubicBezTo>
                <a:cubicBezTo>
                  <a:pt x="123" y="100"/>
                  <a:pt x="142" y="125"/>
                  <a:pt x="171" y="137"/>
                </a:cubicBezTo>
                <a:cubicBezTo>
                  <a:pt x="170" y="163"/>
                  <a:pt x="154" y="183"/>
                  <a:pt x="154" y="183"/>
                </a:cubicBezTo>
                <a:cubicBezTo>
                  <a:pt x="153" y="185"/>
                  <a:pt x="153" y="188"/>
                  <a:pt x="154" y="189"/>
                </a:cubicBezTo>
                <a:cubicBezTo>
                  <a:pt x="156" y="191"/>
                  <a:pt x="158" y="191"/>
                  <a:pt x="160" y="191"/>
                </a:cubicBezTo>
                <a:cubicBezTo>
                  <a:pt x="185" y="179"/>
                  <a:pt x="201" y="164"/>
                  <a:pt x="208" y="143"/>
                </a:cubicBezTo>
                <a:cubicBezTo>
                  <a:pt x="214" y="142"/>
                  <a:pt x="219" y="142"/>
                  <a:pt x="224" y="141"/>
                </a:cubicBezTo>
                <a:cubicBezTo>
                  <a:pt x="237" y="163"/>
                  <a:pt x="261" y="177"/>
                  <a:pt x="289" y="179"/>
                </a:cubicBezTo>
                <a:cubicBezTo>
                  <a:pt x="296" y="193"/>
                  <a:pt x="306" y="205"/>
                  <a:pt x="322" y="216"/>
                </a:cubicBezTo>
                <a:close/>
                <a:moveTo>
                  <a:pt x="293" y="170"/>
                </a:moveTo>
                <a:cubicBezTo>
                  <a:pt x="266" y="169"/>
                  <a:pt x="242" y="155"/>
                  <a:pt x="231" y="133"/>
                </a:cubicBezTo>
                <a:cubicBezTo>
                  <a:pt x="230" y="131"/>
                  <a:pt x="228" y="130"/>
                  <a:pt x="227" y="130"/>
                </a:cubicBezTo>
                <a:cubicBezTo>
                  <a:pt x="226" y="130"/>
                  <a:pt x="226" y="130"/>
                  <a:pt x="225" y="131"/>
                </a:cubicBezTo>
                <a:cubicBezTo>
                  <a:pt x="219" y="132"/>
                  <a:pt x="212" y="133"/>
                  <a:pt x="205" y="133"/>
                </a:cubicBezTo>
                <a:cubicBezTo>
                  <a:pt x="202" y="133"/>
                  <a:pt x="201" y="135"/>
                  <a:pt x="200" y="137"/>
                </a:cubicBezTo>
                <a:cubicBezTo>
                  <a:pt x="200" y="138"/>
                  <a:pt x="200" y="138"/>
                  <a:pt x="200" y="139"/>
                </a:cubicBezTo>
                <a:cubicBezTo>
                  <a:pt x="195" y="154"/>
                  <a:pt x="185" y="165"/>
                  <a:pt x="170" y="175"/>
                </a:cubicBezTo>
                <a:cubicBezTo>
                  <a:pt x="175" y="165"/>
                  <a:pt x="180" y="150"/>
                  <a:pt x="181" y="134"/>
                </a:cubicBezTo>
                <a:cubicBezTo>
                  <a:pt x="181" y="134"/>
                  <a:pt x="181" y="134"/>
                  <a:pt x="181" y="134"/>
                </a:cubicBezTo>
                <a:cubicBezTo>
                  <a:pt x="181" y="132"/>
                  <a:pt x="180" y="130"/>
                  <a:pt x="178" y="129"/>
                </a:cubicBezTo>
                <a:cubicBezTo>
                  <a:pt x="150" y="120"/>
                  <a:pt x="132" y="97"/>
                  <a:pt x="132" y="71"/>
                </a:cubicBezTo>
                <a:cubicBezTo>
                  <a:pt x="132" y="37"/>
                  <a:pt x="164" y="9"/>
                  <a:pt x="204" y="9"/>
                </a:cubicBezTo>
                <a:cubicBezTo>
                  <a:pt x="233" y="9"/>
                  <a:pt x="259" y="24"/>
                  <a:pt x="270" y="47"/>
                </a:cubicBezTo>
                <a:cubicBezTo>
                  <a:pt x="271" y="48"/>
                  <a:pt x="273" y="49"/>
                  <a:pt x="276" y="49"/>
                </a:cubicBezTo>
                <a:cubicBezTo>
                  <a:pt x="282" y="47"/>
                  <a:pt x="290" y="46"/>
                  <a:pt x="297" y="46"/>
                </a:cubicBezTo>
                <a:cubicBezTo>
                  <a:pt x="337" y="46"/>
                  <a:pt x="369" y="74"/>
                  <a:pt x="369" y="108"/>
                </a:cubicBezTo>
                <a:cubicBezTo>
                  <a:pt x="369" y="137"/>
                  <a:pt x="347" y="162"/>
                  <a:pt x="315" y="169"/>
                </a:cubicBezTo>
                <a:cubicBezTo>
                  <a:pt x="313" y="169"/>
                  <a:pt x="311" y="171"/>
                  <a:pt x="311" y="173"/>
                </a:cubicBezTo>
                <a:cubicBezTo>
                  <a:pt x="311" y="183"/>
                  <a:pt x="313" y="191"/>
                  <a:pt x="315" y="198"/>
                </a:cubicBezTo>
                <a:cubicBezTo>
                  <a:pt x="306" y="190"/>
                  <a:pt x="301" y="182"/>
                  <a:pt x="297" y="173"/>
                </a:cubicBezTo>
                <a:cubicBezTo>
                  <a:pt x="296" y="171"/>
                  <a:pt x="295" y="170"/>
                  <a:pt x="293" y="170"/>
                </a:cubicBezTo>
                <a:close/>
                <a:moveTo>
                  <a:pt x="139" y="312"/>
                </a:moveTo>
                <a:cubicBezTo>
                  <a:pt x="128" y="309"/>
                  <a:pt x="124" y="290"/>
                  <a:pt x="124" y="279"/>
                </a:cubicBezTo>
                <a:cubicBezTo>
                  <a:pt x="135" y="267"/>
                  <a:pt x="142" y="250"/>
                  <a:pt x="142" y="232"/>
                </a:cubicBezTo>
                <a:cubicBezTo>
                  <a:pt x="142" y="195"/>
                  <a:pt x="124" y="171"/>
                  <a:pt x="96" y="171"/>
                </a:cubicBezTo>
                <a:cubicBezTo>
                  <a:pt x="67" y="171"/>
                  <a:pt x="49" y="195"/>
                  <a:pt x="49" y="232"/>
                </a:cubicBezTo>
                <a:cubicBezTo>
                  <a:pt x="49" y="251"/>
                  <a:pt x="57" y="268"/>
                  <a:pt x="68" y="279"/>
                </a:cubicBezTo>
                <a:cubicBezTo>
                  <a:pt x="67" y="293"/>
                  <a:pt x="63" y="308"/>
                  <a:pt x="54" y="311"/>
                </a:cubicBezTo>
                <a:cubicBezTo>
                  <a:pt x="10" y="320"/>
                  <a:pt x="0" y="342"/>
                  <a:pt x="0" y="359"/>
                </a:cubicBezTo>
                <a:cubicBezTo>
                  <a:pt x="0" y="362"/>
                  <a:pt x="3" y="364"/>
                  <a:pt x="5" y="364"/>
                </a:cubicBezTo>
                <a:cubicBezTo>
                  <a:pt x="186" y="364"/>
                  <a:pt x="186" y="364"/>
                  <a:pt x="186" y="364"/>
                </a:cubicBezTo>
                <a:cubicBezTo>
                  <a:pt x="189" y="364"/>
                  <a:pt x="191" y="362"/>
                  <a:pt x="191" y="359"/>
                </a:cubicBezTo>
                <a:cubicBezTo>
                  <a:pt x="191" y="343"/>
                  <a:pt x="182" y="321"/>
                  <a:pt x="139" y="312"/>
                </a:cubicBezTo>
                <a:close/>
                <a:moveTo>
                  <a:pt x="59" y="232"/>
                </a:moveTo>
                <a:cubicBezTo>
                  <a:pt x="59" y="185"/>
                  <a:pt x="87" y="181"/>
                  <a:pt x="96" y="181"/>
                </a:cubicBezTo>
                <a:cubicBezTo>
                  <a:pt x="104" y="181"/>
                  <a:pt x="132" y="185"/>
                  <a:pt x="132" y="232"/>
                </a:cubicBezTo>
                <a:cubicBezTo>
                  <a:pt x="132" y="261"/>
                  <a:pt x="113" y="283"/>
                  <a:pt x="96" y="283"/>
                </a:cubicBezTo>
                <a:cubicBezTo>
                  <a:pt x="78" y="283"/>
                  <a:pt x="59" y="261"/>
                  <a:pt x="59" y="232"/>
                </a:cubicBezTo>
                <a:close/>
                <a:moveTo>
                  <a:pt x="10" y="355"/>
                </a:moveTo>
                <a:cubicBezTo>
                  <a:pt x="12" y="338"/>
                  <a:pt x="28" y="326"/>
                  <a:pt x="56" y="320"/>
                </a:cubicBezTo>
                <a:cubicBezTo>
                  <a:pt x="56" y="320"/>
                  <a:pt x="56" y="320"/>
                  <a:pt x="56" y="320"/>
                </a:cubicBezTo>
                <a:cubicBezTo>
                  <a:pt x="69" y="316"/>
                  <a:pt x="75" y="301"/>
                  <a:pt x="77" y="286"/>
                </a:cubicBezTo>
                <a:cubicBezTo>
                  <a:pt x="83" y="290"/>
                  <a:pt x="89" y="292"/>
                  <a:pt x="96" y="292"/>
                </a:cubicBezTo>
                <a:cubicBezTo>
                  <a:pt x="102" y="292"/>
                  <a:pt x="109" y="290"/>
                  <a:pt x="115" y="286"/>
                </a:cubicBezTo>
                <a:cubicBezTo>
                  <a:pt x="117" y="302"/>
                  <a:pt x="123" y="317"/>
                  <a:pt x="136" y="321"/>
                </a:cubicBezTo>
                <a:cubicBezTo>
                  <a:pt x="137" y="321"/>
                  <a:pt x="137" y="321"/>
                  <a:pt x="137" y="321"/>
                </a:cubicBezTo>
                <a:cubicBezTo>
                  <a:pt x="164" y="326"/>
                  <a:pt x="179" y="338"/>
                  <a:pt x="181" y="355"/>
                </a:cubicBezTo>
                <a:lnTo>
                  <a:pt x="10" y="355"/>
                </a:lnTo>
                <a:close/>
              </a:path>
            </a:pathLst>
          </a:custGeom>
          <a:solidFill>
            <a:srgbClr val="ED0C6D"/>
          </a:solidFill>
          <a:ln>
            <a:solidFill>
              <a:srgbClr val="ED0C6D"/>
            </a:solidFill>
          </a:ln>
        </p:spPr>
        <p:txBody>
          <a:bodyPr vert="horz" wrap="square" lIns="68580" tIns="34290" rIns="68580" bIns="34290" numCol="1" anchor="t" anchorCtr="0" compatLnSpc="1">
            <a:prstTxWarp prst="textNoShape">
              <a:avLst/>
            </a:prstTxWarp>
          </a:bodyPr>
          <a:lstStyle/>
          <a:p>
            <a:endParaRPr lang="en-US"/>
          </a:p>
        </p:txBody>
      </p:sp>
    </p:spTree>
    <p:extLst>
      <p:ext uri="{BB962C8B-B14F-4D97-AF65-F5344CB8AC3E}">
        <p14:creationId xmlns:p14="http://schemas.microsoft.com/office/powerpoint/2010/main" val="22497308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51"/>
                                        </p:tgtEl>
                                      </p:cBhvr>
                                    </p:animEffect>
                                    <p:animScale>
                                      <p:cBhvr>
                                        <p:cTn id="7" dur="500" autoRev="1" fill="hold"/>
                                        <p:tgtEl>
                                          <p:spTgt spid="51"/>
                                        </p:tgtEl>
                                      </p:cBhvr>
                                      <p:by x="105000" y="105000"/>
                                    </p:animScale>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22" presetClass="entr" presetSubtype="4"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down)">
                                      <p:cBhvr>
                                        <p:cTn id="14" dur="500"/>
                                        <p:tgtEl>
                                          <p:spTgt spid="16"/>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wipe(left)">
                                      <p:cBhvr>
                                        <p:cTn id="18" dur="500"/>
                                        <p:tgtEl>
                                          <p:spTgt spid="41"/>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left)">
                                      <p:cBhvr>
                                        <p:cTn id="22" dur="500"/>
                                        <p:tgtEl>
                                          <p:spTgt spid="45"/>
                                        </p:tgtEl>
                                      </p:cBhvr>
                                    </p:animEffect>
                                  </p:childTnLst>
                                </p:cTn>
                              </p:par>
                            </p:childTnLst>
                          </p:cTn>
                        </p:par>
                        <p:par>
                          <p:cTn id="23" fill="hold">
                            <p:stCondLst>
                              <p:cond delay="2500"/>
                            </p:stCondLst>
                            <p:childTnLst>
                              <p:par>
                                <p:cTn id="24" presetID="22" presetClass="entr" presetSubtype="2" fill="hold"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wipe(right)">
                                      <p:cBhvr>
                                        <p:cTn id="26" dur="500"/>
                                        <p:tgtEl>
                                          <p:spTgt spid="49"/>
                                        </p:tgtEl>
                                      </p:cBhvr>
                                    </p:animEffect>
                                  </p:childTnLst>
                                </p:cTn>
                              </p:par>
                            </p:childTnLst>
                          </p:cTn>
                        </p:par>
                        <p:par>
                          <p:cTn id="27" fill="hold">
                            <p:stCondLst>
                              <p:cond delay="3000"/>
                            </p:stCondLst>
                            <p:childTnLst>
                              <p:par>
                                <p:cTn id="28" presetID="22" presetClass="entr" presetSubtype="2" fill="hold"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right)">
                                      <p:cBhvr>
                                        <p:cTn id="3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a 2"/>
          <p:cNvGrpSpPr/>
          <p:nvPr/>
        </p:nvGrpSpPr>
        <p:grpSpPr>
          <a:xfrm>
            <a:off x="3352532" y="1193940"/>
            <a:ext cx="2196531" cy="4895429"/>
            <a:chOff x="3134998" y="1178691"/>
            <a:chExt cx="2019850" cy="4501658"/>
          </a:xfrm>
        </p:grpSpPr>
        <p:sp>
          <p:nvSpPr>
            <p:cNvPr id="4"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5"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7"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8" name="Grupa 7"/>
            <p:cNvGrpSpPr/>
            <p:nvPr/>
          </p:nvGrpSpPr>
          <p:grpSpPr>
            <a:xfrm>
              <a:off x="3134998" y="1517736"/>
              <a:ext cx="2019850" cy="4162612"/>
              <a:chOff x="3636165" y="1814460"/>
              <a:chExt cx="1696621" cy="3496486"/>
            </a:xfrm>
          </p:grpSpPr>
          <p:grpSp>
            <p:nvGrpSpPr>
              <p:cNvPr id="9" name="Group 28"/>
              <p:cNvGrpSpPr>
                <a:grpSpLocks/>
              </p:cNvGrpSpPr>
              <p:nvPr/>
            </p:nvGrpSpPr>
            <p:grpSpPr bwMode="auto">
              <a:xfrm>
                <a:off x="3636165" y="1819139"/>
                <a:ext cx="1696621" cy="3491807"/>
                <a:chOff x="1684" y="1082"/>
                <a:chExt cx="2391" cy="3083"/>
              </a:xfrm>
            </p:grpSpPr>
            <p:sp>
              <p:nvSpPr>
                <p:cNvPr id="14"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5"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10"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1"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2"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13"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16" name="Grupa 15"/>
          <p:cNvGrpSpPr/>
          <p:nvPr/>
        </p:nvGrpSpPr>
        <p:grpSpPr>
          <a:xfrm>
            <a:off x="6654423" y="1204219"/>
            <a:ext cx="2196531" cy="4895429"/>
            <a:chOff x="3134998" y="1178691"/>
            <a:chExt cx="2019850" cy="4501658"/>
          </a:xfrm>
        </p:grpSpPr>
        <p:sp>
          <p:nvSpPr>
            <p:cNvPr id="17" name="Rectangle 15"/>
            <p:cNvSpPr>
              <a:spLocks noChangeArrowheads="1"/>
            </p:cNvSpPr>
            <p:nvPr/>
          </p:nvSpPr>
          <p:spPr bwMode="auto">
            <a:xfrm>
              <a:off x="3134998" y="3152466"/>
              <a:ext cx="2012248" cy="905884"/>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8" name="Rectangle 12"/>
            <p:cNvSpPr>
              <a:spLocks noChangeArrowheads="1"/>
            </p:cNvSpPr>
            <p:nvPr/>
          </p:nvSpPr>
          <p:spPr bwMode="auto">
            <a:xfrm>
              <a:off x="3134998" y="5331244"/>
              <a:ext cx="2012248" cy="349105"/>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9" name="Rectangle 13"/>
            <p:cNvSpPr>
              <a:spLocks noChangeArrowheads="1"/>
            </p:cNvSpPr>
            <p:nvPr/>
          </p:nvSpPr>
          <p:spPr bwMode="auto">
            <a:xfrm>
              <a:off x="3134998" y="1521517"/>
              <a:ext cx="2012248" cy="359847"/>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0" name="Text Box 43"/>
            <p:cNvSpPr txBox="1">
              <a:spLocks noChangeArrowheads="1"/>
            </p:cNvSpPr>
            <p:nvPr/>
          </p:nvSpPr>
          <p:spPr bwMode="auto">
            <a:xfrm>
              <a:off x="3134998" y="1178691"/>
              <a:ext cx="2012248" cy="363428"/>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21" name="Grupa 20"/>
            <p:cNvGrpSpPr/>
            <p:nvPr/>
          </p:nvGrpSpPr>
          <p:grpSpPr>
            <a:xfrm>
              <a:off x="3134998" y="1517736"/>
              <a:ext cx="2019850" cy="4162612"/>
              <a:chOff x="3636165" y="1814460"/>
              <a:chExt cx="1696621" cy="3496486"/>
            </a:xfrm>
          </p:grpSpPr>
          <p:grpSp>
            <p:nvGrpSpPr>
              <p:cNvPr id="22" name="Group 28"/>
              <p:cNvGrpSpPr>
                <a:grpSpLocks/>
              </p:cNvGrpSpPr>
              <p:nvPr/>
            </p:nvGrpSpPr>
            <p:grpSpPr bwMode="auto">
              <a:xfrm>
                <a:off x="3636165" y="1819139"/>
                <a:ext cx="1696621" cy="3491807"/>
                <a:chOff x="1684" y="1082"/>
                <a:chExt cx="2391" cy="3083"/>
              </a:xfrm>
            </p:grpSpPr>
            <p:sp>
              <p:nvSpPr>
                <p:cNvPr id="27"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8"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23"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4"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5"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26"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sp>
        <p:nvSpPr>
          <p:cNvPr id="37" name="Prostokąt zaokrąglony 36"/>
          <p:cNvSpPr/>
          <p:nvPr/>
        </p:nvSpPr>
        <p:spPr>
          <a:xfrm>
            <a:off x="6654423" y="874019"/>
            <a:ext cx="6428442" cy="312826"/>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lang="pl-PL" sz="2000" b="1"/>
              <a:t>Profile II</a:t>
            </a:r>
          </a:p>
        </p:txBody>
      </p:sp>
      <p:sp>
        <p:nvSpPr>
          <p:cNvPr id="38" name="Prostokąt zaokrąglony 37"/>
          <p:cNvSpPr/>
          <p:nvPr/>
        </p:nvSpPr>
        <p:spPr>
          <a:xfrm>
            <a:off x="-878120" y="874019"/>
            <a:ext cx="6428442" cy="31282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pPr algn="r"/>
            <a:r>
              <a:rPr lang="pl-PL" sz="2000" b="1"/>
              <a:t>Profile I</a:t>
            </a:r>
            <a:endParaRPr lang="en-US" sz="2000" b="1"/>
          </a:p>
        </p:txBody>
      </p:sp>
      <p:grpSp>
        <p:nvGrpSpPr>
          <p:cNvPr id="42" name="Grupa 41"/>
          <p:cNvGrpSpPr/>
          <p:nvPr/>
        </p:nvGrpSpPr>
        <p:grpSpPr>
          <a:xfrm>
            <a:off x="3818989" y="2040525"/>
            <a:ext cx="1305387" cy="2619044"/>
            <a:chOff x="2978158" y="2610852"/>
            <a:chExt cx="978112" cy="1962420"/>
          </a:xfrm>
        </p:grpSpPr>
        <p:sp>
          <p:nvSpPr>
            <p:cNvPr id="49" name="Line 35"/>
            <p:cNvSpPr>
              <a:spLocks noChangeShapeType="1"/>
            </p:cNvSpPr>
            <p:nvPr/>
          </p:nvSpPr>
          <p:spPr bwMode="auto">
            <a:xfrm flipV="1">
              <a:off x="2978158" y="2610852"/>
              <a:ext cx="311777" cy="196242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0" name="Line 36"/>
            <p:cNvSpPr>
              <a:spLocks noChangeShapeType="1"/>
            </p:cNvSpPr>
            <p:nvPr/>
          </p:nvSpPr>
          <p:spPr bwMode="auto">
            <a:xfrm flipH="1" flipV="1">
              <a:off x="3300189" y="2610852"/>
              <a:ext cx="317936" cy="1394212"/>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1" name="Line 37"/>
            <p:cNvSpPr>
              <a:spLocks noChangeShapeType="1"/>
            </p:cNvSpPr>
            <p:nvPr/>
          </p:nvSpPr>
          <p:spPr bwMode="auto">
            <a:xfrm flipV="1">
              <a:off x="3615855" y="3708325"/>
              <a:ext cx="340415" cy="28658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nvGrpSpPr>
          <p:cNvPr id="43" name="Grupa 42"/>
          <p:cNvGrpSpPr/>
          <p:nvPr/>
        </p:nvGrpSpPr>
        <p:grpSpPr>
          <a:xfrm>
            <a:off x="7104674" y="2342382"/>
            <a:ext cx="1321423" cy="1830544"/>
            <a:chOff x="5083551" y="2837030"/>
            <a:chExt cx="990127" cy="1371606"/>
          </a:xfrm>
        </p:grpSpPr>
        <p:sp>
          <p:nvSpPr>
            <p:cNvPr id="46" name="Line 35"/>
            <p:cNvSpPr>
              <a:spLocks noChangeShapeType="1"/>
            </p:cNvSpPr>
            <p:nvPr/>
          </p:nvSpPr>
          <p:spPr bwMode="auto">
            <a:xfrm flipV="1">
              <a:off x="5083551" y="3721971"/>
              <a:ext cx="310309" cy="48666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7" name="Line 36"/>
            <p:cNvSpPr>
              <a:spLocks noChangeShapeType="1"/>
            </p:cNvSpPr>
            <p:nvPr/>
          </p:nvSpPr>
          <p:spPr bwMode="auto">
            <a:xfrm flipH="1">
              <a:off x="5386600" y="2837030"/>
              <a:ext cx="357951" cy="90907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8" name="Line 37"/>
            <p:cNvSpPr>
              <a:spLocks noChangeShapeType="1"/>
            </p:cNvSpPr>
            <p:nvPr/>
          </p:nvSpPr>
          <p:spPr bwMode="auto">
            <a:xfrm>
              <a:off x="5744549" y="2844006"/>
              <a:ext cx="329129" cy="1287973"/>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2" name="Symbol zastępczy numeru slajdu 1"/>
          <p:cNvSpPr>
            <a:spLocks noGrp="1"/>
          </p:cNvSpPr>
          <p:nvPr>
            <p:ph type="sldNum" sz="quarter" idx="12"/>
          </p:nvPr>
        </p:nvSpPr>
        <p:spPr/>
        <p:txBody>
          <a:bodyPr/>
          <a:lstStyle/>
          <a:p>
            <a:fld id="{DEAEEF22-A4DB-45E7-8C91-9889C89BF273}" type="slidenum">
              <a:rPr lang="pl-PL" smtClean="0"/>
              <a:t>82</a:t>
            </a:fld>
            <a:endParaRPr lang="pl-PL"/>
          </a:p>
        </p:txBody>
      </p:sp>
      <p:cxnSp>
        <p:nvCxnSpPr>
          <p:cNvPr id="44" name="Straight Connector 43"/>
          <p:cNvCxnSpPr>
            <a:stCxn id="50" idx="0"/>
          </p:cNvCxnSpPr>
          <p:nvPr/>
        </p:nvCxnSpPr>
        <p:spPr>
          <a:xfrm flipV="1">
            <a:off x="4673088" y="2356111"/>
            <a:ext cx="3272466" cy="1545128"/>
          </a:xfrm>
          <a:prstGeom prst="line">
            <a:avLst/>
          </a:prstGeom>
          <a:ln w="19050">
            <a:solidFill>
              <a:srgbClr val="F76AA7"/>
            </a:solidFill>
            <a:prstDash val="dash"/>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a:stCxn id="50" idx="1"/>
            <a:endCxn id="47" idx="1"/>
          </p:cNvCxnSpPr>
          <p:nvPr/>
        </p:nvCxnSpPr>
        <p:spPr>
          <a:xfrm>
            <a:off x="4248771" y="2040525"/>
            <a:ext cx="3260352" cy="1515110"/>
          </a:xfrm>
          <a:prstGeom prst="line">
            <a:avLst/>
          </a:prstGeom>
          <a:ln w="19050">
            <a:solidFill>
              <a:srgbClr val="F76AA7"/>
            </a:solidFill>
            <a:prstDash val="dash"/>
          </a:ln>
        </p:spPr>
        <p:style>
          <a:lnRef idx="1">
            <a:schemeClr val="accent1"/>
          </a:lnRef>
          <a:fillRef idx="0">
            <a:schemeClr val="accent1"/>
          </a:fillRef>
          <a:effectRef idx="0">
            <a:schemeClr val="accent1"/>
          </a:effectRef>
          <a:fontRef idx="minor">
            <a:schemeClr val="tx1"/>
          </a:fontRef>
        </p:style>
      </p:cxnSp>
      <p:sp>
        <p:nvSpPr>
          <p:cNvPr id="52" name="Tytuł 1"/>
          <p:cNvSpPr>
            <a:spLocks noGrp="1"/>
          </p:cNvSpPr>
          <p:nvPr>
            <p:ph type="title"/>
          </p:nvPr>
        </p:nvSpPr>
        <p:spPr>
          <a:xfrm>
            <a:off x="271109" y="231282"/>
            <a:ext cx="11549415" cy="351580"/>
          </a:xfrm>
        </p:spPr>
        <p:txBody>
          <a:bodyPr/>
          <a:lstStyle/>
          <a:p>
            <a:r>
              <a:rPr lang="en-NZ"/>
              <a:t>Discussion: </a:t>
            </a:r>
            <a:r>
              <a:rPr lang="pl-PL" b="1">
                <a:solidFill>
                  <a:schemeClr val="accent1"/>
                </a:solidFill>
              </a:rPr>
              <a:t>Profile I </a:t>
            </a:r>
            <a:r>
              <a:rPr lang="pl-PL"/>
              <a:t>example</a:t>
            </a:r>
            <a:endParaRPr lang="pl-PL" b="1">
              <a:solidFill>
                <a:schemeClr val="accent1"/>
              </a:solidFill>
            </a:endParaRPr>
          </a:p>
        </p:txBody>
      </p:sp>
      <p:sp>
        <p:nvSpPr>
          <p:cNvPr id="53" name="Freeform 34"/>
          <p:cNvSpPr>
            <a:spLocks noEditPoints="1"/>
          </p:cNvSpPr>
          <p:nvPr/>
        </p:nvSpPr>
        <p:spPr bwMode="auto">
          <a:xfrm>
            <a:off x="3747117" y="134336"/>
            <a:ext cx="691982" cy="518691"/>
          </a:xfrm>
          <a:custGeom>
            <a:avLst/>
            <a:gdLst>
              <a:gd name="T0" fmla="*/ 419 w 486"/>
              <a:gd name="T1" fmla="*/ 279 h 364"/>
              <a:gd name="T2" fmla="*/ 390 w 486"/>
              <a:gd name="T3" fmla="*/ 171 h 364"/>
              <a:gd name="T4" fmla="*/ 363 w 486"/>
              <a:gd name="T5" fmla="*/ 279 h 364"/>
              <a:gd name="T6" fmla="*/ 295 w 486"/>
              <a:gd name="T7" fmla="*/ 359 h 364"/>
              <a:gd name="T8" fmla="*/ 481 w 486"/>
              <a:gd name="T9" fmla="*/ 364 h 364"/>
              <a:gd name="T10" fmla="*/ 434 w 486"/>
              <a:gd name="T11" fmla="*/ 312 h 364"/>
              <a:gd name="T12" fmla="*/ 390 w 486"/>
              <a:gd name="T13" fmla="*/ 181 h 364"/>
              <a:gd name="T14" fmla="*/ 390 w 486"/>
              <a:gd name="T15" fmla="*/ 283 h 364"/>
              <a:gd name="T16" fmla="*/ 305 w 486"/>
              <a:gd name="T17" fmla="*/ 355 h 364"/>
              <a:gd name="T18" fmla="*/ 351 w 486"/>
              <a:gd name="T19" fmla="*/ 320 h 364"/>
              <a:gd name="T20" fmla="*/ 390 w 486"/>
              <a:gd name="T21" fmla="*/ 292 h 364"/>
              <a:gd name="T22" fmla="*/ 431 w 486"/>
              <a:gd name="T23" fmla="*/ 321 h 364"/>
              <a:gd name="T24" fmla="*/ 476 w 486"/>
              <a:gd name="T25" fmla="*/ 355 h 364"/>
              <a:gd name="T26" fmla="*/ 322 w 486"/>
              <a:gd name="T27" fmla="*/ 216 h 364"/>
              <a:gd name="T28" fmla="*/ 327 w 486"/>
              <a:gd name="T29" fmla="*/ 215 h 364"/>
              <a:gd name="T30" fmla="*/ 321 w 486"/>
              <a:gd name="T31" fmla="*/ 177 h 364"/>
              <a:gd name="T32" fmla="*/ 297 w 486"/>
              <a:gd name="T33" fmla="*/ 37 h 364"/>
              <a:gd name="T34" fmla="*/ 204 w 486"/>
              <a:gd name="T35" fmla="*/ 0 h 364"/>
              <a:gd name="T36" fmla="*/ 171 w 486"/>
              <a:gd name="T37" fmla="*/ 137 h 364"/>
              <a:gd name="T38" fmla="*/ 154 w 486"/>
              <a:gd name="T39" fmla="*/ 189 h 364"/>
              <a:gd name="T40" fmla="*/ 208 w 486"/>
              <a:gd name="T41" fmla="*/ 143 h 364"/>
              <a:gd name="T42" fmla="*/ 289 w 486"/>
              <a:gd name="T43" fmla="*/ 179 h 364"/>
              <a:gd name="T44" fmla="*/ 293 w 486"/>
              <a:gd name="T45" fmla="*/ 170 h 364"/>
              <a:gd name="T46" fmla="*/ 227 w 486"/>
              <a:gd name="T47" fmla="*/ 130 h 364"/>
              <a:gd name="T48" fmla="*/ 205 w 486"/>
              <a:gd name="T49" fmla="*/ 133 h 364"/>
              <a:gd name="T50" fmla="*/ 200 w 486"/>
              <a:gd name="T51" fmla="*/ 139 h 364"/>
              <a:gd name="T52" fmla="*/ 181 w 486"/>
              <a:gd name="T53" fmla="*/ 134 h 364"/>
              <a:gd name="T54" fmla="*/ 178 w 486"/>
              <a:gd name="T55" fmla="*/ 129 h 364"/>
              <a:gd name="T56" fmla="*/ 204 w 486"/>
              <a:gd name="T57" fmla="*/ 9 h 364"/>
              <a:gd name="T58" fmla="*/ 276 w 486"/>
              <a:gd name="T59" fmla="*/ 49 h 364"/>
              <a:gd name="T60" fmla="*/ 369 w 486"/>
              <a:gd name="T61" fmla="*/ 108 h 364"/>
              <a:gd name="T62" fmla="*/ 311 w 486"/>
              <a:gd name="T63" fmla="*/ 173 h 364"/>
              <a:gd name="T64" fmla="*/ 297 w 486"/>
              <a:gd name="T65" fmla="*/ 173 h 364"/>
              <a:gd name="T66" fmla="*/ 139 w 486"/>
              <a:gd name="T67" fmla="*/ 312 h 364"/>
              <a:gd name="T68" fmla="*/ 142 w 486"/>
              <a:gd name="T69" fmla="*/ 232 h 364"/>
              <a:gd name="T70" fmla="*/ 49 w 486"/>
              <a:gd name="T71" fmla="*/ 232 h 364"/>
              <a:gd name="T72" fmla="*/ 54 w 486"/>
              <a:gd name="T73" fmla="*/ 311 h 364"/>
              <a:gd name="T74" fmla="*/ 5 w 486"/>
              <a:gd name="T75" fmla="*/ 364 h 364"/>
              <a:gd name="T76" fmla="*/ 191 w 486"/>
              <a:gd name="T77" fmla="*/ 359 h 364"/>
              <a:gd name="T78" fmla="*/ 59 w 486"/>
              <a:gd name="T79" fmla="*/ 232 h 364"/>
              <a:gd name="T80" fmla="*/ 132 w 486"/>
              <a:gd name="T81" fmla="*/ 232 h 364"/>
              <a:gd name="T82" fmla="*/ 59 w 486"/>
              <a:gd name="T83" fmla="*/ 232 h 364"/>
              <a:gd name="T84" fmla="*/ 56 w 486"/>
              <a:gd name="T85" fmla="*/ 320 h 364"/>
              <a:gd name="T86" fmla="*/ 77 w 486"/>
              <a:gd name="T87" fmla="*/ 286 h 364"/>
              <a:gd name="T88" fmla="*/ 115 w 486"/>
              <a:gd name="T89" fmla="*/ 286 h 364"/>
              <a:gd name="T90" fmla="*/ 137 w 486"/>
              <a:gd name="T91" fmla="*/ 321 h 364"/>
              <a:gd name="T92" fmla="*/ 10 w 486"/>
              <a:gd name="T93" fmla="*/ 355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6" h="364">
                <a:moveTo>
                  <a:pt x="434" y="312"/>
                </a:moveTo>
                <a:cubicBezTo>
                  <a:pt x="423" y="309"/>
                  <a:pt x="419" y="290"/>
                  <a:pt x="419" y="279"/>
                </a:cubicBezTo>
                <a:cubicBezTo>
                  <a:pt x="429" y="267"/>
                  <a:pt x="437" y="250"/>
                  <a:pt x="437" y="232"/>
                </a:cubicBezTo>
                <a:cubicBezTo>
                  <a:pt x="437" y="195"/>
                  <a:pt x="419" y="171"/>
                  <a:pt x="390" y="171"/>
                </a:cubicBezTo>
                <a:cubicBezTo>
                  <a:pt x="362" y="171"/>
                  <a:pt x="344" y="195"/>
                  <a:pt x="344" y="232"/>
                </a:cubicBezTo>
                <a:cubicBezTo>
                  <a:pt x="344" y="251"/>
                  <a:pt x="352" y="268"/>
                  <a:pt x="363" y="279"/>
                </a:cubicBezTo>
                <a:cubicBezTo>
                  <a:pt x="362" y="293"/>
                  <a:pt x="358" y="308"/>
                  <a:pt x="348" y="311"/>
                </a:cubicBezTo>
                <a:cubicBezTo>
                  <a:pt x="304" y="320"/>
                  <a:pt x="295" y="342"/>
                  <a:pt x="295" y="359"/>
                </a:cubicBezTo>
                <a:cubicBezTo>
                  <a:pt x="295" y="362"/>
                  <a:pt x="297" y="364"/>
                  <a:pt x="300" y="364"/>
                </a:cubicBezTo>
                <a:cubicBezTo>
                  <a:pt x="481" y="364"/>
                  <a:pt x="481" y="364"/>
                  <a:pt x="481" y="364"/>
                </a:cubicBezTo>
                <a:cubicBezTo>
                  <a:pt x="483" y="364"/>
                  <a:pt x="486" y="362"/>
                  <a:pt x="486" y="359"/>
                </a:cubicBezTo>
                <a:cubicBezTo>
                  <a:pt x="486" y="343"/>
                  <a:pt x="477" y="321"/>
                  <a:pt x="434" y="312"/>
                </a:cubicBezTo>
                <a:close/>
                <a:moveTo>
                  <a:pt x="354" y="232"/>
                </a:moveTo>
                <a:cubicBezTo>
                  <a:pt x="354" y="185"/>
                  <a:pt x="382" y="181"/>
                  <a:pt x="390" y="181"/>
                </a:cubicBezTo>
                <a:cubicBezTo>
                  <a:pt x="399" y="181"/>
                  <a:pt x="427" y="185"/>
                  <a:pt x="427" y="232"/>
                </a:cubicBezTo>
                <a:cubicBezTo>
                  <a:pt x="427" y="261"/>
                  <a:pt x="408" y="283"/>
                  <a:pt x="390" y="283"/>
                </a:cubicBezTo>
                <a:cubicBezTo>
                  <a:pt x="373" y="283"/>
                  <a:pt x="354" y="261"/>
                  <a:pt x="354" y="232"/>
                </a:cubicBezTo>
                <a:close/>
                <a:moveTo>
                  <a:pt x="305" y="355"/>
                </a:moveTo>
                <a:cubicBezTo>
                  <a:pt x="307" y="338"/>
                  <a:pt x="323" y="326"/>
                  <a:pt x="351" y="320"/>
                </a:cubicBezTo>
                <a:cubicBezTo>
                  <a:pt x="351" y="320"/>
                  <a:pt x="351" y="320"/>
                  <a:pt x="351" y="320"/>
                </a:cubicBezTo>
                <a:cubicBezTo>
                  <a:pt x="364" y="316"/>
                  <a:pt x="370" y="301"/>
                  <a:pt x="372" y="286"/>
                </a:cubicBezTo>
                <a:cubicBezTo>
                  <a:pt x="377" y="290"/>
                  <a:pt x="384" y="292"/>
                  <a:pt x="390" y="292"/>
                </a:cubicBezTo>
                <a:cubicBezTo>
                  <a:pt x="397" y="292"/>
                  <a:pt x="404" y="290"/>
                  <a:pt x="410" y="286"/>
                </a:cubicBezTo>
                <a:cubicBezTo>
                  <a:pt x="412" y="302"/>
                  <a:pt x="418" y="317"/>
                  <a:pt x="431" y="321"/>
                </a:cubicBezTo>
                <a:cubicBezTo>
                  <a:pt x="431" y="321"/>
                  <a:pt x="431" y="321"/>
                  <a:pt x="432" y="321"/>
                </a:cubicBezTo>
                <a:cubicBezTo>
                  <a:pt x="459" y="326"/>
                  <a:pt x="474" y="338"/>
                  <a:pt x="476" y="355"/>
                </a:cubicBezTo>
                <a:lnTo>
                  <a:pt x="305" y="355"/>
                </a:lnTo>
                <a:close/>
                <a:moveTo>
                  <a:pt x="322" y="216"/>
                </a:moveTo>
                <a:cubicBezTo>
                  <a:pt x="323" y="216"/>
                  <a:pt x="323" y="216"/>
                  <a:pt x="324" y="216"/>
                </a:cubicBezTo>
                <a:cubicBezTo>
                  <a:pt x="325" y="216"/>
                  <a:pt x="327" y="216"/>
                  <a:pt x="327" y="215"/>
                </a:cubicBezTo>
                <a:cubicBezTo>
                  <a:pt x="329" y="214"/>
                  <a:pt x="330" y="212"/>
                  <a:pt x="329" y="210"/>
                </a:cubicBezTo>
                <a:cubicBezTo>
                  <a:pt x="329" y="210"/>
                  <a:pt x="322" y="195"/>
                  <a:pt x="321" y="177"/>
                </a:cubicBezTo>
                <a:cubicBezTo>
                  <a:pt x="355" y="168"/>
                  <a:pt x="378" y="140"/>
                  <a:pt x="378" y="108"/>
                </a:cubicBezTo>
                <a:cubicBezTo>
                  <a:pt x="378" y="69"/>
                  <a:pt x="342" y="37"/>
                  <a:pt x="297" y="37"/>
                </a:cubicBezTo>
                <a:cubicBezTo>
                  <a:pt x="290" y="37"/>
                  <a:pt x="283" y="37"/>
                  <a:pt x="277" y="39"/>
                </a:cubicBezTo>
                <a:cubicBezTo>
                  <a:pt x="263" y="15"/>
                  <a:pt x="235" y="0"/>
                  <a:pt x="204" y="0"/>
                </a:cubicBezTo>
                <a:cubicBezTo>
                  <a:pt x="159" y="0"/>
                  <a:pt x="123" y="32"/>
                  <a:pt x="123" y="71"/>
                </a:cubicBezTo>
                <a:cubicBezTo>
                  <a:pt x="123" y="100"/>
                  <a:pt x="142" y="125"/>
                  <a:pt x="171" y="137"/>
                </a:cubicBezTo>
                <a:cubicBezTo>
                  <a:pt x="170" y="163"/>
                  <a:pt x="154" y="183"/>
                  <a:pt x="154" y="183"/>
                </a:cubicBezTo>
                <a:cubicBezTo>
                  <a:pt x="153" y="185"/>
                  <a:pt x="153" y="188"/>
                  <a:pt x="154" y="189"/>
                </a:cubicBezTo>
                <a:cubicBezTo>
                  <a:pt x="156" y="191"/>
                  <a:pt x="158" y="191"/>
                  <a:pt x="160" y="191"/>
                </a:cubicBezTo>
                <a:cubicBezTo>
                  <a:pt x="185" y="179"/>
                  <a:pt x="201" y="164"/>
                  <a:pt x="208" y="143"/>
                </a:cubicBezTo>
                <a:cubicBezTo>
                  <a:pt x="214" y="142"/>
                  <a:pt x="219" y="142"/>
                  <a:pt x="224" y="141"/>
                </a:cubicBezTo>
                <a:cubicBezTo>
                  <a:pt x="237" y="163"/>
                  <a:pt x="261" y="177"/>
                  <a:pt x="289" y="179"/>
                </a:cubicBezTo>
                <a:cubicBezTo>
                  <a:pt x="296" y="193"/>
                  <a:pt x="306" y="205"/>
                  <a:pt x="322" y="216"/>
                </a:cubicBezTo>
                <a:close/>
                <a:moveTo>
                  <a:pt x="293" y="170"/>
                </a:moveTo>
                <a:cubicBezTo>
                  <a:pt x="266" y="169"/>
                  <a:pt x="242" y="155"/>
                  <a:pt x="231" y="133"/>
                </a:cubicBezTo>
                <a:cubicBezTo>
                  <a:pt x="230" y="131"/>
                  <a:pt x="228" y="130"/>
                  <a:pt x="227" y="130"/>
                </a:cubicBezTo>
                <a:cubicBezTo>
                  <a:pt x="226" y="130"/>
                  <a:pt x="226" y="130"/>
                  <a:pt x="225" y="131"/>
                </a:cubicBezTo>
                <a:cubicBezTo>
                  <a:pt x="219" y="132"/>
                  <a:pt x="212" y="133"/>
                  <a:pt x="205" y="133"/>
                </a:cubicBezTo>
                <a:cubicBezTo>
                  <a:pt x="202" y="133"/>
                  <a:pt x="201" y="135"/>
                  <a:pt x="200" y="137"/>
                </a:cubicBezTo>
                <a:cubicBezTo>
                  <a:pt x="200" y="138"/>
                  <a:pt x="200" y="138"/>
                  <a:pt x="200" y="139"/>
                </a:cubicBezTo>
                <a:cubicBezTo>
                  <a:pt x="195" y="154"/>
                  <a:pt x="185" y="165"/>
                  <a:pt x="170" y="175"/>
                </a:cubicBezTo>
                <a:cubicBezTo>
                  <a:pt x="175" y="165"/>
                  <a:pt x="180" y="150"/>
                  <a:pt x="181" y="134"/>
                </a:cubicBezTo>
                <a:cubicBezTo>
                  <a:pt x="181" y="134"/>
                  <a:pt x="181" y="134"/>
                  <a:pt x="181" y="134"/>
                </a:cubicBezTo>
                <a:cubicBezTo>
                  <a:pt x="181" y="132"/>
                  <a:pt x="180" y="130"/>
                  <a:pt x="178" y="129"/>
                </a:cubicBezTo>
                <a:cubicBezTo>
                  <a:pt x="150" y="120"/>
                  <a:pt x="132" y="97"/>
                  <a:pt x="132" y="71"/>
                </a:cubicBezTo>
                <a:cubicBezTo>
                  <a:pt x="132" y="37"/>
                  <a:pt x="164" y="9"/>
                  <a:pt x="204" y="9"/>
                </a:cubicBezTo>
                <a:cubicBezTo>
                  <a:pt x="233" y="9"/>
                  <a:pt x="259" y="24"/>
                  <a:pt x="270" y="47"/>
                </a:cubicBezTo>
                <a:cubicBezTo>
                  <a:pt x="271" y="48"/>
                  <a:pt x="273" y="49"/>
                  <a:pt x="276" y="49"/>
                </a:cubicBezTo>
                <a:cubicBezTo>
                  <a:pt x="282" y="47"/>
                  <a:pt x="290" y="46"/>
                  <a:pt x="297" y="46"/>
                </a:cubicBezTo>
                <a:cubicBezTo>
                  <a:pt x="337" y="46"/>
                  <a:pt x="369" y="74"/>
                  <a:pt x="369" y="108"/>
                </a:cubicBezTo>
                <a:cubicBezTo>
                  <a:pt x="369" y="137"/>
                  <a:pt x="347" y="162"/>
                  <a:pt x="315" y="169"/>
                </a:cubicBezTo>
                <a:cubicBezTo>
                  <a:pt x="313" y="169"/>
                  <a:pt x="311" y="171"/>
                  <a:pt x="311" y="173"/>
                </a:cubicBezTo>
                <a:cubicBezTo>
                  <a:pt x="311" y="183"/>
                  <a:pt x="313" y="191"/>
                  <a:pt x="315" y="198"/>
                </a:cubicBezTo>
                <a:cubicBezTo>
                  <a:pt x="306" y="190"/>
                  <a:pt x="301" y="182"/>
                  <a:pt x="297" y="173"/>
                </a:cubicBezTo>
                <a:cubicBezTo>
                  <a:pt x="296" y="171"/>
                  <a:pt x="295" y="170"/>
                  <a:pt x="293" y="170"/>
                </a:cubicBezTo>
                <a:close/>
                <a:moveTo>
                  <a:pt x="139" y="312"/>
                </a:moveTo>
                <a:cubicBezTo>
                  <a:pt x="128" y="309"/>
                  <a:pt x="124" y="290"/>
                  <a:pt x="124" y="279"/>
                </a:cubicBezTo>
                <a:cubicBezTo>
                  <a:pt x="135" y="267"/>
                  <a:pt x="142" y="250"/>
                  <a:pt x="142" y="232"/>
                </a:cubicBezTo>
                <a:cubicBezTo>
                  <a:pt x="142" y="195"/>
                  <a:pt x="124" y="171"/>
                  <a:pt x="96" y="171"/>
                </a:cubicBezTo>
                <a:cubicBezTo>
                  <a:pt x="67" y="171"/>
                  <a:pt x="49" y="195"/>
                  <a:pt x="49" y="232"/>
                </a:cubicBezTo>
                <a:cubicBezTo>
                  <a:pt x="49" y="251"/>
                  <a:pt x="57" y="268"/>
                  <a:pt x="68" y="279"/>
                </a:cubicBezTo>
                <a:cubicBezTo>
                  <a:pt x="67" y="293"/>
                  <a:pt x="63" y="308"/>
                  <a:pt x="54" y="311"/>
                </a:cubicBezTo>
                <a:cubicBezTo>
                  <a:pt x="10" y="320"/>
                  <a:pt x="0" y="342"/>
                  <a:pt x="0" y="359"/>
                </a:cubicBezTo>
                <a:cubicBezTo>
                  <a:pt x="0" y="362"/>
                  <a:pt x="3" y="364"/>
                  <a:pt x="5" y="364"/>
                </a:cubicBezTo>
                <a:cubicBezTo>
                  <a:pt x="186" y="364"/>
                  <a:pt x="186" y="364"/>
                  <a:pt x="186" y="364"/>
                </a:cubicBezTo>
                <a:cubicBezTo>
                  <a:pt x="189" y="364"/>
                  <a:pt x="191" y="362"/>
                  <a:pt x="191" y="359"/>
                </a:cubicBezTo>
                <a:cubicBezTo>
                  <a:pt x="191" y="343"/>
                  <a:pt x="182" y="321"/>
                  <a:pt x="139" y="312"/>
                </a:cubicBezTo>
                <a:close/>
                <a:moveTo>
                  <a:pt x="59" y="232"/>
                </a:moveTo>
                <a:cubicBezTo>
                  <a:pt x="59" y="185"/>
                  <a:pt x="87" y="181"/>
                  <a:pt x="96" y="181"/>
                </a:cubicBezTo>
                <a:cubicBezTo>
                  <a:pt x="104" y="181"/>
                  <a:pt x="132" y="185"/>
                  <a:pt x="132" y="232"/>
                </a:cubicBezTo>
                <a:cubicBezTo>
                  <a:pt x="132" y="261"/>
                  <a:pt x="113" y="283"/>
                  <a:pt x="96" y="283"/>
                </a:cubicBezTo>
                <a:cubicBezTo>
                  <a:pt x="78" y="283"/>
                  <a:pt x="59" y="261"/>
                  <a:pt x="59" y="232"/>
                </a:cubicBezTo>
                <a:close/>
                <a:moveTo>
                  <a:pt x="10" y="355"/>
                </a:moveTo>
                <a:cubicBezTo>
                  <a:pt x="12" y="338"/>
                  <a:pt x="28" y="326"/>
                  <a:pt x="56" y="320"/>
                </a:cubicBezTo>
                <a:cubicBezTo>
                  <a:pt x="56" y="320"/>
                  <a:pt x="56" y="320"/>
                  <a:pt x="56" y="320"/>
                </a:cubicBezTo>
                <a:cubicBezTo>
                  <a:pt x="69" y="316"/>
                  <a:pt x="75" y="301"/>
                  <a:pt x="77" y="286"/>
                </a:cubicBezTo>
                <a:cubicBezTo>
                  <a:pt x="83" y="290"/>
                  <a:pt x="89" y="292"/>
                  <a:pt x="96" y="292"/>
                </a:cubicBezTo>
                <a:cubicBezTo>
                  <a:pt x="102" y="292"/>
                  <a:pt x="109" y="290"/>
                  <a:pt x="115" y="286"/>
                </a:cubicBezTo>
                <a:cubicBezTo>
                  <a:pt x="117" y="302"/>
                  <a:pt x="123" y="317"/>
                  <a:pt x="136" y="321"/>
                </a:cubicBezTo>
                <a:cubicBezTo>
                  <a:pt x="137" y="321"/>
                  <a:pt x="137" y="321"/>
                  <a:pt x="137" y="321"/>
                </a:cubicBezTo>
                <a:cubicBezTo>
                  <a:pt x="164" y="326"/>
                  <a:pt x="179" y="338"/>
                  <a:pt x="181" y="355"/>
                </a:cubicBezTo>
                <a:lnTo>
                  <a:pt x="10" y="355"/>
                </a:lnTo>
                <a:close/>
              </a:path>
            </a:pathLst>
          </a:custGeom>
          <a:solidFill>
            <a:srgbClr val="ED0C6D"/>
          </a:solidFill>
          <a:ln>
            <a:solidFill>
              <a:srgbClr val="ED0C6D"/>
            </a:solidFill>
          </a:ln>
        </p:spPr>
        <p:txBody>
          <a:bodyPr vert="horz" wrap="square" lIns="68580" tIns="34290" rIns="68580" bIns="34290" numCol="1" anchor="t" anchorCtr="0" compatLnSpc="1">
            <a:prstTxWarp prst="textNoShape">
              <a:avLst/>
            </a:prstTxWarp>
          </a:bodyPr>
          <a:lstStyle/>
          <a:p>
            <a:endParaRPr lang="en-US"/>
          </a:p>
        </p:txBody>
      </p:sp>
    </p:spTree>
    <p:extLst>
      <p:ext uri="{BB962C8B-B14F-4D97-AF65-F5344CB8AC3E}">
        <p14:creationId xmlns:p14="http://schemas.microsoft.com/office/powerpoint/2010/main" val="7108960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53"/>
                                        </p:tgtEl>
                                      </p:cBhvr>
                                    </p:animEffect>
                                    <p:animScale>
                                      <p:cBhvr>
                                        <p:cTn id="7" dur="500" autoRev="1" fill="hold"/>
                                        <p:tgtEl>
                                          <p:spTgt spid="53"/>
                                        </p:tgtEl>
                                      </p:cBhvr>
                                      <p:by x="105000" y="105000"/>
                                    </p:animScale>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par>
                                <p:cTn id="12" presetID="22" presetClass="entr" presetSubtype="4"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down)">
                                      <p:cBhvr>
                                        <p:cTn id="14" dur="500"/>
                                        <p:tgtEl>
                                          <p:spTgt spid="16"/>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wipe(left)">
                                      <p:cBhvr>
                                        <p:cTn id="18" dur="500"/>
                                        <p:tgtEl>
                                          <p:spTgt spid="42"/>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left)">
                                      <p:cBhvr>
                                        <p:cTn id="22" dur="500"/>
                                        <p:tgtEl>
                                          <p:spTgt spid="43"/>
                                        </p:tgtEl>
                                      </p:cBhvr>
                                    </p:animEffect>
                                  </p:childTnLst>
                                </p:cTn>
                              </p:par>
                            </p:childTnLst>
                          </p:cTn>
                        </p:par>
                        <p:par>
                          <p:cTn id="23" fill="hold">
                            <p:stCondLst>
                              <p:cond delay="2500"/>
                            </p:stCondLst>
                            <p:childTnLst>
                              <p:par>
                                <p:cTn id="24" presetID="22" presetClass="entr" presetSubtype="2" fill="hold"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right)">
                                      <p:cBhvr>
                                        <p:cTn id="26" dur="500"/>
                                        <p:tgtEl>
                                          <p:spTgt spid="44"/>
                                        </p:tgtEl>
                                      </p:cBhvr>
                                    </p:animEffect>
                                  </p:childTnLst>
                                </p:cTn>
                              </p:par>
                            </p:childTnLst>
                          </p:cTn>
                        </p:par>
                        <p:par>
                          <p:cTn id="27" fill="hold">
                            <p:stCondLst>
                              <p:cond delay="3000"/>
                            </p:stCondLst>
                            <p:childTnLst>
                              <p:par>
                                <p:cTn id="28" presetID="22" presetClass="entr" presetSubtype="2" fill="hold"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wipe(right)">
                                      <p:cBhvr>
                                        <p:cTn id="3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extLst>
              <p:ext uri="{D42A27DB-BD31-4B8C-83A1-F6EECF244321}">
                <p14:modId xmlns:p14="http://schemas.microsoft.com/office/powerpoint/2010/main" val="2160028251"/>
              </p:ext>
            </p:extLst>
          </p:nvPr>
        </p:nvGraphicFramePr>
        <p:xfrm>
          <a:off x="6135340" y="1687246"/>
          <a:ext cx="4697138" cy="4390095"/>
        </p:xfrm>
        <a:graphic>
          <a:graphicData uri="http://schemas.openxmlformats.org/drawingml/2006/table">
            <a:tbl>
              <a:tblPr firstRow="1" firstCol="1" bandRow="1"/>
              <a:tblGrid>
                <a:gridCol w="2348569">
                  <a:extLst>
                    <a:ext uri="{9D8B030D-6E8A-4147-A177-3AD203B41FA5}">
                      <a16:colId xmlns:a16="http://schemas.microsoft.com/office/drawing/2014/main" val="20000"/>
                    </a:ext>
                  </a:extLst>
                </a:gridCol>
                <a:gridCol w="2348569">
                  <a:extLst>
                    <a:ext uri="{9D8B030D-6E8A-4147-A177-3AD203B41FA5}">
                      <a16:colId xmlns:a16="http://schemas.microsoft.com/office/drawing/2014/main" val="20001"/>
                    </a:ext>
                  </a:extLst>
                </a:gridCol>
              </a:tblGrid>
              <a:tr h="420297">
                <a:tc>
                  <a:txBody>
                    <a:bodyPr/>
                    <a:lstStyle>
                      <a:lvl1pPr marL="0" algn="l" defTabSz="979627" rtl="0" eaLnBrk="1" latinLnBrk="0" hangingPunct="1">
                        <a:defRPr sz="1900" kern="1200">
                          <a:solidFill>
                            <a:schemeClr val="tx1"/>
                          </a:solidFill>
                          <a:latin typeface="Calibri"/>
                        </a:defRPr>
                      </a:lvl1pPr>
                      <a:lvl2pPr marL="489813" algn="l" defTabSz="979627" rtl="0" eaLnBrk="1" latinLnBrk="0" hangingPunct="1">
                        <a:defRPr sz="1900" kern="1200">
                          <a:solidFill>
                            <a:schemeClr val="tx1"/>
                          </a:solidFill>
                          <a:latin typeface="Calibri"/>
                        </a:defRPr>
                      </a:lvl2pPr>
                      <a:lvl3pPr marL="979627" algn="l" defTabSz="979627" rtl="0" eaLnBrk="1" latinLnBrk="0" hangingPunct="1">
                        <a:defRPr sz="1900" kern="1200">
                          <a:solidFill>
                            <a:schemeClr val="tx1"/>
                          </a:solidFill>
                          <a:latin typeface="Calibri"/>
                        </a:defRPr>
                      </a:lvl3pPr>
                      <a:lvl4pPr marL="1469440" algn="l" defTabSz="979627" rtl="0" eaLnBrk="1" latinLnBrk="0" hangingPunct="1">
                        <a:defRPr sz="1900" kern="1200">
                          <a:solidFill>
                            <a:schemeClr val="tx1"/>
                          </a:solidFill>
                          <a:latin typeface="Calibri"/>
                        </a:defRPr>
                      </a:lvl4pPr>
                      <a:lvl5pPr marL="1959254" algn="l" defTabSz="979627" rtl="0" eaLnBrk="1" latinLnBrk="0" hangingPunct="1">
                        <a:defRPr sz="1900" kern="1200">
                          <a:solidFill>
                            <a:schemeClr val="tx1"/>
                          </a:solidFill>
                          <a:latin typeface="Calibri"/>
                        </a:defRPr>
                      </a:lvl5pPr>
                      <a:lvl6pPr marL="2449067" algn="l" defTabSz="979627" rtl="0" eaLnBrk="1" latinLnBrk="0" hangingPunct="1">
                        <a:defRPr sz="1900" kern="1200">
                          <a:solidFill>
                            <a:schemeClr val="tx1"/>
                          </a:solidFill>
                          <a:latin typeface="Calibri"/>
                        </a:defRPr>
                      </a:lvl6pPr>
                      <a:lvl7pPr marL="2938880" algn="l" defTabSz="979627" rtl="0" eaLnBrk="1" latinLnBrk="0" hangingPunct="1">
                        <a:defRPr sz="1900" kern="1200">
                          <a:solidFill>
                            <a:schemeClr val="tx1"/>
                          </a:solidFill>
                          <a:latin typeface="Calibri"/>
                        </a:defRPr>
                      </a:lvl7pPr>
                      <a:lvl8pPr marL="3428695" algn="l" defTabSz="979627" rtl="0" eaLnBrk="1" latinLnBrk="0" hangingPunct="1">
                        <a:defRPr sz="1900" kern="1200">
                          <a:solidFill>
                            <a:schemeClr val="tx1"/>
                          </a:solidFill>
                          <a:latin typeface="Calibri"/>
                        </a:defRPr>
                      </a:lvl8pPr>
                      <a:lvl9pPr marL="3918508" algn="l" defTabSz="979627" rtl="0" eaLnBrk="1" latinLnBrk="0" hangingPunct="1">
                        <a:defRPr sz="1900" kern="1200">
                          <a:solidFill>
                            <a:schemeClr val="tx1"/>
                          </a:solidFill>
                          <a:latin typeface="Calibri"/>
                        </a:defRPr>
                      </a:lvl9pPr>
                    </a:lstStyle>
                    <a:p>
                      <a:pPr>
                        <a:lnSpc>
                          <a:spcPct val="115000"/>
                        </a:lnSpc>
                        <a:spcAft>
                          <a:spcPts val="0"/>
                        </a:spcAft>
                      </a:pPr>
                      <a:r>
                        <a:rPr lang="en-NZ" sz="1000" b="1">
                          <a:solidFill>
                            <a:schemeClr val="bg2">
                              <a:lumMod val="25000"/>
                            </a:schemeClr>
                          </a:solidFill>
                          <a:effectLst/>
                          <a:latin typeface="Century Gothic" panose="020B0502020202020204" pitchFamily="34" charset="0"/>
                          <a:ea typeface="Calibri"/>
                          <a:cs typeface="Times New Roman"/>
                        </a:rPr>
                        <a:t>What is their</a:t>
                      </a:r>
                      <a:r>
                        <a:rPr lang="en-NZ" sz="1000" b="1" baseline="0">
                          <a:solidFill>
                            <a:schemeClr val="bg2">
                              <a:lumMod val="25000"/>
                            </a:schemeClr>
                          </a:solidFill>
                          <a:effectLst/>
                          <a:latin typeface="Century Gothic" panose="020B0502020202020204" pitchFamily="34" charset="0"/>
                          <a:ea typeface="Calibri"/>
                          <a:cs typeface="Times New Roman"/>
                        </a:rPr>
                        <a:t> </a:t>
                      </a:r>
                      <a:r>
                        <a:rPr lang="en-NZ" sz="1000" b="1">
                          <a:solidFill>
                            <a:schemeClr val="bg2">
                              <a:lumMod val="25000"/>
                            </a:schemeClr>
                          </a:solidFill>
                          <a:effectLst/>
                          <a:latin typeface="Century Gothic" panose="020B0502020202020204" pitchFamily="34" charset="0"/>
                          <a:ea typeface="Calibri"/>
                          <a:cs typeface="Times New Roman"/>
                        </a:rPr>
                        <a:t>Natural</a:t>
                      </a:r>
                      <a:r>
                        <a:rPr lang="en-NZ" sz="1000" b="1" baseline="0">
                          <a:solidFill>
                            <a:schemeClr val="bg2">
                              <a:lumMod val="25000"/>
                            </a:schemeClr>
                          </a:solidFill>
                          <a:effectLst/>
                          <a:latin typeface="Century Gothic" panose="020B0502020202020204" pitchFamily="34" charset="0"/>
                          <a:ea typeface="Calibri"/>
                          <a:cs typeface="Times New Roman"/>
                        </a:rPr>
                        <a:t> Behavioural</a:t>
                      </a:r>
                      <a:r>
                        <a:rPr lang="en-NZ" sz="1000" b="1">
                          <a:solidFill>
                            <a:schemeClr val="bg2">
                              <a:lumMod val="25000"/>
                            </a:schemeClr>
                          </a:solidFill>
                          <a:effectLst/>
                          <a:latin typeface="Century Gothic" panose="020B0502020202020204" pitchFamily="34" charset="0"/>
                          <a:ea typeface="Calibri"/>
                          <a:cs typeface="Times New Roman"/>
                        </a:rPr>
                        <a:t> Style?</a:t>
                      </a:r>
                    </a:p>
                  </a:txBody>
                  <a:tcPr marL="46414" marR="464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79627" rtl="0" eaLnBrk="1" latinLnBrk="0" hangingPunct="1">
                        <a:defRPr sz="1900" kern="1200">
                          <a:solidFill>
                            <a:schemeClr val="tx1"/>
                          </a:solidFill>
                          <a:latin typeface="Calibri"/>
                        </a:defRPr>
                      </a:lvl1pPr>
                      <a:lvl2pPr marL="489813" algn="l" defTabSz="979627" rtl="0" eaLnBrk="1" latinLnBrk="0" hangingPunct="1">
                        <a:defRPr sz="1900" kern="1200">
                          <a:solidFill>
                            <a:schemeClr val="tx1"/>
                          </a:solidFill>
                          <a:latin typeface="Calibri"/>
                        </a:defRPr>
                      </a:lvl2pPr>
                      <a:lvl3pPr marL="979627" algn="l" defTabSz="979627" rtl="0" eaLnBrk="1" latinLnBrk="0" hangingPunct="1">
                        <a:defRPr sz="1900" kern="1200">
                          <a:solidFill>
                            <a:schemeClr val="tx1"/>
                          </a:solidFill>
                          <a:latin typeface="Calibri"/>
                        </a:defRPr>
                      </a:lvl3pPr>
                      <a:lvl4pPr marL="1469440" algn="l" defTabSz="979627" rtl="0" eaLnBrk="1" latinLnBrk="0" hangingPunct="1">
                        <a:defRPr sz="1900" kern="1200">
                          <a:solidFill>
                            <a:schemeClr val="tx1"/>
                          </a:solidFill>
                          <a:latin typeface="Calibri"/>
                        </a:defRPr>
                      </a:lvl4pPr>
                      <a:lvl5pPr marL="1959254" algn="l" defTabSz="979627" rtl="0" eaLnBrk="1" latinLnBrk="0" hangingPunct="1">
                        <a:defRPr sz="1900" kern="1200">
                          <a:solidFill>
                            <a:schemeClr val="tx1"/>
                          </a:solidFill>
                          <a:latin typeface="Calibri"/>
                        </a:defRPr>
                      </a:lvl5pPr>
                      <a:lvl6pPr marL="2449067" algn="l" defTabSz="979627" rtl="0" eaLnBrk="1" latinLnBrk="0" hangingPunct="1">
                        <a:defRPr sz="1900" kern="1200">
                          <a:solidFill>
                            <a:schemeClr val="tx1"/>
                          </a:solidFill>
                          <a:latin typeface="Calibri"/>
                        </a:defRPr>
                      </a:lvl6pPr>
                      <a:lvl7pPr marL="2938880" algn="l" defTabSz="979627" rtl="0" eaLnBrk="1" latinLnBrk="0" hangingPunct="1">
                        <a:defRPr sz="1900" kern="1200">
                          <a:solidFill>
                            <a:schemeClr val="tx1"/>
                          </a:solidFill>
                          <a:latin typeface="Calibri"/>
                        </a:defRPr>
                      </a:lvl7pPr>
                      <a:lvl8pPr marL="3428695" algn="l" defTabSz="979627" rtl="0" eaLnBrk="1" latinLnBrk="0" hangingPunct="1">
                        <a:defRPr sz="1900" kern="1200">
                          <a:solidFill>
                            <a:schemeClr val="tx1"/>
                          </a:solidFill>
                          <a:latin typeface="Calibri"/>
                        </a:defRPr>
                      </a:lvl8pPr>
                      <a:lvl9pPr marL="3918508" algn="l" defTabSz="979627" rtl="0" eaLnBrk="1" latinLnBrk="0" hangingPunct="1">
                        <a:defRPr sz="1900" kern="1200">
                          <a:solidFill>
                            <a:schemeClr val="tx1"/>
                          </a:solidFill>
                          <a:latin typeface="Calibri"/>
                        </a:defRPr>
                      </a:lvl9pPr>
                    </a:lstStyle>
                    <a:p>
                      <a:pPr>
                        <a:lnSpc>
                          <a:spcPct val="115000"/>
                        </a:lnSpc>
                        <a:spcAft>
                          <a:spcPts val="0"/>
                        </a:spcAft>
                      </a:pPr>
                      <a:r>
                        <a:rPr lang="en-NZ" sz="1000" b="1">
                          <a:solidFill>
                            <a:schemeClr val="bg2">
                              <a:lumMod val="25000"/>
                            </a:schemeClr>
                          </a:solidFill>
                          <a:effectLst/>
                          <a:latin typeface="Century Gothic" panose="020B0502020202020204" pitchFamily="34" charset="0"/>
                          <a:ea typeface="Calibri"/>
                          <a:cs typeface="Times New Roman"/>
                        </a:rPr>
                        <a:t>What is their Adjusted Style?</a:t>
                      </a:r>
                    </a:p>
                  </a:txBody>
                  <a:tcPr marL="46414" marR="464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0"/>
                  </a:ext>
                </a:extLst>
              </a:tr>
              <a:tr h="818743">
                <a:tc>
                  <a:txBody>
                    <a:bodyPr/>
                    <a:lstStyle>
                      <a:lvl1pPr marL="0" algn="l" defTabSz="979627" rtl="0" eaLnBrk="1" latinLnBrk="0" hangingPunct="1">
                        <a:defRPr sz="1900" kern="1200">
                          <a:solidFill>
                            <a:schemeClr val="tx1"/>
                          </a:solidFill>
                          <a:latin typeface="Calibri"/>
                        </a:defRPr>
                      </a:lvl1pPr>
                      <a:lvl2pPr marL="489813" algn="l" defTabSz="979627" rtl="0" eaLnBrk="1" latinLnBrk="0" hangingPunct="1">
                        <a:defRPr sz="1900" kern="1200">
                          <a:solidFill>
                            <a:schemeClr val="tx1"/>
                          </a:solidFill>
                          <a:latin typeface="Calibri"/>
                        </a:defRPr>
                      </a:lvl2pPr>
                      <a:lvl3pPr marL="979627" algn="l" defTabSz="979627" rtl="0" eaLnBrk="1" latinLnBrk="0" hangingPunct="1">
                        <a:defRPr sz="1900" kern="1200">
                          <a:solidFill>
                            <a:schemeClr val="tx1"/>
                          </a:solidFill>
                          <a:latin typeface="Calibri"/>
                        </a:defRPr>
                      </a:lvl3pPr>
                      <a:lvl4pPr marL="1469440" algn="l" defTabSz="979627" rtl="0" eaLnBrk="1" latinLnBrk="0" hangingPunct="1">
                        <a:defRPr sz="1900" kern="1200">
                          <a:solidFill>
                            <a:schemeClr val="tx1"/>
                          </a:solidFill>
                          <a:latin typeface="Calibri"/>
                        </a:defRPr>
                      </a:lvl4pPr>
                      <a:lvl5pPr marL="1959254" algn="l" defTabSz="979627" rtl="0" eaLnBrk="1" latinLnBrk="0" hangingPunct="1">
                        <a:defRPr sz="1900" kern="1200">
                          <a:solidFill>
                            <a:schemeClr val="tx1"/>
                          </a:solidFill>
                          <a:latin typeface="Calibri"/>
                        </a:defRPr>
                      </a:lvl5pPr>
                      <a:lvl6pPr marL="2449067" algn="l" defTabSz="979627" rtl="0" eaLnBrk="1" latinLnBrk="0" hangingPunct="1">
                        <a:defRPr sz="1900" kern="1200">
                          <a:solidFill>
                            <a:schemeClr val="tx1"/>
                          </a:solidFill>
                          <a:latin typeface="Calibri"/>
                        </a:defRPr>
                      </a:lvl6pPr>
                      <a:lvl7pPr marL="2938880" algn="l" defTabSz="979627" rtl="0" eaLnBrk="1" latinLnBrk="0" hangingPunct="1">
                        <a:defRPr sz="1900" kern="1200">
                          <a:solidFill>
                            <a:schemeClr val="tx1"/>
                          </a:solidFill>
                          <a:latin typeface="Calibri"/>
                        </a:defRPr>
                      </a:lvl7pPr>
                      <a:lvl8pPr marL="3428695" algn="l" defTabSz="979627" rtl="0" eaLnBrk="1" latinLnBrk="0" hangingPunct="1">
                        <a:defRPr sz="1900" kern="1200">
                          <a:solidFill>
                            <a:schemeClr val="tx1"/>
                          </a:solidFill>
                          <a:latin typeface="Calibri"/>
                        </a:defRPr>
                      </a:lvl8pPr>
                      <a:lvl9pPr marL="3918508" algn="l" defTabSz="979627" rtl="0" eaLnBrk="1" latinLnBrk="0" hangingPunct="1">
                        <a:defRPr sz="1900" kern="1200">
                          <a:solidFill>
                            <a:schemeClr val="tx1"/>
                          </a:solidFill>
                          <a:latin typeface="Calibri"/>
                        </a:defRPr>
                      </a:lvl9pPr>
                    </a:lstStyle>
                    <a:p>
                      <a:pPr marL="0" marR="0" indent="0" algn="l" defTabSz="975868" rtl="0" eaLnBrk="1" fontAlgn="auto" latinLnBrk="0" hangingPunct="1">
                        <a:lnSpc>
                          <a:spcPct val="115000"/>
                        </a:lnSpc>
                        <a:spcBef>
                          <a:spcPts val="0"/>
                        </a:spcBef>
                        <a:spcAft>
                          <a:spcPts val="0"/>
                        </a:spcAft>
                        <a:buClrTx/>
                        <a:buSzTx/>
                        <a:buFontTx/>
                        <a:buNone/>
                        <a:tabLst/>
                        <a:defRPr/>
                      </a:pPr>
                      <a:r>
                        <a:rPr lang="en-NZ" sz="1000" b="1">
                          <a:solidFill>
                            <a:schemeClr val="bg2">
                              <a:lumMod val="25000"/>
                            </a:schemeClr>
                          </a:solidFill>
                          <a:effectLst/>
                          <a:latin typeface="Century Gothic" panose="020B0502020202020204" pitchFamily="34" charset="0"/>
                          <a:ea typeface="Calibri"/>
                          <a:cs typeface="Times New Roman"/>
                        </a:rPr>
                        <a:t>Some adjectives</a:t>
                      </a:r>
                      <a:r>
                        <a:rPr lang="en-NZ" sz="1000" b="1" baseline="0">
                          <a:solidFill>
                            <a:schemeClr val="bg2">
                              <a:lumMod val="25000"/>
                            </a:schemeClr>
                          </a:solidFill>
                          <a:effectLst/>
                          <a:latin typeface="Century Gothic" panose="020B0502020202020204" pitchFamily="34" charset="0"/>
                          <a:ea typeface="Calibri"/>
                          <a:cs typeface="Times New Roman"/>
                        </a:rPr>
                        <a:t> used to describe this style</a:t>
                      </a:r>
                      <a:endParaRPr lang="en-NZ" sz="1000" b="1">
                        <a:solidFill>
                          <a:schemeClr val="bg2">
                            <a:lumMod val="25000"/>
                          </a:schemeClr>
                        </a:solidFill>
                        <a:effectLst/>
                        <a:latin typeface="Century Gothic" panose="020B0502020202020204" pitchFamily="34" charset="0"/>
                        <a:ea typeface="Calibri"/>
                        <a:cs typeface="Times New Roman"/>
                      </a:endParaRPr>
                    </a:p>
                    <a:p>
                      <a:pPr marL="0" marR="0" indent="0" algn="l" defTabSz="975868" rtl="0" eaLnBrk="1" fontAlgn="auto" latinLnBrk="0" hangingPunct="1">
                        <a:lnSpc>
                          <a:spcPct val="115000"/>
                        </a:lnSpc>
                        <a:spcBef>
                          <a:spcPts val="0"/>
                        </a:spcBef>
                        <a:spcAft>
                          <a:spcPts val="0"/>
                        </a:spcAft>
                        <a:buClrTx/>
                        <a:buSzTx/>
                        <a:buFontTx/>
                        <a:buNone/>
                        <a:tabLst/>
                        <a:defRPr/>
                      </a:pPr>
                      <a:endParaRPr lang="en-NZ" sz="1000" b="1">
                        <a:solidFill>
                          <a:schemeClr val="bg2">
                            <a:lumMod val="25000"/>
                          </a:schemeClr>
                        </a:solidFill>
                        <a:effectLst/>
                        <a:latin typeface="Century Gothic" panose="020B0502020202020204" pitchFamily="34" charset="0"/>
                        <a:ea typeface="Calibri"/>
                        <a:cs typeface="Times New Roman"/>
                      </a:endParaRPr>
                    </a:p>
                  </a:txBody>
                  <a:tcPr marL="46414" marR="464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79627" rtl="0" eaLnBrk="1" latinLnBrk="0" hangingPunct="1">
                        <a:defRPr sz="1900" kern="1200">
                          <a:solidFill>
                            <a:schemeClr val="tx1"/>
                          </a:solidFill>
                          <a:latin typeface="Calibri"/>
                        </a:defRPr>
                      </a:lvl1pPr>
                      <a:lvl2pPr marL="489813" algn="l" defTabSz="979627" rtl="0" eaLnBrk="1" latinLnBrk="0" hangingPunct="1">
                        <a:defRPr sz="1900" kern="1200">
                          <a:solidFill>
                            <a:schemeClr val="tx1"/>
                          </a:solidFill>
                          <a:latin typeface="Calibri"/>
                        </a:defRPr>
                      </a:lvl2pPr>
                      <a:lvl3pPr marL="979627" algn="l" defTabSz="979627" rtl="0" eaLnBrk="1" latinLnBrk="0" hangingPunct="1">
                        <a:defRPr sz="1900" kern="1200">
                          <a:solidFill>
                            <a:schemeClr val="tx1"/>
                          </a:solidFill>
                          <a:latin typeface="Calibri"/>
                        </a:defRPr>
                      </a:lvl3pPr>
                      <a:lvl4pPr marL="1469440" algn="l" defTabSz="979627" rtl="0" eaLnBrk="1" latinLnBrk="0" hangingPunct="1">
                        <a:defRPr sz="1900" kern="1200">
                          <a:solidFill>
                            <a:schemeClr val="tx1"/>
                          </a:solidFill>
                          <a:latin typeface="Calibri"/>
                        </a:defRPr>
                      </a:lvl4pPr>
                      <a:lvl5pPr marL="1959254" algn="l" defTabSz="979627" rtl="0" eaLnBrk="1" latinLnBrk="0" hangingPunct="1">
                        <a:defRPr sz="1900" kern="1200">
                          <a:solidFill>
                            <a:schemeClr val="tx1"/>
                          </a:solidFill>
                          <a:latin typeface="Calibri"/>
                        </a:defRPr>
                      </a:lvl5pPr>
                      <a:lvl6pPr marL="2449067" algn="l" defTabSz="979627" rtl="0" eaLnBrk="1" latinLnBrk="0" hangingPunct="1">
                        <a:defRPr sz="1900" kern="1200">
                          <a:solidFill>
                            <a:schemeClr val="tx1"/>
                          </a:solidFill>
                          <a:latin typeface="Calibri"/>
                        </a:defRPr>
                      </a:lvl6pPr>
                      <a:lvl7pPr marL="2938880" algn="l" defTabSz="979627" rtl="0" eaLnBrk="1" latinLnBrk="0" hangingPunct="1">
                        <a:defRPr sz="1900" kern="1200">
                          <a:solidFill>
                            <a:schemeClr val="tx1"/>
                          </a:solidFill>
                          <a:latin typeface="Calibri"/>
                        </a:defRPr>
                      </a:lvl7pPr>
                      <a:lvl8pPr marL="3428695" algn="l" defTabSz="979627" rtl="0" eaLnBrk="1" latinLnBrk="0" hangingPunct="1">
                        <a:defRPr sz="1900" kern="1200">
                          <a:solidFill>
                            <a:schemeClr val="tx1"/>
                          </a:solidFill>
                          <a:latin typeface="Calibri"/>
                        </a:defRPr>
                      </a:lvl8pPr>
                      <a:lvl9pPr marL="3918508" algn="l" defTabSz="979627" rtl="0" eaLnBrk="1" latinLnBrk="0" hangingPunct="1">
                        <a:defRPr sz="1900" kern="1200">
                          <a:solidFill>
                            <a:schemeClr val="tx1"/>
                          </a:solidFill>
                          <a:latin typeface="Calibri"/>
                        </a:defRPr>
                      </a:lvl9pPr>
                    </a:lstStyle>
                    <a:p>
                      <a:pPr marL="0" marR="0" indent="0" algn="l" defTabSz="975868" rtl="0" eaLnBrk="1" fontAlgn="auto" latinLnBrk="0" hangingPunct="1">
                        <a:lnSpc>
                          <a:spcPct val="115000"/>
                        </a:lnSpc>
                        <a:spcBef>
                          <a:spcPts val="0"/>
                        </a:spcBef>
                        <a:spcAft>
                          <a:spcPts val="0"/>
                        </a:spcAft>
                        <a:buClrTx/>
                        <a:buSzTx/>
                        <a:buFontTx/>
                        <a:buNone/>
                        <a:tabLst/>
                        <a:defRPr/>
                      </a:pPr>
                      <a:r>
                        <a:rPr lang="en-NZ" sz="1000" b="1">
                          <a:solidFill>
                            <a:schemeClr val="bg2">
                              <a:lumMod val="25000"/>
                            </a:schemeClr>
                          </a:solidFill>
                          <a:effectLst/>
                          <a:latin typeface="Century Gothic" panose="020B0502020202020204" pitchFamily="34" charset="0"/>
                          <a:ea typeface="Calibri"/>
                          <a:cs typeface="Times New Roman"/>
                        </a:rPr>
                        <a:t>Some adjectives</a:t>
                      </a:r>
                      <a:r>
                        <a:rPr lang="en-NZ" sz="1000" b="1" baseline="0">
                          <a:solidFill>
                            <a:schemeClr val="bg2">
                              <a:lumMod val="25000"/>
                            </a:schemeClr>
                          </a:solidFill>
                          <a:effectLst/>
                          <a:latin typeface="Century Gothic" panose="020B0502020202020204" pitchFamily="34" charset="0"/>
                          <a:ea typeface="Calibri"/>
                          <a:cs typeface="Times New Roman"/>
                        </a:rPr>
                        <a:t> used to describe this style</a:t>
                      </a:r>
                      <a:endParaRPr lang="en-NZ" sz="1000" b="1">
                        <a:solidFill>
                          <a:schemeClr val="bg2">
                            <a:lumMod val="25000"/>
                          </a:schemeClr>
                        </a:solidFill>
                        <a:effectLst/>
                        <a:latin typeface="Century Gothic" panose="020B0502020202020204" pitchFamily="34" charset="0"/>
                        <a:ea typeface="Calibri"/>
                        <a:cs typeface="Times New Roman"/>
                      </a:endParaRPr>
                    </a:p>
                    <a:p>
                      <a:pPr marL="0" marR="0" indent="0" algn="l" defTabSz="975868" rtl="0" eaLnBrk="1" fontAlgn="auto" latinLnBrk="0" hangingPunct="1">
                        <a:lnSpc>
                          <a:spcPct val="115000"/>
                        </a:lnSpc>
                        <a:spcBef>
                          <a:spcPts val="0"/>
                        </a:spcBef>
                        <a:spcAft>
                          <a:spcPts val="0"/>
                        </a:spcAft>
                        <a:buClrTx/>
                        <a:buSzTx/>
                        <a:buFontTx/>
                        <a:buNone/>
                        <a:tabLst/>
                        <a:defRPr/>
                      </a:pPr>
                      <a:endParaRPr lang="en-NZ" sz="1000" b="1">
                        <a:solidFill>
                          <a:schemeClr val="bg2">
                            <a:lumMod val="25000"/>
                          </a:schemeClr>
                        </a:solidFill>
                        <a:effectLst/>
                        <a:latin typeface="Century Gothic" panose="020B0502020202020204" pitchFamily="34" charset="0"/>
                        <a:ea typeface="Calibri"/>
                        <a:cs typeface="Times New Roman"/>
                      </a:endParaRPr>
                    </a:p>
                  </a:txBody>
                  <a:tcPr marL="46414" marR="464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1"/>
                  </a:ext>
                </a:extLst>
              </a:tr>
              <a:tr h="1148593">
                <a:tc gridSpan="2">
                  <a:txBody>
                    <a:bodyPr/>
                    <a:lstStyle>
                      <a:lvl1pPr marL="0" algn="l" defTabSz="979627" rtl="0" eaLnBrk="1" latinLnBrk="0" hangingPunct="1">
                        <a:defRPr sz="1900" kern="1200">
                          <a:solidFill>
                            <a:schemeClr val="tx1"/>
                          </a:solidFill>
                          <a:latin typeface="Calibri"/>
                        </a:defRPr>
                      </a:lvl1pPr>
                      <a:lvl2pPr marL="489813" algn="l" defTabSz="979627" rtl="0" eaLnBrk="1" latinLnBrk="0" hangingPunct="1">
                        <a:defRPr sz="1900" kern="1200">
                          <a:solidFill>
                            <a:schemeClr val="tx1"/>
                          </a:solidFill>
                          <a:latin typeface="Calibri"/>
                        </a:defRPr>
                      </a:lvl2pPr>
                      <a:lvl3pPr marL="979627" algn="l" defTabSz="979627" rtl="0" eaLnBrk="1" latinLnBrk="0" hangingPunct="1">
                        <a:defRPr sz="1900" kern="1200">
                          <a:solidFill>
                            <a:schemeClr val="tx1"/>
                          </a:solidFill>
                          <a:latin typeface="Calibri"/>
                        </a:defRPr>
                      </a:lvl3pPr>
                      <a:lvl4pPr marL="1469440" algn="l" defTabSz="979627" rtl="0" eaLnBrk="1" latinLnBrk="0" hangingPunct="1">
                        <a:defRPr sz="1900" kern="1200">
                          <a:solidFill>
                            <a:schemeClr val="tx1"/>
                          </a:solidFill>
                          <a:latin typeface="Calibri"/>
                        </a:defRPr>
                      </a:lvl4pPr>
                      <a:lvl5pPr marL="1959254" algn="l" defTabSz="979627" rtl="0" eaLnBrk="1" latinLnBrk="0" hangingPunct="1">
                        <a:defRPr sz="1900" kern="1200">
                          <a:solidFill>
                            <a:schemeClr val="tx1"/>
                          </a:solidFill>
                          <a:latin typeface="Calibri"/>
                        </a:defRPr>
                      </a:lvl5pPr>
                      <a:lvl6pPr marL="2449067" algn="l" defTabSz="979627" rtl="0" eaLnBrk="1" latinLnBrk="0" hangingPunct="1">
                        <a:defRPr sz="1900" kern="1200">
                          <a:solidFill>
                            <a:schemeClr val="tx1"/>
                          </a:solidFill>
                          <a:latin typeface="Calibri"/>
                        </a:defRPr>
                      </a:lvl6pPr>
                      <a:lvl7pPr marL="2938880" algn="l" defTabSz="979627" rtl="0" eaLnBrk="1" latinLnBrk="0" hangingPunct="1">
                        <a:defRPr sz="1900" kern="1200">
                          <a:solidFill>
                            <a:schemeClr val="tx1"/>
                          </a:solidFill>
                          <a:latin typeface="Calibri"/>
                        </a:defRPr>
                      </a:lvl7pPr>
                      <a:lvl8pPr marL="3428695" algn="l" defTabSz="979627" rtl="0" eaLnBrk="1" latinLnBrk="0" hangingPunct="1">
                        <a:defRPr sz="1900" kern="1200">
                          <a:solidFill>
                            <a:schemeClr val="tx1"/>
                          </a:solidFill>
                          <a:latin typeface="Calibri"/>
                        </a:defRPr>
                      </a:lvl8pPr>
                      <a:lvl9pPr marL="3918508" algn="l" defTabSz="979627" rtl="0" eaLnBrk="1" latinLnBrk="0" hangingPunct="1">
                        <a:defRPr sz="1900" kern="1200">
                          <a:solidFill>
                            <a:schemeClr val="tx1"/>
                          </a:solidFill>
                          <a:latin typeface="Calibri"/>
                        </a:defRPr>
                      </a:lvl9pPr>
                    </a:lstStyle>
                    <a:p>
                      <a:pPr marL="0" marR="0" indent="0" algn="l" defTabSz="975868" rtl="0" eaLnBrk="1" fontAlgn="auto" latinLnBrk="0" hangingPunct="1">
                        <a:lnSpc>
                          <a:spcPct val="115000"/>
                        </a:lnSpc>
                        <a:spcBef>
                          <a:spcPts val="0"/>
                        </a:spcBef>
                        <a:spcAft>
                          <a:spcPts val="0"/>
                        </a:spcAft>
                        <a:buClrTx/>
                        <a:buSzTx/>
                        <a:buFontTx/>
                        <a:buNone/>
                        <a:tabLst/>
                        <a:defRPr/>
                      </a:pPr>
                      <a:r>
                        <a:rPr lang="en-NZ" sz="1000" b="1">
                          <a:solidFill>
                            <a:schemeClr val="bg2">
                              <a:lumMod val="25000"/>
                            </a:schemeClr>
                          </a:solidFill>
                          <a:effectLst/>
                          <a:latin typeface="Century Gothic" panose="020B0502020202020204" pitchFamily="34" charset="0"/>
                          <a:ea typeface="Calibri"/>
                          <a:cs typeface="Times New Roman"/>
                        </a:rPr>
                        <a:t>Compared</a:t>
                      </a:r>
                      <a:r>
                        <a:rPr lang="en-NZ" sz="1000" b="1" baseline="0">
                          <a:solidFill>
                            <a:schemeClr val="bg2">
                              <a:lumMod val="25000"/>
                            </a:schemeClr>
                          </a:solidFill>
                          <a:effectLst/>
                          <a:latin typeface="Century Gothic" panose="020B0502020202020204" pitchFamily="34" charset="0"/>
                          <a:ea typeface="Calibri"/>
                          <a:cs typeface="Times New Roman"/>
                        </a:rPr>
                        <a:t> with Profile II, are there any significant changes you can observe. What is being emphasised and de-emphasised?</a:t>
                      </a:r>
                      <a:endParaRPr lang="en-NZ" sz="1000" b="1">
                        <a:solidFill>
                          <a:schemeClr val="bg2">
                            <a:lumMod val="25000"/>
                          </a:schemeClr>
                        </a:solidFill>
                        <a:effectLst/>
                        <a:latin typeface="Century Gothic" panose="020B0502020202020204" pitchFamily="34" charset="0"/>
                        <a:ea typeface="Calibri"/>
                        <a:cs typeface="Times New Roman"/>
                      </a:endParaRPr>
                    </a:p>
                    <a:p>
                      <a:pPr>
                        <a:lnSpc>
                          <a:spcPct val="115000"/>
                        </a:lnSpc>
                        <a:spcAft>
                          <a:spcPts val="0"/>
                        </a:spcAft>
                      </a:pPr>
                      <a:endParaRPr lang="en-NZ" sz="1000" b="1">
                        <a:solidFill>
                          <a:schemeClr val="bg2">
                            <a:lumMod val="25000"/>
                          </a:schemeClr>
                        </a:solidFill>
                        <a:effectLst/>
                        <a:latin typeface="Century Gothic" panose="020B0502020202020204" pitchFamily="34" charset="0"/>
                        <a:ea typeface="Calibri"/>
                        <a:cs typeface="Times New Roman"/>
                      </a:endParaRPr>
                    </a:p>
                    <a:p>
                      <a:pPr>
                        <a:lnSpc>
                          <a:spcPct val="115000"/>
                        </a:lnSpc>
                        <a:spcAft>
                          <a:spcPts val="0"/>
                        </a:spcAft>
                      </a:pPr>
                      <a:endParaRPr lang="en-NZ" sz="1000" b="1">
                        <a:solidFill>
                          <a:schemeClr val="bg2">
                            <a:lumMod val="25000"/>
                          </a:schemeClr>
                        </a:solidFill>
                        <a:effectLst/>
                        <a:latin typeface="Century Gothic" panose="020B0502020202020204" pitchFamily="34" charset="0"/>
                        <a:ea typeface="Calibri"/>
                        <a:cs typeface="Times New Roman"/>
                      </a:endParaRPr>
                    </a:p>
                    <a:p>
                      <a:pPr>
                        <a:lnSpc>
                          <a:spcPct val="115000"/>
                        </a:lnSpc>
                        <a:spcAft>
                          <a:spcPts val="0"/>
                        </a:spcAft>
                      </a:pPr>
                      <a:endParaRPr lang="en-NZ" sz="1000" b="1">
                        <a:solidFill>
                          <a:schemeClr val="bg2">
                            <a:lumMod val="25000"/>
                          </a:schemeClr>
                        </a:solidFill>
                        <a:effectLst/>
                        <a:latin typeface="Century Gothic" panose="020B0502020202020204" pitchFamily="34" charset="0"/>
                        <a:ea typeface="Calibri"/>
                        <a:cs typeface="Times New Roman"/>
                      </a:endParaRPr>
                    </a:p>
                  </a:txBody>
                  <a:tcPr marL="46414" marR="464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endParaRPr lang="en-NZ"/>
                    </a:p>
                  </a:txBody>
                  <a:tcPr/>
                </a:tc>
                <a:extLst>
                  <a:ext uri="{0D108BD9-81ED-4DB2-BD59-A6C34878D82A}">
                    <a16:rowId xmlns:a16="http://schemas.microsoft.com/office/drawing/2014/main" val="10002"/>
                  </a:ext>
                </a:extLst>
              </a:tr>
              <a:tr h="703506">
                <a:tc gridSpan="2">
                  <a:txBody>
                    <a:bodyPr/>
                    <a:lstStyle>
                      <a:lvl1pPr marL="0" algn="l" defTabSz="979627" rtl="0" eaLnBrk="1" latinLnBrk="0" hangingPunct="1">
                        <a:defRPr sz="1900" kern="1200">
                          <a:solidFill>
                            <a:schemeClr val="tx1"/>
                          </a:solidFill>
                          <a:latin typeface="Calibri"/>
                        </a:defRPr>
                      </a:lvl1pPr>
                      <a:lvl2pPr marL="489813" algn="l" defTabSz="979627" rtl="0" eaLnBrk="1" latinLnBrk="0" hangingPunct="1">
                        <a:defRPr sz="1900" kern="1200">
                          <a:solidFill>
                            <a:schemeClr val="tx1"/>
                          </a:solidFill>
                          <a:latin typeface="Calibri"/>
                        </a:defRPr>
                      </a:lvl2pPr>
                      <a:lvl3pPr marL="979627" algn="l" defTabSz="979627" rtl="0" eaLnBrk="1" latinLnBrk="0" hangingPunct="1">
                        <a:defRPr sz="1900" kern="1200">
                          <a:solidFill>
                            <a:schemeClr val="tx1"/>
                          </a:solidFill>
                          <a:latin typeface="Calibri"/>
                        </a:defRPr>
                      </a:lvl3pPr>
                      <a:lvl4pPr marL="1469440" algn="l" defTabSz="979627" rtl="0" eaLnBrk="1" latinLnBrk="0" hangingPunct="1">
                        <a:defRPr sz="1900" kern="1200">
                          <a:solidFill>
                            <a:schemeClr val="tx1"/>
                          </a:solidFill>
                          <a:latin typeface="Calibri"/>
                        </a:defRPr>
                      </a:lvl4pPr>
                      <a:lvl5pPr marL="1959254" algn="l" defTabSz="979627" rtl="0" eaLnBrk="1" latinLnBrk="0" hangingPunct="1">
                        <a:defRPr sz="1900" kern="1200">
                          <a:solidFill>
                            <a:schemeClr val="tx1"/>
                          </a:solidFill>
                          <a:latin typeface="Calibri"/>
                        </a:defRPr>
                      </a:lvl5pPr>
                      <a:lvl6pPr marL="2449067" algn="l" defTabSz="979627" rtl="0" eaLnBrk="1" latinLnBrk="0" hangingPunct="1">
                        <a:defRPr sz="1900" kern="1200">
                          <a:solidFill>
                            <a:schemeClr val="tx1"/>
                          </a:solidFill>
                          <a:latin typeface="Calibri"/>
                        </a:defRPr>
                      </a:lvl6pPr>
                      <a:lvl7pPr marL="2938880" algn="l" defTabSz="979627" rtl="0" eaLnBrk="1" latinLnBrk="0" hangingPunct="1">
                        <a:defRPr sz="1900" kern="1200">
                          <a:solidFill>
                            <a:schemeClr val="tx1"/>
                          </a:solidFill>
                          <a:latin typeface="Calibri"/>
                        </a:defRPr>
                      </a:lvl7pPr>
                      <a:lvl8pPr marL="3428695" algn="l" defTabSz="979627" rtl="0" eaLnBrk="1" latinLnBrk="0" hangingPunct="1">
                        <a:defRPr sz="1900" kern="1200">
                          <a:solidFill>
                            <a:schemeClr val="tx1"/>
                          </a:solidFill>
                          <a:latin typeface="Calibri"/>
                        </a:defRPr>
                      </a:lvl8pPr>
                      <a:lvl9pPr marL="3918508" algn="l" defTabSz="979627" rtl="0" eaLnBrk="1" latinLnBrk="0" hangingPunct="1">
                        <a:defRPr sz="1900" kern="1200">
                          <a:solidFill>
                            <a:schemeClr val="tx1"/>
                          </a:solidFill>
                          <a:latin typeface="Calibri"/>
                        </a:defRPr>
                      </a:lvl9pPr>
                    </a:lstStyle>
                    <a:p>
                      <a:pPr>
                        <a:lnSpc>
                          <a:spcPct val="115000"/>
                        </a:lnSpc>
                        <a:spcAft>
                          <a:spcPts val="0"/>
                        </a:spcAft>
                      </a:pPr>
                      <a:r>
                        <a:rPr lang="en-NZ" sz="1000" b="1">
                          <a:solidFill>
                            <a:schemeClr val="bg2">
                              <a:lumMod val="25000"/>
                            </a:schemeClr>
                          </a:solidFill>
                          <a:effectLst/>
                          <a:latin typeface="Century Gothic" panose="020B0502020202020204" pitchFamily="34" charset="0"/>
                          <a:ea typeface="Calibri"/>
                          <a:cs typeface="Times New Roman"/>
                        </a:rPr>
                        <a:t>Do you notice any significant</a:t>
                      </a:r>
                      <a:r>
                        <a:rPr lang="en-NZ" sz="1000" b="1" baseline="0">
                          <a:solidFill>
                            <a:schemeClr val="bg2">
                              <a:lumMod val="25000"/>
                            </a:schemeClr>
                          </a:solidFill>
                          <a:effectLst/>
                          <a:latin typeface="Century Gothic" panose="020B0502020202020204" pitchFamily="34" charset="0"/>
                          <a:ea typeface="Calibri"/>
                          <a:cs typeface="Times New Roman"/>
                        </a:rPr>
                        <a:t> drop in the C or the S styles? </a:t>
                      </a:r>
                      <a:br>
                        <a:rPr lang="en-NZ" sz="1000" b="1" baseline="0">
                          <a:solidFill>
                            <a:schemeClr val="bg2">
                              <a:lumMod val="25000"/>
                            </a:schemeClr>
                          </a:solidFill>
                          <a:effectLst/>
                          <a:latin typeface="Century Gothic" panose="020B0502020202020204" pitchFamily="34" charset="0"/>
                          <a:ea typeface="Calibri"/>
                          <a:cs typeface="Times New Roman"/>
                        </a:rPr>
                      </a:br>
                      <a:r>
                        <a:rPr lang="en-NZ" sz="1000" b="1" baseline="0">
                          <a:solidFill>
                            <a:schemeClr val="bg2">
                              <a:lumMod val="25000"/>
                            </a:schemeClr>
                          </a:solidFill>
                          <a:effectLst/>
                          <a:latin typeface="Century Gothic" panose="020B0502020202020204" pitchFamily="34" charset="0"/>
                          <a:ea typeface="Calibri"/>
                          <a:cs typeface="Times New Roman"/>
                        </a:rPr>
                        <a:t>If so, what does this mean?</a:t>
                      </a:r>
                      <a:endParaRPr lang="en-NZ" sz="1000" b="1">
                        <a:solidFill>
                          <a:schemeClr val="bg2">
                            <a:lumMod val="25000"/>
                          </a:schemeClr>
                        </a:solidFill>
                        <a:effectLst/>
                        <a:latin typeface="Century Gothic" panose="020B0502020202020204" pitchFamily="34" charset="0"/>
                        <a:ea typeface="Calibri"/>
                        <a:cs typeface="Times New Roman"/>
                      </a:endParaRPr>
                    </a:p>
                  </a:txBody>
                  <a:tcPr marL="46414" marR="464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endParaRPr lang="en-NZ"/>
                    </a:p>
                  </a:txBody>
                  <a:tcPr/>
                </a:tc>
                <a:extLst>
                  <a:ext uri="{0D108BD9-81ED-4DB2-BD59-A6C34878D82A}">
                    <a16:rowId xmlns:a16="http://schemas.microsoft.com/office/drawing/2014/main" val="10003"/>
                  </a:ext>
                </a:extLst>
              </a:tr>
              <a:tr h="703506">
                <a:tc gridSpan="2">
                  <a:txBody>
                    <a:bodyPr/>
                    <a:lstStyle>
                      <a:lvl1pPr marL="0" algn="l" defTabSz="979627" rtl="0" eaLnBrk="1" latinLnBrk="0" hangingPunct="1">
                        <a:defRPr sz="1900" kern="1200">
                          <a:solidFill>
                            <a:schemeClr val="tx1"/>
                          </a:solidFill>
                          <a:latin typeface="Calibri"/>
                        </a:defRPr>
                      </a:lvl1pPr>
                      <a:lvl2pPr marL="489813" algn="l" defTabSz="979627" rtl="0" eaLnBrk="1" latinLnBrk="0" hangingPunct="1">
                        <a:defRPr sz="1900" kern="1200">
                          <a:solidFill>
                            <a:schemeClr val="tx1"/>
                          </a:solidFill>
                          <a:latin typeface="Calibri"/>
                        </a:defRPr>
                      </a:lvl2pPr>
                      <a:lvl3pPr marL="979627" algn="l" defTabSz="979627" rtl="0" eaLnBrk="1" latinLnBrk="0" hangingPunct="1">
                        <a:defRPr sz="1900" kern="1200">
                          <a:solidFill>
                            <a:schemeClr val="tx1"/>
                          </a:solidFill>
                          <a:latin typeface="Calibri"/>
                        </a:defRPr>
                      </a:lvl3pPr>
                      <a:lvl4pPr marL="1469440" algn="l" defTabSz="979627" rtl="0" eaLnBrk="1" latinLnBrk="0" hangingPunct="1">
                        <a:defRPr sz="1900" kern="1200">
                          <a:solidFill>
                            <a:schemeClr val="tx1"/>
                          </a:solidFill>
                          <a:latin typeface="Calibri"/>
                        </a:defRPr>
                      </a:lvl4pPr>
                      <a:lvl5pPr marL="1959254" algn="l" defTabSz="979627" rtl="0" eaLnBrk="1" latinLnBrk="0" hangingPunct="1">
                        <a:defRPr sz="1900" kern="1200">
                          <a:solidFill>
                            <a:schemeClr val="tx1"/>
                          </a:solidFill>
                          <a:latin typeface="Calibri"/>
                        </a:defRPr>
                      </a:lvl5pPr>
                      <a:lvl6pPr marL="2449067" algn="l" defTabSz="979627" rtl="0" eaLnBrk="1" latinLnBrk="0" hangingPunct="1">
                        <a:defRPr sz="1900" kern="1200">
                          <a:solidFill>
                            <a:schemeClr val="tx1"/>
                          </a:solidFill>
                          <a:latin typeface="Calibri"/>
                        </a:defRPr>
                      </a:lvl6pPr>
                      <a:lvl7pPr marL="2938880" algn="l" defTabSz="979627" rtl="0" eaLnBrk="1" latinLnBrk="0" hangingPunct="1">
                        <a:defRPr sz="1900" kern="1200">
                          <a:solidFill>
                            <a:schemeClr val="tx1"/>
                          </a:solidFill>
                          <a:latin typeface="Calibri"/>
                        </a:defRPr>
                      </a:lvl7pPr>
                      <a:lvl8pPr marL="3428695" algn="l" defTabSz="979627" rtl="0" eaLnBrk="1" latinLnBrk="0" hangingPunct="1">
                        <a:defRPr sz="1900" kern="1200">
                          <a:solidFill>
                            <a:schemeClr val="tx1"/>
                          </a:solidFill>
                          <a:latin typeface="Calibri"/>
                        </a:defRPr>
                      </a:lvl8pPr>
                      <a:lvl9pPr marL="3918508" algn="l" defTabSz="979627" rtl="0" eaLnBrk="1" latinLnBrk="0" hangingPunct="1">
                        <a:defRPr sz="1900" kern="1200">
                          <a:solidFill>
                            <a:schemeClr val="tx1"/>
                          </a:solidFill>
                          <a:latin typeface="Calibri"/>
                        </a:defRPr>
                      </a:lvl9pPr>
                    </a:lstStyle>
                    <a:p>
                      <a:pPr marL="0" marR="0" indent="0" algn="l" defTabSz="975868" rtl="0" eaLnBrk="1" fontAlgn="auto" latinLnBrk="0" hangingPunct="1">
                        <a:lnSpc>
                          <a:spcPct val="115000"/>
                        </a:lnSpc>
                        <a:spcBef>
                          <a:spcPts val="0"/>
                        </a:spcBef>
                        <a:spcAft>
                          <a:spcPts val="0"/>
                        </a:spcAft>
                        <a:buClrTx/>
                        <a:buSzTx/>
                        <a:buFontTx/>
                        <a:buNone/>
                        <a:tabLst/>
                        <a:defRPr/>
                      </a:pPr>
                      <a:r>
                        <a:rPr lang="en-NZ" sz="1000" b="1">
                          <a:solidFill>
                            <a:schemeClr val="bg2">
                              <a:lumMod val="25000"/>
                            </a:schemeClr>
                          </a:solidFill>
                          <a:effectLst/>
                          <a:latin typeface="Century Gothic" panose="020B0502020202020204" pitchFamily="34" charset="0"/>
                          <a:ea typeface="Calibri"/>
                          <a:cs typeface="Times New Roman"/>
                        </a:rPr>
                        <a:t>How could you help to motivate this person? </a:t>
                      </a:r>
                    </a:p>
                    <a:p>
                      <a:pPr>
                        <a:lnSpc>
                          <a:spcPct val="115000"/>
                        </a:lnSpc>
                        <a:spcAft>
                          <a:spcPts val="0"/>
                        </a:spcAft>
                      </a:pPr>
                      <a:endParaRPr lang="en-NZ" sz="1000" b="1">
                        <a:solidFill>
                          <a:schemeClr val="bg2">
                            <a:lumMod val="25000"/>
                          </a:schemeClr>
                        </a:solidFill>
                        <a:effectLst/>
                        <a:latin typeface="Century Gothic" panose="020B0502020202020204" pitchFamily="34" charset="0"/>
                        <a:ea typeface="Calibri"/>
                        <a:cs typeface="Times New Roman"/>
                      </a:endParaRPr>
                    </a:p>
                  </a:txBody>
                  <a:tcPr marL="46414" marR="464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endParaRPr lang="en-NZ"/>
                    </a:p>
                  </a:txBody>
                  <a:tcPr/>
                </a:tc>
                <a:extLst>
                  <a:ext uri="{0D108BD9-81ED-4DB2-BD59-A6C34878D82A}">
                    <a16:rowId xmlns:a16="http://schemas.microsoft.com/office/drawing/2014/main" val="10004"/>
                  </a:ext>
                </a:extLst>
              </a:tr>
              <a:tr h="595450">
                <a:tc gridSpan="2">
                  <a:txBody>
                    <a:bodyPr/>
                    <a:lstStyle>
                      <a:lvl1pPr marL="0" algn="l" defTabSz="979627" rtl="0" eaLnBrk="1" latinLnBrk="0" hangingPunct="1">
                        <a:defRPr sz="1900" kern="1200">
                          <a:solidFill>
                            <a:schemeClr val="tx1"/>
                          </a:solidFill>
                          <a:latin typeface="Calibri"/>
                        </a:defRPr>
                      </a:lvl1pPr>
                      <a:lvl2pPr marL="489813" algn="l" defTabSz="979627" rtl="0" eaLnBrk="1" latinLnBrk="0" hangingPunct="1">
                        <a:defRPr sz="1900" kern="1200">
                          <a:solidFill>
                            <a:schemeClr val="tx1"/>
                          </a:solidFill>
                          <a:latin typeface="Calibri"/>
                        </a:defRPr>
                      </a:lvl2pPr>
                      <a:lvl3pPr marL="979627" algn="l" defTabSz="979627" rtl="0" eaLnBrk="1" latinLnBrk="0" hangingPunct="1">
                        <a:defRPr sz="1900" kern="1200">
                          <a:solidFill>
                            <a:schemeClr val="tx1"/>
                          </a:solidFill>
                          <a:latin typeface="Calibri"/>
                        </a:defRPr>
                      </a:lvl3pPr>
                      <a:lvl4pPr marL="1469440" algn="l" defTabSz="979627" rtl="0" eaLnBrk="1" latinLnBrk="0" hangingPunct="1">
                        <a:defRPr sz="1900" kern="1200">
                          <a:solidFill>
                            <a:schemeClr val="tx1"/>
                          </a:solidFill>
                          <a:latin typeface="Calibri"/>
                        </a:defRPr>
                      </a:lvl4pPr>
                      <a:lvl5pPr marL="1959254" algn="l" defTabSz="979627" rtl="0" eaLnBrk="1" latinLnBrk="0" hangingPunct="1">
                        <a:defRPr sz="1900" kern="1200">
                          <a:solidFill>
                            <a:schemeClr val="tx1"/>
                          </a:solidFill>
                          <a:latin typeface="Calibri"/>
                        </a:defRPr>
                      </a:lvl5pPr>
                      <a:lvl6pPr marL="2449067" algn="l" defTabSz="979627" rtl="0" eaLnBrk="1" latinLnBrk="0" hangingPunct="1">
                        <a:defRPr sz="1900" kern="1200">
                          <a:solidFill>
                            <a:schemeClr val="tx1"/>
                          </a:solidFill>
                          <a:latin typeface="Calibri"/>
                        </a:defRPr>
                      </a:lvl6pPr>
                      <a:lvl7pPr marL="2938880" algn="l" defTabSz="979627" rtl="0" eaLnBrk="1" latinLnBrk="0" hangingPunct="1">
                        <a:defRPr sz="1900" kern="1200">
                          <a:solidFill>
                            <a:schemeClr val="tx1"/>
                          </a:solidFill>
                          <a:latin typeface="Calibri"/>
                        </a:defRPr>
                      </a:lvl7pPr>
                      <a:lvl8pPr marL="3428695" algn="l" defTabSz="979627" rtl="0" eaLnBrk="1" latinLnBrk="0" hangingPunct="1">
                        <a:defRPr sz="1900" kern="1200">
                          <a:solidFill>
                            <a:schemeClr val="tx1"/>
                          </a:solidFill>
                          <a:latin typeface="Calibri"/>
                        </a:defRPr>
                      </a:lvl8pPr>
                      <a:lvl9pPr marL="3918508" algn="l" defTabSz="979627" rtl="0" eaLnBrk="1" latinLnBrk="0" hangingPunct="1">
                        <a:defRPr sz="1900" kern="1200">
                          <a:solidFill>
                            <a:schemeClr val="tx1"/>
                          </a:solidFill>
                          <a:latin typeface="Calibri"/>
                        </a:defRPr>
                      </a:lvl9pPr>
                    </a:lstStyle>
                    <a:p>
                      <a:pPr>
                        <a:lnSpc>
                          <a:spcPct val="115000"/>
                        </a:lnSpc>
                        <a:spcAft>
                          <a:spcPts val="0"/>
                        </a:spcAft>
                      </a:pPr>
                      <a:r>
                        <a:rPr lang="en-NZ" sz="1000" b="1">
                          <a:solidFill>
                            <a:schemeClr val="bg2">
                              <a:lumMod val="25000"/>
                            </a:schemeClr>
                          </a:solidFill>
                          <a:effectLst/>
                          <a:latin typeface="Century Gothic" panose="020B0502020202020204" pitchFamily="34" charset="0"/>
                          <a:ea typeface="Calibri"/>
                          <a:cs typeface="Times New Roman"/>
                        </a:rPr>
                        <a:t>What are their strengths and</a:t>
                      </a:r>
                      <a:r>
                        <a:rPr lang="en-NZ" sz="1000" b="1" baseline="0">
                          <a:solidFill>
                            <a:schemeClr val="bg2">
                              <a:lumMod val="25000"/>
                            </a:schemeClr>
                          </a:solidFill>
                          <a:effectLst/>
                          <a:latin typeface="Century Gothic" panose="020B0502020202020204" pitchFamily="34" charset="0"/>
                          <a:ea typeface="Calibri"/>
                          <a:cs typeface="Times New Roman"/>
                        </a:rPr>
                        <a:t> </a:t>
                      </a:r>
                      <a:r>
                        <a:rPr lang="en-NZ" sz="1000" b="1">
                          <a:solidFill>
                            <a:schemeClr val="bg2">
                              <a:lumMod val="25000"/>
                            </a:schemeClr>
                          </a:solidFill>
                          <a:effectLst/>
                          <a:latin typeface="Century Gothic" panose="020B0502020202020204" pitchFamily="34" charset="0"/>
                          <a:ea typeface="Calibri"/>
                          <a:cs typeface="Times New Roman"/>
                        </a:rPr>
                        <a:t>preferred communication style?</a:t>
                      </a:r>
                    </a:p>
                  </a:txBody>
                  <a:tcPr marL="46414" marR="464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endParaRPr lang="en-NZ"/>
                    </a:p>
                  </a:txBody>
                  <a:tcPr/>
                </a:tc>
                <a:extLst>
                  <a:ext uri="{0D108BD9-81ED-4DB2-BD59-A6C34878D82A}">
                    <a16:rowId xmlns:a16="http://schemas.microsoft.com/office/drawing/2014/main" val="10005"/>
                  </a:ext>
                </a:extLst>
              </a:tr>
            </a:tbl>
          </a:graphicData>
        </a:graphic>
      </p:graphicFrame>
      <p:sp>
        <p:nvSpPr>
          <p:cNvPr id="4" name="Title 3"/>
          <p:cNvSpPr>
            <a:spLocks noGrp="1"/>
          </p:cNvSpPr>
          <p:nvPr>
            <p:ph type="title"/>
          </p:nvPr>
        </p:nvSpPr>
        <p:spPr/>
        <p:txBody>
          <a:bodyPr/>
          <a:lstStyle/>
          <a:p>
            <a:r>
              <a:rPr lang="en-NZ" b="1">
                <a:solidFill>
                  <a:srgbClr val="ED0C6D"/>
                </a:solidFill>
              </a:rPr>
              <a:t>Exercise 6: </a:t>
            </a:r>
            <a:r>
              <a:rPr lang="en-NZ"/>
              <a:t>Real Profile Analysis</a:t>
            </a:r>
            <a:endParaRPr lang="en-GB"/>
          </a:p>
        </p:txBody>
      </p:sp>
      <p:sp>
        <p:nvSpPr>
          <p:cNvPr id="6" name="TextBox 5"/>
          <p:cNvSpPr txBox="1"/>
          <p:nvPr/>
        </p:nvSpPr>
        <p:spPr>
          <a:xfrm>
            <a:off x="1413794" y="1066766"/>
            <a:ext cx="8354149" cy="368682"/>
          </a:xfrm>
          <a:prstGeom prst="rect">
            <a:avLst/>
          </a:prstGeom>
          <a:noFill/>
        </p:spPr>
        <p:txBody>
          <a:bodyPr wrap="square" lIns="90799" tIns="45398" rIns="90799" bIns="45398" rtlCol="0">
            <a:spAutoFit/>
          </a:bodyPr>
          <a:lstStyle/>
          <a:p>
            <a:r>
              <a:rPr lang="en-NZ" b="1" baseline="0">
                <a:solidFill>
                  <a:srgbClr val="ED0C6D"/>
                </a:solidFill>
                <a:latin typeface="Century Gothic" panose="020B0502020202020204" pitchFamily="34" charset="0"/>
              </a:rPr>
              <a:t>Use the form to analyse Andrew’s Profiles and feed back to the group.</a:t>
            </a:r>
          </a:p>
        </p:txBody>
      </p:sp>
      <p:grpSp>
        <p:nvGrpSpPr>
          <p:cNvPr id="2" name="Group 1"/>
          <p:cNvGrpSpPr/>
          <p:nvPr/>
        </p:nvGrpSpPr>
        <p:grpSpPr>
          <a:xfrm>
            <a:off x="1888954" y="1625470"/>
            <a:ext cx="3537741" cy="4348968"/>
            <a:chOff x="1412543" y="1632404"/>
            <a:chExt cx="3537741" cy="4348968"/>
          </a:xfrm>
        </p:grpSpPr>
        <p:cxnSp>
          <p:nvCxnSpPr>
            <p:cNvPr id="12" name="Łącznik prosty 69"/>
            <p:cNvCxnSpPr>
              <a:stCxn id="38" idx="0"/>
              <a:endCxn id="38" idx="1"/>
            </p:cNvCxnSpPr>
            <p:nvPr/>
          </p:nvCxnSpPr>
          <p:spPr>
            <a:xfrm>
              <a:off x="1422798" y="3679084"/>
              <a:ext cx="1696621" cy="1"/>
            </a:xfrm>
            <a:prstGeom prst="line">
              <a:avLst/>
            </a:prstGeom>
            <a:ln w="57150">
              <a:solidFill>
                <a:schemeClr val="accent1"/>
              </a:solidFill>
            </a:ln>
          </p:spPr>
          <p:style>
            <a:lnRef idx="1">
              <a:schemeClr val="accent2"/>
            </a:lnRef>
            <a:fillRef idx="0">
              <a:schemeClr val="accent2"/>
            </a:fillRef>
            <a:effectRef idx="0">
              <a:schemeClr val="accent2"/>
            </a:effectRef>
            <a:fontRef idx="minor">
              <a:schemeClr val="tx1"/>
            </a:fontRef>
          </p:style>
        </p:cxnSp>
        <p:cxnSp>
          <p:nvCxnSpPr>
            <p:cNvPr id="13" name="Łącznik prosty 74"/>
            <p:cNvCxnSpPr/>
            <p:nvPr/>
          </p:nvCxnSpPr>
          <p:spPr>
            <a:xfrm>
              <a:off x="3255128" y="3688282"/>
              <a:ext cx="1695156" cy="1"/>
            </a:xfrm>
            <a:prstGeom prst="line">
              <a:avLst/>
            </a:prstGeom>
            <a:ln w="57150">
              <a:solidFill>
                <a:schemeClr val="accent1"/>
              </a:solidFill>
            </a:ln>
          </p:spPr>
          <p:style>
            <a:lnRef idx="1">
              <a:schemeClr val="accent2"/>
            </a:lnRef>
            <a:fillRef idx="0">
              <a:schemeClr val="accent2"/>
            </a:fillRef>
            <a:effectRef idx="0">
              <a:schemeClr val="accent2"/>
            </a:effectRef>
            <a:fontRef idx="minor">
              <a:schemeClr val="tx1"/>
            </a:fontRef>
          </p:style>
        </p:cxnSp>
        <p:sp>
          <p:nvSpPr>
            <p:cNvPr id="14" name="Prostokąt 62"/>
            <p:cNvSpPr/>
            <p:nvPr/>
          </p:nvSpPr>
          <p:spPr>
            <a:xfrm>
              <a:off x="1412543" y="2234506"/>
              <a:ext cx="1706876" cy="10765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5" name="Prostokąt 66"/>
            <p:cNvSpPr/>
            <p:nvPr/>
          </p:nvSpPr>
          <p:spPr>
            <a:xfrm>
              <a:off x="1412543" y="4047084"/>
              <a:ext cx="1706876" cy="1083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6" name="Prostokąt 67"/>
            <p:cNvSpPr/>
            <p:nvPr/>
          </p:nvSpPr>
          <p:spPr>
            <a:xfrm>
              <a:off x="3238729" y="4035209"/>
              <a:ext cx="1706876" cy="10837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7" name="Rectangle 16"/>
            <p:cNvSpPr>
              <a:spLocks noChangeArrowheads="1"/>
            </p:cNvSpPr>
            <p:nvPr/>
          </p:nvSpPr>
          <p:spPr bwMode="auto">
            <a:xfrm>
              <a:off x="1422798" y="3302199"/>
              <a:ext cx="1690235" cy="760919"/>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8" name="Rectangle 17"/>
            <p:cNvSpPr>
              <a:spLocks noChangeArrowheads="1"/>
            </p:cNvSpPr>
            <p:nvPr/>
          </p:nvSpPr>
          <p:spPr bwMode="auto">
            <a:xfrm>
              <a:off x="1422798" y="5132315"/>
              <a:ext cx="1690235" cy="293239"/>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19" name="Prostokąt 63"/>
            <p:cNvSpPr/>
            <p:nvPr/>
          </p:nvSpPr>
          <p:spPr>
            <a:xfrm>
              <a:off x="3238729" y="2222631"/>
              <a:ext cx="1706876" cy="10765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0" name="Rectangle 4"/>
            <p:cNvSpPr>
              <a:spLocks noChangeArrowheads="1"/>
            </p:cNvSpPr>
            <p:nvPr/>
          </p:nvSpPr>
          <p:spPr bwMode="auto">
            <a:xfrm>
              <a:off x="1412543" y="5526308"/>
              <a:ext cx="1715667" cy="448130"/>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en-US" sz="1100" b="1">
                  <a:solidFill>
                    <a:srgbClr val="5F5F5F"/>
                  </a:solidFill>
                  <a:ea typeface="ＭＳ Ｐゴシック" pitchFamily="-112" charset="-128"/>
                  <a:cs typeface="ＭＳ Ｐゴシック" pitchFamily="-112" charset="-128"/>
                </a:rPr>
                <a:t>0</a:t>
              </a:r>
              <a:r>
                <a:rPr lang="en-US" sz="1100" b="1">
                  <a:solidFill>
                    <a:srgbClr val="5F5F5F"/>
                  </a:solidFill>
                  <a:latin typeface="+mn-lt"/>
                  <a:ea typeface="ＭＳ Ｐゴシック" pitchFamily="-112" charset="-128"/>
                  <a:cs typeface="ＭＳ Ｐゴシック" pitchFamily="-112" charset="-128"/>
                </a:rPr>
                <a:t>0   </a:t>
              </a:r>
              <a:r>
                <a:rPr lang="en-US" sz="1100" b="1">
                  <a:solidFill>
                    <a:srgbClr val="5F5F5F"/>
                  </a:solidFill>
                  <a:ea typeface="ＭＳ Ｐゴシック" pitchFamily="-112" charset="-128"/>
                  <a:cs typeface="ＭＳ Ｐゴシック" pitchFamily="-112" charset="-128"/>
                </a:rPr>
                <a:t>10</a:t>
              </a:r>
              <a:r>
                <a:rPr lang="en-US" sz="1100" b="1">
                  <a:solidFill>
                    <a:srgbClr val="5F5F5F"/>
                  </a:solidFill>
                  <a:latin typeface="+mn-lt"/>
                  <a:ea typeface="ＭＳ Ｐゴシック" pitchFamily="-112" charset="-128"/>
                  <a:cs typeface="ＭＳ Ｐゴシック" pitchFamily="-112" charset="-128"/>
                </a:rPr>
                <a:t>0  </a:t>
              </a:r>
              <a:r>
                <a:rPr lang="pl-PL" sz="1100" b="1">
                  <a:solidFill>
                    <a:srgbClr val="5F5F5F"/>
                  </a:solidFill>
                  <a:latin typeface="+mn-lt"/>
                  <a:ea typeface="ＭＳ Ｐゴシック" pitchFamily="-112" charset="-128"/>
                  <a:cs typeface="ＭＳ Ｐゴシック" pitchFamily="-112" charset="-128"/>
                </a:rPr>
                <a:t> </a:t>
              </a:r>
              <a:r>
                <a:rPr lang="en-US" sz="1100" b="1">
                  <a:solidFill>
                    <a:srgbClr val="5F5F5F"/>
                  </a:solidFill>
                  <a:latin typeface="+mn-lt"/>
                  <a:ea typeface="ＭＳ Ｐゴシック" pitchFamily="-112" charset="-128"/>
                  <a:cs typeface="ＭＳ Ｐゴシック" pitchFamily="-112" charset="-128"/>
                </a:rPr>
                <a:t>00  </a:t>
              </a:r>
              <a:r>
                <a:rPr lang="pl-PL" sz="1100" b="1">
                  <a:solidFill>
                    <a:srgbClr val="5F5F5F"/>
                  </a:solidFill>
                  <a:latin typeface="+mn-lt"/>
                  <a:ea typeface="ＭＳ Ｐゴシック" pitchFamily="-112" charset="-128"/>
                  <a:cs typeface="ＭＳ Ｐゴシック" pitchFamily="-112" charset="-128"/>
                </a:rPr>
                <a:t> </a:t>
              </a:r>
              <a:r>
                <a:rPr lang="en-US" sz="1100" b="1">
                  <a:solidFill>
                    <a:srgbClr val="5F5F5F"/>
                  </a:solidFill>
                  <a:latin typeface="+mn-lt"/>
                  <a:ea typeface="ＭＳ Ｐゴシック" pitchFamily="-112" charset="-128"/>
                  <a:cs typeface="ＭＳ Ｐゴシック" pitchFamily="-112" charset="-128"/>
                </a:rPr>
                <a:t>00</a:t>
              </a:r>
            </a:p>
            <a:p>
              <a:pPr algn="ctr" eaLnBrk="1" hangingPunct="1">
                <a:defRPr/>
              </a:pPr>
              <a:r>
                <a:rPr lang="en-US" sz="1100" b="1">
                  <a:solidFill>
                    <a:srgbClr val="5F5F5F"/>
                  </a:solidFill>
                  <a:latin typeface="+mn-lt"/>
                  <a:ea typeface="ＭＳ Ｐゴシック" pitchFamily="-112" charset="-128"/>
                  <a:cs typeface="ＭＳ Ｐゴシック" pitchFamily="-112" charset="-128"/>
                </a:rPr>
                <a:t>05  </a:t>
              </a:r>
              <a:r>
                <a:rPr lang="pl-PL" sz="1100" b="1">
                  <a:solidFill>
                    <a:srgbClr val="5F5F5F"/>
                  </a:solidFill>
                  <a:latin typeface="+mn-lt"/>
                  <a:ea typeface="ＭＳ Ｐゴシック" pitchFamily="-112" charset="-128"/>
                  <a:cs typeface="ＭＳ Ｐゴシック" pitchFamily="-112" charset="-128"/>
                </a:rPr>
                <a:t> </a:t>
              </a:r>
              <a:r>
                <a:rPr lang="en-US" sz="1100" b="1">
                  <a:solidFill>
                    <a:srgbClr val="5F5F5F"/>
                  </a:solidFill>
                  <a:latin typeface="+mn-lt"/>
                  <a:ea typeface="ＭＳ Ｐゴシック" pitchFamily="-112" charset="-128"/>
                  <a:cs typeface="ＭＳ Ｐゴシック" pitchFamily="-112" charset="-128"/>
                </a:rPr>
                <a:t>  00   40  </a:t>
              </a:r>
              <a:r>
                <a:rPr lang="pl-PL" sz="1100" b="1">
                  <a:solidFill>
                    <a:srgbClr val="5F5F5F"/>
                  </a:solidFill>
                  <a:latin typeface="+mn-lt"/>
                  <a:ea typeface="ＭＳ Ｐゴシック" pitchFamily="-112" charset="-128"/>
                  <a:cs typeface="ＭＳ Ｐゴシック" pitchFamily="-112" charset="-128"/>
                </a:rPr>
                <a:t> 50</a:t>
              </a:r>
              <a:endParaRPr lang="en-US" sz="1100" b="1">
                <a:solidFill>
                  <a:srgbClr val="5F5F5F"/>
                </a:solidFill>
                <a:latin typeface="+mn-lt"/>
                <a:ea typeface="ＭＳ Ｐゴシック" pitchFamily="-112" charset="-128"/>
                <a:cs typeface="ＭＳ Ｐゴシック" pitchFamily="-112" charset="-128"/>
              </a:endParaRPr>
            </a:p>
          </p:txBody>
        </p:sp>
        <p:sp>
          <p:nvSpPr>
            <p:cNvPr id="21" name="Rectangle 20"/>
            <p:cNvSpPr>
              <a:spLocks noChangeArrowheads="1"/>
            </p:cNvSpPr>
            <p:nvPr/>
          </p:nvSpPr>
          <p:spPr bwMode="auto">
            <a:xfrm>
              <a:off x="1422798" y="1932244"/>
              <a:ext cx="1690235" cy="302262"/>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22" name="Grupa 59"/>
            <p:cNvGrpSpPr/>
            <p:nvPr/>
          </p:nvGrpSpPr>
          <p:grpSpPr>
            <a:xfrm>
              <a:off x="1761203" y="2102184"/>
              <a:ext cx="1022654" cy="2686701"/>
              <a:chOff x="4098749" y="1987576"/>
              <a:chExt cx="1022654" cy="2686701"/>
            </a:xfrm>
          </p:grpSpPr>
          <p:sp>
            <p:nvSpPr>
              <p:cNvPr id="53" name="Line 35"/>
              <p:cNvSpPr>
                <a:spLocks noChangeShapeType="1"/>
              </p:cNvSpPr>
              <p:nvPr/>
            </p:nvSpPr>
            <p:spPr bwMode="auto">
              <a:xfrm flipV="1">
                <a:off x="4098749" y="1987576"/>
                <a:ext cx="335507" cy="1714122"/>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4" name="Line 36"/>
              <p:cNvSpPr>
                <a:spLocks noChangeShapeType="1"/>
              </p:cNvSpPr>
              <p:nvPr/>
            </p:nvSpPr>
            <p:spPr bwMode="auto">
              <a:xfrm>
                <a:off x="4428431" y="1987577"/>
                <a:ext cx="350126" cy="2523352"/>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5" name="Line 37"/>
              <p:cNvSpPr>
                <a:spLocks noChangeShapeType="1"/>
              </p:cNvSpPr>
              <p:nvPr/>
            </p:nvSpPr>
            <p:spPr bwMode="auto">
              <a:xfrm>
                <a:off x="4778557" y="4510928"/>
                <a:ext cx="342846" cy="163349"/>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23" name="Rectangle 5"/>
            <p:cNvSpPr>
              <a:spLocks noChangeArrowheads="1"/>
            </p:cNvSpPr>
            <p:nvPr/>
          </p:nvSpPr>
          <p:spPr bwMode="auto">
            <a:xfrm>
              <a:off x="3234616" y="5533242"/>
              <a:ext cx="1715667" cy="448130"/>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en-US" sz="1100" b="1">
                  <a:solidFill>
                    <a:srgbClr val="5F5F5F"/>
                  </a:solidFill>
                  <a:latin typeface="+mn-lt"/>
                  <a:ea typeface="ＭＳ Ｐゴシック" pitchFamily="-112" charset="-128"/>
                  <a:cs typeface="ＭＳ Ｐゴシック" pitchFamily="-112" charset="-128"/>
                </a:rPr>
                <a:t>30   50   20     00</a:t>
              </a:r>
              <a:endParaRPr lang="pl-PL" sz="1100" b="1">
                <a:solidFill>
                  <a:srgbClr val="5F5F5F"/>
                </a:solidFill>
                <a:latin typeface="+mn-lt"/>
                <a:ea typeface="ＭＳ Ｐゴシック" pitchFamily="-112" charset="-128"/>
                <a:cs typeface="ＭＳ Ｐゴシック" pitchFamily="-112" charset="-128"/>
              </a:endParaRPr>
            </a:p>
            <a:p>
              <a:pPr algn="ctr" eaLnBrk="1" hangingPunct="1">
                <a:defRPr/>
              </a:pPr>
              <a:r>
                <a:rPr lang="en-US" sz="1100" b="1">
                  <a:solidFill>
                    <a:srgbClr val="5F5F5F"/>
                  </a:solidFill>
                  <a:latin typeface="+mn-lt"/>
                  <a:ea typeface="ＭＳ Ｐゴシック" pitchFamily="-112" charset="-128"/>
                  <a:cs typeface="ＭＳ Ｐゴシック" pitchFamily="-112" charset="-128"/>
                </a:rPr>
                <a:t>00   00   00   </a:t>
              </a:r>
              <a:r>
                <a:rPr lang="en-US" sz="1100" b="1">
                  <a:solidFill>
                    <a:srgbClr val="5F5F5F"/>
                  </a:solidFill>
                  <a:ea typeface="ＭＳ Ｐゴシック" pitchFamily="-112" charset="-128"/>
                  <a:cs typeface="ＭＳ Ｐゴシック" pitchFamily="-112" charset="-128"/>
                </a:rPr>
                <a:t>10</a:t>
              </a:r>
              <a:r>
                <a:rPr lang="en-US" sz="1100" b="1">
                  <a:solidFill>
                    <a:srgbClr val="5F5F5F"/>
                  </a:solidFill>
                  <a:latin typeface="+mn-lt"/>
                  <a:ea typeface="ＭＳ Ｐゴシック" pitchFamily="-112" charset="-128"/>
                  <a:cs typeface="ＭＳ Ｐゴシック" pitchFamily="-112" charset="-128"/>
                </a:rPr>
                <a:t>0</a:t>
              </a:r>
            </a:p>
          </p:txBody>
        </p:sp>
        <p:sp>
          <p:nvSpPr>
            <p:cNvPr id="24" name="Rectangle 10"/>
            <p:cNvSpPr>
              <a:spLocks noChangeArrowheads="1"/>
            </p:cNvSpPr>
            <p:nvPr/>
          </p:nvSpPr>
          <p:spPr bwMode="auto">
            <a:xfrm>
              <a:off x="3261516" y="3309133"/>
              <a:ext cx="1682388" cy="760919"/>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pl-PL" altLang="pl-PL"/>
                <a:t> </a:t>
              </a:r>
            </a:p>
          </p:txBody>
        </p:sp>
        <p:sp>
          <p:nvSpPr>
            <p:cNvPr id="25" name="Rectangle 11"/>
            <p:cNvSpPr>
              <a:spLocks noChangeArrowheads="1"/>
            </p:cNvSpPr>
            <p:nvPr/>
          </p:nvSpPr>
          <p:spPr bwMode="auto">
            <a:xfrm>
              <a:off x="3253426" y="1939178"/>
              <a:ext cx="1690477" cy="302262"/>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26" name="Rectangle 14"/>
            <p:cNvSpPr>
              <a:spLocks noChangeArrowheads="1"/>
            </p:cNvSpPr>
            <p:nvPr/>
          </p:nvSpPr>
          <p:spPr bwMode="auto">
            <a:xfrm>
              <a:off x="3253426" y="5137745"/>
              <a:ext cx="1693927" cy="302262"/>
            </a:xfrm>
            <a:prstGeom prst="rect">
              <a:avLst/>
            </a:prstGeom>
            <a:solidFill>
              <a:srgbClr val="D82674"/>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27" name="Group 16"/>
            <p:cNvGrpSpPr>
              <a:grpSpLocks/>
            </p:cNvGrpSpPr>
            <p:nvPr/>
          </p:nvGrpSpPr>
          <p:grpSpPr bwMode="auto">
            <a:xfrm>
              <a:off x="3255128" y="1632404"/>
              <a:ext cx="1695156" cy="3809107"/>
              <a:chOff x="1684" y="810"/>
              <a:chExt cx="2391" cy="3363"/>
            </a:xfrm>
          </p:grpSpPr>
          <p:grpSp>
            <p:nvGrpSpPr>
              <p:cNvPr id="42" name="Group 17"/>
              <p:cNvGrpSpPr>
                <a:grpSpLocks/>
              </p:cNvGrpSpPr>
              <p:nvPr/>
            </p:nvGrpSpPr>
            <p:grpSpPr bwMode="auto">
              <a:xfrm>
                <a:off x="1684" y="1082"/>
                <a:ext cx="2391" cy="3090"/>
                <a:chOff x="1684" y="1082"/>
                <a:chExt cx="2391" cy="3090"/>
              </a:xfrm>
            </p:grpSpPr>
            <p:sp>
              <p:nvSpPr>
                <p:cNvPr id="51" name="Rectangle 18"/>
                <p:cNvSpPr>
                  <a:spLocks noChangeArrowheads="1"/>
                </p:cNvSpPr>
                <p:nvPr/>
              </p:nvSpPr>
              <p:spPr bwMode="auto">
                <a:xfrm>
                  <a:off x="1684" y="1082"/>
                  <a:ext cx="2382" cy="309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52" name="Line 19"/>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43" name="Line 20"/>
              <p:cNvSpPr>
                <a:spLocks noChangeShapeType="1"/>
              </p:cNvSpPr>
              <p:nvPr/>
            </p:nvSpPr>
            <p:spPr bwMode="auto">
              <a:xfrm flipH="1" flipV="1">
                <a:off x="2146" y="1073"/>
                <a:ext cx="17" cy="3100"/>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4" name="Line 21"/>
              <p:cNvSpPr>
                <a:spLocks noChangeShapeType="1"/>
              </p:cNvSpPr>
              <p:nvPr/>
            </p:nvSpPr>
            <p:spPr bwMode="auto">
              <a:xfrm flipH="1" flipV="1">
                <a:off x="3586" y="1073"/>
                <a:ext cx="17" cy="3100"/>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5" name="Line 22"/>
              <p:cNvSpPr>
                <a:spLocks noChangeShapeType="1"/>
              </p:cNvSpPr>
              <p:nvPr/>
            </p:nvSpPr>
            <p:spPr bwMode="auto">
              <a:xfrm flipH="1" flipV="1">
                <a:off x="3101" y="1073"/>
                <a:ext cx="17" cy="3100"/>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6" name="Line 23"/>
              <p:cNvSpPr>
                <a:spLocks noChangeShapeType="1"/>
              </p:cNvSpPr>
              <p:nvPr/>
            </p:nvSpPr>
            <p:spPr bwMode="auto">
              <a:xfrm flipH="1" flipV="1">
                <a:off x="2616" y="1073"/>
                <a:ext cx="17" cy="3100"/>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7" name="Rectangle 24"/>
              <p:cNvSpPr>
                <a:spLocks noChangeArrowheads="1"/>
              </p:cNvSpPr>
              <p:nvPr/>
            </p:nvSpPr>
            <p:spPr bwMode="auto">
              <a:xfrm>
                <a:off x="2017" y="810"/>
                <a:ext cx="235"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32466" tIns="16234" rIns="32466" bIns="16234"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100">
                  <a:solidFill>
                    <a:srgbClr val="960469"/>
                  </a:solidFill>
                </a:endParaRPr>
              </a:p>
            </p:txBody>
          </p:sp>
          <p:sp>
            <p:nvSpPr>
              <p:cNvPr id="48" name="Rectangle 25"/>
              <p:cNvSpPr>
                <a:spLocks noChangeArrowheads="1"/>
              </p:cNvSpPr>
              <p:nvPr/>
            </p:nvSpPr>
            <p:spPr bwMode="auto">
              <a:xfrm>
                <a:off x="2478" y="810"/>
                <a:ext cx="235"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32466" tIns="16234" rIns="32466" bIns="16234"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100">
                  <a:solidFill>
                    <a:srgbClr val="960469"/>
                  </a:solidFill>
                </a:endParaRPr>
              </a:p>
            </p:txBody>
          </p:sp>
          <p:sp>
            <p:nvSpPr>
              <p:cNvPr id="49" name="Rectangle 26"/>
              <p:cNvSpPr>
                <a:spLocks noChangeArrowheads="1"/>
              </p:cNvSpPr>
              <p:nvPr/>
            </p:nvSpPr>
            <p:spPr bwMode="auto">
              <a:xfrm>
                <a:off x="2957" y="810"/>
                <a:ext cx="236"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32466" tIns="16234" rIns="32466" bIns="16234"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100">
                  <a:solidFill>
                    <a:srgbClr val="960469"/>
                  </a:solidFill>
                </a:endParaRPr>
              </a:p>
            </p:txBody>
          </p:sp>
          <p:sp>
            <p:nvSpPr>
              <p:cNvPr id="50" name="Rectangle 27"/>
              <p:cNvSpPr>
                <a:spLocks noChangeArrowheads="1"/>
              </p:cNvSpPr>
              <p:nvPr/>
            </p:nvSpPr>
            <p:spPr bwMode="auto">
              <a:xfrm>
                <a:off x="3451" y="810"/>
                <a:ext cx="235"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32466" tIns="16234" rIns="32466" bIns="16234"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100">
                  <a:solidFill>
                    <a:srgbClr val="960469"/>
                  </a:solidFill>
                </a:endParaRPr>
              </a:p>
            </p:txBody>
          </p:sp>
        </p:grpSp>
        <p:grpSp>
          <p:nvGrpSpPr>
            <p:cNvPr id="28" name="Grupa 60"/>
            <p:cNvGrpSpPr/>
            <p:nvPr/>
          </p:nvGrpSpPr>
          <p:grpSpPr>
            <a:xfrm>
              <a:off x="3574520" y="2090309"/>
              <a:ext cx="1049039" cy="2451935"/>
              <a:chOff x="6992691" y="1987576"/>
              <a:chExt cx="1049039" cy="2451935"/>
            </a:xfrm>
          </p:grpSpPr>
          <p:sp>
            <p:nvSpPr>
              <p:cNvPr id="39" name="Line 38"/>
              <p:cNvSpPr>
                <a:spLocks noChangeShapeType="1"/>
              </p:cNvSpPr>
              <p:nvPr/>
            </p:nvSpPr>
            <p:spPr bwMode="auto">
              <a:xfrm flipV="1">
                <a:off x="6992691" y="1987576"/>
                <a:ext cx="341371" cy="35056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0" name="Line 39"/>
              <p:cNvSpPr>
                <a:spLocks noChangeShapeType="1"/>
              </p:cNvSpPr>
              <p:nvPr/>
            </p:nvSpPr>
            <p:spPr bwMode="auto">
              <a:xfrm>
                <a:off x="7340088" y="1987578"/>
                <a:ext cx="343853" cy="67061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41" name="Line 40"/>
              <p:cNvSpPr>
                <a:spLocks noChangeShapeType="1"/>
              </p:cNvSpPr>
              <p:nvPr/>
            </p:nvSpPr>
            <p:spPr bwMode="auto">
              <a:xfrm>
                <a:off x="7677915" y="2640499"/>
                <a:ext cx="363815" cy="1799012"/>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29" name="Text Box 43"/>
            <p:cNvSpPr txBox="1">
              <a:spLocks noChangeArrowheads="1"/>
            </p:cNvSpPr>
            <p:nvPr/>
          </p:nvSpPr>
          <p:spPr bwMode="auto">
            <a:xfrm>
              <a:off x="3261515" y="1632404"/>
              <a:ext cx="1682388" cy="305270"/>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sp>
          <p:nvSpPr>
            <p:cNvPr id="30" name="Text Box 43"/>
            <p:cNvSpPr txBox="1">
              <a:spLocks noChangeArrowheads="1"/>
            </p:cNvSpPr>
            <p:nvPr/>
          </p:nvSpPr>
          <p:spPr bwMode="auto">
            <a:xfrm>
              <a:off x="1422798" y="1644279"/>
              <a:ext cx="1690235" cy="305270"/>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31" name="Grupa 51"/>
            <p:cNvGrpSpPr/>
            <p:nvPr/>
          </p:nvGrpSpPr>
          <p:grpSpPr>
            <a:xfrm>
              <a:off x="1422798" y="1929068"/>
              <a:ext cx="1696621" cy="3496486"/>
              <a:chOff x="3636165" y="1814460"/>
              <a:chExt cx="1696621" cy="3496486"/>
            </a:xfrm>
          </p:grpSpPr>
          <p:grpSp>
            <p:nvGrpSpPr>
              <p:cNvPr id="32" name="Group 28"/>
              <p:cNvGrpSpPr>
                <a:grpSpLocks/>
              </p:cNvGrpSpPr>
              <p:nvPr/>
            </p:nvGrpSpPr>
            <p:grpSpPr bwMode="auto">
              <a:xfrm>
                <a:off x="3636165" y="1819139"/>
                <a:ext cx="1696621" cy="3491807"/>
                <a:chOff x="1684" y="1082"/>
                <a:chExt cx="2391" cy="3083"/>
              </a:xfrm>
            </p:grpSpPr>
            <p:sp>
              <p:nvSpPr>
                <p:cNvPr id="37"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38"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33"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4"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5"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36"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grpSp>
      <p:grpSp>
        <p:nvGrpSpPr>
          <p:cNvPr id="56" name="Group 55"/>
          <p:cNvGrpSpPr/>
          <p:nvPr/>
        </p:nvGrpSpPr>
        <p:grpSpPr>
          <a:xfrm>
            <a:off x="115047" y="934182"/>
            <a:ext cx="1308101" cy="1002532"/>
            <a:chOff x="939800" y="783673"/>
            <a:chExt cx="1308101" cy="1002532"/>
          </a:xfrm>
        </p:grpSpPr>
        <p:pic>
          <p:nvPicPr>
            <p:cNvPr id="57" name="Picture 56"/>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257605" y="783673"/>
              <a:ext cx="990296" cy="990296"/>
            </a:xfrm>
            <a:prstGeom prst="rect">
              <a:avLst/>
            </a:prstGeom>
          </p:spPr>
        </p:pic>
        <p:sp>
          <p:nvSpPr>
            <p:cNvPr id="58" name="Oval 57"/>
            <p:cNvSpPr/>
            <p:nvPr/>
          </p:nvSpPr>
          <p:spPr>
            <a:xfrm>
              <a:off x="939800" y="1740486"/>
              <a:ext cx="1308101"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9" name="Prostokąt zaokrąglony 7">
            <a:extLst>
              <a:ext uri="{FF2B5EF4-FFF2-40B4-BE49-F238E27FC236}">
                <a16:creationId xmlns:a16="http://schemas.microsoft.com/office/drawing/2014/main" id="{B3008EE5-5768-4516-849A-D89675CB8AA1}"/>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Turn to Page 31 of  your Workbook</a:t>
            </a:r>
            <a:endParaRPr lang="en-US" sz="1100" b="1">
              <a:solidFill>
                <a:schemeClr val="bg1"/>
              </a:solidFill>
              <a:latin typeface="Century Gothic" panose="020B0502020202020204" pitchFamily="34" charset="0"/>
            </a:endParaRPr>
          </a:p>
        </p:txBody>
      </p:sp>
      <p:pic>
        <p:nvPicPr>
          <p:cNvPr id="60" name="Graphic 59" descr="Closed book with solid fill">
            <a:extLst>
              <a:ext uri="{FF2B5EF4-FFF2-40B4-BE49-F238E27FC236}">
                <a16:creationId xmlns:a16="http://schemas.microsoft.com/office/drawing/2014/main" id="{16579A1C-D1E8-4D4D-9D97-222582BD98E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453912" y="256991"/>
            <a:ext cx="228376" cy="227084"/>
          </a:xfrm>
          <a:prstGeom prst="rect">
            <a:avLst/>
          </a:prstGeom>
        </p:spPr>
      </p:pic>
    </p:spTree>
    <p:extLst>
      <p:ext uri="{BB962C8B-B14F-4D97-AF65-F5344CB8AC3E}">
        <p14:creationId xmlns:p14="http://schemas.microsoft.com/office/powerpoint/2010/main" val="65033409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14:bounceEnd="53333">
                                          <p:cBhvr additive="base">
                                            <p:cTn id="7" dur="1250" fill="hold"/>
                                            <p:tgtEl>
                                              <p:spTgt spid="59"/>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5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fill="hold"/>
                                            <p:tgtEl>
                                              <p:spTgt spid="56"/>
                                            </p:tgtEl>
                                            <p:attrNameLst>
                                              <p:attrName>ppt_x</p:attrName>
                                            </p:attrNameLst>
                                          </p:cBhvr>
                                          <p:tavLst>
                                            <p:tav tm="0">
                                              <p:val>
                                                <p:strVal val="1+#ppt_w/2"/>
                                              </p:val>
                                            </p:tav>
                                            <p:tav tm="100000">
                                              <p:val>
                                                <p:strVal val="#ppt_x"/>
                                              </p:val>
                                            </p:tav>
                                          </p:tavLst>
                                        </p:anim>
                                        <p:anim calcmode="lin" valueType="num">
                                          <p:cBhvr additive="base">
                                            <p:cTn id="12" dur="500" fill="hold"/>
                                            <p:tgtEl>
                                              <p:spTgt spid="5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10" presetClass="entr" presetSubtype="0" fill="hold" nodeType="afterEffect">
                                      <p:stCondLst>
                                        <p:cond delay="50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par>
                                    <p:cTn id="21" presetID="10" presetClass="entr" presetSubtype="0" fill="hold" nodeType="withEffect">
                                      <p:stCondLst>
                                        <p:cond delay="5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1250" fill="hold"/>
                                            <p:tgtEl>
                                              <p:spTgt spid="59"/>
                                            </p:tgtEl>
                                            <p:attrNameLst>
                                              <p:attrName>ppt_x</p:attrName>
                                            </p:attrNameLst>
                                          </p:cBhvr>
                                          <p:tavLst>
                                            <p:tav tm="0">
                                              <p:val>
                                                <p:strVal val="0-#ppt_w/2"/>
                                              </p:val>
                                            </p:tav>
                                            <p:tav tm="100000">
                                              <p:val>
                                                <p:strVal val="#ppt_x"/>
                                              </p:val>
                                            </p:tav>
                                          </p:tavLst>
                                        </p:anim>
                                        <p:anim calcmode="lin" valueType="num">
                                          <p:cBhvr additive="base">
                                            <p:cTn id="8" dur="1250" fill="hold"/>
                                            <p:tgtEl>
                                              <p:spTgt spid="5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fill="hold"/>
                                            <p:tgtEl>
                                              <p:spTgt spid="56"/>
                                            </p:tgtEl>
                                            <p:attrNameLst>
                                              <p:attrName>ppt_x</p:attrName>
                                            </p:attrNameLst>
                                          </p:cBhvr>
                                          <p:tavLst>
                                            <p:tav tm="0">
                                              <p:val>
                                                <p:strVal val="1+#ppt_w/2"/>
                                              </p:val>
                                            </p:tav>
                                            <p:tav tm="100000">
                                              <p:val>
                                                <p:strVal val="#ppt_x"/>
                                              </p:val>
                                            </p:tav>
                                          </p:tavLst>
                                        </p:anim>
                                        <p:anim calcmode="lin" valueType="num">
                                          <p:cBhvr additive="base">
                                            <p:cTn id="12" dur="500" fill="hold"/>
                                            <p:tgtEl>
                                              <p:spTgt spid="5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10" presetClass="entr" presetSubtype="0" fill="hold" nodeType="afterEffect">
                                      <p:stCondLst>
                                        <p:cond delay="50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par>
                                    <p:cTn id="21" presetID="10" presetClass="entr" presetSubtype="0" fill="hold" nodeType="withEffect">
                                      <p:stCondLst>
                                        <p:cond delay="5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9" grpId="0" animBg="1"/>
        </p:bldLst>
      </p:timing>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1"/>
          <p:cNvSpPr>
            <a:spLocks noGrp="1"/>
          </p:cNvSpPr>
          <p:nvPr>
            <p:ph type="body" sz="quarter" idx="10"/>
          </p:nvPr>
        </p:nvSpPr>
        <p:spPr>
          <a:xfrm>
            <a:off x="4646541" y="3280410"/>
            <a:ext cx="8281987" cy="798104"/>
          </a:xfrm>
        </p:spPr>
        <p:txBody>
          <a:bodyPr anchor="b">
            <a:noAutofit/>
          </a:bodyPr>
          <a:lstStyle/>
          <a:p>
            <a:r>
              <a:rPr lang="en-NZ" b="1">
                <a:solidFill>
                  <a:schemeClr val="accent1"/>
                </a:solidFill>
              </a:rPr>
              <a:t>Text Pages</a:t>
            </a:r>
            <a:endParaRPr lang="pl-PL" b="1">
              <a:solidFill>
                <a:schemeClr val="accent1"/>
              </a:solidFill>
            </a:endParaRPr>
          </a:p>
        </p:txBody>
      </p:sp>
      <p:sp>
        <p:nvSpPr>
          <p:cNvPr id="3" name="Symbol zastępczy tekstu 2"/>
          <p:cNvSpPr>
            <a:spLocks noGrp="1"/>
          </p:cNvSpPr>
          <p:nvPr>
            <p:ph type="body" sz="quarter" idx="11"/>
          </p:nvPr>
        </p:nvSpPr>
        <p:spPr>
          <a:xfrm>
            <a:off x="4658678" y="4038316"/>
            <a:ext cx="4307220" cy="707979"/>
          </a:xfrm>
        </p:spPr>
        <p:txBody>
          <a:bodyPr>
            <a:normAutofit/>
          </a:bodyPr>
          <a:lstStyle/>
          <a:p>
            <a:r>
              <a:rPr lang="pl-PL" sz="4000" b="0" dirty="0">
                <a:solidFill>
                  <a:schemeClr val="accent6">
                    <a:lumMod val="50000"/>
                  </a:schemeClr>
                </a:solidFill>
              </a:rPr>
              <a:t>Extended DISC®</a:t>
            </a:r>
          </a:p>
        </p:txBody>
      </p:sp>
    </p:spTree>
    <p:extLst>
      <p:ext uri="{BB962C8B-B14F-4D97-AF65-F5344CB8AC3E}">
        <p14:creationId xmlns:p14="http://schemas.microsoft.com/office/powerpoint/2010/main" val="1040244644"/>
      </p:ext>
    </p:extLst>
  </p:cSld>
  <p:clrMapOvr>
    <a:masterClrMapping/>
  </p:clrMapOvr>
  <mc:AlternateContent xmlns:mc="http://schemas.openxmlformats.org/markup-compatibility/2006" xmlns:p14="http://schemas.microsoft.com/office/powerpoint/2010/main">
    <mc:Choice Requires="p14">
      <p:transition spd="slow" p14:dur="20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351580"/>
          </a:xfrm>
        </p:spPr>
        <p:txBody>
          <a:bodyPr/>
          <a:lstStyle/>
          <a:p>
            <a:r>
              <a:rPr lang="pl-PL" b="1" dirty="0">
                <a:solidFill>
                  <a:schemeClr val="accent1"/>
                </a:solidFill>
              </a:rPr>
              <a:t>Individual Reports </a:t>
            </a:r>
            <a:r>
              <a:rPr lang="pl-PL" dirty="0"/>
              <a:t>Extended DISC®</a:t>
            </a:r>
          </a:p>
        </p:txBody>
      </p:sp>
      <p:sp>
        <p:nvSpPr>
          <p:cNvPr id="3" name="Prostokąt zaokrąglony 2"/>
          <p:cNvSpPr/>
          <p:nvPr/>
        </p:nvSpPr>
        <p:spPr>
          <a:xfrm>
            <a:off x="-3214221" y="874019"/>
            <a:ext cx="6428442" cy="49032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pPr algn="r"/>
            <a:r>
              <a:rPr lang="pl-PL" sz="2400" b="1" err="1">
                <a:latin typeface="Century Gothic" panose="020B0502020202020204" pitchFamily="34" charset="0"/>
              </a:rPr>
              <a:t>Text</a:t>
            </a:r>
            <a:r>
              <a:rPr lang="pl-PL" sz="2400" b="1"/>
              <a:t> </a:t>
            </a:r>
            <a:r>
              <a:rPr lang="pl-PL" sz="2400" b="1" err="1"/>
              <a:t>Page</a:t>
            </a:r>
            <a:endParaRPr lang="pl-PL" sz="2400" b="1"/>
          </a:p>
        </p:txBody>
      </p:sp>
      <p:sp>
        <p:nvSpPr>
          <p:cNvPr id="4" name="Rectangle 5"/>
          <p:cNvSpPr/>
          <p:nvPr/>
        </p:nvSpPr>
        <p:spPr>
          <a:xfrm>
            <a:off x="371476" y="2751654"/>
            <a:ext cx="3564057" cy="1951303"/>
          </a:xfrm>
          <a:prstGeom prst="rect">
            <a:avLst/>
          </a:prstGeom>
        </p:spPr>
        <p:txBody>
          <a:bodyPr wrap="square">
            <a:spAutoFit/>
          </a:bodyPr>
          <a:lstStyle/>
          <a:p>
            <a:pPr defTabSz="914378">
              <a:spcBef>
                <a:spcPct val="20000"/>
              </a:spcBef>
              <a:buClr>
                <a:schemeClr val="accent1"/>
              </a:buClr>
              <a:defRPr/>
            </a:pPr>
            <a:r>
              <a:rPr kumimoji="1" lang="pl-PL" sz="2400" err="1">
                <a:latin typeface="Century Gothic" panose="020B0502020202020204" pitchFamily="34" charset="0"/>
                <a:ea typeface="ＭＳ Ｐゴシック" pitchFamily="-112" charset="-128"/>
              </a:rPr>
              <a:t>Description</a:t>
            </a:r>
            <a:r>
              <a:rPr kumimoji="1" lang="pl-PL" sz="2400">
                <a:latin typeface="Century Gothic" panose="020B0502020202020204" pitchFamily="34" charset="0"/>
                <a:ea typeface="ＭＳ Ｐゴシック" pitchFamily="-112" charset="-128"/>
              </a:rPr>
              <a:t> of </a:t>
            </a:r>
            <a:r>
              <a:rPr kumimoji="1" lang="pl-PL" sz="2400" b="1" err="1">
                <a:solidFill>
                  <a:schemeClr val="accent1"/>
                </a:solidFill>
                <a:latin typeface="Century Gothic" panose="020B0502020202020204" pitchFamily="34" charset="0"/>
                <a:ea typeface="ＭＳ Ｐゴシック" pitchFamily="-112" charset="-128"/>
              </a:rPr>
              <a:t>typical</a:t>
            </a:r>
            <a:r>
              <a:rPr kumimoji="1" lang="pl-PL" sz="2400" b="1">
                <a:solidFill>
                  <a:schemeClr val="accent1"/>
                </a:solidFill>
                <a:latin typeface="Century Gothic" panose="020B0502020202020204" pitchFamily="34" charset="0"/>
                <a:ea typeface="ＭＳ Ｐゴシック" pitchFamily="-112" charset="-128"/>
              </a:rPr>
              <a:t> </a:t>
            </a:r>
            <a:r>
              <a:rPr kumimoji="1" lang="pl-PL" sz="2400" b="1" err="1">
                <a:solidFill>
                  <a:schemeClr val="accent1"/>
                </a:solidFill>
                <a:latin typeface="Century Gothic" panose="020B0502020202020204" pitchFamily="34" charset="0"/>
                <a:ea typeface="ＭＳ Ｐゴシック" pitchFamily="-112" charset="-128"/>
              </a:rPr>
              <a:t>behaviours</a:t>
            </a:r>
            <a:r>
              <a:rPr kumimoji="1" lang="pl-PL" sz="2400" b="1">
                <a:solidFill>
                  <a:schemeClr val="accent1"/>
                </a:solidFill>
                <a:latin typeface="Century Gothic" panose="020B0502020202020204" pitchFamily="34" charset="0"/>
                <a:ea typeface="ＭＳ Ｐゴシック" pitchFamily="-112" charset="-128"/>
              </a:rPr>
              <a:t> </a:t>
            </a:r>
            <a:r>
              <a:rPr kumimoji="1" lang="pl-PL" sz="2400">
                <a:latin typeface="Century Gothic" panose="020B0502020202020204" pitchFamily="34" charset="0"/>
                <a:ea typeface="ＭＳ Ｐゴシック" pitchFamily="-112" charset="-128"/>
              </a:rPr>
              <a:t>of </a:t>
            </a:r>
            <a:r>
              <a:rPr kumimoji="1" lang="pl-PL" sz="2400" err="1">
                <a:latin typeface="Century Gothic" panose="020B0502020202020204" pitchFamily="34" charset="0"/>
                <a:ea typeface="ＭＳ Ｐゴシック" pitchFamily="-112" charset="-128"/>
              </a:rPr>
              <a:t>people</a:t>
            </a:r>
            <a:r>
              <a:rPr kumimoji="1" lang="pl-PL" sz="2400">
                <a:latin typeface="Century Gothic" panose="020B0502020202020204" pitchFamily="34" charset="0"/>
                <a:ea typeface="ＭＳ Ｐゴシック" pitchFamily="-112" charset="-128"/>
              </a:rPr>
              <a:t> with a </a:t>
            </a:r>
            <a:r>
              <a:rPr kumimoji="1" lang="pl-PL" sz="2400" b="1" err="1">
                <a:solidFill>
                  <a:schemeClr val="accent1"/>
                </a:solidFill>
                <a:latin typeface="Century Gothic" panose="020B0502020202020204" pitchFamily="34" charset="0"/>
                <a:ea typeface="ＭＳ Ｐゴシック" pitchFamily="-112" charset="-128"/>
              </a:rPr>
              <a:t>similar</a:t>
            </a:r>
            <a:r>
              <a:rPr kumimoji="1" lang="pl-PL" sz="2400" b="1">
                <a:solidFill>
                  <a:schemeClr val="accent1"/>
                </a:solidFill>
                <a:latin typeface="Century Gothic" panose="020B0502020202020204" pitchFamily="34" charset="0"/>
                <a:ea typeface="ＭＳ Ｐゴシック" pitchFamily="-112" charset="-128"/>
              </a:rPr>
              <a:t> style </a:t>
            </a:r>
          </a:p>
          <a:p>
            <a:pPr defTabSz="914378">
              <a:spcBef>
                <a:spcPct val="20000"/>
              </a:spcBef>
              <a:buClr>
                <a:schemeClr val="accent1"/>
              </a:buClr>
              <a:defRPr/>
            </a:pPr>
            <a:r>
              <a:rPr kumimoji="1" lang="pl-PL" sz="2400">
                <a:latin typeface="Century Gothic" panose="020B0502020202020204" pitchFamily="34" charset="0"/>
                <a:ea typeface="ＭＳ Ｐゴシック" pitchFamily="-112" charset="-128"/>
              </a:rPr>
              <a:t>–</a:t>
            </a:r>
            <a:r>
              <a:rPr kumimoji="1" lang="en-US" sz="2000">
                <a:latin typeface="Century Gothic" panose="020B0502020202020204" pitchFamily="34" charset="0"/>
                <a:ea typeface="ＭＳ Ｐゴシック" pitchFamily="-112" charset="-128"/>
              </a:rPr>
              <a:t>Ask others for feedback and comments!</a:t>
            </a:r>
            <a:endParaRPr kumimoji="1" lang="pl-PL" sz="2000">
              <a:latin typeface="Century Gothic" panose="020B0502020202020204" pitchFamily="34" charset="0"/>
              <a:ea typeface="ＭＳ Ｐゴシック" pitchFamily="-112" charset="-128"/>
            </a:endParaRPr>
          </a:p>
        </p:txBody>
      </p:sp>
      <p:pic>
        <p:nvPicPr>
          <p:cNvPr id="5" name="Obraz 4">
            <a:extLst>
              <a:ext uri="{FF2B5EF4-FFF2-40B4-BE49-F238E27FC236}">
                <a16:creationId xmlns:a16="http://schemas.microsoft.com/office/drawing/2014/main" id="{8CD30794-6432-4255-9850-F1E7347B4111}"/>
              </a:ext>
            </a:extLst>
          </p:cNvPr>
          <p:cNvPicPr>
            <a:picLocks noChangeAspect="1"/>
          </p:cNvPicPr>
          <p:nvPr/>
        </p:nvPicPr>
        <p:blipFill>
          <a:blip r:embed="rId3"/>
          <a:stretch>
            <a:fillRect/>
          </a:stretch>
        </p:blipFill>
        <p:spPr>
          <a:xfrm>
            <a:off x="3935533" y="1364343"/>
            <a:ext cx="8112126" cy="5986079"/>
          </a:xfrm>
          <a:prstGeom prst="rect">
            <a:avLst/>
          </a:prstGeom>
        </p:spPr>
      </p:pic>
      <p:sp>
        <p:nvSpPr>
          <p:cNvPr id="7" name="Symbol zastępczy numeru slajdu 6"/>
          <p:cNvSpPr>
            <a:spLocks noGrp="1"/>
          </p:cNvSpPr>
          <p:nvPr>
            <p:ph type="sldNum" sz="quarter" idx="12"/>
          </p:nvPr>
        </p:nvSpPr>
        <p:spPr/>
        <p:txBody>
          <a:bodyPr/>
          <a:lstStyle/>
          <a:p>
            <a:fld id="{DEAEEF22-A4DB-45E7-8C91-9889C89BF273}" type="slidenum">
              <a:rPr lang="pl-PL" smtClean="0"/>
              <a:t>85</a:t>
            </a:fld>
            <a:endParaRPr lang="pl-PL"/>
          </a:p>
        </p:txBody>
      </p:sp>
      <p:pic>
        <p:nvPicPr>
          <p:cNvPr id="1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4770558" y="2101563"/>
            <a:ext cx="6518275" cy="3251487"/>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976517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3333">
                                          <p:cBhvr additive="base">
                                            <p:cTn id="7" dur="1000" fill="hold"/>
                                            <p:tgtEl>
                                              <p:spTgt spid="3"/>
                                            </p:tgtEl>
                                            <p:attrNameLst>
                                              <p:attrName>ppt_x</p:attrName>
                                            </p:attrNameLst>
                                          </p:cBhvr>
                                          <p:tavLst>
                                            <p:tav tm="0">
                                              <p:val>
                                                <p:strVal val="0-#ppt_w/2"/>
                                              </p:val>
                                            </p:tav>
                                            <p:tav tm="100000">
                                              <p:val>
                                                <p:strVal val="#ppt_x"/>
                                              </p:val>
                                            </p:tav>
                                          </p:tavLst>
                                        </p:anim>
                                        <p:anim calcmode="lin" valueType="num" p14:bounceEnd="53333">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750"/>
                                            <p:tgtEl>
                                              <p:spTgt spid="4">
                                                <p:txEl>
                                                  <p:pRg st="0" end="0"/>
                                                </p:txEl>
                                              </p:spTgt>
                                            </p:tgtEl>
                                          </p:cBhvr>
                                        </p:animEffect>
                                      </p:childTnLst>
                                    </p:cTn>
                                  </p:par>
                                </p:childTnLst>
                              </p:cTn>
                            </p:par>
                            <p:par>
                              <p:cTn id="13" fill="hold">
                                <p:stCondLst>
                                  <p:cond delay="1750"/>
                                </p:stCondLst>
                                <p:childTnLst>
                                  <p:par>
                                    <p:cTn id="14" presetID="10" presetClass="entr" presetSubtype="0" fill="hold" grpId="0" nodeType="after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fade">
                                          <p:cBhvr>
                                            <p:cTn id="16" dur="75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build="p"/>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750"/>
                                            <p:tgtEl>
                                              <p:spTgt spid="4">
                                                <p:txEl>
                                                  <p:pRg st="0" end="0"/>
                                                </p:txEl>
                                              </p:spTgt>
                                            </p:tgtEl>
                                          </p:cBhvr>
                                        </p:animEffect>
                                      </p:childTnLst>
                                    </p:cTn>
                                  </p:par>
                                </p:childTnLst>
                              </p:cTn>
                            </p:par>
                            <p:par>
                              <p:cTn id="13" fill="hold">
                                <p:stCondLst>
                                  <p:cond delay="1750"/>
                                </p:stCondLst>
                                <p:childTnLst>
                                  <p:par>
                                    <p:cTn id="14" presetID="10" presetClass="entr" presetSubtype="0" fill="hold" grpId="0" nodeType="after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fade">
                                          <p:cBhvr>
                                            <p:cTn id="16" dur="75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build="p"/>
        </p:bldLst>
      </p:timing>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rostokąt zaokrąglony 2"/>
          <p:cNvSpPr/>
          <p:nvPr/>
        </p:nvSpPr>
        <p:spPr>
          <a:xfrm>
            <a:off x="-2619135" y="874019"/>
            <a:ext cx="6428442" cy="49032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pPr algn="r"/>
            <a:r>
              <a:rPr lang="pl-PL" sz="2400" b="1" err="1">
                <a:latin typeface="Century Gothic" panose="020B0502020202020204" pitchFamily="34" charset="0"/>
              </a:rPr>
              <a:t>Motivators</a:t>
            </a:r>
            <a:endParaRPr lang="pl-PL" sz="2400" b="1">
              <a:latin typeface="Century Gothic" panose="020B0502020202020204" pitchFamily="34" charset="0"/>
            </a:endParaRPr>
          </a:p>
        </p:txBody>
      </p:sp>
      <p:pic>
        <p:nvPicPr>
          <p:cNvPr id="10" name="Obraz 9">
            <a:extLst>
              <a:ext uri="{FF2B5EF4-FFF2-40B4-BE49-F238E27FC236}">
                <a16:creationId xmlns:a16="http://schemas.microsoft.com/office/drawing/2014/main" id="{8CD30794-6432-4255-9850-F1E7347B4111}"/>
              </a:ext>
            </a:extLst>
          </p:cNvPr>
          <p:cNvPicPr>
            <a:picLocks noChangeAspect="1"/>
          </p:cNvPicPr>
          <p:nvPr/>
        </p:nvPicPr>
        <p:blipFill>
          <a:blip r:embed="rId3"/>
          <a:stretch>
            <a:fillRect/>
          </a:stretch>
        </p:blipFill>
        <p:spPr>
          <a:xfrm>
            <a:off x="3950048" y="1364343"/>
            <a:ext cx="8112126" cy="5986079"/>
          </a:xfrm>
          <a:prstGeom prst="rect">
            <a:avLst/>
          </a:prstGeom>
        </p:spPr>
      </p:pic>
      <p:sp>
        <p:nvSpPr>
          <p:cNvPr id="16" name="pole tekstowe 15"/>
          <p:cNvSpPr txBox="1"/>
          <p:nvPr/>
        </p:nvSpPr>
        <p:spPr>
          <a:xfrm>
            <a:off x="271109" y="231282"/>
            <a:ext cx="6043709" cy="351580"/>
          </a:xfrm>
          <a:prstGeom prst="rect">
            <a:avLst/>
          </a:prstGeom>
          <a:noFill/>
        </p:spPr>
        <p:txBody>
          <a:bodyPr wrap="square" lIns="73859" tIns="36930" rIns="73859" bIns="36930">
            <a:spAutoFit/>
          </a:bodyPr>
          <a:lstStyle>
            <a:lvl1pPr>
              <a:lnSpc>
                <a:spcPct val="90000"/>
              </a:lnSpc>
              <a:spcBef>
                <a:spcPct val="0"/>
              </a:spcBef>
              <a:buNone/>
              <a:defRPr lang="pl-PL" sz="2400" b="1" kern="800" spc="-40">
                <a:solidFill>
                  <a:schemeClr val="accent1"/>
                </a:solidFill>
                <a:latin typeface="+mj-lt"/>
                <a:ea typeface="+mj-ea"/>
                <a:cs typeface="+mj-cs"/>
              </a:defRPr>
            </a:lvl1pPr>
          </a:lstStyle>
          <a:p>
            <a:r>
              <a:rPr lang="pl-PL" sz="2000" dirty="0">
                <a:latin typeface="Century Gothic" panose="020B0502020202020204" pitchFamily="34" charset="0"/>
              </a:rPr>
              <a:t>Individual Reports </a:t>
            </a:r>
            <a:r>
              <a:rPr lang="pl-PL" sz="2000" b="0" dirty="0">
                <a:solidFill>
                  <a:schemeClr val="tx1"/>
                </a:solidFill>
                <a:latin typeface="Century Gothic" panose="020B0502020202020204" pitchFamily="34" charset="0"/>
              </a:rPr>
              <a:t>Extended DISC®</a:t>
            </a:r>
          </a:p>
        </p:txBody>
      </p:sp>
      <p:sp>
        <p:nvSpPr>
          <p:cNvPr id="2" name="Symbol zastępczy numeru slajdu 1"/>
          <p:cNvSpPr>
            <a:spLocks noGrp="1"/>
          </p:cNvSpPr>
          <p:nvPr>
            <p:ph type="sldNum" sz="quarter" idx="12"/>
          </p:nvPr>
        </p:nvSpPr>
        <p:spPr/>
        <p:txBody>
          <a:bodyPr/>
          <a:lstStyle/>
          <a:p>
            <a:fld id="{DEAEEF22-A4DB-45E7-8C91-9889C89BF273}" type="slidenum">
              <a:rPr lang="pl-PL" smtClean="0"/>
              <a:t>86</a:t>
            </a:fld>
            <a:endParaRPr lang="pl-PL"/>
          </a:p>
        </p:txBody>
      </p:sp>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3482" y="2075543"/>
            <a:ext cx="6865257" cy="3135502"/>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6039557"/>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3333">
                                          <p:cBhvr additive="base">
                                            <p:cTn id="7" dur="1000" fill="hold"/>
                                            <p:tgtEl>
                                              <p:spTgt spid="3"/>
                                            </p:tgtEl>
                                            <p:attrNameLst>
                                              <p:attrName>ppt_x</p:attrName>
                                            </p:attrNameLst>
                                          </p:cBhvr>
                                          <p:tavLst>
                                            <p:tav tm="0">
                                              <p:val>
                                                <p:strVal val="0-#ppt_w/2"/>
                                              </p:val>
                                            </p:tav>
                                            <p:tav tm="100000">
                                              <p:val>
                                                <p:strVal val="#ppt_x"/>
                                              </p:val>
                                            </p:tav>
                                          </p:tavLst>
                                        </p:anim>
                                        <p:anim calcmode="lin" valueType="num" p14:bounceEnd="53333">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rostokąt zaokrąglony 2"/>
          <p:cNvSpPr/>
          <p:nvPr/>
        </p:nvSpPr>
        <p:spPr>
          <a:xfrm>
            <a:off x="-3784055" y="874019"/>
            <a:ext cx="6428442" cy="49032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pPr algn="r"/>
            <a:r>
              <a:rPr lang="pl-PL" sz="2400" b="1" err="1">
                <a:latin typeface="Century Gothic" panose="020B0502020202020204" pitchFamily="34" charset="0"/>
              </a:rPr>
              <a:t>Strengths</a:t>
            </a:r>
            <a:endParaRPr lang="pl-PL" sz="2400" b="1">
              <a:latin typeface="Century Gothic" panose="020B0502020202020204" pitchFamily="34" charset="0"/>
            </a:endParaRPr>
          </a:p>
        </p:txBody>
      </p:sp>
      <p:pic>
        <p:nvPicPr>
          <p:cNvPr id="10" name="Obraz 9">
            <a:extLst>
              <a:ext uri="{FF2B5EF4-FFF2-40B4-BE49-F238E27FC236}">
                <a16:creationId xmlns:a16="http://schemas.microsoft.com/office/drawing/2014/main" id="{8CD30794-6432-4255-9850-F1E7347B4111}"/>
              </a:ext>
            </a:extLst>
          </p:cNvPr>
          <p:cNvPicPr>
            <a:picLocks noChangeAspect="1"/>
          </p:cNvPicPr>
          <p:nvPr/>
        </p:nvPicPr>
        <p:blipFill>
          <a:blip r:embed="rId3"/>
          <a:stretch>
            <a:fillRect/>
          </a:stretch>
        </p:blipFill>
        <p:spPr>
          <a:xfrm>
            <a:off x="3950048" y="1364343"/>
            <a:ext cx="8112126" cy="5986079"/>
          </a:xfrm>
          <a:prstGeom prst="rect">
            <a:avLst/>
          </a:prstGeom>
        </p:spPr>
      </p:pic>
      <p:sp>
        <p:nvSpPr>
          <p:cNvPr id="8" name="pole tekstowe 7"/>
          <p:cNvSpPr txBox="1"/>
          <p:nvPr/>
        </p:nvSpPr>
        <p:spPr>
          <a:xfrm>
            <a:off x="271109" y="231282"/>
            <a:ext cx="6043709" cy="351580"/>
          </a:xfrm>
          <a:prstGeom prst="rect">
            <a:avLst/>
          </a:prstGeom>
          <a:noFill/>
        </p:spPr>
        <p:txBody>
          <a:bodyPr wrap="square" lIns="73859" tIns="36930" rIns="73859" bIns="36930">
            <a:spAutoFit/>
          </a:bodyPr>
          <a:lstStyle>
            <a:lvl1pPr>
              <a:lnSpc>
                <a:spcPct val="90000"/>
              </a:lnSpc>
              <a:spcBef>
                <a:spcPct val="0"/>
              </a:spcBef>
              <a:buNone/>
              <a:defRPr lang="pl-PL" sz="2400" b="1" kern="800" spc="-40">
                <a:solidFill>
                  <a:schemeClr val="accent1"/>
                </a:solidFill>
                <a:latin typeface="+mj-lt"/>
                <a:ea typeface="+mj-ea"/>
                <a:cs typeface="+mj-cs"/>
              </a:defRPr>
            </a:lvl1pPr>
          </a:lstStyle>
          <a:p>
            <a:r>
              <a:rPr lang="pl-PL" sz="2000" dirty="0">
                <a:latin typeface="Century Gothic" panose="020B0502020202020204" pitchFamily="34" charset="0"/>
              </a:rPr>
              <a:t>Individual Reports </a:t>
            </a:r>
            <a:r>
              <a:rPr lang="pl-PL" sz="2000" b="0" dirty="0">
                <a:solidFill>
                  <a:schemeClr val="tx1"/>
                </a:solidFill>
                <a:latin typeface="Century Gothic" panose="020B0502020202020204" pitchFamily="34" charset="0"/>
              </a:rPr>
              <a:t>Extended DISC®</a:t>
            </a:r>
          </a:p>
        </p:txBody>
      </p:sp>
      <p:sp>
        <p:nvSpPr>
          <p:cNvPr id="2" name="Symbol zastępczy numeru slajdu 1"/>
          <p:cNvSpPr>
            <a:spLocks noGrp="1"/>
          </p:cNvSpPr>
          <p:nvPr>
            <p:ph type="sldNum" sz="quarter" idx="12"/>
          </p:nvPr>
        </p:nvSpPr>
        <p:spPr/>
        <p:txBody>
          <a:bodyPr/>
          <a:lstStyle/>
          <a:p>
            <a:fld id="{DEAEEF22-A4DB-45E7-8C91-9889C89BF273}" type="slidenum">
              <a:rPr lang="pl-PL" smtClean="0"/>
              <a:t>87</a:t>
            </a:fld>
            <a:endParaRPr lang="pl-PL"/>
          </a:p>
        </p:txBody>
      </p:sp>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2836" y="2058988"/>
            <a:ext cx="6686550" cy="322897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066090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3333">
                                          <p:cBhvr additive="base">
                                            <p:cTn id="7" dur="1000" fill="hold"/>
                                            <p:tgtEl>
                                              <p:spTgt spid="3"/>
                                            </p:tgtEl>
                                            <p:attrNameLst>
                                              <p:attrName>ppt_x</p:attrName>
                                            </p:attrNameLst>
                                          </p:cBhvr>
                                          <p:tavLst>
                                            <p:tav tm="0">
                                              <p:val>
                                                <p:strVal val="0-#ppt_w/2"/>
                                              </p:val>
                                            </p:tav>
                                            <p:tav tm="100000">
                                              <p:val>
                                                <p:strVal val="#ppt_x"/>
                                              </p:val>
                                            </p:tav>
                                          </p:tavLst>
                                        </p:anim>
                                        <p:anim calcmode="lin" valueType="num" p14:bounceEnd="53333">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351580"/>
          </a:xfrm>
        </p:spPr>
        <p:txBody>
          <a:bodyPr/>
          <a:lstStyle/>
          <a:p>
            <a:r>
              <a:rPr lang="pl-PL" b="1" dirty="0">
                <a:solidFill>
                  <a:schemeClr val="accent1"/>
                </a:solidFill>
              </a:rPr>
              <a:t>Individual Reports </a:t>
            </a:r>
            <a:r>
              <a:rPr lang="pl-PL" dirty="0"/>
              <a:t>Extended DISC®</a:t>
            </a:r>
          </a:p>
        </p:txBody>
      </p:sp>
      <p:sp>
        <p:nvSpPr>
          <p:cNvPr id="3" name="Prostokąt zaokrąglony 2"/>
          <p:cNvSpPr/>
          <p:nvPr/>
        </p:nvSpPr>
        <p:spPr>
          <a:xfrm>
            <a:off x="-1428964" y="874019"/>
            <a:ext cx="6915364" cy="49032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pPr algn="r"/>
            <a:r>
              <a:rPr lang="en-NZ" sz="2400" b="1">
                <a:latin typeface="Century Gothic" panose="020B0502020202020204" pitchFamily="34" charset="0"/>
              </a:rPr>
              <a:t>Development Areas</a:t>
            </a:r>
            <a:endParaRPr lang="pl-PL" sz="2400" b="1">
              <a:latin typeface="Century Gothic" panose="020B0502020202020204" pitchFamily="34" charset="0"/>
            </a:endParaRPr>
          </a:p>
        </p:txBody>
      </p:sp>
      <p:sp>
        <p:nvSpPr>
          <p:cNvPr id="4" name="Rectangle 5"/>
          <p:cNvSpPr/>
          <p:nvPr/>
        </p:nvSpPr>
        <p:spPr>
          <a:xfrm>
            <a:off x="401738" y="2797754"/>
            <a:ext cx="3678938" cy="1643527"/>
          </a:xfrm>
          <a:prstGeom prst="rect">
            <a:avLst/>
          </a:prstGeom>
        </p:spPr>
        <p:txBody>
          <a:bodyPr wrap="square">
            <a:spAutoFit/>
          </a:bodyPr>
          <a:lstStyle/>
          <a:p>
            <a:pPr defTabSz="914378">
              <a:spcBef>
                <a:spcPct val="20000"/>
              </a:spcBef>
              <a:buClr>
                <a:schemeClr val="accent1"/>
              </a:buClr>
              <a:defRPr/>
            </a:pPr>
            <a:r>
              <a:rPr kumimoji="1" lang="pl-PL" sz="2400">
                <a:latin typeface="Century Gothic" panose="020B0502020202020204" pitchFamily="34" charset="0"/>
                <a:ea typeface="ＭＳ Ｐゴシック" pitchFamily="-112" charset="-128"/>
              </a:rPr>
              <a:t>This is a description of the </a:t>
            </a:r>
            <a:r>
              <a:rPr kumimoji="1" lang="pl-PL" sz="2400" b="1">
                <a:solidFill>
                  <a:schemeClr val="accent1"/>
                </a:solidFill>
                <a:latin typeface="Century Gothic" panose="020B0502020202020204" pitchFamily="34" charset="0"/>
                <a:ea typeface="ＭＳ Ｐゴシック" pitchFamily="-112" charset="-128"/>
              </a:rPr>
              <a:t>potential risks</a:t>
            </a:r>
            <a:r>
              <a:rPr kumimoji="1" lang="pl-PL" sz="2400">
                <a:latin typeface="Century Gothic" panose="020B0502020202020204" pitchFamily="34" charset="0"/>
                <a:ea typeface="ＭＳ Ｐゴシック" pitchFamily="-112" charset="-128"/>
              </a:rPr>
              <a:t>, </a:t>
            </a:r>
          </a:p>
          <a:p>
            <a:pPr defTabSz="914378">
              <a:spcBef>
                <a:spcPct val="20000"/>
              </a:spcBef>
              <a:buClr>
                <a:schemeClr val="accent1"/>
              </a:buClr>
              <a:defRPr/>
            </a:pPr>
            <a:r>
              <a:rPr kumimoji="1" lang="en-NZ" sz="2400">
                <a:latin typeface="Century Gothic" panose="020B0502020202020204" pitchFamily="34" charset="0"/>
                <a:ea typeface="ＭＳ Ｐゴシック" pitchFamily="-112" charset="-128"/>
              </a:rPr>
              <a:t>a</a:t>
            </a:r>
            <a:r>
              <a:rPr kumimoji="1" lang="pl-PL" sz="2400">
                <a:latin typeface="Century Gothic" panose="020B0502020202020204" pitchFamily="34" charset="0"/>
                <a:ea typeface="ＭＳ Ｐゴシック" pitchFamily="-112" charset="-128"/>
              </a:rPr>
              <a:t>nd not the current style of behavio</a:t>
            </a:r>
            <a:r>
              <a:rPr kumimoji="1" lang="en-NZ" sz="2400">
                <a:latin typeface="Century Gothic" panose="020B0502020202020204" pitchFamily="34" charset="0"/>
                <a:ea typeface="ＭＳ Ｐゴシック" pitchFamily="-112" charset="-128"/>
              </a:rPr>
              <a:t>u</a:t>
            </a:r>
            <a:r>
              <a:rPr kumimoji="1" lang="pl-PL" sz="2400">
                <a:latin typeface="Century Gothic" panose="020B0502020202020204" pitchFamily="34" charset="0"/>
                <a:ea typeface="ＭＳ Ｐゴシック" pitchFamily="-112" charset="-128"/>
              </a:rPr>
              <a:t>r!</a:t>
            </a:r>
          </a:p>
        </p:txBody>
      </p:sp>
      <p:pic>
        <p:nvPicPr>
          <p:cNvPr id="5" name="Obraz 4">
            <a:extLst>
              <a:ext uri="{FF2B5EF4-FFF2-40B4-BE49-F238E27FC236}">
                <a16:creationId xmlns:a16="http://schemas.microsoft.com/office/drawing/2014/main" id="{8CD30794-6432-4255-9850-F1E7347B4111}"/>
              </a:ext>
            </a:extLst>
          </p:cNvPr>
          <p:cNvPicPr>
            <a:picLocks noChangeAspect="1"/>
          </p:cNvPicPr>
          <p:nvPr/>
        </p:nvPicPr>
        <p:blipFill>
          <a:blip r:embed="rId3"/>
          <a:stretch>
            <a:fillRect/>
          </a:stretch>
        </p:blipFill>
        <p:spPr>
          <a:xfrm>
            <a:off x="3950047" y="1364343"/>
            <a:ext cx="8112126" cy="5986079"/>
          </a:xfrm>
          <a:prstGeom prst="rect">
            <a:avLst/>
          </a:prstGeom>
        </p:spPr>
      </p:pic>
      <p:sp>
        <p:nvSpPr>
          <p:cNvPr id="6" name="Symbol zastępczy numeru slajdu 5"/>
          <p:cNvSpPr>
            <a:spLocks noGrp="1"/>
          </p:cNvSpPr>
          <p:nvPr>
            <p:ph type="sldNum" sz="quarter" idx="12"/>
          </p:nvPr>
        </p:nvSpPr>
        <p:spPr/>
        <p:txBody>
          <a:bodyPr/>
          <a:lstStyle/>
          <a:p>
            <a:fld id="{DEAEEF22-A4DB-45E7-8C91-9889C89BF273}" type="slidenum">
              <a:rPr lang="pl-PL" smtClean="0"/>
              <a:t>88</a:t>
            </a:fld>
            <a:endParaRPr lang="pl-PL"/>
          </a:p>
        </p:txBody>
      </p:sp>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4534050" y="1996957"/>
            <a:ext cx="6944120" cy="32451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4070730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3333">
                                          <p:cBhvr additive="base">
                                            <p:cTn id="7" dur="1000" fill="hold"/>
                                            <p:tgtEl>
                                              <p:spTgt spid="3"/>
                                            </p:tgtEl>
                                            <p:attrNameLst>
                                              <p:attrName>ppt_x</p:attrName>
                                            </p:attrNameLst>
                                          </p:cBhvr>
                                          <p:tavLst>
                                            <p:tav tm="0">
                                              <p:val>
                                                <p:strVal val="0-#ppt_w/2"/>
                                              </p:val>
                                            </p:tav>
                                            <p:tav tm="100000">
                                              <p:val>
                                                <p:strVal val="#ppt_x"/>
                                              </p:val>
                                            </p:tav>
                                          </p:tavLst>
                                        </p:anim>
                                        <p:anim calcmode="lin" valueType="num" p14:bounceEnd="53333">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tekstu 1"/>
          <p:cNvSpPr>
            <a:spLocks noGrp="1"/>
          </p:cNvSpPr>
          <p:nvPr>
            <p:ph type="body" sz="quarter" idx="10"/>
          </p:nvPr>
        </p:nvSpPr>
        <p:spPr>
          <a:xfrm>
            <a:off x="4646541" y="2646241"/>
            <a:ext cx="8281987" cy="1432273"/>
          </a:xfrm>
        </p:spPr>
        <p:txBody>
          <a:bodyPr>
            <a:noAutofit/>
          </a:bodyPr>
          <a:lstStyle/>
          <a:p>
            <a:r>
              <a:rPr lang="en-NZ" b="1">
                <a:solidFill>
                  <a:schemeClr val="accent1"/>
                </a:solidFill>
              </a:rPr>
              <a:t>Energy Use –</a:t>
            </a:r>
            <a:br>
              <a:rPr lang="en-NZ" b="1">
                <a:solidFill>
                  <a:schemeClr val="accent1"/>
                </a:solidFill>
              </a:rPr>
            </a:br>
            <a:r>
              <a:rPr lang="en-NZ" b="1">
                <a:solidFill>
                  <a:schemeClr val="accent1"/>
                </a:solidFill>
              </a:rPr>
              <a:t>The Diamond</a:t>
            </a:r>
            <a:endParaRPr lang="pl-PL" b="1">
              <a:solidFill>
                <a:schemeClr val="accent1"/>
              </a:solidFill>
            </a:endParaRPr>
          </a:p>
        </p:txBody>
      </p:sp>
      <p:sp>
        <p:nvSpPr>
          <p:cNvPr id="3" name="Symbol zastępczy tekstu 2"/>
          <p:cNvSpPr>
            <a:spLocks noGrp="1"/>
          </p:cNvSpPr>
          <p:nvPr>
            <p:ph type="body" sz="quarter" idx="11"/>
          </p:nvPr>
        </p:nvSpPr>
        <p:spPr>
          <a:xfrm>
            <a:off x="4658678" y="4038316"/>
            <a:ext cx="4307220" cy="707979"/>
          </a:xfrm>
        </p:spPr>
        <p:txBody>
          <a:bodyPr>
            <a:normAutofit/>
          </a:bodyPr>
          <a:lstStyle/>
          <a:p>
            <a:r>
              <a:rPr lang="pl-PL" sz="4000" b="0" dirty="0">
                <a:solidFill>
                  <a:schemeClr val="accent6">
                    <a:lumMod val="50000"/>
                  </a:schemeClr>
                </a:solidFill>
              </a:rPr>
              <a:t>Extended DISC®</a:t>
            </a:r>
          </a:p>
        </p:txBody>
      </p:sp>
    </p:spTree>
    <p:extLst>
      <p:ext uri="{BB962C8B-B14F-4D97-AF65-F5344CB8AC3E}">
        <p14:creationId xmlns:p14="http://schemas.microsoft.com/office/powerpoint/2010/main" val="584655172"/>
      </p:ext>
    </p:extLst>
  </p:cSld>
  <p:clrMapOvr>
    <a:masterClrMapping/>
  </p:clrMapOvr>
  <mc:AlternateContent xmlns:mc="http://schemas.openxmlformats.org/markup-compatibility/2006" xmlns:p14="http://schemas.microsoft.com/office/powerpoint/2010/main">
    <mc:Choice Requires="p14">
      <p:transition spd="slow" p14:dur="20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Łącznik prosty 16"/>
          <p:cNvCxnSpPr/>
          <p:nvPr/>
        </p:nvCxnSpPr>
        <p:spPr>
          <a:xfrm flipH="1">
            <a:off x="-122453" y="4408764"/>
            <a:ext cx="1100353" cy="0"/>
          </a:xfrm>
          <a:prstGeom prst="line">
            <a:avLst/>
          </a:prstGeom>
          <a:ln w="19050" cap="rnd">
            <a:solidFill>
              <a:srgbClr val="ED0C6D"/>
            </a:solidFill>
            <a:round/>
          </a:ln>
        </p:spPr>
        <p:style>
          <a:lnRef idx="1">
            <a:schemeClr val="accent1"/>
          </a:lnRef>
          <a:fillRef idx="0">
            <a:schemeClr val="accent1"/>
          </a:fillRef>
          <a:effectRef idx="0">
            <a:schemeClr val="accent1"/>
          </a:effectRef>
          <a:fontRef idx="minor">
            <a:schemeClr val="tx1"/>
          </a:fontRef>
        </p:style>
      </p:cxnSp>
      <p:sp>
        <p:nvSpPr>
          <p:cNvPr id="2" name="Tytuł 1"/>
          <p:cNvSpPr>
            <a:spLocks noGrp="1"/>
          </p:cNvSpPr>
          <p:nvPr>
            <p:ph type="title"/>
          </p:nvPr>
        </p:nvSpPr>
        <p:spPr/>
        <p:txBody>
          <a:bodyPr/>
          <a:lstStyle/>
          <a:p>
            <a:r>
              <a:rPr lang="pl-PL" err="1"/>
              <a:t>FinxS</a:t>
            </a:r>
            <a:r>
              <a:rPr lang="pl-PL"/>
              <a:t> Platform</a:t>
            </a:r>
          </a:p>
        </p:txBody>
      </p:sp>
      <p:sp>
        <p:nvSpPr>
          <p:cNvPr id="8" name="Prostokąt zaokrąglony 7"/>
          <p:cNvSpPr/>
          <p:nvPr/>
        </p:nvSpPr>
        <p:spPr>
          <a:xfrm>
            <a:off x="-1734229" y="1031952"/>
            <a:ext cx="6669768" cy="46166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pPr algn="r"/>
            <a:r>
              <a:rPr lang="en-US" sz="2400" b="1">
                <a:solidFill>
                  <a:schemeClr val="bg1"/>
                </a:solidFill>
                <a:latin typeface="Century Gothic" panose="020B0502020202020204" pitchFamily="34" charset="0"/>
              </a:rPr>
              <a:t>M</a:t>
            </a:r>
            <a:r>
              <a:rPr lang="pl-PL" sz="2400" b="1" err="1">
                <a:solidFill>
                  <a:schemeClr val="bg1"/>
                </a:solidFill>
                <a:latin typeface="Century Gothic" panose="020B0502020202020204" pitchFamily="34" charset="0"/>
              </a:rPr>
              <a:t>any</a:t>
            </a:r>
            <a:r>
              <a:rPr lang="en-US" sz="2400" b="1">
                <a:solidFill>
                  <a:schemeClr val="bg1"/>
                </a:solidFill>
                <a:latin typeface="Century Gothic" panose="020B0502020202020204" pitchFamily="34" charset="0"/>
              </a:rPr>
              <a:t> tools in one place</a:t>
            </a:r>
          </a:p>
        </p:txBody>
      </p:sp>
      <p:pic>
        <p:nvPicPr>
          <p:cNvPr id="11" name="Obraz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657" y="2798673"/>
            <a:ext cx="1791334" cy="1888624"/>
          </a:xfrm>
          <a:prstGeom prst="rect">
            <a:avLst/>
          </a:prstGeom>
          <a:ln>
            <a:noFill/>
          </a:ln>
        </p:spPr>
      </p:pic>
      <p:sp>
        <p:nvSpPr>
          <p:cNvPr id="24" name="Rectangle 2"/>
          <p:cNvSpPr/>
          <p:nvPr/>
        </p:nvSpPr>
        <p:spPr>
          <a:xfrm>
            <a:off x="235984" y="4703206"/>
            <a:ext cx="2729339" cy="846890"/>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182880" rIns="182880" bIns="182880" numCol="1" spcCol="1270" anchor="ctr" anchorCtr="0">
            <a:noAutofit/>
          </a:bodyPr>
          <a:lstStyle/>
          <a:p>
            <a:pPr algn="ctr" defTabSz="666734">
              <a:lnSpc>
                <a:spcPct val="90000"/>
              </a:lnSpc>
              <a:spcBef>
                <a:spcPct val="0"/>
              </a:spcBef>
              <a:spcAft>
                <a:spcPts val="200"/>
              </a:spcAft>
            </a:pPr>
            <a:r>
              <a:rPr lang="en-NZ" sz="2000" b="1" dirty="0">
                <a:solidFill>
                  <a:schemeClr val="accent1"/>
                </a:solidFill>
                <a:latin typeface="Century Gothic" panose="020B0502020202020204" pitchFamily="34" charset="0"/>
              </a:rPr>
              <a:t>Extended DISC®</a:t>
            </a:r>
            <a:br>
              <a:rPr lang="en-NZ" sz="2000" b="1" dirty="0">
                <a:solidFill>
                  <a:schemeClr val="accent1"/>
                </a:solidFill>
                <a:latin typeface="Century Gothic" panose="020B0502020202020204" pitchFamily="34" charset="0"/>
              </a:rPr>
            </a:br>
            <a:r>
              <a:rPr lang="pl-PL" dirty="0">
                <a:solidFill>
                  <a:schemeClr val="bg2">
                    <a:lumMod val="25000"/>
                  </a:schemeClr>
                </a:solidFill>
                <a:latin typeface="Century Gothic" panose="020B0502020202020204" pitchFamily="34" charset="0"/>
              </a:rPr>
              <a:t>Behavio</a:t>
            </a:r>
            <a:r>
              <a:rPr lang="en-NZ" dirty="0">
                <a:solidFill>
                  <a:schemeClr val="bg2">
                    <a:lumMod val="25000"/>
                  </a:schemeClr>
                </a:solidFill>
                <a:latin typeface="Century Gothic" panose="020B0502020202020204" pitchFamily="34" charset="0"/>
              </a:rPr>
              <a:t>u</a:t>
            </a:r>
            <a:r>
              <a:rPr lang="pl-PL" dirty="0">
                <a:solidFill>
                  <a:schemeClr val="bg2">
                    <a:lumMod val="25000"/>
                  </a:schemeClr>
                </a:solidFill>
                <a:latin typeface="Century Gothic" panose="020B0502020202020204" pitchFamily="34" charset="0"/>
              </a:rPr>
              <a:t>ral</a:t>
            </a:r>
            <a:br>
              <a:rPr lang="pl-PL" sz="2400" dirty="0">
                <a:solidFill>
                  <a:schemeClr val="bg2">
                    <a:lumMod val="25000"/>
                  </a:schemeClr>
                </a:solidFill>
                <a:latin typeface="Century Gothic" panose="020B0502020202020204" pitchFamily="34" charset="0"/>
              </a:rPr>
            </a:br>
            <a:r>
              <a:rPr lang="en-NZ" dirty="0">
                <a:solidFill>
                  <a:schemeClr val="bg2">
                    <a:lumMod val="25000"/>
                  </a:schemeClr>
                </a:solidFill>
                <a:latin typeface="Century Gothic" panose="020B0502020202020204" pitchFamily="34" charset="0"/>
              </a:rPr>
              <a:t>Assessment</a:t>
            </a:r>
            <a:endParaRPr lang="en-US" dirty="0">
              <a:solidFill>
                <a:schemeClr val="bg2">
                  <a:lumMod val="25000"/>
                </a:schemeClr>
              </a:solidFill>
              <a:latin typeface="Century Gothic" panose="020B0502020202020204" pitchFamily="34" charset="0"/>
            </a:endParaRPr>
          </a:p>
        </p:txBody>
      </p:sp>
      <p:pic>
        <p:nvPicPr>
          <p:cNvPr id="13" name="Obraz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99145" y="2769551"/>
            <a:ext cx="2098245" cy="1906153"/>
          </a:xfrm>
          <a:prstGeom prst="rect">
            <a:avLst/>
          </a:prstGeom>
          <a:ln>
            <a:noFill/>
          </a:ln>
        </p:spPr>
      </p:pic>
      <p:sp>
        <p:nvSpPr>
          <p:cNvPr id="25" name="Rectangle 2"/>
          <p:cNvSpPr/>
          <p:nvPr/>
        </p:nvSpPr>
        <p:spPr>
          <a:xfrm>
            <a:off x="2889700" y="4687297"/>
            <a:ext cx="1752600" cy="846890"/>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182880" rIns="182880" bIns="182880" numCol="1" spcCol="1270" anchor="ctr" anchorCtr="0">
            <a:noAutofit/>
          </a:bodyPr>
          <a:lstStyle/>
          <a:p>
            <a:pPr algn="ctr" defTabSz="666734">
              <a:lnSpc>
                <a:spcPct val="90000"/>
              </a:lnSpc>
              <a:spcBef>
                <a:spcPct val="0"/>
              </a:spcBef>
              <a:spcAft>
                <a:spcPts val="200"/>
              </a:spcAft>
            </a:pPr>
            <a:r>
              <a:rPr lang="pl-PL" sz="2000" b="1">
                <a:solidFill>
                  <a:schemeClr val="accent1"/>
                </a:solidFill>
                <a:latin typeface="Century Gothic" panose="020B0502020202020204" pitchFamily="34" charset="0"/>
              </a:rPr>
              <a:t>Surveys </a:t>
            </a:r>
            <a:br>
              <a:rPr lang="pl-PL" sz="2400">
                <a:solidFill>
                  <a:schemeClr val="tx1"/>
                </a:solidFill>
                <a:latin typeface="Century Gothic" panose="020B0502020202020204" pitchFamily="34" charset="0"/>
              </a:rPr>
            </a:br>
            <a:endParaRPr lang="en-US">
              <a:solidFill>
                <a:schemeClr val="tx1"/>
              </a:solidFill>
              <a:latin typeface="Century Gothic" panose="020B0502020202020204" pitchFamily="34" charset="0"/>
            </a:endParaRPr>
          </a:p>
        </p:txBody>
      </p:sp>
      <p:pic>
        <p:nvPicPr>
          <p:cNvPr id="14" name="Obraz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12924" y="2781144"/>
            <a:ext cx="1906153" cy="1906153"/>
          </a:xfrm>
          <a:prstGeom prst="rect">
            <a:avLst/>
          </a:prstGeom>
          <a:ln>
            <a:noFill/>
          </a:ln>
        </p:spPr>
      </p:pic>
      <p:sp>
        <p:nvSpPr>
          <p:cNvPr id="26" name="Rectangle 2"/>
          <p:cNvSpPr/>
          <p:nvPr/>
        </p:nvSpPr>
        <p:spPr>
          <a:xfrm>
            <a:off x="5041220" y="4688294"/>
            <a:ext cx="2214094" cy="846890"/>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182880" rIns="182880" bIns="182880" numCol="1" spcCol="1270" anchor="ctr" anchorCtr="0">
            <a:noAutofit/>
          </a:bodyPr>
          <a:lstStyle/>
          <a:p>
            <a:pPr algn="ctr" defTabSz="666734">
              <a:lnSpc>
                <a:spcPct val="90000"/>
              </a:lnSpc>
              <a:spcBef>
                <a:spcPct val="0"/>
              </a:spcBef>
              <a:spcAft>
                <a:spcPts val="200"/>
              </a:spcAft>
            </a:pPr>
            <a:r>
              <a:rPr lang="en-NZ" sz="2000" b="1">
                <a:solidFill>
                  <a:schemeClr val="accent1"/>
                </a:solidFill>
                <a:latin typeface="Century Gothic" panose="020B0502020202020204" pitchFamily="34" charset="0"/>
              </a:rPr>
              <a:t>Open </a:t>
            </a:r>
            <a:r>
              <a:rPr lang="pl-PL" sz="2000" b="1">
                <a:solidFill>
                  <a:schemeClr val="accent1"/>
                </a:solidFill>
                <a:latin typeface="Century Gothic" panose="020B0502020202020204" pitchFamily="34" charset="0"/>
              </a:rPr>
              <a:t>360° Feedback</a:t>
            </a:r>
          </a:p>
        </p:txBody>
      </p:sp>
      <p:sp>
        <p:nvSpPr>
          <p:cNvPr id="27" name="Rectangle 2"/>
          <p:cNvSpPr/>
          <p:nvPr/>
        </p:nvSpPr>
        <p:spPr>
          <a:xfrm>
            <a:off x="7483471" y="4687297"/>
            <a:ext cx="2200269" cy="846890"/>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182880" rIns="182880" bIns="182880" numCol="1" spcCol="1270" anchor="ctr" anchorCtr="0">
            <a:noAutofit/>
          </a:bodyPr>
          <a:lstStyle/>
          <a:p>
            <a:pPr algn="ctr" defTabSz="666734">
              <a:lnSpc>
                <a:spcPct val="90000"/>
              </a:lnSpc>
              <a:spcBef>
                <a:spcPct val="0"/>
              </a:spcBef>
              <a:spcAft>
                <a:spcPts val="200"/>
              </a:spcAft>
            </a:pPr>
            <a:r>
              <a:rPr lang="en-NZ" sz="2000" b="1">
                <a:solidFill>
                  <a:schemeClr val="accent1"/>
                </a:solidFill>
                <a:latin typeface="Century Gothic" panose="020B0502020202020204" pitchFamily="34" charset="0"/>
              </a:rPr>
              <a:t>Competence</a:t>
            </a:r>
            <a:br>
              <a:rPr lang="en-NZ" sz="2000" b="1">
                <a:solidFill>
                  <a:schemeClr val="accent1"/>
                </a:solidFill>
                <a:latin typeface="Century Gothic" panose="020B0502020202020204" pitchFamily="34" charset="0"/>
              </a:rPr>
            </a:br>
            <a:r>
              <a:rPr lang="pl-PL">
                <a:solidFill>
                  <a:schemeClr val="tx1"/>
                </a:solidFill>
                <a:latin typeface="Century Gothic" panose="020B0502020202020204" pitchFamily="34" charset="0"/>
              </a:rPr>
              <a:t>Assessment</a:t>
            </a:r>
          </a:p>
        </p:txBody>
      </p:sp>
      <p:pic>
        <p:nvPicPr>
          <p:cNvPr id="16" name="Obraz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59204" y="2781144"/>
            <a:ext cx="2248805" cy="1906153"/>
          </a:xfrm>
          <a:prstGeom prst="rect">
            <a:avLst/>
          </a:prstGeom>
          <a:ln>
            <a:noFill/>
          </a:ln>
        </p:spPr>
      </p:pic>
      <p:sp>
        <p:nvSpPr>
          <p:cNvPr id="3" name="Symbol zastępczy numeru slajdu 2"/>
          <p:cNvSpPr>
            <a:spLocks noGrp="1"/>
          </p:cNvSpPr>
          <p:nvPr>
            <p:ph type="sldNum" sz="quarter" idx="12"/>
          </p:nvPr>
        </p:nvSpPr>
        <p:spPr/>
        <p:txBody>
          <a:bodyPr/>
          <a:lstStyle/>
          <a:p>
            <a:fld id="{DEAEEF22-A4DB-45E7-8C91-9889C89BF273}" type="slidenum">
              <a:rPr lang="pl-PL" smtClean="0"/>
              <a:t>9</a:t>
            </a:fld>
            <a:endParaRPr lang="pl-PL"/>
          </a:p>
        </p:txBody>
      </p:sp>
      <p:pic>
        <p:nvPicPr>
          <p:cNvPr id="18" name="Obraz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32601" y="2769550"/>
            <a:ext cx="1807957" cy="1906153"/>
          </a:xfrm>
          <a:prstGeom prst="rect">
            <a:avLst/>
          </a:prstGeom>
          <a:ln>
            <a:noFill/>
          </a:ln>
        </p:spPr>
      </p:pic>
      <p:cxnSp>
        <p:nvCxnSpPr>
          <p:cNvPr id="19" name="Łącznik prosty 16"/>
          <p:cNvCxnSpPr/>
          <p:nvPr/>
        </p:nvCxnSpPr>
        <p:spPr>
          <a:xfrm flipH="1">
            <a:off x="2059546" y="4408764"/>
            <a:ext cx="1100353" cy="0"/>
          </a:xfrm>
          <a:prstGeom prst="line">
            <a:avLst/>
          </a:prstGeom>
          <a:ln w="19050" cap="rnd">
            <a:solidFill>
              <a:srgbClr val="ED0C6D"/>
            </a:solidFill>
            <a:round/>
          </a:ln>
        </p:spPr>
        <p:style>
          <a:lnRef idx="1">
            <a:schemeClr val="accent1"/>
          </a:lnRef>
          <a:fillRef idx="0">
            <a:schemeClr val="accent1"/>
          </a:fillRef>
          <a:effectRef idx="0">
            <a:schemeClr val="accent1"/>
          </a:effectRef>
          <a:fontRef idx="minor">
            <a:schemeClr val="tx1"/>
          </a:fontRef>
        </p:style>
      </p:cxnSp>
      <p:cxnSp>
        <p:nvCxnSpPr>
          <p:cNvPr id="23" name="Łącznik prosty 16"/>
          <p:cNvCxnSpPr/>
          <p:nvPr/>
        </p:nvCxnSpPr>
        <p:spPr>
          <a:xfrm flipH="1">
            <a:off x="4232962" y="4408764"/>
            <a:ext cx="1100353" cy="0"/>
          </a:xfrm>
          <a:prstGeom prst="line">
            <a:avLst/>
          </a:prstGeom>
          <a:ln w="19050" cap="rnd">
            <a:solidFill>
              <a:srgbClr val="ED0C6D"/>
            </a:solidFill>
            <a:round/>
          </a:ln>
        </p:spPr>
        <p:style>
          <a:lnRef idx="1">
            <a:schemeClr val="accent1"/>
          </a:lnRef>
          <a:fillRef idx="0">
            <a:schemeClr val="accent1"/>
          </a:fillRef>
          <a:effectRef idx="0">
            <a:schemeClr val="accent1"/>
          </a:effectRef>
          <a:fontRef idx="minor">
            <a:schemeClr val="tx1"/>
          </a:fontRef>
        </p:style>
      </p:cxnSp>
      <p:cxnSp>
        <p:nvCxnSpPr>
          <p:cNvPr id="28" name="Łącznik prosty 16"/>
          <p:cNvCxnSpPr/>
          <p:nvPr/>
        </p:nvCxnSpPr>
        <p:spPr>
          <a:xfrm flipH="1">
            <a:off x="6849162" y="4408764"/>
            <a:ext cx="1100353" cy="0"/>
          </a:xfrm>
          <a:prstGeom prst="line">
            <a:avLst/>
          </a:prstGeom>
          <a:ln w="19050" cap="rnd">
            <a:solidFill>
              <a:srgbClr val="ED0C6D"/>
            </a:solidFill>
            <a:round/>
          </a:ln>
        </p:spPr>
        <p:style>
          <a:lnRef idx="1">
            <a:schemeClr val="accent1"/>
          </a:lnRef>
          <a:fillRef idx="0">
            <a:schemeClr val="accent1"/>
          </a:fillRef>
          <a:effectRef idx="0">
            <a:schemeClr val="accent1"/>
          </a:effectRef>
          <a:fontRef idx="minor">
            <a:schemeClr val="tx1"/>
          </a:fontRef>
        </p:style>
      </p:cxnSp>
      <p:cxnSp>
        <p:nvCxnSpPr>
          <p:cNvPr id="29" name="Łącznik prosty 16"/>
          <p:cNvCxnSpPr/>
          <p:nvPr/>
        </p:nvCxnSpPr>
        <p:spPr>
          <a:xfrm flipH="1">
            <a:off x="9254671" y="4408764"/>
            <a:ext cx="1100353" cy="0"/>
          </a:xfrm>
          <a:prstGeom prst="line">
            <a:avLst/>
          </a:prstGeom>
          <a:ln w="19050" cap="rnd">
            <a:solidFill>
              <a:srgbClr val="ED0C6D"/>
            </a:solidFill>
            <a:round/>
          </a:ln>
        </p:spPr>
        <p:style>
          <a:lnRef idx="1">
            <a:schemeClr val="accent1"/>
          </a:lnRef>
          <a:fillRef idx="0">
            <a:schemeClr val="accent1"/>
          </a:fillRef>
          <a:effectRef idx="0">
            <a:schemeClr val="accent1"/>
          </a:effectRef>
          <a:fontRef idx="minor">
            <a:schemeClr val="tx1"/>
          </a:fontRef>
        </p:style>
      </p:cxnSp>
      <p:cxnSp>
        <p:nvCxnSpPr>
          <p:cNvPr id="30" name="Łącznik prosty 16"/>
          <p:cNvCxnSpPr/>
          <p:nvPr/>
        </p:nvCxnSpPr>
        <p:spPr>
          <a:xfrm flipH="1">
            <a:off x="11586536" y="4408764"/>
            <a:ext cx="1100353" cy="0"/>
          </a:xfrm>
          <a:prstGeom prst="line">
            <a:avLst/>
          </a:prstGeom>
          <a:ln w="19050" cap="rnd">
            <a:solidFill>
              <a:srgbClr val="ED0C6D"/>
            </a:solidFill>
            <a:round/>
          </a:ln>
        </p:spPr>
        <p:style>
          <a:lnRef idx="1">
            <a:schemeClr val="accent1"/>
          </a:lnRef>
          <a:fillRef idx="0">
            <a:schemeClr val="accent1"/>
          </a:fillRef>
          <a:effectRef idx="0">
            <a:schemeClr val="accent1"/>
          </a:effectRef>
          <a:fontRef idx="minor">
            <a:schemeClr val="tx1"/>
          </a:fontRef>
        </p:style>
      </p:cxnSp>
      <p:sp>
        <p:nvSpPr>
          <p:cNvPr id="32" name="Rectangle 2"/>
          <p:cNvSpPr/>
          <p:nvPr/>
        </p:nvSpPr>
        <p:spPr>
          <a:xfrm>
            <a:off x="9936444" y="4687297"/>
            <a:ext cx="2200269" cy="846890"/>
          </a:xfrm>
          <a:prstGeom prst="rect">
            <a:avLst/>
          </a:prstGeom>
          <a:noFill/>
          <a:ln>
            <a:noFill/>
          </a:ln>
          <a:effectLst/>
        </p:spPr>
        <p:style>
          <a:lnRef idx="2">
            <a:schemeClr val="accen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182880" tIns="182880" rIns="182880" bIns="182880" numCol="1" spcCol="1270" anchor="ctr" anchorCtr="0">
            <a:noAutofit/>
          </a:bodyPr>
          <a:lstStyle/>
          <a:p>
            <a:pPr algn="ctr" defTabSz="666734">
              <a:lnSpc>
                <a:spcPct val="90000"/>
              </a:lnSpc>
              <a:spcBef>
                <a:spcPct val="0"/>
              </a:spcBef>
              <a:spcAft>
                <a:spcPts val="200"/>
              </a:spcAft>
            </a:pPr>
            <a:r>
              <a:rPr lang="en-NZ" sz="2000" b="1">
                <a:solidFill>
                  <a:schemeClr val="accent1"/>
                </a:solidFill>
                <a:latin typeface="Century Gothic" panose="020B0502020202020204" pitchFamily="34" charset="0"/>
              </a:rPr>
              <a:t>Reasoning</a:t>
            </a:r>
          </a:p>
          <a:p>
            <a:pPr algn="ctr" defTabSz="666734">
              <a:lnSpc>
                <a:spcPct val="90000"/>
              </a:lnSpc>
              <a:spcBef>
                <a:spcPct val="0"/>
              </a:spcBef>
              <a:spcAft>
                <a:spcPts val="200"/>
              </a:spcAft>
            </a:pPr>
            <a:r>
              <a:rPr lang="en-NZ">
                <a:solidFill>
                  <a:schemeClr val="bg2">
                    <a:lumMod val="25000"/>
                  </a:schemeClr>
                </a:solidFill>
                <a:latin typeface="Century Gothic" panose="020B0502020202020204" pitchFamily="34" charset="0"/>
              </a:rPr>
              <a:t>Analysis</a:t>
            </a:r>
            <a:endParaRPr lang="pl-PL" sz="1600">
              <a:solidFill>
                <a:schemeClr val="bg2">
                  <a:lumMod val="25000"/>
                </a:schemeClr>
              </a:solidFill>
              <a:latin typeface="Century Gothic" panose="020B0502020202020204" pitchFamily="34" charset="0"/>
            </a:endParaRPr>
          </a:p>
        </p:txBody>
      </p:sp>
    </p:spTree>
    <p:extLst>
      <p:ext uri="{BB962C8B-B14F-4D97-AF65-F5344CB8AC3E}">
        <p14:creationId xmlns:p14="http://schemas.microsoft.com/office/powerpoint/2010/main" val="85339318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3333">
                                          <p:cBhvr additive="base">
                                            <p:cTn id="7" dur="1250" fill="hold"/>
                                            <p:tgtEl>
                                              <p:spTgt spid="8"/>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1750"/>
                                </p:stCondLst>
                                <p:childTnLst>
                                  <p:par>
                                    <p:cTn id="10" presetID="2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par>
                              <p:cTn id="13" fill="hold">
                                <p:stCondLst>
                                  <p:cond delay="2250"/>
                                </p:stCondLst>
                                <p:childTnLst>
                                  <p:par>
                                    <p:cTn id="14" presetID="2" presetClass="entr" presetSubtype="2" fill="hold" nodeType="afterEffect" p14:presetBounceEnd="53333">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14:bounceEnd="53333">
                                          <p:cBhvr additive="base">
                                            <p:cTn id="16" dur="1750" fill="hold"/>
                                            <p:tgtEl>
                                              <p:spTgt spid="11"/>
                                            </p:tgtEl>
                                            <p:attrNameLst>
                                              <p:attrName>ppt_x</p:attrName>
                                            </p:attrNameLst>
                                          </p:cBhvr>
                                          <p:tavLst>
                                            <p:tav tm="0">
                                              <p:val>
                                                <p:strVal val="1+#ppt_w/2"/>
                                              </p:val>
                                            </p:tav>
                                            <p:tav tm="100000">
                                              <p:val>
                                                <p:strVal val="#ppt_x"/>
                                              </p:val>
                                            </p:tav>
                                          </p:tavLst>
                                        </p:anim>
                                        <p:anim calcmode="lin" valueType="num" p14:bounceEnd="53333">
                                          <p:cBhvr additive="base">
                                            <p:cTn id="17" dur="1750" fill="hold"/>
                                            <p:tgtEl>
                                              <p:spTgt spid="11"/>
                                            </p:tgtEl>
                                            <p:attrNameLst>
                                              <p:attrName>ppt_y</p:attrName>
                                            </p:attrNameLst>
                                          </p:cBhvr>
                                          <p:tavLst>
                                            <p:tav tm="0">
                                              <p:val>
                                                <p:strVal val="#ppt_y"/>
                                              </p:val>
                                            </p:tav>
                                            <p:tav tm="100000">
                                              <p:val>
                                                <p:strVal val="#ppt_y"/>
                                              </p:val>
                                            </p:tav>
                                          </p:tavLst>
                                        </p:anim>
                                      </p:childTnLst>
                                    </p:cTn>
                                  </p:par>
                                </p:childTnLst>
                              </p:cTn>
                            </p:par>
                            <p:par>
                              <p:cTn id="18" fill="hold">
                                <p:stCondLst>
                                  <p:cond delay="4000"/>
                                </p:stCondLst>
                                <p:childTnLst>
                                  <p:par>
                                    <p:cTn id="19" presetID="10" presetClass="entr" presetSubtype="0"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childTnLst>
                              </p:cTn>
                            </p:par>
                            <p:par>
                              <p:cTn id="22" fill="hold">
                                <p:stCondLst>
                                  <p:cond delay="4500"/>
                                </p:stCondLst>
                                <p:childTnLst>
                                  <p:par>
                                    <p:cTn id="23" presetID="22" presetClass="entr" presetSubtype="8"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500"/>
                                            <p:tgtEl>
                                              <p:spTgt spid="19"/>
                                            </p:tgtEl>
                                          </p:cBhvr>
                                        </p:animEffect>
                                      </p:childTnLst>
                                    </p:cTn>
                                  </p:par>
                                  <p:par>
                                    <p:cTn id="26" presetID="2" presetClass="entr" presetSubtype="2" fill="hold" nodeType="withEffect" p14:presetBounceEnd="53333">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14:bounceEnd="53333">
                                          <p:cBhvr additive="base">
                                            <p:cTn id="28" dur="1250" fill="hold"/>
                                            <p:tgtEl>
                                              <p:spTgt spid="14"/>
                                            </p:tgtEl>
                                            <p:attrNameLst>
                                              <p:attrName>ppt_x</p:attrName>
                                            </p:attrNameLst>
                                          </p:cBhvr>
                                          <p:tavLst>
                                            <p:tav tm="0">
                                              <p:val>
                                                <p:strVal val="1+#ppt_w/2"/>
                                              </p:val>
                                            </p:tav>
                                            <p:tav tm="100000">
                                              <p:val>
                                                <p:strVal val="#ppt_x"/>
                                              </p:val>
                                            </p:tav>
                                          </p:tavLst>
                                        </p:anim>
                                        <p:anim calcmode="lin" valueType="num" p14:bounceEnd="53333">
                                          <p:cBhvr additive="base">
                                            <p:cTn id="29" dur="1250" fill="hold"/>
                                            <p:tgtEl>
                                              <p:spTgt spid="14"/>
                                            </p:tgtEl>
                                            <p:attrNameLst>
                                              <p:attrName>ppt_y</p:attrName>
                                            </p:attrNameLst>
                                          </p:cBhvr>
                                          <p:tavLst>
                                            <p:tav tm="0">
                                              <p:val>
                                                <p:strVal val="#ppt_y"/>
                                              </p:val>
                                            </p:tav>
                                            <p:tav tm="100000">
                                              <p:val>
                                                <p:strVal val="#ppt_y"/>
                                              </p:val>
                                            </p:tav>
                                          </p:tavLst>
                                        </p:anim>
                                      </p:childTnLst>
                                    </p:cTn>
                                  </p:par>
                                </p:childTnLst>
                              </p:cTn>
                            </p:par>
                            <p:par>
                              <p:cTn id="30" fill="hold">
                                <p:stCondLst>
                                  <p:cond delay="5750"/>
                                </p:stCondLst>
                                <p:childTnLst>
                                  <p:par>
                                    <p:cTn id="31" presetID="10" presetClass="entr" presetSubtype="0"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childTnLst>
                              </p:cTn>
                            </p:par>
                            <p:par>
                              <p:cTn id="34" fill="hold">
                                <p:stCondLst>
                                  <p:cond delay="6250"/>
                                </p:stCondLst>
                                <p:childTnLst>
                                  <p:par>
                                    <p:cTn id="35" presetID="22" presetClass="entr" presetSubtype="8"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par>
                                    <p:cTn id="38" presetID="2" presetClass="entr" presetSubtype="2" fill="hold" nodeType="withEffect" p14:presetBounceEnd="53333">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14:bounceEnd="53333">
                                          <p:cBhvr additive="base">
                                            <p:cTn id="40" dur="1500" fill="hold"/>
                                            <p:tgtEl>
                                              <p:spTgt spid="13"/>
                                            </p:tgtEl>
                                            <p:attrNameLst>
                                              <p:attrName>ppt_x</p:attrName>
                                            </p:attrNameLst>
                                          </p:cBhvr>
                                          <p:tavLst>
                                            <p:tav tm="0">
                                              <p:val>
                                                <p:strVal val="1+#ppt_w/2"/>
                                              </p:val>
                                            </p:tav>
                                            <p:tav tm="100000">
                                              <p:val>
                                                <p:strVal val="#ppt_x"/>
                                              </p:val>
                                            </p:tav>
                                          </p:tavLst>
                                        </p:anim>
                                        <p:anim calcmode="lin" valueType="num" p14:bounceEnd="53333">
                                          <p:cBhvr additive="base">
                                            <p:cTn id="41" dur="1500" fill="hold"/>
                                            <p:tgtEl>
                                              <p:spTgt spid="13"/>
                                            </p:tgtEl>
                                            <p:attrNameLst>
                                              <p:attrName>ppt_y</p:attrName>
                                            </p:attrNameLst>
                                          </p:cBhvr>
                                          <p:tavLst>
                                            <p:tav tm="0">
                                              <p:val>
                                                <p:strVal val="#ppt_y"/>
                                              </p:val>
                                            </p:tav>
                                            <p:tav tm="100000">
                                              <p:val>
                                                <p:strVal val="#ppt_y"/>
                                              </p:val>
                                            </p:tav>
                                          </p:tavLst>
                                        </p:anim>
                                      </p:childTnLst>
                                    </p:cTn>
                                  </p:par>
                                </p:childTnLst>
                              </p:cTn>
                            </p:par>
                            <p:par>
                              <p:cTn id="42" fill="hold">
                                <p:stCondLst>
                                  <p:cond delay="7750"/>
                                </p:stCondLst>
                                <p:childTnLst>
                                  <p:par>
                                    <p:cTn id="43" presetID="10"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childTnLst>
                              </p:cTn>
                            </p:par>
                            <p:par>
                              <p:cTn id="46" fill="hold">
                                <p:stCondLst>
                                  <p:cond delay="8250"/>
                                </p:stCondLst>
                                <p:childTnLst>
                                  <p:par>
                                    <p:cTn id="47" presetID="22" presetClass="entr" presetSubtype="8"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par>
                                    <p:cTn id="50" presetID="2" presetClass="entr" presetSubtype="2" fill="hold" nodeType="withEffect" p14:presetBounceEnd="53333">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14:bounceEnd="53333">
                                          <p:cBhvr additive="base">
                                            <p:cTn id="52" dur="1000" fill="hold"/>
                                            <p:tgtEl>
                                              <p:spTgt spid="16"/>
                                            </p:tgtEl>
                                            <p:attrNameLst>
                                              <p:attrName>ppt_x</p:attrName>
                                            </p:attrNameLst>
                                          </p:cBhvr>
                                          <p:tavLst>
                                            <p:tav tm="0">
                                              <p:val>
                                                <p:strVal val="1+#ppt_w/2"/>
                                              </p:val>
                                            </p:tav>
                                            <p:tav tm="100000">
                                              <p:val>
                                                <p:strVal val="#ppt_x"/>
                                              </p:val>
                                            </p:tav>
                                          </p:tavLst>
                                        </p:anim>
                                        <p:anim calcmode="lin" valueType="num" p14:bounceEnd="53333">
                                          <p:cBhvr additive="base">
                                            <p:cTn id="53" dur="1000" fill="hold"/>
                                            <p:tgtEl>
                                              <p:spTgt spid="16"/>
                                            </p:tgtEl>
                                            <p:attrNameLst>
                                              <p:attrName>ppt_y</p:attrName>
                                            </p:attrNameLst>
                                          </p:cBhvr>
                                          <p:tavLst>
                                            <p:tav tm="0">
                                              <p:val>
                                                <p:strVal val="#ppt_y"/>
                                              </p:val>
                                            </p:tav>
                                            <p:tav tm="100000">
                                              <p:val>
                                                <p:strVal val="#ppt_y"/>
                                              </p:val>
                                            </p:tav>
                                          </p:tavLst>
                                        </p:anim>
                                      </p:childTnLst>
                                    </p:cTn>
                                  </p:par>
                                </p:childTnLst>
                              </p:cTn>
                            </p:par>
                            <p:par>
                              <p:cTn id="54" fill="hold">
                                <p:stCondLst>
                                  <p:cond delay="9250"/>
                                </p:stCondLst>
                                <p:childTnLst>
                                  <p:par>
                                    <p:cTn id="55" presetID="10" presetClass="entr" presetSubtype="0"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childTnLst>
                              </p:cTn>
                            </p:par>
                            <p:par>
                              <p:cTn id="58" fill="hold">
                                <p:stCondLst>
                                  <p:cond delay="9750"/>
                                </p:stCondLst>
                                <p:childTnLst>
                                  <p:par>
                                    <p:cTn id="59" presetID="22" presetClass="entr" presetSubtype="8" fill="hold"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wipe(left)">
                                          <p:cBhvr>
                                            <p:cTn id="61" dur="500"/>
                                            <p:tgtEl>
                                              <p:spTgt spid="29"/>
                                            </p:tgtEl>
                                          </p:cBhvr>
                                        </p:animEffect>
                                      </p:childTnLst>
                                    </p:cTn>
                                  </p:par>
                                  <p:par>
                                    <p:cTn id="62" presetID="2" presetClass="entr" presetSubtype="2" fill="hold" nodeType="withEffect" p14:presetBounceEnd="41000">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14:bounceEnd="41000">
                                          <p:cBhvr additive="base">
                                            <p:cTn id="64" dur="1000" fill="hold"/>
                                            <p:tgtEl>
                                              <p:spTgt spid="18"/>
                                            </p:tgtEl>
                                            <p:attrNameLst>
                                              <p:attrName>ppt_x</p:attrName>
                                            </p:attrNameLst>
                                          </p:cBhvr>
                                          <p:tavLst>
                                            <p:tav tm="0">
                                              <p:val>
                                                <p:strVal val="1+#ppt_w/2"/>
                                              </p:val>
                                            </p:tav>
                                            <p:tav tm="100000">
                                              <p:val>
                                                <p:strVal val="#ppt_x"/>
                                              </p:val>
                                            </p:tav>
                                          </p:tavLst>
                                        </p:anim>
                                        <p:anim calcmode="lin" valueType="num" p14:bounceEnd="41000">
                                          <p:cBhvr additive="base">
                                            <p:cTn id="65" dur="1000" fill="hold"/>
                                            <p:tgtEl>
                                              <p:spTgt spid="18"/>
                                            </p:tgtEl>
                                            <p:attrNameLst>
                                              <p:attrName>ppt_y</p:attrName>
                                            </p:attrNameLst>
                                          </p:cBhvr>
                                          <p:tavLst>
                                            <p:tav tm="0">
                                              <p:val>
                                                <p:strVal val="#ppt_y"/>
                                              </p:val>
                                            </p:tav>
                                            <p:tav tm="100000">
                                              <p:val>
                                                <p:strVal val="#ppt_y"/>
                                              </p:val>
                                            </p:tav>
                                          </p:tavLst>
                                        </p:anim>
                                      </p:childTnLst>
                                    </p:cTn>
                                  </p:par>
                                </p:childTnLst>
                              </p:cTn>
                            </p:par>
                            <p:par>
                              <p:cTn id="66" fill="hold">
                                <p:stCondLst>
                                  <p:cond delay="10750"/>
                                </p:stCondLst>
                                <p:childTnLst>
                                  <p:par>
                                    <p:cTn id="67" presetID="10" presetClass="entr" presetSubtype="0" fill="hold" grpId="0" nodeType="after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500"/>
                                            <p:tgtEl>
                                              <p:spTgt spid="32"/>
                                            </p:tgtEl>
                                          </p:cBhvr>
                                        </p:animEffect>
                                      </p:childTnLst>
                                    </p:cTn>
                                  </p:par>
                                </p:childTnLst>
                              </p:cTn>
                            </p:par>
                            <p:par>
                              <p:cTn id="70" fill="hold">
                                <p:stCondLst>
                                  <p:cond delay="11250"/>
                                </p:stCondLst>
                                <p:childTnLst>
                                  <p:par>
                                    <p:cTn id="71" presetID="22" presetClass="entr" presetSubtype="8" fill="hold" nodeType="after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wipe(left)">
                                          <p:cBhvr>
                                            <p:cTn id="7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4" grpId="0"/>
          <p:bldP spid="25" grpId="0"/>
          <p:bldP spid="26" grpId="0"/>
          <p:bldP spid="27"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250" fill="hold"/>
                                            <p:tgtEl>
                                              <p:spTgt spid="8"/>
                                            </p:tgtEl>
                                            <p:attrNameLst>
                                              <p:attrName>ppt_x</p:attrName>
                                            </p:attrNameLst>
                                          </p:cBhvr>
                                          <p:tavLst>
                                            <p:tav tm="0">
                                              <p:val>
                                                <p:strVal val="0-#ppt_w/2"/>
                                              </p:val>
                                            </p:tav>
                                            <p:tav tm="100000">
                                              <p:val>
                                                <p:strVal val="#ppt_x"/>
                                              </p:val>
                                            </p:tav>
                                          </p:tavLst>
                                        </p:anim>
                                        <p:anim calcmode="lin" valueType="num">
                                          <p:cBhvr additive="base">
                                            <p:cTn id="8" dur="125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1750"/>
                                </p:stCondLst>
                                <p:childTnLst>
                                  <p:par>
                                    <p:cTn id="10" presetID="2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par>
                              <p:cTn id="13" fill="hold">
                                <p:stCondLst>
                                  <p:cond delay="2250"/>
                                </p:stCondLst>
                                <p:childTnLst>
                                  <p:par>
                                    <p:cTn id="14" presetID="2" presetClass="entr" presetSubtype="2"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1750" fill="hold"/>
                                            <p:tgtEl>
                                              <p:spTgt spid="11"/>
                                            </p:tgtEl>
                                            <p:attrNameLst>
                                              <p:attrName>ppt_x</p:attrName>
                                            </p:attrNameLst>
                                          </p:cBhvr>
                                          <p:tavLst>
                                            <p:tav tm="0">
                                              <p:val>
                                                <p:strVal val="1+#ppt_w/2"/>
                                              </p:val>
                                            </p:tav>
                                            <p:tav tm="100000">
                                              <p:val>
                                                <p:strVal val="#ppt_x"/>
                                              </p:val>
                                            </p:tav>
                                          </p:tavLst>
                                        </p:anim>
                                        <p:anim calcmode="lin" valueType="num">
                                          <p:cBhvr additive="base">
                                            <p:cTn id="17" dur="1750" fill="hold"/>
                                            <p:tgtEl>
                                              <p:spTgt spid="11"/>
                                            </p:tgtEl>
                                            <p:attrNameLst>
                                              <p:attrName>ppt_y</p:attrName>
                                            </p:attrNameLst>
                                          </p:cBhvr>
                                          <p:tavLst>
                                            <p:tav tm="0">
                                              <p:val>
                                                <p:strVal val="#ppt_y"/>
                                              </p:val>
                                            </p:tav>
                                            <p:tav tm="100000">
                                              <p:val>
                                                <p:strVal val="#ppt_y"/>
                                              </p:val>
                                            </p:tav>
                                          </p:tavLst>
                                        </p:anim>
                                      </p:childTnLst>
                                    </p:cTn>
                                  </p:par>
                                </p:childTnLst>
                              </p:cTn>
                            </p:par>
                            <p:par>
                              <p:cTn id="18" fill="hold">
                                <p:stCondLst>
                                  <p:cond delay="4000"/>
                                </p:stCondLst>
                                <p:childTnLst>
                                  <p:par>
                                    <p:cTn id="19" presetID="10" presetClass="entr" presetSubtype="0"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childTnLst>
                              </p:cTn>
                            </p:par>
                            <p:par>
                              <p:cTn id="22" fill="hold">
                                <p:stCondLst>
                                  <p:cond delay="4500"/>
                                </p:stCondLst>
                                <p:childTnLst>
                                  <p:par>
                                    <p:cTn id="23" presetID="22" presetClass="entr" presetSubtype="8"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500"/>
                                            <p:tgtEl>
                                              <p:spTgt spid="19"/>
                                            </p:tgtEl>
                                          </p:cBhvr>
                                        </p:animEffect>
                                      </p:childTnLst>
                                    </p:cTn>
                                  </p:par>
                                  <p:par>
                                    <p:cTn id="26" presetID="2" presetClass="entr" presetSubtype="2"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1250" fill="hold"/>
                                            <p:tgtEl>
                                              <p:spTgt spid="14"/>
                                            </p:tgtEl>
                                            <p:attrNameLst>
                                              <p:attrName>ppt_x</p:attrName>
                                            </p:attrNameLst>
                                          </p:cBhvr>
                                          <p:tavLst>
                                            <p:tav tm="0">
                                              <p:val>
                                                <p:strVal val="1+#ppt_w/2"/>
                                              </p:val>
                                            </p:tav>
                                            <p:tav tm="100000">
                                              <p:val>
                                                <p:strVal val="#ppt_x"/>
                                              </p:val>
                                            </p:tav>
                                          </p:tavLst>
                                        </p:anim>
                                        <p:anim calcmode="lin" valueType="num">
                                          <p:cBhvr additive="base">
                                            <p:cTn id="29" dur="1250" fill="hold"/>
                                            <p:tgtEl>
                                              <p:spTgt spid="14"/>
                                            </p:tgtEl>
                                            <p:attrNameLst>
                                              <p:attrName>ppt_y</p:attrName>
                                            </p:attrNameLst>
                                          </p:cBhvr>
                                          <p:tavLst>
                                            <p:tav tm="0">
                                              <p:val>
                                                <p:strVal val="#ppt_y"/>
                                              </p:val>
                                            </p:tav>
                                            <p:tav tm="100000">
                                              <p:val>
                                                <p:strVal val="#ppt_y"/>
                                              </p:val>
                                            </p:tav>
                                          </p:tavLst>
                                        </p:anim>
                                      </p:childTnLst>
                                    </p:cTn>
                                  </p:par>
                                </p:childTnLst>
                              </p:cTn>
                            </p:par>
                            <p:par>
                              <p:cTn id="30" fill="hold">
                                <p:stCondLst>
                                  <p:cond delay="5750"/>
                                </p:stCondLst>
                                <p:childTnLst>
                                  <p:par>
                                    <p:cTn id="31" presetID="10" presetClass="entr" presetSubtype="0"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childTnLst>
                              </p:cTn>
                            </p:par>
                            <p:par>
                              <p:cTn id="34" fill="hold">
                                <p:stCondLst>
                                  <p:cond delay="6250"/>
                                </p:stCondLst>
                                <p:childTnLst>
                                  <p:par>
                                    <p:cTn id="35" presetID="22" presetClass="entr" presetSubtype="8"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par>
                                    <p:cTn id="38" presetID="2" presetClass="entr" presetSubtype="2" fill="hold"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1500" fill="hold"/>
                                            <p:tgtEl>
                                              <p:spTgt spid="13"/>
                                            </p:tgtEl>
                                            <p:attrNameLst>
                                              <p:attrName>ppt_x</p:attrName>
                                            </p:attrNameLst>
                                          </p:cBhvr>
                                          <p:tavLst>
                                            <p:tav tm="0">
                                              <p:val>
                                                <p:strVal val="1+#ppt_w/2"/>
                                              </p:val>
                                            </p:tav>
                                            <p:tav tm="100000">
                                              <p:val>
                                                <p:strVal val="#ppt_x"/>
                                              </p:val>
                                            </p:tav>
                                          </p:tavLst>
                                        </p:anim>
                                        <p:anim calcmode="lin" valueType="num">
                                          <p:cBhvr additive="base">
                                            <p:cTn id="41" dur="1500" fill="hold"/>
                                            <p:tgtEl>
                                              <p:spTgt spid="13"/>
                                            </p:tgtEl>
                                            <p:attrNameLst>
                                              <p:attrName>ppt_y</p:attrName>
                                            </p:attrNameLst>
                                          </p:cBhvr>
                                          <p:tavLst>
                                            <p:tav tm="0">
                                              <p:val>
                                                <p:strVal val="#ppt_y"/>
                                              </p:val>
                                            </p:tav>
                                            <p:tav tm="100000">
                                              <p:val>
                                                <p:strVal val="#ppt_y"/>
                                              </p:val>
                                            </p:tav>
                                          </p:tavLst>
                                        </p:anim>
                                      </p:childTnLst>
                                    </p:cTn>
                                  </p:par>
                                </p:childTnLst>
                              </p:cTn>
                            </p:par>
                            <p:par>
                              <p:cTn id="42" fill="hold">
                                <p:stCondLst>
                                  <p:cond delay="7750"/>
                                </p:stCondLst>
                                <p:childTnLst>
                                  <p:par>
                                    <p:cTn id="43" presetID="10"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childTnLst>
                              </p:cTn>
                            </p:par>
                            <p:par>
                              <p:cTn id="46" fill="hold">
                                <p:stCondLst>
                                  <p:cond delay="8250"/>
                                </p:stCondLst>
                                <p:childTnLst>
                                  <p:par>
                                    <p:cTn id="47" presetID="22" presetClass="entr" presetSubtype="8"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par>
                                    <p:cTn id="50" presetID="2" presetClass="entr" presetSubtype="2" fill="hold" nodeType="with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1000" fill="hold"/>
                                            <p:tgtEl>
                                              <p:spTgt spid="16"/>
                                            </p:tgtEl>
                                            <p:attrNameLst>
                                              <p:attrName>ppt_x</p:attrName>
                                            </p:attrNameLst>
                                          </p:cBhvr>
                                          <p:tavLst>
                                            <p:tav tm="0">
                                              <p:val>
                                                <p:strVal val="1+#ppt_w/2"/>
                                              </p:val>
                                            </p:tav>
                                            <p:tav tm="100000">
                                              <p:val>
                                                <p:strVal val="#ppt_x"/>
                                              </p:val>
                                            </p:tav>
                                          </p:tavLst>
                                        </p:anim>
                                        <p:anim calcmode="lin" valueType="num">
                                          <p:cBhvr additive="base">
                                            <p:cTn id="53" dur="1000" fill="hold"/>
                                            <p:tgtEl>
                                              <p:spTgt spid="16"/>
                                            </p:tgtEl>
                                            <p:attrNameLst>
                                              <p:attrName>ppt_y</p:attrName>
                                            </p:attrNameLst>
                                          </p:cBhvr>
                                          <p:tavLst>
                                            <p:tav tm="0">
                                              <p:val>
                                                <p:strVal val="#ppt_y"/>
                                              </p:val>
                                            </p:tav>
                                            <p:tav tm="100000">
                                              <p:val>
                                                <p:strVal val="#ppt_y"/>
                                              </p:val>
                                            </p:tav>
                                          </p:tavLst>
                                        </p:anim>
                                      </p:childTnLst>
                                    </p:cTn>
                                  </p:par>
                                </p:childTnLst>
                              </p:cTn>
                            </p:par>
                            <p:par>
                              <p:cTn id="54" fill="hold">
                                <p:stCondLst>
                                  <p:cond delay="9250"/>
                                </p:stCondLst>
                                <p:childTnLst>
                                  <p:par>
                                    <p:cTn id="55" presetID="10" presetClass="entr" presetSubtype="0"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childTnLst>
                              </p:cTn>
                            </p:par>
                            <p:par>
                              <p:cTn id="58" fill="hold">
                                <p:stCondLst>
                                  <p:cond delay="9750"/>
                                </p:stCondLst>
                                <p:childTnLst>
                                  <p:par>
                                    <p:cTn id="59" presetID="22" presetClass="entr" presetSubtype="8" fill="hold"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wipe(left)">
                                          <p:cBhvr>
                                            <p:cTn id="61" dur="500"/>
                                            <p:tgtEl>
                                              <p:spTgt spid="29"/>
                                            </p:tgtEl>
                                          </p:cBhvr>
                                        </p:animEffect>
                                      </p:childTnLst>
                                    </p:cTn>
                                  </p:par>
                                  <p:par>
                                    <p:cTn id="62" presetID="2" presetClass="entr" presetSubtype="2" fill="hold" nodeType="with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1000" fill="hold"/>
                                            <p:tgtEl>
                                              <p:spTgt spid="18"/>
                                            </p:tgtEl>
                                            <p:attrNameLst>
                                              <p:attrName>ppt_x</p:attrName>
                                            </p:attrNameLst>
                                          </p:cBhvr>
                                          <p:tavLst>
                                            <p:tav tm="0">
                                              <p:val>
                                                <p:strVal val="1+#ppt_w/2"/>
                                              </p:val>
                                            </p:tav>
                                            <p:tav tm="100000">
                                              <p:val>
                                                <p:strVal val="#ppt_x"/>
                                              </p:val>
                                            </p:tav>
                                          </p:tavLst>
                                        </p:anim>
                                        <p:anim calcmode="lin" valueType="num">
                                          <p:cBhvr additive="base">
                                            <p:cTn id="65" dur="1000" fill="hold"/>
                                            <p:tgtEl>
                                              <p:spTgt spid="18"/>
                                            </p:tgtEl>
                                            <p:attrNameLst>
                                              <p:attrName>ppt_y</p:attrName>
                                            </p:attrNameLst>
                                          </p:cBhvr>
                                          <p:tavLst>
                                            <p:tav tm="0">
                                              <p:val>
                                                <p:strVal val="#ppt_y"/>
                                              </p:val>
                                            </p:tav>
                                            <p:tav tm="100000">
                                              <p:val>
                                                <p:strVal val="#ppt_y"/>
                                              </p:val>
                                            </p:tav>
                                          </p:tavLst>
                                        </p:anim>
                                      </p:childTnLst>
                                    </p:cTn>
                                  </p:par>
                                </p:childTnLst>
                              </p:cTn>
                            </p:par>
                            <p:par>
                              <p:cTn id="66" fill="hold">
                                <p:stCondLst>
                                  <p:cond delay="10750"/>
                                </p:stCondLst>
                                <p:childTnLst>
                                  <p:par>
                                    <p:cTn id="67" presetID="10" presetClass="entr" presetSubtype="0" fill="hold" grpId="0" nodeType="afterEffect">
                                      <p:stCondLst>
                                        <p:cond delay="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500"/>
                                            <p:tgtEl>
                                              <p:spTgt spid="32"/>
                                            </p:tgtEl>
                                          </p:cBhvr>
                                        </p:animEffect>
                                      </p:childTnLst>
                                    </p:cTn>
                                  </p:par>
                                </p:childTnLst>
                              </p:cTn>
                            </p:par>
                            <p:par>
                              <p:cTn id="70" fill="hold">
                                <p:stCondLst>
                                  <p:cond delay="11250"/>
                                </p:stCondLst>
                                <p:childTnLst>
                                  <p:par>
                                    <p:cTn id="71" presetID="22" presetClass="entr" presetSubtype="8" fill="hold" nodeType="after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wipe(left)">
                                          <p:cBhvr>
                                            <p:cTn id="7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4" grpId="0"/>
          <p:bldP spid="25" grpId="0"/>
          <p:bldP spid="26" grpId="0"/>
          <p:bldP spid="27" grpId="0"/>
          <p:bldP spid="32" grpId="0"/>
        </p:bldLst>
      </p:timing>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NZ"/>
              <a:t>Element </a:t>
            </a:r>
            <a:r>
              <a:rPr lang="en-NZ" b="1">
                <a:solidFill>
                  <a:srgbClr val="ED0C6D"/>
                </a:solidFill>
              </a:rPr>
              <a:t>Three</a:t>
            </a:r>
            <a:endParaRPr lang="en-GB" b="1">
              <a:solidFill>
                <a:srgbClr val="ED0C6D"/>
              </a:solidFill>
            </a:endParaRPr>
          </a:p>
        </p:txBody>
      </p:sp>
      <p:sp>
        <p:nvSpPr>
          <p:cNvPr id="4" name="Slide Number Placeholder 3"/>
          <p:cNvSpPr>
            <a:spLocks noGrp="1"/>
          </p:cNvSpPr>
          <p:nvPr>
            <p:ph type="sldNum" sz="quarter" idx="12"/>
          </p:nvPr>
        </p:nvSpPr>
        <p:spPr/>
        <p:txBody>
          <a:bodyPr/>
          <a:lstStyle/>
          <a:p>
            <a:fld id="{DEAEEF22-A4DB-45E7-8C91-9889C89BF273}" type="slidenum">
              <a:rPr lang="pl-PL" smtClean="0"/>
              <a:t>90</a:t>
            </a:fld>
            <a:endParaRPr lang="pl-PL"/>
          </a:p>
        </p:txBody>
      </p:sp>
      <p:graphicFrame>
        <p:nvGraphicFramePr>
          <p:cNvPr id="6" name="Diagram 5"/>
          <p:cNvGraphicFramePr/>
          <p:nvPr>
            <p:extLst>
              <p:ext uri="{D42A27DB-BD31-4B8C-83A1-F6EECF244321}">
                <p14:modId xmlns:p14="http://schemas.microsoft.com/office/powerpoint/2010/main" val="2589182145"/>
              </p:ext>
            </p:extLst>
          </p:nvPr>
        </p:nvGraphicFramePr>
        <p:xfrm>
          <a:off x="1219200" y="1303477"/>
          <a:ext cx="8940800" cy="11429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 6"/>
          <p:cNvGraphicFramePr/>
          <p:nvPr>
            <p:extLst>
              <p:ext uri="{D42A27DB-BD31-4B8C-83A1-F6EECF244321}">
                <p14:modId xmlns:p14="http://schemas.microsoft.com/office/powerpoint/2010/main" val="3808196301"/>
              </p:ext>
            </p:extLst>
          </p:nvPr>
        </p:nvGraphicFramePr>
        <p:xfrm>
          <a:off x="1219200" y="2217877"/>
          <a:ext cx="8940800" cy="114299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8" name="Diagram 7"/>
          <p:cNvGraphicFramePr/>
          <p:nvPr>
            <p:extLst>
              <p:ext uri="{D42A27DB-BD31-4B8C-83A1-F6EECF244321}">
                <p14:modId xmlns:p14="http://schemas.microsoft.com/office/powerpoint/2010/main" val="1559508469"/>
              </p:ext>
            </p:extLst>
          </p:nvPr>
        </p:nvGraphicFramePr>
        <p:xfrm>
          <a:off x="1219200" y="3132277"/>
          <a:ext cx="8940800" cy="1142999"/>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222580676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Graphic spid="7" grpId="0">
        <p:bldAsOne/>
      </p:bldGraphic>
      <p:bldGraphic spid="8" grpId="0">
        <p:bldAsOne/>
      </p:bldGraphic>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t>Extended DISC® </a:t>
            </a:r>
            <a:r>
              <a:rPr lang="en-NZ" b="1" dirty="0">
                <a:solidFill>
                  <a:srgbClr val="ED0C6D"/>
                </a:solidFill>
              </a:rPr>
              <a:t>Combination Styles </a:t>
            </a:r>
            <a:r>
              <a:rPr lang="en-NZ" dirty="0"/>
              <a:t>on the Map</a:t>
            </a:r>
            <a:endParaRPr lang="en-GB" dirty="0"/>
          </a:p>
        </p:txBody>
      </p:sp>
      <p:sp>
        <p:nvSpPr>
          <p:cNvPr id="3" name="Slide Number Placeholder 2"/>
          <p:cNvSpPr>
            <a:spLocks noGrp="1"/>
          </p:cNvSpPr>
          <p:nvPr>
            <p:ph type="sldNum" sz="quarter" idx="12"/>
          </p:nvPr>
        </p:nvSpPr>
        <p:spPr/>
        <p:txBody>
          <a:bodyPr/>
          <a:lstStyle/>
          <a:p>
            <a:fld id="{DEAEEF22-A4DB-45E7-8C91-9889C89BF273}" type="slidenum">
              <a:rPr lang="pl-PL" smtClean="0"/>
              <a:t>91</a:t>
            </a:fld>
            <a:endParaRPr lang="pl-PL"/>
          </a:p>
        </p:txBody>
      </p:sp>
      <p:grpSp>
        <p:nvGrpSpPr>
          <p:cNvPr id="6" name="Group 5"/>
          <p:cNvGrpSpPr/>
          <p:nvPr/>
        </p:nvGrpSpPr>
        <p:grpSpPr>
          <a:xfrm>
            <a:off x="1271923" y="1508026"/>
            <a:ext cx="9958260" cy="4190074"/>
            <a:chOff x="200472" y="1459260"/>
            <a:chExt cx="10410202" cy="4508633"/>
          </a:xfrm>
        </p:grpSpPr>
        <p:sp>
          <p:nvSpPr>
            <p:cNvPr id="102" name="Text Box 134"/>
            <p:cNvSpPr txBox="1">
              <a:spLocks noChangeArrowheads="1"/>
            </p:cNvSpPr>
            <p:nvPr/>
          </p:nvSpPr>
          <p:spPr bwMode="auto">
            <a:xfrm>
              <a:off x="7730826" y="1459260"/>
              <a:ext cx="1496635" cy="692209"/>
            </a:xfrm>
            <a:prstGeom prst="rect">
              <a:avLst/>
            </a:prstGeom>
            <a:noFill/>
            <a:ln w="9525">
              <a:noFill/>
              <a:miter lim="800000"/>
              <a:headEnd/>
              <a:tailEnd/>
            </a:ln>
          </p:spPr>
          <p:txBody>
            <a:bodyPr lIns="27806" tIns="13740" rIns="27806" bIns="13740">
              <a:spAutoFit/>
            </a:bodyPr>
            <a:lstStyle/>
            <a:p>
              <a:pPr algn="l">
                <a:lnSpc>
                  <a:spcPct val="70000"/>
                </a:lnSpc>
                <a:spcBef>
                  <a:spcPct val="20000"/>
                </a:spcBef>
                <a:defRPr/>
              </a:pPr>
              <a:r>
                <a:rPr lang="en-US" sz="1600" b="1" baseline="0">
                  <a:solidFill>
                    <a:srgbClr val="FF0000"/>
                  </a:solidFill>
                  <a:latin typeface="Century Gothic" panose="020B0502020202020204" pitchFamily="34" charset="0"/>
                </a:rPr>
                <a:t>Facts</a:t>
              </a:r>
            </a:p>
            <a:p>
              <a:pPr algn="l">
                <a:lnSpc>
                  <a:spcPct val="70000"/>
                </a:lnSpc>
                <a:spcBef>
                  <a:spcPct val="20000"/>
                </a:spcBef>
                <a:defRPr/>
              </a:pPr>
              <a:r>
                <a:rPr lang="en-US" sz="1600" b="1" baseline="0">
                  <a:solidFill>
                    <a:srgbClr val="FF0000"/>
                  </a:solidFill>
                  <a:latin typeface="Century Gothic" panose="020B0502020202020204" pitchFamily="34" charset="0"/>
                </a:rPr>
                <a:t>Hard values</a:t>
              </a:r>
            </a:p>
            <a:p>
              <a:pPr algn="l">
                <a:lnSpc>
                  <a:spcPct val="70000"/>
                </a:lnSpc>
                <a:spcBef>
                  <a:spcPct val="20000"/>
                </a:spcBef>
                <a:defRPr/>
              </a:pPr>
              <a:r>
                <a:rPr lang="en-US" sz="1600" b="1" baseline="0">
                  <a:solidFill>
                    <a:srgbClr val="FF0000"/>
                  </a:solidFill>
                  <a:latin typeface="Century Gothic" panose="020B0502020202020204" pitchFamily="34" charset="0"/>
                </a:rPr>
                <a:t>Results</a:t>
              </a:r>
            </a:p>
          </p:txBody>
        </p:sp>
        <p:sp>
          <p:nvSpPr>
            <p:cNvPr id="103" name="Text Box 130"/>
            <p:cNvSpPr txBox="1">
              <a:spLocks noChangeArrowheads="1"/>
            </p:cNvSpPr>
            <p:nvPr/>
          </p:nvSpPr>
          <p:spPr bwMode="auto">
            <a:xfrm>
              <a:off x="8507378" y="3004537"/>
              <a:ext cx="1310421" cy="453763"/>
            </a:xfrm>
            <a:prstGeom prst="rect">
              <a:avLst/>
            </a:prstGeom>
            <a:noFill/>
            <a:ln w="9525">
              <a:noFill/>
              <a:miter lim="800000"/>
              <a:headEnd/>
              <a:tailEnd/>
            </a:ln>
          </p:spPr>
          <p:txBody>
            <a:bodyPr wrap="square" lIns="27806" tIns="13740" rIns="27806" bIns="13740">
              <a:spAutoFit/>
            </a:bodyPr>
            <a:lstStyle/>
            <a:p>
              <a:pPr algn="l">
                <a:lnSpc>
                  <a:spcPct val="70000"/>
                </a:lnSpc>
                <a:spcBef>
                  <a:spcPct val="20000"/>
                </a:spcBef>
                <a:defRPr/>
              </a:pPr>
              <a:r>
                <a:rPr lang="en-US" sz="1600" b="1" baseline="0">
                  <a:solidFill>
                    <a:srgbClr val="FF6600"/>
                  </a:solidFill>
                  <a:latin typeface="Century Gothic" panose="020B0502020202020204" pitchFamily="34" charset="0"/>
                </a:rPr>
                <a:t>Change</a:t>
              </a:r>
            </a:p>
            <a:p>
              <a:pPr algn="l">
                <a:lnSpc>
                  <a:spcPct val="70000"/>
                </a:lnSpc>
                <a:spcBef>
                  <a:spcPct val="20000"/>
                </a:spcBef>
                <a:defRPr/>
              </a:pPr>
              <a:r>
                <a:rPr lang="en-US" sz="1600" b="1" baseline="0">
                  <a:solidFill>
                    <a:srgbClr val="FF6600"/>
                  </a:solidFill>
                  <a:latin typeface="Century Gothic" panose="020B0502020202020204" pitchFamily="34" charset="0"/>
                </a:rPr>
                <a:t>Renewal</a:t>
              </a:r>
            </a:p>
          </p:txBody>
        </p:sp>
        <p:sp>
          <p:nvSpPr>
            <p:cNvPr id="104" name="Text Box 133"/>
            <p:cNvSpPr txBox="1">
              <a:spLocks noChangeArrowheads="1"/>
            </p:cNvSpPr>
            <p:nvPr/>
          </p:nvSpPr>
          <p:spPr bwMode="auto">
            <a:xfrm>
              <a:off x="8507378" y="4051548"/>
              <a:ext cx="2103296" cy="453763"/>
            </a:xfrm>
            <a:prstGeom prst="rect">
              <a:avLst/>
            </a:prstGeom>
            <a:noFill/>
            <a:ln w="9525">
              <a:noFill/>
              <a:miter lim="800000"/>
              <a:headEnd/>
              <a:tailEnd/>
            </a:ln>
          </p:spPr>
          <p:txBody>
            <a:bodyPr lIns="27806" tIns="13740" rIns="27806" bIns="13740">
              <a:spAutoFit/>
            </a:bodyPr>
            <a:lstStyle/>
            <a:p>
              <a:pPr algn="l">
                <a:lnSpc>
                  <a:spcPct val="70000"/>
                </a:lnSpc>
                <a:spcBef>
                  <a:spcPct val="20000"/>
                </a:spcBef>
                <a:defRPr/>
              </a:pPr>
              <a:r>
                <a:rPr lang="en-US" sz="1600" b="1" baseline="0">
                  <a:solidFill>
                    <a:srgbClr val="FF9933"/>
                  </a:solidFill>
                  <a:latin typeface="Century Gothic" panose="020B0502020202020204" pitchFamily="34" charset="0"/>
                </a:rPr>
                <a:t>Influencing</a:t>
              </a:r>
            </a:p>
            <a:p>
              <a:pPr algn="l">
                <a:lnSpc>
                  <a:spcPct val="70000"/>
                </a:lnSpc>
                <a:spcBef>
                  <a:spcPct val="20000"/>
                </a:spcBef>
                <a:defRPr/>
              </a:pPr>
              <a:r>
                <a:rPr lang="en-US" sz="1600" b="1" baseline="0">
                  <a:solidFill>
                    <a:srgbClr val="FF9933"/>
                  </a:solidFill>
                  <a:latin typeface="Century Gothic" panose="020B0502020202020204" pitchFamily="34" charset="0"/>
                </a:rPr>
                <a:t>Generating ideas</a:t>
              </a:r>
            </a:p>
          </p:txBody>
        </p:sp>
        <p:sp>
          <p:nvSpPr>
            <p:cNvPr id="105" name="Text Box 137"/>
            <p:cNvSpPr txBox="1">
              <a:spLocks noChangeArrowheads="1"/>
            </p:cNvSpPr>
            <p:nvPr/>
          </p:nvSpPr>
          <p:spPr bwMode="auto">
            <a:xfrm>
              <a:off x="7859307" y="5275684"/>
              <a:ext cx="2088233" cy="692209"/>
            </a:xfrm>
            <a:prstGeom prst="rect">
              <a:avLst/>
            </a:prstGeom>
            <a:noFill/>
            <a:ln w="9525">
              <a:noFill/>
              <a:miter lim="800000"/>
              <a:headEnd/>
              <a:tailEnd/>
            </a:ln>
          </p:spPr>
          <p:txBody>
            <a:bodyPr wrap="square" lIns="27806" tIns="13740" rIns="27806" bIns="13740">
              <a:spAutoFit/>
            </a:bodyPr>
            <a:lstStyle/>
            <a:p>
              <a:pPr algn="l">
                <a:lnSpc>
                  <a:spcPct val="70000"/>
                </a:lnSpc>
                <a:spcBef>
                  <a:spcPct val="20000"/>
                </a:spcBef>
                <a:defRPr/>
              </a:pPr>
              <a:r>
                <a:rPr lang="en-US" sz="1600" b="1" baseline="0">
                  <a:solidFill>
                    <a:srgbClr val="FFC000"/>
                  </a:solidFill>
                  <a:latin typeface="Century Gothic" panose="020B0502020202020204" pitchFamily="34" charset="0"/>
                </a:rPr>
                <a:t>People</a:t>
              </a:r>
            </a:p>
            <a:p>
              <a:pPr algn="l">
                <a:lnSpc>
                  <a:spcPct val="70000"/>
                </a:lnSpc>
                <a:spcBef>
                  <a:spcPct val="20000"/>
                </a:spcBef>
                <a:defRPr/>
              </a:pPr>
              <a:r>
                <a:rPr lang="en-US" sz="1600" b="1" baseline="0">
                  <a:solidFill>
                    <a:srgbClr val="FFC000"/>
                  </a:solidFill>
                  <a:latin typeface="Century Gothic" panose="020B0502020202020204" pitchFamily="34" charset="0"/>
                </a:rPr>
                <a:t>Communication</a:t>
              </a:r>
            </a:p>
            <a:p>
              <a:pPr algn="l">
                <a:lnSpc>
                  <a:spcPct val="70000"/>
                </a:lnSpc>
                <a:spcBef>
                  <a:spcPct val="20000"/>
                </a:spcBef>
                <a:defRPr/>
              </a:pPr>
              <a:r>
                <a:rPr lang="en-US" sz="1600" b="1" baseline="0">
                  <a:solidFill>
                    <a:srgbClr val="FFC000"/>
                  </a:solidFill>
                  <a:latin typeface="Century Gothic" panose="020B0502020202020204" pitchFamily="34" charset="0"/>
                </a:rPr>
                <a:t>Openness</a:t>
              </a:r>
            </a:p>
          </p:txBody>
        </p:sp>
        <p:sp>
          <p:nvSpPr>
            <p:cNvPr id="106" name="Text Box 136"/>
            <p:cNvSpPr txBox="1">
              <a:spLocks noChangeArrowheads="1"/>
            </p:cNvSpPr>
            <p:nvPr/>
          </p:nvSpPr>
          <p:spPr bwMode="auto">
            <a:xfrm>
              <a:off x="280130" y="5275684"/>
              <a:ext cx="2063361" cy="692209"/>
            </a:xfrm>
            <a:prstGeom prst="rect">
              <a:avLst/>
            </a:prstGeom>
            <a:noFill/>
            <a:ln w="9525">
              <a:noFill/>
              <a:miter lim="800000"/>
              <a:headEnd/>
              <a:tailEnd/>
            </a:ln>
          </p:spPr>
          <p:txBody>
            <a:bodyPr wrap="square" lIns="27806" tIns="13740" rIns="27806" bIns="13740">
              <a:spAutoFit/>
            </a:bodyPr>
            <a:lstStyle/>
            <a:p>
              <a:pPr algn="r">
                <a:lnSpc>
                  <a:spcPct val="70000"/>
                </a:lnSpc>
                <a:spcBef>
                  <a:spcPct val="20000"/>
                </a:spcBef>
                <a:defRPr/>
              </a:pPr>
              <a:r>
                <a:rPr lang="en-US" sz="1600" b="1" baseline="0">
                  <a:solidFill>
                    <a:srgbClr val="00B050"/>
                  </a:solidFill>
                  <a:latin typeface="Century Gothic" panose="020B0502020202020204" pitchFamily="34" charset="0"/>
                </a:rPr>
                <a:t>Friendliness</a:t>
              </a:r>
            </a:p>
            <a:p>
              <a:pPr algn="r">
                <a:lnSpc>
                  <a:spcPct val="70000"/>
                </a:lnSpc>
                <a:spcBef>
                  <a:spcPct val="20000"/>
                </a:spcBef>
                <a:defRPr/>
              </a:pPr>
              <a:r>
                <a:rPr lang="en-US" sz="1600" b="1" baseline="0">
                  <a:solidFill>
                    <a:srgbClr val="00B050"/>
                  </a:solidFill>
                  <a:latin typeface="Century Gothic" panose="020B0502020202020204" pitchFamily="34" charset="0"/>
                </a:rPr>
                <a:t>Considers others’</a:t>
              </a:r>
            </a:p>
            <a:p>
              <a:pPr algn="r">
                <a:lnSpc>
                  <a:spcPct val="70000"/>
                </a:lnSpc>
                <a:spcBef>
                  <a:spcPct val="20000"/>
                </a:spcBef>
                <a:defRPr/>
              </a:pPr>
              <a:r>
                <a:rPr lang="en-US" sz="1600" b="1" baseline="0">
                  <a:solidFill>
                    <a:srgbClr val="00B050"/>
                  </a:solidFill>
                  <a:latin typeface="Century Gothic" panose="020B0502020202020204" pitchFamily="34" charset="0"/>
                </a:rPr>
                <a:t>emotions</a:t>
              </a:r>
            </a:p>
          </p:txBody>
        </p:sp>
        <p:sp>
          <p:nvSpPr>
            <p:cNvPr id="107" name="Text Box 132"/>
            <p:cNvSpPr txBox="1">
              <a:spLocks noChangeArrowheads="1"/>
            </p:cNvSpPr>
            <p:nvPr/>
          </p:nvSpPr>
          <p:spPr bwMode="auto">
            <a:xfrm>
              <a:off x="200472" y="4051548"/>
              <a:ext cx="1487396" cy="453763"/>
            </a:xfrm>
            <a:prstGeom prst="rect">
              <a:avLst/>
            </a:prstGeom>
            <a:noFill/>
            <a:ln w="9525">
              <a:noFill/>
              <a:miter lim="800000"/>
              <a:headEnd/>
              <a:tailEnd/>
            </a:ln>
          </p:spPr>
          <p:txBody>
            <a:bodyPr lIns="27806" tIns="13740" rIns="27806" bIns="13740">
              <a:spAutoFit/>
            </a:bodyPr>
            <a:lstStyle/>
            <a:p>
              <a:pPr algn="r">
                <a:lnSpc>
                  <a:spcPct val="70000"/>
                </a:lnSpc>
                <a:spcBef>
                  <a:spcPct val="20000"/>
                </a:spcBef>
                <a:defRPr/>
              </a:pPr>
              <a:r>
                <a:rPr lang="en-US" sz="1600" b="1" baseline="0">
                  <a:solidFill>
                    <a:srgbClr val="00CC66"/>
                  </a:solidFill>
                  <a:latin typeface="Century Gothic" panose="020B0502020202020204" pitchFamily="34" charset="0"/>
                </a:rPr>
                <a:t>Traditions</a:t>
              </a:r>
            </a:p>
            <a:p>
              <a:pPr algn="r">
                <a:lnSpc>
                  <a:spcPct val="70000"/>
                </a:lnSpc>
                <a:spcBef>
                  <a:spcPct val="20000"/>
                </a:spcBef>
                <a:defRPr/>
              </a:pPr>
              <a:r>
                <a:rPr lang="en-US" sz="1600" b="1" baseline="0">
                  <a:solidFill>
                    <a:srgbClr val="00CC66"/>
                  </a:solidFill>
                  <a:latin typeface="Century Gothic" panose="020B0502020202020204" pitchFamily="34" charset="0"/>
                </a:rPr>
                <a:t>Checking</a:t>
              </a:r>
            </a:p>
          </p:txBody>
        </p:sp>
        <p:sp>
          <p:nvSpPr>
            <p:cNvPr id="108" name="Text Box 131"/>
            <p:cNvSpPr txBox="1">
              <a:spLocks noChangeArrowheads="1"/>
            </p:cNvSpPr>
            <p:nvPr/>
          </p:nvSpPr>
          <p:spPr bwMode="auto">
            <a:xfrm>
              <a:off x="488504" y="2899426"/>
              <a:ext cx="1371635" cy="453763"/>
            </a:xfrm>
            <a:prstGeom prst="rect">
              <a:avLst/>
            </a:prstGeom>
            <a:noFill/>
            <a:ln w="9525">
              <a:noFill/>
              <a:miter lim="800000"/>
              <a:headEnd/>
              <a:tailEnd/>
            </a:ln>
          </p:spPr>
          <p:txBody>
            <a:bodyPr wrap="square" lIns="27806" tIns="13740" rIns="27806" bIns="13740">
              <a:spAutoFit/>
            </a:bodyPr>
            <a:lstStyle/>
            <a:p>
              <a:pPr algn="r">
                <a:lnSpc>
                  <a:spcPct val="70000"/>
                </a:lnSpc>
                <a:spcBef>
                  <a:spcPct val="20000"/>
                </a:spcBef>
                <a:defRPr/>
              </a:pPr>
              <a:r>
                <a:rPr lang="en-US" sz="1600" b="1" baseline="0">
                  <a:solidFill>
                    <a:srgbClr val="006699"/>
                  </a:solidFill>
                  <a:latin typeface="Century Gothic" panose="020B0502020202020204" pitchFamily="34" charset="0"/>
                </a:rPr>
                <a:t>Examining</a:t>
              </a:r>
            </a:p>
            <a:p>
              <a:pPr algn="r">
                <a:lnSpc>
                  <a:spcPct val="70000"/>
                </a:lnSpc>
                <a:spcBef>
                  <a:spcPct val="20000"/>
                </a:spcBef>
                <a:defRPr/>
              </a:pPr>
              <a:r>
                <a:rPr lang="en-US" sz="1600" b="1" baseline="0">
                  <a:solidFill>
                    <a:srgbClr val="006699"/>
                  </a:solidFill>
                  <a:latin typeface="Century Gothic" panose="020B0502020202020204" pitchFamily="34" charset="0"/>
                </a:rPr>
                <a:t>Instructions</a:t>
              </a:r>
            </a:p>
          </p:txBody>
        </p:sp>
        <p:sp>
          <p:nvSpPr>
            <p:cNvPr id="109" name="Text Box 135"/>
            <p:cNvSpPr txBox="1">
              <a:spLocks noChangeArrowheads="1"/>
            </p:cNvSpPr>
            <p:nvPr/>
          </p:nvSpPr>
          <p:spPr bwMode="auto">
            <a:xfrm>
              <a:off x="1320421" y="1468967"/>
              <a:ext cx="1089061" cy="692209"/>
            </a:xfrm>
            <a:prstGeom prst="rect">
              <a:avLst/>
            </a:prstGeom>
            <a:noFill/>
            <a:ln w="9525">
              <a:noFill/>
              <a:miter lim="800000"/>
              <a:headEnd/>
              <a:tailEnd/>
            </a:ln>
          </p:spPr>
          <p:txBody>
            <a:bodyPr wrap="square" lIns="27806" tIns="13740" rIns="27806" bIns="13740">
              <a:spAutoFit/>
            </a:bodyPr>
            <a:lstStyle/>
            <a:p>
              <a:pPr algn="r">
                <a:lnSpc>
                  <a:spcPct val="70000"/>
                </a:lnSpc>
                <a:spcBef>
                  <a:spcPct val="20000"/>
                </a:spcBef>
                <a:defRPr/>
              </a:pPr>
              <a:r>
                <a:rPr lang="en-US" sz="1600" b="1" baseline="0">
                  <a:solidFill>
                    <a:srgbClr val="0000FF"/>
                  </a:solidFill>
                  <a:latin typeface="Century Gothic" panose="020B0502020202020204" pitchFamily="34" charset="0"/>
                </a:rPr>
                <a:t>Logic</a:t>
              </a:r>
            </a:p>
            <a:p>
              <a:pPr algn="r">
                <a:lnSpc>
                  <a:spcPct val="70000"/>
                </a:lnSpc>
                <a:spcBef>
                  <a:spcPct val="20000"/>
                </a:spcBef>
                <a:defRPr/>
              </a:pPr>
              <a:r>
                <a:rPr lang="en-US" sz="1600" b="1" baseline="0">
                  <a:solidFill>
                    <a:srgbClr val="0000FF"/>
                  </a:solidFill>
                  <a:latin typeface="Century Gothic" panose="020B0502020202020204" pitchFamily="34" charset="0"/>
                </a:rPr>
                <a:t>Systems</a:t>
              </a:r>
            </a:p>
            <a:p>
              <a:pPr algn="r">
                <a:lnSpc>
                  <a:spcPct val="70000"/>
                </a:lnSpc>
                <a:spcBef>
                  <a:spcPct val="20000"/>
                </a:spcBef>
                <a:defRPr/>
              </a:pPr>
              <a:r>
                <a:rPr lang="en-US" sz="1600" b="1" baseline="0">
                  <a:solidFill>
                    <a:srgbClr val="0000FF"/>
                  </a:solidFill>
                  <a:latin typeface="Century Gothic" panose="020B0502020202020204" pitchFamily="34" charset="0"/>
                </a:rPr>
                <a:t>Analyses</a:t>
              </a:r>
            </a:p>
          </p:txBody>
        </p:sp>
      </p:grpSp>
      <p:pic>
        <p:nvPicPr>
          <p:cNvPr id="110" name="Picture 10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9656" y="1165668"/>
            <a:ext cx="4694253" cy="4835081"/>
          </a:xfrm>
          <a:prstGeom prst="rect">
            <a:avLst/>
          </a:prstGeom>
        </p:spPr>
      </p:pic>
    </p:spTree>
    <p:extLst>
      <p:ext uri="{BB962C8B-B14F-4D97-AF65-F5344CB8AC3E}">
        <p14:creationId xmlns:p14="http://schemas.microsoft.com/office/powerpoint/2010/main" val="281928633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271109" y="231282"/>
            <a:ext cx="11549415" cy="351580"/>
          </a:xfrm>
        </p:spPr>
        <p:txBody>
          <a:bodyPr/>
          <a:lstStyle/>
          <a:p>
            <a:r>
              <a:rPr lang="pl-PL" dirty="0"/>
              <a:t>Extended DISC® Diamond</a:t>
            </a:r>
            <a:r>
              <a:rPr lang="en-NZ" dirty="0"/>
              <a:t>: </a:t>
            </a:r>
            <a:r>
              <a:rPr lang="en-NZ" b="1" dirty="0">
                <a:solidFill>
                  <a:srgbClr val="ED0C6D"/>
                </a:solidFill>
              </a:rPr>
              <a:t>Flexibility/Comfort Zones</a:t>
            </a:r>
            <a:endParaRPr lang="pl-PL" b="1" dirty="0">
              <a:solidFill>
                <a:srgbClr val="ED0C6D"/>
              </a:solidFill>
            </a:endParaRPr>
          </a:p>
        </p:txBody>
      </p:sp>
      <p:sp>
        <p:nvSpPr>
          <p:cNvPr id="4" name="Rectangle 28">
            <a:extLst>
              <a:ext uri="{FF2B5EF4-FFF2-40B4-BE49-F238E27FC236}">
                <a16:creationId xmlns:a16="http://schemas.microsoft.com/office/drawing/2014/main" id="{24656C11-0D47-4035-8CF2-95691C80FB4F}"/>
              </a:ext>
            </a:extLst>
          </p:cNvPr>
          <p:cNvSpPr>
            <a:spLocks noChangeArrowheads="1"/>
          </p:cNvSpPr>
          <p:nvPr/>
        </p:nvSpPr>
        <p:spPr bwMode="auto">
          <a:xfrm>
            <a:off x="1647266" y="4970572"/>
            <a:ext cx="3577995" cy="1059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67" tIns="44537" rIns="89067" bIns="44537">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nSpc>
                <a:spcPct val="90000"/>
              </a:lnSpc>
            </a:pPr>
            <a:r>
              <a:rPr lang="en-US" altLang="pl-PL" sz="1800" b="1">
                <a:solidFill>
                  <a:schemeClr val="accent1"/>
                </a:solidFill>
                <a:latin typeface="Century Gothic" panose="020B0502020202020204" pitchFamily="34" charset="0"/>
              </a:rPr>
              <a:t>Areas requiring the most energy</a:t>
            </a:r>
            <a:r>
              <a:rPr lang="pl-PL" altLang="pl-PL" sz="1800" b="1">
                <a:solidFill>
                  <a:schemeClr val="accent1"/>
                </a:solidFill>
                <a:latin typeface="Century Gothic" panose="020B0502020202020204" pitchFamily="34" charset="0"/>
              </a:rPr>
              <a:t> </a:t>
            </a:r>
            <a:r>
              <a:rPr lang="en-NZ" altLang="pl-PL" sz="1800">
                <a:latin typeface="Century Gothic" panose="020B0502020202020204" pitchFamily="34" charset="0"/>
              </a:rPr>
              <a:t>– high energy consumption</a:t>
            </a:r>
            <a:br>
              <a:rPr lang="pl-PL" altLang="pl-PL" sz="1800">
                <a:solidFill>
                  <a:srgbClr val="39393B"/>
                </a:solidFill>
                <a:latin typeface="Century Gothic" panose="020B0502020202020204" pitchFamily="34" charset="0"/>
              </a:rPr>
            </a:br>
            <a:r>
              <a:rPr lang="pl-PL" altLang="pl-PL" sz="1600">
                <a:solidFill>
                  <a:srgbClr val="39393B"/>
                </a:solidFill>
                <a:latin typeface="Century Gothic" panose="020B0502020202020204" pitchFamily="34" charset="0"/>
              </a:rPr>
              <a:t>– </a:t>
            </a:r>
            <a:r>
              <a:rPr lang="pl-PL" altLang="pl-PL" sz="1600" err="1">
                <a:solidFill>
                  <a:srgbClr val="39393B"/>
                </a:solidFill>
                <a:latin typeface="Century Gothic" panose="020B0502020202020204" pitchFamily="34" charset="0"/>
              </a:rPr>
              <a:t>white</a:t>
            </a:r>
            <a:r>
              <a:rPr lang="pl-PL" altLang="pl-PL" sz="1600">
                <a:solidFill>
                  <a:srgbClr val="39393B"/>
                </a:solidFill>
                <a:latin typeface="Century Gothic" panose="020B0502020202020204" pitchFamily="34" charset="0"/>
              </a:rPr>
              <a:t> </a:t>
            </a:r>
            <a:r>
              <a:rPr lang="pl-PL" altLang="pl-PL" sz="1600" err="1">
                <a:solidFill>
                  <a:srgbClr val="39393B"/>
                </a:solidFill>
                <a:latin typeface="Century Gothic" panose="020B0502020202020204" pitchFamily="34" charset="0"/>
              </a:rPr>
              <a:t>sectors</a:t>
            </a:r>
            <a:endParaRPr lang="pl-PL" altLang="pl-PL" sz="1600">
              <a:solidFill>
                <a:srgbClr val="39393B"/>
              </a:solidFill>
              <a:latin typeface="Century Gothic" panose="020B0502020202020204" pitchFamily="34" charset="0"/>
            </a:endParaRPr>
          </a:p>
        </p:txBody>
      </p:sp>
      <p:sp>
        <p:nvSpPr>
          <p:cNvPr id="5" name="Rectangle 29">
            <a:extLst>
              <a:ext uri="{FF2B5EF4-FFF2-40B4-BE49-F238E27FC236}">
                <a16:creationId xmlns:a16="http://schemas.microsoft.com/office/drawing/2014/main" id="{4629495D-5405-4C36-834C-7EFB588DE2BF}"/>
              </a:ext>
            </a:extLst>
          </p:cNvPr>
          <p:cNvSpPr>
            <a:spLocks noChangeArrowheads="1"/>
          </p:cNvSpPr>
          <p:nvPr/>
        </p:nvSpPr>
        <p:spPr bwMode="auto">
          <a:xfrm>
            <a:off x="1630588" y="2693933"/>
            <a:ext cx="3967898" cy="613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67" tIns="44537" rIns="89067" bIns="44537">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pl-PL" altLang="pl-PL" sz="1800" b="1">
                <a:solidFill>
                  <a:schemeClr val="accent1"/>
                </a:solidFill>
                <a:latin typeface="Century Gothic" panose="020B0502020202020204" pitchFamily="34" charset="0"/>
              </a:rPr>
              <a:t>The most </a:t>
            </a:r>
            <a:r>
              <a:rPr lang="en-NZ" altLang="pl-PL" sz="1800" b="1">
                <a:solidFill>
                  <a:schemeClr val="accent1"/>
                </a:solidFill>
                <a:latin typeface="Century Gothic" panose="020B0502020202020204" pitchFamily="34" charset="0"/>
              </a:rPr>
              <a:t>comfortable</a:t>
            </a:r>
            <a:r>
              <a:rPr lang="pl-PL" altLang="pl-PL" sz="1800" b="1">
                <a:solidFill>
                  <a:schemeClr val="accent1"/>
                </a:solidFill>
                <a:latin typeface="Century Gothic" panose="020B0502020202020204" pitchFamily="34" charset="0"/>
              </a:rPr>
              <a:t> style</a:t>
            </a:r>
            <a:br>
              <a:rPr lang="pl-PL" altLang="pl-PL" sz="1800">
                <a:solidFill>
                  <a:srgbClr val="39393B"/>
                </a:solidFill>
                <a:latin typeface="Century Gothic" panose="020B0502020202020204" pitchFamily="34" charset="0"/>
              </a:rPr>
            </a:br>
            <a:r>
              <a:rPr lang="pl-PL" altLang="pl-PL" sz="1600">
                <a:solidFill>
                  <a:srgbClr val="39393B"/>
                </a:solidFill>
                <a:latin typeface="Century Gothic" panose="020B0502020202020204" pitchFamily="34" charset="0"/>
              </a:rPr>
              <a:t>– dot</a:t>
            </a:r>
          </a:p>
        </p:txBody>
      </p:sp>
      <p:sp>
        <p:nvSpPr>
          <p:cNvPr id="6" name="Rectangle 32">
            <a:extLst>
              <a:ext uri="{FF2B5EF4-FFF2-40B4-BE49-F238E27FC236}">
                <a16:creationId xmlns:a16="http://schemas.microsoft.com/office/drawing/2014/main" id="{BACAEA42-AD1A-4C5B-8F8F-DC4A52A2FB76}"/>
              </a:ext>
            </a:extLst>
          </p:cNvPr>
          <p:cNvSpPr>
            <a:spLocks noChangeArrowheads="1"/>
          </p:cNvSpPr>
          <p:nvPr/>
        </p:nvSpPr>
        <p:spPr bwMode="auto">
          <a:xfrm>
            <a:off x="1647400" y="3736556"/>
            <a:ext cx="2968808" cy="89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67" tIns="44537" rIns="89067" bIns="44537">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r>
              <a:rPr lang="en-NZ" altLang="pl-PL" sz="1800" b="1">
                <a:solidFill>
                  <a:schemeClr val="accent1"/>
                </a:solidFill>
                <a:latin typeface="Century Gothic" panose="020B0502020202020204" pitchFamily="34" charset="0"/>
              </a:rPr>
              <a:t>Adjustment the person feels they need to make</a:t>
            </a:r>
            <a:br>
              <a:rPr lang="en-NZ" altLang="pl-PL" sz="1800" b="1">
                <a:solidFill>
                  <a:schemeClr val="accent1"/>
                </a:solidFill>
                <a:latin typeface="Century Gothic" panose="020B0502020202020204" pitchFamily="34" charset="0"/>
              </a:rPr>
            </a:br>
            <a:r>
              <a:rPr lang="pl-PL" altLang="pl-PL" sz="1600">
                <a:solidFill>
                  <a:srgbClr val="39393B"/>
                </a:solidFill>
                <a:latin typeface="Century Gothic" panose="020B0502020202020204" pitchFamily="34" charset="0"/>
              </a:rPr>
              <a:t>– arrow</a:t>
            </a:r>
          </a:p>
        </p:txBody>
      </p:sp>
      <p:sp>
        <p:nvSpPr>
          <p:cNvPr id="7" name="Rectangle 33">
            <a:extLst>
              <a:ext uri="{FF2B5EF4-FFF2-40B4-BE49-F238E27FC236}">
                <a16:creationId xmlns:a16="http://schemas.microsoft.com/office/drawing/2014/main" id="{35115161-F6E3-46C8-BF8C-262BDE958FC2}"/>
              </a:ext>
            </a:extLst>
          </p:cNvPr>
          <p:cNvSpPr>
            <a:spLocks noChangeArrowheads="1"/>
          </p:cNvSpPr>
          <p:nvPr/>
        </p:nvSpPr>
        <p:spPr bwMode="auto">
          <a:xfrm>
            <a:off x="1647265" y="1340169"/>
            <a:ext cx="3951221" cy="128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067" tIns="44537" rIns="89067" bIns="44537">
            <a:spAutoFit/>
          </a:bodyPr>
          <a:lstStyle>
            <a:lvl1pPr defTabSz="1470025">
              <a:defRPr sz="2400">
                <a:solidFill>
                  <a:schemeClr val="tx1"/>
                </a:solidFill>
                <a:latin typeface="Times New Roman" panose="02020603050405020304" pitchFamily="18" charset="0"/>
                <a:cs typeface="Times New Roman" panose="02020603050405020304" pitchFamily="18" charset="0"/>
              </a:defRPr>
            </a:lvl1pPr>
            <a:lvl2pPr marL="742950" indent="-285750" defTabSz="1470025">
              <a:defRPr sz="2400">
                <a:solidFill>
                  <a:schemeClr val="tx1"/>
                </a:solidFill>
                <a:latin typeface="Times New Roman" panose="02020603050405020304" pitchFamily="18" charset="0"/>
                <a:cs typeface="Times New Roman" panose="02020603050405020304" pitchFamily="18" charset="0"/>
              </a:defRPr>
            </a:lvl2pPr>
            <a:lvl3pPr marL="1143000" indent="-228600" defTabSz="1470025">
              <a:defRPr sz="2400">
                <a:solidFill>
                  <a:schemeClr val="tx1"/>
                </a:solidFill>
                <a:latin typeface="Times New Roman" panose="02020603050405020304" pitchFamily="18" charset="0"/>
                <a:cs typeface="Times New Roman" panose="02020603050405020304" pitchFamily="18" charset="0"/>
              </a:defRPr>
            </a:lvl3pPr>
            <a:lvl4pPr marL="1600200" indent="-228600" defTabSz="1470025">
              <a:defRPr sz="2400">
                <a:solidFill>
                  <a:schemeClr val="tx1"/>
                </a:solidFill>
                <a:latin typeface="Times New Roman" panose="02020603050405020304" pitchFamily="18" charset="0"/>
                <a:cs typeface="Times New Roman" panose="02020603050405020304" pitchFamily="18" charset="0"/>
              </a:defRPr>
            </a:lvl4pPr>
            <a:lvl5pPr marL="2057400" indent="-228600" defTabSz="1470025">
              <a:defRPr sz="2400">
                <a:solidFill>
                  <a:schemeClr val="tx1"/>
                </a:solidFill>
                <a:latin typeface="Times New Roman" panose="02020603050405020304" pitchFamily="18" charset="0"/>
                <a:cs typeface="Times New Roman" panose="02020603050405020304" pitchFamily="18" charset="0"/>
              </a:defRPr>
            </a:lvl5pPr>
            <a:lvl6pPr marL="25146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defTabSz="1470025"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a:lnSpc>
                <a:spcPct val="90000"/>
              </a:lnSpc>
            </a:pPr>
            <a:r>
              <a:rPr lang="pl-PL" altLang="pl-PL" sz="1800" b="1">
                <a:solidFill>
                  <a:schemeClr val="accent1"/>
                </a:solidFill>
                <a:latin typeface="Century Gothic" panose="020B0502020202020204" pitchFamily="34" charset="0"/>
              </a:rPr>
              <a:t>Flexibility zones </a:t>
            </a:r>
            <a:r>
              <a:rPr lang="pl-PL" altLang="pl-PL" sz="1800">
                <a:solidFill>
                  <a:srgbClr val="39393B"/>
                </a:solidFill>
                <a:latin typeface="Century Gothic" panose="020B0502020202020204" pitchFamily="34" charset="0"/>
              </a:rPr>
              <a:t>– areas of comfortable behaviour </a:t>
            </a:r>
            <a:r>
              <a:rPr lang="en-NZ" altLang="pl-PL" sz="1800">
                <a:solidFill>
                  <a:srgbClr val="39393B"/>
                </a:solidFill>
                <a:latin typeface="Century Gothic" panose="020B0502020202020204" pitchFamily="34" charset="0"/>
              </a:rPr>
              <a:t>and low energy consumption</a:t>
            </a:r>
          </a:p>
          <a:p>
            <a:pPr>
              <a:lnSpc>
                <a:spcPct val="90000"/>
              </a:lnSpc>
            </a:pPr>
            <a:r>
              <a:rPr lang="pl-PL" altLang="pl-PL" sz="1600">
                <a:solidFill>
                  <a:srgbClr val="39393B"/>
                </a:solidFill>
                <a:latin typeface="Century Gothic" panose="020B0502020202020204" pitchFamily="34" charset="0"/>
              </a:rPr>
              <a:t>– </a:t>
            </a:r>
            <a:r>
              <a:rPr lang="en-NZ" altLang="pl-PL" sz="1600">
                <a:solidFill>
                  <a:srgbClr val="39393B"/>
                </a:solidFill>
                <a:latin typeface="Century Gothic" panose="020B0502020202020204" pitchFamily="34" charset="0"/>
              </a:rPr>
              <a:t>coloured sectors</a:t>
            </a:r>
          </a:p>
          <a:p>
            <a:pPr>
              <a:lnSpc>
                <a:spcPct val="90000"/>
              </a:lnSpc>
            </a:pPr>
            <a:endParaRPr lang="pl-PL" altLang="pl-PL" sz="1600">
              <a:solidFill>
                <a:srgbClr val="39393B"/>
              </a:solidFill>
              <a:latin typeface="Century Gothic" panose="020B0502020202020204" pitchFamily="34" charset="0"/>
            </a:endParaRPr>
          </a:p>
        </p:txBody>
      </p:sp>
      <p:sp>
        <p:nvSpPr>
          <p:cNvPr id="9" name="Prostokąt zaokrąglony 8"/>
          <p:cNvSpPr/>
          <p:nvPr/>
        </p:nvSpPr>
        <p:spPr>
          <a:xfrm>
            <a:off x="770439" y="1488210"/>
            <a:ext cx="597159" cy="597159"/>
          </a:xfrm>
          <a:prstGeom prst="roundRect">
            <a:avLst/>
          </a:prstGeom>
          <a:solidFill>
            <a:srgbClr val="8983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0" name="Elipsa 9"/>
          <p:cNvSpPr/>
          <p:nvPr/>
        </p:nvSpPr>
        <p:spPr>
          <a:xfrm>
            <a:off x="895106" y="2844680"/>
            <a:ext cx="373224" cy="37322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Prostokąt zaokrąglony 10"/>
          <p:cNvSpPr/>
          <p:nvPr/>
        </p:nvSpPr>
        <p:spPr>
          <a:xfrm>
            <a:off x="770439" y="5118613"/>
            <a:ext cx="597159" cy="597159"/>
          </a:xfrm>
          <a:prstGeom prst="roundRect">
            <a:avLst/>
          </a:prstGeom>
          <a:solidFill>
            <a:schemeClr val="bg1"/>
          </a:solidFill>
          <a:ln w="19050">
            <a:solidFill>
              <a:srgbClr val="8983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cxnSp>
        <p:nvCxnSpPr>
          <p:cNvPr id="15" name="Łącznik prosty ze strzałką 14"/>
          <p:cNvCxnSpPr/>
          <p:nvPr/>
        </p:nvCxnSpPr>
        <p:spPr>
          <a:xfrm flipH="1">
            <a:off x="770439" y="4073915"/>
            <a:ext cx="792923" cy="0"/>
          </a:xfrm>
          <a:prstGeom prst="straightConnector1">
            <a:avLst/>
          </a:prstGeom>
          <a:ln w="1905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8" name="Symbol zastępczy numeru slajdu 7"/>
          <p:cNvSpPr>
            <a:spLocks noGrp="1"/>
          </p:cNvSpPr>
          <p:nvPr>
            <p:ph type="sldNum" sz="quarter" idx="12"/>
          </p:nvPr>
        </p:nvSpPr>
        <p:spPr/>
        <p:txBody>
          <a:bodyPr/>
          <a:lstStyle/>
          <a:p>
            <a:fld id="{DEAEEF22-A4DB-45E7-8C91-9889C89BF273}" type="slidenum">
              <a:rPr lang="pl-PL" smtClean="0"/>
              <a:t>92</a:t>
            </a:fld>
            <a:endParaRPr lang="pl-PL"/>
          </a:p>
        </p:txBody>
      </p:sp>
      <p:sp>
        <p:nvSpPr>
          <p:cNvPr id="16" name="Prostokąt zaokrąglony 7">
            <a:extLst>
              <a:ext uri="{FF2B5EF4-FFF2-40B4-BE49-F238E27FC236}">
                <a16:creationId xmlns:a16="http://schemas.microsoft.com/office/drawing/2014/main" id="{95F8B1F2-8688-4DEE-B60A-3E9B02FEA77B}"/>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Turn to Page 32 of your Workbook</a:t>
            </a:r>
            <a:endParaRPr lang="en-US" sz="1100" b="1">
              <a:solidFill>
                <a:schemeClr val="bg1"/>
              </a:solidFill>
              <a:latin typeface="Century Gothic" panose="020B0502020202020204" pitchFamily="34" charset="0"/>
            </a:endParaRPr>
          </a:p>
        </p:txBody>
      </p:sp>
      <p:pic>
        <p:nvPicPr>
          <p:cNvPr id="17" name="Graphic 16" descr="Closed book with solid fill">
            <a:extLst>
              <a:ext uri="{FF2B5EF4-FFF2-40B4-BE49-F238E27FC236}">
                <a16:creationId xmlns:a16="http://schemas.microsoft.com/office/drawing/2014/main" id="{6623B835-399E-48D5-BD9A-2C28E25E011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53912" y="256991"/>
            <a:ext cx="228376" cy="227084"/>
          </a:xfrm>
          <a:prstGeom prst="rect">
            <a:avLst/>
          </a:prstGeom>
        </p:spPr>
      </p:pic>
      <p:pic>
        <p:nvPicPr>
          <p:cNvPr id="14" name="Picture 13" descr="Chart, radar chart&#10;&#10;Description automatically generated">
            <a:extLst>
              <a:ext uri="{FF2B5EF4-FFF2-40B4-BE49-F238E27FC236}">
                <a16:creationId xmlns:a16="http://schemas.microsoft.com/office/drawing/2014/main" id="{809513A9-960D-9AF7-0A2F-F3A0894437D9}"/>
              </a:ext>
            </a:extLst>
          </p:cNvPr>
          <p:cNvPicPr>
            <a:picLocks noChangeAspect="1"/>
          </p:cNvPicPr>
          <p:nvPr/>
        </p:nvPicPr>
        <p:blipFill>
          <a:blip r:embed="rId5"/>
          <a:stretch>
            <a:fillRect/>
          </a:stretch>
        </p:blipFill>
        <p:spPr>
          <a:xfrm>
            <a:off x="5878153" y="959179"/>
            <a:ext cx="5640541" cy="5385120"/>
          </a:xfrm>
          <a:prstGeom prst="rect">
            <a:avLst/>
          </a:prstGeom>
        </p:spPr>
      </p:pic>
    </p:spTree>
    <p:extLst>
      <p:ext uri="{BB962C8B-B14F-4D97-AF65-F5344CB8AC3E}">
        <p14:creationId xmlns:p14="http://schemas.microsoft.com/office/powerpoint/2010/main" val="233114484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53333">
                                          <p:cBhvr additive="base">
                                            <p:cTn id="7" dur="1250" fill="hold"/>
                                            <p:tgtEl>
                                              <p:spTgt spid="16"/>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8" fill="hold" grpId="0" nodeType="afterEffect" p14:presetBounceEnd="53333">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14:bounceEnd="53333">
                                          <p:cBhvr additive="base">
                                            <p:cTn id="12" dur="1000" fill="hold"/>
                                            <p:tgtEl>
                                              <p:spTgt spid="9"/>
                                            </p:tgtEl>
                                            <p:attrNameLst>
                                              <p:attrName>ppt_x</p:attrName>
                                            </p:attrNameLst>
                                          </p:cBhvr>
                                          <p:tavLst>
                                            <p:tav tm="0">
                                              <p:val>
                                                <p:strVal val="0-#ppt_w/2"/>
                                              </p:val>
                                            </p:tav>
                                            <p:tav tm="100000">
                                              <p:val>
                                                <p:strVal val="#ppt_x"/>
                                              </p:val>
                                            </p:tav>
                                          </p:tavLst>
                                        </p:anim>
                                        <p:anim calcmode="lin" valueType="num" p14:bounceEnd="53333">
                                          <p:cBhvr additive="base">
                                            <p:cTn id="13" dur="1000" fill="hold"/>
                                            <p:tgtEl>
                                              <p:spTgt spid="9"/>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750"/>
                                            <p:tgtEl>
                                              <p:spTgt spid="7"/>
                                            </p:tgtEl>
                                          </p:cBhvr>
                                        </p:animEffect>
                                      </p:childTnLst>
                                    </p:cTn>
                                  </p:par>
                                </p:childTnLst>
                              </p:cTn>
                            </p:par>
                            <p:par>
                              <p:cTn id="17" fill="hold">
                                <p:stCondLst>
                                  <p:cond delay="2250"/>
                                </p:stCondLst>
                                <p:childTnLst>
                                  <p:par>
                                    <p:cTn id="18" presetID="2" presetClass="entr" presetSubtype="8" fill="hold" grpId="0" nodeType="afterEffect" p14:presetBounceEnd="53333">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14:bounceEnd="53333">
                                          <p:cBhvr additive="base">
                                            <p:cTn id="20" dur="1000" fill="hold"/>
                                            <p:tgtEl>
                                              <p:spTgt spid="10"/>
                                            </p:tgtEl>
                                            <p:attrNameLst>
                                              <p:attrName>ppt_x</p:attrName>
                                            </p:attrNameLst>
                                          </p:cBhvr>
                                          <p:tavLst>
                                            <p:tav tm="0">
                                              <p:val>
                                                <p:strVal val="0-#ppt_w/2"/>
                                              </p:val>
                                            </p:tav>
                                            <p:tav tm="100000">
                                              <p:val>
                                                <p:strVal val="#ppt_x"/>
                                              </p:val>
                                            </p:tav>
                                          </p:tavLst>
                                        </p:anim>
                                        <p:anim calcmode="lin" valueType="num" p14:bounceEnd="53333">
                                          <p:cBhvr additive="base">
                                            <p:cTn id="21" dur="1000" fill="hold"/>
                                            <p:tgtEl>
                                              <p:spTgt spid="10"/>
                                            </p:tgtEl>
                                            <p:attrNameLst>
                                              <p:attrName>ppt_y</p:attrName>
                                            </p:attrNameLst>
                                          </p:cBhvr>
                                          <p:tavLst>
                                            <p:tav tm="0">
                                              <p:val>
                                                <p:strVal val="#ppt_y"/>
                                              </p:val>
                                            </p:tav>
                                            <p:tav tm="100000">
                                              <p:val>
                                                <p:strVal val="#ppt_y"/>
                                              </p:val>
                                            </p:tav>
                                          </p:tavLst>
                                        </p:anim>
                                      </p:childTnLst>
                                    </p:cTn>
                                  </p:par>
                                  <p:par>
                                    <p:cTn id="22" presetID="10"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childTnLst>
                              </p:cTn>
                            </p:par>
                            <p:par>
                              <p:cTn id="25" fill="hold">
                                <p:stCondLst>
                                  <p:cond delay="3250"/>
                                </p:stCondLst>
                                <p:childTnLst>
                                  <p:par>
                                    <p:cTn id="26" presetID="2" presetClass="entr" presetSubtype="8" fill="hold" nodeType="afterEffect" p14:presetBounceEnd="53333">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14:bounceEnd="53333">
                                          <p:cBhvr additive="base">
                                            <p:cTn id="28" dur="1000" fill="hold"/>
                                            <p:tgtEl>
                                              <p:spTgt spid="15"/>
                                            </p:tgtEl>
                                            <p:attrNameLst>
                                              <p:attrName>ppt_x</p:attrName>
                                            </p:attrNameLst>
                                          </p:cBhvr>
                                          <p:tavLst>
                                            <p:tav tm="0">
                                              <p:val>
                                                <p:strVal val="0-#ppt_w/2"/>
                                              </p:val>
                                            </p:tav>
                                            <p:tav tm="100000">
                                              <p:val>
                                                <p:strVal val="#ppt_x"/>
                                              </p:val>
                                            </p:tav>
                                          </p:tavLst>
                                        </p:anim>
                                        <p:anim calcmode="lin" valueType="num" p14:bounceEnd="53333">
                                          <p:cBhvr additive="base">
                                            <p:cTn id="29" dur="1000" fill="hold"/>
                                            <p:tgtEl>
                                              <p:spTgt spid="15"/>
                                            </p:tgtEl>
                                            <p:attrNameLst>
                                              <p:attrName>ppt_y</p:attrName>
                                            </p:attrNameLst>
                                          </p:cBhvr>
                                          <p:tavLst>
                                            <p:tav tm="0">
                                              <p:val>
                                                <p:strVal val="#ppt_y"/>
                                              </p:val>
                                            </p:tav>
                                            <p:tav tm="100000">
                                              <p:val>
                                                <p:strVal val="#ppt_y"/>
                                              </p:val>
                                            </p:tav>
                                          </p:tavLst>
                                        </p:anim>
                                      </p:childTnLst>
                                    </p:cTn>
                                  </p:par>
                                  <p:par>
                                    <p:cTn id="30" presetID="10"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750"/>
                                            <p:tgtEl>
                                              <p:spTgt spid="6"/>
                                            </p:tgtEl>
                                          </p:cBhvr>
                                        </p:animEffect>
                                      </p:childTnLst>
                                    </p:cTn>
                                  </p:par>
                                </p:childTnLst>
                              </p:cTn>
                            </p:par>
                            <p:par>
                              <p:cTn id="33" fill="hold">
                                <p:stCondLst>
                                  <p:cond delay="4250"/>
                                </p:stCondLst>
                                <p:childTnLst>
                                  <p:par>
                                    <p:cTn id="34" presetID="2" presetClass="entr" presetSubtype="8" fill="hold" grpId="0" nodeType="afterEffect" p14:presetBounceEnd="53333">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14:bounceEnd="53333">
                                          <p:cBhvr additive="base">
                                            <p:cTn id="36" dur="1000" fill="hold"/>
                                            <p:tgtEl>
                                              <p:spTgt spid="11"/>
                                            </p:tgtEl>
                                            <p:attrNameLst>
                                              <p:attrName>ppt_x</p:attrName>
                                            </p:attrNameLst>
                                          </p:cBhvr>
                                          <p:tavLst>
                                            <p:tav tm="0">
                                              <p:val>
                                                <p:strVal val="0-#ppt_w/2"/>
                                              </p:val>
                                            </p:tav>
                                            <p:tav tm="100000">
                                              <p:val>
                                                <p:strVal val="#ppt_x"/>
                                              </p:val>
                                            </p:tav>
                                          </p:tavLst>
                                        </p:anim>
                                        <p:anim calcmode="lin" valueType="num" p14:bounceEnd="53333">
                                          <p:cBhvr additive="base">
                                            <p:cTn id="37" dur="1000" fill="hold"/>
                                            <p:tgtEl>
                                              <p:spTgt spid="11"/>
                                            </p:tgtEl>
                                            <p:attrNameLst>
                                              <p:attrName>ppt_y</p:attrName>
                                            </p:attrNameLst>
                                          </p:cBhvr>
                                          <p:tavLst>
                                            <p:tav tm="0">
                                              <p:val>
                                                <p:strVal val="#ppt_y"/>
                                              </p:val>
                                            </p:tav>
                                            <p:tav tm="100000">
                                              <p:val>
                                                <p:strVal val="#ppt_y"/>
                                              </p:val>
                                            </p:tav>
                                          </p:tavLst>
                                        </p:anim>
                                      </p:childTnLst>
                                    </p:cTn>
                                  </p:par>
                                  <p:par>
                                    <p:cTn id="38" presetID="10" presetClass="entr" presetSubtype="0"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9" grpId="0" animBg="1"/>
          <p:bldP spid="10" grpId="0" animBg="1"/>
          <p:bldP spid="11" grpId="0" animBg="1"/>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250" fill="hold"/>
                                            <p:tgtEl>
                                              <p:spTgt spid="16"/>
                                            </p:tgtEl>
                                            <p:attrNameLst>
                                              <p:attrName>ppt_x</p:attrName>
                                            </p:attrNameLst>
                                          </p:cBhvr>
                                          <p:tavLst>
                                            <p:tav tm="0">
                                              <p:val>
                                                <p:strVal val="0-#ppt_w/2"/>
                                              </p:val>
                                            </p:tav>
                                            <p:tav tm="100000">
                                              <p:val>
                                                <p:strVal val="#ppt_x"/>
                                              </p:val>
                                            </p:tav>
                                          </p:tavLst>
                                        </p:anim>
                                        <p:anim calcmode="lin" valueType="num">
                                          <p:cBhvr additive="base">
                                            <p:cTn id="8" dur="125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1000" fill="hold"/>
                                            <p:tgtEl>
                                              <p:spTgt spid="9"/>
                                            </p:tgtEl>
                                            <p:attrNameLst>
                                              <p:attrName>ppt_x</p:attrName>
                                            </p:attrNameLst>
                                          </p:cBhvr>
                                          <p:tavLst>
                                            <p:tav tm="0">
                                              <p:val>
                                                <p:strVal val="0-#ppt_w/2"/>
                                              </p:val>
                                            </p:tav>
                                            <p:tav tm="100000">
                                              <p:val>
                                                <p:strVal val="#ppt_x"/>
                                              </p:val>
                                            </p:tav>
                                          </p:tavLst>
                                        </p:anim>
                                        <p:anim calcmode="lin" valueType="num">
                                          <p:cBhvr additive="base">
                                            <p:cTn id="13" dur="1000" fill="hold"/>
                                            <p:tgtEl>
                                              <p:spTgt spid="9"/>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750"/>
                                            <p:tgtEl>
                                              <p:spTgt spid="7"/>
                                            </p:tgtEl>
                                          </p:cBhvr>
                                        </p:animEffect>
                                      </p:childTnLst>
                                    </p:cTn>
                                  </p:par>
                                </p:childTnLst>
                              </p:cTn>
                            </p:par>
                            <p:par>
                              <p:cTn id="17" fill="hold">
                                <p:stCondLst>
                                  <p:cond delay="2250"/>
                                </p:stCondLst>
                                <p:childTnLst>
                                  <p:par>
                                    <p:cTn id="18" presetID="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1000" fill="hold"/>
                                            <p:tgtEl>
                                              <p:spTgt spid="10"/>
                                            </p:tgtEl>
                                            <p:attrNameLst>
                                              <p:attrName>ppt_x</p:attrName>
                                            </p:attrNameLst>
                                          </p:cBhvr>
                                          <p:tavLst>
                                            <p:tav tm="0">
                                              <p:val>
                                                <p:strVal val="0-#ppt_w/2"/>
                                              </p:val>
                                            </p:tav>
                                            <p:tav tm="100000">
                                              <p:val>
                                                <p:strVal val="#ppt_x"/>
                                              </p:val>
                                            </p:tav>
                                          </p:tavLst>
                                        </p:anim>
                                        <p:anim calcmode="lin" valueType="num">
                                          <p:cBhvr additive="base">
                                            <p:cTn id="21" dur="1000" fill="hold"/>
                                            <p:tgtEl>
                                              <p:spTgt spid="10"/>
                                            </p:tgtEl>
                                            <p:attrNameLst>
                                              <p:attrName>ppt_y</p:attrName>
                                            </p:attrNameLst>
                                          </p:cBhvr>
                                          <p:tavLst>
                                            <p:tav tm="0">
                                              <p:val>
                                                <p:strVal val="#ppt_y"/>
                                              </p:val>
                                            </p:tav>
                                            <p:tav tm="100000">
                                              <p:val>
                                                <p:strVal val="#ppt_y"/>
                                              </p:val>
                                            </p:tav>
                                          </p:tavLst>
                                        </p:anim>
                                      </p:childTnLst>
                                    </p:cTn>
                                  </p:par>
                                  <p:par>
                                    <p:cTn id="22" presetID="10"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childTnLst>
                              </p:cTn>
                            </p:par>
                            <p:par>
                              <p:cTn id="25" fill="hold">
                                <p:stCondLst>
                                  <p:cond delay="3250"/>
                                </p:stCondLst>
                                <p:childTnLst>
                                  <p:par>
                                    <p:cTn id="26" presetID="2" presetClass="entr" presetSubtype="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1000" fill="hold"/>
                                            <p:tgtEl>
                                              <p:spTgt spid="15"/>
                                            </p:tgtEl>
                                            <p:attrNameLst>
                                              <p:attrName>ppt_x</p:attrName>
                                            </p:attrNameLst>
                                          </p:cBhvr>
                                          <p:tavLst>
                                            <p:tav tm="0">
                                              <p:val>
                                                <p:strVal val="0-#ppt_w/2"/>
                                              </p:val>
                                            </p:tav>
                                            <p:tav tm="100000">
                                              <p:val>
                                                <p:strVal val="#ppt_x"/>
                                              </p:val>
                                            </p:tav>
                                          </p:tavLst>
                                        </p:anim>
                                        <p:anim calcmode="lin" valueType="num">
                                          <p:cBhvr additive="base">
                                            <p:cTn id="29" dur="1000" fill="hold"/>
                                            <p:tgtEl>
                                              <p:spTgt spid="15"/>
                                            </p:tgtEl>
                                            <p:attrNameLst>
                                              <p:attrName>ppt_y</p:attrName>
                                            </p:attrNameLst>
                                          </p:cBhvr>
                                          <p:tavLst>
                                            <p:tav tm="0">
                                              <p:val>
                                                <p:strVal val="#ppt_y"/>
                                              </p:val>
                                            </p:tav>
                                            <p:tav tm="100000">
                                              <p:val>
                                                <p:strVal val="#ppt_y"/>
                                              </p:val>
                                            </p:tav>
                                          </p:tavLst>
                                        </p:anim>
                                      </p:childTnLst>
                                    </p:cTn>
                                  </p:par>
                                  <p:par>
                                    <p:cTn id="30" presetID="10"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750"/>
                                            <p:tgtEl>
                                              <p:spTgt spid="6"/>
                                            </p:tgtEl>
                                          </p:cBhvr>
                                        </p:animEffect>
                                      </p:childTnLst>
                                    </p:cTn>
                                  </p:par>
                                </p:childTnLst>
                              </p:cTn>
                            </p:par>
                            <p:par>
                              <p:cTn id="33" fill="hold">
                                <p:stCondLst>
                                  <p:cond delay="4250"/>
                                </p:stCondLst>
                                <p:childTnLst>
                                  <p:par>
                                    <p:cTn id="34" presetID="2" presetClass="entr" presetSubtype="8"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1000" fill="hold"/>
                                            <p:tgtEl>
                                              <p:spTgt spid="11"/>
                                            </p:tgtEl>
                                            <p:attrNameLst>
                                              <p:attrName>ppt_x</p:attrName>
                                            </p:attrNameLst>
                                          </p:cBhvr>
                                          <p:tavLst>
                                            <p:tav tm="0">
                                              <p:val>
                                                <p:strVal val="0-#ppt_w/2"/>
                                              </p:val>
                                            </p:tav>
                                            <p:tav tm="100000">
                                              <p:val>
                                                <p:strVal val="#ppt_x"/>
                                              </p:val>
                                            </p:tav>
                                          </p:tavLst>
                                        </p:anim>
                                        <p:anim calcmode="lin" valueType="num">
                                          <p:cBhvr additive="base">
                                            <p:cTn id="37" dur="1000" fill="hold"/>
                                            <p:tgtEl>
                                              <p:spTgt spid="11"/>
                                            </p:tgtEl>
                                            <p:attrNameLst>
                                              <p:attrName>ppt_y</p:attrName>
                                            </p:attrNameLst>
                                          </p:cBhvr>
                                          <p:tavLst>
                                            <p:tav tm="0">
                                              <p:val>
                                                <p:strVal val="#ppt_y"/>
                                              </p:val>
                                            </p:tav>
                                            <p:tav tm="100000">
                                              <p:val>
                                                <p:strVal val="#ppt_y"/>
                                              </p:val>
                                            </p:tav>
                                          </p:tavLst>
                                        </p:anim>
                                      </p:childTnLst>
                                    </p:cTn>
                                  </p:par>
                                  <p:par>
                                    <p:cTn id="38" presetID="10" presetClass="entr" presetSubtype="0"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9" grpId="0" animBg="1"/>
          <p:bldP spid="10" grpId="0" animBg="1"/>
          <p:bldP spid="11" grpId="0" animBg="1"/>
          <p:bldP spid="16" grpId="0" animBg="1"/>
        </p:bldLst>
      </p:timing>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raz 2"/>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096000" y="1290865"/>
            <a:ext cx="4676775" cy="4695825"/>
          </a:xfrm>
          <a:prstGeom prst="rect">
            <a:avLst/>
          </a:prstGeom>
        </p:spPr>
      </p:pic>
      <p:grpSp>
        <p:nvGrpSpPr>
          <p:cNvPr id="5" name="Grupa 4"/>
          <p:cNvGrpSpPr/>
          <p:nvPr/>
        </p:nvGrpSpPr>
        <p:grpSpPr>
          <a:xfrm>
            <a:off x="8592157" y="339603"/>
            <a:ext cx="4361236" cy="461665"/>
            <a:chOff x="6096000" y="4628233"/>
            <a:chExt cx="6428442" cy="461665"/>
          </a:xfrm>
          <a:solidFill>
            <a:srgbClr val="7F7F7F"/>
          </a:solidFill>
        </p:grpSpPr>
        <p:sp>
          <p:nvSpPr>
            <p:cNvPr id="6" name="Prostokąt zaokrąglony 5"/>
            <p:cNvSpPr/>
            <p:nvPr/>
          </p:nvSpPr>
          <p:spPr>
            <a:xfrm>
              <a:off x="6096000" y="4628233"/>
              <a:ext cx="6428442" cy="46166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pl-PL">
                <a:latin typeface="Century Gothic" panose="020B0502020202020204" pitchFamily="34" charset="0"/>
              </a:endParaRPr>
            </a:p>
          </p:txBody>
        </p:sp>
        <p:sp>
          <p:nvSpPr>
            <p:cNvPr id="7" name="TextBox 91"/>
            <p:cNvSpPr txBox="1"/>
            <p:nvPr/>
          </p:nvSpPr>
          <p:spPr>
            <a:xfrm>
              <a:off x="6188805" y="4628233"/>
              <a:ext cx="6154335" cy="461665"/>
            </a:xfrm>
            <a:prstGeom prst="rect">
              <a:avLst/>
            </a:prstGeom>
            <a:grpFill/>
          </p:spPr>
          <p:txBody>
            <a:bodyPr wrap="square" rtlCol="0">
              <a:spAutoFit/>
            </a:bodyPr>
            <a:lstStyle/>
            <a:p>
              <a:r>
                <a:rPr lang="pl-PL" sz="2400" b="1" err="1">
                  <a:solidFill>
                    <a:schemeClr val="bg1"/>
                  </a:solidFill>
                  <a:latin typeface="Century Gothic" panose="020B0502020202020204" pitchFamily="34" charset="0"/>
                </a:rPr>
                <a:t>Flexibility</a:t>
              </a:r>
              <a:r>
                <a:rPr lang="pl-PL" sz="2400" b="1">
                  <a:solidFill>
                    <a:schemeClr val="bg1"/>
                  </a:solidFill>
                  <a:latin typeface="Century Gothic" panose="020B0502020202020204" pitchFamily="34" charset="0"/>
                </a:rPr>
                <a:t> </a:t>
              </a:r>
              <a:r>
                <a:rPr lang="pl-PL" sz="2400" b="1" err="1">
                  <a:solidFill>
                    <a:schemeClr val="bg1"/>
                  </a:solidFill>
                  <a:latin typeface="Century Gothic" panose="020B0502020202020204" pitchFamily="34" charset="0"/>
                </a:rPr>
                <a:t>zones</a:t>
              </a:r>
              <a:endParaRPr lang="en-US" sz="2400" b="1">
                <a:solidFill>
                  <a:schemeClr val="bg1"/>
                </a:solidFill>
                <a:latin typeface="Century Gothic" panose="020B0502020202020204" pitchFamily="34" charset="0"/>
              </a:endParaRPr>
            </a:p>
          </p:txBody>
        </p:sp>
      </p:grpSp>
      <p:sp>
        <p:nvSpPr>
          <p:cNvPr id="8" name="Symbol zastępczy numeru slajdu 7"/>
          <p:cNvSpPr>
            <a:spLocks noGrp="1"/>
          </p:cNvSpPr>
          <p:nvPr>
            <p:ph type="sldNum" sz="quarter" idx="12"/>
          </p:nvPr>
        </p:nvSpPr>
        <p:spPr/>
        <p:txBody>
          <a:bodyPr/>
          <a:lstStyle/>
          <a:p>
            <a:fld id="{DEAEEF22-A4DB-45E7-8C91-9889C89BF273}" type="slidenum">
              <a:rPr lang="pl-PL" smtClean="0"/>
              <a:t>93</a:t>
            </a:fld>
            <a:endParaRPr lang="pl-PL"/>
          </a:p>
        </p:txBody>
      </p:sp>
      <p:sp>
        <p:nvSpPr>
          <p:cNvPr id="14" name="Tytuł 1"/>
          <p:cNvSpPr txBox="1">
            <a:spLocks/>
          </p:cNvSpPr>
          <p:nvPr/>
        </p:nvSpPr>
        <p:spPr>
          <a:xfrm>
            <a:off x="321292" y="180192"/>
            <a:ext cx="11549415" cy="406980"/>
          </a:xfrm>
          <a:prstGeom prst="rect">
            <a:avLst/>
          </a:prstGeom>
          <a:noFill/>
        </p:spPr>
        <p:txBody>
          <a:bodyPr wrap="square" lIns="73859" tIns="36930" rIns="73859" bIns="36930">
            <a:spAutoFit/>
          </a:bodyPr>
          <a:lstStyle>
            <a:lvl1pPr algn="l" defTabSz="914400" rtl="0" eaLnBrk="1" latinLnBrk="0" hangingPunct="1">
              <a:lnSpc>
                <a:spcPct val="90000"/>
              </a:lnSpc>
              <a:spcBef>
                <a:spcPct val="0"/>
              </a:spcBef>
              <a:buNone/>
              <a:defRPr lang="pl-PL" sz="2400" kern="800" spc="-40">
                <a:solidFill>
                  <a:schemeClr val="tx1"/>
                </a:solidFill>
                <a:latin typeface="+mj-lt"/>
                <a:ea typeface="+mj-ea"/>
                <a:cs typeface="+mj-cs"/>
              </a:defRPr>
            </a:lvl1pPr>
          </a:lstStyle>
          <a:p>
            <a:r>
              <a:rPr lang="en-US" dirty="0">
                <a:latin typeface="Century Gothic" panose="020B0502020202020204" pitchFamily="34" charset="0"/>
              </a:rPr>
              <a:t>Extended DISC® Diamond: </a:t>
            </a:r>
            <a:r>
              <a:rPr lang="en-US" b="1" dirty="0">
                <a:solidFill>
                  <a:srgbClr val="ED0C6D"/>
                </a:solidFill>
                <a:latin typeface="Century Gothic" panose="020B0502020202020204" pitchFamily="34" charset="0"/>
              </a:rPr>
              <a:t>The Arrow Diamond</a:t>
            </a:r>
          </a:p>
        </p:txBody>
      </p:sp>
      <p:cxnSp>
        <p:nvCxnSpPr>
          <p:cNvPr id="40" name="Łącznik prosty 69"/>
          <p:cNvCxnSpPr>
            <a:stCxn id="83" idx="0"/>
            <a:endCxn id="83" idx="1"/>
          </p:cNvCxnSpPr>
          <p:nvPr/>
        </p:nvCxnSpPr>
        <p:spPr>
          <a:xfrm>
            <a:off x="1231703" y="3426429"/>
            <a:ext cx="1881710" cy="1"/>
          </a:xfrm>
          <a:prstGeom prst="line">
            <a:avLst/>
          </a:prstGeom>
          <a:ln w="57150">
            <a:solidFill>
              <a:schemeClr val="accent1"/>
            </a:solidFill>
          </a:ln>
        </p:spPr>
        <p:style>
          <a:lnRef idx="1">
            <a:schemeClr val="accent2"/>
          </a:lnRef>
          <a:fillRef idx="0">
            <a:schemeClr val="accent2"/>
          </a:fillRef>
          <a:effectRef idx="0">
            <a:schemeClr val="accent2"/>
          </a:effectRef>
          <a:fontRef idx="minor">
            <a:schemeClr val="tx1"/>
          </a:fontRef>
        </p:style>
      </p:cxnSp>
      <p:cxnSp>
        <p:nvCxnSpPr>
          <p:cNvPr id="41" name="Łącznik prosty 74"/>
          <p:cNvCxnSpPr/>
          <p:nvPr/>
        </p:nvCxnSpPr>
        <p:spPr>
          <a:xfrm>
            <a:off x="3559209" y="3431030"/>
            <a:ext cx="1880086" cy="1"/>
          </a:xfrm>
          <a:prstGeom prst="line">
            <a:avLst/>
          </a:prstGeom>
          <a:ln w="57150">
            <a:solidFill>
              <a:schemeClr val="accent1"/>
            </a:solidFill>
          </a:ln>
        </p:spPr>
        <p:style>
          <a:lnRef idx="1">
            <a:schemeClr val="accent2"/>
          </a:lnRef>
          <a:fillRef idx="0">
            <a:schemeClr val="accent2"/>
          </a:fillRef>
          <a:effectRef idx="0">
            <a:schemeClr val="accent2"/>
          </a:effectRef>
          <a:fontRef idx="minor">
            <a:schemeClr val="tx1"/>
          </a:fontRef>
        </p:style>
      </p:cxnSp>
      <p:sp>
        <p:nvSpPr>
          <p:cNvPr id="42" name="Prostokąt 62"/>
          <p:cNvSpPr/>
          <p:nvPr/>
        </p:nvSpPr>
        <p:spPr>
          <a:xfrm>
            <a:off x="1220329" y="1824258"/>
            <a:ext cx="1893084" cy="1194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3" name="Prostokąt 66"/>
          <p:cNvSpPr/>
          <p:nvPr/>
        </p:nvSpPr>
        <p:spPr>
          <a:xfrm>
            <a:off x="1220329" y="3834575"/>
            <a:ext cx="1893084" cy="1201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4" name="Prostokąt 67"/>
          <p:cNvSpPr/>
          <p:nvPr/>
        </p:nvSpPr>
        <p:spPr>
          <a:xfrm>
            <a:off x="3541021" y="3815804"/>
            <a:ext cx="1893084" cy="12019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5" name="Rectangle 44"/>
          <p:cNvSpPr>
            <a:spLocks noChangeArrowheads="1"/>
          </p:cNvSpPr>
          <p:nvPr/>
        </p:nvSpPr>
        <p:spPr bwMode="auto">
          <a:xfrm>
            <a:off x="1231703" y="3008428"/>
            <a:ext cx="1874628" cy="843930"/>
          </a:xfrm>
          <a:prstGeom prst="rect">
            <a:avLst/>
          </a:prstGeom>
          <a:solidFill>
            <a:srgbClr val="DE247E"/>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46" name="Rectangle 45"/>
          <p:cNvSpPr>
            <a:spLocks noChangeArrowheads="1"/>
          </p:cNvSpPr>
          <p:nvPr/>
        </p:nvSpPr>
        <p:spPr bwMode="auto">
          <a:xfrm>
            <a:off x="1231703" y="5038197"/>
            <a:ext cx="1874628" cy="325229"/>
          </a:xfrm>
          <a:prstGeom prst="rect">
            <a:avLst/>
          </a:prstGeom>
          <a:solidFill>
            <a:srgbClr val="DE247E"/>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47" name="Prostokąt 63"/>
          <p:cNvSpPr/>
          <p:nvPr/>
        </p:nvSpPr>
        <p:spPr>
          <a:xfrm>
            <a:off x="3541021" y="1805487"/>
            <a:ext cx="1893084" cy="1194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48" name="Rectangle 4"/>
          <p:cNvSpPr>
            <a:spLocks noChangeArrowheads="1"/>
          </p:cNvSpPr>
          <p:nvPr/>
        </p:nvSpPr>
        <p:spPr bwMode="auto">
          <a:xfrm>
            <a:off x="1231703" y="5475172"/>
            <a:ext cx="1874627" cy="497018"/>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en-US" sz="1100" b="1">
                <a:solidFill>
                  <a:srgbClr val="5F5F5F"/>
                </a:solidFill>
                <a:ea typeface="ＭＳ Ｐゴシック" pitchFamily="-112" charset="-128"/>
                <a:cs typeface="ＭＳ Ｐゴシック" pitchFamily="-112" charset="-128"/>
              </a:rPr>
              <a:t>00</a:t>
            </a:r>
            <a:r>
              <a:rPr lang="en-US" sz="1100" b="1">
                <a:solidFill>
                  <a:srgbClr val="5F5F5F"/>
                </a:solidFill>
                <a:latin typeface="+mn-lt"/>
                <a:ea typeface="ＭＳ Ｐゴシック" pitchFamily="-112" charset="-128"/>
                <a:cs typeface="ＭＳ Ｐゴシック" pitchFamily="-112" charset="-128"/>
              </a:rPr>
              <a:t>  </a:t>
            </a:r>
            <a:r>
              <a:rPr lang="en-US" sz="1100" b="1">
                <a:solidFill>
                  <a:srgbClr val="5F5F5F"/>
                </a:solidFill>
                <a:ea typeface="ＭＳ Ｐゴシック" pitchFamily="-112" charset="-128"/>
                <a:cs typeface="ＭＳ Ｐゴシック" pitchFamily="-112" charset="-128"/>
              </a:rPr>
              <a:t>100</a:t>
            </a:r>
            <a:r>
              <a:rPr lang="en-US" sz="1100" b="1">
                <a:solidFill>
                  <a:srgbClr val="5F5F5F"/>
                </a:solidFill>
                <a:latin typeface="+mn-lt"/>
                <a:ea typeface="ＭＳ Ｐゴシック" pitchFamily="-112" charset="-128"/>
                <a:cs typeface="ＭＳ Ｐゴシック" pitchFamily="-112" charset="-128"/>
              </a:rPr>
              <a:t>  </a:t>
            </a:r>
            <a:r>
              <a:rPr lang="pl-PL" sz="1100" b="1">
                <a:solidFill>
                  <a:srgbClr val="5F5F5F"/>
                </a:solidFill>
                <a:latin typeface="+mn-lt"/>
                <a:ea typeface="ＭＳ Ｐゴシック" pitchFamily="-112" charset="-128"/>
                <a:cs typeface="ＭＳ Ｐゴシック" pitchFamily="-112" charset="-128"/>
              </a:rPr>
              <a:t> </a:t>
            </a:r>
            <a:r>
              <a:rPr lang="en-US" sz="1100" b="1">
                <a:solidFill>
                  <a:srgbClr val="5F5F5F"/>
                </a:solidFill>
                <a:latin typeface="+mn-lt"/>
                <a:ea typeface="ＭＳ Ｐゴシック" pitchFamily="-112" charset="-128"/>
                <a:cs typeface="ＭＳ Ｐゴシック" pitchFamily="-112" charset="-128"/>
              </a:rPr>
              <a:t>00  </a:t>
            </a:r>
            <a:r>
              <a:rPr lang="pl-PL" sz="1100" b="1">
                <a:solidFill>
                  <a:srgbClr val="5F5F5F"/>
                </a:solidFill>
                <a:latin typeface="+mn-lt"/>
                <a:ea typeface="ＭＳ Ｐゴシック" pitchFamily="-112" charset="-128"/>
                <a:cs typeface="ＭＳ Ｐゴシック" pitchFamily="-112" charset="-128"/>
              </a:rPr>
              <a:t> </a:t>
            </a:r>
            <a:r>
              <a:rPr lang="en-US" sz="1100" b="1">
                <a:solidFill>
                  <a:srgbClr val="5F5F5F"/>
                </a:solidFill>
                <a:latin typeface="+mn-lt"/>
                <a:ea typeface="ＭＳ Ｐゴシック" pitchFamily="-112" charset="-128"/>
                <a:cs typeface="ＭＳ Ｐゴシック" pitchFamily="-112" charset="-128"/>
              </a:rPr>
              <a:t>00</a:t>
            </a:r>
          </a:p>
          <a:p>
            <a:pPr algn="ctr" eaLnBrk="1" hangingPunct="1">
              <a:defRPr/>
            </a:pPr>
            <a:r>
              <a:rPr lang="en-US" sz="1100" b="1">
                <a:solidFill>
                  <a:srgbClr val="5F5F5F"/>
                </a:solidFill>
                <a:latin typeface="+mn-lt"/>
                <a:ea typeface="ＭＳ Ｐゴシック" pitchFamily="-112" charset="-128"/>
                <a:cs typeface="ＭＳ Ｐゴシック" pitchFamily="-112" charset="-128"/>
              </a:rPr>
              <a:t>00 </a:t>
            </a:r>
            <a:r>
              <a:rPr lang="pl-PL" sz="1100" b="1">
                <a:solidFill>
                  <a:srgbClr val="5F5F5F"/>
                </a:solidFill>
                <a:latin typeface="+mn-lt"/>
                <a:ea typeface="ＭＳ Ｐゴシック" pitchFamily="-112" charset="-128"/>
                <a:cs typeface="ＭＳ Ｐゴシック" pitchFamily="-112" charset="-128"/>
              </a:rPr>
              <a:t> </a:t>
            </a:r>
            <a:r>
              <a:rPr lang="en-US" sz="1100" b="1">
                <a:solidFill>
                  <a:srgbClr val="5F5F5F"/>
                </a:solidFill>
                <a:latin typeface="+mn-lt"/>
                <a:ea typeface="ＭＳ Ｐゴシック" pitchFamily="-112" charset="-128"/>
                <a:cs typeface="ＭＳ Ｐゴシック" pitchFamily="-112" charset="-128"/>
              </a:rPr>
              <a:t> 00   50  </a:t>
            </a:r>
            <a:r>
              <a:rPr lang="pl-PL" sz="1100" b="1">
                <a:solidFill>
                  <a:srgbClr val="5F5F5F"/>
                </a:solidFill>
                <a:latin typeface="+mn-lt"/>
                <a:ea typeface="ＭＳ Ｐゴシック" pitchFamily="-112" charset="-128"/>
                <a:cs typeface="ＭＳ Ｐゴシック" pitchFamily="-112" charset="-128"/>
              </a:rPr>
              <a:t> 50</a:t>
            </a:r>
            <a:endParaRPr lang="en-US" sz="1100" b="1">
              <a:solidFill>
                <a:srgbClr val="5F5F5F"/>
              </a:solidFill>
              <a:latin typeface="+mn-lt"/>
              <a:ea typeface="ＭＳ Ｐゴシック" pitchFamily="-112" charset="-128"/>
              <a:cs typeface="ＭＳ Ｐゴシック" pitchFamily="-112" charset="-128"/>
            </a:endParaRPr>
          </a:p>
        </p:txBody>
      </p:sp>
      <p:sp>
        <p:nvSpPr>
          <p:cNvPr id="49" name="Rectangle 48"/>
          <p:cNvSpPr>
            <a:spLocks noChangeArrowheads="1"/>
          </p:cNvSpPr>
          <p:nvPr/>
        </p:nvSpPr>
        <p:spPr bwMode="auto">
          <a:xfrm>
            <a:off x="1231703" y="1489021"/>
            <a:ext cx="1874628" cy="335237"/>
          </a:xfrm>
          <a:prstGeom prst="rect">
            <a:avLst/>
          </a:prstGeom>
          <a:solidFill>
            <a:srgbClr val="DE247E"/>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50" name="Grupa 59"/>
          <p:cNvGrpSpPr/>
          <p:nvPr/>
        </p:nvGrpSpPr>
        <p:grpSpPr>
          <a:xfrm>
            <a:off x="1607025" y="1677500"/>
            <a:ext cx="1117250" cy="3523311"/>
            <a:chOff x="4098749" y="1987576"/>
            <a:chExt cx="1007355" cy="3176750"/>
          </a:xfrm>
        </p:grpSpPr>
        <p:sp>
          <p:nvSpPr>
            <p:cNvPr id="51" name="Line 35"/>
            <p:cNvSpPr>
              <a:spLocks noChangeShapeType="1"/>
            </p:cNvSpPr>
            <p:nvPr/>
          </p:nvSpPr>
          <p:spPr bwMode="auto">
            <a:xfrm flipV="1">
              <a:off x="4098749" y="1987576"/>
              <a:ext cx="335507" cy="1714122"/>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2" name="Line 36"/>
            <p:cNvSpPr>
              <a:spLocks noChangeShapeType="1"/>
            </p:cNvSpPr>
            <p:nvPr/>
          </p:nvSpPr>
          <p:spPr bwMode="auto">
            <a:xfrm>
              <a:off x="4428431" y="1987577"/>
              <a:ext cx="350126" cy="2523352"/>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53" name="Line 37"/>
            <p:cNvSpPr>
              <a:spLocks noChangeShapeType="1"/>
            </p:cNvSpPr>
            <p:nvPr/>
          </p:nvSpPr>
          <p:spPr bwMode="auto">
            <a:xfrm>
              <a:off x="4778558" y="4510928"/>
              <a:ext cx="327546" cy="65339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54" name="Rectangle 5"/>
          <p:cNvSpPr>
            <a:spLocks noChangeArrowheads="1"/>
          </p:cNvSpPr>
          <p:nvPr/>
        </p:nvSpPr>
        <p:spPr bwMode="auto">
          <a:xfrm>
            <a:off x="3559209" y="5477262"/>
            <a:ext cx="1873010" cy="497018"/>
          </a:xfrm>
          <a:prstGeom prst="rect">
            <a:avLst/>
          </a:prstGeom>
          <a:solidFill>
            <a:srgbClr val="FFFFFF"/>
          </a:solidFill>
          <a:ln w="12700">
            <a:solidFill>
              <a:srgbClr val="000000"/>
            </a:solidFill>
            <a:miter lim="800000"/>
            <a:headEnd/>
            <a:tailEnd/>
          </a:ln>
        </p:spPr>
        <p:txBody>
          <a:bodyPr wrap="none" lIns="32466" tIns="16234" rIns="32466" bIns="16234" anchor="ctr"/>
          <a:lstStyle/>
          <a:p>
            <a:pPr algn="ctr" eaLnBrk="1" hangingPunct="1">
              <a:defRPr/>
            </a:pPr>
            <a:r>
              <a:rPr lang="en-US" sz="1100" b="1" dirty="0">
                <a:solidFill>
                  <a:srgbClr val="5F5F5F"/>
                </a:solidFill>
                <a:ea typeface="ＭＳ Ｐゴシック" pitchFamily="-112" charset="-128"/>
                <a:cs typeface="ＭＳ Ｐゴシック" pitchFamily="-112" charset="-128"/>
              </a:rPr>
              <a:t>10</a:t>
            </a:r>
            <a:r>
              <a:rPr lang="en-US" sz="1100" b="1" dirty="0">
                <a:solidFill>
                  <a:srgbClr val="5F5F5F"/>
                </a:solidFill>
                <a:latin typeface="+mn-lt"/>
                <a:ea typeface="ＭＳ Ｐゴシック" pitchFamily="-112" charset="-128"/>
                <a:cs typeface="ＭＳ Ｐゴシック" pitchFamily="-112" charset="-128"/>
              </a:rPr>
              <a:t>   </a:t>
            </a:r>
            <a:r>
              <a:rPr lang="en-US" sz="1100" b="1" dirty="0">
                <a:solidFill>
                  <a:srgbClr val="5F5F5F"/>
                </a:solidFill>
                <a:ea typeface="ＭＳ Ｐゴシック" pitchFamily="-112" charset="-128"/>
                <a:cs typeface="ＭＳ Ｐゴシック" pitchFamily="-112" charset="-128"/>
              </a:rPr>
              <a:t>7</a:t>
            </a:r>
            <a:r>
              <a:rPr lang="en-US" sz="1100" b="1" dirty="0">
                <a:solidFill>
                  <a:srgbClr val="5F5F5F"/>
                </a:solidFill>
                <a:latin typeface="+mn-lt"/>
                <a:ea typeface="ＭＳ Ｐゴシック" pitchFamily="-112" charset="-128"/>
                <a:cs typeface="ＭＳ Ｐゴシック" pitchFamily="-112" charset="-128"/>
              </a:rPr>
              <a:t>0   </a:t>
            </a:r>
            <a:r>
              <a:rPr lang="en-US" sz="1100" b="1" dirty="0">
                <a:solidFill>
                  <a:srgbClr val="5F5F5F"/>
                </a:solidFill>
                <a:ea typeface="ＭＳ Ｐゴシック" pitchFamily="-112" charset="-128"/>
                <a:cs typeface="ＭＳ Ｐゴシック" pitchFamily="-112" charset="-128"/>
              </a:rPr>
              <a:t>2</a:t>
            </a:r>
            <a:r>
              <a:rPr lang="en-US" sz="1100" b="1" dirty="0">
                <a:solidFill>
                  <a:srgbClr val="5F5F5F"/>
                </a:solidFill>
                <a:latin typeface="+mn-lt"/>
                <a:ea typeface="ＭＳ Ｐゴシック" pitchFamily="-112" charset="-128"/>
                <a:cs typeface="ＭＳ Ｐゴシック" pitchFamily="-112" charset="-128"/>
              </a:rPr>
              <a:t>0   00</a:t>
            </a:r>
            <a:endParaRPr lang="pl-PL" sz="1100" b="1" dirty="0">
              <a:solidFill>
                <a:srgbClr val="5F5F5F"/>
              </a:solidFill>
              <a:latin typeface="+mn-lt"/>
              <a:ea typeface="ＭＳ Ｐゴシック" pitchFamily="-112" charset="-128"/>
              <a:cs typeface="ＭＳ Ｐゴシック" pitchFamily="-112" charset="-128"/>
            </a:endParaRPr>
          </a:p>
          <a:p>
            <a:pPr algn="ctr" eaLnBrk="1" hangingPunct="1">
              <a:defRPr/>
            </a:pPr>
            <a:r>
              <a:rPr lang="en-US" sz="1100" b="1" dirty="0">
                <a:solidFill>
                  <a:srgbClr val="5F5F5F"/>
                </a:solidFill>
                <a:latin typeface="+mn-lt"/>
                <a:ea typeface="ＭＳ Ｐゴシック" pitchFamily="-112" charset="-128"/>
                <a:cs typeface="ＭＳ Ｐゴシック" pitchFamily="-112" charset="-128"/>
              </a:rPr>
              <a:t>00   </a:t>
            </a:r>
            <a:r>
              <a:rPr lang="en-US" sz="1100" b="1">
                <a:solidFill>
                  <a:srgbClr val="5F5F5F"/>
                </a:solidFill>
                <a:latin typeface="+mn-lt"/>
                <a:ea typeface="ＭＳ Ｐゴシック" pitchFamily="-112" charset="-128"/>
                <a:cs typeface="ＭＳ Ｐゴシック" pitchFamily="-112" charset="-128"/>
              </a:rPr>
              <a:t>00   00   </a:t>
            </a:r>
            <a:r>
              <a:rPr lang="en-US" sz="1100" b="1" dirty="0">
                <a:solidFill>
                  <a:srgbClr val="5F5F5F"/>
                </a:solidFill>
                <a:latin typeface="+mn-lt"/>
                <a:ea typeface="ＭＳ Ｐゴシック" pitchFamily="-112" charset="-128"/>
                <a:cs typeface="ＭＳ Ｐゴシック" pitchFamily="-112" charset="-128"/>
              </a:rPr>
              <a:t>40</a:t>
            </a:r>
          </a:p>
        </p:txBody>
      </p:sp>
      <p:sp>
        <p:nvSpPr>
          <p:cNvPr id="55" name="Rectangle 10"/>
          <p:cNvSpPr>
            <a:spLocks noChangeArrowheads="1"/>
          </p:cNvSpPr>
          <p:nvPr/>
        </p:nvSpPr>
        <p:spPr bwMode="auto">
          <a:xfrm>
            <a:off x="3566294" y="3010518"/>
            <a:ext cx="1865925" cy="843930"/>
          </a:xfrm>
          <a:prstGeom prst="rect">
            <a:avLst/>
          </a:prstGeom>
          <a:solidFill>
            <a:srgbClr val="DE247E"/>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pl-PL" altLang="pl-PL"/>
              <a:t> </a:t>
            </a:r>
          </a:p>
        </p:txBody>
      </p:sp>
      <p:sp>
        <p:nvSpPr>
          <p:cNvPr id="56" name="Rectangle 11"/>
          <p:cNvSpPr>
            <a:spLocks noChangeArrowheads="1"/>
          </p:cNvSpPr>
          <p:nvPr/>
        </p:nvSpPr>
        <p:spPr bwMode="auto">
          <a:xfrm>
            <a:off x="3557322" y="1491111"/>
            <a:ext cx="1874896" cy="335237"/>
          </a:xfrm>
          <a:prstGeom prst="rect">
            <a:avLst/>
          </a:prstGeom>
          <a:solidFill>
            <a:srgbClr val="DE247E"/>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57" name="Rectangle 14"/>
          <p:cNvSpPr>
            <a:spLocks noChangeArrowheads="1"/>
          </p:cNvSpPr>
          <p:nvPr/>
        </p:nvSpPr>
        <p:spPr bwMode="auto">
          <a:xfrm>
            <a:off x="3557322" y="5038619"/>
            <a:ext cx="1878722" cy="335237"/>
          </a:xfrm>
          <a:prstGeom prst="rect">
            <a:avLst/>
          </a:prstGeom>
          <a:solidFill>
            <a:srgbClr val="DE247E"/>
          </a:solidFill>
          <a:ln w="12700">
            <a:solidFill>
              <a:srgbClr val="000000"/>
            </a:solidFill>
            <a:miter lim="800000"/>
            <a:headEnd/>
            <a:tailEnd/>
          </a:ln>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grpSp>
        <p:nvGrpSpPr>
          <p:cNvPr id="58" name="Group 16"/>
          <p:cNvGrpSpPr>
            <a:grpSpLocks/>
          </p:cNvGrpSpPr>
          <p:nvPr/>
        </p:nvGrpSpPr>
        <p:grpSpPr bwMode="auto">
          <a:xfrm>
            <a:off x="3559209" y="1150870"/>
            <a:ext cx="1880086" cy="4224654"/>
            <a:chOff x="1684" y="810"/>
            <a:chExt cx="2391" cy="3363"/>
          </a:xfrm>
        </p:grpSpPr>
        <p:grpSp>
          <p:nvGrpSpPr>
            <p:cNvPr id="59" name="Group 17"/>
            <p:cNvGrpSpPr>
              <a:grpSpLocks/>
            </p:cNvGrpSpPr>
            <p:nvPr/>
          </p:nvGrpSpPr>
          <p:grpSpPr bwMode="auto">
            <a:xfrm>
              <a:off x="1684" y="1082"/>
              <a:ext cx="2391" cy="3090"/>
              <a:chOff x="1684" y="1082"/>
              <a:chExt cx="2391" cy="3090"/>
            </a:xfrm>
          </p:grpSpPr>
          <p:sp>
            <p:nvSpPr>
              <p:cNvPr id="68" name="Rectangle 18"/>
              <p:cNvSpPr>
                <a:spLocks noChangeArrowheads="1"/>
              </p:cNvSpPr>
              <p:nvPr/>
            </p:nvSpPr>
            <p:spPr bwMode="auto">
              <a:xfrm>
                <a:off x="1684" y="1082"/>
                <a:ext cx="2382" cy="309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69" name="Line 19"/>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60" name="Line 20"/>
            <p:cNvSpPr>
              <a:spLocks noChangeShapeType="1"/>
            </p:cNvSpPr>
            <p:nvPr/>
          </p:nvSpPr>
          <p:spPr bwMode="auto">
            <a:xfrm flipH="1" flipV="1">
              <a:off x="2146" y="1073"/>
              <a:ext cx="17" cy="3100"/>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61" name="Line 21"/>
            <p:cNvSpPr>
              <a:spLocks noChangeShapeType="1"/>
            </p:cNvSpPr>
            <p:nvPr/>
          </p:nvSpPr>
          <p:spPr bwMode="auto">
            <a:xfrm flipH="1" flipV="1">
              <a:off x="3586" y="1073"/>
              <a:ext cx="17" cy="3100"/>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62" name="Line 22"/>
            <p:cNvSpPr>
              <a:spLocks noChangeShapeType="1"/>
            </p:cNvSpPr>
            <p:nvPr/>
          </p:nvSpPr>
          <p:spPr bwMode="auto">
            <a:xfrm flipH="1" flipV="1">
              <a:off x="3101" y="1073"/>
              <a:ext cx="17" cy="3100"/>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63" name="Line 23"/>
            <p:cNvSpPr>
              <a:spLocks noChangeShapeType="1"/>
            </p:cNvSpPr>
            <p:nvPr/>
          </p:nvSpPr>
          <p:spPr bwMode="auto">
            <a:xfrm flipH="1" flipV="1">
              <a:off x="2616" y="1073"/>
              <a:ext cx="17" cy="3100"/>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64" name="Rectangle 24"/>
            <p:cNvSpPr>
              <a:spLocks noChangeArrowheads="1"/>
            </p:cNvSpPr>
            <p:nvPr/>
          </p:nvSpPr>
          <p:spPr bwMode="auto">
            <a:xfrm>
              <a:off x="2017" y="810"/>
              <a:ext cx="235"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32466" tIns="16234" rIns="32466" bIns="16234"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100">
                <a:solidFill>
                  <a:srgbClr val="960469"/>
                </a:solidFill>
              </a:endParaRPr>
            </a:p>
          </p:txBody>
        </p:sp>
        <p:sp>
          <p:nvSpPr>
            <p:cNvPr id="65" name="Rectangle 25"/>
            <p:cNvSpPr>
              <a:spLocks noChangeArrowheads="1"/>
            </p:cNvSpPr>
            <p:nvPr/>
          </p:nvSpPr>
          <p:spPr bwMode="auto">
            <a:xfrm>
              <a:off x="2478" y="810"/>
              <a:ext cx="235"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32466" tIns="16234" rIns="32466" bIns="16234"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100">
                <a:solidFill>
                  <a:srgbClr val="960469"/>
                </a:solidFill>
              </a:endParaRPr>
            </a:p>
          </p:txBody>
        </p:sp>
        <p:sp>
          <p:nvSpPr>
            <p:cNvPr id="66" name="Rectangle 26"/>
            <p:cNvSpPr>
              <a:spLocks noChangeArrowheads="1"/>
            </p:cNvSpPr>
            <p:nvPr/>
          </p:nvSpPr>
          <p:spPr bwMode="auto">
            <a:xfrm>
              <a:off x="2957" y="810"/>
              <a:ext cx="236"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32466" tIns="16234" rIns="32466" bIns="16234"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100">
                <a:solidFill>
                  <a:srgbClr val="960469"/>
                </a:solidFill>
              </a:endParaRPr>
            </a:p>
          </p:txBody>
        </p:sp>
        <p:sp>
          <p:nvSpPr>
            <p:cNvPr id="67" name="Rectangle 27"/>
            <p:cNvSpPr>
              <a:spLocks noChangeArrowheads="1"/>
            </p:cNvSpPr>
            <p:nvPr/>
          </p:nvSpPr>
          <p:spPr bwMode="auto">
            <a:xfrm>
              <a:off x="3451" y="810"/>
              <a:ext cx="235"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32466" tIns="16234" rIns="32466" bIns="16234"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sz="1100">
                <a:solidFill>
                  <a:srgbClr val="960469"/>
                </a:solidFill>
              </a:endParaRPr>
            </a:p>
          </p:txBody>
        </p:sp>
      </p:grpSp>
      <p:grpSp>
        <p:nvGrpSpPr>
          <p:cNvPr id="70" name="Grupa 60"/>
          <p:cNvGrpSpPr/>
          <p:nvPr/>
        </p:nvGrpSpPr>
        <p:grpSpPr>
          <a:xfrm>
            <a:off x="3935855" y="1658729"/>
            <a:ext cx="1141071" cy="2719423"/>
            <a:chOff x="7012897" y="1987576"/>
            <a:chExt cx="1028833" cy="2451934"/>
          </a:xfrm>
        </p:grpSpPr>
        <p:sp>
          <p:nvSpPr>
            <p:cNvPr id="71" name="Line 38"/>
            <p:cNvSpPr>
              <a:spLocks noChangeShapeType="1"/>
            </p:cNvSpPr>
            <p:nvPr/>
          </p:nvSpPr>
          <p:spPr bwMode="auto">
            <a:xfrm flipV="1">
              <a:off x="7012897" y="1987576"/>
              <a:ext cx="321165" cy="126167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72" name="Line 39"/>
            <p:cNvSpPr>
              <a:spLocks noChangeShapeType="1"/>
            </p:cNvSpPr>
            <p:nvPr/>
          </p:nvSpPr>
          <p:spPr bwMode="auto">
            <a:xfrm>
              <a:off x="7340088" y="1987577"/>
              <a:ext cx="349879" cy="93794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73" name="Line 40"/>
            <p:cNvSpPr>
              <a:spLocks noChangeShapeType="1"/>
            </p:cNvSpPr>
            <p:nvPr/>
          </p:nvSpPr>
          <p:spPr bwMode="auto">
            <a:xfrm>
              <a:off x="7689968" y="2925522"/>
              <a:ext cx="351762" cy="151398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74" name="Text Box 43"/>
          <p:cNvSpPr txBox="1">
            <a:spLocks noChangeArrowheads="1"/>
          </p:cNvSpPr>
          <p:nvPr/>
        </p:nvSpPr>
        <p:spPr bwMode="auto">
          <a:xfrm>
            <a:off x="3566293" y="1150870"/>
            <a:ext cx="1865925" cy="338573"/>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sp>
        <p:nvSpPr>
          <p:cNvPr id="75" name="Text Box 43"/>
          <p:cNvSpPr txBox="1">
            <a:spLocks noChangeArrowheads="1"/>
          </p:cNvSpPr>
          <p:nvPr/>
        </p:nvSpPr>
        <p:spPr bwMode="auto">
          <a:xfrm>
            <a:off x="1231703" y="1169641"/>
            <a:ext cx="1874628" cy="338573"/>
          </a:xfrm>
          <a:prstGeom prst="rect">
            <a:avLst/>
          </a:prstGeom>
          <a:noFill/>
          <a:ln w="12700">
            <a:noFill/>
            <a:miter lim="800000"/>
            <a:headEnd/>
            <a:tailEnd/>
          </a:ln>
        </p:spPr>
        <p:txBody>
          <a:bodyPr wrap="none" lIns="32466" tIns="16234" rIns="32466" bIns="16234" anchor="ctr"/>
          <a:lstStyle/>
          <a:p>
            <a:pPr algn="ctr" eaLnBrk="1" hangingPunct="1">
              <a:defRPr/>
            </a:pPr>
            <a:r>
              <a:rPr lang="pl-PL" sz="1300" b="1">
                <a:solidFill>
                  <a:srgbClr val="272274"/>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D</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I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S  </a:t>
            </a:r>
            <a:r>
              <a:rPr lang="pl-PL" sz="1300" b="1">
                <a:solidFill>
                  <a:srgbClr val="5F5F5F"/>
                </a:solidFill>
                <a:latin typeface="+mn-lt"/>
                <a:ea typeface="ＭＳ Ｐゴシック" pitchFamily="-112" charset="-128"/>
                <a:cs typeface="ＭＳ Ｐゴシック" pitchFamily="-112" charset="-128"/>
              </a:rPr>
              <a:t>    </a:t>
            </a:r>
            <a:r>
              <a:rPr lang="en-US" sz="1300" b="1">
                <a:solidFill>
                  <a:srgbClr val="5F5F5F"/>
                </a:solidFill>
                <a:latin typeface="+mn-lt"/>
                <a:ea typeface="ＭＳ Ｐゴシック" pitchFamily="-112" charset="-128"/>
                <a:cs typeface="ＭＳ Ｐゴシック" pitchFamily="-112" charset="-128"/>
              </a:rPr>
              <a:t>C</a:t>
            </a:r>
            <a:r>
              <a:rPr lang="pl-PL" sz="1300" b="1">
                <a:solidFill>
                  <a:srgbClr val="5F5F5F"/>
                </a:solidFill>
                <a:latin typeface="+mn-lt"/>
                <a:ea typeface="ＭＳ Ｐゴシック" pitchFamily="-112" charset="-128"/>
                <a:cs typeface="ＭＳ Ｐゴシック" pitchFamily="-112" charset="-128"/>
              </a:rPr>
              <a:t>  </a:t>
            </a:r>
            <a:endParaRPr lang="en-US" sz="1300" b="1">
              <a:solidFill>
                <a:srgbClr val="5F5F5F"/>
              </a:solidFill>
              <a:latin typeface="+mn-lt"/>
              <a:ea typeface="ＭＳ Ｐゴシック" pitchFamily="-112" charset="-128"/>
              <a:cs typeface="ＭＳ Ｐゴシック" pitchFamily="-112" charset="-128"/>
            </a:endParaRPr>
          </a:p>
        </p:txBody>
      </p:sp>
      <p:grpSp>
        <p:nvGrpSpPr>
          <p:cNvPr id="76" name="Grupa 51"/>
          <p:cNvGrpSpPr/>
          <p:nvPr/>
        </p:nvGrpSpPr>
        <p:grpSpPr>
          <a:xfrm>
            <a:off x="1231703" y="1485498"/>
            <a:ext cx="1881710" cy="3877928"/>
            <a:chOff x="3636165" y="1814460"/>
            <a:chExt cx="1696621" cy="3496486"/>
          </a:xfrm>
        </p:grpSpPr>
        <p:grpSp>
          <p:nvGrpSpPr>
            <p:cNvPr id="77" name="Group 28"/>
            <p:cNvGrpSpPr>
              <a:grpSpLocks/>
            </p:cNvGrpSpPr>
            <p:nvPr/>
          </p:nvGrpSpPr>
          <p:grpSpPr bwMode="auto">
            <a:xfrm>
              <a:off x="3636165" y="1819139"/>
              <a:ext cx="1696621" cy="3491807"/>
              <a:chOff x="1684" y="1082"/>
              <a:chExt cx="2391" cy="3083"/>
            </a:xfrm>
          </p:grpSpPr>
          <p:sp>
            <p:nvSpPr>
              <p:cNvPr id="82" name="Rectangle 29"/>
              <p:cNvSpPr>
                <a:spLocks noChangeArrowheads="1"/>
              </p:cNvSpPr>
              <p:nvPr/>
            </p:nvSpPr>
            <p:spPr bwMode="auto">
              <a:xfrm>
                <a:off x="1684" y="1082"/>
                <a:ext cx="2382" cy="308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lIns="30302" tIns="15152" rIns="30302" bIns="15152" anchor="ct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endParaRPr lang="pl-PL" altLang="pl-PL"/>
              </a:p>
            </p:txBody>
          </p:sp>
          <p:sp>
            <p:nvSpPr>
              <p:cNvPr id="83" name="Line 30"/>
              <p:cNvSpPr>
                <a:spLocks noChangeShapeType="1"/>
              </p:cNvSpPr>
              <p:nvPr/>
            </p:nvSpPr>
            <p:spPr bwMode="auto">
              <a:xfrm>
                <a:off x="1684" y="2623"/>
                <a:ext cx="23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sp>
          <p:nvSpPr>
            <p:cNvPr id="78" name="Line 31"/>
            <p:cNvSpPr>
              <a:spLocks noChangeShapeType="1"/>
            </p:cNvSpPr>
            <p:nvPr/>
          </p:nvSpPr>
          <p:spPr bwMode="auto">
            <a:xfrm flipH="1" flipV="1">
              <a:off x="3964377" y="1814460"/>
              <a:ext cx="10194" cy="3488547"/>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79" name="Line 32"/>
            <p:cNvSpPr>
              <a:spLocks noChangeShapeType="1"/>
            </p:cNvSpPr>
            <p:nvPr/>
          </p:nvSpPr>
          <p:spPr bwMode="auto">
            <a:xfrm flipH="1" flipV="1">
              <a:off x="4981924" y="1814460"/>
              <a:ext cx="1530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0" name="Line 33"/>
            <p:cNvSpPr>
              <a:spLocks noChangeShapeType="1"/>
            </p:cNvSpPr>
            <p:nvPr/>
          </p:nvSpPr>
          <p:spPr bwMode="auto">
            <a:xfrm flipH="1" flipV="1">
              <a:off x="4641875" y="1814460"/>
              <a:ext cx="12503"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sp>
          <p:nvSpPr>
            <p:cNvPr id="81" name="Line 34"/>
            <p:cNvSpPr>
              <a:spLocks noChangeShapeType="1"/>
            </p:cNvSpPr>
            <p:nvPr/>
          </p:nvSpPr>
          <p:spPr bwMode="auto">
            <a:xfrm flipH="1" flipV="1">
              <a:off x="4298427" y="1814460"/>
              <a:ext cx="11650" cy="3488548"/>
            </a:xfrm>
            <a:prstGeom prst="line">
              <a:avLst/>
            </a:prstGeom>
            <a:noFill/>
            <a:ln w="12700">
              <a:solidFill>
                <a:srgbClr val="000000"/>
              </a:solidFill>
              <a:prstDash val="sysDot"/>
              <a:round/>
              <a:headEnd/>
              <a:tailEnd/>
            </a:ln>
            <a:extLst>
              <a:ext uri="{909E8E84-426E-40DD-AFC4-6F175D3DCCD1}">
                <a14:hiddenFill xmlns:a14="http://schemas.microsoft.com/office/drawing/2010/main">
                  <a:noFill/>
                </a14:hiddenFill>
              </a:ext>
            </a:extLst>
          </p:spPr>
          <p:txBody>
            <a:bodyPr wrap="none" lIns="30302" tIns="15152" rIns="30302" bIns="15152" anchor="ctr"/>
            <a:lstStyle/>
            <a:p>
              <a:endParaRPr lang="pl-PL"/>
            </a:p>
          </p:txBody>
        </p:sp>
      </p:grpSp>
      <p:pic>
        <p:nvPicPr>
          <p:cNvPr id="9" name="Picture 8" descr="Chart, radar chart&#10;&#10;Description automatically generated">
            <a:extLst>
              <a:ext uri="{FF2B5EF4-FFF2-40B4-BE49-F238E27FC236}">
                <a16:creationId xmlns:a16="http://schemas.microsoft.com/office/drawing/2014/main" id="{5BF48986-F4C8-4527-EE9B-F7E56D50E433}"/>
              </a:ext>
            </a:extLst>
          </p:cNvPr>
          <p:cNvPicPr>
            <a:picLocks noChangeAspect="1"/>
          </p:cNvPicPr>
          <p:nvPr/>
        </p:nvPicPr>
        <p:blipFill rotWithShape="1">
          <a:blip r:embed="rId4"/>
          <a:srcRect l="3186" r="4646" b="3521"/>
          <a:stretch/>
        </p:blipFill>
        <p:spPr>
          <a:xfrm>
            <a:off x="5815469" y="960680"/>
            <a:ext cx="5374682" cy="5301220"/>
          </a:xfrm>
          <a:prstGeom prst="rect">
            <a:avLst/>
          </a:prstGeom>
        </p:spPr>
      </p:pic>
      <p:sp>
        <p:nvSpPr>
          <p:cNvPr id="10" name="Line 55"/>
          <p:cNvSpPr>
            <a:spLocks noChangeShapeType="1"/>
          </p:cNvSpPr>
          <p:nvPr/>
        </p:nvSpPr>
        <p:spPr bwMode="auto">
          <a:xfrm>
            <a:off x="4292057" y="1677499"/>
            <a:ext cx="4909657" cy="3181311"/>
          </a:xfrm>
          <a:prstGeom prst="line">
            <a:avLst/>
          </a:prstGeom>
          <a:ln w="19050" cap="rnd">
            <a:solidFill>
              <a:srgbClr val="F76AA7"/>
            </a:solidFill>
            <a:round/>
            <a:headEnd type="none"/>
            <a:tailEnd type="triangle"/>
          </a:ln>
        </p:spPr>
        <p:style>
          <a:lnRef idx="1">
            <a:schemeClr val="accent1"/>
          </a:lnRef>
          <a:fillRef idx="0">
            <a:schemeClr val="accent1"/>
          </a:fillRef>
          <a:effectRef idx="0">
            <a:schemeClr val="accent1"/>
          </a:effectRef>
          <a:fontRef idx="minor">
            <a:schemeClr val="tx1"/>
          </a:fontRef>
        </p:style>
        <p:txBody>
          <a:bodyPr wrap="none" lIns="85341" tIns="42670" rIns="85341" bIns="42670" anchor="ctr"/>
          <a:lstStyle/>
          <a:p>
            <a:endParaRPr lang="pl-PL"/>
          </a:p>
        </p:txBody>
      </p:sp>
      <p:sp>
        <p:nvSpPr>
          <p:cNvPr id="11" name="Line 55"/>
          <p:cNvSpPr>
            <a:spLocks noChangeShapeType="1"/>
          </p:cNvSpPr>
          <p:nvPr/>
        </p:nvSpPr>
        <p:spPr bwMode="auto">
          <a:xfrm>
            <a:off x="2011057" y="1704531"/>
            <a:ext cx="8163046" cy="3781483"/>
          </a:xfrm>
          <a:prstGeom prst="line">
            <a:avLst/>
          </a:prstGeom>
          <a:ln w="19050" cap="rnd">
            <a:solidFill>
              <a:srgbClr val="F76AA7"/>
            </a:solidFill>
            <a:round/>
            <a:headEnd type="none"/>
            <a:tailEnd type="triangle"/>
          </a:ln>
        </p:spPr>
        <p:style>
          <a:lnRef idx="1">
            <a:schemeClr val="accent1"/>
          </a:lnRef>
          <a:fillRef idx="0">
            <a:schemeClr val="accent1"/>
          </a:fillRef>
          <a:effectRef idx="0">
            <a:schemeClr val="accent1"/>
          </a:effectRef>
          <a:fontRef idx="minor">
            <a:schemeClr val="tx1"/>
          </a:fontRef>
        </p:style>
        <p:txBody>
          <a:bodyPr wrap="none" lIns="85341" tIns="42670" rIns="85341" bIns="42670" anchor="ctr"/>
          <a:lstStyle/>
          <a:p>
            <a:endParaRPr lang="pl-PL"/>
          </a:p>
        </p:txBody>
      </p:sp>
    </p:spTree>
    <p:extLst>
      <p:ext uri="{BB962C8B-B14F-4D97-AF65-F5344CB8AC3E}">
        <p14:creationId xmlns:p14="http://schemas.microsoft.com/office/powerpoint/2010/main" val="315110965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53333">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3333">
                                          <p:cBhvr additive="base">
                                            <p:cTn id="7" dur="1000" fill="hold"/>
                                            <p:tgtEl>
                                              <p:spTgt spid="3"/>
                                            </p:tgtEl>
                                            <p:attrNameLst>
                                              <p:attrName>ppt_x</p:attrName>
                                            </p:attrNameLst>
                                          </p:cBhvr>
                                          <p:tavLst>
                                            <p:tav tm="0">
                                              <p:val>
                                                <p:strVal val="1+#ppt_w/2"/>
                                              </p:val>
                                            </p:tav>
                                            <p:tav tm="100000">
                                              <p:val>
                                                <p:strVal val="#ppt_x"/>
                                              </p:val>
                                            </p:tav>
                                          </p:tavLst>
                                        </p:anim>
                                        <p:anim calcmode="lin" valueType="num" p14:bounceEnd="53333">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14:presetBounceEnd="53333">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14:bounceEnd="53333">
                                          <p:cBhvr additive="base">
                                            <p:cTn id="12" dur="1250" fill="hold"/>
                                            <p:tgtEl>
                                              <p:spTgt spid="5"/>
                                            </p:tgtEl>
                                            <p:attrNameLst>
                                              <p:attrName>ppt_x</p:attrName>
                                            </p:attrNameLst>
                                          </p:cBhvr>
                                          <p:tavLst>
                                            <p:tav tm="0">
                                              <p:val>
                                                <p:strVal val="0-#ppt_w/2"/>
                                              </p:val>
                                            </p:tav>
                                            <p:tav tm="100000">
                                              <p:val>
                                                <p:strVal val="#ppt_x"/>
                                              </p:val>
                                            </p:tav>
                                          </p:tavLst>
                                        </p:anim>
                                        <p:anim calcmode="lin" valueType="num" p14:bounceEnd="53333">
                                          <p:cBhvr additive="base">
                                            <p:cTn id="13" dur="125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2250"/>
                                </p:stCondLst>
                                <p:childTnLst>
                                  <p:par>
                                    <p:cTn id="15" presetID="2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275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250" fill="hold"/>
                                            <p:tgtEl>
                                              <p:spTgt spid="5"/>
                                            </p:tgtEl>
                                            <p:attrNameLst>
                                              <p:attrName>ppt_x</p:attrName>
                                            </p:attrNameLst>
                                          </p:cBhvr>
                                          <p:tavLst>
                                            <p:tav tm="0">
                                              <p:val>
                                                <p:strVal val="0-#ppt_w/2"/>
                                              </p:val>
                                            </p:tav>
                                            <p:tav tm="100000">
                                              <p:val>
                                                <p:strVal val="#ppt_x"/>
                                              </p:val>
                                            </p:tav>
                                          </p:tavLst>
                                        </p:anim>
                                        <p:anim calcmode="lin" valueType="num">
                                          <p:cBhvr additive="base">
                                            <p:cTn id="13" dur="125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2250"/>
                                </p:stCondLst>
                                <p:childTnLst>
                                  <p:par>
                                    <p:cTn id="15" presetID="2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275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003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110" y="215700"/>
            <a:ext cx="10812585" cy="82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676889" y="810533"/>
            <a:ext cx="4254011" cy="461665"/>
          </a:xfrm>
          <a:prstGeom prst="rect">
            <a:avLst/>
          </a:prstGeom>
          <a:noFill/>
        </p:spPr>
        <p:txBody>
          <a:bodyPr wrap="square" rtlCol="0">
            <a:spAutoFit/>
          </a:bodyPr>
          <a:lstStyle/>
          <a:p>
            <a:pPr algn="l"/>
            <a:r>
              <a:rPr lang="en-GB" sz="2400" b="1">
                <a:solidFill>
                  <a:srgbClr val="ED0C6D"/>
                </a:solidFill>
                <a:latin typeface="Century Gothic" panose="020B0502020202020204" pitchFamily="34" charset="0"/>
              </a:rPr>
              <a:t>Mandy</a:t>
            </a:r>
          </a:p>
        </p:txBody>
      </p:sp>
      <p:sp>
        <p:nvSpPr>
          <p:cNvPr id="2" name="Title 1"/>
          <p:cNvSpPr>
            <a:spLocks noGrp="1"/>
          </p:cNvSpPr>
          <p:nvPr>
            <p:ph type="title"/>
          </p:nvPr>
        </p:nvSpPr>
        <p:spPr/>
        <p:txBody>
          <a:bodyPr/>
          <a:lstStyle/>
          <a:p>
            <a:r>
              <a:rPr lang="en-NZ" b="1">
                <a:solidFill>
                  <a:srgbClr val="ED0C6D"/>
                </a:solidFill>
              </a:rPr>
              <a:t>Exercise 7</a:t>
            </a:r>
            <a:r>
              <a:rPr lang="en-NZ"/>
              <a:t>: Debriefing Profiles</a:t>
            </a:r>
            <a:endParaRPr lang="en-GB"/>
          </a:p>
        </p:txBody>
      </p:sp>
      <p:grpSp>
        <p:nvGrpSpPr>
          <p:cNvPr id="7" name="Group 6"/>
          <p:cNvGrpSpPr/>
          <p:nvPr/>
        </p:nvGrpSpPr>
        <p:grpSpPr>
          <a:xfrm>
            <a:off x="689861" y="769562"/>
            <a:ext cx="782550" cy="599748"/>
            <a:chOff x="939800" y="783673"/>
            <a:chExt cx="1308101" cy="1002532"/>
          </a:xfrm>
        </p:grpSpPr>
        <p:pic>
          <p:nvPicPr>
            <p:cNvPr id="8" name="Picture 7"/>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257605" y="783673"/>
              <a:ext cx="990296" cy="990296"/>
            </a:xfrm>
            <a:prstGeom prst="rect">
              <a:avLst/>
            </a:prstGeom>
          </p:spPr>
        </p:pic>
        <p:sp>
          <p:nvSpPr>
            <p:cNvPr id="9" name="Oval 8"/>
            <p:cNvSpPr/>
            <p:nvPr/>
          </p:nvSpPr>
          <p:spPr>
            <a:xfrm>
              <a:off x="939800" y="1740486"/>
              <a:ext cx="1308101"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6" name="Picture 5" descr="Chart, line chart&#10;&#10;Description automatically generated">
            <a:extLst>
              <a:ext uri="{FF2B5EF4-FFF2-40B4-BE49-F238E27FC236}">
                <a16:creationId xmlns:a16="http://schemas.microsoft.com/office/drawing/2014/main" id="{1DCD23EE-CC1C-C744-E949-54734D1882E8}"/>
              </a:ext>
            </a:extLst>
          </p:cNvPr>
          <p:cNvPicPr>
            <a:picLocks noChangeAspect="1"/>
          </p:cNvPicPr>
          <p:nvPr/>
        </p:nvPicPr>
        <p:blipFill>
          <a:blip r:embed="rId5"/>
          <a:stretch>
            <a:fillRect/>
          </a:stretch>
        </p:blipFill>
        <p:spPr>
          <a:xfrm>
            <a:off x="1676889" y="1665915"/>
            <a:ext cx="4575877" cy="4046262"/>
          </a:xfrm>
          <a:prstGeom prst="rect">
            <a:avLst/>
          </a:prstGeom>
        </p:spPr>
      </p:pic>
      <p:sp>
        <p:nvSpPr>
          <p:cNvPr id="10" name="Prostokąt zaokrąglony 7">
            <a:extLst>
              <a:ext uri="{FF2B5EF4-FFF2-40B4-BE49-F238E27FC236}">
                <a16:creationId xmlns:a16="http://schemas.microsoft.com/office/drawing/2014/main" id="{0602259B-DE10-0D36-9D23-8C1D2669AF14}"/>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Turn to Page 33 of your Workbook</a:t>
            </a:r>
            <a:endParaRPr lang="en-US" sz="1100" b="1">
              <a:solidFill>
                <a:schemeClr val="bg1"/>
              </a:solidFill>
              <a:latin typeface="Century Gothic" panose="020B0502020202020204" pitchFamily="34" charset="0"/>
            </a:endParaRPr>
          </a:p>
        </p:txBody>
      </p:sp>
      <p:pic>
        <p:nvPicPr>
          <p:cNvPr id="4" name="Picture 3" descr="Chart, radar chart&#10;&#10;Description automatically generated">
            <a:extLst>
              <a:ext uri="{FF2B5EF4-FFF2-40B4-BE49-F238E27FC236}">
                <a16:creationId xmlns:a16="http://schemas.microsoft.com/office/drawing/2014/main" id="{63207A33-F8F2-02EF-9961-3A0A16A91F1D}"/>
              </a:ext>
            </a:extLst>
          </p:cNvPr>
          <p:cNvPicPr>
            <a:picLocks noChangeAspect="1"/>
          </p:cNvPicPr>
          <p:nvPr/>
        </p:nvPicPr>
        <p:blipFill>
          <a:blip r:embed="rId6"/>
          <a:stretch>
            <a:fillRect/>
          </a:stretch>
        </p:blipFill>
        <p:spPr>
          <a:xfrm>
            <a:off x="6400800" y="957528"/>
            <a:ext cx="5483258" cy="5198413"/>
          </a:xfrm>
          <a:prstGeom prst="rect">
            <a:avLst/>
          </a:prstGeom>
        </p:spPr>
      </p:pic>
    </p:spTree>
    <p:extLst>
      <p:ext uri="{BB962C8B-B14F-4D97-AF65-F5344CB8AC3E}">
        <p14:creationId xmlns:p14="http://schemas.microsoft.com/office/powerpoint/2010/main" val="98072763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53333">
                                          <p:cBhvr additive="base">
                                            <p:cTn id="7" dur="1250" fill="hold"/>
                                            <p:tgtEl>
                                              <p:spTgt spid="10"/>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250" fill="hold"/>
                                            <p:tgtEl>
                                              <p:spTgt spid="10"/>
                                            </p:tgtEl>
                                            <p:attrNameLst>
                                              <p:attrName>ppt_x</p:attrName>
                                            </p:attrNameLst>
                                          </p:cBhvr>
                                          <p:tavLst>
                                            <p:tav tm="0">
                                              <p:val>
                                                <p:strVal val="0-#ppt_w/2"/>
                                              </p:val>
                                            </p:tav>
                                            <p:tav tm="100000">
                                              <p:val>
                                                <p:strVal val="#ppt_x"/>
                                              </p:val>
                                            </p:tav>
                                          </p:tavLst>
                                        </p:anim>
                                        <p:anim calcmode="lin" valueType="num">
                                          <p:cBhvr additive="base">
                                            <p:cTn id="8" dur="12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003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110" y="215700"/>
            <a:ext cx="10812585" cy="82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676889" y="810533"/>
            <a:ext cx="4254011" cy="461665"/>
          </a:xfrm>
          <a:prstGeom prst="rect">
            <a:avLst/>
          </a:prstGeom>
          <a:noFill/>
        </p:spPr>
        <p:txBody>
          <a:bodyPr wrap="square" rtlCol="0">
            <a:spAutoFit/>
          </a:bodyPr>
          <a:lstStyle/>
          <a:p>
            <a:pPr algn="l"/>
            <a:r>
              <a:rPr lang="en-NZ" sz="2400" b="1">
                <a:solidFill>
                  <a:srgbClr val="ED0C6D"/>
                </a:solidFill>
                <a:latin typeface="Century Gothic" panose="020B0502020202020204" pitchFamily="34" charset="0"/>
              </a:rPr>
              <a:t>Roy</a:t>
            </a:r>
            <a:endParaRPr lang="en-GB" sz="2400" b="1">
              <a:solidFill>
                <a:srgbClr val="ED0C6D"/>
              </a:solidFill>
              <a:latin typeface="Century Gothic" panose="020B0502020202020204" pitchFamily="34" charset="0"/>
            </a:endParaRPr>
          </a:p>
        </p:txBody>
      </p:sp>
      <p:sp>
        <p:nvSpPr>
          <p:cNvPr id="2" name="Title 1"/>
          <p:cNvSpPr>
            <a:spLocks noGrp="1"/>
          </p:cNvSpPr>
          <p:nvPr>
            <p:ph type="title"/>
          </p:nvPr>
        </p:nvSpPr>
        <p:spPr/>
        <p:txBody>
          <a:bodyPr/>
          <a:lstStyle/>
          <a:p>
            <a:r>
              <a:rPr lang="en-NZ" b="1">
                <a:solidFill>
                  <a:srgbClr val="ED0C6D"/>
                </a:solidFill>
              </a:rPr>
              <a:t>Exercise 7</a:t>
            </a:r>
            <a:r>
              <a:rPr lang="en-NZ"/>
              <a:t>: Debriefing Profiles</a:t>
            </a:r>
            <a:endParaRPr lang="en-GB"/>
          </a:p>
        </p:txBody>
      </p:sp>
      <p:grpSp>
        <p:nvGrpSpPr>
          <p:cNvPr id="7" name="Group 6"/>
          <p:cNvGrpSpPr/>
          <p:nvPr/>
        </p:nvGrpSpPr>
        <p:grpSpPr>
          <a:xfrm>
            <a:off x="689861" y="769562"/>
            <a:ext cx="782550" cy="599748"/>
            <a:chOff x="939800" y="783673"/>
            <a:chExt cx="1308101" cy="1002532"/>
          </a:xfrm>
        </p:grpSpPr>
        <p:pic>
          <p:nvPicPr>
            <p:cNvPr id="8" name="Picture 7"/>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257605" y="783673"/>
              <a:ext cx="990296" cy="990296"/>
            </a:xfrm>
            <a:prstGeom prst="rect">
              <a:avLst/>
            </a:prstGeom>
          </p:spPr>
        </p:pic>
        <p:sp>
          <p:nvSpPr>
            <p:cNvPr id="9" name="Oval 8"/>
            <p:cNvSpPr/>
            <p:nvPr/>
          </p:nvSpPr>
          <p:spPr>
            <a:xfrm>
              <a:off x="939800" y="1740486"/>
              <a:ext cx="1308101"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6" name="Picture 5" descr="Chart&#10;&#10;Description automatically generated">
            <a:extLst>
              <a:ext uri="{FF2B5EF4-FFF2-40B4-BE49-F238E27FC236}">
                <a16:creationId xmlns:a16="http://schemas.microsoft.com/office/drawing/2014/main" id="{30147195-630D-19E0-FF2D-CA142EC2E827}"/>
              </a:ext>
            </a:extLst>
          </p:cNvPr>
          <p:cNvPicPr>
            <a:picLocks noChangeAspect="1"/>
          </p:cNvPicPr>
          <p:nvPr/>
        </p:nvPicPr>
        <p:blipFill>
          <a:blip r:embed="rId5"/>
          <a:stretch>
            <a:fillRect/>
          </a:stretch>
        </p:blipFill>
        <p:spPr>
          <a:xfrm>
            <a:off x="1589148" y="1416202"/>
            <a:ext cx="4710052" cy="4141412"/>
          </a:xfrm>
          <a:prstGeom prst="rect">
            <a:avLst/>
          </a:prstGeom>
        </p:spPr>
      </p:pic>
      <p:sp>
        <p:nvSpPr>
          <p:cNvPr id="10" name="Prostokąt zaokrąglony 7">
            <a:extLst>
              <a:ext uri="{FF2B5EF4-FFF2-40B4-BE49-F238E27FC236}">
                <a16:creationId xmlns:a16="http://schemas.microsoft.com/office/drawing/2014/main" id="{392CD9EC-8B2D-47A2-8A25-1FB7520D74DF}"/>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Turn to Page 34 of your Workbook</a:t>
            </a:r>
            <a:endParaRPr lang="en-US" sz="1100" b="1">
              <a:solidFill>
                <a:schemeClr val="bg1"/>
              </a:solidFill>
              <a:latin typeface="Century Gothic" panose="020B0502020202020204" pitchFamily="34" charset="0"/>
            </a:endParaRPr>
          </a:p>
        </p:txBody>
      </p:sp>
      <p:pic>
        <p:nvPicPr>
          <p:cNvPr id="4" name="Picture 3" descr="Chart, radar chart&#10;&#10;Description automatically generated">
            <a:extLst>
              <a:ext uri="{FF2B5EF4-FFF2-40B4-BE49-F238E27FC236}">
                <a16:creationId xmlns:a16="http://schemas.microsoft.com/office/drawing/2014/main" id="{08A0246B-4682-57E6-6C5F-E14E67390D46}"/>
              </a:ext>
            </a:extLst>
          </p:cNvPr>
          <p:cNvPicPr>
            <a:picLocks noChangeAspect="1"/>
          </p:cNvPicPr>
          <p:nvPr/>
        </p:nvPicPr>
        <p:blipFill>
          <a:blip r:embed="rId6"/>
          <a:stretch>
            <a:fillRect/>
          </a:stretch>
        </p:blipFill>
        <p:spPr>
          <a:xfrm>
            <a:off x="6299200" y="739384"/>
            <a:ext cx="5521324" cy="5379232"/>
          </a:xfrm>
          <a:prstGeom prst="rect">
            <a:avLst/>
          </a:prstGeom>
        </p:spPr>
      </p:pic>
    </p:spTree>
    <p:extLst>
      <p:ext uri="{BB962C8B-B14F-4D97-AF65-F5344CB8AC3E}">
        <p14:creationId xmlns:p14="http://schemas.microsoft.com/office/powerpoint/2010/main" val="3628434691"/>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53333">
                                          <p:cBhvr additive="base">
                                            <p:cTn id="7" dur="1250" fill="hold"/>
                                            <p:tgtEl>
                                              <p:spTgt spid="10"/>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250" fill="hold"/>
                                            <p:tgtEl>
                                              <p:spTgt spid="10"/>
                                            </p:tgtEl>
                                            <p:attrNameLst>
                                              <p:attrName>ppt_x</p:attrName>
                                            </p:attrNameLst>
                                          </p:cBhvr>
                                          <p:tavLst>
                                            <p:tav tm="0">
                                              <p:val>
                                                <p:strVal val="0-#ppt_w/2"/>
                                              </p:val>
                                            </p:tav>
                                            <p:tav tm="100000">
                                              <p:val>
                                                <p:strVal val="#ppt_x"/>
                                              </p:val>
                                            </p:tav>
                                          </p:tavLst>
                                        </p:anim>
                                        <p:anim calcmode="lin" valueType="num">
                                          <p:cBhvr additive="base">
                                            <p:cTn id="8" dur="12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003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110" y="215700"/>
            <a:ext cx="10812585" cy="8256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911743" y="880294"/>
            <a:ext cx="4254011" cy="461665"/>
          </a:xfrm>
          <a:prstGeom prst="rect">
            <a:avLst/>
          </a:prstGeom>
          <a:noFill/>
        </p:spPr>
        <p:txBody>
          <a:bodyPr wrap="square" rtlCol="0">
            <a:spAutoFit/>
          </a:bodyPr>
          <a:lstStyle/>
          <a:p>
            <a:pPr algn="l"/>
            <a:r>
              <a:rPr lang="en-NZ" sz="2400" b="1">
                <a:solidFill>
                  <a:srgbClr val="ED0C6D"/>
                </a:solidFill>
                <a:latin typeface="Century Gothic" panose="020B0502020202020204" pitchFamily="34" charset="0"/>
              </a:rPr>
              <a:t>Steve</a:t>
            </a:r>
            <a:endParaRPr lang="en-GB" sz="2400" b="1">
              <a:solidFill>
                <a:srgbClr val="ED0C6D"/>
              </a:solidFill>
              <a:latin typeface="Century Gothic" panose="020B0502020202020204" pitchFamily="34" charset="0"/>
            </a:endParaRPr>
          </a:p>
        </p:txBody>
      </p:sp>
      <p:sp>
        <p:nvSpPr>
          <p:cNvPr id="2" name="Title 1"/>
          <p:cNvSpPr>
            <a:spLocks noGrp="1"/>
          </p:cNvSpPr>
          <p:nvPr>
            <p:ph type="title"/>
          </p:nvPr>
        </p:nvSpPr>
        <p:spPr/>
        <p:txBody>
          <a:bodyPr/>
          <a:lstStyle/>
          <a:p>
            <a:r>
              <a:rPr lang="en-NZ" b="1">
                <a:solidFill>
                  <a:srgbClr val="ED0C6D"/>
                </a:solidFill>
              </a:rPr>
              <a:t>Exercise 7</a:t>
            </a:r>
            <a:r>
              <a:rPr lang="en-NZ"/>
              <a:t>: Debriefing Profiles</a:t>
            </a:r>
            <a:endParaRPr lang="en-GB"/>
          </a:p>
        </p:txBody>
      </p:sp>
      <p:grpSp>
        <p:nvGrpSpPr>
          <p:cNvPr id="7" name="Group 6"/>
          <p:cNvGrpSpPr/>
          <p:nvPr/>
        </p:nvGrpSpPr>
        <p:grpSpPr>
          <a:xfrm>
            <a:off x="689861" y="769562"/>
            <a:ext cx="782550" cy="599748"/>
            <a:chOff x="939800" y="783673"/>
            <a:chExt cx="1308101" cy="1002532"/>
          </a:xfrm>
        </p:grpSpPr>
        <p:pic>
          <p:nvPicPr>
            <p:cNvPr id="8" name="Picture 7"/>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1257605" y="783673"/>
              <a:ext cx="990296" cy="990296"/>
            </a:xfrm>
            <a:prstGeom prst="rect">
              <a:avLst/>
            </a:prstGeom>
          </p:spPr>
        </p:pic>
        <p:sp>
          <p:nvSpPr>
            <p:cNvPr id="9" name="Oval 8"/>
            <p:cNvSpPr/>
            <p:nvPr/>
          </p:nvSpPr>
          <p:spPr>
            <a:xfrm>
              <a:off x="939800" y="1740486"/>
              <a:ext cx="1308101"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50" name="Picture 49" descr="Chart&#10;&#10;Description automatically generated">
            <a:extLst>
              <a:ext uri="{FF2B5EF4-FFF2-40B4-BE49-F238E27FC236}">
                <a16:creationId xmlns:a16="http://schemas.microsoft.com/office/drawing/2014/main" id="{AE021009-F006-0335-8394-9F4AA7D76C0A}"/>
              </a:ext>
            </a:extLst>
          </p:cNvPr>
          <p:cNvPicPr>
            <a:picLocks noChangeAspect="1"/>
          </p:cNvPicPr>
          <p:nvPr/>
        </p:nvPicPr>
        <p:blipFill>
          <a:blip r:embed="rId5"/>
          <a:stretch>
            <a:fillRect/>
          </a:stretch>
        </p:blipFill>
        <p:spPr>
          <a:xfrm>
            <a:off x="1911743" y="1639391"/>
            <a:ext cx="4568585" cy="4104340"/>
          </a:xfrm>
          <a:prstGeom prst="rect">
            <a:avLst/>
          </a:prstGeom>
        </p:spPr>
      </p:pic>
      <p:sp>
        <p:nvSpPr>
          <p:cNvPr id="10" name="Prostokąt zaokrąglony 7">
            <a:extLst>
              <a:ext uri="{FF2B5EF4-FFF2-40B4-BE49-F238E27FC236}">
                <a16:creationId xmlns:a16="http://schemas.microsoft.com/office/drawing/2014/main" id="{37D4814C-9987-5A4F-4953-60CFCBCBEF1D}"/>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Turn to Page 35 of your Workbook</a:t>
            </a:r>
            <a:endParaRPr lang="en-US" sz="1100" b="1">
              <a:solidFill>
                <a:schemeClr val="bg1"/>
              </a:solidFill>
              <a:latin typeface="Century Gothic" panose="020B0502020202020204" pitchFamily="34" charset="0"/>
            </a:endParaRPr>
          </a:p>
        </p:txBody>
      </p:sp>
      <p:pic>
        <p:nvPicPr>
          <p:cNvPr id="4" name="Picture 3" descr="Chart, radar chart&#10;&#10;Description automatically generated">
            <a:extLst>
              <a:ext uri="{FF2B5EF4-FFF2-40B4-BE49-F238E27FC236}">
                <a16:creationId xmlns:a16="http://schemas.microsoft.com/office/drawing/2014/main" id="{329D289D-0C5D-91B3-985A-99DA25CF6BCD}"/>
              </a:ext>
            </a:extLst>
          </p:cNvPr>
          <p:cNvPicPr>
            <a:picLocks noChangeAspect="1"/>
          </p:cNvPicPr>
          <p:nvPr/>
        </p:nvPicPr>
        <p:blipFill>
          <a:blip r:embed="rId6"/>
          <a:stretch>
            <a:fillRect/>
          </a:stretch>
        </p:blipFill>
        <p:spPr>
          <a:xfrm>
            <a:off x="6480328" y="880294"/>
            <a:ext cx="5586914" cy="5286319"/>
          </a:xfrm>
          <a:prstGeom prst="rect">
            <a:avLst/>
          </a:prstGeom>
        </p:spPr>
      </p:pic>
    </p:spTree>
    <p:extLst>
      <p:ext uri="{BB962C8B-B14F-4D97-AF65-F5344CB8AC3E}">
        <p14:creationId xmlns:p14="http://schemas.microsoft.com/office/powerpoint/2010/main" val="125832339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53333">
                                          <p:cBhvr additive="base">
                                            <p:cTn id="7" dur="1250" fill="hold"/>
                                            <p:tgtEl>
                                              <p:spTgt spid="10"/>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250" fill="hold"/>
                                            <p:tgtEl>
                                              <p:spTgt spid="10"/>
                                            </p:tgtEl>
                                            <p:attrNameLst>
                                              <p:attrName>ppt_x</p:attrName>
                                            </p:attrNameLst>
                                          </p:cBhvr>
                                          <p:tavLst>
                                            <p:tav tm="0">
                                              <p:val>
                                                <p:strVal val="0-#ppt_w/2"/>
                                              </p:val>
                                            </p:tav>
                                            <p:tav tm="100000">
                                              <p:val>
                                                <p:strVal val="#ppt_x"/>
                                              </p:val>
                                            </p:tav>
                                          </p:tavLst>
                                        </p:anim>
                                        <p:anim calcmode="lin" valueType="num">
                                          <p:cBhvr additive="base">
                                            <p:cTn id="8" dur="12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az 4">
            <a:extLst>
              <a:ext uri="{FF2B5EF4-FFF2-40B4-BE49-F238E27FC236}">
                <a16:creationId xmlns:a16="http://schemas.microsoft.com/office/drawing/2014/main" id="{8CD30794-6432-4255-9850-F1E7347B4111}"/>
              </a:ext>
            </a:extLst>
          </p:cNvPr>
          <p:cNvPicPr>
            <a:picLocks noChangeAspect="1"/>
          </p:cNvPicPr>
          <p:nvPr/>
        </p:nvPicPr>
        <p:blipFill>
          <a:blip r:embed="rId3"/>
          <a:stretch>
            <a:fillRect/>
          </a:stretch>
        </p:blipFill>
        <p:spPr>
          <a:xfrm>
            <a:off x="3957846" y="1399506"/>
            <a:ext cx="8112126" cy="5986079"/>
          </a:xfrm>
          <a:prstGeom prst="rect">
            <a:avLst/>
          </a:prstGeom>
        </p:spPr>
      </p:pic>
      <p:sp>
        <p:nvSpPr>
          <p:cNvPr id="2" name="Tytuł 1"/>
          <p:cNvSpPr>
            <a:spLocks noGrp="1"/>
          </p:cNvSpPr>
          <p:nvPr>
            <p:ph type="title"/>
          </p:nvPr>
        </p:nvSpPr>
        <p:spPr>
          <a:xfrm>
            <a:off x="271109" y="231282"/>
            <a:ext cx="11549415" cy="351580"/>
          </a:xfrm>
        </p:spPr>
        <p:txBody>
          <a:bodyPr/>
          <a:lstStyle/>
          <a:p>
            <a:r>
              <a:rPr lang="pl-PL" b="1" dirty="0">
                <a:solidFill>
                  <a:schemeClr val="accent1"/>
                </a:solidFill>
              </a:rPr>
              <a:t>Individual Reports </a:t>
            </a:r>
            <a:r>
              <a:rPr lang="pl-PL" dirty="0"/>
              <a:t>Extended DISC®</a:t>
            </a:r>
          </a:p>
        </p:txBody>
      </p:sp>
      <p:sp>
        <p:nvSpPr>
          <p:cNvPr id="3" name="Prostokąt zaokrąglony 2"/>
          <p:cNvSpPr/>
          <p:nvPr/>
        </p:nvSpPr>
        <p:spPr>
          <a:xfrm>
            <a:off x="-1827067" y="856757"/>
            <a:ext cx="6428442" cy="49032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pPr algn="r"/>
            <a:r>
              <a:rPr lang="pl-PL" sz="2400" b="1">
                <a:latin typeface="Century Gothic" panose="020B0502020202020204" pitchFamily="34" charset="0"/>
              </a:rPr>
              <a:t>Behavio</a:t>
            </a:r>
            <a:r>
              <a:rPr lang="en-NZ" sz="2400" b="1">
                <a:latin typeface="Century Gothic" panose="020B0502020202020204" pitchFamily="34" charset="0"/>
              </a:rPr>
              <a:t>u</a:t>
            </a:r>
            <a:r>
              <a:rPr lang="pl-PL" sz="2400" b="1">
                <a:latin typeface="Century Gothic" panose="020B0502020202020204" pitchFamily="34" charset="0"/>
              </a:rPr>
              <a:t>ral </a:t>
            </a:r>
            <a:r>
              <a:rPr lang="en-NZ" sz="2400" b="1">
                <a:latin typeface="Century Gothic" panose="020B0502020202020204" pitchFamily="34" charset="0"/>
              </a:rPr>
              <a:t>Competencies</a:t>
            </a:r>
            <a:endParaRPr lang="pl-PL" sz="2400" b="1">
              <a:latin typeface="Century Gothic" panose="020B0502020202020204" pitchFamily="34" charset="0"/>
            </a:endParaRPr>
          </a:p>
        </p:txBody>
      </p:sp>
      <p:sp>
        <p:nvSpPr>
          <p:cNvPr id="4" name="Rectangle 5"/>
          <p:cNvSpPr/>
          <p:nvPr/>
        </p:nvSpPr>
        <p:spPr>
          <a:xfrm>
            <a:off x="278908" y="3270593"/>
            <a:ext cx="3678938" cy="830997"/>
          </a:xfrm>
          <a:prstGeom prst="rect">
            <a:avLst/>
          </a:prstGeom>
        </p:spPr>
        <p:txBody>
          <a:bodyPr wrap="square">
            <a:spAutoFit/>
          </a:bodyPr>
          <a:lstStyle/>
          <a:p>
            <a:pPr defTabSz="914378">
              <a:spcBef>
                <a:spcPct val="20000"/>
              </a:spcBef>
              <a:buClr>
                <a:schemeClr val="accent1"/>
              </a:buClr>
              <a:defRPr/>
            </a:pPr>
            <a:r>
              <a:rPr kumimoji="1" lang="pl-PL" sz="2400">
                <a:latin typeface="Century Gothic" panose="020B0502020202020204" pitchFamily="34" charset="0"/>
                <a:ea typeface="ＭＳ Ｐゴシック" pitchFamily="-112" charset="-128"/>
              </a:rPr>
              <a:t>I</a:t>
            </a:r>
            <a:r>
              <a:rPr kumimoji="1" lang="en-US" sz="2400">
                <a:latin typeface="Century Gothic" panose="020B0502020202020204" pitchFamily="34" charset="0"/>
                <a:ea typeface="ＭＳ Ｐゴシック" pitchFamily="-112" charset="-128"/>
              </a:rPr>
              <a:t>t is </a:t>
            </a:r>
            <a:r>
              <a:rPr kumimoji="1" lang="en-US" sz="2400" b="1">
                <a:solidFill>
                  <a:schemeClr val="accent1"/>
                </a:solidFill>
                <a:latin typeface="Century Gothic" panose="020B0502020202020204" pitchFamily="34" charset="0"/>
                <a:ea typeface="ＭＳ Ｐゴシック" pitchFamily="-112" charset="-128"/>
              </a:rPr>
              <a:t>not a scale</a:t>
            </a:r>
            <a:r>
              <a:rPr kumimoji="1" lang="en-US" sz="2400">
                <a:latin typeface="Century Gothic" panose="020B0502020202020204" pitchFamily="34" charset="0"/>
                <a:ea typeface="ＭＳ Ｐゴシック" pitchFamily="-112" charset="-128"/>
              </a:rPr>
              <a:t> of </a:t>
            </a:r>
            <a:br>
              <a:rPr kumimoji="1" lang="en-US" sz="2400">
                <a:latin typeface="Century Gothic" panose="020B0502020202020204" pitchFamily="34" charset="0"/>
                <a:ea typeface="ＭＳ Ｐゴシック" pitchFamily="-112" charset="-128"/>
              </a:rPr>
            </a:br>
            <a:r>
              <a:rPr kumimoji="1" lang="en-NZ" sz="2400">
                <a:latin typeface="Century Gothic" panose="020B0502020202020204" pitchFamily="34" charset="0"/>
                <a:ea typeface="ＭＳ Ｐゴシック" pitchFamily="-112" charset="-128"/>
              </a:rPr>
              <a:t>‘can and cannot do’</a:t>
            </a:r>
            <a:endParaRPr kumimoji="1" lang="pl-PL" sz="2400">
              <a:latin typeface="Century Gothic" panose="020B0502020202020204" pitchFamily="34" charset="0"/>
              <a:ea typeface="ＭＳ Ｐゴシック" pitchFamily="-112" charset="-128"/>
            </a:endParaRPr>
          </a:p>
        </p:txBody>
      </p:sp>
      <p:sp>
        <p:nvSpPr>
          <p:cNvPr id="7" name="Symbol zastępczy numeru slajdu 6"/>
          <p:cNvSpPr>
            <a:spLocks noGrp="1"/>
          </p:cNvSpPr>
          <p:nvPr>
            <p:ph type="sldNum" sz="quarter" idx="12"/>
          </p:nvPr>
        </p:nvSpPr>
        <p:spPr/>
        <p:txBody>
          <a:bodyPr/>
          <a:lstStyle/>
          <a:p>
            <a:fld id="{DEAEEF22-A4DB-45E7-8C91-9889C89BF273}" type="slidenum">
              <a:rPr lang="pl-PL" smtClean="0"/>
              <a:t>97</a:t>
            </a:fld>
            <a:endParaRPr lang="pl-PL"/>
          </a:p>
        </p:txBody>
      </p:sp>
      <p:pic>
        <p:nvPicPr>
          <p:cNvPr id="20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5214145" y="1992117"/>
            <a:ext cx="5599528" cy="3387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0640533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3333">
                                          <p:cBhvr additive="base">
                                            <p:cTn id="7" dur="1000" fill="hold"/>
                                            <p:tgtEl>
                                              <p:spTgt spid="3"/>
                                            </p:tgtEl>
                                            <p:attrNameLst>
                                              <p:attrName>ppt_x</p:attrName>
                                            </p:attrNameLst>
                                          </p:cBhvr>
                                          <p:tavLst>
                                            <p:tav tm="0">
                                              <p:val>
                                                <p:strVal val="0-#ppt_w/2"/>
                                              </p:val>
                                            </p:tav>
                                            <p:tav tm="100000">
                                              <p:val>
                                                <p:strVal val="#ppt_x"/>
                                              </p:val>
                                            </p:tav>
                                          </p:tavLst>
                                        </p:anim>
                                        <p:anim calcmode="lin" valueType="num" p14:bounceEnd="53333">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7059905" y="2724125"/>
            <a:ext cx="4812017" cy="3137234"/>
          </a:xfrm>
          <a:prstGeom prst="rect">
            <a:avLst/>
          </a:prstGeom>
          <a:noFill/>
          <a:ln w="12700">
            <a:noFill/>
            <a:miter lim="800000"/>
            <a:headEnd/>
            <a:tailEnd/>
          </a:ln>
        </p:spPr>
        <p:txBody>
          <a:bodyPr lIns="89222" tIns="43837" rIns="89222" bIns="43837"/>
          <a:lstStyle/>
          <a:p>
            <a:pPr algn="l" eaLnBrk="1" hangingPunct="1">
              <a:lnSpc>
                <a:spcPct val="90000"/>
              </a:lnSpc>
              <a:spcBef>
                <a:spcPct val="50000"/>
              </a:spcBef>
              <a:buClr>
                <a:srgbClr val="960469"/>
              </a:buClr>
              <a:defRPr/>
            </a:pPr>
            <a:endParaRPr lang="en-US" sz="1800" b="1" baseline="0">
              <a:solidFill>
                <a:srgbClr val="E40059"/>
              </a:solidFill>
              <a:latin typeface="Century Gothic" panose="020B0502020202020204" pitchFamily="34" charset="0"/>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79565" y="965327"/>
            <a:ext cx="4159154" cy="52772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cxnSp>
        <p:nvCxnSpPr>
          <p:cNvPr id="8" name="Straight Connector 7"/>
          <p:cNvCxnSpPr/>
          <p:nvPr/>
        </p:nvCxnSpPr>
        <p:spPr bwMode="auto">
          <a:xfrm>
            <a:off x="10319217" y="849854"/>
            <a:ext cx="0" cy="5625822"/>
          </a:xfrm>
          <a:prstGeom prst="line">
            <a:avLst/>
          </a:prstGeom>
          <a:noFill/>
          <a:ln w="19050" cap="flat" cmpd="sng" algn="ctr">
            <a:solidFill>
              <a:srgbClr val="F76AA7"/>
            </a:solidFill>
            <a:prstDash val="solid"/>
            <a:round/>
            <a:headEnd type="none" w="med" len="med"/>
            <a:tailEnd type="none" w="med" len="med"/>
          </a:ln>
          <a:effectLst/>
        </p:spPr>
      </p:cxnSp>
      <p:grpSp>
        <p:nvGrpSpPr>
          <p:cNvPr id="16" name="Grupa 4"/>
          <p:cNvGrpSpPr/>
          <p:nvPr/>
        </p:nvGrpSpPr>
        <p:grpSpPr>
          <a:xfrm>
            <a:off x="-304800" y="1032098"/>
            <a:ext cx="7156997" cy="1135400"/>
            <a:chOff x="6096000" y="4628233"/>
            <a:chExt cx="6428442" cy="461665"/>
          </a:xfrm>
          <a:solidFill>
            <a:schemeClr val="bg1">
              <a:lumMod val="50000"/>
            </a:schemeClr>
          </a:solidFill>
        </p:grpSpPr>
        <p:sp>
          <p:nvSpPr>
            <p:cNvPr id="17" name="Prostokąt zaokrąglony 5"/>
            <p:cNvSpPr/>
            <p:nvPr/>
          </p:nvSpPr>
          <p:spPr>
            <a:xfrm>
              <a:off x="6096000" y="4628233"/>
              <a:ext cx="6428442" cy="46166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l-PL"/>
            </a:p>
          </p:txBody>
        </p:sp>
        <p:sp>
          <p:nvSpPr>
            <p:cNvPr id="18" name="TextBox 91"/>
            <p:cNvSpPr txBox="1"/>
            <p:nvPr/>
          </p:nvSpPr>
          <p:spPr>
            <a:xfrm>
              <a:off x="6188805" y="4628233"/>
              <a:ext cx="6154335" cy="461665"/>
            </a:xfrm>
            <a:prstGeom prst="rect">
              <a:avLst/>
            </a:prstGeom>
            <a:grpFill/>
          </p:spPr>
          <p:txBody>
            <a:bodyPr wrap="square" rtlCol="0">
              <a:spAutoFit/>
            </a:bodyPr>
            <a:lstStyle/>
            <a:p>
              <a:pPr algn="r"/>
              <a:endParaRPr lang="en-US" sz="2400" b="1">
                <a:solidFill>
                  <a:schemeClr val="bg1"/>
                </a:solidFill>
              </a:endParaRPr>
            </a:p>
          </p:txBody>
        </p:sp>
      </p:grpSp>
      <p:sp>
        <p:nvSpPr>
          <p:cNvPr id="12" name="Title 11"/>
          <p:cNvSpPr>
            <a:spLocks noGrp="1"/>
          </p:cNvSpPr>
          <p:nvPr>
            <p:ph type="title"/>
          </p:nvPr>
        </p:nvSpPr>
        <p:spPr>
          <a:xfrm>
            <a:off x="271109" y="231282"/>
            <a:ext cx="11549415" cy="351580"/>
          </a:xfrm>
        </p:spPr>
        <p:txBody>
          <a:bodyPr/>
          <a:lstStyle/>
          <a:p>
            <a:r>
              <a:rPr lang="en-NZ" b="1" dirty="0">
                <a:solidFill>
                  <a:schemeClr val="accent1"/>
                </a:solidFill>
              </a:rPr>
              <a:t>Extended DISC® Diamond: </a:t>
            </a:r>
            <a:r>
              <a:rPr lang="en-NZ" dirty="0"/>
              <a:t>The Diamond Against the Competencies</a:t>
            </a:r>
            <a:endParaRPr lang="en-GB" dirty="0"/>
          </a:p>
        </p:txBody>
      </p:sp>
      <p:sp>
        <p:nvSpPr>
          <p:cNvPr id="4" name="Rectangle 3"/>
          <p:cNvSpPr/>
          <p:nvPr/>
        </p:nvSpPr>
        <p:spPr>
          <a:xfrm>
            <a:off x="104324" y="1054825"/>
            <a:ext cx="6747874" cy="2677656"/>
          </a:xfrm>
          <a:prstGeom prst="rect">
            <a:avLst/>
          </a:prstGeom>
        </p:spPr>
        <p:txBody>
          <a:bodyPr wrap="square">
            <a:spAutoFit/>
          </a:bodyPr>
          <a:lstStyle/>
          <a:p>
            <a:pPr algn="l"/>
            <a:r>
              <a:rPr lang="en-NZ" sz="2000" b="1">
                <a:solidFill>
                  <a:schemeClr val="bg1"/>
                </a:solidFill>
                <a:latin typeface="Century Gothic" panose="020B0502020202020204" pitchFamily="34" charset="0"/>
              </a:rPr>
              <a:t>This is just an example of how behavioural </a:t>
            </a:r>
            <a:br>
              <a:rPr lang="en-NZ" sz="2000" b="1">
                <a:solidFill>
                  <a:schemeClr val="bg1"/>
                </a:solidFill>
                <a:latin typeface="Century Gothic" panose="020B0502020202020204" pitchFamily="34" charset="0"/>
              </a:rPr>
            </a:br>
            <a:r>
              <a:rPr lang="en-NZ" sz="2000" b="1">
                <a:solidFill>
                  <a:schemeClr val="bg1"/>
                </a:solidFill>
                <a:latin typeface="Century Gothic" panose="020B0502020202020204" pitchFamily="34" charset="0"/>
              </a:rPr>
              <a:t>competencies can be read against a Diamond </a:t>
            </a:r>
            <a:br>
              <a:rPr lang="en-NZ" sz="2000" b="1">
                <a:solidFill>
                  <a:schemeClr val="bg1"/>
                </a:solidFill>
                <a:latin typeface="Century Gothic" panose="020B0502020202020204" pitchFamily="34" charset="0"/>
              </a:rPr>
            </a:br>
            <a:r>
              <a:rPr lang="en-NZ" sz="2000" b="1">
                <a:solidFill>
                  <a:schemeClr val="bg1"/>
                </a:solidFill>
                <a:latin typeface="Century Gothic" panose="020B0502020202020204" pitchFamily="34" charset="0"/>
              </a:rPr>
              <a:t>(On a scale of -5 to +5)</a:t>
            </a:r>
            <a:br>
              <a:rPr lang="en-NZ" b="1">
                <a:solidFill>
                  <a:srgbClr val="00B050"/>
                </a:solidFill>
                <a:latin typeface="Century Gothic" panose="020B0502020202020204" pitchFamily="34" charset="0"/>
              </a:rPr>
            </a:br>
            <a:endParaRPr lang="en-NZ">
              <a:latin typeface="Century Gothic" panose="020B0502020202020204" pitchFamily="34" charset="0"/>
            </a:endParaRPr>
          </a:p>
          <a:p>
            <a:pPr marL="180975" indent="-180975" algn="l">
              <a:buFont typeface="Arial" panose="020B0604020202020204" pitchFamily="34" charset="0"/>
              <a:buChar char="•"/>
            </a:pPr>
            <a:r>
              <a:rPr lang="en-NZ" baseline="0">
                <a:latin typeface="Century Gothic" panose="020B0502020202020204" pitchFamily="34" charset="0"/>
              </a:rPr>
              <a:t>Any competency rated 0 to 5 would be in the coloured part of the Diamond - takes less energy.</a:t>
            </a:r>
          </a:p>
          <a:p>
            <a:pPr marL="180975" indent="-180975" algn="l">
              <a:buFont typeface="Arial" panose="020B0604020202020204" pitchFamily="34" charset="0"/>
              <a:buChar char="•"/>
            </a:pPr>
            <a:endParaRPr lang="en-NZ" baseline="0">
              <a:latin typeface="Century Gothic" panose="020B0502020202020204" pitchFamily="34" charset="0"/>
            </a:endParaRPr>
          </a:p>
          <a:p>
            <a:pPr marL="180975" indent="-180975" algn="l">
              <a:buFont typeface="Arial" panose="020B0604020202020204" pitchFamily="34" charset="0"/>
              <a:buChar char="•"/>
            </a:pPr>
            <a:r>
              <a:rPr lang="en-NZ" baseline="0">
                <a:latin typeface="Century Gothic" panose="020B0502020202020204" pitchFamily="34" charset="0"/>
              </a:rPr>
              <a:t>Any competency rated 0 to -5 would be in the white part of the Diamond - takes more energy.</a:t>
            </a:r>
          </a:p>
        </p:txBody>
      </p:sp>
      <p:sp>
        <p:nvSpPr>
          <p:cNvPr id="7" name="TextBox 6"/>
          <p:cNvSpPr txBox="1"/>
          <p:nvPr/>
        </p:nvSpPr>
        <p:spPr>
          <a:xfrm>
            <a:off x="8968938" y="1059110"/>
            <a:ext cx="1262237" cy="307777"/>
          </a:xfrm>
          <a:prstGeom prst="rect">
            <a:avLst/>
          </a:prstGeom>
          <a:noFill/>
        </p:spPr>
        <p:txBody>
          <a:bodyPr wrap="square" rtlCol="0">
            <a:spAutoFit/>
          </a:bodyPr>
          <a:lstStyle/>
          <a:p>
            <a:r>
              <a:rPr lang="en-NZ" sz="1400" b="1">
                <a:solidFill>
                  <a:srgbClr val="ED0C6D"/>
                </a:solidFill>
                <a:latin typeface="Century Gothic" panose="020B0502020202020204" pitchFamily="34" charset="0"/>
              </a:rPr>
              <a:t>Non-natural</a:t>
            </a:r>
          </a:p>
        </p:txBody>
      </p:sp>
      <p:sp>
        <p:nvSpPr>
          <p:cNvPr id="13" name="TextBox 12"/>
          <p:cNvSpPr txBox="1"/>
          <p:nvPr/>
        </p:nvSpPr>
        <p:spPr>
          <a:xfrm>
            <a:off x="10319217" y="1059110"/>
            <a:ext cx="1683879" cy="307777"/>
          </a:xfrm>
          <a:prstGeom prst="rect">
            <a:avLst/>
          </a:prstGeom>
          <a:noFill/>
        </p:spPr>
        <p:txBody>
          <a:bodyPr wrap="square" rtlCol="0">
            <a:spAutoFit/>
          </a:bodyPr>
          <a:lstStyle/>
          <a:p>
            <a:r>
              <a:rPr lang="en-NZ" sz="1400" b="1">
                <a:solidFill>
                  <a:srgbClr val="ED0C6D"/>
                </a:solidFill>
                <a:latin typeface="Century Gothic" panose="020B0502020202020204" pitchFamily="34" charset="0"/>
              </a:rPr>
              <a:t>Natural</a:t>
            </a:r>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8954" y="3900161"/>
            <a:ext cx="2677460" cy="2664132"/>
          </a:xfrm>
          <a:prstGeom prst="rect">
            <a:avLst/>
          </a:prstGeom>
          <a:ln>
            <a:solidFill>
              <a:schemeClr val="bg1">
                <a:lumMod val="85000"/>
              </a:schemeClr>
            </a:solidFill>
          </a:ln>
        </p:spPr>
      </p:pic>
      <p:sp>
        <p:nvSpPr>
          <p:cNvPr id="15" name="Symbol zastępczy numeru slajdu 7"/>
          <p:cNvSpPr>
            <a:spLocks noGrp="1"/>
          </p:cNvSpPr>
          <p:nvPr>
            <p:ph type="sldNum" sz="quarter" idx="12"/>
          </p:nvPr>
        </p:nvSpPr>
        <p:spPr>
          <a:xfrm>
            <a:off x="10665083" y="6261903"/>
            <a:ext cx="1155441" cy="365125"/>
          </a:xfrm>
        </p:spPr>
        <p:txBody>
          <a:bodyPr/>
          <a:lstStyle/>
          <a:p>
            <a:fld id="{DEAEEF22-A4DB-45E7-8C91-9889C89BF273}" type="slidenum">
              <a:rPr lang="pl-PL" smtClean="0"/>
              <a:t>98</a:t>
            </a:fld>
            <a:endParaRPr lang="pl-PL"/>
          </a:p>
        </p:txBody>
      </p:sp>
      <p:sp>
        <p:nvSpPr>
          <p:cNvPr id="19" name="Prostokąt zaokrąglony 7">
            <a:extLst>
              <a:ext uri="{FF2B5EF4-FFF2-40B4-BE49-F238E27FC236}">
                <a16:creationId xmlns:a16="http://schemas.microsoft.com/office/drawing/2014/main" id="{D21A2D14-9A8A-4445-A722-E90B13E3552F}"/>
              </a:ext>
            </a:extLst>
          </p:cNvPr>
          <p:cNvSpPr/>
          <p:nvPr/>
        </p:nvSpPr>
        <p:spPr>
          <a:xfrm>
            <a:off x="9343345" y="185273"/>
            <a:ext cx="2981600" cy="377134"/>
          </a:xfrm>
          <a:prstGeom prst="roundRect">
            <a:avLst/>
          </a:prstGeom>
          <a:solidFill>
            <a:srgbClr val="F76AA7"/>
          </a:solidFill>
          <a:ln>
            <a:noFill/>
          </a:ln>
        </p:spPr>
        <p:style>
          <a:lnRef idx="2">
            <a:schemeClr val="accent1">
              <a:shade val="50000"/>
            </a:schemeClr>
          </a:lnRef>
          <a:fillRef idx="1">
            <a:schemeClr val="accent1"/>
          </a:fillRef>
          <a:effectRef idx="0">
            <a:schemeClr val="accent1"/>
          </a:effectRef>
          <a:fontRef idx="minor">
            <a:schemeClr val="lt1"/>
          </a:fontRef>
        </p:style>
        <p:txBody>
          <a:bodyPr rIns="180000" rtlCol="0" anchor="ctr"/>
          <a:lstStyle/>
          <a:p>
            <a:r>
              <a:rPr lang="en-NZ" sz="1100" b="1">
                <a:solidFill>
                  <a:schemeClr val="bg1"/>
                </a:solidFill>
                <a:latin typeface="Century Gothic" panose="020B0502020202020204" pitchFamily="34" charset="0"/>
              </a:rPr>
              <a:t>       Turn to Page 36 of your Workbook</a:t>
            </a:r>
            <a:endParaRPr lang="en-US" sz="1100" b="1">
              <a:solidFill>
                <a:schemeClr val="bg1"/>
              </a:solidFill>
              <a:latin typeface="Century Gothic" panose="020B0502020202020204" pitchFamily="34" charset="0"/>
            </a:endParaRPr>
          </a:p>
        </p:txBody>
      </p:sp>
      <p:pic>
        <p:nvPicPr>
          <p:cNvPr id="20" name="Graphic 19" descr="Closed book with solid fill">
            <a:extLst>
              <a:ext uri="{FF2B5EF4-FFF2-40B4-BE49-F238E27FC236}">
                <a16:creationId xmlns:a16="http://schemas.microsoft.com/office/drawing/2014/main" id="{80357ECA-B08F-4603-A4E5-010F3CD41B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453912" y="256991"/>
            <a:ext cx="228376" cy="227084"/>
          </a:xfrm>
          <a:prstGeom prst="rect">
            <a:avLst/>
          </a:prstGeom>
        </p:spPr>
      </p:pic>
    </p:spTree>
    <p:extLst>
      <p:ext uri="{BB962C8B-B14F-4D97-AF65-F5344CB8AC3E}">
        <p14:creationId xmlns:p14="http://schemas.microsoft.com/office/powerpoint/2010/main" val="349319602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53333">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53333">
                                          <p:cBhvr additive="base">
                                            <p:cTn id="7" dur="1250" fill="hold"/>
                                            <p:tgtEl>
                                              <p:spTgt spid="19"/>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250" fill="hold"/>
                                            <p:tgtEl>
                                              <p:spTgt spid="19"/>
                                            </p:tgtEl>
                                            <p:attrNameLst>
                                              <p:attrName>ppt_x</p:attrName>
                                            </p:attrNameLst>
                                          </p:cBhvr>
                                          <p:tavLst>
                                            <p:tav tm="0">
                                              <p:val>
                                                <p:strVal val="0-#ppt_w/2"/>
                                              </p:val>
                                            </p:tav>
                                            <p:tav tm="100000">
                                              <p:val>
                                                <p:strVal val="#ppt_x"/>
                                              </p:val>
                                            </p:tav>
                                          </p:tavLst>
                                        </p:anim>
                                        <p:anim calcmode="lin" valueType="num">
                                          <p:cBhvr additive="base">
                                            <p:cTn id="8" dur="12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a 4"/>
          <p:cNvGrpSpPr/>
          <p:nvPr/>
        </p:nvGrpSpPr>
        <p:grpSpPr>
          <a:xfrm>
            <a:off x="-623232" y="973061"/>
            <a:ext cx="5688718" cy="3004324"/>
            <a:chOff x="6096000" y="4628233"/>
            <a:chExt cx="6428442" cy="461665"/>
          </a:xfrm>
          <a:solidFill>
            <a:schemeClr val="bg1">
              <a:lumMod val="50000"/>
            </a:schemeClr>
          </a:solidFill>
        </p:grpSpPr>
        <p:sp>
          <p:nvSpPr>
            <p:cNvPr id="9" name="Prostokąt zaokrąglony 5"/>
            <p:cNvSpPr/>
            <p:nvPr/>
          </p:nvSpPr>
          <p:spPr>
            <a:xfrm>
              <a:off x="6096000" y="4628233"/>
              <a:ext cx="6428442" cy="46166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pl-PL"/>
            </a:p>
          </p:txBody>
        </p:sp>
        <p:sp>
          <p:nvSpPr>
            <p:cNvPr id="10" name="TextBox 91"/>
            <p:cNvSpPr txBox="1"/>
            <p:nvPr/>
          </p:nvSpPr>
          <p:spPr>
            <a:xfrm>
              <a:off x="6188805" y="4628233"/>
              <a:ext cx="6154335" cy="461665"/>
            </a:xfrm>
            <a:prstGeom prst="rect">
              <a:avLst/>
            </a:prstGeom>
            <a:noFill/>
          </p:spPr>
          <p:txBody>
            <a:bodyPr wrap="square" rtlCol="0">
              <a:spAutoFit/>
            </a:bodyPr>
            <a:lstStyle/>
            <a:p>
              <a:pPr algn="r"/>
              <a:endParaRPr lang="en-US" sz="2400" b="1">
                <a:solidFill>
                  <a:schemeClr val="bg1"/>
                </a:solidFill>
              </a:endParaRPr>
            </a:p>
          </p:txBody>
        </p:sp>
      </p:grpSp>
      <p:sp>
        <p:nvSpPr>
          <p:cNvPr id="3" name="Text Placeholder 2"/>
          <p:cNvSpPr txBox="1">
            <a:spLocks/>
          </p:cNvSpPr>
          <p:nvPr/>
        </p:nvSpPr>
        <p:spPr>
          <a:xfrm>
            <a:off x="601876" y="222590"/>
            <a:ext cx="10102636" cy="750470"/>
          </a:xfrm>
          <a:prstGeom prst="rect">
            <a:avLst/>
          </a:prstGeom>
        </p:spPr>
        <p:txBody>
          <a:bodyPr/>
          <a:lstStyle>
            <a:lvl1pPr marL="364841" indent="-364841" algn="l" defTabSz="972868" rtl="0" eaLnBrk="1" latinLnBrk="0" hangingPunct="1">
              <a:spcBef>
                <a:spcPct val="20000"/>
              </a:spcBef>
              <a:buFont typeface="Arial" panose="020B0604020202020204" pitchFamily="34" charset="0"/>
              <a:buChar char="•"/>
              <a:defRPr sz="3400" kern="1200">
                <a:solidFill>
                  <a:schemeClr val="tx1"/>
                </a:solidFill>
                <a:latin typeface="+mn-lt"/>
                <a:ea typeface="+mn-ea"/>
                <a:cs typeface="+mn-cs"/>
              </a:defRPr>
            </a:lvl1pPr>
            <a:lvl2pPr marL="790411" indent="-304014" algn="l" defTabSz="972868" rtl="0" eaLnBrk="1" latinLnBrk="0" hangingPunct="1">
              <a:spcBef>
                <a:spcPct val="20000"/>
              </a:spcBef>
              <a:buFont typeface="Arial" panose="020B0604020202020204" pitchFamily="34" charset="0"/>
              <a:buChar char="–"/>
              <a:defRPr sz="3000" kern="1200">
                <a:solidFill>
                  <a:schemeClr val="tx1"/>
                </a:solidFill>
                <a:latin typeface="+mn-lt"/>
                <a:ea typeface="+mn-ea"/>
                <a:cs typeface="+mn-cs"/>
              </a:defRPr>
            </a:lvl2pPr>
            <a:lvl3pPr marL="1216048" indent="-243227" algn="l" defTabSz="972868" rtl="0" eaLnBrk="1" latinLnBrk="0" hangingPunct="1">
              <a:spcBef>
                <a:spcPct val="20000"/>
              </a:spcBef>
              <a:buFont typeface="Arial" panose="020B0604020202020204" pitchFamily="34" charset="0"/>
              <a:buChar char="•"/>
              <a:defRPr sz="2600" kern="1200">
                <a:solidFill>
                  <a:schemeClr val="tx1"/>
                </a:solidFill>
                <a:latin typeface="+mn-lt"/>
                <a:ea typeface="+mn-ea"/>
                <a:cs typeface="+mn-cs"/>
              </a:defRPr>
            </a:lvl3pPr>
            <a:lvl4pPr marL="1702424"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4pPr>
            <a:lvl5pPr marL="2188820"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5pPr>
            <a:lvl6pPr marL="2675223"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6pPr>
            <a:lvl7pPr marL="3161624"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7pPr>
            <a:lvl8pPr marL="3648025"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8pPr>
            <a:lvl9pPr marL="4134427" indent="-243227" algn="l" defTabSz="972868"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9pPr>
          </a:lstStyle>
          <a:p>
            <a:pPr marL="0" indent="0" fontAlgn="auto">
              <a:spcAft>
                <a:spcPts val="0"/>
              </a:spcAft>
              <a:buNone/>
            </a:pPr>
            <a:r>
              <a:rPr lang="en-NZ" sz="2800" b="1" baseline="0">
                <a:solidFill>
                  <a:schemeClr val="bg1"/>
                </a:solidFill>
                <a:latin typeface="Century Gothic" panose="020B0502020202020204" pitchFamily="34" charset="0"/>
              </a:rPr>
              <a:t>Diamond:  </a:t>
            </a:r>
            <a:r>
              <a:rPr lang="en-NZ" sz="2800" baseline="0">
                <a:solidFill>
                  <a:schemeClr val="bg1"/>
                </a:solidFill>
                <a:latin typeface="Century Gothic" panose="020B0502020202020204" pitchFamily="34" charset="0"/>
              </a:rPr>
              <a:t>Diamond Against Competencies</a:t>
            </a:r>
          </a:p>
        </p:txBody>
      </p:sp>
      <p:sp>
        <p:nvSpPr>
          <p:cNvPr id="8" name="TextBox 7"/>
          <p:cNvSpPr txBox="1"/>
          <p:nvPr/>
        </p:nvSpPr>
        <p:spPr>
          <a:xfrm>
            <a:off x="247066" y="1182561"/>
            <a:ext cx="4368477" cy="2585323"/>
          </a:xfrm>
          <a:prstGeom prst="rect">
            <a:avLst/>
          </a:prstGeom>
          <a:noFill/>
        </p:spPr>
        <p:txBody>
          <a:bodyPr wrap="square" rtlCol="0">
            <a:spAutoFit/>
          </a:bodyPr>
          <a:lstStyle/>
          <a:p>
            <a:pPr algn="l"/>
            <a:r>
              <a:rPr lang="en-NZ">
                <a:solidFill>
                  <a:schemeClr val="bg1"/>
                </a:solidFill>
                <a:latin typeface="Century Gothic" panose="020B0502020202020204" pitchFamily="34" charset="0"/>
              </a:rPr>
              <a:t>Set up a Job Template in your </a:t>
            </a:r>
            <a:r>
              <a:rPr lang="en-NZ" err="1">
                <a:solidFill>
                  <a:schemeClr val="bg1"/>
                </a:solidFill>
                <a:latin typeface="Century Gothic" panose="020B0502020202020204" pitchFamily="34" charset="0"/>
              </a:rPr>
              <a:t>FinxS</a:t>
            </a:r>
            <a:r>
              <a:rPr lang="en-NZ">
                <a:solidFill>
                  <a:schemeClr val="bg1"/>
                </a:solidFill>
                <a:latin typeface="Century Gothic" panose="020B0502020202020204" pitchFamily="34" charset="0"/>
              </a:rPr>
              <a:t> Account and view the competencies against the Diamond. </a:t>
            </a:r>
            <a:br>
              <a:rPr lang="en-NZ">
                <a:solidFill>
                  <a:schemeClr val="bg1"/>
                </a:solidFill>
                <a:latin typeface="Century Gothic" panose="020B0502020202020204" pitchFamily="34" charset="0"/>
              </a:rPr>
            </a:br>
            <a:br>
              <a:rPr lang="en-NZ">
                <a:solidFill>
                  <a:schemeClr val="bg1"/>
                </a:solidFill>
                <a:latin typeface="Century Gothic" panose="020B0502020202020204" pitchFamily="34" charset="0"/>
              </a:rPr>
            </a:br>
            <a:r>
              <a:rPr lang="en-NZ">
                <a:solidFill>
                  <a:schemeClr val="bg1"/>
                </a:solidFill>
                <a:latin typeface="Century Gothic" panose="020B0502020202020204" pitchFamily="34" charset="0"/>
              </a:rPr>
              <a:t>This enables you to determine which areas of the Diamond a competency will be located in and which behavioural style/s it matches up with. </a:t>
            </a:r>
            <a:endParaRPr lang="en-GB">
              <a:solidFill>
                <a:schemeClr val="bg1"/>
              </a:solidFill>
              <a:latin typeface="Century Gothic" panose="020B0502020202020204" pitchFamily="34" charset="0"/>
            </a:endParaRPr>
          </a:p>
        </p:txBody>
      </p:sp>
      <p:sp>
        <p:nvSpPr>
          <p:cNvPr id="7" name="Title 6"/>
          <p:cNvSpPr>
            <a:spLocks noGrp="1"/>
          </p:cNvSpPr>
          <p:nvPr>
            <p:ph type="title"/>
          </p:nvPr>
        </p:nvSpPr>
        <p:spPr/>
        <p:txBody>
          <a:bodyPr/>
          <a:lstStyle/>
          <a:p>
            <a:r>
              <a:rPr lang="en-NZ" b="1" dirty="0">
                <a:solidFill>
                  <a:schemeClr val="accent1"/>
                </a:solidFill>
              </a:rPr>
              <a:t>Extended DISC® Diamond: </a:t>
            </a:r>
            <a:r>
              <a:rPr lang="en-NZ" dirty="0"/>
              <a:t>The Diamond against the Competencies</a:t>
            </a:r>
            <a:endParaRPr lang="en-GB" dirty="0"/>
          </a:p>
        </p:txBody>
      </p:sp>
      <p:grpSp>
        <p:nvGrpSpPr>
          <p:cNvPr id="2" name="Group 1"/>
          <p:cNvGrpSpPr/>
          <p:nvPr/>
        </p:nvGrpSpPr>
        <p:grpSpPr>
          <a:xfrm>
            <a:off x="3991421" y="973059"/>
            <a:ext cx="8796820" cy="6008653"/>
            <a:chOff x="3991421" y="973059"/>
            <a:chExt cx="8796820" cy="6008653"/>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1421" y="973059"/>
              <a:ext cx="8796820" cy="6008653"/>
            </a:xfrm>
            <a:prstGeom prst="rect">
              <a:avLst/>
            </a:prstGeom>
          </p:spPr>
        </p:pic>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5724740" y="1332321"/>
              <a:ext cx="3126498" cy="289167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27"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8511761" y="2778159"/>
              <a:ext cx="2555601" cy="260164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grpSp>
      <p:sp>
        <p:nvSpPr>
          <p:cNvPr id="12" name="Symbol zastępczy numeru slajdu 7"/>
          <p:cNvSpPr>
            <a:spLocks noGrp="1"/>
          </p:cNvSpPr>
          <p:nvPr>
            <p:ph type="sldNum" sz="quarter" idx="12"/>
          </p:nvPr>
        </p:nvSpPr>
        <p:spPr>
          <a:xfrm>
            <a:off x="10665083" y="6261903"/>
            <a:ext cx="1155441" cy="365125"/>
          </a:xfrm>
        </p:spPr>
        <p:txBody>
          <a:bodyPr/>
          <a:lstStyle/>
          <a:p>
            <a:fld id="{DEAEEF22-A4DB-45E7-8C91-9889C89BF273}" type="slidenum">
              <a:rPr lang="pl-PL" smtClean="0"/>
              <a:t>99</a:t>
            </a:fld>
            <a:endParaRPr lang="pl-PL"/>
          </a:p>
        </p:txBody>
      </p:sp>
    </p:spTree>
    <p:extLst>
      <p:ext uri="{BB962C8B-B14F-4D97-AF65-F5344CB8AC3E}">
        <p14:creationId xmlns:p14="http://schemas.microsoft.com/office/powerpoint/2010/main" val="79852476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3333">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3333">
                                          <p:cBhvr additive="base">
                                            <p:cTn id="7" dur="1250" fill="hold"/>
                                            <p:tgtEl>
                                              <p:spTgt spid="6"/>
                                            </p:tgtEl>
                                            <p:attrNameLst>
                                              <p:attrName>ppt_x</p:attrName>
                                            </p:attrNameLst>
                                          </p:cBhvr>
                                          <p:tavLst>
                                            <p:tav tm="0">
                                              <p:val>
                                                <p:strVal val="0-#ppt_w/2"/>
                                              </p:val>
                                            </p:tav>
                                            <p:tav tm="100000">
                                              <p:val>
                                                <p:strVal val="#ppt_x"/>
                                              </p:val>
                                            </p:tav>
                                          </p:tavLst>
                                        </p:anim>
                                        <p:anim calcmode="lin" valueType="num" p14:bounceEnd="53333">
                                          <p:cBhvr additive="base">
                                            <p:cTn id="8" dur="125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250" fill="hold"/>
                                            <p:tgtEl>
                                              <p:spTgt spid="6"/>
                                            </p:tgtEl>
                                            <p:attrNameLst>
                                              <p:attrName>ppt_x</p:attrName>
                                            </p:attrNameLst>
                                          </p:cBhvr>
                                          <p:tavLst>
                                            <p:tav tm="0">
                                              <p:val>
                                                <p:strVal val="0-#ppt_w/2"/>
                                              </p:val>
                                            </p:tav>
                                            <p:tav tm="100000">
                                              <p:val>
                                                <p:strVal val="#ppt_x"/>
                                              </p:val>
                                            </p:tav>
                                          </p:tavLst>
                                        </p:anim>
                                        <p:anim calcmode="lin" valueType="num">
                                          <p:cBhvr additive="base">
                                            <p:cTn id="8" dur="125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25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theme/theme1.xml><?xml version="1.0" encoding="utf-8"?>
<a:theme xmlns:a="http://schemas.openxmlformats.org/drawingml/2006/main" name="Motyw pakietu Office">
  <a:themeElements>
    <a:clrScheme name="Extended DISC 11-2018">
      <a:dk1>
        <a:sysClr val="windowText" lastClr="000000"/>
      </a:dk1>
      <a:lt1>
        <a:sysClr val="window" lastClr="FFFFFF"/>
      </a:lt1>
      <a:dk2>
        <a:srgbClr val="333188"/>
      </a:dk2>
      <a:lt2>
        <a:srgbClr val="E7E6E6"/>
      </a:lt2>
      <a:accent1>
        <a:srgbClr val="ED0C6D"/>
      </a:accent1>
      <a:accent2>
        <a:srgbClr val="0070C0"/>
      </a:accent2>
      <a:accent3>
        <a:srgbClr val="00B050"/>
      </a:accent3>
      <a:accent4>
        <a:srgbClr val="FFC000"/>
      </a:accent4>
      <a:accent5>
        <a:srgbClr val="F10031"/>
      </a:accent5>
      <a:accent6>
        <a:srgbClr val="808285"/>
      </a:accent6>
      <a:hlink>
        <a:srgbClr val="D82674"/>
      </a:hlink>
      <a:folHlink>
        <a:srgbClr val="808285"/>
      </a:folHlink>
    </a:clrScheme>
    <a:fontScheme name="Extended DISC">
      <a:majorFont>
        <a:latin typeface="Open Sans Light"/>
        <a:ea typeface=""/>
        <a:cs typeface=""/>
      </a:majorFont>
      <a:minorFont>
        <a:latin typeface="Open Sans"/>
        <a:ea typeface=""/>
        <a:cs typeface=""/>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Custom 2">
      <a:dk1>
        <a:sysClr val="windowText" lastClr="000000"/>
      </a:dk1>
      <a:lt1>
        <a:sysClr val="window" lastClr="FFFFFF"/>
      </a:lt1>
      <a:dk2>
        <a:srgbClr val="44546A"/>
      </a:dk2>
      <a:lt2>
        <a:srgbClr val="E7E6E6"/>
      </a:lt2>
      <a:accent1>
        <a:srgbClr val="ED0C6D"/>
      </a:accent1>
      <a:accent2>
        <a:srgbClr val="FFFF99"/>
      </a:accent2>
      <a:accent3>
        <a:srgbClr val="A8D08D"/>
      </a:accent3>
      <a:accent4>
        <a:srgbClr val="9CC3E5"/>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12981E827E345499689CD07ADE14E36" ma:contentTypeVersion="18" ma:contentTypeDescription="Create a new document." ma:contentTypeScope="" ma:versionID="7e77fbd9160b8aa343356d3c9a7f624f">
  <xsd:schema xmlns:xsd="http://www.w3.org/2001/XMLSchema" xmlns:xs="http://www.w3.org/2001/XMLSchema" xmlns:p="http://schemas.microsoft.com/office/2006/metadata/properties" xmlns:ns2="98b1e698-aa57-491a-8be0-67a35c9272f9" xmlns:ns3="dd92814c-ecee-4db5-bab6-a54e0b0838a6" targetNamespace="http://schemas.microsoft.com/office/2006/metadata/properties" ma:root="true" ma:fieldsID="d9f31347f250d75ffbafd4af70de3984" ns2:_="" ns3:_="">
    <xsd:import namespace="98b1e698-aa57-491a-8be0-67a35c9272f9"/>
    <xsd:import namespace="dd92814c-ecee-4db5-bab6-a54e0b0838a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MediaServiceDateTaken" minOccurs="0"/>
                <xsd:element ref="ns3:SharedWithUsers" minOccurs="0"/>
                <xsd:element ref="ns3:SharedWithDetails"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8b1e698-aa57-491a-8be0-67a35c9272f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Length (seconds)" ma:internalName="MediaLengthInSeconds" ma:readOnly="true">
      <xsd:simpleType>
        <xsd:restriction base="dms:Unknown"/>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b70a2fb-239b-47c7-8729-cce1dd170e4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d92814c-ecee-4db5-bab6-a54e0b0838a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6010e4f9-4b11-4b42-b3c7-64b129d5827b}" ma:internalName="TaxCatchAll" ma:showField="CatchAllData" ma:web="dd92814c-ecee-4db5-bab6-a54e0b0838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dd92814c-ecee-4db5-bab6-a54e0b0838a6">
      <UserInfo>
        <DisplayName>Kelly Fairhurst</DisplayName>
        <AccountId>15</AccountId>
        <AccountType/>
      </UserInfo>
    </SharedWithUsers>
    <lcf76f155ced4ddcb4097134ff3c332f xmlns="98b1e698-aa57-491a-8be0-67a35c9272f9">
      <Terms xmlns="http://schemas.microsoft.com/office/infopath/2007/PartnerControls"/>
    </lcf76f155ced4ddcb4097134ff3c332f>
    <TaxCatchAll xmlns="dd92814c-ecee-4db5-bab6-a54e0b0838a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CBAD10D-329E-430C-90B5-4EFF302EEB3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8b1e698-aa57-491a-8be0-67a35c9272f9"/>
    <ds:schemaRef ds:uri="dd92814c-ecee-4db5-bab6-a54e0b0838a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FEFD106-7F3B-4375-8D55-1ECD605E2D4E}">
  <ds:schemaRefs>
    <ds:schemaRef ds:uri="98b1e698-aa57-491a-8be0-67a35c9272f9"/>
    <ds:schemaRef ds:uri="dd92814c-ecee-4db5-bab6-a54e0b0838a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58518B56-528A-4CEE-B80F-646321A387F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309</TotalTime>
  <Words>20773</Words>
  <Application>Microsoft Office PowerPoint</Application>
  <PresentationFormat>Widescreen</PresentationFormat>
  <Paragraphs>2544</Paragraphs>
  <Slides>150</Slides>
  <Notes>150</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150</vt:i4>
      </vt:variant>
    </vt:vector>
  </HeadingPairs>
  <TitlesOfParts>
    <vt:vector size="163" baseType="lpstr">
      <vt:lpstr>ＭＳ Ｐゴシック</vt:lpstr>
      <vt:lpstr>Calibri Light</vt:lpstr>
      <vt:lpstr>Arial</vt:lpstr>
      <vt:lpstr>Arial Narrow</vt:lpstr>
      <vt:lpstr>Wingdings</vt:lpstr>
      <vt:lpstr>Symbol</vt:lpstr>
      <vt:lpstr>Calibri</vt:lpstr>
      <vt:lpstr>Times New Roman</vt:lpstr>
      <vt:lpstr>Open Sans</vt:lpstr>
      <vt:lpstr>Century Gothic</vt:lpstr>
      <vt:lpstr>Open Sans Light</vt:lpstr>
      <vt:lpstr>Motyw pakietu Office</vt:lpstr>
      <vt:lpstr>Office Theme</vt:lpstr>
      <vt:lpstr>PowerPoint Presentation</vt:lpstr>
      <vt:lpstr>Training Agenda</vt:lpstr>
      <vt:lpstr>Extended DISC® Training Pathway</vt:lpstr>
      <vt:lpstr>Objectives and Course Outcomes</vt:lpstr>
      <vt:lpstr>PowerPoint Presentation</vt:lpstr>
      <vt:lpstr>PowerPoint Presentation</vt:lpstr>
      <vt:lpstr>PowerPoint Presentation</vt:lpstr>
      <vt:lpstr>FinxS Online Platform</vt:lpstr>
      <vt:lpstr>FinxS Platform</vt:lpstr>
      <vt:lpstr>PowerPoint Presentation</vt:lpstr>
      <vt:lpstr>PowerPoint Presentation</vt:lpstr>
      <vt:lpstr>History of Extended DISC®</vt:lpstr>
      <vt:lpstr>Human Behaviour</vt:lpstr>
      <vt:lpstr>Behaviour: Theory of Human Capacity</vt:lpstr>
      <vt:lpstr>Behaviours: What do our reports measure?</vt:lpstr>
      <vt:lpstr>The Four Quadrant Model</vt:lpstr>
      <vt:lpstr>The Four Quadrant Model</vt:lpstr>
      <vt:lpstr>The Four Quadrant Model</vt:lpstr>
      <vt:lpstr>Exercise 1 – Overview of the Styles</vt:lpstr>
      <vt:lpstr>PowerPoint Presentation</vt:lpstr>
      <vt:lpstr>PowerPoint Presentation</vt:lpstr>
      <vt:lpstr>Style D – results-oriented</vt:lpstr>
      <vt:lpstr>Style D – Results-oriented</vt:lpstr>
      <vt:lpstr>Style D – Results-oriented</vt:lpstr>
      <vt:lpstr>Style D – Results-oriented</vt:lpstr>
      <vt:lpstr>Style I – People-oriented</vt:lpstr>
      <vt:lpstr>Style I – People-oriented</vt:lpstr>
      <vt:lpstr>Style I – People-oriented  </vt:lpstr>
      <vt:lpstr>Style I – People-oriented</vt:lpstr>
      <vt:lpstr>Style S - Steady</vt:lpstr>
      <vt:lpstr>Style S - Steady</vt:lpstr>
      <vt:lpstr>Style S - Steady</vt:lpstr>
      <vt:lpstr>Style S – Steady</vt:lpstr>
      <vt:lpstr>Style C - Precise</vt:lpstr>
      <vt:lpstr>Style C - Precise</vt:lpstr>
      <vt:lpstr>Style C - Precise</vt:lpstr>
      <vt:lpstr>Style C – Precise</vt:lpstr>
      <vt:lpstr>PowerPoint Presentation</vt:lpstr>
      <vt:lpstr>The Four Quadrant Model</vt:lpstr>
      <vt:lpstr>Styles – Questions each style asks</vt:lpstr>
      <vt:lpstr>Styles – How styles perceive styles</vt:lpstr>
      <vt:lpstr>Styles - How they filter</vt:lpstr>
      <vt:lpstr>Styles - How they Filter</vt:lpstr>
      <vt:lpstr>Exercise 2: Famous People On The Axes </vt:lpstr>
      <vt:lpstr>Exercise 3: Label The Axes and Adjectives </vt:lpstr>
      <vt:lpstr>Exercise 3: Label The Axes and Adjectives (Answers)</vt:lpstr>
      <vt:lpstr>Exercise 4: (Group) Styles Dos and Don’ts</vt:lpstr>
      <vt:lpstr>Exercise 4: (Group) Styles Dos and Don’ts Answers</vt:lpstr>
      <vt:lpstr>Exercise 4: (Group) Styles Dos and Don’ts Answers</vt:lpstr>
      <vt:lpstr>Exercise 5: The Styles and Larry’s Issues</vt:lpstr>
      <vt:lpstr>Exercise 5: The Styles and Larry’s Issues (Answers)</vt:lpstr>
      <vt:lpstr>PowerPoint Presentation</vt:lpstr>
      <vt:lpstr>The Styles: Pressure, Stress and Fears</vt:lpstr>
      <vt:lpstr>Stress: Response to Pressure and Stress</vt:lpstr>
      <vt:lpstr>The Four Quadrant Model – stress reactions</vt:lpstr>
      <vt:lpstr>Stress: DISC Styles and Stress</vt:lpstr>
      <vt:lpstr>PowerPoint Presentation</vt:lpstr>
      <vt:lpstr>Combination Styles: Overview</vt:lpstr>
      <vt:lpstr>PowerPoint Presentation</vt:lpstr>
      <vt:lpstr>Combination Styles: IS combination example</vt:lpstr>
      <vt:lpstr>Combination Styles: Group Discussion</vt:lpstr>
      <vt:lpstr>PowerPoint Presentation</vt:lpstr>
      <vt:lpstr>PowerPoint Presentation</vt:lpstr>
      <vt:lpstr>Extended DISC® Behavioural Assessment</vt:lpstr>
      <vt:lpstr>Extended DISC® Behavioural Assessment</vt:lpstr>
      <vt:lpstr>Extended DISC® Behavioural Assessment</vt:lpstr>
      <vt:lpstr>Extended DISC® Behavioural Assessment</vt:lpstr>
      <vt:lpstr>PowerPoint Presentation</vt:lpstr>
      <vt:lpstr>Debriefing the Profiles: The 5 Elements of Interpretation</vt:lpstr>
      <vt:lpstr>PowerPoint Presentation</vt:lpstr>
      <vt:lpstr>Extended DISC® Profiles: Overview</vt:lpstr>
      <vt:lpstr>Extended DISC® Profiles: Zones</vt:lpstr>
      <vt:lpstr>Extended DISC® Profile II: Finding the Dominant Style</vt:lpstr>
      <vt:lpstr>Discussion Point</vt:lpstr>
      <vt:lpstr>Discussion - Extended DISC® Profiles </vt:lpstr>
      <vt:lpstr>ELEMENT TWO</vt:lpstr>
      <vt:lpstr>Profile I interpretation – Finding the Adjusted Style</vt:lpstr>
      <vt:lpstr>Profile I interpretation – Finding the Adjusted Style</vt:lpstr>
      <vt:lpstr>Tips for Adjustment</vt:lpstr>
      <vt:lpstr>Tips for Adjustment</vt:lpstr>
      <vt:lpstr>Discussion: Profile I example</vt:lpstr>
      <vt:lpstr>Discussion: Profile I example</vt:lpstr>
      <vt:lpstr>Exercise 6: Real Profile Analysis</vt:lpstr>
      <vt:lpstr>PowerPoint Presentation</vt:lpstr>
      <vt:lpstr>Individual Reports Extended DISC®</vt:lpstr>
      <vt:lpstr>PowerPoint Presentation</vt:lpstr>
      <vt:lpstr>PowerPoint Presentation</vt:lpstr>
      <vt:lpstr>Individual Reports Extended DISC®</vt:lpstr>
      <vt:lpstr>PowerPoint Presentation</vt:lpstr>
      <vt:lpstr>Element Three</vt:lpstr>
      <vt:lpstr>Extended DISC® Combination Styles on the Map</vt:lpstr>
      <vt:lpstr>Extended DISC® Diamond: Flexibility/Comfort Zones</vt:lpstr>
      <vt:lpstr>PowerPoint Presentation</vt:lpstr>
      <vt:lpstr>Exercise 7: Debriefing Profiles</vt:lpstr>
      <vt:lpstr>Exercise 7: Debriefing Profiles</vt:lpstr>
      <vt:lpstr>Exercise 7: Debriefing Profiles</vt:lpstr>
      <vt:lpstr>Individual Reports Extended DISC®</vt:lpstr>
      <vt:lpstr>Extended DISC® Diamond: The Diamond Against the Competencies</vt:lpstr>
      <vt:lpstr>Extended DISC® Diamond: The Diamond against the Competencies</vt:lpstr>
      <vt:lpstr>Diamond: Using Job Fit on the Diamond</vt:lpstr>
      <vt:lpstr>PowerPoint Presentation</vt:lpstr>
      <vt:lpstr>Element Four</vt:lpstr>
      <vt:lpstr>PowerPoint Presentation</vt:lpstr>
      <vt:lpstr>Extended DISC® Profiles – Special Cases</vt:lpstr>
      <vt:lpstr>Extended DISC® Profiles: Overview</vt:lpstr>
      <vt:lpstr>Special Cases: Size</vt:lpstr>
      <vt:lpstr>Special Cases: Size – Tight Profile I</vt:lpstr>
      <vt:lpstr>Special Cases: Size – Tight Profile II</vt:lpstr>
      <vt:lpstr>Special Cases: Both Profiles Tight</vt:lpstr>
      <vt:lpstr>Special Cases: Tight Profile Exception</vt:lpstr>
      <vt:lpstr>Special Cases: Position – Ascending/Descending</vt:lpstr>
      <vt:lpstr>Special Cases: Ascending Profile I</vt:lpstr>
      <vt:lpstr>Special Cases: Ascending Profile II</vt:lpstr>
      <vt:lpstr>Special Cases: Undershift Profile I</vt:lpstr>
      <vt:lpstr>PowerPoint Presentation</vt:lpstr>
      <vt:lpstr>Special Cases: Mirror Profile</vt:lpstr>
      <vt:lpstr>Special Cases: Adjustment in C &amp; S (Recap)</vt:lpstr>
      <vt:lpstr>EXERCISE 8: Recognising Special Cases</vt:lpstr>
      <vt:lpstr>EXERCISE 8: Recognising Special Cases (ANSWERS)</vt:lpstr>
      <vt:lpstr>Consistency of the Results</vt:lpstr>
      <vt:lpstr>Special Cases: Summary</vt:lpstr>
      <vt:lpstr>Exercise 9: Debriefing Practice</vt:lpstr>
      <vt:lpstr>Exercise 9: Debriefing Practice</vt:lpstr>
      <vt:lpstr>Exercise 9: Debriefing Practice</vt:lpstr>
      <vt:lpstr>PowerPoint Presentation</vt:lpstr>
      <vt:lpstr>Debriefing the Profiles: The 5 Elements of Interpretation</vt:lpstr>
      <vt:lpstr>Individual Reports Extended DISC®</vt:lpstr>
      <vt:lpstr>PowerPoint Presentation</vt:lpstr>
      <vt:lpstr>Optional Exercise: Debriefing Assessments</vt:lpstr>
      <vt:lpstr>Extended DISC® Debriefing</vt:lpstr>
      <vt:lpstr>PowerPoint Presentation</vt:lpstr>
      <vt:lpstr>Optional Exercise: Debriefing Practice</vt:lpstr>
      <vt:lpstr>Optional Exercise: Debriefing Practice</vt:lpstr>
      <vt:lpstr>Optional Exercise : Debriefing Practice</vt:lpstr>
      <vt:lpstr>Optional Exercise : Debriefing Practice</vt:lpstr>
      <vt:lpstr>Debriefing Process</vt:lpstr>
      <vt:lpstr>PowerPoint Presentation</vt:lpstr>
      <vt:lpstr>Distribution of behavioural styles according to the Extended DISC model in the Australasian population (2024)</vt:lpstr>
      <vt:lpstr>What does it mean for employers?</vt:lpstr>
      <vt:lpstr>The Australasian population compared to other regions:</vt:lpstr>
      <vt:lpstr>And how do generations differ?</vt:lpstr>
      <vt:lpstr>A quarter fewer Ds were born in the the 90s than in the 70s.</vt:lpstr>
      <vt:lpstr>7% more I styles were born in the 90s than in the 70s.</vt:lpstr>
      <vt:lpstr>Conclusions for Leaders </vt:lpstr>
      <vt:lpstr>PowerPoint Presentation</vt:lpstr>
      <vt:lpstr>Facilitator Guides</vt:lpstr>
      <vt:lpstr>Level 2 Training</vt:lpstr>
      <vt:lpstr>Next Steps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Prezentika</dc:creator>
  <cp:lastModifiedBy>Michelle Pelser</cp:lastModifiedBy>
  <cp:revision>30</cp:revision>
  <cp:lastPrinted>2020-03-12T01:20:29Z</cp:lastPrinted>
  <dcterms:created xsi:type="dcterms:W3CDTF">2018-11-19T13:55:42Z</dcterms:created>
  <dcterms:modified xsi:type="dcterms:W3CDTF">2025-04-15T02:13:34Z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0x010100112981E827E345499689CD07ADE14E36</vt:lpwstr>
  </property>
  <property fmtid="{D5CDD505-2E9C-101B-9397-08002B2CF9AE}" pid="3" name="MediaServiceImageTags">
    <vt:lpwstr/>
  </property>
</Properties>
</file>